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465" r:id="rId3"/>
    <p:sldId id="376" r:id="rId4"/>
    <p:sldId id="443" r:id="rId5"/>
    <p:sldId id="474" r:id="rId6"/>
    <p:sldId id="475" r:id="rId7"/>
    <p:sldId id="399" r:id="rId8"/>
    <p:sldId id="476" r:id="rId9"/>
    <p:sldId id="477" r:id="rId10"/>
    <p:sldId id="478" r:id="rId11"/>
    <p:sldId id="479" r:id="rId12"/>
    <p:sldId id="480" r:id="rId13"/>
    <p:sldId id="435" r:id="rId14"/>
    <p:sldId id="450" r:id="rId15"/>
    <p:sldId id="449" r:id="rId16"/>
    <p:sldId id="451" r:id="rId17"/>
    <p:sldId id="461" r:id="rId18"/>
    <p:sldId id="439" r:id="rId19"/>
    <p:sldId id="421" r:id="rId20"/>
    <p:sldId id="487" r:id="rId21"/>
    <p:sldId id="462" r:id="rId22"/>
    <p:sldId id="440" r:id="rId23"/>
    <p:sldId id="484" r:id="rId24"/>
    <p:sldId id="485" r:id="rId25"/>
    <p:sldId id="486"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CDE9DB-FF2B-4072-AE8B-7C13ED531D12}" v="4" dt="2024-10-19T15:55:41.7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91" autoAdjust="0"/>
    <p:restoredTop sz="55948" autoAdjust="0"/>
  </p:normalViewPr>
  <p:slideViewPr>
    <p:cSldViewPr snapToGrid="0">
      <p:cViewPr varScale="1">
        <p:scale>
          <a:sx n="46" d="100"/>
          <a:sy n="46" d="100"/>
        </p:scale>
        <p:origin x="2107" y="43"/>
      </p:cViewPr>
      <p:guideLst/>
    </p:cSldViewPr>
  </p:slid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FBCDE9DB-FF2B-4072-AE8B-7C13ED531D12}"/>
    <pc:docChg chg="undo custSel addSld delSld modSld">
      <pc:chgData name="Stanford Bowman" userId="6ede3e4e1afbea80" providerId="LiveId" clId="{FBCDE9DB-FF2B-4072-AE8B-7C13ED531D12}" dt="2024-10-19T17:30:11.024" v="39" actId="6549"/>
      <pc:docMkLst>
        <pc:docMk/>
      </pc:docMkLst>
      <pc:sldChg chg="modSp mod">
        <pc:chgData name="Stanford Bowman" userId="6ede3e4e1afbea80" providerId="LiveId" clId="{FBCDE9DB-FF2B-4072-AE8B-7C13ED531D12}" dt="2024-10-19T17:28:50.256" v="25" actId="404"/>
        <pc:sldMkLst>
          <pc:docMk/>
          <pc:sldMk cId="1985353689" sldId="257"/>
        </pc:sldMkLst>
        <pc:spChg chg="mod">
          <ac:chgData name="Stanford Bowman" userId="6ede3e4e1afbea80" providerId="LiveId" clId="{FBCDE9DB-FF2B-4072-AE8B-7C13ED531D12}" dt="2024-10-19T17:28:50.256" v="25" actId="404"/>
          <ac:spMkLst>
            <pc:docMk/>
            <pc:sldMk cId="1985353689" sldId="257"/>
            <ac:spMk id="3" creationId="{07356930-47DD-455E-A340-F0F037759E1F}"/>
          </ac:spMkLst>
        </pc:spChg>
      </pc:sldChg>
      <pc:sldChg chg="delSp modSp mod modNotesTx">
        <pc:chgData name="Stanford Bowman" userId="6ede3e4e1afbea80" providerId="LiveId" clId="{FBCDE9DB-FF2B-4072-AE8B-7C13ED531D12}" dt="2024-10-19T17:29:42.754" v="33" actId="313"/>
        <pc:sldMkLst>
          <pc:docMk/>
          <pc:sldMk cId="2484662368" sldId="376"/>
        </pc:sldMkLst>
        <pc:spChg chg="mod">
          <ac:chgData name="Stanford Bowman" userId="6ede3e4e1afbea80" providerId="LiveId" clId="{FBCDE9DB-FF2B-4072-AE8B-7C13ED531D12}" dt="2024-10-19T17:29:38.661" v="30" actId="313"/>
          <ac:spMkLst>
            <pc:docMk/>
            <pc:sldMk cId="2484662368" sldId="376"/>
            <ac:spMk id="15" creationId="{3C4A546D-0018-40BA-A5FD-75A46D201506}"/>
          </ac:spMkLst>
        </pc:spChg>
        <pc:picChg chg="del mod">
          <ac:chgData name="Stanford Bowman" userId="6ede3e4e1afbea80" providerId="LiveId" clId="{FBCDE9DB-FF2B-4072-AE8B-7C13ED531D12}" dt="2024-10-19T17:29:06.790" v="27" actId="478"/>
          <ac:picMkLst>
            <pc:docMk/>
            <pc:sldMk cId="2484662368" sldId="376"/>
            <ac:picMk id="6" creationId="{C3A868A9-D975-BFD9-0AA6-7709C79C9E5F}"/>
          </ac:picMkLst>
        </pc:picChg>
      </pc:sldChg>
      <pc:sldChg chg="modSp mod modNotesTx">
        <pc:chgData name="Stanford Bowman" userId="6ede3e4e1afbea80" providerId="LiveId" clId="{FBCDE9DB-FF2B-4072-AE8B-7C13ED531D12}" dt="2024-10-19T17:30:07.589" v="38" actId="6549"/>
        <pc:sldMkLst>
          <pc:docMk/>
          <pc:sldMk cId="2914401121" sldId="435"/>
        </pc:sldMkLst>
        <pc:spChg chg="mod">
          <ac:chgData name="Stanford Bowman" userId="6ede3e4e1afbea80" providerId="LiveId" clId="{FBCDE9DB-FF2B-4072-AE8B-7C13ED531D12}" dt="2024-10-19T15:55:20.159" v="17" actId="20577"/>
          <ac:spMkLst>
            <pc:docMk/>
            <pc:sldMk cId="2914401121" sldId="435"/>
            <ac:spMk id="3" creationId="{DC0A62BB-11C0-D060-BA11-A7F2D80D0A91}"/>
          </ac:spMkLst>
        </pc:spChg>
        <pc:spChg chg="mod">
          <ac:chgData name="Stanford Bowman" userId="6ede3e4e1afbea80" providerId="LiveId" clId="{FBCDE9DB-FF2B-4072-AE8B-7C13ED531D12}" dt="2024-10-19T17:29:44.747" v="34" actId="313"/>
          <ac:spMkLst>
            <pc:docMk/>
            <pc:sldMk cId="2914401121" sldId="435"/>
            <ac:spMk id="12" creationId="{CBEAE4E6-CD19-4092-9C7E-2C12B39CCE7B}"/>
          </ac:spMkLst>
        </pc:spChg>
      </pc:sldChg>
      <pc:sldChg chg="modSp mod modNotes modNotesTx">
        <pc:chgData name="Stanford Bowman" userId="6ede3e4e1afbea80" providerId="LiveId" clId="{FBCDE9DB-FF2B-4072-AE8B-7C13ED531D12}" dt="2024-10-19T17:30:02.525" v="37" actId="6549"/>
        <pc:sldMkLst>
          <pc:docMk/>
          <pc:sldMk cId="3544070825" sldId="449"/>
        </pc:sldMkLst>
        <pc:spChg chg="mod">
          <ac:chgData name="Stanford Bowman" userId="6ede3e4e1afbea80" providerId="LiveId" clId="{FBCDE9DB-FF2B-4072-AE8B-7C13ED531D12}" dt="2024-10-19T15:56:01.828" v="20" actId="255"/>
          <ac:spMkLst>
            <pc:docMk/>
            <pc:sldMk cId="3544070825" sldId="449"/>
            <ac:spMk id="3" creationId="{DC0A62BB-11C0-D060-BA11-A7F2D80D0A91}"/>
          </ac:spMkLst>
        </pc:spChg>
        <pc:spChg chg="mod">
          <ac:chgData name="Stanford Bowman" userId="6ede3e4e1afbea80" providerId="LiveId" clId="{FBCDE9DB-FF2B-4072-AE8B-7C13ED531D12}" dt="2024-10-19T17:29:48.020" v="36" actId="313"/>
          <ac:spMkLst>
            <pc:docMk/>
            <pc:sldMk cId="3544070825" sldId="449"/>
            <ac:spMk id="12" creationId="{CBEAE4E6-CD19-4092-9C7E-2C12B39CCE7B}"/>
          </ac:spMkLst>
        </pc:spChg>
      </pc:sldChg>
      <pc:sldChg chg="modSp mod modNotesTx">
        <pc:chgData name="Stanford Bowman" userId="6ede3e4e1afbea80" providerId="LiveId" clId="{FBCDE9DB-FF2B-4072-AE8B-7C13ED531D12}" dt="2024-10-19T17:30:11.024" v="39" actId="6549"/>
        <pc:sldMkLst>
          <pc:docMk/>
          <pc:sldMk cId="122498065" sldId="450"/>
        </pc:sldMkLst>
        <pc:spChg chg="mod">
          <ac:chgData name="Stanford Bowman" userId="6ede3e4e1afbea80" providerId="LiveId" clId="{FBCDE9DB-FF2B-4072-AE8B-7C13ED531D12}" dt="2024-10-19T15:55:03.855" v="15" actId="255"/>
          <ac:spMkLst>
            <pc:docMk/>
            <pc:sldMk cId="122498065" sldId="450"/>
            <ac:spMk id="3" creationId="{DC0A62BB-11C0-D060-BA11-A7F2D80D0A91}"/>
          </ac:spMkLst>
        </pc:spChg>
        <pc:spChg chg="mod">
          <ac:chgData name="Stanford Bowman" userId="6ede3e4e1afbea80" providerId="LiveId" clId="{FBCDE9DB-FF2B-4072-AE8B-7C13ED531D12}" dt="2024-10-19T17:29:46.597" v="35" actId="313"/>
          <ac:spMkLst>
            <pc:docMk/>
            <pc:sldMk cId="122498065" sldId="450"/>
            <ac:spMk id="12" creationId="{CBEAE4E6-CD19-4092-9C7E-2C12B39CCE7B}"/>
          </ac:spMkLst>
        </pc:spChg>
      </pc:sldChg>
      <pc:sldChg chg="modSp">
        <pc:chgData name="Stanford Bowman" userId="6ede3e4e1afbea80" providerId="LiveId" clId="{FBCDE9DB-FF2B-4072-AE8B-7C13ED531D12}" dt="2024-10-19T15:52:08.653" v="4"/>
        <pc:sldMkLst>
          <pc:docMk/>
          <pc:sldMk cId="3229884560" sldId="462"/>
        </pc:sldMkLst>
        <pc:spChg chg="mod">
          <ac:chgData name="Stanford Bowman" userId="6ede3e4e1afbea80" providerId="LiveId" clId="{FBCDE9DB-FF2B-4072-AE8B-7C13ED531D12}" dt="2024-10-19T15:52:08.653" v="4"/>
          <ac:spMkLst>
            <pc:docMk/>
            <pc:sldMk cId="3229884560" sldId="462"/>
            <ac:spMk id="17" creationId="{6C4A0132-C4FF-4147-B145-A9671B7EB120}"/>
          </ac:spMkLst>
        </pc:spChg>
      </pc:sldChg>
      <pc:sldChg chg="modSp">
        <pc:chgData name="Stanford Bowman" userId="6ede3e4e1afbea80" providerId="LiveId" clId="{FBCDE9DB-FF2B-4072-AE8B-7C13ED531D12}" dt="2024-10-19T15:52:08.653" v="4"/>
        <pc:sldMkLst>
          <pc:docMk/>
          <pc:sldMk cId="520139332" sldId="486"/>
        </pc:sldMkLst>
        <pc:spChg chg="mod">
          <ac:chgData name="Stanford Bowman" userId="6ede3e4e1afbea80" providerId="LiveId" clId="{FBCDE9DB-FF2B-4072-AE8B-7C13ED531D12}" dt="2024-10-19T15:52:08.653" v="4"/>
          <ac:spMkLst>
            <pc:docMk/>
            <pc:sldMk cId="520139332" sldId="486"/>
            <ac:spMk id="17" creationId="{B2EE5E15-DFDE-EE25-94A0-0E2BFACDFE48}"/>
          </ac:spMkLst>
        </pc:spChg>
      </pc:sldChg>
      <pc:sldChg chg="modNotes">
        <pc:chgData name="Stanford Bowman" userId="6ede3e4e1afbea80" providerId="LiveId" clId="{FBCDE9DB-FF2B-4072-AE8B-7C13ED531D12}" dt="2024-10-19T15:53:32.567" v="5" actId="27636"/>
        <pc:sldMkLst>
          <pc:docMk/>
          <pc:sldMk cId="3326049676" sldId="487"/>
        </pc:sldMkLst>
      </pc:sldChg>
      <pc:sldChg chg="new del">
        <pc:chgData name="Stanford Bowman" userId="6ede3e4e1afbea80" providerId="LiveId" clId="{FBCDE9DB-FF2B-4072-AE8B-7C13ED531D12}" dt="2024-10-19T15:44:44.928" v="3" actId="680"/>
        <pc:sldMkLst>
          <pc:docMk/>
          <pc:sldMk cId="4152617376" sldId="488"/>
        </pc:sldMkLst>
      </pc:sldChg>
      <pc:sldChg chg="new del">
        <pc:chgData name="Stanford Bowman" userId="6ede3e4e1afbea80" providerId="LiveId" clId="{FBCDE9DB-FF2B-4072-AE8B-7C13ED531D12}" dt="2024-10-19T15:44:44.194" v="2" actId="680"/>
        <pc:sldMkLst>
          <pc:docMk/>
          <pc:sldMk cId="3365882920" sldId="48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000"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Is My Rock—</a:t>
          </a:r>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DEC0B4DF-55B2-41BF-B77C-6D8BBA7B0E7F}">
      <dgm:prSet custT="1"/>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It helped David to wait because he called God his “rock.” He refers to the Father as a vast, immovable, steadfast, firm boulder, a fortified tower. David felt safe.  </a:t>
          </a:r>
        </a:p>
      </dgm:t>
    </dgm:pt>
    <dgm:pt modelId="{6B43F93C-660C-437E-AA7F-190D1B5F32BC}" type="parTrans" cxnId="{309AB01B-3D5E-4C2D-BC33-4A078A67AF35}">
      <dgm:prSet/>
      <dgm:spPr/>
      <dgm:t>
        <a:bodyPr/>
        <a:lstStyle/>
        <a:p>
          <a:endParaRPr lang="en-US"/>
        </a:p>
      </dgm:t>
    </dgm:pt>
    <dgm:pt modelId="{3EBDF21D-5FE6-4A11-A783-742A91EB1E8F}" type="sibTrans" cxnId="{309AB01B-3D5E-4C2D-BC33-4A078A67AF35}">
      <dgm:prSet/>
      <dgm:spPr/>
      <dgm:t>
        <a:bodyPr/>
        <a:lstStyle/>
        <a:p>
          <a:endParaRPr lang="en-US"/>
        </a:p>
      </dgm:t>
    </dgm:pt>
    <dgm:pt modelId="{B27FEFA5-E1B8-4661-80DA-DE9D899F6443}">
      <dgm:prSet custT="1"/>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confessed his family and friends couldn’t help him. He was wealthy, but silver and gold couldn’t touch the needy places in his soul. He talked to his inner man, his heart. He decided he was fixing his eyes on God and Him alone. The Lord would supply his vitality. God would be the fuel for his body and mind.</a:t>
          </a:r>
        </a:p>
      </dgm:t>
    </dgm:pt>
    <dgm:pt modelId="{91ADEAAE-4929-41E7-BA2C-6B682EA4AC82}" type="parTrans" cxnId="{8C68BE0E-A219-4C39-855C-5381E08071D7}">
      <dgm:prSet/>
      <dgm:spPr/>
      <dgm:t>
        <a:bodyPr/>
        <a:lstStyle/>
        <a:p>
          <a:endParaRPr lang="en-US"/>
        </a:p>
      </dgm:t>
    </dgm:pt>
    <dgm:pt modelId="{AC5A067A-7CD3-4412-9C4B-F996B15D8357}" type="sibTrans" cxnId="{8C68BE0E-A219-4C39-855C-5381E08071D7}">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7574" custLinFactY="-70180" custLinFactNeighborX="-658" custLinFactNeighborY="-100000">
        <dgm:presLayoutVars>
          <dgm:chMax val="0"/>
          <dgm:bulletEnabled val="1"/>
        </dgm:presLayoutVars>
      </dgm:prSet>
      <dgm:spPr/>
    </dgm:pt>
    <dgm:pt modelId="{49648EF5-1FC0-42A8-B1D1-FCA695E75735}" type="pres">
      <dgm:prSet presAssocID="{786FD7C7-0AD8-4C64-AD37-E9E2F0A122C3}" presName="childText" presStyleLbl="revTx" presStyleIdx="0" presStyleCnt="1" custLinFactY="-23348" custLinFactNeighborX="0" custLinFactNeighborY="-100000">
        <dgm:presLayoutVars>
          <dgm:bulletEnabled val="1"/>
        </dgm:presLayoutVars>
      </dgm:prSet>
      <dgm:spPr/>
    </dgm:pt>
  </dgm:ptLst>
  <dgm:cxnLst>
    <dgm:cxn modelId="{8C68BE0E-A219-4C39-855C-5381E08071D7}" srcId="{786FD7C7-0AD8-4C64-AD37-E9E2F0A122C3}" destId="{B27FEFA5-E1B8-4661-80DA-DE9D899F6443}" srcOrd="1" destOrd="0" parTransId="{91ADEAAE-4929-41E7-BA2C-6B682EA4AC82}" sibTransId="{AC5A067A-7CD3-4412-9C4B-F996B15D8357}"/>
    <dgm:cxn modelId="{309AB01B-3D5E-4C2D-BC33-4A078A67AF35}" srcId="{786FD7C7-0AD8-4C64-AD37-E9E2F0A122C3}" destId="{DEC0B4DF-55B2-41BF-B77C-6D8BBA7B0E7F}" srcOrd="0" destOrd="0" parTransId="{6B43F93C-660C-437E-AA7F-190D1B5F32BC}" sibTransId="{3EBDF21D-5FE6-4A11-A783-742A91EB1E8F}"/>
    <dgm:cxn modelId="{F1F8BF20-531B-4780-9A47-F45711F5BF64}" type="presOf" srcId="{B27FEFA5-E1B8-4661-80DA-DE9D899F6443}" destId="{49648EF5-1FC0-42A8-B1D1-FCA695E75735}" srcOrd="0" destOrd="1" presId="urn:microsoft.com/office/officeart/2005/8/layout/vList2"/>
    <dgm:cxn modelId="{4956FC2D-C2DF-4024-BE27-7C68A53EB7AB}" type="presOf" srcId="{BFFC02B3-0AC4-4704-9C97-235C3C19ABDA}" destId="{BA297CE5-BE5D-4F08-9245-5AAF0B6B5DDE}" srcOrd="0" destOrd="0" presId="urn:microsoft.com/office/officeart/2005/8/layout/vList2"/>
    <dgm:cxn modelId="{9218FB4B-A61D-40F5-8EFD-C14063385390}" type="presOf" srcId="{DEC0B4DF-55B2-41BF-B77C-6D8BBA7B0E7F}" destId="{49648EF5-1FC0-42A8-B1D1-FCA695E75735}"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AF083F26-5AC5-455E-A505-6908B757C44D}" type="presParOf" srcId="{BA297CE5-BE5D-4F08-9245-5AAF0B6B5DDE}" destId="{49648EF5-1FC0-42A8-B1D1-FCA695E75735}"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ECFE6950-93E0-47E5-9590-F4154AA801B4}">
      <dgm:prSet custT="1"/>
      <dgm:spPr>
        <a:solidFill>
          <a:srgbClr val="002060"/>
        </a:solidFill>
      </dgm:spPr>
      <dgm:t>
        <a:bodyPr/>
        <a:lstStyle/>
        <a:p>
          <a:r>
            <a:rPr lang="en-US" sz="2400" b="1" cap="small" baseline="0" dirty="0">
              <a:solidFill>
                <a:schemeClr val="bg1"/>
              </a:solidFill>
              <a:effectLst>
                <a:outerShdw blurRad="38100" dist="38100" dir="2700000" algn="tl">
                  <a:srgbClr val="000000">
                    <a:alpha val="43137"/>
                  </a:srgbClr>
                </a:outerShdw>
              </a:effectLst>
              <a:latin typeface="Gotham Medium" panose="02000604030000020004"/>
            </a:rPr>
            <a:t>God is your rock—</a:t>
          </a:r>
        </a:p>
      </dgm:t>
    </dgm:pt>
    <dgm:pt modelId="{036E21E1-F484-48FE-8E08-34552714ED90}" type="parTrans" cxnId="{02DA4E63-1282-481B-A68F-BC42FB4F6A12}">
      <dgm:prSet/>
      <dgm:spPr/>
      <dgm:t>
        <a:bodyPr/>
        <a:lstStyle/>
        <a:p>
          <a:endParaRPr lang="en-US"/>
        </a:p>
      </dgm:t>
    </dgm:pt>
    <dgm:pt modelId="{22E06722-7FF4-4369-A010-E4C08F54AE1F}" type="sibTrans" cxnId="{02DA4E63-1282-481B-A68F-BC42FB4F6A12}">
      <dgm:prSet/>
      <dgm:spPr/>
      <dgm:t>
        <a:bodyPr/>
        <a:lstStyle/>
        <a:p>
          <a:endParaRPr lang="en-US"/>
        </a:p>
      </dgm:t>
    </dgm:pt>
    <dgm:pt modelId="{22AF5396-66D6-4409-83EE-2955B1FAD02B}">
      <dgm:prSet custT="1"/>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rPr>
            <a:t>David also becomes a teacher, encouraging others to place their hope and future in God. As a king, father, husband, and worship leader, he used his authority to speak with scores of individuals. He called for us to talk to God, to pray. Tell the Lord what’s on your heart—your doubts, fears, and confusions. He can take it; He has made Himself available to His people.</a:t>
          </a:r>
        </a:p>
      </dgm:t>
    </dgm:pt>
    <dgm:pt modelId="{0902C297-08E0-447B-909E-4CB148750A02}" type="parTrans" cxnId="{FF8C3BB6-7C05-4430-9201-157AD9EDAC29}">
      <dgm:prSet/>
      <dgm:spPr/>
      <dgm:t>
        <a:bodyPr/>
        <a:lstStyle/>
        <a:p>
          <a:endParaRPr lang="en-US"/>
        </a:p>
      </dgm:t>
    </dgm:pt>
    <dgm:pt modelId="{EFD6561E-34F0-4316-BA30-79ABFE3EAABD}" type="sibTrans" cxnId="{FF8C3BB6-7C05-4430-9201-157AD9EDAC29}">
      <dgm:prSet/>
      <dgm:spPr/>
      <dgm:t>
        <a:bodyPr/>
        <a:lstStyle/>
        <a:p>
          <a:endParaRPr lang="en-US"/>
        </a:p>
      </dgm:t>
    </dgm:pt>
    <dgm:pt modelId="{580B2973-77F4-451F-9E9C-139BF33BCCEE}">
      <dgm:prSet custT="1"/>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rPr>
            <a:t>Then, David turned his attention to human nature–people are temporary liars, trusting in the wrong things. They advance dishonestly, sometimes using weaker souls. David warned about wealth; too many set their hearts on money or material gain. He wisely counsels, make this the joy and hope of your life. Material gain does not assure one’s security; no one can hold on to it in this life or the next (Ps. 39:5–6). And don’t become proud.</a:t>
          </a:r>
        </a:p>
      </dgm:t>
    </dgm:pt>
    <dgm:pt modelId="{52BA2F0B-286B-4E09-A8F2-AF3F1CDC9432}" type="parTrans" cxnId="{178B724A-46C4-4F8B-8F9A-4BCD395B16A6}">
      <dgm:prSet/>
      <dgm:spPr/>
      <dgm:t>
        <a:bodyPr/>
        <a:lstStyle/>
        <a:p>
          <a:endParaRPr lang="en-US"/>
        </a:p>
      </dgm:t>
    </dgm:pt>
    <dgm:pt modelId="{3DAAAC1C-0E48-4E97-8B40-376C8C532F64}" type="sibTrans" cxnId="{178B724A-46C4-4F8B-8F9A-4BCD395B16A6}">
      <dgm:prSet/>
      <dgm:spPr/>
      <dgm:t>
        <a:bodyPr/>
        <a:lstStyle/>
        <a:p>
          <a:endParaRPr lang="en-US"/>
        </a:p>
      </dgm:t>
    </dgm:pt>
    <dgm:pt modelId="{51F243F0-BDB9-4977-AF54-0F66249A1CFE}">
      <dgm:prSet custT="1"/>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rPr>
            <a:t>David ruled a wealthy, powerful nation, yet he had no doubt; this was God’s wealth, His power. He looked to the source of his existence, success, and breath. David also recognized the tender side of God toward man. God’s love is authentic and genuine. And He extends it to everyone.</a:t>
          </a:r>
        </a:p>
      </dgm:t>
    </dgm:pt>
    <dgm:pt modelId="{5B3569AE-212B-433A-AA36-C1EB3F5A1E98}" type="parTrans" cxnId="{8D8ACF46-BD7E-467B-B46B-236F48048880}">
      <dgm:prSet/>
      <dgm:spPr/>
      <dgm:t>
        <a:bodyPr/>
        <a:lstStyle/>
        <a:p>
          <a:endParaRPr lang="en-US"/>
        </a:p>
      </dgm:t>
    </dgm:pt>
    <dgm:pt modelId="{56AC322F-B309-48BB-9143-E6A204EDEE90}" type="sibTrans" cxnId="{8D8ACF46-BD7E-467B-B46B-236F48048880}">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FF31B2D8-2A52-4796-B91D-1D3ED00D9170}" type="pres">
      <dgm:prSet presAssocID="{ECFE6950-93E0-47E5-9590-F4154AA801B4}" presName="parentText" presStyleLbl="node1" presStyleIdx="0" presStyleCnt="1" custScaleY="37574" custLinFactNeighborX="-1352" custLinFactNeighborY="-28463">
        <dgm:presLayoutVars>
          <dgm:chMax val="0"/>
          <dgm:bulletEnabled val="1"/>
        </dgm:presLayoutVars>
      </dgm:prSet>
      <dgm:spPr/>
    </dgm:pt>
    <dgm:pt modelId="{1369B1AF-EDBF-4C2D-9459-B37281289FD5}" type="pres">
      <dgm:prSet presAssocID="{ECFE6950-93E0-47E5-9590-F4154AA801B4}" presName="childText" presStyleLbl="revTx" presStyleIdx="0" presStyleCnt="1" custLinFactNeighborY="-68571">
        <dgm:presLayoutVars>
          <dgm:bulletEnabled val="1"/>
        </dgm:presLayoutVars>
      </dgm:prSet>
      <dgm:spPr/>
    </dgm:pt>
  </dgm:ptLst>
  <dgm:cxnLst>
    <dgm:cxn modelId="{48551016-7787-4D14-BBEE-2BFFAEE5E1D5}" type="presOf" srcId="{580B2973-77F4-451F-9E9C-139BF33BCCEE}" destId="{1369B1AF-EDBF-4C2D-9459-B37281289FD5}" srcOrd="0" destOrd="1" presId="urn:microsoft.com/office/officeart/2005/8/layout/vList2"/>
    <dgm:cxn modelId="{4956FC2D-C2DF-4024-BE27-7C68A53EB7AB}" type="presOf" srcId="{BFFC02B3-0AC4-4704-9C97-235C3C19ABDA}" destId="{BA297CE5-BE5D-4F08-9245-5AAF0B6B5DDE}" srcOrd="0" destOrd="0" presId="urn:microsoft.com/office/officeart/2005/8/layout/vList2"/>
    <dgm:cxn modelId="{6923725E-C37E-4150-B7FE-8AA5100A29CF}" type="presOf" srcId="{22AF5396-66D6-4409-83EE-2955B1FAD02B}" destId="{1369B1AF-EDBF-4C2D-9459-B37281289FD5}" srcOrd="0" destOrd="0" presId="urn:microsoft.com/office/officeart/2005/8/layout/vList2"/>
    <dgm:cxn modelId="{02DA4E63-1282-481B-A68F-BC42FB4F6A12}" srcId="{BFFC02B3-0AC4-4704-9C97-235C3C19ABDA}" destId="{ECFE6950-93E0-47E5-9590-F4154AA801B4}" srcOrd="0" destOrd="0" parTransId="{036E21E1-F484-48FE-8E08-34552714ED90}" sibTransId="{22E06722-7FF4-4369-A010-E4C08F54AE1F}"/>
    <dgm:cxn modelId="{8D8ACF46-BD7E-467B-B46B-236F48048880}" srcId="{ECFE6950-93E0-47E5-9590-F4154AA801B4}" destId="{51F243F0-BDB9-4977-AF54-0F66249A1CFE}" srcOrd="2" destOrd="0" parTransId="{5B3569AE-212B-433A-AA36-C1EB3F5A1E98}" sibTransId="{56AC322F-B309-48BB-9143-E6A204EDEE90}"/>
    <dgm:cxn modelId="{178B724A-46C4-4F8B-8F9A-4BCD395B16A6}" srcId="{ECFE6950-93E0-47E5-9590-F4154AA801B4}" destId="{580B2973-77F4-451F-9E9C-139BF33BCCEE}" srcOrd="1" destOrd="0" parTransId="{52BA2F0B-286B-4E09-A8F2-AF3F1CDC9432}" sibTransId="{3DAAAC1C-0E48-4E97-8B40-376C8C532F64}"/>
    <dgm:cxn modelId="{FF8C3BB6-7C05-4430-9201-157AD9EDAC29}" srcId="{ECFE6950-93E0-47E5-9590-F4154AA801B4}" destId="{22AF5396-66D6-4409-83EE-2955B1FAD02B}" srcOrd="0" destOrd="0" parTransId="{0902C297-08E0-447B-909E-4CB148750A02}" sibTransId="{EFD6561E-34F0-4316-BA30-79ABFE3EAABD}"/>
    <dgm:cxn modelId="{AB23B8B8-2130-41D4-904B-F11D011B9F77}" type="presOf" srcId="{ECFE6950-93E0-47E5-9590-F4154AA801B4}" destId="{FF31B2D8-2A52-4796-B91D-1D3ED00D9170}" srcOrd="0" destOrd="0" presId="urn:microsoft.com/office/officeart/2005/8/layout/vList2"/>
    <dgm:cxn modelId="{677F6BC8-A5AE-4484-A18A-4B50E011F989}" type="presOf" srcId="{51F243F0-BDB9-4977-AF54-0F66249A1CFE}" destId="{1369B1AF-EDBF-4C2D-9459-B37281289FD5}" srcOrd="0" destOrd="2" presId="urn:microsoft.com/office/officeart/2005/8/layout/vList2"/>
    <dgm:cxn modelId="{08C3036F-23BC-4841-9A2B-09FE6BAD98B2}" type="presParOf" srcId="{BA297CE5-BE5D-4F08-9245-5AAF0B6B5DDE}" destId="{FF31B2D8-2A52-4796-B91D-1D3ED00D9170}" srcOrd="0" destOrd="0" presId="urn:microsoft.com/office/officeart/2005/8/layout/vList2"/>
    <dgm:cxn modelId="{10F511C3-D0BC-4AE2-8179-F4654780484C}" type="presParOf" srcId="{BA297CE5-BE5D-4F08-9245-5AAF0B6B5DDE}" destId="{1369B1AF-EDBF-4C2D-9459-B37281289FD5}" srcOrd="1" destOrd="0" presId="urn:microsoft.com/office/officeart/2005/8/layout/vList2"/>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0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Rest on Your Rock—</a:t>
          </a:r>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CC4F7454-84E0-4741-9B67-0BD41B4929EE}">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Many words can describe today’s society. One slang expression is “angst,” meaning anxiousness, irritation, restlessness, and seeing the world as dark and hopeless. David reminds us to be still, be quiet—find rest for your restlessness in God. See Him as the solid place to plant your feet—your rock!</a:t>
          </a:r>
        </a:p>
      </dgm:t>
    </dgm:pt>
    <dgm:pt modelId="{A5EBD51D-0A6F-46F9-BD6B-C95AD4EA3E99}" type="parTrans" cxnId="{64016594-F382-428D-8E3A-09455BEB7F49}">
      <dgm:prSet/>
      <dgm:spPr/>
      <dgm:t>
        <a:bodyPr/>
        <a:lstStyle/>
        <a:p>
          <a:endParaRPr lang="en-US"/>
        </a:p>
      </dgm:t>
    </dgm:pt>
    <dgm:pt modelId="{9CE26DFF-CCBB-4001-9B24-BFFBA0332972}" type="sibTrans" cxnId="{64016594-F382-428D-8E3A-09455BEB7F49}">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7574" custLinFactY="-70180" custLinFactNeighborX="-658" custLinFactNeighborY="-100000">
        <dgm:presLayoutVars>
          <dgm:chMax val="0"/>
          <dgm:bulletEnabled val="1"/>
        </dgm:presLayoutVars>
      </dgm:prSet>
      <dgm:spPr/>
    </dgm:pt>
    <dgm:pt modelId="{740198F8-3CB2-42EB-B573-9EE721E9A25D}" type="pres">
      <dgm:prSet presAssocID="{786FD7C7-0AD8-4C64-AD37-E9E2F0A122C3}" presName="childText" presStyleLbl="revTx" presStyleIdx="0" presStyleCnt="1" custLinFactY="-52899" custLinFactNeighborY="-100000">
        <dgm:presLayoutVars>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FE2CEA57-03DD-4D42-8DEC-23A6D942499D}" type="presOf" srcId="{CC4F7454-84E0-4741-9B67-0BD41B4929EE}" destId="{740198F8-3CB2-42EB-B573-9EE721E9A25D}"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64016594-F382-428D-8E3A-09455BEB7F49}" srcId="{786FD7C7-0AD8-4C64-AD37-E9E2F0A122C3}" destId="{CC4F7454-84E0-4741-9B67-0BD41B4929EE}" srcOrd="0" destOrd="0" parTransId="{A5EBD51D-0A6F-46F9-BD6B-C95AD4EA3E99}" sibTransId="{9CE26DFF-CCBB-4001-9B24-BFFBA0332972}"/>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DAD37F58-A766-4B6A-8CD8-169C01883785}" type="presParOf" srcId="{BA297CE5-BE5D-4F08-9245-5AAF0B6B5DDE}" destId="{740198F8-3CB2-42EB-B573-9EE721E9A25D}"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18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Rest in Times of Trouble</a:t>
          </a:r>
          <a:endParaRPr lang="en-US" sz="18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AC5E6DB-75B6-4A8F-A202-999CA1415A14}">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his </a:t>
          </a:r>
          <a:r>
            <a:rPr lang="en-US" sz="1800" b="1" i="1" dirty="0" err="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Wiersbe</a:t>
          </a:r>
          <a:r>
            <a:rPr lang="en-US" sz="1800" b="1" i="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Bible Commentary: Old Testament</a:t>
          </a:r>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Warren </a:t>
          </a:r>
          <a:r>
            <a:rPr lang="en-US" sz="1800" b="1" dirty="0" err="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Wiersbe</a:t>
          </a:r>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provides insight into David’s experiences during the time he wrote this psalm: “This psalm may have come out of David’s time of trial when his son Absalom sought the throne (vv. 3–4), but it also may have been written while David was ruling over Judah in Hebron (2 Sam. 1–4). Those were difficult years as the forces of Saul tried to continue his dynasty and dethrone God’s anointed king. (For ‘Jeduthun,’ see Ps. 39, and note how the two psalms parallel each other in a number of ways.) In this psalm, David shows remarkable faith as he rests in God alone (vv. 1–2, 5–6) and trusts Him to defeat the enemy and restore peace to the land” (943).</a:t>
          </a:r>
          <a:endParaRPr lang="en-US" sz="1800" b="1" dirty="0">
            <a:effectLst>
              <a:outerShdw blurRad="38100" dist="38100" dir="2700000" algn="tl">
                <a:srgbClr val="000000">
                  <a:alpha val="43137"/>
                </a:srgbClr>
              </a:outerShdw>
            </a:effectLst>
            <a:latin typeface="Gotham Medium" panose="02000604030000020004"/>
          </a:endParaRPr>
        </a:p>
      </dgm:t>
    </dgm:pt>
    <dgm:pt modelId="{96087AE8-2D97-4909-8081-30C429DAD19D}" type="parTrans" cxnId="{C6E1E09E-38F5-4A66-A644-09DA888ED1FE}">
      <dgm:prSet/>
      <dgm:spPr/>
      <dgm:t>
        <a:bodyPr/>
        <a:lstStyle/>
        <a:p>
          <a:endParaRPr lang="en-US"/>
        </a:p>
      </dgm:t>
    </dgm:pt>
    <dgm:pt modelId="{84C15D3A-5C8A-4303-8318-22EF9E48AA7E}" type="sibTrans" cxnId="{C6E1E09E-38F5-4A66-A644-09DA888ED1FE}">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7574" custLinFactNeighborX="-481" custLinFactNeighborY="-66317">
        <dgm:presLayoutVars>
          <dgm:chMax val="0"/>
          <dgm:bulletEnabled val="1"/>
        </dgm:presLayoutVars>
      </dgm:prSet>
      <dgm:spPr/>
    </dgm:pt>
    <dgm:pt modelId="{4041257B-8864-4AB9-AE8D-3B05E1BE58BA}" type="pres">
      <dgm:prSet presAssocID="{786FD7C7-0AD8-4C64-AD37-E9E2F0A122C3}" presName="childText" presStyleLbl="revTx" presStyleIdx="0" presStyleCnt="1" custLinFactY="-5684" custLinFactNeighborY="-100000">
        <dgm:presLayoutVars>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8EE8929E-90CB-4022-BD22-2658E5908A0E}" type="presOf" srcId="{BAC5E6DB-75B6-4A8F-A202-999CA1415A14}" destId="{4041257B-8864-4AB9-AE8D-3B05E1BE58BA}" srcOrd="0" destOrd="0" presId="urn:microsoft.com/office/officeart/2005/8/layout/vList2"/>
    <dgm:cxn modelId="{C6E1E09E-38F5-4A66-A644-09DA888ED1FE}" srcId="{786FD7C7-0AD8-4C64-AD37-E9E2F0A122C3}" destId="{BAC5E6DB-75B6-4A8F-A202-999CA1415A14}" srcOrd="0" destOrd="0" parTransId="{96087AE8-2D97-4909-8081-30C429DAD19D}" sibTransId="{84C15D3A-5C8A-4303-8318-22EF9E48AA7E}"/>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3297A892-82F1-4E88-8C06-658234F19D35}" type="presParOf" srcId="{BA297CE5-BE5D-4F08-9245-5AAF0B6B5DDE}" destId="{4041257B-8864-4AB9-AE8D-3B05E1BE58BA}"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ECFE6950-93E0-47E5-9590-F4154AA801B4}">
      <dgm:prSet custT="1"/>
      <dgm:spPr>
        <a:solidFill>
          <a:srgbClr val="002060"/>
        </a:solidFill>
      </dgm:spPr>
      <dgm:t>
        <a:bodyPr/>
        <a:lstStyle/>
        <a:p>
          <a:r>
            <a:rPr lang="en-US" sz="20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Bedrock</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036E21E1-F484-48FE-8E08-34552714ED90}" type="parTrans" cxnId="{02DA4E63-1282-481B-A68F-BC42FB4F6A12}">
      <dgm:prSet/>
      <dgm:spPr/>
      <dgm:t>
        <a:bodyPr/>
        <a:lstStyle/>
        <a:p>
          <a:endParaRPr lang="en-US"/>
        </a:p>
      </dgm:t>
    </dgm:pt>
    <dgm:pt modelId="{22E06722-7FF4-4369-A010-E4C08F54AE1F}" type="sibTrans" cxnId="{02DA4E63-1282-481B-A68F-BC42FB4F6A12}">
      <dgm:prSet/>
      <dgm:spPr/>
      <dgm:t>
        <a:bodyPr/>
        <a:lstStyle/>
        <a:p>
          <a:endParaRPr lang="en-US"/>
        </a:p>
      </dgm:t>
    </dgm:pt>
    <dgm:pt modelId="{D45ABE65-0810-42D9-9496-2B508F05FFB6}">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extends his metaphors of God to include rock. In this case, David is referring to a flat foundational rock, or bedrock, upon which a fortress is built. Without a sturdy and unmovable foundation. even the most well-constructed fortress would eventually collapse. In this regard, David saw the Lord as the secure, immovable bedrock upon which to build his life.</a:t>
          </a:r>
          <a:endParaRPr lang="en-US" sz="1800" b="1" dirty="0">
            <a:effectLst>
              <a:outerShdw blurRad="38100" dist="38100" dir="2700000" algn="tl">
                <a:srgbClr val="000000">
                  <a:alpha val="43137"/>
                </a:srgbClr>
              </a:outerShdw>
            </a:effectLst>
            <a:latin typeface="Gotham Medium" panose="02000604030000020004"/>
          </a:endParaRPr>
        </a:p>
      </dgm:t>
    </dgm:pt>
    <dgm:pt modelId="{D81890D5-3B70-4ABE-B020-77F1BE7ABC2C}" type="parTrans" cxnId="{AC90966A-9A46-437C-AA84-724D6A3B057D}">
      <dgm:prSet/>
      <dgm:spPr/>
      <dgm:t>
        <a:bodyPr/>
        <a:lstStyle/>
        <a:p>
          <a:endParaRPr lang="en-US"/>
        </a:p>
      </dgm:t>
    </dgm:pt>
    <dgm:pt modelId="{9AC32FBE-7E7E-462A-95A8-95F3C7A021C7}" type="sibTrans" cxnId="{AC90966A-9A46-437C-AA84-724D6A3B057D}">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FF31B2D8-2A52-4796-B91D-1D3ED00D9170}" type="pres">
      <dgm:prSet presAssocID="{ECFE6950-93E0-47E5-9590-F4154AA801B4}" presName="parentText" presStyleLbl="node1" presStyleIdx="0" presStyleCnt="1" custScaleY="37574" custLinFactY="-68351" custLinFactNeighborY="-100000">
        <dgm:presLayoutVars>
          <dgm:chMax val="0"/>
          <dgm:bulletEnabled val="1"/>
        </dgm:presLayoutVars>
      </dgm:prSet>
      <dgm:spPr/>
    </dgm:pt>
    <dgm:pt modelId="{1985261F-4450-4F88-B4E0-6BEE222DE000}" type="pres">
      <dgm:prSet presAssocID="{ECFE6950-93E0-47E5-9590-F4154AA801B4}" presName="childText" presStyleLbl="revTx" presStyleIdx="0" presStyleCnt="1" custLinFactY="-60212" custLinFactNeighborX="2975" custLinFactNeighborY="-100000">
        <dgm:presLayoutVars>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02DA4E63-1282-481B-A68F-BC42FB4F6A12}" srcId="{BFFC02B3-0AC4-4704-9C97-235C3C19ABDA}" destId="{ECFE6950-93E0-47E5-9590-F4154AA801B4}" srcOrd="0" destOrd="0" parTransId="{036E21E1-F484-48FE-8E08-34552714ED90}" sibTransId="{22E06722-7FF4-4369-A010-E4C08F54AE1F}"/>
    <dgm:cxn modelId="{AC90966A-9A46-437C-AA84-724D6A3B057D}" srcId="{ECFE6950-93E0-47E5-9590-F4154AA801B4}" destId="{D45ABE65-0810-42D9-9496-2B508F05FFB6}" srcOrd="0" destOrd="0" parTransId="{D81890D5-3B70-4ABE-B020-77F1BE7ABC2C}" sibTransId="{9AC32FBE-7E7E-462A-95A8-95F3C7A021C7}"/>
    <dgm:cxn modelId="{AB23B8B8-2130-41D4-904B-F11D011B9F77}" type="presOf" srcId="{ECFE6950-93E0-47E5-9590-F4154AA801B4}" destId="{FF31B2D8-2A52-4796-B91D-1D3ED00D9170}" srcOrd="0" destOrd="0" presId="urn:microsoft.com/office/officeart/2005/8/layout/vList2"/>
    <dgm:cxn modelId="{F44EC5FD-EA0A-4841-A324-EA90FE9C1FB1}" type="presOf" srcId="{D45ABE65-0810-42D9-9496-2B508F05FFB6}" destId="{1985261F-4450-4F88-B4E0-6BEE222DE000}" srcOrd="0" destOrd="0" presId="urn:microsoft.com/office/officeart/2005/8/layout/vList2"/>
    <dgm:cxn modelId="{08C3036F-23BC-4841-9A2B-09FE6BAD98B2}" type="presParOf" srcId="{BA297CE5-BE5D-4F08-9245-5AAF0B6B5DDE}" destId="{FF31B2D8-2A52-4796-B91D-1D3ED00D9170}" srcOrd="0" destOrd="0" presId="urn:microsoft.com/office/officeart/2005/8/layout/vList2"/>
    <dgm:cxn modelId="{A57B1D7E-79EE-4065-B414-6E3C0FA6C02B}" type="presParOf" srcId="{BA297CE5-BE5D-4F08-9245-5AAF0B6B5DDE}" destId="{1985261F-4450-4F88-B4E0-6BEE222DE000}" srcOrd="1" destOrd="0" presId="urn:microsoft.com/office/officeart/2005/8/layout/vList2"/>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9969292" cy="450166"/>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Is My Rock—</a:t>
          </a: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1975" y="21975"/>
        <a:ext cx="9925342" cy="406216"/>
      </dsp:txXfrm>
    </dsp:sp>
    <dsp:sp modelId="{49648EF5-1FC0-42A8-B1D1-FCA695E75735}">
      <dsp:nvSpPr>
        <dsp:cNvPr id="0" name=""/>
        <dsp:cNvSpPr/>
      </dsp:nvSpPr>
      <dsp:spPr>
        <a:xfrm>
          <a:off x="0" y="537371"/>
          <a:ext cx="9969292" cy="162288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It helped David to wait because he called God his “rock.” He refers to the Father as a vast, immovable, steadfast, firm boulder, a fortified tower. David felt safe.  </a:t>
          </a:r>
        </a:p>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confessed his family and friends couldn’t help him. He was wealthy, but silver and gold couldn’t touch the needy places in his soul. He talked to his inner man, his heart. He decided he was fixing his eyes on God and Him alone. The Lord would supply his vitality. God would be the fuel for his body and mind.</a:t>
          </a:r>
        </a:p>
      </dsp:txBody>
      <dsp:txXfrm>
        <a:off x="0" y="537371"/>
        <a:ext cx="9969292" cy="16228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31B2D8-2A52-4796-B91D-1D3ED00D9170}">
      <dsp:nvSpPr>
        <dsp:cNvPr id="0" name=""/>
        <dsp:cNvSpPr/>
      </dsp:nvSpPr>
      <dsp:spPr>
        <a:xfrm>
          <a:off x="0" y="0"/>
          <a:ext cx="9969292" cy="450166"/>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rPr>
            <a:t>God is your rock—</a:t>
          </a:r>
        </a:p>
      </dsp:txBody>
      <dsp:txXfrm>
        <a:off x="21975" y="21975"/>
        <a:ext cx="9925342" cy="406216"/>
      </dsp:txXfrm>
    </dsp:sp>
    <dsp:sp modelId="{1369B1AF-EDBF-4C2D-9459-B37281289FD5}">
      <dsp:nvSpPr>
        <dsp:cNvPr id="0" name=""/>
        <dsp:cNvSpPr/>
      </dsp:nvSpPr>
      <dsp:spPr>
        <a:xfrm>
          <a:off x="0" y="514506"/>
          <a:ext cx="9969292" cy="317952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rPr>
            <a:t>David also becomes a teacher, encouraging others to place their hope and future in God. As a king, father, husband, and worship leader, he used his authority to speak with scores of individuals. He called for us to talk to God, to pray. Tell the Lord what’s on your heart—your doubts, fears, and confusions. He can take it; He has made Himself available to His people.</a:t>
          </a:r>
        </a:p>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rPr>
            <a:t>Then, David turned his attention to human nature–people are temporary liars, trusting in the wrong things. They advance dishonestly, sometimes using weaker souls. David warned about wealth; too many set their hearts on money or material gain. He wisely counsels, make this the joy and hope of your life. Material gain does not assure one’s security; no one can hold on to it in this life or the next (Ps. 39:5–6). And don’t become proud.</a:t>
          </a:r>
        </a:p>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rPr>
            <a:t>David ruled a wealthy, powerful nation, yet he had no doubt; this was God’s wealth, His power. He looked to the source of his existence, success, and breath. David also recognized the tender side of God toward man. God’s love is authentic and genuine. And He extends it to everyone.</a:t>
          </a:r>
        </a:p>
      </dsp:txBody>
      <dsp:txXfrm>
        <a:off x="0" y="514506"/>
        <a:ext cx="9969292" cy="31795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9969292" cy="450166"/>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Rest on Your Rock—</a:t>
          </a: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1975" y="21975"/>
        <a:ext cx="9925342" cy="406216"/>
      </dsp:txXfrm>
    </dsp:sp>
    <dsp:sp modelId="{740198F8-3CB2-42EB-B573-9EE721E9A25D}">
      <dsp:nvSpPr>
        <dsp:cNvPr id="0" name=""/>
        <dsp:cNvSpPr/>
      </dsp:nvSpPr>
      <dsp:spPr>
        <a:xfrm>
          <a:off x="0" y="500836"/>
          <a:ext cx="9969292" cy="119232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Many words can describe today’s society. One slang expression is “angst,” meaning anxiousness, irritation, restlessness, and seeing the world as dark and hopeless. David reminds us to be still, be quiet—find rest for your restlessness in God. See Him as the solid place to plant your feet—your rock!</a:t>
          </a:r>
        </a:p>
      </dsp:txBody>
      <dsp:txXfrm>
        <a:off x="0" y="500836"/>
        <a:ext cx="9969292" cy="11923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46298"/>
          <a:ext cx="9969292" cy="457200"/>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Rest in Times of Trouble</a:t>
          </a:r>
          <a:endParaRPr lang="en-US" sz="18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2319" y="68617"/>
        <a:ext cx="9924654" cy="412562"/>
      </dsp:txXfrm>
    </dsp:sp>
    <dsp:sp modelId="{4041257B-8864-4AB9-AE8D-3B05E1BE58BA}">
      <dsp:nvSpPr>
        <dsp:cNvPr id="0" name=""/>
        <dsp:cNvSpPr/>
      </dsp:nvSpPr>
      <dsp:spPr>
        <a:xfrm>
          <a:off x="0" y="551214"/>
          <a:ext cx="9969292" cy="2085525"/>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his </a:t>
          </a:r>
          <a:r>
            <a:rPr lang="en-US" sz="1800" b="1" i="1" kern="1200" dirty="0" err="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Wiersbe</a:t>
          </a:r>
          <a:r>
            <a:rPr lang="en-US" sz="1800" b="1" i="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Bible Commentary: Old Testament</a:t>
          </a: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Warren </a:t>
          </a:r>
          <a:r>
            <a:rPr lang="en-US" sz="1800" b="1" kern="1200" dirty="0" err="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Wiersbe</a:t>
          </a: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provides insight into David’s experiences during the time he wrote this psalm: “This psalm may have come out of David’s time of trial when his son Absalom sought the throne (vv. 3–4), but it also may have been written while David was ruling over Judah in Hebron (2 Sam. 1–4). Those were difficult years as the forces of Saul tried to continue his dynasty and dethrone God’s anointed king. (For ‘Jeduthun,’ see Ps. 39, and note how the two psalms parallel each other in a number of ways.) In this psalm, David shows remarkable faith as he rests in God alone (vv. 1–2, 5–6) and trusts Him to defeat the enemy and restore peace to the land” (943).</a:t>
          </a:r>
          <a:endParaRPr lang="en-US" sz="1800" b="1" kern="1200" dirty="0">
            <a:effectLst>
              <a:outerShdw blurRad="38100" dist="38100" dir="2700000" algn="tl">
                <a:srgbClr val="000000">
                  <a:alpha val="43137"/>
                </a:srgbClr>
              </a:outerShdw>
            </a:effectLst>
            <a:latin typeface="Gotham Medium" panose="02000604030000020004"/>
          </a:endParaRPr>
        </a:p>
      </dsp:txBody>
      <dsp:txXfrm>
        <a:off x="0" y="551214"/>
        <a:ext cx="9969292" cy="208552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31B2D8-2A52-4796-B91D-1D3ED00D9170}">
      <dsp:nvSpPr>
        <dsp:cNvPr id="0" name=""/>
        <dsp:cNvSpPr/>
      </dsp:nvSpPr>
      <dsp:spPr>
        <a:xfrm>
          <a:off x="0" y="66975"/>
          <a:ext cx="9969292" cy="450166"/>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Bedrock</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975" y="88950"/>
        <a:ext cx="9925342" cy="406216"/>
      </dsp:txXfrm>
    </dsp:sp>
    <dsp:sp modelId="{1985261F-4450-4F88-B4E0-6BEE222DE000}">
      <dsp:nvSpPr>
        <dsp:cNvPr id="0" name=""/>
        <dsp:cNvSpPr/>
      </dsp:nvSpPr>
      <dsp:spPr>
        <a:xfrm>
          <a:off x="0" y="559650"/>
          <a:ext cx="9969292" cy="105984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extends his metaphors of God to include rock. In this case, David is referring to a flat foundational rock, or bedrock, upon which a fortress is built. Without a sturdy and unmovable foundation. even the most well-constructed fortress would eventually collapse. In this regard, David saw the Lord as the secure, immovable bedrock upon which to build his life.</a:t>
          </a:r>
          <a:endParaRPr lang="en-US" sz="1800" b="1" kern="1200" dirty="0">
            <a:effectLst>
              <a:outerShdw blurRad="38100" dist="38100" dir="2700000" algn="tl">
                <a:srgbClr val="000000">
                  <a:alpha val="43137"/>
                </a:srgbClr>
              </a:outerShdw>
            </a:effectLst>
            <a:latin typeface="Gotham Medium" panose="02000604030000020004"/>
          </a:endParaRPr>
        </a:p>
      </dsp:txBody>
      <dsp:txXfrm>
        <a:off x="0" y="559650"/>
        <a:ext cx="9969292" cy="10598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D2F03F-A63F-4088-953F-D3D65987EC20}" type="datetimeFigureOut">
              <a:rPr lang="en-US" smtClean="0"/>
              <a:t>10/19/2024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F45248-14F6-465B-8CAE-F025FD4A2143}" type="slidenum">
              <a:rPr lang="en-US" smtClean="0"/>
              <a:t>‹#›</a:t>
            </a:fld>
            <a:endParaRPr lang="en-US"/>
          </a:p>
        </p:txBody>
      </p:sp>
    </p:spTree>
    <p:extLst>
      <p:ext uri="{BB962C8B-B14F-4D97-AF65-F5344CB8AC3E}">
        <p14:creationId xmlns:p14="http://schemas.microsoft.com/office/powerpoint/2010/main" val="682661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Prayer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Calibri" panose="020F0502020204030204" pitchFamily="34" charset="0"/>
                <a:cs typeface="Calibri" panose="020F0502020204030204" pitchFamily="34" charset="0"/>
              </a:rPr>
              <a:t>God of salvation, thank You for showing Your mercy. Help us welcome as we have been welcomed and love as we have been loved. Show us how we can proclaim to others Your plan for salvation. In the name of Jesus. Amen.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Thought to Remember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1036955" algn="l"/>
              </a:tabLst>
            </a:pPr>
            <a:r>
              <a:rPr lang="en-US" sz="1800" kern="0" dirty="0">
                <a:effectLst/>
                <a:latin typeface="Calibri" panose="020F0502020204030204" pitchFamily="34" charset="0"/>
                <a:ea typeface="Calibri" panose="020F0502020204030204" pitchFamily="34" charset="0"/>
                <a:cs typeface="Calibri" panose="020F0502020204030204" pitchFamily="34" charset="0"/>
              </a:rPr>
              <a:t>Celebrate God’s merciful gift of redemption!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1036955" algn="l"/>
              </a:tabLst>
            </a:pPr>
            <a:r>
              <a:rPr lang="en-US" sz="1800" kern="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662104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this passage, David underscores the equality of all individuals in God's eyes, regardless of their social or economic status. While the ancient Near East recognized various social classes, including priests, leaders, and laborers, David emphasizes that intrinsic human value is not determined by these distinctions. This reflects God's impartial love and concern for all humanity.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highlights the intrinsic equality of all individuals before God, challenging the societal norms that prioritize certain social classes over others in the ancient Near East.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Despite the hierarchical structure of the ancient world, God values every person equally, demonstrating His impartial love and concern for humanity regardless of status.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concept of social classes serves as a reminder that true worth is found in one's relationship with God, not in economic or social standing.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11</a:t>
            </a:fld>
            <a:endParaRPr lang="en-US"/>
          </a:p>
        </p:txBody>
      </p:sp>
    </p:spTree>
    <p:extLst>
      <p:ext uri="{BB962C8B-B14F-4D97-AF65-F5344CB8AC3E}">
        <p14:creationId xmlns:p14="http://schemas.microsoft.com/office/powerpoint/2010/main" val="2337166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emphasizes the multifaceted nature of God’s power, illustrated through the Hebrew word for “power,” which also translates to “strength.” By referencing Psalm 46:1–3, the text highlights God as a reliable refuge and source of strength during tumultuous times, reassuring believers of His constant presence and support amidst life’s challenges.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Hebrew word for “power” in the Psalms reflects God’s strength and reliability, emphasizing His role as a refuge during difficult times.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Psalm 46:1–3 illustrates that God is an ever-present help, instilling courage in believers to face overwhelming challenges without fear.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dual meanings of “power” and “strength” showcase the comprehensive nature of God’s support, reinforcing His ability to sustain and protect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contrasts differing beliefs about the soul in Buddhism, Hinduism, and the Judeo-Christian tradition. While Buddhism teaches no permanent soul and Hinduism emphasizes merging with a universal soul, Judaism and Christianity view the soul as an essential part of human identity, longing for connection with God. The text highlights biblical commands to love God with all one's heart and soul and affirms the hope of resurrection and eternal union with Jesus for believers.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Buddhism denies the existence of a permanent soul, while Hinduism teaches the absorption of the individual soul into a universal soul, contrasting with the Judeo-Christian view of the soul as an essential, longing essence.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Bible emphasizes loving and serving God with all one's heart and soul, highlighting the deep connection between the human soul and the divine, as seen in Psalm 42:2 and Deuteronomy.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While the nature of the soul after death is not explicitly detailed in Scripture, believers find assurance in being "with" Jesus immediately upon death and in the promise of bodily resurrection and restoration.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tabLst>
                <a:tab pos="1036955" algn="l"/>
              </a:tabLs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12</a:t>
            </a:fld>
            <a:endParaRPr lang="en-US"/>
          </a:p>
        </p:txBody>
      </p:sp>
    </p:spTree>
    <p:extLst>
      <p:ext uri="{BB962C8B-B14F-4D97-AF65-F5344CB8AC3E}">
        <p14:creationId xmlns:p14="http://schemas.microsoft.com/office/powerpoint/2010/main" val="8532768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&gt;&gt;&gt;&gt;&gt;&gt;&gt;&gt;&gt;&gt;&gt;&gt;&gt;&gt;&gt;&gt;&gt;&gt;&gt;&gt;&gt;&gt;&gt;&gt;&gt;&gt;&gt;&gt;&gt;&gt;&gt;&gt;&gt;&gt;&gt;&gt;&gt;&gt;&gt;&gt;&gt;&gt;&gt;&gt;&gt;&gt;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depth of trust David describes is borne out of experience. He may not have had this confidence when he was fleeing from Saul and pleading with God for deliverance. David was no longer the shepherd boy who defeated Goliath. He was anointed for the throne; he escaped from Saul; he became king; and he experienced myriad trials. In this psalm, he finds rest and peace in the presence of God. As a military man, David would have understood the power of an impregnable fortress. Inside its walls, there would be protection against enemies bent on his destruction. Seeing God as a fortress increased David’s confidence that, no matter what he faced as king, the Lord would never abandon him and would always protect him. Ancient fortresses were often built on bedrock so that their walls would hold steady under attack and bombardment. Standing on top of those walls, the king might feel them shake; but he knew that they would never fall, all because of their foundation. David uses this metaphor of a rock to describe his unshakable belief that God would preserve his soul through the attacks of the enemy.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explores the evolution of David's trust in God, shaped by his experiences from fleeing Saul to becoming king. David's understanding of God as a fortress symbolizes his confidence in divine protection amidst trials. The metaphor of bedrock emphasizes the stability of God's presence, reinforcing David's assurance that his faith will endure any challenges, akin to an impregnable fortress built on solid ground.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deep trust in God evolved from personal experiences, transitioning from a fledgling shepherd to a confident king, finding rest and peace through his reliance on God’s protection.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metaphor of God as an impregnable fortress illustrates David's assurance that, regardless of the trials he faced, God would always safeguard him and never abandon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By likening his faith to a fortress built on bedrock, David emphasizes the stability and strength of God's presence, reinforcing his unshakable belief in divine preservation amid adversity.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13</a:t>
            </a:fld>
            <a:endParaRPr lang="en-US"/>
          </a:p>
        </p:txBody>
      </p:sp>
    </p:spTree>
    <p:extLst>
      <p:ext uri="{BB962C8B-B14F-4D97-AF65-F5344CB8AC3E}">
        <p14:creationId xmlns:p14="http://schemas.microsoft.com/office/powerpoint/2010/main" val="28512332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&gt;&gt;&gt;&gt;&gt;&gt;&gt;&gt;&gt;&gt;&gt;&gt;&gt;&gt;&gt;&gt;&gt;&gt;&gt;&gt;&gt;&gt;&gt;&gt;&gt;&gt;&gt;&gt;&gt;&gt;&gt;&gt;&gt;&gt;&gt;&gt;&gt;&gt;&gt;&gt;&gt;&gt;&gt;&gt;&gt;&gt;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Knowing that his soul was secure in God’s hands, David could put hope in the Lord, not only for his ultimate salvation, but the daily confidence he would need to keep moving forward.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saw that everything important to him found its origin in God. If David had any honor, it was bestowed on him by God. This is the essence of humility: that our skills, our abilities, and the life we build find their origin in God. A truly humble person concedes that he or she would be nothing apart from God. The only reason we are breathing is because God is thinking about us. We are dependent on Him, no matter what we have accomplished.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this state of humility, David sees the Lord as a place of refuge. Like bedrock, God is immovable in His steadfastness. The Father is a refuge from all of this, a place of escape where we can regroup, and get a better grasp of how the Holy Spirit wants to lead us through our trials. Knowing the peace of trusting in God, David wants his people to experience this for themselves. The king knew that the people were looking to him for spiritual leadership. They understood that if he could trust God under unbelievable pressure, then they could find their rest in Him too.</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According to their king, the way to experience this was to pour out their hearts to God, confident that He would hear their cries. This is the very state in which God receives our prayers. As we pour out our hearts, and our stories, to Him, we begin to see how God is at work in our lives As we do this, our sense of God as a place of safety and refuge only increases.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emphasizes David's secure hope in God, which not only assures him of ultimate salvation but also provides daily confidence. Recognizing that all he has comes from God fosters a spirit of humility, reinforcing the idea that dependence on God is fundamental to life. As a steadfast refuge, God offers a safe space for regrouping and spiritual guidance, encouraging David to lead his people in trusting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confidence in God stems from the assurance of his soul's security, providing him daily strength and hope for both salvation and resilience in life's challenges.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True humility recognizes that all accomplishments and honor originate from God, highlighting our dependence on Him for life and purpose.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By viewing God as a steadfast refuge, David encourages his people to pour out their hearts in prayer, fostering a deeper sense of safety and divine involvement in their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14</a:t>
            </a:fld>
            <a:endParaRPr lang="en-US"/>
          </a:p>
        </p:txBody>
      </p:sp>
    </p:spTree>
    <p:extLst>
      <p:ext uri="{BB962C8B-B14F-4D97-AF65-F5344CB8AC3E}">
        <p14:creationId xmlns:p14="http://schemas.microsoft.com/office/powerpoint/2010/main" val="25591672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&gt;&gt;&gt;&gt;&gt;&gt;&gt;&gt;&gt;&gt;&gt;&gt;&gt;&gt;&gt;&gt;&gt;&gt;&gt;&gt;&gt;&gt;&gt;&gt;&gt;&gt;&gt;&gt;&gt;&gt;&gt;&gt;&gt;&gt;&gt;&gt;&gt;&gt;&gt;&gt;&gt;&gt;&gt;&gt;&gt;&gt;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Everyone is held accountable by God. Some people may not realize this until they are on their deathbeds, where they finally comprehend that all the money, power, and positions in the world cannot stop their inevitable demise. In those hours, they realize that everyone is equal in the eyes of God—and equally helpless to do anything about their mortal condition without divine intervention.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even addresses his skeptical readers who are immoral and ruthless. David, with untold wealth at his disposal, realized that all this coin would not prevent or delay (in any way) his accountability before God. While it’s tempting to put one’s hope in riches, David warns the wealthy not to do this. In your final hours, all the money in the world will mean nothing.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concludes these thoughts by admitting to God that all power and love belong to Him. Without love, power only becomes a way to perpetuate a meaningless existence. When we are in a right relationship with God, life becomes full of meaning, significance, and purpose. Whatever power and resources God gives His people can be used to advance His kingdom and build one another up in the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David’s final sentence reminds us of the end of all people. Everyone will stand before God and give an account for their lives and the decisions they made that got them to the point where they are now. So many nonbiblical worldviews are built on a false assumption that no one will be held accountable by God, or that forgiveness of sin is not necessary. But this is false. Still, God’s judgment does not need to be a source of fear and dread for those who have acknowledged their sin before God and trust Jesus to save them. God will pronounce them as righteous because of what Christ has done.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highlights the universal accountability each person has before God, emphasizing that wealth, power, and status cannot shield anyone from their mortality or divine judgment. David warns against placing hope in riches, as true significance and purpose come from a loving relationship with God. Ultimately, everyone will stand before God to account for their lives, but those who trust in Jesus can do so with confidence rather than fear.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Everyone is held accountable by God, regardless of wealth or status, realizing that earthly power cannot prevent the inevitability of mortality and divine judgment.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David warns the wealthy not to place their hope in riches, as true meaning and purpose are found in a loving relationship with God and service to His kingdom.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judgment is not to be feared by those who acknowledge their sin and trust in Jesus for salvation; they will be declared righteous through Christ’s redemptive work.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15</a:t>
            </a:fld>
            <a:endParaRPr lang="en-US"/>
          </a:p>
        </p:txBody>
      </p:sp>
    </p:spTree>
    <p:extLst>
      <p:ext uri="{BB962C8B-B14F-4D97-AF65-F5344CB8AC3E}">
        <p14:creationId xmlns:p14="http://schemas.microsoft.com/office/powerpoint/2010/main" val="38930661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highlights the dual imagery of God as both a rock and a fortress, emphasizing the security and safety believers find in Christ. Both hymns express dependence on Jesus for salvation, rest, and protection. While a rock symbolizes a refuge for weary souls, a fortress represents an unassailable stronghold against life’s challenges. Together, they underscore the comprehensive care God provides.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3816033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How can God be both a rock and fortress?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is both a rock and a fortress because He offers refuge for our weary souls while also providing strong protection against life's adversities. As a rock, He is a haven of rest; as a fortress, He serves as an unassailable stronghold, ensuring believers' safety and security in every circumstance.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27749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What are the similarities and differences?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Similarities include both symbols representing safety, security, and refuge in God. The differences lie in their functions: a rock serves as a shelter for the soul, offering rest and comfort, while a fortress provides strong protection against external threats, representing God's might and defense in times of trouble.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When has He been both of those in your life?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has been my rock during moments of emotional distress, providing comfort and peace in prayer and reflection. He has also been my fortress during challenging times, offering protection and strength when facing adversity, reminding me of His unwavering presence and support throughout life’s trials.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17</a:t>
            </a:fld>
            <a:endParaRPr lang="en-US"/>
          </a:p>
        </p:txBody>
      </p:sp>
    </p:spTree>
    <p:extLst>
      <p:ext uri="{BB962C8B-B14F-4D97-AF65-F5344CB8AC3E}">
        <p14:creationId xmlns:p14="http://schemas.microsoft.com/office/powerpoint/2010/main" val="27206183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emphasizes the universal accessibility of Psalms, particularly Psalm 62, as a means to express confidence in God during turbulent times. It encourages readers to join David in song, surrendering their troubles to God, and finding strength through prayer, reflection, and listening to Scripture. This practice nurtures a deeper relationship with God, fostering confidence in His power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62 serves as a universal expression of confidence in God, inviting readers to join David in surrendering their troubles while trusting in God’s strength and justice.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Engaging with the psalm can involve singing praises, pouring out hearts in prayer, and listening to Scripture, all of which deepen our relationship with God and reinforce our confidence in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By consistently centering ourselves on God through prayer and Scripture, we cultivate a strong foundation of confidence in His power, mercy, and unwavering love during life’s turbulent moments.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1036955" algn="l"/>
              </a:tabLs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18</a:t>
            </a:fld>
            <a:endParaRPr lang="en-US"/>
          </a:p>
        </p:txBody>
      </p:sp>
    </p:spTree>
    <p:extLst>
      <p:ext uri="{BB962C8B-B14F-4D97-AF65-F5344CB8AC3E}">
        <p14:creationId xmlns:p14="http://schemas.microsoft.com/office/powerpoint/2010/main" val="36655859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315649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EE0A6-47A3-78F6-474F-B1A49951B8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60C7E1-994D-7343-F1E6-95334550766E}"/>
              </a:ext>
            </a:extLst>
          </p:cNvPr>
          <p:cNvSpPr>
            <a:spLocks noGrp="1" noRot="1" noChangeAspect="1"/>
          </p:cNvSpPr>
          <p:nvPr>
            <p:ph type="sldImg"/>
          </p:nvPr>
        </p:nvSpPr>
        <p:spPr>
          <a:xfrm>
            <a:off x="-13781088" y="3873500"/>
            <a:ext cx="34420176" cy="19362738"/>
          </a:xfrm>
        </p:spPr>
      </p:sp>
      <p:sp>
        <p:nvSpPr>
          <p:cNvPr id="3" name="Notes Placeholder 2">
            <a:extLst>
              <a:ext uri="{FF2B5EF4-FFF2-40B4-BE49-F238E27FC236}">
                <a16:creationId xmlns:a16="http://schemas.microsoft.com/office/drawing/2014/main" id="{C22719BF-6A5A-9C67-47FE-15610F641E87}"/>
              </a:ext>
            </a:extLst>
          </p:cNvPr>
          <p:cNvSpPr>
            <a:spLocks noGrp="1"/>
          </p:cNvSpPr>
          <p:nvPr>
            <p:ph type="body" idx="1"/>
          </p:nvPr>
        </p:nvSpPr>
        <p:spPr/>
        <p:txBody>
          <a:bodyPr>
            <a:normAutofit fontScale="25000" lnSpcReduction="20000"/>
          </a:bodyPr>
          <a:lstStyle/>
          <a:p>
            <a:pPr marL="0" marR="0">
              <a:lnSpc>
                <a:spcPct val="107000"/>
              </a:lnSpc>
              <a:spcBef>
                <a:spcPts val="0"/>
              </a:spcBef>
              <a:spcAft>
                <a:spcPts val="80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Lesson Learned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support scriptures for this week converge on a central theme: </a:t>
            </a: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Trust in God Alone</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Whether in moments of doubt (Mark 9), distress (Psalm 28), decision-making (Proverbs 3), spiritual warfare (1 John 4), or when facing life’s uncertainties (Jeremiah 17, Psalm 62), the consistent call is to trust in God’s power, wisdom, and love. These passages reveal that trust in God brings: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Healing and deliverance (Mark 9, Psalm 28),</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Wisdom and guidance (Proverbs 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Overcoming victory and freedom from fear (1 John 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Flourishing and resilience in adversity (Jeremiah 17),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Font typeface="Symbol" panose="05050102010706020507" pitchFamily="18" charset="2"/>
              <a:buChar cha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Inner peace and security (Psalm 62).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Together, these scriptures remind us that no matter what we face, God is trustworthy, and reliance on Him is the key to a fruitful, peaceful, and victorious life. This cohesive message is about trusting in God, reliance on His strength, love, and wisdom, and the blessings that come from deep faith and obedience. Here’s a commentary on the key lessons learned from these passages: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Mark 9:14-27 — The Power of Faith in Overcoming Doubt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this passage, Jesus heals a boy possessed by a spirit after the disciples were unable to do so. The boy's father, in desperation, says, "I believe; help my unbelief!" (Mark 9:24). The key lesson here is that even in moments of doubt or weak faith, God’s power is still available to us when we trust Him. Jesus emphasizes that all things are possible for one who believes (Mark 9:23), illustrating that even imperfect faith, when placed in God, can result in miraculous transformation. This speaks to the need for trusting God even in moments of spiritual struggle.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Psalm 28 — A Cry for Help and the Assurance of God’s Protection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28 is David’s prayer for God’s mercy and protection against enemies. In verses 1-2, he calls out to God as his Rock, seeking divine intervention. The psalm transitions into a declaration of trust in God’s strength (verse 7), where David expresses confidence that God hears his pleas. The lesson is clear: God is both a fortress and a shield for those who trust Him. Even when surrounded by challenges or enemies, trusting in God brings inner peace and external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Proverbs 3:1-8, 13-14 — Trust in God’s Wisdom, Not Human Understanding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These verses from Proverbs emphasize the importance of living a life rooted in God’s wisdom and guidance. Verses 5-6 are particularly well-known: "Trust in the Lord with all your heart, and lean not on your own understanding." The lesson here is that human wisdom is limited, but God’s wisdom leads to straight paths, healing, and peace. Furthermore, verses 13-14 highlight that wisdom is more valuable than silver and gold, underscoring the blessings that come from seeking God’s understanding rather than worldly gain.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br>
              <a:rPr lang="en-US" sz="1800" b="1" u="sng" dirty="0">
                <a:effectLst/>
                <a:latin typeface="Calibri" panose="020F0502020204030204" pitchFamily="34" charset="0"/>
                <a:ea typeface="Aptos" panose="020B0004020202020204" pitchFamily="34" charset="0"/>
              </a:rPr>
            </a:br>
            <a:r>
              <a:rPr lang="en-US" sz="1800" b="1" u="none" strike="noStrike"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1 John 4:4-13 — God’s Love as the Source of Our Victory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1 John 4, we are reminded that "He who is in you is greater than he who is in the world" (1 John 4:4), teaching us that God’s Spirit within believers empowers them to overcome evil and trials. The passage also elaborates on how God’s love is both the source and evidence of our victory. Verses 9-10 explain that God showed His love by sending Jesus, and in response, we are called to love one another (verses 11-12). The lesson is that divine love, rooted in Christ, strengthens believers to overcome any challenge, reminding us of our constant reliance on God’s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1 John 4:14-21 — The Perfect Love that Casts Out Fear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Continuing the theme of love, this section of 1 John highlights the transformative power of God’s love, which casts out fear (verse 18). "There is no fear in love, but perfect love drives out fear." As we grow in understanding and trusting God’s love, we are freed from fear, particularly fear of judgment. The passage teaches that love is both the foundation of our relationship with God and the sign of true faith. If we love God, we will naturally love others. Trusting in God’s love leads to freedom from fear and a life that mirrors His love to the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Jeremiah 17:5-11 — Trust in God versus Trust in Human Strength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Jeremiah contrasts two kinds of people: those who trust in human strength and those who trust in God. Verses 5-6 warn of the consequences of relying on human wisdom or power, which leads to a life like a barren bush in the desert. In contrast, verses 7-8 describe those who trust in the Lord as being like a tree planted by water, constantly flourishing and bearing fruit even in adversity. The lesson is clear: reliance on human strength leads to emptiness, while trusting in God brings life, vitality, and resilience.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Psalm 62 — God Alone is Our Rock and Refuge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62 reinforces the idea that God alone is worthy of our trust. The psalmist repeatedly refers to God as his rock, salvation, and fortress (verses 1-2, 5-6), emphasizing that trusting in God brings peace and security even in times of trouble. The psalm encourages us not to trust in riches, power, or human abilities, but to pour out our hearts to God because He is our refuge (verse 8). This psalm teaches that ultimate security and rest are found in God alone.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47562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Rest in God -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Psalm 62:1–2 NIV</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My Rock and Salvation - Psalm 62:5–8 NIV</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Weighed in the Balance -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Psalm 62:9–12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&gt;&lt;&gt;&lt;&gt;&lt;&gt;&lt;&gt;&lt;&gt;&lt;&gt;&lt;&gt;&lt;&gt;&lt;&gt;&lt;&gt;&lt;&gt;&lt;&gt;&gt;&lt;&gt;&lt;&gt;&lt;&gt;&lt;&gt;&lt;</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62:1–2, 5–12 Analysis &amp;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Verses 1–2: The psalmist, David, begins by declaring his soul's rest in God alone. He emphasizes that salvation, security, and stability come only from God, who is described as a rock, salvation, and fortress. This conveys complete trust in God’s protection, providing a firm foundation for the believer.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Verses 5–8: David repeats his call to trust in God, encouraging others to place their hope in Him. God is not only a personal refuge but a refuge for all people. This section emphasizes pouring out our hearts before Him, highlighting God’s reliability and steadfastness.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Verses 9–10: David contrasts human frailty with God’s strength. He warns against trusting in human power, wealth, or status, declaring that these are fleeting and worthless compared to God’s eternal strength.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Verses 11–12: The psalm ends with a reminder of God's power and lovingkindness. David acknowledges that God will reward each person according to their deeds, emphasizing God's justice and compassion.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 Psalm 62 teaches us to place our complete trust in God alone. He is a strong refuge in times of trouble, faithful to provide salvation, and just in His dealings with all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11842077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5362743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dirty="0">
                <a:solidFill>
                  <a:schemeClr val="bg1"/>
                </a:solidFill>
                <a:effectLst/>
                <a:latin typeface="Gotham Medium" panose="02000604030000020004"/>
                <a:ea typeface="Calibri" panose="020F0502020204030204" pitchFamily="34" charset="0"/>
                <a:cs typeface="Calibri" panose="020F0502020204030204" pitchFamily="34" charset="0"/>
              </a:rPr>
              <a:t>REST IN GOD</a:t>
            </a: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does David describe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David describes the Lord as his rock, upon which his salvation is firmly secured.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Why is the psalmist able to find spiritual rest in the Lord?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He sees the Lord as the source of his provision and salvation; so he’s able to relax, knowing the Lord cares so deeply for him.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643857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21EFF-0857-9C3A-8138-8AA82AE432C1}"/>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97478897-7453-2DD4-6AE8-D8EDB08AB46B}"/>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66B7DC87-C49B-D7C3-70D2-B518571CFEB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MY ROCK AND SALVATION</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metaphors does David use to describe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David describes the Lord as a foundational rock and an impregnable fortress.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24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24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command does the psalmist give to his readers?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He commands them to trust in the Lord and to pour out their hearts to Him in petition and praise.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865579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67BFC-BA38-FDD4-862E-AD365C123F3C}"/>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926FD431-8C9E-E109-5E00-C4FDC57474AC}"/>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C82EE217-7BB7-80E4-4333-F98DA417825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WEIGHED IN THE BALANCE</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David says it is futile to place one’s trust in what?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David says not to trust in evil thoughts and deeds that may have a quick return, but in the end do not deliver on their empty promises.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On what basis are people rewarded?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People will be rewarded on the basis of what they have done, motivated by a heart that has been purified by God’s redemptive purposes.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124376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F8472-E79E-B3E1-5D65-8C0E3B697FA1}"/>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98AD17C2-2DFD-40D6-E568-FF8F9AD4C5AD}"/>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DC4D9BC6-8218-B7F3-BC4B-8AF82D42DAF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874965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85000" lnSpcReduction="1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reflection asks the reader to consider their life’s “song,” highlighting how music’s tone, lyrics, and style can reflect their emotional and spiritual state. Songs, especially in worship, help express our deepest emotions and draw us closer to God. In troubled times, songs like Psalm 62 affirm God's power and love, offering comfort and direction.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Music reflects life’s emotional and spiritual journey, providing an outlet for expression.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Songs in worship connect us to God, especially in times of trouble.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Psalm 62 emphasizes trusting God’s power and love, guiding us in moments of uncertainty.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4</a:t>
            </a:fld>
            <a:endParaRPr lang="en-US"/>
          </a:p>
        </p:txBody>
      </p:sp>
    </p:spTree>
    <p:extLst>
      <p:ext uri="{BB962C8B-B14F-4D97-AF65-F5344CB8AC3E}">
        <p14:creationId xmlns:p14="http://schemas.microsoft.com/office/powerpoint/2010/main" val="12553095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 found strength in waiting on God by calling Him his “rock,” symbolizing an immovable and steadfast foundation. Despite his wealth and relationships, David recognized only God could meet his deepest needs and sustain his inner being. He resolved to focus on God alone for strength and vitality.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trusted God as his immovable, steadfast "rock," providing security and stability.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He acknowledged that</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Is Your Rock: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 urged others to place their trust in God, recognizing human nature's tendency to trust in wealth and power. He encouraged open communication with God, stressing that material gain is fleeting and that true security and love come only from God. David's wisdom reflects reliance on God’s strength, wealth, and love as the foundation for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Trust in God, not wealth or material gain, for true security.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Communicate openly with God about doubts and fears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a:p>
        </p:txBody>
      </p:sp>
    </p:spTree>
    <p:extLst>
      <p:ext uri="{BB962C8B-B14F-4D97-AF65-F5344CB8AC3E}">
        <p14:creationId xmlns:p14="http://schemas.microsoft.com/office/powerpoint/2010/main" val="3769549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a world filled with anxiety, restlessness, and hopelessness, David encourages us to find peace by resting in God. He urges us to be still, quiet our souls, and trust in God as our solid foundation and rock, where true rest and security can be found.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calls for quietness and stillness, finding rest in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is a solid, secure foundation amidst life’s restlessness.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6</a:t>
            </a:fld>
            <a:endParaRPr lang="en-US"/>
          </a:p>
        </p:txBody>
      </p:sp>
    </p:spTree>
    <p:extLst>
      <p:ext uri="{BB962C8B-B14F-4D97-AF65-F5344CB8AC3E}">
        <p14:creationId xmlns:p14="http://schemas.microsoft.com/office/powerpoint/2010/main" val="4189999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85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62: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62 stands as a "confidence psalm," expressing trust and hope in God during distress. It embodies elements of both lament and thanksgiving but focuses on placing full reliance on God's power and goodness. It also invites worshippers to express their emotions and trust in God’s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62 focuses on confidence in God amid hardships rather than lament or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It highlights the psalmist’s trust in God as a refuge during distress.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This psalm invites both ancient Israelites and modern readers to express their reliance on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tabLst>
                <a:tab pos="1036955" algn="l"/>
              </a:tabLs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330746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this passage, the metaphor of God as a fortress highlights His strength and protection in times of trouble. David, reflecting on his vulnerabilities, contrasts his fragility with God's unwavering power, emphasizing the importance of calm faith and worship. Waiting on God signifies active trust, preparing believers to follow His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metaphor of God as a fortress emphasizes divine strength, contrasting his own vulnerabilities and illustrating that true security comes from faith in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Waiting in silence before the Lord is an active expression of faith, involving calm worship and readiness to follow God’s guidance when He provides direction.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imagery of a fortress highlights God’s protective nature, offering peace amidst life's challenges and encouraging believers to trust in His unwavering support.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10670352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Warren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Wiersbe</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highlights the context in which David wrote the psalm, amid trials from his son Absalom and opposition from Saul’s forces. Despite these challenges, David exemplifies remarkable faith by resting in God’s protection and trusting Him to defeat his enemies and restore peace. This illustrates the strength that comes from reliance on God during turbulent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wrote this psalm during significant trials, including threats from his son Absalom and opposition from Saul’s dynasty, reflecting his struggles as God’s anointed king.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In the face of adversity, David demonstrates remarkable faith by resting in God alone, trusting Him to defeat enemies and restore peace to the land.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psalm serves as a powerful reminder of the importance of trusting God for strength and comfort during difficult times.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&gt;&lt;&gt;&lt;&gt;&lt;&gt;&lt;&gt;&lt;&gt;&lt;&gt;&lt;&gt;&lt;&gt;&lt;&gt;&lt;&gt;&lt;&gt;&lt;&gt;&lt;&gt;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this passage, David expands his metaphors for God to include the concept of bedrock, symbolizing a strong, unmovable foundation. This metaphor emphasizes the importance of a secure base for building one’s life. David recognizes God as this steadfast foundation, crucial for stability and strength in life’s challenges.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metaphor of bedrock signifies God as a secure, unmovable foundation essential for constructing a stable life amid challenges and uncertainties.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Just as a fortress relies on a solid foundation, David emphasizes the necessity of grounding one’s life in God for true security and resilience.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imagery of bedrock illustrates the strength and reliability of God, reinforcing the importance of faith in building a life that can withstand adversity.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2070180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Wiersbe</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highlights David's journey from uncertainty to unwavering trust in God, emphasizing his transition from being "greatly shaken" to "not shaken" at all. David's dependence on God as his refuge fosters calmness in his heart, prompting him to encourage others to trust in God, pray, and recognize that delays in God's response do not equate to denial.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shift from feeling “greatly shaken” to “not shaken” illustrates how deepening trust in God as his refuge brings profound calmness amid trials and challenges.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David encourages his companions to rely on God, emphasizing the importance of prayer and community support during difficult times and the power of collective faith.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Wiersbe</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notes that God's delays are not denials; believers must avoid impatience, as it can lead to dangerous detours away from God's perfect timing and plan.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Social Classes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refers to the level playing field between the lowborn and highborn when it comes to a person’s intrinsic value in the eyes of God. There were many social classes in the ancient Near East. The highest class usually included the priests, followed by military and political leaders, the wealthy, and then the blue-collar workers (like farmers and craftsmen). In the eyes of God, however, all human beings are equal in importance to Him, regardless of their economic or social status.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this passage, David underscores the equality of all individuals in God's eyes, regardless of their social or economic status. While the ancient Near East recognized various social classes, including priests, leaders, and laborers, David emphasizes that intrinsic human value is not determined by these distinctions. This reflects God's impartial love and concern for all humanity.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highlights the intrinsic equality of all individuals before God, challenging the societal norms that prioritize certain social classes over others in the ancient Near East.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Despite the hierarchical structure of the ancient world, God values every person equally, demonstrating His impartial love and concern for humanity regardless of status.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concept of social classes serves as a reminder that true worth is found in one's relationship with God, not in economic or social standing.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2561484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C10B0-1A2C-CAE4-D0E4-B579230FFD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17B677-768F-F5DF-140B-DA4BE6047E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CB6523A-E58C-6045-182E-FCDF8073FAFE}"/>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5" name="Footer Placeholder 4">
            <a:extLst>
              <a:ext uri="{FF2B5EF4-FFF2-40B4-BE49-F238E27FC236}">
                <a16:creationId xmlns:a16="http://schemas.microsoft.com/office/drawing/2014/main" id="{B0C9733E-F660-5FD7-566E-9F06602201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A8F5BC-9F36-1F89-1965-377F1987D8D7}"/>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001669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7B4E6-A61F-0E06-53D0-0F09CFA281D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01E961A-326A-63CC-5E2C-6C9E565260C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96061C-5B34-87EE-7766-45E2D52F7D52}"/>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5" name="Footer Placeholder 4">
            <a:extLst>
              <a:ext uri="{FF2B5EF4-FFF2-40B4-BE49-F238E27FC236}">
                <a16:creationId xmlns:a16="http://schemas.microsoft.com/office/drawing/2014/main" id="{C2BD2227-0A61-618B-F575-6D059E59B2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180144-40C5-5C88-6C7E-51D0D5EAF8CC}"/>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919373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2EBA4FC-854D-29A6-731D-EE485CBCD9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919B391-74E7-19AB-5C39-768CE3C87FE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F3118B-B89C-FDCB-BA3D-DFD8C65802B0}"/>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5" name="Footer Placeholder 4">
            <a:extLst>
              <a:ext uri="{FF2B5EF4-FFF2-40B4-BE49-F238E27FC236}">
                <a16:creationId xmlns:a16="http://schemas.microsoft.com/office/drawing/2014/main" id="{085EE454-D4B9-7F74-D342-6778235A1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6416E0-EB0D-A8D4-4150-938973D60EF1}"/>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4311308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7"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42983015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36980889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548BA-B421-3EF9-8646-3B4C99C27C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679454-A01F-4093-38EF-6722ED50745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7180F8-5F4F-77F7-1727-FD7D0BA3093B}"/>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5" name="Footer Placeholder 4">
            <a:extLst>
              <a:ext uri="{FF2B5EF4-FFF2-40B4-BE49-F238E27FC236}">
                <a16:creationId xmlns:a16="http://schemas.microsoft.com/office/drawing/2014/main" id="{D882D3A1-832B-EB37-0483-7F13317DF2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CE3D7B-C00B-AA9A-A8C3-FFA95DBEB9CE}"/>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291624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B8927-BE3E-8238-EBEC-A02271D8FAF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927AE-390E-9778-54DA-37E84878AC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0DE5347-281F-BEFE-BBD2-F96709E05994}"/>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5" name="Footer Placeholder 4">
            <a:extLst>
              <a:ext uri="{FF2B5EF4-FFF2-40B4-BE49-F238E27FC236}">
                <a16:creationId xmlns:a16="http://schemas.microsoft.com/office/drawing/2014/main" id="{E30003AD-AC46-AD81-CB82-F1B0F1F6E3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880E25-4C29-CFD9-A796-76EFBF2F80B1}"/>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099248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ADBAD-37AF-7077-24F0-6C50AEA0DC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56A718-5C84-3CEF-306B-A2A683F3CD9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91E9331-36D3-0111-58F8-DD8BB5F44C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CA68A27-F9DE-0989-D012-D9F9D9482989}"/>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6" name="Footer Placeholder 5">
            <a:extLst>
              <a:ext uri="{FF2B5EF4-FFF2-40B4-BE49-F238E27FC236}">
                <a16:creationId xmlns:a16="http://schemas.microsoft.com/office/drawing/2014/main" id="{BBA7A422-9151-FCEE-ABDD-496E06BF5F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DFF610-A8C9-53FB-8A82-E58A135E4C05}"/>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299676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CF45F-51BC-991A-B929-C65136B16CE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C42E37C-E0CA-E67E-113C-7EF639A981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3CA5A2-B97D-3E75-A422-3530D21B77C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451211A-9F0F-8EFA-CF83-2814BD2016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30F9636-216E-C277-B023-38CE29D86F6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1528E61-EFBE-3BC2-852D-F358473A99DE}"/>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8" name="Footer Placeholder 7">
            <a:extLst>
              <a:ext uri="{FF2B5EF4-FFF2-40B4-BE49-F238E27FC236}">
                <a16:creationId xmlns:a16="http://schemas.microsoft.com/office/drawing/2014/main" id="{D84C1A5F-242A-B56F-71BF-AE1AD39BC57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D1D0E4B-1664-EC3B-ED0D-675E233FC245}"/>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584709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DFABA-4E88-5595-31B1-DB5D68A964E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7E62B91-2041-708D-19A9-7B4FD6E8DFB7}"/>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4" name="Footer Placeholder 3">
            <a:extLst>
              <a:ext uri="{FF2B5EF4-FFF2-40B4-BE49-F238E27FC236}">
                <a16:creationId xmlns:a16="http://schemas.microsoft.com/office/drawing/2014/main" id="{F5FE1B26-A6EE-A968-B1D9-9B0F8888C42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3831BE-1D84-30C8-0315-4CC6C258C68B}"/>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085440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5EFE488-B3D4-0C5E-C9C6-BEB8A876CEB8}"/>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3" name="Footer Placeholder 2">
            <a:extLst>
              <a:ext uri="{FF2B5EF4-FFF2-40B4-BE49-F238E27FC236}">
                <a16:creationId xmlns:a16="http://schemas.microsoft.com/office/drawing/2014/main" id="{0C6E97C7-D08B-A6BB-D4CB-53DE25BFFEB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255A7A4-F792-2E01-4C80-DCA516511D2B}"/>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772444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C52C-CF61-CA7F-13E6-027535C65C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28699F0-765F-DAD7-A0A7-D63FD5D79A9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C6AB18E-2DBF-EDD2-ADA9-157ADFFFEB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47ECC7-CDEB-09AC-43CC-F869BDCB6C08}"/>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6" name="Footer Placeholder 5">
            <a:extLst>
              <a:ext uri="{FF2B5EF4-FFF2-40B4-BE49-F238E27FC236}">
                <a16:creationId xmlns:a16="http://schemas.microsoft.com/office/drawing/2014/main" id="{D7FDB573-CA71-7F37-163E-1254C02411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2E05BF-8C7E-09FD-50D1-2A35D5ADB28A}"/>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999263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17F14-EF4A-C178-D635-4F5857183C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D6104A-C4B9-F20B-D157-FDB67E111A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FF46D5D-D78A-882E-F5F9-2D7094B7AD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7F89A5-D254-E6C8-CCBE-C7A251A755E8}"/>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6" name="Footer Placeholder 5">
            <a:extLst>
              <a:ext uri="{FF2B5EF4-FFF2-40B4-BE49-F238E27FC236}">
                <a16:creationId xmlns:a16="http://schemas.microsoft.com/office/drawing/2014/main" id="{0D1A9400-B075-E24E-882E-52FD462720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341F82A-876D-0052-E1F8-27276121F0DA}"/>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4240119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49C0C5A-A53E-2E95-D4A2-5787172EEC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8396E1-680E-1961-D231-54B95C0AB0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424BE3-AF44-8C41-F975-6E36BFC17A7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10878B-A7AB-4EB9-AA3E-1DCCFBB10A7B}" type="datetimeFigureOut">
              <a:rPr lang="en-US" smtClean="0"/>
              <a:t>10/19/2024</a:t>
            </a:fld>
            <a:endParaRPr lang="en-US"/>
          </a:p>
        </p:txBody>
      </p:sp>
      <p:sp>
        <p:nvSpPr>
          <p:cNvPr id="5" name="Footer Placeholder 4">
            <a:extLst>
              <a:ext uri="{FF2B5EF4-FFF2-40B4-BE49-F238E27FC236}">
                <a16:creationId xmlns:a16="http://schemas.microsoft.com/office/drawing/2014/main" id="{755C918B-C103-99E6-8163-8C6F5306EE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FA69372-CB2A-8C86-A050-58D07E01A7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DF16E4-4EB9-41F8-8A2C-3C20CF7A1DF1}" type="slidenum">
              <a:rPr lang="en-US" smtClean="0"/>
              <a:t>‹#›</a:t>
            </a:fld>
            <a:endParaRPr lang="en-US"/>
          </a:p>
        </p:txBody>
      </p:sp>
    </p:spTree>
    <p:extLst>
      <p:ext uri="{BB962C8B-B14F-4D97-AF65-F5344CB8AC3E}">
        <p14:creationId xmlns:p14="http://schemas.microsoft.com/office/powerpoint/2010/main" val="3620445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8.em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1.jp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5.xml"/><Relationship Id="rId13" Type="http://schemas.openxmlformats.org/officeDocument/2006/relationships/image" Target="../media/image1.jpg"/><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6B278-CDC5-44F2-95FE-0A390447B274}"/>
              </a:ext>
            </a:extLst>
          </p:cNvPr>
          <p:cNvSpPr>
            <a:spLocks noGrp="1"/>
          </p:cNvSpPr>
          <p:nvPr>
            <p:ph type="ctrTitle"/>
          </p:nvPr>
        </p:nvSpPr>
        <p:spPr>
          <a:xfrm>
            <a:off x="0" y="-5244"/>
            <a:ext cx="12192000" cy="1048161"/>
          </a:xfrm>
          <a:solidFill>
            <a:srgbClr val="002060"/>
          </a:solidFill>
          <a:ln>
            <a:solidFill>
              <a:srgbClr val="002060"/>
            </a:solidFill>
          </a:ln>
        </p:spPr>
        <p:txBody>
          <a:bodyPr vert="horz" lIns="91440" tIns="45720" rIns="91440" bIns="45720" rtlCol="0" anchor="b">
            <a:noAutofit/>
          </a:bodyPr>
          <a:lstStyle/>
          <a:p>
            <a:r>
              <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rPr>
              <a:t>Trust in God Alone</a:t>
            </a:r>
          </a:p>
        </p:txBody>
      </p:sp>
      <p:sp>
        <p:nvSpPr>
          <p:cNvPr id="5" name="TextBox 4">
            <a:extLst>
              <a:ext uri="{FF2B5EF4-FFF2-40B4-BE49-F238E27FC236}">
                <a16:creationId xmlns:a16="http://schemas.microsoft.com/office/drawing/2014/main" id="{300EBACF-E7BD-4E4C-B160-757BFF30030B}"/>
              </a:ext>
            </a:extLst>
          </p:cNvPr>
          <p:cNvSpPr txBox="1"/>
          <p:nvPr/>
        </p:nvSpPr>
        <p:spPr>
          <a:xfrm>
            <a:off x="283907" y="6569849"/>
            <a:ext cx="6614650" cy="276999"/>
          </a:xfrm>
          <a:prstGeom prst="rect">
            <a:avLst/>
          </a:prstGeom>
          <a:noFill/>
        </p:spPr>
        <p:txBody>
          <a:bodyPr wrap="square">
            <a:spAutoFit/>
          </a:bodyPr>
          <a:lstStyle/>
          <a:p>
            <a:pPr>
              <a:spcAft>
                <a:spcPts val="600"/>
              </a:spcAft>
            </a:pPr>
            <a:r>
              <a:rPr lang="en-US" sz="1200" b="1" dirty="0">
                <a:solidFill>
                  <a:srgbClr val="002060"/>
                </a:solidFill>
                <a:effectLst>
                  <a:outerShdw blurRad="38100" dist="38100" dir="2700000" algn="tl">
                    <a:srgbClr val="000000">
                      <a:alpha val="43137"/>
                    </a:srgbClr>
                  </a:outerShdw>
                </a:effectLst>
                <a:latin typeface="Gotham Medium" panose="02000604030000020004"/>
              </a:rPr>
              <a:t>Week of October 27</a:t>
            </a:r>
          </a:p>
        </p:txBody>
      </p:sp>
      <p:cxnSp>
        <p:nvCxnSpPr>
          <p:cNvPr id="7" name="Straight Connector 6">
            <a:extLst>
              <a:ext uri="{FF2B5EF4-FFF2-40B4-BE49-F238E27FC236}">
                <a16:creationId xmlns:a16="http://schemas.microsoft.com/office/drawing/2014/main" id="{4E2270F9-BDBC-431F-ACBA-F8E32C1E9190}"/>
              </a:ext>
            </a:extLst>
          </p:cNvPr>
          <p:cNvCxnSpPr>
            <a:cxnSpLocks/>
          </p:cNvCxnSpPr>
          <p:nvPr/>
        </p:nvCxnSpPr>
        <p:spPr>
          <a:xfrm>
            <a:off x="5773" y="1170540"/>
            <a:ext cx="12186227" cy="0"/>
          </a:xfrm>
          <a:prstGeom prst="line">
            <a:avLst/>
          </a:prstGeom>
          <a:ln w="190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07356930-47DD-455E-A340-F0F037759E1F}"/>
              </a:ext>
            </a:extLst>
          </p:cNvPr>
          <p:cNvSpPr>
            <a:spLocks noGrp="1"/>
          </p:cNvSpPr>
          <p:nvPr>
            <p:ph type="subTitle" idx="1"/>
          </p:nvPr>
        </p:nvSpPr>
        <p:spPr>
          <a:xfrm>
            <a:off x="7168633" y="1298164"/>
            <a:ext cx="5023367" cy="2033168"/>
          </a:xfrm>
          <a:solidFill>
            <a:schemeClr val="accent6">
              <a:lumMod val="20000"/>
              <a:lumOff val="80000"/>
              <a:alpha val="40000"/>
            </a:schemeClr>
          </a:solidFill>
        </p:spPr>
        <p:txBody>
          <a:bodyPr vert="horz" lIns="91440" tIns="45720" rIns="91440" bIns="45720" rtlCol="0">
            <a:normAutofit/>
          </a:bodyPr>
          <a:lstStyle/>
          <a:p>
            <a:pPr algn="l"/>
            <a:r>
              <a:rPr lang="en-US" sz="2800" b="1" dirty="0">
                <a:solidFill>
                  <a:srgbClr val="002060"/>
                </a:solidFill>
                <a:effectLst>
                  <a:outerShdw blurRad="38100" dist="38100" dir="2700000" algn="tl">
                    <a:srgbClr val="000000">
                      <a:alpha val="43137"/>
                    </a:srgbClr>
                  </a:outerShdw>
                </a:effectLst>
                <a:latin typeface="Arial Black" panose="020B0A04020102020204" pitchFamily="34" charset="0"/>
              </a:rPr>
              <a:t>Yes, my soul, find rest in God; my hope comes from him. </a:t>
            </a:r>
          </a:p>
          <a:p>
            <a:pPr algn="r"/>
            <a:r>
              <a:rPr lang="en-US" sz="2800" b="1" dirty="0">
                <a:solidFill>
                  <a:srgbClr val="002060"/>
                </a:solidFill>
                <a:effectLst>
                  <a:outerShdw blurRad="38100" dist="38100" dir="2700000" algn="tl">
                    <a:srgbClr val="000000">
                      <a:alpha val="43137"/>
                    </a:srgbClr>
                  </a:outerShdw>
                </a:effectLst>
                <a:latin typeface="Arial Black" panose="020B0A04020102020204" pitchFamily="34" charset="0"/>
              </a:rPr>
              <a:t>—Psalm 62:5 NIV</a:t>
            </a:r>
            <a:endParaRPr lang="en-US" sz="1200" b="1" dirty="0">
              <a:solidFill>
                <a:srgbClr val="002060"/>
              </a:solidFill>
              <a:effectLst>
                <a:outerShdw blurRad="38100" dist="38100" dir="2700000" algn="tl">
                  <a:srgbClr val="000000">
                    <a:alpha val="43137"/>
                  </a:srgbClr>
                </a:outerShdw>
              </a:effectLst>
              <a:latin typeface="Arial Black" panose="020B0A04020102020204" pitchFamily="34" charset="0"/>
            </a:endParaRPr>
          </a:p>
        </p:txBody>
      </p:sp>
      <p:pic>
        <p:nvPicPr>
          <p:cNvPr id="4" name="Picture 3" descr="A person and person standing in a desert&#10;&#10;Description automatically generated">
            <a:extLst>
              <a:ext uri="{FF2B5EF4-FFF2-40B4-BE49-F238E27FC236}">
                <a16:creationId xmlns:a16="http://schemas.microsoft.com/office/drawing/2014/main" id="{1BCE7FF4-2B9A-F3BD-8BEA-9363221BBF6D}"/>
              </a:ext>
            </a:extLst>
          </p:cNvPr>
          <p:cNvPicPr>
            <a:picLocks noChangeAspect="1"/>
          </p:cNvPicPr>
          <p:nvPr/>
        </p:nvPicPr>
        <p:blipFill>
          <a:blip r:embed="rId2">
            <a:extLst>
              <a:ext uri="{28A0092B-C50C-407E-A947-70E740481C1C}">
                <a14:useLocalDpi xmlns:a14="http://schemas.microsoft.com/office/drawing/2010/main" val="0"/>
              </a:ext>
            </a:extLst>
          </a:blip>
          <a:srcRect r="3" b="3"/>
          <a:stretch/>
        </p:blipFill>
        <p:spPr>
          <a:xfrm>
            <a:off x="1867128" y="2859250"/>
            <a:ext cx="8457743" cy="371059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ln w="762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19853536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7154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a:t>
            </a:r>
          </a:p>
        </p:txBody>
      </p:sp>
      <p:cxnSp>
        <p:nvCxnSpPr>
          <p:cNvPr id="9" name="Straight Connector 8">
            <a:extLst>
              <a:ext uri="{FF2B5EF4-FFF2-40B4-BE49-F238E27FC236}">
                <a16:creationId xmlns:a16="http://schemas.microsoft.com/office/drawing/2014/main" id="{D3A8CB74-F1FB-4E69-B836-2C0E53F66614}"/>
              </a:ext>
            </a:extLst>
          </p:cNvPr>
          <p:cNvCxnSpPr>
            <a:cxnSpLocks/>
          </p:cNvCxnSpPr>
          <p:nvPr/>
        </p:nvCxnSpPr>
        <p:spPr>
          <a:xfrm>
            <a:off x="-39402" y="6669162"/>
            <a:ext cx="12252960" cy="0"/>
          </a:xfrm>
          <a:prstGeom prst="line">
            <a:avLst/>
          </a:prstGeom>
          <a:ln w="314325">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D12579F-ED0B-4F28-9022-D18F2789D03C}"/>
              </a:ext>
            </a:extLst>
          </p:cNvPr>
          <p:cNvSpPr/>
          <p:nvPr/>
        </p:nvSpPr>
        <p:spPr>
          <a:xfrm>
            <a:off x="65934" y="799603"/>
            <a:ext cx="6915151" cy="5651321"/>
          </a:xfrm>
          <a:prstGeom prst="rect">
            <a:avLst/>
          </a:prstGeom>
          <a:solidFill>
            <a:schemeClr val="bg1">
              <a:alpha val="10000"/>
            </a:schemeClr>
          </a:solidFill>
          <a:ln w="1143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u="heavy" kern="100" dirty="0">
                <a:solidFill>
                  <a:srgbClr val="002060"/>
                </a:solidFill>
                <a:latin typeface="Gotham Medium" panose="02000604030000020004"/>
                <a:ea typeface="Aptos" panose="020B0004020202020204" pitchFamily="34" charset="0"/>
                <a:cs typeface="Times New Roman" panose="02020603050405020304" pitchFamily="18" charset="0"/>
              </a:rPr>
              <a:t>God Our Refuge</a:t>
            </a:r>
          </a:p>
          <a:p>
            <a:pPr lvl="1">
              <a:lnSpc>
                <a:spcPct val="107000"/>
              </a:lnSpc>
            </a:pPr>
            <a:r>
              <a:rPr lang="en-US" sz="2000" b="1" kern="100" dirty="0">
                <a:solidFill>
                  <a:srgbClr val="002060"/>
                </a:solidFill>
                <a:latin typeface="Calibri" panose="020F0502020204030204" pitchFamily="34" charset="0"/>
                <a:ea typeface="Aptos" panose="020B0004020202020204" pitchFamily="34" charset="0"/>
                <a:cs typeface="Times New Roman" panose="02020603050405020304" pitchFamily="18" charset="0"/>
              </a:rPr>
              <a:t>In </a:t>
            </a:r>
            <a:r>
              <a:rPr lang="en-US" sz="2000" b="1" kern="100" dirty="0" err="1">
                <a:solidFill>
                  <a:srgbClr val="002060"/>
                </a:solidFill>
                <a:latin typeface="Calibri" panose="020F0502020204030204" pitchFamily="34" charset="0"/>
                <a:ea typeface="Aptos" panose="020B0004020202020204" pitchFamily="34" charset="0"/>
                <a:cs typeface="Times New Roman" panose="02020603050405020304" pitchFamily="18" charset="0"/>
              </a:rPr>
              <a:t>Wiersbe’s</a:t>
            </a:r>
            <a:r>
              <a:rPr lang="en-US" sz="2000" b="1" kern="100" dirty="0">
                <a:solidFill>
                  <a:srgbClr val="002060"/>
                </a:solidFill>
                <a:latin typeface="Calibri" panose="020F0502020204030204" pitchFamily="34" charset="0"/>
                <a:ea typeface="Aptos" panose="020B0004020202020204" pitchFamily="34" charset="0"/>
                <a:cs typeface="Times New Roman" panose="02020603050405020304" pitchFamily="18" charset="0"/>
              </a:rPr>
              <a:t> commentary, he writes: David has moved from ‘I shall not be greatly shaken’ (v. 2 NASB) to ‘I shall not be shaken’ (v. 6). The greater the realization that God was his fortress, the greater the calmness in his heart. He was not depending on himself or his own resources but on the Lord God Almighty. His throne, his reputation, and his very life depended only on the faithfulness of the Lord. In verse 8, David exhorted the people with him to see God as their refuge, to trust Him always, and to pour out their hearts in prayer (42:4; 142:2). David depended on the prayers of others and, like Paul, wasn’t afraid to say, ‘Pray for us’ (1 Thess. 5:25; 2 Thess. 3:1). Times of waiting can be difficult if we don’t depend wholly on the Lord. God’s delays are not God’s denials, but our impatience can be used by the devil to lead us on dangerous and destructive detours. (</a:t>
            </a:r>
            <a:r>
              <a:rPr lang="en-US" sz="2000" b="1" i="1" kern="100" dirty="0" err="1">
                <a:solidFill>
                  <a:srgbClr val="002060"/>
                </a:solidFill>
                <a:latin typeface="Calibri" panose="020F0502020204030204" pitchFamily="34" charset="0"/>
                <a:ea typeface="Aptos" panose="020B0004020202020204" pitchFamily="34" charset="0"/>
                <a:cs typeface="Times New Roman" panose="02020603050405020304" pitchFamily="18" charset="0"/>
              </a:rPr>
              <a:t>Wiersbe</a:t>
            </a:r>
            <a:r>
              <a:rPr lang="en-US" sz="2000" b="1" i="1" kern="100" dirty="0">
                <a:solidFill>
                  <a:srgbClr val="002060"/>
                </a:solidFill>
                <a:latin typeface="Calibri" panose="020F0502020204030204" pitchFamily="34" charset="0"/>
                <a:ea typeface="Aptos" panose="020B0004020202020204" pitchFamily="34" charset="0"/>
                <a:cs typeface="Times New Roman" panose="02020603050405020304" pitchFamily="18" charset="0"/>
              </a:rPr>
              <a:t> Bible Commentary: Old Testament</a:t>
            </a:r>
            <a:r>
              <a:rPr lang="en-US" sz="2000" b="1" kern="100" dirty="0">
                <a:solidFill>
                  <a:srgbClr val="002060"/>
                </a:solidFill>
                <a:latin typeface="Calibri" panose="020F0502020204030204" pitchFamily="34" charset="0"/>
                <a:ea typeface="Aptos" panose="020B0004020202020204" pitchFamily="34" charset="0"/>
                <a:cs typeface="Times New Roman" panose="02020603050405020304" pitchFamily="18" charset="0"/>
              </a:rPr>
              <a:t>, 943–44).</a:t>
            </a:r>
            <a:endParaRPr lang="en-US" sz="2000" b="1" kern="100" dirty="0">
              <a:solidFill>
                <a:srgbClr val="002060"/>
              </a:solidFill>
              <a:latin typeface="Aptos" panose="020B0004020202020204" pitchFamily="34" charset="0"/>
              <a:ea typeface="Aptos" panose="020B0004020202020204" pitchFamily="34" charset="0"/>
              <a:cs typeface="Times New Roman" panose="02020603050405020304" pitchFamily="18" charset="0"/>
            </a:endParaRPr>
          </a:p>
        </p:txBody>
      </p:sp>
      <p:sp>
        <p:nvSpPr>
          <p:cNvPr id="2" name="Oval 1">
            <a:extLst>
              <a:ext uri="{FF2B5EF4-FFF2-40B4-BE49-F238E27FC236}">
                <a16:creationId xmlns:a16="http://schemas.microsoft.com/office/drawing/2014/main" id="{DAECDB5B-CAFA-6598-DCC3-012A90E99D2F}"/>
              </a:ext>
            </a:extLst>
          </p:cNvPr>
          <p:cNvSpPr/>
          <p:nvPr/>
        </p:nvSpPr>
        <p:spPr>
          <a:xfrm>
            <a:off x="7455878" y="1001417"/>
            <a:ext cx="4388828" cy="5321999"/>
          </a:xfrm>
          <a:prstGeom prst="ellipse">
            <a:avLst/>
          </a:prstGeom>
          <a:blipFill>
            <a:blip r:embed="rId3">
              <a:alphaModFix amt="70000"/>
            </a:blip>
            <a:stretch>
              <a:fillRect/>
            </a:stretch>
          </a:blipFill>
          <a:ln w="1270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1">
            <a:extLst>
              <a:ext uri="{FF2B5EF4-FFF2-40B4-BE49-F238E27FC236}">
                <a16:creationId xmlns:a16="http://schemas.microsoft.com/office/drawing/2014/main" id="{C4BA253B-F454-B7C3-0DAD-EBBE0C47906E}"/>
              </a:ext>
            </a:extLst>
          </p:cNvPr>
          <p:cNvSpPr txBox="1">
            <a:spLocks/>
          </p:cNvSpPr>
          <p:nvPr/>
        </p:nvSpPr>
        <p:spPr>
          <a:xfrm>
            <a:off x="10447484" y="6552888"/>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10</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903809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7154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a:t>
            </a:r>
          </a:p>
        </p:txBody>
      </p:sp>
      <p:cxnSp>
        <p:nvCxnSpPr>
          <p:cNvPr id="9" name="Straight Connector 8">
            <a:extLst>
              <a:ext uri="{FF2B5EF4-FFF2-40B4-BE49-F238E27FC236}">
                <a16:creationId xmlns:a16="http://schemas.microsoft.com/office/drawing/2014/main" id="{D3A8CB74-F1FB-4E69-B836-2C0E53F66614}"/>
              </a:ext>
            </a:extLst>
          </p:cNvPr>
          <p:cNvCxnSpPr>
            <a:cxnSpLocks/>
          </p:cNvCxnSpPr>
          <p:nvPr/>
        </p:nvCxnSpPr>
        <p:spPr>
          <a:xfrm>
            <a:off x="-39402" y="6669162"/>
            <a:ext cx="12252960" cy="0"/>
          </a:xfrm>
          <a:prstGeom prst="line">
            <a:avLst/>
          </a:prstGeom>
          <a:ln w="314325">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D12579F-ED0B-4F28-9022-D18F2789D03C}"/>
              </a:ext>
            </a:extLst>
          </p:cNvPr>
          <p:cNvSpPr/>
          <p:nvPr/>
        </p:nvSpPr>
        <p:spPr>
          <a:xfrm>
            <a:off x="7526215" y="919989"/>
            <a:ext cx="4429369" cy="5648756"/>
          </a:xfrm>
          <a:prstGeom prst="rect">
            <a:avLst/>
          </a:prstGeom>
          <a:solidFill>
            <a:schemeClr val="bg1">
              <a:alpha val="10000"/>
            </a:schemeClr>
          </a:solidFill>
          <a:ln w="1143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u="heavy" kern="100" cap="small"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Social Classes  </a:t>
            </a:r>
          </a:p>
          <a:p>
            <a:pPr lvl="1">
              <a:lnSpc>
                <a:spcPct val="107000"/>
              </a:lnSpc>
            </a:pPr>
            <a:r>
              <a:rPr lang="en-US" sz="20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refers to the level playing field between the lowborn and highborn when it comes to a person’s intrinsic value in the eyes of God. There were many social classes in the ancient Near East. The highest class usually included the priests, followed by military and political leaders, the wealthy, and then the blue-collar workers (like farmers and craftsmen). In the eyes of God, however, all human beings are equal in importance to Him, regardless of their economic or social status.</a:t>
            </a:r>
          </a:p>
          <a:p>
            <a:pPr marL="0" marR="0">
              <a:lnSpc>
                <a:spcPct val="107000"/>
              </a:lnSpc>
              <a:spcBef>
                <a:spcPts val="0"/>
              </a:spcBef>
              <a:spcAft>
                <a:spcPts val="0"/>
              </a:spcAft>
            </a:pPr>
            <a:endParaRPr lang="en-US" sz="20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p:txBody>
      </p:sp>
      <p:pic>
        <p:nvPicPr>
          <p:cNvPr id="2" name="Picture 1" descr="A person and person standing in a desert&#10;&#10;Description automatically generated">
            <a:extLst>
              <a:ext uri="{FF2B5EF4-FFF2-40B4-BE49-F238E27FC236}">
                <a16:creationId xmlns:a16="http://schemas.microsoft.com/office/drawing/2014/main" id="{19CB14C9-10EE-3520-9FFC-36D584E2D440}"/>
              </a:ext>
            </a:extLst>
          </p:cNvPr>
          <p:cNvPicPr>
            <a:picLocks noChangeAspect="1"/>
          </p:cNvPicPr>
          <p:nvPr/>
        </p:nvPicPr>
        <p:blipFill>
          <a:blip r:embed="rId3">
            <a:extLst>
              <a:ext uri="{28A0092B-C50C-407E-A947-70E740481C1C}">
                <a14:useLocalDpi xmlns:a14="http://schemas.microsoft.com/office/drawing/2010/main" val="0"/>
              </a:ext>
            </a:extLst>
          </a:blip>
          <a:srcRect b="8839"/>
          <a:stretch/>
        </p:blipFill>
        <p:spPr>
          <a:xfrm flipH="1">
            <a:off x="1737073" y="878694"/>
            <a:ext cx="5789142" cy="5353074"/>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
        <p:nvSpPr>
          <p:cNvPr id="3" name="Rectangle 2">
            <a:extLst>
              <a:ext uri="{FF2B5EF4-FFF2-40B4-BE49-F238E27FC236}">
                <a16:creationId xmlns:a16="http://schemas.microsoft.com/office/drawing/2014/main" id="{967EF3DD-B04B-A289-2FFE-05DF70E5944C}"/>
              </a:ext>
            </a:extLst>
          </p:cNvPr>
          <p:cNvSpPr/>
          <p:nvPr/>
        </p:nvSpPr>
        <p:spPr>
          <a:xfrm>
            <a:off x="32657" y="693469"/>
            <a:ext cx="1699460" cy="5906429"/>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1">
            <a:extLst>
              <a:ext uri="{FF2B5EF4-FFF2-40B4-BE49-F238E27FC236}">
                <a16:creationId xmlns:a16="http://schemas.microsoft.com/office/drawing/2014/main" id="{CEE2DDC2-8D0E-2661-CB84-28E3D77A4AF6}"/>
              </a:ext>
            </a:extLst>
          </p:cNvPr>
          <p:cNvSpPr txBox="1">
            <a:spLocks/>
          </p:cNvSpPr>
          <p:nvPr/>
        </p:nvSpPr>
        <p:spPr>
          <a:xfrm>
            <a:off x="-191689" y="6359578"/>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11</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8681143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7154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a:t>
            </a:r>
          </a:p>
        </p:txBody>
      </p:sp>
      <p:sp>
        <p:nvSpPr>
          <p:cNvPr id="27" name="Rectangle 26">
            <a:extLst>
              <a:ext uri="{FF2B5EF4-FFF2-40B4-BE49-F238E27FC236}">
                <a16:creationId xmlns:a16="http://schemas.microsoft.com/office/drawing/2014/main" id="{5D12579F-ED0B-4F28-9022-D18F2789D03C}"/>
              </a:ext>
            </a:extLst>
          </p:cNvPr>
          <p:cNvSpPr/>
          <p:nvPr/>
        </p:nvSpPr>
        <p:spPr>
          <a:xfrm>
            <a:off x="193427" y="806197"/>
            <a:ext cx="4624758" cy="3641092"/>
          </a:xfrm>
          <a:prstGeom prst="rect">
            <a:avLst/>
          </a:prstGeom>
          <a:solidFill>
            <a:schemeClr val="bg1">
              <a:alpha val="10000"/>
            </a:schemeClr>
          </a:solidFill>
          <a:ln w="1143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u="heavy" cap="small" dirty="0">
                <a:solidFill>
                  <a:srgbClr val="002060"/>
                </a:solidFill>
                <a:effectLst/>
                <a:latin typeface="Gotham Medium" panose="02000604030000020004"/>
                <a:ea typeface="Calibri" panose="020F0502020204030204" pitchFamily="34" charset="0"/>
                <a:cs typeface="Calibri" panose="020F0502020204030204" pitchFamily="34" charset="0"/>
              </a:rPr>
              <a:t>The Power of the Lord</a:t>
            </a:r>
          </a:p>
          <a:p>
            <a:pPr lvl="1">
              <a:lnSpc>
                <a:spcPct val="107000"/>
              </a:lnSpc>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The Hebrew word for “power” in verse 11 is also found throughout the Psalms sometimes translated as “power” and other times as “strength.” For example, Psalm 46:1–3 says, “God is our refuge and strength, an ever-present help in trouble. Therefore we will not fear, though the earth give way and the mountains fall into the heart of the sea, though its waters roar and foam and the mountains quake with their surging.”</a:t>
            </a:r>
          </a:p>
        </p:txBody>
      </p:sp>
      <p:sp>
        <p:nvSpPr>
          <p:cNvPr id="2" name="Rectangle 1">
            <a:extLst>
              <a:ext uri="{FF2B5EF4-FFF2-40B4-BE49-F238E27FC236}">
                <a16:creationId xmlns:a16="http://schemas.microsoft.com/office/drawing/2014/main" id="{1B726A22-C7F2-6F99-0C93-99F33A5C80D5}"/>
              </a:ext>
            </a:extLst>
          </p:cNvPr>
          <p:cNvSpPr/>
          <p:nvPr/>
        </p:nvSpPr>
        <p:spPr>
          <a:xfrm>
            <a:off x="4941277" y="757766"/>
            <a:ext cx="7126133" cy="5814443"/>
          </a:xfrm>
          <a:prstGeom prst="rect">
            <a:avLst/>
          </a:prstGeom>
          <a:solidFill>
            <a:schemeClr val="bg1">
              <a:alpha val="10000"/>
            </a:schemeClr>
          </a:solidFill>
          <a:ln w="1143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u="heavy" cap="small" dirty="0">
                <a:solidFill>
                  <a:srgbClr val="002060"/>
                </a:solidFill>
                <a:effectLst/>
                <a:latin typeface="Gotham Medium" panose="02000604030000020004"/>
                <a:ea typeface="Calibri" panose="020F0502020204030204" pitchFamily="34" charset="0"/>
                <a:cs typeface="Calibri" panose="020F0502020204030204" pitchFamily="34" charset="0"/>
              </a:rPr>
              <a:t>Beliefs about the Soul</a:t>
            </a:r>
          </a:p>
          <a:p>
            <a:pPr lvl="1">
              <a:lnSpc>
                <a:spcPct val="107000"/>
              </a:lnSpc>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One of the teachings of Buddhism is that there is no permanent soul (anatta). In contrast, Hindus teach that the individual soul (atman) must be absorbed into the universal soul (brahman). The traditional model of the soul for Jews and Christians is that the soul (or nephesh in Hebrew) is the inner essence of a human being. The soul longs for a connection to the Lord. For example, Psalm 42:2 says, “My soul thirsts for God, for the living God. When can I go and meet with God?” The book of Deuteronomy also emphasized that we should love and serve God with all our heart and soul (see Deut. 4:29; 6:5; 10:12; 11:13; etc.). When asked what is the greatest commandment, Jesus quoted Deuteronomy 6:5: “Love the Lord your God with all your heart and with all your soul and with all your strength.”</a:t>
            </a:r>
            <a:endParaRPr lang="en-US" sz="6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6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The biblical authors do not give clear answers about the nature of the soul after death, but two truths are clear: 1) Christian believers who die are “with” Jesus immediately, for God keeps them safe until the end; and 2) the final restoration includes a resurrection of the body as well, when even our physical selves are made whole.</a:t>
            </a:r>
          </a:p>
        </p:txBody>
      </p:sp>
      <p:sp>
        <p:nvSpPr>
          <p:cNvPr id="3" name="Rectangle 2">
            <a:extLst>
              <a:ext uri="{FF2B5EF4-FFF2-40B4-BE49-F238E27FC236}">
                <a16:creationId xmlns:a16="http://schemas.microsoft.com/office/drawing/2014/main" id="{A69BCF43-308A-A2C7-268B-5FB7CA741B03}"/>
              </a:ext>
            </a:extLst>
          </p:cNvPr>
          <p:cNvSpPr/>
          <p:nvPr/>
        </p:nvSpPr>
        <p:spPr>
          <a:xfrm>
            <a:off x="4818185" y="1219382"/>
            <a:ext cx="527538" cy="5352827"/>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D774BF4-E0B4-25BE-3928-31EA465CB72D}"/>
              </a:ext>
            </a:extLst>
          </p:cNvPr>
          <p:cNvSpPr/>
          <p:nvPr/>
        </p:nvSpPr>
        <p:spPr>
          <a:xfrm>
            <a:off x="26215" y="4447289"/>
            <a:ext cx="4915062" cy="2189215"/>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and person standing in a desert&#10;&#10;Description automatically generated">
            <a:extLst>
              <a:ext uri="{FF2B5EF4-FFF2-40B4-BE49-F238E27FC236}">
                <a16:creationId xmlns:a16="http://schemas.microsoft.com/office/drawing/2014/main" id="{0FB1E3FA-0841-A974-ADFD-B290310AE6EC}"/>
              </a:ext>
            </a:extLst>
          </p:cNvPr>
          <p:cNvPicPr>
            <a:picLocks noChangeAspect="1"/>
          </p:cNvPicPr>
          <p:nvPr/>
        </p:nvPicPr>
        <p:blipFill rotWithShape="1">
          <a:blip r:embed="rId3">
            <a:extLst>
              <a:ext uri="{28A0092B-C50C-407E-A947-70E740481C1C}">
                <a14:useLocalDpi xmlns:a14="http://schemas.microsoft.com/office/drawing/2010/main" val="0"/>
              </a:ext>
            </a:extLst>
          </a:blip>
          <a:srcRect t="5666" r="2" b="33184"/>
          <a:stretch/>
        </p:blipFill>
        <p:spPr>
          <a:xfrm flipH="1">
            <a:off x="124588" y="4426439"/>
            <a:ext cx="4757503" cy="2443377"/>
          </a:xfrm>
          <a:custGeom>
            <a:avLst/>
            <a:gdLst/>
            <a:ahLst/>
            <a:cxnLst/>
            <a:rect l="l" t="t" r="r" b="b"/>
            <a:pathLst>
              <a:path w="8607807" h="6858000">
                <a:moveTo>
                  <a:pt x="8607807" y="0"/>
                </a:moveTo>
                <a:lnTo>
                  <a:pt x="8607807" y="6858000"/>
                </a:lnTo>
                <a:lnTo>
                  <a:pt x="2049693" y="6858000"/>
                </a:lnTo>
                <a:lnTo>
                  <a:pt x="1546051" y="6858000"/>
                </a:lnTo>
                <a:lnTo>
                  <a:pt x="1535751" y="6815348"/>
                </a:lnTo>
                <a:cubicBezTo>
                  <a:pt x="1530460" y="6761684"/>
                  <a:pt x="1515370" y="6604898"/>
                  <a:pt x="1514301" y="6536022"/>
                </a:cubicBezTo>
                <a:cubicBezTo>
                  <a:pt x="1518045" y="6478504"/>
                  <a:pt x="1528503" y="6437797"/>
                  <a:pt x="1529339" y="6402088"/>
                </a:cubicBezTo>
                <a:cubicBezTo>
                  <a:pt x="1525062" y="6346650"/>
                  <a:pt x="1502062" y="6294623"/>
                  <a:pt x="1493941" y="6256398"/>
                </a:cubicBezTo>
                <a:cubicBezTo>
                  <a:pt x="1502669" y="6241770"/>
                  <a:pt x="1469920" y="6187857"/>
                  <a:pt x="1480613" y="6172741"/>
                </a:cubicBezTo>
                <a:cubicBezTo>
                  <a:pt x="1481020" y="6152279"/>
                  <a:pt x="1458164" y="6048753"/>
                  <a:pt x="1443364" y="6006407"/>
                </a:cubicBezTo>
                <a:cubicBezTo>
                  <a:pt x="1426694" y="5958900"/>
                  <a:pt x="1390307" y="5908317"/>
                  <a:pt x="1380584" y="5887691"/>
                </a:cubicBezTo>
                <a:cubicBezTo>
                  <a:pt x="1370860" y="5867065"/>
                  <a:pt x="1392244" y="5909118"/>
                  <a:pt x="1385023" y="5882650"/>
                </a:cubicBezTo>
                <a:cubicBezTo>
                  <a:pt x="1377800" y="5856181"/>
                  <a:pt x="1345702" y="5759038"/>
                  <a:pt x="1337254" y="5728879"/>
                </a:cubicBezTo>
                <a:cubicBezTo>
                  <a:pt x="1353956" y="5727462"/>
                  <a:pt x="1323673" y="5710676"/>
                  <a:pt x="1334321" y="5701696"/>
                </a:cubicBezTo>
                <a:cubicBezTo>
                  <a:pt x="1343675" y="5695367"/>
                  <a:pt x="1336672" y="5688797"/>
                  <a:pt x="1335877" y="5681564"/>
                </a:cubicBezTo>
                <a:cubicBezTo>
                  <a:pt x="1343201" y="5672524"/>
                  <a:pt x="1329617" y="5640839"/>
                  <a:pt x="1319978" y="5632219"/>
                </a:cubicBezTo>
                <a:cubicBezTo>
                  <a:pt x="1286551" y="5611011"/>
                  <a:pt x="1310947" y="5568721"/>
                  <a:pt x="1285321" y="5551224"/>
                </a:cubicBezTo>
                <a:cubicBezTo>
                  <a:pt x="1281540" y="5545203"/>
                  <a:pt x="1279983" y="5539432"/>
                  <a:pt x="1279815" y="5533855"/>
                </a:cubicBezTo>
                <a:lnTo>
                  <a:pt x="1282507" y="5518422"/>
                </a:lnTo>
                <a:lnTo>
                  <a:pt x="1289604" y="5514404"/>
                </a:lnTo>
                <a:lnTo>
                  <a:pt x="1287766" y="5504772"/>
                </a:lnTo>
                <a:lnTo>
                  <a:pt x="1288829" y="5502102"/>
                </a:lnTo>
                <a:cubicBezTo>
                  <a:pt x="1290896" y="5497007"/>
                  <a:pt x="1292688" y="5491968"/>
                  <a:pt x="1293373" y="5486914"/>
                </a:cubicBezTo>
                <a:cubicBezTo>
                  <a:pt x="1288690" y="5472938"/>
                  <a:pt x="1272696" y="5448436"/>
                  <a:pt x="1260736" y="5418245"/>
                </a:cubicBezTo>
                <a:cubicBezTo>
                  <a:pt x="1238579" y="5385699"/>
                  <a:pt x="1238884" y="5340972"/>
                  <a:pt x="1221610" y="5305770"/>
                </a:cubicBezTo>
                <a:lnTo>
                  <a:pt x="1216099" y="5298785"/>
                </a:lnTo>
                <a:lnTo>
                  <a:pt x="1217278" y="5268992"/>
                </a:lnTo>
                <a:cubicBezTo>
                  <a:pt x="1221588" y="5263843"/>
                  <a:pt x="1222716" y="5256480"/>
                  <a:pt x="1218469" y="5250149"/>
                </a:cubicBezTo>
                <a:lnTo>
                  <a:pt x="1206220" y="5142322"/>
                </a:lnTo>
                <a:cubicBezTo>
                  <a:pt x="1205294" y="5106716"/>
                  <a:pt x="1196908" y="5091595"/>
                  <a:pt x="1212921" y="5036513"/>
                </a:cubicBezTo>
                <a:cubicBezTo>
                  <a:pt x="1234138" y="4978012"/>
                  <a:pt x="1204801" y="4893378"/>
                  <a:pt x="1212183" y="4827738"/>
                </a:cubicBezTo>
                <a:cubicBezTo>
                  <a:pt x="1183151" y="4792886"/>
                  <a:pt x="1209228" y="4811487"/>
                  <a:pt x="1202048" y="4774693"/>
                </a:cubicBezTo>
                <a:cubicBezTo>
                  <a:pt x="1202483" y="4751423"/>
                  <a:pt x="1202919" y="4728152"/>
                  <a:pt x="1203354" y="4704882"/>
                </a:cubicBezTo>
                <a:lnTo>
                  <a:pt x="1201502" y="4691500"/>
                </a:lnTo>
                <a:lnTo>
                  <a:pt x="1194919" y="4687895"/>
                </a:lnTo>
                <a:lnTo>
                  <a:pt x="1187792" y="4667873"/>
                </a:lnTo>
                <a:cubicBezTo>
                  <a:pt x="1186060" y="4660351"/>
                  <a:pt x="1185291" y="4652220"/>
                  <a:pt x="1186080" y="4643189"/>
                </a:cubicBezTo>
                <a:cubicBezTo>
                  <a:pt x="1199189" y="4613276"/>
                  <a:pt x="1167081" y="4562691"/>
                  <a:pt x="1184722" y="4525834"/>
                </a:cubicBezTo>
                <a:cubicBezTo>
                  <a:pt x="1182407" y="4490142"/>
                  <a:pt x="1175424" y="4451369"/>
                  <a:pt x="1172188" y="4429037"/>
                </a:cubicBezTo>
                <a:cubicBezTo>
                  <a:pt x="1161331" y="4419671"/>
                  <a:pt x="1178123" y="4389539"/>
                  <a:pt x="1165306" y="4391841"/>
                </a:cubicBezTo>
                <a:cubicBezTo>
                  <a:pt x="1171061" y="4381101"/>
                  <a:pt x="1173552" y="4338138"/>
                  <a:pt x="1168602" y="4327040"/>
                </a:cubicBezTo>
                <a:lnTo>
                  <a:pt x="1178384" y="4271714"/>
                </a:lnTo>
                <a:lnTo>
                  <a:pt x="1177294" y="4266170"/>
                </a:lnTo>
                <a:cubicBezTo>
                  <a:pt x="1177138" y="4260404"/>
                  <a:pt x="1177520" y="4242660"/>
                  <a:pt x="1177448" y="4237120"/>
                </a:cubicBezTo>
                <a:cubicBezTo>
                  <a:pt x="1177252" y="4235726"/>
                  <a:pt x="1177058" y="4234331"/>
                  <a:pt x="1176863" y="4232937"/>
                </a:cubicBezTo>
                <a:lnTo>
                  <a:pt x="1162386" y="4198811"/>
                </a:lnTo>
                <a:cubicBezTo>
                  <a:pt x="1162950" y="4194190"/>
                  <a:pt x="1174655" y="4191224"/>
                  <a:pt x="1174343" y="4184054"/>
                </a:cubicBezTo>
                <a:lnTo>
                  <a:pt x="1160516" y="4155792"/>
                </a:lnTo>
                <a:lnTo>
                  <a:pt x="1161365" y="4150364"/>
                </a:lnTo>
                <a:lnTo>
                  <a:pt x="1144878" y="4068165"/>
                </a:lnTo>
                <a:lnTo>
                  <a:pt x="1123687" y="3997737"/>
                </a:lnTo>
                <a:lnTo>
                  <a:pt x="1096720" y="3746801"/>
                </a:lnTo>
                <a:cubicBezTo>
                  <a:pt x="1083618" y="3632695"/>
                  <a:pt x="1064313" y="3629437"/>
                  <a:pt x="1047682" y="3510652"/>
                </a:cubicBezTo>
                <a:cubicBezTo>
                  <a:pt x="1048550" y="3470281"/>
                  <a:pt x="1049418" y="3429910"/>
                  <a:pt x="1050285" y="3389539"/>
                </a:cubicBezTo>
                <a:lnTo>
                  <a:pt x="1030166" y="3314219"/>
                </a:lnTo>
                <a:lnTo>
                  <a:pt x="1034128" y="3253967"/>
                </a:lnTo>
                <a:lnTo>
                  <a:pt x="1007751" y="3192563"/>
                </a:lnTo>
                <a:cubicBezTo>
                  <a:pt x="1003323" y="3186732"/>
                  <a:pt x="1001150" y="3181063"/>
                  <a:pt x="1000384" y="3175520"/>
                </a:cubicBezTo>
                <a:cubicBezTo>
                  <a:pt x="1000734" y="3170366"/>
                  <a:pt x="1001085" y="3165212"/>
                  <a:pt x="1001435" y="3160058"/>
                </a:cubicBezTo>
                <a:lnTo>
                  <a:pt x="968918" y="3106456"/>
                </a:lnTo>
                <a:cubicBezTo>
                  <a:pt x="957125" y="3086347"/>
                  <a:pt x="955617" y="3059144"/>
                  <a:pt x="934483" y="3025607"/>
                </a:cubicBezTo>
                <a:cubicBezTo>
                  <a:pt x="914631" y="2991085"/>
                  <a:pt x="908933" y="2999692"/>
                  <a:pt x="879229" y="2942341"/>
                </a:cubicBezTo>
                <a:cubicBezTo>
                  <a:pt x="850845" y="2891400"/>
                  <a:pt x="820829" y="2801223"/>
                  <a:pt x="798666" y="2755714"/>
                </a:cubicBezTo>
                <a:cubicBezTo>
                  <a:pt x="773970" y="2709171"/>
                  <a:pt x="758278" y="2710053"/>
                  <a:pt x="746962" y="2689587"/>
                </a:cubicBezTo>
                <a:lnTo>
                  <a:pt x="712796" y="2609586"/>
                </a:lnTo>
                <a:lnTo>
                  <a:pt x="697701" y="2594856"/>
                </a:lnTo>
                <a:cubicBezTo>
                  <a:pt x="697743" y="2593626"/>
                  <a:pt x="697784" y="2592396"/>
                  <a:pt x="697823" y="2591165"/>
                </a:cubicBezTo>
                <a:lnTo>
                  <a:pt x="679645" y="2567493"/>
                </a:lnTo>
                <a:lnTo>
                  <a:pt x="680789" y="2566723"/>
                </a:lnTo>
                <a:cubicBezTo>
                  <a:pt x="682946" y="2564457"/>
                  <a:pt x="683757" y="2561765"/>
                  <a:pt x="681771" y="2558109"/>
                </a:cubicBezTo>
                <a:cubicBezTo>
                  <a:pt x="705290" y="2557210"/>
                  <a:pt x="688388" y="2553357"/>
                  <a:pt x="680456" y="2542663"/>
                </a:cubicBezTo>
                <a:cubicBezTo>
                  <a:pt x="679482" y="2529115"/>
                  <a:pt x="677183" y="2488664"/>
                  <a:pt x="675922" y="2476820"/>
                </a:cubicBezTo>
                <a:lnTo>
                  <a:pt x="672894" y="2471591"/>
                </a:lnTo>
                <a:lnTo>
                  <a:pt x="673143" y="2471379"/>
                </a:lnTo>
                <a:cubicBezTo>
                  <a:pt x="673152" y="2470017"/>
                  <a:pt x="672405" y="2468214"/>
                  <a:pt x="670567" y="2465654"/>
                </a:cubicBezTo>
                <a:lnTo>
                  <a:pt x="667369" y="2462052"/>
                </a:lnTo>
                <a:lnTo>
                  <a:pt x="661495" y="2451906"/>
                </a:lnTo>
                <a:cubicBezTo>
                  <a:pt x="661510" y="2450510"/>
                  <a:pt x="661525" y="2449113"/>
                  <a:pt x="661540" y="2447717"/>
                </a:cubicBezTo>
                <a:lnTo>
                  <a:pt x="664540" y="2445047"/>
                </a:lnTo>
                <a:lnTo>
                  <a:pt x="663581" y="2444265"/>
                </a:lnTo>
                <a:cubicBezTo>
                  <a:pt x="653014" y="2439598"/>
                  <a:pt x="642406" y="2441014"/>
                  <a:pt x="663129" y="2421760"/>
                </a:cubicBezTo>
                <a:cubicBezTo>
                  <a:pt x="643271" y="2409372"/>
                  <a:pt x="657229" y="2399993"/>
                  <a:pt x="650205" y="2375201"/>
                </a:cubicBezTo>
                <a:cubicBezTo>
                  <a:pt x="634911" y="2369643"/>
                  <a:pt x="634260" y="2360648"/>
                  <a:pt x="638008" y="2350147"/>
                </a:cubicBezTo>
                <a:cubicBezTo>
                  <a:pt x="621083" y="2329939"/>
                  <a:pt x="620949" y="2305558"/>
                  <a:pt x="609851" y="2279762"/>
                </a:cubicBezTo>
                <a:lnTo>
                  <a:pt x="585585" y="2151458"/>
                </a:lnTo>
                <a:lnTo>
                  <a:pt x="581391" y="2148616"/>
                </a:lnTo>
                <a:cubicBezTo>
                  <a:pt x="578821" y="2146496"/>
                  <a:pt x="577525" y="2144881"/>
                  <a:pt x="577083" y="2143541"/>
                </a:cubicBezTo>
                <a:lnTo>
                  <a:pt x="577251" y="2143279"/>
                </a:lnTo>
                <a:lnTo>
                  <a:pt x="546845" y="2081459"/>
                </a:lnTo>
                <a:cubicBezTo>
                  <a:pt x="538270" y="2069798"/>
                  <a:pt x="486356" y="1952009"/>
                  <a:pt x="470837" y="1927526"/>
                </a:cubicBezTo>
                <a:lnTo>
                  <a:pt x="428154" y="1653876"/>
                </a:lnTo>
                <a:lnTo>
                  <a:pt x="392797" y="1507176"/>
                </a:lnTo>
                <a:cubicBezTo>
                  <a:pt x="380165" y="1501458"/>
                  <a:pt x="369910" y="1448213"/>
                  <a:pt x="372847" y="1437646"/>
                </a:cubicBezTo>
                <a:cubicBezTo>
                  <a:pt x="369015" y="1430935"/>
                  <a:pt x="338503" y="1373479"/>
                  <a:pt x="344479" y="1364974"/>
                </a:cubicBezTo>
                <a:cubicBezTo>
                  <a:pt x="332264" y="1339484"/>
                  <a:pt x="321736" y="1307918"/>
                  <a:pt x="299558" y="1284709"/>
                </a:cubicBezTo>
                <a:cubicBezTo>
                  <a:pt x="277380" y="1261500"/>
                  <a:pt x="259203" y="1267387"/>
                  <a:pt x="243216" y="1246922"/>
                </a:cubicBezTo>
                <a:cubicBezTo>
                  <a:pt x="227230" y="1226457"/>
                  <a:pt x="218454" y="1164523"/>
                  <a:pt x="203639" y="1161920"/>
                </a:cubicBezTo>
                <a:cubicBezTo>
                  <a:pt x="192352" y="1142649"/>
                  <a:pt x="198158" y="1131546"/>
                  <a:pt x="169195" y="1085737"/>
                </a:cubicBezTo>
                <a:cubicBezTo>
                  <a:pt x="139228" y="1000958"/>
                  <a:pt x="140891" y="967704"/>
                  <a:pt x="98775" y="908263"/>
                </a:cubicBezTo>
                <a:cubicBezTo>
                  <a:pt x="45025" y="829417"/>
                  <a:pt x="34038" y="815844"/>
                  <a:pt x="43820" y="711217"/>
                </a:cubicBezTo>
                <a:cubicBezTo>
                  <a:pt x="34816" y="658186"/>
                  <a:pt x="43273" y="612368"/>
                  <a:pt x="44748" y="590072"/>
                </a:cubicBezTo>
                <a:lnTo>
                  <a:pt x="36767" y="545639"/>
                </a:lnTo>
                <a:cubicBezTo>
                  <a:pt x="36093" y="527311"/>
                  <a:pt x="35418" y="508983"/>
                  <a:pt x="34744" y="490655"/>
                </a:cubicBezTo>
                <a:cubicBezTo>
                  <a:pt x="34670" y="457530"/>
                  <a:pt x="29296" y="472114"/>
                  <a:pt x="29222" y="438989"/>
                </a:cubicBezTo>
                <a:cubicBezTo>
                  <a:pt x="29152" y="438889"/>
                  <a:pt x="2578" y="396379"/>
                  <a:pt x="2507" y="396276"/>
                </a:cubicBezTo>
                <a:cubicBezTo>
                  <a:pt x="-7796" y="384713"/>
                  <a:pt x="17492" y="336163"/>
                  <a:pt x="9810" y="316602"/>
                </a:cubicBezTo>
                <a:lnTo>
                  <a:pt x="25323" y="268307"/>
                </a:lnTo>
                <a:cubicBezTo>
                  <a:pt x="20582" y="240926"/>
                  <a:pt x="55391" y="238035"/>
                  <a:pt x="50278" y="194719"/>
                </a:cubicBezTo>
                <a:cubicBezTo>
                  <a:pt x="49891" y="157325"/>
                  <a:pt x="41873" y="124589"/>
                  <a:pt x="47653" y="93227"/>
                </a:cubicBezTo>
                <a:cubicBezTo>
                  <a:pt x="41389" y="80085"/>
                  <a:pt x="38874" y="67855"/>
                  <a:pt x="48323" y="56555"/>
                </a:cubicBezTo>
                <a:cubicBezTo>
                  <a:pt x="46028" y="30289"/>
                  <a:pt x="37896" y="18621"/>
                  <a:pt x="38423" y="5312"/>
                </a:cubicBezTo>
                <a:lnTo>
                  <a:pt x="39875" y="1"/>
                </a:lnTo>
                <a:close/>
              </a:path>
            </a:pathLst>
          </a:custGeom>
        </p:spPr>
      </p:pic>
      <p:cxnSp>
        <p:nvCxnSpPr>
          <p:cNvPr id="9" name="Straight Connector 8">
            <a:extLst>
              <a:ext uri="{FF2B5EF4-FFF2-40B4-BE49-F238E27FC236}">
                <a16:creationId xmlns:a16="http://schemas.microsoft.com/office/drawing/2014/main" id="{D3A8CB74-F1FB-4E69-B836-2C0E53F66614}"/>
              </a:ext>
            </a:extLst>
          </p:cNvPr>
          <p:cNvCxnSpPr>
            <a:cxnSpLocks/>
          </p:cNvCxnSpPr>
          <p:nvPr/>
        </p:nvCxnSpPr>
        <p:spPr>
          <a:xfrm>
            <a:off x="-39402" y="6721917"/>
            <a:ext cx="12252960" cy="0"/>
          </a:xfrm>
          <a:prstGeom prst="line">
            <a:avLst/>
          </a:prstGeom>
          <a:ln w="31432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Slide Number Placeholder 1">
            <a:extLst>
              <a:ext uri="{FF2B5EF4-FFF2-40B4-BE49-F238E27FC236}">
                <a16:creationId xmlns:a16="http://schemas.microsoft.com/office/drawing/2014/main" id="{30628B55-FEF2-1007-5C71-84AA13B78AE1}"/>
              </a:ext>
            </a:extLst>
          </p:cNvPr>
          <p:cNvSpPr txBox="1">
            <a:spLocks/>
          </p:cNvSpPr>
          <p:nvPr/>
        </p:nvSpPr>
        <p:spPr>
          <a:xfrm>
            <a:off x="10175630" y="6565245"/>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12</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2721372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7092242"/>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4417" y="1247274"/>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380998" y="13361"/>
            <a:ext cx="3629526"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398442" y="738583"/>
            <a:ext cx="4912110"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800" b="1" kern="0"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Rest in God - Psalm 62:1–2 NIV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87151"/>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457200" y="7080426"/>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TextBox 1">
            <a:extLst>
              <a:ext uri="{FF2B5EF4-FFF2-40B4-BE49-F238E27FC236}">
                <a16:creationId xmlns:a16="http://schemas.microsoft.com/office/drawing/2014/main" id="{9175F4F2-A36B-6D92-3110-4FE3D7B52C9C}"/>
              </a:ext>
            </a:extLst>
          </p:cNvPr>
          <p:cNvSpPr txBox="1"/>
          <p:nvPr/>
        </p:nvSpPr>
        <p:spPr>
          <a:xfrm>
            <a:off x="389892" y="2640365"/>
            <a:ext cx="4709646" cy="3785652"/>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434340" marR="0" indent="-342900">
              <a:spcBef>
                <a:spcPts val="0"/>
              </a:spcBef>
              <a:spcAft>
                <a:spcPts val="0"/>
              </a:spcAft>
              <a:buFont typeface="Wingdings" panose="05000000000000000000" pitchFamily="2" charset="2"/>
              <a:buChar char="q"/>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David commences his song of praise, acknowledging that in the Lord God is his tranquility, for God has assuredly saved him.</a:t>
            </a:r>
          </a:p>
          <a:p>
            <a:pPr marL="434340" marR="0" indent="-342900">
              <a:spcBef>
                <a:spcPts val="0"/>
              </a:spcBef>
              <a:spcAft>
                <a:spcPts val="0"/>
              </a:spcAft>
              <a:buFont typeface="Wingdings" panose="05000000000000000000" pitchFamily="2" charset="2"/>
              <a:buChar char="q"/>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psalmist declares the Lord to be his rock and his salvation.</a:t>
            </a:r>
          </a:p>
          <a:p>
            <a:pPr marL="434340" marR="0" indent="-342900">
              <a:spcBef>
                <a:spcPts val="0"/>
              </a:spcBef>
              <a:spcAft>
                <a:spcPts val="0"/>
              </a:spcAft>
              <a:buFont typeface="Wingdings" panose="05000000000000000000" pitchFamily="2" charset="2"/>
              <a:buChar char="q"/>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God is a refuge, which protects him from any force that tries to disturb or unsettle him.</a:t>
            </a:r>
          </a:p>
        </p:txBody>
      </p:sp>
      <p:sp>
        <p:nvSpPr>
          <p:cNvPr id="3" name="TextBox 2">
            <a:extLst>
              <a:ext uri="{FF2B5EF4-FFF2-40B4-BE49-F238E27FC236}">
                <a16:creationId xmlns:a16="http://schemas.microsoft.com/office/drawing/2014/main" id="{DC0A62BB-11C0-D060-BA11-A7F2D80D0A91}"/>
              </a:ext>
            </a:extLst>
          </p:cNvPr>
          <p:cNvSpPr txBox="1"/>
          <p:nvPr/>
        </p:nvSpPr>
        <p:spPr>
          <a:xfrm>
            <a:off x="294483" y="1392957"/>
            <a:ext cx="11871299" cy="1200329"/>
          </a:xfrm>
          <a:prstGeom prst="rect">
            <a:avLst/>
          </a:prstGeom>
          <a:solidFill>
            <a:schemeClr val="bg1">
              <a:alpha val="6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spcBef>
                <a:spcPts val="0"/>
              </a:spcBef>
              <a:spcAft>
                <a:spcPts val="0"/>
              </a:spcAft>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For the director of music. For Jeduthun. A psalm of David.</a:t>
            </a:r>
          </a:p>
          <a:p>
            <a:pPr marL="548640" lvl="1"/>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 Truly my soul finds rest in God; my salvation comes from him.</a:t>
            </a:r>
          </a:p>
          <a:p>
            <a:pPr marL="548640" lvl="1"/>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2 Truly he is my rock and my salvation; he is my fortress, I will never be shaken.</a:t>
            </a:r>
          </a:p>
        </p:txBody>
      </p:sp>
      <p:sp>
        <p:nvSpPr>
          <p:cNvPr id="4" name="Line 10">
            <a:extLst>
              <a:ext uri="{FF2B5EF4-FFF2-40B4-BE49-F238E27FC236}">
                <a16:creationId xmlns:a16="http://schemas.microsoft.com/office/drawing/2014/main" id="{992E020E-ADA9-4D4A-E8CB-03F15A98E11A}"/>
              </a:ext>
            </a:extLst>
          </p:cNvPr>
          <p:cNvSpPr>
            <a:spLocks noChangeShapeType="1"/>
          </p:cNvSpPr>
          <p:nvPr/>
        </p:nvSpPr>
        <p:spPr bwMode="auto">
          <a:xfrm>
            <a:off x="26215" y="2617005"/>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9" name="Straight Connector 18">
            <a:extLst>
              <a:ext uri="{FF2B5EF4-FFF2-40B4-BE49-F238E27FC236}">
                <a16:creationId xmlns:a16="http://schemas.microsoft.com/office/drawing/2014/main" id="{A4300194-AD1F-4D54-B589-C918882438E4}"/>
              </a:ext>
            </a:extLst>
          </p:cNvPr>
          <p:cNvCxnSpPr>
            <a:cxnSpLocks/>
          </p:cNvCxnSpPr>
          <p:nvPr/>
        </p:nvCxnSpPr>
        <p:spPr>
          <a:xfrm rot="5400000">
            <a:off x="-3290599" y="3424406"/>
            <a:ext cx="6949440" cy="0"/>
          </a:xfrm>
          <a:prstGeom prst="line">
            <a:avLst/>
          </a:prstGeom>
          <a:ln w="412750">
            <a:solidFill>
              <a:srgbClr val="002060"/>
            </a:solidFill>
          </a:ln>
        </p:spPr>
        <p:style>
          <a:lnRef idx="1">
            <a:schemeClr val="accent1"/>
          </a:lnRef>
          <a:fillRef idx="0">
            <a:schemeClr val="accent1"/>
          </a:fillRef>
          <a:effectRef idx="0">
            <a:schemeClr val="accent1"/>
          </a:effectRef>
          <a:fontRef idx="minor">
            <a:schemeClr val="tx1"/>
          </a:fontRef>
        </p:style>
      </p:cxnSp>
      <p:pic>
        <p:nvPicPr>
          <p:cNvPr id="6" name="Picture 5" descr="A person and person standing in a desert&#10;&#10;Description automatically generated">
            <a:extLst>
              <a:ext uri="{FF2B5EF4-FFF2-40B4-BE49-F238E27FC236}">
                <a16:creationId xmlns:a16="http://schemas.microsoft.com/office/drawing/2014/main" id="{72765502-80FA-04E9-BAEC-C279EA634433}"/>
              </a:ext>
            </a:extLst>
          </p:cNvPr>
          <p:cNvPicPr>
            <a:picLocks noChangeAspect="1"/>
          </p:cNvPicPr>
          <p:nvPr/>
        </p:nvPicPr>
        <p:blipFill>
          <a:blip r:embed="rId3">
            <a:extLst>
              <a:ext uri="{28A0092B-C50C-407E-A947-70E740481C1C}">
                <a14:useLocalDpi xmlns:a14="http://schemas.microsoft.com/office/drawing/2010/main" val="0"/>
              </a:ext>
            </a:extLst>
          </a:blip>
          <a:srcRect r="-1" b="2670"/>
          <a:stretch/>
        </p:blipFill>
        <p:spPr>
          <a:xfrm>
            <a:off x="5169731" y="2617005"/>
            <a:ext cx="6996054" cy="4149815"/>
          </a:xfrm>
          <a:custGeom>
            <a:avLst/>
            <a:gdLst/>
            <a:ahLst/>
            <a:cxnLst/>
            <a:rect l="l" t="t" r="r" b="b"/>
            <a:pathLst>
              <a:path w="5403280" h="5258929">
                <a:moveTo>
                  <a:pt x="2701640" y="0"/>
                </a:moveTo>
                <a:cubicBezTo>
                  <a:pt x="4193715" y="0"/>
                  <a:pt x="5403280" y="1209565"/>
                  <a:pt x="5403280" y="2701640"/>
                </a:cubicBezTo>
                <a:lnTo>
                  <a:pt x="5403280" y="5258929"/>
                </a:lnTo>
                <a:lnTo>
                  <a:pt x="0" y="5258929"/>
                </a:lnTo>
                <a:lnTo>
                  <a:pt x="0" y="2701640"/>
                </a:lnTo>
                <a:cubicBezTo>
                  <a:pt x="0" y="1209565"/>
                  <a:pt x="1209565" y="0"/>
                  <a:pt x="2701640" y="0"/>
                </a:cubicBezTo>
                <a:close/>
              </a:path>
            </a:pathLst>
          </a:custGeom>
        </p:spPr>
      </p:pic>
      <p:sp>
        <p:nvSpPr>
          <p:cNvPr id="5" name="Line 10">
            <a:extLst>
              <a:ext uri="{FF2B5EF4-FFF2-40B4-BE49-F238E27FC236}">
                <a16:creationId xmlns:a16="http://schemas.microsoft.com/office/drawing/2014/main" id="{8D51DC9D-88BA-FA60-26BE-2548FB73F66C}"/>
              </a:ext>
            </a:extLst>
          </p:cNvPr>
          <p:cNvSpPr>
            <a:spLocks noChangeShapeType="1"/>
          </p:cNvSpPr>
          <p:nvPr/>
        </p:nvSpPr>
        <p:spPr bwMode="auto">
          <a:xfrm rot="5400000">
            <a:off x="3112331" y="4789147"/>
            <a:ext cx="411480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3" name="Straight Connector 12">
            <a:extLst>
              <a:ext uri="{FF2B5EF4-FFF2-40B4-BE49-F238E27FC236}">
                <a16:creationId xmlns:a16="http://schemas.microsoft.com/office/drawing/2014/main" id="{B164B0C4-59E4-2F36-70AE-24C976A6F361}"/>
              </a:ext>
            </a:extLst>
          </p:cNvPr>
          <p:cNvCxnSpPr>
            <a:cxnSpLocks/>
          </p:cNvCxnSpPr>
          <p:nvPr/>
        </p:nvCxnSpPr>
        <p:spPr>
          <a:xfrm>
            <a:off x="-39402" y="6703887"/>
            <a:ext cx="12252960" cy="0"/>
          </a:xfrm>
          <a:prstGeom prst="line">
            <a:avLst/>
          </a:prstGeom>
          <a:ln w="55245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CAC112EA-98D0-BBF9-A004-B46B21F261F8}"/>
              </a:ext>
            </a:extLst>
          </p:cNvPr>
          <p:cNvSpPr txBox="1">
            <a:spLocks/>
          </p:cNvSpPr>
          <p:nvPr/>
        </p:nvSpPr>
        <p:spPr>
          <a:xfrm>
            <a:off x="-896025" y="6485794"/>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13</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9144011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4417" y="1295400"/>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31683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304798" y="754937"/>
            <a:ext cx="5550571"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My Rock and Salvation - Psalm 62:5–8 NIV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 name="TextBox 1">
            <a:extLst>
              <a:ext uri="{FF2B5EF4-FFF2-40B4-BE49-F238E27FC236}">
                <a16:creationId xmlns:a16="http://schemas.microsoft.com/office/drawing/2014/main" id="{9175F4F2-A36B-6D92-3110-4FE3D7B52C9C}"/>
              </a:ext>
            </a:extLst>
          </p:cNvPr>
          <p:cNvSpPr txBox="1"/>
          <p:nvPr/>
        </p:nvSpPr>
        <p:spPr>
          <a:xfrm>
            <a:off x="7543802" y="4569376"/>
            <a:ext cx="4623010" cy="203132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Once again, David states that there is rest for his soul in almighty God, who is the source for all his hopes.</a:t>
            </a:r>
          </a:p>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David’s psalm also repeats his praise of God as being his rock, his salvation, and his fortress, which gives him the confidence to stand strong.</a:t>
            </a:r>
          </a:p>
        </p:txBody>
      </p:sp>
      <p:sp>
        <p:nvSpPr>
          <p:cNvPr id="3" name="TextBox 2">
            <a:extLst>
              <a:ext uri="{FF2B5EF4-FFF2-40B4-BE49-F238E27FC236}">
                <a16:creationId xmlns:a16="http://schemas.microsoft.com/office/drawing/2014/main" id="{DC0A62BB-11C0-D060-BA11-A7F2D80D0A91}"/>
              </a:ext>
            </a:extLst>
          </p:cNvPr>
          <p:cNvSpPr txBox="1"/>
          <p:nvPr/>
        </p:nvSpPr>
        <p:spPr>
          <a:xfrm>
            <a:off x="7543802" y="1335681"/>
            <a:ext cx="4623010" cy="3170099"/>
          </a:xfrm>
          <a:prstGeom prst="rect">
            <a:avLst/>
          </a:prstGeom>
          <a:solidFill>
            <a:schemeClr val="bg1">
              <a:alpha val="6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5 Yes, my soul, find rest in God; my hope comes from him. </a:t>
            </a:r>
          </a:p>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6 Truly he is my rock and my salvation; he is my fortress, I will not be shaken.</a:t>
            </a:r>
          </a:p>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7 My salvation and my honor depend on God; he is my mighty rock, my refuge.</a:t>
            </a:r>
          </a:p>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8 Trust in him at all times, you people; pour out your hearts to him, for God is our refuge.</a:t>
            </a:r>
          </a:p>
        </p:txBody>
      </p:sp>
      <p:sp>
        <p:nvSpPr>
          <p:cNvPr id="4" name="Line 10">
            <a:extLst>
              <a:ext uri="{FF2B5EF4-FFF2-40B4-BE49-F238E27FC236}">
                <a16:creationId xmlns:a16="http://schemas.microsoft.com/office/drawing/2014/main" id="{992E020E-ADA9-4D4A-E8CB-03F15A98E11A}"/>
              </a:ext>
            </a:extLst>
          </p:cNvPr>
          <p:cNvSpPr>
            <a:spLocks noChangeShapeType="1"/>
          </p:cNvSpPr>
          <p:nvPr/>
        </p:nvSpPr>
        <p:spPr bwMode="auto">
          <a:xfrm>
            <a:off x="7543802" y="4537578"/>
            <a:ext cx="4626864"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sp>
        <p:nvSpPr>
          <p:cNvPr id="5" name="Line 10">
            <a:extLst>
              <a:ext uri="{FF2B5EF4-FFF2-40B4-BE49-F238E27FC236}">
                <a16:creationId xmlns:a16="http://schemas.microsoft.com/office/drawing/2014/main" id="{8D51DC9D-88BA-FA60-26BE-2548FB73F66C}"/>
              </a:ext>
            </a:extLst>
          </p:cNvPr>
          <p:cNvSpPr>
            <a:spLocks noChangeShapeType="1"/>
          </p:cNvSpPr>
          <p:nvPr/>
        </p:nvSpPr>
        <p:spPr bwMode="auto">
          <a:xfrm rot="5400000">
            <a:off x="-2376194" y="4104833"/>
            <a:ext cx="5577840" cy="0"/>
          </a:xfrm>
          <a:prstGeom prst="line">
            <a:avLst/>
          </a:prstGeom>
          <a:ln w="76200">
            <a:solidFill>
              <a:schemeClr val="accent6">
                <a:lumMod val="50000"/>
              </a:schemeClr>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3" name="Straight Connector 12">
            <a:extLst>
              <a:ext uri="{FF2B5EF4-FFF2-40B4-BE49-F238E27FC236}">
                <a16:creationId xmlns:a16="http://schemas.microsoft.com/office/drawing/2014/main" id="{C8DA6E41-2AF0-490A-982F-D1EAC22D80F1}"/>
              </a:ext>
            </a:extLst>
          </p:cNvPr>
          <p:cNvCxnSpPr>
            <a:cxnSpLocks/>
          </p:cNvCxnSpPr>
          <p:nvPr/>
        </p:nvCxnSpPr>
        <p:spPr>
          <a:xfrm>
            <a:off x="26215" y="6829535"/>
            <a:ext cx="12186227" cy="0"/>
          </a:xfrm>
          <a:prstGeom prst="line">
            <a:avLst/>
          </a:prstGeom>
          <a:ln w="4476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2AB5550-D0C3-44E3-93E2-3EB3E1323CB5}"/>
              </a:ext>
            </a:extLst>
          </p:cNvPr>
          <p:cNvCxnSpPr>
            <a:cxnSpLocks/>
          </p:cNvCxnSpPr>
          <p:nvPr/>
        </p:nvCxnSpPr>
        <p:spPr>
          <a:xfrm rot="5400000">
            <a:off x="-3290599" y="3424406"/>
            <a:ext cx="6949440" cy="0"/>
          </a:xfrm>
          <a:prstGeom prst="line">
            <a:avLst/>
          </a:prstGeom>
          <a:ln w="412750">
            <a:solidFill>
              <a:srgbClr val="002060"/>
            </a:solidFill>
          </a:ln>
        </p:spPr>
        <p:style>
          <a:lnRef idx="1">
            <a:schemeClr val="accent1"/>
          </a:lnRef>
          <a:fillRef idx="0">
            <a:schemeClr val="accent1"/>
          </a:fillRef>
          <a:effectRef idx="0">
            <a:schemeClr val="accent1"/>
          </a:effectRef>
          <a:fontRef idx="minor">
            <a:schemeClr val="tx1"/>
          </a:fontRef>
        </p:style>
      </p:cxnSp>
      <p:pic>
        <p:nvPicPr>
          <p:cNvPr id="6" name="Picture 5" descr="A person and person standing in a desert&#10;&#10;Description automatically generated">
            <a:extLst>
              <a:ext uri="{FF2B5EF4-FFF2-40B4-BE49-F238E27FC236}">
                <a16:creationId xmlns:a16="http://schemas.microsoft.com/office/drawing/2014/main" id="{1BCE7FF4-2B9A-F3BD-8BEA-9363221BBF6D}"/>
              </a:ext>
            </a:extLst>
          </p:cNvPr>
          <p:cNvPicPr>
            <a:picLocks noChangeAspect="1"/>
          </p:cNvPicPr>
          <p:nvPr/>
        </p:nvPicPr>
        <p:blipFill>
          <a:blip r:embed="rId3">
            <a:alphaModFix/>
            <a:extLst>
              <a:ext uri="{28A0092B-C50C-407E-A947-70E740481C1C}">
                <a14:useLocalDpi xmlns:a14="http://schemas.microsoft.com/office/drawing/2010/main" val="0"/>
              </a:ext>
            </a:extLst>
          </a:blip>
          <a:srcRect t="3138" r="-2" b="30133"/>
          <a:stretch/>
        </p:blipFill>
        <p:spPr>
          <a:xfrm>
            <a:off x="774806" y="1656414"/>
            <a:ext cx="6547485" cy="4368976"/>
          </a:xfrm>
          <a:custGeom>
            <a:avLst/>
            <a:gdLst/>
            <a:ahLst/>
            <a:cxnLst/>
            <a:rect l="l" t="t" r="r" b="b"/>
            <a:pathLst>
              <a:path w="8668587" h="5784336">
                <a:moveTo>
                  <a:pt x="8113251" y="26"/>
                </a:moveTo>
                <a:cubicBezTo>
                  <a:pt x="8128744" y="-691"/>
                  <a:pt x="8142057" y="13944"/>
                  <a:pt x="8143079" y="32808"/>
                </a:cubicBezTo>
                <a:lnTo>
                  <a:pt x="8154944" y="272537"/>
                </a:lnTo>
                <a:lnTo>
                  <a:pt x="8640416" y="272537"/>
                </a:lnTo>
                <a:cubicBezTo>
                  <a:pt x="8655925" y="272587"/>
                  <a:pt x="8668499" y="287951"/>
                  <a:pt x="8668587" y="306954"/>
                </a:cubicBezTo>
                <a:lnTo>
                  <a:pt x="8668587" y="2825714"/>
                </a:lnTo>
                <a:lnTo>
                  <a:pt x="8668587" y="3133775"/>
                </a:lnTo>
                <a:lnTo>
                  <a:pt x="8668587" y="5652536"/>
                </a:lnTo>
                <a:cubicBezTo>
                  <a:pt x="8668547" y="5671576"/>
                  <a:pt x="8655958" y="5686997"/>
                  <a:pt x="8640416" y="5687050"/>
                </a:cubicBezTo>
                <a:lnTo>
                  <a:pt x="5612014" y="5687051"/>
                </a:lnTo>
                <a:lnTo>
                  <a:pt x="3774247" y="5687051"/>
                </a:lnTo>
                <a:lnTo>
                  <a:pt x="3773145" y="5687277"/>
                </a:lnTo>
                <a:cubicBezTo>
                  <a:pt x="3729449" y="5693047"/>
                  <a:pt x="3608331" y="5694216"/>
                  <a:pt x="3614133" y="5687204"/>
                </a:cubicBezTo>
                <a:lnTo>
                  <a:pt x="3587966" y="5687051"/>
                </a:lnTo>
                <a:lnTo>
                  <a:pt x="3260508" y="5687051"/>
                </a:lnTo>
                <a:lnTo>
                  <a:pt x="2763353" y="5687051"/>
                </a:lnTo>
                <a:lnTo>
                  <a:pt x="2188243" y="5687051"/>
                </a:lnTo>
                <a:lnTo>
                  <a:pt x="2174477" y="5688579"/>
                </a:lnTo>
                <a:lnTo>
                  <a:pt x="2120860" y="5698032"/>
                </a:lnTo>
                <a:lnTo>
                  <a:pt x="2109408" y="5703335"/>
                </a:lnTo>
                <a:lnTo>
                  <a:pt x="2096044" y="5698805"/>
                </a:lnTo>
                <a:cubicBezTo>
                  <a:pt x="2094402" y="5697471"/>
                  <a:pt x="2093063" y="5695973"/>
                  <a:pt x="2092071" y="5694363"/>
                </a:cubicBezTo>
                <a:lnTo>
                  <a:pt x="2049419" y="5703185"/>
                </a:lnTo>
                <a:lnTo>
                  <a:pt x="2044263" y="5703432"/>
                </a:lnTo>
                <a:lnTo>
                  <a:pt x="2008710" y="5702184"/>
                </a:lnTo>
                <a:lnTo>
                  <a:pt x="1955831" y="5695738"/>
                </a:lnTo>
                <a:lnTo>
                  <a:pt x="1953369" y="5694478"/>
                </a:lnTo>
                <a:lnTo>
                  <a:pt x="1935063" y="5695385"/>
                </a:lnTo>
                <a:lnTo>
                  <a:pt x="1921389" y="5697582"/>
                </a:lnTo>
                <a:lnTo>
                  <a:pt x="1868301" y="5709619"/>
                </a:lnTo>
                <a:lnTo>
                  <a:pt x="1857125" y="5715450"/>
                </a:lnTo>
                <a:lnTo>
                  <a:pt x="1843554" y="5711613"/>
                </a:lnTo>
                <a:cubicBezTo>
                  <a:pt x="1841849" y="5710371"/>
                  <a:pt x="1840438" y="5708949"/>
                  <a:pt x="1839367" y="5707399"/>
                </a:cubicBezTo>
                <a:lnTo>
                  <a:pt x="1797202" y="5718267"/>
                </a:lnTo>
                <a:lnTo>
                  <a:pt x="1792063" y="5718767"/>
                </a:lnTo>
                <a:lnTo>
                  <a:pt x="1756493" y="5719285"/>
                </a:lnTo>
                <a:lnTo>
                  <a:pt x="1703362" y="5715499"/>
                </a:lnTo>
                <a:lnTo>
                  <a:pt x="1685980" y="5707711"/>
                </a:lnTo>
                <a:lnTo>
                  <a:pt x="1523161" y="5715770"/>
                </a:lnTo>
                <a:lnTo>
                  <a:pt x="1486500" y="5719841"/>
                </a:lnTo>
                <a:lnTo>
                  <a:pt x="1482423" y="5720560"/>
                </a:lnTo>
                <a:lnTo>
                  <a:pt x="1479938" y="5728669"/>
                </a:lnTo>
                <a:cubicBezTo>
                  <a:pt x="1473771" y="5728507"/>
                  <a:pt x="1467648" y="5727567"/>
                  <a:pt x="1461469" y="5726440"/>
                </a:cubicBezTo>
                <a:lnTo>
                  <a:pt x="1458231" y="5725862"/>
                </a:lnTo>
                <a:lnTo>
                  <a:pt x="1446394" y="5727757"/>
                </a:lnTo>
                <a:lnTo>
                  <a:pt x="1445676" y="5727038"/>
                </a:lnTo>
                <a:lnTo>
                  <a:pt x="1432882" y="5729294"/>
                </a:lnTo>
                <a:lnTo>
                  <a:pt x="1421432" y="5734597"/>
                </a:lnTo>
                <a:lnTo>
                  <a:pt x="1408068" y="5730067"/>
                </a:lnTo>
                <a:lnTo>
                  <a:pt x="1405063" y="5726707"/>
                </a:lnTo>
                <a:lnTo>
                  <a:pt x="1401450" y="5727070"/>
                </a:lnTo>
                <a:cubicBezTo>
                  <a:pt x="1384891" y="5741374"/>
                  <a:pt x="1352000" y="5736824"/>
                  <a:pt x="1325273" y="5744107"/>
                </a:cubicBezTo>
                <a:lnTo>
                  <a:pt x="1313702" y="5750108"/>
                </a:lnTo>
                <a:lnTo>
                  <a:pt x="1235789" y="5762632"/>
                </a:lnTo>
                <a:lnTo>
                  <a:pt x="1182701" y="5774669"/>
                </a:lnTo>
                <a:lnTo>
                  <a:pt x="1171526" y="5780500"/>
                </a:lnTo>
                <a:lnTo>
                  <a:pt x="1157956" y="5776664"/>
                </a:lnTo>
                <a:cubicBezTo>
                  <a:pt x="1156249" y="5775420"/>
                  <a:pt x="1154839" y="5773999"/>
                  <a:pt x="1153767" y="5772448"/>
                </a:cubicBezTo>
                <a:lnTo>
                  <a:pt x="1111603" y="5783317"/>
                </a:lnTo>
                <a:lnTo>
                  <a:pt x="1106465" y="5783818"/>
                </a:lnTo>
                <a:lnTo>
                  <a:pt x="1070896" y="5784336"/>
                </a:lnTo>
                <a:lnTo>
                  <a:pt x="1017763" y="5780549"/>
                </a:lnTo>
                <a:cubicBezTo>
                  <a:pt x="1000049" y="5776466"/>
                  <a:pt x="983273" y="5756997"/>
                  <a:pt x="962221" y="5768420"/>
                </a:cubicBezTo>
                <a:cubicBezTo>
                  <a:pt x="966431" y="5756718"/>
                  <a:pt x="936787" y="5773333"/>
                  <a:pt x="930280" y="5763960"/>
                </a:cubicBezTo>
                <a:cubicBezTo>
                  <a:pt x="926341" y="5756089"/>
                  <a:pt x="916430" y="5759296"/>
                  <a:pt x="907924" y="5758118"/>
                </a:cubicBezTo>
                <a:cubicBezTo>
                  <a:pt x="900195" y="5750986"/>
                  <a:pt x="859420" y="5752702"/>
                  <a:pt x="846260" y="5757212"/>
                </a:cubicBezTo>
                <a:cubicBezTo>
                  <a:pt x="810487" y="5774914"/>
                  <a:pt x="770889" y="5748273"/>
                  <a:pt x="742057" y="5761548"/>
                </a:cubicBezTo>
                <a:cubicBezTo>
                  <a:pt x="730183" y="5761420"/>
                  <a:pt x="722293" y="5760438"/>
                  <a:pt x="716530" y="5759244"/>
                </a:cubicBezTo>
                <a:lnTo>
                  <a:pt x="705743" y="5756228"/>
                </a:lnTo>
                <a:lnTo>
                  <a:pt x="291004" y="5776755"/>
                </a:lnTo>
                <a:lnTo>
                  <a:pt x="290907" y="5774788"/>
                </a:lnTo>
                <a:lnTo>
                  <a:pt x="271887" y="5766274"/>
                </a:lnTo>
                <a:cubicBezTo>
                  <a:pt x="266807" y="5760654"/>
                  <a:pt x="263437" y="5752715"/>
                  <a:pt x="262974" y="5743782"/>
                </a:cubicBezTo>
                <a:lnTo>
                  <a:pt x="132152" y="3100549"/>
                </a:lnTo>
                <a:lnTo>
                  <a:pt x="135037" y="3092592"/>
                </a:lnTo>
                <a:lnTo>
                  <a:pt x="131323" y="3083218"/>
                </a:lnTo>
                <a:lnTo>
                  <a:pt x="41" y="430694"/>
                </a:lnTo>
                <a:cubicBezTo>
                  <a:pt x="-359" y="421776"/>
                  <a:pt x="2219" y="413566"/>
                  <a:pt x="6718" y="407490"/>
                </a:cubicBezTo>
                <a:lnTo>
                  <a:pt x="24751" y="397188"/>
                </a:lnTo>
                <a:lnTo>
                  <a:pt x="24533" y="392773"/>
                </a:lnTo>
                <a:lnTo>
                  <a:pt x="515835" y="368896"/>
                </a:lnTo>
                <a:lnTo>
                  <a:pt x="515836" y="301789"/>
                </a:lnTo>
                <a:cubicBezTo>
                  <a:pt x="515877" y="292810"/>
                  <a:pt x="518857" y="284691"/>
                  <a:pt x="523651" y="278809"/>
                </a:cubicBezTo>
                <a:lnTo>
                  <a:pt x="542173" y="269357"/>
                </a:lnTo>
                <a:lnTo>
                  <a:pt x="542173" y="264910"/>
                </a:lnTo>
                <a:lnTo>
                  <a:pt x="2617187" y="266774"/>
                </a:lnTo>
                <a:lnTo>
                  <a:pt x="5103305" y="145955"/>
                </a:lnTo>
                <a:lnTo>
                  <a:pt x="5160468" y="134960"/>
                </a:lnTo>
                <a:cubicBezTo>
                  <a:pt x="5161437" y="134861"/>
                  <a:pt x="5184995" y="134192"/>
                  <a:pt x="5186160" y="133540"/>
                </a:cubicBezTo>
                <a:lnTo>
                  <a:pt x="5202517" y="133412"/>
                </a:lnTo>
                <a:lnTo>
                  <a:pt x="5208460" y="140899"/>
                </a:lnTo>
                <a:cubicBezTo>
                  <a:pt x="5221568" y="143424"/>
                  <a:pt x="5260514" y="140736"/>
                  <a:pt x="5283036" y="140103"/>
                </a:cubicBezTo>
                <a:lnTo>
                  <a:pt x="5350803" y="133341"/>
                </a:lnTo>
                <a:lnTo>
                  <a:pt x="5361062" y="136241"/>
                </a:lnTo>
                <a:lnTo>
                  <a:pt x="5430426" y="130306"/>
                </a:lnTo>
                <a:lnTo>
                  <a:pt x="5451147" y="131782"/>
                </a:lnTo>
                <a:lnTo>
                  <a:pt x="5730357" y="117963"/>
                </a:lnTo>
                <a:lnTo>
                  <a:pt x="5738474" y="115323"/>
                </a:lnTo>
                <a:lnTo>
                  <a:pt x="5780784" y="105918"/>
                </a:lnTo>
                <a:lnTo>
                  <a:pt x="5842433" y="96008"/>
                </a:lnTo>
                <a:lnTo>
                  <a:pt x="5884438" y="86483"/>
                </a:lnTo>
                <a:cubicBezTo>
                  <a:pt x="5895253" y="85189"/>
                  <a:pt x="5897956" y="89381"/>
                  <a:pt x="5907332" y="88241"/>
                </a:cubicBezTo>
                <a:lnTo>
                  <a:pt x="5940695" y="79641"/>
                </a:lnTo>
                <a:lnTo>
                  <a:pt x="5972904" y="78835"/>
                </a:lnTo>
                <a:lnTo>
                  <a:pt x="6014945" y="81830"/>
                </a:lnTo>
                <a:cubicBezTo>
                  <a:pt x="6028962" y="85062"/>
                  <a:pt x="6042234" y="100468"/>
                  <a:pt x="6058892" y="91430"/>
                </a:cubicBezTo>
                <a:lnTo>
                  <a:pt x="6101815" y="99579"/>
                </a:lnTo>
                <a:lnTo>
                  <a:pt x="6177755" y="95820"/>
                </a:lnTo>
                <a:lnTo>
                  <a:pt x="6749865" y="67504"/>
                </a:lnTo>
                <a:cubicBezTo>
                  <a:pt x="6764017" y="63591"/>
                  <a:pt x="6768916" y="57346"/>
                  <a:pt x="6792321" y="55763"/>
                </a:cubicBezTo>
                <a:lnTo>
                  <a:pt x="6834534" y="63314"/>
                </a:lnTo>
                <a:close/>
              </a:path>
            </a:pathLst>
          </a:cu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7" name="Slide Number Placeholder 1">
            <a:extLst>
              <a:ext uri="{FF2B5EF4-FFF2-40B4-BE49-F238E27FC236}">
                <a16:creationId xmlns:a16="http://schemas.microsoft.com/office/drawing/2014/main" id="{38397429-C5BB-5976-0229-D8FFB68D8ED2}"/>
              </a:ext>
            </a:extLst>
          </p:cNvPr>
          <p:cNvSpPr txBox="1">
            <a:spLocks/>
          </p:cNvSpPr>
          <p:nvPr/>
        </p:nvSpPr>
        <p:spPr>
          <a:xfrm>
            <a:off x="10515381" y="6478803"/>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14</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22498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1CF695D1-971A-A7C8-1670-AD98751DF796}"/>
              </a:ext>
            </a:extLst>
          </p:cNvPr>
          <p:cNvSpPr/>
          <p:nvPr/>
        </p:nvSpPr>
        <p:spPr>
          <a:xfrm>
            <a:off x="7648832" y="3611827"/>
            <a:ext cx="2248930" cy="3334181"/>
          </a:xfrm>
          <a:prstGeom prst="round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4417" y="1330125"/>
            <a:ext cx="12252960" cy="0"/>
          </a:xfrm>
          <a:prstGeom prst="line">
            <a:avLst/>
          </a:prstGeom>
          <a:ln w="1905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chemeClr val="bg1"/>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7389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412720" y="9935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412720" y="789662"/>
            <a:ext cx="5843698"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Weighed in the Balance - Psalm 62:9–12 NIV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7314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 name="TextBox 1">
            <a:extLst>
              <a:ext uri="{FF2B5EF4-FFF2-40B4-BE49-F238E27FC236}">
                <a16:creationId xmlns:a16="http://schemas.microsoft.com/office/drawing/2014/main" id="{9175F4F2-A36B-6D92-3110-4FE3D7B52C9C}"/>
              </a:ext>
            </a:extLst>
          </p:cNvPr>
          <p:cNvSpPr txBox="1"/>
          <p:nvPr/>
        </p:nvSpPr>
        <p:spPr>
          <a:xfrm>
            <a:off x="302927" y="3702454"/>
            <a:ext cx="8415895" cy="327782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434340" marR="0" indent="-342900">
              <a:spcBef>
                <a:spcPts val="0"/>
              </a:spcBef>
              <a:spcAft>
                <a:spcPts val="0"/>
              </a:spcAft>
              <a:buFont typeface="Wingdings" panose="05000000000000000000" pitchFamily="2" charset="2"/>
              <a:buChar char="q"/>
            </a:pPr>
            <a:r>
              <a:rPr lang="en-US" sz="2250" b="1" dirty="0">
                <a:ln>
                  <a:solidFill>
                    <a:srgbClr val="002060"/>
                  </a:solid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chorus of the psalmist’s song reiterates that his soul finds rest only in the Lord God in whom is his hope for rescue and salvation. </a:t>
            </a:r>
          </a:p>
          <a:p>
            <a:pPr marL="434340" marR="0" indent="-342900">
              <a:spcBef>
                <a:spcPts val="0"/>
              </a:spcBef>
              <a:spcAft>
                <a:spcPts val="0"/>
              </a:spcAft>
              <a:buFont typeface="Wingdings" panose="05000000000000000000" pitchFamily="2" charset="2"/>
              <a:buChar char="q"/>
            </a:pPr>
            <a:r>
              <a:rPr lang="en-US" sz="2250" b="1" dirty="0">
                <a:ln>
                  <a:solidFill>
                    <a:srgbClr val="002060"/>
                  </a:solid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Lord truly is his rock and his fortress, and thus his defense cannot be rattled or weakened.</a:t>
            </a:r>
          </a:p>
          <a:p>
            <a:pPr marL="434340" marR="0" indent="-342900">
              <a:spcBef>
                <a:spcPts val="0"/>
              </a:spcBef>
              <a:spcAft>
                <a:spcPts val="0"/>
              </a:spcAft>
              <a:buFont typeface="Wingdings" panose="05000000000000000000" pitchFamily="2" charset="2"/>
              <a:buChar char="q"/>
            </a:pPr>
            <a:r>
              <a:rPr lang="en-US" sz="2250" b="1" dirty="0">
                <a:ln>
                  <a:solidFill>
                    <a:srgbClr val="002060"/>
                  </a:solid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From God alone is given David’s glorious deliverance, for He is his strength and his refuge.</a:t>
            </a:r>
          </a:p>
          <a:p>
            <a:pPr marL="434340" marR="0" indent="-342900">
              <a:spcBef>
                <a:spcPts val="0"/>
              </a:spcBef>
              <a:spcAft>
                <a:spcPts val="0"/>
              </a:spcAft>
              <a:buFont typeface="Wingdings" panose="05000000000000000000" pitchFamily="2" charset="2"/>
              <a:buChar char="q"/>
            </a:pPr>
            <a:r>
              <a:rPr lang="en-US" sz="2250" b="1" dirty="0">
                <a:ln>
                  <a:solidFill>
                    <a:srgbClr val="002060"/>
                  </a:solid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psalmist calls on God’s people to always trust in Him with all their hearts, for God is a sanctuary for all His children.</a:t>
            </a:r>
          </a:p>
        </p:txBody>
      </p:sp>
      <p:sp>
        <p:nvSpPr>
          <p:cNvPr id="3" name="TextBox 2">
            <a:extLst>
              <a:ext uri="{FF2B5EF4-FFF2-40B4-BE49-F238E27FC236}">
                <a16:creationId xmlns:a16="http://schemas.microsoft.com/office/drawing/2014/main" id="{DC0A62BB-11C0-D060-BA11-A7F2D80D0A91}"/>
              </a:ext>
            </a:extLst>
          </p:cNvPr>
          <p:cNvSpPr txBox="1"/>
          <p:nvPr/>
        </p:nvSpPr>
        <p:spPr>
          <a:xfrm>
            <a:off x="412720" y="1446405"/>
            <a:ext cx="11779280" cy="2031325"/>
          </a:xfrm>
          <a:prstGeom prst="rect">
            <a:avLst/>
          </a:prstGeom>
          <a:solidFill>
            <a:schemeClr val="bg1">
              <a:alpha val="65000"/>
            </a:schemeClr>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spcBef>
                <a:spcPts val="0"/>
              </a:spcBef>
              <a:spcAft>
                <a:spcPts val="0"/>
              </a:spcAft>
            </a:pPr>
            <a:r>
              <a:rPr lang="en-US" sz="21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9 Surely the lowborn are but a breath, the highborn are but a lie. If weighed on a balance, they are nothing; together they are only a breath. </a:t>
            </a:r>
          </a:p>
          <a:p>
            <a:pPr marL="91440" marR="0">
              <a:spcBef>
                <a:spcPts val="0"/>
              </a:spcBef>
              <a:spcAft>
                <a:spcPts val="0"/>
              </a:spcAft>
            </a:pPr>
            <a:r>
              <a:rPr lang="en-US" sz="21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10 Do not trust in extortion or put vain hope in stolen goods; though your riches increase, do not set your heart on them.</a:t>
            </a:r>
          </a:p>
          <a:p>
            <a:pPr marL="91440" marR="0">
              <a:spcBef>
                <a:spcPts val="0"/>
              </a:spcBef>
              <a:spcAft>
                <a:spcPts val="0"/>
              </a:spcAft>
            </a:pPr>
            <a:r>
              <a:rPr lang="en-US" sz="21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11 One thing God has spoken, two things I have heard: “Power belongs to you, God, </a:t>
            </a:r>
          </a:p>
          <a:p>
            <a:pPr marL="91440" marR="0">
              <a:spcBef>
                <a:spcPts val="0"/>
              </a:spcBef>
              <a:spcAft>
                <a:spcPts val="0"/>
              </a:spcAft>
            </a:pPr>
            <a:r>
              <a:rPr lang="en-US" sz="21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12 and with you, Lord, is unfailing love”; and, “You reward everyone according to what they have done.”</a:t>
            </a:r>
          </a:p>
        </p:txBody>
      </p:sp>
      <p:sp>
        <p:nvSpPr>
          <p:cNvPr id="4" name="Line 10">
            <a:extLst>
              <a:ext uri="{FF2B5EF4-FFF2-40B4-BE49-F238E27FC236}">
                <a16:creationId xmlns:a16="http://schemas.microsoft.com/office/drawing/2014/main" id="{992E020E-ADA9-4D4A-E8CB-03F15A98E11A}"/>
              </a:ext>
            </a:extLst>
          </p:cNvPr>
          <p:cNvSpPr>
            <a:spLocks noChangeShapeType="1"/>
          </p:cNvSpPr>
          <p:nvPr/>
        </p:nvSpPr>
        <p:spPr bwMode="auto">
          <a:xfrm>
            <a:off x="65316" y="3611827"/>
            <a:ext cx="12252960" cy="0"/>
          </a:xfrm>
          <a:prstGeom prst="line">
            <a:avLst/>
          </a:prstGeom>
          <a:ln w="1905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sp>
        <p:nvSpPr>
          <p:cNvPr id="5" name="Line 10">
            <a:extLst>
              <a:ext uri="{FF2B5EF4-FFF2-40B4-BE49-F238E27FC236}">
                <a16:creationId xmlns:a16="http://schemas.microsoft.com/office/drawing/2014/main" id="{8D51DC9D-88BA-FA60-26BE-2548FB73F66C}"/>
              </a:ext>
            </a:extLst>
          </p:cNvPr>
          <p:cNvSpPr>
            <a:spLocks noChangeShapeType="1"/>
          </p:cNvSpPr>
          <p:nvPr/>
        </p:nvSpPr>
        <p:spPr bwMode="auto">
          <a:xfrm rot="5400000">
            <a:off x="-2764820" y="4699222"/>
            <a:ext cx="365760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8" name="Straight Connector 17">
            <a:extLst>
              <a:ext uri="{FF2B5EF4-FFF2-40B4-BE49-F238E27FC236}">
                <a16:creationId xmlns:a16="http://schemas.microsoft.com/office/drawing/2014/main" id="{7936AE52-6DCA-470A-8E46-FF827FBD2CA9}"/>
              </a:ext>
            </a:extLst>
          </p:cNvPr>
          <p:cNvCxnSpPr>
            <a:cxnSpLocks/>
          </p:cNvCxnSpPr>
          <p:nvPr/>
        </p:nvCxnSpPr>
        <p:spPr>
          <a:xfrm rot="5400000">
            <a:off x="-3290599" y="3424406"/>
            <a:ext cx="6949440" cy="0"/>
          </a:xfrm>
          <a:prstGeom prst="line">
            <a:avLst/>
          </a:prstGeom>
          <a:ln w="412750">
            <a:solidFill>
              <a:srgbClr val="002060"/>
            </a:solidFill>
          </a:ln>
        </p:spPr>
        <p:style>
          <a:lnRef idx="1">
            <a:schemeClr val="accent1"/>
          </a:lnRef>
          <a:fillRef idx="0">
            <a:schemeClr val="accent1"/>
          </a:fillRef>
          <a:effectRef idx="0">
            <a:schemeClr val="accent1"/>
          </a:effectRef>
          <a:fontRef idx="minor">
            <a:schemeClr val="tx1"/>
          </a:fontRef>
        </p:style>
      </p:cxnSp>
      <p:pic>
        <p:nvPicPr>
          <p:cNvPr id="6" name="Picture 5" descr="A person and person standing in a desert&#10;&#10;Description automatically generated">
            <a:extLst>
              <a:ext uri="{FF2B5EF4-FFF2-40B4-BE49-F238E27FC236}">
                <a16:creationId xmlns:a16="http://schemas.microsoft.com/office/drawing/2014/main" id="{C005B013-5FB3-7B1C-8023-0463B103B425}"/>
              </a:ext>
            </a:extLst>
          </p:cNvPr>
          <p:cNvPicPr>
            <a:picLocks noChangeAspect="1"/>
          </p:cNvPicPr>
          <p:nvPr/>
        </p:nvPicPr>
        <p:blipFill rotWithShape="1">
          <a:blip r:embed="rId3">
            <a:extLst>
              <a:ext uri="{28A0092B-C50C-407E-A947-70E740481C1C}">
                <a14:useLocalDpi xmlns:a14="http://schemas.microsoft.com/office/drawing/2010/main" val="0"/>
              </a:ext>
            </a:extLst>
          </a:blip>
          <a:srcRect t="5666" r="2" b="33184"/>
          <a:stretch/>
        </p:blipFill>
        <p:spPr>
          <a:xfrm>
            <a:off x="8731180" y="3729328"/>
            <a:ext cx="3473178" cy="3139321"/>
          </a:xfrm>
          <a:custGeom>
            <a:avLst/>
            <a:gdLst/>
            <a:ahLst/>
            <a:cxnLst/>
            <a:rect l="l" t="t" r="r" b="b"/>
            <a:pathLst>
              <a:path w="8607807" h="6858000">
                <a:moveTo>
                  <a:pt x="8607807" y="0"/>
                </a:moveTo>
                <a:lnTo>
                  <a:pt x="8607807" y="6858000"/>
                </a:lnTo>
                <a:lnTo>
                  <a:pt x="2049693" y="6858000"/>
                </a:lnTo>
                <a:lnTo>
                  <a:pt x="1546051" y="6858000"/>
                </a:lnTo>
                <a:lnTo>
                  <a:pt x="1535751" y="6815348"/>
                </a:lnTo>
                <a:cubicBezTo>
                  <a:pt x="1530460" y="6761684"/>
                  <a:pt x="1515370" y="6604898"/>
                  <a:pt x="1514301" y="6536022"/>
                </a:cubicBezTo>
                <a:cubicBezTo>
                  <a:pt x="1518045" y="6478504"/>
                  <a:pt x="1528503" y="6437797"/>
                  <a:pt x="1529339" y="6402088"/>
                </a:cubicBezTo>
                <a:cubicBezTo>
                  <a:pt x="1525062" y="6346650"/>
                  <a:pt x="1502062" y="6294623"/>
                  <a:pt x="1493941" y="6256398"/>
                </a:cubicBezTo>
                <a:cubicBezTo>
                  <a:pt x="1502669" y="6241770"/>
                  <a:pt x="1469920" y="6187857"/>
                  <a:pt x="1480613" y="6172741"/>
                </a:cubicBezTo>
                <a:cubicBezTo>
                  <a:pt x="1481020" y="6152279"/>
                  <a:pt x="1458164" y="6048753"/>
                  <a:pt x="1443364" y="6006407"/>
                </a:cubicBezTo>
                <a:cubicBezTo>
                  <a:pt x="1426694" y="5958900"/>
                  <a:pt x="1390307" y="5908317"/>
                  <a:pt x="1380584" y="5887691"/>
                </a:cubicBezTo>
                <a:cubicBezTo>
                  <a:pt x="1370860" y="5867065"/>
                  <a:pt x="1392244" y="5909118"/>
                  <a:pt x="1385023" y="5882650"/>
                </a:cubicBezTo>
                <a:cubicBezTo>
                  <a:pt x="1377800" y="5856181"/>
                  <a:pt x="1345702" y="5759038"/>
                  <a:pt x="1337254" y="5728879"/>
                </a:cubicBezTo>
                <a:cubicBezTo>
                  <a:pt x="1353956" y="5727462"/>
                  <a:pt x="1323673" y="5710676"/>
                  <a:pt x="1334321" y="5701696"/>
                </a:cubicBezTo>
                <a:cubicBezTo>
                  <a:pt x="1343675" y="5695367"/>
                  <a:pt x="1336672" y="5688797"/>
                  <a:pt x="1335877" y="5681564"/>
                </a:cubicBezTo>
                <a:cubicBezTo>
                  <a:pt x="1343201" y="5672524"/>
                  <a:pt x="1329617" y="5640839"/>
                  <a:pt x="1319978" y="5632219"/>
                </a:cubicBezTo>
                <a:cubicBezTo>
                  <a:pt x="1286551" y="5611011"/>
                  <a:pt x="1310947" y="5568721"/>
                  <a:pt x="1285321" y="5551224"/>
                </a:cubicBezTo>
                <a:cubicBezTo>
                  <a:pt x="1281540" y="5545203"/>
                  <a:pt x="1279983" y="5539432"/>
                  <a:pt x="1279815" y="5533855"/>
                </a:cubicBezTo>
                <a:lnTo>
                  <a:pt x="1282507" y="5518422"/>
                </a:lnTo>
                <a:lnTo>
                  <a:pt x="1289604" y="5514404"/>
                </a:lnTo>
                <a:lnTo>
                  <a:pt x="1287766" y="5504772"/>
                </a:lnTo>
                <a:lnTo>
                  <a:pt x="1288829" y="5502102"/>
                </a:lnTo>
                <a:cubicBezTo>
                  <a:pt x="1290896" y="5497007"/>
                  <a:pt x="1292688" y="5491968"/>
                  <a:pt x="1293373" y="5486914"/>
                </a:cubicBezTo>
                <a:cubicBezTo>
                  <a:pt x="1288690" y="5472938"/>
                  <a:pt x="1272696" y="5448436"/>
                  <a:pt x="1260736" y="5418245"/>
                </a:cubicBezTo>
                <a:cubicBezTo>
                  <a:pt x="1238579" y="5385699"/>
                  <a:pt x="1238884" y="5340972"/>
                  <a:pt x="1221610" y="5305770"/>
                </a:cubicBezTo>
                <a:lnTo>
                  <a:pt x="1216099" y="5298785"/>
                </a:lnTo>
                <a:lnTo>
                  <a:pt x="1217278" y="5268992"/>
                </a:lnTo>
                <a:cubicBezTo>
                  <a:pt x="1221588" y="5263843"/>
                  <a:pt x="1222716" y="5256480"/>
                  <a:pt x="1218469" y="5250149"/>
                </a:cubicBezTo>
                <a:lnTo>
                  <a:pt x="1206220" y="5142322"/>
                </a:lnTo>
                <a:cubicBezTo>
                  <a:pt x="1205294" y="5106716"/>
                  <a:pt x="1196908" y="5091595"/>
                  <a:pt x="1212921" y="5036513"/>
                </a:cubicBezTo>
                <a:cubicBezTo>
                  <a:pt x="1234138" y="4978012"/>
                  <a:pt x="1204801" y="4893378"/>
                  <a:pt x="1212183" y="4827738"/>
                </a:cubicBezTo>
                <a:cubicBezTo>
                  <a:pt x="1183151" y="4792886"/>
                  <a:pt x="1209228" y="4811487"/>
                  <a:pt x="1202048" y="4774693"/>
                </a:cubicBezTo>
                <a:cubicBezTo>
                  <a:pt x="1202483" y="4751423"/>
                  <a:pt x="1202919" y="4728152"/>
                  <a:pt x="1203354" y="4704882"/>
                </a:cubicBezTo>
                <a:lnTo>
                  <a:pt x="1201502" y="4691500"/>
                </a:lnTo>
                <a:lnTo>
                  <a:pt x="1194919" y="4687895"/>
                </a:lnTo>
                <a:lnTo>
                  <a:pt x="1187792" y="4667873"/>
                </a:lnTo>
                <a:cubicBezTo>
                  <a:pt x="1186060" y="4660351"/>
                  <a:pt x="1185291" y="4652220"/>
                  <a:pt x="1186080" y="4643189"/>
                </a:cubicBezTo>
                <a:cubicBezTo>
                  <a:pt x="1199189" y="4613276"/>
                  <a:pt x="1167081" y="4562691"/>
                  <a:pt x="1184722" y="4525834"/>
                </a:cubicBezTo>
                <a:cubicBezTo>
                  <a:pt x="1182407" y="4490142"/>
                  <a:pt x="1175424" y="4451369"/>
                  <a:pt x="1172188" y="4429037"/>
                </a:cubicBezTo>
                <a:cubicBezTo>
                  <a:pt x="1161331" y="4419671"/>
                  <a:pt x="1178123" y="4389539"/>
                  <a:pt x="1165306" y="4391841"/>
                </a:cubicBezTo>
                <a:cubicBezTo>
                  <a:pt x="1171061" y="4381101"/>
                  <a:pt x="1173552" y="4338138"/>
                  <a:pt x="1168602" y="4327040"/>
                </a:cubicBezTo>
                <a:lnTo>
                  <a:pt x="1178384" y="4271714"/>
                </a:lnTo>
                <a:lnTo>
                  <a:pt x="1177294" y="4266170"/>
                </a:lnTo>
                <a:cubicBezTo>
                  <a:pt x="1177138" y="4260404"/>
                  <a:pt x="1177520" y="4242660"/>
                  <a:pt x="1177448" y="4237120"/>
                </a:cubicBezTo>
                <a:cubicBezTo>
                  <a:pt x="1177252" y="4235726"/>
                  <a:pt x="1177058" y="4234331"/>
                  <a:pt x="1176863" y="4232937"/>
                </a:cubicBezTo>
                <a:lnTo>
                  <a:pt x="1162386" y="4198811"/>
                </a:lnTo>
                <a:cubicBezTo>
                  <a:pt x="1162950" y="4194190"/>
                  <a:pt x="1174655" y="4191224"/>
                  <a:pt x="1174343" y="4184054"/>
                </a:cubicBezTo>
                <a:lnTo>
                  <a:pt x="1160516" y="4155792"/>
                </a:lnTo>
                <a:lnTo>
                  <a:pt x="1161365" y="4150364"/>
                </a:lnTo>
                <a:lnTo>
                  <a:pt x="1144878" y="4068165"/>
                </a:lnTo>
                <a:lnTo>
                  <a:pt x="1123687" y="3997737"/>
                </a:lnTo>
                <a:lnTo>
                  <a:pt x="1096720" y="3746801"/>
                </a:lnTo>
                <a:cubicBezTo>
                  <a:pt x="1083618" y="3632695"/>
                  <a:pt x="1064313" y="3629437"/>
                  <a:pt x="1047682" y="3510652"/>
                </a:cubicBezTo>
                <a:cubicBezTo>
                  <a:pt x="1048550" y="3470281"/>
                  <a:pt x="1049418" y="3429910"/>
                  <a:pt x="1050285" y="3389539"/>
                </a:cubicBezTo>
                <a:lnTo>
                  <a:pt x="1030166" y="3314219"/>
                </a:lnTo>
                <a:lnTo>
                  <a:pt x="1034128" y="3253967"/>
                </a:lnTo>
                <a:lnTo>
                  <a:pt x="1007751" y="3192563"/>
                </a:lnTo>
                <a:cubicBezTo>
                  <a:pt x="1003323" y="3186732"/>
                  <a:pt x="1001150" y="3181063"/>
                  <a:pt x="1000384" y="3175520"/>
                </a:cubicBezTo>
                <a:cubicBezTo>
                  <a:pt x="1000734" y="3170366"/>
                  <a:pt x="1001085" y="3165212"/>
                  <a:pt x="1001435" y="3160058"/>
                </a:cubicBezTo>
                <a:lnTo>
                  <a:pt x="968918" y="3106456"/>
                </a:lnTo>
                <a:cubicBezTo>
                  <a:pt x="957125" y="3086347"/>
                  <a:pt x="955617" y="3059144"/>
                  <a:pt x="934483" y="3025607"/>
                </a:cubicBezTo>
                <a:cubicBezTo>
                  <a:pt x="914631" y="2991085"/>
                  <a:pt x="908933" y="2999692"/>
                  <a:pt x="879229" y="2942341"/>
                </a:cubicBezTo>
                <a:cubicBezTo>
                  <a:pt x="850845" y="2891400"/>
                  <a:pt x="820829" y="2801223"/>
                  <a:pt x="798666" y="2755714"/>
                </a:cubicBezTo>
                <a:cubicBezTo>
                  <a:pt x="773970" y="2709171"/>
                  <a:pt x="758278" y="2710053"/>
                  <a:pt x="746962" y="2689587"/>
                </a:cubicBezTo>
                <a:lnTo>
                  <a:pt x="712796" y="2609586"/>
                </a:lnTo>
                <a:lnTo>
                  <a:pt x="697701" y="2594856"/>
                </a:lnTo>
                <a:cubicBezTo>
                  <a:pt x="697743" y="2593626"/>
                  <a:pt x="697784" y="2592396"/>
                  <a:pt x="697823" y="2591165"/>
                </a:cubicBezTo>
                <a:lnTo>
                  <a:pt x="679645" y="2567493"/>
                </a:lnTo>
                <a:lnTo>
                  <a:pt x="680789" y="2566723"/>
                </a:lnTo>
                <a:cubicBezTo>
                  <a:pt x="682946" y="2564457"/>
                  <a:pt x="683757" y="2561765"/>
                  <a:pt x="681771" y="2558109"/>
                </a:cubicBezTo>
                <a:cubicBezTo>
                  <a:pt x="705290" y="2557210"/>
                  <a:pt x="688388" y="2553357"/>
                  <a:pt x="680456" y="2542663"/>
                </a:cubicBezTo>
                <a:cubicBezTo>
                  <a:pt x="679482" y="2529115"/>
                  <a:pt x="677183" y="2488664"/>
                  <a:pt x="675922" y="2476820"/>
                </a:cubicBezTo>
                <a:lnTo>
                  <a:pt x="672894" y="2471591"/>
                </a:lnTo>
                <a:lnTo>
                  <a:pt x="673143" y="2471379"/>
                </a:lnTo>
                <a:cubicBezTo>
                  <a:pt x="673152" y="2470017"/>
                  <a:pt x="672405" y="2468214"/>
                  <a:pt x="670567" y="2465654"/>
                </a:cubicBezTo>
                <a:lnTo>
                  <a:pt x="667369" y="2462052"/>
                </a:lnTo>
                <a:lnTo>
                  <a:pt x="661495" y="2451906"/>
                </a:lnTo>
                <a:cubicBezTo>
                  <a:pt x="661510" y="2450510"/>
                  <a:pt x="661525" y="2449113"/>
                  <a:pt x="661540" y="2447717"/>
                </a:cubicBezTo>
                <a:lnTo>
                  <a:pt x="664540" y="2445047"/>
                </a:lnTo>
                <a:lnTo>
                  <a:pt x="663581" y="2444265"/>
                </a:lnTo>
                <a:cubicBezTo>
                  <a:pt x="653014" y="2439598"/>
                  <a:pt x="642406" y="2441014"/>
                  <a:pt x="663129" y="2421760"/>
                </a:cubicBezTo>
                <a:cubicBezTo>
                  <a:pt x="643271" y="2409372"/>
                  <a:pt x="657229" y="2399993"/>
                  <a:pt x="650205" y="2375201"/>
                </a:cubicBezTo>
                <a:cubicBezTo>
                  <a:pt x="634911" y="2369643"/>
                  <a:pt x="634260" y="2360648"/>
                  <a:pt x="638008" y="2350147"/>
                </a:cubicBezTo>
                <a:cubicBezTo>
                  <a:pt x="621083" y="2329939"/>
                  <a:pt x="620949" y="2305558"/>
                  <a:pt x="609851" y="2279762"/>
                </a:cubicBezTo>
                <a:lnTo>
                  <a:pt x="585585" y="2151458"/>
                </a:lnTo>
                <a:lnTo>
                  <a:pt x="581391" y="2148616"/>
                </a:lnTo>
                <a:cubicBezTo>
                  <a:pt x="578821" y="2146496"/>
                  <a:pt x="577525" y="2144881"/>
                  <a:pt x="577083" y="2143541"/>
                </a:cubicBezTo>
                <a:lnTo>
                  <a:pt x="577251" y="2143279"/>
                </a:lnTo>
                <a:lnTo>
                  <a:pt x="546845" y="2081459"/>
                </a:lnTo>
                <a:cubicBezTo>
                  <a:pt x="538270" y="2069798"/>
                  <a:pt x="486356" y="1952009"/>
                  <a:pt x="470837" y="1927526"/>
                </a:cubicBezTo>
                <a:lnTo>
                  <a:pt x="428154" y="1653876"/>
                </a:lnTo>
                <a:lnTo>
                  <a:pt x="392797" y="1507176"/>
                </a:lnTo>
                <a:cubicBezTo>
                  <a:pt x="380165" y="1501458"/>
                  <a:pt x="369910" y="1448213"/>
                  <a:pt x="372847" y="1437646"/>
                </a:cubicBezTo>
                <a:cubicBezTo>
                  <a:pt x="369015" y="1430935"/>
                  <a:pt x="338503" y="1373479"/>
                  <a:pt x="344479" y="1364974"/>
                </a:cubicBezTo>
                <a:cubicBezTo>
                  <a:pt x="332264" y="1339484"/>
                  <a:pt x="321736" y="1307918"/>
                  <a:pt x="299558" y="1284709"/>
                </a:cubicBezTo>
                <a:cubicBezTo>
                  <a:pt x="277380" y="1261500"/>
                  <a:pt x="259203" y="1267387"/>
                  <a:pt x="243216" y="1246922"/>
                </a:cubicBezTo>
                <a:cubicBezTo>
                  <a:pt x="227230" y="1226457"/>
                  <a:pt x="218454" y="1164523"/>
                  <a:pt x="203639" y="1161920"/>
                </a:cubicBezTo>
                <a:cubicBezTo>
                  <a:pt x="192352" y="1142649"/>
                  <a:pt x="198158" y="1131546"/>
                  <a:pt x="169195" y="1085737"/>
                </a:cubicBezTo>
                <a:cubicBezTo>
                  <a:pt x="139228" y="1000958"/>
                  <a:pt x="140891" y="967704"/>
                  <a:pt x="98775" y="908263"/>
                </a:cubicBezTo>
                <a:cubicBezTo>
                  <a:pt x="45025" y="829417"/>
                  <a:pt x="34038" y="815844"/>
                  <a:pt x="43820" y="711217"/>
                </a:cubicBezTo>
                <a:cubicBezTo>
                  <a:pt x="34816" y="658186"/>
                  <a:pt x="43273" y="612368"/>
                  <a:pt x="44748" y="590072"/>
                </a:cubicBezTo>
                <a:lnTo>
                  <a:pt x="36767" y="545639"/>
                </a:lnTo>
                <a:cubicBezTo>
                  <a:pt x="36093" y="527311"/>
                  <a:pt x="35418" y="508983"/>
                  <a:pt x="34744" y="490655"/>
                </a:cubicBezTo>
                <a:cubicBezTo>
                  <a:pt x="34670" y="457530"/>
                  <a:pt x="29296" y="472114"/>
                  <a:pt x="29222" y="438989"/>
                </a:cubicBezTo>
                <a:cubicBezTo>
                  <a:pt x="29152" y="438889"/>
                  <a:pt x="2578" y="396379"/>
                  <a:pt x="2507" y="396276"/>
                </a:cubicBezTo>
                <a:cubicBezTo>
                  <a:pt x="-7796" y="384713"/>
                  <a:pt x="17492" y="336163"/>
                  <a:pt x="9810" y="316602"/>
                </a:cubicBezTo>
                <a:lnTo>
                  <a:pt x="25323" y="268307"/>
                </a:lnTo>
                <a:cubicBezTo>
                  <a:pt x="20582" y="240926"/>
                  <a:pt x="55391" y="238035"/>
                  <a:pt x="50278" y="194719"/>
                </a:cubicBezTo>
                <a:cubicBezTo>
                  <a:pt x="49891" y="157325"/>
                  <a:pt x="41873" y="124589"/>
                  <a:pt x="47653" y="93227"/>
                </a:cubicBezTo>
                <a:cubicBezTo>
                  <a:pt x="41389" y="80085"/>
                  <a:pt x="38874" y="67855"/>
                  <a:pt x="48323" y="56555"/>
                </a:cubicBezTo>
                <a:cubicBezTo>
                  <a:pt x="46028" y="30289"/>
                  <a:pt x="37896" y="18621"/>
                  <a:pt x="38423" y="5312"/>
                </a:cubicBezTo>
                <a:lnTo>
                  <a:pt x="39875" y="1"/>
                </a:lnTo>
                <a:close/>
              </a:path>
            </a:pathLst>
          </a:custGeom>
          <a:ln>
            <a:solidFill>
              <a:srgbClr val="002060"/>
            </a:solidFill>
          </a:ln>
        </p:spPr>
      </p:pic>
      <p:sp>
        <p:nvSpPr>
          <p:cNvPr id="11" name="Slide Number Placeholder 1">
            <a:extLst>
              <a:ext uri="{FF2B5EF4-FFF2-40B4-BE49-F238E27FC236}">
                <a16:creationId xmlns:a16="http://schemas.microsoft.com/office/drawing/2014/main" id="{98641BDF-6E7A-B93F-CA60-69F064A4B6D2}"/>
              </a:ext>
            </a:extLst>
          </p:cNvPr>
          <p:cNvSpPr txBox="1">
            <a:spLocks/>
          </p:cNvSpPr>
          <p:nvPr/>
        </p:nvSpPr>
        <p:spPr>
          <a:xfrm>
            <a:off x="10762987" y="657358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15</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5440708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0DA257EC-5616-6DD1-734D-5E59BC0C0A06}"/>
              </a:ext>
            </a:extLst>
          </p:cNvPr>
          <p:cNvSpPr/>
          <p:nvPr/>
        </p:nvSpPr>
        <p:spPr>
          <a:xfrm>
            <a:off x="742435" y="937369"/>
            <a:ext cx="2248930" cy="6044337"/>
          </a:xfrm>
          <a:prstGeom prst="round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7620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6" name="Content Placeholder 2">
            <a:extLst>
              <a:ext uri="{FF2B5EF4-FFF2-40B4-BE49-F238E27FC236}">
                <a16:creationId xmlns:a16="http://schemas.microsoft.com/office/drawing/2014/main" id="{652C35E3-4027-130A-C21D-DC7A8B416C8A}"/>
              </a:ext>
            </a:extLst>
          </p:cNvPr>
          <p:cNvSpPr txBox="1">
            <a:spLocks/>
          </p:cNvSpPr>
          <p:nvPr/>
        </p:nvSpPr>
        <p:spPr>
          <a:xfrm>
            <a:off x="2201332" y="1087361"/>
            <a:ext cx="9598237" cy="5620647"/>
          </a:xfrm>
          <a:prstGeom prst="rect">
            <a:avLst/>
          </a:prstGeom>
          <a:solidFill>
            <a:srgbClr val="002060"/>
          </a:solidFill>
          <a:ln w="190500">
            <a:solidFill>
              <a:srgbClr val="00206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2400" b="1" u="sng" cap="small"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Rock and Fortress</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the hymn “Rock of Ages,” Augustus </a:t>
            </a:r>
            <a:r>
              <a:rPr lang="en-US" sz="1600" b="1" dirty="0" err="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Toplady</a:t>
            </a: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wrote the words “let me hide myself in thee.” He goes on to say that because the Lord alone can save him, he clings to the cross and looks to Him for grace before the judgment throne. Jesus is the “Rock of Ages,” and in Him does the lyricist find rest for his soul.</a:t>
            </a:r>
            <a:endParaRPr lang="en-US" sz="5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5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the Christian anthem “A Mighty Fortress Is Our God,” Martin Luther notes that God is “a bulwark never failing.” Although the prince of darkness is grim and ever threatening, his cruel hate cannot prevail against Christ Jesus, for the truth of God is everlasting and His kingdom is forever. Therefore, the lyricist proclaims a triumphant Lord Jesus!</a:t>
            </a:r>
            <a:endParaRPr lang="en-US" sz="5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5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Both the imagery of a rock and a fortress portray the sure security that comes when believers abide in Christ Jesus. Physically and emotionally, we may suffer many blows; but our souls are safe when our faith in the Lord remains firm. Christ as our rock and fortress assures us that He will stand with us no matter what hardship we endure and no matter what menace we encounter.</a:t>
            </a:r>
            <a:endParaRPr lang="en-US" sz="5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5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symbols of what the Lord Jesus means to us, a rock and a fortress can imply two different aspects of how He cares for us. As a rock, Christ is a haven for our weary souls. As a fortress, Christ provides an unassailable citadel for our protection. Both are vital for the health of our souls, and both are promised to all of God’s children.</a:t>
            </a:r>
            <a:endParaRPr lang="en-US" sz="5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5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Christ is not one at one time and the other at another time; He is both at the same time. As a rock and a fortress, Jesus is our salvation to whom we humbly declare His everlasting glory: “For from him and through him and for him are all things. To him be the glory forever! Amen” (Rom. 11:36).</a:t>
            </a:r>
          </a:p>
        </p:txBody>
      </p:sp>
      <p:sp>
        <p:nvSpPr>
          <p:cNvPr id="7" name="TextBox 6">
            <a:extLst>
              <a:ext uri="{FF2B5EF4-FFF2-40B4-BE49-F238E27FC236}">
                <a16:creationId xmlns:a16="http://schemas.microsoft.com/office/drawing/2014/main" id="{2143D8C8-5BAC-898C-9F66-2B115168F9B3}"/>
              </a:ext>
            </a:extLst>
          </p:cNvPr>
          <p:cNvSpPr txBox="1"/>
          <p:nvPr/>
        </p:nvSpPr>
        <p:spPr>
          <a:xfrm>
            <a:off x="0" y="721020"/>
            <a:ext cx="11799570" cy="375552"/>
          </a:xfrm>
          <a:prstGeom prst="rect">
            <a:avLst/>
          </a:prstGeom>
          <a:solidFill>
            <a:srgbClr val="002060"/>
          </a:solidFill>
          <a:ln>
            <a:solidFill>
              <a:srgbClr val="002060"/>
            </a:solidFill>
          </a:ln>
        </p:spPr>
        <p:txBody>
          <a:bodyPr wrap="square">
            <a:spAutoFit/>
          </a:bodyPr>
          <a:lstStyle/>
          <a:p>
            <a:pPr marL="0" marR="0">
              <a:lnSpc>
                <a:spcPct val="107000"/>
              </a:lnSpc>
              <a:spcBef>
                <a:spcPts val="0"/>
              </a:spcBef>
              <a:spcAft>
                <a:spcPts val="0"/>
              </a:spcAft>
            </a:pPr>
            <a:endPar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8BB074F4-E9CD-1FB6-695B-AB6587E189E6}"/>
              </a:ext>
            </a:extLst>
          </p:cNvPr>
          <p:cNvSpPr txBox="1"/>
          <p:nvPr/>
        </p:nvSpPr>
        <p:spPr>
          <a:xfrm>
            <a:off x="2057802" y="684247"/>
            <a:ext cx="9913006" cy="375552"/>
          </a:xfrm>
          <a:prstGeom prst="rect">
            <a:avLst/>
          </a:prstGeom>
          <a:noFill/>
        </p:spPr>
        <p:txBody>
          <a:bodyPr wrap="square">
            <a:spAutoFit/>
          </a:bodyPr>
          <a:lstStyle/>
          <a:p>
            <a:pPr marL="0" marR="0">
              <a:lnSpc>
                <a:spcPct val="107000"/>
              </a:lnSpc>
              <a:spcBef>
                <a:spcPts val="0"/>
              </a:spcBef>
              <a:spcAft>
                <a:spcPts val="0"/>
              </a:spcAft>
            </a:pPr>
            <a:r>
              <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 Comprehend God’s guardianship over your soul.</a:t>
            </a:r>
          </a:p>
        </p:txBody>
      </p:sp>
      <p:pic>
        <p:nvPicPr>
          <p:cNvPr id="5" name="Picture 4" descr="A person and person standing in a desert&#10;&#10;Description automatically generated">
            <a:extLst>
              <a:ext uri="{FF2B5EF4-FFF2-40B4-BE49-F238E27FC236}">
                <a16:creationId xmlns:a16="http://schemas.microsoft.com/office/drawing/2014/main" id="{DF7C8A46-E3ED-3BE6-DC3D-CB1A21B1930F}"/>
              </a:ext>
            </a:extLst>
          </p:cNvPr>
          <p:cNvPicPr>
            <a:picLocks noChangeAspect="1"/>
          </p:cNvPicPr>
          <p:nvPr/>
        </p:nvPicPr>
        <p:blipFill>
          <a:blip r:embed="rId3">
            <a:extLst>
              <a:ext uri="{28A0092B-C50C-407E-A947-70E740481C1C}">
                <a14:useLocalDpi xmlns:a14="http://schemas.microsoft.com/office/drawing/2010/main" val="0"/>
              </a:ext>
            </a:extLst>
          </a:blip>
          <a:srcRect l="9856" r="23759" b="1"/>
          <a:stretch/>
        </p:blipFill>
        <p:spPr>
          <a:xfrm flipH="1">
            <a:off x="26215" y="1059798"/>
            <a:ext cx="2064536" cy="5810017"/>
          </a:xfrm>
          <a:custGeom>
            <a:avLst/>
            <a:gdLst/>
            <a:ahLst/>
            <a:cxnLst/>
            <a:rect l="l" t="t" r="r" b="b"/>
            <a:pathLst>
              <a:path w="4575785" h="6857999">
                <a:moveTo>
                  <a:pt x="517468" y="0"/>
                </a:moveTo>
                <a:lnTo>
                  <a:pt x="4575785" y="0"/>
                </a:lnTo>
                <a:lnTo>
                  <a:pt x="4575785" y="6857999"/>
                </a:lnTo>
                <a:lnTo>
                  <a:pt x="960511" y="6857999"/>
                </a:lnTo>
                <a:lnTo>
                  <a:pt x="942694" y="6843617"/>
                </a:lnTo>
                <a:cubicBezTo>
                  <a:pt x="964945" y="6792705"/>
                  <a:pt x="892574" y="6836929"/>
                  <a:pt x="865960" y="6827318"/>
                </a:cubicBezTo>
                <a:lnTo>
                  <a:pt x="861487" y="6823037"/>
                </a:lnTo>
                <a:lnTo>
                  <a:pt x="859513" y="6806858"/>
                </a:lnTo>
                <a:lnTo>
                  <a:pt x="860461" y="6800037"/>
                </a:lnTo>
                <a:cubicBezTo>
                  <a:pt x="860484" y="6795612"/>
                  <a:pt x="859691" y="6793024"/>
                  <a:pt x="858251" y="6791626"/>
                </a:cubicBezTo>
                <a:lnTo>
                  <a:pt x="857660" y="6791654"/>
                </a:lnTo>
                <a:lnTo>
                  <a:pt x="856643" y="6783314"/>
                </a:lnTo>
                <a:cubicBezTo>
                  <a:pt x="856157" y="6768705"/>
                  <a:pt x="856848" y="6753980"/>
                  <a:pt x="858459" y="6739543"/>
                </a:cubicBezTo>
                <a:cubicBezTo>
                  <a:pt x="825704" y="6742272"/>
                  <a:pt x="849542" y="6681110"/>
                  <a:pt x="794118" y="6710916"/>
                </a:cubicBezTo>
                <a:cubicBezTo>
                  <a:pt x="794610" y="6692179"/>
                  <a:pt x="815573" y="6671806"/>
                  <a:pt x="779817" y="6693690"/>
                </a:cubicBezTo>
                <a:cubicBezTo>
                  <a:pt x="778915" y="6687990"/>
                  <a:pt x="774885" y="6685995"/>
                  <a:pt x="769310" y="6685745"/>
                </a:cubicBezTo>
                <a:lnTo>
                  <a:pt x="766802" y="6686064"/>
                </a:lnTo>
                <a:cubicBezTo>
                  <a:pt x="767473" y="6672038"/>
                  <a:pt x="768145" y="6658011"/>
                  <a:pt x="768816" y="6643985"/>
                </a:cubicBezTo>
                <a:lnTo>
                  <a:pt x="764758" y="6640288"/>
                </a:lnTo>
                <a:lnTo>
                  <a:pt x="771603" y="6610439"/>
                </a:lnTo>
                <a:cubicBezTo>
                  <a:pt x="771799" y="6605729"/>
                  <a:pt x="776328" y="6505678"/>
                  <a:pt x="776524" y="6500968"/>
                </a:cubicBezTo>
                <a:lnTo>
                  <a:pt x="716862" y="6252242"/>
                </a:lnTo>
                <a:cubicBezTo>
                  <a:pt x="710358" y="6209033"/>
                  <a:pt x="712158" y="6177416"/>
                  <a:pt x="706006" y="6116988"/>
                </a:cubicBezTo>
                <a:cubicBezTo>
                  <a:pt x="664744" y="6009788"/>
                  <a:pt x="669134" y="5997889"/>
                  <a:pt x="675681" y="5921438"/>
                </a:cubicBezTo>
                <a:cubicBezTo>
                  <a:pt x="609567" y="5910253"/>
                  <a:pt x="667197" y="5880778"/>
                  <a:pt x="646967" y="5848021"/>
                </a:cubicBezTo>
                <a:cubicBezTo>
                  <a:pt x="633539" y="5819166"/>
                  <a:pt x="610193" y="5775630"/>
                  <a:pt x="595120" y="5722308"/>
                </a:cubicBezTo>
                <a:cubicBezTo>
                  <a:pt x="587517" y="5685814"/>
                  <a:pt x="566330" y="5564010"/>
                  <a:pt x="556522" y="5528087"/>
                </a:cubicBezTo>
                <a:cubicBezTo>
                  <a:pt x="551310" y="5519174"/>
                  <a:pt x="556171" y="5505252"/>
                  <a:pt x="536270" y="5506770"/>
                </a:cubicBezTo>
                <a:cubicBezTo>
                  <a:pt x="512052" y="5506489"/>
                  <a:pt x="543356" y="5459435"/>
                  <a:pt x="516612" y="5473320"/>
                </a:cubicBezTo>
                <a:cubicBezTo>
                  <a:pt x="537947" y="5440196"/>
                  <a:pt x="486731" y="5435838"/>
                  <a:pt x="471989" y="5418523"/>
                </a:cubicBezTo>
                <a:cubicBezTo>
                  <a:pt x="493820" y="5390817"/>
                  <a:pt x="454363" y="5377479"/>
                  <a:pt x="442299" y="5333204"/>
                </a:cubicBezTo>
                <a:cubicBezTo>
                  <a:pt x="467689" y="5302287"/>
                  <a:pt x="420786" y="5307848"/>
                  <a:pt x="452960" y="5255192"/>
                </a:cubicBezTo>
                <a:cubicBezTo>
                  <a:pt x="453300" y="5233631"/>
                  <a:pt x="429983" y="5195187"/>
                  <a:pt x="431339" y="5156169"/>
                </a:cubicBezTo>
                <a:cubicBezTo>
                  <a:pt x="398945" y="5067566"/>
                  <a:pt x="403718" y="5079988"/>
                  <a:pt x="404757" y="5025421"/>
                </a:cubicBezTo>
                <a:cubicBezTo>
                  <a:pt x="400018" y="4966103"/>
                  <a:pt x="402758" y="4976631"/>
                  <a:pt x="395660" y="4924394"/>
                </a:cubicBezTo>
                <a:cubicBezTo>
                  <a:pt x="383838" y="4897752"/>
                  <a:pt x="406451" y="4876973"/>
                  <a:pt x="390158" y="4861232"/>
                </a:cubicBezTo>
                <a:cubicBezTo>
                  <a:pt x="362582" y="4877952"/>
                  <a:pt x="368360" y="4813711"/>
                  <a:pt x="341238" y="4838615"/>
                </a:cubicBezTo>
                <a:cubicBezTo>
                  <a:pt x="311503" y="4831441"/>
                  <a:pt x="352577" y="4804970"/>
                  <a:pt x="326273" y="4796524"/>
                </a:cubicBezTo>
                <a:lnTo>
                  <a:pt x="284996" y="4672372"/>
                </a:lnTo>
                <a:cubicBezTo>
                  <a:pt x="298118" y="4649489"/>
                  <a:pt x="287003" y="4640074"/>
                  <a:pt x="267970" y="4634255"/>
                </a:cubicBezTo>
                <a:cubicBezTo>
                  <a:pt x="263754" y="4595383"/>
                  <a:pt x="222766" y="4593405"/>
                  <a:pt x="203275" y="4555830"/>
                </a:cubicBezTo>
                <a:cubicBezTo>
                  <a:pt x="181514" y="4524570"/>
                  <a:pt x="154438" y="4520149"/>
                  <a:pt x="133797" y="4479914"/>
                </a:cubicBezTo>
                <a:cubicBezTo>
                  <a:pt x="124082" y="4457346"/>
                  <a:pt x="105185" y="4427564"/>
                  <a:pt x="84156" y="4415916"/>
                </a:cubicBezTo>
                <a:lnTo>
                  <a:pt x="83303" y="4414752"/>
                </a:lnTo>
                <a:lnTo>
                  <a:pt x="72062" y="4388525"/>
                </a:lnTo>
                <a:lnTo>
                  <a:pt x="75315" y="4375182"/>
                </a:lnTo>
                <a:cubicBezTo>
                  <a:pt x="75941" y="4370194"/>
                  <a:pt x="75530" y="4367154"/>
                  <a:pt x="74333" y="4365355"/>
                </a:cubicBezTo>
                <a:lnTo>
                  <a:pt x="68893" y="4364787"/>
                </a:lnTo>
                <a:cubicBezTo>
                  <a:pt x="68887" y="4364737"/>
                  <a:pt x="68881" y="4364686"/>
                  <a:pt x="68875" y="4364636"/>
                </a:cubicBezTo>
                <a:cubicBezTo>
                  <a:pt x="68620" y="4351507"/>
                  <a:pt x="69309" y="4337030"/>
                  <a:pt x="58168" y="4323582"/>
                </a:cubicBezTo>
                <a:cubicBezTo>
                  <a:pt x="61811" y="4263350"/>
                  <a:pt x="99263" y="4233013"/>
                  <a:pt x="79972" y="4208494"/>
                </a:cubicBezTo>
                <a:cubicBezTo>
                  <a:pt x="88758" y="4180446"/>
                  <a:pt x="125844" y="4152085"/>
                  <a:pt x="106280" y="4120638"/>
                </a:cubicBezTo>
                <a:cubicBezTo>
                  <a:pt x="111598" y="4121936"/>
                  <a:pt x="113804" y="4120147"/>
                  <a:pt x="114398" y="4116558"/>
                </a:cubicBezTo>
                <a:cubicBezTo>
                  <a:pt x="114157" y="4114248"/>
                  <a:pt x="113917" y="4111937"/>
                  <a:pt x="113677" y="4109627"/>
                </a:cubicBezTo>
                <a:lnTo>
                  <a:pt x="105699" y="4105626"/>
                </a:lnTo>
                <a:cubicBezTo>
                  <a:pt x="77890" y="4088880"/>
                  <a:pt x="108987" y="4082598"/>
                  <a:pt x="106408" y="4051443"/>
                </a:cubicBezTo>
                <a:cubicBezTo>
                  <a:pt x="106858" y="4036630"/>
                  <a:pt x="97032" y="3985550"/>
                  <a:pt x="103822" y="3988496"/>
                </a:cubicBezTo>
                <a:lnTo>
                  <a:pt x="75372" y="3857059"/>
                </a:lnTo>
                <a:cubicBezTo>
                  <a:pt x="82817" y="3836376"/>
                  <a:pt x="81742" y="3824520"/>
                  <a:pt x="64937" y="3815652"/>
                </a:cubicBezTo>
                <a:cubicBezTo>
                  <a:pt x="102287" y="3718925"/>
                  <a:pt x="55573" y="3772320"/>
                  <a:pt x="59080" y="3696747"/>
                </a:cubicBezTo>
                <a:cubicBezTo>
                  <a:pt x="66269" y="3629648"/>
                  <a:pt x="63240" y="3571908"/>
                  <a:pt x="85623" y="3491441"/>
                </a:cubicBezTo>
                <a:cubicBezTo>
                  <a:pt x="98410" y="3474059"/>
                  <a:pt x="99525" y="3431012"/>
                  <a:pt x="100691" y="3417526"/>
                </a:cubicBezTo>
                <a:cubicBezTo>
                  <a:pt x="101857" y="3404040"/>
                  <a:pt x="95556" y="3412369"/>
                  <a:pt x="92620" y="3410525"/>
                </a:cubicBezTo>
                <a:cubicBezTo>
                  <a:pt x="92153" y="3374230"/>
                  <a:pt x="83244" y="3285268"/>
                  <a:pt x="79737" y="3235496"/>
                </a:cubicBezTo>
                <a:cubicBezTo>
                  <a:pt x="70953" y="3207448"/>
                  <a:pt x="52012" y="3143347"/>
                  <a:pt x="71576" y="3111898"/>
                </a:cubicBezTo>
                <a:cubicBezTo>
                  <a:pt x="66408" y="3077014"/>
                  <a:pt x="53542" y="3056489"/>
                  <a:pt x="48725" y="3026189"/>
                </a:cubicBezTo>
                <a:cubicBezTo>
                  <a:pt x="35029" y="3013335"/>
                  <a:pt x="35295" y="2950066"/>
                  <a:pt x="42673" y="2930099"/>
                </a:cubicBezTo>
                <a:cubicBezTo>
                  <a:pt x="72765" y="2876461"/>
                  <a:pt x="20837" y="2811743"/>
                  <a:pt x="43260" y="2768401"/>
                </a:cubicBezTo>
                <a:cubicBezTo>
                  <a:pt x="44784" y="2755816"/>
                  <a:pt x="43709" y="2744724"/>
                  <a:pt x="41022" y="2734617"/>
                </a:cubicBezTo>
                <a:lnTo>
                  <a:pt x="29707" y="2708118"/>
                </a:lnTo>
                <a:lnTo>
                  <a:pt x="18896" y="2704187"/>
                </a:lnTo>
                <a:lnTo>
                  <a:pt x="16157" y="2686013"/>
                </a:lnTo>
                <a:lnTo>
                  <a:pt x="0" y="2656506"/>
                </a:lnTo>
                <a:cubicBezTo>
                  <a:pt x="46275" y="2648213"/>
                  <a:pt x="-21852" y="2580542"/>
                  <a:pt x="20000" y="2589495"/>
                </a:cubicBezTo>
                <a:cubicBezTo>
                  <a:pt x="9004" y="2539865"/>
                  <a:pt x="51725" y="2561406"/>
                  <a:pt x="4503" y="2517909"/>
                </a:cubicBezTo>
                <a:cubicBezTo>
                  <a:pt x="18312" y="2426183"/>
                  <a:pt x="2043" y="2320005"/>
                  <a:pt x="38580" y="2235940"/>
                </a:cubicBezTo>
                <a:cubicBezTo>
                  <a:pt x="39530" y="2131535"/>
                  <a:pt x="31342" y="1983035"/>
                  <a:pt x="28357" y="1891475"/>
                </a:cubicBezTo>
                <a:cubicBezTo>
                  <a:pt x="18536" y="1816240"/>
                  <a:pt x="53985" y="1820215"/>
                  <a:pt x="16422" y="1754299"/>
                </a:cubicBezTo>
                <a:cubicBezTo>
                  <a:pt x="22523" y="1748800"/>
                  <a:pt x="14115" y="1712020"/>
                  <a:pt x="17619" y="1704948"/>
                </a:cubicBezTo>
                <a:lnTo>
                  <a:pt x="11875" y="1640075"/>
                </a:lnTo>
                <a:lnTo>
                  <a:pt x="10148" y="1637400"/>
                </a:lnTo>
                <a:cubicBezTo>
                  <a:pt x="6571" y="1625366"/>
                  <a:pt x="7662" y="1617809"/>
                  <a:pt x="10809" y="1612250"/>
                </a:cubicBezTo>
                <a:lnTo>
                  <a:pt x="30710" y="1498099"/>
                </a:lnTo>
                <a:lnTo>
                  <a:pt x="28832" y="1497366"/>
                </a:lnTo>
                <a:lnTo>
                  <a:pt x="25420" y="1490044"/>
                </a:lnTo>
                <a:lnTo>
                  <a:pt x="36357" y="1429750"/>
                </a:lnTo>
                <a:cubicBezTo>
                  <a:pt x="56105" y="1395764"/>
                  <a:pt x="51096" y="1348657"/>
                  <a:pt x="63323" y="1316453"/>
                </a:cubicBezTo>
                <a:cubicBezTo>
                  <a:pt x="113953" y="1206017"/>
                  <a:pt x="97314" y="1160971"/>
                  <a:pt x="167299" y="1100758"/>
                </a:cubicBezTo>
                <a:cubicBezTo>
                  <a:pt x="183322" y="1066821"/>
                  <a:pt x="207320" y="1013057"/>
                  <a:pt x="218971" y="997428"/>
                </a:cubicBezTo>
                <a:cubicBezTo>
                  <a:pt x="225661" y="983599"/>
                  <a:pt x="245059" y="996998"/>
                  <a:pt x="249304" y="969068"/>
                </a:cubicBezTo>
                <a:cubicBezTo>
                  <a:pt x="273910" y="912445"/>
                  <a:pt x="257335" y="876944"/>
                  <a:pt x="307518" y="815816"/>
                </a:cubicBezTo>
                <a:cubicBezTo>
                  <a:pt x="319844" y="734499"/>
                  <a:pt x="427269" y="648257"/>
                  <a:pt x="438631" y="588216"/>
                </a:cubicBezTo>
                <a:cubicBezTo>
                  <a:pt x="468336" y="534577"/>
                  <a:pt x="480025" y="521047"/>
                  <a:pt x="494548" y="466832"/>
                </a:cubicBezTo>
                <a:cubicBezTo>
                  <a:pt x="513994" y="444023"/>
                  <a:pt x="469014" y="421695"/>
                  <a:pt x="512985" y="406165"/>
                </a:cubicBezTo>
                <a:cubicBezTo>
                  <a:pt x="519819" y="312467"/>
                  <a:pt x="496295" y="285415"/>
                  <a:pt x="499246" y="226337"/>
                </a:cubicBezTo>
                <a:cubicBezTo>
                  <a:pt x="511217" y="180655"/>
                  <a:pt x="525793" y="85726"/>
                  <a:pt x="530694" y="51692"/>
                </a:cubicBezTo>
                <a:cubicBezTo>
                  <a:pt x="512001" y="39736"/>
                  <a:pt x="522977" y="34428"/>
                  <a:pt x="528655" y="22135"/>
                </a:cubicBezTo>
                <a:cubicBezTo>
                  <a:pt x="511506" y="14446"/>
                  <a:pt x="513258" y="7722"/>
                  <a:pt x="516964" y="1039"/>
                </a:cubicBezTo>
                <a:close/>
              </a:path>
            </a:pathLst>
          </a:custGeom>
        </p:spPr>
      </p:pic>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0" y="7029752"/>
            <a:ext cx="12252960" cy="0"/>
          </a:xfrm>
          <a:prstGeom prst="line">
            <a:avLst/>
          </a:prstGeom>
          <a:ln w="635000">
            <a:solidFill>
              <a:srgbClr val="002060"/>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Slide Number Placeholder 1">
            <a:extLst>
              <a:ext uri="{FF2B5EF4-FFF2-40B4-BE49-F238E27FC236}">
                <a16:creationId xmlns:a16="http://schemas.microsoft.com/office/drawing/2014/main" id="{D053161D-B0E6-A59B-383C-302C6870D88D}"/>
              </a:ext>
            </a:extLst>
          </p:cNvPr>
          <p:cNvSpPr txBox="1">
            <a:spLocks/>
          </p:cNvSpPr>
          <p:nvPr/>
        </p:nvSpPr>
        <p:spPr>
          <a:xfrm>
            <a:off x="-861564" y="6694430"/>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16</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7428722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and person standing in a desert&#10;&#10;Description automatically generated">
            <a:extLst>
              <a:ext uri="{FF2B5EF4-FFF2-40B4-BE49-F238E27FC236}">
                <a16:creationId xmlns:a16="http://schemas.microsoft.com/office/drawing/2014/main" id="{B9E44261-B0DC-D064-4187-CFB3C42CEEE7}"/>
              </a:ext>
            </a:extLst>
          </p:cNvPr>
          <p:cNvPicPr>
            <a:picLocks noChangeAspect="1"/>
          </p:cNvPicPr>
          <p:nvPr/>
        </p:nvPicPr>
        <p:blipFill>
          <a:blip r:embed="rId3">
            <a:extLst>
              <a:ext uri="{28A0092B-C50C-407E-A947-70E740481C1C}">
                <a14:useLocalDpi xmlns:a14="http://schemas.microsoft.com/office/drawing/2010/main" val="0"/>
              </a:ext>
            </a:extLst>
          </a:blip>
          <a:srcRect t="14392" r="314" b="29535"/>
          <a:stretch/>
        </p:blipFill>
        <p:spPr>
          <a:xfrm>
            <a:off x="20" y="10"/>
            <a:ext cx="12191980" cy="6857990"/>
          </a:xfrm>
          <a:prstGeom prst="rect">
            <a:avLst/>
          </a:prstGeom>
        </p:spPr>
      </p:pic>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7620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457200" y="6858000"/>
            <a:ext cx="13256362" cy="0"/>
          </a:xfrm>
          <a:prstGeom prst="line">
            <a:avLst/>
          </a:prstGeom>
          <a:ln w="76200">
            <a:solidFill>
              <a:srgbClr val="002060"/>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6" name="Content Placeholder 2">
            <a:extLst>
              <a:ext uri="{FF2B5EF4-FFF2-40B4-BE49-F238E27FC236}">
                <a16:creationId xmlns:a16="http://schemas.microsoft.com/office/drawing/2014/main" id="{652C35E3-4027-130A-C21D-DC7A8B416C8A}"/>
              </a:ext>
            </a:extLst>
          </p:cNvPr>
          <p:cNvSpPr txBox="1">
            <a:spLocks/>
          </p:cNvSpPr>
          <p:nvPr/>
        </p:nvSpPr>
        <p:spPr>
          <a:xfrm>
            <a:off x="552450" y="1096573"/>
            <a:ext cx="11122829" cy="4079716"/>
          </a:xfrm>
          <a:prstGeom prst="rect">
            <a:avLst/>
          </a:prstGeom>
          <a:solidFill>
            <a:srgbClr val="002060">
              <a:alpha val="0"/>
            </a:srgbClr>
          </a:solidFill>
          <a:ln w="190500">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2400" b="1" u="sng" cap="small"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Postures of Prayer</a:t>
            </a:r>
          </a:p>
          <a:p>
            <a:pPr marL="0" indent="0">
              <a:lnSpc>
                <a:spcPct val="107000"/>
              </a:lnSpc>
              <a:spcBef>
                <a:spcPts val="0"/>
              </a:spcBef>
              <a:buFont typeface="Arial" panose="020B0604020202020204" pitchFamily="34" charset="0"/>
              <a:buNone/>
            </a:pPr>
            <a:endParaRPr lang="en-US" sz="18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457200" lvl="1" indent="0">
              <a:lnSpc>
                <a:spcPct val="107000"/>
              </a:lnSpc>
              <a:spcBef>
                <a:spcPts val="0"/>
              </a:spcBef>
              <a:buNone/>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How can God be both a rock and fortress?  </a:t>
            </a:r>
          </a:p>
          <a:p>
            <a:pPr marL="457200" lvl="1" indent="0">
              <a:lnSpc>
                <a:spcPct val="107000"/>
              </a:lnSpc>
              <a:spcBef>
                <a:spcPts val="0"/>
              </a:spcBef>
              <a:buNone/>
            </a:pPr>
            <a:endPar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457200" lvl="1" indent="0">
              <a:lnSpc>
                <a:spcPct val="107000"/>
              </a:lnSpc>
              <a:spcBef>
                <a:spcPts val="0"/>
              </a:spcBef>
              <a:buNone/>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457200" lvl="1" indent="0">
              <a:lnSpc>
                <a:spcPct val="107000"/>
              </a:lnSpc>
              <a:spcBef>
                <a:spcPts val="0"/>
              </a:spcBef>
              <a:buNone/>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What are the similarities and differences?  </a:t>
            </a:r>
          </a:p>
          <a:p>
            <a:pPr marL="457200" lvl="1" indent="0">
              <a:lnSpc>
                <a:spcPct val="107000"/>
              </a:lnSpc>
              <a:spcBef>
                <a:spcPts val="0"/>
              </a:spcBef>
              <a:buNone/>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457200" lvl="1" indent="0">
              <a:lnSpc>
                <a:spcPct val="107000"/>
              </a:lnSpc>
              <a:spcBef>
                <a:spcPts val="0"/>
              </a:spcBef>
              <a:buNone/>
            </a:pPr>
            <a:endPar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457200" lvl="1" indent="0">
              <a:lnSpc>
                <a:spcPct val="107000"/>
              </a:lnSpc>
              <a:spcBef>
                <a:spcPts val="0"/>
              </a:spcBef>
              <a:buNone/>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When has He been both of those in your life?  </a:t>
            </a:r>
          </a:p>
        </p:txBody>
      </p:sp>
      <p:sp>
        <p:nvSpPr>
          <p:cNvPr id="7" name="TextBox 6">
            <a:extLst>
              <a:ext uri="{FF2B5EF4-FFF2-40B4-BE49-F238E27FC236}">
                <a16:creationId xmlns:a16="http://schemas.microsoft.com/office/drawing/2014/main" id="{2143D8C8-5BAC-898C-9F66-2B115168F9B3}"/>
              </a:ext>
            </a:extLst>
          </p:cNvPr>
          <p:cNvSpPr txBox="1"/>
          <p:nvPr/>
        </p:nvSpPr>
        <p:spPr>
          <a:xfrm>
            <a:off x="552450" y="721021"/>
            <a:ext cx="11247120" cy="375552"/>
          </a:xfrm>
          <a:prstGeom prst="rect">
            <a:avLst/>
          </a:prstGeom>
          <a:solidFill>
            <a:srgbClr val="002060"/>
          </a:solidFill>
          <a:ln>
            <a:solidFill>
              <a:srgbClr val="002060"/>
            </a:solidFill>
          </a:ln>
        </p:spPr>
        <p:txBody>
          <a:bodyPr wrap="square">
            <a:spAutoFit/>
          </a:bodyPr>
          <a:lstStyle/>
          <a:p>
            <a:pPr marL="0" marR="0">
              <a:lnSpc>
                <a:spcPct val="107000"/>
              </a:lnSpc>
              <a:spcBef>
                <a:spcPts val="0"/>
              </a:spcBef>
              <a:spcAft>
                <a:spcPts val="0"/>
              </a:spcAft>
            </a:pPr>
            <a:r>
              <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 Identify examples of unbiblical rules that may needlessly restrict the Gospel today.</a:t>
            </a:r>
          </a:p>
        </p:txBody>
      </p:sp>
      <p:sp>
        <p:nvSpPr>
          <p:cNvPr id="2" name="Slide Number Placeholder 1">
            <a:extLst>
              <a:ext uri="{FF2B5EF4-FFF2-40B4-BE49-F238E27FC236}">
                <a16:creationId xmlns:a16="http://schemas.microsoft.com/office/drawing/2014/main" id="{0EBEA68A-35B1-3A74-11FB-EF41123BC4DB}"/>
              </a:ext>
            </a:extLst>
          </p:cNvPr>
          <p:cNvSpPr txBox="1">
            <a:spLocks/>
          </p:cNvSpPr>
          <p:nvPr/>
        </p:nvSpPr>
        <p:spPr>
          <a:xfrm>
            <a:off x="10621451" y="6316997"/>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17</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9722325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and person standing in a desert&#10;&#10;Description automatically generated">
            <a:extLst>
              <a:ext uri="{FF2B5EF4-FFF2-40B4-BE49-F238E27FC236}">
                <a16:creationId xmlns:a16="http://schemas.microsoft.com/office/drawing/2014/main" id="{9635FF3D-906C-A83C-1A5A-70FC60683271}"/>
              </a:ext>
            </a:extLst>
          </p:cNvPr>
          <p:cNvPicPr>
            <a:picLocks noChangeAspect="1"/>
          </p:cNvPicPr>
          <p:nvPr/>
        </p:nvPicPr>
        <p:blipFill>
          <a:blip r:embed="rId3">
            <a:alphaModFix amt="85000"/>
            <a:extLst>
              <a:ext uri="{28A0092B-C50C-407E-A947-70E740481C1C}">
                <a14:useLocalDpi xmlns:a14="http://schemas.microsoft.com/office/drawing/2010/main" val="0"/>
              </a:ext>
            </a:extLst>
          </a:blip>
          <a:srcRect t="5688" r="2" b="32684"/>
          <a:stretch/>
        </p:blipFill>
        <p:spPr>
          <a:xfrm>
            <a:off x="-324091" y="1028085"/>
            <a:ext cx="12525370" cy="6120001"/>
          </a:xfrm>
          <a:custGeom>
            <a:avLst/>
            <a:gdLst/>
            <a:ahLst/>
            <a:cxnLst/>
            <a:rect l="l" t="t" r="r" b="b"/>
            <a:pathLst>
              <a:path w="10676610" h="6579963">
                <a:moveTo>
                  <a:pt x="215405" y="0"/>
                </a:moveTo>
                <a:lnTo>
                  <a:pt x="10676610" y="0"/>
                </a:lnTo>
                <a:lnTo>
                  <a:pt x="10676610" y="6579963"/>
                </a:lnTo>
                <a:lnTo>
                  <a:pt x="7355966" y="6464004"/>
                </a:lnTo>
                <a:lnTo>
                  <a:pt x="4702794" y="6371353"/>
                </a:lnTo>
                <a:lnTo>
                  <a:pt x="4701194" y="6371562"/>
                </a:lnTo>
                <a:cubicBezTo>
                  <a:pt x="4637876" y="6376133"/>
                  <a:pt x="4462972" y="6371398"/>
                  <a:pt x="4471635" y="6363460"/>
                </a:cubicBezTo>
                <a:lnTo>
                  <a:pt x="4433861" y="6361962"/>
                </a:lnTo>
                <a:lnTo>
                  <a:pt x="3961112" y="6345453"/>
                </a:lnTo>
                <a:lnTo>
                  <a:pt x="3243372" y="6320389"/>
                </a:lnTo>
                <a:lnTo>
                  <a:pt x="2413092" y="6291395"/>
                </a:lnTo>
                <a:lnTo>
                  <a:pt x="2393154" y="6292495"/>
                </a:lnTo>
                <a:lnTo>
                  <a:pt x="2315360" y="6300887"/>
                </a:lnTo>
                <a:lnTo>
                  <a:pt x="2298611" y="6306534"/>
                </a:lnTo>
                <a:lnTo>
                  <a:pt x="2279503" y="6300544"/>
                </a:lnTo>
                <a:cubicBezTo>
                  <a:pt x="2277186" y="6298895"/>
                  <a:pt x="2275315" y="6297068"/>
                  <a:pt x="2273947" y="6295128"/>
                </a:cubicBezTo>
                <a:lnTo>
                  <a:pt x="2212012" y="6303334"/>
                </a:lnTo>
                <a:lnTo>
                  <a:pt x="2204556" y="6303364"/>
                </a:lnTo>
                <a:lnTo>
                  <a:pt x="2153281" y="6300107"/>
                </a:lnTo>
                <a:lnTo>
                  <a:pt x="2077203" y="6289875"/>
                </a:lnTo>
                <a:lnTo>
                  <a:pt x="2053052" y="6278822"/>
                </a:lnTo>
                <a:lnTo>
                  <a:pt x="1767173" y="6268839"/>
                </a:lnTo>
                <a:lnTo>
                  <a:pt x="1759313" y="6270144"/>
                </a:lnTo>
                <a:cubicBezTo>
                  <a:pt x="1755431" y="6272141"/>
                  <a:pt x="1753270" y="6275527"/>
                  <a:pt x="1754015" y="6281083"/>
                </a:cubicBezTo>
                <a:cubicBezTo>
                  <a:pt x="1745153" y="6280220"/>
                  <a:pt x="1736444" y="6278451"/>
                  <a:pt x="1727673" y="6276451"/>
                </a:cubicBezTo>
                <a:lnTo>
                  <a:pt x="1723075" y="6275419"/>
                </a:lnTo>
                <a:lnTo>
                  <a:pt x="1705819" y="6276363"/>
                </a:lnTo>
                <a:lnTo>
                  <a:pt x="1699541" y="6270286"/>
                </a:lnTo>
                <a:lnTo>
                  <a:pt x="1641181" y="6270668"/>
                </a:lnTo>
                <a:cubicBezTo>
                  <a:pt x="1615727" y="6285700"/>
                  <a:pt x="1568880" y="6276769"/>
                  <a:pt x="1529578" y="6282433"/>
                </a:cubicBezTo>
                <a:lnTo>
                  <a:pt x="1512242" y="6288237"/>
                </a:lnTo>
                <a:lnTo>
                  <a:pt x="1398646" y="6294505"/>
                </a:lnTo>
                <a:lnTo>
                  <a:pt x="1320851" y="6302897"/>
                </a:lnTo>
                <a:lnTo>
                  <a:pt x="1304103" y="6308544"/>
                </a:lnTo>
                <a:lnTo>
                  <a:pt x="1284995" y="6302554"/>
                </a:lnTo>
                <a:cubicBezTo>
                  <a:pt x="1282678" y="6300906"/>
                  <a:pt x="1280807" y="6299080"/>
                  <a:pt x="1279438" y="6297138"/>
                </a:cubicBezTo>
                <a:lnTo>
                  <a:pt x="1217504" y="6305344"/>
                </a:lnTo>
                <a:lnTo>
                  <a:pt x="1210048" y="6305374"/>
                </a:lnTo>
                <a:lnTo>
                  <a:pt x="1158774" y="6302117"/>
                </a:lnTo>
                <a:lnTo>
                  <a:pt x="1082697" y="6291886"/>
                </a:lnTo>
                <a:cubicBezTo>
                  <a:pt x="1057648" y="6285154"/>
                  <a:pt x="1035684" y="6260420"/>
                  <a:pt x="1004086" y="6271573"/>
                </a:cubicBezTo>
                <a:cubicBezTo>
                  <a:pt x="1011465" y="6258262"/>
                  <a:pt x="966910" y="6274591"/>
                  <a:pt x="958597" y="6262852"/>
                </a:cubicBezTo>
                <a:cubicBezTo>
                  <a:pt x="953810" y="6253162"/>
                  <a:pt x="939179" y="6255858"/>
                  <a:pt x="927065" y="6253548"/>
                </a:cubicBezTo>
                <a:cubicBezTo>
                  <a:pt x="916739" y="6244315"/>
                  <a:pt x="857833" y="6241901"/>
                  <a:pt x="838376" y="6245778"/>
                </a:cubicBezTo>
                <a:cubicBezTo>
                  <a:pt x="784876" y="6262719"/>
                  <a:pt x="730857" y="6227065"/>
                  <a:pt x="687848" y="6239552"/>
                </a:cubicBezTo>
                <a:cubicBezTo>
                  <a:pt x="670765" y="6238110"/>
                  <a:pt x="659514" y="6236097"/>
                  <a:pt x="651351" y="6234065"/>
                </a:cubicBezTo>
                <a:lnTo>
                  <a:pt x="636157" y="6229343"/>
                </a:lnTo>
                <a:lnTo>
                  <a:pt x="36670" y="6208408"/>
                </a:lnTo>
                <a:lnTo>
                  <a:pt x="36752" y="6206084"/>
                </a:lnTo>
                <a:lnTo>
                  <a:pt x="10323" y="6193998"/>
                </a:lnTo>
                <a:cubicBezTo>
                  <a:pt x="3640" y="6186831"/>
                  <a:pt x="-317" y="6177124"/>
                  <a:pt x="21" y="6166561"/>
                </a:cubicBezTo>
                <a:lnTo>
                  <a:pt x="109134" y="3041977"/>
                </a:lnTo>
                <a:lnTo>
                  <a:pt x="114183" y="3032927"/>
                </a:lnTo>
                <a:lnTo>
                  <a:pt x="109891" y="3021493"/>
                </a:lnTo>
                <a:close/>
              </a:path>
            </a:pathLst>
          </a:custGeom>
        </p:spPr>
      </p:pic>
      <p:cxnSp>
        <p:nvCxnSpPr>
          <p:cNvPr id="12" name="Straight Connector 11">
            <a:extLst>
              <a:ext uri="{FF2B5EF4-FFF2-40B4-BE49-F238E27FC236}">
                <a16:creationId xmlns:a16="http://schemas.microsoft.com/office/drawing/2014/main" id="{AC24D931-EAB0-47C7-8C33-C4095B9F392A}"/>
              </a:ext>
            </a:extLst>
          </p:cNvPr>
          <p:cNvCxnSpPr>
            <a:cxnSpLocks/>
          </p:cNvCxnSpPr>
          <p:nvPr/>
        </p:nvCxnSpPr>
        <p:spPr>
          <a:xfrm>
            <a:off x="-9279" y="8545880"/>
            <a:ext cx="12186227" cy="0"/>
          </a:xfrm>
          <a:prstGeom prst="line">
            <a:avLst/>
          </a:prstGeom>
          <a:ln w="508000">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Title 2">
            <a:extLst>
              <a:ext uri="{FF2B5EF4-FFF2-40B4-BE49-F238E27FC236}">
                <a16:creationId xmlns:a16="http://schemas.microsoft.com/office/drawing/2014/main" id="{A4163FD0-0069-454A-8DF4-978F02463049}"/>
              </a:ext>
            </a:extLst>
          </p:cNvPr>
          <p:cNvSpPr txBox="1">
            <a:spLocks/>
          </p:cNvSpPr>
          <p:nvPr/>
        </p:nvSpPr>
        <p:spPr>
          <a:xfrm>
            <a:off x="9067800" y="228600"/>
            <a:ext cx="3016280" cy="514350"/>
          </a:xfrm>
          <a:prstGeom prst="rect">
            <a:avLst/>
          </a:prstGeom>
          <a:solidFill>
            <a:srgbClr val="002060"/>
          </a:solidFill>
          <a:ln w="635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18" name="Rectangle 17">
            <a:extLst>
              <a:ext uri="{FF2B5EF4-FFF2-40B4-BE49-F238E27FC236}">
                <a16:creationId xmlns:a16="http://schemas.microsoft.com/office/drawing/2014/main" id="{31BEEB90-7597-4769-AB1C-7A08AF233D8D}"/>
              </a:ext>
            </a:extLst>
          </p:cNvPr>
          <p:cNvSpPr/>
          <p:nvPr/>
        </p:nvSpPr>
        <p:spPr>
          <a:xfrm>
            <a:off x="15052" y="1112146"/>
            <a:ext cx="12186227" cy="5734164"/>
          </a:xfrm>
          <a:prstGeom prst="rect">
            <a:avLst/>
          </a:prstGeom>
          <a:solidFill>
            <a:schemeClr val="bg1">
              <a:lumMod val="8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Just as a song on the radio can feel like it was written for you at this exact moment in your life and expresses what you need to say, so too can psalms. Psalm 62 invites us to sing along with David and join him in his expression of confidence in God alone. Without identifying a specific situation in David’s life, the psalm becomes that much more accessible for any situation we might relate to the feelings expressed within. Whatever troubled David, we have our own troubles. David models for us how to face our own struggles even though our troubles are different from his. We surrender every circumstance to God because we not only know God’s strength and love, but we also know He will deal with evil and hold human beings accountable for their actions. Those who trust in God have nothing to fear; we fear neither God’s judgment nor the troubles that have swamped us. The God of power and mercy will do what is just and right.</a:t>
            </a:r>
            <a:endParaRPr lang="en-US" sz="3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Without any further details, we can say with confidence only that David found himself in a turbulent situation. In the midst of it, the king still expressed supreme confidence in God. Sometimes joining David in song will mean singing praise to God, alone or with fellow believers. But other practices also nurture confidence in God, especially when misplaced faith in people falls apart. One example of pouring our hearts out to God (Psalm 62:8, above) could be reading the psalm as our own prayer. While doing so, we reflect on what we need from God, whether that is a change of circumstance or to strength to endure.</a:t>
            </a:r>
            <a:endParaRPr lang="en-US" sz="3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We could also read the psalm as a way to listen for God (Psalm 62:11, above). Listening for Him in all of Scriptures allows us to learn who He is, grasp what He desires for and from us, and build the relationship that He desires and we so desperately need. We must constantly and consistently open ourselves to the Word of God through listening to the reading of Scripture in community, studying Scripture in family and private moments, and memorizing Scripture. We devote time to mulling over the language of Scripture in order to listen to the voice of the Spirit so that we might come to know God and become like God in our conduct.</a:t>
            </a:r>
            <a:endParaRPr lang="en-US" sz="3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In these ways and more, we must recenter ourselves on God to be reminded of His power and mercy. Only then will our confidence be found in God alone, and only then will we, too, have supreme confidence in who God is and what He is willing to accomplish because of His great love.</a:t>
            </a:r>
          </a:p>
          <a:p>
            <a:pPr lvl="1">
              <a:lnSpc>
                <a:spcPct val="107000"/>
              </a:lnSpc>
            </a:pPr>
            <a:endPar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endParaRPr>
          </a:p>
        </p:txBody>
      </p:sp>
      <p:sp>
        <p:nvSpPr>
          <p:cNvPr id="20" name="Rectangle 19">
            <a:extLst>
              <a:ext uri="{FF2B5EF4-FFF2-40B4-BE49-F238E27FC236}">
                <a16:creationId xmlns:a16="http://schemas.microsoft.com/office/drawing/2014/main" id="{BCBD2F49-815B-418F-8629-2DDA84C136B6}"/>
              </a:ext>
            </a:extLst>
          </p:cNvPr>
          <p:cNvSpPr/>
          <p:nvPr/>
        </p:nvSpPr>
        <p:spPr>
          <a:xfrm>
            <a:off x="3015348" y="264482"/>
            <a:ext cx="2809875" cy="442587"/>
          </a:xfrm>
          <a:prstGeom prst="rect">
            <a:avLst/>
          </a:prstGeom>
          <a:solidFill>
            <a:srgbClr val="002060"/>
          </a:solidFill>
          <a:ln w="63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u="sng" cap="small"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Singing with David</a:t>
            </a:r>
          </a:p>
        </p:txBody>
      </p:sp>
      <p:sp>
        <p:nvSpPr>
          <p:cNvPr id="21" name="Rectangle 20">
            <a:extLst>
              <a:ext uri="{FF2B5EF4-FFF2-40B4-BE49-F238E27FC236}">
                <a16:creationId xmlns:a16="http://schemas.microsoft.com/office/drawing/2014/main" id="{A04F92F1-B4CA-4743-9C01-4E7D2D34F37C}"/>
              </a:ext>
            </a:extLst>
          </p:cNvPr>
          <p:cNvSpPr/>
          <p:nvPr/>
        </p:nvSpPr>
        <p:spPr>
          <a:xfrm>
            <a:off x="210867" y="229658"/>
            <a:ext cx="2532333" cy="512235"/>
          </a:xfrm>
          <a:prstGeom prst="rect">
            <a:avLst/>
          </a:prstGeom>
          <a:solidFill>
            <a:srgbClr val="002060"/>
          </a:solidFill>
          <a:ln w="63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chemeClr val="bg1"/>
                </a:solidFill>
                <a:latin typeface="Gotham Medium" panose="02000604030000020004"/>
              </a:rPr>
              <a:t>CONCLUSION:</a:t>
            </a:r>
            <a:endParaRPr lang="en-US" sz="2000" b="1" dirty="0">
              <a:solidFill>
                <a:schemeClr val="bg1"/>
              </a:solidFill>
              <a:latin typeface="Gotham Medium" panose="02000604030000020004"/>
            </a:endParaRPr>
          </a:p>
        </p:txBody>
      </p:sp>
      <p:cxnSp>
        <p:nvCxnSpPr>
          <p:cNvPr id="11" name="Straight Connector 10">
            <a:extLst>
              <a:ext uri="{FF2B5EF4-FFF2-40B4-BE49-F238E27FC236}">
                <a16:creationId xmlns:a16="http://schemas.microsoft.com/office/drawing/2014/main" id="{B7EDA904-44C9-4598-926B-43A7A13B4FC1}"/>
              </a:ext>
            </a:extLst>
          </p:cNvPr>
          <p:cNvCxnSpPr>
            <a:cxnSpLocks/>
          </p:cNvCxnSpPr>
          <p:nvPr/>
        </p:nvCxnSpPr>
        <p:spPr>
          <a:xfrm>
            <a:off x="-102147" y="1003099"/>
            <a:ext cx="12186227" cy="0"/>
          </a:xfrm>
          <a:prstGeom prst="line">
            <a:avLst/>
          </a:prstGeom>
          <a:ln w="19050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2E8DD89A-46B3-3342-44AD-9F391424B450}"/>
              </a:ext>
            </a:extLst>
          </p:cNvPr>
          <p:cNvSpPr txBox="1">
            <a:spLocks/>
          </p:cNvSpPr>
          <p:nvPr/>
        </p:nvSpPr>
        <p:spPr>
          <a:xfrm>
            <a:off x="10677311" y="6335018"/>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18</a:t>
            </a:fld>
            <a:endParaRPr lang="en-US" dirty="0">
              <a:solidFill>
                <a:srgbClr val="002060"/>
              </a:solidFill>
              <a:latin typeface="Arial Black" panose="020B0A04020102020204" pitchFamily="34" charset="0"/>
            </a:endParaRP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15052" y="6766576"/>
            <a:ext cx="12161520" cy="0"/>
          </a:xfrm>
          <a:prstGeom prst="line">
            <a:avLst/>
          </a:prstGeom>
          <a:ln w="174625">
            <a:solidFill>
              <a:srgbClr val="002060"/>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Tree>
    <p:extLst>
      <p:ext uri="{BB962C8B-B14F-4D97-AF65-F5344CB8AC3E}">
        <p14:creationId xmlns:p14="http://schemas.microsoft.com/office/powerpoint/2010/main" val="31297285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EC7137F-950A-3586-5783-6C0AEF65A2DA}"/>
              </a:ext>
            </a:extLst>
          </p:cNvPr>
          <p:cNvSpPr/>
          <p:nvPr/>
        </p:nvSpPr>
        <p:spPr>
          <a:xfrm>
            <a:off x="101372" y="590725"/>
            <a:ext cx="12090628" cy="6267275"/>
          </a:xfrm>
          <a:prstGeom prst="rect">
            <a:avLst/>
          </a:prstGeom>
          <a:noFill/>
          <a:ln w="1016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584295"/>
          </a:xfrm>
          <a:prstGeom prst="rect">
            <a:avLst/>
          </a:prstGeom>
          <a:solidFill>
            <a:srgbClr val="002060"/>
          </a:solidFill>
          <a:ln>
            <a:solidFill>
              <a:srgbClr val="002060"/>
            </a:solidFill>
          </a:ln>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Medium" panose="02000604030000020004"/>
              </a:rPr>
              <a:t>CONCLUSION</a:t>
            </a:r>
            <a:endParaRPr lang="en-US" sz="2500" b="1" dirty="0">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58079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7FC927-7CB2-4858-9126-4B062A86ABDD}"/>
              </a:ext>
            </a:extLst>
          </p:cNvPr>
          <p:cNvSpPr txBox="1">
            <a:spLocks/>
          </p:cNvSpPr>
          <p:nvPr/>
        </p:nvSpPr>
        <p:spPr>
          <a:xfrm>
            <a:off x="9175720" y="56521"/>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Trust in God Alone</a:t>
            </a:r>
          </a:p>
        </p:txBody>
      </p:sp>
      <p:pic>
        <p:nvPicPr>
          <p:cNvPr id="6" name="Picture 5" descr="A person and person standing in a desert&#10;&#10;Description automatically generated">
            <a:extLst>
              <a:ext uri="{FF2B5EF4-FFF2-40B4-BE49-F238E27FC236}">
                <a16:creationId xmlns:a16="http://schemas.microsoft.com/office/drawing/2014/main" id="{967ACB1B-9F7B-624D-B1EB-66D57A686372}"/>
              </a:ext>
            </a:extLst>
          </p:cNvPr>
          <p:cNvPicPr>
            <a:picLocks noChangeAspect="1"/>
          </p:cNvPicPr>
          <p:nvPr/>
        </p:nvPicPr>
        <p:blipFill>
          <a:blip r:embed="rId3">
            <a:extLst>
              <a:ext uri="{28A0092B-C50C-407E-A947-70E740481C1C}">
                <a14:useLocalDpi xmlns:a14="http://schemas.microsoft.com/office/drawing/2010/main" val="0"/>
              </a:ext>
            </a:extLst>
          </a:blip>
          <a:srcRect r="10663" b="2"/>
          <a:stretch/>
        </p:blipFill>
        <p:spPr>
          <a:xfrm flipH="1">
            <a:off x="-31378" y="609988"/>
            <a:ext cx="5676111" cy="6290568"/>
          </a:xfrm>
          <a:custGeom>
            <a:avLst/>
            <a:gdLst/>
            <a:ahLst/>
            <a:cxnLst/>
            <a:rect l="l" t="t" r="r" b="b"/>
            <a:pathLst>
              <a:path w="6129950" h="6861439">
                <a:moveTo>
                  <a:pt x="1687527" y="0"/>
                </a:moveTo>
                <a:lnTo>
                  <a:pt x="6129950" y="0"/>
                </a:lnTo>
                <a:lnTo>
                  <a:pt x="6129950" y="6858000"/>
                </a:lnTo>
                <a:lnTo>
                  <a:pt x="5040333" y="6858000"/>
                </a:lnTo>
                <a:lnTo>
                  <a:pt x="5040333" y="6861439"/>
                </a:lnTo>
                <a:lnTo>
                  <a:pt x="272442" y="6861439"/>
                </a:lnTo>
                <a:lnTo>
                  <a:pt x="196402" y="6549696"/>
                </a:lnTo>
                <a:cubicBezTo>
                  <a:pt x="-517926" y="3427393"/>
                  <a:pt x="946083" y="3323532"/>
                  <a:pt x="946083" y="1"/>
                </a:cubicBezTo>
                <a:lnTo>
                  <a:pt x="1687527" y="1"/>
                </a:lnTo>
                <a:close/>
              </a:path>
            </a:pathLst>
          </a:custGeom>
        </p:spPr>
      </p:pic>
      <p:sp>
        <p:nvSpPr>
          <p:cNvPr id="16" name="Rectangle 15">
            <a:extLst>
              <a:ext uri="{FF2B5EF4-FFF2-40B4-BE49-F238E27FC236}">
                <a16:creationId xmlns:a16="http://schemas.microsoft.com/office/drawing/2014/main" id="{F458977A-D61D-4781-A330-C460143E239E}"/>
              </a:ext>
            </a:extLst>
          </p:cNvPr>
          <p:cNvSpPr/>
          <p:nvPr/>
        </p:nvSpPr>
        <p:spPr>
          <a:xfrm>
            <a:off x="5425945" y="1522816"/>
            <a:ext cx="6664683" cy="202622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It’s only natural for our souls to become weary now and then. Hardships, daily challenges, and boredom can wear down even the most faithful believer. Through His Spirit and His Word, however, God calls us to rest our souls in Him. Step 4 provides students with the opportunity to promise that they will entrust their souls to God’s care and protection.</a:t>
            </a:r>
          </a:p>
        </p:txBody>
      </p:sp>
      <p:sp>
        <p:nvSpPr>
          <p:cNvPr id="3" name="Rectangle 2">
            <a:extLst>
              <a:ext uri="{FF2B5EF4-FFF2-40B4-BE49-F238E27FC236}">
                <a16:creationId xmlns:a16="http://schemas.microsoft.com/office/drawing/2014/main" id="{875A6FEC-13F1-DF16-D456-9FCE38E411C0}"/>
              </a:ext>
            </a:extLst>
          </p:cNvPr>
          <p:cNvSpPr/>
          <p:nvPr/>
        </p:nvSpPr>
        <p:spPr>
          <a:xfrm>
            <a:off x="6096000" y="4116611"/>
            <a:ext cx="5772790" cy="268486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David’s life was threatened on many occasions, and he always found refuge in God. Moreover, he paid tribute to God for His faithfulness to him through the many psalms he sang and dedicated to the Lord. These psalms have been an inspiration and comfort to God’s children throughout the centuries. Psalm 62 is cherished among them, for it perfectly verbalizes our heartfelt gratitude to our heavenly Father.</a:t>
            </a:r>
          </a:p>
        </p:txBody>
      </p:sp>
      <p:sp>
        <p:nvSpPr>
          <p:cNvPr id="15" name="Rectangle: Rounded Corners 6">
            <a:extLst>
              <a:ext uri="{FF2B5EF4-FFF2-40B4-BE49-F238E27FC236}">
                <a16:creationId xmlns:a16="http://schemas.microsoft.com/office/drawing/2014/main" id="{19D84E3C-EC1C-40A8-9BE4-CB83B851C0AC}"/>
              </a:ext>
            </a:extLst>
          </p:cNvPr>
          <p:cNvSpPr txBox="1"/>
          <p:nvPr/>
        </p:nvSpPr>
        <p:spPr>
          <a:xfrm>
            <a:off x="0" y="647045"/>
            <a:ext cx="12191999" cy="840134"/>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endParaRPr lang="en-US" sz="2800" b="1" cap="small"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17" name="Rectangle 16">
            <a:extLst>
              <a:ext uri="{FF2B5EF4-FFF2-40B4-BE49-F238E27FC236}">
                <a16:creationId xmlns:a16="http://schemas.microsoft.com/office/drawing/2014/main" id="{FA587F66-BEFF-4D6C-AEF0-FA091908B866}"/>
              </a:ext>
            </a:extLst>
          </p:cNvPr>
          <p:cNvSpPr/>
          <p:nvPr/>
        </p:nvSpPr>
        <p:spPr>
          <a:xfrm>
            <a:off x="5777483" y="3736990"/>
            <a:ext cx="2345986" cy="379621"/>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Required or Optional</a:t>
            </a:r>
          </a:p>
        </p:txBody>
      </p:sp>
      <p:sp>
        <p:nvSpPr>
          <p:cNvPr id="4" name="Slide Number Placeholder 1">
            <a:extLst>
              <a:ext uri="{FF2B5EF4-FFF2-40B4-BE49-F238E27FC236}">
                <a16:creationId xmlns:a16="http://schemas.microsoft.com/office/drawing/2014/main" id="{70CC1925-3100-544C-D9C3-552D5C6FC6C6}"/>
              </a:ext>
            </a:extLst>
          </p:cNvPr>
          <p:cNvSpPr txBox="1">
            <a:spLocks/>
          </p:cNvSpPr>
          <p:nvPr/>
        </p:nvSpPr>
        <p:spPr>
          <a:xfrm>
            <a:off x="-953551" y="6552099"/>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19</a:t>
            </a:fld>
            <a:endParaRPr lang="en-US" dirty="0">
              <a:solidFill>
                <a:schemeClr val="bg1"/>
              </a:solidFill>
              <a:latin typeface="Arial Black" panose="020B0A04020102020204" pitchFamily="34" charset="0"/>
            </a:endParaRPr>
          </a:p>
        </p:txBody>
      </p:sp>
      <p:sp>
        <p:nvSpPr>
          <p:cNvPr id="8" name="TextBox 7">
            <a:extLst>
              <a:ext uri="{FF2B5EF4-FFF2-40B4-BE49-F238E27FC236}">
                <a16:creationId xmlns:a16="http://schemas.microsoft.com/office/drawing/2014/main" id="{72575A00-173C-CA91-26FD-58AE51FDDE1B}"/>
              </a:ext>
            </a:extLst>
          </p:cNvPr>
          <p:cNvSpPr txBox="1"/>
          <p:nvPr/>
        </p:nvSpPr>
        <p:spPr>
          <a:xfrm>
            <a:off x="1215340" y="882446"/>
            <a:ext cx="10093125" cy="480131"/>
          </a:xfrm>
          <a:prstGeom prst="rect">
            <a:avLst/>
          </a:prstGeom>
          <a:noFill/>
        </p:spPr>
        <p:txBody>
          <a:bodyPr wrap="square">
            <a:spAutoFit/>
          </a:bodyPr>
          <a:lstStyle/>
          <a:p>
            <a:pPr defTabSz="562550">
              <a:lnSpc>
                <a:spcPct val="90000"/>
              </a:lnSpc>
              <a:spcBef>
                <a:spcPct val="0"/>
              </a:spcBef>
              <a:spcAft>
                <a:spcPct val="35000"/>
              </a:spcAft>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400" b="1" cap="small" dirty="0">
                <a:solidFill>
                  <a:schemeClr val="bg1"/>
                </a:solidFill>
                <a:effectLst>
                  <a:outerShdw blurRad="38100" dist="38100" dir="2700000" algn="tl">
                    <a:srgbClr val="000000">
                      <a:alpha val="43137"/>
                    </a:srgbClr>
                  </a:outerShdw>
                </a:effectLst>
                <a:latin typeface="Gotham Medium" panose="02000604030000020004"/>
              </a:rPr>
              <a:t>Commit your soul to God as your rock and fortress.</a:t>
            </a:r>
            <a:endParaRPr lang="en-US" sz="2800" b="1" cap="small" dirty="0">
              <a:solidFill>
                <a:schemeClr val="bg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87E993-9926-5CA2-BB45-17B294B6112F}"/>
              </a:ext>
            </a:extLst>
          </p:cNvPr>
          <p:cNvSpPr/>
          <p:nvPr/>
        </p:nvSpPr>
        <p:spPr>
          <a:xfrm>
            <a:off x="-82124" y="104004"/>
            <a:ext cx="12192000" cy="6005523"/>
          </a:xfrm>
          <a:prstGeom prst="rect">
            <a:avLst/>
          </a:prstGeom>
          <a:blipFill>
            <a:blip r:embed="rId3">
              <a:alphaModFix amt="7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B3AD8BD7-F484-4BDA-B563-3B8F80ACD9F3}"/>
              </a:ext>
            </a:extLst>
          </p:cNvPr>
          <p:cNvGrpSpPr/>
          <p:nvPr/>
        </p:nvGrpSpPr>
        <p:grpSpPr>
          <a:xfrm>
            <a:off x="756139" y="2461934"/>
            <a:ext cx="10962619" cy="2633943"/>
            <a:chOff x="847110" y="1258297"/>
            <a:chExt cx="5001413" cy="1888926"/>
          </a:xfrm>
          <a:blipFill>
            <a:blip r:embed="rId4">
              <a:alphaModFix amt="21000"/>
            </a:blip>
            <a:stretch>
              <a:fillRect/>
            </a:stretch>
          </a:blipFill>
        </p:grpSpPr>
        <p:sp>
          <p:nvSpPr>
            <p:cNvPr id="16" name="Rectangle 15">
              <a:extLst>
                <a:ext uri="{FF2B5EF4-FFF2-40B4-BE49-F238E27FC236}">
                  <a16:creationId xmlns:a16="http://schemas.microsoft.com/office/drawing/2014/main" id="{42D81312-EC24-4AE0-B13D-2FAB2FD9637B}"/>
                </a:ext>
              </a:extLst>
            </p:cNvPr>
            <p:cNvSpPr/>
            <p:nvPr/>
          </p:nvSpPr>
          <p:spPr>
            <a:xfrm>
              <a:off x="847110" y="1979770"/>
              <a:ext cx="5001413" cy="1167453"/>
            </a:xfrm>
            <a:prstGeom prst="rect">
              <a:avLst/>
            </a:prstGeom>
            <a:solidFill>
              <a:srgbClr val="002060">
                <a:alpha val="25000"/>
              </a:srgbClr>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274320" marR="0">
                <a:lnSpc>
                  <a:spcPct val="107000"/>
                </a:lnSpc>
                <a:spcBef>
                  <a:spcPts val="0"/>
                </a:spcBef>
                <a:spcAft>
                  <a:spcPts val="0"/>
                </a:spcAft>
              </a:pPr>
              <a:r>
                <a:rPr lang="en-US" sz="2400"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God of salvation, thank You for showing Your mercy. Help us welcome as we have been welcomed and love as we have been loved. Show us how we can proclaim to others Your plan for salvation. In the name of Jesus. Amen.</a:t>
              </a:r>
              <a:endParaRPr lang="en-US" sz="2400" dirty="0">
                <a:ln w="25400">
                  <a:noFill/>
                </a:ln>
                <a:solidFill>
                  <a:schemeClr val="bg1"/>
                </a:solidFill>
                <a:effectLst/>
                <a:latin typeface="Arial Black" panose="020B0A0402010202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9C55079D-4BA2-40CE-9A65-B2B4DAF5DBC6}"/>
                </a:ext>
              </a:extLst>
            </p:cNvPr>
            <p:cNvSpPr txBox="1"/>
            <p:nvPr/>
          </p:nvSpPr>
          <p:spPr>
            <a:xfrm>
              <a:off x="847110" y="1258297"/>
              <a:ext cx="1336461" cy="766688"/>
            </a:xfrm>
            <a:prstGeom prst="rect">
              <a:avLst/>
            </a:prstGeom>
            <a:noFill/>
          </p:spPr>
          <p:txBody>
            <a:bodyPr wrap="square">
              <a:spAutoFit/>
            </a:bodyPr>
            <a:lstStyle/>
            <a:p>
              <a:pPr marL="0" lvl="1">
                <a:lnSpc>
                  <a:spcPct val="107000"/>
                </a:lnSpc>
              </a:pPr>
              <a:r>
                <a:rPr lang="en-US" sz="4800" b="1"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endParaRPr lang="en-US" sz="4800"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pSp>
      <p:sp>
        <p:nvSpPr>
          <p:cNvPr id="8" name="Line 10">
            <a:extLst>
              <a:ext uri="{FF2B5EF4-FFF2-40B4-BE49-F238E27FC236}">
                <a16:creationId xmlns:a16="http://schemas.microsoft.com/office/drawing/2014/main" id="{05A31FDE-B23E-4932-97D3-105527275301}"/>
              </a:ext>
            </a:extLst>
          </p:cNvPr>
          <p:cNvSpPr>
            <a:spLocks noChangeShapeType="1"/>
          </p:cNvSpPr>
          <p:nvPr/>
        </p:nvSpPr>
        <p:spPr bwMode="auto">
          <a:xfrm flipV="1">
            <a:off x="-82124" y="7018625"/>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9" name="Line 10">
            <a:extLst>
              <a:ext uri="{FF2B5EF4-FFF2-40B4-BE49-F238E27FC236}">
                <a16:creationId xmlns:a16="http://schemas.microsoft.com/office/drawing/2014/main" id="{5A45F950-DF44-4AA3-8E54-47FE2AFB00FE}"/>
              </a:ext>
            </a:extLst>
          </p:cNvPr>
          <p:cNvSpPr>
            <a:spLocks noChangeShapeType="1"/>
          </p:cNvSpPr>
          <p:nvPr/>
        </p:nvSpPr>
        <p:spPr bwMode="auto">
          <a:xfrm flipV="1">
            <a:off x="0" y="7522152"/>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1" name="TextBox 10">
            <a:extLst>
              <a:ext uri="{FF2B5EF4-FFF2-40B4-BE49-F238E27FC236}">
                <a16:creationId xmlns:a16="http://schemas.microsoft.com/office/drawing/2014/main" id="{0F861137-455F-4156-A89B-7B5E22E8E984}"/>
              </a:ext>
            </a:extLst>
          </p:cNvPr>
          <p:cNvSpPr txBox="1"/>
          <p:nvPr/>
        </p:nvSpPr>
        <p:spPr>
          <a:xfrm>
            <a:off x="2697899" y="5103484"/>
            <a:ext cx="6926698" cy="704745"/>
          </a:xfrm>
          <a:prstGeom prst="rect">
            <a:avLst/>
          </a:prstGeom>
          <a:solidFill>
            <a:srgbClr val="002060">
              <a:alpha val="21000"/>
            </a:srgbClr>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marL="0" marR="0">
              <a:lnSpc>
                <a:spcPct val="107000"/>
              </a:lnSpc>
              <a:spcBef>
                <a:spcPts val="0"/>
              </a:spcBef>
              <a:spcAft>
                <a:spcPts val="0"/>
              </a:spcAft>
            </a:pPr>
            <a:r>
              <a:rPr lang="en-US" sz="2000" u="sng" cap="small"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Thought to Remember</a:t>
            </a:r>
            <a:endParaRPr lang="en-US" sz="2000" u="sng" cap="small" dirty="0">
              <a:ln w="25400">
                <a:noFill/>
              </a:ln>
              <a:solidFill>
                <a:schemeClr val="bg1"/>
              </a:solidFill>
              <a:effectLst/>
              <a:latin typeface="Arial Black" panose="020B0A04020102020204" pitchFamily="34" charset="0"/>
              <a:ea typeface="Calibri" panose="020F0502020204030204" pitchFamily="34" charset="0"/>
              <a:cs typeface="Times New Roman" panose="02020603050405020304" pitchFamily="18" charset="0"/>
            </a:endParaRPr>
          </a:p>
          <a:p>
            <a:pPr lvl="1">
              <a:lnSpc>
                <a:spcPct val="107000"/>
              </a:lnSpc>
            </a:pPr>
            <a:r>
              <a:rPr lang="en-US"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Celebrate God’s merciful gift of redemption!</a:t>
            </a:r>
          </a:p>
        </p:txBody>
      </p:sp>
      <p:sp>
        <p:nvSpPr>
          <p:cNvPr id="3" name="Title 1">
            <a:extLst>
              <a:ext uri="{FF2B5EF4-FFF2-40B4-BE49-F238E27FC236}">
                <a16:creationId xmlns:a16="http://schemas.microsoft.com/office/drawing/2014/main" id="{34102AE7-9CFC-FB6C-EACE-075A66A78CFB}"/>
              </a:ext>
            </a:extLst>
          </p:cNvPr>
          <p:cNvSpPr txBox="1">
            <a:spLocks/>
          </p:cNvSpPr>
          <p:nvPr/>
        </p:nvSpPr>
        <p:spPr>
          <a:xfrm>
            <a:off x="-82124" y="6005523"/>
            <a:ext cx="12192000" cy="104816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7167915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5B0F5-B0D3-8263-BAC5-CA289B352DB4}"/>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9D02A6-A94E-9517-ABF7-B87155E87F56}"/>
              </a:ext>
            </a:extLst>
          </p:cNvPr>
          <p:cNvSpPr/>
          <p:nvPr/>
        </p:nvSpPr>
        <p:spPr>
          <a:xfrm>
            <a:off x="101372" y="590725"/>
            <a:ext cx="12090628" cy="6267275"/>
          </a:xfrm>
          <a:prstGeom prst="rect">
            <a:avLst/>
          </a:prstGeom>
          <a:noFill/>
          <a:ln w="1016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BFE13673-F993-5B2A-F553-687558127A98}"/>
              </a:ext>
            </a:extLst>
          </p:cNvPr>
          <p:cNvSpPr txBox="1"/>
          <p:nvPr/>
        </p:nvSpPr>
        <p:spPr>
          <a:xfrm>
            <a:off x="9522" y="-3497"/>
            <a:ext cx="2733678" cy="584295"/>
          </a:xfrm>
          <a:prstGeom prst="rect">
            <a:avLst/>
          </a:prstGeom>
          <a:solidFill>
            <a:srgbClr val="002060"/>
          </a:solidFill>
          <a:ln>
            <a:solidFill>
              <a:srgbClr val="002060"/>
            </a:solidFill>
          </a:ln>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Medium" panose="02000604030000020004"/>
              </a:rPr>
              <a:t>CONCLUSION</a:t>
            </a:r>
            <a:endParaRPr lang="en-US" sz="2500" b="1" dirty="0">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40157497-28FC-4909-CA4A-5AACFA44C071}"/>
              </a:ext>
            </a:extLst>
          </p:cNvPr>
          <p:cNvCxnSpPr/>
          <p:nvPr/>
        </p:nvCxnSpPr>
        <p:spPr>
          <a:xfrm>
            <a:off x="-228600" y="58079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D6BFBF-5242-5D58-5403-5E0911CB9CCC}"/>
              </a:ext>
            </a:extLst>
          </p:cNvPr>
          <p:cNvSpPr txBox="1">
            <a:spLocks/>
          </p:cNvSpPr>
          <p:nvPr/>
        </p:nvSpPr>
        <p:spPr>
          <a:xfrm>
            <a:off x="9175720" y="56521"/>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Trust in God Alone</a:t>
            </a:r>
          </a:p>
        </p:txBody>
      </p:sp>
      <p:pic>
        <p:nvPicPr>
          <p:cNvPr id="6" name="Picture 5" descr="A person and person standing in a desert&#10;&#10;Description automatically generated">
            <a:extLst>
              <a:ext uri="{FF2B5EF4-FFF2-40B4-BE49-F238E27FC236}">
                <a16:creationId xmlns:a16="http://schemas.microsoft.com/office/drawing/2014/main" id="{63B08169-F435-6C77-6FE1-2DA7A1B451A6}"/>
              </a:ext>
            </a:extLst>
          </p:cNvPr>
          <p:cNvPicPr>
            <a:picLocks noChangeAspect="1"/>
          </p:cNvPicPr>
          <p:nvPr/>
        </p:nvPicPr>
        <p:blipFill>
          <a:blip r:embed="rId3">
            <a:extLst>
              <a:ext uri="{28A0092B-C50C-407E-A947-70E740481C1C}">
                <a14:useLocalDpi xmlns:a14="http://schemas.microsoft.com/office/drawing/2010/main" val="0"/>
              </a:ext>
            </a:extLst>
          </a:blip>
          <a:srcRect r="10663" b="2"/>
          <a:stretch/>
        </p:blipFill>
        <p:spPr>
          <a:xfrm flipH="1">
            <a:off x="-31378" y="609988"/>
            <a:ext cx="5587226" cy="6290568"/>
          </a:xfrm>
          <a:custGeom>
            <a:avLst/>
            <a:gdLst/>
            <a:ahLst/>
            <a:cxnLst/>
            <a:rect l="l" t="t" r="r" b="b"/>
            <a:pathLst>
              <a:path w="6129950" h="6861439">
                <a:moveTo>
                  <a:pt x="1687527" y="0"/>
                </a:moveTo>
                <a:lnTo>
                  <a:pt x="6129950" y="0"/>
                </a:lnTo>
                <a:lnTo>
                  <a:pt x="6129950" y="6858000"/>
                </a:lnTo>
                <a:lnTo>
                  <a:pt x="5040333" y="6858000"/>
                </a:lnTo>
                <a:lnTo>
                  <a:pt x="5040333" y="6861439"/>
                </a:lnTo>
                <a:lnTo>
                  <a:pt x="272442" y="6861439"/>
                </a:lnTo>
                <a:lnTo>
                  <a:pt x="196402" y="6549696"/>
                </a:lnTo>
                <a:cubicBezTo>
                  <a:pt x="-517926" y="3427393"/>
                  <a:pt x="946083" y="3323532"/>
                  <a:pt x="946083" y="1"/>
                </a:cubicBezTo>
                <a:lnTo>
                  <a:pt x="1687527" y="1"/>
                </a:lnTo>
                <a:close/>
              </a:path>
            </a:pathLst>
          </a:custGeom>
        </p:spPr>
      </p:pic>
      <p:sp>
        <p:nvSpPr>
          <p:cNvPr id="3" name="Rectangle 2">
            <a:extLst>
              <a:ext uri="{FF2B5EF4-FFF2-40B4-BE49-F238E27FC236}">
                <a16:creationId xmlns:a16="http://schemas.microsoft.com/office/drawing/2014/main" id="{9554B642-803F-0479-4F03-EBE4F019F9B4}"/>
              </a:ext>
            </a:extLst>
          </p:cNvPr>
          <p:cNvSpPr/>
          <p:nvPr/>
        </p:nvSpPr>
        <p:spPr>
          <a:xfrm>
            <a:off x="5688598" y="1343318"/>
            <a:ext cx="6659682" cy="349810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600"/>
              </a:spcBef>
              <a:spcAft>
                <a:spcPts val="600"/>
              </a:spcAft>
            </a:pPr>
            <a:endParaRPr lang="en-US"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600"/>
              </a:spcBef>
              <a:spcAft>
                <a:spcPts val="60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Mark 9:14–27—I Believe, Help My Unbelief!</a:t>
            </a:r>
          </a:p>
          <a:p>
            <a:pPr marL="0" marR="0">
              <a:lnSpc>
                <a:spcPct val="107000"/>
              </a:lnSpc>
              <a:spcBef>
                <a:spcPts val="600"/>
              </a:spcBef>
              <a:spcAft>
                <a:spcPts val="60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Psalm 28—God Is My Strength and Shield.</a:t>
            </a:r>
          </a:p>
          <a:p>
            <a:pPr marL="0" marR="0">
              <a:lnSpc>
                <a:spcPct val="107000"/>
              </a:lnSpc>
              <a:spcBef>
                <a:spcPts val="600"/>
              </a:spcBef>
              <a:spcAft>
                <a:spcPts val="60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Proverbs 3:1–8, 13–14—Trust God with All Your Heart.</a:t>
            </a:r>
          </a:p>
          <a:p>
            <a:pPr marL="0" marR="0">
              <a:lnSpc>
                <a:spcPct val="107000"/>
              </a:lnSpc>
              <a:spcBef>
                <a:spcPts val="600"/>
              </a:spcBef>
              <a:spcAft>
                <a:spcPts val="60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1 John 4:4–13—God in You Is Greater.</a:t>
            </a:r>
          </a:p>
          <a:p>
            <a:pPr marL="0" marR="0">
              <a:lnSpc>
                <a:spcPct val="107000"/>
              </a:lnSpc>
              <a:spcBef>
                <a:spcPts val="600"/>
              </a:spcBef>
              <a:spcAft>
                <a:spcPts val="60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1 John 4:14–21—Boldness on the Day of Judgment.</a:t>
            </a:r>
          </a:p>
          <a:p>
            <a:pPr marL="0" marR="0">
              <a:lnSpc>
                <a:spcPct val="107000"/>
              </a:lnSpc>
              <a:spcBef>
                <a:spcPts val="600"/>
              </a:spcBef>
              <a:spcAft>
                <a:spcPts val="60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Jeremiah 17:5–11—Blessed Are Those Who Trust God.</a:t>
            </a:r>
          </a:p>
          <a:p>
            <a:pPr marL="0" marR="0">
              <a:lnSpc>
                <a:spcPct val="107000"/>
              </a:lnSpc>
              <a:spcBef>
                <a:spcPts val="600"/>
              </a:spcBef>
              <a:spcAft>
                <a:spcPts val="60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Psalm 62—Wait upon God’s Salvation.</a:t>
            </a:r>
          </a:p>
        </p:txBody>
      </p:sp>
      <p:sp>
        <p:nvSpPr>
          <p:cNvPr id="15" name="Rectangle: Rounded Corners 6">
            <a:extLst>
              <a:ext uri="{FF2B5EF4-FFF2-40B4-BE49-F238E27FC236}">
                <a16:creationId xmlns:a16="http://schemas.microsoft.com/office/drawing/2014/main" id="{052682AC-3702-54EE-80FA-206D76C6B19E}"/>
              </a:ext>
            </a:extLst>
          </p:cNvPr>
          <p:cNvSpPr txBox="1"/>
          <p:nvPr/>
        </p:nvSpPr>
        <p:spPr>
          <a:xfrm>
            <a:off x="0" y="647045"/>
            <a:ext cx="12191999" cy="840134"/>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endParaRPr lang="en-US" sz="2800" b="1" cap="small"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4" name="Slide Number Placeholder 1">
            <a:extLst>
              <a:ext uri="{FF2B5EF4-FFF2-40B4-BE49-F238E27FC236}">
                <a16:creationId xmlns:a16="http://schemas.microsoft.com/office/drawing/2014/main" id="{5CCFFBFB-D346-AD63-7028-935B15F28B83}"/>
              </a:ext>
            </a:extLst>
          </p:cNvPr>
          <p:cNvSpPr txBox="1">
            <a:spLocks/>
          </p:cNvSpPr>
          <p:nvPr/>
        </p:nvSpPr>
        <p:spPr>
          <a:xfrm>
            <a:off x="-953551" y="6552099"/>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20</a:t>
            </a:fld>
            <a:endParaRPr lang="en-US" dirty="0">
              <a:solidFill>
                <a:schemeClr val="bg1"/>
              </a:solidFill>
              <a:latin typeface="Arial Black" panose="020B0A04020102020204" pitchFamily="34" charset="0"/>
            </a:endParaRPr>
          </a:p>
        </p:txBody>
      </p:sp>
      <p:sp>
        <p:nvSpPr>
          <p:cNvPr id="8" name="TextBox 7">
            <a:extLst>
              <a:ext uri="{FF2B5EF4-FFF2-40B4-BE49-F238E27FC236}">
                <a16:creationId xmlns:a16="http://schemas.microsoft.com/office/drawing/2014/main" id="{A9FD80AF-7943-518C-2F8F-5141664A4726}"/>
              </a:ext>
            </a:extLst>
          </p:cNvPr>
          <p:cNvSpPr txBox="1"/>
          <p:nvPr/>
        </p:nvSpPr>
        <p:spPr>
          <a:xfrm>
            <a:off x="1049436" y="863187"/>
            <a:ext cx="10093125" cy="480131"/>
          </a:xfrm>
          <a:prstGeom prst="rect">
            <a:avLst/>
          </a:prstGeom>
          <a:noFill/>
        </p:spPr>
        <p:txBody>
          <a:bodyPr wrap="square">
            <a:spAutoFit/>
          </a:bodyPr>
          <a:lstStyle/>
          <a:p>
            <a:pPr defTabSz="562550">
              <a:lnSpc>
                <a:spcPct val="90000"/>
              </a:lnSpc>
              <a:spcBef>
                <a:spcPct val="0"/>
              </a:spcBef>
              <a:spcAft>
                <a:spcPct val="35000"/>
              </a:spcAft>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Support Scripture for Lesson - </a:t>
            </a:r>
            <a:r>
              <a:rPr lang="en-US" sz="20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Week of October 21 through October 27</a:t>
            </a:r>
          </a:p>
        </p:txBody>
      </p:sp>
    </p:spTree>
    <p:extLst>
      <p:ext uri="{BB962C8B-B14F-4D97-AF65-F5344CB8AC3E}">
        <p14:creationId xmlns:p14="http://schemas.microsoft.com/office/powerpoint/2010/main" val="3326049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and person standing in a desert&#10;&#10;Description automatically generated">
            <a:extLst>
              <a:ext uri="{FF2B5EF4-FFF2-40B4-BE49-F238E27FC236}">
                <a16:creationId xmlns:a16="http://schemas.microsoft.com/office/drawing/2014/main" id="{1BCE7FF4-2B9A-F3BD-8BEA-9363221BBF6D}"/>
              </a:ext>
            </a:extLst>
          </p:cNvPr>
          <p:cNvPicPr>
            <a:picLocks noChangeAspect="1"/>
          </p:cNvPicPr>
          <p:nvPr/>
        </p:nvPicPr>
        <p:blipFill>
          <a:blip r:embed="rId3">
            <a:alphaModFix/>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t="5688" r="2" b="32684"/>
          <a:stretch/>
        </p:blipFill>
        <p:spPr>
          <a:xfrm>
            <a:off x="58543" y="0"/>
            <a:ext cx="12192000" cy="7105134"/>
          </a:xfrm>
          <a:custGeom>
            <a:avLst/>
            <a:gdLst/>
            <a:ahLst/>
            <a:cxnLst/>
            <a:rect l="l" t="t" r="r" b="b"/>
            <a:pathLst>
              <a:path w="10676610" h="6579963">
                <a:moveTo>
                  <a:pt x="215405" y="0"/>
                </a:moveTo>
                <a:lnTo>
                  <a:pt x="10676610" y="0"/>
                </a:lnTo>
                <a:lnTo>
                  <a:pt x="10676610" y="6579963"/>
                </a:lnTo>
                <a:lnTo>
                  <a:pt x="7355966" y="6464004"/>
                </a:lnTo>
                <a:lnTo>
                  <a:pt x="4702794" y="6371353"/>
                </a:lnTo>
                <a:lnTo>
                  <a:pt x="4701194" y="6371562"/>
                </a:lnTo>
                <a:cubicBezTo>
                  <a:pt x="4637876" y="6376133"/>
                  <a:pt x="4462972" y="6371398"/>
                  <a:pt x="4471635" y="6363460"/>
                </a:cubicBezTo>
                <a:lnTo>
                  <a:pt x="4433861" y="6361962"/>
                </a:lnTo>
                <a:lnTo>
                  <a:pt x="3961112" y="6345453"/>
                </a:lnTo>
                <a:lnTo>
                  <a:pt x="3243372" y="6320389"/>
                </a:lnTo>
                <a:lnTo>
                  <a:pt x="2413092" y="6291395"/>
                </a:lnTo>
                <a:lnTo>
                  <a:pt x="2393154" y="6292495"/>
                </a:lnTo>
                <a:lnTo>
                  <a:pt x="2315360" y="6300887"/>
                </a:lnTo>
                <a:lnTo>
                  <a:pt x="2298611" y="6306534"/>
                </a:lnTo>
                <a:lnTo>
                  <a:pt x="2279503" y="6300544"/>
                </a:lnTo>
                <a:cubicBezTo>
                  <a:pt x="2277186" y="6298895"/>
                  <a:pt x="2275315" y="6297068"/>
                  <a:pt x="2273947" y="6295128"/>
                </a:cubicBezTo>
                <a:lnTo>
                  <a:pt x="2212012" y="6303334"/>
                </a:lnTo>
                <a:lnTo>
                  <a:pt x="2204556" y="6303364"/>
                </a:lnTo>
                <a:lnTo>
                  <a:pt x="2153281" y="6300107"/>
                </a:lnTo>
                <a:lnTo>
                  <a:pt x="2077203" y="6289875"/>
                </a:lnTo>
                <a:lnTo>
                  <a:pt x="2053052" y="6278822"/>
                </a:lnTo>
                <a:lnTo>
                  <a:pt x="1767173" y="6268839"/>
                </a:lnTo>
                <a:lnTo>
                  <a:pt x="1759313" y="6270144"/>
                </a:lnTo>
                <a:cubicBezTo>
                  <a:pt x="1755431" y="6272141"/>
                  <a:pt x="1753270" y="6275527"/>
                  <a:pt x="1754015" y="6281083"/>
                </a:cubicBezTo>
                <a:cubicBezTo>
                  <a:pt x="1745153" y="6280220"/>
                  <a:pt x="1736444" y="6278451"/>
                  <a:pt x="1727673" y="6276451"/>
                </a:cubicBezTo>
                <a:lnTo>
                  <a:pt x="1723075" y="6275419"/>
                </a:lnTo>
                <a:lnTo>
                  <a:pt x="1705819" y="6276363"/>
                </a:lnTo>
                <a:lnTo>
                  <a:pt x="1699541" y="6270286"/>
                </a:lnTo>
                <a:lnTo>
                  <a:pt x="1641181" y="6270668"/>
                </a:lnTo>
                <a:cubicBezTo>
                  <a:pt x="1615727" y="6285700"/>
                  <a:pt x="1568880" y="6276769"/>
                  <a:pt x="1529578" y="6282433"/>
                </a:cubicBezTo>
                <a:lnTo>
                  <a:pt x="1512242" y="6288237"/>
                </a:lnTo>
                <a:lnTo>
                  <a:pt x="1398646" y="6294505"/>
                </a:lnTo>
                <a:lnTo>
                  <a:pt x="1320851" y="6302897"/>
                </a:lnTo>
                <a:lnTo>
                  <a:pt x="1304103" y="6308544"/>
                </a:lnTo>
                <a:lnTo>
                  <a:pt x="1284995" y="6302554"/>
                </a:lnTo>
                <a:cubicBezTo>
                  <a:pt x="1282678" y="6300906"/>
                  <a:pt x="1280807" y="6299080"/>
                  <a:pt x="1279438" y="6297138"/>
                </a:cubicBezTo>
                <a:lnTo>
                  <a:pt x="1217504" y="6305344"/>
                </a:lnTo>
                <a:lnTo>
                  <a:pt x="1210048" y="6305374"/>
                </a:lnTo>
                <a:lnTo>
                  <a:pt x="1158774" y="6302117"/>
                </a:lnTo>
                <a:lnTo>
                  <a:pt x="1082697" y="6291886"/>
                </a:lnTo>
                <a:cubicBezTo>
                  <a:pt x="1057648" y="6285154"/>
                  <a:pt x="1035684" y="6260420"/>
                  <a:pt x="1004086" y="6271573"/>
                </a:cubicBezTo>
                <a:cubicBezTo>
                  <a:pt x="1011465" y="6258262"/>
                  <a:pt x="966910" y="6274591"/>
                  <a:pt x="958597" y="6262852"/>
                </a:cubicBezTo>
                <a:cubicBezTo>
                  <a:pt x="953810" y="6253162"/>
                  <a:pt x="939179" y="6255858"/>
                  <a:pt x="927065" y="6253548"/>
                </a:cubicBezTo>
                <a:cubicBezTo>
                  <a:pt x="916739" y="6244315"/>
                  <a:pt x="857833" y="6241901"/>
                  <a:pt x="838376" y="6245778"/>
                </a:cubicBezTo>
                <a:cubicBezTo>
                  <a:pt x="784876" y="6262719"/>
                  <a:pt x="730857" y="6227065"/>
                  <a:pt x="687848" y="6239552"/>
                </a:cubicBezTo>
                <a:cubicBezTo>
                  <a:pt x="670765" y="6238110"/>
                  <a:pt x="659514" y="6236097"/>
                  <a:pt x="651351" y="6234065"/>
                </a:cubicBezTo>
                <a:lnTo>
                  <a:pt x="636157" y="6229343"/>
                </a:lnTo>
                <a:lnTo>
                  <a:pt x="36670" y="6208408"/>
                </a:lnTo>
                <a:lnTo>
                  <a:pt x="36752" y="6206084"/>
                </a:lnTo>
                <a:lnTo>
                  <a:pt x="10323" y="6193998"/>
                </a:lnTo>
                <a:cubicBezTo>
                  <a:pt x="3640" y="6186831"/>
                  <a:pt x="-317" y="6177124"/>
                  <a:pt x="21" y="6166561"/>
                </a:cubicBezTo>
                <a:lnTo>
                  <a:pt x="109134" y="3041977"/>
                </a:lnTo>
                <a:lnTo>
                  <a:pt x="114183" y="3032927"/>
                </a:lnTo>
                <a:lnTo>
                  <a:pt x="109891" y="3021493"/>
                </a:lnTo>
                <a:close/>
              </a:path>
            </a:pathLst>
          </a:custGeom>
        </p:spPr>
      </p:pic>
      <p:sp>
        <p:nvSpPr>
          <p:cNvPr id="14" name="TextBox 13">
            <a:extLst>
              <a:ext uri="{FF2B5EF4-FFF2-40B4-BE49-F238E27FC236}">
                <a16:creationId xmlns:a16="http://schemas.microsoft.com/office/drawing/2014/main" id="{F8D0999E-4264-487C-93ED-24210A5668CA}"/>
              </a:ext>
            </a:extLst>
          </p:cNvPr>
          <p:cNvSpPr txBox="1"/>
          <p:nvPr/>
        </p:nvSpPr>
        <p:spPr>
          <a:xfrm>
            <a:off x="1752600" y="1438045"/>
            <a:ext cx="9372600" cy="329320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upon thee, and be gracious unto thee:</a:t>
            </a:r>
          </a:p>
          <a:p>
            <a:pPr marL="182880" lvl="1" indent="-457200"/>
            <a:endPar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182880" lvl="1" indent="-457200" algn="r"/>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a:t>
            </a:r>
            <a:r>
              <a:rPr lang="en-US" sz="4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endParaRPr lang="en-US" sz="44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12" name="TextBox 11">
            <a:extLst>
              <a:ext uri="{FF2B5EF4-FFF2-40B4-BE49-F238E27FC236}">
                <a16:creationId xmlns:a16="http://schemas.microsoft.com/office/drawing/2014/main" id="{23F08298-F5E3-4123-BDAC-1FA06E9A9854}"/>
              </a:ext>
            </a:extLst>
          </p:cNvPr>
          <p:cNvSpPr txBox="1"/>
          <p:nvPr/>
        </p:nvSpPr>
        <p:spPr>
          <a:xfrm>
            <a:off x="5577636" y="454058"/>
            <a:ext cx="1723270" cy="769441"/>
          </a:xfrm>
          <a:prstGeom prst="rect">
            <a:avLst/>
          </a:prstGeom>
          <a:solidFill>
            <a:schemeClr val="bg1"/>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buFont typeface="Arial" pitchFamily="34" charset="0"/>
              <a:buNone/>
            </a:pPr>
            <a:r>
              <a:rPr lang="en-US" sz="4400" i="1" cap="small"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15" name="Group 14">
            <a:extLst>
              <a:ext uri="{FF2B5EF4-FFF2-40B4-BE49-F238E27FC236}">
                <a16:creationId xmlns:a16="http://schemas.microsoft.com/office/drawing/2014/main" id="{646F9C33-39F9-4540-9D57-0F2370573649}"/>
              </a:ext>
            </a:extLst>
          </p:cNvPr>
          <p:cNvGrpSpPr/>
          <p:nvPr/>
        </p:nvGrpSpPr>
        <p:grpSpPr>
          <a:xfrm>
            <a:off x="7620000" y="5853030"/>
            <a:ext cx="4513457" cy="827585"/>
            <a:chOff x="1449360" y="8289089"/>
            <a:chExt cx="8020643" cy="1164959"/>
          </a:xfrm>
        </p:grpSpPr>
        <p:grpSp>
          <p:nvGrpSpPr>
            <p:cNvPr id="16" name="Group 15">
              <a:extLst>
                <a:ext uri="{FF2B5EF4-FFF2-40B4-BE49-F238E27FC236}">
                  <a16:creationId xmlns:a16="http://schemas.microsoft.com/office/drawing/2014/main" id="{081415B6-3D04-4060-BDDA-F15B67BAAC98}"/>
                </a:ext>
              </a:extLst>
            </p:cNvPr>
            <p:cNvGrpSpPr/>
            <p:nvPr/>
          </p:nvGrpSpPr>
          <p:grpSpPr>
            <a:xfrm>
              <a:off x="2399144" y="8289089"/>
              <a:ext cx="6121074" cy="926714"/>
              <a:chOff x="3142974" y="5750426"/>
              <a:chExt cx="6718852" cy="2056274"/>
            </a:xfrm>
          </p:grpSpPr>
          <p:sp>
            <p:nvSpPr>
              <p:cNvPr id="18" name="Rectangle: Rounded Corners 17">
                <a:extLst>
                  <a:ext uri="{FF2B5EF4-FFF2-40B4-BE49-F238E27FC236}">
                    <a16:creationId xmlns:a16="http://schemas.microsoft.com/office/drawing/2014/main" id="{4A0D09FA-450F-431F-823F-4DDF7652BE57}"/>
                  </a:ext>
                </a:extLst>
              </p:cNvPr>
              <p:cNvSpPr/>
              <p:nvPr/>
            </p:nvSpPr>
            <p:spPr>
              <a:xfrm>
                <a:off x="3142974" y="5750426"/>
                <a:ext cx="6718852" cy="2056274"/>
              </a:xfrm>
              <a:prstGeom prst="roundRect">
                <a:avLst/>
              </a:prstGeom>
              <a:blipFill rotWithShape="1">
                <a:blip r:embed="rId5"/>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002060"/>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D41B1569-9084-42E4-A95C-21548FC0CF5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CA02177C-78B0-40BE-B796-A9843F81C734}"/>
                    </a:ext>
                  </a:extLst>
                </p:cNvPr>
                <p:cNvPicPr>
                  <a:picLocks noChangeAspect="1"/>
                </p:cNvPicPr>
                <p:nvPr/>
              </p:nvPicPr>
              <p:blipFill>
                <a:blip r:embed="rId6"/>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CFB1EF78-8E51-400F-A99C-7259A0078F7D}"/>
                    </a:ext>
                  </a:extLst>
                </p:cNvPr>
                <p:cNvPicPr>
                  <a:picLocks noChangeAspect="1"/>
                </p:cNvPicPr>
                <p:nvPr/>
              </p:nvPicPr>
              <p:blipFill>
                <a:blip r:embed="rId7"/>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B9AF6D5-8C8F-4B5A-B013-E463BA0C876A}"/>
                    </a:ext>
                  </a:extLst>
                </p:cNvPr>
                <p:cNvPicPr>
                  <a:picLocks noChangeAspect="1"/>
                </p:cNvPicPr>
                <p:nvPr/>
              </p:nvPicPr>
              <p:blipFill>
                <a:blip r:embed="rId8"/>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6C4A0132-C4FF-4147-B145-A9671B7EB120}"/>
                </a:ext>
              </a:extLst>
            </p:cNvPr>
            <p:cNvSpPr/>
            <p:nvPr/>
          </p:nvSpPr>
          <p:spPr>
            <a:xfrm>
              <a:off x="1449360" y="9020802"/>
              <a:ext cx="8020643" cy="433246"/>
            </a:xfrm>
            <a:prstGeom prst="rect">
              <a:avLst/>
            </a:prstGeom>
            <a:solidFill>
              <a:schemeClr val="bg1"/>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rgbClr val="002060"/>
                  </a:solidFill>
                  <a:latin typeface="Gotham Medium" panose="02000604030000020004"/>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Tree>
    <p:extLst>
      <p:ext uri="{BB962C8B-B14F-4D97-AF65-F5344CB8AC3E}">
        <p14:creationId xmlns:p14="http://schemas.microsoft.com/office/powerpoint/2010/main" val="32298845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and person standing in a desert&#10;&#10;Description automatically generated">
            <a:extLst>
              <a:ext uri="{FF2B5EF4-FFF2-40B4-BE49-F238E27FC236}">
                <a16:creationId xmlns:a16="http://schemas.microsoft.com/office/drawing/2014/main" id="{B9E44261-B0DC-D064-4187-CFB3C42CEEE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t="14392" r="314" b="29535"/>
          <a:stretch/>
        </p:blipFill>
        <p:spPr>
          <a:xfrm>
            <a:off x="20" y="10"/>
            <a:ext cx="12191980" cy="6857990"/>
          </a:xfrm>
          <a:prstGeom prst="rect">
            <a:avLst/>
          </a:prstGeom>
        </p:spPr>
      </p:pic>
      <p:cxnSp>
        <p:nvCxnSpPr>
          <p:cNvPr id="13" name="Straight Connector 12">
            <a:extLst>
              <a:ext uri="{FF2B5EF4-FFF2-40B4-BE49-F238E27FC236}">
                <a16:creationId xmlns:a16="http://schemas.microsoft.com/office/drawing/2014/main" id="{9B61E99A-71EB-4D31-A4F3-EA91AD0AA5D9}"/>
              </a:ext>
            </a:extLst>
          </p:cNvPr>
          <p:cNvCxnSpPr>
            <a:cxnSpLocks/>
          </p:cNvCxnSpPr>
          <p:nvPr/>
        </p:nvCxnSpPr>
        <p:spPr>
          <a:xfrm>
            <a:off x="-304800" y="67064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815E7F2-3E69-4096-ADEB-0A3EDF7CAF0F}"/>
              </a:ext>
            </a:extLst>
          </p:cNvPr>
          <p:cNvSpPr/>
          <p:nvPr/>
        </p:nvSpPr>
        <p:spPr>
          <a:xfrm>
            <a:off x="300725" y="1538565"/>
            <a:ext cx="11013269" cy="4654702"/>
          </a:xfrm>
          <a:prstGeom prst="rect">
            <a:avLst/>
          </a:prstGeom>
          <a:noFill/>
          <a:ln w="63500">
            <a:noFill/>
          </a:ln>
        </p:spPr>
        <p:txBody>
          <a:bodyPr wrap="square" lIns="64291" tIns="32146" rIns="64291" bIns="32146">
            <a:spAutoFit/>
          </a:bodyPr>
          <a:lstStyle/>
          <a:p>
            <a:pPr marL="0" marR="0">
              <a:lnSpc>
                <a:spcPct val="107000"/>
              </a:lnSpc>
              <a:spcBef>
                <a:spcPts val="0"/>
              </a:spcBef>
              <a:spcAft>
                <a:spcPts val="0"/>
              </a:spcAft>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800" b="1" dirty="0">
                <a:ln>
                  <a:solidFill>
                    <a:schemeClr val="bg1"/>
                  </a:solidFill>
                </a:ln>
                <a:solidFill>
                  <a:schemeClr val="bg1"/>
                </a:solidFill>
                <a:latin typeface="Gotham Medium" panose="02000604030000020004"/>
                <a:cs typeface="Times New Roman" panose="02020603050405020304" pitchFamily="18" charset="0"/>
              </a:rPr>
              <a:t>4. How does David describe God?</a:t>
            </a:r>
          </a:p>
          <a:p>
            <a:pPr>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a:lnSpc>
                <a:spcPct val="107000"/>
              </a:lnSpc>
            </a:pPr>
            <a:r>
              <a:rPr lang="en-US" sz="2800" b="1" dirty="0">
                <a:ln>
                  <a:solidFill>
                    <a:schemeClr val="bg1"/>
                  </a:solidFill>
                </a:ln>
                <a:solidFill>
                  <a:schemeClr val="bg1"/>
                </a:solidFill>
                <a:latin typeface="Gotham Medium" panose="02000604030000020004"/>
                <a:cs typeface="Times New Roman" panose="02020603050405020304" pitchFamily="18" charset="0"/>
              </a:rPr>
              <a:t>5. Why is the psalmist able to find spiritual rest in the Lord?</a:t>
            </a:r>
          </a:p>
          <a:p>
            <a:pPr>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800" b="1" dirty="0">
              <a:ln>
                <a:solidFill>
                  <a:schemeClr val="bg1"/>
                </a:solidFill>
              </a:ln>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1111170" y="2477632"/>
            <a:ext cx="9700496" cy="966513"/>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2800"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David describes the Lord as his rock, upon which his salvation is firmly secured.</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9175719" y="886956"/>
            <a:ext cx="2904702" cy="473632"/>
          </a:xfrm>
          <a:prstGeom prst="rect">
            <a:avLst/>
          </a:prstGeom>
          <a:solidFill>
            <a:srgbClr val="002060"/>
          </a:solidFill>
          <a:ln w="4445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3200" b="1" dirty="0">
                <a:solidFill>
                  <a:schemeClr val="bg1"/>
                </a:solidFill>
                <a:effectLst/>
                <a:latin typeface="Gotham Medium" panose="02000604030000020004"/>
                <a:ea typeface="Calibri" panose="020F0502020204030204" pitchFamily="34" charset="0"/>
                <a:cs typeface="Calibri" panose="020F0502020204030204" pitchFamily="34" charset="0"/>
              </a:rPr>
              <a:t>REST IN GOD</a:t>
            </a:r>
          </a:p>
        </p:txBody>
      </p:sp>
      <p:sp>
        <p:nvSpPr>
          <p:cNvPr id="18" name="Rectangle 17">
            <a:extLst>
              <a:ext uri="{FF2B5EF4-FFF2-40B4-BE49-F238E27FC236}">
                <a16:creationId xmlns:a16="http://schemas.microsoft.com/office/drawing/2014/main" id="{92C113D8-F8EF-4DFE-9BE5-E5F0D1E72215}"/>
              </a:ext>
            </a:extLst>
          </p:cNvPr>
          <p:cNvSpPr/>
          <p:nvPr/>
        </p:nvSpPr>
        <p:spPr>
          <a:xfrm>
            <a:off x="1197478" y="4257693"/>
            <a:ext cx="9700496" cy="966513"/>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2800"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He sees the Lord as the source of his provision and salvation; so he’s able to relax, knowing the Lord cares so deeply for him.</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0" name="Rectangle: Rounded Corners 4">
            <a:extLst>
              <a:ext uri="{FF2B5EF4-FFF2-40B4-BE49-F238E27FC236}">
                <a16:creationId xmlns:a16="http://schemas.microsoft.com/office/drawing/2014/main" id="{DE152F3A-283A-4E56-B4DD-2EB330107BB2}"/>
              </a:ext>
            </a:extLst>
          </p:cNvPr>
          <p:cNvSpPr txBox="1"/>
          <p:nvPr/>
        </p:nvSpPr>
        <p:spPr>
          <a:xfrm>
            <a:off x="154114" y="-1599900"/>
            <a:ext cx="9021605" cy="882995"/>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b"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a:t>
            </a:r>
            <a:r>
              <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Don’t restrict the Gospel with needless rules and traditions.</a:t>
            </a:r>
            <a:endPar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1" name="Rectangle: Rounded Corners 6">
            <a:extLst>
              <a:ext uri="{FF2B5EF4-FFF2-40B4-BE49-F238E27FC236}">
                <a16:creationId xmlns:a16="http://schemas.microsoft.com/office/drawing/2014/main" id="{326855FC-DEDB-461E-A3D8-2B414A2E8C91}"/>
              </a:ext>
            </a:extLst>
          </p:cNvPr>
          <p:cNvSpPr txBox="1"/>
          <p:nvPr/>
        </p:nvSpPr>
        <p:spPr>
          <a:xfrm>
            <a:off x="154115" y="-821153"/>
            <a:ext cx="8560246" cy="581548"/>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400" b="1" cap="small" dirty="0">
                <a:solidFill>
                  <a:srgbClr val="002060"/>
                </a:solidFill>
                <a:effectLst/>
                <a:latin typeface="Gotham Medium" panose="02000604030000020004"/>
                <a:ea typeface="Calibri" panose="020F0502020204030204" pitchFamily="34" charset="0"/>
              </a:rPr>
              <a:t>Identify examples of unbiblical rules that may needlessly restrict the Gospel today.</a:t>
            </a:r>
            <a:endPar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latin typeface="Gotham Medium" panose="02000604030000020004"/>
              </a:rPr>
              <a:t>QUESTION &amp; ANSWER</a:t>
            </a:r>
          </a:p>
        </p:txBody>
      </p:sp>
      <p:sp>
        <p:nvSpPr>
          <p:cNvPr id="2" name="Slide Number Placeholder 1">
            <a:extLst>
              <a:ext uri="{FF2B5EF4-FFF2-40B4-BE49-F238E27FC236}">
                <a16:creationId xmlns:a16="http://schemas.microsoft.com/office/drawing/2014/main" id="{32E1C971-CDD4-164C-13B9-1C1E31EA03F4}"/>
              </a:ext>
            </a:extLst>
          </p:cNvPr>
          <p:cNvSpPr txBox="1">
            <a:spLocks/>
          </p:cNvSpPr>
          <p:nvPr/>
        </p:nvSpPr>
        <p:spPr>
          <a:xfrm>
            <a:off x="11447362" y="6316997"/>
            <a:ext cx="580858" cy="391013"/>
          </a:xfrm>
          <a:prstGeom prst="rect">
            <a:avLst/>
          </a:prstGeom>
          <a:noFill/>
          <a:ln>
            <a:solidFill>
              <a:srgbClr val="002060"/>
            </a:solid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22</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40734566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AF973-3A3E-BB89-7B58-24D6B6AC848A}"/>
            </a:ext>
          </a:extLst>
        </p:cNvPr>
        <p:cNvGrpSpPr/>
        <p:nvPr/>
      </p:nvGrpSpPr>
      <p:grpSpPr>
        <a:xfrm>
          <a:off x="0" y="0"/>
          <a:ext cx="0" cy="0"/>
          <a:chOff x="0" y="0"/>
          <a:chExt cx="0" cy="0"/>
        </a:xfrm>
      </p:grpSpPr>
      <p:pic>
        <p:nvPicPr>
          <p:cNvPr id="3" name="Picture 2" descr="A person and person standing in a desert&#10;&#10;Description automatically generated">
            <a:extLst>
              <a:ext uri="{FF2B5EF4-FFF2-40B4-BE49-F238E27FC236}">
                <a16:creationId xmlns:a16="http://schemas.microsoft.com/office/drawing/2014/main" id="{F044E491-06C7-585D-5D14-CD578148D134}"/>
              </a:ext>
            </a:extLst>
          </p:cNvPr>
          <p:cNvPicPr>
            <a:picLocks noChangeAspect="1"/>
          </p:cNvPicPr>
          <p:nvPr/>
        </p:nvPicPr>
        <p:blipFill>
          <a:blip r:embed="rId3">
            <a:extLst>
              <a:ext uri="{28A0092B-C50C-407E-A947-70E740481C1C}">
                <a14:useLocalDpi xmlns:a14="http://schemas.microsoft.com/office/drawing/2010/main" val="0"/>
              </a:ext>
            </a:extLst>
          </a:blip>
          <a:srcRect t="14392" r="314" b="29535"/>
          <a:stretch/>
        </p:blipFill>
        <p:spPr>
          <a:xfrm>
            <a:off x="20" y="10"/>
            <a:ext cx="12191980" cy="6857990"/>
          </a:xfrm>
          <a:prstGeom prst="rect">
            <a:avLst/>
          </a:prstGeom>
        </p:spPr>
      </p:pic>
      <p:cxnSp>
        <p:nvCxnSpPr>
          <p:cNvPr id="13" name="Straight Connector 12">
            <a:extLst>
              <a:ext uri="{FF2B5EF4-FFF2-40B4-BE49-F238E27FC236}">
                <a16:creationId xmlns:a16="http://schemas.microsoft.com/office/drawing/2014/main" id="{8355C73B-905F-90AC-CF10-47D7BA5D07F8}"/>
              </a:ext>
            </a:extLst>
          </p:cNvPr>
          <p:cNvCxnSpPr>
            <a:cxnSpLocks/>
          </p:cNvCxnSpPr>
          <p:nvPr/>
        </p:nvCxnSpPr>
        <p:spPr>
          <a:xfrm>
            <a:off x="-304800" y="67064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6C95230E-D57E-0CC3-012E-15875E4090FD}"/>
              </a:ext>
            </a:extLst>
          </p:cNvPr>
          <p:cNvSpPr/>
          <p:nvPr/>
        </p:nvSpPr>
        <p:spPr>
          <a:xfrm>
            <a:off x="300725" y="1538565"/>
            <a:ext cx="11013269" cy="5576750"/>
          </a:xfrm>
          <a:prstGeom prst="rect">
            <a:avLst/>
          </a:prstGeom>
          <a:noFill/>
          <a:ln w="63500">
            <a:noFill/>
          </a:ln>
        </p:spPr>
        <p:txBody>
          <a:bodyPr wrap="square" lIns="64291" tIns="32146" rIns="64291" bIns="32146">
            <a:spAutoFit/>
          </a:bodyPr>
          <a:lstStyle/>
          <a:p>
            <a:pPr marL="0" marR="0">
              <a:lnSpc>
                <a:spcPct val="107000"/>
              </a:lnSpc>
              <a:spcBef>
                <a:spcPts val="0"/>
              </a:spcBef>
              <a:spcAft>
                <a:spcPts val="0"/>
              </a:spcAft>
            </a:pPr>
            <a:endParaRPr lang="en-US" sz="2800" b="1" dirty="0">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800" b="1" dirty="0">
                <a:solidFill>
                  <a:schemeClr val="bg1"/>
                </a:solidFill>
                <a:latin typeface="Gotham Medium" panose="02000604030000020004"/>
                <a:cs typeface="Times New Roman" panose="02020603050405020304" pitchFamily="18" charset="0"/>
              </a:rPr>
              <a:t>6. What metaphors does David use to describe God?</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r>
              <a:rPr lang="en-US" sz="2800" b="1" dirty="0">
                <a:solidFill>
                  <a:schemeClr val="bg1"/>
                </a:solidFill>
                <a:latin typeface="Gotham Medium" panose="02000604030000020004"/>
                <a:cs typeface="Times New Roman" panose="02020603050405020304" pitchFamily="18" charset="0"/>
              </a:rPr>
              <a:t>7. What command does the psalmist give to his readers?</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800" b="1" dirty="0">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BC9421AE-D9B0-E482-EADC-72C24B302223}"/>
              </a:ext>
            </a:extLst>
          </p:cNvPr>
          <p:cNvSpPr/>
          <p:nvPr/>
        </p:nvSpPr>
        <p:spPr>
          <a:xfrm>
            <a:off x="1064871" y="2574265"/>
            <a:ext cx="9758370" cy="966513"/>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2800" b="1" dirty="0">
                <a:solidFill>
                  <a:schemeClr val="bg1"/>
                </a:solidFill>
                <a:latin typeface="Gotham Medium" panose="02000604030000020004"/>
                <a:ea typeface="Calibri" panose="020F0502020204030204" pitchFamily="34" charset="0"/>
                <a:cs typeface="Calibri" panose="020F0502020204030204" pitchFamily="34" charset="0"/>
              </a:rPr>
              <a:t>David describes the Lord as a foundational rock and an impregnable fortress.</a:t>
            </a:r>
          </a:p>
        </p:txBody>
      </p:sp>
      <p:sp>
        <p:nvSpPr>
          <p:cNvPr id="17" name="Title 2">
            <a:extLst>
              <a:ext uri="{FF2B5EF4-FFF2-40B4-BE49-F238E27FC236}">
                <a16:creationId xmlns:a16="http://schemas.microsoft.com/office/drawing/2014/main" id="{9660634E-37A1-BD07-737B-A7A3E4ADE41A}"/>
              </a:ext>
            </a:extLst>
          </p:cNvPr>
          <p:cNvSpPr txBox="1">
            <a:spLocks/>
          </p:cNvSpPr>
          <p:nvPr/>
        </p:nvSpPr>
        <p:spPr>
          <a:xfrm>
            <a:off x="8714361" y="886956"/>
            <a:ext cx="3366060" cy="473632"/>
          </a:xfrm>
          <a:prstGeom prst="rect">
            <a:avLst/>
          </a:prstGeom>
          <a:solidFill>
            <a:srgbClr val="002060"/>
          </a:solidFill>
          <a:ln w="4445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200" b="1" dirty="0">
                <a:solidFill>
                  <a:schemeClr val="bg1"/>
                </a:solidFill>
                <a:effectLst/>
                <a:latin typeface="Gotham Medium" panose="02000604030000020004"/>
                <a:ea typeface="Calibri" panose="020F0502020204030204" pitchFamily="34" charset="0"/>
                <a:cs typeface="Calibri" panose="020F0502020204030204" pitchFamily="34" charset="0"/>
              </a:rPr>
              <a:t>MY ROCK AND SALVATION</a:t>
            </a:r>
          </a:p>
        </p:txBody>
      </p:sp>
      <p:sp>
        <p:nvSpPr>
          <p:cNvPr id="18" name="Rectangle 17">
            <a:extLst>
              <a:ext uri="{FF2B5EF4-FFF2-40B4-BE49-F238E27FC236}">
                <a16:creationId xmlns:a16="http://schemas.microsoft.com/office/drawing/2014/main" id="{0D3ACD02-B44A-AE6C-439E-3DF73F95E641}"/>
              </a:ext>
            </a:extLst>
          </p:cNvPr>
          <p:cNvSpPr/>
          <p:nvPr/>
        </p:nvSpPr>
        <p:spPr>
          <a:xfrm>
            <a:off x="716744" y="4999612"/>
            <a:ext cx="10181230" cy="966513"/>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2800" b="1" dirty="0">
                <a:solidFill>
                  <a:schemeClr val="bg1"/>
                </a:solidFill>
                <a:latin typeface="Gotham Medium" panose="02000604030000020004"/>
                <a:ea typeface="Calibri" panose="020F0502020204030204" pitchFamily="34" charset="0"/>
                <a:cs typeface="Calibri" panose="020F0502020204030204" pitchFamily="34" charset="0"/>
              </a:rPr>
              <a:t>He commands them to trust in the Lord and to pour out their hearts to Him in petition and praise.</a:t>
            </a:r>
          </a:p>
        </p:txBody>
      </p:sp>
      <p:sp>
        <p:nvSpPr>
          <p:cNvPr id="19" name="Title 2">
            <a:extLst>
              <a:ext uri="{FF2B5EF4-FFF2-40B4-BE49-F238E27FC236}">
                <a16:creationId xmlns:a16="http://schemas.microsoft.com/office/drawing/2014/main" id="{C5E00CD5-C926-385C-0A49-7B96F7CF912A}"/>
              </a:ext>
            </a:extLst>
          </p:cNvPr>
          <p:cNvSpPr txBox="1">
            <a:spLocks/>
          </p:cNvSpPr>
          <p:nvPr/>
        </p:nvSpPr>
        <p:spPr>
          <a:xfrm>
            <a:off x="9175720" y="6276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0" name="Rectangle: Rounded Corners 4">
            <a:extLst>
              <a:ext uri="{FF2B5EF4-FFF2-40B4-BE49-F238E27FC236}">
                <a16:creationId xmlns:a16="http://schemas.microsoft.com/office/drawing/2014/main" id="{994A371E-30D6-1089-CAF2-CBBCEBF7EB33}"/>
              </a:ext>
            </a:extLst>
          </p:cNvPr>
          <p:cNvSpPr txBox="1"/>
          <p:nvPr/>
        </p:nvSpPr>
        <p:spPr>
          <a:xfrm>
            <a:off x="154114" y="-1599900"/>
            <a:ext cx="9021605" cy="882995"/>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b"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a:t>
            </a:r>
            <a:r>
              <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Don’t restrict the Gospel with needless rules and traditions.</a:t>
            </a:r>
            <a:endPar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1" name="Rectangle: Rounded Corners 6">
            <a:extLst>
              <a:ext uri="{FF2B5EF4-FFF2-40B4-BE49-F238E27FC236}">
                <a16:creationId xmlns:a16="http://schemas.microsoft.com/office/drawing/2014/main" id="{368AEAD8-A9C7-996C-21FA-EE5633B41228}"/>
              </a:ext>
            </a:extLst>
          </p:cNvPr>
          <p:cNvSpPr txBox="1"/>
          <p:nvPr/>
        </p:nvSpPr>
        <p:spPr>
          <a:xfrm>
            <a:off x="154115" y="-821153"/>
            <a:ext cx="8560246" cy="581548"/>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400" b="1" cap="small" dirty="0">
                <a:solidFill>
                  <a:srgbClr val="002060"/>
                </a:solidFill>
                <a:effectLst/>
                <a:latin typeface="Gotham Medium" panose="02000604030000020004"/>
                <a:ea typeface="Calibri" panose="020F0502020204030204" pitchFamily="34" charset="0"/>
              </a:rPr>
              <a:t>Identify examples of unbiblical rules that may needlessly restrict the Gospel today.</a:t>
            </a:r>
            <a:endPar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3" name="Title 2">
            <a:extLst>
              <a:ext uri="{FF2B5EF4-FFF2-40B4-BE49-F238E27FC236}">
                <a16:creationId xmlns:a16="http://schemas.microsoft.com/office/drawing/2014/main" id="{73B7CA53-8621-60D9-B946-DEB7FBA352C0}"/>
              </a:ext>
            </a:extLst>
          </p:cNvPr>
          <p:cNvSpPr txBox="1">
            <a:spLocks/>
          </p:cNvSpPr>
          <p:nvPr/>
        </p:nvSpPr>
        <p:spPr>
          <a:xfrm>
            <a:off x="300725" y="157191"/>
            <a:ext cx="4423675" cy="325493"/>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latin typeface="Gotham Medium" panose="02000604030000020004"/>
              </a:rPr>
              <a:t>QUESTION &amp; ANSWER</a:t>
            </a:r>
          </a:p>
        </p:txBody>
      </p:sp>
      <p:sp>
        <p:nvSpPr>
          <p:cNvPr id="2" name="Slide Number Placeholder 1">
            <a:extLst>
              <a:ext uri="{FF2B5EF4-FFF2-40B4-BE49-F238E27FC236}">
                <a16:creationId xmlns:a16="http://schemas.microsoft.com/office/drawing/2014/main" id="{50C7C06A-7208-A2DC-A5AB-392AC16B81FB}"/>
              </a:ext>
            </a:extLst>
          </p:cNvPr>
          <p:cNvSpPr txBox="1">
            <a:spLocks/>
          </p:cNvSpPr>
          <p:nvPr/>
        </p:nvSpPr>
        <p:spPr>
          <a:xfrm>
            <a:off x="11447362" y="6316997"/>
            <a:ext cx="580858" cy="391013"/>
          </a:xfrm>
          <a:prstGeom prst="rect">
            <a:avLst/>
          </a:prstGeom>
          <a:noFill/>
          <a:ln>
            <a:solidFill>
              <a:srgbClr val="002060"/>
            </a:solid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23</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814263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DDED2-9C8E-785C-5FB9-D89CAEF7BA47}"/>
            </a:ext>
          </a:extLst>
        </p:cNvPr>
        <p:cNvGrpSpPr/>
        <p:nvPr/>
      </p:nvGrpSpPr>
      <p:grpSpPr>
        <a:xfrm>
          <a:off x="0" y="0"/>
          <a:ext cx="0" cy="0"/>
          <a:chOff x="0" y="0"/>
          <a:chExt cx="0" cy="0"/>
        </a:xfrm>
      </p:grpSpPr>
      <p:pic>
        <p:nvPicPr>
          <p:cNvPr id="3" name="Picture 2" descr="A person and person standing in a desert&#10;&#10;Description automatically generated">
            <a:extLst>
              <a:ext uri="{FF2B5EF4-FFF2-40B4-BE49-F238E27FC236}">
                <a16:creationId xmlns:a16="http://schemas.microsoft.com/office/drawing/2014/main" id="{BF57FB4D-6FFC-F244-5EFA-93B089420C36}"/>
              </a:ext>
            </a:extLst>
          </p:cNvPr>
          <p:cNvPicPr>
            <a:picLocks noChangeAspect="1"/>
          </p:cNvPicPr>
          <p:nvPr/>
        </p:nvPicPr>
        <p:blipFill>
          <a:blip r:embed="rId3">
            <a:extLst>
              <a:ext uri="{28A0092B-C50C-407E-A947-70E740481C1C}">
                <a14:useLocalDpi xmlns:a14="http://schemas.microsoft.com/office/drawing/2010/main" val="0"/>
              </a:ext>
            </a:extLst>
          </a:blip>
          <a:srcRect t="14392" r="314" b="29535"/>
          <a:stretch/>
        </p:blipFill>
        <p:spPr>
          <a:xfrm>
            <a:off x="20" y="10"/>
            <a:ext cx="12191980" cy="6857990"/>
          </a:xfrm>
          <a:prstGeom prst="rect">
            <a:avLst/>
          </a:prstGeom>
        </p:spPr>
      </p:pic>
      <p:cxnSp>
        <p:nvCxnSpPr>
          <p:cNvPr id="13" name="Straight Connector 12">
            <a:extLst>
              <a:ext uri="{FF2B5EF4-FFF2-40B4-BE49-F238E27FC236}">
                <a16:creationId xmlns:a16="http://schemas.microsoft.com/office/drawing/2014/main" id="{BCFA2066-12BE-C9C3-0A1D-5C1464B169DA}"/>
              </a:ext>
            </a:extLst>
          </p:cNvPr>
          <p:cNvCxnSpPr>
            <a:cxnSpLocks/>
          </p:cNvCxnSpPr>
          <p:nvPr/>
        </p:nvCxnSpPr>
        <p:spPr>
          <a:xfrm>
            <a:off x="-304800" y="67064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51B2FCC4-5A4C-20B6-C9C4-1BFFC5AB4811}"/>
              </a:ext>
            </a:extLst>
          </p:cNvPr>
          <p:cNvSpPr/>
          <p:nvPr/>
        </p:nvSpPr>
        <p:spPr>
          <a:xfrm>
            <a:off x="300725" y="1538565"/>
            <a:ext cx="11013269" cy="5115726"/>
          </a:xfrm>
          <a:prstGeom prst="rect">
            <a:avLst/>
          </a:prstGeom>
          <a:noFill/>
          <a:ln w="63500">
            <a:noFill/>
          </a:ln>
        </p:spPr>
        <p:txBody>
          <a:bodyPr wrap="square" lIns="64291" tIns="32146" rIns="64291" bIns="32146">
            <a:spAutoFit/>
          </a:bodyPr>
          <a:lstStyle/>
          <a:p>
            <a:pPr marL="0" marR="0">
              <a:lnSpc>
                <a:spcPct val="107000"/>
              </a:lnSpc>
              <a:spcBef>
                <a:spcPts val="0"/>
              </a:spcBef>
              <a:spcAft>
                <a:spcPts val="0"/>
              </a:spcAft>
            </a:pPr>
            <a:r>
              <a:rPr lang="en-US" sz="2800" b="1" dirty="0">
                <a:solidFill>
                  <a:schemeClr val="bg1"/>
                </a:solidFill>
                <a:latin typeface="Gotham Medium" panose="02000604030000020004"/>
                <a:cs typeface="Times New Roman" panose="02020603050405020304" pitchFamily="18" charset="0"/>
              </a:rPr>
              <a:t>8. David says it is futile to place one’s trust in what?</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r>
              <a:rPr lang="en-US" sz="2800" b="1" dirty="0">
                <a:solidFill>
                  <a:schemeClr val="bg1"/>
                </a:solidFill>
                <a:latin typeface="Gotham Medium" panose="02000604030000020004"/>
                <a:cs typeface="Times New Roman" panose="02020603050405020304" pitchFamily="18" charset="0"/>
              </a:rPr>
              <a:t>9. On what basis are people rewarded?</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800" b="1" dirty="0">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2DA3BC20-5617-98A6-542B-44215153C506}"/>
              </a:ext>
            </a:extLst>
          </p:cNvPr>
          <p:cNvSpPr/>
          <p:nvPr/>
        </p:nvSpPr>
        <p:spPr>
          <a:xfrm>
            <a:off x="633383" y="2156278"/>
            <a:ext cx="10181230" cy="966513"/>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2800" b="1" dirty="0">
                <a:solidFill>
                  <a:schemeClr val="bg1"/>
                </a:solidFill>
                <a:latin typeface="Gotham Medium" panose="02000604030000020004"/>
                <a:ea typeface="Calibri" panose="020F0502020204030204" pitchFamily="34" charset="0"/>
                <a:cs typeface="Calibri" panose="020F0502020204030204" pitchFamily="34" charset="0"/>
              </a:rPr>
              <a:t>David says not to trust in evil thoughts and deeds that may have a quick return, but in the end do not deliver on their empty promises.</a:t>
            </a:r>
          </a:p>
        </p:txBody>
      </p:sp>
      <p:sp>
        <p:nvSpPr>
          <p:cNvPr id="17" name="Title 2">
            <a:extLst>
              <a:ext uri="{FF2B5EF4-FFF2-40B4-BE49-F238E27FC236}">
                <a16:creationId xmlns:a16="http://schemas.microsoft.com/office/drawing/2014/main" id="{318BAD5A-99F9-B7DF-1531-CD14FC3905A7}"/>
              </a:ext>
            </a:extLst>
          </p:cNvPr>
          <p:cNvSpPr txBox="1">
            <a:spLocks/>
          </p:cNvSpPr>
          <p:nvPr/>
        </p:nvSpPr>
        <p:spPr>
          <a:xfrm>
            <a:off x="8714361" y="886956"/>
            <a:ext cx="3366060" cy="473632"/>
          </a:xfrm>
          <a:prstGeom prst="rect">
            <a:avLst/>
          </a:prstGeom>
          <a:solidFill>
            <a:srgbClr val="002060"/>
          </a:solidFill>
          <a:ln w="4445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200" b="1" dirty="0">
                <a:solidFill>
                  <a:schemeClr val="bg1"/>
                </a:solidFill>
                <a:effectLst/>
                <a:latin typeface="Gotham Medium" panose="02000604030000020004"/>
                <a:ea typeface="Calibri" panose="020F0502020204030204" pitchFamily="34" charset="0"/>
                <a:cs typeface="Calibri" panose="020F0502020204030204" pitchFamily="34" charset="0"/>
              </a:rPr>
              <a:t>WEIGHED IN THE BALANCE</a:t>
            </a:r>
          </a:p>
        </p:txBody>
      </p:sp>
      <p:sp>
        <p:nvSpPr>
          <p:cNvPr id="18" name="Rectangle 17">
            <a:extLst>
              <a:ext uri="{FF2B5EF4-FFF2-40B4-BE49-F238E27FC236}">
                <a16:creationId xmlns:a16="http://schemas.microsoft.com/office/drawing/2014/main" id="{3CC6B03F-B5B1-9C9B-3211-9EA6565A837D}"/>
              </a:ext>
            </a:extLst>
          </p:cNvPr>
          <p:cNvSpPr/>
          <p:nvPr/>
        </p:nvSpPr>
        <p:spPr>
          <a:xfrm>
            <a:off x="623737" y="4419490"/>
            <a:ext cx="10181230" cy="1427537"/>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2800" b="1" dirty="0">
                <a:solidFill>
                  <a:schemeClr val="bg1"/>
                </a:solidFill>
                <a:latin typeface="Gotham Medium" panose="02000604030000020004"/>
                <a:ea typeface="Calibri" panose="020F0502020204030204" pitchFamily="34" charset="0"/>
                <a:cs typeface="Calibri" panose="020F0502020204030204" pitchFamily="34" charset="0"/>
              </a:rPr>
              <a:t>People will be rewarded on the basis of what they have done, motivated by a heart that has been purified by God’s redemptive purposes.</a:t>
            </a:r>
          </a:p>
        </p:txBody>
      </p:sp>
      <p:sp>
        <p:nvSpPr>
          <p:cNvPr id="19" name="Title 2">
            <a:extLst>
              <a:ext uri="{FF2B5EF4-FFF2-40B4-BE49-F238E27FC236}">
                <a16:creationId xmlns:a16="http://schemas.microsoft.com/office/drawing/2014/main" id="{D2612F5B-8917-E722-4F68-D59805224602}"/>
              </a:ext>
            </a:extLst>
          </p:cNvPr>
          <p:cNvSpPr txBox="1">
            <a:spLocks/>
          </p:cNvSpPr>
          <p:nvPr/>
        </p:nvSpPr>
        <p:spPr>
          <a:xfrm>
            <a:off x="9175720" y="6276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0" name="Rectangle: Rounded Corners 4">
            <a:extLst>
              <a:ext uri="{FF2B5EF4-FFF2-40B4-BE49-F238E27FC236}">
                <a16:creationId xmlns:a16="http://schemas.microsoft.com/office/drawing/2014/main" id="{68E8FF9D-7755-04C7-8688-EE618EA90C43}"/>
              </a:ext>
            </a:extLst>
          </p:cNvPr>
          <p:cNvSpPr txBox="1"/>
          <p:nvPr/>
        </p:nvSpPr>
        <p:spPr>
          <a:xfrm>
            <a:off x="154114" y="-1599900"/>
            <a:ext cx="9021605" cy="882995"/>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b"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a:t>
            </a:r>
            <a:r>
              <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Don’t restrict the Gospel with needless rules and traditions.</a:t>
            </a:r>
            <a:endPar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1" name="Rectangle: Rounded Corners 6">
            <a:extLst>
              <a:ext uri="{FF2B5EF4-FFF2-40B4-BE49-F238E27FC236}">
                <a16:creationId xmlns:a16="http://schemas.microsoft.com/office/drawing/2014/main" id="{17C2A290-0704-3323-8FDA-3B9D1376A39D}"/>
              </a:ext>
            </a:extLst>
          </p:cNvPr>
          <p:cNvSpPr txBox="1"/>
          <p:nvPr/>
        </p:nvSpPr>
        <p:spPr>
          <a:xfrm>
            <a:off x="154115" y="-821153"/>
            <a:ext cx="8560246" cy="581548"/>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400" b="1" cap="small" dirty="0">
                <a:solidFill>
                  <a:srgbClr val="002060"/>
                </a:solidFill>
                <a:effectLst/>
                <a:latin typeface="Gotham Medium" panose="02000604030000020004"/>
                <a:ea typeface="Calibri" panose="020F0502020204030204" pitchFamily="34" charset="0"/>
              </a:rPr>
              <a:t>Identify examples of unbiblical rules that may needlessly restrict the Gospel today.</a:t>
            </a:r>
            <a:endPar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3" name="Title 2">
            <a:extLst>
              <a:ext uri="{FF2B5EF4-FFF2-40B4-BE49-F238E27FC236}">
                <a16:creationId xmlns:a16="http://schemas.microsoft.com/office/drawing/2014/main" id="{AA46688C-25ED-F666-B2AC-E7BE145071B4}"/>
              </a:ext>
            </a:extLst>
          </p:cNvPr>
          <p:cNvSpPr txBox="1">
            <a:spLocks/>
          </p:cNvSpPr>
          <p:nvPr/>
        </p:nvSpPr>
        <p:spPr>
          <a:xfrm>
            <a:off x="300725" y="157191"/>
            <a:ext cx="4423675" cy="325493"/>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latin typeface="Gotham Medium" panose="02000604030000020004"/>
              </a:rPr>
              <a:t>QUESTION &amp; ANSWER</a:t>
            </a:r>
          </a:p>
        </p:txBody>
      </p:sp>
      <p:sp>
        <p:nvSpPr>
          <p:cNvPr id="2" name="Slide Number Placeholder 1">
            <a:extLst>
              <a:ext uri="{FF2B5EF4-FFF2-40B4-BE49-F238E27FC236}">
                <a16:creationId xmlns:a16="http://schemas.microsoft.com/office/drawing/2014/main" id="{1FB0949A-6A7B-EE2B-0E79-71A0F90D7E5F}"/>
              </a:ext>
            </a:extLst>
          </p:cNvPr>
          <p:cNvSpPr txBox="1">
            <a:spLocks/>
          </p:cNvSpPr>
          <p:nvPr/>
        </p:nvSpPr>
        <p:spPr>
          <a:xfrm>
            <a:off x="11447362" y="6316997"/>
            <a:ext cx="580858" cy="391013"/>
          </a:xfrm>
          <a:prstGeom prst="rect">
            <a:avLst/>
          </a:prstGeom>
          <a:noFill/>
          <a:ln>
            <a:solidFill>
              <a:srgbClr val="002060"/>
            </a:solid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24</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4747754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72F3E-BF84-3DF3-651A-F81B66B463D2}"/>
            </a:ext>
          </a:extLst>
        </p:cNvPr>
        <p:cNvGrpSpPr/>
        <p:nvPr/>
      </p:nvGrpSpPr>
      <p:grpSpPr>
        <a:xfrm>
          <a:off x="0" y="0"/>
          <a:ext cx="0" cy="0"/>
          <a:chOff x="0" y="0"/>
          <a:chExt cx="0" cy="0"/>
        </a:xfrm>
      </p:grpSpPr>
      <p:pic>
        <p:nvPicPr>
          <p:cNvPr id="5" name="Picture 4" descr="A person and person standing in a desert&#10;&#10;Description automatically generated">
            <a:extLst>
              <a:ext uri="{FF2B5EF4-FFF2-40B4-BE49-F238E27FC236}">
                <a16:creationId xmlns:a16="http://schemas.microsoft.com/office/drawing/2014/main" id="{9F55ACBB-DA0D-2615-E30F-24A2B5914AD8}"/>
              </a:ext>
            </a:extLst>
          </p:cNvPr>
          <p:cNvPicPr>
            <a:picLocks noChangeAspect="1"/>
          </p:cNvPicPr>
          <p:nvPr/>
        </p:nvPicPr>
        <p:blipFill>
          <a:blip r:embed="rId3">
            <a:alphaModFix amt="85000"/>
            <a:extLst>
              <a:ext uri="{28A0092B-C50C-407E-A947-70E740481C1C}">
                <a14:useLocalDpi xmlns:a14="http://schemas.microsoft.com/office/drawing/2010/main" val="0"/>
              </a:ext>
            </a:extLst>
          </a:blip>
          <a:srcRect t="5688" r="2" b="32684"/>
          <a:stretch/>
        </p:blipFill>
        <p:spPr>
          <a:xfrm>
            <a:off x="58543" y="0"/>
            <a:ext cx="12192000" cy="7105134"/>
          </a:xfrm>
          <a:custGeom>
            <a:avLst/>
            <a:gdLst/>
            <a:ahLst/>
            <a:cxnLst/>
            <a:rect l="l" t="t" r="r" b="b"/>
            <a:pathLst>
              <a:path w="10676610" h="6579963">
                <a:moveTo>
                  <a:pt x="215405" y="0"/>
                </a:moveTo>
                <a:lnTo>
                  <a:pt x="10676610" y="0"/>
                </a:lnTo>
                <a:lnTo>
                  <a:pt x="10676610" y="6579963"/>
                </a:lnTo>
                <a:lnTo>
                  <a:pt x="7355966" y="6464004"/>
                </a:lnTo>
                <a:lnTo>
                  <a:pt x="4702794" y="6371353"/>
                </a:lnTo>
                <a:lnTo>
                  <a:pt x="4701194" y="6371562"/>
                </a:lnTo>
                <a:cubicBezTo>
                  <a:pt x="4637876" y="6376133"/>
                  <a:pt x="4462972" y="6371398"/>
                  <a:pt x="4471635" y="6363460"/>
                </a:cubicBezTo>
                <a:lnTo>
                  <a:pt x="4433861" y="6361962"/>
                </a:lnTo>
                <a:lnTo>
                  <a:pt x="3961112" y="6345453"/>
                </a:lnTo>
                <a:lnTo>
                  <a:pt x="3243372" y="6320389"/>
                </a:lnTo>
                <a:lnTo>
                  <a:pt x="2413092" y="6291395"/>
                </a:lnTo>
                <a:lnTo>
                  <a:pt x="2393154" y="6292495"/>
                </a:lnTo>
                <a:lnTo>
                  <a:pt x="2315360" y="6300887"/>
                </a:lnTo>
                <a:lnTo>
                  <a:pt x="2298611" y="6306534"/>
                </a:lnTo>
                <a:lnTo>
                  <a:pt x="2279503" y="6300544"/>
                </a:lnTo>
                <a:cubicBezTo>
                  <a:pt x="2277186" y="6298895"/>
                  <a:pt x="2275315" y="6297068"/>
                  <a:pt x="2273947" y="6295128"/>
                </a:cubicBezTo>
                <a:lnTo>
                  <a:pt x="2212012" y="6303334"/>
                </a:lnTo>
                <a:lnTo>
                  <a:pt x="2204556" y="6303364"/>
                </a:lnTo>
                <a:lnTo>
                  <a:pt x="2153281" y="6300107"/>
                </a:lnTo>
                <a:lnTo>
                  <a:pt x="2077203" y="6289875"/>
                </a:lnTo>
                <a:lnTo>
                  <a:pt x="2053052" y="6278822"/>
                </a:lnTo>
                <a:lnTo>
                  <a:pt x="1767173" y="6268839"/>
                </a:lnTo>
                <a:lnTo>
                  <a:pt x="1759313" y="6270144"/>
                </a:lnTo>
                <a:cubicBezTo>
                  <a:pt x="1755431" y="6272141"/>
                  <a:pt x="1753270" y="6275527"/>
                  <a:pt x="1754015" y="6281083"/>
                </a:cubicBezTo>
                <a:cubicBezTo>
                  <a:pt x="1745153" y="6280220"/>
                  <a:pt x="1736444" y="6278451"/>
                  <a:pt x="1727673" y="6276451"/>
                </a:cubicBezTo>
                <a:lnTo>
                  <a:pt x="1723075" y="6275419"/>
                </a:lnTo>
                <a:lnTo>
                  <a:pt x="1705819" y="6276363"/>
                </a:lnTo>
                <a:lnTo>
                  <a:pt x="1699541" y="6270286"/>
                </a:lnTo>
                <a:lnTo>
                  <a:pt x="1641181" y="6270668"/>
                </a:lnTo>
                <a:cubicBezTo>
                  <a:pt x="1615727" y="6285700"/>
                  <a:pt x="1568880" y="6276769"/>
                  <a:pt x="1529578" y="6282433"/>
                </a:cubicBezTo>
                <a:lnTo>
                  <a:pt x="1512242" y="6288237"/>
                </a:lnTo>
                <a:lnTo>
                  <a:pt x="1398646" y="6294505"/>
                </a:lnTo>
                <a:lnTo>
                  <a:pt x="1320851" y="6302897"/>
                </a:lnTo>
                <a:lnTo>
                  <a:pt x="1304103" y="6308544"/>
                </a:lnTo>
                <a:lnTo>
                  <a:pt x="1284995" y="6302554"/>
                </a:lnTo>
                <a:cubicBezTo>
                  <a:pt x="1282678" y="6300906"/>
                  <a:pt x="1280807" y="6299080"/>
                  <a:pt x="1279438" y="6297138"/>
                </a:cubicBezTo>
                <a:lnTo>
                  <a:pt x="1217504" y="6305344"/>
                </a:lnTo>
                <a:lnTo>
                  <a:pt x="1210048" y="6305374"/>
                </a:lnTo>
                <a:lnTo>
                  <a:pt x="1158774" y="6302117"/>
                </a:lnTo>
                <a:lnTo>
                  <a:pt x="1082697" y="6291886"/>
                </a:lnTo>
                <a:cubicBezTo>
                  <a:pt x="1057648" y="6285154"/>
                  <a:pt x="1035684" y="6260420"/>
                  <a:pt x="1004086" y="6271573"/>
                </a:cubicBezTo>
                <a:cubicBezTo>
                  <a:pt x="1011465" y="6258262"/>
                  <a:pt x="966910" y="6274591"/>
                  <a:pt x="958597" y="6262852"/>
                </a:cubicBezTo>
                <a:cubicBezTo>
                  <a:pt x="953810" y="6253162"/>
                  <a:pt x="939179" y="6255858"/>
                  <a:pt x="927065" y="6253548"/>
                </a:cubicBezTo>
                <a:cubicBezTo>
                  <a:pt x="916739" y="6244315"/>
                  <a:pt x="857833" y="6241901"/>
                  <a:pt x="838376" y="6245778"/>
                </a:cubicBezTo>
                <a:cubicBezTo>
                  <a:pt x="784876" y="6262719"/>
                  <a:pt x="730857" y="6227065"/>
                  <a:pt x="687848" y="6239552"/>
                </a:cubicBezTo>
                <a:cubicBezTo>
                  <a:pt x="670765" y="6238110"/>
                  <a:pt x="659514" y="6236097"/>
                  <a:pt x="651351" y="6234065"/>
                </a:cubicBezTo>
                <a:lnTo>
                  <a:pt x="636157" y="6229343"/>
                </a:lnTo>
                <a:lnTo>
                  <a:pt x="36670" y="6208408"/>
                </a:lnTo>
                <a:lnTo>
                  <a:pt x="36752" y="6206084"/>
                </a:lnTo>
                <a:lnTo>
                  <a:pt x="10323" y="6193998"/>
                </a:lnTo>
                <a:cubicBezTo>
                  <a:pt x="3640" y="6186831"/>
                  <a:pt x="-317" y="6177124"/>
                  <a:pt x="21" y="6166561"/>
                </a:cubicBezTo>
                <a:lnTo>
                  <a:pt x="109134" y="3041977"/>
                </a:lnTo>
                <a:lnTo>
                  <a:pt x="114183" y="3032927"/>
                </a:lnTo>
                <a:lnTo>
                  <a:pt x="109891" y="3021493"/>
                </a:lnTo>
                <a:close/>
              </a:path>
            </a:pathLst>
          </a:custGeom>
        </p:spPr>
      </p:pic>
      <p:sp>
        <p:nvSpPr>
          <p:cNvPr id="14" name="TextBox 13">
            <a:extLst>
              <a:ext uri="{FF2B5EF4-FFF2-40B4-BE49-F238E27FC236}">
                <a16:creationId xmlns:a16="http://schemas.microsoft.com/office/drawing/2014/main" id="{A0898578-18B0-C58F-DCC8-271120B9CD23}"/>
              </a:ext>
            </a:extLst>
          </p:cNvPr>
          <p:cNvSpPr txBox="1"/>
          <p:nvPr/>
        </p:nvSpPr>
        <p:spPr>
          <a:xfrm>
            <a:off x="1752600" y="1438045"/>
            <a:ext cx="9372600" cy="329320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upon thee, and be gracious unto thee:</a:t>
            </a:r>
          </a:p>
          <a:p>
            <a:pPr marL="182880" lvl="1" indent="-457200"/>
            <a:endPar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182880" lvl="1" indent="-457200" algn="r"/>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a:t>
            </a:r>
            <a:r>
              <a:rPr lang="en-US" sz="4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endParaRPr lang="en-US" sz="44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12" name="TextBox 11">
            <a:extLst>
              <a:ext uri="{FF2B5EF4-FFF2-40B4-BE49-F238E27FC236}">
                <a16:creationId xmlns:a16="http://schemas.microsoft.com/office/drawing/2014/main" id="{55DBEB48-64FE-02CA-B6BD-F2DBF9D2DE31}"/>
              </a:ext>
            </a:extLst>
          </p:cNvPr>
          <p:cNvSpPr txBox="1"/>
          <p:nvPr/>
        </p:nvSpPr>
        <p:spPr>
          <a:xfrm>
            <a:off x="5577636" y="454058"/>
            <a:ext cx="1723270" cy="769441"/>
          </a:xfrm>
          <a:prstGeom prst="rect">
            <a:avLst/>
          </a:prstGeom>
          <a:solidFill>
            <a:schemeClr val="bg1"/>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buFont typeface="Arial" pitchFamily="34" charset="0"/>
              <a:buNone/>
            </a:pPr>
            <a:r>
              <a:rPr lang="en-US" sz="4400" i="1" cap="small"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15" name="Group 14">
            <a:extLst>
              <a:ext uri="{FF2B5EF4-FFF2-40B4-BE49-F238E27FC236}">
                <a16:creationId xmlns:a16="http://schemas.microsoft.com/office/drawing/2014/main" id="{1A554B1B-0A06-5E3B-176D-14A783479212}"/>
              </a:ext>
            </a:extLst>
          </p:cNvPr>
          <p:cNvGrpSpPr/>
          <p:nvPr/>
        </p:nvGrpSpPr>
        <p:grpSpPr>
          <a:xfrm>
            <a:off x="7620000" y="5853030"/>
            <a:ext cx="4513457" cy="827585"/>
            <a:chOff x="1449360" y="8289089"/>
            <a:chExt cx="8020643" cy="1164959"/>
          </a:xfrm>
        </p:grpSpPr>
        <p:grpSp>
          <p:nvGrpSpPr>
            <p:cNvPr id="16" name="Group 15">
              <a:extLst>
                <a:ext uri="{FF2B5EF4-FFF2-40B4-BE49-F238E27FC236}">
                  <a16:creationId xmlns:a16="http://schemas.microsoft.com/office/drawing/2014/main" id="{4770CD06-1E89-2EBF-8CB1-1070674C9022}"/>
                </a:ext>
              </a:extLst>
            </p:cNvPr>
            <p:cNvGrpSpPr/>
            <p:nvPr/>
          </p:nvGrpSpPr>
          <p:grpSpPr>
            <a:xfrm>
              <a:off x="2399144" y="8289089"/>
              <a:ext cx="6121074" cy="926714"/>
              <a:chOff x="3142974" y="5750426"/>
              <a:chExt cx="6718852" cy="2056274"/>
            </a:xfrm>
          </p:grpSpPr>
          <p:sp>
            <p:nvSpPr>
              <p:cNvPr id="18" name="Rectangle: Rounded Corners 17">
                <a:extLst>
                  <a:ext uri="{FF2B5EF4-FFF2-40B4-BE49-F238E27FC236}">
                    <a16:creationId xmlns:a16="http://schemas.microsoft.com/office/drawing/2014/main" id="{2D806331-2FFB-4714-1F3C-30A11A06F5C3}"/>
                  </a:ext>
                </a:extLst>
              </p:cNvPr>
              <p:cNvSpPr/>
              <p:nvPr/>
            </p:nvSpPr>
            <p:spPr>
              <a:xfrm>
                <a:off x="3142974" y="5750426"/>
                <a:ext cx="6718852" cy="2056274"/>
              </a:xfrm>
              <a:prstGeom prst="roundRect">
                <a:avLst/>
              </a:prstGeom>
              <a:blipFill rotWithShape="1">
                <a:blip r:embed="rId4"/>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002060"/>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6A045818-E482-F6AB-90EF-36A1A1B5C009}"/>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55C15FA1-30A6-5A6E-EEBC-7368D5385BB8}"/>
                    </a:ext>
                  </a:extLst>
                </p:cNvPr>
                <p:cNvPicPr>
                  <a:picLocks noChangeAspect="1"/>
                </p:cNvPicPr>
                <p:nvPr/>
              </p:nvPicPr>
              <p:blipFill>
                <a:blip r:embed="rId5"/>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6671114D-BAE4-2008-1289-0A1EAA0E0857}"/>
                    </a:ext>
                  </a:extLst>
                </p:cNvPr>
                <p:cNvPicPr>
                  <a:picLocks noChangeAspect="1"/>
                </p:cNvPicPr>
                <p:nvPr/>
              </p:nvPicPr>
              <p:blipFill>
                <a:blip r:embed="rId6"/>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8A605311-DF29-E595-0692-02423AE5A0A5}"/>
                    </a:ext>
                  </a:extLst>
                </p:cNvPr>
                <p:cNvPicPr>
                  <a:picLocks noChangeAspect="1"/>
                </p:cNvPicPr>
                <p:nvPr/>
              </p:nvPicPr>
              <p:blipFill>
                <a:blip r:embed="rId7"/>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B2EE5E15-DFDE-EE25-94A0-0E2BFACDFE48}"/>
                </a:ext>
              </a:extLst>
            </p:cNvPr>
            <p:cNvSpPr/>
            <p:nvPr/>
          </p:nvSpPr>
          <p:spPr>
            <a:xfrm>
              <a:off x="1449360" y="9020802"/>
              <a:ext cx="8020643" cy="433246"/>
            </a:xfrm>
            <a:prstGeom prst="rect">
              <a:avLst/>
            </a:prstGeom>
            <a:solidFill>
              <a:schemeClr val="bg1"/>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rgbClr val="002060"/>
                  </a:solidFill>
                  <a:latin typeface="Gotham Medium" panose="02000604030000020004"/>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Tree>
    <p:extLst>
      <p:ext uri="{BB962C8B-B14F-4D97-AF65-F5344CB8AC3E}">
        <p14:creationId xmlns:p14="http://schemas.microsoft.com/office/powerpoint/2010/main" val="5201393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B3CAC57E-4D14-40F9-82DA-1D7CFBC1A8AC}"/>
              </a:ext>
            </a:extLst>
          </p:cNvPr>
          <p:cNvSpPr txBox="1"/>
          <p:nvPr/>
        </p:nvSpPr>
        <p:spPr>
          <a:xfrm>
            <a:off x="152400" y="3"/>
            <a:ext cx="3460415" cy="584295"/>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OUTLINE</a:t>
            </a:r>
          </a:p>
        </p:txBody>
      </p:sp>
      <p:sp>
        <p:nvSpPr>
          <p:cNvPr id="22" name="Title 2">
            <a:extLst>
              <a:ext uri="{FF2B5EF4-FFF2-40B4-BE49-F238E27FC236}">
                <a16:creationId xmlns:a16="http://schemas.microsoft.com/office/drawing/2014/main" id="{8F68DF59-7286-4940-83AC-0942762905DB}"/>
              </a:ext>
            </a:extLst>
          </p:cNvPr>
          <p:cNvSpPr txBox="1">
            <a:spLocks/>
          </p:cNvSpPr>
          <p:nvPr/>
        </p:nvSpPr>
        <p:spPr>
          <a:xfrm>
            <a:off x="8383565" y="76200"/>
            <a:ext cx="3808435"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cxnSp>
        <p:nvCxnSpPr>
          <p:cNvPr id="26" name="Straight Connector 25">
            <a:extLst>
              <a:ext uri="{FF2B5EF4-FFF2-40B4-BE49-F238E27FC236}">
                <a16:creationId xmlns:a16="http://schemas.microsoft.com/office/drawing/2014/main" id="{20C70E49-B2B9-42E3-A51E-1563A79CE1C4}"/>
              </a:ext>
            </a:extLst>
          </p:cNvPr>
          <p:cNvCxnSpPr>
            <a:cxnSpLocks/>
          </p:cNvCxnSpPr>
          <p:nvPr/>
        </p:nvCxnSpPr>
        <p:spPr>
          <a:xfrm>
            <a:off x="0" y="685447"/>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Line 10">
            <a:extLst>
              <a:ext uri="{FF2B5EF4-FFF2-40B4-BE49-F238E27FC236}">
                <a16:creationId xmlns:a16="http://schemas.microsoft.com/office/drawing/2014/main" id="{9668BC52-3F14-425F-AA8C-99E40C6BB3DB}"/>
              </a:ext>
            </a:extLst>
          </p:cNvPr>
          <p:cNvSpPr>
            <a:spLocks noChangeShapeType="1"/>
          </p:cNvSpPr>
          <p:nvPr/>
        </p:nvSpPr>
        <p:spPr bwMode="auto">
          <a:xfrm flipV="1">
            <a:off x="-167640" y="3081791"/>
            <a:ext cx="12527280" cy="0"/>
          </a:xfrm>
          <a:prstGeom prst="line">
            <a:avLst/>
          </a:prstGeom>
          <a:noFill/>
          <a:ln w="361950">
            <a:solidFill>
              <a:srgbClr val="002060"/>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grpSp>
        <p:nvGrpSpPr>
          <p:cNvPr id="3" name="Group 2">
            <a:extLst>
              <a:ext uri="{FF2B5EF4-FFF2-40B4-BE49-F238E27FC236}">
                <a16:creationId xmlns:a16="http://schemas.microsoft.com/office/drawing/2014/main" id="{CBB33279-6A28-4989-9B0E-D153BD427AC9}"/>
              </a:ext>
            </a:extLst>
          </p:cNvPr>
          <p:cNvGrpSpPr/>
          <p:nvPr/>
        </p:nvGrpSpPr>
        <p:grpSpPr>
          <a:xfrm>
            <a:off x="386862" y="1103503"/>
            <a:ext cx="10996438" cy="5484054"/>
            <a:chOff x="1150459" y="1359392"/>
            <a:chExt cx="11633200" cy="5003253"/>
          </a:xfrm>
          <a:solidFill>
            <a:schemeClr val="accent5">
              <a:alpha val="35000"/>
            </a:schemeClr>
          </a:solidFill>
        </p:grpSpPr>
        <p:sp>
          <p:nvSpPr>
            <p:cNvPr id="24" name="Rectangle 23">
              <a:extLst>
                <a:ext uri="{FF2B5EF4-FFF2-40B4-BE49-F238E27FC236}">
                  <a16:creationId xmlns:a16="http://schemas.microsoft.com/office/drawing/2014/main" id="{69CEFE4A-6B6E-4728-B42A-C8F77D17A120}"/>
                </a:ext>
              </a:extLst>
            </p:cNvPr>
            <p:cNvSpPr/>
            <p:nvPr/>
          </p:nvSpPr>
          <p:spPr>
            <a:xfrm>
              <a:off x="1150459" y="1359392"/>
              <a:ext cx="11633199" cy="1597647"/>
            </a:xfrm>
            <a:prstGeom prst="rect">
              <a:avLst/>
            </a:prstGeom>
            <a:gr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914400"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Lesson Scripture: </a:t>
              </a: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62:1–2, 5–12</a:t>
              </a:r>
            </a:p>
            <a:p>
              <a:pPr marL="914400"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Lesson Focus: </a:t>
              </a:r>
              <a:r>
                <a:rPr lang="en-US" b="1" cap="small" spc="50" dirty="0">
                  <a:ln w="0"/>
                  <a:solidFill>
                    <a:srgbClr val="002060"/>
                  </a:solidFill>
                  <a:effectLst>
                    <a:outerShdw blurRad="38100" dist="38100" dir="2700000" algn="tl">
                      <a:srgbClr val="000000">
                        <a:alpha val="43137"/>
                      </a:srgbClr>
                    </a:outerShdw>
                  </a:effectLst>
                  <a:latin typeface="Gotham Medium" panose="02000604030000020004"/>
                </a:rPr>
                <a:t>Let your soul find rest in the rock.</a:t>
              </a:r>
            </a:p>
            <a:p>
              <a:pPr marL="914400"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Life Response: </a:t>
              </a:r>
              <a:r>
                <a:rPr lang="en-US" b="1" cap="small" spc="50" dirty="0">
                  <a:ln w="0"/>
                  <a:solidFill>
                    <a:srgbClr val="002060"/>
                  </a:solidFill>
                  <a:effectLst>
                    <a:outerShdw blurRad="38100" dist="38100" dir="2700000" algn="tl">
                      <a:srgbClr val="000000">
                        <a:alpha val="43137"/>
                      </a:srgbClr>
                    </a:outerShdw>
                  </a:effectLst>
                  <a:latin typeface="Gotham Medium" panose="02000604030000020004"/>
                </a:rPr>
                <a:t>Commit your soul to God as your rock and fortress.</a:t>
              </a:r>
              <a:endParaRPr lang="en-US" sz="1000" b="1" cap="small" spc="50" dirty="0">
                <a:ln w="0"/>
                <a:solidFill>
                  <a:srgbClr val="002060"/>
                </a:solidFill>
                <a:effectLst>
                  <a:outerShdw blurRad="38100" dist="38100" dir="2700000" algn="tl">
                    <a:srgbClr val="000000">
                      <a:alpha val="43137"/>
                    </a:srgbClr>
                  </a:outerShdw>
                </a:effectLst>
                <a:latin typeface="Gotham Medium" panose="02000604030000020004"/>
              </a:endParaRPr>
            </a:p>
            <a:p>
              <a:pPr marL="914400"/>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Bible Application: </a:t>
              </a:r>
              <a:r>
                <a:rPr lang="en-US"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Comprehend God’s guardianship over your soul.</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ndParaRPr>
            </a:p>
          </p:txBody>
        </p:sp>
        <p:sp>
          <p:nvSpPr>
            <p:cNvPr id="15" name="Rectangle 14">
              <a:extLst>
                <a:ext uri="{FF2B5EF4-FFF2-40B4-BE49-F238E27FC236}">
                  <a16:creationId xmlns:a16="http://schemas.microsoft.com/office/drawing/2014/main" id="{3C4A546D-0018-40BA-A5FD-75A46D201506}"/>
                </a:ext>
              </a:extLst>
            </p:cNvPr>
            <p:cNvSpPr/>
            <p:nvPr/>
          </p:nvSpPr>
          <p:spPr>
            <a:xfrm>
              <a:off x="1150459" y="3507069"/>
              <a:ext cx="11633200" cy="2855576"/>
            </a:xfrm>
            <a:prstGeom prst="rect">
              <a:avLst/>
            </a:prstGeom>
            <a:gr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2171700" lvl="4" indent="-342900">
                <a:lnSpc>
                  <a:spcPct val="107000"/>
                </a:lnSpc>
                <a:buFont typeface="Wingdings" panose="05000000000000000000" pitchFamily="2" charset="2"/>
                <a:buChar char="q"/>
              </a:pPr>
              <a:r>
                <a:rPr lang="en-US"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Rest in God - Psalm 62:1–2 NIV</a:t>
              </a:r>
            </a:p>
            <a:p>
              <a:pPr marL="2171700" lvl="4" indent="-342900">
                <a:lnSpc>
                  <a:spcPct val="107000"/>
                </a:lnSpc>
                <a:buFont typeface="Wingdings" panose="05000000000000000000" pitchFamily="2" charset="2"/>
                <a:buChar char="q"/>
              </a:pPr>
              <a:r>
                <a:rPr lang="en-US"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My Rock and Salvation - Psalm 62:5–8 NIV</a:t>
              </a:r>
            </a:p>
            <a:p>
              <a:pPr marL="2171700" lvl="4" indent="-342900">
                <a:lnSpc>
                  <a:spcPct val="107000"/>
                </a:lnSpc>
                <a:buFont typeface="Wingdings" panose="05000000000000000000" pitchFamily="2" charset="2"/>
                <a:buChar char="q"/>
              </a:pPr>
              <a:r>
                <a:rPr lang="en-US"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Weighed in the Balance - Psalm 62:9–12 NIV</a:t>
              </a:r>
            </a:p>
            <a:p>
              <a:pPr marL="1578757" lvl="3" indent="-342900" hangingPunct="0">
                <a:lnSpc>
                  <a:spcPct val="107000"/>
                </a:lnSpc>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a:t>
              </a: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p:txBody>
        </p:sp>
      </p:grpSp>
      <p:pic>
        <p:nvPicPr>
          <p:cNvPr id="2" name="Picture 1" descr="A person and person standing in a desert&#10;&#10;Description automatically generated">
            <a:extLst>
              <a:ext uri="{FF2B5EF4-FFF2-40B4-BE49-F238E27FC236}">
                <a16:creationId xmlns:a16="http://schemas.microsoft.com/office/drawing/2014/main" id="{3ED397F9-128A-4375-1F23-0F021FEA003B}"/>
              </a:ext>
            </a:extLst>
          </p:cNvPr>
          <p:cNvPicPr>
            <a:picLocks noChangeAspect="1"/>
          </p:cNvPicPr>
          <p:nvPr/>
        </p:nvPicPr>
        <p:blipFill>
          <a:blip r:embed="rId3">
            <a:extLst>
              <a:ext uri="{28A0092B-C50C-407E-A947-70E740481C1C}">
                <a14:useLocalDpi xmlns:a14="http://schemas.microsoft.com/office/drawing/2010/main" val="0"/>
              </a:ext>
            </a:extLst>
          </a:blip>
          <a:srcRect b="8839"/>
          <a:stretch/>
        </p:blipFill>
        <p:spPr>
          <a:xfrm>
            <a:off x="7475558" y="3575804"/>
            <a:ext cx="3725841" cy="2963690"/>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
        <p:nvSpPr>
          <p:cNvPr id="4" name="Slide Number Placeholder 1">
            <a:extLst>
              <a:ext uri="{FF2B5EF4-FFF2-40B4-BE49-F238E27FC236}">
                <a16:creationId xmlns:a16="http://schemas.microsoft.com/office/drawing/2014/main" id="{1A2E2050-BB63-B9F8-47A0-0B00CDE5A00B}"/>
              </a:ext>
            </a:extLst>
          </p:cNvPr>
          <p:cNvSpPr txBox="1">
            <a:spLocks/>
          </p:cNvSpPr>
          <p:nvPr/>
        </p:nvSpPr>
        <p:spPr>
          <a:xfrm>
            <a:off x="10583411"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3</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2484662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57883" y="69059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80994"/>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4724400" cy="58814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INTRODUCTION</a:t>
            </a:r>
          </a:p>
        </p:txBody>
      </p:sp>
      <p:sp>
        <p:nvSpPr>
          <p:cNvPr id="27" name="Rectangle 26">
            <a:extLst>
              <a:ext uri="{FF2B5EF4-FFF2-40B4-BE49-F238E27FC236}">
                <a16:creationId xmlns:a16="http://schemas.microsoft.com/office/drawing/2014/main" id="{5D12579F-ED0B-4F28-9022-D18F2789D03C}"/>
              </a:ext>
            </a:extLst>
          </p:cNvPr>
          <p:cNvSpPr/>
          <p:nvPr/>
        </p:nvSpPr>
        <p:spPr>
          <a:xfrm>
            <a:off x="253919" y="1366348"/>
            <a:ext cx="7029689" cy="5319435"/>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If you were asked to describe your life as it is now with a song, what song would you choose? Consider what characteristics make it the right song for this time. Is it the tone (major or minor key) or the instruments (a violin that sounds forlorn)? Is it the lyrics, expressing contentment or love or betrayal? Is it a song you sing with others or all by yourself? If you’ve been honest with yourself, you might feel an emotional click when you name the song of your life at this time.</a:t>
            </a:r>
            <a:endParaRPr lang="en-US" sz="8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8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Songs have long been part of worship, in part because of their power to express our deepest hopes and fears while drawing us back to God. Perhaps the importance of songs in our relationship with God is best understood when we find ourselves in trouble, not knowing where to turn. At such times, songs like Psalm 62 affirm God’s power and love even as they help us express what we need to tell God.</a:t>
            </a:r>
          </a:p>
        </p:txBody>
      </p:sp>
      <p:sp>
        <p:nvSpPr>
          <p:cNvPr id="5" name="TextBox 4">
            <a:extLst>
              <a:ext uri="{FF2B5EF4-FFF2-40B4-BE49-F238E27FC236}">
                <a16:creationId xmlns:a16="http://schemas.microsoft.com/office/drawing/2014/main" id="{DD3544D4-6398-7B15-D152-491861D8A64E}"/>
              </a:ext>
            </a:extLst>
          </p:cNvPr>
          <p:cNvSpPr txBox="1"/>
          <p:nvPr/>
        </p:nvSpPr>
        <p:spPr>
          <a:xfrm>
            <a:off x="253919" y="800956"/>
            <a:ext cx="4068502" cy="532903"/>
          </a:xfrm>
          <a:prstGeom prst="rect">
            <a:avLst/>
          </a:prstGeom>
          <a:solidFill>
            <a:srgbClr val="002060"/>
          </a:solidFill>
        </p:spPr>
        <p:txBody>
          <a:bodyPr wrap="square">
            <a:spAutoFit/>
          </a:bodyPr>
          <a:lstStyle/>
          <a:p>
            <a:pPr marL="0" marR="0">
              <a:lnSpc>
                <a:spcPct val="107000"/>
              </a:lnSpc>
              <a:spcBef>
                <a:spcPts val="0"/>
              </a:spcBef>
              <a:spcAft>
                <a:spcPts val="0"/>
              </a:spcAft>
            </a:pPr>
            <a:r>
              <a:rPr lang="en-US" sz="28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Steps to Resolve Disputes</a:t>
            </a:r>
          </a:p>
        </p:txBody>
      </p:sp>
      <p:pic>
        <p:nvPicPr>
          <p:cNvPr id="3" name="Picture 2" descr="A person and person standing in a desert&#10;&#10;Description automatically generated">
            <a:extLst>
              <a:ext uri="{FF2B5EF4-FFF2-40B4-BE49-F238E27FC236}">
                <a16:creationId xmlns:a16="http://schemas.microsoft.com/office/drawing/2014/main" id="{40359545-EC31-BD71-EAFB-A20A18CB6E57}"/>
              </a:ext>
            </a:extLst>
          </p:cNvPr>
          <p:cNvPicPr>
            <a:picLocks noChangeAspect="1"/>
          </p:cNvPicPr>
          <p:nvPr/>
        </p:nvPicPr>
        <p:blipFill>
          <a:blip r:embed="rId3">
            <a:extLst>
              <a:ext uri="{28A0092B-C50C-407E-A947-70E740481C1C}">
                <a14:useLocalDpi xmlns:a14="http://schemas.microsoft.com/office/drawing/2010/main" val="0"/>
              </a:ext>
            </a:extLst>
          </a:blip>
          <a:srcRect l="5829"/>
          <a:stretch/>
        </p:blipFill>
        <p:spPr>
          <a:xfrm>
            <a:off x="7315202" y="807769"/>
            <a:ext cx="4876798" cy="6050231"/>
          </a:xfrm>
          <a:custGeom>
            <a:avLst/>
            <a:gdLst/>
            <a:ahLst/>
            <a:cxnLst/>
            <a:rect l="l" t="t" r="r" b="b"/>
            <a:pathLst>
              <a:path w="6458232" h="6858001">
                <a:moveTo>
                  <a:pt x="2209000" y="0"/>
                </a:moveTo>
                <a:lnTo>
                  <a:pt x="6458232" y="0"/>
                </a:lnTo>
                <a:lnTo>
                  <a:pt x="6458232" y="6858001"/>
                </a:lnTo>
                <a:lnTo>
                  <a:pt x="651045" y="6858001"/>
                </a:lnTo>
                <a:lnTo>
                  <a:pt x="635146" y="6830200"/>
                </a:lnTo>
                <a:cubicBezTo>
                  <a:pt x="230085" y="6080469"/>
                  <a:pt x="0" y="5221296"/>
                  <a:pt x="0" y="4308089"/>
                </a:cubicBezTo>
                <a:cubicBezTo>
                  <a:pt x="0" y="2572997"/>
                  <a:pt x="830606" y="1032965"/>
                  <a:pt x="2113832" y="68046"/>
                </a:cubicBezTo>
                <a:close/>
              </a:path>
            </a:pathLst>
          </a:custGeom>
          <a:ln w="57150">
            <a:solidFill>
              <a:srgbClr val="002060"/>
            </a:solidFill>
          </a:ln>
        </p:spPr>
      </p:pic>
      <p:sp>
        <p:nvSpPr>
          <p:cNvPr id="4" name="Title 1">
            <a:extLst>
              <a:ext uri="{FF2B5EF4-FFF2-40B4-BE49-F238E27FC236}">
                <a16:creationId xmlns:a16="http://schemas.microsoft.com/office/drawing/2014/main" id="{F705BBBE-FD42-0A01-C61E-0FD8602C6DDC}"/>
              </a:ext>
            </a:extLst>
          </p:cNvPr>
          <p:cNvSpPr txBox="1">
            <a:spLocks/>
          </p:cNvSpPr>
          <p:nvPr/>
        </p:nvSpPr>
        <p:spPr>
          <a:xfrm>
            <a:off x="7677150" y="6292326"/>
            <a:ext cx="4514850" cy="61627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cap="small" dirty="0">
                <a:solidFill>
                  <a:schemeClr val="bg1"/>
                </a:solidFill>
                <a:effectLst>
                  <a:outerShdw blurRad="38100" dist="38100" dir="2700000" algn="tl">
                    <a:srgbClr val="000000">
                      <a:alpha val="43137"/>
                    </a:srgbClr>
                  </a:outerShdw>
                </a:effectLst>
                <a:latin typeface="Arial Black" panose="020B0A04020102020204" pitchFamily="34" charset="0"/>
              </a:rPr>
              <a:t>Trust in God Alone</a:t>
            </a:r>
          </a:p>
        </p:txBody>
      </p:sp>
      <p:sp>
        <p:nvSpPr>
          <p:cNvPr id="2" name="Slide Number Placeholder 1">
            <a:extLst>
              <a:ext uri="{FF2B5EF4-FFF2-40B4-BE49-F238E27FC236}">
                <a16:creationId xmlns:a16="http://schemas.microsoft.com/office/drawing/2014/main" id="{3271073A-D548-78FE-94C2-8DBBC83A55D2}"/>
              </a:ext>
            </a:extLst>
          </p:cNvPr>
          <p:cNvSpPr txBox="1">
            <a:spLocks/>
          </p:cNvSpPr>
          <p:nvPr/>
        </p:nvSpPr>
        <p:spPr>
          <a:xfrm>
            <a:off x="-761268" y="6517584"/>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4</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097525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1083639295"/>
              </p:ext>
            </p:extLst>
          </p:nvPr>
        </p:nvGraphicFramePr>
        <p:xfrm>
          <a:off x="909722" y="370244"/>
          <a:ext cx="9969292" cy="5401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877258" y="2446108"/>
            <a:ext cx="2892850"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Trust in God Alone</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619554" y="5497361"/>
            <a:ext cx="23774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5</a:t>
            </a:fld>
            <a:endParaRPr lang="en-US" dirty="0">
              <a:solidFill>
                <a:srgbClr val="002060"/>
              </a:solidFill>
              <a:latin typeface="Arial Black" panose="020B0A04020102020204" pitchFamily="34" charset="0"/>
            </a:endParaRPr>
          </a:p>
        </p:txBody>
      </p:sp>
      <p:graphicFrame>
        <p:nvGraphicFramePr>
          <p:cNvPr id="2" name="Diagram 1">
            <a:extLst>
              <a:ext uri="{FF2B5EF4-FFF2-40B4-BE49-F238E27FC236}">
                <a16:creationId xmlns:a16="http://schemas.microsoft.com/office/drawing/2014/main" id="{DD9C9C10-D69E-1A2B-6125-7401A8CCB68A}"/>
              </a:ext>
            </a:extLst>
          </p:cNvPr>
          <p:cNvGraphicFramePr/>
          <p:nvPr>
            <p:extLst>
              <p:ext uri="{D42A27DB-BD31-4B8C-83A1-F6EECF244321}">
                <p14:modId xmlns:p14="http://schemas.microsoft.com/office/powerpoint/2010/main" val="1956261279"/>
              </p:ext>
            </p:extLst>
          </p:nvPr>
        </p:nvGraphicFramePr>
        <p:xfrm>
          <a:off x="1805941" y="2689147"/>
          <a:ext cx="9969292" cy="540143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 name="Trapezoid 2">
            <a:extLst>
              <a:ext uri="{FF2B5EF4-FFF2-40B4-BE49-F238E27FC236}">
                <a16:creationId xmlns:a16="http://schemas.microsoft.com/office/drawing/2014/main" id="{5E1AFFF8-566E-294D-D078-27C2BD89624B}"/>
              </a:ext>
            </a:extLst>
          </p:cNvPr>
          <p:cNvSpPr/>
          <p:nvPr/>
        </p:nvSpPr>
        <p:spPr>
          <a:xfrm>
            <a:off x="756138" y="3710354"/>
            <a:ext cx="1406768" cy="2975727"/>
          </a:xfrm>
          <a:prstGeom prst="trapezoid">
            <a:avLst>
              <a:gd name="adj" fmla="val 13750"/>
            </a:avLst>
          </a:prstGeom>
          <a:blipFill>
            <a:blip r:embed="rId13">
              <a:alphaModFix amt="7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58164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911513123"/>
              </p:ext>
            </p:extLst>
          </p:nvPr>
        </p:nvGraphicFramePr>
        <p:xfrm>
          <a:off x="909722" y="370244"/>
          <a:ext cx="9969292" cy="5401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877258" y="2446108"/>
            <a:ext cx="2892850"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Trust in God Alone</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619554" y="5497361"/>
            <a:ext cx="23774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Trapezoid 2">
            <a:extLst>
              <a:ext uri="{FF2B5EF4-FFF2-40B4-BE49-F238E27FC236}">
                <a16:creationId xmlns:a16="http://schemas.microsoft.com/office/drawing/2014/main" id="{03641521-4305-0802-F5CD-7D4B3E85CF24}"/>
              </a:ext>
            </a:extLst>
          </p:cNvPr>
          <p:cNvSpPr/>
          <p:nvPr/>
        </p:nvSpPr>
        <p:spPr>
          <a:xfrm>
            <a:off x="861775" y="2178641"/>
            <a:ext cx="10526131" cy="4347327"/>
          </a:xfrm>
          <a:prstGeom prst="trapezoid">
            <a:avLst>
              <a:gd name="adj" fmla="val 31548"/>
            </a:avLst>
          </a:prstGeom>
          <a:blipFill>
            <a:blip r:embed="rId8">
              <a:alphaModFix amt="7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D5CFA2D2-E676-4146-EA0D-B9326D7C1E29}"/>
              </a:ext>
            </a:extLst>
          </p:cNvPr>
          <p:cNvSpPr txBox="1">
            <a:spLocks/>
          </p:cNvSpPr>
          <p:nvPr/>
        </p:nvSpPr>
        <p:spPr>
          <a:xfrm>
            <a:off x="-82125" y="6005523"/>
            <a:ext cx="12537733" cy="104816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6</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240712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7154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a:t>
            </a:r>
          </a:p>
        </p:txBody>
      </p:sp>
      <p:cxnSp>
        <p:nvCxnSpPr>
          <p:cNvPr id="9" name="Straight Connector 8">
            <a:extLst>
              <a:ext uri="{FF2B5EF4-FFF2-40B4-BE49-F238E27FC236}">
                <a16:creationId xmlns:a16="http://schemas.microsoft.com/office/drawing/2014/main" id="{D3A8CB74-F1FB-4E69-B836-2C0E53F66614}"/>
              </a:ext>
            </a:extLst>
          </p:cNvPr>
          <p:cNvCxnSpPr>
            <a:cxnSpLocks/>
          </p:cNvCxnSpPr>
          <p:nvPr/>
        </p:nvCxnSpPr>
        <p:spPr>
          <a:xfrm>
            <a:off x="-39402" y="6718590"/>
            <a:ext cx="12252960" cy="0"/>
          </a:xfrm>
          <a:prstGeom prst="line">
            <a:avLst/>
          </a:prstGeom>
          <a:ln w="314325">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D12579F-ED0B-4F28-9022-D18F2789D03C}"/>
              </a:ext>
            </a:extLst>
          </p:cNvPr>
          <p:cNvSpPr/>
          <p:nvPr/>
        </p:nvSpPr>
        <p:spPr>
          <a:xfrm>
            <a:off x="4456253" y="790769"/>
            <a:ext cx="7534500" cy="5880294"/>
          </a:xfrm>
          <a:prstGeom prst="rect">
            <a:avLst/>
          </a:prstGeom>
          <a:solidFill>
            <a:schemeClr val="bg1">
              <a:alpha val="10000"/>
            </a:schemeClr>
          </a:solidFill>
          <a:ln w="1143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As prayers and songs, the Psalms give worshippers a voice. Sometimes it is the voice of lament (see Psalms 10, 13, 44, 77), and sometimes it is a voice of thanksgiving and praise (see Psalms 66, 107, 148). Lament prayers grieve suffering, and thanksgivings express gratitude. Psalm 62 is neither a lament nor a thanksgiving hymn, though it contains elements of both. Instead, this psalm can appropriately be called a confidence psalm. It expresses trust and hope in God in the middle of distress. Confidence psalms arise from an assured relationship with God. The psalmists are confident that God is their help and refuge. They trust in God’s power and goodness, and they hope in God’s faithfulness (compare Psalms 11; 23).</a:t>
            </a:r>
            <a:endParaRPr lang="en-US" sz="6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6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The superscript of Psalm 62 identifies Jeduthun as the leader of the choir (1 Chronicles 16:41, 42; 25:1-3; see Psalms 39, 77). He might have been someone like a songwriting partner to David (ruled about 1010–970 BC), who is identified as the writer of Psalm 62. Specific hardships are alluded to in the superscripts of David’s psalms (see commentary on 62:3-4, below).</a:t>
            </a:r>
            <a:endParaRPr lang="en-US" sz="6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6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The power of poetry, especially set to song, is to allow not only the writer or singer to express themselves—fears, pain, trust, love—but also to speak for an audience in attendance. Psalm 62 invited Israelites to join the song, and it still does for us today.</a:t>
            </a:r>
          </a:p>
        </p:txBody>
      </p:sp>
      <p:sp>
        <p:nvSpPr>
          <p:cNvPr id="2" name="Slide Number Placeholder 1">
            <a:extLst>
              <a:ext uri="{FF2B5EF4-FFF2-40B4-BE49-F238E27FC236}">
                <a16:creationId xmlns:a16="http://schemas.microsoft.com/office/drawing/2014/main" id="{5BCC25F1-528A-D5D0-6A13-1327F3E2B723}"/>
              </a:ext>
            </a:extLst>
          </p:cNvPr>
          <p:cNvSpPr txBox="1">
            <a:spLocks/>
          </p:cNvSpPr>
          <p:nvPr/>
        </p:nvSpPr>
        <p:spPr>
          <a:xfrm>
            <a:off x="10200344" y="6581499"/>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7</a:t>
            </a:fld>
            <a:endParaRPr lang="en-US" dirty="0">
              <a:solidFill>
                <a:schemeClr val="bg1"/>
              </a:solidFill>
              <a:latin typeface="Arial Black" panose="020B0A04020102020204" pitchFamily="34" charset="0"/>
            </a:endParaRPr>
          </a:p>
        </p:txBody>
      </p:sp>
      <p:pic>
        <p:nvPicPr>
          <p:cNvPr id="11" name="Picture 10" descr="A person and person standing in a desert&#10;&#10;Description automatically generated">
            <a:extLst>
              <a:ext uri="{FF2B5EF4-FFF2-40B4-BE49-F238E27FC236}">
                <a16:creationId xmlns:a16="http://schemas.microsoft.com/office/drawing/2014/main" id="{D7852963-04F1-F100-471D-CB528EAA91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372" y="795945"/>
            <a:ext cx="4231858" cy="5678819"/>
          </a:xfrm>
          <a:prstGeom prst="rect">
            <a:avLst/>
          </a:prstGeom>
          <a:ln w="5715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8928971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57883" y="62025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7" name="Rectangle 26">
            <a:extLst>
              <a:ext uri="{FF2B5EF4-FFF2-40B4-BE49-F238E27FC236}">
                <a16:creationId xmlns:a16="http://schemas.microsoft.com/office/drawing/2014/main" id="{5D12579F-ED0B-4F28-9022-D18F2789D03C}"/>
              </a:ext>
            </a:extLst>
          </p:cNvPr>
          <p:cNvSpPr/>
          <p:nvPr/>
        </p:nvSpPr>
        <p:spPr>
          <a:xfrm>
            <a:off x="5214416" y="1104179"/>
            <a:ext cx="7029689" cy="5747566"/>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When David referred to God as his fortress, he may have been thinking of his own tower as the metaphor. In Jerusalem today, you can see the ruins of a tower built by Herod on the same spot that David built his citadel. Like the fortified city, a fortress made of walls in concentric circles was difficult to breach. In this regard, the ancient fortress served as a type of bunker for kings under attack. Warren </a:t>
            </a:r>
            <a:r>
              <a:rPr lang="en-US" sz="2000" b="1" dirty="0" err="1">
                <a:solidFill>
                  <a:srgbClr val="002060"/>
                </a:solidFill>
                <a:effectLst/>
                <a:latin typeface="Gotham Medium" panose="02000604030000020004"/>
                <a:ea typeface="Calibri" panose="020F0502020204030204" pitchFamily="34" charset="0"/>
                <a:cs typeface="Calibri" panose="020F0502020204030204" pitchFamily="34" charset="0"/>
              </a:rPr>
              <a:t>Wiersbe</a:t>
            </a: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 writes:</a:t>
            </a:r>
            <a:endParaRPr lang="en-US" sz="6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6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The images of God as ‘rock’ and ‘fortress’ remind us of Psalm 18:1–2. A humble man, David saw himself as a bowing stone wall about to collapse and a tottering fence ready to fall down (see 1 Sam. 24:14; 26:20). But God was his strong tower! The enemy could threaten him, lie about him, and even assault him, and he would not lose the peace God put in his heart. To wait in silence before the Lord is not idleness or inactivity. It is calm worship and faith, resting in His greatness and submitted to His will. It is preparation for the time when God gives the orders to act (18:30–45).</a:t>
            </a:r>
          </a:p>
        </p:txBody>
      </p:sp>
      <p:sp>
        <p:nvSpPr>
          <p:cNvPr id="5" name="TextBox 4">
            <a:extLst>
              <a:ext uri="{FF2B5EF4-FFF2-40B4-BE49-F238E27FC236}">
                <a16:creationId xmlns:a16="http://schemas.microsoft.com/office/drawing/2014/main" id="{DD3544D4-6398-7B15-D152-491861D8A64E}"/>
              </a:ext>
            </a:extLst>
          </p:cNvPr>
          <p:cNvSpPr txBox="1"/>
          <p:nvPr/>
        </p:nvSpPr>
        <p:spPr>
          <a:xfrm>
            <a:off x="5282985" y="657954"/>
            <a:ext cx="1504489" cy="532903"/>
          </a:xfrm>
          <a:prstGeom prst="rect">
            <a:avLst/>
          </a:prstGeom>
          <a:solidFill>
            <a:srgbClr val="002060"/>
          </a:solidFill>
        </p:spPr>
        <p:txBody>
          <a:bodyPr wrap="square">
            <a:spAutoFit/>
          </a:bodyPr>
          <a:lstStyle/>
          <a:p>
            <a:pPr marL="0" marR="0">
              <a:lnSpc>
                <a:spcPct val="107000"/>
              </a:lnSpc>
              <a:spcBef>
                <a:spcPts val="0"/>
              </a:spcBef>
              <a:spcAft>
                <a:spcPts val="0"/>
              </a:spcAft>
            </a:pPr>
            <a:r>
              <a:rPr lang="en-US" sz="28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Fortress</a:t>
            </a:r>
          </a:p>
        </p:txBody>
      </p:sp>
      <p:pic>
        <p:nvPicPr>
          <p:cNvPr id="3" name="Picture 2" descr="A person and person standing in a desert&#10;&#10;Description automatically generated">
            <a:extLst>
              <a:ext uri="{FF2B5EF4-FFF2-40B4-BE49-F238E27FC236}">
                <a16:creationId xmlns:a16="http://schemas.microsoft.com/office/drawing/2014/main" id="{40359545-EC31-BD71-EAFB-A20A18CB6E57}"/>
              </a:ext>
            </a:extLst>
          </p:cNvPr>
          <p:cNvPicPr>
            <a:picLocks noChangeAspect="1"/>
          </p:cNvPicPr>
          <p:nvPr/>
        </p:nvPicPr>
        <p:blipFill>
          <a:blip r:embed="rId3">
            <a:extLst>
              <a:ext uri="{28A0092B-C50C-407E-A947-70E740481C1C}">
                <a14:useLocalDpi xmlns:a14="http://schemas.microsoft.com/office/drawing/2010/main" val="0"/>
              </a:ext>
            </a:extLst>
          </a:blip>
          <a:srcRect l="5829"/>
          <a:stretch/>
        </p:blipFill>
        <p:spPr>
          <a:xfrm flipH="1">
            <a:off x="63656" y="-121621"/>
            <a:ext cx="4876798" cy="6858001"/>
          </a:xfrm>
          <a:custGeom>
            <a:avLst/>
            <a:gdLst/>
            <a:ahLst/>
            <a:cxnLst/>
            <a:rect l="l" t="t" r="r" b="b"/>
            <a:pathLst>
              <a:path w="6458232" h="6858001">
                <a:moveTo>
                  <a:pt x="2209000" y="0"/>
                </a:moveTo>
                <a:lnTo>
                  <a:pt x="6458232" y="0"/>
                </a:lnTo>
                <a:lnTo>
                  <a:pt x="6458232" y="6858001"/>
                </a:lnTo>
                <a:lnTo>
                  <a:pt x="651045" y="6858001"/>
                </a:lnTo>
                <a:lnTo>
                  <a:pt x="635146" y="6830200"/>
                </a:lnTo>
                <a:cubicBezTo>
                  <a:pt x="230085" y="6080469"/>
                  <a:pt x="0" y="5221296"/>
                  <a:pt x="0" y="4308089"/>
                </a:cubicBezTo>
                <a:cubicBezTo>
                  <a:pt x="0" y="2572997"/>
                  <a:pt x="830606" y="1032965"/>
                  <a:pt x="2113832" y="68046"/>
                </a:cubicBezTo>
                <a:close/>
              </a:path>
            </a:pathLst>
          </a:custGeom>
          <a:ln w="57150">
            <a:solidFill>
              <a:srgbClr val="002060"/>
            </a:solidFill>
          </a:ln>
        </p:spPr>
      </p:pic>
      <p:sp>
        <p:nvSpPr>
          <p:cNvPr id="4" name="Title 1">
            <a:extLst>
              <a:ext uri="{FF2B5EF4-FFF2-40B4-BE49-F238E27FC236}">
                <a16:creationId xmlns:a16="http://schemas.microsoft.com/office/drawing/2014/main" id="{F705BBBE-FD42-0A01-C61E-0FD8602C6DDC}"/>
              </a:ext>
            </a:extLst>
          </p:cNvPr>
          <p:cNvSpPr txBox="1">
            <a:spLocks/>
          </p:cNvSpPr>
          <p:nvPr/>
        </p:nvSpPr>
        <p:spPr>
          <a:xfrm>
            <a:off x="57138" y="6172864"/>
            <a:ext cx="4514850" cy="61627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cap="small" dirty="0">
                <a:solidFill>
                  <a:schemeClr val="bg1"/>
                </a:solidFill>
                <a:effectLst>
                  <a:outerShdw blurRad="38100" dist="38100" dir="2700000" algn="tl">
                    <a:srgbClr val="000000">
                      <a:alpha val="43137"/>
                    </a:srgbClr>
                  </a:outerShdw>
                </a:effectLst>
                <a:latin typeface="Arial Black" panose="020B0A04020102020204" pitchFamily="34" charset="0"/>
              </a:rPr>
              <a:t>Trust in God Alone</a:t>
            </a:r>
          </a:p>
        </p:txBody>
      </p:sp>
      <p:sp>
        <p:nvSpPr>
          <p:cNvPr id="29" name="TextBox 28">
            <a:extLst>
              <a:ext uri="{FF2B5EF4-FFF2-40B4-BE49-F238E27FC236}">
                <a16:creationId xmlns:a16="http://schemas.microsoft.com/office/drawing/2014/main" id="{94623693-3F29-41C2-8ECA-512EA43AF814}"/>
              </a:ext>
            </a:extLst>
          </p:cNvPr>
          <p:cNvSpPr txBox="1"/>
          <p:nvPr/>
        </p:nvSpPr>
        <p:spPr>
          <a:xfrm>
            <a:off x="4571988" y="-10867"/>
            <a:ext cx="4724400" cy="58814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INTRODUCTION</a:t>
            </a:r>
          </a:p>
        </p:txBody>
      </p:sp>
      <p:sp>
        <p:nvSpPr>
          <p:cNvPr id="2" name="Slide Number Placeholder 1">
            <a:extLst>
              <a:ext uri="{FF2B5EF4-FFF2-40B4-BE49-F238E27FC236}">
                <a16:creationId xmlns:a16="http://schemas.microsoft.com/office/drawing/2014/main" id="{6F9D9746-582E-5337-0DE7-081DB20DE63D}"/>
              </a:ext>
            </a:extLst>
          </p:cNvPr>
          <p:cNvSpPr txBox="1">
            <a:spLocks/>
          </p:cNvSpPr>
          <p:nvPr/>
        </p:nvSpPr>
        <p:spPr>
          <a:xfrm>
            <a:off x="10175630" y="6478746"/>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8</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40448632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3582632093"/>
              </p:ext>
            </p:extLst>
          </p:nvPr>
        </p:nvGraphicFramePr>
        <p:xfrm>
          <a:off x="909722" y="370244"/>
          <a:ext cx="9969292" cy="5401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877258" y="2446108"/>
            <a:ext cx="2892850"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Trust in God Alone</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619554" y="5497361"/>
            <a:ext cx="23774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9</a:t>
            </a:fld>
            <a:endParaRPr lang="en-US" dirty="0">
              <a:solidFill>
                <a:srgbClr val="002060"/>
              </a:solidFill>
              <a:latin typeface="Arial Black" panose="020B0A04020102020204" pitchFamily="34" charset="0"/>
            </a:endParaRPr>
          </a:p>
        </p:txBody>
      </p:sp>
      <p:graphicFrame>
        <p:nvGraphicFramePr>
          <p:cNvPr id="2" name="Diagram 1">
            <a:extLst>
              <a:ext uri="{FF2B5EF4-FFF2-40B4-BE49-F238E27FC236}">
                <a16:creationId xmlns:a16="http://schemas.microsoft.com/office/drawing/2014/main" id="{DD9C9C10-D69E-1A2B-6125-7401A8CCB68A}"/>
              </a:ext>
            </a:extLst>
          </p:cNvPr>
          <p:cNvGraphicFramePr/>
          <p:nvPr>
            <p:extLst>
              <p:ext uri="{D42A27DB-BD31-4B8C-83A1-F6EECF244321}">
                <p14:modId xmlns:p14="http://schemas.microsoft.com/office/powerpoint/2010/main" val="3336165732"/>
              </p:ext>
            </p:extLst>
          </p:nvPr>
        </p:nvGraphicFramePr>
        <p:xfrm>
          <a:off x="1788356" y="2954698"/>
          <a:ext cx="9969292" cy="540143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 name="Trapezoid 2">
            <a:extLst>
              <a:ext uri="{FF2B5EF4-FFF2-40B4-BE49-F238E27FC236}">
                <a16:creationId xmlns:a16="http://schemas.microsoft.com/office/drawing/2014/main" id="{5E1AFFF8-566E-294D-D078-27C2BD89624B}"/>
              </a:ext>
            </a:extLst>
          </p:cNvPr>
          <p:cNvSpPr/>
          <p:nvPr/>
        </p:nvSpPr>
        <p:spPr>
          <a:xfrm>
            <a:off x="3502270" y="4624754"/>
            <a:ext cx="5187461" cy="2061327"/>
          </a:xfrm>
          <a:prstGeom prst="trapezoid">
            <a:avLst>
              <a:gd name="adj" fmla="val 23134"/>
            </a:avLst>
          </a:prstGeom>
          <a:blipFill>
            <a:blip r:embed="rId13">
              <a:alphaModFix amt="7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86252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1207</TotalTime>
  <Words>9753</Words>
  <Application>Microsoft Office PowerPoint</Application>
  <PresentationFormat>Widescreen</PresentationFormat>
  <Paragraphs>486</Paragraphs>
  <Slides>25</Slides>
  <Notes>24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25</vt:i4>
      </vt:variant>
    </vt:vector>
  </HeadingPairs>
  <TitlesOfParts>
    <vt:vector size="36" baseType="lpstr">
      <vt:lpstr>Aptos</vt:lpstr>
      <vt:lpstr>Arial</vt:lpstr>
      <vt:lpstr>Arial Black</vt:lpstr>
      <vt:lpstr>Calibri</vt:lpstr>
      <vt:lpstr>Calibri Light</vt:lpstr>
      <vt:lpstr>Gotham Book</vt:lpstr>
      <vt:lpstr>Gotham Medium</vt:lpstr>
      <vt:lpstr>Helvetica Neue</vt:lpstr>
      <vt:lpstr>Symbol</vt:lpstr>
      <vt:lpstr>Wingdings</vt:lpstr>
      <vt:lpstr>Office Theme</vt:lpstr>
      <vt:lpstr>Trust in God Alone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2</cp:revision>
  <dcterms:created xsi:type="dcterms:W3CDTF">2023-10-23T11:42:57Z</dcterms:created>
  <dcterms:modified xsi:type="dcterms:W3CDTF">2024-10-19T17:30:16Z</dcterms:modified>
</cp:coreProperties>
</file>