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notesMasterIdLst>
    <p:notesMasterId r:id="rId25"/>
  </p:notesMasterIdLst>
  <p:sldIdLst>
    <p:sldId id="498" r:id="rId2"/>
    <p:sldId id="481" r:id="rId3"/>
    <p:sldId id="259" r:id="rId4"/>
    <p:sldId id="260" r:id="rId5"/>
    <p:sldId id="474" r:id="rId6"/>
    <p:sldId id="499" r:id="rId7"/>
    <p:sldId id="453" r:id="rId8"/>
    <p:sldId id="476" r:id="rId9"/>
    <p:sldId id="500" r:id="rId10"/>
    <p:sldId id="477" r:id="rId11"/>
    <p:sldId id="482" r:id="rId12"/>
    <p:sldId id="290" r:id="rId13"/>
    <p:sldId id="501" r:id="rId14"/>
    <p:sldId id="292" r:id="rId15"/>
    <p:sldId id="502" r:id="rId16"/>
    <p:sldId id="431" r:id="rId17"/>
    <p:sldId id="421" r:id="rId18"/>
    <p:sldId id="497" r:id="rId19"/>
    <p:sldId id="422" r:id="rId20"/>
    <p:sldId id="458" r:id="rId21"/>
    <p:sldId id="503" r:id="rId22"/>
    <p:sldId id="504" r:id="rId23"/>
    <p:sldId id="495"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AEC098-2133-403A-ABC5-BCC510E0D63E}" v="138" dt="2024-10-12T15:46:52.356"/>
    <p1510:client id="{A337259C-5B42-4928-8B0F-F133B2DA2C28}" v="4" dt="2024-10-12T15:58:42.319"/>
    <p1510:client id="{C2E0BF02-6936-4FB2-B3C4-E94A525ABBCD}" v="1" dt="2024-10-12T01:13:11.3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3" autoAdjust="0"/>
    <p:restoredTop sz="53725" autoAdjust="0"/>
  </p:normalViewPr>
  <p:slideViewPr>
    <p:cSldViewPr snapToGrid="0">
      <p:cViewPr varScale="1">
        <p:scale>
          <a:sx n="44" d="100"/>
          <a:sy n="44" d="100"/>
        </p:scale>
        <p:origin x="2165" y="53"/>
      </p:cViewPr>
      <p:guideLst/>
    </p:cSldViewPr>
  </p:slideViewPr>
  <p:outlineViewPr>
    <p:cViewPr>
      <p:scale>
        <a:sx n="33" d="100"/>
        <a:sy n="33" d="100"/>
      </p:scale>
      <p:origin x="0" y="-5016"/>
    </p:cViewPr>
  </p:outlineViewPr>
  <p:notesTextViewPr>
    <p:cViewPr>
      <p:scale>
        <a:sx n="3" d="2"/>
        <a:sy n="3" d="2"/>
      </p:scale>
      <p:origin x="0" y="0"/>
    </p:cViewPr>
  </p:notesTextViewPr>
  <p:sorterViewPr>
    <p:cViewPr>
      <p:scale>
        <a:sx n="100" d="100"/>
        <a:sy n="100" d="100"/>
      </p:scale>
      <p:origin x="0" y="-4269"/>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A337259C-5B42-4928-8B0F-F133B2DA2C28}"/>
    <pc:docChg chg="custSel modSld">
      <pc:chgData name="Stanford Bowman" userId="6ede3e4e1afbea80" providerId="LiveId" clId="{A337259C-5B42-4928-8B0F-F133B2DA2C28}" dt="2024-10-12T16:22:58.830" v="33" actId="27636"/>
      <pc:docMkLst>
        <pc:docMk/>
      </pc:docMkLst>
      <pc:sldChg chg="modSp mod modNotesTx">
        <pc:chgData name="Stanford Bowman" userId="6ede3e4e1afbea80" providerId="LiveId" clId="{A337259C-5B42-4928-8B0F-F133B2DA2C28}" dt="2024-10-12T15:59:09.406" v="26" actId="313"/>
        <pc:sldMkLst>
          <pc:docMk/>
          <pc:sldMk cId="2139203408" sldId="259"/>
        </pc:sldMkLst>
        <pc:spChg chg="mod">
          <ac:chgData name="Stanford Bowman" userId="6ede3e4e1afbea80" providerId="LiveId" clId="{A337259C-5B42-4928-8B0F-F133B2DA2C28}" dt="2024-10-12T15:59:07.030" v="23" actId="313"/>
          <ac:spMkLst>
            <pc:docMk/>
            <pc:sldMk cId="2139203408" sldId="259"/>
            <ac:spMk id="5" creationId="{B1287DED-06E3-4317-4565-7C1DAD471D33}"/>
          </ac:spMkLst>
        </pc:spChg>
        <pc:spChg chg="mod">
          <ac:chgData name="Stanford Bowman" userId="6ede3e4e1afbea80" providerId="LiveId" clId="{A337259C-5B42-4928-8B0F-F133B2DA2C28}" dt="2024-10-12T15:56:37.963" v="5" actId="121"/>
          <ac:spMkLst>
            <pc:docMk/>
            <pc:sldMk cId="2139203408" sldId="259"/>
            <ac:spMk id="8" creationId="{143BE764-A303-F010-B591-63BECC8E9675}"/>
          </ac:spMkLst>
        </pc:spChg>
      </pc:sldChg>
      <pc:sldChg chg="modSp mod modNotesTx">
        <pc:chgData name="Stanford Bowman" userId="6ede3e4e1afbea80" providerId="LiveId" clId="{A337259C-5B42-4928-8B0F-F133B2DA2C28}" dt="2024-10-12T15:59:21.370" v="30" actId="313"/>
        <pc:sldMkLst>
          <pc:docMk/>
          <pc:sldMk cId="302755266" sldId="290"/>
        </pc:sldMkLst>
        <pc:spChg chg="mod">
          <ac:chgData name="Stanford Bowman" userId="6ede3e4e1afbea80" providerId="LiveId" clId="{A337259C-5B42-4928-8B0F-F133B2DA2C28}" dt="2024-10-12T15:59:17.604" v="28" actId="313"/>
          <ac:spMkLst>
            <pc:docMk/>
            <pc:sldMk cId="302755266" sldId="290"/>
            <ac:spMk id="3" creationId="{BD90AFB3-CDB8-ABB3-27B0-DD2B8D724A92}"/>
          </ac:spMkLst>
        </pc:spChg>
        <pc:spChg chg="mod">
          <ac:chgData name="Stanford Bowman" userId="6ede3e4e1afbea80" providerId="LiveId" clId="{A337259C-5B42-4928-8B0F-F133B2DA2C28}" dt="2024-10-12T15:57:35.349" v="17"/>
          <ac:spMkLst>
            <pc:docMk/>
            <pc:sldMk cId="302755266" sldId="290"/>
            <ac:spMk id="4" creationId="{6B23B896-0450-1478-E8C2-3F855299224E}"/>
          </ac:spMkLst>
        </pc:spChg>
        <pc:spChg chg="mod">
          <ac:chgData name="Stanford Bowman" userId="6ede3e4e1afbea80" providerId="LiveId" clId="{A337259C-5B42-4928-8B0F-F133B2DA2C28}" dt="2024-10-12T15:58:42.319" v="20"/>
          <ac:spMkLst>
            <pc:docMk/>
            <pc:sldMk cId="302755266" sldId="290"/>
            <ac:spMk id="5" creationId="{30C654AB-A098-10F8-E65C-363BA0977DBC}"/>
          </ac:spMkLst>
        </pc:spChg>
      </pc:sldChg>
      <pc:sldChg chg="modNotes">
        <pc:chgData name="Stanford Bowman" userId="6ede3e4e1afbea80" providerId="LiveId" clId="{A337259C-5B42-4928-8B0F-F133B2DA2C28}" dt="2024-10-12T15:57:05.363" v="12" actId="27636"/>
        <pc:sldMkLst>
          <pc:docMk/>
          <pc:sldMk cId="3452085809" sldId="421"/>
        </pc:sldMkLst>
      </pc:sldChg>
      <pc:sldChg chg="modNotes">
        <pc:chgData name="Stanford Bowman" userId="6ede3e4e1afbea80" providerId="LiveId" clId="{A337259C-5B42-4928-8B0F-F133B2DA2C28}" dt="2024-10-12T15:57:05.332" v="11" actId="27636"/>
        <pc:sldMkLst>
          <pc:docMk/>
          <pc:sldMk cId="1145517130" sldId="431"/>
        </pc:sldMkLst>
      </pc:sldChg>
      <pc:sldChg chg="modNotes">
        <pc:chgData name="Stanford Bowman" userId="6ede3e4e1afbea80" providerId="LiveId" clId="{A337259C-5B42-4928-8B0F-F133B2DA2C28}" dt="2024-10-12T15:57:05.254" v="8" actId="27636"/>
        <pc:sldMkLst>
          <pc:docMk/>
          <pc:sldMk cId="998796097" sldId="453"/>
        </pc:sldMkLst>
      </pc:sldChg>
      <pc:sldChg chg="modNotes">
        <pc:chgData name="Stanford Bowman" userId="6ede3e4e1afbea80" providerId="LiveId" clId="{A337259C-5B42-4928-8B0F-F133B2DA2C28}" dt="2024-10-12T15:57:05.394" v="13" actId="27636"/>
        <pc:sldMkLst>
          <pc:docMk/>
          <pc:sldMk cId="938802995" sldId="458"/>
        </pc:sldMkLst>
      </pc:sldChg>
      <pc:sldChg chg="modNotes">
        <pc:chgData name="Stanford Bowman" userId="6ede3e4e1afbea80" providerId="LiveId" clId="{A337259C-5B42-4928-8B0F-F133B2DA2C28}" dt="2024-10-12T15:57:05.181" v="6" actId="27636"/>
        <pc:sldMkLst>
          <pc:docMk/>
          <pc:sldMk cId="3295816466" sldId="474"/>
        </pc:sldMkLst>
      </pc:sldChg>
      <pc:sldChg chg="modNotes">
        <pc:chgData name="Stanford Bowman" userId="6ede3e4e1afbea80" providerId="LiveId" clId="{A337259C-5B42-4928-8B0F-F133B2DA2C28}" dt="2024-10-12T15:57:05.316" v="10" actId="27636"/>
        <pc:sldMkLst>
          <pc:docMk/>
          <pc:sldMk cId="3231419742" sldId="477"/>
        </pc:sldMkLst>
      </pc:sldChg>
      <pc:sldChg chg="modSp mod">
        <pc:chgData name="Stanford Bowman" userId="6ede3e4e1afbea80" providerId="LiveId" clId="{A337259C-5B42-4928-8B0F-F133B2DA2C28}" dt="2024-10-12T15:59:16.150" v="27" actId="313"/>
        <pc:sldMkLst>
          <pc:docMk/>
          <pc:sldMk cId="1899292702" sldId="482"/>
        </pc:sldMkLst>
        <pc:spChg chg="mod">
          <ac:chgData name="Stanford Bowman" userId="6ede3e4e1afbea80" providerId="LiveId" clId="{A337259C-5B42-4928-8B0F-F133B2DA2C28}" dt="2024-10-12T15:59:16.150" v="27" actId="313"/>
          <ac:spMkLst>
            <pc:docMk/>
            <pc:sldMk cId="1899292702" sldId="482"/>
            <ac:spMk id="3" creationId="{BD90AFB3-CDB8-ABB3-27B0-DD2B8D724A92}"/>
          </ac:spMkLst>
        </pc:spChg>
        <pc:spChg chg="mod">
          <ac:chgData name="Stanford Bowman" userId="6ede3e4e1afbea80" providerId="LiveId" clId="{A337259C-5B42-4928-8B0F-F133B2DA2C28}" dt="2024-10-12T15:57:11.552" v="16"/>
          <ac:spMkLst>
            <pc:docMk/>
            <pc:sldMk cId="1899292702" sldId="482"/>
            <ac:spMk id="4" creationId="{6B23B896-0450-1478-E8C2-3F855299224E}"/>
          </ac:spMkLst>
        </pc:spChg>
        <pc:spChg chg="mod">
          <ac:chgData name="Stanford Bowman" userId="6ede3e4e1afbea80" providerId="LiveId" clId="{A337259C-5B42-4928-8B0F-F133B2DA2C28}" dt="2024-10-12T15:58:42.319" v="20"/>
          <ac:spMkLst>
            <pc:docMk/>
            <pc:sldMk cId="1899292702" sldId="482"/>
            <ac:spMk id="5" creationId="{30C654AB-A098-10F8-E65C-363BA0977DBC}"/>
          </ac:spMkLst>
        </pc:spChg>
      </pc:sldChg>
      <pc:sldChg chg="modSp mod">
        <pc:chgData name="Stanford Bowman" userId="6ede3e4e1afbea80" providerId="LiveId" clId="{A337259C-5B42-4928-8B0F-F133B2DA2C28}" dt="2024-10-12T16:22:58.830" v="33" actId="27636"/>
        <pc:sldMkLst>
          <pc:docMk/>
          <pc:sldMk cId="160944001" sldId="497"/>
        </pc:sldMkLst>
        <pc:spChg chg="mod">
          <ac:chgData name="Stanford Bowman" userId="6ede3e4e1afbea80" providerId="LiveId" clId="{A337259C-5B42-4928-8B0F-F133B2DA2C28}" dt="2024-10-12T16:22:58.830" v="33" actId="27636"/>
          <ac:spMkLst>
            <pc:docMk/>
            <pc:sldMk cId="160944001" sldId="497"/>
            <ac:spMk id="3" creationId="{03D7AAC8-C1E7-6313-1CE0-BBBBCFC90064}"/>
          </ac:spMkLst>
        </pc:spChg>
      </pc:sldChg>
      <pc:sldChg chg="modSp mod">
        <pc:chgData name="Stanford Bowman" userId="6ede3e4e1afbea80" providerId="LiveId" clId="{A337259C-5B42-4928-8B0F-F133B2DA2C28}" dt="2024-10-12T15:56:22.047" v="2" actId="121"/>
        <pc:sldMkLst>
          <pc:docMk/>
          <pc:sldMk cId="2976363324" sldId="498"/>
        </pc:sldMkLst>
        <pc:spChg chg="mod">
          <ac:chgData name="Stanford Bowman" userId="6ede3e4e1afbea80" providerId="LiveId" clId="{A337259C-5B42-4928-8B0F-F133B2DA2C28}" dt="2024-10-12T15:56:22.047" v="2" actId="121"/>
          <ac:spMkLst>
            <pc:docMk/>
            <pc:sldMk cId="2976363324" sldId="498"/>
            <ac:spMk id="13" creationId="{5FBEF3E0-3D33-49BE-B0F6-06038D3A0AED}"/>
          </ac:spMkLst>
        </pc:spChg>
      </pc:sldChg>
      <pc:sldChg chg="modNotes">
        <pc:chgData name="Stanford Bowman" userId="6ede3e4e1afbea80" providerId="LiveId" clId="{A337259C-5B42-4928-8B0F-F133B2DA2C28}" dt="2024-10-12T15:57:05.215" v="7" actId="27636"/>
        <pc:sldMkLst>
          <pc:docMk/>
          <pc:sldMk cId="4033743679" sldId="499"/>
        </pc:sldMkLst>
      </pc:sldChg>
      <pc:sldChg chg="modNotes">
        <pc:chgData name="Stanford Bowman" userId="6ede3e4e1afbea80" providerId="LiveId" clId="{A337259C-5B42-4928-8B0F-F133B2DA2C28}" dt="2024-10-12T15:57:05.269" v="9" actId="27636"/>
        <pc:sldMkLst>
          <pc:docMk/>
          <pc:sldMk cId="1733454824" sldId="500"/>
        </pc:sldMkLst>
      </pc:sldChg>
      <pc:sldChg chg="modSp mod">
        <pc:chgData name="Stanford Bowman" userId="6ede3e4e1afbea80" providerId="LiveId" clId="{A337259C-5B42-4928-8B0F-F133B2DA2C28}" dt="2024-10-12T15:59:24.623" v="31" actId="313"/>
        <pc:sldMkLst>
          <pc:docMk/>
          <pc:sldMk cId="1743265388" sldId="501"/>
        </pc:sldMkLst>
        <pc:spChg chg="mod">
          <ac:chgData name="Stanford Bowman" userId="6ede3e4e1afbea80" providerId="LiveId" clId="{A337259C-5B42-4928-8B0F-F133B2DA2C28}" dt="2024-10-12T15:59:24.623" v="31" actId="313"/>
          <ac:spMkLst>
            <pc:docMk/>
            <pc:sldMk cId="1743265388" sldId="501"/>
            <ac:spMk id="3" creationId="{4114CAB7-8C4E-D364-7F0C-226312FC0A14}"/>
          </ac:spMkLst>
        </pc:spChg>
        <pc:spChg chg="mod">
          <ac:chgData name="Stanford Bowman" userId="6ede3e4e1afbea80" providerId="LiveId" clId="{A337259C-5B42-4928-8B0F-F133B2DA2C28}" dt="2024-10-12T15:58:11.625" v="19" actId="20577"/>
          <ac:spMkLst>
            <pc:docMk/>
            <pc:sldMk cId="1743265388" sldId="501"/>
            <ac:spMk id="4" creationId="{7E2509F8-5AD8-6835-B5D7-95E28170AAA6}"/>
          </ac:spMkLst>
        </pc:spChg>
        <pc:spChg chg="mod">
          <ac:chgData name="Stanford Bowman" userId="6ede3e4e1afbea80" providerId="LiveId" clId="{A337259C-5B42-4928-8B0F-F133B2DA2C28}" dt="2024-10-12T15:58:42.319" v="20"/>
          <ac:spMkLst>
            <pc:docMk/>
            <pc:sldMk cId="1743265388" sldId="501"/>
            <ac:spMk id="5" creationId="{04AEEA1A-7232-13D1-57A4-325F347AD8FA}"/>
          </ac:spMkLst>
        </pc:spChg>
      </pc:sldChg>
      <pc:sldChg chg="modNotes">
        <pc:chgData name="Stanford Bowman" userId="6ede3e4e1afbea80" providerId="LiveId" clId="{A337259C-5B42-4928-8B0F-F133B2DA2C28}" dt="2024-10-12T15:57:05.426" v="14" actId="27636"/>
        <pc:sldMkLst>
          <pc:docMk/>
          <pc:sldMk cId="3707341238" sldId="503"/>
        </pc:sldMkLst>
      </pc:sldChg>
      <pc:sldChg chg="modNotes">
        <pc:chgData name="Stanford Bowman" userId="6ede3e4e1afbea80" providerId="LiveId" clId="{A337259C-5B42-4928-8B0F-F133B2DA2C28}" dt="2024-10-12T15:57:05.457" v="15" actId="27636"/>
        <pc:sldMkLst>
          <pc:docMk/>
          <pc:sldMk cId="3175502732" sldId="504"/>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Praise God!—</a:t>
          </a:r>
          <a:endParaRPr lang="en-US" sz="18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FEDEF83D-182B-4CF4-95CE-AD4ADE63DF28}">
      <dgm:prSet custT="1"/>
      <dgm:spPr>
        <a:solidFill>
          <a:srgbClr val="002060"/>
        </a:solidFill>
      </dgm:spPr>
      <dgm:t>
        <a:bodyPr/>
        <a:lstStyle/>
        <a:p>
          <a:r>
            <a:rPr lang="en-US" sz="1800" b="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Look at God—</a:t>
          </a:r>
          <a:endParaRPr lang="en-US" sz="1800" b="1" i="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172470A-29A6-469B-945E-AE7EA9E06DD7}" type="parTrans" cxnId="{EDBB0292-1B18-4FC3-89C1-CA95646C3EF8}">
      <dgm:prSet/>
      <dgm:spPr/>
      <dgm:t>
        <a:bodyPr/>
        <a:lstStyle/>
        <a:p>
          <a:endParaRPr lang="en-US"/>
        </a:p>
      </dgm:t>
    </dgm:pt>
    <dgm:pt modelId="{A5A61C8D-F6A3-4FA7-A73A-E84207AEAEF5}" type="sibTrans" cxnId="{EDBB0292-1B18-4FC3-89C1-CA95646C3EF8}">
      <dgm:prSet/>
      <dgm:spPr/>
      <dgm:t>
        <a:bodyPr/>
        <a:lstStyle/>
        <a:p>
          <a:endParaRPr lang="en-US"/>
        </a:p>
      </dgm:t>
    </dgm:pt>
    <dgm:pt modelId="{1F59323C-E524-42CC-9D22-9E7A9C4F7556}">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offered a timely word to the people of his day, highlighting the kind heart of the Father worthy of our praise. Isaiah is loaded with historical events calling to remembrance the extraordinary supernatural deeds, enduring words, and great wonders of our God.</a:t>
          </a:r>
        </a:p>
      </dgm:t>
    </dgm:pt>
    <dgm:pt modelId="{D41D7DB0-6B06-49E3-8657-6BDFEA22A7FC}" type="parTrans" cxnId="{02CF5AFF-488B-4139-9BE1-6E208AA1356C}">
      <dgm:prSet/>
      <dgm:spPr/>
      <dgm:t>
        <a:bodyPr/>
        <a:lstStyle/>
        <a:p>
          <a:endParaRPr lang="en-US"/>
        </a:p>
      </dgm:t>
    </dgm:pt>
    <dgm:pt modelId="{5A724C97-02C8-437D-ACE9-52B28CBB3B6F}" type="sibTrans" cxnId="{02CF5AFF-488B-4139-9BE1-6E208AA1356C}">
      <dgm:prSet/>
      <dgm:spPr/>
      <dgm:t>
        <a:bodyPr/>
        <a:lstStyle/>
        <a:p>
          <a:endParaRPr lang="en-US"/>
        </a:p>
      </dgm:t>
    </dgm:pt>
    <dgm:pt modelId="{0B7842C4-FCDF-452C-9825-EB870DD924C9}">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told how the Lord could make a town a useless pile of rubble. This destruction is one way the Lord judges the disobedient and destroys their possessions. He wanted the heathen nations and His people to be informed of His strength and superiority over false gods. Individuals who rush to bow to idols made by human hands must understand they can’t do anything. Believers in the true and living God are fortified by His strength. Their eyes are open to the magnificence of the Father. Instead of being judged, they stand in awe of His mighty works. Isaiah praised God for being there for those unable to help themselves. The Lord pours out His grace and watches out for the lowly.</a:t>
          </a:r>
        </a:p>
      </dgm:t>
    </dgm:pt>
    <dgm:pt modelId="{2701FBB6-5572-41AA-B537-ED9F4AAA34D8}" type="parTrans" cxnId="{983C95A7-9E0A-471C-A66C-FBEDDC5F1FA0}">
      <dgm:prSet/>
      <dgm:spPr/>
      <dgm:t>
        <a:bodyPr/>
        <a:lstStyle/>
        <a:p>
          <a:endParaRPr lang="en-US"/>
        </a:p>
      </dgm:t>
    </dgm:pt>
    <dgm:pt modelId="{48BA3782-7B10-41E3-85A4-E96D82E6D968}" type="sibTrans" cxnId="{983C95A7-9E0A-471C-A66C-FBEDDC5F1FA0}">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2" custScaleY="38161" custLinFactNeighborX="-307" custLinFactNeighborY="-16378">
        <dgm:presLayoutVars>
          <dgm:chMax val="0"/>
          <dgm:bulletEnabled val="1"/>
        </dgm:presLayoutVars>
      </dgm:prSet>
      <dgm:spPr/>
    </dgm:pt>
    <dgm:pt modelId="{D96CA7DF-728A-4290-829D-04DE1F894E29}" type="pres">
      <dgm:prSet presAssocID="{786FD7C7-0AD8-4C64-AD37-E9E2F0A122C3}" presName="childText" presStyleLbl="revTx" presStyleIdx="0" presStyleCnt="2">
        <dgm:presLayoutVars>
          <dgm:bulletEnabled val="1"/>
        </dgm:presLayoutVars>
      </dgm:prSet>
      <dgm:spPr/>
    </dgm:pt>
    <dgm:pt modelId="{599A6A08-9CD8-4FDF-A21C-DC589BCF4443}" type="pres">
      <dgm:prSet presAssocID="{FEDEF83D-182B-4CF4-95CE-AD4ADE63DF28}" presName="parentText" presStyleLbl="node1" presStyleIdx="1" presStyleCnt="2" custAng="10800000" custFlipVert="1" custScaleY="35578" custLinFactNeighborX="-1001" custLinFactNeighborY="-1217">
        <dgm:presLayoutVars>
          <dgm:chMax val="0"/>
          <dgm:bulletEnabled val="1"/>
        </dgm:presLayoutVars>
      </dgm:prSet>
      <dgm:spPr/>
    </dgm:pt>
    <dgm:pt modelId="{2F0B5F70-B634-46CE-9B1E-BD2A2F366D71}" type="pres">
      <dgm:prSet presAssocID="{FEDEF83D-182B-4CF4-95CE-AD4ADE63DF28}" presName="childText" presStyleLbl="revTx" presStyleIdx="1" presStyleCnt="2">
        <dgm:presLayoutVars>
          <dgm:bulletEnabled val="1"/>
        </dgm:presLayoutVars>
      </dgm:prSet>
      <dgm:spPr/>
    </dgm:pt>
  </dgm:ptLst>
  <dgm:cxnLst>
    <dgm:cxn modelId="{453E7001-5F0B-42AF-AAF2-DC00E7256F21}" type="presOf" srcId="{FEDEF83D-182B-4CF4-95CE-AD4ADE63DF28}" destId="{599A6A08-9CD8-4FDF-A21C-DC589BCF4443}"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726BB236-8B3B-4DC7-A5F8-936DB3BC7045}" type="presOf" srcId="{1F59323C-E524-42CC-9D22-9E7A9C4F7556}" destId="{D96CA7DF-728A-4290-829D-04DE1F894E29}"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EDBB0292-1B18-4FC3-89C1-CA95646C3EF8}" srcId="{BFFC02B3-0AC4-4704-9C97-235C3C19ABDA}" destId="{FEDEF83D-182B-4CF4-95CE-AD4ADE63DF28}" srcOrd="1" destOrd="0" parTransId="{7172470A-29A6-469B-945E-AE7EA9E06DD7}" sibTransId="{A5A61C8D-F6A3-4FA7-A73A-E84207AEAEF5}"/>
    <dgm:cxn modelId="{983C95A7-9E0A-471C-A66C-FBEDDC5F1FA0}" srcId="{FEDEF83D-182B-4CF4-95CE-AD4ADE63DF28}" destId="{0B7842C4-FCDF-452C-9825-EB870DD924C9}" srcOrd="0" destOrd="0" parTransId="{2701FBB6-5572-41AA-B537-ED9F4AAA34D8}" sibTransId="{48BA3782-7B10-41E3-85A4-E96D82E6D968}"/>
    <dgm:cxn modelId="{416793B8-94ED-4980-A256-EB83F543FB27}" type="presOf" srcId="{0B7842C4-FCDF-452C-9825-EB870DD924C9}" destId="{2F0B5F70-B634-46CE-9B1E-BD2A2F366D71}" srcOrd="0" destOrd="0" presId="urn:microsoft.com/office/officeart/2005/8/layout/vList2"/>
    <dgm:cxn modelId="{AFE941D0-F2C4-49A7-B244-9BB69A909607}" type="presOf" srcId="{786FD7C7-0AD8-4C64-AD37-E9E2F0A122C3}" destId="{5C3F5683-E2C1-4078-8C6D-99AF73ADFB5E}" srcOrd="0" destOrd="0" presId="urn:microsoft.com/office/officeart/2005/8/layout/vList2"/>
    <dgm:cxn modelId="{02CF5AFF-488B-4139-9BE1-6E208AA1356C}" srcId="{786FD7C7-0AD8-4C64-AD37-E9E2F0A122C3}" destId="{1F59323C-E524-42CC-9D22-9E7A9C4F7556}" srcOrd="0" destOrd="0" parTransId="{D41D7DB0-6B06-49E3-8657-6BDFEA22A7FC}" sibTransId="{5A724C97-02C8-437D-ACE9-52B28CBB3B6F}"/>
    <dgm:cxn modelId="{548F98A1-F532-4D42-BEC3-D7E1BB0B2C67}" type="presParOf" srcId="{BA297CE5-BE5D-4F08-9245-5AAF0B6B5DDE}" destId="{5C3F5683-E2C1-4078-8C6D-99AF73ADFB5E}" srcOrd="0" destOrd="0" presId="urn:microsoft.com/office/officeart/2005/8/layout/vList2"/>
    <dgm:cxn modelId="{69A36EEB-E725-4B7D-B895-98D1E69D205E}" type="presParOf" srcId="{BA297CE5-BE5D-4F08-9245-5AAF0B6B5DDE}" destId="{D96CA7DF-728A-4290-829D-04DE1F894E29}" srcOrd="1" destOrd="0" presId="urn:microsoft.com/office/officeart/2005/8/layout/vList2"/>
    <dgm:cxn modelId="{1BDBAEEB-4583-4E59-B952-EE4CD41BF1A1}" type="presParOf" srcId="{BA297CE5-BE5D-4F08-9245-5AAF0B6B5DDE}" destId="{599A6A08-9CD8-4FDF-A21C-DC589BCF4443}" srcOrd="2" destOrd="0" presId="urn:microsoft.com/office/officeart/2005/8/layout/vList2"/>
    <dgm:cxn modelId="{B991C4C5-1ADA-4492-BAF5-B51DAA721338}" type="presParOf" srcId="{BA297CE5-BE5D-4F08-9245-5AAF0B6B5DDE}" destId="{2F0B5F70-B634-46CE-9B1E-BD2A2F366D71}" srcOrd="3"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Worshiping the Lamb—</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FEDEF83D-182B-4CF4-95CE-AD4ADE63DF28}">
      <dgm:prSet custT="1"/>
      <dgm:spPr>
        <a:solidFill>
          <a:srgbClr val="002060"/>
        </a:solidFill>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Come to Jesus—</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172470A-29A6-469B-945E-AE7EA9E06DD7}" type="parTrans" cxnId="{EDBB0292-1B18-4FC3-89C1-CA95646C3EF8}">
      <dgm:prSet/>
      <dgm:spPr/>
      <dgm:t>
        <a:bodyPr/>
        <a:lstStyle/>
        <a:p>
          <a:endParaRPr lang="en-US"/>
        </a:p>
      </dgm:t>
    </dgm:pt>
    <dgm:pt modelId="{A5A61C8D-F6A3-4FA7-A73A-E84207AEAEF5}" type="sibTrans" cxnId="{EDBB0292-1B18-4FC3-89C1-CA95646C3EF8}">
      <dgm:prSet/>
      <dgm:spPr/>
      <dgm:t>
        <a:bodyPr/>
        <a:lstStyle/>
        <a:p>
          <a:endParaRPr lang="en-US"/>
        </a:p>
      </dgm:t>
    </dgm:pt>
    <dgm:pt modelId="{AC35785C-DB90-490A-A0F1-6903AD65C9E6}">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talked about worshiping the Lord through celebrations and feasts. One of these occasions is called the Marriage Supper of the Lamb, the time when God’s children and Christ are united without the interruption or interference of the enemy (Rev. 19:9). When reading these words, the picture comes to mind of believers finally escaping the world’s woe and sitting down to enjoy a fantastic meal together, a grand wedding, a super gala event.</a:t>
          </a:r>
        </a:p>
      </dgm:t>
    </dgm:pt>
    <dgm:pt modelId="{C6E2A61D-CB11-4E26-9B86-2BC4E0D2C561}" type="parTrans" cxnId="{676E5736-867E-48E9-820F-274C50670664}">
      <dgm:prSet/>
      <dgm:spPr/>
      <dgm:t>
        <a:bodyPr/>
        <a:lstStyle/>
        <a:p>
          <a:endParaRPr lang="en-US"/>
        </a:p>
      </dgm:t>
    </dgm:pt>
    <dgm:pt modelId="{188BA4D5-70B7-4A91-8E46-10EBB6B5DCF8}" type="sibTrans" cxnId="{676E5736-867E-48E9-820F-274C50670664}">
      <dgm:prSet/>
      <dgm:spPr/>
      <dgm:t>
        <a:bodyPr/>
        <a:lstStyle/>
        <a:p>
          <a:endParaRPr lang="en-US"/>
        </a:p>
      </dgm:t>
    </dgm:pt>
    <dgm:pt modelId="{7A01BF19-728C-4528-800C-5ED92FEEF326}">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Followers of Christ boldly talk about life in Jesus now and our future in heaven. When Christ returns, and God establishes everything new, it will be worth the wait. The presence of the Lord will be known throughout the entire earth. The believer’s responsibility now is to talk about these beautiful future events and bring as many as possible to God’s bountiful table of salvation.</a:t>
          </a:r>
        </a:p>
      </dgm:t>
    </dgm:pt>
    <dgm:pt modelId="{B430D2E8-3DB6-451D-A413-E28C29849D8C}" type="parTrans" cxnId="{7B9BC31C-06CF-42AA-9F8B-77C4561ED967}">
      <dgm:prSet/>
      <dgm:spPr/>
      <dgm:t>
        <a:bodyPr/>
        <a:lstStyle/>
        <a:p>
          <a:endParaRPr lang="en-US"/>
        </a:p>
      </dgm:t>
    </dgm:pt>
    <dgm:pt modelId="{F4972F84-B3FB-41D8-9D9E-5621B4B6C861}" type="sibTrans" cxnId="{7B9BC31C-06CF-42AA-9F8B-77C4561ED967}">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2" custScaleY="38161" custLinFactNeighborX="-307" custLinFactNeighborY="-16378">
        <dgm:presLayoutVars>
          <dgm:chMax val="0"/>
          <dgm:bulletEnabled val="1"/>
        </dgm:presLayoutVars>
      </dgm:prSet>
      <dgm:spPr/>
    </dgm:pt>
    <dgm:pt modelId="{45C03B66-3BF1-414A-8BF2-B1048D0F2242}" type="pres">
      <dgm:prSet presAssocID="{786FD7C7-0AD8-4C64-AD37-E9E2F0A122C3}" presName="childText" presStyleLbl="revTx" presStyleIdx="0" presStyleCnt="2" custLinFactNeighborX="-109" custLinFactNeighborY="-20296">
        <dgm:presLayoutVars>
          <dgm:bulletEnabled val="1"/>
        </dgm:presLayoutVars>
      </dgm:prSet>
      <dgm:spPr/>
    </dgm:pt>
    <dgm:pt modelId="{599A6A08-9CD8-4FDF-A21C-DC589BCF4443}" type="pres">
      <dgm:prSet presAssocID="{FEDEF83D-182B-4CF4-95CE-AD4ADE63DF28}" presName="parentText" presStyleLbl="node1" presStyleIdx="1" presStyleCnt="2" custAng="10800000" custFlipVert="1" custScaleY="35578" custLinFactNeighborX="-1001" custLinFactNeighborY="-1217">
        <dgm:presLayoutVars>
          <dgm:chMax val="0"/>
          <dgm:bulletEnabled val="1"/>
        </dgm:presLayoutVars>
      </dgm:prSet>
      <dgm:spPr/>
    </dgm:pt>
    <dgm:pt modelId="{AE44C4A4-4836-4B09-82DF-69D2401ACD0A}" type="pres">
      <dgm:prSet presAssocID="{FEDEF83D-182B-4CF4-95CE-AD4ADE63DF28}" presName="childText" presStyleLbl="revTx" presStyleIdx="1" presStyleCnt="2">
        <dgm:presLayoutVars>
          <dgm:bulletEnabled val="1"/>
        </dgm:presLayoutVars>
      </dgm:prSet>
      <dgm:spPr/>
    </dgm:pt>
  </dgm:ptLst>
  <dgm:cxnLst>
    <dgm:cxn modelId="{453E7001-5F0B-42AF-AAF2-DC00E7256F21}" type="presOf" srcId="{FEDEF83D-182B-4CF4-95CE-AD4ADE63DF28}" destId="{599A6A08-9CD8-4FDF-A21C-DC589BCF4443}" srcOrd="0" destOrd="0" presId="urn:microsoft.com/office/officeart/2005/8/layout/vList2"/>
    <dgm:cxn modelId="{7B9BC31C-06CF-42AA-9F8B-77C4561ED967}" srcId="{FEDEF83D-182B-4CF4-95CE-AD4ADE63DF28}" destId="{7A01BF19-728C-4528-800C-5ED92FEEF326}" srcOrd="0" destOrd="0" parTransId="{B430D2E8-3DB6-451D-A413-E28C29849D8C}" sibTransId="{F4972F84-B3FB-41D8-9D9E-5621B4B6C861}"/>
    <dgm:cxn modelId="{4956FC2D-C2DF-4024-BE27-7C68A53EB7AB}" type="presOf" srcId="{BFFC02B3-0AC4-4704-9C97-235C3C19ABDA}" destId="{BA297CE5-BE5D-4F08-9245-5AAF0B6B5DDE}" srcOrd="0" destOrd="0" presId="urn:microsoft.com/office/officeart/2005/8/layout/vList2"/>
    <dgm:cxn modelId="{676E5736-867E-48E9-820F-274C50670664}" srcId="{786FD7C7-0AD8-4C64-AD37-E9E2F0A122C3}" destId="{AC35785C-DB90-490A-A0F1-6903AD65C9E6}" srcOrd="0" destOrd="0" parTransId="{C6E2A61D-CB11-4E26-9B86-2BC4E0D2C561}" sibTransId="{188BA4D5-70B7-4A91-8E46-10EBB6B5DCF8}"/>
    <dgm:cxn modelId="{A52ACD87-F373-4A8F-8FDA-9E43C533C9AE}" type="presOf" srcId="{7A01BF19-728C-4528-800C-5ED92FEEF326}" destId="{AE44C4A4-4836-4B09-82DF-69D2401ACD0A}"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EDBB0292-1B18-4FC3-89C1-CA95646C3EF8}" srcId="{BFFC02B3-0AC4-4704-9C97-235C3C19ABDA}" destId="{FEDEF83D-182B-4CF4-95CE-AD4ADE63DF28}" srcOrd="1" destOrd="0" parTransId="{7172470A-29A6-469B-945E-AE7EA9E06DD7}" sibTransId="{A5A61C8D-F6A3-4FA7-A73A-E84207AEAEF5}"/>
    <dgm:cxn modelId="{8CBEC9C9-71C4-4925-8805-BFE549114BB1}" type="presOf" srcId="{AC35785C-DB90-490A-A0F1-6903AD65C9E6}" destId="{45C03B66-3BF1-414A-8BF2-B1048D0F2242}" srcOrd="0" destOrd="0" presId="urn:microsoft.com/office/officeart/2005/8/layout/vList2"/>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9FE64ECC-2532-4FAB-A03B-A576BB0D2C2C}" type="presParOf" srcId="{BA297CE5-BE5D-4F08-9245-5AAF0B6B5DDE}" destId="{45C03B66-3BF1-414A-8BF2-B1048D0F2242}" srcOrd="1" destOrd="0" presId="urn:microsoft.com/office/officeart/2005/8/layout/vList2"/>
    <dgm:cxn modelId="{1BDBAEEB-4583-4E59-B952-EE4CD41BF1A1}" type="presParOf" srcId="{BA297CE5-BE5D-4F08-9245-5AAF0B6B5DDE}" destId="{599A6A08-9CD8-4FDF-A21C-DC589BCF4443}" srcOrd="2" destOrd="0" presId="urn:microsoft.com/office/officeart/2005/8/layout/vList2"/>
    <dgm:cxn modelId="{FCC0EFFA-4290-4D20-B715-7D7B847C5232}" type="presParOf" srcId="{BA297CE5-BE5D-4F08-9245-5AAF0B6B5DDE}" destId="{AE44C4A4-4836-4B09-82DF-69D2401ACD0A}" srcOrd="3"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400" b="1" dirty="0">
              <a:effectLst/>
              <a:latin typeface="Gotham Medium" panose="02000604030000020004"/>
              <a:ea typeface="Calibri" panose="020F0502020204030204" pitchFamily="34" charset="0"/>
              <a:cs typeface="Times New Roman" panose="02020603050405020304" pitchFamily="18" charset="0"/>
            </a:rPr>
            <a:t> </a:t>
          </a:r>
          <a:endParaRPr lang="en-US" sz="2400" b="1"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FlipVert="0" custScaleY="17891" custLinFactY="-100000" custLinFactNeighborY="-137442">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The Resurrection of the Dead</a:t>
          </a:r>
          <a:endParaRPr lang="en-US" sz="16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FEDEF83D-182B-4CF4-95CE-AD4ADE63DF28}">
      <dgm:prSet custT="1"/>
      <dgm:spPr>
        <a:solidFill>
          <a:srgbClr val="002060"/>
        </a:solidFill>
      </dgm:spPr>
      <dgm:t>
        <a:bodyPr/>
        <a:lstStyle/>
        <a:p>
          <a:r>
            <a:rPr lang="en-US" sz="1600" b="1">
              <a:effectLst/>
              <a:latin typeface="Gotham Medium" panose="02000604030000020004"/>
              <a:ea typeface="Aptos" panose="020B0004020202020204" pitchFamily="34" charset="0"/>
              <a:cs typeface="Times New Roman" panose="02020603050405020304" pitchFamily="18" charset="0"/>
            </a:rPr>
            <a:t>The Lord of Hosts</a:t>
          </a:r>
          <a:endParaRPr lang="en-US" sz="1600" b="1" i="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172470A-29A6-469B-945E-AE7EA9E06DD7}" type="parTrans" cxnId="{EDBB0292-1B18-4FC3-89C1-CA95646C3EF8}">
      <dgm:prSet/>
      <dgm:spPr/>
      <dgm:t>
        <a:bodyPr/>
        <a:lstStyle/>
        <a:p>
          <a:endParaRPr lang="en-US"/>
        </a:p>
      </dgm:t>
    </dgm:pt>
    <dgm:pt modelId="{A5A61C8D-F6A3-4FA7-A73A-E84207AEAEF5}" type="sibTrans" cxnId="{EDBB0292-1B18-4FC3-89C1-CA95646C3EF8}">
      <dgm:prSet/>
      <dgm:spPr/>
      <dgm:t>
        <a:bodyPr/>
        <a:lstStyle/>
        <a:p>
          <a:endParaRPr lang="en-US"/>
        </a:p>
      </dgm:t>
    </dgm:pt>
    <dgm:pt modelId="{B7376C10-B668-4E09-9B6F-5A13F4CEA5D1}">
      <dgm:prSet custT="1"/>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While the resurrection of the dead is mostly described in the New Testament following the resurrection of Jesus, it is also hinted at in the Old Testament in passages such as Isaiah 25. Paul quotes Isaiah 25:8 in 1 Corinthians 15:54: “When the perishable has been clothed with the imperishable, and the mortal with immortality, then the saying that is written will come true: ‘Death has been swallowed up in victory.’”</a:t>
          </a:r>
        </a:p>
      </dgm:t>
    </dgm:pt>
    <dgm:pt modelId="{A700051D-6B66-4F08-90AD-F952344AB393}" type="parTrans" cxnId="{207EBD45-966C-4130-B869-23F623DA7C47}">
      <dgm:prSet/>
      <dgm:spPr/>
      <dgm:t>
        <a:bodyPr/>
        <a:lstStyle/>
        <a:p>
          <a:endParaRPr lang="en-US"/>
        </a:p>
      </dgm:t>
    </dgm:pt>
    <dgm:pt modelId="{2C490E99-6660-43F4-B0E5-F00CF81ED636}" type="sibTrans" cxnId="{207EBD45-966C-4130-B869-23F623DA7C47}">
      <dgm:prSet/>
      <dgm:spPr/>
      <dgm:t>
        <a:bodyPr/>
        <a:lstStyle/>
        <a:p>
          <a:endParaRPr lang="en-US"/>
        </a:p>
      </dgm:t>
    </dgm:pt>
    <dgm:pt modelId="{EF83F6FE-CC90-4FC8-AEDB-6ABE4935B849}">
      <dgm:prSet custT="1"/>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Isaiah 25:8 is also paraphrased in Revelation 21:3–4: ”And I heard a loud voice from the throne saying, ‘Look! God’s dwelling place is now among the people, and he will dwell with them. They will be his people, and God himself will be with them and be their God. ‘He will wipe every tear from their eyes. There will be no more death’ or mourning or crying or pain, for the old order of things has passed away.”</a:t>
          </a:r>
        </a:p>
      </dgm:t>
    </dgm:pt>
    <dgm:pt modelId="{DC7EF60B-5515-4624-9A66-B4560455EC81}" type="parTrans" cxnId="{76C82089-67A0-4FFA-9B2A-7C45561D2738}">
      <dgm:prSet/>
      <dgm:spPr/>
      <dgm:t>
        <a:bodyPr/>
        <a:lstStyle/>
        <a:p>
          <a:endParaRPr lang="en-US"/>
        </a:p>
      </dgm:t>
    </dgm:pt>
    <dgm:pt modelId="{43612A6E-6F50-4E1D-A93B-43DBC2E70687}" type="sibTrans" cxnId="{76C82089-67A0-4FFA-9B2A-7C45561D2738}">
      <dgm:prSet/>
      <dgm:spPr/>
      <dgm:t>
        <a:bodyPr/>
        <a:lstStyle/>
        <a:p>
          <a:endParaRPr lang="en-US"/>
        </a:p>
      </dgm:t>
    </dgm:pt>
    <dgm:pt modelId="{86405B42-BC5C-45E0-95FD-B89B07324FA7}">
      <dgm:prSet custT="1"/>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One of God’s titles in verse 6, “Lord of Hosts” (KJV) or “Lord Almighty” (NIV), calls attention to God’s command of heavenly armies. One of the most famous stories of this is found in 2 Kings 6:8–23, when Israel was at war with the king of Aram.</a:t>
          </a:r>
        </a:p>
      </dgm:t>
    </dgm:pt>
    <dgm:pt modelId="{2F51542B-3C08-4CE4-B16A-B8657BD65ADD}" type="parTrans" cxnId="{C3B8DCA4-F421-4B20-960F-5CA3CC2F9806}">
      <dgm:prSet/>
      <dgm:spPr/>
      <dgm:t>
        <a:bodyPr/>
        <a:lstStyle/>
        <a:p>
          <a:endParaRPr lang="en-US"/>
        </a:p>
      </dgm:t>
    </dgm:pt>
    <dgm:pt modelId="{6BA20E02-34CD-4DC6-A72F-0A3D09DE1291}" type="sibTrans" cxnId="{C3B8DCA4-F421-4B20-960F-5CA3CC2F9806}">
      <dgm:prSet/>
      <dgm:spPr/>
      <dgm:t>
        <a:bodyPr/>
        <a:lstStyle/>
        <a:p>
          <a:endParaRPr lang="en-US"/>
        </a:p>
      </dgm:t>
    </dgm:pt>
    <dgm:pt modelId="{95A55BB1-776D-4215-A32A-7E7960040B26}">
      <dgm:prSet custT="1"/>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The Arameans tried to capture the prophet Elisha and his servant; but Elisha prayed that God would open his servant’s eyes to the angelic force of “horses and chariots of fire,” which were surrounding them in a protective posture (2 Kings 6:17). Instead of killing the army, Elisha prayed that they would be blinded and captured. The king of Israel fed them, and a former enemy was no longer a danger: “The bands from Aram stopped raiding Israel’s territory” (2 Kings 6:23). A little mercy and a good meal go a long way!</a:t>
          </a:r>
          <a:endParaRPr lang="en-US" sz="1600" b="1" dirty="0">
            <a:latin typeface="Gotham Medium" panose="02000604030000020004"/>
          </a:endParaRPr>
        </a:p>
      </dgm:t>
    </dgm:pt>
    <dgm:pt modelId="{56B01A0B-41EA-43C6-AFE3-16692EE519E5}" type="parTrans" cxnId="{18AC6C71-60E1-49AA-8F82-02268B62E372}">
      <dgm:prSet/>
      <dgm:spPr/>
      <dgm:t>
        <a:bodyPr/>
        <a:lstStyle/>
        <a:p>
          <a:endParaRPr lang="en-US"/>
        </a:p>
      </dgm:t>
    </dgm:pt>
    <dgm:pt modelId="{6041D034-9C64-424D-8CE8-C18C8B25D0E2}" type="sibTrans" cxnId="{18AC6C71-60E1-49AA-8F82-02268B62E37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2" custScaleY="38161" custLinFactNeighborX="382" custLinFactNeighborY="-12961">
        <dgm:presLayoutVars>
          <dgm:chMax val="0"/>
          <dgm:bulletEnabled val="1"/>
        </dgm:presLayoutVars>
      </dgm:prSet>
      <dgm:spPr/>
    </dgm:pt>
    <dgm:pt modelId="{944C6150-775D-46D6-BB40-7A4C5BA1AD84}" type="pres">
      <dgm:prSet presAssocID="{786FD7C7-0AD8-4C64-AD37-E9E2F0A122C3}" presName="childText" presStyleLbl="revTx" presStyleIdx="0" presStyleCnt="2" custLinFactNeighborX="-191" custLinFactNeighborY="-8346">
        <dgm:presLayoutVars>
          <dgm:bulletEnabled val="1"/>
        </dgm:presLayoutVars>
      </dgm:prSet>
      <dgm:spPr/>
    </dgm:pt>
    <dgm:pt modelId="{599A6A08-9CD8-4FDF-A21C-DC589BCF4443}" type="pres">
      <dgm:prSet presAssocID="{FEDEF83D-182B-4CF4-95CE-AD4ADE63DF28}" presName="parentText" presStyleLbl="node1" presStyleIdx="1" presStyleCnt="2" custAng="10800000" custFlipVert="1" custScaleY="35578" custLinFactNeighborX="382" custLinFactNeighborY="3190">
        <dgm:presLayoutVars>
          <dgm:chMax val="0"/>
          <dgm:bulletEnabled val="1"/>
        </dgm:presLayoutVars>
      </dgm:prSet>
      <dgm:spPr/>
    </dgm:pt>
    <dgm:pt modelId="{0494E615-8504-439F-8383-1152EF59F5A4}" type="pres">
      <dgm:prSet presAssocID="{FEDEF83D-182B-4CF4-95CE-AD4ADE63DF28}" presName="childText" presStyleLbl="revTx" presStyleIdx="1" presStyleCnt="2" custLinFactNeighborX="382" custLinFactNeighborY="4629">
        <dgm:presLayoutVars>
          <dgm:bulletEnabled val="1"/>
        </dgm:presLayoutVars>
      </dgm:prSet>
      <dgm:spPr/>
    </dgm:pt>
  </dgm:ptLst>
  <dgm:cxnLst>
    <dgm:cxn modelId="{453E7001-5F0B-42AF-AAF2-DC00E7256F21}" type="presOf" srcId="{FEDEF83D-182B-4CF4-95CE-AD4ADE63DF28}" destId="{599A6A08-9CD8-4FDF-A21C-DC589BCF4443}" srcOrd="0" destOrd="0" presId="urn:microsoft.com/office/officeart/2005/8/layout/vList2"/>
    <dgm:cxn modelId="{48F53C2D-82A4-4333-8A8E-ADD12B716D16}" type="presOf" srcId="{86405B42-BC5C-45E0-95FD-B89B07324FA7}" destId="{0494E615-8504-439F-8383-1152EF59F5A4}"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207EBD45-966C-4130-B869-23F623DA7C47}" srcId="{786FD7C7-0AD8-4C64-AD37-E9E2F0A122C3}" destId="{B7376C10-B668-4E09-9B6F-5A13F4CEA5D1}" srcOrd="0" destOrd="0" parTransId="{A700051D-6B66-4F08-90AD-F952344AB393}" sibTransId="{2C490E99-6660-43F4-B0E5-F00CF81ED636}"/>
    <dgm:cxn modelId="{18AC6C71-60E1-49AA-8F82-02268B62E372}" srcId="{FEDEF83D-182B-4CF4-95CE-AD4ADE63DF28}" destId="{95A55BB1-776D-4215-A32A-7E7960040B26}" srcOrd="1" destOrd="0" parTransId="{56B01A0B-41EA-43C6-AFE3-16692EE519E5}" sibTransId="{6041D034-9C64-424D-8CE8-C18C8B25D0E2}"/>
    <dgm:cxn modelId="{1975357C-DE88-4EF9-B63C-9846C41C3D7E}" type="presOf" srcId="{B7376C10-B668-4E09-9B6F-5A13F4CEA5D1}" destId="{944C6150-775D-46D6-BB40-7A4C5BA1AD84}" srcOrd="0" destOrd="0" presId="urn:microsoft.com/office/officeart/2005/8/layout/vList2"/>
    <dgm:cxn modelId="{76C82089-67A0-4FFA-9B2A-7C45561D2738}" srcId="{786FD7C7-0AD8-4C64-AD37-E9E2F0A122C3}" destId="{EF83F6FE-CC90-4FC8-AEDB-6ABE4935B849}" srcOrd="1" destOrd="0" parTransId="{DC7EF60B-5515-4624-9A66-B4560455EC81}" sibTransId="{43612A6E-6F50-4E1D-A93B-43DBC2E70687}"/>
    <dgm:cxn modelId="{5944468D-CA8D-41B6-8AF3-D439160DDBE2}" srcId="{BFFC02B3-0AC4-4704-9C97-235C3C19ABDA}" destId="{786FD7C7-0AD8-4C64-AD37-E9E2F0A122C3}" srcOrd="0" destOrd="0" parTransId="{78F48D11-8F07-486E-AF08-CFF26BEE561F}" sibTransId="{28092426-74BC-4FB7-8DC0-927A5C61FD43}"/>
    <dgm:cxn modelId="{EDBB0292-1B18-4FC3-89C1-CA95646C3EF8}" srcId="{BFFC02B3-0AC4-4704-9C97-235C3C19ABDA}" destId="{FEDEF83D-182B-4CF4-95CE-AD4ADE63DF28}" srcOrd="1" destOrd="0" parTransId="{7172470A-29A6-469B-945E-AE7EA9E06DD7}" sibTransId="{A5A61C8D-F6A3-4FA7-A73A-E84207AEAEF5}"/>
    <dgm:cxn modelId="{C55907A2-E8D7-49CA-B020-7D1B5B9544E8}" type="presOf" srcId="{EF83F6FE-CC90-4FC8-AEDB-6ABE4935B849}" destId="{944C6150-775D-46D6-BB40-7A4C5BA1AD84}" srcOrd="0" destOrd="1" presId="urn:microsoft.com/office/officeart/2005/8/layout/vList2"/>
    <dgm:cxn modelId="{C3B8DCA4-F421-4B20-960F-5CA3CC2F9806}" srcId="{FEDEF83D-182B-4CF4-95CE-AD4ADE63DF28}" destId="{86405B42-BC5C-45E0-95FD-B89B07324FA7}" srcOrd="0" destOrd="0" parTransId="{2F51542B-3C08-4CE4-B16A-B8657BD65ADD}" sibTransId="{6BA20E02-34CD-4DC6-A72F-0A3D09DE1291}"/>
    <dgm:cxn modelId="{3CDEEEC8-E6F4-4AAD-8435-498B71B91412}" type="presOf" srcId="{95A55BB1-776D-4215-A32A-7E7960040B26}" destId="{0494E615-8504-439F-8383-1152EF59F5A4}" srcOrd="0" destOrd="1" presId="urn:microsoft.com/office/officeart/2005/8/layout/vList2"/>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C4427E75-C0D9-4CCD-95B9-1CC97661377C}" type="presParOf" srcId="{BA297CE5-BE5D-4F08-9245-5AAF0B6B5DDE}" destId="{944C6150-775D-46D6-BB40-7A4C5BA1AD84}" srcOrd="1" destOrd="0" presId="urn:microsoft.com/office/officeart/2005/8/layout/vList2"/>
    <dgm:cxn modelId="{1BDBAEEB-4583-4E59-B952-EE4CD41BF1A1}" type="presParOf" srcId="{BA297CE5-BE5D-4F08-9245-5AAF0B6B5DDE}" destId="{599A6A08-9CD8-4FDF-A21C-DC589BCF4443}" srcOrd="2" destOrd="0" presId="urn:microsoft.com/office/officeart/2005/8/layout/vList2"/>
    <dgm:cxn modelId="{037897B1-BDCD-4E40-8370-E43AD0257E2B}" type="presParOf" srcId="{BA297CE5-BE5D-4F08-9245-5AAF0B6B5DDE}" destId="{0494E615-8504-439F-8383-1152EF59F5A4}" srcOrd="3"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Feasts</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EDDB1AD9-82D7-4743-85E6-99C2E7A034DD}">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Meals are an important symbol in Scripture, from beginning to end. The story of creation includes God’s provision of an abundance of food for humans, but Adam and Eve broke the one rule and “feasted” from the tree that God had restricted. God’s response and plan throughout Scripture is to deal with sin, and to allow humans to enjoy His providence and His abundant feast at the end of time.</a:t>
          </a:r>
        </a:p>
      </dgm:t>
    </dgm:pt>
    <dgm:pt modelId="{0878BA1A-9B28-4C6E-8257-CEDC78D7375A}" type="parTrans" cxnId="{02481852-DFD1-4A26-B98C-1A60D7465EDE}">
      <dgm:prSet/>
      <dgm:spPr/>
      <dgm:t>
        <a:bodyPr/>
        <a:lstStyle/>
        <a:p>
          <a:endParaRPr lang="en-US"/>
        </a:p>
      </dgm:t>
    </dgm:pt>
    <dgm:pt modelId="{2F98A573-4FA4-45A9-8F05-D69B2FB843E9}" type="sibTrans" cxnId="{02481852-DFD1-4A26-B98C-1A60D7465EDE}">
      <dgm:prSet/>
      <dgm:spPr/>
      <dgm:t>
        <a:bodyPr/>
        <a:lstStyle/>
        <a:p>
          <a:endParaRPr lang="en-US"/>
        </a:p>
      </dgm:t>
    </dgm:pt>
    <dgm:pt modelId="{D69548C0-5D72-4529-8309-D8AABCBEC839}">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shows us what God is doing: He is the “Lamb of God, who takes away the sin of the world!” (John 1:29). His first recorded sign was turning water into wine, providing the guests of a wedding with a rich drink to enjoy (John 2:1–12). Jesus was able to take a humble meal of bread and fish and turn it into a feast for thousands of people (John 6:1–14).</a:t>
          </a:r>
        </a:p>
      </dgm:t>
    </dgm:pt>
    <dgm:pt modelId="{97FCAD0F-CB1D-4CE1-812F-D1265CDE9F0A}" type="parTrans" cxnId="{49BF93B5-711E-4DD6-B665-31697C635FE3}">
      <dgm:prSet/>
      <dgm:spPr/>
      <dgm:t>
        <a:bodyPr/>
        <a:lstStyle/>
        <a:p>
          <a:endParaRPr lang="en-US"/>
        </a:p>
      </dgm:t>
    </dgm:pt>
    <dgm:pt modelId="{1DC9F25C-A94D-498F-949A-B149C236EB5D}" type="sibTrans" cxnId="{49BF93B5-711E-4DD6-B665-31697C635FE3}">
      <dgm:prSet/>
      <dgm:spPr/>
      <dgm:t>
        <a:bodyPr/>
        <a:lstStyle/>
        <a:p>
          <a:endParaRPr lang="en-US"/>
        </a:p>
      </dgm:t>
    </dgm:pt>
    <dgm:pt modelId="{3165CEA5-13D8-46CC-9249-CFF68DB83C01}">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And on the night before Jesus died, He shared a meal with His friends. In community with His followers, Jesus establishes bread as a symbol of His body and wine as His blood (Luke 22:19–20). Food becomes a way to remember Christ’s death, as well as our redemption.</a:t>
          </a:r>
        </a:p>
      </dgm:t>
    </dgm:pt>
    <dgm:pt modelId="{787AEF64-AE45-4693-A048-3A62FBA576D7}" type="parTrans" cxnId="{AF130AFA-8329-4EA9-A0CA-C95237DA1058}">
      <dgm:prSet/>
      <dgm:spPr/>
      <dgm:t>
        <a:bodyPr/>
        <a:lstStyle/>
        <a:p>
          <a:endParaRPr lang="en-US"/>
        </a:p>
      </dgm:t>
    </dgm:pt>
    <dgm:pt modelId="{1631CBAE-15AE-485B-9A61-B088FA483BDA}" type="sibTrans" cxnId="{AF130AFA-8329-4EA9-A0CA-C95237DA1058}">
      <dgm:prSet/>
      <dgm:spPr/>
      <dgm:t>
        <a:bodyPr/>
        <a:lstStyle/>
        <a:p>
          <a:endParaRPr lang="en-US"/>
        </a:p>
      </dgm:t>
    </dgm:pt>
    <dgm:pt modelId="{4C4C835C-FB0A-43A1-AB98-E2B8254E7B2D}">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reminds us that one day God will prepare a feast for peoples from every tribe and nation. The book of Revelation reminds us several times that people from every tribe and nation will be present at the wedding feast of the Lamb, which inaugurates God’s eternal kingdom. When this happens, the presence of evil will be completely gone; grace and shame will be no more; and death will be a thing of the past.</a:t>
          </a:r>
        </a:p>
      </dgm:t>
    </dgm:pt>
    <dgm:pt modelId="{D4CC89EE-1185-41D0-A4A1-8DD8C58DE098}" type="parTrans" cxnId="{3576BAFC-3960-4599-9787-04325F96FF3F}">
      <dgm:prSet/>
      <dgm:spPr/>
      <dgm:t>
        <a:bodyPr/>
        <a:lstStyle/>
        <a:p>
          <a:endParaRPr lang="en-US"/>
        </a:p>
      </dgm:t>
    </dgm:pt>
    <dgm:pt modelId="{9F850A93-672C-4200-BC00-834ACD452BFA}" type="sibTrans" cxnId="{3576BAFC-3960-4599-9787-04325F96FF3F}">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103716" custLinFactNeighborX="1175" custLinFactNeighborY="-2469">
        <dgm:presLayoutVars>
          <dgm:chMax val="0"/>
          <dgm:bulletEnabled val="1"/>
        </dgm:presLayoutVars>
      </dgm:prSet>
      <dgm:spPr/>
    </dgm:pt>
    <dgm:pt modelId="{B6A07FD0-F2CA-4447-9133-BE9BD8C2469A}" type="pres">
      <dgm:prSet presAssocID="{786FD7C7-0AD8-4C64-AD37-E9E2F0A122C3}" presName="childText" presStyleLbl="revTx" presStyleIdx="0" presStyleCnt="1" custLinFactNeighborY="-5733">
        <dgm:presLayoutVars>
          <dgm:bulletEnabled val="1"/>
        </dgm:presLayoutVars>
      </dgm:prSet>
      <dgm:spPr/>
    </dgm:pt>
  </dgm:ptLst>
  <dgm:cxnLst>
    <dgm:cxn modelId="{88D47B0E-DEFD-4A2A-83F5-69C820A7FFFF}" type="presOf" srcId="{3165CEA5-13D8-46CC-9249-CFF68DB83C01}" destId="{B6A07FD0-F2CA-4447-9133-BE9BD8C2469A}" srcOrd="0" destOrd="2" presId="urn:microsoft.com/office/officeart/2005/8/layout/vList2"/>
    <dgm:cxn modelId="{4956FC2D-C2DF-4024-BE27-7C68A53EB7AB}" type="presOf" srcId="{BFFC02B3-0AC4-4704-9C97-235C3C19ABDA}" destId="{BA297CE5-BE5D-4F08-9245-5AAF0B6B5DDE}" srcOrd="0" destOrd="0" presId="urn:microsoft.com/office/officeart/2005/8/layout/vList2"/>
    <dgm:cxn modelId="{02481852-DFD1-4A26-B98C-1A60D7465EDE}" srcId="{786FD7C7-0AD8-4C64-AD37-E9E2F0A122C3}" destId="{EDDB1AD9-82D7-4743-85E6-99C2E7A034DD}" srcOrd="0" destOrd="0" parTransId="{0878BA1A-9B28-4C6E-8257-CEDC78D7375A}" sibTransId="{2F98A573-4FA4-45A9-8F05-D69B2FB843E9}"/>
    <dgm:cxn modelId="{5944468D-CA8D-41B6-8AF3-D439160DDBE2}" srcId="{BFFC02B3-0AC4-4704-9C97-235C3C19ABDA}" destId="{786FD7C7-0AD8-4C64-AD37-E9E2F0A122C3}" srcOrd="0" destOrd="0" parTransId="{78F48D11-8F07-486E-AF08-CFF26BEE561F}" sibTransId="{28092426-74BC-4FB7-8DC0-927A5C61FD43}"/>
    <dgm:cxn modelId="{49BF93B5-711E-4DD6-B665-31697C635FE3}" srcId="{786FD7C7-0AD8-4C64-AD37-E9E2F0A122C3}" destId="{D69548C0-5D72-4529-8309-D8AABCBEC839}" srcOrd="1" destOrd="0" parTransId="{97FCAD0F-CB1D-4CE1-812F-D1265CDE9F0A}" sibTransId="{1DC9F25C-A94D-498F-949A-B149C236EB5D}"/>
    <dgm:cxn modelId="{7CADABCE-0CCA-4025-893D-14E9540D9BB3}" type="presOf" srcId="{EDDB1AD9-82D7-4743-85E6-99C2E7A034DD}" destId="{B6A07FD0-F2CA-4447-9133-BE9BD8C2469A}" srcOrd="0" destOrd="0" presId="urn:microsoft.com/office/officeart/2005/8/layout/vList2"/>
    <dgm:cxn modelId="{BD0DFCCE-F6D5-4305-8F81-1294C54917F1}" type="presOf" srcId="{4C4C835C-FB0A-43A1-AB98-E2B8254E7B2D}" destId="{B6A07FD0-F2CA-4447-9133-BE9BD8C2469A}" srcOrd="0" destOrd="3" presId="urn:microsoft.com/office/officeart/2005/8/layout/vList2"/>
    <dgm:cxn modelId="{AFE941D0-F2C4-49A7-B244-9BB69A909607}" type="presOf" srcId="{786FD7C7-0AD8-4C64-AD37-E9E2F0A122C3}" destId="{5C3F5683-E2C1-4078-8C6D-99AF73ADFB5E}" srcOrd="0" destOrd="0" presId="urn:microsoft.com/office/officeart/2005/8/layout/vList2"/>
    <dgm:cxn modelId="{6A712FF8-8C47-43D4-B048-73FFDCE2957F}" type="presOf" srcId="{D69548C0-5D72-4529-8309-D8AABCBEC839}" destId="{B6A07FD0-F2CA-4447-9133-BE9BD8C2469A}" srcOrd="0" destOrd="1" presId="urn:microsoft.com/office/officeart/2005/8/layout/vList2"/>
    <dgm:cxn modelId="{AF130AFA-8329-4EA9-A0CA-C95237DA1058}" srcId="{786FD7C7-0AD8-4C64-AD37-E9E2F0A122C3}" destId="{3165CEA5-13D8-46CC-9249-CFF68DB83C01}" srcOrd="2" destOrd="0" parTransId="{787AEF64-AE45-4693-A048-3A62FBA576D7}" sibTransId="{1631CBAE-15AE-485B-9A61-B088FA483BDA}"/>
    <dgm:cxn modelId="{3576BAFC-3960-4599-9787-04325F96FF3F}" srcId="{786FD7C7-0AD8-4C64-AD37-E9E2F0A122C3}" destId="{4C4C835C-FB0A-43A1-AB98-E2B8254E7B2D}" srcOrd="3" destOrd="0" parTransId="{D4CC89EE-1185-41D0-A4A1-8DD8C58DE098}" sibTransId="{9F850A93-672C-4200-BC00-834ACD452BFA}"/>
    <dgm:cxn modelId="{548F98A1-F532-4D42-BEC3-D7E1BB0B2C67}" type="presParOf" srcId="{BA297CE5-BE5D-4F08-9245-5AAF0B6B5DDE}" destId="{5C3F5683-E2C1-4078-8C6D-99AF73ADFB5E}" srcOrd="0" destOrd="0" presId="urn:microsoft.com/office/officeart/2005/8/layout/vList2"/>
    <dgm:cxn modelId="{594A52A5-2A8D-4755-A960-8B8587D742CD}" type="presParOf" srcId="{BA297CE5-BE5D-4F08-9245-5AAF0B6B5DDE}" destId="{B6A07FD0-F2CA-4447-9133-BE9BD8C2469A}"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a:scene3d>
          <a:camera prst="orthographicFront">
            <a:rot lat="0" lon="0" rev="0"/>
          </a:camera>
          <a:lightRig rig="balanced" dir="t">
            <a:rot lat="0" lon="0" rev="8700000"/>
          </a:lightRig>
        </a:scene3d>
      </dgm:spPr>
      <dgm:t>
        <a:bodyPr/>
        <a:lstStyle/>
        <a:p>
          <a:endParaRPr lang="en-US"/>
        </a:p>
      </dgm:t>
    </dgm:pt>
    <dgm:pt modelId="{A2C63905-F10C-4992-9EF1-30BF3D5E4F74}">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Living Gratefully in Hope</a:t>
          </a:r>
          <a:endParaRPr lang="en-US" sz="2000" b="1" cap="small" baseline="0" dirty="0">
            <a:effectLst>
              <a:outerShdw blurRad="38100" dist="38100" dir="2700000" algn="tl">
                <a:srgbClr val="000000">
                  <a:alpha val="43137"/>
                </a:srgbClr>
              </a:outerShdw>
            </a:effectLst>
            <a:latin typeface="Gotham Medium" panose="02000604030000020004"/>
          </a:endParaRPr>
        </a:p>
      </dgm:t>
    </dgm:pt>
    <dgm:pt modelId="{0009E62C-454B-4F4A-9FCC-5A5699B5CE0F}" type="parTrans" cxnId="{C20033DD-E76E-4E36-88E2-D2A52AE6BDA6}">
      <dgm:prSet/>
      <dgm:spPr/>
      <dgm:t>
        <a:bodyPr/>
        <a:lstStyle/>
        <a:p>
          <a:endParaRPr lang="en-US"/>
        </a:p>
      </dgm:t>
    </dgm:pt>
    <dgm:pt modelId="{CFCF7DB5-2C71-47A3-9BB6-1CE32E62FFF4}" type="sibTrans" cxnId="{C20033DD-E76E-4E36-88E2-D2A52AE6BDA6}">
      <dgm:prSet/>
      <dgm:spPr/>
      <dgm:t>
        <a:bodyPr/>
        <a:lstStyle/>
        <a:p>
          <a:endParaRPr lang="en-US"/>
        </a:p>
      </dgm:t>
    </dgm:pt>
    <dgm:pt modelId="{76CC99C2-3DC6-479A-AF55-56EAC9CD1067}">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25 provided a message of hope for God’s covenant people. In response, a song of praise and victory was predicted to be sung by Judah in Isaiah 26. The message of today’s lesson text was what assured that song. We mentioned in the Lesson Context that the section of Isaiah 24–27 has been called “The Isaiah Apocalypse”; the final and concluding work of this section is this: there will come a day when God gathers His people to worship Him in a place He has made holy.</a:t>
          </a:r>
        </a:p>
      </dgm:t>
    </dgm:pt>
    <dgm:pt modelId="{4AAD3A03-B235-489E-8B03-A0D5309F6DD2}" type="parTrans" cxnId="{740213D5-B8D0-4366-BD90-F646A90A2841}">
      <dgm:prSet/>
      <dgm:spPr/>
      <dgm:t>
        <a:bodyPr/>
        <a:lstStyle/>
        <a:p>
          <a:endParaRPr lang="en-US"/>
        </a:p>
      </dgm:t>
    </dgm:pt>
    <dgm:pt modelId="{7886C956-B2DD-4D59-BDD2-02B249FA5DD4}" type="sibTrans" cxnId="{740213D5-B8D0-4366-BD90-F646A90A2841}">
      <dgm:prSet/>
      <dgm:spPr/>
      <dgm:t>
        <a:bodyPr/>
        <a:lstStyle/>
        <a:p>
          <a:endParaRPr lang="en-US"/>
        </a:p>
      </dgm:t>
    </dgm:pt>
    <dgm:pt modelId="{9CB07C20-ED32-4393-911D-941FF44733D2}">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People experience oppression in different ways and degrees. But everyone experiences death. We certainly should use godly methods and motivations to overcome oppression and injustice, as well as work for the sanctity of life. But as we do, we should remind ourselves that the complete presence of justice and absence of death in the life to come is what to focus on. It’s coming! As we so focus, we experience and expect God’s continuing faithfulness for our assured hope in ultimate deliverance.</a:t>
          </a:r>
        </a:p>
      </dgm:t>
    </dgm:pt>
    <dgm:pt modelId="{1AD6C9F1-58F0-4698-8926-43EF98E4D7C8}" type="parTrans" cxnId="{06B207DB-40C9-4776-95A0-5F0139086CEC}">
      <dgm:prSet/>
      <dgm:spPr/>
      <dgm:t>
        <a:bodyPr/>
        <a:lstStyle/>
        <a:p>
          <a:endParaRPr lang="en-US"/>
        </a:p>
      </dgm:t>
    </dgm:pt>
    <dgm:pt modelId="{FB1901A8-68FA-440A-92E8-2F1237C75068}" type="sibTrans" cxnId="{06B207DB-40C9-4776-95A0-5F0139086CEC}">
      <dgm:prSet/>
      <dgm:spPr/>
      <dgm:t>
        <a:bodyPr/>
        <a:lstStyle/>
        <a:p>
          <a:endParaRPr lang="en-US"/>
        </a:p>
      </dgm:t>
    </dgm:pt>
    <dgm:pt modelId="{9476C664-6386-43D0-8CF8-0D38A6E4BD81}">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One way to express this hope is to practice gratitude. We can do so in many ways. Some do so through music as they write and sing songs. Others do so via personal contact. Still others _____ [you fill in the blank]. One of the simplest ways to express gratitude and become thankful, even during trials, is to create a gratitude list daily, perhaps first thing in the morning or the last thing before bed. A daily gratitude list will remind you of God’s many gifts. To name them is to offer thanks. Built into this naming is also an expectation of more good things from God, including the death of death. A gratitude list reorients our experience of the trial, recenters our faith, and expresses hope in the future.</a:t>
          </a:r>
        </a:p>
      </dgm:t>
    </dgm:pt>
    <dgm:pt modelId="{7F3FBDA2-61A5-4316-AA1F-B0318A1845DB}" type="parTrans" cxnId="{4230995B-90DB-4E48-80E4-ECFA4BCD4BFC}">
      <dgm:prSet/>
      <dgm:spPr/>
      <dgm:t>
        <a:bodyPr/>
        <a:lstStyle/>
        <a:p>
          <a:endParaRPr lang="en-US"/>
        </a:p>
      </dgm:t>
    </dgm:pt>
    <dgm:pt modelId="{E5B3967E-638A-4598-A3D8-94761686E976}" type="sibTrans" cxnId="{4230995B-90DB-4E48-80E4-ECFA4BCD4BFC}">
      <dgm:prSet/>
      <dgm:spPr/>
      <dgm:t>
        <a:bodyPr/>
        <a:lstStyle/>
        <a:p>
          <a:endParaRPr lang="en-US"/>
        </a:p>
      </dgm:t>
    </dgm:pt>
    <dgm:pt modelId="{531BFA2F-3119-41D3-AEDA-27808461EF6F}">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As believers in Jesus, we anticipate and yearn for the messianic banquet hosted by Jesus in the presence of God (Matthew 26:29). As Israel shared in the blessings of God through the altar when they ate the sacrifices, so we share in the fellowship of body and blood of Jesus at the table when we eat and drink (1 Corinthians 10:14-17). It is a foretaste of the messianic banquet. When we eat and drink at the table of the Lord, we give thanks for the body and blood of the Lord. We also remember God’s faithfulness and yearn for the death of death. We eat and drink, and we go out into the world to serve, comforted by hope (Acts 20:7-12).</a:t>
          </a:r>
        </a:p>
      </dgm:t>
    </dgm:pt>
    <dgm:pt modelId="{6746C165-6130-4DAB-B969-CA8D6316671E}" type="parTrans" cxnId="{748D976E-C039-40E7-9E0B-D147C8C88AAE}">
      <dgm:prSet/>
      <dgm:spPr/>
      <dgm:t>
        <a:bodyPr/>
        <a:lstStyle/>
        <a:p>
          <a:endParaRPr lang="en-US"/>
        </a:p>
      </dgm:t>
    </dgm:pt>
    <dgm:pt modelId="{77A0E321-A621-4B71-9C92-D4A01F645470}" type="sibTrans" cxnId="{748D976E-C039-40E7-9E0B-D147C8C88AAE}">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34ADDD4C-A2EF-44CD-B51B-267E7B708362}" type="pres">
      <dgm:prSet presAssocID="{A2C63905-F10C-4992-9EF1-30BF3D5E4F74}" presName="parentText" presStyleLbl="node1" presStyleIdx="0" presStyleCnt="1" custScaleY="93486" custLinFactNeighborY="1388">
        <dgm:presLayoutVars>
          <dgm:chMax val="0"/>
          <dgm:bulletEnabled val="1"/>
        </dgm:presLayoutVars>
      </dgm:prSet>
      <dgm:spPr/>
    </dgm:pt>
    <dgm:pt modelId="{8B2EEF3A-4B51-4AAE-A5BA-5012E515E3D7}" type="pres">
      <dgm:prSet presAssocID="{A2C63905-F10C-4992-9EF1-30BF3D5E4F74}" presName="childText" presStyleLbl="revTx" presStyleIdx="0" presStyleCnt="1" custLinFactNeighborY="55754">
        <dgm:presLayoutVars>
          <dgm:bulletEnabled val="1"/>
        </dgm:presLayoutVars>
      </dgm:prSet>
      <dgm:spPr/>
    </dgm:pt>
  </dgm:ptLst>
  <dgm:cxnLst>
    <dgm:cxn modelId="{F2A0F303-70E4-4002-B136-683BCFC219F6}" type="presOf" srcId="{9CB07C20-ED32-4393-911D-941FF44733D2}" destId="{8B2EEF3A-4B51-4AAE-A5BA-5012E515E3D7}" srcOrd="0" destOrd="1" presId="urn:microsoft.com/office/officeart/2005/8/layout/vList2"/>
    <dgm:cxn modelId="{03B5091A-738C-4587-BFEC-50FEBE567ED0}" type="presOf" srcId="{76CC99C2-3DC6-479A-AF55-56EAC9CD1067}" destId="{8B2EEF3A-4B51-4AAE-A5BA-5012E515E3D7}"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4230995B-90DB-4E48-80E4-ECFA4BCD4BFC}" srcId="{A2C63905-F10C-4992-9EF1-30BF3D5E4F74}" destId="{9476C664-6386-43D0-8CF8-0D38A6E4BD81}" srcOrd="2" destOrd="0" parTransId="{7F3FBDA2-61A5-4316-AA1F-B0318A1845DB}" sibTransId="{E5B3967E-638A-4598-A3D8-94761686E976}"/>
    <dgm:cxn modelId="{748D976E-C039-40E7-9E0B-D147C8C88AAE}" srcId="{A2C63905-F10C-4992-9EF1-30BF3D5E4F74}" destId="{531BFA2F-3119-41D3-AEDA-27808461EF6F}" srcOrd="3" destOrd="0" parTransId="{6746C165-6130-4DAB-B969-CA8D6316671E}" sibTransId="{77A0E321-A621-4B71-9C92-D4A01F645470}"/>
    <dgm:cxn modelId="{DB4993B8-09ED-463A-B268-563D8011FC37}" type="presOf" srcId="{9476C664-6386-43D0-8CF8-0D38A6E4BD81}" destId="{8B2EEF3A-4B51-4AAE-A5BA-5012E515E3D7}" srcOrd="0" destOrd="2" presId="urn:microsoft.com/office/officeart/2005/8/layout/vList2"/>
    <dgm:cxn modelId="{202C65BB-3A8D-40B1-991B-46DF72346504}" type="presOf" srcId="{A2C63905-F10C-4992-9EF1-30BF3D5E4F74}" destId="{34ADDD4C-A2EF-44CD-B51B-267E7B708362}" srcOrd="0" destOrd="0" presId="urn:microsoft.com/office/officeart/2005/8/layout/vList2"/>
    <dgm:cxn modelId="{82A128BE-3349-4B88-B355-2FB992C0FC62}" type="presOf" srcId="{531BFA2F-3119-41D3-AEDA-27808461EF6F}" destId="{8B2EEF3A-4B51-4AAE-A5BA-5012E515E3D7}" srcOrd="0" destOrd="3" presId="urn:microsoft.com/office/officeart/2005/8/layout/vList2"/>
    <dgm:cxn modelId="{740213D5-B8D0-4366-BD90-F646A90A2841}" srcId="{A2C63905-F10C-4992-9EF1-30BF3D5E4F74}" destId="{76CC99C2-3DC6-479A-AF55-56EAC9CD1067}" srcOrd="0" destOrd="0" parTransId="{4AAD3A03-B235-489E-8B03-A0D5309F6DD2}" sibTransId="{7886C956-B2DD-4D59-BDD2-02B249FA5DD4}"/>
    <dgm:cxn modelId="{06B207DB-40C9-4776-95A0-5F0139086CEC}" srcId="{A2C63905-F10C-4992-9EF1-30BF3D5E4F74}" destId="{9CB07C20-ED32-4393-911D-941FF44733D2}" srcOrd="1" destOrd="0" parTransId="{1AD6C9F1-58F0-4698-8926-43EF98E4D7C8}" sibTransId="{FB1901A8-68FA-440A-92E8-2F1237C75068}"/>
    <dgm:cxn modelId="{C20033DD-E76E-4E36-88E2-D2A52AE6BDA6}" srcId="{BFFC02B3-0AC4-4704-9C97-235C3C19ABDA}" destId="{A2C63905-F10C-4992-9EF1-30BF3D5E4F74}" srcOrd="0" destOrd="0" parTransId="{0009E62C-454B-4F4A-9FCC-5A5699B5CE0F}" sibTransId="{CFCF7DB5-2C71-47A3-9BB6-1CE32E62FFF4}"/>
    <dgm:cxn modelId="{4DF56EE7-1206-440C-B941-3256D4DED7E7}" type="presParOf" srcId="{BA297CE5-BE5D-4F08-9245-5AAF0B6B5DDE}" destId="{34ADDD4C-A2EF-44CD-B51B-267E7B708362}" srcOrd="0" destOrd="0" presId="urn:microsoft.com/office/officeart/2005/8/layout/vList2"/>
    <dgm:cxn modelId="{A99E634A-FFB7-4334-B730-E90DA17E528E}" type="presParOf" srcId="{BA297CE5-BE5D-4F08-9245-5AAF0B6B5DDE}" destId="{8B2EEF3A-4B51-4AAE-A5BA-5012E515E3D7}"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494835"/>
          <a:ext cx="9969292" cy="46434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Praise God!—</a:t>
          </a:r>
          <a:endParaRPr lang="en-US" sz="18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667" y="517502"/>
        <a:ext cx="9923958" cy="419009"/>
      </dsp:txXfrm>
    </dsp:sp>
    <dsp:sp modelId="{D96CA7DF-728A-4290-829D-04DE1F894E29}">
      <dsp:nvSpPr>
        <dsp:cNvPr id="0" name=""/>
        <dsp:cNvSpPr/>
      </dsp:nvSpPr>
      <dsp:spPr>
        <a:xfrm>
          <a:off x="0" y="1135470"/>
          <a:ext cx="9969292" cy="107640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offered a timely word to the people of his day, highlighting the kind heart of the Father worthy of our praise. Isaiah is loaded with historical events calling to remembrance the extraordinary supernatural deeds, enduring words, and great wonders of our God.</a:t>
          </a:r>
        </a:p>
      </dsp:txBody>
      <dsp:txXfrm>
        <a:off x="0" y="1135470"/>
        <a:ext cx="9969292" cy="1076400"/>
      </dsp:txXfrm>
    </dsp:sp>
    <dsp:sp modelId="{599A6A08-9CD8-4FDF-A21C-DC589BCF4443}">
      <dsp:nvSpPr>
        <dsp:cNvPr id="0" name=""/>
        <dsp:cNvSpPr/>
      </dsp:nvSpPr>
      <dsp:spPr>
        <a:xfrm rot="10800000" flipV="1">
          <a:off x="0" y="2186490"/>
          <a:ext cx="9969292" cy="43291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Look at God—</a:t>
          </a:r>
          <a:endParaRPr lang="en-US" sz="1800" b="1" i="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rot="-10800000">
        <a:off x="21133" y="2207623"/>
        <a:ext cx="9927026" cy="390647"/>
      </dsp:txXfrm>
    </dsp:sp>
    <dsp:sp modelId="{2F0B5F70-B634-46CE-9B1E-BD2A2F366D71}">
      <dsp:nvSpPr>
        <dsp:cNvPr id="0" name=""/>
        <dsp:cNvSpPr/>
      </dsp:nvSpPr>
      <dsp:spPr>
        <a:xfrm>
          <a:off x="0" y="2644784"/>
          <a:ext cx="9969292" cy="208552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told how the Lord could make a town a useless pile of rubble. This destruction is one way the Lord judges the disobedient and destroys their possessions. He wanted the heathen nations and His people to be informed of His strength and superiority over false gods. Individuals who rush to bow to idols made by human hands must understand they can’t do anything. Believers in the true and living God are fortified by His strength. Their eyes are open to the magnificence of the Father. Instead of being judged, they stand in awe of His mighty works. Isaiah praised God for being there for those unable to help themselves. The Lord pours out His grace and watches out for the lowly.</a:t>
          </a:r>
        </a:p>
      </dsp:txBody>
      <dsp:txXfrm>
        <a:off x="0" y="2644784"/>
        <a:ext cx="9969292" cy="20855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365179"/>
          <a:ext cx="9969292" cy="457199"/>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Worshiping the Lamb—</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387498"/>
        <a:ext cx="9924654" cy="412561"/>
      </dsp:txXfrm>
    </dsp:sp>
    <dsp:sp modelId="{45C03B66-3BF1-414A-8BF2-B1048D0F2242}">
      <dsp:nvSpPr>
        <dsp:cNvPr id="0" name=""/>
        <dsp:cNvSpPr/>
      </dsp:nvSpPr>
      <dsp:spPr>
        <a:xfrm>
          <a:off x="0" y="866709"/>
          <a:ext cx="9969292" cy="175536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talked about worshiping the Lord through celebrations and feasts. One of these occasions is called the Marriage Supper of the Lamb, the time when God’s children and Christ are united without the interruption or interference of the enemy (Rev. 19:9). When reading these words, the picture comes to mind of believers finally escaping the world’s woe and sitting down to enjoy a fantastic meal together, a grand wedding, a super gala event.</a:t>
          </a:r>
        </a:p>
      </dsp:txBody>
      <dsp:txXfrm>
        <a:off x="0" y="866709"/>
        <a:ext cx="9969292" cy="1755360"/>
      </dsp:txXfrm>
    </dsp:sp>
    <dsp:sp modelId="{599A6A08-9CD8-4FDF-A21C-DC589BCF4443}">
      <dsp:nvSpPr>
        <dsp:cNvPr id="0" name=""/>
        <dsp:cNvSpPr/>
      </dsp:nvSpPr>
      <dsp:spPr>
        <a:xfrm rot="10800000" flipV="1">
          <a:off x="0" y="2847496"/>
          <a:ext cx="9969292" cy="426252"/>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Come to Jesus—</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rot="-10800000">
        <a:off x="20808" y="2868304"/>
        <a:ext cx="9927676" cy="384636"/>
      </dsp:txXfrm>
    </dsp:sp>
    <dsp:sp modelId="{AE44C4A4-4836-4B09-82DF-69D2401ACD0A}">
      <dsp:nvSpPr>
        <dsp:cNvPr id="0" name=""/>
        <dsp:cNvSpPr/>
      </dsp:nvSpPr>
      <dsp:spPr>
        <a:xfrm>
          <a:off x="0" y="3291484"/>
          <a:ext cx="9969292" cy="145728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Followers of Christ boldly talk about life in Jesus now and our future in heaven. When Christ returns, and God establishes everything new, it will be worth the wait. The presence of the Lord will be known throughout the entire earth. The believer’s responsibility now is to talk about these beautiful future events and bring as many as possible to God’s bountiful table of salvation.</a:t>
          </a:r>
        </a:p>
      </dsp:txBody>
      <dsp:txXfrm>
        <a:off x="0" y="3291484"/>
        <a:ext cx="9969292" cy="14572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00316"/>
          <a:ext cx="11687045" cy="214348"/>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Gotham Medium" panose="02000604030000020004"/>
              <a:ea typeface="Calibri" panose="020F0502020204030204" pitchFamily="34" charset="0"/>
              <a:cs typeface="Times New Roman" panose="02020603050405020304" pitchFamily="18" charset="0"/>
            </a:rPr>
            <a:t> </a:t>
          </a:r>
          <a:endParaRPr lang="en-US" sz="2400" b="1" kern="1200"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10464" y="110780"/>
        <a:ext cx="11666117" cy="1934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24244"/>
          <a:ext cx="10373201" cy="46434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dirty="0">
              <a:effectLst/>
              <a:latin typeface="Gotham Medium" panose="02000604030000020004"/>
              <a:ea typeface="Aptos" panose="020B0004020202020204" pitchFamily="34" charset="0"/>
              <a:cs typeface="Times New Roman" panose="02020603050405020304" pitchFamily="18" charset="0"/>
            </a:rPr>
            <a:t>The Resurrection of the Dead</a:t>
          </a:r>
          <a:endParaRPr lang="en-US" sz="16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667" y="146911"/>
        <a:ext cx="10327867" cy="419009"/>
      </dsp:txXfrm>
    </dsp:sp>
    <dsp:sp modelId="{944C6150-775D-46D6-BB40-7A4C5BA1AD84}">
      <dsp:nvSpPr>
        <dsp:cNvPr id="0" name=""/>
        <dsp:cNvSpPr/>
      </dsp:nvSpPr>
      <dsp:spPr>
        <a:xfrm>
          <a:off x="0" y="731179"/>
          <a:ext cx="10373201" cy="188370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29349"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latin typeface="Gotham Medium" panose="02000604030000020004"/>
              <a:ea typeface="Aptos" panose="020B0004020202020204" pitchFamily="34" charset="0"/>
              <a:cs typeface="Times New Roman" panose="02020603050405020304" pitchFamily="18" charset="0"/>
            </a:rPr>
            <a:t>While the resurrection of the dead is mostly described in the New Testament following the resurrection of Jesus, it is also hinted at in the Old Testament in passages such as Isaiah 25. Paul quotes Isaiah 25:8 in 1 Corinthians 15:54: “When the perishable has been clothed with the imperishable, and the mortal with immortality, then the saying that is written will come true: ‘Death has been swallowed up in victory.’”</a:t>
          </a:r>
        </a:p>
        <a:p>
          <a:pPr marL="171450" lvl="1" indent="-171450" algn="l" defTabSz="711200">
            <a:lnSpc>
              <a:spcPct val="90000"/>
            </a:lnSpc>
            <a:spcBef>
              <a:spcPct val="0"/>
            </a:spcBef>
            <a:spcAft>
              <a:spcPct val="20000"/>
            </a:spcAft>
            <a:buChar char="•"/>
          </a:pPr>
          <a:r>
            <a:rPr lang="en-US" sz="1600" b="1" kern="1200" dirty="0">
              <a:effectLst/>
              <a:latin typeface="Gotham Medium" panose="02000604030000020004"/>
              <a:ea typeface="Aptos" panose="020B0004020202020204" pitchFamily="34" charset="0"/>
              <a:cs typeface="Times New Roman" panose="02020603050405020304" pitchFamily="18" charset="0"/>
            </a:rPr>
            <a:t>Isaiah 25:8 is also paraphrased in Revelation 21:3–4: ”And I heard a loud voice from the throne saying, ‘Look! God’s dwelling place is now among the people, and he will dwell with them. They will be his people, and God himself will be with them and be their God. ‘He will wipe every tear from their eyes. There will be no more death’ or mourning or crying or pain, for the old order of things has passed away.”</a:t>
          </a:r>
        </a:p>
      </dsp:txBody>
      <dsp:txXfrm>
        <a:off x="0" y="731179"/>
        <a:ext cx="10373201" cy="1883700"/>
      </dsp:txXfrm>
    </dsp:sp>
    <dsp:sp modelId="{599A6A08-9CD8-4FDF-A21C-DC589BCF4443}">
      <dsp:nvSpPr>
        <dsp:cNvPr id="0" name=""/>
        <dsp:cNvSpPr/>
      </dsp:nvSpPr>
      <dsp:spPr>
        <a:xfrm rot="10800000" flipV="1">
          <a:off x="0" y="2776523"/>
          <a:ext cx="10373201" cy="43291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effectLst/>
              <a:latin typeface="Gotham Medium" panose="02000604030000020004"/>
              <a:ea typeface="Aptos" panose="020B0004020202020204" pitchFamily="34" charset="0"/>
              <a:cs typeface="Times New Roman" panose="02020603050405020304" pitchFamily="18" charset="0"/>
            </a:rPr>
            <a:t>The Lord of Hosts</a:t>
          </a:r>
          <a:endParaRPr lang="en-US" sz="1600" b="1" i="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rot="-10800000">
        <a:off x="21133" y="2797656"/>
        <a:ext cx="10330935" cy="390647"/>
      </dsp:txXfrm>
    </dsp:sp>
    <dsp:sp modelId="{0494E615-8504-439F-8383-1152EF59F5A4}">
      <dsp:nvSpPr>
        <dsp:cNvPr id="0" name=""/>
        <dsp:cNvSpPr/>
      </dsp:nvSpPr>
      <dsp:spPr>
        <a:xfrm>
          <a:off x="0" y="3205672"/>
          <a:ext cx="10373201" cy="188370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29349"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latin typeface="Gotham Medium" panose="02000604030000020004"/>
              <a:ea typeface="Aptos" panose="020B0004020202020204" pitchFamily="34" charset="0"/>
              <a:cs typeface="Times New Roman" panose="02020603050405020304" pitchFamily="18" charset="0"/>
            </a:rPr>
            <a:t>One of God’s titles in verse 6, “Lord of Hosts” (KJV) or “Lord Almighty” (NIV), calls attention to God’s command of heavenly armies. One of the most famous stories of this is found in 2 Kings 6:8–23, when Israel was at war with the king of Aram.</a:t>
          </a:r>
        </a:p>
        <a:p>
          <a:pPr marL="171450" lvl="1" indent="-171450" algn="l" defTabSz="711200">
            <a:lnSpc>
              <a:spcPct val="90000"/>
            </a:lnSpc>
            <a:spcBef>
              <a:spcPct val="0"/>
            </a:spcBef>
            <a:spcAft>
              <a:spcPct val="20000"/>
            </a:spcAft>
            <a:buChar char="•"/>
          </a:pPr>
          <a:r>
            <a:rPr lang="en-US" sz="1600" b="1" kern="1200" dirty="0">
              <a:effectLst/>
              <a:latin typeface="Gotham Medium" panose="02000604030000020004"/>
              <a:ea typeface="Aptos" panose="020B0004020202020204" pitchFamily="34" charset="0"/>
              <a:cs typeface="Times New Roman" panose="02020603050405020304" pitchFamily="18" charset="0"/>
            </a:rPr>
            <a:t>The Arameans tried to capture the prophet Elisha and his servant; but Elisha prayed that God would open his servant’s eyes to the angelic force of “horses and chariots of fire,” which were surrounding them in a protective posture (2 Kings 6:17). Instead of killing the army, Elisha prayed that they would be blinded and captured. The king of Israel fed them, and a former enemy was no longer a danger: “The bands from Aram stopped raiding Israel’s territory” (2 Kings 6:23). A little mercy and a good meal go a long way!</a:t>
          </a:r>
          <a:endParaRPr lang="en-US" sz="1600" b="1" kern="1200" dirty="0">
            <a:latin typeface="Gotham Medium" panose="02000604030000020004"/>
          </a:endParaRPr>
        </a:p>
      </dsp:txBody>
      <dsp:txXfrm>
        <a:off x="0" y="3205672"/>
        <a:ext cx="10373201" cy="18837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13506"/>
          <a:ext cx="10736880" cy="50480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Feasts</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4643" y="138149"/>
        <a:ext cx="10687594" cy="455520"/>
      </dsp:txXfrm>
    </dsp:sp>
    <dsp:sp modelId="{B6A07FD0-F2CA-4447-9133-BE9BD8C2469A}">
      <dsp:nvSpPr>
        <dsp:cNvPr id="0" name=""/>
        <dsp:cNvSpPr/>
      </dsp:nvSpPr>
      <dsp:spPr>
        <a:xfrm>
          <a:off x="0" y="715318"/>
          <a:ext cx="10736880" cy="505908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40896"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Meals are an important symbol in Scripture, from beginning to end. The story of creation includes God’s provision of an abundance of food for humans, but Adam and Eve broke the one rule and “feasted” from the tree that God had restricted. God’s response and plan throughout Scripture is to deal with sin, and to allow humans to enjoy His providence and His abundant feast at the end of time.</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shows us what God is doing: He is the “Lamb of God, who takes away the sin of the world!” (John 1:29). His first recorded sign was turning water into wine, providing the guests of a wedding with a rich drink to enjoy (John 2:1–12). Jesus was able to take a humble meal of bread and fish and turn it into a feast for thousands of people (John 6:1–14).</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And on the night before Jesus died, He shared a meal with His friends. In community with His followers, Jesus establishes bread as a symbol of His body and wine as His blood (Luke 22:19–20). Food becomes a way to remember Christ’s death, as well as our redemption.</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reminds us that one day God will prepare a feast for peoples from every tribe and nation. The book of Revelation reminds us several times that people from every tribe and nation will be present at the wedding feast of the Lamb, which inaugurates God’s eternal kingdom. When this happens, the presence of evil will be completely gone; grace and shame will be no more; and death will be a thing of the past.</a:t>
          </a:r>
        </a:p>
      </dsp:txBody>
      <dsp:txXfrm>
        <a:off x="0" y="715318"/>
        <a:ext cx="10736880" cy="50590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ADDD4C-A2EF-44CD-B51B-267E7B708362}">
      <dsp:nvSpPr>
        <dsp:cNvPr id="0" name=""/>
        <dsp:cNvSpPr/>
      </dsp:nvSpPr>
      <dsp:spPr>
        <a:xfrm>
          <a:off x="0" y="239949"/>
          <a:ext cx="10257134" cy="457202"/>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Living Gratefully in Hope</a:t>
          </a:r>
          <a:endParaRPr lang="en-US" sz="2000" b="1" kern="1200" cap="small" baseline="0" dirty="0">
            <a:effectLst>
              <a:outerShdw blurRad="38100" dist="38100" dir="2700000" algn="tl">
                <a:srgbClr val="000000">
                  <a:alpha val="43137"/>
                </a:srgbClr>
              </a:outerShdw>
            </a:effectLst>
            <a:latin typeface="Gotham Medium" panose="02000604030000020004"/>
          </a:endParaRPr>
        </a:p>
      </dsp:txBody>
      <dsp:txXfrm>
        <a:off x="22319" y="262268"/>
        <a:ext cx="10212496" cy="412564"/>
      </dsp:txXfrm>
    </dsp:sp>
    <dsp:sp modelId="{8B2EEF3A-4B51-4AAE-A5BA-5012E515E3D7}">
      <dsp:nvSpPr>
        <dsp:cNvPr id="0" name=""/>
        <dsp:cNvSpPr/>
      </dsp:nvSpPr>
      <dsp:spPr>
        <a:xfrm>
          <a:off x="0" y="803902"/>
          <a:ext cx="10257134" cy="4798260"/>
        </a:xfrm>
        <a:prstGeom prst="rect">
          <a:avLst/>
        </a:prstGeom>
        <a:noFill/>
        <a:ln w="6350" cap="flat" cmpd="sng" algn="ctr">
          <a:solidFill>
            <a:schemeClr val="dk1">
              <a:alpha val="0"/>
              <a:hueOff val="0"/>
              <a:satOff val="0"/>
              <a:lumOff val="0"/>
              <a:alphaOff val="0"/>
            </a:schemeClr>
          </a:solidFill>
          <a:prstDash val="solid"/>
          <a:miter lim="800000"/>
        </a:ln>
        <a:effectLst/>
        <a:scene3d>
          <a:camera prst="orthographicFront">
            <a:rot lat="0" lon="0" rev="0"/>
          </a:camera>
          <a:lightRig rig="balanced" dir="t">
            <a:rot lat="0" lon="0" rev="8700000"/>
          </a:lightRig>
        </a:scene3d>
      </dsp:spPr>
      <dsp:style>
        <a:lnRef idx="1">
          <a:scrgbClr r="0" g="0" b="0"/>
        </a:lnRef>
        <a:fillRef idx="0">
          <a:scrgbClr r="0" g="0" b="0"/>
        </a:fillRef>
        <a:effectRef idx="0">
          <a:scrgbClr r="0" g="0" b="0"/>
        </a:effectRef>
        <a:fontRef idx="minor"/>
      </dsp:style>
      <dsp:txBody>
        <a:bodyPr spcFirstLastPara="0" vert="horz" wrap="square" lIns="325664"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25 provided a message of hope for God’s covenant people. In response, a song of praise and victory was predicted to be sung by Judah in Isaiah 26. The message of today’s lesson text was what assured that song. We mentioned in the Lesson Context that the section of Isaiah 24–27 has been called “The Isaiah Apocalypse”; the final and concluding work of this section is this: there will come a day when God gathers His people to worship Him in a place He has made holy.</a:t>
          </a:r>
        </a:p>
        <a:p>
          <a:pPr marL="114300" lvl="1" indent="-114300" algn="l" defTabSz="666750">
            <a:lnSpc>
              <a:spcPct val="90000"/>
            </a:lnSpc>
            <a:spcBef>
              <a:spcPct val="0"/>
            </a:spcBef>
            <a:spcAft>
              <a:spcPct val="20000"/>
            </a:spcAft>
            <a:buChar char="•"/>
          </a:pPr>
          <a:r>
            <a:rPr lang="en-US" sz="15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People experience oppression in different ways and degrees. But everyone experiences death. We certainly should use godly methods and motivations to overcome oppression and injustice, as well as work for the sanctity of life. But as we do, we should remind ourselves that the complete presence of justice and absence of death in the life to come is what to focus on. It’s coming! As we so focus, we experience and expect God’s continuing faithfulness for our assured hope in ultimate deliverance.</a:t>
          </a:r>
        </a:p>
        <a:p>
          <a:pPr marL="114300" lvl="1" indent="-114300" algn="l" defTabSz="666750">
            <a:lnSpc>
              <a:spcPct val="90000"/>
            </a:lnSpc>
            <a:spcBef>
              <a:spcPct val="0"/>
            </a:spcBef>
            <a:spcAft>
              <a:spcPct val="20000"/>
            </a:spcAft>
            <a:buChar char="•"/>
          </a:pPr>
          <a:r>
            <a:rPr lang="en-US" sz="15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One way to express this hope is to practice gratitude. We can do so in many ways. Some do so through music as they write and sing songs. Others do so via personal contact. Still others _____ [you fill in the blank]. One of the simplest ways to express gratitude and become thankful, even during trials, is to create a gratitude list daily, perhaps first thing in the morning or the last thing before bed. A daily gratitude list will remind you of God’s many gifts. To name them is to offer thanks. Built into this naming is also an expectation of more good things from God, including the death of death. A gratitude list reorients our experience of the trial, recenters our faith, and expresses hope in the future.</a:t>
          </a:r>
        </a:p>
        <a:p>
          <a:pPr marL="114300" lvl="1" indent="-114300" algn="l" defTabSz="666750">
            <a:lnSpc>
              <a:spcPct val="90000"/>
            </a:lnSpc>
            <a:spcBef>
              <a:spcPct val="0"/>
            </a:spcBef>
            <a:spcAft>
              <a:spcPct val="20000"/>
            </a:spcAft>
            <a:buChar char="•"/>
          </a:pPr>
          <a:r>
            <a:rPr lang="en-US" sz="15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As believers in Jesus, we anticipate and yearn for the messianic banquet hosted by Jesus in the presence of God (Matthew 26:29). As Israel shared in the blessings of God through the altar when they ate the sacrifices, so we share in the fellowship of body and blood of Jesus at the table when we eat and drink (1 Corinthians 10:14-17). It is a foretaste of the messianic banquet. When we eat and drink at the table of the Lord, we give thanks for the body and blood of the Lord. We also remember God’s faithfulness and yearn for the death of death. We eat and drink, and we go out into the world to serve, comforted by hope (Acts 20:7-12).</a:t>
          </a:r>
        </a:p>
      </dsp:txBody>
      <dsp:txXfrm>
        <a:off x="0" y="803902"/>
        <a:ext cx="10257134" cy="479826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513C00-C0D3-4296-91CB-11D4ADE90025}" type="datetimeFigureOut">
              <a:rPr lang="en-US" smtClean="0"/>
              <a:t>10/12/2024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B56324-E343-46AB-99F5-944028561EA3}" type="slidenum">
              <a:rPr lang="en-US" smtClean="0"/>
              <a:t>‹#›</a:t>
            </a:fld>
            <a:endParaRPr lang="en-US"/>
          </a:p>
        </p:txBody>
      </p:sp>
    </p:spTree>
    <p:extLst>
      <p:ext uri="{BB962C8B-B14F-4D97-AF65-F5344CB8AC3E}">
        <p14:creationId xmlns:p14="http://schemas.microsoft.com/office/powerpoint/2010/main" val="3406149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sz="2400" b="1"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ED2E8F4-7A0F-46E2-BFF8-723D7B4CE024}" type="slidenum">
              <a:rPr lang="en-US" smtClean="0"/>
              <a:t>1</a:t>
            </a:fld>
            <a:endParaRPr lang="en-US"/>
          </a:p>
        </p:txBody>
      </p:sp>
    </p:spTree>
    <p:extLst>
      <p:ext uri="{BB962C8B-B14F-4D97-AF65-F5344CB8AC3E}">
        <p14:creationId xmlns:p14="http://schemas.microsoft.com/office/powerpoint/2010/main" val="4166506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Meals are a significant symbol throughout Scripture, beginning with God's abundant provision at creation, which was marred by sin. Jesus embodies God's redemptive plan, performing miracles such as turning water into wine and feeding thousands. His final meal with disciples established bread and wine as symbols of His body and blood. Isaiah and Revelation foretell a future feast for all nations, marking the inauguration of God’s eternal kingdom, free from evil and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Scripture uses meals as a powerful symbol of God's provision, beginning with creation and culminating in the promise of an eternal feast for all nations.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exemplifies this theme, performing miracles that transform ordinary meals into abundant feasts, and establishing bread and wine as reminders of His sacrifice and our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Prophecies in Isaiah and Revelation foresee a wedding feast of the Lamb, where the presence of evil and death will be eliminated, celebrating the fullness of God’s eternal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400316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Isaiah 25:1–5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Prophets were God’s messengers who gave God’s perspective on events. In the eighth-century BC, Isaiah saw the growing threat of the mighty kingdom of Assyria. He knew that only faith in Yahweh’s plan would save Judah, not some clever political maneuvering.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chapters 23–27, Isaiah addresses the whole world. He says that God has pronounced judgment on a “city” (Isa. 24:1–13, 17–23; 25:2). The city could be the capital of Assyria, or it could represent any city of oppressive rulers. In response to God’s intervention in history, other nations will honor God as a strong deliverer (v. 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Yahweh shows compassion toward the weak (vv. 4–5). The “poor” and “needy” find security from God, who is like a house in the middle of a storm or cloud in the heat of the day. The “storm” and the “heat” represent malevolent intentions of greedy kings. God is able to reduce them all to silence (v. 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Isaiah’s imagery also recalls the Israelites’ time of following God in the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wildernesss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God led them through the desert in the form of a cloud (Ex. 13:21–22). Just as God had gone before them and protected them in the past, God was still concerned for His people and would not let them be destroyed.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the eighth century BC, the prophet Isaiah delivered God’s messages amid the looming threat of the Assyrian kingdom, emphasizing that faith in Yahweh, not political schemes, was essential for Judah’s salvation. In chapters 23–27, Isaiah addresses global judgment, portraying God as a compassionate protector for the weak and needy, using imagery that recalls His guidance during the Israelites' wilderness journey.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 as a prophet, stressed the importance of faith in Yahweh over political maneuvering, especially during the looming threat of the Assyrian empire.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Chapters 23–27 reveal God's judgment against oppressive rulers, portraying Him as a strong deliverer who offers security and compassion to the weak and needy.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Isaiah’s imagery connects God’s past protection of the Israelites in the wilderness to His continued concern for His people, assuring them of His presence and safety amid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1324522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Isaiah 25:6–8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Isaiah continues to describe how God intervenes in history. He can crush the city that spreads chaos across the land, for He is “Lord of hosts” (v. 6 NIV). He commands armies of heavenly angels that outnumber human armies—like the ones that threaten Judah. God will “make” or “prepare” something new: a feast for all nations (v. 6). Isaiah portrays a coming banquet, with Yahweh as its host. A feast will be held atop Mount Zion, and God will serve choice meat and fine wine. Meat was not a regular part of an ancient diet; still God is preparing to serve His guests lavish portions of the best foods. This is divine abundance, a way of saying that even some of Judah’s enemies will turn to find favor from God. God’s ultimate enemy is death. Yahweh will put an end to this “vail” or “shroud,” which all people fear (v. 7). Instead of allowing death to “swallow” humans any longer, God will be the one to “swallow up death in victory” (v. 8 NIV). His victory means an end to tears from “all faces,” for God is going to protect the honor and reputation of His people (v. 8). Judah is not about to be destroyed and disappear from the earth, for Yahweh is able to save, even from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emphasizes God's sovereignty and intervention in history, portraying Him as the "Lord of Hosts" who can crush chaos. He promises a lavish feast for all nations on Mount Zion, symbolizing divine abundance and favor, even for Judah’s enemies. Ultimately, God will defeat death, ensuring His people are protected and honored, demonstrating His power to save from destruction and despair.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 depicts God as the "Lord of Hosts," capable of defeating chaos and commanding heavenly armies, assuring His protection over Judah.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promise of a lavish feast on Mount Zion symbolizes divine abundance and favor, indicating that even former enemies may seek reconciliation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victory over death signifies the end of fear and tears, assuring His people of salvation and the preservation of their honor in the face of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43EDB-8CFD-DCC4-4E7E-DF21F67B8E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C3959B-CEA7-CB6B-E3A2-39D8FE5F1D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320248-7456-C366-8102-A8DCAB5EDF4F}"/>
              </a:ext>
            </a:extLst>
          </p:cNvPr>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Isaiah 25:9–10a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Isaiah predicts deliverance of God’s people—a relevant message for those facing armies bent on destruction. God preserved Judah from Assyria and kept a remnant of His people in Jerusalem, as Isaiah said He would (Isa. 10:20–23).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Isaiah also says that God’s plan is bigger: God is planning to destroy death itself (Isa. 25:8). Since God’s victory is more glorious than anything in human experience, even God’s people will be amazed at the salvation of God. The people shall say to themselves, “This is our God; we have waited for him, and he will save us” (v. 9 KJV). Isaiah predicts God’s salvation will come to the mountain of God. The same images of a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mountain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and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city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are repeated in the vision of Revelation 21:10. There, from a mountaintop, John witnessed the city of the new Jerusalem descending from heaven. God will dwell with His people forever. The Lord Jesus is the God who saves, the God who defeats death, and the God who invites all nations to turn to Him in faith. They become the guests of His table.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proclaims God's promise of deliverance for His people, highlighting His preservation of Judah from the Assyrian threat. He foretells a greater plan: the destruction of death itself, leading to a profound realization among God’s people of His salvation. This vision of salvation connects to Revelation 21, where the new Jerusalem descends from heaven, affirming that God will dwell with His people eternally.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Isaiah's message of deliverance reassures God’s people facing destruction, emphasizing that God preserved Judah and maintained a faithful remnant in Jerusalem.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prophecy that God will defeat death itself reflects His glorious victory, prompting His people to recognize and celebrate His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Isaiah’s vision parallels Revelation 21, where the new Jerusalem represents God’s eternal dwelling with His people, inviting all nations to partake in His salvation and be guests at His table.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757D889-85C4-A9CE-EE8A-D8FB26C0C21D}"/>
              </a:ext>
            </a:extLst>
          </p:cNvPr>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4162443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Discuss God’s invitation to His banquet.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Luke 14:1–24, Jesus shares a parable during a meal at a Pharisee's house about a man hosting a grand banquet. When invited guests decline, the host invites the poor and marginalized, emphasizing that God’s kingdom welcomes all, especially the lowly. This parable challenges listeners to reflect on their willingness to accept God’s invitation and serve those often overlooked.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Great Banquet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One day during the ministry of Jesus, He was sharing a meal in the home of a Pharisee (Luke 14:1–24). Everyone was vying for attention and seeking a place of honor at the meal. But as was Jesus’ habit, He told a story. His parable told of a man preparing a magnificent banquet. This man invited many guests, but they declined the invitation and gave excuses. When the man learned of this, he told his servant to invite the poor, the disabled, and the people from roads and country lanes so that his house could be full (Luke 14:23). The banquet goes on, and what a shame for those who miss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listeners understood that He was talking about God and His heavenly kingdom. The followers of Jesus would spread the good news of salvation for all people. But God’s kingdom is especially good news for the poor and lowly and those who appear forgotten. If we wish to be near the kingdom of God, we follow Jesus into places of poverty and need.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Ask yourself: Am I one of those who would decline the invitation? Do I make excuses about the business of my life? If we wish to experience the full measure of God’s abundance, His banquet, we must set aside our excuses and join the fellowship of those who accept His invitation— including some we once considered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banquet of God is a picture of the end of time, a celebration like no other. God’s love, mercy, and salvation shall be on everyone’s lips. “People will come from east and west and north and south, and will take their places at the feast in the kingdom of God” (Luke 13:29).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78728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08A48-040D-A77C-11B4-A85CE4F6BF41}"/>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219DFA9F-33F3-9205-E417-8DD1757D4D10}"/>
              </a:ext>
            </a:extLst>
          </p:cNvPr>
          <p:cNvSpPr>
            <a:spLocks noGrp="1" noRot="1" noChangeAspect="1" noChangeArrowheads="1" noTextEdit="1"/>
          </p:cNvSpPr>
          <p:nvPr>
            <p:ph type="sldImg"/>
          </p:nvPr>
        </p:nvSpPr>
        <p:spPr>
          <a:xfrm>
            <a:off x="-8547100" y="2968625"/>
            <a:ext cx="26390600" cy="14846300"/>
          </a:xfrm>
        </p:spPr>
      </p:sp>
      <p:sp>
        <p:nvSpPr>
          <p:cNvPr id="17411" name="Rectangle 2">
            <a:extLst>
              <a:ext uri="{FF2B5EF4-FFF2-40B4-BE49-F238E27FC236}">
                <a16:creationId xmlns:a16="http://schemas.microsoft.com/office/drawing/2014/main" id="{21998FC5-96E5-30B4-EF7A-FD408FD27609}"/>
              </a:ext>
            </a:extLst>
          </p:cNvPr>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Discuss God’s invitation to His banquet.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Great Banquet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barriers do you encounter when God calls you to share the good news about Jesus?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Barriers may include fear of rejection, social stigma, lack of confidence, or feeling unprepared. Additionally, busy lifestyles and distractions can make it difficult to prioritize sharing the gospel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Which people does society appear to forget?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Society often overlooks the poor, disabled, elderly, and marginalized groups. Individuals who are homeless, struggling with addiction, or facing mental health issues may also be neglected and deemed unworthy of attention or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How can you receive courage and determination to invite people to God’s great banquet?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Courage and determination can come from prayer, studying Scripture, and seeking support from fellow believers. Personal testimonies of faith and reminders of God's love for all can also inspire confidence to extend invitations to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467863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25 conveys hope for God's people, leading to a predicted song of praise in Isaiah 26. This passage emphasizes the ultimate gathering of believers in a holy place to worship God, focusing on the future promise of justice and the absence of death. Practicing gratitude, such as through gratitude lists, helps believers express hope and reorient their perspective amid trials, anticipating the messianic banquet with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 25 offers a message of hope for God’s covenant people, promising a future gathering to worship Him, which leads to a song of praise in Isaiah 26.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Practicing gratitude, such as creating daily gratitude lists, helps believers reframe their experiences of trials and focus on God's faithfulness and the hope of ultimate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Participation in the Lord’s Supper symbolizes the anticipation of the messianic banquet, allowing believers to remember God's faithfulness while empowering them to serve and share hope in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Sharing meals fosters connection, especially when centered on the Lord. Inviting those who have not received Jesus to partake in God’s planned banquet is a joyous task. Isaiah’s declaration emphasizes that this invitation is for all people, encouraging believers to actively participate in the Great Commission by inviting others to join in the celebration of God’s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Dining with God and others is a meaningful way to bond, especially when Jesus is at the center, creating a joyous atmosphere for sharing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Isaiah’s message highlights God’s invitation to a great banquet for all people, emphasizing inclusivity and the importance of humble acceptance of Him as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a:effectLst/>
                <a:latin typeface="Calibri" panose="020F0502020204030204" pitchFamily="34" charset="0"/>
                <a:ea typeface="Aptos" panose="020B0004020202020204" pitchFamily="34" charset="0"/>
                <a:cs typeface="Times New Roman" panose="02020603050405020304" pitchFamily="18" charset="0"/>
              </a:rPr>
              <a:t>3</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Believers are called to embrace the Great Commission by inviting everyone they know to join in the festive occasion of God’s kingdom, extending the invitation to His banquet.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ED2E8F4-7A0F-46E2-BFF8-723D7B4CE024}" type="slidenum">
              <a:rPr lang="en-US" smtClean="0"/>
              <a:t>18</a:t>
            </a:fld>
            <a:endParaRPr lang="en-US"/>
          </a:p>
        </p:txBody>
      </p:sp>
    </p:spTree>
    <p:extLst>
      <p:ext uri="{BB962C8B-B14F-4D97-AF65-F5344CB8AC3E}">
        <p14:creationId xmlns:p14="http://schemas.microsoft.com/office/powerpoint/2010/main" val="1191303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a:solidFill>
                <a:srgbClr val="002060"/>
              </a:solidFill>
              <a:latin typeface="Gotham Book"/>
            </a:endParaRPr>
          </a:p>
        </p:txBody>
      </p:sp>
    </p:spTree>
    <p:extLst>
      <p:ext uri="{BB962C8B-B14F-4D97-AF65-F5344CB8AC3E}">
        <p14:creationId xmlns:p14="http://schemas.microsoft.com/office/powerpoint/2010/main" val="3325158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ED2E8F4-7A0F-46E2-BFF8-723D7B4CE024}" type="slidenum">
              <a:rPr lang="en-US" smtClean="0"/>
              <a:t>2</a:t>
            </a:fld>
            <a:endParaRPr lang="en-US"/>
          </a:p>
        </p:txBody>
      </p:sp>
    </p:spTree>
    <p:extLst>
      <p:ext uri="{BB962C8B-B14F-4D97-AF65-F5344CB8AC3E}">
        <p14:creationId xmlns:p14="http://schemas.microsoft.com/office/powerpoint/2010/main" val="774440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PERFECT FAITHFULNESS</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4. Why has God pronounced judgment on a “city” (v. 2)?</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The city represents the power of oppressive rulers and dictators who stand against God and His people.</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5. What images of God’s protection does Isaiah share?</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According to Isaiah, God is like a shelter in a strong storm, or a shading cloud in an intense desert sun. He protects His people from harm.</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039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31302-0D88-3FD0-E940-A3DDC6960BB7}"/>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3E6CA8C7-08BA-2763-CACB-8489F0D1B2BF}"/>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1D2FB40D-0851-365A-09E3-1D41ED75278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TEARS WIPED AWAY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God preparing for people of all nations (v. 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Yahweh is preparing a splendid feast, which includes abundant food and drink. People from all nations will come to this feast at the end of time.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figurative enemy is God planning to defeat (v. 8)?</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Death, which ends all “tears” and “disgrace.”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5709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8581F-8202-5783-3644-77B4A4DD4EC6}"/>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632221E8-01F5-1BAC-F4DF-E014DB21A03C}"/>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01086D36-27F4-2401-09A3-9C1D60919DF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TRUSTING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did Isaiah’s prediction of salvation mean for Judah?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residents of Judah would be spared from destruction by Assyria. They would not be taken into captivity and wiped out, for God would save them.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does Jesus fulfill Isaiah’s words about the God who saves?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Jesus fulfills Isaiah’s words that God would save His people from the powers of sin and death. In the person of Jesus, God defeated death (the “shroud,” v. 7). Jesus also makes a meal with His friends—Communion—the occasion of remembering His death and symbol of God’s forever kingdom.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6914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a:solidFill>
                <a:srgbClr val="002060"/>
              </a:solidFill>
              <a:latin typeface="Gotham Book"/>
            </a:endParaRPr>
          </a:p>
        </p:txBody>
      </p:sp>
    </p:spTree>
    <p:extLst>
      <p:ext uri="{BB962C8B-B14F-4D97-AF65-F5344CB8AC3E}">
        <p14:creationId xmlns:p14="http://schemas.microsoft.com/office/powerpoint/2010/main" val="1247358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Perfect Faithfulness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Isaiah 25:1–5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Tears Wiped Away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Isaiah 25:6–8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Trusting God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Isaiah 25:9–10a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0" dirty="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25:1-10a contains a prophetic message of praise and celebration, highlighting God's faithful deliverance and victory over death. The chapter opens with Isaiah glorifying God for His perfect faithfulness and wonderful acts that were planned long ago (vv. 1-3). Isaiah reflects on God's sovereignty in reducing strong cities to ruin and the fear that oppressors will have for the Lord. The passage emphasizes God’s protection of the vulnerable, offering shelter and refuge from the storms of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on Isaiah 25:1–10a and Psalm 22:1–11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shared theme between Isaiah 25:1–10a and Psalm 22:1–11 revolves around God's deliverance and faithfulness in times of distress. In Psalm 22, David begins with a deep cry of abandonment, echoing Jesus' words on the cross. However, like Isaiah, he transitions into praise for God's holiness and past faithfulness. Both passages emphasize God's responsiveness to His people's cries and His power to save.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Deliverance through Faithfulness: Just as Isaiah praises God's deliverance in His destruction of oppressive cities and the salvation of the humble, Psalm 22 acknowledges God's trustworthiness in past generations, even in the face of apparent abandonment.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Victory over Death: Both Isaiah 25 and Psalm 22 point toward an ultimate victory. Isaiah speaks explicitly about the defeat of death, while Psalm 22 foreshadows Christ’s suffering and resurrection. Together, they reinforce the hope of God's eternal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Hope in the Midst of Suffering: Both Isaiah and Psalm 22 encourage believers to continue trusting in God, even in moments of despair, because God’s promises of deliverance are sure. Isaiah looks forward to a banquet and the end of suffering, while David recalls how God has never failed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effectLst/>
                <a:latin typeface="Calibri" panose="020F0502020204030204" pitchFamily="34" charset="0"/>
                <a:ea typeface="Aptos" panose="020B0004020202020204" pitchFamily="34" charset="0"/>
              </a:rPr>
              <a:t>Key takeaway: Trust in God’s promises, even in suffering, is central to experiencing His ultimate deliverance and triumph over death.</a:t>
            </a:r>
            <a:endParaRPr lang="en-US" sz="1800" b="1"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3</a:t>
            </a:fld>
            <a:endParaRPr lang="en-US"/>
          </a:p>
        </p:txBody>
      </p:sp>
    </p:spTree>
    <p:extLst>
      <p:ext uri="{BB962C8B-B14F-4D97-AF65-F5344CB8AC3E}">
        <p14:creationId xmlns:p14="http://schemas.microsoft.com/office/powerpoint/2010/main" val="3180547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Darkness and suffering affect everyone, but when God delivers us from these trials, our response reveals our spiritual maturity and devotion. The way we react—whether with gratitude or indifference—reflects the depth of our faith and connection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Darkness, whether through grief, illness, or national crisis, is universal and affects all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Our response to God's rescue serves as a measure of our spiritual maturity and devotion.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Biblical examples, like Luke 17:17 and today’s text, highlight the importance of gratitude after God’s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4</a:t>
            </a:fld>
            <a:endParaRPr lang="en-US"/>
          </a:p>
        </p:txBody>
      </p:sp>
    </p:spTree>
    <p:extLst>
      <p:ext uri="{BB962C8B-B14F-4D97-AF65-F5344CB8AC3E}">
        <p14:creationId xmlns:p14="http://schemas.microsoft.com/office/powerpoint/2010/main" val="2511223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emphasizes the importance of praising God for His kindness, recalling the incredible supernatural deeds, enduring words, and wonders God performed throughout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Isaiah's message highlights God's kind heart and reminds us why He is worthy of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book of Isaiah recounts historical events that showcase God's power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extraordinary deeds and enduring words inspire continual worship and gratitude from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emphasized God's power and judgment over disobedient nations and false idols, showing His superiority and grace to those who trust in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displays His strength by destroying disobedient nations and their possessions, proving His superiority over false gods.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Idol worshipers are powerless, but believers in the true God are strengthened by His might.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grace protects the lowly and those who cannot help themselves, deserving praise and awe from His followers.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E7690-6E4B-157D-CD43-AF6DA2ABC9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36F85A-BEF4-830E-0272-7F342F9851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9AF86B-58E4-594B-00A5-FA80A55841E5}"/>
              </a:ext>
            </a:extLst>
          </p:cNvPr>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foretells a time of joyful worship when God's people are united with Christ in the Marriage Supper of the Lamb, celebrating eternal victory over the enemy.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 envisions a celebration where believers unite with Christ in the Marriage Supper of the Lamb, free from the world’s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This grand event symbolizes the ultimate triumph of God’s people and their eternal fellowship with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will enjoy a joyous feast, representing a glorious reunion and victory over sin and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Believers are called to share the message of salvation and the hope of eternal life in Christ, encouraging others to come to God’s table of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Christians proclaim the promise of life in Jesus and the future renewal of all things when He returns.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Believers have the responsibility to share the hope of salvation, bringing others to God’s table.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presence of God will one day fill the earth, making the wait for His return worthwhile.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78B6F8A4-6866-3A5D-05FD-5F21EA985ED4}"/>
              </a:ext>
            </a:extLst>
          </p:cNvPr>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4046141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excerpt from Isaiah, often referred to as "The Isaiah Apocalypse," the prophet Isaiah reflects on the state of Israel and Judah during a time of spiritual decay amidst political strife. Isaiah's ministry highlights the consequences of sin and the eventual divine intervention through foreign oppression. Despite the bleak predictions of devastation for the earth, there remains a message of hope and God’s enduring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Spiritual Decline and Consequences: Isaiah's ministry reveals a nation in spiritual decay, with God's intervention manifested through foreign oppression, indicating the severity of their transgressions and broken covenants (Isaiah 24:5).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Apocalyptic Imagery and Hope: Isaiah 24 presents dire predictions for the earth, paralleling apocalyptic themes found in Revelation, yet Isaiah 25 offers a contrasting message of hope and God’s love, affirming His enduring grace amid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Prophetic Role and Responsibility: While prophets like Isaiah confront sin and foretell judgment, they also provide hope, illustrating that even in times of darkness, God’s holiness and love can inspire renewal and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3298762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i="0" u="sng" kern="100" cap="small" baseline="0" noProof="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 Fortified Town</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excerpt discusses the concept of fortified towns in the ancient Near East, emphasizing their strategic military advantages, such as thick walls and elevated positions for archers and watchmen. However, despite these defenses, towns remained vulnerable to siege tactics. The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 highlights that when faced with divine wrath, even the most fortified cities will ultimately be powerless, revealing the supremacy of God over human efforts.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Military Advantage of Fortifications: Fortified towns in the ancient Near East featured massive walls, providing archers with significant defensive capabilities and allowing watchmen to detect incoming threats, yet remained susceptible to siege tactics.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False Security in Human Efforts: Despite the perceived safety of fortified cities, the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 notes that they cannot protect against God’s wrath, illustrating the limitations of human defenses against divine judgment (Isa. 2:19; Rev. 16:19).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Divine Supremacy Over Human Power: The ultimate lesson from fortified towns is that rebellious cities, regardless of their strength, will be compelled to recognize and honor God's greatness when faced with His overwhelming power and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i="0" u="sng" kern="100" cap="small" baseline="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The Finest Portions</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envisions a future celebration where only the finest foods and drinks are served, highlighting God's provision and generosity. Traditionally, wealth determined food quality and quantity, with the affluent enjoying abundant fresh produce and meat. In contrast, God's feasts offer the best to all, ensuring that everyone is satisfied regardless of their past status, symbolizing both physical and spiritual nourishment.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 prophesies a future celebration where everyone, regardless of wealth, enjoys the finest food and wine, showcasing God’s generosity and provision.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Traditionally, food quality and quantity varied by economic status, with the wealthy consuming rich meals daily, while God's feasts promise equal satisfaction for all attendees.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feasts represent not only physical nourishment but also spiritual sustenance, emphasizing the holistic care He provides for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8</a:t>
            </a:fld>
            <a:endParaRPr lang="en-US"/>
          </a:p>
        </p:txBody>
      </p:sp>
    </p:spTree>
    <p:extLst>
      <p:ext uri="{BB962C8B-B14F-4D97-AF65-F5344CB8AC3E}">
        <p14:creationId xmlns:p14="http://schemas.microsoft.com/office/powerpoint/2010/main" val="2204276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BEE30-723C-61BB-193B-3715F5C22F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A8E136-3CA2-08C7-E024-B879ED9419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8365F5-9503-05CB-9321-4C80E5AF749C}"/>
              </a:ext>
            </a:extLst>
          </p:cNvPr>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concept of the resurrection of the dead is predominantly found in the New Testament, particularly after Jesus’ resurrection, but it is also referenced in the Old Testament, notably in Isaiah 25. Paul quotes Isaiah 25:8 in 1 Corinthians 15:54, indicating victory over death. This theme is echoed in Revelation 21:3–4, where God's presence brings an end to death and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resurrection of the dead is foreshadowed in the Old Testament, particularly in Isaiah 25, and is fully revealed in the New Testament following Jesus’ resurrection.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Paul’s reference to Isaiah 25:8 in 1 Corinthians 15:54 emphasizes the victory over death, stating that the perishable will be transformed into the imperishable.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Revelation 21:3–4 reinforces the promise of God’s dwelling with His people, where He will eliminate death, mourning, and pain, marking a new eternal order.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title "Lord of Hosts" or "Lord Almighty" emphasizes God's authority over heavenly armies. A notable example is in 2 Kings 6:8–23, where the prophet Elisha, facing the Aramean army, prays for his servant’s eyes to be opened to the protective angelic forces. Instead of attacking, Elisha prays for the enemy's blindness, leading to their capture and subsequent mercy, which ends the threat.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title "Lord of Hosts" highlights God’s supreme authority over heavenly armies, as demonstrated in the biblical narrative of Elisha and the Arameans.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 2 Kings 6:17, Elisha's prayer reveals the protective presence of angelic forces, showing that God’s power is often unseen but always effective.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Elisha’s act of mercy towards the blinded Aramean army transforms former enemies into peaceful allies, illustrating the profound impact of compassion and 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D9BA4E1-C771-8DE5-33D1-0FEBEA25A0CD}"/>
              </a:ext>
            </a:extLst>
          </p:cNvPr>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3405323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EF58D-B62B-40BB-83AA-9D07CFC4ED26}"/>
              </a:ext>
            </a:extLst>
          </p:cNvPr>
          <p:cNvSpPr>
            <a:spLocks noGrp="1"/>
          </p:cNvSpPr>
          <p:nvPr>
            <p:ph type="ctrTitle"/>
          </p:nvPr>
        </p:nvSpPr>
        <p:spPr>
          <a:xfrm>
            <a:off x="612648" y="557783"/>
            <a:ext cx="10969752" cy="3130807"/>
          </a:xfrm>
        </p:spPr>
        <p:txBody>
          <a:bodyPr anchor="b">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6AC06D3-F571-4213-A2A4-6A1915120CED}"/>
              </a:ext>
            </a:extLst>
          </p:cNvPr>
          <p:cNvSpPr>
            <a:spLocks noGrp="1"/>
          </p:cNvSpPr>
          <p:nvPr>
            <p:ph type="subTitle" idx="1"/>
          </p:nvPr>
        </p:nvSpPr>
        <p:spPr>
          <a:xfrm>
            <a:off x="612648" y="3902206"/>
            <a:ext cx="10969752" cy="2240529"/>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75A10580-AD31-4B8F-8448-55A666AC1725}"/>
              </a:ext>
            </a:extLst>
          </p:cNvPr>
          <p:cNvSpPr>
            <a:spLocks noGrp="1"/>
          </p:cNvSpPr>
          <p:nvPr>
            <p:ph type="dt" sz="half" idx="10"/>
          </p:nvPr>
        </p:nvSpPr>
        <p:spPr/>
        <p:txBody>
          <a:bodyPr/>
          <a:lstStyle/>
          <a:p>
            <a:fld id="{79C5A860-F335-4252-AA00-24FB67ED2982}" type="datetime1">
              <a:rPr lang="en-US" smtClean="0"/>
              <a:t>10/12/2024</a:t>
            </a:fld>
            <a:endParaRPr lang="en-US"/>
          </a:p>
        </p:txBody>
      </p:sp>
      <p:sp>
        <p:nvSpPr>
          <p:cNvPr id="5" name="Footer Placeholder 4">
            <a:extLst>
              <a:ext uri="{FF2B5EF4-FFF2-40B4-BE49-F238E27FC236}">
                <a16:creationId xmlns:a16="http://schemas.microsoft.com/office/drawing/2014/main" id="{15EC99C8-515A-4FEA-9CD2-6D0BF46CF6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72AF1B-1868-4C05-B6C3-9EBF29A50AD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227701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170B0-C1C5-4976-80E8-6B4F90EB362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097593EE-493E-4BCE-8992-24CA63E1E0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80919F-FDDD-42FB-8422-A0665D558D00}"/>
              </a:ext>
            </a:extLst>
          </p:cNvPr>
          <p:cNvSpPr>
            <a:spLocks noGrp="1"/>
          </p:cNvSpPr>
          <p:nvPr>
            <p:ph type="dt" sz="half" idx="10"/>
          </p:nvPr>
        </p:nvSpPr>
        <p:spPr/>
        <p:txBody>
          <a:bodyPr/>
          <a:lstStyle/>
          <a:p>
            <a:fld id="{46AB1048-0047-48CA-88BA-D69B470942CF}" type="datetime1">
              <a:rPr lang="en-US" smtClean="0"/>
              <a:t>10/12/2024</a:t>
            </a:fld>
            <a:endParaRPr lang="en-US"/>
          </a:p>
        </p:txBody>
      </p:sp>
      <p:sp>
        <p:nvSpPr>
          <p:cNvPr id="5" name="Footer Placeholder 4">
            <a:extLst>
              <a:ext uri="{FF2B5EF4-FFF2-40B4-BE49-F238E27FC236}">
                <a16:creationId xmlns:a16="http://schemas.microsoft.com/office/drawing/2014/main" id="{A216D38A-35F8-4667-A1F4-49644471E9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9CC230-78B7-487B-9C95-CB00868F6F1F}"/>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810920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14CB826-D9AA-4689-B8C0-38D999F0D065}"/>
              </a:ext>
            </a:extLst>
          </p:cNvPr>
          <p:cNvSpPr>
            <a:spLocks noGrp="1"/>
          </p:cNvSpPr>
          <p:nvPr>
            <p:ph type="title" orient="vert"/>
          </p:nvPr>
        </p:nvSpPr>
        <p:spPr>
          <a:xfrm>
            <a:off x="8724900" y="557784"/>
            <a:ext cx="2854452" cy="5643420"/>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A61F1CDD-16FB-45E0-9887-24374C567647}"/>
              </a:ext>
            </a:extLst>
          </p:cNvPr>
          <p:cNvSpPr>
            <a:spLocks noGrp="1"/>
          </p:cNvSpPr>
          <p:nvPr>
            <p:ph type="body" orient="vert" idx="1"/>
          </p:nvPr>
        </p:nvSpPr>
        <p:spPr>
          <a:xfrm>
            <a:off x="612648" y="557784"/>
            <a:ext cx="7734300" cy="56434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6846397-BBD2-4426-B1F5-FD6EA3CDC866}"/>
              </a:ext>
            </a:extLst>
          </p:cNvPr>
          <p:cNvSpPr>
            <a:spLocks noGrp="1"/>
          </p:cNvSpPr>
          <p:nvPr>
            <p:ph type="dt" sz="half" idx="10"/>
          </p:nvPr>
        </p:nvSpPr>
        <p:spPr/>
        <p:txBody>
          <a:bodyPr/>
          <a:lstStyle/>
          <a:p>
            <a:fld id="{5BD83879-648C-49A9-81A2-0EF5946532D0}" type="datetime1">
              <a:rPr lang="en-US" smtClean="0"/>
              <a:t>10/12/2024</a:t>
            </a:fld>
            <a:endParaRPr lang="en-US"/>
          </a:p>
        </p:txBody>
      </p:sp>
      <p:sp>
        <p:nvSpPr>
          <p:cNvPr id="5" name="Footer Placeholder 4">
            <a:extLst>
              <a:ext uri="{FF2B5EF4-FFF2-40B4-BE49-F238E27FC236}">
                <a16:creationId xmlns:a16="http://schemas.microsoft.com/office/drawing/2014/main" id="{FDAB91E4-73D0-4ACD-8F54-00EE6FB1D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28C61-59FE-44D6-A7D6-AAD292232778}"/>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383842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03918903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26141514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6D384-B2C5-42A4-9774-A931C39BA5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8D736C-5FCC-43BC-B824-A90F2CC5D1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A3A50-B922-45BE-945D-7ED3EBD83F7C}"/>
              </a:ext>
            </a:extLst>
          </p:cNvPr>
          <p:cNvSpPr>
            <a:spLocks noGrp="1"/>
          </p:cNvSpPr>
          <p:nvPr>
            <p:ph type="dt" sz="half" idx="10"/>
          </p:nvPr>
        </p:nvSpPr>
        <p:spPr/>
        <p:txBody>
          <a:bodyPr/>
          <a:lstStyle/>
          <a:p>
            <a:fld id="{D04BC802-30E3-4658-9CCA-F873646FEC67}" type="datetime1">
              <a:rPr lang="en-US" smtClean="0"/>
              <a:t>10/12/2024</a:t>
            </a:fld>
            <a:endParaRPr lang="en-US"/>
          </a:p>
        </p:txBody>
      </p:sp>
      <p:sp>
        <p:nvSpPr>
          <p:cNvPr id="5" name="Footer Placeholder 4">
            <a:extLst>
              <a:ext uri="{FF2B5EF4-FFF2-40B4-BE49-F238E27FC236}">
                <a16:creationId xmlns:a16="http://schemas.microsoft.com/office/drawing/2014/main" id="{64241F78-20DE-4D53-BB25-79E5C4E1AB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643084-C669-4FDF-87D4-F22D36BB827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622212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6C559-800C-489A-9174-7901F92B0D47}"/>
              </a:ext>
            </a:extLst>
          </p:cNvPr>
          <p:cNvSpPr>
            <a:spLocks noGrp="1"/>
          </p:cNvSpPr>
          <p:nvPr>
            <p:ph type="title"/>
          </p:nvPr>
        </p:nvSpPr>
        <p:spPr>
          <a:xfrm>
            <a:off x="612648" y="557784"/>
            <a:ext cx="10969752" cy="3146400"/>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142B5C3-320B-4CFD-B6A7-A28C7E435B41}"/>
              </a:ext>
            </a:extLst>
          </p:cNvPr>
          <p:cNvSpPr>
            <a:spLocks noGrp="1"/>
          </p:cNvSpPr>
          <p:nvPr>
            <p:ph type="body" idx="1"/>
          </p:nvPr>
        </p:nvSpPr>
        <p:spPr>
          <a:xfrm>
            <a:off x="612648" y="3902207"/>
            <a:ext cx="10969752" cy="2187443"/>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FCA372-3F42-4113-A73B-5FDCF93CB5BC}"/>
              </a:ext>
            </a:extLst>
          </p:cNvPr>
          <p:cNvSpPr>
            <a:spLocks noGrp="1"/>
          </p:cNvSpPr>
          <p:nvPr>
            <p:ph type="dt" sz="half" idx="10"/>
          </p:nvPr>
        </p:nvSpPr>
        <p:spPr/>
        <p:txBody>
          <a:bodyPr/>
          <a:lstStyle/>
          <a:p>
            <a:fld id="{0AB227A3-19CE-4153-81CE-64EB7AB094B3}" type="datetime1">
              <a:rPr lang="en-US" smtClean="0"/>
              <a:t>10/12/2024</a:t>
            </a:fld>
            <a:endParaRPr lang="en-US"/>
          </a:p>
        </p:txBody>
      </p:sp>
      <p:sp>
        <p:nvSpPr>
          <p:cNvPr id="5" name="Footer Placeholder 4">
            <a:extLst>
              <a:ext uri="{FF2B5EF4-FFF2-40B4-BE49-F238E27FC236}">
                <a16:creationId xmlns:a16="http://schemas.microsoft.com/office/drawing/2014/main" id="{F0DA1197-0C78-4878-B086-5D206EA491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B83D8-FD42-44FF-AA20-944A519CC0B2}"/>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125642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685AA-B5C7-4E3D-85FA-94F3C73E59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3AFEEA-6F3F-4630-A950-61C05D2FAFBC}"/>
              </a:ext>
            </a:extLst>
          </p:cNvPr>
          <p:cNvSpPr>
            <a:spLocks noGrp="1"/>
          </p:cNvSpPr>
          <p:nvPr>
            <p:ph sz="half" idx="1"/>
          </p:nvPr>
        </p:nvSpPr>
        <p:spPr>
          <a:xfrm>
            <a:off x="609600" y="2081369"/>
            <a:ext cx="5410200" cy="40955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AC36817-B869-4D19-9EE8-A3166B0E1591}"/>
              </a:ext>
            </a:extLst>
          </p:cNvPr>
          <p:cNvSpPr>
            <a:spLocks noGrp="1"/>
          </p:cNvSpPr>
          <p:nvPr>
            <p:ph sz="half" idx="2"/>
          </p:nvPr>
        </p:nvSpPr>
        <p:spPr>
          <a:xfrm>
            <a:off x="6172202" y="2081369"/>
            <a:ext cx="5410200" cy="40955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FC074146-2374-4321-AEBB-3E9B09D7796D}"/>
              </a:ext>
            </a:extLst>
          </p:cNvPr>
          <p:cNvSpPr>
            <a:spLocks noGrp="1"/>
          </p:cNvSpPr>
          <p:nvPr>
            <p:ph type="dt" sz="half" idx="10"/>
          </p:nvPr>
        </p:nvSpPr>
        <p:spPr/>
        <p:txBody>
          <a:bodyPr/>
          <a:lstStyle/>
          <a:p>
            <a:fld id="{B819A100-10F6-477E-8847-29D479EF1C92}" type="datetime1">
              <a:rPr lang="en-US" smtClean="0"/>
              <a:t>10/12/2024</a:t>
            </a:fld>
            <a:endParaRPr lang="en-US"/>
          </a:p>
        </p:txBody>
      </p:sp>
      <p:sp>
        <p:nvSpPr>
          <p:cNvPr id="6" name="Footer Placeholder 5">
            <a:extLst>
              <a:ext uri="{FF2B5EF4-FFF2-40B4-BE49-F238E27FC236}">
                <a16:creationId xmlns:a16="http://schemas.microsoft.com/office/drawing/2014/main" id="{2C42337B-B902-4DC2-BB94-02B8A75492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4AD585-B83C-4ECF-AF42-8DDF6996B79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006228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A9ADB-3495-481F-BB4E-9C7128B17B1F}"/>
              </a:ext>
            </a:extLst>
          </p:cNvPr>
          <p:cNvSpPr>
            <a:spLocks noGrp="1"/>
          </p:cNvSpPr>
          <p:nvPr>
            <p:ph type="title"/>
          </p:nvPr>
        </p:nvSpPr>
        <p:spPr>
          <a:xfrm>
            <a:off x="609600" y="365125"/>
            <a:ext cx="10745788"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ED6FF4C-26CB-4281-A2F7-6CBE45186791}"/>
              </a:ext>
            </a:extLst>
          </p:cNvPr>
          <p:cNvSpPr>
            <a:spLocks noGrp="1"/>
          </p:cNvSpPr>
          <p:nvPr>
            <p:ph type="body" idx="1"/>
          </p:nvPr>
        </p:nvSpPr>
        <p:spPr>
          <a:xfrm>
            <a:off x="609600" y="1895096"/>
            <a:ext cx="5387975" cy="823912"/>
          </a:xfrm>
        </p:spPr>
        <p:txBody>
          <a:bodyPr anchor="b"/>
          <a:lstStyle>
            <a:lvl1pPr marL="0" indent="0">
              <a:buNone/>
              <a:defRPr sz="2400" b="0"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2E72A9-F222-45B4-9355-C04C05864139}"/>
              </a:ext>
            </a:extLst>
          </p:cNvPr>
          <p:cNvSpPr>
            <a:spLocks noGrp="1"/>
          </p:cNvSpPr>
          <p:nvPr>
            <p:ph sz="half" idx="2"/>
          </p:nvPr>
        </p:nvSpPr>
        <p:spPr>
          <a:xfrm>
            <a:off x="609600" y="2842211"/>
            <a:ext cx="5387975" cy="33474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4A699F6E-77AD-4EBC-BAF9-5A43CDEC41E2}"/>
              </a:ext>
            </a:extLst>
          </p:cNvPr>
          <p:cNvSpPr>
            <a:spLocks noGrp="1"/>
          </p:cNvSpPr>
          <p:nvPr>
            <p:ph type="body" sz="quarter" idx="3"/>
          </p:nvPr>
        </p:nvSpPr>
        <p:spPr>
          <a:xfrm>
            <a:off x="6167890" y="1895096"/>
            <a:ext cx="5414510" cy="823912"/>
          </a:xfrm>
        </p:spPr>
        <p:txBody>
          <a:bodyPr anchor="b"/>
          <a:lstStyle>
            <a:lvl1pPr marL="0" indent="0">
              <a:buNone/>
              <a:defRPr sz="2400" b="0"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F77677-7169-4591-B047-0678815F48E6}"/>
              </a:ext>
            </a:extLst>
          </p:cNvPr>
          <p:cNvSpPr>
            <a:spLocks noGrp="1"/>
          </p:cNvSpPr>
          <p:nvPr>
            <p:ph sz="quarter" idx="4"/>
          </p:nvPr>
        </p:nvSpPr>
        <p:spPr>
          <a:xfrm>
            <a:off x="6167890" y="2842211"/>
            <a:ext cx="5414510" cy="33474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82A6EB-0285-4FA4-A00C-A7F716084FD3}"/>
              </a:ext>
            </a:extLst>
          </p:cNvPr>
          <p:cNvSpPr>
            <a:spLocks noGrp="1"/>
          </p:cNvSpPr>
          <p:nvPr>
            <p:ph type="dt" sz="half" idx="10"/>
          </p:nvPr>
        </p:nvSpPr>
        <p:spPr/>
        <p:txBody>
          <a:bodyPr/>
          <a:lstStyle/>
          <a:p>
            <a:fld id="{5DF128AB-198A-495F-8475-FDB360C9873F}" type="datetime1">
              <a:rPr lang="en-US" smtClean="0"/>
              <a:t>10/12/2024</a:t>
            </a:fld>
            <a:endParaRPr lang="en-US"/>
          </a:p>
        </p:txBody>
      </p:sp>
      <p:sp>
        <p:nvSpPr>
          <p:cNvPr id="8" name="Footer Placeholder 7">
            <a:extLst>
              <a:ext uri="{FF2B5EF4-FFF2-40B4-BE49-F238E27FC236}">
                <a16:creationId xmlns:a16="http://schemas.microsoft.com/office/drawing/2014/main" id="{86D39526-82B8-402C-8A2B-82EF8F3F3A7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5EC9E6-6FF1-4541-9CB1-A2FF9D852169}"/>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95996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0F54-6CED-4251-A0A6-32CCD1213F8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72C8E6-49D6-46A5-8DC3-B0D8E683C9CB}"/>
              </a:ext>
            </a:extLst>
          </p:cNvPr>
          <p:cNvSpPr>
            <a:spLocks noGrp="1"/>
          </p:cNvSpPr>
          <p:nvPr>
            <p:ph type="dt" sz="half" idx="10"/>
          </p:nvPr>
        </p:nvSpPr>
        <p:spPr/>
        <p:txBody>
          <a:bodyPr/>
          <a:lstStyle/>
          <a:p>
            <a:fld id="{021A235E-F8FD-479F-9FC7-18BE84110877}" type="datetime1">
              <a:rPr lang="en-US" smtClean="0"/>
              <a:t>10/12/2024</a:t>
            </a:fld>
            <a:endParaRPr lang="en-US"/>
          </a:p>
        </p:txBody>
      </p:sp>
      <p:sp>
        <p:nvSpPr>
          <p:cNvPr id="4" name="Footer Placeholder 3">
            <a:extLst>
              <a:ext uri="{FF2B5EF4-FFF2-40B4-BE49-F238E27FC236}">
                <a16:creationId xmlns:a16="http://schemas.microsoft.com/office/drawing/2014/main" id="{AB883CBA-77CD-4490-A5F3-BAA8FC254A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A5FF79-61B6-4693-8547-95B1F2F7A194}"/>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252248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DCB94-13E9-41CB-88F0-D30A1791DCBA}"/>
              </a:ext>
            </a:extLst>
          </p:cNvPr>
          <p:cNvSpPr>
            <a:spLocks noGrp="1"/>
          </p:cNvSpPr>
          <p:nvPr>
            <p:ph type="dt" sz="half" idx="10"/>
          </p:nvPr>
        </p:nvSpPr>
        <p:spPr/>
        <p:txBody>
          <a:bodyPr/>
          <a:lstStyle/>
          <a:p>
            <a:fld id="{E890F09B-68DA-462E-9DB4-4C9ADAB8CBCC}" type="datetime1">
              <a:rPr lang="en-US" smtClean="0"/>
              <a:t>10/12/2024</a:t>
            </a:fld>
            <a:endParaRPr lang="en-US"/>
          </a:p>
        </p:txBody>
      </p:sp>
      <p:sp>
        <p:nvSpPr>
          <p:cNvPr id="3" name="Footer Placeholder 2">
            <a:extLst>
              <a:ext uri="{FF2B5EF4-FFF2-40B4-BE49-F238E27FC236}">
                <a16:creationId xmlns:a16="http://schemas.microsoft.com/office/drawing/2014/main" id="{244795A4-736C-426D-8559-5AD5892756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2A2ACD-17F3-4C16-8E77-86EC92CCD552}"/>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354727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FCB2E-B68A-48F9-8B20-CDED818FB6E0}"/>
              </a:ext>
            </a:extLst>
          </p:cNvPr>
          <p:cNvSpPr>
            <a:spLocks noGrp="1"/>
          </p:cNvSpPr>
          <p:nvPr>
            <p:ph type="title"/>
          </p:nvPr>
        </p:nvSpPr>
        <p:spPr>
          <a:xfrm>
            <a:off x="612649" y="457199"/>
            <a:ext cx="4970822" cy="2660205"/>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D081C83-64B5-4BFD-A163-75C2EA7F8973}"/>
              </a:ext>
            </a:extLst>
          </p:cNvPr>
          <p:cNvSpPr>
            <a:spLocks noGrp="1"/>
          </p:cNvSpPr>
          <p:nvPr>
            <p:ph idx="1"/>
          </p:nvPr>
        </p:nvSpPr>
        <p:spPr>
          <a:xfrm>
            <a:off x="6096000" y="457200"/>
            <a:ext cx="5483352" cy="5744003"/>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725D44AD-E361-48A3-936D-DDA0D5144510}"/>
              </a:ext>
            </a:extLst>
          </p:cNvPr>
          <p:cNvSpPr>
            <a:spLocks noGrp="1"/>
          </p:cNvSpPr>
          <p:nvPr>
            <p:ph type="body" sz="half" idx="2"/>
          </p:nvPr>
        </p:nvSpPr>
        <p:spPr>
          <a:xfrm>
            <a:off x="612649" y="3329989"/>
            <a:ext cx="4970822" cy="287121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EED06C-E016-489C-8863-EA1BE998BC48}"/>
              </a:ext>
            </a:extLst>
          </p:cNvPr>
          <p:cNvSpPr>
            <a:spLocks noGrp="1"/>
          </p:cNvSpPr>
          <p:nvPr>
            <p:ph type="dt" sz="half" idx="10"/>
          </p:nvPr>
        </p:nvSpPr>
        <p:spPr/>
        <p:txBody>
          <a:bodyPr/>
          <a:lstStyle/>
          <a:p>
            <a:fld id="{17AC4E36-FABE-47EB-AA7F-C19A93824617}" type="datetime1">
              <a:rPr lang="en-US" smtClean="0"/>
              <a:t>10/12/2024</a:t>
            </a:fld>
            <a:endParaRPr lang="en-US"/>
          </a:p>
        </p:txBody>
      </p:sp>
      <p:sp>
        <p:nvSpPr>
          <p:cNvPr id="6" name="Footer Placeholder 5">
            <a:extLst>
              <a:ext uri="{FF2B5EF4-FFF2-40B4-BE49-F238E27FC236}">
                <a16:creationId xmlns:a16="http://schemas.microsoft.com/office/drawing/2014/main" id="{359161F0-D253-49A7-9A08-7A0A228146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42C61A-B326-40A7-A286-90D0544BBC34}"/>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648548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2DF6F-D00F-4CE4-8701-B0062734611B}"/>
              </a:ext>
            </a:extLst>
          </p:cNvPr>
          <p:cNvSpPr>
            <a:spLocks noGrp="1"/>
          </p:cNvSpPr>
          <p:nvPr>
            <p:ph type="title"/>
          </p:nvPr>
        </p:nvSpPr>
        <p:spPr>
          <a:xfrm>
            <a:off x="612649" y="457199"/>
            <a:ext cx="4970822" cy="2667485"/>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0A0FF7AB-F851-4425-8407-996C920E6847}"/>
              </a:ext>
            </a:extLst>
          </p:cNvPr>
          <p:cNvSpPr>
            <a:spLocks noGrp="1"/>
          </p:cNvSpPr>
          <p:nvPr>
            <p:ph type="pic" idx="1"/>
          </p:nvPr>
        </p:nvSpPr>
        <p:spPr>
          <a:xfrm>
            <a:off x="6096000" y="457199"/>
            <a:ext cx="5483352" cy="540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A2ED6CF5-154F-4615-8CDC-E2BFA61FABE2}"/>
              </a:ext>
            </a:extLst>
          </p:cNvPr>
          <p:cNvSpPr>
            <a:spLocks noGrp="1"/>
          </p:cNvSpPr>
          <p:nvPr>
            <p:ph type="body" sz="half" idx="2"/>
          </p:nvPr>
        </p:nvSpPr>
        <p:spPr>
          <a:xfrm>
            <a:off x="612649" y="3322708"/>
            <a:ext cx="4970822" cy="254628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A5C400-0D13-495F-8C4E-EC3CDF5F22AF}"/>
              </a:ext>
            </a:extLst>
          </p:cNvPr>
          <p:cNvSpPr>
            <a:spLocks noGrp="1"/>
          </p:cNvSpPr>
          <p:nvPr>
            <p:ph type="dt" sz="half" idx="10"/>
          </p:nvPr>
        </p:nvSpPr>
        <p:spPr/>
        <p:txBody>
          <a:bodyPr/>
          <a:lstStyle/>
          <a:p>
            <a:fld id="{F199CE6B-5DE6-4A2D-B72E-5E8969F9F56F}" type="datetime1">
              <a:rPr lang="en-US" smtClean="0"/>
              <a:t>10/12/2024</a:t>
            </a:fld>
            <a:endParaRPr lang="en-US"/>
          </a:p>
        </p:txBody>
      </p:sp>
      <p:sp>
        <p:nvSpPr>
          <p:cNvPr id="6" name="Footer Placeholder 5">
            <a:extLst>
              <a:ext uri="{FF2B5EF4-FFF2-40B4-BE49-F238E27FC236}">
                <a16:creationId xmlns:a16="http://schemas.microsoft.com/office/drawing/2014/main" id="{4CB290D7-98AC-45E5-A7D6-73520AFC73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94276C-2BD2-4C4F-AC04-DD3D73768A5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739514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sharpenSoften amount="87000"/>
                    </a14:imgEffect>
                    <a14:imgEffect>
                      <a14:colorTemperature colorTemp="5250"/>
                    </a14:imgEffect>
                    <a14:imgEffect>
                      <a14:saturation sat="400000"/>
                    </a14:imgEffect>
                    <a14:imgEffect>
                      <a14:brightnessContrast bright="55000" contrast="-40000"/>
                    </a14:imgEffect>
                  </a14:imgLayer>
                </a14:imgProps>
              </a:ex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42E603F-28B7-4831-BF23-65FBAB13D5FB}"/>
              </a:ext>
            </a:extLst>
          </p:cNvPr>
          <p:cNvSpPr/>
          <p:nvPr/>
        </p:nvSpPr>
        <p:spPr>
          <a:xfrm>
            <a:off x="0" y="0"/>
            <a:ext cx="12192001" cy="6858000"/>
          </a:xfrm>
          <a:prstGeom prst="rect">
            <a:avLst/>
          </a:prstGeom>
          <a:solidFill>
            <a:srgbClr val="AEAEA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Shape 7">
            <a:extLst>
              <a:ext uri="{FF2B5EF4-FFF2-40B4-BE49-F238E27FC236}">
                <a16:creationId xmlns:a16="http://schemas.microsoft.com/office/drawing/2014/main" id="{4D39700F-2B10-4402-A7DD-06EE2245880D}"/>
              </a:ext>
              <a:ext uri="{C183D7F6-B498-43B3-948B-1728B52AA6E4}">
                <adec:decorative xmlns:adec="http://schemas.microsoft.com/office/drawing/2017/decorative" val="1"/>
              </a:ext>
            </a:extLst>
          </p:cNvPr>
          <p:cNvSpPr/>
          <p:nvPr/>
        </p:nvSpPr>
        <p:spPr>
          <a:xfrm>
            <a:off x="-1" y="232968"/>
            <a:ext cx="9560477" cy="6625032"/>
          </a:xfrm>
          <a:custGeom>
            <a:avLst/>
            <a:gdLst>
              <a:gd name="connsiteX0" fmla="*/ 8831314 w 9263816"/>
              <a:gd name="connsiteY0" fmla="*/ 5943878 h 6858000"/>
              <a:gd name="connsiteX1" fmla="*/ 9179783 w 9263816"/>
              <a:gd name="connsiteY1" fmla="*/ 6086141 h 6858000"/>
              <a:gd name="connsiteX2" fmla="*/ 9260887 w 9263816"/>
              <a:gd name="connsiteY2" fmla="*/ 6279156 h 6858000"/>
              <a:gd name="connsiteX3" fmla="*/ 8925621 w 9263816"/>
              <a:gd name="connsiteY3" fmla="*/ 6708712 h 6858000"/>
              <a:gd name="connsiteX4" fmla="*/ 8496050 w 9263816"/>
              <a:gd name="connsiteY4" fmla="*/ 6373449 h 6858000"/>
              <a:gd name="connsiteX5" fmla="*/ 8831314 w 9263816"/>
              <a:gd name="connsiteY5" fmla="*/ 5943878 h 6858000"/>
              <a:gd name="connsiteX6" fmla="*/ 7397485 w 9263816"/>
              <a:gd name="connsiteY6" fmla="*/ 5931706 h 6858000"/>
              <a:gd name="connsiteX7" fmla="*/ 7917779 w 9263816"/>
              <a:gd name="connsiteY7" fmla="*/ 6191864 h 6858000"/>
              <a:gd name="connsiteX8" fmla="*/ 8013467 w 9263816"/>
              <a:gd name="connsiteY8" fmla="*/ 6375784 h 6858000"/>
              <a:gd name="connsiteX9" fmla="*/ 8021879 w 9263816"/>
              <a:gd name="connsiteY9" fmla="*/ 6753751 h 6858000"/>
              <a:gd name="connsiteX10" fmla="*/ 7981316 w 9263816"/>
              <a:gd name="connsiteY10" fmla="*/ 6858000 h 6858000"/>
              <a:gd name="connsiteX11" fmla="*/ 6819486 w 9263816"/>
              <a:gd name="connsiteY11" fmla="*/ 6858000 h 6858000"/>
              <a:gd name="connsiteX12" fmla="*/ 6785199 w 9263816"/>
              <a:gd name="connsiteY12" fmla="*/ 6781101 h 6858000"/>
              <a:gd name="connsiteX13" fmla="*/ 7196747 w 9263816"/>
              <a:gd name="connsiteY13" fmla="*/ 5964309 h 6858000"/>
              <a:gd name="connsiteX14" fmla="*/ 7397485 w 9263816"/>
              <a:gd name="connsiteY14" fmla="*/ 5931706 h 6858000"/>
              <a:gd name="connsiteX15" fmla="*/ 1505570 w 9263816"/>
              <a:gd name="connsiteY15" fmla="*/ 227178 h 6858000"/>
              <a:gd name="connsiteX16" fmla="*/ 2026489 w 9263816"/>
              <a:gd name="connsiteY16" fmla="*/ 392370 h 6858000"/>
              <a:gd name="connsiteX17" fmla="*/ 2444553 w 9263816"/>
              <a:gd name="connsiteY17" fmla="*/ 1654853 h 6858000"/>
              <a:gd name="connsiteX18" fmla="*/ 3183153 w 9263816"/>
              <a:gd name="connsiteY18" fmla="*/ 2116208 h 6858000"/>
              <a:gd name="connsiteX19" fmla="*/ 4288384 w 9263816"/>
              <a:gd name="connsiteY19" fmla="*/ 1291908 h 6858000"/>
              <a:gd name="connsiteX20" fmla="*/ 5472602 w 9263816"/>
              <a:gd name="connsiteY20" fmla="*/ 1697818 h 6858000"/>
              <a:gd name="connsiteX21" fmla="*/ 5844697 w 9263816"/>
              <a:gd name="connsiteY21" fmla="*/ 3444791 h 6858000"/>
              <a:gd name="connsiteX22" fmla="*/ 6715674 w 9263816"/>
              <a:gd name="connsiteY22" fmla="*/ 4065208 h 6858000"/>
              <a:gd name="connsiteX23" fmla="*/ 8130429 w 9263816"/>
              <a:gd name="connsiteY23" fmla="*/ 4101787 h 6858000"/>
              <a:gd name="connsiteX24" fmla="*/ 8624630 w 9263816"/>
              <a:gd name="connsiteY24" fmla="*/ 4686202 h 6858000"/>
              <a:gd name="connsiteX25" fmla="*/ 8623843 w 9263816"/>
              <a:gd name="connsiteY25" fmla="*/ 4685749 h 6858000"/>
              <a:gd name="connsiteX26" fmla="*/ 8646859 w 9263816"/>
              <a:gd name="connsiteY26" fmla="*/ 4835156 h 6858000"/>
              <a:gd name="connsiteX27" fmla="*/ 8079403 w 9263816"/>
              <a:gd name="connsiteY27" fmla="*/ 5661624 h 6858000"/>
              <a:gd name="connsiteX28" fmla="*/ 6833105 w 9263816"/>
              <a:gd name="connsiteY28" fmla="*/ 5397208 h 6858000"/>
              <a:gd name="connsiteX29" fmla="*/ 5900832 w 9263816"/>
              <a:gd name="connsiteY29" fmla="*/ 5944462 h 6858000"/>
              <a:gd name="connsiteX30" fmla="*/ 6067212 w 9263816"/>
              <a:gd name="connsiteY30" fmla="*/ 6811916 h 6858000"/>
              <a:gd name="connsiteX31" fmla="*/ 6089565 w 9263816"/>
              <a:gd name="connsiteY31" fmla="*/ 6858000 h 6858000"/>
              <a:gd name="connsiteX32" fmla="*/ 0 w 9263816"/>
              <a:gd name="connsiteY32" fmla="*/ 6858000 h 6858000"/>
              <a:gd name="connsiteX33" fmla="*/ 0 w 9263816"/>
              <a:gd name="connsiteY33" fmla="*/ 2181377 h 6858000"/>
              <a:gd name="connsiteX34" fmla="*/ 73069 w 9263816"/>
              <a:gd name="connsiteY34" fmla="*/ 2215839 h 6858000"/>
              <a:gd name="connsiteX35" fmla="*/ 335445 w 9263816"/>
              <a:gd name="connsiteY35" fmla="*/ 2237140 h 6858000"/>
              <a:gd name="connsiteX36" fmla="*/ 752878 w 9263816"/>
              <a:gd name="connsiteY36" fmla="*/ 1445285 h 6858000"/>
              <a:gd name="connsiteX37" fmla="*/ 1202551 w 9263816"/>
              <a:gd name="connsiteY37" fmla="*/ 314229 h 6858000"/>
              <a:gd name="connsiteX38" fmla="*/ 1505570 w 9263816"/>
              <a:gd name="connsiteY38" fmla="*/ 227178 h 6858000"/>
              <a:gd name="connsiteX39" fmla="*/ 3142509 w 9263816"/>
              <a:gd name="connsiteY39" fmla="*/ 68854 h 6858000"/>
              <a:gd name="connsiteX40" fmla="*/ 3490978 w 9263816"/>
              <a:gd name="connsiteY40" fmla="*/ 211117 h 6858000"/>
              <a:gd name="connsiteX41" fmla="*/ 3572083 w 9263816"/>
              <a:gd name="connsiteY41" fmla="*/ 404131 h 6858000"/>
              <a:gd name="connsiteX42" fmla="*/ 3236814 w 9263816"/>
              <a:gd name="connsiteY42" fmla="*/ 833688 h 6858000"/>
              <a:gd name="connsiteX43" fmla="*/ 2807245 w 9263816"/>
              <a:gd name="connsiteY43" fmla="*/ 498425 h 6858000"/>
              <a:gd name="connsiteX44" fmla="*/ 3142509 w 9263816"/>
              <a:gd name="connsiteY44" fmla="*/ 68854 h 6858000"/>
              <a:gd name="connsiteX45" fmla="*/ 0 w 9263816"/>
              <a:gd name="connsiteY45" fmla="*/ 0 h 6858000"/>
              <a:gd name="connsiteX46" fmla="*/ 39858 w 9263816"/>
              <a:gd name="connsiteY46" fmla="*/ 0 h 6858000"/>
              <a:gd name="connsiteX47" fmla="*/ 65022 w 9263816"/>
              <a:gd name="connsiteY47" fmla="*/ 5834 h 6858000"/>
              <a:gd name="connsiteX48" fmla="*/ 389258 w 9263816"/>
              <a:gd name="connsiteY48" fmla="*/ 235630 h 6858000"/>
              <a:gd name="connsiteX49" fmla="*/ 485484 w 9263816"/>
              <a:gd name="connsiteY49" fmla="*/ 420070 h 6858000"/>
              <a:gd name="connsiteX50" fmla="*/ 74229 w 9263816"/>
              <a:gd name="connsiteY50" fmla="*/ 1237955 h 6858000"/>
              <a:gd name="connsiteX51" fmla="*/ 0 w 9263816"/>
              <a:gd name="connsiteY51" fmla="*/ 1254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63816" h="6858000">
                <a:moveTo>
                  <a:pt x="8831314" y="5943878"/>
                </a:moveTo>
                <a:cubicBezTo>
                  <a:pt x="8964281" y="5927490"/>
                  <a:pt x="9096260" y="5981362"/>
                  <a:pt x="9179783" y="6086141"/>
                </a:cubicBezTo>
                <a:cubicBezTo>
                  <a:pt x="9224074" y="6141769"/>
                  <a:pt x="9252211" y="6208560"/>
                  <a:pt x="9260887" y="6279156"/>
                </a:cubicBezTo>
                <a:cubicBezTo>
                  <a:pt x="9286897" y="6490362"/>
                  <a:pt x="9136845" y="6682672"/>
                  <a:pt x="8925621" y="6708712"/>
                </a:cubicBezTo>
                <a:cubicBezTo>
                  <a:pt x="8714398" y="6734766"/>
                  <a:pt x="8522062" y="6584655"/>
                  <a:pt x="8496050" y="6373449"/>
                </a:cubicBezTo>
                <a:cubicBezTo>
                  <a:pt x="8470038" y="6162229"/>
                  <a:pt x="8620090" y="5969920"/>
                  <a:pt x="8831314" y="5943878"/>
                </a:cubicBezTo>
                <a:close/>
                <a:moveTo>
                  <a:pt x="7397485" y="5931706"/>
                </a:moveTo>
                <a:cubicBezTo>
                  <a:pt x="7598431" y="5931157"/>
                  <a:pt x="7792965" y="6024548"/>
                  <a:pt x="7917779" y="6191864"/>
                </a:cubicBezTo>
                <a:cubicBezTo>
                  <a:pt x="7959204" y="6247714"/>
                  <a:pt x="7991530" y="6309792"/>
                  <a:pt x="8013467" y="6375784"/>
                </a:cubicBezTo>
                <a:cubicBezTo>
                  <a:pt x="8055425" y="6502973"/>
                  <a:pt x="8055748" y="6633888"/>
                  <a:pt x="8021879" y="6753751"/>
                </a:cubicBezTo>
                <a:lnTo>
                  <a:pt x="7981316" y="6858000"/>
                </a:lnTo>
                <a:lnTo>
                  <a:pt x="6819486" y="6858000"/>
                </a:lnTo>
                <a:lnTo>
                  <a:pt x="6785199" y="6781101"/>
                </a:lnTo>
                <a:cubicBezTo>
                  <a:pt x="6673307" y="6441922"/>
                  <a:pt x="6857485" y="6076251"/>
                  <a:pt x="7196747" y="5964309"/>
                </a:cubicBezTo>
                <a:cubicBezTo>
                  <a:pt x="7262809" y="5942509"/>
                  <a:pt x="7330503" y="5931889"/>
                  <a:pt x="7397485" y="5931706"/>
                </a:cubicBezTo>
                <a:close/>
                <a:moveTo>
                  <a:pt x="1505570" y="227178"/>
                </a:moveTo>
                <a:cubicBezTo>
                  <a:pt x="1691018" y="218628"/>
                  <a:pt x="1889853" y="275403"/>
                  <a:pt x="2026489" y="392370"/>
                </a:cubicBezTo>
                <a:cubicBezTo>
                  <a:pt x="2369898" y="685965"/>
                  <a:pt x="2078266" y="1147857"/>
                  <a:pt x="2444553" y="1654853"/>
                </a:cubicBezTo>
                <a:cubicBezTo>
                  <a:pt x="2492906" y="1721679"/>
                  <a:pt x="2800482" y="2144546"/>
                  <a:pt x="3183153" y="2116208"/>
                </a:cubicBezTo>
                <a:cubicBezTo>
                  <a:pt x="3673561" y="2080541"/>
                  <a:pt x="3723222" y="1441614"/>
                  <a:pt x="4288384" y="1291908"/>
                </a:cubicBezTo>
                <a:cubicBezTo>
                  <a:pt x="4689065" y="1185875"/>
                  <a:pt x="5207943" y="1366633"/>
                  <a:pt x="5472602" y="1697818"/>
                </a:cubicBezTo>
                <a:cubicBezTo>
                  <a:pt x="5891294" y="2221754"/>
                  <a:pt x="5408012" y="2790179"/>
                  <a:pt x="5844697" y="3444791"/>
                </a:cubicBezTo>
                <a:cubicBezTo>
                  <a:pt x="6149900" y="3902467"/>
                  <a:pt x="6672672" y="4053594"/>
                  <a:pt x="6715674" y="4065208"/>
                </a:cubicBezTo>
                <a:cubicBezTo>
                  <a:pt x="7326423" y="4232519"/>
                  <a:pt x="7677158" y="3817020"/>
                  <a:pt x="8130429" y="4101787"/>
                </a:cubicBezTo>
                <a:cubicBezTo>
                  <a:pt x="8226340" y="4161985"/>
                  <a:pt x="8536372" y="4356819"/>
                  <a:pt x="8624630" y="4686202"/>
                </a:cubicBezTo>
                <a:lnTo>
                  <a:pt x="8623843" y="4685749"/>
                </a:lnTo>
                <a:cubicBezTo>
                  <a:pt x="8636924" y="4734567"/>
                  <a:pt x="8644635" y="4784678"/>
                  <a:pt x="8646859" y="4835156"/>
                </a:cubicBezTo>
                <a:cubicBezTo>
                  <a:pt x="8662596" y="5196604"/>
                  <a:pt x="8398383" y="5562326"/>
                  <a:pt x="8079403" y="5661624"/>
                </a:cubicBezTo>
                <a:cubicBezTo>
                  <a:pt x="7649807" y="5795217"/>
                  <a:pt x="7430996" y="5350293"/>
                  <a:pt x="6833105" y="5397208"/>
                </a:cubicBezTo>
                <a:cubicBezTo>
                  <a:pt x="6519033" y="5421527"/>
                  <a:pt x="6056658" y="5595550"/>
                  <a:pt x="5900832" y="5944462"/>
                </a:cubicBezTo>
                <a:cubicBezTo>
                  <a:pt x="5770548" y="6236600"/>
                  <a:pt x="5916359" y="6515160"/>
                  <a:pt x="6067212" y="6811916"/>
                </a:cubicBezTo>
                <a:lnTo>
                  <a:pt x="6089565" y="6858000"/>
                </a:lnTo>
                <a:lnTo>
                  <a:pt x="0" y="6858000"/>
                </a:lnTo>
                <a:lnTo>
                  <a:pt x="0" y="2181377"/>
                </a:lnTo>
                <a:lnTo>
                  <a:pt x="73069" y="2215839"/>
                </a:lnTo>
                <a:cubicBezTo>
                  <a:pt x="165116" y="2251829"/>
                  <a:pt x="254486" y="2263171"/>
                  <a:pt x="335445" y="2237140"/>
                </a:cubicBezTo>
                <a:cubicBezTo>
                  <a:pt x="594718" y="2153707"/>
                  <a:pt x="688441" y="1733807"/>
                  <a:pt x="752878" y="1445285"/>
                </a:cubicBezTo>
                <a:cubicBezTo>
                  <a:pt x="925059" y="674068"/>
                  <a:pt x="975076" y="456292"/>
                  <a:pt x="1202551" y="314229"/>
                </a:cubicBezTo>
                <a:cubicBezTo>
                  <a:pt x="1287853" y="260956"/>
                  <a:pt x="1394302" y="232308"/>
                  <a:pt x="1505570" y="227178"/>
                </a:cubicBezTo>
                <a:close/>
                <a:moveTo>
                  <a:pt x="3142509" y="68854"/>
                </a:moveTo>
                <a:cubicBezTo>
                  <a:pt x="3275474" y="52467"/>
                  <a:pt x="3407455" y="106339"/>
                  <a:pt x="3490978" y="211117"/>
                </a:cubicBezTo>
                <a:cubicBezTo>
                  <a:pt x="3535271" y="266744"/>
                  <a:pt x="3563404" y="333535"/>
                  <a:pt x="3572083" y="404131"/>
                </a:cubicBezTo>
                <a:cubicBezTo>
                  <a:pt x="3598092" y="615337"/>
                  <a:pt x="3448040" y="807648"/>
                  <a:pt x="3236814" y="833688"/>
                </a:cubicBezTo>
                <a:cubicBezTo>
                  <a:pt x="3025594" y="859741"/>
                  <a:pt x="2833255" y="709631"/>
                  <a:pt x="2807245" y="498425"/>
                </a:cubicBezTo>
                <a:cubicBezTo>
                  <a:pt x="2781232" y="287207"/>
                  <a:pt x="2931283" y="94896"/>
                  <a:pt x="3142509" y="68854"/>
                </a:cubicBezTo>
                <a:close/>
                <a:moveTo>
                  <a:pt x="0" y="0"/>
                </a:moveTo>
                <a:lnTo>
                  <a:pt x="39858" y="0"/>
                </a:lnTo>
                <a:lnTo>
                  <a:pt x="65022" y="5834"/>
                </a:lnTo>
                <a:cubicBezTo>
                  <a:pt x="191545" y="45606"/>
                  <a:pt x="305874" y="124173"/>
                  <a:pt x="389258" y="235630"/>
                </a:cubicBezTo>
                <a:cubicBezTo>
                  <a:pt x="430983" y="291600"/>
                  <a:pt x="463360" y="353876"/>
                  <a:pt x="485484" y="420070"/>
                </a:cubicBezTo>
                <a:cubicBezTo>
                  <a:pt x="597711" y="759508"/>
                  <a:pt x="413661" y="1125662"/>
                  <a:pt x="74229" y="1237955"/>
                </a:cubicBezTo>
                <a:lnTo>
                  <a:pt x="0" y="1254477"/>
                </a:lnTo>
                <a:close/>
              </a:path>
            </a:pathLst>
          </a:custGeom>
          <a:solidFill>
            <a:schemeClr val="bg1"/>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Placeholder 1">
            <a:extLst>
              <a:ext uri="{FF2B5EF4-FFF2-40B4-BE49-F238E27FC236}">
                <a16:creationId xmlns:a16="http://schemas.microsoft.com/office/drawing/2014/main" id="{B760C036-BBCE-4F9E-AD56-DD36D4407B25}"/>
              </a:ext>
            </a:extLst>
          </p:cNvPr>
          <p:cNvSpPr>
            <a:spLocks noGrp="1"/>
          </p:cNvSpPr>
          <p:nvPr>
            <p:ph type="title"/>
          </p:nvPr>
        </p:nvSpPr>
        <p:spPr>
          <a:xfrm>
            <a:off x="609600" y="557784"/>
            <a:ext cx="10972800" cy="132556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3A5D7EC-1E6A-473F-B5A4-18CDFB6CF95A}"/>
              </a:ext>
            </a:extLst>
          </p:cNvPr>
          <p:cNvSpPr>
            <a:spLocks noGrp="1"/>
          </p:cNvSpPr>
          <p:nvPr>
            <p:ph type="body" idx="1"/>
          </p:nvPr>
        </p:nvSpPr>
        <p:spPr>
          <a:xfrm>
            <a:off x="609600" y="2106204"/>
            <a:ext cx="10972800" cy="403653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F9981C7-34D5-49A4-949D-715FD4BD8FE0}"/>
              </a:ext>
            </a:extLst>
          </p:cNvPr>
          <p:cNvSpPr>
            <a:spLocks noGrp="1"/>
          </p:cNvSpPr>
          <p:nvPr>
            <p:ph type="dt" sz="half" idx="2"/>
          </p:nvPr>
        </p:nvSpPr>
        <p:spPr>
          <a:xfrm>
            <a:off x="609600" y="6356350"/>
            <a:ext cx="2743200" cy="365125"/>
          </a:xfrm>
          <a:prstGeom prst="rect">
            <a:avLst/>
          </a:prstGeom>
        </p:spPr>
        <p:txBody>
          <a:bodyPr vert="horz" lIns="91440" tIns="45720" rIns="91440" bIns="45720" rtlCol="0" anchor="ctr"/>
          <a:lstStyle>
            <a:lvl1pPr algn="l">
              <a:defRPr lang="en-US" sz="800" kern="1200" cap="all" spc="200" smtClean="0">
                <a:solidFill>
                  <a:schemeClr val="tx1"/>
                </a:solidFill>
                <a:latin typeface="+mn-lt"/>
                <a:ea typeface="+mn-ea"/>
                <a:cs typeface="Segoe UI Semilight" panose="020B0402040204020203" pitchFamily="34" charset="0"/>
              </a:defRPr>
            </a:lvl1pPr>
          </a:lstStyle>
          <a:p>
            <a:fld id="{F481A142-DA77-4A5F-AD1F-14E6C18F0F5F}" type="datetime1">
              <a:rPr lang="en-US" smtClean="0"/>
              <a:t>10/12/2024</a:t>
            </a:fld>
            <a:endParaRPr lang="en-US" dirty="0"/>
          </a:p>
        </p:txBody>
      </p:sp>
      <p:sp>
        <p:nvSpPr>
          <p:cNvPr id="5" name="Footer Placeholder 4">
            <a:extLst>
              <a:ext uri="{FF2B5EF4-FFF2-40B4-BE49-F238E27FC236}">
                <a16:creationId xmlns:a16="http://schemas.microsoft.com/office/drawing/2014/main" id="{FA85CE6E-733D-4C60-B40B-C7C10CB5AF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en-US" sz="800" kern="1200" cap="all" spc="200" dirty="0">
                <a:solidFill>
                  <a:schemeClr val="tx1"/>
                </a:solidFill>
                <a:latin typeface="+mn-lt"/>
                <a:ea typeface="+mn-ea"/>
                <a:cs typeface="Segoe UI Semilight" panose="020B0402040204020203" pitchFamily="34" charset="0"/>
              </a:defRPr>
            </a:lvl1pPr>
          </a:lstStyle>
          <a:p>
            <a:endParaRPr lang="en-US" dirty="0"/>
          </a:p>
        </p:txBody>
      </p:sp>
      <p:sp>
        <p:nvSpPr>
          <p:cNvPr id="6" name="Slide Number Placeholder 5">
            <a:extLst>
              <a:ext uri="{FF2B5EF4-FFF2-40B4-BE49-F238E27FC236}">
                <a16:creationId xmlns:a16="http://schemas.microsoft.com/office/drawing/2014/main" id="{92D80D8B-7909-4114-8EBA-C3086DC62B08}"/>
              </a:ext>
            </a:extLst>
          </p:cNvPr>
          <p:cNvSpPr>
            <a:spLocks noGrp="1"/>
          </p:cNvSpPr>
          <p:nvPr>
            <p:ph type="sldNum" sz="quarter" idx="4"/>
          </p:nvPr>
        </p:nvSpPr>
        <p:spPr>
          <a:xfrm>
            <a:off x="10134600" y="6356350"/>
            <a:ext cx="1447800" cy="365125"/>
          </a:xfrm>
          <a:prstGeom prst="rect">
            <a:avLst/>
          </a:prstGeom>
        </p:spPr>
        <p:txBody>
          <a:bodyPr vert="horz" lIns="91440" tIns="45720" rIns="91440" bIns="45720" rtlCol="0" anchor="ctr"/>
          <a:lstStyle>
            <a:lvl1pPr algn="r">
              <a:defRPr lang="en-US" sz="800" kern="1200" cap="all" spc="200" smtClean="0">
                <a:solidFill>
                  <a:schemeClr val="tx1"/>
                </a:solidFill>
                <a:latin typeface="+mn-lt"/>
                <a:ea typeface="+mn-ea"/>
                <a:cs typeface="Segoe UI Semilight" panose="020B0402040204020203" pitchFamily="34" charset="0"/>
              </a:defRPr>
            </a:lvl1pPr>
          </a:lstStyle>
          <a:p>
            <a:fld id="{1F646F3F-274D-499B-ABBE-824EB4ABDC3D}" type="slidenum">
              <a:rPr lang="en-US" smtClean="0"/>
              <a:pPr/>
              <a:t>‹#›</a:t>
            </a:fld>
            <a:endParaRPr lang="en-US"/>
          </a:p>
        </p:txBody>
      </p:sp>
    </p:spTree>
    <p:extLst>
      <p:ext uri="{BB962C8B-B14F-4D97-AF65-F5344CB8AC3E}">
        <p14:creationId xmlns:p14="http://schemas.microsoft.com/office/powerpoint/2010/main" val="1001197817"/>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86" r:id="rId6"/>
    <p:sldLayoutId id="2147483791" r:id="rId7"/>
    <p:sldLayoutId id="2147483787" r:id="rId8"/>
    <p:sldLayoutId id="2147483788" r:id="rId9"/>
    <p:sldLayoutId id="2147483789" r:id="rId10"/>
    <p:sldLayoutId id="2147483790" r:id="rId11"/>
    <p:sldLayoutId id="2147483798" r:id="rId12"/>
    <p:sldLayoutId id="2147483799" r:id="rId13"/>
  </p:sldLayoutIdLst>
  <p:hf sldNum="0" hdr="0" ftr="0" dt="0"/>
  <p:txStyles>
    <p:title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2.png"/><Relationship Id="rId7" Type="http://schemas.openxmlformats.org/officeDocument/2006/relationships/diagramQuickStyle" Target="../diagrams/quickStyle5.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Layout" Target="../diagrams/layout5.xml"/><Relationship Id="rId5" Type="http://schemas.openxmlformats.org/officeDocument/2006/relationships/diagramData" Target="../diagrams/data5.xml"/><Relationship Id="rId4" Type="http://schemas.microsoft.com/office/2007/relationships/hdphoto" Target="../media/hdphoto2.wdp"/><Relationship Id="rId9" Type="http://schemas.microsoft.com/office/2007/relationships/diagramDrawing" Target="../diagrams/drawing5.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2.png"/><Relationship Id="rId7" Type="http://schemas.openxmlformats.org/officeDocument/2006/relationships/diagramQuickStyle" Target="../diagrams/quickStyle6.xml"/><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diagramLayout" Target="../diagrams/layout6.xml"/><Relationship Id="rId5" Type="http://schemas.openxmlformats.org/officeDocument/2006/relationships/diagramData" Target="../diagrams/data6.xml"/><Relationship Id="rId4" Type="http://schemas.microsoft.com/office/2007/relationships/hdphoto" Target="../media/hdphoto2.wdp"/><Relationship Id="rId9" Type="http://schemas.microsoft.com/office/2007/relationships/diagramDrawing" Target="../diagrams/drawing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em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2.wdp"/><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QuickStyle" Target="../diagrams/quickStyle2.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Layout" Target="../diagrams/layout2.xml"/><Relationship Id="rId5" Type="http://schemas.openxmlformats.org/officeDocument/2006/relationships/diagramData" Target="../diagrams/data2.xml"/><Relationship Id="rId4" Type="http://schemas.microsoft.com/office/2007/relationships/hdphoto" Target="../media/hdphoto2.wdp"/><Relationship Id="rId9" Type="http://schemas.microsoft.com/office/2007/relationships/diagramDrawing" Target="../diagrams/drawing2.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3.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diagramLayout" Target="../diagrams/layout3.xml"/><Relationship Id="rId5" Type="http://schemas.openxmlformats.org/officeDocument/2006/relationships/diagramData" Target="../diagrams/data3.xml"/><Relationship Id="rId4" Type="http://schemas.microsoft.com/office/2007/relationships/hdphoto" Target="../media/hdphoto2.wdp"/><Relationship Id="rId9" Type="http://schemas.microsoft.com/office/2007/relationships/diagramDrawing" Target="../diagrams/drawing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2.png"/><Relationship Id="rId7" Type="http://schemas.openxmlformats.org/officeDocument/2006/relationships/diagramQuickStyle" Target="../diagrams/quickStyle4.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Layout" Target="../diagrams/layout4.xml"/><Relationship Id="rId5" Type="http://schemas.openxmlformats.org/officeDocument/2006/relationships/diagramData" Target="../diagrams/data4.xml"/><Relationship Id="rId4" Type="http://schemas.microsoft.com/office/2007/relationships/hdphoto" Target="../media/hdphoto2.wdp"/><Relationship Id="rId9" Type="http://schemas.microsoft.com/office/2007/relationships/diagramDrawing" Target="../diagrams/drawin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6926ABA-E67D-4379-9F8D-00DB4CFB2819}"/>
              </a:ext>
            </a:extLst>
          </p:cNvPr>
          <p:cNvSpPr txBox="1">
            <a:spLocks/>
          </p:cNvSpPr>
          <p:nvPr/>
        </p:nvSpPr>
        <p:spPr>
          <a:xfrm>
            <a:off x="1362221" y="1110750"/>
            <a:ext cx="9467557" cy="2387600"/>
          </a:xfrm>
          <a:prstGeom prst="rect">
            <a:avLst/>
          </a:prstGeom>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a:lstStyle>
          <a:p>
            <a:pPr algn="ctr"/>
            <a:r>
              <a:rPr lang="en-US" sz="8000" b="1" i="1"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Praise for Deliverance</a:t>
            </a:r>
            <a:endParaRPr lang="en-US" sz="8000" b="1"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13" name="Subtitle 2">
            <a:extLst>
              <a:ext uri="{FF2B5EF4-FFF2-40B4-BE49-F238E27FC236}">
                <a16:creationId xmlns:a16="http://schemas.microsoft.com/office/drawing/2014/main" id="{5FBEF3E0-3D33-49BE-B0F6-06038D3A0AED}"/>
              </a:ext>
            </a:extLst>
          </p:cNvPr>
          <p:cNvSpPr txBox="1">
            <a:spLocks/>
          </p:cNvSpPr>
          <p:nvPr/>
        </p:nvSpPr>
        <p:spPr>
          <a:xfrm>
            <a:off x="2891743" y="3602038"/>
            <a:ext cx="6458556" cy="1655762"/>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i="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 this mountain the LORD Almighty will prepare a feast of rich food for all peoples, a banquet of aged wine—the best of meats and the finest of wines. </a:t>
            </a:r>
          </a:p>
          <a:p>
            <a:pPr algn="r"/>
            <a:r>
              <a:rPr lang="en-US" b="1" i="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—Isaiah 25:6 NIV</a:t>
            </a:r>
            <a:endParaRPr lang="en-US" sz="2400" dirty="0">
              <a:solidFill>
                <a:srgbClr val="002060"/>
              </a:solidFill>
            </a:endParaRPr>
          </a:p>
        </p:txBody>
      </p:sp>
      <p:sp>
        <p:nvSpPr>
          <p:cNvPr id="14" name="TextBox 13">
            <a:extLst>
              <a:ext uri="{FF2B5EF4-FFF2-40B4-BE49-F238E27FC236}">
                <a16:creationId xmlns:a16="http://schemas.microsoft.com/office/drawing/2014/main" id="{CCC008D2-9B8F-450C-980E-676AD29E9CED}"/>
              </a:ext>
            </a:extLst>
          </p:cNvPr>
          <p:cNvSpPr txBox="1"/>
          <p:nvPr/>
        </p:nvSpPr>
        <p:spPr>
          <a:xfrm>
            <a:off x="9797143" y="6389116"/>
            <a:ext cx="2269414" cy="312586"/>
          </a:xfrm>
          <a:prstGeom prst="rect">
            <a:avLst/>
          </a:prstGeom>
          <a:noFill/>
        </p:spPr>
        <p:txBody>
          <a:bodyPr wrap="square">
            <a:spAutoFit/>
          </a:bodyPr>
          <a:lstStyle/>
          <a:p>
            <a:pPr marL="0" marR="0">
              <a:lnSpc>
                <a:spcPct val="107000"/>
              </a:lnSpc>
              <a:spcBef>
                <a:spcPts val="0"/>
              </a:spcBef>
              <a:spcAft>
                <a:spcPts val="800"/>
              </a:spcAft>
            </a:pPr>
            <a:r>
              <a:rPr lang="en-US" sz="1400" i="1" kern="100"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Week of October 20</a:t>
            </a:r>
            <a:endParaRPr lang="en-US" sz="1400" kern="100"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763633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F6E85A4A-FB59-401F-AC69-0138BA96CC49}"/>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106223601"/>
              </p:ext>
            </p:extLst>
          </p:nvPr>
        </p:nvGraphicFramePr>
        <p:xfrm>
          <a:off x="1178560" y="304799"/>
          <a:ext cx="10736880" cy="60407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2" y="313639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34363"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9D172ECF-E5F4-4190-BB9D-10000A424EC5}"/>
              </a:ext>
            </a:extLst>
          </p:cNvPr>
          <p:cNvSpPr txBox="1">
            <a:spLocks/>
          </p:cNvSpPr>
          <p:nvPr/>
        </p:nvSpPr>
        <p:spPr>
          <a:xfrm>
            <a:off x="10714289" y="6466987"/>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10</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31419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light in the clouds&#10;&#10;Description automatically generated">
            <a:extLst>
              <a:ext uri="{FF2B5EF4-FFF2-40B4-BE49-F238E27FC236}">
                <a16:creationId xmlns:a16="http://schemas.microsoft.com/office/drawing/2014/main" id="{1CB9BA78-634D-4706-B3B7-658901C8D263}"/>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28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Perfect Faithfulness - Isaiah 25:1–5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57201" y="1104900"/>
            <a:ext cx="5475266" cy="5400675"/>
          </a:xfrm>
          <a:prstGeom prst="rect">
            <a:avLst/>
          </a:prstGeom>
          <a:ln>
            <a:noFill/>
          </a:ln>
        </p:spPr>
        <p:txBody>
          <a:bodyPr>
            <a:norm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LORD, you are my God; I will exalt you and praise your name, for in perfect faithfulness you have done wonderful things, things planned long ago.</a:t>
            </a:r>
          </a:p>
          <a:p>
            <a:pPr marL="0" marR="0" indent="0">
              <a:lnSpc>
                <a:spcPct val="107000"/>
              </a:lnSpc>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You have made the city a heap of rubble, the fortified town a ruin, the foreigners’ stronghold a city no more; it will never be rebuilt.</a:t>
            </a:r>
          </a:p>
          <a:p>
            <a:pPr marL="0" marR="0" indent="0">
              <a:lnSpc>
                <a:spcPct val="107000"/>
              </a:lnSpc>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Therefore strong peoples will honor you; cities of ruthless nations will revere you.</a:t>
            </a:r>
          </a:p>
          <a:p>
            <a:pPr marL="0" marR="0" indent="0">
              <a:lnSpc>
                <a:spcPct val="107000"/>
              </a:lnSpc>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You have been a refuge for the poor, a refuge for the needy in their distress, a shelter from the storm and a shade from the heat. For the breath of the ruthless is like a storm driving against a wall</a:t>
            </a:r>
          </a:p>
          <a:p>
            <a:pPr marL="0" marR="0" indent="0">
              <a:lnSpc>
                <a:spcPct val="107000"/>
              </a:lnSpc>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and like the heat of the desert. You silence the uproar of foreigners; as heat is reduced by the shadow of a cloud, so the song of the ruthless is stilled.</a:t>
            </a:r>
          </a:p>
        </p:txBody>
      </p:sp>
      <p:cxnSp>
        <p:nvCxnSpPr>
          <p:cNvPr id="6" name="Straight Connector 5">
            <a:extLst>
              <a:ext uri="{FF2B5EF4-FFF2-40B4-BE49-F238E27FC236}">
                <a16:creationId xmlns:a16="http://schemas.microsoft.com/office/drawing/2014/main" id="{615799C1-3BFE-AF4C-15D3-0B566B6E9A12}"/>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451696" y="1104899"/>
            <a:ext cx="5246665" cy="5333998"/>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Isaiah glorifies the name of Yahweh, for He has been faithful and done wondrous acts on behalf of His people.</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has pronounced judgment on a “city,” and is putting an end to its oppression.</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Although Judah’s enemies boasted of mighty armies, God was able to humble them.</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is compassionate toward the weak.</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is like a shelter in a strong storm, or a shading cloud in an intense desert sun.</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storms and heat represent worldly powers that threaten God’s people.</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will quiet the boastful songs of kings and rulers.</a:t>
            </a:r>
          </a:p>
        </p:txBody>
      </p: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flipV="1">
            <a:off x="6222710" y="1082266"/>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7144AEB-4F5C-4496-9C1A-5AA661E879D2}"/>
              </a:ext>
            </a:extLst>
          </p:cNvPr>
          <p:cNvSpPr txBox="1">
            <a:spLocks/>
          </p:cNvSpPr>
          <p:nvPr/>
        </p:nvSpPr>
        <p:spPr>
          <a:xfrm>
            <a:off x="3797771" y="5956467"/>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10" name="Slide Number Placeholder 1">
            <a:extLst>
              <a:ext uri="{FF2B5EF4-FFF2-40B4-BE49-F238E27FC236}">
                <a16:creationId xmlns:a16="http://schemas.microsoft.com/office/drawing/2014/main" id="{4883448D-E6CA-49EF-96EE-563541ACA42D}"/>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11</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899292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light in the clouds&#10;&#10;Description automatically generated">
            <a:extLst>
              <a:ext uri="{FF2B5EF4-FFF2-40B4-BE49-F238E27FC236}">
                <a16:creationId xmlns:a16="http://schemas.microsoft.com/office/drawing/2014/main" id="{8AD19AD0-3196-421B-BD8A-E07203C2486E}"/>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28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Tears Wiped Away - Isaiah 25:6–8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57201" y="1104900"/>
            <a:ext cx="4955920" cy="5400675"/>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On this mountain the LORD Almighty will prepare a feast of rich food for all peoples, a banquet of aged wine— the best of meats and the finest of wines.</a:t>
            </a:r>
          </a:p>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On this mountain he will destroy the shroud that enfolds all peoples, the sheet that covers all nations;</a:t>
            </a:r>
          </a:p>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he will swallow up death forever. The Sovereign LORD will wipe away the tears from all faces; he will remove his people’s disgrace from all the earth. The LORD has spoken.</a:t>
            </a:r>
          </a:p>
        </p:txBody>
      </p:sp>
      <p:cxnSp>
        <p:nvCxnSpPr>
          <p:cNvPr id="6" name="Straight Connector 5">
            <a:extLst>
              <a:ext uri="{FF2B5EF4-FFF2-40B4-BE49-F238E27FC236}">
                <a16:creationId xmlns:a16="http://schemas.microsoft.com/office/drawing/2014/main" id="{615799C1-3BFE-AF4C-15D3-0B566B6E9A12}"/>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5876929" y="1104899"/>
            <a:ext cx="5821433" cy="5333998"/>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commands the armies of heaven, which outnumber any powers of earthly kings.</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is doing something new: preparing a feast for “all peoples” (v. 6).</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feast will include rich food and aged wine, the best that God has to offer.</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Death is like a “shroud” or “sheet” that covers people, and death is the most fearsome enemy of all.</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will destroy the powers of death and “swallow” it up.</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will wipe away tears and remove His people’s shame.</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has spoken these things, and He won’t take them back.</a:t>
            </a:r>
          </a:p>
        </p:txBody>
      </p: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flipV="1">
            <a:off x="5627931" y="1082266"/>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7144AEB-4F5C-4496-9C1A-5AA661E879D2}"/>
              </a:ext>
            </a:extLst>
          </p:cNvPr>
          <p:cNvSpPr txBox="1">
            <a:spLocks/>
          </p:cNvSpPr>
          <p:nvPr/>
        </p:nvSpPr>
        <p:spPr>
          <a:xfrm>
            <a:off x="3797771" y="5956467"/>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23" name="Slide Number Placeholder 1">
            <a:extLst>
              <a:ext uri="{FF2B5EF4-FFF2-40B4-BE49-F238E27FC236}">
                <a16:creationId xmlns:a16="http://schemas.microsoft.com/office/drawing/2014/main" id="{5C6873E8-67E5-4DA3-98FD-C3435E3A9166}"/>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B1ACB-DD73-9CCE-AC8F-B7F9899DB45C}"/>
            </a:ext>
          </a:extLst>
        </p:cNvPr>
        <p:cNvGrpSpPr/>
        <p:nvPr/>
      </p:nvGrpSpPr>
      <p:grpSpPr>
        <a:xfrm>
          <a:off x="0" y="0"/>
          <a:ext cx="0" cy="0"/>
          <a:chOff x="0" y="0"/>
          <a:chExt cx="0" cy="0"/>
        </a:xfrm>
      </p:grpSpPr>
      <p:pic>
        <p:nvPicPr>
          <p:cNvPr id="24" name="Picture 23" descr="A light in the clouds&#10;&#10;Description automatically generated">
            <a:extLst>
              <a:ext uri="{FF2B5EF4-FFF2-40B4-BE49-F238E27FC236}">
                <a16:creationId xmlns:a16="http://schemas.microsoft.com/office/drawing/2014/main" id="{69794DA2-939F-724B-CB8A-450235F63155}"/>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4114CAB7-8C4E-D364-7F0C-226312FC0A14}"/>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28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Trusting God - Isaiah 25:9–10a NIV</a:t>
            </a:r>
          </a:p>
        </p:txBody>
      </p:sp>
      <p:sp>
        <p:nvSpPr>
          <p:cNvPr id="4" name="Content Placeholder 2">
            <a:extLst>
              <a:ext uri="{FF2B5EF4-FFF2-40B4-BE49-F238E27FC236}">
                <a16:creationId xmlns:a16="http://schemas.microsoft.com/office/drawing/2014/main" id="{7E2509F8-5AD8-6835-B5D7-95E28170AAA6}"/>
              </a:ext>
            </a:extLst>
          </p:cNvPr>
          <p:cNvSpPr txBox="1">
            <a:spLocks/>
          </p:cNvSpPr>
          <p:nvPr/>
        </p:nvSpPr>
        <p:spPr>
          <a:xfrm>
            <a:off x="657201" y="1104900"/>
            <a:ext cx="4955920" cy="5400675"/>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In that day they will say, “Surely this is our God; we trusted in him, and he saved us. This is the LORD, we trusted in him; let us rejoice and be glad in his salvation.”</a:t>
            </a:r>
          </a:p>
          <a:p>
            <a:pPr marL="0" marR="0" indent="0">
              <a:lnSpc>
                <a:spcPct val="107000"/>
              </a:lnSpc>
              <a:spcBef>
                <a:spcPts val="0"/>
              </a:spcBef>
              <a:spcAft>
                <a:spcPts val="0"/>
              </a:spcAft>
              <a:buNone/>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The hand of the LORD will rest on this mountain.</a:t>
            </a:r>
          </a:p>
        </p:txBody>
      </p:sp>
      <p:cxnSp>
        <p:nvCxnSpPr>
          <p:cNvPr id="6" name="Straight Connector 5">
            <a:extLst>
              <a:ext uri="{FF2B5EF4-FFF2-40B4-BE49-F238E27FC236}">
                <a16:creationId xmlns:a16="http://schemas.microsoft.com/office/drawing/2014/main" id="{DC9545F8-3969-EF54-2070-9A9FCE4FA1DF}"/>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04AEEA1A-7232-13D1-57A4-325F347AD8FA}"/>
              </a:ext>
            </a:extLst>
          </p:cNvPr>
          <p:cNvSpPr txBox="1">
            <a:spLocks/>
          </p:cNvSpPr>
          <p:nvPr/>
        </p:nvSpPr>
        <p:spPr>
          <a:xfrm>
            <a:off x="5876929" y="1104899"/>
            <a:ext cx="5821433" cy="5333998"/>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 the day of redemption, God’s people will proclaim that their waiting was not in vain, for God has saved them.</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 too can rely on God to follow through with His promise of salvation.</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Many of these words and promises apply equally to Jesus, who became God’s salvation for us.</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will remove sin and disgrace from His people, and that is cause for rejoicing.</a:t>
            </a:r>
          </a:p>
        </p:txBody>
      </p:sp>
      <p:cxnSp>
        <p:nvCxnSpPr>
          <p:cNvPr id="8" name="Straight Connector 7">
            <a:extLst>
              <a:ext uri="{FF2B5EF4-FFF2-40B4-BE49-F238E27FC236}">
                <a16:creationId xmlns:a16="http://schemas.microsoft.com/office/drawing/2014/main" id="{5949872F-B98F-3221-79F1-76A7AC6C95EC}"/>
              </a:ext>
            </a:extLst>
          </p:cNvPr>
          <p:cNvCxnSpPr>
            <a:cxnSpLocks/>
          </p:cNvCxnSpPr>
          <p:nvPr/>
        </p:nvCxnSpPr>
        <p:spPr>
          <a:xfrm flipV="1">
            <a:off x="5627931" y="1082266"/>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5596896-CD03-EB5F-7195-F97B13287E93}"/>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624B5805-350E-2BB9-AD91-256474EF685B}"/>
              </a:ext>
            </a:extLst>
          </p:cNvPr>
          <p:cNvSpPr txBox="1">
            <a:spLocks/>
          </p:cNvSpPr>
          <p:nvPr/>
        </p:nvSpPr>
        <p:spPr>
          <a:xfrm>
            <a:off x="3797771" y="5956467"/>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23" name="Slide Number Placeholder 1">
            <a:extLst>
              <a:ext uri="{FF2B5EF4-FFF2-40B4-BE49-F238E27FC236}">
                <a16:creationId xmlns:a16="http://schemas.microsoft.com/office/drawing/2014/main" id="{32EC61F3-B968-56EC-9027-0F8B3EBA2DA5}"/>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13</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7432653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21BCC8B6-3ED7-4A6F-96EB-E769539E92A2}"/>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226014"/>
            <a:ext cx="12192000" cy="6858000"/>
          </a:xfrm>
          <a:prstGeom prst="rect">
            <a:avLst/>
          </a:prstGeom>
        </p:spPr>
      </p:pic>
      <p:sp>
        <p:nvSpPr>
          <p:cNvPr id="33" name="TextBox 32">
            <a:extLst>
              <a:ext uri="{FF2B5EF4-FFF2-40B4-BE49-F238E27FC236}">
                <a16:creationId xmlns:a16="http://schemas.microsoft.com/office/drawing/2014/main" id="{D1EBF7DC-DBA8-F3F9-79CC-35CCD3381ED8}"/>
              </a:ext>
            </a:extLst>
          </p:cNvPr>
          <p:cNvSpPr txBox="1"/>
          <p:nvPr/>
        </p:nvSpPr>
        <p:spPr>
          <a:xfrm>
            <a:off x="832139" y="114146"/>
            <a:ext cx="10525991" cy="532903"/>
          </a:xfrm>
          <a:prstGeom prst="rect">
            <a:avLst/>
          </a:prstGeom>
          <a:noFill/>
        </p:spPr>
        <p:txBody>
          <a:bodyPr wrap="square">
            <a:spAutoFit/>
          </a:bodyPr>
          <a:lstStyle/>
          <a:p>
            <a:pPr>
              <a:lnSpc>
                <a:spcPct val="107000"/>
              </a:lnSpc>
            </a:pPr>
            <a:r>
              <a:rPr lang="en-US" sz="2800" b="1" cap="sma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609600" y="6714301"/>
            <a:ext cx="10972800" cy="0"/>
          </a:xfrm>
          <a:prstGeom prst="line">
            <a:avLst/>
          </a:prstGeom>
          <a:ln w="76200">
            <a:solidFill>
              <a:srgbClr val="00206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601649" y="752208"/>
            <a:ext cx="8869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3443287" y="180542"/>
            <a:ext cx="8479082"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God’s invitation to His banquet.</a:t>
            </a:r>
          </a:p>
        </p:txBody>
      </p:sp>
      <p:sp>
        <p:nvSpPr>
          <p:cNvPr id="25" name="Rectangle 24">
            <a:extLst>
              <a:ext uri="{FF2B5EF4-FFF2-40B4-BE49-F238E27FC236}">
                <a16:creationId xmlns:a16="http://schemas.microsoft.com/office/drawing/2014/main" id="{CD653B91-CA79-309E-20E9-1E82F3788D15}"/>
              </a:ext>
            </a:extLst>
          </p:cNvPr>
          <p:cNvSpPr/>
          <p:nvPr/>
        </p:nvSpPr>
        <p:spPr>
          <a:xfrm>
            <a:off x="958425" y="752208"/>
            <a:ext cx="11028260" cy="55948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Great Banquet</a:t>
            </a: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One day during the ministry of Jesus, He was sharing a meal in the home of a Pharisee (Luke 14:1–24). Everyone was vying for attention and seeking a place of honor at the meal. But as was Jesus’ habit, He told a story. His parable told of a man preparing a magnificent banquet. This man invited many guests, but they declined the invitation and gave excuses. When the man learned of this, he told his servant to invite the poor, the disabled, and the people from roads and country lanes so that his house could be full (Luke 14:23). The banquet goes on, and what a shame for those who miss it!</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listeners understood that He was talking about God and His heavenly kingdom. The followers of Jesus would spread the good news of salvation for all people. But God’s kingdom is especially good news for the poor and lowly and those who appear forgotten. If we wish to be near the kingdom of God, we follow Jesus into places of poverty and need.</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Ask yourself: Am I one of those who would decline the invitation? Do I make excuses about the business of my life? If we wish to experience the full measure of God’s abundance, His banquet, we must set aside our excuses and join the fellowship of those who accept His invitation— including some we once considered enemies.</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banquet of God is a picture of the end of time, a celebration like no other. God’s love, mercy, and salvation shall be on everyone’s lips. “People will come from east and west and north and south, and will take their places at the feast in the kingdom of God” (Luke 13:29).</a:t>
            </a:r>
          </a:p>
        </p:txBody>
      </p:sp>
      <p:sp>
        <p:nvSpPr>
          <p:cNvPr id="9" name="Title 2">
            <a:extLst>
              <a:ext uri="{FF2B5EF4-FFF2-40B4-BE49-F238E27FC236}">
                <a16:creationId xmlns:a16="http://schemas.microsoft.com/office/drawing/2014/main" id="{2C62986F-FDD9-407A-B81D-62943E97555F}"/>
              </a:ext>
            </a:extLst>
          </p:cNvPr>
          <p:cNvSpPr txBox="1">
            <a:spLocks/>
          </p:cNvSpPr>
          <p:nvPr/>
        </p:nvSpPr>
        <p:spPr>
          <a:xfrm rot="16200000">
            <a:off x="-1714505"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10" name="Straight Connector 9">
            <a:extLst>
              <a:ext uri="{FF2B5EF4-FFF2-40B4-BE49-F238E27FC236}">
                <a16:creationId xmlns:a16="http://schemas.microsoft.com/office/drawing/2014/main" id="{CAB002D8-238E-401A-80BF-04F4C750BE89}"/>
              </a:ext>
            </a:extLst>
          </p:cNvPr>
          <p:cNvCxnSpPr>
            <a:cxnSpLocks/>
          </p:cNvCxnSpPr>
          <p:nvPr/>
        </p:nvCxnSpPr>
        <p:spPr>
          <a:xfrm rot="16200000">
            <a:off x="-34995"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B182B4-5B95-48C0-8721-0AA74031D5D6}"/>
              </a:ext>
            </a:extLst>
          </p:cNvPr>
          <p:cNvCxnSpPr>
            <a:cxnSpLocks/>
          </p:cNvCxnSpPr>
          <p:nvPr/>
        </p:nvCxnSpPr>
        <p:spPr>
          <a:xfrm rot="16200000">
            <a:off x="-34995"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Slide Number Placeholder 1">
            <a:extLst>
              <a:ext uri="{FF2B5EF4-FFF2-40B4-BE49-F238E27FC236}">
                <a16:creationId xmlns:a16="http://schemas.microsoft.com/office/drawing/2014/main" id="{2AB97E40-3939-4B30-9D90-257EB97A390E}"/>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14</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749501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B1850-68B5-E1C5-0512-3D8281E1992B}"/>
            </a:ext>
          </a:extLst>
        </p:cNvPr>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BA10837F-4C27-5879-3FA2-1292674687FC}"/>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226014"/>
            <a:ext cx="12192000" cy="6858000"/>
          </a:xfrm>
          <a:prstGeom prst="rect">
            <a:avLst/>
          </a:prstGeom>
        </p:spPr>
      </p:pic>
      <p:sp>
        <p:nvSpPr>
          <p:cNvPr id="33" name="TextBox 32">
            <a:extLst>
              <a:ext uri="{FF2B5EF4-FFF2-40B4-BE49-F238E27FC236}">
                <a16:creationId xmlns:a16="http://schemas.microsoft.com/office/drawing/2014/main" id="{004ED261-F395-52DC-F055-B37B32BC9E69}"/>
              </a:ext>
            </a:extLst>
          </p:cNvPr>
          <p:cNvSpPr txBox="1"/>
          <p:nvPr/>
        </p:nvSpPr>
        <p:spPr>
          <a:xfrm>
            <a:off x="832139" y="114146"/>
            <a:ext cx="10525991" cy="532903"/>
          </a:xfrm>
          <a:prstGeom prst="rect">
            <a:avLst/>
          </a:prstGeom>
          <a:noFill/>
        </p:spPr>
        <p:txBody>
          <a:bodyPr wrap="square">
            <a:spAutoFit/>
          </a:bodyPr>
          <a:lstStyle/>
          <a:p>
            <a:pPr>
              <a:lnSpc>
                <a:spcPct val="107000"/>
              </a:lnSpc>
            </a:pPr>
            <a:r>
              <a:rPr lang="en-US" sz="2800" b="1" cap="sma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B52A5FAF-76D6-C397-F279-D4FA7AB0573B}"/>
              </a:ext>
            </a:extLst>
          </p:cNvPr>
          <p:cNvSpPr>
            <a:spLocks noChangeShapeType="1"/>
          </p:cNvSpPr>
          <p:nvPr/>
        </p:nvSpPr>
        <p:spPr bwMode="auto">
          <a:xfrm>
            <a:off x="609600" y="6714301"/>
            <a:ext cx="10972800" cy="0"/>
          </a:xfrm>
          <a:prstGeom prst="line">
            <a:avLst/>
          </a:prstGeom>
          <a:ln w="76200">
            <a:solidFill>
              <a:srgbClr val="00206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7" name="Straight Connector 6">
            <a:extLst>
              <a:ext uri="{FF2B5EF4-FFF2-40B4-BE49-F238E27FC236}">
                <a16:creationId xmlns:a16="http://schemas.microsoft.com/office/drawing/2014/main" id="{307D906C-14D4-7BCD-7C09-3F7AEF98B5BA}"/>
              </a:ext>
            </a:extLst>
          </p:cNvPr>
          <p:cNvCxnSpPr>
            <a:cxnSpLocks/>
          </p:cNvCxnSpPr>
          <p:nvPr/>
        </p:nvCxnSpPr>
        <p:spPr>
          <a:xfrm>
            <a:off x="601649" y="752208"/>
            <a:ext cx="8869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46037C9-4011-8F86-CC8D-A0E60C0B8335}"/>
              </a:ext>
            </a:extLst>
          </p:cNvPr>
          <p:cNvSpPr txBox="1"/>
          <p:nvPr/>
        </p:nvSpPr>
        <p:spPr>
          <a:xfrm>
            <a:off x="3443287" y="180542"/>
            <a:ext cx="8479082"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God’s invitation to His banquet.</a:t>
            </a:r>
          </a:p>
        </p:txBody>
      </p:sp>
      <p:sp>
        <p:nvSpPr>
          <p:cNvPr id="25" name="Rectangle 24">
            <a:extLst>
              <a:ext uri="{FF2B5EF4-FFF2-40B4-BE49-F238E27FC236}">
                <a16:creationId xmlns:a16="http://schemas.microsoft.com/office/drawing/2014/main" id="{DB628A72-4319-E8CD-9414-051346F465B1}"/>
              </a:ext>
            </a:extLst>
          </p:cNvPr>
          <p:cNvSpPr/>
          <p:nvPr/>
        </p:nvSpPr>
        <p:spPr>
          <a:xfrm>
            <a:off x="958425" y="752208"/>
            <a:ext cx="11028260" cy="43064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Great Banquet</a:t>
            </a: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2">
              <a:lnSpc>
                <a:spcPct val="107000"/>
              </a:lnSpc>
            </a:pPr>
            <a:r>
              <a:rPr lang="en-US" sz="2400" b="1" kern="100" dirty="0">
                <a:effectLst/>
                <a:latin typeface="Gotham Medium" panose="02000604030000020004"/>
                <a:ea typeface="Aptos" panose="020B0004020202020204" pitchFamily="34" charset="0"/>
                <a:cs typeface="Times New Roman" panose="02020603050405020304" pitchFamily="18" charset="0"/>
              </a:rPr>
              <a:t>10. What barriers do you encounter when God calls you to share the good news about Jesus?  </a:t>
            </a:r>
            <a:endParaRPr lang="en-US" sz="2400" kern="100" dirty="0">
              <a:effectLst/>
              <a:latin typeface="Gotham Medium" panose="02000604030000020004"/>
              <a:ea typeface="Aptos" panose="020B0004020202020204" pitchFamily="34" charset="0"/>
              <a:cs typeface="Times New Roman" panose="02020603050405020304" pitchFamily="18" charset="0"/>
            </a:endParaRPr>
          </a:p>
          <a:p>
            <a:pPr lvl="2">
              <a:lnSpc>
                <a:spcPct val="107000"/>
              </a:lnSpc>
            </a:pPr>
            <a:r>
              <a:rPr lang="en-US" sz="2400" kern="100" dirty="0">
                <a:effectLst/>
                <a:latin typeface="Gotham Medium" panose="02000604030000020004"/>
                <a:ea typeface="Aptos" panose="020B0004020202020204" pitchFamily="34" charset="0"/>
                <a:cs typeface="Times New Roman" panose="02020603050405020304" pitchFamily="18" charset="0"/>
              </a:rPr>
              <a:t> </a:t>
            </a:r>
          </a:p>
          <a:p>
            <a:pPr lvl="2">
              <a:lnSpc>
                <a:spcPct val="107000"/>
              </a:lnSpc>
            </a:pPr>
            <a:endParaRPr lang="en-US" sz="2400" b="1" kern="100" dirty="0">
              <a:latin typeface="Gotham Medium" panose="02000604030000020004"/>
              <a:ea typeface="Aptos" panose="020B0004020202020204" pitchFamily="34" charset="0"/>
              <a:cs typeface="Times New Roman" panose="02020603050405020304" pitchFamily="18" charset="0"/>
            </a:endParaRPr>
          </a:p>
          <a:p>
            <a:pPr lvl="2">
              <a:lnSpc>
                <a:spcPct val="107000"/>
              </a:lnSpc>
            </a:pPr>
            <a:r>
              <a:rPr lang="en-US" sz="2400" b="1" kern="100" dirty="0">
                <a:effectLst/>
                <a:latin typeface="Gotham Medium" panose="02000604030000020004"/>
                <a:ea typeface="Aptos" panose="020B0004020202020204" pitchFamily="34" charset="0"/>
                <a:cs typeface="Times New Roman" panose="02020603050405020304" pitchFamily="18" charset="0"/>
              </a:rPr>
              <a:t>11. Which people does society appear to forget?  </a:t>
            </a:r>
            <a:endParaRPr lang="en-US" sz="2400" kern="100" dirty="0">
              <a:effectLst/>
              <a:latin typeface="Gotham Medium" panose="02000604030000020004"/>
              <a:ea typeface="Aptos" panose="020B0004020202020204" pitchFamily="34" charset="0"/>
              <a:cs typeface="Times New Roman" panose="02020603050405020304" pitchFamily="18" charset="0"/>
            </a:endParaRPr>
          </a:p>
          <a:p>
            <a:pPr lvl="2">
              <a:lnSpc>
                <a:spcPct val="107000"/>
              </a:lnSpc>
            </a:pPr>
            <a:endParaRPr lang="en-US" sz="2400" kern="100" dirty="0">
              <a:effectLst/>
              <a:latin typeface="Gotham Medium" panose="02000604030000020004"/>
              <a:ea typeface="Aptos" panose="020B0004020202020204" pitchFamily="34" charset="0"/>
              <a:cs typeface="Times New Roman" panose="02020603050405020304" pitchFamily="18" charset="0"/>
            </a:endParaRPr>
          </a:p>
          <a:p>
            <a:pPr lvl="2">
              <a:lnSpc>
                <a:spcPct val="107000"/>
              </a:lnSpc>
            </a:pPr>
            <a:r>
              <a:rPr lang="en-US" sz="2400" kern="100" dirty="0">
                <a:effectLst/>
                <a:latin typeface="Gotham Medium" panose="02000604030000020004"/>
                <a:ea typeface="Aptos" panose="020B0004020202020204" pitchFamily="34" charset="0"/>
                <a:cs typeface="Times New Roman" panose="02020603050405020304" pitchFamily="18" charset="0"/>
              </a:rPr>
              <a:t> </a:t>
            </a:r>
          </a:p>
          <a:p>
            <a:pPr lvl="2">
              <a:lnSpc>
                <a:spcPct val="107000"/>
              </a:lnSpc>
            </a:pPr>
            <a:r>
              <a:rPr lang="en-US" sz="2400" b="1" kern="100" dirty="0">
                <a:effectLst/>
                <a:latin typeface="Gotham Medium" panose="02000604030000020004"/>
                <a:ea typeface="Aptos" panose="020B0004020202020204" pitchFamily="34" charset="0"/>
                <a:cs typeface="Times New Roman" panose="02020603050405020304" pitchFamily="18" charset="0"/>
              </a:rPr>
              <a:t>12. How can you receive courage and determination to invite people to God’s great banquet?  </a:t>
            </a:r>
            <a:endParaRPr lang="en-US" sz="2400" kern="100" dirty="0">
              <a:effectLst/>
              <a:latin typeface="Gotham Medium" panose="02000604030000020004"/>
              <a:ea typeface="Aptos" panose="020B0004020202020204" pitchFamily="34" charset="0"/>
              <a:cs typeface="Times New Roman" panose="02020603050405020304" pitchFamily="18" charset="0"/>
            </a:endParaRPr>
          </a:p>
        </p:txBody>
      </p:sp>
      <p:sp>
        <p:nvSpPr>
          <p:cNvPr id="9" name="Title 2">
            <a:extLst>
              <a:ext uri="{FF2B5EF4-FFF2-40B4-BE49-F238E27FC236}">
                <a16:creationId xmlns:a16="http://schemas.microsoft.com/office/drawing/2014/main" id="{61E7D7E8-5C93-1552-0957-3657CE79937C}"/>
              </a:ext>
            </a:extLst>
          </p:cNvPr>
          <p:cNvSpPr txBox="1">
            <a:spLocks/>
          </p:cNvSpPr>
          <p:nvPr/>
        </p:nvSpPr>
        <p:spPr>
          <a:xfrm rot="16200000">
            <a:off x="-1714505"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10" name="Straight Connector 9">
            <a:extLst>
              <a:ext uri="{FF2B5EF4-FFF2-40B4-BE49-F238E27FC236}">
                <a16:creationId xmlns:a16="http://schemas.microsoft.com/office/drawing/2014/main" id="{67F9E0C9-A818-B2B9-3AB2-87133892FD51}"/>
              </a:ext>
            </a:extLst>
          </p:cNvPr>
          <p:cNvCxnSpPr>
            <a:cxnSpLocks/>
          </p:cNvCxnSpPr>
          <p:nvPr/>
        </p:nvCxnSpPr>
        <p:spPr>
          <a:xfrm rot="16200000">
            <a:off x="-34995"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4B22CB0-33DF-5332-1BB0-7DE7422549FD}"/>
              </a:ext>
            </a:extLst>
          </p:cNvPr>
          <p:cNvCxnSpPr>
            <a:cxnSpLocks/>
          </p:cNvCxnSpPr>
          <p:nvPr/>
        </p:nvCxnSpPr>
        <p:spPr>
          <a:xfrm rot="16200000">
            <a:off x="-34995"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Slide Number Placeholder 1">
            <a:extLst>
              <a:ext uri="{FF2B5EF4-FFF2-40B4-BE49-F238E27FC236}">
                <a16:creationId xmlns:a16="http://schemas.microsoft.com/office/drawing/2014/main" id="{1BF17AC5-E521-4449-1B43-5A0DFC22621D}"/>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15</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6354394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light in the clouds&#10;&#10;Description automatically generated">
            <a:extLst>
              <a:ext uri="{FF2B5EF4-FFF2-40B4-BE49-F238E27FC236}">
                <a16:creationId xmlns:a16="http://schemas.microsoft.com/office/drawing/2014/main" id="{16B744DD-2E5B-44AF-9C29-E8550FBA982D}"/>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4035868481"/>
              </p:ext>
            </p:extLst>
          </p:nvPr>
        </p:nvGraphicFramePr>
        <p:xfrm>
          <a:off x="619293" y="1044775"/>
          <a:ext cx="10257134" cy="56021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a:off x="585188" y="469996"/>
            <a:ext cx="112471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599837" y="742016"/>
            <a:ext cx="10463480" cy="605519"/>
            <a:chOff x="0" y="55339"/>
            <a:chExt cx="9026157" cy="343792"/>
          </a:xfrm>
          <a:solidFill>
            <a:srgbClr val="002060"/>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rgbClr val="002060"/>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rgbClr val="002060"/>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a:solidFill>
                    <a:schemeClr val="bg1"/>
                  </a:solidFill>
                  <a:effectLst>
                    <a:outerShdw blurRad="38100" dist="38100" dir="2700000" algn="tl">
                      <a:srgbClr val="000000">
                        <a:alpha val="43137"/>
                      </a:srgbClr>
                    </a:outerShdw>
                  </a:effectLst>
                  <a:latin typeface="Gotham Medium" panose="02000604030000020004"/>
                </a:rPr>
                <a:t>Conclusion</a:t>
              </a:r>
              <a:endParaRPr lang="en-US" sz="3600" b="1" kern="1200" cap="small">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2" name="Title 2">
            <a:extLst>
              <a:ext uri="{FF2B5EF4-FFF2-40B4-BE49-F238E27FC236}">
                <a16:creationId xmlns:a16="http://schemas.microsoft.com/office/drawing/2014/main" id="{FF04471D-54AA-E04A-4DFF-E5AE99644850}"/>
              </a:ext>
            </a:extLst>
          </p:cNvPr>
          <p:cNvSpPr txBox="1">
            <a:spLocks/>
          </p:cNvSpPr>
          <p:nvPr/>
        </p:nvSpPr>
        <p:spPr>
          <a:xfrm rot="16200000">
            <a:off x="9483751" y="348705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10" name="Slide Number Placeholder 1">
            <a:extLst>
              <a:ext uri="{FF2B5EF4-FFF2-40B4-BE49-F238E27FC236}">
                <a16:creationId xmlns:a16="http://schemas.microsoft.com/office/drawing/2014/main" id="{FF919B5A-4B32-47F3-BE28-01659C2CB545}"/>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16</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4">
            <a:extLst>
              <a:ext uri="{FF2B5EF4-FFF2-40B4-BE49-F238E27FC236}">
                <a16:creationId xmlns:a16="http://schemas.microsoft.com/office/drawing/2014/main" id="{6D940EB7-81B1-4BB7-AF40-55F8D8B40C06}"/>
              </a:ext>
            </a:extLst>
          </p:cNvPr>
          <p:cNvSpPr txBox="1"/>
          <p:nvPr/>
        </p:nvSpPr>
        <p:spPr>
          <a:xfrm>
            <a:off x="289560" y="805511"/>
            <a:ext cx="8216265" cy="321417"/>
          </a:xfrm>
          <a:prstGeom prst="rect">
            <a:avLst/>
          </a:prstGeom>
          <a:solidFill>
            <a:schemeClr val="accent6">
              <a:lumMod val="40000"/>
              <a:lumOff val="60000"/>
              <a:alpha val="40000"/>
            </a:schemeClr>
          </a:solid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 </a:t>
            </a:r>
            <a:r>
              <a:rPr lang="en-US" sz="2800" b="1" cap="small" dirty="0">
                <a:solidFill>
                  <a:srgbClr val="002060"/>
                </a:solidFill>
                <a:effectLst>
                  <a:outerShdw blurRad="38100" dist="38100" dir="2700000" algn="tl">
                    <a:srgbClr val="000000">
                      <a:alpha val="43137"/>
                    </a:srgbClr>
                  </a:outerShdw>
                </a:effectLst>
                <a:latin typeface="Gotham Medium" panose="02000604030000020004"/>
              </a:rPr>
              <a:t>Invite all peoples to the feast of the Lord.</a:t>
            </a:r>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993499" y="1363940"/>
            <a:ext cx="7579001" cy="374116"/>
          </a:xfrm>
          <a:prstGeom prst="rect">
            <a:avLst/>
          </a:prstGeom>
          <a:solidFill>
            <a:schemeClr val="accent6">
              <a:lumMod val="40000"/>
              <a:lumOff val="6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800" b="1" cap="small" dirty="0">
                <a:solidFill>
                  <a:srgbClr val="002060"/>
                </a:solidFill>
                <a:effectLst>
                  <a:outerShdw blurRad="38100" dist="38100" dir="2700000" algn="tl">
                    <a:srgbClr val="000000">
                      <a:alpha val="43137"/>
                    </a:srgbClr>
                  </a:outerShdw>
                </a:effectLst>
                <a:latin typeface="Gotham Medium" panose="02000604030000020004"/>
              </a:rPr>
              <a:t>Tell others about dining with God.</a:t>
            </a:r>
          </a:p>
        </p:txBody>
      </p:sp>
      <p:sp>
        <p:nvSpPr>
          <p:cNvPr id="16" name="Rectangle 15">
            <a:extLst>
              <a:ext uri="{FF2B5EF4-FFF2-40B4-BE49-F238E27FC236}">
                <a16:creationId xmlns:a16="http://schemas.microsoft.com/office/drawing/2014/main" id="{F458977A-D61D-4781-A330-C460143E239E}"/>
              </a:ext>
            </a:extLst>
          </p:cNvPr>
          <p:cNvSpPr/>
          <p:nvPr/>
        </p:nvSpPr>
        <p:spPr>
          <a:xfrm>
            <a:off x="2057170" y="4466797"/>
            <a:ext cx="9525230" cy="1696905"/>
          </a:xfrm>
          <a:prstGeom prst="rect">
            <a:avLst/>
          </a:prstGeom>
          <a:solidFill>
            <a:schemeClr val="accent6">
              <a:lumMod val="40000"/>
              <a:lumOff val="60000"/>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this week’s Scripture, Isaiah declared God’s awesome invitation to partake in a great banquet, which He has been preparing for “all” peoples—that is, for people from all over the world who will humbly receive Him as their Lord God. Moreover, for those who already are His people, God calls them—and us—to invite everyone we know and meet to join in this festive occasion.</a:t>
            </a:r>
          </a:p>
        </p:txBody>
      </p:sp>
      <p:sp>
        <p:nvSpPr>
          <p:cNvPr id="17" name="Rectangle 16">
            <a:extLst>
              <a:ext uri="{FF2B5EF4-FFF2-40B4-BE49-F238E27FC236}">
                <a16:creationId xmlns:a16="http://schemas.microsoft.com/office/drawing/2014/main" id="{FA587F66-BEFF-4D6C-AEF0-FA091908B866}"/>
              </a:ext>
            </a:extLst>
          </p:cNvPr>
          <p:cNvSpPr/>
          <p:nvPr/>
        </p:nvSpPr>
        <p:spPr>
          <a:xfrm>
            <a:off x="1107031" y="3986909"/>
            <a:ext cx="3360193" cy="505490"/>
          </a:xfrm>
          <a:prstGeom prst="rect">
            <a:avLst/>
          </a:prstGeom>
          <a:solidFill>
            <a:schemeClr val="accent6">
              <a:lumMod val="40000"/>
              <a:lumOff val="6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Great Commission</a:t>
            </a:r>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p:spPr>
        <p:txBody>
          <a:bodyPr wrap="square" lIns="64291" tIns="32146" rIns="64291" bIns="32146" rtlCol="0">
            <a:spAutoFit/>
          </a:bodyPr>
          <a:lstStyle/>
          <a:p>
            <a:pPr algn="l"/>
            <a:r>
              <a:rPr lang="en-US" sz="3400" b="1" dirty="0">
                <a:solidFill>
                  <a:srgbClr val="002060"/>
                </a:solidFill>
                <a:effectLst>
                  <a:outerShdw blurRad="38100" dist="38100" dir="2700000" algn="tl">
                    <a:srgbClr val="000000">
                      <a:alpha val="43137"/>
                    </a:srgbClr>
                  </a:outerShdw>
                </a:effectLst>
                <a:latin typeface="Gotham Medium" panose="02000604030000020004"/>
              </a:rPr>
              <a:t>CONCLUSION</a:t>
            </a:r>
            <a:endParaRPr lang="en-US" sz="2500" b="1" dirty="0">
              <a:solidFill>
                <a:srgbClr val="002060"/>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717278"/>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DDF5F6B1-304A-4C50-9F53-57755C9208D3}"/>
              </a:ext>
            </a:extLst>
          </p:cNvPr>
          <p:cNvSpPr/>
          <p:nvPr/>
        </p:nvSpPr>
        <p:spPr>
          <a:xfrm>
            <a:off x="1638185" y="1817093"/>
            <a:ext cx="9944215" cy="1696905"/>
          </a:xfrm>
          <a:prstGeom prst="rect">
            <a:avLst/>
          </a:prstGeom>
          <a:solidFill>
            <a:schemeClr val="accent6">
              <a:lumMod val="40000"/>
              <a:lumOff val="60000"/>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Sharing a meal with someone can be a special time of bonding. This is also true with a group of people. When the center of this activity is the Lord, the experience is especially meaningful. How marvelous then to invite the people who have not received Jesus into their lives to share in the great banquet that God has planned for all who will be in His kingdom! Therefore, such a task should be a truly joyous endeavor.</a:t>
            </a:r>
          </a:p>
        </p:txBody>
      </p:sp>
      <p:sp>
        <p:nvSpPr>
          <p:cNvPr id="12" name="Title 2">
            <a:extLst>
              <a:ext uri="{FF2B5EF4-FFF2-40B4-BE49-F238E27FC236}">
                <a16:creationId xmlns:a16="http://schemas.microsoft.com/office/drawing/2014/main" id="{67D75771-0A2D-40E1-AA29-B4681B34E4E2}"/>
              </a:ext>
            </a:extLst>
          </p:cNvPr>
          <p:cNvSpPr txBox="1">
            <a:spLocks/>
          </p:cNvSpPr>
          <p:nvPr/>
        </p:nvSpPr>
        <p:spPr>
          <a:xfrm>
            <a:off x="7805076" y="0"/>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13" name="Slide Number Placeholder 1">
            <a:extLst>
              <a:ext uri="{FF2B5EF4-FFF2-40B4-BE49-F238E27FC236}">
                <a16:creationId xmlns:a16="http://schemas.microsoft.com/office/drawing/2014/main" id="{967719D9-8006-4D2A-9953-08D9D0B6A2C4}"/>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17</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1D28DA48-467A-45D6-9F8A-92008BC44EE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BC0BB60E-8441-4A72-E985-53B6D5B7D6EE}"/>
              </a:ext>
            </a:extLst>
          </p:cNvPr>
          <p:cNvSpPr>
            <a:spLocks noGrp="1"/>
          </p:cNvSpPr>
          <p:nvPr>
            <p:ph type="title"/>
          </p:nvPr>
        </p:nvSpPr>
        <p:spPr>
          <a:xfrm>
            <a:off x="850555" y="423760"/>
            <a:ext cx="10026650" cy="655637"/>
          </a:xfrm>
        </p:spPr>
        <p:txBody>
          <a:bodyPr>
            <a:normAutofit/>
          </a:bodyPr>
          <a:lstStyle/>
          <a:p>
            <a:pPr marL="0" marR="0">
              <a:lnSpc>
                <a:spcPct val="107000"/>
              </a:lnSpc>
              <a:spcBef>
                <a:spcPts val="0"/>
              </a:spcBef>
              <a:spcAft>
                <a:spcPts val="0"/>
              </a:spcAft>
            </a:pPr>
            <a:r>
              <a:rPr lang="en-US" sz="3600" b="1"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p>
        </p:txBody>
      </p:sp>
      <p:sp>
        <p:nvSpPr>
          <p:cNvPr id="3" name="Content Placeholder 2">
            <a:extLst>
              <a:ext uri="{FF2B5EF4-FFF2-40B4-BE49-F238E27FC236}">
                <a16:creationId xmlns:a16="http://schemas.microsoft.com/office/drawing/2014/main" id="{03D7AAC8-C1E7-6313-1CE0-BBBBCFC90064}"/>
              </a:ext>
            </a:extLst>
          </p:cNvPr>
          <p:cNvSpPr>
            <a:spLocks noGrp="1"/>
          </p:cNvSpPr>
          <p:nvPr>
            <p:ph idx="1"/>
          </p:nvPr>
        </p:nvSpPr>
        <p:spPr>
          <a:xfrm>
            <a:off x="1288112" y="1079397"/>
            <a:ext cx="10439648" cy="5082863"/>
          </a:xfrm>
          <a:noFill/>
        </p:spPr>
        <p:txBody>
          <a:bodyPr>
            <a:normAutofit/>
          </a:bodyPr>
          <a:lstStyle/>
          <a:p>
            <a:pPr marL="0" marR="0" indent="0">
              <a:lnSpc>
                <a:spcPct val="107000"/>
              </a:lnSpc>
              <a:spcBef>
                <a:spcPts val="0"/>
              </a:spcBef>
              <a:spcAft>
                <a:spcPts val="0"/>
              </a:spcAft>
              <a:buNone/>
            </a:pPr>
            <a:r>
              <a:rPr lang="en-US" sz="3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Heavenly Father, we praise You for Your faithfulness, as shown through Your promises and deliverance. Thank You for the hope of eternal victory and for being our refuge in times of trouble. Strengthen our hearts to trust in You and to serve with zeal. May we share the good news of Your salvation with the world. </a:t>
            </a:r>
            <a:r>
              <a:rPr lang="en-US" sz="3000" b="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Jesus' name, Amen.</a:t>
            </a: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Slide Number Placeholder 1">
            <a:extLst>
              <a:ext uri="{FF2B5EF4-FFF2-40B4-BE49-F238E27FC236}">
                <a16:creationId xmlns:a16="http://schemas.microsoft.com/office/drawing/2014/main" id="{30B85FF6-F1E7-5726-5614-02AA8CF48277}"/>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18</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609440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in the clouds&#10;&#10;Description automatically generated">
            <a:extLst>
              <a:ext uri="{FF2B5EF4-FFF2-40B4-BE49-F238E27FC236}">
                <a16:creationId xmlns:a16="http://schemas.microsoft.com/office/drawing/2014/main" id="{D06D470D-A8DC-4F8E-A8E7-314A234F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4676F6D0-DB31-CDF4-CB58-52DCB873ABEF}"/>
              </a:ext>
            </a:extLst>
          </p:cNvPr>
          <p:cNvSpPr txBox="1"/>
          <p:nvPr/>
        </p:nvSpPr>
        <p:spPr>
          <a:xfrm>
            <a:off x="802755" y="3249637"/>
            <a:ext cx="8089017" cy="2936188"/>
          </a:xfrm>
          <a:prstGeom prst="rect">
            <a:avLst/>
          </a:prstGeom>
          <a:solidFill>
            <a:schemeClr val="bg1">
              <a:alpha val="20000"/>
            </a:schemeClr>
          </a:solidFill>
          <a:ln>
            <a:gradFill flip="none" rotWithShape="1">
              <a:gsLst>
                <a:gs pos="0">
                  <a:srgbClr val="002060"/>
                </a:gs>
                <a:gs pos="33000">
                  <a:srgbClr val="0070C0"/>
                </a:gs>
                <a:gs pos="16000">
                  <a:schemeClr val="accent1">
                    <a:lumMod val="45000"/>
                    <a:lumOff val="55000"/>
                  </a:schemeClr>
                </a:gs>
                <a:gs pos="100000">
                  <a:schemeClr val="bg2"/>
                </a:gs>
              </a:gsLst>
              <a:path path="circle">
                <a:fillToRect l="100000" t="100000"/>
              </a:path>
              <a:tileRect r="-100000" b="-100000"/>
            </a:grad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800" b="1" i="1">
                <a:ln w="0"/>
                <a:effectLst>
                  <a:outerShdw blurRad="38100" dist="19050" dir="2700000" algn="tl" rotWithShape="0">
                    <a:schemeClr val="dk1">
                      <a:alpha val="40000"/>
                    </a:schemeClr>
                  </a:outerShdw>
                </a:effectLst>
                <a:latin typeface="Arial Black" panose="020B0A04020102020204" pitchFamily="34" charset="0"/>
              </a:rPr>
              <a:t>upon</a:t>
            </a:r>
            <a:r>
              <a:rPr lang="en-US" sz="2800" i="1">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11" name="Group 10">
            <a:extLst>
              <a:ext uri="{FF2B5EF4-FFF2-40B4-BE49-F238E27FC236}">
                <a16:creationId xmlns:a16="http://schemas.microsoft.com/office/drawing/2014/main" id="{9E1AA1C2-9BEA-4430-9487-075ECF958E7D}"/>
              </a:ext>
            </a:extLst>
          </p:cNvPr>
          <p:cNvGrpSpPr/>
          <p:nvPr/>
        </p:nvGrpSpPr>
        <p:grpSpPr>
          <a:xfrm>
            <a:off x="7455876" y="6077245"/>
            <a:ext cx="4088009" cy="571545"/>
            <a:chOff x="2514600" y="5649894"/>
            <a:chExt cx="5048626" cy="872047"/>
          </a:xfrm>
        </p:grpSpPr>
        <p:grpSp>
          <p:nvGrpSpPr>
            <p:cNvPr id="12" name="Group 11">
              <a:extLst>
                <a:ext uri="{FF2B5EF4-FFF2-40B4-BE49-F238E27FC236}">
                  <a16:creationId xmlns:a16="http://schemas.microsoft.com/office/drawing/2014/main" id="{7AAA1E9F-481E-4E6C-B71A-AAF3E641E551}"/>
                </a:ext>
              </a:extLst>
            </p:cNvPr>
            <p:cNvGrpSpPr/>
            <p:nvPr/>
          </p:nvGrpSpPr>
          <p:grpSpPr>
            <a:xfrm>
              <a:off x="3200400" y="5649894"/>
              <a:ext cx="3659864" cy="452610"/>
              <a:chOff x="3142974" y="6271325"/>
              <a:chExt cx="6718852" cy="1014475"/>
            </a:xfrm>
          </p:grpSpPr>
          <p:sp>
            <p:nvSpPr>
              <p:cNvPr id="14" name="Rectangle: Rounded Corners 13">
                <a:extLst>
                  <a:ext uri="{FF2B5EF4-FFF2-40B4-BE49-F238E27FC236}">
                    <a16:creationId xmlns:a16="http://schemas.microsoft.com/office/drawing/2014/main" id="{BB2EED20-80AC-4C51-A074-65C21CB2EB7E}"/>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15" name="Group 13">
                <a:extLst>
                  <a:ext uri="{FF2B5EF4-FFF2-40B4-BE49-F238E27FC236}">
                    <a16:creationId xmlns:a16="http://schemas.microsoft.com/office/drawing/2014/main" id="{B2656C20-4042-4571-B49B-A4B645C0D76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6" name="Picture 15" descr="A picture containing drawing, room&#10;&#10;Description automatically generated">
                  <a:extLst>
                    <a:ext uri="{FF2B5EF4-FFF2-40B4-BE49-F238E27FC236}">
                      <a16:creationId xmlns:a16="http://schemas.microsoft.com/office/drawing/2014/main" id="{7C4A7054-B0A0-40DC-B51D-B2D4AE844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7" name="Picture 16" descr="A close up of a logo&#10;&#10;Description automatically generated">
                  <a:extLst>
                    <a:ext uri="{FF2B5EF4-FFF2-40B4-BE49-F238E27FC236}">
                      <a16:creationId xmlns:a16="http://schemas.microsoft.com/office/drawing/2014/main" id="{8627415D-F3E2-4067-93F5-99ECCFCF99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8" name="Picture 17">
                  <a:extLst>
                    <a:ext uri="{FF2B5EF4-FFF2-40B4-BE49-F238E27FC236}">
                      <a16:creationId xmlns:a16="http://schemas.microsoft.com/office/drawing/2014/main" id="{5CD40875-D24E-4230-AFBD-F7C697FC47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3" name="Rectangle 12">
              <a:extLst>
                <a:ext uri="{FF2B5EF4-FFF2-40B4-BE49-F238E27FC236}">
                  <a16:creationId xmlns:a16="http://schemas.microsoft.com/office/drawing/2014/main" id="{DC04D890-4AEB-4299-B09E-C21A71394D8B}"/>
                </a:ext>
              </a:extLst>
            </p:cNvPr>
            <p:cNvSpPr/>
            <p:nvPr/>
          </p:nvSpPr>
          <p:spPr>
            <a:xfrm>
              <a:off x="2514600" y="6188090"/>
              <a:ext cx="5048626" cy="333851"/>
            </a:xfrm>
            <a:prstGeom prst="rect">
              <a:avLst/>
            </a:prstGeom>
            <a:solidFill>
              <a:srgbClr val="002060"/>
            </a:solidFill>
          </p:spPr>
          <p:txBody>
            <a:bodyPr wrap="square" lIns="64291" tIns="32146" rIns="64291" bIns="32146">
              <a:spAutoFit/>
            </a:bodyPr>
            <a:lstStyle/>
            <a:p>
              <a:r>
                <a:rPr lang="en-US" sz="500" dirty="0">
                  <a:solidFill>
                    <a:schemeClr val="bg1"/>
                  </a:solidFill>
                  <a:latin typeface="Gotham Book"/>
                  <a:cs typeface="Lucida Sans Unicode" panose="020B0602030504020204" pitchFamily="34" charset="0"/>
                </a:rPr>
                <a:t>Material adapted by Stanford W. Bowman Jr. from Echoes® Adult and Bible-in-Life® Adult SUMMER 2024 quarter with permission, © David C Cook, https://davidccook.org. May not be further reproduced. All rights reserved.</a:t>
              </a:r>
            </a:p>
          </p:txBody>
        </p:sp>
      </p:grpSp>
    </p:spTree>
    <p:extLst>
      <p:ext uri="{BB962C8B-B14F-4D97-AF65-F5344CB8AC3E}">
        <p14:creationId xmlns:p14="http://schemas.microsoft.com/office/powerpoint/2010/main" val="3907903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1D28DA48-467A-45D6-9F8A-92008BC44EE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BC0BB60E-8441-4A72-E985-53B6D5B7D6EE}"/>
              </a:ext>
            </a:extLst>
          </p:cNvPr>
          <p:cNvSpPr>
            <a:spLocks noGrp="1"/>
          </p:cNvSpPr>
          <p:nvPr>
            <p:ph type="title"/>
          </p:nvPr>
        </p:nvSpPr>
        <p:spPr>
          <a:xfrm>
            <a:off x="492746" y="932644"/>
            <a:ext cx="10026650" cy="655637"/>
          </a:xfrm>
        </p:spPr>
        <p:txBody>
          <a:bodyPr>
            <a:normAutofit/>
          </a:bodyPr>
          <a:lstStyle/>
          <a:p>
            <a:pPr marL="0" marR="0">
              <a:lnSpc>
                <a:spcPct val="107000"/>
              </a:lnSpc>
              <a:spcBef>
                <a:spcPts val="0"/>
              </a:spcBef>
              <a:spcAft>
                <a:spcPts val="0"/>
              </a:spcAft>
            </a:pPr>
            <a:r>
              <a:rPr lang="en-US" sz="3600" b="1" cap="all">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p>
        </p:txBody>
      </p:sp>
      <p:sp>
        <p:nvSpPr>
          <p:cNvPr id="3" name="Content Placeholder 2">
            <a:extLst>
              <a:ext uri="{FF2B5EF4-FFF2-40B4-BE49-F238E27FC236}">
                <a16:creationId xmlns:a16="http://schemas.microsoft.com/office/drawing/2014/main" id="{03D7AAC8-C1E7-6313-1CE0-BBBBCFC90064}"/>
              </a:ext>
            </a:extLst>
          </p:cNvPr>
          <p:cNvSpPr>
            <a:spLocks noGrp="1"/>
          </p:cNvSpPr>
          <p:nvPr>
            <p:ph idx="1"/>
          </p:nvPr>
        </p:nvSpPr>
        <p:spPr>
          <a:xfrm>
            <a:off x="1037231" y="1588282"/>
            <a:ext cx="10691578" cy="3346574"/>
          </a:xfrm>
          <a:noFill/>
        </p:spPr>
        <p:txBody>
          <a:bodyPr>
            <a:normAutofit/>
          </a:bodyPr>
          <a:lstStyle/>
          <a:p>
            <a:pPr marL="0" marR="0" indent="0">
              <a:lnSpc>
                <a:spcPct val="107000"/>
              </a:lnSpc>
              <a:spcBef>
                <a:spcPts val="0"/>
              </a:spcBef>
              <a:spcAft>
                <a:spcPts val="0"/>
              </a:spcAft>
              <a:buNone/>
            </a:pPr>
            <a:r>
              <a:rPr lang="en-US" sz="3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Father, we thank You for the promise of a banquet to celebrate Your faithfulness. Give us the desire and capacity to faithfully serve You in the present. In the name of Jesus. Amen.</a:t>
            </a:r>
          </a:p>
        </p:txBody>
      </p:sp>
      <p:sp>
        <p:nvSpPr>
          <p:cNvPr id="4" name="Title 1">
            <a:extLst>
              <a:ext uri="{FF2B5EF4-FFF2-40B4-BE49-F238E27FC236}">
                <a16:creationId xmlns:a16="http://schemas.microsoft.com/office/drawing/2014/main" id="{ADFE4E28-7984-4561-9D9C-D3C2770ECE1F}"/>
              </a:ext>
            </a:extLst>
          </p:cNvPr>
          <p:cNvSpPr txBox="1">
            <a:spLocks/>
          </p:cNvSpPr>
          <p:nvPr/>
        </p:nvSpPr>
        <p:spPr>
          <a:xfrm>
            <a:off x="1702159" y="4896182"/>
            <a:ext cx="10026650"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marL="0" marR="0">
              <a:lnSpc>
                <a:spcPct val="107000"/>
              </a:lnSpc>
              <a:spcBef>
                <a:spcPts val="0"/>
              </a:spcBef>
              <a:spcAft>
                <a:spcPts val="0"/>
              </a:spcAft>
            </a:pPr>
            <a:r>
              <a:rPr lang="en-US" sz="32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Thought to Remember</a:t>
            </a:r>
          </a:p>
        </p:txBody>
      </p:sp>
      <p:sp>
        <p:nvSpPr>
          <p:cNvPr id="5" name="Content Placeholder 2">
            <a:extLst>
              <a:ext uri="{FF2B5EF4-FFF2-40B4-BE49-F238E27FC236}">
                <a16:creationId xmlns:a16="http://schemas.microsoft.com/office/drawing/2014/main" id="{8440C3F4-DD89-48E5-497E-4BCDC41DD7C6}"/>
              </a:ext>
            </a:extLst>
          </p:cNvPr>
          <p:cNvSpPr txBox="1">
            <a:spLocks/>
          </p:cNvSpPr>
          <p:nvPr/>
        </p:nvSpPr>
        <p:spPr>
          <a:xfrm>
            <a:off x="2500603" y="5459364"/>
            <a:ext cx="7800393" cy="579486"/>
          </a:xfrm>
          <a:prstGeom prst="rect">
            <a:avLst/>
          </a:prstGeom>
        </p:spPr>
        <p:txBody>
          <a:bodyPr vert="horz" lIns="0" tIns="0" rIns="0" bIns="0" rtlCol="0" anchor="t" anchorCtr="0">
            <a:normAutofit fontScale="70000" lnSpcReduction="20000"/>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32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Gratefully wait for the fulfillment of the promised death of death.</a:t>
            </a:r>
          </a:p>
        </p:txBody>
      </p:sp>
      <p:cxnSp>
        <p:nvCxnSpPr>
          <p:cNvPr id="9" name="Straight Connector 8">
            <a:extLst>
              <a:ext uri="{FF2B5EF4-FFF2-40B4-BE49-F238E27FC236}">
                <a16:creationId xmlns:a16="http://schemas.microsoft.com/office/drawing/2014/main" id="{F805EF57-3B00-95E0-D565-1F95B40E9676}"/>
              </a:ext>
            </a:extLst>
          </p:cNvPr>
          <p:cNvCxnSpPr>
            <a:cxnSpLocks/>
          </p:cNvCxnSpPr>
          <p:nvPr/>
        </p:nvCxnSpPr>
        <p:spPr>
          <a:xfrm>
            <a:off x="492746" y="4270975"/>
            <a:ext cx="10972800" cy="0"/>
          </a:xfrm>
          <a:prstGeom prst="line">
            <a:avLst/>
          </a:prstGeom>
          <a:ln w="92075">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889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BCD56A3E-3200-486D-AE4C-286C13F7DDEA}"/>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85045" y="1168930"/>
            <a:ext cx="11212684" cy="4290021"/>
          </a:xfrm>
          <a:prstGeom prst="rect">
            <a:avLst/>
          </a:prstGeom>
          <a:noFill/>
          <a:ln w="53975">
            <a:noFill/>
          </a:ln>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4. Why has God pronounced judgment on a “city” (v. 2)?</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5. What images of God’s protection does Isaiah share?</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447965" y="169551"/>
            <a:ext cx="3439236"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lnSpc>
                <a:spcPct val="107000"/>
              </a:lnSpc>
            </a:pPr>
            <a:r>
              <a:rPr lang="en-US" sz="5100" b="1" cap="small" dirty="0">
                <a:latin typeface="Gotham Medium" panose="02000604030000020004"/>
                <a:ea typeface="Calibri" panose="020F0502020204030204" pitchFamily="34" charset="0"/>
                <a:cs typeface="Times New Roman" panose="02020603050405020304" pitchFamily="18" charset="0"/>
              </a:rPr>
              <a:t>PERFECT FAITHFULNESS</a:t>
            </a:r>
          </a:p>
        </p:txBody>
      </p:sp>
      <p:sp>
        <p:nvSpPr>
          <p:cNvPr id="21" name="Rectangle 20">
            <a:extLst>
              <a:ext uri="{FF2B5EF4-FFF2-40B4-BE49-F238E27FC236}">
                <a16:creationId xmlns:a16="http://schemas.microsoft.com/office/drawing/2014/main" id="{D5CA7739-1376-4613-8ADE-73CDD8360891}"/>
              </a:ext>
            </a:extLst>
          </p:cNvPr>
          <p:cNvSpPr/>
          <p:nvPr/>
        </p:nvSpPr>
        <p:spPr>
          <a:xfrm>
            <a:off x="777267" y="1742392"/>
            <a:ext cx="8557233" cy="671915"/>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latin typeface="Gotham Medium" panose="02000604030000020004"/>
                <a:ea typeface="Calibri" panose="020F0502020204030204" pitchFamily="34" charset="0"/>
                <a:cs typeface="Times New Roman" panose="02020603050405020304" pitchFamily="18" charset="0"/>
              </a:rPr>
              <a:t>The city represents the power of oppressive rulers and dictators who stand against God and His people.</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43E01BC6-A475-427E-AAE4-EABF933AD3A0}"/>
              </a:ext>
            </a:extLst>
          </p:cNvPr>
          <p:cNvSpPr/>
          <p:nvPr/>
        </p:nvSpPr>
        <p:spPr>
          <a:xfrm>
            <a:off x="777266" y="3566292"/>
            <a:ext cx="8557233" cy="639855"/>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700" b="1" dirty="0">
                <a:latin typeface="Gotham Medium" panose="02000604030000020004"/>
                <a:ea typeface="Calibri" panose="020F0502020204030204" pitchFamily="34" charset="0"/>
                <a:cs typeface="Times New Roman" panose="02020603050405020304" pitchFamily="18" charset="0"/>
              </a:rPr>
              <a:t>According to Isaiah, God is like a shelter in a strong storm, or a shading cloud in an intense desert sun. He protects His people from harm.</a:t>
            </a:r>
          </a:p>
        </p:txBody>
      </p:sp>
      <p:sp>
        <p:nvSpPr>
          <p:cNvPr id="13" name="Slide Number Placeholder 1">
            <a:extLst>
              <a:ext uri="{FF2B5EF4-FFF2-40B4-BE49-F238E27FC236}">
                <a16:creationId xmlns:a16="http://schemas.microsoft.com/office/drawing/2014/main" id="{DE2CC819-406C-4B83-835A-1A154365B191}"/>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20</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9388029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82FE9-9AEB-29EC-BC00-90FCFE620874}"/>
            </a:ext>
          </a:extLst>
        </p:cNvPr>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F375E15B-E5F6-5C5A-38A9-3478815A6386}"/>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a:extLst>
              <a:ext uri="{FF2B5EF4-FFF2-40B4-BE49-F238E27FC236}">
                <a16:creationId xmlns:a16="http://schemas.microsoft.com/office/drawing/2014/main" id="{654B54A5-2580-7343-5A0D-2C965680FB37}"/>
              </a:ext>
            </a:extLst>
          </p:cNvPr>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a:extLst>
              <a:ext uri="{FF2B5EF4-FFF2-40B4-BE49-F238E27FC236}">
                <a16:creationId xmlns:a16="http://schemas.microsoft.com/office/drawing/2014/main" id="{300AE6F3-0A93-A1B8-7026-9CCA774FFC14}"/>
              </a:ext>
            </a:extLst>
          </p:cNvPr>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F82C2389-FFF9-6FB8-90C0-2896EA1F8101}"/>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29B56095-77F5-A4D5-C269-D4A29B46CC79}"/>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F2679EEC-EA3C-7960-5035-E17013A20251}"/>
              </a:ext>
            </a:extLst>
          </p:cNvPr>
          <p:cNvSpPr/>
          <p:nvPr/>
        </p:nvSpPr>
        <p:spPr>
          <a:xfrm>
            <a:off x="485045" y="1168930"/>
            <a:ext cx="11212684" cy="3894849"/>
          </a:xfrm>
          <a:prstGeom prst="rect">
            <a:avLst/>
          </a:prstGeom>
          <a:noFill/>
          <a:ln w="53975">
            <a:noFill/>
          </a:ln>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6. What is God preparing for people of all nations (v. 6)?</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7. What figurative enemy is God planning to defeat (v. 8)?</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F223B3DC-87C6-4AD9-939D-DC214FCC1A53}"/>
              </a:ext>
            </a:extLst>
          </p:cNvPr>
          <p:cNvSpPr txBox="1">
            <a:spLocks/>
          </p:cNvSpPr>
          <p:nvPr/>
        </p:nvSpPr>
        <p:spPr>
          <a:xfrm>
            <a:off x="8715375" y="169551"/>
            <a:ext cx="3171826"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lnSpc>
                <a:spcPct val="107000"/>
              </a:lnSpc>
            </a:pPr>
            <a:r>
              <a:rPr lang="en-US" sz="5100" b="1" cap="small" dirty="0">
                <a:latin typeface="Gotham Medium" panose="02000604030000020004"/>
                <a:ea typeface="Calibri" panose="020F0502020204030204" pitchFamily="34" charset="0"/>
                <a:cs typeface="Times New Roman" panose="02020603050405020304" pitchFamily="18" charset="0"/>
              </a:rPr>
              <a:t>TEARS WIPED AWAY</a:t>
            </a:r>
          </a:p>
        </p:txBody>
      </p:sp>
      <p:sp>
        <p:nvSpPr>
          <p:cNvPr id="21" name="Rectangle 20">
            <a:extLst>
              <a:ext uri="{FF2B5EF4-FFF2-40B4-BE49-F238E27FC236}">
                <a16:creationId xmlns:a16="http://schemas.microsoft.com/office/drawing/2014/main" id="{A1E34671-0545-EDBA-D3AD-B31C9ED94EEC}"/>
              </a:ext>
            </a:extLst>
          </p:cNvPr>
          <p:cNvSpPr/>
          <p:nvPr/>
        </p:nvSpPr>
        <p:spPr>
          <a:xfrm>
            <a:off x="777267" y="1742392"/>
            <a:ext cx="8557233" cy="671915"/>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latin typeface="Gotham Medium" panose="02000604030000020004"/>
                <a:ea typeface="Calibri" panose="020F0502020204030204" pitchFamily="34" charset="0"/>
                <a:cs typeface="Times New Roman" panose="02020603050405020304" pitchFamily="18" charset="0"/>
              </a:rPr>
              <a:t>Yahweh is preparing a splendid feast, which includes abundant food and drink. People from all nations will come to this feast at the end of time.</a:t>
            </a:r>
          </a:p>
        </p:txBody>
      </p:sp>
      <p:sp>
        <p:nvSpPr>
          <p:cNvPr id="18" name="Title 2">
            <a:extLst>
              <a:ext uri="{FF2B5EF4-FFF2-40B4-BE49-F238E27FC236}">
                <a16:creationId xmlns:a16="http://schemas.microsoft.com/office/drawing/2014/main" id="{104B8086-9F02-927E-9109-DF411D318A98}"/>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9A23C03C-71F4-A38A-790F-E930DBFA1C2B}"/>
              </a:ext>
            </a:extLst>
          </p:cNvPr>
          <p:cNvSpPr/>
          <p:nvPr/>
        </p:nvSpPr>
        <p:spPr>
          <a:xfrm>
            <a:off x="777266" y="3566292"/>
            <a:ext cx="8557233" cy="359907"/>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700" b="1" dirty="0">
                <a:latin typeface="Gotham Medium" panose="02000604030000020004"/>
                <a:ea typeface="Calibri" panose="020F0502020204030204" pitchFamily="34" charset="0"/>
                <a:cs typeface="Times New Roman" panose="02020603050405020304" pitchFamily="18" charset="0"/>
              </a:rPr>
              <a:t>Death, which ends all “tears” and “disgrace.”</a:t>
            </a:r>
          </a:p>
        </p:txBody>
      </p:sp>
      <p:sp>
        <p:nvSpPr>
          <p:cNvPr id="13" name="Slide Number Placeholder 1">
            <a:extLst>
              <a:ext uri="{FF2B5EF4-FFF2-40B4-BE49-F238E27FC236}">
                <a16:creationId xmlns:a16="http://schemas.microsoft.com/office/drawing/2014/main" id="{4E578D71-E289-97BA-0303-93A83AD1E8AA}"/>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21</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707341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F785F-036F-DF06-7ED6-BCB389E694C3}"/>
            </a:ext>
          </a:extLst>
        </p:cNvPr>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3789FFF1-3026-1985-A61C-CB2082F22464}"/>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a:extLst>
              <a:ext uri="{FF2B5EF4-FFF2-40B4-BE49-F238E27FC236}">
                <a16:creationId xmlns:a16="http://schemas.microsoft.com/office/drawing/2014/main" id="{F8776292-5B6F-B7CE-B885-CBC9855F93A7}"/>
              </a:ext>
            </a:extLst>
          </p:cNvPr>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a:extLst>
              <a:ext uri="{FF2B5EF4-FFF2-40B4-BE49-F238E27FC236}">
                <a16:creationId xmlns:a16="http://schemas.microsoft.com/office/drawing/2014/main" id="{72F5B7C8-FA60-C45B-35CB-34A8DE8A16D9}"/>
              </a:ext>
            </a:extLst>
          </p:cNvPr>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095F5BF1-50B1-8ECE-7755-C0F1B4056B21}"/>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D728921E-13C4-ADCA-C69C-B2193D698532}"/>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77F1736-4291-1BBA-E70B-6121F46F7336}"/>
              </a:ext>
            </a:extLst>
          </p:cNvPr>
          <p:cNvSpPr/>
          <p:nvPr/>
        </p:nvSpPr>
        <p:spPr>
          <a:xfrm>
            <a:off x="485045" y="1168930"/>
            <a:ext cx="11212684" cy="3894849"/>
          </a:xfrm>
          <a:prstGeom prst="rect">
            <a:avLst/>
          </a:prstGeom>
          <a:noFill/>
          <a:ln w="53975">
            <a:noFill/>
          </a:ln>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8. What did Isaiah’s prediction of salvation mean for Judah?</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9. How does Jesus fulfill Isaiah’s words about the God who saves?</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F651C1ED-5D7D-3EB9-E47B-A6E2BD3DBE9F}"/>
              </a:ext>
            </a:extLst>
          </p:cNvPr>
          <p:cNvSpPr txBox="1">
            <a:spLocks/>
          </p:cNvSpPr>
          <p:nvPr/>
        </p:nvSpPr>
        <p:spPr>
          <a:xfrm>
            <a:off x="8715375" y="169551"/>
            <a:ext cx="3171826"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lnSpc>
                <a:spcPct val="107000"/>
              </a:lnSpc>
            </a:pPr>
            <a:r>
              <a:rPr lang="en-US" sz="5100" b="1" cap="small" dirty="0">
                <a:latin typeface="Gotham Medium" panose="02000604030000020004"/>
                <a:ea typeface="Calibri" panose="020F0502020204030204" pitchFamily="34" charset="0"/>
                <a:cs typeface="Times New Roman" panose="02020603050405020304" pitchFamily="18" charset="0"/>
              </a:rPr>
              <a:t>TRUSTING GOD</a:t>
            </a:r>
          </a:p>
        </p:txBody>
      </p:sp>
      <p:sp>
        <p:nvSpPr>
          <p:cNvPr id="21" name="Rectangle 20">
            <a:extLst>
              <a:ext uri="{FF2B5EF4-FFF2-40B4-BE49-F238E27FC236}">
                <a16:creationId xmlns:a16="http://schemas.microsoft.com/office/drawing/2014/main" id="{30F1C703-C790-1BD6-C5D3-78263A04D007}"/>
              </a:ext>
            </a:extLst>
          </p:cNvPr>
          <p:cNvSpPr/>
          <p:nvPr/>
        </p:nvSpPr>
        <p:spPr>
          <a:xfrm>
            <a:off x="777267" y="1742392"/>
            <a:ext cx="8557233" cy="671915"/>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latin typeface="Gotham Medium" panose="02000604030000020004"/>
                <a:ea typeface="Calibri" panose="020F0502020204030204" pitchFamily="34" charset="0"/>
                <a:cs typeface="Times New Roman" panose="02020603050405020304" pitchFamily="18" charset="0"/>
              </a:rPr>
              <a:t>The residents of Judah would be spared from destruction by Assyria. They would not be taken into captivity and wiped out, for God would save them.</a:t>
            </a:r>
          </a:p>
        </p:txBody>
      </p:sp>
      <p:sp>
        <p:nvSpPr>
          <p:cNvPr id="18" name="Title 2">
            <a:extLst>
              <a:ext uri="{FF2B5EF4-FFF2-40B4-BE49-F238E27FC236}">
                <a16:creationId xmlns:a16="http://schemas.microsoft.com/office/drawing/2014/main" id="{4CBFB9DB-B522-89E4-6C1C-CF11B4A28D6D}"/>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055CBD25-BB2B-1A99-18A4-41926658786E}"/>
              </a:ext>
            </a:extLst>
          </p:cNvPr>
          <p:cNvSpPr/>
          <p:nvPr/>
        </p:nvSpPr>
        <p:spPr>
          <a:xfrm>
            <a:off x="777266" y="3566292"/>
            <a:ext cx="8557233" cy="1199752"/>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700" b="1" dirty="0">
                <a:latin typeface="Gotham Medium" panose="02000604030000020004"/>
                <a:ea typeface="Calibri" panose="020F0502020204030204" pitchFamily="34" charset="0"/>
                <a:cs typeface="Times New Roman" panose="02020603050405020304" pitchFamily="18" charset="0"/>
              </a:rPr>
              <a:t>Jesus fulfills Isaiah’s words that God would save His people from the powers of sin and death. In the person of Jesus, God defeated death (the “shroud,” v. 7). Jesus also makes a meal with His friends—Communion—the occasion of remembering His death and symbol of God’s forever kingdom.</a:t>
            </a:r>
          </a:p>
        </p:txBody>
      </p:sp>
      <p:sp>
        <p:nvSpPr>
          <p:cNvPr id="13" name="Slide Number Placeholder 1">
            <a:extLst>
              <a:ext uri="{FF2B5EF4-FFF2-40B4-BE49-F238E27FC236}">
                <a16:creationId xmlns:a16="http://schemas.microsoft.com/office/drawing/2014/main" id="{39505F87-407E-1FF0-35F5-68F4915B78C0}"/>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175502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in the clouds&#10;&#10;Description automatically generated">
            <a:extLst>
              <a:ext uri="{FF2B5EF4-FFF2-40B4-BE49-F238E27FC236}">
                <a16:creationId xmlns:a16="http://schemas.microsoft.com/office/drawing/2014/main" id="{D06D470D-A8DC-4F8E-A8E7-314A234F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4676F6D0-DB31-CDF4-CB58-52DCB873ABEF}"/>
              </a:ext>
            </a:extLst>
          </p:cNvPr>
          <p:cNvSpPr txBox="1"/>
          <p:nvPr/>
        </p:nvSpPr>
        <p:spPr>
          <a:xfrm>
            <a:off x="802755" y="3249637"/>
            <a:ext cx="8089017" cy="2936188"/>
          </a:xfrm>
          <a:prstGeom prst="rect">
            <a:avLst/>
          </a:prstGeom>
          <a:solidFill>
            <a:schemeClr val="bg1">
              <a:alpha val="20000"/>
            </a:schemeClr>
          </a:solidFill>
          <a:ln>
            <a:gradFill flip="none" rotWithShape="1">
              <a:gsLst>
                <a:gs pos="0">
                  <a:srgbClr val="002060"/>
                </a:gs>
                <a:gs pos="33000">
                  <a:srgbClr val="0070C0"/>
                </a:gs>
                <a:gs pos="16000">
                  <a:schemeClr val="accent1">
                    <a:lumMod val="45000"/>
                    <a:lumOff val="55000"/>
                  </a:schemeClr>
                </a:gs>
                <a:gs pos="100000">
                  <a:schemeClr val="bg2"/>
                </a:gs>
              </a:gsLst>
              <a:path path="circle">
                <a:fillToRect l="100000" t="100000"/>
              </a:path>
              <a:tileRect r="-100000" b="-100000"/>
            </a:grad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800" b="1" i="1">
                <a:ln w="0"/>
                <a:effectLst>
                  <a:outerShdw blurRad="38100" dist="19050" dir="2700000" algn="tl" rotWithShape="0">
                    <a:schemeClr val="dk1">
                      <a:alpha val="40000"/>
                    </a:schemeClr>
                  </a:outerShdw>
                </a:effectLst>
                <a:latin typeface="Arial Black" panose="020B0A04020102020204" pitchFamily="34" charset="0"/>
              </a:rPr>
              <a:t>upon</a:t>
            </a:r>
            <a:r>
              <a:rPr lang="en-US" sz="2800" i="1">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11" name="Group 10">
            <a:extLst>
              <a:ext uri="{FF2B5EF4-FFF2-40B4-BE49-F238E27FC236}">
                <a16:creationId xmlns:a16="http://schemas.microsoft.com/office/drawing/2014/main" id="{9E1AA1C2-9BEA-4430-9487-075ECF958E7D}"/>
              </a:ext>
            </a:extLst>
          </p:cNvPr>
          <p:cNvGrpSpPr/>
          <p:nvPr/>
        </p:nvGrpSpPr>
        <p:grpSpPr>
          <a:xfrm>
            <a:off x="7455876" y="6077245"/>
            <a:ext cx="4088009" cy="571545"/>
            <a:chOff x="2514600" y="5649894"/>
            <a:chExt cx="5048626" cy="872047"/>
          </a:xfrm>
        </p:grpSpPr>
        <p:grpSp>
          <p:nvGrpSpPr>
            <p:cNvPr id="12" name="Group 11">
              <a:extLst>
                <a:ext uri="{FF2B5EF4-FFF2-40B4-BE49-F238E27FC236}">
                  <a16:creationId xmlns:a16="http://schemas.microsoft.com/office/drawing/2014/main" id="{7AAA1E9F-481E-4E6C-B71A-AAF3E641E551}"/>
                </a:ext>
              </a:extLst>
            </p:cNvPr>
            <p:cNvGrpSpPr/>
            <p:nvPr/>
          </p:nvGrpSpPr>
          <p:grpSpPr>
            <a:xfrm>
              <a:off x="3200400" y="5649894"/>
              <a:ext cx="3659864" cy="452610"/>
              <a:chOff x="3142974" y="6271325"/>
              <a:chExt cx="6718852" cy="1014475"/>
            </a:xfrm>
          </p:grpSpPr>
          <p:sp>
            <p:nvSpPr>
              <p:cNvPr id="14" name="Rectangle: Rounded Corners 13">
                <a:extLst>
                  <a:ext uri="{FF2B5EF4-FFF2-40B4-BE49-F238E27FC236}">
                    <a16:creationId xmlns:a16="http://schemas.microsoft.com/office/drawing/2014/main" id="{BB2EED20-80AC-4C51-A074-65C21CB2EB7E}"/>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15" name="Group 13">
                <a:extLst>
                  <a:ext uri="{FF2B5EF4-FFF2-40B4-BE49-F238E27FC236}">
                    <a16:creationId xmlns:a16="http://schemas.microsoft.com/office/drawing/2014/main" id="{B2656C20-4042-4571-B49B-A4B645C0D76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6" name="Picture 15" descr="A picture containing drawing, room&#10;&#10;Description automatically generated">
                  <a:extLst>
                    <a:ext uri="{FF2B5EF4-FFF2-40B4-BE49-F238E27FC236}">
                      <a16:creationId xmlns:a16="http://schemas.microsoft.com/office/drawing/2014/main" id="{7C4A7054-B0A0-40DC-B51D-B2D4AE844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7" name="Picture 16" descr="A close up of a logo&#10;&#10;Description automatically generated">
                  <a:extLst>
                    <a:ext uri="{FF2B5EF4-FFF2-40B4-BE49-F238E27FC236}">
                      <a16:creationId xmlns:a16="http://schemas.microsoft.com/office/drawing/2014/main" id="{8627415D-F3E2-4067-93F5-99ECCFCF99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8" name="Picture 17">
                  <a:extLst>
                    <a:ext uri="{FF2B5EF4-FFF2-40B4-BE49-F238E27FC236}">
                      <a16:creationId xmlns:a16="http://schemas.microsoft.com/office/drawing/2014/main" id="{5CD40875-D24E-4230-AFBD-F7C697FC47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3" name="Rectangle 12">
              <a:extLst>
                <a:ext uri="{FF2B5EF4-FFF2-40B4-BE49-F238E27FC236}">
                  <a16:creationId xmlns:a16="http://schemas.microsoft.com/office/drawing/2014/main" id="{DC04D890-4AEB-4299-B09E-C21A71394D8B}"/>
                </a:ext>
              </a:extLst>
            </p:cNvPr>
            <p:cNvSpPr/>
            <p:nvPr/>
          </p:nvSpPr>
          <p:spPr>
            <a:xfrm>
              <a:off x="2514600" y="6188090"/>
              <a:ext cx="5048626" cy="333851"/>
            </a:xfrm>
            <a:prstGeom prst="rect">
              <a:avLst/>
            </a:prstGeom>
            <a:solidFill>
              <a:srgbClr val="002060"/>
            </a:solidFill>
          </p:spPr>
          <p:txBody>
            <a:bodyPr wrap="square" lIns="64291" tIns="32146" rIns="64291" bIns="32146">
              <a:spAutoFit/>
            </a:bodyPr>
            <a:lstStyle/>
            <a:p>
              <a:r>
                <a:rPr lang="en-US" sz="500" dirty="0">
                  <a:solidFill>
                    <a:schemeClr val="bg1"/>
                  </a:solidFill>
                  <a:latin typeface="Gotham Book"/>
                  <a:cs typeface="Lucida Sans Unicode" panose="020B0602030504020204" pitchFamily="34" charset="0"/>
                </a:rPr>
                <a:t>Material adapted by Stanford W. Bowman Jr. from Echoes® Adult and Bible-in-Life® Adult SUMMER 2024 quarter with permission, © David C Cook, https://davidccook.org. May not be further reproduced. All rights reserved.</a:t>
              </a:r>
            </a:p>
          </p:txBody>
        </p:sp>
      </p:grpSp>
    </p:spTree>
    <p:extLst>
      <p:ext uri="{BB962C8B-B14F-4D97-AF65-F5344CB8AC3E}">
        <p14:creationId xmlns:p14="http://schemas.microsoft.com/office/powerpoint/2010/main" val="5189881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35514CED-2458-4530-A662-FCAE6E52E74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5" name="TextBox 4">
            <a:extLst>
              <a:ext uri="{FF2B5EF4-FFF2-40B4-BE49-F238E27FC236}">
                <a16:creationId xmlns:a16="http://schemas.microsoft.com/office/drawing/2014/main" id="{B1287DED-06E3-4317-4565-7C1DAD471D33}"/>
              </a:ext>
            </a:extLst>
          </p:cNvPr>
          <p:cNvSpPr txBox="1"/>
          <p:nvPr/>
        </p:nvSpPr>
        <p:spPr>
          <a:xfrm>
            <a:off x="0" y="51796"/>
            <a:ext cx="12192000" cy="7834132"/>
          </a:xfrm>
          <a:prstGeom prst="rect">
            <a:avLst/>
          </a:prstGeom>
          <a:solidFill>
            <a:schemeClr val="tx2">
              <a:lumMod val="25000"/>
              <a:lumOff val="75000"/>
              <a:alpha val="30000"/>
            </a:schemeClr>
          </a:solidFill>
          <a:ln>
            <a:solidFill>
              <a:srgbClr val="002060"/>
            </a:solidFill>
          </a:ln>
        </p:spPr>
        <p:txBody>
          <a:bodyPr wrap="square">
            <a:spAutoFit/>
          </a:bodyPr>
          <a:lstStyle/>
          <a:p>
            <a:pPr marL="778657" lvl="2" hangingPunct="0">
              <a:tabLst>
                <a:tab pos="642915" algn="l"/>
              </a:tabLst>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spcBef>
                <a:spcPts val="1200"/>
              </a:spcBef>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Perfect Faithfulness - Isaiah 25:1–5 NIV</a:t>
            </a: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Tears Wiped Away - Isaiah 25:6–8 NIV</a:t>
            </a: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Trusting God - Isaiah 25:9–10a NIV</a:t>
            </a:r>
          </a:p>
          <a:p>
            <a:pPr marL="778657" lvl="2" hangingPunct="0">
              <a:lnSpc>
                <a:spcPct val="107000"/>
              </a:lnSpc>
              <a:tabLst>
                <a:tab pos="642915" algn="l"/>
              </a:tabLst>
              <a:defRPr/>
            </a:pPr>
            <a:endParaRPr lang="en-US" sz="8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lnSpc>
                <a:spcPct val="107000"/>
              </a:lnSpc>
              <a:tabLst>
                <a:tab pos="642915" algn="l"/>
              </a:tabLst>
              <a:defRPr/>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Question &amp; Answers</a:t>
            </a:r>
          </a:p>
          <a:p>
            <a:pPr marL="778657" lvl="2" hangingPunct="0">
              <a:tabLst>
                <a:tab pos="642915" algn="l"/>
              </a:tabLst>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pPr>
            <a:endParaRPr lang="en-US"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p:txBody>
      </p:sp>
      <p:cxnSp>
        <p:nvCxnSpPr>
          <p:cNvPr id="6" name="Straight Connector 5">
            <a:extLst>
              <a:ext uri="{FF2B5EF4-FFF2-40B4-BE49-F238E27FC236}">
                <a16:creationId xmlns:a16="http://schemas.microsoft.com/office/drawing/2014/main" id="{88B6B354-28D0-DED4-6FF2-A93ADDBB4C49}"/>
              </a:ext>
            </a:extLst>
          </p:cNvPr>
          <p:cNvCxnSpPr>
            <a:cxnSpLocks/>
          </p:cNvCxnSpPr>
          <p:nvPr/>
        </p:nvCxnSpPr>
        <p:spPr>
          <a:xfrm>
            <a:off x="792480" y="2959332"/>
            <a:ext cx="10607040" cy="0"/>
          </a:xfrm>
          <a:prstGeom prst="line">
            <a:avLst/>
          </a:prstGeom>
          <a:ln w="152400">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143BE764-A303-F010-B591-63BECC8E9675}"/>
              </a:ext>
            </a:extLst>
          </p:cNvPr>
          <p:cNvSpPr txBox="1">
            <a:spLocks/>
          </p:cNvSpPr>
          <p:nvPr/>
        </p:nvSpPr>
        <p:spPr>
          <a:xfrm>
            <a:off x="4600576" y="574243"/>
            <a:ext cx="7289138" cy="1744960"/>
          </a:xfrm>
          <a:prstGeom prst="rect">
            <a:avLst/>
          </a:prstGeom>
          <a:blipFill>
            <a:blip r:embed="rId5">
              <a:extLst>
                <a:ext uri="{28A0092B-C50C-407E-A947-70E740481C1C}">
                  <a14:useLocalDpi xmlns:a14="http://schemas.microsoft.com/office/drawing/2010/main" val="0"/>
                </a:ext>
              </a:extLst>
            </a:blip>
            <a:stretch>
              <a:fillRect/>
            </a:stretch>
          </a:blip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82880" lvl="1"/>
            <a:r>
              <a:rPr lang="en-US" cap="none"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On this mountain the LORD Almighty will prepare a feast of rich food for all peoples, a banquet of aged wine—the best of meats and the finest of wines. </a:t>
            </a:r>
          </a:p>
          <a:p>
            <a:pPr marL="182880" lvl="1" algn="r"/>
            <a:r>
              <a:rPr lang="en-US" cap="none"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—Isaiah 25:6 NIV</a:t>
            </a:r>
          </a:p>
        </p:txBody>
      </p:sp>
      <p:cxnSp>
        <p:nvCxnSpPr>
          <p:cNvPr id="10" name="Straight Connector 9">
            <a:extLst>
              <a:ext uri="{FF2B5EF4-FFF2-40B4-BE49-F238E27FC236}">
                <a16:creationId xmlns:a16="http://schemas.microsoft.com/office/drawing/2014/main" id="{FB860F08-084D-7E5D-7F36-BA582F1D3C2F}"/>
              </a:ext>
            </a:extLst>
          </p:cNvPr>
          <p:cNvCxnSpPr>
            <a:cxnSpLocks/>
          </p:cNvCxnSpPr>
          <p:nvPr/>
        </p:nvCxnSpPr>
        <p:spPr>
          <a:xfrm>
            <a:off x="792480" y="4941568"/>
            <a:ext cx="10607040" cy="0"/>
          </a:xfrm>
          <a:prstGeom prst="line">
            <a:avLst/>
          </a:prstGeom>
          <a:ln w="15240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F13BCADD-D661-4F5D-AF86-24F6D3551153}"/>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3</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139203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BD8E4AC2-D657-499D-8E58-CA40FAB4D04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609599" y="774887"/>
            <a:ext cx="10026650" cy="655637"/>
          </a:xfrm>
        </p:spPr>
        <p:txBody>
          <a:bodyPr>
            <a:normAutofit/>
          </a:bodyPr>
          <a:lstStyle/>
          <a:p>
            <a:pPr>
              <a:lnSpc>
                <a:spcPct val="107000"/>
              </a:lnSpc>
              <a:spcBef>
                <a:spcPts val="0"/>
              </a:spcBef>
            </a:pPr>
            <a:r>
              <a:rPr lang="en-US" sz="36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When the Darkness Lifts</a:t>
            </a:r>
          </a:p>
        </p:txBody>
      </p:sp>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1293962" y="1526134"/>
            <a:ext cx="9342287" cy="3978275"/>
          </a:xfrm>
          <a:solidFill>
            <a:schemeClr val="tx2">
              <a:lumMod val="25000"/>
              <a:lumOff val="75000"/>
              <a:alpha val="30000"/>
            </a:schemeClr>
          </a:solidFill>
        </p:spPr>
        <p:txBody>
          <a:bodyPr>
            <a:noAutofit/>
          </a:bodyPr>
          <a:lstStyle/>
          <a:p>
            <a:pPr marL="0" marR="0" indent="0">
              <a:lnSpc>
                <a:spcPct val="107000"/>
              </a:lnSpc>
              <a:spcBef>
                <a:spcPts val="0"/>
              </a:spcBef>
              <a:spcAft>
                <a:spcPts val="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At times, darkness overwhelms. It happens to all; no one is exempt. Whether that darkness comes in the form of grief, poverty, sickness, or national tragedy, believers cry out to God for deliverance.</a:t>
            </a:r>
          </a:p>
          <a:p>
            <a:pPr marL="0" marR="0" indent="0">
              <a:lnSpc>
                <a:spcPct val="107000"/>
              </a:lnSpc>
              <a:spcBef>
                <a:spcPts val="0"/>
              </a:spcBef>
              <a:spcAft>
                <a:spcPts val="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we experience God’s rescue, we naturally ... do what? That’s a crucial question because it will reveal the level of our spiritual maturity and devotion. There are affirmations of this in various places in the Bible. One New Testament example is Luke 17:17. One Old Testament example is found in today’s text.</a:t>
            </a: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599" y="148466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37446C5A-3B6E-4241-B71A-6331FAF47B12}"/>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7" name="Slide Number Placeholder 1">
            <a:extLst>
              <a:ext uri="{FF2B5EF4-FFF2-40B4-BE49-F238E27FC236}">
                <a16:creationId xmlns:a16="http://schemas.microsoft.com/office/drawing/2014/main" id="{D388BDEC-DFA8-434B-B115-5C4C818CAAFB}"/>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4</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847725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D7738E9B-232D-4722-89D8-1A7145AF9EE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599260469"/>
              </p:ext>
            </p:extLst>
          </p:nvPr>
        </p:nvGraphicFramePr>
        <p:xfrm>
          <a:off x="1719121" y="629119"/>
          <a:ext cx="9969292" cy="54014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5</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68005-99AF-EF69-563E-9DBCF634CB7C}"/>
            </a:ext>
          </a:extLst>
        </p:cNvPr>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568BE307-FE45-D693-DA77-FC1A5D693088}"/>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4A8B320E-C749-9E7A-87FC-104B65C76BAB}"/>
              </a:ext>
            </a:extLst>
          </p:cNvPr>
          <p:cNvGraphicFramePr/>
          <p:nvPr>
            <p:extLst>
              <p:ext uri="{D42A27DB-BD31-4B8C-83A1-F6EECF244321}">
                <p14:modId xmlns:p14="http://schemas.microsoft.com/office/powerpoint/2010/main" val="3717236232"/>
              </p:ext>
            </p:extLst>
          </p:nvPr>
        </p:nvGraphicFramePr>
        <p:xfrm>
          <a:off x="1719121" y="629119"/>
          <a:ext cx="9969292" cy="54014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60618EC-DA53-0C52-8974-3C5D4123BFD3}"/>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EB48C27C-A97D-7226-F017-649568C61522}"/>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5" name="Straight Connector 4">
            <a:extLst>
              <a:ext uri="{FF2B5EF4-FFF2-40B4-BE49-F238E27FC236}">
                <a16:creationId xmlns:a16="http://schemas.microsoft.com/office/drawing/2014/main" id="{6D46BD76-0E1A-F625-D330-A7CF0C63DE54}"/>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7814F81-1D9C-E36C-0C4E-29525B559E03}"/>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05CA303E-375F-04CA-E2D4-0FF65ABA62F5}"/>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6</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0337436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light in the clouds&#10;&#10;Description automatically generated">
            <a:extLst>
              <a:ext uri="{FF2B5EF4-FFF2-40B4-BE49-F238E27FC236}">
                <a16:creationId xmlns:a16="http://schemas.microsoft.com/office/drawing/2014/main" id="{27947F93-5988-470C-92E2-D6DD1F4C1817}"/>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974863277"/>
              </p:ext>
            </p:extLst>
          </p:nvPr>
        </p:nvGraphicFramePr>
        <p:xfrm>
          <a:off x="418505" y="691573"/>
          <a:ext cx="11687045" cy="610447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Title 2">
            <a:extLst>
              <a:ext uri="{FF2B5EF4-FFF2-40B4-BE49-F238E27FC236}">
                <a16:creationId xmlns:a16="http://schemas.microsoft.com/office/drawing/2014/main" id="{9CBF2DF6-BE6A-4808-A788-56DC94952066}"/>
              </a:ext>
            </a:extLst>
          </p:cNvPr>
          <p:cNvSpPr txBox="1">
            <a:spLocks/>
          </p:cNvSpPr>
          <p:nvPr/>
        </p:nvSpPr>
        <p:spPr>
          <a:xfrm>
            <a:off x="4126097" y="6122516"/>
            <a:ext cx="4273421"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6" name="Straight Connector 5">
            <a:extLst>
              <a:ext uri="{FF2B5EF4-FFF2-40B4-BE49-F238E27FC236}">
                <a16:creationId xmlns:a16="http://schemas.microsoft.com/office/drawing/2014/main" id="{06F39CC5-651A-44EA-A01A-5D82130E676D}"/>
              </a:ext>
            </a:extLst>
          </p:cNvPr>
          <p:cNvCxnSpPr>
            <a:cxnSpLocks/>
          </p:cNvCxnSpPr>
          <p:nvPr/>
        </p:nvCxnSpPr>
        <p:spPr>
          <a:xfrm>
            <a:off x="9458178" y="6415124"/>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105E786-1140-4B08-B6C8-72DB8B08D328}"/>
              </a:ext>
            </a:extLst>
          </p:cNvPr>
          <p:cNvCxnSpPr>
            <a:cxnSpLocks/>
          </p:cNvCxnSpPr>
          <p:nvPr/>
        </p:nvCxnSpPr>
        <p:spPr>
          <a:xfrm>
            <a:off x="781437" y="6415124"/>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D7CF8F4-F6CE-49D2-94EC-FCF52AF529D0}"/>
              </a:ext>
            </a:extLst>
          </p:cNvPr>
          <p:cNvSpPr txBox="1">
            <a:spLocks/>
          </p:cNvSpPr>
          <p:nvPr/>
        </p:nvSpPr>
        <p:spPr>
          <a:xfrm>
            <a:off x="30029" y="111757"/>
            <a:ext cx="7682318" cy="655637"/>
          </a:xfrm>
          <a:prstGeom prst="rect">
            <a:avLst/>
          </a:prstGeom>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rgbClr val="002060"/>
                </a:solidFill>
                <a:latin typeface="Gotham Medium" panose="02000604030000020004"/>
                <a:ea typeface="Calibri" panose="020F0502020204030204" pitchFamily="34" charset="0"/>
                <a:cs typeface="Times New Roman" panose="02020603050405020304" pitchFamily="18" charset="0"/>
              </a:rPr>
              <a:t>Lesson Context</a:t>
            </a:r>
          </a:p>
        </p:txBody>
      </p:sp>
      <p:sp>
        <p:nvSpPr>
          <p:cNvPr id="17" name="Slide Number Placeholder 1">
            <a:extLst>
              <a:ext uri="{FF2B5EF4-FFF2-40B4-BE49-F238E27FC236}">
                <a16:creationId xmlns:a16="http://schemas.microsoft.com/office/drawing/2014/main" id="{99C45ABC-CFA4-402F-B27A-C583A3025AEE}"/>
              </a:ext>
            </a:extLst>
          </p:cNvPr>
          <p:cNvSpPr txBox="1">
            <a:spLocks/>
          </p:cNvSpPr>
          <p:nvPr/>
        </p:nvSpPr>
        <p:spPr>
          <a:xfrm>
            <a:off x="10707178" y="640503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7</a:t>
            </a:fld>
            <a:endParaRPr lang="en-US" dirty="0">
              <a:solidFill>
                <a:srgbClr val="002060"/>
              </a:solidFill>
              <a:latin typeface="Arial Black" panose="020B0A04020102020204" pitchFamily="34" charset="0"/>
            </a:endParaRPr>
          </a:p>
        </p:txBody>
      </p:sp>
      <p:sp>
        <p:nvSpPr>
          <p:cNvPr id="8" name="TextBox 7">
            <a:extLst>
              <a:ext uri="{FF2B5EF4-FFF2-40B4-BE49-F238E27FC236}">
                <a16:creationId xmlns:a16="http://schemas.microsoft.com/office/drawing/2014/main" id="{BC88A060-5798-8824-06AF-76E44CEDC8F3}"/>
              </a:ext>
            </a:extLst>
          </p:cNvPr>
          <p:cNvSpPr txBox="1"/>
          <p:nvPr/>
        </p:nvSpPr>
        <p:spPr>
          <a:xfrm>
            <a:off x="447822" y="975720"/>
            <a:ext cx="11487003" cy="5218736"/>
          </a:xfrm>
          <a:prstGeom prst="rect">
            <a:avLst/>
          </a:prstGeom>
          <a:noFill/>
        </p:spPr>
        <p:txBody>
          <a:bodyPr wrap="square">
            <a:spAutoFit/>
          </a:bodyPr>
          <a:lstStyle/>
          <a:p>
            <a:pPr marL="0" marR="0">
              <a:lnSpc>
                <a:spcPct val="107000"/>
              </a:lnSpc>
              <a:spcBef>
                <a:spcPts val="0"/>
              </a:spcBef>
              <a:spcAft>
                <a:spcPts val="0"/>
              </a:spcAft>
            </a:pPr>
            <a:r>
              <a:rPr lang="en-US" sz="15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Today’s text comes from a section of Isaiah that is often called “The Isaiah Apocalypse” (chap. 24–27). This is because the scenes pictured are similar to the apocalyptic language (which is imagery describing the end of the world) found in the book of Revelation (compare Zechariah 9–14; Mark 13:24-27).</a:t>
            </a:r>
          </a:p>
          <a:p>
            <a:pPr marL="0" marR="0">
              <a:lnSpc>
                <a:spcPct val="107000"/>
              </a:lnSpc>
              <a:spcBef>
                <a:spcPts val="0"/>
              </a:spcBef>
              <a:spcAft>
                <a:spcPts val="0"/>
              </a:spcAft>
            </a:pPr>
            <a:endParaRPr lang="en-US" sz="4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5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became a prophet in the year King Uzziah of Judah died around 740 BC (Isaiah 6:1- 10). By the time Isaiah appeared on the scene, the Israelites had been divided into two countries for almost 200 years: the northern kingdom of Israel and the southern kingdom of Judah. The prophet had a long ministry of several decades in Judah during the reigns of Jotham, Ahaz, and Hezekiah. Isaiah’s ministry began during a time of economic and military prosperity (Isaiah 2:7). But spiritual rot had set in (2:8), and it was only a matter of time before God intervened (2:9–4:1).</a:t>
            </a:r>
          </a:p>
          <a:p>
            <a:pPr marL="0" marR="0">
              <a:lnSpc>
                <a:spcPct val="107000"/>
              </a:lnSpc>
              <a:spcBef>
                <a:spcPts val="0"/>
              </a:spcBef>
              <a:spcAft>
                <a:spcPts val="0"/>
              </a:spcAft>
            </a:pPr>
            <a:endParaRPr lang="en-US" sz="4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5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interventions took the form of oppression by foreign powers (Isaiah 7:20). One such oppression occurred during the reign of Ahaz of Judah (735–716 BC) when Aram (Syria) and the northern kingdom of Israel joined forces against Judah (2 Kings 16:1-10). Ahaz “saved” Judah by means of an unholy alliance with Assyria (16:7- 9). That country eventually conquered northern Israel and exiled its inhabitants in 722 BC (17:6). The city of Jerusalem (in Judah) barely escaped the same fate in 701 BC (18:13–19:27). But that was only temporary. Jerusalem’s reaction to that time of forthcoming darkness would reveal where the inhabitants’ hearts actually lay (Jeremiah 7:1- 8; compare Isaiah 42:20-25).</a:t>
            </a:r>
          </a:p>
          <a:p>
            <a:pPr marL="0" marR="0">
              <a:lnSpc>
                <a:spcPct val="107000"/>
              </a:lnSpc>
              <a:spcBef>
                <a:spcPts val="0"/>
              </a:spcBef>
              <a:spcAft>
                <a:spcPts val="0"/>
              </a:spcAft>
            </a:pPr>
            <a:endParaRPr lang="en-US" sz="4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5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not only served during difficult times, but he also foresaw them—not only for Judah, but for the idolatrous nations around her, such as Egypt, Edom, and </a:t>
            </a:r>
            <a:r>
              <a:rPr lang="en-US" sz="1500" b="1" kern="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Tyre</a:t>
            </a:r>
            <a:r>
              <a:rPr lang="en-US" sz="15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(Isaiah 14:28–23:18). But while confrontation about sin was a critical part of the task of the prophets, that was not their only function; the prophets also provided hope. The situation looks utterly hopeless by the time the reader gets to Isaiah 24. That chapter’s 23 verses are dire in their prediction of the devastation of the whole earth. The reason is given in Isaiah 24:5: “The earth also is defiled under the inhabitants thereof; because they have transgressed the laws, changed the ordinance, broken the everlasting covenant.” The utter holiness of God that is unmistakable in Isaiah 24 is followed by a message of God’s love in Isaiah 25. It bears a message of hope—today’s lesson.</a:t>
            </a:r>
          </a:p>
        </p:txBody>
      </p:sp>
    </p:spTree>
    <p:extLst>
      <p:ext uri="{BB962C8B-B14F-4D97-AF65-F5344CB8AC3E}">
        <p14:creationId xmlns:p14="http://schemas.microsoft.com/office/powerpoint/2010/main" val="9987960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light in the clouds&#10;&#10;Description automatically generated">
            <a:extLst>
              <a:ext uri="{FF2B5EF4-FFF2-40B4-BE49-F238E27FC236}">
                <a16:creationId xmlns:a16="http://schemas.microsoft.com/office/drawing/2014/main" id="{5DA891C7-EDF4-405F-B79C-6596BD1A1DC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761448" y="-26640"/>
            <a:ext cx="10026650" cy="655637"/>
          </a:xfrm>
        </p:spPr>
        <p:txBody>
          <a:bodyPr>
            <a:noAutofit/>
          </a:bodyPr>
          <a:lstStyle/>
          <a:p>
            <a:pPr>
              <a:lnSpc>
                <a:spcPct val="107000"/>
              </a:lnSpc>
              <a:spcBef>
                <a:spcPts val="0"/>
              </a:spcBef>
            </a:pPr>
            <a:r>
              <a:rPr lang="en-US" sz="4000" b="1" u="sng">
                <a:effectLst>
                  <a:outerShdw blurRad="38100" dist="38100" dir="2700000" algn="tl">
                    <a:srgbClr val="000000">
                      <a:alpha val="43137"/>
                    </a:srgbClr>
                  </a:outerShdw>
                </a:effectLst>
                <a:latin typeface="Gotham Medium" panose="02000604030000020004"/>
                <a:cs typeface="Times New Roman" panose="02020603050405020304" pitchFamily="18" charset="0"/>
              </a:rPr>
              <a:t>Lesson Context</a:t>
            </a:r>
            <a:br>
              <a:rPr lang="en-US" sz="40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br>
            <a:br>
              <a:rPr lang="en-US" sz="40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br>
            <a:endParaRPr lang="en-US" sz="4000" b="1" u="sng">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aphicFrame>
        <p:nvGraphicFramePr>
          <p:cNvPr id="8" name="Table 8">
            <a:extLst>
              <a:ext uri="{FF2B5EF4-FFF2-40B4-BE49-F238E27FC236}">
                <a16:creationId xmlns:a16="http://schemas.microsoft.com/office/drawing/2014/main" id="{242B4EE1-F97A-4D97-82FE-864653058872}"/>
              </a:ext>
            </a:extLst>
          </p:cNvPr>
          <p:cNvGraphicFramePr>
            <a:graphicFrameLocks noGrp="1"/>
          </p:cNvGraphicFramePr>
          <p:nvPr>
            <p:ph idx="1"/>
            <p:extLst>
              <p:ext uri="{D42A27DB-BD31-4B8C-83A1-F6EECF244321}">
                <p14:modId xmlns:p14="http://schemas.microsoft.com/office/powerpoint/2010/main" val="2079116172"/>
              </p:ext>
            </p:extLst>
          </p:nvPr>
        </p:nvGraphicFramePr>
        <p:xfrm>
          <a:off x="561975" y="986150"/>
          <a:ext cx="11228353" cy="5281867"/>
        </p:xfrm>
        <a:graphic>
          <a:graphicData uri="http://schemas.openxmlformats.org/drawingml/2006/table">
            <a:tbl>
              <a:tblPr firstRow="1" bandRow="1">
                <a:tableStyleId>{5C22544A-7EE6-4342-B048-85BDC9FD1C3A}</a:tableStyleId>
              </a:tblPr>
              <a:tblGrid>
                <a:gridCol w="6320573">
                  <a:extLst>
                    <a:ext uri="{9D8B030D-6E8A-4147-A177-3AD203B41FA5}">
                      <a16:colId xmlns:a16="http://schemas.microsoft.com/office/drawing/2014/main" val="2308885808"/>
                    </a:ext>
                  </a:extLst>
                </a:gridCol>
                <a:gridCol w="4907780">
                  <a:extLst>
                    <a:ext uri="{9D8B030D-6E8A-4147-A177-3AD203B41FA5}">
                      <a16:colId xmlns:a16="http://schemas.microsoft.com/office/drawing/2014/main" val="3895442870"/>
                    </a:ext>
                  </a:extLst>
                </a:gridCol>
              </a:tblGrid>
              <a:tr h="327060">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1" i="0" u="sng" kern="100" cap="small" baseline="0" noProof="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 Fortified Town</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In the ancient Near East, people would often fortify their towns to keep out animals and people. A fortified town would be surrounded by a massive wall, sometimes 10–12 feet thick and at least 20 feet high. This would give archers a significant military advantage if their city were to come under siege. The high walls would also give the watchmen the ability to see the dangers coming toward them. Despite this advantage, the fortified towns were vulnerable to ramps and other siege tactics.</a:t>
                      </a:r>
                      <a:endParaRPr kumimoji="0" lang="en-US" sz="4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4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The </a:t>
                      </a:r>
                      <a:r>
                        <a:rPr kumimoji="0" lang="en-US" sz="1600" b="1" i="0" u="none" strike="noStrike" kern="100" cap="none" spc="0" normalizeH="0" baseline="0" noProof="0" dirty="0" err="1">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Wiersbe</a:t>
                      </a:r>
                      <a:r>
                        <a:rPr kumimoji="0" lang="en-US" sz="16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 Commentary: Old Testament says, “Isaiah lived in an agricultural world of towns and villages, and the large cities (or city-states) were places of power and wealth. In times of war, the people fled to the walled cities for protection. But the great cities of the world will offer no protection when God pours His wrath on the nations (Isa. 2:19; Rev. 16:19). The rebellious cities will be forced to acknowledge the greatness of God and give their homage to Him” (Warren </a:t>
                      </a:r>
                      <a:r>
                        <a:rPr kumimoji="0" lang="en-US" sz="1600" b="1" i="0" u="none" strike="noStrike" kern="100" cap="none" spc="0" normalizeH="0" baseline="0" noProof="0" dirty="0" err="1">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Wiersbe</a:t>
                      </a:r>
                      <a:r>
                        <a:rPr kumimoji="0" lang="en-US" sz="16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 p. 1170).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3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600" b="1" i="0" u="sng" kern="100" cap="small" baseline="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The Finest Portions</a:t>
                      </a:r>
                    </a:p>
                    <a:p>
                      <a:pPr marL="0" marR="0">
                        <a:lnSpc>
                          <a:spcPct val="107000"/>
                        </a:lnSpc>
                        <a:spcBef>
                          <a:spcPts val="0"/>
                        </a:spcBef>
                        <a:spcAft>
                          <a:spcPts val="0"/>
                        </a:spcAft>
                      </a:pPr>
                      <a:r>
                        <a:rPr lang="en-US" sz="16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Isaiah predicted a time when only the best of meats and the finest of wines would be served to celebrate the Lord’s victories.</a:t>
                      </a: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Typically, what, and how much, a person ate depended on his or her level of wealth. The rich would eat meat almost every day. Produce was always fresh and consumed the day it arrived. One of the main ingredients of all fine dishes would be olive oil.</a:t>
                      </a: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When the Lord puts on His feasts, all will eat well, regardless of previous economic status. No one will be in want. All who come to His feast will be satisfied with their portion, which will always be of the highest quality. God’s feasts are not dependent on climate, soil, or famine.</a:t>
                      </a: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The feast to come is not only a feast that physically sustains, but also one that reveals the spiritual sustenance God provides for His people.</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6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70600029"/>
                  </a:ext>
                </a:extLst>
              </a:tr>
            </a:tbl>
          </a:graphicData>
        </a:graphic>
      </p:graphicFrame>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600" y="888362"/>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a:extLst>
              <a:ext uri="{FF2B5EF4-FFF2-40B4-BE49-F238E27FC236}">
                <a16:creationId xmlns:a16="http://schemas.microsoft.com/office/drawing/2014/main" id="{5FC01997-F2F4-422F-A246-43C926EA22A8}"/>
              </a:ext>
            </a:extLst>
          </p:cNvPr>
          <p:cNvGraphicFramePr>
            <a:graphicFrameLocks noGrp="1"/>
          </p:cNvGraphicFramePr>
          <p:nvPr/>
        </p:nvGraphicFramePr>
        <p:xfrm>
          <a:off x="4070555" y="6548284"/>
          <a:ext cx="208280" cy="365760"/>
        </p:xfrm>
        <a:graphic>
          <a:graphicData uri="http://schemas.openxmlformats.org/drawingml/2006/table">
            <a:tbl>
              <a:tblPr/>
              <a:tblGrid>
                <a:gridCol w="208280">
                  <a:extLst>
                    <a:ext uri="{9D8B030D-6E8A-4147-A177-3AD203B41FA5}">
                      <a16:colId xmlns:a16="http://schemas.microsoft.com/office/drawing/2014/main" val="2196964629"/>
                    </a:ext>
                  </a:extLst>
                </a:gridCol>
              </a:tblGrid>
              <a:tr h="0">
                <a:tc>
                  <a:txBody>
                    <a:bodyPr/>
                    <a:lstStyle/>
                    <a:p>
                      <a:endParaRPr lang="en-US"/>
                    </a:p>
                  </a:txBody>
                  <a:tcPr>
                    <a:lnL>
                      <a:noFill/>
                    </a:lnL>
                    <a:lnR>
                      <a:noFill/>
                    </a:lnR>
                    <a:lnT>
                      <a:noFill/>
                    </a:lnT>
                    <a:lnB>
                      <a:noFill/>
                    </a:lnB>
                  </a:tcPr>
                </a:tc>
                <a:extLst>
                  <a:ext uri="{0D108BD9-81ED-4DB2-BD59-A6C34878D82A}">
                    <a16:rowId xmlns:a16="http://schemas.microsoft.com/office/drawing/2014/main" val="2819759543"/>
                  </a:ext>
                </a:extLst>
              </a:tr>
            </a:tbl>
          </a:graphicData>
        </a:graphic>
      </p:graphicFrame>
      <p:cxnSp>
        <p:nvCxnSpPr>
          <p:cNvPr id="16" name="Straight Connector 15">
            <a:extLst>
              <a:ext uri="{FF2B5EF4-FFF2-40B4-BE49-F238E27FC236}">
                <a16:creationId xmlns:a16="http://schemas.microsoft.com/office/drawing/2014/main" id="{73BAAAEE-EC65-42E5-A40C-3BB2B4DEDC1C}"/>
              </a:ext>
            </a:extLst>
          </p:cNvPr>
          <p:cNvCxnSpPr>
            <a:cxnSpLocks/>
          </p:cNvCxnSpPr>
          <p:nvPr/>
        </p:nvCxnSpPr>
        <p:spPr>
          <a:xfrm rot="5400000">
            <a:off x="4069110" y="3592963"/>
            <a:ext cx="5486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E254EE40-D275-484D-B0FD-C951ED3524DB}"/>
              </a:ext>
            </a:extLst>
          </p:cNvPr>
          <p:cNvSpPr txBox="1">
            <a:spLocks/>
          </p:cNvSpPr>
          <p:nvPr/>
        </p:nvSpPr>
        <p:spPr>
          <a:xfrm>
            <a:off x="7536300" y="6019491"/>
            <a:ext cx="4046100"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3" name="Title 1">
            <a:extLst>
              <a:ext uri="{FF2B5EF4-FFF2-40B4-BE49-F238E27FC236}">
                <a16:creationId xmlns:a16="http://schemas.microsoft.com/office/drawing/2014/main" id="{40A8DE66-546C-6D42-4251-BC07BDA28495}"/>
              </a:ext>
            </a:extLst>
          </p:cNvPr>
          <p:cNvSpPr txBox="1">
            <a:spLocks/>
          </p:cNvSpPr>
          <p:nvPr/>
        </p:nvSpPr>
        <p:spPr>
          <a:xfrm>
            <a:off x="30029" y="71148"/>
            <a:ext cx="7682318" cy="655637"/>
          </a:xfrm>
          <a:prstGeom prst="rect">
            <a:avLst/>
          </a:prstGeom>
          <a:solidFill>
            <a:srgbClr val="002060"/>
          </a:solid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chemeClr val="bg1"/>
                </a:solidFill>
                <a:latin typeface="Gotham Medium" panose="02000604030000020004"/>
                <a:ea typeface="Calibri" panose="020F0502020204030204" pitchFamily="34" charset="0"/>
                <a:cs typeface="Times New Roman" panose="02020603050405020304" pitchFamily="18" charset="0"/>
              </a:rPr>
              <a:t>Lesson Context</a:t>
            </a:r>
          </a:p>
        </p:txBody>
      </p:sp>
      <p:sp>
        <p:nvSpPr>
          <p:cNvPr id="11" name="Slide Number Placeholder 1">
            <a:extLst>
              <a:ext uri="{FF2B5EF4-FFF2-40B4-BE49-F238E27FC236}">
                <a16:creationId xmlns:a16="http://schemas.microsoft.com/office/drawing/2014/main" id="{AADAFA6F-7A8D-425A-BC67-65E3D2CB9122}"/>
              </a:ext>
            </a:extLst>
          </p:cNvPr>
          <p:cNvSpPr>
            <a:spLocks noGrp="1"/>
          </p:cNvSpPr>
          <p:nvPr>
            <p:ph type="sldNum" sz="quarter" idx="12"/>
          </p:nvPr>
        </p:nvSpPr>
        <p:spPr>
          <a:xfrm>
            <a:off x="10728695" y="6466987"/>
            <a:ext cx="1406769" cy="391013"/>
          </a:xfrm>
        </p:spPr>
        <p:txBody>
          <a:bodyPr/>
          <a:lstStyle/>
          <a:p>
            <a:fld id="{1F646F3F-274D-499B-ABBE-824EB4ABDC3D}" type="slidenum">
              <a:rPr lang="en-US" sz="1800" smtClean="0">
                <a:solidFill>
                  <a:srgbClr val="002060"/>
                </a:solidFill>
                <a:latin typeface="Arial Black" panose="020B0A04020102020204" pitchFamily="34" charset="0"/>
              </a:rPr>
              <a:t>8</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503586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BC5DF-0949-611D-823B-CB26B7A52A52}"/>
            </a:ext>
          </a:extLst>
        </p:cNvPr>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1D18D457-9633-71D9-AB89-794086E2247D}"/>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FE1F68DF-EFD1-2527-055B-BB4ABBBD64F9}"/>
              </a:ext>
            </a:extLst>
          </p:cNvPr>
          <p:cNvGraphicFramePr/>
          <p:nvPr>
            <p:extLst>
              <p:ext uri="{D42A27DB-BD31-4B8C-83A1-F6EECF244321}">
                <p14:modId xmlns:p14="http://schemas.microsoft.com/office/powerpoint/2010/main" val="2739672098"/>
              </p:ext>
            </p:extLst>
          </p:nvPr>
        </p:nvGraphicFramePr>
        <p:xfrm>
          <a:off x="1340287" y="370244"/>
          <a:ext cx="10373201" cy="54014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255ABD83-4B07-1E90-3621-E785E59CB801}"/>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F8D212F7-F5D5-27BD-5AE6-34360FB3D3FE}"/>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5" name="Straight Connector 4">
            <a:extLst>
              <a:ext uri="{FF2B5EF4-FFF2-40B4-BE49-F238E27FC236}">
                <a16:creationId xmlns:a16="http://schemas.microsoft.com/office/drawing/2014/main" id="{2ADD75F0-47DA-40E0-A6C1-BA5C7C9FAF48}"/>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4EED1E2-731C-E7C4-E195-CB8EFC1506FE}"/>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CB09C839-3C2C-590A-F702-04832575403E}"/>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9</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7334548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SplashVTI">
  <a:themeElements>
    <a:clrScheme name="Custom 11">
      <a:dk1>
        <a:srgbClr val="262626"/>
      </a:dk1>
      <a:lt1>
        <a:sysClr val="window" lastClr="FFFFFF"/>
      </a:lt1>
      <a:dk2>
        <a:srgbClr val="2F333D"/>
      </a:dk2>
      <a:lt2>
        <a:srgbClr val="E9F3F3"/>
      </a:lt2>
      <a:accent1>
        <a:srgbClr val="1EBE9B"/>
      </a:accent1>
      <a:accent2>
        <a:srgbClr val="FD8686"/>
      </a:accent2>
      <a:accent3>
        <a:srgbClr val="0AC8AD"/>
      </a:accent3>
      <a:accent4>
        <a:srgbClr val="E69500"/>
      </a:accent4>
      <a:accent5>
        <a:srgbClr val="EC4E70"/>
      </a:accent5>
      <a:accent6>
        <a:srgbClr val="794DFF"/>
      </a:accent6>
      <a:hlink>
        <a:srgbClr val="3E8FF1"/>
      </a:hlink>
      <a:folHlink>
        <a:srgbClr val="939393"/>
      </a:folHlink>
    </a:clrScheme>
    <a:fontScheme name="Custom 23">
      <a:majorFont>
        <a:latin typeface="Posterama"/>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lashVTI" id="{CD38C481-21EC-466B-953B-A1440B42712A}" vid="{D3E4813C-1D98-48C2-AF59-2D0D78E255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TM03090434[[fn=Wood Type]]</Template>
  <TotalTime>1776</TotalTime>
  <Words>8767</Words>
  <Application>Microsoft Office PowerPoint</Application>
  <PresentationFormat>Widescreen</PresentationFormat>
  <Paragraphs>445</Paragraphs>
  <Slides>23</Slides>
  <Notes>23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Aptos</vt:lpstr>
      <vt:lpstr>Arial</vt:lpstr>
      <vt:lpstr>Arial Black</vt:lpstr>
      <vt:lpstr>Avenir Next LT Pro</vt:lpstr>
      <vt:lpstr>Calibri</vt:lpstr>
      <vt:lpstr>Gotham Book</vt:lpstr>
      <vt:lpstr>Gotham Medium</vt:lpstr>
      <vt:lpstr>Posterama</vt:lpstr>
      <vt:lpstr>Wingdings</vt:lpstr>
      <vt:lpstr>SplashVTI</vt:lpstr>
      <vt:lpstr>PowerPoint Presentation</vt:lpstr>
      <vt:lpstr>Prayer</vt:lpstr>
      <vt:lpstr>PowerPoint Presentation</vt:lpstr>
      <vt:lpstr>When the Darkness Lifts</vt:lpstr>
      <vt:lpstr>PowerPoint Presentation</vt:lpstr>
      <vt:lpstr>PowerPoint Presentation</vt:lpstr>
      <vt:lpstr>PowerPoint Presentation</vt:lpstr>
      <vt:lpstr>Lesson Context  </vt:lpstr>
      <vt:lpstr>PowerPoint Presentation</vt:lpstr>
      <vt:lpstr>PowerPoint Presentation</vt:lpstr>
      <vt:lpstr>Perfect Faithfulness - Isaiah 25:1–5 NIV</vt:lpstr>
      <vt:lpstr>Tears Wiped Away - Isaiah 25:6–8 NIV</vt:lpstr>
      <vt:lpstr>Trusting God - Isaiah 25:9–10a NIV</vt:lpstr>
      <vt:lpstr>PowerPoint Presentation</vt:lpstr>
      <vt:lpstr>PowerPoint Presentation</vt:lpstr>
      <vt:lpstr>PowerPoint Presentation</vt:lpstr>
      <vt:lpstr>PowerPoint Presentation</vt:lpstr>
      <vt:lpstr>Prayer</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3</cp:revision>
  <dcterms:created xsi:type="dcterms:W3CDTF">2023-08-10T12:00:54Z</dcterms:created>
  <dcterms:modified xsi:type="dcterms:W3CDTF">2024-10-12T16:23:07Z</dcterms:modified>
</cp:coreProperties>
</file>