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33" r:id="rId1"/>
  </p:sldMasterIdLst>
  <p:notesMasterIdLst>
    <p:notesMasterId r:id="rId24"/>
  </p:notesMasterIdLst>
  <p:sldIdLst>
    <p:sldId id="414" r:id="rId2"/>
    <p:sldId id="272" r:id="rId3"/>
    <p:sldId id="327" r:id="rId4"/>
    <p:sldId id="281" r:id="rId5"/>
    <p:sldId id="388" r:id="rId6"/>
    <p:sldId id="408" r:id="rId7"/>
    <p:sldId id="413" r:id="rId8"/>
    <p:sldId id="405" r:id="rId9"/>
    <p:sldId id="283" r:id="rId10"/>
    <p:sldId id="401" r:id="rId11"/>
    <p:sldId id="403" r:id="rId12"/>
    <p:sldId id="415" r:id="rId13"/>
    <p:sldId id="289" r:id="rId14"/>
    <p:sldId id="417" r:id="rId15"/>
    <p:sldId id="418" r:id="rId16"/>
    <p:sldId id="419" r:id="rId17"/>
    <p:sldId id="420" r:id="rId18"/>
    <p:sldId id="421" r:id="rId19"/>
    <p:sldId id="423" r:id="rId20"/>
    <p:sldId id="424" r:id="rId21"/>
    <p:sldId id="425" r:id="rId22"/>
    <p:sldId id="422"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9C33F8-B1F7-4A57-8F72-6A89FEB5908B}" v="8" dt="2024-09-23T01:00:41.1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7712" autoAdjust="0"/>
  </p:normalViewPr>
  <p:slideViewPr>
    <p:cSldViewPr snapToGrid="0">
      <p:cViewPr>
        <p:scale>
          <a:sx n="80" d="100"/>
          <a:sy n="80" d="100"/>
        </p:scale>
        <p:origin x="782" y="-1018"/>
      </p:cViewPr>
      <p:guideLst/>
    </p:cSldViewPr>
  </p:slideViewPr>
  <p:notesTextViewPr>
    <p:cViewPr>
      <p:scale>
        <a:sx n="3" d="2"/>
        <a:sy n="3" d="2"/>
      </p:scale>
      <p:origin x="0" y="-797"/>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AC9C33F8-B1F7-4A57-8F72-6A89FEB5908B}"/>
    <pc:docChg chg="custSel modSld">
      <pc:chgData name="Stanford Bowman" userId="6ede3e4e1afbea80" providerId="LiveId" clId="{AC9C33F8-B1F7-4A57-8F72-6A89FEB5908B}" dt="2024-09-23T01:02:07.223" v="121" actId="313"/>
      <pc:docMkLst>
        <pc:docMk/>
      </pc:docMkLst>
      <pc:sldChg chg="modSp mod modNotesTx">
        <pc:chgData name="Stanford Bowman" userId="6ede3e4e1afbea80" providerId="LiveId" clId="{AC9C33F8-B1F7-4A57-8F72-6A89FEB5908B}" dt="2024-09-23T01:02:04.563" v="118" actId="313"/>
        <pc:sldMkLst>
          <pc:docMk/>
          <pc:sldMk cId="2635551883" sldId="283"/>
        </pc:sldMkLst>
        <pc:spChg chg="mod">
          <ac:chgData name="Stanford Bowman" userId="6ede3e4e1afbea80" providerId="LiveId" clId="{AC9C33F8-B1F7-4A57-8F72-6A89FEB5908B}" dt="2024-09-23T01:02:04.563" v="118" actId="313"/>
          <ac:spMkLst>
            <pc:docMk/>
            <pc:sldMk cId="2635551883" sldId="283"/>
            <ac:spMk id="14" creationId="{57C358EF-8330-41EA-B4B5-E4A86D82BCAD}"/>
          </ac:spMkLst>
        </pc:spChg>
        <pc:spChg chg="mod">
          <ac:chgData name="Stanford Bowman" userId="6ede3e4e1afbea80" providerId="LiveId" clId="{AC9C33F8-B1F7-4A57-8F72-6A89FEB5908B}" dt="2024-09-23T00:56:42.667" v="5" actId="20577"/>
          <ac:spMkLst>
            <pc:docMk/>
            <pc:sldMk cId="2635551883" sldId="283"/>
            <ac:spMk id="17" creationId="{29897C0E-628D-43DD-9071-DEC95FDE8840}"/>
          </ac:spMkLst>
        </pc:spChg>
      </pc:sldChg>
      <pc:sldChg chg="modSp mod modNotesTx">
        <pc:chgData name="Stanford Bowman" userId="6ede3e4e1afbea80" providerId="LiveId" clId="{AC9C33F8-B1F7-4A57-8F72-6A89FEB5908B}" dt="2024-09-23T01:02:02.967" v="117" actId="313"/>
        <pc:sldMkLst>
          <pc:docMk/>
          <pc:sldMk cId="2795927371" sldId="327"/>
        </pc:sldMkLst>
        <pc:spChg chg="mod">
          <ac:chgData name="Stanford Bowman" userId="6ede3e4e1afbea80" providerId="LiveId" clId="{AC9C33F8-B1F7-4A57-8F72-6A89FEB5908B}" dt="2024-09-23T01:01:59.615" v="113" actId="313"/>
          <ac:spMkLst>
            <pc:docMk/>
            <pc:sldMk cId="2795927371" sldId="327"/>
            <ac:spMk id="17" creationId="{6F5EEDA2-7AE0-43EF-AF75-D8672D8B6481}"/>
          </ac:spMkLst>
        </pc:spChg>
      </pc:sldChg>
      <pc:sldChg chg="modSp mod modNotesTx">
        <pc:chgData name="Stanford Bowman" userId="6ede3e4e1afbea80" providerId="LiveId" clId="{AC9C33F8-B1F7-4A57-8F72-6A89FEB5908B}" dt="2024-09-23T01:02:05.703" v="119" actId="313"/>
        <pc:sldMkLst>
          <pc:docMk/>
          <pc:sldMk cId="2452967024" sldId="401"/>
        </pc:sldMkLst>
        <pc:spChg chg="mod">
          <ac:chgData name="Stanford Bowman" userId="6ede3e4e1afbea80" providerId="LiveId" clId="{AC9C33F8-B1F7-4A57-8F72-6A89FEB5908B}" dt="2024-09-23T01:02:05.703" v="119" actId="313"/>
          <ac:spMkLst>
            <pc:docMk/>
            <pc:sldMk cId="2452967024" sldId="401"/>
            <ac:spMk id="14" creationId="{57C358EF-8330-41EA-B4B5-E4A86D82BCAD}"/>
          </ac:spMkLst>
        </pc:spChg>
        <pc:spChg chg="mod">
          <ac:chgData name="Stanford Bowman" userId="6ede3e4e1afbea80" providerId="LiveId" clId="{AC9C33F8-B1F7-4A57-8F72-6A89FEB5908B}" dt="2024-09-23T00:57:57.066" v="16" actId="20577"/>
          <ac:spMkLst>
            <pc:docMk/>
            <pc:sldMk cId="2452967024" sldId="401"/>
            <ac:spMk id="17" creationId="{29897C0E-628D-43DD-9071-DEC95FDE8840}"/>
          </ac:spMkLst>
        </pc:spChg>
      </pc:sldChg>
      <pc:sldChg chg="modSp mod modNotesTx">
        <pc:chgData name="Stanford Bowman" userId="6ede3e4e1afbea80" providerId="LiveId" clId="{AC9C33F8-B1F7-4A57-8F72-6A89FEB5908B}" dt="2024-09-23T01:02:06.485" v="120" actId="313"/>
        <pc:sldMkLst>
          <pc:docMk/>
          <pc:sldMk cId="1992687777" sldId="403"/>
        </pc:sldMkLst>
        <pc:spChg chg="mod">
          <ac:chgData name="Stanford Bowman" userId="6ede3e4e1afbea80" providerId="LiveId" clId="{AC9C33F8-B1F7-4A57-8F72-6A89FEB5908B}" dt="2024-09-23T00:59:47.577" v="94" actId="1036"/>
          <ac:spMkLst>
            <pc:docMk/>
            <pc:sldMk cId="1992687777" sldId="403"/>
            <ac:spMk id="4" creationId="{EB96C5BE-23CA-2B6B-5992-DA6838F59668}"/>
          </ac:spMkLst>
        </pc:spChg>
        <pc:spChg chg="mod">
          <ac:chgData name="Stanford Bowman" userId="6ede3e4e1afbea80" providerId="LiveId" clId="{AC9C33F8-B1F7-4A57-8F72-6A89FEB5908B}" dt="2024-09-23T01:02:06.485" v="120" actId="313"/>
          <ac:spMkLst>
            <pc:docMk/>
            <pc:sldMk cId="1992687777" sldId="403"/>
            <ac:spMk id="14" creationId="{57C358EF-8330-41EA-B4B5-E4A86D82BCAD}"/>
          </ac:spMkLst>
        </pc:spChg>
        <pc:spChg chg="mod">
          <ac:chgData name="Stanford Bowman" userId="6ede3e4e1afbea80" providerId="LiveId" clId="{AC9C33F8-B1F7-4A57-8F72-6A89FEB5908B}" dt="2024-09-23T00:59:36.908" v="26" actId="14100"/>
          <ac:spMkLst>
            <pc:docMk/>
            <pc:sldMk cId="1992687777" sldId="403"/>
            <ac:spMk id="17" creationId="{29897C0E-628D-43DD-9071-DEC95FDE8840}"/>
          </ac:spMkLst>
        </pc:spChg>
        <pc:spChg chg="mod">
          <ac:chgData name="Stanford Bowman" userId="6ede3e4e1afbea80" providerId="LiveId" clId="{AC9C33F8-B1F7-4A57-8F72-6A89FEB5908B}" dt="2024-09-23T00:59:47.577" v="94" actId="1036"/>
          <ac:spMkLst>
            <pc:docMk/>
            <pc:sldMk cId="1992687777" sldId="403"/>
            <ac:spMk id="19" creationId="{CBDDA04C-5107-49D2-8396-6EF8DC27FDAB}"/>
          </ac:spMkLst>
        </pc:spChg>
      </pc:sldChg>
      <pc:sldChg chg="modSp mod">
        <pc:chgData name="Stanford Bowman" userId="6ede3e4e1afbea80" providerId="LiveId" clId="{AC9C33F8-B1F7-4A57-8F72-6A89FEB5908B}" dt="2024-09-23T01:01:19.460" v="109" actId="2085"/>
        <pc:sldMkLst>
          <pc:docMk/>
          <pc:sldMk cId="3806236487" sldId="414"/>
        </pc:sldMkLst>
        <pc:spChg chg="mod">
          <ac:chgData name="Stanford Bowman" userId="6ede3e4e1afbea80" providerId="LiveId" clId="{AC9C33F8-B1F7-4A57-8F72-6A89FEB5908B}" dt="2024-09-23T01:01:19.460" v="109" actId="2085"/>
          <ac:spMkLst>
            <pc:docMk/>
            <pc:sldMk cId="3806236487" sldId="414"/>
            <ac:spMk id="6" creationId="{7ED0F640-D937-44E3-95C2-5DC93695EA13}"/>
          </ac:spMkLst>
        </pc:spChg>
      </pc:sldChg>
      <pc:sldChg chg="modSp mod modNotesTx">
        <pc:chgData name="Stanford Bowman" userId="6ede3e4e1afbea80" providerId="LiveId" clId="{AC9C33F8-B1F7-4A57-8F72-6A89FEB5908B}" dt="2024-09-23T01:02:07.223" v="121" actId="313"/>
        <pc:sldMkLst>
          <pc:docMk/>
          <pc:sldMk cId="3450039727" sldId="415"/>
        </pc:sldMkLst>
        <pc:spChg chg="mod">
          <ac:chgData name="Stanford Bowman" userId="6ede3e4e1afbea80" providerId="LiveId" clId="{AC9C33F8-B1F7-4A57-8F72-6A89FEB5908B}" dt="2024-09-23T01:02:07.223" v="121" actId="313"/>
          <ac:spMkLst>
            <pc:docMk/>
            <pc:sldMk cId="3450039727" sldId="415"/>
            <ac:spMk id="14" creationId="{57C358EF-8330-41EA-B4B5-E4A86D82BCAD}"/>
          </ac:spMkLst>
        </pc:spChg>
        <pc:spChg chg="mod">
          <ac:chgData name="Stanford Bowman" userId="6ede3e4e1afbea80" providerId="LiveId" clId="{AC9C33F8-B1F7-4A57-8F72-6A89FEB5908B}" dt="2024-09-23T01:01:00.561" v="108" actId="20577"/>
          <ac:spMkLst>
            <pc:docMk/>
            <pc:sldMk cId="3450039727" sldId="415"/>
            <ac:spMk id="17" creationId="{29897C0E-628D-43DD-9071-DEC95FDE884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EE90AB-0471-4167-9C9C-C146296B7F6E}" type="datetimeFigureOut">
              <a:rPr lang="en-US" smtClean="0"/>
              <a:t>9/22/2024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836D8F-A94A-4C3B-A33F-171464862B9B}" type="slidenum">
              <a:rPr lang="en-US" smtClean="0"/>
              <a:t>‹#›</a:t>
            </a:fld>
            <a:endParaRPr lang="en-US"/>
          </a:p>
        </p:txBody>
      </p:sp>
    </p:spTree>
    <p:extLst>
      <p:ext uri="{BB962C8B-B14F-4D97-AF65-F5344CB8AC3E}">
        <p14:creationId xmlns:p14="http://schemas.microsoft.com/office/powerpoint/2010/main" val="417655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Lord God, we thank You for the example of worship and song presented in Scripture. Help us be further attentive to Your Spirit so that we might sing to You in all situations—good or bad. In the name of Your Son, Jesus,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 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Lord has given us a reason to sing!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1430718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Exodus, God's plan for Israel includes more than their escape from Egypt; it extends to settling them on the "mountain of [His] inheritance," likely referring to Jerusalem where He will establish His presence in the future temple. God's reign is characterized by His kingship, likened to a shepherd caring for his sheep, ensuring the prosperity and well-being of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Mountain of Inheritance: The "mountain of your inheritance" signifies Jerusalem, where God will establish His dwelling and the future temple, marking a key aspect of His plan for Israel.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Kingship: God's reign is depicted as a king or shepherd, emphasizing His role in caring for and ensuring the flourishing of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Beyond Rescue: God's plan for Israel includes not just their liberation from Egypt but also their establishment as a nation in a place where He will dwell among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plan for Israel continues to unfold through the rest of Exodus. God’s plan is revealed in the fact that His goal is to “bring them in” so that He can plant them on the “mountain of [His] inheritance,” making them a nation (v. 17). The “mountain” here is likely Jerusalem, where God will make His dwelling in the “sanctuary,” the future temple of Solomon.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reign means that He shall rule as king (v. 18). A good ruler looks after the interest of the people, which is why a king is often compared to a shepherd who is caring for sheep. As God reigns, His people will flourish.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20029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Miriam continues to lead the people in a spirit of worship with tambourines and dancing. The women praise and celebrate God’s victory over their enemies. Scripture calls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Miram</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 “prophetess” (v. 20 KJV), which indicates that she is communicating God’s perspective or sharing a message from God. She is one of five women labeled as “prophetess” or “woman prophet” in the Old Testament. She says, “Sing ye to the Lord, for he hath triumphed gloriously; the horse and his rider hath he thrown into the sea” (v. 21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Miriam’s song has been with God’s people through the ages. She is an example of one who celebrated God and encouraged others to do the same.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Miriam, referred to as a "prophetess," continues to lead the Israelites in worship following God's victory over their enemies. With tambourines, dancing, and song, she and the women celebrate God’s triumph at the Red Sea. Her declaration of God's glory has resonated with generations of believers, serving as a model for praising and encouraging others to honor God’s mighty works.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Miriam as a Leader: As a prophetess, Miriam leads the women in celebrating God's victory with music and dancing, demonstrating leadership in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Proclamation of God’s Triumph: Miriam’s song acknowledges God's glorious defeat of Egypt, inspiring generations with her message of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Encourager of Worship: Miriam serves as an example of one who celebrates God and encourages others to join in honoring His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9010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Celebrating God involves communal worship, where we exalt His character and acknowledge His wonders. The Israelites celebrated God for His majesty, holiness, and mighty works, including their deliverance from Egypt. As believers, we are also encouraged to respond with praise for His redemption from sin and eternal promises. Worship reflects gratitude for God’s covenant, goodness,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are some important aspects of our celebration of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Important Aspects of Celebration: Our celebration involves community, exalting God's character, acknowledging His wonders, and praising Him for His lovingkindness, redemption, and covenant with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it mean to say that God works wonders?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Meaning of God’s Wonders: When we say God works wonders, it means He performs unexpected, beautiful acts that inspire awe and admiration, such as miracles and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unique characteristics of God’s character might we exalt in our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Exalting God’s Characteristics: In worship, we exalt God’s majesty, holiness, power, goodness, and His acts of redemption and faithfulness to His promises.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 these verses encourage us to celebrate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Encouragement to Celebrate: These verses encourage us to celebrate God by reminding us of His eternal reign, His lovingkindness, and the redemption He offers, prompting us to respond with gratitude and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04993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it mean to say that God works wonders?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Meaning of God’s Wonders: When we say God works wonders, it means He performs unexpected, beautiful acts that inspire awe and admiration, such as miracles and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unique characteristics of God’s character might we exalt in our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Exalting God’s Characteristics: In worship, we exalt God’s majesty, holiness, power, goodness, and His acts of redemption and faithfulness to His promises.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 these verses encourage us to celebrate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Encouragement to Celebrate: These verses encourage us to celebrate God by reminding us of His eternal reign, His lovingkindness, and the redemption He offers, prompting us to respond with gratitude and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98258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Singing serves multiple purposes: reducing stress, aiding memorization, and fostering worship. In a spiritual context, singing is a way to worship God, celebrate His strength, and recall His faithfulness. Scripture emphasizes that singing reflects a Spirit-filled life, as demonstrated by Paul, even during hardships. While there are exceptions, God's people are called to sing praises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Emotional Benefits of Singing: Singing releases feel-good chemicals, reducing stress and anxiety, while engaging the brain in memorization.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Worship Through Song: Singing in worship helps us remember and celebrate God's strength, salvation, and faithfulness, as Paul did in prison.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Biblical Encouragement to Sing: Scripture encourages the righteous to sing praises, as it reflects a Spirit-filled life, though some situations may call for restraint.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59434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tabLst>
                <a:tab pos="96202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Celebrate our God with a song or prayer of praise and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Israelites responded to God's deliverance from Egypt with songs of praise, led by Moses and Miriam. Their example teaches us to celebrate God by honoring and worshiping Him for His mighty acts. Reflecting on what God has done, we are called to respond with heartfelt praise, just as the Israelites did after witnessing His power and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Songs of Praise: Moses and Miriam’s songs reflect the Israelites’ gratitude for God’s deliverance, demonstrating how to celebrate His mighty acts.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Celebration through Worship: We honor and celebrate God by offering Him praise, worship, and thanksgiving for His goodness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Response to Deliverance: Reflecting on God’s past actions, like Israel’s deliverance from Egypt, inspires us to celebrate His power and grace with songs or prayers of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8356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56386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is it important to praise God together with other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Praising God with other believers reminds us that He is our God and Savior. When we see others praising God, it can encourage us to give thanks and praise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can we learn about God’s character from the Israelites’ song of praise in Exodus 15:1–3?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Israelites’ song of praise reveals that God is a powerful warrior who triumphs over his enemies. God is the only savior and provider for His people, as He has become their strength, defense, and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20677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lnSpcReduction="1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God’s outstretched arm in verse 12?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outstretched arm of God in verse 12 symbolizes His great power and authority over the earth and His enemies. It is a command for the earth to do God’s bidding, which is to swallow up His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redemption mean in the context of Exodus 15:13?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the context of Exodus 15:13, redemption refers to God’s act of rescuing and delivering His special people, Israel, from the bondage of slavery in Egypt. It shows God’s great love for His people and His willingness to act on their behalf.</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561882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92500" lnSpcReduction="1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significance is the “mountain” in verse 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“mountain of your inheritance” is the place where God will establish His dwelling place among His people in the temple. God’s plan for Israel goes beyond their rescue from Egypt—it includes establishing them among the nations.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the Lord’s reign mean for God’s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phrase “the LORD reigns forever and ever” (v. 18) signifies the eternal nature of God’s reign. This means that as long as God reigns, His people flourish where they are planted. This also gives assurance to God’s people that they are secure in His hands for eternity.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69203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Praising God Together  Exodus 15:1–3 NIV</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Exalting in God’s Character  Exodus 15:11–13 NIV</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Considering God’s People  Exodus 15:17–18 NIV</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Leading Others to Worship God  Exodus 15:20–21 NIV</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&lt;&lt;&gt;&lt;&gt;&lt;&gt;&gt;&lt;&gt;&lt;&gt;&lt;&gt;&lt;&gt;&lt;&gt;&lt;&gt;&lt;&gt;&lt;&gt;&lt;&gt;&lt;&gt;&lt;&gt;&lt;&gt;&lt;&gt;&lt;&gt;&lt;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celebration of God through songs and prayers is a powerful response to His faithfulness, just as demonstrated by Moses, Miriam, and the Israelites after their deliverance from Egypt. Worship is not only an act of gratitude but a declaration of God's power, goodness, and salvation. Reflecting on these examples, we learn valuable lessons on how to honor God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Five Life Lessons: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REMEMBER GOD’S FAITHFULNESS: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Just as the Israelites recalled their deliverance, we should regularly reflect on God’s past blessings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t>
            </a:r>
            <a:r>
              <a:rPr lang="en-US" sz="1800" b="1" u="sng"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CELEBRATE GOD IN ALL CIRCUMSTANCES: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Like Paul singing in prison, we can praise God even during hardship, acknowledging His sovereignty and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t>
            </a:r>
            <a:r>
              <a:rPr lang="en-US" sz="1800" b="1" u="sng"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HONOR GOD THROUGH WORSHIP: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is not only for formal occasions but an ongoing act of giving God the praise He deserves for His character and works.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u="sng"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USE MUSIC AND PRAYER AS EXPRESSIONS OF FAITH: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Songs and prayers are powerful ways to celebrate God’s wonders and deepen our connection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u="sng"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ENCOURAGE OTHERS TO WORSHIP: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Like Moses and Miriam leading the Israelites, we should inspire others to join in honoring God for His mighty deeds and unwavering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spcAft>
                <a:spcPts val="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2703929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lnSpcReduction="1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tambourines and dancing in verse 20?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tambourines and dancing were a form of celebration and worship of God. Miriam led the women in playing their tambourines and dancing in praise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Miriam’s example encourage us to celebrate our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Miriam’s example of leading the women in singing and dancing encourages us to lift our voices in praise and to celebrate the triumphs of God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3286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29119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Songs have the power to improve mental, physical, and spiritual well-being. They transcend boundaries and unite people by recalling shared experiences and truths, especially in worship. Songs of praise can strengthen faith and bring communities together by reflecting on God's work.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Music and singing positively impact sleep, mood, and cognitive function, contributing to overall well-being.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Worship songs teach about God’s nature and deepen our faith, enhancing spiritual health.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b="1" dirty="0">
                <a:effectLst/>
                <a:latin typeface="Calibri" panose="020F0502020204030204" pitchFamily="34" charset="0"/>
                <a:ea typeface="Aptos" panose="020B0004020202020204" pitchFamily="34" charset="0"/>
              </a:rPr>
              <a:t>3. Songs have the power to unite people, especially through shared expressions of praise and remembrance of God’s acts.</a:t>
            </a:r>
            <a:endParaRPr lang="en-US" sz="1800" b="1" dirty="0">
              <a:solidFill>
                <a:srgbClr val="002060"/>
              </a:solidFill>
              <a:effectLst/>
              <a:latin typeface="Gotham Book"/>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0396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Celebrating Freedom—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Hebrew people celebrated their newfound freedom after 400 years of slavery as God miraculously led them out of Egypt. Through His power, He parted the Red Sea, enabling them to escape on dry ground while the pursuing Egyptian army was drowned.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delivered the Israelites from 400 years of slavery, granting them freedom.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He performed a miracle by parting the Red Sea, allowing the Israelites to escape safely.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Egyptian army, chasing after them, was destroyed when the sea returned to its place, signifying God’s protection and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Miriam—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After crossing the Red Sea, Miriam led the Israelites in worship, praising God for His powerful deliverance and warning enemies of His might. Her song glorified God alone, emphasizing His supremacy over Egypt and His guidance to the Promised Land.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Miriam led Israel in joyful praise, celebrating God’s victory and not exalting Moses or Aaron.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Her song highlighted God’s might and supremacy, mentioning His name 10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This victory over Egypt sent a strong message to other nations, instilling fear, as seen 40 years later in Jericho.</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Ways to Celebrate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Miriam’s example of worship has inspired a variety of modern ways to celebrate God, from music and dance to art and writing. God values genuine, heartfelt worship over the specific method used.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Worship today extends beyond traditional songs and hymns, including dance, art, and creative expressions.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Churches and individuals use diverse forms, like music, painting, and poetry, to celebrate God’s work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treasures sincere worship, regardless of the format, focusing on the heart of the worshipper.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30699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song in Exodus 15 celebrates Israel's miraculous escape from Egypt, reflecting on God's faithfulness in leading His people to freedom. Attributed to Moses, the Pentateuch recounts the exodus and the fulfillment of God’s promises to Abraham, Isaac, and Jacob. This song is one of victory, showcasing God's sovereignty over Pharaoh and the fictitious Egyptian gods.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song of Moses in Exodus 15 marks the first recorded instance of collective rejoicing by Israel, following their deliverance from Egyptian slavery.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Israel’s escape from Egypt and the crossing of the Red Sea were pivotal moments showcasing God’s power over false gods and oppressive rulers.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exodus song reinforces God's commitment to His promises to Israel, celebrating His victory and Israel's newfound freedom.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endParaRPr lang="en-US" sz="1800" b="1" dirty="0">
              <a:solidFill>
                <a:srgbClr val="002060"/>
              </a:solidFill>
              <a:effectLst/>
              <a:latin typeface="Gotham Book"/>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69962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tabLst>
                <a:tab pos="9182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a Warrior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the Old Testament, God is often portrayed as a warrior who fights for His people. This image highlights God's protection and justice, harmonizing with His love and mercy. Israel’s song in Exodus emphasizes that God's love motivates Him to defend His people and judge their enemies, as seen in His judgment on Egypt.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image of God as a warrior highlights His active protection and defense of Israel against their enemies.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justice, seen in His judgment of Egypt, stems from His deep love and mercy for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Scripture often depicts God as a warrior who fights for His people, combining His characteristics of justice, love,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None Like You</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15:11 emphasizes God's unparalleled nature and sovereign rule, a theme reiterated throughout the Bible. In 1 Chronicles 17:20, King David acknowledges God's singularity and majesty in his prayer after receiving God's promise to secure David's reign eternally. The passage underscores the appropriate response of God's people: to react with awe and praise when experiencing His benevolent actions.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Uniqueness: Exodus 15:11 highlights that God's rule and reign are unmatched, a truth consistently echoed throughout the Bible.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David’s Acknowledgment: In 1 Chronicles 17:20, King David praises God’s incomparable nature following the divine promise of eternal kingship.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Appropriate Response: The text teaches that believers should respond to God's benevolence with praise and wonder, recognizing His unmatched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You Have Come to Mount Zion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promise to plant His people on the mountain of inheritance is a reference to the place He will dwell with them in Jerusalem (Ps. 125:1–2). The New Testament interprets the mountain theme through the person and work of Christ. In Hebrews 12:22–24, the author compares Mount Sinai with Mount Zion, but Mount Zion is not a physical place in Hebrews. When the author writes “But you have come to Mount Zion,” his main point is that the Christians have come to the place where God dwells among them through faith in Jesus. Just like Israel responded in praise and worship when God defeated their enemies, so the author of Hebrews exhorts Christians to respond to Jesus’ victory over sin with worship (Heb. 12:28–29).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promise of planting His people on the mountain of inheritance, referenced in Psalm 125:1–2, symbolizes His dwelling with them in Jerusalem. In the New Testament, particularly in Hebrews 12:22–24, Mount Zion is reinterpreted through Christ, not as a physical location but as a spiritual reality where God dwells with believers through faith in Jesus. Christians are called to respond to Jesus' victory over sin with worship, paralleling Israel's praise when God defeated their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Mountain of Inheritance: Psalm 125:1–2 refers to God dwelling with His people in Jerusalem, symbolizing His promise to plant them on His holy mountain.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Spiritual Mount Zion: Hebrews 12:22–24 reinterprets Mount Zion as a spiritual realm where believers encounter God's presence through faith in Jesus, not a physical place.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Response to Victory: Just as Israel praised God for His victories, Christians are urged to worship Jesus for His triumph over sin, reflecting the same spirit of reverence and gratitude.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Moses and Aaron’s Older Sister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Miriam was an older sister of Moses and Aaron. She helped protect the future deliverer of Israel as he floated down the Nile and tricked Pharoah’s daughter into allowing his own mother to care for him (Exodus 2:4–10). Though she didn’t always follow Moses’ leadership (see Numbers 12:1–16), she led the Israelite women in worshiping the Lord after their miraculous rescue at the Red Sea. She is also called a prophetess, an acknowledgement of her leading the Israelites in recognizing the Lord their God and following Him. She is one of five women labeled as “prophetess” or “woman prophet” in the Old Testament. The others are Deborah (Judg. 4:4), Huldah (2 Kings 22:14; 2 Chron. 34:22),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(Neh. 6:14), and “the prophetess” (Isa. 8:3).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Miriam, the older sister of Moses and Aaron, played a pivotal role in early Israelite history by safeguarding Moses as a baby and arranging for his mother to care for him. Despite occasional dissent from Moses' leadership, she led the Israelite women in worship after the Red Sea miracle and was recognized as a prophetess. Miriam is one of five women with this title in the Old Testament, alongside Deborah, Huldah,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and "the prophetess."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Protective Role: Miriam safeguarded Moses as an infant and orchestrated his care, demonstrating early leadership and bravery.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Prophetess and Worship Leader: Miriam is acknowledged as a prophetess and led the Israelite women in worship after the Red Sea miracle.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Old Testament Prophetesses: Miriam is one of five women designated as prophetesses in the Old Testament, alongside Deborah, Huldah,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and "the prophetess."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75788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You Have Come to Mount Zion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promise to plant His people on the mountain of inheritance is a reference to the place He will dwell with them in Jerusalem (Ps. 125:1–2). The New Testament interprets the mountain theme through the person and work of Christ. In Hebrews 12:22–24, the author compares Mount Sinai with Mount Zion, but Mount Zion is not a physical place in Hebrews. When the author writes “But you have come to Mount Zion,” his main point is that the Christians have come to the place where God dwells among them through faith in Jesus. Just like Israel responded in praise and worship when God defeated their enemies, so the author of Hebrews exhorts Christians to respond to Jesus’ victory over sin with worship (Heb. 12:28–29).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promise of planting His people on the mountain of inheritance, referenced in Psalm 125:1–2, symbolizes His dwelling with them in Jerusalem. In the New Testament, particularly in Hebrews 12:22–24, Mount Zion is reinterpreted through Christ, not as a physical location but as a spiritual reality where God dwells with believers through faith in Jesus. Christians are called to respond to Jesus' victory over sin with worship, paralleling Israel's praise when God defeated their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Mountain of Inheritance: Psalm 125:1–2 refers to God dwelling with His people in Jerusalem, symbolizing His promise to plant them on His holy mountain.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Spiritual Mount Zion: Hebrews 12:22–24 reinterprets Mount Zion as a spiritual realm where believers encounter God's presence through faith in Jesus, not a physical place.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Response to Victory: Just as Israel praised God for His victories, Christians are urged to worship Jesus for His triumph over sin, reflecting the same spirit of reverence and gratitude.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Moses and Aaron’s Older Sister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Miriam was an older sister of Moses and Aaron. She helped protect the future deliverer of Israel as he floated down the Nile and tricked Pharoah’s daughter into allowing his own mother to care for him (Exodus 2:4–10). Though she didn’t always follow Moses’ leadership (see Numbers 12:1–16), she led the Israelite women in worshiping the Lord after their miraculous rescue at the Red Sea. She is also called a prophetess, an acknowledgement of her leading the Israelites in recognizing the Lord their God and following Him. She is one of five women labeled as “prophetess” or “woman prophet” in the Old Testament. The others are Deborah (Judg. 4:4), Huldah (2 Kings 22:14; 2 Chron. 34:22),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(Neh. 6:14), and “the prophetess” (Isa. 8:3).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Miriam, the older sister of Moses and Aaron, played a pivotal role in early Israelite history by safeguarding Moses as a baby and arranging for his mother to care for him. Despite occasional dissent from Moses' leadership, she led the Israelite women in worship after the Red Sea miracle and was recognized as a prophetess. Miriam is one of five women with this title in the Old Testament, alongside Deborah, Huldah,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and "the prophetess."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Protective Role: Miriam safeguarded Moses as an infant and orchestrated his care, demonstrating early leadership and bravery.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Prophetess and Worship Leader: Miriam is acknowledged as a prophetess and led the Israelite women in worship after the Red Sea miracle.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Old Testament Prophetesses: Miriam is one of five women designated as prophetesses in the Old Testament, alongside Deborah, Huldah,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and "the prophetess."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52237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After the Israelites' miraculous escape from Egypt, Moses leads them in a song of praise for God’s victory over their oppressors. Their joy reflects the end of their enslavement and a renewed trust in God’s promises to their ancestors. The destruction of Pharaoh’s formidable army at the Red Sea reassures them of God's power and faithfulness, prompting their enthusiastic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Joyful Praise: Following their rescue and Pharaoh’s defeat, the Israelites sing joyfully, celebrating God's triumph over their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Renewed Faith: The destruction of Egypt’s powerful army reassures the Israelites of God's faithfulness to His promises made to Abraham, Isaac, and Jacob.</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Worshipful Response: The victory at the Red Sea leads the Israelites to praise God as a mighty warrior and sovereign Lord, reflecting their restored faith and gratitude.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Moses leads the Israelites in singing praises to God (v. 1). They sing with joy that God has triumphed over their enemies. This is right after the people’s rescue and Pharaoh’s defeat at the Red Sea. After the people walked amid the sea on dry ground (Ex. 14:22), the Lord threw the Egyptians into the sea, and they were destroyed.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Pharaoh’s army was one of the greatest of that time. The people of Israel were terrified to face the Egyptian army since they were under oppressive rule for hundreds of years. Egypt was keeping them away from the worship of God in Canaan by keeping them as slaves in Egypt. In their despair, the Israelites questioned God’s promises But now they could look around at one another and sing together of His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Once God showed up in power, all the promises to Abraham, Isaac, and Jacob came flooding back. God’s victory over Egypt was proof to them that God keeps His promises. This reminder of God’s character made the people praise Him with shouts and acclamation as a warrior and Lord over the once-mighty Egypt.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61033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song of praise by Israel celebrates God's unmatched nature and power. It highlights that no deity rivals God's majesty, holiness, and ability to perform wonders. God's unique power is depicted through His commanding presence, ensuring that His enemies are defeated. His actions, including the earth swallowing up His adversaries, reflect His deep love and commitment to redeeming and delivering His people from slavery.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Uniqueness: The song emphasizes that no other deity matches God's majesty, holiness, and ability to perform miracles.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Divine Power: God's outstretched arm symbolizes His supreme authority, commanding creation and ensuring the defeat of His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Redemption and Love: God’s actions are driven by His deep love for Israel, as He rescues them from Egyptian slavery and demonstrates His commitment to their well-being.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Israel continues to praise the character of God. The song asks, “Who among the gods is like you?” The answer to this rhetorical question is an emphatic, “No one is like God!” No one is majestic in holiness, awesome in glory, or able to work the kinds of wonders that God works. God’s uniqueness is on full display in verse 12. His outstretched arm reveals His power over all the earth and His enemies. The picture is of a master who commands his workers. With a pointed finger, the master tells them exactly what to do, and they do it. Likewise, God’s outstretched hand tells the earth exactly what to do, and the earth does God’s bidding by swallowing up His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patient with his enemies, but when judgment comes, the earth will swallow them up. Verse 13 is where we see God’s heart of action. The reason God is acting in this way is for the sake of His people, whom He dearly loves. God has set His love on Israel and has redeemed them from Egypt. In the context of verse 13, redemption means that God has rescued and delivered His people from the bondage of slavery in Egypt.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84663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21479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66365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11"/>
          </p:nvPr>
        </p:nvSpPr>
        <p:spPr>
          <a:xfrm>
            <a:off x="804672" y="6227064"/>
            <a:ext cx="10588752" cy="320040"/>
          </a:xfrm>
        </p:spPr>
        <p:txBody>
          <a:body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30639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83941319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0"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1"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1"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18139960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98598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93809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6" name="Footer Placeholder 5"/>
          <p:cNvSpPr>
            <a:spLocks noGrp="1"/>
          </p:cNvSpPr>
          <p:nvPr>
            <p:ph type="ftr" sz="quarter" idx="11"/>
          </p:nvPr>
        </p:nvSpPr>
        <p:spPr>
          <a:xfrm>
            <a:off x="804672" y="6227064"/>
            <a:ext cx="10588752" cy="320040"/>
          </a:xfrm>
        </p:spPr>
        <p:txBody>
          <a:bodyPr/>
          <a:lstStyle/>
          <a:p>
            <a:endParaRPr lang="en-US" dirty="0"/>
          </a:p>
        </p:txBody>
      </p:sp>
      <p:sp>
        <p:nvSpPr>
          <p:cNvPr id="7" name="Slide Number Placeholder 6"/>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30924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8" name="Footer Placeholder 7"/>
          <p:cNvSpPr>
            <a:spLocks noGrp="1"/>
          </p:cNvSpPr>
          <p:nvPr>
            <p:ph type="ftr" sz="quarter" idx="11"/>
          </p:nvPr>
        </p:nvSpPr>
        <p:spPr>
          <a:xfrm>
            <a:off x="804672" y="6227064"/>
            <a:ext cx="10588752" cy="320040"/>
          </a:xfrm>
        </p:spPr>
        <p:txBody>
          <a:bodyPr/>
          <a:lstStyle/>
          <a:p>
            <a:endParaRPr lang="en-US" dirty="0"/>
          </a:p>
        </p:txBody>
      </p:sp>
      <p:sp>
        <p:nvSpPr>
          <p:cNvPr id="9" name="Slide Number Placeholder 8"/>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4927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8685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3" name="Footer Placeholder 2"/>
          <p:cNvSpPr>
            <a:spLocks noGrp="1"/>
          </p:cNvSpPr>
          <p:nvPr>
            <p:ph type="ftr" sz="quarter" idx="11"/>
          </p:nvPr>
        </p:nvSpPr>
        <p:spPr>
          <a:xfrm>
            <a:off x="804672" y="6227064"/>
            <a:ext cx="10588752" cy="320040"/>
          </a:xfrm>
        </p:spPr>
        <p:txBody>
          <a:bodyPr/>
          <a:lstStyle/>
          <a:p>
            <a:endParaRPr lang="en-US" dirty="0"/>
          </a:p>
        </p:txBody>
      </p:sp>
      <p:sp>
        <p:nvSpPr>
          <p:cNvPr id="4" name="Slide Number Placeholder 3"/>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3676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06705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6" name="Footer Placeholder 5"/>
          <p:cNvSpPr>
            <a:spLocks noGrp="1"/>
          </p:cNvSpPr>
          <p:nvPr>
            <p:ph type="ftr" sz="quarter" idx="11"/>
          </p:nvPr>
        </p:nvSpPr>
        <p:spPr>
          <a:xfrm>
            <a:off x="804672" y="6227064"/>
            <a:ext cx="5942203" cy="320040"/>
          </a:xfrm>
        </p:spPr>
        <p:txBody>
          <a:bodyPr/>
          <a:lstStyle/>
          <a:p>
            <a:endParaRPr lang="en-US" dirty="0"/>
          </a:p>
        </p:txBody>
      </p:sp>
      <p:sp>
        <p:nvSpPr>
          <p:cNvPr id="7" name="Slide Number Placeholder 6"/>
          <p:cNvSpPr>
            <a:spLocks noGrp="1"/>
          </p:cNvSpPr>
          <p:nvPr>
            <p:ph type="sldNum" sz="quarter" idx="12"/>
          </p:nvPr>
        </p:nvSpPr>
        <p:spPr>
          <a:xfrm>
            <a:off x="5828377"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68986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336195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emf"/><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DF77DAD-B692-20AF-C328-DACB808E7EB8}"/>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ubtitle 2">
            <a:extLst>
              <a:ext uri="{FF2B5EF4-FFF2-40B4-BE49-F238E27FC236}">
                <a16:creationId xmlns:a16="http://schemas.microsoft.com/office/drawing/2014/main" id="{AB17F2F9-8B24-460C-81CB-F1B9D25B7EFF}"/>
              </a:ext>
            </a:extLst>
          </p:cNvPr>
          <p:cNvSpPr txBox="1">
            <a:spLocks/>
          </p:cNvSpPr>
          <p:nvPr/>
        </p:nvSpPr>
        <p:spPr>
          <a:xfrm>
            <a:off x="1958842" y="812154"/>
            <a:ext cx="8048758" cy="2466375"/>
          </a:xfrm>
          <a:prstGeom prst="rect">
            <a:avLst/>
          </a:prstGeom>
          <a:scene3d>
            <a:camera prst="orthographicFront">
              <a:rot lat="0" lon="0" rev="0"/>
            </a:camera>
            <a:lightRig rig="balanced" dir="t">
              <a:rot lat="0" lon="0" rev="8700000"/>
            </a:lightRig>
          </a:scene3d>
        </p:spPr>
        <p:txBody>
          <a:bodyPr vert="horz" lIns="91440" tIns="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a:lstStyle>
          <a:p>
            <a:pPr marL="0" lvl="2" indent="0" algn="ctr">
              <a:lnSpc>
                <a:spcPct val="100000"/>
              </a:lnSpc>
              <a:spcBef>
                <a:spcPts val="1000"/>
              </a:spcBef>
              <a:buClr>
                <a:schemeClr val="accent1"/>
              </a:buClr>
              <a:buSzPct val="110000"/>
              <a:buNone/>
            </a:pPr>
            <a:r>
              <a:rPr lang="en-US" sz="5400" b="1" i="0" dirty="0">
                <a:solidFill>
                  <a:schemeClr val="tx1"/>
                </a:solidFill>
                <a:latin typeface="Gotham Medium" panose="02000604030000020004"/>
              </a:rPr>
              <a:t>Moses and Miriam Lead </a:t>
            </a:r>
          </a:p>
          <a:p>
            <a:pPr marL="0" lvl="2" indent="0" algn="ctr">
              <a:lnSpc>
                <a:spcPct val="100000"/>
              </a:lnSpc>
              <a:spcBef>
                <a:spcPts val="1000"/>
              </a:spcBef>
              <a:buClr>
                <a:schemeClr val="accent1"/>
              </a:buClr>
              <a:buSzPct val="110000"/>
              <a:buNone/>
            </a:pPr>
            <a:r>
              <a:rPr lang="en-US" sz="5400" b="1" i="0" dirty="0">
                <a:solidFill>
                  <a:schemeClr val="tx1"/>
                </a:solidFill>
                <a:latin typeface="Gotham Medium" panose="02000604030000020004"/>
              </a:rPr>
              <a:t>the People in Praise</a:t>
            </a:r>
            <a:endParaRPr lang="en-US" sz="5400" b="1" dirty="0">
              <a:solidFill>
                <a:schemeClr val="tx1"/>
              </a:solidFill>
              <a:latin typeface="Gotham Medium" panose="02000604030000020004"/>
            </a:endParaRPr>
          </a:p>
        </p:txBody>
      </p:sp>
      <p:sp>
        <p:nvSpPr>
          <p:cNvPr id="6" name="Rectangle: Rounded Corners 5">
            <a:extLst>
              <a:ext uri="{FF2B5EF4-FFF2-40B4-BE49-F238E27FC236}">
                <a16:creationId xmlns:a16="http://schemas.microsoft.com/office/drawing/2014/main" id="{7ED0F640-D937-44E3-95C2-5DC93695EA13}"/>
              </a:ext>
            </a:extLst>
          </p:cNvPr>
          <p:cNvSpPr/>
          <p:nvPr/>
        </p:nvSpPr>
        <p:spPr>
          <a:xfrm>
            <a:off x="254819" y="4622800"/>
            <a:ext cx="6577781" cy="2101193"/>
          </a:xfrm>
          <a:prstGeom prst="roundRect">
            <a:avLst/>
          </a:prstGeom>
          <a:solidFill>
            <a:schemeClr val="accent1">
              <a:alpha val="30000"/>
            </a:schemeClr>
          </a:solidFill>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horz" lIns="228600" tIns="228600" rIns="228600" bIns="228600" rtlCol="0" anchor="ctr">
            <a:normAutofit fontScale="85000" lnSpcReduction="20000"/>
          </a:bodyPr>
          <a:lstStyle/>
          <a:p>
            <a:pPr defTabSz="914400">
              <a:lnSpc>
                <a:spcPct val="85000"/>
              </a:lnSpc>
              <a:spcBef>
                <a:spcPct val="0"/>
              </a:spcBef>
              <a:spcAft>
                <a:spcPts val="600"/>
              </a:spcAft>
            </a:pPr>
            <a:r>
              <a:rPr lang="en-US" sz="3200" b="1" spc="-150" dirty="0">
                <a:solidFill>
                  <a:schemeClr val="tx1"/>
                </a:solidFill>
                <a:latin typeface="Gotham Medium" panose="02000604030000020004"/>
                <a:ea typeface="+mj-ea"/>
                <a:cs typeface="+mj-cs"/>
              </a:rPr>
              <a:t>And Miriam the prophetess, the sister of Aaron, took a timbrel in her hand; and all the women went out after her with timbrels and with dances. </a:t>
            </a:r>
          </a:p>
          <a:p>
            <a:pPr algn="r" defTabSz="914400">
              <a:lnSpc>
                <a:spcPct val="85000"/>
              </a:lnSpc>
              <a:spcBef>
                <a:spcPct val="0"/>
              </a:spcBef>
              <a:spcAft>
                <a:spcPts val="600"/>
              </a:spcAft>
            </a:pPr>
            <a:r>
              <a:rPr lang="en-US" sz="3200" b="1" spc="-150" dirty="0">
                <a:solidFill>
                  <a:schemeClr val="tx1"/>
                </a:solidFill>
                <a:latin typeface="Gotham Medium" panose="02000604030000020004"/>
                <a:ea typeface="+mj-ea"/>
                <a:cs typeface="+mj-cs"/>
              </a:rPr>
              <a:t>—Exodus 15:20 KJV</a:t>
            </a:r>
          </a:p>
        </p:txBody>
      </p:sp>
      <p:pic>
        <p:nvPicPr>
          <p:cNvPr id="8" name="Picture 7" descr="A group of women in robes&#10;&#10;Description automatically generated">
            <a:extLst>
              <a:ext uri="{FF2B5EF4-FFF2-40B4-BE49-F238E27FC236}">
                <a16:creationId xmlns:a16="http://schemas.microsoft.com/office/drawing/2014/main" id="{8E95D2C9-8F3F-D0BE-9F9F-966B567B07A7}"/>
              </a:ext>
            </a:extLst>
          </p:cNvPr>
          <p:cNvPicPr>
            <a:picLocks noChangeAspect="1"/>
          </p:cNvPicPr>
          <p:nvPr/>
        </p:nvPicPr>
        <p:blipFill>
          <a:blip r:embed="rId2">
            <a:alphaModFix amt="70000"/>
          </a:blip>
          <a:stretch>
            <a:fillRect/>
          </a:stretch>
        </p:blipFill>
        <p:spPr>
          <a:xfrm>
            <a:off x="8652710" y="3436172"/>
            <a:ext cx="3539290" cy="3560048"/>
          </a:xfrm>
          <a:prstGeom prst="ellipse">
            <a:avLst/>
          </a:prstGeom>
          <a:ln>
            <a:noFill/>
          </a:ln>
          <a:effectLst>
            <a:softEdge rad="635000"/>
          </a:effectLst>
        </p:spPr>
      </p:pic>
    </p:spTree>
    <p:extLst>
      <p:ext uri="{BB962C8B-B14F-4D97-AF65-F5344CB8AC3E}">
        <p14:creationId xmlns:p14="http://schemas.microsoft.com/office/powerpoint/2010/main" val="380623648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0C98892-1B14-50DF-F5BD-25EB6DD39C2C}"/>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62257" y="1468488"/>
            <a:ext cx="11624616" cy="2184488"/>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9144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11 “Who among the gods is like you, LORD? Who is like you— majestic in holiness, awesome in glory, working wonders? </a:t>
            </a:r>
          </a:p>
          <a:p>
            <a:pPr marL="9144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12 “You stretch out your right hand, and the earth swallows your enemies. </a:t>
            </a:r>
          </a:p>
          <a:p>
            <a:pPr marL="9144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13 In your unfailing love you will lead the people you have redeemed. In your strength you will guide them to your holy dwelling.”</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7" y="990146"/>
            <a:ext cx="6690384" cy="468762"/>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spcBef>
                <a:spcPts val="0"/>
              </a:spcBef>
              <a:spcAft>
                <a:spcPts val="0"/>
              </a:spcAft>
            </a:pPr>
            <a:r>
              <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Exalting in God’s Character - Exodus 15:11–13 NIV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126190"/>
            <a:ext cx="3622310"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OVERVIEW</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372755" y="3666937"/>
            <a:ext cx="11614118" cy="2028607"/>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000" b="1" dirty="0">
                <a:effectLst/>
                <a:latin typeface="Gotham Medium" panose="02000604030000020004"/>
                <a:ea typeface="Calibri" panose="020F0502020204030204" pitchFamily="34" charset="0"/>
                <a:cs typeface="Times New Roman" panose="02020603050405020304" pitchFamily="18" charset="0"/>
              </a:rPr>
              <a:t>The Israelites’ song describes God’s unique characteristics.</a:t>
            </a:r>
          </a:p>
          <a:p>
            <a:pPr marL="800100" lvl="1" indent="-342900">
              <a:buFont typeface="Wingdings" panose="05000000000000000000" pitchFamily="2" charset="2"/>
              <a:buChar char="q"/>
            </a:pPr>
            <a:r>
              <a:rPr lang="en-US" sz="2000" b="1" dirty="0">
                <a:effectLst/>
                <a:latin typeface="Gotham Medium" panose="02000604030000020004"/>
                <a:ea typeface="Calibri" panose="020F0502020204030204" pitchFamily="34" charset="0"/>
                <a:cs typeface="Times New Roman" panose="02020603050405020304" pitchFamily="18" charset="0"/>
              </a:rPr>
              <a:t>He is holy, majestic, awesome, glorious, and works wonders.</a:t>
            </a:r>
          </a:p>
          <a:p>
            <a:pPr marL="800100" lvl="1" indent="-342900">
              <a:buFont typeface="Wingdings" panose="05000000000000000000" pitchFamily="2" charset="2"/>
              <a:buChar char="q"/>
            </a:pPr>
            <a:r>
              <a:rPr lang="en-US" sz="2000" b="1" dirty="0">
                <a:effectLst/>
                <a:latin typeface="Gotham Medium" panose="02000604030000020004"/>
                <a:ea typeface="Calibri" panose="020F0502020204030204" pitchFamily="34" charset="0"/>
                <a:cs typeface="Times New Roman" panose="02020603050405020304" pitchFamily="18" charset="0"/>
              </a:rPr>
              <a:t>God stretches His hand over all the earth and commands it to swallow His enemies, those who are wicked.</a:t>
            </a:r>
          </a:p>
          <a:p>
            <a:pPr marL="800100" lvl="1" indent="-342900">
              <a:buFont typeface="Wingdings" panose="05000000000000000000" pitchFamily="2" charset="2"/>
              <a:buChar char="q"/>
            </a:pPr>
            <a:r>
              <a:rPr lang="en-US" sz="2000" b="1" dirty="0">
                <a:effectLst/>
                <a:latin typeface="Gotham Medium" panose="02000604030000020004"/>
                <a:ea typeface="Calibri" panose="020F0502020204030204" pitchFamily="34" charset="0"/>
                <a:cs typeface="Times New Roman" panose="02020603050405020304" pitchFamily="18" charset="0"/>
              </a:rPr>
              <a:t>He is patient and kind with all people, but a day of judgment will come.</a:t>
            </a:r>
          </a:p>
          <a:p>
            <a:pPr marL="800100" lvl="1" indent="-342900">
              <a:buFont typeface="Wingdings" panose="05000000000000000000" pitchFamily="2" charset="2"/>
              <a:buChar char="q"/>
            </a:pPr>
            <a:r>
              <a:rPr lang="en-US" sz="2000" b="1" dirty="0">
                <a:effectLst/>
                <a:latin typeface="Gotham Medium" panose="02000604030000020004"/>
                <a:ea typeface="Calibri" panose="020F0502020204030204" pitchFamily="34" charset="0"/>
                <a:cs typeface="Times New Roman" panose="02020603050405020304" pitchFamily="18" charset="0"/>
              </a:rPr>
              <a:t>God rescued Israel from slavery and redeemed them because of His love.</a:t>
            </a:r>
          </a:p>
        </p:txBody>
      </p:sp>
      <p:sp>
        <p:nvSpPr>
          <p:cNvPr id="2" name="Title 2">
            <a:extLst>
              <a:ext uri="{FF2B5EF4-FFF2-40B4-BE49-F238E27FC236}">
                <a16:creationId xmlns:a16="http://schemas.microsoft.com/office/drawing/2014/main" id="{E8605F13-3B14-FA17-7169-8D31DCC3F45E}"/>
              </a:ext>
            </a:extLst>
          </p:cNvPr>
          <p:cNvSpPr txBox="1">
            <a:spLocks/>
          </p:cNvSpPr>
          <p:nvPr/>
        </p:nvSpPr>
        <p:spPr>
          <a:xfrm>
            <a:off x="7400925" y="12619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3" name="Line 10">
            <a:extLst>
              <a:ext uri="{FF2B5EF4-FFF2-40B4-BE49-F238E27FC236}">
                <a16:creationId xmlns:a16="http://schemas.microsoft.com/office/drawing/2014/main" id="{7ABD652F-3D87-D50B-D674-46D2305A2658}"/>
              </a:ext>
            </a:extLst>
          </p:cNvPr>
          <p:cNvSpPr>
            <a:spLocks noChangeShapeType="1"/>
          </p:cNvSpPr>
          <p:nvPr/>
        </p:nvSpPr>
        <p:spPr bwMode="auto">
          <a:xfrm>
            <a:off x="331673" y="3590232"/>
            <a:ext cx="11612880"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5" name="Line 10">
            <a:extLst>
              <a:ext uri="{FF2B5EF4-FFF2-40B4-BE49-F238E27FC236}">
                <a16:creationId xmlns:a16="http://schemas.microsoft.com/office/drawing/2014/main" id="{86AA6ABB-FAEE-59E7-AFB7-6A66355374E1}"/>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7" name="Slide Number Placeholder 6">
            <a:extLst>
              <a:ext uri="{FF2B5EF4-FFF2-40B4-BE49-F238E27FC236}">
                <a16:creationId xmlns:a16="http://schemas.microsoft.com/office/drawing/2014/main" id="{D661B016-25D5-5CD4-65A6-B59972596F8D}"/>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10</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4529670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14F213-7990-8C67-61EC-3B5DAF89EF5C}"/>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400549" y="1611566"/>
            <a:ext cx="11624616" cy="1252520"/>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17 “You will bring them in and plant them on the mountain of your inheritance— the place, LORD, you made for your dwelling, the sanctuary, Lord, your hands established. </a:t>
            </a:r>
          </a:p>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18 “The LORD reigns for ever and ever.”</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7" y="1102583"/>
            <a:ext cx="6039711" cy="468762"/>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Considering God’s People - Exodus 15:17–18 NIV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106157"/>
            <a:ext cx="3622310"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400549" y="2943027"/>
            <a:ext cx="11614118" cy="2587706"/>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Israel responded in praise and worship when God defeated their enemies.</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ultimate plan for Israel was to bring them into the land of their inheritance.</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promised land, He would establish Israel as a nation.</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would make His dwelling among His people in the temple on Mount Zion which is most likely Jerusalem.</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people will be established in His hands as long as He reigns, and God reigns forever.</a:t>
            </a:r>
          </a:p>
        </p:txBody>
      </p:sp>
      <p:sp>
        <p:nvSpPr>
          <p:cNvPr id="4" name="Line 10">
            <a:extLst>
              <a:ext uri="{FF2B5EF4-FFF2-40B4-BE49-F238E27FC236}">
                <a16:creationId xmlns:a16="http://schemas.microsoft.com/office/drawing/2014/main" id="{EB96C5BE-23CA-2B6B-5992-DA6838F59668}"/>
              </a:ext>
            </a:extLst>
          </p:cNvPr>
          <p:cNvSpPr>
            <a:spLocks noChangeShapeType="1"/>
          </p:cNvSpPr>
          <p:nvPr/>
        </p:nvSpPr>
        <p:spPr bwMode="auto">
          <a:xfrm>
            <a:off x="369773" y="2869507"/>
            <a:ext cx="11612880"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Title 2">
            <a:extLst>
              <a:ext uri="{FF2B5EF4-FFF2-40B4-BE49-F238E27FC236}">
                <a16:creationId xmlns:a16="http://schemas.microsoft.com/office/drawing/2014/main" id="{1A6300ED-D9CD-EFBA-EB24-9472131542C5}"/>
              </a:ext>
            </a:extLst>
          </p:cNvPr>
          <p:cNvSpPr txBox="1">
            <a:spLocks/>
          </p:cNvSpPr>
          <p:nvPr/>
        </p:nvSpPr>
        <p:spPr>
          <a:xfrm>
            <a:off x="7400925" y="134353"/>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7" name="Line 10">
            <a:extLst>
              <a:ext uri="{FF2B5EF4-FFF2-40B4-BE49-F238E27FC236}">
                <a16:creationId xmlns:a16="http://schemas.microsoft.com/office/drawing/2014/main" id="{6DE1D2B2-8F3E-DEBE-D974-AFA37C4A9BBF}"/>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9" name="Slide Number Placeholder 6">
            <a:extLst>
              <a:ext uri="{FF2B5EF4-FFF2-40B4-BE49-F238E27FC236}">
                <a16:creationId xmlns:a16="http://schemas.microsoft.com/office/drawing/2014/main" id="{AC03D1B4-2634-642B-C873-E5682CDA2E9E}"/>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11</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19926877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14F213-7990-8C67-61EC-3B5DAF89EF5C}"/>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400549" y="1611566"/>
            <a:ext cx="11624616" cy="1529202"/>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20 Then Miriam the prophet, Aaron’s sister, took a timbrel in her hand, and all the women followed her, with timbrels and dancing. </a:t>
            </a:r>
          </a:p>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21 Miriam sang to them: “Sing to the LORD, for he is highly exalted. Both horse and driver he has hurled into the sea.”</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7" y="1102583"/>
            <a:ext cx="6931683" cy="468762"/>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Leading Others to Worship God - Exodus 15:20–21 NIV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46278"/>
            <a:ext cx="3622310"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400549" y="3320852"/>
            <a:ext cx="11614118" cy="2587706"/>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Miriam also led the people in worship with music and dance.</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Miriam and the women praised and celebrated God’s victory over their enemies.</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a prophet, Miriam’s words carried the authority of God.</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Israelites sang more than one song to the Lord; worship was a way of life for them.</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Miriam’s song is an example for us to celebrate God and also encourage others to celebrate Him.</a:t>
            </a:r>
          </a:p>
        </p:txBody>
      </p:sp>
      <p:sp>
        <p:nvSpPr>
          <p:cNvPr id="4" name="Line 10">
            <a:extLst>
              <a:ext uri="{FF2B5EF4-FFF2-40B4-BE49-F238E27FC236}">
                <a16:creationId xmlns:a16="http://schemas.microsoft.com/office/drawing/2014/main" id="{EB96C5BE-23CA-2B6B-5992-DA6838F59668}"/>
              </a:ext>
            </a:extLst>
          </p:cNvPr>
          <p:cNvSpPr>
            <a:spLocks noChangeShapeType="1"/>
          </p:cNvSpPr>
          <p:nvPr/>
        </p:nvSpPr>
        <p:spPr bwMode="auto">
          <a:xfrm>
            <a:off x="369773" y="3247332"/>
            <a:ext cx="11612880"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Title 2">
            <a:extLst>
              <a:ext uri="{FF2B5EF4-FFF2-40B4-BE49-F238E27FC236}">
                <a16:creationId xmlns:a16="http://schemas.microsoft.com/office/drawing/2014/main" id="{1A6300ED-D9CD-EFBA-EB24-9472131542C5}"/>
              </a:ext>
            </a:extLst>
          </p:cNvPr>
          <p:cNvSpPr txBox="1">
            <a:spLocks/>
          </p:cNvSpPr>
          <p:nvPr/>
        </p:nvSpPr>
        <p:spPr>
          <a:xfrm>
            <a:off x="7400925" y="74474"/>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2" name="Line 10">
            <a:extLst>
              <a:ext uri="{FF2B5EF4-FFF2-40B4-BE49-F238E27FC236}">
                <a16:creationId xmlns:a16="http://schemas.microsoft.com/office/drawing/2014/main" id="{83271884-AA13-78B2-9830-40BEBA097A50}"/>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5" name="Slide Number Placeholder 6">
            <a:extLst>
              <a:ext uri="{FF2B5EF4-FFF2-40B4-BE49-F238E27FC236}">
                <a16:creationId xmlns:a16="http://schemas.microsoft.com/office/drawing/2014/main" id="{05FE35A3-633F-D676-7682-FEFF3E51CDC0}"/>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12</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34500397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1AC3F52-E107-4872-B0F4-888C211824C5}"/>
              </a:ext>
            </a:extLst>
          </p:cNvPr>
          <p:cNvSpPr txBox="1"/>
          <p:nvPr/>
        </p:nvSpPr>
        <p:spPr>
          <a:xfrm>
            <a:off x="209838" y="114947"/>
            <a:ext cx="7113738" cy="4958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BIBLE APPLICATION: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923586" y="6946348"/>
            <a:ext cx="9644063"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16" name="TextBox 15">
            <a:extLst>
              <a:ext uri="{FF2B5EF4-FFF2-40B4-BE49-F238E27FC236}">
                <a16:creationId xmlns:a16="http://schemas.microsoft.com/office/drawing/2014/main" id="{A2CB9D1E-7508-4A39-A1CC-D2A795042C8C}"/>
              </a:ext>
            </a:extLst>
          </p:cNvPr>
          <p:cNvSpPr txBox="1"/>
          <p:nvPr/>
        </p:nvSpPr>
        <p:spPr>
          <a:xfrm>
            <a:off x="3169032" y="202683"/>
            <a:ext cx="4275482" cy="344069"/>
          </a:xfrm>
          <a:prstGeom prst="rect">
            <a:avLst/>
          </a:prstGeom>
          <a:noFill/>
        </p:spPr>
        <p:txBody>
          <a:bodyPr wrap="square">
            <a:spAutoFit/>
          </a:bodyPr>
          <a:lstStyle/>
          <a:p>
            <a:pPr marL="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Discuss specific ways we can celebrate our God.</a:t>
            </a:r>
          </a:p>
        </p:txBody>
      </p:sp>
      <p:sp>
        <p:nvSpPr>
          <p:cNvPr id="14" name="Rectangle 13">
            <a:extLst>
              <a:ext uri="{FF2B5EF4-FFF2-40B4-BE49-F238E27FC236}">
                <a16:creationId xmlns:a16="http://schemas.microsoft.com/office/drawing/2014/main" id="{F441EE31-051D-487D-B40C-4DCD18797F23}"/>
              </a:ext>
            </a:extLst>
          </p:cNvPr>
          <p:cNvSpPr/>
          <p:nvPr/>
        </p:nvSpPr>
        <p:spPr>
          <a:xfrm>
            <a:off x="209838" y="738821"/>
            <a:ext cx="11478125" cy="6035785"/>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 Life of Celebration</a:t>
            </a:r>
            <a:endParaRPr lang="en-US" sz="6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6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600" b="1" dirty="0">
              <a:effectLst/>
              <a:latin typeface="Consolas" panose="020B0609020204030204" pitchFamily="49" charset="0"/>
              <a:ea typeface="Calibri" panose="020F0502020204030204" pitchFamily="34" charset="0"/>
              <a:cs typeface="Times New Roman" panose="02020603050405020304" pitchFamily="18" charset="0"/>
            </a:endParaRP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We often gather to celebrate God. Moses led the people in praise, and they worshiped God together. By definition, celebration implies community. It’s hard to celebrate by ourselves. An important part of our worship is exalting God and His character. The Israelites celebrated God by singing about His characteristics. Our God is majestic, is holy, and works wonders. A “wonder” is something beautiful or unexpected—perhaps unexpectedly beautiful. It’s so amazing it takes us by surprise and may inspire awe and admiration. This is our response to God’s glorious works. Any aspect of creation, any gift we acknowledge from His hand, any miracle recorded in Scripture leads us to acknowledge almighty God in worship.</a:t>
            </a:r>
            <a:endParaRPr lang="en-US" sz="6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600" b="1" dirty="0">
                <a:effectLst/>
                <a:latin typeface="Calibri" panose="020F0502020204030204" pitchFamily="34" charset="0"/>
                <a:ea typeface="Calibri" panose="020F0502020204030204" pitchFamily="34" charset="0"/>
                <a:cs typeface="Times New Roman" panose="02020603050405020304" pitchFamily="18" charset="0"/>
              </a:rPr>
              <a:t> </a:t>
            </a: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The Israelites’ song mentioned general and specific wonders. When God stretches His hand over creation, it obeys His command. God rescued Israel from slavery. How much more has He rescued us when we accept Him as Lord and Savior and redeemed us from slavery to sin!</a:t>
            </a:r>
            <a:endParaRPr lang="en-US" sz="6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600" b="1" dirty="0">
                <a:effectLst/>
                <a:latin typeface="Calibri" panose="020F0502020204030204" pitchFamily="34" charset="0"/>
                <a:ea typeface="Calibri" panose="020F0502020204030204" pitchFamily="34" charset="0"/>
                <a:cs typeface="Times New Roman" panose="02020603050405020304" pitchFamily="18" charset="0"/>
              </a:rPr>
              <a:t> </a:t>
            </a: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Israel responded to God’s lovingkindness with praise and worship, and we are encouraged to do the same. As long as God reigns, He will establish His people and keep His promises of inheritance. And God will reign forever.</a:t>
            </a:r>
            <a:endParaRPr lang="en-US" sz="6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600" b="1" dirty="0">
                <a:effectLst/>
                <a:latin typeface="Calibri" panose="020F0502020204030204" pitchFamily="34" charset="0"/>
                <a:ea typeface="Calibri" panose="020F0502020204030204" pitchFamily="34" charset="0"/>
                <a:cs typeface="Times New Roman" panose="02020603050405020304" pitchFamily="18" charset="0"/>
              </a:rPr>
              <a:t> </a:t>
            </a: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Moses’ sister, Miriam, encouraged the women to follow her in celebration with music and dance. We worship Him in grateful response to the covenant relationship He has initiated with us, and we praise Him for His goodness and mercy in offering us eternal redemption.</a:t>
            </a:r>
            <a:endParaRPr lang="en-US" sz="2000" b="1" dirty="0">
              <a:effectLst/>
              <a:latin typeface="Consolas" panose="020B0609020204030204" pitchFamily="49" charset="0"/>
              <a:ea typeface="Calibri" panose="020F0502020204030204" pitchFamily="34" charset="0"/>
              <a:cs typeface="Times New Roman" panose="02020603050405020304" pitchFamily="18" charset="0"/>
            </a:endParaRPr>
          </a:p>
        </p:txBody>
      </p:sp>
      <p:sp>
        <p:nvSpPr>
          <p:cNvPr id="3" name="Title 2">
            <a:extLst>
              <a:ext uri="{FF2B5EF4-FFF2-40B4-BE49-F238E27FC236}">
                <a16:creationId xmlns:a16="http://schemas.microsoft.com/office/drawing/2014/main" id="{DDA9B3A8-200B-C050-5D5A-2753BF7E4440}"/>
              </a:ext>
            </a:extLst>
          </p:cNvPr>
          <p:cNvSpPr txBox="1">
            <a:spLocks/>
          </p:cNvSpPr>
          <p:nvPr/>
        </p:nvSpPr>
        <p:spPr>
          <a:xfrm>
            <a:off x="7400925" y="114947"/>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7" name="Line 10">
            <a:extLst>
              <a:ext uri="{FF2B5EF4-FFF2-40B4-BE49-F238E27FC236}">
                <a16:creationId xmlns:a16="http://schemas.microsoft.com/office/drawing/2014/main" id="{D94F1916-D36E-B568-2DCD-13B06B4528DC}"/>
              </a:ext>
            </a:extLst>
          </p:cNvPr>
          <p:cNvSpPr>
            <a:spLocks noChangeShapeType="1"/>
          </p:cNvSpPr>
          <p:nvPr/>
        </p:nvSpPr>
        <p:spPr bwMode="auto">
          <a:xfrm>
            <a:off x="0" y="629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8" name="Slide Number Placeholder 6">
            <a:extLst>
              <a:ext uri="{FF2B5EF4-FFF2-40B4-BE49-F238E27FC236}">
                <a16:creationId xmlns:a16="http://schemas.microsoft.com/office/drawing/2014/main" id="{7C0389A6-1218-4479-08C8-18C65824A900}"/>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13</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32839999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1AC3F52-E107-4872-B0F4-888C211824C5}"/>
              </a:ext>
            </a:extLst>
          </p:cNvPr>
          <p:cNvSpPr txBox="1"/>
          <p:nvPr/>
        </p:nvSpPr>
        <p:spPr>
          <a:xfrm>
            <a:off x="209838" y="114947"/>
            <a:ext cx="7113738" cy="4958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BIBLE APPLICATION: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0" y="629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16" name="TextBox 15">
            <a:extLst>
              <a:ext uri="{FF2B5EF4-FFF2-40B4-BE49-F238E27FC236}">
                <a16:creationId xmlns:a16="http://schemas.microsoft.com/office/drawing/2014/main" id="{A2CB9D1E-7508-4A39-A1CC-D2A795042C8C}"/>
              </a:ext>
            </a:extLst>
          </p:cNvPr>
          <p:cNvSpPr txBox="1"/>
          <p:nvPr/>
        </p:nvSpPr>
        <p:spPr>
          <a:xfrm>
            <a:off x="3169032" y="202683"/>
            <a:ext cx="4275482" cy="344069"/>
          </a:xfrm>
          <a:prstGeom prst="rect">
            <a:avLst/>
          </a:prstGeom>
          <a:noFill/>
        </p:spPr>
        <p:txBody>
          <a:bodyPr wrap="square">
            <a:spAutoFit/>
          </a:bodyPr>
          <a:lstStyle/>
          <a:p>
            <a:pPr marL="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Discuss specific ways we can celebrate our God.</a:t>
            </a:r>
          </a:p>
        </p:txBody>
      </p:sp>
      <p:sp>
        <p:nvSpPr>
          <p:cNvPr id="14" name="Rectangle 13">
            <a:extLst>
              <a:ext uri="{FF2B5EF4-FFF2-40B4-BE49-F238E27FC236}">
                <a16:creationId xmlns:a16="http://schemas.microsoft.com/office/drawing/2014/main" id="{F441EE31-051D-487D-B40C-4DCD18797F23}"/>
              </a:ext>
            </a:extLst>
          </p:cNvPr>
          <p:cNvSpPr/>
          <p:nvPr/>
        </p:nvSpPr>
        <p:spPr>
          <a:xfrm>
            <a:off x="569841" y="1193790"/>
            <a:ext cx="10847460" cy="3296574"/>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 Life of Celebration</a:t>
            </a:r>
            <a:endParaRPr lang="en-US" sz="6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6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600" b="1" dirty="0">
              <a:effectLst/>
              <a:latin typeface="Consolas" panose="020B0609020204030204" pitchFamily="49" charset="0"/>
              <a:ea typeface="Calibri" panose="020F0502020204030204" pitchFamily="34" charset="0"/>
              <a:cs typeface="Times New Roman" panose="02020603050405020304" pitchFamily="18" charset="0"/>
            </a:endParaRP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13. What does it mean to say that God works wonders?</a:t>
            </a:r>
          </a:p>
          <a:p>
            <a:pPr lvl="1"/>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sz="2000" b="1" dirty="0">
              <a:latin typeface="Calibri" panose="020F0502020204030204" pitchFamily="34" charset="0"/>
              <a:ea typeface="Calibri" panose="020F0502020204030204" pitchFamily="34" charset="0"/>
              <a:cs typeface="Times New Roman" panose="02020603050405020304" pitchFamily="18" charset="0"/>
            </a:endParaRP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14. What unique characteristics of God’s character might we exalt in our worship?</a:t>
            </a:r>
          </a:p>
          <a:p>
            <a:pPr lvl="1"/>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sz="2000" b="1" dirty="0">
              <a:latin typeface="Calibri" panose="020F0502020204030204" pitchFamily="34" charset="0"/>
              <a:ea typeface="Calibri" panose="020F0502020204030204" pitchFamily="34" charset="0"/>
              <a:cs typeface="Times New Roman" panose="02020603050405020304" pitchFamily="18" charset="0"/>
            </a:endParaRP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15. How do these verses encourage us to celebrate God?</a:t>
            </a:r>
          </a:p>
          <a:p>
            <a:pPr lvl="1"/>
            <a:endParaRPr lang="en-US" sz="2000" b="1" dirty="0">
              <a:latin typeface="Calibri" panose="020F0502020204030204" pitchFamily="34" charset="0"/>
              <a:ea typeface="Calibri" panose="020F0502020204030204" pitchFamily="34" charset="0"/>
              <a:cs typeface="Times New Roman" panose="02020603050405020304" pitchFamily="18" charset="0"/>
            </a:endParaRPr>
          </a:p>
          <a:p>
            <a:pPr lvl="1"/>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itle 2">
            <a:extLst>
              <a:ext uri="{FF2B5EF4-FFF2-40B4-BE49-F238E27FC236}">
                <a16:creationId xmlns:a16="http://schemas.microsoft.com/office/drawing/2014/main" id="{DDA9B3A8-200B-C050-5D5A-2753BF7E4440}"/>
              </a:ext>
            </a:extLst>
          </p:cNvPr>
          <p:cNvSpPr txBox="1">
            <a:spLocks/>
          </p:cNvSpPr>
          <p:nvPr/>
        </p:nvSpPr>
        <p:spPr>
          <a:xfrm>
            <a:off x="7400925" y="114947"/>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5" name="Slide Number Placeholder 6">
            <a:extLst>
              <a:ext uri="{FF2B5EF4-FFF2-40B4-BE49-F238E27FC236}">
                <a16:creationId xmlns:a16="http://schemas.microsoft.com/office/drawing/2014/main" id="{0CD05631-4DE6-C463-68F3-27C323B29F93}"/>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14</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56633413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923586" y="6946348"/>
            <a:ext cx="9644063"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3" name="Title 2">
            <a:extLst>
              <a:ext uri="{FF2B5EF4-FFF2-40B4-BE49-F238E27FC236}">
                <a16:creationId xmlns:a16="http://schemas.microsoft.com/office/drawing/2014/main" id="{DDA9B3A8-200B-C050-5D5A-2753BF7E4440}"/>
              </a:ext>
            </a:extLst>
          </p:cNvPr>
          <p:cNvSpPr txBox="1">
            <a:spLocks/>
          </p:cNvSpPr>
          <p:nvPr/>
        </p:nvSpPr>
        <p:spPr>
          <a:xfrm>
            <a:off x="7400925" y="114947"/>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7" name="Rectangle 6">
            <a:extLst>
              <a:ext uri="{FF2B5EF4-FFF2-40B4-BE49-F238E27FC236}">
                <a16:creationId xmlns:a16="http://schemas.microsoft.com/office/drawing/2014/main" id="{ADA8200D-2277-CFBC-B766-4D45A0AED976}"/>
              </a:ext>
            </a:extLst>
          </p:cNvPr>
          <p:cNvSpPr/>
          <p:nvPr/>
        </p:nvSpPr>
        <p:spPr>
          <a:xfrm>
            <a:off x="205206" y="808896"/>
            <a:ext cx="9815094" cy="5697231"/>
          </a:xfrm>
          <a:prstGeom prst="rect">
            <a:avLst/>
          </a:prstGeom>
          <a:solidFill>
            <a:schemeClr val="bg1">
              <a:alpha val="0"/>
            </a:schemeClr>
          </a:solidFill>
        </p:spPr>
        <p:txBody>
          <a:bodyPr wrap="square" lIns="64291" tIns="32146" rIns="64291" bIns="32146">
            <a:spAutoFit/>
          </a:bodyPr>
          <a:lstStyle/>
          <a:p>
            <a:pPr marL="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Singing helps diminish feelings of stress and anxiety by releasing “feel good” brain chemicals that alleviate pain. Singing also activates the portion of the brain associated with memorization— you can probably still sing the alphabet song!</a:t>
            </a: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songs of worship do these things and so much more. We sing in worship to the Lord because He is the source of our strength and salvation. Our worship also celebrates and remembers the Lord’s goodness and faithfulness. The apostle Paul sang to the Lord in worship, even in imprisonment (Acts 16:25). “Psalms and hymns and spiritual songs” along with “singing and making melody in your heart” are marks of a life filled with God’s Spirit (Ephesians 5:19; see Colossians 3:16). While there are specific situations when singing is not always appropriate (examples: Proverbs 25:20; Amos 5:23; 8:10; Ezekiel 26:13), the righteous people of God are called to sing praises to Him (Psalm 33:1-3). Sing to the Lord without hesitation!</a:t>
            </a:r>
          </a:p>
        </p:txBody>
      </p:sp>
      <p:sp>
        <p:nvSpPr>
          <p:cNvPr id="9" name="TextBox 8">
            <a:extLst>
              <a:ext uri="{FF2B5EF4-FFF2-40B4-BE49-F238E27FC236}">
                <a16:creationId xmlns:a16="http://schemas.microsoft.com/office/drawing/2014/main" id="{9C2B82AF-EE6F-32F0-0815-E3CAEB603E2A}"/>
              </a:ext>
            </a:extLst>
          </p:cNvPr>
          <p:cNvSpPr txBox="1"/>
          <p:nvPr/>
        </p:nvSpPr>
        <p:spPr>
          <a:xfrm>
            <a:off x="390050" y="167490"/>
            <a:ext cx="4511134" cy="4958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nchor="ctr">
            <a:spAutoFit/>
          </a:bodyPr>
          <a:lstStyle/>
          <a:p>
            <a:pPr algn="l"/>
            <a:r>
              <a:rPr lang="en-US" sz="2800" b="1" dirty="0">
                <a:effectLst>
                  <a:outerShdw blurRad="38100" dist="38100" dir="2700000" algn="tl">
                    <a:srgbClr val="000000">
                      <a:alpha val="43137"/>
                    </a:srgbClr>
                  </a:outerShdw>
                </a:effectLst>
                <a:latin typeface="Gotham Medium" panose="02000604030000020004"/>
              </a:rPr>
              <a:t>CONCLUSION:</a:t>
            </a:r>
          </a:p>
        </p:txBody>
      </p:sp>
      <p:sp>
        <p:nvSpPr>
          <p:cNvPr id="11" name="TextBox 10">
            <a:extLst>
              <a:ext uri="{FF2B5EF4-FFF2-40B4-BE49-F238E27FC236}">
                <a16:creationId xmlns:a16="http://schemas.microsoft.com/office/drawing/2014/main" id="{E82ABE2D-537E-6781-0DF9-E367B4773A2C}"/>
              </a:ext>
            </a:extLst>
          </p:cNvPr>
          <p:cNvSpPr txBox="1"/>
          <p:nvPr/>
        </p:nvSpPr>
        <p:spPr>
          <a:xfrm>
            <a:off x="2596896" y="227618"/>
            <a:ext cx="4076390" cy="375552"/>
          </a:xfrm>
          <a:prstGeom prst="rect">
            <a:avLst/>
          </a:prstGeom>
          <a:noFill/>
        </p:spPr>
        <p:txBody>
          <a:bodyPr wrap="square">
            <a:spAutoFit/>
          </a:bodyPr>
          <a:lstStyle/>
          <a:p>
            <a:pPr marL="0" marR="0">
              <a:lnSpc>
                <a:spcPct val="107000"/>
              </a:lnSpc>
              <a:spcBef>
                <a:spcPts val="0"/>
              </a:spcBef>
              <a:spcAft>
                <a:spcPts val="0"/>
              </a:spcAft>
            </a:pPr>
            <a:r>
              <a:rPr lang="en-US" sz="1800" b="1" u="sng" dirty="0">
                <a:effectLst>
                  <a:outerShdw blurRad="38100" dist="38100" dir="2700000" algn="tl">
                    <a:srgbClr val="000000">
                      <a:alpha val="43137"/>
                    </a:srgbClr>
                  </a:outerShdw>
                </a:effectLst>
                <a:latin typeface="Gotham Medium" panose="02000604030000020004"/>
                <a:ea typeface="Calibri" panose="020F0502020204030204" pitchFamily="34" charset="0"/>
              </a:rPr>
              <a:t>Sing to the Lord</a:t>
            </a:r>
          </a:p>
        </p:txBody>
      </p:sp>
      <p:sp>
        <p:nvSpPr>
          <p:cNvPr id="12" name="Line 10">
            <a:extLst>
              <a:ext uri="{FF2B5EF4-FFF2-40B4-BE49-F238E27FC236}">
                <a16:creationId xmlns:a16="http://schemas.microsoft.com/office/drawing/2014/main" id="{45453406-CF99-BA18-7794-191C313B2649}"/>
              </a:ext>
            </a:extLst>
          </p:cNvPr>
          <p:cNvSpPr>
            <a:spLocks noChangeShapeType="1"/>
          </p:cNvSpPr>
          <p:nvPr/>
        </p:nvSpPr>
        <p:spPr bwMode="auto">
          <a:xfrm>
            <a:off x="0" y="6927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3" name="Slide Number Placeholder 6">
            <a:extLst>
              <a:ext uri="{FF2B5EF4-FFF2-40B4-BE49-F238E27FC236}">
                <a16:creationId xmlns:a16="http://schemas.microsoft.com/office/drawing/2014/main" id="{17417BC1-0A41-293C-045B-A7DA232F40CC}"/>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15</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5479633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047913" y="6354599"/>
            <a:ext cx="9644063"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3" name="Title 2">
            <a:extLst>
              <a:ext uri="{FF2B5EF4-FFF2-40B4-BE49-F238E27FC236}">
                <a16:creationId xmlns:a16="http://schemas.microsoft.com/office/drawing/2014/main" id="{DDA9B3A8-200B-C050-5D5A-2753BF7E4440}"/>
              </a:ext>
            </a:extLst>
          </p:cNvPr>
          <p:cNvSpPr txBox="1">
            <a:spLocks/>
          </p:cNvSpPr>
          <p:nvPr/>
        </p:nvSpPr>
        <p:spPr>
          <a:xfrm>
            <a:off x="7400925" y="114947"/>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9" name="TextBox 8">
            <a:extLst>
              <a:ext uri="{FF2B5EF4-FFF2-40B4-BE49-F238E27FC236}">
                <a16:creationId xmlns:a16="http://schemas.microsoft.com/office/drawing/2014/main" id="{9C2B82AF-EE6F-32F0-0815-E3CAEB603E2A}"/>
              </a:ext>
            </a:extLst>
          </p:cNvPr>
          <p:cNvSpPr txBox="1"/>
          <p:nvPr/>
        </p:nvSpPr>
        <p:spPr>
          <a:xfrm>
            <a:off x="390050" y="167490"/>
            <a:ext cx="4511134" cy="4958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nchor="ctr">
            <a:spAutoFit/>
          </a:bodyPr>
          <a:lstStyle/>
          <a:p>
            <a:pPr algn="l"/>
            <a:r>
              <a:rPr lang="en-US" sz="2800" b="1" dirty="0">
                <a:effectLst>
                  <a:outerShdw blurRad="38100" dist="38100" dir="2700000" algn="tl">
                    <a:srgbClr val="000000">
                      <a:alpha val="43137"/>
                    </a:srgbClr>
                  </a:outerShdw>
                </a:effectLst>
                <a:latin typeface="Gotham Medium" panose="02000604030000020004"/>
              </a:rPr>
              <a:t>CONCLUSION:</a:t>
            </a:r>
          </a:p>
        </p:txBody>
      </p:sp>
      <p:sp>
        <p:nvSpPr>
          <p:cNvPr id="5" name="Line 7">
            <a:extLst>
              <a:ext uri="{FF2B5EF4-FFF2-40B4-BE49-F238E27FC236}">
                <a16:creationId xmlns:a16="http://schemas.microsoft.com/office/drawing/2014/main" id="{6A162E77-8144-8401-3CA3-D1099B103002}"/>
              </a:ext>
            </a:extLst>
          </p:cNvPr>
          <p:cNvSpPr>
            <a:spLocks noChangeShapeType="1"/>
          </p:cNvSpPr>
          <p:nvPr/>
        </p:nvSpPr>
        <p:spPr bwMode="auto">
          <a:xfrm flipH="1" flipV="1">
            <a:off x="265723" y="797959"/>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8" name="Line 8">
            <a:extLst>
              <a:ext uri="{FF2B5EF4-FFF2-40B4-BE49-F238E27FC236}">
                <a16:creationId xmlns:a16="http://schemas.microsoft.com/office/drawing/2014/main" id="{780A1DA1-21F2-127B-9CCB-561CD7FB2D7B}"/>
              </a:ext>
            </a:extLst>
          </p:cNvPr>
          <p:cNvSpPr>
            <a:spLocks noChangeShapeType="1"/>
          </p:cNvSpPr>
          <p:nvPr/>
        </p:nvSpPr>
        <p:spPr bwMode="auto">
          <a:xfrm flipV="1">
            <a:off x="265723" y="795576"/>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grpSp>
        <p:nvGrpSpPr>
          <p:cNvPr id="10" name="Group 9">
            <a:extLst>
              <a:ext uri="{FF2B5EF4-FFF2-40B4-BE49-F238E27FC236}">
                <a16:creationId xmlns:a16="http://schemas.microsoft.com/office/drawing/2014/main" id="{8C7969B1-02B2-6B36-1C09-55A7102C4FC6}"/>
              </a:ext>
            </a:extLst>
          </p:cNvPr>
          <p:cNvGrpSpPr/>
          <p:nvPr/>
        </p:nvGrpSpPr>
        <p:grpSpPr>
          <a:xfrm>
            <a:off x="878729" y="3436172"/>
            <a:ext cx="7960471" cy="2019148"/>
            <a:chOff x="754402" y="4644866"/>
            <a:chExt cx="7960471" cy="2019148"/>
          </a:xfrm>
          <a:solidFill>
            <a:schemeClr val="accent2">
              <a:lumMod val="75000"/>
              <a:alpha val="0"/>
            </a:schemeClr>
          </a:solidFill>
        </p:grpSpPr>
        <p:sp>
          <p:nvSpPr>
            <p:cNvPr id="12" name="Rectangle 11">
              <a:extLst>
                <a:ext uri="{FF2B5EF4-FFF2-40B4-BE49-F238E27FC236}">
                  <a16:creationId xmlns:a16="http://schemas.microsoft.com/office/drawing/2014/main" id="{D694117D-167B-E558-65C1-E5871222B50A}"/>
                </a:ext>
              </a:extLst>
            </p:cNvPr>
            <p:cNvSpPr/>
            <p:nvPr/>
          </p:nvSpPr>
          <p:spPr>
            <a:xfrm>
              <a:off x="754402" y="5121767"/>
              <a:ext cx="7960471" cy="1542247"/>
            </a:xfrm>
            <a:prstGeom prst="rect">
              <a:avLst/>
            </a:prstGeom>
            <a:grpFill/>
          </p:spPr>
          <p:txBody>
            <a:bodyPr wrap="square" lIns="64291" tIns="32146" rIns="64291" bIns="32146">
              <a:spAutoFit/>
            </a:bodyPr>
            <a:lstStyle/>
            <a:p>
              <a:pPr marL="91440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Moses and Miriam’s songs of praise to the Lord provide examples of how to celebrate God. We celebrate God by giving Him honor, praise, and worship.</a:t>
              </a:r>
            </a:p>
          </p:txBody>
        </p:sp>
        <p:sp>
          <p:nvSpPr>
            <p:cNvPr id="13" name="Rectangle 12">
              <a:extLst>
                <a:ext uri="{FF2B5EF4-FFF2-40B4-BE49-F238E27FC236}">
                  <a16:creationId xmlns:a16="http://schemas.microsoft.com/office/drawing/2014/main" id="{FD858C37-CE04-5A88-632F-0E2B972CCD78}"/>
                </a:ext>
              </a:extLst>
            </p:cNvPr>
            <p:cNvSpPr/>
            <p:nvPr/>
          </p:nvSpPr>
          <p:spPr>
            <a:xfrm>
              <a:off x="754402" y="4644866"/>
              <a:ext cx="3165845" cy="434252"/>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It’s Time to Celebrate!</a:t>
              </a:r>
            </a:p>
          </p:txBody>
        </p:sp>
      </p:grpSp>
      <p:sp>
        <p:nvSpPr>
          <p:cNvPr id="14" name="Rectangle: Rounded Corners 6">
            <a:extLst>
              <a:ext uri="{FF2B5EF4-FFF2-40B4-BE49-F238E27FC236}">
                <a16:creationId xmlns:a16="http://schemas.microsoft.com/office/drawing/2014/main" id="{4B32035F-BE63-66D5-CC64-78E6219D7911}"/>
              </a:ext>
            </a:extLst>
          </p:cNvPr>
          <p:cNvSpPr txBox="1"/>
          <p:nvPr/>
        </p:nvSpPr>
        <p:spPr>
          <a:xfrm>
            <a:off x="390050" y="762483"/>
            <a:ext cx="10150950"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400" b="1" cap="small" dirty="0">
                <a:solidFill>
                  <a:schemeClr val="tx1"/>
                </a:solidFill>
                <a:latin typeface="Gotham Medium" panose="02000604030000020004"/>
                <a:ea typeface="+mn-lt"/>
                <a:cs typeface="Arial" panose="020B0604020202020204" pitchFamily="34" charset="0"/>
              </a:rPr>
              <a:t>Life Response</a:t>
            </a:r>
            <a:r>
              <a:rPr lang="en-US" sz="2400" b="1" dirty="0">
                <a:solidFill>
                  <a:schemeClr val="tx1"/>
                </a:solidFill>
                <a:latin typeface="Gotham Medium" panose="02000604030000020004"/>
                <a:ea typeface="+mn-lt"/>
                <a:cs typeface="Arial" panose="020B0604020202020204" pitchFamily="34" charset="0"/>
              </a:rPr>
              <a:t>: </a:t>
            </a:r>
            <a:r>
              <a:rPr lang="en-US" sz="2400" b="1" dirty="0">
                <a:solidFill>
                  <a:schemeClr val="tx1"/>
                </a:solidFill>
                <a:effectLst/>
                <a:latin typeface="Gotham Medium" panose="02000604030000020004"/>
                <a:ea typeface="Calibri" panose="020F0502020204030204" pitchFamily="34" charset="0"/>
                <a:cs typeface="Times New Roman" panose="02020603050405020304" pitchFamily="18" charset="0"/>
              </a:rPr>
              <a:t>Celebrate our God with a song or prayer of praise and worship.</a:t>
            </a:r>
          </a:p>
        </p:txBody>
      </p:sp>
      <p:sp>
        <p:nvSpPr>
          <p:cNvPr id="16" name="Rectangle 15">
            <a:extLst>
              <a:ext uri="{FF2B5EF4-FFF2-40B4-BE49-F238E27FC236}">
                <a16:creationId xmlns:a16="http://schemas.microsoft.com/office/drawing/2014/main" id="{43BA09E0-34CA-ABA1-FAE2-FB505F8E557A}"/>
              </a:ext>
            </a:extLst>
          </p:cNvPr>
          <p:cNvSpPr/>
          <p:nvPr/>
        </p:nvSpPr>
        <p:spPr>
          <a:xfrm>
            <a:off x="390050" y="1511963"/>
            <a:ext cx="11430000" cy="1542247"/>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The Israelites recalled all God had done for them when He delivered them from slavery in Egypt. They walked through the Red Sea on dry land and watched God command the sea to swallow their enemies. In response, Moses and Miriam led the people in songs of praise and celebration to God.</a:t>
            </a:r>
          </a:p>
        </p:txBody>
      </p:sp>
      <p:sp>
        <p:nvSpPr>
          <p:cNvPr id="17" name="Line 10">
            <a:extLst>
              <a:ext uri="{FF2B5EF4-FFF2-40B4-BE49-F238E27FC236}">
                <a16:creationId xmlns:a16="http://schemas.microsoft.com/office/drawing/2014/main" id="{F6E99C8D-1AA8-14C2-35F4-9859BE075293}"/>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9" name="Slide Number Placeholder 6">
            <a:extLst>
              <a:ext uri="{FF2B5EF4-FFF2-40B4-BE49-F238E27FC236}">
                <a16:creationId xmlns:a16="http://schemas.microsoft.com/office/drawing/2014/main" id="{D0294ACA-BACE-5116-8797-0D8AB2491918}"/>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16</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36908867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2622" y="2547"/>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0" y="629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grpSp>
        <p:nvGrpSpPr>
          <p:cNvPr id="36" name="Group 11">
            <a:extLst>
              <a:ext uri="{FF2B5EF4-FFF2-40B4-BE49-F238E27FC236}">
                <a16:creationId xmlns:a16="http://schemas.microsoft.com/office/drawing/2014/main" id="{4C0B92F4-CE7B-4F4A-A984-A8CCE2B8B970}"/>
              </a:ext>
            </a:extLst>
          </p:cNvPr>
          <p:cNvGrpSpPr/>
          <p:nvPr/>
        </p:nvGrpSpPr>
        <p:grpSpPr>
          <a:xfrm>
            <a:off x="3886200" y="5773468"/>
            <a:ext cx="4421864" cy="488077"/>
            <a:chOff x="3142974" y="6231576"/>
            <a:chExt cx="6718852" cy="1093970"/>
          </a:xfrm>
        </p:grpSpPr>
        <p:sp>
          <p:nvSpPr>
            <p:cNvPr id="37" name="Rectangle: Rounded Corners 12">
              <a:extLst>
                <a:ext uri="{FF2B5EF4-FFF2-40B4-BE49-F238E27FC236}">
                  <a16:creationId xmlns:a16="http://schemas.microsoft.com/office/drawing/2014/main" id="{F44EE000-55EC-4F48-BF8C-D4CA9BB8732E}"/>
                </a:ext>
              </a:extLst>
            </p:cNvPr>
            <p:cNvSpPr/>
            <p:nvPr/>
          </p:nvSpPr>
          <p:spPr>
            <a:xfrm>
              <a:off x="3142974" y="6231576"/>
              <a:ext cx="6718852" cy="1093970"/>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chemeClr val="bg2"/>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F02D543A-970F-4069-8A57-CC991D17F9F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4AC12C93-F6B4-4A5F-B593-9A540623AAE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13694F04-4B05-4247-85B2-44B40751695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02B9D910-C895-45B2-9A6F-AF8035B8162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2" name="Rectangle 41">
            <a:extLst>
              <a:ext uri="{FF2B5EF4-FFF2-40B4-BE49-F238E27FC236}">
                <a16:creationId xmlns:a16="http://schemas.microsoft.com/office/drawing/2014/main" id="{B307E2C6-2CBF-4ABE-9D68-F2BB437746E1}"/>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34" name="Content Placeholder 1">
            <a:extLst>
              <a:ext uri="{FF2B5EF4-FFF2-40B4-BE49-F238E27FC236}">
                <a16:creationId xmlns:a16="http://schemas.microsoft.com/office/drawing/2014/main" id="{BCFADF64-C176-4FE0-8EEB-322081509DC3}"/>
              </a:ext>
            </a:extLst>
          </p:cNvPr>
          <p:cNvSpPr txBox="1">
            <a:spLocks/>
          </p:cNvSpPr>
          <p:nvPr/>
        </p:nvSpPr>
        <p:spPr>
          <a:xfrm>
            <a:off x="657725" y="1150851"/>
            <a:ext cx="4392891" cy="1399347"/>
          </a:xfrm>
          <a:prstGeom prst="rect">
            <a:avLst/>
          </a:prstGeom>
          <a:solidFill>
            <a:schemeClr val="bg1">
              <a:alpha val="0"/>
            </a:schemeClr>
          </a:solidFill>
        </p:spPr>
        <p:txBody>
          <a:bodyPr vert="horz" lIns="91440" tIns="45720" rIns="91440" bIns="45720" rtlCol="0" anchor="t">
            <a:noAutofit/>
            <a:scene3d>
              <a:camera prst="orthographicFront"/>
              <a:lightRig rig="threePt" dir="t"/>
            </a:scene3d>
            <a:sp3d extrusionH="57150">
              <a:bevelT w="38100" h="38100" prst="relaxedInset"/>
            </a:sp3d>
          </a:bodyPr>
          <a:lstStyle>
            <a:lvl1pPr marL="0" indent="0" algn="ctr" defTabSz="914400" rtl="0" eaLnBrk="1" latinLnBrk="0" hangingPunct="1">
              <a:lnSpc>
                <a:spcPct val="120000"/>
              </a:lnSpc>
              <a:spcBef>
                <a:spcPts val="0"/>
              </a:spcBef>
              <a:buClr>
                <a:schemeClr val="accent1"/>
              </a:buClr>
              <a:buSzTx/>
              <a:buFont typeface="Wingdings" panose="05000000000000000000" pitchFamily="2" charset="2"/>
              <a:buNone/>
              <a:defRPr sz="1800" kern="1200">
                <a:solidFill>
                  <a:schemeClr val="tx1"/>
                </a:solidFill>
                <a:effectLst/>
                <a:latin typeface="+mn-lt"/>
                <a:ea typeface="+mn-ea"/>
                <a:cs typeface="+mn-cs"/>
              </a:defRPr>
            </a:lvl1pPr>
            <a:lvl2pPr marL="0" indent="160745" algn="ctr" defTabSz="914400" rtl="0" eaLnBrk="1" latinLnBrk="0" hangingPunct="1">
              <a:lnSpc>
                <a:spcPct val="120000"/>
              </a:lnSpc>
              <a:spcBef>
                <a:spcPts val="0"/>
              </a:spcBef>
              <a:buClr>
                <a:schemeClr val="accent1"/>
              </a:buClr>
              <a:buSzTx/>
              <a:buFont typeface="Wingdings" panose="05000000000000000000" pitchFamily="2" charset="2"/>
              <a:buNone/>
              <a:defRPr sz="1600" kern="1200">
                <a:solidFill>
                  <a:schemeClr val="tx1"/>
                </a:solidFill>
                <a:effectLst/>
                <a:latin typeface="+mn-lt"/>
                <a:ea typeface="+mn-ea"/>
                <a:cs typeface="+mn-cs"/>
              </a:defRPr>
            </a:lvl2pPr>
            <a:lvl3pPr marL="0" indent="321490" algn="ctr" defTabSz="914400" rtl="0" eaLnBrk="1" latinLnBrk="0" hangingPunct="1">
              <a:lnSpc>
                <a:spcPct val="120000"/>
              </a:lnSpc>
              <a:spcBef>
                <a:spcPts val="0"/>
              </a:spcBef>
              <a:buClr>
                <a:schemeClr val="accent1"/>
              </a:buClr>
              <a:buSzTx/>
              <a:buFont typeface="Wingdings" panose="05000000000000000000" pitchFamily="2" charset="2"/>
              <a:buNone/>
              <a:defRPr sz="1400" kern="1200">
                <a:solidFill>
                  <a:schemeClr val="tx1"/>
                </a:solidFill>
                <a:effectLst/>
                <a:latin typeface="+mn-lt"/>
                <a:ea typeface="+mn-ea"/>
                <a:cs typeface="+mn-cs"/>
              </a:defRPr>
            </a:lvl3pPr>
            <a:lvl4pPr marL="0" indent="482234" algn="ctr" defTabSz="914400" rtl="0" eaLnBrk="1" latinLnBrk="0" hangingPunct="1">
              <a:lnSpc>
                <a:spcPct val="120000"/>
              </a:lnSpc>
              <a:spcBef>
                <a:spcPts val="0"/>
              </a:spcBef>
              <a:buClr>
                <a:schemeClr val="accent1"/>
              </a:buClr>
              <a:buSzTx/>
              <a:buFont typeface="Wingdings" panose="05000000000000000000" pitchFamily="2" charset="2"/>
              <a:buNone/>
              <a:defRPr sz="1200" kern="1200">
                <a:solidFill>
                  <a:schemeClr val="tx1"/>
                </a:solidFill>
                <a:effectLst/>
                <a:latin typeface="+mn-lt"/>
                <a:ea typeface="+mn-ea"/>
                <a:cs typeface="+mn-cs"/>
              </a:defRPr>
            </a:lvl4pPr>
            <a:lvl5pPr marL="0" indent="642979" algn="ctr" defTabSz="914400" rtl="0" eaLnBrk="1" latinLnBrk="0" hangingPunct="1">
              <a:lnSpc>
                <a:spcPct val="120000"/>
              </a:lnSpc>
              <a:spcBef>
                <a:spcPts val="0"/>
              </a:spcBef>
              <a:buClr>
                <a:schemeClr val="accent1"/>
              </a:buClr>
              <a:buSzTx/>
              <a:buFont typeface="Wingdings" panose="05000000000000000000" pitchFamily="2" charset="2"/>
              <a:buNone/>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r>
              <a:rPr lang="en-US" sz="4000" i="1">
                <a:effectLst>
                  <a:outerShdw blurRad="38100" dist="38100" dir="2700000" algn="tl">
                    <a:srgbClr val="000000">
                      <a:alpha val="43137"/>
                    </a:srgbClr>
                  </a:outerShdw>
                </a:effectLst>
                <a:latin typeface="Arial Black" panose="020B0A04020102020204" pitchFamily="34" charset="0"/>
              </a:rPr>
              <a:t>End</a:t>
            </a:r>
            <a:endParaRPr lang="en-US" sz="4000" i="1" dirty="0">
              <a:effectLst>
                <a:outerShdw blurRad="38100" dist="38100" dir="2700000" algn="tl">
                  <a:srgbClr val="000000">
                    <a:alpha val="43137"/>
                  </a:srgbClr>
                </a:outerShdw>
              </a:effectLst>
              <a:latin typeface="Arial Black" panose="020B0A04020102020204" pitchFamily="34" charset="0"/>
            </a:endParaRPr>
          </a:p>
        </p:txBody>
      </p:sp>
      <p:sp>
        <p:nvSpPr>
          <p:cNvPr id="20" name="TextBox 19">
            <a:extLst>
              <a:ext uri="{FF2B5EF4-FFF2-40B4-BE49-F238E27FC236}">
                <a16:creationId xmlns:a16="http://schemas.microsoft.com/office/drawing/2014/main" id="{A4E815DF-A44A-4D64-86D8-6F06B490BEBE}"/>
              </a:ext>
            </a:extLst>
          </p:cNvPr>
          <p:cNvSpPr txBox="1"/>
          <p:nvPr/>
        </p:nvSpPr>
        <p:spPr>
          <a:xfrm>
            <a:off x="2759856" y="1942948"/>
            <a:ext cx="6733247" cy="2677656"/>
          </a:xfrm>
          <a:prstGeom prst="rect">
            <a:avLst/>
          </a:prstGeom>
          <a:noFill/>
        </p:spPr>
        <p:txBody>
          <a:bodyPr wrap="square">
            <a:spAutoFit/>
          </a:bodyPr>
          <a:lstStyle/>
          <a:p>
            <a:pPr>
              <a:buNone/>
            </a:pPr>
            <a:r>
              <a:rPr lang="en-US" sz="2400" i="1" dirty="0">
                <a:effectLst>
                  <a:outerShdw blurRad="38100" dist="38100" dir="2700000" algn="tl">
                    <a:srgbClr val="000000">
                      <a:alpha val="43137"/>
                    </a:srgbClr>
                  </a:outerShdw>
                </a:effectLst>
                <a:latin typeface="Arial Black" panose="020B0A04020102020204" pitchFamily="34" charset="0"/>
              </a:rPr>
              <a:t>The Lord bless thee, and keep thee: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                               - Numbers 6:24-26, </a:t>
            </a:r>
            <a:br>
              <a:rPr lang="en-US" sz="2400" i="1" dirty="0">
                <a:effectLst>
                  <a:outerShdw blurRad="38100" dist="38100" dir="2700000" algn="tl">
                    <a:srgbClr val="000000">
                      <a:alpha val="43137"/>
                    </a:srgbClr>
                  </a:outerShdw>
                </a:effectLst>
                <a:latin typeface="Arial Black" panose="020B0A04020102020204" pitchFamily="34" charset="0"/>
              </a:rPr>
            </a:br>
            <a:endParaRPr lang="en-US" sz="2400" i="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542578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2236956"/>
            <a:ext cx="10076421" cy="4093587"/>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4. Why is it important to praise God together with other believers?</a:t>
            </a:r>
          </a:p>
          <a:p>
            <a:pPr marL="0" marR="0">
              <a:lnSpc>
                <a:spcPct val="107000"/>
              </a:lnSpc>
              <a:spcBef>
                <a:spcPts val="0"/>
              </a:spcBef>
              <a:spcAft>
                <a:spcPts val="0"/>
              </a:spcAft>
            </a:pPr>
            <a:r>
              <a:rPr lang="en-US" sz="2800" b="1" dirty="0">
                <a:highlight>
                  <a:srgbClr val="00FFFF"/>
                </a:highlight>
                <a:latin typeface="Gotham Medium" panose="02000604030000020004"/>
                <a:cs typeface="Times New Roman" panose="02020603050405020304" pitchFamily="18" charset="0"/>
              </a:rPr>
              <a:t> </a:t>
            </a: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5. What can we learn about God’s character from the Israelites’ song of praise in Exodus 15:1–3?</a:t>
            </a: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gn="l"/>
            <a:endParaRPr lang="en-US" sz="2800" b="1" u="sng" dirty="0">
              <a:highlight>
                <a:srgbClr val="00FF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25044" y="2791872"/>
            <a:ext cx="9455276" cy="1172915"/>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Praising God with other believers reminds us that He is our God and Savior. When we see others praising God, it can encourage us to give thanks and praise to God.</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267729" y="1661919"/>
            <a:ext cx="6101082" cy="471171"/>
          </a:xfrm>
          <a:prstGeom prst="rect">
            <a:avLst/>
          </a:prstGeom>
          <a:solidFill>
            <a:schemeClr val="accent2">
              <a:lumMod val="75000"/>
              <a:alpha val="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PRAISING GOD TOGETHER </a:t>
            </a:r>
          </a:p>
        </p:txBody>
      </p:sp>
      <p:sp>
        <p:nvSpPr>
          <p:cNvPr id="5" name="Rectangle 4">
            <a:extLst>
              <a:ext uri="{FF2B5EF4-FFF2-40B4-BE49-F238E27FC236}">
                <a16:creationId xmlns:a16="http://schemas.microsoft.com/office/drawing/2014/main" id="{A08F2ABD-684F-47A5-BE62-ECDC7B7897D2}"/>
              </a:ext>
            </a:extLst>
          </p:cNvPr>
          <p:cNvSpPr/>
          <p:nvPr/>
        </p:nvSpPr>
        <p:spPr>
          <a:xfrm>
            <a:off x="725044" y="5117572"/>
            <a:ext cx="9455276" cy="1542247"/>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The Israelites’ song of praise reveals that God is a powerful warrior who triumphs over his enemies. God is the only savior and provider for His people, as He has become their strength, defense, and salvation.</a:t>
            </a:r>
          </a:p>
        </p:txBody>
      </p:sp>
      <p:sp>
        <p:nvSpPr>
          <p:cNvPr id="7"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4" name="Rectangle: Rounded Corners 6">
            <a:extLst>
              <a:ext uri="{FF2B5EF4-FFF2-40B4-BE49-F238E27FC236}">
                <a16:creationId xmlns:a16="http://schemas.microsoft.com/office/drawing/2014/main" id="{78CFF93C-4CD3-4E31-8FF6-6DCA83B82F5E}"/>
              </a:ext>
            </a:extLst>
          </p:cNvPr>
          <p:cNvSpPr txBox="1"/>
          <p:nvPr/>
        </p:nvSpPr>
        <p:spPr>
          <a:xfrm>
            <a:off x="267729" y="1189028"/>
            <a:ext cx="11238471"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tx1"/>
                </a:solidFill>
                <a:latin typeface="Gotham Medium" panose="02000604030000020004"/>
                <a:ea typeface="+mn-lt"/>
                <a:cs typeface="Arial" panose="020B0604020202020204" pitchFamily="34" charset="0"/>
              </a:rPr>
              <a:t>Life Response</a:t>
            </a:r>
            <a:r>
              <a:rPr lang="en-US" sz="2800" b="1" dirty="0">
                <a:solidFill>
                  <a:schemeClr val="tx1"/>
                </a:solidFill>
                <a:latin typeface="Gotham Medium" panose="02000604030000020004"/>
                <a:ea typeface="+mn-lt"/>
                <a:cs typeface="Arial" panose="020B0604020202020204" pitchFamily="34" charset="0"/>
              </a:rPr>
              <a:t>: </a:t>
            </a:r>
            <a:r>
              <a:rPr lang="en-US" sz="2800" b="1" dirty="0">
                <a:solidFill>
                  <a:schemeClr val="tx1"/>
                </a:solidFill>
                <a:effectLst/>
                <a:latin typeface="Gotham Medium" panose="02000604030000020004"/>
                <a:ea typeface="Calibri" panose="020F0502020204030204" pitchFamily="34" charset="0"/>
                <a:cs typeface="Times New Roman" panose="02020603050405020304" pitchFamily="18" charset="0"/>
              </a:rPr>
              <a:t>Serve the Lord with everyone, no matter your differences.</a:t>
            </a:r>
            <a:endPar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6E9902BF-2A31-4891-2B02-8F28C43E7E7A}"/>
              </a:ext>
            </a:extLst>
          </p:cNvPr>
          <p:cNvSpPr txBox="1"/>
          <p:nvPr/>
        </p:nvSpPr>
        <p:spPr>
          <a:xfrm>
            <a:off x="330227" y="48122"/>
            <a:ext cx="4787873"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QUESTION &amp; ANSWER</a:t>
            </a:r>
          </a:p>
        </p:txBody>
      </p:sp>
      <p:sp>
        <p:nvSpPr>
          <p:cNvPr id="12" name="Title 2">
            <a:extLst>
              <a:ext uri="{FF2B5EF4-FFF2-40B4-BE49-F238E27FC236}">
                <a16:creationId xmlns:a16="http://schemas.microsoft.com/office/drawing/2014/main" id="{0CF2F053-7727-59B1-5E46-921CCDB7FF56}"/>
              </a:ext>
            </a:extLst>
          </p:cNvPr>
          <p:cNvSpPr txBox="1">
            <a:spLocks/>
          </p:cNvSpPr>
          <p:nvPr/>
        </p:nvSpPr>
        <p:spPr>
          <a:xfrm>
            <a:off x="7372564" y="48122"/>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13" name="Line 10">
            <a:extLst>
              <a:ext uri="{FF2B5EF4-FFF2-40B4-BE49-F238E27FC236}">
                <a16:creationId xmlns:a16="http://schemas.microsoft.com/office/drawing/2014/main" id="{2E95414D-FA9C-E85C-B98F-E6D397F3A987}"/>
              </a:ext>
            </a:extLst>
          </p:cNvPr>
          <p:cNvSpPr>
            <a:spLocks noChangeShapeType="1"/>
          </p:cNvSpPr>
          <p:nvPr/>
        </p:nvSpPr>
        <p:spPr bwMode="auto">
          <a:xfrm>
            <a:off x="0" y="756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4" name="Slide Number Placeholder 6">
            <a:extLst>
              <a:ext uri="{FF2B5EF4-FFF2-40B4-BE49-F238E27FC236}">
                <a16:creationId xmlns:a16="http://schemas.microsoft.com/office/drawing/2014/main" id="{222F4BCC-7333-769E-FB41-5EBF4D463257}"/>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18</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7528532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2267436"/>
            <a:ext cx="10076421" cy="3662700"/>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6. What is the significance of God’s outstretched arm in verse 12?</a:t>
            </a:r>
          </a:p>
          <a:p>
            <a:pPr marL="0" marR="0">
              <a:lnSpc>
                <a:spcPct val="107000"/>
              </a:lnSpc>
              <a:spcBef>
                <a:spcPts val="0"/>
              </a:spcBef>
              <a:spcAft>
                <a:spcPts val="0"/>
              </a:spcAft>
            </a:pPr>
            <a:r>
              <a:rPr lang="en-US" sz="2800" b="1" dirty="0">
                <a:highlight>
                  <a:srgbClr val="00FFFF"/>
                </a:highlight>
                <a:latin typeface="Gotham Medium" panose="02000604030000020004"/>
                <a:cs typeface="Times New Roman" panose="02020603050405020304" pitchFamily="18" charset="0"/>
              </a:rPr>
              <a:t> </a:t>
            </a: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7. What does redemption mean in the context of Exodus 15:13?</a:t>
            </a: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gn="l"/>
            <a:endParaRPr lang="en-US" sz="2800" b="1" u="sng" dirty="0">
              <a:highlight>
                <a:srgbClr val="00FF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25044" y="2822352"/>
            <a:ext cx="9619106" cy="1172915"/>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The outstretched arm of God in verse 12 symbolizes His great power and authority over the earth and His enemies. It is a command for the earth to do God’s bidding, which is to swallow up His enemies.</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267729" y="1692399"/>
            <a:ext cx="6101082" cy="471171"/>
          </a:xfrm>
          <a:prstGeom prst="rect">
            <a:avLst/>
          </a:prstGeom>
          <a:solidFill>
            <a:schemeClr val="accent2">
              <a:lumMod val="75000"/>
              <a:alpha val="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EXALTING IN GOD’S CHARACTER</a:t>
            </a:r>
          </a:p>
        </p:txBody>
      </p:sp>
      <p:sp>
        <p:nvSpPr>
          <p:cNvPr id="5" name="Rectangle 4">
            <a:extLst>
              <a:ext uri="{FF2B5EF4-FFF2-40B4-BE49-F238E27FC236}">
                <a16:creationId xmlns:a16="http://schemas.microsoft.com/office/drawing/2014/main" id="{A08F2ABD-684F-47A5-BE62-ECDC7B7897D2}"/>
              </a:ext>
            </a:extLst>
          </p:cNvPr>
          <p:cNvSpPr/>
          <p:nvPr/>
        </p:nvSpPr>
        <p:spPr>
          <a:xfrm>
            <a:off x="725044" y="4718093"/>
            <a:ext cx="9619106" cy="1542247"/>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In the context of Exodus 15:13, redemption refers to God’s act of rescuing and delivering His special people, Israel, from the bondage of slavery in Egypt. It shows God’s great love for His people and His willingness to act on their behalf.</a:t>
            </a:r>
          </a:p>
        </p:txBody>
      </p:sp>
      <p:sp>
        <p:nvSpPr>
          <p:cNvPr id="7"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4" name="Rectangle: Rounded Corners 6">
            <a:extLst>
              <a:ext uri="{FF2B5EF4-FFF2-40B4-BE49-F238E27FC236}">
                <a16:creationId xmlns:a16="http://schemas.microsoft.com/office/drawing/2014/main" id="{78CFF93C-4CD3-4E31-8FF6-6DCA83B82F5E}"/>
              </a:ext>
            </a:extLst>
          </p:cNvPr>
          <p:cNvSpPr txBox="1"/>
          <p:nvPr/>
        </p:nvSpPr>
        <p:spPr>
          <a:xfrm>
            <a:off x="267729" y="1189028"/>
            <a:ext cx="11238471"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tx1"/>
                </a:solidFill>
                <a:latin typeface="Gotham Medium" panose="02000604030000020004"/>
                <a:ea typeface="+mn-lt"/>
                <a:cs typeface="Arial" panose="020B0604020202020204" pitchFamily="34" charset="0"/>
              </a:rPr>
              <a:t>Life Response</a:t>
            </a:r>
            <a:r>
              <a:rPr lang="en-US" sz="2800" b="1" dirty="0">
                <a:solidFill>
                  <a:schemeClr val="tx1"/>
                </a:solidFill>
                <a:latin typeface="Gotham Medium" panose="02000604030000020004"/>
                <a:ea typeface="+mn-lt"/>
                <a:cs typeface="Arial" panose="020B0604020202020204" pitchFamily="34" charset="0"/>
              </a:rPr>
              <a:t>: </a:t>
            </a:r>
            <a:r>
              <a:rPr lang="en-US" sz="2800" b="1" dirty="0">
                <a:solidFill>
                  <a:schemeClr val="tx1"/>
                </a:solidFill>
                <a:effectLst/>
                <a:latin typeface="Gotham Medium" panose="02000604030000020004"/>
                <a:ea typeface="Calibri" panose="020F0502020204030204" pitchFamily="34" charset="0"/>
                <a:cs typeface="Times New Roman" panose="02020603050405020304" pitchFamily="18" charset="0"/>
              </a:rPr>
              <a:t>Serve the Lord with everyone, no matter your differences.</a:t>
            </a:r>
            <a:endPar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6E9902BF-2A31-4891-2B02-8F28C43E7E7A}"/>
              </a:ext>
            </a:extLst>
          </p:cNvPr>
          <p:cNvSpPr txBox="1"/>
          <p:nvPr/>
        </p:nvSpPr>
        <p:spPr>
          <a:xfrm>
            <a:off x="330227" y="48122"/>
            <a:ext cx="4787873"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QUESTION &amp; ANSWER</a:t>
            </a:r>
          </a:p>
        </p:txBody>
      </p:sp>
      <p:sp>
        <p:nvSpPr>
          <p:cNvPr id="12" name="Title 2">
            <a:extLst>
              <a:ext uri="{FF2B5EF4-FFF2-40B4-BE49-F238E27FC236}">
                <a16:creationId xmlns:a16="http://schemas.microsoft.com/office/drawing/2014/main" id="{0CF2F053-7727-59B1-5E46-921CCDB7FF56}"/>
              </a:ext>
            </a:extLst>
          </p:cNvPr>
          <p:cNvSpPr txBox="1">
            <a:spLocks/>
          </p:cNvSpPr>
          <p:nvPr/>
        </p:nvSpPr>
        <p:spPr>
          <a:xfrm>
            <a:off x="7372564" y="48122"/>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13" name="Line 10">
            <a:extLst>
              <a:ext uri="{FF2B5EF4-FFF2-40B4-BE49-F238E27FC236}">
                <a16:creationId xmlns:a16="http://schemas.microsoft.com/office/drawing/2014/main" id="{2E95414D-FA9C-E85C-B98F-E6D397F3A987}"/>
              </a:ext>
            </a:extLst>
          </p:cNvPr>
          <p:cNvSpPr>
            <a:spLocks noChangeShapeType="1"/>
          </p:cNvSpPr>
          <p:nvPr/>
        </p:nvSpPr>
        <p:spPr bwMode="auto">
          <a:xfrm>
            <a:off x="0" y="756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4" name="Slide Number Placeholder 6">
            <a:extLst>
              <a:ext uri="{FF2B5EF4-FFF2-40B4-BE49-F238E27FC236}">
                <a16:creationId xmlns:a16="http://schemas.microsoft.com/office/drawing/2014/main" id="{222F4BCC-7333-769E-FB41-5EBF4D463257}"/>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19</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192823251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6E69EFA-1344-14AD-1E37-583247AC976E}"/>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6F488923-51B8-4E95-8685-A114B123E0D5}"/>
              </a:ext>
            </a:extLst>
          </p:cNvPr>
          <p:cNvGrpSpPr/>
          <p:nvPr/>
        </p:nvGrpSpPr>
        <p:grpSpPr>
          <a:xfrm>
            <a:off x="1814320" y="1066594"/>
            <a:ext cx="8938478" cy="5065872"/>
            <a:chOff x="1042416" y="938639"/>
            <a:chExt cx="9777984" cy="4461208"/>
          </a:xfrm>
        </p:grpSpPr>
        <p:sp>
          <p:nvSpPr>
            <p:cNvPr id="15" name="Rectangle 14">
              <a:extLst>
                <a:ext uri="{FF2B5EF4-FFF2-40B4-BE49-F238E27FC236}">
                  <a16:creationId xmlns:a16="http://schemas.microsoft.com/office/drawing/2014/main" id="{3D61ED23-726E-43E0-822B-DEBEDE42544B}"/>
                </a:ext>
              </a:extLst>
            </p:cNvPr>
            <p:cNvSpPr/>
            <p:nvPr/>
          </p:nvSpPr>
          <p:spPr>
            <a:xfrm>
              <a:off x="1042416" y="4475347"/>
              <a:ext cx="9777984" cy="924500"/>
            </a:xfrm>
            <a:prstGeom prst="rect">
              <a:avLst/>
            </a:prstGeom>
            <a:solidFill>
              <a:schemeClr val="accent2">
                <a:lumMod val="40000"/>
                <a:lumOff val="6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2"/>
              <a:r>
                <a:rPr lang="en-US" sz="3200" b="1" i="1" u="sng" cap="small" dirty="0">
                  <a:effectLst>
                    <a:outerShdw blurRad="38100" dist="38100" dir="2700000" algn="tl">
                      <a:srgbClr val="000000">
                        <a:alpha val="43137"/>
                      </a:srgbClr>
                    </a:outerShdw>
                  </a:effectLst>
                  <a:latin typeface="Gotham Book"/>
                  <a:cs typeface="EucrosiaUPC" panose="02020603050405020304" pitchFamily="18" charset="-34"/>
                </a:rPr>
                <a:t>Thought to Remember</a:t>
              </a:r>
            </a:p>
            <a:p>
              <a:pPr lvl="2"/>
              <a:r>
                <a:rPr lang="en-US" sz="3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Lord has given us a reason to sing!</a:t>
              </a:r>
            </a:p>
          </p:txBody>
        </p:sp>
        <p:sp>
          <p:nvSpPr>
            <p:cNvPr id="16" name="Rectangle 15">
              <a:extLst>
                <a:ext uri="{FF2B5EF4-FFF2-40B4-BE49-F238E27FC236}">
                  <a16:creationId xmlns:a16="http://schemas.microsoft.com/office/drawing/2014/main" id="{42D81312-EC24-4AE0-B13D-2FAB2FD9637B}"/>
                </a:ext>
              </a:extLst>
            </p:cNvPr>
            <p:cNvSpPr/>
            <p:nvPr/>
          </p:nvSpPr>
          <p:spPr>
            <a:xfrm>
              <a:off x="1042416" y="938639"/>
              <a:ext cx="9777984" cy="3183677"/>
            </a:xfrm>
            <a:prstGeom prst="rect">
              <a:avLst/>
            </a:prstGeom>
            <a:solidFill>
              <a:schemeClr val="accent2">
                <a:lumMod val="40000"/>
                <a:lumOff val="6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4800" b="1" i="1" u="sng" cap="small" dirty="0">
                  <a:effectLst>
                    <a:outerShdw blurRad="38100" dist="38100" dir="2700000" algn="tl">
                      <a:srgbClr val="000000">
                        <a:alpha val="43137"/>
                      </a:srgbClr>
                    </a:outerShdw>
                  </a:effectLst>
                  <a:latin typeface="Gotham Book"/>
                  <a:ea typeface="Helvetica Neue"/>
                  <a:cs typeface="EucrosiaUPC" panose="02020603050405020304" pitchFamily="18" charset="-34"/>
                  <a:sym typeface="Helvetica Neue"/>
                </a:rPr>
                <a:t>Prayer</a:t>
              </a:r>
            </a:p>
            <a:p>
              <a:pPr>
                <a:lnSpc>
                  <a:spcPct val="107000"/>
                </a:lnSpc>
              </a:pPr>
              <a:endParaRPr lang="en-US" sz="3200" b="1" dirty="0">
                <a:latin typeface="Gotham Book"/>
                <a:cs typeface="EucrosiaUPC" panose="02020603050405020304" pitchFamily="18" charset="-34"/>
              </a:endParaRPr>
            </a:p>
            <a:p>
              <a:pPr marL="914400" lvl="1">
                <a:lnSpc>
                  <a:spcPct val="107000"/>
                </a:lnSpc>
              </a:pPr>
              <a:r>
                <a:rPr lang="en-US" sz="2800" b="1" dirty="0">
                  <a:effectLst/>
                  <a:latin typeface="Gotham Medium" panose="02000604030000020004"/>
                  <a:ea typeface="Calibri" panose="020F0502020204030204" pitchFamily="34" charset="0"/>
                </a:rPr>
                <a:t>Lord God, we thank You for the example of worship and song presented in Scripture. Help us be further attentive to Your Spirit so that we might sing to You in all situations—good or bad. In the name of Your Son, Jesus, we pray. Amen.</a:t>
              </a:r>
            </a:p>
          </p:txBody>
        </p:sp>
      </p:grpSp>
      <p:pic>
        <p:nvPicPr>
          <p:cNvPr id="4" name="Picture 3" descr="A group of women in robes&#10;&#10;Description automatically generated">
            <a:extLst>
              <a:ext uri="{FF2B5EF4-FFF2-40B4-BE49-F238E27FC236}">
                <a16:creationId xmlns:a16="http://schemas.microsoft.com/office/drawing/2014/main" id="{EE16BA7C-3610-4223-7190-5E2863B0331A}"/>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Tree>
    <p:extLst>
      <p:ext uri="{BB962C8B-B14F-4D97-AF65-F5344CB8AC3E}">
        <p14:creationId xmlns:p14="http://schemas.microsoft.com/office/powerpoint/2010/main" val="3316941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2337921"/>
            <a:ext cx="10076421" cy="4093587"/>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8. What significance is the “mountain” in verse 17?</a:t>
            </a:r>
          </a:p>
          <a:p>
            <a:pPr marL="0" marR="0">
              <a:lnSpc>
                <a:spcPct val="107000"/>
              </a:lnSpc>
              <a:spcBef>
                <a:spcPts val="0"/>
              </a:spcBef>
              <a:spcAft>
                <a:spcPts val="0"/>
              </a:spcAft>
            </a:pPr>
            <a:r>
              <a:rPr lang="en-US" sz="2800" b="1" dirty="0">
                <a:highlight>
                  <a:srgbClr val="00FFFF"/>
                </a:highlight>
                <a:latin typeface="Gotham Medium" panose="02000604030000020004"/>
                <a:cs typeface="Times New Roman" panose="02020603050405020304" pitchFamily="18" charset="0"/>
              </a:rPr>
              <a:t> </a:t>
            </a: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marL="0" marR="0">
              <a:spcBef>
                <a:spcPts val="0"/>
              </a:spcBef>
              <a:spcAft>
                <a:spcPts val="0"/>
              </a:spcAft>
            </a:pPr>
            <a:endParaRPr lang="en-US" sz="2800" b="1" dirty="0">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9. What does the Lord’s reign mean for God’s people?</a:t>
            </a: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gn="l"/>
            <a:endParaRPr lang="en-US" sz="2800" b="1" u="sng" dirty="0">
              <a:highlight>
                <a:srgbClr val="00FF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25044" y="2892837"/>
            <a:ext cx="8819006" cy="1542247"/>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The “mountain of your inheritance” is the place where God will establish His dwelling place among His people in the temple. God’s plan for Israel goes beyond their rescue from Egypt—it includes establishing them among the nations.</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267729" y="1762884"/>
            <a:ext cx="6101082" cy="471171"/>
          </a:xfrm>
          <a:prstGeom prst="rect">
            <a:avLst/>
          </a:prstGeom>
          <a:solidFill>
            <a:schemeClr val="accent2">
              <a:lumMod val="75000"/>
              <a:alpha val="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CONSIDERING GOD’S PEOPLE</a:t>
            </a:r>
          </a:p>
        </p:txBody>
      </p:sp>
      <p:sp>
        <p:nvSpPr>
          <p:cNvPr id="5" name="Rectangle 4">
            <a:extLst>
              <a:ext uri="{FF2B5EF4-FFF2-40B4-BE49-F238E27FC236}">
                <a16:creationId xmlns:a16="http://schemas.microsoft.com/office/drawing/2014/main" id="{A08F2ABD-684F-47A5-BE62-ECDC7B7897D2}"/>
              </a:ext>
            </a:extLst>
          </p:cNvPr>
          <p:cNvSpPr/>
          <p:nvPr/>
        </p:nvSpPr>
        <p:spPr>
          <a:xfrm>
            <a:off x="725044" y="4988603"/>
            <a:ext cx="8819006" cy="1911579"/>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The phrase “the LORD reigns forever and ever” (v. 18) signifies the eternal nature of God’s reign. This means that as long as God reigns, His people flourish where they are planted. This also gives assurance to God’s people that they are secure in His hands for eternity.</a:t>
            </a:r>
          </a:p>
        </p:txBody>
      </p:sp>
      <p:sp>
        <p:nvSpPr>
          <p:cNvPr id="7"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4" name="Rectangle: Rounded Corners 6">
            <a:extLst>
              <a:ext uri="{FF2B5EF4-FFF2-40B4-BE49-F238E27FC236}">
                <a16:creationId xmlns:a16="http://schemas.microsoft.com/office/drawing/2014/main" id="{78CFF93C-4CD3-4E31-8FF6-6DCA83B82F5E}"/>
              </a:ext>
            </a:extLst>
          </p:cNvPr>
          <p:cNvSpPr txBox="1"/>
          <p:nvPr/>
        </p:nvSpPr>
        <p:spPr>
          <a:xfrm>
            <a:off x="267729" y="1189028"/>
            <a:ext cx="11238471"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tx1"/>
                </a:solidFill>
                <a:latin typeface="Gotham Medium" panose="02000604030000020004"/>
                <a:ea typeface="+mn-lt"/>
                <a:cs typeface="Arial" panose="020B0604020202020204" pitchFamily="34" charset="0"/>
              </a:rPr>
              <a:t>Life Response</a:t>
            </a:r>
            <a:r>
              <a:rPr lang="en-US" sz="2800" b="1" dirty="0">
                <a:solidFill>
                  <a:schemeClr val="tx1"/>
                </a:solidFill>
                <a:latin typeface="Gotham Medium" panose="02000604030000020004"/>
                <a:ea typeface="+mn-lt"/>
                <a:cs typeface="Arial" panose="020B0604020202020204" pitchFamily="34" charset="0"/>
              </a:rPr>
              <a:t>: </a:t>
            </a:r>
            <a:r>
              <a:rPr lang="en-US" sz="2800" b="1" dirty="0">
                <a:solidFill>
                  <a:schemeClr val="tx1"/>
                </a:solidFill>
                <a:effectLst/>
                <a:latin typeface="Gotham Medium" panose="02000604030000020004"/>
                <a:ea typeface="Calibri" panose="020F0502020204030204" pitchFamily="34" charset="0"/>
                <a:cs typeface="Times New Roman" panose="02020603050405020304" pitchFamily="18" charset="0"/>
              </a:rPr>
              <a:t>Serve the Lord with everyone, no matter your differences.</a:t>
            </a:r>
            <a:endPar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6E9902BF-2A31-4891-2B02-8F28C43E7E7A}"/>
              </a:ext>
            </a:extLst>
          </p:cNvPr>
          <p:cNvSpPr txBox="1"/>
          <p:nvPr/>
        </p:nvSpPr>
        <p:spPr>
          <a:xfrm>
            <a:off x="330227" y="48122"/>
            <a:ext cx="4787873"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QUESTION &amp; ANSWER</a:t>
            </a:r>
          </a:p>
        </p:txBody>
      </p:sp>
      <p:sp>
        <p:nvSpPr>
          <p:cNvPr id="12" name="Title 2">
            <a:extLst>
              <a:ext uri="{FF2B5EF4-FFF2-40B4-BE49-F238E27FC236}">
                <a16:creationId xmlns:a16="http://schemas.microsoft.com/office/drawing/2014/main" id="{0CF2F053-7727-59B1-5E46-921CCDB7FF56}"/>
              </a:ext>
            </a:extLst>
          </p:cNvPr>
          <p:cNvSpPr txBox="1">
            <a:spLocks/>
          </p:cNvSpPr>
          <p:nvPr/>
        </p:nvSpPr>
        <p:spPr>
          <a:xfrm>
            <a:off x="7372564" y="48122"/>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13" name="Line 10">
            <a:extLst>
              <a:ext uri="{FF2B5EF4-FFF2-40B4-BE49-F238E27FC236}">
                <a16:creationId xmlns:a16="http://schemas.microsoft.com/office/drawing/2014/main" id="{2E95414D-FA9C-E85C-B98F-E6D397F3A987}"/>
              </a:ext>
            </a:extLst>
          </p:cNvPr>
          <p:cNvSpPr>
            <a:spLocks noChangeShapeType="1"/>
          </p:cNvSpPr>
          <p:nvPr/>
        </p:nvSpPr>
        <p:spPr bwMode="auto">
          <a:xfrm>
            <a:off x="0" y="756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4" name="Slide Number Placeholder 6">
            <a:extLst>
              <a:ext uri="{FF2B5EF4-FFF2-40B4-BE49-F238E27FC236}">
                <a16:creationId xmlns:a16="http://schemas.microsoft.com/office/drawing/2014/main" id="{222F4BCC-7333-769E-FB41-5EBF4D463257}"/>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20</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56003449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2337921"/>
            <a:ext cx="10506571" cy="4093587"/>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10. What is the significance of tambourines and dancing in verse 20?</a:t>
            </a:r>
          </a:p>
          <a:p>
            <a:pPr marL="0" marR="0">
              <a:lnSpc>
                <a:spcPct val="107000"/>
              </a:lnSpc>
              <a:spcBef>
                <a:spcPts val="0"/>
              </a:spcBef>
              <a:spcAft>
                <a:spcPts val="0"/>
              </a:spcAft>
            </a:pPr>
            <a:r>
              <a:rPr lang="en-US" sz="2800" b="1" dirty="0">
                <a:highlight>
                  <a:srgbClr val="00FFFF"/>
                </a:highlight>
                <a:latin typeface="Gotham Medium" panose="02000604030000020004"/>
                <a:cs typeface="Times New Roman" panose="02020603050405020304" pitchFamily="18" charset="0"/>
              </a:rPr>
              <a:t> </a:t>
            </a: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marL="0" marR="0">
              <a:spcBef>
                <a:spcPts val="0"/>
              </a:spcBef>
              <a:spcAft>
                <a:spcPts val="0"/>
              </a:spcAft>
            </a:pPr>
            <a:endParaRPr lang="en-US" sz="2800" b="1" dirty="0">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11. How does Miriam’s example encourage us to celebrate our God?</a:t>
            </a: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gn="l"/>
            <a:endParaRPr lang="en-US" sz="2800" b="1" u="sng" dirty="0">
              <a:highlight>
                <a:srgbClr val="00FF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25044" y="2892837"/>
            <a:ext cx="8819006" cy="1172915"/>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The tambourines and dancing were a form of celebration and worship of God. Miriam led the women in playing their tambourines and dancing in praise to God.</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267729" y="1762884"/>
            <a:ext cx="6101082" cy="471171"/>
          </a:xfrm>
          <a:prstGeom prst="rect">
            <a:avLst/>
          </a:prstGeom>
          <a:solidFill>
            <a:schemeClr val="accent2">
              <a:lumMod val="75000"/>
              <a:alpha val="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LEADING OTHERS TO WORSHIP GOD</a:t>
            </a:r>
          </a:p>
        </p:txBody>
      </p:sp>
      <p:sp>
        <p:nvSpPr>
          <p:cNvPr id="5" name="Rectangle 4">
            <a:extLst>
              <a:ext uri="{FF2B5EF4-FFF2-40B4-BE49-F238E27FC236}">
                <a16:creationId xmlns:a16="http://schemas.microsoft.com/office/drawing/2014/main" id="{A08F2ABD-684F-47A5-BE62-ECDC7B7897D2}"/>
              </a:ext>
            </a:extLst>
          </p:cNvPr>
          <p:cNvSpPr/>
          <p:nvPr/>
        </p:nvSpPr>
        <p:spPr>
          <a:xfrm>
            <a:off x="725044" y="4988603"/>
            <a:ext cx="8819006" cy="1172915"/>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Miriam’s example of leading the women in singing and dancing encourages us to lift our voices in praise and to celebrate the triumphs of God in our lives.</a:t>
            </a:r>
          </a:p>
        </p:txBody>
      </p:sp>
      <p:sp>
        <p:nvSpPr>
          <p:cNvPr id="7"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4" name="Rectangle: Rounded Corners 6">
            <a:extLst>
              <a:ext uri="{FF2B5EF4-FFF2-40B4-BE49-F238E27FC236}">
                <a16:creationId xmlns:a16="http://schemas.microsoft.com/office/drawing/2014/main" id="{78CFF93C-4CD3-4E31-8FF6-6DCA83B82F5E}"/>
              </a:ext>
            </a:extLst>
          </p:cNvPr>
          <p:cNvSpPr txBox="1"/>
          <p:nvPr/>
        </p:nvSpPr>
        <p:spPr>
          <a:xfrm>
            <a:off x="267729" y="1189028"/>
            <a:ext cx="11238471"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tx1"/>
                </a:solidFill>
                <a:latin typeface="Gotham Medium" panose="02000604030000020004"/>
                <a:ea typeface="+mn-lt"/>
                <a:cs typeface="Arial" panose="020B0604020202020204" pitchFamily="34" charset="0"/>
              </a:rPr>
              <a:t>Life Response</a:t>
            </a:r>
            <a:r>
              <a:rPr lang="en-US" sz="2800" b="1" dirty="0">
                <a:solidFill>
                  <a:schemeClr val="tx1"/>
                </a:solidFill>
                <a:latin typeface="Gotham Medium" panose="02000604030000020004"/>
                <a:ea typeface="+mn-lt"/>
                <a:cs typeface="Arial" panose="020B0604020202020204" pitchFamily="34" charset="0"/>
              </a:rPr>
              <a:t>: </a:t>
            </a:r>
            <a:r>
              <a:rPr lang="en-US" sz="2800" b="1" dirty="0">
                <a:solidFill>
                  <a:schemeClr val="tx1"/>
                </a:solidFill>
                <a:effectLst/>
                <a:latin typeface="Gotham Medium" panose="02000604030000020004"/>
                <a:ea typeface="Calibri" panose="020F0502020204030204" pitchFamily="34" charset="0"/>
                <a:cs typeface="Times New Roman" panose="02020603050405020304" pitchFamily="18" charset="0"/>
              </a:rPr>
              <a:t>Serve the Lord with everyone, no matter your differences.</a:t>
            </a:r>
            <a:endPar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6E9902BF-2A31-4891-2B02-8F28C43E7E7A}"/>
              </a:ext>
            </a:extLst>
          </p:cNvPr>
          <p:cNvSpPr txBox="1"/>
          <p:nvPr/>
        </p:nvSpPr>
        <p:spPr>
          <a:xfrm>
            <a:off x="330227" y="48122"/>
            <a:ext cx="4787873"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QUESTION &amp; ANSWER</a:t>
            </a:r>
          </a:p>
        </p:txBody>
      </p:sp>
      <p:sp>
        <p:nvSpPr>
          <p:cNvPr id="12" name="Title 2">
            <a:extLst>
              <a:ext uri="{FF2B5EF4-FFF2-40B4-BE49-F238E27FC236}">
                <a16:creationId xmlns:a16="http://schemas.microsoft.com/office/drawing/2014/main" id="{0CF2F053-7727-59B1-5E46-921CCDB7FF56}"/>
              </a:ext>
            </a:extLst>
          </p:cNvPr>
          <p:cNvSpPr txBox="1">
            <a:spLocks/>
          </p:cNvSpPr>
          <p:nvPr/>
        </p:nvSpPr>
        <p:spPr>
          <a:xfrm>
            <a:off x="7372564" y="48122"/>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13" name="Line 10">
            <a:extLst>
              <a:ext uri="{FF2B5EF4-FFF2-40B4-BE49-F238E27FC236}">
                <a16:creationId xmlns:a16="http://schemas.microsoft.com/office/drawing/2014/main" id="{2E95414D-FA9C-E85C-B98F-E6D397F3A987}"/>
              </a:ext>
            </a:extLst>
          </p:cNvPr>
          <p:cNvSpPr>
            <a:spLocks noChangeShapeType="1"/>
          </p:cNvSpPr>
          <p:nvPr/>
        </p:nvSpPr>
        <p:spPr bwMode="auto">
          <a:xfrm>
            <a:off x="0" y="756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4" name="Slide Number Placeholder 6">
            <a:extLst>
              <a:ext uri="{FF2B5EF4-FFF2-40B4-BE49-F238E27FC236}">
                <a16:creationId xmlns:a16="http://schemas.microsoft.com/office/drawing/2014/main" id="{222F4BCC-7333-769E-FB41-5EBF4D463257}"/>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21</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14826651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0" y="629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grpSp>
        <p:nvGrpSpPr>
          <p:cNvPr id="36" name="Group 11">
            <a:extLst>
              <a:ext uri="{FF2B5EF4-FFF2-40B4-BE49-F238E27FC236}">
                <a16:creationId xmlns:a16="http://schemas.microsoft.com/office/drawing/2014/main" id="{4C0B92F4-CE7B-4F4A-A984-A8CCE2B8B970}"/>
              </a:ext>
            </a:extLst>
          </p:cNvPr>
          <p:cNvGrpSpPr/>
          <p:nvPr/>
        </p:nvGrpSpPr>
        <p:grpSpPr>
          <a:xfrm>
            <a:off x="3886200" y="5773468"/>
            <a:ext cx="4421864" cy="488077"/>
            <a:chOff x="3142974" y="6231576"/>
            <a:chExt cx="6718852" cy="1093970"/>
          </a:xfrm>
        </p:grpSpPr>
        <p:sp>
          <p:nvSpPr>
            <p:cNvPr id="37" name="Rectangle: Rounded Corners 12">
              <a:extLst>
                <a:ext uri="{FF2B5EF4-FFF2-40B4-BE49-F238E27FC236}">
                  <a16:creationId xmlns:a16="http://schemas.microsoft.com/office/drawing/2014/main" id="{F44EE000-55EC-4F48-BF8C-D4CA9BB8732E}"/>
                </a:ext>
              </a:extLst>
            </p:cNvPr>
            <p:cNvSpPr/>
            <p:nvPr/>
          </p:nvSpPr>
          <p:spPr>
            <a:xfrm>
              <a:off x="3142974" y="6231576"/>
              <a:ext cx="6718852" cy="1093970"/>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chemeClr val="bg2"/>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F02D543A-970F-4069-8A57-CC991D17F9F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4AC12C93-F6B4-4A5F-B593-9A540623AAE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13694F04-4B05-4247-85B2-44B40751695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02B9D910-C895-45B2-9A6F-AF8035B8162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2" name="Rectangle 41">
            <a:extLst>
              <a:ext uri="{FF2B5EF4-FFF2-40B4-BE49-F238E27FC236}">
                <a16:creationId xmlns:a16="http://schemas.microsoft.com/office/drawing/2014/main" id="{B307E2C6-2CBF-4ABE-9D68-F2BB437746E1}"/>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3" name="Content Placeholder 1">
            <a:extLst>
              <a:ext uri="{FF2B5EF4-FFF2-40B4-BE49-F238E27FC236}">
                <a16:creationId xmlns:a16="http://schemas.microsoft.com/office/drawing/2014/main" id="{FBC04D65-72B9-ADB9-A983-CF2B1DDA8DF0}"/>
              </a:ext>
            </a:extLst>
          </p:cNvPr>
          <p:cNvSpPr txBox="1">
            <a:spLocks/>
          </p:cNvSpPr>
          <p:nvPr/>
        </p:nvSpPr>
        <p:spPr>
          <a:xfrm>
            <a:off x="657725" y="1150851"/>
            <a:ext cx="4392891" cy="1399347"/>
          </a:xfrm>
          <a:prstGeom prst="rect">
            <a:avLst/>
          </a:prstGeom>
          <a:solidFill>
            <a:schemeClr val="bg1">
              <a:alpha val="0"/>
            </a:schemeClr>
          </a:solidFill>
        </p:spPr>
        <p:txBody>
          <a:bodyPr vert="horz" lIns="91440" tIns="45720" rIns="91440" bIns="45720" rtlCol="0" anchor="t">
            <a:noAutofit/>
            <a:scene3d>
              <a:camera prst="orthographicFront"/>
              <a:lightRig rig="threePt" dir="t"/>
            </a:scene3d>
            <a:sp3d extrusionH="57150">
              <a:bevelT w="38100" h="38100" prst="relaxedInset"/>
            </a:sp3d>
          </a:bodyPr>
          <a:lstStyle>
            <a:lvl1pPr marL="0" indent="0" algn="ctr" defTabSz="914400" rtl="0" eaLnBrk="1" latinLnBrk="0" hangingPunct="1">
              <a:lnSpc>
                <a:spcPct val="120000"/>
              </a:lnSpc>
              <a:spcBef>
                <a:spcPts val="0"/>
              </a:spcBef>
              <a:buClr>
                <a:schemeClr val="accent1"/>
              </a:buClr>
              <a:buSzTx/>
              <a:buFont typeface="Wingdings" panose="05000000000000000000" pitchFamily="2" charset="2"/>
              <a:buNone/>
              <a:defRPr sz="1800" kern="1200">
                <a:solidFill>
                  <a:schemeClr val="tx1"/>
                </a:solidFill>
                <a:effectLst/>
                <a:latin typeface="+mn-lt"/>
                <a:ea typeface="+mn-ea"/>
                <a:cs typeface="+mn-cs"/>
              </a:defRPr>
            </a:lvl1pPr>
            <a:lvl2pPr marL="0" indent="160745" algn="ctr" defTabSz="914400" rtl="0" eaLnBrk="1" latinLnBrk="0" hangingPunct="1">
              <a:lnSpc>
                <a:spcPct val="120000"/>
              </a:lnSpc>
              <a:spcBef>
                <a:spcPts val="0"/>
              </a:spcBef>
              <a:buClr>
                <a:schemeClr val="accent1"/>
              </a:buClr>
              <a:buSzTx/>
              <a:buFont typeface="Wingdings" panose="05000000000000000000" pitchFamily="2" charset="2"/>
              <a:buNone/>
              <a:defRPr sz="1600" kern="1200">
                <a:solidFill>
                  <a:schemeClr val="tx1"/>
                </a:solidFill>
                <a:effectLst/>
                <a:latin typeface="+mn-lt"/>
                <a:ea typeface="+mn-ea"/>
                <a:cs typeface="+mn-cs"/>
              </a:defRPr>
            </a:lvl2pPr>
            <a:lvl3pPr marL="0" indent="321490" algn="ctr" defTabSz="914400" rtl="0" eaLnBrk="1" latinLnBrk="0" hangingPunct="1">
              <a:lnSpc>
                <a:spcPct val="120000"/>
              </a:lnSpc>
              <a:spcBef>
                <a:spcPts val="0"/>
              </a:spcBef>
              <a:buClr>
                <a:schemeClr val="accent1"/>
              </a:buClr>
              <a:buSzTx/>
              <a:buFont typeface="Wingdings" panose="05000000000000000000" pitchFamily="2" charset="2"/>
              <a:buNone/>
              <a:defRPr sz="1400" kern="1200">
                <a:solidFill>
                  <a:schemeClr val="tx1"/>
                </a:solidFill>
                <a:effectLst/>
                <a:latin typeface="+mn-lt"/>
                <a:ea typeface="+mn-ea"/>
                <a:cs typeface="+mn-cs"/>
              </a:defRPr>
            </a:lvl3pPr>
            <a:lvl4pPr marL="0" indent="482234" algn="ctr" defTabSz="914400" rtl="0" eaLnBrk="1" latinLnBrk="0" hangingPunct="1">
              <a:lnSpc>
                <a:spcPct val="120000"/>
              </a:lnSpc>
              <a:spcBef>
                <a:spcPts val="0"/>
              </a:spcBef>
              <a:buClr>
                <a:schemeClr val="accent1"/>
              </a:buClr>
              <a:buSzTx/>
              <a:buFont typeface="Wingdings" panose="05000000000000000000" pitchFamily="2" charset="2"/>
              <a:buNone/>
              <a:defRPr sz="1200" kern="1200">
                <a:solidFill>
                  <a:schemeClr val="tx1"/>
                </a:solidFill>
                <a:effectLst/>
                <a:latin typeface="+mn-lt"/>
                <a:ea typeface="+mn-ea"/>
                <a:cs typeface="+mn-cs"/>
              </a:defRPr>
            </a:lvl4pPr>
            <a:lvl5pPr marL="0" indent="642979" algn="ctr" defTabSz="914400" rtl="0" eaLnBrk="1" latinLnBrk="0" hangingPunct="1">
              <a:lnSpc>
                <a:spcPct val="120000"/>
              </a:lnSpc>
              <a:spcBef>
                <a:spcPts val="0"/>
              </a:spcBef>
              <a:buClr>
                <a:schemeClr val="accent1"/>
              </a:buClr>
              <a:buSzTx/>
              <a:buFont typeface="Wingdings" panose="05000000000000000000" pitchFamily="2" charset="2"/>
              <a:buNone/>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r>
              <a:rPr lang="en-US" sz="4000" i="1">
                <a:effectLst>
                  <a:outerShdw blurRad="38100" dist="38100" dir="2700000" algn="tl">
                    <a:srgbClr val="000000">
                      <a:alpha val="43137"/>
                    </a:srgbClr>
                  </a:outerShdw>
                </a:effectLst>
                <a:latin typeface="Arial Black" panose="020B0A04020102020204" pitchFamily="34" charset="0"/>
              </a:rPr>
              <a:t>End</a:t>
            </a:r>
            <a:endParaRPr lang="en-US" sz="4000" i="1" dirty="0">
              <a:effectLst>
                <a:outerShdw blurRad="38100" dist="38100" dir="2700000" algn="tl">
                  <a:srgbClr val="000000">
                    <a:alpha val="43137"/>
                  </a:srgb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691E2B20-3F47-BBF9-3242-C82F5A36B3BE}"/>
              </a:ext>
            </a:extLst>
          </p:cNvPr>
          <p:cNvSpPr txBox="1"/>
          <p:nvPr/>
        </p:nvSpPr>
        <p:spPr>
          <a:xfrm>
            <a:off x="2759856" y="1942948"/>
            <a:ext cx="6733247" cy="2677656"/>
          </a:xfrm>
          <a:prstGeom prst="rect">
            <a:avLst/>
          </a:prstGeom>
          <a:noFill/>
        </p:spPr>
        <p:txBody>
          <a:bodyPr wrap="square">
            <a:spAutoFit/>
          </a:bodyPr>
          <a:lstStyle/>
          <a:p>
            <a:pPr>
              <a:buNone/>
            </a:pPr>
            <a:r>
              <a:rPr lang="en-US" sz="2400" i="1" dirty="0">
                <a:effectLst>
                  <a:outerShdw blurRad="38100" dist="38100" dir="2700000" algn="tl">
                    <a:srgbClr val="000000">
                      <a:alpha val="43137"/>
                    </a:srgbClr>
                  </a:outerShdw>
                </a:effectLst>
                <a:latin typeface="Arial Black" panose="020B0A04020102020204" pitchFamily="34" charset="0"/>
              </a:rPr>
              <a:t>The Lord bless thee, and keep thee: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                               - Numbers 6:24-26, </a:t>
            </a:r>
            <a:br>
              <a:rPr lang="en-US" sz="2400" i="1" dirty="0">
                <a:effectLst>
                  <a:outerShdw blurRad="38100" dist="38100" dir="2700000" algn="tl">
                    <a:srgbClr val="000000">
                      <a:alpha val="43137"/>
                    </a:srgbClr>
                  </a:outerShdw>
                </a:effectLst>
                <a:latin typeface="Arial Black" panose="020B0A04020102020204" pitchFamily="34" charset="0"/>
              </a:rPr>
            </a:br>
            <a:endParaRPr lang="en-US" sz="2400" i="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142276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51B10CD-5674-E9D5-C414-7C4207CEA0E3}"/>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F5EEDA2-7AE0-43EF-AF75-D8672D8B6481}"/>
              </a:ext>
            </a:extLst>
          </p:cNvPr>
          <p:cNvSpPr/>
          <p:nvPr/>
        </p:nvSpPr>
        <p:spPr>
          <a:xfrm>
            <a:off x="471725" y="2897018"/>
            <a:ext cx="11213066" cy="3758239"/>
          </a:xfrm>
          <a:prstGeom prst="rect">
            <a:avLst/>
          </a:prstGeom>
          <a:no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714500" lvl="3" indent="-342900">
              <a:buFont typeface="Wingdings" panose="05000000000000000000" pitchFamily="2" charset="2"/>
              <a:buChar char="q"/>
            </a:pPr>
            <a:r>
              <a:rPr lang="en-US" sz="2000" b="1" dirty="0">
                <a:effectLst/>
                <a:latin typeface="Calibri" panose="020F0502020204030204" pitchFamily="34" charset="0"/>
                <a:ea typeface="Calibri" panose="020F0502020204030204" pitchFamily="34" charset="0"/>
                <a:cs typeface="Times New Roman" panose="02020603050405020304" pitchFamily="18" charset="0"/>
              </a:rPr>
              <a:t>Praising God Together  Exodus 15:1–3 NIV</a:t>
            </a:r>
          </a:p>
          <a:p>
            <a:pPr marL="1714500" lvl="3" indent="-342900">
              <a:buFont typeface="Wingdings" panose="05000000000000000000" pitchFamily="2" charset="2"/>
              <a:buChar char="q"/>
            </a:pPr>
            <a:r>
              <a:rPr lang="en-US" sz="2000" b="1" dirty="0">
                <a:effectLst/>
                <a:latin typeface="Calibri" panose="020F0502020204030204" pitchFamily="34" charset="0"/>
                <a:ea typeface="Calibri" panose="020F0502020204030204" pitchFamily="34" charset="0"/>
                <a:cs typeface="Times New Roman" panose="02020603050405020304" pitchFamily="18" charset="0"/>
              </a:rPr>
              <a:t>Exalting in God’s Character  Exodus 15:11–13 NIV</a:t>
            </a:r>
          </a:p>
          <a:p>
            <a:pPr marL="1714500" lvl="3" indent="-342900">
              <a:buFont typeface="Wingdings" panose="05000000000000000000" pitchFamily="2" charset="2"/>
              <a:buChar char="q"/>
            </a:pPr>
            <a:r>
              <a:rPr lang="en-US" sz="2000" b="1" dirty="0">
                <a:effectLst/>
                <a:latin typeface="Calibri" panose="020F0502020204030204" pitchFamily="34" charset="0"/>
                <a:ea typeface="Calibri" panose="020F0502020204030204" pitchFamily="34" charset="0"/>
                <a:cs typeface="Times New Roman" panose="02020603050405020304" pitchFamily="18" charset="0"/>
              </a:rPr>
              <a:t>Considering God’s People  Exodus 15:17–18 NIV</a:t>
            </a:r>
          </a:p>
          <a:p>
            <a:pPr marL="1714500" lvl="3" indent="-342900">
              <a:buFont typeface="Wingdings" panose="05000000000000000000" pitchFamily="2" charset="2"/>
              <a:buChar char="q"/>
            </a:pPr>
            <a:r>
              <a:rPr lang="en-US" sz="2000" b="1" dirty="0">
                <a:effectLst/>
                <a:latin typeface="Calibri" panose="020F0502020204030204" pitchFamily="34" charset="0"/>
                <a:ea typeface="Calibri" panose="020F0502020204030204" pitchFamily="34" charset="0"/>
                <a:cs typeface="Times New Roman" panose="02020603050405020304" pitchFamily="18" charset="0"/>
              </a:rPr>
              <a:t>Leading Others to Worship God  Exodus 15:20–21 NIV</a:t>
            </a: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Bible Application</a:t>
            </a: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Conclusion</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Question &amp; Answers</a:t>
            </a:r>
          </a:p>
          <a:p>
            <a:pPr marL="1121557" lvl="2" indent="-342900" hangingPunct="0">
              <a:buFont typeface="Wingdings" panose="05000000000000000000" pitchFamily="2" charset="2"/>
              <a:buChar char="q"/>
              <a:tabLst>
                <a:tab pos="642915" algn="l"/>
              </a:tabLst>
            </a:pP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p:txBody>
      </p:sp>
      <p:sp>
        <p:nvSpPr>
          <p:cNvPr id="19" name="TextBox 18">
            <a:extLst>
              <a:ext uri="{FF2B5EF4-FFF2-40B4-BE49-F238E27FC236}">
                <a16:creationId xmlns:a16="http://schemas.microsoft.com/office/drawing/2014/main" id="{1D44A659-E713-4F38-BC1E-5EC58DB61D99}"/>
              </a:ext>
            </a:extLst>
          </p:cNvPr>
          <p:cNvSpPr txBox="1"/>
          <p:nvPr/>
        </p:nvSpPr>
        <p:spPr>
          <a:xfrm>
            <a:off x="471725" y="88762"/>
            <a:ext cx="3255670"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LESSON OUTLINE</a:t>
            </a:r>
          </a:p>
        </p:txBody>
      </p:sp>
      <p:sp>
        <p:nvSpPr>
          <p:cNvPr id="23" name="Rectangle 22">
            <a:extLst>
              <a:ext uri="{FF2B5EF4-FFF2-40B4-BE49-F238E27FC236}">
                <a16:creationId xmlns:a16="http://schemas.microsoft.com/office/drawing/2014/main" id="{053F7D8E-C164-4279-B3C8-C0ABBD107279}"/>
              </a:ext>
            </a:extLst>
          </p:cNvPr>
          <p:cNvSpPr/>
          <p:nvPr/>
        </p:nvSpPr>
        <p:spPr>
          <a:xfrm>
            <a:off x="471725" y="1074150"/>
            <a:ext cx="11213066" cy="1888561"/>
          </a:xfrm>
          <a:prstGeom prst="rect">
            <a:avLst/>
          </a:prstGeom>
          <a:no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Lesson Focus: In what ways can you celebrate our God?</a:t>
            </a: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Lesson Scripture:  Exodus 15:1-3, 11-13, 17-18, 20-21</a:t>
            </a: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Life Response: </a:t>
            </a:r>
            <a:r>
              <a:rPr lang="en-US" sz="2400" b="1" dirty="0">
                <a:effectLst/>
                <a:latin typeface="Gotham Medium" panose="02000604030000020004"/>
                <a:ea typeface="Calibri" panose="020F0502020204030204" pitchFamily="34" charset="0"/>
                <a:cs typeface="Times New Roman" panose="02020603050405020304" pitchFamily="18" charset="0"/>
              </a:rPr>
              <a:t>Celebrate our God with a song or prayer of praise and worship.</a:t>
            </a:r>
            <a:endParaRPr lang="en-US" sz="2800" b="1" dirty="0">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Bible Application:  </a:t>
            </a:r>
          </a:p>
        </p:txBody>
      </p:sp>
      <p:sp>
        <p:nvSpPr>
          <p:cNvPr id="9" name="TextBox 8">
            <a:extLst>
              <a:ext uri="{FF2B5EF4-FFF2-40B4-BE49-F238E27FC236}">
                <a16:creationId xmlns:a16="http://schemas.microsoft.com/office/drawing/2014/main" id="{58E3D430-EF9C-4B4A-B088-C4638A594D84}"/>
              </a:ext>
            </a:extLst>
          </p:cNvPr>
          <p:cNvSpPr txBox="1"/>
          <p:nvPr/>
        </p:nvSpPr>
        <p:spPr>
          <a:xfrm>
            <a:off x="3220977" y="2506359"/>
            <a:ext cx="7926413" cy="430887"/>
          </a:xfrm>
          <a:prstGeom prst="rect">
            <a:avLst/>
          </a:prstGeom>
          <a:solidFill>
            <a:schemeClr val="accent2">
              <a:lumMod val="60000"/>
              <a:lumOff val="40000"/>
              <a:alpha val="0"/>
            </a:schemeClr>
          </a:solidFill>
        </p:spPr>
        <p:txBody>
          <a:bodyPr wrap="square">
            <a:spAutoFit/>
          </a:bodyPr>
          <a:lstStyle/>
          <a:p>
            <a:r>
              <a:rPr lang="en-US" sz="2200" b="1" dirty="0">
                <a:effectLst/>
                <a:latin typeface="Gotham Medium" panose="02000604030000020004"/>
                <a:ea typeface="Calibri" panose="020F0502020204030204" pitchFamily="34" charset="0"/>
                <a:cs typeface="Times New Roman" panose="02020603050405020304" pitchFamily="18" charset="0"/>
              </a:rPr>
              <a:t>Discuss specific ways we can celebrate our God.</a:t>
            </a:r>
            <a:endParaRPr lang="en-US" sz="2200" dirty="0"/>
          </a:p>
        </p:txBody>
      </p:sp>
      <p:sp>
        <p:nvSpPr>
          <p:cNvPr id="2" name="Title 2">
            <a:extLst>
              <a:ext uri="{FF2B5EF4-FFF2-40B4-BE49-F238E27FC236}">
                <a16:creationId xmlns:a16="http://schemas.microsoft.com/office/drawing/2014/main" id="{7B5429DE-81D0-259E-F74B-6D2BF4FC976D}"/>
              </a:ext>
            </a:extLst>
          </p:cNvPr>
          <p:cNvSpPr txBox="1">
            <a:spLocks/>
          </p:cNvSpPr>
          <p:nvPr/>
        </p:nvSpPr>
        <p:spPr>
          <a:xfrm>
            <a:off x="7400925" y="137974"/>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pic>
        <p:nvPicPr>
          <p:cNvPr id="4" name="Picture 3" descr="A group of women in robes&#10;&#10;Description automatically generated">
            <a:extLst>
              <a:ext uri="{FF2B5EF4-FFF2-40B4-BE49-F238E27FC236}">
                <a16:creationId xmlns:a16="http://schemas.microsoft.com/office/drawing/2014/main" id="{0D9FEB73-248A-2E3A-3E6F-01E355D18B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5" name="Line 10">
            <a:extLst>
              <a:ext uri="{FF2B5EF4-FFF2-40B4-BE49-F238E27FC236}">
                <a16:creationId xmlns:a16="http://schemas.microsoft.com/office/drawing/2014/main" id="{68A47C03-A477-EF4B-1D7E-51E78A5A72E9}"/>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7" name="Slide Number Placeholder 6">
            <a:extLst>
              <a:ext uri="{FF2B5EF4-FFF2-40B4-BE49-F238E27FC236}">
                <a16:creationId xmlns:a16="http://schemas.microsoft.com/office/drawing/2014/main" id="{1047AD0E-720F-ECC2-0D0B-5574866F5355}"/>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3</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795927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B1D01A1-9346-00AE-6D7F-0AE33B0E5DF7}"/>
              </a:ext>
            </a:extLst>
          </p:cNvPr>
          <p:cNvSpPr/>
          <p:nvPr/>
        </p:nvSpPr>
        <p:spPr>
          <a:xfrm>
            <a:off x="0" y="-48122"/>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A4BA88C-F791-3794-8856-CA2D71C71187}"/>
              </a:ext>
            </a:extLst>
          </p:cNvPr>
          <p:cNvSpPr/>
          <p:nvPr/>
        </p:nvSpPr>
        <p:spPr>
          <a:xfrm>
            <a:off x="0" y="-48122"/>
            <a:ext cx="12192000" cy="6906122"/>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EB95F9E-06EC-49F6-8C30-A72362359D99}"/>
              </a:ext>
            </a:extLst>
          </p:cNvPr>
          <p:cNvSpPr txBox="1"/>
          <p:nvPr/>
        </p:nvSpPr>
        <p:spPr>
          <a:xfrm>
            <a:off x="5920289" y="1168518"/>
            <a:ext cx="6094378" cy="369332"/>
          </a:xfrm>
          <a:prstGeom prst="rect">
            <a:avLst/>
          </a:prstGeom>
          <a:noFill/>
        </p:spPr>
        <p:txBody>
          <a:bodyPr wrap="square">
            <a:spAutoFit/>
          </a:bodyPr>
          <a:lstStyle/>
          <a:p>
            <a:endParaRPr lang="en-US" dirty="0"/>
          </a:p>
        </p:txBody>
      </p:sp>
      <p:sp>
        <p:nvSpPr>
          <p:cNvPr id="13" name="TextBox 12">
            <a:extLst>
              <a:ext uri="{FF2B5EF4-FFF2-40B4-BE49-F238E27FC236}">
                <a16:creationId xmlns:a16="http://schemas.microsoft.com/office/drawing/2014/main" id="{AA07AF14-3F49-474D-A96B-004AE03C3C3D}"/>
              </a:ext>
            </a:extLst>
          </p:cNvPr>
          <p:cNvSpPr txBox="1"/>
          <p:nvPr/>
        </p:nvSpPr>
        <p:spPr>
          <a:xfrm>
            <a:off x="330227" y="48122"/>
            <a:ext cx="2656075"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Introduction</a:t>
            </a:r>
          </a:p>
        </p:txBody>
      </p:sp>
      <p:sp>
        <p:nvSpPr>
          <p:cNvPr id="2" name="Title 2">
            <a:extLst>
              <a:ext uri="{FF2B5EF4-FFF2-40B4-BE49-F238E27FC236}">
                <a16:creationId xmlns:a16="http://schemas.microsoft.com/office/drawing/2014/main" id="{0E61A0A2-1254-9E18-CB87-23853238AE16}"/>
              </a:ext>
            </a:extLst>
          </p:cNvPr>
          <p:cNvSpPr txBox="1">
            <a:spLocks/>
          </p:cNvSpPr>
          <p:nvPr/>
        </p:nvSpPr>
        <p:spPr>
          <a:xfrm>
            <a:off x="7372564" y="48122"/>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4" name="TextBox 3">
            <a:extLst>
              <a:ext uri="{FF2B5EF4-FFF2-40B4-BE49-F238E27FC236}">
                <a16:creationId xmlns:a16="http://schemas.microsoft.com/office/drawing/2014/main" id="{C0D589FE-94A2-13E6-D9DB-229483EA22BB}"/>
              </a:ext>
            </a:extLst>
          </p:cNvPr>
          <p:cNvSpPr txBox="1"/>
          <p:nvPr/>
        </p:nvSpPr>
        <p:spPr>
          <a:xfrm>
            <a:off x="1020937" y="906547"/>
            <a:ext cx="8796163" cy="5343835"/>
          </a:xfrm>
          <a:prstGeom prst="rect">
            <a:avLst/>
          </a:prstGeom>
          <a:noFill/>
        </p:spPr>
        <p:txBody>
          <a:bodyPr wrap="square">
            <a:spAutoFit/>
          </a:bodyPr>
          <a:lstStyle/>
          <a:p>
            <a:pPr marL="0" marR="0">
              <a:lnSpc>
                <a:spcPct val="107000"/>
              </a:lnSpc>
              <a:spcBef>
                <a:spcPts val="0"/>
              </a:spcBef>
              <a:spcAft>
                <a:spcPts val="0"/>
              </a:spcAft>
            </a:pPr>
            <a:r>
              <a:rPr lang="en-US" sz="3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Power of Song</a:t>
            </a:r>
          </a:p>
          <a:p>
            <a:pPr lvl="1">
              <a:lnSpc>
                <a:spcPct val="107000"/>
              </a:lnSpc>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power of song can transcend ethnic and national boundaries. In every country and every people group, songs are significant. According to many experts, music and singing can improve a person’s sleep, mood, and cognitive performance while decreasing the effects of stress. Not only is it fun to sing along to your favorite song, but it might also contribute to a healthy lifestyle! Songs can also improve a person’s </a:t>
            </a:r>
            <a:r>
              <a:rPr lang="en-US" sz="24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spiritual </a:t>
            </a: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health. Through songs of worship, we learn the truths about God and strengthen our faith in Him. Further, such praises have the power to unite the people. Today’s lesson consists of an ancient song that united the Old Testament people of God by remembering His work.</a:t>
            </a:r>
          </a:p>
        </p:txBody>
      </p:sp>
      <p:pic>
        <p:nvPicPr>
          <p:cNvPr id="7" name="Picture 6" descr="A group of women in robes&#10;&#10;Description automatically generated">
            <a:extLst>
              <a:ext uri="{FF2B5EF4-FFF2-40B4-BE49-F238E27FC236}">
                <a16:creationId xmlns:a16="http://schemas.microsoft.com/office/drawing/2014/main" id="{29499FFF-CB42-DF67-E3A4-EA26231A4B2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8" name="Line 10">
            <a:extLst>
              <a:ext uri="{FF2B5EF4-FFF2-40B4-BE49-F238E27FC236}">
                <a16:creationId xmlns:a16="http://schemas.microsoft.com/office/drawing/2014/main" id="{93F663BA-29E7-1151-6680-D0F700AD0BA1}"/>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0" name="Slide Number Placeholder 6">
            <a:extLst>
              <a:ext uri="{FF2B5EF4-FFF2-40B4-BE49-F238E27FC236}">
                <a16:creationId xmlns:a16="http://schemas.microsoft.com/office/drawing/2014/main" id="{1F64D74E-DDDE-274F-8B80-848BE47BBD4B}"/>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4</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1318543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0E8592-3A51-5121-29E9-703B3CB4C445}"/>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women in robes&#10;&#10;Description automatically generated">
            <a:extLst>
              <a:ext uri="{FF2B5EF4-FFF2-40B4-BE49-F238E27FC236}">
                <a16:creationId xmlns:a16="http://schemas.microsoft.com/office/drawing/2014/main" id="{E206453A-6B15-0ED9-03F5-C07968AB27C9}"/>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3" name="Rectangle 2">
            <a:extLst>
              <a:ext uri="{FF2B5EF4-FFF2-40B4-BE49-F238E27FC236}">
                <a16:creationId xmlns:a16="http://schemas.microsoft.com/office/drawing/2014/main" id="{16547988-8B6C-4E76-8A5C-5D7EF042BC55}"/>
              </a:ext>
            </a:extLst>
          </p:cNvPr>
          <p:cNvSpPr/>
          <p:nvPr/>
        </p:nvSpPr>
        <p:spPr>
          <a:xfrm>
            <a:off x="436065" y="663458"/>
            <a:ext cx="10600236" cy="6179864"/>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1600" b="1" u="sng" kern="100" cap="small"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Celebrating Freedom—</a:t>
            </a:r>
            <a:endParaRPr lang="en-US" sz="1600" b="1" u="sng" kern="100" cap="small"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lvl="1">
              <a:lnSpc>
                <a:spcPct val="107000"/>
              </a:lnSpc>
            </a:pPr>
            <a:r>
              <a:rPr lang="en-US" sz="16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The Hebrew people walked out of Egypt as free men and women after 400 years of slavery. Israel’s God rescued them from their abusive masters and performed significant miracles on their journey to the promised land. He opened the Red Sea, allowing His chosen ones to travel through it on dry ground! Then, the multitude watched the sea roll back into place. The waters became the graveyard of the Egyptian army, who chased after them.</a:t>
            </a:r>
            <a:endParaRPr lang="en-US" sz="16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600" b="1" u="sng" kern="100" cap="small"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Miriam—</a:t>
            </a:r>
            <a:endParaRPr lang="en-US" sz="1600" b="1" u="sng" kern="100" cap="small"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lvl="1">
              <a:lnSpc>
                <a:spcPct val="107000"/>
              </a:lnSpc>
            </a:pPr>
            <a:r>
              <a:rPr lang="en-US" sz="16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Once the nation stood safely on the other side of the Red Sea, Moses’ sister, Miriam, picked up her tambourine and started to lead the congregation in exuberant praise—singing and dancing.</a:t>
            </a:r>
            <a:endParaRPr lang="en-US" sz="3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lvl="1">
              <a:lnSpc>
                <a:spcPct val="107000"/>
              </a:lnSpc>
            </a:pPr>
            <a:r>
              <a:rPr lang="en-US" sz="3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a:t>
            </a:r>
            <a:endParaRPr lang="en-US" sz="3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lvl="1">
              <a:lnSpc>
                <a:spcPct val="107000"/>
              </a:lnSpc>
            </a:pPr>
            <a:r>
              <a:rPr lang="en-US" sz="16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Miriam wrote a psalm after crossing the sea praising the Lord. Nothing in the song exulted Moses or Aaron—only God. The verses recognized the Father’s mighty hand. His name is mentioned 10 times. Moses had told the people, “The Lord will fight for you” (Ex. 14:14). His guidance and protection on the journey to the promised land proved His superiority over the gods of Egypt. The last part of Miriam’s song speaks of their enemies. This victory over the Egyptians was a message to other nations who planned to engage them in battle. Don’t do it! Those in Canaan, the land God promised the Israelites, started shaking in their boots. A prostitute in Jericho (a city in Canaan) talked about the incident at the Red Sea 40 years later (Josh. 2:10). Miriam, the sister of Aaron and Moses, stepped into the role as a famous choir director and praise dance leader. She joins the other hymn writers of Scripture: David, Hannah, and Mary.</a:t>
            </a:r>
            <a:endParaRPr lang="en-US" sz="16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spcAft>
                <a:spcPts val="0"/>
              </a:spcAft>
            </a:pPr>
            <a:r>
              <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u="sng" kern="100" cap="small"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Ways to Celebrate God—</a:t>
            </a:r>
            <a:endParaRPr lang="en-US" sz="1600" b="1" u="sng" kern="100" cap="small"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lvl="1">
              <a:lnSpc>
                <a:spcPct val="107000"/>
              </a:lnSpc>
            </a:pPr>
            <a:r>
              <a:rPr lang="en-US" sz="16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Miriam and others pass the praise torch to the Christian church today. Christian music is no longer merely gospel songs or traditional hymns. Some churches allow praise dance, and the individual or the team tells a moving spiritual story as they march, leap, or twirl on the stage. Others celebrate what God has done in their lives through a musical instrument, painting, or another form of art. Some prefer to write a poem or story. The way a person worships is not the most important thing to God—He delights in worship from a sincere heart.</a:t>
            </a:r>
            <a:endParaRPr lang="en-US" sz="16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001540B8-6FB9-4459-AA62-4EA12C1D9BA0}"/>
              </a:ext>
            </a:extLst>
          </p:cNvPr>
          <p:cNvSpPr txBox="1"/>
          <p:nvPr/>
        </p:nvSpPr>
        <p:spPr>
          <a:xfrm>
            <a:off x="417760" y="181150"/>
            <a:ext cx="3441285"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2" name="Title 2">
            <a:extLst>
              <a:ext uri="{FF2B5EF4-FFF2-40B4-BE49-F238E27FC236}">
                <a16:creationId xmlns:a16="http://schemas.microsoft.com/office/drawing/2014/main" id="{8B0C26C6-8ED2-17F1-ABD7-1BCC153D5440}"/>
              </a:ext>
            </a:extLst>
          </p:cNvPr>
          <p:cNvSpPr txBox="1">
            <a:spLocks/>
          </p:cNvSpPr>
          <p:nvPr/>
        </p:nvSpPr>
        <p:spPr>
          <a:xfrm>
            <a:off x="7400925" y="10834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6" name="Line 10">
            <a:extLst>
              <a:ext uri="{FF2B5EF4-FFF2-40B4-BE49-F238E27FC236}">
                <a16:creationId xmlns:a16="http://schemas.microsoft.com/office/drawing/2014/main" id="{17EE645F-BFBF-A974-BE48-B1279869428E}"/>
              </a:ext>
            </a:extLst>
          </p:cNvPr>
          <p:cNvSpPr>
            <a:spLocks noChangeShapeType="1"/>
          </p:cNvSpPr>
          <p:nvPr/>
        </p:nvSpPr>
        <p:spPr bwMode="auto">
          <a:xfrm rot="5400000">
            <a:off x="-3310365" y="3429000"/>
            <a:ext cx="685800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8" name="Slide Number Placeholder 6">
            <a:extLst>
              <a:ext uri="{FF2B5EF4-FFF2-40B4-BE49-F238E27FC236}">
                <a16:creationId xmlns:a16="http://schemas.microsoft.com/office/drawing/2014/main" id="{5C0FE141-1E4E-BC99-285D-78309F2C9635}"/>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5</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12913372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64325F-2DDF-5601-71E7-E45BA85EC068}"/>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6547988-8B6C-4E76-8A5C-5D7EF042BC55}"/>
              </a:ext>
            </a:extLst>
          </p:cNvPr>
          <p:cNvSpPr/>
          <p:nvPr/>
        </p:nvSpPr>
        <p:spPr>
          <a:xfrm>
            <a:off x="607373" y="792870"/>
            <a:ext cx="11254427" cy="6163128"/>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The song in today’s lesson comes from the book of Exodus, which is part of the Pentateuch, another name for the first five books of the Old Testament. These books have been traditionally attributed to Moses because he was well-educated (Acts 7:22) and skilled at detailed record-keeping (examples: Exodus 17:14; 24:4; Numbers 33:2).</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The events of the exodus are traditionally dated to 1447 BC. Long before then, God had promised the land of Canaan to Abraham, Isaac, and Jacob (Genesis 13:14-15; 26:3; 28:13). The fulfillment of the promise seemed to be in jeopardy when Jacob and his family moved to Egypt because of a famine. Still, God worked through Joseph, a son of Jacob, so that the family could have all it needed during the years of famine (41:53-54).</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Over the centuries, the Israelites witnessed significant leadership changes in Egypt. Eventually, there came a new king to whom Joseph’s reputation meant nothing (Exodus 1:8). The original favor Jacob (Israel) and his sons experienced changed into servitude and oppression. After the Israelites spent 430 years in Egypt (12:40-41), God was ready to act to fulfill the promises (2:23-25).</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It was during this time that Moses was born. It is well-known that a princess of Egypt adopted him, but he had to flee Egypt at age 40 after killing an Egyptian (Exodus 2; see Acts 7:23). Forty years later, Moses encountered the Lord at Sinai. God repeated the promise given to Moses’ ancestors and called him to lead the enslaved Israelites away from Egypt (Exodus 3:8). God worked through Moses and Aaron (Moses’ brother) to bring about ten plagues that devastated Egypt.</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At that point, Pharaoh expelled the Israelites from Egypt (Exodus 12:31-33). It had been 430 years to the day since Jacob and his family entered Egypt (12:40-41). As God’s people left Egypt, they were reminded again that their destination was Canaan (13:5, 11).</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Pharaoh, however, changed his mind and decided to bring his labor force back (Exodus 14:5-8). The Egyptians pursued Israel to the edge of the Red Sea. It seemed that the Israelites were blocked by the sea, and victory for the Egyptians was assured, but God had other plans.</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The Israelites crossed the Red Sea safely after the waters parted, but the Egyptians drowned when they tried to follow. The God of Israel was superior to any of the fictitious gods of Pharaoh! The crossing of the Red Sea was pivotal in the history of ancient Israel. The enslaved Israelites were free, beyond the reach of Pharaoh. Moses and the people responded with joyous singing (Exodus 15:1-21).</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The first song in the history of this new nation is a song of rejoicing because of the victory that the Lord has obtained for the people. We note a minor difficulty in finding an appropriate designation for this song. Some students of the song have created designations for this song. These designations include “A Song of the Sea” (compare Exodus 15:1, 4-5, 8, 10), “A Song of Moses and Miriam” (compare 15:20-21), or “A Song of Moses and Israel” (compare 15:1). Another song designated as “A Song of Moses” can be found in Deuteronomy 32 (see the introduction in Deuteronomy 31:30).</a:t>
            </a:r>
          </a:p>
        </p:txBody>
      </p:sp>
      <p:sp>
        <p:nvSpPr>
          <p:cNvPr id="13" name="TextBox 12">
            <a:extLst>
              <a:ext uri="{FF2B5EF4-FFF2-40B4-BE49-F238E27FC236}">
                <a16:creationId xmlns:a16="http://schemas.microsoft.com/office/drawing/2014/main" id="{AA07AF14-3F49-474D-A96B-004AE03C3C3D}"/>
              </a:ext>
            </a:extLst>
          </p:cNvPr>
          <p:cNvSpPr txBox="1"/>
          <p:nvPr/>
        </p:nvSpPr>
        <p:spPr>
          <a:xfrm>
            <a:off x="349552" y="143210"/>
            <a:ext cx="3408590"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 </a:t>
            </a:r>
          </a:p>
        </p:txBody>
      </p:sp>
      <p:sp>
        <p:nvSpPr>
          <p:cNvPr id="14" name="Title 2">
            <a:extLst>
              <a:ext uri="{FF2B5EF4-FFF2-40B4-BE49-F238E27FC236}">
                <a16:creationId xmlns:a16="http://schemas.microsoft.com/office/drawing/2014/main" id="{4874FF75-68AE-44C4-B4E4-2B5BEDC3CE56}"/>
              </a:ext>
            </a:extLst>
          </p:cNvPr>
          <p:cNvSpPr txBox="1">
            <a:spLocks/>
          </p:cNvSpPr>
          <p:nvPr/>
        </p:nvSpPr>
        <p:spPr>
          <a:xfrm>
            <a:off x="7358592" y="18454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5" name="Slide Number Placeholder 6">
            <a:extLst>
              <a:ext uri="{FF2B5EF4-FFF2-40B4-BE49-F238E27FC236}">
                <a16:creationId xmlns:a16="http://schemas.microsoft.com/office/drawing/2014/main" id="{D9348305-5F2B-A7C2-0F2B-BF8732EEA95F}"/>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6</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5613831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3E5F347-C323-E905-5CD2-2E5C49DF615C}"/>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6547988-8B6C-4E76-8A5C-5D7EF042BC55}"/>
              </a:ext>
            </a:extLst>
          </p:cNvPr>
          <p:cNvSpPr/>
          <p:nvPr/>
        </p:nvSpPr>
        <p:spPr>
          <a:xfrm>
            <a:off x="1013460" y="873304"/>
            <a:ext cx="9867900" cy="5237105"/>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a:lnSpc>
                <a:spcPct val="107000"/>
              </a:lnSpc>
            </a:pPr>
            <a:r>
              <a:rPr lang="en-US" sz="2400" b="1" u="heavy" cap="small" dirty="0">
                <a:latin typeface="Gotham Medium" panose="02000604030000020004"/>
                <a:ea typeface="Calibri" panose="020F0502020204030204" pitchFamily="34" charset="0"/>
                <a:cs typeface="Times New Roman" panose="02020603050405020304" pitchFamily="18" charset="0"/>
              </a:rPr>
              <a:t>God Is a Warrior</a:t>
            </a:r>
          </a:p>
          <a:p>
            <a:pPr marL="548640" lvl="1">
              <a:lnSpc>
                <a:spcPct val="107000"/>
              </a:lnSpc>
            </a:pPr>
            <a:r>
              <a:rPr lang="en-US" sz="2000" b="1" dirty="0">
                <a:effectLst/>
                <a:latin typeface="Gotham Medium" panose="02000604030000020004"/>
                <a:ea typeface="Calibri" panose="020F0502020204030204" pitchFamily="34" charset="0"/>
                <a:cs typeface="Times New Roman" panose="02020603050405020304" pitchFamily="18" charset="0"/>
              </a:rPr>
              <a:t>It is easy to forget that Israel compared God to a warrior. This picture is especially striking in our day, as our depiction of God is often as a father. Nevertheless, throughout the Old Testament, God’s characteristics of love and mercy harmonize with God’s justice and protection. Other passages, such as Exodus 14:14; Deuteronomy 20:4; and Psalm 35:1, also show God as a warrior who fights His enemies and gives victory to His people. Israel’s song emphasizes that God protects and defends His people with justice and equity. The reason that He protects them as a warrior is because of His love and mercy for His people. God’s love for Israel motivates His judgment on Egypt</a:t>
            </a:r>
            <a:r>
              <a:rPr lang="en-US" sz="900" b="1" dirty="0">
                <a:effectLst/>
                <a:latin typeface="Gotham Medium" panose="02000604030000020004"/>
                <a:ea typeface="Calibri" panose="020F0502020204030204" pitchFamily="34" charset="0"/>
                <a:cs typeface="Times New Roman" panose="02020603050405020304" pitchFamily="18" charset="0"/>
              </a:rPr>
              <a:t>.</a:t>
            </a:r>
            <a:endParaRPr lang="en-US" sz="7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700" b="1" dirty="0">
                <a:effectLst/>
                <a:latin typeface="Gotham Medium" panose="02000604030000020004"/>
                <a:ea typeface="Calibri" panose="020F0502020204030204" pitchFamily="34" charset="0"/>
                <a:cs typeface="Times New Roman" panose="02020603050405020304" pitchFamily="18" charset="0"/>
              </a:rPr>
              <a:t> </a:t>
            </a:r>
            <a:endParaRPr lang="en-US" sz="20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2400" b="1" u="heavy" cap="small" dirty="0">
                <a:effectLst/>
                <a:latin typeface="Gotham Medium" panose="02000604030000020004"/>
                <a:ea typeface="Calibri" panose="020F0502020204030204" pitchFamily="34" charset="0"/>
                <a:cs typeface="Times New Roman" panose="02020603050405020304" pitchFamily="18" charset="0"/>
              </a:rPr>
              <a:t>None Like You</a:t>
            </a:r>
          </a:p>
          <a:p>
            <a:pPr marL="548640" lvl="1">
              <a:lnSpc>
                <a:spcPct val="107000"/>
              </a:lnSpc>
            </a:pPr>
            <a:r>
              <a:rPr lang="en-US" sz="2000" b="1" dirty="0">
                <a:effectLst/>
                <a:latin typeface="Gotham Medium" panose="02000604030000020004"/>
                <a:ea typeface="Calibri" panose="020F0502020204030204" pitchFamily="34" charset="0"/>
                <a:cs typeface="Times New Roman" panose="02020603050405020304" pitchFamily="18" charset="0"/>
              </a:rPr>
              <a:t>Exodus 15:11 demonstrates the uniqueness of God’s rule and reign, which is common throughout the Bible. In 1 Chronicles 17:20, when King David prays to God after God promises to establish David’s throne forever, David says, “There is no one like you, Lord.” The context of this text reveals that God’s people are to respond in praise and wonder when God acts benevolently.</a:t>
            </a:r>
          </a:p>
        </p:txBody>
      </p:sp>
      <p:sp>
        <p:nvSpPr>
          <p:cNvPr id="13" name="TextBox 12">
            <a:extLst>
              <a:ext uri="{FF2B5EF4-FFF2-40B4-BE49-F238E27FC236}">
                <a16:creationId xmlns:a16="http://schemas.microsoft.com/office/drawing/2014/main" id="{AA07AF14-3F49-474D-A96B-004AE03C3C3D}"/>
              </a:ext>
            </a:extLst>
          </p:cNvPr>
          <p:cNvSpPr txBox="1"/>
          <p:nvPr/>
        </p:nvSpPr>
        <p:spPr>
          <a:xfrm>
            <a:off x="390050" y="88090"/>
            <a:ext cx="3301417"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2" name="Title 2">
            <a:extLst>
              <a:ext uri="{FF2B5EF4-FFF2-40B4-BE49-F238E27FC236}">
                <a16:creationId xmlns:a16="http://schemas.microsoft.com/office/drawing/2014/main" id="{94A993C0-90C8-75D0-E071-1D8C50D298D4}"/>
              </a:ext>
            </a:extLst>
          </p:cNvPr>
          <p:cNvSpPr txBox="1">
            <a:spLocks/>
          </p:cNvSpPr>
          <p:nvPr/>
        </p:nvSpPr>
        <p:spPr>
          <a:xfrm>
            <a:off x="7400925" y="8809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5" name="Line 10">
            <a:extLst>
              <a:ext uri="{FF2B5EF4-FFF2-40B4-BE49-F238E27FC236}">
                <a16:creationId xmlns:a16="http://schemas.microsoft.com/office/drawing/2014/main" id="{52786E14-89DB-7268-BF40-D473FD09B8A6}"/>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7" name="Slide Number Placeholder 6">
            <a:extLst>
              <a:ext uri="{FF2B5EF4-FFF2-40B4-BE49-F238E27FC236}">
                <a16:creationId xmlns:a16="http://schemas.microsoft.com/office/drawing/2014/main" id="{26981242-73E3-4873-7E17-9F1D0D08A333}"/>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7</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41596326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BD9C7F2-3EFC-ED96-CDFF-3A732AB7537A}"/>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6547988-8B6C-4E76-8A5C-5D7EF042BC55}"/>
              </a:ext>
            </a:extLst>
          </p:cNvPr>
          <p:cNvSpPr/>
          <p:nvPr/>
        </p:nvSpPr>
        <p:spPr>
          <a:xfrm>
            <a:off x="777240" y="911404"/>
            <a:ext cx="10553700" cy="5518079"/>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b="1" u="heavy" cap="small" dirty="0">
                <a:effectLst/>
                <a:latin typeface="Gotham Medium" panose="02000604030000020004"/>
                <a:ea typeface="Calibri" panose="020F0502020204030204" pitchFamily="34" charset="0"/>
                <a:cs typeface="Times New Roman" panose="02020603050405020304" pitchFamily="18" charset="0"/>
              </a:rPr>
              <a:t>You Have Come to Mount Zion</a:t>
            </a:r>
          </a:p>
          <a:p>
            <a:pPr marL="548640" lvl="1">
              <a:lnSpc>
                <a:spcPct val="107000"/>
              </a:lnSpc>
            </a:pPr>
            <a:r>
              <a:rPr lang="en-US" b="1" dirty="0">
                <a:effectLst/>
                <a:latin typeface="Gotham Medium" panose="02000604030000020004"/>
                <a:ea typeface="Calibri" panose="020F0502020204030204" pitchFamily="34" charset="0"/>
                <a:cs typeface="Times New Roman" panose="02020603050405020304" pitchFamily="18" charset="0"/>
              </a:rPr>
              <a:t>God’s promise to plant His people on the mountain of inheritance is a reference to the place He will dwell with them in Jerusalem (Ps. 125:1–2). The New Testament interprets the mountain theme through the person and work of Christ. In Hebrews 12:22–24, the author compares Mount Sinai with Mount Zion, but Mount Zion is not a physical place in Hebrews. When the author writes “But you have come to Mount Zion,” his main point is that the Christians have come to the place where God dwells among them through faith in Jesus. Just like Israel responded in praise and worship when God defeated their enemies, so the author of Hebrews exhorts Christians to respond to Jesus’ victory over sin with worship (Heb. 12:28–29).</a:t>
            </a:r>
            <a:endParaRPr lang="en-US" sz="6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endParaRPr lang="en-US" sz="600" b="1" dirty="0">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u="heavy" kern="100" cap="small" dirty="0">
                <a:effectLst/>
                <a:latin typeface="Gotham Medium" panose="02000604030000020004"/>
                <a:ea typeface="Aptos" panose="020B0004020202020204" pitchFamily="34" charset="0"/>
                <a:cs typeface="Times New Roman" panose="02020603050405020304" pitchFamily="18" charset="0"/>
              </a:rPr>
              <a:t>Moses and Aaron’s Older Sister</a:t>
            </a:r>
          </a:p>
          <a:p>
            <a:pPr lvl="1">
              <a:lnSpc>
                <a:spcPct val="107000"/>
              </a:lnSpc>
            </a:pPr>
            <a:r>
              <a:rPr lang="en-US" b="1" kern="100" dirty="0">
                <a:effectLst/>
                <a:latin typeface="Gotham Medium" panose="02000604030000020004"/>
                <a:ea typeface="Aptos" panose="020B0004020202020204" pitchFamily="34" charset="0"/>
                <a:cs typeface="Times New Roman" panose="02020603050405020304" pitchFamily="18" charset="0"/>
              </a:rPr>
              <a:t>Miriam was an older sister of Moses and Aaron. She helped protect the future deliverer of Israel as he floated down the Nile and tricked Pharoah’s daughter into allowing his own mother to care for him (Exodus 2:4–10). Though she didn’t always follow Moses’ leadership (see Numbers 12:1–16), she led the Israelite women in worshiping the Lord after their miraculous rescue at the Red Sea. She is also called a prophetess, an acknowledgement of her leading the Israelites in recognizing the Lord their God and following Him. She is one of five women labeled as “prophetess” or “woman prophet” in the Old Testament. The others are Deborah (Judg. 4:4), Huldah (2 Kings 22:14; 2 Chron. 34:22), </a:t>
            </a:r>
            <a:r>
              <a:rPr lang="en-US" b="1" kern="100" dirty="0" err="1">
                <a:effectLst/>
                <a:latin typeface="Gotham Medium" panose="02000604030000020004"/>
                <a:ea typeface="Aptos" panose="020B0004020202020204" pitchFamily="34" charset="0"/>
                <a:cs typeface="Times New Roman" panose="02020603050405020304" pitchFamily="18" charset="0"/>
              </a:rPr>
              <a:t>Noadiah</a:t>
            </a:r>
            <a:r>
              <a:rPr lang="en-US" b="1" kern="100" dirty="0">
                <a:effectLst/>
                <a:latin typeface="Gotham Medium" panose="02000604030000020004"/>
                <a:ea typeface="Aptos" panose="020B0004020202020204" pitchFamily="34" charset="0"/>
                <a:cs typeface="Times New Roman" panose="02020603050405020304" pitchFamily="18" charset="0"/>
              </a:rPr>
              <a:t> (Neh. 6:14), and “the prophetess” (Isa. 8:3).</a:t>
            </a:r>
            <a:endParaRPr lang="en-US" b="1" dirty="0">
              <a:effectLst/>
              <a:latin typeface="Gotham Medium" panose="02000604030000020004"/>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AA07AF14-3F49-474D-A96B-004AE03C3C3D}"/>
              </a:ext>
            </a:extLst>
          </p:cNvPr>
          <p:cNvSpPr txBox="1"/>
          <p:nvPr/>
        </p:nvSpPr>
        <p:spPr>
          <a:xfrm>
            <a:off x="390050" y="88090"/>
            <a:ext cx="3301417"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2" name="Title 2">
            <a:extLst>
              <a:ext uri="{FF2B5EF4-FFF2-40B4-BE49-F238E27FC236}">
                <a16:creationId xmlns:a16="http://schemas.microsoft.com/office/drawing/2014/main" id="{94A993C0-90C8-75D0-E071-1D8C50D298D4}"/>
              </a:ext>
            </a:extLst>
          </p:cNvPr>
          <p:cNvSpPr txBox="1">
            <a:spLocks/>
          </p:cNvSpPr>
          <p:nvPr/>
        </p:nvSpPr>
        <p:spPr>
          <a:xfrm>
            <a:off x="7400925" y="8809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5" name="Line 10">
            <a:extLst>
              <a:ext uri="{FF2B5EF4-FFF2-40B4-BE49-F238E27FC236}">
                <a16:creationId xmlns:a16="http://schemas.microsoft.com/office/drawing/2014/main" id="{840E1DEF-11DC-DE91-B863-129E6560E251}"/>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7" name="Slide Number Placeholder 6">
            <a:extLst>
              <a:ext uri="{FF2B5EF4-FFF2-40B4-BE49-F238E27FC236}">
                <a16:creationId xmlns:a16="http://schemas.microsoft.com/office/drawing/2014/main" id="{1DDB69D4-8416-9D4B-5FBC-9D1BCC8F879F}"/>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8</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4336597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A4C1E03-8D5C-65C8-A5DE-413EBAC7937B}"/>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70817" y="1379655"/>
            <a:ext cx="11624616" cy="2439177"/>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Then Moses and the Israelites sang this song to the LORD: “I will sing to the LORD, for he is highly exalted. Both horse and driver he has hurled into the sea. </a:t>
            </a:r>
          </a:p>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“The LORD is my strength and my defense; he has become my salvation. He is my God, and I will praise him, my father’s God, and I will exalt him </a:t>
            </a:r>
          </a:p>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The LORD is a warrior; the LORD is his name.”</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7" y="910893"/>
            <a:ext cx="6974863" cy="468762"/>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Praising God Together - Exodus 15:1–3 NIV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88090"/>
            <a:ext cx="3622310" cy="64922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381315" y="3901435"/>
            <a:ext cx="11614118" cy="2620840"/>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Moses led the Israelites as they sang praises to God.</a:t>
            </a:r>
          </a:p>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They joyfully praised God for deliverance from their enemies.</a:t>
            </a:r>
          </a:p>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Israelites had been enslaved in Egypt for hundreds of years, and this experience affected their worship of God.</a:t>
            </a:r>
          </a:p>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Israelite’s experience of servitude had led them to despair and question God’s promises.</a:t>
            </a:r>
          </a:p>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revealed His power and faithful character to His people.</a:t>
            </a:r>
          </a:p>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Moses and the Israelites praised God as victorious warrior and Lord over all, even Egypt.</a:t>
            </a:r>
          </a:p>
        </p:txBody>
      </p:sp>
      <p:sp>
        <p:nvSpPr>
          <p:cNvPr id="8" name="Line 10">
            <a:extLst>
              <a:ext uri="{FF2B5EF4-FFF2-40B4-BE49-F238E27FC236}">
                <a16:creationId xmlns:a16="http://schemas.microsoft.com/office/drawing/2014/main" id="{694D3A70-0468-42E3-84A6-61138901E49D}"/>
              </a:ext>
            </a:extLst>
          </p:cNvPr>
          <p:cNvSpPr>
            <a:spLocks noChangeShapeType="1"/>
          </p:cNvSpPr>
          <p:nvPr/>
        </p:nvSpPr>
        <p:spPr bwMode="auto">
          <a:xfrm>
            <a:off x="369773" y="3818832"/>
            <a:ext cx="11612880"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3" name="Title 2">
            <a:extLst>
              <a:ext uri="{FF2B5EF4-FFF2-40B4-BE49-F238E27FC236}">
                <a16:creationId xmlns:a16="http://schemas.microsoft.com/office/drawing/2014/main" id="{7C1E52C9-09EC-DE04-D927-8579DEEC64A6}"/>
              </a:ext>
            </a:extLst>
          </p:cNvPr>
          <p:cNvSpPr txBox="1">
            <a:spLocks/>
          </p:cNvSpPr>
          <p:nvPr/>
        </p:nvSpPr>
        <p:spPr>
          <a:xfrm>
            <a:off x="7400925" y="8809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5" name="Line 10">
            <a:extLst>
              <a:ext uri="{FF2B5EF4-FFF2-40B4-BE49-F238E27FC236}">
                <a16:creationId xmlns:a16="http://schemas.microsoft.com/office/drawing/2014/main" id="{C7A52C63-8B0F-22E8-542E-B0C7808A75FB}"/>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7" name="Slide Number Placeholder 6">
            <a:extLst>
              <a:ext uri="{FF2B5EF4-FFF2-40B4-BE49-F238E27FC236}">
                <a16:creationId xmlns:a16="http://schemas.microsoft.com/office/drawing/2014/main" id="{052F8575-8DF4-D5CC-4A9B-301107735368}"/>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9</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6355518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3960F"/>
      </a:accent1>
      <a:accent2>
        <a:srgbClr val="E04116"/>
      </a:accent2>
      <a:accent3>
        <a:srgbClr val="9D4DE7"/>
      </a:accent3>
      <a:accent4>
        <a:srgbClr val="449EF3"/>
      </a:accent4>
      <a:accent5>
        <a:srgbClr val="39C6BE"/>
      </a:accent5>
      <a:accent6>
        <a:srgbClr val="88C933"/>
      </a:accent6>
      <a:hlink>
        <a:srgbClr val="EBB41F"/>
      </a:hlink>
      <a:folHlink>
        <a:srgbClr val="E1D676"/>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29B3952A-A5A2-4E72-A5C9-A88B41734E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TM16401371[[fn=Atlas]]</Template>
  <TotalTime>1560</TotalTime>
  <Words>9168</Words>
  <Application>Microsoft Office PowerPoint</Application>
  <PresentationFormat>Widescreen</PresentationFormat>
  <Paragraphs>471</Paragraphs>
  <Slides>22</Slides>
  <Notes>21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22</vt:i4>
      </vt:variant>
    </vt:vector>
  </HeadingPairs>
  <TitlesOfParts>
    <vt:vector size="34" baseType="lpstr">
      <vt:lpstr>Aptos</vt:lpstr>
      <vt:lpstr>Arial</vt:lpstr>
      <vt:lpstr>Arial Black</vt:lpstr>
      <vt:lpstr>Calibri</vt:lpstr>
      <vt:lpstr>Calibri Light</vt:lpstr>
      <vt:lpstr>Chalkduster</vt:lpstr>
      <vt:lpstr>Consolas</vt:lpstr>
      <vt:lpstr>Gotham Book</vt:lpstr>
      <vt:lpstr>Gotham Medium</vt:lpstr>
      <vt:lpstr>Rockwell</vt:lpstr>
      <vt:lpstr>Wingdings</vt:lpstr>
      <vt:lpstr>Atlas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5</cp:revision>
  <dcterms:created xsi:type="dcterms:W3CDTF">2021-02-18T19:10:29Z</dcterms:created>
  <dcterms:modified xsi:type="dcterms:W3CDTF">2024-09-23T01:02:16Z</dcterms:modified>
</cp:coreProperties>
</file>