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3"/>
  </p:notesMasterIdLst>
  <p:sldIdLst>
    <p:sldId id="256" r:id="rId2"/>
    <p:sldId id="260" r:id="rId3"/>
    <p:sldId id="262" r:id="rId4"/>
    <p:sldId id="290" r:id="rId5"/>
    <p:sldId id="275" r:id="rId6"/>
    <p:sldId id="267" r:id="rId7"/>
    <p:sldId id="281" r:id="rId8"/>
    <p:sldId id="264" r:id="rId9"/>
    <p:sldId id="291" r:id="rId10"/>
    <p:sldId id="283" r:id="rId11"/>
    <p:sldId id="282" r:id="rId12"/>
    <p:sldId id="288" r:id="rId13"/>
    <p:sldId id="284" r:id="rId14"/>
    <p:sldId id="285" r:id="rId15"/>
    <p:sldId id="272" r:id="rId16"/>
    <p:sldId id="258" r:id="rId17"/>
    <p:sldId id="289" r:id="rId18"/>
    <p:sldId id="286" r:id="rId19"/>
    <p:sldId id="276" r:id="rId20"/>
    <p:sldId id="273" r:id="rId21"/>
    <p:sldId id="287"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181"/>
    <p:restoredTop sz="89300"/>
  </p:normalViewPr>
  <p:slideViewPr>
    <p:cSldViewPr snapToGrid="0" snapToObjects="1">
      <p:cViewPr varScale="1">
        <p:scale>
          <a:sx n="113" d="100"/>
          <a:sy n="113" d="100"/>
        </p:scale>
        <p:origin x="1112"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52217E-6224-F240-8D99-65631E28647B}" type="datetimeFigureOut">
              <a:rPr lang="en-US" smtClean="0"/>
              <a:t>9/18/23</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8E853B-23F8-934E-9443-24574DC69BDE}" type="slidenum">
              <a:rPr lang="en-US" smtClean="0"/>
              <a:t>‹#›</a:t>
            </a:fld>
            <a:endParaRPr lang="en-US" dirty="0"/>
          </a:p>
        </p:txBody>
      </p:sp>
    </p:spTree>
    <p:extLst>
      <p:ext uri="{BB962C8B-B14F-4D97-AF65-F5344CB8AC3E}">
        <p14:creationId xmlns:p14="http://schemas.microsoft.com/office/powerpoint/2010/main" val="24480115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a:t>
            </a:fld>
            <a:endParaRPr lang="en-US" dirty="0"/>
          </a:p>
        </p:txBody>
      </p:sp>
    </p:spTree>
    <p:extLst>
      <p:ext uri="{BB962C8B-B14F-4D97-AF65-F5344CB8AC3E}">
        <p14:creationId xmlns:p14="http://schemas.microsoft.com/office/powerpoint/2010/main" val="3419472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10</a:t>
            </a:fld>
            <a:endParaRPr lang="en-US" dirty="0"/>
          </a:p>
        </p:txBody>
      </p:sp>
    </p:spTree>
    <p:extLst>
      <p:ext uri="{BB962C8B-B14F-4D97-AF65-F5344CB8AC3E}">
        <p14:creationId xmlns:p14="http://schemas.microsoft.com/office/powerpoint/2010/main" val="25732755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Recruit a learner to read Genesis 13:14-16 out loud.</a:t>
            </a:r>
          </a:p>
        </p:txBody>
      </p:sp>
      <p:sp>
        <p:nvSpPr>
          <p:cNvPr id="4" name="Slide Number Placeholder 3"/>
          <p:cNvSpPr>
            <a:spLocks noGrp="1"/>
          </p:cNvSpPr>
          <p:nvPr>
            <p:ph type="sldNum" sz="quarter" idx="5"/>
          </p:nvPr>
        </p:nvSpPr>
        <p:spPr/>
        <p:txBody>
          <a:bodyPr/>
          <a:lstStyle/>
          <a:p>
            <a:fld id="{888E853B-23F8-934E-9443-24574DC69BDE}" type="slidenum">
              <a:rPr lang="en-US" smtClean="0"/>
              <a:t>11</a:t>
            </a:fld>
            <a:endParaRPr lang="en-US" dirty="0"/>
          </a:p>
        </p:txBody>
      </p:sp>
    </p:spTree>
    <p:extLst>
      <p:ext uri="{BB962C8B-B14F-4D97-AF65-F5344CB8AC3E}">
        <p14:creationId xmlns:p14="http://schemas.microsoft.com/office/powerpoint/2010/main" val="15764799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or have a volunteer read, Genesis 13:17-18 aloud. </a:t>
            </a:r>
          </a:p>
        </p:txBody>
      </p:sp>
      <p:sp>
        <p:nvSpPr>
          <p:cNvPr id="4" name="Slide Number Placeholder 3"/>
          <p:cNvSpPr>
            <a:spLocks noGrp="1"/>
          </p:cNvSpPr>
          <p:nvPr>
            <p:ph type="sldNum" sz="quarter" idx="5"/>
          </p:nvPr>
        </p:nvSpPr>
        <p:spPr/>
        <p:txBody>
          <a:bodyPr/>
          <a:lstStyle/>
          <a:p>
            <a:fld id="{888E853B-23F8-934E-9443-24574DC69BDE}" type="slidenum">
              <a:rPr lang="en-US" smtClean="0"/>
              <a:t>12</a:t>
            </a:fld>
            <a:endParaRPr lang="en-US" dirty="0"/>
          </a:p>
        </p:txBody>
      </p:sp>
    </p:spTree>
    <p:extLst>
      <p:ext uri="{BB962C8B-B14F-4D97-AF65-F5344CB8AC3E}">
        <p14:creationId xmlns:p14="http://schemas.microsoft.com/office/powerpoint/2010/main" val="3975768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13</a:t>
            </a:fld>
            <a:endParaRPr lang="en-US" dirty="0"/>
          </a:p>
        </p:txBody>
      </p:sp>
    </p:spTree>
    <p:extLst>
      <p:ext uri="{BB962C8B-B14F-4D97-AF65-F5344CB8AC3E}">
        <p14:creationId xmlns:p14="http://schemas.microsoft.com/office/powerpoint/2010/main" val="925854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14</a:t>
            </a:fld>
            <a:endParaRPr lang="en-US" dirty="0"/>
          </a:p>
        </p:txBody>
      </p:sp>
    </p:spTree>
    <p:extLst>
      <p:ext uri="{BB962C8B-B14F-4D97-AF65-F5344CB8AC3E}">
        <p14:creationId xmlns:p14="http://schemas.microsoft.com/office/powerpoint/2010/main" val="10809522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Supplement with additional information from the Conclusion as desired.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15</a:t>
            </a:fld>
            <a:endParaRPr lang="en-US" dirty="0"/>
          </a:p>
        </p:txBody>
      </p:sp>
    </p:spTree>
    <p:extLst>
      <p:ext uri="{BB962C8B-B14F-4D97-AF65-F5344CB8AC3E}">
        <p14:creationId xmlns:p14="http://schemas.microsoft.com/office/powerpoint/2010/main" val="12038568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Show this visual as you discuss the lesson conclusion regarding the faith of Abraham as described in Hebrews 11.</a:t>
            </a:r>
          </a:p>
        </p:txBody>
      </p:sp>
      <p:sp>
        <p:nvSpPr>
          <p:cNvPr id="4" name="Slide Number Placeholder 3"/>
          <p:cNvSpPr>
            <a:spLocks noGrp="1"/>
          </p:cNvSpPr>
          <p:nvPr>
            <p:ph type="sldNum" sz="quarter" idx="5"/>
          </p:nvPr>
        </p:nvSpPr>
        <p:spPr/>
        <p:txBody>
          <a:bodyPr/>
          <a:lstStyle/>
          <a:p>
            <a:fld id="{888E853B-23F8-934E-9443-24574DC69BDE}" type="slidenum">
              <a:rPr lang="en-US" smtClean="0"/>
              <a:t>16</a:t>
            </a:fld>
            <a:endParaRPr lang="en-US" dirty="0"/>
          </a:p>
        </p:txBody>
      </p:sp>
    </p:spTree>
    <p:extLst>
      <p:ext uri="{BB962C8B-B14F-4D97-AF65-F5344CB8AC3E}">
        <p14:creationId xmlns:p14="http://schemas.microsoft.com/office/powerpoint/2010/main" val="26426143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Supplement with additional information from the Conclusion as desired.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17</a:t>
            </a:fld>
            <a:endParaRPr lang="en-US" dirty="0"/>
          </a:p>
        </p:txBody>
      </p:sp>
    </p:spTree>
    <p:extLst>
      <p:ext uri="{BB962C8B-B14F-4D97-AF65-F5344CB8AC3E}">
        <p14:creationId xmlns:p14="http://schemas.microsoft.com/office/powerpoint/2010/main" val="38383616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18</a:t>
            </a:fld>
            <a:endParaRPr lang="en-US" dirty="0"/>
          </a:p>
        </p:txBody>
      </p:sp>
    </p:spTree>
    <p:extLst>
      <p:ext uri="{BB962C8B-B14F-4D97-AF65-F5344CB8AC3E}">
        <p14:creationId xmlns:p14="http://schemas.microsoft.com/office/powerpoint/2010/main" val="9921181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encouraging discussion of the points on the slide, remember not to put anyone on the spot to share information that is too personal. Also stress that the sharing is a time for encouragement, not a time for giving advice. Ask learners to commit to pray for those who request it. Conclude with a minute of silent prayer.</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19</a:t>
            </a:fld>
            <a:endParaRPr lang="en-US" dirty="0"/>
          </a:p>
        </p:txBody>
      </p:sp>
    </p:spTree>
    <p:extLst>
      <p:ext uri="{BB962C8B-B14F-4D97-AF65-F5344CB8AC3E}">
        <p14:creationId xmlns:p14="http://schemas.microsoft.com/office/powerpoint/2010/main" val="39429690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Supplement with additional information from the Introduction as desired, especially any details you want to include of the comments our writer made about the sale of his house and memories of the home.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2</a:t>
            </a:fld>
            <a:endParaRPr lang="en-US" dirty="0"/>
          </a:p>
        </p:txBody>
      </p:sp>
    </p:spTree>
    <p:extLst>
      <p:ext uri="{BB962C8B-B14F-4D97-AF65-F5344CB8AC3E}">
        <p14:creationId xmlns:p14="http://schemas.microsoft.com/office/powerpoint/2010/main" val="42721079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prayer: Father God, send us into the troubled world as Your ambassadors so that we may make disciples as we remind others of what You have done for us. Give us eyes like Abraham to perceive the nature of faith. May we not be a short-sighted “Lot”! We ask this in the name of Jesus. Amen.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20</a:t>
            </a:fld>
            <a:endParaRPr lang="en-US" dirty="0"/>
          </a:p>
        </p:txBody>
      </p:sp>
    </p:spTree>
    <p:extLst>
      <p:ext uri="{BB962C8B-B14F-4D97-AF65-F5344CB8AC3E}">
        <p14:creationId xmlns:p14="http://schemas.microsoft.com/office/powerpoint/2010/main" val="923181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Abraham—known as Abram in today’s lesson—is a hero of faith. He was not perfect, but by faith he left his home when called to do so by God.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3</a:t>
            </a:fld>
            <a:endParaRPr lang="en-US" dirty="0"/>
          </a:p>
        </p:txBody>
      </p:sp>
    </p:spTree>
    <p:extLst>
      <p:ext uri="{BB962C8B-B14F-4D97-AF65-F5344CB8AC3E}">
        <p14:creationId xmlns:p14="http://schemas.microsoft.com/office/powerpoint/2010/main" val="1652615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Supplement with additional information from the Lesson Context as desired.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4</a:t>
            </a:fld>
            <a:endParaRPr lang="en-US" dirty="0"/>
          </a:p>
        </p:txBody>
      </p:sp>
    </p:spTree>
    <p:extLst>
      <p:ext uri="{BB962C8B-B14F-4D97-AF65-F5344CB8AC3E}">
        <p14:creationId xmlns:p14="http://schemas.microsoft.com/office/powerpoint/2010/main" val="1203176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Genesis 13:8-9 out loud.</a:t>
            </a:r>
          </a:p>
        </p:txBody>
      </p:sp>
      <p:sp>
        <p:nvSpPr>
          <p:cNvPr id="4" name="Slide Number Placeholder 3"/>
          <p:cNvSpPr>
            <a:spLocks noGrp="1"/>
          </p:cNvSpPr>
          <p:nvPr>
            <p:ph type="sldNum" sz="quarter" idx="5"/>
          </p:nvPr>
        </p:nvSpPr>
        <p:spPr/>
        <p:txBody>
          <a:bodyPr/>
          <a:lstStyle/>
          <a:p>
            <a:fld id="{888E853B-23F8-934E-9443-24574DC69BDE}" type="slidenum">
              <a:rPr lang="en-US" smtClean="0"/>
              <a:t>5</a:t>
            </a:fld>
            <a:endParaRPr lang="en-US" dirty="0"/>
          </a:p>
        </p:txBody>
      </p:sp>
    </p:spTree>
    <p:extLst>
      <p:ext uri="{BB962C8B-B14F-4D97-AF65-F5344CB8AC3E}">
        <p14:creationId xmlns:p14="http://schemas.microsoft.com/office/powerpoint/2010/main" val="32133813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8E853B-23F8-934E-9443-24574DC69BDE}" type="slidenum">
              <a:rPr lang="en-US" smtClean="0"/>
              <a:t>6</a:t>
            </a:fld>
            <a:endParaRPr lang="en-US" dirty="0"/>
          </a:p>
        </p:txBody>
      </p:sp>
    </p:spTree>
    <p:extLst>
      <p:ext uri="{BB962C8B-B14F-4D97-AF65-F5344CB8AC3E}">
        <p14:creationId xmlns:p14="http://schemas.microsoft.com/office/powerpoint/2010/main" val="775189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a volunteer to read Genesis 13:10-13 aloud.</a:t>
            </a:r>
          </a:p>
        </p:txBody>
      </p:sp>
      <p:sp>
        <p:nvSpPr>
          <p:cNvPr id="4" name="Slide Number Placeholder 3"/>
          <p:cNvSpPr>
            <a:spLocks noGrp="1"/>
          </p:cNvSpPr>
          <p:nvPr>
            <p:ph type="sldNum" sz="quarter" idx="5"/>
          </p:nvPr>
        </p:nvSpPr>
        <p:spPr/>
        <p:txBody>
          <a:bodyPr/>
          <a:lstStyle/>
          <a:p>
            <a:fld id="{888E853B-23F8-934E-9443-24574DC69BDE}" type="slidenum">
              <a:rPr lang="en-US" smtClean="0"/>
              <a:t>7</a:t>
            </a:fld>
            <a:endParaRPr lang="en-US" dirty="0"/>
          </a:p>
        </p:txBody>
      </p:sp>
    </p:spTree>
    <p:extLst>
      <p:ext uri="{BB962C8B-B14F-4D97-AF65-F5344CB8AC3E}">
        <p14:creationId xmlns:p14="http://schemas.microsoft.com/office/powerpoint/2010/main" val="31393541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Break the class into small groups to read the text aloud and discuss the prompt on the slide. After an appropriate amount of time, move to the next slide.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8</a:t>
            </a:fld>
            <a:endParaRPr lang="en-US" dirty="0"/>
          </a:p>
        </p:txBody>
      </p:sp>
    </p:spTree>
    <p:extLst>
      <p:ext uri="{BB962C8B-B14F-4D97-AF65-F5344CB8AC3E}">
        <p14:creationId xmlns:p14="http://schemas.microsoft.com/office/powerpoint/2010/main" val="36115774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Allow time for the small groups to answer these questions. After a few minutes, encourage a participant from each group to tell the group’s conclusions.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88E853B-23F8-934E-9443-24574DC69BDE}" type="slidenum">
              <a:rPr lang="en-US" smtClean="0"/>
              <a:t>9</a:t>
            </a:fld>
            <a:endParaRPr lang="en-US" dirty="0"/>
          </a:p>
        </p:txBody>
      </p:sp>
    </p:spTree>
    <p:extLst>
      <p:ext uri="{BB962C8B-B14F-4D97-AF65-F5344CB8AC3E}">
        <p14:creationId xmlns:p14="http://schemas.microsoft.com/office/powerpoint/2010/main" val="25215932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4B2C358-E8DF-CB43-88E5-DDBE7E5131F2}" type="datetimeFigureOut">
              <a:rPr lang="en-US" smtClean="0"/>
              <a:t>9/18/23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15041015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B2C358-E8DF-CB43-88E5-DDBE7E5131F2}" type="datetimeFigureOut">
              <a:rPr lang="en-US" smtClean="0"/>
              <a:t>9/18/23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640074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B2C358-E8DF-CB43-88E5-DDBE7E5131F2}" type="datetimeFigureOut">
              <a:rPr lang="en-US" smtClean="0"/>
              <a:t>9/18/23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3889684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B2C358-E8DF-CB43-88E5-DDBE7E5131F2}" type="datetimeFigureOut">
              <a:rPr lang="en-US" smtClean="0"/>
              <a:t>9/18/23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32890122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4B2C358-E8DF-CB43-88E5-DDBE7E5131F2}" type="datetimeFigureOut">
              <a:rPr lang="en-US" smtClean="0"/>
              <a:t>9/18/23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2985669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4B2C358-E8DF-CB43-88E5-DDBE7E5131F2}" type="datetimeFigureOut">
              <a:rPr lang="en-US" smtClean="0"/>
              <a:t>9/18/23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1651871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4B2C358-E8DF-CB43-88E5-DDBE7E5131F2}" type="datetimeFigureOut">
              <a:rPr lang="en-US" smtClean="0"/>
              <a:t>9/18/23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1383099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4B2C358-E8DF-CB43-88E5-DDBE7E5131F2}" type="datetimeFigureOut">
              <a:rPr lang="en-US" smtClean="0"/>
              <a:t>9/18/23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40170860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B2C358-E8DF-CB43-88E5-DDBE7E5131F2}" type="datetimeFigureOut">
              <a:rPr lang="en-US" smtClean="0"/>
              <a:t>9/18/23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1219886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4B2C358-E8DF-CB43-88E5-DDBE7E5131F2}" type="datetimeFigureOut">
              <a:rPr lang="en-US" smtClean="0"/>
              <a:t>9/18/23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3278189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4B2C358-E8DF-CB43-88E5-DDBE7E5131F2}" type="datetimeFigureOut">
              <a:rPr lang="en-US" smtClean="0"/>
              <a:t>9/18/23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B7D921A-2913-AA42-89F9-4BAFB488740C}" type="slidenum">
              <a:rPr lang="en-US" smtClean="0"/>
              <a:t>‹#›</a:t>
            </a:fld>
            <a:endParaRPr lang="en-US" dirty="0"/>
          </a:p>
        </p:txBody>
      </p:sp>
    </p:spTree>
    <p:extLst>
      <p:ext uri="{BB962C8B-B14F-4D97-AF65-F5344CB8AC3E}">
        <p14:creationId xmlns:p14="http://schemas.microsoft.com/office/powerpoint/2010/main" val="485557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35000"/>
            <a:lum/>
          </a:blip>
          <a:srcRect/>
          <a:stretch>
            <a:fillRect l="-6000" r="-6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B2C358-E8DF-CB43-88E5-DDBE7E5131F2}" type="datetimeFigureOut">
              <a:rPr lang="en-US" smtClean="0"/>
              <a:t>9/18/23</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7D921A-2913-AA42-89F9-4BAFB488740C}" type="slidenum">
              <a:rPr lang="en-US" smtClean="0"/>
              <a:t>‹#›</a:t>
            </a:fld>
            <a:endParaRPr lang="en-US" dirty="0"/>
          </a:p>
        </p:txBody>
      </p:sp>
    </p:spTree>
    <p:extLst>
      <p:ext uri="{BB962C8B-B14F-4D97-AF65-F5344CB8AC3E}">
        <p14:creationId xmlns:p14="http://schemas.microsoft.com/office/powerpoint/2010/main" val="18677211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0287"/>
            <a:lum/>
          </a:blip>
          <a:srcRect/>
          <a:stretch>
            <a:fillRect l="-6000" r="-6000"/>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CAA53E9-DD9A-7E41-9D9B-9A6F7F5CB333}"/>
              </a:ext>
            </a:extLst>
          </p:cNvPr>
          <p:cNvSpPr/>
          <p:nvPr/>
        </p:nvSpPr>
        <p:spPr>
          <a:xfrm>
            <a:off x="0" y="6125258"/>
            <a:ext cx="9142975" cy="61059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5D61183F-B138-1A4F-8344-D01E9BE2B506}"/>
              </a:ext>
            </a:extLst>
          </p:cNvPr>
          <p:cNvPicPr>
            <a:picLocks noChangeAspect="1"/>
          </p:cNvPicPr>
          <p:nvPr/>
        </p:nvPicPr>
        <p:blipFill>
          <a:blip r:embed="rId4"/>
          <a:stretch>
            <a:fillRect/>
          </a:stretch>
        </p:blipFill>
        <p:spPr>
          <a:xfrm>
            <a:off x="165965" y="6302495"/>
            <a:ext cx="1277860" cy="290540"/>
          </a:xfrm>
          <a:prstGeom prst="rect">
            <a:avLst/>
          </a:prstGeom>
          <a:ln>
            <a:noFill/>
          </a:ln>
        </p:spPr>
      </p:pic>
      <p:sp>
        <p:nvSpPr>
          <p:cNvPr id="9" name="TextBox 8">
            <a:extLst>
              <a:ext uri="{FF2B5EF4-FFF2-40B4-BE49-F238E27FC236}">
                <a16:creationId xmlns:a16="http://schemas.microsoft.com/office/drawing/2014/main" id="{EBD211AF-0577-D948-AA89-17438CF06CBD}"/>
              </a:ext>
            </a:extLst>
          </p:cNvPr>
          <p:cNvSpPr txBox="1"/>
          <p:nvPr/>
        </p:nvSpPr>
        <p:spPr>
          <a:xfrm>
            <a:off x="1481880" y="6237649"/>
            <a:ext cx="7662120" cy="400110"/>
          </a:xfrm>
          <a:prstGeom prst="rect">
            <a:avLst/>
          </a:prstGeom>
          <a:noFill/>
          <a:ln>
            <a:noFill/>
          </a:ln>
        </p:spPr>
        <p:txBody>
          <a:bodyPr wrap="square" rtlCol="0">
            <a:spAutoFit/>
          </a:bodyPr>
          <a:lstStyle/>
          <a:p>
            <a:pPr algn="ctr"/>
            <a:r>
              <a:rPr lang="en-US" sz="1000" dirty="0">
                <a:solidFill>
                  <a:schemeClr val="bg1"/>
                </a:solidFill>
                <a:latin typeface="Baskerville" panose="02020502070401020303" pitchFamily="18" charset="0"/>
                <a:ea typeface="Baskerville" panose="02020502070401020303" pitchFamily="18" charset="0"/>
              </a:rPr>
              <a:t>Copyright © 2023 Standard Publishing, part of the David C Cook family, Colorado Springs, Colorado 80918</a:t>
            </a:r>
          </a:p>
          <a:p>
            <a:pPr algn="ctr"/>
            <a:r>
              <a:rPr lang="en-US" sz="1000" dirty="0">
                <a:solidFill>
                  <a:schemeClr val="bg1"/>
                </a:solidFill>
                <a:latin typeface="Baskerville" panose="02020502070401020303" pitchFamily="18" charset="0"/>
                <a:ea typeface="Baskerville" panose="02020502070401020303" pitchFamily="18" charset="0"/>
              </a:rPr>
              <a:t>All rights reserved. Photo © Getty Images</a:t>
            </a:r>
          </a:p>
        </p:txBody>
      </p:sp>
      <p:sp>
        <p:nvSpPr>
          <p:cNvPr id="3" name="Title 2">
            <a:extLst>
              <a:ext uri="{FF2B5EF4-FFF2-40B4-BE49-F238E27FC236}">
                <a16:creationId xmlns:a16="http://schemas.microsoft.com/office/drawing/2014/main" id="{3E7AFA4F-CB4F-394D-9A7F-D724AAEA838C}"/>
              </a:ext>
            </a:extLst>
          </p:cNvPr>
          <p:cNvSpPr>
            <a:spLocks noGrp="1"/>
          </p:cNvSpPr>
          <p:nvPr>
            <p:ph type="ctrTitle"/>
          </p:nvPr>
        </p:nvSpPr>
        <p:spPr>
          <a:xfrm>
            <a:off x="0" y="1520042"/>
            <a:ext cx="9142975" cy="1448789"/>
          </a:xfrm>
          <a:solidFill>
            <a:schemeClr val="bg2">
              <a:alpha val="75000"/>
            </a:schemeClr>
          </a:solidFill>
        </p:spPr>
        <p:txBody>
          <a:bodyPr anchor="ctr" anchorCtr="0">
            <a:normAutofit/>
          </a:bodyPr>
          <a:lstStyle/>
          <a:p>
            <a:r>
              <a:rPr lang="en-US" b="1" dirty="0">
                <a:latin typeface="Arial" panose="020B0604020202020204" pitchFamily="34" charset="0"/>
                <a:cs typeface="Arial" panose="020B0604020202020204" pitchFamily="34" charset="0"/>
              </a:rPr>
              <a:t>Abram Builds an Altar</a:t>
            </a:r>
          </a:p>
        </p:txBody>
      </p:sp>
      <p:sp>
        <p:nvSpPr>
          <p:cNvPr id="4" name="Subtitle 3">
            <a:extLst>
              <a:ext uri="{FF2B5EF4-FFF2-40B4-BE49-F238E27FC236}">
                <a16:creationId xmlns:a16="http://schemas.microsoft.com/office/drawing/2014/main" id="{935C3F4F-FDB4-AE4B-A3D4-4439A53FA9DD}"/>
              </a:ext>
            </a:extLst>
          </p:cNvPr>
          <p:cNvSpPr>
            <a:spLocks noGrp="1"/>
          </p:cNvSpPr>
          <p:nvPr>
            <p:ph type="subTitle" idx="1"/>
          </p:nvPr>
        </p:nvSpPr>
        <p:spPr>
          <a:xfrm>
            <a:off x="7512938" y="2524349"/>
            <a:ext cx="1630037" cy="444482"/>
          </a:xfrm>
          <a:noFill/>
        </p:spPr>
        <p:txBody>
          <a:bodyPr vert="horz" lIns="91440" tIns="45720" rIns="91440" bIns="45720" rtlCol="0" anchor="t">
            <a:normAutofit/>
          </a:bodyPr>
          <a:lstStyle/>
          <a:p>
            <a:pPr algn="l"/>
            <a:r>
              <a:rPr lang="en-US" dirty="0">
                <a:solidFill>
                  <a:schemeClr val="tx1">
                    <a:lumMod val="85000"/>
                    <a:lumOff val="15000"/>
                  </a:schemeClr>
                </a:solidFill>
                <a:latin typeface="Arial" panose="020B0604020202020204" pitchFamily="34" charset="0"/>
                <a:cs typeface="Arial" panose="020B0604020202020204" pitchFamily="34" charset="0"/>
              </a:rPr>
              <a:t>Lesson 1</a:t>
            </a:r>
          </a:p>
        </p:txBody>
      </p:sp>
    </p:spTree>
    <p:extLst>
      <p:ext uri="{BB962C8B-B14F-4D97-AF65-F5344CB8AC3E}">
        <p14:creationId xmlns:p14="http://schemas.microsoft.com/office/powerpoint/2010/main" val="19470725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How can believers safeguard themselves from sinful behavior while living or working in an environment hostile to God and righteousness?</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How can believers be a humble and godly influence in such an environment? How might Matthew 5:3-16 and 1 Peter 3:15-16 inform your response?</a:t>
            </a:r>
          </a:p>
        </p:txBody>
      </p:sp>
    </p:spTree>
    <p:extLst>
      <p:ext uri="{BB962C8B-B14F-4D97-AF65-F5344CB8AC3E}">
        <p14:creationId xmlns:p14="http://schemas.microsoft.com/office/powerpoint/2010/main" val="3964968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a:xfrm>
            <a:off x="623888" y="1322999"/>
            <a:ext cx="7886700" cy="2106001"/>
          </a:xfrm>
        </p:spPr>
        <p:txBody>
          <a:bodyPr>
            <a:normAutofit/>
          </a:bodyPr>
          <a:lstStyle/>
          <a:p>
            <a:pPr algn="ctr"/>
            <a:r>
              <a:rPr lang="en-US" sz="4400" dirty="0">
                <a:latin typeface="Arial" panose="020B0604020202020204" pitchFamily="34" charset="0"/>
                <a:cs typeface="Arial" panose="020B0604020202020204" pitchFamily="34" charset="0"/>
              </a:rPr>
              <a:t>III. God’s Promises</a:t>
            </a:r>
            <a:br>
              <a:rPr lang="en-US" sz="4400" dirty="0">
                <a:latin typeface="Arial" panose="020B0604020202020204" pitchFamily="34" charset="0"/>
                <a:cs typeface="Arial" panose="020B0604020202020204" pitchFamily="34" charset="0"/>
              </a:rPr>
            </a:br>
            <a:r>
              <a:rPr lang="en-US" sz="4400" dirty="0">
                <a:latin typeface="Arial" panose="020B0604020202020204" pitchFamily="34" charset="0"/>
                <a:cs typeface="Arial" panose="020B0604020202020204" pitchFamily="34" charset="0"/>
              </a:rPr>
              <a:t>Genesis 13:14-16</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type="body" idx="1"/>
          </p:nvPr>
        </p:nvSpPr>
        <p:spPr>
          <a:xfrm>
            <a:off x="623888" y="3815740"/>
            <a:ext cx="7886700" cy="3042260"/>
          </a:xfrm>
        </p:spPr>
        <p:txBody>
          <a:bodyPr>
            <a:normAutofit/>
          </a:bodyPr>
          <a:lstStyle/>
          <a:p>
            <a:pPr marL="514350" indent="-514350">
              <a:buFont typeface="+mj-lt"/>
              <a:buAutoNum type="alphaUcPeriod"/>
            </a:pPr>
            <a:r>
              <a:rPr lang="en-US" sz="2800" dirty="0">
                <a:latin typeface="Arial" panose="020B0604020202020204" pitchFamily="34" charset="0"/>
                <a:cs typeface="Arial" panose="020B0604020202020204" pitchFamily="34" charset="0"/>
              </a:rPr>
              <a:t>Of Land (vv. 14-15)</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Of Progeny (v. 16)</a:t>
            </a:r>
          </a:p>
          <a:p>
            <a:pPr marL="514350" indent="-514350">
              <a:buFont typeface="+mj-lt"/>
              <a:buAutoNum type="alphaUcPeriod"/>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74843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a:xfrm>
            <a:off x="623888" y="1322999"/>
            <a:ext cx="7886700" cy="2106001"/>
          </a:xfrm>
        </p:spPr>
        <p:txBody>
          <a:bodyPr>
            <a:normAutofit/>
          </a:bodyPr>
          <a:lstStyle/>
          <a:p>
            <a:pPr algn="ctr"/>
            <a:r>
              <a:rPr lang="en-US" sz="4400" dirty="0">
                <a:latin typeface="Arial" panose="020B0604020202020204" pitchFamily="34" charset="0"/>
                <a:cs typeface="Arial" panose="020B0604020202020204" pitchFamily="34" charset="0"/>
              </a:rPr>
              <a:t>IV. Abram’s Tour</a:t>
            </a:r>
            <a:br>
              <a:rPr lang="en-US" sz="4400" dirty="0">
                <a:latin typeface="Arial" panose="020B0604020202020204" pitchFamily="34" charset="0"/>
                <a:cs typeface="Arial" panose="020B0604020202020204" pitchFamily="34" charset="0"/>
              </a:rPr>
            </a:br>
            <a:r>
              <a:rPr lang="en-US" sz="4400" dirty="0">
                <a:latin typeface="Arial" panose="020B0604020202020204" pitchFamily="34" charset="0"/>
                <a:cs typeface="Arial" panose="020B0604020202020204" pitchFamily="34" charset="0"/>
              </a:rPr>
              <a:t>Genesis 13:17-18</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type="body" idx="1"/>
          </p:nvPr>
        </p:nvSpPr>
        <p:spPr>
          <a:xfrm>
            <a:off x="623888" y="3815740"/>
            <a:ext cx="7886700" cy="3042260"/>
          </a:xfrm>
        </p:spPr>
        <p:txBody>
          <a:bodyPr>
            <a:normAutofit/>
          </a:bodyPr>
          <a:lstStyle/>
          <a:p>
            <a:pPr marL="514350" indent="-514350">
              <a:buFont typeface="+mj-lt"/>
              <a:buAutoNum type="alphaUcPeriod"/>
            </a:pPr>
            <a:r>
              <a:rPr lang="en-US" sz="2800" dirty="0">
                <a:latin typeface="Arial" panose="020B0604020202020204" pitchFamily="34" charset="0"/>
                <a:cs typeface="Arial" panose="020B0604020202020204" pitchFamily="34" charset="0"/>
              </a:rPr>
              <a:t>Receives the Directive (v. 17)</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Responds by Building (v. 18)</a:t>
            </a:r>
          </a:p>
          <a:p>
            <a:pPr marL="514350" indent="-514350">
              <a:buFont typeface="+mj-lt"/>
              <a:buAutoNum type="alphaUcPeriod"/>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8097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What steps can you take to ensure that the material blessings God gives you will be used to serve Him and love others?</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How might you use non-material blessings (such as wisdom, time, or expertise) to serve God and others?</a:t>
            </a:r>
          </a:p>
        </p:txBody>
      </p:sp>
    </p:spTree>
    <p:extLst>
      <p:ext uri="{BB962C8B-B14F-4D97-AF65-F5344CB8AC3E}">
        <p14:creationId xmlns:p14="http://schemas.microsoft.com/office/powerpoint/2010/main" val="3966894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How can you create a “monument” or another reminder to help you remember God’s provision and attention?</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Who will you recruit to help you plan and establish such a “monument”?</a:t>
            </a:r>
          </a:p>
        </p:txBody>
      </p:sp>
    </p:spTree>
    <p:extLst>
      <p:ext uri="{BB962C8B-B14F-4D97-AF65-F5344CB8AC3E}">
        <p14:creationId xmlns:p14="http://schemas.microsoft.com/office/powerpoint/2010/main" val="3880039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That Was Then</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a:bodyPr>
          <a:lstStyle/>
          <a:p>
            <a:pPr marL="0" indent="0">
              <a:buNone/>
            </a:pPr>
            <a:r>
              <a:rPr lang="en-US" sz="2600" dirty="0">
                <a:latin typeface="Arial" panose="020B0604020202020204" pitchFamily="34" charset="0"/>
                <a:cs typeface="Arial" panose="020B0604020202020204" pitchFamily="34" charset="0"/>
              </a:rPr>
              <a:t>God’s first words to Abram were a directive to leave home. Abram left his extended family and journeyed toward the land God had designated.</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God separated Abram from his past to create a new nation from him—a nation to usher in the Messiah.</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His names, “Abram” and “Abraham” appear in the Bible nearly 300 times. In Hebrews 11, he is enshrined in “Faith’s Hall of Fame.”</a:t>
            </a:r>
          </a:p>
        </p:txBody>
      </p:sp>
    </p:spTree>
    <p:extLst>
      <p:ext uri="{BB962C8B-B14F-4D97-AF65-F5344CB8AC3E}">
        <p14:creationId xmlns:p14="http://schemas.microsoft.com/office/powerpoint/2010/main" val="1867177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pic>
        <p:nvPicPr>
          <p:cNvPr id="3" name="Picture 2" descr="A long straight road with mountains in the background&#10;&#10;Description automatically generated">
            <a:extLst>
              <a:ext uri="{FF2B5EF4-FFF2-40B4-BE49-F238E27FC236}">
                <a16:creationId xmlns:a16="http://schemas.microsoft.com/office/drawing/2014/main" id="{F0917B8A-1DB0-D718-EF45-855BB930D224}"/>
              </a:ext>
            </a:extLst>
          </p:cNvPr>
          <p:cNvPicPr>
            <a:picLocks noChangeAspect="1"/>
          </p:cNvPicPr>
          <p:nvPr/>
        </p:nvPicPr>
        <p:blipFill rotWithShape="1">
          <a:blip r:embed="rId3"/>
          <a:srcRect b="19"/>
          <a:stretch/>
        </p:blipFill>
        <p:spPr>
          <a:xfrm>
            <a:off x="20" y="1282"/>
            <a:ext cx="9143980" cy="6856718"/>
          </a:xfrm>
          <a:prstGeom prst="rect">
            <a:avLst/>
          </a:prstGeom>
        </p:spPr>
      </p:pic>
    </p:spTree>
    <p:extLst>
      <p:ext uri="{BB962C8B-B14F-4D97-AF65-F5344CB8AC3E}">
        <p14:creationId xmlns:p14="http://schemas.microsoft.com/office/powerpoint/2010/main" val="3617935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This Is Now</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a:bodyPr>
          <a:lstStyle/>
          <a:p>
            <a:pPr marL="0" indent="0">
              <a:spcAft>
                <a:spcPts val="1000"/>
              </a:spcAft>
              <a:buNone/>
            </a:pPr>
            <a:r>
              <a:rPr lang="en-US" sz="2600" dirty="0">
                <a:latin typeface="Arial" panose="020B0604020202020204" pitchFamily="34" charset="0"/>
                <a:cs typeface="Arial" panose="020B0604020202020204" pitchFamily="34" charset="0"/>
              </a:rPr>
              <a:t>God wants us to know the Messiah He has sent. God may separate us from things that stand in the way—either in order to know Jesus or as a result of knowing Him.</a:t>
            </a:r>
          </a:p>
          <a:p>
            <a:pPr marL="0" indent="0">
              <a:spcAft>
                <a:spcPts val="1000"/>
              </a:spcAft>
              <a:buNone/>
            </a:pPr>
            <a:r>
              <a:rPr lang="en-US" sz="2600" dirty="0">
                <a:latin typeface="Arial" panose="020B0604020202020204" pitchFamily="34" charset="0"/>
                <a:cs typeface="Arial" panose="020B0604020202020204" pitchFamily="34" charset="0"/>
              </a:rPr>
              <a:t>Abraham’s putting faith in God before all else makes him a hero of faith. God expects similar faith in us today.</a:t>
            </a:r>
          </a:p>
          <a:p>
            <a:pPr marL="0" indent="0">
              <a:buNone/>
            </a:pPr>
            <a:r>
              <a:rPr lang="en-US" sz="2600" dirty="0">
                <a:latin typeface="Arial" panose="020B0604020202020204" pitchFamily="34" charset="0"/>
                <a:cs typeface="Arial" panose="020B0604020202020204" pitchFamily="34" charset="0"/>
              </a:rPr>
              <a:t>Our journey may also mean taking a “Lot” along. Lot was nothing but trouble for his uncle. It’s vital that we not </a:t>
            </a:r>
            <a:r>
              <a:rPr lang="en-US" sz="2600" i="1" dirty="0">
                <a:latin typeface="Arial" panose="020B0604020202020204" pitchFamily="34" charset="0"/>
                <a:cs typeface="Arial" panose="020B0604020202020204" pitchFamily="34" charset="0"/>
              </a:rPr>
              <a:t>be</a:t>
            </a:r>
            <a:r>
              <a:rPr lang="en-US" sz="2600" dirty="0">
                <a:latin typeface="Arial" panose="020B0604020202020204" pitchFamily="34" charset="0"/>
                <a:cs typeface="Arial" panose="020B0604020202020204" pitchFamily="34" charset="0"/>
              </a:rPr>
              <a:t> a “Lot”!</a:t>
            </a:r>
          </a:p>
        </p:txBody>
      </p:sp>
    </p:spTree>
    <p:extLst>
      <p:ext uri="{BB962C8B-B14F-4D97-AF65-F5344CB8AC3E}">
        <p14:creationId xmlns:p14="http://schemas.microsoft.com/office/powerpoint/2010/main" val="3142535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How will today’s Scripture text inform your response when you experience a difficult situation on your faith journey?</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Who is a “Lot” that God might be asking you to take along on your faith journey?</a:t>
            </a:r>
          </a:p>
        </p:txBody>
      </p:sp>
    </p:spTree>
    <p:extLst>
      <p:ext uri="{BB962C8B-B14F-4D97-AF65-F5344CB8AC3E}">
        <p14:creationId xmlns:p14="http://schemas.microsoft.com/office/powerpoint/2010/main" val="3527857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Into Life</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a:bodyPr>
          <a:lstStyle/>
          <a:p>
            <a:pPr marL="0" indent="0">
              <a:buNone/>
            </a:pPr>
            <a:r>
              <a:rPr lang="en-US" sz="2600" dirty="0">
                <a:latin typeface="Arial" panose="020B0604020202020204" pitchFamily="34" charset="0"/>
                <a:cs typeface="Arial" panose="020B0604020202020204" pitchFamily="34" charset="0"/>
              </a:rPr>
              <a:t>What are some of the great things God has done in your life?</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How can those blessings be memorialized in a way that honors God, a way of informing others of those blessings?</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Are there issues you are still trying to resolve? </a:t>
            </a:r>
          </a:p>
        </p:txBody>
      </p:sp>
    </p:spTree>
    <p:extLst>
      <p:ext uri="{BB962C8B-B14F-4D97-AF65-F5344CB8AC3E}">
        <p14:creationId xmlns:p14="http://schemas.microsoft.com/office/powerpoint/2010/main" val="3743479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Sacred Spaces</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a:bodyPr>
          <a:lstStyle/>
          <a:p>
            <a:pPr marL="0" indent="0">
              <a:buNone/>
            </a:pPr>
            <a:r>
              <a:rPr lang="en-US" sz="2600" dirty="0">
                <a:latin typeface="Arial" panose="020B0604020202020204" pitchFamily="34" charset="0"/>
                <a:cs typeface="Arial" panose="020B0604020202020204" pitchFamily="34" charset="0"/>
              </a:rPr>
              <a:t>After selling his house, the lesson writer reminisced how it had become his home.</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In the narrative of Genesis 13, Abram begins to call a new land his home.</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He took time to thank God and claim a space as sacred. For generations, Abram’s descendants would tell his stories and refer to this place.</a:t>
            </a:r>
          </a:p>
        </p:txBody>
      </p:sp>
    </p:spTree>
    <p:extLst>
      <p:ext uri="{BB962C8B-B14F-4D97-AF65-F5344CB8AC3E}">
        <p14:creationId xmlns:p14="http://schemas.microsoft.com/office/powerpoint/2010/main" val="1317337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a:xfrm>
            <a:off x="623888" y="938826"/>
            <a:ext cx="7886700" cy="1400613"/>
          </a:xfrm>
        </p:spPr>
        <p:txBody>
          <a:bodyPr>
            <a:normAutofit/>
          </a:bodyPr>
          <a:lstStyle/>
          <a:p>
            <a:pPr algn="ctr"/>
            <a:r>
              <a:rPr lang="en-US" sz="4400" dirty="0">
                <a:latin typeface="Arial" panose="020B0604020202020204" pitchFamily="34" charset="0"/>
                <a:cs typeface="Arial" panose="020B0604020202020204" pitchFamily="34" charset="0"/>
              </a:rPr>
              <a:t>Thought to Remember</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type="body" idx="1"/>
          </p:nvPr>
        </p:nvSpPr>
        <p:spPr>
          <a:xfrm>
            <a:off x="623888" y="2339439"/>
            <a:ext cx="7886700" cy="2811388"/>
          </a:xfrm>
        </p:spPr>
        <p:txBody>
          <a:bodyPr>
            <a:normAutofit/>
          </a:bodyPr>
          <a:lstStyle/>
          <a:p>
            <a:pPr marL="0" indent="0" algn="ctr">
              <a:buNone/>
            </a:pPr>
            <a:r>
              <a:rPr lang="en-US" sz="2800" dirty="0">
                <a:latin typeface="Arial" panose="020B0604020202020204" pitchFamily="34" charset="0"/>
                <a:cs typeface="Arial" panose="020B0604020202020204" pitchFamily="34" charset="0"/>
              </a:rPr>
              <a:t>Be ready to exercise a faith like Abraham’s.</a:t>
            </a:r>
          </a:p>
        </p:txBody>
      </p:sp>
    </p:spTree>
    <p:extLst>
      <p:ext uri="{BB962C8B-B14F-4D97-AF65-F5344CB8AC3E}">
        <p14:creationId xmlns:p14="http://schemas.microsoft.com/office/powerpoint/2010/main" val="4178329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9952"/>
            <a:lum/>
          </a:blip>
          <a:srcRect/>
          <a:stretch>
            <a:fillRect l="-6000" r="-6000"/>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7AFA4F-CB4F-394D-9A7F-D724AAEA838C}"/>
              </a:ext>
            </a:extLst>
          </p:cNvPr>
          <p:cNvSpPr>
            <a:spLocks noGrp="1"/>
          </p:cNvSpPr>
          <p:nvPr>
            <p:ph type="ctrTitle"/>
          </p:nvPr>
        </p:nvSpPr>
        <p:spPr>
          <a:xfrm>
            <a:off x="0" y="1520042"/>
            <a:ext cx="9142975" cy="2137558"/>
          </a:xfrm>
          <a:solidFill>
            <a:schemeClr val="accent4">
              <a:lumMod val="60000"/>
              <a:lumOff val="40000"/>
              <a:alpha val="85155"/>
            </a:schemeClr>
          </a:solidFill>
        </p:spPr>
        <p:txBody>
          <a:bodyPr anchor="b" anchorCtr="0">
            <a:normAutofit/>
          </a:bodyPr>
          <a:lstStyle/>
          <a:p>
            <a:pPr algn="r"/>
            <a:r>
              <a:rPr lang="en-US" b="1" dirty="0">
                <a:latin typeface="Arial" panose="020B0604020202020204" pitchFamily="34" charset="0"/>
                <a:cs typeface="Arial" panose="020B0604020202020204" pitchFamily="34" charset="0"/>
              </a:rPr>
              <a:t>Solomon Dedicates</a:t>
            </a:r>
            <a:br>
              <a:rPr lang="en-US" b="1" dirty="0">
                <a:latin typeface="Arial" panose="020B0604020202020204" pitchFamily="34" charset="0"/>
                <a:cs typeface="Arial" panose="020B0604020202020204" pitchFamily="34" charset="0"/>
              </a:rPr>
            </a:br>
            <a:r>
              <a:rPr lang="en-US" b="1" dirty="0">
                <a:latin typeface="Arial" panose="020B0604020202020204" pitchFamily="34" charset="0"/>
                <a:cs typeface="Arial" panose="020B0604020202020204" pitchFamily="34" charset="0"/>
              </a:rPr>
              <a:t>the Temple</a:t>
            </a:r>
          </a:p>
        </p:txBody>
      </p:sp>
      <p:sp>
        <p:nvSpPr>
          <p:cNvPr id="4" name="Subtitle 3">
            <a:extLst>
              <a:ext uri="{FF2B5EF4-FFF2-40B4-BE49-F238E27FC236}">
                <a16:creationId xmlns:a16="http://schemas.microsoft.com/office/drawing/2014/main" id="{935C3F4F-FDB4-AE4B-A3D4-4439A53FA9DD}"/>
              </a:ext>
            </a:extLst>
          </p:cNvPr>
          <p:cNvSpPr>
            <a:spLocks noGrp="1"/>
          </p:cNvSpPr>
          <p:nvPr>
            <p:ph type="subTitle" idx="1"/>
          </p:nvPr>
        </p:nvSpPr>
        <p:spPr>
          <a:xfrm>
            <a:off x="6092042" y="1538700"/>
            <a:ext cx="3050934" cy="444482"/>
          </a:xfrm>
          <a:noFill/>
        </p:spPr>
        <p:txBody>
          <a:bodyPr vert="horz" lIns="91440" tIns="45720" rIns="91440" bIns="45720" rtlCol="0" anchor="t">
            <a:normAutofit/>
          </a:bodyPr>
          <a:lstStyle/>
          <a:p>
            <a:pPr algn="l"/>
            <a:r>
              <a:rPr lang="en-US" dirty="0">
                <a:solidFill>
                  <a:schemeClr val="tx1">
                    <a:lumMod val="85000"/>
                    <a:lumOff val="15000"/>
                  </a:schemeClr>
                </a:solidFill>
                <a:latin typeface="Arial" panose="020B0604020202020204" pitchFamily="34" charset="0"/>
                <a:cs typeface="Arial" panose="020B0604020202020204" pitchFamily="34" charset="0"/>
              </a:rPr>
              <a:t>Next Week’s Lesson</a:t>
            </a:r>
          </a:p>
        </p:txBody>
      </p:sp>
      <p:pic>
        <p:nvPicPr>
          <p:cNvPr id="7" name="Picture 6">
            <a:extLst>
              <a:ext uri="{FF2B5EF4-FFF2-40B4-BE49-F238E27FC236}">
                <a16:creationId xmlns:a16="http://schemas.microsoft.com/office/drawing/2014/main" id="{24732A36-0A1B-9940-8D5F-2E286C9F5B5E}"/>
              </a:ext>
            </a:extLst>
          </p:cNvPr>
          <p:cNvPicPr>
            <a:picLocks noChangeAspect="1"/>
          </p:cNvPicPr>
          <p:nvPr/>
        </p:nvPicPr>
        <p:blipFill>
          <a:blip r:embed="rId3"/>
          <a:stretch>
            <a:fillRect/>
          </a:stretch>
        </p:blipFill>
        <p:spPr>
          <a:xfrm>
            <a:off x="165965" y="6302495"/>
            <a:ext cx="1277860" cy="290540"/>
          </a:xfrm>
          <a:prstGeom prst="rect">
            <a:avLst/>
          </a:prstGeom>
          <a:ln>
            <a:noFill/>
          </a:ln>
        </p:spPr>
      </p:pic>
    </p:spTree>
    <p:extLst>
      <p:ext uri="{BB962C8B-B14F-4D97-AF65-F5344CB8AC3E}">
        <p14:creationId xmlns:p14="http://schemas.microsoft.com/office/powerpoint/2010/main" val="3286523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Lesson Context</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a:bodyPr>
          <a:lstStyle/>
          <a:p>
            <a:pPr marL="0" indent="0">
              <a:buNone/>
            </a:pPr>
            <a:r>
              <a:rPr lang="en-US" sz="2600" dirty="0">
                <a:latin typeface="Arial" panose="020B0604020202020204" pitchFamily="34" charset="0"/>
                <a:cs typeface="Arial" panose="020B0604020202020204" pitchFamily="34" charset="0"/>
              </a:rPr>
              <a:t>Since Adam and Eve, humanity’s sinfulness has remained a persistent problem.</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Through covenants between God and Abram, God would send the Messiah into the world through Abram’s family.</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God’s covenant with Abram included promises of land, progeny, and blessing. It took centuries for all this to become a reality.</a:t>
            </a:r>
          </a:p>
        </p:txBody>
      </p:sp>
    </p:spTree>
    <p:extLst>
      <p:ext uri="{BB962C8B-B14F-4D97-AF65-F5344CB8AC3E}">
        <p14:creationId xmlns:p14="http://schemas.microsoft.com/office/powerpoint/2010/main" val="1161586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Lesson Context</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a:bodyPr>
          <a:lstStyle/>
          <a:p>
            <a:pPr marL="0" indent="0">
              <a:buNone/>
            </a:pPr>
            <a:r>
              <a:rPr lang="en-US" sz="2600" dirty="0">
                <a:latin typeface="Arial" panose="020B0604020202020204" pitchFamily="34" charset="0"/>
                <a:cs typeface="Arial" panose="020B0604020202020204" pitchFamily="34" charset="0"/>
              </a:rPr>
              <a:t>Today’s text deals with a distraction detailed in Genesis 13:1-7.</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Abram had decided to take his nephew Lot on the journey to Canaan, a decision that resulted in problem after problem.</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One such problem is the immediate context of today’s lesson: a dispute over land (see Genesis 13:5-7).</a:t>
            </a:r>
          </a:p>
        </p:txBody>
      </p:sp>
    </p:spTree>
    <p:extLst>
      <p:ext uri="{BB962C8B-B14F-4D97-AF65-F5344CB8AC3E}">
        <p14:creationId xmlns:p14="http://schemas.microsoft.com/office/powerpoint/2010/main" val="1269026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a:xfrm>
            <a:off x="623888" y="1322999"/>
            <a:ext cx="7886700" cy="2106001"/>
          </a:xfrm>
        </p:spPr>
        <p:txBody>
          <a:bodyPr>
            <a:normAutofit/>
          </a:bodyPr>
          <a:lstStyle/>
          <a:p>
            <a:pPr algn="ctr"/>
            <a:r>
              <a:rPr lang="en-US" sz="4400" dirty="0">
                <a:latin typeface="Arial" panose="020B0604020202020204" pitchFamily="34" charset="0"/>
                <a:cs typeface="Arial" panose="020B0604020202020204" pitchFamily="34" charset="0"/>
              </a:rPr>
              <a:t>I. Abram’s Offer</a:t>
            </a:r>
            <a:br>
              <a:rPr lang="en-US" sz="4400" dirty="0">
                <a:latin typeface="Arial" panose="020B0604020202020204" pitchFamily="34" charset="0"/>
                <a:cs typeface="Arial" panose="020B0604020202020204" pitchFamily="34" charset="0"/>
              </a:rPr>
            </a:br>
            <a:r>
              <a:rPr lang="en-US" sz="4400" dirty="0">
                <a:latin typeface="Arial" panose="020B0604020202020204" pitchFamily="34" charset="0"/>
                <a:cs typeface="Arial" panose="020B0604020202020204" pitchFamily="34" charset="0"/>
              </a:rPr>
              <a:t>Genesis 13:8-9</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type="body" idx="1"/>
          </p:nvPr>
        </p:nvSpPr>
        <p:spPr>
          <a:xfrm>
            <a:off x="623888" y="3815740"/>
            <a:ext cx="7886700" cy="3042260"/>
          </a:xfrm>
        </p:spPr>
        <p:txBody>
          <a:bodyPr>
            <a:normAutofit/>
          </a:bodyPr>
          <a:lstStyle/>
          <a:p>
            <a:pPr marL="514350" indent="-514350">
              <a:buFont typeface="+mj-lt"/>
              <a:buAutoNum type="alphaUcPeriod"/>
            </a:pPr>
            <a:r>
              <a:rPr lang="en-US" sz="2800" dirty="0">
                <a:latin typeface="Arial" panose="020B0604020202020204" pitchFamily="34" charset="0"/>
                <a:cs typeface="Arial" panose="020B0604020202020204" pitchFamily="34" charset="0"/>
              </a:rPr>
              <a:t>To Avoid Arguing (v. 8)</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To Avoid Crowding (v. 9)</a:t>
            </a:r>
          </a:p>
          <a:p>
            <a:pPr marL="514350" indent="-514350">
              <a:buFont typeface="+mj-lt"/>
              <a:buAutoNum type="alphaUcPeriod"/>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7618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lstStyle/>
          <a:p>
            <a:pPr marL="0" indent="0">
              <a:buNone/>
            </a:pPr>
            <a:r>
              <a:rPr lang="en-US" sz="3600" dirty="0">
                <a:latin typeface="Arial" panose="020B0604020202020204" pitchFamily="34" charset="0"/>
                <a:cs typeface="Arial" panose="020B0604020202020204" pitchFamily="34" charset="0"/>
              </a:rPr>
              <a:t>What Do You Think?</a:t>
            </a:r>
          </a:p>
          <a:p>
            <a:pPr marL="0" indent="0">
              <a:buNone/>
            </a:pPr>
            <a:r>
              <a:rPr lang="en-US" sz="2600" dirty="0">
                <a:latin typeface="Arial" panose="020B0604020202020204" pitchFamily="34" charset="0"/>
                <a:cs typeface="Arial" panose="020B0604020202020204" pitchFamily="34" charset="0"/>
              </a:rPr>
              <a:t>How should believers deal with conflict and quarrels that arise with family members?</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Digging Deeper</a:t>
            </a:r>
          </a:p>
          <a:p>
            <a:pPr marL="0" indent="0">
              <a:buNone/>
            </a:pPr>
            <a:r>
              <a:rPr lang="en-US" sz="2600" dirty="0">
                <a:latin typeface="Arial" panose="020B0604020202020204" pitchFamily="34" charset="0"/>
                <a:cs typeface="Arial" panose="020B0604020202020204" pitchFamily="34" charset="0"/>
              </a:rPr>
              <a:t>How might Matthew 18:15-17; Ephesians 4:25-32; and Colossians 3:12-15 inform how you deal with conflict?</a:t>
            </a:r>
          </a:p>
        </p:txBody>
      </p:sp>
    </p:spTree>
    <p:extLst>
      <p:ext uri="{BB962C8B-B14F-4D97-AF65-F5344CB8AC3E}">
        <p14:creationId xmlns:p14="http://schemas.microsoft.com/office/powerpoint/2010/main" val="501095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a:xfrm>
            <a:off x="628650" y="421909"/>
            <a:ext cx="7886700" cy="2106001"/>
          </a:xfrm>
        </p:spPr>
        <p:txBody>
          <a:bodyPr>
            <a:normAutofit/>
          </a:bodyPr>
          <a:lstStyle/>
          <a:p>
            <a:pPr algn="ctr"/>
            <a:r>
              <a:rPr lang="en-US" sz="4400" dirty="0">
                <a:latin typeface="Arial" panose="020B0604020202020204" pitchFamily="34" charset="0"/>
                <a:cs typeface="Arial" panose="020B0604020202020204" pitchFamily="34" charset="0"/>
              </a:rPr>
              <a:t>II. Lot’s Choice</a:t>
            </a:r>
            <a:br>
              <a:rPr lang="en-US" sz="4400" dirty="0">
                <a:latin typeface="Arial" panose="020B0604020202020204" pitchFamily="34" charset="0"/>
                <a:cs typeface="Arial" panose="020B0604020202020204" pitchFamily="34" charset="0"/>
              </a:rPr>
            </a:br>
            <a:r>
              <a:rPr lang="en-US" sz="4400" dirty="0">
                <a:latin typeface="Arial" panose="020B0604020202020204" pitchFamily="34" charset="0"/>
                <a:cs typeface="Arial" panose="020B0604020202020204" pitchFamily="34" charset="0"/>
              </a:rPr>
              <a:t>Genesis 13:10-13</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type="body" idx="1"/>
          </p:nvPr>
        </p:nvSpPr>
        <p:spPr>
          <a:xfrm>
            <a:off x="628650" y="2903220"/>
            <a:ext cx="7886700" cy="3783330"/>
          </a:xfrm>
        </p:spPr>
        <p:txBody>
          <a:bodyPr>
            <a:normAutofit/>
          </a:bodyPr>
          <a:lstStyle/>
          <a:p>
            <a:pPr marL="514350" indent="-514350">
              <a:buFont typeface="+mj-lt"/>
              <a:buAutoNum type="alphaUcPeriod"/>
            </a:pPr>
            <a:r>
              <a:rPr lang="en-US" sz="2800" dirty="0">
                <a:latin typeface="Arial" panose="020B0604020202020204" pitchFamily="34" charset="0"/>
                <a:cs typeface="Arial" panose="020B0604020202020204" pitchFamily="34" charset="0"/>
              </a:rPr>
              <a:t>His Inspection (v. 10)</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His Selection (v. 11)</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His Destination (v. 12)</a:t>
            </a:r>
          </a:p>
          <a:p>
            <a:pPr marL="514350" indent="-514350">
              <a:buFont typeface="+mj-lt"/>
              <a:buAutoNum type="alphaUcPeriod"/>
            </a:pPr>
            <a:endParaRPr lang="en-US" sz="2800" dirty="0">
              <a:latin typeface="Arial" panose="020B0604020202020204" pitchFamily="34" charset="0"/>
              <a:cs typeface="Arial" panose="020B0604020202020204" pitchFamily="34" charset="0"/>
            </a:endParaRPr>
          </a:p>
          <a:p>
            <a:pPr marL="514350" indent="-514350">
              <a:buFont typeface="+mj-lt"/>
              <a:buAutoNum type="alphaUcPeriod"/>
            </a:pPr>
            <a:r>
              <a:rPr lang="en-US" sz="2800" dirty="0">
                <a:latin typeface="Arial" panose="020B0604020202020204" pitchFamily="34" charset="0"/>
                <a:cs typeface="Arial" panose="020B0604020202020204" pitchFamily="34" charset="0"/>
              </a:rPr>
              <a:t>His Environment (v. 13)</a:t>
            </a:r>
          </a:p>
        </p:txBody>
      </p:sp>
    </p:spTree>
    <p:extLst>
      <p:ext uri="{BB962C8B-B14F-4D97-AF65-F5344CB8AC3E}">
        <p14:creationId xmlns:p14="http://schemas.microsoft.com/office/powerpoint/2010/main" val="196892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Into the Word</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a:bodyPr>
          <a:lstStyle/>
          <a:p>
            <a:pPr marL="0" indent="0">
              <a:buNone/>
            </a:pPr>
            <a:r>
              <a:rPr lang="en-US" sz="2600" dirty="0">
                <a:latin typeface="Arial" panose="020B0604020202020204" pitchFamily="34" charset="0"/>
                <a:cs typeface="Arial" panose="020B0604020202020204" pitchFamily="34" charset="0"/>
              </a:rPr>
              <a:t>Read Genesis 13:8-18.</a:t>
            </a:r>
          </a:p>
          <a:p>
            <a:pPr marL="0" indent="0">
              <a:buNone/>
            </a:pPr>
            <a:endParaRPr lang="en-US" sz="2600" dirty="0">
              <a:latin typeface="Arial" panose="020B0604020202020204" pitchFamily="34" charset="0"/>
              <a:cs typeface="Arial" panose="020B0604020202020204" pitchFamily="34" charset="0"/>
            </a:endParaRPr>
          </a:p>
          <a:p>
            <a:pPr marL="0" indent="0">
              <a:buNone/>
            </a:pPr>
            <a:r>
              <a:rPr lang="en-US" sz="2600" dirty="0">
                <a:latin typeface="Arial" panose="020B0604020202020204" pitchFamily="34" charset="0"/>
                <a:cs typeface="Arial" panose="020B0604020202020204" pitchFamily="34" charset="0"/>
              </a:rPr>
              <a:t>Evaluate the reason(s) for the dispute between Abram and Lot.</a:t>
            </a:r>
          </a:p>
          <a:p>
            <a:pPr marL="0" indent="0">
              <a:buNone/>
            </a:pPr>
            <a:endParaRPr lang="en-US" sz="2600" dirty="0">
              <a:latin typeface="Arial" panose="020B0604020202020204" pitchFamily="34" charset="0"/>
              <a:cs typeface="Arial" panose="020B0604020202020204" pitchFamily="34" charset="0"/>
            </a:endParaRPr>
          </a:p>
          <a:p>
            <a:pPr marL="0" indent="0">
              <a:buNone/>
            </a:pPr>
            <a:endParaRPr lang="en-US" sz="2600" dirty="0">
              <a:latin typeface="Arial" panose="020B0604020202020204" pitchFamily="34" charset="0"/>
              <a:cs typeface="Arial" panose="020B0604020202020204" pitchFamily="34" charset="0"/>
            </a:endParaRPr>
          </a:p>
          <a:p>
            <a:pPr marL="0" indent="0">
              <a:buNone/>
            </a:pPr>
            <a:endParaRPr lang="en-US" sz="2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72218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C5A951-0C64-AB44-8AC5-1E6893AE0FFA}"/>
              </a:ext>
            </a:extLst>
          </p:cNvPr>
          <p:cNvSpPr>
            <a:spLocks noGrp="1"/>
          </p:cNvSpPr>
          <p:nvPr>
            <p:ph type="title"/>
          </p:nvPr>
        </p:nvSpPr>
        <p:spPr/>
        <p:txBody>
          <a:bodyPr/>
          <a:lstStyle/>
          <a:p>
            <a:pPr algn="ctr"/>
            <a:r>
              <a:rPr lang="en-US" dirty="0">
                <a:latin typeface="Arial" panose="020B0604020202020204" pitchFamily="34" charset="0"/>
                <a:cs typeface="Arial" panose="020B0604020202020204" pitchFamily="34" charset="0"/>
              </a:rPr>
              <a:t>Into the Word</a:t>
            </a:r>
          </a:p>
        </p:txBody>
      </p:sp>
      <p:sp>
        <p:nvSpPr>
          <p:cNvPr id="4" name="Content Placeholder 3">
            <a:extLst>
              <a:ext uri="{FF2B5EF4-FFF2-40B4-BE49-F238E27FC236}">
                <a16:creationId xmlns:a16="http://schemas.microsoft.com/office/drawing/2014/main" id="{12C3A26F-61B3-6C4E-BA96-49A6880DC6B6}"/>
              </a:ext>
            </a:extLst>
          </p:cNvPr>
          <p:cNvSpPr>
            <a:spLocks noGrp="1"/>
          </p:cNvSpPr>
          <p:nvPr>
            <p:ph idx="1"/>
          </p:nvPr>
        </p:nvSpPr>
        <p:spPr/>
        <p:txBody>
          <a:bodyPr>
            <a:normAutofit/>
          </a:bodyPr>
          <a:lstStyle/>
          <a:p>
            <a:r>
              <a:rPr lang="en-US" dirty="0">
                <a:latin typeface="Arial" panose="020B0604020202020204" pitchFamily="34" charset="0"/>
                <a:cs typeface="Arial" panose="020B0604020202020204" pitchFamily="34" charset="0"/>
              </a:rPr>
              <a:t>When, if ever, did God instruct Abram to take his nephew Lot with him to the promised land?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Since Lot and Abram were close relatives, why did they keep their livestock property separate?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What factors are not recorded as playing a part in Lot’s choice to settle near Sodom and Gomorrah? </a:t>
            </a:r>
            <a:endParaRPr lang="en-US" sz="2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6865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in Bar Notext" id="{B625E736-23BE-E54E-90B8-9487971BA0C1}" vid="{98D5F47E-C104-BD44-8A90-B85A0ED9B4B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13899</TotalTime>
  <Words>1240</Words>
  <Application>Microsoft Macintosh PowerPoint</Application>
  <PresentationFormat>On-screen Show (4:3)</PresentationFormat>
  <Paragraphs>132</Paragraphs>
  <Slides>21</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Baskerville</vt:lpstr>
      <vt:lpstr>Calibri</vt:lpstr>
      <vt:lpstr>Calibri Light</vt:lpstr>
      <vt:lpstr>Office Theme</vt:lpstr>
      <vt:lpstr>Abram Builds an Altar</vt:lpstr>
      <vt:lpstr>Sacred Spaces</vt:lpstr>
      <vt:lpstr>Lesson Context</vt:lpstr>
      <vt:lpstr>Lesson Context</vt:lpstr>
      <vt:lpstr>I. Abram’s Offer Genesis 13:8-9</vt:lpstr>
      <vt:lpstr>PowerPoint Presentation</vt:lpstr>
      <vt:lpstr>II. Lot’s Choice Genesis 13:10-13</vt:lpstr>
      <vt:lpstr>Into the Word</vt:lpstr>
      <vt:lpstr>Into the Word</vt:lpstr>
      <vt:lpstr>PowerPoint Presentation</vt:lpstr>
      <vt:lpstr>III. God’s Promises Genesis 13:14-16</vt:lpstr>
      <vt:lpstr>IV. Abram’s Tour Genesis 13:17-18</vt:lpstr>
      <vt:lpstr>PowerPoint Presentation</vt:lpstr>
      <vt:lpstr>PowerPoint Presentation</vt:lpstr>
      <vt:lpstr>That Was Then</vt:lpstr>
      <vt:lpstr>PowerPoint Presentation</vt:lpstr>
      <vt:lpstr>This Is Now</vt:lpstr>
      <vt:lpstr>PowerPoint Presentation</vt:lpstr>
      <vt:lpstr>Into Life</vt:lpstr>
      <vt:lpstr>Thought to Remember</vt:lpstr>
      <vt:lpstr>Solomon Dedicates the Temple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 Middel</dc:creator>
  <cp:lastModifiedBy>Jane Ann Kenney</cp:lastModifiedBy>
  <cp:revision>168</cp:revision>
  <dcterms:created xsi:type="dcterms:W3CDTF">2019-04-02T15:17:05Z</dcterms:created>
  <dcterms:modified xsi:type="dcterms:W3CDTF">2023-09-18T20:15:54Z</dcterms:modified>
</cp:coreProperties>
</file>