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0" r:id="rId1"/>
  </p:sldMasterIdLst>
  <p:notesMasterIdLst>
    <p:notesMasterId r:id="rId22"/>
  </p:notesMasterIdLst>
  <p:sldIdLst>
    <p:sldId id="269" r:id="rId2"/>
    <p:sldId id="308" r:id="rId3"/>
    <p:sldId id="307" r:id="rId4"/>
    <p:sldId id="313" r:id="rId5"/>
    <p:sldId id="290" r:id="rId6"/>
    <p:sldId id="303" r:id="rId7"/>
    <p:sldId id="471" r:id="rId8"/>
    <p:sldId id="472" r:id="rId9"/>
    <p:sldId id="441" r:id="rId10"/>
    <p:sldId id="509" r:id="rId11"/>
    <p:sldId id="515" r:id="rId12"/>
    <p:sldId id="464" r:id="rId13"/>
    <p:sldId id="511" r:id="rId14"/>
    <p:sldId id="431" r:id="rId15"/>
    <p:sldId id="432" r:id="rId16"/>
    <p:sldId id="513" r:id="rId17"/>
    <p:sldId id="467" r:id="rId18"/>
    <p:sldId id="493" r:id="rId19"/>
    <p:sldId id="517" r:id="rId20"/>
    <p:sldId id="51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7122CB-A753-49EA-A42D-A1F38308B1D7}" v="28" dt="2025-11-11T22:27:34.1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47729" autoAdjust="0"/>
  </p:normalViewPr>
  <p:slideViewPr>
    <p:cSldViewPr snapToGrid="0">
      <p:cViewPr varScale="1">
        <p:scale>
          <a:sx n="49" d="100"/>
          <a:sy n="49" d="100"/>
        </p:scale>
        <p:origin x="1651" y="269"/>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5E8558FB-9D60-4710-A493-61EB11744BF7}"/>
    <pc:docChg chg="undo redo custSel modSld">
      <pc:chgData name="Stanford Bowman" userId="6ede3e4e1afbea80" providerId="LiveId" clId="{5E8558FB-9D60-4710-A493-61EB11744BF7}" dt="2025-11-11T22:27:42.023" v="144" actId="6549"/>
      <pc:docMkLst>
        <pc:docMk/>
      </pc:docMkLst>
      <pc:sldChg chg="modSp mod modNotes modNotesTx">
        <pc:chgData name="Stanford Bowman" userId="6ede3e4e1afbea80" providerId="LiveId" clId="{5E8558FB-9D60-4710-A493-61EB11744BF7}" dt="2025-11-11T21:53:30.643" v="80" actId="1076"/>
        <pc:sldMkLst>
          <pc:docMk/>
          <pc:sldMk cId="1224325169" sldId="269"/>
        </pc:sldMkLst>
        <pc:spChg chg="mod">
          <ac:chgData name="Stanford Bowman" userId="6ede3e4e1afbea80" providerId="LiveId" clId="{5E8558FB-9D60-4710-A493-61EB11744BF7}" dt="2025-11-07T11:39:58.929" v="24" actId="242"/>
          <ac:spMkLst>
            <pc:docMk/>
            <pc:sldMk cId="1224325169" sldId="269"/>
            <ac:spMk id="2" creationId="{22485D04-ECD1-4504-A279-3A0C3B378B8E}"/>
          </ac:spMkLst>
        </pc:spChg>
        <pc:spChg chg="mod">
          <ac:chgData name="Stanford Bowman" userId="6ede3e4e1afbea80" providerId="LiveId" clId="{5E8558FB-9D60-4710-A493-61EB11744BF7}" dt="2025-11-11T21:53:30.643" v="80" actId="1076"/>
          <ac:spMkLst>
            <pc:docMk/>
            <pc:sldMk cId="1224325169" sldId="269"/>
            <ac:spMk id="6" creationId="{B5F90739-77F1-0932-5B1D-097B75656159}"/>
          </ac:spMkLst>
        </pc:spChg>
      </pc:sldChg>
      <pc:sldChg chg="modSp mod modNotesTx">
        <pc:chgData name="Stanford Bowman" userId="6ede3e4e1afbea80" providerId="LiveId" clId="{5E8558FB-9D60-4710-A493-61EB11744BF7}" dt="2025-11-11T21:58:56.741" v="108" actId="6549"/>
        <pc:sldMkLst>
          <pc:docMk/>
          <pc:sldMk cId="302755266" sldId="290"/>
        </pc:sldMkLst>
        <pc:spChg chg="mod">
          <ac:chgData name="Stanford Bowman" userId="6ede3e4e1afbea80" providerId="LiveId" clId="{5E8558FB-9D60-4710-A493-61EB11744BF7}" dt="2025-11-07T11:39:28.803" v="7" actId="27636"/>
          <ac:spMkLst>
            <pc:docMk/>
            <pc:sldMk cId="302755266" sldId="290"/>
            <ac:spMk id="6" creationId="{A0671547-CD94-CEC5-CC74-8CEDAB88583F}"/>
          </ac:spMkLst>
        </pc:spChg>
      </pc:sldChg>
      <pc:sldChg chg="modSp mod modNotesTx">
        <pc:chgData name="Stanford Bowman" userId="6ede3e4e1afbea80" providerId="LiveId" clId="{5E8558FB-9D60-4710-A493-61EB11744BF7}" dt="2025-11-11T22:08:04.577" v="116" actId="113"/>
        <pc:sldMkLst>
          <pc:docMk/>
          <pc:sldMk cId="3159288639" sldId="303"/>
        </pc:sldMkLst>
      </pc:sldChg>
      <pc:sldChg chg="modSp mod modNotesTx">
        <pc:chgData name="Stanford Bowman" userId="6ede3e4e1afbea80" providerId="LiveId" clId="{5E8558FB-9D60-4710-A493-61EB11744BF7}" dt="2025-11-11T21:54:03.900" v="88" actId="20577"/>
        <pc:sldMkLst>
          <pc:docMk/>
          <pc:sldMk cId="1613598062" sldId="307"/>
        </pc:sldMkLst>
        <pc:spChg chg="mod">
          <ac:chgData name="Stanford Bowman" userId="6ede3e4e1afbea80" providerId="LiveId" clId="{5E8558FB-9D60-4710-A493-61EB11744BF7}" dt="2025-11-11T21:54:03.900" v="88" actId="20577"/>
          <ac:spMkLst>
            <pc:docMk/>
            <pc:sldMk cId="1613598062" sldId="307"/>
            <ac:spMk id="11" creationId="{4C482057-5E68-4F5C-A743-EEEFF37166C5}"/>
          </ac:spMkLst>
        </pc:spChg>
        <pc:spChg chg="mod">
          <ac:chgData name="Stanford Bowman" userId="6ede3e4e1afbea80" providerId="LiveId" clId="{5E8558FB-9D60-4710-A493-61EB11744BF7}" dt="2025-11-07T11:39:29.066" v="17" actId="27636"/>
          <ac:spMkLst>
            <pc:docMk/>
            <pc:sldMk cId="1613598062" sldId="307"/>
            <ac:spMk id="14" creationId="{21AA43A8-B1EB-4E7B-8D82-5B717FC167C6}"/>
          </ac:spMkLst>
        </pc:spChg>
      </pc:sldChg>
      <pc:sldChg chg="modNotesTx">
        <pc:chgData name="Stanford Bowman" userId="6ede3e4e1afbea80" providerId="LiveId" clId="{5E8558FB-9D60-4710-A493-61EB11744BF7}" dt="2025-11-07T11:41:45.299" v="27" actId="6549"/>
        <pc:sldMkLst>
          <pc:docMk/>
          <pc:sldMk cId="365334912" sldId="308"/>
        </pc:sldMkLst>
      </pc:sldChg>
      <pc:sldChg chg="modSp mod modNotesTx">
        <pc:chgData name="Stanford Bowman" userId="6ede3e4e1afbea80" providerId="LiveId" clId="{5E8558FB-9D60-4710-A493-61EB11744BF7}" dt="2025-11-11T21:56:43.343" v="105"/>
        <pc:sldMkLst>
          <pc:docMk/>
          <pc:sldMk cId="2270028676" sldId="313"/>
        </pc:sldMkLst>
        <pc:spChg chg="mod">
          <ac:chgData name="Stanford Bowman" userId="6ede3e4e1afbea80" providerId="LiveId" clId="{5E8558FB-9D60-4710-A493-61EB11744BF7}" dt="2025-11-07T11:39:29.066" v="18" actId="27636"/>
          <ac:spMkLst>
            <pc:docMk/>
            <pc:sldMk cId="2270028676" sldId="313"/>
            <ac:spMk id="4" creationId="{3F4B8ADD-8C99-8B66-2D51-FBF566B608A3}"/>
          </ac:spMkLst>
        </pc:spChg>
      </pc:sldChg>
      <pc:sldChg chg="modSp mod modNotes modNotesTx">
        <pc:chgData name="Stanford Bowman" userId="6ede3e4e1afbea80" providerId="LiveId" clId="{5E8558FB-9D60-4710-A493-61EB11744BF7}" dt="2025-11-11T22:25:07.626" v="140" actId="6549"/>
        <pc:sldMkLst>
          <pc:docMk/>
          <pc:sldMk cId="1145517130" sldId="431"/>
        </pc:sldMkLst>
        <pc:spChg chg="mod">
          <ac:chgData name="Stanford Bowman" userId="6ede3e4e1afbea80" providerId="LiveId" clId="{5E8558FB-9D60-4710-A493-61EB11744BF7}" dt="2025-11-07T11:39:28.845" v="13" actId="27636"/>
          <ac:spMkLst>
            <pc:docMk/>
            <pc:sldMk cId="1145517130" sldId="431"/>
            <ac:spMk id="5" creationId="{85E16FA0-9C9C-EC07-7D05-796CDC145CC7}"/>
          </ac:spMkLst>
        </pc:spChg>
      </pc:sldChg>
      <pc:sldChg chg="modSp mod modNotes modNotesTx">
        <pc:chgData name="Stanford Bowman" userId="6ede3e4e1afbea80" providerId="LiveId" clId="{5E8558FB-9D60-4710-A493-61EB11744BF7}" dt="2025-11-11T22:27:42.023" v="144" actId="6549"/>
        <pc:sldMkLst>
          <pc:docMk/>
          <pc:sldMk cId="0" sldId="432"/>
        </pc:sldMkLst>
        <pc:spChg chg="mod">
          <ac:chgData name="Stanford Bowman" userId="6ede3e4e1afbea80" providerId="LiveId" clId="{5E8558FB-9D60-4710-A493-61EB11744BF7}" dt="2025-11-07T11:39:28.862" v="14" actId="27636"/>
          <ac:spMkLst>
            <pc:docMk/>
            <pc:sldMk cId="0" sldId="432"/>
            <ac:spMk id="2" creationId="{EC950801-FEB9-9FC7-93D0-E4F8D6AE0C64}"/>
          </ac:spMkLst>
        </pc:spChg>
      </pc:sldChg>
      <pc:sldChg chg="modSp mod modNotesTx">
        <pc:chgData name="Stanford Bowman" userId="6ede3e4e1afbea80" providerId="LiveId" clId="{5E8558FB-9D60-4710-A493-61EB11744BF7}" dt="2025-11-11T22:14:28.344" v="126" actId="6549"/>
        <pc:sldMkLst>
          <pc:docMk/>
          <pc:sldMk cId="3449714574" sldId="441"/>
        </pc:sldMkLst>
        <pc:spChg chg="mod">
          <ac:chgData name="Stanford Bowman" userId="6ede3e4e1afbea80" providerId="LiveId" clId="{5E8558FB-9D60-4710-A493-61EB11744BF7}" dt="2025-11-07T11:39:28.795" v="3" actId="27636"/>
          <ac:spMkLst>
            <pc:docMk/>
            <pc:sldMk cId="3449714574" sldId="441"/>
            <ac:spMk id="12" creationId="{115E37A5-488A-473F-9F45-727651F874DE}"/>
          </ac:spMkLst>
        </pc:spChg>
      </pc:sldChg>
      <pc:sldChg chg="modSp mod modNotesTx">
        <pc:chgData name="Stanford Bowman" userId="6ede3e4e1afbea80" providerId="LiveId" clId="{5E8558FB-9D60-4710-A493-61EB11744BF7}" dt="2025-11-11T22:22:25.097" v="132" actId="20577"/>
        <pc:sldMkLst>
          <pc:docMk/>
          <pc:sldMk cId="2204509585" sldId="464"/>
        </pc:sldMkLst>
        <pc:spChg chg="mod">
          <ac:chgData name="Stanford Bowman" userId="6ede3e4e1afbea80" providerId="LiveId" clId="{5E8558FB-9D60-4710-A493-61EB11744BF7}" dt="2025-11-07T11:39:28.809" v="11" actId="27636"/>
          <ac:spMkLst>
            <pc:docMk/>
            <pc:sldMk cId="2204509585" sldId="464"/>
            <ac:spMk id="3" creationId="{7E0D9D10-E826-1EE8-FDDF-C71FE6C1CC2D}"/>
          </ac:spMkLst>
        </pc:spChg>
      </pc:sldChg>
      <pc:sldChg chg="modSp mod modNotesTx">
        <pc:chgData name="Stanford Bowman" userId="6ede3e4e1afbea80" providerId="LiveId" clId="{5E8558FB-9D60-4710-A493-61EB11744BF7}" dt="2025-11-11T22:10:29.896" v="120" actId="20577"/>
        <pc:sldMkLst>
          <pc:docMk/>
          <pc:sldMk cId="2054530254" sldId="471"/>
        </pc:sldMkLst>
        <pc:spChg chg="mod">
          <ac:chgData name="Stanford Bowman" userId="6ede3e4e1afbea80" providerId="LiveId" clId="{5E8558FB-9D60-4710-A493-61EB11744BF7}" dt="2025-11-07T11:39:29.066" v="20" actId="27636"/>
          <ac:spMkLst>
            <pc:docMk/>
            <pc:sldMk cId="2054530254" sldId="471"/>
            <ac:spMk id="3" creationId="{39CF8C1F-C265-7B97-4782-12BDBE750E52}"/>
          </ac:spMkLst>
        </pc:spChg>
      </pc:sldChg>
      <pc:sldChg chg="modSp mod modNotesTx">
        <pc:chgData name="Stanford Bowman" userId="6ede3e4e1afbea80" providerId="LiveId" clId="{5E8558FB-9D60-4710-A493-61EB11744BF7}" dt="2025-11-11T22:12:04.085" v="124" actId="20577"/>
        <pc:sldMkLst>
          <pc:docMk/>
          <pc:sldMk cId="1644004683" sldId="472"/>
        </pc:sldMkLst>
        <pc:spChg chg="mod">
          <ac:chgData name="Stanford Bowman" userId="6ede3e4e1afbea80" providerId="LiveId" clId="{5E8558FB-9D60-4710-A493-61EB11744BF7}" dt="2025-11-07T11:39:28.645" v="2" actId="27636"/>
          <ac:spMkLst>
            <pc:docMk/>
            <pc:sldMk cId="1644004683" sldId="472"/>
            <ac:spMk id="5" creationId="{5F66ED60-FF93-EBC6-8735-18577129F9F2}"/>
          </ac:spMkLst>
        </pc:spChg>
      </pc:sldChg>
      <pc:sldChg chg="modSp mod modNotesTx">
        <pc:chgData name="Stanford Bowman" userId="6ede3e4e1afbea80" providerId="LiveId" clId="{5E8558FB-9D60-4710-A493-61EB11744BF7}" dt="2025-11-07T11:43:23.676" v="46" actId="6549"/>
        <pc:sldMkLst>
          <pc:docMk/>
          <pc:sldMk cId="1673513579" sldId="493"/>
        </pc:sldMkLst>
        <pc:spChg chg="mod">
          <ac:chgData name="Stanford Bowman" userId="6ede3e4e1afbea80" providerId="LiveId" clId="{5E8558FB-9D60-4710-A493-61EB11744BF7}" dt="2025-11-07T11:39:28.868" v="15" actId="27636"/>
          <ac:spMkLst>
            <pc:docMk/>
            <pc:sldMk cId="1673513579" sldId="493"/>
            <ac:spMk id="5" creationId="{A1EEE892-ADC6-47E7-0D57-2605C27E8EAE}"/>
          </ac:spMkLst>
        </pc:spChg>
      </pc:sldChg>
      <pc:sldChg chg="modSp mod modNotesTx">
        <pc:chgData name="Stanford Bowman" userId="6ede3e4e1afbea80" providerId="LiveId" clId="{5E8558FB-9D60-4710-A493-61EB11744BF7}" dt="2025-11-07T11:42:54.810" v="39" actId="6549"/>
        <pc:sldMkLst>
          <pc:docMk/>
          <pc:sldMk cId="2807691870" sldId="509"/>
        </pc:sldMkLst>
        <pc:spChg chg="mod">
          <ac:chgData name="Stanford Bowman" userId="6ede3e4e1afbea80" providerId="LiveId" clId="{5E8558FB-9D60-4710-A493-61EB11744BF7}" dt="2025-11-07T11:39:28.807" v="9" actId="27636"/>
          <ac:spMkLst>
            <pc:docMk/>
            <pc:sldMk cId="2807691870" sldId="509"/>
            <ac:spMk id="6" creationId="{E7915D2D-FC71-9364-2620-E5352BE1A7E8}"/>
          </ac:spMkLst>
        </pc:spChg>
      </pc:sldChg>
      <pc:sldChg chg="modSp mod modNotesTx">
        <pc:chgData name="Stanford Bowman" userId="6ede3e4e1afbea80" providerId="LiveId" clId="{5E8558FB-9D60-4710-A493-61EB11744BF7}" dt="2025-11-07T11:43:07.468" v="42" actId="6549"/>
        <pc:sldMkLst>
          <pc:docMk/>
          <pc:sldMk cId="2430406653" sldId="511"/>
        </pc:sldMkLst>
        <pc:spChg chg="mod">
          <ac:chgData name="Stanford Bowman" userId="6ede3e4e1afbea80" providerId="LiveId" clId="{5E8558FB-9D60-4710-A493-61EB11744BF7}" dt="2025-11-07T11:39:28.812" v="12" actId="27636"/>
          <ac:spMkLst>
            <pc:docMk/>
            <pc:sldMk cId="2430406653" sldId="511"/>
            <ac:spMk id="3" creationId="{446DA07F-2F07-1AC7-ED84-6B7FFC9DFDFE}"/>
          </ac:spMkLst>
        </pc:spChg>
      </pc:sldChg>
      <pc:sldChg chg="modNotesTx">
        <pc:chgData name="Stanford Bowman" userId="6ede3e4e1afbea80" providerId="LiveId" clId="{5E8558FB-9D60-4710-A493-61EB11744BF7}" dt="2025-11-07T11:43:19.271" v="45" actId="6549"/>
        <pc:sldMkLst>
          <pc:docMk/>
          <pc:sldMk cId="2720698137" sldId="513"/>
        </pc:sldMkLst>
      </pc:sldChg>
      <pc:sldChg chg="modNotesTx">
        <pc:chgData name="Stanford Bowman" userId="6ede3e4e1afbea80" providerId="LiveId" clId="{5E8558FB-9D60-4710-A493-61EB11744BF7}" dt="2025-11-11T22:20:28.825" v="130" actId="20577"/>
        <pc:sldMkLst>
          <pc:docMk/>
          <pc:sldMk cId="1446523309" sldId="51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dgm:spPr>
      <dgm:t>
        <a:bodyPr/>
        <a:lstStyle/>
        <a:p>
          <a:r>
            <a:rPr lang="en-US" sz="3200" b="1" cap="small" baseline="0" dirty="0">
              <a:solidFill>
                <a:srgbClr val="333333"/>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Son of Man—</a:t>
          </a:r>
          <a:endParaRPr lang="en-US" sz="32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CC3331AD-37C4-4D5B-8AC8-F01CFB4FA133}">
      <dgm:prSet custT="1"/>
      <dgm:spPr/>
      <dgm:t>
        <a:bodyPr/>
        <a:lstStyle/>
        <a:p>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For many Christians, the phrase “son of man” calls to mind Jesus’ title for Himself in the Synoptic Gospels (Matt.  9:6; Mark 2:28; Luke 11:30).  Jesus’ use of this phrase probably references the “one like the Son of man” in Daniel 7:13–14, who receives all authority over the cosmos.  However, son of man was originally a common term for “human being. ” In biblical poetry, it often appears in parallel with “man,” as a synonym: “What is man, that thou art mindful of him? And the son of man, that thou </a:t>
          </a:r>
          <a:r>
            <a:rPr lang="en-US" sz="2000" b="1" dirty="0" err="1">
              <a:solidFill>
                <a:schemeClr val="tx1"/>
              </a:solidFill>
              <a:effectLst>
                <a:outerShdw blurRad="38100" dist="38100" dir="2700000" algn="tl">
                  <a:srgbClr val="000000">
                    <a:alpha val="43137"/>
                  </a:srgbClr>
                </a:outerShdw>
              </a:effectLst>
              <a:latin typeface="Gotham Medium" panose="02000604030000020004"/>
              <a:ea typeface="+mn-ea"/>
              <a:cs typeface="+mn-cs"/>
            </a:rPr>
            <a:t>visitest</a:t>
          </a:r>
          <a:r>
            <a:rPr lang="en-US" sz="2000" b="1" dirty="0">
              <a:solidFill>
                <a:schemeClr val="tx1"/>
              </a:solidFill>
              <a:effectLst>
                <a:outerShdw blurRad="38100" dist="38100" dir="2700000" algn="tl">
                  <a:srgbClr val="000000">
                    <a:alpha val="43137"/>
                  </a:srgbClr>
                </a:outerShdw>
              </a:effectLst>
              <a:latin typeface="Gotham Medium" panose="02000604030000020004"/>
              <a:ea typeface="+mn-ea"/>
              <a:cs typeface="+mn-cs"/>
            </a:rPr>
            <a:t> him” (Ps.  8:4 KJV; see also Num.  23:19; Job 25:6; Ps.  80:17; etc. ).  God addresses Ezekiel as “son of man” in this generic sense throughout the book (Ezek.  2:1; 3:1, 8:5; 13:2; 24:2; 37:3; 40:4).  This form of address emphasizes the gulf between their positions: the sovereign God sends Ezekiel as an authorized herald, not as an equal. </a:t>
          </a:r>
        </a:p>
      </dgm:t>
    </dgm:pt>
    <dgm:pt modelId="{46D41ABF-B0E0-4F64-B28A-026FCEADDDB9}" type="parTrans" cxnId="{D23BF65F-CA52-46DA-AED9-009BD566BD6F}">
      <dgm:prSet/>
      <dgm:spPr/>
      <dgm:t>
        <a:bodyPr/>
        <a:lstStyle/>
        <a:p>
          <a:endParaRPr lang="en-US"/>
        </a:p>
      </dgm:t>
    </dgm:pt>
    <dgm:pt modelId="{3048F8B6-AEB4-4AE6-96F9-57F8201CA080}" type="sibTrans" cxnId="{D23BF65F-CA52-46DA-AED9-009BD566BD6F}">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38161" custLinFactY="-25478" custLinFactNeighborX="1614" custLinFactNeighborY="-100000">
        <dgm:presLayoutVars>
          <dgm:chMax val="0"/>
          <dgm:bulletEnabled val="1"/>
        </dgm:presLayoutVars>
      </dgm:prSet>
      <dgm:spPr/>
    </dgm:pt>
    <dgm:pt modelId="{3F0B891A-A141-4C40-A263-76F210BFE310}" type="pres">
      <dgm:prSet presAssocID="{5334A4D0-6DC3-4364-90BD-434E92B06E84}" presName="childText" presStyleLbl="revTx" presStyleIdx="0" presStyleCnt="1" custScaleX="97747" custLinFactNeighborX="-949" custLinFactNeighborY="-5698">
        <dgm:presLayoutVars>
          <dgm:bulletEnabled val="1"/>
        </dgm:presLayoutVars>
      </dgm:prSet>
      <dgm:spPr/>
    </dgm:pt>
  </dgm:ptLst>
  <dgm:cxnLst>
    <dgm:cxn modelId="{D23BF65F-CA52-46DA-AED9-009BD566BD6F}" srcId="{5334A4D0-6DC3-4364-90BD-434E92B06E84}" destId="{CC3331AD-37C4-4D5B-8AC8-F01CFB4FA133}" srcOrd="0" destOrd="0" parTransId="{46D41ABF-B0E0-4F64-B28A-026FCEADDDB9}" sibTransId="{3048F8B6-AEB4-4AE6-96F9-57F8201CA080}"/>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F9A0F287-C90F-44F0-825B-958E11F30854}" type="presOf" srcId="{CC3331AD-37C4-4D5B-8AC8-F01CFB4FA133}" destId="{3F0B891A-A141-4C40-A263-76F210BFE310}" srcOrd="0" destOrd="0" presId="urn:microsoft.com/office/officeart/2005/8/layout/vList2"/>
    <dgm:cxn modelId="{1379CD52-00BF-4A1F-A8FB-35BB2045DBFF}" type="presParOf" srcId="{2CAA70E5-F744-4680-8103-416F359E6392}" destId="{B2785CD1-C157-4E1D-89E2-08E093D8A5BE}" srcOrd="0" destOrd="0" presId="urn:microsoft.com/office/officeart/2005/8/layout/vList2"/>
    <dgm:cxn modelId="{FBD9E00C-F8D8-4854-9419-9696CEE0A4BD}" type="presParOf" srcId="{2CAA70E5-F744-4680-8103-416F359E6392}" destId="{3F0B891A-A141-4C40-A263-76F210BFE31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2400" b="1" cap="small" baseline="0" dirty="0">
              <a:solidFill>
                <a:srgbClr val="002060"/>
              </a:solidFill>
              <a:effectLst/>
              <a:latin typeface="Gotham Medium" panose="02000604030000020004"/>
              <a:cs typeface="Times New Roman" panose="02020603050405020304" pitchFamily="18" charset="0"/>
            </a:rPr>
            <a:t>Bread of Men</a:t>
          </a:r>
          <a:r>
            <a:rPr lang="en-US" sz="2400" b="1" dirty="0">
              <a:solidFill>
                <a:srgbClr val="002060"/>
              </a:solidFill>
              <a:effectLst/>
              <a:latin typeface="Gotham Medium" panose="02000604030000020004"/>
              <a:ea typeface="Aptos" panose="020B0004020202020204" pitchFamily="34" charset="0"/>
              <a:cs typeface="Times New Roman" panose="02020603050405020304" pitchFamily="18" charset="0"/>
            </a:rPr>
            <a:t>—</a:t>
          </a:r>
          <a:endParaRPr lang="en-US" sz="24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AA4D56F2-C400-494D-9DD5-02C81D189C89}">
      <dgm:prSet custT="1"/>
      <dgm:spPr/>
      <dgm:t>
        <a:bodyPr/>
        <a:lstStyle/>
        <a:p>
          <a:r>
            <a:rPr lang="en-US" sz="2000" b="1" dirty="0">
              <a:effectLst/>
              <a:latin typeface="Gotham Medium" panose="02000604030000020004"/>
              <a:cs typeface="Times New Roman" panose="02020603050405020304" pitchFamily="18" charset="0"/>
            </a:rPr>
            <a:t>The expression “bread of men” (KJV) in verse 17 has often puzzled commentators.  Is God forbidding Ezekiel from ingesting any bread that humans eat? Such a command would seem especially odd in this context.  Fasting is often associated with mourning (1 Sam.  31:13), and God seems to instruct Ezekiel here to avoid the actions associated with grief.  Some scholars suggest that the Hebrew word translated “men” was originally “mourners” (NIV has “customary food of mourners”), while others think the text should read “bread of despair. ”</a:t>
          </a:r>
        </a:p>
      </dgm:t>
    </dgm:pt>
    <dgm:pt modelId="{1A2DB7DB-F2F2-4055-A99E-A57B81046EE6}" type="parTrans" cxnId="{3BA6D4DA-2B43-4BF6-93B0-2BF62349787A}">
      <dgm:prSet/>
      <dgm:spPr/>
      <dgm:t>
        <a:bodyPr/>
        <a:lstStyle/>
        <a:p>
          <a:endParaRPr lang="en-US"/>
        </a:p>
      </dgm:t>
    </dgm:pt>
    <dgm:pt modelId="{3E364C70-BB56-46BE-B18D-D35562A34B93}" type="sibTrans" cxnId="{3BA6D4DA-2B43-4BF6-93B0-2BF62349787A}">
      <dgm:prSet/>
      <dgm:spPr/>
      <dgm:t>
        <a:bodyPr/>
        <a:lstStyle/>
        <a:p>
          <a:endParaRPr lang="en-US"/>
        </a:p>
      </dgm:t>
    </dgm:pt>
    <dgm:pt modelId="{75F42E8D-7C45-4EC8-A7F9-2C6DCF364A59}">
      <dgm:prSet custT="1"/>
      <dgm:spPr/>
      <dgm:t>
        <a:bodyPr/>
        <a:lstStyle/>
        <a:p>
          <a:r>
            <a:rPr lang="en-US" sz="2000" b="1" dirty="0">
              <a:effectLst/>
              <a:latin typeface="Gotham Medium" panose="02000604030000020004"/>
              <a:cs typeface="Times New Roman" panose="02020603050405020304" pitchFamily="18" charset="0"/>
            </a:rPr>
            <a:t> The most likely explanation is that “bread of men” refers, in context, to food provided to those who are mourning.  Jeremiah 16:7 mentions the practice of bringing food and drink to the grieving (compare Hos.  9:4).  Gifts of food for a neighbor who is suffering loss would show care for them and bring comfort.  God is commanding that Ezekiel forego this form of comfort, as part of his a prophetic sign to God’s people. </a:t>
          </a:r>
        </a:p>
      </dgm:t>
    </dgm:pt>
    <dgm:pt modelId="{B3A0DF1D-95FC-45C3-B511-E4638128E6A2}" type="parTrans" cxnId="{FB3221F8-5E99-49C2-AB52-F51068E662CB}">
      <dgm:prSet/>
      <dgm:spPr/>
      <dgm:t>
        <a:bodyPr/>
        <a:lstStyle/>
        <a:p>
          <a:endParaRPr lang="en-US"/>
        </a:p>
      </dgm:t>
    </dgm:pt>
    <dgm:pt modelId="{92EFAC4D-72F8-42A5-8A21-72E7A4473BD2}" type="sibTrans" cxnId="{FB3221F8-5E99-49C2-AB52-F51068E662CB}">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90978" custLinFactNeighborX="-15151" custLinFactNeighborY="-515">
        <dgm:presLayoutVars>
          <dgm:chMax val="0"/>
          <dgm:bulletEnabled val="1"/>
        </dgm:presLayoutVars>
      </dgm:prSet>
      <dgm:spPr/>
    </dgm:pt>
    <dgm:pt modelId="{93FA7D48-2060-4C28-A6EE-31912573F4B9}"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9249074C-A510-4317-B81D-E77955057E2C}" type="presOf" srcId="{AA4D56F2-C400-494D-9DD5-02C81D189C89}" destId="{93FA7D48-2060-4C28-A6EE-31912573F4B9}"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B3B302C0-74A7-4A3B-A28D-B3FD51DF95B3}" type="presOf" srcId="{75F42E8D-7C45-4EC8-A7F9-2C6DCF364A59}" destId="{93FA7D48-2060-4C28-A6EE-31912573F4B9}" srcOrd="0" destOrd="1" presId="urn:microsoft.com/office/officeart/2005/8/layout/vList2"/>
    <dgm:cxn modelId="{3BA6D4DA-2B43-4BF6-93B0-2BF62349787A}" srcId="{5334A4D0-6DC3-4364-90BD-434E92B06E84}" destId="{AA4D56F2-C400-494D-9DD5-02C81D189C89}" srcOrd="0" destOrd="0" parTransId="{1A2DB7DB-F2F2-4055-A99E-A57B81046EE6}" sibTransId="{3E364C70-BB56-46BE-B18D-D35562A34B93}"/>
    <dgm:cxn modelId="{FB3221F8-5E99-49C2-AB52-F51068E662CB}" srcId="{5334A4D0-6DC3-4364-90BD-434E92B06E84}" destId="{75F42E8D-7C45-4EC8-A7F9-2C6DCF364A59}" srcOrd="1" destOrd="0" parTransId="{B3A0DF1D-95FC-45C3-B511-E4638128E6A2}" sibTransId="{92EFAC4D-72F8-42A5-8A21-72E7A4473BD2}"/>
    <dgm:cxn modelId="{1379CD52-00BF-4A1F-A8FB-35BB2045DBFF}" type="presParOf" srcId="{2CAA70E5-F744-4680-8103-416F359E6392}" destId="{B2785CD1-C157-4E1D-89E2-08E093D8A5BE}" srcOrd="0" destOrd="0" presId="urn:microsoft.com/office/officeart/2005/8/layout/vList2"/>
    <dgm:cxn modelId="{7AC4596F-FDBB-4D64-8344-0F5FAB5A59F4}" type="presParOf" srcId="{2CAA70E5-F744-4680-8103-416F359E6392}" destId="{93FA7D48-2060-4C28-A6EE-31912573F4B9}"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9A573D-F03A-4A44-A792-4CD576534E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334A4D0-6DC3-4364-90BD-434E92B06E84}">
      <dgm:prSet phldrT="[Text]" custT="1"/>
      <dgm:spPr>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dgm:spPr>
      <dgm:t>
        <a:bodyPr/>
        <a:lstStyle/>
        <a:p>
          <a:r>
            <a:rPr lang="en-US" sz="3200" b="1" cap="small" baseline="0" dirty="0">
              <a:solidFill>
                <a:srgbClr val="002060"/>
              </a:solidFill>
              <a:effectLst/>
              <a:latin typeface="Calibri" panose="020F0502020204030204" pitchFamily="34" charset="0"/>
              <a:cs typeface="Times New Roman" panose="02020603050405020304" pitchFamily="18" charset="0"/>
            </a:rPr>
            <a:t>House of Israel</a:t>
          </a:r>
          <a:endParaRPr lang="en-US" sz="3200" b="1" cap="small" baseline="0" dirty="0">
            <a:solidFill>
              <a:srgbClr val="002060"/>
            </a:solidFill>
            <a:effectLst>
              <a:outerShdw blurRad="38100" dist="38100" dir="2700000" algn="tl">
                <a:srgbClr val="000000">
                  <a:alpha val="43137"/>
                </a:srgbClr>
              </a:outerShdw>
            </a:effectLst>
            <a:latin typeface="Gotham Medium" panose="02000604030000020004"/>
          </a:endParaRPr>
        </a:p>
      </dgm:t>
    </dgm:pt>
    <dgm:pt modelId="{1730F1C5-49DB-4542-BB6F-7D35188CA473}" type="parTrans" cxnId="{A3BE1256-BECA-4D01-AF3C-3EA08AE255F8}">
      <dgm:prSet/>
      <dgm:spPr/>
      <dgm:t>
        <a:bodyPr/>
        <a:lstStyle/>
        <a:p>
          <a:endParaRPr lang="en-US"/>
        </a:p>
      </dgm:t>
    </dgm:pt>
    <dgm:pt modelId="{45A95351-D28C-4564-831B-FAB8E19A2F3C}" type="sibTrans" cxnId="{A3BE1256-BECA-4D01-AF3C-3EA08AE255F8}">
      <dgm:prSet/>
      <dgm:spPr/>
      <dgm:t>
        <a:bodyPr/>
        <a:lstStyle/>
        <a:p>
          <a:endParaRPr lang="en-US"/>
        </a:p>
      </dgm:t>
    </dgm:pt>
    <dgm:pt modelId="{09D87794-10AC-4731-B008-C564E87E4C9C}">
      <dgm:prSet custT="1"/>
      <dgm:spPr/>
      <dgm:t>
        <a:bodyPr/>
        <a:lstStyle/>
        <a:p>
          <a:r>
            <a:rPr lang="en-US" sz="2000" b="1" dirty="0">
              <a:effectLst/>
              <a:latin typeface="Gotham Medium" panose="02000604030000020004"/>
              <a:cs typeface="Times New Roman" panose="02020603050405020304" pitchFamily="18" charset="0"/>
            </a:rPr>
            <a:t>In verse 21, God tells Ezekiel to speak his message to the “house of Israel” (v.  21 KJV).  The term “Israel” originally refers to the federation of tribes descended from the twelve sons of Jacob.  However, after the kingdom of David and Solomon is divided (1 Kings 12), Israel comes to mean the ten tribes of the northern kingdom, in distinction from Judah and Benjamin in the south.  David’s heirs only reigned over Judah after Solomon’s death.  And by Ezekiel’s day, the kingdom of Israel with its ten tribes had been gone for more than a century. </a:t>
          </a:r>
        </a:p>
      </dgm:t>
    </dgm:pt>
    <dgm:pt modelId="{2573A310-6B3E-422C-9789-C6180746C502}" type="parTrans" cxnId="{854B6AD1-09D0-40E5-A39E-19075F5C6ADF}">
      <dgm:prSet/>
      <dgm:spPr/>
      <dgm:t>
        <a:bodyPr/>
        <a:lstStyle/>
        <a:p>
          <a:endParaRPr lang="en-US"/>
        </a:p>
      </dgm:t>
    </dgm:pt>
    <dgm:pt modelId="{3274CC87-8E55-4D70-82FD-B649E11E72DC}" type="sibTrans" cxnId="{854B6AD1-09D0-40E5-A39E-19075F5C6ADF}">
      <dgm:prSet/>
      <dgm:spPr/>
      <dgm:t>
        <a:bodyPr/>
        <a:lstStyle/>
        <a:p>
          <a:endParaRPr lang="en-US"/>
        </a:p>
      </dgm:t>
    </dgm:pt>
    <dgm:pt modelId="{03DE6ED3-826D-4B3A-BE36-C5F9C5EECE13}">
      <dgm:prSet custT="1"/>
      <dgm:spPr/>
      <dgm:t>
        <a:bodyPr/>
        <a:lstStyle/>
        <a:p>
          <a:r>
            <a:rPr lang="en-US" sz="2000" b="1" dirty="0">
              <a:effectLst/>
              <a:latin typeface="Gotham Medium" panose="02000604030000020004"/>
              <a:cs typeface="Times New Roman" panose="02020603050405020304" pitchFamily="18" charset="0"/>
            </a:rPr>
            <a:t>Why then does God address the “house of Israel”? He likely says Israel to emphasize the shared identity of Jacob’s descendants and to remember covenant promises to restore them all.  Isaiah, Jeremiah, and Ezekiel foresaw a future return and reconciliation of the twelve tribes (Isa.  11:10–13; Jer.  30:1–31:1; Ezek.  37:15–28).  Despite their current plight, God shall unite Israel and Judah once more. </a:t>
          </a:r>
        </a:p>
      </dgm:t>
    </dgm:pt>
    <dgm:pt modelId="{FA01F2DE-AE35-4C4E-AB2C-3ACCBBCBF7B3}" type="parTrans" cxnId="{19C882B3-2DBA-48E8-9FD0-270557BD9D17}">
      <dgm:prSet/>
      <dgm:spPr/>
      <dgm:t>
        <a:bodyPr/>
        <a:lstStyle/>
        <a:p>
          <a:endParaRPr lang="en-US"/>
        </a:p>
      </dgm:t>
    </dgm:pt>
    <dgm:pt modelId="{CFD659E9-FB35-41A5-BAB6-E7FA5C41F1CD}" type="sibTrans" cxnId="{19C882B3-2DBA-48E8-9FD0-270557BD9D17}">
      <dgm:prSet/>
      <dgm:spPr/>
      <dgm:t>
        <a:bodyPr/>
        <a:lstStyle/>
        <a:p>
          <a:endParaRPr lang="en-US"/>
        </a:p>
      </dgm:t>
    </dgm:pt>
    <dgm:pt modelId="{2CAA70E5-F744-4680-8103-416F359E6392}" type="pres">
      <dgm:prSet presAssocID="{CD9A573D-F03A-4A44-A792-4CD576534EC4}" presName="linear" presStyleCnt="0">
        <dgm:presLayoutVars>
          <dgm:animLvl val="lvl"/>
          <dgm:resizeHandles val="exact"/>
        </dgm:presLayoutVars>
      </dgm:prSet>
      <dgm:spPr/>
    </dgm:pt>
    <dgm:pt modelId="{B2785CD1-C157-4E1D-89E2-08E093D8A5BE}" type="pres">
      <dgm:prSet presAssocID="{5334A4D0-6DC3-4364-90BD-434E92B06E84}" presName="parentText" presStyleLbl="node1" presStyleIdx="0" presStyleCnt="1" custScaleY="77387" custLinFactNeighborX="-15151" custLinFactNeighborY="-515">
        <dgm:presLayoutVars>
          <dgm:chMax val="0"/>
          <dgm:bulletEnabled val="1"/>
        </dgm:presLayoutVars>
      </dgm:prSet>
      <dgm:spPr/>
    </dgm:pt>
    <dgm:pt modelId="{9015F45A-9DF0-48AF-A266-1390869D692F}" type="pres">
      <dgm:prSet presAssocID="{5334A4D0-6DC3-4364-90BD-434E92B06E84}" presName="childText" presStyleLbl="revTx" presStyleIdx="0" presStyleCnt="1">
        <dgm:presLayoutVars>
          <dgm:bulletEnabled val="1"/>
        </dgm:presLayoutVars>
      </dgm:prSet>
      <dgm:spPr/>
    </dgm:pt>
  </dgm:ptLst>
  <dgm:cxnLst>
    <dgm:cxn modelId="{19A19243-A6A3-44FD-9FBF-8CCEA5BDFAAF}" type="presOf" srcId="{5334A4D0-6DC3-4364-90BD-434E92B06E84}" destId="{B2785CD1-C157-4E1D-89E2-08E093D8A5BE}" srcOrd="0" destOrd="0" presId="urn:microsoft.com/office/officeart/2005/8/layout/vList2"/>
    <dgm:cxn modelId="{411AC875-5C0E-4C73-AF23-62417ED009B0}" type="presOf" srcId="{CD9A573D-F03A-4A44-A792-4CD576534EC4}" destId="{2CAA70E5-F744-4680-8103-416F359E6392}" srcOrd="0" destOrd="0" presId="urn:microsoft.com/office/officeart/2005/8/layout/vList2"/>
    <dgm:cxn modelId="{A3BE1256-BECA-4D01-AF3C-3EA08AE255F8}" srcId="{CD9A573D-F03A-4A44-A792-4CD576534EC4}" destId="{5334A4D0-6DC3-4364-90BD-434E92B06E84}" srcOrd="0" destOrd="0" parTransId="{1730F1C5-49DB-4542-BB6F-7D35188CA473}" sibTransId="{45A95351-D28C-4564-831B-FAB8E19A2F3C}"/>
    <dgm:cxn modelId="{3E7B2A77-DFE7-471C-96D1-2C6A403C2889}" type="presOf" srcId="{09D87794-10AC-4731-B008-C564E87E4C9C}" destId="{9015F45A-9DF0-48AF-A266-1390869D692F}" srcOrd="0" destOrd="0" presId="urn:microsoft.com/office/officeart/2005/8/layout/vList2"/>
    <dgm:cxn modelId="{FFBF4D94-B1A1-4558-8DE6-23638DAA07A8}" type="presOf" srcId="{03DE6ED3-826D-4B3A-BE36-C5F9C5EECE13}" destId="{9015F45A-9DF0-48AF-A266-1390869D692F}" srcOrd="0" destOrd="1" presId="urn:microsoft.com/office/officeart/2005/8/layout/vList2"/>
    <dgm:cxn modelId="{19C882B3-2DBA-48E8-9FD0-270557BD9D17}" srcId="{5334A4D0-6DC3-4364-90BD-434E92B06E84}" destId="{03DE6ED3-826D-4B3A-BE36-C5F9C5EECE13}" srcOrd="1" destOrd="0" parTransId="{FA01F2DE-AE35-4C4E-AB2C-3ACCBBCBF7B3}" sibTransId="{CFD659E9-FB35-41A5-BAB6-E7FA5C41F1CD}"/>
    <dgm:cxn modelId="{854B6AD1-09D0-40E5-A39E-19075F5C6ADF}" srcId="{5334A4D0-6DC3-4364-90BD-434E92B06E84}" destId="{09D87794-10AC-4731-B008-C564E87E4C9C}" srcOrd="0" destOrd="0" parTransId="{2573A310-6B3E-422C-9789-C6180746C502}" sibTransId="{3274CC87-8E55-4D70-82FD-B649E11E72DC}"/>
    <dgm:cxn modelId="{1379CD52-00BF-4A1F-A8FB-35BB2045DBFF}" type="presParOf" srcId="{2CAA70E5-F744-4680-8103-416F359E6392}" destId="{B2785CD1-C157-4E1D-89E2-08E093D8A5BE}" srcOrd="0" destOrd="0" presId="urn:microsoft.com/office/officeart/2005/8/layout/vList2"/>
    <dgm:cxn modelId="{149FC741-E8F4-4974-BB70-EEE2E6814871}" type="presParOf" srcId="{2CAA70E5-F744-4680-8103-416F359E6392}" destId="{9015F45A-9DF0-48AF-A266-1390869D692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310160" cy="457199"/>
        </a:xfrm>
        <a:prstGeom prst="roundRect">
          <a:avLst/>
        </a:prstGeom>
        <a:gradFill rotWithShape="0">
          <a:gsLst>
            <a:gs pos="0">
              <a:schemeClr val="accent6">
                <a:lumMod val="20000"/>
                <a:lumOff val="80000"/>
              </a:schemeClr>
            </a:gs>
            <a:gs pos="60000">
              <a:schemeClr val="accent6">
                <a:lumMod val="60000"/>
                <a:lumOff val="40000"/>
              </a:schemeClr>
            </a:gs>
            <a:gs pos="81000">
              <a:schemeClr val="accent6">
                <a:lumMod val="60000"/>
                <a:lumOff val="4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333333"/>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Son of Man—</a:t>
          </a:r>
          <a:endParaRPr lang="en-US" sz="32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22319" y="22319"/>
        <a:ext cx="7265522" cy="412561"/>
      </dsp:txXfrm>
    </dsp:sp>
    <dsp:sp modelId="{3F0B891A-A141-4C40-A263-76F210BFE310}">
      <dsp:nvSpPr>
        <dsp:cNvPr id="0" name=""/>
        <dsp:cNvSpPr/>
      </dsp:nvSpPr>
      <dsp:spPr>
        <a:xfrm>
          <a:off x="12975" y="619472"/>
          <a:ext cx="7145462" cy="397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098"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For many Christians, the phrase “son of man” calls to mind Jesus’ title for Himself in the Synoptic Gospels (Matt.  9:6; Mark 2:28; Luke 11:30).  Jesus’ use of this phrase probably references the “one like the Son of man” in Daniel 7:13–14, who receives all authority over the cosmos.  However, son of man was originally a common term for “human being. ” In biblical poetry, it often appears in parallel with “man,” as a synonym: “What is man, that thou art mindful of him? And the son of man, that thou </a:t>
          </a:r>
          <a:r>
            <a:rPr lang="en-US" sz="2000" b="1" kern="1200" dirty="0" err="1">
              <a:solidFill>
                <a:schemeClr val="tx1"/>
              </a:solidFill>
              <a:effectLst>
                <a:outerShdw blurRad="38100" dist="38100" dir="2700000" algn="tl">
                  <a:srgbClr val="000000">
                    <a:alpha val="43137"/>
                  </a:srgbClr>
                </a:outerShdw>
              </a:effectLst>
              <a:latin typeface="Gotham Medium" panose="02000604030000020004"/>
              <a:ea typeface="+mn-ea"/>
              <a:cs typeface="+mn-cs"/>
            </a:rPr>
            <a:t>visitest</a:t>
          </a:r>
          <a:r>
            <a:rPr lang="en-US" sz="2000" b="1" kern="1200" dirty="0">
              <a:solidFill>
                <a:schemeClr val="tx1"/>
              </a:solidFill>
              <a:effectLst>
                <a:outerShdw blurRad="38100" dist="38100" dir="2700000" algn="tl">
                  <a:srgbClr val="000000">
                    <a:alpha val="43137"/>
                  </a:srgbClr>
                </a:outerShdw>
              </a:effectLst>
              <a:latin typeface="Gotham Medium" panose="02000604030000020004"/>
              <a:ea typeface="+mn-ea"/>
              <a:cs typeface="+mn-cs"/>
            </a:rPr>
            <a:t> him” (Ps.  8:4 KJV; see also Num.  23:19; Job 25:6; Ps.  80:17; etc. ).  God addresses Ezekiel as “son of man” in this generic sense throughout the book (Ezek.  2:1; 3:1, 8:5; 13:2; 24:2; 37:3; 40:4).  This form of address emphasizes the gulf between their positions: the sovereign God sends Ezekiel as an authorized herald, not as an equal. </a:t>
          </a:r>
        </a:p>
      </dsp:txBody>
      <dsp:txXfrm>
        <a:off x="12975" y="619472"/>
        <a:ext cx="7145462" cy="3974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96205" cy="469912"/>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cap="small" baseline="0" dirty="0">
              <a:solidFill>
                <a:srgbClr val="002060"/>
              </a:solidFill>
              <a:effectLst/>
              <a:latin typeface="Gotham Medium" panose="02000604030000020004"/>
              <a:cs typeface="Times New Roman" panose="02020603050405020304" pitchFamily="18" charset="0"/>
            </a:rPr>
            <a:t>Bread of Men</a:t>
          </a:r>
          <a:r>
            <a:rPr lang="en-US" sz="2400" b="1" kern="1200" dirty="0">
              <a:solidFill>
                <a:srgbClr val="002060"/>
              </a:solidFill>
              <a:effectLst/>
              <a:latin typeface="Gotham Medium" panose="02000604030000020004"/>
              <a:ea typeface="Aptos" panose="020B0004020202020204" pitchFamily="34" charset="0"/>
              <a:cs typeface="Times New Roman" panose="02020603050405020304" pitchFamily="18" charset="0"/>
            </a:rPr>
            <a:t>—</a:t>
          </a:r>
          <a:endParaRPr lang="en-US" sz="24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2939" y="22939"/>
        <a:ext cx="7650327" cy="424034"/>
      </dsp:txXfrm>
    </dsp:sp>
    <dsp:sp modelId="{93FA7D48-2060-4C28-A6EE-31912573F4B9}">
      <dsp:nvSpPr>
        <dsp:cNvPr id="0" name=""/>
        <dsp:cNvSpPr/>
      </dsp:nvSpPr>
      <dsp:spPr>
        <a:xfrm>
          <a:off x="0" y="473980"/>
          <a:ext cx="7696205" cy="40939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355"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The expression “bread of men” (KJV) in verse 17 has often puzzled commentators.  Is God forbidding Ezekiel from ingesting any bread that humans eat? Such a command would seem especially odd in this context.  Fasting is often associated with mourning (1 Sam.  31:13), and God seems to instruct Ezekiel here to avoid the actions associated with grief.  Some scholars suggest that the Hebrew word translated “men” was originally “mourners” (NIV has “customary food of mourners”), while others think the text should read “bread of despair.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 The most likely explanation is that “bread of men” refers, in context, to food provided to those who are mourning.  Jeremiah 16:7 mentions the practice of bringing food and drink to the grieving (compare Hos.  9:4).  Gifts of food for a neighbor who is suffering loss would show care for them and bring comfort.  God is commanding that Ezekiel forego this form of comfort, as part of his a prophetic sign to God’s people. </a:t>
          </a:r>
        </a:p>
      </dsp:txBody>
      <dsp:txXfrm>
        <a:off x="0" y="473980"/>
        <a:ext cx="7696205" cy="40939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85CD1-C157-4E1D-89E2-08E093D8A5BE}">
      <dsp:nvSpPr>
        <dsp:cNvPr id="0" name=""/>
        <dsp:cNvSpPr/>
      </dsp:nvSpPr>
      <dsp:spPr>
        <a:xfrm>
          <a:off x="0" y="0"/>
          <a:ext cx="7670412" cy="560852"/>
        </a:xfrm>
        <a:prstGeom prst="roundRect">
          <a:avLst/>
        </a:prstGeom>
        <a:gradFill rotWithShape="0">
          <a:gsLst>
            <a:gs pos="0">
              <a:schemeClr val="accent6">
                <a:lumMod val="20000"/>
                <a:lumOff val="80000"/>
              </a:schemeClr>
            </a:gs>
            <a:gs pos="53000">
              <a:schemeClr val="accent6">
                <a:lumMod val="60000"/>
                <a:lumOff val="40000"/>
              </a:schemeClr>
            </a:gs>
            <a:gs pos="79000">
              <a:schemeClr val="accent6">
                <a:lumMod val="40000"/>
                <a:lumOff val="60000"/>
              </a:schemeClr>
            </a:gs>
            <a:gs pos="100000">
              <a:schemeClr val="accent6">
                <a:lumMod val="50000"/>
              </a:schemeClr>
            </a:gs>
          </a:gsLst>
          <a:lin ang="5400000" scaled="1"/>
        </a:gra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cap="small" baseline="0" dirty="0">
              <a:solidFill>
                <a:srgbClr val="002060"/>
              </a:solidFill>
              <a:effectLst/>
              <a:latin typeface="Calibri" panose="020F0502020204030204" pitchFamily="34" charset="0"/>
              <a:cs typeface="Times New Roman" panose="02020603050405020304" pitchFamily="18" charset="0"/>
            </a:rPr>
            <a:t>House of Israel</a:t>
          </a:r>
          <a:endParaRPr lang="en-US" sz="3200" b="1" kern="1200" cap="small" baseline="0" dirty="0">
            <a:solidFill>
              <a:srgbClr val="002060"/>
            </a:solidFill>
            <a:effectLst>
              <a:outerShdw blurRad="38100" dist="38100" dir="2700000" algn="tl">
                <a:srgbClr val="000000">
                  <a:alpha val="43137"/>
                </a:srgbClr>
              </a:outerShdw>
            </a:effectLst>
            <a:latin typeface="Gotham Medium" panose="02000604030000020004"/>
          </a:endParaRPr>
        </a:p>
      </dsp:txBody>
      <dsp:txXfrm>
        <a:off x="27379" y="27379"/>
        <a:ext cx="7615654" cy="506094"/>
      </dsp:txXfrm>
    </dsp:sp>
    <dsp:sp modelId="{9015F45A-9DF0-48AF-A266-1390869D692F}">
      <dsp:nvSpPr>
        <dsp:cNvPr id="0" name=""/>
        <dsp:cNvSpPr/>
      </dsp:nvSpPr>
      <dsp:spPr>
        <a:xfrm>
          <a:off x="0" y="564482"/>
          <a:ext cx="7670412" cy="4351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3536"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In verse 21, God tells Ezekiel to speak his message to the “house of Israel” (v.  21 KJV).  The term “Israel” originally refers to the federation of tribes descended from the twelve sons of Jacob.  However, after the kingdom of David and Solomon is divided (1 Kings 12), Israel comes to mean the ten tribes of the northern kingdom, in distinction from Judah and Benjamin in the south.  David’s heirs only reigned over Judah after Solomon’s death.  And by Ezekiel’s day, the kingdom of Israel with its ten tribes had been gone for more than a century. </a:t>
          </a:r>
        </a:p>
        <a:p>
          <a:pPr marL="228600" lvl="1" indent="-228600" algn="l" defTabSz="889000">
            <a:lnSpc>
              <a:spcPct val="90000"/>
            </a:lnSpc>
            <a:spcBef>
              <a:spcPct val="0"/>
            </a:spcBef>
            <a:spcAft>
              <a:spcPct val="20000"/>
            </a:spcAft>
            <a:buChar char="•"/>
          </a:pPr>
          <a:r>
            <a:rPr lang="en-US" sz="2000" b="1" kern="1200" dirty="0">
              <a:effectLst/>
              <a:latin typeface="Gotham Medium" panose="02000604030000020004"/>
              <a:cs typeface="Times New Roman" panose="02020603050405020304" pitchFamily="18" charset="0"/>
            </a:rPr>
            <a:t>Why then does God address the “house of Israel”? He likely says Israel to emphasize the shared identity of Jacob’s descendants and to remember covenant promises to restore them all.  Isaiah, Jeremiah, and Ezekiel foresaw a future return and reconciliation of the twelve tribes (Isa.  11:10–13; Jer.  30:1–31:1; Ezek.  37:15–28).  Despite their current plight, God shall unite Israel and Judah once more. </a:t>
          </a:r>
        </a:p>
      </dsp:txBody>
      <dsp:txXfrm>
        <a:off x="0" y="564482"/>
        <a:ext cx="7670412" cy="43518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AD1474-A3E4-45B7-8156-568ED728CC5A}" type="datetimeFigureOut">
              <a:rPr lang="en-US" smtClean="0"/>
              <a:t>11/11/2025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89334-2E3A-4318-BDDF-EC4B8F82C349}" type="slidenum">
              <a:rPr lang="en-US" smtClean="0"/>
              <a:t>‹#›</a:t>
            </a:fld>
            <a:endParaRPr lang="en-US"/>
          </a:p>
        </p:txBody>
      </p:sp>
    </p:spTree>
    <p:extLst>
      <p:ext uri="{BB962C8B-B14F-4D97-AF65-F5344CB8AC3E}">
        <p14:creationId xmlns:p14="http://schemas.microsoft.com/office/powerpoint/2010/main" val="615899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Lesson 11 EZEKIEL’S SIGN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November 16</a:t>
            </a:r>
          </a:p>
          <a:p>
            <a:endParaRPr lang="en-US" sz="1200" b="1" kern="1200" dirty="0">
              <a:solidFill>
                <a:schemeClr val="tx1"/>
              </a:solidFill>
              <a:effectLst/>
              <a:latin typeface="+mn-lt"/>
              <a:ea typeface="+mn-ea"/>
              <a:cs typeface="+mn-cs"/>
            </a:endParaRPr>
          </a:p>
          <a:p>
            <a:r>
              <a:rPr lang="en-US" dirty="0"/>
              <a:t>Ezekiel, priest-prophet among the exiles, is told to </a:t>
            </a:r>
            <a:r>
              <a:rPr lang="en-US" i="1" dirty="0"/>
              <a:t>receive</a:t>
            </a:r>
            <a:r>
              <a:rPr lang="en-US" dirty="0"/>
              <a:t> God’s words “in thine heart” and </a:t>
            </a:r>
            <a:r>
              <a:rPr lang="en-US" i="1" dirty="0"/>
              <a:t>speak</a:t>
            </a:r>
            <a:r>
              <a:rPr lang="en-US" dirty="0"/>
              <a:t> them—“Thus saith the Lord GOD”—“whether they will hear, or … forbear” (</a:t>
            </a:r>
            <a:r>
              <a:rPr lang="en-US" dirty="0" err="1"/>
              <a:t>Ezek</a:t>
            </a:r>
            <a:r>
              <a:rPr lang="en-US" dirty="0"/>
              <a:t> 3:10–11, KJV). Later, God turns his sorrow into a sign: the “desire of thine eyes” is taken, and he may not mourn (24:15–24). This is not a ban on grief but a prophetic drama foretelling Judah’s stunned silence when the temple—their “delight”—falls. When the news comes, God </a:t>
            </a:r>
            <a:r>
              <a:rPr lang="en-US" i="1" dirty="0"/>
              <a:t>opens</a:t>
            </a:r>
            <a:r>
              <a:rPr lang="en-US" dirty="0"/>
              <a:t> Ezekiel’s mouth (24:27), confirming His word and pivoting from warning toward restoration.</a:t>
            </a:r>
          </a:p>
          <a:p>
            <a:endParaRPr lang="en-US" sz="1200" kern="1200" dirty="0">
              <a:solidFill>
                <a:schemeClr val="tx1"/>
              </a:solidFill>
              <a:effectLst/>
              <a:latin typeface="+mn-lt"/>
              <a:ea typeface="+mn-ea"/>
              <a:cs typeface="+mn-cs"/>
            </a:endParaRPr>
          </a:p>
          <a:p>
            <a:r>
              <a:rPr lang="en-US" dirty="0"/>
              <a:t>This lesson calls us to Christian essentials: </a:t>
            </a:r>
          </a:p>
          <a:p>
            <a:r>
              <a:rPr lang="en-US" b="1" dirty="0"/>
              <a:t>Scripture first</a:t>
            </a:r>
            <a:r>
              <a:rPr lang="en-US" dirty="0"/>
              <a:t> (eat the scroll before you speak), </a:t>
            </a:r>
          </a:p>
          <a:p>
            <a:r>
              <a:rPr lang="en-US" b="1" dirty="0"/>
              <a:t>faithfulness over outcomes</a:t>
            </a:r>
            <a:r>
              <a:rPr lang="en-US" dirty="0"/>
              <a:t> (“whether they hear or refuse”), </a:t>
            </a:r>
          </a:p>
          <a:p>
            <a:r>
              <a:rPr lang="en-US" b="1" dirty="0"/>
              <a:t>costly obedience</a:t>
            </a:r>
            <a:r>
              <a:rPr lang="en-US" dirty="0"/>
              <a:t> that exposes idols, and </a:t>
            </a:r>
          </a:p>
          <a:p>
            <a:r>
              <a:rPr lang="en-US" b="1" dirty="0"/>
              <a:t>hope in God’s timing</a:t>
            </a:r>
            <a:r>
              <a:rPr lang="en-US" dirty="0"/>
              <a:t>—</a:t>
            </a:r>
          </a:p>
          <a:p>
            <a:endParaRPr lang="en-US" dirty="0"/>
          </a:p>
          <a:p>
            <a:endParaRPr lang="en-US" dirty="0"/>
          </a:p>
          <a:p>
            <a:r>
              <a:rPr lang="en-US" b="1" u="sng" dirty="0"/>
              <a:t>SPEAK FAITHFULLY. GUARD YOUR HEART. MOURN WITH HOPE. WAIT FOR THE LORD’S TIMING.</a:t>
            </a:r>
            <a:endParaRPr lang="en-US" sz="1200" b="1" u="sng"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AD089334-2E3A-4318-BDDF-EC4B8F82C349}" type="slidenum">
              <a:rPr lang="en-US" smtClean="0"/>
              <a:t>1</a:t>
            </a:fld>
            <a:endParaRPr lang="en-US"/>
          </a:p>
        </p:txBody>
      </p:sp>
    </p:spTree>
    <p:extLst>
      <p:ext uri="{BB962C8B-B14F-4D97-AF65-F5344CB8AC3E}">
        <p14:creationId xmlns:p14="http://schemas.microsoft.com/office/powerpoint/2010/main" val="3538585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0A437-3FF5-DAD0-EF80-0E21CFCCD3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8F0ECC-28B3-EA81-F6E2-F2D05DEF68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E8769B-2515-8E43-2564-C7CCCE37BCBA}"/>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Word of the Lord (Ezekiel 3:10–11; 24:15–18)</a:t>
            </a:r>
            <a:endParaRPr lang="en-US" sz="1200" kern="1200" dirty="0">
              <a:solidFill>
                <a:schemeClr val="tx1"/>
              </a:solidFill>
              <a:effectLst/>
              <a:latin typeface="+mn-lt"/>
              <a:ea typeface="+mn-ea"/>
              <a:cs typeface="+mn-cs"/>
            </a:endParaRPr>
          </a:p>
          <a:p>
            <a:r>
              <a:rPr lang="en-US" b="1" dirty="0"/>
              <a:t>God’s messenger has to let God’s words sink deep inside first, then speak them faithfully—even if people won’t listen and even when it’s hard. Ezekiel saw God’s glory, and God told him, “Take My words into your heart and then speak.” God called him “son of man” to keep him humble—a human serving the great King. God made him strong to face stubborn people. Later, Ezekiel’s wife died, and he wasn’t allowed to mourn in public. This painful sign showed that God’s truth comes first and must be spoken with courage.</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Word first, witness second: the scroll must be eaten before it is spoken.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Authority rests in “Thus saith the LORD,” not in the prophet’s charisma.</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gives courage for hard assignments and may require costly signs.</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Scripture reshape your desires before you try to reshape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Measure faithfulness by clarity and obedience, not applause.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When God’s call is costly, His grace supplies the strength to stand.</a:t>
            </a:r>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models Spirit-formed ministry: take God’s word deep into the heart, then proclaim it without fear. His later, painful sign shows that the messenger’s life may become the sermon so God’s people will wake up.</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&gt;&lt;&gt;&lt;&gt;&lt;&gt;&lt;&gt;&lt;&gt;&lt;&gt;&lt;&gt;&lt;&gt;&lt;&gt;&lt;&gt;&lt;&gt;&lt;&gt;&lt;&gt;&lt;&gt;&gt;&lt;&gt; </a:t>
            </a:r>
          </a:p>
          <a:p>
            <a:r>
              <a:rPr lang="en-US" sz="1200" b="1" kern="1200" dirty="0">
                <a:solidFill>
                  <a:schemeClr val="tx1"/>
                </a:solidFill>
                <a:effectLst/>
                <a:latin typeface="+mn-lt"/>
                <a:ea typeface="+mn-ea"/>
                <a:cs typeface="+mn-cs"/>
              </a:rPr>
              <a:t>The Word of the Lord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3:10–11 concludes the account of the prophet’s call.  After seeing the divine throne chariot (Ezek.  1:1–28), Ezekiel receives his commission to preach to God’s people.  God tells Ezekiel to speak the truth without worrying about the response (Ezek.  2:3–7).  In his vision, Ezekiel receives and eats a scroll that tastes sweet as honey, even though it contains “lamentations, and mourning, and woe” (Ezek.  2:8–3:3).  God gives Ezekiel the strength to confront a hard-hearted people; he must share God’s message without fear (Ezek.  3:8–9; compare Jer.  1:17–19).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God addresses him as a “son of man,” which highlights Ezekiel’s low status before the God who is choosing him as messenger.  The commands to “receive [God’s words] in thine heart, and hear with thine ears” (v.  10 KJV) emphasize that Ezekiel must embody the divine message.  Unlike Jeremiah, who prophesied while in Judah, Ezekiel is with fellow exiles who have now been resettled to regions of Babylon (see 2 Kings 24:10–17).  His responsibility is to relay God’s words, regardless of whether the people will hear and obey.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Ezekiel 24:15–27 jumps forward to describe one of Ezekiel’s final “sign acts. ” Sign acts are like visual parables that deliver a divine message in dramatic fashion (see also Hos.  1:2–9; Jer.  43:8–13; Ezek.  5:1–4; 12:1–16).  Some of Ezekiel’s signs cost him dearly (Ezek.  4:4–6), but none more than the death of his wife.  God tells Ezekiel, “I am about to take away from you the delight of your eyes” (v.  16).  God says that He shall use the death of Ezekiel’s wife for a particular purpose, and that evening, she passes away (v.  18).  The text does not say how or whether she was previously ill, and the passage does not provide enough information to justify speculations.  Ezekiel is losing the person most dear to him.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Worse yet, Ezekiel is not allowed to grieve publicly for his wife.  God explicitly forbids him from weeping or shedding tears (v.  16).  The Hebrew phrase translated “forebear to cry” (v.  17 KJV) or “groan quietly” (NIV) is difficult.  It may mean that Ezekiel should express sorrows only to himself, or only in wordless groans, rather than cries.  Moreover, Ezekiel must not dress himself like a person in mourning.  Rather than throw dust on his head, he must wear his turban and his sandals as if nothing has changed (v.  17).  He must leave his mouth uncovered, and he must refuse customary food of mourners.  Until we hear the explanation to follow, we do not know why God is asking Ezekiel to throw off all customary ways of mourning. </a:t>
            </a: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1E6C894-DBE3-D375-4DDE-D708709CBF43}"/>
              </a:ext>
            </a:extLst>
          </p:cNvPr>
          <p:cNvSpPr>
            <a:spLocks noGrp="1"/>
          </p:cNvSpPr>
          <p:nvPr>
            <p:ph type="sldNum" sz="quarter" idx="5"/>
          </p:nvPr>
        </p:nvSpPr>
        <p:spPr/>
        <p:txBody>
          <a:bodyPr/>
          <a:lstStyle/>
          <a:p>
            <a:fld id="{E30F4BB1-95CD-454C-BCEE-43EC4849194A}" type="slidenum">
              <a:rPr lang="en-US" smtClean="0"/>
              <a:t>10</a:t>
            </a:fld>
            <a:endParaRPr lang="en-US"/>
          </a:p>
        </p:txBody>
      </p:sp>
    </p:spTree>
    <p:extLst>
      <p:ext uri="{BB962C8B-B14F-4D97-AF65-F5344CB8AC3E}">
        <p14:creationId xmlns:p14="http://schemas.microsoft.com/office/powerpoint/2010/main" val="1632491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A3A466-247F-433E-9DE1-B7A5B840FA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C39D1-DD5B-E56D-5DF7-92B25D73BA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8583A5-F272-A905-AF06-A5A2494B529A}"/>
              </a:ext>
            </a:extLst>
          </p:cNvPr>
          <p:cNvSpPr>
            <a:spLocks noGrp="1"/>
          </p:cNvSpPr>
          <p:nvPr>
            <p:ph type="body" idx="1"/>
          </p:nvPr>
        </p:nvSpPr>
        <p:spPr/>
        <p:txBody>
          <a:bodyPr/>
          <a:lstStyle/>
          <a:p>
            <a:r>
              <a:rPr lang="en-US" sz="1200" b="1" kern="1200" dirty="0">
                <a:solidFill>
                  <a:schemeClr val="tx1"/>
                </a:solidFill>
                <a:effectLst/>
                <a:latin typeface="+mn-lt"/>
                <a:ea typeface="+mn-ea"/>
                <a:cs typeface="+mn-cs"/>
              </a:rPr>
              <a:t>The Message Explained (Ezekiel 24:19–27)</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Ezekiel’s quiet reaction to his wife’s death is a sign from God. It shows that Jerusalem and the temple—what the people loved most—will be destroyed, and people will be too shocked to mourn in the usual way. They trusted a building instead of trusting the Lord, so God allowed it to fall to wake them up. When a survivor brings the bad news, everyone will know it was God’s judgment. Then God will let Ezekiel speak again and begin a new part of his work.</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The sign decodes the future: Ezekiel’s loss mirrors Zion’s loss.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dismantles idols—even cherished, religious ones—to reclaim hearts.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Recognition follows fulfillment: when the word comes true, they “know.”</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Don’t mistake religious props for real repentance.</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may use severe mercy to shatter false hopes and save souls.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In shock and silence, seek understanding from God’s word, not from pride.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20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Ezekiel’s unusual conduct is a living parable: the temple will fall, ordinary grief will be swallowed by judgment, and God will be seen as just. The goal is not despair but awakening—so that humbled people can finally hear and return.</a:t>
            </a:r>
            <a:endParaRPr lang="en-US" sz="20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&gt;&lt;&gt;&lt;&gt;&lt;&gt;&lt;&gt;&lt;&gt;&lt;&gt;&lt;&gt;&lt;&gt;&lt;&gt;&lt;&gt;&lt;&gt;&lt;&gt;&lt;&gt;&lt;&gt;&gt;&lt;&gt;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The Message Explained</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After witnessing Ezekiel’s astonishing behavior—his reserved attitude toward his wife’s death—the people say, “Tell us what these things have to do with us” (v.  19).  The sign act has done its job, opening up the people to hear a message.  The strangeness of Ezekiel’s past behavior and history of enacting signs make them suspect that there is a message behind Ezekiel’s composure.  Ezekiel begins his answer with “the word of the Lord came to me” (v.  20), a common introduction to a revelation in the Old Testament (see Gen.  15:1, 4; 2 Sam.  7:4; 24:11; Jer.  1:4; 2:1).  This speaking formula shows the divine authority behind the messenger, which enables Ezekiel to boldly declare, “Thus sayeth the Lord God” (v.  21 KJV).  Ezekiel calls the exiles of Judah, and he addresses them as “the house of Israel” (v.  21 KJV), a recognition of their common heritage in Abraham’s family.  Ezekiel interprets and explains his sign.  Just as Ezekiel lost his wife—“the desire of [his] eyes” (v.  16)—the exiles are about to lose “the desire of [their] eyes,” the temple in Jerusalem and the lives of their family in and around Jerusalem (v.  21).  News will soon arrive that the Babylonians have destroyed Solomon’s temple.  This is the decree of God, who takes full responsibility for profaning His own sanctuary.  God is not powerless to prevent this, but He is allowing it to happen.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Because of Judah’s persistent idolatry, it might seem odd to call God’s temple “the stronghold in which you take pride” (v.  21).  But even the exiles believed that the temple’s persistence guaranteed God’s favor.  They expected to return, or at least that their distant families would survive in Judah.  Ezekiel crushes these hopes: the temple will crumble and many of their children will die.  In verses 22–24, Ezekiel explains his odd behavior.  Just as he avoided public displays of his grief, so shall the exiles.  They will continue in their daily lives, permitted only to groan over their iniquities, rather than to properly mourn their loss.  As exiles in the heart of the Babylonian empire, they will not have the luxury of grieving what Nebuchadnezzar will declare a victory.  When word of these horrors reaches them, they will know that this is God’s judgment (vv.  24, 27). </a:t>
            </a:r>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B0105734-06E2-E2B5-C32F-C169A2234A20}"/>
              </a:ext>
            </a:extLst>
          </p:cNvPr>
          <p:cNvSpPr>
            <a:spLocks noGrp="1"/>
          </p:cNvSpPr>
          <p:nvPr>
            <p:ph type="sldNum" sz="quarter" idx="5"/>
          </p:nvPr>
        </p:nvSpPr>
        <p:spPr/>
        <p:txBody>
          <a:bodyPr/>
          <a:lstStyle/>
          <a:p>
            <a:fld id="{E30F4BB1-95CD-454C-BCEE-43EC4849194A}" type="slidenum">
              <a:rPr lang="en-US" smtClean="0"/>
              <a:t>11</a:t>
            </a:fld>
            <a:endParaRPr lang="en-US"/>
          </a:p>
        </p:txBody>
      </p:sp>
    </p:spTree>
    <p:extLst>
      <p:ext uri="{BB962C8B-B14F-4D97-AF65-F5344CB8AC3E}">
        <p14:creationId xmlns:p14="http://schemas.microsoft.com/office/powerpoint/2010/main" val="3572639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8547100" y="2968625"/>
            <a:ext cx="26390600" cy="14846300"/>
          </a:xfrm>
        </p:spPr>
      </p:sp>
      <p:sp>
        <p:nvSpPr>
          <p:cNvPr id="17411" name="Rectangle 2"/>
          <p:cNvSpPr>
            <a:spLocks noGrp="1" noChangeArrowheads="1"/>
          </p:cNvSpPr>
          <p:nvPr>
            <p:ph type="body" idx="1"/>
          </p:nvPr>
        </p:nvSpPr>
        <p:spPr>
          <a:noFill/>
          <a:ln w="9525"/>
        </p:spPr>
        <p:txBody>
          <a:bodyPr/>
          <a:lstStyle/>
          <a:p>
            <a:r>
              <a:rPr lang="en-US" sz="900" b="1" kern="1200" dirty="0">
                <a:solidFill>
                  <a:schemeClr val="tx1"/>
                </a:solidFill>
                <a:effectLst/>
                <a:latin typeface="+mn-lt"/>
                <a:ea typeface="+mn-ea"/>
                <a:cs typeface="+mn-cs"/>
              </a:rPr>
              <a:t>Messages to a People in Exile</a:t>
            </a:r>
            <a:endParaRPr lang="en-US" sz="1200" kern="1200" dirty="0">
              <a:solidFill>
                <a:schemeClr val="tx1"/>
              </a:solidFill>
              <a:effectLst/>
              <a:latin typeface="+mn-lt"/>
              <a:ea typeface="+mn-ea"/>
              <a:cs typeface="+mn-cs"/>
            </a:endParaRPr>
          </a:p>
          <a:p>
            <a:r>
              <a:rPr lang="en-US" sz="1200" b="1" dirty="0"/>
              <a:t>Even when God’s people were far from home, He wasn’t silent. Through Ezekiel, God kept speaking to prepare their hearts, expose false idols, and give real hope. Living in exile taught them to grieve their sin, seek renewal, and listen for God—even when normal grieving was limited. Exile wasn’t God’s absence; it was His classroom, shaping a scattered people to endure with faith and to hope in what He promised.</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speaks in hard places, not only in temples or triumphs.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Exile reveals what we truly trust.</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Prophetic words prepare people to live wisely under pressure.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Expect God’s guidance when you feel displaced.</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hardship expose false hopes, then return to the Lord.</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Practice “exile faithfulness”: worship, repent, serve others where you are.</a:t>
            </a:r>
            <a:endParaRPr lang="en-US" sz="20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62788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F2D27-0B51-D236-F74C-9CB091867A4B}"/>
            </a:ext>
          </a:extLst>
        </p:cNvPr>
        <p:cNvGrpSpPr/>
        <p:nvPr/>
      </p:nvGrpSpPr>
      <p:grpSpPr>
        <a:xfrm>
          <a:off x="0" y="0"/>
          <a:ext cx="0" cy="0"/>
          <a:chOff x="0" y="0"/>
          <a:chExt cx="0" cy="0"/>
        </a:xfrm>
      </p:grpSpPr>
      <p:sp>
        <p:nvSpPr>
          <p:cNvPr id="17410" name="Rectangle 1">
            <a:extLst>
              <a:ext uri="{FF2B5EF4-FFF2-40B4-BE49-F238E27FC236}">
                <a16:creationId xmlns:a16="http://schemas.microsoft.com/office/drawing/2014/main" id="{7B2BA3DE-9DCA-7BF4-EC7D-F19075C78DBC}"/>
              </a:ext>
            </a:extLst>
          </p:cNvPr>
          <p:cNvSpPr>
            <a:spLocks noGrp="1" noRot="1" noChangeAspect="1" noChangeArrowheads="1" noTextEdit="1"/>
          </p:cNvSpPr>
          <p:nvPr>
            <p:ph type="sldImg"/>
          </p:nvPr>
        </p:nvSpPr>
        <p:spPr>
          <a:xfrm>
            <a:off x="-8547100" y="2968625"/>
            <a:ext cx="26390600" cy="14846300"/>
          </a:xfrm>
        </p:spPr>
      </p:sp>
      <p:sp>
        <p:nvSpPr>
          <p:cNvPr id="17411" name="Rectangle 2">
            <a:extLst>
              <a:ext uri="{FF2B5EF4-FFF2-40B4-BE49-F238E27FC236}">
                <a16:creationId xmlns:a16="http://schemas.microsoft.com/office/drawing/2014/main" id="{B7782A18-3C5C-60CA-BAFB-B16373006862}"/>
              </a:ext>
            </a:extLst>
          </p:cNvPr>
          <p:cNvSpPr>
            <a:spLocks noGrp="1" noChangeArrowheads="1"/>
          </p:cNvSpPr>
          <p:nvPr>
            <p:ph type="body" idx="1"/>
          </p:nvPr>
        </p:nvSpPr>
        <p:spPr>
          <a:noFill/>
          <a:ln w="9525"/>
        </p:spPr>
        <p:txBody>
          <a:bodyPr/>
          <a:lstStyle/>
          <a:p>
            <a:r>
              <a:rPr lang="en-US" sz="1800" b="1" kern="1200" dirty="0">
                <a:solidFill>
                  <a:schemeClr val="tx1"/>
                </a:solidFill>
                <a:effectLst/>
                <a:latin typeface="+mn-lt"/>
                <a:ea typeface="+mn-ea"/>
                <a:cs typeface="+mn-cs"/>
              </a:rPr>
              <a:t>1 What is one hopeful message that we can take from today’s text, which covered the consequences for sin?</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In the words of Proverbs 3:12, “The Lord disciplines those he loves. ” If God had rejected His people and cared nothing for them, He would not be sending prophets to lead them back.  God loves Israel and wants to repair the covenant relationship.  He does not remove the consequences of unfaithfulness, but He redeems an obstinate people</a:t>
            </a:r>
            <a:r>
              <a:rPr lang="en-US" sz="1800" b="1" kern="1200" dirty="0">
                <a:solidFill>
                  <a:schemeClr val="tx1"/>
                </a:solidFill>
                <a:effectLst/>
                <a:latin typeface="+mn-lt"/>
                <a:ea typeface="+mn-ea"/>
                <a:cs typeface="+mn-cs"/>
              </a:rPr>
              <a:t>.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2 Where is God when His people are in exile?</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God speaks to His people in exile.  God is with them, even without the temple or the proper kind of sacrificial worship.  This is relevant to God’s people in exile today: God is with us. </a:t>
            </a:r>
            <a:endParaRPr lang="en-US" sz="2000" kern="1200" dirty="0">
              <a:solidFill>
                <a:schemeClr val="tx1"/>
              </a:solidFill>
              <a:effectLst/>
              <a:latin typeface="+mn-lt"/>
              <a:ea typeface="+mn-ea"/>
              <a:cs typeface="+mn-cs"/>
            </a:endParaRPr>
          </a:p>
          <a:p>
            <a:r>
              <a:rPr lang="en-US" sz="1800" b="1" kern="1200" dirty="0">
                <a:solidFill>
                  <a:schemeClr val="tx1"/>
                </a:solidFill>
                <a:effectLst/>
                <a:latin typeface="+mn-lt"/>
                <a:ea typeface="+mn-ea"/>
                <a:cs typeface="+mn-cs"/>
              </a:rPr>
              <a:t>3 What is one way that you have felt out of step with the world around you?</a:t>
            </a:r>
            <a:endParaRPr lang="en-US" sz="2000" kern="1200" dirty="0">
              <a:solidFill>
                <a:schemeClr val="tx1"/>
              </a:solidFill>
              <a:effectLst/>
              <a:latin typeface="+mn-lt"/>
              <a:ea typeface="+mn-ea"/>
              <a:cs typeface="+mn-cs"/>
            </a:endParaRPr>
          </a:p>
          <a:p>
            <a:pPr lvl="1"/>
            <a:r>
              <a:rPr lang="en-US" sz="1800" kern="1200" dirty="0">
                <a:solidFill>
                  <a:schemeClr val="tx1"/>
                </a:solidFill>
                <a:effectLst/>
                <a:latin typeface="+mn-lt"/>
                <a:ea typeface="+mn-ea"/>
                <a:cs typeface="+mn-cs"/>
              </a:rPr>
              <a:t>There are many possible answers to this question.  In keeping with the lesson, we might grieve for things that the world cheers.  For instance, Christians are commanded to love their enemies and to pray for their persecutors (Matt.  5:43–44).  Try explaining that to the secular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99208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Delivering a Hard Word</a:t>
            </a:r>
          </a:p>
          <a:p>
            <a:r>
              <a:rPr lang="en-US" sz="1800" b="1" dirty="0"/>
              <a:t>Real love tells the truth. God’s messengers must speak His word even if people don’t like it. The gospel is good news, but it also says we are sinners who need Jesus. That can sting our pride, but it’s meant to help and heal. Staying silent may feel safer, but it isn’t loving. When hard words are said kindly and clearly, they are mercy—God uses them to humble us so His grace can change our hearts.</a:t>
            </a: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Three Key Points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Message and messenger may be resisted, but God’s truth stands.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The gospel both heals and humbles.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Courage in speech flows from fear of God, not fear of people.</a:t>
            </a:r>
          </a:p>
          <a:p>
            <a:pPr marL="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Three Life Lessons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Speak with Scripture’s authority and Christlike gentleness.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Aim for repentance and restoration, not winning arguments.</a:t>
            </a:r>
          </a:p>
          <a:p>
            <a:pPr marL="800100" marR="0" lvl="1" indent="-342900">
              <a:lnSpc>
                <a:spcPct val="107000"/>
              </a:lnSpc>
              <a:spcBef>
                <a:spcPts val="0"/>
              </a:spcBef>
              <a:spcAft>
                <a:spcPts val="0"/>
              </a:spcAft>
              <a:buFont typeface="+mj-lt"/>
              <a:buAutoNum type="arabicPeriod"/>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Pray before you speak; obey God after you speak.</a:t>
            </a:r>
          </a:p>
          <a:p>
            <a:pPr marL="0" marR="0" lvl="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t>
            </a:r>
          </a:p>
          <a:p>
            <a:r>
              <a:rPr lang="en-US" sz="1200" kern="1200" dirty="0">
                <a:solidFill>
                  <a:schemeClr val="tx1"/>
                </a:solidFill>
                <a:effectLst/>
                <a:latin typeface="+mn-lt"/>
                <a:ea typeface="+mn-ea"/>
                <a:cs typeface="+mn-cs"/>
              </a:rPr>
              <a:t>Ezekiel teaches that God still speaks in exile and expects faithful obedience. First, the prophet must “eat” the word—receive it in his heart—then speak it without fear, whether people listen or not (</a:t>
            </a:r>
            <a:r>
              <a:rPr lang="en-US" sz="1200" kern="1200" dirty="0" err="1">
                <a:solidFill>
                  <a:schemeClr val="tx1"/>
                </a:solidFill>
                <a:effectLst/>
                <a:latin typeface="+mn-lt"/>
                <a:ea typeface="+mn-ea"/>
                <a:cs typeface="+mn-cs"/>
              </a:rPr>
              <a:t>Ezek</a:t>
            </a:r>
            <a:r>
              <a:rPr lang="en-US" sz="1200" kern="1200" dirty="0">
                <a:solidFill>
                  <a:schemeClr val="tx1"/>
                </a:solidFill>
                <a:effectLst/>
                <a:latin typeface="+mn-lt"/>
                <a:ea typeface="+mn-ea"/>
                <a:cs typeface="+mn-cs"/>
              </a:rPr>
              <a:t> 3:10–11). Second, God may require costly obedience to make His message clear. Ezekiel’s silent grief at his wife’s death becomes a living parable: as his “delight” is taken, so Jerusalem’s temple—the people’s pride—will fall. When the news arrives, God opens Ezekiel’s mouth again, proving His word and moving the story from warning toward restoration (24:15–24, 27). The lesson is simple and searching: internalize God’s word, proclaim it faithfully, hold no idol tighter than the Lord, and trust His timing.</a:t>
            </a:r>
          </a:p>
          <a:p>
            <a:r>
              <a:rPr lang="en-US" sz="1200" b="1" kern="1200" dirty="0">
                <a:solidFill>
                  <a:schemeClr val="tx1"/>
                </a:solidFill>
                <a:effectLst/>
                <a:latin typeface="+mn-lt"/>
                <a:ea typeface="+mn-ea"/>
                <a:cs typeface="+mn-cs"/>
              </a:rPr>
              <a:t>Three Takeaways</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Eat the Word, then speak it: let Scripture shape your heart before you try to shape anyone else.</a:t>
            </a:r>
          </a:p>
          <a:p>
            <a:pPr lvl="0"/>
            <a:r>
              <a:rPr lang="en-US" sz="1200" kern="1200" dirty="0">
                <a:solidFill>
                  <a:schemeClr val="tx1"/>
                </a:solidFill>
                <a:effectLst/>
                <a:latin typeface="+mn-lt"/>
                <a:ea typeface="+mn-ea"/>
                <a:cs typeface="+mn-cs"/>
              </a:rPr>
              <a:t>Be faithful, not fearful: measure obedience by clarity and courage, not by applause or results.</a:t>
            </a:r>
          </a:p>
          <a:p>
            <a:pPr lvl="0"/>
            <a:r>
              <a:rPr lang="en-US" sz="1200" kern="1200" dirty="0">
                <a:solidFill>
                  <a:schemeClr val="tx1"/>
                </a:solidFill>
                <a:effectLst/>
                <a:latin typeface="+mn-lt"/>
                <a:ea typeface="+mn-ea"/>
                <a:cs typeface="+mn-cs"/>
              </a:rPr>
              <a:t>Hold gifts loosely: if God removes what we prize, repent, grieve with hope, and keep trusting His plan.</a:t>
            </a:r>
          </a:p>
          <a:p>
            <a:r>
              <a:rPr lang="en-US" sz="1200" kern="1200" dirty="0">
                <a:solidFill>
                  <a:schemeClr val="tx1"/>
                </a:solidFill>
                <a:effectLst/>
                <a:latin typeface="+mn-lt"/>
                <a:ea typeface="+mn-ea"/>
                <a:cs typeface="+mn-cs"/>
              </a:rPr>
              <a:t> </a:t>
            </a:r>
          </a:p>
          <a:p>
            <a:pPr marL="0" marR="0" lvl="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BB98531-EBAC-4738-AC3B-4AA42F6013B1}" type="slidenum">
              <a:rPr lang="en-US" smtClean="0"/>
              <a:pPr/>
              <a:t>14</a:t>
            </a:fld>
            <a:endParaRPr lang="en-US"/>
          </a:p>
        </p:txBody>
      </p:sp>
    </p:spTree>
    <p:extLst>
      <p:ext uri="{BB962C8B-B14F-4D97-AF65-F5344CB8AC3E}">
        <p14:creationId xmlns:p14="http://schemas.microsoft.com/office/powerpoint/2010/main" val="2152191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8547100" y="2968625"/>
            <a:ext cx="26390600" cy="14846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r>
              <a:rPr lang="en-US" sz="1400" dirty="0"/>
              <a:t>Ezekiel shows how God shapes a messenger. </a:t>
            </a:r>
            <a:r>
              <a:rPr lang="en-US" sz="1400" b="1" dirty="0"/>
              <a:t>First, </a:t>
            </a:r>
            <a:r>
              <a:rPr lang="en-US" sz="1400" dirty="0"/>
              <a:t>let God’s Word change your heart. </a:t>
            </a:r>
            <a:r>
              <a:rPr lang="en-US" sz="1400" b="1" dirty="0"/>
              <a:t>Then </a:t>
            </a:r>
            <a:r>
              <a:rPr lang="en-US" sz="1400" dirty="0"/>
              <a:t>speak it with courage and love. </a:t>
            </a:r>
          </a:p>
          <a:p>
            <a:endParaRPr lang="en-US" sz="1400" dirty="0"/>
          </a:p>
          <a:p>
            <a:r>
              <a:rPr lang="en-US" sz="1400" dirty="0"/>
              <a:t>His painful sign exposed Israel’s false trust and called them to repent. God did not end with silence. He confirmed His Word and reopened Ezekiel’s mouth, moving from judgment to new hope. </a:t>
            </a:r>
            <a:r>
              <a:rPr lang="en-US" sz="1400" b="1" dirty="0"/>
              <a:t>So, receive before you speak, tell the truth kindly, hold no gift tighter than God, and trust Him to give new words and fresh hope after hard times.</a:t>
            </a:r>
            <a:endParaRPr lang="en-US" sz="1400" b="1" kern="1200" dirty="0">
              <a:solidFill>
                <a:schemeClr val="tx1"/>
              </a:solidFill>
              <a:effectLst/>
              <a:latin typeface="+mn-lt"/>
              <a:ea typeface="+mn-ea"/>
              <a:cs typeface="+mn-cs"/>
            </a:endParaRPr>
          </a:p>
          <a:p>
            <a:endParaRPr lang="en-US" sz="14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4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Live </a:t>
            </a:r>
            <a:r>
              <a:rPr lang="en-US" sz="1200" b="1" kern="1200">
                <a:solidFill>
                  <a:schemeClr val="tx1"/>
                </a:solidFill>
                <a:effectLst/>
                <a:latin typeface="+mn-lt"/>
                <a:ea typeface="+mn-ea"/>
                <a:cs typeface="+mn-cs"/>
              </a:rPr>
              <a:t>It Out</a:t>
            </a:r>
            <a:endParaRPr lang="en-US" sz="2000" kern="1200" dirty="0">
              <a:solidFill>
                <a:schemeClr val="tx1"/>
              </a:solidFill>
              <a:effectLst/>
              <a:latin typeface="+mn-lt"/>
              <a:ea typeface="+mn-ea"/>
              <a:cs typeface="+mn-cs"/>
            </a:endParaRPr>
          </a:p>
          <a:p>
            <a:r>
              <a:rPr lang="en-US" sz="1200" b="1" dirty="0"/>
              <a:t>God wants our hearts to hurt for what hurts His. Jesus says people who mourn are blessed because He will comfort them. Unlike Ezekiel’s special sign, we can show our grief openly and still do good. The Holy Spirit helps us feel sorry for our own sins, care about others’ pain, and notice a broken world while we wait for God’s kingdom. So bring your sadness to Jesus, receive His comfort, and join His work of justice and mercy.</a:t>
            </a:r>
            <a:endParaRPr lang="en-US" sz="1200" b="1"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God meets honest lament with real comfort.</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True grief leads to confession, compassion, and action.</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Waiting for the kingdom shapes present obedience.</a:t>
            </a:r>
            <a:endParaRPr lang="en-US" sz="20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Bring your sorrow to God; don’t numb it.</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Make amends where you’ve harmed; seek justice where others are harmed.</a:t>
            </a:r>
            <a:endParaRPr lang="en-US" sz="20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Turn lament into service—pray, give, advocate, and encourage.</a:t>
            </a:r>
            <a:endParaRPr lang="en-US" sz="2000" kern="1200" dirty="0">
              <a:solidFill>
                <a:schemeClr val="tx1"/>
              </a:solidFill>
              <a:effectLst/>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defRPr/>
            </a:pPr>
            <a:r>
              <a:rPr lang="en-US" sz="18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Sovereign Lord, thank You for Your Word—sweet and searching. Plant it deep; soften our hearts; tear down our idols. Make us faithful watchmen to speak truth in love, with courage and humility. Comfort the grieving; steady those whose “delight of their eyes” is gone. Teach exile faithfulness—worship, service, repentance, hope. Open our mouths in Your time; guard our silence in wisdom. Unite Your people and glorify Jesus in us. In His name we pray. Amen.</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16</a:t>
            </a:fld>
            <a:endParaRPr lang="en-US" dirty="0"/>
          </a:p>
        </p:txBody>
      </p:sp>
    </p:spTree>
    <p:extLst>
      <p:ext uri="{BB962C8B-B14F-4D97-AF65-F5344CB8AC3E}">
        <p14:creationId xmlns:p14="http://schemas.microsoft.com/office/powerpoint/2010/main" val="3240268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AF2270-F328-4C3A-A8AE-17C64459AE2A}" type="slidenum">
              <a:rPr lang="en-US" smtClean="0"/>
              <a:t>17</a:t>
            </a:fld>
            <a:endParaRPr lang="en-US"/>
          </a:p>
        </p:txBody>
      </p:sp>
    </p:spTree>
    <p:extLst>
      <p:ext uri="{BB962C8B-B14F-4D97-AF65-F5344CB8AC3E}">
        <p14:creationId xmlns:p14="http://schemas.microsoft.com/office/powerpoint/2010/main" val="11839768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are Ezekiel’s duties as a prophet?</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Ezekiel must fully absorb and embody the message that he is to deliver to the people living in exile. He has to go to people who will resist and be reluctant to hear what God has to say.</a:t>
            </a:r>
          </a:p>
          <a:p>
            <a:r>
              <a:rPr lang="en-US" sz="2400" b="1" kern="1200" dirty="0">
                <a:solidFill>
                  <a:schemeClr val="tx1"/>
                </a:solidFill>
                <a:effectLst/>
                <a:latin typeface="+mn-lt"/>
                <a:ea typeface="+mn-ea"/>
                <a:cs typeface="+mn-cs"/>
              </a:rPr>
              <a:t> </a:t>
            </a:r>
            <a:endParaRPr lang="en-US" sz="24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What is a “sign act,” and what is its purpose?</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A “sign act” is like a visible parable. It is a demonstration of something that God wants to communicate. It is an action that goes beyond mere words and cannot be ignored.</a:t>
            </a:r>
          </a:p>
          <a:p>
            <a:r>
              <a:rPr lang="en-US" sz="2400" kern="1200" dirty="0">
                <a:solidFill>
                  <a:schemeClr val="tx1"/>
                </a:solidFill>
                <a:effectLst/>
                <a:latin typeface="+mn-lt"/>
                <a:ea typeface="+mn-ea"/>
                <a:cs typeface="+mn-cs"/>
              </a:rPr>
              <a:t> </a:t>
            </a:r>
          </a:p>
          <a:p>
            <a:r>
              <a:rPr lang="en-US" sz="2400" b="1" kern="1200" dirty="0">
                <a:solidFill>
                  <a:schemeClr val="tx1"/>
                </a:solidFill>
                <a:effectLst/>
                <a:latin typeface="+mn-lt"/>
                <a:ea typeface="+mn-ea"/>
                <a:cs typeface="+mn-cs"/>
              </a:rPr>
              <a:t>3 What does God tell Ezekiel to do when his wife dies?</a:t>
            </a:r>
            <a:endParaRPr lang="en-US" sz="24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Ezekiel has to avoid mourning in public. All of the normal things that a grieving husband would do, he is told not to do. He will not shed tears, will not change his clothes, and will not alter his diet. He has to go about his life as if he is not mourning for the love of his life.</a:t>
            </a:r>
          </a:p>
          <a:p>
            <a:r>
              <a:rPr lang="en-US" sz="2400" kern="1200" dirty="0">
                <a:solidFill>
                  <a:schemeClr val="tx1"/>
                </a:solidFill>
                <a:effectLst/>
                <a:latin typeface="+mn-lt"/>
                <a:ea typeface="+mn-ea"/>
                <a:cs typeface="+mn-cs"/>
              </a:rPr>
              <a:t> </a:t>
            </a:r>
          </a:p>
          <a:p>
            <a:r>
              <a:rPr lang="en-US" sz="2400" kern="1200" dirty="0">
                <a:solidFill>
                  <a:schemeClr val="tx1"/>
                </a:solidFill>
                <a:effectLst/>
                <a:latin typeface="+mn-lt"/>
                <a:ea typeface="+mn-ea"/>
                <a:cs typeface="+mn-cs"/>
              </a:rPr>
              <a:t> </a:t>
            </a: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88823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8EA5A-8331-1C7F-B09D-69B814A5C715}"/>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EDA25B3D-3DE9-E20C-C673-F153BA6ACB39}"/>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4F9A4FEB-C78C-4100-E6EC-763E49A252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r>
              <a:rPr lang="en-US" sz="2400" b="1" kern="1200" dirty="0">
                <a:solidFill>
                  <a:schemeClr val="tx1"/>
                </a:solidFill>
                <a:effectLst/>
                <a:latin typeface="+mn-lt"/>
                <a:ea typeface="+mn-ea"/>
                <a:cs typeface="+mn-cs"/>
              </a:rPr>
              <a:t>1 What is the meaning applied to the death of Ezekiel’s wife?</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It signifies the coming loss of what the exiles love and their greatest hopes: the temple in Jerusalem and their sons and daughters.</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r>
              <a:rPr lang="en-US" sz="2400" b="1" kern="1200" dirty="0">
                <a:solidFill>
                  <a:schemeClr val="tx1"/>
                </a:solidFill>
                <a:effectLst/>
                <a:latin typeface="+mn-lt"/>
                <a:ea typeface="+mn-ea"/>
                <a:cs typeface="+mn-cs"/>
              </a:rPr>
              <a:t>2 Why does God send the exiles a message about mourning? How does this connect to what they shall do?</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The exiles must prepare themselves to receive news of Jerusalem’s capture and the temple’s destruction. In Babylon, this news will be cheered and lauded as a great victory. But for these exiles, it will seem like the loss of their greatest hopes. They need to know that God has permitted His temple’s destruction, as a consequence for Judah’s unfaithfulness.</a:t>
            </a:r>
            <a:endParaRPr lang="en-US" sz="2800" kern="1200" dirty="0">
              <a:solidFill>
                <a:schemeClr val="tx1"/>
              </a:solidFill>
              <a:effectLst/>
              <a:latin typeface="+mn-lt"/>
              <a:ea typeface="+mn-ea"/>
              <a:cs typeface="+mn-cs"/>
            </a:endParaRPr>
          </a:p>
          <a:p>
            <a:r>
              <a:rPr lang="en-US" sz="2400" kern="1200" dirty="0">
                <a:solidFill>
                  <a:schemeClr val="tx1"/>
                </a:solidFill>
                <a:effectLst/>
                <a:latin typeface="+mn-lt"/>
                <a:ea typeface="+mn-ea"/>
                <a:cs typeface="+mn-cs"/>
              </a:rPr>
              <a:t> </a:t>
            </a:r>
            <a:endParaRPr lang="en-US" sz="28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defRPr/>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058818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Prayer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Heavenly Father, we struggle to pay attention during times of crisis because we do not want to face the need for change in our own lives.  Empower us to make the changes we need in order to be better followers of Your Son, Jesus Christ.  In His name we pray.  Amen.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Thought to Remember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Know the message.  Live the message.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70961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CACAF-F9F6-E40C-F5FB-7F150D7F8D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779E9-A8AD-1EB3-D98B-2E316AAB29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F5462E-FA1E-DDCE-29E5-6152463126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D56888-FB2B-C7B0-F353-9E43483D7A83}"/>
              </a:ext>
            </a:extLst>
          </p:cNvPr>
          <p:cNvSpPr>
            <a:spLocks noGrp="1"/>
          </p:cNvSpPr>
          <p:nvPr>
            <p:ph type="sldNum" sz="quarter" idx="5"/>
          </p:nvPr>
        </p:nvSpPr>
        <p:spPr/>
        <p:txBody>
          <a:bodyPr/>
          <a:lstStyle/>
          <a:p>
            <a:fld id="{11AF2270-F328-4C3A-A8AE-17C64459AE2A}" type="slidenum">
              <a:rPr lang="en-US" smtClean="0"/>
              <a:t>20</a:t>
            </a:fld>
            <a:endParaRPr lang="en-US"/>
          </a:p>
        </p:txBody>
      </p:sp>
    </p:spTree>
    <p:extLst>
      <p:ext uri="{BB962C8B-B14F-4D97-AF65-F5344CB8AC3E}">
        <p14:creationId xmlns:p14="http://schemas.microsoft.com/office/powerpoint/2010/main" val="1612655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The Word of the Lord - Ezekiel 3:10–11; 24:15–18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200" b="1" kern="1200" dirty="0">
                <a:solidFill>
                  <a:schemeClr val="tx1"/>
                </a:solidFill>
                <a:effectLst/>
                <a:latin typeface="+mn-lt"/>
                <a:ea typeface="+mn-ea"/>
                <a:cs typeface="+mn-cs"/>
              </a:rPr>
              <a:t>The Message Explained - Ezekiel 24:19–24, 27 KJV</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Tx/>
              <a:buSzTx/>
              <a:buFontTx/>
              <a:buNone/>
              <a:tabLst>
                <a:tab pos="1865630" algn="l"/>
              </a:tabLst>
              <a:defRPr/>
            </a:pPr>
            <a:r>
              <a:rPr lang="en-US" sz="1800" b="1" kern="1200" dirty="0">
                <a:solidFill>
                  <a:schemeClr val="tx1"/>
                </a:solidFill>
                <a:effectLst/>
                <a:latin typeface="+mn-lt"/>
                <a:ea typeface="+mn-ea"/>
                <a:cs typeface="+mn-cs"/>
              </a:rPr>
              <a:t>God calls His servants to take His word deep into their hearts and speak it faithfully, even when people refuse to listen and even when obedience is costly. In Ezekiel, God even uses personal grief as a sign to confirm His message and then opens a path to future hope.</a:t>
            </a:r>
            <a:endParaRPr lang="en-US" sz="1800" kern="1200" dirty="0">
              <a:solidFill>
                <a:schemeClr val="tx1"/>
              </a:solidFill>
              <a:effectLst/>
              <a:latin typeface="+mn-lt"/>
              <a:ea typeface="+mn-ea"/>
              <a:cs typeface="+mn-cs"/>
            </a:endParaRP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15000"/>
              </a:lnSpc>
              <a:spcAft>
                <a:spcPts val="800"/>
              </a:spcAft>
              <a:tabLst>
                <a:tab pos="186563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a:t>
            </a:r>
          </a:p>
          <a:p>
            <a:r>
              <a:rPr lang="en-US" sz="1200" b="1" kern="1200" dirty="0">
                <a:solidFill>
                  <a:schemeClr val="tx1"/>
                </a:solidFill>
                <a:effectLst/>
                <a:latin typeface="+mn-lt"/>
                <a:ea typeface="+mn-ea"/>
                <a:cs typeface="+mn-cs"/>
              </a:rPr>
              <a:t>Ezekiel 3:10–11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commands Ezekiel to take all His words into his heart and ears, then go to the exiles and declare, “Thus says the Lord GOD,” whether they listen or refuse. The prophet’s assignment is faithfulness to God’s message, not winning approval.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Ministry begins with internalizing Scripture. “Heart” and “ears” mean affection and attention—love the word and listen carefully. Speaking “whether they hear or forbear” trains courage. In Baptist practice, preaching aims at obedience to God; success is measured by clarity and fidelity, not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takes Ezekiel’s wife, “the desire of your eyes,” and forbids normal mourning. This sign previews Jerusalem’s loss of the temple—the people’s delight—and their stunned, speechless grief when judgment falls. The prophet’s silent sorrow mirrors the nation’s coming shock.</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Commentary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is a unique, prophetic sign-act, not a ban on Christian lament. God sometimes uses a servant’s pain to underline His word. The passage warns against turning good gifts—temple, traditions, family—into idols. When God removes an idol, He calls for repentance that leads toward future restoration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Big Idea</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Setting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is a priest turned prophet among the exiles in Babylon. His ministry begins with warning and judgment (</a:t>
            </a:r>
            <a:r>
              <a:rPr lang="en-US" sz="1200" b="1" kern="1200" dirty="0" err="1">
                <a:solidFill>
                  <a:schemeClr val="tx1"/>
                </a:solidFill>
                <a:effectLst/>
                <a:latin typeface="+mn-lt"/>
                <a:ea typeface="+mn-ea"/>
                <a:cs typeface="+mn-cs"/>
              </a:rPr>
              <a:t>chs</a:t>
            </a:r>
            <a:r>
              <a:rPr lang="en-US" sz="1200" b="1" kern="1200" dirty="0">
                <a:solidFill>
                  <a:schemeClr val="tx1"/>
                </a:solidFill>
                <a:effectLst/>
                <a:latin typeface="+mn-lt"/>
                <a:ea typeface="+mn-ea"/>
                <a:cs typeface="+mn-cs"/>
              </a:rPr>
              <a:t>. 1–24). After Jerusalem falls, his message shifts toward comfort and restoration (</a:t>
            </a:r>
            <a:r>
              <a:rPr lang="en-US" sz="1200" b="1" kern="1200" dirty="0" err="1">
                <a:solidFill>
                  <a:schemeClr val="tx1"/>
                </a:solidFill>
                <a:effectLst/>
                <a:latin typeface="+mn-lt"/>
                <a:ea typeface="+mn-ea"/>
                <a:cs typeface="+mn-cs"/>
              </a:rPr>
              <a:t>chs</a:t>
            </a:r>
            <a:r>
              <a:rPr lang="en-US" sz="1200" b="1" kern="1200" dirty="0">
                <a:solidFill>
                  <a:schemeClr val="tx1"/>
                </a:solidFill>
                <a:effectLst/>
                <a:latin typeface="+mn-lt"/>
                <a:ea typeface="+mn-ea"/>
                <a:cs typeface="+mn-cs"/>
              </a:rPr>
              <a:t>. 33–48).</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 The Prophet’s Assignment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“Son of man, all my words that I shall speak unto thee receive in thine heart, and hear with thine ears… and say unto them, Thus saith the Lord GOD; whether they will hear, or whether they will forbear” (KJV).AMP clarifies: “take into your heart… go to the exiles… whether they listen or refuse.”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God’s word must be received before it is delivered. Head and heart both matter: understand it and love it.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Ezekiel’s job is to say, “Thus says the Lord GOD.” Authority comes from Scripture, not from popularity.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Results are not his responsibility. Faithfulness is. He must speak whether people listen or not.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Why it matters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For preachers, teachers, and parents: measure obedience by clarity and faithfulness, not by applause.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For students and disciples: Scripture must shape desires and choices, not just fill notebooks.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 The Costly Sign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God tells Ezekiel, “I take away from thee the desire of thine eyes with a stroke” (KJV)—his beloved wife will die suddenly. Ezekiel is commanded not to perform public mourning customs (no funeral cries, no uncovered head, no bare feet, no “bread of mourners,” cf. KJV v.17; AMP explains “keep your turban on… do not cover your mustache… do not eat the bread brought by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This shocking command is a sign-act. Ezekiel’s private pain becomes a public message.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What Ezekiel’s wife is to him, the temple is to the nation—“the desire of your eyes” (24:21). As his home is shaken, so their worship center will be destroyed.</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The ban on public mourning pictures the stunned, speechless grief that will seize the people when Jerusalem falls. There will be no normal funerals, only collapse under judgment.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Important caution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This is not a general rule that believers must never mourn. It is a unique, prophetic sign for that moment. Elsewhere Scripture expects real lament (</a:t>
            </a:r>
            <a:r>
              <a:rPr lang="en-US" sz="1200" b="1" kern="1200" dirty="0" err="1">
                <a:solidFill>
                  <a:schemeClr val="tx1"/>
                </a:solidFill>
                <a:effectLst/>
                <a:latin typeface="+mn-lt"/>
                <a:ea typeface="+mn-ea"/>
                <a:cs typeface="+mn-cs"/>
              </a:rPr>
              <a:t>Psa</a:t>
            </a:r>
            <a:r>
              <a:rPr lang="en-US" sz="1200" b="1" kern="1200" dirty="0">
                <a:solidFill>
                  <a:schemeClr val="tx1"/>
                </a:solidFill>
                <a:effectLst/>
                <a:latin typeface="+mn-lt"/>
                <a:ea typeface="+mn-ea"/>
                <a:cs typeface="+mn-cs"/>
              </a:rPr>
              <a:t> 34:18) and promises comfort (Matt 5:4; 1 Thess 4:13). God does not delight in Ezekiel’s pain; He uses it for a redemptive warning.</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we learn about God and sin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God is holy and just; persistent rebellion carries real consequences.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Even good gifts (temple, traditions, family) can become idols when they replace love for God. When that happens, God may remove the idol to reclaim the heart.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24:27 — The Opened Mouth</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he that </a:t>
            </a:r>
            <a:r>
              <a:rPr lang="en-US" sz="1200" kern="1200" dirty="0" err="1">
                <a:solidFill>
                  <a:schemeClr val="tx1"/>
                </a:solidFill>
                <a:effectLst/>
                <a:latin typeface="+mn-lt"/>
                <a:ea typeface="+mn-ea"/>
                <a:cs typeface="+mn-cs"/>
              </a:rPr>
              <a:t>escapeth</a:t>
            </a:r>
            <a:r>
              <a:rPr lang="en-US" sz="1200" kern="1200" dirty="0">
                <a:solidFill>
                  <a:schemeClr val="tx1"/>
                </a:solidFill>
                <a:effectLst/>
                <a:latin typeface="+mn-lt"/>
                <a:ea typeface="+mn-ea"/>
                <a:cs typeface="+mn-cs"/>
              </a:rPr>
              <a:t> shall come unto thee… thou shalt speak, and be no more dumb” (KJV). God had earlier limited Ezekiel’s speech (3:26–27). After the city falls and a survivor brings the news, God will open Ezekiel’s mouth. The fulfilled prophecy proves God’s word is true and shifts Ezekiel’s ministry toward rebuilding hope (seen fully in </a:t>
            </a:r>
            <a:r>
              <a:rPr lang="en-US" sz="1200" kern="1200" dirty="0" err="1">
                <a:solidFill>
                  <a:schemeClr val="tx1"/>
                </a:solidFill>
                <a:effectLst/>
                <a:latin typeface="+mn-lt"/>
                <a:ea typeface="+mn-ea"/>
                <a:cs typeface="+mn-cs"/>
              </a:rPr>
              <a:t>ch.</a:t>
            </a:r>
            <a:r>
              <a:rPr lang="en-US" sz="1200" kern="1200" dirty="0">
                <a:solidFill>
                  <a:schemeClr val="tx1"/>
                </a:solidFill>
                <a:effectLst/>
                <a:latin typeface="+mn-lt"/>
                <a:ea typeface="+mn-ea"/>
                <a:cs typeface="+mn-cs"/>
              </a:rPr>
              <a:t> 33 onward</a:t>
            </a:r>
            <a:r>
              <a:rPr lang="en-US" sz="1200" b="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Meaning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God controls both the message and the timing. There are seasons to warn, and seasons to restore.</a:t>
            </a:r>
          </a:p>
          <a:p>
            <a:r>
              <a:rPr lang="en-US" sz="1200" kern="1200" dirty="0">
                <a:solidFill>
                  <a:schemeClr val="tx1"/>
                </a:solidFill>
                <a:effectLst/>
                <a:latin typeface="+mn-lt"/>
                <a:ea typeface="+mn-ea"/>
                <a:cs typeface="+mn-cs"/>
              </a:rPr>
              <a:t>- Validation follows obedience. God confirms His word in His time.</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KJV/AMP Notes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“Forbear” (KJV, 3:11) = “refuse to listen” (AMP).</a:t>
            </a:r>
          </a:p>
          <a:p>
            <a:r>
              <a:rPr lang="en-US" sz="1200" kern="1200" dirty="0">
                <a:solidFill>
                  <a:schemeClr val="tx1"/>
                </a:solidFill>
                <a:effectLst/>
                <a:latin typeface="+mn-lt"/>
                <a:ea typeface="+mn-ea"/>
                <a:cs typeface="+mn-cs"/>
              </a:rPr>
              <a:t>- “Desire of thine eyes” (KJV, 24:16, 21) = “delight of your eyes” (AMP).</a:t>
            </a:r>
          </a:p>
          <a:p>
            <a:r>
              <a:rPr lang="en-US" sz="1200" kern="1200" dirty="0">
                <a:solidFill>
                  <a:schemeClr val="tx1"/>
                </a:solidFill>
                <a:effectLst/>
                <a:latin typeface="+mn-lt"/>
                <a:ea typeface="+mn-ea"/>
                <a:cs typeface="+mn-cs"/>
              </a:rPr>
              <a:t>- Mourning signs: KJV’s “tire of thine head” = AMP’s “turban.” “Bread of men” (KJV) = food neighbors bring to comfort mourners (AMP).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Baptist Commitments Drawn from the Text</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Sufficiency and authority of Scripture: We say what God says—no more, no less: “Thus saith the Lord GOD.”</a:t>
            </a:r>
          </a:p>
          <a:p>
            <a:r>
              <a:rPr lang="en-US" sz="1200" kern="1200" dirty="0">
                <a:solidFill>
                  <a:schemeClr val="tx1"/>
                </a:solidFill>
                <a:effectLst/>
                <a:latin typeface="+mn-lt"/>
                <a:ea typeface="+mn-ea"/>
                <a:cs typeface="+mn-cs"/>
              </a:rPr>
              <a:t>- Faithful proclamation: Results belong to God. Our duty is clarity, charity, and courage.</a:t>
            </a:r>
          </a:p>
          <a:p>
            <a:r>
              <a:rPr lang="en-US" sz="1200" kern="1200" dirty="0">
                <a:solidFill>
                  <a:schemeClr val="tx1"/>
                </a:solidFill>
                <a:effectLst/>
                <a:latin typeface="+mn-lt"/>
                <a:ea typeface="+mn-ea"/>
                <a:cs typeface="+mn-cs"/>
              </a:rPr>
              <a:t>- Honest lament with hope: We grieve, but not as those without hope. Ezekiel’s silence was a special sign, not the norm for Christian mourning.</a:t>
            </a:r>
          </a:p>
          <a:p>
            <a:r>
              <a:rPr lang="en-US" sz="1200" kern="1200" dirty="0">
                <a:solidFill>
                  <a:schemeClr val="tx1"/>
                </a:solidFill>
                <a:effectLst/>
                <a:latin typeface="+mn-lt"/>
                <a:ea typeface="+mn-ea"/>
                <a:cs typeface="+mn-cs"/>
              </a:rPr>
              <a:t>- Guard the heart from idols: Even good ministries and buildings must not replace obedience to God.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Practical Applications (9th-grade level)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Before you speak, feed your soul: Read a passage until you can say it back in your own words and feel its weight (3:10).</a:t>
            </a:r>
          </a:p>
          <a:p>
            <a:r>
              <a:rPr lang="en-US" sz="1200" kern="1200" dirty="0">
                <a:solidFill>
                  <a:schemeClr val="tx1"/>
                </a:solidFill>
                <a:effectLst/>
                <a:latin typeface="+mn-lt"/>
                <a:ea typeface="+mn-ea"/>
                <a:cs typeface="+mn-cs"/>
              </a:rPr>
              <a:t>- Say hard truths with respect: Do not change God’s message to win likes (3:11).</a:t>
            </a:r>
          </a:p>
          <a:p>
            <a:r>
              <a:rPr lang="en-US" sz="1200" kern="1200" dirty="0">
                <a:solidFill>
                  <a:schemeClr val="tx1"/>
                </a:solidFill>
                <a:effectLst/>
                <a:latin typeface="+mn-lt"/>
                <a:ea typeface="+mn-ea"/>
                <a:cs typeface="+mn-cs"/>
              </a:rPr>
              <a:t>- Check for heart idols: What good thing, if taken away, would make you say life has no meaning—grades, sports, a relationship, a platform? Bring it under Christ.</a:t>
            </a:r>
          </a:p>
          <a:p>
            <a:r>
              <a:rPr lang="en-US" sz="1200" kern="1200" dirty="0">
                <a:solidFill>
                  <a:schemeClr val="tx1"/>
                </a:solidFill>
                <a:effectLst/>
                <a:latin typeface="+mn-lt"/>
                <a:ea typeface="+mn-ea"/>
                <a:cs typeface="+mn-cs"/>
              </a:rPr>
              <a:t>- Grieve with God, not against God: In loss, take your pain to the Lord. Ask Him to teach, heal, and steady you.</a:t>
            </a:r>
          </a:p>
          <a:p>
            <a:r>
              <a:rPr lang="en-US" sz="1200" kern="1200" dirty="0">
                <a:solidFill>
                  <a:schemeClr val="tx1"/>
                </a:solidFill>
                <a:effectLst/>
                <a:latin typeface="+mn-lt"/>
                <a:ea typeface="+mn-ea"/>
                <a:cs typeface="+mn-cs"/>
              </a:rPr>
              <a:t>- Trust God’s timing: There are seasons to be quiet and seasons to speak. Pray for wisdom to know which one you are in (24:27).</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Discussion Starters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What does it look like to “receive God’s words into your heart” this week?</a:t>
            </a:r>
          </a:p>
          <a:p>
            <a:r>
              <a:rPr lang="en-US" sz="1200" kern="1200" dirty="0">
                <a:solidFill>
                  <a:schemeClr val="tx1"/>
                </a:solidFill>
                <a:effectLst/>
                <a:latin typeface="+mn-lt"/>
                <a:ea typeface="+mn-ea"/>
                <a:cs typeface="+mn-cs"/>
              </a:rPr>
              <a:t>- When have you avoided truth because you feared people’s reactions?</a:t>
            </a:r>
          </a:p>
          <a:p>
            <a:r>
              <a:rPr lang="en-US" sz="1200" kern="1200" dirty="0">
                <a:solidFill>
                  <a:schemeClr val="tx1"/>
                </a:solidFill>
                <a:effectLst/>
                <a:latin typeface="+mn-lt"/>
                <a:ea typeface="+mn-ea"/>
                <a:cs typeface="+mn-cs"/>
              </a:rPr>
              <a:t>- Which good gift in your life could quietly become an idol?</a:t>
            </a:r>
          </a:p>
          <a:p>
            <a:r>
              <a:rPr lang="en-US" sz="1200" kern="1200" dirty="0">
                <a:solidFill>
                  <a:schemeClr val="tx1"/>
                </a:solidFill>
                <a:effectLst/>
                <a:latin typeface="+mn-lt"/>
                <a:ea typeface="+mn-ea"/>
                <a:cs typeface="+mn-cs"/>
              </a:rPr>
              <a:t>- How can a church comfort the grieving while also calling people back to God?</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Ezekiel shows a prophet who first internalizes God’s word, then delivers it without bending to public pressure. His most painful moment becomes a sign that exposes the nation’s idol and warns of judgment. Yet God does not end with silence; He opens the prophet’s mouth again, proving His word and preparing the way for hope. Speak faithfully. Guard your heart. Mourn with hope. Wait for God’s timing.</a:t>
            </a:r>
          </a:p>
          <a:p>
            <a:r>
              <a:rPr lang="en-US" sz="1200" b="1" kern="1200" dirty="0">
                <a:solidFill>
                  <a:schemeClr val="tx1"/>
                </a:solidFill>
                <a:effectLst/>
                <a:latin typeface="+mn-lt"/>
                <a:ea typeface="+mn-ea"/>
                <a:cs typeface="+mn-cs"/>
              </a:rPr>
              <a:t>Ezekiel 3:10–11. </a:t>
            </a:r>
            <a:r>
              <a:rPr lang="en-US" sz="1200" kern="1200" dirty="0">
                <a:solidFill>
                  <a:schemeClr val="tx1"/>
                </a:solidFill>
                <a:effectLst/>
                <a:latin typeface="+mn-lt"/>
                <a:ea typeface="+mn-ea"/>
                <a:cs typeface="+mn-cs"/>
              </a:rPr>
              <a:t>God charges the prophet to internalize (“receive in thine heart, and hear with thine ears,” KJV; AMP “take into your heart”) every word He speaks, then go to the exiles and declare, “Thus saith the Lord GOD,” whether they listen or refuse. The order matters: ingest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go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speak </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leave results to God.</a:t>
            </a:r>
          </a:p>
          <a:p>
            <a:r>
              <a:rPr lang="en-US" sz="1200" b="1" kern="1200" dirty="0">
                <a:solidFill>
                  <a:schemeClr val="tx1"/>
                </a:solidFill>
                <a:effectLst/>
                <a:latin typeface="+mn-lt"/>
                <a:ea typeface="+mn-ea"/>
                <a:cs typeface="+mn-cs"/>
              </a:rPr>
              <a:t>Ezekiel 24:15–24, 27. </a:t>
            </a:r>
            <a:r>
              <a:rPr lang="en-US" sz="1200" kern="1200" dirty="0">
                <a:solidFill>
                  <a:schemeClr val="tx1"/>
                </a:solidFill>
                <a:effectLst/>
                <a:latin typeface="+mn-lt"/>
                <a:ea typeface="+mn-ea"/>
                <a:cs typeface="+mn-cs"/>
              </a:rPr>
              <a:t>On the very day Babylon’s siege begins, God tells Ezekiel that his wife—“the desire of thine eyes”—will die, and he must not perform customary mourning. His restrained grief is a sign-act: as the temple (Israel’s “desire of [their] eyes”) falls, stunned judgment will choke off normal lament. When news of Jerusalem’s fall finally reaches the exiles, Ezekiel’s mouth will be opened; his ministry will pivot from relentless warning toward hope and rebuilding (cf. 33:21).</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Commentary (Baptist pastoral/theological notes)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 </a:t>
            </a:r>
            <a:r>
              <a:rPr lang="en-US" sz="1200" b="1" u="sng" kern="1200" dirty="0">
                <a:solidFill>
                  <a:schemeClr val="tx1"/>
                </a:solidFill>
                <a:effectLst/>
                <a:latin typeface="+mn-lt"/>
                <a:ea typeface="+mn-ea"/>
                <a:cs typeface="+mn-cs"/>
              </a:rPr>
              <a:t>The prophet’s diet precedes the prophet’s duty</a:t>
            </a:r>
            <a:r>
              <a:rPr lang="en-US" sz="1200" kern="1200" dirty="0">
                <a:solidFill>
                  <a:schemeClr val="tx1"/>
                </a:solidFill>
                <a:effectLst/>
                <a:latin typeface="+mn-lt"/>
                <a:ea typeface="+mn-ea"/>
                <a:cs typeface="+mn-cs"/>
              </a:rPr>
              <a:t> (3:10–11). God’s messenger must let Scripture sink into the heart before it ever sounds from the lips. This tracks with Baptist commitments to the primacy and sufficiency of Scripture: authority in preaching flows from God’s Word, not rhetorical skill.</a:t>
            </a:r>
          </a:p>
          <a:p>
            <a:r>
              <a:rPr lang="en-US" sz="1200" kern="1200" dirty="0">
                <a:solidFill>
                  <a:schemeClr val="tx1"/>
                </a:solidFill>
                <a:effectLst/>
                <a:latin typeface="+mn-lt"/>
                <a:ea typeface="+mn-ea"/>
                <a:cs typeface="+mn-cs"/>
              </a:rPr>
              <a:t>2</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Faithfulness over outcomes.</a:t>
            </a:r>
            <a:r>
              <a:rPr lang="en-US" sz="1200" kern="1200" dirty="0">
                <a:solidFill>
                  <a:schemeClr val="tx1"/>
                </a:solidFill>
                <a:effectLst/>
                <a:latin typeface="+mn-lt"/>
                <a:ea typeface="+mn-ea"/>
                <a:cs typeface="+mn-cs"/>
              </a:rPr>
              <a:t> “Whether they hear or refuse” guards the preacher from manipulation and despair. We are stewards, not saviors (1 Cor 4:1–2).</a:t>
            </a:r>
          </a:p>
          <a:p>
            <a:r>
              <a:rPr lang="en-US" sz="1200" kern="1200" dirty="0">
                <a:solidFill>
                  <a:schemeClr val="tx1"/>
                </a:solidFill>
                <a:effectLst/>
                <a:latin typeface="+mn-lt"/>
                <a:ea typeface="+mn-ea"/>
                <a:cs typeface="+mn-cs"/>
              </a:rPr>
              <a:t>3</a:t>
            </a:r>
            <a:r>
              <a:rPr lang="en-US" sz="1200" b="1" kern="1200" dirty="0">
                <a:solidFill>
                  <a:schemeClr val="tx1"/>
                </a:solidFill>
                <a:effectLst/>
                <a:latin typeface="+mn-lt"/>
                <a:ea typeface="+mn-ea"/>
                <a:cs typeface="+mn-cs"/>
              </a:rPr>
              <a:t>. </a:t>
            </a:r>
            <a:r>
              <a:rPr lang="en-US" sz="1200" b="1" u="sng" kern="1200" dirty="0">
                <a:solidFill>
                  <a:schemeClr val="tx1"/>
                </a:solidFill>
                <a:effectLst/>
                <a:latin typeface="+mn-lt"/>
                <a:ea typeface="+mn-ea"/>
                <a:cs typeface="+mn-cs"/>
              </a:rPr>
              <a:t>Costly obedience and enacted sermons</a:t>
            </a:r>
            <a:r>
              <a:rPr lang="en-US" sz="1200" kern="1200" dirty="0">
                <a:solidFill>
                  <a:schemeClr val="tx1"/>
                </a:solidFill>
                <a:effectLst/>
                <a:latin typeface="+mn-lt"/>
                <a:ea typeface="+mn-ea"/>
                <a:cs typeface="+mn-cs"/>
              </a:rPr>
              <a:t> (24:15–24). Ezekiel’s un-mourned loss dramatizes Judah’s spiritual numbness and the temple’s idolatrous grip. Ministry can be piercingly costly; yet even grief becomes a canvas for God’s message. The text does not make a universal rule against mourning; it marks a unique, prophetic sign in a moment of covenant judgment.</a:t>
            </a:r>
          </a:p>
          <a:p>
            <a:r>
              <a:rPr lang="en-US" sz="1200" kern="1200" dirty="0">
                <a:solidFill>
                  <a:schemeClr val="tx1"/>
                </a:solidFill>
                <a:effectLst/>
                <a:latin typeface="+mn-lt"/>
                <a:ea typeface="+mn-ea"/>
                <a:cs typeface="+mn-cs"/>
              </a:rPr>
              <a:t>4</a:t>
            </a:r>
            <a:r>
              <a:rPr lang="en-US" sz="1200" b="1" u="sng" kern="1200" dirty="0">
                <a:solidFill>
                  <a:schemeClr val="tx1"/>
                </a:solidFill>
                <a:effectLst/>
                <a:latin typeface="+mn-lt"/>
                <a:ea typeface="+mn-ea"/>
                <a:cs typeface="+mn-cs"/>
              </a:rPr>
              <a:t>. From silence to hope</a:t>
            </a:r>
            <a:r>
              <a:rPr lang="en-US" sz="1200" kern="1200" dirty="0">
                <a:solidFill>
                  <a:schemeClr val="tx1"/>
                </a:solidFill>
                <a:effectLst/>
                <a:latin typeface="+mn-lt"/>
                <a:ea typeface="+mn-ea"/>
                <a:cs typeface="+mn-cs"/>
              </a:rPr>
              <a:t> (24:27). God times the prophet’s “opening” to the collapse of false confidences; then restoration promises (</a:t>
            </a:r>
            <a:r>
              <a:rPr lang="en-US" sz="1200" kern="1200" dirty="0" err="1">
                <a:solidFill>
                  <a:schemeClr val="tx1"/>
                </a:solidFill>
                <a:effectLst/>
                <a:latin typeface="+mn-lt"/>
                <a:ea typeface="+mn-ea"/>
                <a:cs typeface="+mn-cs"/>
              </a:rPr>
              <a:t>chapts</a:t>
            </a:r>
            <a:r>
              <a:rPr lang="en-US" sz="1200" kern="1200" dirty="0">
                <a:solidFill>
                  <a:schemeClr val="tx1"/>
                </a:solidFill>
                <a:effectLst/>
                <a:latin typeface="+mn-lt"/>
                <a:ea typeface="+mn-ea"/>
                <a:cs typeface="+mn-cs"/>
              </a:rPr>
              <a:t>. 34–37) break forth. This prepares a gospel instinct: God wounds to heal, overturns idols to give Himself.</a:t>
            </a:r>
          </a:p>
          <a:p>
            <a:r>
              <a:rPr lang="en-US" sz="1200" kern="1200" dirty="0">
                <a:solidFill>
                  <a:schemeClr val="tx1"/>
                </a:solidFill>
                <a:effectLst/>
                <a:latin typeface="+mn-lt"/>
                <a:ea typeface="+mn-ea"/>
                <a:cs typeface="+mn-cs"/>
              </a:rPr>
              <a:t>5</a:t>
            </a:r>
            <a:r>
              <a:rPr lang="en-US" sz="1200" b="1" u="sng" kern="1200" dirty="0">
                <a:solidFill>
                  <a:schemeClr val="tx1"/>
                </a:solidFill>
                <a:effectLst/>
                <a:latin typeface="+mn-lt"/>
                <a:ea typeface="+mn-ea"/>
                <a:cs typeface="+mn-cs"/>
              </a:rPr>
              <a:t>. Application.</a:t>
            </a:r>
            <a:r>
              <a:rPr lang="en-US" sz="1200" kern="1200" dirty="0">
                <a:solidFill>
                  <a:schemeClr val="tx1"/>
                </a:solidFill>
                <a:effectLst/>
                <a:latin typeface="+mn-lt"/>
                <a:ea typeface="+mn-ea"/>
                <a:cs typeface="+mn-cs"/>
              </a:rPr>
              <a:t> Receive before you speak; preach Christ with tender courage; expect ministry to cost you; refuse to idolize even good gifts (church buildings, programs, personalities); and look for the Lord to open new speech after hard</a:t>
            </a:r>
            <a:r>
              <a:rPr lang="en-US" sz="1200" b="1" kern="1200" dirty="0">
                <a:solidFill>
                  <a:schemeClr val="tx1"/>
                </a:solidFill>
                <a:effectLst/>
                <a:latin typeface="+mn-lt"/>
                <a:ea typeface="+mn-ea"/>
                <a:cs typeface="+mn-cs"/>
              </a:rPr>
              <a:t> providence.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 </a:t>
            </a:r>
            <a:r>
              <a:rPr lang="en-US" sz="1200" kern="1200" dirty="0">
                <a:solidFill>
                  <a:schemeClr val="tx1"/>
                </a:solidFill>
                <a:effectLst/>
                <a:latin typeface="+mn-lt"/>
                <a:ea typeface="+mn-ea"/>
                <a:cs typeface="+mn-cs"/>
              </a:rPr>
              <a:t>describes Ezekiel's commission to deliver God's message to a stubborn house of Israel, where he is given special toughness to withstand their opposition. The verses are the foundation for his role as a prophet. Chapters 24:15–24, 27 provide a symbolic prophecy where the death of Ezekiel's wife is to be a sign for the people, showing them that just as he will not mourn her, they will not be able to express their grief over Jerusalem's destruction.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3:10–11</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A Message to the Stubborn: </a:t>
            </a:r>
            <a:r>
              <a:rPr lang="en-US" sz="1200" kern="1200" dirty="0">
                <a:solidFill>
                  <a:schemeClr val="tx1"/>
                </a:solidFill>
                <a:effectLst/>
                <a:latin typeface="+mn-lt"/>
                <a:ea typeface="+mn-ea"/>
                <a:cs typeface="+mn-cs"/>
              </a:rPr>
              <a:t>God commissions Ezekiel to speak His words to the "house of Israel," a people described as "stubborn and obstinate".</a:t>
            </a:r>
          </a:p>
          <a:p>
            <a:pPr lvl="0"/>
            <a:r>
              <a:rPr lang="en-US" sz="1200" b="1" kern="1200" dirty="0">
                <a:solidFill>
                  <a:schemeClr val="tx1"/>
                </a:solidFill>
                <a:effectLst/>
                <a:latin typeface="+mn-lt"/>
                <a:ea typeface="+mn-ea"/>
                <a:cs typeface="+mn-cs"/>
              </a:rPr>
              <a:t>Empowerment: </a:t>
            </a:r>
            <a:r>
              <a:rPr lang="en-US" sz="1200" kern="1200" dirty="0">
                <a:solidFill>
                  <a:schemeClr val="tx1"/>
                </a:solidFill>
                <a:effectLst/>
                <a:latin typeface="+mn-lt"/>
                <a:ea typeface="+mn-ea"/>
                <a:cs typeface="+mn-cs"/>
              </a:rPr>
              <a:t>God promises to strengthen Ezekiel, making his forehead like "the hardest stone," to help him endure the people's resistance.</a:t>
            </a:r>
          </a:p>
          <a:p>
            <a:pPr lvl="0"/>
            <a:r>
              <a:rPr lang="en-US" sz="1200" b="1" kern="1200" dirty="0">
                <a:solidFill>
                  <a:schemeClr val="tx1"/>
                </a:solidFill>
                <a:effectLst/>
                <a:latin typeface="+mn-lt"/>
                <a:ea typeface="+mn-ea"/>
                <a:cs typeface="+mn-cs"/>
              </a:rPr>
              <a:t>A Prophet's Duty: </a:t>
            </a:r>
            <a:r>
              <a:rPr lang="en-US" sz="1200" kern="1200" dirty="0">
                <a:solidFill>
                  <a:schemeClr val="tx1"/>
                </a:solidFill>
                <a:effectLst/>
                <a:latin typeface="+mn-lt"/>
                <a:ea typeface="+mn-ea"/>
                <a:cs typeface="+mn-cs"/>
              </a:rPr>
              <a:t>This passage highlights Ezekiel's duty to faithfully deliver God's message, regardless of the audience's unresponsiveness.</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24:15–24, 27</a:t>
            </a:r>
            <a:endParaRPr lang="en-US" sz="1200" kern="1200" dirty="0">
              <a:solidFill>
                <a:schemeClr val="tx1"/>
              </a:solidFill>
              <a:effectLst/>
              <a:latin typeface="+mn-lt"/>
              <a:ea typeface="+mn-ea"/>
              <a:cs typeface="+mn-cs"/>
            </a:endParaRPr>
          </a:p>
          <a:p>
            <a:pPr lvl="0"/>
            <a:r>
              <a:rPr lang="en-US" sz="1200" b="1" kern="1200" dirty="0">
                <a:solidFill>
                  <a:schemeClr val="tx1"/>
                </a:solidFill>
                <a:effectLst/>
                <a:latin typeface="+mn-lt"/>
                <a:ea typeface="+mn-ea"/>
                <a:cs typeface="+mn-cs"/>
              </a:rPr>
              <a:t>The Sign: </a:t>
            </a:r>
            <a:r>
              <a:rPr lang="en-US" sz="1200" kern="1200" dirty="0">
                <a:solidFill>
                  <a:schemeClr val="tx1"/>
                </a:solidFill>
                <a:effectLst/>
                <a:latin typeface="+mn-lt"/>
                <a:ea typeface="+mn-ea"/>
                <a:cs typeface="+mn-cs"/>
              </a:rPr>
              <a:t>God directly commands Ezekiel not to mourn for his wife, the "delight of his eyes," when she dies.</a:t>
            </a:r>
          </a:p>
          <a:p>
            <a:pPr lvl="0"/>
            <a:r>
              <a:rPr lang="en-US" sz="1200" b="1" kern="1200" dirty="0">
                <a:solidFill>
                  <a:schemeClr val="tx1"/>
                </a:solidFill>
                <a:effectLst/>
                <a:latin typeface="+mn-lt"/>
                <a:ea typeface="+mn-ea"/>
                <a:cs typeface="+mn-cs"/>
              </a:rPr>
              <a:t>Symbolic Meaning: </a:t>
            </a:r>
            <a:r>
              <a:rPr lang="en-US" sz="1200" kern="1200" dirty="0">
                <a:solidFill>
                  <a:schemeClr val="tx1"/>
                </a:solidFill>
                <a:effectLst/>
                <a:latin typeface="+mn-lt"/>
                <a:ea typeface="+mn-ea"/>
                <a:cs typeface="+mn-cs"/>
              </a:rPr>
              <a:t>This is not an instruction to ignore his grief, but a symbolic act to show the people of Israel the destruction of their own "delight"—their beloved city of Jerusalem.</a:t>
            </a:r>
          </a:p>
          <a:p>
            <a:pPr lvl="0"/>
            <a:r>
              <a:rPr lang="en-US" sz="1200" b="1" kern="1200" dirty="0">
                <a:solidFill>
                  <a:schemeClr val="tx1"/>
                </a:solidFill>
                <a:effectLst/>
                <a:latin typeface="+mn-lt"/>
                <a:ea typeface="+mn-ea"/>
                <a:cs typeface="+mn-cs"/>
              </a:rPr>
              <a:t>The Warning: </a:t>
            </a:r>
            <a:r>
              <a:rPr lang="en-US" sz="1200" kern="1200" dirty="0">
                <a:solidFill>
                  <a:schemeClr val="tx1"/>
                </a:solidFill>
                <a:effectLst/>
                <a:latin typeface="+mn-lt"/>
                <a:ea typeface="+mn-ea"/>
                <a:cs typeface="+mn-cs"/>
              </a:rPr>
              <a:t>By not mourning, Ezekiel becomes a silent, living sign, demonstrating that the exiles will have no time or reason to mourn when their own family members die because of God's judgment.</a:t>
            </a:r>
          </a:p>
          <a:p>
            <a:pPr lvl="0"/>
            <a:r>
              <a:rPr lang="en-US" sz="1200" b="1" kern="1200" dirty="0">
                <a:solidFill>
                  <a:schemeClr val="tx1"/>
                </a:solidFill>
                <a:effectLst/>
                <a:latin typeface="+mn-lt"/>
                <a:ea typeface="+mn-ea"/>
                <a:cs typeface="+mn-cs"/>
              </a:rPr>
              <a:t>The Revelation: </a:t>
            </a:r>
            <a:r>
              <a:rPr lang="en-US" sz="1200" kern="1200" dirty="0">
                <a:solidFill>
                  <a:schemeClr val="tx1"/>
                </a:solidFill>
                <a:effectLst/>
                <a:latin typeface="+mn-lt"/>
                <a:ea typeface="+mn-ea"/>
                <a:cs typeface="+mn-cs"/>
              </a:rPr>
              <a:t>God reveals that at this time, when the city has fallen, the survivors will understand the prophecy and know that He is the Lord.</a:t>
            </a:r>
          </a:p>
          <a:p>
            <a:pPr marL="0" marR="0">
              <a:lnSpc>
                <a:spcPct val="115000"/>
              </a:lnSpc>
              <a:spcAft>
                <a:spcPts val="800"/>
              </a:spcAft>
              <a:tabLst>
                <a:tab pos="186563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939397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Sometimes God lets hard things happen to wake us up and turn us back to Him. John Newton faced a deadly storm at sea and saw how wrong his life was—especially the sin of the slave trade. He asked God for mercy, repented (turned from his sin), and changed his life, later working to end slavery. Pain itself doesn’t save us; God’s grace does, but He can use pain to open our eyes. Real faith brings real change. God is God, and He may “shake” us so we repent and follow Him.</a:t>
            </a:r>
          </a:p>
          <a:p>
            <a:r>
              <a:rPr lang="en-US" sz="1200" b="1" kern="1200" dirty="0">
                <a:solidFill>
                  <a:schemeClr val="tx1"/>
                </a:solidFill>
                <a:effectLst/>
                <a:highlight>
                  <a:srgbClr val="FFFF00"/>
                </a:highlight>
                <a:latin typeface="+mn-lt"/>
                <a:ea typeface="+mn-ea"/>
                <a:cs typeface="+mn-cs"/>
              </a:rPr>
              <a:t> </a:t>
            </a:r>
            <a:endParaRPr lang="en-US" sz="1200" kern="1200" dirty="0">
              <a:solidFill>
                <a:schemeClr val="tx1"/>
              </a:solidFill>
              <a:effectLst/>
              <a:highlight>
                <a:srgbClr val="FFFF00"/>
              </a:highlight>
              <a:latin typeface="+mn-lt"/>
              <a:ea typeface="+mn-ea"/>
              <a:cs typeface="+mn-cs"/>
            </a:endParaRPr>
          </a:p>
          <a:p>
            <a:r>
              <a:rPr lang="en-US" sz="1200" b="1" kern="1200" dirty="0">
                <a:solidFill>
                  <a:schemeClr val="tx1"/>
                </a:solidFill>
                <a:effectLst/>
                <a:latin typeface="+mn-lt"/>
                <a:ea typeface="+mn-ea"/>
                <a:cs typeface="+mn-cs"/>
              </a:rPr>
              <a:t>Three Key Points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Crisis can be a catalyst for conviction—Newton’s storm revealed his sin and need for God.</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Conversion includes repentance—he turned from slave trading and joined abolition.</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changes direction—“Amazing Grace” emerged from a life now shaped by God’s holiness and mercy.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Don’t waste your pain: ask, “What is God showing me about my heart and habits?”</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Repentance is active: confess, turn, and repair harm where possible.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Grace leads to justice: forgiven people fight the sins they once excused, especially those harming others.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John Newton lived a reckless, immoral life and profited from slavery. A deadly storm shattered his self-confidence and awakened his conscience. In that shaking, he encountered God’s grace, repented, and redirected his life—eventually standing with abolitionists. Newton’s journey teaches that God may use suffering to confront sin, that real faith produces visible repentance, and that grace not only saves but also sends us to make wrongs right.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982225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God chose Ezekiel, a priest living far from home in Babylon, to warn His people that judgment wasn’t over yet and to call them to repent now and hope later. Exile happened in waves, so some in Judah thought they were safe—but they weren’t. God used Ezekiel’s dramatic actions to show what was coming. Ezekiel served by the Chebar River (not a palace), proving God speaks to everyone. The book moves from judgment, to warnings for other nations, to future hope. The many dates remind us this is real history and that God controls the timetable.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Staged exile: Judah’s fall was progressive; remaining in the land did not mean escaping judgment.</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Ezekiel’s identity: A priest called as prophet in Babylon—God’s word speaks from the margins, not just the throne room.</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Book design: Judgment </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Nations </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Hope; precise dates authenticate the message and mark turning points (especially Jerusalem</a:t>
            </a:r>
            <a:r>
              <a:rPr lang="zh-CN" altLang="en-US" sz="1200" b="1"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s fall).</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Life Lessons </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1. Don’t mistake delays for safety. God’s patience is mercy, not permission; unfinished sin invites further discipline.</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2. Serve where you are sent. Ezekiel models faithfulness in hard places; location doesn’t limit calling.</a:t>
            </a:r>
            <a:endParaRPr lang="en-US" sz="12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3. Let warning lead to hope. God disciplines to restore; repentance now positions us for future promises.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Ezekiel prophesies in early exile (592–586 BC window) to people tempted to deny how bad things were. His sign-acts announce that judgment will finish in Jerusalem, then God will rebuild a purified people. The careful dates, the three-part structure, and his unique placement among captives all underscore one message: the Holy God is directing history—He tears down idols and pride, then gathers the repentant to give them a future.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30F4BB1-95CD-454C-BCEE-43EC4849194A}" type="slidenum">
              <a:rPr lang="en-US" smtClean="0"/>
              <a:t>5</a:t>
            </a:fld>
            <a:endParaRPr lang="en-US"/>
          </a:p>
        </p:txBody>
      </p:sp>
    </p:spTree>
    <p:extLst>
      <p:ext uri="{BB962C8B-B14F-4D97-AF65-F5344CB8AC3E}">
        <p14:creationId xmlns:p14="http://schemas.microsoft.com/office/powerpoint/2010/main" val="112154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In Ezekiel, “son of man” simply means “human being.” God calls Ezekiel this to remind everyone that he is just a person delivering God’s message. It keeps Ezekiel humble and helps people listen to God, not worship the messenger. Later, Jesus uses “Son of Man” in a different, greater way, but in Ezekiel the title mainly shows that the prophet depends on God for everything.</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Title = human creature before the Sovereign LORD.</a:t>
            </a:r>
            <a:endParaRPr lang="en-US" sz="1200" kern="1200" dirty="0">
              <a:solidFill>
                <a:schemeClr val="tx1"/>
              </a:solidFill>
              <a:effectLst/>
              <a:latin typeface="+mn-lt"/>
              <a:ea typeface="+mn-ea"/>
              <a:cs typeface="+mn-cs"/>
            </a:endParaRP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Keeps the messenger humble; centers God’s authority.</a:t>
            </a:r>
          </a:p>
          <a:p>
            <a:pPr marL="685800" lvl="1" indent="-228600" algn="l" defTabSz="914400" rtl="0" eaLnBrk="1" latinLnBrk="0" hangingPunct="1">
              <a:buFont typeface="+mj-lt"/>
              <a:buAutoNum type="arabicPeriod"/>
            </a:pPr>
            <a:r>
              <a:rPr lang="en-US" sz="1200" b="1" kern="1200" dirty="0">
                <a:solidFill>
                  <a:schemeClr val="tx1"/>
                </a:solidFill>
                <a:effectLst/>
                <a:latin typeface="+mn-lt"/>
                <a:ea typeface="+mn-ea"/>
                <a:cs typeface="+mn-cs"/>
              </a:rPr>
              <a:t>Prepares people to hear, “Thus saith the Lord GOD.” </a:t>
            </a:r>
          </a:p>
          <a:p>
            <a:pPr marL="171450" indent="-171450">
              <a:buFontTx/>
              <a:buChar char="-"/>
            </a:pPr>
            <a:endParaRPr lang="en-US" sz="1200" b="1" kern="1200" dirty="0">
              <a:solidFill>
                <a:schemeClr val="tx1"/>
              </a:solidFill>
              <a:effectLst/>
              <a:latin typeface="+mn-lt"/>
              <a:ea typeface="+mn-ea"/>
              <a:cs typeface="+mn-cs"/>
            </a:endParaRPr>
          </a:p>
          <a:p>
            <a:pPr marL="0" indent="0">
              <a:buFontTx/>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Speak for God with humility, not ego.</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Let God’s Word, not personality, carry the weight.</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Remember: calling doesn’t erase creaturely limits. Summary: In Ezekiel, “son of man” grounds the prophet as God’s servant—fully human, fully responsible, but never the source.</a:t>
            </a:r>
            <a:endParaRPr lang="en-US" sz="12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4143088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Bread of Men</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“Bread of men” means the food neighbors bring to comfort someone who is grieving. In Ezekiel 24, God tells Ezekiel not to accept that comfort or follow normal mourning customs. God isn’t banning bread; He’s using Ezekiel as a living sign. It shows that the coming disaster in Jerusalem will be so great that the usual ways people comfort each other will stop.</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Phrase likely means “mourners’ bread,” not everyday food.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denies Ezekiel normal comfort to preach through action.</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The sign previews Judah’s shock and desolation. </a:t>
            </a:r>
          </a:p>
          <a:p>
            <a:pPr marL="0" indent="0">
              <a:buFont typeface="+mj-lt"/>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Sometimes God uses our discomfort to wake others up.</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Customs are good, but obedience to God is greater.</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Comfort can wait when clarity of warning is urgent. Summary: Refusing “bread of men” visually announces the depth of judgment and the end of business-as-usual grief.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4282678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House of Israel </a:t>
            </a:r>
            <a:endParaRPr lang="en-US" sz="1200" kern="1200" dirty="0">
              <a:solidFill>
                <a:schemeClr val="tx1"/>
              </a:solidFill>
              <a:effectLst/>
              <a:latin typeface="+mn-lt"/>
              <a:ea typeface="+mn-ea"/>
              <a:cs typeface="+mn-cs"/>
            </a:endParaRPr>
          </a:p>
          <a:p>
            <a:r>
              <a:rPr lang="en-US" b="1" dirty="0"/>
              <a:t>“House of Israel” means the whole family of Jacob—the twelve tribes. Even though the northern kingdom had fallen long ago, God still talks to His people as one family to show they share the same promise with Him. In Ezekiel, God’s plan includes both Judah and Israel: after judgment, He will bring them back together and make them one people again.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Name “Israel” = entire covenant people, not only the north.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remembers promises despite political collapse.</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Restoration includes unity (</a:t>
            </a:r>
            <a:r>
              <a:rPr lang="en-US" sz="1200" b="1" kern="1200" dirty="0" err="1">
                <a:solidFill>
                  <a:schemeClr val="tx1"/>
                </a:solidFill>
                <a:effectLst/>
                <a:latin typeface="+mn-lt"/>
                <a:ea typeface="+mn-ea"/>
                <a:cs typeface="+mn-cs"/>
              </a:rPr>
              <a:t>Ezek</a:t>
            </a:r>
            <a:r>
              <a:rPr lang="en-US" sz="1200" b="1" kern="1200" dirty="0">
                <a:solidFill>
                  <a:schemeClr val="tx1"/>
                </a:solidFill>
                <a:effectLst/>
                <a:latin typeface="+mn-lt"/>
                <a:ea typeface="+mn-ea"/>
                <a:cs typeface="+mn-cs"/>
              </a:rPr>
              <a:t> 37:15–28). </a:t>
            </a:r>
          </a:p>
          <a:p>
            <a:pPr marL="0" indent="0">
              <a:buFontTx/>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God’s purposes outlast our divisions and failures.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Identity in God’s covenant is bigger than geography.</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Hope means expecting God to repair what sin has split. Summary: “House of Israel” keeps the whole family in view—one people, one future, under one God.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1617383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Strange Behavior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When people won’t listen, God sometimes shows the message with actions. Ezekiel’s choices—like not mourning and eating tiny rations—were living pictures of coming trouble. Other prophets did signs too. These dramatic acts were meant to shock people awake so they could see God’s warning, not just hear it.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Three Key Points: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Signs translate doctrine into drama.</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Shock draws attention to urgent truth.</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Each act fits the message (siege, exile, submission). </a:t>
            </a:r>
          </a:p>
          <a:p>
            <a:pPr marL="0" indent="0">
              <a:buFont typeface="+mj-lt"/>
              <a:buNone/>
            </a:pPr>
            <a:r>
              <a:rPr lang="en-US" sz="1200" b="1" kern="1200" dirty="0">
                <a:solidFill>
                  <a:schemeClr val="tx1"/>
                </a:solidFill>
                <a:effectLst/>
                <a:latin typeface="+mn-lt"/>
                <a:ea typeface="+mn-ea"/>
                <a:cs typeface="+mn-cs"/>
              </a:rPr>
              <a:t>Three Life Lessons: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Let your life match your message; credibility is lived.</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God may call for uncomfortable obedience to reach others.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b="1" kern="1200" dirty="0">
                <a:solidFill>
                  <a:schemeClr val="tx1"/>
                </a:solidFill>
                <a:effectLst/>
                <a:latin typeface="+mn-lt"/>
                <a:ea typeface="+mn-ea"/>
                <a:cs typeface="+mn-cs"/>
              </a:rPr>
              <a:t>- Pay attention: unusual providences may carry warning or hope. Summary: Ezekiel’s “strange” acts are mercy in motion—holy theater that confronts sin and calls people back to God.</a:t>
            </a:r>
            <a:endParaRPr lang="en-US" sz="1200" kern="1200" dirty="0">
              <a:solidFill>
                <a:schemeClr val="tx1"/>
              </a:solidFill>
              <a:effectLst/>
              <a:latin typeface="+mn-lt"/>
              <a:ea typeface="+mn-ea"/>
              <a:cs typeface="+mn-cs"/>
            </a:endParaRPr>
          </a:p>
          <a:p>
            <a:pPr marL="0" marR="0">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27F0FC5-B51C-4732-9B6E-B6A14725BDD9}" type="slidenum">
              <a:rPr lang="en-US" smtClean="0"/>
              <a:t>9</a:t>
            </a:fld>
            <a:endParaRPr lang="en-US"/>
          </a:p>
        </p:txBody>
      </p:sp>
    </p:spTree>
    <p:extLst>
      <p:ext uri="{BB962C8B-B14F-4D97-AF65-F5344CB8AC3E}">
        <p14:creationId xmlns:p14="http://schemas.microsoft.com/office/powerpoint/2010/main" val="22042763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9499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47396645"/>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268534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3133025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933456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2340258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242171110"/>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33148378"/>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17598275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anchor="ctr">
            <a:noAutofit/>
          </a:bodyPr>
          <a:lstStyle>
            <a:lvl1pPr algn="ctr">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anchor="b"/>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lvl1pPr>
              <a:defRPr>
                <a:solidFill>
                  <a:schemeClr val="accent2"/>
                </a:solidFill>
              </a:defRPr>
            </a:lvl1pPr>
          </a:lstStyle>
          <a:p>
            <a:r>
              <a:rPr lang="en-US"/>
              <a:t>9/3/20XX</a:t>
            </a:r>
            <a:endParaRPr lang="en-US" dirty="0"/>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a:lstStyle>
            <a:lvl1pPr>
              <a:defRPr baseline="0">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Tree>
    <p:extLst>
      <p:ext uri="{BB962C8B-B14F-4D97-AF65-F5344CB8AC3E}">
        <p14:creationId xmlns:p14="http://schemas.microsoft.com/office/powerpoint/2010/main" val="1762313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anchor="ctr">
            <a:noAutofit/>
          </a:bodyPr>
          <a:lstStyle>
            <a:lvl1pPr algn="ctr">
              <a:buNone/>
              <a:defRPr sz="1600" b="1">
                <a:solidFill>
                  <a:schemeClr val="bg1"/>
                </a:solidFill>
              </a:defRPr>
            </a:lvl1pPr>
          </a:lstStyle>
          <a:p>
            <a:r>
              <a:rPr lang="en-US"/>
              <a:t>Click icon to add picture</a:t>
            </a:r>
            <a:endParaRPr lang="en-US" dirty="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anchor="b"/>
          <a:lstStyle>
            <a:lvl1pPr algn="r">
              <a:defRPr sz="6000" b="1" cap="all" spc="400" baseline="0">
                <a:solidFill>
                  <a:schemeClr val="bg1"/>
                </a:solidFill>
              </a:defRPr>
            </a:lvl1pPr>
          </a:lstStyle>
          <a:p>
            <a:r>
              <a:rPr lang="en-US" dirty="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a:lstStyle>
            <a:lvl1pPr>
              <a:defRPr>
                <a:solidFill>
                  <a:schemeClr val="bg1"/>
                </a:solidFill>
              </a:defRPr>
            </a:lvl1pPr>
          </a:lstStyle>
          <a:p>
            <a:r>
              <a:rPr lang="en-US"/>
              <a:t>9/3/20XX</a:t>
            </a:r>
            <a:endParaRPr lang="en-US" dirty="0"/>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a:lstStyle>
            <a:lvl1pPr>
              <a:defRPr>
                <a:solidFill>
                  <a:schemeClr val="bg1"/>
                </a:solidFill>
              </a:defRPr>
            </a:lvl1pPr>
          </a:lstStyle>
          <a:p>
            <a:r>
              <a:rPr lang="en-US" dirty="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a:lstStyle>
            <a:lvl1pPr>
              <a:defRPr>
                <a:solidFill>
                  <a:schemeClr val="bg1"/>
                </a:solidFill>
              </a:defRPr>
            </a:lvl1pPr>
          </a:lstStyle>
          <a:p>
            <a:fld id="{D8DA9DAA-006C-4F4B-980E-E3DF019B24E2}" type="slidenum">
              <a:rPr lang="en-US" smtClean="0"/>
              <a:pPr/>
              <a:t>‹#›</a:t>
            </a:fld>
            <a:endParaRPr lang="en-US" dirty="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a:lstStyle>
            <a:lvl1pPr marL="0" indent="0" algn="r">
              <a:buNone/>
              <a:defRPr sz="1800">
                <a:solidFill>
                  <a:schemeClr val="bg1"/>
                </a:solidFill>
              </a:defRPr>
            </a:lvl1pPr>
          </a:lstStyle>
          <a:p>
            <a:pPr lvl="0"/>
            <a:r>
              <a:rPr lang="en-US"/>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Tree>
    <p:extLst>
      <p:ext uri="{BB962C8B-B14F-4D97-AF65-F5344CB8AC3E}">
        <p14:creationId xmlns:p14="http://schemas.microsoft.com/office/powerpoint/2010/main" val="36954273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84132244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txBox="1">
            <a:spLocks noGrp="1"/>
          </p:cNvSpPr>
          <p:nvPr>
            <p:ph type="title"/>
          </p:nvPr>
        </p:nvSpPr>
        <p:spPr>
          <a:xfrm>
            <a:off x="1190626" y="2536031"/>
            <a:ext cx="9810751" cy="1785938"/>
          </a:xfrm>
          <a:prstGeom prst="rect">
            <a:avLst/>
          </a:prstGeom>
        </p:spPr>
        <p:txBody>
          <a:bodyPr/>
          <a:lstStyle/>
          <a:p>
            <a:r>
              <a:t>Title Text</a:t>
            </a:r>
          </a:p>
        </p:txBody>
      </p:sp>
      <p:sp>
        <p:nvSpPr>
          <p:cNvPr id="31" name="Shape 31"/>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219386890"/>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anchor="b"/>
          <a:lstStyle>
            <a:lvl1pPr algn="l">
              <a:defRPr sz="5400" b="0" i="0" cap="none" baseline="0"/>
            </a:lvl1pPr>
          </a:lstStyle>
          <a:p>
            <a:r>
              <a:rPr lang="en-US" dirty="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a:lstStyle>
            <a:lvl1pPr>
              <a:defRPr>
                <a:solidFill>
                  <a:schemeClr val="accent2"/>
                </a:solidFill>
              </a:defRPr>
            </a:lvl1pPr>
          </a:lstStyle>
          <a:p>
            <a:r>
              <a:rPr lang="en-US" dirty="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lvl1pPr>
              <a:defRPr>
                <a:solidFill>
                  <a:schemeClr val="accent2"/>
                </a:solidFill>
              </a:defRPr>
            </a:lvl1pPr>
          </a:lstStyle>
          <a:p>
            <a:fld id="{D8DA9DAA-006C-4F4B-980E-E3DF019B24E2}" type="slidenum">
              <a:rPr lang="en-US" smtClean="0"/>
              <a:pPr/>
              <a:t>‹#›</a:t>
            </a:fld>
            <a:endParaRPr lang="en-US" dirty="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anchor="ctr"/>
          <a:lstStyle>
            <a:lvl1pPr algn="ctr">
              <a:buNone/>
              <a:defRPr>
                <a:solidFill>
                  <a:schemeClr val="bg1"/>
                </a:solidFill>
              </a:defRPr>
            </a:lvl1pPr>
          </a:lstStyle>
          <a:p>
            <a:r>
              <a:rPr lang="en-US"/>
              <a:t>Click icon to add picture</a:t>
            </a:r>
            <a:endParaRPr lang="en-US" dirty="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anchor="ctr"/>
          <a:lstStyle>
            <a:lvl1pPr algn="ctr">
              <a:buNone/>
              <a:defRPr>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1524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9/3/20XX</a:t>
            </a:r>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48330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40017429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9/3/20XX</a:t>
            </a:r>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96465918"/>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9/3/20XX</a:t>
            </a:r>
          </a:p>
        </p:txBody>
      </p:sp>
      <p:sp>
        <p:nvSpPr>
          <p:cNvPr id="4" name="Footer Placeholder 3"/>
          <p:cNvSpPr>
            <a:spLocks noGrp="1"/>
          </p:cNvSpPr>
          <p:nvPr>
            <p:ph type="ftr" sz="quarter" idx="11"/>
          </p:nvPr>
        </p:nvSpPr>
        <p:spPr/>
        <p:txBody>
          <a:bodyPr/>
          <a:lstStyle/>
          <a:p>
            <a:r>
              <a:rPr lang="en-US"/>
              <a:t>Presentation Title</a:t>
            </a:r>
            <a:endParaRPr lang="en-US" dirty="0"/>
          </a:p>
        </p:txBody>
      </p:sp>
      <p:sp>
        <p:nvSpPr>
          <p:cNvPr id="5" name="Slide Number Placeholder 4"/>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902154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9/3/20XX</a:t>
            </a:r>
          </a:p>
        </p:txBody>
      </p:sp>
      <p:sp>
        <p:nvSpPr>
          <p:cNvPr id="3" name="Footer Placeholder 2"/>
          <p:cNvSpPr>
            <a:spLocks noGrp="1"/>
          </p:cNvSpPr>
          <p:nvPr>
            <p:ph type="ftr" sz="quarter" idx="11"/>
          </p:nvPr>
        </p:nvSpPr>
        <p:spPr/>
        <p:txBody>
          <a:bodyPr/>
          <a:lstStyle/>
          <a:p>
            <a:r>
              <a:rPr lang="en-US"/>
              <a:t>Presentation Title</a:t>
            </a:r>
            <a:endParaRPr lang="en-US" dirty="0"/>
          </a:p>
        </p:txBody>
      </p:sp>
      <p:sp>
        <p:nvSpPr>
          <p:cNvPr id="4" name="Slide Number Placeholder 3"/>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67520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3325246804"/>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9/3/20XX</a:t>
            </a:r>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54FF5A43-5860-45F3-A4A1-B751D8F4B1B0}" type="slidenum">
              <a:rPr lang="en-US" smtClean="0"/>
              <a:t>‹#›</a:t>
            </a:fld>
            <a:endParaRPr lang="en-US"/>
          </a:p>
        </p:txBody>
      </p:sp>
    </p:spTree>
    <p:extLst>
      <p:ext uri="{BB962C8B-B14F-4D97-AF65-F5344CB8AC3E}">
        <p14:creationId xmlns:p14="http://schemas.microsoft.com/office/powerpoint/2010/main" val="2378292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rgbClr val="00B0F0"/>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r>
              <a:rPr lang="en-US"/>
              <a:t>9/3/20XX</a:t>
            </a: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r>
              <a:rPr lang="en-US"/>
              <a:t>Presentation Title</a:t>
            </a:r>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54FF5A43-5860-45F3-A4A1-B751D8F4B1B0}" type="slidenum">
              <a:rPr lang="en-US" smtClean="0"/>
              <a:t>‹#›</a:t>
            </a:fld>
            <a:endParaRPr lang="en-US"/>
          </a:p>
        </p:txBody>
      </p:sp>
    </p:spTree>
    <p:extLst>
      <p:ext uri="{BB962C8B-B14F-4D97-AF65-F5344CB8AC3E}">
        <p14:creationId xmlns:p14="http://schemas.microsoft.com/office/powerpoint/2010/main" val="1814377439"/>
      </p:ext>
    </p:extLst>
  </p:cSld>
  <p:clrMap bg1="dk1" tx1="lt1" bg2="dk2" tx2="lt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 id="2147484052" r:id="rId12"/>
    <p:sldLayoutId id="2147484053" r:id="rId13"/>
    <p:sldLayoutId id="2147484054" r:id="rId14"/>
    <p:sldLayoutId id="2147484055" r:id="rId15"/>
    <p:sldLayoutId id="2147484056" r:id="rId16"/>
    <p:sldLayoutId id="2147484057" r:id="rId17"/>
    <p:sldLayoutId id="2147484058" r:id="rId18"/>
    <p:sldLayoutId id="2147484059" r:id="rId19"/>
    <p:sldLayoutId id="2147484060" r:id="rId20"/>
    <p:sldLayoutId id="2147484061" r:id="rId21"/>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1.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77B48D-7BF2-470D-876B-50CD5CC8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85D04-ECD1-4504-A279-3A0C3B378B8E}"/>
              </a:ext>
            </a:extLst>
          </p:cNvPr>
          <p:cNvSpPr>
            <a:spLocks noGrp="1"/>
          </p:cNvSpPr>
          <p:nvPr>
            <p:ph type="ctrTitle"/>
          </p:nvPr>
        </p:nvSpPr>
        <p:spPr>
          <a:xfrm>
            <a:off x="684213" y="685799"/>
            <a:ext cx="4898440" cy="2971801"/>
          </a:xfrm>
        </p:spPr>
        <p:txBody>
          <a:bodyPr vert="horz" lIns="91440" tIns="45720" rIns="91440" bIns="45720" rtlCol="0" anchor="ctr">
            <a:normAutofit/>
          </a:bodyPr>
          <a:lstStyle/>
          <a:p>
            <a:pPr algn="dist"/>
            <a:r>
              <a:rPr lang="en-US" b="1" dirty="0">
                <a:effectLst>
                  <a:outerShdw blurRad="38100" dist="38100" dir="2700000" algn="tl">
                    <a:srgbClr val="000000">
                      <a:alpha val="43137"/>
                    </a:srgbClr>
                  </a:outerShdw>
                </a:effectLst>
                <a:latin typeface="Gotham Medium" panose="02000604030000020004"/>
              </a:rPr>
              <a:t>EZEKIEL’S SIGN</a:t>
            </a:r>
          </a:p>
        </p:txBody>
      </p:sp>
      <p:sp>
        <p:nvSpPr>
          <p:cNvPr id="3" name="Subtitle 2">
            <a:extLst>
              <a:ext uri="{FF2B5EF4-FFF2-40B4-BE49-F238E27FC236}">
                <a16:creationId xmlns:a16="http://schemas.microsoft.com/office/drawing/2014/main" id="{BD819F24-11D8-4D4D-82E9-F811469BA3E5}"/>
              </a:ext>
            </a:extLst>
          </p:cNvPr>
          <p:cNvSpPr>
            <a:spLocks noGrp="1"/>
          </p:cNvSpPr>
          <p:nvPr>
            <p:ph type="subTitle" idx="1"/>
          </p:nvPr>
        </p:nvSpPr>
        <p:spPr>
          <a:xfrm>
            <a:off x="684212" y="3843867"/>
            <a:ext cx="4934734" cy="1947333"/>
          </a:xfrm>
        </p:spPr>
        <p:txBody>
          <a:bodyPr vert="horz" lIns="91440" tIns="45720" rIns="91440" bIns="45720" rtlCol="0" anchor="t">
            <a:noAutofit/>
          </a:bodyPr>
          <a:lstStyle/>
          <a:p>
            <a:pPr marR="0">
              <a:lnSpc>
                <a:spcPct val="90000"/>
              </a:lnSpc>
            </a:pPr>
            <a:r>
              <a:rPr lang="en-US" sz="1800" b="1" dirty="0">
                <a:solidFill>
                  <a:schemeClr val="tx1"/>
                </a:solidFill>
                <a:effectLst>
                  <a:outerShdw blurRad="38100" dist="38100" dir="2700000" algn="tl">
                    <a:srgbClr val="000000">
                      <a:alpha val="43137"/>
                    </a:srgbClr>
                  </a:outerShdw>
                </a:effectLst>
                <a:latin typeface="Gotham Medium" panose="02000604030000020004"/>
              </a:rPr>
              <a:t>Moreover he said unto me, Son of man, all my words that I shall speak unto thee receive in thine heart, and hear with thine ears.  </a:t>
            </a:r>
          </a:p>
          <a:p>
            <a:pPr marR="0" algn="r">
              <a:lnSpc>
                <a:spcPct val="90000"/>
              </a:lnSpc>
            </a:pPr>
            <a:r>
              <a:rPr lang="en-US" sz="1800" b="1" dirty="0">
                <a:solidFill>
                  <a:schemeClr val="tx1"/>
                </a:solidFill>
                <a:effectLst>
                  <a:outerShdw blurRad="38100" dist="38100" dir="2700000" algn="tl">
                    <a:srgbClr val="000000">
                      <a:alpha val="43137"/>
                    </a:srgbClr>
                  </a:outerShdw>
                </a:effectLst>
                <a:latin typeface="Gotham Medium" panose="02000604030000020004"/>
              </a:rPr>
              <a:t>—Ezekiel 3:10 KJV</a:t>
            </a:r>
          </a:p>
        </p:txBody>
      </p:sp>
      <p:grpSp>
        <p:nvGrpSpPr>
          <p:cNvPr id="12" name="Group 11">
            <a:extLst>
              <a:ext uri="{FF2B5EF4-FFF2-40B4-BE49-F238E27FC236}">
                <a16:creationId xmlns:a16="http://schemas.microsoft.com/office/drawing/2014/main" id="{83DA8283-3FF4-47B3-9266-60768C7432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93200" y="8468"/>
            <a:ext cx="5795625" cy="5874808"/>
            <a:chOff x="6108170" y="8467"/>
            <a:chExt cx="6080656" cy="6163733"/>
          </a:xfrm>
        </p:grpSpPr>
        <p:cxnSp>
          <p:nvCxnSpPr>
            <p:cNvPr id="13" name="Straight Connector 12">
              <a:extLst>
                <a:ext uri="{FF2B5EF4-FFF2-40B4-BE49-F238E27FC236}">
                  <a16:creationId xmlns:a16="http://schemas.microsoft.com/office/drawing/2014/main" id="{EDEB65FF-EAD9-4242-80AE-A3FC7EB1E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78B5500-48F2-41FA-BD8C-3C2400F62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47B2E66-9934-4251-A5B0-A180C0CC93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CDA1666-64EC-4838-B0E1-4D545ECEA2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7CC99E35-6C12-4F89-8CDA-9FD8B3CEE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rgbClr val="FFFFFF">
                  <a:alpha val="81176"/>
                </a:srgbClr>
              </a:solidFill>
            </a:ln>
          </p:spPr>
          <p:style>
            <a:lnRef idx="2">
              <a:schemeClr val="accent1"/>
            </a:lnRef>
            <a:fillRef idx="0">
              <a:schemeClr val="accent1"/>
            </a:fillRef>
            <a:effectRef idx="1">
              <a:schemeClr val="accent1"/>
            </a:effectRef>
            <a:fontRef idx="minor">
              <a:schemeClr val="tx1"/>
            </a:fontRef>
          </p:style>
        </p:cxnSp>
      </p:grpSp>
      <p:sp>
        <p:nvSpPr>
          <p:cNvPr id="6" name="Rectangle 5">
            <a:extLst>
              <a:ext uri="{FF2B5EF4-FFF2-40B4-BE49-F238E27FC236}">
                <a16:creationId xmlns:a16="http://schemas.microsoft.com/office/drawing/2014/main" id="{B5F90739-77F1-0932-5B1D-097B75656159}"/>
              </a:ext>
            </a:extLst>
          </p:cNvPr>
          <p:cNvSpPr/>
          <p:nvPr/>
        </p:nvSpPr>
        <p:spPr>
          <a:xfrm>
            <a:off x="9525" y="50214"/>
            <a:ext cx="6000769" cy="6719380"/>
          </a:xfrm>
          <a:prstGeom prst="rect">
            <a:avLst/>
          </a:prstGeom>
          <a:solidFill>
            <a:schemeClr val="accent1">
              <a:alpha val="0"/>
            </a:schemeClr>
          </a:solidFill>
          <a:ln w="190500">
            <a:solidFill>
              <a:schemeClr val="accent1">
                <a:shade val="15000"/>
                <a:hueMod val="94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w="76200">
                <a:solidFill>
                  <a:srgbClr val="002060"/>
                </a:solidFill>
              </a:ln>
              <a:noFill/>
            </a:endParaRPr>
          </a:p>
        </p:txBody>
      </p:sp>
      <p:pic>
        <p:nvPicPr>
          <p:cNvPr id="9" name="Picture 8" descr="A person blowing a horn in front of a group of people&#10;&#10;AI-generated content may be incorrect.">
            <a:extLst>
              <a:ext uri="{FF2B5EF4-FFF2-40B4-BE49-F238E27FC236}">
                <a16:creationId xmlns:a16="http://schemas.microsoft.com/office/drawing/2014/main" id="{41B819C6-A00D-E09C-6DD3-1101BD223678}"/>
              </a:ext>
            </a:extLst>
          </p:cNvPr>
          <p:cNvPicPr>
            <a:picLocks noChangeAspect="1"/>
          </p:cNvPicPr>
          <p:nvPr/>
        </p:nvPicPr>
        <p:blipFill>
          <a:blip r:embed="rId3">
            <a:extLst>
              <a:ext uri="{28A0092B-C50C-407E-A947-70E740481C1C}">
                <a14:useLocalDpi xmlns:a14="http://schemas.microsoft.com/office/drawing/2010/main" val="0"/>
              </a:ext>
            </a:extLst>
          </a:blip>
          <a:srcRect l="9391" r="23656" b="-1"/>
          <a:stretch>
            <a:fillRect/>
          </a:stretch>
        </p:blipFill>
        <p:spPr>
          <a:xfrm>
            <a:off x="6390024" y="-79375"/>
            <a:ext cx="5936336" cy="6937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5">
            <a:extLst>
              <a:ext uri="{FF2B5EF4-FFF2-40B4-BE49-F238E27FC236}">
                <a16:creationId xmlns:a16="http://schemas.microsoft.com/office/drawing/2014/main" id="{69BCB339-1278-C99C-81D4-F8266DDC2FE9}"/>
              </a:ext>
            </a:extLst>
          </p:cNvPr>
          <p:cNvSpPr txBox="1"/>
          <p:nvPr/>
        </p:nvSpPr>
        <p:spPr>
          <a:xfrm>
            <a:off x="10098836" y="6534397"/>
            <a:ext cx="2208474" cy="28110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a:lnSpc>
                <a:spcPct val="107000"/>
              </a:lnSpc>
              <a:spcBef>
                <a:spcPts val="0"/>
              </a:spcBef>
              <a:spcAft>
                <a:spcPts val="800"/>
              </a:spcAft>
            </a:pPr>
            <a:r>
              <a:rPr lang="en-US" sz="1200" kern="0" dirty="0">
                <a:effectLst/>
                <a:latin typeface="Arial Black" panose="020B0A04020102020204" pitchFamily="34" charset="0"/>
                <a:ea typeface="Calibri" panose="020F0502020204030204" pitchFamily="34" charset="0"/>
                <a:cs typeface="Calibri" panose="020F0502020204030204" pitchFamily="34" charset="0"/>
              </a:rPr>
              <a:t>Week of November 16</a:t>
            </a:r>
          </a:p>
        </p:txBody>
      </p:sp>
    </p:spTree>
    <p:extLst>
      <p:ext uri="{BB962C8B-B14F-4D97-AF65-F5344CB8AC3E}">
        <p14:creationId xmlns:p14="http://schemas.microsoft.com/office/powerpoint/2010/main" val="12243251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A124A2-7B71-2434-A2B4-A63258E3B8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81A7826B-1266-0C0A-601F-38CA005D4B7A}"/>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Word of the Lord - Ezekiel 3:10–11; 24:15–18 KJV</a:t>
            </a:r>
          </a:p>
        </p:txBody>
      </p:sp>
      <p:sp>
        <p:nvSpPr>
          <p:cNvPr id="4" name="Content Placeholder 2">
            <a:extLst>
              <a:ext uri="{FF2B5EF4-FFF2-40B4-BE49-F238E27FC236}">
                <a16:creationId xmlns:a16="http://schemas.microsoft.com/office/drawing/2014/main" id="{D241AE15-6845-CABA-A8AF-076942CCF290}"/>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10 Moreover he said unto me, Son of man, all my words that I shall speak unto thee receive in thine heart, and hear with thine ears.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11 And go, get thee to them of the captivity, unto the children of thy people, and speak unto them, and tell them, Thus saith the Lord God; whether they will hear, or whether they will forbear.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24:15 Also the word of the Lord came unto me, saying,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16 Son of man, behold, I take away from thee the desire of thine eyes with a stroke: yet neither shalt thou mourn nor weep, neither shall thy tears run down.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17 Forbear to cry, make no mourning for the dead, bind the tire of thine head upon thee, and put on thy shoes upon thy feet, and cover not thy lips, and eat not the bread of men.  </a:t>
            </a:r>
          </a:p>
          <a:p>
            <a:pPr marL="274320" marR="0" indent="0">
              <a:lnSpc>
                <a:spcPct val="100000"/>
              </a:lnSpc>
              <a:spcBef>
                <a:spcPts val="1200"/>
              </a:spcBef>
              <a:buNone/>
            </a:pP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18 So I </a:t>
            </a:r>
            <a:r>
              <a:rPr lang="en-US"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spake</a:t>
            </a:r>
            <a:r>
              <a:rPr lang="en-US"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unto the people in the morning: and at even my wife died; and I did in the morning as I was commanded. </a:t>
            </a:r>
          </a:p>
        </p:txBody>
      </p:sp>
      <p:sp>
        <p:nvSpPr>
          <p:cNvPr id="5" name="Content Placeholder 2">
            <a:extLst>
              <a:ext uri="{FF2B5EF4-FFF2-40B4-BE49-F238E27FC236}">
                <a16:creationId xmlns:a16="http://schemas.microsoft.com/office/drawing/2014/main" id="{8BD53CD3-2118-ACA2-5B00-D5978318E831}"/>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role is to speak a message of mourning to his people, no matter if they want to hear it or not.</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 will even embody this message through a dramatic sign.</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wife dies, but Ezekiel is told to behave in an inappropriate manner for his beloved’s death.</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Instead of taking up all the traditional signs of mourning, Ezekiel goes about life without shedding a tear.</a:t>
            </a:r>
          </a:p>
        </p:txBody>
      </p:sp>
      <p:cxnSp>
        <p:nvCxnSpPr>
          <p:cNvPr id="11" name="Straight Connector 10">
            <a:extLst>
              <a:ext uri="{FF2B5EF4-FFF2-40B4-BE49-F238E27FC236}">
                <a16:creationId xmlns:a16="http://schemas.microsoft.com/office/drawing/2014/main" id="{84017187-F4C2-03C6-10A9-211F7E292739}"/>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E7915D2D-FC71-9364-2620-E5352BE1A7E8}"/>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66C800DF-B3B6-0DAD-8846-B382F2825DAF}"/>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A6F1247-BDA2-53F0-8D5B-471F47ED783F}"/>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F43612D0-E38D-13A8-9F5B-C25232BC6126}"/>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10</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8076918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E54E7-3DF8-F38E-6E5F-1B31389522B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2FDEE74D-AF2C-B6F4-C8BF-2ECC391E2F28}"/>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Message Explained - Ezekiel 24:19–24, 27 KJV</a:t>
            </a:r>
          </a:p>
        </p:txBody>
      </p:sp>
      <p:sp>
        <p:nvSpPr>
          <p:cNvPr id="4" name="Content Placeholder 2">
            <a:extLst>
              <a:ext uri="{FF2B5EF4-FFF2-40B4-BE49-F238E27FC236}">
                <a16:creationId xmlns:a16="http://schemas.microsoft.com/office/drawing/2014/main" id="{539680EE-97B3-910C-0E7D-869575EB14BE}"/>
              </a:ext>
            </a:extLst>
          </p:cNvPr>
          <p:cNvSpPr txBox="1">
            <a:spLocks/>
          </p:cNvSpPr>
          <p:nvPr/>
        </p:nvSpPr>
        <p:spPr>
          <a:xfrm>
            <a:off x="564510" y="927955"/>
            <a:ext cx="7310248"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19 And the people said unto me, Wilt thou not tell us what these things are to us, that thou </a:t>
            </a:r>
            <a:r>
              <a:rPr lang="en-US" sz="1800"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doest</a:t>
            </a: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so?</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20 Then I answered them, The word of the Lord came unto me, saying,</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21 Speak unto the house of Israel, Thus saith the Lord God; Behold, I will profane my sanctuary, the excellency of your strength, the desire of your eyes, and that which your soul </a:t>
            </a:r>
            <a:r>
              <a:rPr lang="en-US" sz="1800" b="1" dirty="0" err="1">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pitieth</a:t>
            </a: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and your sons and your daughters whom ye have left shall fall by the sword.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22 And ye shall do as I have done: ye shall not cover your lips, nor eat the bread of men.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23 And your tires shall be upon your heads, and your shoes upon your feet: ye shall not mourn nor weep; but ye shall pine away for your iniquities, and mourn one toward another.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24 Thus Ezekiel is unto you a sign: according to all that he hath done shall ye do: and when this cometh, ye shall know that I am the Lord God.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27 In that day shall thy mouth be opened to him which is escaped, and thou shalt speak, and be no more dumb: and thou shalt be a sign unto them; and they shall know that I am the Lord.</a:t>
            </a:r>
          </a:p>
        </p:txBody>
      </p:sp>
      <p:sp>
        <p:nvSpPr>
          <p:cNvPr id="5" name="Content Placeholder 2">
            <a:extLst>
              <a:ext uri="{FF2B5EF4-FFF2-40B4-BE49-F238E27FC236}">
                <a16:creationId xmlns:a16="http://schemas.microsoft.com/office/drawing/2014/main" id="{C57F603F-8E34-9925-DA7A-CE243BCBE4BA}"/>
              </a:ext>
            </a:extLst>
          </p:cNvPr>
          <p:cNvSpPr txBox="1">
            <a:spLocks/>
          </p:cNvSpPr>
          <p:nvPr/>
        </p:nvSpPr>
        <p:spPr>
          <a:xfrm>
            <a:off x="7874757" y="914949"/>
            <a:ext cx="4036967" cy="5930043"/>
          </a:xfrm>
          <a:prstGeom prst="rect">
            <a:avLst/>
          </a:prstGeom>
          <a:blipFill>
            <a:blip r:embed="rId3">
              <a:alphaModFix amt="60000"/>
            </a:blip>
            <a:stretch>
              <a:fillRect/>
            </a:stretch>
          </a:blip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Ezekiel’s actions prompt questions from his contemporaries, who already suspect that he is doing something as a sign from God.</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Ezekiel says that the temple in Jerusalem is about to be destroyed, and great numbers of people will die.</a:t>
            </a:r>
          </a:p>
          <a:p>
            <a:pPr marR="0" lvl="0">
              <a:lnSpc>
                <a:spcPct val="107000"/>
              </a:lnSpc>
              <a:spcBef>
                <a:spcPts val="0"/>
              </a:spcBef>
              <a:spcAft>
                <a:spcPts val="0"/>
              </a:spcAft>
              <a:buClr>
                <a:schemeClr val="tx1"/>
              </a:buClr>
              <a:buFont typeface="Wingdings" panose="05000000000000000000" pitchFamily="2" charset="2"/>
              <a:buChar char="q"/>
            </a:pPr>
            <a:r>
              <a:rPr lang="en-US" sz="1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Like Ezekiel, who did not mourn, the exiles will go about their lives without having the capacity to mourn in the proper ways.</a:t>
            </a:r>
          </a:p>
        </p:txBody>
      </p:sp>
      <p:cxnSp>
        <p:nvCxnSpPr>
          <p:cNvPr id="11" name="Straight Connector 10">
            <a:extLst>
              <a:ext uri="{FF2B5EF4-FFF2-40B4-BE49-F238E27FC236}">
                <a16:creationId xmlns:a16="http://schemas.microsoft.com/office/drawing/2014/main" id="{001BFC29-C553-F606-4D7A-5416A9303733}"/>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51F22A26-0EBD-FD0B-108C-C7FF530E197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26508DCC-A47E-94B4-2AC5-2B70C952B52D}"/>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38B4565-4405-413D-4563-6CE406767079}"/>
              </a:ext>
            </a:extLst>
          </p:cNvPr>
          <p:cNvCxnSpPr>
            <a:cxnSpLocks/>
          </p:cNvCxnSpPr>
          <p:nvPr/>
        </p:nvCxnSpPr>
        <p:spPr>
          <a:xfrm rot="16200000">
            <a:off x="4737051"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FDEBD90-E516-4205-954D-E0B96FE71FAB}"/>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11</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4465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CD653B91-CA79-309E-20E9-1E82F3788D15}"/>
              </a:ext>
            </a:extLst>
          </p:cNvPr>
          <p:cNvSpPr/>
          <p:nvPr/>
        </p:nvSpPr>
        <p:spPr>
          <a:xfrm>
            <a:off x="832139" y="912138"/>
            <a:ext cx="11160477" cy="5479577"/>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4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Messages to a People in Exile</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If you are like me, when you read the words of today’s text, you might have a strong reaction.  It seems unlike what we expect when approaching God.  Then again, the consequences for our actions always feel harsh. </a:t>
            </a:r>
            <a:endPar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What I notice from this text is, God is still speaking to His people in exile.  It is a simple observation, right? But think about what it meant for them to hear news of their families’ deaths and the end of Judah’s kingdom! It would feel as if their world was coming apart, and the silence of God would have been deafening.  But God is not silent, even to a people in exile.  God prepares them to face the realities of life in a foreign land, without the freedom to grieve.  They have the opportunity to see their own need for reformation.  God keeps sending prophetic messengers to share His word.  Equally today, God is not silent, to a people living in exile.  First Peter 1:1 addresses an audience of Christians, “exiles,” who live as out of step with the world around them.  In a different sense, we are exiles too.</a:t>
            </a: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8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the eyes of the world, we grieve for the wrong things.  First, we grieve for our failures, our inadequacies, and the ways our witness falls short.  Second, we grieve for others.  As a people called to justice and mercy, we see injustice all around.  Finally, we groan inwardly because we await God’s kingdom (Rom.  8:23).  We know that God is not done with this world; He is not done with us.  To everyone else around us, none of this makes sense.  “Take care of yourself! Live your life! This world is all we’ve got. ” Maybe you’ve heard a response like this and felt out of step with the world around you.  That is life in exile.  But where is God when His people are in exile? He is there, speaking. </a:t>
            </a:r>
          </a:p>
        </p:txBody>
      </p:sp>
      <p:sp>
        <p:nvSpPr>
          <p:cNvPr id="2" name="TextBox 1">
            <a:extLst>
              <a:ext uri="{FF2B5EF4-FFF2-40B4-BE49-F238E27FC236}">
                <a16:creationId xmlns:a16="http://schemas.microsoft.com/office/drawing/2014/main" id="{FEF07B89-09C9-F1CA-A2FD-337D92B6235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Apply the Message:</a:t>
            </a:r>
          </a:p>
        </p:txBody>
      </p:sp>
      <p:sp>
        <p:nvSpPr>
          <p:cNvPr id="9" name="TextBox 8">
            <a:extLst>
              <a:ext uri="{FF2B5EF4-FFF2-40B4-BE49-F238E27FC236}">
                <a16:creationId xmlns:a16="http://schemas.microsoft.com/office/drawing/2014/main" id="{F50B0E01-39A1-6C4C-6CB7-107DC9AB70B3}"/>
              </a:ext>
            </a:extLst>
          </p:cNvPr>
          <p:cNvSpPr txBox="1"/>
          <p:nvPr/>
        </p:nvSpPr>
        <p:spPr>
          <a:xfrm>
            <a:off x="3676165" y="317858"/>
            <a:ext cx="791356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God does not give up on His people.</a:t>
            </a:r>
          </a:p>
        </p:txBody>
      </p:sp>
      <p:sp>
        <p:nvSpPr>
          <p:cNvPr id="3" name="Footer Placeholder 9">
            <a:extLst>
              <a:ext uri="{FF2B5EF4-FFF2-40B4-BE49-F238E27FC236}">
                <a16:creationId xmlns:a16="http://schemas.microsoft.com/office/drawing/2014/main" id="{7E0D9D10-E826-1EE8-FDDF-C71FE6C1CC2D}"/>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1FD6A716-F56E-4994-BA78-6F50258CD936}"/>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1380B7C-F187-4B3F-9123-1A8D47E3D6FC}"/>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58A6EBC4-7CEB-23FA-F31A-C96AC0DB3BB2}"/>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12</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204509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C0F9E-E8C1-29FB-2070-513586DAB798}"/>
            </a:ext>
          </a:extLst>
        </p:cNvPr>
        <p:cNvGrpSpPr/>
        <p:nvPr/>
      </p:nvGrpSpPr>
      <p:grpSpPr>
        <a:xfrm>
          <a:off x="0" y="0"/>
          <a:ext cx="0" cy="0"/>
          <a:chOff x="0" y="0"/>
          <a:chExt cx="0" cy="0"/>
        </a:xfrm>
      </p:grpSpPr>
      <p:sp>
        <p:nvSpPr>
          <p:cNvPr id="25" name="Rectangle 24">
            <a:extLst>
              <a:ext uri="{FF2B5EF4-FFF2-40B4-BE49-F238E27FC236}">
                <a16:creationId xmlns:a16="http://schemas.microsoft.com/office/drawing/2014/main" id="{AE35871C-54DD-7988-BAF0-02B0A6FB23D6}"/>
              </a:ext>
            </a:extLst>
          </p:cNvPr>
          <p:cNvSpPr/>
          <p:nvPr/>
        </p:nvSpPr>
        <p:spPr>
          <a:xfrm>
            <a:off x="6343652" y="1345878"/>
            <a:ext cx="5345707" cy="4158318"/>
          </a:xfrm>
          <a:prstGeom prst="rect">
            <a:avLst/>
          </a:prstGeom>
          <a:gradFill>
            <a:gsLst>
              <a:gs pos="0">
                <a:srgbClr val="002060">
                  <a:alpha val="50000"/>
                </a:srgbClr>
              </a:gs>
              <a:gs pos="30000">
                <a:srgbClr val="00B0F0">
                  <a:alpha val="50000"/>
                </a:srgbClr>
              </a:gs>
              <a:gs pos="19000">
                <a:srgbClr val="0070C0">
                  <a:alpha val="50000"/>
                </a:srgbClr>
              </a:gs>
              <a:gs pos="100000">
                <a:srgbClr val="002060">
                  <a:alpha val="50000"/>
                </a:srgbClr>
              </a:gs>
            </a:gsLst>
            <a:lin ang="5400000" scaled="1"/>
          </a:gra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Messages to a People in Exile</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1 What is one hopeful message that we can take from today’s text, which covered the consequences for sin?</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Where is God when His people are in exile?</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What is one way that you have felt out of step with the world around you?</a:t>
            </a:r>
          </a:p>
        </p:txBody>
      </p:sp>
      <p:sp>
        <p:nvSpPr>
          <p:cNvPr id="2" name="TextBox 1">
            <a:extLst>
              <a:ext uri="{FF2B5EF4-FFF2-40B4-BE49-F238E27FC236}">
                <a16:creationId xmlns:a16="http://schemas.microsoft.com/office/drawing/2014/main" id="{9AFE1EE9-BD27-43AF-A9C6-B55D72A93D90}"/>
              </a:ext>
            </a:extLst>
          </p:cNvPr>
          <p:cNvSpPr txBox="1"/>
          <p:nvPr/>
        </p:nvSpPr>
        <p:spPr>
          <a:xfrm>
            <a:off x="832139" y="240274"/>
            <a:ext cx="10525991" cy="532903"/>
          </a:xfrm>
          <a:prstGeom prst="rect">
            <a:avLst/>
          </a:prstGeom>
          <a:noFill/>
        </p:spPr>
        <p:txBody>
          <a:bodyPr wrap="square">
            <a:spAutoFit/>
          </a:bodyPr>
          <a:lstStyle/>
          <a:p>
            <a:pPr>
              <a:lnSpc>
                <a:spcPct val="107000"/>
              </a:lnSpc>
            </a:pPr>
            <a:r>
              <a:rPr lang="en-US" sz="28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Bible Application:</a:t>
            </a:r>
          </a:p>
        </p:txBody>
      </p:sp>
      <p:sp>
        <p:nvSpPr>
          <p:cNvPr id="9" name="TextBox 8">
            <a:extLst>
              <a:ext uri="{FF2B5EF4-FFF2-40B4-BE49-F238E27FC236}">
                <a16:creationId xmlns:a16="http://schemas.microsoft.com/office/drawing/2014/main" id="{B0C7A4DA-C6D7-A582-18BA-D3D7645F7DD1}"/>
              </a:ext>
            </a:extLst>
          </p:cNvPr>
          <p:cNvSpPr txBox="1"/>
          <p:nvPr/>
        </p:nvSpPr>
        <p:spPr>
          <a:xfrm>
            <a:off x="3506351" y="306670"/>
            <a:ext cx="8119407" cy="407035"/>
          </a:xfrm>
          <a:prstGeom prst="rect">
            <a:avLst/>
          </a:prstGeom>
          <a:noFill/>
        </p:spPr>
        <p:txBody>
          <a:bodyPr wrap="square">
            <a:spAutoFit/>
          </a:bodyPr>
          <a:lstStyle/>
          <a:p>
            <a:pPr marL="0" marR="0">
              <a:lnSpc>
                <a:spcPct val="107000"/>
              </a:lnSpc>
              <a:spcBef>
                <a:spcPts val="0"/>
              </a:spcBef>
              <a:spcAft>
                <a:spcPts val="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Recognize that God dwells among us today, no matter how we’re feeling. </a:t>
            </a:r>
          </a:p>
        </p:txBody>
      </p:sp>
      <p:sp>
        <p:nvSpPr>
          <p:cNvPr id="3" name="Footer Placeholder 9">
            <a:extLst>
              <a:ext uri="{FF2B5EF4-FFF2-40B4-BE49-F238E27FC236}">
                <a16:creationId xmlns:a16="http://schemas.microsoft.com/office/drawing/2014/main" id="{446DA07F-2F07-1AC7-ED84-6B7FFC9DFDF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2" name="Straight Connector 11">
            <a:extLst>
              <a:ext uri="{FF2B5EF4-FFF2-40B4-BE49-F238E27FC236}">
                <a16:creationId xmlns:a16="http://schemas.microsoft.com/office/drawing/2014/main" id="{8BF5D094-3C03-29B0-DDA3-1D21ED94F63F}"/>
              </a:ext>
            </a:extLst>
          </p:cNvPr>
          <p:cNvCxnSpPr>
            <a:cxnSpLocks/>
          </p:cNvCxnSpPr>
          <p:nvPr/>
        </p:nvCxnSpPr>
        <p:spPr>
          <a:xfrm>
            <a:off x="848534" y="7630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B8F39F-B419-1DAA-470D-2B50512327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B36EF406-D00C-7C2D-AFB8-B584D29C0CA5}"/>
              </a:ext>
            </a:extLst>
          </p:cNvPr>
          <p:cNvSpPr txBox="1">
            <a:spLocks/>
          </p:cNvSpPr>
          <p:nvPr/>
        </p:nvSpPr>
        <p:spPr>
          <a:xfrm>
            <a:off x="9208690" y="6440823"/>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13</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pic>
        <p:nvPicPr>
          <p:cNvPr id="6" name="Picture 5">
            <a:extLst>
              <a:ext uri="{FF2B5EF4-FFF2-40B4-BE49-F238E27FC236}">
                <a16:creationId xmlns:a16="http://schemas.microsoft.com/office/drawing/2014/main" id="{B595F113-B3A9-E302-C456-4650DE5EC911}"/>
              </a:ext>
            </a:extLst>
          </p:cNvPr>
          <p:cNvPicPr>
            <a:picLocks noChangeAspect="1"/>
          </p:cNvPicPr>
          <p:nvPr/>
        </p:nvPicPr>
        <p:blipFill>
          <a:blip r:embed="rId3">
            <a:extLst>
              <a:ext uri="{28A0092B-C50C-407E-A947-70E740481C1C}">
                <a14:useLocalDpi xmlns:a14="http://schemas.microsoft.com/office/drawing/2010/main" val="0"/>
              </a:ext>
            </a:extLst>
          </a:blip>
          <a:srcRect l="7288" r="7288"/>
          <a:stretch/>
        </p:blipFill>
        <p:spPr>
          <a:xfrm>
            <a:off x="559791" y="1440750"/>
            <a:ext cx="5701950" cy="4769520"/>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Tree>
    <p:extLst>
      <p:ext uri="{BB962C8B-B14F-4D97-AF65-F5344CB8AC3E}">
        <p14:creationId xmlns:p14="http://schemas.microsoft.com/office/powerpoint/2010/main" val="2430406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273B4827-8DB0-0B38-F949-A9408EE913E9}"/>
              </a:ext>
            </a:extLst>
          </p:cNvPr>
          <p:cNvCxnSpPr>
            <a:cxnSpLocks/>
          </p:cNvCxnSpPr>
          <p:nvPr/>
        </p:nvCxnSpPr>
        <p:spPr>
          <a:xfrm rot="5400000">
            <a:off x="-2319531" y="3494747"/>
            <a:ext cx="5943600" cy="0"/>
          </a:xfrm>
          <a:prstGeom prst="line">
            <a:avLst/>
          </a:prstGeom>
          <a:ln w="127000">
            <a:solidFill>
              <a:schemeClr val="tx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27823738-A69F-3179-76C8-4A6EBB2BC3AD}"/>
              </a:ext>
            </a:extLst>
          </p:cNvPr>
          <p:cNvGrpSpPr/>
          <p:nvPr/>
        </p:nvGrpSpPr>
        <p:grpSpPr>
          <a:xfrm>
            <a:off x="1060771" y="391618"/>
            <a:ext cx="10762928" cy="628914"/>
            <a:chOff x="0" y="55339"/>
            <a:chExt cx="9026157" cy="343792"/>
          </a:xfrm>
          <a:solidFill>
            <a:schemeClr val="tx1"/>
          </a:solidFill>
          <a:scene3d>
            <a:camera prst="orthographicFront">
              <a:rot lat="0" lon="0" rev="0"/>
            </a:camera>
            <a:lightRig rig="contrasting" dir="t">
              <a:rot lat="0" lon="0" rev="1200000"/>
            </a:lightRig>
          </a:scene3d>
        </p:grpSpPr>
        <p:sp>
          <p:nvSpPr>
            <p:cNvPr id="14" name="Rectangle: Rounded Corners 13">
              <a:extLst>
                <a:ext uri="{FF2B5EF4-FFF2-40B4-BE49-F238E27FC236}">
                  <a16:creationId xmlns:a16="http://schemas.microsoft.com/office/drawing/2014/main" id="{32670A2B-FCC5-DB81-A59E-385E0E481FC9}"/>
                </a:ext>
              </a:extLst>
            </p:cNvPr>
            <p:cNvSpPr/>
            <p:nvPr/>
          </p:nvSpPr>
          <p:spPr>
            <a:xfrm>
              <a:off x="0" y="55339"/>
              <a:ext cx="9026157" cy="343792"/>
            </a:xfrm>
            <a:prstGeom prst="roundRect">
              <a:avLst/>
            </a:prstGeom>
            <a:grpFill/>
            <a:ln>
              <a:solidFill>
                <a:schemeClr val="tx1"/>
              </a:solidFill>
            </a:ln>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solidFill>
                  <a:srgbClr val="002060"/>
                </a:solidFill>
              </a:endParaRPr>
            </a:p>
          </p:txBody>
        </p:sp>
        <p:sp>
          <p:nvSpPr>
            <p:cNvPr id="16" name="Rectangle: Rounded Corners 4">
              <a:extLst>
                <a:ext uri="{FF2B5EF4-FFF2-40B4-BE49-F238E27FC236}">
                  <a16:creationId xmlns:a16="http://schemas.microsoft.com/office/drawing/2014/main" id="{52E9ECB7-89A6-21B8-D971-09DED30723FF}"/>
                </a:ext>
              </a:extLst>
            </p:cNvPr>
            <p:cNvSpPr txBox="1"/>
            <p:nvPr/>
          </p:nvSpPr>
          <p:spPr>
            <a:xfrm>
              <a:off x="16783" y="72122"/>
              <a:ext cx="8992591" cy="310226"/>
            </a:xfrm>
            <a:prstGeom prst="rect">
              <a:avLst/>
            </a:prstGeom>
            <a:noFill/>
            <a:ln>
              <a:solidFill>
                <a:schemeClr val="tx1"/>
              </a:solidFill>
            </a:ln>
            <a:sp3d/>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b="1" kern="1200" cap="small" dirty="0">
                  <a:solidFill>
                    <a:srgbClr val="002060"/>
                  </a:solidFill>
                  <a:effectLst>
                    <a:outerShdw blurRad="38100" dist="38100" dir="2700000" algn="tl">
                      <a:srgbClr val="000000">
                        <a:alpha val="43137"/>
                      </a:srgbClr>
                    </a:outerShdw>
                  </a:effectLst>
                  <a:latin typeface="Gotham Medium" panose="02000604030000020004"/>
                </a:rPr>
                <a:t>  Conclusion</a:t>
              </a:r>
              <a:endParaRPr lang="en-US" sz="3600" b="1" kern="1200" cap="small" dirty="0">
                <a:solidFill>
                  <a:srgbClr val="002060"/>
                </a:solidFill>
                <a:effectLst>
                  <a:outerShdw blurRad="38100" dist="38100" dir="2700000" algn="tl">
                    <a:srgbClr val="000000">
                      <a:alpha val="43137"/>
                    </a:srgbClr>
                  </a:outerShdw>
                </a:effectLst>
                <a:latin typeface="Gotham Medium" panose="02000604030000020004"/>
                <a:ea typeface="Dotum" panose="020B0600000101010101" pitchFamily="34" charset="-127"/>
              </a:endParaRPr>
            </a:p>
          </p:txBody>
        </p:sp>
      </p:grpSp>
      <p:sp>
        <p:nvSpPr>
          <p:cNvPr id="5" name="Footer Placeholder 9">
            <a:extLst>
              <a:ext uri="{FF2B5EF4-FFF2-40B4-BE49-F238E27FC236}">
                <a16:creationId xmlns:a16="http://schemas.microsoft.com/office/drawing/2014/main" id="{85E16FA0-9C9C-EC07-7D05-796CDC145CC7}"/>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F098000E-F9D4-402F-BC45-FCB8EC6CF441}"/>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7382C11-1573-4E3C-AF5B-9188DDFAA095}"/>
              </a:ext>
            </a:extLst>
          </p:cNvPr>
          <p:cNvCxnSpPr>
            <a:cxnSpLocks/>
          </p:cNvCxnSpPr>
          <p:nvPr/>
        </p:nvCxnSpPr>
        <p:spPr>
          <a:xfrm>
            <a:off x="868959"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243B68D0-CEBD-6966-A274-D32CD13BDF23}"/>
              </a:ext>
            </a:extLst>
          </p:cNvPr>
          <p:cNvSpPr txBox="1">
            <a:spLocks/>
          </p:cNvSpPr>
          <p:nvPr/>
        </p:nvSpPr>
        <p:spPr>
          <a:xfrm>
            <a:off x="8742946" y="6256422"/>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14</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3" name="Rectangle 2">
            <a:extLst>
              <a:ext uri="{FF2B5EF4-FFF2-40B4-BE49-F238E27FC236}">
                <a16:creationId xmlns:a16="http://schemas.microsoft.com/office/drawing/2014/main" id="{4CE79919-5240-0F16-0F4B-A1EBC1F325E1}"/>
              </a:ext>
            </a:extLst>
          </p:cNvPr>
          <p:cNvSpPr/>
          <p:nvPr/>
        </p:nvSpPr>
        <p:spPr>
          <a:xfrm>
            <a:off x="1060771" y="1142425"/>
            <a:ext cx="10762928" cy="5030929"/>
          </a:xfrm>
          <a:prstGeom prst="rect">
            <a:avLst/>
          </a:prstGeom>
          <a:blipFill dpi="0" rotWithShape="1">
            <a:blip r:embed="rId3">
              <a:alphaModFix amt="40000"/>
            </a:blip>
            <a:srcRect/>
            <a:stretch>
              <a:fillRect/>
            </a:stretch>
          </a:blip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2800" b="1" u="sng"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Delivering a Hard Word</a:t>
            </a: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prophets often brought words of warning or imminent destruction and pain due to the people’s lack of faithfulness to God. We see this time and time again in Scripture. The prophets were also responsible for bringing the word of God to people, whether they listened or not. Both the messages and the messengers were often rejected (Luke 11:47–51).God even predicted that such things would happen (Jeremiah 7:27; Ezekiel 3:7).</a:t>
            </a:r>
            <a:endPar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It’s probably safe to say that few, if any, of us will be asked to do something quite like Ezekiel was required to do. Even so, we all face times when speaking difficult truths to people is uncomfortable. Although the gospel is good news, it is also a stumbling block. As it tells us that we can have forgiveness in Christ, it also tells us we are </a:t>
            </a:r>
            <a:r>
              <a:rPr lang="en-US" sz="2400" b="1" dirty="0" err="1">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sin¬ners</a:t>
            </a: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in need of a Savior. To speak this is our task.</a:t>
            </a:r>
          </a:p>
        </p:txBody>
      </p:sp>
    </p:spTree>
    <p:extLst>
      <p:ext uri="{BB962C8B-B14F-4D97-AF65-F5344CB8AC3E}">
        <p14:creationId xmlns:p14="http://schemas.microsoft.com/office/powerpoint/2010/main" val="1145517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B378EF2D-0FE3-87DA-93CB-0D4FF316A144}"/>
              </a:ext>
            </a:extLst>
          </p:cNvPr>
          <p:cNvSpPr txBox="1"/>
          <p:nvPr/>
        </p:nvSpPr>
        <p:spPr>
          <a:xfrm>
            <a:off x="716559" y="177826"/>
            <a:ext cx="11507006" cy="769441"/>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r>
              <a:rPr lang="en-US" sz="32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Live It Out:</a:t>
            </a:r>
            <a:r>
              <a:rPr lang="en-US" sz="4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Align your heart with God’s.</a:t>
            </a:r>
          </a:p>
        </p:txBody>
      </p:sp>
      <p:sp>
        <p:nvSpPr>
          <p:cNvPr id="12" name="TextBox 11">
            <a:extLst>
              <a:ext uri="{FF2B5EF4-FFF2-40B4-BE49-F238E27FC236}">
                <a16:creationId xmlns:a16="http://schemas.microsoft.com/office/drawing/2014/main" id="{3E001B44-E7BD-77BC-9425-71DDB2C4470E}"/>
              </a:ext>
            </a:extLst>
          </p:cNvPr>
          <p:cNvSpPr txBox="1"/>
          <p:nvPr/>
        </p:nvSpPr>
        <p:spPr>
          <a:xfrm>
            <a:off x="681107" y="1100691"/>
            <a:ext cx="7532090" cy="2004267"/>
          </a:xfrm>
          <a:prstGeom prst="rect">
            <a:avLst/>
          </a:prstGeom>
          <a:gradFill>
            <a:gsLst>
              <a:gs pos="0">
                <a:srgbClr val="002060"/>
              </a:gs>
              <a:gs pos="45000">
                <a:srgbClr val="0070C0">
                  <a:alpha val="40000"/>
                </a:srgbClr>
              </a:gs>
              <a:gs pos="75000">
                <a:srgbClr val="0070C0"/>
              </a:gs>
              <a:gs pos="100000">
                <a:srgbClr val="002060"/>
              </a:gs>
            </a:gsLst>
            <a:lin ang="5400000" scaled="1"/>
          </a:gradFill>
        </p:spPr>
        <p:txBody>
          <a:bodyPr wrap="square">
            <a:spAutoFit/>
          </a:bodyPr>
          <a:lstStyle/>
          <a:p>
            <a:pPr marL="91440">
              <a:lnSpc>
                <a:spcPct val="107000"/>
              </a:lnSpc>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Align your heart with God’s. </a:t>
            </a:r>
          </a:p>
          <a:p>
            <a:pPr lvl="1"/>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Jesus’ Sermon on the Mount, He says, “Blessed are those who mourn, for they will be comforted” (Matt.  5:4).  When we mourn because the world is not as it should be and the kingdom of God has not arrived in fullness, we are near to the heart of God.  Jesus is with those who are sorrowful. </a:t>
            </a:r>
          </a:p>
        </p:txBody>
      </p:sp>
      <p:sp>
        <p:nvSpPr>
          <p:cNvPr id="2" name="Footer Placeholder 9">
            <a:extLst>
              <a:ext uri="{FF2B5EF4-FFF2-40B4-BE49-F238E27FC236}">
                <a16:creationId xmlns:a16="http://schemas.microsoft.com/office/drawing/2014/main" id="{EC950801-FEB9-9FC7-93D0-E4F8D6AE0C64}"/>
              </a:ext>
            </a:extLst>
          </p:cNvPr>
          <p:cNvSpPr txBox="1">
            <a:spLocks/>
          </p:cNvSpPr>
          <p:nvPr/>
        </p:nvSpPr>
        <p:spPr>
          <a:xfrm rot="16200000">
            <a:off x="-857823" y="1234488"/>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4" name="Straight Connector 13">
            <a:extLst>
              <a:ext uri="{FF2B5EF4-FFF2-40B4-BE49-F238E27FC236}">
                <a16:creationId xmlns:a16="http://schemas.microsoft.com/office/drawing/2014/main" id="{B7EDBB6C-AF9A-45C1-8EB8-2BDB4D6AE501}"/>
              </a:ext>
            </a:extLst>
          </p:cNvPr>
          <p:cNvCxnSpPr>
            <a:cxnSpLocks/>
          </p:cNvCxnSpPr>
          <p:nvPr/>
        </p:nvCxnSpPr>
        <p:spPr>
          <a:xfrm>
            <a:off x="716559" y="6797634"/>
            <a:ext cx="10972800" cy="0"/>
          </a:xfrm>
          <a:prstGeom prst="line">
            <a:avLst/>
          </a:prstGeom>
          <a:ln w="920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AD39959-06BC-4F3E-A453-9952A0678947}"/>
              </a:ext>
            </a:extLst>
          </p:cNvPr>
          <p:cNvCxnSpPr>
            <a:cxnSpLocks/>
          </p:cNvCxnSpPr>
          <p:nvPr/>
        </p:nvCxnSpPr>
        <p:spPr>
          <a:xfrm>
            <a:off x="681107" y="915497"/>
            <a:ext cx="1152144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09BC5E-454A-4D64-8A80-8487C3E2B2C4}"/>
              </a:ext>
            </a:extLst>
          </p:cNvPr>
          <p:cNvCxnSpPr>
            <a:cxnSpLocks/>
          </p:cNvCxnSpPr>
          <p:nvPr/>
        </p:nvCxnSpPr>
        <p:spPr>
          <a:xfrm rot="16200000">
            <a:off x="-1643379" y="4772644"/>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6869" name="Line 8"/>
          <p:cNvSpPr>
            <a:spLocks noChangeShapeType="1"/>
          </p:cNvSpPr>
          <p:nvPr/>
        </p:nvSpPr>
        <p:spPr bwMode="auto">
          <a:xfrm flipV="1">
            <a:off x="6640177" y="2021496"/>
            <a:ext cx="513873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b="1">
              <a:solidFill>
                <a:srgbClr val="002060"/>
              </a:solidFill>
              <a:effectLst>
                <a:outerShdw blurRad="38100" dist="38100" dir="2700000" algn="tl">
                  <a:srgbClr val="000000">
                    <a:alpha val="43137"/>
                  </a:srgbClr>
                </a:outerShdw>
              </a:effectLst>
              <a:latin typeface="Gotham Medium" panose="02000604030000020004"/>
            </a:endParaRPr>
          </a:p>
        </p:txBody>
      </p:sp>
      <p:sp>
        <p:nvSpPr>
          <p:cNvPr id="4" name="Slide Number Placeholder 3">
            <a:extLst>
              <a:ext uri="{FF2B5EF4-FFF2-40B4-BE49-F238E27FC236}">
                <a16:creationId xmlns:a16="http://schemas.microsoft.com/office/drawing/2014/main" id="{152AD765-75E2-9299-4E2F-67D49BE3FF43}"/>
              </a:ext>
            </a:extLst>
          </p:cNvPr>
          <p:cNvSpPr>
            <a:spLocks noGrp="1"/>
          </p:cNvSpPr>
          <p:nvPr>
            <p:ph type="sldNum" sz="quarter" idx="12"/>
          </p:nvPr>
        </p:nvSpPr>
        <p:spPr>
          <a:xfrm>
            <a:off x="9200150" y="6440574"/>
            <a:ext cx="2743200" cy="365125"/>
          </a:xfrm>
        </p:spPr>
        <p:txBody>
          <a:bodyPr/>
          <a:lstStyle/>
          <a:p>
            <a:fld id="{54FF5A43-5860-45F3-A4A1-B751D8F4B1B0}" type="slidenum">
              <a:rPr lang="en-US" smtClean="0"/>
              <a:t>15</a:t>
            </a:fld>
            <a:endParaRPr lang="en-US"/>
          </a:p>
        </p:txBody>
      </p:sp>
      <p:sp>
        <p:nvSpPr>
          <p:cNvPr id="5" name="Slide Number Placeholder 5">
            <a:extLst>
              <a:ext uri="{FF2B5EF4-FFF2-40B4-BE49-F238E27FC236}">
                <a16:creationId xmlns:a16="http://schemas.microsoft.com/office/drawing/2014/main" id="{D4DB40FF-5CD6-653A-27F7-411229FE52BB}"/>
              </a:ext>
            </a:extLst>
          </p:cNvPr>
          <p:cNvSpPr txBox="1">
            <a:spLocks/>
          </p:cNvSpPr>
          <p:nvPr/>
        </p:nvSpPr>
        <p:spPr>
          <a:xfrm>
            <a:off x="9332496" y="6340646"/>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15</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7" name="Picture 6">
            <a:extLst>
              <a:ext uri="{FF2B5EF4-FFF2-40B4-BE49-F238E27FC236}">
                <a16:creationId xmlns:a16="http://schemas.microsoft.com/office/drawing/2014/main" id="{C49B18CD-29DE-811F-0BE9-CF67AE7903A4}"/>
              </a:ext>
            </a:extLst>
          </p:cNvPr>
          <p:cNvPicPr>
            <a:picLocks noChangeAspect="1"/>
          </p:cNvPicPr>
          <p:nvPr/>
        </p:nvPicPr>
        <p:blipFill>
          <a:blip r:embed="rId3">
            <a:extLst>
              <a:ext uri="{28A0092B-C50C-407E-A947-70E740481C1C}">
                <a14:useLocalDpi xmlns:a14="http://schemas.microsoft.com/office/drawing/2010/main" val="0"/>
              </a:ext>
            </a:extLst>
          </a:blip>
          <a:srcRect t="13223" b="13223"/>
          <a:stretch/>
        </p:blipFill>
        <p:spPr>
          <a:xfrm>
            <a:off x="479494" y="3104958"/>
            <a:ext cx="5566254" cy="3679365"/>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p:spPr>
      </p:pic>
      <p:sp>
        <p:nvSpPr>
          <p:cNvPr id="6" name="Rectangle 5">
            <a:extLst>
              <a:ext uri="{FF2B5EF4-FFF2-40B4-BE49-F238E27FC236}">
                <a16:creationId xmlns:a16="http://schemas.microsoft.com/office/drawing/2014/main" id="{82C01810-1B81-4DB7-803B-568937633E50}"/>
              </a:ext>
            </a:extLst>
          </p:cNvPr>
          <p:cNvSpPr/>
          <p:nvPr/>
        </p:nvSpPr>
        <p:spPr>
          <a:xfrm>
            <a:off x="6096000" y="3424146"/>
            <a:ext cx="5635757" cy="2680670"/>
          </a:xfrm>
          <a:prstGeom prst="rect">
            <a:avLst/>
          </a:prstGeom>
          <a:gradFill>
            <a:gsLst>
              <a:gs pos="0">
                <a:srgbClr val="002060"/>
              </a:gs>
              <a:gs pos="45000">
                <a:srgbClr val="0070C0">
                  <a:alpha val="40000"/>
                </a:srgbClr>
              </a:gs>
              <a:gs pos="75000">
                <a:srgbClr val="0070C0"/>
              </a:gs>
              <a:gs pos="100000">
                <a:srgbClr val="002060"/>
              </a:gs>
            </a:gsLst>
            <a:lin ang="5400000" scaled="1"/>
          </a:gradFill>
          <a:ln>
            <a:noFill/>
          </a:ln>
        </p:spPr>
        <p:txBody>
          <a:bodyPr wrap="square">
            <a:spAutoFit/>
          </a:bodyPr>
          <a:lstStyle/>
          <a:p>
            <a:pPr marL="91440" marR="0">
              <a:lnSpc>
                <a:spcPct val="107000"/>
              </a:lnSpc>
              <a:spcBef>
                <a:spcPts val="0"/>
              </a:spcBef>
              <a:spcAft>
                <a:spcPts val="0"/>
              </a:spcAft>
            </a:pPr>
            <a:r>
              <a:rPr lang="en-US" sz="3200" b="1" i="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Grieved for What Grieves God</a:t>
            </a:r>
          </a:p>
          <a:p>
            <a:pPr marL="914400" marR="0">
              <a:lnSpc>
                <a:spcPct val="107000"/>
              </a:lnSpc>
              <a:spcBef>
                <a:spcPts val="0"/>
              </a:spcBef>
              <a:spcAft>
                <a:spcPts val="0"/>
              </a:spcAft>
            </a:pPr>
            <a:r>
              <a:rPr lang="en-US"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Unlike the people in today’s lesson, we are free to grieve.  We do not have to hide our dismay at things that are out of step with God’s design.  Has God been showing you any particular injustice or need in the world? Or has your heart been grieved by something you have done?</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Autofit/>
          </a:bodyPr>
          <a:lstStyle/>
          <a:p>
            <a:pPr marL="0" marR="0">
              <a:spcAft>
                <a:spcPts val="0"/>
              </a:spcAft>
            </a:pPr>
            <a:r>
              <a:rPr lang="en-US" sz="48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Closing 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5193222" y="1128561"/>
            <a:ext cx="6501474" cy="5592914"/>
          </a:xfrm>
          <a:solidFill>
            <a:schemeClr val="accent6">
              <a:lumMod val="50000"/>
              <a:alpha val="20000"/>
            </a:schemeClr>
          </a:solidFill>
        </p:spPr>
        <p:txBody>
          <a:bodyPr vert="horz" lIns="91440" tIns="45720" rIns="91440" bIns="45720" rtlCol="0" anchor="ctr">
            <a:normAutofit fontScale="70000" lnSpcReduction="20000"/>
          </a:bodyPr>
          <a:lstStyle/>
          <a:p>
            <a:pPr marL="0" marR="0">
              <a:lnSpc>
                <a:spcPct val="107000"/>
              </a:lnSpc>
              <a:spcBef>
                <a:spcPts val="0"/>
              </a:spcBef>
              <a:spcAft>
                <a:spcPts val="0"/>
              </a:spcAft>
            </a:pPr>
            <a:r>
              <a:rPr lang="en-US" sz="40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Sovereign Lord, thank You for Your Word—sweet and searching. Plant it deep; soften our hearts; tear down our idols. Make us faithful watchmen to speak truth in love, with courage and humility. Comfort the grieving; steady those whose “delight of their eyes” is gone. Teach exile faithfulness—worship, service, repentance, hope. Open our mouths in Your time; guard our silence in wisdom. Unite Your people and glorify Jesus in us. In His name we pray. Amen.</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fontScale="70000" lnSpcReduction="20000"/>
          </a:bodyPr>
          <a:lstStyle/>
          <a:p>
            <a:pPr>
              <a:spcAft>
                <a:spcPts val="600"/>
              </a:spcAft>
            </a:pPr>
            <a:fld id="{D8DA9DAA-006C-4F4B-980E-E3DF019B24E2}" type="slidenum">
              <a:rPr lang="en-US" smtClean="0">
                <a:solidFill>
                  <a:schemeClr val="tx1"/>
                </a:solidFill>
              </a:rPr>
              <a:pPr>
                <a:spcAft>
                  <a:spcPts val="600"/>
                </a:spcAft>
              </a:pPr>
              <a:t>16</a:t>
            </a:fld>
            <a:endParaRPr lang="en-US">
              <a:solidFill>
                <a:schemeClr val="tx1"/>
              </a:solidFill>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5152" y="1128561"/>
            <a:ext cx="4908070" cy="5045459"/>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6" name="Picture 5" descr="A person blowing a horn in front of a group of people&#10;&#10;AI-generated content may be incorrect.">
            <a:extLst>
              <a:ext uri="{FF2B5EF4-FFF2-40B4-BE49-F238E27FC236}">
                <a16:creationId xmlns:a16="http://schemas.microsoft.com/office/drawing/2014/main" id="{34B3DA4D-A047-E78E-439A-7A4CAEC10601}"/>
              </a:ext>
            </a:extLst>
          </p:cNvPr>
          <p:cNvPicPr>
            <a:picLocks noChangeAspect="1"/>
          </p:cNvPicPr>
          <p:nvPr/>
        </p:nvPicPr>
        <p:blipFill>
          <a:blip r:embed="rId3">
            <a:extLst>
              <a:ext uri="{28A0092B-C50C-407E-A947-70E740481C1C}">
                <a14:useLocalDpi xmlns:a14="http://schemas.microsoft.com/office/drawing/2010/main" val="0"/>
              </a:ext>
            </a:extLst>
          </a:blip>
          <a:srcRect l="9391" r="23656" b="-1"/>
          <a:stretch>
            <a:fillRect/>
          </a:stretch>
        </p:blipFill>
        <p:spPr>
          <a:xfrm flipH="1">
            <a:off x="327491" y="2573542"/>
            <a:ext cx="4732380" cy="413385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72069813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50061247-EA4F-4DFA-AFCE-648487762CF7}"/>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D86942A7-47DA-D67C-EE43-A0F99E49B4C9}"/>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7BFB5F07-E446-C852-4B90-F4394C1F1FB5}"/>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C0E541B-640C-16BC-AAC4-59C07BA8C1B2}"/>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D60B9ED6-6224-5750-9242-946BB3BEF35B}"/>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3EFBDE82-69B8-D43A-EB32-475C55B7B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3FD70DA2-668D-8D27-2C55-0F8807A65E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0E91380F-427D-4DF0-FA11-CF38525735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A94BD811-5827-2DD9-A793-970F2CB398CA}"/>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C951D9CA-AEAD-4692-C976-176F1C68A24F}"/>
              </a:ext>
            </a:extLst>
          </p:cNvPr>
          <p:cNvPicPr>
            <a:picLocks noChangeAspect="1"/>
          </p:cNvPicPr>
          <p:nvPr/>
        </p:nvPicPr>
        <p:blipFill>
          <a:blip r:embed="rId7">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FF0AF5AB-32D1-F8E6-C05A-3D5C23F36ECF}"/>
              </a:ext>
            </a:extLst>
          </p:cNvPr>
          <p:cNvSpPr/>
          <p:nvPr/>
        </p:nvSpPr>
        <p:spPr>
          <a:xfrm>
            <a:off x="-69143" y="0"/>
            <a:ext cx="5876904" cy="6858000"/>
          </a:xfrm>
          <a:prstGeom prst="trapezoid">
            <a:avLst>
              <a:gd name="adj" fmla="val 20814"/>
            </a:avLst>
          </a:prstGeom>
          <a:blipFill>
            <a:blip r:embed="rId7">
              <a:extLst>
                <a:ext uri="{28A0092B-C50C-407E-A947-70E740481C1C}">
                  <a14:useLocalDpi xmlns:a14="http://schemas.microsoft.com/office/drawing/2010/main" val="0"/>
                </a:ext>
              </a:extLst>
            </a:blip>
            <a:stretch>
              <a:fillRect l="-16956" t="-1033" r="2196" b="1033"/>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8404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868" name="Line 7"/>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8FBD9161-33ED-4C7A-9101-A5509CA2C805}"/>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173528E-EDC8-4FBE-9BE9-878B206B957E}"/>
              </a:ext>
            </a:extLst>
          </p:cNvPr>
          <p:cNvSpPr/>
          <p:nvPr/>
        </p:nvSpPr>
        <p:spPr>
          <a:xfrm>
            <a:off x="1745788" y="1157721"/>
            <a:ext cx="9706877" cy="3141758"/>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What are Ezekiel’s duties as a prophet?</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What is a “sign act,” and what is its purpose?</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marR="0">
              <a:lnSpc>
                <a:spcPct val="107000"/>
              </a:lnSpc>
              <a:spcBef>
                <a:spcPts val="0"/>
              </a:spcBef>
              <a:spcAft>
                <a:spcPts val="0"/>
              </a:spcAft>
            </a:pPr>
            <a:endParaRPr lang="en-US" b="1" dirty="0">
              <a:latin typeface="Gotham Medium" panose="02000604030000020004"/>
              <a:cs typeface="Times New Roman" panose="02020603050405020304" pitchFamily="18" charset="0"/>
            </a:endParaRPr>
          </a:p>
          <a:p>
            <a:pPr marR="0">
              <a:lnSpc>
                <a:spcPct val="107000"/>
              </a:lnSpc>
              <a:spcBef>
                <a:spcPts val="0"/>
              </a:spcBef>
              <a:spcAft>
                <a:spcPts val="0"/>
              </a:spcAft>
            </a:pPr>
            <a:r>
              <a:rPr lang="en-US" b="1" dirty="0">
                <a:latin typeface="Gotham Medium" panose="02000604030000020004"/>
                <a:cs typeface="Times New Roman" panose="02020603050405020304" pitchFamily="18" charset="0"/>
              </a:rPr>
              <a:t>3 What does God tell Ezekiel to do when his wife dies?</a:t>
            </a:r>
          </a:p>
        </p:txBody>
      </p:sp>
      <p:sp>
        <p:nvSpPr>
          <p:cNvPr id="23" name="Title 2">
            <a:extLst>
              <a:ext uri="{FF2B5EF4-FFF2-40B4-BE49-F238E27FC236}">
                <a16:creationId xmlns:a16="http://schemas.microsoft.com/office/drawing/2014/main" id="{4AE1B342-E6EE-45AE-83D4-7797DFEF110B}"/>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EZEKIEL’S SIGN</a:t>
            </a:r>
          </a:p>
        </p:txBody>
      </p:sp>
      <p:sp>
        <p:nvSpPr>
          <p:cNvPr id="18" name="Title 2">
            <a:extLst>
              <a:ext uri="{FF2B5EF4-FFF2-40B4-BE49-F238E27FC236}">
                <a16:creationId xmlns:a16="http://schemas.microsoft.com/office/drawing/2014/main" id="{8D284436-DACD-56FE-3A1E-471E5FEDF884}"/>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A1EEE892-ADC6-47E7-0D57-2605C27E8EA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DEB3DE9-58EF-1377-7FCD-8FFD2A784329}"/>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6E45151-30A7-4D1A-BAD3-394C71651229}"/>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E20630F-6610-463A-BEB0-62A3C8760E2D}"/>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C6D06A5-F2CA-3D9C-CFB2-19D357BB2131}"/>
              </a:ext>
            </a:extLst>
          </p:cNvPr>
          <p:cNvSpPr/>
          <p:nvPr/>
        </p:nvSpPr>
        <p:spPr>
          <a:xfrm>
            <a:off x="2133076" y="1600455"/>
            <a:ext cx="743202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must fully absorb and embody the message that he is to deliver to the people living in exile. He has to go to people who will resist and be reluctant to hear what God has to say.</a:t>
            </a:r>
          </a:p>
        </p:txBody>
      </p:sp>
      <p:sp>
        <p:nvSpPr>
          <p:cNvPr id="8" name="Rectangle 7">
            <a:extLst>
              <a:ext uri="{FF2B5EF4-FFF2-40B4-BE49-F238E27FC236}">
                <a16:creationId xmlns:a16="http://schemas.microsoft.com/office/drawing/2014/main" id="{693BDBB2-0C82-9D47-F236-905DDDD0D02A}"/>
              </a:ext>
            </a:extLst>
          </p:cNvPr>
          <p:cNvSpPr/>
          <p:nvPr/>
        </p:nvSpPr>
        <p:spPr>
          <a:xfrm>
            <a:off x="2133076" y="2890746"/>
            <a:ext cx="7302999" cy="87100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 “sign act” is like a visible parable. It is a demonstration of something that God wants to communicate. It is an action that goes beyond mere words and cannot be ignored.</a:t>
            </a:r>
          </a:p>
        </p:txBody>
      </p:sp>
      <p:sp>
        <p:nvSpPr>
          <p:cNvPr id="4" name="Slide Number Placeholder 5">
            <a:extLst>
              <a:ext uri="{FF2B5EF4-FFF2-40B4-BE49-F238E27FC236}">
                <a16:creationId xmlns:a16="http://schemas.microsoft.com/office/drawing/2014/main" id="{0AA87F9A-0C5D-004E-8C55-8344DC80F1CA}"/>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1">
            <a:extLst>
              <a:ext uri="{FF2B5EF4-FFF2-40B4-BE49-F238E27FC236}">
                <a16:creationId xmlns:a16="http://schemas.microsoft.com/office/drawing/2014/main" id="{17B24DAC-843F-FB83-8972-934C24D796BD}"/>
              </a:ext>
            </a:extLst>
          </p:cNvPr>
          <p:cNvSpPr/>
          <p:nvPr/>
        </p:nvSpPr>
        <p:spPr>
          <a:xfrm>
            <a:off x="2133075" y="4249562"/>
            <a:ext cx="7302999" cy="1134478"/>
          </a:xfrm>
          <a:prstGeom prst="rect">
            <a:avLst/>
          </a:prstGeom>
          <a:gradFill>
            <a:gsLst>
              <a:gs pos="59000">
                <a:srgbClr val="002060"/>
              </a:gs>
              <a:gs pos="43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has to avoid mourning in public. All of the normal things that a grieving husband would do, he is told not to do. He will not shed tears, will not change his clothes, and will not alter his diet. He has to go about his life as if he is not mourning for the love of his life.</a:t>
            </a:r>
          </a:p>
        </p:txBody>
      </p:sp>
    </p:spTree>
    <p:extLst>
      <p:ext uri="{BB962C8B-B14F-4D97-AF65-F5344CB8AC3E}">
        <p14:creationId xmlns:p14="http://schemas.microsoft.com/office/powerpoint/2010/main" val="1673513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a:extLst>
            <a:ext uri="{FF2B5EF4-FFF2-40B4-BE49-F238E27FC236}">
              <a16:creationId xmlns:a16="http://schemas.microsoft.com/office/drawing/2014/main" id="{1BC7C333-A1D2-2B48-4AA0-3B4C68E67E5A}"/>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F29D64FF-90F5-439A-7DED-3B1D6F770BDF}"/>
              </a:ext>
            </a:extLst>
          </p:cNvPr>
          <p:cNvSpPr>
            <a:spLocks noChangeShapeType="1"/>
          </p:cNvSpPr>
          <p:nvPr/>
        </p:nvSpPr>
        <p:spPr bwMode="auto">
          <a:xfrm flipH="1" flipV="1">
            <a:off x="-557806" y="2044817"/>
            <a:ext cx="8358188"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36869" name="Line 8">
            <a:extLst>
              <a:ext uri="{FF2B5EF4-FFF2-40B4-BE49-F238E27FC236}">
                <a16:creationId xmlns:a16="http://schemas.microsoft.com/office/drawing/2014/main" id="{62500886-E6A3-7573-F0AF-A065E25EBE3D}"/>
              </a:ext>
            </a:extLst>
          </p:cNvPr>
          <p:cNvSpPr>
            <a:spLocks noChangeShapeType="1"/>
          </p:cNvSpPr>
          <p:nvPr/>
        </p:nvSpPr>
        <p:spPr bwMode="auto">
          <a:xfrm flipV="1">
            <a:off x="3339541" y="1329965"/>
            <a:ext cx="8358188" cy="3849290"/>
          </a:xfrm>
          <a:prstGeom prst="line">
            <a:avLst/>
          </a:prstGeom>
          <a:noFill/>
          <a:ln w="7111"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sp>
        <p:nvSpPr>
          <p:cNvPr id="11" name="Line 7">
            <a:extLst>
              <a:ext uri="{FF2B5EF4-FFF2-40B4-BE49-F238E27FC236}">
                <a16:creationId xmlns:a16="http://schemas.microsoft.com/office/drawing/2014/main" id="{03CA72F6-197E-2F77-84A8-633A60BB50EF}"/>
              </a:ext>
            </a:extLst>
          </p:cNvPr>
          <p:cNvSpPr>
            <a:spLocks noChangeShapeType="1"/>
          </p:cNvSpPr>
          <p:nvPr/>
        </p:nvSpPr>
        <p:spPr bwMode="auto">
          <a:xfrm flipH="1" flipV="1">
            <a:off x="7048503" y="1277544"/>
            <a:ext cx="1503760" cy="1067990"/>
          </a:xfrm>
          <a:prstGeom prst="line">
            <a:avLst/>
          </a:prstGeom>
          <a:noFill/>
          <a:ln w="8533" cap="rnd">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latin typeface="Gotham Medium" panose="02000604030000020004"/>
            </a:endParaRPr>
          </a:p>
        </p:txBody>
      </p:sp>
      <p:cxnSp>
        <p:nvCxnSpPr>
          <p:cNvPr id="33" name="Straight Connector 32">
            <a:extLst>
              <a:ext uri="{FF2B5EF4-FFF2-40B4-BE49-F238E27FC236}">
                <a16:creationId xmlns:a16="http://schemas.microsoft.com/office/drawing/2014/main" id="{FDA9367A-97F7-3395-B429-5B79CECF7914}"/>
              </a:ext>
            </a:extLst>
          </p:cNvPr>
          <p:cNvCxnSpPr/>
          <p:nvPr/>
        </p:nvCxnSpPr>
        <p:spPr>
          <a:xfrm>
            <a:off x="322726" y="1034124"/>
            <a:ext cx="9966960"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60E03283-1FC7-05EF-AF15-FE873A06F1E0}"/>
              </a:ext>
            </a:extLst>
          </p:cNvPr>
          <p:cNvSpPr/>
          <p:nvPr/>
        </p:nvSpPr>
        <p:spPr>
          <a:xfrm>
            <a:off x="1745788" y="1157721"/>
            <a:ext cx="9706877" cy="2846805"/>
          </a:xfrm>
          <a:prstGeom prst="rect">
            <a:avLst/>
          </a:prstGeom>
          <a:noFill/>
          <a:ln w="539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b="1" dirty="0">
                <a:latin typeface="Gotham Medium" panose="02000604030000020004"/>
                <a:ea typeface="Calibri" panose="020F0502020204030204" pitchFamily="34" charset="0"/>
                <a:cs typeface="Times New Roman" panose="02020603050405020304" pitchFamily="18" charset="0"/>
              </a:rPr>
              <a:t>1 What is the meaning applied to the death of Ezekiel’s wife?</a:t>
            </a:r>
          </a:p>
          <a:p>
            <a:pPr marL="0" marR="0">
              <a:lnSpc>
                <a:spcPct val="107000"/>
              </a:lnSpc>
              <a:spcBef>
                <a:spcPts val="0"/>
              </a:spcBef>
              <a:spcAft>
                <a:spcPts val="0"/>
              </a:spcAft>
            </a:pPr>
            <a:r>
              <a:rPr lang="en-US" sz="2800" b="1" dirty="0">
                <a:latin typeface="Gotham Medium" panose="02000604030000020004"/>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endParaRPr lang="en-US"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a:p>
            <a:pPr>
              <a:lnSpc>
                <a:spcPct val="107000"/>
              </a:lnSpc>
            </a:pPr>
            <a:r>
              <a:rPr lang="en-US" b="1" dirty="0">
                <a:latin typeface="Gotham Medium" panose="02000604030000020004"/>
                <a:cs typeface="Times New Roman" panose="02020603050405020304" pitchFamily="18" charset="0"/>
              </a:rPr>
              <a:t>2 Why does God send the exiles a message about mourning? How does this connect to what they shall do?</a:t>
            </a:r>
          </a:p>
          <a:p>
            <a:pPr marL="0" marR="0">
              <a:lnSpc>
                <a:spcPct val="107000"/>
              </a:lnSpc>
              <a:spcBef>
                <a:spcPts val="0"/>
              </a:spcBef>
              <a:spcAft>
                <a:spcPts val="0"/>
              </a:spcAft>
            </a:pPr>
            <a:endParaRPr lang="en-US" sz="3600" b="1" dirty="0">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latin typeface="Gotham Medium" panose="02000604030000020004"/>
              <a:ea typeface="Calibri" panose="020F0502020204030204" pitchFamily="34" charset="0"/>
              <a:cs typeface="Times New Roman" panose="02020603050405020304" pitchFamily="18" charset="0"/>
            </a:endParaRPr>
          </a:p>
        </p:txBody>
      </p:sp>
      <p:sp>
        <p:nvSpPr>
          <p:cNvPr id="23" name="Title 2">
            <a:extLst>
              <a:ext uri="{FF2B5EF4-FFF2-40B4-BE49-F238E27FC236}">
                <a16:creationId xmlns:a16="http://schemas.microsoft.com/office/drawing/2014/main" id="{4A4EDD9C-6D59-631B-5329-F2F23E9B8980}"/>
              </a:ext>
            </a:extLst>
          </p:cNvPr>
          <p:cNvSpPr txBox="1">
            <a:spLocks/>
          </p:cNvSpPr>
          <p:nvPr/>
        </p:nvSpPr>
        <p:spPr>
          <a:xfrm>
            <a:off x="8552263" y="169551"/>
            <a:ext cx="3239687" cy="544824"/>
          </a:xfrm>
          <a:prstGeom prst="rect">
            <a:avLst/>
          </a:prstGeom>
          <a:gradFill>
            <a:gsLst>
              <a:gs pos="59000">
                <a:srgbClr val="002060"/>
              </a:gs>
              <a:gs pos="18000">
                <a:srgbClr val="00B0F0"/>
              </a:gs>
              <a:gs pos="0">
                <a:schemeClr val="tx2">
                  <a:lumMod val="40000"/>
                  <a:lumOff val="60000"/>
                </a:schemeClr>
              </a:gs>
              <a:gs pos="100000">
                <a:srgbClr val="002060"/>
              </a:gs>
            </a:gsLst>
            <a:lin ang="5400000" scaled="1"/>
          </a:gra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719" tIns="35719" rIns="35719" bIns="35719"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nSpc>
                <a:spcPct val="107000"/>
              </a:lnSpc>
            </a:pPr>
            <a:r>
              <a:rPr lang="en-US" sz="2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EZEKIEL’S SIGN</a:t>
            </a:r>
          </a:p>
        </p:txBody>
      </p:sp>
      <p:sp>
        <p:nvSpPr>
          <p:cNvPr id="18" name="Title 2">
            <a:extLst>
              <a:ext uri="{FF2B5EF4-FFF2-40B4-BE49-F238E27FC236}">
                <a16:creationId xmlns:a16="http://schemas.microsoft.com/office/drawing/2014/main" id="{4DA74F53-C643-8869-761F-705838E0D43A}"/>
              </a:ext>
            </a:extLst>
          </p:cNvPr>
          <p:cNvSpPr txBox="1">
            <a:spLocks/>
          </p:cNvSpPr>
          <p:nvPr/>
        </p:nvSpPr>
        <p:spPr>
          <a:xfrm>
            <a:off x="949105" y="169551"/>
            <a:ext cx="5044089" cy="850074"/>
          </a:xfrm>
          <a:prstGeom prst="rect">
            <a:avLst/>
          </a:prstGeom>
          <a:no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algn="l"/>
            <a:r>
              <a:rPr lang="en-US" sz="4000" b="1" dirty="0">
                <a:solidFill>
                  <a:schemeClr val="tx1"/>
                </a:solidFill>
                <a:latin typeface="Gotham Medium" panose="02000604030000020004"/>
              </a:rPr>
              <a:t>QUESTION &amp; ANSWER</a:t>
            </a:r>
            <a:endParaRPr lang="en-US" sz="3200" b="1" dirty="0">
              <a:solidFill>
                <a:schemeClr val="tx1"/>
              </a:solidFill>
              <a:latin typeface="Gotham Medium" panose="02000604030000020004"/>
            </a:endParaRPr>
          </a:p>
        </p:txBody>
      </p:sp>
      <p:sp>
        <p:nvSpPr>
          <p:cNvPr id="5" name="Footer Placeholder 9">
            <a:extLst>
              <a:ext uri="{FF2B5EF4-FFF2-40B4-BE49-F238E27FC236}">
                <a16:creationId xmlns:a16="http://schemas.microsoft.com/office/drawing/2014/main" id="{F536250A-86E7-9F01-713D-A4D5CF0FD26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latin typeface="Gotham Medium" panose="02000604030000020004"/>
              </a:rPr>
              <a:t>EZEKIEL’S SIGN</a:t>
            </a:r>
          </a:p>
        </p:txBody>
      </p:sp>
      <p:cxnSp>
        <p:nvCxnSpPr>
          <p:cNvPr id="6" name="Straight Connector 5">
            <a:extLst>
              <a:ext uri="{FF2B5EF4-FFF2-40B4-BE49-F238E27FC236}">
                <a16:creationId xmlns:a16="http://schemas.microsoft.com/office/drawing/2014/main" id="{020AD6CC-9F3E-6281-4177-6A7D88C95FA5}"/>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76A1342-BF9A-ABD9-60EC-701851AD93AD}"/>
              </a:ext>
            </a:extLst>
          </p:cNvPr>
          <p:cNvCxnSpPr>
            <a:cxnSpLocks/>
          </p:cNvCxnSpPr>
          <p:nvPr/>
        </p:nvCxnSpPr>
        <p:spPr>
          <a:xfrm>
            <a:off x="868959" y="6709404"/>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77644BF-B342-F61A-10F7-E0BB28089198}"/>
              </a:ext>
            </a:extLst>
          </p:cNvPr>
          <p:cNvCxnSpPr>
            <a:cxnSpLocks/>
          </p:cNvCxnSpPr>
          <p:nvPr/>
        </p:nvCxnSpPr>
        <p:spPr>
          <a:xfrm>
            <a:off x="1000934" y="915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13EC2A-DF34-9A59-878B-A0A3F03C2017}"/>
              </a:ext>
            </a:extLst>
          </p:cNvPr>
          <p:cNvSpPr/>
          <p:nvPr/>
        </p:nvSpPr>
        <p:spPr>
          <a:xfrm>
            <a:off x="2133076" y="1600455"/>
            <a:ext cx="7432029" cy="607539"/>
          </a:xfrm>
          <a:prstGeom prst="rect">
            <a:avLst/>
          </a:prstGeom>
          <a:gradFill>
            <a:gsLst>
              <a:gs pos="59000">
                <a:srgbClr val="002060"/>
              </a:gs>
              <a:gs pos="100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It signifies the coming loss of what the exiles love and their greatest hopes: the temple in Jerusalem and their sons and daughters.</a:t>
            </a:r>
          </a:p>
        </p:txBody>
      </p:sp>
      <p:sp>
        <p:nvSpPr>
          <p:cNvPr id="8" name="Rectangle 7">
            <a:extLst>
              <a:ext uri="{FF2B5EF4-FFF2-40B4-BE49-F238E27FC236}">
                <a16:creationId xmlns:a16="http://schemas.microsoft.com/office/drawing/2014/main" id="{DFBC043E-9E65-C4F8-A362-4DDB26C80F6F}"/>
              </a:ext>
            </a:extLst>
          </p:cNvPr>
          <p:cNvSpPr/>
          <p:nvPr/>
        </p:nvSpPr>
        <p:spPr>
          <a:xfrm>
            <a:off x="2133076" y="3218686"/>
            <a:ext cx="7302999" cy="1397947"/>
          </a:xfrm>
          <a:prstGeom prst="rect">
            <a:avLst/>
          </a:prstGeom>
          <a:gradFill>
            <a:gsLst>
              <a:gs pos="59000">
                <a:srgbClr val="002060"/>
              </a:gs>
              <a:gs pos="100000">
                <a:srgbClr val="00B0F0"/>
              </a:gs>
              <a:gs pos="0">
                <a:srgbClr val="002060"/>
              </a:gs>
              <a:gs pos="100000">
                <a:srgbClr val="002060"/>
              </a:gs>
            </a:gsLst>
            <a:lin ang="5400000" scaled="1"/>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nSpc>
                <a:spcPct val="107000"/>
              </a:lnSpc>
            </a:pPr>
            <a:r>
              <a:rPr lang="en-US" sz="16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exiles must prepare themselves to receive news of Jerusalem’s capture and the temple’s destruction. In Babylon, this news will be cheered and lauded as a great victory. But for these exiles, it will seem like the loss of their greatest hopes. They need to know that God has permitted His temple’s destruction, as a consequence for Judah’s unfaithfulness.</a:t>
            </a:r>
          </a:p>
        </p:txBody>
      </p:sp>
      <p:sp>
        <p:nvSpPr>
          <p:cNvPr id="4" name="Slide Number Placeholder 5">
            <a:extLst>
              <a:ext uri="{FF2B5EF4-FFF2-40B4-BE49-F238E27FC236}">
                <a16:creationId xmlns:a16="http://schemas.microsoft.com/office/drawing/2014/main" id="{9572BBA2-8D1D-91C8-6CAB-B79C3FA0E767}"/>
              </a:ext>
            </a:extLst>
          </p:cNvPr>
          <p:cNvSpPr>
            <a:spLocks noGrp="1"/>
          </p:cNvSpPr>
          <p:nvPr>
            <p:ph type="sldNum" sz="quarter" idx="12"/>
          </p:nvPr>
        </p:nvSpPr>
        <p:spPr>
          <a:xfrm>
            <a:off x="9266629" y="6201249"/>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19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664220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15FF41-AFA4-4D25-AB42-AB034F4B4FEC}"/>
              </a:ext>
            </a:extLst>
          </p:cNvPr>
          <p:cNvSpPr>
            <a:spLocks noGrp="1"/>
          </p:cNvSpPr>
          <p:nvPr>
            <p:ph type="title"/>
          </p:nvPr>
        </p:nvSpPr>
        <p:spPr>
          <a:xfrm>
            <a:off x="871153" y="1050569"/>
            <a:ext cx="3480438" cy="1444981"/>
          </a:xfrm>
        </p:spPr>
        <p:txBody>
          <a:bodyPr vert="horz" lIns="91440" tIns="45720" rIns="91440" bIns="45720" rtlCol="0" anchor="ctr">
            <a:normAutofit/>
          </a:bodyPr>
          <a:lstStyle/>
          <a:p>
            <a:pPr marL="0" marR="0">
              <a:spcAft>
                <a:spcPts val="0"/>
              </a:spcAft>
            </a:pPr>
            <a:r>
              <a:rPr lang="en-US" sz="6600" b="1" u="sng" kern="1200" cap="small" dirty="0">
                <a:solidFill>
                  <a:schemeClr val="tx1"/>
                </a:solidFill>
                <a:effectLst>
                  <a:outerShdw blurRad="38100" dist="38100" dir="2700000" algn="tl">
                    <a:srgbClr val="000000">
                      <a:alpha val="43137"/>
                    </a:srgbClr>
                  </a:outerShdw>
                </a:effectLst>
                <a:latin typeface="Arial Black" panose="020B0A04020102020204" pitchFamily="34" charset="0"/>
              </a:rPr>
              <a:t>Prayer</a:t>
            </a:r>
          </a:p>
        </p:txBody>
      </p:sp>
      <p:sp>
        <p:nvSpPr>
          <p:cNvPr id="4" name="Content Placeholder 3">
            <a:extLst>
              <a:ext uri="{FF2B5EF4-FFF2-40B4-BE49-F238E27FC236}">
                <a16:creationId xmlns:a16="http://schemas.microsoft.com/office/drawing/2014/main" id="{B0881FA9-F3B0-4912-B0E1-352094195C30}"/>
              </a:ext>
            </a:extLst>
          </p:cNvPr>
          <p:cNvSpPr>
            <a:spLocks noGrp="1"/>
          </p:cNvSpPr>
          <p:nvPr>
            <p:ph idx="1"/>
          </p:nvPr>
        </p:nvSpPr>
        <p:spPr>
          <a:xfrm>
            <a:off x="4439052" y="895350"/>
            <a:ext cx="7562905" cy="5045459"/>
          </a:xfrm>
          <a:solidFill>
            <a:schemeClr val="accent6">
              <a:lumMod val="50000"/>
              <a:alpha val="20000"/>
            </a:schemeClr>
          </a:solidFill>
        </p:spPr>
        <p:txBody>
          <a:bodyPr vert="horz" lIns="91440" tIns="45720" rIns="91440" bIns="45720" rtlCol="0" anchor="ctr">
            <a:normAutofit/>
          </a:bodyPr>
          <a:lstStyle/>
          <a:p>
            <a:pPr marL="0" marR="0">
              <a:lnSpc>
                <a:spcPct val="107000"/>
              </a:lnSpc>
              <a:spcBef>
                <a:spcPts val="0"/>
              </a:spcBef>
              <a:spcAft>
                <a:spcPts val="0"/>
              </a:spcAft>
            </a:pPr>
            <a:r>
              <a:rPr lang="en-US" sz="3200" b="1" dirty="0">
                <a:solidFill>
                  <a:schemeClr val="tx1"/>
                </a:solidFill>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rPr>
              <a:t>Heavenly Father, we struggle to pay attention during times of crisis because we do not want to face the need for change in our own lives.  Empower us to make the changes we need in order to be better followers of Your Son, Jesus Christ.  In His name we pray.  Amen. </a:t>
            </a:r>
          </a:p>
          <a:p>
            <a:pPr marL="0" marR="0">
              <a:lnSpc>
                <a:spcPct val="107000"/>
              </a:lnSpc>
              <a:spcBef>
                <a:spcPts val="0"/>
              </a:spcBef>
              <a:spcAft>
                <a:spcPts val="0"/>
              </a:spcAft>
            </a:pPr>
            <a:r>
              <a:rPr lang="en-US" b="1" dirty="0">
                <a:solidFill>
                  <a:schemeClr val="tx1"/>
                </a:solidFill>
                <a:effectLst>
                  <a:outerShdw blurRad="38100" dist="38100" dir="2700000" algn="tl">
                    <a:srgbClr val="000000">
                      <a:alpha val="43137"/>
                    </a:srgbClr>
                  </a:outerShdw>
                </a:effectLst>
                <a:latin typeface="Gotham Medium"/>
              </a:rPr>
              <a:t> </a:t>
            </a:r>
            <a:endParaRPr lang="en-US" b="1" u="sng" cap="small" dirty="0">
              <a:solidFill>
                <a:schemeClr val="tx1"/>
              </a:solidFill>
              <a:effectLst>
                <a:outerShdw blurRad="38100" dist="38100" dir="2700000" algn="tl">
                  <a:srgbClr val="000000">
                    <a:alpha val="43137"/>
                  </a:srgbClr>
                </a:outerShdw>
              </a:effectLst>
              <a:latin typeface="Gotham Medium"/>
            </a:endParaRPr>
          </a:p>
          <a:p>
            <a:pPr marR="0">
              <a:lnSpc>
                <a:spcPct val="90000"/>
              </a:lnSpc>
              <a:spcBef>
                <a:spcPts val="0"/>
              </a:spcBef>
              <a:spcAft>
                <a:spcPts val="600"/>
              </a:spcAft>
            </a:pPr>
            <a:r>
              <a:rPr lang="en-US" sz="2400" b="1" u="sng" cap="small" dirty="0">
                <a:solidFill>
                  <a:schemeClr val="tx1"/>
                </a:solidFill>
                <a:effectLst>
                  <a:outerShdw blurRad="38100" dist="38100" dir="2700000" algn="tl">
                    <a:srgbClr val="000000">
                      <a:alpha val="43137"/>
                    </a:srgbClr>
                  </a:outerShdw>
                </a:effectLst>
                <a:latin typeface="Gotham Medium"/>
              </a:rPr>
              <a:t>Thought to Remember</a:t>
            </a:r>
          </a:p>
          <a:p>
            <a:pPr marL="0" marR="0">
              <a:lnSpc>
                <a:spcPct val="107000"/>
              </a:lnSpc>
              <a:spcBef>
                <a:spcPts val="0"/>
              </a:spcBef>
              <a:spcAft>
                <a:spcPts val="0"/>
              </a:spcAft>
            </a:pPr>
            <a:r>
              <a:rPr lang="en-US" sz="2400" b="1" dirty="0">
                <a:solidFill>
                  <a:schemeClr val="tx1"/>
                </a:solidFill>
                <a:effectLst>
                  <a:outerShdw blurRad="38100" dist="38100" dir="2700000" algn="tl">
                    <a:srgbClr val="000000">
                      <a:alpha val="43137"/>
                    </a:srgbClr>
                  </a:outerShdw>
                </a:effectLst>
                <a:latin typeface="Gotham Medium"/>
                <a:cs typeface="Times New Roman" panose="02020603050405020304" pitchFamily="18" charset="0"/>
              </a:rPr>
              <a:t>Know the message.  Live the message. </a:t>
            </a:r>
          </a:p>
        </p:txBody>
      </p:sp>
      <p:sp>
        <p:nvSpPr>
          <p:cNvPr id="11" name="Slide Number Placeholder 10">
            <a:extLst>
              <a:ext uri="{FF2B5EF4-FFF2-40B4-BE49-F238E27FC236}">
                <a16:creationId xmlns:a16="http://schemas.microsoft.com/office/drawing/2014/main" id="{56AE2454-CE9A-4A6B-AB5A-349E0D967654}"/>
              </a:ext>
            </a:extLst>
          </p:cNvPr>
          <p:cNvSpPr>
            <a:spLocks noGrp="1"/>
          </p:cNvSpPr>
          <p:nvPr>
            <p:ph type="sldNum" sz="quarter" idx="12"/>
          </p:nvPr>
        </p:nvSpPr>
        <p:spPr>
          <a:xfrm>
            <a:off x="9541564" y="6356350"/>
            <a:ext cx="1812235" cy="365125"/>
          </a:xfrm>
        </p:spPr>
        <p:txBody>
          <a:bodyPr vert="horz" lIns="91440" tIns="45720" rIns="91440" bIns="45720" rtlCol="0" anchor="ctr">
            <a:normAutofit/>
          </a:bodyPr>
          <a:lstStyle/>
          <a:p>
            <a:pPr>
              <a:spcAft>
                <a:spcPts val="600"/>
              </a:spcAft>
            </a:pPr>
            <a:fld id="{D8DA9DAA-006C-4F4B-980E-E3DF019B24E2}" type="slidenum">
              <a:rPr lang="en-US" sz="1200" smtClean="0">
                <a:solidFill>
                  <a:schemeClr val="tx1"/>
                </a:solidFill>
                <a:latin typeface="Arial Black" panose="020B0A04020102020204" pitchFamily="34" charset="0"/>
              </a:rPr>
              <a:pPr>
                <a:spcAft>
                  <a:spcPts val="600"/>
                </a:spcAft>
              </a:pPr>
              <a:t>2</a:t>
            </a:fld>
            <a:endParaRPr lang="en-US" sz="1200" dirty="0">
              <a:solidFill>
                <a:schemeClr val="tx1"/>
              </a:solidFill>
              <a:latin typeface="Arial Black" panose="020B0A04020102020204" pitchFamily="34" charset="0"/>
            </a:endParaRPr>
          </a:p>
        </p:txBody>
      </p:sp>
      <p:sp>
        <p:nvSpPr>
          <p:cNvPr id="2" name="Content Placeholder 3">
            <a:extLst>
              <a:ext uri="{FF2B5EF4-FFF2-40B4-BE49-F238E27FC236}">
                <a16:creationId xmlns:a16="http://schemas.microsoft.com/office/drawing/2014/main" id="{082D2E45-C8CD-94E4-E890-00C950102CE4}"/>
              </a:ext>
            </a:extLst>
          </p:cNvPr>
          <p:cNvSpPr txBox="1">
            <a:spLocks/>
          </p:cNvSpPr>
          <p:nvPr/>
        </p:nvSpPr>
        <p:spPr>
          <a:xfrm>
            <a:off x="287431" y="917192"/>
            <a:ext cx="4151621" cy="5231388"/>
          </a:xfrm>
          <a:prstGeom prst="rect">
            <a:avLst/>
          </a:prstGeom>
          <a:solidFill>
            <a:schemeClr val="accent6">
              <a:lumMod val="50000"/>
              <a:alpha val="20000"/>
            </a:schemeClr>
          </a:solidFill>
        </p:spPr>
        <p:txBody>
          <a:bodyPr vert="horz" lIns="91440" tIns="45720" rIns="91440" bIns="45720" rtlCol="0" anchor="ctr">
            <a:norm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28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pPr>
            <a:endParaRPr lang="en-US" sz="3200" b="1" dirty="0">
              <a:effectLst>
                <a:outerShdw blurRad="38100" dist="38100" dir="2700000" algn="tl">
                  <a:srgbClr val="000000">
                    <a:alpha val="43137"/>
                  </a:srgbClr>
                </a:outerShdw>
              </a:effectLst>
              <a:latin typeface="Gotham Medium"/>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536A1-7168-F767-8B22-C2BCC770CE89}"/>
              </a:ext>
            </a:extLst>
          </p:cNvPr>
          <p:cNvPicPr>
            <a:picLocks noChangeAspect="1"/>
          </p:cNvPicPr>
          <p:nvPr/>
        </p:nvPicPr>
        <p:blipFill>
          <a:blip r:embed="rId3">
            <a:extLst>
              <a:ext uri="{28A0092B-C50C-407E-A947-70E740481C1C}">
                <a14:useLocalDpi xmlns:a14="http://schemas.microsoft.com/office/drawing/2010/main" val="0"/>
              </a:ext>
            </a:extLst>
          </a:blip>
          <a:srcRect l="114" r="114"/>
          <a:stretch/>
        </p:blipFill>
        <p:spPr>
          <a:xfrm>
            <a:off x="732103" y="2703320"/>
            <a:ext cx="3460062" cy="2313611"/>
          </a:xfrm>
          <a:custGeom>
            <a:avLst/>
            <a:gdLst/>
            <a:ahLst/>
            <a:cxnLst/>
            <a:rect l="l" t="t" r="r" b="b"/>
            <a:pathLst>
              <a:path w="10256294" h="6858000">
                <a:moveTo>
                  <a:pt x="1691450" y="0"/>
                </a:moveTo>
                <a:lnTo>
                  <a:pt x="4470259" y="0"/>
                </a:lnTo>
                <a:lnTo>
                  <a:pt x="4542814" y="0"/>
                </a:lnTo>
                <a:lnTo>
                  <a:pt x="5713480" y="0"/>
                </a:lnTo>
                <a:lnTo>
                  <a:pt x="5786036" y="0"/>
                </a:lnTo>
                <a:lnTo>
                  <a:pt x="8564844" y="0"/>
                </a:lnTo>
                <a:lnTo>
                  <a:pt x="8587900" y="14997"/>
                </a:lnTo>
                <a:cubicBezTo>
                  <a:pt x="9658369" y="754641"/>
                  <a:pt x="10256294" y="2093192"/>
                  <a:pt x="10256294" y="3621656"/>
                </a:cubicBezTo>
                <a:cubicBezTo>
                  <a:pt x="10256294" y="4969131"/>
                  <a:pt x="9288413" y="5602839"/>
                  <a:pt x="8302921" y="6374814"/>
                </a:cubicBezTo>
                <a:cubicBezTo>
                  <a:pt x="8123457" y="6515397"/>
                  <a:pt x="7945637" y="6653108"/>
                  <a:pt x="7764491" y="6780599"/>
                </a:cubicBezTo>
                <a:lnTo>
                  <a:pt x="7648023" y="6858000"/>
                </a:lnTo>
                <a:lnTo>
                  <a:pt x="5786036" y="6858000"/>
                </a:lnTo>
                <a:lnTo>
                  <a:pt x="5713480" y="6858000"/>
                </a:lnTo>
                <a:lnTo>
                  <a:pt x="4542814" y="6858000"/>
                </a:lnTo>
                <a:lnTo>
                  <a:pt x="4470259" y="6858000"/>
                </a:lnTo>
                <a:lnTo>
                  <a:pt x="2608272" y="6858000"/>
                </a:lnTo>
                <a:lnTo>
                  <a:pt x="2491804" y="6780599"/>
                </a:lnTo>
                <a:cubicBezTo>
                  <a:pt x="2310658" y="6653108"/>
                  <a:pt x="2132837" y="6515397"/>
                  <a:pt x="1953374" y="6374814"/>
                </a:cubicBezTo>
                <a:cubicBezTo>
                  <a:pt x="967880" y="5602839"/>
                  <a:pt x="0" y="4969131"/>
                  <a:pt x="0" y="3621656"/>
                </a:cubicBezTo>
                <a:cubicBezTo>
                  <a:pt x="0" y="2093192"/>
                  <a:pt x="597925" y="754641"/>
                  <a:pt x="1668394" y="14997"/>
                </a:cubicBezTo>
                <a:close/>
              </a:path>
            </a:pathLst>
          </a:custGeom>
        </p:spPr>
      </p:pic>
    </p:spTree>
    <p:extLst>
      <p:ext uri="{BB962C8B-B14F-4D97-AF65-F5344CB8AC3E}">
        <p14:creationId xmlns:p14="http://schemas.microsoft.com/office/powerpoint/2010/main" val="365334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18000">
              <a:srgbClr val="00B0F0"/>
            </a:gs>
            <a:gs pos="0">
              <a:schemeClr val="tx2">
                <a:lumMod val="40000"/>
                <a:lumOff val="60000"/>
              </a:schemeClr>
            </a:gs>
            <a:gs pos="65000">
              <a:srgbClr val="002060">
                <a:lumMod val="85000"/>
                <a:lumOff val="15000"/>
              </a:srgbClr>
            </a:gs>
          </a:gsLst>
          <a:lin ang="5400000" scaled="1"/>
          <a:tileRect/>
        </a:gradFill>
        <a:effectLst/>
      </p:bgPr>
    </p:bg>
    <p:spTree>
      <p:nvGrpSpPr>
        <p:cNvPr id="1" name="">
          <a:extLst>
            <a:ext uri="{FF2B5EF4-FFF2-40B4-BE49-F238E27FC236}">
              <a16:creationId xmlns:a16="http://schemas.microsoft.com/office/drawing/2014/main" id="{250E936E-5645-D078-9309-2CF6BB4D3593}"/>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47518E3A-AE2F-3353-C03E-D81E29300201}"/>
              </a:ext>
            </a:extLst>
          </p:cNvPr>
          <p:cNvSpPr>
            <a:spLocks noGrp="1"/>
          </p:cNvSpPr>
          <p:nvPr>
            <p:ph type="subTitle" idx="1"/>
          </p:nvPr>
        </p:nvSpPr>
        <p:spPr>
          <a:xfrm>
            <a:off x="5968666" y="538549"/>
            <a:ext cx="5524500" cy="3437382"/>
          </a:xfrm>
          <a:ln w="190500">
            <a:noFill/>
          </a:ln>
        </p:spPr>
        <p:txBody>
          <a:bodyPr anchor="ctr">
            <a:normAutofit/>
          </a:bodyPr>
          <a:lstStyle/>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bless thee, and keep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make his face shine </a:t>
            </a:r>
            <a:r>
              <a:rPr lang="en-US" sz="2000" b="1"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upon</a:t>
            </a: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thee, and be gracious unto thee: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The Lord lift up his countenance upon thee and give thee peace.</a:t>
            </a:r>
          </a:p>
          <a:p>
            <a:pPr marL="342882" lvl="1" indent="-342882" algn="l" defTabSz="914353">
              <a:spcBef>
                <a:spcPct val="20000"/>
              </a:spcBef>
              <a:buNone/>
            </a:pPr>
            <a:r>
              <a:rPr lang="en-US" sz="2000" i="1" dirty="0">
                <a:ln w="0"/>
                <a:solidFill>
                  <a:schemeClr val="tx1"/>
                </a:solidFill>
                <a:effectLst>
                  <a:outerShdw blurRad="38100" dist="19050" dir="2700000" algn="tl" rotWithShape="0">
                    <a:schemeClr val="dk1">
                      <a:alpha val="40000"/>
                    </a:schemeClr>
                  </a:outerShdw>
                </a:effectLst>
                <a:latin typeface="Arial Black" panose="020B0A04020102020204" pitchFamily="34" charset="0"/>
              </a:rPr>
              <a:t>                               - Numbers 6:24-26, </a:t>
            </a:r>
          </a:p>
        </p:txBody>
      </p:sp>
      <p:grpSp>
        <p:nvGrpSpPr>
          <p:cNvPr id="5" name="Group 4">
            <a:extLst>
              <a:ext uri="{FF2B5EF4-FFF2-40B4-BE49-F238E27FC236}">
                <a16:creationId xmlns:a16="http://schemas.microsoft.com/office/drawing/2014/main" id="{5FDD0FDA-4ED7-DE67-8ADD-431664A108C3}"/>
              </a:ext>
            </a:extLst>
          </p:cNvPr>
          <p:cNvGrpSpPr/>
          <p:nvPr/>
        </p:nvGrpSpPr>
        <p:grpSpPr>
          <a:xfrm>
            <a:off x="6320903" y="5184648"/>
            <a:ext cx="4820026" cy="987316"/>
            <a:chOff x="2514600" y="5649894"/>
            <a:chExt cx="5048626" cy="785846"/>
          </a:xfrm>
        </p:grpSpPr>
        <p:grpSp>
          <p:nvGrpSpPr>
            <p:cNvPr id="6" name="Group 5">
              <a:extLst>
                <a:ext uri="{FF2B5EF4-FFF2-40B4-BE49-F238E27FC236}">
                  <a16:creationId xmlns:a16="http://schemas.microsoft.com/office/drawing/2014/main" id="{CCB50459-4165-0E1B-AF60-1C407A094CC4}"/>
                </a:ext>
              </a:extLst>
            </p:cNvPr>
            <p:cNvGrpSpPr/>
            <p:nvPr/>
          </p:nvGrpSpPr>
          <p:grpSpPr>
            <a:xfrm>
              <a:off x="3200400" y="5649894"/>
              <a:ext cx="3659864" cy="452610"/>
              <a:chOff x="3142974" y="6271325"/>
              <a:chExt cx="6718852" cy="1014475"/>
            </a:xfrm>
          </p:grpSpPr>
          <p:sp>
            <p:nvSpPr>
              <p:cNvPr id="9" name="Rectangle: Rounded Corners 8">
                <a:extLst>
                  <a:ext uri="{FF2B5EF4-FFF2-40B4-BE49-F238E27FC236}">
                    <a16:creationId xmlns:a16="http://schemas.microsoft.com/office/drawing/2014/main" id="{265ED3AE-DFD9-66D3-ACF5-DA0C871CAE4D}"/>
                  </a:ext>
                </a:extLst>
              </p:cNvPr>
              <p:cNvSpPr/>
              <p:nvPr/>
            </p:nvSpPr>
            <p:spPr>
              <a:xfrm>
                <a:off x="3142974" y="6343198"/>
                <a:ext cx="6718852" cy="870737"/>
              </a:xfrm>
              <a:prstGeom prst="roundRect">
                <a:avLst/>
              </a:prstGeom>
              <a:blipFill rotWithShape="1">
                <a:blip r:embed="rId3" cstate="email">
                  <a:extLst>
                    <a:ext uri="{28A0092B-C50C-407E-A947-70E740481C1C}">
                      <a14:useLocalDpi xmlns:a14="http://schemas.microsoft.com/office/drawing/2010/main"/>
                    </a:ext>
                  </a:extLst>
                </a:blip>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defTabSz="321440"/>
                <a:endParaRPr lang="en-US" sz="2200" dirty="0">
                  <a:effectLst>
                    <a:outerShdw blurRad="63500" dist="25400" dir="2700000" rotWithShape="0">
                      <a:srgbClr val="000000">
                        <a:alpha val="70000"/>
                      </a:srgbClr>
                    </a:outerShdw>
                  </a:effectLst>
                </a:endParaRPr>
              </a:p>
            </p:txBody>
          </p:sp>
          <p:grpSp>
            <p:nvGrpSpPr>
              <p:cNvPr id="10" name="Group 13">
                <a:extLst>
                  <a:ext uri="{FF2B5EF4-FFF2-40B4-BE49-F238E27FC236}">
                    <a16:creationId xmlns:a16="http://schemas.microsoft.com/office/drawing/2014/main" id="{1F557141-49F4-D758-E5A8-0B70AE2B948F}"/>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11" name="Picture 10" descr="A picture containing drawing, room&#10;&#10;Description automatically generated">
                  <a:extLst>
                    <a:ext uri="{FF2B5EF4-FFF2-40B4-BE49-F238E27FC236}">
                      <a16:creationId xmlns:a16="http://schemas.microsoft.com/office/drawing/2014/main" id="{91770BBE-AC1F-01C2-5043-B7AD6A8E2B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5351" y="6570342"/>
                  <a:ext cx="2184451" cy="622569"/>
                </a:xfrm>
                <a:prstGeom prst="rect">
                  <a:avLst/>
                </a:prstGeom>
                <a:ln>
                  <a:noFill/>
                </a:ln>
                <a:effectLst>
                  <a:outerShdw blurRad="44450" dist="27940" dir="5400000" algn="ctr">
                    <a:srgbClr val="000000">
                      <a:alpha val="32000"/>
                    </a:srgbClr>
                  </a:outerShdw>
                </a:effectLst>
                <a:sp3d>
                  <a:bevelT w="190500" h="38100"/>
                </a:sp3d>
              </p:spPr>
            </p:pic>
            <p:pic>
              <p:nvPicPr>
                <p:cNvPr id="12" name="Picture 11" descr="A close up of a logo&#10;&#10;Description automatically generated">
                  <a:extLst>
                    <a:ext uri="{FF2B5EF4-FFF2-40B4-BE49-F238E27FC236}">
                      <a16:creationId xmlns:a16="http://schemas.microsoft.com/office/drawing/2014/main" id="{26C0C0F1-F622-BEC5-AA6C-AF3A10A36A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46205" y="6315919"/>
                  <a:ext cx="1107143" cy="1014475"/>
                </a:xfrm>
                <a:prstGeom prst="rect">
                  <a:avLst/>
                </a:prstGeom>
                <a:ln>
                  <a:noFill/>
                </a:ln>
                <a:effectLst>
                  <a:outerShdw blurRad="44450" dist="27940" dir="5400000" algn="ctr">
                    <a:srgbClr val="000000">
                      <a:alpha val="32000"/>
                    </a:srgbClr>
                  </a:outerShdw>
                </a:effectLst>
                <a:sp3d>
                  <a:bevelT w="190500" h="38100"/>
                </a:sp3d>
              </p:spPr>
            </p:pic>
            <p:pic>
              <p:nvPicPr>
                <p:cNvPr id="13" name="Picture 12">
                  <a:extLst>
                    <a:ext uri="{FF2B5EF4-FFF2-40B4-BE49-F238E27FC236}">
                      <a16:creationId xmlns:a16="http://schemas.microsoft.com/office/drawing/2014/main" id="{9FC73595-5A8D-DCE4-C36A-47A7B4714F6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162749" y="6605486"/>
                  <a:ext cx="2184451" cy="322374"/>
                </a:xfrm>
                <a:prstGeom prst="rect">
                  <a:avLst/>
                </a:prstGeom>
                <a:ln>
                  <a:noFill/>
                </a:ln>
                <a:effectLst>
                  <a:outerShdw blurRad="44450" dist="27940" dir="5400000" algn="ctr">
                    <a:srgbClr val="000000">
                      <a:alpha val="32000"/>
                    </a:srgbClr>
                  </a:outerShdw>
                </a:effectLst>
                <a:sp3d>
                  <a:bevelT w="190500" h="38100"/>
                </a:sp3d>
              </p:spPr>
            </p:pic>
          </p:grpSp>
        </p:grpSp>
        <p:sp>
          <p:nvSpPr>
            <p:cNvPr id="7" name="Rectangle 6">
              <a:extLst>
                <a:ext uri="{FF2B5EF4-FFF2-40B4-BE49-F238E27FC236}">
                  <a16:creationId xmlns:a16="http://schemas.microsoft.com/office/drawing/2014/main" id="{C04FA9B1-D7EA-4325-B112-09C2AEFAC44F}"/>
                </a:ext>
              </a:extLst>
            </p:cNvPr>
            <p:cNvSpPr/>
            <p:nvPr/>
          </p:nvSpPr>
          <p:spPr>
            <a:xfrm>
              <a:off x="2514600" y="6188090"/>
              <a:ext cx="5048626" cy="247650"/>
            </a:xfrm>
            <a:prstGeom prst="rect">
              <a:avLst/>
            </a:prstGeom>
            <a:solidFill>
              <a:schemeClr val="tx1"/>
            </a:solidFill>
          </p:spPr>
          <p:txBody>
            <a:bodyPr wrap="square" lIns="64291" tIns="32146" rIns="64291" bIns="32146">
              <a:spAutoFit/>
            </a:bodyPr>
            <a:lstStyle/>
            <a:p>
              <a:pPr algn="ctr"/>
              <a:r>
                <a:rPr lang="en-US" sz="800" b="1" dirty="0">
                  <a:solidFill>
                    <a:srgbClr val="002060"/>
                  </a:solidFill>
                  <a:effectLst>
                    <a:outerShdw blurRad="38100" dist="38100" dir="2700000" algn="tl">
                      <a:srgbClr val="000000">
                        <a:alpha val="43137"/>
                      </a:srgbClr>
                    </a:outerShdw>
                  </a:effectLst>
                  <a:latin typeface="Gotham Book"/>
                  <a:cs typeface="Lucida Sans Unicode" panose="020B0602030504020204" pitchFamily="34" charset="0"/>
                </a:rPr>
                <a:t>Material adapted by Stanford W. Bowman Jr. from Echoes® Adult and Bible-in-Life® Adult Fall 2025 quarter with permission, © David C Cook, https://davidccook.org. May not be further reproduced. All rights reserved.</a:t>
              </a:r>
            </a:p>
          </p:txBody>
        </p:sp>
      </p:grpSp>
      <p:pic>
        <p:nvPicPr>
          <p:cNvPr id="2" name="Picture 1">
            <a:extLst>
              <a:ext uri="{FF2B5EF4-FFF2-40B4-BE49-F238E27FC236}">
                <a16:creationId xmlns:a16="http://schemas.microsoft.com/office/drawing/2014/main" id="{A3170FB5-644B-668F-1FC7-A480133338F6}"/>
              </a:ext>
            </a:extLst>
          </p:cNvPr>
          <p:cNvPicPr>
            <a:picLocks noChangeAspect="1"/>
          </p:cNvPicPr>
          <p:nvPr/>
        </p:nvPicPr>
        <p:blipFill>
          <a:blip r:embed="rId7">
            <a:extLst>
              <a:ext uri="{28A0092B-C50C-407E-A947-70E740481C1C}">
                <a14:useLocalDpi xmlns:a14="http://schemas.microsoft.com/office/drawing/2010/main" val="0"/>
              </a:ext>
            </a:extLst>
          </a:blip>
          <a:srcRect l="21712" r="21712"/>
          <a:stretch/>
        </p:blipFill>
        <p:spPr>
          <a:xfrm>
            <a:off x="-69143" y="-141668"/>
            <a:ext cx="5940241" cy="6999668"/>
          </a:xfrm>
          <a:prstGeom prst="rect">
            <a:avLst/>
          </a:prstGeom>
        </p:spPr>
      </p:pic>
      <p:sp>
        <p:nvSpPr>
          <p:cNvPr id="4" name="Trapezoid 3">
            <a:extLst>
              <a:ext uri="{FF2B5EF4-FFF2-40B4-BE49-F238E27FC236}">
                <a16:creationId xmlns:a16="http://schemas.microsoft.com/office/drawing/2014/main" id="{7B5140C0-39DE-1719-F2D7-76EDC6B466D9}"/>
              </a:ext>
            </a:extLst>
          </p:cNvPr>
          <p:cNvSpPr/>
          <p:nvPr/>
        </p:nvSpPr>
        <p:spPr>
          <a:xfrm>
            <a:off x="-69143" y="0"/>
            <a:ext cx="5876904" cy="6858000"/>
          </a:xfrm>
          <a:prstGeom prst="trapezoid">
            <a:avLst>
              <a:gd name="adj" fmla="val 20814"/>
            </a:avLst>
          </a:prstGeom>
          <a:blipFill>
            <a:blip r:embed="rId7">
              <a:extLst>
                <a:ext uri="{28A0092B-C50C-407E-A947-70E740481C1C}">
                  <a14:useLocalDpi xmlns:a14="http://schemas.microsoft.com/office/drawing/2010/main" val="0"/>
                </a:ext>
              </a:extLst>
            </a:blip>
            <a:stretch>
              <a:fillRect l="-16956" t="-1033" r="2196" b="1033"/>
            </a:stretch>
          </a:blipFill>
          <a:ln w="1905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476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DBBC93-70DF-4E4E-98E3-08124185AB18}"/>
              </a:ext>
            </a:extLst>
          </p:cNvPr>
          <p:cNvSpPr>
            <a:spLocks noGrp="1"/>
          </p:cNvSpPr>
          <p:nvPr>
            <p:ph type="title"/>
          </p:nvPr>
        </p:nvSpPr>
        <p:spPr>
          <a:xfrm>
            <a:off x="5145230" y="393712"/>
            <a:ext cx="6986016" cy="1336481"/>
          </a:xfrm>
          <a:gradFill>
            <a:gsLst>
              <a:gs pos="0">
                <a:srgbClr val="002060"/>
              </a:gs>
              <a:gs pos="55000">
                <a:srgbClr val="0070C0"/>
              </a:gs>
              <a:gs pos="87000">
                <a:schemeClr val="bg2">
                  <a:lumMod val="40000"/>
                  <a:lumOff val="60000"/>
                </a:schemeClr>
              </a:gs>
              <a:gs pos="100000">
                <a:srgbClr val="002060"/>
              </a:gs>
            </a:gsLst>
            <a:lin ang="5400000" scaled="1"/>
          </a:gradFill>
          <a:ln>
            <a:solidFill>
              <a:schemeClr val="tx1"/>
            </a:solidFill>
          </a:ln>
        </p:spPr>
        <p:txBody>
          <a:bodyPr/>
          <a:lstStyle/>
          <a:p>
            <a:pPr algn="ctr"/>
            <a:r>
              <a:rPr lang="en-US" b="1" cap="all" spc="400" dirty="0">
                <a:solidFill>
                  <a:schemeClr val="tx1"/>
                </a:solidFill>
                <a:latin typeface="Gotham Medium" panose="02000604030000020004"/>
              </a:rPr>
              <a:t>Agenda</a:t>
            </a:r>
            <a:endParaRPr lang="en-US" dirty="0">
              <a:solidFill>
                <a:schemeClr val="tx1"/>
              </a:solidFill>
              <a:latin typeface="Gotham Medium" panose="02000604030000020004"/>
            </a:endParaRPr>
          </a:p>
        </p:txBody>
      </p:sp>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145230" y="1730193"/>
            <a:ext cx="6986626" cy="4717989"/>
          </a:xfrm>
          <a:noFill/>
        </p:spPr>
        <p:txBody>
          <a:bodyPr>
            <a:noAutofit/>
          </a:bodyPr>
          <a:lstStyle/>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Review</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Introduction</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Lesson Context</a:t>
            </a: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endParaRP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Overview</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The Word of the Lord - Ezekiel 3:10–11; 24:15–18 KJV</a:t>
            </a:r>
          </a:p>
          <a:p>
            <a:pPr marL="1350157" lvl="3" indent="-342900" hangingPunct="0">
              <a:lnSpc>
                <a:spcPct val="100000"/>
              </a:lnSpc>
              <a:spcBef>
                <a:spcPts val="0"/>
              </a:spcBef>
              <a:buClrTx/>
              <a:buFont typeface="Wingdings" panose="05000000000000000000" pitchFamily="2" charset="2"/>
              <a:buChar char="q"/>
              <a:tabLst>
                <a:tab pos="642915" algn="l"/>
              </a:tabLst>
            </a:pPr>
            <a:r>
              <a:rPr lang="en-US"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rPr>
              <a:t>The Message Explained - Ezekiel 24:19–24, 27 KJV</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Conclusion </a:t>
            </a:r>
          </a:p>
          <a:p>
            <a:pPr marL="892957" lvl="2" indent="-342900" hangingPunct="0">
              <a:spcBef>
                <a:spcPts val="1200"/>
              </a:spcBef>
              <a:buClrTx/>
              <a:buFont typeface="Wingdings" panose="05000000000000000000" pitchFamily="2" charset="2"/>
              <a:buChar char="q"/>
              <a:tabLst>
                <a:tab pos="642915" algn="l"/>
              </a:tabLst>
            </a:pPr>
            <a:r>
              <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rPr>
              <a:t>Question &amp; Answers</a:t>
            </a:r>
          </a:p>
          <a:p>
            <a:pPr marL="892957" lvl="2" indent="-342900" hangingPunct="0">
              <a:spcBef>
                <a:spcPts val="1200"/>
              </a:spcBef>
              <a:buClrTx/>
              <a:buFont typeface="Wingdings" panose="05000000000000000000" pitchFamily="2" charset="2"/>
              <a:buChar char="q"/>
              <a:tabLst>
                <a:tab pos="642915" algn="l"/>
              </a:tabLst>
            </a:pPr>
            <a:endParaRPr lang="en-US" sz="2400" b="1" cap="small" spc="50" dirty="0">
              <a:ln w="0"/>
              <a:solidFill>
                <a:schemeClr val="tx1"/>
              </a:solidFill>
              <a:effectLst>
                <a:outerShdw blurRad="38100" dist="38100" dir="2700000" algn="tl">
                  <a:srgbClr val="000000">
                    <a:alpha val="43137"/>
                  </a:srgbClr>
                </a:outerShdw>
              </a:effectLst>
              <a:latin typeface="Gotham Medium" panose="02000604030000020004"/>
              <a:ea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4C482057-5E68-4F5C-A743-EEEFF37166C5}"/>
              </a:ext>
            </a:extLst>
          </p:cNvPr>
          <p:cNvSpPr txBox="1">
            <a:spLocks/>
          </p:cNvSpPr>
          <p:nvPr/>
        </p:nvSpPr>
        <p:spPr>
          <a:xfrm>
            <a:off x="648956" y="353196"/>
            <a:ext cx="4300064" cy="607968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algn="l">
              <a:spcBef>
                <a:spcPts val="0"/>
              </a:spcBef>
              <a:spcAft>
                <a:spcPts val="600"/>
              </a:spcAft>
            </a:pPr>
            <a:endParaRPr lang="en-US" sz="2000" dirty="0">
              <a:effectLst/>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endParaRPr lang="en-US" sz="2000" dirty="0">
              <a:latin typeface="Arial Black" panose="020B0A04020102020204" pitchFamily="34" charset="0"/>
              <a:ea typeface="Calibri" panose="020F0502020204030204" pitchFamily="34" charset="0"/>
              <a:cs typeface="Times New Roman" panose="02020603050405020304" pitchFamily="18" charset="0"/>
            </a:endParaRPr>
          </a:p>
          <a:p>
            <a:pPr marL="0" marR="0" algn="l">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Moreover he said unto me, Son of man, all my words that I shall speak unto thee receive in thine heart, and hear with thine ears.  </a:t>
            </a:r>
          </a:p>
          <a:p>
            <a:pPr marL="0" marR="0" algn="r">
              <a:spcBef>
                <a:spcPts val="0"/>
              </a:spcBef>
              <a:spcAft>
                <a:spcPts val="600"/>
              </a:spcAft>
            </a:pPr>
            <a:r>
              <a:rPr lang="en-US" sz="2000" dirty="0">
                <a:effectLst/>
                <a:latin typeface="Arial Black" panose="020B0A04020102020204" pitchFamily="34" charset="0"/>
                <a:ea typeface="Calibri" panose="020F0502020204030204" pitchFamily="34" charset="0"/>
                <a:cs typeface="Times New Roman" panose="02020603050405020304" pitchFamily="18" charset="0"/>
              </a:rPr>
              <a:t>—Ezekiel 3:10 KJV</a:t>
            </a:r>
          </a:p>
        </p:txBody>
      </p:sp>
      <p:cxnSp>
        <p:nvCxnSpPr>
          <p:cNvPr id="12" name="Straight Connector 11">
            <a:extLst>
              <a:ext uri="{FF2B5EF4-FFF2-40B4-BE49-F238E27FC236}">
                <a16:creationId xmlns:a16="http://schemas.microsoft.com/office/drawing/2014/main" id="{F9568A4E-52BF-4D84-A25F-3C383854E74D}"/>
              </a:ext>
            </a:extLst>
          </p:cNvPr>
          <p:cNvCxnSpPr>
            <a:cxnSpLocks/>
          </p:cNvCxnSpPr>
          <p:nvPr/>
        </p:nvCxnSpPr>
        <p:spPr>
          <a:xfrm>
            <a:off x="5679706" y="3479144"/>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CC9125B-1E68-40D0-BE55-9DFB948E8AA5}"/>
              </a:ext>
            </a:extLst>
          </p:cNvPr>
          <p:cNvCxnSpPr>
            <a:cxnSpLocks/>
          </p:cNvCxnSpPr>
          <p:nvPr/>
        </p:nvCxnSpPr>
        <p:spPr>
          <a:xfrm>
            <a:off x="5679706" y="4692796"/>
            <a:ext cx="61264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ooter Placeholder 9">
            <a:extLst>
              <a:ext uri="{FF2B5EF4-FFF2-40B4-BE49-F238E27FC236}">
                <a16:creationId xmlns:a16="http://schemas.microsoft.com/office/drawing/2014/main" id="{21AA43A8-B1EB-4E7B-8D82-5B717FC167C6}"/>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18" name="Straight Connector 17">
            <a:extLst>
              <a:ext uri="{FF2B5EF4-FFF2-40B4-BE49-F238E27FC236}">
                <a16:creationId xmlns:a16="http://schemas.microsoft.com/office/drawing/2014/main" id="{60BD7EE3-ADAF-437C-B4FC-F59A3C255E2F}"/>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7DEDB79C-FBC4-9BE6-B30A-E54AD20CCEDC}"/>
              </a:ext>
            </a:extLst>
          </p:cNvPr>
          <p:cNvSpPr txBox="1">
            <a:spLocks/>
          </p:cNvSpPr>
          <p:nvPr/>
        </p:nvSpPr>
        <p:spPr>
          <a:xfrm>
            <a:off x="8742946" y="6432884"/>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3</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pic>
        <p:nvPicPr>
          <p:cNvPr id="2" name="Picture 1">
            <a:extLst>
              <a:ext uri="{FF2B5EF4-FFF2-40B4-BE49-F238E27FC236}">
                <a16:creationId xmlns:a16="http://schemas.microsoft.com/office/drawing/2014/main" id="{2C0A84C6-9986-C235-C4E9-0C1E53200B13}"/>
              </a:ext>
            </a:extLst>
          </p:cNvPr>
          <p:cNvPicPr>
            <a:picLocks noChangeAspect="1"/>
          </p:cNvPicPr>
          <p:nvPr/>
        </p:nvPicPr>
        <p:blipFill>
          <a:blip r:embed="rId3">
            <a:extLst>
              <a:ext uri="{28A0092B-C50C-407E-A947-70E740481C1C}">
                <a14:useLocalDpi xmlns:a14="http://schemas.microsoft.com/office/drawing/2010/main" val="0"/>
              </a:ext>
            </a:extLst>
          </a:blip>
          <a:srcRect t="9788" b="9788"/>
          <a:stretch/>
        </p:blipFill>
        <p:spPr>
          <a:xfrm>
            <a:off x="806334" y="4134342"/>
            <a:ext cx="4142686" cy="2221168"/>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127000">
            <a:solidFill>
              <a:schemeClr val="accent6">
                <a:lumMod val="75000"/>
              </a:schemeClr>
            </a:solidFill>
          </a:ln>
        </p:spPr>
      </p:pic>
    </p:spTree>
    <p:extLst>
      <p:ext uri="{BB962C8B-B14F-4D97-AF65-F5344CB8AC3E}">
        <p14:creationId xmlns:p14="http://schemas.microsoft.com/office/powerpoint/2010/main" val="16135980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87FE-1EFA-4C15-BFDD-1EE3F2D37BF1}"/>
              </a:ext>
            </a:extLst>
          </p:cNvPr>
          <p:cNvSpPr>
            <a:spLocks noGrp="1"/>
          </p:cNvSpPr>
          <p:nvPr>
            <p:ph type="title"/>
          </p:nvPr>
        </p:nvSpPr>
        <p:spPr>
          <a:xfrm>
            <a:off x="838200" y="214294"/>
            <a:ext cx="10515600" cy="1325563"/>
          </a:xfrm>
        </p:spPr>
        <p:txBody>
          <a:bodyPr/>
          <a:lstStyle/>
          <a:p>
            <a:pPr>
              <a:lnSpc>
                <a:spcPct val="107000"/>
              </a:lnSpc>
            </a:pPr>
            <a:r>
              <a:rPr lang="en-US" sz="5400" b="1"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Shaken to Our Senses</a:t>
            </a:r>
          </a:p>
        </p:txBody>
      </p:sp>
      <p:sp>
        <p:nvSpPr>
          <p:cNvPr id="8" name="Slide Number Placeholder 5">
            <a:extLst>
              <a:ext uri="{FF2B5EF4-FFF2-40B4-BE49-F238E27FC236}">
                <a16:creationId xmlns:a16="http://schemas.microsoft.com/office/drawing/2014/main" id="{685B14C9-34D4-53BD-B6E8-CD62FF0B4784}"/>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4</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5" name="TextBox 4">
            <a:extLst>
              <a:ext uri="{FF2B5EF4-FFF2-40B4-BE49-F238E27FC236}">
                <a16:creationId xmlns:a16="http://schemas.microsoft.com/office/drawing/2014/main" id="{38DE476D-C50D-3BF0-F71F-176CC71DA0B9}"/>
              </a:ext>
            </a:extLst>
          </p:cNvPr>
          <p:cNvSpPr txBox="1"/>
          <p:nvPr/>
        </p:nvSpPr>
        <p:spPr>
          <a:xfrm>
            <a:off x="941699" y="1483937"/>
            <a:ext cx="10508352" cy="4688206"/>
          </a:xfrm>
          <a:prstGeom prst="rect">
            <a:avLst/>
          </a:prstGeom>
          <a:solidFill>
            <a:schemeClr val="tx1">
              <a:alpha val="52000"/>
            </a:schemeClr>
          </a:solidFill>
        </p:spPr>
        <p:txBody>
          <a:bodyPr wrap="square">
            <a:spAutoFit/>
          </a:bodyPr>
          <a:lstStyle/>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John Newton (1725–1807), author of the beloved hymn “Amazing Grace,” had a dishonorable past.  Infamous among his misdeeds was his involvement in the slave trade.  Even prior to this, he lived far from what would be considered a moral life.  At age 11, he lost his mother and was sent off to sea to live with his father.  There he soon succumbed to sinful behavior and immoral habits.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After several years as a mariner, he encountered a life-threatening storm.  Biographies point to this experience as marking the start of his journey to a committed life of faith.  The fear and pain of the near-death experience caused him to struggle with who and what he had become.  The result was a conversion experience that marked a shift in the direction of his life and his view of God.  Newton repented of his role in the slave trade and joined England’s abolition movement.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a:lnSpc>
                <a:spcPct val="107000"/>
              </a:lnSpc>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Sometimes it takes pain and suffering to bring an awareness of our sin.  At times, God chooses to allow such circumstances to awaken His people and remind us of who He is and who we are not: God. </a:t>
            </a:r>
          </a:p>
        </p:txBody>
      </p:sp>
      <p:cxnSp>
        <p:nvCxnSpPr>
          <p:cNvPr id="9" name="Straight Connector 8">
            <a:extLst>
              <a:ext uri="{FF2B5EF4-FFF2-40B4-BE49-F238E27FC236}">
                <a16:creationId xmlns:a16="http://schemas.microsoft.com/office/drawing/2014/main" id="{AA15C78B-671F-4D54-8D48-20FF7F4AF1B2}"/>
              </a:ext>
            </a:extLst>
          </p:cNvPr>
          <p:cNvCxnSpPr>
            <a:cxnSpLocks/>
          </p:cNvCxnSpPr>
          <p:nvPr/>
        </p:nvCxnSpPr>
        <p:spPr>
          <a:xfrm>
            <a:off x="838200" y="6747833"/>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00B508-C231-4712-81CE-6DDF7F0C27C8}"/>
              </a:ext>
            </a:extLst>
          </p:cNvPr>
          <p:cNvCxnSpPr>
            <a:cxnSpLocks/>
          </p:cNvCxnSpPr>
          <p:nvPr/>
        </p:nvCxnSpPr>
        <p:spPr>
          <a:xfrm>
            <a:off x="838200" y="130084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Footer Placeholder 9">
            <a:extLst>
              <a:ext uri="{FF2B5EF4-FFF2-40B4-BE49-F238E27FC236}">
                <a16:creationId xmlns:a16="http://schemas.microsoft.com/office/drawing/2014/main" id="{3F4B8ADD-8C99-8B66-2D51-FBF566B608A3}"/>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D8616E9D-7996-9614-F02F-9D637EFC5D6E}"/>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028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90AFB3-CDB8-ABB3-27B0-DD2B8D724A92}"/>
              </a:ext>
            </a:extLst>
          </p:cNvPr>
          <p:cNvSpPr>
            <a:spLocks noGrp="1"/>
          </p:cNvSpPr>
          <p:nvPr>
            <p:ph type="title"/>
          </p:nvPr>
        </p:nvSpPr>
        <p:spPr>
          <a:xfrm>
            <a:off x="687259" y="190239"/>
            <a:ext cx="11408506" cy="655637"/>
          </a:xfrm>
          <a:solidFill>
            <a:srgbClr val="002060">
              <a:alpha val="80000"/>
            </a:srgbClr>
          </a:solidFill>
          <a:ln>
            <a:solidFill>
              <a:schemeClr val="tx1"/>
            </a:solidFill>
          </a:ln>
        </p:spPr>
        <p:txBody>
          <a:bodyPr>
            <a:noAutofit/>
          </a:bodyPr>
          <a:lstStyle/>
          <a:p>
            <a:pPr marL="0" marR="0" algn="ctr">
              <a:lnSpc>
                <a:spcPct val="107000"/>
              </a:lnSpc>
              <a:spcBef>
                <a:spcPts val="0"/>
              </a:spcBef>
              <a:spcAft>
                <a:spcPts val="0"/>
              </a:spcAft>
            </a:pPr>
            <a:r>
              <a:rPr lang="en-US" sz="3200" b="1" cap="small"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Lesson Context</a:t>
            </a:r>
          </a:p>
        </p:txBody>
      </p:sp>
      <p:sp>
        <p:nvSpPr>
          <p:cNvPr id="4" name="Content Placeholder 2">
            <a:extLst>
              <a:ext uri="{FF2B5EF4-FFF2-40B4-BE49-F238E27FC236}">
                <a16:creationId xmlns:a16="http://schemas.microsoft.com/office/drawing/2014/main" id="{6B23B896-0450-1478-E8C2-3F855299224E}"/>
              </a:ext>
            </a:extLst>
          </p:cNvPr>
          <p:cNvSpPr txBox="1">
            <a:spLocks/>
          </p:cNvSpPr>
          <p:nvPr/>
        </p:nvSpPr>
        <p:spPr>
          <a:xfrm>
            <a:off x="564511" y="927956"/>
            <a:ext cx="6017762"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4320" marR="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priest-turned-prophet Ezekiel, son of Buzi, prophesies at the beginning of the Babylonian exile. An important thing to know is that the exile takes place in stages. In 597 BC, Nebuchadnezzar lays siege to Jerusalem, captures King Jehoiachin, and installs Zedekiah in his place. Nebuchadnezzar deports the royalty, artisans, and fighting men of Jerusalem to Babylonia, leaving the rest behind (2 Kings 24:10–17). Ezekiel is in this first wave of the exile, and he receives his prophetic call by the Chebar, a river in regions controlled by Babylon (Ezek. 1:1–3). For the context of today’s lesson, Ezekiel is told to use a dramatic sign to warn that punishment is not over, that those left behind in Judah will also face exile.</a:t>
            </a:r>
            <a:endPar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marR="0" indent="0">
              <a:lnSpc>
                <a:spcPct val="100000"/>
              </a:lnSpc>
              <a:spcBef>
                <a:spcPts val="0"/>
              </a:spcBef>
              <a:buNone/>
            </a:pPr>
            <a:endPar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274320" marR="0" indent="0">
              <a:lnSpc>
                <a:spcPct val="100000"/>
              </a:lnSpc>
              <a:spcBef>
                <a:spcPts val="0"/>
              </a:spcBef>
              <a:buNone/>
            </a:pPr>
            <a:r>
              <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THE MAN </a:t>
            </a:r>
          </a:p>
          <a:p>
            <a:pPr marL="27432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prophet Ezekiel was a contemporary of the prophet Jeremiah. Both lived at the time of the Babylonian captivity in the mid-sixth century BC. Ezekiel was 30 years old in “the fifth year of king Jehoiachin’s captivity,” which was the year 592 BC (Ezekiel 1:1–2; compare 2 Kings 24:8–15).</a:t>
            </a:r>
            <a:r>
              <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indent="0">
              <a:lnSpc>
                <a:spcPct val="100000"/>
              </a:lnSpc>
              <a:spcBef>
                <a:spcPts val="0"/>
              </a:spcBef>
              <a:buNone/>
            </a:pPr>
            <a:r>
              <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274320" indent="0">
              <a:lnSpc>
                <a:spcPct val="100000"/>
              </a:lnSpc>
              <a:spcBef>
                <a:spcPts val="0"/>
              </a:spcBef>
              <a:buNone/>
            </a:pP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Babylonian captivity occurred in three stages: the deportations of 605, 597, and 586 BC (2 Kings 24–25; 2 Chronicles 36). Ezekiel’s involuntary relocation to Babylon was a part of the second stage of exile in 597 BC. He was among the 10,000 of the elite citizenry taken at that time (2 Kings 24:12–14). Daniel and other Jews who had been deported in the first stage ended up serving “in the king’s palace” (Daniel 1:4). While Ezekiel, coming in the second stage, found himself in a completely different setting. He was “among the captives by the river of Chebar” in Babylon (Ezekiel 1:1).</a:t>
            </a:r>
            <a:r>
              <a:rPr lang="en-US" sz="5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r>
              <a:rPr lang="en-US" sz="14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is introduced as “the priest” (Ezekiel 1:3). </a:t>
            </a:r>
          </a:p>
        </p:txBody>
      </p:sp>
      <p:cxnSp>
        <p:nvCxnSpPr>
          <p:cNvPr id="11" name="Straight Connector 10">
            <a:extLst>
              <a:ext uri="{FF2B5EF4-FFF2-40B4-BE49-F238E27FC236}">
                <a16:creationId xmlns:a16="http://schemas.microsoft.com/office/drawing/2014/main" id="{E3A27209-192F-3BAA-0113-4ED7836E392A}"/>
              </a:ext>
            </a:extLst>
          </p:cNvPr>
          <p:cNvCxnSpPr>
            <a:cxnSpLocks/>
          </p:cNvCxnSpPr>
          <p:nvPr/>
        </p:nvCxnSpPr>
        <p:spPr>
          <a:xfrm>
            <a:off x="657201" y="829974"/>
            <a:ext cx="1115568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ooter Placeholder 9">
            <a:extLst>
              <a:ext uri="{FF2B5EF4-FFF2-40B4-BE49-F238E27FC236}">
                <a16:creationId xmlns:a16="http://schemas.microsoft.com/office/drawing/2014/main" id="{A0671547-CD94-CEC5-CC74-8CEDAB88583F}"/>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cxnSp>
        <p:nvCxnSpPr>
          <p:cNvPr id="9" name="Straight Connector 8">
            <a:extLst>
              <a:ext uri="{FF2B5EF4-FFF2-40B4-BE49-F238E27FC236}">
                <a16:creationId xmlns:a16="http://schemas.microsoft.com/office/drawing/2014/main" id="{54FFE301-C26F-9262-CCB8-88228BBE875E}"/>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9F1AB1B-1F03-88BA-CCB9-D0A094652344}"/>
              </a:ext>
            </a:extLst>
          </p:cNvPr>
          <p:cNvCxnSpPr>
            <a:cxnSpLocks/>
          </p:cNvCxnSpPr>
          <p:nvPr/>
        </p:nvCxnSpPr>
        <p:spPr>
          <a:xfrm rot="16200000">
            <a:off x="3569547" y="3954836"/>
            <a:ext cx="621792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63F852DA-F53D-6F04-2870-AD03F491F1EE}"/>
              </a:ext>
            </a:extLst>
          </p:cNvPr>
          <p:cNvSpPr txBox="1">
            <a:spLocks/>
          </p:cNvSpPr>
          <p:nvPr/>
        </p:nvSpPr>
        <p:spPr>
          <a:xfrm>
            <a:off x="9204620" y="6217701"/>
            <a:ext cx="2707105" cy="368802"/>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pPr>
            <a:fld id="{D8DA9DAA-006C-4F4B-980E-E3DF019B24E2}" type="slidenum">
              <a:rPr lang="en-US" sz="2000" b="1" cap="all" spc="100" smtClean="0">
                <a:effectLst>
                  <a:outerShdw blurRad="38100" dist="38100" dir="2700000" algn="tl">
                    <a:srgbClr val="000000">
                      <a:alpha val="43137"/>
                    </a:srgbClr>
                  </a:outerShdw>
                </a:effectLst>
                <a:latin typeface="Arial Black" panose="020B0A04020102020204" pitchFamily="34" charset="0"/>
              </a:rPr>
              <a:pPr algn="r">
                <a:spcAft>
                  <a:spcPts val="600"/>
                </a:spcAft>
              </a:pPr>
              <a:t>5</a:t>
            </a:fld>
            <a:endParaRPr lang="en-US" sz="2000" b="1" cap="all" spc="100" dirty="0">
              <a:effectLst>
                <a:outerShdw blurRad="38100" dist="38100" dir="2700000" algn="tl">
                  <a:srgbClr val="000000">
                    <a:alpha val="43137"/>
                  </a:srgbClr>
                </a:outerShdw>
              </a:effectLst>
              <a:latin typeface="Arial Black" panose="020B0A04020102020204" pitchFamily="34" charset="0"/>
            </a:endParaRPr>
          </a:p>
        </p:txBody>
      </p:sp>
      <p:sp>
        <p:nvSpPr>
          <p:cNvPr id="5" name="Content Placeholder 2">
            <a:extLst>
              <a:ext uri="{FF2B5EF4-FFF2-40B4-BE49-F238E27FC236}">
                <a16:creationId xmlns:a16="http://schemas.microsoft.com/office/drawing/2014/main" id="{30C654AB-A098-10F8-E65C-363BA0977DBC}"/>
              </a:ext>
            </a:extLst>
          </p:cNvPr>
          <p:cNvSpPr txBox="1">
            <a:spLocks/>
          </p:cNvSpPr>
          <p:nvPr/>
        </p:nvSpPr>
        <p:spPr>
          <a:xfrm>
            <a:off x="6774742" y="914950"/>
            <a:ext cx="5136983" cy="5642524"/>
          </a:xfrm>
          <a:prstGeom prst="rect">
            <a:avLst/>
          </a:prstGeom>
          <a:solidFill>
            <a:schemeClr val="bg1">
              <a:alpha val="55000"/>
            </a:schemeClr>
          </a:solidFill>
          <a:ln>
            <a:solidFill>
              <a:schemeClr val="tx1"/>
            </a:solidFill>
          </a:ln>
        </p:spPr>
        <p:txBody>
          <a:bodyPr>
            <a:noAutofit/>
          </a:bodyPr>
          <a:lstStyle>
            <a:lvl1pPr marL="360000" indent="-360000" algn="l" defTabSz="914400" rtl="0" eaLnBrk="1" latinLnBrk="0" hangingPunct="1">
              <a:lnSpc>
                <a:spcPct val="125000"/>
              </a:lnSpc>
              <a:spcBef>
                <a:spcPts val="10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1pPr>
            <a:lvl2pPr marL="36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2pPr>
            <a:lvl3pPr marL="108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3pPr>
            <a:lvl4pPr marL="1080000" indent="0" algn="l" defTabSz="914400" rtl="0" eaLnBrk="1" latinLnBrk="0" hangingPunct="1">
              <a:lnSpc>
                <a:spcPct val="125000"/>
              </a:lnSpc>
              <a:spcBef>
                <a:spcPts val="500"/>
              </a:spcBef>
              <a:buClr>
                <a:schemeClr val="accent1">
                  <a:lumMod val="60000"/>
                  <a:lumOff val="40000"/>
                </a:schemeClr>
              </a:buClr>
              <a:buFontTx/>
              <a:buNone/>
              <a:defRPr sz="2000" i="1" kern="1200">
                <a:solidFill>
                  <a:schemeClr val="tx1">
                    <a:alpha val="70000"/>
                  </a:schemeClr>
                </a:solidFill>
                <a:latin typeface="+mn-lt"/>
                <a:ea typeface="+mn-ea"/>
                <a:cs typeface="+mn-cs"/>
              </a:defRPr>
            </a:lvl4pPr>
            <a:lvl5pPr marL="1800000" indent="-360000" algn="l" defTabSz="914400" rtl="0" eaLnBrk="1" latinLnBrk="0" hangingPunct="1">
              <a:lnSpc>
                <a:spcPct val="125000"/>
              </a:lnSpc>
              <a:spcBef>
                <a:spcPts val="500"/>
              </a:spcBef>
              <a:buClr>
                <a:schemeClr val="accent1">
                  <a:lumMod val="60000"/>
                  <a:lumOff val="40000"/>
                </a:schemeClr>
              </a:buClr>
              <a:buFont typeface="Wingdings" panose="05000000000000000000" pitchFamily="2" charset="2"/>
              <a:buChar char=""/>
              <a:defRPr sz="20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And that is what he would have remained had it not been for the divine wrath that was to be visited on the southern kingdom of Judah at the time.  His call to be a prophet is described in Ezekiel 2, which is not part of today’s study. </a:t>
            </a:r>
            <a:endPar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 </a:t>
            </a:r>
          </a:p>
          <a:p>
            <a:pPr marL="0" indent="0">
              <a:lnSpc>
                <a:spcPct val="100000"/>
              </a:lnSpc>
              <a:spcBef>
                <a:spcPts val="0"/>
              </a:spcBef>
              <a:buClr>
                <a:schemeClr val="tx1"/>
              </a:buClr>
              <a:buNone/>
            </a:pPr>
            <a:endPar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400" b="1" u="sng"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EZEKIEL, THE BOOK</a:t>
            </a: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The book of Ezekiel is commonly and most simply outlined in terms of three sections:</a:t>
            </a: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  Judgment on the covenant people (chapters 1–24)</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  Judgment on foreign nations (chapters 25–32)</a:t>
            </a:r>
          </a:p>
          <a:p>
            <a:pPr marL="360000" lvl="2"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III.  New hope for God’s people (chapters 33–48)</a:t>
            </a: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endParaRPr lang="en-US" sz="8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endParaRP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Today’s study occurs in the first of these three sections. </a:t>
            </a:r>
          </a:p>
          <a:p>
            <a:pPr marL="0" indent="0">
              <a:lnSpc>
                <a:spcPct val="100000"/>
              </a:lnSpc>
              <a:spcBef>
                <a:spcPts val="0"/>
              </a:spcBef>
              <a:buClr>
                <a:schemeClr val="tx1"/>
              </a:buClr>
              <a:buNone/>
            </a:pPr>
            <a:r>
              <a:rPr lang="en-US" sz="1600" b="1" dirty="0">
                <a:solidFill>
                  <a:schemeClr val="tx1"/>
                </a:solidFill>
                <a:effectLst>
                  <a:outerShdw blurRad="38100" dist="38100" dir="2700000" algn="tl">
                    <a:srgbClr val="000000">
                      <a:alpha val="43137"/>
                    </a:srgbClr>
                  </a:outerShdw>
                </a:effectLst>
                <a:latin typeface="Gotham Medium" panose="02000604030000020004"/>
                <a:cs typeface="Times New Roman" panose="02020603050405020304" pitchFamily="18" charset="0"/>
              </a:rPr>
              <a:t>One important feature of this book is its many references to exact dates.  These are found in Ezekiel 1:1–3; 8:1; 20:1; 24:1; 26:1; 29:1, 17; 30:20; 31:1; 32:1, 17; 33:21; 40:1.  Most of these dating formulas introduce a communication from God to the prophet.  One example relates news of the fall of Jerusalem from a man who had escaped that carnage (Ezekiel 33:21; compare 4:16–17; 5:10–12).  Today’s study concerns God’s communication before that event happens. </a:t>
            </a:r>
          </a:p>
        </p:txBody>
      </p:sp>
    </p:spTree>
    <p:extLst>
      <p:ext uri="{BB962C8B-B14F-4D97-AF65-F5344CB8AC3E}">
        <p14:creationId xmlns:p14="http://schemas.microsoft.com/office/powerpoint/2010/main" val="3027552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3245184640"/>
              </p:ext>
            </p:extLst>
          </p:nvPr>
        </p:nvGraphicFramePr>
        <p:xfrm>
          <a:off x="825198" y="1492078"/>
          <a:ext cx="7310160" cy="48926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itle 1">
            <a:extLst>
              <a:ext uri="{FF2B5EF4-FFF2-40B4-BE49-F238E27FC236}">
                <a16:creationId xmlns:a16="http://schemas.microsoft.com/office/drawing/2014/main" id="{CA164D59-6240-2AFA-10E0-4B6D22C4223B}"/>
              </a:ext>
            </a:extLst>
          </p:cNvPr>
          <p:cNvSpPr>
            <a:spLocks noGrp="1"/>
          </p:cNvSpPr>
          <p:nvPr>
            <p:ph type="title"/>
          </p:nvPr>
        </p:nvSpPr>
        <p:spPr>
          <a:xfrm>
            <a:off x="838200" y="136524"/>
            <a:ext cx="10515600" cy="498477"/>
          </a:xfrm>
        </p:spPr>
        <p:txBody>
          <a:bodyPr>
            <a:normAutofit fontScale="90000"/>
          </a:bodyPr>
          <a:lstStyle/>
          <a:p>
            <a:r>
              <a:rPr lang="en-US" b="1" cap="small" dirty="0">
                <a:solidFill>
                  <a:schemeClr val="tx1"/>
                </a:solidFill>
                <a:effectLst>
                  <a:outerShdw blurRad="38100" dist="38100" dir="2700000" algn="tl">
                    <a:srgbClr val="000000">
                      <a:alpha val="43137"/>
                    </a:srgbClr>
                  </a:outerShdw>
                </a:effectLst>
                <a:latin typeface="Gotham Medium" panose="02000604030000020004"/>
              </a:rPr>
              <a:t>Key Points </a:t>
            </a:r>
          </a:p>
        </p:txBody>
      </p:sp>
      <p:sp>
        <p:nvSpPr>
          <p:cNvPr id="9" name="Slide Number Placeholder 5">
            <a:extLst>
              <a:ext uri="{FF2B5EF4-FFF2-40B4-BE49-F238E27FC236}">
                <a16:creationId xmlns:a16="http://schemas.microsoft.com/office/drawing/2014/main" id="{DA6238A2-F1F0-23EB-1B7D-CF18132BC7DF}"/>
              </a:ext>
            </a:extLst>
          </p:cNvPr>
          <p:cNvSpPr>
            <a:spLocks noGrp="1"/>
          </p:cNvSpPr>
          <p:nvPr>
            <p:ph type="sldNum" sz="quarter" idx="12"/>
          </p:nvPr>
        </p:nvSpPr>
        <p:spPr>
          <a:xfrm>
            <a:off x="8742946" y="6384758"/>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6</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
        <p:nvSpPr>
          <p:cNvPr id="2" name="Rectangle: Rounded Corners 1">
            <a:extLst>
              <a:ext uri="{FF2B5EF4-FFF2-40B4-BE49-F238E27FC236}">
                <a16:creationId xmlns:a16="http://schemas.microsoft.com/office/drawing/2014/main" id="{E985800C-FDE5-05A1-81BB-71B317688979}"/>
              </a:ext>
            </a:extLst>
          </p:cNvPr>
          <p:cNvSpPr/>
          <p:nvPr/>
        </p:nvSpPr>
        <p:spPr>
          <a:xfrm>
            <a:off x="838200" y="708630"/>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tx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30CAEB2A-3459-318B-9331-44D29D116CF0}"/>
              </a:ext>
            </a:extLst>
          </p:cNvPr>
          <p:cNvCxnSpPr>
            <a:cxnSpLocks/>
          </p:cNvCxnSpPr>
          <p:nvPr/>
        </p:nvCxnSpPr>
        <p:spPr>
          <a:xfrm>
            <a:off x="838200" y="1167495"/>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9E999C-9946-4A2F-8632-92B5054987A5}"/>
              </a:ext>
            </a:extLst>
          </p:cNvPr>
          <p:cNvCxnSpPr>
            <a:cxnSpLocks/>
          </p:cNvCxnSpPr>
          <p:nvPr/>
        </p:nvCxnSpPr>
        <p:spPr>
          <a:xfrm rot="16200000">
            <a:off x="-1641876"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1251069-BDE7-9617-0EBF-65708A14DEEF}"/>
              </a:ext>
            </a:extLst>
          </p:cNvPr>
          <p:cNvPicPr>
            <a:picLocks noChangeAspect="1"/>
          </p:cNvPicPr>
          <p:nvPr/>
        </p:nvPicPr>
        <p:blipFill>
          <a:blip r:embed="rId8">
            <a:extLst>
              <a:ext uri="{28A0092B-C50C-407E-A947-70E740481C1C}">
                <a14:useLocalDpi xmlns:a14="http://schemas.microsoft.com/office/drawing/2010/main" val="0"/>
              </a:ext>
            </a:extLst>
          </a:blip>
          <a:srcRect t="3401" b="3401"/>
          <a:stretch/>
        </p:blipFill>
        <p:spPr>
          <a:xfrm>
            <a:off x="7887800" y="1921684"/>
            <a:ext cx="4247940" cy="4299481"/>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
        <p:nvSpPr>
          <p:cNvPr id="8" name="Footer Placeholder 9">
            <a:extLst>
              <a:ext uri="{FF2B5EF4-FFF2-40B4-BE49-F238E27FC236}">
                <a16:creationId xmlns:a16="http://schemas.microsoft.com/office/drawing/2014/main" id="{76C76EB9-3BBB-7698-2460-905B2FAB9652}"/>
              </a:ext>
            </a:extLst>
          </p:cNvPr>
          <p:cNvSpPr txBox="1">
            <a:spLocks/>
          </p:cNvSpPr>
          <p:nvPr/>
        </p:nvSpPr>
        <p:spPr>
          <a:xfrm rot="16200000">
            <a:off x="-848716" y="1164603"/>
            <a:ext cx="2437041" cy="389412"/>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solidFill>
                  <a:srgbClr val="002060"/>
                </a:solidFill>
                <a:effectLst>
                  <a:outerShdw blurRad="38100" dist="38100" dir="2700000" algn="tl">
                    <a:srgbClr val="000000">
                      <a:alpha val="43137"/>
                    </a:srgbClr>
                  </a:outerShdw>
                </a:effectLst>
                <a:latin typeface="Gotham Medium" panose="02000604030000020004"/>
              </a:rPr>
              <a:t>EZEKIEL’S SIGN</a:t>
            </a:r>
          </a:p>
        </p:txBody>
      </p:sp>
    </p:spTree>
    <p:extLst>
      <p:ext uri="{BB962C8B-B14F-4D97-AF65-F5344CB8AC3E}">
        <p14:creationId xmlns:p14="http://schemas.microsoft.com/office/powerpoint/2010/main" val="3159288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a:extLst>
              <a:ext uri="{FF2B5EF4-FFF2-40B4-BE49-F238E27FC236}">
                <a16:creationId xmlns:a16="http://schemas.microsoft.com/office/drawing/2014/main" id="{503F7713-8E67-1421-2A8A-400A0F3D2CE1}"/>
              </a:ext>
            </a:extLst>
          </p:cNvPr>
          <p:cNvGraphicFramePr/>
          <p:nvPr>
            <p:extLst>
              <p:ext uri="{D42A27DB-BD31-4B8C-83A1-F6EECF244321}">
                <p14:modId xmlns:p14="http://schemas.microsoft.com/office/powerpoint/2010/main" val="1701737974"/>
              </p:ext>
            </p:extLst>
          </p:nvPr>
        </p:nvGraphicFramePr>
        <p:xfrm>
          <a:off x="4296411" y="1388343"/>
          <a:ext cx="769620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tle 1">
            <a:extLst>
              <a:ext uri="{FF2B5EF4-FFF2-40B4-BE49-F238E27FC236}">
                <a16:creationId xmlns:a16="http://schemas.microsoft.com/office/drawing/2014/main" id="{ACAFD7A8-B1A9-EA9F-0ADF-E9F023FD1C2E}"/>
              </a:ext>
            </a:extLst>
          </p:cNvPr>
          <p:cNvSpPr txBox="1">
            <a:spLocks/>
          </p:cNvSpPr>
          <p:nvPr/>
        </p:nvSpPr>
        <p:spPr>
          <a:xfrm>
            <a:off x="838200" y="104593"/>
            <a:ext cx="10515600" cy="498477"/>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a:effectLst>
                  <a:outerShdw blurRad="38100" dist="38100" dir="2700000" algn="tl">
                    <a:srgbClr val="000000">
                      <a:alpha val="43137"/>
                    </a:srgbClr>
                  </a:outerShdw>
                </a:effectLst>
                <a:latin typeface="Gotham Medium" panose="02000604030000020004"/>
              </a:rPr>
              <a:t>Key Points</a:t>
            </a:r>
            <a:endParaRPr lang="en-US" b="1" cap="small" dirty="0">
              <a:effectLst>
                <a:outerShdw blurRad="38100" dist="38100" dir="2700000" algn="tl">
                  <a:srgbClr val="000000">
                    <a:alpha val="43137"/>
                  </a:srgbClr>
                </a:outerShdw>
              </a:effectLst>
              <a:latin typeface="Gotham Medium" panose="02000604030000020004"/>
            </a:endParaRPr>
          </a:p>
        </p:txBody>
      </p:sp>
      <p:cxnSp>
        <p:nvCxnSpPr>
          <p:cNvPr id="16" name="Straight Connector 15">
            <a:extLst>
              <a:ext uri="{FF2B5EF4-FFF2-40B4-BE49-F238E27FC236}">
                <a16:creationId xmlns:a16="http://schemas.microsoft.com/office/drawing/2014/main" id="{8DBE5951-867D-4799-B84D-A3B18CC614E0}"/>
              </a:ext>
            </a:extLst>
          </p:cNvPr>
          <p:cNvCxnSpPr>
            <a:cxnSpLocks/>
          </p:cNvCxnSpPr>
          <p:nvPr/>
        </p:nvCxnSpPr>
        <p:spPr>
          <a:xfrm>
            <a:off x="4566385" y="6731624"/>
            <a:ext cx="713232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A7B3430A-3F85-3762-8F91-BDB1A530728C}"/>
              </a:ext>
            </a:extLst>
          </p:cNvPr>
          <p:cNvSpPr/>
          <p:nvPr/>
        </p:nvSpPr>
        <p:spPr>
          <a:xfrm>
            <a:off x="838200" y="1020788"/>
            <a:ext cx="10972800" cy="295273"/>
          </a:xfrm>
          <a:prstGeom prst="roundRect">
            <a:avLst/>
          </a:prstGeom>
          <a:gradFill>
            <a:gsLst>
              <a:gs pos="0">
                <a:schemeClr val="accent6">
                  <a:lumMod val="20000"/>
                  <a:lumOff val="80000"/>
                </a:schemeClr>
              </a:gs>
              <a:gs pos="74000">
                <a:schemeClr val="accent6">
                  <a:lumMod val="60000"/>
                  <a:lumOff val="40000"/>
                </a:schemeClr>
              </a:gs>
              <a:gs pos="86000">
                <a:schemeClr val="accent6">
                  <a:lumMod val="60000"/>
                  <a:lumOff val="4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4" name="Slide Number Placeholder 5">
            <a:extLst>
              <a:ext uri="{FF2B5EF4-FFF2-40B4-BE49-F238E27FC236}">
                <a16:creationId xmlns:a16="http://schemas.microsoft.com/office/drawing/2014/main" id="{D356378D-8B27-A534-D8CE-322EBE8D57C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7</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2" name="Straight Connector 1">
            <a:extLst>
              <a:ext uri="{FF2B5EF4-FFF2-40B4-BE49-F238E27FC236}">
                <a16:creationId xmlns:a16="http://schemas.microsoft.com/office/drawing/2014/main" id="{F63D338A-DF3A-8F2B-03E0-0C8A94664634}"/>
              </a:ext>
            </a:extLst>
          </p:cNvPr>
          <p:cNvCxnSpPr>
            <a:cxnSpLocks/>
          </p:cNvCxnSpPr>
          <p:nvPr/>
        </p:nvCxnSpPr>
        <p:spPr>
          <a:xfrm>
            <a:off x="899160" y="867301"/>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Footer Placeholder 9">
            <a:extLst>
              <a:ext uri="{FF2B5EF4-FFF2-40B4-BE49-F238E27FC236}">
                <a16:creationId xmlns:a16="http://schemas.microsoft.com/office/drawing/2014/main" id="{39CF8C1F-C265-7B97-4782-12BDBE750E5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AB5D7F01-BD02-E1A2-9BE6-7D1BC39E13D9}"/>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74A63B86-8C9C-6245-B337-2183242E864F}"/>
              </a:ext>
            </a:extLst>
          </p:cNvPr>
          <p:cNvPicPr>
            <a:picLocks noChangeAspect="1"/>
          </p:cNvPicPr>
          <p:nvPr/>
        </p:nvPicPr>
        <p:blipFill>
          <a:blip r:embed="rId8">
            <a:extLst>
              <a:ext uri="{28A0092B-C50C-407E-A947-70E740481C1C}">
                <a14:useLocalDpi xmlns:a14="http://schemas.microsoft.com/office/drawing/2010/main" val="0"/>
              </a:ext>
            </a:extLst>
          </a:blip>
          <a:srcRect l="7244" r="7244"/>
          <a:stretch/>
        </p:blipFill>
        <p:spPr>
          <a:xfrm>
            <a:off x="515196" y="1965278"/>
            <a:ext cx="4165075" cy="3871933"/>
          </a:xfrm>
          <a:custGeom>
            <a:avLst/>
            <a:gdLst/>
            <a:ahLst/>
            <a:cxnLst/>
            <a:rect l="l" t="t" r="r" b="b"/>
            <a:pathLst>
              <a:path w="8678780" h="5873097">
                <a:moveTo>
                  <a:pt x="1379513" y="25"/>
                </a:moveTo>
                <a:cubicBezTo>
                  <a:pt x="1399326" y="458"/>
                  <a:pt x="1419819" y="6516"/>
                  <a:pt x="1438386" y="8439"/>
                </a:cubicBezTo>
                <a:cubicBezTo>
                  <a:pt x="1848256" y="51517"/>
                  <a:pt x="2258124" y="98056"/>
                  <a:pt x="2668443" y="139209"/>
                </a:cubicBezTo>
                <a:cubicBezTo>
                  <a:pt x="3052045" y="177671"/>
                  <a:pt x="3438361" y="186516"/>
                  <a:pt x="3823773" y="206516"/>
                </a:cubicBezTo>
                <a:cubicBezTo>
                  <a:pt x="4290252" y="230748"/>
                  <a:pt x="4755825" y="264980"/>
                  <a:pt x="5219588" y="318825"/>
                </a:cubicBezTo>
                <a:cubicBezTo>
                  <a:pt x="5541595" y="356518"/>
                  <a:pt x="5866772" y="382670"/>
                  <a:pt x="6193307" y="352672"/>
                </a:cubicBezTo>
                <a:cubicBezTo>
                  <a:pt x="6209610" y="351131"/>
                  <a:pt x="6228180" y="346134"/>
                  <a:pt x="6241767" y="351131"/>
                </a:cubicBezTo>
                <a:cubicBezTo>
                  <a:pt x="6400280" y="407287"/>
                  <a:pt x="6573284" y="366901"/>
                  <a:pt x="6737683" y="402287"/>
                </a:cubicBezTo>
                <a:cubicBezTo>
                  <a:pt x="6695564" y="538826"/>
                  <a:pt x="6514862" y="527670"/>
                  <a:pt x="6412962" y="622288"/>
                </a:cubicBezTo>
                <a:cubicBezTo>
                  <a:pt x="6579172" y="659979"/>
                  <a:pt x="6728627" y="698057"/>
                  <a:pt x="6880346" y="726518"/>
                </a:cubicBezTo>
                <a:cubicBezTo>
                  <a:pt x="7041122" y="756519"/>
                  <a:pt x="7177442" y="837673"/>
                  <a:pt x="7334594" y="873826"/>
                </a:cubicBezTo>
                <a:cubicBezTo>
                  <a:pt x="7368112" y="881518"/>
                  <a:pt x="7408419" y="908442"/>
                  <a:pt x="7420192" y="934596"/>
                </a:cubicBezTo>
                <a:cubicBezTo>
                  <a:pt x="7458235" y="1019211"/>
                  <a:pt x="8217735" y="1256521"/>
                  <a:pt x="8128063" y="1331904"/>
                </a:cubicBezTo>
                <a:cubicBezTo>
                  <a:pt x="8090926" y="1363059"/>
                  <a:pt x="8042918" y="1385367"/>
                  <a:pt x="7992648" y="1416136"/>
                </a:cubicBezTo>
                <a:cubicBezTo>
                  <a:pt x="8068283" y="1474214"/>
                  <a:pt x="8153426" y="1499598"/>
                  <a:pt x="8244004" y="1516906"/>
                </a:cubicBezTo>
                <a:cubicBezTo>
                  <a:pt x="8271178" y="1522290"/>
                  <a:pt x="8297900" y="1533059"/>
                  <a:pt x="8300615" y="1559214"/>
                </a:cubicBezTo>
                <a:cubicBezTo>
                  <a:pt x="8303332" y="1586521"/>
                  <a:pt x="8275706" y="1597289"/>
                  <a:pt x="8252610" y="1609983"/>
                </a:cubicBezTo>
                <a:cubicBezTo>
                  <a:pt x="8220454" y="1627674"/>
                  <a:pt x="8189205" y="1643059"/>
                  <a:pt x="8148444" y="1645368"/>
                </a:cubicBezTo>
                <a:cubicBezTo>
                  <a:pt x="8081415" y="1648828"/>
                  <a:pt x="8049262" y="1698059"/>
                  <a:pt x="8010314" y="1734983"/>
                </a:cubicBezTo>
                <a:cubicBezTo>
                  <a:pt x="7988574" y="1755753"/>
                  <a:pt x="7977704" y="1797675"/>
                  <a:pt x="8015746" y="1804984"/>
                </a:cubicBezTo>
                <a:cubicBezTo>
                  <a:pt x="8107232" y="1822675"/>
                  <a:pt x="8099984" y="1873831"/>
                  <a:pt x="8097722" y="1931908"/>
                </a:cubicBezTo>
                <a:cubicBezTo>
                  <a:pt x="8094550" y="2003830"/>
                  <a:pt x="8040654" y="2036908"/>
                  <a:pt x="7974534" y="2064601"/>
                </a:cubicBezTo>
                <a:cubicBezTo>
                  <a:pt x="7951888" y="2074215"/>
                  <a:pt x="7919734" y="2073829"/>
                  <a:pt x="7911128" y="2103831"/>
                </a:cubicBezTo>
                <a:cubicBezTo>
                  <a:pt x="7948266" y="2132293"/>
                  <a:pt x="7993555" y="2109215"/>
                  <a:pt x="8033411" y="2117292"/>
                </a:cubicBezTo>
                <a:cubicBezTo>
                  <a:pt x="8066471" y="2123831"/>
                  <a:pt x="8121271" y="2120370"/>
                  <a:pt x="8075982" y="2172677"/>
                </a:cubicBezTo>
                <a:cubicBezTo>
                  <a:pt x="8062847" y="2187676"/>
                  <a:pt x="8078246" y="2199215"/>
                  <a:pt x="8095004" y="2200369"/>
                </a:cubicBezTo>
                <a:cubicBezTo>
                  <a:pt x="8229060" y="2212293"/>
                  <a:pt x="8167466" y="2318063"/>
                  <a:pt x="8210492" y="2373833"/>
                </a:cubicBezTo>
                <a:cubicBezTo>
                  <a:pt x="8222264" y="2389215"/>
                  <a:pt x="8209584" y="2415754"/>
                  <a:pt x="8191016" y="2422293"/>
                </a:cubicBezTo>
                <a:cubicBezTo>
                  <a:pt x="8072357" y="2465372"/>
                  <a:pt x="8056054" y="2568063"/>
                  <a:pt x="7998536" y="2656525"/>
                </a:cubicBezTo>
                <a:cubicBezTo>
                  <a:pt x="8061036" y="2691525"/>
                  <a:pt x="8135764" y="2699217"/>
                  <a:pt x="8203244" y="2721909"/>
                </a:cubicBezTo>
                <a:cubicBezTo>
                  <a:pt x="8273442" y="2745756"/>
                  <a:pt x="8273442" y="2763447"/>
                  <a:pt x="8215472" y="2832678"/>
                </a:cubicBezTo>
                <a:cubicBezTo>
                  <a:pt x="8366284" y="2847680"/>
                  <a:pt x="8366284" y="2847680"/>
                  <a:pt x="8319638" y="2956526"/>
                </a:cubicBezTo>
                <a:cubicBezTo>
                  <a:pt x="8445996" y="2966525"/>
                  <a:pt x="8529327" y="3018064"/>
                  <a:pt x="8548800" y="3130757"/>
                </a:cubicBezTo>
                <a:cubicBezTo>
                  <a:pt x="8558311" y="3185372"/>
                  <a:pt x="8615377" y="3211141"/>
                  <a:pt x="8678780" y="3247679"/>
                </a:cubicBezTo>
                <a:cubicBezTo>
                  <a:pt x="8599978" y="3283066"/>
                  <a:pt x="8546537" y="3356911"/>
                  <a:pt x="8454599" y="3278833"/>
                </a:cubicBezTo>
                <a:cubicBezTo>
                  <a:pt x="8421087" y="3250373"/>
                  <a:pt x="8424254" y="3286526"/>
                  <a:pt x="8419728" y="3296911"/>
                </a:cubicBezTo>
                <a:cubicBezTo>
                  <a:pt x="8408859" y="3322295"/>
                  <a:pt x="8431501" y="3339218"/>
                  <a:pt x="8446448" y="3358448"/>
                </a:cubicBezTo>
                <a:cubicBezTo>
                  <a:pt x="8460939" y="3377681"/>
                  <a:pt x="8478149" y="3398064"/>
                  <a:pt x="8482226" y="3419605"/>
                </a:cubicBezTo>
                <a:cubicBezTo>
                  <a:pt x="8484942" y="3434604"/>
                  <a:pt x="8471809" y="3456526"/>
                  <a:pt x="8457318" y="3467682"/>
                </a:cubicBezTo>
                <a:cubicBezTo>
                  <a:pt x="8381232" y="3526527"/>
                  <a:pt x="8426520" y="3658836"/>
                  <a:pt x="8282501" y="3675759"/>
                </a:cubicBezTo>
                <a:cubicBezTo>
                  <a:pt x="8217735" y="3683450"/>
                  <a:pt x="8186486" y="3731913"/>
                  <a:pt x="8138932" y="3758451"/>
                </a:cubicBezTo>
                <a:cubicBezTo>
                  <a:pt x="7973628" y="3851144"/>
                  <a:pt x="7863120" y="3970376"/>
                  <a:pt x="7811946" y="4134221"/>
                </a:cubicBezTo>
                <a:cubicBezTo>
                  <a:pt x="7797906" y="4179605"/>
                  <a:pt x="7744010" y="4216145"/>
                  <a:pt x="7709139" y="4256145"/>
                </a:cubicBezTo>
                <a:cubicBezTo>
                  <a:pt x="7725896" y="4285376"/>
                  <a:pt x="7817379" y="4222298"/>
                  <a:pt x="7785224" y="4299221"/>
                </a:cubicBezTo>
                <a:cubicBezTo>
                  <a:pt x="7760768" y="4356915"/>
                  <a:pt x="7698269" y="4392684"/>
                  <a:pt x="7639392" y="4426916"/>
                </a:cubicBezTo>
                <a:cubicBezTo>
                  <a:pt x="7572364" y="4465762"/>
                  <a:pt x="7498091" y="4496914"/>
                  <a:pt x="7467746" y="4568838"/>
                </a:cubicBezTo>
                <a:cubicBezTo>
                  <a:pt x="7461405" y="4584223"/>
                  <a:pt x="7441025" y="4600376"/>
                  <a:pt x="7422910" y="4606531"/>
                </a:cubicBezTo>
                <a:cubicBezTo>
                  <a:pt x="6478176" y="5872304"/>
                  <a:pt x="4152572" y="5880765"/>
                  <a:pt x="3884462" y="5871919"/>
                </a:cubicBezTo>
                <a:cubicBezTo>
                  <a:pt x="3559738" y="5860765"/>
                  <a:pt x="3252674" y="5782688"/>
                  <a:pt x="2951503" y="5685381"/>
                </a:cubicBezTo>
                <a:cubicBezTo>
                  <a:pt x="2824239" y="5644226"/>
                  <a:pt x="2706035" y="5585765"/>
                  <a:pt x="2582393" y="5540381"/>
                </a:cubicBezTo>
                <a:cubicBezTo>
                  <a:pt x="2411654" y="5477686"/>
                  <a:pt x="2279862" y="5358071"/>
                  <a:pt x="2109575" y="5307686"/>
                </a:cubicBezTo>
                <a:cubicBezTo>
                  <a:pt x="1934305" y="5255763"/>
                  <a:pt x="1784398" y="5160762"/>
                  <a:pt x="1604145" y="5120379"/>
                </a:cubicBezTo>
                <a:cubicBezTo>
                  <a:pt x="1509040" y="5098840"/>
                  <a:pt x="1417102" y="5059994"/>
                  <a:pt x="1432046" y="4948840"/>
                </a:cubicBezTo>
                <a:cubicBezTo>
                  <a:pt x="1436123" y="4917301"/>
                  <a:pt x="1411214" y="4891532"/>
                  <a:pt x="1371813" y="4900763"/>
                </a:cubicBezTo>
                <a:cubicBezTo>
                  <a:pt x="1296633" y="4918071"/>
                  <a:pt x="1262665" y="4872300"/>
                  <a:pt x="1220998" y="4838069"/>
                </a:cubicBezTo>
                <a:cubicBezTo>
                  <a:pt x="1146725" y="4777302"/>
                  <a:pt x="1076074" y="4712685"/>
                  <a:pt x="957869" y="4702684"/>
                </a:cubicBezTo>
                <a:cubicBezTo>
                  <a:pt x="980512" y="4654991"/>
                  <a:pt x="1019009" y="4661916"/>
                  <a:pt x="1054336" y="4671915"/>
                </a:cubicBezTo>
                <a:cubicBezTo>
                  <a:pt x="1147177" y="4698070"/>
                  <a:pt x="1239115" y="4727684"/>
                  <a:pt x="1331957" y="4753839"/>
                </a:cubicBezTo>
                <a:cubicBezTo>
                  <a:pt x="1392645" y="4770763"/>
                  <a:pt x="1452881" y="4794609"/>
                  <a:pt x="1533949" y="4775761"/>
                </a:cubicBezTo>
                <a:cubicBezTo>
                  <a:pt x="1464202" y="4679607"/>
                  <a:pt x="1345545" y="4662300"/>
                  <a:pt x="1249533" y="4632685"/>
                </a:cubicBezTo>
                <a:cubicBezTo>
                  <a:pt x="1129515" y="4595378"/>
                  <a:pt x="1058865" y="4524991"/>
                  <a:pt x="974172" y="4446530"/>
                </a:cubicBezTo>
                <a:cubicBezTo>
                  <a:pt x="1062487" y="4427683"/>
                  <a:pt x="1117287" y="4485377"/>
                  <a:pt x="1186579" y="4482299"/>
                </a:cubicBezTo>
                <a:cubicBezTo>
                  <a:pt x="1190203" y="4472300"/>
                  <a:pt x="1196544" y="4457684"/>
                  <a:pt x="1195637" y="4457299"/>
                </a:cubicBezTo>
                <a:cubicBezTo>
                  <a:pt x="1082415" y="4414222"/>
                  <a:pt x="1029426" y="4333453"/>
                  <a:pt x="1011761" y="4235759"/>
                </a:cubicBezTo>
                <a:cubicBezTo>
                  <a:pt x="1002706" y="4185376"/>
                  <a:pt x="961492" y="4169607"/>
                  <a:pt x="920731" y="4146528"/>
                </a:cubicBezTo>
                <a:cubicBezTo>
                  <a:pt x="778522" y="4064606"/>
                  <a:pt x="628163" y="3990375"/>
                  <a:pt x="511316" y="3877683"/>
                </a:cubicBezTo>
                <a:cubicBezTo>
                  <a:pt x="646279" y="3892682"/>
                  <a:pt x="754521" y="3966143"/>
                  <a:pt x="899898" y="3997682"/>
                </a:cubicBezTo>
                <a:cubicBezTo>
                  <a:pt x="784411" y="3873836"/>
                  <a:pt x="634956" y="3811144"/>
                  <a:pt x="498636" y="3736143"/>
                </a:cubicBezTo>
                <a:cubicBezTo>
                  <a:pt x="436588" y="3701912"/>
                  <a:pt x="379073" y="3658065"/>
                  <a:pt x="303890" y="3639604"/>
                </a:cubicBezTo>
                <a:cubicBezTo>
                  <a:pt x="277170" y="3633065"/>
                  <a:pt x="233240" y="3619219"/>
                  <a:pt x="254527" y="3582680"/>
                </a:cubicBezTo>
                <a:cubicBezTo>
                  <a:pt x="272641" y="3552297"/>
                  <a:pt x="308419" y="3561526"/>
                  <a:pt x="341028" y="3570373"/>
                </a:cubicBezTo>
                <a:cubicBezTo>
                  <a:pt x="419378" y="3592297"/>
                  <a:pt x="500446" y="3592682"/>
                  <a:pt x="606424" y="3592297"/>
                </a:cubicBezTo>
                <a:cubicBezTo>
                  <a:pt x="517657" y="3491912"/>
                  <a:pt x="355067" y="3521913"/>
                  <a:pt x="278984" y="3416526"/>
                </a:cubicBezTo>
                <a:cubicBezTo>
                  <a:pt x="374088" y="3398064"/>
                  <a:pt x="447458" y="3436142"/>
                  <a:pt x="524452" y="3443448"/>
                </a:cubicBezTo>
                <a:cubicBezTo>
                  <a:pt x="594195" y="3449987"/>
                  <a:pt x="611405" y="3432296"/>
                  <a:pt x="595102" y="3374218"/>
                </a:cubicBezTo>
                <a:cubicBezTo>
                  <a:pt x="569741" y="3283833"/>
                  <a:pt x="607782" y="3237678"/>
                  <a:pt x="709231" y="3262295"/>
                </a:cubicBezTo>
                <a:cubicBezTo>
                  <a:pt x="803432" y="3285372"/>
                  <a:pt x="813394" y="3251526"/>
                  <a:pt x="788033" y="3199987"/>
                </a:cubicBezTo>
                <a:cubicBezTo>
                  <a:pt x="751802" y="3124988"/>
                  <a:pt x="793015" y="3066910"/>
                  <a:pt x="821094" y="3003833"/>
                </a:cubicBezTo>
                <a:cubicBezTo>
                  <a:pt x="864120" y="2907680"/>
                  <a:pt x="846003" y="2860755"/>
                  <a:pt x="753161" y="2789218"/>
                </a:cubicBezTo>
                <a:cubicBezTo>
                  <a:pt x="701080" y="2749216"/>
                  <a:pt x="644921" y="2715371"/>
                  <a:pt x="569285" y="2680756"/>
                </a:cubicBezTo>
                <a:cubicBezTo>
                  <a:pt x="743651" y="2661909"/>
                  <a:pt x="560683" y="2598448"/>
                  <a:pt x="622275" y="2558832"/>
                </a:cubicBezTo>
                <a:cubicBezTo>
                  <a:pt x="745462" y="2542678"/>
                  <a:pt x="846003" y="2668833"/>
                  <a:pt x="1013576" y="2632679"/>
                </a:cubicBezTo>
                <a:cubicBezTo>
                  <a:pt x="806602" y="2523446"/>
                  <a:pt x="577892" y="2487677"/>
                  <a:pt x="427984" y="2342293"/>
                </a:cubicBezTo>
                <a:cubicBezTo>
                  <a:pt x="462405" y="2309216"/>
                  <a:pt x="496823" y="2339985"/>
                  <a:pt x="526263" y="2327678"/>
                </a:cubicBezTo>
                <a:cubicBezTo>
                  <a:pt x="525356" y="2319985"/>
                  <a:pt x="527622" y="2308446"/>
                  <a:pt x="522186" y="2304986"/>
                </a:cubicBezTo>
                <a:cubicBezTo>
                  <a:pt x="410323" y="2225754"/>
                  <a:pt x="408509" y="2223831"/>
                  <a:pt x="528526" y="2165368"/>
                </a:cubicBezTo>
                <a:cubicBezTo>
                  <a:pt x="570645" y="2144984"/>
                  <a:pt x="567023" y="2126906"/>
                  <a:pt x="544832" y="2101138"/>
                </a:cubicBezTo>
                <a:cubicBezTo>
                  <a:pt x="528978" y="2083061"/>
                  <a:pt x="509957" y="2066906"/>
                  <a:pt x="519016" y="2027291"/>
                </a:cubicBezTo>
                <a:cubicBezTo>
                  <a:pt x="584685" y="2078062"/>
                  <a:pt x="902162" y="2061522"/>
                  <a:pt x="958321" y="2056137"/>
                </a:cubicBezTo>
                <a:cubicBezTo>
                  <a:pt x="1021272" y="2050369"/>
                  <a:pt x="1083319" y="2025753"/>
                  <a:pt x="1149440" y="2039214"/>
                </a:cubicBezTo>
                <a:cubicBezTo>
                  <a:pt x="1202430" y="2049985"/>
                  <a:pt x="1447897" y="2154215"/>
                  <a:pt x="1482772" y="2034599"/>
                </a:cubicBezTo>
                <a:cubicBezTo>
                  <a:pt x="1484583" y="2028831"/>
                  <a:pt x="1583765" y="2042293"/>
                  <a:pt x="1637208" y="2048831"/>
                </a:cubicBezTo>
                <a:cubicBezTo>
                  <a:pt x="1684309" y="2054216"/>
                  <a:pt x="1737297" y="2078062"/>
                  <a:pt x="1768999" y="2030369"/>
                </a:cubicBezTo>
                <a:cubicBezTo>
                  <a:pt x="1787568" y="2002293"/>
                  <a:pt x="1711030" y="1948062"/>
                  <a:pt x="1642642" y="1943445"/>
                </a:cubicBezTo>
                <a:cubicBezTo>
                  <a:pt x="1583312" y="1939214"/>
                  <a:pt x="1521266" y="1933060"/>
                  <a:pt x="1464655" y="1944599"/>
                </a:cubicBezTo>
                <a:cubicBezTo>
                  <a:pt x="1394911" y="1958446"/>
                  <a:pt x="1357322" y="1936138"/>
                  <a:pt x="1337846" y="1888061"/>
                </a:cubicBezTo>
                <a:cubicBezTo>
                  <a:pt x="1316106" y="1834985"/>
                  <a:pt x="1274439" y="1810368"/>
                  <a:pt x="1216924" y="1785752"/>
                </a:cubicBezTo>
                <a:cubicBezTo>
                  <a:pt x="1077431" y="1726138"/>
                  <a:pt x="943377" y="1657291"/>
                  <a:pt x="790299" y="1622676"/>
                </a:cubicBezTo>
                <a:cubicBezTo>
                  <a:pt x="759953" y="1615751"/>
                  <a:pt x="726441" y="1606521"/>
                  <a:pt x="712401" y="1560751"/>
                </a:cubicBezTo>
                <a:cubicBezTo>
                  <a:pt x="1126798" y="1629213"/>
                  <a:pt x="1504511" y="1807676"/>
                  <a:pt x="1932039" y="1797291"/>
                </a:cubicBezTo>
                <a:cubicBezTo>
                  <a:pt x="1815195" y="1740752"/>
                  <a:pt x="1679780" y="1737675"/>
                  <a:pt x="1555234" y="1698059"/>
                </a:cubicBezTo>
                <a:cubicBezTo>
                  <a:pt x="1643549" y="1668444"/>
                  <a:pt x="1726428" y="1699213"/>
                  <a:pt x="1810212" y="1716137"/>
                </a:cubicBezTo>
                <a:cubicBezTo>
                  <a:pt x="1880410" y="1729982"/>
                  <a:pt x="1943817" y="1732290"/>
                  <a:pt x="1951515" y="1649598"/>
                </a:cubicBezTo>
                <a:cubicBezTo>
                  <a:pt x="1948798" y="1644214"/>
                  <a:pt x="1949249" y="1637291"/>
                  <a:pt x="1949704" y="1630753"/>
                </a:cubicBezTo>
                <a:cubicBezTo>
                  <a:pt x="1926152" y="1596522"/>
                  <a:pt x="1889468" y="1578830"/>
                  <a:pt x="1845990" y="1568828"/>
                </a:cubicBezTo>
                <a:cubicBezTo>
                  <a:pt x="1819722" y="1562674"/>
                  <a:pt x="1784851" y="1553443"/>
                  <a:pt x="1785302" y="1528829"/>
                </a:cubicBezTo>
                <a:cubicBezTo>
                  <a:pt x="1786662" y="1437674"/>
                  <a:pt x="1702878" y="1411136"/>
                  <a:pt x="1619092" y="1384597"/>
                </a:cubicBezTo>
                <a:cubicBezTo>
                  <a:pt x="1665740" y="1339213"/>
                  <a:pt x="1702423" y="1372674"/>
                  <a:pt x="1737750" y="1369214"/>
                </a:cubicBezTo>
                <a:cubicBezTo>
                  <a:pt x="1760848" y="1366906"/>
                  <a:pt x="1781679" y="1362675"/>
                  <a:pt x="1781679" y="1339213"/>
                </a:cubicBezTo>
                <a:cubicBezTo>
                  <a:pt x="1782132" y="1319597"/>
                  <a:pt x="1771262" y="1297288"/>
                  <a:pt x="1748620" y="1296905"/>
                </a:cubicBezTo>
                <a:cubicBezTo>
                  <a:pt x="1606863" y="1293442"/>
                  <a:pt x="1528513" y="1167288"/>
                  <a:pt x="1381324" y="1166904"/>
                </a:cubicBezTo>
                <a:cubicBezTo>
                  <a:pt x="1293462" y="1166904"/>
                  <a:pt x="1427065" y="1095751"/>
                  <a:pt x="1352792" y="1066135"/>
                </a:cubicBezTo>
                <a:cubicBezTo>
                  <a:pt x="1336486" y="1059596"/>
                  <a:pt x="1395363" y="1049597"/>
                  <a:pt x="1421631" y="1051135"/>
                </a:cubicBezTo>
                <a:cubicBezTo>
                  <a:pt x="1447445" y="1052673"/>
                  <a:pt x="1470543" y="1071519"/>
                  <a:pt x="1501793" y="1058058"/>
                </a:cubicBezTo>
                <a:cubicBezTo>
                  <a:pt x="1519003" y="1009981"/>
                  <a:pt x="1474621" y="992289"/>
                  <a:pt x="1437935" y="978826"/>
                </a:cubicBezTo>
                <a:cubicBezTo>
                  <a:pt x="1353244" y="947673"/>
                  <a:pt x="1270817" y="909981"/>
                  <a:pt x="1177975" y="898826"/>
                </a:cubicBezTo>
                <a:cubicBezTo>
                  <a:pt x="1144915" y="894980"/>
                  <a:pt x="1225528" y="843440"/>
                  <a:pt x="1241378" y="825366"/>
                </a:cubicBezTo>
                <a:cubicBezTo>
                  <a:pt x="867743" y="635366"/>
                  <a:pt x="418474" y="644980"/>
                  <a:pt x="0" y="491517"/>
                </a:cubicBezTo>
                <a:cubicBezTo>
                  <a:pt x="92391" y="461518"/>
                  <a:pt x="160326" y="483440"/>
                  <a:pt x="223277" y="488057"/>
                </a:cubicBezTo>
                <a:cubicBezTo>
                  <a:pt x="380429" y="499594"/>
                  <a:pt x="535773" y="523440"/>
                  <a:pt x="692473" y="537671"/>
                </a:cubicBezTo>
                <a:cubicBezTo>
                  <a:pt x="769465" y="544594"/>
                  <a:pt x="841022" y="570749"/>
                  <a:pt x="927071" y="529211"/>
                </a:cubicBezTo>
                <a:cubicBezTo>
                  <a:pt x="984589" y="501518"/>
                  <a:pt x="1076527" y="531517"/>
                  <a:pt x="1147177" y="556134"/>
                </a:cubicBezTo>
                <a:cubicBezTo>
                  <a:pt x="1205600" y="576517"/>
                  <a:pt x="1261306" y="581901"/>
                  <a:pt x="1338752" y="556134"/>
                </a:cubicBezTo>
                <a:cubicBezTo>
                  <a:pt x="1268554" y="540364"/>
                  <a:pt x="1214658" y="526519"/>
                  <a:pt x="1159406" y="516901"/>
                </a:cubicBezTo>
                <a:cubicBezTo>
                  <a:pt x="1115475" y="509211"/>
                  <a:pt x="1220094" y="478056"/>
                  <a:pt x="1273535" y="481902"/>
                </a:cubicBezTo>
                <a:cubicBezTo>
                  <a:pt x="1348263" y="487287"/>
                  <a:pt x="1306144" y="467287"/>
                  <a:pt x="1293462" y="439595"/>
                </a:cubicBezTo>
                <a:cubicBezTo>
                  <a:pt x="1279875" y="409979"/>
                  <a:pt x="1320183" y="400749"/>
                  <a:pt x="1345545" y="406900"/>
                </a:cubicBezTo>
                <a:cubicBezTo>
                  <a:pt x="1442916" y="431133"/>
                  <a:pt x="1539834" y="388441"/>
                  <a:pt x="1640379" y="423057"/>
                </a:cubicBezTo>
                <a:cubicBezTo>
                  <a:pt x="1615015" y="337670"/>
                  <a:pt x="1560215" y="300363"/>
                  <a:pt x="1445634" y="288439"/>
                </a:cubicBezTo>
                <a:cubicBezTo>
                  <a:pt x="1402608" y="283826"/>
                  <a:pt x="1357773" y="290748"/>
                  <a:pt x="1320636" y="266131"/>
                </a:cubicBezTo>
                <a:cubicBezTo>
                  <a:pt x="1299349" y="251902"/>
                  <a:pt x="1275346" y="234978"/>
                  <a:pt x="1292104" y="208824"/>
                </a:cubicBezTo>
                <a:cubicBezTo>
                  <a:pt x="1303877" y="190363"/>
                  <a:pt x="1329242" y="190363"/>
                  <a:pt x="1350074" y="196517"/>
                </a:cubicBezTo>
                <a:cubicBezTo>
                  <a:pt x="1443371" y="223826"/>
                  <a:pt x="1540741" y="233825"/>
                  <a:pt x="1638113" y="243826"/>
                </a:cubicBezTo>
                <a:cubicBezTo>
                  <a:pt x="1653059" y="245364"/>
                  <a:pt x="1669814" y="250365"/>
                  <a:pt x="1686573" y="224977"/>
                </a:cubicBezTo>
                <a:cubicBezTo>
                  <a:pt x="1504511" y="183824"/>
                  <a:pt x="1331505" y="125362"/>
                  <a:pt x="1144459" y="102670"/>
                </a:cubicBezTo>
                <a:cubicBezTo>
                  <a:pt x="1147177" y="91900"/>
                  <a:pt x="1149896" y="81131"/>
                  <a:pt x="1152614" y="70362"/>
                </a:cubicBezTo>
                <a:cubicBezTo>
                  <a:pt x="1298896" y="85746"/>
                  <a:pt x="1445182" y="101131"/>
                  <a:pt x="1629961" y="120363"/>
                </a:cubicBezTo>
                <a:cubicBezTo>
                  <a:pt x="1516284" y="59207"/>
                  <a:pt x="1408951" y="79594"/>
                  <a:pt x="1324712" y="25362"/>
                </a:cubicBezTo>
                <a:cubicBezTo>
                  <a:pt x="1340563" y="4786"/>
                  <a:pt x="1359698" y="-407"/>
                  <a:pt x="1379513" y="25"/>
                </a:cubicBezTo>
                <a:close/>
              </a:path>
            </a:pathLst>
          </a:custGeom>
          <a:ln w="73025">
            <a:solidFill>
              <a:schemeClr val="accent6">
                <a:lumMod val="75000"/>
              </a:schemeClr>
            </a:solidFill>
          </a:ln>
        </p:spPr>
      </p:pic>
    </p:spTree>
    <p:extLst>
      <p:ext uri="{BB962C8B-B14F-4D97-AF65-F5344CB8AC3E}">
        <p14:creationId xmlns:p14="http://schemas.microsoft.com/office/powerpoint/2010/main" val="20545302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5278-3D07-466F-8351-667A2EBEABB8}"/>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sp>
        <p:nvSpPr>
          <p:cNvPr id="4" name="Slide Number Placeholder 5">
            <a:extLst>
              <a:ext uri="{FF2B5EF4-FFF2-40B4-BE49-F238E27FC236}">
                <a16:creationId xmlns:a16="http://schemas.microsoft.com/office/drawing/2014/main" id="{FDB2E052-B945-CEE9-87CA-A6D21D5EF841}"/>
              </a:ext>
            </a:extLst>
          </p:cNvPr>
          <p:cNvSpPr>
            <a:spLocks noGrp="1"/>
          </p:cNvSpPr>
          <p:nvPr>
            <p:ph type="sldNum" sz="quarter" idx="12"/>
          </p:nvPr>
        </p:nvSpPr>
        <p:spPr>
          <a:xfrm>
            <a:off x="8742946" y="6256422"/>
            <a:ext cx="2707105" cy="368802"/>
          </a:xfrm>
        </p:spPr>
        <p:txBody>
          <a:bodyPr>
            <a:normAutofit fontScale="92500" lnSpcReduction="10000"/>
          </a:body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8</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cxnSp>
        <p:nvCxnSpPr>
          <p:cNvPr id="8" name="Straight Connector 7">
            <a:extLst>
              <a:ext uri="{FF2B5EF4-FFF2-40B4-BE49-F238E27FC236}">
                <a16:creationId xmlns:a16="http://schemas.microsoft.com/office/drawing/2014/main" id="{6B4C1740-1802-4C5A-A7EF-499332B34CE5}"/>
              </a:ext>
            </a:extLst>
          </p:cNvPr>
          <p:cNvCxnSpPr>
            <a:cxnSpLocks/>
          </p:cNvCxnSpPr>
          <p:nvPr/>
        </p:nvCxnSpPr>
        <p:spPr>
          <a:xfrm>
            <a:off x="914393" y="763095"/>
            <a:ext cx="1097280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3AE2B84-76CE-484C-ACBD-E726AA9B4644}"/>
              </a:ext>
            </a:extLst>
          </p:cNvPr>
          <p:cNvCxnSpPr>
            <a:cxnSpLocks/>
          </p:cNvCxnSpPr>
          <p:nvPr/>
        </p:nvCxnSpPr>
        <p:spPr>
          <a:xfrm rot="16200000">
            <a:off x="-1643379" y="4736153"/>
            <a:ext cx="4023360" cy="0"/>
          </a:xfrm>
          <a:prstGeom prst="line">
            <a:avLst/>
          </a:prstGeom>
          <a:ln w="920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06AA884-08EB-4054-8589-12EEFADBD5E1}"/>
              </a:ext>
            </a:extLst>
          </p:cNvPr>
          <p:cNvCxnSpPr>
            <a:cxnSpLocks/>
          </p:cNvCxnSpPr>
          <p:nvPr/>
        </p:nvCxnSpPr>
        <p:spPr>
          <a:xfrm>
            <a:off x="725905" y="6731624"/>
            <a:ext cx="10972800" cy="0"/>
          </a:xfrm>
          <a:prstGeom prst="line">
            <a:avLst/>
          </a:prstGeom>
          <a:ln w="92075">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id="{CB71D385-12D6-7AA0-45A1-9E4A61013721}"/>
              </a:ext>
            </a:extLst>
          </p:cNvPr>
          <p:cNvSpPr/>
          <p:nvPr/>
        </p:nvSpPr>
        <p:spPr>
          <a:xfrm>
            <a:off x="914393" y="891190"/>
            <a:ext cx="10972800" cy="295273"/>
          </a:xfrm>
          <a:prstGeom prst="roundRect">
            <a:avLst/>
          </a:prstGeom>
          <a:gradFill>
            <a:gsLst>
              <a:gs pos="0">
                <a:schemeClr val="accent6">
                  <a:lumMod val="20000"/>
                  <a:lumOff val="80000"/>
                </a:schemeClr>
              </a:gs>
              <a:gs pos="42000">
                <a:schemeClr val="accent6">
                  <a:lumMod val="75000"/>
                </a:schemeClr>
              </a:gs>
              <a:gs pos="86000">
                <a:schemeClr val="accent6">
                  <a:lumMod val="40000"/>
                  <a:lumOff val="60000"/>
                </a:schemeClr>
              </a:gs>
              <a:gs pos="100000">
                <a:schemeClr val="accent6">
                  <a:lumMod val="5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nSpc>
                <a:spcPct val="107000"/>
              </a:lnSpc>
              <a:spcBef>
                <a:spcPts val="0"/>
              </a:spcBef>
              <a:spcAft>
                <a:spcPts val="0"/>
              </a:spcAft>
            </a:pPr>
            <a:endParaRPr lang="en-US" sz="28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72592028-A4CF-5E65-D287-46FF5E6BAD54}"/>
              </a:ext>
            </a:extLst>
          </p:cNvPr>
          <p:cNvCxnSpPr>
            <a:cxnSpLocks/>
          </p:cNvCxnSpPr>
          <p:nvPr/>
        </p:nvCxnSpPr>
        <p:spPr>
          <a:xfrm>
            <a:off x="838200" y="752179"/>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5" name="Footer Placeholder 9">
            <a:extLst>
              <a:ext uri="{FF2B5EF4-FFF2-40B4-BE49-F238E27FC236}">
                <a16:creationId xmlns:a16="http://schemas.microsoft.com/office/drawing/2014/main" id="{5F66ED60-FF93-EBC6-8735-18577129F9F2}"/>
              </a:ext>
            </a:extLst>
          </p:cNvPr>
          <p:cNvSpPr txBox="1">
            <a:spLocks/>
          </p:cNvSpPr>
          <p:nvPr/>
        </p:nvSpPr>
        <p:spPr>
          <a:xfrm rot="16200000">
            <a:off x="-1000947"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6" name="Straight Connector 5">
            <a:extLst>
              <a:ext uri="{FF2B5EF4-FFF2-40B4-BE49-F238E27FC236}">
                <a16:creationId xmlns:a16="http://schemas.microsoft.com/office/drawing/2014/main" id="{9BEB4811-4181-2629-EC94-BDFE88BA1266}"/>
              </a:ext>
            </a:extLst>
          </p:cNvPr>
          <p:cNvCxnSpPr>
            <a:cxnSpLocks/>
          </p:cNvCxnSpPr>
          <p:nvPr/>
        </p:nvCxnSpPr>
        <p:spPr>
          <a:xfrm rot="16200000">
            <a:off x="-1786503"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EE270B4-AD64-FA32-38B0-C36A968F8B2C}"/>
              </a:ext>
            </a:extLst>
          </p:cNvPr>
          <p:cNvPicPr>
            <a:picLocks noChangeAspect="1"/>
          </p:cNvPicPr>
          <p:nvPr/>
        </p:nvPicPr>
        <p:blipFill>
          <a:blip r:embed="rId3">
            <a:extLst>
              <a:ext uri="{28A0092B-C50C-407E-A947-70E740481C1C}">
                <a14:useLocalDpi xmlns:a14="http://schemas.microsoft.com/office/drawing/2010/main" val="0"/>
              </a:ext>
            </a:extLst>
          </a:blip>
          <a:srcRect l="23869" r="23869"/>
          <a:stretch/>
        </p:blipFill>
        <p:spPr>
          <a:xfrm>
            <a:off x="532428" y="1798774"/>
            <a:ext cx="3960187" cy="4618799"/>
          </a:xfrm>
          <a:custGeom>
            <a:avLst/>
            <a:gdLst/>
            <a:ahLst/>
            <a:cxnLst/>
            <a:rect l="l" t="t" r="r" b="b"/>
            <a:pathLst>
              <a:path w="9948672" h="6858000">
                <a:moveTo>
                  <a:pt x="1593452" y="0"/>
                </a:moveTo>
                <a:lnTo>
                  <a:pt x="8355220" y="0"/>
                </a:lnTo>
                <a:lnTo>
                  <a:pt x="8491722" y="130333"/>
                </a:lnTo>
                <a:cubicBezTo>
                  <a:pt x="9391900" y="1031820"/>
                  <a:pt x="9948672" y="2277214"/>
                  <a:pt x="9948672" y="3652838"/>
                </a:cubicBezTo>
                <a:cubicBezTo>
                  <a:pt x="9948672" y="4856509"/>
                  <a:pt x="9522393" y="5960473"/>
                  <a:pt x="8812775" y="6821583"/>
                </a:cubicBezTo>
                <a:lnTo>
                  <a:pt x="8781276" y="6858000"/>
                </a:lnTo>
                <a:lnTo>
                  <a:pt x="1167397" y="6858000"/>
                </a:lnTo>
                <a:lnTo>
                  <a:pt x="1135897" y="6821583"/>
                </a:lnTo>
                <a:cubicBezTo>
                  <a:pt x="426279" y="5960473"/>
                  <a:pt x="0" y="4856509"/>
                  <a:pt x="0" y="3652838"/>
                </a:cubicBezTo>
                <a:cubicBezTo>
                  <a:pt x="0" y="2277214"/>
                  <a:pt x="556772" y="1031820"/>
                  <a:pt x="1456950" y="130333"/>
                </a:cubicBezTo>
                <a:close/>
              </a:path>
            </a:pathLst>
          </a:custGeom>
          <a:ln w="76200">
            <a:solidFill>
              <a:schemeClr val="accent6">
                <a:lumMod val="75000"/>
              </a:schemeClr>
            </a:solidFill>
          </a:ln>
        </p:spPr>
      </p:pic>
      <p:graphicFrame>
        <p:nvGraphicFramePr>
          <p:cNvPr id="11" name="Diagram 10">
            <a:extLst>
              <a:ext uri="{FF2B5EF4-FFF2-40B4-BE49-F238E27FC236}">
                <a16:creationId xmlns:a16="http://schemas.microsoft.com/office/drawing/2014/main" id="{65E45EEB-C783-8CBE-1CEB-798898FCDEAB}"/>
              </a:ext>
            </a:extLst>
          </p:cNvPr>
          <p:cNvGraphicFramePr/>
          <p:nvPr>
            <p:extLst>
              <p:ext uri="{D42A27DB-BD31-4B8C-83A1-F6EECF244321}">
                <p14:modId xmlns:p14="http://schemas.microsoft.com/office/powerpoint/2010/main" val="94179785"/>
              </p:ext>
            </p:extLst>
          </p:nvPr>
        </p:nvGraphicFramePr>
        <p:xfrm>
          <a:off x="4296412" y="1388343"/>
          <a:ext cx="7670412" cy="4919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44004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59000">
              <a:srgbClr val="002060"/>
            </a:gs>
            <a:gs pos="18000">
              <a:schemeClr val="accent6">
                <a:lumMod val="60000"/>
                <a:lumOff val="40000"/>
              </a:schemeClr>
            </a:gs>
            <a:gs pos="0">
              <a:schemeClr val="tx2">
                <a:lumMod val="40000"/>
                <a:lumOff val="60000"/>
              </a:schemeClr>
            </a:gs>
            <a:gs pos="100000">
              <a:srgbClr val="002060"/>
            </a:gs>
          </a:gsLst>
          <a:lin ang="5400000" scaled="1"/>
          <a:tileRect/>
        </a:gra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FFA9FA5-98A4-011A-BD87-F2D1CCFDE8C6}"/>
              </a:ext>
            </a:extLst>
          </p:cNvPr>
          <p:cNvSpPr>
            <a:spLocks noGrp="1"/>
          </p:cNvSpPr>
          <p:nvPr>
            <p:ph type="title"/>
          </p:nvPr>
        </p:nvSpPr>
        <p:spPr>
          <a:xfrm>
            <a:off x="838200" y="136524"/>
            <a:ext cx="10515600" cy="498477"/>
          </a:xfrm>
        </p:spPr>
        <p:txBody>
          <a:bodyPr>
            <a:normAutofit fontScale="90000"/>
          </a:bodyPr>
          <a:lstStyle/>
          <a:p>
            <a:r>
              <a:rPr lang="en-US" b="1" cap="small" dirty="0">
                <a:effectLst>
                  <a:outerShdw blurRad="38100" dist="38100" dir="2700000" algn="tl">
                    <a:srgbClr val="000000">
                      <a:alpha val="43137"/>
                    </a:srgbClr>
                  </a:outerShdw>
                </a:effectLst>
                <a:latin typeface="Gotham Medium" panose="02000604030000020004"/>
              </a:rPr>
              <a:t>Key Points</a:t>
            </a:r>
          </a:p>
        </p:txBody>
      </p:sp>
      <p:cxnSp>
        <p:nvCxnSpPr>
          <p:cNvPr id="5" name="Straight Connector 4">
            <a:extLst>
              <a:ext uri="{FF2B5EF4-FFF2-40B4-BE49-F238E27FC236}">
                <a16:creationId xmlns:a16="http://schemas.microsoft.com/office/drawing/2014/main" id="{50979D2E-0317-6976-9ACF-86A769ED2237}"/>
              </a:ext>
            </a:extLst>
          </p:cNvPr>
          <p:cNvCxnSpPr>
            <a:cxnSpLocks/>
          </p:cNvCxnSpPr>
          <p:nvPr/>
        </p:nvCxnSpPr>
        <p:spPr>
          <a:xfrm>
            <a:off x="716559" y="6797634"/>
            <a:ext cx="10972800" cy="0"/>
          </a:xfrm>
          <a:prstGeom prst="line">
            <a:avLst/>
          </a:prstGeom>
          <a:ln w="92075">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855848C-BCBB-8FBA-1855-48293D01B469}"/>
              </a:ext>
            </a:extLst>
          </p:cNvPr>
          <p:cNvCxnSpPr>
            <a:cxnSpLocks/>
          </p:cNvCxnSpPr>
          <p:nvPr/>
        </p:nvCxnSpPr>
        <p:spPr>
          <a:xfrm>
            <a:off x="921025" y="633643"/>
            <a:ext cx="1097280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ooter Placeholder 9">
            <a:extLst>
              <a:ext uri="{FF2B5EF4-FFF2-40B4-BE49-F238E27FC236}">
                <a16:creationId xmlns:a16="http://schemas.microsoft.com/office/drawing/2014/main" id="{115E37A5-488A-473F-9F45-727651F874DE}"/>
              </a:ext>
            </a:extLst>
          </p:cNvPr>
          <p:cNvSpPr txBox="1">
            <a:spLocks/>
          </p:cNvSpPr>
          <p:nvPr/>
        </p:nvSpPr>
        <p:spPr>
          <a:xfrm rot="16200000">
            <a:off x="-857823" y="1197997"/>
            <a:ext cx="2479541" cy="365125"/>
          </a:xfrm>
          <a:prstGeom prst="rect">
            <a:avLst/>
          </a:prstGeom>
          <a:solidFill>
            <a:schemeClr val="tx1"/>
          </a:solidFill>
          <a:ln w="12700" cap="flat" cmpd="sng" algn="ctr">
            <a:solidFill>
              <a:schemeClr val="tx1"/>
            </a:solid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fontScale="92500" lnSpcReduction="10000"/>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spcAft>
                <a:spcPts val="600"/>
              </a:spcAft>
            </a:pPr>
            <a:r>
              <a:rPr lang="en-US" sz="2000" b="1" cap="small" dirty="0">
                <a:effectLst>
                  <a:outerShdw blurRad="38100" dist="38100" dir="2700000" algn="tl">
                    <a:srgbClr val="000000">
                      <a:alpha val="43137"/>
                    </a:srgbClr>
                  </a:outerShdw>
                </a:effectLst>
                <a:latin typeface="Gotham Medium" panose="02000604030000020004"/>
              </a:rPr>
              <a:t>EZEKIEL’S SIGN</a:t>
            </a:r>
          </a:p>
        </p:txBody>
      </p:sp>
      <p:cxnSp>
        <p:nvCxnSpPr>
          <p:cNvPr id="13" name="Straight Connector 12">
            <a:extLst>
              <a:ext uri="{FF2B5EF4-FFF2-40B4-BE49-F238E27FC236}">
                <a16:creationId xmlns:a16="http://schemas.microsoft.com/office/drawing/2014/main" id="{A6BEA303-A849-4DB0-ABEB-C4431949E646}"/>
              </a:ext>
            </a:extLst>
          </p:cNvPr>
          <p:cNvCxnSpPr>
            <a:cxnSpLocks/>
          </p:cNvCxnSpPr>
          <p:nvPr/>
        </p:nvCxnSpPr>
        <p:spPr>
          <a:xfrm rot="16200000">
            <a:off x="-1643379" y="4736153"/>
            <a:ext cx="4023360" cy="0"/>
          </a:xfrm>
          <a:prstGeom prst="line">
            <a:avLst/>
          </a:prstGeom>
          <a:ln w="920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1C5EB79-2862-B2AA-2C73-128339E36BD6}"/>
              </a:ext>
            </a:extLst>
          </p:cNvPr>
          <p:cNvSpPr txBox="1"/>
          <p:nvPr/>
        </p:nvSpPr>
        <p:spPr>
          <a:xfrm>
            <a:off x="1023259" y="925019"/>
            <a:ext cx="10800440" cy="5360250"/>
          </a:xfrm>
          <a:prstGeom prst="rect">
            <a:avLst/>
          </a:prstGeom>
          <a:blipFill dpi="0" rotWithShape="1">
            <a:blip r:embed="rId3">
              <a:alphaModFix amt="60000"/>
            </a:blip>
            <a:srcRect/>
            <a:stretch>
              <a:fillRect/>
            </a:stretch>
          </a:blipFill>
          <a:ln w="139700">
            <a:solidFill>
              <a:schemeClr val="accent6">
                <a:lumMod val="75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lvl="1" indent="0">
              <a:lnSpc>
                <a:spcPct val="107000"/>
              </a:lnSpc>
              <a:spcBef>
                <a:spcPts val="0"/>
              </a:spcBef>
              <a:buNone/>
            </a:pPr>
            <a:r>
              <a:rPr lang="en-US" sz="2400" b="1" u="sng" cap="small"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Strange Behavior</a:t>
            </a:r>
          </a:p>
          <a:p>
            <a:pPr marL="182880" lvl="1" indent="0">
              <a:lnSpc>
                <a:spcPct val="107000"/>
              </a:lnSpc>
              <a:spcBef>
                <a:spcPts val="0"/>
              </a:spcBef>
              <a:buNone/>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In verse 24, God says Ezekiel’s lack of mourning is a sign to the people.  Prophets can perform strange acts that illustrate God’s message.  The prophet Ahijah tears his garment into twelve pieces, symbolizing God’s plan to divide the tribes of Israel (1 Kings 11:29–37).  Hosea mirrors God’s broken relationship with Israel, by marrying an unfaithful prostitute (Hos.  1:2–9).  Jeremiah wears a wooden yoke around his neck, as a warning to submit to Nebuchadnezzar’s rule (Jer.  27:1–15).</a:t>
            </a:r>
            <a:r>
              <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182880" lvl="1" indent="0">
              <a:lnSpc>
                <a:spcPct val="107000"/>
              </a:lnSpc>
              <a:spcBef>
                <a:spcPts val="0"/>
              </a:spcBef>
              <a:buNone/>
            </a:pPr>
            <a:r>
              <a:rPr lang="en-US" sz="9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182880" lvl="1" indent="0">
              <a:lnSpc>
                <a:spcPct val="107000"/>
              </a:lnSpc>
              <a:spcBef>
                <a:spcPts val="0"/>
              </a:spcBef>
              <a:buNone/>
            </a:pPr>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Ezekiel also shares God’s message through signs.  In Ezekiel 4:9–17, Ezekiel rations his food and cooks it over excrement as a sign of the coming siege of Jerusalem (which forces residents to eat unclean food).  This pattern helps Ezekiel’s audience to anticipate a message behind the strange things that he does. </a:t>
            </a: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endParaRPr>
          </a:p>
        </p:txBody>
      </p:sp>
      <p:sp>
        <p:nvSpPr>
          <p:cNvPr id="2" name="Slide Number Placeholder 5">
            <a:extLst>
              <a:ext uri="{FF2B5EF4-FFF2-40B4-BE49-F238E27FC236}">
                <a16:creationId xmlns:a16="http://schemas.microsoft.com/office/drawing/2014/main" id="{1FF59315-FBE9-2090-C1B6-2618FE689BB5}"/>
              </a:ext>
            </a:extLst>
          </p:cNvPr>
          <p:cNvSpPr txBox="1">
            <a:spLocks/>
          </p:cNvSpPr>
          <p:nvPr/>
        </p:nvSpPr>
        <p:spPr>
          <a:xfrm>
            <a:off x="8982254" y="6489198"/>
            <a:ext cx="2707105" cy="368802"/>
          </a:xfrm>
          <a:prstGeom prst="rect">
            <a:avLst/>
          </a:prstGeom>
        </p:spPr>
        <p:txBody>
          <a:bodyPr vert="horz" lIns="91440" tIns="45720" rIns="91440" bIns="45720" rtlCol="0" anchor="ctr">
            <a:normAutofit fontScale="92500" lnSpcReduction="10000"/>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D8DA9DAA-006C-4F4B-980E-E3DF019B24E2}" type="slidenum">
              <a:rPr lang="en-US" sz="2000" b="1" cap="all" spc="100" smtClean="0">
                <a:solidFill>
                  <a:schemeClr val="tx1"/>
                </a:solidFill>
                <a:effectLst>
                  <a:outerShdw blurRad="38100" dist="38100" dir="2700000" algn="tl">
                    <a:srgbClr val="000000">
                      <a:alpha val="43137"/>
                    </a:srgbClr>
                  </a:outerShdw>
                </a:effectLst>
                <a:latin typeface="Arial Black" panose="020B0A04020102020204" pitchFamily="34" charset="0"/>
              </a:rPr>
              <a:pPr>
                <a:spcAft>
                  <a:spcPts val="600"/>
                </a:spcAft>
              </a:pPr>
              <a:t>9</a:t>
            </a:fld>
            <a:endParaRPr lang="en-US" sz="2000" b="1" cap="all" spc="100" dirty="0">
              <a:solidFill>
                <a:schemeClr val="tx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449714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0</TotalTime>
  <Words>10396</Words>
  <Application>Microsoft Office PowerPoint</Application>
  <PresentationFormat>Widescreen</PresentationFormat>
  <Paragraphs>523</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Gotham Book</vt:lpstr>
      <vt:lpstr>Gotham Medium</vt:lpstr>
      <vt:lpstr>Aptos</vt:lpstr>
      <vt:lpstr>Arial Black</vt:lpstr>
      <vt:lpstr>Calibri</vt:lpstr>
      <vt:lpstr>Century Gothic</vt:lpstr>
      <vt:lpstr>Wingdings</vt:lpstr>
      <vt:lpstr>Wingdings 3</vt:lpstr>
      <vt:lpstr>Slice</vt:lpstr>
      <vt:lpstr>EZEKIEL’S SIGN</vt:lpstr>
      <vt:lpstr>Prayer</vt:lpstr>
      <vt:lpstr>Agenda</vt:lpstr>
      <vt:lpstr>Shaken to Our Senses</vt:lpstr>
      <vt:lpstr>Lesson Context</vt:lpstr>
      <vt:lpstr>Key Points </vt:lpstr>
      <vt:lpstr>PowerPoint Presentation</vt:lpstr>
      <vt:lpstr>Key Points</vt:lpstr>
      <vt:lpstr>Key Points</vt:lpstr>
      <vt:lpstr>The Word of the Lord - Ezekiel 3:10–11; 24:15–18 KJV</vt:lpstr>
      <vt:lpstr>The Message Explained - Ezekiel 24:19–24, 27 KJV</vt:lpstr>
      <vt:lpstr>PowerPoint Presentation</vt:lpstr>
      <vt:lpstr>PowerPoint Presentation</vt:lpstr>
      <vt:lpstr>PowerPoint Presentation</vt:lpstr>
      <vt:lpstr>PowerPoint Presentation</vt:lpstr>
      <vt:lpstr>Closing prayer</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7</cp:revision>
  <dcterms:created xsi:type="dcterms:W3CDTF">2023-08-04T01:08:47Z</dcterms:created>
  <dcterms:modified xsi:type="dcterms:W3CDTF">2025-11-11T22:27:46Z</dcterms:modified>
</cp:coreProperties>
</file>