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4" r:id="rId2"/>
    <p:sldId id="306" r:id="rId3"/>
    <p:sldId id="296" r:id="rId4"/>
    <p:sldId id="308" r:id="rId5"/>
    <p:sldId id="326" r:id="rId6"/>
    <p:sldId id="331" r:id="rId7"/>
    <p:sldId id="332" r:id="rId8"/>
    <p:sldId id="269" r:id="rId9"/>
    <p:sldId id="263" r:id="rId10"/>
    <p:sldId id="333" r:id="rId11"/>
    <p:sldId id="334" r:id="rId12"/>
    <p:sldId id="293" r:id="rId13"/>
    <p:sldId id="493" r:id="rId14"/>
    <p:sldId id="494" r:id="rId15"/>
    <p:sldId id="325" r:id="rId16"/>
    <p:sldId id="275" r:id="rId17"/>
    <p:sldId id="282" r:id="rId18"/>
    <p:sldId id="277" r:id="rId19"/>
    <p:sldId id="495" r:id="rId20"/>
    <p:sldId id="283" r:id="rId21"/>
  </p:sldIdLst>
  <p:sldSz cx="13004800" cy="9753600"/>
  <p:notesSz cx="6858000" cy="16192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521415D9-36F7-43E2-AB2F-B90AF26B5E84}">
      <p14:sectionLst xmlns:p14="http://schemas.microsoft.com/office/powerpoint/2010/main">
        <p14:section name="Devotion" id="{0F229FB3-7DA2-4545-8010-3A5848EDDED1}">
          <p14:sldIdLst>
            <p14:sldId id="294"/>
            <p14:sldId id="306"/>
          </p14:sldIdLst>
        </p14:section>
        <p14:section name="Lesson Outline-" id="{88736DE6-F726-4D66-AA48-CB39EDF257F2}">
          <p14:sldIdLst>
            <p14:sldId id="296"/>
            <p14:sldId id="308"/>
          </p14:sldIdLst>
        </p14:section>
        <p14:section name="Lesson Introduction" id="{39648E5E-5876-439D-86F6-6E7CCA4309F4}">
          <p14:sldIdLst>
            <p14:sldId id="326"/>
            <p14:sldId id="331"/>
            <p14:sldId id="332"/>
          </p14:sldIdLst>
        </p14:section>
        <p14:section name="Lesson Context" id="{F26C3BC0-FC5F-48E7-926A-7FD6FCBB90CE}">
          <p14:sldIdLst>
            <p14:sldId id="269"/>
            <p14:sldId id="263"/>
          </p14:sldIdLst>
        </p14:section>
        <p14:section name="LESSON OVERVIEW" id="{C6BF38BB-5A55-4CA1-8553-0BD39F693BEF}">
          <p14:sldIdLst>
            <p14:sldId id="333"/>
            <p14:sldId id="334"/>
          </p14:sldIdLst>
        </p14:section>
        <p14:section name="Lesson Conclusion" id="{BB2B7FAC-DD78-4606-A052-99203845483C}">
          <p14:sldIdLst>
            <p14:sldId id="293"/>
            <p14:sldId id="493"/>
            <p14:sldId id="494"/>
            <p14:sldId id="325"/>
            <p14:sldId id="275"/>
          </p14:sldIdLst>
        </p14:section>
        <p14:section name="Section 14" id="{310FAADB-717F-4DF2-A854-AEA637C1AA4C}">
          <p14:sldIdLst>
            <p14:sldId id="282"/>
          </p14:sldIdLst>
        </p14:section>
        <p14:section name="Section 1" id="{172E1B23-C3AF-416C-ADFB-404D59CF9F38}">
          <p14:sldIdLst>
            <p14:sldId id="277"/>
            <p14:sldId id="495"/>
            <p14:sldId id="283"/>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ford Bowman" initials="SB" lastIdx="1" clrIdx="0">
    <p:extLst>
      <p:ext uri="{19B8F6BF-5375-455C-9EA6-DF929625EA0E}">
        <p15:presenceInfo xmlns:p15="http://schemas.microsoft.com/office/powerpoint/2012/main" userId="6ede3e4e1afbea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BF01E7-D65F-45D2-9AC6-FD885C3C787B}" v="1" dt="2025-09-25T19:40:42.46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2" autoAdjust="0"/>
    <p:restoredTop sz="78599" autoAdjust="0"/>
  </p:normalViewPr>
  <p:slideViewPr>
    <p:cSldViewPr snapToGrid="0">
      <p:cViewPr varScale="1">
        <p:scale>
          <a:sx n="38" d="100"/>
          <a:sy n="38" d="100"/>
        </p:scale>
        <p:origin x="1386" y="60"/>
      </p:cViewPr>
      <p:guideLst>
        <p:guide orient="horz" pos="3072"/>
        <p:guide pos="4096"/>
      </p:guideLst>
    </p:cSldViewPr>
  </p:slideViewPr>
  <p:outlineViewPr>
    <p:cViewPr>
      <p:scale>
        <a:sx n="33" d="100"/>
        <a:sy n="33" d="100"/>
      </p:scale>
      <p:origin x="0" y="-5520"/>
    </p:cViewPr>
  </p:outlineViewPr>
  <p:notesTextViewPr>
    <p:cViewPr>
      <p:scale>
        <a:sx n="3" d="2"/>
        <a:sy n="3" d="2"/>
      </p:scale>
      <p:origin x="0" y="-5286"/>
    </p:cViewPr>
  </p:notesTextViewPr>
  <p:sorterViewPr>
    <p:cViewPr>
      <p:scale>
        <a:sx n="100" d="100"/>
        <a:sy n="100" d="100"/>
      </p:scale>
      <p:origin x="0" y="-14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15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b="1" dirty="0">
                <a:effectLst/>
                <a:latin typeface="Helvetica Neue"/>
                <a:ea typeface="Helvetica Neue"/>
                <a:cs typeface="Helvetica Neue"/>
                <a:sym typeface="Helvetica Neue"/>
              </a:rPr>
              <a:t>God Appoints Jeremiah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God sovereignly calls and equips the reluctant: Jeremiah’s weakness becomes the stage for God’s strength as the prophet is sent to pronounce both judgment and future restoration.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In the thirteenth year of King Josiah, God calls Jeremiah—“set apart…a prophet to the nations” (Jer. 1:5 KJV). Jeremiah protests his youth and lack of speech, but God refuses the excuses, touches his mouth, and places divine words in him (v.9). The commission gives authority to “pluck up, pull down, destroy, throw down, build, and plant” (v.10), summarizing a ministry of corrective judgment and hopeful renewal. The Lord’s “Do not be afraid” frames the call: danger is real, but God’s presence, words, and purpose sustain the messenger as he warns a disobedient people and points to eventual restoration.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Election before ability. God chooses by purpose, not by human résumé—Jeremiah was appointed before birth (v.5).</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Divine enabling. God supplies words and protection (touching Jeremiah’s mouth; “Do not be afraid”), so the prophet speaks God’s message, not his own.</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Prophecy’s double edge. The six verbs (uproot, pull down, destroy, throw down, build, plant) show prophecy includes both judgment and reconstruction.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let perceived weakness cancel obedience. Feeling unqualified is a common call-response; obedience opens the door for God’s power to work through you.</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Rely on God for the message and courage. Prayerful dependence, not mere self-effort, is the source of faithful ministry.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Speak truth with hope. Prophetic work must warn of consequences but also point toward repentance and God’s restorative plans.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Practical application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If you sense a call: admit weakness, pray Scripture back to God, ask for mentoring and accountability, preach both conviction and hope, and trust God to give the words and endurance needed to serve faithfully.</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&lt;&gt;&gt;&gt;&lt;&gt;&lt;&gt;&lt;&gt;&lt;&gt;&lt;&gt;&lt;&gt;&lt;&gt;&lt;&gt;&lt;&gt;&lt;&gt;&lt; </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 book of Jeremiah begins with some dates. It is the thirteenth year of King Josiah’s reign over Judah (Jer. 1:2). Jeremiah is the son of a priest, leaders who are supposed to be guiding God’s people to seek holiness and to protect the purity of the temple. Later we read that the priests have utterly failed in this role.</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Verse 5 contains the words of God’s call to Jeremiah: “Before you were born I set you apart; I appointed you as a prophet to the nations.” But God’s selection of Jeremiah comes as a surprise. Instead of welcoming this message, he gives two reasons that he cannot do what is being asked (v. 6).</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First, Jeremiah says he does not know how to speak. This does not mean he has a physical impairment or anything that hinders. What he means is that he lacks the eloquence and skill for such a public role of communication. Second, he calls himself a mere “child” before the Lord (v. 6 KJV). In Hebrew, the term “child” is broad enough to include various stages of youth. It is used for infants (1 Sam. 4:21), young boys (1 Sam. 2:11), even teenagers and young men (Gen. 21:1; 2 Sam 18:5). Jeremiah’s concern is that he is too young and inexperienced to speak on the Lord’s behalf.</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But God does not accept these excuses (v. 7). Jeremiah only needs to focus on going to whomever the Lord sends him, saying whatever the Lord tells him. God will choose Jeremiah’s message and audience, not Jeremiah. What matters are not the qualifications of Jeremiah but his God-appointed task. When God chooses Jeremiah, He asks Jeremiah to trust that he shall be provided with what he needs.</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In verse 8, the Lord commands Jeremiah not to “be afraid” of the people to whom he will be sent. God will be with him and protect him. During Jeremiah’s ministry, many will fiercely oppose and persecute him. His enemies will attack him, but God will be on his side. Jeremiah receives further reassurance of God’s presence in verse 9. The Lord touches Jeremiah’s mouth to show that He has placed the correct words for Jeremiah to say. These will not be human ideas; they will be from God. Jeremiah becomes a mouthpiece of God, like Isaiah before him (compare Isa. 6:6–7).</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Verse 10 reveals the prophetic assignment: God gives Jeremiah authority to announce messages of judgment and deliverance. He will proclaim judgment against kings and nations, as a consequence of their disobedience. And he will announce God’s plans for future restoration, instilling hope in God’s redemption.</a:t>
            </a:r>
          </a:p>
          <a:p>
            <a:r>
              <a:rPr lang="en-US" sz="2200" dirty="0">
                <a:effectLst/>
                <a:latin typeface="Helvetica Neue"/>
                <a:ea typeface="Helvetica Neue"/>
                <a:cs typeface="Helvetica Neue"/>
                <a:sym typeface="Helvetica Neue"/>
              </a:rPr>
              <a:t> </a:t>
            </a:r>
          </a:p>
          <a:p>
            <a:r>
              <a:rPr lang="en-US" sz="2200" dirty="0">
                <a:effectLst/>
                <a:latin typeface="Helvetica Neue"/>
                <a:ea typeface="Helvetica Neue"/>
                <a:cs typeface="Helvetica Neue"/>
                <a:sym typeface="Helvetica Neue"/>
              </a:rPr>
              <a:t>God describes Jeremiah’s ministry using two types of metaphors: agricultural (uproot, plant) and architectural (tear down, destroy, overthrow, build). Of the six verbs, four highlight the destructive aspects of judgment, while only two focus on future reconstruction. These reflect Jeremiah’s difficult ministry context: in the face of great disobedience, he will have a harsh message for his generation. Nevertheless, he also points to the hope of future blessing, for those who serve God with faithfulness.</a:t>
            </a: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268511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p:spPr>
      </p:sp>
      <p:sp>
        <p:nvSpPr>
          <p:cNvPr id="17411" name="Rectangle 2"/>
          <p:cNvSpPr>
            <a:spLocks noGrp="1" noChangeArrowheads="1"/>
          </p:cNvSpPr>
          <p:nvPr>
            <p:ph type="body" idx="1"/>
          </p:nvPr>
        </p:nvSpPr>
        <p:spPr>
          <a:noFill/>
          <a:ln w="9525"/>
        </p:spPr>
        <p:txBody>
          <a:bodyPr/>
          <a:lstStyle/>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Jeremiah on Trial</a:t>
            </a: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Jeremiah faithfully proclaims God’s warning that the temple and city face destruction unless the people repent; his plain preaching provokes a deadly mob, yet he stands fully accountable to God’s commission and calls the nation to amend its ways.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Summary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Jeremiah delivers God’s message that the house (temple) could become like Shiloh and Jerusalem desolate; the priests, prophets, and crowds seize him and call for his death because they assume the temple’s presence guarantees safety. Jeremiah replies that the Lord sent him, urges immediate repentance so the Lord might relent, and submits himself to the people’s judgment while warning that killing an innocent messenger would heap bloodguilt on the city.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key points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Prophetic authority comes from God, not popularity. Jeremiah insists his words are God’s words, so opposition to the messenger is ultimately opposition to the Lord.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Temple presence is no substitute for obedience. The crowd’s confidence in the temple’s protection shows a false security that ignores covenant faithfulness.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Judgment is conditional—repentance can avert disaster. Jeremiah’s call to “amend your ways” shows prophetic warnings are aimed at provoking return and securing mercy.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life lessons learned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Courageous truth-telling honors God even at personal risk. Jeremiah risks his life rather than soft-pedal God’s word.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Religious ritual without repentance is dangerous. A church or temple can become a relic (like Shiloh) when leaders and people persist in disobedience.</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Repentance is communal and urgent. National or congregational sins require public amendment; the prophetic word opens a real pathway back to God’s mercy.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Pastoral application</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Teach your congregation that God’s presence (a church building, liturgy, or tradition) never replaces personal and corporate holiness. Encourage concrete steps: confess public sins, restore justice where wronged, and heed hard truth-tellers. Emphasize that the gospel’s aim is restoration—when people repent, God relents.</a:t>
            </a:r>
          </a:p>
          <a:p>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&lt;&gt;&gt;&gt;&lt;&gt;&lt;&gt;&lt;&gt;&lt;&gt;&lt;&gt;&lt;&gt;&lt;&gt;&lt;&gt;&lt;&gt;&lt;&gt;&lt;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rPr>
              <a:t>We transition many chapters ahead, and in obedience to the Lord, Jeremiah warns the people to turn from their evil ways, or else the Lord will bring destruction upon the temple and the city of Jerusalem (Jer. 26:1–7). He is delivering the message exactly as God has commanded, but when he finishes, the temple priests, other prophets, and everyone else feels outraged. They seize him, shouting that he must die. They react with hostility because they believe Jeremiah is falsely claiming the Lord’s authority. Their question in verse 9 is rhetorical, meant to accuse, rather than understand. They are scandalized, thinking </a:t>
            </a:r>
            <a:r>
              <a:rPr lang="en-US" sz="2200" i="1" dirty="0">
                <a:effectLst/>
                <a:latin typeface="Calibri" panose="020F0502020204030204" pitchFamily="34" charset="0"/>
                <a:ea typeface="Calibri" panose="020F0502020204030204" pitchFamily="34" charset="0"/>
                <a:cs typeface="Calibri" panose="020F0502020204030204" pitchFamily="34" charset="0"/>
                <a:sym typeface="Helvetica Neue"/>
              </a:rPr>
              <a:t>Why would God predict or threaten the destruction of His own temple?</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i="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rPr>
              <a:t>The people are under the false impression that God’s presence and supernatural defense of the temple will ensure their safety (see Jer. 7:4, 10–14). They cannot accept that God would threaten to destroy the temple, so they believe Jeremiah deserves death as a false prophet (see Deut. 18:20).</a:t>
            </a:r>
          </a:p>
          <a:p>
            <a:r>
              <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rPr>
              <a:t> </a:t>
            </a:r>
          </a:p>
          <a:p>
            <a:r>
              <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rPr>
              <a:t>The people set up a trial at one of the temple gates to bring their charges against Jeremiah (Jer. 26:10–11). In verse 12, Jeremiah gives his defense before all the people. He states that God Himself sent Jeremiah to prophesy against the temple and the city. Because God is the source of this message, not Jeremiah, the people’s contention is with God, and Jeremiah is not a false prophet. Thus, even when threatened with death, Jeremiah does not change his message. Instead, he calls the people to repentance (v. 13). He urges them to change their way of life and do what is right. If they obey the Lord, He will relent and not bring judgment upon them. There is still an opportunity for them to repent.</a:t>
            </a:r>
          </a:p>
          <a:p>
            <a:r>
              <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rPr>
              <a:t> </a:t>
            </a:r>
          </a:p>
          <a:p>
            <a:r>
              <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rPr>
              <a:t>Jeremiah puts himself at the mercy of the people (vv. 14–15). Courageously, he does not plead for his life. He is more concerned with faithfully delivering God’s message than ensuring his personal safety. He warns the people that, if they execute him, they will be executing an innocent man. Such a murder would bring added guilt upon themselves and their city. He ends by emphasizing that this message is from the Lord, and it is the truth.</a:t>
            </a:r>
          </a:p>
        </p:txBody>
      </p:sp>
    </p:spTree>
    <p:extLst>
      <p:ext uri="{BB962C8B-B14F-4D97-AF65-F5344CB8AC3E}">
        <p14:creationId xmlns:p14="http://schemas.microsoft.com/office/powerpoint/2010/main" val="421642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God spoke through a succession of prophets and now speaks finally and fully through His Son, Jesus—so prophetic words (like those given to Jeremiah) carry divine authority, and that authority finds its ultimate fulfillment in Christ (Heb. 1:1–3).</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Summary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When God touched Jeremiah’s mouth and said, “I have put my words in thy mouth” (Jer. 1:9 KJV), He authorized a human messenger to proclaim divine truth. Scripture expects God’s people to test prophets (Deut. 18) because true prophecy bears God’s stamp. The promise of “a prophet like Moses” anticipates greater revelation. In the New Testament the prophetic thread climaxes in Jesus, who speaks not merely for God but as God’s final Word (Acts 3:22; John 12:49–50; Heb. 1:1–3).</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key points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Divine authorization matters: Prophets do not invent God’s messages; God places His words in their mouths (Jer. 1:9).</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Prophetic testing protects the flock: Deuteronomy’s warnings guard against false prophets by comparing prediction with outcome (Deut. 18:21–22).</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Christ is the definitive Word: Old Testament prophecy prepares for Jesus, who fulfills and surpasses previous revelation (Acts 3:22; Heb. 1:1–3).</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life lessons learned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Hear prophecy with humility and discernment. Respect prophetic warnings, but weigh them against Scripture and fruit.</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Value God’s progressive revelation. Earlier prophets point forward; Jesus gathers and completes God’s speech to the world.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Submit to the final authority of Christ. True prophetic counsel must align with the teaching and Lordship of Jesus.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Pastoral application</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342900" lvl="1" indent="-342900">
              <a:buFont typeface="Wingdings" panose="05000000000000000000" pitchFamily="2" charset="2"/>
              <a:buChar char="q"/>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Teach the class to receive godly prophetic voices while anchoring every claim in Scripture and Christ. </a:t>
            </a:r>
          </a:p>
          <a:p>
            <a:pPr marL="342900" lvl="1" indent="-342900">
              <a:buFont typeface="Wingdings" panose="05000000000000000000" pitchFamily="2" charset="2"/>
              <a:buChar char="q"/>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Encourage discernment: </a:t>
            </a:r>
            <a:r>
              <a:rPr lang="en-US" sz="2200" b="1" i="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Helvetica Neue"/>
              </a:rPr>
              <a:t>check prophecy for biblical consistency, moral fruit, and Christ-centeredness.</a:t>
            </a: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p>
          <a:p>
            <a:pPr marL="342900" lvl="1" indent="-342900">
              <a:buFont typeface="Wingdings" panose="05000000000000000000" pitchFamily="2" charset="2"/>
              <a:buChar char="q"/>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Finally, Look to Jesus as the climax of God’s speaking—our sure foundation and final word.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rPr>
              <a:t> </a:t>
            </a:r>
          </a:p>
          <a:p>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196388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EF23-D293-3A5A-1ED1-3304898D0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F9E2A9-3041-9D9E-0D77-E9755D98E734}"/>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351CE2A-89A7-733B-863D-83DE54FACE20}"/>
              </a:ext>
            </a:extLst>
          </p:cNvPr>
          <p:cNvSpPr>
            <a:spLocks noGrp="1"/>
          </p:cNvSpPr>
          <p:nvPr>
            <p:ph type="body" idx="1"/>
          </p:nvPr>
        </p:nvSpPr>
        <p:spPr/>
        <p:txBody>
          <a:bodyPr>
            <a:normAutofit fontScale="25000" lnSpcReduction="20000"/>
          </a:bodyPr>
          <a:lstStyle/>
          <a:p>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Key Scriptures (KJV)</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1:7 — “But the LORD said unto me, Say not, I am a child: for thou shalt go to all that I shall send thee, and whatsoever I command thee thou shalt speak.”</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Mark 13:11 — “Take no thought beforehand what ye shall speak... but whatsoever shall be given you in that hour, that speak ye: for it is not ye that speak, but the Holy Ghost.”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Encouragement in a sentence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Feeling inadequate is often where God begins. He calls the weak so His strength and words get the glory — not your eloquence. Your keyboard gifts are real; they show you can order thought and witness. The mic simply asks the same thing: say what God gives you, trusting the Spirit.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practical steps (keyboard → mic)</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Prepare in short units. Write a 90– to 120-second version of your testimony or message (2–3 sentences of problem, 2–3 of turning point, 1 invitation). Shortness frees you from needing eloquence.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Memorize and lean on Scripture. Take Mark 13:11 and Jeremiah 1:7 into prayer and memory. When anxiety rises, quote or whisper the verse and ask the Holy Spirit to supply words.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Practice like muscle memory. Record yourself twice a week: first as you’d type it, then read it aloud to the recording. Play it back. Repeat in front of one trusted person for live feedback. Small, frequent exposures desensitize fear.</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One-liner to say when fear hits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“Lord, I don’t have the words — speak through me.” (Then breathe and begin.)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Short prayer</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Lord Jesus, give this servant courage. Touch their mouth as You touched Jeremiah’s. When fear rises, replace it with Your presence; when words fail, speak through the Spirit. Use their weakness to display Your strength. Amen.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1 Why might God choose young people to accomplish His will?</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delights in using unexpected means to bring about His design. His call may occasionally be easier to detect in a person who is young. Sometimes young people can be courageous in ways that experienced adults find difficult.</a:t>
            </a:r>
          </a:p>
          <a:p>
            <a:r>
              <a:rPr lang="en-US" sz="2200" b="1" dirty="0">
                <a:effectLst/>
                <a:latin typeface="Helvetica Neue"/>
                <a:ea typeface="Helvetica Neue"/>
                <a:cs typeface="Helvetica Neue"/>
                <a:sym typeface="Helvetica Neue"/>
              </a:rPr>
              <a:t>2 When have you received encouragement to step forward to do a hard thing?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Truth-telling, speaking in defense of others, or sharing disappointing news can all be times that we question our qualifications. The Bible tells us to “put off falsehood and speak truthfully to [our] neighbor” (Eph. 4:25). When we are vulnerable and admit our faults, that can often make us feel as if our reputation is on the line.</a:t>
            </a:r>
          </a:p>
          <a:p>
            <a:r>
              <a:rPr lang="en-US" sz="2200" b="1" dirty="0">
                <a:effectLst/>
                <a:latin typeface="Helvetica Neue"/>
                <a:ea typeface="Helvetica Neue"/>
                <a:cs typeface="Helvetica Neue"/>
                <a:sym typeface="Helvetica Neue"/>
              </a:rPr>
              <a:t>3 What are ways we can overcome fear?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According to 1 John 4:18, “There is no fear in love.” One way to understand this is, when we know God’s charge for us, we also can know we have nothing to fear. Through Jesus, God has already overcome persecution and death. A concrete strategy could be to find a partner to share our fear, so that we can receive encouragement and peace from one another.</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7052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1C72-8FC6-F360-228F-4EE7898B0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EFFBA-B84F-D956-C3E4-0604C33F89E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1C7DDAFF-1212-98BA-252E-14B9FF7476AA}"/>
              </a:ext>
            </a:extLst>
          </p:cNvPr>
          <p:cNvSpPr>
            <a:spLocks noGrp="1"/>
          </p:cNvSpPr>
          <p:nvPr>
            <p:ph type="body" idx="1"/>
          </p:nvPr>
        </p:nvSpPr>
        <p:spPr/>
        <p:txBody>
          <a:bodyPr>
            <a:normAutofit fontScale="55000" lnSpcReduction="20000"/>
          </a:bodyPr>
          <a:lstStyle/>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1 Why might God choose young people to accomplish His will?</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delights in using unexpected means to bring about His design. His call may occasionally be easier to detect in a person who is young. Sometimes young people can be courageous in ways that experienced adults find difficult.</a:t>
            </a:r>
          </a:p>
          <a:p>
            <a:r>
              <a:rPr lang="en-US" sz="2200" b="1" dirty="0">
                <a:effectLst/>
                <a:latin typeface="Helvetica Neue"/>
                <a:ea typeface="Helvetica Neue"/>
                <a:cs typeface="Helvetica Neue"/>
                <a:sym typeface="Helvetica Neue"/>
              </a:rPr>
              <a:t>2 When have you received encouragement to step forward to do a hard thing?</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Truth-telling, speaking in defense of others, or sharing disappointing news can all be times that we question our qualifications. The Bible tells us to “put off falsehood and speak truthfully to [our] neighbor” (Eph. 4:25). When we are vulnerable and admit our faults, that can often make us feel as if our reputation is on the line.</a:t>
            </a:r>
          </a:p>
          <a:p>
            <a:r>
              <a:rPr lang="en-US" sz="2200" b="1" dirty="0">
                <a:effectLst/>
                <a:latin typeface="Helvetica Neue"/>
                <a:ea typeface="Helvetica Neue"/>
                <a:cs typeface="Helvetica Neue"/>
                <a:sym typeface="Helvetica Neue"/>
              </a:rPr>
              <a:t>3 What are ways we can overcome fear?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According to 1 John 4:18, “There is no fear in love.” One way to understand this is, when we know God’s charge for us, we also can know we have nothing to fear. Through Jesus, God has already overcome persecution and death. A concrete strategy could be to find a partner to share our fear, so that we can receive encouragement and peace from one another.</a:t>
            </a: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65526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God calls ordinary people to courageous, costly service; like Jeremiah, each Christian—young or old—must choose faithfulness over comfort when called to speak or serve for the Lord.</a:t>
            </a:r>
          </a:p>
          <a:p>
            <a:endPar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Helvetica Neue"/>
              </a:rPr>
              <a:t>PRACTICAL APPLICATION</a:t>
            </a: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Name one place you can speak or serve this week (home, class, workplace). Pray Scripture for boldness, enlist one accountability partner, and take one concrete step—short, public, and loving—to speak or serve. Repeat weekly to build faithful courage.</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Be encouraged: God often chooses the unwilling so His glory, not ours, will be plain.</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Summary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Jeremiah’s call shows that divine commissioning often brings danger and rejection, yet God supplies the words, courage, and purpose needed. Many believers won’t face kings or courts, but the daily summons to speak truth and serve in family, church, school, or workplace can be equally demanding. Excuses (youth, inexperience, busyness, fear) repeat through Scripture, yet God equips the reluctant and uses their obedience to display His power and mercy.</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key points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Calling outruns comfort. God’s call may remove you from quiet stability into costly witness.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Qualification is divine, not innate. God provides ability and authority—Jeremiah’s effectiveness depended on God’s words, not his résumé.</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Courage is cultivated by presence. “Do not be afraid” means act in the assurance of God’s presence, not in denial of risk.</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 </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Three life lessons learned</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Obedience matters more than readiness. Volunteer even when you feel unprepared; God completes the work.</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Ministry is local and ordinary. Speaking truth at home or work is as prophetic as preaching before rulers.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a:p>
            <a:pPr marL="457200" indent="-457200">
              <a:buFont typeface="+mj-lt"/>
              <a:buAutoNum type="arabicPeriod"/>
            </a:pPr>
            <a:r>
              <a:rPr lang="en-US" sz="2200" b="1" dirty="0">
                <a:effectLst/>
                <a:latin typeface="Calibri" panose="020F0502020204030204" pitchFamily="34" charset="0"/>
                <a:ea typeface="Calibri" panose="020F0502020204030204" pitchFamily="34" charset="0"/>
                <a:cs typeface="Calibri" panose="020F0502020204030204" pitchFamily="34" charset="0"/>
                <a:sym typeface="Helvetica Neue"/>
              </a:rPr>
              <a:t>Fear is normal; dependence is required. Admit fear, then act in prayer and with trusted companions.</a:t>
            </a:r>
            <a:endParaRPr lang="en-US" sz="2200" dirty="0">
              <a:effectLst/>
              <a:latin typeface="Calibri" panose="020F0502020204030204" pitchFamily="34" charset="0"/>
              <a:ea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424564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2200" dirty="0">
                <a:effectLst/>
                <a:latin typeface="Helvetica Neue"/>
                <a:ea typeface="Helvetica Neue"/>
                <a:cs typeface="Helvetica Neue"/>
                <a:sym typeface="Helvetica Neue"/>
              </a:rPr>
              <a:t>Prayerfully ask that God would reveal a way that fear might restrain us from His service. You can share with students that this does not mean that all people are called to public speaking or to teaching roles, but God provides ways for each of us to give a faithful testimony before the world.</a:t>
            </a:r>
          </a:p>
          <a:p>
            <a:r>
              <a:rPr lang="en-US" sz="2200" dirty="0">
                <a:effectLst/>
                <a:latin typeface="Helvetica Neue"/>
                <a:ea typeface="Helvetica Neue"/>
                <a:cs typeface="Helvetica Neue"/>
                <a:sym typeface="Helvetica Neue"/>
              </a:rPr>
              <a:t> </a:t>
            </a:r>
          </a:p>
          <a:p>
            <a:r>
              <a:rPr lang="en-US" sz="2200" b="1" dirty="0">
                <a:effectLst/>
                <a:latin typeface="Helvetica Neue"/>
                <a:ea typeface="Helvetica Neue"/>
                <a:cs typeface="Helvetica Neue"/>
                <a:sym typeface="Helvetica Neue"/>
              </a:rPr>
              <a:t>Overcoming Fear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is accused of speaking falsely, even after God designates him a prophet. But God would be able to protect him and to give him the words to speak, even if he is not confident of his own abilities. By looking to God instead of his own abilities, Jeremiah acts in obedience to his mission.</a:t>
            </a:r>
          </a:p>
          <a:p>
            <a:endParaRPr lang="en-US" sz="2200" dirty="0">
              <a:effectLst/>
              <a:latin typeface="Helvetica Neue"/>
              <a:ea typeface="Helvetica Neue"/>
              <a:cs typeface="Helvetica Neue"/>
              <a:sym typeface="Helvetica Neue"/>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God Appoints Jeremiah - Jeremiah 1:6–10 KJV</a:t>
            </a:r>
          </a:p>
          <a:p>
            <a:r>
              <a:rPr lang="en-US" sz="2200" b="1" dirty="0">
                <a:effectLst/>
                <a:latin typeface="Helvetica Neue"/>
                <a:ea typeface="Helvetica Neue"/>
                <a:cs typeface="Helvetica Neue"/>
                <a:sym typeface="Helvetica Neue"/>
              </a:rPr>
              <a:t>1 For what reasons does Jeremiah object to God’s appointment?</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responds with two objections. First, he tells the Lord that he cannot speak. By this, he means that he does not have the eloquence or speaking skills required to serve as the Lord’s mouthpiece. Second, he calls himself a child, meaning that he is too young and inexperienced for an important role.</a:t>
            </a:r>
          </a:p>
          <a:p>
            <a:r>
              <a:rPr lang="en-US" sz="2200" b="1" dirty="0">
                <a:effectLst/>
                <a:latin typeface="Helvetica Neue"/>
                <a:ea typeface="Helvetica Neue"/>
                <a:cs typeface="Helvetica Neue"/>
                <a:sym typeface="Helvetica Neue"/>
              </a:rPr>
              <a:t>2 What is God’s response?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God reassures Jeremiah as His chosen prophet. Jeremiah must not fear, because God will be with him and protect him. God will give him the words to say and the authority to announce them.</a:t>
            </a:r>
          </a:p>
          <a:p>
            <a:r>
              <a:rPr lang="en-US" sz="2200" b="1" dirty="0">
                <a:effectLst/>
                <a:latin typeface="Helvetica Neue"/>
                <a:ea typeface="Helvetica Neue"/>
                <a:cs typeface="Helvetica Neue"/>
                <a:sym typeface="Helvetica Neue"/>
              </a:rPr>
              <a:t>3 What will be the ministry task for Jeremiah? What must he do?</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During Jeremiah’s ministry, he will have a twofold message for the people. He will announce God’s coming judgment for their disobedience (uproot, tear down, destroy, and overthrow). At the same time, he will proclaim messages about God’s restoration (rebuild and plant). </a:t>
            </a:r>
          </a:p>
        </p:txBody>
      </p:sp>
    </p:spTree>
    <p:extLst>
      <p:ext uri="{BB962C8B-B14F-4D97-AF65-F5344CB8AC3E}">
        <p14:creationId xmlns:p14="http://schemas.microsoft.com/office/powerpoint/2010/main" val="1832402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8E7EA-3AAA-4E84-5E64-4930EE823AC8}"/>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65F9D734-2FC3-1785-8FCB-2954E954C8E5}"/>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57BA7A3B-5E3B-0FFD-2E05-5BBF97FA68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Jeremiah on Trial - Jer. 26:8–9, 12–15 KJV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1" dirty="0">
              <a:effectLst/>
              <a:latin typeface="Helvetica Neue"/>
              <a:ea typeface="Helvetica Neue"/>
              <a:cs typeface="Helvetica Neue"/>
              <a:sym typeface="Helvetica Neue"/>
            </a:endParaRPr>
          </a:p>
          <a:p>
            <a:pPr lvl="0"/>
            <a:r>
              <a:rPr lang="en-US" sz="2200" b="1" dirty="0">
                <a:effectLst/>
                <a:latin typeface="Helvetica Neue"/>
                <a:ea typeface="Helvetica Neue"/>
                <a:cs typeface="Helvetica Neue"/>
                <a:sym typeface="Helvetica Neue"/>
              </a:rPr>
              <a:t>What are the people’s accusations against Jeremiah?</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The people do not accept Jeremiah or his message. They believe he is wrongly claiming to prophesy in the Lord’s name. They refuse to believe that the Lord would send a message of judgment against His own temple and city. For his so-called false prophecy, the people believe Jeremiah deserves death.</a:t>
            </a:r>
          </a:p>
          <a:p>
            <a:pPr lvl="0"/>
            <a:r>
              <a:rPr lang="en-US" sz="2200" b="1" dirty="0">
                <a:effectLst/>
                <a:latin typeface="Helvetica Neue"/>
                <a:ea typeface="Helvetica Neue"/>
                <a:cs typeface="Helvetica Neue"/>
                <a:sym typeface="Helvetica Neue"/>
              </a:rPr>
              <a:t>How does Jeremiah respond in defense?</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Jeremiah emphasizes three points in his defense. First, the Lord is the one who commanded him to deliver this message. He is not a false prophet because he has done exactly as he has been instructed. Second, he reiterates his message, calling the people to repent and reminding them that the Lord will relent if they reverse course. Third, he shows little concern for preserving his own life, but he warns them that they will bring guilt upon themselves if they kill him as an innocent man.</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1"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b="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89981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549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2200" b="1" dirty="0">
                <a:effectLst/>
                <a:latin typeface="Helvetica Neue"/>
                <a:ea typeface="Helvetica Neue"/>
                <a:cs typeface="Helvetica Neue"/>
                <a:sym typeface="Helvetica Neue"/>
              </a:rPr>
              <a:t>Prayer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Lord, You know us intimately.  May we yield our hearts to this loving relationship and find ways to serve You and Your people.  May we never be fearful but always faithful.  We pray in the name of the innocent one who was faithful unto death, Jesus our Lord.  Amen. </a:t>
            </a:r>
          </a:p>
          <a:p>
            <a:r>
              <a:rPr lang="en-US" sz="2200" b="1" dirty="0">
                <a:effectLst/>
                <a:latin typeface="Helvetica Neue"/>
                <a:ea typeface="Helvetica Neue"/>
                <a:cs typeface="Helvetica Neue"/>
                <a:sym typeface="Helvetica Neue"/>
              </a:rPr>
              <a:t>C.  Thought to Remember</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Walk in obedient faith, not fear. </a:t>
            </a:r>
          </a:p>
        </p:txBody>
      </p:sp>
      <p:sp>
        <p:nvSpPr>
          <p:cNvPr id="4" name="Slide Number Placeholder 3"/>
          <p:cNvSpPr>
            <a:spLocks noGrp="1"/>
          </p:cNvSpPr>
          <p:nvPr>
            <p:ph type="sldNum" sz="quarter" idx="5"/>
          </p:nvPr>
        </p:nvSpPr>
        <p:spPr/>
        <p:txBody>
          <a:bodyPr/>
          <a:lstStyle/>
          <a:p>
            <a:fld id="{9D4F5927-16C2-4764-8713-C447BE4BDC76}" type="slidenum">
              <a:rPr lang="en-US" smtClean="0"/>
              <a:pPr/>
              <a:t>2</a:t>
            </a:fld>
            <a:endParaRPr lang="en-US" dirty="0"/>
          </a:p>
        </p:txBody>
      </p:sp>
    </p:spTree>
    <p:extLst>
      <p:ext uri="{BB962C8B-B14F-4D97-AF65-F5344CB8AC3E}">
        <p14:creationId xmlns:p14="http://schemas.microsoft.com/office/powerpoint/2010/main" val="366068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200" b="1" dirty="0">
                <a:effectLst/>
                <a:latin typeface="Helvetica Neue"/>
                <a:ea typeface="Helvetica Neue"/>
                <a:cs typeface="Helvetica Neue"/>
                <a:sym typeface="Helvetica Neue"/>
              </a:rPr>
              <a:t>God Appoints Jeremiah - </a:t>
            </a:r>
            <a:r>
              <a:rPr lang="en-US" sz="2200" dirty="0">
                <a:effectLst/>
                <a:latin typeface="Helvetica Neue"/>
                <a:ea typeface="Helvetica Neue"/>
                <a:cs typeface="Helvetica Neue"/>
                <a:sym typeface="Helvetica Neue"/>
              </a:rPr>
              <a:t>Jeremiah 1:6–10 </a:t>
            </a:r>
            <a:r>
              <a:rPr lang="en-US" sz="2200" b="1" dirty="0">
                <a:effectLst/>
                <a:latin typeface="Helvetica Neue"/>
                <a:ea typeface="Helvetica Neue"/>
                <a:cs typeface="Helvetica Neue"/>
                <a:sym typeface="Helvetica Neue"/>
              </a:rPr>
              <a:t>KJV</a:t>
            </a: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Helvetica Neue"/>
                <a:ea typeface="Helvetica Neue"/>
                <a:cs typeface="Helvetica Neue"/>
                <a:sym typeface="Helvetica Neue"/>
              </a:rPr>
              <a:t>Jeremiah on Trial - </a:t>
            </a:r>
            <a:r>
              <a:rPr lang="en-US" sz="2200" dirty="0">
                <a:effectLst/>
                <a:latin typeface="Helvetica Neue"/>
                <a:ea typeface="Helvetica Neue"/>
                <a:cs typeface="Helvetica Neue"/>
                <a:sym typeface="Helvetica Neue"/>
              </a:rPr>
              <a:t>Jer. 26:8–9, 12–15 </a:t>
            </a:r>
            <a:r>
              <a:rPr lang="en-US" sz="2200" b="1" dirty="0">
                <a:effectLst/>
                <a:latin typeface="Helvetica Neue"/>
                <a:ea typeface="Helvetica Neue"/>
                <a:cs typeface="Helvetica Neue"/>
                <a:sym typeface="Helvetica Neue"/>
              </a:rPr>
              <a:t>KJV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b="1"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1:6–10 — 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objects—“I cannot speak; I am a child”—but God rejects the excuse, touches Jeremiah’s mouth, puts divine words into him, and appoints him over nations to uproot and to plant: a commission that guarantees God’s presence and authority despite the prophet’s youth.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1:6–10 — 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This call shows that God chooses and equips, not by human résumé but by divine purpose; the touch on the mouth signifies God’s authorizing and protecting presence. The six verbs (uproot, pull down, destroy, throw down, build, plant) frame a ministry of both judgment and restoration, reminding us prophecy carries sober rebuke and hopeful renewal.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26:8–9,10–11,12–15 — 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After proclaiming God’s warning that the temple and city could become like Shiloh, priests, prophets, and the crowd seize Jeremiah and demand his death. Jeremiah defends that the Lord sent him, urges repentance (so God might relent), and warns that killing an innocent messenger would bring guilt and innocent blood upon the city.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Jeremiah 26:8–9,10–11,12–15 — Commentary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episode highlights the prophet’s courage and submission: he risks life rather than soften God’s message. It exposes a theology of false security—trusting temple presence over personal obedience—and shows how crowds prefer comforting false prophets to convicting truth. Jeremiah’s conditional call to repentance underscores God’s merciful willingness to relent if people amend their ways.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If you’d like, I can convert these four 100-word statements into a one-page handout for your class or a short sermon outline.</a:t>
            </a:r>
            <a:endParaRPr lang="en-US" sz="220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17732C3C-A191-48C2-A7E8-9C96AF841A7A}" type="slidenum">
              <a:rPr lang="en-US" smtClean="0"/>
              <a:pPr/>
              <a:t>3</a:t>
            </a:fld>
            <a:endParaRPr lang="en-US" dirty="0"/>
          </a:p>
        </p:txBody>
      </p:sp>
    </p:spTree>
    <p:extLst>
      <p:ext uri="{BB962C8B-B14F-4D97-AF65-F5344CB8AC3E}">
        <p14:creationId xmlns:p14="http://schemas.microsoft.com/office/powerpoint/2010/main" val="19245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God governs nations and communities like a careful gardener: He uproots what harms and plants what will flourish. Prophets (like Jeremiah) expose what must be removed and call people to repentance so God’s renewing work can take root.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The author uses the simple lawn work of plucking nutsedge and overseeding thin spots as a picture of divine action in history. Nutsedge must be pulled by the root or it returns; good turf must be reseeded to recover. Likewise, God sometimes “plucks” nations for judgment and sometimes “plants” them for blessing. Prophets announce those purposes, warn of consequence, and point people toward repentance and renewal.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Uprooting is precise and patient. Judgment isn’t always a one-time spray; it can be a painstaking removal of the root causes of corruption.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Planting requires investment. Restoration needs intentional sowing—new teaching, faithfulness, and spiritual discipline—if revival is to grow.</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Prophetic role: warning and interpretation. Prophets both declare God’s rationale for judgment/mercy and call sinners to change so God’s mercy may prevail.</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Remove sin at the root. Address habits, leaders, or structures that repeatedly produce harm rather than merely covering symptoms.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Be intentional about renewal. After correction, actively cultivate faith — teach, disciple, and practice righteousness so new growth endures.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Listen to faithful, uncomfortable voices. When Scripture or godly counsel warns, respond with repentance rather than trusting rituals or status for safety.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Practical application (short)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Examine your “lawn”: name recurring sins or church patterns, pull them out (confession, accountability), then plant gospel habits—prayer, Scripture, mercy ministries—to thicken faith and resist future invasion.</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01824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God’s command “Do not be afraid” grounds prophetic courage: it does not erase danger but supplies God’s presence and strength so His servants can speak and act faithfully despite opposition.</a:t>
            </a:r>
            <a:endParaRPr lang="en-US" sz="2200" dirty="0">
              <a:effectLst/>
              <a:latin typeface="Helvetica Neue"/>
              <a:ea typeface="Helvetica Neue"/>
              <a:cs typeface="Helvetica Neue"/>
              <a:sym typeface="Helvetica Neue"/>
            </a:endParaRPr>
          </a:p>
          <a:p>
            <a:endParaRPr lang="en-US" sz="2200" b="1" dirty="0">
              <a:effectLst/>
              <a:latin typeface="Helvetica Neue"/>
              <a:ea typeface="Helvetica Neue"/>
              <a:cs typeface="Helvetica Neue"/>
              <a:sym typeface="Helvetica Neue"/>
            </a:endParaRPr>
          </a:p>
          <a:p>
            <a:r>
              <a:rPr lang="en-US" sz="2200" b="1" u="sng" dirty="0">
                <a:effectLst/>
                <a:latin typeface="Helvetica Neue"/>
                <a:ea typeface="Helvetica Neue"/>
                <a:cs typeface="Helvetica Neue"/>
                <a:sym typeface="Helvetica Neue"/>
              </a:rPr>
              <a:t>Practical application </a:t>
            </a:r>
          </a:p>
          <a:p>
            <a:r>
              <a:rPr lang="en-US" sz="2200" b="1" i="1" dirty="0">
                <a:effectLst>
                  <a:outerShdw blurRad="38100" dist="38100" dir="2700000" algn="tl">
                    <a:srgbClr val="000000">
                      <a:alpha val="43137"/>
                    </a:srgbClr>
                  </a:outerShdw>
                </a:effectLst>
                <a:latin typeface="Helvetica Neue"/>
                <a:ea typeface="Helvetica Neue"/>
                <a:cs typeface="Helvetica Neue"/>
                <a:sym typeface="Helvetica Neue"/>
              </a:rPr>
              <a:t>When you face a hard task, name the risks, pray specific Scripture back to God, enlist trusted believers for support, and take the next obedient step. Courage grows when we repeatedly act in the presence of God rather than wait for fear to disappear.</a:t>
            </a:r>
            <a:endParaRPr lang="en-US" sz="2200" i="1" dirty="0">
              <a:effectLst>
                <a:outerShdw blurRad="38100" dist="38100" dir="2700000" algn="tl">
                  <a:srgbClr val="000000">
                    <a:alpha val="43137"/>
                  </a:srgbClr>
                </a:outerShdw>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When God calls Jeremiah He twice charges him, “Do not be afraid.” This reassurance appears across Scripture because God knows faithful service brings danger — rejection, imprisonment, plots. The command doesn’t deny real risk; it reframes fear: acknowledge the danger, then rely on God’s presence and provision. Mature courage is not the absence of fear but obedience in spite of it, offered through prayer and trust (cf. Phil. 4:6–7). Jeremiah’s call models one who accepts God’s commission while depending on divine protection.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Promise with the charge: “Do not be afraid” pairs a command with God’s presence — the Lord equips those He sends.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Realistic, not reckless courage: Scripture repeats the command because obedience often risks personal harm; God expects realism plus reliance.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Fear reinterpreted: Fear becomes a call to prayerful dependence rather than paralysis; God’s peace steadies the messenger.</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Obedience amid fear is possible — God’s presence makes faithful speech and action sustainable even when threats are real.</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deny risks; name them and take them to God — honest appraisal plus prayer produces wise courage.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Practice spiritual disciplines (Scripture, prayer, community) so God’s peace replaces frantic fear and enables persistent witness.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2574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32500" lnSpcReduction="20000"/>
          </a:bodyPr>
          <a:lstStyle/>
          <a:p>
            <a:r>
              <a:rPr lang="en-US" sz="2200" b="1" dirty="0">
                <a:effectLst/>
                <a:latin typeface="Helvetica Neue"/>
                <a:ea typeface="Helvetica Neue"/>
                <a:cs typeface="Helvetica Neue"/>
                <a:sym typeface="Helvetica Neue"/>
              </a:rPr>
              <a:t>God often calls humble, inexperienced people—knowing their weakness ensures the work is credited to Him, not the servant.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b="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Though God chose Jeremiah before birth (Jer. 1:5), Jeremiah resists because of youth and inexperience—like Moses who questions “Who am I?” (Ex. 3:11) and pleads inadequacy (Ex. 4:10). Scripture repeatedly shows God selecting the lowly so His power and wisdom are displayed (1 Cor. 1:26–29). Reluctance is not disqualifying; it reveals dependence. God meets reluctance with calling, equipping, and presence, turning human weakness into a stage for divine strength and glory.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Divine initiative precedes human readiness. God chooses before we feel prepared (Jer. 1:5).</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Weakness magnifies grace. God’s use of the reluctant ensures the outcome points to Him, not human talent (1 Cor. 1:26–29).</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Equipping follows call. God confronts objections and supplies what is needed—authority, words, presence—so the mission can proceed.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let perceived inadequacy block obedience. Feelings of unfitness are common; obedience matters more than confidence.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View weakness as opportunity. When you lack resources, God’s work among you will display His power more clearly.</a:t>
            </a:r>
            <a:endParaRPr lang="en-US" sz="2200" b="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Trust God’s preparation process. Calling, testing, training, and provision often occur after the call—not before it.</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Practical application </a:t>
            </a:r>
          </a:p>
          <a:p>
            <a:pPr lvl="0"/>
            <a:r>
              <a:rPr lang="en-US" sz="2200" b="1" dirty="0">
                <a:effectLst/>
                <a:latin typeface="Helvetica Neue"/>
                <a:ea typeface="Helvetica Neue"/>
                <a:cs typeface="Helvetica Neue"/>
                <a:sym typeface="Helvetica Neue"/>
              </a:rPr>
              <a:t>If you sense a call but feel inadequate, name your fear to God, offer your weaknesses, and take the next obedient step. Seek mentorship, Scripture, and community for practical equipping while trusting God to supply what you lack.</a:t>
            </a: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18037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0000" lnSpcReduction="20000"/>
          </a:bodyPr>
          <a:lstStyle/>
          <a:p>
            <a:r>
              <a:rPr lang="en-US" sz="2200" b="1" dirty="0">
                <a:effectLst/>
                <a:latin typeface="Helvetica Neue"/>
                <a:ea typeface="Helvetica Neue"/>
                <a:cs typeface="Helvetica Neue"/>
                <a:sym typeface="Helvetica Neue"/>
              </a:rPr>
              <a:t>God’s judgments in prophecy are real but often conditional: they warn and discipline to provoke repentance, because God prefers mercy and restoration over destruction.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Prophetic warnings sound severe because they respond to persistent rebellion. Yet judgment is not arbitrary wrath but a conditional instrument—if a people repent, God relents; if they persist, judgment follows. The prophets stress God’s desire for return (Ezek. 18), framing judgment as corrective and merciful in aim. The New Testament echoes this patient intent (2 Peter 3:9): God gives time and warning so sinners might turn and be spared.</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Judgment is remedial, not merely punitive. It seeks to remove what threatens covenant life and bring about change.</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Conditionality matters. Prophetic declarations frequently include a clear “if — then” structure: repentance removes calamity.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God’s heart is mercy. Warnings come because God wants opportunity to show forgiveness; destruction is the consequence of persistent, unrepentant sin.</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Heed warnings as means of grace. When Scripture or godly counsel warns, treat it as a chance to repent, not as an attack to resist.</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Repentance is communal and urgent. Corporate sin brings corporate consequences; communal confession and reform can turn away judgment.</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Trust God’s patience but act. God’s long-suffering invites return; don’t presume delay equals permission to persist in sin.</a:t>
            </a:r>
            <a:endParaRPr lang="en-US" sz="2200" dirty="0">
              <a:effectLst/>
              <a:latin typeface="Helvetica Neue"/>
              <a:ea typeface="Helvetica Neue"/>
              <a:cs typeface="Helvetica Neue"/>
              <a:sym typeface="Helvetica Neue"/>
            </a:endParaRPr>
          </a:p>
          <a:p>
            <a:r>
              <a:rPr lang="en-US" sz="2200" dirty="0">
                <a:effectLst/>
                <a:latin typeface="Helvetica Neue"/>
                <a:ea typeface="Helvetica Neue"/>
                <a:cs typeface="Helvetica Neue"/>
                <a:sym typeface="Helvetica Neue"/>
              </a:rPr>
              <a:t> </a:t>
            </a:r>
          </a:p>
        </p:txBody>
      </p:sp>
    </p:spTree>
    <p:extLst>
      <p:ext uri="{BB962C8B-B14F-4D97-AF65-F5344CB8AC3E}">
        <p14:creationId xmlns:p14="http://schemas.microsoft.com/office/powerpoint/2010/main" val="296497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b="1" dirty="0">
                <a:effectLst/>
                <a:latin typeface="Helvetica Neue"/>
                <a:ea typeface="Helvetica Neue"/>
                <a:cs typeface="Helvetica Neue"/>
                <a:sym typeface="Helvetica Neue"/>
              </a:rPr>
              <a:t>Shiloh is a sobering symbol: sacred place + corrupt leadership = divine abandonment. Jeremiah’s comparison (Jer. 26:9) warns that temple presence alone won’t save a people who persist in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Shiloh once hosted Israel’s tabernacle (1 Sam. 1:3) but became linked with Eli’s corrupt priesthood and his sons’ wickedness. After their downfall (1 Sam. 4:17–18) the sanctuary was effectively abandoned; Psalm 78:60 records God’s judgment on that place. Jeremiah invokes Shiloh to remind Jerusalem that beloved institutions can be judged when holiness and faithful leadership vanish.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Sacred place ≠ guaranteed protection. Presence of the tabernacle/temple does not replace personal and corporate fidelity.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Leadership matters. Priestly corruption produced national disaster; leaders’ sin has communal consequences.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History warns. Prophets use remembered failures (Shiloh) to awaken contemporary repentance and urgency.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confuse ritual with righteousness. Worship settings must be matched by holy living.</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Guard leadership integrity. Appoint, hold accountable, and pray for leaders—unchecked sin in leaders harms the whole body.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Learn from the past. Study Shiloh’s fall so your congregation won’t repeat the same errors.</a:t>
            </a: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98961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47500" lnSpcReduction="20000"/>
          </a:bodyPr>
          <a:lstStyle/>
          <a:p>
            <a:r>
              <a:rPr lang="en-US" sz="2200" b="1" dirty="0">
                <a:effectLst/>
                <a:latin typeface="Helvetica Neue"/>
                <a:ea typeface="Helvetica Neue"/>
                <a:cs typeface="Helvetica Neue"/>
                <a:sym typeface="Helvetica Neue"/>
              </a:rPr>
              <a:t>Shiloh is a sobering symbol: sacred place + corrupt leadership = divine abandonment. Jeremiah’s comparison (Jer. 26:9) warns that temple presence alone won’t save a people who persist in disobedience.</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Summary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Shiloh once hosted Israel’s tabernacle (1 Sam. 1:3) but became linked with </a:t>
            </a:r>
            <a:r>
              <a:rPr lang="en-US" sz="2200" b="1" i="1" u="sng" dirty="0">
                <a:effectLst/>
                <a:latin typeface="Helvetica Neue"/>
                <a:ea typeface="Helvetica Neue"/>
                <a:cs typeface="Helvetica Neue"/>
                <a:sym typeface="Helvetica Neue"/>
              </a:rPr>
              <a:t>Eli’s corrupt priesthood and his sons’ wickedness. </a:t>
            </a:r>
            <a:r>
              <a:rPr lang="en-US" sz="2200" b="1" u="sng" dirty="0">
                <a:effectLst/>
                <a:latin typeface="Helvetica Neue"/>
                <a:ea typeface="Helvetica Neue"/>
                <a:cs typeface="Helvetica Neue"/>
                <a:sym typeface="Helvetica Neue"/>
              </a:rPr>
              <a:t>After their downfall (1 Sam. 4:17–18) the sanctuary was effectively abandoned; </a:t>
            </a:r>
            <a:r>
              <a:rPr lang="en-US" sz="2200" b="1" dirty="0">
                <a:effectLst/>
                <a:latin typeface="Helvetica Neue"/>
                <a:ea typeface="Helvetica Neue"/>
                <a:cs typeface="Helvetica Neue"/>
                <a:sym typeface="Helvetica Neue"/>
              </a:rPr>
              <a:t>Psalm 78:60 records God’s judgment on that place. Jeremiah invokes Shiloh to remind Jerusalem that beloved institutions can be judged when holiness and faithful leadership vanish.</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key points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Sacred place ≠ guaranteed protection. Presence of the tabernacle/temple does not replace personal and corporate fidelity.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Leadership matters. Priestly corruption produced national disaster; leaders’ sin has communal consequences.</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History warns. Prophets use remembered failures (Shiloh) to awaken contemporary repentance and urgency.</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 </a:t>
            </a:r>
            <a:endParaRPr lang="en-US" sz="2200" dirty="0">
              <a:effectLst/>
              <a:latin typeface="Helvetica Neue"/>
              <a:ea typeface="Helvetica Neue"/>
              <a:cs typeface="Helvetica Neue"/>
              <a:sym typeface="Helvetica Neue"/>
            </a:endParaRPr>
          </a:p>
          <a:p>
            <a:r>
              <a:rPr lang="en-US" sz="2200" b="1" dirty="0">
                <a:effectLst/>
                <a:latin typeface="Helvetica Neue"/>
                <a:ea typeface="Helvetica Neue"/>
                <a:cs typeface="Helvetica Neue"/>
                <a:sym typeface="Helvetica Neue"/>
              </a:rPr>
              <a:t>Three life lessons learned</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Don’t confuse ritual with righteousness. Worship settings must be matched by holy living.</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Guard leadership integrity. Appoint, hold accountable, and pray for leaders—unchecked sin in leaders harms the whole body.</a:t>
            </a:r>
            <a:endParaRPr lang="en-US" sz="2200" dirty="0">
              <a:effectLst/>
              <a:latin typeface="Helvetica Neue"/>
              <a:ea typeface="Helvetica Neue"/>
              <a:cs typeface="Helvetica Neue"/>
              <a:sym typeface="Helvetica Neue"/>
            </a:endParaRPr>
          </a:p>
          <a:p>
            <a:pPr marL="457200" indent="-457200">
              <a:buFont typeface="+mj-lt"/>
              <a:buAutoNum type="arabicPeriod"/>
            </a:pPr>
            <a:r>
              <a:rPr lang="en-US" sz="2200" b="1" dirty="0">
                <a:effectLst/>
                <a:latin typeface="Helvetica Neue"/>
                <a:ea typeface="Helvetica Neue"/>
                <a:cs typeface="Helvetica Neue"/>
                <a:sym typeface="Helvetica Neue"/>
              </a:rPr>
              <a:t>Learn from the past. Study Shiloh’s fall so your congregation won’t repeat the same errors.</a:t>
            </a:r>
            <a:endParaRPr lang="en-US" sz="2200" dirty="0">
              <a:effectLst/>
              <a:latin typeface="Helvetica Neue"/>
              <a:ea typeface="Helvetica Neue"/>
              <a:cs typeface="Helvetica Neue"/>
              <a:sym typeface="Helvetica Neue"/>
            </a:endParaRPr>
          </a:p>
          <a:p>
            <a:pPr marL="0" indent="0">
              <a:buFont typeface="+mj-lt"/>
              <a:buNone/>
            </a:pPr>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5357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270000" y="2616200"/>
            <a:ext cx="10464800" cy="2540000"/>
          </a:xfrm>
          <a:prstGeom prst="rect">
            <a:avLst/>
          </a:prstGeom>
        </p:spPr>
        <p:txBody>
          <a:bodyPr anchor="b"/>
          <a:lstStyle/>
          <a:p>
            <a:r>
              <a:t>Title Text</a:t>
            </a:r>
          </a:p>
        </p:txBody>
      </p:sp>
      <p:sp>
        <p:nvSpPr>
          <p:cNvPr id="12" name="Shape 12"/>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358900" y="-1143000"/>
            <a:ext cx="14668500" cy="10058400"/>
          </a:xfrm>
          <a:prstGeom prst="rect">
            <a:avLst/>
          </a:prstGeom>
          <a:ln w="9525">
            <a:round/>
          </a:ln>
        </p:spPr>
        <p:txBody>
          <a:bodyPr lIns="91439" tIns="45719" rIns="91439" bIns="45719" anchor="t">
            <a:noAutofit/>
          </a:bodyPr>
          <a:lstStyle/>
          <a:p>
            <a:endParaRPr/>
          </a:p>
        </p:txBody>
      </p:sp>
      <p:sp>
        <p:nvSpPr>
          <p:cNvPr id="21" name="Shape 21"/>
          <p:cNvSpPr txBox="1">
            <a:spLocks noGrp="1"/>
          </p:cNvSpPr>
          <p:nvPr>
            <p:ph type="title"/>
          </p:nvPr>
        </p:nvSpPr>
        <p:spPr>
          <a:xfrm>
            <a:off x="1181100" y="6794500"/>
            <a:ext cx="10642600" cy="1511300"/>
          </a:xfrm>
          <a:prstGeom prst="rect">
            <a:avLst/>
          </a:prstGeom>
        </p:spPr>
        <p:txBody>
          <a:bodyPr/>
          <a:lstStyle/>
          <a:p>
            <a:r>
              <a:t>Title Text</a:t>
            </a:r>
          </a:p>
        </p:txBody>
      </p:sp>
      <p:sp>
        <p:nvSpPr>
          <p:cNvPr id="22" name="Shape 22"/>
          <p:cNvSpPr txBox="1">
            <a:spLocks noGrp="1"/>
          </p:cNvSpPr>
          <p:nvPr>
            <p:ph type="body" sz="quarter" idx="1"/>
          </p:nvPr>
        </p:nvSpPr>
        <p:spPr>
          <a:xfrm>
            <a:off x="1181100" y="8382000"/>
            <a:ext cx="10642600" cy="9398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hape 2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2044702" y="-25400"/>
            <a:ext cx="12534901" cy="8648700"/>
          </a:xfrm>
          <a:prstGeom prst="rect">
            <a:avLst/>
          </a:prstGeom>
          <a:ln w="9525">
            <a:round/>
          </a:ln>
        </p:spPr>
        <p:txBody>
          <a:bodyPr lIns="91439" tIns="45719" rIns="91439" bIns="45719" anchor="t">
            <a:noAutofit/>
          </a:bodyPr>
          <a:lstStyle/>
          <a:p>
            <a:endParaRPr/>
          </a:p>
        </p:txBody>
      </p:sp>
      <p:sp>
        <p:nvSpPr>
          <p:cNvPr id="39" name="Shape 39"/>
          <p:cNvSpPr txBox="1">
            <a:spLocks noGrp="1"/>
          </p:cNvSpPr>
          <p:nvPr>
            <p:ph type="title"/>
          </p:nvPr>
        </p:nvSpPr>
        <p:spPr>
          <a:xfrm>
            <a:off x="609600" y="1155700"/>
            <a:ext cx="5994400" cy="3568700"/>
          </a:xfrm>
          <a:prstGeom prst="rect">
            <a:avLst/>
          </a:prstGeom>
        </p:spPr>
        <p:txBody>
          <a:bodyPr anchor="b"/>
          <a:lstStyle>
            <a:lvl1pPr>
              <a:defRPr sz="5801"/>
            </a:lvl1pPr>
          </a:lstStyle>
          <a:p>
            <a:r>
              <a:t>Title Text</a:t>
            </a:r>
          </a:p>
        </p:txBody>
      </p:sp>
      <p:sp>
        <p:nvSpPr>
          <p:cNvPr id="40" name="Shape 40"/>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228623" algn="ctr">
              <a:spcBef>
                <a:spcPts val="0"/>
              </a:spcBef>
              <a:buSzTx/>
              <a:buNone/>
            </a:lvl2pPr>
            <a:lvl3pPr marL="0" indent="457246" algn="ctr">
              <a:spcBef>
                <a:spcPts val="0"/>
              </a:spcBef>
              <a:buSzTx/>
              <a:buNone/>
            </a:lvl3pPr>
            <a:lvl4pPr marL="0" indent="685869" algn="ctr">
              <a:spcBef>
                <a:spcPts val="0"/>
              </a:spcBef>
              <a:buSzTx/>
              <a:buNone/>
            </a:lvl4pPr>
            <a:lvl5pPr marL="0" indent="914492"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idx="13"/>
          </p:nvPr>
        </p:nvSpPr>
        <p:spPr>
          <a:xfrm>
            <a:off x="4703925" y="3389023"/>
            <a:ext cx="9639301" cy="6401759"/>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half" idx="14"/>
          </p:nvPr>
        </p:nvSpPr>
        <p:spPr>
          <a:xfrm>
            <a:off x="7281776" y="-1330382"/>
            <a:ext cx="4978401" cy="6332526"/>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idx="15"/>
          </p:nvPr>
        </p:nvSpPr>
        <p:spPr>
          <a:xfrm>
            <a:off x="-3213100" y="762004"/>
            <a:ext cx="12280900" cy="8496301"/>
          </a:xfrm>
          <a:prstGeom prst="rect">
            <a:avLst/>
          </a:prstGeom>
          <a:ln w="9525">
            <a:round/>
          </a:ln>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1270000" y="6362702"/>
            <a:ext cx="10464800" cy="471924"/>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txBox="1">
            <a:spLocks noGrp="1"/>
          </p:cNvSpPr>
          <p:nvPr>
            <p:ph type="body" sz="quarter" idx="14"/>
          </p:nvPr>
        </p:nvSpPr>
        <p:spPr>
          <a:xfrm>
            <a:off x="1270000" y="4533118"/>
            <a:ext cx="10464800" cy="687368"/>
          </a:xfrm>
          <a:prstGeom prst="rect">
            <a:avLst/>
          </a:prstGeom>
        </p:spPr>
        <p:txBody>
          <a:bodyPr>
            <a:spAutoFit/>
          </a:bodyPr>
          <a:lstStyle>
            <a:lvl1pPr marL="0" indent="0" algn="ctr">
              <a:spcBef>
                <a:spcPts val="2400"/>
              </a:spcBef>
              <a:buSzTx/>
              <a:buNone/>
              <a:defRPr sz="3800"/>
            </a:lvl1pPr>
          </a:lstStyle>
          <a:p>
            <a:r>
              <a:t>“Type a quote here.”</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769773" y="-216731"/>
            <a:ext cx="14960601" cy="10287001"/>
          </a:xfrm>
          <a:prstGeom prst="rect">
            <a:avLst/>
          </a:prstGeom>
          <a:ln w="88900"/>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9567334" y="9113520"/>
            <a:ext cx="2731008" cy="520192"/>
          </a:xfrm>
          <a:prstGeom prst="rect">
            <a:avLst/>
          </a:prstGeom>
        </p:spPr>
        <p:txBody>
          <a:bodyPr lIns="109234" tIns="54617" rIns="109234" bIns="54617"/>
          <a:lstStyle/>
          <a:p>
            <a:endParaRPr lang="en-US" dirty="0"/>
          </a:p>
        </p:txBody>
      </p:sp>
      <p:sp>
        <p:nvSpPr>
          <p:cNvPr id="5" name="Footer Placeholder 4"/>
          <p:cNvSpPr>
            <a:spLocks noGrp="1"/>
          </p:cNvSpPr>
          <p:nvPr>
            <p:ph type="ftr" sz="quarter" idx="11"/>
          </p:nvPr>
        </p:nvSpPr>
        <p:spPr>
          <a:xfrm>
            <a:off x="6229438" y="9113526"/>
            <a:ext cx="3343190" cy="519289"/>
          </a:xfrm>
          <a:prstGeom prst="rect">
            <a:avLst/>
          </a:prstGeom>
        </p:spPr>
        <p:txBody>
          <a:bodyPr lIns="109234" tIns="54617" rIns="109234" bIns="54617"/>
          <a:lstStyle/>
          <a:p>
            <a:endParaRPr lang="en-US" dirty="0"/>
          </a:p>
        </p:txBody>
      </p:sp>
      <p:sp>
        <p:nvSpPr>
          <p:cNvPr id="6" name="Slide Number Placeholder 5"/>
          <p:cNvSpPr>
            <a:spLocks noGrp="1"/>
          </p:cNvSpPr>
          <p:nvPr>
            <p:ph type="sldNum" sz="quarter" idx="12"/>
          </p:nvPr>
        </p:nvSpPr>
        <p:spPr>
          <a:xfrm>
            <a:off x="6265489" y="9272412"/>
            <a:ext cx="472886" cy="379591"/>
          </a:xfrm>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17000" r="-17000"/>
          </a:stretch>
        </a:blipFill>
        <a:effectLst/>
      </p:bgPr>
    </p:bg>
    <p:spTree>
      <p:nvGrpSpPr>
        <p:cNvPr id="1" name=""/>
        <p:cNvGrpSpPr/>
        <p:nvPr/>
      </p:nvGrpSpPr>
      <p:grpSpPr>
        <a:xfrm>
          <a:off x="0" y="0"/>
          <a:ext cx="0" cy="0"/>
          <a:chOff x="0" y="0"/>
          <a:chExt cx="0" cy="0"/>
        </a:xfrm>
      </p:grpSpPr>
      <p:sp>
        <p:nvSpPr>
          <p:cNvPr id="2" name="Shape 2"/>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2"/>
              </a:buBlip>
            </a:lvl1pPr>
            <a:lvl2pPr>
              <a:buBlip>
                <a:blip r:embed="rId12"/>
              </a:buBlip>
            </a:lvl2pPr>
            <a:lvl3pPr>
              <a:buBlip>
                <a:blip r:embed="rId12"/>
              </a:buBlip>
            </a:lvl3pPr>
            <a:lvl4pPr>
              <a:buBlip>
                <a:blip r:embed="rId12"/>
              </a:buBlip>
            </a:lvl4pPr>
            <a:lvl5pPr>
              <a:buBlip>
                <a:blip r:embed="rId12"/>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hape 4"/>
          <p:cNvSpPr txBox="1">
            <a:spLocks noGrp="1"/>
          </p:cNvSpPr>
          <p:nvPr>
            <p:ph type="sldNum" sz="quarter" idx="2"/>
          </p:nvPr>
        </p:nvSpPr>
        <p:spPr>
          <a:xfrm>
            <a:off x="6265489" y="9272411"/>
            <a:ext cx="472886" cy="37959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8" r:id="rId6"/>
    <p:sldLayoutId id="2147483659" r:id="rId7"/>
    <p:sldLayoutId id="2147483660" r:id="rId8"/>
    <p:sldLayoutId id="2147483661" r:id="rId9"/>
  </p:sldLayoutIdLst>
  <p:transition spd="med"/>
  <p:hf hdr="0" ftr="0" dt="0"/>
  <p:txStyles>
    <p:titleStyle>
      <a:lvl1pPr marL="0" marR="0" indent="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1pPr>
      <a:lvl2pPr marL="114311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2pPr>
      <a:lvl3pPr marL="1714672"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3pPr>
      <a:lvl4pPr marL="228622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4pPr>
      <a:lvl5pPr marL="2857786"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5pPr>
      <a:lvl6pPr marL="3429344"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6pPr>
      <a:lvl7pPr marL="4000900"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7pPr>
      <a:lvl8pPr marL="4572458"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8pPr>
      <a:lvl9pPr marL="5144015" marR="0" indent="-571558" algn="l" defTabSz="457246" rtl="0" latinLnBrk="0">
        <a:lnSpc>
          <a:spcPct val="100000"/>
        </a:lnSpc>
        <a:spcBef>
          <a:spcPts val="3600"/>
        </a:spcBef>
        <a:spcAft>
          <a:spcPts val="0"/>
        </a:spcAft>
        <a:buClrTx/>
        <a:buSzPct val="43000"/>
        <a:buFontTx/>
        <a:buBlip>
          <a:blip r:embed="rId12"/>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228623"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457246"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685869"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914492"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114311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1371737"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1600360"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1828984" algn="ctr" defTabSz="457246"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1BD4BB2E-5C28-8546-AFA6-8FF40D303DC4}"/>
              </a:ext>
            </a:extLst>
          </p:cNvPr>
          <p:cNvSpPr>
            <a:spLocks noGrp="1"/>
          </p:cNvSpPr>
          <p:nvPr>
            <p:ph type="subTitle" idx="1"/>
          </p:nvPr>
        </p:nvSpPr>
        <p:spPr>
          <a:xfrm>
            <a:off x="1097090" y="2705202"/>
            <a:ext cx="3773889" cy="3825269"/>
          </a:xfrm>
          <a:solidFill>
            <a:srgbClr val="00206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a:noAutofit/>
          </a:bodyPr>
          <a:lstStyle/>
          <a:p>
            <a:r>
              <a:rPr lang="en-US" sz="5400" b="1" dirty="0">
                <a:solidFill>
                  <a:srgbClr val="FFC000"/>
                </a:solidFill>
                <a:effectLst>
                  <a:outerShdw blurRad="38100" dist="38100" dir="2700000" algn="tl">
                    <a:srgbClr val="000000">
                      <a:alpha val="43137"/>
                    </a:srgbClr>
                  </a:outerShdw>
                </a:effectLst>
                <a:latin typeface="Gotham Medium" panose="02000604030000020004"/>
                <a:cs typeface="Gotham Book" pitchFamily="2" charset="0"/>
              </a:rPr>
              <a:t>JEREMIAH’S CALL AND ARREST</a:t>
            </a:r>
          </a:p>
          <a:p>
            <a:endParaRPr lang="en-US" sz="400" b="1" dirty="0">
              <a:solidFill>
                <a:srgbClr val="FFC000"/>
              </a:solidFill>
              <a:effectLst>
                <a:outerShdw blurRad="38100" dist="38100" dir="2700000" algn="tl">
                  <a:srgbClr val="000000">
                    <a:alpha val="43137"/>
                  </a:srgbClr>
                </a:outerShdw>
              </a:effectLst>
              <a:latin typeface="Gotham Medium" panose="02000604030000020004"/>
              <a:cs typeface="Gotham Book" pitchFamily="2" charset="0"/>
            </a:endParaRPr>
          </a:p>
        </p:txBody>
      </p:sp>
      <p:grpSp>
        <p:nvGrpSpPr>
          <p:cNvPr id="8" name="Group 7">
            <a:extLst>
              <a:ext uri="{FF2B5EF4-FFF2-40B4-BE49-F238E27FC236}">
                <a16:creationId xmlns:a16="http://schemas.microsoft.com/office/drawing/2014/main" id="{DCA9945D-0D06-477B-881B-594382B0A866}"/>
              </a:ext>
            </a:extLst>
          </p:cNvPr>
          <p:cNvGrpSpPr/>
          <p:nvPr/>
        </p:nvGrpSpPr>
        <p:grpSpPr>
          <a:xfrm>
            <a:off x="3905411" y="8424242"/>
            <a:ext cx="5486400" cy="731520"/>
            <a:chOff x="3142974" y="6271325"/>
            <a:chExt cx="6718852" cy="1014475"/>
          </a:xfrm>
        </p:grpSpPr>
        <p:sp>
          <p:nvSpPr>
            <p:cNvPr id="9" name="Rectangle: Rounded Corners 8">
              <a:extLst>
                <a:ext uri="{FF2B5EF4-FFF2-40B4-BE49-F238E27FC236}">
                  <a16:creationId xmlns:a16="http://schemas.microsoft.com/office/drawing/2014/main" id="{AD4882B8-BA34-4B9F-87FD-87ED4394C456}"/>
                </a:ext>
              </a:extLst>
            </p:cNvPr>
            <p:cNvSpPr/>
            <p:nvPr/>
          </p:nvSpPr>
          <p:spPr>
            <a:xfrm>
              <a:off x="3142974" y="6321362"/>
              <a:ext cx="6718852" cy="914400"/>
            </a:xfrm>
            <a:prstGeom prst="roundRect">
              <a:avLst/>
            </a:prstGeom>
            <a:blipFill rotWithShape="1">
              <a:blip r:embed="rId4"/>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10" name="Group 9">
              <a:extLst>
                <a:ext uri="{FF2B5EF4-FFF2-40B4-BE49-F238E27FC236}">
                  <a16:creationId xmlns:a16="http://schemas.microsoft.com/office/drawing/2014/main" id="{FC8C76E5-14B0-4F6F-97A9-3D1DE7B299A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DCE45287-27E3-46FD-894F-B46FC155339F}"/>
                  </a:ext>
                </a:extLst>
              </p:cNvPr>
              <p:cNvPicPr>
                <a:picLocks noChangeAspect="1"/>
              </p:cNvPicPr>
              <p:nvPr/>
            </p:nvPicPr>
            <p:blipFill>
              <a:blip r:embed="rId5"/>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8542F151-F9C9-4CCB-95E4-3788625FE028}"/>
                  </a:ext>
                </a:extLst>
              </p:cNvPr>
              <p:cNvPicPr>
                <a:picLocks noChangeAspect="1"/>
              </p:cNvPicPr>
              <p:nvPr/>
            </p:nvPicPr>
            <p:blipFill>
              <a:blip r:embed="rId6"/>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BDEE4706-A1AD-455D-A670-142F0731F857}"/>
                  </a:ext>
                </a:extLst>
              </p:cNvPr>
              <p:cNvPicPr>
                <a:picLocks noChangeAspect="1"/>
              </p:cNvPicPr>
              <p:nvPr/>
            </p:nvPicPr>
            <p:blipFill>
              <a:blip r:embed="rId7"/>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4" name="Rectangle 13">
            <a:extLst>
              <a:ext uri="{FF2B5EF4-FFF2-40B4-BE49-F238E27FC236}">
                <a16:creationId xmlns:a16="http://schemas.microsoft.com/office/drawing/2014/main" id="{9577AB46-1AEE-461C-9FA5-15997115A38C}"/>
              </a:ext>
            </a:extLst>
          </p:cNvPr>
          <p:cNvSpPr/>
          <p:nvPr/>
        </p:nvSpPr>
        <p:spPr>
          <a:xfrm>
            <a:off x="3480178" y="9155762"/>
            <a:ext cx="8164039" cy="453329"/>
          </a:xfrm>
          <a:prstGeom prst="rect">
            <a:avLst/>
          </a:prstGeom>
          <a:solidFill>
            <a:srgbClr val="002060">
              <a:alpha val="0"/>
            </a:srgbClr>
          </a:solidFill>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sp>
        <p:nvSpPr>
          <p:cNvPr id="3" name="Rectangle 2">
            <a:extLst>
              <a:ext uri="{FF2B5EF4-FFF2-40B4-BE49-F238E27FC236}">
                <a16:creationId xmlns:a16="http://schemas.microsoft.com/office/drawing/2014/main" id="{596BCE1E-E24D-419E-8D9F-8319B78B0BF7}"/>
              </a:ext>
            </a:extLst>
          </p:cNvPr>
          <p:cNvSpPr/>
          <p:nvPr/>
        </p:nvSpPr>
        <p:spPr>
          <a:xfrm>
            <a:off x="6594311" y="3871801"/>
            <a:ext cx="5734205" cy="3046988"/>
          </a:xfrm>
          <a:prstGeom prst="rect">
            <a:avLst/>
          </a:prstGeom>
        </p:spPr>
        <p:txBody>
          <a:bodyPr wrap="square">
            <a:spAutoFit/>
          </a:bodyPr>
          <a:lstStyle/>
          <a:p>
            <a:pPr algn="l"/>
            <a:r>
              <a:rPr lang="en-US" sz="3200" b="1" dirty="0">
                <a:latin typeface="Gotham Medium" panose="02000604030000020004"/>
              </a:rPr>
              <a:t>But the Lord said unto me, Say not, I am a child: for thou shalt go to all that I shall send thee, and whatsoever I command thee thou shalt speak.  </a:t>
            </a:r>
          </a:p>
          <a:p>
            <a:pPr algn="l"/>
            <a:r>
              <a:rPr lang="en-US" sz="2800" b="1" dirty="0">
                <a:latin typeface="Gotham Medium" panose="02000604030000020004"/>
              </a:rPr>
              <a:t>                           —Jeremiah 1:7 KJV</a:t>
            </a:r>
          </a:p>
        </p:txBody>
      </p:sp>
      <p:sp>
        <p:nvSpPr>
          <p:cNvPr id="2" name="Slide Number Placeholder 1">
            <a:extLst>
              <a:ext uri="{FF2B5EF4-FFF2-40B4-BE49-F238E27FC236}">
                <a16:creationId xmlns:a16="http://schemas.microsoft.com/office/drawing/2014/main" id="{43C726DA-76F2-4749-98AF-66EEFA3B69E5}"/>
              </a:ext>
            </a:extLst>
          </p:cNvPr>
          <p:cNvSpPr>
            <a:spLocks noGrp="1"/>
          </p:cNvSpPr>
          <p:nvPr>
            <p:ph type="sldNum" sz="quarter" idx="2"/>
          </p:nvPr>
        </p:nvSpPr>
        <p:spPr/>
        <p:txBody>
          <a:bodyPr/>
          <a:lstStyle/>
          <a:p>
            <a:fld id="{86CB4B4D-7CA3-9044-876B-883B54F8677D}" type="slidenum">
              <a:rPr lang="en-US" smtClean="0"/>
              <a:pPr/>
              <a:t>1</a:t>
            </a:fld>
            <a:endParaRPr lang="en-US"/>
          </a:p>
        </p:txBody>
      </p:sp>
    </p:spTree>
    <p:extLst>
      <p:ext uri="{BB962C8B-B14F-4D97-AF65-F5344CB8AC3E}">
        <p14:creationId xmlns:p14="http://schemas.microsoft.com/office/powerpoint/2010/main" val="223271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AC9CBFE-9281-4431-B861-5F35B9277798}"/>
              </a:ext>
            </a:extLst>
          </p:cNvPr>
          <p:cNvPicPr>
            <a:picLocks noChangeAspect="1"/>
          </p:cNvPicPr>
          <p:nvPr/>
        </p:nvPicPr>
        <p:blipFill>
          <a:blip r:embed="rId3"/>
          <a:srcRect r="34932"/>
          <a:stretch/>
        </p:blipFill>
        <p:spPr>
          <a:xfrm>
            <a:off x="9713426" y="147577"/>
            <a:ext cx="3286614"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658641" y="1665952"/>
            <a:ext cx="1188720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2400" b="1" dirty="0">
                <a:latin typeface="Gotham Medium" panose="02000604030000020004"/>
                <a:ea typeface="Helvetica Neue"/>
                <a:cs typeface="Helvetica Neue"/>
                <a:sym typeface="Helvetica Neue"/>
              </a:rPr>
              <a:t>6 Then said I, Ah, Lord God! behold, I cannot speak: for I am a child.</a:t>
            </a:r>
          </a:p>
          <a:p>
            <a:pPr algn="l"/>
            <a:r>
              <a:rPr lang="en-US" sz="2400" b="1" dirty="0">
                <a:latin typeface="Gotham Medium" panose="02000604030000020004"/>
                <a:ea typeface="Helvetica Neue"/>
                <a:cs typeface="Helvetica Neue"/>
                <a:sym typeface="Helvetica Neue"/>
              </a:rPr>
              <a:t>7 But the Lord said unto me, Say not, I am a child: for thou shalt go to all that I shall send thee, and whatsoever I command thee thou shalt speak. </a:t>
            </a:r>
          </a:p>
          <a:p>
            <a:pPr algn="l"/>
            <a:r>
              <a:rPr lang="en-US" sz="2400" b="1" dirty="0">
                <a:latin typeface="Gotham Medium" panose="02000604030000020004"/>
                <a:ea typeface="Helvetica Neue"/>
                <a:cs typeface="Helvetica Neue"/>
                <a:sym typeface="Helvetica Neue"/>
              </a:rPr>
              <a:t>8 Be not afraid of their faces: for I am with thee to deliver thee, saith the Lord.</a:t>
            </a:r>
          </a:p>
          <a:p>
            <a:pPr algn="l"/>
            <a:r>
              <a:rPr lang="en-US" sz="2400" b="1" dirty="0">
                <a:latin typeface="Gotham Medium" panose="02000604030000020004"/>
                <a:ea typeface="Helvetica Neue"/>
                <a:cs typeface="Helvetica Neue"/>
                <a:sym typeface="Helvetica Neue"/>
              </a:rPr>
              <a:t>9 Then the Lord put forth his hand, and touched my mouth. And the Lord said unto me, Behold, I have put my words in thy mouth. </a:t>
            </a:r>
          </a:p>
          <a:p>
            <a:pPr algn="l"/>
            <a:r>
              <a:rPr lang="en-US" sz="2400" b="1" dirty="0">
                <a:latin typeface="Gotham Medium" panose="02000604030000020004"/>
                <a:ea typeface="Helvetica Neue"/>
                <a:cs typeface="Helvetica Neue"/>
                <a:sym typeface="Helvetica Neue"/>
              </a:rPr>
              <a:t>10 See, I have this day set thee over the nations and over the kingdoms, to root out, and to pull down, and to destroy, and to throw down, to build, and to plant.</a:t>
            </a: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7078899" cy="642723"/>
            <a:chOff x="-62983" y="1148935"/>
            <a:chExt cx="8010294"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7961587"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400" b="1" dirty="0">
                  <a:latin typeface="Gotham Medium" panose="02000604030000020004"/>
                  <a:ea typeface="Helvetica Neue"/>
                  <a:cs typeface="Helvetica Neue"/>
                  <a:sym typeface="Helvetica Neue"/>
                </a:rPr>
                <a:t>God Appoints Jeremiah - Jeremiah 1:6–10 KJV</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119638" y="555810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458959" y="6548648"/>
            <a:ext cx="11887200" cy="2308324"/>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God speaks to Jeremiah and calls him to the role of messenger.</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Jeremiah initially doubts his own qualifications to speak on God’s behalf.</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God overcomes this by touching Jeremiah’s mouth, a demonstration that the words would come from God.</a:t>
            </a:r>
          </a:p>
          <a:p>
            <a:pPr marL="342900" indent="-342900" algn="l">
              <a:buFont typeface="Wingdings" panose="05000000000000000000" pitchFamily="2" charset="2"/>
              <a:buChar char="q"/>
            </a:pPr>
            <a:r>
              <a:rPr lang="en-US" sz="2400" b="1" dirty="0">
                <a:latin typeface="Gotham Medium" panose="02000604030000020004"/>
                <a:ea typeface="Helvetica Neue"/>
                <a:cs typeface="Helvetica Neue"/>
                <a:sym typeface="Helvetica Neue"/>
              </a:rPr>
              <a:t>Jeremiah will share words of judgment and hope, as he calls all nations to accountability before God.</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F476018-E73B-D568-C3A5-C907860D74F5}"/>
              </a:ext>
            </a:extLst>
          </p:cNvPr>
          <p:cNvSpPr>
            <a:spLocks noGrp="1"/>
          </p:cNvSpPr>
          <p:nvPr>
            <p:ph type="sldNum" sz="quarter" idx="12"/>
          </p:nvPr>
        </p:nvSpPr>
        <p:spPr>
          <a:xfrm>
            <a:off x="12270225" y="9222231"/>
            <a:ext cx="410369" cy="379591"/>
          </a:xfrm>
        </p:spPr>
        <p:txBody>
          <a:bodyPr/>
          <a:lstStyle/>
          <a:p>
            <a:fld id="{D57F1E4F-1CFF-5643-939E-217C01CDF565}" type="slidenum">
              <a:rPr lang="en-US" smtClean="0">
                <a:latin typeface="Arial Black" panose="020B0A04020102020204" pitchFamily="34" charset="0"/>
              </a:rPr>
              <a:pPr/>
              <a:t>10</a:t>
            </a:fld>
            <a:endParaRPr lang="en-US" dirty="0">
              <a:latin typeface="Arial Black" panose="020B0A04020102020204" pitchFamily="34" charset="0"/>
            </a:endParaRPr>
          </a:p>
        </p:txBody>
      </p:sp>
    </p:spTree>
    <p:extLst>
      <p:ext uri="{BB962C8B-B14F-4D97-AF65-F5344CB8AC3E}">
        <p14:creationId xmlns:p14="http://schemas.microsoft.com/office/powerpoint/2010/main" val="3452994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4FC784A3-E4B1-836A-1361-4B2F6494E04A}"/>
              </a:ext>
            </a:extLst>
          </p:cNvPr>
          <p:cNvSpPr>
            <a:spLocks noChangeShapeType="1"/>
          </p:cNvSpPr>
          <p:nvPr/>
        </p:nvSpPr>
        <p:spPr bwMode="auto">
          <a:xfrm flipV="1">
            <a:off x="246380" y="3257550"/>
            <a:ext cx="7806146" cy="16145"/>
          </a:xfrm>
          <a:prstGeom prst="line">
            <a:avLst/>
          </a:prstGeom>
          <a:noFill/>
          <a:ln w="473075">
            <a:solidFill>
              <a:srgbClr val="0070C0"/>
            </a:solidFill>
            <a:round/>
            <a:headEnd/>
            <a:tailEnd/>
          </a:ln>
        </p:spPr>
        <p:txBody>
          <a:bodyPr anchor="ctr"/>
          <a:lstStyle/>
          <a:p>
            <a:pPr algn="l"/>
            <a:endParaRPr lang="en-US" sz="2000" dirty="0">
              <a:solidFill>
                <a:schemeClr val="accent4">
                  <a:lumMod val="60000"/>
                  <a:lumOff val="40000"/>
                </a:schemeClr>
              </a:solidFill>
            </a:endParaRPr>
          </a:p>
        </p:txBody>
      </p:sp>
      <p:pic>
        <p:nvPicPr>
          <p:cNvPr id="19" name="Picture 18">
            <a:extLst>
              <a:ext uri="{FF2B5EF4-FFF2-40B4-BE49-F238E27FC236}">
                <a16:creationId xmlns:a16="http://schemas.microsoft.com/office/drawing/2014/main" id="{1ABD1976-2224-4F82-86E0-72DE7EFAA63D}"/>
              </a:ext>
            </a:extLst>
          </p:cNvPr>
          <p:cNvPicPr>
            <a:picLocks noChangeAspect="1"/>
          </p:cNvPicPr>
          <p:nvPr/>
        </p:nvPicPr>
        <p:blipFill>
          <a:blip r:embed="rId3"/>
          <a:srcRect r="32818"/>
          <a:stretch/>
        </p:blipFill>
        <p:spPr>
          <a:xfrm>
            <a:off x="9713425" y="147577"/>
            <a:ext cx="3393395" cy="4808670"/>
          </a:xfrm>
          <a:prstGeom prst="flowChartConnector">
            <a:avLst/>
          </a:prstGeom>
        </p:spPr>
      </p:pic>
      <p:sp>
        <p:nvSpPr>
          <p:cNvPr id="18" name="Rectangle 17">
            <a:extLst>
              <a:ext uri="{FF2B5EF4-FFF2-40B4-BE49-F238E27FC236}">
                <a16:creationId xmlns:a16="http://schemas.microsoft.com/office/drawing/2014/main" id="{6B5BDDF0-AC04-448A-A5AE-0B682F0BFAD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7171" name="Line 7"/>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sp>
        <p:nvSpPr>
          <p:cNvPr id="7173" name="Line 9"/>
          <p:cNvSpPr>
            <a:spLocks noChangeShapeType="1"/>
          </p:cNvSpPr>
          <p:nvPr/>
        </p:nvSpPr>
        <p:spPr bwMode="auto">
          <a:xfrm flipH="1" flipV="1">
            <a:off x="9199564" y="12700"/>
            <a:ext cx="3800475" cy="2700338"/>
          </a:xfrm>
          <a:prstGeom prst="line">
            <a:avLst/>
          </a:prstGeom>
          <a:noFill/>
          <a:ln w="12135" cap="rnd">
            <a:solidFill>
              <a:srgbClr val="A9A9EF">
                <a:alpha val="45097"/>
              </a:srgbClr>
            </a:solidFill>
            <a:round/>
            <a:headEnd/>
            <a:tailEnd/>
          </a:ln>
        </p:spPr>
        <p:txBody>
          <a:bodyPr/>
          <a:lstStyle/>
          <a:p>
            <a:endParaRPr lang="en-US">
              <a:solidFill>
                <a:schemeClr val="bg2">
                  <a:lumMod val="50000"/>
                </a:schemeClr>
              </a:solidFill>
            </a:endParaRPr>
          </a:p>
        </p:txBody>
      </p:sp>
      <p:cxnSp>
        <p:nvCxnSpPr>
          <p:cNvPr id="7177" name="Straight Connector 25"/>
          <p:cNvCxnSpPr>
            <a:cxnSpLocks noChangeShapeType="1"/>
          </p:cNvCxnSpPr>
          <p:nvPr/>
        </p:nvCxnSpPr>
        <p:spPr bwMode="auto">
          <a:xfrm>
            <a:off x="458959" y="6104461"/>
            <a:ext cx="914400" cy="914400"/>
          </a:xfrm>
          <a:prstGeom prst="line">
            <a:avLst/>
          </a:prstGeom>
          <a:noFill/>
          <a:ln w="12700" algn="ctr">
            <a:noFill/>
            <a:miter lim="0"/>
            <a:headEnd/>
            <a:tailEnd/>
          </a:ln>
        </p:spPr>
      </p:cxnSp>
      <p:sp>
        <p:nvSpPr>
          <p:cNvPr id="23" name="Rectangle 13"/>
          <p:cNvSpPr>
            <a:spLocks/>
          </p:cNvSpPr>
          <p:nvPr/>
        </p:nvSpPr>
        <p:spPr bwMode="auto">
          <a:xfrm>
            <a:off x="76718" y="1818352"/>
            <a:ext cx="12808320" cy="3734908"/>
          </a:xfrm>
          <a:prstGeom prst="rect">
            <a:avLst/>
          </a:prstGeom>
          <a:solidFill>
            <a:srgbClr val="002060">
              <a:alpha val="40000"/>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nchor="ctr"/>
          <a:lstStyle/>
          <a:p>
            <a:pPr algn="l"/>
            <a:r>
              <a:rPr lang="en-US" sz="1800" b="1" dirty="0">
                <a:latin typeface="Gotham Medium" panose="02000604030000020004"/>
                <a:ea typeface="Helvetica Neue"/>
                <a:cs typeface="Helvetica Neue"/>
                <a:sym typeface="Helvetica Neue"/>
              </a:rPr>
              <a:t>8 Now it came to pass, when Jeremiah had made an end of speaking all that the Lord had commanded him to speak unto all the people, that the priests and the prophets and all the people took him, saying, Thou shalt surely die. </a:t>
            </a:r>
          </a:p>
          <a:p>
            <a:pPr algn="l"/>
            <a:r>
              <a:rPr lang="en-US" sz="1800" b="1" dirty="0">
                <a:latin typeface="Gotham Medium" panose="02000604030000020004"/>
                <a:ea typeface="Helvetica Neue"/>
                <a:cs typeface="Helvetica Neue"/>
                <a:sym typeface="Helvetica Neue"/>
              </a:rPr>
              <a:t>9 Why hast thou prophesied in the name of the Lord, saying, This house shall be like Shiloh, and this city shall be desolate without an inhabitant? And all the people were gathered against Jeremiah in the house of the Lord.</a:t>
            </a:r>
          </a:p>
          <a:p>
            <a:pPr algn="l"/>
            <a:r>
              <a:rPr lang="en-US" sz="1800" b="1" dirty="0">
                <a:latin typeface="Gotham Medium" panose="02000604030000020004"/>
                <a:ea typeface="Helvetica Neue"/>
                <a:cs typeface="Helvetica Neue"/>
                <a:sym typeface="Helvetica Neue"/>
              </a:rPr>
              <a:t> </a:t>
            </a:r>
          </a:p>
          <a:p>
            <a:pPr algn="l"/>
            <a:endParaRPr lang="en-US" sz="1800" b="1" dirty="0">
              <a:latin typeface="Gotham Medium" panose="02000604030000020004"/>
              <a:ea typeface="Helvetica Neue"/>
              <a:cs typeface="Helvetica Neue"/>
              <a:sym typeface="Helvetica Neue"/>
            </a:endParaRPr>
          </a:p>
          <a:p>
            <a:pPr algn="l"/>
            <a:endParaRPr lang="en-US" sz="1800" b="1" dirty="0">
              <a:latin typeface="Gotham Medium" panose="02000604030000020004"/>
              <a:ea typeface="Helvetica Neue"/>
              <a:cs typeface="Helvetica Neue"/>
              <a:sym typeface="Helvetica Neue"/>
            </a:endParaRPr>
          </a:p>
          <a:p>
            <a:pPr algn="l"/>
            <a:r>
              <a:rPr lang="en-US" sz="1800" b="1" dirty="0">
                <a:latin typeface="Gotham Medium" panose="02000604030000020004"/>
                <a:ea typeface="Helvetica Neue"/>
                <a:cs typeface="Helvetica Neue"/>
                <a:sym typeface="Helvetica Neue"/>
              </a:rPr>
              <a:t>12 Then </a:t>
            </a:r>
            <a:r>
              <a:rPr lang="en-US" sz="1800" b="1" dirty="0" err="1">
                <a:latin typeface="Gotham Medium" panose="02000604030000020004"/>
                <a:ea typeface="Helvetica Neue"/>
                <a:cs typeface="Helvetica Neue"/>
                <a:sym typeface="Helvetica Neue"/>
              </a:rPr>
              <a:t>spake</a:t>
            </a:r>
            <a:r>
              <a:rPr lang="en-US" sz="1800" b="1" dirty="0">
                <a:latin typeface="Gotham Medium" panose="02000604030000020004"/>
                <a:ea typeface="Helvetica Neue"/>
                <a:cs typeface="Helvetica Neue"/>
                <a:sym typeface="Helvetica Neue"/>
              </a:rPr>
              <a:t> Jeremiah unto all the princes and to all the people, saying, The Lord sent me to prophesy against this house and against this city all the words that ye have heard. </a:t>
            </a:r>
          </a:p>
          <a:p>
            <a:pPr algn="l"/>
            <a:r>
              <a:rPr lang="en-US" sz="1800" b="1" dirty="0">
                <a:latin typeface="Gotham Medium" panose="02000604030000020004"/>
                <a:ea typeface="Helvetica Neue"/>
                <a:cs typeface="Helvetica Neue"/>
                <a:sym typeface="Helvetica Neue"/>
              </a:rPr>
              <a:t>13 Therefore now amend your ways and your doings, and obey the voice of the Lord your God; and the Lord will repent him of the evil that he hath pronounced against you. </a:t>
            </a:r>
          </a:p>
          <a:p>
            <a:pPr algn="l"/>
            <a:r>
              <a:rPr lang="en-US" sz="1800" b="1" dirty="0">
                <a:latin typeface="Gotham Medium" panose="02000604030000020004"/>
                <a:ea typeface="Helvetica Neue"/>
                <a:cs typeface="Helvetica Neue"/>
                <a:sym typeface="Helvetica Neue"/>
              </a:rPr>
              <a:t>14 As for me, behold, I am in your hand: do with me as </a:t>
            </a:r>
            <a:r>
              <a:rPr lang="en-US" sz="1800" b="1" dirty="0" err="1">
                <a:latin typeface="Gotham Medium" panose="02000604030000020004"/>
                <a:ea typeface="Helvetica Neue"/>
                <a:cs typeface="Helvetica Neue"/>
                <a:sym typeface="Helvetica Neue"/>
              </a:rPr>
              <a:t>seemeth</a:t>
            </a:r>
            <a:r>
              <a:rPr lang="en-US" sz="1800" b="1" dirty="0">
                <a:latin typeface="Gotham Medium" panose="02000604030000020004"/>
                <a:ea typeface="Helvetica Neue"/>
                <a:cs typeface="Helvetica Neue"/>
                <a:sym typeface="Helvetica Neue"/>
              </a:rPr>
              <a:t> good and meet unto you. </a:t>
            </a:r>
          </a:p>
          <a:p>
            <a:pPr algn="l"/>
            <a:r>
              <a:rPr lang="en-US" sz="1800" b="1" dirty="0">
                <a:latin typeface="Gotham Medium" panose="02000604030000020004"/>
                <a:ea typeface="Helvetica Neue"/>
                <a:cs typeface="Helvetica Neue"/>
                <a:sym typeface="Helvetica Neue"/>
              </a:rPr>
              <a:t>15 But know ye for certain, that if ye put me to death, ye shall surely bring innocent blood upon yourselves, and upon this city, and upon the inhabitants thereof: for of a truth the Lord hath sent me unto you to speak all these words in your ears.</a:t>
            </a:r>
          </a:p>
        </p:txBody>
      </p:sp>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156726" y="1688739"/>
            <a:ext cx="13350240" cy="0"/>
          </a:xfrm>
          <a:prstGeom prst="line">
            <a:avLst/>
          </a:prstGeom>
          <a:noFill/>
          <a:ln w="77063">
            <a:solidFill>
              <a:schemeClr val="tx1"/>
            </a:solidFill>
            <a:round/>
            <a:headEnd/>
            <a:tailEnd/>
          </a:ln>
        </p:spPr>
        <p:txBody>
          <a:bodyPr/>
          <a:lstStyle/>
          <a:p>
            <a:pPr algn="l"/>
            <a:endParaRPr lang="en-US" sz="2000">
              <a:solidFill>
                <a:schemeClr val="tx1"/>
              </a:solidFill>
            </a:endParaRPr>
          </a:p>
        </p:txBody>
      </p:sp>
      <p:sp>
        <p:nvSpPr>
          <p:cNvPr id="41" name="TextBox 40">
            <a:extLst>
              <a:ext uri="{FF2B5EF4-FFF2-40B4-BE49-F238E27FC236}">
                <a16:creationId xmlns:a16="http://schemas.microsoft.com/office/drawing/2014/main" id="{55FC8DB6-0545-402E-8EC4-8011DECDBFD1}"/>
              </a:ext>
            </a:extLst>
          </p:cNvPr>
          <p:cNvSpPr txBox="1"/>
          <p:nvPr/>
        </p:nvSpPr>
        <p:spPr>
          <a:xfrm>
            <a:off x="203200" y="154148"/>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OVERVIEW</a:t>
            </a:r>
          </a:p>
        </p:txBody>
      </p:sp>
      <p:sp>
        <p:nvSpPr>
          <p:cNvPr id="15" name="Title 2">
            <a:extLst>
              <a:ext uri="{FF2B5EF4-FFF2-40B4-BE49-F238E27FC236}">
                <a16:creationId xmlns:a16="http://schemas.microsoft.com/office/drawing/2014/main" id="{10095DD6-603C-4C82-8947-C8C771F8E607}"/>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76718" y="1023229"/>
            <a:ext cx="7078899" cy="642723"/>
            <a:chOff x="-62983" y="1148935"/>
            <a:chExt cx="8010294" cy="313115"/>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294095"/>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14276" y="1167955"/>
              <a:ext cx="7961587"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2780" tIns="25400" rIns="142240" bIns="25400" numCol="1" spcCol="1270" anchor="t" anchorCtr="0">
              <a:noAutofit/>
            </a:bodyPr>
            <a:lstStyle/>
            <a:p>
              <a:r>
                <a:rPr lang="en-US" sz="2400" b="1" dirty="0">
                  <a:latin typeface="Gotham Medium" panose="02000604030000020004"/>
                  <a:ea typeface="Helvetica Neue"/>
                  <a:cs typeface="Helvetica Neue"/>
                  <a:sym typeface="Helvetica Neue"/>
                </a:rPr>
                <a:t>Jeremiah on Trial - Jer. 26:8–9, 12–15 KJV </a:t>
              </a:r>
            </a:p>
          </p:txBody>
        </p:sp>
      </p:gr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55880" y="5864495"/>
            <a:ext cx="12893040" cy="0"/>
          </a:xfrm>
          <a:prstGeom prst="line">
            <a:avLst/>
          </a:prstGeom>
          <a:noFill/>
          <a:ln w="77063">
            <a:solidFill>
              <a:schemeClr val="tx1"/>
            </a:solidFill>
            <a:round/>
            <a:headEnd/>
            <a:tailEnd/>
          </a:ln>
        </p:spPr>
        <p:txBody>
          <a:bodyPr anchor="ctr"/>
          <a:lstStyle/>
          <a:p>
            <a:pPr algn="l"/>
            <a:endParaRPr lang="en-US" sz="2000" dirty="0">
              <a:solidFill>
                <a:schemeClr val="accent4">
                  <a:lumMod val="60000"/>
                  <a:lumOff val="40000"/>
                </a:schemeClr>
              </a:solidFill>
            </a:endParaRPr>
          </a:p>
        </p:txBody>
      </p:sp>
      <p:sp>
        <p:nvSpPr>
          <p:cNvPr id="2" name="Rectangle 1">
            <a:extLst>
              <a:ext uri="{FF2B5EF4-FFF2-40B4-BE49-F238E27FC236}">
                <a16:creationId xmlns:a16="http://schemas.microsoft.com/office/drawing/2014/main" id="{B073B5BA-3F73-4788-A44E-6FEC2EA0391D}"/>
              </a:ext>
            </a:extLst>
          </p:cNvPr>
          <p:cNvSpPr/>
          <p:nvPr/>
        </p:nvSpPr>
        <p:spPr>
          <a:xfrm>
            <a:off x="246381" y="6103484"/>
            <a:ext cx="8953184" cy="2923877"/>
          </a:xfrm>
          <a:prstGeom prst="rect">
            <a:avLst/>
          </a:prstGeom>
          <a:gradFill>
            <a:gsLst>
              <a:gs pos="0">
                <a:srgbClr val="002060">
                  <a:alpha val="30000"/>
                </a:srgbClr>
              </a:gs>
              <a:gs pos="69000">
                <a:srgbClr val="002060">
                  <a:alpha val="30000"/>
                </a:srgbClr>
              </a:gs>
              <a:gs pos="31000">
                <a:srgbClr val="002060"/>
              </a:gs>
            </a:gsLst>
            <a:lin ang="0" scaled="0"/>
          </a:gradFill>
          <a:ln>
            <a:noFill/>
          </a:ln>
        </p:spPr>
        <p:txBody>
          <a:bodyPr wrap="square" anchor="ctr">
            <a:spAutoFit/>
          </a:bodyPr>
          <a:lstStyle/>
          <a:p>
            <a:pPr algn="l">
              <a:spcBef>
                <a:spcPts val="300"/>
              </a:spcBef>
              <a:spcAft>
                <a:spcPts val="300"/>
              </a:spcAft>
              <a:buFont typeface="Wingdings" panose="05000000000000000000" pitchFamily="2" charset="2"/>
              <a:buChar char="q"/>
            </a:pPr>
            <a:r>
              <a:rPr lang="en-US" sz="2400" b="1" dirty="0">
                <a:latin typeface="Gotham Medium" panose="02000604030000020004"/>
                <a:ea typeface="Helvetica Neue"/>
                <a:cs typeface="Helvetica Neue"/>
                <a:sym typeface="Helvetica Neue"/>
              </a:rPr>
              <a:t> </a:t>
            </a:r>
            <a:r>
              <a:rPr lang="en-US" sz="2000" b="1" dirty="0">
                <a:latin typeface="Gotham Medium" panose="02000604030000020004"/>
                <a:ea typeface="Helvetica Neue"/>
                <a:cs typeface="Helvetica Neue"/>
                <a:sym typeface="Helvetica Neue"/>
              </a:rPr>
              <a:t>Several years past Jeremiah’s call he is doing as God intended. He goes to the most public of places to proclaim a message from God.</a:t>
            </a:r>
          </a:p>
          <a:p>
            <a:pPr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Jeremiah’s controversial claim is that the temple will be destroyed and desolate.</a:t>
            </a:r>
          </a:p>
          <a:p>
            <a:pPr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For Judah at this time, there is still opportunity to repent and turn from rebellion. God is willing to alter the plan, according to how Judah responds.</a:t>
            </a:r>
          </a:p>
          <a:p>
            <a:pPr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But the people are hostile toward God’s messenger, Jeremiah. If they kill him, it will be one more mark against Jerusalem: the shedding of innocent blood.</a:t>
            </a:r>
          </a:p>
          <a:p>
            <a:pPr algn="l">
              <a:spcBef>
                <a:spcPts val="300"/>
              </a:spcBef>
              <a:spcAft>
                <a:spcPts val="300"/>
              </a:spcAft>
              <a:buFont typeface="Wingdings" panose="05000000000000000000" pitchFamily="2" charset="2"/>
              <a:buChar char="q"/>
            </a:pPr>
            <a:r>
              <a:rPr lang="en-US" sz="2000" b="1" dirty="0">
                <a:latin typeface="Gotham Medium" panose="02000604030000020004"/>
                <a:ea typeface="Helvetica Neue"/>
                <a:cs typeface="Helvetica Neue"/>
                <a:sym typeface="Helvetica Neue"/>
              </a:rPr>
              <a:t>, trusting, and hopeful.</a:t>
            </a:r>
          </a:p>
        </p:txBody>
      </p:sp>
      <p:cxnSp>
        <p:nvCxnSpPr>
          <p:cNvPr id="20" name="Straight Connector 19">
            <a:extLst>
              <a:ext uri="{FF2B5EF4-FFF2-40B4-BE49-F238E27FC236}">
                <a16:creationId xmlns:a16="http://schemas.microsoft.com/office/drawing/2014/main" id="{E10B1E77-DAEF-4D4A-B41E-3FCD1B0216C5}"/>
              </a:ext>
            </a:extLst>
          </p:cNvPr>
          <p:cNvCxnSpPr/>
          <p:nvPr/>
        </p:nvCxnSpPr>
        <p:spPr>
          <a:xfrm>
            <a:off x="-156726" y="985145"/>
            <a:ext cx="133502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8FE5EC2-D051-6585-7D5B-A5BD5B571BFF}"/>
              </a:ext>
            </a:extLst>
          </p:cNvPr>
          <p:cNvSpPr>
            <a:spLocks noGrp="1"/>
          </p:cNvSpPr>
          <p:nvPr>
            <p:ph type="sldNum" sz="quarter" idx="12"/>
          </p:nvPr>
        </p:nvSpPr>
        <p:spPr>
          <a:xfrm>
            <a:off x="12340656" y="9252845"/>
            <a:ext cx="410369" cy="379591"/>
          </a:xfrm>
        </p:spPr>
        <p:txBody>
          <a:bodyPr/>
          <a:lstStyle/>
          <a:p>
            <a:fld id="{D57F1E4F-1CFF-5643-939E-217C01CDF565}" type="slidenum">
              <a:rPr lang="en-US" smtClean="0">
                <a:latin typeface="Arial Black" panose="020B0A04020102020204" pitchFamily="34" charset="0"/>
              </a:rPr>
              <a:pPr/>
              <a:t>11</a:t>
            </a:fld>
            <a:endParaRPr lang="en-US" dirty="0">
              <a:latin typeface="Arial Black" panose="020B0A04020102020204" pitchFamily="34" charset="0"/>
            </a:endParaRPr>
          </a:p>
        </p:txBody>
      </p:sp>
    </p:spTree>
    <p:extLst>
      <p:ext uri="{BB962C8B-B14F-4D97-AF65-F5344CB8AC3E}">
        <p14:creationId xmlns:p14="http://schemas.microsoft.com/office/powerpoint/2010/main" val="40836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97C138-25DC-4E04-811E-1169B5E12509}"/>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D7551C67-8D5B-4DC7-9023-9BE36D5A4461}"/>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203199" y="1134800"/>
            <a:ext cx="9510226"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God Speaks Through Prophets and Through His Son, Jesus</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One Bible, One Story</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FB3C27C-82E3-4244-B3F0-E45CC687B4E0}"/>
              </a:ext>
            </a:extLst>
          </p:cNvPr>
          <p:cNvSpPr/>
          <p:nvPr/>
        </p:nvSpPr>
        <p:spPr>
          <a:xfrm>
            <a:off x="203200" y="1783585"/>
            <a:ext cx="7558976" cy="3416320"/>
          </a:xfrm>
          <a:prstGeom prst="rect">
            <a:avLst/>
          </a:prstGeom>
          <a:solidFill>
            <a:srgbClr val="002060">
              <a:alpha val="40000"/>
            </a:srgbClr>
          </a:solidFill>
        </p:spPr>
        <p:txBody>
          <a:bodyPr wrap="square">
            <a:spAutoFit/>
          </a:bodyPr>
          <a:lstStyle/>
          <a:p>
            <a:pPr algn="l"/>
            <a:r>
              <a:rPr lang="en-US" sz="2400" dirty="0">
                <a:solidFill>
                  <a:schemeClr val="tx1"/>
                </a:solidFill>
                <a:latin typeface="Gotham Medium" panose="02000604030000020004"/>
              </a:rPr>
              <a:t>When God commissions Jeremiah, He touches his mouth and says, “I have put my words in your mouth” (Jer. 1:9). Jeremiah speaks words of God, messages with God’s authorization. This concept of prophecy goes all the way back to Moses, who is Israel’s greatest prophet (Deut. 34:10). And after Moses’s death, God continues to raise up prophets from among His people to communicate with them (see Deut. 18:15). God warns Israel to carefully distinguish between false and</a:t>
            </a:r>
          </a:p>
        </p:txBody>
      </p:sp>
      <p:sp>
        <p:nvSpPr>
          <p:cNvPr id="5" name="Slide Number Placeholder 4">
            <a:extLst>
              <a:ext uri="{FF2B5EF4-FFF2-40B4-BE49-F238E27FC236}">
                <a16:creationId xmlns:a16="http://schemas.microsoft.com/office/drawing/2014/main" id="{A9212A99-9486-0093-6136-5A2DC9757F7A}"/>
              </a:ext>
            </a:extLst>
          </p:cNvPr>
          <p:cNvSpPr>
            <a:spLocks noGrp="1"/>
          </p:cNvSpPr>
          <p:nvPr>
            <p:ph type="sldNum" sz="quarter" idx="2"/>
          </p:nvPr>
        </p:nvSpPr>
        <p:spPr>
          <a:xfrm>
            <a:off x="12462793" y="9249962"/>
            <a:ext cx="410369" cy="379591"/>
          </a:xfrm>
        </p:spPr>
        <p:txBody>
          <a:bodyPr/>
          <a:lstStyle/>
          <a:p>
            <a:fld id="{86CB4B4D-7CA3-9044-876B-883B54F8677D}" type="slidenum">
              <a:rPr lang="en-US" smtClean="0">
                <a:latin typeface="Arial Black" panose="020B0A04020102020204" pitchFamily="34" charset="0"/>
              </a:rPr>
              <a:pPr/>
              <a:t>12</a:t>
            </a:fld>
            <a:endParaRPr lang="en-US" dirty="0">
              <a:latin typeface="Arial Black" panose="020B0A04020102020204" pitchFamily="34" charset="0"/>
            </a:endParaRPr>
          </a:p>
        </p:txBody>
      </p:sp>
      <p:sp>
        <p:nvSpPr>
          <p:cNvPr id="8" name="TextBox 7">
            <a:extLst>
              <a:ext uri="{FF2B5EF4-FFF2-40B4-BE49-F238E27FC236}">
                <a16:creationId xmlns:a16="http://schemas.microsoft.com/office/drawing/2014/main" id="{2620A9DE-9A2D-EBD8-A3BB-7C3B11CC87FC}"/>
              </a:ext>
            </a:extLst>
          </p:cNvPr>
          <p:cNvSpPr txBox="1"/>
          <p:nvPr/>
        </p:nvSpPr>
        <p:spPr>
          <a:xfrm>
            <a:off x="203199" y="5074257"/>
            <a:ext cx="8752093"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2400" dirty="0">
                <a:solidFill>
                  <a:schemeClr val="tx1"/>
                </a:solidFill>
                <a:latin typeface="Gotham Medium" panose="02000604030000020004"/>
              </a:rPr>
              <a:t>genuine prophets (Deut. 18:21–22). But these words of Deuteronomy take on added implications after the exile, while God’s people await a messiah. In the first century, some Jewish leaders look for a new prophet like Moses (see John 1:21). According to Peter’s preaching, Jesus is the fulfillment of these words— the prophet foretold by Moses (Acts 3:22–23). Like other prophets, Jesus does not speak on His own authority but from the authority that God the Father gives (John 12:49–50). Thus the writer of Hebrews concludes, God first spoke to His people through prophets, but He has fully revealed Himself through His Son, Jesus (Heb. 1:1–3).</a:t>
            </a:r>
          </a:p>
        </p:txBody>
      </p:sp>
    </p:spTree>
    <p:extLst>
      <p:ext uri="{BB962C8B-B14F-4D97-AF65-F5344CB8AC3E}">
        <p14:creationId xmlns:p14="http://schemas.microsoft.com/office/powerpoint/2010/main" val="2028828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4D1C2-9F32-71D1-CEE8-EBA017538C3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D92BE0C-C8DA-A4A5-1D53-CBC689B8D781}"/>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4980EEC7-DF56-611E-54AA-6D27C8B1CF57}"/>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696CD8D4-F361-01AE-AE1D-572A459CDE88}"/>
              </a:ext>
            </a:extLst>
          </p:cNvPr>
          <p:cNvSpPr/>
          <p:nvPr/>
        </p:nvSpPr>
        <p:spPr>
          <a:xfrm>
            <a:off x="203198" y="1134800"/>
            <a:ext cx="722376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God can help us overcome fear to serve Him.</a:t>
            </a:r>
          </a:p>
        </p:txBody>
      </p:sp>
      <p:sp>
        <p:nvSpPr>
          <p:cNvPr id="12" name="TextBox 11">
            <a:extLst>
              <a:ext uri="{FF2B5EF4-FFF2-40B4-BE49-F238E27FC236}">
                <a16:creationId xmlns:a16="http://schemas.microsoft.com/office/drawing/2014/main" id="{761B8147-1776-3E20-7F48-9828C0809AD3}"/>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Apply the Message: </a:t>
            </a:r>
          </a:p>
        </p:txBody>
      </p:sp>
      <p:sp>
        <p:nvSpPr>
          <p:cNvPr id="18" name="Line 10">
            <a:extLst>
              <a:ext uri="{FF2B5EF4-FFF2-40B4-BE49-F238E27FC236}">
                <a16:creationId xmlns:a16="http://schemas.microsoft.com/office/drawing/2014/main" id="{B606E812-68B6-E0DA-A6C6-AB023396CBC9}"/>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41E894D3-3EA2-EBFA-BC2B-754ED78CAE8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4795E1C3-DB5C-393C-64C7-D4BB467B071C}"/>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94C6653D-7B92-F625-3F4F-5CCE33EA24DC}"/>
              </a:ext>
            </a:extLst>
          </p:cNvPr>
          <p:cNvSpPr>
            <a:spLocks noGrp="1"/>
          </p:cNvSpPr>
          <p:nvPr>
            <p:ph type="sldNum" sz="quarter" idx="2"/>
          </p:nvPr>
        </p:nvSpPr>
        <p:spPr>
          <a:xfrm>
            <a:off x="12462793" y="9249962"/>
            <a:ext cx="410369" cy="379591"/>
          </a:xfrm>
        </p:spPr>
        <p:txBody>
          <a:bodyPr/>
          <a:lstStyle/>
          <a:p>
            <a:fld id="{86CB4B4D-7CA3-9044-876B-883B54F8677D}" type="slidenum">
              <a:rPr lang="en-US" smtClean="0">
                <a:latin typeface="Arial Black" panose="020B0A04020102020204" pitchFamily="34" charset="0"/>
              </a:rPr>
              <a:pPr/>
              <a:t>13</a:t>
            </a:fld>
            <a:endParaRPr lang="en-US" dirty="0">
              <a:latin typeface="Arial Black" panose="020B0A04020102020204" pitchFamily="34" charset="0"/>
            </a:endParaRPr>
          </a:p>
        </p:txBody>
      </p:sp>
      <p:sp>
        <p:nvSpPr>
          <p:cNvPr id="4" name="Content Placeholder 2">
            <a:extLst>
              <a:ext uri="{FF2B5EF4-FFF2-40B4-BE49-F238E27FC236}">
                <a16:creationId xmlns:a16="http://schemas.microsoft.com/office/drawing/2014/main" id="{0C449D92-E971-A90D-5142-EA23DC728072}"/>
              </a:ext>
            </a:extLst>
          </p:cNvPr>
          <p:cNvSpPr txBox="1">
            <a:spLocks/>
          </p:cNvSpPr>
          <p:nvPr/>
        </p:nvSpPr>
        <p:spPr>
          <a:xfrm>
            <a:off x="546444" y="1907672"/>
            <a:ext cx="7463221" cy="5995357"/>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Finding the Right Words</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have always identified with Moses and Jeremiah, both of whom seem to fear public speaking. I am not confident. I tell people (sometimes, God) that I am not good enough, not eloquent enough. Give me a computer keyboard and I can communicate. But a microphone? Not so much.</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Scripture reminds me of when I was asked to give my testimony to a church youth group when I was about fifteen. My peers were in that group! I was very nervous, but I also felt that God had given me an opportunity to encourage others to go public with their faith. I read Mark 13:11, which was near my thoughts: “Do not worry beforehand about what to say. Just say whatever is given you at the time, for it is not you speaking, but the Holy Spirit.” I repeated and memorized that verse to cover my anxiety as the date approached, and God was faithful. He gave me words to say, and I was shocked by the response.</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Thus, I can understand Jeremiah’s reluctance to be a spokesperson for God. Not only was he hesitant about the message (which gets him into hot water), but he tries to remind God of his youth and inexperience. He fears that no one will listen. But when God corrects him, “Do not say, ‘I am too young,’” Jeremiah wisely drops the excuses (Jer. 1:7).</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Jeremiah was thinking about Jeremiah. But God was thinking about His plan to use Jeremiah to be His prophet. Jeremiah would be the messenger, and God would take care of the rest. If God is nudging you toward doing something you’re avoiding out of fear, perhaps you should reconsider. Maybe God has recruited you as a spokesperson to share the gospel, or just to encourage someone. He is faithful and can supply your needs. Do you trust that truth?</a:t>
            </a:r>
          </a:p>
        </p:txBody>
      </p:sp>
    </p:spTree>
    <p:extLst>
      <p:ext uri="{BB962C8B-B14F-4D97-AF65-F5344CB8AC3E}">
        <p14:creationId xmlns:p14="http://schemas.microsoft.com/office/powerpoint/2010/main" val="310911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14CDA-703F-E7D1-5893-C9B45D1C436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D1EB0C2-D4C4-048E-CAFD-38DFE0F4C4DD}"/>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60EDA4AC-CD3B-CB45-A119-E3D74CA8E5E7}"/>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7EA27B80-68FA-EE54-6656-3415AA87560D}"/>
              </a:ext>
            </a:extLst>
          </p:cNvPr>
          <p:cNvSpPr/>
          <p:nvPr/>
        </p:nvSpPr>
        <p:spPr>
          <a:xfrm>
            <a:off x="203198" y="1134800"/>
            <a:ext cx="7223760" cy="590233"/>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solidFill>
                  <a:srgbClr val="002060"/>
                </a:solidFill>
                <a:latin typeface="Gotham Medium" panose="02000604030000020004"/>
                <a:ea typeface="Helvetica Neue"/>
                <a:cs typeface="Helvetica Neue"/>
                <a:sym typeface="Helvetica Neue"/>
              </a:rPr>
              <a:t>God can help us overcome fear to serve Him.</a:t>
            </a:r>
          </a:p>
        </p:txBody>
      </p:sp>
      <p:sp>
        <p:nvSpPr>
          <p:cNvPr id="12" name="TextBox 11">
            <a:extLst>
              <a:ext uri="{FF2B5EF4-FFF2-40B4-BE49-F238E27FC236}">
                <a16:creationId xmlns:a16="http://schemas.microsoft.com/office/drawing/2014/main" id="{D96BFBBE-963A-30F6-BCDE-32F55288CDF2}"/>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Apply the Message: </a:t>
            </a:r>
          </a:p>
        </p:txBody>
      </p:sp>
      <p:sp>
        <p:nvSpPr>
          <p:cNvPr id="18" name="Line 10">
            <a:extLst>
              <a:ext uri="{FF2B5EF4-FFF2-40B4-BE49-F238E27FC236}">
                <a16:creationId xmlns:a16="http://schemas.microsoft.com/office/drawing/2014/main" id="{E2AE4DF7-5DA4-F514-4ADE-C7FBFAB30315}"/>
              </a:ext>
            </a:extLst>
          </p:cNvPr>
          <p:cNvSpPr>
            <a:spLocks noChangeShapeType="1"/>
          </p:cNvSpPr>
          <p:nvPr/>
        </p:nvSpPr>
        <p:spPr bwMode="auto">
          <a:xfrm>
            <a:off x="-463710" y="9127293"/>
            <a:ext cx="137160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DF95C6C1-ECD5-5630-3248-DC48BE601098}"/>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333AA78C-2BB1-0E0C-A2E0-4B48D4678BDD}"/>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678E7D9-CCA2-CED4-8AF7-E55AB3BAF4A5}"/>
              </a:ext>
            </a:extLst>
          </p:cNvPr>
          <p:cNvSpPr>
            <a:spLocks noGrp="1"/>
          </p:cNvSpPr>
          <p:nvPr>
            <p:ph type="sldNum" sz="quarter" idx="2"/>
          </p:nvPr>
        </p:nvSpPr>
        <p:spPr>
          <a:xfrm>
            <a:off x="12462793" y="9249962"/>
            <a:ext cx="410369" cy="379591"/>
          </a:xfrm>
        </p:spPr>
        <p:txBody>
          <a:bodyPr/>
          <a:lstStyle/>
          <a:p>
            <a:fld id="{86CB4B4D-7CA3-9044-876B-883B54F8677D}" type="slidenum">
              <a:rPr lang="en-US" smtClean="0">
                <a:latin typeface="Arial Black" panose="020B0A04020102020204" pitchFamily="34" charset="0"/>
              </a:rPr>
              <a:pPr/>
              <a:t>14</a:t>
            </a:fld>
            <a:endParaRPr lang="en-US" dirty="0">
              <a:latin typeface="Arial Black" panose="020B0A04020102020204" pitchFamily="34" charset="0"/>
            </a:endParaRPr>
          </a:p>
        </p:txBody>
      </p:sp>
      <p:sp>
        <p:nvSpPr>
          <p:cNvPr id="4" name="Content Placeholder 2">
            <a:extLst>
              <a:ext uri="{FF2B5EF4-FFF2-40B4-BE49-F238E27FC236}">
                <a16:creationId xmlns:a16="http://schemas.microsoft.com/office/drawing/2014/main" id="{578241DF-FEE2-8689-F59E-25D7D38FBBBF}"/>
              </a:ext>
            </a:extLst>
          </p:cNvPr>
          <p:cNvSpPr txBox="1">
            <a:spLocks/>
          </p:cNvSpPr>
          <p:nvPr/>
        </p:nvSpPr>
        <p:spPr>
          <a:xfrm>
            <a:off x="546444" y="1907672"/>
            <a:ext cx="6495801" cy="3988405"/>
          </a:xfrm>
          <a:prstGeom prst="rect">
            <a:avLst/>
          </a:prstGeom>
          <a:solidFill>
            <a:srgbClr val="002060"/>
          </a:solidFill>
          <a:ln w="190500">
            <a:solidFill>
              <a:srgbClr val="00206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cap="small" dirty="0">
                <a:effectLst>
                  <a:outerShdw blurRad="38100" dist="38100" dir="2700000" algn="tl">
                    <a:srgbClr val="000000">
                      <a:alpha val="43137"/>
                    </a:srgbClr>
                  </a:outerShdw>
                </a:effectLst>
                <a:latin typeface="Gotham Medium" panose="02000604030000020004"/>
                <a:cs typeface="Times New Roman" panose="02020603050405020304" pitchFamily="18" charset="0"/>
              </a:rPr>
              <a:t>Finding the Right Words</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Why might God choose young people to accomplish His will?</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When have you received encouragement to step forward to do a hard thing?</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are ways we can overcome fear?</a:t>
            </a: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97539" indent="0">
              <a:lnSpc>
                <a:spcPct val="107000"/>
              </a:lnSpc>
              <a:spcBef>
                <a:spcPts val="0"/>
              </a:spcBef>
              <a:buNone/>
            </a:pP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317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4959A6-625F-4B1C-9AD0-25CC6D8A95F6}"/>
              </a:ext>
            </a:extLst>
          </p:cNvPr>
          <p:cNvSpPr/>
          <p:nvPr/>
        </p:nvSpPr>
        <p:spPr>
          <a:xfrm>
            <a:off x="404315" y="7578797"/>
            <a:ext cx="9539785" cy="2053639"/>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rPr>
              <a:t>Jeremiah likely felt many of these things. He could have lived a respectful life as a priest enjoying the quiet stability of a small village. The Lord had other plans for him. He was called to be God’s spokesman of judgment to the elites of his land, even the great nations of his world. Although he did not seek or relish this responsibility, he faithfully carried it out. May we follow the example of brave Jeremiah in the calls to ministry that the Lord extends to every Christian.</a:t>
            </a:r>
          </a:p>
        </p:txBody>
      </p:sp>
      <p:sp>
        <p:nvSpPr>
          <p:cNvPr id="3" name="Rectangle 2">
            <a:extLst>
              <a:ext uri="{FF2B5EF4-FFF2-40B4-BE49-F238E27FC236}">
                <a16:creationId xmlns:a16="http://schemas.microsoft.com/office/drawing/2014/main" id="{CF91492A-8356-4B1A-A035-5B5185E5E856}"/>
              </a:ext>
            </a:extLst>
          </p:cNvPr>
          <p:cNvSpPr/>
          <p:nvPr/>
        </p:nvSpPr>
        <p:spPr>
          <a:xfrm>
            <a:off x="404315" y="1844758"/>
            <a:ext cx="7291885" cy="5873787"/>
          </a:xfrm>
          <a:prstGeom prst="rect">
            <a:avLst/>
          </a:prstGeom>
          <a:solidFill>
            <a:srgbClr val="002060">
              <a:alpha val="40000"/>
            </a:srgbClr>
          </a:solidFill>
        </p:spPr>
        <p:txBody>
          <a:bodyPr wrap="square">
            <a:spAutoFit/>
          </a:bodyPr>
          <a:lstStyle/>
          <a:p>
            <a:pPr algn="l">
              <a:lnSpc>
                <a:spcPct val="107000"/>
              </a:lnSpc>
            </a:pPr>
            <a:r>
              <a:rPr lang="en-US" sz="2000" b="1" dirty="0">
                <a:latin typeface="Calibri" panose="020F0502020204030204" pitchFamily="34" charset="0"/>
                <a:ea typeface="Calibri" panose="020F0502020204030204" pitchFamily="34" charset="0"/>
                <a:cs typeface="AGaramondPro-Regular"/>
              </a:rPr>
              <a:t>Jeremiah knew from an early age that obeying the Lord’s call would be difficult, even dangerous. His messages of future destruction would be unpopular among the ruling elite of Jerusalem, and they would sway the people against him. Yet he faithfully delivered these hard words, even at the risk of his own life.</a:t>
            </a:r>
            <a:endParaRPr lang="en-US" sz="600" b="1" dirty="0">
              <a:latin typeface="Calibri" panose="020F0502020204030204" pitchFamily="34" charset="0"/>
              <a:ea typeface="Calibri" panose="020F0502020204030204" pitchFamily="34" charset="0"/>
              <a:cs typeface="AGaramondPro-Regular"/>
            </a:endParaRP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Today, you may not be called to deliver God’s words to elites in places of societal power. Your roles may be confined to your church, family, school, or workplace. Nevertheless, speaking truth may be just as challenging as it was for </a:t>
            </a:r>
            <a:r>
              <a:rPr lang="en-US" sz="2000" b="1" dirty="0" err="1">
                <a:latin typeface="Calibri" panose="020F0502020204030204" pitchFamily="34" charset="0"/>
                <a:ea typeface="Calibri" panose="020F0502020204030204" pitchFamily="34" charset="0"/>
                <a:cs typeface="AGaramondPro-Regular"/>
              </a:rPr>
              <a:t>Jeremiah.As</a:t>
            </a:r>
            <a:r>
              <a:rPr lang="en-US" sz="2000" b="1" dirty="0">
                <a:latin typeface="Calibri" panose="020F0502020204030204" pitchFamily="34" charset="0"/>
                <a:ea typeface="Calibri" panose="020F0502020204030204" pitchFamily="34" charset="0"/>
                <a:cs typeface="AGaramondPro-Regular"/>
              </a:rPr>
              <a:t> with Jeremiah, this may come upon you at a young age. Ministries of truth and service are not just for mature believers.</a:t>
            </a:r>
            <a:endParaRPr lang="en-US" sz="600" b="1" dirty="0">
              <a:latin typeface="Calibri" panose="020F0502020204030204" pitchFamily="34" charset="0"/>
              <a:ea typeface="Calibri" panose="020F0502020204030204" pitchFamily="34" charset="0"/>
              <a:cs typeface="AGaramondPro-Regular"/>
            </a:endParaRPr>
          </a:p>
          <a:p>
            <a:pPr algn="l">
              <a:lnSpc>
                <a:spcPct val="107000"/>
              </a:lnSpc>
            </a:pPr>
            <a:r>
              <a:rPr lang="en-US" sz="600" b="1" dirty="0">
                <a:latin typeface="Calibri" panose="020F0502020204030204" pitchFamily="34" charset="0"/>
                <a:ea typeface="Calibri" panose="020F0502020204030204" pitchFamily="34" charset="0"/>
                <a:cs typeface="AGaramondPro-Regular"/>
              </a:rPr>
              <a:t> </a:t>
            </a:r>
          </a:p>
          <a:p>
            <a:pPr algn="l">
              <a:lnSpc>
                <a:spcPct val="107000"/>
              </a:lnSpc>
            </a:pPr>
            <a:r>
              <a:rPr lang="en-US" sz="2000" b="1" dirty="0">
                <a:latin typeface="Calibri" panose="020F0502020204030204" pitchFamily="34" charset="0"/>
                <a:ea typeface="Calibri" panose="020F0502020204030204" pitchFamily="34" charset="0"/>
                <a:cs typeface="AGaramondPro-Regular"/>
              </a:rPr>
              <a:t>What inhibits you from assuming a more active ministry for the Lord? Do you think you are too young? Too inexperienced? Do you think you are too old? Do you think you don’t know the Bible well enough? Do you think you are too busy? Are you slowed by fear of rejection?</a:t>
            </a:r>
          </a:p>
        </p:txBody>
      </p:sp>
      <p:pic>
        <p:nvPicPr>
          <p:cNvPr id="10" name="Picture 9">
            <a:extLst>
              <a:ext uri="{FF2B5EF4-FFF2-40B4-BE49-F238E27FC236}">
                <a16:creationId xmlns:a16="http://schemas.microsoft.com/office/drawing/2014/main" id="{C5BEE582-59BF-4332-8F0D-810333FCF1A9}"/>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7" name="Rectangle 6">
            <a:extLst>
              <a:ext uri="{FF2B5EF4-FFF2-40B4-BE49-F238E27FC236}">
                <a16:creationId xmlns:a16="http://schemas.microsoft.com/office/drawing/2014/main" id="{5C929208-B41B-451E-A27A-E8238C19800E}"/>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Rectangle: Rounded Corners 1">
            <a:extLst>
              <a:ext uri="{FF2B5EF4-FFF2-40B4-BE49-F238E27FC236}">
                <a16:creationId xmlns:a16="http://schemas.microsoft.com/office/drawing/2014/main" id="{7F5D1A2B-EEA7-459D-80F2-970AC84A03A9}"/>
              </a:ext>
            </a:extLst>
          </p:cNvPr>
          <p:cNvSpPr/>
          <p:nvPr/>
        </p:nvSpPr>
        <p:spPr>
          <a:xfrm>
            <a:off x="419908" y="929684"/>
            <a:ext cx="5081342" cy="915074"/>
          </a:xfrm>
          <a:prstGeom prst="roundRect">
            <a:avLst/>
          </a:prstGeom>
          <a:solidFill>
            <a:schemeClr val="tx1">
              <a:lumMod val="75000"/>
              <a:alpha val="90000"/>
            </a:schemeClr>
          </a:solid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pPr>
            <a:r>
              <a:rPr lang="en-US" sz="4400" b="1" u="sng" cap="small" dirty="0">
                <a:solidFill>
                  <a:srgbClr val="002060"/>
                </a:solidFill>
                <a:latin typeface="Calibri" panose="020F0502020204030204" pitchFamily="34" charset="0"/>
                <a:ea typeface="Calibri" panose="020F0502020204030204" pitchFamily="34" charset="0"/>
                <a:cs typeface="AGaramondPro-Bold"/>
              </a:rPr>
              <a:t>Each Christian’s Call</a:t>
            </a:r>
          </a:p>
        </p:txBody>
      </p:sp>
      <p:sp>
        <p:nvSpPr>
          <p:cNvPr id="12" name="TextBox 11">
            <a:extLst>
              <a:ext uri="{FF2B5EF4-FFF2-40B4-BE49-F238E27FC236}">
                <a16:creationId xmlns:a16="http://schemas.microsoft.com/office/drawing/2014/main" id="{64AC2B0A-7EF6-4661-BAF2-48BF1E008AC9}"/>
              </a:ext>
            </a:extLst>
          </p:cNvPr>
          <p:cNvSpPr txBox="1"/>
          <p:nvPr/>
        </p:nvSpPr>
        <p:spPr>
          <a:xfrm>
            <a:off x="203200" y="121164"/>
            <a:ext cx="8889583" cy="830997"/>
          </a:xfrm>
          <a:prstGeom prst="rect">
            <a:avLst/>
          </a:prstGeom>
          <a:noFill/>
        </p:spPr>
        <p:txBody>
          <a:bodyPr wrap="square" rtlCol="0">
            <a:spAutoFit/>
          </a:bodyPr>
          <a:lstStyle/>
          <a:p>
            <a:pPr algn="l"/>
            <a:r>
              <a:rPr lang="en-US" sz="4800" b="1" cap="small" dirty="0">
                <a:solidFill>
                  <a:schemeClr val="tx1"/>
                </a:solidFill>
                <a:latin typeface="Gotham Medium" panose="02000604030000020004" pitchFamily="2" charset="0"/>
              </a:rPr>
              <a:t>Conclusion:</a:t>
            </a:r>
          </a:p>
        </p:txBody>
      </p:sp>
      <p:sp>
        <p:nvSpPr>
          <p:cNvPr id="18" name="Line 10">
            <a:extLst>
              <a:ext uri="{FF2B5EF4-FFF2-40B4-BE49-F238E27FC236}">
                <a16:creationId xmlns:a16="http://schemas.microsoft.com/office/drawing/2014/main" id="{5AC8A4D0-C4A4-4A1A-937F-717265683366}"/>
              </a:ext>
            </a:extLst>
          </p:cNvPr>
          <p:cNvSpPr>
            <a:spLocks noChangeShapeType="1"/>
          </p:cNvSpPr>
          <p:nvPr/>
        </p:nvSpPr>
        <p:spPr bwMode="auto">
          <a:xfrm>
            <a:off x="768096" y="10057581"/>
            <a:ext cx="118872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itle 2">
            <a:extLst>
              <a:ext uri="{FF2B5EF4-FFF2-40B4-BE49-F238E27FC236}">
                <a16:creationId xmlns:a16="http://schemas.microsoft.com/office/drawing/2014/main" id="{9D384234-689E-4B38-998B-B881B7D3EA21}"/>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7" name="Straight Connector 16">
            <a:extLst>
              <a:ext uri="{FF2B5EF4-FFF2-40B4-BE49-F238E27FC236}">
                <a16:creationId xmlns:a16="http://schemas.microsoft.com/office/drawing/2014/main" id="{C9C42D31-919A-482B-AEC4-202AB5CEF3E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EA5C1468-91A4-874A-09F7-71FBE5434FD0}"/>
              </a:ext>
            </a:extLst>
          </p:cNvPr>
          <p:cNvSpPr>
            <a:spLocks noGrp="1"/>
          </p:cNvSpPr>
          <p:nvPr>
            <p:ph type="sldNum" sz="quarter" idx="2"/>
          </p:nvPr>
        </p:nvSpPr>
        <p:spPr>
          <a:xfrm>
            <a:off x="12417221" y="9230966"/>
            <a:ext cx="410369" cy="379591"/>
          </a:xfrm>
        </p:spPr>
        <p:txBody>
          <a:bodyPr/>
          <a:lstStyle/>
          <a:p>
            <a:fld id="{86CB4B4D-7CA3-9044-876B-883B54F8677D}" type="slidenum">
              <a:rPr lang="en-US" smtClean="0">
                <a:latin typeface="Arial Black" panose="020B0A04020102020204" pitchFamily="34" charset="0"/>
              </a:rPr>
              <a:pPr/>
              <a:t>15</a:t>
            </a:fld>
            <a:endParaRPr lang="en-US" dirty="0">
              <a:latin typeface="Arial Black" panose="020B0A04020102020204" pitchFamily="34" charset="0"/>
            </a:endParaRPr>
          </a:p>
        </p:txBody>
      </p:sp>
    </p:spTree>
    <p:extLst>
      <p:ext uri="{BB962C8B-B14F-4D97-AF65-F5344CB8AC3E}">
        <p14:creationId xmlns:p14="http://schemas.microsoft.com/office/powerpoint/2010/main" val="18057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0945AFC-9CAA-4E95-9F29-8C8652746E75}"/>
              </a:ext>
            </a:extLst>
          </p:cNvPr>
          <p:cNvPicPr>
            <a:picLocks noChangeAspect="1"/>
          </p:cNvPicPr>
          <p:nvPr/>
        </p:nvPicPr>
        <p:blipFill>
          <a:blip r:embed="rId3"/>
          <a:srcRect r="34276"/>
          <a:stretch/>
        </p:blipFill>
        <p:spPr>
          <a:xfrm>
            <a:off x="9677729" y="0"/>
            <a:ext cx="3319757" cy="4808670"/>
          </a:xfrm>
          <a:prstGeom prst="flowChartConnector">
            <a:avLst/>
          </a:prstGeom>
        </p:spPr>
      </p:pic>
      <p:sp>
        <p:nvSpPr>
          <p:cNvPr id="7" name="Rectangle 6">
            <a:extLst>
              <a:ext uri="{FF2B5EF4-FFF2-40B4-BE49-F238E27FC236}">
                <a16:creationId xmlns:a16="http://schemas.microsoft.com/office/drawing/2014/main" id="{12C61022-BCF2-40B4-AB7A-4C0F37FAAFA3}"/>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27" name="Picture 26">
            <a:extLst>
              <a:ext uri="{FF2B5EF4-FFF2-40B4-BE49-F238E27FC236}">
                <a16:creationId xmlns:a16="http://schemas.microsoft.com/office/drawing/2014/main" id="{D7B7B00B-E384-416A-9444-8DEEF0004BED}"/>
              </a:ext>
            </a:extLst>
          </p:cNvPr>
          <p:cNvPicPr>
            <a:picLocks noChangeAspect="1"/>
          </p:cNvPicPr>
          <p:nvPr/>
        </p:nvPicPr>
        <p:blipFill>
          <a:blip r:embed="rId3"/>
          <a:srcRect l="14644" b="4260"/>
          <a:stretch/>
        </p:blipFill>
        <p:spPr>
          <a:xfrm rot="1478795">
            <a:off x="1925" y="757982"/>
            <a:ext cx="3962843" cy="4163199"/>
          </a:xfrm>
          <a:prstGeom prst="flowChartConnector">
            <a:avLst/>
          </a:prstGeom>
        </p:spPr>
      </p:pic>
      <p:sp>
        <p:nvSpPr>
          <p:cNvPr id="36868" name="Line 7"/>
          <p:cNvSpPr>
            <a:spLocks noChangeShapeType="1"/>
          </p:cNvSpPr>
          <p:nvPr/>
        </p:nvSpPr>
        <p:spPr bwMode="auto">
          <a:xfrm flipH="1" flipV="1">
            <a:off x="5530461" y="1565913"/>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36869" name="Line 8"/>
          <p:cNvSpPr>
            <a:spLocks noChangeShapeType="1"/>
          </p:cNvSpPr>
          <p:nvPr/>
        </p:nvSpPr>
        <p:spPr bwMode="auto">
          <a:xfrm flipV="1">
            <a:off x="2945588" y="1562525"/>
            <a:ext cx="7308427"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2133"/>
          </a:p>
        </p:txBody>
      </p:sp>
      <p:sp>
        <p:nvSpPr>
          <p:cNvPr id="13" name="TextBox 12">
            <a:extLst>
              <a:ext uri="{FF2B5EF4-FFF2-40B4-BE49-F238E27FC236}">
                <a16:creationId xmlns:a16="http://schemas.microsoft.com/office/drawing/2014/main" id="{E3225621-1F29-493D-A2BD-27F3A526DFC8}"/>
              </a:ext>
            </a:extLst>
          </p:cNvPr>
          <p:cNvSpPr txBox="1"/>
          <p:nvPr/>
        </p:nvSpPr>
        <p:spPr>
          <a:xfrm>
            <a:off x="203200" y="141926"/>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CONCLUSION</a:t>
            </a:r>
            <a:endParaRPr lang="en-US" sz="3600" b="1" dirty="0">
              <a:solidFill>
                <a:schemeClr val="tx1"/>
              </a:solidFill>
              <a:latin typeface="Gotham Medium" panose="02000604030000020004" pitchFamily="2" charset="0"/>
            </a:endParaRPr>
          </a:p>
        </p:txBody>
      </p:sp>
      <p:sp>
        <p:nvSpPr>
          <p:cNvPr id="14" name="Title 2">
            <a:extLst>
              <a:ext uri="{FF2B5EF4-FFF2-40B4-BE49-F238E27FC236}">
                <a16:creationId xmlns:a16="http://schemas.microsoft.com/office/drawing/2014/main" id="{030AD845-6276-4AE9-B18C-E02E4118715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6" name="Straight Connector 15">
            <a:extLst>
              <a:ext uri="{FF2B5EF4-FFF2-40B4-BE49-F238E27FC236}">
                <a16:creationId xmlns:a16="http://schemas.microsoft.com/office/drawing/2014/main" id="{A64C6A52-6424-4346-BA76-F0118468348B}"/>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Rounded Corners 4">
            <a:extLst>
              <a:ext uri="{FF2B5EF4-FFF2-40B4-BE49-F238E27FC236}">
                <a16:creationId xmlns:a16="http://schemas.microsoft.com/office/drawing/2014/main" id="{94D7615B-E342-4C5F-9D1E-5F57CE4E5B1B}"/>
              </a:ext>
            </a:extLst>
          </p:cNvPr>
          <p:cNvSpPr txBox="1"/>
          <p:nvPr/>
        </p:nvSpPr>
        <p:spPr>
          <a:xfrm>
            <a:off x="1334285" y="1949832"/>
            <a:ext cx="2520373" cy="1014752"/>
          </a:xfrm>
          <a:prstGeom prst="rect">
            <a:avLst/>
          </a:prstGeom>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l" defTabSz="800100" rtl="0">
              <a:lnSpc>
                <a:spcPct val="90000"/>
              </a:lnSpc>
              <a:spcBef>
                <a:spcPct val="0"/>
              </a:spcBef>
              <a:spcAft>
                <a:spcPct val="35000"/>
              </a:spcAft>
              <a:buNone/>
            </a:pPr>
            <a:r>
              <a:rPr lang="en-US" sz="1800" b="1" i="0" strike="noStrike" kern="1200" cap="small" dirty="0">
                <a:solidFill>
                  <a:schemeClr val="tx1"/>
                </a:solidFill>
                <a:effectLst/>
                <a:latin typeface="Gotham Medium" panose="02000604030000020004"/>
                <a:ea typeface="+mn-lt"/>
                <a:cs typeface="Arial" panose="020B0604020202020204" pitchFamily="34" charset="0"/>
              </a:rPr>
              <a:t>Lesson Focus</a:t>
            </a:r>
            <a:r>
              <a:rPr lang="en-US" sz="1800" b="1" i="0" strike="noStrike" kern="1200" dirty="0">
                <a:solidFill>
                  <a:schemeClr val="tx1"/>
                </a:solidFill>
                <a:effectLst/>
                <a:latin typeface="Gotham Medium" panose="02000604030000020004"/>
                <a:ea typeface="+mn-lt"/>
                <a:cs typeface="Arial" panose="020B0604020202020204" pitchFamily="34" charset="0"/>
              </a:rPr>
              <a:t>: : God’s messengers might seem young and inexperienced. </a:t>
            </a:r>
            <a:endParaRPr lang="en-US" sz="1800" b="1" i="0" u="heavy" strike="noStrike" kern="1200" cap="small" baseline="0" dirty="0">
              <a:solidFill>
                <a:schemeClr val="tx1"/>
              </a:solidFill>
              <a:effectLst/>
              <a:latin typeface="Gotham Medium" panose="02000604030000020004"/>
              <a:cs typeface="Arial" panose="020B0604020202020204" pitchFamily="34" charset="0"/>
            </a:endParaRPr>
          </a:p>
        </p:txBody>
      </p:sp>
      <p:sp>
        <p:nvSpPr>
          <p:cNvPr id="2" name="Rectangle 1">
            <a:extLst>
              <a:ext uri="{FF2B5EF4-FFF2-40B4-BE49-F238E27FC236}">
                <a16:creationId xmlns:a16="http://schemas.microsoft.com/office/drawing/2014/main" id="{CA679133-6CED-458B-84DB-18AD0DEC1CCA}"/>
              </a:ext>
            </a:extLst>
          </p:cNvPr>
          <p:cNvSpPr/>
          <p:nvPr/>
        </p:nvSpPr>
        <p:spPr>
          <a:xfrm>
            <a:off x="4374972" y="1346922"/>
            <a:ext cx="8102200" cy="1257395"/>
          </a:xfrm>
          <a:prstGeom prst="rect">
            <a:avLst/>
          </a:prstGeom>
          <a:solidFill>
            <a:srgbClr val="002060">
              <a:alpha val="40000"/>
            </a:srgbClr>
          </a:solidFill>
        </p:spPr>
        <p:txBody>
          <a:bodyPr wrap="square">
            <a:spAutoFit/>
          </a:bodyPr>
          <a:lstStyle/>
          <a:p>
            <a:pPr algn="l">
              <a:lnSpc>
                <a:spcPct val="107000"/>
              </a:lnSpc>
            </a:pPr>
            <a:r>
              <a:rPr lang="en-US" sz="4400" b="1" u="sng" cap="small" dirty="0">
                <a:solidFill>
                  <a:srgbClr val="FFC000"/>
                </a:solidFill>
                <a:latin typeface="Gotham Medium" panose="02000604030000020004"/>
                <a:ea typeface="Calibri" panose="020F0502020204030204" pitchFamily="34" charset="0"/>
                <a:cs typeface="ITCFranklinGothicStd-Hvy"/>
              </a:rPr>
              <a:t>Live It Out: </a:t>
            </a:r>
            <a:r>
              <a:rPr lang="en-US" sz="2800" b="1" cap="small" dirty="0">
                <a:solidFill>
                  <a:schemeClr val="tx1"/>
                </a:solidFill>
                <a:latin typeface="Gotham Medium" panose="02000604030000020004"/>
                <a:ea typeface="Calibri" panose="020F0502020204030204" pitchFamily="34" charset="0"/>
                <a:cs typeface="ITCFranklinGothicStd-Demi"/>
              </a:rPr>
              <a:t>Identify any fear that holds us back from active ministry and participation.</a:t>
            </a:r>
            <a:endParaRPr lang="en-US" sz="4400" b="1" cap="small" dirty="0">
              <a:solidFill>
                <a:schemeClr val="tx1"/>
              </a:solidFill>
              <a:latin typeface="Gotham Medium" panose="02000604030000020004"/>
              <a:ea typeface="Calibri" panose="020F0502020204030204" pitchFamily="34" charset="0"/>
              <a:cs typeface="ITCFranklinGothicStd-Demi"/>
            </a:endParaRPr>
          </a:p>
        </p:txBody>
      </p:sp>
      <p:sp>
        <p:nvSpPr>
          <p:cNvPr id="3" name="Rectangle 2">
            <a:extLst>
              <a:ext uri="{FF2B5EF4-FFF2-40B4-BE49-F238E27FC236}">
                <a16:creationId xmlns:a16="http://schemas.microsoft.com/office/drawing/2014/main" id="{E84E44DF-19D2-4D3D-82BD-BFFF8C12487B}"/>
              </a:ext>
            </a:extLst>
          </p:cNvPr>
          <p:cNvSpPr/>
          <p:nvPr/>
        </p:nvSpPr>
        <p:spPr>
          <a:xfrm>
            <a:off x="4876800" y="2836635"/>
            <a:ext cx="5182412" cy="2382960"/>
          </a:xfrm>
          <a:prstGeom prst="rect">
            <a:avLst/>
          </a:prstGeom>
          <a:solidFill>
            <a:srgbClr val="002060">
              <a:alpha val="40000"/>
            </a:srgbClr>
          </a:solidFill>
        </p:spPr>
        <p:txBody>
          <a:bodyPr wrap="square">
            <a:spAutoFit/>
          </a:bodyPr>
          <a:lstStyle/>
          <a:p>
            <a:pPr algn="l">
              <a:lnSpc>
                <a:spcPct val="107000"/>
              </a:lnSpc>
            </a:pPr>
            <a:r>
              <a:rPr lang="en-US" sz="2000" b="1" dirty="0">
                <a:latin typeface="Gotham Medium" panose="02000604030000020004"/>
                <a:ea typeface="Calibri" panose="020F0502020204030204" pitchFamily="34" charset="0"/>
                <a:cs typeface="PalatinoLTStd-Roman"/>
              </a:rPr>
              <a:t>Prayerfully ask that God would reveal a way that fear might restrain us from His service. You can share with students that this does not mean that all people are called to public speaking or to teaching roles, but God provides ways for each of us to give a faithful testimony before the world.</a:t>
            </a:r>
          </a:p>
        </p:txBody>
      </p:sp>
      <p:sp>
        <p:nvSpPr>
          <p:cNvPr id="4" name="Rectangle 3">
            <a:extLst>
              <a:ext uri="{FF2B5EF4-FFF2-40B4-BE49-F238E27FC236}">
                <a16:creationId xmlns:a16="http://schemas.microsoft.com/office/drawing/2014/main" id="{933A8987-2260-4FA0-8D7C-1F526CB1B105}"/>
              </a:ext>
            </a:extLst>
          </p:cNvPr>
          <p:cNvSpPr/>
          <p:nvPr/>
        </p:nvSpPr>
        <p:spPr>
          <a:xfrm>
            <a:off x="717757" y="6105923"/>
            <a:ext cx="8375026" cy="2050690"/>
          </a:xfrm>
          <a:prstGeom prst="rect">
            <a:avLst/>
          </a:prstGeom>
          <a:solidFill>
            <a:srgbClr val="002060">
              <a:alpha val="40000"/>
            </a:srgbClr>
          </a:solidFill>
        </p:spPr>
        <p:txBody>
          <a:bodyPr wrap="square">
            <a:spAutoFit/>
          </a:bodyPr>
          <a:lstStyle/>
          <a:p>
            <a:pPr algn="l">
              <a:lnSpc>
                <a:spcPct val="107000"/>
              </a:lnSpc>
            </a:pPr>
            <a:r>
              <a:rPr lang="en-US" sz="2400" dirty="0">
                <a:latin typeface="Gotham Medium" panose="02000604030000020004"/>
                <a:ea typeface="Calibri" panose="020F0502020204030204" pitchFamily="34" charset="0"/>
                <a:cs typeface="PalatinoLTStd-Roman"/>
              </a:rPr>
              <a:t>Jeremiah is accused of speaking falsely, even after God designates him a prophet. But God would be able to protect him and to give him the words to speak, even if he is not confident of his own abilities. By looking to God instead of his own abilities, Jeremiah acts in obedience to his mission.</a:t>
            </a:r>
          </a:p>
        </p:txBody>
      </p:sp>
      <p:sp>
        <p:nvSpPr>
          <p:cNvPr id="5" name="Rectangle 4">
            <a:extLst>
              <a:ext uri="{FF2B5EF4-FFF2-40B4-BE49-F238E27FC236}">
                <a16:creationId xmlns:a16="http://schemas.microsoft.com/office/drawing/2014/main" id="{000FBA31-EF9B-49E9-9763-7C5FE027711F}"/>
              </a:ext>
            </a:extLst>
          </p:cNvPr>
          <p:cNvSpPr/>
          <p:nvPr/>
        </p:nvSpPr>
        <p:spPr>
          <a:xfrm>
            <a:off x="722431" y="5635923"/>
            <a:ext cx="2359941" cy="470000"/>
          </a:xfrm>
          <a:prstGeom prst="rect">
            <a:avLst/>
          </a:prstGeom>
        </p:spPr>
        <p:txBody>
          <a:bodyPr wrap="none">
            <a:spAutoFit/>
          </a:bodyPr>
          <a:lstStyle/>
          <a:p>
            <a:pPr algn="l">
              <a:lnSpc>
                <a:spcPct val="107000"/>
              </a:lnSpc>
            </a:pPr>
            <a:r>
              <a:rPr lang="en-US" sz="2400" b="1" u="sng" dirty="0">
                <a:solidFill>
                  <a:srgbClr val="FFC000"/>
                </a:solidFill>
                <a:latin typeface="Gotham Medium" panose="02000604030000020004"/>
                <a:ea typeface="Calibri" panose="020F0502020204030204" pitchFamily="34" charset="0"/>
                <a:cs typeface="HelveticaNeueLTStd-Blk"/>
              </a:rPr>
              <a:t>Overcoming Fear</a:t>
            </a:r>
          </a:p>
        </p:txBody>
      </p:sp>
      <p:sp>
        <p:nvSpPr>
          <p:cNvPr id="6" name="Slide Number Placeholder 5">
            <a:extLst>
              <a:ext uri="{FF2B5EF4-FFF2-40B4-BE49-F238E27FC236}">
                <a16:creationId xmlns:a16="http://schemas.microsoft.com/office/drawing/2014/main" id="{74DC5604-F5BF-B813-D321-BB87A21B9A8E}"/>
              </a:ext>
            </a:extLst>
          </p:cNvPr>
          <p:cNvSpPr>
            <a:spLocks noGrp="1"/>
          </p:cNvSpPr>
          <p:nvPr>
            <p:ph type="sldNum" sz="quarter" idx="12"/>
          </p:nvPr>
        </p:nvSpPr>
        <p:spPr>
          <a:xfrm>
            <a:off x="12443780" y="9201624"/>
            <a:ext cx="410369" cy="379591"/>
          </a:xfrm>
        </p:spPr>
        <p:txBody>
          <a:bodyPr/>
          <a:lstStyle/>
          <a:p>
            <a:fld id="{D57F1E4F-1CFF-5643-939E-217C01CDF565}" type="slidenum">
              <a:rPr lang="en-US" smtClean="0">
                <a:latin typeface="Arial Black" panose="020B0A04020102020204" pitchFamily="34" charset="0"/>
              </a:rPr>
              <a:pPr/>
              <a:t>16</a:t>
            </a:fld>
            <a:endParaRPr lang="en-US" dirty="0">
              <a:latin typeface="Arial Black" panose="020B0A040201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D8C9A7-BA91-4F45-AD78-45986D3066F6}"/>
              </a:ext>
            </a:extLst>
          </p:cNvPr>
          <p:cNvPicPr>
            <a:picLocks noChangeAspect="1"/>
          </p:cNvPicPr>
          <p:nvPr/>
        </p:nvPicPr>
        <p:blipFill>
          <a:blip r:embed="rId2"/>
          <a:stretch>
            <a:fillRect/>
          </a:stretch>
        </p:blipFill>
        <p:spPr>
          <a:xfrm>
            <a:off x="9713425" y="147577"/>
            <a:ext cx="5051085" cy="4808670"/>
          </a:xfrm>
          <a:prstGeom prst="flowChartConnector">
            <a:avLst/>
          </a:prstGeom>
        </p:spPr>
      </p:pic>
      <p:sp>
        <p:nvSpPr>
          <p:cNvPr id="19" name="Rectangle 18">
            <a:extLst>
              <a:ext uri="{FF2B5EF4-FFF2-40B4-BE49-F238E27FC236}">
                <a16:creationId xmlns:a16="http://schemas.microsoft.com/office/drawing/2014/main" id="{70D024D8-545B-41BC-958B-0083DE4C07A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497020" y="2985304"/>
            <a:ext cx="7411946" cy="17526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May God Bless and Keep you…</a:t>
            </a:r>
          </a:p>
        </p:txBody>
      </p:sp>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538136" y="273935"/>
            <a:ext cx="1046480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8" name="Rectangle 7">
            <a:extLst>
              <a:ext uri="{FF2B5EF4-FFF2-40B4-BE49-F238E27FC236}">
                <a16:creationId xmlns:a16="http://schemas.microsoft.com/office/drawing/2014/main" id="{29E22D55-2E64-4AFD-A1A2-28563D55CB22}"/>
              </a:ext>
            </a:extLst>
          </p:cNvPr>
          <p:cNvSpPr/>
          <p:nvPr/>
        </p:nvSpPr>
        <p:spPr>
          <a:xfrm>
            <a:off x="1998516" y="10200538"/>
            <a:ext cx="9004420" cy="1142877"/>
          </a:xfrm>
          <a:prstGeom prst="rect">
            <a:avLst/>
          </a:prstGeom>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Fall 2020 quarter with permission, © David C Cook, https://</a:t>
            </a:r>
            <a:r>
              <a:rPr lang="en-US" sz="1173" dirty="0" err="1">
                <a:solidFill>
                  <a:schemeClr val="tx1"/>
                </a:solidFill>
                <a:latin typeface="Lucida Sans Unicode" panose="020B0602030504020204" pitchFamily="34" charset="0"/>
                <a:cs typeface="Lucida Sans Unicode" panose="020B0602030504020204" pitchFamily="34" charset="0"/>
              </a:rPr>
              <a:t>davidccook.org</a:t>
            </a:r>
            <a:r>
              <a:rPr lang="en-US" sz="1173" dirty="0">
                <a:solidFill>
                  <a:schemeClr val="tx1"/>
                </a:solidFill>
                <a:latin typeface="Lucida Sans Unicode" panose="020B0602030504020204" pitchFamily="34" charset="0"/>
                <a:cs typeface="Lucida Sans Unicode" panose="020B0602030504020204" pitchFamily="34" charset="0"/>
              </a:rPr>
              <a:t>. May not be further reproduced. All rights reserved.</a:t>
            </a:r>
          </a:p>
          <a:p>
            <a:endParaRPr lang="en-US" sz="4481" dirty="0">
              <a:solidFill>
                <a:schemeClr val="tx1"/>
              </a:solidFill>
            </a:endParaRPr>
          </a:p>
        </p:txBody>
      </p:sp>
    </p:spTree>
    <p:extLst>
      <p:ext uri="{BB962C8B-B14F-4D97-AF65-F5344CB8AC3E}">
        <p14:creationId xmlns:p14="http://schemas.microsoft.com/office/powerpoint/2010/main" val="95140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7AD8B0A-04EF-4863-9762-7F69361215A3}"/>
              </a:ext>
            </a:extLst>
          </p:cNvPr>
          <p:cNvPicPr>
            <a:picLocks noChangeAspect="1"/>
          </p:cNvPicPr>
          <p:nvPr/>
        </p:nvPicPr>
        <p:blipFill>
          <a:blip r:embed="rId3"/>
          <a:srcRect l="10757" b="5603"/>
          <a:stretch/>
        </p:blipFill>
        <p:spPr>
          <a:xfrm rot="1478795">
            <a:off x="-146058" y="722884"/>
            <a:ext cx="4131975" cy="4160866"/>
          </a:xfrm>
          <a:prstGeom prst="flowChartConnector">
            <a:avLst/>
          </a:prstGeom>
        </p:spPr>
      </p:pic>
      <p:pic>
        <p:nvPicPr>
          <p:cNvPr id="38" name="Picture 37">
            <a:extLst>
              <a:ext uri="{FF2B5EF4-FFF2-40B4-BE49-F238E27FC236}">
                <a16:creationId xmlns:a16="http://schemas.microsoft.com/office/drawing/2014/main" id="{D91AD6CB-8AA2-4B0A-B623-0B3DDA784656}"/>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29" name="Rectangle 28">
            <a:extLst>
              <a:ext uri="{FF2B5EF4-FFF2-40B4-BE49-F238E27FC236}">
                <a16:creationId xmlns:a16="http://schemas.microsoft.com/office/drawing/2014/main" id="{DDB4858C-1BA8-47D1-AF02-78640EF386F9}"/>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0" name="Rectangle 13">
            <a:extLst>
              <a:ext uri="{FF2B5EF4-FFF2-40B4-BE49-F238E27FC236}">
                <a16:creationId xmlns:a16="http://schemas.microsoft.com/office/drawing/2014/main" id="{37BDF6D9-39E0-4371-B0F1-7587A9303842}"/>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2000" b="1" dirty="0">
              <a:solidFill>
                <a:srgbClr val="002060"/>
              </a:solidFill>
              <a:latin typeface="Arial" panose="020B0604020202020204" pitchFamily="34" charset="0"/>
              <a:cs typeface="Arial" pitchFamily="34" charset="0"/>
            </a:endParaRPr>
          </a:p>
        </p:txBody>
      </p:sp>
      <p:sp>
        <p:nvSpPr>
          <p:cNvPr id="22" name="Line 13">
            <a:extLst>
              <a:ext uri="{FF2B5EF4-FFF2-40B4-BE49-F238E27FC236}">
                <a16:creationId xmlns:a16="http://schemas.microsoft.com/office/drawing/2014/main" id="{0C7FFC4C-261E-4796-B920-0B95A901E3D2}"/>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84AB845F-1232-4D9E-9840-6D383870EC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EE87FC64-D645-44F0-AE5F-9456B65C5578}"/>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C82EFB90-C4A0-4CD0-9AD7-5E6781B0ADFB}"/>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375463" y="1371609"/>
            <a:ext cx="5927192" cy="513354"/>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God Appoints Jeremiah - Jeremiah 1:6–10 KJV</a:t>
            </a:r>
          </a:p>
        </p:txBody>
      </p:sp>
      <p:sp>
        <p:nvSpPr>
          <p:cNvPr id="3" name="Rectangle 2">
            <a:extLst>
              <a:ext uri="{FF2B5EF4-FFF2-40B4-BE49-F238E27FC236}">
                <a16:creationId xmlns:a16="http://schemas.microsoft.com/office/drawing/2014/main" id="{C173528E-EDC8-4FBE-9BE9-878B206B957E}"/>
              </a:ext>
            </a:extLst>
          </p:cNvPr>
          <p:cNvSpPr/>
          <p:nvPr/>
        </p:nvSpPr>
        <p:spPr>
          <a:xfrm>
            <a:off x="1381218" y="2012040"/>
            <a:ext cx="11887200" cy="5570756"/>
          </a:xfrm>
          <a:prstGeom prst="rect">
            <a:avLst/>
          </a:prstGeom>
          <a:noFill/>
        </p:spPr>
        <p:txBody>
          <a:bodyPr wrap="square">
            <a:spAutoFit/>
          </a:bodyPr>
          <a:lstStyle/>
          <a:p>
            <a:pPr algn="l"/>
            <a:r>
              <a:rPr lang="en-US" sz="2800" b="1" i="1" u="sng" dirty="0">
                <a:solidFill>
                  <a:srgbClr val="FFC000"/>
                </a:solidFill>
                <a:highlight>
                  <a:srgbClr val="000080"/>
                </a:highlight>
                <a:latin typeface="Gotham Medium" panose="02000604030000020004"/>
                <a:sym typeface="Helvetica Neue"/>
              </a:rPr>
              <a:t>1 For what reasons does Jeremiah object to God’s appointment?</a:t>
            </a:r>
          </a:p>
          <a:p>
            <a:pPr algn="l"/>
            <a:endParaRPr lang="en-US" sz="12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1800" u="sng" dirty="0">
              <a:solidFill>
                <a:srgbClr val="FFC000"/>
              </a:solidFill>
              <a:highlight>
                <a:srgbClr val="000080"/>
              </a:highlight>
              <a:latin typeface="Gotham Medium" panose="02000604030000020004"/>
              <a:ea typeface="Helvetica Neue"/>
              <a:cs typeface="Helvetica Neue"/>
              <a:sym typeface="Helvetica Neue"/>
            </a:endParaRPr>
          </a:p>
          <a:p>
            <a:pPr algn="l"/>
            <a:r>
              <a:rPr lang="en-US" sz="2800" b="1" i="1" u="sng" dirty="0">
                <a:solidFill>
                  <a:srgbClr val="FFC000"/>
                </a:solidFill>
                <a:highlight>
                  <a:srgbClr val="000080"/>
                </a:highlight>
                <a:latin typeface="Gotham Medium" panose="02000604030000020004"/>
                <a:sym typeface="Helvetica Neue"/>
              </a:rPr>
              <a:t>2 What is God’s response?</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a:p>
            <a:endParaRPr lang="en-US" sz="2800" b="1" i="1" u="sng" dirty="0">
              <a:solidFill>
                <a:srgbClr val="FFC000"/>
              </a:solidFill>
              <a:highlight>
                <a:srgbClr val="000080"/>
              </a:highlight>
              <a:latin typeface="Gotham Medium" panose="02000604030000020004"/>
              <a:sym typeface="Helvetica Neue"/>
            </a:endParaRPr>
          </a:p>
          <a:p>
            <a:pPr algn="l"/>
            <a:r>
              <a:rPr lang="en-US" sz="2800" b="1" i="1" u="sng" dirty="0">
                <a:solidFill>
                  <a:srgbClr val="FFC000"/>
                </a:solidFill>
                <a:highlight>
                  <a:srgbClr val="000080"/>
                </a:highlight>
                <a:latin typeface="Gotham Medium" panose="02000604030000020004"/>
                <a:sym typeface="Helvetica Neue"/>
              </a:rPr>
              <a:t>3 What will be the ministry task for Jeremiah? What must he do?</a:t>
            </a:r>
          </a:p>
          <a:p>
            <a:pPr algn="l"/>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1751518" y="5018651"/>
            <a:ext cx="10978962" cy="1107996"/>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God reassures Jeremiah as His chosen prophet. Jeremiah must not fear, because God will be with him and protect him. God will give him the words to say and the authority to announce them.</a:t>
            </a:r>
          </a:p>
        </p:txBody>
      </p:sp>
      <p:sp>
        <p:nvSpPr>
          <p:cNvPr id="27" name="TextBox 26">
            <a:extLst>
              <a:ext uri="{FF2B5EF4-FFF2-40B4-BE49-F238E27FC236}">
                <a16:creationId xmlns:a16="http://schemas.microsoft.com/office/drawing/2014/main" id="{179360E6-2B9F-4F9B-A245-89821C837B3F}"/>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E5C8A9B-C06B-544E-7F90-4188989881EF}"/>
              </a:ext>
            </a:extLst>
          </p:cNvPr>
          <p:cNvSpPr>
            <a:spLocks noGrp="1"/>
          </p:cNvSpPr>
          <p:nvPr>
            <p:ph type="sldNum" sz="quarter" idx="12"/>
          </p:nvPr>
        </p:nvSpPr>
        <p:spPr>
          <a:xfrm>
            <a:off x="11698050" y="9233697"/>
            <a:ext cx="1755432" cy="409437"/>
          </a:xfrm>
        </p:spPr>
        <p:txBody>
          <a:bodyPr/>
          <a:lstStyle/>
          <a:p>
            <a:fld id="{D57F1E4F-1CFF-5643-939E-217C01CDF565}" type="slidenum">
              <a:rPr lang="en-US" smtClean="0">
                <a:latin typeface="Arial Black" panose="020B0A04020102020204" pitchFamily="34" charset="0"/>
              </a:rPr>
              <a:pPr/>
              <a:t>18</a:t>
            </a:fld>
            <a:endParaRPr lang="en-US" dirty="0">
              <a:latin typeface="Arial Black" panose="020B0A04020102020204" pitchFamily="34" charset="0"/>
            </a:endParaRPr>
          </a:p>
        </p:txBody>
      </p:sp>
      <p:sp>
        <p:nvSpPr>
          <p:cNvPr id="21" name="Rectangle 20">
            <a:extLst>
              <a:ext uri="{FF2B5EF4-FFF2-40B4-BE49-F238E27FC236}">
                <a16:creationId xmlns:a16="http://schemas.microsoft.com/office/drawing/2014/main" id="{D5CA7739-1376-4613-8ADE-73CDD8360891}"/>
              </a:ext>
            </a:extLst>
          </p:cNvPr>
          <p:cNvSpPr/>
          <p:nvPr/>
        </p:nvSpPr>
        <p:spPr>
          <a:xfrm>
            <a:off x="1642079" y="2516178"/>
            <a:ext cx="8034702" cy="1785104"/>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Jeremiah responds with two objections. First, he tells the Lord that he cannot speak. By this, he means that he does not have the eloquence or speaking skills required to serve as the Lord’s mouthpiece. Second, he calls himself a child, meaning that he is too young and inexperienced for an important role.</a:t>
            </a:r>
          </a:p>
        </p:txBody>
      </p:sp>
      <p:sp>
        <p:nvSpPr>
          <p:cNvPr id="6" name="Rectangle 5">
            <a:extLst>
              <a:ext uri="{FF2B5EF4-FFF2-40B4-BE49-F238E27FC236}">
                <a16:creationId xmlns:a16="http://schemas.microsoft.com/office/drawing/2014/main" id="{8971B89D-BBC3-02A6-F151-13718766A3E7}"/>
              </a:ext>
            </a:extLst>
          </p:cNvPr>
          <p:cNvSpPr/>
          <p:nvPr/>
        </p:nvSpPr>
        <p:spPr>
          <a:xfrm>
            <a:off x="1751518" y="6847303"/>
            <a:ext cx="7341265" cy="1785104"/>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During Jeremiah’s ministry, he will have a twofold message for the people. He will announce God’s coming judgment for their disobedience (uproot, tear down, destroy, and overthrow). At the same time, he will proclaim messages about God’s restoration (rebuild and plant). </a:t>
            </a:r>
          </a:p>
        </p:txBody>
      </p:sp>
    </p:spTree>
    <p:extLst>
      <p:ext uri="{BB962C8B-B14F-4D97-AF65-F5344CB8AC3E}">
        <p14:creationId xmlns:p14="http://schemas.microsoft.com/office/powerpoint/2010/main" val="299594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E2B6-1013-9DF7-0DCB-B0360D419FA9}"/>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FBECF770-C2D5-45DC-5965-218915299FD8}"/>
              </a:ext>
            </a:extLst>
          </p:cNvPr>
          <p:cNvSpPr/>
          <p:nvPr/>
        </p:nvSpPr>
        <p:spPr>
          <a:xfrm>
            <a:off x="1751518" y="4876800"/>
            <a:ext cx="6963461" cy="3477875"/>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Jeremiah emphasizes three points in his defense. First, the Lord is the one who commanded him to deliver this message. He is not a false prophet because he has done exactly as he has been instructed. Second, he reiterates his message, calling the people to repent and reminding them that the Lord will relent if they reverse course. Third, he shows little concern for preserving his own life, but he warns them that they will bring guilt upon themselves if they kill him as an innocent man.</a:t>
            </a:r>
          </a:p>
          <a:p>
            <a:pPr algn="l"/>
            <a:endParaRPr lang="en-US" sz="2200" b="1" dirty="0">
              <a:latin typeface="Gotham Medium" panose="02000604030000020004"/>
              <a:ea typeface="Helvetica Neue"/>
              <a:cs typeface="Helvetica Neue"/>
              <a:sym typeface="Helvetica Neue"/>
            </a:endParaRPr>
          </a:p>
        </p:txBody>
      </p:sp>
      <p:pic>
        <p:nvPicPr>
          <p:cNvPr id="28" name="Picture 27">
            <a:extLst>
              <a:ext uri="{FF2B5EF4-FFF2-40B4-BE49-F238E27FC236}">
                <a16:creationId xmlns:a16="http://schemas.microsoft.com/office/drawing/2014/main" id="{9AB526C3-15D0-A206-B284-C1EAADBD9A14}"/>
              </a:ext>
            </a:extLst>
          </p:cNvPr>
          <p:cNvPicPr>
            <a:picLocks noChangeAspect="1"/>
          </p:cNvPicPr>
          <p:nvPr/>
        </p:nvPicPr>
        <p:blipFill>
          <a:blip r:embed="rId3"/>
          <a:srcRect l="10757" b="5603"/>
          <a:stretch/>
        </p:blipFill>
        <p:spPr>
          <a:xfrm rot="1478795">
            <a:off x="-146058" y="722884"/>
            <a:ext cx="4131975" cy="4160866"/>
          </a:xfrm>
          <a:prstGeom prst="flowChartConnector">
            <a:avLst/>
          </a:prstGeom>
        </p:spPr>
      </p:pic>
      <p:pic>
        <p:nvPicPr>
          <p:cNvPr id="38" name="Picture 37">
            <a:extLst>
              <a:ext uri="{FF2B5EF4-FFF2-40B4-BE49-F238E27FC236}">
                <a16:creationId xmlns:a16="http://schemas.microsoft.com/office/drawing/2014/main" id="{76945249-986B-0463-C1F0-4B4CBD960D6E}"/>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29" name="Rectangle 28">
            <a:extLst>
              <a:ext uri="{FF2B5EF4-FFF2-40B4-BE49-F238E27FC236}">
                <a16:creationId xmlns:a16="http://schemas.microsoft.com/office/drawing/2014/main" id="{9330BEAC-2FB3-15EF-BE4C-5DEBD37CC48E}"/>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36868" name="Line 7">
            <a:extLst>
              <a:ext uri="{FF2B5EF4-FFF2-40B4-BE49-F238E27FC236}">
                <a16:creationId xmlns:a16="http://schemas.microsoft.com/office/drawing/2014/main" id="{CDDEEBDB-C048-FF92-72FE-DA1F34D003EF}"/>
              </a:ext>
            </a:extLst>
          </p:cNvPr>
          <p:cNvSpPr>
            <a:spLocks noChangeShapeType="1"/>
          </p:cNvSpPr>
          <p:nvPr/>
        </p:nvSpPr>
        <p:spPr bwMode="auto">
          <a:xfrm flipH="1" flipV="1">
            <a:off x="7756931" y="2313740"/>
            <a:ext cx="11887200"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36869" name="Line 8">
            <a:extLst>
              <a:ext uri="{FF2B5EF4-FFF2-40B4-BE49-F238E27FC236}">
                <a16:creationId xmlns:a16="http://schemas.microsoft.com/office/drawing/2014/main" id="{1FE5B8ED-134A-6CD0-F5AA-6B38E3DC8110}"/>
              </a:ext>
            </a:extLst>
          </p:cNvPr>
          <p:cNvSpPr>
            <a:spLocks noChangeShapeType="1"/>
          </p:cNvSpPr>
          <p:nvPr/>
        </p:nvSpPr>
        <p:spPr bwMode="auto">
          <a:xfrm flipV="1">
            <a:off x="2582103" y="2310352"/>
            <a:ext cx="11887200" cy="5474546"/>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11" name="Line 7">
            <a:extLst>
              <a:ext uri="{FF2B5EF4-FFF2-40B4-BE49-F238E27FC236}">
                <a16:creationId xmlns:a16="http://schemas.microsoft.com/office/drawing/2014/main" id="{840508E8-6D5D-0F6C-0AC3-CCCE13F96962}"/>
              </a:ext>
            </a:extLst>
          </p:cNvPr>
          <p:cNvSpPr>
            <a:spLocks noChangeShapeType="1"/>
          </p:cNvSpPr>
          <p:nvPr/>
        </p:nvSpPr>
        <p:spPr bwMode="auto">
          <a:xfrm flipH="1" flipV="1">
            <a:off x="7857070" y="1816951"/>
            <a:ext cx="2138681" cy="1518919"/>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sp>
        <p:nvSpPr>
          <p:cNvPr id="20" name="Rectangle 13">
            <a:extLst>
              <a:ext uri="{FF2B5EF4-FFF2-40B4-BE49-F238E27FC236}">
                <a16:creationId xmlns:a16="http://schemas.microsoft.com/office/drawing/2014/main" id="{3DDA6B94-9D2A-9C1A-E48B-1C181171AE1E}"/>
              </a:ext>
            </a:extLst>
          </p:cNvPr>
          <p:cNvSpPr>
            <a:spLocks/>
          </p:cNvSpPr>
          <p:nvPr/>
        </p:nvSpPr>
        <p:spPr bwMode="auto">
          <a:xfrm>
            <a:off x="689730" y="4593361"/>
            <a:ext cx="12192659" cy="700849"/>
          </a:xfrm>
          <a:prstGeom prst="rect">
            <a:avLst/>
          </a:prstGeom>
          <a:solidFill>
            <a:schemeClr val="tx1">
              <a:lumMod val="75000"/>
              <a:alpha val="0"/>
            </a:schemeClr>
          </a:solidFill>
          <a:ln w="12700">
            <a:noFill/>
            <a:miter lim="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8900" tIns="50800" rIns="88900" bIns="50800"/>
          <a:lstStyle/>
          <a:p>
            <a:pPr marL="457246" indent="-457246" algn="l">
              <a:buFont typeface="Wingdings" pitchFamily="2" charset="2"/>
              <a:buChar char="Ø"/>
            </a:pPr>
            <a:endParaRPr lang="en-US" sz="2000" b="1" dirty="0">
              <a:solidFill>
                <a:srgbClr val="002060"/>
              </a:solidFill>
              <a:latin typeface="Arial" panose="020B0604020202020204" pitchFamily="34" charset="0"/>
              <a:cs typeface="Arial" pitchFamily="34" charset="0"/>
            </a:endParaRPr>
          </a:p>
        </p:txBody>
      </p:sp>
      <p:sp>
        <p:nvSpPr>
          <p:cNvPr id="22" name="Line 13">
            <a:extLst>
              <a:ext uri="{FF2B5EF4-FFF2-40B4-BE49-F238E27FC236}">
                <a16:creationId xmlns:a16="http://schemas.microsoft.com/office/drawing/2014/main" id="{51BF11E5-3AE1-C7D3-45C6-0082C53F100C}"/>
              </a:ext>
            </a:extLst>
          </p:cNvPr>
          <p:cNvSpPr>
            <a:spLocks noChangeShapeType="1"/>
          </p:cNvSpPr>
          <p:nvPr/>
        </p:nvSpPr>
        <p:spPr bwMode="auto">
          <a:xfrm>
            <a:off x="-247425" y="15312093"/>
            <a:ext cx="13515843"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a:p>
        </p:txBody>
      </p:sp>
      <p:pic>
        <p:nvPicPr>
          <p:cNvPr id="5" name="Picture 4" descr="A picture containing food, drawing&#10;&#10;Description automatically generated">
            <a:hlinkClick r:id="rId4" action="ppaction://hlinksldjump"/>
            <a:extLst>
              <a:ext uri="{FF2B5EF4-FFF2-40B4-BE49-F238E27FC236}">
                <a16:creationId xmlns:a16="http://schemas.microsoft.com/office/drawing/2014/main" id="{7B7DA121-0EC3-ACF7-4470-E00AC1FF81B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45097" y="14095331"/>
            <a:ext cx="586740" cy="769620"/>
          </a:xfrm>
          <a:prstGeom prst="rect">
            <a:avLst/>
          </a:prstGeom>
        </p:spPr>
      </p:pic>
      <p:sp>
        <p:nvSpPr>
          <p:cNvPr id="26" name="Line 13">
            <a:extLst>
              <a:ext uri="{FF2B5EF4-FFF2-40B4-BE49-F238E27FC236}">
                <a16:creationId xmlns:a16="http://schemas.microsoft.com/office/drawing/2014/main" id="{631D7FE5-C261-A864-A448-2E9299DFBFA0}"/>
              </a:ext>
            </a:extLst>
          </p:cNvPr>
          <p:cNvSpPr>
            <a:spLocks noChangeShapeType="1"/>
          </p:cNvSpPr>
          <p:nvPr/>
        </p:nvSpPr>
        <p:spPr bwMode="auto">
          <a:xfrm>
            <a:off x="203200" y="13902112"/>
            <a:ext cx="12527280" cy="45663"/>
          </a:xfrm>
          <a:prstGeom prst="line">
            <a:avLst/>
          </a:prstGeom>
          <a:noFill/>
          <a:ln w="139700">
            <a:solidFill>
              <a:srgbClr val="FFC000"/>
            </a:solidFill>
            <a:round/>
            <a:headEnd/>
            <a:tailEnd/>
          </a:ln>
          <a:extLst>
            <a:ext uri="{909E8E84-426E-40DD-AFC4-6F175D3DCCD1}">
              <a14:hiddenFill xmlns:a14="http://schemas.microsoft.com/office/drawing/2010/main">
                <a:noFill/>
              </a14:hiddenFill>
            </a:ext>
          </a:extLst>
        </p:spPr>
        <p:txBody>
          <a:bodyPr lIns="51433" tIns="25717" rIns="51433" bIns="25717"/>
          <a:lstStyle/>
          <a:p>
            <a:endParaRPr lang="en-US" sz="4481" dirty="0"/>
          </a:p>
        </p:txBody>
      </p:sp>
      <p:sp>
        <p:nvSpPr>
          <p:cNvPr id="32" name="Title 2">
            <a:extLst>
              <a:ext uri="{FF2B5EF4-FFF2-40B4-BE49-F238E27FC236}">
                <a16:creationId xmlns:a16="http://schemas.microsoft.com/office/drawing/2014/main" id="{5E604A50-2BB8-81C1-56DD-9A5621EE5383}"/>
              </a:ext>
            </a:extLst>
          </p:cNvPr>
          <p:cNvSpPr txBox="1">
            <a:spLocks/>
          </p:cNvSpPr>
          <p:nvPr/>
        </p:nvSpPr>
        <p:spPr>
          <a:xfrm>
            <a:off x="8714979" y="121164"/>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23" name="Title 2">
            <a:extLst>
              <a:ext uri="{FF2B5EF4-FFF2-40B4-BE49-F238E27FC236}">
                <a16:creationId xmlns:a16="http://schemas.microsoft.com/office/drawing/2014/main" id="{511EF9BC-8F75-46EB-3CF4-EAC7AA15D838}"/>
              </a:ext>
            </a:extLst>
          </p:cNvPr>
          <p:cNvSpPr txBox="1">
            <a:spLocks/>
          </p:cNvSpPr>
          <p:nvPr/>
        </p:nvSpPr>
        <p:spPr>
          <a:xfrm>
            <a:off x="375463" y="1371609"/>
            <a:ext cx="5927192" cy="513354"/>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r>
              <a:rPr lang="en-US" sz="4800" b="1" u="sng" dirty="0">
                <a:latin typeface="Gotham Medium" panose="02000604030000020004"/>
                <a:ea typeface="Helvetica Neue"/>
                <a:cs typeface="Helvetica Neue"/>
                <a:sym typeface="Helvetica Neue"/>
              </a:rPr>
              <a:t>God Appoints Jeremiah - Jeremiah 1:6–10 KJV</a:t>
            </a:r>
          </a:p>
        </p:txBody>
      </p:sp>
      <p:sp>
        <p:nvSpPr>
          <p:cNvPr id="3" name="Rectangle 2">
            <a:extLst>
              <a:ext uri="{FF2B5EF4-FFF2-40B4-BE49-F238E27FC236}">
                <a16:creationId xmlns:a16="http://schemas.microsoft.com/office/drawing/2014/main" id="{9B2169A8-B274-3F22-AAF9-E41464E6F206}"/>
              </a:ext>
            </a:extLst>
          </p:cNvPr>
          <p:cNvSpPr/>
          <p:nvPr/>
        </p:nvSpPr>
        <p:spPr>
          <a:xfrm>
            <a:off x="1381218" y="2012040"/>
            <a:ext cx="11887200" cy="4093428"/>
          </a:xfrm>
          <a:prstGeom prst="rect">
            <a:avLst/>
          </a:prstGeom>
          <a:noFill/>
        </p:spPr>
        <p:txBody>
          <a:bodyPr wrap="square">
            <a:spAutoFit/>
          </a:bodyPr>
          <a:lstStyle/>
          <a:p>
            <a:pPr algn="l"/>
            <a:r>
              <a:rPr lang="en-US" sz="2800" b="1" i="1" u="sng" dirty="0">
                <a:solidFill>
                  <a:srgbClr val="FFC000"/>
                </a:solidFill>
                <a:highlight>
                  <a:srgbClr val="000080"/>
                </a:highlight>
                <a:latin typeface="Gotham Medium" panose="02000604030000020004"/>
                <a:sym typeface="Helvetica Neue"/>
              </a:rPr>
              <a:t>1 What are the people’s accusations against Jeremiah?</a:t>
            </a: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800" b="1" u="sng" dirty="0">
              <a:solidFill>
                <a:srgbClr val="FFC000"/>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1800" u="sng" dirty="0">
              <a:solidFill>
                <a:srgbClr val="FFC000"/>
              </a:solidFill>
              <a:highlight>
                <a:srgbClr val="000080"/>
              </a:highlight>
              <a:latin typeface="Gotham Medium" panose="02000604030000020004"/>
              <a:ea typeface="Helvetica Neue"/>
              <a:cs typeface="Helvetica Neue"/>
              <a:sym typeface="Helvetica Neue"/>
            </a:endParaRPr>
          </a:p>
          <a:p>
            <a:pPr algn="l"/>
            <a:r>
              <a:rPr lang="en-US" sz="2800" b="1" i="1" u="sng" dirty="0">
                <a:solidFill>
                  <a:srgbClr val="FFC000"/>
                </a:solidFill>
                <a:highlight>
                  <a:srgbClr val="000080"/>
                </a:highlight>
                <a:latin typeface="Gotham Medium" panose="02000604030000020004"/>
                <a:sym typeface="Helvetica Neue"/>
              </a:rPr>
              <a:t>2 How does Jeremiah respond in defense?</a:t>
            </a:r>
          </a:p>
          <a:p>
            <a:pPr algn="l"/>
            <a:endParaRPr lang="en-US" sz="2800" b="1" i="1" u="sng" dirty="0">
              <a:solidFill>
                <a:srgbClr val="FFC000"/>
              </a:solidFill>
              <a:highlight>
                <a:srgbClr val="000080"/>
              </a:highlight>
              <a:latin typeface="Gotham Medium" panose="02000604030000020004"/>
              <a:sym typeface="Helvetica Neue"/>
            </a:endParaRPr>
          </a:p>
          <a:p>
            <a:endParaRPr lang="en-US" sz="2800" b="1" i="1" u="sng" dirty="0">
              <a:solidFill>
                <a:srgbClr val="FFC000"/>
              </a:solidFill>
              <a:highlight>
                <a:srgbClr val="000080"/>
              </a:highlight>
              <a:latin typeface="Gotham Medium" panose="02000604030000020004"/>
              <a:sym typeface="Helvetica Neue"/>
            </a:endParaRPr>
          </a:p>
          <a:p>
            <a:pPr algn="l"/>
            <a:endParaRPr lang="en-US" sz="2800" b="1" i="1" u="sng" dirty="0">
              <a:solidFill>
                <a:srgbClr val="FFC000"/>
              </a:solidFill>
              <a:highlight>
                <a:srgbClr val="000080"/>
              </a:highlight>
              <a:latin typeface="Gotham Medium" panose="02000604030000020004"/>
              <a:sym typeface="Helvetica Neue"/>
            </a:endParaRPr>
          </a:p>
        </p:txBody>
      </p:sp>
      <p:sp>
        <p:nvSpPr>
          <p:cNvPr id="27" name="TextBox 26">
            <a:extLst>
              <a:ext uri="{FF2B5EF4-FFF2-40B4-BE49-F238E27FC236}">
                <a16:creationId xmlns:a16="http://schemas.microsoft.com/office/drawing/2014/main" id="{062912E6-FCCF-E84D-C11E-16820321E3E1}"/>
              </a:ext>
            </a:extLst>
          </p:cNvPr>
          <p:cNvSpPr txBox="1"/>
          <p:nvPr/>
        </p:nvSpPr>
        <p:spPr>
          <a:xfrm>
            <a:off x="203200" y="74279"/>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QUESTION &amp; ANSWER</a:t>
            </a:r>
            <a:endParaRPr lang="en-US" sz="3600" b="1" dirty="0">
              <a:solidFill>
                <a:schemeClr val="tx1"/>
              </a:solidFill>
              <a:latin typeface="Gotham Medium" panose="02000604030000020004" pitchFamily="2" charset="0"/>
            </a:endParaRPr>
          </a:p>
        </p:txBody>
      </p:sp>
      <p:cxnSp>
        <p:nvCxnSpPr>
          <p:cNvPr id="33" name="Straight Connector 32">
            <a:extLst>
              <a:ext uri="{FF2B5EF4-FFF2-40B4-BE49-F238E27FC236}">
                <a16:creationId xmlns:a16="http://schemas.microsoft.com/office/drawing/2014/main" id="{CA739543-D1A9-690B-0E49-FF95A07DC4DD}"/>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1DC30AD-F353-E04A-9C46-601E0A50B5DC}"/>
              </a:ext>
            </a:extLst>
          </p:cNvPr>
          <p:cNvSpPr>
            <a:spLocks noGrp="1"/>
          </p:cNvSpPr>
          <p:nvPr>
            <p:ph type="sldNum" sz="quarter" idx="12"/>
          </p:nvPr>
        </p:nvSpPr>
        <p:spPr>
          <a:xfrm>
            <a:off x="11698050" y="9233697"/>
            <a:ext cx="1755432" cy="409437"/>
          </a:xfrm>
        </p:spPr>
        <p:txBody>
          <a:bodyPr/>
          <a:lstStyle/>
          <a:p>
            <a:fld id="{D57F1E4F-1CFF-5643-939E-217C01CDF565}" type="slidenum">
              <a:rPr lang="en-US" smtClean="0">
                <a:latin typeface="Arial Black" panose="020B0A04020102020204" pitchFamily="34" charset="0"/>
              </a:rPr>
              <a:pPr/>
              <a:t>19</a:t>
            </a:fld>
            <a:endParaRPr lang="en-US" dirty="0">
              <a:latin typeface="Arial Black" panose="020B0A04020102020204" pitchFamily="34" charset="0"/>
            </a:endParaRPr>
          </a:p>
        </p:txBody>
      </p:sp>
      <p:sp>
        <p:nvSpPr>
          <p:cNvPr id="21" name="Rectangle 20">
            <a:extLst>
              <a:ext uri="{FF2B5EF4-FFF2-40B4-BE49-F238E27FC236}">
                <a16:creationId xmlns:a16="http://schemas.microsoft.com/office/drawing/2014/main" id="{A187F3EB-1ACC-0F88-C24E-C1976C084D6C}"/>
              </a:ext>
            </a:extLst>
          </p:cNvPr>
          <p:cNvSpPr/>
          <p:nvPr/>
        </p:nvSpPr>
        <p:spPr>
          <a:xfrm>
            <a:off x="1642079" y="2516178"/>
            <a:ext cx="8034702" cy="1785104"/>
          </a:xfrm>
          <a:prstGeom prst="rect">
            <a:avLst/>
          </a:prstGeom>
          <a:solidFill>
            <a:srgbClr val="002060">
              <a:alpha val="50000"/>
            </a:srgbClr>
          </a:solidFill>
        </p:spPr>
        <p:txBody>
          <a:bodyPr wrap="square">
            <a:spAutoFit/>
          </a:bodyPr>
          <a:lstStyle/>
          <a:p>
            <a:pPr algn="l"/>
            <a:r>
              <a:rPr lang="en-US" sz="2200" b="1" dirty="0">
                <a:latin typeface="Gotham Medium" panose="02000604030000020004"/>
                <a:ea typeface="Helvetica Neue"/>
                <a:cs typeface="Helvetica Neue"/>
                <a:sym typeface="Helvetica Neue"/>
              </a:rPr>
              <a:t>The people do not accept Jeremiah or his message. They believe he is wrongly claiming to prophesy in the Lord’s name. They refuse to believe that the Lord would send a message of judgment against His own temple and city. For his so-called false prophecy, the people believe Jeremiah deserves death.</a:t>
            </a:r>
          </a:p>
        </p:txBody>
      </p:sp>
    </p:spTree>
    <p:extLst>
      <p:ext uri="{BB962C8B-B14F-4D97-AF65-F5344CB8AC3E}">
        <p14:creationId xmlns:p14="http://schemas.microsoft.com/office/powerpoint/2010/main" val="4114891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7AB31E4F-668A-4559-AE27-F712EC547FD1}"/>
              </a:ext>
            </a:extLst>
          </p:cNvPr>
          <p:cNvSpPr txBox="1"/>
          <p:nvPr/>
        </p:nvSpPr>
        <p:spPr>
          <a:xfrm>
            <a:off x="3435" y="20858"/>
            <a:ext cx="5910478" cy="923330"/>
          </a:xfrm>
          <a:prstGeom prst="rect">
            <a:avLst/>
          </a:prstGeom>
          <a:noFill/>
        </p:spPr>
        <p:txBody>
          <a:bodyPr wrap="square" rtlCol="0" anchor="t">
            <a:spAutoFit/>
          </a:bodyPr>
          <a:lstStyle/>
          <a:p>
            <a:pPr algn="l"/>
            <a:r>
              <a:rPr lang="en-US" sz="5120" dirty="0">
                <a:solidFill>
                  <a:schemeClr val="tx1"/>
                </a:solidFill>
                <a:latin typeface="Gotham Medium" panose="02000604030000020004" pitchFamily="2" charset="0"/>
              </a:rPr>
              <a:t>	</a:t>
            </a:r>
            <a:r>
              <a:rPr lang="en-US" sz="5400" b="1" cap="small" dirty="0">
                <a:solidFill>
                  <a:schemeClr val="tx1"/>
                </a:solidFill>
                <a:effectLst>
                  <a:outerShdw blurRad="38100" dist="38100" dir="2700000" algn="tl">
                    <a:srgbClr val="000000">
                      <a:alpha val="43137"/>
                    </a:srgbClr>
                  </a:outerShdw>
                </a:effectLst>
                <a:latin typeface="Gotham Medium" panose="02000604030000020004" pitchFamily="2" charset="0"/>
              </a:rPr>
              <a:t>Devotion</a:t>
            </a:r>
            <a:endParaRPr lang="en-US" sz="5400" b="1" cap="small" dirty="0">
              <a:solidFill>
                <a:schemeClr val="tx1"/>
              </a:solidFill>
              <a:effectLst>
                <a:outerShdw blurRad="38100" dist="38100" dir="2700000" algn="tl">
                  <a:srgbClr val="000000">
                    <a:alpha val="43137"/>
                  </a:srgbClr>
                </a:outerShdw>
              </a:effectLst>
              <a:latin typeface="Gotham Medium"/>
            </a:endParaRPr>
          </a:p>
        </p:txBody>
      </p:sp>
      <p:sp>
        <p:nvSpPr>
          <p:cNvPr id="18" name="Rectangle 4">
            <a:extLst>
              <a:ext uri="{FF2B5EF4-FFF2-40B4-BE49-F238E27FC236}">
                <a16:creationId xmlns:a16="http://schemas.microsoft.com/office/drawing/2014/main" id="{E62D3B19-EDE7-4803-9F82-A1B27D114A02}"/>
              </a:ext>
            </a:extLst>
          </p:cNvPr>
          <p:cNvSpPr>
            <a:spLocks noChangeArrowheads="1"/>
          </p:cNvSpPr>
          <p:nvPr/>
        </p:nvSpPr>
        <p:spPr bwMode="auto">
          <a:xfrm>
            <a:off x="3" y="825183"/>
            <a:ext cx="197042" cy="7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36" tIns="48768" rIns="97536" bIns="48768" numCol="1" anchor="ctr" anchorCtr="0" compatLnSpc="1">
            <a:prstTxWarp prst="textNoShape">
              <a:avLst/>
            </a:prstTxWarp>
            <a:spAutoFit/>
          </a:bodyPr>
          <a:lstStyle/>
          <a:p>
            <a:pPr algn="l"/>
            <a:endParaRPr lang="en-US" sz="4481" dirty="0">
              <a:solidFill>
                <a:srgbClr val="002060"/>
              </a:solidFill>
            </a:endParaRPr>
          </a:p>
        </p:txBody>
      </p:sp>
      <p:cxnSp>
        <p:nvCxnSpPr>
          <p:cNvPr id="6" name="Straight Connector 5">
            <a:extLst>
              <a:ext uri="{FF2B5EF4-FFF2-40B4-BE49-F238E27FC236}">
                <a16:creationId xmlns:a16="http://schemas.microsoft.com/office/drawing/2014/main" id="{C35E95EB-5B88-4BDD-9437-041F3C038843}"/>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7" name="Rectangle 6">
            <a:extLst>
              <a:ext uri="{FF2B5EF4-FFF2-40B4-BE49-F238E27FC236}">
                <a16:creationId xmlns:a16="http://schemas.microsoft.com/office/drawing/2014/main" id="{FEBC7292-E59F-4644-99A1-250C2EFE1BC4}"/>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3" name="Group 2">
            <a:extLst>
              <a:ext uri="{FF2B5EF4-FFF2-40B4-BE49-F238E27FC236}">
                <a16:creationId xmlns:a16="http://schemas.microsoft.com/office/drawing/2014/main" id="{F1D97997-E896-4A23-BA2E-53C2C5200465}"/>
              </a:ext>
            </a:extLst>
          </p:cNvPr>
          <p:cNvGrpSpPr/>
          <p:nvPr/>
        </p:nvGrpSpPr>
        <p:grpSpPr>
          <a:xfrm>
            <a:off x="113920" y="147577"/>
            <a:ext cx="15350198" cy="8315307"/>
            <a:chOff x="113920" y="147577"/>
            <a:chExt cx="14650590" cy="8315307"/>
          </a:xfrm>
        </p:grpSpPr>
        <p:sp>
          <p:nvSpPr>
            <p:cNvPr id="10" name="Rectangle 9">
              <a:extLst>
                <a:ext uri="{FF2B5EF4-FFF2-40B4-BE49-F238E27FC236}">
                  <a16:creationId xmlns:a16="http://schemas.microsoft.com/office/drawing/2014/main" id="{3D61ED23-726E-43E0-822B-DEBEDE42544B}"/>
                </a:ext>
              </a:extLst>
            </p:cNvPr>
            <p:cNvSpPr/>
            <p:nvPr/>
          </p:nvSpPr>
          <p:spPr>
            <a:xfrm>
              <a:off x="113920" y="7262555"/>
              <a:ext cx="7316535" cy="1200329"/>
            </a:xfrm>
            <a:prstGeom prst="rect">
              <a:avLst/>
            </a:prstGeom>
            <a:noFill/>
          </p:spPr>
          <p:txBody>
            <a:bodyPr wrap="square">
              <a:spAutoFit/>
            </a:bodyPr>
            <a:lstStyle/>
            <a:p>
              <a:pPr lvl="1" algn="l"/>
              <a:r>
                <a:rPr lang="en-US" sz="3600" b="1" i="1" cap="small" dirty="0">
                  <a:solidFill>
                    <a:srgbClr val="FFC000"/>
                  </a:solidFill>
                  <a:effectLst>
                    <a:outerShdw blurRad="38100" dist="38100" dir="2700000" algn="tl">
                      <a:srgbClr val="000000">
                        <a:alpha val="43137"/>
                      </a:srgbClr>
                    </a:outerShdw>
                  </a:effectLst>
                  <a:latin typeface="Gotham Medium" panose="02000604030000020004"/>
                </a:rPr>
                <a:t>Thought to Remember</a:t>
              </a:r>
              <a:endParaRPr lang="en-US" sz="3600" b="1" i="1" dirty="0">
                <a:solidFill>
                  <a:srgbClr val="FFC000"/>
                </a:solidFill>
                <a:effectLst>
                  <a:outerShdw blurRad="38100" dist="38100" dir="2700000" algn="tl">
                    <a:srgbClr val="000000">
                      <a:alpha val="43137"/>
                    </a:srgbClr>
                  </a:outerShdw>
                </a:effectLst>
                <a:latin typeface="Gotham Medium" panose="02000604030000020004"/>
              </a:endParaRPr>
            </a:p>
            <a:p>
              <a:pPr lvl="3" algn="l"/>
              <a:r>
                <a:rPr lang="en-US" sz="3600" b="1" i="1" dirty="0">
                  <a:solidFill>
                    <a:schemeClr val="tx1"/>
                  </a:solidFill>
                  <a:latin typeface="Gotham Medium" panose="02000604030000020004"/>
                  <a:ea typeface="Helvetica Neue"/>
                  <a:cs typeface="Helvetica Neue"/>
                  <a:sym typeface="Helvetica Neue"/>
                </a:rPr>
                <a:t>Walk in obedient faith, not fear. </a:t>
              </a:r>
            </a:p>
          </p:txBody>
        </p:sp>
        <p:sp>
          <p:nvSpPr>
            <p:cNvPr id="5" name="Rectangle 4">
              <a:extLst>
                <a:ext uri="{FF2B5EF4-FFF2-40B4-BE49-F238E27FC236}">
                  <a16:creationId xmlns:a16="http://schemas.microsoft.com/office/drawing/2014/main" id="{42D81312-EC24-4AE0-B13D-2FAB2FD9637B}"/>
                </a:ext>
              </a:extLst>
            </p:cNvPr>
            <p:cNvSpPr/>
            <p:nvPr/>
          </p:nvSpPr>
          <p:spPr>
            <a:xfrm>
              <a:off x="502830" y="1200598"/>
              <a:ext cx="6927626" cy="5201424"/>
            </a:xfrm>
            <a:prstGeom prst="rect">
              <a:avLst/>
            </a:prstGeom>
            <a:noFill/>
          </p:spPr>
          <p:txBody>
            <a:bodyPr wrap="square">
              <a:spAutoFit/>
            </a:bodyPr>
            <a:lstStyle/>
            <a:p>
              <a:pPr algn="l"/>
              <a:r>
                <a:rPr lang="en-US" sz="4400" b="1" i="1" cap="small" dirty="0">
                  <a:solidFill>
                    <a:srgbClr val="FFC000"/>
                  </a:solidFill>
                  <a:effectLst>
                    <a:outerShdw blurRad="38100" dist="38100" dir="2700000" algn="tl">
                      <a:srgbClr val="000000">
                        <a:alpha val="43137"/>
                      </a:srgbClr>
                    </a:outerShdw>
                  </a:effectLst>
                  <a:latin typeface="Gotham Medium" panose="02000604030000020004"/>
                  <a:ea typeface="Helvetica Neue"/>
                  <a:cs typeface="Helvetica Neue"/>
                  <a:sym typeface="Helvetica Neue"/>
                </a:rPr>
                <a:t>Prayer</a:t>
              </a:r>
            </a:p>
            <a:p>
              <a:pPr algn="l"/>
              <a:r>
                <a:rPr lang="en-US" sz="3600" i="1" dirty="0">
                  <a:latin typeface="Gotham Medium" panose="02000604030000020004"/>
                  <a:ea typeface="Helvetica Neue"/>
                  <a:cs typeface="Helvetica Neue"/>
                  <a:sym typeface="Helvetica Neue"/>
                </a:rPr>
                <a:t>Lord, You know us intimately.  May we yield our hearts to this loving relationship and find ways to serve You and Your people.  May we never be fearful but always faithful.  We pray in the name of the innocent one who was faithful unto death, Jesus our Lord.  Amen. </a:t>
              </a:r>
            </a:p>
          </p:txBody>
        </p:sp>
        <p:pic>
          <p:nvPicPr>
            <p:cNvPr id="8" name="Picture 7">
              <a:extLst>
                <a:ext uri="{FF2B5EF4-FFF2-40B4-BE49-F238E27FC236}">
                  <a16:creationId xmlns:a16="http://schemas.microsoft.com/office/drawing/2014/main" id="{3E04C96E-EADB-4549-AF0F-A4FD0DFE4119}"/>
                </a:ext>
              </a:extLst>
            </p:cNvPr>
            <p:cNvPicPr>
              <a:picLocks noChangeAspect="1"/>
            </p:cNvPicPr>
            <p:nvPr/>
          </p:nvPicPr>
          <p:blipFill>
            <a:blip r:embed="rId3"/>
            <a:stretch>
              <a:fillRect/>
            </a:stretch>
          </p:blipFill>
          <p:spPr>
            <a:xfrm>
              <a:off x="9713425" y="147577"/>
              <a:ext cx="5051085" cy="4808670"/>
            </a:xfrm>
            <a:prstGeom prst="flowChartConnector">
              <a:avLst/>
            </a:prstGeom>
          </p:spPr>
        </p:pic>
      </p:grpSp>
    </p:spTree>
    <p:extLst>
      <p:ext uri="{BB962C8B-B14F-4D97-AF65-F5344CB8AC3E}">
        <p14:creationId xmlns:p14="http://schemas.microsoft.com/office/powerpoint/2010/main" val="152876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C409029-7686-4818-B153-B459357B1B74}"/>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2" name="Content Placeholder 1">
            <a:extLst>
              <a:ext uri="{FF2B5EF4-FFF2-40B4-BE49-F238E27FC236}">
                <a16:creationId xmlns:a16="http://schemas.microsoft.com/office/drawing/2014/main" id="{133349D8-4C19-4A76-A183-88D20A08E7BE}"/>
              </a:ext>
            </a:extLst>
          </p:cNvPr>
          <p:cNvSpPr>
            <a:spLocks noGrp="1"/>
          </p:cNvSpPr>
          <p:nvPr>
            <p:ph idx="1"/>
          </p:nvPr>
        </p:nvSpPr>
        <p:spPr>
          <a:xfrm>
            <a:off x="1270000" y="3062100"/>
            <a:ext cx="6718852" cy="2672559"/>
          </a:xfrm>
          <a:noFill/>
        </p:spPr>
        <p:txBody>
          <a:bodyPr>
            <a:normAutofit fontScale="85000" lnSpcReduction="20000"/>
          </a:bodyPr>
          <a:lstStyle/>
          <a:p>
            <a:pPr marL="0" indent="0">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The </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3200" b="1" dirty="0">
                <a:solidFill>
                  <a:schemeClr val="tx1"/>
                </a:solidFill>
                <a:effectLst>
                  <a:outerShdw blurRad="38100" dist="38100" dir="2700000" algn="tl">
                    <a:srgbClr val="000000">
                      <a:alpha val="43137"/>
                    </a:srgbClr>
                  </a:outerShdw>
                </a:effectLst>
                <a:latin typeface="Gotham Medium" panose="02000604030000020004"/>
              </a:rPr>
              <a:t> bless thee, and keep thee:</a:t>
            </a:r>
          </a:p>
          <a:p>
            <a:pPr marL="0" indent="0">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The </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3200" b="1" dirty="0">
                <a:solidFill>
                  <a:schemeClr val="tx1"/>
                </a:solidFill>
                <a:effectLst>
                  <a:outerShdw blurRad="38100" dist="38100" dir="2700000" algn="tl">
                    <a:srgbClr val="000000">
                      <a:alpha val="43137"/>
                    </a:srgbClr>
                  </a:outerShdw>
                </a:effectLst>
                <a:latin typeface="Gotham Medium" panose="02000604030000020004"/>
              </a:rPr>
              <a:t> make his face shine upon thee, and be gracious unto thee:</a:t>
            </a:r>
          </a:p>
          <a:p>
            <a:pPr marL="0" indent="0">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The </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Lord</a:t>
            </a:r>
            <a:r>
              <a:rPr lang="en-US" sz="3200" b="1" dirty="0">
                <a:solidFill>
                  <a:schemeClr val="tx1"/>
                </a:solidFill>
                <a:effectLst>
                  <a:outerShdw blurRad="38100" dist="38100" dir="2700000" algn="tl">
                    <a:srgbClr val="000000">
                      <a:alpha val="43137"/>
                    </a:srgbClr>
                  </a:outerShdw>
                </a:effectLst>
                <a:latin typeface="Gotham Medium" panose="02000604030000020004"/>
              </a:rPr>
              <a:t> lift up his countenance upon thee and give thee peace.</a:t>
            </a:r>
          </a:p>
          <a:p>
            <a:pPr marL="0" indent="0" algn="r">
              <a:spcBef>
                <a:spcPts val="1200"/>
              </a:spcBef>
              <a:buNone/>
            </a:pPr>
            <a:r>
              <a:rPr lang="en-US" sz="3200" b="1" dirty="0">
                <a:solidFill>
                  <a:schemeClr val="tx1"/>
                </a:solidFill>
                <a:effectLst>
                  <a:outerShdw blurRad="38100" dist="38100" dir="2700000" algn="tl">
                    <a:srgbClr val="000000">
                      <a:alpha val="43137"/>
                    </a:srgbClr>
                  </a:outerShdw>
                </a:effectLst>
                <a:latin typeface="Gotham Medium" panose="02000604030000020004"/>
              </a:rPr>
              <a:t> </a:t>
            </a:r>
            <a:r>
              <a:rPr lang="en-US" sz="3200" b="1" dirty="0">
                <a:solidFill>
                  <a:schemeClr val="tx1"/>
                </a:solidFill>
                <a:latin typeface="Gotham Medium" panose="02000604030000020004"/>
              </a:rPr>
              <a:t>- Numbers 6:24-26, KJV</a:t>
            </a:r>
          </a:p>
          <a:p>
            <a:pPr>
              <a:spcBef>
                <a:spcPts val="0"/>
              </a:spcBef>
            </a:pPr>
            <a:endParaRPr lang="en-US" sz="2000" b="1" dirty="0">
              <a:solidFill>
                <a:schemeClr val="tx1"/>
              </a:solidFill>
              <a:latin typeface="Arial Black" panose="020B0A04020102020204" pitchFamily="34" charset="0"/>
            </a:endParaRPr>
          </a:p>
        </p:txBody>
      </p:sp>
      <p:sp>
        <p:nvSpPr>
          <p:cNvPr id="3" name="Title 2">
            <a:extLst>
              <a:ext uri="{FF2B5EF4-FFF2-40B4-BE49-F238E27FC236}">
                <a16:creationId xmlns:a16="http://schemas.microsoft.com/office/drawing/2014/main" id="{4AB07145-7644-466F-841D-DF1EFBC30635}"/>
              </a:ext>
            </a:extLst>
          </p:cNvPr>
          <p:cNvSpPr>
            <a:spLocks noGrp="1"/>
          </p:cNvSpPr>
          <p:nvPr>
            <p:ph type="title"/>
          </p:nvPr>
        </p:nvSpPr>
        <p:spPr>
          <a:xfrm>
            <a:off x="1270000" y="203200"/>
            <a:ext cx="7695870" cy="2540000"/>
          </a:xfrm>
        </p:spPr>
        <p:txBody>
          <a:bodyPr/>
          <a:lstStyle/>
          <a:p>
            <a:r>
              <a:rPr lang="en-US" i="1" dirty="0">
                <a:solidFill>
                  <a:schemeClr val="tx1"/>
                </a:solidFill>
                <a:effectLst>
                  <a:outerShdw blurRad="38100" dist="38100" dir="2700000" algn="tl">
                    <a:srgbClr val="000000">
                      <a:alpha val="43137"/>
                    </a:srgbClr>
                  </a:outerShdw>
                </a:effectLst>
                <a:latin typeface="Arial Black" panose="020B0A04020102020204" pitchFamily="34" charset="0"/>
              </a:rPr>
              <a:t>End</a:t>
            </a:r>
          </a:p>
        </p:txBody>
      </p:sp>
      <p:sp>
        <p:nvSpPr>
          <p:cNvPr id="8" name="Rectangle 7">
            <a:extLst>
              <a:ext uri="{FF2B5EF4-FFF2-40B4-BE49-F238E27FC236}">
                <a16:creationId xmlns:a16="http://schemas.microsoft.com/office/drawing/2014/main" id="{70ABF40B-BF26-43F8-B0DD-90A48012F0F5}"/>
              </a:ext>
            </a:extLst>
          </p:cNvPr>
          <p:cNvSpPr/>
          <p:nvPr/>
        </p:nvSpPr>
        <p:spPr>
          <a:xfrm>
            <a:off x="1998516" y="10211294"/>
            <a:ext cx="9004420" cy="1142877"/>
          </a:xfrm>
          <a:prstGeom prst="rect">
            <a:avLst/>
          </a:prstGeom>
        </p:spPr>
        <p:txBody>
          <a:bodyPr wrap="square">
            <a:spAutoFit/>
          </a:bodyPr>
          <a:lstStyle/>
          <a:p>
            <a:pPr algn="ctr"/>
            <a:r>
              <a:rPr lang="en-US" sz="1173" dirty="0">
                <a:solidFill>
                  <a:schemeClr val="tx1"/>
                </a:solidFill>
                <a:latin typeface="Lucida Sans Unicode" panose="020B0602030504020204" pitchFamily="34" charset="0"/>
                <a:cs typeface="Lucida Sans Unicode" panose="020B0602030504020204" pitchFamily="34" charset="0"/>
              </a:rPr>
              <a:t>Material adapted by Stanford W. Bowman Jr. from Echoes® Adult and Bible-in-Life® Adult Fall 2020 quarter with permission, © David C Cook, https://</a:t>
            </a:r>
            <a:r>
              <a:rPr lang="en-US" sz="1173" dirty="0" err="1">
                <a:solidFill>
                  <a:schemeClr val="tx1"/>
                </a:solidFill>
                <a:latin typeface="Lucida Sans Unicode" panose="020B0602030504020204" pitchFamily="34" charset="0"/>
                <a:cs typeface="Lucida Sans Unicode" panose="020B0602030504020204" pitchFamily="34" charset="0"/>
              </a:rPr>
              <a:t>davidccook.org</a:t>
            </a:r>
            <a:r>
              <a:rPr lang="en-US" sz="1173" dirty="0">
                <a:solidFill>
                  <a:schemeClr val="tx1"/>
                </a:solidFill>
                <a:latin typeface="Lucida Sans Unicode" panose="020B0602030504020204" pitchFamily="34" charset="0"/>
                <a:cs typeface="Lucida Sans Unicode" panose="020B0602030504020204" pitchFamily="34" charset="0"/>
              </a:rPr>
              <a:t>. May not be further reproduced. All rights reserved.</a:t>
            </a:r>
          </a:p>
          <a:p>
            <a:endParaRPr lang="en-US" sz="4481" dirty="0">
              <a:solidFill>
                <a:schemeClr val="tx1"/>
              </a:solidFill>
            </a:endParaRPr>
          </a:p>
        </p:txBody>
      </p:sp>
      <p:sp>
        <p:nvSpPr>
          <p:cNvPr id="12" name="Line 10">
            <a:extLst>
              <a:ext uri="{FF2B5EF4-FFF2-40B4-BE49-F238E27FC236}">
                <a16:creationId xmlns:a16="http://schemas.microsoft.com/office/drawing/2014/main" id="{FC961832-FA89-403A-AF7C-2FC7ECCEC803}"/>
              </a:ext>
            </a:extLst>
          </p:cNvPr>
          <p:cNvSpPr>
            <a:spLocks noChangeShapeType="1"/>
          </p:cNvSpPr>
          <p:nvPr/>
        </p:nvSpPr>
        <p:spPr bwMode="auto">
          <a:xfrm>
            <a:off x="353560" y="2417352"/>
            <a:ext cx="11887200" cy="0"/>
          </a:xfrm>
          <a:prstGeom prst="line">
            <a:avLst/>
          </a:prstGeom>
          <a:noFill/>
          <a:ln w="77063">
            <a:solidFill>
              <a:schemeClr val="tx1"/>
            </a:solidFill>
            <a:round/>
            <a:headEnd/>
            <a:tailEnd/>
          </a:ln>
        </p:spPr>
        <p:txBody>
          <a:bodyPr/>
          <a:lstStyle/>
          <a:p>
            <a:pPr algn="l"/>
            <a:endParaRPr lang="en-US" sz="2000" dirty="0">
              <a:solidFill>
                <a:schemeClr val="tx1"/>
              </a:solidFill>
            </a:endParaRPr>
          </a:p>
        </p:txBody>
      </p:sp>
      <p:sp>
        <p:nvSpPr>
          <p:cNvPr id="20" name="Rectangle 19">
            <a:extLst>
              <a:ext uri="{FF2B5EF4-FFF2-40B4-BE49-F238E27FC236}">
                <a16:creationId xmlns:a16="http://schemas.microsoft.com/office/drawing/2014/main" id="{C59B6200-9DA2-428A-BE14-1A5475BEFD00}"/>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Tree>
    <p:extLst>
      <p:ext uri="{BB962C8B-B14F-4D97-AF65-F5344CB8AC3E}">
        <p14:creationId xmlns:p14="http://schemas.microsoft.com/office/powerpoint/2010/main" val="3096020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01940D-260A-430B-8673-8D8A01B9E356}"/>
              </a:ext>
            </a:extLst>
          </p:cNvPr>
          <p:cNvPicPr>
            <a:picLocks noChangeAspect="1"/>
          </p:cNvPicPr>
          <p:nvPr/>
        </p:nvPicPr>
        <p:blipFill>
          <a:blip r:embed="rId3"/>
          <a:srcRect l="606" t="15511" r="14465" b="-6276"/>
          <a:stretch/>
        </p:blipFill>
        <p:spPr>
          <a:xfrm>
            <a:off x="8825923" y="-1"/>
            <a:ext cx="4289822" cy="4364579"/>
          </a:xfrm>
          <a:prstGeom prst="flowChartConnector">
            <a:avLst/>
          </a:prstGeom>
        </p:spPr>
      </p:pic>
      <p:sp>
        <p:nvSpPr>
          <p:cNvPr id="10" name="Rectangle 9">
            <a:extLst>
              <a:ext uri="{FF2B5EF4-FFF2-40B4-BE49-F238E27FC236}">
                <a16:creationId xmlns:a16="http://schemas.microsoft.com/office/drawing/2014/main" id="{885ECACF-2435-49B0-8780-56F0236171CD}"/>
              </a:ext>
            </a:extLst>
          </p:cNvPr>
          <p:cNvSpPr/>
          <p:nvPr/>
        </p:nvSpPr>
        <p:spPr>
          <a:xfrm rot="20099263">
            <a:off x="8623209" y="-790018"/>
            <a:ext cx="274320" cy="11430000"/>
          </a:xfrm>
          <a:prstGeom prst="rect">
            <a:avLst/>
          </a:prstGeom>
          <a:solidFill>
            <a:srgbClr val="002060">
              <a:alpha val="20000"/>
            </a:srgbClr>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22" name="TextBox 21">
            <a:extLst>
              <a:ext uri="{FF2B5EF4-FFF2-40B4-BE49-F238E27FC236}">
                <a16:creationId xmlns:a16="http://schemas.microsoft.com/office/drawing/2014/main" id="{9B438A10-0F05-4F21-B2A4-538CD3BB51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2" name="Title 2">
            <a:extLst>
              <a:ext uri="{FF2B5EF4-FFF2-40B4-BE49-F238E27FC236}">
                <a16:creationId xmlns:a16="http://schemas.microsoft.com/office/drawing/2014/main" id="{73CA73ED-E258-491C-A8C5-3B7FA0697A1D}"/>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9" name="Line 10">
            <a:extLst>
              <a:ext uri="{FF2B5EF4-FFF2-40B4-BE49-F238E27FC236}">
                <a16:creationId xmlns:a16="http://schemas.microsoft.com/office/drawing/2014/main" id="{F8AFC21B-389C-4577-9F71-99E0FA5246CB}"/>
              </a:ext>
            </a:extLst>
          </p:cNvPr>
          <p:cNvSpPr>
            <a:spLocks noChangeShapeType="1"/>
          </p:cNvSpPr>
          <p:nvPr/>
        </p:nvSpPr>
        <p:spPr bwMode="auto">
          <a:xfrm>
            <a:off x="558800" y="3904273"/>
            <a:ext cx="11887200" cy="0"/>
          </a:xfrm>
          <a:prstGeom prst="line">
            <a:avLst/>
          </a:prstGeom>
          <a:ln>
            <a:solidFill>
              <a:schemeClr val="tx1"/>
            </a:solidFill>
            <a:headEnd/>
            <a:tailEnd/>
          </a:ln>
        </p:spPr>
        <p:style>
          <a:lnRef idx="3">
            <a:schemeClr val="accent3"/>
          </a:lnRef>
          <a:fillRef idx="0">
            <a:schemeClr val="accent3"/>
          </a:fillRef>
          <a:effectRef idx="2">
            <a:schemeClr val="accent3"/>
          </a:effectRef>
          <a:fontRef idx="minor">
            <a:schemeClr val="tx1"/>
          </a:fontRef>
        </p:style>
        <p:txBody>
          <a:bodyPr/>
          <a:lstStyle/>
          <a:p>
            <a:pPr algn="l"/>
            <a:endParaRPr lang="en-US" sz="2000" b="1" dirty="0">
              <a:solidFill>
                <a:schemeClr val="tx1"/>
              </a:solidFill>
              <a:latin typeface="Gotham Medium" panose="02000604030000020004"/>
            </a:endParaRPr>
          </a:p>
        </p:txBody>
      </p:sp>
      <p:cxnSp>
        <p:nvCxnSpPr>
          <p:cNvPr id="11" name="Straight Connector 10">
            <a:extLst>
              <a:ext uri="{FF2B5EF4-FFF2-40B4-BE49-F238E27FC236}">
                <a16:creationId xmlns:a16="http://schemas.microsoft.com/office/drawing/2014/main" id="{884D89BB-523C-4D2D-98DE-29EC8E3AE469}"/>
              </a:ext>
            </a:extLst>
          </p:cNvPr>
          <p:cNvCxnSpPr/>
          <p:nvPr/>
        </p:nvCxnSpPr>
        <p:spPr>
          <a:xfrm>
            <a:off x="203200" y="972923"/>
            <a:ext cx="12801600" cy="0"/>
          </a:xfrm>
          <a:prstGeom prst="line">
            <a:avLst/>
          </a:prstGeom>
          <a:ln>
            <a:solidFill>
              <a:schemeClr val="tx1"/>
            </a:solidFill>
          </a:ln>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FA326913-7A2E-403D-8099-49DE18883F2F}"/>
              </a:ext>
            </a:extLst>
          </p:cNvPr>
          <p:cNvSpPr/>
          <p:nvPr/>
        </p:nvSpPr>
        <p:spPr>
          <a:xfrm>
            <a:off x="160667" y="4032860"/>
            <a:ext cx="12801600" cy="5078313"/>
          </a:xfrm>
          <a:prstGeom prst="rect">
            <a:avLst/>
          </a:prstGeom>
          <a:solidFill>
            <a:srgbClr val="002060">
              <a:alpha val="40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marL="742950" marR="0" lvl="1" indent="-285750" algn="l" hangingPunct="0">
              <a:spcBef>
                <a:spcPts val="0"/>
              </a:spcBef>
              <a:spcAft>
                <a:spcPts val="0"/>
              </a:spcAft>
              <a:buFont typeface="Wingdings" panose="05000000000000000000" pitchFamily="2" charset="2"/>
              <a:buChar char=""/>
              <a:tabLst>
                <a:tab pos="914400" algn="l"/>
              </a:tabLst>
            </a:pP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1097280" lvl="2" indent="0" algn="l">
              <a:buFont typeface="Wingdings" panose="05000000000000000000" pitchFamily="2" charset="2"/>
              <a:buChar char="q"/>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God Appoints Jeremiah - Jeremiah 1:6–10 KJV</a:t>
            </a:r>
          </a:p>
          <a:p>
            <a:pPr marL="1097280" lvl="2" indent="0" algn="l">
              <a:buFont typeface="Wingdings" panose="05000000000000000000" pitchFamily="2" charset="2"/>
              <a:buChar char="q"/>
            </a:pPr>
            <a:r>
              <a:rPr lang="en-US" sz="3600" b="1" cap="small" dirty="0">
                <a:solidFill>
                  <a:srgbClr val="FFC000"/>
                </a:solidFill>
                <a:effectLst>
                  <a:outerShdw blurRad="38100" dist="38100" dir="2700000" algn="tl">
                    <a:srgbClr val="000000">
                      <a:alpha val="43137"/>
                    </a:srgbClr>
                  </a:outerShdw>
                </a:effectLst>
                <a:latin typeface="Gotham Medium" panose="02000604030000020004"/>
              </a:rPr>
              <a:t>Jeremiah on Trial - Jer. 26:8–9, 12–15 KJV </a:t>
            </a: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Conclusion</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742950" marR="0" lvl="1" indent="-285750" algn="l" hangingPunct="0">
              <a:spcBef>
                <a:spcPts val="0"/>
              </a:spcBef>
              <a:spcAft>
                <a:spcPts val="0"/>
              </a:spcAft>
              <a:buFont typeface="Wingdings" panose="05000000000000000000" pitchFamily="2" charset="2"/>
              <a:buChar char=""/>
              <a:tabLst>
                <a:tab pos="914400" algn="l"/>
              </a:tabLst>
            </a:pPr>
            <a:r>
              <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endParaRPr lang="en-US" sz="3600" b="1" cap="small" dirty="0">
              <a:solidFill>
                <a:srgbClr val="FFC000"/>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p:txBody>
      </p:sp>
      <p:sp>
        <p:nvSpPr>
          <p:cNvPr id="8" name="Rectangle 7">
            <a:extLst>
              <a:ext uri="{FF2B5EF4-FFF2-40B4-BE49-F238E27FC236}">
                <a16:creationId xmlns:a16="http://schemas.microsoft.com/office/drawing/2014/main" id="{46EB6426-2FB5-433D-9244-7ECF2452335A}"/>
              </a:ext>
            </a:extLst>
          </p:cNvPr>
          <p:cNvSpPr/>
          <p:nvPr/>
        </p:nvSpPr>
        <p:spPr>
          <a:xfrm>
            <a:off x="160667" y="1374892"/>
            <a:ext cx="6858698" cy="1938992"/>
          </a:xfrm>
          <a:prstGeom prst="rect">
            <a:avLst/>
          </a:prstGeom>
          <a:solidFill>
            <a:srgbClr val="002060">
              <a:alpha val="40000"/>
            </a:srgbClr>
          </a:solidFill>
          <a:ln w="603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lvl="1" indent="0" algn="l" defTabSz="800140">
              <a:lnSpc>
                <a:spcPct val="90000"/>
              </a:lnSpc>
              <a:spcBef>
                <a:spcPct val="0"/>
              </a:spcBef>
              <a:spcAft>
                <a:spcPct val="15000"/>
              </a:spcAft>
            </a:pPr>
            <a:r>
              <a:rPr lang="en-US" sz="3200" b="1" cap="small" dirty="0">
                <a:solidFill>
                  <a:srgbClr val="FFC000"/>
                </a:solidFill>
                <a:effectLst>
                  <a:outerShdw blurRad="38100" dist="38100" dir="2700000" algn="tl">
                    <a:srgbClr val="000000">
                      <a:alpha val="43137"/>
                    </a:srgbClr>
                  </a:outerShdw>
                </a:effectLst>
                <a:latin typeface="Gotham Medium" panose="02000604030000020004"/>
              </a:rPr>
              <a:t>Lesson Scripture: </a:t>
            </a:r>
            <a:r>
              <a:rPr lang="en-US" sz="3200" b="1" dirty="0">
                <a:solidFill>
                  <a:schemeClr val="tx1"/>
                </a:solidFill>
                <a:latin typeface="Gotham Medium" panose="02000604030000020004"/>
              </a:rPr>
              <a:t>Jeremiah 1:6–10; 26:8–9, 12–15</a:t>
            </a:r>
            <a:endParaRPr lang="en-US" sz="3600" b="1" dirty="0">
              <a:solidFill>
                <a:schemeClr val="tx1"/>
              </a:solidFill>
              <a:latin typeface="Gotham Medium" panose="02000604030000020004"/>
            </a:endParaRPr>
          </a:p>
          <a:p>
            <a:pPr lvl="1" indent="0" algn="l" defTabSz="800140">
              <a:lnSpc>
                <a:spcPct val="90000"/>
              </a:lnSpc>
              <a:spcBef>
                <a:spcPct val="0"/>
              </a:spcBef>
              <a:spcAft>
                <a:spcPct val="15000"/>
              </a:spcAft>
            </a:pPr>
            <a:r>
              <a:rPr lang="en-US" sz="3200" b="1" cap="small" dirty="0">
                <a:solidFill>
                  <a:srgbClr val="FFC000"/>
                </a:solidFill>
                <a:effectLst>
                  <a:outerShdw blurRad="38100" dist="38100" dir="2700000" algn="tl">
                    <a:srgbClr val="000000">
                      <a:alpha val="43137"/>
                    </a:srgbClr>
                  </a:outerShdw>
                </a:effectLst>
                <a:latin typeface="Gotham Medium" panose="02000604030000020004"/>
              </a:rPr>
              <a:t>Lesson Focus:</a:t>
            </a:r>
            <a:r>
              <a:rPr lang="en-US" sz="3200" b="1" cap="small" dirty="0">
                <a:solidFill>
                  <a:schemeClr val="tx1"/>
                </a:solidFill>
                <a:effectLst>
                  <a:outerShdw blurRad="38100" dist="38100" dir="2700000" algn="tl">
                    <a:srgbClr val="000000">
                      <a:alpha val="43137"/>
                    </a:srgbClr>
                  </a:outerShdw>
                </a:effectLst>
                <a:latin typeface="Gotham Medium" panose="02000604030000020004"/>
              </a:rPr>
              <a:t> </a:t>
            </a:r>
            <a:r>
              <a:rPr lang="en-US" sz="3200" b="1" cap="small" dirty="0">
                <a:solidFill>
                  <a:schemeClr val="tx1"/>
                </a:solidFill>
                <a:latin typeface="Gotham Medium" panose="02000604030000020004"/>
              </a:rPr>
              <a:t> </a:t>
            </a:r>
            <a:r>
              <a:rPr lang="en-US" sz="3200" b="1" dirty="0">
                <a:solidFill>
                  <a:schemeClr val="tx1"/>
                </a:solidFill>
                <a:latin typeface="Gotham Medium" panose="02000604030000020004"/>
              </a:rPr>
              <a:t>God’s messengers might seem young and inexperienced. </a:t>
            </a:r>
          </a:p>
        </p:txBody>
      </p:sp>
      <p:sp>
        <p:nvSpPr>
          <p:cNvPr id="2" name="Slide Number Placeholder 1">
            <a:extLst>
              <a:ext uri="{FF2B5EF4-FFF2-40B4-BE49-F238E27FC236}">
                <a16:creationId xmlns:a16="http://schemas.microsoft.com/office/drawing/2014/main" id="{4AA56EEB-EF0F-FCAA-E8E8-4D61434159AA}"/>
              </a:ext>
            </a:extLst>
          </p:cNvPr>
          <p:cNvSpPr>
            <a:spLocks noGrp="1"/>
          </p:cNvSpPr>
          <p:nvPr>
            <p:ph type="sldNum" sz="quarter" idx="12"/>
          </p:nvPr>
        </p:nvSpPr>
        <p:spPr>
          <a:xfrm>
            <a:off x="12317760" y="9239759"/>
            <a:ext cx="256480" cy="379591"/>
          </a:xfrm>
        </p:spPr>
        <p:txBody>
          <a:bodyPr/>
          <a:lstStyle/>
          <a:p>
            <a:fld id="{D57F1E4F-1CFF-5643-939E-217C01CDF565}" type="slidenum">
              <a:rPr lang="en-US" smtClean="0">
                <a:latin typeface="Arial Black" panose="020B0A04020102020204" pitchFamily="34" charset="0"/>
              </a:rPr>
              <a:pPr/>
              <a:t>3</a:t>
            </a:fld>
            <a:endParaRPr lang="en-US" dirty="0">
              <a:latin typeface="Arial Black" panose="020B0A04020102020204" pitchFamily="34" charset="0"/>
            </a:endParaRPr>
          </a:p>
        </p:txBody>
      </p:sp>
    </p:spTree>
    <p:extLst>
      <p:ext uri="{BB962C8B-B14F-4D97-AF65-F5344CB8AC3E}">
        <p14:creationId xmlns:p14="http://schemas.microsoft.com/office/powerpoint/2010/main" val="1683915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FC8E0F4-F68D-4A0F-8329-99F74ADDB12D}"/>
              </a:ext>
            </a:extLst>
          </p:cNvPr>
          <p:cNvPicPr>
            <a:picLocks noChangeAspect="1"/>
          </p:cNvPicPr>
          <p:nvPr/>
        </p:nvPicPr>
        <p:blipFill>
          <a:blip r:embed="rId3"/>
          <a:srcRect r="34838"/>
          <a:stretch/>
        </p:blipFill>
        <p:spPr>
          <a:xfrm>
            <a:off x="9713425" y="147577"/>
            <a:ext cx="329137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240194" y="9708402"/>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12" name="Rectangle 11">
            <a:extLst>
              <a:ext uri="{FF2B5EF4-FFF2-40B4-BE49-F238E27FC236}">
                <a16:creationId xmlns:a16="http://schemas.microsoft.com/office/drawing/2014/main" id="{65A8DD49-BF8B-4346-980A-6165ED343749}"/>
              </a:ext>
            </a:extLst>
          </p:cNvPr>
          <p:cNvSpPr/>
          <p:nvPr/>
        </p:nvSpPr>
        <p:spPr>
          <a:xfrm>
            <a:off x="2266542" y="1284645"/>
            <a:ext cx="10337870" cy="3970318"/>
          </a:xfrm>
          <a:prstGeom prst="rect">
            <a:avLst/>
          </a:prstGeom>
          <a:solidFill>
            <a:srgbClr val="002060">
              <a:alpha val="40000"/>
            </a:srgbClr>
          </a:solidFill>
        </p:spPr>
        <p:txBody>
          <a:bodyPr wrap="square">
            <a:spAutoFit/>
          </a:bodyPr>
          <a:lstStyle/>
          <a:p>
            <a:pPr algn="l"/>
            <a:r>
              <a:rPr lang="en-US" sz="2800" b="1" dirty="0">
                <a:solidFill>
                  <a:srgbClr val="FFC000"/>
                </a:solidFill>
                <a:latin typeface="Gotham Medium" panose="02000604030000020004"/>
              </a:rPr>
              <a:t>PLUCKING AND PLANTING </a:t>
            </a:r>
          </a:p>
          <a:p>
            <a:pPr algn="l"/>
            <a:r>
              <a:rPr lang="en-US" sz="2400" b="1" dirty="0">
                <a:solidFill>
                  <a:schemeClr val="tx1"/>
                </a:solidFill>
                <a:latin typeface="Gotham Medium" panose="02000604030000020004"/>
              </a:rPr>
              <a:t>Although I want my lawn to be a healthy mix of grasses, unwelcome visitors also grow there: weeds.  A particularly irksome offender is nutsedge, which initially masquerades as grass.  Untreated, it can take over large sections of a lawn.  While spraying with weed killers has some effect, new plants seem to return in a few days.  By midsummer, the only way I have found to control nutsedge is to get on my knees and pluck out every single plant by the roots.</a:t>
            </a:r>
            <a:endParaRPr lang="en-US" sz="800" b="1" dirty="0">
              <a:solidFill>
                <a:schemeClr val="tx1"/>
              </a:solidFill>
              <a:latin typeface="Gotham Medium" panose="02000604030000020004"/>
            </a:endParaRPr>
          </a:p>
          <a:p>
            <a:pPr algn="l"/>
            <a:r>
              <a:rPr lang="en-US" sz="800" b="1" dirty="0">
                <a:solidFill>
                  <a:schemeClr val="tx1"/>
                </a:solidFill>
                <a:latin typeface="Gotham Medium" panose="02000604030000020004"/>
              </a:rPr>
              <a:t> </a:t>
            </a:r>
          </a:p>
          <a:p>
            <a:pPr algn="l"/>
            <a:r>
              <a:rPr lang="en-US" sz="2400" b="1" dirty="0">
                <a:solidFill>
                  <a:schemeClr val="tx1"/>
                </a:solidFill>
                <a:latin typeface="Gotham Medium" panose="02000604030000020004"/>
              </a:rPr>
              <a:t>In the same lawn, I annually overseed sections where the grass is thin. This adds new growth and increases the lawn’s thickness and health. Often, I overseed an area damaged by nutsedge and my clumsy extractions of this weed.</a:t>
            </a:r>
          </a:p>
        </p:txBody>
      </p:sp>
      <p:sp>
        <p:nvSpPr>
          <p:cNvPr id="17" name="Rectangle 16">
            <a:extLst>
              <a:ext uri="{FF2B5EF4-FFF2-40B4-BE49-F238E27FC236}">
                <a16:creationId xmlns:a16="http://schemas.microsoft.com/office/drawing/2014/main" id="{7DF2C187-A465-4CEB-8050-26D76706C4D6}"/>
              </a:ext>
            </a:extLst>
          </p:cNvPr>
          <p:cNvSpPr/>
          <p:nvPr/>
        </p:nvSpPr>
        <p:spPr>
          <a:xfrm>
            <a:off x="203200" y="5835196"/>
            <a:ext cx="8788400" cy="3046988"/>
          </a:xfrm>
          <a:prstGeom prst="rect">
            <a:avLst/>
          </a:prstGeom>
          <a:solidFill>
            <a:srgbClr val="002060">
              <a:alpha val="40000"/>
            </a:srgbClr>
          </a:solidFill>
        </p:spPr>
        <p:txBody>
          <a:bodyPr wrap="square">
            <a:spAutoFit/>
          </a:bodyPr>
          <a:lstStyle/>
          <a:p>
            <a:pPr algn="l"/>
            <a:r>
              <a:rPr lang="en-US" sz="2400" b="1" dirty="0">
                <a:solidFill>
                  <a:schemeClr val="tx1"/>
                </a:solidFill>
                <a:latin typeface="Gotham Medium" panose="02000604030000020004"/>
              </a:rPr>
              <a:t> </a:t>
            </a:r>
          </a:p>
          <a:p>
            <a:pPr algn="l"/>
            <a:r>
              <a:rPr lang="en-US" sz="2400" b="1" dirty="0">
                <a:solidFill>
                  <a:schemeClr val="tx1"/>
                </a:solidFill>
                <a:latin typeface="Gotham Medium" panose="02000604030000020004"/>
              </a:rPr>
              <a:t>So the same turf area may see “plucking” and “planting” as uprooting and renewing. Such imagery is used in the book of Jeremiah to describe the Lord’s control over the rise and fall of nations. Nations are “plucked” (face disaster) or “planted” (allowed to prosper) according to the Lord’s plans. This lesson looks at God’s purposes in the history of nations and the role of His prophets (like Jeremiah) in announcing and interpreting these events.</a:t>
            </a:r>
          </a:p>
        </p:txBody>
      </p:sp>
      <p:sp>
        <p:nvSpPr>
          <p:cNvPr id="3" name="Slide Number Placeholder 1">
            <a:extLst>
              <a:ext uri="{FF2B5EF4-FFF2-40B4-BE49-F238E27FC236}">
                <a16:creationId xmlns:a16="http://schemas.microsoft.com/office/drawing/2014/main" id="{518B8EC0-98A6-3AA3-97D6-167F7C81CB10}"/>
              </a:ext>
            </a:extLst>
          </p:cNvPr>
          <p:cNvSpPr txBox="1">
            <a:spLocks/>
          </p:cNvSpPr>
          <p:nvPr/>
        </p:nvSpPr>
        <p:spPr>
          <a:xfrm>
            <a:off x="12347932" y="9102833"/>
            <a:ext cx="25648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D57F1E4F-1CFF-5643-939E-217C01CDF565}" type="slidenum">
              <a:rPr lang="en-US" sz="2000" smtClean="0">
                <a:latin typeface="Arial Black" panose="020B0A04020102020204" pitchFamily="34" charset="0"/>
              </a:rPr>
              <a:pPr/>
              <a:t>4</a:t>
            </a:fld>
            <a:endParaRPr lang="en-US" sz="2000" dirty="0">
              <a:latin typeface="Arial Black" panose="020B0A04020102020204" pitchFamily="34" charset="0"/>
            </a:endParaRPr>
          </a:p>
        </p:txBody>
      </p:sp>
    </p:spTree>
    <p:extLst>
      <p:ext uri="{BB962C8B-B14F-4D97-AF65-F5344CB8AC3E}">
        <p14:creationId xmlns:p14="http://schemas.microsoft.com/office/powerpoint/2010/main" val="14894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94A5EC1-11D3-4A63-AA33-53FB250552AD}"/>
              </a:ext>
            </a:extLst>
          </p:cNvPr>
          <p:cNvPicPr>
            <a:picLocks noChangeAspect="1"/>
          </p:cNvPicPr>
          <p:nvPr/>
        </p:nvPicPr>
        <p:blipFill>
          <a:blip r:embed="rId4"/>
          <a:stretch>
            <a:fillRect/>
          </a:stretch>
        </p:blipFill>
        <p:spPr>
          <a:xfrm>
            <a:off x="9698496" y="-708656"/>
            <a:ext cx="5051085" cy="4808670"/>
          </a:xfrm>
          <a:prstGeom prst="flowChartConnector">
            <a:avLst/>
          </a:prstGeom>
        </p:spPr>
      </p:pic>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rot="5400000">
            <a:off x="-6378361" y="6521180"/>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8" name="Title 2">
            <a:extLst>
              <a:ext uri="{FF2B5EF4-FFF2-40B4-BE49-F238E27FC236}">
                <a16:creationId xmlns:a16="http://schemas.microsoft.com/office/drawing/2014/main" id="{FF3E6808-A08E-4ED6-9610-DA47A63E30CA}"/>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DAFBF4-6590-4E23-AA2C-DCCA3D38A978}"/>
              </a:ext>
            </a:extLst>
          </p:cNvPr>
          <p:cNvPicPr>
            <a:picLocks noChangeAspect="1"/>
          </p:cNvPicPr>
          <p:nvPr/>
        </p:nvPicPr>
        <p:blipFill>
          <a:blip r:embed="rId4"/>
          <a:stretch>
            <a:fillRect/>
          </a:stretch>
        </p:blipFill>
        <p:spPr>
          <a:xfrm>
            <a:off x="-25999" y="5421226"/>
            <a:ext cx="5051085" cy="4808670"/>
          </a:xfrm>
          <a:prstGeom prst="flowChartConnector">
            <a:avLst/>
          </a:prstGeom>
        </p:spPr>
      </p:pic>
      <p:pic>
        <p:nvPicPr>
          <p:cNvPr id="3" name="Picture 2">
            <a:extLst>
              <a:ext uri="{FF2B5EF4-FFF2-40B4-BE49-F238E27FC236}">
                <a16:creationId xmlns:a16="http://schemas.microsoft.com/office/drawing/2014/main" id="{B36043F7-BD8C-4F08-9A38-2F0DD180B734}"/>
              </a:ext>
            </a:extLst>
          </p:cNvPr>
          <p:cNvPicPr>
            <a:picLocks noChangeAspect="1"/>
          </p:cNvPicPr>
          <p:nvPr/>
        </p:nvPicPr>
        <p:blipFill rotWithShape="1">
          <a:blip r:embed="rId4"/>
          <a:srcRect r="21067"/>
          <a:stretch/>
        </p:blipFill>
        <p:spPr>
          <a:xfrm>
            <a:off x="6604000" y="2579080"/>
            <a:ext cx="6462126" cy="6385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B278BF7E-3AC8-4C01-97B4-8E32BC835528}"/>
              </a:ext>
            </a:extLst>
          </p:cNvPr>
          <p:cNvSpPr/>
          <p:nvPr/>
        </p:nvSpPr>
        <p:spPr>
          <a:xfrm>
            <a:off x="577562" y="1522645"/>
            <a:ext cx="11646477" cy="6186309"/>
          </a:xfrm>
          <a:prstGeom prst="rect">
            <a:avLst/>
          </a:prstGeom>
          <a:solidFill>
            <a:srgbClr val="002060">
              <a:alpha val="60000"/>
            </a:srgbClr>
          </a:solidFill>
        </p:spPr>
        <p:txBody>
          <a:bodyPr wrap="square">
            <a:spAutoFit/>
          </a:bodyPr>
          <a:lstStyle/>
          <a:p>
            <a:pPr algn="l"/>
            <a:r>
              <a:rPr lang="en-US" sz="3200" b="1" u="sng" cap="small" dirty="0">
                <a:solidFill>
                  <a:srgbClr val="FFC000"/>
                </a:solidFill>
                <a:latin typeface="Gotham Medium" panose="02000604030000020004"/>
                <a:sym typeface="Helvetica Neue"/>
              </a:rPr>
              <a:t>Do Not Fear</a:t>
            </a:r>
          </a:p>
          <a:p>
            <a:pPr marL="914400" lvl="2" indent="0" algn="l"/>
            <a:r>
              <a:rPr lang="en-US" sz="2800" b="1" dirty="0">
                <a:effectLst>
                  <a:outerShdw blurRad="38100" dist="38100" dir="2700000" algn="tl">
                    <a:srgbClr val="000000">
                      <a:alpha val="43137"/>
                    </a:srgbClr>
                  </a:outerShdw>
                </a:effectLst>
                <a:latin typeface="Gotham Medium" panose="02000604030000020004"/>
                <a:ea typeface="Helvetica Neue"/>
                <a:cs typeface="Helvetica Neue"/>
                <a:sym typeface="Helvetica Neue"/>
              </a:rPr>
              <a:t>When the Lord appoints Jeremiah as His prophet, He commands Jeremiah, “Do not be afraid” (v. 8). This command is repeated frequently throughout Scripture, and it serves as a powerful reassurance for God’s servants who face difficult tasks (see Gen. 15:1; Deut. 3:2; Dan. 10:12; Luke 1:30; Acts 27:24). Jeremiah has many reasons why he could be afraid. When he delivers messages of judgment to people who do not want to hear, he faces opposition, betrayal, imprisonment, and plots against his life (see Lesson 9). The command not to fear does not indicate a lack of danger but that God is with Jeremiah and will protect him. Today, many people try to eliminate fear by minimizing risks or ignoring difficulties, but a mature perspective of fear acknowledges risks and dangers and relies on God (see Phil. 4:6–7).</a:t>
            </a:r>
          </a:p>
        </p:txBody>
      </p:sp>
      <p:sp>
        <p:nvSpPr>
          <p:cNvPr id="4" name="Slide Number Placeholder 1">
            <a:extLst>
              <a:ext uri="{FF2B5EF4-FFF2-40B4-BE49-F238E27FC236}">
                <a16:creationId xmlns:a16="http://schemas.microsoft.com/office/drawing/2014/main" id="{FE54D0E3-4C49-FD46-DE93-3F41ACAE5A91}"/>
              </a:ext>
            </a:extLst>
          </p:cNvPr>
          <p:cNvSpPr txBox="1">
            <a:spLocks/>
          </p:cNvSpPr>
          <p:nvPr/>
        </p:nvSpPr>
        <p:spPr>
          <a:xfrm>
            <a:off x="12317760" y="9239759"/>
            <a:ext cx="256480" cy="37959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D57F1E4F-1CFF-5643-939E-217C01CDF565}" type="slidenum">
              <a:rPr lang="en-US" sz="2000" smtClean="0">
                <a:latin typeface="Arial Black" panose="020B0A04020102020204" pitchFamily="34" charset="0"/>
              </a:rPr>
              <a:pPr/>
              <a:t>5</a:t>
            </a:fld>
            <a:endParaRPr lang="en-US" sz="2000" dirty="0">
              <a:latin typeface="Arial Black" panose="020B0A04020102020204" pitchFamily="34" charset="0"/>
            </a:endParaRPr>
          </a:p>
        </p:txBody>
      </p:sp>
    </p:spTree>
    <p:extLst>
      <p:ext uri="{BB962C8B-B14F-4D97-AF65-F5344CB8AC3E}">
        <p14:creationId xmlns:p14="http://schemas.microsoft.com/office/powerpoint/2010/main" val="3887617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AC2E79-E4C7-4D60-A81A-1186989DC01D}"/>
              </a:ext>
            </a:extLst>
          </p:cNvPr>
          <p:cNvPicPr>
            <a:picLocks noChangeAspect="1"/>
          </p:cNvPicPr>
          <p:nvPr/>
        </p:nvPicPr>
        <p:blipFill>
          <a:blip r:embed="rId3"/>
          <a:stretch>
            <a:fillRect/>
          </a:stretch>
        </p:blipFill>
        <p:spPr>
          <a:xfrm>
            <a:off x="9713425" y="147577"/>
            <a:ext cx="5051085" cy="4808670"/>
          </a:xfrm>
          <a:prstGeom prst="flowChartConnector">
            <a:avLst/>
          </a:prstGeom>
        </p:spPr>
      </p:pic>
      <p:sp>
        <p:nvSpPr>
          <p:cNvPr id="16" name="Rectangle 15">
            <a:extLst>
              <a:ext uri="{FF2B5EF4-FFF2-40B4-BE49-F238E27FC236}">
                <a16:creationId xmlns:a16="http://schemas.microsoft.com/office/drawing/2014/main" id="{B39C9B18-349B-4488-A55D-A60D1281259D}"/>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pic>
        <p:nvPicPr>
          <p:cNvPr id="10" name="Picture 9">
            <a:extLst>
              <a:ext uri="{FF2B5EF4-FFF2-40B4-BE49-F238E27FC236}">
                <a16:creationId xmlns:a16="http://schemas.microsoft.com/office/drawing/2014/main" id="{2081E65A-6286-472F-BB7C-F83E25838204}"/>
              </a:ext>
            </a:extLst>
          </p:cNvPr>
          <p:cNvPicPr>
            <a:picLocks noChangeAspect="1"/>
          </p:cNvPicPr>
          <p:nvPr/>
        </p:nvPicPr>
        <p:blipFill>
          <a:blip r:embed="rId3"/>
          <a:stretch>
            <a:fillRect/>
          </a:stretch>
        </p:blipFill>
        <p:spPr>
          <a:xfrm rot="2944594">
            <a:off x="-159601" y="779431"/>
            <a:ext cx="4630058" cy="4407849"/>
          </a:xfrm>
          <a:prstGeom prst="flowChartConnector">
            <a:avLst/>
          </a:prstGeom>
        </p:spPr>
      </p:pic>
      <p:sp>
        <p:nvSpPr>
          <p:cNvPr id="13" name="TextBox 12">
            <a:extLst>
              <a:ext uri="{FF2B5EF4-FFF2-40B4-BE49-F238E27FC236}">
                <a16:creationId xmlns:a16="http://schemas.microsoft.com/office/drawing/2014/main" id="{2EF63E21-0A62-4E0C-B58D-55FE45E3F202}"/>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4" name="Title 2">
            <a:extLst>
              <a:ext uri="{FF2B5EF4-FFF2-40B4-BE49-F238E27FC236}">
                <a16:creationId xmlns:a16="http://schemas.microsoft.com/office/drawing/2014/main" id="{B97F7074-D175-4B85-A5D6-CD2BAC7801D4}"/>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5" name="Straight Connector 14">
            <a:extLst>
              <a:ext uri="{FF2B5EF4-FFF2-40B4-BE49-F238E27FC236}">
                <a16:creationId xmlns:a16="http://schemas.microsoft.com/office/drawing/2014/main" id="{BC2B38BF-1A47-459D-87EB-87E2FF84AAA4}"/>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10">
            <a:extLst>
              <a:ext uri="{FF2B5EF4-FFF2-40B4-BE49-F238E27FC236}">
                <a16:creationId xmlns:a16="http://schemas.microsoft.com/office/drawing/2014/main" id="{31A16FEB-443E-4763-A54F-08668CDCC13B}"/>
              </a:ext>
            </a:extLst>
          </p:cNvPr>
          <p:cNvSpPr>
            <a:spLocks noChangeShapeType="1"/>
          </p:cNvSpPr>
          <p:nvPr/>
        </p:nvSpPr>
        <p:spPr bwMode="auto">
          <a:xfrm>
            <a:off x="-157069" y="4317009"/>
            <a:ext cx="13624560" cy="0"/>
          </a:xfrm>
          <a:prstGeom prst="line">
            <a:avLst/>
          </a:prstGeom>
          <a:ln w="76200">
            <a:solidFill>
              <a:schemeClr val="tx1"/>
            </a:solidFill>
            <a:headEnd/>
            <a:tailEnd/>
          </a:ln>
        </p:spPr>
        <p:style>
          <a:lnRef idx="1">
            <a:schemeClr val="accent3"/>
          </a:lnRef>
          <a:fillRef idx="0">
            <a:schemeClr val="accent3"/>
          </a:fillRef>
          <a:effectRef idx="0">
            <a:schemeClr val="accent3"/>
          </a:effectRef>
          <a:fontRef idx="minor">
            <a:schemeClr val="tx1"/>
          </a:fontRef>
        </p:style>
        <p:txBody>
          <a:bodyPr/>
          <a:lstStyle/>
          <a:p>
            <a:pPr algn="l"/>
            <a:endParaRPr lang="en-US" sz="2000" dirty="0">
              <a:ln>
                <a:solidFill>
                  <a:schemeClr val="accent3">
                    <a:shade val="95000"/>
                    <a:satMod val="104999"/>
                  </a:schemeClr>
                </a:solidFill>
              </a:ln>
              <a:solidFill>
                <a:srgbClr val="002060"/>
              </a:solidFill>
            </a:endParaRPr>
          </a:p>
        </p:txBody>
      </p:sp>
      <p:sp>
        <p:nvSpPr>
          <p:cNvPr id="11" name="Line 10">
            <a:extLst>
              <a:ext uri="{FF2B5EF4-FFF2-40B4-BE49-F238E27FC236}">
                <a16:creationId xmlns:a16="http://schemas.microsoft.com/office/drawing/2014/main" id="{379A229C-C67B-48C4-B089-50C5FB50395E}"/>
              </a:ext>
            </a:extLst>
          </p:cNvPr>
          <p:cNvSpPr>
            <a:spLocks noChangeShapeType="1"/>
          </p:cNvSpPr>
          <p:nvPr/>
        </p:nvSpPr>
        <p:spPr bwMode="auto">
          <a:xfrm>
            <a:off x="503321" y="9733503"/>
            <a:ext cx="11887200" cy="0"/>
          </a:xfrm>
          <a:prstGeom prst="line">
            <a:avLst/>
          </a:prstGeom>
          <a:noFill/>
          <a:ln w="77063">
            <a:solidFill>
              <a:srgbClr val="002060"/>
            </a:solidFill>
            <a:round/>
            <a:headEnd/>
            <a:tailEnd/>
          </a:ln>
        </p:spPr>
        <p:txBody>
          <a:bodyPr/>
          <a:lstStyle/>
          <a:p>
            <a:pPr algn="l"/>
            <a:endParaRPr lang="en-US" sz="2000" dirty="0">
              <a:solidFill>
                <a:srgbClr val="002060"/>
              </a:solidFill>
            </a:endParaRPr>
          </a:p>
        </p:txBody>
      </p:sp>
      <p:sp>
        <p:nvSpPr>
          <p:cNvPr id="9" name="Rectangle 8">
            <a:extLst>
              <a:ext uri="{FF2B5EF4-FFF2-40B4-BE49-F238E27FC236}">
                <a16:creationId xmlns:a16="http://schemas.microsoft.com/office/drawing/2014/main" id="{85B3CA4D-3673-4B83-A2E0-F3C2593AC5C9}"/>
              </a:ext>
            </a:extLst>
          </p:cNvPr>
          <p:cNvSpPr/>
          <p:nvPr/>
        </p:nvSpPr>
        <p:spPr>
          <a:xfrm>
            <a:off x="3587425" y="1075117"/>
            <a:ext cx="9280399" cy="3170099"/>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3200" b="1" u="sng" cap="small" dirty="0">
                <a:solidFill>
                  <a:srgbClr val="FFC000"/>
                </a:solidFill>
                <a:effectLst>
                  <a:outerShdw blurRad="38100" dist="38100" dir="2700000" algn="tl">
                    <a:srgbClr val="000000">
                      <a:alpha val="43137"/>
                    </a:srgbClr>
                  </a:outerShdw>
                </a:effectLst>
                <a:latin typeface="Gotham Medium" panose="02000604030000020004"/>
                <a:sym typeface="Helvetica Neue"/>
              </a:rPr>
              <a:t>The Reluctance of Humble Servants</a:t>
            </a:r>
          </a:p>
          <a:p>
            <a:pPr marL="914400" lvl="2" indent="0" algn="l"/>
            <a:r>
              <a:rPr lang="en-US" sz="2800" b="1" dirty="0">
                <a:effectLst>
                  <a:outerShdw blurRad="38100" dist="38100" dir="2700000" algn="tl">
                    <a:srgbClr val="000000">
                      <a:alpha val="43137"/>
                    </a:srgbClr>
                  </a:outerShdw>
                </a:effectLst>
                <a:latin typeface="Gotham Medium" panose="02000604030000020004"/>
                <a:sym typeface="Helvetica Neue"/>
              </a:rPr>
              <a:t>Jeremiah’s reluctance to serve as God’s messenger may be surprising, given his verbal commissioning from the Lord. God announces that He chose him before he was born (Jer. 1:5). But Jeremiah still doubts because of his youth and inexperience. Jeremiah is not the only prophet to respond this way. </a:t>
            </a:r>
          </a:p>
        </p:txBody>
      </p:sp>
      <p:sp>
        <p:nvSpPr>
          <p:cNvPr id="2" name="Rectangle 1">
            <a:extLst>
              <a:ext uri="{FF2B5EF4-FFF2-40B4-BE49-F238E27FC236}">
                <a16:creationId xmlns:a16="http://schemas.microsoft.com/office/drawing/2014/main" id="{7F2DB5D9-71C5-4A58-9DDD-75EBC6870EA9}"/>
              </a:ext>
            </a:extLst>
          </p:cNvPr>
          <p:cNvSpPr/>
          <p:nvPr/>
        </p:nvSpPr>
        <p:spPr>
          <a:xfrm>
            <a:off x="-9921" y="4457788"/>
            <a:ext cx="8647277" cy="5262979"/>
          </a:xfrm>
          <a:prstGeom prst="rect">
            <a:avLst/>
          </a:prstGeom>
          <a:gradFill>
            <a:gsLst>
              <a:gs pos="0">
                <a:srgbClr val="002060"/>
              </a:gs>
              <a:gs pos="50000">
                <a:srgbClr val="0070C0">
                  <a:alpha val="50000"/>
                </a:srgbClr>
              </a:gs>
              <a:gs pos="100000">
                <a:srgbClr val="002060"/>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2800" b="1" dirty="0">
                <a:effectLst>
                  <a:outerShdw blurRad="38100" dist="38100" dir="2700000" algn="tl">
                    <a:srgbClr val="000000">
                      <a:alpha val="43137"/>
                    </a:srgbClr>
                  </a:outerShdw>
                </a:effectLst>
                <a:latin typeface="Gotham Medium" panose="02000604030000020004"/>
                <a:sym typeface="Helvetica Neue"/>
              </a:rPr>
              <a:t>When God speaks to Moses through the burning bush and calls him to lead the Hebrews out of Egypt, Moses is reluctant. He asks, “Who am I?” (Ex. 3:11). Even when God reassures him, Moses cites a lack of eloquence and slowness of speech (4:10). People whom the Lord calls to serve often feel unprepared or inadequate, but God equips and empowers them for the task. In 1 Corinthians 1:26–29, Paul emphasizes that God does not choose believers because of their wisdom, influence, or impressive family name. When God chooses humble servants, no one can attribute their success to their own strength.</a:t>
            </a:r>
          </a:p>
        </p:txBody>
      </p:sp>
      <p:sp>
        <p:nvSpPr>
          <p:cNvPr id="4" name="Slide Number Placeholder 1">
            <a:extLst>
              <a:ext uri="{FF2B5EF4-FFF2-40B4-BE49-F238E27FC236}">
                <a16:creationId xmlns:a16="http://schemas.microsoft.com/office/drawing/2014/main" id="{4CD4889D-CD2B-F3D7-DAB9-24397AAA28AD}"/>
              </a:ext>
            </a:extLst>
          </p:cNvPr>
          <p:cNvSpPr txBox="1">
            <a:spLocks/>
          </p:cNvSpPr>
          <p:nvPr/>
        </p:nvSpPr>
        <p:spPr>
          <a:xfrm>
            <a:off x="12317760" y="9272411"/>
            <a:ext cx="426992" cy="346939"/>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228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457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685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9144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11430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13716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16002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182880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a:lstStyle>
          <a:p>
            <a:fld id="{D57F1E4F-1CFF-5643-939E-217C01CDF565}" type="slidenum">
              <a:rPr lang="en-US" sz="2000" smtClean="0">
                <a:latin typeface="Arial Black" panose="020B0A04020102020204" pitchFamily="34" charset="0"/>
              </a:rPr>
              <a:pPr/>
              <a:t>6</a:t>
            </a:fld>
            <a:endParaRPr lang="en-US" sz="2000" dirty="0">
              <a:latin typeface="Arial Black" panose="020B0A04020102020204" pitchFamily="34" charset="0"/>
            </a:endParaRPr>
          </a:p>
        </p:txBody>
      </p:sp>
    </p:spTree>
    <p:extLst>
      <p:ext uri="{BB962C8B-B14F-4D97-AF65-F5344CB8AC3E}">
        <p14:creationId xmlns:p14="http://schemas.microsoft.com/office/powerpoint/2010/main" val="3511111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D824AF-4E70-45F0-A415-BFBE5A8AC981}"/>
              </a:ext>
            </a:extLst>
          </p:cNvPr>
          <p:cNvPicPr>
            <a:picLocks noChangeAspect="1"/>
          </p:cNvPicPr>
          <p:nvPr/>
        </p:nvPicPr>
        <p:blipFill>
          <a:blip r:embed="rId4"/>
          <a:stretch>
            <a:fillRect/>
          </a:stretch>
        </p:blipFill>
        <p:spPr>
          <a:xfrm>
            <a:off x="9835063" y="-788088"/>
            <a:ext cx="5051085" cy="4808670"/>
          </a:xfrm>
          <a:prstGeom prst="flowChartConnector">
            <a:avLst/>
          </a:prstGeom>
        </p:spPr>
      </p:pic>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rot="5400000">
            <a:off x="-6378361" y="6521180"/>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sp>
        <p:nvSpPr>
          <p:cNvPr id="15" name="TextBox 14">
            <a:extLst>
              <a:ext uri="{FF2B5EF4-FFF2-40B4-BE49-F238E27FC236}">
                <a16:creationId xmlns:a16="http://schemas.microsoft.com/office/drawing/2014/main" id="{02DD65C2-BA58-4A54-9747-3CF5F4E066C5}"/>
              </a:ext>
            </a:extLst>
          </p:cNvPr>
          <p:cNvSpPr txBox="1"/>
          <p:nvPr/>
        </p:nvSpPr>
        <p:spPr>
          <a:xfrm>
            <a:off x="203200" y="113742"/>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OUTLINE</a:t>
            </a:r>
          </a:p>
        </p:txBody>
      </p:sp>
      <p:sp>
        <p:nvSpPr>
          <p:cNvPr id="18" name="Title 2">
            <a:extLst>
              <a:ext uri="{FF2B5EF4-FFF2-40B4-BE49-F238E27FC236}">
                <a16:creationId xmlns:a16="http://schemas.microsoft.com/office/drawing/2014/main" id="{FF3E6808-A08E-4ED6-9610-DA47A63E30CA}"/>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9" name="Straight Connector 18">
            <a:extLst>
              <a:ext uri="{FF2B5EF4-FFF2-40B4-BE49-F238E27FC236}">
                <a16:creationId xmlns:a16="http://schemas.microsoft.com/office/drawing/2014/main" id="{24D1EBCE-E495-4DCA-B841-446BC0CF2047}"/>
              </a:ext>
            </a:extLst>
          </p:cNvPr>
          <p:cNvCxnSpPr/>
          <p:nvPr/>
        </p:nvCxnSpPr>
        <p:spPr>
          <a:xfrm>
            <a:off x="203200" y="97292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DAFBF4-6590-4E23-AA2C-DCCA3D38A978}"/>
              </a:ext>
            </a:extLst>
          </p:cNvPr>
          <p:cNvPicPr>
            <a:picLocks noChangeAspect="1"/>
          </p:cNvPicPr>
          <p:nvPr/>
        </p:nvPicPr>
        <p:blipFill>
          <a:blip r:embed="rId4"/>
          <a:stretch>
            <a:fillRect/>
          </a:stretch>
        </p:blipFill>
        <p:spPr>
          <a:xfrm>
            <a:off x="0" y="5495654"/>
            <a:ext cx="5051085" cy="4808670"/>
          </a:xfrm>
          <a:prstGeom prst="flowChartConnector">
            <a:avLst/>
          </a:prstGeom>
        </p:spPr>
      </p:pic>
      <p:pic>
        <p:nvPicPr>
          <p:cNvPr id="3" name="Picture 2">
            <a:extLst>
              <a:ext uri="{FF2B5EF4-FFF2-40B4-BE49-F238E27FC236}">
                <a16:creationId xmlns:a16="http://schemas.microsoft.com/office/drawing/2014/main" id="{B36043F7-BD8C-4F08-9A38-2F0DD180B734}"/>
              </a:ext>
            </a:extLst>
          </p:cNvPr>
          <p:cNvPicPr>
            <a:picLocks noChangeAspect="1"/>
          </p:cNvPicPr>
          <p:nvPr/>
        </p:nvPicPr>
        <p:blipFill rotWithShape="1">
          <a:blip r:embed="rId4"/>
          <a:srcRect r="21067"/>
          <a:stretch/>
        </p:blipFill>
        <p:spPr>
          <a:xfrm>
            <a:off x="6604000" y="2579080"/>
            <a:ext cx="6462126" cy="63857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B278BF7E-3AC8-4C01-97B4-8E32BC835528}"/>
              </a:ext>
            </a:extLst>
          </p:cNvPr>
          <p:cNvSpPr/>
          <p:nvPr/>
        </p:nvSpPr>
        <p:spPr>
          <a:xfrm>
            <a:off x="577562" y="1522645"/>
            <a:ext cx="11646477" cy="6740307"/>
          </a:xfrm>
          <a:prstGeom prst="rect">
            <a:avLst/>
          </a:prstGeom>
          <a:solidFill>
            <a:srgbClr val="002060">
              <a:alpha val="60000"/>
            </a:srgbClr>
          </a:solidFill>
        </p:spPr>
        <p:txBody>
          <a:bodyPr wrap="square">
            <a:spAutoFit/>
          </a:bodyPr>
          <a:lstStyle/>
          <a:p>
            <a:pPr algn="l"/>
            <a:r>
              <a:rPr lang="en-US" sz="3200" b="1" u="sng" cap="small" dirty="0">
                <a:solidFill>
                  <a:srgbClr val="FFC000"/>
                </a:solidFill>
                <a:latin typeface="Gotham Medium" panose="02000604030000020004"/>
                <a:ea typeface="Helvetica Neue"/>
                <a:cs typeface="Helvetica Neue"/>
                <a:sym typeface="Helvetica Neue"/>
              </a:rPr>
              <a:t>Conditional Judgment</a:t>
            </a:r>
          </a:p>
          <a:p>
            <a:pPr marL="914400" lvl="2" indent="0" algn="l"/>
            <a:r>
              <a:rPr lang="en-US" sz="2800" dirty="0">
                <a:latin typeface="Gotham Medium" panose="02000604030000020004"/>
                <a:sym typeface="Helvetica Neue"/>
              </a:rPr>
              <a:t>To the modern reader, the prophets’ messages of judgment may sound harsh or severe. But these judgments are given in response to recurring disobedience and wickedness. An important aspect of many judgments is their conditionality. If the people repent and follow the Lord, they will receive forgiveness and reprieve; but if they continue rebelling against God, He has no choice but to respond.</a:t>
            </a:r>
            <a:endParaRPr lang="en-US" sz="800" dirty="0">
              <a:latin typeface="Gotham Medium" panose="02000604030000020004"/>
              <a:sym typeface="Helvetica Neue"/>
            </a:endParaRPr>
          </a:p>
          <a:p>
            <a:pPr marL="914400" lvl="2" indent="0" algn="l"/>
            <a:r>
              <a:rPr lang="en-US" sz="800" dirty="0">
                <a:latin typeface="Gotham Medium" panose="02000604030000020004"/>
                <a:sym typeface="Helvetica Neue"/>
              </a:rPr>
              <a:t> </a:t>
            </a:r>
          </a:p>
          <a:p>
            <a:pPr marL="914400" lvl="2" indent="0" algn="l"/>
            <a:r>
              <a:rPr lang="en-US" sz="2800" dirty="0">
                <a:latin typeface="Gotham Medium" panose="02000604030000020004"/>
                <a:sym typeface="Helvetica Neue"/>
              </a:rPr>
              <a:t>The prophets emphasize that God desires for His people to repent; He wants the opportunity to show mercy. The prophet Isaiah refers to the Lord’s judgment of His own people as “his strange work” and “his alien task” (Isa. 28:21). God does not take pleasure in the death of the wicked; His desire is for them to return to Him (see Ezek. 18:23, 32). This theme of God’s mercy continues in the New Testament, which instructs believers that, while the day of the Lord will come, God wants everyone to repent (2 Peter 3:9).</a:t>
            </a:r>
          </a:p>
        </p:txBody>
      </p:sp>
      <p:sp>
        <p:nvSpPr>
          <p:cNvPr id="2" name="Slide Number Placeholder 1">
            <a:extLst>
              <a:ext uri="{FF2B5EF4-FFF2-40B4-BE49-F238E27FC236}">
                <a16:creationId xmlns:a16="http://schemas.microsoft.com/office/drawing/2014/main" id="{A60858A3-05C8-1090-C3B3-8073878D0FBB}"/>
              </a:ext>
            </a:extLst>
          </p:cNvPr>
          <p:cNvSpPr>
            <a:spLocks noGrp="1"/>
          </p:cNvSpPr>
          <p:nvPr>
            <p:ph type="sldNum" sz="quarter" idx="2"/>
          </p:nvPr>
        </p:nvSpPr>
        <p:spPr>
          <a:xfrm>
            <a:off x="12232365" y="9229535"/>
            <a:ext cx="256480" cy="379591"/>
          </a:xfrm>
        </p:spPr>
        <p:txBody>
          <a:bodyPr/>
          <a:lstStyle/>
          <a:p>
            <a:fld id="{86CB4B4D-7CA3-9044-876B-883B54F8677D}" type="slidenum">
              <a:rPr lang="en-US" smtClean="0">
                <a:latin typeface="Arial Black" panose="020B0A04020102020204" pitchFamily="34" charset="0"/>
              </a:rPr>
              <a:pPr/>
              <a:t>7</a:t>
            </a:fld>
            <a:endParaRPr lang="en-US" dirty="0">
              <a:latin typeface="Arial Black" panose="020B0A04020102020204" pitchFamily="34" charset="0"/>
            </a:endParaRPr>
          </a:p>
        </p:txBody>
      </p:sp>
      <p:sp>
        <p:nvSpPr>
          <p:cNvPr id="4" name="Line 10">
            <a:extLst>
              <a:ext uri="{FF2B5EF4-FFF2-40B4-BE49-F238E27FC236}">
                <a16:creationId xmlns:a16="http://schemas.microsoft.com/office/drawing/2014/main" id="{24376782-7489-B1A7-BF39-35D28F87F424}"/>
              </a:ext>
            </a:extLst>
          </p:cNvPr>
          <p:cNvSpPr>
            <a:spLocks noChangeShapeType="1"/>
          </p:cNvSpPr>
          <p:nvPr/>
        </p:nvSpPr>
        <p:spPr bwMode="auto">
          <a:xfrm>
            <a:off x="5363576" y="2913606"/>
            <a:ext cx="658368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6" name="Line 10">
            <a:extLst>
              <a:ext uri="{FF2B5EF4-FFF2-40B4-BE49-F238E27FC236}">
                <a16:creationId xmlns:a16="http://schemas.microsoft.com/office/drawing/2014/main" id="{F26B69FA-F7FB-471C-FA8C-990B3099F59E}"/>
              </a:ext>
            </a:extLst>
          </p:cNvPr>
          <p:cNvSpPr>
            <a:spLocks noChangeShapeType="1"/>
          </p:cNvSpPr>
          <p:nvPr/>
        </p:nvSpPr>
        <p:spPr bwMode="auto">
          <a:xfrm>
            <a:off x="1515476" y="3370806"/>
            <a:ext cx="438912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Tree>
    <p:extLst>
      <p:ext uri="{BB962C8B-B14F-4D97-AF65-F5344CB8AC3E}">
        <p14:creationId xmlns:p14="http://schemas.microsoft.com/office/powerpoint/2010/main" val="2505661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0BCDC8-DBE3-48BF-AA68-1BE98A006F7E}"/>
              </a:ext>
            </a:extLst>
          </p:cNvPr>
          <p:cNvSpPr/>
          <p:nvPr/>
        </p:nvSpPr>
        <p:spPr>
          <a:xfrm>
            <a:off x="782321" y="1681262"/>
            <a:ext cx="12112339" cy="2062359"/>
          </a:xfrm>
          <a:prstGeom prst="rect">
            <a:avLst/>
          </a:prstGeom>
          <a:solidFill>
            <a:schemeClr val="tx1">
              <a:lumMod val="50000"/>
              <a:alpha val="0"/>
            </a:schemeClr>
          </a:solidFill>
        </p:spPr>
        <p:txBody>
          <a:bodyPr wrap="square">
            <a:spAutoFit/>
          </a:bodyPr>
          <a:lstStyle/>
          <a:p>
            <a:pPr marL="914446" lvl="6" indent="0" algn="l"/>
            <a:endParaRPr lang="en-US" sz="2400" b="1" dirty="0">
              <a:solidFill>
                <a:srgbClr val="002060"/>
              </a:solidFill>
              <a:latin typeface="Gotham Medium" panose="02000604030000020004"/>
            </a:endParaRPr>
          </a:p>
          <a:p>
            <a:pPr marL="914446" lvl="6" indent="0" algn="l"/>
            <a:endParaRPr lang="en-US" sz="2400" b="1" dirty="0">
              <a:solidFill>
                <a:srgbClr val="002060"/>
              </a:solidFill>
              <a:latin typeface="Gotham Medium" panose="02000604030000020004"/>
            </a:endParaRPr>
          </a:p>
          <a:p>
            <a:pPr marL="914446" lvl="6" indent="0" algn="l"/>
            <a:endParaRPr lang="en-US" sz="2400" b="1" dirty="0">
              <a:solidFill>
                <a:srgbClr val="002060"/>
              </a:solidFill>
              <a:latin typeface="Gotham Medium" panose="02000604030000020004"/>
            </a:endParaRPr>
          </a:p>
          <a:p>
            <a:pPr marL="914446" lvl="6" indent="0" algn="l"/>
            <a:endParaRPr lang="en-US" sz="2801" b="1" dirty="0">
              <a:solidFill>
                <a:srgbClr val="002060"/>
              </a:solidFill>
              <a:latin typeface="Gotham Medium" panose="02000604030000020004"/>
            </a:endParaRPr>
          </a:p>
          <a:p>
            <a:pPr marL="914446" lvl="6" indent="0" algn="l"/>
            <a:endParaRPr lang="en-US" sz="2801" b="1" dirty="0">
              <a:solidFill>
                <a:srgbClr val="002060"/>
              </a:solidFill>
              <a:latin typeface="Gotham Medium" panose="02000604030000020004"/>
            </a:endParaRPr>
          </a:p>
        </p:txBody>
      </p:sp>
      <p:cxnSp>
        <p:nvCxnSpPr>
          <p:cNvPr id="11" name="Straight Connector 10">
            <a:extLst>
              <a:ext uri="{FF2B5EF4-FFF2-40B4-BE49-F238E27FC236}">
                <a16:creationId xmlns:a16="http://schemas.microsoft.com/office/drawing/2014/main" id="{42121AC4-B46B-4120-BC08-55AFE9660D5F}"/>
              </a:ext>
            </a:extLst>
          </p:cNvPr>
          <p:cNvCxnSpPr/>
          <p:nvPr/>
        </p:nvCxnSpPr>
        <p:spPr>
          <a:xfrm>
            <a:off x="-98272" y="10457406"/>
            <a:ext cx="128016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2" name="Line 10">
            <a:extLst>
              <a:ext uri="{FF2B5EF4-FFF2-40B4-BE49-F238E27FC236}">
                <a16:creationId xmlns:a16="http://schemas.microsoft.com/office/drawing/2014/main" id="{3EC23EEF-28A9-4113-A20E-F4FF5EE825FD}"/>
              </a:ext>
            </a:extLst>
          </p:cNvPr>
          <p:cNvSpPr>
            <a:spLocks noChangeShapeType="1"/>
          </p:cNvSpPr>
          <p:nvPr/>
        </p:nvSpPr>
        <p:spPr bwMode="auto">
          <a:xfrm>
            <a:off x="-98272" y="10457406"/>
            <a:ext cx="12801600" cy="0"/>
          </a:xfrm>
          <a:prstGeom prst="line">
            <a:avLst/>
          </a:prstGeom>
          <a:noFill/>
          <a:ln w="77063">
            <a:solidFill>
              <a:srgbClr val="002060"/>
            </a:solidFill>
            <a:round/>
            <a:headEnd/>
            <a:tailEnd/>
          </a:ln>
        </p:spPr>
        <p:txBody>
          <a:bodyPr/>
          <a:lstStyle/>
          <a:p>
            <a:pPr algn="l"/>
            <a:endParaRPr lang="en-US" sz="2000" dirty="0">
              <a:solidFill>
                <a:schemeClr val="tx1"/>
              </a:solidFill>
            </a:endParaRPr>
          </a:p>
        </p:txBody>
      </p:sp>
      <p:pic>
        <p:nvPicPr>
          <p:cNvPr id="3" name="Picture 2">
            <a:extLst>
              <a:ext uri="{FF2B5EF4-FFF2-40B4-BE49-F238E27FC236}">
                <a16:creationId xmlns:a16="http://schemas.microsoft.com/office/drawing/2014/main" id="{90FF6F56-6062-472E-8B47-B5C8956F2417}"/>
              </a:ext>
            </a:extLst>
          </p:cNvPr>
          <p:cNvPicPr>
            <a:picLocks noChangeAspect="1"/>
          </p:cNvPicPr>
          <p:nvPr/>
        </p:nvPicPr>
        <p:blipFill>
          <a:blip r:embed="rId3"/>
          <a:stretch>
            <a:fillRect/>
          </a:stretch>
        </p:blipFill>
        <p:spPr>
          <a:xfrm flipH="1">
            <a:off x="0" y="14250"/>
            <a:ext cx="13167360" cy="9612434"/>
          </a:xfrm>
          <a:prstGeom prst="rect">
            <a:avLst/>
          </a:prstGeom>
        </p:spPr>
      </p:pic>
      <p:sp>
        <p:nvSpPr>
          <p:cNvPr id="14" name="TextBox 13">
            <a:extLst>
              <a:ext uri="{FF2B5EF4-FFF2-40B4-BE49-F238E27FC236}">
                <a16:creationId xmlns:a16="http://schemas.microsoft.com/office/drawing/2014/main" id="{9FFFAFA4-49AA-42D4-BA1D-07381D25B493}"/>
              </a:ext>
            </a:extLst>
          </p:cNvPr>
          <p:cNvSpPr txBox="1"/>
          <p:nvPr/>
        </p:nvSpPr>
        <p:spPr>
          <a:xfrm>
            <a:off x="159224" y="1425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pic>
        <p:nvPicPr>
          <p:cNvPr id="17" name="Picture 16">
            <a:extLst>
              <a:ext uri="{FF2B5EF4-FFF2-40B4-BE49-F238E27FC236}">
                <a16:creationId xmlns:a16="http://schemas.microsoft.com/office/drawing/2014/main" id="{F944CD7A-DADC-46E0-9A6A-BF2D7A6CF151}"/>
              </a:ext>
            </a:extLst>
          </p:cNvPr>
          <p:cNvPicPr>
            <a:picLocks noChangeAspect="1"/>
          </p:cNvPicPr>
          <p:nvPr/>
        </p:nvPicPr>
        <p:blipFill>
          <a:blip r:embed="rId4"/>
          <a:srcRect t="12296" r="15071"/>
          <a:stretch/>
        </p:blipFill>
        <p:spPr>
          <a:xfrm>
            <a:off x="8843813" y="-12699"/>
            <a:ext cx="4289821" cy="4217391"/>
          </a:xfrm>
          <a:prstGeom prst="flowChartConnector">
            <a:avLst/>
          </a:prstGeom>
        </p:spPr>
      </p:pic>
      <p:cxnSp>
        <p:nvCxnSpPr>
          <p:cNvPr id="19" name="Straight Connector 18">
            <a:extLst>
              <a:ext uri="{FF2B5EF4-FFF2-40B4-BE49-F238E27FC236}">
                <a16:creationId xmlns:a16="http://schemas.microsoft.com/office/drawing/2014/main" id="{24D1EBCE-E495-4DCA-B841-446BC0CF2047}"/>
              </a:ext>
            </a:extLst>
          </p:cNvPr>
          <p:cNvCxnSpPr/>
          <p:nvPr/>
        </p:nvCxnSpPr>
        <p:spPr>
          <a:xfrm>
            <a:off x="95487" y="865113"/>
            <a:ext cx="1280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FF3E6808-A08E-4ED6-9610-DA47A63E30CA}"/>
              </a:ext>
            </a:extLst>
          </p:cNvPr>
          <p:cNvSpPr txBox="1">
            <a:spLocks/>
          </p:cNvSpPr>
          <p:nvPr/>
        </p:nvSpPr>
        <p:spPr>
          <a:xfrm>
            <a:off x="8607266" y="-27052"/>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sp>
        <p:nvSpPr>
          <p:cNvPr id="4" name="Rectangle 3">
            <a:extLst>
              <a:ext uri="{FF2B5EF4-FFF2-40B4-BE49-F238E27FC236}">
                <a16:creationId xmlns:a16="http://schemas.microsoft.com/office/drawing/2014/main" id="{25592312-6D1D-409A-B10B-BA9D46A4691A}"/>
              </a:ext>
            </a:extLst>
          </p:cNvPr>
          <p:cNvSpPr/>
          <p:nvPr/>
        </p:nvSpPr>
        <p:spPr>
          <a:xfrm>
            <a:off x="204188" y="1275891"/>
            <a:ext cx="2024662" cy="769441"/>
          </a:xfrm>
          <a:prstGeom prst="rect">
            <a:avLst/>
          </a:prstGeom>
        </p:spPr>
        <p:txBody>
          <a:bodyPr wrap="square">
            <a:spAutoFit/>
          </a:bodyPr>
          <a:lstStyle/>
          <a:p>
            <a:pPr algn="l"/>
            <a:r>
              <a:rPr lang="en-US" sz="4400" b="1" i="1" u="sng" dirty="0">
                <a:solidFill>
                  <a:srgbClr val="FFC000"/>
                </a:solidFill>
                <a:latin typeface="Gotham Medium" panose="02000604030000020004"/>
              </a:rPr>
              <a:t>SHILOH</a:t>
            </a:r>
          </a:p>
        </p:txBody>
      </p:sp>
      <p:sp>
        <p:nvSpPr>
          <p:cNvPr id="5" name="Rectangle 4">
            <a:extLst>
              <a:ext uri="{FF2B5EF4-FFF2-40B4-BE49-F238E27FC236}">
                <a16:creationId xmlns:a16="http://schemas.microsoft.com/office/drawing/2014/main" id="{0BE0E462-260F-4E6B-A8E7-3B612E7CDA0B}"/>
              </a:ext>
            </a:extLst>
          </p:cNvPr>
          <p:cNvSpPr/>
          <p:nvPr/>
        </p:nvSpPr>
        <p:spPr>
          <a:xfrm>
            <a:off x="509621" y="2045872"/>
            <a:ext cx="7338979" cy="1631216"/>
          </a:xfrm>
          <a:prstGeom prst="rect">
            <a:avLst/>
          </a:prstGeom>
          <a:solidFill>
            <a:srgbClr val="002060"/>
          </a:solidFill>
        </p:spPr>
        <p:txBody>
          <a:bodyPr wrap="square">
            <a:spAutoFit/>
          </a:bodyPr>
          <a:lstStyle/>
          <a:p>
            <a:pPr algn="l"/>
            <a:r>
              <a:rPr lang="en-US" sz="2000" b="1" dirty="0">
                <a:latin typeface="Gotham Medium" panose="02000604030000020004"/>
              </a:rPr>
              <a:t>Before the days of David and Solomon, the sacrificial worship of God was in the tabernacle. When Samuel is born, the sanctuary of God’s presence is set up in Shiloh, a town north of Jerusalem (1 Sam. 1:3). Shiloh becomes associated with the corrupt priesthood at the time, Eli and his two sons, Hophni and Phinehas. </a:t>
            </a:r>
          </a:p>
        </p:txBody>
      </p:sp>
      <p:sp>
        <p:nvSpPr>
          <p:cNvPr id="6" name="Rectangle 5">
            <a:extLst>
              <a:ext uri="{FF2B5EF4-FFF2-40B4-BE49-F238E27FC236}">
                <a16:creationId xmlns:a16="http://schemas.microsoft.com/office/drawing/2014/main" id="{710288B1-B8FD-4A99-8E41-A22302DAE6DA}"/>
              </a:ext>
            </a:extLst>
          </p:cNvPr>
          <p:cNvSpPr/>
          <p:nvPr/>
        </p:nvSpPr>
        <p:spPr>
          <a:xfrm>
            <a:off x="6302528" y="4148992"/>
            <a:ext cx="6541348" cy="2248308"/>
          </a:xfrm>
          <a:prstGeom prst="rect">
            <a:avLst/>
          </a:prstGeom>
          <a:solidFill>
            <a:srgbClr val="002060"/>
          </a:solidFill>
        </p:spPr>
        <p:txBody>
          <a:bodyPr wrap="square">
            <a:spAutoFit/>
          </a:bodyPr>
          <a:lstStyle/>
          <a:p>
            <a:pPr lvl="0" algn="l" hangingPunct="1">
              <a:lnSpc>
                <a:spcPct val="117999"/>
              </a:lnSpc>
              <a:defRPr/>
            </a:pPr>
            <a:r>
              <a:rPr lang="en-US" sz="2000" b="1" dirty="0">
                <a:latin typeface="Gotham Medium" panose="02000604030000020004"/>
              </a:rPr>
              <a:t>On a crucial day of loss, Eli and his sons all die (1 Sam. 4:17–18). Psalm 78:60 cites the abandon of Shiloh as consequence for disobedience, for it was apparently never used again as a holy site. Thus when Jeremiah compares the current temple to Shiloh (Jer. 26:9), he is citing a painful memory of loss and failure.</a:t>
            </a:r>
            <a:endParaRPr lang="en-US" sz="1100" b="1" dirty="0">
              <a:solidFill>
                <a:schemeClr val="tx1"/>
              </a:solidFill>
              <a:latin typeface="Gotham Medium" panose="02000604030000020004"/>
            </a:endParaRPr>
          </a:p>
        </p:txBody>
      </p:sp>
      <p:sp>
        <p:nvSpPr>
          <p:cNvPr id="13" name="Line 10">
            <a:extLst>
              <a:ext uri="{FF2B5EF4-FFF2-40B4-BE49-F238E27FC236}">
                <a16:creationId xmlns:a16="http://schemas.microsoft.com/office/drawing/2014/main" id="{F8EA0646-B1C8-4D8A-AEF1-D238740D007E}"/>
              </a:ext>
            </a:extLst>
          </p:cNvPr>
          <p:cNvSpPr>
            <a:spLocks noChangeShapeType="1"/>
          </p:cNvSpPr>
          <p:nvPr/>
        </p:nvSpPr>
        <p:spPr bwMode="auto">
          <a:xfrm>
            <a:off x="2951976" y="10484355"/>
            <a:ext cx="173736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15" name="Line 10">
            <a:extLst>
              <a:ext uri="{FF2B5EF4-FFF2-40B4-BE49-F238E27FC236}">
                <a16:creationId xmlns:a16="http://schemas.microsoft.com/office/drawing/2014/main" id="{AC936B5A-058F-4483-AF84-915283A4E4E8}"/>
              </a:ext>
            </a:extLst>
          </p:cNvPr>
          <p:cNvSpPr>
            <a:spLocks noChangeShapeType="1"/>
          </p:cNvSpPr>
          <p:nvPr/>
        </p:nvSpPr>
        <p:spPr bwMode="auto">
          <a:xfrm>
            <a:off x="7560634" y="10509432"/>
            <a:ext cx="100584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16" name="Line 10">
            <a:extLst>
              <a:ext uri="{FF2B5EF4-FFF2-40B4-BE49-F238E27FC236}">
                <a16:creationId xmlns:a16="http://schemas.microsoft.com/office/drawing/2014/main" id="{DD4946B8-B14E-4D43-B33E-2A4F6CF39C67}"/>
              </a:ext>
            </a:extLst>
          </p:cNvPr>
          <p:cNvSpPr>
            <a:spLocks noChangeShapeType="1"/>
          </p:cNvSpPr>
          <p:nvPr/>
        </p:nvSpPr>
        <p:spPr bwMode="auto">
          <a:xfrm>
            <a:off x="617746" y="10870177"/>
            <a:ext cx="73152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20" name="Line 10">
            <a:extLst>
              <a:ext uri="{FF2B5EF4-FFF2-40B4-BE49-F238E27FC236}">
                <a16:creationId xmlns:a16="http://schemas.microsoft.com/office/drawing/2014/main" id="{358DF119-7A7A-4FFC-8B81-485A120730E9}"/>
              </a:ext>
            </a:extLst>
          </p:cNvPr>
          <p:cNvSpPr>
            <a:spLocks noChangeShapeType="1"/>
          </p:cNvSpPr>
          <p:nvPr/>
        </p:nvSpPr>
        <p:spPr bwMode="auto">
          <a:xfrm>
            <a:off x="2537218" y="11250214"/>
            <a:ext cx="2926080" cy="0"/>
          </a:xfrm>
          <a:prstGeom prst="line">
            <a:avLst/>
          </a:prstGeom>
          <a:noFill/>
          <a:ln w="77063">
            <a:solidFill>
              <a:srgbClr val="FFC000"/>
            </a:solidFill>
            <a:round/>
            <a:headEnd/>
            <a:tailEnd/>
          </a:ln>
        </p:spPr>
        <p:txBody>
          <a:bodyPr/>
          <a:lstStyle/>
          <a:p>
            <a:pPr algn="l"/>
            <a:endParaRPr lang="en-US" sz="2000" dirty="0">
              <a:solidFill>
                <a:schemeClr val="tx1"/>
              </a:solidFill>
            </a:endParaRPr>
          </a:p>
        </p:txBody>
      </p:sp>
      <p:sp>
        <p:nvSpPr>
          <p:cNvPr id="21" name="Line 10">
            <a:extLst>
              <a:ext uri="{FF2B5EF4-FFF2-40B4-BE49-F238E27FC236}">
                <a16:creationId xmlns:a16="http://schemas.microsoft.com/office/drawing/2014/main" id="{449CF975-E678-4496-B96D-B2C0C4AC4887}"/>
              </a:ext>
            </a:extLst>
          </p:cNvPr>
          <p:cNvSpPr>
            <a:spLocks noChangeShapeType="1"/>
          </p:cNvSpPr>
          <p:nvPr/>
        </p:nvSpPr>
        <p:spPr bwMode="auto">
          <a:xfrm>
            <a:off x="8349638" y="12085520"/>
            <a:ext cx="4480560" cy="0"/>
          </a:xfrm>
          <a:prstGeom prst="line">
            <a:avLst/>
          </a:prstGeom>
          <a:noFill/>
          <a:ln w="77063">
            <a:solidFill>
              <a:srgbClr val="FF0000"/>
            </a:solidFill>
            <a:round/>
            <a:headEnd/>
            <a:tailEnd/>
          </a:ln>
        </p:spPr>
        <p:txBody>
          <a:bodyPr/>
          <a:lstStyle/>
          <a:p>
            <a:pPr algn="l"/>
            <a:endParaRPr lang="en-US" sz="2000" dirty="0">
              <a:solidFill>
                <a:schemeClr val="tx1"/>
              </a:solidFill>
            </a:endParaRPr>
          </a:p>
        </p:txBody>
      </p:sp>
      <p:sp>
        <p:nvSpPr>
          <p:cNvPr id="22" name="Line 10">
            <a:extLst>
              <a:ext uri="{FF2B5EF4-FFF2-40B4-BE49-F238E27FC236}">
                <a16:creationId xmlns:a16="http://schemas.microsoft.com/office/drawing/2014/main" id="{60A7C645-286F-4403-A507-5D60AA9839E4}"/>
              </a:ext>
            </a:extLst>
          </p:cNvPr>
          <p:cNvSpPr>
            <a:spLocks noChangeShapeType="1"/>
          </p:cNvSpPr>
          <p:nvPr/>
        </p:nvSpPr>
        <p:spPr bwMode="auto">
          <a:xfrm>
            <a:off x="6846855" y="12515713"/>
            <a:ext cx="822960" cy="0"/>
          </a:xfrm>
          <a:prstGeom prst="line">
            <a:avLst/>
          </a:prstGeom>
          <a:noFill/>
          <a:ln w="77063">
            <a:solidFill>
              <a:srgbClr val="FF0000"/>
            </a:solidFill>
            <a:round/>
            <a:headEnd/>
            <a:tailEnd/>
          </a:ln>
        </p:spPr>
        <p:txBody>
          <a:bodyPr/>
          <a:lstStyle/>
          <a:p>
            <a:pPr algn="l"/>
            <a:endParaRPr lang="en-US" sz="2000" dirty="0">
              <a:solidFill>
                <a:schemeClr val="tx1"/>
              </a:solidFill>
            </a:endParaRPr>
          </a:p>
        </p:txBody>
      </p:sp>
      <p:sp>
        <p:nvSpPr>
          <p:cNvPr id="8" name="Slide Number Placeholder 7">
            <a:extLst>
              <a:ext uri="{FF2B5EF4-FFF2-40B4-BE49-F238E27FC236}">
                <a16:creationId xmlns:a16="http://schemas.microsoft.com/office/drawing/2014/main" id="{8464014D-414F-F916-A723-3CDB7C013D2E}"/>
              </a:ext>
            </a:extLst>
          </p:cNvPr>
          <p:cNvSpPr>
            <a:spLocks noGrp="1"/>
          </p:cNvSpPr>
          <p:nvPr>
            <p:ph type="sldNum" sz="quarter" idx="2"/>
          </p:nvPr>
        </p:nvSpPr>
        <p:spPr>
          <a:xfrm>
            <a:off x="12446848" y="9133944"/>
            <a:ext cx="256480" cy="379591"/>
          </a:xfrm>
        </p:spPr>
        <p:txBody>
          <a:bodyPr/>
          <a:lstStyle/>
          <a:p>
            <a:fld id="{86CB4B4D-7CA3-9044-876B-883B54F8677D}" type="slidenum">
              <a:rPr lang="en-US" smtClean="0">
                <a:latin typeface="Arial Black" panose="020B0A04020102020204" pitchFamily="34" charset="0"/>
              </a:rPr>
              <a:pPr/>
              <a:t>8</a:t>
            </a:fld>
            <a:endParaRPr lang="en-US" dirty="0">
              <a:latin typeface="Arial Black" panose="020B0A04020102020204" pitchFamily="34" charset="0"/>
            </a:endParaRPr>
          </a:p>
        </p:txBody>
      </p:sp>
    </p:spTree>
    <p:extLst>
      <p:ext uri="{BB962C8B-B14F-4D97-AF65-F5344CB8AC3E}">
        <p14:creationId xmlns:p14="http://schemas.microsoft.com/office/powerpoint/2010/main" val="592590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C2328C8-D8FF-4924-BF0A-C70DA8FF1FB7}"/>
              </a:ext>
            </a:extLst>
          </p:cNvPr>
          <p:cNvPicPr>
            <a:picLocks noChangeAspect="1"/>
          </p:cNvPicPr>
          <p:nvPr/>
        </p:nvPicPr>
        <p:blipFill>
          <a:blip r:embed="rId3"/>
          <a:srcRect r="34022"/>
          <a:stretch/>
        </p:blipFill>
        <p:spPr>
          <a:xfrm>
            <a:off x="9649869" y="164238"/>
            <a:ext cx="3332590" cy="4808670"/>
          </a:xfrm>
          <a:prstGeom prst="flowChartConnector">
            <a:avLst/>
          </a:prstGeom>
        </p:spPr>
      </p:pic>
      <p:sp>
        <p:nvSpPr>
          <p:cNvPr id="19" name="Rectangle 18">
            <a:extLst>
              <a:ext uri="{FF2B5EF4-FFF2-40B4-BE49-F238E27FC236}">
                <a16:creationId xmlns:a16="http://schemas.microsoft.com/office/drawing/2014/main" id="{7DD963A9-7386-4A87-A2B7-DA8891FEAEFC}"/>
              </a:ext>
            </a:extLst>
          </p:cNvPr>
          <p:cNvSpPr/>
          <p:nvPr/>
        </p:nvSpPr>
        <p:spPr>
          <a:xfrm rot="20099263">
            <a:off x="8623209" y="-790018"/>
            <a:ext cx="274320" cy="11430000"/>
          </a:xfrm>
          <a:prstGeom prst="rect">
            <a:avLst/>
          </a:prstGeom>
          <a:solidFill>
            <a:srgbClr val="0070C0"/>
          </a:solidFill>
          <a:ln w="12700" cap="flat">
            <a:noFill/>
            <a:miter lim="400000"/>
          </a:ln>
          <a:effectLst>
            <a:outerShdw blurRad="63500" dir="162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sp>
        <p:nvSpPr>
          <p:cNvPr id="16" name="TextBox 15">
            <a:extLst>
              <a:ext uri="{FF2B5EF4-FFF2-40B4-BE49-F238E27FC236}">
                <a16:creationId xmlns:a16="http://schemas.microsoft.com/office/drawing/2014/main" id="{F360ED47-F205-4DA8-82F4-FA22B14A737A}"/>
              </a:ext>
            </a:extLst>
          </p:cNvPr>
          <p:cNvSpPr txBox="1"/>
          <p:nvPr/>
        </p:nvSpPr>
        <p:spPr>
          <a:xfrm>
            <a:off x="266937" y="122060"/>
            <a:ext cx="8889583" cy="830997"/>
          </a:xfrm>
          <a:prstGeom prst="rect">
            <a:avLst/>
          </a:prstGeom>
          <a:noFill/>
        </p:spPr>
        <p:txBody>
          <a:bodyPr wrap="square" rtlCol="0">
            <a:spAutoFit/>
          </a:bodyPr>
          <a:lstStyle/>
          <a:p>
            <a:pPr algn="l"/>
            <a:r>
              <a:rPr lang="en-US" sz="4800" b="1" dirty="0">
                <a:solidFill>
                  <a:schemeClr val="tx1"/>
                </a:solidFill>
                <a:latin typeface="Gotham Medium" panose="02000604030000020004" pitchFamily="2" charset="0"/>
              </a:rPr>
              <a:t>LESSON CONTEXT</a:t>
            </a:r>
          </a:p>
        </p:txBody>
      </p:sp>
      <p:sp>
        <p:nvSpPr>
          <p:cNvPr id="17" name="Title 2">
            <a:extLst>
              <a:ext uri="{FF2B5EF4-FFF2-40B4-BE49-F238E27FC236}">
                <a16:creationId xmlns:a16="http://schemas.microsoft.com/office/drawing/2014/main" id="{D4E2ADE6-C720-4C40-A5D7-F62699B7E072}"/>
              </a:ext>
            </a:extLst>
          </p:cNvPr>
          <p:cNvSpPr txBox="1">
            <a:spLocks/>
          </p:cNvSpPr>
          <p:nvPr/>
        </p:nvSpPr>
        <p:spPr>
          <a:xfrm>
            <a:off x="8714979" y="80758"/>
            <a:ext cx="4289821" cy="731520"/>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tx1"/>
                </a:solidFill>
                <a:latin typeface="Gotham Medium"/>
              </a:rPr>
              <a:t>JEREMIAH’S CALL AND ARREST</a:t>
            </a:r>
          </a:p>
        </p:txBody>
      </p:sp>
      <p:cxnSp>
        <p:nvCxnSpPr>
          <p:cNvPr id="18" name="Straight Connector 17">
            <a:extLst>
              <a:ext uri="{FF2B5EF4-FFF2-40B4-BE49-F238E27FC236}">
                <a16:creationId xmlns:a16="http://schemas.microsoft.com/office/drawing/2014/main" id="{769DC34A-37CB-4767-BD67-BA2ECDA774C0}"/>
              </a:ext>
            </a:extLst>
          </p:cNvPr>
          <p:cNvCxnSpPr>
            <a:cxnSpLocks/>
          </p:cNvCxnSpPr>
          <p:nvPr/>
        </p:nvCxnSpPr>
        <p:spPr>
          <a:xfrm flipV="1">
            <a:off x="-616197" y="812277"/>
            <a:ext cx="13774057" cy="184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ne 10">
            <a:extLst>
              <a:ext uri="{FF2B5EF4-FFF2-40B4-BE49-F238E27FC236}">
                <a16:creationId xmlns:a16="http://schemas.microsoft.com/office/drawing/2014/main" id="{346A19DD-80EB-40B7-A2BF-0EBE31F6B071}"/>
              </a:ext>
            </a:extLst>
          </p:cNvPr>
          <p:cNvSpPr>
            <a:spLocks noChangeShapeType="1"/>
          </p:cNvSpPr>
          <p:nvPr/>
        </p:nvSpPr>
        <p:spPr bwMode="auto">
          <a:xfrm>
            <a:off x="180129" y="3799416"/>
            <a:ext cx="10789920" cy="0"/>
          </a:xfrm>
          <a:prstGeom prst="line">
            <a:avLst/>
          </a:prstGeom>
          <a:noFill/>
          <a:ln w="320675">
            <a:solidFill>
              <a:schemeClr val="tx1"/>
            </a:solidFill>
            <a:round/>
            <a:headEnd/>
            <a:tailEnd/>
          </a:ln>
        </p:spPr>
        <p:txBody>
          <a:bodyPr/>
          <a:lstStyle/>
          <a:p>
            <a:pPr algn="l"/>
            <a:endParaRPr lang="en-US" sz="2200" b="1" dirty="0">
              <a:solidFill>
                <a:schemeClr val="tx1"/>
              </a:solidFill>
            </a:endParaRPr>
          </a:p>
        </p:txBody>
      </p:sp>
      <p:sp>
        <p:nvSpPr>
          <p:cNvPr id="4" name="Rectangle 2">
            <a:extLst>
              <a:ext uri="{FF2B5EF4-FFF2-40B4-BE49-F238E27FC236}">
                <a16:creationId xmlns:a16="http://schemas.microsoft.com/office/drawing/2014/main" id="{4B0A7C4B-6D13-4FF0-BC8D-6123909EAE3D}"/>
              </a:ext>
            </a:extLst>
          </p:cNvPr>
          <p:cNvSpPr>
            <a:spLocks noChangeArrowheads="1"/>
          </p:cNvSpPr>
          <p:nvPr/>
        </p:nvSpPr>
        <p:spPr bwMode="auto">
          <a:xfrm>
            <a:off x="0" y="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DBA3FA98-EE36-4C3B-9FA0-CA6DB5E0310D}"/>
              </a:ext>
            </a:extLst>
          </p:cNvPr>
          <p:cNvSpPr/>
          <p:nvPr/>
        </p:nvSpPr>
        <p:spPr>
          <a:xfrm>
            <a:off x="377318" y="994359"/>
            <a:ext cx="10328782" cy="2445862"/>
          </a:xfrm>
          <a:prstGeom prst="rect">
            <a:avLst/>
          </a:prstGeom>
          <a:solidFill>
            <a:schemeClr val="accent6">
              <a:lumMod val="10000"/>
            </a:schemeClr>
          </a:solidFill>
        </p:spPr>
        <p:txBody>
          <a:bodyPr wrap="square">
            <a:spAutoFit/>
          </a:bodyPr>
          <a:lstStyle/>
          <a:p>
            <a:pPr algn="l">
              <a:lnSpc>
                <a:spcPct val="107000"/>
              </a:lnSpc>
            </a:pPr>
            <a:r>
              <a:rPr lang="en-US" sz="2400" dirty="0">
                <a:latin typeface="Gotham Medium" panose="02000604030000020004"/>
                <a:ea typeface="Calibri" panose="020F0502020204030204" pitchFamily="34" charset="0"/>
                <a:cs typeface="ITCFranklinGothicStd-BkCd"/>
              </a:rPr>
              <a:t>Jeremiah lives during a tumultuous time: before, during, and after Judah’s defeat by the Babylonians and the destruction of the temple. About a century earlier, in 722 BC, the Assyrians took the northern kingdom of Israel into exile as a consequence for disobedience to God. This could have been understood as a warning, but the people of Judah continue in their idolatrous ways and oppression of vulnerable people. So God tries again, sending Jeremiah.</a:t>
            </a:r>
          </a:p>
        </p:txBody>
      </p:sp>
      <p:sp>
        <p:nvSpPr>
          <p:cNvPr id="3" name="Rectangle 2">
            <a:extLst>
              <a:ext uri="{FF2B5EF4-FFF2-40B4-BE49-F238E27FC236}">
                <a16:creationId xmlns:a16="http://schemas.microsoft.com/office/drawing/2014/main" id="{6A8C3088-1E59-473D-A748-177796378380}"/>
              </a:ext>
            </a:extLst>
          </p:cNvPr>
          <p:cNvSpPr/>
          <p:nvPr/>
        </p:nvSpPr>
        <p:spPr>
          <a:xfrm>
            <a:off x="377319" y="4161243"/>
            <a:ext cx="11738482" cy="4553426"/>
          </a:xfrm>
          <a:prstGeom prst="rect">
            <a:avLst/>
          </a:prstGeom>
          <a:solidFill>
            <a:schemeClr val="accent6">
              <a:lumMod val="10000"/>
              <a:alpha val="40000"/>
            </a:schemeClr>
          </a:solidFill>
        </p:spPr>
        <p:txBody>
          <a:bodyPr wrap="square">
            <a:spAutoFit/>
          </a:bodyPr>
          <a:lstStyle/>
          <a:p>
            <a:pPr algn="l">
              <a:lnSpc>
                <a:spcPct val="107000"/>
              </a:lnSpc>
            </a:pPr>
            <a:r>
              <a:rPr lang="en-US" sz="2400" dirty="0">
                <a:latin typeface="Gotham Medium" panose="02000604030000020004"/>
                <a:ea typeface="Calibri" panose="020F0502020204030204" pitchFamily="34" charset="0"/>
                <a:cs typeface="ITCFranklinGothicStd-BkCd"/>
              </a:rPr>
              <a:t>Jeremiah’s prophetic ministry began in 627 BC, about 70 years after Isaiah. He was a priest at Anathoth (Jeremiah 1:1), therefore from the tribe of Levi and an educated person. About this time, the last great Assyrian king died, ending the dominance of this cruel nation over the people of Israel. But other foreign menaces came to dominate Judah: first Egypt, then Babylon. This climaxed in 586 BC when the armies of Babylonian king Nebuchadnezzar captured Jerusalem and destroyed both the city walls and the temple (see 2 Kings 25:1, 8–11).</a:t>
            </a:r>
            <a:endParaRPr lang="en-US" sz="800" dirty="0">
              <a:latin typeface="Gotham Medium" panose="02000604030000020004"/>
              <a:ea typeface="Calibri" panose="020F0502020204030204" pitchFamily="34" charset="0"/>
              <a:cs typeface="ITCFranklinGothicStd-BkCd"/>
            </a:endParaRPr>
          </a:p>
          <a:p>
            <a:pPr algn="l">
              <a:lnSpc>
                <a:spcPct val="107000"/>
              </a:lnSpc>
            </a:pPr>
            <a:r>
              <a:rPr lang="en-US" sz="800" dirty="0">
                <a:latin typeface="Gotham Medium" panose="02000604030000020004"/>
                <a:ea typeface="Calibri" panose="020F0502020204030204" pitchFamily="34" charset="0"/>
                <a:cs typeface="ITCFranklinGothicStd-BkCd"/>
              </a:rPr>
              <a:t> </a:t>
            </a:r>
          </a:p>
          <a:p>
            <a:pPr algn="l">
              <a:lnSpc>
                <a:spcPct val="107000"/>
              </a:lnSpc>
            </a:pPr>
            <a:r>
              <a:rPr lang="en-US" sz="2400" dirty="0">
                <a:latin typeface="Gotham Medium" panose="02000604030000020004"/>
                <a:ea typeface="Calibri" panose="020F0502020204030204" pitchFamily="34" charset="0"/>
                <a:cs typeface="ITCFranklinGothicStd-BkCd"/>
              </a:rPr>
              <a:t>Jeremiah’s career spanned the reigns of the last five kings of Judah before this catastrophe. Jeremiah is known as the “Mournful Prophet.” His name contributes to the English term “jeremiad,” a bitter railing against opponents. He is credited as the author of the book that bears his name as well as the book of Lamentations.</a:t>
            </a:r>
          </a:p>
        </p:txBody>
      </p:sp>
      <p:sp>
        <p:nvSpPr>
          <p:cNvPr id="7" name="Slide Number Placeholder 6">
            <a:extLst>
              <a:ext uri="{FF2B5EF4-FFF2-40B4-BE49-F238E27FC236}">
                <a16:creationId xmlns:a16="http://schemas.microsoft.com/office/drawing/2014/main" id="{9C38B8F6-E2A3-E6DB-5C74-76929B15398E}"/>
              </a:ext>
            </a:extLst>
          </p:cNvPr>
          <p:cNvSpPr>
            <a:spLocks noGrp="1"/>
          </p:cNvSpPr>
          <p:nvPr>
            <p:ph type="sldNum" sz="quarter" idx="2"/>
          </p:nvPr>
        </p:nvSpPr>
        <p:spPr>
          <a:xfrm>
            <a:off x="12447526" y="9217588"/>
            <a:ext cx="256480" cy="379591"/>
          </a:xfrm>
        </p:spPr>
        <p:txBody>
          <a:bodyPr/>
          <a:lstStyle/>
          <a:p>
            <a:fld id="{86CB4B4D-7CA3-9044-876B-883B54F8677D}" type="slidenum">
              <a:rPr lang="en-US" smtClean="0">
                <a:latin typeface="Arial Black" panose="020B0A04020102020204" pitchFamily="34" charset="0"/>
              </a:rPr>
              <a:pPr/>
              <a:t>9</a:t>
            </a:fld>
            <a:endParaRPr lang="en-US" dirty="0">
              <a:latin typeface="Arial Black" panose="020B0A04020102020204" pitchFamily="34" charset="0"/>
            </a:endParaRPr>
          </a:p>
        </p:txBody>
      </p:sp>
    </p:spTree>
    <p:extLst>
      <p:ext uri="{BB962C8B-B14F-4D97-AF65-F5344CB8AC3E}">
        <p14:creationId xmlns:p14="http://schemas.microsoft.com/office/powerpoint/2010/main" val="732117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Banded</Template>
  <TotalTime>7699</TotalTime>
  <Words>9461</Words>
  <Application>Microsoft Office PowerPoint</Application>
  <PresentationFormat>Custom</PresentationFormat>
  <Paragraphs>476</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Calibri</vt:lpstr>
      <vt:lpstr>Chalkduster</vt:lpstr>
      <vt:lpstr>Gotham Medium</vt:lpstr>
      <vt:lpstr>Helvetica Neue</vt:lpstr>
      <vt:lpstr>Lucida Sans Unicode</vt:lpstr>
      <vt:lpstr>Wingdings</vt:lpstr>
      <vt:lpstr>Chalkboard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Buddy</dc:creator>
  <cp:lastModifiedBy>Bowman, Stanford W</cp:lastModifiedBy>
  <cp:revision>264</cp:revision>
  <dcterms:modified xsi:type="dcterms:W3CDTF">2025-09-26T18:42:45Z</dcterms:modified>
</cp:coreProperties>
</file>