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30" r:id="rId2"/>
    <p:sldId id="306" r:id="rId3"/>
    <p:sldId id="296" r:id="rId4"/>
    <p:sldId id="258" r:id="rId5"/>
    <p:sldId id="331" r:id="rId6"/>
    <p:sldId id="307" r:id="rId7"/>
    <p:sldId id="317" r:id="rId8"/>
    <p:sldId id="318" r:id="rId9"/>
    <p:sldId id="319" r:id="rId10"/>
    <p:sldId id="264" r:id="rId11"/>
    <p:sldId id="332" r:id="rId12"/>
    <p:sldId id="293" r:id="rId13"/>
    <p:sldId id="333" r:id="rId14"/>
    <p:sldId id="295" r:id="rId15"/>
    <p:sldId id="275" r:id="rId16"/>
    <p:sldId id="334" r:id="rId17"/>
    <p:sldId id="282" r:id="rId18"/>
    <p:sldId id="328" r:id="rId19"/>
    <p:sldId id="335" r:id="rId20"/>
    <p:sldId id="336" r:id="rId21"/>
  </p:sldIdLst>
  <p:sldSz cx="13004800" cy="9753600"/>
  <p:notesSz cx="6858000" cy="1619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76265" autoAdjust="0"/>
  </p:normalViewPr>
  <p:slideViewPr>
    <p:cSldViewPr snapToGrid="0">
      <p:cViewPr>
        <p:scale>
          <a:sx n="60" d="100"/>
          <a:sy n="60" d="100"/>
        </p:scale>
        <p:origin x="1080" y="-1338"/>
      </p:cViewPr>
      <p:guideLst>
        <p:guide orient="horz" pos="3072"/>
        <p:guide pos="4096"/>
      </p:guideLst>
    </p:cSldViewPr>
  </p:slideViewPr>
  <p:notesTextViewPr>
    <p:cViewPr>
      <p:scale>
        <a:sx n="3" d="2"/>
        <a:sy n="3" d="2"/>
      </p:scale>
      <p:origin x="0" y="0"/>
    </p:cViewPr>
  </p:notesTextViewPr>
  <p:sorterViewPr>
    <p:cViewPr>
      <p:scale>
        <a:sx n="100" d="100"/>
        <a:sy n="100" d="100"/>
      </p:scale>
      <p:origin x="0" y="-7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C24D0-27D5-4502-A0EA-AA18D2E23280}" type="doc">
      <dgm:prSet loTypeId="urn:microsoft.com/office/officeart/2005/8/layout/hList6" loCatId="list" qsTypeId="urn:microsoft.com/office/officeart/2005/8/quickstyle/3d2#3" qsCatId="3D" csTypeId="urn:microsoft.com/office/officeart/2005/8/colors/accent1_2" csCatId="accent1" phldr="1"/>
      <dgm:spPr/>
      <dgm:t>
        <a:bodyPr/>
        <a:lstStyle/>
        <a:p>
          <a:endParaRPr lang="en-US"/>
        </a:p>
      </dgm:t>
    </dgm:pt>
    <dgm:pt modelId="{5A16960B-98F6-420A-A2E3-F674C12751B5}">
      <dgm:prSet custT="1"/>
      <dgm:spPr>
        <a:solidFill>
          <a:schemeClr val="tx1">
            <a:alpha val="25000"/>
          </a:schemeClr>
        </a:solidFill>
        <a:ln w="73025">
          <a:solidFill>
            <a:srgbClr val="002060"/>
          </a:solidFill>
        </a:ln>
      </dgm:spPr>
      <dgm:t>
        <a:bodyPr/>
        <a:lstStyle/>
        <a:p>
          <a:pPr marL="91440" indent="0" algn="l" rtl="0">
            <a:lnSpc>
              <a:spcPct val="100000"/>
            </a:lnSpc>
            <a:spcAft>
              <a:spcPts val="0"/>
            </a:spcAft>
          </a:pPr>
          <a:r>
            <a:rPr lang="en-US" sz="2800" b="1" i="1" u="sng" cap="small" dirty="0">
              <a:solidFill>
                <a:srgbClr val="002060"/>
              </a:solidFill>
              <a:effectLst/>
              <a:latin typeface="Gotham Medium" panose="02000604030000020004"/>
              <a:ea typeface="+mn-lt"/>
              <a:cs typeface="Arial" panose="020B0604020202020204" pitchFamily="34" charset="0"/>
            </a:rPr>
            <a:t>Lesson Focus</a:t>
          </a:r>
          <a:r>
            <a:rPr lang="en-US" sz="2800" b="1" i="1" u="sng" dirty="0">
              <a:solidFill>
                <a:srgbClr val="002060"/>
              </a:solidFill>
              <a:effectLst/>
              <a:latin typeface="Gotham Medium" panose="02000604030000020004"/>
              <a:ea typeface="+mn-lt"/>
              <a:cs typeface="Arial" panose="020B0604020202020204" pitchFamily="34" charset="0"/>
            </a:rPr>
            <a:t>: </a:t>
          </a:r>
          <a:br>
            <a:rPr lang="en-US" sz="2800" b="1" i="1" dirty="0">
              <a:solidFill>
                <a:srgbClr val="002060"/>
              </a:solidFill>
              <a:effectLst/>
              <a:latin typeface="Gotham Medium" panose="02000604030000020004"/>
              <a:ea typeface="+mn-lt"/>
              <a:cs typeface="Arial" panose="020B0604020202020204" pitchFamily="34" charset="0"/>
            </a:rPr>
          </a:br>
          <a:r>
            <a:rPr lang="en-US" sz="2800" b="1" dirty="0">
              <a:solidFill>
                <a:srgbClr val="002060"/>
              </a:solidFill>
              <a:effectLst/>
              <a:latin typeface="Gotham Medium" panose="02000604030000020004"/>
            </a:rPr>
            <a:t>God wants mercy even more than religious devotion</a:t>
          </a:r>
          <a:endParaRPr lang="en-US" sz="2800" b="1" u="heavy" cap="small" baseline="0" dirty="0">
            <a:solidFill>
              <a:srgbClr val="002060"/>
            </a:solidFill>
            <a:effectLst/>
            <a:latin typeface="Gotham Medium" panose="02000604030000020004"/>
            <a:cs typeface="Arial" panose="020B0604020202020204" pitchFamily="34" charset="0"/>
          </a:endParaRPr>
        </a:p>
      </dgm:t>
    </dgm:pt>
    <dgm:pt modelId="{B7A44469-E999-461E-A218-0A509815E5C7}" type="parTrans" cxnId="{5392256A-2BD1-4FDE-A6F6-5A18EDA8E8DF}">
      <dgm:prSet/>
      <dgm:spPr/>
      <dgm:t>
        <a:bodyPr/>
        <a:lstStyle/>
        <a:p>
          <a:endParaRPr lang="en-US"/>
        </a:p>
      </dgm:t>
    </dgm:pt>
    <dgm:pt modelId="{27B9EF93-D9DC-4B78-AE88-FCBC86FF48C9}" type="sibTrans" cxnId="{5392256A-2BD1-4FDE-A6F6-5A18EDA8E8DF}">
      <dgm:prSet/>
      <dgm:spPr/>
      <dgm:t>
        <a:bodyPr/>
        <a:lstStyle/>
        <a:p>
          <a:endParaRPr lang="en-US"/>
        </a:p>
      </dgm:t>
    </dgm:pt>
    <dgm:pt modelId="{448B9338-58EA-43BF-A794-178EA3BDB83B}">
      <dgm:prSet custT="1"/>
      <dgm:spPr>
        <a:solidFill>
          <a:schemeClr val="tx1">
            <a:alpha val="25000"/>
          </a:schemeClr>
        </a:solidFill>
        <a:ln w="66675">
          <a:solidFill>
            <a:srgbClr val="002060"/>
          </a:solidFill>
        </a:ln>
      </dgm:spPr>
      <dgm:t>
        <a:bodyPr/>
        <a:lstStyle/>
        <a:p>
          <a:pPr marL="91440" indent="0" algn="l" rtl="0">
            <a:lnSpc>
              <a:spcPct val="100000"/>
            </a:lnSpc>
            <a:spcAft>
              <a:spcPts val="0"/>
            </a:spcAft>
            <a:buNone/>
          </a:pPr>
          <a:r>
            <a:rPr lang="en-US" sz="2800" b="1" i="1" u="sng" kern="1200" cap="small" dirty="0">
              <a:solidFill>
                <a:srgbClr val="002060"/>
              </a:solidFill>
              <a:effectLst/>
              <a:latin typeface="Gotham Medium" panose="02000604030000020004"/>
              <a:ea typeface="Chalkduster"/>
              <a:cs typeface="Arial" panose="020B0604020202020204" pitchFamily="34" charset="0"/>
            </a:rPr>
            <a:t>Live It Out</a:t>
          </a:r>
        </a:p>
      </dgm:t>
    </dgm:pt>
    <dgm:pt modelId="{A914D14E-5656-4070-9EE1-FFCEEA241A7F}" type="parTrans" cxnId="{B4DCD171-47AE-4502-8272-6582AB0096F7}">
      <dgm:prSet/>
      <dgm:spPr/>
      <dgm:t>
        <a:bodyPr/>
        <a:lstStyle/>
        <a:p>
          <a:endParaRPr lang="en-US"/>
        </a:p>
      </dgm:t>
    </dgm:pt>
    <dgm:pt modelId="{7AF4B945-09A5-4058-9919-690B2D2893D7}" type="sibTrans" cxnId="{B4DCD171-47AE-4502-8272-6582AB0096F7}">
      <dgm:prSet/>
      <dgm:spPr/>
      <dgm:t>
        <a:bodyPr/>
        <a:lstStyle/>
        <a:p>
          <a:endParaRPr lang="en-US"/>
        </a:p>
      </dgm:t>
    </dgm:pt>
    <dgm:pt modelId="{C539E910-4EEE-4D33-87FC-9BED65280D0F}">
      <dgm:prSet custT="1"/>
      <dgm:spPr>
        <a:solidFill>
          <a:schemeClr val="tx1">
            <a:alpha val="25000"/>
          </a:schemeClr>
        </a:solidFill>
        <a:ln w="66675">
          <a:solidFill>
            <a:srgbClr val="002060"/>
          </a:solidFill>
        </a:ln>
      </dgm:spPr>
      <dgm:t>
        <a:bodyPr/>
        <a:lstStyle/>
        <a:p>
          <a:pPr marL="91440" indent="0" algn="l" rtl="0">
            <a:lnSpc>
              <a:spcPct val="100000"/>
            </a:lnSpc>
            <a:spcAft>
              <a:spcPts val="0"/>
            </a:spcAft>
            <a:buNone/>
          </a:pPr>
          <a:r>
            <a:rPr lang="en-US" sz="2800" b="1" kern="1200" dirty="0">
              <a:solidFill>
                <a:srgbClr val="002060"/>
              </a:solidFill>
              <a:effectLst/>
              <a:latin typeface="Gotham Medium" panose="02000604030000020004"/>
            </a:rPr>
            <a:t>Confess any misplaced faith in outward things. </a:t>
          </a:r>
        </a:p>
      </dgm:t>
    </dgm:pt>
    <dgm:pt modelId="{4D69CDDA-0839-449C-A3B2-93AB1F56EC78}" type="parTrans" cxnId="{1194CBA9-C5FB-4BC7-94B3-1B826DB84351}">
      <dgm:prSet/>
      <dgm:spPr/>
      <dgm:t>
        <a:bodyPr/>
        <a:lstStyle/>
        <a:p>
          <a:endParaRPr lang="en-US"/>
        </a:p>
      </dgm:t>
    </dgm:pt>
    <dgm:pt modelId="{F6F4914B-8E94-4EDC-B435-30CC23BDD621}" type="sibTrans" cxnId="{1194CBA9-C5FB-4BC7-94B3-1B826DB84351}">
      <dgm:prSet/>
      <dgm:spPr/>
      <dgm:t>
        <a:bodyPr/>
        <a:lstStyle/>
        <a:p>
          <a:endParaRPr lang="en-US"/>
        </a:p>
      </dgm:t>
    </dgm:pt>
    <dgm:pt modelId="{6E8837DA-9ED4-4304-B522-0893A9A91333}" type="pres">
      <dgm:prSet presAssocID="{579C24D0-27D5-4502-A0EA-AA18D2E23280}" presName="Name0" presStyleCnt="0">
        <dgm:presLayoutVars>
          <dgm:dir/>
          <dgm:resizeHandles val="exact"/>
        </dgm:presLayoutVars>
      </dgm:prSet>
      <dgm:spPr/>
    </dgm:pt>
    <dgm:pt modelId="{132F74A1-7B80-4C67-B7C1-A29E69DA69B8}" type="pres">
      <dgm:prSet presAssocID="{5A16960B-98F6-420A-A2E3-F674C12751B5}" presName="node" presStyleLbl="node1" presStyleIdx="0" presStyleCnt="2" custScaleX="100603" custLinFactNeighborX="16602" custLinFactNeighborY="878">
        <dgm:presLayoutVars>
          <dgm:bulletEnabled val="1"/>
        </dgm:presLayoutVars>
      </dgm:prSet>
      <dgm:spPr/>
    </dgm:pt>
    <dgm:pt modelId="{ED408322-B115-4EEC-BADB-4ABE6F13DC01}" type="pres">
      <dgm:prSet presAssocID="{27B9EF93-D9DC-4B78-AE88-FCBC86FF48C9}" presName="sibTrans" presStyleCnt="0"/>
      <dgm:spPr/>
    </dgm:pt>
    <dgm:pt modelId="{121CCA55-BEFA-4E93-8921-71CB2185046C}" type="pres">
      <dgm:prSet presAssocID="{448B9338-58EA-43BF-A794-178EA3BDB83B}" presName="node" presStyleLbl="node1" presStyleIdx="1" presStyleCnt="2">
        <dgm:presLayoutVars>
          <dgm:bulletEnabled val="1"/>
        </dgm:presLayoutVars>
      </dgm:prSet>
      <dgm:spPr/>
    </dgm:pt>
  </dgm:ptLst>
  <dgm:cxnLst>
    <dgm:cxn modelId="{4E367F37-D589-45DD-ABFB-210330A6CEEE}" type="presOf" srcId="{5A16960B-98F6-420A-A2E3-F674C12751B5}" destId="{132F74A1-7B80-4C67-B7C1-A29E69DA69B8}" srcOrd="0" destOrd="0" presId="urn:microsoft.com/office/officeart/2005/8/layout/hList6"/>
    <dgm:cxn modelId="{5392256A-2BD1-4FDE-A6F6-5A18EDA8E8DF}" srcId="{579C24D0-27D5-4502-A0EA-AA18D2E23280}" destId="{5A16960B-98F6-420A-A2E3-F674C12751B5}" srcOrd="0" destOrd="0" parTransId="{B7A44469-E999-461E-A218-0A509815E5C7}" sibTransId="{27B9EF93-D9DC-4B78-AE88-FCBC86FF48C9}"/>
    <dgm:cxn modelId="{7FBF1350-E157-4A61-B781-020737573C2E}" type="presOf" srcId="{448B9338-58EA-43BF-A794-178EA3BDB83B}" destId="{121CCA55-BEFA-4E93-8921-71CB2185046C}" srcOrd="0" destOrd="0" presId="urn:microsoft.com/office/officeart/2005/8/layout/hList6"/>
    <dgm:cxn modelId="{B4DCD171-47AE-4502-8272-6582AB0096F7}" srcId="{579C24D0-27D5-4502-A0EA-AA18D2E23280}" destId="{448B9338-58EA-43BF-A794-178EA3BDB83B}" srcOrd="1" destOrd="0" parTransId="{A914D14E-5656-4070-9EE1-FFCEEA241A7F}" sibTransId="{7AF4B945-09A5-4058-9919-690B2D2893D7}"/>
    <dgm:cxn modelId="{9A533454-90A9-43ED-8D25-F477BC17F23E}" type="presOf" srcId="{C539E910-4EEE-4D33-87FC-9BED65280D0F}" destId="{121CCA55-BEFA-4E93-8921-71CB2185046C}" srcOrd="0" destOrd="1" presId="urn:microsoft.com/office/officeart/2005/8/layout/hList6"/>
    <dgm:cxn modelId="{1194CBA9-C5FB-4BC7-94B3-1B826DB84351}" srcId="{448B9338-58EA-43BF-A794-178EA3BDB83B}" destId="{C539E910-4EEE-4D33-87FC-9BED65280D0F}" srcOrd="0" destOrd="0" parTransId="{4D69CDDA-0839-449C-A3B2-93AB1F56EC78}" sibTransId="{F6F4914B-8E94-4EDC-B435-30CC23BDD621}"/>
    <dgm:cxn modelId="{A6491DB6-0B13-4A43-B4BD-67D920F5395F}" type="presOf" srcId="{579C24D0-27D5-4502-A0EA-AA18D2E23280}" destId="{6E8837DA-9ED4-4304-B522-0893A9A91333}" srcOrd="0" destOrd="0" presId="urn:microsoft.com/office/officeart/2005/8/layout/hList6"/>
    <dgm:cxn modelId="{97239927-3263-4321-B1FA-8990161CF36C}" type="presParOf" srcId="{6E8837DA-9ED4-4304-B522-0893A9A91333}" destId="{132F74A1-7B80-4C67-B7C1-A29E69DA69B8}" srcOrd="0" destOrd="0" presId="urn:microsoft.com/office/officeart/2005/8/layout/hList6"/>
    <dgm:cxn modelId="{D4DDCF1C-68EF-4979-8641-77DA92C61533}" type="presParOf" srcId="{6E8837DA-9ED4-4304-B522-0893A9A91333}" destId="{ED408322-B115-4EEC-BADB-4ABE6F13DC01}" srcOrd="1" destOrd="0" presId="urn:microsoft.com/office/officeart/2005/8/layout/hList6"/>
    <dgm:cxn modelId="{CCFD9624-CFEF-4FEE-8F46-ABD0D5F04274}" type="presParOf" srcId="{6E8837DA-9ED4-4304-B522-0893A9A91333}" destId="{121CCA55-BEFA-4E93-8921-71CB2185046C}"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F74A1-7B80-4C67-B7C1-A29E69DA69B8}">
      <dsp:nvSpPr>
        <dsp:cNvPr id="0" name=""/>
        <dsp:cNvSpPr/>
      </dsp:nvSpPr>
      <dsp:spPr>
        <a:xfrm rot="16200000">
          <a:off x="1718839" y="-1653216"/>
          <a:ext cx="1938650" cy="5245082"/>
        </a:xfrm>
        <a:prstGeom prst="flowChartManualOperation">
          <a:avLst/>
        </a:prstGeom>
        <a:solidFill>
          <a:schemeClr val="tx1">
            <a:alpha val="25000"/>
          </a:schemeClr>
        </a:solidFill>
        <a:ln w="73025">
          <a:solidFill>
            <a:srgbClr val="002060"/>
          </a:solidFill>
        </a:ln>
        <a:effectLst>
          <a:outerShdw blurRad="63500" dir="162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91440" lvl="0" indent="0" algn="l" defTabSz="1244600" rtl="0">
            <a:lnSpc>
              <a:spcPct val="100000"/>
            </a:lnSpc>
            <a:spcBef>
              <a:spcPct val="0"/>
            </a:spcBef>
            <a:spcAft>
              <a:spcPts val="0"/>
            </a:spcAft>
            <a:buNone/>
          </a:pPr>
          <a:r>
            <a:rPr lang="en-US" sz="2800" b="1" i="1" u="sng" kern="1200" cap="small" dirty="0">
              <a:solidFill>
                <a:srgbClr val="002060"/>
              </a:solidFill>
              <a:effectLst/>
              <a:latin typeface="Gotham Medium" panose="02000604030000020004"/>
              <a:ea typeface="+mn-lt"/>
              <a:cs typeface="Arial" panose="020B0604020202020204" pitchFamily="34" charset="0"/>
            </a:rPr>
            <a:t>Lesson Focus</a:t>
          </a:r>
          <a:r>
            <a:rPr lang="en-US" sz="2800" b="1" i="1" u="sng" kern="1200" dirty="0">
              <a:solidFill>
                <a:srgbClr val="002060"/>
              </a:solidFill>
              <a:effectLst/>
              <a:latin typeface="Gotham Medium" panose="02000604030000020004"/>
              <a:ea typeface="+mn-lt"/>
              <a:cs typeface="Arial" panose="020B0604020202020204" pitchFamily="34" charset="0"/>
            </a:rPr>
            <a:t>: </a:t>
          </a:r>
          <a:br>
            <a:rPr lang="en-US" sz="2800" b="1" i="1" kern="1200" dirty="0">
              <a:solidFill>
                <a:srgbClr val="002060"/>
              </a:solidFill>
              <a:effectLst/>
              <a:latin typeface="Gotham Medium" panose="02000604030000020004"/>
              <a:ea typeface="+mn-lt"/>
              <a:cs typeface="Arial" panose="020B0604020202020204" pitchFamily="34" charset="0"/>
            </a:rPr>
          </a:br>
          <a:r>
            <a:rPr lang="en-US" sz="2800" b="1" kern="1200" dirty="0">
              <a:solidFill>
                <a:srgbClr val="002060"/>
              </a:solidFill>
              <a:effectLst/>
              <a:latin typeface="Gotham Medium" panose="02000604030000020004"/>
            </a:rPr>
            <a:t>God wants mercy even more than religious devotion</a:t>
          </a:r>
          <a:endParaRPr lang="en-US" sz="2800" b="1" u="heavy" kern="1200" cap="small" baseline="0" dirty="0">
            <a:solidFill>
              <a:srgbClr val="002060"/>
            </a:solidFill>
            <a:effectLst/>
            <a:latin typeface="Gotham Medium" panose="02000604030000020004"/>
            <a:cs typeface="Arial" panose="020B0604020202020204" pitchFamily="34" charset="0"/>
          </a:endParaRPr>
        </a:p>
      </dsp:txBody>
      <dsp:txXfrm rot="5400000">
        <a:off x="65623" y="387730"/>
        <a:ext cx="5245082" cy="1163190"/>
      </dsp:txXfrm>
    </dsp:sp>
    <dsp:sp modelId="{121CCA55-BEFA-4E93-8921-71CB2185046C}">
      <dsp:nvSpPr>
        <dsp:cNvPr id="0" name=""/>
        <dsp:cNvSpPr/>
      </dsp:nvSpPr>
      <dsp:spPr>
        <a:xfrm rot="16200000">
          <a:off x="7274308" y="-1637496"/>
          <a:ext cx="1938650" cy="5213643"/>
        </a:xfrm>
        <a:prstGeom prst="flowChartManualOperation">
          <a:avLst/>
        </a:prstGeom>
        <a:solidFill>
          <a:schemeClr val="tx1">
            <a:alpha val="25000"/>
          </a:schemeClr>
        </a:solidFill>
        <a:ln w="66675">
          <a:solidFill>
            <a:srgbClr val="002060"/>
          </a:solidFill>
        </a:ln>
        <a:effectLst>
          <a:outerShdw blurRad="63500" dir="162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t" anchorCtr="0">
          <a:noAutofit/>
        </a:bodyPr>
        <a:lstStyle/>
        <a:p>
          <a:pPr marL="91440" lvl="0" indent="0" algn="l" defTabSz="1244600" rtl="0">
            <a:lnSpc>
              <a:spcPct val="100000"/>
            </a:lnSpc>
            <a:spcBef>
              <a:spcPct val="0"/>
            </a:spcBef>
            <a:spcAft>
              <a:spcPts val="0"/>
            </a:spcAft>
            <a:buNone/>
          </a:pPr>
          <a:r>
            <a:rPr lang="en-US" sz="2800" b="1" i="1" u="sng" kern="1200" cap="small" dirty="0">
              <a:solidFill>
                <a:srgbClr val="002060"/>
              </a:solidFill>
              <a:effectLst/>
              <a:latin typeface="Gotham Medium" panose="02000604030000020004"/>
              <a:ea typeface="Chalkduster"/>
              <a:cs typeface="Arial" panose="020B0604020202020204" pitchFamily="34" charset="0"/>
            </a:rPr>
            <a:t>Live It Out</a:t>
          </a:r>
        </a:p>
        <a:p>
          <a:pPr marL="91440" lvl="1" indent="0" algn="l" defTabSz="1244600" rtl="0">
            <a:lnSpc>
              <a:spcPct val="100000"/>
            </a:lnSpc>
            <a:spcBef>
              <a:spcPct val="0"/>
            </a:spcBef>
            <a:spcAft>
              <a:spcPts val="0"/>
            </a:spcAft>
            <a:buNone/>
          </a:pPr>
          <a:r>
            <a:rPr lang="en-US" sz="2800" b="1" kern="1200" dirty="0">
              <a:solidFill>
                <a:srgbClr val="002060"/>
              </a:solidFill>
              <a:effectLst/>
              <a:latin typeface="Gotham Medium" panose="02000604030000020004"/>
            </a:rPr>
            <a:t>Confess any misplaced faith in outward things. </a:t>
          </a:r>
        </a:p>
      </dsp:txBody>
      <dsp:txXfrm rot="5400000">
        <a:off x="5636812" y="387730"/>
        <a:ext cx="5213643" cy="116319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86DB-AEF1-DD70-948B-DA317C290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973EA-CA67-C673-447A-237B170AB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5C24D-E4DE-722F-36FC-2A4B7ECFF4F8}"/>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Gotham Medium" panose="02000604030000020004"/>
                <a:ea typeface="Helvetica Neue"/>
                <a:cs typeface="Helvetica Neue"/>
                <a:sym typeface="Helvetica Neue"/>
              </a:rPr>
              <a:t>Jeremiah 7 places the prophet at the temple gate, confronting a people who trusted in sacred space while neglecting sacred obedience.  God’s word cuts through slogans—“the temple of the LORD”—and calls for amended ways: justice for the stranger, the fatherless, and the widow; honesty, fidelity, and truth.  This is a word for 2025: attendance and activity cannot cover disobedience.  The Lord desires a people whose worship on Sunday flows into righteousness on Monday (Jer 7:3, 5–7, 22–23). </a:t>
            </a:r>
            <a:endParaRPr lang="en-US" sz="2200" dirty="0">
              <a:effectLst/>
              <a:latin typeface="Gotham Medium" panose="02000604030000020004"/>
              <a:ea typeface="Helvetica Neue"/>
              <a:cs typeface="Helvetica Neue"/>
              <a:sym typeface="Helvetica Neue"/>
            </a:endParaRPr>
          </a:p>
          <a:p>
            <a:endParaRPr lang="en-US" dirty="0">
              <a:latin typeface="Gotham Medium" panose="02000604030000020004"/>
            </a:endParaRPr>
          </a:p>
        </p:txBody>
      </p:sp>
    </p:spTree>
    <p:extLst>
      <p:ext uri="{BB962C8B-B14F-4D97-AF65-F5344CB8AC3E}">
        <p14:creationId xmlns:p14="http://schemas.microsoft.com/office/powerpoint/2010/main" val="360541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dirty="0">
                <a:effectLst/>
                <a:latin typeface="Helvetica Neue"/>
                <a:ea typeface="Helvetica Neue"/>
                <a:cs typeface="Helvetica Neue"/>
                <a:sym typeface="Helvetica Neue"/>
              </a:rPr>
              <a:t>&gt;&lt;&gt;&lt;&gt;&lt;&gt;&lt;&gt;&lt;&gt;&lt;&gt;&lt;&gt;&lt;&gt;&lt;&gt;&lt;&gt;&lt;&gt;&lt;&gt;&lt;&gt;&lt;&gt;&lt;&gt;&lt;&gt;&lt;&gt;&lt; </a:t>
            </a:r>
          </a:p>
          <a:p>
            <a:r>
              <a:rPr lang="en-US" sz="2200" b="1" dirty="0">
                <a:effectLst/>
                <a:latin typeface="Helvetica Neue"/>
                <a:ea typeface="Helvetica Neue"/>
                <a:cs typeface="Helvetica Neue"/>
                <a:sym typeface="Helvetica Neue"/>
              </a:rPr>
              <a:t>Jeremiah 7:1–8 NIV</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&gt;&lt;&gt;&lt;&gt;&lt;&gt;&lt;&gt;&lt;&gt;&lt;&gt;&lt;&gt;&lt;&gt;&lt;&gt;&lt;&gt;&lt;&gt;&lt;&gt;&lt;&gt;&lt;&gt;&lt;&gt;&lt;&gt;&lt;&gt;&lt; </a:t>
            </a:r>
          </a:p>
          <a:p>
            <a:r>
              <a:rPr lang="en-US" sz="2200" dirty="0">
                <a:effectLst/>
                <a:latin typeface="Helvetica Neue"/>
                <a:ea typeface="Helvetica Neue"/>
                <a:cs typeface="Helvetica Neue"/>
                <a:sym typeface="Helvetica Neue"/>
              </a:rPr>
              <a:t>Boldly standing at one of the temple gates, Jeremiah announces the Lord’s message (7:1).  When first called by God to be His prophet, Jeremiah was reluctant, but here, he faithfully says exactly what God commands (compare Jer.  1:6 from last week).  In the ancient world, people typically made proclamations at gates as visible public places.  Anyone doing business in the temple would have to pass through a temple gate, so Jeremiah’s position gives him access to a wide array of worshipers.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Jeremiah’s message is this: if the residents of Judah do not repent, God will not permit them to remain in the land (v.  3).  He urges his contemporaries to change their way of living.  As part of God’s covenant with Israel, God promised blessing and protection for those who obey Him (see Deut.  7:12–15).  But an unfaithful, disobedient people is not entitled to receive these promises.  In verse 4, he commands everyone to stop trusting in deceptive words—lies.  The people think they are safe with the Lord’s temple in their land.  The phrase “the temple of the Lord” repeats three times, emphasizing that they are trusting the temple rather than God Himself. </a:t>
            </a:r>
          </a:p>
          <a:p>
            <a:r>
              <a:rPr lang="en-US" sz="2200" dirty="0">
                <a:effectLst/>
                <a:latin typeface="Helvetica Neue"/>
                <a:ea typeface="Helvetica Neue"/>
                <a:cs typeface="Helvetica Neue"/>
                <a:sym typeface="Helvetica Neue"/>
              </a:rPr>
              <a:t>Verses 5–7 specify what the people must do to remain in the land.  They must change their ways and act fairly.  They must stop oppressing foreigners, fatherless children, and widows.  In the Mosaic law, God shows a particular concern for these three groups, who were especially vulnerable and unable to protect themselves (see Ex.  22:22–24).  There can be no shedding of innocent blood or worshiping of other gods.  If (and only if) they do these things, God will allow them to continue in the land.  At the end of verse 7, Jeremiah recalls that God gave the land to their ancestors “for ever and ever. ” God desires that they stay in the land, but their actions jeopardize the covenant relationship.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confronts Judah’s false security in sacred place and ritual, demanding visible repentance—justice, mercy, and exclusive loyalty—as the condition for remaining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speaks at the temple gate—a public choke point—so every worshiper hears. The thrice-repeated slogan “the temple of the LORD” exposes a superstition: trust in a building instead of the God who dwells there. Covenant promises (</a:t>
            </a:r>
            <a:r>
              <a:rPr lang="en-US" sz="2200" b="1" dirty="0" err="1">
                <a:effectLst/>
                <a:latin typeface="Helvetica Neue"/>
                <a:ea typeface="Helvetica Neue"/>
                <a:cs typeface="Helvetica Neue"/>
                <a:sym typeface="Helvetica Neue"/>
              </a:rPr>
              <a:t>Deut</a:t>
            </a:r>
            <a:r>
              <a:rPr lang="en-US" sz="2200" b="1" dirty="0">
                <a:effectLst/>
                <a:latin typeface="Helvetica Neue"/>
                <a:ea typeface="Helvetica Neue"/>
                <a:cs typeface="Helvetica Neue"/>
                <a:sym typeface="Helvetica Neue"/>
              </a:rPr>
              <a:t> 7:12–15) are conditional; disobedience voids presumed protection. The test of repentance is social and ethical—end oppression of foreigners, orphans, and widows; cease bloodshed and idolatry. Only then will God allow Judah to “dwell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Strategic setting: The temple gate amplifies God’s warning to the widest audience of worshipers.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Slogan vs. substance: Repeating “the temple of the LORD” reveals misplaced trust in place over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Conditional dwelling: Justice toward the vulnerable and rejection of idols are prerequisites for staying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Don’t mistake access for obedience: Church proximity or activity can’t substitute for a yielded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Let worship reshape ethics: Genuine devotion produces fairness, protection of the weak, and peacemaking.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Replace slogans with practices: Trade religious catchphrases for daily habits of justice, mercy, and fidelity.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once reluctant, now stands boldly at the temple gate to declare: repent or lose the land. Judah’s chant—“the temple of the LORD”—cannot shield cruelty, injustice, or idolatry. God desires a people whose worship proves itself in public ethics: defending foreigners, the fatherless, and widows; refusing innocent bloodshed and other gods. If—and only if—they amend their ways, they will continue under God’s protection.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9388C-1BE1-65E8-B215-7ADCC0F2B4D1}"/>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49945522-C7F7-4045-2513-AB425744CC61}"/>
              </a:ext>
            </a:extLst>
          </p:cNvPr>
          <p:cNvSpPr>
            <a:spLocks noGrp="1" noRot="1" noChangeAspect="1" noChangeArrowheads="1" noTextEdit="1"/>
          </p:cNvSpPr>
          <p:nvPr>
            <p:ph type="sldImg"/>
          </p:nvPr>
        </p:nvSpPr>
        <p:spPr>
          <a:xfrm>
            <a:off x="1143000" y="685800"/>
            <a:ext cx="4572000" cy="3429000"/>
          </a:xfrm>
        </p:spPr>
      </p:sp>
      <p:sp>
        <p:nvSpPr>
          <p:cNvPr id="17411" name="Rectangle 2">
            <a:extLst>
              <a:ext uri="{FF2B5EF4-FFF2-40B4-BE49-F238E27FC236}">
                <a16:creationId xmlns:a16="http://schemas.microsoft.com/office/drawing/2014/main" id="{BE403C81-E23C-6939-C969-28040E80F4E8}"/>
              </a:ext>
            </a:extLst>
          </p:cNvPr>
          <p:cNvSpPr>
            <a:spLocks noGrp="1" noChangeArrowheads="1"/>
          </p:cNvSpPr>
          <p:nvPr>
            <p:ph type="body" idx="1"/>
          </p:nvPr>
        </p:nvSpPr>
        <p:spPr>
          <a:noFill/>
          <a:ln w="9525"/>
        </p:spPr>
        <p:txBody>
          <a:bodyPr/>
          <a:lstStyle/>
          <a:p>
            <a:r>
              <a:rPr lang="en-US" sz="2200" dirty="0">
                <a:effectLst/>
                <a:latin typeface="Helvetica Neue"/>
                <a:ea typeface="Helvetica Neue"/>
                <a:cs typeface="Helvetica Neue"/>
                <a:sym typeface="Helvetica Neue"/>
              </a:rPr>
              <a:t>&gt;&lt;&gt;&lt;&gt;&lt;&gt;&lt;&gt;&lt;&gt;&lt;&gt;&lt;&gt;&lt;&gt;&lt;&gt;&lt;&gt;&lt;&gt;&lt;&gt;&lt;&gt;&lt;&gt;&lt;&gt;&lt;&gt;&lt;&gt;&lt; </a:t>
            </a:r>
          </a:p>
          <a:p>
            <a:r>
              <a:rPr lang="en-US" sz="2200" b="1" dirty="0">
                <a:effectLst/>
                <a:latin typeface="Helvetica Neue"/>
                <a:ea typeface="Helvetica Neue"/>
                <a:cs typeface="Helvetica Neue"/>
                <a:sym typeface="Helvetica Neue"/>
              </a:rPr>
              <a:t>-Jer.  7:9–11, 21–23 NIV</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&gt;&lt;&gt;&lt;&gt;&lt;&gt;&lt;&gt;&lt;&gt;&lt;&gt;&lt;&gt;&lt;&gt;&lt;&gt;&lt;&gt;&lt;&gt;&lt;&gt;&lt;&gt;&lt;&gt;&lt;&gt;&lt;&gt;&lt;&gt;&lt;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God Desires Obedience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diagnoses his audience the way that a doctor diagnoses a patient.  Based upon the symptoms, he knows the people of Judah have a spiritual problem.  He accuses them of breaking God’s commands (vv.  9–10), listing six specific violations of the Ten Commandments: stealing, murdering, committing adultery, swearing falsely, offering sacrifices to other gods, and following other gods (see Ex.  20:1–7).  But the most shocking symptom of all is that, even after committing these obvious wrongs, the people enter the temple believing themselves “safe” (Jer.  7:10).  Naively, they believe their temple sacrifices are enough to keep faith with God.  But the actions reveal that they completely misunderstand what God desires in the first place.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Verse 11 emphasizes that the temple is the Lord’s house—it bears His name.  But it has become a “den of robbers. ” In the ancient world, robbers would use caves for protection and shelter when being pursued.  Once the danger had passed, they would leave the caves to commit more crimes.  Similarly, God’s people are viewing the temple as a refuge that protects them from the consequences of wrongdoing.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Through Jeremiah, God sarcastically tells the people of Judah to add the burnt offerings to other sacrifices and to eat the meat (v.  21).  According to the Mosaic law, burnt offerings were completely consumed on the altar and reserved for God alone (Lev.  1:6–9).  But because the people are offering sacrifices while disobeying the law, their burnt offerings are unacceptable.  They might as well just eat them; they do not matter to God (compare Jer.  6:20).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Finally, verses 22–23 conclude with a rhetorical contrast between the commands of sacrifice and the commands for obedience.  The people could legitimately say, “God told us to offer burnt offerings and sacrifices when He brought us out of Egypt, didn’t He?” Sacrifices and offerings certainly are important to the covenant relationship (see Lev.  1–4).  Sacrifices treat the presence of God with care and allow for fellowship with a holy God.  But if sacrifices are meant to demonstrate gratitude and communion, they are obviously not enough on their own.  God wants obedience and devotion from the heart.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rejects worship that tries to cover disobedience. He desires whole-life obedience first; only then do sacrifices delight Him.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Judah breaks core commandments—theft, murder, adultery, perjury, and idolatry—then runs to the temple for safety. Jeremiah calls this a “den of robbers”: religion as a hideout, not a house of prayer. God’s biting irony—“go ahead, eat your burnt offerings”—exposes worthless ritual. The Exodus covenant included sacrifices, but as expressions of loyal love. Without obedience from the heart, offerings become noise. God’s will is clear: “Obey my voice…that it may be well with you.”</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Commandment violations reveal Judah’s spiritual disease; temple attendance can’t cure unrepentance.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“Den of robbers” = using sacred space to shield ongoing injustice.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Sacrifices are covenant signs, never substitutes for obedience and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Don’t hide behind religion: Confess and turn—don’t use church routines to mask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Align altar and life: Let justice, honesty, and fidelity validate your worship.</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Offer relationship, not performance: Prioritize listening to God and doing His will before presenting gifts.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indicts Judah for breaking God’s commands and then trusting the temple to keep them “safe.” God labels this hypocrisy a “den of robbers.” Ritual without righteousness is empty; sacrifices were meant to express covenant love, not excuse sin. God wants obedient hearts that practice justice and fidelity—then worship becomes pleasing and life goes well.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50068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ties true worship to justice. He defends foreigners, orphans, and widows and commands His people to do the same; mercy and integrity—not ritual—prove covenant faithfulness.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exposes a community that prays in the temple yet preys on the vulnerable outside it. God rebukes theft, violence, lies, adultery, and exploitation, insisting that His name be honored through justice. Still, He shows mercy: “Amend your ways…then you may dwell in the land.” Warning is grace—an invitation to repent so worship and ethics align.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God sees beyond rituals: He watches conduct “outside the temple,” where neighbor-love is tested.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Justice safeguards God’s reputation: oppression profanes His name; protection magnifies 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Mercy with a condition: if Judah reforms—ending oppression and idolatry—God sustains them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Put people before performance: Prioritize defending the vulnerable over maintaining religious appearances.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Let memory fuel mercy: Remember God’s compassion to you; extend the same to outsiders and the weak.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Repentance is practical: Change policies, budgets, and habits so justice becomes a daily rhythm.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people misused worship as cover while neglecting foreigners, orphans, and widows. Jeremiah declares that God watches—and is offended by—unjust lives wrapped in holy language. Yet God offers mercy, promising stability if they pursue righteousness and abandon idols. True devotion is a real relationship with God that protects the vulnerable and practices justice, proving faith authentic.</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Why is the defense of the vulnerable so important to God?</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From Israel’s origin as slaves in Egypt, God reveals Himself as a defender of those who are oppressed and vulnerable.  God sees the cause of those who have no power to defend themselves.  It is the same impulse to defend the powerless that causes the Father to send the Son as a redeemer for those unable to escape the clutches of sin. </a:t>
            </a:r>
          </a:p>
          <a:p>
            <a:r>
              <a:rPr lang="en-US" sz="2200" b="1" dirty="0">
                <a:effectLst/>
                <a:latin typeface="Helvetica Neue"/>
                <a:ea typeface="Helvetica Neue"/>
                <a:cs typeface="Helvetica Neue"/>
                <a:sym typeface="Helvetica Neue"/>
              </a:rPr>
              <a:t>2 What is an area of your life where God has been merciful to you?</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There are many ways to answer this question.  God redeems relationships, helps us to escape patterns of sin, and is able to turn hardship into a ministry advantage. </a:t>
            </a:r>
          </a:p>
          <a:p>
            <a:r>
              <a:rPr lang="en-US" sz="2200" b="1" dirty="0">
                <a:effectLst/>
                <a:latin typeface="Helvetica Neue"/>
                <a:ea typeface="Helvetica Neue"/>
                <a:cs typeface="Helvetica Neue"/>
                <a:sym typeface="Helvetica Neue"/>
              </a:rPr>
              <a:t>3 Who do you know who could use protection, comfort, or provision?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Ask yourself, who are the people who escape our attention? God’s defense of the weak and vulnerable is not limited to the past.  If your church has a compassion ministry, this would be a good opportunity to invite members of your group to explore these opportunities and to share about their experiences.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6388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80CD-B692-CC39-3553-E11D316CC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A5BFB-6416-1115-3B3A-9EB6BBA875E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A76881F-E925-5B85-CF67-629CC61210CB}"/>
              </a:ext>
            </a:extLst>
          </p:cNvPr>
          <p:cNvSpPr>
            <a:spLocks noGrp="1"/>
          </p:cNvSpPr>
          <p:nvPr>
            <p:ph type="body" idx="1"/>
          </p:nvPr>
        </p:nvSpPr>
        <p:spPr/>
        <p:txBody>
          <a:bodyPr>
            <a:normAutofit fontScale="40000" lnSpcReduction="20000"/>
          </a:bodyPr>
          <a:lstStyle/>
          <a:p>
            <a:r>
              <a:rPr lang="en-US" sz="2200" b="1" dirty="0">
                <a:effectLst/>
                <a:latin typeface="Helvetica Neue"/>
                <a:ea typeface="Helvetica Neue"/>
                <a:cs typeface="Helvetica Neue"/>
                <a:sym typeface="Helvetica Neue"/>
              </a:rPr>
              <a:t>1 Why is the defense of the vulnerable so important to God?</a:t>
            </a:r>
            <a:endParaRPr lang="en-US" sz="2200" dirty="0">
              <a:effectLst/>
              <a:latin typeface="Helvetica Neue"/>
              <a:ea typeface="Helvetica Neue"/>
              <a:cs typeface="Helvetica Neue"/>
              <a:sym typeface="Helvetica Neue"/>
            </a:endParaRPr>
          </a:p>
          <a:p>
            <a:pPr marL="182880" lvl="3" indent="0">
              <a:lnSpc>
                <a:spcPct val="100000"/>
              </a:lnSpc>
            </a:pPr>
            <a:r>
              <a:rPr lang="en-US" sz="2200" dirty="0">
                <a:effectLst/>
                <a:latin typeface="Helvetica Neue"/>
                <a:ea typeface="Helvetica Neue"/>
                <a:cs typeface="Helvetica Neue"/>
                <a:sym typeface="Helvetica Neue"/>
              </a:rPr>
              <a:t>From Israel’s origin as slaves in Egypt, God reveals Himself as a defender of those who are oppressed and vulnerable.  God sees the cause of those who have no power to defend themselves.  It is the same impulse to defend the powerless that causes the Father to send the Son as a redeemer for those unable to escape the clutches of sin. </a:t>
            </a:r>
          </a:p>
          <a:p>
            <a:r>
              <a:rPr lang="en-US" sz="2200" b="1" dirty="0">
                <a:effectLst/>
                <a:latin typeface="Helvetica Neue"/>
                <a:ea typeface="Helvetica Neue"/>
                <a:cs typeface="Helvetica Neue"/>
                <a:sym typeface="Helvetica Neue"/>
              </a:rPr>
              <a:t>2 What is an area of your life where God has been merciful to you?</a:t>
            </a:r>
            <a:endParaRPr lang="en-US" sz="2200" dirty="0">
              <a:effectLst/>
              <a:latin typeface="Helvetica Neue"/>
              <a:ea typeface="Helvetica Neue"/>
              <a:cs typeface="Helvetica Neue"/>
              <a:sym typeface="Helvetica Neue"/>
            </a:endParaRPr>
          </a:p>
          <a:p>
            <a:pPr marL="182880" lvl="3" indent="0" defTabSz="457200" latinLnBrk="0">
              <a:lnSpc>
                <a:spcPct val="100000"/>
              </a:lnSpc>
            </a:pPr>
            <a:r>
              <a:rPr lang="en-US" sz="2200" dirty="0">
                <a:effectLst/>
                <a:latin typeface="Helvetica Neue"/>
                <a:ea typeface="Helvetica Neue"/>
                <a:cs typeface="Helvetica Neue"/>
                <a:sym typeface="Helvetica Neue"/>
              </a:rPr>
              <a:t>There are many ways to answer this question.  God redeems relationships, helps us to escape patterns of sin, and is able to turn hardship into a ministry advantage. </a:t>
            </a:r>
          </a:p>
          <a:p>
            <a:r>
              <a:rPr lang="en-US" sz="2200" b="1" dirty="0">
                <a:effectLst/>
                <a:latin typeface="Helvetica Neue"/>
                <a:ea typeface="Helvetica Neue"/>
                <a:cs typeface="Helvetica Neue"/>
                <a:sym typeface="Helvetica Neue"/>
              </a:rPr>
              <a:t>3 Who do you know who could use protection, comfort, or provision?</a:t>
            </a:r>
            <a:endParaRPr lang="en-US" sz="2200" dirty="0">
              <a:effectLst/>
              <a:latin typeface="Helvetica Neue"/>
              <a:ea typeface="Helvetica Neue"/>
              <a:cs typeface="Helvetica Neue"/>
              <a:sym typeface="Helvetica Neue"/>
            </a:endParaRPr>
          </a:p>
          <a:p>
            <a:pPr marL="182880">
              <a:lnSpc>
                <a:spcPct val="100000"/>
              </a:lnSpc>
            </a:pPr>
            <a:r>
              <a:rPr lang="en-US" sz="2200" dirty="0">
                <a:effectLst/>
                <a:latin typeface="Helvetica Neue"/>
                <a:ea typeface="Helvetica Neue"/>
                <a:cs typeface="Helvetica Neue"/>
                <a:sym typeface="Helvetica Neue"/>
              </a:rPr>
              <a:t>Ask yourself, who are the people who escape our attention? God’s defense of the weak and vulnerable is not limited to the past.  If your church has a compassion ministry, this would be a good opportunity to invite members of your group to explore these opportunities and to share about their experiences. </a:t>
            </a:r>
          </a:p>
          <a:p>
            <a:r>
              <a:rPr lang="en-US" sz="2200" dirty="0">
                <a:effectLst/>
                <a:latin typeface="Helvetica Neue"/>
                <a:ea typeface="Helvetica Neue"/>
                <a:cs typeface="Helvetica Neue"/>
                <a:sym typeface="Helvetica Neue"/>
              </a:rPr>
              <a:t>=-----------------------------------------------------------------------</a:t>
            </a: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God sees beyond rituals: He watches conduct “outside the temple,” where neighbor-love is tested.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Justice safeguards God’s reputation: oppression profanes His name; protection magnifies 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Mercy with a condition: if Judah reforms—ending oppression and idolatry—God sustains them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Put people before performance: Prioritize defending the vulnerable over maintaining religious appearances.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Let memory fuel mercy: Remember God’s compassion to you; extend the same to outsiders and the weak.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Repentance is practical: Change policies, budgets, and habits so justice becomes a daily rhythm.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3931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Spiritual security never comes from places, leaders, or routines. God calls us to anchor trust in Him through sincere obedience, not in religious props or nostalgia.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Talisman religion: Judah treated the temple like a charm—“The temple of the LORD!”—while ignoring God’s commands; the building couldn’t save disobedient hearts.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Impermanence warning: Churches, leaders, and structures are temporary; confusing them with God breeds disappointment and drift.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Timeless call: God wants a living relationship rooted in repentance and obedience, not empty ritual or borrowed credibility.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Audit your anchors: Identify what you subconsciously trust—institutions, personalities, routines—and relocate your trust to God’s character and word.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Practice responsive obedience: Replace slogans with steps—confession, restitution, justice, generosity, and daily prayerful listening.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Hold gifts loosely, God tightly: Appreciate buildings, leaders, and programs, but refuse to make them your hope.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Jeremiah’s audience chanted a slogan to dodge change, mistaking the temple’s presence for God’s favor. We face similar temptations—resting on church identity, admired teachers, or beautiful spaces—while neglecting obedience. Because every earthly support is temporary, God redirects our confidence to Himself. Real security is relational and ethical: hear His voice, repent, and walk in faithful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pPr algn="l"/>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5993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wants relationship before results. Metrics (attendance, giving, ministry wins) are good, but they’re not the goal. The goal is loving communion that overflows into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Means vs. end: Spiritual activities are tools, not trophies.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Heart first: God values humble, honest nearness more than polished performance.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Fruit follows fellowship: Deepening relationship naturally produces justice, generosity, and integrity.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Beware “spiritual scorekeeping”: It breeds pride or shame and distracts from Jesus.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Prioritize presence: Consistent time with God fuels every other good work.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Let love measure success: Ask “Am I becoming more Christlike?” not just “What did I do?”</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Live It Out (Actionable Plan)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Confess misplaced trust: Name any reliance on image, routine, or reputation. Pray Psalm 139:23–24.</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Re-anchor daily: 15 minutes of Scripture-prayer (Lectio: read, reflect, respond, rest).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Practice honest prayer: Tell God something true, not impressive.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4. Choose one “with-God” habit this week: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Silence (5 minutes)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Intercession for one vulnerable person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Hidden act of generosity (no credit)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5. Weekly examen (10 minutes, Sunday):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Where did I notice God?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Where did I chase appearances?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What’s one adjustment for next week?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“No Substitute for Relationship” — Discussion Prompts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When do you feel pressure to look spiritually successful? What does that do to your heart?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Which practice connects you to God most deeply right now—and why?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If you removed one public-facing ministry this month, how could intimacy with God increase?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One-Week Micro-Rule of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Morning: Scripture-prayer (John 15 or Psalm 63).</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Midday: One quiet “breath prayer” (“Jesus, I abide in You”).</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Evening: Gratitude journal (three gifts); short examen.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Spiritual activities matter, but they’re not substitutes for knowing God. Confess any performative impulses, re-center on presence, and let love—not numbers—define growth. From a deep relationship, real fruit will follow.</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B90AD-264F-DFC5-E277-081646BE3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C5E4B-4C6C-2E7C-81BA-C2F9AE1B0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2D864-ACFC-5761-4F02-0AA2B675ACDD}"/>
              </a:ext>
            </a:extLst>
          </p:cNvPr>
          <p:cNvSpPr>
            <a:spLocks noGrp="1"/>
          </p:cNvSpPr>
          <p:nvPr>
            <p:ph type="body" idx="1"/>
          </p:nvPr>
        </p:nvSpPr>
        <p:spPr/>
        <p:txBody>
          <a:bodyPr>
            <a:normAutofit fontScale="85000" lnSpcReduction="20000"/>
          </a:bodyPr>
          <a:lstStyle/>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Closing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 Lord who warned Judah still speaks: “Obey My voice… that it may be well with you” (Jer 7:23).  Let us repent specifically, reconcile where we’ve wronged, reorder our homes away from idols, and do justice as worship—defending the vulnerable and refusing innocent blood.  May our prayers match our practices, our songs our steps, and our temples our testimony, until Christ is enthroned in our habits, our households, and our city.  Amen. </a:t>
            </a:r>
          </a:p>
          <a:p>
            <a:endParaRPr lang="en-US" sz="2200" dirty="0">
              <a:effectLst/>
              <a:latin typeface="Gotham Medium" panose="02000604030000020004"/>
              <a:ea typeface="Helvetica Neue"/>
              <a:cs typeface="Helvetica Neue"/>
              <a:sym typeface="Helvetica Neue"/>
            </a:endParaRPr>
          </a:p>
        </p:txBody>
      </p:sp>
      <p:sp>
        <p:nvSpPr>
          <p:cNvPr id="4" name="Slide Number Placeholder 3">
            <a:extLst>
              <a:ext uri="{FF2B5EF4-FFF2-40B4-BE49-F238E27FC236}">
                <a16:creationId xmlns:a16="http://schemas.microsoft.com/office/drawing/2014/main" id="{B871D8AF-A76B-936C-3F42-CD467A7E5982}"/>
              </a:ext>
            </a:extLst>
          </p:cNvPr>
          <p:cNvSpPr>
            <a:spLocks noGrp="1"/>
          </p:cNvSpPr>
          <p:nvPr>
            <p:ph type="sldNum" sz="quarter" idx="5"/>
          </p:nvPr>
        </p:nvSpPr>
        <p:spPr/>
        <p:txBody>
          <a:bodyPr/>
          <a:lstStyle/>
          <a:p>
            <a:fld id="{9D4F5927-16C2-4764-8713-C447BE4BDC76}" type="slidenum">
              <a:rPr lang="en-US" smtClean="0"/>
              <a:pPr/>
              <a:t>16</a:t>
            </a:fld>
            <a:endParaRPr lang="en-US" dirty="0"/>
          </a:p>
        </p:txBody>
      </p:sp>
    </p:spTree>
    <p:extLst>
      <p:ext uri="{BB962C8B-B14F-4D97-AF65-F5344CB8AC3E}">
        <p14:creationId xmlns:p14="http://schemas.microsoft.com/office/powerpoint/2010/main" val="271553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Misplaced Trust in the Temple-Jeremiah 7:1–8 NIV</a:t>
            </a:r>
          </a:p>
          <a:p>
            <a:r>
              <a:rPr lang="en-US" sz="2400" b="1" dirty="0">
                <a:effectLst/>
                <a:latin typeface="Helvetica Neue"/>
                <a:ea typeface="Helvetica Neue"/>
                <a:cs typeface="Helvetica Neue"/>
                <a:sym typeface="Helvetica Neue"/>
              </a:rPr>
              <a:t>1 What is the desired outcome of Jeremiah’s message?</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God wants the people to repent and change their ways of living so that they could remain in their land.  He commands His people to treat one another with fairness.  He wants them to refrain from oppressing foreigners who live in the land, children without fathers, and women who lost their husbands.  They are to end their killing and idolatry.  If they do these things, He will allow them to remain in the land. </a:t>
            </a:r>
          </a:p>
          <a:p>
            <a:r>
              <a:rPr lang="en-US" sz="2400" b="1" dirty="0">
                <a:effectLst/>
                <a:latin typeface="Helvetica Neue"/>
                <a:ea typeface="Helvetica Neue"/>
                <a:cs typeface="Helvetica Neue"/>
                <a:sym typeface="Helvetica Neue"/>
              </a:rPr>
              <a:t> </a:t>
            </a:r>
            <a:endParaRPr lang="en-US" sz="2400" dirty="0">
              <a:effectLst/>
              <a:latin typeface="Helvetica Neue"/>
              <a:ea typeface="Helvetica Neue"/>
              <a:cs typeface="Helvetica Neue"/>
              <a:sym typeface="Helvetica Neue"/>
            </a:endParaRPr>
          </a:p>
          <a:p>
            <a:r>
              <a:rPr lang="en-US" sz="2400" b="1" dirty="0">
                <a:effectLst/>
                <a:latin typeface="Helvetica Neue"/>
                <a:ea typeface="Helvetica Neue"/>
                <a:cs typeface="Helvetica Neue"/>
                <a:sym typeface="Helvetica Neue"/>
              </a:rPr>
              <a:t>2 What do the people trust instead of God?</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The phrase “the temple of the Lord” is repeated three times in verse 4, indicating that the people are placing their trust in the temple, rather than the Lord.  Their trust in the temple building resembles superstition, which Jeremiah labels “deceptive” or “lying” words.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40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063F4-5672-20F6-597B-0F5BC3DDC3C6}"/>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143077D0-82B2-3986-5A58-216CC4A833DF}"/>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D8285DBC-0337-A894-0580-A199A0D30B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457200" eaLnBrk="1" fontAlgn="auto" latinLnBrk="0" hangingPunct="1">
              <a:lnSpc>
                <a:spcPct val="117999"/>
              </a:lnSpc>
              <a:spcBef>
                <a:spcPts val="0"/>
              </a:spcBef>
              <a:spcAft>
                <a:spcPts val="0"/>
              </a:spcAft>
              <a:buClrTx/>
              <a:buSzTx/>
              <a:buFontTx/>
              <a:buNone/>
              <a:tabLst/>
              <a:defRPr/>
            </a:pPr>
            <a:r>
              <a:rPr lang="da-DK"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Desires Obedience-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Jeremiah </a:t>
            </a:r>
            <a:r>
              <a:rPr lang="da-DK"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7:9–11, 21–23 NIV</a:t>
            </a:r>
          </a:p>
          <a:p>
            <a:r>
              <a:rPr lang="en-US" sz="2400" b="1" dirty="0">
                <a:effectLst/>
                <a:latin typeface="Helvetica Neue"/>
                <a:ea typeface="Helvetica Neue"/>
                <a:cs typeface="Helvetica Neue"/>
                <a:sym typeface="Helvetica Neue"/>
              </a:rPr>
              <a:t>1 If the people of Judah are like a sick patient, what are the symptoms of their spiritual condition?</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According to the terms of the agreement that God made with Israel at the foot of Mount Sinai, Jeremiah sees evidence that the people are failing across the board.  He accuses them of stealing, murdering, committing adultery, swearing falsely, burning incense to Baal, and following Canaanite gods.  Most shocking of all, after all of that, they come to the temple to give God sacrifices and worship. </a:t>
            </a:r>
          </a:p>
          <a:p>
            <a:r>
              <a:rPr lang="en-US" sz="2400" b="1" dirty="0">
                <a:effectLst/>
                <a:latin typeface="Helvetica Neue"/>
                <a:ea typeface="Helvetica Neue"/>
                <a:cs typeface="Helvetica Neue"/>
                <a:sym typeface="Helvetica Neue"/>
              </a:rPr>
              <a:t>2 What has turned God’s temple into this “den of robbers” as Jeremiah describes (v.  11)?</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The people are under a mistaken impression about “safety” in the presence of God.  They think that God will jealously protect His own temple from harm.  They gather in the temple as if it shelters them from the consequences of wrongdoing.  What they miss is that God is more jealous to protect His reputation. </a:t>
            </a:r>
          </a:p>
          <a:p>
            <a:r>
              <a:rPr lang="en-US" sz="2400" b="1" dirty="0">
                <a:effectLst/>
                <a:latin typeface="Helvetica Neue"/>
                <a:ea typeface="Helvetica Neue"/>
                <a:cs typeface="Helvetica Neue"/>
                <a:sym typeface="Helvetica Neue"/>
              </a:rPr>
              <a:t>3 What has made burnt offerings meaningless in God’s sight?</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The sacrifices and offerings are not unimportant, but they are meaningless in the face of a failed relationship with God.  How can there be any fellowship when God’s people are not pursuing justice and holiness in their everyday lives? Thus, the offerings intended for God have become worthless, since they look like token demonstrations. </a:t>
            </a:r>
          </a:p>
          <a:p>
            <a:r>
              <a:rPr lang="en-US" sz="2400" b="1" dirty="0">
                <a:effectLst/>
                <a:latin typeface="Helvetica Neue"/>
                <a:ea typeface="Helvetica Neue"/>
                <a:cs typeface="Helvetica Neue"/>
                <a:sym typeface="Helvetica Neue"/>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70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200" b="1" dirty="0">
                <a:effectLst/>
                <a:latin typeface="Gotham Medium" panose="02000604030000020004"/>
                <a:ea typeface="Helvetica Neue"/>
                <a:cs typeface="Helvetica Neue"/>
                <a:sym typeface="Helvetica Neue"/>
              </a:rPr>
              <a:t>Prayer </a:t>
            </a:r>
            <a:endParaRPr lang="en-US" sz="2200" dirty="0">
              <a:effectLst/>
              <a:latin typeface="Gotham Medium" panose="02000604030000020004"/>
              <a:ea typeface="Helvetica Neue"/>
              <a:cs typeface="Helvetica Neue"/>
              <a:sym typeface="Helvetica Neue"/>
            </a:endParaRPr>
          </a:p>
          <a:p>
            <a:r>
              <a:rPr lang="en-US" sz="2200" dirty="0">
                <a:effectLst/>
                <a:latin typeface="Gotham Medium" panose="02000604030000020004"/>
                <a:ea typeface="Helvetica Neue"/>
                <a:cs typeface="Helvetica Neue"/>
                <a:sym typeface="Helvetica Neue"/>
              </a:rPr>
              <a:t>Father, may we listen to Your voice as found in Scripture and respond with repentance and obedience. We pray in the name of Jesus, who values mercy more than sacrifice. Amen. </a:t>
            </a: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Thought to Remember </a:t>
            </a:r>
            <a:endParaRPr lang="en-US" sz="2200" dirty="0">
              <a:effectLst/>
              <a:latin typeface="Gotham Medium" panose="02000604030000020004"/>
              <a:ea typeface="Helvetica Neue"/>
              <a:cs typeface="Helvetica Neue"/>
              <a:sym typeface="Helvetica Neue"/>
            </a:endParaRPr>
          </a:p>
          <a:p>
            <a:r>
              <a:rPr lang="en-US" sz="2200" dirty="0">
                <a:effectLst/>
                <a:latin typeface="Gotham Medium" panose="02000604030000020004"/>
                <a:ea typeface="Helvetica Neue"/>
                <a:cs typeface="Helvetica Neue"/>
                <a:sym typeface="Helvetica Neue"/>
              </a:rPr>
              <a:t>False prophets yield false profits.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Gotham Medium" panose="02000604030000020004"/>
                <a:ea typeface="Helvetica Neue"/>
                <a:cs typeface="Helvetica Neue"/>
                <a:sym typeface="Helvetica Neue"/>
              </a:rPr>
              <a:t>Misplaced Trust in the Temple-Jeremiah 7:1–8 NIV</a:t>
            </a:r>
            <a:endParaRPr lang="en-US" sz="2200" dirty="0">
              <a:effectLst/>
              <a:latin typeface="Gotham Medium" panose="02000604030000020004"/>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Gotham Medium" panose="02000604030000020004"/>
                <a:ea typeface="Helvetica Neue"/>
                <a:cs typeface="Helvetica Neue"/>
                <a:sym typeface="Helvetica Neue"/>
              </a:rPr>
              <a:t>God Desires Obedience-Jer.  7:9–11, 21–23 NIV</a:t>
            </a:r>
            <a:endParaRPr lang="en-US" sz="2200" dirty="0">
              <a:effectLst/>
              <a:latin typeface="Gotham Medium" panose="02000604030000020004"/>
              <a:ea typeface="Helvetica Neue"/>
              <a:cs typeface="Helvetica Neue"/>
              <a:sym typeface="Helvetica Neue"/>
            </a:endParaRPr>
          </a:p>
          <a:p>
            <a:endParaRPr lang="en-US" sz="2200" b="1"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Summary</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God sends Jeremiah to the temple gate to address worshipers directly. The location underscores that the message concerns worship and what truly honors the Lord.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The promise is conditional: “Amend your ways.” Practice justice, stop oppressing the foreigner, fatherless, and widow; avoid shedding innocent blood and abandon idols—then you may continue in the land.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Judah breaks multiple commandments—stealing, murder, adultery, perjury, and idolatry—yet assumes sanctuary in the temple. God exposes this as false security: His house has become a “den of robbers.”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Sacrifices without obedience are worthless. God’s fundamental command is relational and ethical: “Obey my voice…walk in all the ways I have commanded you, that it may be well with you” (7:23).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Commentary</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The core sin is misplaced trust—treating sacred space like a shield while ignoring sacred obedience. Modern equivalents include relying on church attendance, slogans, or titles to cover unrepentant living. God wants truth, not veneers.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God’s heart centers on the vulnerable. Throughout Scripture He defends the sojourner, orphan, and widow; authentic worship is inseparable from mercy and justice. Rituals cannot substitute for righteousness.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“Den of robbers” rebukes using worship as a hideout between acts of exploitation. Jesus echoes Jeremiah in cleansing the temple, insisting that God’s house be for prayer, not profit or pretense. Integrity must link altar and life.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Application: Repent from performative religion. Examine habits that harm neighbors, profit from injustice, or elevate idols of our age. Return to covenant obedience—listening and doing—so that “it may be well with you.” Worship on Sunday must flow into righteousness on Monday.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False assurances—“lying words”—look convincing but collapse under scrutiny. God calls us to discern truth and practice obedient faith, not settle for appearances.</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 bargain watch seemed genuine until opened, revealing cheap insides—an image of spiritual counterfeits. Jeremiah warned Judah against trusting “lying words,” the comforting slogans and rituals that excused disobedience. Today, we face similar temptations: polished appearances, persuasive voices, and religious routines that mask unrepentant hearts. God calls us to discernment and obedience—truth tested by Scripture, lived out in justice and mercy. Real faith isn’t the label on the outside; it’s the transformed life within.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A convincing counterfeit: The stylish watch looked real until its inner parts were exposed</a:t>
            </a:r>
            <a:r>
              <a:rPr lang="en-US" altLang="zh-CN" sz="2200" b="1" dirty="0">
                <a:effectLst/>
                <a:latin typeface="Helvetica Neue"/>
                <a:ea typeface="Helvetica Neue"/>
                <a:cs typeface="Helvetica Neue"/>
                <a:sym typeface="Helvetica Neue"/>
              </a:rPr>
              <a:t>—</a:t>
            </a:r>
            <a:r>
              <a:rPr lang="en-US" sz="2200" b="1" dirty="0">
                <a:effectLst/>
                <a:latin typeface="Helvetica Neue"/>
                <a:ea typeface="Helvetica Neue"/>
                <a:cs typeface="Helvetica Neue"/>
                <a:sym typeface="Helvetica Neue"/>
              </a:rPr>
              <a:t>appearance </a:t>
            </a:r>
            <a:r>
              <a:rPr lang="zh-CN" altLang="en-US" sz="2200" b="1" dirty="0">
                <a:effectLst/>
                <a:latin typeface="Helvetica Neue"/>
                <a:ea typeface="Helvetica Neue"/>
                <a:cs typeface="Helvetica Neue"/>
                <a:sym typeface="Helvetica Neue"/>
              </a:rPr>
              <a:t>≠</a:t>
            </a:r>
            <a:r>
              <a:rPr lang="en-US" sz="2200" b="1" dirty="0">
                <a:effectLst/>
                <a:latin typeface="Helvetica Neue"/>
                <a:ea typeface="Helvetica Neue"/>
                <a:cs typeface="Helvetica Neue"/>
                <a:sym typeface="Helvetica Neue"/>
              </a:rPr>
              <a:t> authenticity.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Jeremiah’s warning: Judah trusted temple slogans and rituals while ignoring God’s commands—“lying words” that bred false security.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Higher stakes: Material fakes waste money; spiritual fakes endanger souls by numbing repentance and masking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Test everything: Measure claims, teachers, and trends against Scripture and godly fruit before embracing them.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Prefer obedience over optics: God values integrity, justice, and mercy more than religious show.</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Regular heart-checks: Invite the Spirit to expose counterfeits—repent quickly and realign life with God’s truth.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D3FC-A8D2-9864-93A8-28C5BAA9C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0ECBD-F0B7-56B7-D8FA-ED5291CC7F23}"/>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9D3E687-F7AD-B04A-CF13-49FB65B32306}"/>
              </a:ext>
            </a:extLst>
          </p:cNvPr>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Jeremiah’s temple sermon confronts Judah’s false security in ritual during Jehoiakim’s early reign (after 609 BC), calling for ethical obedience over empty worship amid geopolitical upheaval.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Josiah’s reform-minded rule ends in 609 BC, Egypt installs Jehoiakim, who taxes and corrupts the nation. Into this moment, the priest-prophet Jeremiah, based nearby in Anathoth, delivers repeated temple messages (Jer 7; 26), exposing reliance on the temple while justice collapses. The sermon anchors Jeremiah’s ministry: worship divorced from obedience invites judgment; covenant fidelity is the only safe refuge.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Historical setting: Post-Josiah instability, Egyptian control, and Jehoiakim’s oppressive reign frame the sermon’s urgency.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Repeated proclamation: Jeremiah’s “temple sermon” appears across chapters (7; 26), signaling an ongoing message, not a one-off.</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Core charge: Stop trusting place and ritual; practice justice, truth, and exclusive loyalty to Yahweh.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Don’t outsource holiness to institutions: Proximity to holy places can’t replace a holy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Anchor faith under pressure: Political and economic turmoil tempt shortcuts; choose covenant obedience instead.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Keep message and life aligned: Repeat core truths until they shape habits—mercy, integrity, and fidelity.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a priest-prophet from Anathoth, speaks at the temple soon after 609 BC, early in Jehoiakim’s rule. With Judah squeezed by foreign powers and internal corruption, he attacks the lie that ritual protects the unrighteous. The temple sermon—echoed in multiple chapters—defines Jeremiah’s ministry: God desires justice, truth, and exclusive devotion, not ceremony as camouflage.</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42788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dirty="0">
                <a:effectLst/>
                <a:latin typeface="Gotham Medium" panose="02000604030000020004"/>
                <a:ea typeface="Helvetica Neue"/>
                <a:cs typeface="Helvetica Neue"/>
                <a:sym typeface="Helvetica Neue"/>
              </a:rPr>
              <a:t> </a:t>
            </a:r>
          </a:p>
          <a:p>
            <a:r>
              <a:rPr lang="en-US" sz="2200" b="1" dirty="0">
                <a:effectLst/>
                <a:latin typeface="Gotham Medium" panose="02000604030000020004"/>
                <a:ea typeface="Helvetica Neue"/>
                <a:cs typeface="Helvetica Neue"/>
                <a:sym typeface="Helvetica Neue"/>
              </a:rPr>
              <a:t>Main Idea</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True worship is measured by love of the vulnerable—resident foreigners, the fatherless, and widows—because God’s own character is justice and mercy.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p>
          <a:p>
            <a:r>
              <a:rPr lang="en-US" sz="2200" b="1" dirty="0">
                <a:effectLst/>
                <a:latin typeface="Gotham Medium" panose="02000604030000020004"/>
                <a:ea typeface="Helvetica Neue"/>
                <a:cs typeface="Helvetica Neue"/>
                <a:sym typeface="Helvetica Neue"/>
              </a:rPr>
              <a:t>Summary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From Torah to James, God ties devotion to neighbor care. He loved and provided for foreigners, orphans, and widows—and commands His people to do the same. Israel’s memory of Egypt guards against hardness of heart, transforming worship into justice, hospitality, and practical help. The church continues this calling: a “pure and undefiled” faith that lives clean and loves the least.</a:t>
            </a:r>
            <a:endParaRPr lang="en-US" sz="2200" dirty="0">
              <a:effectLst/>
              <a:latin typeface="Gotham Medium" panose="02000604030000020004"/>
              <a:ea typeface="Helvetica Neue"/>
              <a:cs typeface="Helvetica Neue"/>
              <a:sym typeface="Helvetica Neue"/>
            </a:endParaRPr>
          </a:p>
          <a:p>
            <a:endParaRPr lang="en-US" sz="2200" b="1" dirty="0">
              <a:effectLst/>
              <a:latin typeface="Gotham Medium" panose="02000604030000020004"/>
              <a:ea typeface="Helvetica Neue"/>
              <a:cs typeface="Helvetica Neue"/>
              <a:sym typeface="Helvetica Neue"/>
            </a:endParaRPr>
          </a:p>
          <a:p>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Key Points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God’s model: He defends orphans and widows and loves foreigners, providing for them; Israel must imitate Him (</a:t>
            </a:r>
            <a:r>
              <a:rPr lang="en-US" sz="2200" b="1" dirty="0" err="1">
                <a:effectLst/>
                <a:latin typeface="Gotham Medium" panose="02000604030000020004"/>
                <a:ea typeface="Helvetica Neue"/>
                <a:cs typeface="Helvetica Neue"/>
                <a:sym typeface="Helvetica Neue"/>
              </a:rPr>
              <a:t>Deut</a:t>
            </a:r>
            <a:r>
              <a:rPr lang="en-US" sz="2200" b="1" dirty="0">
                <a:effectLst/>
                <a:latin typeface="Gotham Medium" panose="02000604030000020004"/>
                <a:ea typeface="Helvetica Neue"/>
                <a:cs typeface="Helvetica Neue"/>
                <a:sym typeface="Helvetica Neue"/>
              </a:rPr>
              <a:t> 10:18–19).</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Memory fuels mercy: “You were foreigners in Egypt”—remembering past bondage births present compassion (Ex 22:21; Lev 19:34).</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Scripture’s continuity: New Testament religion remains practical—care for orphans and widows and pursue holy living (James 1:27).</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Life Lessons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Let compassion get close: Learn names, listen, and serve materially and relationally—hospitality is holy.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Build justice into rhythms: Budget time and money for benevolence; advocate fair treatment in church, work, and city.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Integrate worship and ethics: Singing on Sunday must show up as protection, provision, and dignity for the vulnerable on Monday.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221309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Gotham Medium" panose="02000604030000020004"/>
                <a:ea typeface="Helvetica Neue"/>
                <a:cs typeface="Helvetica Neue"/>
                <a:sym typeface="Helvetica Neue"/>
              </a:rPr>
              <a:t>Main Idea</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God delights in sacrifices only when they flow from an obedient, merciful, and just life. Rituals can never replace righteousness.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p>
          <a:p>
            <a:r>
              <a:rPr lang="en-US" sz="2200" b="1" dirty="0">
                <a:effectLst/>
                <a:latin typeface="Gotham Medium" panose="02000604030000020004"/>
                <a:ea typeface="Helvetica Neue"/>
                <a:cs typeface="Helvetica Neue"/>
                <a:sym typeface="Helvetica Neue"/>
              </a:rPr>
              <a:t>Summary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Sacrifices were meant to express loyal love, not excuse disobedience. Scripture repeatedly ranks obedience, justice, and mercy above offerings. God isn’t anti-ritual; He is against empty ritual. When hearts are repentant and lives are righteous, sacrifices become joyful expressions of a faithful covenant—worship He gladly receives.</a:t>
            </a:r>
            <a:endParaRPr lang="en-US" sz="2200" dirty="0">
              <a:effectLst/>
              <a:latin typeface="Gotham Medium" panose="02000604030000020004"/>
              <a:ea typeface="Helvetica Neue"/>
              <a:cs typeface="Helvetica Neue"/>
              <a:sym typeface="Helvetica Neue"/>
            </a:endParaRPr>
          </a:p>
          <a:p>
            <a:endParaRPr lang="en-US" sz="2200" b="1" dirty="0">
              <a:effectLst/>
              <a:latin typeface="Gotham Medium" panose="02000604030000020004"/>
              <a:ea typeface="Helvetica Neue"/>
              <a:cs typeface="Helvetica Neue"/>
              <a:sym typeface="Helvetica Neue"/>
            </a:endParaRPr>
          </a:p>
          <a:p>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Analysis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Israel’s sacrifices were covenantal gifts, not moral loopholes. Prophets and wisdom writers insist that worship without obedience is hypocrisy (1 Sam 15:22; Prov 21:3). Hosea 6:6 clarifies the priority: steadfast love/mercy over ritual. The goal isn’t abolishing sacrifice but aligning the heart and life with God, so offerings become pleasing (Ps 51:19).</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Key Points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Priority of obedience: “To obey is better than sacrifice” confronts selective piety and partial compliance.</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Ethics as worship: Justice and righteousness are worship acts as weighty as offerings (Prov 21:3).</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Mercy first: God desires covenant love—compassion, fidelity, repentance—without which rituals ring hollow (Hos 6:6).</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Life Lessons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Don’t trade rituals for repentance: Confession and course-correction matter more than religious activity.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Make justice habitual: Build fairness, honesty, and compassion into budgets, schedules, and decisions.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Offer whole-life worship: Let integrity at home and work “prepare the altar,” so your praise is truthful and God-delighting.</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70644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Biblical prophecy is not just prediction—it’s a moral alarm. God speaks through prophets to change present behavior now, so judgment can be averted and life restored.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In Jeremiah 7, prediction serves repentance. The message confronts false security in the temple, calls out injustice and idolatry, and insists on immediate course-correction. The future (defeat/exile) is conditional, not inevitable; the emphasis is present-tense obedience—stop trusting slogans, pursue justice, forsake idols, return to covenant faithfulness. Prophecy’s purpose is transformation, not curiosity: hear, repent, and live.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1. Admonition central: Prophecy urges repentance more than it satisfies prediction.</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2. Conditional outcomes: Announced judgment can be averted when people change.</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3. Present obedience: Real issues—idolatry, injustice, hypocrisy—require immediate action.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1. Treat warnings as mercy: God’s rebuke is an invitation to turn before consequences arrive.</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2. Act today: Replace vague intentions with concrete steps—confession, restitution, justice, and renewed worship.</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3. Dismantle false trusts: Don’t hide behind religious routines, reputations, or institutions; anchor hope in obeying God.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7 shows prophecy as a call to repent now, not a script to spectate. The people must stop relying on the temple as a shield, end injustice and idolatry, and return to obedience. Judgment looms, but repentance can change the ending. God’s prophetic word presses for immediate, ethical action that aligns worship with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9700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1800" dirty="0">
                <a:effectLst/>
                <a:latin typeface="Helvetica Neue"/>
                <a:ea typeface="Helvetica Neue"/>
                <a:cs typeface="Helvetica Neue"/>
                <a:sym typeface="Helvetica Neue"/>
              </a:rPr>
              <a:t> </a:t>
            </a:r>
          </a:p>
          <a:p>
            <a:r>
              <a:rPr lang="en-US" sz="1800" b="1" dirty="0">
                <a:effectLst/>
                <a:latin typeface="Helvetica Neue"/>
                <a:ea typeface="Helvetica Neue"/>
                <a:cs typeface="Helvetica Neue"/>
                <a:sym typeface="Helvetica Neue"/>
              </a:rPr>
              <a:t>Main Idea</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God rejects worship that hides injustice. The “den of robbers” exposes religion used as a refuge for sin instead of a place of repentance, prayer, and integrity.</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Analysis</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In Jeremiah 7, people trust the temple as a safety net while persisting in theft, violence, and idolatry. “Den” means hideout—sin happens elsewhere, then worshipers retreat to God’s house for cover. Jesus echoes this in Mark 11: profiteering and exploitation invaded the temple, corrupting prayer. Both prophets insist: rituals without righteousness are spiritual fraud; God wants integrity that matches devotion.</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Three Key Points</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1. False security: Sacred space cannot shield unholy lives; trust in the temple without obedience is a lie.</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2. Den vs. house: God’s house is for prayer and justice, not a hideout for people who won’t repent.</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3. Prophetic continuity: Jeremiah and Jesus confront the same disease—using religion to mask greed and oppression.</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Three Life Lessons</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1. Audit your refuges: If church activity or “good reputation” is covering unconfessed sin, bring it into the light.</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2. Link worship to ethics: Let prayer produce fair dealing, generosity, and protection of the vulnerable.</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3. Clean the courts of your heart: Remove practices that exploit others; pursue repentance, restitution, and mercy.</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Summary</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“Den of robbers” names the misuse of God’s presence as camouflage for wrongdoing. Jeremiah exposes Judah’s false trust in the temple; Jesus exposes commercialized worship. God demands congruence—prayer with justice, sacrifice with mercy, liturgy with love. Real worship doesn’t provide cover for sin; it dismantles it.</a:t>
            </a:r>
            <a:endParaRPr lang="en-US" sz="18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57031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Shape 12"/>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11" algn="ctr">
              <a:spcBef>
                <a:spcPts val="0"/>
              </a:spcBef>
              <a:buSzTx/>
              <a:buNone/>
            </a:lvl2pPr>
            <a:lvl3pPr marL="0" indent="457223" algn="ctr">
              <a:spcBef>
                <a:spcPts val="0"/>
              </a:spcBef>
              <a:buSzTx/>
              <a:buNone/>
            </a:lvl3pPr>
            <a:lvl4pPr marL="0" indent="685835" algn="ctr">
              <a:spcBef>
                <a:spcPts val="0"/>
              </a:spcBef>
              <a:buSzTx/>
              <a:buNone/>
            </a:lvl4pPr>
            <a:lvl5pPr marL="0" indent="914446"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270000" y="3606800"/>
            <a:ext cx="10464800" cy="2540000"/>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1"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11" algn="ctr">
              <a:spcBef>
                <a:spcPts val="0"/>
              </a:spcBef>
              <a:buSzTx/>
              <a:buNone/>
            </a:lvl2pPr>
            <a:lvl3pPr marL="0" indent="457223" algn="ctr">
              <a:spcBef>
                <a:spcPts val="0"/>
              </a:spcBef>
              <a:buSzTx/>
              <a:buNone/>
            </a:lvl3pPr>
            <a:lvl4pPr marL="0" indent="685835" algn="ctr">
              <a:spcBef>
                <a:spcPts val="0"/>
              </a:spcBef>
              <a:buSzTx/>
              <a:buNone/>
            </a:lvl4pPr>
            <a:lvl5pPr marL="0" indent="914446"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idx="13"/>
          </p:nvPr>
        </p:nvSpPr>
        <p:spPr>
          <a:xfrm>
            <a:off x="4703924" y="3389021"/>
            <a:ext cx="9639301" cy="6401759"/>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half" idx="14"/>
          </p:nvPr>
        </p:nvSpPr>
        <p:spPr>
          <a:xfrm>
            <a:off x="7281775" y="-1330382"/>
            <a:ext cx="4978401" cy="6332526"/>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idx="15"/>
          </p:nvPr>
        </p:nvSpPr>
        <p:spPr>
          <a:xfrm>
            <a:off x="-3213100" y="762002"/>
            <a:ext cx="12280900" cy="8496301"/>
          </a:xfrm>
          <a:prstGeom prst="rect">
            <a:avLst/>
          </a:prstGeom>
          <a:ln w="9525">
            <a:round/>
          </a:ln>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1270000" y="6362701"/>
            <a:ext cx="10464800"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txBox="1">
            <a:spLocks noGrp="1"/>
          </p:cNvSpPr>
          <p:nvPr>
            <p:ph type="body" sz="quarter" idx="14"/>
          </p:nvPr>
        </p:nvSpPr>
        <p:spPr>
          <a:xfrm>
            <a:off x="1270000" y="4533117"/>
            <a:ext cx="10464800" cy="687368"/>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769774" y="-216731"/>
            <a:ext cx="14960601" cy="10287001"/>
          </a:xfrm>
          <a:prstGeom prst="rect">
            <a:avLst/>
          </a:prstGeom>
          <a:ln w="88900"/>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567334" y="9113520"/>
            <a:ext cx="2731008" cy="520192"/>
          </a:xfrm>
          <a:prstGeom prst="rect">
            <a:avLst/>
          </a:prstGeom>
        </p:spPr>
        <p:txBody>
          <a:bodyPr lIns="109234" tIns="54617" rIns="109234" bIns="54617"/>
          <a:lstStyle/>
          <a:p>
            <a:endParaRPr lang="en-US" dirty="0"/>
          </a:p>
        </p:txBody>
      </p:sp>
      <p:sp>
        <p:nvSpPr>
          <p:cNvPr id="5" name="Footer Placeholder 4"/>
          <p:cNvSpPr>
            <a:spLocks noGrp="1"/>
          </p:cNvSpPr>
          <p:nvPr>
            <p:ph type="ftr" sz="quarter" idx="11"/>
          </p:nvPr>
        </p:nvSpPr>
        <p:spPr>
          <a:xfrm>
            <a:off x="6229438" y="9113524"/>
            <a:ext cx="3343190" cy="519289"/>
          </a:xfrm>
          <a:prstGeom prst="rect">
            <a:avLst/>
          </a:prstGeom>
        </p:spPr>
        <p:txBody>
          <a:bodyPr lIns="109234" tIns="54617" rIns="109234" bIns="54617"/>
          <a:lstStyle/>
          <a:p>
            <a:endParaRPr lang="en-US" dirty="0"/>
          </a:p>
        </p:txBody>
      </p:sp>
      <p:sp>
        <p:nvSpPr>
          <p:cNvPr id="6" name="Slide Number Placeholder 5"/>
          <p:cNvSpPr>
            <a:spLocks noGrp="1"/>
          </p:cNvSpPr>
          <p:nvPr>
            <p:ph type="sldNum" sz="quarter" idx="12"/>
          </p:nvPr>
        </p:nvSpPr>
        <p:spPr>
          <a:xfrm>
            <a:off x="6265489" y="9272411"/>
            <a:ext cx="472886" cy="379591"/>
          </a:xfrm>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85000"/>
            <a:extLst>
              <a:ext uri="{BEBA8EAE-BF5A-486C-A8C5-ECC9F3942E4B}">
                <a14:imgProps xmlns:a14="http://schemas.microsoft.com/office/drawing/2010/main">
                  <a14:imgLayer r:embed="rId12">
                    <a14:imgEffect>
                      <a14:brightnessContrast bright="3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Shape 2"/>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3"/>
              </a:buBlip>
            </a:lvl1pPr>
            <a:lvl2pPr>
              <a:buBlip>
                <a:blip r:embed="rId13"/>
              </a:buBlip>
            </a:lvl2pPr>
            <a:lvl3pPr>
              <a:buBlip>
                <a:blip r:embed="rId13"/>
              </a:buBlip>
            </a:lvl3pPr>
            <a:lvl4pPr>
              <a:buBlip>
                <a:blip r:embed="rId13"/>
              </a:buBlip>
            </a:lvl4pPr>
            <a:lvl5pPr>
              <a:buBlip>
                <a:blip r:embed="rId13"/>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hape 4"/>
          <p:cNvSpPr txBox="1">
            <a:spLocks noGrp="1"/>
          </p:cNvSpPr>
          <p:nvPr>
            <p:ph type="sldNum" sz="quarter" idx="2"/>
          </p:nvPr>
        </p:nvSpPr>
        <p:spPr>
          <a:xfrm>
            <a:off x="6265489" y="9272410"/>
            <a:ext cx="472886" cy="37959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7" r:id="rId5"/>
    <p:sldLayoutId id="2147483658" r:id="rId6"/>
    <p:sldLayoutId id="2147483659" r:id="rId7"/>
    <p:sldLayoutId id="2147483660" r:id="rId8"/>
    <p:sldLayoutId id="2147483661" r:id="rId9"/>
  </p:sldLayoutIdLst>
  <p:transition spd="med"/>
  <p:hf sldNum="0" hdr="0" ftr="0" dt="0"/>
  <p:txStyles>
    <p:title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29"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1pPr>
      <a:lvl2pPr marL="1143057"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2pPr>
      <a:lvl3pPr marL="1714586"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3pPr>
      <a:lvl4pPr marL="2286114"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4pPr>
      <a:lvl5pPr marL="2857643"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5pPr>
      <a:lvl6pPr marL="3429172"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6pPr>
      <a:lvl7pPr marL="4000700"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7pPr>
      <a:lvl8pPr marL="4572229"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8pPr>
      <a:lvl9pPr marL="5143757"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biblehub.com/jeremiah/1-1.htm" TargetMode="External"/><Relationship Id="rId3" Type="http://schemas.openxmlformats.org/officeDocument/2006/relationships/hyperlink" Target="https://biblehub.com/jeremiah/21-1.htm" TargetMode="External"/><Relationship Id="rId7" Type="http://schemas.openxmlformats.org/officeDocument/2006/relationships/hyperlink" Target="https://biblehub.com/2_chronicles/36-5.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biblehub.com/2_kings/23-34.htm" TargetMode="External"/><Relationship Id="rId5" Type="http://schemas.openxmlformats.org/officeDocument/2006/relationships/hyperlink" Target="https://biblehub.com/jeremiah/1-3.htm" TargetMode="External"/><Relationship Id="rId4" Type="http://schemas.openxmlformats.org/officeDocument/2006/relationships/hyperlink" Target="https://biblehub.com/2_kings/23-29.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blehub.com/deuteronomy/10-18.htm" TargetMode="External"/><Relationship Id="rId7" Type="http://schemas.openxmlformats.org/officeDocument/2006/relationships/hyperlink" Target="https://biblehub.com/james/1-27.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biblehub.com/deuteronomy/10-19.htm" TargetMode="External"/><Relationship Id="rId5" Type="http://schemas.openxmlformats.org/officeDocument/2006/relationships/hyperlink" Target="https://biblehub.com/niv/leviticus/19-34.htm" TargetMode="External"/><Relationship Id="rId4" Type="http://schemas.openxmlformats.org/officeDocument/2006/relationships/hyperlink" Target="https://biblehub.com/exodus/22-21.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blehub.com/1_samuel/15-22.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biblehub.com/psalms/51-19.htm" TargetMode="External"/><Relationship Id="rId5" Type="http://schemas.openxmlformats.org/officeDocument/2006/relationships/hyperlink" Target="https://biblehub.com/hosea/6-6.htm" TargetMode="External"/><Relationship Id="rId4" Type="http://schemas.openxmlformats.org/officeDocument/2006/relationships/hyperlink" Target="https://biblehub.com/proverbs/21-3.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iblehub.com/context/jeremiah/7-4.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biblehub.com/mark/11-17.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9B18F-AADF-2B0F-6697-AA244B3CE534}"/>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0BFCE864-5B61-D456-340A-0D727917E8AC}"/>
              </a:ext>
            </a:extLst>
          </p:cNvPr>
          <p:cNvSpPr txBox="1">
            <a:spLocks/>
          </p:cNvSpPr>
          <p:nvPr/>
        </p:nvSpPr>
        <p:spPr>
          <a:xfrm>
            <a:off x="0" y="2845854"/>
            <a:ext cx="13004800" cy="1258775"/>
          </a:xfrm>
          <a:prstGeom prst="rect">
            <a:avLst/>
          </a:prstGeom>
          <a:noFill/>
        </p:spPr>
        <p:txBody>
          <a:bodyPr vert="horz" lIns="97536" tIns="48768" rIns="97536" bIns="4876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680" b="1" cap="small" dirty="0">
                <a:solidFill>
                  <a:srgbClr val="002060"/>
                </a:solidFill>
                <a:latin typeface="Gotham Medium" panose="02000604030000020004" pitchFamily="2" charset="0"/>
                <a:cs typeface="Gotham Book" pitchFamily="2" charset="0"/>
              </a:rPr>
              <a:t>JEREMIAH’S MESSAGE</a:t>
            </a:r>
          </a:p>
        </p:txBody>
      </p:sp>
      <p:sp>
        <p:nvSpPr>
          <p:cNvPr id="5" name="Subtitle 2">
            <a:extLst>
              <a:ext uri="{FF2B5EF4-FFF2-40B4-BE49-F238E27FC236}">
                <a16:creationId xmlns:a16="http://schemas.microsoft.com/office/drawing/2014/main" id="{207481AC-A5F1-1320-1785-E82D0EFFDAB5}"/>
              </a:ext>
            </a:extLst>
          </p:cNvPr>
          <p:cNvSpPr>
            <a:spLocks noGrp="1"/>
          </p:cNvSpPr>
          <p:nvPr>
            <p:ph type="subTitle" idx="1"/>
          </p:nvPr>
        </p:nvSpPr>
        <p:spPr>
          <a:xfrm>
            <a:off x="1625600" y="4297816"/>
            <a:ext cx="9753600" cy="2165330"/>
          </a:xfrm>
          <a:solidFill>
            <a:srgbClr val="002060">
              <a:alpha val="35000"/>
            </a:srgbClr>
          </a:solidFill>
          <a:ln w="762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182880" lvl="2" indent="0" algn="l"/>
            <a:r>
              <a:rPr lang="en-US" sz="3200" b="1" dirty="0">
                <a:solidFill>
                  <a:schemeClr val="tx1"/>
                </a:solidFill>
                <a:effectLst/>
                <a:latin typeface="Gotham Book"/>
                <a:ea typeface="Calibri" panose="020F0502020204030204" pitchFamily="34" charset="0"/>
                <a:cs typeface="Times New Roman" panose="02020603050405020304" pitchFamily="18" charset="0"/>
              </a:rPr>
              <a:t>I gave them this command: Obey me, and I will be your God and you will be my people.  Walk in obedience to all I command you, that it may go well with you.  —Jeremiah 7:23 NIV</a:t>
            </a:r>
            <a:endParaRPr lang="en-US" sz="4000" b="1" dirty="0">
              <a:solidFill>
                <a:schemeClr val="tx1"/>
              </a:solidFill>
              <a:latin typeface="Gotham Book"/>
            </a:endParaRPr>
          </a:p>
        </p:txBody>
      </p:sp>
      <p:sp>
        <p:nvSpPr>
          <p:cNvPr id="12" name="Rectangle 11">
            <a:extLst>
              <a:ext uri="{FF2B5EF4-FFF2-40B4-BE49-F238E27FC236}">
                <a16:creationId xmlns:a16="http://schemas.microsoft.com/office/drawing/2014/main" id="{321B8CDC-B961-DCAD-AA0A-54DA2B4375A6}"/>
              </a:ext>
            </a:extLst>
          </p:cNvPr>
          <p:cNvSpPr/>
          <p:nvPr/>
        </p:nvSpPr>
        <p:spPr>
          <a:xfrm>
            <a:off x="6084429" y="0"/>
            <a:ext cx="13004800" cy="9649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dirty="0">
              <a:solidFill>
                <a:schemeClr val="tx1"/>
              </a:solidFill>
            </a:endParaRPr>
          </a:p>
        </p:txBody>
      </p:sp>
      <p:sp>
        <p:nvSpPr>
          <p:cNvPr id="9" name="TextBox 8">
            <a:extLst>
              <a:ext uri="{FF2B5EF4-FFF2-40B4-BE49-F238E27FC236}">
                <a16:creationId xmlns:a16="http://schemas.microsoft.com/office/drawing/2014/main" id="{3772DDB7-03A7-9702-ADB5-830932E269C0}"/>
              </a:ext>
            </a:extLst>
          </p:cNvPr>
          <p:cNvSpPr txBox="1"/>
          <p:nvPr/>
        </p:nvSpPr>
        <p:spPr>
          <a:xfrm>
            <a:off x="11084560" y="9107165"/>
            <a:ext cx="1920240" cy="293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Aft>
                <a:spcPts val="800"/>
              </a:spcAft>
            </a:pPr>
            <a:r>
              <a:rPr lang="en-US" sz="1200" b="1"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October 12</a:t>
            </a:r>
            <a:endParaRPr lang="en-US" sz="1200" kern="100" dirty="0">
              <a:solidFill>
                <a:schemeClr val="tx1"/>
              </a:solidFill>
              <a:effectLst/>
              <a:latin typeface="Aptos" panose="020B00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35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FB2BAAC-A205-433B-87C6-8073D581F23A}"/>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rgbClr val="002060"/>
              </a:solidFill>
            </a:endParaRPr>
          </a:p>
        </p:txBody>
      </p:sp>
      <p:sp>
        <p:nvSpPr>
          <p:cNvPr id="7171" name="Line 7"/>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sp>
        <p:nvSpPr>
          <p:cNvPr id="7173" name="Line 9"/>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cxnSp>
        <p:nvCxnSpPr>
          <p:cNvPr id="7177" name="Straight Connector 25"/>
          <p:cNvCxnSpPr>
            <a:cxnSpLocks noChangeShapeType="1"/>
          </p:cNvCxnSpPr>
          <p:nvPr/>
        </p:nvCxnSpPr>
        <p:spPr bwMode="auto">
          <a:xfrm>
            <a:off x="458958" y="6104461"/>
            <a:ext cx="914400" cy="914400"/>
          </a:xfrm>
          <a:prstGeom prst="line">
            <a:avLst/>
          </a:prstGeom>
          <a:noFill/>
          <a:ln w="12700" algn="ctr">
            <a:noFill/>
            <a:miter lim="0"/>
            <a:headEnd/>
            <a:tailEnd/>
          </a:ln>
        </p:spPr>
      </p:cxnSp>
      <p:sp>
        <p:nvSpPr>
          <p:cNvPr id="23" name="Rectangle 13"/>
          <p:cNvSpPr>
            <a:spLocks/>
          </p:cNvSpPr>
          <p:nvPr/>
        </p:nvSpPr>
        <p:spPr bwMode="auto">
          <a:xfrm>
            <a:off x="-2730" y="1455343"/>
            <a:ext cx="13002768" cy="4476251"/>
          </a:xfrm>
          <a:prstGeom prst="rect">
            <a:avLst/>
          </a:prstGeom>
          <a:solidFill>
            <a:schemeClr val="tx1">
              <a:alpha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1 This is the word that came to Jeremiah from the Lord: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 “Stand at the gate of the Lord’s house and there proclaim this message: “ ‘Hear the word of the Lord, all you people of Judah who come through these gates to worship the Lord.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3 This is what the Lord Almighty, the God of Israel, says: Reform your ways and your actions, and I will let you live in this place.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4 Do not trust in deceptive words and say, “This is the temple of the Lord, the temple of the Lord, the temple of the Lord!”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5 If you really change your ways and your actions and deal with each other justly,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6 if you do not oppress the foreigner, the fatherless or the widow and do not shed innocent blood in this place, and if you do not follow other gods to your own harm,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7 then I will let you live in this place, in the land I gave your ancestors for ever and ever.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8 But look, you are trusting in deceptive words that are worthless. </a:t>
            </a:r>
          </a:p>
        </p:txBody>
      </p:sp>
      <p:sp>
        <p:nvSpPr>
          <p:cNvPr id="29" name="Rectangle 28"/>
          <p:cNvSpPr/>
          <p:nvPr/>
        </p:nvSpPr>
        <p:spPr>
          <a:xfrm>
            <a:off x="402937" y="962826"/>
            <a:ext cx="11818925" cy="4668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pPr marL="0" marR="0" algn="l">
              <a:spcBef>
                <a:spcPts val="0"/>
              </a:spcBef>
              <a:spcAft>
                <a:spcPts val="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Misplaced Trust in the Temple-Jeremiah 7:1–8 NIV</a:t>
            </a:r>
          </a:p>
        </p:txBody>
      </p:sp>
      <p:sp>
        <p:nvSpPr>
          <p:cNvPr id="41" name="TextBox 40">
            <a:extLst>
              <a:ext uri="{FF2B5EF4-FFF2-40B4-BE49-F238E27FC236}">
                <a16:creationId xmlns:a16="http://schemas.microsoft.com/office/drawing/2014/main" id="{55FC8DB6-0545-402E-8EC4-8011DECDBFD1}"/>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OVERVIEW</a:t>
            </a:r>
          </a:p>
        </p:txBody>
      </p:sp>
      <p:cxnSp>
        <p:nvCxnSpPr>
          <p:cNvPr id="42" name="Straight Connector 41">
            <a:extLst>
              <a:ext uri="{FF2B5EF4-FFF2-40B4-BE49-F238E27FC236}">
                <a16:creationId xmlns:a16="http://schemas.microsoft.com/office/drawing/2014/main" id="{1E756F69-4A22-474F-8E97-3A894A1F15DA}"/>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516B3C99-A688-40EE-A7A2-D2E4627B6E90}"/>
              </a:ext>
            </a:extLst>
          </p:cNvPr>
          <p:cNvSpPr txBox="1">
            <a:spLocks/>
          </p:cNvSpPr>
          <p:nvPr/>
        </p:nvSpPr>
        <p:spPr>
          <a:xfrm>
            <a:off x="7932042" y="73153"/>
            <a:ext cx="4289821" cy="731520"/>
          </a:xfrm>
          <a:prstGeom prst="rect">
            <a:avLst/>
          </a:prstGeom>
          <a:solidFill>
            <a:srgbClr val="0070C0"/>
          </a:solidFill>
          <a:ln w="12700">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14" name="Rectangle 13">
            <a:extLst>
              <a:ext uri="{FF2B5EF4-FFF2-40B4-BE49-F238E27FC236}">
                <a16:creationId xmlns:a16="http://schemas.microsoft.com/office/drawing/2014/main" id="{17A79D55-5235-4DD9-918A-2C2BF8D720AE}"/>
              </a:ext>
            </a:extLst>
          </p:cNvPr>
          <p:cNvSpPr/>
          <p:nvPr/>
        </p:nvSpPr>
        <p:spPr>
          <a:xfrm>
            <a:off x="-2730" y="6104124"/>
            <a:ext cx="13002768" cy="5386090"/>
          </a:xfrm>
          <a:prstGeom prst="rect">
            <a:avLst/>
          </a:prstGeom>
          <a:solidFill>
            <a:schemeClr val="accent3">
              <a:lumMod val="20000"/>
              <a:lumOff val="80000"/>
              <a:alpha val="35000"/>
            </a:schemeClr>
          </a:solidFill>
        </p:spPr>
        <p:txBody>
          <a:bodyPr wrap="square">
            <a:spAutoFit/>
          </a:bodyPr>
          <a:lstStyle/>
          <a:p>
            <a:pPr marL="342900" marR="0" lvl="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Jeremiah goes to the temple gate, the place of public business and activity. </a:t>
            </a: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He names a dangerous misunderstanding—that the temple is a place of utter safety. </a:t>
            </a: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There is a condition to remaining in the land: the people of Judah must pay attention to justice and mercy. </a:t>
            </a: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Alternatively, failing to seek justice for vulnerable people will cause God to take the land and temple away</a:t>
            </a:r>
          </a:p>
          <a:p>
            <a:pPr marL="342900" marR="0" lvl="0" algn="l">
              <a:spcBef>
                <a:spcPts val="600"/>
              </a:spcBef>
              <a:spcAft>
                <a:spcPts val="600"/>
              </a:spcAft>
              <a:buFont typeface="Wingdings" panose="05000000000000000000" pitchFamily="2" charset="2"/>
              <a:buChar char="q"/>
            </a:pPr>
            <a:endParaRPr lang="en-US" sz="24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endParaRPr lang="en-US" sz="24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44756" y="6044826"/>
            <a:ext cx="1335024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pPr algn="l"/>
            <a:endParaRPr lang="en-US" sz="2000">
              <a:solidFill>
                <a:srgbClr val="00206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B179-D643-AFF6-A4CD-13062BA17A7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6F1C7CC-AD7B-4FD5-4D2E-04F0B16CDF54}"/>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rgbClr val="002060"/>
              </a:solidFill>
            </a:endParaRPr>
          </a:p>
        </p:txBody>
      </p:sp>
      <p:sp>
        <p:nvSpPr>
          <p:cNvPr id="7171" name="Line 7">
            <a:extLst>
              <a:ext uri="{FF2B5EF4-FFF2-40B4-BE49-F238E27FC236}">
                <a16:creationId xmlns:a16="http://schemas.microsoft.com/office/drawing/2014/main" id="{23589263-EDD3-A595-B8B5-D1903D52D083}"/>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sp>
        <p:nvSpPr>
          <p:cNvPr id="7173" name="Line 9">
            <a:extLst>
              <a:ext uri="{FF2B5EF4-FFF2-40B4-BE49-F238E27FC236}">
                <a16:creationId xmlns:a16="http://schemas.microsoft.com/office/drawing/2014/main" id="{F4AF7833-BA7F-6AE9-4384-837E6592DC4A}"/>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cxnSp>
        <p:nvCxnSpPr>
          <p:cNvPr id="7177" name="Straight Connector 25">
            <a:extLst>
              <a:ext uri="{FF2B5EF4-FFF2-40B4-BE49-F238E27FC236}">
                <a16:creationId xmlns:a16="http://schemas.microsoft.com/office/drawing/2014/main" id="{154D5AB8-2A1A-E272-6A4A-1646DD9FC965}"/>
              </a:ext>
            </a:extLst>
          </p:cNvPr>
          <p:cNvCxnSpPr>
            <a:cxnSpLocks noChangeShapeType="1"/>
          </p:cNvCxnSpPr>
          <p:nvPr/>
        </p:nvCxnSpPr>
        <p:spPr bwMode="auto">
          <a:xfrm>
            <a:off x="458958" y="6104461"/>
            <a:ext cx="914400" cy="914400"/>
          </a:xfrm>
          <a:prstGeom prst="line">
            <a:avLst/>
          </a:prstGeom>
          <a:noFill/>
          <a:ln w="12700" algn="ctr">
            <a:noFill/>
            <a:miter lim="0"/>
            <a:headEnd/>
            <a:tailEnd/>
          </a:ln>
        </p:spPr>
      </p:cxnSp>
      <p:sp>
        <p:nvSpPr>
          <p:cNvPr id="23" name="Rectangle 13">
            <a:extLst>
              <a:ext uri="{FF2B5EF4-FFF2-40B4-BE49-F238E27FC236}">
                <a16:creationId xmlns:a16="http://schemas.microsoft.com/office/drawing/2014/main" id="{AACAD616-194F-8C2A-BAC3-8744D41DD24B}"/>
              </a:ext>
            </a:extLst>
          </p:cNvPr>
          <p:cNvSpPr>
            <a:spLocks/>
          </p:cNvSpPr>
          <p:nvPr/>
        </p:nvSpPr>
        <p:spPr bwMode="auto">
          <a:xfrm>
            <a:off x="-31008" y="1482310"/>
            <a:ext cx="12999224" cy="4476251"/>
          </a:xfrm>
          <a:prstGeom prst="rect">
            <a:avLst/>
          </a:prstGeom>
          <a:solidFill>
            <a:schemeClr val="tx1">
              <a:alpha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9 “ ‘Will you steal and murder, commit adultery and perjury, burn incense to Baal and follow other gods you have not known,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10 and then come and stand before me in this house, which bears my Name, and say, “We are safe”—safe to do all these detestable things?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11 Has this house, which bears my Name, become a den of robbers to you? But I have been watching! declares the Lord.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21 “ ‘This is what the Lord Almighty, the God of Israel, says: Go ahead, add your burnt offerings to your other sacrifices and eat the meat yourselves!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22 For when I brought your ancestors out of Egypt and spoke to them, I did not just give them commands about burnt offerings and sacrifices,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23 but I gave them this command: Obey me, and I will be your God and you will be my people.  Walk in obedience to all I command you, that it may go well with you. </a:t>
            </a:r>
          </a:p>
        </p:txBody>
      </p:sp>
      <p:sp>
        <p:nvSpPr>
          <p:cNvPr id="29" name="Rectangle 28">
            <a:extLst>
              <a:ext uri="{FF2B5EF4-FFF2-40B4-BE49-F238E27FC236}">
                <a16:creationId xmlns:a16="http://schemas.microsoft.com/office/drawing/2014/main" id="{2F7C292F-D013-FC16-EABF-AE30B64AFD8F}"/>
              </a:ext>
            </a:extLst>
          </p:cNvPr>
          <p:cNvSpPr/>
          <p:nvPr/>
        </p:nvSpPr>
        <p:spPr>
          <a:xfrm>
            <a:off x="402937" y="962826"/>
            <a:ext cx="11818925" cy="4668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pPr marL="0" marR="0" algn="l">
              <a:spcBef>
                <a:spcPts val="0"/>
              </a:spcBef>
              <a:spcAft>
                <a:spcPts val="0"/>
              </a:spcAft>
            </a:pPr>
            <a:r>
              <a:rPr lang="da-DK"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Desires Obedience-Jer.  7:9–11, 21–23 NIV</a:t>
            </a:r>
          </a:p>
        </p:txBody>
      </p:sp>
      <p:sp>
        <p:nvSpPr>
          <p:cNvPr id="41" name="TextBox 40">
            <a:extLst>
              <a:ext uri="{FF2B5EF4-FFF2-40B4-BE49-F238E27FC236}">
                <a16:creationId xmlns:a16="http://schemas.microsoft.com/office/drawing/2014/main" id="{3FF39195-A428-0FF0-D7CC-58A9127CC538}"/>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OVERVIEW</a:t>
            </a:r>
          </a:p>
        </p:txBody>
      </p:sp>
      <p:cxnSp>
        <p:nvCxnSpPr>
          <p:cNvPr id="42" name="Straight Connector 41">
            <a:extLst>
              <a:ext uri="{FF2B5EF4-FFF2-40B4-BE49-F238E27FC236}">
                <a16:creationId xmlns:a16="http://schemas.microsoft.com/office/drawing/2014/main" id="{5AD31780-BF2F-CE45-F357-A61D994DBA17}"/>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150AE68-BFDD-3C50-DB0D-1A33090AFC86}"/>
              </a:ext>
            </a:extLst>
          </p:cNvPr>
          <p:cNvSpPr txBox="1">
            <a:spLocks/>
          </p:cNvSpPr>
          <p:nvPr/>
        </p:nvSpPr>
        <p:spPr>
          <a:xfrm>
            <a:off x="7932042" y="73153"/>
            <a:ext cx="4289821" cy="731520"/>
          </a:xfrm>
          <a:prstGeom prst="rect">
            <a:avLst/>
          </a:prstGeom>
          <a:solidFill>
            <a:srgbClr val="0070C0"/>
          </a:solidFill>
          <a:ln w="12700">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14" name="Rectangle 13">
            <a:extLst>
              <a:ext uri="{FF2B5EF4-FFF2-40B4-BE49-F238E27FC236}">
                <a16:creationId xmlns:a16="http://schemas.microsoft.com/office/drawing/2014/main" id="{B9F2A65C-0635-A1C7-8F5D-2396793B3966}"/>
              </a:ext>
            </a:extLst>
          </p:cNvPr>
          <p:cNvSpPr/>
          <p:nvPr/>
        </p:nvSpPr>
        <p:spPr>
          <a:xfrm>
            <a:off x="-31009" y="6131091"/>
            <a:ext cx="13002768" cy="4862870"/>
          </a:xfrm>
          <a:prstGeom prst="rect">
            <a:avLst/>
          </a:prstGeom>
          <a:solidFill>
            <a:schemeClr val="accent3">
              <a:lumMod val="20000"/>
              <a:lumOff val="80000"/>
              <a:alpha val="35000"/>
            </a:schemeClr>
          </a:solidFill>
        </p:spPr>
        <p:txBody>
          <a:bodyPr wrap="square">
            <a:spAutoFit/>
          </a:bodyPr>
          <a:lstStyle/>
          <a:p>
            <a:pPr marL="342900" lvl="2" indent="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Jeremiah names several violations of the covenant, everything from theft to worship of Canaanite gods. </a:t>
            </a: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Instead of feeling shame for what they have done, the people of Judah feel protected by God. </a:t>
            </a: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They have defiled the temple with their sin. </a:t>
            </a: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God makes a stunning declaration: the sacrifices and offerings have become meaningless without an obedient heart behind them. </a:t>
            </a:r>
          </a:p>
          <a:p>
            <a:pPr marL="342900" lvl="2" indent="0" algn="l">
              <a:spcBef>
                <a:spcPts val="600"/>
              </a:spcBef>
              <a:spcAft>
                <a:spcPts val="600"/>
              </a:spcAft>
              <a:buFont typeface="Wingdings" panose="05000000000000000000" pitchFamily="2" charset="2"/>
              <a:buChar char="q"/>
            </a:pPr>
            <a:endParaRPr lang="en-US" sz="24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342900" lvl="2" indent="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lvl="2" indent="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p:txBody>
      </p:sp>
      <p:sp>
        <p:nvSpPr>
          <p:cNvPr id="24" name="Line 10">
            <a:extLst>
              <a:ext uri="{FF2B5EF4-FFF2-40B4-BE49-F238E27FC236}">
                <a16:creationId xmlns:a16="http://schemas.microsoft.com/office/drawing/2014/main" id="{A72533B1-A6D8-A6B5-E434-3C2B36FCFC5D}"/>
              </a:ext>
            </a:extLst>
          </p:cNvPr>
          <p:cNvSpPr>
            <a:spLocks noChangeShapeType="1"/>
          </p:cNvSpPr>
          <p:nvPr/>
        </p:nvSpPr>
        <p:spPr bwMode="auto">
          <a:xfrm>
            <a:off x="-44756" y="6044826"/>
            <a:ext cx="1335024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pPr algn="l"/>
            <a:endParaRPr lang="en-US" sz="2000">
              <a:solidFill>
                <a:srgbClr val="002060"/>
              </a:solidFill>
            </a:endParaRPr>
          </a:p>
        </p:txBody>
      </p:sp>
    </p:spTree>
    <p:extLst>
      <p:ext uri="{BB962C8B-B14F-4D97-AF65-F5344CB8AC3E}">
        <p14:creationId xmlns:p14="http://schemas.microsoft.com/office/powerpoint/2010/main" val="3863903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3F8FB-CE22-4497-9591-EB7C5918BC13}"/>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19" name="Rectangle 18">
            <a:extLst>
              <a:ext uri="{FF2B5EF4-FFF2-40B4-BE49-F238E27FC236}">
                <a16:creationId xmlns:a16="http://schemas.microsoft.com/office/drawing/2014/main" id="{485798FD-F7DA-4ED5-B683-77BDA39E0FE8}"/>
              </a:ext>
            </a:extLst>
          </p:cNvPr>
          <p:cNvSpPr/>
          <p:nvPr/>
        </p:nvSpPr>
        <p:spPr>
          <a:xfrm>
            <a:off x="0" y="1727915"/>
            <a:ext cx="13004797" cy="10418108"/>
          </a:xfrm>
          <a:prstGeom prst="rect">
            <a:avLst/>
          </a:prstGeom>
          <a:solidFill>
            <a:srgbClr val="002060">
              <a:alpha val="35000"/>
            </a:srgbClr>
          </a:solidFill>
        </p:spPr>
        <p:txBody>
          <a:bodyPr wrap="square">
            <a:spAutoFit/>
          </a:bodyPr>
          <a:lstStyle/>
          <a:p>
            <a:pPr marL="457200" marR="0" algn="l">
              <a:lnSpc>
                <a:spcPct val="107000"/>
              </a:lnSpc>
              <a:spcBef>
                <a:spcPts val="0"/>
              </a:spcBef>
              <a:spcAft>
                <a:spcPts val="0"/>
              </a:spcAft>
            </a:pP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designed people to live in community.  Humans were not made to be alone, nor do they often desire to be.  At the time of Jeremiah’s speech, foreigners were encroaching upon the land God had promised Israel, and parents and husbands were passing away, leaving their children as orphans, their wives as widows.  The culture of ancient Israel was family-based; family members provided for one another, looked out for one another, sought justice for one another.  But foreigners, orphans, and widows would have had no one to look out for them.</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algn="l">
              <a:lnSpc>
                <a:spcPct val="107000"/>
              </a:lnSpc>
              <a:spcBef>
                <a:spcPts val="0"/>
              </a:spcBef>
              <a:spcAft>
                <a:spcPts val="0"/>
              </a:spcAft>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algn="l">
              <a:lnSpc>
                <a:spcPct val="107000"/>
              </a:lnSpc>
              <a:spcBef>
                <a:spcPts val="0"/>
              </a:spcBef>
              <a:spcAft>
                <a:spcPts val="0"/>
              </a:spcAft>
            </a:pP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 this passage, we know that God was looking out for them.  He rebukes His people for preying on the innocent and the vulnerable and commands them to change their ways.  God becomes angry on behalf of the oppressed, righteously indignant that His people would sully His name by stealing, murdering, lying, or committing adultery.  He reminds Judah that He is watching their behavior outside the temple walls.  If they would not protect the vulnerable and seek justice, God would jealously defend His own reputation.  What is especially striking about this passage is that, in the midst of indicting the people for lacking mercy, God shows mercy.  He repeats His commands with a promise that, if they reform their ways, He will let them remain in the promised land.  If God were without mercy, He could have simply swept them away without warning.  Instead, He pleads with them so that they might be saved.  We are familiar with the pattern.  God loved us, so that we may love others.  God showed us mercy, so that we may show mercy.  God wants people to walk in obedience.  He desires devotion to His purposes, a real relationship instead of a false view of religion.  God is still looking out for the vulnerable and requires believers to do the same. </a:t>
            </a:r>
          </a:p>
          <a:p>
            <a:pPr marL="457200" marR="0" algn="l">
              <a:lnSpc>
                <a:spcPct val="107000"/>
              </a:lnSpc>
              <a:spcBef>
                <a:spcPts val="0"/>
              </a:spcBef>
              <a:spcAft>
                <a:spcPts val="0"/>
              </a:spcAf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0" y="1117574"/>
            <a:ext cx="7643269" cy="590233"/>
          </a:xfrm>
          <a:prstGeom prst="roundRect">
            <a:avLst/>
          </a:prstGeom>
          <a:solidFill>
            <a:srgbClr val="0070C0"/>
          </a:solidFill>
          <a:ln w="12700" cap="flat">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b="1" cap="small" dirty="0">
                <a:effectLst/>
                <a:latin typeface="Arial Black" panose="020B0A04020102020204" pitchFamily="34" charset="0"/>
                <a:ea typeface="Calibri" panose="020F0502020204030204" pitchFamily="34" charset="0"/>
                <a:cs typeface="Times New Roman" panose="02020603050405020304" pitchFamily="18" charset="0"/>
              </a:rPr>
              <a:t>God Seeks Justice for the Vulnerable</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66936" y="106138"/>
            <a:ext cx="8889583" cy="830997"/>
          </a:xfrm>
          <a:prstGeom prst="rect">
            <a:avLst/>
          </a:prstGeom>
          <a:noFill/>
        </p:spPr>
        <p:txBody>
          <a:bodyPr wrap="square" rtlCol="0">
            <a:spAutoFit/>
          </a:bodyPr>
          <a:lstStyle/>
          <a:p>
            <a:pPr algn="l"/>
            <a:r>
              <a:rPr lang="en-US" sz="4800" b="1" cap="small" dirty="0">
                <a:solidFill>
                  <a:srgbClr val="002060"/>
                </a:solidFill>
                <a:latin typeface="Gotham Medium" panose="02000604030000020004" pitchFamily="2" charset="0"/>
              </a:rPr>
              <a:t>BIBLE APPLICATION</a:t>
            </a:r>
          </a:p>
        </p:txBody>
      </p:sp>
      <p:cxnSp>
        <p:nvCxnSpPr>
          <p:cNvPr id="13" name="Straight Connector 12">
            <a:extLst>
              <a:ext uri="{FF2B5EF4-FFF2-40B4-BE49-F238E27FC236}">
                <a16:creationId xmlns:a16="http://schemas.microsoft.com/office/drawing/2014/main" id="{3E3DA418-73DC-4E7D-8B3F-5DCAF7CD202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30B0FB79-AC4B-44BB-AC50-020FA1B94C51}"/>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34A8-2DE8-C23C-086D-845FA32CC84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07F878E-C7C9-7784-48FB-732A048EC612}"/>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19" name="Rectangle 18">
            <a:extLst>
              <a:ext uri="{FF2B5EF4-FFF2-40B4-BE49-F238E27FC236}">
                <a16:creationId xmlns:a16="http://schemas.microsoft.com/office/drawing/2014/main" id="{5D2F31CA-3B67-B708-8A22-4B9DC85F1E63}"/>
              </a:ext>
            </a:extLst>
          </p:cNvPr>
          <p:cNvSpPr/>
          <p:nvPr/>
        </p:nvSpPr>
        <p:spPr>
          <a:xfrm>
            <a:off x="0" y="1727915"/>
            <a:ext cx="13004797" cy="8768747"/>
          </a:xfrm>
          <a:prstGeom prst="rect">
            <a:avLst/>
          </a:prstGeom>
          <a:solidFill>
            <a:srgbClr val="002060">
              <a:alpha val="35000"/>
            </a:srgbClr>
          </a:solidFill>
        </p:spPr>
        <p:txBody>
          <a:bodyPr wrap="square">
            <a:spAutoFit/>
          </a:bodyPr>
          <a:lstStyle/>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 Why is the defense of the vulnerable so important to God?</a:t>
            </a: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2 What is an area of your life where God has been merciful to you?</a:t>
            </a: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Who do you know who could use protection, comfort, or provision?</a:t>
            </a: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CDD9E582-2CAC-E7F0-D50B-DE43DD78CB97}"/>
              </a:ext>
            </a:extLst>
          </p:cNvPr>
          <p:cNvSpPr/>
          <p:nvPr/>
        </p:nvSpPr>
        <p:spPr>
          <a:xfrm>
            <a:off x="0" y="1117574"/>
            <a:ext cx="7643269" cy="590233"/>
          </a:xfrm>
          <a:prstGeom prst="roundRect">
            <a:avLst/>
          </a:prstGeom>
          <a:solidFill>
            <a:srgbClr val="0070C0"/>
          </a:solidFill>
          <a:ln w="12700" cap="flat">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b="1" cap="small" dirty="0">
                <a:effectLst/>
                <a:latin typeface="Arial Black" panose="020B0A04020102020204" pitchFamily="34" charset="0"/>
                <a:ea typeface="Calibri" panose="020F0502020204030204" pitchFamily="34" charset="0"/>
                <a:cs typeface="Times New Roman" panose="02020603050405020304" pitchFamily="18" charset="0"/>
              </a:rPr>
              <a:t>God Seeks Justice for the Vulnerable</a:t>
            </a:r>
          </a:p>
        </p:txBody>
      </p:sp>
      <p:sp>
        <p:nvSpPr>
          <p:cNvPr id="12" name="TextBox 11">
            <a:extLst>
              <a:ext uri="{FF2B5EF4-FFF2-40B4-BE49-F238E27FC236}">
                <a16:creationId xmlns:a16="http://schemas.microsoft.com/office/drawing/2014/main" id="{88C631D5-5641-C486-8A7E-D47C744CC418}"/>
              </a:ext>
            </a:extLst>
          </p:cNvPr>
          <p:cNvSpPr txBox="1"/>
          <p:nvPr/>
        </p:nvSpPr>
        <p:spPr>
          <a:xfrm>
            <a:off x="266936" y="106138"/>
            <a:ext cx="8889583" cy="830997"/>
          </a:xfrm>
          <a:prstGeom prst="rect">
            <a:avLst/>
          </a:prstGeom>
          <a:noFill/>
        </p:spPr>
        <p:txBody>
          <a:bodyPr wrap="square" rtlCol="0">
            <a:spAutoFit/>
          </a:bodyPr>
          <a:lstStyle/>
          <a:p>
            <a:pPr algn="l"/>
            <a:r>
              <a:rPr lang="en-US" sz="4800" b="1" cap="small" dirty="0">
                <a:solidFill>
                  <a:srgbClr val="002060"/>
                </a:solidFill>
                <a:latin typeface="Gotham Medium" panose="02000604030000020004" pitchFamily="2" charset="0"/>
              </a:rPr>
              <a:t>BIBLE APPLICATION</a:t>
            </a:r>
          </a:p>
        </p:txBody>
      </p:sp>
      <p:cxnSp>
        <p:nvCxnSpPr>
          <p:cNvPr id="13" name="Straight Connector 12">
            <a:extLst>
              <a:ext uri="{FF2B5EF4-FFF2-40B4-BE49-F238E27FC236}">
                <a16:creationId xmlns:a16="http://schemas.microsoft.com/office/drawing/2014/main" id="{706D89B4-4798-BBD8-24BD-D9E7A893562E}"/>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6769DF1E-4573-5296-FEFA-482BF08E90B3}"/>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Tree>
    <p:extLst>
      <p:ext uri="{BB962C8B-B14F-4D97-AF65-F5344CB8AC3E}">
        <p14:creationId xmlns:p14="http://schemas.microsoft.com/office/powerpoint/2010/main" val="3767421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24273-C033-4322-9382-32666C92E9DB}"/>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0" name="TextBox 29">
            <a:extLst>
              <a:ext uri="{FF2B5EF4-FFF2-40B4-BE49-F238E27FC236}">
                <a16:creationId xmlns:a16="http://schemas.microsoft.com/office/drawing/2014/main" id="{E9EDC9EA-398E-43AB-952A-91E1F82628D6}"/>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CONCLUSION</a:t>
            </a:r>
            <a:endParaRPr lang="en-US" sz="3600" b="1" dirty="0">
              <a:solidFill>
                <a:srgbClr val="002060"/>
              </a:solidFill>
              <a:latin typeface="Gotham Medium" panose="02000604030000020004" pitchFamily="2" charset="0"/>
            </a:endParaRPr>
          </a:p>
        </p:txBody>
      </p:sp>
      <p:cxnSp>
        <p:nvCxnSpPr>
          <p:cNvPr id="31" name="Straight Connector 30">
            <a:extLst>
              <a:ext uri="{FF2B5EF4-FFF2-40B4-BE49-F238E27FC236}">
                <a16:creationId xmlns:a16="http://schemas.microsoft.com/office/drawing/2014/main" id="{E6D99814-7B28-4E18-BF54-E86BAE9FF618}"/>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B4CC69C1-81ED-4DEE-90B5-721EFEEE6266}"/>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17" name="TextBox 16">
            <a:extLst>
              <a:ext uri="{FF2B5EF4-FFF2-40B4-BE49-F238E27FC236}">
                <a16:creationId xmlns:a16="http://schemas.microsoft.com/office/drawing/2014/main" id="{F7FB7C62-35A1-4DE0-A335-423E29308FCF}"/>
              </a:ext>
            </a:extLst>
          </p:cNvPr>
          <p:cNvSpPr txBox="1"/>
          <p:nvPr/>
        </p:nvSpPr>
        <p:spPr>
          <a:xfrm>
            <a:off x="1" y="1712672"/>
            <a:ext cx="13004796" cy="8710077"/>
          </a:xfrm>
          <a:prstGeom prst="rect">
            <a:avLst/>
          </a:prstGeom>
          <a:solidFill>
            <a:srgbClr val="002060">
              <a:alpha val="35000"/>
            </a:srgb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5760" algn="l"/>
            <a:endParaRPr lang="en-US" sz="1100" b="1" i="0" u="none" strike="noStrike" baseline="0" dirty="0">
              <a:solidFill>
                <a:schemeClr val="tx1"/>
              </a:solidFill>
              <a:latin typeface="Gotham Medium" panose="02000604030000020004"/>
            </a:endParaRPr>
          </a:p>
          <a:p>
            <a:pPr marL="365760" algn="l"/>
            <a:r>
              <a:rPr lang="en-US" sz="2800" b="1" i="0" u="none" strike="noStrike" baseline="0" dirty="0">
                <a:solidFill>
                  <a:schemeClr val="tx1"/>
                </a:solidFill>
                <a:latin typeface="Gotham Medium" panose="02000604030000020004"/>
              </a:rPr>
              <a:t>Like Jeremiah’s audience for the “Temple Sermon,” Christians have been known to place their trust in things that are temporary.  Individual churches rise and fall in every community.  Powerful preachers and teachers do not last forever.  Glorious structures once full of worshipers may become condominiums or nightclubs.  How can we avoid trusting in the earthly and temporary?</a:t>
            </a:r>
          </a:p>
          <a:p>
            <a:pPr marL="365760" algn="l"/>
            <a:r>
              <a:rPr lang="en-US" sz="2800" b="1" i="0" u="none" strike="noStrike" baseline="0" dirty="0">
                <a:solidFill>
                  <a:schemeClr val="tx1"/>
                </a:solidFill>
                <a:latin typeface="Gotham Medium" panose="02000604030000020004"/>
              </a:rPr>
              <a:t> </a:t>
            </a:r>
          </a:p>
          <a:p>
            <a:pPr marL="365760" algn="l"/>
            <a:r>
              <a:rPr lang="en-US" sz="2800" b="1" i="0" u="none" strike="noStrike" baseline="0" dirty="0">
                <a:solidFill>
                  <a:schemeClr val="tx1"/>
                </a:solidFill>
                <a:latin typeface="Gotham Medium" panose="02000604030000020004"/>
              </a:rPr>
              <a:t>The false solution held by the original hearers of Jeremiah’s sermon was a vacuous mantra, “The temple of the Lord! The temple of the Lord! The temple of the Lord!” They viewed the building itself as a kind of talisman or good-luck charm.  They refused to face divine reality even after its destruction (Jeremiah 44:17–18). </a:t>
            </a:r>
          </a:p>
          <a:p>
            <a:pPr marL="365760" algn="l"/>
            <a:r>
              <a:rPr lang="en-US" sz="2800" b="1" i="0" u="none" strike="noStrike" baseline="0" dirty="0">
                <a:solidFill>
                  <a:schemeClr val="tx1"/>
                </a:solidFill>
                <a:latin typeface="Gotham Medium" panose="02000604030000020004"/>
              </a:rPr>
              <a:t> </a:t>
            </a:r>
          </a:p>
          <a:p>
            <a:pPr marL="365760" algn="l"/>
            <a:r>
              <a:rPr lang="en-US" sz="2800" b="1" i="0" u="none" strike="noStrike" baseline="0" dirty="0">
                <a:solidFill>
                  <a:schemeClr val="tx1"/>
                </a:solidFill>
                <a:latin typeface="Gotham Medium" panose="02000604030000020004"/>
              </a:rPr>
              <a:t>The underlying themes of Jeremiah’s plea still apply.  The Lord wants a relationship based on our willing obedience, not insincere ritual.  The Lord wants worship that comes from sincere hearts, not just the trappings of outward devotion.  While Jeremiah died 25 centuries ago, his message is timeless.  We are wise to heed his call to hear the voice of the Lord and respond with repentance and obedience. </a:t>
            </a:r>
          </a:p>
          <a:p>
            <a:pPr marL="365760" algn="l"/>
            <a:endParaRPr lang="en-US" sz="2800" b="1" dirty="0">
              <a:solidFill>
                <a:schemeClr val="tx1"/>
              </a:solidFill>
              <a:latin typeface="Gotham Medium" panose="02000604030000020004"/>
            </a:endParaRPr>
          </a:p>
          <a:p>
            <a:pPr marL="365760" algn="l"/>
            <a:endParaRPr lang="en-US" sz="2800" b="1" i="0" u="none" strike="noStrike" baseline="0" dirty="0">
              <a:solidFill>
                <a:schemeClr val="tx1"/>
              </a:solidFill>
              <a:latin typeface="Gotham Medium" panose="02000604030000020004"/>
            </a:endParaRPr>
          </a:p>
          <a:p>
            <a:pPr marL="365760" algn="l"/>
            <a:r>
              <a:rPr lang="en-US" sz="2800" b="1" i="0" u="none" strike="noStrike" baseline="0" dirty="0">
                <a:solidFill>
                  <a:schemeClr val="tx1"/>
                </a:solidFill>
                <a:latin typeface="Gotham Medium" panose="02000604030000020004"/>
              </a:rPr>
              <a:t> </a:t>
            </a:r>
          </a:p>
        </p:txBody>
      </p:sp>
      <p:sp>
        <p:nvSpPr>
          <p:cNvPr id="2" name="Rectangle: Rounded Corners 1">
            <a:extLst>
              <a:ext uri="{FF2B5EF4-FFF2-40B4-BE49-F238E27FC236}">
                <a16:creationId xmlns:a16="http://schemas.microsoft.com/office/drawing/2014/main" id="{4AEBDE35-5A48-145C-D460-EBD06E35A973}"/>
              </a:ext>
            </a:extLst>
          </p:cNvPr>
          <p:cNvSpPr/>
          <p:nvPr/>
        </p:nvSpPr>
        <p:spPr>
          <a:xfrm>
            <a:off x="1" y="1117574"/>
            <a:ext cx="5438274" cy="590233"/>
          </a:xfrm>
          <a:prstGeom prst="roundRect">
            <a:avLst/>
          </a:prstGeom>
          <a:solidFill>
            <a:srgbClr val="0070C0"/>
          </a:solidFill>
          <a:ln w="12700" cap="flat">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b="1" cap="small" dirty="0">
                <a:effectLst/>
                <a:latin typeface="Arial Black" panose="020B0A04020102020204" pitchFamily="34" charset="0"/>
                <a:ea typeface="Calibri" panose="020F0502020204030204" pitchFamily="34" charset="0"/>
                <a:cs typeface="Times New Roman" panose="02020603050405020304" pitchFamily="18" charset="0"/>
              </a:rPr>
              <a:t>Trusting the Wrong Thing</a:t>
            </a:r>
          </a:p>
        </p:txBody>
      </p:sp>
    </p:spTree>
    <p:extLst>
      <p:ext uri="{BB962C8B-B14F-4D97-AF65-F5344CB8AC3E}">
        <p14:creationId xmlns:p14="http://schemas.microsoft.com/office/powerpoint/2010/main" val="1080429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89BB0A-00CD-4609-9B42-E88F7777BD87}"/>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6868" name="Line 7"/>
          <p:cNvSpPr>
            <a:spLocks noChangeShapeType="1"/>
          </p:cNvSpPr>
          <p:nvPr/>
        </p:nvSpPr>
        <p:spPr bwMode="auto">
          <a:xfrm flipH="1" flipV="1">
            <a:off x="5530461" y="1565912"/>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solidFill>
                <a:schemeClr val="tx1"/>
              </a:solidFill>
            </a:endParaRPr>
          </a:p>
        </p:txBody>
      </p:sp>
      <p:sp>
        <p:nvSpPr>
          <p:cNvPr id="36869" name="Line 8"/>
          <p:cNvSpPr>
            <a:spLocks noChangeShapeType="1"/>
          </p:cNvSpPr>
          <p:nvPr/>
        </p:nvSpPr>
        <p:spPr bwMode="auto">
          <a:xfrm flipV="1">
            <a:off x="3006325" y="1615561"/>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solidFill>
                <a:schemeClr val="tx1"/>
              </a:solidFill>
            </a:endParaRPr>
          </a:p>
        </p:txBody>
      </p:sp>
      <p:sp>
        <p:nvSpPr>
          <p:cNvPr id="3" name="Rectangle 2">
            <a:extLst>
              <a:ext uri="{FF2B5EF4-FFF2-40B4-BE49-F238E27FC236}">
                <a16:creationId xmlns:a16="http://schemas.microsoft.com/office/drawing/2014/main" id="{A0F222F0-870D-4869-B108-7B1FF293CD32}"/>
              </a:ext>
            </a:extLst>
          </p:cNvPr>
          <p:cNvSpPr/>
          <p:nvPr/>
        </p:nvSpPr>
        <p:spPr>
          <a:xfrm>
            <a:off x="1683502" y="3502495"/>
            <a:ext cx="10538361" cy="1569660"/>
          </a:xfrm>
          <a:prstGeom prst="rect">
            <a:avLst/>
          </a:prstGeom>
          <a:solidFill>
            <a:schemeClr val="tx1">
              <a:alpha val="25000"/>
            </a:schemeClr>
          </a:solidFill>
          <a:ln w="28575">
            <a:noFill/>
          </a:ln>
        </p:spPr>
        <p:txBody>
          <a:bodyPr wrap="square">
            <a:spAutoFit/>
          </a:bodyPr>
          <a:lstStyle/>
          <a:p>
            <a:pPr algn="l"/>
            <a:r>
              <a:rPr lang="en-US" sz="3200" b="1" dirty="0">
                <a:solidFill>
                  <a:srgbClr val="002060"/>
                </a:solidFill>
                <a:effectLst>
                  <a:outerShdw blurRad="38100" dist="38100" dir="2700000" algn="tl">
                    <a:srgbClr val="000000">
                      <a:alpha val="43137"/>
                    </a:srgbClr>
                  </a:outerShdw>
                </a:effectLst>
                <a:latin typeface="Gotham Medium" panose="02000604030000020004"/>
              </a:rPr>
              <a:t>Humans tend to look at outward behaviors, when the point of it all is to be deepening our faith and drawing closer to the heavenly Father. </a:t>
            </a:r>
          </a:p>
        </p:txBody>
      </p:sp>
      <p:sp>
        <p:nvSpPr>
          <p:cNvPr id="6" name="Rectangle 5">
            <a:extLst>
              <a:ext uri="{FF2B5EF4-FFF2-40B4-BE49-F238E27FC236}">
                <a16:creationId xmlns:a16="http://schemas.microsoft.com/office/drawing/2014/main" id="{82C01810-1B81-4DB7-803B-568937633E50}"/>
              </a:ext>
            </a:extLst>
          </p:cNvPr>
          <p:cNvSpPr/>
          <p:nvPr/>
        </p:nvSpPr>
        <p:spPr>
          <a:xfrm>
            <a:off x="2728031" y="5798578"/>
            <a:ext cx="9470666" cy="3046988"/>
          </a:xfrm>
          <a:prstGeom prst="rect">
            <a:avLst/>
          </a:prstGeom>
          <a:solidFill>
            <a:schemeClr val="tx1">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3200" b="1" dirty="0">
                <a:solidFill>
                  <a:srgbClr val="002060"/>
                </a:solidFill>
                <a:effectLst>
                  <a:outerShdw blurRad="38100" dist="38100" dir="2700000" algn="tl">
                    <a:srgbClr val="000000">
                      <a:alpha val="43137"/>
                    </a:srgbClr>
                  </a:outerShdw>
                </a:effectLst>
                <a:latin typeface="Gotham Medium" panose="02000604030000020004"/>
              </a:rPr>
              <a:t>While we do not offer animal sacrifices or burnt offerings today, we can still be tempted to treat our relationship with God as instrumental.  We can look at our church attendance, ministry success, or record of giving as if these are what God wants, more than the relationship we should be pursuing. </a:t>
            </a:r>
          </a:p>
        </p:txBody>
      </p:sp>
      <p:sp>
        <p:nvSpPr>
          <p:cNvPr id="17" name="TextBox 16">
            <a:extLst>
              <a:ext uri="{FF2B5EF4-FFF2-40B4-BE49-F238E27FC236}">
                <a16:creationId xmlns:a16="http://schemas.microsoft.com/office/drawing/2014/main" id="{824F820C-F61F-4D40-AFB3-C332F0289B5E}"/>
              </a:ext>
            </a:extLst>
          </p:cNvPr>
          <p:cNvSpPr txBox="1"/>
          <p:nvPr/>
        </p:nvSpPr>
        <p:spPr>
          <a:xfrm>
            <a:off x="266936" y="146067"/>
            <a:ext cx="8889583" cy="830997"/>
          </a:xfrm>
          <a:prstGeom prst="rect">
            <a:avLst/>
          </a:prstGeom>
          <a:noFill/>
        </p:spPr>
        <p:txBody>
          <a:bodyPr wrap="square" rtlCol="0">
            <a:spAutoFit/>
          </a:bodyPr>
          <a:lstStyle/>
          <a:p>
            <a:pPr algn="l"/>
            <a:r>
              <a:rPr lang="en-US" sz="48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36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18" name="Straight Connector 17">
            <a:extLst>
              <a:ext uri="{FF2B5EF4-FFF2-40B4-BE49-F238E27FC236}">
                <a16:creationId xmlns:a16="http://schemas.microsoft.com/office/drawing/2014/main" id="{BFCC07AC-A112-4107-B9FA-EFE6C7A275DA}"/>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12F49AF-FB2E-4792-B2A6-5D739A6C85C3}"/>
              </a:ext>
            </a:extLst>
          </p:cNvPr>
          <p:cNvSpPr/>
          <p:nvPr/>
        </p:nvSpPr>
        <p:spPr>
          <a:xfrm>
            <a:off x="2728029" y="5169128"/>
            <a:ext cx="9470666" cy="646331"/>
          </a:xfrm>
          <a:prstGeom prst="rect">
            <a:avLst/>
          </a:prstGeom>
          <a:solidFill>
            <a:schemeClr val="tx1">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3600" b="1" u="sng"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No Substitute for Relationship</a:t>
            </a:r>
          </a:p>
        </p:txBody>
      </p:sp>
      <p:graphicFrame>
        <p:nvGraphicFramePr>
          <p:cNvPr id="20" name="Diagram 19">
            <a:extLst>
              <a:ext uri="{FF2B5EF4-FFF2-40B4-BE49-F238E27FC236}">
                <a16:creationId xmlns:a16="http://schemas.microsoft.com/office/drawing/2014/main" id="{73A28EBB-26EA-457D-AB74-9DA4A851E49A}"/>
              </a:ext>
            </a:extLst>
          </p:cNvPr>
          <p:cNvGraphicFramePr/>
          <p:nvPr>
            <p:extLst>
              <p:ext uri="{D42A27DB-BD31-4B8C-83A1-F6EECF244321}">
                <p14:modId xmlns:p14="http://schemas.microsoft.com/office/powerpoint/2010/main" val="4060165366"/>
              </p:ext>
            </p:extLst>
          </p:nvPr>
        </p:nvGraphicFramePr>
        <p:xfrm>
          <a:off x="1347536" y="1026713"/>
          <a:ext cx="10851161" cy="19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2">
            <a:extLst>
              <a:ext uri="{FF2B5EF4-FFF2-40B4-BE49-F238E27FC236}">
                <a16:creationId xmlns:a16="http://schemas.microsoft.com/office/drawing/2014/main" id="{E9714A4E-DFDE-4D87-AF68-4AA2EE5C9396}"/>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36F40-1D42-3808-2F2F-E07FD784B79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9F670AD-F724-4008-8930-0ADF93AE6705}"/>
              </a:ext>
            </a:extLst>
          </p:cNvPr>
          <p:cNvSpPr/>
          <p:nvPr/>
        </p:nvSpPr>
        <p:spPr>
          <a:xfrm>
            <a:off x="0" y="1060361"/>
            <a:ext cx="13004800" cy="9649341"/>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17" name="TextBox 16">
            <a:extLst>
              <a:ext uri="{FF2B5EF4-FFF2-40B4-BE49-F238E27FC236}">
                <a16:creationId xmlns:a16="http://schemas.microsoft.com/office/drawing/2014/main" id="{B49FE113-37DC-255A-07FF-76701A3A118D}"/>
              </a:ext>
            </a:extLst>
          </p:cNvPr>
          <p:cNvSpPr txBox="1"/>
          <p:nvPr/>
        </p:nvSpPr>
        <p:spPr>
          <a:xfrm>
            <a:off x="316346" y="137031"/>
            <a:ext cx="12372108" cy="923330"/>
          </a:xfrm>
          <a:prstGeom prst="rect">
            <a:avLst/>
          </a:prstGeom>
          <a:solidFill>
            <a:srgbClr val="C00000">
              <a:alpha val="70000"/>
            </a:srgbClr>
          </a:solid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CLOSING PRAYER</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2" name="Rectangle 1">
            <a:extLst>
              <a:ext uri="{FF2B5EF4-FFF2-40B4-BE49-F238E27FC236}">
                <a16:creationId xmlns:a16="http://schemas.microsoft.com/office/drawing/2014/main" id="{48F5D1A5-4507-B255-8C95-F7A222640D45}"/>
              </a:ext>
            </a:extLst>
          </p:cNvPr>
          <p:cNvSpPr/>
          <p:nvPr/>
        </p:nvSpPr>
        <p:spPr>
          <a:xfrm>
            <a:off x="644331" y="2371392"/>
            <a:ext cx="11748195" cy="5109091"/>
          </a:xfrm>
          <a:prstGeom prst="rect">
            <a:avLst/>
          </a:prstGeom>
          <a:solidFill>
            <a:srgbClr val="002060">
              <a:alpha val="3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65760" lvl="4" indent="0" algn="l"/>
            <a:r>
              <a:rPr lang="en-US" sz="4400" b="1" i="1" u="sng" cap="small"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father,</a:t>
            </a:r>
            <a:endParaRPr lang="en-US" sz="1200" b="1" i="1" u="sng" cap="small" dirty="0">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365760" lvl="4" indent="0" algn="l"/>
            <a:endParaRPr lang="en-US" sz="1200" b="1" dirty="0">
              <a:solidFill>
                <a:schemeClr val="tx1"/>
              </a:solidFill>
              <a:effectLst/>
              <a:latin typeface="Gotham Book"/>
              <a:ea typeface="Calibri" panose="020F0502020204030204" pitchFamily="34" charset="0"/>
              <a:cs typeface="Times New Roman" panose="02020603050405020304" pitchFamily="18" charset="0"/>
            </a:endParaRPr>
          </a:p>
          <a:p>
            <a:pPr marL="365760" lvl="4" indent="0" algn="l"/>
            <a:r>
              <a:rPr lang="en-US" sz="3600" b="1" dirty="0">
                <a:solidFill>
                  <a:schemeClr val="tx1"/>
                </a:solidFill>
                <a:effectLst/>
                <a:latin typeface="Gotham Book"/>
                <a:ea typeface="Calibri" panose="020F0502020204030204" pitchFamily="34" charset="0"/>
                <a:cs typeface="Times New Roman" panose="02020603050405020304" pitchFamily="18" charset="0"/>
              </a:rPr>
              <a:t>We confess that we find all sorts of ways to neglect what is important.  We want to feel safe and secure, when we should know that security comes by making ourselves Your humble servants.  Give us Your eyes that we might show mercy, as we have been shown mercy.  Fill us with Your light until there is no room for any darkness.  We pray in Christ’s name.  Amen. </a:t>
            </a:r>
          </a:p>
          <a:p>
            <a:pPr algn="l"/>
            <a:endParaRPr lang="en-US" sz="1800" b="1" dirty="0">
              <a:solidFill>
                <a:schemeClr val="tx1"/>
              </a:solidFill>
              <a:effectLst>
                <a:outerShdw blurRad="38100" dist="38100" dir="2700000" algn="tl">
                  <a:srgbClr val="000000">
                    <a:alpha val="43137"/>
                  </a:srgbClr>
                </a:outerShdw>
              </a:effectLst>
              <a:latin typeface="Gotham Book"/>
            </a:endParaRPr>
          </a:p>
        </p:txBody>
      </p:sp>
      <p:sp>
        <p:nvSpPr>
          <p:cNvPr id="18" name="Rectangle 4">
            <a:extLst>
              <a:ext uri="{FF2B5EF4-FFF2-40B4-BE49-F238E27FC236}">
                <a16:creationId xmlns:a16="http://schemas.microsoft.com/office/drawing/2014/main" id="{C27E324F-843E-A0EC-FDB7-8960D11D86B6}"/>
              </a:ext>
            </a:extLst>
          </p:cNvPr>
          <p:cNvSpPr>
            <a:spLocks noChangeArrowheads="1"/>
          </p:cNvSpPr>
          <p:nvPr/>
        </p:nvSpPr>
        <p:spPr bwMode="auto">
          <a:xfrm>
            <a:off x="805221" y="797950"/>
            <a:ext cx="197042" cy="7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0" dirty="0">
              <a:solidFill>
                <a:schemeClr val="tx1"/>
              </a:solidFill>
            </a:endParaRPr>
          </a:p>
        </p:txBody>
      </p:sp>
    </p:spTree>
    <p:extLst>
      <p:ext uri="{BB962C8B-B14F-4D97-AF65-F5344CB8AC3E}">
        <p14:creationId xmlns:p14="http://schemas.microsoft.com/office/powerpoint/2010/main" val="368068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74720C-BDB5-4C56-A820-F954774F63EC}"/>
              </a:ext>
            </a:extLst>
          </p:cNvPr>
          <p:cNvSpPr/>
          <p:nvPr/>
        </p:nvSpPr>
        <p:spPr>
          <a:xfrm>
            <a:off x="-3" y="0"/>
            <a:ext cx="13004800" cy="9649341"/>
          </a:xfrm>
          <a:prstGeom prst="rect">
            <a:avLst/>
          </a:prstGeom>
          <a:solidFill>
            <a:schemeClr val="accent4">
              <a:lumMod val="60000"/>
              <a:lumOff val="40000"/>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grpSp>
        <p:nvGrpSpPr>
          <p:cNvPr id="12" name="Group 11">
            <a:extLst>
              <a:ext uri="{FF2B5EF4-FFF2-40B4-BE49-F238E27FC236}">
                <a16:creationId xmlns:a16="http://schemas.microsoft.com/office/drawing/2014/main" id="{6FD1AC24-CBC0-4903-AD42-7E8284854418}"/>
              </a:ext>
            </a:extLst>
          </p:cNvPr>
          <p:cNvGrpSpPr/>
          <p:nvPr/>
        </p:nvGrpSpPr>
        <p:grpSpPr>
          <a:xfrm>
            <a:off x="3142974" y="7748428"/>
            <a:ext cx="6718852" cy="1014475"/>
            <a:chOff x="3142974" y="6271325"/>
            <a:chExt cx="6718852" cy="1014475"/>
          </a:xfrm>
        </p:grpSpPr>
        <p:sp>
          <p:nvSpPr>
            <p:cNvPr id="13" name="Rectangle: Rounded Corners 12">
              <a:extLst>
                <a:ext uri="{FF2B5EF4-FFF2-40B4-BE49-F238E27FC236}">
                  <a16:creationId xmlns:a16="http://schemas.microsoft.com/office/drawing/2014/main" id="{34DF5B52-834D-4B2E-BE1E-B12BD04185CA}"/>
                </a:ext>
              </a:extLst>
            </p:cNvPr>
            <p:cNvSpPr/>
            <p:nvPr/>
          </p:nvSpPr>
          <p:spPr>
            <a:xfrm>
              <a:off x="3142974" y="6449394"/>
              <a:ext cx="6718852" cy="658336"/>
            </a:xfrm>
            <a:prstGeom prst="roundRect">
              <a:avLst/>
            </a:prstGeom>
            <a:blipFill rotWithShape="1">
              <a:blip r:embed="rId2"/>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4" name="Group 13">
              <a:extLst>
                <a:ext uri="{FF2B5EF4-FFF2-40B4-BE49-F238E27FC236}">
                  <a16:creationId xmlns:a16="http://schemas.microsoft.com/office/drawing/2014/main" id="{5964AC94-4393-440C-B6B0-FA1795F470AC}"/>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5" name="Picture 14" descr="A picture containing drawing, room&#10;&#10;Description automatically generated">
                <a:extLst>
                  <a:ext uri="{FF2B5EF4-FFF2-40B4-BE49-F238E27FC236}">
                    <a16:creationId xmlns:a16="http://schemas.microsoft.com/office/drawing/2014/main" id="{A01498DF-B639-4E01-9064-E9B59C535BDA}"/>
                  </a:ext>
                </a:extLst>
              </p:cNvPr>
              <p:cNvPicPr>
                <a:picLocks noChangeAspect="1"/>
              </p:cNvPicPr>
              <p:nvPr/>
            </p:nvPicPr>
            <p:blipFill>
              <a:blip r:embed="rId3"/>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6" name="Picture 15" descr="A close up of a logo&#10;&#10;Description automatically generated">
                <a:extLst>
                  <a:ext uri="{FF2B5EF4-FFF2-40B4-BE49-F238E27FC236}">
                    <a16:creationId xmlns:a16="http://schemas.microsoft.com/office/drawing/2014/main" id="{3A4AC756-D401-46CF-9B88-B8D15BCF874A}"/>
                  </a:ext>
                </a:extLst>
              </p:cNvPr>
              <p:cNvPicPr>
                <a:picLocks noChangeAspect="1"/>
              </p:cNvPicPr>
              <p:nvPr/>
            </p:nvPicPr>
            <p:blipFill>
              <a:blip r:embed="rId4"/>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7" name="Picture 16">
                <a:extLst>
                  <a:ext uri="{FF2B5EF4-FFF2-40B4-BE49-F238E27FC236}">
                    <a16:creationId xmlns:a16="http://schemas.microsoft.com/office/drawing/2014/main" id="{0B5744F6-0763-429C-B36B-6BAF8E69EF7A}"/>
                  </a:ext>
                </a:extLst>
              </p:cNvPr>
              <p:cNvPicPr>
                <a:picLocks noChangeAspect="1"/>
              </p:cNvPicPr>
              <p:nvPr/>
            </p:nvPicPr>
            <p:blipFill>
              <a:blip r:embed="rId5"/>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A0D209E0-C7C0-492C-A5D2-028C20515269}"/>
              </a:ext>
            </a:extLst>
          </p:cNvPr>
          <p:cNvSpPr/>
          <p:nvPr/>
        </p:nvSpPr>
        <p:spPr>
          <a:xfrm>
            <a:off x="1998516" y="8800250"/>
            <a:ext cx="9004420" cy="453329"/>
          </a:xfrm>
          <a:prstGeom prst="rect">
            <a:avLst/>
          </a:prstGeom>
          <a:solidFill>
            <a:srgbClr val="002060"/>
          </a:solidFill>
          <a:ln>
            <a:noFill/>
          </a:ln>
        </p:spPr>
        <p:txBody>
          <a:bodyPr wrap="square">
            <a:spAutoFit/>
          </a:bodyPr>
          <a:lstStyle/>
          <a:p>
            <a:pPr algn="ctr"/>
            <a:r>
              <a:rPr lang="en-US" sz="1173"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nvGrpSpPr>
          <p:cNvPr id="3" name="Group 2">
            <a:extLst>
              <a:ext uri="{FF2B5EF4-FFF2-40B4-BE49-F238E27FC236}">
                <a16:creationId xmlns:a16="http://schemas.microsoft.com/office/drawing/2014/main" id="{11B9101D-01C5-07FD-9E4D-AC5071C5061E}"/>
              </a:ext>
            </a:extLst>
          </p:cNvPr>
          <p:cNvGrpSpPr/>
          <p:nvPr/>
        </p:nvGrpSpPr>
        <p:grpSpPr>
          <a:xfrm>
            <a:off x="625642" y="3292771"/>
            <a:ext cx="12031579" cy="4059895"/>
            <a:chOff x="625642" y="3292771"/>
            <a:chExt cx="12031579" cy="4059895"/>
          </a:xfrm>
        </p:grpSpPr>
        <p:sp>
          <p:nvSpPr>
            <p:cNvPr id="4" name="Content Placeholder 1">
              <a:extLst>
                <a:ext uri="{FF2B5EF4-FFF2-40B4-BE49-F238E27FC236}">
                  <a16:creationId xmlns:a16="http://schemas.microsoft.com/office/drawing/2014/main" id="{A80DBA0A-5A44-4F60-A994-4EC9A553CB5E}"/>
                </a:ext>
              </a:extLst>
            </p:cNvPr>
            <p:cNvSpPr txBox="1">
              <a:spLocks/>
            </p:cNvSpPr>
            <p:nvPr/>
          </p:nvSpPr>
          <p:spPr>
            <a:xfrm>
              <a:off x="625642" y="3292771"/>
              <a:ext cx="12031579" cy="4059895"/>
            </a:xfrm>
            <a:prstGeom prst="rect">
              <a:avLst/>
            </a:prstGeom>
            <a:solidFill>
              <a:srgbClr val="002060">
                <a:alpha val="30000"/>
              </a:srgbClr>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8" tIns="50798" rIns="50798" bIns="50798"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9pPr>
            </a:lstStyle>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 Numbers 6:24-26, </a:t>
              </a:r>
              <a:endParaRPr lang="en-US" sz="341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5206D80A-32D3-4F15-9935-07F6D11F1C2C}"/>
                </a:ext>
              </a:extLst>
            </p:cNvPr>
            <p:cNvSpPr txBox="1"/>
            <p:nvPr/>
          </p:nvSpPr>
          <p:spPr>
            <a:xfrm>
              <a:off x="625642" y="3292771"/>
              <a:ext cx="2980477" cy="1405449"/>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87672" lvl="1" indent="-487672" defTabSz="1300460">
                <a:spcBef>
                  <a:spcPct val="20000"/>
                </a:spcBef>
              </a:pPr>
              <a:r>
                <a:rPr lang="en-US" sz="853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End</a:t>
              </a:r>
            </a:p>
          </p:txBody>
        </p:sp>
      </p:grpSp>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466ED1D-6332-47FB-A489-D940A221E42F}"/>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6868" name="Line 7"/>
          <p:cNvSpPr>
            <a:spLocks noChangeShapeType="1"/>
          </p:cNvSpPr>
          <p:nvPr/>
        </p:nvSpPr>
        <p:spPr bwMode="auto">
          <a:xfrm flipH="1" flipV="1">
            <a:off x="7980222" y="1591849"/>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p:cNvSpPr>
            <a:spLocks noChangeShapeType="1"/>
          </p:cNvSpPr>
          <p:nvPr/>
        </p:nvSpPr>
        <p:spPr bwMode="auto">
          <a:xfrm flipV="1">
            <a:off x="2805394" y="1588462"/>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857069" y="1816950"/>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 name="Rectangle 2">
            <a:extLst>
              <a:ext uri="{FF2B5EF4-FFF2-40B4-BE49-F238E27FC236}">
                <a16:creationId xmlns:a16="http://schemas.microsoft.com/office/drawing/2014/main" id="{C173528E-EDC8-4FBE-9BE9-878B206B957E}"/>
              </a:ext>
            </a:extLst>
          </p:cNvPr>
          <p:cNvSpPr/>
          <p:nvPr/>
        </p:nvSpPr>
        <p:spPr>
          <a:xfrm>
            <a:off x="129687" y="2219249"/>
            <a:ext cx="12745425" cy="6706323"/>
          </a:xfrm>
          <a:prstGeom prst="rect">
            <a:avLst/>
          </a:prstGeom>
          <a:solidFill>
            <a:schemeClr val="tx1">
              <a:lumMod val="75000"/>
              <a:alpha val="45000"/>
            </a:schemeClr>
          </a:solidFill>
        </p:spPr>
        <p:txBody>
          <a:bodyPr wrap="square">
            <a:spAutoFit/>
          </a:bodyPr>
          <a:lstStyle/>
          <a:p>
            <a:pPr marL="0" marR="0" algn="l">
              <a:lnSpc>
                <a:spcPct val="107000"/>
              </a:lnSpc>
              <a:spcBef>
                <a:spcPts val="0"/>
              </a:spcBef>
              <a:spcAft>
                <a:spcPts val="0"/>
              </a:spcAft>
            </a:pPr>
            <a:r>
              <a:rPr lang="en-US" sz="2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is the desired outcome of Jeremiah’s message?</a:t>
            </a: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gn="l">
              <a:lnSpc>
                <a:spcPct val="107000"/>
              </a:lnSpc>
            </a:pPr>
            <a:r>
              <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What do the people trust instead of God?</a:t>
            </a: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p:txBody>
      </p:sp>
      <p:grpSp>
        <p:nvGrpSpPr>
          <p:cNvPr id="10" name="Group 9">
            <a:extLst>
              <a:ext uri="{FF2B5EF4-FFF2-40B4-BE49-F238E27FC236}">
                <a16:creationId xmlns:a16="http://schemas.microsoft.com/office/drawing/2014/main" id="{BBD8D832-9392-46BB-B2F9-5FE5C33050EB}"/>
              </a:ext>
            </a:extLst>
          </p:cNvPr>
          <p:cNvGrpSpPr/>
          <p:nvPr/>
        </p:nvGrpSpPr>
        <p:grpSpPr>
          <a:xfrm>
            <a:off x="760621" y="2721464"/>
            <a:ext cx="11311704" cy="2010436"/>
            <a:chOff x="913021" y="3443354"/>
            <a:chExt cx="11311704" cy="2010436"/>
          </a:xfrm>
          <a:solidFill>
            <a:schemeClr val="tx1">
              <a:lumMod val="75000"/>
              <a:alpha val="0"/>
            </a:schemeClr>
          </a:solidFill>
        </p:grpSpPr>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913021" y="3443354"/>
              <a:ext cx="11311704" cy="1707814"/>
            </a:xfrm>
            <a:prstGeom prst="rect">
              <a:avLst/>
            </a:prstGeom>
            <a:grp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1" name="Rectangle 20">
              <a:extLst>
                <a:ext uri="{FF2B5EF4-FFF2-40B4-BE49-F238E27FC236}">
                  <a16:creationId xmlns:a16="http://schemas.microsoft.com/office/drawing/2014/main" id="{D5CA7739-1376-4613-8ADE-73CDD8360891}"/>
                </a:ext>
              </a:extLst>
            </p:cNvPr>
            <p:cNvSpPr/>
            <p:nvPr/>
          </p:nvSpPr>
          <p:spPr>
            <a:xfrm>
              <a:off x="1112874" y="3514798"/>
              <a:ext cx="10939063" cy="1938992"/>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wants the people to repent and change their ways of living so that they could remain in their land.  He commands His people to treat one another with fairness.  He wants them to refrain from oppressing foreigners who live in the land, children without fathers, and women who lost their husbands.  They are to end their killing and idolatry.  If they do these things, He will allow them to remain in the land. </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p:txBody>
        </p:sp>
      </p:gr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flipV="1">
            <a:off x="531826" y="8298574"/>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grpSp>
        <p:nvGrpSpPr>
          <p:cNvPr id="9" name="Group 8">
            <a:extLst>
              <a:ext uri="{FF2B5EF4-FFF2-40B4-BE49-F238E27FC236}">
                <a16:creationId xmlns:a16="http://schemas.microsoft.com/office/drawing/2014/main" id="{5FC72F1D-ECD5-4D71-8428-1195285DA6BA}"/>
              </a:ext>
            </a:extLst>
          </p:cNvPr>
          <p:cNvGrpSpPr/>
          <p:nvPr/>
        </p:nvGrpSpPr>
        <p:grpSpPr>
          <a:xfrm>
            <a:off x="760620" y="5682539"/>
            <a:ext cx="11882027" cy="1887221"/>
            <a:chOff x="913020" y="6049429"/>
            <a:chExt cx="11882027" cy="1887221"/>
          </a:xfrm>
          <a:solidFill>
            <a:schemeClr val="tx1">
              <a:lumMod val="75000"/>
              <a:alpha val="0"/>
            </a:schemeClr>
          </a:solidFill>
        </p:grpSpPr>
        <p:sp>
          <p:nvSpPr>
            <p:cNvPr id="23" name="Rectangle 13">
              <a:extLst>
                <a:ext uri="{FF2B5EF4-FFF2-40B4-BE49-F238E27FC236}">
                  <a16:creationId xmlns:a16="http://schemas.microsoft.com/office/drawing/2014/main" id="{4C914046-21AC-4471-BC10-5AF74194BD30}"/>
                </a:ext>
              </a:extLst>
            </p:cNvPr>
            <p:cNvSpPr>
              <a:spLocks/>
            </p:cNvSpPr>
            <p:nvPr/>
          </p:nvSpPr>
          <p:spPr bwMode="auto">
            <a:xfrm>
              <a:off x="913020" y="6049429"/>
              <a:ext cx="11882027" cy="1887221"/>
            </a:xfrm>
            <a:prstGeom prst="rect">
              <a:avLst/>
            </a:prstGeom>
            <a:grp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1112874" y="6328994"/>
              <a:ext cx="10911123" cy="1569660"/>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phrase “the temple of the Lord” is repeated three times in verse 4, indicating that the people are placing their trust in the temple, rather than the Lord.  Their trust in the temple building resembles superstition, which Jeremiah labels “deceptive” or “lying” words. </a:t>
              </a:r>
            </a:p>
          </p:txBody>
        </p:sp>
      </p:grpSp>
      <p:sp>
        <p:nvSpPr>
          <p:cNvPr id="27" name="TextBox 26">
            <a:extLst>
              <a:ext uri="{FF2B5EF4-FFF2-40B4-BE49-F238E27FC236}">
                <a16:creationId xmlns:a16="http://schemas.microsoft.com/office/drawing/2014/main" id="{179360E6-2B9F-4F9B-A245-89821C837B3F}"/>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QUESTION &amp; ANSWER</a:t>
            </a:r>
            <a:endParaRPr lang="en-US" sz="3600" b="1" dirty="0">
              <a:solidFill>
                <a:srgbClr val="002060"/>
              </a:solidFill>
              <a:latin typeface="Gotham Medium" panose="02000604030000020004" pitchFamily="2" charset="0"/>
            </a:endParaRPr>
          </a:p>
        </p:txBody>
      </p:sp>
      <p:cxnSp>
        <p:nvCxnSpPr>
          <p:cNvPr id="28" name="Straight Connector 27">
            <a:extLst>
              <a:ext uri="{FF2B5EF4-FFF2-40B4-BE49-F238E27FC236}">
                <a16:creationId xmlns:a16="http://schemas.microsoft.com/office/drawing/2014/main" id="{B7E47D60-348B-4CFA-94B4-9EA2CDD59E2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itle 2">
            <a:extLst>
              <a:ext uri="{FF2B5EF4-FFF2-40B4-BE49-F238E27FC236}">
                <a16:creationId xmlns:a16="http://schemas.microsoft.com/office/drawing/2014/main" id="{ACA0F0D7-6BC3-4FC0-A3CE-6B1311360334}"/>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2" name="Rectangle: Rounded Corners 31">
            <a:extLst>
              <a:ext uri="{FF2B5EF4-FFF2-40B4-BE49-F238E27FC236}">
                <a16:creationId xmlns:a16="http://schemas.microsoft.com/office/drawing/2014/main" id="{93A92537-E2AB-44C5-989A-917D1D42B2DD}"/>
              </a:ext>
            </a:extLst>
          </p:cNvPr>
          <p:cNvSpPr/>
          <p:nvPr/>
        </p:nvSpPr>
        <p:spPr>
          <a:xfrm>
            <a:off x="4913438" y="1069648"/>
            <a:ext cx="7308426" cy="550719"/>
          </a:xfrm>
          <a:prstGeom prst="roundRect">
            <a:avLst/>
          </a:prstGeom>
          <a:solidFill>
            <a:srgbClr val="0070C0">
              <a:alpha val="90000"/>
            </a:srgbClr>
          </a:solidFill>
          <a:ln w="76200" cap="flat">
            <a:solidFill>
              <a:schemeClr val="accent3">
                <a:lumMod val="60000"/>
                <a:lumOff val="4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Misplaced Trust in the Temple-Jeremiah 7:1–8 NIV</a:t>
            </a:r>
          </a:p>
        </p:txBody>
      </p:sp>
      <p:sp>
        <p:nvSpPr>
          <p:cNvPr id="13" name="Line 13">
            <a:extLst>
              <a:ext uri="{FF2B5EF4-FFF2-40B4-BE49-F238E27FC236}">
                <a16:creationId xmlns:a16="http://schemas.microsoft.com/office/drawing/2014/main" id="{820DF9AD-D2EA-4D3D-99CD-37DEAFE21BE7}"/>
              </a:ext>
            </a:extLst>
          </p:cNvPr>
          <p:cNvSpPr>
            <a:spLocks noChangeShapeType="1"/>
          </p:cNvSpPr>
          <p:nvPr/>
        </p:nvSpPr>
        <p:spPr bwMode="auto">
          <a:xfrm flipV="1">
            <a:off x="433702" y="5043944"/>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Tree>
    <p:extLst>
      <p:ext uri="{BB962C8B-B14F-4D97-AF65-F5344CB8AC3E}">
        <p14:creationId xmlns:p14="http://schemas.microsoft.com/office/powerpoint/2010/main" val="3082424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98E52-76D5-4E23-D1A1-108BB56CAD5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C42057E-4194-6679-DBC8-32D17D924A66}"/>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6868" name="Line 7">
            <a:extLst>
              <a:ext uri="{FF2B5EF4-FFF2-40B4-BE49-F238E27FC236}">
                <a16:creationId xmlns:a16="http://schemas.microsoft.com/office/drawing/2014/main" id="{B6A74E3E-5095-3C66-D98C-EEA05F35F876}"/>
              </a:ext>
            </a:extLst>
          </p:cNvPr>
          <p:cNvSpPr>
            <a:spLocks noChangeShapeType="1"/>
          </p:cNvSpPr>
          <p:nvPr/>
        </p:nvSpPr>
        <p:spPr bwMode="auto">
          <a:xfrm flipH="1" flipV="1">
            <a:off x="7980222" y="1351219"/>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a:extLst>
              <a:ext uri="{FF2B5EF4-FFF2-40B4-BE49-F238E27FC236}">
                <a16:creationId xmlns:a16="http://schemas.microsoft.com/office/drawing/2014/main" id="{4C9BFA85-D2BA-7D25-6CEB-3E6B4213154E}"/>
              </a:ext>
            </a:extLst>
          </p:cNvPr>
          <p:cNvSpPr>
            <a:spLocks noChangeShapeType="1"/>
          </p:cNvSpPr>
          <p:nvPr/>
        </p:nvSpPr>
        <p:spPr bwMode="auto">
          <a:xfrm flipV="1">
            <a:off x="2805394" y="1347832"/>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EF4E6A82-DDE5-A720-20EE-AF0B0994DF93}"/>
              </a:ext>
            </a:extLst>
          </p:cNvPr>
          <p:cNvSpPr>
            <a:spLocks noChangeShapeType="1"/>
          </p:cNvSpPr>
          <p:nvPr/>
        </p:nvSpPr>
        <p:spPr bwMode="auto">
          <a:xfrm flipH="1" flipV="1">
            <a:off x="7857069" y="1816950"/>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 name="Rectangle 2">
            <a:extLst>
              <a:ext uri="{FF2B5EF4-FFF2-40B4-BE49-F238E27FC236}">
                <a16:creationId xmlns:a16="http://schemas.microsoft.com/office/drawing/2014/main" id="{D0143D5E-48F5-58FB-13BA-4484BBDAEE41}"/>
              </a:ext>
            </a:extLst>
          </p:cNvPr>
          <p:cNvSpPr/>
          <p:nvPr/>
        </p:nvSpPr>
        <p:spPr>
          <a:xfrm>
            <a:off x="0" y="1885342"/>
            <a:ext cx="13004800" cy="8951168"/>
          </a:xfrm>
          <a:prstGeom prst="rect">
            <a:avLst/>
          </a:prstGeom>
          <a:solidFill>
            <a:schemeClr val="tx1">
              <a:lumMod val="75000"/>
              <a:alpha val="45000"/>
            </a:schemeClr>
          </a:solidFill>
        </p:spPr>
        <p:txBody>
          <a:bodyPr wrap="square">
            <a:spAutoFit/>
          </a:bodyPr>
          <a:lstStyle/>
          <a:p>
            <a:pPr marL="0" marR="0" algn="l">
              <a:lnSpc>
                <a:spcPct val="107000"/>
              </a:lnSpc>
              <a:spcBef>
                <a:spcPts val="0"/>
              </a:spcBef>
              <a:spcAft>
                <a:spcPts val="0"/>
              </a:spcAft>
            </a:pPr>
            <a:r>
              <a:rPr lang="en-US" sz="2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If the people of Judah are like a sick patient, what are the symptoms of their spiritual condition?</a:t>
            </a: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gn="l">
              <a:lnSpc>
                <a:spcPct val="107000"/>
              </a:lnSpc>
            </a:pPr>
            <a:r>
              <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What has turned God’s temple into this “den of robbers” as Jeremiah describes (v.  11)?</a:t>
            </a:r>
          </a:p>
          <a:p>
            <a:pPr algn="l">
              <a:lnSpc>
                <a:spcPct val="107000"/>
              </a:lnSpc>
            </a:pPr>
            <a:endParaRPr lang="en-US" sz="10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gn="l"/>
            <a:r>
              <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3 What has made burnt offerings meaningless in God’s sight?</a:t>
            </a: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p:txBody>
      </p:sp>
      <p:sp>
        <p:nvSpPr>
          <p:cNvPr id="20" name="Rectangle 13">
            <a:extLst>
              <a:ext uri="{FF2B5EF4-FFF2-40B4-BE49-F238E27FC236}">
                <a16:creationId xmlns:a16="http://schemas.microsoft.com/office/drawing/2014/main" id="{284A4F84-8DFD-1D2A-0F9C-BC674431E4B2}"/>
              </a:ext>
            </a:extLst>
          </p:cNvPr>
          <p:cNvSpPr>
            <a:spLocks/>
          </p:cNvSpPr>
          <p:nvPr/>
        </p:nvSpPr>
        <p:spPr bwMode="auto">
          <a:xfrm>
            <a:off x="1024904" y="2480834"/>
            <a:ext cx="11311704" cy="1707814"/>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1" name="Rectangle 20">
            <a:extLst>
              <a:ext uri="{FF2B5EF4-FFF2-40B4-BE49-F238E27FC236}">
                <a16:creationId xmlns:a16="http://schemas.microsoft.com/office/drawing/2014/main" id="{40188FA0-B80A-F119-554E-FAB2284D021A}"/>
              </a:ext>
            </a:extLst>
          </p:cNvPr>
          <p:cNvSpPr/>
          <p:nvPr/>
        </p:nvSpPr>
        <p:spPr>
          <a:xfrm>
            <a:off x="1224757" y="2849715"/>
            <a:ext cx="10939063" cy="1631216"/>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According to the terms of the agreement that God made with Israel at the foot of Mount Sinai, Jeremiah sees evidence that the people are failing across the board.  He accuses them of stealing, murdering, committing adultery, swearing falsely, burning incense to Baal, and following Canaanite gods.  Most shocking of all, after all of that, they come to the temple to give God sacrifices and worship. </a:t>
            </a:r>
          </a:p>
        </p:txBody>
      </p:sp>
      <p:sp>
        <p:nvSpPr>
          <p:cNvPr id="22" name="Line 13">
            <a:extLst>
              <a:ext uri="{FF2B5EF4-FFF2-40B4-BE49-F238E27FC236}">
                <a16:creationId xmlns:a16="http://schemas.microsoft.com/office/drawing/2014/main" id="{BF9E6F3E-8105-35D5-7A45-8BB1B24DCA04}"/>
              </a:ext>
            </a:extLst>
          </p:cNvPr>
          <p:cNvSpPr>
            <a:spLocks noChangeShapeType="1"/>
          </p:cNvSpPr>
          <p:nvPr/>
        </p:nvSpPr>
        <p:spPr bwMode="auto">
          <a:xfrm flipV="1">
            <a:off x="291121" y="7209412"/>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pPr algn="l"/>
            <a:endParaRPr lang="en-US" sz="4481"/>
          </a:p>
        </p:txBody>
      </p:sp>
      <p:sp>
        <p:nvSpPr>
          <p:cNvPr id="23" name="Rectangle 13">
            <a:extLst>
              <a:ext uri="{FF2B5EF4-FFF2-40B4-BE49-F238E27FC236}">
                <a16:creationId xmlns:a16="http://schemas.microsoft.com/office/drawing/2014/main" id="{750BB0CA-F838-B578-FA80-00C5B343FE1D}"/>
              </a:ext>
            </a:extLst>
          </p:cNvPr>
          <p:cNvSpPr>
            <a:spLocks/>
          </p:cNvSpPr>
          <p:nvPr/>
        </p:nvSpPr>
        <p:spPr bwMode="auto">
          <a:xfrm>
            <a:off x="454581" y="5441909"/>
            <a:ext cx="11882027" cy="1887221"/>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4" name="Rectangle 23">
            <a:extLst>
              <a:ext uri="{FF2B5EF4-FFF2-40B4-BE49-F238E27FC236}">
                <a16:creationId xmlns:a16="http://schemas.microsoft.com/office/drawing/2014/main" id="{59509E0A-5B90-3D6F-D13A-40E86232A8EB}"/>
              </a:ext>
            </a:extLst>
          </p:cNvPr>
          <p:cNvSpPr/>
          <p:nvPr/>
        </p:nvSpPr>
        <p:spPr>
          <a:xfrm>
            <a:off x="1252697" y="5683374"/>
            <a:ext cx="10911123" cy="1323439"/>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people are under a mistaken impression about “safety” in the presence of God.  They think that God will jealously protect His own temple from harm.  They gather in the temple as if it shelters them from the consequences of wrongdoing.  What they miss is that God is more jealous to protect His reputation. </a:t>
            </a:r>
          </a:p>
        </p:txBody>
      </p:sp>
      <p:sp>
        <p:nvSpPr>
          <p:cNvPr id="27" name="TextBox 26">
            <a:extLst>
              <a:ext uri="{FF2B5EF4-FFF2-40B4-BE49-F238E27FC236}">
                <a16:creationId xmlns:a16="http://schemas.microsoft.com/office/drawing/2014/main" id="{D8C3140B-BA8A-DA13-6192-CD5D2947FC5C}"/>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QUESTION &amp; ANSWER</a:t>
            </a:r>
            <a:endParaRPr lang="en-US" sz="3600" b="1" dirty="0">
              <a:solidFill>
                <a:srgbClr val="002060"/>
              </a:solidFill>
              <a:latin typeface="Gotham Medium" panose="02000604030000020004" pitchFamily="2" charset="0"/>
            </a:endParaRPr>
          </a:p>
        </p:txBody>
      </p:sp>
      <p:cxnSp>
        <p:nvCxnSpPr>
          <p:cNvPr id="28" name="Straight Connector 27">
            <a:extLst>
              <a:ext uri="{FF2B5EF4-FFF2-40B4-BE49-F238E27FC236}">
                <a16:creationId xmlns:a16="http://schemas.microsoft.com/office/drawing/2014/main" id="{1ABC7530-A450-E43F-D425-4BAA773634F6}"/>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itle 2">
            <a:extLst>
              <a:ext uri="{FF2B5EF4-FFF2-40B4-BE49-F238E27FC236}">
                <a16:creationId xmlns:a16="http://schemas.microsoft.com/office/drawing/2014/main" id="{97A40687-645B-DD5E-DAAD-68EC7B3D6F27}"/>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2" name="Rectangle: Rounded Corners 31">
            <a:extLst>
              <a:ext uri="{FF2B5EF4-FFF2-40B4-BE49-F238E27FC236}">
                <a16:creationId xmlns:a16="http://schemas.microsoft.com/office/drawing/2014/main" id="{A324E57D-8B6D-EE18-5A17-E421F2495BE3}"/>
              </a:ext>
            </a:extLst>
          </p:cNvPr>
          <p:cNvSpPr/>
          <p:nvPr/>
        </p:nvSpPr>
        <p:spPr>
          <a:xfrm>
            <a:off x="5317958" y="1069648"/>
            <a:ext cx="6903905" cy="550719"/>
          </a:xfrm>
          <a:prstGeom prst="roundRect">
            <a:avLst/>
          </a:prstGeom>
          <a:solidFill>
            <a:srgbClr val="0070C0">
              <a:alpha val="90000"/>
            </a:srgbClr>
          </a:solidFill>
          <a:ln w="76200" cap="flat">
            <a:solidFill>
              <a:schemeClr val="accent3">
                <a:lumMod val="60000"/>
                <a:lumOff val="4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God Desires Obedience-Jeremiah 7:9–11, 21–23 NIV</a:t>
            </a:r>
          </a:p>
        </p:txBody>
      </p:sp>
      <p:sp>
        <p:nvSpPr>
          <p:cNvPr id="13" name="Line 13">
            <a:extLst>
              <a:ext uri="{FF2B5EF4-FFF2-40B4-BE49-F238E27FC236}">
                <a16:creationId xmlns:a16="http://schemas.microsoft.com/office/drawing/2014/main" id="{79359F56-2EF5-7BB0-9759-22ED2BDCB5D0}"/>
              </a:ext>
            </a:extLst>
          </p:cNvPr>
          <p:cNvSpPr>
            <a:spLocks noChangeShapeType="1"/>
          </p:cNvSpPr>
          <p:nvPr/>
        </p:nvSpPr>
        <p:spPr bwMode="auto">
          <a:xfrm flipV="1">
            <a:off x="291121" y="4847946"/>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pPr algn="l"/>
            <a:endParaRPr lang="en-US" sz="4481"/>
          </a:p>
        </p:txBody>
      </p:sp>
      <p:sp>
        <p:nvSpPr>
          <p:cNvPr id="4" name="Rectangle 13">
            <a:extLst>
              <a:ext uri="{FF2B5EF4-FFF2-40B4-BE49-F238E27FC236}">
                <a16:creationId xmlns:a16="http://schemas.microsoft.com/office/drawing/2014/main" id="{C7AB9690-F27E-75ED-6A99-B98066634E03}"/>
              </a:ext>
            </a:extLst>
          </p:cNvPr>
          <p:cNvSpPr>
            <a:spLocks/>
          </p:cNvSpPr>
          <p:nvPr/>
        </p:nvSpPr>
        <p:spPr bwMode="auto">
          <a:xfrm>
            <a:off x="454581" y="7700249"/>
            <a:ext cx="11882027" cy="1887221"/>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5" name="Rectangle 4">
            <a:extLst>
              <a:ext uri="{FF2B5EF4-FFF2-40B4-BE49-F238E27FC236}">
                <a16:creationId xmlns:a16="http://schemas.microsoft.com/office/drawing/2014/main" id="{98B32A28-CBA9-5420-6786-DDC19D8FB14B}"/>
              </a:ext>
            </a:extLst>
          </p:cNvPr>
          <p:cNvSpPr/>
          <p:nvPr/>
        </p:nvSpPr>
        <p:spPr>
          <a:xfrm>
            <a:off x="1252697" y="7941714"/>
            <a:ext cx="10911123" cy="1323439"/>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sacrifices and offerings are not unimportant, but they are meaningless in the face of a failed relationship with God.  How can there be any fellowship when God’s people are not pursuing justice and holiness in their everyday lives? Thus, the offerings intended for God have become worthless, since they look like token demonstrations. </a:t>
            </a:r>
          </a:p>
        </p:txBody>
      </p:sp>
      <p:sp>
        <p:nvSpPr>
          <p:cNvPr id="6" name="Line 13">
            <a:extLst>
              <a:ext uri="{FF2B5EF4-FFF2-40B4-BE49-F238E27FC236}">
                <a16:creationId xmlns:a16="http://schemas.microsoft.com/office/drawing/2014/main" id="{F4280C66-24E5-D11D-E996-9076B1171F60}"/>
              </a:ext>
            </a:extLst>
          </p:cNvPr>
          <p:cNvSpPr>
            <a:spLocks noChangeShapeType="1"/>
          </p:cNvSpPr>
          <p:nvPr/>
        </p:nvSpPr>
        <p:spPr bwMode="auto">
          <a:xfrm flipV="1">
            <a:off x="291121" y="9431232"/>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pPr algn="l"/>
            <a:endParaRPr lang="en-US" sz="4481"/>
          </a:p>
        </p:txBody>
      </p:sp>
    </p:spTree>
    <p:extLst>
      <p:ext uri="{BB962C8B-B14F-4D97-AF65-F5344CB8AC3E}">
        <p14:creationId xmlns:p14="http://schemas.microsoft.com/office/powerpoint/2010/main" val="168222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128DD6-7D4E-40BA-BAA4-4604573D3068}"/>
              </a:ext>
            </a:extLst>
          </p:cNvPr>
          <p:cNvSpPr/>
          <p:nvPr/>
        </p:nvSpPr>
        <p:spPr>
          <a:xfrm>
            <a:off x="0" y="10507"/>
            <a:ext cx="13004800" cy="9649341"/>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17" name="TextBox 16">
            <a:extLst>
              <a:ext uri="{FF2B5EF4-FFF2-40B4-BE49-F238E27FC236}">
                <a16:creationId xmlns:a16="http://schemas.microsoft.com/office/drawing/2014/main" id="{7AB31E4F-668A-4559-AE27-F712EC547FD1}"/>
              </a:ext>
            </a:extLst>
          </p:cNvPr>
          <p:cNvSpPr txBox="1"/>
          <p:nvPr/>
        </p:nvSpPr>
        <p:spPr>
          <a:xfrm>
            <a:off x="316346" y="137031"/>
            <a:ext cx="12372108" cy="923330"/>
          </a:xfrm>
          <a:prstGeom prst="rect">
            <a:avLst/>
          </a:prstGeom>
          <a:solidFill>
            <a:srgbClr val="C00000">
              <a:alpha val="70000"/>
            </a:srgbClr>
          </a:solid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2" name="Rectangle 1">
            <a:extLst>
              <a:ext uri="{FF2B5EF4-FFF2-40B4-BE49-F238E27FC236}">
                <a16:creationId xmlns:a16="http://schemas.microsoft.com/office/drawing/2014/main" id="{E3BC4876-BA6E-4BBB-BCA1-F6E8C35A6FEB}"/>
              </a:ext>
            </a:extLst>
          </p:cNvPr>
          <p:cNvSpPr/>
          <p:nvPr/>
        </p:nvSpPr>
        <p:spPr>
          <a:xfrm>
            <a:off x="644332" y="1793880"/>
            <a:ext cx="8650010" cy="4616648"/>
          </a:xfrm>
          <a:prstGeom prst="rect">
            <a:avLst/>
          </a:prstGeom>
          <a:noFill/>
        </p:spPr>
        <p:txBody>
          <a:bodyPr wrap="square">
            <a:spAutoFit/>
          </a:bodyPr>
          <a:lstStyle/>
          <a:p>
            <a:pPr algn="l"/>
            <a:r>
              <a:rPr lang="en-US" sz="5400" b="1" u="sng" cap="small" dirty="0">
                <a:solidFill>
                  <a:schemeClr val="tx1"/>
                </a:solidFill>
                <a:effectLst>
                  <a:outerShdw blurRad="38100" dist="38100" dir="2700000" algn="tl">
                    <a:srgbClr val="000000">
                      <a:alpha val="43137"/>
                    </a:srgbClr>
                  </a:outerShdw>
                </a:effectLst>
                <a:latin typeface="Gotham Book"/>
              </a:rPr>
              <a:t>Prayer</a:t>
            </a:r>
          </a:p>
          <a:p>
            <a:pPr algn="l"/>
            <a:endParaRPr lang="en-US" sz="2400" b="1" dirty="0">
              <a:solidFill>
                <a:schemeClr val="tx1"/>
              </a:solidFill>
              <a:effectLst>
                <a:outerShdw blurRad="38100" dist="38100" dir="2700000" algn="tl">
                  <a:srgbClr val="000000">
                    <a:alpha val="43137"/>
                  </a:srgbClr>
                </a:outerShdw>
              </a:effectLst>
              <a:latin typeface="Gotham Book"/>
            </a:endParaRPr>
          </a:p>
          <a:p>
            <a:pPr marL="365760" lvl="4" indent="0" algn="l"/>
            <a:r>
              <a:rPr lang="en-US" sz="3600" b="1" dirty="0">
                <a:solidFill>
                  <a:schemeClr val="tx1"/>
                </a:solidFill>
                <a:effectLst/>
                <a:latin typeface="Gotham Book"/>
                <a:ea typeface="Calibri" panose="020F0502020204030204" pitchFamily="34" charset="0"/>
                <a:cs typeface="Times New Roman" panose="02020603050405020304" pitchFamily="18" charset="0"/>
              </a:rPr>
              <a:t>Father, may we listen to Your voice as found in Scripture and respond with repentance and obedience. We pray in the name of Jesus, who values mercy more than sacrifice. Amen. </a:t>
            </a:r>
          </a:p>
          <a:p>
            <a:pPr algn="l"/>
            <a:endParaRPr lang="en-US" sz="1800" b="1" dirty="0">
              <a:solidFill>
                <a:schemeClr val="tx1"/>
              </a:solidFill>
              <a:effectLst>
                <a:outerShdw blurRad="38100" dist="38100" dir="2700000" algn="tl">
                  <a:srgbClr val="000000">
                    <a:alpha val="43137"/>
                  </a:srgbClr>
                </a:outerShdw>
              </a:effectLst>
              <a:latin typeface="Gotham Book"/>
            </a:endParaRPr>
          </a:p>
          <a:p>
            <a:pPr algn="l"/>
            <a:endParaRPr lang="en-US" sz="1800" b="1" dirty="0">
              <a:solidFill>
                <a:schemeClr val="tx1"/>
              </a:solidFill>
              <a:effectLst>
                <a:outerShdw blurRad="38100" dist="38100" dir="2700000" algn="tl">
                  <a:srgbClr val="000000">
                    <a:alpha val="43137"/>
                  </a:srgbClr>
                </a:outerShdw>
              </a:effectLst>
              <a:latin typeface="Gotham Book"/>
            </a:endParaRPr>
          </a:p>
        </p:txBody>
      </p:sp>
      <p:sp>
        <p:nvSpPr>
          <p:cNvPr id="10" name="Rectangle 9">
            <a:extLst>
              <a:ext uri="{FF2B5EF4-FFF2-40B4-BE49-F238E27FC236}">
                <a16:creationId xmlns:a16="http://schemas.microsoft.com/office/drawing/2014/main" id="{3D61ED23-726E-43E0-822B-DEBEDE42544B}"/>
              </a:ext>
            </a:extLst>
          </p:cNvPr>
          <p:cNvSpPr/>
          <p:nvPr/>
        </p:nvSpPr>
        <p:spPr>
          <a:xfrm>
            <a:off x="1002263" y="6202506"/>
            <a:ext cx="12098068" cy="954107"/>
          </a:xfrm>
          <a:prstGeom prst="rect">
            <a:avLst/>
          </a:prstGeom>
          <a:noFill/>
        </p:spPr>
        <p:txBody>
          <a:bodyPr wrap="square">
            <a:spAutoFit/>
          </a:bodyPr>
          <a:lstStyle/>
          <a:p>
            <a:pPr algn="l"/>
            <a:r>
              <a:rPr lang="en-US" sz="2800" b="1" u="sng" cap="small" dirty="0">
                <a:solidFill>
                  <a:schemeClr val="tx1"/>
                </a:solidFill>
                <a:effectLst>
                  <a:outerShdw blurRad="38100" dist="38100" dir="2700000" algn="tl">
                    <a:srgbClr val="000000">
                      <a:alpha val="43137"/>
                    </a:srgbClr>
                  </a:outerShdw>
                </a:effectLst>
                <a:latin typeface="Gotham Book"/>
              </a:rPr>
              <a:t>Thought to Remember</a:t>
            </a:r>
          </a:p>
          <a:p>
            <a:pPr lvl="2" algn="l"/>
            <a:r>
              <a:rPr lang="en-US" sz="2800" b="1" dirty="0">
                <a:solidFill>
                  <a:schemeClr val="tx1"/>
                </a:solidFill>
                <a:effectLst/>
                <a:latin typeface="Gotham Book"/>
                <a:ea typeface="Calibri" panose="020F0502020204030204" pitchFamily="34" charset="0"/>
                <a:cs typeface="Times New Roman" panose="02020603050405020304" pitchFamily="18" charset="0"/>
              </a:rPr>
              <a:t>False prophets yield false profits. </a:t>
            </a: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805221" y="797950"/>
            <a:ext cx="197042" cy="7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0" dirty="0">
              <a:solidFill>
                <a:schemeClr val="tx1"/>
              </a:solidFill>
            </a:endParaRPr>
          </a:p>
        </p:txBody>
      </p:sp>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EEF1E-D847-D936-59F1-E13E45BCE427}"/>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56CB0D32-F740-C91B-BEA9-42D2B1C99504}"/>
              </a:ext>
            </a:extLst>
          </p:cNvPr>
          <p:cNvSpPr/>
          <p:nvPr/>
        </p:nvSpPr>
        <p:spPr>
          <a:xfrm>
            <a:off x="-3" y="0"/>
            <a:ext cx="13004800" cy="9649341"/>
          </a:xfrm>
          <a:prstGeom prst="rect">
            <a:avLst/>
          </a:prstGeom>
          <a:solidFill>
            <a:schemeClr val="accent4">
              <a:lumMod val="60000"/>
              <a:lumOff val="40000"/>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grpSp>
        <p:nvGrpSpPr>
          <p:cNvPr id="12" name="Group 11">
            <a:extLst>
              <a:ext uri="{FF2B5EF4-FFF2-40B4-BE49-F238E27FC236}">
                <a16:creationId xmlns:a16="http://schemas.microsoft.com/office/drawing/2014/main" id="{C8850724-8BD2-E259-5B81-9787D14BA3B6}"/>
              </a:ext>
            </a:extLst>
          </p:cNvPr>
          <p:cNvGrpSpPr/>
          <p:nvPr/>
        </p:nvGrpSpPr>
        <p:grpSpPr>
          <a:xfrm>
            <a:off x="3142974" y="7748428"/>
            <a:ext cx="6718852" cy="1014475"/>
            <a:chOff x="3142974" y="6271325"/>
            <a:chExt cx="6718852" cy="1014475"/>
          </a:xfrm>
        </p:grpSpPr>
        <p:sp>
          <p:nvSpPr>
            <p:cNvPr id="13" name="Rectangle: Rounded Corners 12">
              <a:extLst>
                <a:ext uri="{FF2B5EF4-FFF2-40B4-BE49-F238E27FC236}">
                  <a16:creationId xmlns:a16="http://schemas.microsoft.com/office/drawing/2014/main" id="{F07CF6C8-51A9-D96B-87AC-F21850F5BFC3}"/>
                </a:ext>
              </a:extLst>
            </p:cNvPr>
            <p:cNvSpPr/>
            <p:nvPr/>
          </p:nvSpPr>
          <p:spPr>
            <a:xfrm>
              <a:off x="3142974" y="6449394"/>
              <a:ext cx="6718852" cy="658336"/>
            </a:xfrm>
            <a:prstGeom prst="roundRect">
              <a:avLst/>
            </a:prstGeom>
            <a:blipFill rotWithShape="1">
              <a:blip r:embed="rId2"/>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4" name="Group 13">
              <a:extLst>
                <a:ext uri="{FF2B5EF4-FFF2-40B4-BE49-F238E27FC236}">
                  <a16:creationId xmlns:a16="http://schemas.microsoft.com/office/drawing/2014/main" id="{3EA236BF-469D-60A4-CC03-E7D4293C6326}"/>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5" name="Picture 14" descr="A picture containing drawing, room&#10;&#10;Description automatically generated">
                <a:extLst>
                  <a:ext uri="{FF2B5EF4-FFF2-40B4-BE49-F238E27FC236}">
                    <a16:creationId xmlns:a16="http://schemas.microsoft.com/office/drawing/2014/main" id="{A1D2744A-5060-864A-5FD2-71951BB30F06}"/>
                  </a:ext>
                </a:extLst>
              </p:cNvPr>
              <p:cNvPicPr>
                <a:picLocks noChangeAspect="1"/>
              </p:cNvPicPr>
              <p:nvPr/>
            </p:nvPicPr>
            <p:blipFill>
              <a:blip r:embed="rId3"/>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6" name="Picture 15" descr="A close up of a logo&#10;&#10;Description automatically generated">
                <a:extLst>
                  <a:ext uri="{FF2B5EF4-FFF2-40B4-BE49-F238E27FC236}">
                    <a16:creationId xmlns:a16="http://schemas.microsoft.com/office/drawing/2014/main" id="{060C7F25-2AC4-4FB1-E31F-8B72FCF30ACF}"/>
                  </a:ext>
                </a:extLst>
              </p:cNvPr>
              <p:cNvPicPr>
                <a:picLocks noChangeAspect="1"/>
              </p:cNvPicPr>
              <p:nvPr/>
            </p:nvPicPr>
            <p:blipFill>
              <a:blip r:embed="rId4"/>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7" name="Picture 16">
                <a:extLst>
                  <a:ext uri="{FF2B5EF4-FFF2-40B4-BE49-F238E27FC236}">
                    <a16:creationId xmlns:a16="http://schemas.microsoft.com/office/drawing/2014/main" id="{F14A1009-6970-5AB6-9D0F-996EB2AA3463}"/>
                  </a:ext>
                </a:extLst>
              </p:cNvPr>
              <p:cNvPicPr>
                <a:picLocks noChangeAspect="1"/>
              </p:cNvPicPr>
              <p:nvPr/>
            </p:nvPicPr>
            <p:blipFill>
              <a:blip r:embed="rId5"/>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11E5F30A-5A94-41A5-379C-3E8237A78835}"/>
              </a:ext>
            </a:extLst>
          </p:cNvPr>
          <p:cNvSpPr/>
          <p:nvPr/>
        </p:nvSpPr>
        <p:spPr>
          <a:xfrm>
            <a:off x="1998516" y="8800250"/>
            <a:ext cx="9004420" cy="453329"/>
          </a:xfrm>
          <a:prstGeom prst="rect">
            <a:avLst/>
          </a:prstGeom>
          <a:solidFill>
            <a:srgbClr val="002060"/>
          </a:solidFill>
          <a:ln>
            <a:noFill/>
          </a:ln>
        </p:spPr>
        <p:txBody>
          <a:bodyPr wrap="square">
            <a:spAutoFit/>
          </a:bodyPr>
          <a:lstStyle/>
          <a:p>
            <a:pPr algn="ctr"/>
            <a:r>
              <a:rPr lang="en-US" sz="1173"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nvGrpSpPr>
          <p:cNvPr id="3" name="Group 2">
            <a:extLst>
              <a:ext uri="{FF2B5EF4-FFF2-40B4-BE49-F238E27FC236}">
                <a16:creationId xmlns:a16="http://schemas.microsoft.com/office/drawing/2014/main" id="{D4D7FE80-A51F-B2B9-D8CC-0A92930FFFBE}"/>
              </a:ext>
            </a:extLst>
          </p:cNvPr>
          <p:cNvGrpSpPr/>
          <p:nvPr/>
        </p:nvGrpSpPr>
        <p:grpSpPr>
          <a:xfrm>
            <a:off x="625642" y="3292771"/>
            <a:ext cx="12031579" cy="4059895"/>
            <a:chOff x="625642" y="3292771"/>
            <a:chExt cx="12031579" cy="4059895"/>
          </a:xfrm>
        </p:grpSpPr>
        <p:sp>
          <p:nvSpPr>
            <p:cNvPr id="4" name="Content Placeholder 1">
              <a:extLst>
                <a:ext uri="{FF2B5EF4-FFF2-40B4-BE49-F238E27FC236}">
                  <a16:creationId xmlns:a16="http://schemas.microsoft.com/office/drawing/2014/main" id="{21E91951-6500-8DB4-511B-67C839F86A74}"/>
                </a:ext>
              </a:extLst>
            </p:cNvPr>
            <p:cNvSpPr txBox="1">
              <a:spLocks/>
            </p:cNvSpPr>
            <p:nvPr/>
          </p:nvSpPr>
          <p:spPr>
            <a:xfrm>
              <a:off x="625642" y="3292771"/>
              <a:ext cx="12031579" cy="4059895"/>
            </a:xfrm>
            <a:prstGeom prst="rect">
              <a:avLst/>
            </a:prstGeom>
            <a:solidFill>
              <a:srgbClr val="002060">
                <a:alpha val="30000"/>
              </a:srgbClr>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8" tIns="50798" rIns="50798" bIns="50798"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9pPr>
            </a:lstStyle>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 Numbers 6:24-26, </a:t>
              </a:r>
              <a:endParaRPr lang="en-US" sz="341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EFFC8C73-19B4-AEEB-014E-EDDBB18D0696}"/>
                </a:ext>
              </a:extLst>
            </p:cNvPr>
            <p:cNvSpPr txBox="1"/>
            <p:nvPr/>
          </p:nvSpPr>
          <p:spPr>
            <a:xfrm>
              <a:off x="625642" y="3292771"/>
              <a:ext cx="2980477" cy="1405449"/>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87672" lvl="1" indent="-487672" defTabSz="1300460">
                <a:spcBef>
                  <a:spcPct val="20000"/>
                </a:spcBef>
              </a:pPr>
              <a:r>
                <a:rPr lang="en-US" sz="853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End</a:t>
              </a:r>
            </a:p>
          </p:txBody>
        </p:sp>
      </p:grpSp>
    </p:spTree>
    <p:extLst>
      <p:ext uri="{BB962C8B-B14F-4D97-AF65-F5344CB8AC3E}">
        <p14:creationId xmlns:p14="http://schemas.microsoft.com/office/powerpoint/2010/main" val="3960811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D7B7C-6205-42E7-BC98-312600C496BA}"/>
              </a:ext>
            </a:extLst>
          </p:cNvPr>
          <p:cNvSpPr/>
          <p:nvPr/>
        </p:nvSpPr>
        <p:spPr>
          <a:xfrm>
            <a:off x="-3" y="0"/>
            <a:ext cx="13004800" cy="9649341"/>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b="1">
              <a:solidFill>
                <a:srgbClr val="002060"/>
              </a:solidFill>
            </a:endParaRPr>
          </a:p>
        </p:txBody>
      </p:sp>
      <p:sp>
        <p:nvSpPr>
          <p:cNvPr id="8" name="Rectangle 7">
            <a:extLst>
              <a:ext uri="{FF2B5EF4-FFF2-40B4-BE49-F238E27FC236}">
                <a16:creationId xmlns:a16="http://schemas.microsoft.com/office/drawing/2014/main" id="{46EB6426-2FB5-433D-9244-7ECF2452335A}"/>
              </a:ext>
            </a:extLst>
          </p:cNvPr>
          <p:cNvSpPr/>
          <p:nvPr/>
        </p:nvSpPr>
        <p:spPr>
          <a:xfrm>
            <a:off x="771658" y="1942039"/>
            <a:ext cx="12233142" cy="1384995"/>
          </a:xfrm>
          <a:prstGeom prst="rect">
            <a:avLst/>
          </a:prstGeom>
          <a:solidFill>
            <a:schemeClr val="accent1">
              <a:lumMod val="40000"/>
              <a:lumOff val="60000"/>
              <a:alpha val="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00">
              <a:lnSpc>
                <a:spcPct val="90000"/>
              </a:lnSpc>
              <a:spcBef>
                <a:spcPct val="0"/>
              </a:spcBef>
              <a:spcAft>
                <a:spcPct val="15000"/>
              </a:spcAft>
            </a:pPr>
            <a:r>
              <a:rPr lang="en-US" sz="2800" b="1" dirty="0">
                <a:solidFill>
                  <a:srgbClr val="002060"/>
                </a:solidFill>
                <a:latin typeface="Gotham Medium" panose="02000604030000020004"/>
              </a:rPr>
              <a:t>Lesson Scripture: </a:t>
            </a: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Jeremiah 7:1–11, 21–23</a:t>
            </a:r>
            <a:endParaRPr lang="en-US" sz="2800" b="1" dirty="0">
              <a:solidFill>
                <a:srgbClr val="002060"/>
              </a:solidFill>
              <a:latin typeface="Gotham Medium" panose="02000604030000020004"/>
            </a:endParaRPr>
          </a:p>
          <a:p>
            <a:pPr lvl="1" indent="0" algn="l" defTabSz="800100">
              <a:lnSpc>
                <a:spcPct val="90000"/>
              </a:lnSpc>
              <a:spcBef>
                <a:spcPct val="0"/>
              </a:spcBef>
              <a:spcAft>
                <a:spcPct val="15000"/>
              </a:spcAft>
            </a:pPr>
            <a:r>
              <a:rPr lang="en-US" sz="2800" b="1" dirty="0">
                <a:solidFill>
                  <a:srgbClr val="002060"/>
                </a:solidFill>
                <a:latin typeface="Gotham Medium" panose="02000604030000020004"/>
              </a:rPr>
              <a:t>Lesson Focus: : </a:t>
            </a: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God wants mercy even more than religious devotion.</a:t>
            </a:r>
            <a:endParaRPr lang="en-US" sz="2800" b="1" dirty="0">
              <a:solidFill>
                <a:srgbClr val="002060"/>
              </a:solidFill>
              <a:latin typeface="Gotham Medium" panose="02000604030000020004"/>
            </a:endParaRPr>
          </a:p>
          <a:p>
            <a:pPr lvl="1" indent="0" algn="l" defTabSz="800100">
              <a:lnSpc>
                <a:spcPct val="90000"/>
              </a:lnSpc>
              <a:spcBef>
                <a:spcPct val="0"/>
              </a:spcBef>
              <a:spcAft>
                <a:spcPct val="15000"/>
              </a:spcAft>
            </a:pPr>
            <a:r>
              <a:rPr lang="en-US" sz="2800" b="1" dirty="0">
                <a:solidFill>
                  <a:srgbClr val="002060"/>
                </a:solidFill>
                <a:latin typeface="Gotham Medium" panose="02000604030000020004"/>
              </a:rPr>
              <a:t>Live It Out: </a:t>
            </a: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Confess any misplaced faith in outward things. </a:t>
            </a:r>
          </a:p>
        </p:txBody>
      </p:sp>
      <p:sp>
        <p:nvSpPr>
          <p:cNvPr id="10" name="Rectangle 9">
            <a:extLst>
              <a:ext uri="{FF2B5EF4-FFF2-40B4-BE49-F238E27FC236}">
                <a16:creationId xmlns:a16="http://schemas.microsoft.com/office/drawing/2014/main" id="{53D6DCE9-58CB-4365-9A24-2D8FE58CCFCD}"/>
              </a:ext>
            </a:extLst>
          </p:cNvPr>
          <p:cNvSpPr/>
          <p:nvPr/>
        </p:nvSpPr>
        <p:spPr>
          <a:xfrm>
            <a:off x="1521135" y="3903609"/>
            <a:ext cx="10327648" cy="5000087"/>
          </a:xfrm>
          <a:prstGeom prst="rect">
            <a:avLst/>
          </a:prstGeom>
          <a:solidFill>
            <a:schemeClr val="accent1">
              <a:lumMod val="40000"/>
              <a:lumOff val="60000"/>
              <a:alpha val="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Review</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Introduction</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Lesson Context</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Overview</a:t>
            </a:r>
          </a:p>
          <a:p>
            <a:pPr marL="1463040" lvl="6" indent="-457200" algn="l">
              <a:lnSpc>
                <a:spcPct val="107000"/>
              </a:lnSpc>
              <a:buFont typeface="Wingdings" panose="05000000000000000000" pitchFamily="2" charset="2"/>
              <a:buChar char="q"/>
            </a:pP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Misplaced Trust in the Temple-Jeremiah 7:1–8 NIV</a:t>
            </a:r>
          </a:p>
          <a:p>
            <a:pPr marL="1463040" lvl="6" indent="-457200" algn="l">
              <a:lnSpc>
                <a:spcPct val="107000"/>
              </a:lnSpc>
              <a:buFont typeface="Wingdings" panose="05000000000000000000" pitchFamily="2" charset="2"/>
              <a:buChar char="q"/>
            </a:pP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God Desires Obedience-Jer.  7:9–11, 21–23 NIV</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Summary</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Live It Out</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Conclusion</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Question &amp; Answer</a:t>
            </a:r>
          </a:p>
        </p:txBody>
      </p:sp>
      <p:sp>
        <p:nvSpPr>
          <p:cNvPr id="22" name="TextBox 21">
            <a:extLst>
              <a:ext uri="{FF2B5EF4-FFF2-40B4-BE49-F238E27FC236}">
                <a16:creationId xmlns:a16="http://schemas.microsoft.com/office/drawing/2014/main" id="{9B438A10-0F05-4F21-B2A4-538CD3BB51C5}"/>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OUTLINE</a:t>
            </a:r>
          </a:p>
        </p:txBody>
      </p:sp>
      <p:cxnSp>
        <p:nvCxnSpPr>
          <p:cNvPr id="23" name="Straight Connector 22">
            <a:extLst>
              <a:ext uri="{FF2B5EF4-FFF2-40B4-BE49-F238E27FC236}">
                <a16:creationId xmlns:a16="http://schemas.microsoft.com/office/drawing/2014/main" id="{A92698ED-66D1-4CFA-A2BD-7D8A4AC45332}"/>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73CA73ED-E258-491C-A8C5-3B7FA0697A1D}"/>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latin typeface="Gotham Medium"/>
              </a:rPr>
              <a:t>JEREMIAH’S MESSAGE</a:t>
            </a: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10ED0D-FAF4-4CD5-8752-E2FD99DA6F75}"/>
              </a:ext>
            </a:extLst>
          </p:cNvPr>
          <p:cNvSpPr/>
          <p:nvPr/>
        </p:nvSpPr>
        <p:spPr>
          <a:xfrm>
            <a:off x="-3" y="0"/>
            <a:ext cx="13004800" cy="9649341"/>
          </a:xfrm>
          <a:prstGeom prst="rect">
            <a:avLst/>
          </a:prstGeom>
          <a:solidFill>
            <a:schemeClr val="tx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INTRODUCTION </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Shape 135">
            <a:extLst>
              <a:ext uri="{FF2B5EF4-FFF2-40B4-BE49-F238E27FC236}">
                <a16:creationId xmlns:a16="http://schemas.microsoft.com/office/drawing/2014/main" id="{9A9181F2-A8CB-4DFB-8066-301DDB2C3189}"/>
              </a:ext>
            </a:extLst>
          </p:cNvPr>
          <p:cNvSpPr txBox="1">
            <a:spLocks/>
          </p:cNvSpPr>
          <p:nvPr/>
        </p:nvSpPr>
        <p:spPr>
          <a:xfrm>
            <a:off x="-2" y="966206"/>
            <a:ext cx="13004800" cy="8642613"/>
          </a:xfrm>
          <a:prstGeom prst="rect">
            <a:avLst/>
          </a:prstGeom>
          <a:solidFill>
            <a:srgbClr val="002060">
              <a:alpha val="20000"/>
            </a:srgbClr>
          </a:solidFill>
          <a:ln w="12700">
            <a:solidFill>
              <a:schemeClr val="accent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5pPr>
            <a:lvl6pPr marL="3429172"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6pPr>
            <a:lvl7pPr marL="4000700"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7pPr>
            <a:lvl8pPr marL="4572229"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8pPr>
            <a:lvl9pPr marL="5143757"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9pPr>
          </a:lstStyle>
          <a:p>
            <a:pPr lvl="2" algn="l">
              <a:lnSpc>
                <a:spcPct val="107000"/>
              </a:lnSpc>
            </a:pPr>
            <a:r>
              <a:rPr lang="en-US" b="1" i="0" dirty="0">
                <a:solidFill>
                  <a:schemeClr val="tx1"/>
                </a:solidFill>
                <a:effectLst/>
                <a:latin typeface="Gotham Medium" panose="02000604030000020004"/>
              </a:rPr>
              <a:t>TRUSTING LYING WORDS</a:t>
            </a:r>
          </a:p>
          <a:p>
            <a:pPr algn="l"/>
            <a:endParaRPr lang="en-US" sz="3200" b="1" dirty="0">
              <a:effectLst>
                <a:outerShdw blurRad="38100" dist="38100" dir="2700000" algn="tl">
                  <a:srgbClr val="000000">
                    <a:alpha val="43137"/>
                  </a:srgbClr>
                </a:outerShdw>
              </a:effectLst>
              <a:latin typeface="Gotham Medium" panose="02000604030000020004"/>
            </a:endParaRPr>
          </a:p>
          <a:p>
            <a:pPr marL="0" marR="0" algn="l">
              <a:lnSpc>
                <a:spcPct val="107000"/>
              </a:lnSpc>
              <a:spcBef>
                <a:spcPts val="0"/>
              </a:spcBef>
              <a:spcAft>
                <a:spcPts val="0"/>
              </a:spcAft>
            </a:pPr>
            <a:r>
              <a:rPr lang="en-US" sz="3200" b="1" i="0" dirty="0">
                <a:solidFill>
                  <a:srgbClr val="002060"/>
                </a:solidFill>
                <a:effectLst>
                  <a:outerShdw blurRad="38100" dist="38100" dir="2700000" algn="tl">
                    <a:srgbClr val="000000">
                      <a:alpha val="43137"/>
                    </a:srgbClr>
                  </a:outerShdw>
                </a:effectLst>
                <a:latin typeface="Gotham Medium" panose="02000604030000020004"/>
              </a:rPr>
              <a:t> </a:t>
            </a:r>
          </a:p>
          <a:p>
            <a:pPr marL="0" marR="0" algn="l">
              <a:lnSpc>
                <a:spcPct val="107000"/>
              </a:lnSpc>
              <a:spcBef>
                <a:spcPts val="0"/>
              </a:spcBef>
              <a:spcAft>
                <a:spcPts val="0"/>
              </a:spcAft>
            </a:pPr>
            <a:r>
              <a:rPr lang="en-US" sz="2400" b="1" i="0" dirty="0">
                <a:solidFill>
                  <a:schemeClr val="tx1"/>
                </a:solidFill>
                <a:effectLst>
                  <a:outerShdw blurRad="38100" dist="38100" dir="2700000" algn="tl">
                    <a:srgbClr val="000000">
                      <a:alpha val="43137"/>
                    </a:srgbClr>
                  </a:outerShdw>
                </a:effectLst>
                <a:latin typeface="Gotham Medium" panose="02000604030000020004"/>
              </a:rPr>
              <a:t> </a:t>
            </a:r>
            <a:endParaRPr lang="en-US" sz="2800" b="1" i="0"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0" name="Title 2">
            <a:extLst>
              <a:ext uri="{FF2B5EF4-FFF2-40B4-BE49-F238E27FC236}">
                <a16:creationId xmlns:a16="http://schemas.microsoft.com/office/drawing/2014/main" id="{7D703FDE-4948-4C7A-8ACB-10F834B5FC20}"/>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 name="TextBox 2">
            <a:extLst>
              <a:ext uri="{FF2B5EF4-FFF2-40B4-BE49-F238E27FC236}">
                <a16:creationId xmlns:a16="http://schemas.microsoft.com/office/drawing/2014/main" id="{22940613-9791-1912-A282-21499CB18014}"/>
              </a:ext>
            </a:extLst>
          </p:cNvPr>
          <p:cNvSpPr txBox="1"/>
          <p:nvPr/>
        </p:nvSpPr>
        <p:spPr>
          <a:xfrm>
            <a:off x="1202486" y="1814423"/>
            <a:ext cx="10996211" cy="6124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800" b="1" dirty="0">
                <a:effectLst>
                  <a:outerShdw blurRad="38100" dist="38100" dir="2700000" algn="tl">
                    <a:srgbClr val="000000">
                      <a:alpha val="43137"/>
                    </a:srgbClr>
                  </a:outerShdw>
                </a:effectLst>
                <a:latin typeface="Gotham Medium" panose="02000604030000020004"/>
              </a:rPr>
              <a:t>While doing short-term missions work in a foreign country, I once bought a name-brand wristwatch for a low price. I was told by the seller that his watches were “seconds” from a factory in China that he obtained because they had minor defects. I loved that stylish timekeeper for a couple of years until it quit working. When I took it to a jeweler to have the battery replaced, he told me the watch was a fake. It was so convincing; he did not realize it until he removed its back and saw its cheap innards. Have you ever trusted in lies or deception, buying something you later realized was a fake? </a:t>
            </a:r>
          </a:p>
          <a:p>
            <a:pPr algn="l"/>
            <a:r>
              <a:rPr lang="en-US" sz="2800" b="1" dirty="0">
                <a:effectLst>
                  <a:outerShdw blurRad="38100" dist="38100" dir="2700000" algn="tl">
                    <a:srgbClr val="000000">
                      <a:alpha val="43137"/>
                    </a:srgbClr>
                  </a:outerShdw>
                </a:effectLst>
                <a:latin typeface="Gotham Medium" panose="02000604030000020004"/>
              </a:rPr>
              <a:t> </a:t>
            </a:r>
          </a:p>
          <a:p>
            <a:pPr algn="l"/>
            <a:r>
              <a:rPr lang="en-US" sz="2800" b="1" dirty="0">
                <a:effectLst>
                  <a:outerShdw blurRad="38100" dist="38100" dir="2700000" algn="tl">
                    <a:srgbClr val="000000">
                      <a:alpha val="43137"/>
                    </a:srgbClr>
                  </a:outerShdw>
                </a:effectLst>
                <a:latin typeface="Gotham Medium" panose="02000604030000020004"/>
              </a:rPr>
              <a:t>Jeremiah identified the danger of trusting “lying words” as he spoke to the people of Jerusalem 2,600 years ago. The reason for his warning still holds true today, and the consequences in spiritual matters are far more serious than that of a fake watch. </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3531-BF28-150D-201F-8FFAAB09510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8F20E73-1C26-8871-A6C2-85B5519122BF}"/>
              </a:ext>
            </a:extLst>
          </p:cNvPr>
          <p:cNvSpPr/>
          <p:nvPr/>
        </p:nvSpPr>
        <p:spPr>
          <a:xfrm>
            <a:off x="-3" y="0"/>
            <a:ext cx="13004800" cy="9649341"/>
          </a:xfrm>
          <a:prstGeom prst="rect">
            <a:avLst/>
          </a:prstGeom>
          <a:solidFill>
            <a:schemeClr val="tx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2" name="TextBox 31">
            <a:extLst>
              <a:ext uri="{FF2B5EF4-FFF2-40B4-BE49-F238E27FC236}">
                <a16:creationId xmlns:a16="http://schemas.microsoft.com/office/drawing/2014/main" id="{3DC1D449-16A7-3C48-E475-14B50EA2303C}"/>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EF31160B-4515-DA83-59B6-13E4EF6D7AB5}"/>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65554984-F584-EAD1-5339-A6B109EFFA88}"/>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 name="TextBox 2">
            <a:extLst>
              <a:ext uri="{FF2B5EF4-FFF2-40B4-BE49-F238E27FC236}">
                <a16:creationId xmlns:a16="http://schemas.microsoft.com/office/drawing/2014/main" id="{31F11AE2-02BD-870D-14EE-794A0F7A44BA}"/>
              </a:ext>
            </a:extLst>
          </p:cNvPr>
          <p:cNvSpPr txBox="1">
            <a:spLocks noGrp="1" noRot="1" noMove="1" noResize="1" noEditPoints="1" noAdjustHandles="1" noChangeArrowheads="1" noChangeShapeType="1"/>
          </p:cNvSpPr>
          <p:nvPr/>
        </p:nvSpPr>
        <p:spPr>
          <a:xfrm>
            <a:off x="420863" y="1236625"/>
            <a:ext cx="11795761" cy="7848302"/>
          </a:xfrm>
          <a:prstGeom prst="rect">
            <a:avLst/>
          </a:prstGeom>
          <a:solidFill>
            <a:srgbClr val="002060">
              <a:alpha val="40000"/>
            </a:srgb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wrap="square" anchor="ctr">
            <a:spAutoFit/>
          </a:bodyPr>
          <a:lstStyle/>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Jeremiah 7–10, known as the “temple sermon,” is central to Jeremiah’s ministry.  Some consider it his first public message, but there is no reason to think all this content was delivered once and only once (the book of Jeremiah is not organized chronologically).  Jeremiah delivers one of his temple messages at the beginning of King Jehoiakim’s reign, shortly after Josiah dies around 609 BC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see Jer.  21:1</a:t>
            </a:r>
            <a:r>
              <a:rPr lang="en-US" sz="2400" b="1" dirty="0">
                <a:solidFill>
                  <a:schemeClr val="tx1"/>
                </a:solidFill>
                <a:effectLst>
                  <a:outerShdw blurRad="38100" dist="38100" dir="2700000" algn="tl">
                    <a:srgbClr val="000000">
                      <a:alpha val="43137"/>
                    </a:srgbClr>
                  </a:outerShdw>
                </a:effectLst>
                <a:latin typeface="Gotham Medium" panose="02000604030000020004"/>
              </a:rPr>
              <a:t>). </a:t>
            </a:r>
          </a:p>
          <a:p>
            <a:pPr algn="l"/>
            <a:endParaRPr lang="en-US" sz="2400" b="1" dirty="0">
              <a:solidFill>
                <a:schemeClr val="tx1"/>
              </a:solidFill>
              <a:effectLst>
                <a:outerShdw blurRad="38100" dist="38100" dir="2700000" algn="tl">
                  <a:srgbClr val="000000">
                    <a:alpha val="43137"/>
                  </a:srgbClr>
                </a:outerShdw>
              </a:effectLst>
              <a:latin typeface="Gotham Medium" panose="02000604030000020004"/>
            </a:endParaRPr>
          </a:p>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As mentioned in Lesson 5, chapters 7 and 26 in the book of Jeremiah seem to be describing the same event, sometimes called the “Temple Sermon. ” This is shortly after the death of King Josiah in a battle against the Egyptians in 609 BC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4">
                  <a:extLst>
                    <a:ext uri="{A12FA001-AC4F-418D-AE19-62706E023703}">
                      <ahyp:hlinkClr xmlns:ahyp="http://schemas.microsoft.com/office/drawing/2018/hyperlinkcolor" val="tx"/>
                    </a:ext>
                  </a:extLst>
                </a:hlinkClick>
              </a:rPr>
              <a:t>2 Kings 23:29</a:t>
            </a:r>
            <a:r>
              <a:rPr lang="en-US" sz="2400" b="1" dirty="0">
                <a:solidFill>
                  <a:schemeClr val="tx1"/>
                </a:solidFill>
                <a:effectLst>
                  <a:outerShdw blurRad="38100" dist="38100" dir="2700000" algn="tl">
                    <a:srgbClr val="000000">
                      <a:alpha val="43137"/>
                    </a:srgbClr>
                  </a:outerShdw>
                </a:effectLst>
                <a:latin typeface="Gotham Medium" panose="02000604030000020004"/>
              </a:rPr>
              <a:t>). Various indicators suggest that Jeremiah’s message in today’s lesson was delivered early in the reign of King Jehoiakim (originally named Eliakim), son of Josiah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5">
                  <a:extLst>
                    <a:ext uri="{A12FA001-AC4F-418D-AE19-62706E023703}">
                      <ahyp:hlinkClr xmlns:ahyp="http://schemas.microsoft.com/office/drawing/2018/hyperlinkcolor" val="tx"/>
                    </a:ext>
                  </a:extLst>
                </a:hlinkClick>
              </a:rPr>
              <a:t>Jeremiah 1:3; 26:1</a:t>
            </a:r>
            <a:r>
              <a:rPr lang="en-US" sz="2400" b="1" dirty="0">
                <a:solidFill>
                  <a:schemeClr val="tx1"/>
                </a:solidFill>
                <a:effectLst>
                  <a:outerShdw blurRad="38100" dist="38100" dir="2700000" algn="tl">
                    <a:srgbClr val="000000">
                      <a:alpha val="43137"/>
                    </a:srgbClr>
                  </a:outerShdw>
                </a:effectLst>
                <a:latin typeface="Gotham Medium" panose="02000604030000020004"/>
              </a:rPr>
              <a:t>). Jehoiakim had been installed by </a:t>
            </a:r>
            <a:r>
              <a:rPr lang="en-US" sz="2400" b="1" dirty="0" err="1">
                <a:solidFill>
                  <a:schemeClr val="tx1"/>
                </a:solidFill>
                <a:effectLst>
                  <a:outerShdw blurRad="38100" dist="38100" dir="2700000" algn="tl">
                    <a:srgbClr val="000000">
                      <a:alpha val="43137"/>
                    </a:srgbClr>
                  </a:outerShdw>
                </a:effectLst>
                <a:latin typeface="Gotham Medium" panose="02000604030000020004"/>
              </a:rPr>
              <a:t>Pharaohnechoh</a:t>
            </a:r>
            <a:r>
              <a:rPr lang="en-US" sz="2400" b="1" dirty="0">
                <a:solidFill>
                  <a:schemeClr val="tx1"/>
                </a:solidFill>
                <a:effectLst>
                  <a:outerShdw blurRad="38100" dist="38100" dir="2700000" algn="tl">
                    <a:srgbClr val="000000">
                      <a:alpha val="43137"/>
                    </a:srgbClr>
                  </a:outerShdw>
                </a:effectLst>
                <a:latin typeface="Gotham Medium" panose="02000604030000020004"/>
              </a:rPr>
              <a:t> as a vassal ruler who was required to pay a steep tribute to Egypt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6">
                  <a:extLst>
                    <a:ext uri="{A12FA001-AC4F-418D-AE19-62706E023703}">
                      <ahyp:hlinkClr xmlns:ahyp="http://schemas.microsoft.com/office/drawing/2018/hyperlinkcolor" val="tx"/>
                    </a:ext>
                  </a:extLst>
                </a:hlinkClick>
              </a:rPr>
              <a:t>2 Kings 23:34–35</a:t>
            </a:r>
            <a:r>
              <a:rPr lang="en-US" sz="2400" b="1" dirty="0">
                <a:solidFill>
                  <a:schemeClr val="tx1"/>
                </a:solidFill>
                <a:effectLst>
                  <a:outerShdw blurRad="38100" dist="38100" dir="2700000" algn="tl">
                    <a:srgbClr val="000000">
                      <a:alpha val="43137"/>
                    </a:srgbClr>
                  </a:outerShdw>
                </a:effectLst>
                <a:latin typeface="Gotham Medium" panose="02000604030000020004"/>
              </a:rPr>
              <a:t>). Jehoiakim ruled for 11 years but was eventually exiled to Babylon after he rebelled against Nebuchadnezzar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7">
                  <a:extLst>
                    <a:ext uri="{A12FA001-AC4F-418D-AE19-62706E023703}">
                      <ahyp:hlinkClr xmlns:ahyp="http://schemas.microsoft.com/office/drawing/2018/hyperlinkcolor" val="tx"/>
                    </a:ext>
                  </a:extLst>
                </a:hlinkClick>
              </a:rPr>
              <a:t>2 Chronicles 36:5–6</a:t>
            </a:r>
            <a:r>
              <a:rPr lang="en-US" sz="2400" b="1" dirty="0">
                <a:solidFill>
                  <a:schemeClr val="tx1"/>
                </a:solidFill>
                <a:effectLst>
                  <a:outerShdw blurRad="38100" dist="38100" dir="2700000" algn="tl">
                    <a:srgbClr val="000000">
                      <a:alpha val="43137"/>
                    </a:srgbClr>
                  </a:outerShdw>
                </a:effectLst>
                <a:latin typeface="Gotham Medium" panose="02000604030000020004"/>
              </a:rPr>
              <a:t>). Jehoiakim’s evil influence is evident in the nearly two dozen mentions of his name in the book of Jeremiah. </a:t>
            </a:r>
          </a:p>
          <a:p>
            <a:pPr algn="l"/>
            <a:endParaRPr lang="en-US" sz="2400" b="1" dirty="0">
              <a:solidFill>
                <a:schemeClr val="tx1"/>
              </a:solidFill>
              <a:effectLst>
                <a:outerShdw blurRad="38100" dist="38100" dir="2700000" algn="tl">
                  <a:srgbClr val="000000">
                    <a:alpha val="43137"/>
                  </a:srgbClr>
                </a:outerShdw>
              </a:effectLst>
              <a:latin typeface="Gotham Medium" panose="02000604030000020004"/>
            </a:endParaRPr>
          </a:p>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By profession, Jeremiah was a priest who lived in the village of Anathoth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8">
                  <a:extLst>
                    <a:ext uri="{A12FA001-AC4F-418D-AE19-62706E023703}">
                      <ahyp:hlinkClr xmlns:ahyp="http://schemas.microsoft.com/office/drawing/2018/hyperlinkcolor" val="tx"/>
                    </a:ext>
                  </a:extLst>
                </a:hlinkClick>
              </a:rPr>
              <a:t>Jeremiah 1:1</a:t>
            </a:r>
            <a:r>
              <a:rPr lang="en-US" sz="2400" b="1" dirty="0">
                <a:solidFill>
                  <a:schemeClr val="tx1"/>
                </a:solidFill>
                <a:effectLst>
                  <a:outerShdw blurRad="38100" dist="38100" dir="2700000" algn="tl">
                    <a:srgbClr val="000000">
                      <a:alpha val="43137"/>
                    </a:srgbClr>
                  </a:outerShdw>
                </a:effectLst>
                <a:latin typeface="Gotham Medium" panose="02000604030000020004"/>
              </a:rPr>
              <a:t>), about three miles northeast of Jerusalem. Regarding his appointment to be a prophet, see last week’s lesson. A trip from Anathoth to the temple would have taken him an hour or so. This made it possible for him to come quickly to the temple in his role as a prophet and deliver a message from the Lord. </a:t>
            </a:r>
          </a:p>
        </p:txBody>
      </p:sp>
    </p:spTree>
    <p:extLst>
      <p:ext uri="{BB962C8B-B14F-4D97-AF65-F5344CB8AC3E}">
        <p14:creationId xmlns:p14="http://schemas.microsoft.com/office/powerpoint/2010/main" val="316918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529603" y="2615858"/>
            <a:ext cx="7074355" cy="769360"/>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gn="l">
              <a:lnSpc>
                <a:spcPct val="107000"/>
              </a:lnSpc>
              <a:spcBef>
                <a:spcPts val="0"/>
              </a:spcBef>
              <a:spcAft>
                <a:spcPts val="0"/>
              </a:spcAft>
            </a:pPr>
            <a:r>
              <a:rPr lang="en-US" sz="3600" b="1" dirty="0">
                <a:effectLst/>
                <a:latin typeface="Gotham Medium" panose="02000604030000020004"/>
                <a:ea typeface="Calibri" panose="020F0502020204030204" pitchFamily="34" charset="0"/>
                <a:cs typeface="Times New Roman" panose="02020603050405020304" pitchFamily="18" charset="0"/>
              </a:rPr>
              <a:t>Foreigners, Fatherless, and Widows</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529603" y="3700101"/>
            <a:ext cx="11983239" cy="5173852"/>
          </a:xfrm>
          <a:prstGeom prst="roundRect">
            <a:avLst>
              <a:gd name="adj" fmla="val 0"/>
            </a:avLst>
          </a:prstGeom>
          <a:solidFill>
            <a:srgbClr val="002060">
              <a:alpha val="20000"/>
            </a:srgbClr>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lnSpc>
                <a:spcPct val="107000"/>
              </a:lnSpc>
              <a:spcBef>
                <a:spcPts val="0"/>
              </a:spcBef>
              <a:spcAft>
                <a:spcPts val="0"/>
              </a:spcAft>
            </a:pP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In the Hebrew Bible or Old Testament, caring for resident foreigners, the fatherless, and widows is essential to living ethically.  God addresses the disobedience of the Israelites and is not narrowly focused on their relationship with Him but on their attitude toward others.  God even cares about their relationships with foreigners.  God’s mercy is the model: He has treated the fatherless and widows with justice, loving resident foreigners and providing them with food and clothing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Deut.  10:18</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God reminds the Israelites that they were once foreigners in Egypt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4">
                  <a:extLst>
                    <a:ext uri="{A12FA001-AC4F-418D-AE19-62706E023703}">
                      <ahyp:hlinkClr xmlns:ahyp="http://schemas.microsoft.com/office/drawing/2018/hyperlinkcolor" val="tx"/>
                    </a:ext>
                  </a:extLst>
                </a:hlinkClick>
              </a:rPr>
              <a:t>Ex.  22:21</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rPr>
              <a: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5">
                  <a:extLst>
                    <a:ext uri="{A12FA001-AC4F-418D-AE19-62706E023703}">
                      <ahyp:hlinkClr xmlns:ahyp="http://schemas.microsoft.com/office/drawing/2018/hyperlinkcolor" val="tx"/>
                    </a:ext>
                  </a:extLst>
                </a:hlinkClick>
              </a:rPr>
              <a:t>Lev.  19:34</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6">
                  <a:extLst>
                    <a:ext uri="{A12FA001-AC4F-418D-AE19-62706E023703}">
                      <ahyp:hlinkClr xmlns:ahyp="http://schemas.microsoft.com/office/drawing/2018/hyperlinkcolor" val="tx"/>
                    </a:ext>
                  </a:extLst>
                </a:hlinkClick>
              </a:rPr>
              <a:t>Deut.  10:19</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A concern for the most vulnerable is repeated in the New Testament when James teaches that, in the eyes of God, a pure and undefiled religion cares for orphans and widows and pursues right living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7">
                  <a:extLst>
                    <a:ext uri="{A12FA001-AC4F-418D-AE19-62706E023703}">
                      <ahyp:hlinkClr xmlns:ahyp="http://schemas.microsoft.com/office/drawing/2018/hyperlinkcolor" val="tx"/>
                    </a:ext>
                  </a:extLst>
                </a:hlinkClick>
              </a:rPr>
              <a:t>James 1:27</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07339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F6A1B5-5C23-4047-BD45-FBBE8F06886D}"/>
              </a:ext>
            </a:extLst>
          </p:cNvPr>
          <p:cNvSpPr/>
          <p:nvPr/>
        </p:nvSpPr>
        <p:spPr>
          <a:xfrm>
            <a:off x="0" y="-1879"/>
            <a:ext cx="13004800" cy="9755479"/>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dirty="0"/>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402937" y="3052852"/>
            <a:ext cx="8349701" cy="987930"/>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Meaningless Sacrifices?</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402938" y="4078405"/>
            <a:ext cx="11818925" cy="3659143"/>
          </a:xfrm>
          <a:prstGeom prst="roundRect">
            <a:avLst>
              <a:gd name="adj" fmla="val 0"/>
            </a:avLst>
          </a:prstGeom>
          <a:no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lnSpc>
                <a:spcPct val="107000"/>
              </a:lnSpc>
              <a:spcBef>
                <a:spcPts val="0"/>
              </a:spcBef>
              <a:spcAft>
                <a:spcPts val="0"/>
              </a:spcAft>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God is more concerned with obedience than sacrifices and offerings.  The prophet Samuel declares that obedience is better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1 Sam.  15:22</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and </a:t>
            </a:r>
            <a:r>
              <a:rPr lang="en-US" sz="2400" b="1" dirty="0">
                <a:solidFill>
                  <a:srgbClr val="FF0000"/>
                </a:solidFill>
                <a:highlight>
                  <a:srgbClr val="FFFF00"/>
                </a:highlight>
                <a:latin typeface="Gotham Medium" panose="02000604030000020004"/>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Proverbs 21:3 </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agrees that righteousness and justice are more acceptable.  The most </a:t>
            </a:r>
            <a:r>
              <a:rPr lang="en-US" sz="2400" b="1" dirty="0" err="1">
                <a:solidFill>
                  <a:srgbClr val="002060"/>
                </a:solidFill>
                <a:effectLst/>
                <a:latin typeface="Gotham Medium" panose="02000604030000020004"/>
                <a:ea typeface="Calibri" panose="020F0502020204030204" pitchFamily="34" charset="0"/>
                <a:cs typeface="Times New Roman" panose="02020603050405020304" pitchFamily="18" charset="0"/>
              </a:rPr>
              <a:t>wellknown</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statement on this is in </a:t>
            </a:r>
            <a:r>
              <a:rPr lang="en-US" sz="2400" b="1" dirty="0">
                <a:solidFill>
                  <a:srgbClr val="FF0000"/>
                </a:solidFill>
                <a:highlight>
                  <a:srgbClr val="FFFF00"/>
                </a:highlight>
                <a:latin typeface="Gotham Medium" panose="02000604030000020004"/>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Hosea 6:6</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where God communicates, “I desire mercy, not sacrifice. ” But the point is not that God does not care about the sacrificial system of Judah.  Sacrifices form an essential component of the Sinai covenant relationship.  Yet sacrifices are no substitute for righteous devotion.  God’s people have no license to disobey other commands, just because they can offer sacrifices.  God wants His worshipers to be living righteously, so that He might take delight in their sacrifices (see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6">
                  <a:extLst>
                    <a:ext uri="{A12FA001-AC4F-418D-AE19-62706E023703}">
                      <ahyp:hlinkClr xmlns:ahyp="http://schemas.microsoft.com/office/drawing/2018/hyperlinkcolor" val="tx"/>
                    </a:ext>
                  </a:extLst>
                </a:hlinkClick>
              </a:rPr>
              <a:t>Ps.  51:19</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endPar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346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F986F-74C7-4F2B-AE5C-71FEA224B239}"/>
              </a:ext>
            </a:extLst>
          </p:cNvPr>
          <p:cNvSpPr/>
          <p:nvPr/>
        </p:nvSpPr>
        <p:spPr>
          <a:xfrm>
            <a:off x="0" y="-216569"/>
            <a:ext cx="13004800" cy="9649341"/>
          </a:xfrm>
          <a:prstGeom prst="rect">
            <a:avLst/>
          </a:prstGeom>
          <a:solidFill>
            <a:schemeClr val="tx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2537540" y="2652988"/>
            <a:ext cx="6761534" cy="915074"/>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Prophecy Prompts Action</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2537540" y="3576947"/>
            <a:ext cx="10467260" cy="6135013"/>
          </a:xfrm>
          <a:prstGeom prst="roundRect">
            <a:avLst>
              <a:gd name="adj" fmla="val 0"/>
            </a:avLst>
          </a:prstGeom>
          <a:solidFill>
            <a:schemeClr val="tx2">
              <a:lumMod val="20000"/>
              <a:lumOff val="80000"/>
              <a:alpha val="35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spcBef>
                <a:spcPts val="0"/>
              </a:spcBef>
              <a:spcAft>
                <a:spcPts val="0"/>
              </a:spcAft>
            </a:pPr>
            <a:r>
              <a:rPr lang="en-US"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While prophecy is commonly associated with prediction of events, another function is admonition, which means accusing or urging an audience to do something.  In many prophetic messages, the charge to alter present behavior is what prompts a description of God’s plan in the first place.  For example, in Jeremiah 7, the prophet says to repent and describes consequences for failure to listen.  Jeremiah addresses people who are not living justly or righteously, detailing what they must do to correct their unethical behaviors.  While he describes a terrible future that will come if the people do not repent—defeat and exile—the emphasis is on present actions rather than future events: they must stop trusting in the temple, end their disobedience, and give up idolatry.  Jeremiah’s prophecy carries a sense of urgency, for judgment is coming, and only repentance can prevent the worst outcomes. </a:t>
            </a:r>
          </a:p>
        </p:txBody>
      </p:sp>
    </p:spTree>
    <p:extLst>
      <p:ext uri="{BB962C8B-B14F-4D97-AF65-F5344CB8AC3E}">
        <p14:creationId xmlns:p14="http://schemas.microsoft.com/office/powerpoint/2010/main" val="4159116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5AF366-9427-4658-824F-59CDA5036167}"/>
              </a:ext>
            </a:extLst>
          </p:cNvPr>
          <p:cNvSpPr/>
          <p:nvPr/>
        </p:nvSpPr>
        <p:spPr>
          <a:xfrm>
            <a:off x="-3" y="0"/>
            <a:ext cx="13004800" cy="9649341"/>
          </a:xfrm>
          <a:prstGeom prst="rect">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529604" y="1520652"/>
            <a:ext cx="3849892" cy="842216"/>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4000" b="1" dirty="0">
                <a:effectLst/>
                <a:latin typeface="Gotham Medium" panose="02000604030000020004"/>
                <a:ea typeface="Calibri" panose="020F0502020204030204" pitchFamily="34" charset="0"/>
                <a:cs typeface="Times New Roman" panose="02020603050405020304" pitchFamily="18" charset="0"/>
              </a:rPr>
              <a:t>Den of Thieves</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531629" y="2632575"/>
            <a:ext cx="11669094" cy="5173852"/>
          </a:xfrm>
          <a:prstGeom prst="roundRect">
            <a:avLst>
              <a:gd name="adj" fmla="val 0"/>
            </a:avLst>
          </a:prstGeom>
          <a:solidFill>
            <a:srgbClr val="002060">
              <a:alpha val="25000"/>
            </a:srgbClr>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lnSpc>
                <a:spcPct val="107000"/>
              </a:lnSpc>
              <a:spcBef>
                <a:spcPts val="0"/>
              </a:spcBef>
              <a:spcAft>
                <a:spcPts val="0"/>
              </a:spcAft>
            </a:pPr>
            <a:r>
              <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people of Jeremiah’s day trust in the temple and their religious rituals for safety.  They think that unjust and unethical behaviors do not matter, as long as they offer proper sacrifices.  But Jeremiah exposes this lie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Jer.  7:4, 8</a:t>
            </a:r>
            <a:r>
              <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In a striking accusation, he says that they are treating God’s house like a “den of robbers,” a place of protection to continue disobedience (v.  11).  These same words are later repeated by Jesus during the cleansing of the temple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4">
                  <a:extLst>
                    <a:ext uri="{A12FA001-AC4F-418D-AE19-62706E023703}">
                      <ahyp:hlinkClr xmlns:ahyp="http://schemas.microsoft.com/office/drawing/2018/hyperlinkcolor" val="tx"/>
                    </a:ext>
                  </a:extLst>
                </a:hlinkClick>
              </a:rPr>
              <a:t>Mark 11:17</a:t>
            </a:r>
            <a:r>
              <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temple is intended to be a house of prayer and worship, but in Jesus’ day, people are using it as a place of exploitation and personal gain.  Like Jeremiah, Jesus wants worship of God with righteousness and integrity, not focused on outward appearances or rituals. </a:t>
            </a:r>
          </a:p>
        </p:txBody>
      </p:sp>
    </p:spTree>
    <p:extLst>
      <p:ext uri="{BB962C8B-B14F-4D97-AF65-F5344CB8AC3E}">
        <p14:creationId xmlns:p14="http://schemas.microsoft.com/office/powerpoint/2010/main" val="367939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Banded</Template>
  <TotalTime>4772</TotalTime>
  <Words>9024</Words>
  <Application>Microsoft Office PowerPoint</Application>
  <PresentationFormat>Custom</PresentationFormat>
  <Paragraphs>521</Paragraphs>
  <Slides>20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 Black</vt:lpstr>
      <vt:lpstr>Calibri</vt:lpstr>
      <vt:lpstr>Chalkduster</vt:lpstr>
      <vt:lpstr>Gotham Book</vt:lpstr>
      <vt:lpstr>Gotham Medium</vt:lpstr>
      <vt:lpstr>Helvetica Neue</vt:lpstr>
      <vt:lpstr>Lucida Sans Unicode</vt:lpstr>
      <vt:lpstr>Wingdings</vt:lpstr>
      <vt:lpstr>Chalkboard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Bowman, Stanford W</cp:lastModifiedBy>
  <cp:revision>196</cp:revision>
  <dcterms:modified xsi:type="dcterms:W3CDTF">2025-10-03T18:30:20Z</dcterms:modified>
</cp:coreProperties>
</file>