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69" r:id="rId2"/>
    <p:sldId id="272" r:id="rId3"/>
    <p:sldId id="376" r:id="rId4"/>
    <p:sldId id="443" r:id="rId5"/>
    <p:sldId id="470" r:id="rId6"/>
    <p:sldId id="444" r:id="rId7"/>
    <p:sldId id="429" r:id="rId8"/>
    <p:sldId id="471" r:id="rId9"/>
    <p:sldId id="452" r:id="rId10"/>
    <p:sldId id="464" r:id="rId11"/>
    <p:sldId id="454" r:id="rId12"/>
    <p:sldId id="465" r:id="rId13"/>
    <p:sldId id="421" r:id="rId14"/>
    <p:sldId id="393" r:id="rId15"/>
    <p:sldId id="440" r:id="rId16"/>
    <p:sldId id="473" r:id="rId17"/>
    <p:sldId id="4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42" autoAdjust="0"/>
    <p:restoredTop sz="55058" autoAdjust="0"/>
  </p:normalViewPr>
  <p:slideViewPr>
    <p:cSldViewPr>
      <p:cViewPr>
        <p:scale>
          <a:sx n="60" d="100"/>
          <a:sy n="60" d="100"/>
        </p:scale>
        <p:origin x="996" y="-102"/>
      </p:cViewPr>
      <p:guideLst>
        <p:guide orient="horz" pos="2160"/>
        <p:guide pos="3840"/>
      </p:guideLst>
    </p:cSldViewPr>
  </p:slideViewPr>
  <p:outlineViewPr>
    <p:cViewPr>
      <p:scale>
        <a:sx n="33" d="100"/>
        <a:sy n="33" d="100"/>
      </p:scale>
      <p:origin x="0" y="-498"/>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B0604F-74D2-4061-9542-DA65BEC468B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4AA657-8B6E-47C3-B3E7-59EC426B9431}">
      <dgm:prSet phldrT="[Text]" custT="1"/>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800" b="1" cap="small" baseline="0" dirty="0">
              <a:effectLst>
                <a:outerShdw blurRad="38100" dist="38100" dir="2700000" algn="tl">
                  <a:srgbClr val="000000">
                    <a:alpha val="43137"/>
                  </a:srgbClr>
                </a:outerShdw>
              </a:effectLst>
              <a:latin typeface="Gotham Medium" panose="02000604030000020004"/>
            </a:rPr>
            <a:t>Nebuchadnezzar’s Raids of Judah—</a:t>
          </a:r>
          <a:endParaRPr lang="en-US" sz="2800" b="1" cap="small" baseline="0" dirty="0">
            <a:solidFill>
              <a:schemeClr val="tx1"/>
            </a:solidFill>
            <a:effectLst>
              <a:outerShdw blurRad="38100" dist="38100" dir="2700000" algn="tl">
                <a:srgbClr val="000000">
                  <a:alpha val="43137"/>
                </a:srgbClr>
              </a:outerShdw>
            </a:effectLst>
            <a:latin typeface="Gotham Medium" panose="02000604030000020004"/>
          </a:endParaRPr>
        </a:p>
      </dgm:t>
    </dgm:pt>
    <dgm:pt modelId="{CF7594DA-EFAB-4CAD-9102-B7A4BA53521E}" type="parTrans" cxnId="{59D8EAF3-6BE3-4A17-929D-E9B27E1E7926}">
      <dgm:prSet/>
      <dgm:spPr/>
      <dgm:t>
        <a:bodyPr/>
        <a:lstStyle/>
        <a:p>
          <a:endParaRPr lang="en-US"/>
        </a:p>
      </dgm:t>
    </dgm:pt>
    <dgm:pt modelId="{4518916B-3884-45E0-B036-0E144D45A7BD}" type="sibTrans" cxnId="{59D8EAF3-6BE3-4A17-929D-E9B27E1E7926}">
      <dgm:prSet/>
      <dgm:spPr/>
      <dgm:t>
        <a:bodyPr/>
        <a:lstStyle/>
        <a:p>
          <a:endParaRPr lang="en-US"/>
        </a:p>
      </dgm:t>
    </dgm:pt>
    <dgm:pt modelId="{F69B539D-FEC1-42E2-9C7F-B12EF9F6DEA7}">
      <dgm:prSet custT="1"/>
      <dgm:spPr/>
      <dgm:t>
        <a:bodyPr/>
        <a:lstStyle/>
        <a:p>
          <a:pPr indent="0">
            <a:lnSpc>
              <a:spcPct val="100000"/>
            </a:lnSpc>
            <a:buFont typeface="Arial" panose="020B0604020202020204" pitchFamily="34" charset="0"/>
            <a:buNone/>
          </a:pPr>
          <a:endParaRPr lang="en-US" sz="600" b="1" u="none" cap="none" baseline="0" dirty="0">
            <a:solidFill>
              <a:srgbClr val="002060"/>
            </a:solidFill>
            <a:effectLst>
              <a:outerShdw blurRad="38100" dist="38100" dir="2700000" algn="tl">
                <a:srgbClr val="000000">
                  <a:alpha val="43137"/>
                </a:srgbClr>
              </a:outerShdw>
            </a:effectLst>
            <a:latin typeface="Gotham Medium" panose="02000604030000020004"/>
          </a:endParaRPr>
        </a:p>
      </dgm:t>
    </dgm:pt>
    <dgm:pt modelId="{7D5D2D7B-1E05-4D75-BCF1-CBC7F85A971C}" type="parTrans" cxnId="{36599379-0C7F-40BC-8E88-1233D0E91D61}">
      <dgm:prSet/>
      <dgm:spPr/>
      <dgm:t>
        <a:bodyPr/>
        <a:lstStyle/>
        <a:p>
          <a:endParaRPr lang="en-US"/>
        </a:p>
      </dgm:t>
    </dgm:pt>
    <dgm:pt modelId="{C617AD02-7B4F-4D03-B7DD-2A8390031FF8}" type="sibTrans" cxnId="{36599379-0C7F-40BC-8E88-1233D0E91D61}">
      <dgm:prSet/>
      <dgm:spPr/>
      <dgm:t>
        <a:bodyPr/>
        <a:lstStyle/>
        <a:p>
          <a:endParaRPr lang="en-US"/>
        </a:p>
      </dgm:t>
    </dgm:pt>
    <dgm:pt modelId="{03BBB9A2-B8B5-4030-88CF-0F5B91FA04A7}">
      <dgm:prSet custT="1"/>
      <dgm:spPr/>
      <dgm:t>
        <a:bodyPr/>
        <a:lstStyle/>
        <a:p>
          <a:pPr indent="0">
            <a:lnSpc>
              <a:spcPct val="100000"/>
            </a:lnSpc>
            <a:buFont typeface="Arial" panose="020B0604020202020204" pitchFamily="34" charset="0"/>
            <a:buNone/>
          </a:pPr>
          <a:r>
            <a:rPr lang="en-US" sz="600" b="1" u="none" cap="none" baseline="0" dirty="0">
              <a:solidFill>
                <a:srgbClr val="002060"/>
              </a:solidFill>
              <a:effectLst>
                <a:outerShdw blurRad="38100" dist="38100" dir="2700000" algn="tl">
                  <a:srgbClr val="000000">
                    <a:alpha val="43137"/>
                  </a:srgbClr>
                </a:outerShdw>
              </a:effectLst>
              <a:uFill>
                <a:solidFill>
                  <a:schemeClr val="bg1"/>
                </a:solidFill>
              </a:uFill>
              <a:latin typeface="Gotham Medium" panose="02000604030000020004"/>
            </a:rPr>
            <a:t> </a:t>
          </a:r>
        </a:p>
      </dgm:t>
    </dgm:pt>
    <dgm:pt modelId="{DB670AC8-4E51-4D53-ACA5-0732494509C1}" type="parTrans" cxnId="{3FCEBE45-CCE7-4655-AAF7-263BF4469E46}">
      <dgm:prSet/>
      <dgm:spPr/>
      <dgm:t>
        <a:bodyPr/>
        <a:lstStyle/>
        <a:p>
          <a:endParaRPr lang="en-US"/>
        </a:p>
      </dgm:t>
    </dgm:pt>
    <dgm:pt modelId="{B700BC57-AE50-48D1-9341-C1427A7965AE}" type="sibTrans" cxnId="{3FCEBE45-CCE7-4655-AAF7-263BF4469E46}">
      <dgm:prSet/>
      <dgm:spPr/>
      <dgm:t>
        <a:bodyPr/>
        <a:lstStyle/>
        <a:p>
          <a:endParaRPr lang="en-US"/>
        </a:p>
      </dgm:t>
    </dgm:pt>
    <dgm:pt modelId="{B3D92085-54FB-4D5F-9A69-C208852E2FAC}">
      <dgm:prSet custT="1"/>
      <dgm:spPr/>
      <dgm:t>
        <a:bodyPr/>
        <a:lstStyle/>
        <a:p>
          <a:pPr indent="0">
            <a:lnSpc>
              <a:spcPct val="100000"/>
            </a:lnSpc>
            <a:buFont typeface="Arial" panose="020B0604020202020204" pitchFamily="34" charset="0"/>
            <a:buNone/>
          </a:pPr>
          <a:r>
            <a:rPr lang="en-US" sz="2400" b="1" u="none" cap="none" baseline="0" dirty="0">
              <a:solidFill>
                <a:srgbClr val="002060"/>
              </a:solidFill>
              <a:effectLst>
                <a:outerShdw blurRad="38100" dist="38100" dir="2700000" algn="tl">
                  <a:srgbClr val="000000">
                    <a:alpha val="43137"/>
                  </a:srgbClr>
                </a:outerShdw>
              </a:effectLst>
              <a:uFill>
                <a:solidFill>
                  <a:schemeClr val="bg1"/>
                </a:solidFill>
              </a:uFill>
              <a:latin typeface="Gotham Medium" panose="02000604030000020004"/>
            </a:rPr>
            <a:t>Another immediate effect of Nebuchadnezzar’s initial raids was that, in submitting to Babylon, Jehoiakim had sent “some of the Israelites from the royal family and the nobility” to Babylon—including the prophet Daniel and his friends (Dan.  1:3, 6–7). </a:t>
          </a:r>
        </a:p>
      </dgm:t>
    </dgm:pt>
    <dgm:pt modelId="{9F14535E-6A18-49D9-A863-800B33F8E9D4}" type="parTrans" cxnId="{A46A312B-4DC9-4E91-BD00-936B4FA0A5E3}">
      <dgm:prSet/>
      <dgm:spPr/>
      <dgm:t>
        <a:bodyPr/>
        <a:lstStyle/>
        <a:p>
          <a:endParaRPr lang="en-US"/>
        </a:p>
      </dgm:t>
    </dgm:pt>
    <dgm:pt modelId="{15334235-A2A1-44B0-AB64-9B6392BF0668}" type="sibTrans" cxnId="{A46A312B-4DC9-4E91-BD00-936B4FA0A5E3}">
      <dgm:prSet/>
      <dgm:spPr/>
      <dgm:t>
        <a:bodyPr/>
        <a:lstStyle/>
        <a:p>
          <a:endParaRPr lang="en-US"/>
        </a:p>
      </dgm:t>
    </dgm:pt>
    <dgm:pt modelId="{4E13EDBC-A875-4243-BC2E-6F28EBCB6947}">
      <dgm:prSet custT="1"/>
      <dgm:spPr/>
      <dgm:t>
        <a:bodyPr/>
        <a:lstStyle/>
        <a:p>
          <a:pPr indent="0">
            <a:lnSpc>
              <a:spcPct val="100000"/>
            </a:lnSpc>
            <a:buFont typeface="Arial" panose="020B0604020202020204" pitchFamily="34" charset="0"/>
            <a:buNone/>
          </a:pPr>
          <a:endParaRPr lang="en-US" sz="600" b="1" u="none" cap="none" baseline="0" dirty="0">
            <a:solidFill>
              <a:srgbClr val="002060"/>
            </a:solidFill>
            <a:effectLst>
              <a:outerShdw blurRad="38100" dist="38100" dir="2700000" algn="tl">
                <a:srgbClr val="000000">
                  <a:alpha val="43137"/>
                </a:srgbClr>
              </a:outerShdw>
            </a:effectLst>
            <a:latin typeface="Gotham Medium" panose="02000604030000020004"/>
          </a:endParaRPr>
        </a:p>
      </dgm:t>
    </dgm:pt>
    <dgm:pt modelId="{2971B558-E86C-47F5-8A33-547516E43D5F}" type="parTrans" cxnId="{790A75F8-BDD3-4500-88F8-4A3F9D406B37}">
      <dgm:prSet/>
      <dgm:spPr/>
      <dgm:t>
        <a:bodyPr/>
        <a:lstStyle/>
        <a:p>
          <a:endParaRPr lang="en-US"/>
        </a:p>
      </dgm:t>
    </dgm:pt>
    <dgm:pt modelId="{3D192EFD-6B79-42A9-BB3A-B88582FC5217}" type="sibTrans" cxnId="{790A75F8-BDD3-4500-88F8-4A3F9D406B37}">
      <dgm:prSet/>
      <dgm:spPr/>
      <dgm:t>
        <a:bodyPr/>
        <a:lstStyle/>
        <a:p>
          <a:endParaRPr lang="en-US"/>
        </a:p>
      </dgm:t>
    </dgm:pt>
    <dgm:pt modelId="{5D43641D-4C3C-4753-ADD8-12CDCD9E2954}">
      <dgm:prSet custT="1"/>
      <dgm:spPr/>
      <dgm:t>
        <a:bodyPr/>
        <a:lstStyle/>
        <a:p>
          <a:pPr indent="0">
            <a:lnSpc>
              <a:spcPct val="100000"/>
            </a:lnSpc>
            <a:buFont typeface="Arial" panose="020B0604020202020204" pitchFamily="34" charset="0"/>
            <a:buNone/>
          </a:pPr>
          <a:r>
            <a:rPr lang="en-US" sz="2400" b="1" u="none" cap="none" baseline="0" dirty="0">
              <a:solidFill>
                <a:srgbClr val="002060"/>
              </a:solidFill>
              <a:effectLst>
                <a:outerShdw blurRad="38100" dist="38100" dir="2700000" algn="tl">
                  <a:srgbClr val="000000">
                    <a:alpha val="43137"/>
                  </a:srgbClr>
                </a:outerShdw>
              </a:effectLst>
              <a:uFill>
                <a:solidFill>
                  <a:schemeClr val="bg1"/>
                </a:solidFill>
              </a:uFill>
              <a:latin typeface="Gotham Medium" panose="02000604030000020004"/>
            </a:rPr>
            <a:t>At the likely time of this passage (605–604 BC), King Nebuchadnezzar of Babylon had already begun raiding the regions around Judah, including Syria, Lebanon, and Israel, thus driving the </a:t>
          </a:r>
          <a:r>
            <a:rPr lang="en-US" sz="2400" b="1" u="none" cap="none" baseline="0" dirty="0" err="1">
              <a:solidFill>
                <a:srgbClr val="002060"/>
              </a:solidFill>
              <a:effectLst>
                <a:outerShdw blurRad="38100" dist="38100" dir="2700000" algn="tl">
                  <a:srgbClr val="000000">
                    <a:alpha val="43137"/>
                  </a:srgbClr>
                </a:outerShdw>
              </a:effectLst>
              <a:uFill>
                <a:solidFill>
                  <a:schemeClr val="bg1"/>
                </a:solidFill>
              </a:uFill>
              <a:latin typeface="Gotham Medium" panose="02000604030000020004"/>
            </a:rPr>
            <a:t>Rekabites</a:t>
          </a:r>
          <a:r>
            <a:rPr lang="en-US" sz="2400" b="1" u="none" cap="none" baseline="0" dirty="0">
              <a:solidFill>
                <a:srgbClr val="002060"/>
              </a:solidFill>
              <a:effectLst>
                <a:outerShdw blurRad="38100" dist="38100" dir="2700000" algn="tl">
                  <a:srgbClr val="000000">
                    <a:alpha val="43137"/>
                  </a:srgbClr>
                </a:outerShdw>
              </a:effectLst>
              <a:uFill>
                <a:solidFill>
                  <a:schemeClr val="bg1"/>
                </a:solidFill>
              </a:uFill>
              <a:latin typeface="Gotham Medium" panose="02000604030000020004"/>
            </a:rPr>
            <a:t> from the lands they had previously settled.  Second Kings 24:1 also informs us that Nebuchadnezzar had begun raiding the outer regions of the southern kingdom of Judah, and eventually besieged Jerusalem itself: “Jehoiakim became his vassal for three years.  But then he turned against Nebuchadnezzar and rebelled [in 601 BC]. ” Jehoiakim would join forces with the Egyptians and would eventually be removed by Nebuchadnezzar in 598 BC, carried off to Babylon.</a:t>
          </a:r>
          <a:r>
            <a:rPr lang="en-US" sz="600" b="1" u="none" cap="none" baseline="0" dirty="0">
              <a:solidFill>
                <a:srgbClr val="002060"/>
              </a:solidFill>
              <a:effectLst>
                <a:outerShdw blurRad="38100" dist="38100" dir="2700000" algn="tl">
                  <a:srgbClr val="000000">
                    <a:alpha val="43137"/>
                  </a:srgbClr>
                </a:outerShdw>
              </a:effectLst>
              <a:uFill>
                <a:solidFill>
                  <a:schemeClr val="bg1"/>
                </a:solidFill>
              </a:uFill>
              <a:latin typeface="Gotham Medium" panose="02000604030000020004"/>
            </a:rPr>
            <a:t> </a:t>
          </a:r>
          <a:endParaRPr lang="en-US" sz="600" b="1" u="none" cap="none" baseline="0" dirty="0">
            <a:solidFill>
              <a:srgbClr val="002060"/>
            </a:solidFill>
            <a:effectLst>
              <a:outerShdw blurRad="38100" dist="38100" dir="2700000" algn="tl">
                <a:srgbClr val="000000">
                  <a:alpha val="43137"/>
                </a:srgbClr>
              </a:outerShdw>
            </a:effectLst>
            <a:latin typeface="Gotham Medium" panose="02000604030000020004"/>
          </a:endParaRPr>
        </a:p>
      </dgm:t>
    </dgm:pt>
    <dgm:pt modelId="{7845B67C-81C6-4F48-B953-02878928FA9E}" type="parTrans" cxnId="{B325F6F8-B0CC-46B7-90B5-D589FC9DEE14}">
      <dgm:prSet/>
      <dgm:spPr/>
      <dgm:t>
        <a:bodyPr/>
        <a:lstStyle/>
        <a:p>
          <a:endParaRPr lang="en-US"/>
        </a:p>
      </dgm:t>
    </dgm:pt>
    <dgm:pt modelId="{0CFA2E91-EE3A-4027-8C48-77E3BF01E12B}" type="sibTrans" cxnId="{B325F6F8-B0CC-46B7-90B5-D589FC9DEE14}">
      <dgm:prSet/>
      <dgm:spPr/>
      <dgm:t>
        <a:bodyPr/>
        <a:lstStyle/>
        <a:p>
          <a:endParaRPr lang="en-US"/>
        </a:p>
      </dgm:t>
    </dgm:pt>
    <dgm:pt modelId="{D585D311-0C49-4545-A70E-CF5A10D09952}" type="pres">
      <dgm:prSet presAssocID="{27B0604F-74D2-4061-9542-DA65BEC468BE}" presName="linear" presStyleCnt="0">
        <dgm:presLayoutVars>
          <dgm:animLvl val="lvl"/>
          <dgm:resizeHandles val="exact"/>
        </dgm:presLayoutVars>
      </dgm:prSet>
      <dgm:spPr/>
    </dgm:pt>
    <dgm:pt modelId="{3ACED6BD-5146-48FB-8DBA-921D89C310A8}" type="pres">
      <dgm:prSet presAssocID="{564AA657-8B6E-47C3-B3E7-59EC426B9431}" presName="parentText" presStyleLbl="node1" presStyleIdx="0" presStyleCnt="1" custScaleY="39392" custLinFactNeighborY="-52256">
        <dgm:presLayoutVars>
          <dgm:chMax val="0"/>
          <dgm:bulletEnabled val="1"/>
        </dgm:presLayoutVars>
      </dgm:prSet>
      <dgm:spPr/>
    </dgm:pt>
    <dgm:pt modelId="{45F7C52C-CBA6-45EC-A410-6EED8567A62F}" type="pres">
      <dgm:prSet presAssocID="{564AA657-8B6E-47C3-B3E7-59EC426B9431}" presName="childText" presStyleLbl="revTx" presStyleIdx="0" presStyleCnt="1" custScaleY="70939" custLinFactNeighborY="-80815">
        <dgm:presLayoutVars>
          <dgm:bulletEnabled val="1"/>
        </dgm:presLayoutVars>
      </dgm:prSet>
      <dgm:spPr/>
    </dgm:pt>
  </dgm:ptLst>
  <dgm:cxnLst>
    <dgm:cxn modelId="{84AB1B06-FA6E-478C-848F-8A988CE41DEF}" type="presOf" srcId="{27B0604F-74D2-4061-9542-DA65BEC468BE}" destId="{D585D311-0C49-4545-A70E-CF5A10D09952}" srcOrd="0" destOrd="0" presId="urn:microsoft.com/office/officeart/2005/8/layout/vList2"/>
    <dgm:cxn modelId="{1B39A711-9DE3-40DA-A450-AB96BA04DA4F}" type="presOf" srcId="{F69B539D-FEC1-42E2-9C7F-B12EF9F6DEA7}" destId="{45F7C52C-CBA6-45EC-A410-6EED8567A62F}" srcOrd="0" destOrd="0" presId="urn:microsoft.com/office/officeart/2005/8/layout/vList2"/>
    <dgm:cxn modelId="{C4EA3429-37D0-430A-A79B-77270969276B}" type="presOf" srcId="{4E13EDBC-A875-4243-BC2E-6F28EBCB6947}" destId="{45F7C52C-CBA6-45EC-A410-6EED8567A62F}" srcOrd="0" destOrd="1" presId="urn:microsoft.com/office/officeart/2005/8/layout/vList2"/>
    <dgm:cxn modelId="{A46A312B-4DC9-4E91-BD00-936B4FA0A5E3}" srcId="{564AA657-8B6E-47C3-B3E7-59EC426B9431}" destId="{B3D92085-54FB-4D5F-9A69-C208852E2FAC}" srcOrd="4" destOrd="0" parTransId="{9F14535E-6A18-49D9-A863-800B33F8E9D4}" sibTransId="{15334235-A2A1-44B0-AB64-9B6392BF0668}"/>
    <dgm:cxn modelId="{F07FDD5D-CB32-4AD3-904E-0EE02874ADDA}" type="presOf" srcId="{B3D92085-54FB-4D5F-9A69-C208852E2FAC}" destId="{45F7C52C-CBA6-45EC-A410-6EED8567A62F}" srcOrd="0" destOrd="4" presId="urn:microsoft.com/office/officeart/2005/8/layout/vList2"/>
    <dgm:cxn modelId="{3FCEBE45-CCE7-4655-AAF7-263BF4469E46}" srcId="{564AA657-8B6E-47C3-B3E7-59EC426B9431}" destId="{03BBB9A2-B8B5-4030-88CF-0F5B91FA04A7}" srcOrd="3" destOrd="0" parTransId="{DB670AC8-4E51-4D53-ACA5-0732494509C1}" sibTransId="{B700BC57-AE50-48D1-9341-C1427A7965AE}"/>
    <dgm:cxn modelId="{36599379-0C7F-40BC-8E88-1233D0E91D61}" srcId="{564AA657-8B6E-47C3-B3E7-59EC426B9431}" destId="{F69B539D-FEC1-42E2-9C7F-B12EF9F6DEA7}" srcOrd="0" destOrd="0" parTransId="{7D5D2D7B-1E05-4D75-BCF1-CBC7F85A971C}" sibTransId="{C617AD02-7B4F-4D03-B7DD-2A8390031FF8}"/>
    <dgm:cxn modelId="{582C0FB1-8AE0-4BFD-B628-062E88BAF919}" type="presOf" srcId="{5D43641D-4C3C-4753-ADD8-12CDCD9E2954}" destId="{45F7C52C-CBA6-45EC-A410-6EED8567A62F}" srcOrd="0" destOrd="2" presId="urn:microsoft.com/office/officeart/2005/8/layout/vList2"/>
    <dgm:cxn modelId="{9CAE60CC-00B1-4A58-AFC8-837AFE5B067C}" type="presOf" srcId="{564AA657-8B6E-47C3-B3E7-59EC426B9431}" destId="{3ACED6BD-5146-48FB-8DBA-921D89C310A8}" srcOrd="0" destOrd="0" presId="urn:microsoft.com/office/officeart/2005/8/layout/vList2"/>
    <dgm:cxn modelId="{59D8EAF3-6BE3-4A17-929D-E9B27E1E7926}" srcId="{27B0604F-74D2-4061-9542-DA65BEC468BE}" destId="{564AA657-8B6E-47C3-B3E7-59EC426B9431}" srcOrd="0" destOrd="0" parTransId="{CF7594DA-EFAB-4CAD-9102-B7A4BA53521E}" sibTransId="{4518916B-3884-45E0-B036-0E144D45A7BD}"/>
    <dgm:cxn modelId="{790A75F8-BDD3-4500-88F8-4A3F9D406B37}" srcId="{564AA657-8B6E-47C3-B3E7-59EC426B9431}" destId="{4E13EDBC-A875-4243-BC2E-6F28EBCB6947}" srcOrd="1" destOrd="0" parTransId="{2971B558-E86C-47F5-8A33-547516E43D5F}" sibTransId="{3D192EFD-6B79-42A9-BB3A-B88582FC5217}"/>
    <dgm:cxn modelId="{B325F6F8-B0CC-46B7-90B5-D589FC9DEE14}" srcId="{564AA657-8B6E-47C3-B3E7-59EC426B9431}" destId="{5D43641D-4C3C-4753-ADD8-12CDCD9E2954}" srcOrd="2" destOrd="0" parTransId="{7845B67C-81C6-4F48-B953-02878928FA9E}" sibTransId="{0CFA2E91-EE3A-4027-8C48-77E3BF01E12B}"/>
    <dgm:cxn modelId="{50C0EBFD-A364-40F9-B9AD-8C4DDBD9A6C9}" type="presOf" srcId="{03BBB9A2-B8B5-4030-88CF-0F5B91FA04A7}" destId="{45F7C52C-CBA6-45EC-A410-6EED8567A62F}" srcOrd="0" destOrd="3" presId="urn:microsoft.com/office/officeart/2005/8/layout/vList2"/>
    <dgm:cxn modelId="{C9C0A455-F876-4D8F-A040-2A17CFFF915F}" type="presParOf" srcId="{D585D311-0C49-4545-A70E-CF5A10D09952}" destId="{3ACED6BD-5146-48FB-8DBA-921D89C310A8}" srcOrd="0" destOrd="0" presId="urn:microsoft.com/office/officeart/2005/8/layout/vList2"/>
    <dgm:cxn modelId="{D10C4058-0550-478F-8E0A-C04A9626C4CB}" type="presParOf" srcId="{D585D311-0C49-4545-A70E-CF5A10D09952}" destId="{45F7C52C-CBA6-45EC-A410-6EED8567A62F}" srcOrd="1" destOrd="0" presId="urn:microsoft.com/office/officeart/2005/8/layout/vList2"/>
  </dgm:cxnLst>
  <dgm:bg>
    <a:solidFill>
      <a:schemeClr val="bg1">
        <a:alpha val="40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B0604F-74D2-4061-9542-DA65BEC468B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4AA657-8B6E-47C3-B3E7-59EC426B9431}">
      <dgm:prSet phldrT="[Text]" custT="1"/>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sz="2800" b="1" cap="small" baseline="0" dirty="0">
            <a:solidFill>
              <a:schemeClr val="tx1"/>
            </a:solidFill>
            <a:effectLst>
              <a:outerShdw blurRad="38100" dist="38100" dir="2700000" algn="tl">
                <a:srgbClr val="000000">
                  <a:alpha val="43137"/>
                </a:srgbClr>
              </a:outerShdw>
            </a:effectLst>
            <a:latin typeface="Gotham Medium" panose="02000604030000020004"/>
          </a:endParaRPr>
        </a:p>
      </dgm:t>
    </dgm:pt>
    <dgm:pt modelId="{CF7594DA-EFAB-4CAD-9102-B7A4BA53521E}" type="parTrans" cxnId="{59D8EAF3-6BE3-4A17-929D-E9B27E1E7926}">
      <dgm:prSet/>
      <dgm:spPr/>
      <dgm:t>
        <a:bodyPr/>
        <a:lstStyle/>
        <a:p>
          <a:endParaRPr lang="en-US"/>
        </a:p>
      </dgm:t>
    </dgm:pt>
    <dgm:pt modelId="{4518916B-3884-45E0-B036-0E144D45A7BD}" type="sibTrans" cxnId="{59D8EAF3-6BE3-4A17-929D-E9B27E1E7926}">
      <dgm:prSet/>
      <dgm:spPr/>
      <dgm:t>
        <a:bodyPr/>
        <a:lstStyle/>
        <a:p>
          <a:endParaRPr lang="en-US"/>
        </a:p>
      </dgm:t>
    </dgm:pt>
    <dgm:pt modelId="{F69B539D-FEC1-42E2-9C7F-B12EF9F6DEA7}">
      <dgm:prSet custT="1"/>
      <dgm:spPr/>
      <dgm:t>
        <a:bodyPr/>
        <a:lstStyle/>
        <a:p>
          <a:pPr indent="0">
            <a:lnSpc>
              <a:spcPct val="100000"/>
            </a:lnSpc>
            <a:buFont typeface="Arial" panose="020B0604020202020204" pitchFamily="34" charset="0"/>
            <a:buNone/>
          </a:pPr>
          <a:r>
            <a:rPr lang="en-US" sz="1400" b="1" u="none" cap="none" baseline="0" dirty="0">
              <a:solidFill>
                <a:srgbClr val="002060"/>
              </a:solidFill>
              <a:effectLst>
                <a:outerShdw blurRad="38100" dist="38100" dir="2700000" algn="tl">
                  <a:srgbClr val="000000">
                    <a:alpha val="43137"/>
                  </a:srgbClr>
                </a:outerShdw>
              </a:effectLst>
              <a:latin typeface="Gotham Medium" panose="02000604030000020004"/>
            </a:rPr>
            <a:t>Jeremiah 35 takes place during the reign of King Jehoiakim, most likely around 605 BC, before Jeremiah is barred from entering the temple (Jer.  36:5).  He has spent several years calling the people to turn back to God, often by unorthodox means: hiding and ruining a new garment (Jer.  13:1–11), smashing a clay jar as an example of God’s destructive power (Jer.  19:10–11), even wearing a yoke (Jer.  27:2; 28:10– 11).  Here Jeremiah uses a peculiar example—in fact, a peculiar people—to get his message across.</a:t>
          </a:r>
          <a:r>
            <a:rPr lang="en-US" sz="200" b="1" u="none" cap="none" baseline="0" dirty="0">
              <a:solidFill>
                <a:srgbClr val="002060"/>
              </a:solidFill>
              <a:effectLst>
                <a:outerShdw blurRad="38100" dist="38100" dir="2700000" algn="tl">
                  <a:srgbClr val="000000">
                    <a:alpha val="43137"/>
                  </a:srgbClr>
                </a:outerShdw>
              </a:effectLst>
              <a:latin typeface="Gotham Medium" panose="02000604030000020004"/>
            </a:rPr>
            <a:t> </a:t>
          </a:r>
        </a:p>
      </dgm:t>
    </dgm:pt>
    <dgm:pt modelId="{C617AD02-7B4F-4D03-B7DD-2A8390031FF8}" type="sibTrans" cxnId="{36599379-0C7F-40BC-8E88-1233D0E91D61}">
      <dgm:prSet/>
      <dgm:spPr/>
      <dgm:t>
        <a:bodyPr/>
        <a:lstStyle/>
        <a:p>
          <a:endParaRPr lang="en-US"/>
        </a:p>
      </dgm:t>
    </dgm:pt>
    <dgm:pt modelId="{7D5D2D7B-1E05-4D75-BCF1-CBC7F85A971C}" type="parTrans" cxnId="{36599379-0C7F-40BC-8E88-1233D0E91D61}">
      <dgm:prSet/>
      <dgm:spPr/>
      <dgm:t>
        <a:bodyPr/>
        <a:lstStyle/>
        <a:p>
          <a:endParaRPr lang="en-US"/>
        </a:p>
      </dgm:t>
    </dgm:pt>
    <dgm:pt modelId="{7C45C2C6-31AD-45AE-8A0A-47ADDAAF1200}">
      <dgm:prSet custT="1"/>
      <dgm:spPr/>
      <dgm:t>
        <a:bodyPr/>
        <a:lstStyle/>
        <a:p>
          <a:pPr indent="0">
            <a:lnSpc>
              <a:spcPct val="100000"/>
            </a:lnSpc>
            <a:buFont typeface="Arial" panose="020B0604020202020204" pitchFamily="34" charset="0"/>
            <a:buNone/>
          </a:pPr>
          <a:r>
            <a:rPr lang="en-US" sz="200" b="1" u="none" cap="none" baseline="0" dirty="0">
              <a:solidFill>
                <a:srgbClr val="002060"/>
              </a:solidFill>
              <a:effectLst>
                <a:outerShdw blurRad="38100" dist="38100" dir="2700000" algn="tl">
                  <a:srgbClr val="000000">
                    <a:alpha val="43137"/>
                  </a:srgbClr>
                </a:outerShdw>
              </a:effectLst>
              <a:latin typeface="Gotham Medium" panose="02000604030000020004"/>
            </a:rPr>
            <a:t> </a:t>
          </a:r>
        </a:p>
      </dgm:t>
    </dgm:pt>
    <dgm:pt modelId="{EE4F18F7-D8D5-4723-A285-3CA22D7F582C}" type="sibTrans" cxnId="{6135E25B-3753-4A93-B8A4-67624F5E74EA}">
      <dgm:prSet/>
      <dgm:spPr/>
      <dgm:t>
        <a:bodyPr/>
        <a:lstStyle/>
        <a:p>
          <a:endParaRPr lang="en-US"/>
        </a:p>
      </dgm:t>
    </dgm:pt>
    <dgm:pt modelId="{F9E51A95-5EAF-48EB-8477-21C35C8A0426}" type="parTrans" cxnId="{6135E25B-3753-4A93-B8A4-67624F5E74EA}">
      <dgm:prSet/>
      <dgm:spPr/>
      <dgm:t>
        <a:bodyPr/>
        <a:lstStyle/>
        <a:p>
          <a:endParaRPr lang="en-US"/>
        </a:p>
      </dgm:t>
    </dgm:pt>
    <dgm:pt modelId="{01A81348-3587-449D-97C8-65CAC7705C97}">
      <dgm:prSet custT="1"/>
      <dgm:spPr/>
      <dgm:t>
        <a:bodyPr/>
        <a:lstStyle/>
        <a:p>
          <a:pPr indent="0">
            <a:lnSpc>
              <a:spcPct val="100000"/>
            </a:lnSpc>
            <a:buFont typeface="Arial" panose="020B0604020202020204" pitchFamily="34" charset="0"/>
            <a:buNone/>
          </a:pPr>
          <a:r>
            <a:rPr lang="en-US" sz="1400" b="1" u="none" cap="none" baseline="0" dirty="0">
              <a:solidFill>
                <a:srgbClr val="002060"/>
              </a:solidFill>
              <a:effectLst>
                <a:outerShdw blurRad="38100" dist="38100" dir="2700000" algn="tl">
                  <a:srgbClr val="000000">
                    <a:alpha val="43137"/>
                  </a:srgbClr>
                </a:outerShdw>
              </a:effectLst>
              <a:latin typeface="Gotham Medium" panose="02000604030000020004"/>
            </a:rPr>
            <a:t>Today’s lesson is the third in a series of five from the book of Jeremiah. The overall context is the same as those: Jeremiah’s 40-year prophetic ministry was to warn the people of Judah of God’s judgment to come at the hands of the Babylonians. This was to happen because of the Judeans’ sinfulness and rebellion against the Lord.</a:t>
          </a:r>
          <a:r>
            <a:rPr lang="en-US" sz="200" b="1" u="none" cap="none" baseline="0" dirty="0">
              <a:solidFill>
                <a:srgbClr val="002060"/>
              </a:solidFill>
              <a:effectLst>
                <a:outerShdw blurRad="38100" dist="38100" dir="2700000" algn="tl">
                  <a:srgbClr val="000000">
                    <a:alpha val="43137"/>
                  </a:srgbClr>
                </a:outerShdw>
              </a:effectLst>
              <a:latin typeface="Gotham Medium" panose="02000604030000020004"/>
            </a:rPr>
            <a:t> </a:t>
          </a:r>
        </a:p>
      </dgm:t>
    </dgm:pt>
    <dgm:pt modelId="{6688967A-4CE1-4C18-9026-A18652A58055}" type="sibTrans" cxnId="{309E3BDF-874D-47F7-AB99-D4CF7C35B888}">
      <dgm:prSet/>
      <dgm:spPr/>
      <dgm:t>
        <a:bodyPr/>
        <a:lstStyle/>
        <a:p>
          <a:endParaRPr lang="en-US"/>
        </a:p>
      </dgm:t>
    </dgm:pt>
    <dgm:pt modelId="{5D44D6DF-6169-4B19-8E57-F905CA29880B}" type="parTrans" cxnId="{309E3BDF-874D-47F7-AB99-D4CF7C35B888}">
      <dgm:prSet/>
      <dgm:spPr/>
      <dgm:t>
        <a:bodyPr/>
        <a:lstStyle/>
        <a:p>
          <a:endParaRPr lang="en-US"/>
        </a:p>
      </dgm:t>
    </dgm:pt>
    <dgm:pt modelId="{7BE52B0F-20E9-4837-889A-6D28FE63178A}">
      <dgm:prSet custT="1"/>
      <dgm:spPr/>
      <dgm:t>
        <a:bodyPr/>
        <a:lstStyle/>
        <a:p>
          <a:pPr indent="0">
            <a:lnSpc>
              <a:spcPct val="100000"/>
            </a:lnSpc>
            <a:buFont typeface="Arial" panose="020B0604020202020204" pitchFamily="34" charset="0"/>
            <a:buNone/>
          </a:pPr>
          <a:r>
            <a:rPr lang="en-US" sz="200" b="1" u="none" cap="none" baseline="0" dirty="0">
              <a:solidFill>
                <a:srgbClr val="002060"/>
              </a:solidFill>
              <a:effectLst>
                <a:outerShdw blurRad="38100" dist="38100" dir="2700000" algn="tl">
                  <a:srgbClr val="000000">
                    <a:alpha val="43137"/>
                  </a:srgbClr>
                </a:outerShdw>
              </a:effectLst>
              <a:latin typeface="Gotham Medium" panose="02000604030000020004"/>
            </a:rPr>
            <a:t> </a:t>
          </a:r>
        </a:p>
      </dgm:t>
    </dgm:pt>
    <dgm:pt modelId="{5471DD42-8EEC-440F-87AC-ED2AB6136E00}" type="sibTrans" cxnId="{FF9C2E05-8045-4D7E-B02D-A7AFC3C3D545}">
      <dgm:prSet/>
      <dgm:spPr/>
      <dgm:t>
        <a:bodyPr/>
        <a:lstStyle/>
        <a:p>
          <a:endParaRPr lang="en-US"/>
        </a:p>
      </dgm:t>
    </dgm:pt>
    <dgm:pt modelId="{A4B0D2B1-F890-4E8C-97B1-72F593A5DF0D}" type="parTrans" cxnId="{FF9C2E05-8045-4D7E-B02D-A7AFC3C3D545}">
      <dgm:prSet/>
      <dgm:spPr/>
      <dgm:t>
        <a:bodyPr/>
        <a:lstStyle/>
        <a:p>
          <a:endParaRPr lang="en-US"/>
        </a:p>
      </dgm:t>
    </dgm:pt>
    <dgm:pt modelId="{FA138D40-5CA8-43F4-BA7C-F13C507AF6DC}">
      <dgm:prSet custT="1"/>
      <dgm:spPr/>
      <dgm:t>
        <a:bodyPr/>
        <a:lstStyle/>
        <a:p>
          <a:pPr indent="0">
            <a:lnSpc>
              <a:spcPct val="100000"/>
            </a:lnSpc>
            <a:buFont typeface="Arial" panose="020B0604020202020204" pitchFamily="34" charset="0"/>
            <a:buNone/>
          </a:pPr>
          <a:r>
            <a:rPr lang="en-US" sz="1400" b="1" u="none" cap="none" baseline="0" dirty="0">
              <a:solidFill>
                <a:srgbClr val="002060"/>
              </a:solidFill>
              <a:effectLst>
                <a:outerShdw blurRad="38100" dist="38100" dir="2700000" algn="tl">
                  <a:srgbClr val="000000">
                    <a:alpha val="43137"/>
                  </a:srgbClr>
                </a:outerShdw>
              </a:effectLst>
              <a:latin typeface="Gotham Medium" panose="02000604030000020004"/>
            </a:rPr>
            <a:t>Our Scripture text for today’s lesson records events that took place “in the days of Jehoiakim the son of Josiah king of Judah,” which is the period 609–598 BC (Jeremiah 35:1). To understand the significance of this time frame, we should view it against the larger backdrop of three chronological pressure points of Babylonian dominance in Palestine. Those three are the years 605, 597, and 586 BC; they are the years the Judeans were carried into exile in successive stages (2 Kings 24:1, 12; 25:1–21). The reference in Jeremiah 35:11 to a family’s relocation to Jerusalem due to Babylonian incursion indicates that the invasion of 605 BC is in view.</a:t>
          </a:r>
          <a:r>
            <a:rPr lang="en-US" sz="200" b="1" u="none" cap="none" baseline="0" dirty="0">
              <a:solidFill>
                <a:srgbClr val="002060"/>
              </a:solidFill>
              <a:effectLst>
                <a:outerShdw blurRad="38100" dist="38100" dir="2700000" algn="tl">
                  <a:srgbClr val="000000">
                    <a:alpha val="43137"/>
                  </a:srgbClr>
                </a:outerShdw>
              </a:effectLst>
              <a:latin typeface="Gotham Medium" panose="02000604030000020004"/>
            </a:rPr>
            <a:t> </a:t>
          </a:r>
        </a:p>
      </dgm:t>
    </dgm:pt>
    <dgm:pt modelId="{06D075A8-1A9B-4FF2-90C4-DBB3731C2B88}" type="sibTrans" cxnId="{DD63EBBD-A652-478D-B712-50DF4CA4524E}">
      <dgm:prSet/>
      <dgm:spPr/>
      <dgm:t>
        <a:bodyPr/>
        <a:lstStyle/>
        <a:p>
          <a:endParaRPr lang="en-US"/>
        </a:p>
      </dgm:t>
    </dgm:pt>
    <dgm:pt modelId="{E94DA4C7-9A52-49CC-8677-33F3EF504D54}" type="parTrans" cxnId="{DD63EBBD-A652-478D-B712-50DF4CA4524E}">
      <dgm:prSet/>
      <dgm:spPr/>
      <dgm:t>
        <a:bodyPr/>
        <a:lstStyle/>
        <a:p>
          <a:endParaRPr lang="en-US"/>
        </a:p>
      </dgm:t>
    </dgm:pt>
    <dgm:pt modelId="{4ABC9DBD-BBE9-4895-87BD-4781E6DF55F6}">
      <dgm:prSet custT="1"/>
      <dgm:spPr/>
      <dgm:t>
        <a:bodyPr/>
        <a:lstStyle/>
        <a:p>
          <a:pPr indent="0">
            <a:lnSpc>
              <a:spcPct val="100000"/>
            </a:lnSpc>
            <a:buFont typeface="Arial" panose="020B0604020202020204" pitchFamily="34" charset="0"/>
            <a:buNone/>
          </a:pPr>
          <a:r>
            <a:rPr lang="en-US" sz="200" b="1" u="none" cap="none" baseline="0" dirty="0">
              <a:solidFill>
                <a:srgbClr val="002060"/>
              </a:solidFill>
              <a:effectLst>
                <a:outerShdw blurRad="38100" dist="38100" dir="2700000" algn="tl">
                  <a:srgbClr val="000000">
                    <a:alpha val="43137"/>
                  </a:srgbClr>
                </a:outerShdw>
              </a:effectLst>
              <a:latin typeface="Gotham Medium" panose="02000604030000020004"/>
            </a:rPr>
            <a:t> </a:t>
          </a:r>
        </a:p>
      </dgm:t>
    </dgm:pt>
    <dgm:pt modelId="{8B16F9ED-E562-46BA-8A7F-4A90C1DFF2D4}" type="sibTrans" cxnId="{448D302A-8B35-48CF-A94A-9F0CF5F80F8D}">
      <dgm:prSet/>
      <dgm:spPr/>
      <dgm:t>
        <a:bodyPr/>
        <a:lstStyle/>
        <a:p>
          <a:endParaRPr lang="en-US"/>
        </a:p>
      </dgm:t>
    </dgm:pt>
    <dgm:pt modelId="{B744F3E3-7E85-4155-BDB5-3448BFA21F7E}" type="parTrans" cxnId="{448D302A-8B35-48CF-A94A-9F0CF5F80F8D}">
      <dgm:prSet/>
      <dgm:spPr/>
      <dgm:t>
        <a:bodyPr/>
        <a:lstStyle/>
        <a:p>
          <a:endParaRPr lang="en-US"/>
        </a:p>
      </dgm:t>
    </dgm:pt>
    <dgm:pt modelId="{95495D9D-2059-4FD1-85AE-745134C15DDC}">
      <dgm:prSet custT="1"/>
      <dgm:spPr/>
      <dgm:t>
        <a:bodyPr/>
        <a:lstStyle/>
        <a:p>
          <a:pPr indent="0">
            <a:lnSpc>
              <a:spcPct val="100000"/>
            </a:lnSpc>
            <a:buFont typeface="Arial" panose="020B0604020202020204" pitchFamily="34" charset="0"/>
            <a:buNone/>
          </a:pPr>
          <a:r>
            <a:rPr lang="en-US" sz="1400" b="1" u="none" cap="none" baseline="0" dirty="0">
              <a:solidFill>
                <a:srgbClr val="002060"/>
              </a:solidFill>
              <a:effectLst>
                <a:outerShdw blurRad="38100" dist="38100" dir="2700000" algn="tl">
                  <a:srgbClr val="000000">
                    <a:alpha val="43137"/>
                  </a:srgbClr>
                </a:outerShdw>
              </a:effectLst>
              <a:latin typeface="Gotham Medium" panose="02000604030000020004"/>
            </a:rPr>
            <a:t>Those were indeed turbulent times. In an earthly sense, there were power struggles between the world powers of Assyria and Babylon. Nineveh, the capital of Assyria, fell in 612 BC. Babylon’s victory at the epic Battle of Carchemish in 605 BC (Jeremiah 46:2) meant the passing of one oppressor only to be replaced by a new one. Is it any wonder that Jeremiah felt inadequate for his task (1:6)?</a:t>
          </a:r>
          <a:endParaRPr lang="en-US" sz="200" b="1" u="none" cap="none" baseline="0" dirty="0">
            <a:solidFill>
              <a:srgbClr val="002060"/>
            </a:solidFill>
            <a:effectLst>
              <a:outerShdw blurRad="38100" dist="38100" dir="2700000" algn="tl">
                <a:srgbClr val="000000">
                  <a:alpha val="43137"/>
                </a:srgbClr>
              </a:outerShdw>
            </a:effectLst>
            <a:latin typeface="Gotham Medium" panose="02000604030000020004"/>
          </a:endParaRPr>
        </a:p>
      </dgm:t>
    </dgm:pt>
    <dgm:pt modelId="{F5AF3512-DAE5-46D7-99B4-C75578373F23}" type="sibTrans" cxnId="{5160CA6C-41C9-479B-9E48-819CF6D057B6}">
      <dgm:prSet/>
      <dgm:spPr/>
      <dgm:t>
        <a:bodyPr/>
        <a:lstStyle/>
        <a:p>
          <a:endParaRPr lang="en-US"/>
        </a:p>
      </dgm:t>
    </dgm:pt>
    <dgm:pt modelId="{F666DB29-3B05-4102-A13C-8D57D105DB95}" type="parTrans" cxnId="{5160CA6C-41C9-479B-9E48-819CF6D057B6}">
      <dgm:prSet/>
      <dgm:spPr/>
      <dgm:t>
        <a:bodyPr/>
        <a:lstStyle/>
        <a:p>
          <a:endParaRPr lang="en-US"/>
        </a:p>
      </dgm:t>
    </dgm:pt>
    <dgm:pt modelId="{FEA55674-7B5B-4152-8A90-D98CC713A963}">
      <dgm:prSet custT="1"/>
      <dgm:spPr/>
      <dgm:t>
        <a:bodyPr/>
        <a:lstStyle/>
        <a:p>
          <a:pPr indent="0">
            <a:lnSpc>
              <a:spcPct val="100000"/>
            </a:lnSpc>
            <a:buFont typeface="Arial" panose="020B0604020202020204" pitchFamily="34" charset="0"/>
            <a:buNone/>
          </a:pPr>
          <a:r>
            <a:rPr lang="en-US" sz="1400" b="1" u="none" cap="none" baseline="0" dirty="0">
              <a:solidFill>
                <a:srgbClr val="002060"/>
              </a:solidFill>
              <a:effectLst>
                <a:outerShdw blurRad="38100" dist="38100" dir="2700000" algn="tl">
                  <a:srgbClr val="000000">
                    <a:alpha val="43137"/>
                  </a:srgbClr>
                </a:outerShdw>
              </a:effectLst>
              <a:latin typeface="Gotham Medium" panose="02000604030000020004"/>
            </a:rPr>
            <a:t>The incident in today’s text occurred at roughly the halfway point in Jeremiah’s 40-year efforts to convince God’s people to repent of their wrongdoing and return to the Lord. These efforts included use of some rather striking visual aids as teaching tools, all commanded by God: a soiled linen “girdle” or sash (Jeremiah 13:1–11), a visit to a potter’s house (18:1–11), and the wearing of a makeshift yoke to symbolize submission to Babylon (27:1–7). Today’s Scripture text records yet another visual aid by which Jeremiah tried to appeal to an increasingly wayward people.</a:t>
          </a:r>
          <a:r>
            <a:rPr lang="en-US" sz="200" b="1" u="none" cap="none" baseline="0" dirty="0">
              <a:solidFill>
                <a:srgbClr val="002060"/>
              </a:solidFill>
              <a:effectLst>
                <a:outerShdw blurRad="38100" dist="38100" dir="2700000" algn="tl">
                  <a:srgbClr val="000000">
                    <a:alpha val="43137"/>
                  </a:srgbClr>
                </a:outerShdw>
              </a:effectLst>
              <a:latin typeface="Gotham Medium" panose="02000604030000020004"/>
            </a:rPr>
            <a:t> </a:t>
          </a:r>
        </a:p>
      </dgm:t>
    </dgm:pt>
    <dgm:pt modelId="{E85BA3ED-B320-42E8-A85D-050AC1F82F08}" type="sibTrans" cxnId="{0F700B1B-A411-4D6B-9126-8D87DEDC4A27}">
      <dgm:prSet/>
      <dgm:spPr/>
      <dgm:t>
        <a:bodyPr/>
        <a:lstStyle/>
        <a:p>
          <a:endParaRPr lang="en-US"/>
        </a:p>
      </dgm:t>
    </dgm:pt>
    <dgm:pt modelId="{D7DCBA37-CBA2-46FF-B3A8-D848DE3E2050}" type="parTrans" cxnId="{0F700B1B-A411-4D6B-9126-8D87DEDC4A27}">
      <dgm:prSet/>
      <dgm:spPr/>
      <dgm:t>
        <a:bodyPr/>
        <a:lstStyle/>
        <a:p>
          <a:endParaRPr lang="en-US"/>
        </a:p>
      </dgm:t>
    </dgm:pt>
    <dgm:pt modelId="{973953B6-D59A-4BC5-96CB-DDC57EB9E43A}">
      <dgm:prSet custT="1"/>
      <dgm:spPr/>
      <dgm:t>
        <a:bodyPr/>
        <a:lstStyle/>
        <a:p>
          <a:pPr indent="0">
            <a:lnSpc>
              <a:spcPct val="100000"/>
            </a:lnSpc>
            <a:buFont typeface="Arial" panose="020B0604020202020204" pitchFamily="34" charset="0"/>
            <a:buNone/>
          </a:pPr>
          <a:r>
            <a:rPr lang="en-US" sz="200" b="1" u="none" cap="none" baseline="0" dirty="0">
              <a:solidFill>
                <a:srgbClr val="002060"/>
              </a:solidFill>
              <a:effectLst>
                <a:outerShdw blurRad="38100" dist="38100" dir="2700000" algn="tl">
                  <a:srgbClr val="000000">
                    <a:alpha val="43137"/>
                  </a:srgbClr>
                </a:outerShdw>
              </a:effectLst>
              <a:latin typeface="Gotham Medium" panose="02000604030000020004"/>
            </a:rPr>
            <a:t> </a:t>
          </a:r>
        </a:p>
      </dgm:t>
    </dgm:pt>
    <dgm:pt modelId="{B38AE318-EBC2-4DBF-90EB-89F066B8F87B}" type="sibTrans" cxnId="{A10E89B6-8A76-421A-8ECA-A8E1F50EBC6E}">
      <dgm:prSet/>
      <dgm:spPr/>
      <dgm:t>
        <a:bodyPr/>
        <a:lstStyle/>
        <a:p>
          <a:endParaRPr lang="en-US"/>
        </a:p>
      </dgm:t>
    </dgm:pt>
    <dgm:pt modelId="{C123EB2D-A9E2-460B-993D-A4895E59B30F}" type="parTrans" cxnId="{A10E89B6-8A76-421A-8ECA-A8E1F50EBC6E}">
      <dgm:prSet/>
      <dgm:spPr/>
      <dgm:t>
        <a:bodyPr/>
        <a:lstStyle/>
        <a:p>
          <a:endParaRPr lang="en-US"/>
        </a:p>
      </dgm:t>
    </dgm:pt>
    <dgm:pt modelId="{E3C2B3F2-B4D5-4B34-84E1-19EF4EE467A3}">
      <dgm:prSet custT="1"/>
      <dgm:spPr/>
      <dgm:t>
        <a:bodyPr/>
        <a:lstStyle/>
        <a:p>
          <a:pPr indent="0">
            <a:lnSpc>
              <a:spcPct val="100000"/>
            </a:lnSpc>
            <a:buFont typeface="Arial" panose="020B0604020202020204" pitchFamily="34" charset="0"/>
            <a:buNone/>
          </a:pPr>
          <a:r>
            <a:rPr lang="en-US" sz="1400" b="1" u="none" cap="none" baseline="0" dirty="0">
              <a:solidFill>
                <a:srgbClr val="002060"/>
              </a:solidFill>
              <a:effectLst>
                <a:outerShdw blurRad="38100" dist="38100" dir="2700000" algn="tl">
                  <a:srgbClr val="000000">
                    <a:alpha val="43137"/>
                  </a:srgbClr>
                </a:outerShdw>
              </a:effectLst>
              <a:latin typeface="Gotham Medium" panose="02000604030000020004"/>
            </a:rPr>
            <a:t>A footnote: Jeremiah 35:3 mentions “Jaazaniah the son of Jeremiah,” but he is a different Jeremiah than the prophet (compare Jeremiah 1:1 with 35:3).</a:t>
          </a:r>
        </a:p>
      </dgm:t>
    </dgm:pt>
    <dgm:pt modelId="{20998C33-0CE3-4CE3-AFAF-E196AEA09B79}" type="sibTrans" cxnId="{8B43AF7F-BD19-4AD4-96B7-EEE831296593}">
      <dgm:prSet/>
      <dgm:spPr/>
      <dgm:t>
        <a:bodyPr/>
        <a:lstStyle/>
        <a:p>
          <a:endParaRPr lang="en-US"/>
        </a:p>
      </dgm:t>
    </dgm:pt>
    <dgm:pt modelId="{3BDA1278-5F18-41F8-A68E-576BCD79D769}" type="parTrans" cxnId="{8B43AF7F-BD19-4AD4-96B7-EEE831296593}">
      <dgm:prSet/>
      <dgm:spPr/>
      <dgm:t>
        <a:bodyPr/>
        <a:lstStyle/>
        <a:p>
          <a:endParaRPr lang="en-US"/>
        </a:p>
      </dgm:t>
    </dgm:pt>
    <dgm:pt modelId="{2B7AE414-AA80-41C0-A9CD-4BD8B8994651}">
      <dgm:prSet custT="1"/>
      <dgm:spPr/>
      <dgm:t>
        <a:bodyPr/>
        <a:lstStyle/>
        <a:p>
          <a:pPr indent="0">
            <a:lnSpc>
              <a:spcPct val="100000"/>
            </a:lnSpc>
            <a:buFont typeface="Arial" panose="020B0604020202020204" pitchFamily="34" charset="0"/>
            <a:buNone/>
          </a:pPr>
          <a:endParaRPr lang="en-US" sz="200" b="1" u="none" cap="none" baseline="0" dirty="0">
            <a:solidFill>
              <a:srgbClr val="002060"/>
            </a:solidFill>
            <a:effectLst>
              <a:outerShdw blurRad="38100" dist="38100" dir="2700000" algn="tl">
                <a:srgbClr val="000000">
                  <a:alpha val="43137"/>
                </a:srgbClr>
              </a:outerShdw>
            </a:effectLst>
            <a:latin typeface="Gotham Medium" panose="02000604030000020004"/>
          </a:endParaRPr>
        </a:p>
      </dgm:t>
    </dgm:pt>
    <dgm:pt modelId="{D1976F6E-07DE-4CD8-BC66-253D42B74896}" type="parTrans" cxnId="{975FF927-ECD2-461D-857D-FD405E57FA3E}">
      <dgm:prSet/>
      <dgm:spPr/>
      <dgm:t>
        <a:bodyPr/>
        <a:lstStyle/>
        <a:p>
          <a:endParaRPr lang="en-US"/>
        </a:p>
      </dgm:t>
    </dgm:pt>
    <dgm:pt modelId="{0A92785F-C665-40D8-8F01-5DD71AB8CA59}" type="sibTrans" cxnId="{975FF927-ECD2-461D-857D-FD405E57FA3E}">
      <dgm:prSet/>
      <dgm:spPr/>
      <dgm:t>
        <a:bodyPr/>
        <a:lstStyle/>
        <a:p>
          <a:endParaRPr lang="en-US"/>
        </a:p>
      </dgm:t>
    </dgm:pt>
    <dgm:pt modelId="{D585D311-0C49-4545-A70E-CF5A10D09952}" type="pres">
      <dgm:prSet presAssocID="{27B0604F-74D2-4061-9542-DA65BEC468BE}" presName="linear" presStyleCnt="0">
        <dgm:presLayoutVars>
          <dgm:animLvl val="lvl"/>
          <dgm:resizeHandles val="exact"/>
        </dgm:presLayoutVars>
      </dgm:prSet>
      <dgm:spPr/>
    </dgm:pt>
    <dgm:pt modelId="{3ACED6BD-5146-48FB-8DBA-921D89C310A8}" type="pres">
      <dgm:prSet presAssocID="{564AA657-8B6E-47C3-B3E7-59EC426B9431}" presName="parentText" presStyleLbl="node1" presStyleIdx="0" presStyleCnt="1" custScaleY="39392" custLinFactNeighborY="-52256">
        <dgm:presLayoutVars>
          <dgm:chMax val="0"/>
          <dgm:bulletEnabled val="1"/>
        </dgm:presLayoutVars>
      </dgm:prSet>
      <dgm:spPr/>
    </dgm:pt>
    <dgm:pt modelId="{45F7C52C-CBA6-45EC-A410-6EED8567A62F}" type="pres">
      <dgm:prSet presAssocID="{564AA657-8B6E-47C3-B3E7-59EC426B9431}" presName="childText" presStyleLbl="revTx" presStyleIdx="0" presStyleCnt="1" custScaleY="70939" custLinFactNeighborX="-849" custLinFactNeighborY="-45516">
        <dgm:presLayoutVars>
          <dgm:bulletEnabled val="1"/>
        </dgm:presLayoutVars>
      </dgm:prSet>
      <dgm:spPr/>
    </dgm:pt>
  </dgm:ptLst>
  <dgm:cxnLst>
    <dgm:cxn modelId="{FF9C2E05-8045-4D7E-B02D-A7AFC3C3D545}" srcId="{564AA657-8B6E-47C3-B3E7-59EC426B9431}" destId="{7BE52B0F-20E9-4837-889A-6D28FE63178A}" srcOrd="3" destOrd="0" parTransId="{A4B0D2B1-F890-4E8C-97B1-72F593A5DF0D}" sibTransId="{5471DD42-8EEC-440F-87AC-ED2AB6136E00}"/>
    <dgm:cxn modelId="{891B7105-590F-44F1-8209-846F80EBDFD7}" type="presOf" srcId="{2B7AE414-AA80-41C0-A9CD-4BD8B8994651}" destId="{45F7C52C-CBA6-45EC-A410-6EED8567A62F}" srcOrd="0" destOrd="7" presId="urn:microsoft.com/office/officeart/2005/8/layout/vList2"/>
    <dgm:cxn modelId="{84AB1B06-FA6E-478C-848F-8A988CE41DEF}" type="presOf" srcId="{27B0604F-74D2-4061-9542-DA65BEC468BE}" destId="{D585D311-0C49-4545-A70E-CF5A10D09952}" srcOrd="0" destOrd="0" presId="urn:microsoft.com/office/officeart/2005/8/layout/vList2"/>
    <dgm:cxn modelId="{5AE4650C-1654-4F54-B512-41993367D7AB}" type="presOf" srcId="{4ABC9DBD-BBE9-4895-87BD-4781E6DF55F6}" destId="{45F7C52C-CBA6-45EC-A410-6EED8567A62F}" srcOrd="0" destOrd="5" presId="urn:microsoft.com/office/officeart/2005/8/layout/vList2"/>
    <dgm:cxn modelId="{1B39A711-9DE3-40DA-A450-AB96BA04DA4F}" type="presOf" srcId="{F69B539D-FEC1-42E2-9C7F-B12EF9F6DEA7}" destId="{45F7C52C-CBA6-45EC-A410-6EED8567A62F}" srcOrd="0" destOrd="0" presId="urn:microsoft.com/office/officeart/2005/8/layout/vList2"/>
    <dgm:cxn modelId="{0F700B1B-A411-4D6B-9126-8D87DEDC4A27}" srcId="{564AA657-8B6E-47C3-B3E7-59EC426B9431}" destId="{FEA55674-7B5B-4152-8A90-D98CC713A963}" srcOrd="8" destOrd="0" parTransId="{D7DCBA37-CBA2-46FF-B3A8-D848DE3E2050}" sibTransId="{E85BA3ED-B320-42E8-A85D-050AC1F82F08}"/>
    <dgm:cxn modelId="{975FF927-ECD2-461D-857D-FD405E57FA3E}" srcId="{564AA657-8B6E-47C3-B3E7-59EC426B9431}" destId="{2B7AE414-AA80-41C0-A9CD-4BD8B8994651}" srcOrd="7" destOrd="0" parTransId="{D1976F6E-07DE-4CD8-BC66-253D42B74896}" sibTransId="{0A92785F-C665-40D8-8F01-5DD71AB8CA59}"/>
    <dgm:cxn modelId="{448D302A-8B35-48CF-A94A-9F0CF5F80F8D}" srcId="{564AA657-8B6E-47C3-B3E7-59EC426B9431}" destId="{4ABC9DBD-BBE9-4895-87BD-4781E6DF55F6}" srcOrd="5" destOrd="0" parTransId="{B744F3E3-7E85-4155-BDB5-3448BFA21F7E}" sibTransId="{8B16F9ED-E562-46BA-8A7F-4A90C1DFF2D4}"/>
    <dgm:cxn modelId="{BB352F33-2987-4186-99E3-68D541AB4858}" type="presOf" srcId="{973953B6-D59A-4BC5-96CB-DDC57EB9E43A}" destId="{45F7C52C-CBA6-45EC-A410-6EED8567A62F}" srcOrd="0" destOrd="9" presId="urn:microsoft.com/office/officeart/2005/8/layout/vList2"/>
    <dgm:cxn modelId="{6135E25B-3753-4A93-B8A4-67624F5E74EA}" srcId="{564AA657-8B6E-47C3-B3E7-59EC426B9431}" destId="{7C45C2C6-31AD-45AE-8A0A-47ADDAAF1200}" srcOrd="1" destOrd="0" parTransId="{F9E51A95-5EAF-48EB-8477-21C35C8A0426}" sibTransId="{EE4F18F7-D8D5-4723-A285-3CA22D7F582C}"/>
    <dgm:cxn modelId="{6B0CBE44-1EAF-49EF-ADF2-875E56266D0B}" type="presOf" srcId="{E3C2B3F2-B4D5-4B34-84E1-19EF4EE467A3}" destId="{45F7C52C-CBA6-45EC-A410-6EED8567A62F}" srcOrd="0" destOrd="10" presId="urn:microsoft.com/office/officeart/2005/8/layout/vList2"/>
    <dgm:cxn modelId="{5160CA6C-41C9-479B-9E48-819CF6D057B6}" srcId="{564AA657-8B6E-47C3-B3E7-59EC426B9431}" destId="{95495D9D-2059-4FD1-85AE-745134C15DDC}" srcOrd="6" destOrd="0" parTransId="{F666DB29-3B05-4102-A13C-8D57D105DB95}" sibTransId="{F5AF3512-DAE5-46D7-99B4-C75578373F23}"/>
    <dgm:cxn modelId="{DDBA8D74-A0A3-4840-B2F9-1583C2FAC714}" type="presOf" srcId="{7BE52B0F-20E9-4837-889A-6D28FE63178A}" destId="{45F7C52C-CBA6-45EC-A410-6EED8567A62F}" srcOrd="0" destOrd="3" presId="urn:microsoft.com/office/officeart/2005/8/layout/vList2"/>
    <dgm:cxn modelId="{36599379-0C7F-40BC-8E88-1233D0E91D61}" srcId="{564AA657-8B6E-47C3-B3E7-59EC426B9431}" destId="{F69B539D-FEC1-42E2-9C7F-B12EF9F6DEA7}" srcOrd="0" destOrd="0" parTransId="{7D5D2D7B-1E05-4D75-BCF1-CBC7F85A971C}" sibTransId="{C617AD02-7B4F-4D03-B7DD-2A8390031FF8}"/>
    <dgm:cxn modelId="{8B43AF7F-BD19-4AD4-96B7-EEE831296593}" srcId="{564AA657-8B6E-47C3-B3E7-59EC426B9431}" destId="{E3C2B3F2-B4D5-4B34-84E1-19EF4EE467A3}" srcOrd="10" destOrd="0" parTransId="{3BDA1278-5F18-41F8-A68E-576BCD79D769}" sibTransId="{20998C33-0CE3-4CE3-AFAF-E196AEA09B79}"/>
    <dgm:cxn modelId="{C2217795-5392-497F-9373-8AA456FE00A0}" type="presOf" srcId="{FEA55674-7B5B-4152-8A90-D98CC713A963}" destId="{45F7C52C-CBA6-45EC-A410-6EED8567A62F}" srcOrd="0" destOrd="8" presId="urn:microsoft.com/office/officeart/2005/8/layout/vList2"/>
    <dgm:cxn modelId="{6501F6A7-5AD6-4431-BC38-E704041FCC28}" type="presOf" srcId="{7C45C2C6-31AD-45AE-8A0A-47ADDAAF1200}" destId="{45F7C52C-CBA6-45EC-A410-6EED8567A62F}" srcOrd="0" destOrd="1" presId="urn:microsoft.com/office/officeart/2005/8/layout/vList2"/>
    <dgm:cxn modelId="{A10E89B6-8A76-421A-8ECA-A8E1F50EBC6E}" srcId="{564AA657-8B6E-47C3-B3E7-59EC426B9431}" destId="{973953B6-D59A-4BC5-96CB-DDC57EB9E43A}" srcOrd="9" destOrd="0" parTransId="{C123EB2D-A9E2-460B-993D-A4895E59B30F}" sibTransId="{B38AE318-EBC2-4DBF-90EB-89F066B8F87B}"/>
    <dgm:cxn modelId="{DD63EBBD-A652-478D-B712-50DF4CA4524E}" srcId="{564AA657-8B6E-47C3-B3E7-59EC426B9431}" destId="{FA138D40-5CA8-43F4-BA7C-F13C507AF6DC}" srcOrd="4" destOrd="0" parTransId="{E94DA4C7-9A52-49CC-8677-33F3EF504D54}" sibTransId="{06D075A8-1A9B-4FF2-90C4-DBB3731C2B88}"/>
    <dgm:cxn modelId="{8DC241C1-E3D3-41A8-9D30-493FC4B4941A}" type="presOf" srcId="{95495D9D-2059-4FD1-85AE-745134C15DDC}" destId="{45F7C52C-CBA6-45EC-A410-6EED8567A62F}" srcOrd="0" destOrd="6" presId="urn:microsoft.com/office/officeart/2005/8/layout/vList2"/>
    <dgm:cxn modelId="{8F497EC8-0BCD-41CA-87D9-8B401EAE81F0}" type="presOf" srcId="{FA138D40-5CA8-43F4-BA7C-F13C507AF6DC}" destId="{45F7C52C-CBA6-45EC-A410-6EED8567A62F}" srcOrd="0" destOrd="4" presId="urn:microsoft.com/office/officeart/2005/8/layout/vList2"/>
    <dgm:cxn modelId="{9CAE60CC-00B1-4A58-AFC8-837AFE5B067C}" type="presOf" srcId="{564AA657-8B6E-47C3-B3E7-59EC426B9431}" destId="{3ACED6BD-5146-48FB-8DBA-921D89C310A8}" srcOrd="0" destOrd="0" presId="urn:microsoft.com/office/officeart/2005/8/layout/vList2"/>
    <dgm:cxn modelId="{309E3BDF-874D-47F7-AB99-D4CF7C35B888}" srcId="{564AA657-8B6E-47C3-B3E7-59EC426B9431}" destId="{01A81348-3587-449D-97C8-65CAC7705C97}" srcOrd="2" destOrd="0" parTransId="{5D44D6DF-6169-4B19-8E57-F905CA29880B}" sibTransId="{6688967A-4CE1-4C18-9026-A18652A58055}"/>
    <dgm:cxn modelId="{DF420DE3-C70D-4A82-AE6E-39E18D98F295}" type="presOf" srcId="{01A81348-3587-449D-97C8-65CAC7705C97}" destId="{45F7C52C-CBA6-45EC-A410-6EED8567A62F}" srcOrd="0" destOrd="2" presId="urn:microsoft.com/office/officeart/2005/8/layout/vList2"/>
    <dgm:cxn modelId="{59D8EAF3-6BE3-4A17-929D-E9B27E1E7926}" srcId="{27B0604F-74D2-4061-9542-DA65BEC468BE}" destId="{564AA657-8B6E-47C3-B3E7-59EC426B9431}" srcOrd="0" destOrd="0" parTransId="{CF7594DA-EFAB-4CAD-9102-B7A4BA53521E}" sibTransId="{4518916B-3884-45E0-B036-0E144D45A7BD}"/>
    <dgm:cxn modelId="{C9C0A455-F876-4D8F-A040-2A17CFFF915F}" type="presParOf" srcId="{D585D311-0C49-4545-A70E-CF5A10D09952}" destId="{3ACED6BD-5146-48FB-8DBA-921D89C310A8}" srcOrd="0" destOrd="0" presId="urn:microsoft.com/office/officeart/2005/8/layout/vList2"/>
    <dgm:cxn modelId="{D10C4058-0550-478F-8E0A-C04A9626C4CB}" type="presParOf" srcId="{D585D311-0C49-4545-A70E-CF5A10D09952}" destId="{45F7C52C-CBA6-45EC-A410-6EED8567A62F}" srcOrd="1" destOrd="0" presId="urn:microsoft.com/office/officeart/2005/8/layout/vList2"/>
  </dgm:cxnLst>
  <dgm:bg>
    <a:solidFill>
      <a:schemeClr val="bg1">
        <a:alpha val="40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ED6BD-5146-48FB-8DBA-921D89C310A8}">
      <dsp:nvSpPr>
        <dsp:cNvPr id="0" name=""/>
        <dsp:cNvSpPr/>
      </dsp:nvSpPr>
      <dsp:spPr>
        <a:xfrm>
          <a:off x="0" y="0"/>
          <a:ext cx="11003280" cy="471486"/>
        </a:xfrm>
        <a:prstGeom prst="roundRect">
          <a:avLst/>
        </a:prstGeom>
        <a:solidFill>
          <a:srgbClr val="00206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cap="small" baseline="0" dirty="0">
              <a:effectLst>
                <a:outerShdw blurRad="38100" dist="38100" dir="2700000" algn="tl">
                  <a:srgbClr val="000000">
                    <a:alpha val="43137"/>
                  </a:srgbClr>
                </a:outerShdw>
              </a:effectLst>
              <a:latin typeface="Gotham Medium" panose="02000604030000020004"/>
            </a:rPr>
            <a:t>Nebuchadnezzar’s Raids of Judah—</a:t>
          </a:r>
          <a:endParaRPr lang="en-US" sz="2800" b="1" kern="1200" cap="small" baseline="0" dirty="0">
            <a:solidFill>
              <a:schemeClr val="tx1"/>
            </a:solidFill>
            <a:effectLst>
              <a:outerShdw blurRad="38100" dist="38100" dir="2700000" algn="tl">
                <a:srgbClr val="000000">
                  <a:alpha val="43137"/>
                </a:srgbClr>
              </a:outerShdw>
            </a:effectLst>
            <a:latin typeface="Gotham Medium" panose="02000604030000020004"/>
          </a:endParaRPr>
        </a:p>
      </dsp:txBody>
      <dsp:txXfrm>
        <a:off x="23016" y="23016"/>
        <a:ext cx="10957248" cy="425454"/>
      </dsp:txXfrm>
    </dsp:sp>
    <dsp:sp modelId="{45F7C52C-CBA6-45EC-A410-6EED8567A62F}">
      <dsp:nvSpPr>
        <dsp:cNvPr id="0" name=""/>
        <dsp:cNvSpPr/>
      </dsp:nvSpPr>
      <dsp:spPr>
        <a:xfrm>
          <a:off x="0" y="309442"/>
          <a:ext cx="11003280" cy="3755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9354" tIns="7620" rIns="42672" bIns="7620" numCol="1" spcCol="1270" anchor="t" anchorCtr="0">
          <a:noAutofit/>
        </a:bodyPr>
        <a:lstStyle/>
        <a:p>
          <a:pPr marL="57150" lvl="1" indent="0" algn="l" defTabSz="266700">
            <a:lnSpc>
              <a:spcPct val="100000"/>
            </a:lnSpc>
            <a:spcBef>
              <a:spcPct val="0"/>
            </a:spcBef>
            <a:spcAft>
              <a:spcPct val="20000"/>
            </a:spcAft>
            <a:buFont typeface="Arial" panose="020B0604020202020204" pitchFamily="34" charset="0"/>
            <a:buNone/>
          </a:pPr>
          <a:endParaRPr lang="en-US" sz="600" b="1" u="none" kern="1200" cap="none" baseline="0" dirty="0">
            <a:solidFill>
              <a:srgbClr val="002060"/>
            </a:solidFill>
            <a:effectLst>
              <a:outerShdw blurRad="38100" dist="38100" dir="2700000" algn="tl">
                <a:srgbClr val="000000">
                  <a:alpha val="43137"/>
                </a:srgbClr>
              </a:outerShdw>
            </a:effectLst>
            <a:latin typeface="Gotham Medium" panose="02000604030000020004"/>
          </a:endParaRPr>
        </a:p>
        <a:p>
          <a:pPr marL="57150" lvl="1" indent="0" algn="l" defTabSz="266700">
            <a:lnSpc>
              <a:spcPct val="100000"/>
            </a:lnSpc>
            <a:spcBef>
              <a:spcPct val="0"/>
            </a:spcBef>
            <a:spcAft>
              <a:spcPct val="20000"/>
            </a:spcAft>
            <a:buFont typeface="Arial" panose="020B0604020202020204" pitchFamily="34" charset="0"/>
            <a:buNone/>
          </a:pPr>
          <a:endParaRPr lang="en-US" sz="600" b="1" u="none" kern="1200" cap="none" baseline="0" dirty="0">
            <a:solidFill>
              <a:srgbClr val="002060"/>
            </a:solidFill>
            <a:effectLst>
              <a:outerShdw blurRad="38100" dist="38100" dir="2700000" algn="tl">
                <a:srgbClr val="000000">
                  <a:alpha val="43137"/>
                </a:srgbClr>
              </a:outerShdw>
            </a:effectLst>
            <a:latin typeface="Gotham Medium" panose="02000604030000020004"/>
          </a:endParaRPr>
        </a:p>
        <a:p>
          <a:pPr marL="228600" lvl="1" indent="0" algn="l" defTabSz="1066800">
            <a:lnSpc>
              <a:spcPct val="100000"/>
            </a:lnSpc>
            <a:spcBef>
              <a:spcPct val="0"/>
            </a:spcBef>
            <a:spcAft>
              <a:spcPct val="20000"/>
            </a:spcAft>
            <a:buFont typeface="Arial" panose="020B0604020202020204" pitchFamily="34" charset="0"/>
            <a:buNone/>
          </a:pPr>
          <a:r>
            <a:rPr lang="en-US" sz="2400" b="1" u="none" kern="1200" cap="none" baseline="0" dirty="0">
              <a:solidFill>
                <a:srgbClr val="002060"/>
              </a:solidFill>
              <a:effectLst>
                <a:outerShdw blurRad="38100" dist="38100" dir="2700000" algn="tl">
                  <a:srgbClr val="000000">
                    <a:alpha val="43137"/>
                  </a:srgbClr>
                </a:outerShdw>
              </a:effectLst>
              <a:uFill>
                <a:solidFill>
                  <a:schemeClr val="bg1"/>
                </a:solidFill>
              </a:uFill>
              <a:latin typeface="Gotham Medium" panose="02000604030000020004"/>
            </a:rPr>
            <a:t>At the likely time of this passage (605–604 BC), King Nebuchadnezzar of Babylon had already begun raiding the regions around Judah, including Syria, Lebanon, and Israel, thus driving the </a:t>
          </a:r>
          <a:r>
            <a:rPr lang="en-US" sz="2400" b="1" u="none" kern="1200" cap="none" baseline="0" dirty="0" err="1">
              <a:solidFill>
                <a:srgbClr val="002060"/>
              </a:solidFill>
              <a:effectLst>
                <a:outerShdw blurRad="38100" dist="38100" dir="2700000" algn="tl">
                  <a:srgbClr val="000000">
                    <a:alpha val="43137"/>
                  </a:srgbClr>
                </a:outerShdw>
              </a:effectLst>
              <a:uFill>
                <a:solidFill>
                  <a:schemeClr val="bg1"/>
                </a:solidFill>
              </a:uFill>
              <a:latin typeface="Gotham Medium" panose="02000604030000020004"/>
            </a:rPr>
            <a:t>Rekabites</a:t>
          </a:r>
          <a:r>
            <a:rPr lang="en-US" sz="2400" b="1" u="none" kern="1200" cap="none" baseline="0" dirty="0">
              <a:solidFill>
                <a:srgbClr val="002060"/>
              </a:solidFill>
              <a:effectLst>
                <a:outerShdw blurRad="38100" dist="38100" dir="2700000" algn="tl">
                  <a:srgbClr val="000000">
                    <a:alpha val="43137"/>
                  </a:srgbClr>
                </a:outerShdw>
              </a:effectLst>
              <a:uFill>
                <a:solidFill>
                  <a:schemeClr val="bg1"/>
                </a:solidFill>
              </a:uFill>
              <a:latin typeface="Gotham Medium" panose="02000604030000020004"/>
            </a:rPr>
            <a:t> from the lands they had previously settled.  Second Kings 24:1 also informs us that Nebuchadnezzar had begun raiding the outer regions of the southern kingdom of Judah, and eventually besieged Jerusalem itself: “Jehoiakim became his vassal for three years.  But then he turned against Nebuchadnezzar and rebelled [in 601 BC]. ” Jehoiakim would join forces with the Egyptians and would eventually be removed by Nebuchadnezzar in 598 BC, carried off to Babylon.</a:t>
          </a:r>
          <a:r>
            <a:rPr lang="en-US" sz="600" b="1" u="none" kern="1200" cap="none" baseline="0" dirty="0">
              <a:solidFill>
                <a:srgbClr val="002060"/>
              </a:solidFill>
              <a:effectLst>
                <a:outerShdw blurRad="38100" dist="38100" dir="2700000" algn="tl">
                  <a:srgbClr val="000000">
                    <a:alpha val="43137"/>
                  </a:srgbClr>
                </a:outerShdw>
              </a:effectLst>
              <a:uFill>
                <a:solidFill>
                  <a:schemeClr val="bg1"/>
                </a:solidFill>
              </a:uFill>
              <a:latin typeface="Gotham Medium" panose="02000604030000020004"/>
            </a:rPr>
            <a:t> </a:t>
          </a:r>
          <a:endParaRPr lang="en-US" sz="600" b="1" u="none" kern="1200" cap="none" baseline="0" dirty="0">
            <a:solidFill>
              <a:srgbClr val="002060"/>
            </a:solidFill>
            <a:effectLst>
              <a:outerShdw blurRad="38100" dist="38100" dir="2700000" algn="tl">
                <a:srgbClr val="000000">
                  <a:alpha val="43137"/>
                </a:srgbClr>
              </a:outerShdw>
            </a:effectLst>
            <a:latin typeface="Gotham Medium" panose="02000604030000020004"/>
          </a:endParaRPr>
        </a:p>
        <a:p>
          <a:pPr marL="57150" lvl="1" indent="0" algn="l" defTabSz="266700">
            <a:lnSpc>
              <a:spcPct val="100000"/>
            </a:lnSpc>
            <a:spcBef>
              <a:spcPct val="0"/>
            </a:spcBef>
            <a:spcAft>
              <a:spcPct val="20000"/>
            </a:spcAft>
            <a:buFont typeface="Arial" panose="020B0604020202020204" pitchFamily="34" charset="0"/>
            <a:buNone/>
          </a:pPr>
          <a:r>
            <a:rPr lang="en-US" sz="600" b="1" u="none" kern="1200" cap="none" baseline="0" dirty="0">
              <a:solidFill>
                <a:srgbClr val="002060"/>
              </a:solidFill>
              <a:effectLst>
                <a:outerShdw blurRad="38100" dist="38100" dir="2700000" algn="tl">
                  <a:srgbClr val="000000">
                    <a:alpha val="43137"/>
                  </a:srgbClr>
                </a:outerShdw>
              </a:effectLst>
              <a:uFill>
                <a:solidFill>
                  <a:schemeClr val="bg1"/>
                </a:solidFill>
              </a:uFill>
              <a:latin typeface="Gotham Medium" panose="02000604030000020004"/>
            </a:rPr>
            <a:t> </a:t>
          </a:r>
        </a:p>
        <a:p>
          <a:pPr marL="228600" lvl="1" indent="0" algn="l" defTabSz="1066800">
            <a:lnSpc>
              <a:spcPct val="100000"/>
            </a:lnSpc>
            <a:spcBef>
              <a:spcPct val="0"/>
            </a:spcBef>
            <a:spcAft>
              <a:spcPct val="20000"/>
            </a:spcAft>
            <a:buFont typeface="Arial" panose="020B0604020202020204" pitchFamily="34" charset="0"/>
            <a:buNone/>
          </a:pPr>
          <a:r>
            <a:rPr lang="en-US" sz="2400" b="1" u="none" kern="1200" cap="none" baseline="0" dirty="0">
              <a:solidFill>
                <a:srgbClr val="002060"/>
              </a:solidFill>
              <a:effectLst>
                <a:outerShdw blurRad="38100" dist="38100" dir="2700000" algn="tl">
                  <a:srgbClr val="000000">
                    <a:alpha val="43137"/>
                  </a:srgbClr>
                </a:outerShdw>
              </a:effectLst>
              <a:uFill>
                <a:solidFill>
                  <a:schemeClr val="bg1"/>
                </a:solidFill>
              </a:uFill>
              <a:latin typeface="Gotham Medium" panose="02000604030000020004"/>
            </a:rPr>
            <a:t>Another immediate effect of Nebuchadnezzar’s initial raids was that, in submitting to Babylon, Jehoiakim had sent “some of the Israelites from the royal family and the nobility” to Babylon—including the prophet Daniel and his friends (Dan.  1:3, 6–7). </a:t>
          </a:r>
        </a:p>
      </dsp:txBody>
      <dsp:txXfrm>
        <a:off x="0" y="309442"/>
        <a:ext cx="11003280" cy="37555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ED6BD-5146-48FB-8DBA-921D89C310A8}">
      <dsp:nvSpPr>
        <dsp:cNvPr id="0" name=""/>
        <dsp:cNvSpPr/>
      </dsp:nvSpPr>
      <dsp:spPr>
        <a:xfrm>
          <a:off x="0" y="0"/>
          <a:ext cx="11734799" cy="471486"/>
        </a:xfrm>
        <a:prstGeom prst="roundRect">
          <a:avLst/>
        </a:prstGeom>
        <a:solidFill>
          <a:srgbClr val="00206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endParaRPr lang="en-US" sz="2800" b="1" kern="1200" cap="small" baseline="0" dirty="0">
            <a:solidFill>
              <a:schemeClr val="tx1"/>
            </a:solidFill>
            <a:effectLst>
              <a:outerShdw blurRad="38100" dist="38100" dir="2700000" algn="tl">
                <a:srgbClr val="000000">
                  <a:alpha val="43137"/>
                </a:srgbClr>
              </a:outerShdw>
            </a:effectLst>
            <a:latin typeface="Gotham Medium" panose="02000604030000020004"/>
          </a:endParaRPr>
        </a:p>
      </dsp:txBody>
      <dsp:txXfrm>
        <a:off x="23016" y="23016"/>
        <a:ext cx="11688767" cy="425454"/>
      </dsp:txXfrm>
    </dsp:sp>
    <dsp:sp modelId="{45F7C52C-CBA6-45EC-A410-6EED8567A62F}">
      <dsp:nvSpPr>
        <dsp:cNvPr id="0" name=""/>
        <dsp:cNvSpPr/>
      </dsp:nvSpPr>
      <dsp:spPr>
        <a:xfrm>
          <a:off x="0" y="844754"/>
          <a:ext cx="11734799" cy="3473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2580" tIns="17780" rIns="99568" bIns="17780" numCol="1" spcCol="1270" anchor="t" anchorCtr="0">
          <a:noAutofit/>
        </a:bodyPr>
        <a:lstStyle/>
        <a:p>
          <a:pPr marL="114300" lvl="1" indent="0" algn="l" defTabSz="622300">
            <a:lnSpc>
              <a:spcPct val="100000"/>
            </a:lnSpc>
            <a:spcBef>
              <a:spcPct val="0"/>
            </a:spcBef>
            <a:spcAft>
              <a:spcPct val="20000"/>
            </a:spcAft>
            <a:buFont typeface="Arial" panose="020B0604020202020204" pitchFamily="34" charset="0"/>
            <a:buNone/>
          </a:pPr>
          <a:r>
            <a:rPr lang="en-US" sz="1400" b="1" u="none" kern="1200" cap="none" baseline="0" dirty="0">
              <a:solidFill>
                <a:srgbClr val="002060"/>
              </a:solidFill>
              <a:effectLst>
                <a:outerShdw blurRad="38100" dist="38100" dir="2700000" algn="tl">
                  <a:srgbClr val="000000">
                    <a:alpha val="43137"/>
                  </a:srgbClr>
                </a:outerShdw>
              </a:effectLst>
              <a:latin typeface="Gotham Medium" panose="02000604030000020004"/>
            </a:rPr>
            <a:t>Jeremiah 35 takes place during the reign of King Jehoiakim, most likely around 605 BC, before Jeremiah is barred from entering the temple (Jer.  36:5).  He has spent several years calling the people to turn back to God, often by unorthodox means: hiding and ruining a new garment (Jer.  13:1–11), smashing a clay jar as an example of God’s destructive power (Jer.  19:10–11), even wearing a yoke (Jer.  27:2; 28:10– 11).  Here Jeremiah uses a peculiar example—in fact, a peculiar people—to get his message across.</a:t>
          </a:r>
          <a:r>
            <a:rPr lang="en-US" sz="200" b="1" u="none" kern="1200" cap="none" baseline="0" dirty="0">
              <a:solidFill>
                <a:srgbClr val="002060"/>
              </a:solidFill>
              <a:effectLst>
                <a:outerShdw blurRad="38100" dist="38100" dir="2700000" algn="tl">
                  <a:srgbClr val="000000">
                    <a:alpha val="43137"/>
                  </a:srgbClr>
                </a:outerShdw>
              </a:effectLst>
              <a:latin typeface="Gotham Medium" panose="02000604030000020004"/>
            </a:rPr>
            <a:t> </a:t>
          </a:r>
        </a:p>
        <a:p>
          <a:pPr marL="57150" lvl="1" indent="0" algn="l" defTabSz="88900">
            <a:lnSpc>
              <a:spcPct val="100000"/>
            </a:lnSpc>
            <a:spcBef>
              <a:spcPct val="0"/>
            </a:spcBef>
            <a:spcAft>
              <a:spcPct val="20000"/>
            </a:spcAft>
            <a:buFont typeface="Arial" panose="020B0604020202020204" pitchFamily="34" charset="0"/>
            <a:buNone/>
          </a:pPr>
          <a:r>
            <a:rPr lang="en-US" sz="200" b="1" u="none" kern="1200" cap="none" baseline="0" dirty="0">
              <a:solidFill>
                <a:srgbClr val="002060"/>
              </a:solidFill>
              <a:effectLst>
                <a:outerShdw blurRad="38100" dist="38100" dir="2700000" algn="tl">
                  <a:srgbClr val="000000">
                    <a:alpha val="43137"/>
                  </a:srgbClr>
                </a:outerShdw>
              </a:effectLst>
              <a:latin typeface="Gotham Medium" panose="02000604030000020004"/>
            </a:rPr>
            <a:t> </a:t>
          </a:r>
        </a:p>
        <a:p>
          <a:pPr marL="114300" lvl="1" indent="0" algn="l" defTabSz="622300">
            <a:lnSpc>
              <a:spcPct val="100000"/>
            </a:lnSpc>
            <a:spcBef>
              <a:spcPct val="0"/>
            </a:spcBef>
            <a:spcAft>
              <a:spcPct val="20000"/>
            </a:spcAft>
            <a:buFont typeface="Arial" panose="020B0604020202020204" pitchFamily="34" charset="0"/>
            <a:buNone/>
          </a:pPr>
          <a:r>
            <a:rPr lang="en-US" sz="1400" b="1" u="none" kern="1200" cap="none" baseline="0" dirty="0">
              <a:solidFill>
                <a:srgbClr val="002060"/>
              </a:solidFill>
              <a:effectLst>
                <a:outerShdw blurRad="38100" dist="38100" dir="2700000" algn="tl">
                  <a:srgbClr val="000000">
                    <a:alpha val="43137"/>
                  </a:srgbClr>
                </a:outerShdw>
              </a:effectLst>
              <a:latin typeface="Gotham Medium" panose="02000604030000020004"/>
            </a:rPr>
            <a:t>Today’s lesson is the third in a series of five from the book of Jeremiah. The overall context is the same as those: Jeremiah’s 40-year prophetic ministry was to warn the people of Judah of God’s judgment to come at the hands of the Babylonians. This was to happen because of the Judeans’ sinfulness and rebellion against the Lord.</a:t>
          </a:r>
          <a:r>
            <a:rPr lang="en-US" sz="200" b="1" u="none" kern="1200" cap="none" baseline="0" dirty="0">
              <a:solidFill>
                <a:srgbClr val="002060"/>
              </a:solidFill>
              <a:effectLst>
                <a:outerShdw blurRad="38100" dist="38100" dir="2700000" algn="tl">
                  <a:srgbClr val="000000">
                    <a:alpha val="43137"/>
                  </a:srgbClr>
                </a:outerShdw>
              </a:effectLst>
              <a:latin typeface="Gotham Medium" panose="02000604030000020004"/>
            </a:rPr>
            <a:t> </a:t>
          </a:r>
        </a:p>
        <a:p>
          <a:pPr marL="57150" lvl="1" indent="0" algn="l" defTabSz="88900">
            <a:lnSpc>
              <a:spcPct val="100000"/>
            </a:lnSpc>
            <a:spcBef>
              <a:spcPct val="0"/>
            </a:spcBef>
            <a:spcAft>
              <a:spcPct val="20000"/>
            </a:spcAft>
            <a:buFont typeface="Arial" panose="020B0604020202020204" pitchFamily="34" charset="0"/>
            <a:buNone/>
          </a:pPr>
          <a:r>
            <a:rPr lang="en-US" sz="200" b="1" u="none" kern="1200" cap="none" baseline="0" dirty="0">
              <a:solidFill>
                <a:srgbClr val="002060"/>
              </a:solidFill>
              <a:effectLst>
                <a:outerShdw blurRad="38100" dist="38100" dir="2700000" algn="tl">
                  <a:srgbClr val="000000">
                    <a:alpha val="43137"/>
                  </a:srgbClr>
                </a:outerShdw>
              </a:effectLst>
              <a:latin typeface="Gotham Medium" panose="02000604030000020004"/>
            </a:rPr>
            <a:t> </a:t>
          </a:r>
        </a:p>
        <a:p>
          <a:pPr marL="114300" lvl="1" indent="0" algn="l" defTabSz="622300">
            <a:lnSpc>
              <a:spcPct val="100000"/>
            </a:lnSpc>
            <a:spcBef>
              <a:spcPct val="0"/>
            </a:spcBef>
            <a:spcAft>
              <a:spcPct val="20000"/>
            </a:spcAft>
            <a:buFont typeface="Arial" panose="020B0604020202020204" pitchFamily="34" charset="0"/>
            <a:buNone/>
          </a:pPr>
          <a:r>
            <a:rPr lang="en-US" sz="1400" b="1" u="none" kern="1200" cap="none" baseline="0" dirty="0">
              <a:solidFill>
                <a:srgbClr val="002060"/>
              </a:solidFill>
              <a:effectLst>
                <a:outerShdw blurRad="38100" dist="38100" dir="2700000" algn="tl">
                  <a:srgbClr val="000000">
                    <a:alpha val="43137"/>
                  </a:srgbClr>
                </a:outerShdw>
              </a:effectLst>
              <a:latin typeface="Gotham Medium" panose="02000604030000020004"/>
            </a:rPr>
            <a:t>Our Scripture text for today’s lesson records events that took place “in the days of Jehoiakim the son of Josiah king of Judah,” which is the period 609–598 BC (Jeremiah 35:1). To understand the significance of this time frame, we should view it against the larger backdrop of three chronological pressure points of Babylonian dominance in Palestine. Those three are the years 605, 597, and 586 BC; they are the years the Judeans were carried into exile in successive stages (2 Kings 24:1, 12; 25:1–21). The reference in Jeremiah 35:11 to a family’s relocation to Jerusalem due to Babylonian incursion indicates that the invasion of 605 BC is in view.</a:t>
          </a:r>
          <a:r>
            <a:rPr lang="en-US" sz="200" b="1" u="none" kern="1200" cap="none" baseline="0" dirty="0">
              <a:solidFill>
                <a:srgbClr val="002060"/>
              </a:solidFill>
              <a:effectLst>
                <a:outerShdw blurRad="38100" dist="38100" dir="2700000" algn="tl">
                  <a:srgbClr val="000000">
                    <a:alpha val="43137"/>
                  </a:srgbClr>
                </a:outerShdw>
              </a:effectLst>
              <a:latin typeface="Gotham Medium" panose="02000604030000020004"/>
            </a:rPr>
            <a:t> </a:t>
          </a:r>
        </a:p>
        <a:p>
          <a:pPr marL="57150" lvl="1" indent="0" algn="l" defTabSz="88900">
            <a:lnSpc>
              <a:spcPct val="100000"/>
            </a:lnSpc>
            <a:spcBef>
              <a:spcPct val="0"/>
            </a:spcBef>
            <a:spcAft>
              <a:spcPct val="20000"/>
            </a:spcAft>
            <a:buFont typeface="Arial" panose="020B0604020202020204" pitchFamily="34" charset="0"/>
            <a:buNone/>
          </a:pPr>
          <a:r>
            <a:rPr lang="en-US" sz="200" b="1" u="none" kern="1200" cap="none" baseline="0" dirty="0">
              <a:solidFill>
                <a:srgbClr val="002060"/>
              </a:solidFill>
              <a:effectLst>
                <a:outerShdw blurRad="38100" dist="38100" dir="2700000" algn="tl">
                  <a:srgbClr val="000000">
                    <a:alpha val="43137"/>
                  </a:srgbClr>
                </a:outerShdw>
              </a:effectLst>
              <a:latin typeface="Gotham Medium" panose="02000604030000020004"/>
            </a:rPr>
            <a:t> </a:t>
          </a:r>
        </a:p>
        <a:p>
          <a:pPr marL="114300" lvl="1" indent="0" algn="l" defTabSz="622300">
            <a:lnSpc>
              <a:spcPct val="100000"/>
            </a:lnSpc>
            <a:spcBef>
              <a:spcPct val="0"/>
            </a:spcBef>
            <a:spcAft>
              <a:spcPct val="20000"/>
            </a:spcAft>
            <a:buFont typeface="Arial" panose="020B0604020202020204" pitchFamily="34" charset="0"/>
            <a:buNone/>
          </a:pPr>
          <a:r>
            <a:rPr lang="en-US" sz="1400" b="1" u="none" kern="1200" cap="none" baseline="0" dirty="0">
              <a:solidFill>
                <a:srgbClr val="002060"/>
              </a:solidFill>
              <a:effectLst>
                <a:outerShdw blurRad="38100" dist="38100" dir="2700000" algn="tl">
                  <a:srgbClr val="000000">
                    <a:alpha val="43137"/>
                  </a:srgbClr>
                </a:outerShdw>
              </a:effectLst>
              <a:latin typeface="Gotham Medium" panose="02000604030000020004"/>
            </a:rPr>
            <a:t>Those were indeed turbulent times. In an earthly sense, there were power struggles between the world powers of Assyria and Babylon. Nineveh, the capital of Assyria, fell in 612 BC. Babylon’s victory at the epic Battle of Carchemish in 605 BC (Jeremiah 46:2) meant the passing of one oppressor only to be replaced by a new one. Is it any wonder that Jeremiah felt inadequate for his task (1:6)?</a:t>
          </a:r>
          <a:endParaRPr lang="en-US" sz="200" b="1" u="none" kern="1200" cap="none" baseline="0" dirty="0">
            <a:solidFill>
              <a:srgbClr val="002060"/>
            </a:solidFill>
            <a:effectLst>
              <a:outerShdw blurRad="38100" dist="38100" dir="2700000" algn="tl">
                <a:srgbClr val="000000">
                  <a:alpha val="43137"/>
                </a:srgbClr>
              </a:outerShdw>
            </a:effectLst>
            <a:latin typeface="Gotham Medium" panose="02000604030000020004"/>
          </a:endParaRPr>
        </a:p>
        <a:p>
          <a:pPr marL="57150" lvl="1" indent="0" algn="l" defTabSz="88900">
            <a:lnSpc>
              <a:spcPct val="100000"/>
            </a:lnSpc>
            <a:spcBef>
              <a:spcPct val="0"/>
            </a:spcBef>
            <a:spcAft>
              <a:spcPct val="20000"/>
            </a:spcAft>
            <a:buFont typeface="Arial" panose="020B0604020202020204" pitchFamily="34" charset="0"/>
            <a:buNone/>
          </a:pPr>
          <a:endParaRPr lang="en-US" sz="200" b="1" u="none" kern="1200" cap="none" baseline="0" dirty="0">
            <a:solidFill>
              <a:srgbClr val="002060"/>
            </a:solidFill>
            <a:effectLst>
              <a:outerShdw blurRad="38100" dist="38100" dir="2700000" algn="tl">
                <a:srgbClr val="000000">
                  <a:alpha val="43137"/>
                </a:srgbClr>
              </a:outerShdw>
            </a:effectLst>
            <a:latin typeface="Gotham Medium" panose="02000604030000020004"/>
          </a:endParaRPr>
        </a:p>
        <a:p>
          <a:pPr marL="114300" lvl="1" indent="0" algn="l" defTabSz="622300">
            <a:lnSpc>
              <a:spcPct val="100000"/>
            </a:lnSpc>
            <a:spcBef>
              <a:spcPct val="0"/>
            </a:spcBef>
            <a:spcAft>
              <a:spcPct val="20000"/>
            </a:spcAft>
            <a:buFont typeface="Arial" panose="020B0604020202020204" pitchFamily="34" charset="0"/>
            <a:buNone/>
          </a:pPr>
          <a:r>
            <a:rPr lang="en-US" sz="1400" b="1" u="none" kern="1200" cap="none" baseline="0" dirty="0">
              <a:solidFill>
                <a:srgbClr val="002060"/>
              </a:solidFill>
              <a:effectLst>
                <a:outerShdw blurRad="38100" dist="38100" dir="2700000" algn="tl">
                  <a:srgbClr val="000000">
                    <a:alpha val="43137"/>
                  </a:srgbClr>
                </a:outerShdw>
              </a:effectLst>
              <a:latin typeface="Gotham Medium" panose="02000604030000020004"/>
            </a:rPr>
            <a:t>The incident in today’s text occurred at roughly the halfway point in Jeremiah’s 40-year efforts to convince God’s people to repent of their wrongdoing and return to the Lord. These efforts included use of some rather striking visual aids as teaching tools, all commanded by God: a soiled linen “girdle” or sash (Jeremiah 13:1–11), a visit to a potter’s house (18:1–11), and the wearing of a makeshift yoke to symbolize submission to Babylon (27:1–7). Today’s Scripture text records yet another visual aid by which Jeremiah tried to appeal to an increasingly wayward people.</a:t>
          </a:r>
          <a:r>
            <a:rPr lang="en-US" sz="200" b="1" u="none" kern="1200" cap="none" baseline="0" dirty="0">
              <a:solidFill>
                <a:srgbClr val="002060"/>
              </a:solidFill>
              <a:effectLst>
                <a:outerShdw blurRad="38100" dist="38100" dir="2700000" algn="tl">
                  <a:srgbClr val="000000">
                    <a:alpha val="43137"/>
                  </a:srgbClr>
                </a:outerShdw>
              </a:effectLst>
              <a:latin typeface="Gotham Medium" panose="02000604030000020004"/>
            </a:rPr>
            <a:t> </a:t>
          </a:r>
        </a:p>
        <a:p>
          <a:pPr marL="57150" lvl="1" indent="0" algn="l" defTabSz="88900">
            <a:lnSpc>
              <a:spcPct val="100000"/>
            </a:lnSpc>
            <a:spcBef>
              <a:spcPct val="0"/>
            </a:spcBef>
            <a:spcAft>
              <a:spcPct val="20000"/>
            </a:spcAft>
            <a:buFont typeface="Arial" panose="020B0604020202020204" pitchFamily="34" charset="0"/>
            <a:buNone/>
          </a:pPr>
          <a:r>
            <a:rPr lang="en-US" sz="200" b="1" u="none" kern="1200" cap="none" baseline="0" dirty="0">
              <a:solidFill>
                <a:srgbClr val="002060"/>
              </a:solidFill>
              <a:effectLst>
                <a:outerShdw blurRad="38100" dist="38100" dir="2700000" algn="tl">
                  <a:srgbClr val="000000">
                    <a:alpha val="43137"/>
                  </a:srgbClr>
                </a:outerShdw>
              </a:effectLst>
              <a:latin typeface="Gotham Medium" panose="02000604030000020004"/>
            </a:rPr>
            <a:t> </a:t>
          </a:r>
        </a:p>
        <a:p>
          <a:pPr marL="114300" lvl="1" indent="0" algn="l" defTabSz="622300">
            <a:lnSpc>
              <a:spcPct val="100000"/>
            </a:lnSpc>
            <a:spcBef>
              <a:spcPct val="0"/>
            </a:spcBef>
            <a:spcAft>
              <a:spcPct val="20000"/>
            </a:spcAft>
            <a:buFont typeface="Arial" panose="020B0604020202020204" pitchFamily="34" charset="0"/>
            <a:buNone/>
          </a:pPr>
          <a:r>
            <a:rPr lang="en-US" sz="1400" b="1" u="none" kern="1200" cap="none" baseline="0" dirty="0">
              <a:solidFill>
                <a:srgbClr val="002060"/>
              </a:solidFill>
              <a:effectLst>
                <a:outerShdw blurRad="38100" dist="38100" dir="2700000" algn="tl">
                  <a:srgbClr val="000000">
                    <a:alpha val="43137"/>
                  </a:srgbClr>
                </a:outerShdw>
              </a:effectLst>
              <a:latin typeface="Gotham Medium" panose="02000604030000020004"/>
            </a:rPr>
            <a:t>A footnote: Jeremiah 35:3 mentions “Jaazaniah the son of Jeremiah,” but he is a different Jeremiah than the prophet (compare Jeremiah 1:1 with 35:3).</a:t>
          </a:r>
        </a:p>
      </dsp:txBody>
      <dsp:txXfrm>
        <a:off x="0" y="844754"/>
        <a:ext cx="11734799" cy="34738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6277E8-34E1-4864-BF89-0A293FE899B0}" type="datetimeFigureOut">
              <a:rPr lang="en-US" smtClean="0"/>
              <a:pPr/>
              <a:t>10/14/2025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B98531-EBAC-4738-AC3B-4AA42F6013B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A FAMILY’S EXAMPLE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October 19</a:t>
            </a:r>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God highlights that Judah ignores His voice, yet the Rechabites honor a human ancestor’s command. The irony rebukes Judah: if human tradition can shape life for generations, how much more should God’s word command obedience.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BB98531-EBAC-4738-AC3B-4AA42F6013B1}" type="slidenum">
              <a:rPr lang="en-US" smtClean="0"/>
              <a:pPr/>
              <a:t>1</a:t>
            </a:fld>
            <a:endParaRPr lang="en-US"/>
          </a:p>
        </p:txBody>
      </p:sp>
    </p:spTree>
    <p:extLst>
      <p:ext uri="{BB962C8B-B14F-4D97-AF65-F5344CB8AC3E}">
        <p14:creationId xmlns:p14="http://schemas.microsoft.com/office/powerpoint/2010/main" val="3699688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r>
              <a:rPr lang="en-US" sz="1200" kern="1200" dirty="0">
                <a:solidFill>
                  <a:schemeClr val="tx1"/>
                </a:solidFill>
                <a:effectLst/>
                <a:latin typeface="+mn-lt"/>
                <a:ea typeface="+mn-ea"/>
                <a:cs typeface="+mn-cs"/>
              </a:rPr>
              <a:t> &gt;&lt;&gt;&lt;&gt;&lt;&gt;&lt;&gt;&lt;&gt;&lt;&gt;&lt;&gt;&lt;&gt;&lt;&gt;&lt;&gt;&lt;&gt;&lt;&gt;&lt;&gt;&lt;&gt;&lt; </a:t>
            </a:r>
          </a:p>
          <a:p>
            <a:r>
              <a:rPr lang="en-US" sz="1200" b="1" kern="1200" dirty="0">
                <a:solidFill>
                  <a:schemeClr val="tx1"/>
                </a:solidFill>
                <a:effectLst/>
                <a:latin typeface="+mn-lt"/>
                <a:ea typeface="+mn-ea"/>
                <a:cs typeface="+mn-cs"/>
              </a:rPr>
              <a:t>Radical Obedience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and their leader, Jaazaniah, continue to explain these vows and their refusal to drink wine.  After their forefather forbid them to drink wine, build houses, or farm, they “obeyed everything [he] commanded” (v.  8).  Because they all followed these commands to live as nomads, they “have lived in tents and have fully obeyed” (v.  10).  Their long-standing zeal toward keeping ancestral traditions overcame any temptation to seek the comfort of permanent homes, much less a temptation to drink the wine Jeremiah has set before them.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only reason 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have come to Jerusalem is to find safety from invading armies (v.  11).  As a result of their nomadic lifestyle, they were able to flee to the city in a time of crisis.  Nebuchadnezzar, the king of Babylon, had begun invading the lands of Judah and the eastern Mediterranean.  Because of these wars to the north, 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arrived as refugees to Judah and found safety in the city of Jerusalem (v.  11).  Even now, they are not in violation of their vows and traditions.  Even now they are still living in tents.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Following the printed text, God tells Jeremiah to speak to the gathered people.  Jeremiah recaps the test of 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and their faithful response (vv.  12–16).  Then he brings the demonstration to a theological point: 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have done everything their ancestors had asked, have remained faithful, generation after generation.  Conversely, during the same time, the people of Judah have proved utterly faithless to the covenant with God.  God has sent many prophets (Jeremiah included) to urge Judah to turn from sin and idolatry.  “But,” God concludes, “you have not paid attention or listened to me” (v.  15).  Thus, 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are an illustration of the kind of faithfulness that Judah has struggled to display.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Therefore, because of this faithless behavior, God shall bring about “every disaster [God] pronounced against [Judah and Jerusalem]” (v.  17).  God has provided ample opportunity to return to covenant obedience, but the door is quickly shutting.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the other hand, the faithfulness of 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has not gone unnoticed before God.  This opens a path for God to reward them.  The point is not that the traditions of 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should be adopted by the other residents of Judah.  But in recognition for their having kept ancestral traditions, God says, “Jehonadab son of </a:t>
            </a:r>
            <a:r>
              <a:rPr lang="en-US" sz="1200" kern="1200" dirty="0" err="1">
                <a:solidFill>
                  <a:schemeClr val="tx1"/>
                </a:solidFill>
                <a:effectLst/>
                <a:latin typeface="+mn-lt"/>
                <a:ea typeface="+mn-ea"/>
                <a:cs typeface="+mn-cs"/>
              </a:rPr>
              <a:t>Rekab</a:t>
            </a:r>
            <a:r>
              <a:rPr lang="en-US" sz="1200" kern="1200" dirty="0">
                <a:solidFill>
                  <a:schemeClr val="tx1"/>
                </a:solidFill>
                <a:effectLst/>
                <a:latin typeface="+mn-lt"/>
                <a:ea typeface="+mn-ea"/>
                <a:cs typeface="+mn-cs"/>
              </a:rPr>
              <a:t> will never fail to have a descendant to serve me” (v.  19).  In the midst of a faithless generation, God finds cause to reward a family who chooses a different path.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Rechabites’ radical, generational obedience becomes God’s living rebuke of Judah’s covenant infidelity: steadfast habits draw reward; hard-hearted refusal invites judgment.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Jeremiah’s temple test reveals a community whose vows (no wine, no houses, no fields; live in tents) shape resilient obedience (Jer 35:6–10). Even as refugees in Jerusalem (v.11), they keep their rule, proving conviction under pressure. God contrasts their fidelity with Judah’s refusal to heed repeated prophetic calls (vv.12–16). Outcome: certain judgment on Judah (v.17) and a gracious promise to Jonadab’s line (vv.18–19). The point isn’t mandating Rechabite customs for all, but showcasing embodied obedience that aligns with God’s will (cf. </a:t>
            </a:r>
            <a:r>
              <a:rPr lang="en-US" sz="1200" b="1" kern="1200" dirty="0" err="1">
                <a:solidFill>
                  <a:schemeClr val="tx1"/>
                </a:solidFill>
                <a:effectLst/>
                <a:latin typeface="+mn-lt"/>
                <a:ea typeface="+mn-ea"/>
                <a:cs typeface="+mn-cs"/>
              </a:rPr>
              <a:t>Deut</a:t>
            </a:r>
            <a:r>
              <a:rPr lang="en-US" sz="1200" b="1" kern="1200" dirty="0">
                <a:solidFill>
                  <a:schemeClr val="tx1"/>
                </a:solidFill>
                <a:effectLst/>
                <a:latin typeface="+mn-lt"/>
                <a:ea typeface="+mn-ea"/>
                <a:cs typeface="+mn-cs"/>
              </a:rPr>
              <a:t> 11:8–9).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Embodied Fidelity: The Rechabites’ vows organized life around obedience, not convenience (vv.8–10).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Prophetic Contrast: Human tradition kept faithfully exposes Judah’s neglect of God’s direct word (vv.12–16).</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Divine Response: Judah faces announced disaster (v.17), while the Rechabites receive a perpetual-service promise (vv.18–19).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Make Convictions Concrete: Turn beliefs into rhythms—rules, budgets, and habits—that hold when crises come.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Obey Under Pressure: Faithfulness that survives displacement (v.11) is the fruit of long training, not impulse.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Welcome God’s Correction: Heed warnings early; delayed obedience hardens hearts and hastens loss.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a collapsing world, the Rechabites’ practiced obedience stands tall. Their steadfastness underlines Judah’s guilt, confirms looming judgment, and secures God’s commendation. The lesson for believers: order life so obedience becomes your default, respond promptly to God’s word, and trust that steadfast fidelity—however countercultural—draws His favor.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10</a:t>
            </a:fld>
            <a:endParaRPr lang="en-US"/>
          </a:p>
        </p:txBody>
      </p:sp>
    </p:spTree>
    <p:extLst>
      <p:ext uri="{BB962C8B-B14F-4D97-AF65-F5344CB8AC3E}">
        <p14:creationId xmlns:p14="http://schemas.microsoft.com/office/powerpoint/2010/main" val="2870499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Finishing well is faithful perseverance rooted in God’s unfailing faithfulness. We complete our call because He “who began a good work…will perform it” (Phil 1:6, KJV).</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Jeremiah’s Judah quit on covenant obedience; exile was the predictable end of half-finished faith. The Rechabites, by contrast, embodied steady obedience across generations. Scripture frames “finishing” as covenant perseverance: Abraham’s tested trust (Gen 22), Jeremiah’s long obedience, Paul’s “I have finished my course” (2 Tim 4:7), and supremely Christ’s “It is finished” (John 19:30). Our endurance is not grit alone but grace-enabled focus on Jesus, “the author and finisher of our faith” (Heb 12:2). Households and churches can cultivate this by turning convictions into habits that carry us through fatigue, distraction, and opposition.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God finishes what He starts: His faithfulness underwrites our perseverance (Phil 1:6).</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Habits sustain hope: Ordered rhythms turn good intentions into completed obedience (Jer 35; Heb 12:1).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Christ is the pattern and power: We finish in union with the One who already finished redemption (John 19:30).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Name and narrow: Identify one God-given assignment in this season; define a clear “done” and next faithful step.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Build finishing habits: Daily Word and prayer, weekly worship and rest, planned generosity—simple, repeatable, accountable.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Finish together: Invite a trusted believer to ask you monthly, “What has God given you to finish—and how did you obey?”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Judah stumbled because conviction never became sustained obedience. The Rechabites show how practiced faith endures. Fixing our eyes on Jesus, we convert vows into rhythms and cross finish lines for God’s glory.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 Simple Prayer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Father, You are faithful and true. Fix my eyes on Jesus. Strengthen my hands to complete what You’ve assigned, with clean motives, steady love, and resilient hope. Teach me the art of finishing well, by Your Spirit, for Christ’s name. Amen.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11</a:t>
            </a:fld>
            <a:endParaRPr lang="en-US"/>
          </a:p>
        </p:txBody>
      </p:sp>
    </p:spTree>
    <p:extLst>
      <p:ext uri="{BB962C8B-B14F-4D97-AF65-F5344CB8AC3E}">
        <p14:creationId xmlns:p14="http://schemas.microsoft.com/office/powerpoint/2010/main" val="1182695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800" b="1" kern="1200" dirty="0">
                <a:solidFill>
                  <a:schemeClr val="tx1"/>
                </a:solidFill>
                <a:effectLst/>
                <a:latin typeface="+mn-lt"/>
                <a:ea typeface="+mn-ea"/>
                <a:cs typeface="+mn-cs"/>
              </a:rPr>
              <a:t>1 What is an example of something you always want to finish?</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Almost everyone is devoted to finishing certain types of things.  Maybe we are great at finishing our projects, our responsibilities at work, or even our taxes.  If we look at what we are good at finishing, it might reveal something about our priorities.  For instance, perhaps we are careful not to embarrass ourselves before colleagues at work by leaving work undone. </a:t>
            </a:r>
          </a:p>
          <a:p>
            <a:r>
              <a:rPr lang="en-US" sz="1800" b="1" kern="1200" dirty="0">
                <a:solidFill>
                  <a:schemeClr val="tx1"/>
                </a:solidFill>
                <a:effectLst/>
                <a:latin typeface="+mn-lt"/>
                <a:ea typeface="+mn-ea"/>
                <a:cs typeface="+mn-cs"/>
              </a:rPr>
              <a:t>2 How can our faithfulness in other areas of life be an example of faithfulness before God?</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Depending on where we find faithfulness easy or convenient, it can spur us to consider the same attitude toward our spiritual obligations.  Perhaps we need to take more care to follow God’s instructions, or perhaps we need to invite the right mentors to help us find a path forward. </a:t>
            </a:r>
          </a:p>
          <a:p>
            <a:r>
              <a:rPr lang="en-US" sz="1800" b="1" kern="1200" dirty="0">
                <a:solidFill>
                  <a:schemeClr val="tx1"/>
                </a:solidFill>
                <a:effectLst/>
                <a:latin typeface="+mn-lt"/>
                <a:ea typeface="+mn-ea"/>
                <a:cs typeface="+mn-cs"/>
              </a:rPr>
              <a:t>3 What does it look like to obey God and to finish well?</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There are many examples of individuals who have left a legacy that persists: spiritual leaders who bring people to Christ, great minds who inquire after God, devoted missionaries who spend a lifetime in service, and more.  Use this opportunity to praise and to speak well of any pillars of your faith community, those showing you the way.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12</a:t>
            </a:fld>
            <a:endParaRPr lang="en-US"/>
          </a:p>
        </p:txBody>
      </p:sp>
    </p:spTree>
    <p:extLst>
      <p:ext uri="{BB962C8B-B14F-4D97-AF65-F5344CB8AC3E}">
        <p14:creationId xmlns:p14="http://schemas.microsoft.com/office/powerpoint/2010/main" val="2015665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55000" lnSpcReduction="20000"/>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Live It Out — Traditions that Point to God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Use traditions as discipleship tools that spotlight the Father’s faithfulness (Matt 5:16; </a:t>
            </a:r>
            <a:r>
              <a:rPr lang="en-US" sz="1200" b="1" kern="1200" dirty="0" err="1">
                <a:solidFill>
                  <a:schemeClr val="tx1"/>
                </a:solidFill>
                <a:effectLst/>
                <a:latin typeface="+mn-lt"/>
                <a:ea typeface="+mn-ea"/>
                <a:cs typeface="+mn-cs"/>
              </a:rPr>
              <a:t>Deut</a:t>
            </a:r>
            <a:r>
              <a:rPr lang="en-US" sz="1200" b="1" kern="1200" dirty="0">
                <a:solidFill>
                  <a:schemeClr val="tx1"/>
                </a:solidFill>
                <a:effectLst/>
                <a:latin typeface="+mn-lt"/>
                <a:ea typeface="+mn-ea"/>
                <a:cs typeface="+mn-cs"/>
              </a:rPr>
              <a:t> 6:6–9; Ps 78:4).</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Start Here (Audit &amp; Align)</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List your traditions: holidays, mealtimes, birthdays, school-year markers, reunions.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Assess with three questions: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1. Does this align with Scripture?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2. Does it form Christlike character?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3. Does it bless others and witness to Christ?</a:t>
            </a:r>
            <a:endParaRPr lang="en-US" sz="1200" kern="1200" dirty="0">
              <a:solidFill>
                <a:schemeClr val="tx1"/>
              </a:solidFill>
              <a:effectLst/>
              <a:latin typeface="+mn-lt"/>
              <a:ea typeface="+mn-ea"/>
              <a:cs typeface="+mn-cs"/>
            </a:endParaRPr>
          </a:p>
          <a:p>
            <a:pPr lvl="0"/>
            <a:r>
              <a:rPr lang="en-US" sz="1200" b="1" kern="1200" dirty="0" err="1">
                <a:solidFill>
                  <a:schemeClr val="tx1"/>
                </a:solidFill>
                <a:effectLst/>
                <a:latin typeface="+mn-lt"/>
                <a:ea typeface="+mn-ea"/>
                <a:cs typeface="+mn-cs"/>
              </a:rPr>
              <a:t>Decide:Keep</a:t>
            </a:r>
            <a:r>
              <a:rPr lang="en-US" sz="1200" b="1" kern="1200" dirty="0">
                <a:solidFill>
                  <a:schemeClr val="tx1"/>
                </a:solidFill>
                <a:effectLst/>
                <a:latin typeface="+mn-lt"/>
                <a:ea typeface="+mn-ea"/>
                <a:cs typeface="+mn-cs"/>
              </a:rPr>
              <a:t>, redeem, or retire each practice (Matt 15:3; Col 3:17).</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Build Gospel-Centered Rhythms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Table liturgy (weekly): One Scripture, one answered prayer, one person to serve (Ps 107:2; Col 3:16).</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Ebenezer jar (ongoing): Write God’s provisions on slips; read them at Thanksgiving/New Year (Josh 4:6–7).</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Testimony calendar (monthly): Invite someone to share God’s faithfulness at a meal (Ps 71:18).</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Service tradition (quarterly): Adopt a widow, teacher, or refugee family (Jas 1:27; Gal 6:10).</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Generosity habit (monthly): Set a giving target and celebrate God’s supply (2 Cor 9:7–8).</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Tech sabbath (weekly): Screen-light off, Word-light on; pray, sing, walk, and talk (Mark 6:31; Acts 2:42).</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Reconciliation ritual (as needed): “I was wrong. Please forgive me.” Pray together (Eph 4:32).</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Fast &amp; focus (seasonal): One meal/day for three days; pray for the lost and your church (Matt 6:16–18; Rom 10:1).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Family/Group Templates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Birthday blessing: Speak Num 6:24–26; share one fruit of the Spirit you see in them (Gal 5:22–23).</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First-day/first-pay tradition: Read Prov 3:9–10; dedicate the month’s work to the Lord.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Advent/Lent at home: Short readings, candle/stone markers, simple acts of mercy (Luke 1–2; Isa 53).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 30-Day Starter Plan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Week 1: Audit traditions; choose two to keep and one to retire.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Week 2: Launch weekly table liturgy and tech sabbath.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Week 3: Begin Ebenezer jar; schedule one testimony meal.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Week 4: Serve someone together; set a shared giving goal.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Guardrails </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Clarity: Name your “yes” and “no” practices that protect holiness (Jer 35:8–10).</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Charity: Don’t bind others with your family’s rules (Rom 14).</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Consistency: Keep it simple and repeatable; endurance makes it formative (Heb 10:24–25).</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Pray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“Faithful Father, teach us to remember Your works and to order our ways by Your Word. Make our traditions windows to Your glory, shaping grateful, obedient hearts in our home. In Jesus’ name, Amen.”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1731564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110659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r>
              <a:rPr lang="en-US" sz="1800" b="1" kern="1200" dirty="0">
                <a:solidFill>
                  <a:schemeClr val="tx1"/>
                </a:solidFill>
                <a:effectLst/>
                <a:latin typeface="+mn-lt"/>
                <a:ea typeface="+mn-ea"/>
                <a:cs typeface="+mn-cs"/>
              </a:rPr>
              <a:t>1 What does Jeremiah the prophet ask the </a:t>
            </a:r>
            <a:r>
              <a:rPr lang="en-US" sz="1800" b="1" kern="1200" dirty="0" err="1">
                <a:solidFill>
                  <a:schemeClr val="tx1"/>
                </a:solidFill>
                <a:effectLst/>
                <a:latin typeface="+mn-lt"/>
                <a:ea typeface="+mn-ea"/>
                <a:cs typeface="+mn-cs"/>
              </a:rPr>
              <a:t>Rekabites</a:t>
            </a:r>
            <a:r>
              <a:rPr lang="en-US" sz="1800" b="1" kern="1200" dirty="0">
                <a:solidFill>
                  <a:schemeClr val="tx1"/>
                </a:solidFill>
                <a:effectLst/>
                <a:latin typeface="+mn-lt"/>
                <a:ea typeface="+mn-ea"/>
                <a:cs typeface="+mn-cs"/>
              </a:rPr>
              <a:t> to do? Why?</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Jeremiah invites the family to come to the temple, where he sets before them bowls of wine and invites them to drink.  This is an elaborate setup and test that will make an important demonstration.  Jeremiah anticipates that his offer will be rejected. </a:t>
            </a:r>
          </a:p>
          <a:p>
            <a:r>
              <a:rPr lang="en-US" sz="1800" b="1" kern="1200" dirty="0">
                <a:solidFill>
                  <a:schemeClr val="tx1"/>
                </a:solidFill>
                <a:effectLst/>
                <a:latin typeface="+mn-lt"/>
                <a:ea typeface="+mn-ea"/>
                <a:cs typeface="+mn-cs"/>
              </a:rPr>
              <a:t>2 How do the </a:t>
            </a:r>
            <a:r>
              <a:rPr lang="en-US" sz="1800" b="1" kern="1200" dirty="0" err="1">
                <a:solidFill>
                  <a:schemeClr val="tx1"/>
                </a:solidFill>
                <a:effectLst/>
                <a:latin typeface="+mn-lt"/>
                <a:ea typeface="+mn-ea"/>
                <a:cs typeface="+mn-cs"/>
              </a:rPr>
              <a:t>Rekabites</a:t>
            </a:r>
            <a:r>
              <a:rPr lang="en-US" sz="1800" b="1" kern="1200" dirty="0">
                <a:solidFill>
                  <a:schemeClr val="tx1"/>
                </a:solidFill>
                <a:effectLst/>
                <a:latin typeface="+mn-lt"/>
                <a:ea typeface="+mn-ea"/>
                <a:cs typeface="+mn-cs"/>
              </a:rPr>
              <a:t> respond? Why?</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The </a:t>
            </a:r>
            <a:r>
              <a:rPr lang="en-US" sz="1800" kern="1200" dirty="0" err="1">
                <a:solidFill>
                  <a:schemeClr val="tx1"/>
                </a:solidFill>
                <a:effectLst/>
                <a:latin typeface="+mn-lt"/>
                <a:ea typeface="+mn-ea"/>
                <a:cs typeface="+mn-cs"/>
              </a:rPr>
              <a:t>Rekabites</a:t>
            </a:r>
            <a:r>
              <a:rPr lang="en-US" sz="1800" kern="1200" dirty="0">
                <a:solidFill>
                  <a:schemeClr val="tx1"/>
                </a:solidFill>
                <a:effectLst/>
                <a:latin typeface="+mn-lt"/>
                <a:ea typeface="+mn-ea"/>
                <a:cs typeface="+mn-cs"/>
              </a:rPr>
              <a:t> come and patiently explain their traditions before Jeremiah and observers.  They have been faithful to what their ancestor asked of them, and they will not make this the day that they drink wine.  Keeping their traditions has been part of their identity as nomads, for centuries.   </a:t>
            </a:r>
          </a:p>
          <a:p>
            <a:r>
              <a:rPr lang="en-US" sz="1800" b="1" kern="1200" dirty="0">
                <a:solidFill>
                  <a:schemeClr val="tx1"/>
                </a:solidFill>
                <a:effectLst/>
                <a:latin typeface="+mn-lt"/>
                <a:ea typeface="+mn-ea"/>
                <a:cs typeface="+mn-cs"/>
              </a:rPr>
              <a:t>3 What makes the </a:t>
            </a:r>
            <a:r>
              <a:rPr lang="en-US" sz="1800" b="1" kern="1200" dirty="0" err="1">
                <a:solidFill>
                  <a:schemeClr val="tx1"/>
                </a:solidFill>
                <a:effectLst/>
                <a:latin typeface="+mn-lt"/>
                <a:ea typeface="+mn-ea"/>
                <a:cs typeface="+mn-cs"/>
              </a:rPr>
              <a:t>Rekabites</a:t>
            </a:r>
            <a:r>
              <a:rPr lang="en-US" sz="1800" b="1" kern="1200" dirty="0">
                <a:solidFill>
                  <a:schemeClr val="tx1"/>
                </a:solidFill>
                <a:effectLst/>
                <a:latin typeface="+mn-lt"/>
                <a:ea typeface="+mn-ea"/>
                <a:cs typeface="+mn-cs"/>
              </a:rPr>
              <a:t> want to keep their traditions?</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The promise of their ancestor was that these traditions would sustain his clan and would make their way of life possible.  The </a:t>
            </a:r>
            <a:r>
              <a:rPr lang="en-US" sz="1800" kern="1200" dirty="0" err="1">
                <a:solidFill>
                  <a:schemeClr val="tx1"/>
                </a:solidFill>
                <a:effectLst/>
                <a:latin typeface="+mn-lt"/>
                <a:ea typeface="+mn-ea"/>
                <a:cs typeface="+mn-cs"/>
              </a:rPr>
              <a:t>Rekabites</a:t>
            </a:r>
            <a:r>
              <a:rPr lang="en-US" sz="1800" kern="1200" dirty="0">
                <a:solidFill>
                  <a:schemeClr val="tx1"/>
                </a:solidFill>
                <a:effectLst/>
                <a:latin typeface="+mn-lt"/>
                <a:ea typeface="+mn-ea"/>
                <a:cs typeface="+mn-cs"/>
              </a:rPr>
              <a:t> remember his promise: they shall retain the ability to live on their land if they abide by the traditions.  Thus they avoid farming, drinking wine, and living in houses instead of tents. </a:t>
            </a:r>
          </a:p>
        </p:txBody>
      </p:sp>
    </p:spTree>
    <p:extLst>
      <p:ext uri="{BB962C8B-B14F-4D97-AF65-F5344CB8AC3E}">
        <p14:creationId xmlns:p14="http://schemas.microsoft.com/office/powerpoint/2010/main" val="2164385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3E445-E7D6-8EAC-1305-9426C2CB5212}"/>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AE92E21F-1A7F-199E-4C4C-B4C4B7395FB3}"/>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8561BFA5-C169-56BA-A56D-F6AAF79522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en-US" sz="1800" kern="1200" dirty="0">
                <a:solidFill>
                  <a:schemeClr val="tx1"/>
                </a:solidFill>
                <a:effectLst/>
                <a:latin typeface="+mn-lt"/>
                <a:ea typeface="+mn-ea"/>
                <a:cs typeface="+mn-cs"/>
              </a:rPr>
              <a:t>Because they were used to a nomadic lifestyle, the </a:t>
            </a:r>
            <a:r>
              <a:rPr lang="en-US" sz="1800" kern="1200" dirty="0" err="1">
                <a:solidFill>
                  <a:schemeClr val="tx1"/>
                </a:solidFill>
                <a:effectLst/>
                <a:latin typeface="+mn-lt"/>
                <a:ea typeface="+mn-ea"/>
                <a:cs typeface="+mn-cs"/>
              </a:rPr>
              <a:t>Rekabites</a:t>
            </a:r>
            <a:r>
              <a:rPr lang="en-US" sz="1800" kern="1200" dirty="0">
                <a:solidFill>
                  <a:schemeClr val="tx1"/>
                </a:solidFill>
                <a:effectLst/>
                <a:latin typeface="+mn-lt"/>
                <a:ea typeface="+mn-ea"/>
                <a:cs typeface="+mn-cs"/>
              </a:rPr>
              <a:t> were able to flee to Jerusalem.  Once there, they continued to live in tents within the walls of the city.  They are keeping their traditions during a time of uncertainty and when others would have made a change. </a:t>
            </a:r>
          </a:p>
          <a:p>
            <a:r>
              <a:rPr lang="en-US" sz="1800" b="1" kern="1200" dirty="0">
                <a:solidFill>
                  <a:schemeClr val="tx1"/>
                </a:solidFill>
                <a:effectLst/>
                <a:latin typeface="+mn-lt"/>
                <a:ea typeface="+mn-ea"/>
                <a:cs typeface="+mn-cs"/>
              </a:rPr>
              <a:t>2 Why does God want to highlight an example of extravagant faithfulness?</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God is not saying that the traditions of this family should be adopted universally.  But God is on the hunt for faithfulness, because Judah has proven habitually unfaithful.  Through Jeremiah, God demonstrates that people are finding it easier to keep human traditions than to keep the covenant. </a:t>
            </a:r>
          </a:p>
          <a:p>
            <a:r>
              <a:rPr lang="en-US" sz="1800" b="1" kern="1200" dirty="0">
                <a:solidFill>
                  <a:schemeClr val="tx1"/>
                </a:solidFill>
                <a:effectLst/>
                <a:latin typeface="+mn-lt"/>
                <a:ea typeface="+mn-ea"/>
                <a:cs typeface="+mn-cs"/>
              </a:rPr>
              <a:t>3 How does God reward the </a:t>
            </a:r>
            <a:r>
              <a:rPr lang="en-US" sz="1800" b="1" kern="1200" dirty="0" err="1">
                <a:solidFill>
                  <a:schemeClr val="tx1"/>
                </a:solidFill>
                <a:effectLst/>
                <a:latin typeface="+mn-lt"/>
                <a:ea typeface="+mn-ea"/>
                <a:cs typeface="+mn-cs"/>
              </a:rPr>
              <a:t>Rekabites</a:t>
            </a:r>
            <a:r>
              <a:rPr lang="en-US" sz="1800" b="1" kern="1200" dirty="0">
                <a:solidFill>
                  <a:schemeClr val="tx1"/>
                </a:solidFill>
                <a:effectLst/>
                <a:latin typeface="+mn-lt"/>
                <a:ea typeface="+mn-ea"/>
                <a:cs typeface="+mn-cs"/>
              </a:rPr>
              <a:t>?</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God says that there shall always be a descendant of this family in His service.  It means that the </a:t>
            </a:r>
            <a:r>
              <a:rPr lang="en-US" sz="1800" kern="1200" dirty="0" err="1">
                <a:solidFill>
                  <a:schemeClr val="tx1"/>
                </a:solidFill>
                <a:effectLst/>
                <a:latin typeface="+mn-lt"/>
                <a:ea typeface="+mn-ea"/>
                <a:cs typeface="+mn-cs"/>
              </a:rPr>
              <a:t>Rekabites</a:t>
            </a:r>
            <a:r>
              <a:rPr lang="en-US" sz="1800" kern="1200" dirty="0">
                <a:solidFill>
                  <a:schemeClr val="tx1"/>
                </a:solidFill>
                <a:effectLst/>
                <a:latin typeface="+mn-lt"/>
                <a:ea typeface="+mn-ea"/>
                <a:cs typeface="+mn-cs"/>
              </a:rPr>
              <a:t> will, at least in part, escape the destruction that is to come.  Their family will survive and continue. </a:t>
            </a:r>
          </a:p>
          <a:p>
            <a:endParaRPr lang="en-US" sz="1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97909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BDC86-3CE3-0D03-A45C-18D62D10EB73}"/>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6CC3F157-5A86-59E6-B40E-C4759DE5C392}"/>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02973C82-DF1A-6700-ECE7-D8E53C2D08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460830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Prayer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Father, grant us the courage to examine our traditions and the wisdom to know which to keep, which to modify, and which to abandon. May our traditions always be a way of serving You as You would have us. Use us to encourage the formation of families and communities who honor You. In Jesus’ name. Amen.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Thought to Remember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Use traditions to foster faithfulness to God</a:t>
            </a: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a:p>
        </p:txBody>
      </p:sp>
    </p:spTree>
    <p:extLst>
      <p:ext uri="{BB962C8B-B14F-4D97-AF65-F5344CB8AC3E}">
        <p14:creationId xmlns:p14="http://schemas.microsoft.com/office/powerpoint/2010/main" val="662104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a:t>
            </a:r>
            <a:r>
              <a:rPr lang="en-US" sz="1200" b="1" kern="1200" dirty="0" err="1">
                <a:solidFill>
                  <a:schemeClr val="tx1"/>
                </a:solidFill>
                <a:effectLst/>
                <a:latin typeface="+mn-lt"/>
                <a:ea typeface="+mn-ea"/>
                <a:cs typeface="+mn-cs"/>
              </a:rPr>
              <a:t>Rekabite</a:t>
            </a:r>
            <a:r>
              <a:rPr lang="en-US" sz="1200" b="1" kern="1200" dirty="0">
                <a:solidFill>
                  <a:schemeClr val="tx1"/>
                </a:solidFill>
                <a:effectLst/>
                <a:latin typeface="+mn-lt"/>
                <a:ea typeface="+mn-ea"/>
                <a:cs typeface="+mn-cs"/>
              </a:rPr>
              <a:t> Vows-Jeremiah 35:5–7 KJV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Radical Obedience-Jeremiah 35:8–11</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Summary—Scene Setup (vv.5–6)</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Jeremiah sets bowls of wine before the Rechabites and invites them to drink. They refuse, citing the command of their forefather Jonadab son of Rechab: “You shall drink no wine.” The test reveals a community whose identity is grounded in ancestral 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Summary—Lifestyle Command (vv.6–7)</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Jonadab’s rule extended beyond abstaining from wine: do not build houses, sow seed, or plant vineyards; live in tents. This nomadic simplicity was meant to guard them from compromise, luxury, and the idolatrous patterns tied to settled, agrarian life.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Summary—Long Obedience (v.8)</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Rechabites testify that they have faithfully kept Jonadab’s charge “unto this day.” Their generational consistency contrasts starkly with Judah’s chronic refusal to heed God’s prophets and covenant.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Summary—Specific Practices (vv.9–10)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They enumerate their compliance: no houses, vineyards, fields, or seed; they dwell in tents and “obey and do” all Jonadab commanded. Their submission is holistic—belief expressed in social structure, economics, and daily habits.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Summary—Exceptional Relocation (v.11)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They only entered Jerusalem because of Babylonian and Aramean threat. Even this move is practical, not a surrender of principle. Their convictions remained intact under pressure.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Commentary—Human Tradition vs. Divine Command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highlights that Judah ignores His voice, yet the Rechabites honor a human ancestor’s command. The irony rebukes Judah: if human tradition can shape life for generations, how much more should God’s word command 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Commentary—Simplicity as Spiritual Strategy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Jonadab’s rule is not asceticism for its own sake; it’s a hedge against assimilation. Simplicity protected the Rechabites from idolatrous economies and desires. Spiritual disciplines often require structural choices, not merely private intentions.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Commentary—Embodied 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Their faithfulness is visible: housing, agriculture, and diet align with conviction. Scripture commends obedience that reforms routines, budgets, and ambitions—“doers,” not hearers only.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Commentary—Witness Under Pressure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Crisis tested, but did not cancel, their obedience. True piety proves resilient when safety, convenience, or culture press for compromise. The Rechabites model steadfastness amid geopolitical turmoil.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Commentary—Application to Judah (and 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uses the Rechabites as a living sermon to expose Judah’s hard heart. The call is clear: repent, revere God’s word, and build patterns that make obedience likely—household rules, communal accountability, and disciplined simplicity that keeps hearts undivided.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3</a:t>
            </a:fld>
            <a:endParaRPr lang="en-US"/>
          </a:p>
        </p:txBody>
      </p:sp>
    </p:spTree>
    <p:extLst>
      <p:ext uri="{BB962C8B-B14F-4D97-AF65-F5344CB8AC3E}">
        <p14:creationId xmlns:p14="http://schemas.microsoft.com/office/powerpoint/2010/main" val="1184207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Traditions can steady families and communities, but their true value is proven only when they submit to—and serve—the authority of God’s Word. When tradition aligns with Scripture (Jer 35), it forms faithful habits; when it competes with Scripture (Matt 15:1–7), it must be corrected so loyalty to Christ remains supreme (Luke 14:26).</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“Tradition” (à la Tevye) offers identity and cohesion, yet unexamined customs can drift from God’s intent. Jesus rebuked traditions that nullified God’s commands, showing Scripture is the plumb line. Jeremiah 35 commends the Rechabites’ disciplined pattern as a living sermon: their ancestral rule fostered obedience, not idolatry. Thus, the question is not “Do we have traditions?” but “Do our traditions direct us to covenant faithfulness?” Wise believers test customs by Scripture, fruit, and mission: Do they form holiness, love, and witness—or merely preserve comfort?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Scripture Over Custom: God’s Word—not heritage—has final authority for faith and practice.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Formative Power of Habits: Tradition can embed obedience into daily rhythms, stabilizing life in turbulent times.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Discernment Required: Keep traditions that promote holiness and love; revise or release those that hinder obedience or mission.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Audit Your Traditions: List family/church “we’ve always done it” practices; keep those that clearly align with biblical commands and gospel witness.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Form Holy Rhythms: Establish Scripture-anchored habits (prayer times, Sabbath practices, generosity patterns) that train the heart toward Christ.</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Choose Christ First: When custom and Christ conflict, graciously honor people but obey Jesus without compromise.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Traditions give stability and identity, but they are only as good as their alignment with God’s Word. Jesus warns against customs that override Scripture, while Jeremiah 35 showcases a tradition that safeguards obedience. Believers should examine, refine, and practice traditions that deepen holiness and witness, submitting every cherished pattern to the lordship of Christ.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4</a:t>
            </a:fld>
            <a:endParaRPr lang="en-US"/>
          </a:p>
        </p:txBody>
      </p:sp>
    </p:spTree>
    <p:extLst>
      <p:ext uri="{BB962C8B-B14F-4D97-AF65-F5344CB8AC3E}">
        <p14:creationId xmlns:p14="http://schemas.microsoft.com/office/powerpoint/2010/main" val="1255309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Who were the Rechabites?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 clan within the Kenites, a non-Israelite, Yahweh-fearing group linked to Jethro (Moses’ father-in-law). See </a:t>
            </a:r>
            <a:r>
              <a:rPr lang="en-US" sz="1200" b="1" kern="1200" dirty="0" err="1">
                <a:solidFill>
                  <a:schemeClr val="tx1"/>
                </a:solidFill>
                <a:effectLst/>
                <a:latin typeface="+mn-lt"/>
                <a:ea typeface="+mn-ea"/>
                <a:cs typeface="+mn-cs"/>
              </a:rPr>
              <a:t>Judg</a:t>
            </a:r>
            <a:r>
              <a:rPr lang="en-US" sz="1200" b="1" kern="1200" dirty="0">
                <a:solidFill>
                  <a:schemeClr val="tx1"/>
                </a:solidFill>
                <a:effectLst/>
                <a:latin typeface="+mn-lt"/>
                <a:ea typeface="+mn-ea"/>
                <a:cs typeface="+mn-cs"/>
              </a:rPr>
              <a:t> 1:16; 1 Chr 2:55 (“the Kenites…from </a:t>
            </a:r>
            <a:r>
              <a:rPr lang="en-US" sz="1200" b="1" kern="1200" dirty="0" err="1">
                <a:solidFill>
                  <a:schemeClr val="tx1"/>
                </a:solidFill>
                <a:effectLst/>
                <a:latin typeface="+mn-lt"/>
                <a:ea typeface="+mn-ea"/>
                <a:cs typeface="+mn-cs"/>
              </a:rPr>
              <a:t>Hemath</a:t>
            </a:r>
            <a:r>
              <a:rPr lang="en-US" sz="1200" b="1" kern="1200" dirty="0">
                <a:solidFill>
                  <a:schemeClr val="tx1"/>
                </a:solidFill>
                <a:effectLst/>
                <a:latin typeface="+mn-lt"/>
                <a:ea typeface="+mn-ea"/>
                <a:cs typeface="+mn-cs"/>
              </a:rPr>
              <a:t>/Hamath, the father of the house of Rechab”).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Named for Rechab; their prominent leader was Jehonadab (Jonadab) son of Rechab, who partnered with Jehu in purging Baal worship (2 Kgs 10:15–28).</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Where did they live?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Initially alongside Judah in the Negev near Arad (</a:t>
            </a:r>
            <a:r>
              <a:rPr lang="en-US" sz="1200" b="1" kern="1200" dirty="0" err="1">
                <a:solidFill>
                  <a:schemeClr val="tx1"/>
                </a:solidFill>
                <a:effectLst/>
                <a:latin typeface="+mn-lt"/>
                <a:ea typeface="+mn-ea"/>
                <a:cs typeface="+mn-cs"/>
              </a:rPr>
              <a:t>Judg</a:t>
            </a:r>
            <a:r>
              <a:rPr lang="en-US" sz="1200" b="1" kern="1200" dirty="0">
                <a:solidFill>
                  <a:schemeClr val="tx1"/>
                </a:solidFill>
                <a:effectLst/>
                <a:latin typeface="+mn-lt"/>
                <a:ea typeface="+mn-ea"/>
                <a:cs typeface="+mn-cs"/>
              </a:rPr>
              <a:t> 1:16).</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As nomads, they moved throughout Israel’s land. Many likely lived in the north when Jonadab’s rules were first embraced and later shifted south toward Judah after Israel’s fall in 722 BC.</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What set them apart?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They kept ancestral commands from Jonadab: no wine, no permanent houses, no fields or vineyards; live in tents (Jer 35:6–10).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This simplicity guarded them from idolatrous patterns tied to settled luxury and preserved a pilgrim identity.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Why do they matter biblically?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In Jeremiah 35, God uses the Rechabites as a living sermon: they obey a human ancestor faithfully, while Judah ignores God’s voice. Their steadfastness under pressure (entering Jerusalem only due to Babylonian/Aramean threat, Jer 35:11) exposes Judah’s disobedience.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God commends them with a promise of enduring lineage (Jer 35:18–19).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Theological takeaways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Obedience forms identity: Shared rules shape a people for faithfulness across generations.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Simplicity can be protective: Deliberate limits help resist cultural idols.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Scripture over custom: Their example is praised because it aligns with God’s purposes; any tradition that contradicts God’s Word must yield (cf. Matt 15:1–9).</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5</a:t>
            </a:fld>
            <a:endParaRPr lang="en-US"/>
          </a:p>
        </p:txBody>
      </p:sp>
    </p:spTree>
    <p:extLst>
      <p:ext uri="{BB962C8B-B14F-4D97-AF65-F5344CB8AC3E}">
        <p14:creationId xmlns:p14="http://schemas.microsoft.com/office/powerpoint/2010/main" val="2436981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Jehonadab’s God-centered zeal birthed a disciplined rule for his clan; their centuries-long obedience (Jer 35) becomes God’s sermon against Judah’s disobedience. Temperance is commendable, but the larger call is comprehensive obedience that glorifies God in all things (1 Cor 10:31).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2 Kings 10:15–28, Jehu enlists Jehonadab because both burn with “zeal for the LORD.” Together they purge Baal’s cult. Jehonadab then bequeaths a family rule—no wine, no houses, no fields; live as tent-dwelling pilgrims (Jer 35:6–10). Two centuries later, the Rechabites’ fidelity contrasts Judah’s covenant breach. Scripture prohibits drunkenness (Gen 9; Eph 5:18; Gal 5:21) yet recognizes wine’s legitimate use (John 2:1–11; Ps 104:15). Thus Christian liberty is stewarded under love and God’s glory (Rom 14; 1 Cor 10:31). The point is not mere abstinence, but structured obedience that resists idolatry and aligns habits with holiness.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Zeal with Structure: Jehonadab’s zeal matured into rules that formed a faithful community over generations (Jer 35:8–10).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Living Parable: God uses the Rechabites to expose Judah—human tradition obeyed; divine command ignored (Jer 35:13–16).</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Liberty Under Lordship: Scripture forbids drunkenness while permitting wise, situational use of wine; love and God’s glory govern practice (Eph 5:18; John 2; 1 Cor 10:31).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Build Guardrails: Establish family/church rhythms that make obedience easier and compromise harder (daily prayer, Sabbath habits, generosity).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Form Communities of Conviction: Shared rules—freely embraced—can preserve holiness amid cultural pressure.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Practice Charitable Temperance: Whether you abstain or partake, do so to edify others and honor Christ (Rom 14:19–23).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Jehonadab exemplifies zeal translated into durable discipline. His descendants’ steadfastness functions as God’s rebuke to Judah and a model for us: craft holy habits, value community rules that protect fidelity, and exercise Christian liberty so that “whether…eat, or drink…do all to the glory of God.”</a:t>
            </a:r>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6</a:t>
            </a:fld>
            <a:endParaRPr lang="en-US"/>
          </a:p>
        </p:txBody>
      </p:sp>
    </p:spTree>
    <p:extLst>
      <p:ext uri="{BB962C8B-B14F-4D97-AF65-F5344CB8AC3E}">
        <p14:creationId xmlns:p14="http://schemas.microsoft.com/office/powerpoint/2010/main" val="2493706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Babylon’s first waves (605–604 BC) destabilized Judah and displaced groups like the Rechabites into Jerusalem (Jer 35:11). These raids fulfilled prophetic warnings, exposed Judah’s false securities, and set the stage for successive deportations (Dan 1:1–7; 2 Kgs 24), showing God’s sovereignty in judgment and mercy.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After Carchemish (605 BC), Nebuchadnezzar secured the Levant, pressuring Judah. Jehoiakim submitted, then rebelled (c. 601 BC), inviting punitive campaigns. The “first deportation” (traditionally 605/604) carried select nobles—including Daniel—into Babylonian training (Dan 1:3–7). Jehoiakim’s regime collapsed 598/597; Jehoiachin and more captives went to Babylon (2 Kgs 24:10–17). Amid these shocks, the Rechabites sought refuge in Jerusalem (Jer 35:11). Their steadfast obedience contrasts Judah’s covenant breach: geopolitical crisis did not erase their vows. God uses empire as an instrument of discipline, calling His people from presumption to repentant fidelity.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Historical Setting of Jer 35: Early Babylonian raids explain why the Rechabites were in Jerusalem, preserving vows under duress.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Judah’s Political Miscalculation: Jehoiakim’s revolt exposed Judah to judgment and escalated deportations (leadership, artisans, youth).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God’s Sovereign Discipline: Empires rise as rods in God’s hand; prophecy, not policy, is the ultimate interpreter of events.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Faithfulness Under Pressure: Crisis reveals what rules us; anchor habits in God’s Word so convictions endure displacement.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Don’t Confuse Expediency with Wisdom: Short-term political maneuvers (Jehoiakim’s pivot) can sow long-term ruin; seek counsel from Scripture.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Read Providence Theologically: Headlines confirm God’s warnings; respond with repentance, prayer, and practical 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Nebuchadnezzar’s early campaigns (605–604 BC) tightened Babylon’s grip, triggered deportations (beginning with Daniel and nobles), and pushed the Rechabites into Jerusalem. Judah’s rebellion magnified judgment, while the Rechabites’ obedience stood as a living rebuke. History in Jeremiah 35 is theology in motion: God disciplines to restore, calling His people to repentant, resilient faith.</a:t>
            </a:r>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7</a:t>
            </a:fld>
            <a:endParaRPr lang="en-US"/>
          </a:p>
        </p:txBody>
      </p:sp>
    </p:spTree>
    <p:extLst>
      <p:ext uri="{BB962C8B-B14F-4D97-AF65-F5344CB8AC3E}">
        <p14:creationId xmlns:p14="http://schemas.microsoft.com/office/powerpoint/2010/main" val="489967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D814C-36F9-3BBD-8BBD-00B915CC6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90E6C2-68D2-E2EF-7E7B-E5F1497FA58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10A60D7-2354-3534-E3AD-74A37AC9BEA1}"/>
              </a:ext>
            </a:extLst>
          </p:cNvPr>
          <p:cNvSpPr>
            <a:spLocks noGrp="1"/>
          </p:cNvSpPr>
          <p:nvPr>
            <p:ph type="body" idx="1"/>
          </p:nvPr>
        </p:nvSpPr>
        <p:spPr/>
        <p:txBody>
          <a:bodyPr>
            <a:normAutofit fontScale="77500" lnSpcReduction="20000"/>
          </a:bodyPr>
          <a:lstStyle/>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Jeremiah 35 uses the Rechabites as a living parable during Jehoiakim’s turbulent reign: in a world shaking under Babylon, steadfast obedience to God’s word—not cultural habit or political maneuver—anchors God’s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Midway through Jeremiah’s 40-year ministry (c. 605 BC), Judah faced Babylon’s rise after Carchemish. Jeremiah, already known for striking object-lessons (linen sash, smashed jar, yoke), stages another: the Rechabites’ fidelity to their ancestor’s rule. Their integrity under pressure exposes Judah’s refusal to heed the Lord. The setting—successive Babylonian incursions (605, 597, 586 BC)—clarifies why the Rechabites had entered Jerusalem and heightens the moral contrast: crisis did not loosen their convictions, while Judah’s prosperity had already eroded hers. The episode rebukes empty religiosity and calls for embodied repentance.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Historical Pressure: Babylon’s dominance (605–586 BC) frames Jeremiah’s sign-acts, showing judgment is imminent, not hypothetical.</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Living Sermon: The Rechabites’ practiced obedience becomes God’s object-lesson against Judah’s selective hearing.</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Prophetic Method: God-authorized visuals translate doctrine into decision, pressing Judah to repent before exile deepens.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Form Conviction into Habit: Build rhythms that hold when life trembles—Scripture, prayer, gathered worship, generosity.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Test Traditions by Scripture: Keep practices that foster holiness; discard those that nullify God’s commands.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Read Crisis Theologically: Political shifts are not ultimate; ask what faithfulness looks like now, and obey promptly.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Under Jehoiakim, with Babylon advancing, Jeremiah leverages the Rechabites as a concrete contrast: they obey a human ancestor; Judah ignores the living God. Situated between 605 and 586 BC and amid Jeremiah’s other sign-acts, the account insists that true security is covenant obedience. The call remains: convert beliefs into habits that endure pressure, align tradition with Scripture, and meet shaking times with immediate, practical repentance.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3EDC3E4B-8823-C0B4-A79B-94019A8012E3}"/>
              </a:ext>
            </a:extLst>
          </p:cNvPr>
          <p:cNvSpPr>
            <a:spLocks noGrp="1"/>
          </p:cNvSpPr>
          <p:nvPr>
            <p:ph type="sldNum" sz="quarter" idx="10"/>
          </p:nvPr>
        </p:nvSpPr>
        <p:spPr/>
        <p:txBody>
          <a:bodyPr/>
          <a:lstStyle/>
          <a:p>
            <a:fld id="{0BB98531-EBAC-4738-AC3B-4AA42F6013B1}" type="slidenum">
              <a:rPr lang="en-US" smtClean="0"/>
              <a:pPr/>
              <a:t>8</a:t>
            </a:fld>
            <a:endParaRPr lang="en-US"/>
          </a:p>
        </p:txBody>
      </p:sp>
    </p:spTree>
    <p:extLst>
      <p:ext uri="{BB962C8B-B14F-4D97-AF65-F5344CB8AC3E}">
        <p14:creationId xmlns:p14="http://schemas.microsoft.com/office/powerpoint/2010/main" val="2751020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r>
              <a:rPr lang="en-US" sz="1200" kern="1200" dirty="0">
                <a:solidFill>
                  <a:schemeClr val="tx1"/>
                </a:solidFill>
                <a:effectLst/>
                <a:latin typeface="+mn-lt"/>
                <a:ea typeface="+mn-ea"/>
                <a:cs typeface="+mn-cs"/>
              </a:rPr>
              <a:t>&gt;&lt;&gt;&lt;&gt;&lt;&gt;&lt;&gt;&lt;&gt;&lt;&gt;&lt;&gt;&lt;&gt;&lt;&gt;&lt;&gt;&lt;&gt;&lt;&gt;&lt;&gt;&lt;&gt;&lt; </a:t>
            </a:r>
          </a:p>
          <a:p>
            <a:r>
              <a:rPr lang="en-US" sz="1200" b="1" kern="1200" dirty="0">
                <a:solidFill>
                  <a:schemeClr val="tx1"/>
                </a:solidFill>
                <a:effectLst/>
                <a:latin typeface="+mn-lt"/>
                <a:ea typeface="+mn-ea"/>
                <a:cs typeface="+mn-cs"/>
              </a:rPr>
              <a:t>The </a:t>
            </a:r>
            <a:r>
              <a:rPr lang="en-US" sz="1200" b="1" kern="1200" dirty="0" err="1">
                <a:solidFill>
                  <a:schemeClr val="tx1"/>
                </a:solidFill>
                <a:effectLst/>
                <a:latin typeface="+mn-lt"/>
                <a:ea typeface="+mn-ea"/>
                <a:cs typeface="+mn-cs"/>
              </a:rPr>
              <a:t>Rekabite</a:t>
            </a:r>
            <a:r>
              <a:rPr lang="en-US" sz="1200" b="1" kern="1200" dirty="0">
                <a:solidFill>
                  <a:schemeClr val="tx1"/>
                </a:solidFill>
                <a:effectLst/>
                <a:latin typeface="+mn-lt"/>
                <a:ea typeface="+mn-ea"/>
                <a:cs typeface="+mn-cs"/>
              </a:rPr>
              <a:t> Vows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setting is the middle of Jeremiah’s prophetic ministry.  At least some of the worst outcomes have already begun.  But there is yet time to save lives and to make the people understand that turning to God’s mercy is their only hope.  The faithless king of Judah, Jehoiakim, has not led the people into sincere repentance.  Judah has been forced to submit to the invading powers of Babylon (1 Kings 24:1).  Amidst all the coming and going from the city of Jerusalem, God sends Jeremiah to one family: 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descendants of their ancestor, </a:t>
            </a:r>
            <a:r>
              <a:rPr lang="en-US" sz="1200" kern="1200" dirty="0" err="1">
                <a:solidFill>
                  <a:schemeClr val="tx1"/>
                </a:solidFill>
                <a:effectLst/>
                <a:latin typeface="+mn-lt"/>
                <a:ea typeface="+mn-ea"/>
                <a:cs typeface="+mn-cs"/>
              </a:rPr>
              <a:t>Rekab</a:t>
            </a:r>
            <a:r>
              <a:rPr lang="en-US" sz="1200" kern="1200" dirty="0">
                <a:solidFill>
                  <a:schemeClr val="tx1"/>
                </a:solidFill>
                <a:effectLst/>
                <a:latin typeface="+mn-lt"/>
                <a:ea typeface="+mn-ea"/>
                <a:cs typeface="+mn-cs"/>
              </a:rPr>
              <a:t>.  God has a planned demonstration in mind.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Jeremiah brings the clan into the temple and arranges a test.  He sets bowls of wine before the family and tells them to drink (Jer.  35:5).  But there is something to know about 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unlike most other families of this time, they have certain unique traditions.  They do not drink wine, do not farm, and they live in tents (vv.  6–7).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Through his actions, Jeremiah is tempting this group to violate </a:t>
            </a:r>
            <a:r>
              <a:rPr lang="en-US" sz="1200" kern="1200" dirty="0" err="1">
                <a:solidFill>
                  <a:schemeClr val="tx1"/>
                </a:solidFill>
                <a:effectLst/>
                <a:latin typeface="+mn-lt"/>
                <a:ea typeface="+mn-ea"/>
                <a:cs typeface="+mn-cs"/>
              </a:rPr>
              <a:t>longheld</a:t>
            </a:r>
            <a:r>
              <a:rPr lang="en-US" sz="1200" kern="1200" dirty="0">
                <a:solidFill>
                  <a:schemeClr val="tx1"/>
                </a:solidFill>
                <a:effectLst/>
                <a:latin typeface="+mn-lt"/>
                <a:ea typeface="+mn-ea"/>
                <a:cs typeface="+mn-cs"/>
              </a:rPr>
              <a:t> family traditions.  Before them is a prophet of God who has invited them to enter the temple and has made an offer of wine (presumably, before observers).  But Jeremiah anticipates their response.  Jeremiah (more importantly, God) already knows what 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will do.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family comes at Jeremiah’s invitation, but they flatly decline to drink any wine set before them.  They explain their traditions, perhaps thinking this might be a simple misunderstanding: “Our forefather Jehonadab, son of </a:t>
            </a:r>
            <a:r>
              <a:rPr lang="en-US" sz="1200" kern="1200" dirty="0" err="1">
                <a:solidFill>
                  <a:schemeClr val="tx1"/>
                </a:solidFill>
                <a:effectLst/>
                <a:latin typeface="+mn-lt"/>
                <a:ea typeface="+mn-ea"/>
                <a:cs typeface="+mn-cs"/>
              </a:rPr>
              <a:t>Rekab</a:t>
            </a:r>
            <a:r>
              <a:rPr lang="en-US" sz="1200" kern="1200" dirty="0">
                <a:solidFill>
                  <a:schemeClr val="tx1"/>
                </a:solidFill>
                <a:effectLst/>
                <a:latin typeface="+mn-lt"/>
                <a:ea typeface="+mn-ea"/>
                <a:cs typeface="+mn-cs"/>
              </a:rPr>
              <a:t> gave us this command: ‘Neither you nor your descendants must ever drink wine’” (v.  6).  The family members have probably kept this vow for more than two centuries, and they are not about to violate it now.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may wonder why 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have this tradition in the first place.  Unfortunately, the rest of Scripture is mostly silent about them; Jeremiah 35 is the only chapter that describes their history.  More than likely, the reason their ancestor had forbidden the drinking of wine or the cultivation of crops was to free his descendants from being settled in one territory.  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are probably a clan of permanent nomads, expected to live like nomads, and a love for wine would make that lifestyle impossible.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Jehonadab—the ancestor who came up with these traditions— promised his family that, if they keep these traditions, they will “live a long time in the land where [they] are nomads” (v.  7).  This promise closely resembles the wording of Israel’s covenant: “Observe therefore all the commands I [God] am giving you .  .  .  so that you may live long in the land” (Deut.  11:8–9).  And here is the crux of Jeremiah’s demonstration.  Before the observers, Jeremiah highlights a family who upholds their traditions to ensure a righteous outcome.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uses the Rechabites’ centuries-long fidelity to their ancestor’s rule as a living sermon: when even human tradition can shape obedient lives, Judah’s refusal to heed the Lord is inexcusable. The path to safety in turbulent times is not political maneuver but embodied 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Mid-ministry, amid Babylon’s pressure and Jehoiakim’s faithlessness, Jeremiah stages a temple test (Jer 35:5–7). The Rechabites politely refuse wine, explaining vows from Jehonadab: no wine, no farming, no permanent houses—live as nomads. Their rule likely guarded them from assimilation and idolatry bound to settled luxury. Jehonadab’s promise of “long life in the land” echoes covenant language (cf. </a:t>
            </a:r>
            <a:r>
              <a:rPr lang="en-US" sz="1200" b="1" kern="1200" dirty="0" err="1">
                <a:solidFill>
                  <a:schemeClr val="tx1"/>
                </a:solidFill>
                <a:effectLst/>
                <a:latin typeface="+mn-lt"/>
                <a:ea typeface="+mn-ea"/>
                <a:cs typeface="+mn-cs"/>
              </a:rPr>
              <a:t>Deut</a:t>
            </a:r>
            <a:r>
              <a:rPr lang="en-US" sz="1200" b="1" kern="1200" dirty="0">
                <a:solidFill>
                  <a:schemeClr val="tx1"/>
                </a:solidFill>
                <a:effectLst/>
                <a:latin typeface="+mn-lt"/>
                <a:ea typeface="+mn-ea"/>
                <a:cs typeface="+mn-cs"/>
              </a:rPr>
              <a:t> 11:8–9). God contrasts this family’s consistent obedience with Judah’s selective hearing. The point is not teetotalism per se, but ordered lives that make faithfulness likely.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Obedience Under Scrutiny: In the temple, before witnesses, the Rechabites keep their vows, proving integrity where it’s hardest—publicly and under prophetic invitation.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Tradition as Formation: Their customs are a discipleship structure—limits that protect holiness and identity in a hostile culture.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Prophetic Contrast: God holds up their human rule-keeping to expose Judah’s neglect of divine command; fidelity is possible even in crisis.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Build Holy Guardrails: Establish family/church rhythms—clear yeses and noes—that channel desire toward God and away from idols.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Let Habits Carry Convictions: Don’t rely on intentions alone; craft practices (time, budget, community rules) that embody 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Honor God Above Custom: Keep traditions that aid holiness; revise or release any that compete with God’s Word.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Jeremiah’s wine-test shows a clan whose inherited rule produced resilient obedience. Their steadfastness under Babylonian pressure rebukes Judah’s disobedience and calls God’s people to shape life—habits, limits, and communal expectations—so that faithfulness becomes our default. The Rechabites remind the church that ordered lives, aligned with Scripture, are God’s means to preserve His people in shaking times.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9</a:t>
            </a:fld>
            <a:endParaRPr lang="en-US"/>
          </a:p>
        </p:txBody>
      </p:sp>
    </p:spTree>
    <p:extLst>
      <p:ext uri="{BB962C8B-B14F-4D97-AF65-F5344CB8AC3E}">
        <p14:creationId xmlns:p14="http://schemas.microsoft.com/office/powerpoint/2010/main" val="3198992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45EE7B-067E-4491-98FF-1FE68AB59D4E}"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190627" y="2536031"/>
            <a:ext cx="9810751"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916911" y="-17859"/>
            <a:ext cx="11751469" cy="6081117"/>
          </a:xfrm>
          <a:prstGeom prst="rect">
            <a:avLst/>
          </a:prstGeom>
          <a:ln w="9525">
            <a:round/>
          </a:ln>
        </p:spPr>
        <p:txBody>
          <a:bodyPr lIns="64291" tIns="32145" rIns="64291" bIns="32145" anchor="t">
            <a:noAutofit/>
          </a:bodyPr>
          <a:lstStyle/>
          <a:p>
            <a:endParaRPr/>
          </a:p>
        </p:txBody>
      </p:sp>
      <p:sp>
        <p:nvSpPr>
          <p:cNvPr id="39" name="Shape 39"/>
          <p:cNvSpPr txBox="1">
            <a:spLocks noGrp="1"/>
          </p:cNvSpPr>
          <p:nvPr>
            <p:ph type="title"/>
          </p:nvPr>
        </p:nvSpPr>
        <p:spPr>
          <a:xfrm>
            <a:off x="571502" y="812602"/>
            <a:ext cx="5619751" cy="2509242"/>
          </a:xfrm>
          <a:prstGeom prst="rect">
            <a:avLst/>
          </a:prstGeom>
        </p:spPr>
        <p:txBody>
          <a:bodyPr anchor="b"/>
          <a:lstStyle>
            <a:lvl1pPr>
              <a:defRPr sz="4100"/>
            </a:lvl1pPr>
          </a:lstStyle>
          <a:p>
            <a:r>
              <a:t>Title Text</a:t>
            </a:r>
          </a:p>
        </p:txBody>
      </p:sp>
      <p:sp>
        <p:nvSpPr>
          <p:cNvPr id="40" name="Shape 40"/>
          <p:cNvSpPr txBox="1">
            <a:spLocks noGrp="1"/>
          </p:cNvSpPr>
          <p:nvPr>
            <p:ph type="body" sz="quarter" idx="1"/>
          </p:nvPr>
        </p:nvSpPr>
        <p:spPr>
          <a:xfrm>
            <a:off x="571502" y="3348633"/>
            <a:ext cx="5619751" cy="2509242"/>
          </a:xfrm>
          <a:prstGeom prst="rect">
            <a:avLst/>
          </a:prstGeom>
        </p:spPr>
        <p:txBody>
          <a:bodyPr anchor="t"/>
          <a:lstStyle>
            <a:lvl1pPr marL="0" indent="0" algn="ctr">
              <a:spcBef>
                <a:spcPts val="0"/>
              </a:spcBef>
              <a:buSzTx/>
              <a:buNone/>
            </a:lvl1pPr>
            <a:lvl2pPr marL="0" indent="160745" algn="ctr">
              <a:spcBef>
                <a:spcPts val="0"/>
              </a:spcBef>
              <a:buSzTx/>
              <a:buNone/>
            </a:lvl2pPr>
            <a:lvl3pPr marL="0" indent="321490" algn="ctr">
              <a:spcBef>
                <a:spcPts val="0"/>
              </a:spcBef>
              <a:buSzTx/>
              <a:buNone/>
            </a:lvl3pPr>
            <a:lvl4pPr marL="0" indent="482234" algn="ctr">
              <a:spcBef>
                <a:spcPts val="0"/>
              </a:spcBef>
              <a:buSzTx/>
              <a:buNone/>
            </a:lvl4pPr>
            <a:lvl5pPr marL="0" indent="642979"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45EE7B-067E-4491-98FF-1FE68AB59D4E}"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45EE7B-067E-4491-98FF-1FE68AB59D4E}" type="datetimeFigureOut">
              <a:rPr lang="en-US" smtClean="0"/>
              <a:pPr/>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45EE7B-067E-4491-98FF-1FE68AB59D4E}" type="datetimeFigureOut">
              <a:rPr lang="en-US" smtClean="0"/>
              <a:pPr/>
              <a:t>10/14/2025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45EE7B-067E-4491-98FF-1FE68AB59D4E}" type="datetimeFigureOut">
              <a:rPr lang="en-US" smtClean="0"/>
              <a:pPr/>
              <a:t>10/14/2025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45EE7B-067E-4491-98FF-1FE68AB59D4E}" type="datetimeFigureOut">
              <a:rPr lang="en-US" smtClean="0"/>
              <a:pPr/>
              <a:t>10/14/2025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2060"/>
            </a:gs>
            <a:gs pos="74000">
              <a:schemeClr val="accent1">
                <a:lumMod val="45000"/>
                <a:lumOff val="55000"/>
              </a:schemeClr>
            </a:gs>
            <a:gs pos="83000">
              <a:schemeClr val="accent1">
                <a:lumMod val="45000"/>
                <a:lumOff val="55000"/>
              </a:schemeClr>
            </a:gs>
            <a:gs pos="100000">
              <a:srgbClr val="002060"/>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5EE7B-067E-4491-98FF-1FE68AB59D4E}" type="datetimeFigureOut">
              <a:rPr lang="en-US" smtClean="0"/>
              <a:pPr/>
              <a:t>10/14/2025</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D155A-A736-465E-AD78-FBDA6FB6ED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jp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Rectangle 1">
            <a:extLst>
              <a:ext uri="{FF2B5EF4-FFF2-40B4-BE49-F238E27FC236}">
                <a16:creationId xmlns:a16="http://schemas.microsoft.com/office/drawing/2014/main" id="{910CD0BF-9179-BF51-1601-851EBD749E16}"/>
              </a:ext>
            </a:extLst>
          </p:cNvPr>
          <p:cNvSpPr/>
          <p:nvPr/>
        </p:nvSpPr>
        <p:spPr>
          <a:xfrm>
            <a:off x="0" y="-7988"/>
            <a:ext cx="12188952" cy="6858000"/>
          </a:xfrm>
          <a:prstGeom prst="rect">
            <a:avLst/>
          </a:prstGeom>
          <a:solidFill>
            <a:schemeClr val="bg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Subtitle 2">
            <a:extLst>
              <a:ext uri="{FF2B5EF4-FFF2-40B4-BE49-F238E27FC236}">
                <a16:creationId xmlns:a16="http://schemas.microsoft.com/office/drawing/2014/main" id="{82636567-86AA-4F3F-A4E6-C45478F989ED}"/>
              </a:ext>
            </a:extLst>
          </p:cNvPr>
          <p:cNvSpPr txBox="1">
            <a:spLocks/>
          </p:cNvSpPr>
          <p:nvPr/>
        </p:nvSpPr>
        <p:spPr>
          <a:xfrm>
            <a:off x="6400798" y="841491"/>
            <a:ext cx="5562601" cy="5294647"/>
          </a:xfrm>
          <a:prstGeom prst="rect">
            <a:avLst/>
          </a:prstGeom>
          <a:scene3d>
            <a:camera prst="orthographicFront">
              <a:rot lat="0" lon="0" rev="0"/>
            </a:camera>
            <a:lightRig rig="balanced" dir="t">
              <a:rot lat="0" lon="0" rev="8700000"/>
            </a:lightRig>
          </a:scene3d>
        </p:spPr>
        <p:txBody>
          <a:bodyPr vert="horz" lIns="91440" tIns="45720" rIns="91440" bIns="45720" rtlCol="0">
            <a:normAutofit/>
          </a:bodyPr>
          <a:lstStyle/>
          <a:p>
            <a:pPr marL="114300" algn="ctr">
              <a:lnSpc>
                <a:spcPct val="90000"/>
              </a:lnSpc>
              <a:spcBef>
                <a:spcPct val="20000"/>
              </a:spcBef>
              <a:defRPr/>
            </a:pPr>
            <a:r>
              <a:rPr lang="en-US" sz="3600" b="1" i="1" u="sng" dirty="0">
                <a:ln w="12700">
                  <a:solidFill>
                    <a:schemeClr val="accent5"/>
                  </a:solidFill>
                  <a:prstDash val="solid"/>
                </a:ln>
                <a:solidFill>
                  <a:schemeClr val="bg1"/>
                </a:solidFill>
                <a:uFill>
                  <a:solidFill>
                    <a:srgbClr val="002060"/>
                  </a:solidFill>
                </a:uFill>
              </a:rPr>
              <a:t>A FAMILY’S EXAMPLE</a:t>
            </a:r>
            <a:endParaRPr lang="en-US" sz="4400" b="1" i="1" u="sng" dirty="0">
              <a:ln w="12700">
                <a:solidFill>
                  <a:schemeClr val="accent5"/>
                </a:solidFill>
                <a:prstDash val="solid"/>
              </a:ln>
              <a:solidFill>
                <a:schemeClr val="bg1"/>
              </a:solidFill>
              <a:uFill>
                <a:solidFill>
                  <a:srgbClr val="002060"/>
                </a:solidFill>
              </a:uFill>
            </a:endParaRPr>
          </a:p>
        </p:txBody>
      </p:sp>
      <p:sp>
        <p:nvSpPr>
          <p:cNvPr id="4" name="TextBox 3">
            <a:extLst>
              <a:ext uri="{FF2B5EF4-FFF2-40B4-BE49-F238E27FC236}">
                <a16:creationId xmlns:a16="http://schemas.microsoft.com/office/drawing/2014/main" id="{00F933E5-4874-48B6-33E6-6ABA94BA7E86}"/>
              </a:ext>
            </a:extLst>
          </p:cNvPr>
          <p:cNvSpPr txBox="1"/>
          <p:nvPr/>
        </p:nvSpPr>
        <p:spPr>
          <a:xfrm>
            <a:off x="10439400" y="6424369"/>
            <a:ext cx="1584960" cy="478849"/>
          </a:xfrm>
          <a:prstGeom prst="rect">
            <a:avLst/>
          </a:prstGeom>
          <a:noFill/>
        </p:spPr>
        <p:txBody>
          <a:bodyPr wrap="square">
            <a:spAutoFit/>
          </a:bodyPr>
          <a:lstStyle/>
          <a:p>
            <a:pPr marL="0" marR="0">
              <a:lnSpc>
                <a:spcPct val="107000"/>
              </a:lnSpc>
              <a:spcBef>
                <a:spcPts val="0"/>
              </a:spcBef>
              <a:spcAft>
                <a:spcPts val="0"/>
              </a:spcAft>
            </a:pPr>
            <a:r>
              <a:rPr lang="en-US" sz="1200" b="1"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Week October 19</a:t>
            </a:r>
          </a:p>
          <a:p>
            <a:pPr marL="0" marR="0">
              <a:lnSpc>
                <a:spcPct val="107000"/>
              </a:lnSpc>
              <a:spcBef>
                <a:spcPts val="0"/>
              </a:spcBef>
              <a:spcAft>
                <a:spcPts val="0"/>
              </a:spcAft>
            </a:pPr>
            <a:endParaRPr lang="en-US" sz="1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Oval 2">
            <a:extLst>
              <a:ext uri="{FF2B5EF4-FFF2-40B4-BE49-F238E27FC236}">
                <a16:creationId xmlns:a16="http://schemas.microsoft.com/office/drawing/2014/main" id="{B9DB2CE0-276D-4D03-82C5-7207007CD0F9}"/>
              </a:ext>
            </a:extLst>
          </p:cNvPr>
          <p:cNvSpPr/>
          <p:nvPr/>
        </p:nvSpPr>
        <p:spPr>
          <a:xfrm>
            <a:off x="-1002951" y="-849537"/>
            <a:ext cx="6260751" cy="4704310"/>
          </a:xfrm>
          <a:prstGeom prst="ellipse">
            <a:avLst/>
          </a:prstGeom>
          <a:blipFill>
            <a:blip r:embed="rId3">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F7657C9-5CA4-0B8E-5F86-1A91A09FF7D5}"/>
              </a:ext>
            </a:extLst>
          </p:cNvPr>
          <p:cNvSpPr txBox="1"/>
          <p:nvPr/>
        </p:nvSpPr>
        <p:spPr>
          <a:xfrm>
            <a:off x="6400798" y="1420745"/>
            <a:ext cx="5568288" cy="2742995"/>
          </a:xfrm>
          <a:prstGeom prst="rect">
            <a:avLst/>
          </a:prstGeom>
          <a:noFill/>
        </p:spPr>
        <p:txBody>
          <a:bodyPr wrap="square">
            <a:spAutoFit/>
          </a:bodyPr>
          <a:lstStyle/>
          <a:p>
            <a:pPr lvl="1">
              <a:lnSpc>
                <a:spcPct val="107000"/>
              </a:lnSpc>
              <a:spcAft>
                <a:spcPts val="600"/>
              </a:spcAft>
            </a:pPr>
            <a:endParaRPr lang="en-US" sz="3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1"/>
            <a:r>
              <a:rPr lang="en-US" sz="32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To this day they do not drink wine, because they obey their forefather’s command.  </a:t>
            </a:r>
          </a:p>
          <a:p>
            <a:pPr lvl="1" algn="r">
              <a:lnSpc>
                <a:spcPct val="107000"/>
              </a:lnSpc>
              <a:spcAft>
                <a:spcPts val="600"/>
              </a:spcAft>
            </a:pPr>
            <a:r>
              <a:rPr lang="en-US" sz="32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—Jeremiah 35:14b NIV</a:t>
            </a:r>
            <a:endParaRPr lang="en-US" sz="24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898581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74C2E3-AA9D-1B2B-CCE3-CCD1573CA0F9}"/>
              </a:ext>
            </a:extLst>
          </p:cNvPr>
          <p:cNvPicPr>
            <a:picLocks noChangeAspect="1"/>
          </p:cNvPicPr>
          <p:nvPr/>
        </p:nvPicPr>
        <p:blipFill>
          <a:blip r:embed="rId3">
            <a:extLst>
              <a:ext uri="{28A0092B-C50C-407E-A947-70E740481C1C}">
                <a14:useLocalDpi xmlns:a14="http://schemas.microsoft.com/office/drawing/2010/main" val="0"/>
              </a:ext>
            </a:extLst>
          </a:blip>
          <a:srcRect l="-667" t="15334" r="667" b="35691"/>
          <a:stretch/>
        </p:blipFill>
        <p:spPr>
          <a:xfrm>
            <a:off x="304807" y="990600"/>
            <a:ext cx="11429993" cy="559781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Freeform: Shape 10">
            <a:extLst>
              <a:ext uri="{FF2B5EF4-FFF2-40B4-BE49-F238E27FC236}">
                <a16:creationId xmlns:a16="http://schemas.microsoft.com/office/drawing/2014/main" id="{56A0CA3C-CB6F-4969-93C0-45F283F66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152401" y="1295400"/>
            <a:ext cx="12985195" cy="0"/>
          </a:xfrm>
          <a:prstGeom prst="line">
            <a:avLst/>
          </a:prstGeom>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chemeClr val="bg1"/>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152400" y="692680"/>
            <a:ext cx="12985195"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160821-B2AB-4341-ABF2-B44268E77B37}"/>
              </a:ext>
            </a:extLst>
          </p:cNvPr>
          <p:cNvSpPr txBox="1"/>
          <p:nvPr/>
        </p:nvSpPr>
        <p:spPr>
          <a:xfrm>
            <a:off x="76200" y="76200"/>
            <a:ext cx="3581400" cy="5881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OVERVIEW</a:t>
            </a:r>
          </a:p>
        </p:txBody>
      </p:sp>
      <p:sp>
        <p:nvSpPr>
          <p:cNvPr id="12" name="Title 2">
            <a:extLst>
              <a:ext uri="{FF2B5EF4-FFF2-40B4-BE49-F238E27FC236}">
                <a16:creationId xmlns:a16="http://schemas.microsoft.com/office/drawing/2014/main" id="{CBEAE4E6-CD19-4092-9C7E-2C12B39CCE7B}"/>
              </a:ext>
            </a:extLst>
          </p:cNvPr>
          <p:cNvSpPr txBox="1">
            <a:spLocks/>
          </p:cNvSpPr>
          <p:nvPr/>
        </p:nvSpPr>
        <p:spPr>
          <a:xfrm>
            <a:off x="0" y="740540"/>
            <a:ext cx="12192000" cy="478660"/>
          </a:xfrm>
          <a:prstGeom prst="rect">
            <a:avLst/>
          </a:prstGeom>
          <a:solidFill>
            <a:schemeClr val="bg1"/>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2600" b="1" cap="small" dirty="0">
                <a:solidFill>
                  <a:srgbClr val="002060"/>
                </a:solidFill>
                <a:effectLst>
                  <a:outerShdw blurRad="38100" dist="38100" dir="2700000" algn="tl">
                    <a:srgbClr val="000000">
                      <a:alpha val="43137"/>
                    </a:srgbClr>
                  </a:outerShdw>
                </a:effectLst>
              </a:rPr>
              <a:t>Radical Obedience-Jeremiah 35:8–11 NIV</a:t>
            </a:r>
          </a:p>
        </p:txBody>
      </p:sp>
      <p:sp>
        <p:nvSpPr>
          <p:cNvPr id="15" name="Title 2">
            <a:extLst>
              <a:ext uri="{FF2B5EF4-FFF2-40B4-BE49-F238E27FC236}">
                <a16:creationId xmlns:a16="http://schemas.microsoft.com/office/drawing/2014/main" id="{CFB6BB04-11BC-46EF-B400-5675755E56EA}"/>
              </a:ext>
            </a:extLst>
          </p:cNvPr>
          <p:cNvSpPr txBox="1">
            <a:spLocks/>
          </p:cNvSpPr>
          <p:nvPr/>
        </p:nvSpPr>
        <p:spPr>
          <a:xfrm>
            <a:off x="8991599" y="149990"/>
            <a:ext cx="3016280"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A FAMILY’S EXAMPLE</a:t>
            </a: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rot="5400000">
            <a:off x="3002280" y="4084320"/>
            <a:ext cx="5577840"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7" name="TextBox 16">
            <a:extLst>
              <a:ext uri="{FF2B5EF4-FFF2-40B4-BE49-F238E27FC236}">
                <a16:creationId xmlns:a16="http://schemas.microsoft.com/office/drawing/2014/main" id="{825759E0-14D7-476D-8932-70685D477530}"/>
              </a:ext>
            </a:extLst>
          </p:cNvPr>
          <p:cNvSpPr txBox="1"/>
          <p:nvPr/>
        </p:nvSpPr>
        <p:spPr>
          <a:xfrm>
            <a:off x="5870392" y="1371600"/>
            <a:ext cx="6324596" cy="3877985"/>
          </a:xfrm>
          <a:prstGeom prst="rect">
            <a:avLst/>
          </a:prstGeom>
          <a:solidFill>
            <a:schemeClr val="bg1">
              <a:lumMod val="65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42900" lvl="1" indent="-342900">
              <a:spcBef>
                <a:spcPts val="1200"/>
              </a:spcBef>
              <a:spcAft>
                <a:spcPts val="600"/>
              </a:spcAft>
              <a:buFont typeface="Wingdings" panose="05000000000000000000" pitchFamily="2" charset="2"/>
              <a:buChar char="q"/>
            </a:pPr>
            <a:r>
              <a:rPr lang="en-US" sz="2400" b="1" dirty="0">
                <a:solidFill>
                  <a:schemeClr val="bg1"/>
                </a:solidFill>
                <a:effectLst>
                  <a:outerShdw blurRad="38100" dist="38100" dir="2700000" algn="tl">
                    <a:srgbClr val="000000">
                      <a:alpha val="43137"/>
                    </a:srgbClr>
                  </a:outerShdw>
                </a:effectLst>
                <a:latin typeface="Gotham Medium" panose="02000604030000020004"/>
              </a:rPr>
              <a:t>The </a:t>
            </a:r>
            <a:r>
              <a:rPr lang="en-US" sz="2400" b="1" dirty="0" err="1">
                <a:solidFill>
                  <a:schemeClr val="bg1"/>
                </a:solidFill>
                <a:effectLst>
                  <a:outerShdw blurRad="38100" dist="38100" dir="2700000" algn="tl">
                    <a:srgbClr val="000000">
                      <a:alpha val="43137"/>
                    </a:srgbClr>
                  </a:outerShdw>
                </a:effectLst>
                <a:latin typeface="Gotham Medium" panose="02000604030000020004"/>
              </a:rPr>
              <a:t>Rekabites</a:t>
            </a:r>
            <a:r>
              <a:rPr lang="en-US" sz="2400" b="1" dirty="0">
                <a:solidFill>
                  <a:schemeClr val="bg1"/>
                </a:solidFill>
                <a:effectLst>
                  <a:outerShdw blurRad="38100" dist="38100" dir="2700000" algn="tl">
                    <a:srgbClr val="000000">
                      <a:alpha val="43137"/>
                    </a:srgbClr>
                  </a:outerShdw>
                </a:effectLst>
                <a:latin typeface="Gotham Medium" panose="02000604030000020004"/>
              </a:rPr>
              <a:t> continue to explain that they have come to the city of Jerusalem to seek refuge from the wars and conflicts in the land. </a:t>
            </a:r>
          </a:p>
          <a:p>
            <a:pPr marL="342900" lvl="1" indent="-342900">
              <a:spcBef>
                <a:spcPts val="1200"/>
              </a:spcBef>
              <a:spcAft>
                <a:spcPts val="600"/>
              </a:spcAft>
              <a:buFont typeface="Wingdings" panose="05000000000000000000" pitchFamily="2" charset="2"/>
              <a:buChar char="q"/>
            </a:pPr>
            <a:r>
              <a:rPr lang="en-US" sz="2400" b="1" dirty="0">
                <a:solidFill>
                  <a:schemeClr val="bg1"/>
                </a:solidFill>
                <a:effectLst>
                  <a:outerShdw blurRad="38100" dist="38100" dir="2700000" algn="tl">
                    <a:srgbClr val="000000">
                      <a:alpha val="43137"/>
                    </a:srgbClr>
                  </a:outerShdw>
                </a:effectLst>
                <a:latin typeface="Gotham Medium" panose="02000604030000020004"/>
              </a:rPr>
              <a:t>They have not violated their traditions in any way. </a:t>
            </a:r>
          </a:p>
          <a:p>
            <a:pPr marL="342900" lvl="1" indent="-342900">
              <a:spcBef>
                <a:spcPts val="1200"/>
              </a:spcBef>
              <a:spcAft>
                <a:spcPts val="600"/>
              </a:spcAft>
              <a:buFont typeface="Wingdings" panose="05000000000000000000" pitchFamily="2" charset="2"/>
              <a:buChar char="q"/>
            </a:pPr>
            <a:r>
              <a:rPr lang="en-US" sz="2400" b="1" dirty="0">
                <a:solidFill>
                  <a:schemeClr val="bg1"/>
                </a:solidFill>
                <a:effectLst>
                  <a:outerShdw blurRad="38100" dist="38100" dir="2700000" algn="tl">
                    <a:srgbClr val="000000">
                      <a:alpha val="43137"/>
                    </a:srgbClr>
                  </a:outerShdw>
                </a:effectLst>
                <a:latin typeface="Gotham Medium" panose="02000604030000020004"/>
              </a:rPr>
              <a:t>This demonstration of faithfulness stands in stark contrast to the rest of Judah, who has not obeyed the covenant with God. </a:t>
            </a:r>
          </a:p>
        </p:txBody>
      </p:sp>
      <p:sp>
        <p:nvSpPr>
          <p:cNvPr id="13" name="TextBox 12">
            <a:extLst>
              <a:ext uri="{FF2B5EF4-FFF2-40B4-BE49-F238E27FC236}">
                <a16:creationId xmlns:a16="http://schemas.microsoft.com/office/drawing/2014/main" id="{3770BEAC-D32D-4558-9174-4A01FA43041C}"/>
              </a:ext>
            </a:extLst>
          </p:cNvPr>
          <p:cNvSpPr txBox="1"/>
          <p:nvPr/>
        </p:nvSpPr>
        <p:spPr>
          <a:xfrm>
            <a:off x="-1" y="1371600"/>
            <a:ext cx="5791199" cy="4555093"/>
          </a:xfrm>
          <a:prstGeom prst="rect">
            <a:avLst/>
          </a:prstGeom>
          <a:solidFill>
            <a:schemeClr val="bg1">
              <a:lumMod val="65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spcBef>
                <a:spcPts val="600"/>
              </a:spcBef>
              <a:spcAft>
                <a:spcPts val="600"/>
              </a:spcAft>
            </a:pPr>
            <a:r>
              <a:rPr lang="en-US" sz="2000" b="1" dirty="0">
                <a:solidFill>
                  <a:schemeClr val="bg1"/>
                </a:solidFill>
                <a:effectLst>
                  <a:outerShdw blurRad="38100" dist="38100" dir="2700000" algn="tl">
                    <a:srgbClr val="000000">
                      <a:alpha val="43137"/>
                    </a:srgbClr>
                  </a:outerShdw>
                </a:effectLst>
                <a:latin typeface="Gotham Medium" panose="02000604030000020004"/>
              </a:rPr>
              <a:t> 8 We have obeyed everything our forefather Jehonadab son of </a:t>
            </a:r>
            <a:r>
              <a:rPr lang="en-US" sz="2000" b="1" dirty="0" err="1">
                <a:solidFill>
                  <a:schemeClr val="bg1"/>
                </a:solidFill>
                <a:effectLst>
                  <a:outerShdw blurRad="38100" dist="38100" dir="2700000" algn="tl">
                    <a:srgbClr val="000000">
                      <a:alpha val="43137"/>
                    </a:srgbClr>
                  </a:outerShdw>
                </a:effectLst>
                <a:latin typeface="Gotham Medium" panose="02000604030000020004"/>
              </a:rPr>
              <a:t>Rekab</a:t>
            </a:r>
            <a:r>
              <a:rPr lang="en-US" sz="2000" b="1" dirty="0">
                <a:solidFill>
                  <a:schemeClr val="bg1"/>
                </a:solidFill>
                <a:effectLst>
                  <a:outerShdw blurRad="38100" dist="38100" dir="2700000" algn="tl">
                    <a:srgbClr val="000000">
                      <a:alpha val="43137"/>
                    </a:srgbClr>
                  </a:outerShdw>
                </a:effectLst>
                <a:latin typeface="Gotham Medium" panose="02000604030000020004"/>
              </a:rPr>
              <a:t> commanded us.  Neither we nor our wives nor our sons and daughters have ever drunk wine </a:t>
            </a:r>
          </a:p>
          <a:p>
            <a:pPr>
              <a:spcBef>
                <a:spcPts val="600"/>
              </a:spcBef>
              <a:spcAft>
                <a:spcPts val="600"/>
              </a:spcAft>
            </a:pPr>
            <a:r>
              <a:rPr lang="en-US" sz="2000" b="1" dirty="0">
                <a:solidFill>
                  <a:schemeClr val="bg1"/>
                </a:solidFill>
                <a:effectLst>
                  <a:outerShdw blurRad="38100" dist="38100" dir="2700000" algn="tl">
                    <a:srgbClr val="000000">
                      <a:alpha val="43137"/>
                    </a:srgbClr>
                  </a:outerShdw>
                </a:effectLst>
                <a:latin typeface="Gotham Medium" panose="02000604030000020004"/>
              </a:rPr>
              <a:t>9 or built houses to live in or had vineyards, fields or crops.  </a:t>
            </a:r>
          </a:p>
          <a:p>
            <a:pPr>
              <a:spcBef>
                <a:spcPts val="600"/>
              </a:spcBef>
              <a:spcAft>
                <a:spcPts val="600"/>
              </a:spcAft>
            </a:pPr>
            <a:r>
              <a:rPr lang="en-US" sz="2000" b="1" dirty="0">
                <a:solidFill>
                  <a:schemeClr val="bg1"/>
                </a:solidFill>
                <a:effectLst>
                  <a:outerShdw blurRad="38100" dist="38100" dir="2700000" algn="tl">
                    <a:srgbClr val="000000">
                      <a:alpha val="43137"/>
                    </a:srgbClr>
                  </a:outerShdw>
                </a:effectLst>
                <a:latin typeface="Gotham Medium" panose="02000604030000020004"/>
              </a:rPr>
              <a:t>10 We have lived in tents and have fully obeyed everything our forefather Jehonadab commanded us.  </a:t>
            </a:r>
          </a:p>
          <a:p>
            <a:pPr>
              <a:spcBef>
                <a:spcPts val="600"/>
              </a:spcBef>
              <a:spcAft>
                <a:spcPts val="600"/>
              </a:spcAft>
            </a:pPr>
            <a:r>
              <a:rPr lang="en-US" sz="2000" b="1" dirty="0">
                <a:solidFill>
                  <a:schemeClr val="bg1"/>
                </a:solidFill>
                <a:effectLst>
                  <a:outerShdw blurRad="38100" dist="38100" dir="2700000" algn="tl">
                    <a:srgbClr val="000000">
                      <a:alpha val="43137"/>
                    </a:srgbClr>
                  </a:outerShdw>
                </a:effectLst>
                <a:latin typeface="Gotham Medium" panose="02000604030000020004"/>
              </a:rPr>
              <a:t>11 But when Nebuchadnezzar king of Babylon invaded this land, we said, ‘Come, we must go to Jerusalem to escape the Babylonian[a] and Aramean armies. ’ So we have remained in Jerusalem. ”</a:t>
            </a:r>
          </a:p>
        </p:txBody>
      </p:sp>
      <p:cxnSp>
        <p:nvCxnSpPr>
          <p:cNvPr id="20" name="Straight Connector 19">
            <a:extLst>
              <a:ext uri="{FF2B5EF4-FFF2-40B4-BE49-F238E27FC236}">
                <a16:creationId xmlns:a16="http://schemas.microsoft.com/office/drawing/2014/main" id="{AC747590-0795-4DDF-BB10-64FACDDC33DA}"/>
              </a:ext>
            </a:extLst>
          </p:cNvPr>
          <p:cNvCxnSpPr>
            <a:cxnSpLocks/>
          </p:cNvCxnSpPr>
          <p:nvPr/>
        </p:nvCxnSpPr>
        <p:spPr>
          <a:xfrm>
            <a:off x="5773" y="6858000"/>
            <a:ext cx="12186227" cy="0"/>
          </a:xfrm>
          <a:prstGeom prst="line">
            <a:avLst/>
          </a:prstGeom>
          <a:ln w="2540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3789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BB4916-6813-CF77-D602-B5B858CA2E23}"/>
              </a:ext>
            </a:extLst>
          </p:cNvPr>
          <p:cNvPicPr>
            <a:picLocks noChangeAspect="1"/>
          </p:cNvPicPr>
          <p:nvPr/>
        </p:nvPicPr>
        <p:blipFill>
          <a:blip r:embed="rId3">
            <a:extLst>
              <a:ext uri="{28A0092B-C50C-407E-A947-70E740481C1C}">
                <a14:useLocalDpi xmlns:a14="http://schemas.microsoft.com/office/drawing/2010/main" val="0"/>
              </a:ext>
            </a:extLst>
          </a:blip>
          <a:srcRect l="-667" t="15334" r="667" b="35691"/>
          <a:stretch/>
        </p:blipFill>
        <p:spPr>
          <a:xfrm>
            <a:off x="375393" y="961950"/>
            <a:ext cx="11429993" cy="559781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Freeform: Shape 10">
            <a:extLst>
              <a:ext uri="{FF2B5EF4-FFF2-40B4-BE49-F238E27FC236}">
                <a16:creationId xmlns:a16="http://schemas.microsoft.com/office/drawing/2014/main" id="{56A0CA3C-CB6F-4969-93C0-45F283F66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396598" y="7620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3" name="Title 2">
            <a:extLst>
              <a:ext uri="{FF2B5EF4-FFF2-40B4-BE49-F238E27FC236}">
                <a16:creationId xmlns:a16="http://schemas.microsoft.com/office/drawing/2014/main" id="{A4163FD0-0069-454A-8DF4-978F02463049}"/>
              </a:ext>
            </a:extLst>
          </p:cNvPr>
          <p:cNvSpPr txBox="1">
            <a:spLocks/>
          </p:cNvSpPr>
          <p:nvPr/>
        </p:nvSpPr>
        <p:spPr>
          <a:xfrm>
            <a:off x="9067800" y="228600"/>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A FAMILY’S EXAMPLE</a:t>
            </a:r>
          </a:p>
        </p:txBody>
      </p:sp>
      <p:sp>
        <p:nvSpPr>
          <p:cNvPr id="18" name="Rectangle 17">
            <a:extLst>
              <a:ext uri="{FF2B5EF4-FFF2-40B4-BE49-F238E27FC236}">
                <a16:creationId xmlns:a16="http://schemas.microsoft.com/office/drawing/2014/main" id="{31BEEB90-7597-4769-AB1C-7A08AF233D8D}"/>
              </a:ext>
            </a:extLst>
          </p:cNvPr>
          <p:cNvSpPr/>
          <p:nvPr/>
        </p:nvSpPr>
        <p:spPr>
          <a:xfrm>
            <a:off x="-11222" y="942900"/>
            <a:ext cx="11429993" cy="5520003"/>
          </a:xfrm>
          <a:prstGeom prst="rect">
            <a:avLst/>
          </a:prstGeom>
          <a:solidFill>
            <a:schemeClr val="tx1">
              <a:lumMod val="75000"/>
              <a:lumOff val="25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182880">
              <a:lnSpc>
                <a:spcPct val="107000"/>
              </a:lnSpc>
            </a:pPr>
            <a:r>
              <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ea typeface="Calibri" panose="020F0502020204030204" pitchFamily="34" charset="0"/>
                <a:cs typeface="Times New Roman" panose="02020603050405020304" pitchFamily="18" charset="0"/>
              </a:rPr>
              <a:t> Apply the Message: Traditions are one way that we demonstrate faithfulness.</a:t>
            </a:r>
          </a:p>
          <a:p>
            <a:pPr lvl="1">
              <a:lnSpc>
                <a:spcPct val="107000"/>
              </a:lnSpc>
            </a:pPr>
            <a:r>
              <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Art of Finishing Well</a:t>
            </a:r>
          </a:p>
          <a:p>
            <a:pPr lvl="2">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“We have to finish this game!”</a:t>
            </a:r>
          </a:p>
          <a:p>
            <a:pPr lvl="2">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When those words came from my son’s mouth, I knew he was right.  I had always been a lover of boardgames, but this was the moment I knew he loved them too.  We were seated on the carpet of our living room, cards and pieces scattered in every direction.  The game had gone on so long that I was willing to pack it away.  But one look at his face made me certain I didn’t want to disappoint him</a:t>
            </a:r>
            <a:r>
              <a:rPr lang="en-US" sz="3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2">
              <a:lnSpc>
                <a:spcPct val="107000"/>
              </a:lnSpc>
            </a:pPr>
            <a:r>
              <a:rPr lang="en-US" sz="3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2">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“You’re right.  We finish things, don’t we?” With perfect comedic timing, my wife leaned into the room while holding a laundry basket.  She said, “You finish the things you want to finish!”</a:t>
            </a:r>
            <a:endParaRPr lang="en-US" sz="3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r>
              <a:rPr lang="en-US" sz="3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2">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It became a family joke that turned into a larger conversation.  Each of us was able to think of projects and tasks that went unfinished: clothes tossed to the floor, a recycling bin that overflowed, schoolwork marked “Incomplete. ” Thus, a new family motto was born: In this family, we finish things. </a:t>
            </a:r>
            <a:endParaRPr lang="en-US" sz="3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r>
              <a:rPr lang="en-US" sz="3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2">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In the days of Jeremiah, God was seeking faithfulness, or what we might call the skill of finishing well.  But the people of Judah were rebellious and uncommitted.  Soon their lack of fortitude would reach its natural conclusion: God would send them into exile. </a:t>
            </a:r>
            <a:endParaRPr lang="en-US" sz="3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r>
              <a:rPr lang="en-US" sz="3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2">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We can be grateful that God notices and rewards individual faithfulness.  More than that, God is devoted to His plans and promises.  If faithfulness is the art of finishing well, God is the master.  He always brings His plans to fruition.  In the person of Jesus, God has been faithful beyond the wildest imagination of human beings.  We should be faithful because God is faithful. </a:t>
            </a:r>
          </a:p>
        </p:txBody>
      </p:sp>
      <p:sp>
        <p:nvSpPr>
          <p:cNvPr id="21" name="Rectangle 20">
            <a:extLst>
              <a:ext uri="{FF2B5EF4-FFF2-40B4-BE49-F238E27FC236}">
                <a16:creationId xmlns:a16="http://schemas.microsoft.com/office/drawing/2014/main" id="{A04F92F1-B4CA-4743-9C01-4E7D2D34F37C}"/>
              </a:ext>
            </a:extLst>
          </p:cNvPr>
          <p:cNvSpPr/>
          <p:nvPr/>
        </p:nvSpPr>
        <p:spPr>
          <a:xfrm>
            <a:off x="210867" y="229658"/>
            <a:ext cx="2532333" cy="512235"/>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2800" b="1" dirty="0">
                <a:solidFill>
                  <a:schemeClr val="bg1"/>
                </a:solidFill>
                <a:latin typeface="Gotham Medium" panose="02000604030000020004"/>
              </a:rPr>
              <a:t>CONCLUSION:</a:t>
            </a:r>
            <a:endParaRPr lang="en-US" sz="2000" b="1" dirty="0">
              <a:solidFill>
                <a:schemeClr val="bg1"/>
              </a:solidFill>
              <a:latin typeface="Gotham Medium" panose="02000604030000020004"/>
            </a:endParaRPr>
          </a:p>
        </p:txBody>
      </p:sp>
    </p:spTree>
    <p:extLst>
      <p:ext uri="{BB962C8B-B14F-4D97-AF65-F5344CB8AC3E}">
        <p14:creationId xmlns:p14="http://schemas.microsoft.com/office/powerpoint/2010/main" val="2224085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508C53-8FBE-1F33-AF58-60A787B4BB48}"/>
              </a:ext>
            </a:extLst>
          </p:cNvPr>
          <p:cNvPicPr>
            <a:picLocks noChangeAspect="1"/>
          </p:cNvPicPr>
          <p:nvPr/>
        </p:nvPicPr>
        <p:blipFill>
          <a:blip r:embed="rId3">
            <a:extLst>
              <a:ext uri="{28A0092B-C50C-407E-A947-70E740481C1C}">
                <a14:useLocalDpi xmlns:a14="http://schemas.microsoft.com/office/drawing/2010/main" val="0"/>
              </a:ext>
            </a:extLst>
          </a:blip>
          <a:srcRect l="-667" t="15334" r="667" b="35691"/>
          <a:stretch/>
        </p:blipFill>
        <p:spPr>
          <a:xfrm>
            <a:off x="375393" y="961950"/>
            <a:ext cx="11429993" cy="559781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Freeform: Shape 10">
            <a:extLst>
              <a:ext uri="{FF2B5EF4-FFF2-40B4-BE49-F238E27FC236}">
                <a16:creationId xmlns:a16="http://schemas.microsoft.com/office/drawing/2014/main" id="{56A0CA3C-CB6F-4969-93C0-45F283F66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396598" y="7620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3" name="Title 2">
            <a:extLst>
              <a:ext uri="{FF2B5EF4-FFF2-40B4-BE49-F238E27FC236}">
                <a16:creationId xmlns:a16="http://schemas.microsoft.com/office/drawing/2014/main" id="{A4163FD0-0069-454A-8DF4-978F02463049}"/>
              </a:ext>
            </a:extLst>
          </p:cNvPr>
          <p:cNvSpPr txBox="1">
            <a:spLocks/>
          </p:cNvSpPr>
          <p:nvPr/>
        </p:nvSpPr>
        <p:spPr>
          <a:xfrm>
            <a:off x="9067800" y="228600"/>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A FAMILY’S EXAMPLE</a:t>
            </a:r>
          </a:p>
        </p:txBody>
      </p:sp>
      <p:sp>
        <p:nvSpPr>
          <p:cNvPr id="18" name="Rectangle 17">
            <a:extLst>
              <a:ext uri="{FF2B5EF4-FFF2-40B4-BE49-F238E27FC236}">
                <a16:creationId xmlns:a16="http://schemas.microsoft.com/office/drawing/2014/main" id="{31BEEB90-7597-4769-AB1C-7A08AF233D8D}"/>
              </a:ext>
            </a:extLst>
          </p:cNvPr>
          <p:cNvSpPr/>
          <p:nvPr/>
        </p:nvSpPr>
        <p:spPr>
          <a:xfrm>
            <a:off x="71825" y="741893"/>
            <a:ext cx="12268200" cy="5988593"/>
          </a:xfrm>
          <a:prstGeom prst="rect">
            <a:avLst/>
          </a:prstGeom>
          <a:solidFill>
            <a:schemeClr val="tx1">
              <a:lumMod val="75000"/>
              <a:lumOff val="25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182880">
              <a:lnSpc>
                <a:spcPct val="107000"/>
              </a:lnSpc>
            </a:pPr>
            <a:endParaRPr lang="en-US" sz="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182880">
              <a:lnSpc>
                <a:spcPct val="107000"/>
              </a:lnSpc>
            </a:pPr>
            <a:r>
              <a:rPr lang="en-US" sz="32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ea typeface="Calibri" panose="020F0502020204030204" pitchFamily="34" charset="0"/>
                <a:cs typeface="Times New Roman" panose="02020603050405020304" pitchFamily="18" charset="0"/>
              </a:rPr>
              <a:t>Apply the Message: Traditions are one way that we demonstrate faithfulness.</a:t>
            </a:r>
          </a:p>
          <a:p>
            <a:pPr lvl="1">
              <a:lnSpc>
                <a:spcPct val="107000"/>
              </a:lnSpc>
            </a:pPr>
            <a:r>
              <a:rPr lang="en-US" sz="3200" b="1" u="sng" cap="small" dirty="0">
                <a:solidFill>
                  <a:schemeClr val="bg1"/>
                </a:solidFill>
                <a:effectLst>
                  <a:outerShdw blurRad="38100" dist="38100" dir="2700000" algn="tl">
                    <a:srgbClr val="000000">
                      <a:alpha val="43137"/>
                    </a:srgbClr>
                  </a:outerShdw>
                </a:effectLst>
                <a:highlight>
                  <a:srgbClr val="000080"/>
                </a:highlight>
                <a:latin typeface="Gotham Medium" panose="02000604030000020004"/>
                <a:ea typeface="Calibri" panose="020F0502020204030204" pitchFamily="34" charset="0"/>
                <a:cs typeface="Times New Roman" panose="02020603050405020304" pitchFamily="18" charset="0"/>
              </a:rPr>
              <a:t>The Art of Finishing Well</a:t>
            </a:r>
          </a:p>
          <a:p>
            <a:pPr lvl="1">
              <a:lnSpc>
                <a:spcPct val="107000"/>
              </a:lnSpc>
            </a:pPr>
            <a:endParaRPr lang="en-US" sz="7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r>
              <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What is an example of something you always want to finish?</a:t>
            </a:r>
          </a:p>
          <a:p>
            <a:pPr lvl="2">
              <a:lnSpc>
                <a:spcPct val="107000"/>
              </a:lnSpc>
            </a:pPr>
            <a:endPar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r>
              <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How can our faithfulness in other areas of life be an example of faithfulness before God?</a:t>
            </a:r>
          </a:p>
          <a:p>
            <a:pPr lvl="2">
              <a:lnSpc>
                <a:spcPct val="107000"/>
              </a:lnSpc>
            </a:pPr>
            <a:endPar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r>
              <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 What does it look like to obey God and to finish well?</a:t>
            </a:r>
          </a:p>
          <a:p>
            <a:pPr lvl="2">
              <a:lnSpc>
                <a:spcPct val="107000"/>
              </a:lnSpc>
            </a:pPr>
            <a:endPar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endPar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endPar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A04F92F1-B4CA-4743-9C01-4E7D2D34F37C}"/>
              </a:ext>
            </a:extLst>
          </p:cNvPr>
          <p:cNvSpPr/>
          <p:nvPr/>
        </p:nvSpPr>
        <p:spPr>
          <a:xfrm>
            <a:off x="210867" y="229658"/>
            <a:ext cx="2532333" cy="512235"/>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2800" b="1" dirty="0">
                <a:solidFill>
                  <a:schemeClr val="bg1"/>
                </a:solidFill>
                <a:latin typeface="Gotham Medium" panose="02000604030000020004"/>
              </a:rPr>
              <a:t>CONCLUSION:</a:t>
            </a:r>
            <a:endParaRPr lang="en-US" sz="2000" b="1" dirty="0">
              <a:solidFill>
                <a:schemeClr val="bg1"/>
              </a:solidFill>
              <a:latin typeface="Gotham Medium" panose="02000604030000020004"/>
            </a:endParaRPr>
          </a:p>
        </p:txBody>
      </p:sp>
    </p:spTree>
    <p:extLst>
      <p:ext uri="{BB962C8B-B14F-4D97-AF65-F5344CB8AC3E}">
        <p14:creationId xmlns:p14="http://schemas.microsoft.com/office/powerpoint/2010/main" val="3160670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ECAECC-4B27-FCC5-57D5-ED45B946DF6F}"/>
              </a:ext>
            </a:extLst>
          </p:cNvPr>
          <p:cNvPicPr>
            <a:picLocks noChangeAspect="1"/>
          </p:cNvPicPr>
          <p:nvPr/>
        </p:nvPicPr>
        <p:blipFill>
          <a:blip r:embed="rId3">
            <a:extLst>
              <a:ext uri="{28A0092B-C50C-407E-A947-70E740481C1C}">
                <a14:useLocalDpi xmlns:a14="http://schemas.microsoft.com/office/drawing/2010/main" val="0"/>
              </a:ext>
            </a:extLst>
          </a:blip>
          <a:srcRect l="-667" t="15334" r="667" b="35691"/>
          <a:stretch/>
        </p:blipFill>
        <p:spPr>
          <a:xfrm>
            <a:off x="375393" y="961950"/>
            <a:ext cx="11429993" cy="559781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0" name="TextBox 19">
            <a:extLst>
              <a:ext uri="{FF2B5EF4-FFF2-40B4-BE49-F238E27FC236}">
                <a16:creationId xmlns:a16="http://schemas.microsoft.com/office/drawing/2014/main" id="{E0E08A8E-44E9-45B0-8B50-4F7F860FB96D}"/>
              </a:ext>
            </a:extLst>
          </p:cNvPr>
          <p:cNvSpPr txBox="1"/>
          <p:nvPr/>
        </p:nvSpPr>
        <p:spPr>
          <a:xfrm>
            <a:off x="9522" y="-3497"/>
            <a:ext cx="2733678" cy="584295"/>
          </a:xfrm>
          <a:prstGeom prst="rect">
            <a:avLst/>
          </a:prstGeom>
          <a:ln>
            <a:noFill/>
          </a:ln>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Medium" panose="02000604030000020004"/>
              </a:rPr>
              <a:t>CONCLUSION</a:t>
            </a:r>
            <a:endParaRPr lang="en-US" sz="2500" b="1" dirty="0">
              <a:solidFill>
                <a:schemeClr val="bg1"/>
              </a:solidFill>
              <a:effectLst>
                <a:outerShdw blurRad="38100" dist="38100" dir="2700000" algn="tl">
                  <a:srgbClr val="000000">
                    <a:alpha val="43137"/>
                  </a:srgbClr>
                </a:outerShdw>
              </a:effectLst>
              <a:latin typeface="Gotham Medium" panose="02000604030000020004"/>
            </a:endParaRPr>
          </a:p>
        </p:txBody>
      </p:sp>
      <p:cxnSp>
        <p:nvCxnSpPr>
          <p:cNvPr id="21" name="Straight Connector 20">
            <a:extLst>
              <a:ext uri="{FF2B5EF4-FFF2-40B4-BE49-F238E27FC236}">
                <a16:creationId xmlns:a16="http://schemas.microsoft.com/office/drawing/2014/main" id="{22F8F15B-CC40-4200-A69F-FFD4094F4EFC}"/>
              </a:ext>
            </a:extLst>
          </p:cNvPr>
          <p:cNvCxnSpPr/>
          <p:nvPr/>
        </p:nvCxnSpPr>
        <p:spPr>
          <a:xfrm>
            <a:off x="-228600" y="533400"/>
            <a:ext cx="12801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677FC927-7CB2-4858-9126-4B062A86ABDD}"/>
              </a:ext>
            </a:extLst>
          </p:cNvPr>
          <p:cNvSpPr txBox="1">
            <a:spLocks/>
          </p:cNvSpPr>
          <p:nvPr/>
        </p:nvSpPr>
        <p:spPr>
          <a:xfrm>
            <a:off x="9175720" y="56521"/>
            <a:ext cx="3016280"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A FAMILY’S EXAMPLE</a:t>
            </a:r>
          </a:p>
        </p:txBody>
      </p:sp>
      <p:grpSp>
        <p:nvGrpSpPr>
          <p:cNvPr id="4" name="Group 3">
            <a:extLst>
              <a:ext uri="{FF2B5EF4-FFF2-40B4-BE49-F238E27FC236}">
                <a16:creationId xmlns:a16="http://schemas.microsoft.com/office/drawing/2014/main" id="{A66FF539-E926-0223-4665-B29B836C5782}"/>
              </a:ext>
            </a:extLst>
          </p:cNvPr>
          <p:cNvGrpSpPr/>
          <p:nvPr/>
        </p:nvGrpSpPr>
        <p:grpSpPr>
          <a:xfrm>
            <a:off x="762000" y="968377"/>
            <a:ext cx="10668000" cy="3123523"/>
            <a:chOff x="177674" y="968377"/>
            <a:chExt cx="10280776" cy="3123523"/>
          </a:xfrm>
          <a:solidFill>
            <a:schemeClr val="bg1">
              <a:alpha val="55000"/>
            </a:schemeClr>
          </a:solidFill>
        </p:grpSpPr>
        <p:sp>
          <p:nvSpPr>
            <p:cNvPr id="15" name="Rectangle: Rounded Corners 6">
              <a:extLst>
                <a:ext uri="{FF2B5EF4-FFF2-40B4-BE49-F238E27FC236}">
                  <a16:creationId xmlns:a16="http://schemas.microsoft.com/office/drawing/2014/main" id="{19D84E3C-EC1C-40A8-9BE4-CB83B851C0AC}"/>
                </a:ext>
              </a:extLst>
            </p:cNvPr>
            <p:cNvSpPr txBox="1"/>
            <p:nvPr/>
          </p:nvSpPr>
          <p:spPr>
            <a:xfrm>
              <a:off x="196724" y="968377"/>
              <a:ext cx="10261726" cy="708023"/>
            </a:xfrm>
            <a:prstGeom prst="rect">
              <a:avLst/>
            </a:prstGeom>
            <a:solidFill>
              <a:schemeClr val="bg1">
                <a:lumMod val="5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r>
                <a:rPr lang="en-US" sz="2800" b="1" cap="small" dirty="0">
                  <a:solidFill>
                    <a:schemeClr val="bg1">
                      <a:lumMod val="95000"/>
                    </a:schemeClr>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Live It Out: </a:t>
              </a:r>
              <a:r>
                <a:rPr lang="en-US" sz="2400" b="1" cap="small" dirty="0">
                  <a:solidFill>
                    <a:schemeClr val="bg1">
                      <a:lumMod val="95000"/>
                    </a:schemeClr>
                  </a:solidFill>
                  <a:effectLst>
                    <a:outerShdw blurRad="38100" dist="38100" dir="2700000" algn="tl">
                      <a:srgbClr val="000000">
                        <a:alpha val="43137"/>
                      </a:srgbClr>
                    </a:outerShdw>
                  </a:effectLst>
                  <a:latin typeface="Gotham Medium" panose="02000604030000020004"/>
                </a:rPr>
                <a:t>Be intentional about the good that can come from your traditions. </a:t>
              </a:r>
              <a:endParaRPr lang="en-US" sz="2800" b="1" cap="small" dirty="0">
                <a:solidFill>
                  <a:schemeClr val="bg1">
                    <a:lumMod val="95000"/>
                  </a:schemeClr>
                </a:solidFill>
                <a:effectLst>
                  <a:outerShdw blurRad="38100" dist="38100" dir="2700000" algn="tl">
                    <a:srgbClr val="000000">
                      <a:alpha val="43137"/>
                    </a:srgbClr>
                  </a:outerShdw>
                </a:effectLst>
                <a:latin typeface="Gotham Medium" panose="02000604030000020004"/>
              </a:endParaRPr>
            </a:p>
          </p:txBody>
        </p:sp>
        <p:sp>
          <p:nvSpPr>
            <p:cNvPr id="2" name="Rectangle 1">
              <a:extLst>
                <a:ext uri="{FF2B5EF4-FFF2-40B4-BE49-F238E27FC236}">
                  <a16:creationId xmlns:a16="http://schemas.microsoft.com/office/drawing/2014/main" id="{485E6EA8-26ED-DB10-7698-2007282B16FE}"/>
                </a:ext>
              </a:extLst>
            </p:cNvPr>
            <p:cNvSpPr/>
            <p:nvPr/>
          </p:nvSpPr>
          <p:spPr>
            <a:xfrm>
              <a:off x="177674" y="1676400"/>
              <a:ext cx="10261726" cy="2415500"/>
            </a:xfrm>
            <a:prstGeom prst="rect">
              <a:avLst/>
            </a:prstGeom>
            <a:solidFill>
              <a:schemeClr val="bg1">
                <a:lumMod val="5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lvl="1">
                <a:lnSpc>
                  <a:spcPct val="107000"/>
                </a:lnSpc>
              </a:pPr>
              <a:r>
                <a:rPr lang="en-US" sz="3200" b="1" kern="0" cap="small" dirty="0">
                  <a:solidFill>
                    <a:schemeClr val="bg1">
                      <a:lumMod val="95000"/>
                    </a:schemeClr>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Reminding the World of God’s Faithfulness</a:t>
              </a:r>
            </a:p>
            <a:p>
              <a:pPr lvl="2">
                <a:lnSpc>
                  <a:spcPct val="107000"/>
                </a:lnSpc>
              </a:pPr>
              <a:r>
                <a:rPr lang="en-US" sz="2800" b="1" kern="0" dirty="0">
                  <a:solidFill>
                    <a:schemeClr val="bg1">
                      <a:lumMod val="95000"/>
                    </a:schemeClr>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As we have studied the traditions of one ancient family, perhaps you have noticed ways that your own family traditions could point others to God.  Since we serve a God who is faithful, we can look for ways to exemplify faithfulness ourselves. </a:t>
              </a:r>
            </a:p>
          </p:txBody>
        </p:sp>
      </p:grpSp>
    </p:spTree>
    <p:extLst>
      <p:ext uri="{BB962C8B-B14F-4D97-AF65-F5344CB8AC3E}">
        <p14:creationId xmlns:p14="http://schemas.microsoft.com/office/powerpoint/2010/main" val="3452085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3F08298-F5E3-4123-BDAC-1FA06E9A9854}"/>
              </a:ext>
            </a:extLst>
          </p:cNvPr>
          <p:cNvSpPr txBox="1"/>
          <p:nvPr/>
        </p:nvSpPr>
        <p:spPr>
          <a:xfrm>
            <a:off x="5577636" y="454058"/>
            <a:ext cx="1723270" cy="769441"/>
          </a:xfrm>
          <a:prstGeom prst="rect">
            <a:avLst/>
          </a:prstGeom>
          <a:noFill/>
        </p:spPr>
        <p:txBody>
          <a:bodyPr wrap="square">
            <a:spAutoFit/>
          </a:bodyPr>
          <a:lstStyle/>
          <a:p>
            <a:pPr algn="ctr">
              <a:buFont typeface="Arial" pitchFamily="34" charset="0"/>
              <a:buNone/>
            </a:pPr>
            <a:r>
              <a:rPr lang="en-US" sz="4400" i="1" cap="small" dirty="0">
                <a:solidFill>
                  <a:schemeClr val="bg1"/>
                </a:solidFill>
                <a:effectLst>
                  <a:outerShdw blurRad="38100" dist="38100" dir="2700000" algn="tl">
                    <a:srgbClr val="000000">
                      <a:alpha val="43137"/>
                    </a:srgbClr>
                  </a:outerShdw>
                </a:effectLst>
                <a:latin typeface="Arial Black" panose="020B0A04020102020204" pitchFamily="34" charset="0"/>
              </a:rPr>
              <a:t>End</a:t>
            </a:r>
          </a:p>
        </p:txBody>
      </p:sp>
      <p:grpSp>
        <p:nvGrpSpPr>
          <p:cNvPr id="15" name="Group 14">
            <a:extLst>
              <a:ext uri="{FF2B5EF4-FFF2-40B4-BE49-F238E27FC236}">
                <a16:creationId xmlns:a16="http://schemas.microsoft.com/office/drawing/2014/main" id="{4CE4DA9E-38FE-41D7-A06A-A87164664D1E}"/>
              </a:ext>
            </a:extLst>
          </p:cNvPr>
          <p:cNvGrpSpPr/>
          <p:nvPr/>
        </p:nvGrpSpPr>
        <p:grpSpPr>
          <a:xfrm>
            <a:off x="7575550" y="5949947"/>
            <a:ext cx="4557907" cy="698129"/>
            <a:chOff x="1449360" y="8523847"/>
            <a:chExt cx="8020643" cy="888784"/>
          </a:xfrm>
        </p:grpSpPr>
        <p:grpSp>
          <p:nvGrpSpPr>
            <p:cNvPr id="16" name="Group 15">
              <a:extLst>
                <a:ext uri="{FF2B5EF4-FFF2-40B4-BE49-F238E27FC236}">
                  <a16:creationId xmlns:a16="http://schemas.microsoft.com/office/drawing/2014/main" id="{9FBEA479-D973-4A9E-BF81-8FCEA5E1FF38}"/>
                </a:ext>
              </a:extLst>
            </p:cNvPr>
            <p:cNvGrpSpPr/>
            <p:nvPr/>
          </p:nvGrpSpPr>
          <p:grpSpPr>
            <a:xfrm>
              <a:off x="2399144" y="8523847"/>
              <a:ext cx="6121074" cy="457200"/>
              <a:chOff x="3142974" y="6271325"/>
              <a:chExt cx="6718852" cy="1014475"/>
            </a:xfrm>
          </p:grpSpPr>
          <p:sp>
            <p:nvSpPr>
              <p:cNvPr id="18" name="Rectangle: Rounded Corners 17">
                <a:extLst>
                  <a:ext uri="{FF2B5EF4-FFF2-40B4-BE49-F238E27FC236}">
                    <a16:creationId xmlns:a16="http://schemas.microsoft.com/office/drawing/2014/main" id="{CC85257D-249F-455F-88F6-560B1F5B14BD}"/>
                  </a:ext>
                </a:extLst>
              </p:cNvPr>
              <p:cNvSpPr/>
              <p:nvPr/>
            </p:nvSpPr>
            <p:spPr>
              <a:xfrm>
                <a:off x="3142974" y="6321352"/>
                <a:ext cx="6718852" cy="914398"/>
              </a:xfrm>
              <a:prstGeom prst="roundRect">
                <a:avLst/>
              </a:prstGeom>
              <a:blipFill rotWithShape="1">
                <a:blip r:embed="rId3" cstate="email">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9" name="Group 18">
                <a:extLst>
                  <a:ext uri="{FF2B5EF4-FFF2-40B4-BE49-F238E27FC236}">
                    <a16:creationId xmlns:a16="http://schemas.microsoft.com/office/drawing/2014/main" id="{8D9B3BED-9745-4D34-896B-DC5A7C991706}"/>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0" name="Picture 19" descr="A picture containing drawing, room&#10;&#10;Description automatically generated">
                  <a:extLst>
                    <a:ext uri="{FF2B5EF4-FFF2-40B4-BE49-F238E27FC236}">
                      <a16:creationId xmlns:a16="http://schemas.microsoft.com/office/drawing/2014/main" id="{58590C6E-C5B2-4ECC-BBC8-B9CCB6F267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1" name="Picture 20" descr="A close up of a logo&#10;&#10;Description automatically generated">
                  <a:extLst>
                    <a:ext uri="{FF2B5EF4-FFF2-40B4-BE49-F238E27FC236}">
                      <a16:creationId xmlns:a16="http://schemas.microsoft.com/office/drawing/2014/main" id="{DB176AF0-D3EE-4613-99AD-38FF0A7818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2" name="Picture 21">
                  <a:extLst>
                    <a:ext uri="{FF2B5EF4-FFF2-40B4-BE49-F238E27FC236}">
                      <a16:creationId xmlns:a16="http://schemas.microsoft.com/office/drawing/2014/main" id="{76459295-AC0A-49A4-A420-836B7B67E2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7" name="Rectangle 16">
              <a:extLst>
                <a:ext uri="{FF2B5EF4-FFF2-40B4-BE49-F238E27FC236}">
                  <a16:creationId xmlns:a16="http://schemas.microsoft.com/office/drawing/2014/main" id="{7DA1A466-C385-490A-8C94-B1760207B4CE}"/>
                </a:ext>
              </a:extLst>
            </p:cNvPr>
            <p:cNvSpPr/>
            <p:nvPr/>
          </p:nvSpPr>
          <p:spPr>
            <a:xfrm>
              <a:off x="1449360" y="9020802"/>
              <a:ext cx="8020643" cy="391829"/>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Fall 2025 quarter with permission,  © David C Cook, https://davidccook.org. May not be further reproduced. All rights reserved.</a:t>
              </a:r>
            </a:p>
          </p:txBody>
        </p:sp>
      </p:grpSp>
      <p:sp>
        <p:nvSpPr>
          <p:cNvPr id="3" name="Wave 2">
            <a:extLst>
              <a:ext uri="{FF2B5EF4-FFF2-40B4-BE49-F238E27FC236}">
                <a16:creationId xmlns:a16="http://schemas.microsoft.com/office/drawing/2014/main" id="{133B3980-6B86-31DA-63CE-CE3AD7C2F526}"/>
              </a:ext>
            </a:extLst>
          </p:cNvPr>
          <p:cNvSpPr/>
          <p:nvPr/>
        </p:nvSpPr>
        <p:spPr>
          <a:xfrm>
            <a:off x="876300" y="597593"/>
            <a:ext cx="10439400" cy="5041207"/>
          </a:xfrm>
          <a:prstGeom prst="wave">
            <a:avLst>
              <a:gd name="adj1" fmla="val 12500"/>
              <a:gd name="adj2" fmla="val 5819"/>
            </a:avLst>
          </a:prstGeom>
          <a:blipFill dpi="0" rotWithShape="1">
            <a:blip r:embed="rId7">
              <a:extLst>
                <a:ext uri="{28A0092B-C50C-407E-A947-70E740481C1C}">
                  <a14:useLocalDpi xmlns:a14="http://schemas.microsoft.com/office/drawing/2010/main" val="0"/>
                </a:ext>
              </a:extLst>
            </a:blip>
            <a:srcRect/>
            <a:stretch>
              <a:fillRect/>
            </a:stretch>
          </a:blipFill>
          <a:ln w="127000"/>
          <a:scene3d>
            <a:camera prst="orthographicFront"/>
            <a:lightRig rig="threePt" dir="t"/>
          </a:scene3d>
          <a:sp3d extrusionH="196850">
            <a:bevelT w="266700" h="38735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lvl="1" indent="-457200"/>
            <a:r>
              <a:rPr lang="en-US" sz="24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rPr>
              <a:t>The Lord bless thee, and keep thee:</a:t>
            </a:r>
          </a:p>
          <a:p>
            <a:pPr marL="182880" lvl="1" indent="-457200"/>
            <a:r>
              <a:rPr lang="en-US" sz="24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rPr>
              <a:t>The Lord make his face shine upon thee, and be gracious unto thee:</a:t>
            </a:r>
          </a:p>
          <a:p>
            <a:pPr marL="182880" lvl="1" indent="-457200"/>
            <a:endParaRPr lang="en-US" sz="24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endParaRPr>
          </a:p>
          <a:p>
            <a:pPr marL="182880" lvl="1" indent="-457200"/>
            <a:r>
              <a:rPr lang="en-US" sz="24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rPr>
              <a:t>The Lord lift up his countenance upon thee and give thee peace.  </a:t>
            </a:r>
          </a:p>
          <a:p>
            <a:pPr marL="182880" lvl="1" indent="-457200" algn="r"/>
            <a:r>
              <a:rPr lang="en-US" sz="24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rPr>
              <a:t>- Numbers 6:24-26</a:t>
            </a:r>
            <a:r>
              <a:rPr lang="en-US" sz="36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rPr>
              <a:t>, </a:t>
            </a:r>
            <a:endParaRPr lang="en-US" sz="40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endParaRPr>
          </a:p>
        </p:txBody>
      </p:sp>
    </p:spTree>
    <p:extLst>
      <p:ext uri="{BB962C8B-B14F-4D97-AF65-F5344CB8AC3E}">
        <p14:creationId xmlns:p14="http://schemas.microsoft.com/office/powerpoint/2010/main" val="3093456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CDDC54-94CA-D34B-D9FC-177D641A2DFB}"/>
              </a:ext>
            </a:extLst>
          </p:cNvPr>
          <p:cNvPicPr>
            <a:picLocks noChangeAspect="1"/>
          </p:cNvPicPr>
          <p:nvPr/>
        </p:nvPicPr>
        <p:blipFill>
          <a:blip r:embed="rId3">
            <a:extLst>
              <a:ext uri="{28A0092B-C50C-407E-A947-70E740481C1C}">
                <a14:useLocalDpi xmlns:a14="http://schemas.microsoft.com/office/drawing/2010/main" val="0"/>
              </a:ext>
            </a:extLst>
          </a:blip>
          <a:srcRect l="-667" t="15334" r="667" b="35691"/>
          <a:stretch/>
        </p:blipFill>
        <p:spPr>
          <a:xfrm>
            <a:off x="375393" y="961950"/>
            <a:ext cx="11429993" cy="559781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5" name="Rectangle 14">
            <a:extLst>
              <a:ext uri="{FF2B5EF4-FFF2-40B4-BE49-F238E27FC236}">
                <a16:creationId xmlns:a16="http://schemas.microsoft.com/office/drawing/2014/main" id="{9815E7F2-3E69-4096-ADEB-0A3EDF7CAF0F}"/>
              </a:ext>
            </a:extLst>
          </p:cNvPr>
          <p:cNvSpPr/>
          <p:nvPr/>
        </p:nvSpPr>
        <p:spPr>
          <a:xfrm>
            <a:off x="503288" y="1458325"/>
            <a:ext cx="11302098" cy="5974999"/>
          </a:xfrm>
          <a:prstGeom prst="rect">
            <a:avLst/>
          </a:prstGeom>
          <a:solidFill>
            <a:schemeClr val="bg1">
              <a:alpha val="20000"/>
            </a:schemeClr>
          </a:solidFill>
        </p:spPr>
        <p:txBody>
          <a:bodyPr wrap="square" lIns="64291" tIns="32146" rIns="64291" bIns="32146">
            <a:spAutoFit/>
          </a:bodyPr>
          <a:lstStyle/>
          <a:p>
            <a:pPr>
              <a:lnSpc>
                <a:spcPct val="107000"/>
              </a:lnSpc>
            </a:pPr>
            <a:r>
              <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1 What does Jeremiah the prophet ask the </a:t>
            </a:r>
            <a:r>
              <a:rPr lang="en-US" sz="2400" b="1" dirty="0" err="1">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Rekabites</a:t>
            </a:r>
            <a:r>
              <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 to do? Why?</a:t>
            </a:r>
          </a:p>
          <a:p>
            <a:pPr>
              <a:lnSpc>
                <a:spcPct val="107000"/>
              </a:lnSpc>
            </a:pPr>
            <a:endPar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r>
              <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5. What were the different roles of the soil in this parable? </a:t>
            </a:r>
          </a:p>
          <a:p>
            <a:pPr>
              <a:lnSpc>
                <a:spcPct val="107000"/>
              </a:lnSpc>
            </a:pPr>
            <a:endPar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r>
              <a:rPr lang="en-US" sz="2400" b="1" dirty="0">
                <a:solidFill>
                  <a:srgbClr val="002060"/>
                </a:solidFill>
                <a:highlight>
                  <a:srgbClr val="C0C0C0"/>
                </a:highlight>
              </a:rPr>
              <a:t>3 What makes the </a:t>
            </a:r>
            <a:r>
              <a:rPr lang="en-US" sz="2400" b="1" dirty="0" err="1">
                <a:solidFill>
                  <a:srgbClr val="002060"/>
                </a:solidFill>
                <a:highlight>
                  <a:srgbClr val="C0C0C0"/>
                </a:highlight>
              </a:rPr>
              <a:t>Rekabites</a:t>
            </a:r>
            <a:r>
              <a:rPr lang="en-US" sz="2400" b="1" dirty="0">
                <a:solidFill>
                  <a:srgbClr val="002060"/>
                </a:solidFill>
                <a:highlight>
                  <a:srgbClr val="C0C0C0"/>
                </a:highlight>
              </a:rPr>
              <a:t> want to keep their traditions</a:t>
            </a:r>
            <a:r>
              <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a:t>
            </a:r>
          </a:p>
          <a:p>
            <a:pPr>
              <a:lnSpc>
                <a:spcPct val="107000"/>
              </a:lnSpc>
            </a:pPr>
            <a:endPar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p:txBody>
      </p:sp>
      <p:sp>
        <p:nvSpPr>
          <p:cNvPr id="16" name="Rectangle 15">
            <a:extLst>
              <a:ext uri="{FF2B5EF4-FFF2-40B4-BE49-F238E27FC236}">
                <a16:creationId xmlns:a16="http://schemas.microsoft.com/office/drawing/2014/main" id="{26C10FE7-E243-4C24-8423-5F595FFDBF66}"/>
              </a:ext>
            </a:extLst>
          </p:cNvPr>
          <p:cNvSpPr/>
          <p:nvPr/>
        </p:nvSpPr>
        <p:spPr>
          <a:xfrm>
            <a:off x="728886" y="1904374"/>
            <a:ext cx="9592535" cy="895917"/>
          </a:xfrm>
          <a:prstGeom prst="rect">
            <a:avLst/>
          </a:prstGeom>
          <a:solidFill>
            <a:schemeClr val="bg1">
              <a:alpha val="50000"/>
            </a:schemeClr>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Jeremiah invites the family to come to the temple, where he sets before them bowls of wine and invites them to drink.  This is an elaborate setup and test that will make an important demonstration.  Jeremiah anticipates that his offer will be rejected. </a:t>
            </a:r>
          </a:p>
        </p:txBody>
      </p:sp>
      <p:sp>
        <p:nvSpPr>
          <p:cNvPr id="17" name="Title 2">
            <a:extLst>
              <a:ext uri="{FF2B5EF4-FFF2-40B4-BE49-F238E27FC236}">
                <a16:creationId xmlns:a16="http://schemas.microsoft.com/office/drawing/2014/main" id="{6FEED4C8-8AB2-427F-8463-36B6B70974D4}"/>
              </a:ext>
            </a:extLst>
          </p:cNvPr>
          <p:cNvSpPr txBox="1">
            <a:spLocks/>
          </p:cNvSpPr>
          <p:nvPr/>
        </p:nvSpPr>
        <p:spPr>
          <a:xfrm>
            <a:off x="8929410" y="1007119"/>
            <a:ext cx="2784021" cy="371112"/>
          </a:xfrm>
          <a:prstGeom prst="rect">
            <a:avLst/>
          </a:prstGeom>
          <a:solidFill>
            <a:schemeClr val="bg1">
              <a:alpha val="3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1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a:t>
            </a:r>
            <a:r>
              <a:rPr lang="en-US" sz="18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Rekabite</a:t>
            </a:r>
            <a:r>
              <a:rPr lang="en-US" sz="1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Vows</a:t>
            </a:r>
          </a:p>
        </p:txBody>
      </p:sp>
      <p:sp>
        <p:nvSpPr>
          <p:cNvPr id="18" name="Rectangle 17">
            <a:extLst>
              <a:ext uri="{FF2B5EF4-FFF2-40B4-BE49-F238E27FC236}">
                <a16:creationId xmlns:a16="http://schemas.microsoft.com/office/drawing/2014/main" id="{92C113D8-F8EF-4DFE-9BE5-E5F0D1E72215}"/>
              </a:ext>
            </a:extLst>
          </p:cNvPr>
          <p:cNvSpPr/>
          <p:nvPr/>
        </p:nvSpPr>
        <p:spPr>
          <a:xfrm>
            <a:off x="728885" y="3447483"/>
            <a:ext cx="9594894" cy="895917"/>
          </a:xfrm>
          <a:prstGeom prst="rect">
            <a:avLst/>
          </a:prstGeom>
          <a:solidFill>
            <a:schemeClr val="bg1">
              <a:alpha val="50000"/>
            </a:schemeClr>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The </a:t>
            </a:r>
            <a:r>
              <a:rPr lang="en-US" b="1" dirty="0" err="1">
                <a:solidFill>
                  <a:srgbClr val="002060"/>
                </a:solidFill>
                <a:effectLst>
                  <a:outerShdw blurRad="38100" dist="38100" dir="2700000" algn="tl">
                    <a:srgbClr val="000000">
                      <a:alpha val="43137"/>
                    </a:srgbClr>
                  </a:outerShdw>
                </a:effectLst>
                <a:latin typeface="Gotham Medium" panose="02000604030000020004"/>
              </a:rPr>
              <a:t>Rekabites</a:t>
            </a:r>
            <a:r>
              <a:rPr lang="en-US" b="1" dirty="0">
                <a:solidFill>
                  <a:srgbClr val="002060"/>
                </a:solidFill>
                <a:effectLst>
                  <a:outerShdw blurRad="38100" dist="38100" dir="2700000" algn="tl">
                    <a:srgbClr val="000000">
                      <a:alpha val="43137"/>
                    </a:srgbClr>
                  </a:outerShdw>
                </a:effectLst>
                <a:latin typeface="Gotham Medium" panose="02000604030000020004"/>
              </a:rPr>
              <a:t> come and patiently explain their traditions before Jeremiah and observers.  They have been faithful to what their ancestor asked of them, and they will not make this the day that they drink wine.  Keeping their traditions has been part of their identity as nomads, for centuries. </a:t>
            </a:r>
          </a:p>
        </p:txBody>
      </p:sp>
      <p:sp>
        <p:nvSpPr>
          <p:cNvPr id="19" name="Title 2">
            <a:extLst>
              <a:ext uri="{FF2B5EF4-FFF2-40B4-BE49-F238E27FC236}">
                <a16:creationId xmlns:a16="http://schemas.microsoft.com/office/drawing/2014/main" id="{DC35E360-F2C8-4E9C-99F8-1841E0C8B5BD}"/>
              </a:ext>
            </a:extLst>
          </p:cNvPr>
          <p:cNvSpPr txBox="1">
            <a:spLocks/>
          </p:cNvSpPr>
          <p:nvPr/>
        </p:nvSpPr>
        <p:spPr>
          <a:xfrm>
            <a:off x="9175720" y="62762"/>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A FAMILY’S EXAMPLE</a:t>
            </a:r>
          </a:p>
        </p:txBody>
      </p:sp>
      <p:sp>
        <p:nvSpPr>
          <p:cNvPr id="23" name="Title 2">
            <a:extLst>
              <a:ext uri="{FF2B5EF4-FFF2-40B4-BE49-F238E27FC236}">
                <a16:creationId xmlns:a16="http://schemas.microsoft.com/office/drawing/2014/main" id="{5969DC95-2DC2-4108-894A-E0D642E6A836}"/>
              </a:ext>
            </a:extLst>
          </p:cNvPr>
          <p:cNvSpPr txBox="1">
            <a:spLocks/>
          </p:cNvSpPr>
          <p:nvPr/>
        </p:nvSpPr>
        <p:spPr>
          <a:xfrm>
            <a:off x="300725" y="157191"/>
            <a:ext cx="4423675" cy="325493"/>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dirty="0">
                <a:solidFill>
                  <a:schemeClr val="bg1"/>
                </a:solidFill>
                <a:effectLst>
                  <a:outerShdw blurRad="38100" dist="38100" dir="2700000" algn="tl">
                    <a:srgbClr val="000000">
                      <a:alpha val="43137"/>
                    </a:srgbClr>
                  </a:outerShdw>
                </a:effectLst>
                <a:latin typeface="Gotham Medium" panose="02000604030000020004"/>
              </a:rPr>
              <a:t>QUESTION &amp; ANSWER</a:t>
            </a:r>
          </a:p>
        </p:txBody>
      </p:sp>
      <p:cxnSp>
        <p:nvCxnSpPr>
          <p:cNvPr id="12" name="Straight Connector 11">
            <a:extLst>
              <a:ext uri="{FF2B5EF4-FFF2-40B4-BE49-F238E27FC236}">
                <a16:creationId xmlns:a16="http://schemas.microsoft.com/office/drawing/2014/main" id="{8E9F9F0F-B5F9-4C2B-BB31-33894EB19953}"/>
              </a:ext>
            </a:extLst>
          </p:cNvPr>
          <p:cNvCxnSpPr>
            <a:cxnSpLocks/>
          </p:cNvCxnSpPr>
          <p:nvPr/>
        </p:nvCxnSpPr>
        <p:spPr>
          <a:xfrm>
            <a:off x="-304800" y="609600"/>
            <a:ext cx="12801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63CD2DE-1AD4-35B2-A1A3-A103E3791552}"/>
              </a:ext>
            </a:extLst>
          </p:cNvPr>
          <p:cNvSpPr/>
          <p:nvPr/>
        </p:nvSpPr>
        <p:spPr>
          <a:xfrm>
            <a:off x="881285" y="4971483"/>
            <a:ext cx="9594894" cy="1172915"/>
          </a:xfrm>
          <a:prstGeom prst="rect">
            <a:avLst/>
          </a:prstGeom>
          <a:solidFill>
            <a:schemeClr val="bg1">
              <a:alpha val="50000"/>
            </a:schemeClr>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The promise of their ancestor was that these traditions would sustain his clan and would make their way of life possible.  The </a:t>
            </a:r>
            <a:r>
              <a:rPr lang="en-US" b="1" dirty="0" err="1">
                <a:solidFill>
                  <a:srgbClr val="002060"/>
                </a:solidFill>
                <a:effectLst>
                  <a:outerShdw blurRad="38100" dist="38100" dir="2700000" algn="tl">
                    <a:srgbClr val="000000">
                      <a:alpha val="43137"/>
                    </a:srgbClr>
                  </a:outerShdw>
                </a:effectLst>
                <a:latin typeface="Gotham Medium" panose="02000604030000020004"/>
              </a:rPr>
              <a:t>Rekabites</a:t>
            </a:r>
            <a:r>
              <a:rPr lang="en-US" b="1" dirty="0">
                <a:solidFill>
                  <a:srgbClr val="002060"/>
                </a:solidFill>
                <a:effectLst>
                  <a:outerShdw blurRad="38100" dist="38100" dir="2700000" algn="tl">
                    <a:srgbClr val="000000">
                      <a:alpha val="43137"/>
                    </a:srgbClr>
                  </a:outerShdw>
                </a:effectLst>
                <a:latin typeface="Gotham Medium" panose="02000604030000020004"/>
              </a:rPr>
              <a:t> remember his promise: they shall retain the ability to live on their land if they abide by the traditions.  Thus they avoid farming, drinking wine, and living in houses instead of tents. </a:t>
            </a:r>
          </a:p>
        </p:txBody>
      </p:sp>
    </p:spTree>
    <p:extLst>
      <p:ext uri="{BB962C8B-B14F-4D97-AF65-F5344CB8AC3E}">
        <p14:creationId xmlns:p14="http://schemas.microsoft.com/office/powerpoint/2010/main" val="4073456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05FDB-7564-7E8F-6F2B-DB9F1ACB4B4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200DA4A-6CAD-9917-3AF6-CFE648AC25D4}"/>
              </a:ext>
            </a:extLst>
          </p:cNvPr>
          <p:cNvPicPr>
            <a:picLocks noChangeAspect="1"/>
          </p:cNvPicPr>
          <p:nvPr/>
        </p:nvPicPr>
        <p:blipFill>
          <a:blip r:embed="rId3">
            <a:extLst>
              <a:ext uri="{28A0092B-C50C-407E-A947-70E740481C1C}">
                <a14:useLocalDpi xmlns:a14="http://schemas.microsoft.com/office/drawing/2010/main" val="0"/>
              </a:ext>
            </a:extLst>
          </a:blip>
          <a:srcRect l="-667" t="15334" r="667" b="35691"/>
          <a:stretch/>
        </p:blipFill>
        <p:spPr>
          <a:xfrm>
            <a:off x="375393" y="961950"/>
            <a:ext cx="11429993" cy="559781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5" name="Rectangle 14">
            <a:extLst>
              <a:ext uri="{FF2B5EF4-FFF2-40B4-BE49-F238E27FC236}">
                <a16:creationId xmlns:a16="http://schemas.microsoft.com/office/drawing/2014/main" id="{AE9E5A92-8C9E-A0E8-2B12-8280ED394131}"/>
              </a:ext>
            </a:extLst>
          </p:cNvPr>
          <p:cNvSpPr/>
          <p:nvPr/>
        </p:nvSpPr>
        <p:spPr>
          <a:xfrm>
            <a:off x="386614" y="1696092"/>
            <a:ext cx="11418772" cy="5149876"/>
          </a:xfrm>
          <a:prstGeom prst="rect">
            <a:avLst/>
          </a:prstGeom>
          <a:solidFill>
            <a:schemeClr val="bg1">
              <a:alpha val="20000"/>
            </a:schemeClr>
          </a:solidFill>
        </p:spPr>
        <p:txBody>
          <a:bodyPr wrap="square" lIns="64291" tIns="32146" rIns="64291" bIns="32146">
            <a:spAutoFit/>
          </a:bodyPr>
          <a:lstStyle/>
          <a:p>
            <a:pPr>
              <a:lnSpc>
                <a:spcPct val="107000"/>
              </a:lnSpc>
            </a:pPr>
            <a:r>
              <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1 How have the </a:t>
            </a:r>
            <a:r>
              <a:rPr lang="en-US" sz="2000" b="1" dirty="0" err="1">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Rekabites</a:t>
            </a:r>
            <a:r>
              <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 demonstrated obedience to their ancestors after relocating to Jerusalem?</a:t>
            </a:r>
          </a:p>
          <a:p>
            <a:pPr>
              <a:lnSpc>
                <a:spcPct val="107000"/>
              </a:lnSpc>
            </a:pPr>
            <a:endPar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r>
              <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2 Why does God want to highlight an example of extravagant faithfulness?</a:t>
            </a:r>
            <a:endParaRPr lang="en-US" sz="12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2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2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r>
              <a:rPr lang="en-US" sz="2000" b="1" dirty="0">
                <a:solidFill>
                  <a:srgbClr val="002060"/>
                </a:solidFill>
                <a:highlight>
                  <a:srgbClr val="C0C0C0"/>
                </a:highlight>
              </a:rPr>
              <a:t>3 How does God reward the </a:t>
            </a:r>
            <a:r>
              <a:rPr lang="en-US" sz="2000" b="1" dirty="0" err="1">
                <a:solidFill>
                  <a:srgbClr val="002060"/>
                </a:solidFill>
                <a:highlight>
                  <a:srgbClr val="C0C0C0"/>
                </a:highlight>
              </a:rPr>
              <a:t>Rekabites</a:t>
            </a:r>
            <a:r>
              <a:rPr lang="en-US" sz="2000" b="1" dirty="0">
                <a:solidFill>
                  <a:srgbClr val="002060"/>
                </a:solidFill>
                <a:highlight>
                  <a:srgbClr val="C0C0C0"/>
                </a:highlight>
              </a:rPr>
              <a:t>?</a:t>
            </a:r>
          </a:p>
          <a:p>
            <a:pPr>
              <a:lnSpc>
                <a:spcPct val="107000"/>
              </a:lnSpc>
            </a:pPr>
            <a:endPar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p:txBody>
      </p:sp>
      <p:sp>
        <p:nvSpPr>
          <p:cNvPr id="16" name="Rectangle 15">
            <a:extLst>
              <a:ext uri="{FF2B5EF4-FFF2-40B4-BE49-F238E27FC236}">
                <a16:creationId xmlns:a16="http://schemas.microsoft.com/office/drawing/2014/main" id="{F39828A3-02CE-3FFE-16BC-6738E749CF73}"/>
              </a:ext>
            </a:extLst>
          </p:cNvPr>
          <p:cNvSpPr/>
          <p:nvPr/>
        </p:nvSpPr>
        <p:spPr>
          <a:xfrm>
            <a:off x="728885" y="2037981"/>
            <a:ext cx="9592535" cy="895917"/>
          </a:xfrm>
          <a:prstGeom prst="rect">
            <a:avLst/>
          </a:prstGeom>
          <a:solidFill>
            <a:schemeClr val="bg1">
              <a:alpha val="50000"/>
            </a:schemeClr>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Because they were used to a nomadic lifestyle, the </a:t>
            </a:r>
            <a:r>
              <a:rPr lang="en-US" b="1" dirty="0" err="1">
                <a:solidFill>
                  <a:srgbClr val="002060"/>
                </a:solidFill>
                <a:effectLst>
                  <a:outerShdw blurRad="38100" dist="38100" dir="2700000" algn="tl">
                    <a:srgbClr val="000000">
                      <a:alpha val="43137"/>
                    </a:srgbClr>
                  </a:outerShdw>
                </a:effectLst>
                <a:latin typeface="Gotham Medium" panose="02000604030000020004"/>
              </a:rPr>
              <a:t>Rekabites</a:t>
            </a:r>
            <a:r>
              <a:rPr lang="en-US" b="1" dirty="0">
                <a:solidFill>
                  <a:srgbClr val="002060"/>
                </a:solidFill>
                <a:effectLst>
                  <a:outerShdw blurRad="38100" dist="38100" dir="2700000" algn="tl">
                    <a:srgbClr val="000000">
                      <a:alpha val="43137"/>
                    </a:srgbClr>
                  </a:outerShdw>
                </a:effectLst>
                <a:latin typeface="Gotham Medium" panose="02000604030000020004"/>
              </a:rPr>
              <a:t> were able to flee to Jerusalem.  Once there, they continued to live in tents within the walls of the city.  They are keeping their traditions during a time of uncertainty and when others would have made a change. </a:t>
            </a:r>
          </a:p>
        </p:txBody>
      </p:sp>
      <p:sp>
        <p:nvSpPr>
          <p:cNvPr id="17" name="Title 2">
            <a:extLst>
              <a:ext uri="{FF2B5EF4-FFF2-40B4-BE49-F238E27FC236}">
                <a16:creationId xmlns:a16="http://schemas.microsoft.com/office/drawing/2014/main" id="{63B9A301-A24B-8A64-CD63-BB1B5462275F}"/>
              </a:ext>
            </a:extLst>
          </p:cNvPr>
          <p:cNvSpPr txBox="1">
            <a:spLocks/>
          </p:cNvSpPr>
          <p:nvPr/>
        </p:nvSpPr>
        <p:spPr>
          <a:xfrm>
            <a:off x="8929409" y="1096380"/>
            <a:ext cx="2784021" cy="371112"/>
          </a:xfrm>
          <a:prstGeom prst="rect">
            <a:avLst/>
          </a:prstGeom>
          <a:solidFill>
            <a:schemeClr val="bg1">
              <a:alpha val="3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1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Radical Obedience</a:t>
            </a:r>
          </a:p>
        </p:txBody>
      </p:sp>
      <p:sp>
        <p:nvSpPr>
          <p:cNvPr id="18" name="Rectangle 17">
            <a:extLst>
              <a:ext uri="{FF2B5EF4-FFF2-40B4-BE49-F238E27FC236}">
                <a16:creationId xmlns:a16="http://schemas.microsoft.com/office/drawing/2014/main" id="{9AF3087C-AD63-7097-1BEE-529C290B3028}"/>
              </a:ext>
            </a:extLst>
          </p:cNvPr>
          <p:cNvSpPr/>
          <p:nvPr/>
        </p:nvSpPr>
        <p:spPr>
          <a:xfrm>
            <a:off x="728885" y="3447483"/>
            <a:ext cx="9594894" cy="895917"/>
          </a:xfrm>
          <a:prstGeom prst="rect">
            <a:avLst/>
          </a:prstGeom>
          <a:solidFill>
            <a:schemeClr val="bg1">
              <a:alpha val="50000"/>
            </a:schemeClr>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God is not saying that the traditions of this family should be adopted universally.  But God is on the hunt for faithfulness, because Judah has proven habitually unfaithful.  Through Jeremiah, God demonstrates that people are finding it easier to keep human traditions than to keep the covenant. </a:t>
            </a:r>
          </a:p>
        </p:txBody>
      </p:sp>
      <p:sp>
        <p:nvSpPr>
          <p:cNvPr id="19" name="Title 2">
            <a:extLst>
              <a:ext uri="{FF2B5EF4-FFF2-40B4-BE49-F238E27FC236}">
                <a16:creationId xmlns:a16="http://schemas.microsoft.com/office/drawing/2014/main" id="{945C63E4-282D-6A7E-243F-5C049C9C844C}"/>
              </a:ext>
            </a:extLst>
          </p:cNvPr>
          <p:cNvSpPr txBox="1">
            <a:spLocks/>
          </p:cNvSpPr>
          <p:nvPr/>
        </p:nvSpPr>
        <p:spPr>
          <a:xfrm>
            <a:off x="9175720" y="62762"/>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A FAMILY’S EXAMPLE</a:t>
            </a:r>
          </a:p>
        </p:txBody>
      </p:sp>
      <p:sp>
        <p:nvSpPr>
          <p:cNvPr id="23" name="Title 2">
            <a:extLst>
              <a:ext uri="{FF2B5EF4-FFF2-40B4-BE49-F238E27FC236}">
                <a16:creationId xmlns:a16="http://schemas.microsoft.com/office/drawing/2014/main" id="{6DC585AB-54FA-F688-BEFD-EE541D893C58}"/>
              </a:ext>
            </a:extLst>
          </p:cNvPr>
          <p:cNvSpPr txBox="1">
            <a:spLocks/>
          </p:cNvSpPr>
          <p:nvPr/>
        </p:nvSpPr>
        <p:spPr>
          <a:xfrm>
            <a:off x="300725" y="157191"/>
            <a:ext cx="4423675" cy="325493"/>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dirty="0">
                <a:solidFill>
                  <a:schemeClr val="bg1"/>
                </a:solidFill>
                <a:effectLst>
                  <a:outerShdw blurRad="38100" dist="38100" dir="2700000" algn="tl">
                    <a:srgbClr val="000000">
                      <a:alpha val="43137"/>
                    </a:srgbClr>
                  </a:outerShdw>
                </a:effectLst>
                <a:latin typeface="Gotham Medium" panose="02000604030000020004"/>
              </a:rPr>
              <a:t>QUESTION &amp; ANSWER</a:t>
            </a:r>
          </a:p>
        </p:txBody>
      </p:sp>
      <p:cxnSp>
        <p:nvCxnSpPr>
          <p:cNvPr id="12" name="Straight Connector 11">
            <a:extLst>
              <a:ext uri="{FF2B5EF4-FFF2-40B4-BE49-F238E27FC236}">
                <a16:creationId xmlns:a16="http://schemas.microsoft.com/office/drawing/2014/main" id="{89A7122C-39EB-C631-5E71-DC231E6B11B2}"/>
              </a:ext>
            </a:extLst>
          </p:cNvPr>
          <p:cNvCxnSpPr>
            <a:cxnSpLocks/>
          </p:cNvCxnSpPr>
          <p:nvPr/>
        </p:nvCxnSpPr>
        <p:spPr>
          <a:xfrm>
            <a:off x="-304800" y="609600"/>
            <a:ext cx="12801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5A2AF74-2C28-8A32-884B-451CF0B2FE98}"/>
              </a:ext>
            </a:extLst>
          </p:cNvPr>
          <p:cNvSpPr/>
          <p:nvPr/>
        </p:nvSpPr>
        <p:spPr>
          <a:xfrm>
            <a:off x="762000" y="4800600"/>
            <a:ext cx="9594894" cy="895917"/>
          </a:xfrm>
          <a:prstGeom prst="rect">
            <a:avLst/>
          </a:prstGeom>
          <a:solidFill>
            <a:schemeClr val="bg1">
              <a:alpha val="50000"/>
            </a:schemeClr>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God says that there shall always be a descendant of this family in His service.  It means that the </a:t>
            </a:r>
            <a:r>
              <a:rPr lang="en-US" b="1" dirty="0" err="1">
                <a:solidFill>
                  <a:srgbClr val="002060"/>
                </a:solidFill>
                <a:effectLst>
                  <a:outerShdw blurRad="38100" dist="38100" dir="2700000" algn="tl">
                    <a:srgbClr val="000000">
                      <a:alpha val="43137"/>
                    </a:srgbClr>
                  </a:outerShdw>
                </a:effectLst>
                <a:latin typeface="Gotham Medium" panose="02000604030000020004"/>
              </a:rPr>
              <a:t>Rekabites</a:t>
            </a:r>
            <a:r>
              <a:rPr lang="en-US" b="1" dirty="0">
                <a:solidFill>
                  <a:srgbClr val="002060"/>
                </a:solidFill>
                <a:effectLst>
                  <a:outerShdw blurRad="38100" dist="38100" dir="2700000" algn="tl">
                    <a:srgbClr val="000000">
                      <a:alpha val="43137"/>
                    </a:srgbClr>
                  </a:outerShdw>
                </a:effectLst>
                <a:latin typeface="Gotham Medium" panose="02000604030000020004"/>
              </a:rPr>
              <a:t> will, at least in part, escape the destruction that is to come.  Their family will survive and continue.</a:t>
            </a:r>
          </a:p>
        </p:txBody>
      </p:sp>
    </p:spTree>
    <p:extLst>
      <p:ext uri="{BB962C8B-B14F-4D97-AF65-F5344CB8AC3E}">
        <p14:creationId xmlns:p14="http://schemas.microsoft.com/office/powerpoint/2010/main" val="2393347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033B7-F09A-1109-1A51-129339CAD9A9}"/>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CE8C2A79-6455-446A-C8A8-E52708FE9EB8}"/>
              </a:ext>
            </a:extLst>
          </p:cNvPr>
          <p:cNvSpPr txBox="1"/>
          <p:nvPr/>
        </p:nvSpPr>
        <p:spPr>
          <a:xfrm>
            <a:off x="5577636" y="454058"/>
            <a:ext cx="1723270" cy="769441"/>
          </a:xfrm>
          <a:prstGeom prst="rect">
            <a:avLst/>
          </a:prstGeom>
          <a:noFill/>
        </p:spPr>
        <p:txBody>
          <a:bodyPr wrap="square">
            <a:spAutoFit/>
          </a:bodyPr>
          <a:lstStyle/>
          <a:p>
            <a:pPr algn="ctr">
              <a:buFont typeface="Arial" pitchFamily="34" charset="0"/>
              <a:buNone/>
            </a:pPr>
            <a:r>
              <a:rPr lang="en-US" sz="4400" i="1" cap="small" dirty="0">
                <a:solidFill>
                  <a:schemeClr val="bg1"/>
                </a:solidFill>
                <a:effectLst>
                  <a:outerShdw blurRad="38100" dist="38100" dir="2700000" algn="tl">
                    <a:srgbClr val="000000">
                      <a:alpha val="43137"/>
                    </a:srgbClr>
                  </a:outerShdw>
                </a:effectLst>
                <a:latin typeface="Arial Black" panose="020B0A04020102020204" pitchFamily="34" charset="0"/>
              </a:rPr>
              <a:t>End</a:t>
            </a:r>
          </a:p>
        </p:txBody>
      </p:sp>
      <p:grpSp>
        <p:nvGrpSpPr>
          <p:cNvPr id="15" name="Group 14">
            <a:extLst>
              <a:ext uri="{FF2B5EF4-FFF2-40B4-BE49-F238E27FC236}">
                <a16:creationId xmlns:a16="http://schemas.microsoft.com/office/drawing/2014/main" id="{667E369E-99B4-9BB1-B1F6-E6C02CFB1062}"/>
              </a:ext>
            </a:extLst>
          </p:cNvPr>
          <p:cNvGrpSpPr/>
          <p:nvPr/>
        </p:nvGrpSpPr>
        <p:grpSpPr>
          <a:xfrm>
            <a:off x="7575550" y="5949947"/>
            <a:ext cx="4557907" cy="698129"/>
            <a:chOff x="1449360" y="8523847"/>
            <a:chExt cx="8020643" cy="888784"/>
          </a:xfrm>
        </p:grpSpPr>
        <p:grpSp>
          <p:nvGrpSpPr>
            <p:cNvPr id="16" name="Group 15">
              <a:extLst>
                <a:ext uri="{FF2B5EF4-FFF2-40B4-BE49-F238E27FC236}">
                  <a16:creationId xmlns:a16="http://schemas.microsoft.com/office/drawing/2014/main" id="{D646553E-A68A-1660-0B94-78EDCA243A9B}"/>
                </a:ext>
              </a:extLst>
            </p:cNvPr>
            <p:cNvGrpSpPr/>
            <p:nvPr/>
          </p:nvGrpSpPr>
          <p:grpSpPr>
            <a:xfrm>
              <a:off x="2399144" y="8523847"/>
              <a:ext cx="6121074" cy="457200"/>
              <a:chOff x="3142974" y="6271325"/>
              <a:chExt cx="6718852" cy="1014475"/>
            </a:xfrm>
          </p:grpSpPr>
          <p:sp>
            <p:nvSpPr>
              <p:cNvPr id="18" name="Rectangle: Rounded Corners 17">
                <a:extLst>
                  <a:ext uri="{FF2B5EF4-FFF2-40B4-BE49-F238E27FC236}">
                    <a16:creationId xmlns:a16="http://schemas.microsoft.com/office/drawing/2014/main" id="{36A0942D-7B3E-5B46-E1A1-29DF5BD94C38}"/>
                  </a:ext>
                </a:extLst>
              </p:cNvPr>
              <p:cNvSpPr/>
              <p:nvPr/>
            </p:nvSpPr>
            <p:spPr>
              <a:xfrm>
                <a:off x="3142974" y="6321352"/>
                <a:ext cx="6718852" cy="914398"/>
              </a:xfrm>
              <a:prstGeom prst="roundRect">
                <a:avLst/>
              </a:prstGeom>
              <a:blipFill rotWithShape="1">
                <a:blip r:embed="rId3" cstate="email">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9" name="Group 18">
                <a:extLst>
                  <a:ext uri="{FF2B5EF4-FFF2-40B4-BE49-F238E27FC236}">
                    <a16:creationId xmlns:a16="http://schemas.microsoft.com/office/drawing/2014/main" id="{F3C812F3-563A-8C6C-BCD8-476F31B71092}"/>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0" name="Picture 19" descr="A picture containing drawing, room&#10;&#10;Description automatically generated">
                  <a:extLst>
                    <a:ext uri="{FF2B5EF4-FFF2-40B4-BE49-F238E27FC236}">
                      <a16:creationId xmlns:a16="http://schemas.microsoft.com/office/drawing/2014/main" id="{795D1EA3-D7D2-C710-3F78-C9EF266D29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1" name="Picture 20" descr="A close up of a logo&#10;&#10;Description automatically generated">
                  <a:extLst>
                    <a:ext uri="{FF2B5EF4-FFF2-40B4-BE49-F238E27FC236}">
                      <a16:creationId xmlns:a16="http://schemas.microsoft.com/office/drawing/2014/main" id="{C3EE201D-0425-7049-99EE-6DF373D68B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2" name="Picture 21">
                  <a:extLst>
                    <a:ext uri="{FF2B5EF4-FFF2-40B4-BE49-F238E27FC236}">
                      <a16:creationId xmlns:a16="http://schemas.microsoft.com/office/drawing/2014/main" id="{EB390FA7-B507-1100-6B4A-6C0153CEDB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7" name="Rectangle 16">
              <a:extLst>
                <a:ext uri="{FF2B5EF4-FFF2-40B4-BE49-F238E27FC236}">
                  <a16:creationId xmlns:a16="http://schemas.microsoft.com/office/drawing/2014/main" id="{FE9E967E-92FC-6EBA-70C6-B6F7AD1B0FC8}"/>
                </a:ext>
              </a:extLst>
            </p:cNvPr>
            <p:cNvSpPr/>
            <p:nvPr/>
          </p:nvSpPr>
          <p:spPr>
            <a:xfrm>
              <a:off x="1449360" y="9020802"/>
              <a:ext cx="8020643" cy="391829"/>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Fall 2025 quarter with permission,  © David C Cook, https://davidccook.org. May not be further reproduced. All rights reserved.</a:t>
              </a:r>
            </a:p>
          </p:txBody>
        </p:sp>
      </p:grpSp>
      <p:sp>
        <p:nvSpPr>
          <p:cNvPr id="2" name="Wave 1">
            <a:extLst>
              <a:ext uri="{FF2B5EF4-FFF2-40B4-BE49-F238E27FC236}">
                <a16:creationId xmlns:a16="http://schemas.microsoft.com/office/drawing/2014/main" id="{002F13CA-589C-C144-46F5-EC41FAB28297}"/>
              </a:ext>
            </a:extLst>
          </p:cNvPr>
          <p:cNvSpPr/>
          <p:nvPr/>
        </p:nvSpPr>
        <p:spPr>
          <a:xfrm>
            <a:off x="876300" y="597593"/>
            <a:ext cx="10439400" cy="5041207"/>
          </a:xfrm>
          <a:prstGeom prst="wave">
            <a:avLst>
              <a:gd name="adj1" fmla="val 12500"/>
              <a:gd name="adj2" fmla="val 5819"/>
            </a:avLst>
          </a:prstGeom>
          <a:blipFill dpi="0" rotWithShape="1">
            <a:blip r:embed="rId7">
              <a:extLst>
                <a:ext uri="{28A0092B-C50C-407E-A947-70E740481C1C}">
                  <a14:useLocalDpi xmlns:a14="http://schemas.microsoft.com/office/drawing/2010/main" val="0"/>
                </a:ext>
              </a:extLst>
            </a:blip>
            <a:srcRect/>
            <a:stretch>
              <a:fillRect/>
            </a:stretch>
          </a:blipFill>
          <a:ln w="127000"/>
          <a:scene3d>
            <a:camera prst="orthographicFront"/>
            <a:lightRig rig="threePt" dir="t"/>
          </a:scene3d>
          <a:sp3d extrusionH="196850">
            <a:bevelT w="266700" h="38735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lvl="1" indent="-457200"/>
            <a:r>
              <a:rPr lang="en-US" sz="24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rPr>
              <a:t>The Lord bless thee, and keep thee:</a:t>
            </a:r>
          </a:p>
          <a:p>
            <a:pPr marL="182880" lvl="1" indent="-457200"/>
            <a:r>
              <a:rPr lang="en-US" sz="24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rPr>
              <a:t>The Lord make his face shine upon thee, and be gracious unto thee:</a:t>
            </a:r>
          </a:p>
          <a:p>
            <a:pPr marL="182880" lvl="1" indent="-457200"/>
            <a:endParaRPr lang="en-US" sz="24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endParaRPr>
          </a:p>
          <a:p>
            <a:pPr marL="182880" lvl="1" indent="-457200"/>
            <a:r>
              <a:rPr lang="en-US" sz="24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rPr>
              <a:t>The Lord lift up his countenance upon thee and give thee peace.  </a:t>
            </a:r>
          </a:p>
          <a:p>
            <a:pPr marL="182880" lvl="1" indent="-457200" algn="r"/>
            <a:r>
              <a:rPr lang="en-US" sz="24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rPr>
              <a:t>- Numbers 6:24-26</a:t>
            </a:r>
            <a:r>
              <a:rPr lang="en-US" sz="36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rPr>
              <a:t>, </a:t>
            </a:r>
            <a:endParaRPr lang="en-US" sz="40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endParaRPr>
          </a:p>
        </p:txBody>
      </p:sp>
    </p:spTree>
    <p:extLst>
      <p:ext uri="{BB962C8B-B14F-4D97-AF65-F5344CB8AC3E}">
        <p14:creationId xmlns:p14="http://schemas.microsoft.com/office/powerpoint/2010/main" val="33159536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AD8BD7-F484-4BDA-B563-3B8F80ACD9F3}"/>
              </a:ext>
            </a:extLst>
          </p:cNvPr>
          <p:cNvGrpSpPr/>
          <p:nvPr/>
        </p:nvGrpSpPr>
        <p:grpSpPr>
          <a:xfrm>
            <a:off x="0" y="304800"/>
            <a:ext cx="11506201" cy="4031292"/>
            <a:chOff x="435423" y="533400"/>
            <a:chExt cx="8217668" cy="2558192"/>
          </a:xfrm>
        </p:grpSpPr>
        <p:sp>
          <p:nvSpPr>
            <p:cNvPr id="16" name="Rectangle 15">
              <a:extLst>
                <a:ext uri="{FF2B5EF4-FFF2-40B4-BE49-F238E27FC236}">
                  <a16:creationId xmlns:a16="http://schemas.microsoft.com/office/drawing/2014/main" id="{42D81312-EC24-4AE0-B13D-2FAB2FD9637B}"/>
                </a:ext>
              </a:extLst>
            </p:cNvPr>
            <p:cNvSpPr/>
            <p:nvPr/>
          </p:nvSpPr>
          <p:spPr>
            <a:xfrm>
              <a:off x="435423" y="947517"/>
              <a:ext cx="8217668" cy="2144075"/>
            </a:xfrm>
            <a:prstGeom prst="rect">
              <a:avLst/>
            </a:prstGeom>
            <a:solidFill>
              <a:schemeClr val="bg1">
                <a:alpha val="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endParaRPr lang="en-US" sz="105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lvl="2">
                <a:lnSpc>
                  <a:spcPct val="107000"/>
                </a:lnSpc>
              </a:pPr>
              <a:r>
                <a:rPr lang="en-US" sz="2400" b="1"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Father, grant us the courage to examine our traditions and the wisdom to know which to keep, which to modify, and which to abandon. May our traditions always be a way of serving You as You would have us. Use us to encourage the formation of families and communities who honor You. In Jesus’ name. Amen.</a:t>
              </a:r>
              <a:endParaRPr lang="en-US" sz="4000" b="1" u="sng"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4000" b="1" u="sng"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800" b="1" dirty="0">
                <a:ln w="25400">
                  <a:solidFill>
                    <a:srgbClr val="002060"/>
                  </a:solidFill>
                </a:ln>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C55079D-4BA2-40CE-9A65-B2B4DAF5DBC6}"/>
                </a:ext>
              </a:extLst>
            </p:cNvPr>
            <p:cNvSpPr txBox="1"/>
            <p:nvPr/>
          </p:nvSpPr>
          <p:spPr>
            <a:xfrm>
              <a:off x="707529" y="533400"/>
              <a:ext cx="2068024" cy="537876"/>
            </a:xfrm>
            <a:prstGeom prst="rect">
              <a:avLst/>
            </a:prstGeom>
            <a:noFill/>
          </p:spPr>
          <p:txBody>
            <a:bodyPr wrap="square">
              <a:spAutoFit/>
            </a:bodyPr>
            <a:lstStyle/>
            <a:p>
              <a:pPr marL="0" lvl="2">
                <a:lnSpc>
                  <a:spcPct val="107000"/>
                </a:lnSpc>
              </a:pPr>
              <a:r>
                <a:rPr lang="en-US" sz="48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Prayer</a:t>
              </a:r>
              <a:endParaRPr lang="en-US" sz="4800"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grpSp>
      <p:sp>
        <p:nvSpPr>
          <p:cNvPr id="8" name="Line 10">
            <a:extLst>
              <a:ext uri="{FF2B5EF4-FFF2-40B4-BE49-F238E27FC236}">
                <a16:creationId xmlns:a16="http://schemas.microsoft.com/office/drawing/2014/main" id="{05A31FDE-B23E-4932-97D3-105527275301}"/>
              </a:ext>
            </a:extLst>
          </p:cNvPr>
          <p:cNvSpPr>
            <a:spLocks noChangeShapeType="1"/>
          </p:cNvSpPr>
          <p:nvPr/>
        </p:nvSpPr>
        <p:spPr bwMode="auto">
          <a:xfrm flipV="1">
            <a:off x="-304800" y="1524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9" name="Line 10">
            <a:extLst>
              <a:ext uri="{FF2B5EF4-FFF2-40B4-BE49-F238E27FC236}">
                <a16:creationId xmlns:a16="http://schemas.microsoft.com/office/drawing/2014/main" id="{5A45F950-DF44-4AA3-8E54-47FE2AFB00FE}"/>
              </a:ext>
            </a:extLst>
          </p:cNvPr>
          <p:cNvSpPr>
            <a:spLocks noChangeShapeType="1"/>
          </p:cNvSpPr>
          <p:nvPr/>
        </p:nvSpPr>
        <p:spPr bwMode="auto">
          <a:xfrm flipV="1">
            <a:off x="-304800" y="3048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10" name="Line 10">
            <a:extLst>
              <a:ext uri="{FF2B5EF4-FFF2-40B4-BE49-F238E27FC236}">
                <a16:creationId xmlns:a16="http://schemas.microsoft.com/office/drawing/2014/main" id="{F45D9594-EC48-494D-93EA-6959D7756831}"/>
              </a:ext>
            </a:extLst>
          </p:cNvPr>
          <p:cNvSpPr>
            <a:spLocks noChangeShapeType="1"/>
          </p:cNvSpPr>
          <p:nvPr/>
        </p:nvSpPr>
        <p:spPr bwMode="auto">
          <a:xfrm flipV="1">
            <a:off x="-433137" y="6641216"/>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11" name="TextBox 10">
            <a:extLst>
              <a:ext uri="{FF2B5EF4-FFF2-40B4-BE49-F238E27FC236}">
                <a16:creationId xmlns:a16="http://schemas.microsoft.com/office/drawing/2014/main" id="{0F861137-455F-4156-A89B-7B5E22E8E984}"/>
              </a:ext>
            </a:extLst>
          </p:cNvPr>
          <p:cNvSpPr txBox="1"/>
          <p:nvPr/>
        </p:nvSpPr>
        <p:spPr>
          <a:xfrm>
            <a:off x="464022" y="3795892"/>
            <a:ext cx="5098578" cy="2554545"/>
          </a:xfrm>
          <a:prstGeom prst="rect">
            <a:avLst/>
          </a:prstGeom>
          <a:gradFill flip="none" rotWithShape="1">
            <a:gsLst>
              <a:gs pos="5000">
                <a:schemeClr val="accent1">
                  <a:lumMod val="45000"/>
                  <a:lumOff val="55000"/>
                </a:schemeClr>
              </a:gs>
              <a:gs pos="23000">
                <a:srgbClr val="002060">
                  <a:alpha val="46000"/>
                </a:srgbClr>
              </a:gs>
              <a:gs pos="47000">
                <a:srgbClr val="002060"/>
              </a:gs>
              <a:gs pos="83212">
                <a:srgbClr val="002060"/>
              </a:gs>
              <a:gs pos="100000">
                <a:schemeClr val="accent1">
                  <a:lumMod val="45000"/>
                  <a:lumOff val="55000"/>
                </a:schemeClr>
              </a:gs>
            </a:gsLst>
            <a:path path="rect">
              <a:fillToRect l="100000" t="100000"/>
            </a:path>
            <a:tileRect r="-100000" b="-100000"/>
          </a:gra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0" lvl="1"/>
            <a:endParaRPr lang="en-US" sz="3200" b="1" u="sng"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lvl="1"/>
            <a:r>
              <a:rPr lang="en-US" sz="3200" b="1" u="sng"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Thought to Remember</a:t>
            </a:r>
          </a:p>
          <a:p>
            <a:pPr marL="457200" lvl="2"/>
            <a:r>
              <a:rPr lang="en-US" sz="3200" b="1"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Use traditions to foster faithfulness to God</a:t>
            </a:r>
          </a:p>
          <a:p>
            <a:pPr marL="457200" lvl="2"/>
            <a:endParaRPr lang="en-US" sz="3200" b="1" i="1" u="sng" cap="small" dirty="0">
              <a:solidFill>
                <a:schemeClr val="bg1"/>
              </a:solidFill>
              <a:effectLst>
                <a:outerShdw blurRad="38100" dist="38100" dir="2700000" algn="tl">
                  <a:srgbClr val="000000">
                    <a:alpha val="43137"/>
                  </a:srgbClr>
                </a:outerShdw>
              </a:effectLst>
              <a:latin typeface="Gotham Medium" panose="02000604030000020004"/>
            </a:endParaRPr>
          </a:p>
        </p:txBody>
      </p:sp>
      <p:pic>
        <p:nvPicPr>
          <p:cNvPr id="12" name="Picture 11">
            <a:extLst>
              <a:ext uri="{FF2B5EF4-FFF2-40B4-BE49-F238E27FC236}">
                <a16:creationId xmlns:a16="http://schemas.microsoft.com/office/drawing/2014/main" id="{985DBF44-5A14-81B2-3781-0B66D898D3E8}"/>
              </a:ext>
            </a:extLst>
          </p:cNvPr>
          <p:cNvPicPr>
            <a:picLocks noChangeAspect="1"/>
          </p:cNvPicPr>
          <p:nvPr/>
        </p:nvPicPr>
        <p:blipFill>
          <a:blip r:embed="rId3">
            <a:extLst>
              <a:ext uri="{28A0092B-C50C-407E-A947-70E740481C1C}">
                <a14:useLocalDpi xmlns:a14="http://schemas.microsoft.com/office/drawing/2010/main" val="0"/>
              </a:ext>
            </a:extLst>
          </a:blip>
          <a:srcRect t="16573" b="16573"/>
          <a:stretch/>
        </p:blipFill>
        <p:spPr>
          <a:xfrm>
            <a:off x="6958373" y="3200400"/>
            <a:ext cx="4252913" cy="284321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640834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9CEFE4A-6B6E-4728-B42A-C8F77D17A120}"/>
              </a:ext>
            </a:extLst>
          </p:cNvPr>
          <p:cNvSpPr/>
          <p:nvPr/>
        </p:nvSpPr>
        <p:spPr>
          <a:xfrm>
            <a:off x="533401" y="1033588"/>
            <a:ext cx="10894936" cy="1025183"/>
          </a:xfrm>
          <a:prstGeom prst="rect">
            <a:avLst/>
          </a:prstGeom>
          <a:solidFill>
            <a:schemeClr val="bg1">
              <a:alpha val="6000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lvl="1" defTabSz="562578">
              <a:lnSpc>
                <a:spcPct val="90000"/>
              </a:lnSpc>
              <a:spcBef>
                <a:spcPct val="0"/>
              </a:spcBef>
              <a:spcAft>
                <a:spcPct val="15000"/>
              </a:spcAft>
            </a:pPr>
            <a:r>
              <a:rPr lang="en-US" sz="3200" b="1" cap="small" spc="50" dirty="0">
                <a:ln w="0"/>
                <a:solidFill>
                  <a:srgbClr val="002060"/>
                </a:solidFill>
                <a:effectLst>
                  <a:outerShdw blurRad="38100" dist="38100" dir="2700000" algn="tl">
                    <a:srgbClr val="000000">
                      <a:alpha val="43137"/>
                    </a:srgbClr>
                  </a:outerShdw>
                </a:effectLst>
                <a:latin typeface="Gotham Medium" panose="02000604030000020004"/>
              </a:rPr>
              <a:t>Lesson Scripture: </a:t>
            </a:r>
            <a:r>
              <a:rPr lang="en-US" sz="3200" b="1" cap="small" spc="50" dirty="0">
                <a:ln w="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Jeremiah 35:5–11</a:t>
            </a:r>
          </a:p>
          <a:p>
            <a:pPr lvl="1" defTabSz="562578">
              <a:lnSpc>
                <a:spcPct val="90000"/>
              </a:lnSpc>
              <a:spcBef>
                <a:spcPct val="0"/>
              </a:spcBef>
              <a:spcAft>
                <a:spcPct val="15000"/>
              </a:spcAft>
            </a:pPr>
            <a:r>
              <a:rPr lang="en-US" sz="3200" b="1" cap="small" spc="50" dirty="0">
                <a:ln w="0"/>
                <a:solidFill>
                  <a:srgbClr val="002060"/>
                </a:solidFill>
                <a:effectLst>
                  <a:outerShdw blurRad="38100" dist="38100" dir="2700000" algn="tl">
                    <a:srgbClr val="000000">
                      <a:alpha val="43137"/>
                    </a:srgbClr>
                  </a:outerShdw>
                </a:effectLst>
                <a:latin typeface="Gotham Medium" panose="02000604030000020004"/>
              </a:rPr>
              <a:t>Lesson Focus:  </a:t>
            </a: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Be faithful to God’s ways, even more than human traditions.</a:t>
            </a:r>
            <a:endParaRPr lang="en-US" sz="600" b="1" cap="small" spc="50" dirty="0">
              <a:ln w="0"/>
              <a:solidFill>
                <a:srgbClr val="002060"/>
              </a:solidFill>
              <a:effectLst>
                <a:outerShdw blurRad="38100" dist="38100" dir="2700000" algn="tl">
                  <a:srgbClr val="000000">
                    <a:alpha val="43137"/>
                  </a:srgbClr>
                </a:outerShdw>
              </a:effectLst>
              <a:latin typeface="Gotham Medium" panose="02000604030000020004"/>
            </a:endParaRPr>
          </a:p>
        </p:txBody>
      </p:sp>
      <p:cxnSp>
        <p:nvCxnSpPr>
          <p:cNvPr id="26" name="Straight Connector 25">
            <a:extLst>
              <a:ext uri="{FF2B5EF4-FFF2-40B4-BE49-F238E27FC236}">
                <a16:creationId xmlns:a16="http://schemas.microsoft.com/office/drawing/2014/main" id="{20C70E49-B2B9-42E3-A51E-1563A79CE1C4}"/>
              </a:ext>
            </a:extLst>
          </p:cNvPr>
          <p:cNvCxnSpPr>
            <a:cxnSpLocks/>
          </p:cNvCxnSpPr>
          <p:nvPr/>
        </p:nvCxnSpPr>
        <p:spPr>
          <a:xfrm>
            <a:off x="76197" y="595344"/>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Line 10">
            <a:extLst>
              <a:ext uri="{FF2B5EF4-FFF2-40B4-BE49-F238E27FC236}">
                <a16:creationId xmlns:a16="http://schemas.microsoft.com/office/drawing/2014/main" id="{9668BC52-3F14-425F-AA8C-99E40C6BB3DB}"/>
              </a:ext>
            </a:extLst>
          </p:cNvPr>
          <p:cNvSpPr>
            <a:spLocks noChangeShapeType="1"/>
          </p:cNvSpPr>
          <p:nvPr/>
        </p:nvSpPr>
        <p:spPr bwMode="auto">
          <a:xfrm flipV="1">
            <a:off x="0" y="2362200"/>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1" name="Title 2">
            <a:extLst>
              <a:ext uri="{FF2B5EF4-FFF2-40B4-BE49-F238E27FC236}">
                <a16:creationId xmlns:a16="http://schemas.microsoft.com/office/drawing/2014/main" id="{461B9C3C-B554-4BCD-9A48-8B99E466A7B0}"/>
              </a:ext>
            </a:extLst>
          </p:cNvPr>
          <p:cNvSpPr txBox="1">
            <a:spLocks/>
          </p:cNvSpPr>
          <p:nvPr/>
        </p:nvSpPr>
        <p:spPr>
          <a:xfrm>
            <a:off x="8946260" y="45985"/>
            <a:ext cx="3016280" cy="322181"/>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A FAMILY’S EXAMPLE</a:t>
            </a:r>
          </a:p>
        </p:txBody>
      </p:sp>
      <p:sp>
        <p:nvSpPr>
          <p:cNvPr id="12" name="TextBox 11">
            <a:extLst>
              <a:ext uri="{FF2B5EF4-FFF2-40B4-BE49-F238E27FC236}">
                <a16:creationId xmlns:a16="http://schemas.microsoft.com/office/drawing/2014/main" id="{ABF83872-7C74-4ADB-B190-B9D9A9D4BC8A}"/>
              </a:ext>
            </a:extLst>
          </p:cNvPr>
          <p:cNvSpPr txBox="1"/>
          <p:nvPr/>
        </p:nvSpPr>
        <p:spPr>
          <a:xfrm>
            <a:off x="152400" y="-10051"/>
            <a:ext cx="2286000" cy="434252"/>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OUTLINE</a:t>
            </a:r>
          </a:p>
        </p:txBody>
      </p:sp>
      <p:sp>
        <p:nvSpPr>
          <p:cNvPr id="13" name="Rectangle 12">
            <a:extLst>
              <a:ext uri="{FF2B5EF4-FFF2-40B4-BE49-F238E27FC236}">
                <a16:creationId xmlns:a16="http://schemas.microsoft.com/office/drawing/2014/main" id="{10AEB2E7-02ED-48F9-A1FD-DF1A8AF26EA5}"/>
              </a:ext>
            </a:extLst>
          </p:cNvPr>
          <p:cNvSpPr/>
          <p:nvPr/>
        </p:nvSpPr>
        <p:spPr>
          <a:xfrm>
            <a:off x="614288" y="2661530"/>
            <a:ext cx="10814048" cy="3772538"/>
          </a:xfrm>
          <a:prstGeom prst="rect">
            <a:avLst/>
          </a:prstGeom>
          <a:solidFill>
            <a:schemeClr val="bg1">
              <a:alpha val="6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lvl="3" indent="-342900" hangingPunct="0">
              <a:buFont typeface="Wingdings" panose="05000000000000000000" pitchFamily="2" charset="2"/>
              <a:buChar char="q"/>
              <a:tabLst>
                <a:tab pos="642915" algn="l"/>
              </a:tabLst>
            </a:pPr>
            <a:endParaRPr lang="en-US" sz="8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828800" lvl="7" indent="-342900">
              <a:lnSpc>
                <a:spcPct val="107000"/>
              </a:lnSpc>
              <a:buFont typeface="Wingdings" panose="05000000000000000000" pitchFamily="2" charset="2"/>
              <a:buChar char="q"/>
            </a:pPr>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The </a:t>
            </a:r>
            <a:r>
              <a:rPr lang="en-US" sz="2000" b="1" cap="small"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Rekabite</a:t>
            </a:r>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 Vows-Jeremiah 35:5–7 NIV</a:t>
            </a:r>
          </a:p>
          <a:p>
            <a:pPr marL="1828800" lvl="7" indent="-342900">
              <a:lnSpc>
                <a:spcPct val="107000"/>
              </a:lnSpc>
              <a:buFont typeface="Wingdings" panose="05000000000000000000" pitchFamily="2" charset="2"/>
              <a:buChar char="q"/>
            </a:pPr>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Radical Obedience-Jeremiah 35:8–11 NIV</a:t>
            </a:r>
          </a:p>
          <a:p>
            <a:pPr marL="1371600" lvl="6" indent="-342900">
              <a:lnSpc>
                <a:spcPct val="107000"/>
              </a:lnSpc>
              <a:buFont typeface="Wingdings" panose="05000000000000000000" pitchFamily="2" charset="2"/>
              <a:buChar char="q"/>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Bible Application</a:t>
            </a: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Conclusion</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9099612A-2247-08B3-325C-0571BE23D9BD}"/>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59631" y="2661531"/>
            <a:ext cx="4037475" cy="3772538"/>
          </a:xfrm>
          <a:prstGeom prst="rect">
            <a:avLst/>
          </a:prstGeom>
        </p:spPr>
      </p:pic>
    </p:spTree>
    <p:extLst>
      <p:ext uri="{BB962C8B-B14F-4D97-AF65-F5344CB8AC3E}">
        <p14:creationId xmlns:p14="http://schemas.microsoft.com/office/powerpoint/2010/main" val="2484662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74C2E3-AA9D-1B2B-CCE3-CCD1573CA0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807" y="990600"/>
            <a:ext cx="11429993" cy="1142999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595344"/>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7" name="Rectangle 26">
            <a:extLst>
              <a:ext uri="{FF2B5EF4-FFF2-40B4-BE49-F238E27FC236}">
                <a16:creationId xmlns:a16="http://schemas.microsoft.com/office/drawing/2014/main" id="{5D12579F-ED0B-4F28-9022-D18F2789D03C}"/>
              </a:ext>
            </a:extLst>
          </p:cNvPr>
          <p:cNvSpPr/>
          <p:nvPr/>
        </p:nvSpPr>
        <p:spPr>
          <a:xfrm>
            <a:off x="342900" y="990601"/>
            <a:ext cx="11430000" cy="4792496"/>
          </a:xfrm>
          <a:prstGeom prst="rect">
            <a:avLst/>
          </a:prstGeom>
          <a:solidFill>
            <a:schemeClr val="bg1">
              <a:alpha val="6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800" b="1" u="sng"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Traditions for Stability</a:t>
            </a:r>
            <a:endParaRPr lang="en-US" sz="1400" b="1" u="sng"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In the musical Fiddler on the Roof, viewers are oriented by the first and well-known song, “Tradition. ” The main character, Tevya, acts as a guide throughout the song, telling how traditions help his Jewish community maintain its sense of balance and cohesiveness. After describing one of the traditions he and his fellow Jews follow, Tevya raises a question: “How did this tradition get started? I’ll tell you. I don’t know. ” Then he adds emphatically, “But it’s a tradition. And because of our traditions, every one of us knows who he is and what God expects him to do. ” Later Tevya declares that, without the traditions guiding him and his fellow Jews, “our lives would be as shaky as a fiddler on the roof. ” </a:t>
            </a:r>
          </a:p>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That’s an interesting philosophy, and it can be very appealing with regard to family unity. But a given tradition’s ultimate value is validated only insofar as it aligns with God’s Word (Matthew 15:1–7; compare Luke 14:26). Today’s Scripture text from the book of Jeremiah invites us to explore this connection. </a:t>
            </a:r>
          </a:p>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46260" y="45985"/>
            <a:ext cx="3016280" cy="322181"/>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A FAMILY’S EXAMPLE</a:t>
            </a: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32004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INTRODUCTION</a:t>
            </a:r>
          </a:p>
        </p:txBody>
      </p:sp>
      <p:cxnSp>
        <p:nvCxnSpPr>
          <p:cNvPr id="10" name="Straight Connector 9">
            <a:extLst>
              <a:ext uri="{FF2B5EF4-FFF2-40B4-BE49-F238E27FC236}">
                <a16:creationId xmlns:a16="http://schemas.microsoft.com/office/drawing/2014/main" id="{96AB06DA-3CB6-4D2F-A0DA-CEF38DF90ED7}"/>
              </a:ext>
            </a:extLst>
          </p:cNvPr>
          <p:cNvCxnSpPr>
            <a:cxnSpLocks/>
          </p:cNvCxnSpPr>
          <p:nvPr/>
        </p:nvCxnSpPr>
        <p:spPr>
          <a:xfrm>
            <a:off x="119821" y="6781800"/>
            <a:ext cx="1202131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525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iew from Mount Tabor to small Kibbutz Alonim in Northern Israel">
            <a:extLst>
              <a:ext uri="{FF2B5EF4-FFF2-40B4-BE49-F238E27FC236}">
                <a16:creationId xmlns:a16="http://schemas.microsoft.com/office/drawing/2014/main" id="{CA74C2E3-AA9D-1B2B-CCE3-CCD1573CA0F9}"/>
              </a:ext>
            </a:extLst>
          </p:cNvPr>
          <p:cNvPicPr>
            <a:picLocks noChangeAspect="1"/>
          </p:cNvPicPr>
          <p:nvPr/>
        </p:nvPicPr>
        <p:blipFill>
          <a:blip r:embed="rId3">
            <a:alphaModFix amt="50000"/>
            <a:extLst>
              <a:ext uri="{28A0092B-C50C-407E-A947-70E740481C1C}">
                <a14:useLocalDpi xmlns:a14="http://schemas.microsoft.com/office/drawing/2010/main"/>
              </a:ext>
            </a:extLst>
          </a:blip>
          <a:stretch>
            <a:fillRect/>
          </a:stretch>
        </p:blipFill>
        <p:spPr>
          <a:xfrm>
            <a:off x="342900" y="990601"/>
            <a:ext cx="11430000" cy="520183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595344"/>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7" name="Rectangle 26">
            <a:extLst>
              <a:ext uri="{FF2B5EF4-FFF2-40B4-BE49-F238E27FC236}">
                <a16:creationId xmlns:a16="http://schemas.microsoft.com/office/drawing/2014/main" id="{5D12579F-ED0B-4F28-9022-D18F2789D03C}"/>
              </a:ext>
            </a:extLst>
          </p:cNvPr>
          <p:cNvSpPr/>
          <p:nvPr/>
        </p:nvSpPr>
        <p:spPr>
          <a:xfrm>
            <a:off x="342900" y="990601"/>
            <a:ext cx="11430000" cy="5118804"/>
          </a:xfrm>
          <a:prstGeom prst="rect">
            <a:avLst/>
          </a:prstGeom>
          <a:solidFill>
            <a:schemeClr val="bg1">
              <a:alpha val="6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800" b="1" u="sng"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Who Are the </a:t>
            </a:r>
            <a:r>
              <a:rPr lang="en-US" sz="2800" b="1" u="sng" cap="small" dirty="0" err="1">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Rekabites</a:t>
            </a:r>
            <a:r>
              <a:rPr lang="en-US" sz="2800" b="1" u="sng"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endParaRPr lang="en-US" sz="1600" b="1" u="sng"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ancestry of the </a:t>
            </a:r>
            <a:r>
              <a:rPr lang="en-US" sz="2400" b="1" dirty="0" err="1">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Rekabites</a:t>
            </a: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dates back to the Kenites, a nomadic tribe that included Moses’ father-in-law, Jethro.  According to 1 Chronicles 2:55, a Kenite named </a:t>
            </a:r>
            <a:r>
              <a:rPr lang="en-US" sz="2400" b="1" dirty="0" err="1">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Hammath</a:t>
            </a: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preceded Jehonadab as a “father of the </a:t>
            </a:r>
            <a:r>
              <a:rPr lang="en-US" sz="2400" b="1" dirty="0" err="1">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Rekabites</a:t>
            </a: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 Once the Israelites came into the promised land, the Kenites settled “among the inhabitants of the Desert of Judah in the Negev near Arad” (Judg.  1:16), which is near the border of modern-day Jordan. </a:t>
            </a:r>
          </a:p>
          <a:p>
            <a:pPr marL="0" marR="0">
              <a:lnSpc>
                <a:spcPct val="107000"/>
              </a:lnSpc>
              <a:spcBef>
                <a:spcPts val="0"/>
              </a:spcBef>
              <a:spcAft>
                <a:spcPts val="0"/>
              </a:spcAft>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a:t>
            </a:r>
            <a:r>
              <a:rPr lang="en-US" sz="2400" b="1" dirty="0" err="1">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Rekabites</a:t>
            </a: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appear to have retained their nomadic lifestyle.  Over the following centuries, they moved throughout the land of inheritance.  They were probably in the northern kingdom of Israel at the time they had taken their original vows and may have migrated south toward Judah after the fall of Israel in 722 BC. </a:t>
            </a: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46260" y="45985"/>
            <a:ext cx="3016280" cy="322181"/>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A FAMILY’S EXAMPLE</a:t>
            </a: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32004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INTRODUCTION</a:t>
            </a:r>
          </a:p>
        </p:txBody>
      </p:sp>
      <p:cxnSp>
        <p:nvCxnSpPr>
          <p:cNvPr id="10" name="Straight Connector 9">
            <a:extLst>
              <a:ext uri="{FF2B5EF4-FFF2-40B4-BE49-F238E27FC236}">
                <a16:creationId xmlns:a16="http://schemas.microsoft.com/office/drawing/2014/main" id="{96AB06DA-3CB6-4D2F-A0DA-CEF38DF90ED7}"/>
              </a:ext>
            </a:extLst>
          </p:cNvPr>
          <p:cNvCxnSpPr>
            <a:cxnSpLocks/>
          </p:cNvCxnSpPr>
          <p:nvPr/>
        </p:nvCxnSpPr>
        <p:spPr>
          <a:xfrm>
            <a:off x="119821" y="6781800"/>
            <a:ext cx="1202131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459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ibbutz in the south of the country. Kibbutz field after harvest. Spring in Israel. Yellow grass under the bright sun">
            <a:extLst>
              <a:ext uri="{FF2B5EF4-FFF2-40B4-BE49-F238E27FC236}">
                <a16:creationId xmlns:a16="http://schemas.microsoft.com/office/drawing/2014/main" id="{45967EAC-A254-7BAB-E19E-C1FDA6F0B4AF}"/>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 y="650977"/>
            <a:ext cx="12150545" cy="6142639"/>
          </a:xfrm>
          <a:prstGeom prst="rect">
            <a:avLst/>
          </a:prstGeom>
        </p:spPr>
      </p:pic>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85800"/>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1" name="Title 2">
            <a:extLst>
              <a:ext uri="{FF2B5EF4-FFF2-40B4-BE49-F238E27FC236}">
                <a16:creationId xmlns:a16="http://schemas.microsoft.com/office/drawing/2014/main" id="{C5FEBFAD-3C2F-488C-93E9-8F5165F2B719}"/>
              </a:ext>
            </a:extLst>
          </p:cNvPr>
          <p:cNvSpPr txBox="1">
            <a:spLocks/>
          </p:cNvSpPr>
          <p:nvPr/>
        </p:nvSpPr>
        <p:spPr>
          <a:xfrm>
            <a:off x="8946260" y="155184"/>
            <a:ext cx="3016280" cy="322181"/>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A FAMILY’S EXAMPLE</a:t>
            </a:r>
          </a:p>
        </p:txBody>
      </p:sp>
      <p:sp>
        <p:nvSpPr>
          <p:cNvPr id="12" name="TextBox 11">
            <a:extLst>
              <a:ext uri="{FF2B5EF4-FFF2-40B4-BE49-F238E27FC236}">
                <a16:creationId xmlns:a16="http://schemas.microsoft.com/office/drawing/2014/main" id="{3F04CBDF-837B-40E2-8738-CBBEDE1B4FAE}"/>
              </a:ext>
            </a:extLst>
          </p:cNvPr>
          <p:cNvSpPr txBox="1"/>
          <p:nvPr/>
        </p:nvSpPr>
        <p:spPr>
          <a:xfrm>
            <a:off x="152400" y="99148"/>
            <a:ext cx="23622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CONTEXT</a:t>
            </a:r>
          </a:p>
        </p:txBody>
      </p:sp>
      <p:sp>
        <p:nvSpPr>
          <p:cNvPr id="7" name="TextBox 6">
            <a:extLst>
              <a:ext uri="{FF2B5EF4-FFF2-40B4-BE49-F238E27FC236}">
                <a16:creationId xmlns:a16="http://schemas.microsoft.com/office/drawing/2014/main" id="{F604E5CB-21A4-CA7B-FF54-88DA0B5953DD}"/>
              </a:ext>
            </a:extLst>
          </p:cNvPr>
          <p:cNvSpPr txBox="1"/>
          <p:nvPr/>
        </p:nvSpPr>
        <p:spPr>
          <a:xfrm>
            <a:off x="-151919" y="742702"/>
            <a:ext cx="12344400" cy="6072368"/>
          </a:xfrm>
          <a:prstGeom prst="rect">
            <a:avLst/>
          </a:prstGeom>
          <a:solidFill>
            <a:schemeClr val="bg1">
              <a:alpha val="60000"/>
            </a:schemeClr>
          </a:solidFill>
        </p:spPr>
        <p:txBody>
          <a:bodyPr wrap="square">
            <a:spAutoFit/>
            <a:scene3d>
              <a:camera prst="orthographicFront"/>
              <a:lightRig rig="threePt" dir="t"/>
            </a:scene3d>
            <a:sp3d>
              <a:bevelB w="12700" h="133350"/>
            </a:sp3d>
          </a:bodyPr>
          <a:lstStyle/>
          <a:p>
            <a:pPr marL="365760" marR="0">
              <a:lnSpc>
                <a:spcPct val="107000"/>
              </a:lnSpc>
              <a:spcBef>
                <a:spcPts val="0"/>
              </a:spcBef>
              <a:spcAft>
                <a:spcPts val="0"/>
              </a:spcAft>
            </a:pPr>
            <a:r>
              <a:rPr lang="en-US" sz="2800" b="1" u="heavy" kern="100"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Jehonadab</a:t>
            </a:r>
          </a:p>
          <a:p>
            <a:pPr marL="822960" lvl="1">
              <a:lnSpc>
                <a:spcPct val="107000"/>
              </a:lnSpc>
            </a:pPr>
            <a:r>
              <a:rPr lang="en-US"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Jehonadab lived in the ninth century BC, during the reign of King Jehu of Israel.  Second Kings 10:15–31 tells that Jehonadab meets with Jehu (about 842 BC), and agrees to help Jehu eliminate the house of King Ahab and the Baal worship established by Ahab’s house.  Verses 23–28 describe how Jehu and Jehonadab brought all Baal’s servants into the temple of Baal; after making sure “that no one who serves the Lord is here with you—only servants of Baal” (v.  23), Jehu sends his guards and officers in to kill Baal’s servants, then has them destroy the temple of Baal itself.</a:t>
            </a:r>
            <a:r>
              <a:rPr lang="en-US" sz="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822960" lvl="2">
              <a:lnSpc>
                <a:spcPct val="107000"/>
              </a:lnSpc>
            </a:pPr>
            <a:r>
              <a:rPr lang="en-US" sz="600" b="1" kern="100" dirty="0">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 </a:t>
            </a:r>
          </a:p>
          <a:p>
            <a:pPr marL="822960" lvl="2">
              <a:lnSpc>
                <a:spcPct val="107000"/>
              </a:lnSpc>
            </a:pPr>
            <a:r>
              <a:rPr lang="en-US" b="1" kern="100" dirty="0">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At their first meeting, Jehu recruits Jehonadab because of their mutual “zeal for the Lord” (v.  16).  That same zeal remains evident in Jehonadab’s followers more than two hundred years later.  The </a:t>
            </a:r>
            <a:r>
              <a:rPr lang="en-US" b="1" kern="100" dirty="0" err="1">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Rekabites</a:t>
            </a:r>
            <a:r>
              <a:rPr lang="en-US" b="1" kern="100" dirty="0">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 reputation precedes them by the time they meet Jeremiah in the temple.</a:t>
            </a:r>
            <a:r>
              <a:rPr lang="en-US" sz="600" b="1" kern="100" dirty="0">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 </a:t>
            </a:r>
          </a:p>
          <a:p>
            <a:pPr marL="822960" lvl="2">
              <a:lnSpc>
                <a:spcPct val="107000"/>
              </a:lnSpc>
            </a:pPr>
            <a:r>
              <a:rPr lang="en-US" sz="600" b="1" kern="100" dirty="0">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 </a:t>
            </a:r>
          </a:p>
          <a:p>
            <a:pPr marL="822960" lvl="2">
              <a:lnSpc>
                <a:spcPct val="107000"/>
              </a:lnSpc>
            </a:pPr>
            <a:r>
              <a:rPr lang="en-US" b="1" kern="100" dirty="0">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During the temperance movements of the early twentieth century, the </a:t>
            </a:r>
            <a:r>
              <a:rPr lang="en-US" b="1" kern="100" dirty="0" err="1">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Rekabites</a:t>
            </a:r>
            <a:r>
              <a:rPr lang="en-US" b="1" kern="100" dirty="0">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 refusal to drink wine was cited as an example for all believers to follow.  Then and now, it is important to recognize and honor their faithfulness without missing the bigger point of obedience to God in all things.  The </a:t>
            </a:r>
            <a:r>
              <a:rPr lang="en-US" b="1" kern="100" dirty="0" err="1">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Rekabites</a:t>
            </a:r>
            <a:r>
              <a:rPr lang="en-US" b="1" kern="100" dirty="0">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 nomadic lifestyle prohibited them from planting vineyards, and avoiding wine was only one part of their vows. </a:t>
            </a:r>
            <a:endParaRPr lang="en-US" sz="600" b="1" kern="100" dirty="0">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endParaRPr>
          </a:p>
          <a:p>
            <a:pPr marL="822960" lvl="2">
              <a:lnSpc>
                <a:spcPct val="107000"/>
              </a:lnSpc>
            </a:pPr>
            <a:r>
              <a:rPr lang="en-US" sz="600" b="1" kern="100" dirty="0">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 </a:t>
            </a:r>
          </a:p>
          <a:p>
            <a:pPr marL="822960" lvl="2">
              <a:lnSpc>
                <a:spcPct val="107000"/>
              </a:lnSpc>
            </a:pPr>
            <a:r>
              <a:rPr lang="en-US" b="1" kern="100" dirty="0">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Still, the Bible prohibits drunkenness and has many examples of its harms (Gen.  9:20–25; 19:30–38; Lev.  10:1–2, 8; Gal.  5:21; Eph.  5:18).  Yet Jesus’ first miracle was turning water into wine at the wedding at Cana (John 2:1–11).  Thus the apostle Paul’s advice probably sums it up best: “whether you eat or drink .  .  .  do it all for the glory of God” (1 Cor.  10:31). </a:t>
            </a:r>
          </a:p>
        </p:txBody>
      </p:sp>
    </p:spTree>
    <p:extLst>
      <p:ext uri="{BB962C8B-B14F-4D97-AF65-F5344CB8AC3E}">
        <p14:creationId xmlns:p14="http://schemas.microsoft.com/office/powerpoint/2010/main" val="2384424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ibbutz in the south of the country. Kibbutz field after harvest. Spring in Israel. Yellow grass under the bright sun">
            <a:extLst>
              <a:ext uri="{FF2B5EF4-FFF2-40B4-BE49-F238E27FC236}">
                <a16:creationId xmlns:a16="http://schemas.microsoft.com/office/drawing/2014/main" id="{3AD1691B-791B-F91A-7835-3175E5E85EF1}"/>
              </a:ext>
              <a:ext uri="{C183D7F6-B498-43B3-948B-1728B52AA6E4}">
                <adec:decorative xmlns:adec="http://schemas.microsoft.com/office/drawing/2017/decorative" val="0"/>
              </a:ext>
            </a:extLst>
          </p:cNvPr>
          <p:cNvPicPr>
            <a:picLocks noChangeAspect="1"/>
          </p:cNvPicPr>
          <p:nvPr/>
        </p:nvPicPr>
        <p:blipFill>
          <a:blip r:embed="rId3">
            <a:alphaModFix amt="50000"/>
            <a:extLst>
              <a:ext uri="{28A0092B-C50C-407E-A947-70E740481C1C}">
                <a14:useLocalDpi xmlns:a14="http://schemas.microsoft.com/office/drawing/2010/main"/>
              </a:ext>
            </a:extLst>
          </a:blip>
          <a:stretch>
            <a:fillRect/>
          </a:stretch>
        </p:blipFill>
        <p:spPr>
          <a:xfrm>
            <a:off x="471487" y="762001"/>
            <a:ext cx="11003280" cy="5581366"/>
          </a:xfrm>
          <a:prstGeom prst="rect">
            <a:avLst/>
          </a:prstGeom>
        </p:spPr>
      </p:pic>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595344"/>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graphicFrame>
        <p:nvGraphicFramePr>
          <p:cNvPr id="7" name="Diagram 6">
            <a:extLst>
              <a:ext uri="{FF2B5EF4-FFF2-40B4-BE49-F238E27FC236}">
                <a16:creationId xmlns:a16="http://schemas.microsoft.com/office/drawing/2014/main" id="{46027673-0592-465C-98A8-D47C684A9290}"/>
              </a:ext>
            </a:extLst>
          </p:cNvPr>
          <p:cNvGraphicFramePr/>
          <p:nvPr>
            <p:extLst>
              <p:ext uri="{D42A27DB-BD31-4B8C-83A1-F6EECF244321}">
                <p14:modId xmlns:p14="http://schemas.microsoft.com/office/powerpoint/2010/main" val="2722281156"/>
              </p:ext>
            </p:extLst>
          </p:nvPr>
        </p:nvGraphicFramePr>
        <p:xfrm>
          <a:off x="471487" y="751239"/>
          <a:ext cx="11003280" cy="58374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tle 2">
            <a:extLst>
              <a:ext uri="{FF2B5EF4-FFF2-40B4-BE49-F238E27FC236}">
                <a16:creationId xmlns:a16="http://schemas.microsoft.com/office/drawing/2014/main" id="{55D86925-9067-4938-A33C-2AC2146AACE5}"/>
              </a:ext>
            </a:extLst>
          </p:cNvPr>
          <p:cNvSpPr txBox="1">
            <a:spLocks/>
          </p:cNvSpPr>
          <p:nvPr/>
        </p:nvSpPr>
        <p:spPr>
          <a:xfrm>
            <a:off x="8946260" y="45985"/>
            <a:ext cx="3016280" cy="322181"/>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effectLst>
                  <a:outerShdw blurRad="38100" dist="38100" dir="2700000" algn="tl">
                    <a:srgbClr val="000000">
                      <a:alpha val="43137"/>
                    </a:srgbClr>
                  </a:outerShdw>
                </a:effectLst>
                <a:latin typeface="Gotham Medium" panose="02000604030000020004"/>
              </a:rPr>
              <a:t>A FAMILY’S EXAMPLE</a:t>
            </a:r>
          </a:p>
        </p:txBody>
      </p:sp>
      <p:sp>
        <p:nvSpPr>
          <p:cNvPr id="9" name="TextBox 8">
            <a:extLst>
              <a:ext uri="{FF2B5EF4-FFF2-40B4-BE49-F238E27FC236}">
                <a16:creationId xmlns:a16="http://schemas.microsoft.com/office/drawing/2014/main" id="{E0F5B199-21AA-40F4-B75D-8BAE21F970EE}"/>
              </a:ext>
            </a:extLst>
          </p:cNvPr>
          <p:cNvSpPr txBox="1"/>
          <p:nvPr/>
        </p:nvSpPr>
        <p:spPr>
          <a:xfrm>
            <a:off x="152400" y="-10051"/>
            <a:ext cx="23622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effectLst>
                  <a:outerShdw blurRad="38100" dist="38100" dir="2700000" algn="tl">
                    <a:srgbClr val="000000">
                      <a:alpha val="43137"/>
                    </a:srgbClr>
                  </a:outerShdw>
                </a:effectLst>
                <a:latin typeface="Gotham Medium" panose="02000604030000020004"/>
              </a:rPr>
              <a:t>LESSON CONTEXT</a:t>
            </a:r>
          </a:p>
        </p:txBody>
      </p:sp>
      <p:cxnSp>
        <p:nvCxnSpPr>
          <p:cNvPr id="11" name="Straight Connector 10">
            <a:extLst>
              <a:ext uri="{FF2B5EF4-FFF2-40B4-BE49-F238E27FC236}">
                <a16:creationId xmlns:a16="http://schemas.microsoft.com/office/drawing/2014/main" id="{C2E66FB6-9D2D-4BF0-A1E0-FF448234ABAB}"/>
              </a:ext>
            </a:extLst>
          </p:cNvPr>
          <p:cNvCxnSpPr>
            <a:cxnSpLocks/>
          </p:cNvCxnSpPr>
          <p:nvPr/>
        </p:nvCxnSpPr>
        <p:spPr>
          <a:xfrm>
            <a:off x="-213451" y="6781800"/>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442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460A0-C9FF-6034-816F-0E49BB54D73C}"/>
            </a:ext>
          </a:extLst>
        </p:cNvPr>
        <p:cNvGrpSpPr/>
        <p:nvPr/>
      </p:nvGrpSpPr>
      <p:grpSpPr>
        <a:xfrm>
          <a:off x="0" y="0"/>
          <a:ext cx="0" cy="0"/>
          <a:chOff x="0" y="0"/>
          <a:chExt cx="0" cy="0"/>
        </a:xfrm>
      </p:grpSpPr>
      <p:pic>
        <p:nvPicPr>
          <p:cNvPr id="2" name="Picture 1" descr="Kibbutz in the south of the country. Kibbutz field after harvest. Spring in Israel. Yellow grass under the bright sun">
            <a:extLst>
              <a:ext uri="{FF2B5EF4-FFF2-40B4-BE49-F238E27FC236}">
                <a16:creationId xmlns:a16="http://schemas.microsoft.com/office/drawing/2014/main" id="{35BB34C2-31C0-C762-7212-B45AC9210FC7}"/>
              </a:ext>
              <a:ext uri="{C183D7F6-B498-43B3-948B-1728B52AA6E4}">
                <adec:decorative xmlns:adec="http://schemas.microsoft.com/office/drawing/2017/decorative" val="0"/>
              </a:ext>
            </a:extLst>
          </p:cNvPr>
          <p:cNvPicPr>
            <a:picLocks noChangeAspect="1"/>
          </p:cNvPicPr>
          <p:nvPr/>
        </p:nvPicPr>
        <p:blipFill>
          <a:blip r:embed="rId3">
            <a:alphaModFix amt="50000"/>
            <a:extLst>
              <a:ext uri="{28A0092B-C50C-407E-A947-70E740481C1C}">
                <a14:useLocalDpi xmlns:a14="http://schemas.microsoft.com/office/drawing/2010/main"/>
              </a:ext>
            </a:extLst>
          </a:blip>
          <a:stretch>
            <a:fillRect/>
          </a:stretch>
        </p:blipFill>
        <p:spPr>
          <a:xfrm>
            <a:off x="471487" y="762001"/>
            <a:ext cx="11003280" cy="5581366"/>
          </a:xfrm>
          <a:prstGeom prst="rect">
            <a:avLst/>
          </a:prstGeom>
        </p:spPr>
      </p:pic>
      <p:cxnSp>
        <p:nvCxnSpPr>
          <p:cNvPr id="13" name="Straight Connector 12">
            <a:extLst>
              <a:ext uri="{FF2B5EF4-FFF2-40B4-BE49-F238E27FC236}">
                <a16:creationId xmlns:a16="http://schemas.microsoft.com/office/drawing/2014/main" id="{2FED76D2-F6D8-259E-03BC-23D8F8B0C780}"/>
              </a:ext>
            </a:extLst>
          </p:cNvPr>
          <p:cNvCxnSpPr>
            <a:cxnSpLocks/>
          </p:cNvCxnSpPr>
          <p:nvPr/>
        </p:nvCxnSpPr>
        <p:spPr>
          <a:xfrm>
            <a:off x="37367" y="595344"/>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B6B1E939-104B-AE8F-BA7E-B71A9D68F5AA}"/>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graphicFrame>
        <p:nvGraphicFramePr>
          <p:cNvPr id="7" name="Diagram 6">
            <a:extLst>
              <a:ext uri="{FF2B5EF4-FFF2-40B4-BE49-F238E27FC236}">
                <a16:creationId xmlns:a16="http://schemas.microsoft.com/office/drawing/2014/main" id="{E05F5773-2FD4-D73F-640C-A05F7C1F6A06}"/>
              </a:ext>
            </a:extLst>
          </p:cNvPr>
          <p:cNvGraphicFramePr/>
          <p:nvPr>
            <p:extLst>
              <p:ext uri="{D42A27DB-BD31-4B8C-83A1-F6EECF244321}">
                <p14:modId xmlns:p14="http://schemas.microsoft.com/office/powerpoint/2010/main" val="3849000493"/>
              </p:ext>
            </p:extLst>
          </p:nvPr>
        </p:nvGraphicFramePr>
        <p:xfrm>
          <a:off x="152400" y="751239"/>
          <a:ext cx="11734799" cy="57814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tle 2">
            <a:extLst>
              <a:ext uri="{FF2B5EF4-FFF2-40B4-BE49-F238E27FC236}">
                <a16:creationId xmlns:a16="http://schemas.microsoft.com/office/drawing/2014/main" id="{1A9A10CF-E8D9-B109-2A1B-1B12A9C3F752}"/>
              </a:ext>
            </a:extLst>
          </p:cNvPr>
          <p:cNvSpPr txBox="1">
            <a:spLocks/>
          </p:cNvSpPr>
          <p:nvPr/>
        </p:nvSpPr>
        <p:spPr>
          <a:xfrm>
            <a:off x="8946260" y="45985"/>
            <a:ext cx="3016280" cy="322181"/>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effectLst>
                  <a:outerShdw blurRad="38100" dist="38100" dir="2700000" algn="tl">
                    <a:srgbClr val="000000">
                      <a:alpha val="43137"/>
                    </a:srgbClr>
                  </a:outerShdw>
                </a:effectLst>
                <a:latin typeface="Gotham Medium" panose="02000604030000020004"/>
              </a:rPr>
              <a:t>A FAMILY’S EXAMPLE</a:t>
            </a:r>
          </a:p>
        </p:txBody>
      </p:sp>
      <p:sp>
        <p:nvSpPr>
          <p:cNvPr id="9" name="TextBox 8">
            <a:extLst>
              <a:ext uri="{FF2B5EF4-FFF2-40B4-BE49-F238E27FC236}">
                <a16:creationId xmlns:a16="http://schemas.microsoft.com/office/drawing/2014/main" id="{BC7FF843-F9E8-A4FC-D0DD-022919257AB7}"/>
              </a:ext>
            </a:extLst>
          </p:cNvPr>
          <p:cNvSpPr txBox="1"/>
          <p:nvPr/>
        </p:nvSpPr>
        <p:spPr>
          <a:xfrm>
            <a:off x="152400" y="-10051"/>
            <a:ext cx="23622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effectLst>
                  <a:outerShdw blurRad="38100" dist="38100" dir="2700000" algn="tl">
                    <a:srgbClr val="000000">
                      <a:alpha val="43137"/>
                    </a:srgbClr>
                  </a:outerShdw>
                </a:effectLst>
                <a:latin typeface="Gotham Medium" panose="02000604030000020004"/>
              </a:rPr>
              <a:t>LESSON CONTEXT</a:t>
            </a:r>
          </a:p>
        </p:txBody>
      </p:sp>
      <p:cxnSp>
        <p:nvCxnSpPr>
          <p:cNvPr id="11" name="Straight Connector 10">
            <a:extLst>
              <a:ext uri="{FF2B5EF4-FFF2-40B4-BE49-F238E27FC236}">
                <a16:creationId xmlns:a16="http://schemas.microsoft.com/office/drawing/2014/main" id="{0FD4BB03-A974-A96B-6B8A-F19ED24DD243}"/>
              </a:ext>
            </a:extLst>
          </p:cNvPr>
          <p:cNvCxnSpPr>
            <a:cxnSpLocks/>
          </p:cNvCxnSpPr>
          <p:nvPr/>
        </p:nvCxnSpPr>
        <p:spPr>
          <a:xfrm>
            <a:off x="-213451" y="6781800"/>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260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74C2E3-AA9D-1B2B-CCE3-CCD1573CA0F9}"/>
              </a:ext>
            </a:extLst>
          </p:cNvPr>
          <p:cNvPicPr>
            <a:picLocks noChangeAspect="1"/>
          </p:cNvPicPr>
          <p:nvPr/>
        </p:nvPicPr>
        <p:blipFill>
          <a:blip r:embed="rId3">
            <a:extLst>
              <a:ext uri="{28A0092B-C50C-407E-A947-70E740481C1C}">
                <a14:useLocalDpi xmlns:a14="http://schemas.microsoft.com/office/drawing/2010/main" val="0"/>
              </a:ext>
            </a:extLst>
          </a:blip>
          <a:srcRect l="-667" t="15334" r="667" b="35691"/>
          <a:stretch/>
        </p:blipFill>
        <p:spPr>
          <a:xfrm>
            <a:off x="304807" y="990600"/>
            <a:ext cx="11429993" cy="559781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Freeform: Shape 10">
            <a:extLst>
              <a:ext uri="{FF2B5EF4-FFF2-40B4-BE49-F238E27FC236}">
                <a16:creationId xmlns:a16="http://schemas.microsoft.com/office/drawing/2014/main" id="{56A0CA3C-CB6F-4969-93C0-45F283F66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152401" y="1295400"/>
            <a:ext cx="12985195" cy="0"/>
          </a:xfrm>
          <a:prstGeom prst="line">
            <a:avLst/>
          </a:prstGeom>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chemeClr val="bg1"/>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152400" y="692680"/>
            <a:ext cx="12985195"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160821-B2AB-4341-ABF2-B44268E77B37}"/>
              </a:ext>
            </a:extLst>
          </p:cNvPr>
          <p:cNvSpPr txBox="1"/>
          <p:nvPr/>
        </p:nvSpPr>
        <p:spPr>
          <a:xfrm>
            <a:off x="76200" y="76200"/>
            <a:ext cx="3581400" cy="5881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OVERVIEW</a:t>
            </a:r>
          </a:p>
        </p:txBody>
      </p:sp>
      <p:sp>
        <p:nvSpPr>
          <p:cNvPr id="12" name="Title 2">
            <a:extLst>
              <a:ext uri="{FF2B5EF4-FFF2-40B4-BE49-F238E27FC236}">
                <a16:creationId xmlns:a16="http://schemas.microsoft.com/office/drawing/2014/main" id="{CBEAE4E6-CD19-4092-9C7E-2C12B39CCE7B}"/>
              </a:ext>
            </a:extLst>
          </p:cNvPr>
          <p:cNvSpPr txBox="1">
            <a:spLocks/>
          </p:cNvSpPr>
          <p:nvPr/>
        </p:nvSpPr>
        <p:spPr>
          <a:xfrm>
            <a:off x="0" y="740540"/>
            <a:ext cx="12192000" cy="478660"/>
          </a:xfrm>
          <a:prstGeom prst="rect">
            <a:avLst/>
          </a:prstGeom>
          <a:solidFill>
            <a:schemeClr val="bg1"/>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2600" b="1" cap="small" dirty="0">
                <a:solidFill>
                  <a:srgbClr val="002060"/>
                </a:solidFill>
                <a:effectLst>
                  <a:outerShdw blurRad="38100" dist="38100" dir="2700000" algn="tl">
                    <a:srgbClr val="000000">
                      <a:alpha val="43137"/>
                    </a:srgbClr>
                  </a:outerShdw>
                </a:effectLst>
              </a:rPr>
              <a:t>The </a:t>
            </a:r>
            <a:r>
              <a:rPr lang="en-US" sz="2600" b="1" cap="small" dirty="0" err="1">
                <a:solidFill>
                  <a:srgbClr val="002060"/>
                </a:solidFill>
                <a:effectLst>
                  <a:outerShdw blurRad="38100" dist="38100" dir="2700000" algn="tl">
                    <a:srgbClr val="000000">
                      <a:alpha val="43137"/>
                    </a:srgbClr>
                  </a:outerShdw>
                </a:effectLst>
              </a:rPr>
              <a:t>Rekabite</a:t>
            </a:r>
            <a:r>
              <a:rPr lang="en-US" sz="2600" b="1" cap="small" dirty="0">
                <a:solidFill>
                  <a:srgbClr val="002060"/>
                </a:solidFill>
                <a:effectLst>
                  <a:outerShdw blurRad="38100" dist="38100" dir="2700000" algn="tl">
                    <a:srgbClr val="000000">
                      <a:alpha val="43137"/>
                    </a:srgbClr>
                  </a:outerShdw>
                </a:effectLst>
              </a:rPr>
              <a:t> Vows-Jeremiah 35:5–7 </a:t>
            </a:r>
            <a:r>
              <a:rPr lang="en-US" sz="28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NIV</a:t>
            </a:r>
            <a:endParaRPr lang="en-US" sz="2600" b="1" cap="small" dirty="0">
              <a:solidFill>
                <a:srgbClr val="002060"/>
              </a:solidFill>
              <a:effectLst>
                <a:outerShdw blurRad="38100" dist="38100" dir="2700000" algn="tl">
                  <a:srgbClr val="000000">
                    <a:alpha val="43137"/>
                  </a:srgbClr>
                </a:outerShdw>
              </a:effectLst>
            </a:endParaRPr>
          </a:p>
        </p:txBody>
      </p:sp>
      <p:sp>
        <p:nvSpPr>
          <p:cNvPr id="15" name="Title 2">
            <a:extLst>
              <a:ext uri="{FF2B5EF4-FFF2-40B4-BE49-F238E27FC236}">
                <a16:creationId xmlns:a16="http://schemas.microsoft.com/office/drawing/2014/main" id="{CFB6BB04-11BC-46EF-B400-5675755E56EA}"/>
              </a:ext>
            </a:extLst>
          </p:cNvPr>
          <p:cNvSpPr txBox="1">
            <a:spLocks/>
          </p:cNvSpPr>
          <p:nvPr/>
        </p:nvSpPr>
        <p:spPr>
          <a:xfrm>
            <a:off x="8991599" y="149990"/>
            <a:ext cx="3016280"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A FAMILY’S EXAMPLE</a:t>
            </a: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rot="5400000">
            <a:off x="3459480" y="4084320"/>
            <a:ext cx="5577840"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7" name="TextBox 16">
            <a:extLst>
              <a:ext uri="{FF2B5EF4-FFF2-40B4-BE49-F238E27FC236}">
                <a16:creationId xmlns:a16="http://schemas.microsoft.com/office/drawing/2014/main" id="{825759E0-14D7-476D-8932-70685D477530}"/>
              </a:ext>
            </a:extLst>
          </p:cNvPr>
          <p:cNvSpPr txBox="1"/>
          <p:nvPr/>
        </p:nvSpPr>
        <p:spPr>
          <a:xfrm>
            <a:off x="6248400" y="1371600"/>
            <a:ext cx="5943600" cy="4847481"/>
          </a:xfrm>
          <a:prstGeom prst="rect">
            <a:avLst/>
          </a:prstGeom>
          <a:solidFill>
            <a:schemeClr val="bg1">
              <a:lumMod val="65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42900" lvl="1" indent="-342900">
              <a:spcBef>
                <a:spcPts val="1200"/>
              </a:spcBef>
              <a:spcAft>
                <a:spcPts val="600"/>
              </a:spcAft>
              <a:buFont typeface="Wingdings" panose="05000000000000000000" pitchFamily="2" charset="2"/>
              <a:buChar char="q"/>
            </a:pPr>
            <a:r>
              <a:rPr lang="en-US" sz="2400" b="1" dirty="0">
                <a:solidFill>
                  <a:schemeClr val="bg1"/>
                </a:solidFill>
                <a:effectLst>
                  <a:outerShdw blurRad="38100" dist="38100" dir="2700000" algn="tl">
                    <a:srgbClr val="000000">
                      <a:alpha val="43137"/>
                    </a:srgbClr>
                  </a:outerShdw>
                </a:effectLst>
                <a:latin typeface="Gotham Medium" panose="02000604030000020004"/>
              </a:rPr>
              <a:t>Jeremiah has invited a family called the </a:t>
            </a:r>
            <a:r>
              <a:rPr lang="en-US" sz="2400" b="1" dirty="0" err="1">
                <a:solidFill>
                  <a:schemeClr val="bg1"/>
                </a:solidFill>
                <a:effectLst>
                  <a:outerShdw blurRad="38100" dist="38100" dir="2700000" algn="tl">
                    <a:srgbClr val="000000">
                      <a:alpha val="43137"/>
                    </a:srgbClr>
                  </a:outerShdw>
                </a:effectLst>
                <a:latin typeface="Gotham Medium" panose="02000604030000020004"/>
              </a:rPr>
              <a:t>Rekabites</a:t>
            </a:r>
            <a:r>
              <a:rPr lang="en-US" sz="2400" b="1" dirty="0">
                <a:solidFill>
                  <a:schemeClr val="bg1"/>
                </a:solidFill>
                <a:effectLst>
                  <a:outerShdw blurRad="38100" dist="38100" dir="2700000" algn="tl">
                    <a:srgbClr val="000000">
                      <a:alpha val="43137"/>
                    </a:srgbClr>
                  </a:outerShdw>
                </a:effectLst>
                <a:latin typeface="Gotham Medium" panose="02000604030000020004"/>
              </a:rPr>
              <a:t> to join him in a room of the temple. </a:t>
            </a:r>
          </a:p>
          <a:p>
            <a:pPr marL="342900" lvl="1" indent="-342900">
              <a:spcBef>
                <a:spcPts val="1200"/>
              </a:spcBef>
              <a:spcAft>
                <a:spcPts val="600"/>
              </a:spcAft>
              <a:buFont typeface="Wingdings" panose="05000000000000000000" pitchFamily="2" charset="2"/>
              <a:buChar char="q"/>
            </a:pPr>
            <a:r>
              <a:rPr lang="en-US" sz="2400" b="1" dirty="0">
                <a:solidFill>
                  <a:schemeClr val="bg1"/>
                </a:solidFill>
                <a:effectLst>
                  <a:outerShdw blurRad="38100" dist="38100" dir="2700000" algn="tl">
                    <a:srgbClr val="000000">
                      <a:alpha val="43137"/>
                    </a:srgbClr>
                  </a:outerShdw>
                </a:effectLst>
                <a:latin typeface="Gotham Medium" panose="02000604030000020004"/>
              </a:rPr>
              <a:t>Once there, Jeremiah places bowls of wine before them and invites them to drink. </a:t>
            </a:r>
          </a:p>
          <a:p>
            <a:pPr marL="342900" lvl="1" indent="-342900">
              <a:spcBef>
                <a:spcPts val="1200"/>
              </a:spcBef>
              <a:spcAft>
                <a:spcPts val="600"/>
              </a:spcAft>
              <a:buFont typeface="Wingdings" panose="05000000000000000000" pitchFamily="2" charset="2"/>
              <a:buChar char="q"/>
            </a:pPr>
            <a:r>
              <a:rPr lang="en-US" sz="2400" b="1" dirty="0">
                <a:solidFill>
                  <a:schemeClr val="bg1"/>
                </a:solidFill>
                <a:effectLst>
                  <a:outerShdw blurRad="38100" dist="38100" dir="2700000" algn="tl">
                    <a:srgbClr val="000000">
                      <a:alpha val="43137"/>
                    </a:srgbClr>
                  </a:outerShdw>
                </a:effectLst>
                <a:latin typeface="Gotham Medium" panose="02000604030000020004"/>
              </a:rPr>
              <a:t>Instead, the </a:t>
            </a:r>
            <a:r>
              <a:rPr lang="en-US" sz="2400" b="1" dirty="0" err="1">
                <a:solidFill>
                  <a:schemeClr val="bg1"/>
                </a:solidFill>
                <a:effectLst>
                  <a:outerShdw blurRad="38100" dist="38100" dir="2700000" algn="tl">
                    <a:srgbClr val="000000">
                      <a:alpha val="43137"/>
                    </a:srgbClr>
                  </a:outerShdw>
                </a:effectLst>
                <a:latin typeface="Gotham Medium" panose="02000604030000020004"/>
              </a:rPr>
              <a:t>Rekabites</a:t>
            </a:r>
            <a:r>
              <a:rPr lang="en-US" sz="2400" b="1" dirty="0">
                <a:solidFill>
                  <a:schemeClr val="bg1"/>
                </a:solidFill>
                <a:effectLst>
                  <a:outerShdw blurRad="38100" dist="38100" dir="2700000" algn="tl">
                    <a:srgbClr val="000000">
                      <a:alpha val="43137"/>
                    </a:srgbClr>
                  </a:outerShdw>
                </a:effectLst>
                <a:latin typeface="Gotham Medium" panose="02000604030000020004"/>
              </a:rPr>
              <a:t> explain that this would violate their family’s traditions, which prohibit living in houses, farming crops, and drinking wine. </a:t>
            </a:r>
          </a:p>
          <a:p>
            <a:pPr marL="342900" lvl="1" indent="-342900">
              <a:spcBef>
                <a:spcPts val="1200"/>
              </a:spcBef>
              <a:spcAft>
                <a:spcPts val="600"/>
              </a:spcAft>
              <a:buFont typeface="Wingdings" panose="05000000000000000000" pitchFamily="2" charset="2"/>
              <a:buChar char="q"/>
            </a:pPr>
            <a:r>
              <a:rPr lang="en-US" sz="2400" b="1" dirty="0">
                <a:solidFill>
                  <a:schemeClr val="bg1"/>
                </a:solidFill>
                <a:effectLst>
                  <a:outerShdw blurRad="38100" dist="38100" dir="2700000" algn="tl">
                    <a:srgbClr val="000000">
                      <a:alpha val="43137"/>
                    </a:srgbClr>
                  </a:outerShdw>
                </a:effectLst>
                <a:latin typeface="Gotham Medium" panose="02000604030000020004"/>
              </a:rPr>
              <a:t>They have kept these traditions in the hope that they shall remain in the land.</a:t>
            </a:r>
          </a:p>
        </p:txBody>
      </p:sp>
      <p:sp>
        <p:nvSpPr>
          <p:cNvPr id="13" name="TextBox 12">
            <a:extLst>
              <a:ext uri="{FF2B5EF4-FFF2-40B4-BE49-F238E27FC236}">
                <a16:creationId xmlns:a16="http://schemas.microsoft.com/office/drawing/2014/main" id="{3770BEAC-D32D-4558-9174-4A01FA43041C}"/>
              </a:ext>
            </a:extLst>
          </p:cNvPr>
          <p:cNvSpPr txBox="1"/>
          <p:nvPr/>
        </p:nvSpPr>
        <p:spPr>
          <a:xfrm>
            <a:off x="76200" y="1321682"/>
            <a:ext cx="6172200" cy="5139869"/>
          </a:xfrm>
          <a:prstGeom prst="rect">
            <a:avLst/>
          </a:prstGeom>
          <a:solidFill>
            <a:schemeClr val="bg1">
              <a:lumMod val="65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91440" lvl="1">
              <a:spcBef>
                <a:spcPts val="1200"/>
              </a:spcBef>
              <a:spcAft>
                <a:spcPts val="1200"/>
              </a:spcAft>
            </a:pPr>
            <a:r>
              <a:rPr lang="en-US" sz="2400" b="1" dirty="0">
                <a:solidFill>
                  <a:schemeClr val="bg1"/>
                </a:solidFill>
                <a:effectLst>
                  <a:outerShdw blurRad="38100" dist="38100" dir="2700000" algn="tl">
                    <a:srgbClr val="000000">
                      <a:alpha val="43137"/>
                    </a:srgbClr>
                  </a:outerShdw>
                </a:effectLst>
                <a:latin typeface="Gotham Medium" panose="02000604030000020004"/>
              </a:rPr>
              <a:t>5 Then I set bowls full of wine and some cups before the </a:t>
            </a:r>
            <a:r>
              <a:rPr lang="en-US" sz="2400" b="1" dirty="0" err="1">
                <a:solidFill>
                  <a:schemeClr val="bg1"/>
                </a:solidFill>
                <a:effectLst>
                  <a:outerShdw blurRad="38100" dist="38100" dir="2700000" algn="tl">
                    <a:srgbClr val="000000">
                      <a:alpha val="43137"/>
                    </a:srgbClr>
                  </a:outerShdw>
                </a:effectLst>
                <a:latin typeface="Gotham Medium" panose="02000604030000020004"/>
              </a:rPr>
              <a:t>Rekabites</a:t>
            </a:r>
            <a:r>
              <a:rPr lang="en-US" sz="2400" b="1" dirty="0">
                <a:solidFill>
                  <a:schemeClr val="bg1"/>
                </a:solidFill>
                <a:effectLst>
                  <a:outerShdw blurRad="38100" dist="38100" dir="2700000" algn="tl">
                    <a:srgbClr val="000000">
                      <a:alpha val="43137"/>
                    </a:srgbClr>
                  </a:outerShdw>
                </a:effectLst>
                <a:latin typeface="Gotham Medium" panose="02000604030000020004"/>
              </a:rPr>
              <a:t> and said to them, “Drink some wine. ”</a:t>
            </a:r>
          </a:p>
          <a:p>
            <a:pPr marL="91440" lvl="1">
              <a:spcBef>
                <a:spcPts val="1200"/>
              </a:spcBef>
              <a:spcAft>
                <a:spcPts val="1200"/>
              </a:spcAft>
            </a:pPr>
            <a:r>
              <a:rPr lang="en-US" sz="2400" b="1" dirty="0">
                <a:solidFill>
                  <a:schemeClr val="bg1"/>
                </a:solidFill>
                <a:effectLst>
                  <a:outerShdw blurRad="38100" dist="38100" dir="2700000" algn="tl">
                    <a:srgbClr val="000000">
                      <a:alpha val="43137"/>
                    </a:srgbClr>
                  </a:outerShdw>
                </a:effectLst>
                <a:latin typeface="Gotham Medium" panose="02000604030000020004"/>
              </a:rPr>
              <a:t>6 But they replied, “We do not drink wine, because our forefather Jehonadab[a] son of </a:t>
            </a:r>
            <a:r>
              <a:rPr lang="en-US" sz="2400" b="1" dirty="0" err="1">
                <a:solidFill>
                  <a:schemeClr val="bg1"/>
                </a:solidFill>
                <a:effectLst>
                  <a:outerShdw blurRad="38100" dist="38100" dir="2700000" algn="tl">
                    <a:srgbClr val="000000">
                      <a:alpha val="43137"/>
                    </a:srgbClr>
                  </a:outerShdw>
                </a:effectLst>
                <a:latin typeface="Gotham Medium" panose="02000604030000020004"/>
              </a:rPr>
              <a:t>Rekab</a:t>
            </a:r>
            <a:r>
              <a:rPr lang="en-US" sz="2400" b="1" dirty="0">
                <a:solidFill>
                  <a:schemeClr val="bg1"/>
                </a:solidFill>
                <a:effectLst>
                  <a:outerShdw blurRad="38100" dist="38100" dir="2700000" algn="tl">
                    <a:srgbClr val="000000">
                      <a:alpha val="43137"/>
                    </a:srgbClr>
                  </a:outerShdw>
                </a:effectLst>
                <a:latin typeface="Gotham Medium" panose="02000604030000020004"/>
              </a:rPr>
              <a:t> gave us this command: ‘Neither you nor your descendants must ever drink wine.  </a:t>
            </a:r>
          </a:p>
          <a:p>
            <a:pPr marL="91440" lvl="1">
              <a:spcBef>
                <a:spcPts val="1200"/>
              </a:spcBef>
              <a:spcAft>
                <a:spcPts val="1200"/>
              </a:spcAft>
            </a:pPr>
            <a:r>
              <a:rPr lang="en-US" sz="2400" b="1" dirty="0">
                <a:solidFill>
                  <a:schemeClr val="bg1"/>
                </a:solidFill>
                <a:effectLst>
                  <a:outerShdw blurRad="38100" dist="38100" dir="2700000" algn="tl">
                    <a:srgbClr val="000000">
                      <a:alpha val="43137"/>
                    </a:srgbClr>
                  </a:outerShdw>
                </a:effectLst>
                <a:latin typeface="Gotham Medium" panose="02000604030000020004"/>
              </a:rPr>
              <a:t>7 Also you must never build houses, sow seed or plant vineyards; you must never have any of these things, but must always live in tents.  Then you will live a long time in the land where you are nomads. ’</a:t>
            </a:r>
          </a:p>
        </p:txBody>
      </p:sp>
    </p:spTree>
    <p:extLst>
      <p:ext uri="{BB962C8B-B14F-4D97-AF65-F5344CB8AC3E}">
        <p14:creationId xmlns:p14="http://schemas.microsoft.com/office/powerpoint/2010/main" val="1172392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14519</TotalTime>
  <Words>8823</Words>
  <Application>Microsoft Office PowerPoint</Application>
  <PresentationFormat>Widescreen</PresentationFormat>
  <Paragraphs>475</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 Black</vt:lpstr>
      <vt:lpstr>Calibri</vt:lpstr>
      <vt:lpstr>Gotham Medium</vt:lpstr>
      <vt:lpstr>Helvetica Neue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Stanford Bowman</dc:creator>
  <cp:lastModifiedBy>Bowman, Stanford W</cp:lastModifiedBy>
  <cp:revision>10</cp:revision>
  <dcterms:created xsi:type="dcterms:W3CDTF">2020-11-21T22:39:58Z</dcterms:created>
  <dcterms:modified xsi:type="dcterms:W3CDTF">2025-10-14T16:26:55Z</dcterms:modified>
</cp:coreProperties>
</file>