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19"/>
  </p:notesMasterIdLst>
  <p:sldIdLst>
    <p:sldId id="269" r:id="rId2"/>
    <p:sldId id="506" r:id="rId3"/>
    <p:sldId id="307" r:id="rId4"/>
    <p:sldId id="313" r:id="rId5"/>
    <p:sldId id="303" r:id="rId6"/>
    <p:sldId id="519" r:id="rId7"/>
    <p:sldId id="520" r:id="rId8"/>
    <p:sldId id="290" r:id="rId9"/>
    <p:sldId id="521" r:id="rId10"/>
    <p:sldId id="522" r:id="rId11"/>
    <p:sldId id="257" r:id="rId12"/>
    <p:sldId id="513" r:id="rId13"/>
    <p:sldId id="432" r:id="rId14"/>
    <p:sldId id="467" r:id="rId15"/>
    <p:sldId id="493" r:id="rId16"/>
    <p:sldId id="516" r:id="rId17"/>
    <p:sldId id="52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48907A-DFAC-438C-AE00-E9C831521A2B}" v="2" dt="2024-12-26T17:42:17.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84825" autoAdjust="0"/>
  </p:normalViewPr>
  <p:slideViewPr>
    <p:cSldViewPr snapToGrid="0">
      <p:cViewPr varScale="1">
        <p:scale>
          <a:sx n="58" d="100"/>
          <a:sy n="58" d="100"/>
        </p:scale>
        <p:origin x="1146" y="72"/>
      </p:cViewPr>
      <p:guideLst/>
    </p:cSldViewPr>
  </p:slideViewPr>
  <p:outlineViewPr>
    <p:cViewPr>
      <p:scale>
        <a:sx n="33" d="100"/>
        <a:sy n="33" d="100"/>
      </p:scale>
      <p:origin x="0" y="-334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188E51FE-6438-4E29-A9E2-52303718933B}"/>
    <pc:docChg chg="custSel delSld modSld">
      <pc:chgData name="Stanford Bowman" userId="6ede3e4e1afbea80" providerId="LiveId" clId="{188E51FE-6438-4E29-A9E2-52303718933B}" dt="2024-05-08T00:11:54.457" v="161" actId="207"/>
      <pc:docMkLst>
        <pc:docMk/>
      </pc:docMkLst>
      <pc:sldChg chg="modNotesTx">
        <pc:chgData name="Stanford Bowman" userId="6ede3e4e1afbea80" providerId="LiveId" clId="{188E51FE-6438-4E29-A9E2-52303718933B}" dt="2024-05-07T23:04:09.893" v="103" actId="113"/>
        <pc:sldMkLst>
          <pc:docMk/>
          <pc:sldMk cId="3996979024" sldId="257"/>
        </pc:sldMkLst>
      </pc:sldChg>
      <pc:sldChg chg="modNotesTx">
        <pc:chgData name="Stanford Bowman" userId="6ede3e4e1afbea80" providerId="LiveId" clId="{188E51FE-6438-4E29-A9E2-52303718933B}" dt="2024-05-07T23:56:54.570" v="151"/>
        <pc:sldMkLst>
          <pc:docMk/>
          <pc:sldMk cId="1224325169" sldId="269"/>
        </pc:sldMkLst>
      </pc:sldChg>
      <pc:sldChg chg="modNotesTx">
        <pc:chgData name="Stanford Bowman" userId="6ede3e4e1afbea80" providerId="LiveId" clId="{188E51FE-6438-4E29-A9E2-52303718933B}" dt="2024-05-07T23:02:50.864" v="95" actId="15"/>
        <pc:sldMkLst>
          <pc:docMk/>
          <pc:sldMk cId="302755266" sldId="290"/>
        </pc:sldMkLst>
      </pc:sldChg>
      <pc:sldChg chg="modNotesTx">
        <pc:chgData name="Stanford Bowman" userId="6ede3e4e1afbea80" providerId="LiveId" clId="{188E51FE-6438-4E29-A9E2-52303718933B}" dt="2024-05-07T22:48:17.909" v="2" actId="15"/>
        <pc:sldMkLst>
          <pc:docMk/>
          <pc:sldMk cId="3159288639" sldId="303"/>
        </pc:sldMkLst>
      </pc:sldChg>
      <pc:sldChg chg="modNotesTx">
        <pc:chgData name="Stanford Bowman" userId="6ede3e4e1afbea80" providerId="LiveId" clId="{188E51FE-6438-4E29-A9E2-52303718933B}" dt="2024-05-07T22:46:56.683" v="0" actId="12"/>
        <pc:sldMkLst>
          <pc:docMk/>
          <pc:sldMk cId="1613598062" sldId="307"/>
        </pc:sldMkLst>
      </pc:sldChg>
      <pc:sldChg chg="modNotesTx">
        <pc:chgData name="Stanford Bowman" userId="6ede3e4e1afbea80" providerId="LiveId" clId="{188E51FE-6438-4E29-A9E2-52303718933B}" dt="2024-05-07T22:47:24.225" v="1" actId="15"/>
        <pc:sldMkLst>
          <pc:docMk/>
          <pc:sldMk cId="2270028676" sldId="313"/>
        </pc:sldMkLst>
      </pc:sldChg>
      <pc:sldChg chg="modNotes modNotesTx">
        <pc:chgData name="Stanford Bowman" userId="6ede3e4e1afbea80" providerId="LiveId" clId="{188E51FE-6438-4E29-A9E2-52303718933B}" dt="2024-05-08T00:11:13.317" v="154" actId="27636"/>
        <pc:sldMkLst>
          <pc:docMk/>
          <pc:sldMk cId="1145517130" sldId="431"/>
        </pc:sldMkLst>
      </pc:sldChg>
      <pc:sldChg chg="modSp mod modNotes modNotesTx">
        <pc:chgData name="Stanford Bowman" userId="6ede3e4e1afbea80" providerId="LiveId" clId="{188E51FE-6438-4E29-A9E2-52303718933B}" dt="2024-05-08T00:11:13.524" v="155" actId="27636"/>
        <pc:sldMkLst>
          <pc:docMk/>
          <pc:sldMk cId="0" sldId="432"/>
        </pc:sldMkLst>
      </pc:sldChg>
      <pc:sldChg chg="del">
        <pc:chgData name="Stanford Bowman" userId="6ede3e4e1afbea80" providerId="LiveId" clId="{188E51FE-6438-4E29-A9E2-52303718933B}" dt="2024-05-07T22:53:36.195" v="50" actId="47"/>
        <pc:sldMkLst>
          <pc:docMk/>
          <pc:sldMk cId="3449714574" sldId="441"/>
        </pc:sldMkLst>
      </pc:sldChg>
      <pc:sldChg chg="modNotesTx">
        <pc:chgData name="Stanford Bowman" userId="6ede3e4e1afbea80" providerId="LiveId" clId="{188E51FE-6438-4E29-A9E2-52303718933B}" dt="2024-05-07T22:53:02.184" v="49" actId="6549"/>
        <pc:sldMkLst>
          <pc:docMk/>
          <pc:sldMk cId="2054530254" sldId="471"/>
        </pc:sldMkLst>
      </pc:sldChg>
      <pc:sldChg chg="modNotesTx">
        <pc:chgData name="Stanford Bowman" userId="6ede3e4e1afbea80" providerId="LiveId" clId="{188E51FE-6438-4E29-A9E2-52303718933B}" dt="2024-05-07T22:58:53.357" v="77" actId="15"/>
        <pc:sldMkLst>
          <pc:docMk/>
          <pc:sldMk cId="1328337741" sldId="487"/>
        </pc:sldMkLst>
      </pc:sldChg>
      <pc:sldChg chg="modNotesTx">
        <pc:chgData name="Stanford Bowman" userId="6ede3e4e1afbea80" providerId="LiveId" clId="{188E51FE-6438-4E29-A9E2-52303718933B}" dt="2024-05-07T23:01:27.642" v="92" actId="15"/>
        <pc:sldMkLst>
          <pc:docMk/>
          <pc:sldMk cId="2564687574" sldId="488"/>
        </pc:sldMkLst>
      </pc:sldChg>
      <pc:sldChg chg="modSp mod modNotesTx">
        <pc:chgData name="Stanford Bowman" userId="6ede3e4e1afbea80" providerId="LiveId" clId="{188E51FE-6438-4E29-A9E2-52303718933B}" dt="2024-05-07T22:56:11.032" v="56" actId="115"/>
        <pc:sldMkLst>
          <pc:docMk/>
          <pc:sldMk cId="140658536" sldId="489"/>
        </pc:sldMkLst>
      </pc:sldChg>
      <pc:sldChg chg="modSp mod">
        <pc:chgData name="Stanford Bowman" userId="6ede3e4e1afbea80" providerId="LiveId" clId="{188E51FE-6438-4E29-A9E2-52303718933B}" dt="2024-05-08T00:11:12.183" v="153" actId="207"/>
        <pc:sldMkLst>
          <pc:docMk/>
          <pc:sldMk cId="1673513579" sldId="493"/>
        </pc:sldMkLst>
      </pc:sldChg>
      <pc:sldChg chg="modSp mod modNotesTx">
        <pc:chgData name="Stanford Bowman" userId="6ede3e4e1afbea80" providerId="LiveId" clId="{188E51FE-6438-4E29-A9E2-52303718933B}" dt="2024-05-07T23:31:05.439" v="142" actId="108"/>
        <pc:sldMkLst>
          <pc:docMk/>
          <pc:sldMk cId="529673056" sldId="498"/>
        </pc:sldMkLst>
      </pc:sldChg>
      <pc:sldChg chg="modSp mod">
        <pc:chgData name="Stanford Bowman" userId="6ede3e4e1afbea80" providerId="LiveId" clId="{188E51FE-6438-4E29-A9E2-52303718933B}" dt="2024-05-07T23:30:39.767" v="141" actId="27636"/>
        <pc:sldMkLst>
          <pc:docMk/>
          <pc:sldMk cId="70005618" sldId="506"/>
        </pc:sldMkLst>
      </pc:sldChg>
      <pc:sldChg chg="modNotesTx">
        <pc:chgData name="Stanford Bowman" userId="6ede3e4e1afbea80" providerId="LiveId" clId="{188E51FE-6438-4E29-A9E2-52303718933B}" dt="2024-05-07T23:03:17.139" v="97" actId="15"/>
        <pc:sldMkLst>
          <pc:docMk/>
          <pc:sldMk cId="4053978549" sldId="511"/>
        </pc:sldMkLst>
      </pc:sldChg>
      <pc:sldChg chg="modNotesTx">
        <pc:chgData name="Stanford Bowman" userId="6ede3e4e1afbea80" providerId="LiveId" clId="{188E51FE-6438-4E29-A9E2-52303718933B}" dt="2024-05-07T23:03:40.124" v="99" actId="15"/>
        <pc:sldMkLst>
          <pc:docMk/>
          <pc:sldMk cId="3387076712" sldId="512"/>
        </pc:sldMkLst>
      </pc:sldChg>
      <pc:sldChg chg="modNotesTx">
        <pc:chgData name="Stanford Bowman" userId="6ede3e4e1afbea80" providerId="LiveId" clId="{188E51FE-6438-4E29-A9E2-52303718933B}" dt="2024-05-07T23:04:30.736" v="104"/>
        <pc:sldMkLst>
          <pc:docMk/>
          <pc:sldMk cId="2485970333" sldId="513"/>
        </pc:sldMkLst>
      </pc:sldChg>
      <pc:sldChg chg="modSp">
        <pc:chgData name="Stanford Bowman" userId="6ede3e4e1afbea80" providerId="LiveId" clId="{188E51FE-6438-4E29-A9E2-52303718933B}" dt="2024-05-08T00:11:32.045" v="156" actId="207"/>
        <pc:sldMkLst>
          <pc:docMk/>
          <pc:sldMk cId="1169883244" sldId="515"/>
        </pc:sldMkLst>
      </pc:sldChg>
      <pc:sldChg chg="modSp mod">
        <pc:chgData name="Stanford Bowman" userId="6ede3e4e1afbea80" providerId="LiveId" clId="{188E51FE-6438-4E29-A9E2-52303718933B}" dt="2024-05-08T00:11:54.457" v="161" actId="207"/>
        <pc:sldMkLst>
          <pc:docMk/>
          <pc:sldMk cId="1764344510" sldId="516"/>
        </pc:sldMkLst>
      </pc:sldChg>
      <pc:sldChg chg="modSp mod">
        <pc:chgData name="Stanford Bowman" userId="6ede3e4e1afbea80" providerId="LiveId" clId="{188E51FE-6438-4E29-A9E2-52303718933B}" dt="2024-05-07T23:31:46.180" v="146" actId="2711"/>
        <pc:sldMkLst>
          <pc:docMk/>
          <pc:sldMk cId="4096962533" sldId="517"/>
        </pc:sldMkLst>
      </pc:sldChg>
    </pc:docChg>
  </pc:docChgLst>
  <pc:docChgLst>
    <pc:chgData name="Stanford Bowman" userId="6ede3e4e1afbea80" providerId="LiveId" clId="{1A48907A-DFAC-438C-AE00-E9C831521A2B}"/>
    <pc:docChg chg="modSld">
      <pc:chgData name="Stanford Bowman" userId="6ede3e4e1afbea80" providerId="LiveId" clId="{1A48907A-DFAC-438C-AE00-E9C831521A2B}" dt="2024-12-26T20:52:19.268" v="2" actId="1076"/>
      <pc:docMkLst>
        <pc:docMk/>
      </pc:docMkLst>
      <pc:sldChg chg="modSp">
        <pc:chgData name="Stanford Bowman" userId="6ede3e4e1afbea80" providerId="LiveId" clId="{1A48907A-DFAC-438C-AE00-E9C831521A2B}" dt="2024-12-26T17:42:17.327" v="1" actId="1076"/>
        <pc:sldMkLst>
          <pc:docMk/>
          <pc:sldMk cId="1224325169" sldId="269"/>
        </pc:sldMkLst>
        <pc:picChg chg="mod">
          <ac:chgData name="Stanford Bowman" userId="6ede3e4e1afbea80" providerId="LiveId" clId="{1A48907A-DFAC-438C-AE00-E9C831521A2B}" dt="2024-12-26T17:42:17.327" v="1" actId="1076"/>
          <ac:picMkLst>
            <pc:docMk/>
            <pc:sldMk cId="1224325169" sldId="269"/>
            <ac:picMk id="7" creationId="{DFF78615-3473-CEE9-EA3F-423DA9CB7590}"/>
          </ac:picMkLst>
        </pc:picChg>
      </pc:sldChg>
      <pc:sldChg chg="modSp mod">
        <pc:chgData name="Stanford Bowman" userId="6ede3e4e1afbea80" providerId="LiveId" clId="{1A48907A-DFAC-438C-AE00-E9C831521A2B}" dt="2024-12-26T20:52:19.268" v="2" actId="1076"/>
        <pc:sldMkLst>
          <pc:docMk/>
          <pc:sldMk cId="4096962533" sldId="517"/>
        </pc:sldMkLst>
        <pc:picChg chg="mod">
          <ac:chgData name="Stanford Bowman" userId="6ede3e4e1afbea80" providerId="LiveId" clId="{1A48907A-DFAC-438C-AE00-E9C831521A2B}" dt="2024-12-26T20:52:19.268" v="2" actId="1076"/>
          <ac:picMkLst>
            <pc:docMk/>
            <pc:sldMk cId="4096962533" sldId="517"/>
            <ac:picMk id="6" creationId="{5EC4138E-2D57-A210-3460-21125FA70CD1}"/>
          </ac:picMkLst>
        </pc:picChg>
      </pc:sldChg>
    </pc:docChg>
  </pc:docChgLst>
  <pc:docChgLst>
    <pc:chgData name="Stanford Bowman" userId="6ede3e4e1afbea80" providerId="LiveId" clId="{A8815262-2867-4170-883C-FA908FC6F06F}"/>
    <pc:docChg chg="undo custSel addSld modSld sldOrd">
      <pc:chgData name="Stanford Bowman" userId="6ede3e4e1afbea80" providerId="LiveId" clId="{A8815262-2867-4170-883C-FA908FC6F06F}" dt="2024-05-07T19:04:42.922" v="54"/>
      <pc:docMkLst>
        <pc:docMk/>
      </pc:docMkLst>
      <pc:sldChg chg="modNotesTx">
        <pc:chgData name="Stanford Bowman" userId="6ede3e4e1afbea80" providerId="LiveId" clId="{A8815262-2867-4170-883C-FA908FC6F06F}" dt="2024-05-07T19:01:12.165" v="39"/>
        <pc:sldMkLst>
          <pc:docMk/>
          <pc:sldMk cId="3159288639" sldId="303"/>
        </pc:sldMkLst>
      </pc:sldChg>
      <pc:sldChg chg="modNotesTx">
        <pc:chgData name="Stanford Bowman" userId="6ede3e4e1afbea80" providerId="LiveId" clId="{A8815262-2867-4170-883C-FA908FC6F06F}" dt="2024-05-07T16:27:57.943" v="22" actId="6549"/>
        <pc:sldMkLst>
          <pc:docMk/>
          <pc:sldMk cId="1613598062" sldId="307"/>
        </pc:sldMkLst>
      </pc:sldChg>
      <pc:sldChg chg="modNotesTx">
        <pc:chgData name="Stanford Bowman" userId="6ede3e4e1afbea80" providerId="LiveId" clId="{A8815262-2867-4170-883C-FA908FC6F06F}" dt="2024-05-07T16:33:06.050" v="36" actId="20577"/>
        <pc:sldMkLst>
          <pc:docMk/>
          <pc:sldMk cId="2270028676" sldId="313"/>
        </pc:sldMkLst>
      </pc:sldChg>
      <pc:sldChg chg="modNotesTx">
        <pc:chgData name="Stanford Bowman" userId="6ede3e4e1afbea80" providerId="LiveId" clId="{A8815262-2867-4170-883C-FA908FC6F06F}" dt="2024-05-07T19:02:15.368" v="44"/>
        <pc:sldMkLst>
          <pc:docMk/>
          <pc:sldMk cId="2054530254" sldId="471"/>
        </pc:sldMkLst>
      </pc:sldChg>
      <pc:sldChg chg="modNotesTx">
        <pc:chgData name="Stanford Bowman" userId="6ede3e4e1afbea80" providerId="LiveId" clId="{A8815262-2867-4170-883C-FA908FC6F06F}" dt="2024-05-07T19:03:28.504" v="47"/>
        <pc:sldMkLst>
          <pc:docMk/>
          <pc:sldMk cId="140658536" sldId="489"/>
        </pc:sldMkLst>
      </pc:sldChg>
      <pc:sldChg chg="modSp mod modNotesTx">
        <pc:chgData name="Stanford Bowman" userId="6ede3e4e1afbea80" providerId="LiveId" clId="{A8815262-2867-4170-883C-FA908FC6F06F}" dt="2024-05-07T19:04:42.922" v="54"/>
        <pc:sldMkLst>
          <pc:docMk/>
          <pc:sldMk cId="529673056" sldId="498"/>
        </pc:sldMkLst>
      </pc:sldChg>
      <pc:sldChg chg="modSp add mod ord modNotesTx">
        <pc:chgData name="Stanford Bowman" userId="6ede3e4e1afbea80" providerId="LiveId" clId="{A8815262-2867-4170-883C-FA908FC6F06F}" dt="2024-05-07T16:31:14.721" v="33"/>
        <pc:sldMkLst>
          <pc:docMk/>
          <pc:sldMk cId="4096962533" sldId="51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accent2">
            <a:lumMod val="50000"/>
          </a:schemeClr>
        </a:solidFill>
      </dgm:spPr>
      <dgm:t>
        <a:bodyPr/>
        <a:lstStyle/>
        <a:p>
          <a:r>
            <a:rPr lang="en-US" sz="3200" b="1" cap="small" baseline="0" dirty="0">
              <a:latin typeface="Gotham Medium" panose="02000604030000020004"/>
            </a:rPr>
            <a:t>Individual Responsibility Before God—</a:t>
          </a:r>
          <a:endParaRPr lang="en-US" sz="32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BCE72F19-E7DF-4314-8B1E-3D143C3855C4}">
      <dgm:prSet custT="1"/>
      <dgm:spPr/>
      <dgm:t>
        <a:bodyPr/>
        <a:lstStyle/>
        <a:p>
          <a:r>
            <a:rPr lang="en-US" sz="1600" b="1" dirty="0">
              <a:effectLst>
                <a:outerShdw blurRad="38100" dist="38100" dir="2700000" algn="tl">
                  <a:srgbClr val="000000">
                    <a:alpha val="43137"/>
                  </a:srgbClr>
                </a:outerShdw>
              </a:effectLst>
              <a:latin typeface="Gotham Medium" panose="02000604030000020004"/>
            </a:rPr>
            <a:t>The proverb of sour grapes also appears in Ezekiel 18:2, amid an extensive discussion of individual culpability for sin. In Ezekiel’s day, this proverb is saying that God is punishing innocent people for their ancestors’ sin (compare Ex. 20:5; Deut. 5:9). But through the prophet, God asserts that only the one who sins will die (Ezek. 19:4). Likewise, the one who is righteous and follows God’s commands will live (vv. 5–9). If the righteous man has a wicked son, that son is responsible for his own death (vv. 10–13). Alternatively, if the wicked son has a child who decides to follow the Lord, the child will not be punished for a parent’s sin and will live (vv. 14–17). Most astonishing of all, if the wicked repent, the Lord spares them (v. 27). The point of the correction is this: God is merciful and just; He judges each person for their own conduct (v. 30). </a:t>
          </a:r>
        </a:p>
      </dgm:t>
    </dgm:pt>
    <dgm:pt modelId="{A19143C8-DF15-4AE9-8ABC-3853331F15EB}" type="parTrans" cxnId="{4A8FC2E5-EFDB-445C-9982-98E010D47345}">
      <dgm:prSet/>
      <dgm:spPr/>
      <dgm:t>
        <a:bodyPr/>
        <a:lstStyle/>
        <a:p>
          <a:endParaRPr lang="en-US"/>
        </a:p>
      </dgm:t>
    </dgm:pt>
    <dgm:pt modelId="{3B95E415-C63A-41A8-A38B-02B21AC52682}" type="sibTrans" cxnId="{4A8FC2E5-EFDB-445C-9982-98E010D47345}">
      <dgm:prSet/>
      <dgm:spPr/>
      <dgm:t>
        <a:bodyPr/>
        <a:lstStyle/>
        <a:p>
          <a:endParaRPr lang="en-US"/>
        </a:p>
      </dgm:t>
    </dgm:pt>
    <dgm:pt modelId="{C0A46624-6EA0-43D0-91DE-D317625BFC1A}">
      <dgm:prSet custT="1"/>
      <dgm:spPr/>
      <dgm:t>
        <a:bodyPr/>
        <a:lstStyle/>
        <a:p>
          <a:endParaRPr lang="en-US" sz="1600" b="1" dirty="0">
            <a:effectLst>
              <a:outerShdw blurRad="38100" dist="38100" dir="2700000" algn="tl">
                <a:srgbClr val="000000">
                  <a:alpha val="43137"/>
                </a:srgbClr>
              </a:outerShdw>
            </a:effectLst>
            <a:latin typeface="Gotham Medium" panose="02000604030000020004"/>
          </a:endParaRPr>
        </a:p>
      </dgm:t>
    </dgm:pt>
    <dgm:pt modelId="{05ACD405-6DC9-4DC8-BEE6-AD3DA5EC9753}" type="parTrans" cxnId="{6866FA70-FDE3-4A92-A6C8-692C8B0051E6}">
      <dgm:prSet/>
      <dgm:spPr/>
      <dgm:t>
        <a:bodyPr/>
        <a:lstStyle/>
        <a:p>
          <a:endParaRPr lang="en-US"/>
        </a:p>
      </dgm:t>
    </dgm:pt>
    <dgm:pt modelId="{ACC97E28-540A-4C35-9216-FE6557D7BA25}" type="sibTrans" cxnId="{6866FA70-FDE3-4A92-A6C8-692C8B0051E6}">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57368" custLinFactNeighborX="-11873" custLinFactNeighborY="-10246">
        <dgm:presLayoutVars>
          <dgm:chMax val="0"/>
          <dgm:bulletEnabled val="1"/>
        </dgm:presLayoutVars>
      </dgm:prSet>
      <dgm:spPr/>
    </dgm:pt>
    <dgm:pt modelId="{298C64EE-CEA1-4C8A-B7B0-E9241977057A}" type="pres">
      <dgm:prSet presAssocID="{5334A4D0-6DC3-4364-90BD-434E92B06E84}" presName="childText" presStyleLbl="revTx" presStyleIdx="0" presStyleCnt="1" custLinFactNeighborY="21814">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6866FA70-FDE3-4A92-A6C8-692C8B0051E6}" srcId="{5334A4D0-6DC3-4364-90BD-434E92B06E84}" destId="{C0A46624-6EA0-43D0-91DE-D317625BFC1A}" srcOrd="1" destOrd="0" parTransId="{05ACD405-6DC9-4DC8-BEE6-AD3DA5EC9753}" sibTransId="{ACC97E28-540A-4C35-9216-FE6557D7BA25}"/>
    <dgm:cxn modelId="{0BCA9754-8D0F-4CA5-B1E7-8F65EAA97191}" type="presOf" srcId="{C0A46624-6EA0-43D0-91DE-D317625BFC1A}" destId="{298C64EE-CEA1-4C8A-B7B0-E9241977057A}" srcOrd="0" destOrd="1"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4A8FC2E5-EFDB-445C-9982-98E010D47345}" srcId="{5334A4D0-6DC3-4364-90BD-434E92B06E84}" destId="{BCE72F19-E7DF-4314-8B1E-3D143C3855C4}" srcOrd="0" destOrd="0" parTransId="{A19143C8-DF15-4AE9-8ABC-3853331F15EB}" sibTransId="{3B95E415-C63A-41A8-A38B-02B21AC52682}"/>
    <dgm:cxn modelId="{E8DC21EF-5988-4C15-B350-AB3E80A01735}" type="presOf" srcId="{BCE72F19-E7DF-4314-8B1E-3D143C3855C4}" destId="{298C64EE-CEA1-4C8A-B7B0-E9241977057A}" srcOrd="0" destOrd="0" presId="urn:microsoft.com/office/officeart/2005/8/layout/vList2"/>
    <dgm:cxn modelId="{1379CD52-00BF-4A1F-A8FB-35BB2045DBFF}" type="presParOf" srcId="{2CAA70E5-F744-4680-8103-416F359E6392}" destId="{B2785CD1-C157-4E1D-89E2-08E093D8A5BE}" srcOrd="0" destOrd="0" presId="urn:microsoft.com/office/officeart/2005/8/layout/vList2"/>
    <dgm:cxn modelId="{9789AA82-98E5-4943-A16D-C2F53F65DF2C}" type="presParOf" srcId="{2CAA70E5-F744-4680-8103-416F359E6392}" destId="{298C64EE-CEA1-4C8A-B7B0-E9241977057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accent2">
            <a:lumMod val="50000"/>
          </a:schemeClr>
        </a:solidFill>
      </dgm:spPr>
      <dgm:t>
        <a:bodyPr/>
        <a:lstStyle/>
        <a:p>
          <a:r>
            <a:rPr lang="en-US" sz="3200" b="1" cap="small" baseline="0" dirty="0">
              <a:latin typeface="Gotham Medium" panose="02000604030000020004"/>
            </a:rPr>
            <a:t>God Likened to a </a:t>
          </a:r>
          <a:r>
            <a:rPr lang="en-US" sz="3200" b="1" cap="small" baseline="0">
              <a:latin typeface="Gotham Medium" panose="02000604030000020004"/>
            </a:rPr>
            <a:t>Forgiving Husband—</a:t>
          </a:r>
          <a:endParaRPr lang="en-US" sz="32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C0A46624-6EA0-43D0-91DE-D317625BFC1A}">
      <dgm:prSet custT="1"/>
      <dgm:spPr/>
      <dgm:t>
        <a:bodyPr/>
        <a:lstStyle/>
        <a:p>
          <a:endParaRPr lang="en-US" sz="1600" b="1" dirty="0">
            <a:effectLst>
              <a:outerShdw blurRad="38100" dist="38100" dir="2700000" algn="tl">
                <a:srgbClr val="000000">
                  <a:alpha val="43137"/>
                </a:srgbClr>
              </a:outerShdw>
            </a:effectLst>
            <a:latin typeface="Gotham Medium" panose="02000604030000020004"/>
          </a:endParaRPr>
        </a:p>
      </dgm:t>
    </dgm:pt>
    <dgm:pt modelId="{05ACD405-6DC9-4DC8-BEE6-AD3DA5EC9753}" type="parTrans" cxnId="{6866FA70-FDE3-4A92-A6C8-692C8B0051E6}">
      <dgm:prSet/>
      <dgm:spPr/>
      <dgm:t>
        <a:bodyPr/>
        <a:lstStyle/>
        <a:p>
          <a:endParaRPr lang="en-US"/>
        </a:p>
      </dgm:t>
    </dgm:pt>
    <dgm:pt modelId="{ACC97E28-540A-4C35-9216-FE6557D7BA25}" type="sibTrans" cxnId="{6866FA70-FDE3-4A92-A6C8-692C8B0051E6}">
      <dgm:prSet/>
      <dgm:spPr/>
      <dgm:t>
        <a:bodyPr/>
        <a:lstStyle/>
        <a:p>
          <a:endParaRPr lang="en-US"/>
        </a:p>
      </dgm:t>
    </dgm:pt>
    <dgm:pt modelId="{2177392F-0F07-47B4-A322-17F23E7C0939}">
      <dgm:prSet custT="1"/>
      <dgm:spPr/>
      <dgm:t>
        <a:bodyPr/>
        <a:lstStyle/>
        <a:p>
          <a:r>
            <a:rPr lang="en-US" sz="1600" b="1" dirty="0">
              <a:effectLst>
                <a:outerShdw blurRad="38100" dist="38100" dir="2700000" algn="tl">
                  <a:srgbClr val="000000">
                    <a:alpha val="43137"/>
                  </a:srgbClr>
                </a:outerShdw>
              </a:effectLst>
              <a:latin typeface="Gotham Medium" panose="02000604030000020004"/>
            </a:rPr>
            <a:t>God’s people maintained a covenant relationship with God: they were to be faithful and worship only Him. The prophets use the metaphor of marriage to describe this bond, since marriage also requires exclusive fidelity. If God’s people worship other gods, this is like adultery. </a:t>
          </a:r>
        </a:p>
      </dgm:t>
    </dgm:pt>
    <dgm:pt modelId="{9726AB18-BCD6-44DF-9703-16C1FFA02FC3}" type="parTrans" cxnId="{6362E426-25AC-4A6A-9CE8-BC1316F67542}">
      <dgm:prSet/>
      <dgm:spPr/>
      <dgm:t>
        <a:bodyPr/>
        <a:lstStyle/>
        <a:p>
          <a:endParaRPr lang="en-US"/>
        </a:p>
      </dgm:t>
    </dgm:pt>
    <dgm:pt modelId="{ED24D4AC-B66D-4AEE-81E1-B5963A51EBCB}" type="sibTrans" cxnId="{6362E426-25AC-4A6A-9CE8-BC1316F67542}">
      <dgm:prSet/>
      <dgm:spPr/>
      <dgm:t>
        <a:bodyPr/>
        <a:lstStyle/>
        <a:p>
          <a:endParaRPr lang="en-US"/>
        </a:p>
      </dgm:t>
    </dgm:pt>
    <dgm:pt modelId="{B75DAD60-624E-4A6F-B64A-B1CBD932D2A3}">
      <dgm:prSet custT="1"/>
      <dgm:spPr/>
      <dgm:t>
        <a:bodyPr/>
        <a:lstStyle/>
        <a:p>
          <a:r>
            <a:rPr lang="en-US" sz="1600" b="1" dirty="0">
              <a:effectLst>
                <a:outerShdw blurRad="38100" dist="38100" dir="2700000" algn="tl">
                  <a:srgbClr val="000000">
                    <a:alpha val="43137"/>
                  </a:srgbClr>
                </a:outerShdw>
              </a:effectLst>
              <a:latin typeface="Gotham Medium" panose="02000604030000020004"/>
            </a:rPr>
            <a:t>Jeremiah 3 provides an extended description of this unfaithfulness, likening the behavior to a marriage partner who chooses a life of prostitution. When Israel was unfaithful and unrepentant, God sent her away with a “certificate of divorce”—a metaphor for exile (v. 8). But when Judah saw this judgment, she remained unfaithful as well (v. 10). In contrast, God demonstrates faithfulness toward His people. He repeatedly calls them back. With a promise of restoration, He says, “I am faithful . . . I will not be angry forever. ” (v. 12). </a:t>
          </a:r>
        </a:p>
      </dgm:t>
    </dgm:pt>
    <dgm:pt modelId="{C06C80E3-602A-4670-93E9-2B90BCBFCAF7}" type="parTrans" cxnId="{56789F51-4DF9-4914-88B5-91297DAD72ED}">
      <dgm:prSet/>
      <dgm:spPr/>
      <dgm:t>
        <a:bodyPr/>
        <a:lstStyle/>
        <a:p>
          <a:endParaRPr lang="en-US"/>
        </a:p>
      </dgm:t>
    </dgm:pt>
    <dgm:pt modelId="{F47AC49A-6039-4E0F-955F-26F84E9D1CF1}" type="sibTrans" cxnId="{56789F51-4DF9-4914-88B5-91297DAD72ED}">
      <dgm:prSet/>
      <dgm:spPr/>
      <dgm:t>
        <a:bodyPr/>
        <a:lstStyle/>
        <a:p>
          <a:endParaRPr lang="en-US"/>
        </a:p>
      </dgm:t>
    </dgm:pt>
    <dgm:pt modelId="{5CAF589E-3B21-422E-9A79-64B0C0480555}">
      <dgm:prSet custT="1"/>
      <dgm:spPr/>
      <dgm:t>
        <a:bodyPr/>
        <a:lstStyle/>
        <a:p>
          <a:endParaRPr lang="en-US" sz="1600" b="1">
            <a:effectLst>
              <a:outerShdw blurRad="38100" dist="38100" dir="2700000" algn="tl">
                <a:srgbClr val="000000">
                  <a:alpha val="43137"/>
                </a:srgbClr>
              </a:outerShdw>
            </a:effectLst>
            <a:latin typeface="Gotham Medium" panose="02000604030000020004"/>
          </a:endParaRPr>
        </a:p>
      </dgm:t>
    </dgm:pt>
    <dgm:pt modelId="{B944C97C-6A71-41A9-8589-406D0B519386}" type="parTrans" cxnId="{FBC09365-6641-4F51-BEB7-A0C7D477F18E}">
      <dgm:prSet/>
      <dgm:spPr/>
      <dgm:t>
        <a:bodyPr/>
        <a:lstStyle/>
        <a:p>
          <a:endParaRPr lang="en-US"/>
        </a:p>
      </dgm:t>
    </dgm:pt>
    <dgm:pt modelId="{F6865C6C-5162-414A-B5DC-3999F3D891F5}" type="sibTrans" cxnId="{FBC09365-6641-4F51-BEB7-A0C7D477F18E}">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57368" custLinFactNeighborX="-11873" custLinFactNeighborY="-10246">
        <dgm:presLayoutVars>
          <dgm:chMax val="0"/>
          <dgm:bulletEnabled val="1"/>
        </dgm:presLayoutVars>
      </dgm:prSet>
      <dgm:spPr/>
    </dgm:pt>
    <dgm:pt modelId="{FE9A640E-A5EC-4C27-BD6D-7F04AECA1891}" type="pres">
      <dgm:prSet presAssocID="{5334A4D0-6DC3-4364-90BD-434E92B06E84}" presName="childText" presStyleLbl="revTx" presStyleIdx="0" presStyleCnt="1" custLinFactNeighborY="1305">
        <dgm:presLayoutVars>
          <dgm:bulletEnabled val="1"/>
        </dgm:presLayoutVars>
      </dgm:prSet>
      <dgm:spPr/>
    </dgm:pt>
  </dgm:ptLst>
  <dgm:cxnLst>
    <dgm:cxn modelId="{33F02716-8EB2-4B2F-A49E-3BE5C2D83C4D}" type="presOf" srcId="{5CAF589E-3B21-422E-9A79-64B0C0480555}" destId="{FE9A640E-A5EC-4C27-BD6D-7F04AECA1891}" srcOrd="0" destOrd="2" presId="urn:microsoft.com/office/officeart/2005/8/layout/vList2"/>
    <dgm:cxn modelId="{6362E426-25AC-4A6A-9CE8-BC1316F67542}" srcId="{5334A4D0-6DC3-4364-90BD-434E92B06E84}" destId="{2177392F-0F07-47B4-A322-17F23E7C0939}" srcOrd="0" destOrd="0" parTransId="{9726AB18-BCD6-44DF-9703-16C1FFA02FC3}" sibTransId="{ED24D4AC-B66D-4AEE-81E1-B5963A51EBCB}"/>
    <dgm:cxn modelId="{19A19243-A6A3-44FD-9FBF-8CCEA5BDFAAF}" type="presOf" srcId="{5334A4D0-6DC3-4364-90BD-434E92B06E84}" destId="{B2785CD1-C157-4E1D-89E2-08E093D8A5BE}" srcOrd="0" destOrd="0" presId="urn:microsoft.com/office/officeart/2005/8/layout/vList2"/>
    <dgm:cxn modelId="{FBC09365-6641-4F51-BEB7-A0C7D477F18E}" srcId="{5334A4D0-6DC3-4364-90BD-434E92B06E84}" destId="{5CAF589E-3B21-422E-9A79-64B0C0480555}" srcOrd="2" destOrd="0" parTransId="{B944C97C-6A71-41A9-8589-406D0B519386}" sibTransId="{F6865C6C-5162-414A-B5DC-3999F3D891F5}"/>
    <dgm:cxn modelId="{6866FA70-FDE3-4A92-A6C8-692C8B0051E6}" srcId="{5334A4D0-6DC3-4364-90BD-434E92B06E84}" destId="{C0A46624-6EA0-43D0-91DE-D317625BFC1A}" srcOrd="3" destOrd="0" parTransId="{05ACD405-6DC9-4DC8-BEE6-AD3DA5EC9753}" sibTransId="{ACC97E28-540A-4C35-9216-FE6557D7BA25}"/>
    <dgm:cxn modelId="{56789F51-4DF9-4914-88B5-91297DAD72ED}" srcId="{5334A4D0-6DC3-4364-90BD-434E92B06E84}" destId="{B75DAD60-624E-4A6F-B64A-B1CBD932D2A3}" srcOrd="1" destOrd="0" parTransId="{C06C80E3-602A-4670-93E9-2B90BCBFCAF7}" sibTransId="{F47AC49A-6039-4E0F-955F-26F84E9D1CF1}"/>
    <dgm:cxn modelId="{12334E72-F957-4BBB-8F02-570DBDB49243}" type="presOf" srcId="{C0A46624-6EA0-43D0-91DE-D317625BFC1A}" destId="{FE9A640E-A5EC-4C27-BD6D-7F04AECA1891}" srcOrd="0" destOrd="3"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7C454B96-11EC-4ADB-AE54-B28E4D90AE71}" type="presOf" srcId="{B75DAD60-624E-4A6F-B64A-B1CBD932D2A3}" destId="{FE9A640E-A5EC-4C27-BD6D-7F04AECA1891}" srcOrd="0" destOrd="1" presId="urn:microsoft.com/office/officeart/2005/8/layout/vList2"/>
    <dgm:cxn modelId="{508DECE7-8B41-44D5-B890-8E0EF6215E63}" type="presOf" srcId="{2177392F-0F07-47B4-A322-17F23E7C0939}" destId="{FE9A640E-A5EC-4C27-BD6D-7F04AECA1891}" srcOrd="0" destOrd="0" presId="urn:microsoft.com/office/officeart/2005/8/layout/vList2"/>
    <dgm:cxn modelId="{1379CD52-00BF-4A1F-A8FB-35BB2045DBFF}" type="presParOf" srcId="{2CAA70E5-F744-4680-8103-416F359E6392}" destId="{B2785CD1-C157-4E1D-89E2-08E093D8A5BE}" srcOrd="0" destOrd="0" presId="urn:microsoft.com/office/officeart/2005/8/layout/vList2"/>
    <dgm:cxn modelId="{CD7167F0-9E5F-40D4-95E8-329545D0711B}" type="presParOf" srcId="{2CAA70E5-F744-4680-8103-416F359E6392}" destId="{FE9A640E-A5EC-4C27-BD6D-7F04AECA189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324296"/>
          <a:ext cx="6668142" cy="687314"/>
        </a:xfrm>
        <a:prstGeom prst="roundRect">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latin typeface="Gotham Medium" panose="02000604030000020004"/>
            </a:rPr>
            <a:t>Individual Responsibility Before God—</a:t>
          </a:r>
          <a:endPar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33552" y="357848"/>
        <a:ext cx="6601038" cy="620210"/>
      </dsp:txXfrm>
    </dsp:sp>
    <dsp:sp modelId="{298C64EE-CEA1-4C8A-B7B0-E9241977057A}">
      <dsp:nvSpPr>
        <dsp:cNvPr id="0" name=""/>
        <dsp:cNvSpPr/>
      </dsp:nvSpPr>
      <dsp:spPr>
        <a:xfrm>
          <a:off x="0" y="1605520"/>
          <a:ext cx="6668142" cy="324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71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effectLst>
                <a:outerShdw blurRad="38100" dist="38100" dir="2700000" algn="tl">
                  <a:srgbClr val="000000">
                    <a:alpha val="43137"/>
                  </a:srgbClr>
                </a:outerShdw>
              </a:effectLst>
              <a:latin typeface="Gotham Medium" panose="02000604030000020004"/>
            </a:rPr>
            <a:t>The proverb of sour grapes also appears in Ezekiel 18:2, amid an extensive discussion of individual culpability for sin. In Ezekiel’s day, this proverb is saying that God is punishing innocent people for their ancestors’ sin (compare Ex. 20:5; Deut. 5:9). But through the prophet, God asserts that only the one who sins will die (Ezek. 19:4). Likewise, the one who is righteous and follows God’s commands will live (vv. 5–9). If the righteous man has a wicked son, that son is responsible for his own death (vv. 10–13). Alternatively, if the wicked son has a child who decides to follow the Lord, the child will not be punished for a parent’s sin and will live (vv. 14–17). Most astonishing of all, if the wicked repent, the Lord spares them (v. 27). The point of the correction is this: God is merciful and just; He judges each person for their own conduct (v. 30). </a:t>
          </a:r>
        </a:p>
        <a:p>
          <a:pPr marL="171450" lvl="1" indent="-171450" algn="l" defTabSz="711200">
            <a:lnSpc>
              <a:spcPct val="90000"/>
            </a:lnSpc>
            <a:spcBef>
              <a:spcPct val="0"/>
            </a:spcBef>
            <a:spcAft>
              <a:spcPct val="20000"/>
            </a:spcAft>
            <a:buChar char="•"/>
          </a:pPr>
          <a:endParaRPr lang="en-US" sz="1600" b="1" kern="1200" dirty="0">
            <a:effectLst>
              <a:outerShdw blurRad="38100" dist="38100" dir="2700000" algn="tl">
                <a:srgbClr val="000000">
                  <a:alpha val="43137"/>
                </a:srgbClr>
              </a:outerShdw>
            </a:effectLst>
            <a:latin typeface="Gotham Medium" panose="02000604030000020004"/>
          </a:endParaRPr>
        </a:p>
      </dsp:txBody>
      <dsp:txXfrm>
        <a:off x="0" y="1605520"/>
        <a:ext cx="6668142" cy="3245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244482"/>
          <a:ext cx="6668142" cy="687314"/>
        </a:xfrm>
        <a:prstGeom prst="roundRect">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latin typeface="Gotham Medium" panose="02000604030000020004"/>
            </a:rPr>
            <a:t>God Likened to a </a:t>
          </a:r>
          <a:r>
            <a:rPr lang="en-US" sz="3200" b="1" kern="1200" cap="small" baseline="0">
              <a:latin typeface="Gotham Medium" panose="02000604030000020004"/>
            </a:rPr>
            <a:t>Forgiving Husband—</a:t>
          </a:r>
          <a:endPar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33552" y="278034"/>
        <a:ext cx="6601038" cy="620210"/>
      </dsp:txXfrm>
    </dsp:sp>
    <dsp:sp modelId="{FE9A640E-A5EC-4C27-BD6D-7F04AECA1891}">
      <dsp:nvSpPr>
        <dsp:cNvPr id="0" name=""/>
        <dsp:cNvSpPr/>
      </dsp:nvSpPr>
      <dsp:spPr>
        <a:xfrm>
          <a:off x="0" y="1293566"/>
          <a:ext cx="6668142" cy="3378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71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effectLst>
                <a:outerShdw blurRad="38100" dist="38100" dir="2700000" algn="tl">
                  <a:srgbClr val="000000">
                    <a:alpha val="43137"/>
                  </a:srgbClr>
                </a:outerShdw>
              </a:effectLst>
              <a:latin typeface="Gotham Medium" panose="02000604030000020004"/>
            </a:rPr>
            <a:t>God’s people maintained a covenant relationship with God: they were to be faithful and worship only Him. The prophets use the metaphor of marriage to describe this bond, since marriage also requires exclusive fidelity. If God’s people worship other gods, this is like adultery. </a:t>
          </a:r>
        </a:p>
        <a:p>
          <a:pPr marL="171450" lvl="1" indent="-171450" algn="l" defTabSz="711200">
            <a:lnSpc>
              <a:spcPct val="90000"/>
            </a:lnSpc>
            <a:spcBef>
              <a:spcPct val="0"/>
            </a:spcBef>
            <a:spcAft>
              <a:spcPct val="20000"/>
            </a:spcAft>
            <a:buChar char="•"/>
          </a:pPr>
          <a:r>
            <a:rPr lang="en-US" sz="1600" b="1" kern="1200" dirty="0">
              <a:effectLst>
                <a:outerShdw blurRad="38100" dist="38100" dir="2700000" algn="tl">
                  <a:srgbClr val="000000">
                    <a:alpha val="43137"/>
                  </a:srgbClr>
                </a:outerShdw>
              </a:effectLst>
              <a:latin typeface="Gotham Medium" panose="02000604030000020004"/>
            </a:rPr>
            <a:t>Jeremiah 3 provides an extended description of this unfaithfulness, likening the behavior to a marriage partner who chooses a life of prostitution. When Israel was unfaithful and unrepentant, God sent her away with a “certificate of divorce”—a metaphor for exile (v. 8). But when Judah saw this judgment, she remained unfaithful as well (v. 10). In contrast, God demonstrates faithfulness toward His people. He repeatedly calls them back. With a promise of restoration, He says, “I am faithful . . . I will not be angry forever. ” (v. 12). </a:t>
          </a:r>
        </a:p>
        <a:p>
          <a:pPr marL="171450" lvl="1" indent="-171450" algn="l" defTabSz="711200">
            <a:lnSpc>
              <a:spcPct val="90000"/>
            </a:lnSpc>
            <a:spcBef>
              <a:spcPct val="0"/>
            </a:spcBef>
            <a:spcAft>
              <a:spcPct val="20000"/>
            </a:spcAft>
            <a:buChar char="•"/>
          </a:pPr>
          <a:endParaRPr lang="en-US" sz="1600" b="1" kern="1200">
            <a:effectLst>
              <a:outerShdw blurRad="38100" dist="38100" dir="2700000" algn="tl">
                <a:srgbClr val="000000">
                  <a:alpha val="43137"/>
                </a:srgbClr>
              </a:outerShdw>
            </a:effectLst>
            <a:latin typeface="Gotham Medium" panose="02000604030000020004"/>
          </a:endParaRPr>
        </a:p>
        <a:p>
          <a:pPr marL="171450" lvl="1" indent="-171450" algn="l" defTabSz="711200">
            <a:lnSpc>
              <a:spcPct val="90000"/>
            </a:lnSpc>
            <a:spcBef>
              <a:spcPct val="0"/>
            </a:spcBef>
            <a:spcAft>
              <a:spcPct val="20000"/>
            </a:spcAft>
            <a:buChar char="•"/>
          </a:pPr>
          <a:endParaRPr lang="en-US" sz="1600" b="1" kern="1200" dirty="0">
            <a:effectLst>
              <a:outerShdw blurRad="38100" dist="38100" dir="2700000" algn="tl">
                <a:srgbClr val="000000">
                  <a:alpha val="43137"/>
                </a:srgbClr>
              </a:outerShdw>
            </a:effectLst>
            <a:latin typeface="Gotham Medium" panose="02000604030000020004"/>
          </a:endParaRPr>
        </a:p>
      </dsp:txBody>
      <dsp:txXfrm>
        <a:off x="0" y="1293566"/>
        <a:ext cx="6668142" cy="3378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D1474-A3E4-45B7-8156-568ED728CC5A}" type="datetimeFigureOut">
              <a:rPr lang="en-US" smtClean="0"/>
              <a:t>10/17/2025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89334-2E3A-4318-BDDF-EC4B8F82C349}" type="slidenum">
              <a:rPr lang="en-US" smtClean="0"/>
              <a:t>‹#›</a:t>
            </a:fld>
            <a:endParaRPr lang="en-US"/>
          </a:p>
        </p:txBody>
      </p:sp>
    </p:spTree>
    <p:extLst>
      <p:ext uri="{BB962C8B-B14F-4D97-AF65-F5344CB8AC3E}">
        <p14:creationId xmlns:p14="http://schemas.microsoft.com/office/powerpoint/2010/main" val="61589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AD089334-2E3A-4318-BDDF-EC4B8F82C349}" type="slidenum">
              <a:rPr lang="en-US" smtClean="0"/>
              <a:t>1</a:t>
            </a:fld>
            <a:endParaRPr lang="en-US"/>
          </a:p>
        </p:txBody>
      </p:sp>
    </p:spTree>
    <p:extLst>
      <p:ext uri="{BB962C8B-B14F-4D97-AF65-F5344CB8AC3E}">
        <p14:creationId xmlns:p14="http://schemas.microsoft.com/office/powerpoint/2010/main" val="3538585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AFD24-7353-94C6-1648-D9365E1D8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E76A3-9E15-082A-3188-7961D0849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E2C6B-2F09-A42E-6838-1CBDA54A2511}"/>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31 reframes the Old Testament law: holy, revelatory, yet powerless to change stubborn hearts. Israel’s exile exposes human failure, not divine flaw. God’s answer is the new covenant—pardon plus power—grounded in Christ’s atonement and the Spirit’s inward work. Thus Christians honor the Law’s revelation of God’s character while living by grace that justifies and transforms. What prophets longed to see, believers now experience: forgiven status, indwelling power, and heart-level obedience.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 Law reveals God’s will and our need but cannot regenerate the heart.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The new covenant centers on grace: forgiveness through Jesus’ atonement.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New-covenant life is Spirit-empowered, fulfilling the Law’s intent from within.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Read the Old Testament for God’s character; run to Christ for cleansing and power.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Trade rule-keeping anxiety for Spirit-led obedience—grace fuels holiness.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Let forgiveness define your identity; serve from acceptance, not for 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replaces law-on-stone with grace-in-the-heart: in Christ, forgiven people are empowered to become what the Law required.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Mosaic covenant disclosed God’s holiness but exposed Israel’s disobedience, culminating in exile. Jeremiah promises a fresh start: a new covenant where sins are forgiven and God’s instruction is written on hearts. In Jesus, that promise arrives—grace and truth create a people who know God personally and obey from transformed desires. We still learn from the old covenant, but we rejoice to live in the reality prophets anticipated: pardon received, Spirit given, life made new.</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B839D6C-197A-AB24-FFB2-8F02E7B5C16B}"/>
              </a:ext>
            </a:extLst>
          </p:cNvPr>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1085534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Jeremiah’s new-covenant promise reframes despair with durable hope: God will write His instruction on the heart, forgive sins, and restore relationship. Hope here is not positive thinking but confidence in God’s future action—fulfilled in Christ and applied by the Spirit. Romans 15:13 names God as the source of hope, who fills believers with joy and peace so they “abound in hope.” This speaks tenderly to those weighed down by depression: circumstances may not change overnight, but God’s pledged future sustains today.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Hope is anchored in God’s promises, not our performance.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The new covenant moves us from crushing rules to inward renewal and forgiveness.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Biblical hope energizes perseverance in present pain.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Feed hope daily: pray Jeremiah 31 and Romans 15:13; rehearse God’s promises aloud.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Practice “small lights”: one next step—scripture, a short walk, a call—counts.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Become a hope-bearer: listen without fixing, remind loved ones of God’s nearness, invite community care.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Because God secures our future in Christ, we can face today with resilient hope that heals, steadies, and moves us forward.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Jeremiah’s audience sat in failure; God answered with a new covenant—heart change, full pardon, restored fellowship. That same God is the “God of hope,” who meets present heaviness with promised renewal and the blessed hope of Christ’s return. Hope doesn’t deny the dark; it declares that God’s dawn is certain and coming.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 Short Prayer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of hope, fill us with Your joy and peace in believing, that by the Holy Spirit we may abound in hope. Write Your word on our hearts, lift the weary, and steady our steps until the day of Christ. Amen.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089334-2E3A-4318-BDDF-EC4B8F82C349}" type="slidenum">
              <a:rPr lang="en-US" smtClean="0"/>
              <a:t>11</a:t>
            </a:fld>
            <a:endParaRPr lang="en-US"/>
          </a:p>
        </p:txBody>
      </p:sp>
    </p:spTree>
    <p:extLst>
      <p:ext uri="{BB962C8B-B14F-4D97-AF65-F5344CB8AC3E}">
        <p14:creationId xmlns:p14="http://schemas.microsoft.com/office/powerpoint/2010/main" val="1830865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kern="1200" dirty="0">
                <a:solidFill>
                  <a:schemeClr val="tx1"/>
                </a:solidFill>
                <a:effectLst/>
                <a:latin typeface="+mn-lt"/>
                <a:ea typeface="+mn-ea"/>
                <a:cs typeface="+mn-cs"/>
              </a:rPr>
              <a:t>1 Where have you encountered unexpected hope?</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This is an open-ended invitation to share what sorts of people or events we take as hopeful. For instance, it can be hopeful when we see the birth of a child or grandchild, when we solve a nagging problem, or when we witness accountability transform a bad situation. Hope is future focused. </a:t>
            </a:r>
          </a:p>
          <a:p>
            <a:r>
              <a:rPr lang="en-US" sz="1800" b="1" kern="1200" dirty="0">
                <a:solidFill>
                  <a:schemeClr val="tx1"/>
                </a:solidFill>
                <a:effectLst/>
                <a:latin typeface="+mn-lt"/>
                <a:ea typeface="+mn-ea"/>
                <a:cs typeface="+mn-cs"/>
              </a:rPr>
              <a:t>2 When have you felt responsible for the actions of someone else?</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The people of Judah felt like exile was someone else’s responsibility.  We may feel that the circumstances that come to us were caused by others, like we are suffering for another person’s mistakes. For instance, patterns of broken relationships and harm affect multiple generations of a family. </a:t>
            </a:r>
          </a:p>
          <a:p>
            <a:r>
              <a:rPr lang="en-US" sz="1800" b="1" kern="1200" dirty="0">
                <a:solidFill>
                  <a:schemeClr val="tx1"/>
                </a:solidFill>
                <a:effectLst/>
                <a:latin typeface="+mn-lt"/>
                <a:ea typeface="+mn-ea"/>
                <a:cs typeface="+mn-cs"/>
              </a:rPr>
              <a:t>3 What promise or truth about God fills you with hope for the future?</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Many answers are possible for this question. We might list the hope of resurrection, the remaking of our physical bodies, the wiping away of every tear, seeing God face-to face, or having all our doubts dispelled. God is enough, and He gives us many reasons to hope. </a:t>
            </a:r>
          </a:p>
          <a:p>
            <a:r>
              <a:rPr lang="en-US" sz="18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089334-2E3A-4318-BDDF-EC4B8F82C349}" type="slidenum">
              <a:rPr lang="en-US" smtClean="0"/>
              <a:t>12</a:t>
            </a:fld>
            <a:endParaRPr lang="en-US"/>
          </a:p>
        </p:txBody>
      </p:sp>
    </p:spTree>
    <p:extLst>
      <p:ext uri="{BB962C8B-B14F-4D97-AF65-F5344CB8AC3E}">
        <p14:creationId xmlns:p14="http://schemas.microsoft.com/office/powerpoint/2010/main" val="2272456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8547100" y="2968625"/>
            <a:ext cx="26390600" cy="148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sz="1200" b="1" kern="1200" dirty="0">
                <a:solidFill>
                  <a:schemeClr val="tx1"/>
                </a:solidFill>
                <a:effectLst/>
                <a:latin typeface="+mn-lt"/>
                <a:ea typeface="+mn-ea"/>
                <a:cs typeface="+mn-cs"/>
              </a:rPr>
              <a:t>Live It Out — A God of Renewal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Jeremiah’s new covenant promises what our effort cannot produce: a renewed mind and heart, forgiveness that frees, and the Spirit who empowers (Jer 31:33–34; Rom 12:2; Gal 5:16). Renewal is God’s work in us, yet we actively receive it—repenting, reshaping habits, and walking in the Spirit.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Renewal is internal: God writes His instruction on the heart.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Renewal is relational: “I will be their God… they shall know 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Renewal is empowered: the Spirit enables what law could not.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Stop striving; start surrendering—yield daily to the Spirit.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Replace old ruts with new rhythms (Word, prayer, fellowship, service).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Expect progress, not perfection—keep short accounts with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Only God breaks sin’s patterns; our role is responsive surrender that welcomes His renewing work.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fulfills Jeremiah’s promise: forgiven, indwelt, transformed. We cooperate by renewing our minds and walking by the Spirit, trusting God to do what we cannot.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7-Day Renewal Plan (simple, repeatable)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Day 1 – Surrender: Pray Psalm 139:23–24; name one pattern to release.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Day 2 – Word: Read Jer 31:31–34; write one “law-on-my-heart” takeaway.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Day 3 – Prayer: 10 minutes of honest confession + gratitude (1 John 1:9).</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Day 4 – Community: Share your focus with a trusted believer; invite prayer.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Day 5 – Practice: Do one Spirit-led act of love (Gal 5:22–23).</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Day 6 – Replace: Swap one trigger habit (scrolling, snacking, snapping) with Scripture/quiet.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Day 7 – Review: Journal progress; set one next faithful step.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Short Guided Prayer (KJV cadence)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Lord, create in me a clean heart; renew a right spirit within me. Write Your word upon my heart; let Your Spirit lead my steps. Break old patterns, establish holy habits, and restore unto me the joy of Thy salvation. In Jesus’ name, Amen.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AF2270-F328-4C3A-A8AE-17C64459AE2A}" type="slidenum">
              <a:rPr lang="en-US" smtClean="0"/>
              <a:t>14</a:t>
            </a:fld>
            <a:endParaRPr lang="en-US"/>
          </a:p>
        </p:txBody>
      </p:sp>
    </p:spTree>
    <p:extLst>
      <p:ext uri="{BB962C8B-B14F-4D97-AF65-F5344CB8AC3E}">
        <p14:creationId xmlns:p14="http://schemas.microsoft.com/office/powerpoint/2010/main" val="1183976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en-US" sz="2400" b="1" kern="1200" dirty="0">
                <a:solidFill>
                  <a:schemeClr val="tx1"/>
                </a:solidFill>
                <a:effectLst/>
                <a:latin typeface="+mn-lt"/>
                <a:ea typeface="+mn-ea"/>
                <a:cs typeface="+mn-cs"/>
              </a:rPr>
              <a:t>1 What is the meaning of the proverb about sour grapes in Jeremiah 31:29?</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proverb illustrates the attitudes of the people toward God and their failure to take responsibility for their own sins. The people say that their parents ate sour grapes (did what is wrong) and the children’s teeth were set on edge or dulled (faced the consequences of sin). They accused God of being unfair by giving the punishment of exile. </a:t>
            </a:r>
          </a:p>
          <a:p>
            <a:r>
              <a:rPr lang="en-US" sz="2400" b="1" kern="1200" dirty="0">
                <a:solidFill>
                  <a:schemeClr val="tx1"/>
                </a:solidFill>
                <a:effectLst/>
                <a:latin typeface="+mn-lt"/>
                <a:ea typeface="+mn-ea"/>
                <a:cs typeface="+mn-cs"/>
              </a:rPr>
              <a:t>2 According to Jeremiah, who bears the responsibility for sin?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Jeremiah revises the people’s proverb: those who eat sour grapes dull their own teeth. If someone sins, that person will bear the responsibility for their own failure, not the sins of their ancestors. </a:t>
            </a:r>
          </a:p>
          <a:p>
            <a:r>
              <a:rPr lang="en-US" sz="2400" b="1" kern="1200" dirty="0">
                <a:solidFill>
                  <a:schemeClr val="tx1"/>
                </a:solidFill>
                <a:effectLst/>
                <a:latin typeface="+mn-lt"/>
                <a:ea typeface="+mn-ea"/>
                <a:cs typeface="+mn-cs"/>
              </a:rPr>
              <a:t>3 For whom would God make a new covenant, and why is this significant?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God says He will make a new covenant with the people of Israel and Judah. Historically, they had been one unified people: the twelve tribes of Israel. But because of their sin, their nation was split into two kingdoms—Judah and Israel. God’s promise of a new covenant anticipates a day when His people are regathered and unified. </a:t>
            </a:r>
          </a:p>
        </p:txBody>
      </p:sp>
    </p:spTree>
    <p:extLst>
      <p:ext uri="{BB962C8B-B14F-4D97-AF65-F5344CB8AC3E}">
        <p14:creationId xmlns:p14="http://schemas.microsoft.com/office/powerpoint/2010/main" val="2288823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2400" b="1" kern="1200" dirty="0">
                <a:solidFill>
                  <a:schemeClr val="tx1"/>
                </a:solidFill>
                <a:effectLst/>
                <a:latin typeface="+mn-lt"/>
                <a:ea typeface="+mn-ea"/>
                <a:cs typeface="+mn-cs"/>
              </a:rPr>
              <a:t>1 What is the meaning of the proverb about sour grapes in Jeremiah 31:29?</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proverb illustrates the attitudes of the people toward God and their failure to take responsibility for their own sins. The people say that their parents ate sour grapes (did what is wrong) and the children’s teeth were set on edge or dulled (faced the consequences of sin). They accused God of being unfair by giving the punishment of exile. </a:t>
            </a:r>
          </a:p>
          <a:p>
            <a:r>
              <a:rPr lang="en-US" sz="2400" b="1" kern="1200" dirty="0">
                <a:solidFill>
                  <a:schemeClr val="tx1"/>
                </a:solidFill>
                <a:effectLst/>
                <a:latin typeface="+mn-lt"/>
                <a:ea typeface="+mn-ea"/>
                <a:cs typeface="+mn-cs"/>
              </a:rPr>
              <a:t>2 According to Jeremiah, who bears the responsibility for sin?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Jeremiah revises the people’s proverb: those who eat sour grapes dull their own teeth. If someone sins, that person will bear the responsibility for their own failure, not the sins of their ancestors. </a:t>
            </a:r>
          </a:p>
          <a:p>
            <a:r>
              <a:rPr lang="en-US" sz="2400" b="1" kern="1200" dirty="0">
                <a:solidFill>
                  <a:schemeClr val="tx1"/>
                </a:solidFill>
                <a:effectLst/>
                <a:latin typeface="+mn-lt"/>
                <a:ea typeface="+mn-ea"/>
                <a:cs typeface="+mn-cs"/>
              </a:rPr>
              <a:t>3 For whom would God make a new covenant, and why is this significant?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God says He will make a new covenant with the people of Israel and Judah. Historically, they had been one unified people: the twelve tribes of Israel. But because of their sin, their nation was split into two kingdoms—Judah and Israel. God’s promise of a new covenant anticipates a day when His people are regathered and unified. </a:t>
            </a:r>
          </a:p>
          <a:p>
            <a:r>
              <a:rPr lang="en-US" sz="2400" b="1" kern="1200" dirty="0">
                <a:solidFill>
                  <a:schemeClr val="tx1"/>
                </a:solidFill>
                <a:effectLst/>
                <a:latin typeface="+mn-lt"/>
                <a:ea typeface="+mn-ea"/>
                <a:cs typeface="+mn-cs"/>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375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C01D9-320B-865B-106D-F4F5A6FDCF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BB9D0C-6972-9DF2-98E7-793BD7844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8927C5-0A8D-1AAF-E253-31D222A64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626256-3781-40CE-BF24-BF07ADE04C9A}"/>
              </a:ext>
            </a:extLst>
          </p:cNvPr>
          <p:cNvSpPr>
            <a:spLocks noGrp="1"/>
          </p:cNvSpPr>
          <p:nvPr>
            <p:ph type="sldNum" sz="quarter" idx="5"/>
          </p:nvPr>
        </p:nvSpPr>
        <p:spPr/>
        <p:txBody>
          <a:bodyPr/>
          <a:lstStyle/>
          <a:p>
            <a:fld id="{11AF2270-F328-4C3A-A8AE-17C64459AE2A}" type="slidenum">
              <a:rPr lang="en-US" smtClean="0"/>
              <a:t>17</a:t>
            </a:fld>
            <a:endParaRPr lang="en-US"/>
          </a:p>
        </p:txBody>
      </p:sp>
    </p:spTree>
    <p:extLst>
      <p:ext uri="{BB962C8B-B14F-4D97-AF65-F5344CB8AC3E}">
        <p14:creationId xmlns:p14="http://schemas.microsoft.com/office/powerpoint/2010/main" val="239557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Lord, we marvel at the new covenant mediated by Your Son, our Savior, Jesus Christ. We thrive because of Your grace and rejoice over Your truth. We thank You for giving us Your Spirit so we may truly know You. It is in Jesus’ name we pray. Amen.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mediates a new covenant based on grace. </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221736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 New Promise - Jeremiah 31:29–32 NIV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 New Covenant - Jer. 31:33–34; John 1:17 NIV</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31:29–34 —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ends blame-shifting: each person answers for personal sin. He promises a “new covenant,” not like Sinai, placing His law within—written on hearts—so He is truly their God and they His people. All will know Him, from least to greatest, because He will forgive and remember sins no more.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31:29–34 — 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announces Spirit-wrought transformation: obedience moves from external tablets to internal desire. It cures covenant unfaithfulness through regenerated hearts, universal God-knowledge, and definitive pardon. In Baptist life, this undergirds believer’s regeneration, discipleship from the heart, and personal accountability before God—not inherited guilt but individual repentance and grace.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**John 1:17 —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Law came through Moses; grace and truth came through Jesus Christ—God’s decisive gift that fulfills and surpasses Sinai’s administration.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**John 1:17 — 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Moses mediated commands that expose sin; Christ mediates the new covenant, supplying grace and reality. He does not abolish the Law’s holiness but accomplishes its goal—pardoning sinners and empowering heart-level obedience by the Spirit. Receive Him, and live the inward covenant Jeremiah promised.</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story pictures God as a master craftsman. Sin’s “gouges” run deep; cosmetic fixes won’t do. Like painstaking sanding and layer-by-layer varnish, the new covenant (Jer 31:31–34) removes what is ruined and refinish­es the heart from within. The result isn’t merely restored; it’s “better than new.” Moses’ law revealed the scratches; Jesus brings “grace and truth” (Jn 1:17) to cleanse, rewrite God’s law on our hearts, and keep us in covenant fellowship.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1. Sin’s damage is deep—beyond surface repair.</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God’s restoration is patient, thorough, and internal.</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The new covenant makes us “better than before”: forgiven, renewed, and God-taught.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1. Submit to God’s slow work—sanctification is a process, not a quick patch.</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True repentance involves removal (turning from sin) and renewal (Spirit-formed desires).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Grace doesn’t just pardon; it transforms character to love and obey from the heart.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Christ, God doesn’t just fix what’s broken; He remakes us from the inside out—better than before.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A scratched butcher-block is patiently sanded and refinished until it surpasses its original condition. Likewise, the Bible promises a new covenant that addresses sin’s deep gouges not with surface rules but with heart renewal. Through Christ, God forgives, writes His law within, and forms a people who truly know Him—restored beyond their former state.</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Individual Responsibility Before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proverb of sour grapes also appears in Ezekiel 18:2, amid an extensive discussion of individual culpability for sin. In Ezekiel’s day, this proverb is saying that God is punishing innocent people for their ancestors’ sin (compare Ex. 20:5; Deut. 5:9). But through the prophet, God asserts that only the one who sins will die (Ezek. 19:4). Likewise, the one who is righteous and follows God’s commands will live (vv. 5–9). If the righteous man has a wicked son, that son is responsible for his own death (vv. 10–13). Alternatively, if the wicked son has a child who decides to follow the Lord, the child will not be punished for a parent’s sin and will live (vv. 14–17). Most astonishing of all, if the wicked repent, the Lord spares them (v. 27). The point of the correction is this: God is merciful and just; He judges each person for their own conduct (v. 30).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18 dismantles the fatalistic proverb of “sour grapes.” While Exodus 20:5/Deuteronomy 5:9 speak of sin’s generational consequences, Ezekiel clarifies judicial guilt: God judges each person for his own conduct. Righteousness isn’t inherited; neither is condemnation. Repentance changes outcomes—God delights to forgive the wicked who turn (v. 27). This restores moral agency and hope: no one is doomed by ancestry, and no one is saved by pedigree. The call is urgent—“Repent, and turn… why will ye die?” (v. 31–32 KJV).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Personal culpability: “The soul that </a:t>
            </a:r>
            <a:r>
              <a:rPr lang="en-US" sz="1200" b="1" kern="1200" dirty="0" err="1">
                <a:solidFill>
                  <a:schemeClr val="tx1"/>
                </a:solidFill>
                <a:effectLst/>
                <a:latin typeface="+mn-lt"/>
                <a:ea typeface="+mn-ea"/>
                <a:cs typeface="+mn-cs"/>
              </a:rPr>
              <a:t>sinneth</a:t>
            </a:r>
            <a:r>
              <a:rPr lang="en-US" sz="1200" b="1" kern="1200" dirty="0">
                <a:solidFill>
                  <a:schemeClr val="tx1"/>
                </a:solidFill>
                <a:effectLst/>
                <a:latin typeface="+mn-lt"/>
                <a:ea typeface="+mn-ea"/>
                <a:cs typeface="+mn-cs"/>
              </a:rPr>
              <a:t>, it shall die.”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Righteousness/wickedness are not hereditary; choices matter.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God’s justice is matched by His mercy—repentance brings life.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Stop blame-shifting; confess and turn—today.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Break unhealthy family patterns by Spirit-enabled obedience.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Extend hope to prodigals: God forgives truly repentant sinners.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is just and merciful, holding each person accountable while offering real life to all who repent.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Israel’s proverb wrongly implied inherited punishment. Ezekiel corrects it: each person stands before God for his own sin or righteousness. A wicked son is judged for his deeds; a righteous child is not penalized for a parent’s sins. Most importantly, repentance reverses destiny—God pardons the wicked who turn. Therefore, abandon fatalism, embrace responsibility, and live.</a:t>
            </a:r>
            <a:endParaRPr lang="en-US" sz="1200" kern="1200" dirty="0">
              <a:solidFill>
                <a:schemeClr val="tx1"/>
              </a:solidFill>
              <a:effectLst/>
              <a:latin typeface="+mn-lt"/>
              <a:ea typeface="+mn-ea"/>
              <a:cs typeface="+mn-cs"/>
            </a:endParaRPr>
          </a:p>
          <a:p>
            <a:pPr marL="0" indent="0" algn="l">
              <a:buFont typeface="Wingdings" panose="05000000000000000000" pitchFamily="2" charset="2"/>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9D11A-3274-BF4C-A228-7824FBF86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08DD99-8B0A-0C07-3C9D-853E388E3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EABB1-8C9C-34D4-1676-93433629971B}"/>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God Likened to a Forgiving Husband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God’s people maintained a covenant relationship with God: they were to be faithful and worship only Him. The prophets use the metaphor of </a:t>
            </a:r>
            <a:r>
              <a:rPr lang="en-US" sz="1200" i="1" kern="1200" dirty="0">
                <a:solidFill>
                  <a:schemeClr val="tx1"/>
                </a:solidFill>
                <a:effectLst/>
                <a:latin typeface="+mn-lt"/>
                <a:ea typeface="+mn-ea"/>
                <a:cs typeface="+mn-cs"/>
              </a:rPr>
              <a:t>marriage </a:t>
            </a:r>
            <a:r>
              <a:rPr lang="en-US" sz="1200" kern="1200" dirty="0">
                <a:solidFill>
                  <a:schemeClr val="tx1"/>
                </a:solidFill>
                <a:effectLst/>
                <a:latin typeface="+mn-lt"/>
                <a:ea typeface="+mn-ea"/>
                <a:cs typeface="+mn-cs"/>
              </a:rPr>
              <a:t>to describe this bond, since marriage also requires exclusive fidelity. If God’s people worship other gods, this is like adultery.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Jeremiah 3 provides an extended description of this unfaithfulness, likening the behavior to a marriage partner who chooses a life of prostitution. When Israel was unfaithful and unrepentant, God sent her away with a “certificate of divorce”—a metaphor for exile (v. 8). But when Judah saw this judgment, she remained unfaithful as well (v. 10). In contrast, God demonstrates faithfulness toward His people. He repeatedly calls them back. With a promise of restoration, He says, “I am faithful . . . I will not be angry forever. ” (v. 12).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employs marriage to portray covenant life with God: exclusive fidelity, shared love, and public vows. Israel’s idolatry is spiritual adultery—persistent, brazen, and unrepentant. Exile functions as a “certificate of divorce” (Jer 3:8)—a just consequence, not God’s final word. Astonishingly, the Husband remains faithful: He summons His wayward spouse to return, promising mercy, healing, and restored intimacy—“I am merciful… I will not keep anger forever” (Jer 3:12 KJV/AMP). The message weds justice and grace: sin really ruptures; repentance really restores; God’s covenant love outlasts our betrayal.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Idolatry = marital unfaithfulness; covenant demands exclusive devotion.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Exile is disciplined separation, not ultimate abandonment.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 initiates restoration, offering mercy to the repentant.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Guard your heart’s loyalties—anything loved more than God becomes adultery.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Take sin seriously: consequences are real, but not irreversible.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Run to God quickly; His covenant love welcomes contrite return.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is the faithful Husband whose justice disciplines but whose mercy restores any who genuinely repent.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3 frames Israel’s idolatry as adultery, culminating in a “divorce” (exile). Judah, warned by Israel’s fate, still refuses fidelity. Yet God discloses His steadfast character: He calls, “Return,” pledging not perpetual wrath but compassionate restoration. The prophetic picture reveals both the gravity of covenant betrayal and the hope of reconciliation—God’s loyal love seeks, disciplines, and finally renews the bond with a repentant people.</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3C50C10-BF7C-1A26-9FAC-4DE231048492}"/>
              </a:ext>
            </a:extLst>
          </p:cNvPr>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2719358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D6B9-8846-86F7-F953-D4D95408B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B22DE6-89BB-F072-1CF0-A3D9A8A1B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07E23-6167-48BD-5100-0B5956FE57D9}"/>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30–33 (“Book of Consolation”) interrupts judgment oracles with future hope. Within one generation God would end Babylonian exile, restore the land, and re-establish covenant life. Yet the promises reach beyond mere return: God will renew Israel/Judah, heal their “incurable wound,” and cut a future covenant that secures lasting relationship—“You shall be My people, and I will be your God.” This restoration includes Davidic reassurance (messianic horizon) and personal response: exiles are comforted corporately, yet called individually to hear, repent, and live under God’s faithful rule.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Consolation in exile: judgment is not God’s final word; restoration is promised.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Covenant renewal: God pledges a future covenant ensuring enduring belonging to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Davidic hope: God reaffirms His promise to David, anchoring restoration in a righteous ruler.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Hold fast to God’s promises when discipline feels final—His mercy plans a return.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Let hope fuel obedience now: prepare your life for the restoration you’re praying for.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Read corporate promises personally: respond in repentance and trust to share the joy of renewal.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the midst of deserved exile, God announces certain restoration—a renewed covenant people under His faithful, Davidic rule.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arranges his book episodically, and chapters 30–33 pivot from doom to hope. God vows to reverse captivity, return His people to their land, heal what seemed incurable, and renew the covenant so that they truly belong to Him. The restoration includes the reassertion of David’s line, anticipating a righteous king. These future-focused announcements comfort the exiles and summon individuals to respond in faith, proving that divine judgment is penultimate; God’s steadfast love writes the final chapter.</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7B301E5-2B2C-945B-DD34-AC3EC2550F74}"/>
              </a:ext>
            </a:extLst>
          </p:cNvPr>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3096624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 New Promise</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rejects the fatalistic “sour grapes” proverb: God’s justice is personal—each bears his own guilt (Jer 31:29–30). Israel’s real problem isn’t God’s unfairness but their stubborn, generational unbelief (Jer 7:24–26; 11:1–8; 16:10–13). Because the Mosaic covenant exposed sin but couldn’t cure the heart, God promises a new covenant that reunites Israel and Judah and overcomes human unfaithfulness by divine initiative (Jer 31:31). This is mercy without myth: judgment is deserved, responsibility is individual, and hope arrives by God’s gracious, heart-renewing covenant.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 judges individuals for their own sin; blame-shifting is condemned.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The Mosaic covenant revealed holiness but couldn’t transform hearts.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 inaugurates a new covenant to restore His divided people and secure faithful obedience.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Own your choices: repentance begins where excuses end.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Stop citing your family history—seek God’s renewing work personally.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Anchor hope in God’s covenant faithfulness, not your willpower.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justice is personal, our guilt is real, and our only hope is the new covenant God establishes to overcome our unfaithfulness.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counters the complaint that children suffer unjustly for their parents by affirming individual accountability: “whoever eats sour grapes—his teeth are set on edge.” The current generation is judged for its own refusal to repent. Yet God’s faithfulness shines in promise: He will make a new covenant that includes both Israel and Judah, surpassing Sinai by addressing the heart, not just behavior. Judgment exposes sin; the new covenant provides restoration through God’s gracious initiative.</a:t>
            </a:r>
          </a:p>
          <a:p>
            <a:r>
              <a:rPr lang="en-US" sz="1200" b="1" kern="1200" dirty="0">
                <a:solidFill>
                  <a:schemeClr val="tx1"/>
                </a:solidFill>
                <a:effectLst/>
                <a:latin typeface="+mn-lt"/>
                <a:ea typeface="+mn-ea"/>
                <a:cs typeface="+mn-cs"/>
              </a:rPr>
              <a:t>&gt;&lt;&gt;&lt;&gt;&lt;&gt;&lt;&gt;&lt;&gt;&lt;&gt;&lt;&gt;&lt;&gt;&lt;&gt;&lt;&gt;&lt;&gt;&lt;&gt;&lt;&gt;&lt;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Jeremiah’s day, individuals complain that God is unjustly punishing them for sins of their ancestors (see Lam. 5:7). Their attitude is captured by a proverb that states, “The parents have eaten sour grapes”—meaning have done what is wrong—“and the children’s teeth are set on edge”—the children face the consequences (Jer. 31:29). “Set on edge” translates a rare word in the Old Testament, appearing only three times (Eccl. 10:10; Jer. 31:29; Ezek. 18:2). In this context, “set on edge” refers to the “bluntness” or “numbness” of their teeth, a response to unpleasant taste. The people are blaming God for the consequences of their own sin by saying that it is their parents’ fault.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Jeremiah looks forward to a day when this proverb will not be repeated.  He offers his own revised proverb, where each person dies for their own sins: “whoever eats sour grapes—their own teeth will be set on edge” (Jer. 31:30). He is correcting the idea that God punishes individuals for the sins of others. God is just, and He punishes each person according to their own behavior. While the people’s ancestors were guilty of disobedience, the present generation is equally culpable. Jeremiah warned them about their guilt, but they stubbornly refused to repent and turn back to God. Now, God can no longer hold back His judgment (see Jer. 7:24–26; 11:1–8; 16:10–13).  But God promises to make a new covenant with His people (Jer. 31:31). The Lord is the one who will initiate and establish this new covenant with Israel and Judah. The two names refer to the division of the nation into two kingdoms: Israel in the north and Judah in the south. Under the new covenant, both are included. This promise requires nothing less than restoration of the twelve tribes of Israel, some which have been gone for centuries.  The new covenant shall differ from the former Mosaic covenant, which God made with Israel at Mount Sinai and renewed on the plains of Moab. The Mosaic covenant established a relationship with Israel and specified obligations for God’s nation of priests and holy people (Ex. 19:5–6). But it was conditional: </a:t>
            </a:r>
            <a:r>
              <a:rPr lang="en-US" sz="1200" i="1" kern="1200" dirty="0">
                <a:solidFill>
                  <a:schemeClr val="tx1"/>
                </a:solidFill>
                <a:effectLst/>
                <a:latin typeface="+mn-lt"/>
                <a:ea typeface="+mn-ea"/>
                <a:cs typeface="+mn-cs"/>
              </a:rPr>
              <a:t>If you do this . . . I will do this</a:t>
            </a:r>
            <a:r>
              <a:rPr lang="en-US" sz="1200" kern="1200" dirty="0">
                <a:solidFill>
                  <a:schemeClr val="tx1"/>
                </a:solidFill>
                <a:effectLst/>
                <a:latin typeface="+mn-lt"/>
                <a:ea typeface="+mn-ea"/>
                <a:cs typeface="+mn-cs"/>
              </a:rPr>
              <a:t>. If Israel was obedient, then God would bless them; if Israel was rebellious, then God would punish them (see Deut. 28). The problem is that the people are not faithful. They violate the covenant with their disobedience, almost immediately (see Ex. 32). In contrast, God is faithful. God is so faithful that He shall make a new covenant to overcome their weakness.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indent="0" algn="l">
              <a:buFont typeface="Wingdings" panose="05000000000000000000" pitchFamily="2" charset="2"/>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8</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4E7FC-DF48-602F-C140-EF35C1F82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EC231-6473-4BA7-6E83-699B4BCE3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B7F037-5546-C52C-A548-E9E8BFB4A3FB}"/>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&gt;&lt;&gt;&lt;&gt;&lt;&gt;&lt;&gt;&lt;&gt;&lt;&gt;&lt;&gt;&lt;&gt;&lt;&gt;&lt;&gt;&lt;&gt;&lt;&gt;&lt;&gt;&lt;&gt;&lt;&gt;&lt; </a:t>
            </a:r>
          </a:p>
          <a:p>
            <a:r>
              <a:rPr lang="en-US" sz="1200" b="1" kern="1200" dirty="0">
                <a:solidFill>
                  <a:schemeClr val="tx1"/>
                </a:solidFill>
                <a:effectLst/>
                <a:latin typeface="+mn-lt"/>
                <a:ea typeface="+mn-ea"/>
                <a:cs typeface="+mn-cs"/>
              </a:rPr>
              <a:t>A New Covenant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Beginning in verse 33, God describes the differences that set this new covenant apart. By referring to Israel here, He is not excluding Judah. He is speaking of the whole of Israel, which had divided into two (Israel and Judah). This new covenant would take place “after those days,” looking forward to the return of the exiles to the land. Previously, in verses 27–28, Jeremiah describes the building and planting of the people in the land. Now Jeremiah adds that the people shall experience restoration of their relationship with the Lord (see also Deut. 30:1–6; Ezek. 11:17–20).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God promises to put His “law” within them (v. 33). This law (which means “instruction”) would be written on their hearts and minds, not on stone—which refers to the old covenant on stone tablets (Ex. 32:19; Deut. 30:6). The old covenant failed because of people’s disobedience and wayward hearts, but in the new covenant, God says He shall give a new path forward. He offers inward transformation. His people’s attitudes, affections, and wills shall be changed, enabling them to actually obey the Lord. The result is that the Lord will be their God, and they will be His people (see also Jer. 24:7; 30:22; 31:1). The new covenant allows all to know the Lord (v. 34). There will be no need to exhort others to know the Lord, for they will already know Him. Whereas under the Mosaic covenant, people relied on human mediators to hear from God, the new covenant provides them with direct access (compare Heb. 4:14–16). All people, regardless of background, will know Him.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God’s final statement in verse 34 provides the rationale. The foundation of this new covenant is forgiveness of sins. With the removal of sins, the people will be able to experience a restored relationship with their Creator. They will not have to rely on the law, the temple, the sacrificial system, or the priesthood.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John 1:17 acknowledges, for the followers of Christ, something new arrives through Jesus Christ. The law of Moses was a gift to God’s people, but it did not provide a path of forgiveness and inward transformation. Through Jesus, people are offered God’s abundant gifts: grace and truth. Jesus is God in the flesh, who has made God known and granted eternal life for those in Him (John 3:15).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31:33–34 contrasts Sinai’s external law with a Spirit-wrought, internal “instruction” written on hearts. The result is covenant intimacy—“I will be their God… they shall all know Me”—grounded in definitive forgiveness. This embraces the whole people (Israel/Judah) and anticipates return, rebuilding, and relational restoration. John 1:17 signals the fulfillment: Moses gave law; Jesus brings the grace and truth that pardon and transform, granting direct access to God apart from temple systems, by the Spirit.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Internalization: God inscribes His law within, changing desires and wills.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Universal knowledge: From least to greatest, God’s people personally know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Forgiveness foundation: Full pardon restores covenant fellowship permanently.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Seek heart change, not mere rule-keeping—ask God to shape your loves and loyalties.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Live as a priestly people—draw near to God and help others know Him directly.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Stand in grace—guilt is not your home when God remembers sin no more.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new covenant remakes people from the inside out—granting forgiveness, intimacy, and Spirit-enabled obedience through Jesus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After exile, God promises more than a return to land—He promises a return to Himself. The new covenant moves the law from stone to heart, unites a divided people in firsthand knowledge of God, and rests on once-for-all forgiveness. No temple or mediator can do what grace and truth in Christ accomplish: reconciled relationship and real obedience.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indent="0" algn="l">
              <a:buFont typeface="Wingdings" panose="05000000000000000000" pitchFamily="2" charset="2"/>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BF90581-99B6-AA07-5A5B-88208DA79847}"/>
              </a:ext>
            </a:extLst>
          </p:cNvPr>
          <p:cNvSpPr>
            <a:spLocks noGrp="1"/>
          </p:cNvSpPr>
          <p:nvPr>
            <p:ph type="sldNum" sz="quarter" idx="5"/>
          </p:nvPr>
        </p:nvSpPr>
        <p:spPr/>
        <p:txBody>
          <a:bodyPr/>
          <a:lstStyle/>
          <a:p>
            <a:fld id="{E30F4BB1-95CD-454C-BCEE-43EC4849194A}" type="slidenum">
              <a:rPr lang="en-US" smtClean="0"/>
              <a:t>9</a:t>
            </a:fld>
            <a:endParaRPr lang="en-US"/>
          </a:p>
        </p:txBody>
      </p:sp>
    </p:spTree>
    <p:extLst>
      <p:ext uri="{BB962C8B-B14F-4D97-AF65-F5344CB8AC3E}">
        <p14:creationId xmlns:p14="http://schemas.microsoft.com/office/powerpoint/2010/main" val="3566814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r>
              <a:rPr lang="en-US"/>
              <a:t>9/3/20XX</a:t>
            </a: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Presentation Title</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7594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17695142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0590124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47306124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08060600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9/3/20XX</a:t>
            </a:r>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02483520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9/3/20XX</a:t>
            </a:r>
          </a:p>
        </p:txBody>
      </p:sp>
      <p:sp>
        <p:nvSpPr>
          <p:cNvPr id="8" name="Footer Placeholder 7"/>
          <p:cNvSpPr>
            <a:spLocks noGrp="1"/>
          </p:cNvSpPr>
          <p:nvPr>
            <p:ph type="ftr" sz="quarter" idx="11"/>
          </p:nvPr>
        </p:nvSpPr>
        <p:spPr>
          <a:xfrm>
            <a:off x="561111" y="6391838"/>
            <a:ext cx="3644282" cy="304801"/>
          </a:xfrm>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00631894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949962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379237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a:t>9/3/20XX</a:t>
            </a:r>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243189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a:t>9/3/20XX</a:t>
            </a:r>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81042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89067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436386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883836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05995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6128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0554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675881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891495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46613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337344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r>
              <a:rPr lang="en-US"/>
              <a:t>9/3/20XX</a:t>
            </a: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Presentation Title</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4FF5A43-5860-45F3-A4A1-B751D8F4B1B0}" type="slidenum">
              <a:rPr lang="en-US" smtClean="0"/>
              <a:t>‹#›</a:t>
            </a:fld>
            <a:endParaRPr lang="en-US"/>
          </a:p>
        </p:txBody>
      </p:sp>
    </p:spTree>
    <p:extLst>
      <p:ext uri="{BB962C8B-B14F-4D97-AF65-F5344CB8AC3E}">
        <p14:creationId xmlns:p14="http://schemas.microsoft.com/office/powerpoint/2010/main" val="393485368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35000"/>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FF78615-3473-CEE9-EA3F-423DA9CB7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995283" y="10"/>
            <a:ext cx="6195194" cy="699591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5">
            <a:extLst>
              <a:ext uri="{FF2B5EF4-FFF2-40B4-BE49-F238E27FC236}">
                <a16:creationId xmlns:a16="http://schemas.microsoft.com/office/drawing/2014/main" id="{69BCB339-1278-C99C-81D4-F8266DDC2FE9}"/>
              </a:ext>
            </a:extLst>
          </p:cNvPr>
          <p:cNvSpPr txBox="1"/>
          <p:nvPr/>
        </p:nvSpPr>
        <p:spPr>
          <a:xfrm>
            <a:off x="10410904" y="6534398"/>
            <a:ext cx="1737360" cy="344005"/>
          </a:xfrm>
          <a:prstGeom prst="rect">
            <a:avLst/>
          </a:prstGeom>
          <a:solidFill>
            <a:schemeClr val="accent2">
              <a:lumMod val="5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a:lnSpc>
                <a:spcPct val="107000"/>
              </a:lnSpc>
              <a:spcBef>
                <a:spcPts val="0"/>
              </a:spcBef>
              <a:spcAft>
                <a:spcPts val="800"/>
              </a:spcAft>
            </a:pPr>
            <a:r>
              <a:rPr lang="en-US" sz="1600" kern="0" dirty="0">
                <a:solidFill>
                  <a:schemeClr val="bg1"/>
                </a:solidFill>
                <a:effectLst/>
                <a:latin typeface="Arial Black" panose="020B0A04020102020204" pitchFamily="34" charset="0"/>
                <a:ea typeface="Calibri" panose="020F0502020204030204" pitchFamily="34" charset="0"/>
                <a:cs typeface="Calibri" panose="020F0502020204030204" pitchFamily="34" charset="0"/>
              </a:rPr>
              <a:t>October 26</a:t>
            </a:r>
            <a:endParaRPr lang="en-US" sz="1600" kern="1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8" name="Moon 7">
            <a:extLst>
              <a:ext uri="{FF2B5EF4-FFF2-40B4-BE49-F238E27FC236}">
                <a16:creationId xmlns:a16="http://schemas.microsoft.com/office/drawing/2014/main" id="{531AA7B0-8380-45E5-52A8-C3D70D447600}"/>
              </a:ext>
            </a:extLst>
          </p:cNvPr>
          <p:cNvSpPr/>
          <p:nvPr/>
        </p:nvSpPr>
        <p:spPr>
          <a:xfrm>
            <a:off x="128303" y="-381000"/>
            <a:ext cx="6863047" cy="7376922"/>
          </a:xfrm>
          <a:prstGeom prst="moon">
            <a:avLst>
              <a:gd name="adj" fmla="val 86309"/>
            </a:avLst>
          </a:prstGeom>
          <a:solidFill>
            <a:schemeClr val="accent2">
              <a:lumMod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2485D04-ECD1-4504-A279-3A0C3B378B8E}"/>
              </a:ext>
            </a:extLst>
          </p:cNvPr>
          <p:cNvSpPr>
            <a:spLocks noGrp="1"/>
          </p:cNvSpPr>
          <p:nvPr>
            <p:ph type="ctrTitle"/>
          </p:nvPr>
        </p:nvSpPr>
        <p:spPr>
          <a:xfrm>
            <a:off x="500331" y="534837"/>
            <a:ext cx="11647933" cy="14436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bodyPr>
          <a:lstStyle/>
          <a:p>
            <a:pPr algn="ctr"/>
            <a:r>
              <a:rPr lang="en-US" dirty="0">
                <a:solidFill>
                  <a:schemeClr val="bg1"/>
                </a:solidFill>
                <a:uFill>
                  <a:solidFill>
                    <a:schemeClr val="accent6">
                      <a:lumMod val="50000"/>
                    </a:schemeClr>
                  </a:solidFill>
                </a:uFill>
                <a:latin typeface="Arial Black" panose="020B0A04020102020204" pitchFamily="34" charset="0"/>
              </a:rPr>
              <a:t>Changes Promised</a:t>
            </a:r>
          </a:p>
        </p:txBody>
      </p:sp>
      <p:sp>
        <p:nvSpPr>
          <p:cNvPr id="3" name="Subtitle 2">
            <a:extLst>
              <a:ext uri="{FF2B5EF4-FFF2-40B4-BE49-F238E27FC236}">
                <a16:creationId xmlns:a16="http://schemas.microsoft.com/office/drawing/2014/main" id="{BD819F24-11D8-4D4D-82E9-F811469BA3E5}"/>
              </a:ext>
            </a:extLst>
          </p:cNvPr>
          <p:cNvSpPr>
            <a:spLocks noGrp="1"/>
          </p:cNvSpPr>
          <p:nvPr>
            <p:ph type="subTitle" idx="1"/>
          </p:nvPr>
        </p:nvSpPr>
        <p:spPr>
          <a:xfrm>
            <a:off x="705041" y="1978512"/>
            <a:ext cx="4990505" cy="3023226"/>
          </a:xfrm>
          <a:solidFill>
            <a:schemeClr val="accent2">
              <a:lumMod val="50000"/>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p>
            <a:pPr lvl="1" algn="l">
              <a:spcBef>
                <a:spcPts val="0"/>
              </a:spcBef>
              <a:spcAft>
                <a:spcPts val="600"/>
              </a:spcAft>
            </a:pPr>
            <a:endParaRPr lang="en-US" sz="24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a:p>
            <a:pPr lvl="1" algn="l">
              <a:spcBef>
                <a:spcPts val="0"/>
              </a:spcBef>
              <a:spcAft>
                <a:spcPts val="600"/>
              </a:spcAft>
            </a:pPr>
            <a:r>
              <a:rPr lang="en-US" sz="24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“I will put my law in their minds and write it on their hearts. I will be their God, and they will be my people. ”</a:t>
            </a:r>
            <a:r>
              <a:rPr lang="en-US" sz="105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 </a:t>
            </a:r>
          </a:p>
          <a:p>
            <a:pPr lvl="1" algn="l">
              <a:spcBef>
                <a:spcPts val="0"/>
              </a:spcBef>
              <a:spcAft>
                <a:spcPts val="600"/>
              </a:spcAft>
            </a:pPr>
            <a:endParaRPr lang="en-US" sz="1050"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a:p>
            <a:pPr lvl="1" algn="r">
              <a:spcBef>
                <a:spcPts val="0"/>
              </a:spcBef>
              <a:spcAft>
                <a:spcPts val="600"/>
              </a:spcAft>
            </a:pPr>
            <a:r>
              <a:rPr lang="en-US" sz="24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—Jeremiah 31:33b NIV</a:t>
            </a:r>
            <a:endParaRPr lang="en-US" sz="20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4325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56468-6B43-F3F9-9B43-C0139C0411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71D6C-BBB6-92CC-0CA6-B74CDD2A4403}"/>
              </a:ext>
            </a:extLst>
          </p:cNvPr>
          <p:cNvSpPr>
            <a:spLocks noGrp="1"/>
          </p:cNvSpPr>
          <p:nvPr>
            <p:ph type="title"/>
          </p:nvPr>
        </p:nvSpPr>
        <p:spPr>
          <a:xfrm>
            <a:off x="838200" y="214294"/>
            <a:ext cx="10515600" cy="1325563"/>
          </a:xfrm>
        </p:spPr>
        <p:txBody>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Fresh Start</a:t>
            </a:r>
          </a:p>
        </p:txBody>
      </p:sp>
      <p:sp>
        <p:nvSpPr>
          <p:cNvPr id="8" name="Slide Number Placeholder 5">
            <a:extLst>
              <a:ext uri="{FF2B5EF4-FFF2-40B4-BE49-F238E27FC236}">
                <a16:creationId xmlns:a16="http://schemas.microsoft.com/office/drawing/2014/main" id="{FB30EBE4-2094-5F78-BA31-84C47F07359E}"/>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10</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12" name="Straight Connector 11">
            <a:extLst>
              <a:ext uri="{FF2B5EF4-FFF2-40B4-BE49-F238E27FC236}">
                <a16:creationId xmlns:a16="http://schemas.microsoft.com/office/drawing/2014/main" id="{6561B921-0843-AC7E-16B2-B53D558E76A6}"/>
              </a:ext>
            </a:extLst>
          </p:cNvPr>
          <p:cNvCxnSpPr>
            <a:cxnSpLocks/>
          </p:cNvCxnSpPr>
          <p:nvPr/>
        </p:nvCxnSpPr>
        <p:spPr>
          <a:xfrm rot="10800000">
            <a:off x="564511" y="7096632"/>
            <a:ext cx="6675120" cy="0"/>
          </a:xfrm>
          <a:prstGeom prst="line">
            <a:avLst/>
          </a:prstGeom>
          <a:ln w="920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291DE47-0FB1-E0DB-5161-3F3D02AEA9BC}"/>
              </a:ext>
            </a:extLst>
          </p:cNvPr>
          <p:cNvPicPr>
            <a:picLocks noChangeAspect="1"/>
          </p:cNvPicPr>
          <p:nvPr/>
        </p:nvPicPr>
        <p:blipFill>
          <a:blip r:embed="rId3"/>
          <a:stretch>
            <a:fillRect/>
          </a:stretch>
        </p:blipFill>
        <p:spPr>
          <a:xfrm>
            <a:off x="1" y="1402843"/>
            <a:ext cx="12135736" cy="5431344"/>
          </a:xfrm>
          <a:prstGeom prst="rect">
            <a:avLst/>
          </a:prstGeom>
        </p:spPr>
      </p:pic>
      <p:sp>
        <p:nvSpPr>
          <p:cNvPr id="5" name="TextBox 4">
            <a:extLst>
              <a:ext uri="{FF2B5EF4-FFF2-40B4-BE49-F238E27FC236}">
                <a16:creationId xmlns:a16="http://schemas.microsoft.com/office/drawing/2014/main" id="{E737B24B-DDD5-7C95-C609-056623045DE2}"/>
              </a:ext>
            </a:extLst>
          </p:cNvPr>
          <p:cNvSpPr txBox="1"/>
          <p:nvPr/>
        </p:nvSpPr>
        <p:spPr>
          <a:xfrm>
            <a:off x="850898" y="1470421"/>
            <a:ext cx="10972800" cy="5280933"/>
          </a:xfrm>
          <a:prstGeom prst="rect">
            <a:avLst/>
          </a:prstGeom>
          <a:solidFill>
            <a:schemeClr val="bg1">
              <a:alpha val="50000"/>
            </a:schemeClr>
          </a:solidFill>
        </p:spPr>
        <p:txBody>
          <a:bodyPr wrap="square">
            <a:spAutoFit/>
          </a:bodyPr>
          <a:lstStyle/>
          <a:p>
            <a:pPr>
              <a:lnSpc>
                <a:spcPct val="107000"/>
              </a:lnSpc>
            </a:pPr>
            <a:r>
              <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Many Christians who read their Bibles faithfully struggle with understanding what to do with the commands and regulations they find in the Old Testament. Because we believe in the inspiration and value of the entire Bible, we must take these passages seriously. The prophecy in Jeremiah 31 helps us put other portions of the Old Testament into perspective. The Law of Moses revealed God’s will for the people of Israel and in so doing revealed many things about His nature and character. Jeremiah’s perspective shows that this initial covenant did not work for Israel. This was not because God failed, but because of the people’s disobedience. Eventually, Israel was punished by the destruction of Jerusalem and its temple followed by exile.</a:t>
            </a:r>
            <a:r>
              <a:rPr lang="en-US" sz="8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8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new covenant Jeremiah speaks of is a fresh start for humanity. This new covenant defines its adherents not in terms of obedience to law, but as those who have experienced the grace of being forgiven through Jesus’ atonement for our sins.</a:t>
            </a:r>
            <a:r>
              <a:rPr lang="en-US" sz="8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8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 new covenant people, we have much we can learn from the old covenant, but we rejoice in the reality of the new covenant. What the prophets searched for diligently, we now experience (1 Peter 1:10–11). </a:t>
            </a:r>
          </a:p>
          <a:p>
            <a:pPr>
              <a:lnSpc>
                <a:spcPct val="107000"/>
              </a:lnSpc>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203273CD-03F1-5F88-129B-B2D5D1FFB769}"/>
              </a:ext>
            </a:extLst>
          </p:cNvPr>
          <p:cNvCxnSpPr>
            <a:cxnSpLocks/>
          </p:cNvCxnSpPr>
          <p:nvPr/>
        </p:nvCxnSpPr>
        <p:spPr>
          <a:xfrm>
            <a:off x="838200" y="6747833"/>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E83E24-4911-792E-6DB3-F531F28A5FD3}"/>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392F9498-D46D-44BB-FC69-84B8B503BAF8}"/>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Changes Promised</a:t>
            </a:r>
          </a:p>
        </p:txBody>
      </p:sp>
      <p:cxnSp>
        <p:nvCxnSpPr>
          <p:cNvPr id="7" name="Straight Connector 6">
            <a:extLst>
              <a:ext uri="{FF2B5EF4-FFF2-40B4-BE49-F238E27FC236}">
                <a16:creationId xmlns:a16="http://schemas.microsoft.com/office/drawing/2014/main" id="{4F195166-D595-AF2C-F6D3-860C950FE7A6}"/>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449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7BA9F-F764-E519-2A86-74A83B71C832}"/>
              </a:ext>
            </a:extLst>
          </p:cNvPr>
          <p:cNvSpPr>
            <a:spLocks noGrp="1"/>
          </p:cNvSpPr>
          <p:nvPr>
            <p:ph idx="1"/>
          </p:nvPr>
        </p:nvSpPr>
        <p:spPr>
          <a:xfrm>
            <a:off x="673437" y="1941373"/>
            <a:ext cx="11343465" cy="4351338"/>
          </a:xfrm>
        </p:spPr>
        <p:txBody>
          <a:bodyPr>
            <a:normAutofit/>
          </a:bodyPr>
          <a:lstStyle/>
          <a:p>
            <a:pPr marL="0" indent="0">
              <a:lnSpc>
                <a:spcPct val="100000"/>
              </a:lnSpc>
              <a:spcBef>
                <a:spcPts val="300"/>
              </a:spcBef>
              <a:buNone/>
            </a:pPr>
            <a:r>
              <a:rPr lang="en-US" sz="1600" b="1" kern="1200"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lnSpc>
                <a:spcPct val="100000"/>
              </a:lnSpc>
              <a:spcBef>
                <a:spcPts val="300"/>
              </a:spcBef>
              <a:buNone/>
            </a:pPr>
            <a:r>
              <a:rPr lang="en-US" sz="1600" b="1" kern="1200" dirty="0">
                <a:solidFill>
                  <a:schemeClr val="tx1"/>
                </a:solidFill>
                <a:effectLst>
                  <a:outerShdw blurRad="38100" dist="38100" dir="2700000" algn="tl">
                    <a:srgbClr val="000000">
                      <a:alpha val="43137"/>
                    </a:srgbClr>
                  </a:outerShdw>
                </a:effectLst>
                <a:latin typeface="Gotham Medium" panose="02000604030000020004"/>
                <a:ea typeface="+mj-ea"/>
                <a:cs typeface="+mj-cs"/>
              </a:rPr>
              <a:t>My daughter suffers with depression, as do many who are reading these words, I’d guess.  There are more people who have depression than statistics report, and it’s not something people like to talk about. But do you know what helps? Hope. </a:t>
            </a:r>
            <a:endParaRPr lang="en-US" sz="300" b="1" kern="1200" dirty="0">
              <a:solidFill>
                <a:schemeClr val="tx1"/>
              </a:solidFill>
              <a:effectLst>
                <a:outerShdw blurRad="38100" dist="38100" dir="2700000" algn="tl">
                  <a:srgbClr val="000000">
                    <a:alpha val="43137"/>
                  </a:srgbClr>
                </a:outerShdw>
              </a:effectLst>
              <a:latin typeface="Gotham Medium" panose="02000604030000020004"/>
              <a:ea typeface="+mj-ea"/>
              <a:cs typeface="+mj-cs"/>
            </a:endParaRPr>
          </a:p>
          <a:p>
            <a:pPr marL="0" indent="0">
              <a:lnSpc>
                <a:spcPct val="100000"/>
              </a:lnSpc>
              <a:spcBef>
                <a:spcPts val="300"/>
              </a:spcBef>
              <a:buNone/>
            </a:pPr>
            <a:r>
              <a:rPr lang="en-US" sz="300" b="1" kern="1200"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lnSpc>
                <a:spcPct val="100000"/>
              </a:lnSpc>
              <a:spcBef>
                <a:spcPts val="300"/>
              </a:spcBef>
              <a:buNone/>
            </a:pPr>
            <a:r>
              <a:rPr lang="en-US" sz="1600" b="1" kern="1200" dirty="0">
                <a:solidFill>
                  <a:schemeClr val="tx1"/>
                </a:solidFill>
                <a:effectLst>
                  <a:outerShdw blurRad="38100" dist="38100" dir="2700000" algn="tl">
                    <a:srgbClr val="000000">
                      <a:alpha val="43137"/>
                    </a:srgbClr>
                  </a:outerShdw>
                </a:effectLst>
                <a:latin typeface="Gotham Medium" panose="02000604030000020004"/>
                <a:ea typeface="+mj-ea"/>
                <a:cs typeface="+mj-cs"/>
              </a:rPr>
              <a:t>When life gets overwhelming for my daughter, and perhaps for you, hope is a wonderful antidote.  It lifts the spirit and suggests that there may be better days ahead. I’ve seen her go from “can’t-get-out-of-bed” melancholy to actually looking forward to an anticipated event, all because she has grasped that elusive spirit of hope. When she’s looking forward to change, she’s hoping that better days are ahead, and the anticipated future makes all the difference. </a:t>
            </a:r>
          </a:p>
          <a:p>
            <a:pPr marL="0" indent="0">
              <a:lnSpc>
                <a:spcPct val="100000"/>
              </a:lnSpc>
              <a:spcBef>
                <a:spcPts val="300"/>
              </a:spcBef>
              <a:buNone/>
            </a:pPr>
            <a:endParaRPr lang="en-US" sz="1600" b="1" kern="1200" dirty="0">
              <a:solidFill>
                <a:schemeClr val="tx1"/>
              </a:solidFill>
              <a:effectLst>
                <a:outerShdw blurRad="38100" dist="38100" dir="2700000" algn="tl">
                  <a:srgbClr val="000000">
                    <a:alpha val="43137"/>
                  </a:srgbClr>
                </a:outerShdw>
              </a:effectLst>
              <a:latin typeface="Gotham Medium" panose="02000604030000020004"/>
              <a:ea typeface="+mj-ea"/>
              <a:cs typeface="+mj-cs"/>
            </a:endParaRPr>
          </a:p>
        </p:txBody>
      </p:sp>
      <p:sp>
        <p:nvSpPr>
          <p:cNvPr id="11" name="Slide Number Placeholder 5">
            <a:extLst>
              <a:ext uri="{FF2B5EF4-FFF2-40B4-BE49-F238E27FC236}">
                <a16:creationId xmlns:a16="http://schemas.microsoft.com/office/drawing/2014/main" id="{902C293B-DEEF-553C-963F-C0466CDB564A}"/>
              </a:ext>
            </a:extLst>
          </p:cNvPr>
          <p:cNvSpPr>
            <a:spLocks noGrp="1"/>
          </p:cNvSpPr>
          <p:nvPr>
            <p:ph type="sldNum" sz="quarter" idx="12"/>
          </p:nvPr>
        </p:nvSpPr>
        <p:spPr>
          <a:xfrm>
            <a:off x="9116594" y="6298959"/>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11</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pic>
        <p:nvPicPr>
          <p:cNvPr id="2" name="Picture 1">
            <a:extLst>
              <a:ext uri="{FF2B5EF4-FFF2-40B4-BE49-F238E27FC236}">
                <a16:creationId xmlns:a16="http://schemas.microsoft.com/office/drawing/2014/main" id="{DE986114-DDB8-3792-AD8B-7D0C70922AAB}"/>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9880978" y="3613402"/>
            <a:ext cx="2311021" cy="2427237"/>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p:spPr>
      </p:pic>
      <p:sp>
        <p:nvSpPr>
          <p:cNvPr id="6" name="Footer Placeholder 9">
            <a:extLst>
              <a:ext uri="{FF2B5EF4-FFF2-40B4-BE49-F238E27FC236}">
                <a16:creationId xmlns:a16="http://schemas.microsoft.com/office/drawing/2014/main" id="{D64DF96B-6F76-45A9-2821-4BDB7F76A531}"/>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Changes Promised</a:t>
            </a:r>
          </a:p>
        </p:txBody>
      </p:sp>
      <p:cxnSp>
        <p:nvCxnSpPr>
          <p:cNvPr id="7" name="Straight Connector 6">
            <a:extLst>
              <a:ext uri="{FF2B5EF4-FFF2-40B4-BE49-F238E27FC236}">
                <a16:creationId xmlns:a16="http://schemas.microsoft.com/office/drawing/2014/main" id="{A2A387B5-3C51-8D69-BBE4-D58F654778E5}"/>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ACB86A-5E46-F7D0-4A9F-7DD5B8851636}"/>
              </a:ext>
            </a:extLst>
          </p:cNvPr>
          <p:cNvCxnSpPr>
            <a:cxnSpLocks/>
          </p:cNvCxnSpPr>
          <p:nvPr/>
        </p:nvCxnSpPr>
        <p:spPr>
          <a:xfrm>
            <a:off x="848534" y="1546980"/>
            <a:ext cx="1115568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E520130-A84B-67C5-9AB5-65D0E0CBB3EA}"/>
              </a:ext>
            </a:extLst>
          </p:cNvPr>
          <p:cNvSpPr txBox="1"/>
          <p:nvPr/>
        </p:nvSpPr>
        <p:spPr>
          <a:xfrm>
            <a:off x="784013" y="456841"/>
            <a:ext cx="10525991" cy="532903"/>
          </a:xfrm>
          <a:prstGeom prst="rect">
            <a:avLst/>
          </a:prstGeom>
          <a:noFill/>
        </p:spPr>
        <p:txBody>
          <a:bodyPr wrap="square">
            <a:spAutoFit/>
          </a:bodyPr>
          <a:lstStyle/>
          <a:p>
            <a:pPr>
              <a:lnSpc>
                <a:spcPct val="107000"/>
              </a:lnSpc>
            </a:pPr>
            <a:r>
              <a:rPr lang="en-US" sz="28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14" name="TextBox 13">
            <a:extLst>
              <a:ext uri="{FF2B5EF4-FFF2-40B4-BE49-F238E27FC236}">
                <a16:creationId xmlns:a16="http://schemas.microsoft.com/office/drawing/2014/main" id="{2497A8F7-F23A-76EA-4067-534B06B02633}"/>
              </a:ext>
            </a:extLst>
          </p:cNvPr>
          <p:cNvSpPr txBox="1"/>
          <p:nvPr/>
        </p:nvSpPr>
        <p:spPr>
          <a:xfrm>
            <a:off x="3554477" y="544023"/>
            <a:ext cx="81194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grants hope for the future and renewal in all things.</a:t>
            </a:r>
          </a:p>
        </p:txBody>
      </p:sp>
      <p:cxnSp>
        <p:nvCxnSpPr>
          <p:cNvPr id="15" name="Straight Connector 14">
            <a:extLst>
              <a:ext uri="{FF2B5EF4-FFF2-40B4-BE49-F238E27FC236}">
                <a16:creationId xmlns:a16="http://schemas.microsoft.com/office/drawing/2014/main" id="{C15B24F8-7F9D-DDDF-4DDF-BE56858E4048}"/>
              </a:ext>
            </a:extLst>
          </p:cNvPr>
          <p:cNvCxnSpPr>
            <a:cxnSpLocks/>
          </p:cNvCxnSpPr>
          <p:nvPr/>
        </p:nvCxnSpPr>
        <p:spPr>
          <a:xfrm>
            <a:off x="848534" y="100372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38FB8EE-367A-8177-A5EC-2B92E33758E6}"/>
              </a:ext>
            </a:extLst>
          </p:cNvPr>
          <p:cNvSpPr txBox="1"/>
          <p:nvPr/>
        </p:nvSpPr>
        <p:spPr>
          <a:xfrm>
            <a:off x="1104900" y="927595"/>
            <a:ext cx="6096000" cy="532903"/>
          </a:xfrm>
          <a:prstGeom prst="rect">
            <a:avLst/>
          </a:prstGeom>
          <a:noFill/>
        </p:spPr>
        <p:txBody>
          <a:bodyPr wrap="square">
            <a:spAutoFit/>
          </a:bodyPr>
          <a:lstStyle/>
          <a:p>
            <a:pPr marL="0" marR="0">
              <a:lnSpc>
                <a:spcPct val="107000"/>
              </a:lnSpc>
              <a:spcBef>
                <a:spcPts val="0"/>
              </a:spcBef>
              <a:spcAft>
                <a:spcPts val="0"/>
              </a:spcAft>
            </a:pPr>
            <a:r>
              <a:rPr lang="en-US" sz="2800" b="1" kern="10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What Hope Can Do</a:t>
            </a:r>
          </a:p>
        </p:txBody>
      </p:sp>
      <p:sp>
        <p:nvSpPr>
          <p:cNvPr id="4" name="Content Placeholder 2">
            <a:extLst>
              <a:ext uri="{FF2B5EF4-FFF2-40B4-BE49-F238E27FC236}">
                <a16:creationId xmlns:a16="http://schemas.microsoft.com/office/drawing/2014/main" id="{C741E62E-7780-8E62-AD40-7F7BD31CEDDB}"/>
              </a:ext>
            </a:extLst>
          </p:cNvPr>
          <p:cNvSpPr txBox="1">
            <a:spLocks/>
          </p:cNvSpPr>
          <p:nvPr/>
        </p:nvSpPr>
        <p:spPr>
          <a:xfrm>
            <a:off x="673437" y="3873246"/>
            <a:ext cx="9480496" cy="43513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300"/>
              </a:spcBef>
              <a:buFont typeface="Wingdings 3" charset="2"/>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In today’s lesson, Jeremiah shared a message of hope with God’s people. They had the Mosaic law, but were unable to keep it. God announces He will be making a new covenant, where people won’t complain for being held responsible for their parents’ mistakes. They won’t feel indebted to rules that feel impossible to keep, but God’s instruction will be written on their hearts. No doubt, Jeremiah’s audience doesn’t know what all that means, but it is a hopeful message. They could look forward to a future that was better than their present. What encouragement that must have provided! Hope does that.</a:t>
            </a:r>
            <a:r>
              <a:rPr lang="en-US" sz="3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3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God provided hope then, and He continues to give hope today. He is called the “God of hope” in Romans 15:13. As we continue to live in a world that is filled by disheartening realities, when many choose their own way rather than God’s, let’s take encouragement that better days are ahead for us too. No person knows the day or the hour, but Jesus is coming, in all His glory. We have blessed hope.</a:t>
            </a:r>
          </a:p>
        </p:txBody>
      </p:sp>
    </p:spTree>
    <p:extLst>
      <p:ext uri="{BB962C8B-B14F-4D97-AF65-F5344CB8AC3E}">
        <p14:creationId xmlns:p14="http://schemas.microsoft.com/office/powerpoint/2010/main" val="3996979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7BA9F-F764-E519-2A86-74A83B71C832}"/>
              </a:ext>
            </a:extLst>
          </p:cNvPr>
          <p:cNvSpPr>
            <a:spLocks noGrp="1"/>
          </p:cNvSpPr>
          <p:nvPr>
            <p:ph idx="1"/>
          </p:nvPr>
        </p:nvSpPr>
        <p:spPr>
          <a:xfrm>
            <a:off x="802060" y="2512789"/>
            <a:ext cx="7925122" cy="4351338"/>
          </a:xfrm>
        </p:spPr>
        <p:txBody>
          <a:bodyPr>
            <a:normAutofit/>
          </a:bodyPr>
          <a:lstStyle/>
          <a:p>
            <a:pPr marL="0" marR="0" indent="0">
              <a:lnSpc>
                <a:spcPct val="107000"/>
              </a:lnSpc>
              <a:spcBef>
                <a:spcPts val="0"/>
              </a:spcBef>
              <a:spcAft>
                <a:spcPts val="0"/>
              </a:spcAft>
              <a:buNone/>
            </a:pPr>
            <a:r>
              <a:rPr lang="en-US" b="1" kern="100"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1 Where have you encountered unexpected hope?</a:t>
            </a:r>
          </a:p>
          <a:p>
            <a:pPr marL="0" marR="0" indent="0">
              <a:lnSpc>
                <a:spcPct val="107000"/>
              </a:lnSpc>
              <a:spcBef>
                <a:spcPts val="0"/>
              </a:spcBef>
              <a:spcAft>
                <a:spcPts val="0"/>
              </a:spcAft>
              <a:buNone/>
            </a:pPr>
            <a:endParaRPr lang="en-US" b="1" kern="100"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endParaRPr lang="en-US" b="1" kern="100"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b="1" kern="100"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2 When have you felt responsible for the actions of someone else?</a:t>
            </a:r>
          </a:p>
          <a:p>
            <a:pPr marL="0" marR="0" indent="0">
              <a:lnSpc>
                <a:spcPct val="107000"/>
              </a:lnSpc>
              <a:spcBef>
                <a:spcPts val="0"/>
              </a:spcBef>
              <a:spcAft>
                <a:spcPts val="0"/>
              </a:spcAft>
              <a:buNone/>
            </a:pPr>
            <a:endParaRPr lang="en-US" b="1" kern="100"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endParaRPr lang="en-US" b="1" kern="100"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b="1" kern="100"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3 What promise or truth about God fills you with hope for the future?</a:t>
            </a:r>
          </a:p>
          <a:p>
            <a:pPr marL="0" marR="0" indent="0">
              <a:lnSpc>
                <a:spcPct val="107000"/>
              </a:lnSpc>
              <a:spcBef>
                <a:spcPts val="0"/>
              </a:spcBef>
              <a:spcAft>
                <a:spcPts val="0"/>
              </a:spcAft>
              <a:buNone/>
            </a:pPr>
            <a:endParaRPr lang="en-US" b="1" kern="100"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p:txBody>
      </p:sp>
      <p:sp>
        <p:nvSpPr>
          <p:cNvPr id="11" name="Slide Number Placeholder 5">
            <a:extLst>
              <a:ext uri="{FF2B5EF4-FFF2-40B4-BE49-F238E27FC236}">
                <a16:creationId xmlns:a16="http://schemas.microsoft.com/office/drawing/2014/main" id="{902C293B-DEEF-553C-963F-C0466CDB564A}"/>
              </a:ext>
            </a:extLst>
          </p:cNvPr>
          <p:cNvSpPr>
            <a:spLocks noGrp="1"/>
          </p:cNvSpPr>
          <p:nvPr>
            <p:ph type="sldNum" sz="quarter" idx="12"/>
          </p:nvPr>
        </p:nvSpPr>
        <p:spPr>
          <a:xfrm>
            <a:off x="9116594" y="6298959"/>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pPr>
                <a:spcAft>
                  <a:spcPts val="600"/>
                </a:spcAft>
              </a:pPr>
              <a:t>12</a:t>
            </a:fld>
            <a:endParaRPr lang="en-US" sz="2000" b="1" cap="all" spc="100" dirty="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endParaRPr>
          </a:p>
        </p:txBody>
      </p:sp>
      <p:pic>
        <p:nvPicPr>
          <p:cNvPr id="2" name="Picture 1">
            <a:extLst>
              <a:ext uri="{FF2B5EF4-FFF2-40B4-BE49-F238E27FC236}">
                <a16:creationId xmlns:a16="http://schemas.microsoft.com/office/drawing/2014/main" id="{DE986114-DDB8-3792-AD8B-7D0C70922AAB}"/>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7758136" y="1744325"/>
            <a:ext cx="4433864" cy="4656834"/>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p:spPr>
      </p:pic>
      <p:sp>
        <p:nvSpPr>
          <p:cNvPr id="6" name="Footer Placeholder 9">
            <a:extLst>
              <a:ext uri="{FF2B5EF4-FFF2-40B4-BE49-F238E27FC236}">
                <a16:creationId xmlns:a16="http://schemas.microsoft.com/office/drawing/2014/main" id="{D64DF96B-6F76-45A9-2821-4BDB7F76A531}"/>
              </a:ext>
            </a:extLst>
          </p:cNvPr>
          <p:cNvSpPr txBox="1">
            <a:spLocks/>
          </p:cNvSpPr>
          <p:nvPr/>
        </p:nvSpPr>
        <p:spPr>
          <a:xfrm rot="16200000">
            <a:off x="-848716" y="1268124"/>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Changes Promised</a:t>
            </a:r>
          </a:p>
        </p:txBody>
      </p:sp>
      <p:cxnSp>
        <p:nvCxnSpPr>
          <p:cNvPr id="7" name="Straight Connector 6">
            <a:extLst>
              <a:ext uri="{FF2B5EF4-FFF2-40B4-BE49-F238E27FC236}">
                <a16:creationId xmlns:a16="http://schemas.microsoft.com/office/drawing/2014/main" id="{A2A387B5-3C51-8D69-BBE4-D58F654778E5}"/>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43A96D1-3EE6-255F-88D6-12863D2CF52F}"/>
              </a:ext>
            </a:extLst>
          </p:cNvPr>
          <p:cNvCxnSpPr>
            <a:cxnSpLocks/>
          </p:cNvCxnSpPr>
          <p:nvPr/>
        </p:nvCxnSpPr>
        <p:spPr>
          <a:xfrm>
            <a:off x="848534" y="1546980"/>
            <a:ext cx="1115568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E208C79-954B-186E-4ED8-EA6D9C1BED87}"/>
              </a:ext>
            </a:extLst>
          </p:cNvPr>
          <p:cNvSpPr txBox="1"/>
          <p:nvPr/>
        </p:nvSpPr>
        <p:spPr>
          <a:xfrm>
            <a:off x="784013" y="456841"/>
            <a:ext cx="10525991" cy="532903"/>
          </a:xfrm>
          <a:prstGeom prst="rect">
            <a:avLst/>
          </a:prstGeom>
          <a:noFill/>
        </p:spPr>
        <p:txBody>
          <a:bodyPr wrap="square">
            <a:spAutoFit/>
          </a:bodyPr>
          <a:lstStyle/>
          <a:p>
            <a:pPr>
              <a:lnSpc>
                <a:spcPct val="107000"/>
              </a:lnSpc>
            </a:pPr>
            <a:r>
              <a:rPr lang="en-US" sz="28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10" name="TextBox 9">
            <a:extLst>
              <a:ext uri="{FF2B5EF4-FFF2-40B4-BE49-F238E27FC236}">
                <a16:creationId xmlns:a16="http://schemas.microsoft.com/office/drawing/2014/main" id="{7024E537-2596-267A-8FE5-801EC0572488}"/>
              </a:ext>
            </a:extLst>
          </p:cNvPr>
          <p:cNvSpPr txBox="1"/>
          <p:nvPr/>
        </p:nvSpPr>
        <p:spPr>
          <a:xfrm>
            <a:off x="3554477" y="544023"/>
            <a:ext cx="81194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grants hope for the future and renewal in all things.</a:t>
            </a:r>
          </a:p>
        </p:txBody>
      </p:sp>
      <p:cxnSp>
        <p:nvCxnSpPr>
          <p:cNvPr id="12" name="Straight Connector 11">
            <a:extLst>
              <a:ext uri="{FF2B5EF4-FFF2-40B4-BE49-F238E27FC236}">
                <a16:creationId xmlns:a16="http://schemas.microsoft.com/office/drawing/2014/main" id="{1A9639FC-A9D5-B326-F28F-CDC2FC0E9780}"/>
              </a:ext>
            </a:extLst>
          </p:cNvPr>
          <p:cNvCxnSpPr>
            <a:cxnSpLocks/>
          </p:cNvCxnSpPr>
          <p:nvPr/>
        </p:nvCxnSpPr>
        <p:spPr>
          <a:xfrm>
            <a:off x="848534" y="100372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46CB89E-8D39-0288-1D60-7673984EC322}"/>
              </a:ext>
            </a:extLst>
          </p:cNvPr>
          <p:cNvSpPr txBox="1"/>
          <p:nvPr/>
        </p:nvSpPr>
        <p:spPr>
          <a:xfrm>
            <a:off x="1104900" y="927595"/>
            <a:ext cx="6096000" cy="532903"/>
          </a:xfrm>
          <a:prstGeom prst="rect">
            <a:avLst/>
          </a:prstGeom>
          <a:noFill/>
        </p:spPr>
        <p:txBody>
          <a:bodyPr wrap="square">
            <a:spAutoFit/>
          </a:bodyPr>
          <a:lstStyle/>
          <a:p>
            <a:pPr marL="0" marR="0">
              <a:lnSpc>
                <a:spcPct val="107000"/>
              </a:lnSpc>
              <a:spcBef>
                <a:spcPts val="0"/>
              </a:spcBef>
              <a:spcAft>
                <a:spcPts val="0"/>
              </a:spcAft>
            </a:pPr>
            <a:r>
              <a:rPr lang="en-US" sz="2800" b="1" kern="10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What Hope Can Do</a:t>
            </a:r>
          </a:p>
        </p:txBody>
      </p:sp>
    </p:spTree>
    <p:extLst>
      <p:ext uri="{BB962C8B-B14F-4D97-AF65-F5344CB8AC3E}">
        <p14:creationId xmlns:p14="http://schemas.microsoft.com/office/powerpoint/2010/main" val="2485970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378EF2D-0FE3-87DA-93CB-0D4FF316A144}"/>
              </a:ext>
            </a:extLst>
          </p:cNvPr>
          <p:cNvSpPr txBox="1"/>
          <p:nvPr/>
        </p:nvSpPr>
        <p:spPr>
          <a:xfrm>
            <a:off x="684994" y="686179"/>
            <a:ext cx="11507006" cy="769441"/>
          </a:xfrm>
          <a:prstGeom prst="rect">
            <a:avLst/>
          </a:prstGeom>
          <a:solidFill>
            <a:schemeClr val="accent2">
              <a:lumMod val="50000"/>
              <a:alpha val="40000"/>
            </a:schemeClr>
          </a:solidFill>
          <a:ln w="76200">
            <a:solidFill>
              <a:schemeClr val="accent2">
                <a:lumMod val="50000"/>
              </a:schemeClr>
            </a:solidFill>
          </a:ln>
        </p:spPr>
        <p:txBody>
          <a:bodyPr wrap="square">
            <a:spAutoFit/>
          </a:bodyPr>
          <a:lstStyle/>
          <a:p>
            <a:r>
              <a:rPr lang="en-US" sz="32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Live It Out:</a:t>
            </a:r>
            <a:r>
              <a:rPr lang="en-US" sz="4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Ask God to renew your spirit and patterns of thinking.</a:t>
            </a:r>
          </a:p>
        </p:txBody>
      </p:sp>
      <p:sp>
        <p:nvSpPr>
          <p:cNvPr id="6" name="Rectangle 5">
            <a:extLst>
              <a:ext uri="{FF2B5EF4-FFF2-40B4-BE49-F238E27FC236}">
                <a16:creationId xmlns:a16="http://schemas.microsoft.com/office/drawing/2014/main" id="{82C01810-1B81-4DB7-803B-568937633E50}"/>
              </a:ext>
            </a:extLst>
          </p:cNvPr>
          <p:cNvSpPr/>
          <p:nvPr/>
        </p:nvSpPr>
        <p:spPr>
          <a:xfrm>
            <a:off x="4223048" y="4497375"/>
            <a:ext cx="7087518" cy="2251257"/>
          </a:xfrm>
          <a:prstGeom prst="rect">
            <a:avLst/>
          </a:prstGeom>
          <a:solidFill>
            <a:schemeClr val="accent2">
              <a:lumMod val="50000"/>
              <a:alpha val="40000"/>
            </a:schemeClr>
          </a:solidFill>
          <a:ln w="76200">
            <a:solidFill>
              <a:schemeClr val="accent2">
                <a:lumMod val="50000"/>
              </a:schemeClr>
            </a:solidFill>
          </a:ln>
        </p:spPr>
        <p:txBody>
          <a:bodyPr wrap="square">
            <a:spAutoFit/>
          </a:bodyPr>
          <a:lstStyle/>
          <a:p>
            <a:pPr marL="91440" marR="0">
              <a:lnSpc>
                <a:spcPct val="107000"/>
              </a:lnSpc>
              <a:spcBef>
                <a:spcPts val="0"/>
              </a:spcBef>
              <a:spcAft>
                <a:spcPts val="0"/>
              </a:spcAft>
            </a:pPr>
            <a:r>
              <a:rPr lang="en-US" sz="3200" b="1" i="1" u="sng" cap="small"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God of Renewal</a:t>
            </a:r>
          </a:p>
          <a:p>
            <a:pPr marL="914400" marR="0">
              <a:lnSpc>
                <a:spcPct val="107000"/>
              </a:lnSpc>
              <a:spcBef>
                <a:spcPts val="0"/>
              </a:spcBef>
              <a:spcAft>
                <a:spcPts val="0"/>
              </a:spcAft>
            </a:pPr>
            <a:r>
              <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Jeremiah teaches the people that a solution to the sin problem is not something they can manage alone. There are situations and patterns that only God can fix. Like the people of Judah, we can trust in a God who is capable of performing great miracles.</a:t>
            </a:r>
          </a:p>
        </p:txBody>
      </p:sp>
      <p:sp>
        <p:nvSpPr>
          <p:cNvPr id="12" name="TextBox 11">
            <a:extLst>
              <a:ext uri="{FF2B5EF4-FFF2-40B4-BE49-F238E27FC236}">
                <a16:creationId xmlns:a16="http://schemas.microsoft.com/office/drawing/2014/main" id="{3E001B44-E7BD-77BC-9425-71DDB2C4470E}"/>
              </a:ext>
            </a:extLst>
          </p:cNvPr>
          <p:cNvSpPr txBox="1"/>
          <p:nvPr/>
        </p:nvSpPr>
        <p:spPr>
          <a:xfrm>
            <a:off x="868060" y="2314778"/>
            <a:ext cx="7869446" cy="1323439"/>
          </a:xfrm>
          <a:prstGeom prst="rect">
            <a:avLst/>
          </a:prstGeom>
          <a:noFill/>
          <a:ln w="76200">
            <a:noFill/>
          </a:ln>
        </p:spPr>
        <p:txBody>
          <a:bodyPr wrap="square">
            <a:spAutoFit/>
          </a:bodyPr>
          <a:lstStyle/>
          <a:p>
            <a:pPr marL="0" marR="0">
              <a:spcBef>
                <a:spcPts val="0"/>
              </a:spcBef>
              <a:spcAft>
                <a:spcPts val="0"/>
              </a:spcAft>
            </a:pP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new covenant that Jeremiah promises is fulfilled through the coming of Jesus and the sending of God’s Spirit. But we still find ways that we might not be living and walking in those truths. There is a kind of pattern-breaking renewal that only God can provide, and this is an opportunity for the class to request God’s intervention.</a:t>
            </a:r>
          </a:p>
          <a:p>
            <a:pPr marL="0" marR="0">
              <a:spcBef>
                <a:spcPts val="0"/>
              </a:spcBef>
              <a:spcAft>
                <a:spcPts val="0"/>
              </a:spcAft>
            </a:pPr>
            <a:endPar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857823" y="1197997"/>
            <a:ext cx="2479541" cy="365125"/>
          </a:xfrm>
          <a:prstGeom prst="rect">
            <a:avLst/>
          </a:prstGeom>
          <a:solidFill>
            <a:schemeClr val="accent2">
              <a:lumMod val="50000"/>
            </a:schemeClr>
          </a:solidFill>
          <a:ln w="12700" cap="flat" cmpd="sng" algn="ctr">
            <a:solidFill>
              <a:schemeClr val="accent6">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Changes Promised</a:t>
            </a:r>
          </a:p>
        </p:txBody>
      </p:sp>
      <p:cxnSp>
        <p:nvCxnSpPr>
          <p:cNvPr id="16" name="Straight Connector 15">
            <a:extLst>
              <a:ext uri="{FF2B5EF4-FFF2-40B4-BE49-F238E27FC236}">
                <a16:creationId xmlns:a16="http://schemas.microsoft.com/office/drawing/2014/main" id="{1AD39959-06BC-4F3E-A453-9952A0678947}"/>
              </a:ext>
            </a:extLst>
          </p:cNvPr>
          <p:cNvCxnSpPr>
            <a:cxnSpLocks/>
          </p:cNvCxnSpPr>
          <p:nvPr/>
        </p:nvCxnSpPr>
        <p:spPr>
          <a:xfrm>
            <a:off x="681107" y="1408392"/>
            <a:ext cx="868680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643379" y="4736153"/>
            <a:ext cx="402336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36869" name="Line 8"/>
          <p:cNvSpPr>
            <a:spLocks noChangeShapeType="1"/>
          </p:cNvSpPr>
          <p:nvPr/>
        </p:nvSpPr>
        <p:spPr bwMode="auto">
          <a:xfrm flipV="1">
            <a:off x="5020014" y="2031497"/>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solidFill>
                <a:srgbClr val="002060"/>
              </a:solidFill>
              <a:effectLst>
                <a:outerShdw blurRad="38100" dist="38100" dir="2700000" algn="tl">
                  <a:srgbClr val="000000">
                    <a:alpha val="43137"/>
                  </a:srgbClr>
                </a:outerShdw>
              </a:effectLst>
              <a:latin typeface="Gotham Medium" panose="02000604030000020004"/>
            </a:endParaRPr>
          </a:p>
        </p:txBody>
      </p:sp>
      <p:pic>
        <p:nvPicPr>
          <p:cNvPr id="3" name="Picture 2">
            <a:extLst>
              <a:ext uri="{FF2B5EF4-FFF2-40B4-BE49-F238E27FC236}">
                <a16:creationId xmlns:a16="http://schemas.microsoft.com/office/drawing/2014/main" id="{21F44691-EFF1-85A3-29C4-D465A71CDEE5}"/>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flipH="1">
            <a:off x="348967" y="3436021"/>
            <a:ext cx="3696656" cy="2287991"/>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a:ln w="38100">
            <a:solidFill>
              <a:schemeClr val="accent2">
                <a:lumMod val="50000"/>
              </a:schemeClr>
            </a:solidFill>
          </a:ln>
          <a:effectLst>
            <a:glow rad="228600">
              <a:schemeClr val="accent1">
                <a:satMod val="175000"/>
                <a:alpha val="40000"/>
              </a:schemeClr>
            </a:glow>
            <a:innerShdw blurRad="63500" dist="50800" dir="16200000">
              <a:prstClr val="black">
                <a:alpha val="50000"/>
              </a:prstClr>
            </a:inn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pic>
      <p:pic>
        <p:nvPicPr>
          <p:cNvPr id="8" name="Picture 7">
            <a:extLst>
              <a:ext uri="{FF2B5EF4-FFF2-40B4-BE49-F238E27FC236}">
                <a16:creationId xmlns:a16="http://schemas.microsoft.com/office/drawing/2014/main" id="{49C93349-A7DE-F0C4-EC10-3D619722386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37505" y="926234"/>
            <a:ext cx="3255111" cy="2376524"/>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a:ln w="38100">
            <a:solidFill>
              <a:schemeClr val="accent2">
                <a:lumMod val="50000"/>
              </a:schemeClr>
            </a:solidFill>
          </a:ln>
          <a:effectLst>
            <a:glow rad="139700">
              <a:schemeClr val="accent1">
                <a:satMod val="175000"/>
                <a:alpha val="40000"/>
              </a:schemeClr>
            </a:glow>
            <a:innerShdw blurRad="63500" dist="50800" dir="16200000">
              <a:prstClr val="black">
                <a:alpha val="50000"/>
              </a:prstClr>
            </a:inn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pic>
      <p:sp>
        <p:nvSpPr>
          <p:cNvPr id="5" name="Slide Number Placeholder 5">
            <a:extLst>
              <a:ext uri="{FF2B5EF4-FFF2-40B4-BE49-F238E27FC236}">
                <a16:creationId xmlns:a16="http://schemas.microsoft.com/office/drawing/2014/main" id="{D4DB40FF-5CD6-653A-27F7-411229FE52BB}"/>
              </a:ext>
            </a:extLst>
          </p:cNvPr>
          <p:cNvSpPr txBox="1">
            <a:spLocks/>
          </p:cNvSpPr>
          <p:nvPr/>
        </p:nvSpPr>
        <p:spPr>
          <a:xfrm>
            <a:off x="-1834926" y="6489198"/>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13</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5960473" y="1879618"/>
            <a:ext cx="5524500" cy="2957095"/>
          </a:xfrm>
          <a:ln w="190500">
            <a:noFill/>
          </a:ln>
        </p:spPr>
        <p:txBody>
          <a:bodyPr anchor="ctr"/>
          <a:lstStyle/>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D86942A7-47DA-D67C-EE43-A0F99E49B4C9}"/>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7BFB5F07-E446-C852-4B90-F4394C1F1FB5}"/>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2C0E541B-640C-16BC-AAC4-59C07BA8C1B2}"/>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D60B9ED6-6224-5750-9242-946BB3BEF35B}"/>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3EFBDE82-69B8-D43A-EB32-475C55B7B21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3FD70DA2-668D-8D27-2C55-0F8807A65E4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0E91380F-427D-4DF0-FA11-CF385257354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A94BD811-5827-2DD9-A793-970F2CB398CA}"/>
                </a:ext>
              </a:extLst>
            </p:cNvPr>
            <p:cNvSpPr/>
            <p:nvPr/>
          </p:nvSpPr>
          <p:spPr>
            <a:xfrm>
              <a:off x="2514600" y="6188090"/>
              <a:ext cx="5048626" cy="247650"/>
            </a:xfrm>
            <a:prstGeom prst="rect">
              <a:avLst/>
            </a:prstGeom>
            <a:solidFill>
              <a:schemeClr val="accent6">
                <a:lumMod val="50000"/>
              </a:schemeClr>
            </a:solidFill>
          </p:spPr>
          <p:txBody>
            <a:bodyPr wrap="square" lIns="64291" tIns="32146" rIns="64291" bIns="32146">
              <a:spAutoFit/>
            </a:bodyPr>
            <a:lstStyle/>
            <a:p>
              <a:pPr algn="ctr"/>
              <a:r>
                <a:rPr lang="en-US" sz="800" dirty="0">
                  <a:solidFill>
                    <a:schemeClr val="bg1"/>
                  </a:solidFill>
                  <a:latin typeface="Gotham Book"/>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grpSp>
      <p:pic>
        <p:nvPicPr>
          <p:cNvPr id="2" name="Picture 1">
            <a:extLst>
              <a:ext uri="{FF2B5EF4-FFF2-40B4-BE49-F238E27FC236}">
                <a16:creationId xmlns:a16="http://schemas.microsoft.com/office/drawing/2014/main" id="{C951D9CA-AEAD-4692-C976-176F1C68A24F}"/>
              </a:ext>
            </a:extLst>
          </p:cNvPr>
          <p:cNvPicPr>
            <a:picLocks noChangeAspect="1"/>
          </p:cNvPicPr>
          <p:nvPr/>
        </p:nvPicPr>
        <p:blipFill>
          <a:blip r:embed="rId7">
            <a:extLst>
              <a:ext uri="{28A0092B-C50C-407E-A947-70E740481C1C}">
                <a14:useLocalDpi xmlns:a14="http://schemas.microsoft.com/office/drawing/2010/main" val="0"/>
              </a:ext>
            </a:extLst>
          </a:blip>
          <a:srcRect t="5964" b="5964"/>
          <a:stretch/>
        </p:blipFill>
        <p:spPr>
          <a:xfrm>
            <a:off x="-69143" y="-141668"/>
            <a:ext cx="5940241" cy="6999668"/>
          </a:xfrm>
          <a:prstGeom prst="rect">
            <a:avLst/>
          </a:prstGeom>
        </p:spPr>
      </p:pic>
      <p:sp>
        <p:nvSpPr>
          <p:cNvPr id="3" name="Trapezoid 2">
            <a:extLst>
              <a:ext uri="{FF2B5EF4-FFF2-40B4-BE49-F238E27FC236}">
                <a16:creationId xmlns:a16="http://schemas.microsoft.com/office/drawing/2014/main" id="{4DCFE766-46FF-1384-CB23-26E192AC0F87}"/>
              </a:ext>
            </a:extLst>
          </p:cNvPr>
          <p:cNvSpPr/>
          <p:nvPr/>
        </p:nvSpPr>
        <p:spPr>
          <a:xfrm>
            <a:off x="341194" y="0"/>
            <a:ext cx="4735773" cy="6858000"/>
          </a:xfrm>
          <a:prstGeom prst="trapezoid">
            <a:avLst>
              <a:gd name="adj" fmla="val 40850"/>
            </a:avLst>
          </a:prstGeom>
          <a:blipFill>
            <a:blip r:embed="rId8">
              <a:extLst>
                <a:ext uri="{BEBA8EAE-BF5A-486C-A8C5-ECC9F3942E4B}">
                  <a14:imgProps xmlns:a14="http://schemas.microsoft.com/office/drawing/2010/main">
                    <a14:imgLayer r:embed="rId9">
                      <a14:imgEffect>
                        <a14:artisticFilmGrain/>
                      </a14:imgEffect>
                    </a14:imgLayer>
                  </a14:imgProps>
                </a:ext>
                <a:ext uri="{28A0092B-C50C-407E-A947-70E740481C1C}">
                  <a14:useLocalDpi xmlns:a14="http://schemas.microsoft.com/office/drawing/2010/main" val="0"/>
                </a:ext>
              </a:extLst>
            </a:blip>
            <a:stretch>
              <a:fillRect/>
            </a:stretch>
          </a:blipFill>
          <a:ln w="1905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404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3312249" y="2345534"/>
            <a:ext cx="8189316" cy="4491871"/>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rPr>
              <a:t>1 What is the meaning of the proverb about sour grapes in Jeremiah 31:29?</a:t>
            </a:r>
          </a:p>
          <a:p>
            <a:pPr marL="0" marR="0">
              <a:lnSpc>
                <a:spcPct val="107000"/>
              </a:lnSpc>
              <a:spcBef>
                <a:spcPts val="0"/>
              </a:spcBef>
              <a:spcAft>
                <a:spcPts val="0"/>
              </a:spcAft>
            </a:pPr>
            <a:endParaRPr lang="en-US"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100"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accent6">
                  <a:lumMod val="50000"/>
                </a:schemeClr>
              </a:solidFill>
              <a:latin typeface="Gotham Medium" panose="02000604030000020004"/>
              <a:cs typeface="Times New Roman" panose="02020603050405020304" pitchFamily="18" charset="0"/>
            </a:endParaRPr>
          </a:p>
          <a:p>
            <a:pPr>
              <a:lnSpc>
                <a:spcPct val="107000"/>
              </a:lnSpc>
            </a:pPr>
            <a:r>
              <a:rPr lang="en-US" b="1" dirty="0">
                <a:solidFill>
                  <a:schemeClr val="accent6">
                    <a:lumMod val="50000"/>
                  </a:schemeClr>
                </a:solidFill>
                <a:latin typeface="Gotham Medium" panose="02000604030000020004"/>
                <a:cs typeface="Times New Roman" panose="02020603050405020304" pitchFamily="18" charset="0"/>
              </a:rPr>
              <a:t>2 According to Jeremiah, who bears the responsibility for sin?</a:t>
            </a:r>
          </a:p>
          <a:p>
            <a:pPr>
              <a:lnSpc>
                <a:spcPct val="107000"/>
              </a:lnSpc>
            </a:pPr>
            <a:endParaRPr lang="en-US" b="1" dirty="0">
              <a:solidFill>
                <a:schemeClr val="accent6">
                  <a:lumMod val="50000"/>
                </a:schemeClr>
              </a:solidFill>
              <a:latin typeface="Gotham Medium" panose="02000604030000020004"/>
              <a:cs typeface="Times New Roman" panose="02020603050405020304" pitchFamily="18" charset="0"/>
            </a:endParaRPr>
          </a:p>
          <a:p>
            <a:pPr>
              <a:lnSpc>
                <a:spcPct val="107000"/>
              </a:lnSpc>
            </a:pPr>
            <a:endParaRPr lang="en-US" sz="1600" b="1" dirty="0">
              <a:solidFill>
                <a:schemeClr val="accent6">
                  <a:lumMod val="50000"/>
                </a:schemeClr>
              </a:solidFill>
              <a:latin typeface="Gotham Medium" panose="02000604030000020004"/>
              <a:cs typeface="Times New Roman" panose="02020603050405020304" pitchFamily="18" charset="0"/>
            </a:endParaRPr>
          </a:p>
          <a:p>
            <a:pPr>
              <a:lnSpc>
                <a:spcPct val="107000"/>
              </a:lnSpc>
            </a:pPr>
            <a:endParaRPr lang="en-US" sz="1600" b="1" dirty="0">
              <a:solidFill>
                <a:schemeClr val="accent6">
                  <a:lumMod val="50000"/>
                </a:schemeClr>
              </a:solidFill>
              <a:latin typeface="Gotham Medium" panose="02000604030000020004"/>
              <a:cs typeface="Times New Roman" panose="02020603050405020304" pitchFamily="18" charset="0"/>
            </a:endParaRPr>
          </a:p>
          <a:p>
            <a:pPr>
              <a:lnSpc>
                <a:spcPct val="107000"/>
              </a:lnSpc>
            </a:pPr>
            <a:endParaRPr lang="en-US" sz="1600" b="1" dirty="0">
              <a:solidFill>
                <a:schemeClr val="accent6">
                  <a:lumMod val="50000"/>
                </a:schemeClr>
              </a:solidFill>
              <a:latin typeface="Gotham Medium" panose="02000604030000020004"/>
              <a:cs typeface="Times New Roman" panose="02020603050405020304" pitchFamily="18" charset="0"/>
            </a:endParaRPr>
          </a:p>
          <a:p>
            <a:pPr>
              <a:lnSpc>
                <a:spcPct val="107000"/>
              </a:lnSpc>
            </a:pPr>
            <a:r>
              <a:rPr lang="en-US" b="1" dirty="0">
                <a:solidFill>
                  <a:schemeClr val="accent6">
                    <a:lumMod val="50000"/>
                  </a:schemeClr>
                </a:solidFill>
                <a:latin typeface="Gotham Medium" panose="02000604030000020004"/>
                <a:cs typeface="Times New Roman" panose="02020603050405020304" pitchFamily="18" charset="0"/>
              </a:rPr>
              <a:t>3 For whom would God make a new covenant, and why is this significant?</a:t>
            </a:r>
          </a:p>
          <a:p>
            <a:pPr>
              <a:lnSpc>
                <a:spcPct val="107000"/>
              </a:lnSpc>
            </a:pPr>
            <a:endParaRPr lang="en-US" b="1" dirty="0">
              <a:solidFill>
                <a:schemeClr val="accent6">
                  <a:lumMod val="50000"/>
                </a:schemeClr>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b="1" dirty="0">
              <a:solidFill>
                <a:schemeClr val="accent6">
                  <a:lumMod val="50000"/>
                </a:schemeClr>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b="1" dirty="0">
              <a:solidFill>
                <a:schemeClr val="accent6">
                  <a:lumMod val="50000"/>
                </a:schemeClr>
              </a:solidFill>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7939889" y="-7820"/>
            <a:ext cx="3852061" cy="544824"/>
          </a:xfrm>
          <a:prstGeom prst="rect">
            <a:avLst/>
          </a:prstGeom>
          <a:solidFill>
            <a:schemeClr val="accent2">
              <a:lumMod val="50000"/>
            </a:schemeClr>
          </a:solidFill>
          <a:ln w="12700">
            <a:solidFill>
              <a:schemeClr val="accent2">
                <a:lumMod val="5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New Promise</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868959" y="-179192"/>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accent6">
                    <a:lumMod val="50000"/>
                  </a:schemeClr>
                </a:solidFill>
                <a:latin typeface="Gotham Medium" panose="02000604030000020004"/>
              </a:rPr>
              <a:t>QUESTION &amp; ANSWER</a:t>
            </a:r>
            <a:endParaRPr lang="en-US" sz="3200" b="1" dirty="0">
              <a:solidFill>
                <a:schemeClr val="accent6">
                  <a:lumMod val="50000"/>
                </a:schemeClr>
              </a:solidFill>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77042"/>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Changes Promised</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15198"/>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E45151-30A7-4D1A-BAD3-394C71651229}"/>
              </a:ext>
            </a:extLst>
          </p:cNvPr>
          <p:cNvCxnSpPr>
            <a:cxnSpLocks/>
          </p:cNvCxnSpPr>
          <p:nvPr/>
        </p:nvCxnSpPr>
        <p:spPr>
          <a:xfrm>
            <a:off x="868959" y="6688449"/>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20630F-6610-463A-BEB0-62A3C8760E2D}"/>
              </a:ext>
            </a:extLst>
          </p:cNvPr>
          <p:cNvCxnSpPr>
            <a:cxnSpLocks/>
          </p:cNvCxnSpPr>
          <p:nvPr/>
        </p:nvCxnSpPr>
        <p:spPr>
          <a:xfrm>
            <a:off x="807118" y="537004"/>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C6D06A5-F2CA-3D9C-CFB2-19D357BB2131}"/>
              </a:ext>
            </a:extLst>
          </p:cNvPr>
          <p:cNvSpPr/>
          <p:nvPr/>
        </p:nvSpPr>
        <p:spPr>
          <a:xfrm>
            <a:off x="3812940" y="2787385"/>
            <a:ext cx="7701000" cy="1004186"/>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proverb illustrates the attitudes of the people toward God and their failure to take responsibility for their own sins. The people say that their parents ate sour grapes (did what is wrong) and the children’s teeth were set on edge or dulled (faced the consequences of sin). They accused God of being unfair by giving the punishment of exile. </a:t>
            </a:r>
          </a:p>
        </p:txBody>
      </p:sp>
      <p:sp>
        <p:nvSpPr>
          <p:cNvPr id="8" name="Rectangle 7">
            <a:extLst>
              <a:ext uri="{FF2B5EF4-FFF2-40B4-BE49-F238E27FC236}">
                <a16:creationId xmlns:a16="http://schemas.microsoft.com/office/drawing/2014/main" id="{693BDBB2-0C82-9D47-F236-905DDDD0D02A}"/>
              </a:ext>
            </a:extLst>
          </p:cNvPr>
          <p:cNvSpPr/>
          <p:nvPr/>
        </p:nvSpPr>
        <p:spPr>
          <a:xfrm>
            <a:off x="3800565" y="4299915"/>
            <a:ext cx="7701000" cy="871008"/>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err="1">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eremiah</a:t>
            </a: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revises the people’s proverb: those who eat sour grapes dull their own teeth. If someone sins, that person will bear the responsibility for their own failure, not the sins of their ancestors. </a:t>
            </a:r>
          </a:p>
        </p:txBody>
      </p:sp>
      <p:pic>
        <p:nvPicPr>
          <p:cNvPr id="10" name="Picture 9">
            <a:extLst>
              <a:ext uri="{FF2B5EF4-FFF2-40B4-BE49-F238E27FC236}">
                <a16:creationId xmlns:a16="http://schemas.microsoft.com/office/drawing/2014/main" id="{5225A809-D9EE-AE3E-5A4A-B66A1B033355}"/>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417" r="4417"/>
          <a:stretch/>
        </p:blipFill>
        <p:spPr>
          <a:xfrm flipH="1">
            <a:off x="635184" y="2044816"/>
            <a:ext cx="2241201" cy="3424001"/>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p:spPr>
      </p:pic>
      <p:sp>
        <p:nvSpPr>
          <p:cNvPr id="4" name="Slide Number Placeholder 5">
            <a:extLst>
              <a:ext uri="{FF2B5EF4-FFF2-40B4-BE49-F238E27FC236}">
                <a16:creationId xmlns:a16="http://schemas.microsoft.com/office/drawing/2014/main" id="{0AA87F9A-0C5D-004E-8C55-8344DC80F1CA}"/>
              </a:ext>
            </a:extLst>
          </p:cNvPr>
          <p:cNvSpPr>
            <a:spLocks noGrp="1"/>
          </p:cNvSpPr>
          <p:nvPr>
            <p:ph type="sldNum" sz="quarter" idx="12"/>
          </p:nvPr>
        </p:nvSpPr>
        <p:spPr>
          <a:xfrm>
            <a:off x="11231325" y="6214486"/>
            <a:ext cx="1121250"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15</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16" name="Rectangle 15">
            <a:extLst>
              <a:ext uri="{FF2B5EF4-FFF2-40B4-BE49-F238E27FC236}">
                <a16:creationId xmlns:a16="http://schemas.microsoft.com/office/drawing/2014/main" id="{29A240AA-5305-48FD-18D5-BE6A2C73C567}"/>
              </a:ext>
            </a:extLst>
          </p:cNvPr>
          <p:cNvSpPr/>
          <p:nvPr/>
        </p:nvSpPr>
        <p:spPr>
          <a:xfrm>
            <a:off x="1561293" y="5647347"/>
            <a:ext cx="9952647" cy="871008"/>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says He will make a new covenant with the people of Israel and Judah. Historically, they had been one unified people: the twelve tribes of Israel. But because of their sin, their nation was split into two kingdoms—Judah and Israel. God’s promise of a new covenant anticipates a day when His people are regathered and unified.</a:t>
            </a:r>
          </a:p>
        </p:txBody>
      </p:sp>
    </p:spTree>
    <p:extLst>
      <p:ext uri="{BB962C8B-B14F-4D97-AF65-F5344CB8AC3E}">
        <p14:creationId xmlns:p14="http://schemas.microsoft.com/office/powerpoint/2010/main" val="1673513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754305" y="1106104"/>
            <a:ext cx="9298177" cy="5172122"/>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000" b="1" dirty="0">
                <a:solidFill>
                  <a:schemeClr val="bg1"/>
                </a:solidFill>
                <a:effectLst>
                  <a:outerShdw blurRad="38100" dist="38100" dir="2700000" algn="tl">
                    <a:srgbClr val="000000">
                      <a:alpha val="43137"/>
                    </a:srgbClr>
                  </a:outerShdw>
                </a:effectLst>
                <a:latin typeface="Gotham Medium" panose="02000604030000020004"/>
              </a:rPr>
              <a:t>1 What is the meaning of the proverb </a:t>
            </a:r>
          </a:p>
          <a:p>
            <a:r>
              <a:rPr lang="en-US" sz="2000" b="1" dirty="0">
                <a:solidFill>
                  <a:schemeClr val="bg1"/>
                </a:solidFill>
                <a:effectLst>
                  <a:outerShdw blurRad="38100" dist="38100" dir="2700000" algn="tl">
                    <a:srgbClr val="000000">
                      <a:alpha val="43137"/>
                    </a:srgbClr>
                  </a:outerShdw>
                </a:effectLst>
                <a:latin typeface="Gotham Medium" panose="02000604030000020004"/>
              </a:rPr>
              <a:t>about sour grapes in Jeremiah 31:29?</a:t>
            </a:r>
          </a:p>
          <a:p>
            <a:pPr marL="0" marR="0">
              <a:lnSpc>
                <a:spcPct val="107000"/>
              </a:lnSpc>
              <a:spcBef>
                <a:spcPts val="0"/>
              </a:spcBef>
              <a:spcAft>
                <a:spcPts val="0"/>
              </a:spcAft>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2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sz="12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sz="12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000" b="1" kern="0"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2 According to Jeremiah, who bears the responsibility for sin?</a:t>
            </a:r>
          </a:p>
          <a:p>
            <a:pPr>
              <a:lnSpc>
                <a:spcPct val="107000"/>
              </a:lnSpc>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9121697" y="-45038"/>
            <a:ext cx="2720061" cy="544824"/>
          </a:xfrm>
          <a:prstGeom prst="rect">
            <a:avLst/>
          </a:prstGeom>
          <a:solidFill>
            <a:schemeClr val="accent2">
              <a:lumMod val="50000"/>
            </a:schemeClr>
          </a:solidFill>
          <a:ln w="12700">
            <a:solidFill>
              <a:schemeClr val="accent2">
                <a:lumMod val="5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New Covenant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1099243" y="-191953"/>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accent6">
                    <a:lumMod val="50000"/>
                  </a:schemeClr>
                </a:solidFill>
                <a:latin typeface="Gotham Medium" panose="02000604030000020004"/>
              </a:rPr>
              <a:t>QUESTION &amp; ANSWER</a:t>
            </a:r>
            <a:endParaRPr lang="en-US" sz="3200" b="1" dirty="0">
              <a:solidFill>
                <a:schemeClr val="accent6">
                  <a:lumMod val="50000"/>
                </a:schemeClr>
              </a:solidFill>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77042"/>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Changes Promised</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15198"/>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E45151-30A7-4D1A-BAD3-394C71651229}"/>
              </a:ext>
            </a:extLst>
          </p:cNvPr>
          <p:cNvCxnSpPr>
            <a:cxnSpLocks/>
          </p:cNvCxnSpPr>
          <p:nvPr/>
        </p:nvCxnSpPr>
        <p:spPr>
          <a:xfrm>
            <a:off x="868959" y="6688449"/>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20630F-6610-463A-BEB0-62A3C8760E2D}"/>
              </a:ext>
            </a:extLst>
          </p:cNvPr>
          <p:cNvCxnSpPr>
            <a:cxnSpLocks/>
          </p:cNvCxnSpPr>
          <p:nvPr/>
        </p:nvCxnSpPr>
        <p:spPr>
          <a:xfrm>
            <a:off x="832486" y="503989"/>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C6D06A5-F2CA-3D9C-CFB2-19D357BB2131}"/>
              </a:ext>
            </a:extLst>
          </p:cNvPr>
          <p:cNvSpPr/>
          <p:nvPr/>
        </p:nvSpPr>
        <p:spPr>
          <a:xfrm>
            <a:off x="950514" y="2274659"/>
            <a:ext cx="3854756" cy="2057294"/>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proverb illustrates the attitudes of the people toward God and their failure to take responsibility for their own sins. The people say that their parents ate sour grapes (did what is wrong) and the children’s teeth were set on edge or dulled (faced the consequences of sin). They accused God of being unfair by giving the punishment of exile. </a:t>
            </a:r>
          </a:p>
        </p:txBody>
      </p:sp>
      <p:sp>
        <p:nvSpPr>
          <p:cNvPr id="8" name="Rectangle 7">
            <a:extLst>
              <a:ext uri="{FF2B5EF4-FFF2-40B4-BE49-F238E27FC236}">
                <a16:creationId xmlns:a16="http://schemas.microsoft.com/office/drawing/2014/main" id="{693BDBB2-0C82-9D47-F236-905DDDD0D02A}"/>
              </a:ext>
            </a:extLst>
          </p:cNvPr>
          <p:cNvSpPr/>
          <p:nvPr/>
        </p:nvSpPr>
        <p:spPr>
          <a:xfrm>
            <a:off x="8855242" y="3489315"/>
            <a:ext cx="3196269" cy="2551276"/>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says He will make a new covenant with the people of Israel and Judah. Historically, they had been one unified people: the twelve tribes of Israel. But because of their sin, their nation was split into two kingdoms—Judah and Israel. God’s promise of a new covenant anticipates a day when His people are regathered and unified. </a:t>
            </a:r>
          </a:p>
        </p:txBody>
      </p:sp>
      <p:sp>
        <p:nvSpPr>
          <p:cNvPr id="4" name="Slide Number Placeholder 5">
            <a:extLst>
              <a:ext uri="{FF2B5EF4-FFF2-40B4-BE49-F238E27FC236}">
                <a16:creationId xmlns:a16="http://schemas.microsoft.com/office/drawing/2014/main" id="{0AA87F9A-0C5D-004E-8C55-8344DC80F1CA}"/>
              </a:ext>
            </a:extLst>
          </p:cNvPr>
          <p:cNvSpPr>
            <a:spLocks noGrp="1"/>
          </p:cNvSpPr>
          <p:nvPr>
            <p:ph type="sldNum" sz="quarter" idx="12"/>
          </p:nvPr>
        </p:nvSpPr>
        <p:spPr>
          <a:xfrm>
            <a:off x="9266629" y="6201249"/>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16</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16" name="Rectangle 15">
            <a:extLst>
              <a:ext uri="{FF2B5EF4-FFF2-40B4-BE49-F238E27FC236}">
                <a16:creationId xmlns:a16="http://schemas.microsoft.com/office/drawing/2014/main" id="{29A240AA-5305-48FD-18D5-BE6A2C73C567}"/>
              </a:ext>
            </a:extLst>
          </p:cNvPr>
          <p:cNvSpPr/>
          <p:nvPr/>
        </p:nvSpPr>
        <p:spPr>
          <a:xfrm>
            <a:off x="950513" y="4836263"/>
            <a:ext cx="6259481" cy="822341"/>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Jeremiah revises the people’s proverb: those who eat sour grapes dull their own teeth. If someone sins, that person will bear the responsibility for their own failure, not the sins of their ancestors</a:t>
            </a:r>
          </a:p>
        </p:txBody>
      </p:sp>
      <p:sp>
        <p:nvSpPr>
          <p:cNvPr id="9" name="TextBox 8">
            <a:extLst>
              <a:ext uri="{FF2B5EF4-FFF2-40B4-BE49-F238E27FC236}">
                <a16:creationId xmlns:a16="http://schemas.microsoft.com/office/drawing/2014/main" id="{75AF0D5E-B9A2-2A7F-15F9-02985C7ABCE7}"/>
              </a:ext>
            </a:extLst>
          </p:cNvPr>
          <p:cNvSpPr txBox="1"/>
          <p:nvPr/>
        </p:nvSpPr>
        <p:spPr>
          <a:xfrm>
            <a:off x="9121698" y="2338328"/>
            <a:ext cx="2976820" cy="968278"/>
          </a:xfrm>
          <a:prstGeom prst="rect">
            <a:avLst/>
          </a:prstGeom>
          <a:noFill/>
        </p:spPr>
        <p:txBody>
          <a:bodyPr wrap="square">
            <a:spAutoFit/>
          </a:bodyPr>
          <a:lstStyle/>
          <a:p>
            <a:pPr>
              <a:lnSpc>
                <a:spcPct val="107000"/>
              </a:lnSpc>
            </a:pPr>
            <a:r>
              <a:rPr lang="en-US" sz="18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3 For whom would God make a new covenant, and why is this significant?</a:t>
            </a:r>
          </a:p>
        </p:txBody>
      </p:sp>
      <p:pic>
        <p:nvPicPr>
          <p:cNvPr id="12" name="Picture 11">
            <a:extLst>
              <a:ext uri="{FF2B5EF4-FFF2-40B4-BE49-F238E27FC236}">
                <a16:creationId xmlns:a16="http://schemas.microsoft.com/office/drawing/2014/main" id="{E2D638FF-AA03-4316-128A-0F2CD30496A8}"/>
              </a:ext>
            </a:extLst>
          </p:cNvPr>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artisticMosiaicBubbles/>
                    </a14:imgEffect>
                    <a14:imgEffect>
                      <a14:brightnessContrast contrast="-40000"/>
                    </a14:imgEffect>
                  </a14:imgLayer>
                </a14:imgProps>
              </a:ext>
              <a:ext uri="{28A0092B-C50C-407E-A947-70E740481C1C}">
                <a14:useLocalDpi xmlns:a14="http://schemas.microsoft.com/office/drawing/2010/main" val="0"/>
              </a:ext>
            </a:extLst>
          </a:blip>
          <a:srcRect/>
          <a:stretch/>
        </p:blipFill>
        <p:spPr>
          <a:xfrm>
            <a:off x="4972539" y="1025598"/>
            <a:ext cx="3981890" cy="3207538"/>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p:spPr>
      </p:pic>
    </p:spTree>
    <p:extLst>
      <p:ext uri="{BB962C8B-B14F-4D97-AF65-F5344CB8AC3E}">
        <p14:creationId xmlns:p14="http://schemas.microsoft.com/office/powerpoint/2010/main" val="1764344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056FF4DF-D248-43A9-2FA4-21434EB6A464}"/>
            </a:ext>
          </a:extLst>
        </p:cNvPr>
        <p:cNvGrpSpPr/>
        <p:nvPr/>
      </p:nvGrpSpPr>
      <p:grpSpPr>
        <a:xfrm>
          <a:off x="0" y="0"/>
          <a:ext cx="0" cy="0"/>
          <a:chOff x="0" y="0"/>
          <a:chExt cx="0" cy="0"/>
        </a:xfrm>
      </p:grpSpPr>
      <p:sp>
        <p:nvSpPr>
          <p:cNvPr id="8" name="Subtitle 7">
            <a:extLst>
              <a:ext uri="{FF2B5EF4-FFF2-40B4-BE49-F238E27FC236}">
                <a16:creationId xmlns:a16="http://schemas.microsoft.com/office/drawing/2014/main" id="{4F390CEF-ADC4-3F46-47BD-64D279530B84}"/>
              </a:ext>
            </a:extLst>
          </p:cNvPr>
          <p:cNvSpPr>
            <a:spLocks noGrp="1"/>
          </p:cNvSpPr>
          <p:nvPr>
            <p:ph type="subTitle" idx="1"/>
          </p:nvPr>
        </p:nvSpPr>
        <p:spPr>
          <a:xfrm>
            <a:off x="5960473" y="1879618"/>
            <a:ext cx="5524500" cy="2957095"/>
          </a:xfrm>
          <a:ln w="190500">
            <a:noFill/>
          </a:ln>
        </p:spPr>
        <p:txBody>
          <a:bodyPr anchor="ctr"/>
          <a:lstStyle/>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FA5083CC-9CEE-86BE-C1DE-801F53FE3BB2}"/>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9F52EDA5-B29A-B7A6-57DB-D2F9C2F8E212}"/>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504E04CB-B610-9611-998D-6ADC5C1F7790}"/>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7741E893-E995-279F-E2A0-B08D52EDBAEC}"/>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8750EF68-58F4-8706-6447-158C8AA3937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A613F551-A963-C4BA-AF7E-EEAF4B601FE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4FACE4B6-0EB6-9DEA-4B10-BA0BEF5F1E8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C7E9D544-3B05-8CE8-6563-F3DC0724767F}"/>
                </a:ext>
              </a:extLst>
            </p:cNvPr>
            <p:cNvSpPr/>
            <p:nvPr/>
          </p:nvSpPr>
          <p:spPr>
            <a:xfrm>
              <a:off x="2514600" y="6188090"/>
              <a:ext cx="5048626" cy="247650"/>
            </a:xfrm>
            <a:prstGeom prst="rect">
              <a:avLst/>
            </a:prstGeom>
            <a:solidFill>
              <a:schemeClr val="accent6">
                <a:lumMod val="50000"/>
              </a:schemeClr>
            </a:solidFill>
          </p:spPr>
          <p:txBody>
            <a:bodyPr wrap="square" lIns="64291" tIns="32146" rIns="64291" bIns="32146">
              <a:spAutoFit/>
            </a:bodyPr>
            <a:lstStyle/>
            <a:p>
              <a:pPr algn="ctr"/>
              <a:r>
                <a:rPr lang="en-US" sz="800" dirty="0">
                  <a:solidFill>
                    <a:schemeClr val="bg1"/>
                  </a:solidFill>
                  <a:latin typeface="Gotham Book"/>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grpSp>
      <p:pic>
        <p:nvPicPr>
          <p:cNvPr id="2" name="Picture 1">
            <a:extLst>
              <a:ext uri="{FF2B5EF4-FFF2-40B4-BE49-F238E27FC236}">
                <a16:creationId xmlns:a16="http://schemas.microsoft.com/office/drawing/2014/main" id="{05B0478A-A895-80AD-5CBD-2A2BAD4D4E83}"/>
              </a:ext>
            </a:extLst>
          </p:cNvPr>
          <p:cNvPicPr>
            <a:picLocks noChangeAspect="1"/>
          </p:cNvPicPr>
          <p:nvPr/>
        </p:nvPicPr>
        <p:blipFill>
          <a:blip r:embed="rId7">
            <a:extLst>
              <a:ext uri="{28A0092B-C50C-407E-A947-70E740481C1C}">
                <a14:useLocalDpi xmlns:a14="http://schemas.microsoft.com/office/drawing/2010/main" val="0"/>
              </a:ext>
            </a:extLst>
          </a:blip>
          <a:srcRect t="5964" b="5964"/>
          <a:stretch/>
        </p:blipFill>
        <p:spPr>
          <a:xfrm>
            <a:off x="-69143" y="-141668"/>
            <a:ext cx="5940241" cy="6999668"/>
          </a:xfrm>
          <a:prstGeom prst="rect">
            <a:avLst/>
          </a:prstGeom>
        </p:spPr>
      </p:pic>
      <p:sp>
        <p:nvSpPr>
          <p:cNvPr id="3" name="Trapezoid 2">
            <a:extLst>
              <a:ext uri="{FF2B5EF4-FFF2-40B4-BE49-F238E27FC236}">
                <a16:creationId xmlns:a16="http://schemas.microsoft.com/office/drawing/2014/main" id="{570E9A30-6F58-37DE-6E33-757B99069B5F}"/>
              </a:ext>
            </a:extLst>
          </p:cNvPr>
          <p:cNvSpPr/>
          <p:nvPr/>
        </p:nvSpPr>
        <p:spPr>
          <a:xfrm>
            <a:off x="341194" y="0"/>
            <a:ext cx="4735773" cy="6858000"/>
          </a:xfrm>
          <a:prstGeom prst="trapezoid">
            <a:avLst>
              <a:gd name="adj" fmla="val 40850"/>
            </a:avLst>
          </a:prstGeom>
          <a:blipFill>
            <a:blip r:embed="rId8">
              <a:extLst>
                <a:ext uri="{BEBA8EAE-BF5A-486C-A8C5-ECC9F3942E4B}">
                  <a14:imgProps xmlns:a14="http://schemas.microsoft.com/office/drawing/2010/main">
                    <a14:imgLayer r:embed="rId9">
                      <a14:imgEffect>
                        <a14:artisticFilmGrain/>
                      </a14:imgEffect>
                    </a14:imgLayer>
                  </a14:imgProps>
                </a:ext>
                <a:ext uri="{28A0092B-C50C-407E-A947-70E740481C1C}">
                  <a14:useLocalDpi xmlns:a14="http://schemas.microsoft.com/office/drawing/2010/main" val="0"/>
                </a:ext>
              </a:extLst>
            </a:blip>
            <a:stretch>
              <a:fillRect/>
            </a:stretch>
          </a:blipFill>
          <a:ln w="1905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625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C4138E-2D57-A210-3460-21125FA70CD1}"/>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artisticGlowEdges/>
                    </a14:imgEffect>
                    <a14:imgEffect>
                      <a14:colorTemperature colorTemp="7200"/>
                    </a14:imgEffect>
                  </a14:imgLayer>
                </a14:imgProps>
              </a:ext>
              <a:ext uri="{28A0092B-C50C-407E-A947-70E740481C1C}">
                <a14:useLocalDpi xmlns:a14="http://schemas.microsoft.com/office/drawing/2010/main" val="0"/>
              </a:ext>
            </a:extLst>
          </a:blip>
          <a:srcRect/>
          <a:stretch/>
        </p:blipFill>
        <p:spPr>
          <a:xfrm>
            <a:off x="-2" y="-6350"/>
            <a:ext cx="12192000" cy="6858000"/>
          </a:xfrm>
          <a:prstGeom prst="rect">
            <a:avLst/>
          </a:prstGeom>
          <a:ln>
            <a:solidFill>
              <a:schemeClr val="accent2">
                <a:lumMod val="50000"/>
              </a:schemeClr>
            </a:solidFill>
          </a:ln>
        </p:spPr>
      </p:pic>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3708083" y="-206731"/>
            <a:ext cx="3480438" cy="1444981"/>
          </a:xfrm>
        </p:spPr>
        <p:txBody>
          <a:bodyPr vert="horz" lIns="91440" tIns="45720" rIns="91440" bIns="45720" rtlCol="0" anchor="ctr">
            <a:normAutofit/>
          </a:bodyPr>
          <a:lstStyle/>
          <a:p>
            <a:pPr marL="0" marR="0">
              <a:spcAft>
                <a:spcPts val="0"/>
              </a:spcAft>
            </a:pPr>
            <a:r>
              <a:rPr lang="en-US" sz="6000" b="1" u="sng" kern="1200" cap="small" dirty="0">
                <a:ln>
                  <a:solidFill>
                    <a:schemeClr val="tx1"/>
                  </a:solidFill>
                </a:ln>
                <a:solidFill>
                  <a:srgbClr val="FFFFFF"/>
                </a:solidFill>
                <a:effectLst>
                  <a:outerShdw blurRad="38100" dist="38100" dir="2700000" algn="tl">
                    <a:srgbClr val="000000">
                      <a:alpha val="43137"/>
                    </a:srgbClr>
                  </a:outerShdw>
                </a:effectLst>
                <a:latin typeface="Arial Black" panose="020B0A04020102020204" pitchFamily="34" charset="0"/>
              </a:rPr>
              <a:t>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6956661" y="1529659"/>
            <a:ext cx="5010149" cy="5211274"/>
          </a:xfrm>
          <a:noFill/>
        </p:spPr>
        <p:txBody>
          <a:bodyPr vert="horz" lIns="91440" tIns="45720" rIns="91440" bIns="45720" rtlCol="0" anchor="t">
            <a:normAutofit/>
          </a:bodyPr>
          <a:lstStyle/>
          <a:p>
            <a:pPr marL="0" marR="0">
              <a:lnSpc>
                <a:spcPct val="107000"/>
              </a:lnSpc>
              <a:spcBef>
                <a:spcPts val="0"/>
              </a:spcBef>
              <a:spcAft>
                <a:spcPts val="0"/>
              </a:spcAft>
            </a:pPr>
            <a:r>
              <a:rPr lang="en-US" sz="2400" b="1" dirty="0">
                <a:ln>
                  <a:solidFill>
                    <a:schemeClr val="bg1"/>
                  </a:solidFill>
                </a:ln>
                <a:solidFill>
                  <a:schemeClr val="bg1"/>
                </a:solidFill>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rPr>
              <a:t>Lord, we marvel at the new covenant mediated by Your Son, our Savior, Jesus Christ. We thrive because of Your grace and rejoice over Your truth. We thank You for giving us Your Spirit so we may truly know You. It is in Jesus’ name we pray. Amen. </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9541564" y="6356350"/>
            <a:ext cx="1812235" cy="365125"/>
          </a:xfrm>
        </p:spPr>
        <p:txBody>
          <a:bodyPr vert="horz" lIns="91440" tIns="45720" rIns="91440" bIns="45720" rtlCol="0" anchor="ctr">
            <a:normAutofit lnSpcReduction="10000"/>
          </a:bodyPr>
          <a:lstStyle/>
          <a:p>
            <a:pPr>
              <a:spcAft>
                <a:spcPts val="600"/>
              </a:spcAft>
            </a:pPr>
            <a:fld id="{D8DA9DAA-006C-4F4B-980E-E3DF019B24E2}" type="slidenum">
              <a:rPr lang="en-US" sz="1800" smtClean="0">
                <a:solidFill>
                  <a:schemeClr val="bg1"/>
                </a:solidFill>
                <a:latin typeface="Arial Black" panose="020B0A04020102020204" pitchFamily="34" charset="0"/>
              </a:rPr>
              <a:pPr>
                <a:spcAft>
                  <a:spcPts val="600"/>
                </a:spcAft>
              </a:pPr>
              <a:t>2</a:t>
            </a:fld>
            <a:endParaRPr lang="en-US" sz="1800" dirty="0">
              <a:solidFill>
                <a:schemeClr val="bg1"/>
              </a:solidFill>
              <a:latin typeface="Arial Black" panose="020B0A04020102020204" pitchFamily="34" charset="0"/>
            </a:endParaRPr>
          </a:p>
        </p:txBody>
      </p:sp>
      <p:sp>
        <p:nvSpPr>
          <p:cNvPr id="7" name="TextBox 6">
            <a:extLst>
              <a:ext uri="{FF2B5EF4-FFF2-40B4-BE49-F238E27FC236}">
                <a16:creationId xmlns:a16="http://schemas.microsoft.com/office/drawing/2014/main" id="{471471E2-DD11-5462-318F-83FC1E69DD20}"/>
              </a:ext>
            </a:extLst>
          </p:cNvPr>
          <p:cNvSpPr txBox="1"/>
          <p:nvPr/>
        </p:nvSpPr>
        <p:spPr>
          <a:xfrm>
            <a:off x="6740466" y="5196883"/>
            <a:ext cx="5962966" cy="868058"/>
          </a:xfrm>
          <a:prstGeom prst="rect">
            <a:avLst/>
          </a:prstGeom>
          <a:noFill/>
        </p:spPr>
        <p:txBody>
          <a:bodyPr wrap="square">
            <a:spAutoFit/>
          </a:bodyPr>
          <a:lstStyle/>
          <a:p>
            <a:pPr marL="0" marR="0">
              <a:lnSpc>
                <a:spcPct val="107000"/>
              </a:lnSpc>
              <a:spcBef>
                <a:spcPts val="0"/>
              </a:spcBef>
              <a:spcAft>
                <a:spcPts val="0"/>
              </a:spcAft>
            </a:pPr>
            <a:r>
              <a:rPr lang="en-US" sz="2800" b="1" u="sng" kern="0" dirty="0">
                <a:ln>
                  <a:solidFill>
                    <a:schemeClr val="bg1"/>
                  </a:solidFill>
                </a:ln>
                <a:solidFill>
                  <a:schemeClr val="bg1"/>
                </a:solidFill>
                <a:effectLst/>
                <a:latin typeface="Gotham Medium"/>
                <a:ea typeface="Calibri" panose="020F0502020204030204" pitchFamily="34" charset="0"/>
                <a:cs typeface="Calibri" panose="020F0502020204030204" pitchFamily="34" charset="0"/>
              </a:rPr>
              <a:t>Thought to Remember</a:t>
            </a:r>
            <a:endParaRPr lang="en-US" sz="2800" u="sng" kern="100" dirty="0">
              <a:ln>
                <a:solidFill>
                  <a:schemeClr val="bg1"/>
                </a:solidFill>
              </a:ln>
              <a:solidFill>
                <a:schemeClr val="bg1"/>
              </a:solidFill>
              <a:effectLst/>
              <a:latin typeface="Gotham Medium"/>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0" dirty="0">
                <a:ln>
                  <a:solidFill>
                    <a:schemeClr val="bg1"/>
                  </a:solidFill>
                </a:ln>
                <a:solidFill>
                  <a:schemeClr val="bg1"/>
                </a:solidFill>
                <a:effectLst/>
                <a:latin typeface="Gotham Medium"/>
                <a:ea typeface="Calibri" panose="020F0502020204030204" pitchFamily="34" charset="0"/>
                <a:cs typeface="Calibri" panose="020F0502020204030204" pitchFamily="34" charset="0"/>
              </a:rPr>
              <a:t>Jesus mediates a new covenant based on grace. </a:t>
            </a:r>
          </a:p>
        </p:txBody>
      </p:sp>
    </p:spTree>
    <p:extLst>
      <p:ext uri="{BB962C8B-B14F-4D97-AF65-F5344CB8AC3E}">
        <p14:creationId xmlns:p14="http://schemas.microsoft.com/office/powerpoint/2010/main" val="70005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7C6533-116B-6FFE-A194-F7DE011A9522}"/>
              </a:ext>
            </a:extLst>
          </p:cNvPr>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561825" y="140789"/>
            <a:ext cx="4964019" cy="4306725"/>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p:spPr>
      </p:pic>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5205984" y="368494"/>
            <a:ext cx="6986016" cy="1336481"/>
          </a:xfrm>
          <a:noFill/>
        </p:spPr>
        <p:txBody>
          <a:bodyPr/>
          <a:lstStyle/>
          <a:p>
            <a:pPr algn="ctr"/>
            <a:r>
              <a:rPr lang="en-US" b="1" u="sng" cap="all" spc="400" dirty="0">
                <a:ln>
                  <a:solidFill>
                    <a:schemeClr val="accent6">
                      <a:lumMod val="50000"/>
                    </a:schemeClr>
                  </a:solidFill>
                </a:ln>
                <a:latin typeface="Gotham Medium" panose="02000604030000020004"/>
              </a:rPr>
              <a:t>Agenda</a:t>
            </a:r>
            <a:endParaRPr lang="en-US" u="sng" dirty="0">
              <a:ln>
                <a:solidFill>
                  <a:schemeClr val="accent6">
                    <a:lumMod val="50000"/>
                  </a:schemeClr>
                </a:solidFill>
              </a:ln>
              <a:latin typeface="Gotham Medium" panose="02000604030000020004"/>
            </a:endParaRPr>
          </a:p>
        </p:txBody>
      </p:sp>
      <p:sp>
        <p:nvSpPr>
          <p:cNvPr id="5" name="Slide Number Placeholder 4">
            <a:extLst>
              <a:ext uri="{FF2B5EF4-FFF2-40B4-BE49-F238E27FC236}">
                <a16:creationId xmlns:a16="http://schemas.microsoft.com/office/drawing/2014/main" id="{FDB5FA25-FB28-6AC6-0532-693E39D0E420}"/>
              </a:ext>
            </a:extLst>
          </p:cNvPr>
          <p:cNvSpPr>
            <a:spLocks noGrp="1"/>
          </p:cNvSpPr>
          <p:nvPr>
            <p:ph type="sldNum" sz="quarter" idx="12"/>
          </p:nvPr>
        </p:nvSpPr>
        <p:spPr/>
        <p:txBody>
          <a:bodyPr/>
          <a:lstStyle/>
          <a:p>
            <a:fld id="{D8DA9DAA-006C-4F4B-980E-E3DF019B24E2}" type="slidenum">
              <a:rPr lang="en-US" smtClean="0"/>
              <a:pPr/>
              <a:t>3</a:t>
            </a:fld>
            <a:endParaRPr lang="en-US" dirty="0"/>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5149114" y="2264405"/>
            <a:ext cx="6986626" cy="4717989"/>
          </a:xfrm>
          <a:noFill/>
        </p:spPr>
        <p:txBody>
          <a:bodyPr>
            <a:noAutofit/>
          </a:bodyPr>
          <a:lstStyle/>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8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1350157" lvl="3" indent="-342900" hangingPunct="0">
              <a:lnSpc>
                <a:spcPct val="100000"/>
              </a:lnSpc>
              <a:spcBef>
                <a:spcPts val="0"/>
              </a:spcBef>
              <a:buFont typeface="Wingdings" panose="05000000000000000000" pitchFamily="2" charset="2"/>
              <a:buChar char="q"/>
              <a:tabLst>
                <a:tab pos="642915" algn="l"/>
              </a:tabLst>
            </a:pPr>
            <a:endParaRPr lang="en-US" sz="8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350157" lvl="3" indent="-342900" hangingPunct="0">
              <a:lnSpc>
                <a:spcPct val="100000"/>
              </a:lnSpc>
              <a:spcBef>
                <a:spcPts val="0"/>
              </a:spcBef>
              <a:buFont typeface="Wingdings" panose="05000000000000000000" pitchFamily="2" charset="2"/>
              <a:buChar char="q"/>
              <a:tabLst>
                <a:tab pos="642915" algn="l"/>
              </a:tabLst>
            </a:pPr>
            <a:endParaRPr lang="en-US" sz="8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350157" lvl="3" indent="-342900" hangingPunct="0">
              <a:lnSpc>
                <a:spcPct val="100000"/>
              </a:lnSpc>
              <a:spcBef>
                <a:spcPts val="0"/>
              </a:spcBef>
              <a:buFont typeface="Wingdings" panose="05000000000000000000" pitchFamily="2" charset="2"/>
              <a:buChar char="q"/>
              <a:tabLst>
                <a:tab pos="642915" algn="l"/>
              </a:tabLst>
            </a:pPr>
            <a:r>
              <a:rPr lang="en-US" sz="16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A New Promise - Jeremiah 31:29–32 NIV</a:t>
            </a:r>
          </a:p>
          <a:p>
            <a:pPr marL="1350157" lvl="3" indent="-342900" hangingPunct="0">
              <a:lnSpc>
                <a:spcPct val="100000"/>
              </a:lnSpc>
              <a:spcBef>
                <a:spcPts val="0"/>
              </a:spcBef>
              <a:buFont typeface="Wingdings" panose="05000000000000000000" pitchFamily="2" charset="2"/>
              <a:buChar char="q"/>
              <a:tabLst>
                <a:tab pos="642915" algn="l"/>
              </a:tabLst>
            </a:pPr>
            <a:r>
              <a:rPr lang="en-US" sz="16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A New Covenant - Jer. 31:33–34; John 1:17 NIV</a:t>
            </a:r>
            <a:endParaRPr lang="en-US" sz="8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350157" lvl="3" indent="-342900" hangingPunct="0">
              <a:lnSpc>
                <a:spcPct val="100000"/>
              </a:lnSpc>
              <a:spcBef>
                <a:spcPts val="0"/>
              </a:spcBef>
              <a:buFont typeface="Wingdings" panose="05000000000000000000" pitchFamily="2" charset="2"/>
              <a:buChar char="q"/>
              <a:tabLst>
                <a:tab pos="642915" algn="l"/>
              </a:tabLst>
            </a:pPr>
            <a:endParaRPr lang="en-US" sz="8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a:p>
            <a:pPr marL="892957" lvl="2" indent="-342900" hangingPunct="0">
              <a:spcBef>
                <a:spcPts val="1200"/>
              </a:spcBef>
              <a:buFont typeface="Wingdings" panose="05000000000000000000" pitchFamily="2" charset="2"/>
              <a:buChar char="q"/>
              <a:tabLst>
                <a:tab pos="642915" algn="l"/>
              </a:tabLst>
            </a:pPr>
            <a:endPar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4C482057-5E68-4F5C-A743-EEEFF37166C5}"/>
              </a:ext>
            </a:extLst>
          </p:cNvPr>
          <p:cNvSpPr txBox="1">
            <a:spLocks/>
          </p:cNvSpPr>
          <p:nvPr/>
        </p:nvSpPr>
        <p:spPr>
          <a:xfrm>
            <a:off x="1054938" y="4206799"/>
            <a:ext cx="3977791" cy="24104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l">
              <a:spcBef>
                <a:spcPts val="0"/>
              </a:spcBef>
              <a:spcAft>
                <a:spcPts val="600"/>
              </a:spcAft>
            </a:pPr>
            <a:endParaRPr lang="en-US" sz="2000" dirty="0">
              <a:ln>
                <a:solidFill>
                  <a:schemeClr val="accent6">
                    <a:lumMod val="50000"/>
                  </a:schemeClr>
                </a:solidFill>
              </a:ln>
              <a:solidFill>
                <a:schemeClr val="accent6">
                  <a:lumMod val="50000"/>
                </a:schemeClr>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lgn="l">
              <a:spcBef>
                <a:spcPts val="0"/>
              </a:spcBef>
              <a:spcAft>
                <a:spcPts val="600"/>
              </a:spcAft>
            </a:pPr>
            <a:r>
              <a:rPr lang="en-US" sz="2000" dirty="0">
                <a:ln>
                  <a:solidFill>
                    <a:schemeClr val="accent6">
                      <a:lumMod val="50000"/>
                    </a:schemeClr>
                  </a:solidFill>
                </a:ln>
                <a:solidFill>
                  <a:schemeClr val="accent6">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“I will put my law in their minds and write it on their hearts. I will be their God, and they will be my people. ”</a:t>
            </a:r>
            <a:r>
              <a:rPr lang="en-US" sz="1000" dirty="0">
                <a:ln>
                  <a:solidFill>
                    <a:schemeClr val="accent6">
                      <a:lumMod val="50000"/>
                    </a:schemeClr>
                  </a:solidFill>
                </a:ln>
                <a:solidFill>
                  <a:schemeClr val="accent6">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400" dirty="0">
              <a:ln>
                <a:solidFill>
                  <a:schemeClr val="accent6">
                    <a:lumMod val="50000"/>
                  </a:schemeClr>
                </a:solidFill>
              </a:ln>
              <a:solidFill>
                <a:schemeClr val="accent6">
                  <a:lumMod val="50000"/>
                </a:schemeClr>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lgn="l">
              <a:spcBef>
                <a:spcPts val="0"/>
              </a:spcBef>
              <a:spcAft>
                <a:spcPts val="600"/>
              </a:spcAft>
            </a:pPr>
            <a:endParaRPr lang="en-US" sz="400" dirty="0">
              <a:ln>
                <a:solidFill>
                  <a:schemeClr val="accent6">
                    <a:lumMod val="50000"/>
                  </a:schemeClr>
                </a:solidFill>
              </a:ln>
              <a:solidFill>
                <a:schemeClr val="accent6">
                  <a:lumMod val="50000"/>
                </a:schemeClr>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lgn="r">
              <a:spcBef>
                <a:spcPts val="0"/>
              </a:spcBef>
              <a:spcAft>
                <a:spcPts val="600"/>
              </a:spcAft>
            </a:pPr>
            <a:r>
              <a:rPr lang="en-US" sz="2000" dirty="0">
                <a:ln>
                  <a:solidFill>
                    <a:schemeClr val="accent6">
                      <a:lumMod val="50000"/>
                    </a:schemeClr>
                  </a:solidFill>
                </a:ln>
                <a:solidFill>
                  <a:schemeClr val="accent6">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—Jeremiah 31:33b NIV</a:t>
            </a: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5826365" y="4293684"/>
            <a:ext cx="6126480" cy="0"/>
          </a:xfrm>
          <a:prstGeom prst="line">
            <a:avLst/>
          </a:prstGeom>
          <a:ln w="920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5679706" y="5128884"/>
            <a:ext cx="6126480" cy="0"/>
          </a:xfrm>
          <a:prstGeom prst="line">
            <a:avLst/>
          </a:prstGeom>
          <a:ln w="92075">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21AA43A8-B1EB-4E7B-8D82-5B717FC167C6}"/>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Changes Promised</a:t>
            </a:r>
          </a:p>
        </p:txBody>
      </p:sp>
      <p:cxnSp>
        <p:nvCxnSpPr>
          <p:cNvPr id="18" name="Straight Connector 17">
            <a:extLst>
              <a:ext uri="{FF2B5EF4-FFF2-40B4-BE49-F238E27FC236}">
                <a16:creationId xmlns:a16="http://schemas.microsoft.com/office/drawing/2014/main" id="{60BD7EE3-ADAF-437C-B4FC-F59A3C255E2F}"/>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DEDB79C-FBC4-9BE6-B30A-E54AD20CCEDC}"/>
              </a:ext>
            </a:extLst>
          </p:cNvPr>
          <p:cNvSpPr txBox="1">
            <a:spLocks/>
          </p:cNvSpPr>
          <p:nvPr/>
        </p:nvSpPr>
        <p:spPr>
          <a:xfrm>
            <a:off x="8742946" y="6432884"/>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spcAft>
                  <a:spcPts val="600"/>
                </a:spcAft>
              </a:pPr>
              <a:t>3</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
        <p:nvSpPr>
          <p:cNvPr id="8" name="TextBox 7">
            <a:extLst>
              <a:ext uri="{FF2B5EF4-FFF2-40B4-BE49-F238E27FC236}">
                <a16:creationId xmlns:a16="http://schemas.microsoft.com/office/drawing/2014/main" id="{0C1A6621-0543-AE85-B8D1-203430FB2E91}"/>
              </a:ext>
            </a:extLst>
          </p:cNvPr>
          <p:cNvSpPr txBox="1"/>
          <p:nvPr/>
        </p:nvSpPr>
        <p:spPr>
          <a:xfrm>
            <a:off x="2845820" y="2053251"/>
            <a:ext cx="2178730" cy="923330"/>
          </a:xfrm>
          <a:prstGeom prst="rect">
            <a:avLst/>
          </a:prstGeom>
          <a:noFill/>
        </p:spPr>
        <p:txBody>
          <a:bodyPr wrap="square">
            <a:spAutoFit/>
          </a:bodyPr>
          <a:lstStyle/>
          <a:p>
            <a:pPr marL="0" marR="0"/>
            <a:r>
              <a:rPr lang="en-US" sz="1800" b="1" kern="100" dirty="0">
                <a:solidFill>
                  <a:schemeClr val="bg1"/>
                </a:solidFill>
                <a:effectLst/>
                <a:latin typeface="Gotham Medium" panose="02000604030000020004"/>
                <a:ea typeface="Aptos" panose="020B0004020202020204" pitchFamily="34" charset="0"/>
                <a:cs typeface="Times New Roman" panose="02020603050405020304" pitchFamily="18" charset="0"/>
              </a:rPr>
              <a:t>LESSON SCRIPTURE: </a:t>
            </a:r>
          </a:p>
          <a:p>
            <a:pPr marL="0" marR="0"/>
            <a:r>
              <a:rPr lang="en-US" sz="1800" kern="100" dirty="0">
                <a:solidFill>
                  <a:schemeClr val="bg1"/>
                </a:solidFill>
                <a:effectLst/>
                <a:latin typeface="Gotham Medium" panose="02000604030000020004"/>
                <a:ea typeface="Aptos" panose="020B0004020202020204" pitchFamily="34" charset="0"/>
                <a:cs typeface="Times New Roman" panose="02020603050405020304" pitchFamily="18" charset="0"/>
              </a:rPr>
              <a:t>Jeremiah 31:29–34; John 1:17</a:t>
            </a:r>
          </a:p>
        </p:txBody>
      </p:sp>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838200" y="214294"/>
            <a:ext cx="10515600" cy="1325563"/>
          </a:xfrm>
        </p:spPr>
        <p:txBody>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Better than Before </a:t>
            </a:r>
          </a:p>
        </p:txBody>
      </p:sp>
      <p:sp>
        <p:nvSpPr>
          <p:cNvPr id="8" name="Slide Number Placeholder 5">
            <a:extLst>
              <a:ext uri="{FF2B5EF4-FFF2-40B4-BE49-F238E27FC236}">
                <a16:creationId xmlns:a16="http://schemas.microsoft.com/office/drawing/2014/main" id="{685B14C9-34D4-53BD-B6E8-CD62FF0B4784}"/>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4</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12" name="Straight Connector 11">
            <a:extLst>
              <a:ext uri="{FF2B5EF4-FFF2-40B4-BE49-F238E27FC236}">
                <a16:creationId xmlns:a16="http://schemas.microsoft.com/office/drawing/2014/main" id="{9D1E0AD0-39D6-41F7-9DFA-51505DF1E24E}"/>
              </a:ext>
            </a:extLst>
          </p:cNvPr>
          <p:cNvCxnSpPr>
            <a:cxnSpLocks/>
          </p:cNvCxnSpPr>
          <p:nvPr/>
        </p:nvCxnSpPr>
        <p:spPr>
          <a:xfrm rot="10800000">
            <a:off x="564511" y="7096632"/>
            <a:ext cx="6675120" cy="0"/>
          </a:xfrm>
          <a:prstGeom prst="line">
            <a:avLst/>
          </a:prstGeom>
          <a:ln w="920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67019D1-C3F6-4E18-9CB4-A9382F6F5420}"/>
              </a:ext>
            </a:extLst>
          </p:cNvPr>
          <p:cNvPicPr>
            <a:picLocks noChangeAspect="1"/>
          </p:cNvPicPr>
          <p:nvPr/>
        </p:nvPicPr>
        <p:blipFill>
          <a:blip r:embed="rId3"/>
          <a:stretch>
            <a:fillRect/>
          </a:stretch>
        </p:blipFill>
        <p:spPr>
          <a:xfrm>
            <a:off x="1" y="1402843"/>
            <a:ext cx="12135736" cy="5431344"/>
          </a:xfrm>
          <a:prstGeom prst="rect">
            <a:avLst/>
          </a:prstGeom>
        </p:spPr>
      </p:pic>
      <p:sp>
        <p:nvSpPr>
          <p:cNvPr id="5" name="TextBox 4">
            <a:extLst>
              <a:ext uri="{FF2B5EF4-FFF2-40B4-BE49-F238E27FC236}">
                <a16:creationId xmlns:a16="http://schemas.microsoft.com/office/drawing/2014/main" id="{38DE476D-C50D-3BF0-F71F-176CC71DA0B9}"/>
              </a:ext>
            </a:extLst>
          </p:cNvPr>
          <p:cNvSpPr txBox="1"/>
          <p:nvPr/>
        </p:nvSpPr>
        <p:spPr>
          <a:xfrm>
            <a:off x="850898" y="1470421"/>
            <a:ext cx="10972800" cy="5345822"/>
          </a:xfrm>
          <a:prstGeom prst="rect">
            <a:avLst/>
          </a:prstGeom>
          <a:solidFill>
            <a:schemeClr val="bg1">
              <a:alpha val="50000"/>
            </a:schemeClr>
          </a:solidFill>
        </p:spPr>
        <p:txBody>
          <a:bodyPr wrap="square">
            <a:spAutoFit/>
          </a:bodyPr>
          <a:lstStyle/>
          <a:p>
            <a:pPr>
              <a:lnSpc>
                <a:spcPct val="107000"/>
              </a:lnSpc>
            </a:pPr>
            <a:r>
              <a:rPr lang="en-US" sz="22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Moving into a house with no built-in dishwasher, my father bought a used portable model, the kind that hooked up to the sink faucet with a hose. It was in good shape except for the top, a butcher block deeply scratched and stained. Dad decided to make it like new. It took him many months. Night after night, he would go out to our carport to sand it by hand. He must have sanded a half inch off the top of that butcher block to get past the deepest gouges.</a:t>
            </a:r>
            <a:r>
              <a:rPr lang="en-US" sz="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2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When he was finally satisfied, he began to apply varnish. He would apply a coat, then sand it, and repeat. He must have applied 30 coats of varnish to that wood! When he was finished, it was clean and scratch-free, even better than new. That old butcher block was given a new life.</a:t>
            </a:r>
            <a:r>
              <a:rPr lang="en-US" sz="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2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vital theme of the Bible is the need and plan for a new covenant, a fresh beginning for God’s people. The gouges of sin were deep, and a thorough refresh was in order. Jeremiah was privileged to prophesy the future reality of that new covenant; we are privileged to experience it. </a:t>
            </a:r>
          </a:p>
        </p:txBody>
      </p:sp>
      <p:cxnSp>
        <p:nvCxnSpPr>
          <p:cNvPr id="9" name="Straight Connector 8">
            <a:extLst>
              <a:ext uri="{FF2B5EF4-FFF2-40B4-BE49-F238E27FC236}">
                <a16:creationId xmlns:a16="http://schemas.microsoft.com/office/drawing/2014/main" id="{AA15C78B-671F-4D54-8D48-20FF7F4AF1B2}"/>
              </a:ext>
            </a:extLst>
          </p:cNvPr>
          <p:cNvCxnSpPr>
            <a:cxnSpLocks/>
          </p:cNvCxnSpPr>
          <p:nvPr/>
        </p:nvCxnSpPr>
        <p:spPr>
          <a:xfrm>
            <a:off x="838200" y="6747833"/>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00B508-C231-4712-81CE-6DDF7F0C27C8}"/>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685D8FC2-2CDC-F546-F321-41391FE561A1}"/>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Changes Promised</a:t>
            </a:r>
          </a:p>
        </p:txBody>
      </p:sp>
      <p:cxnSp>
        <p:nvCxnSpPr>
          <p:cNvPr id="7" name="Straight Connector 6">
            <a:extLst>
              <a:ext uri="{FF2B5EF4-FFF2-40B4-BE49-F238E27FC236}">
                <a16:creationId xmlns:a16="http://schemas.microsoft.com/office/drawing/2014/main" id="{C528878D-83B7-495A-BCE2-3E883C7C0ED8}"/>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72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flipV="1">
            <a:off x="725905" y="421098"/>
            <a:ext cx="959719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3992269400"/>
              </p:ext>
            </p:extLst>
          </p:nvPr>
        </p:nvGraphicFramePr>
        <p:xfrm>
          <a:off x="927799" y="827713"/>
          <a:ext cx="6668142" cy="5246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838200" y="-55120"/>
            <a:ext cx="10515600" cy="498477"/>
          </a:xfrm>
        </p:spPr>
        <p:txBody>
          <a:bodyPr>
            <a:normAutofit fontScale="90000"/>
          </a:bodyPr>
          <a:lstStyle/>
          <a:p>
            <a:r>
              <a:rPr lang="en-US" b="1" cap="small" dirty="0">
                <a:solidFill>
                  <a:schemeClr val="accent6">
                    <a:lumMod val="50000"/>
                  </a:schemeClr>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DA6238A2-F1F0-23EB-1B7D-CF18132BC7DF}"/>
              </a:ext>
            </a:extLst>
          </p:cNvPr>
          <p:cNvSpPr>
            <a:spLocks noGrp="1"/>
          </p:cNvSpPr>
          <p:nvPr>
            <p:ph type="sldNum" sz="quarter" idx="12"/>
          </p:nvPr>
        </p:nvSpPr>
        <p:spPr>
          <a:xfrm>
            <a:off x="8742946" y="6384758"/>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5</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13" name="Straight Connector 12">
            <a:extLst>
              <a:ext uri="{FF2B5EF4-FFF2-40B4-BE49-F238E27FC236}">
                <a16:creationId xmlns:a16="http://schemas.microsoft.com/office/drawing/2014/main" id="{53356A76-B1FF-49F7-91BC-9CD3F77C8571}"/>
              </a:ext>
            </a:extLst>
          </p:cNvPr>
          <p:cNvCxnSpPr>
            <a:cxnSpLocks/>
          </p:cNvCxnSpPr>
          <p:nvPr/>
        </p:nvCxnSpPr>
        <p:spPr>
          <a:xfrm>
            <a:off x="725905" y="6731624"/>
            <a:ext cx="758952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B7D8D767-EC77-375B-C619-2640EA446675}"/>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Changes Promised</a:t>
            </a:r>
          </a:p>
        </p:txBody>
      </p:sp>
      <p:cxnSp>
        <p:nvCxnSpPr>
          <p:cNvPr id="7" name="Straight Connector 6">
            <a:extLst>
              <a:ext uri="{FF2B5EF4-FFF2-40B4-BE49-F238E27FC236}">
                <a16:creationId xmlns:a16="http://schemas.microsoft.com/office/drawing/2014/main" id="{1846019C-B760-504E-C631-869B4675EB44}"/>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35F96C2-A572-50B9-91C9-4ED48BB002C5}"/>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aintStrokes/>
                    </a14:imgEffect>
                  </a14:imgLayer>
                </a14:imgProps>
              </a:ext>
              <a:ext uri="{28A0092B-C50C-407E-A947-70E740481C1C}">
                <a14:useLocalDpi xmlns:a14="http://schemas.microsoft.com/office/drawing/2010/main" val="0"/>
              </a:ext>
            </a:extLst>
          </a:blip>
          <a:srcRect/>
          <a:stretch/>
        </p:blipFill>
        <p:spPr>
          <a:xfrm>
            <a:off x="7581902" y="2971801"/>
            <a:ext cx="4615482" cy="3567111"/>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3" name="Straight Connector 2">
            <a:extLst>
              <a:ext uri="{FF2B5EF4-FFF2-40B4-BE49-F238E27FC236}">
                <a16:creationId xmlns:a16="http://schemas.microsoft.com/office/drawing/2014/main" id="{D581040E-3351-8D9F-4B0E-7A6BA89F2E3A}"/>
              </a:ext>
            </a:extLst>
          </p:cNvPr>
          <p:cNvCxnSpPr>
            <a:cxnSpLocks/>
          </p:cNvCxnSpPr>
          <p:nvPr/>
        </p:nvCxnSpPr>
        <p:spPr>
          <a:xfrm>
            <a:off x="5985469" y="6959879"/>
            <a:ext cx="1371600"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76C171B-4D76-B4BA-2342-66AD7517A515}"/>
              </a:ext>
            </a:extLst>
          </p:cNvPr>
          <p:cNvCxnSpPr>
            <a:cxnSpLocks/>
          </p:cNvCxnSpPr>
          <p:nvPr/>
        </p:nvCxnSpPr>
        <p:spPr>
          <a:xfrm>
            <a:off x="421387" y="7279618"/>
            <a:ext cx="6675120"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7EBF3BF-E6D3-B93A-D34B-D0C4606B7A40}"/>
              </a:ext>
            </a:extLst>
          </p:cNvPr>
          <p:cNvCxnSpPr>
            <a:cxnSpLocks/>
          </p:cNvCxnSpPr>
          <p:nvPr/>
        </p:nvCxnSpPr>
        <p:spPr>
          <a:xfrm>
            <a:off x="421387" y="7539588"/>
            <a:ext cx="6675120"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72000"/>
          </a:schemeClr>
        </a:solidFill>
        <a:effectLst/>
      </p:bgPr>
    </p:bg>
    <p:spTree>
      <p:nvGrpSpPr>
        <p:cNvPr id="1" name="">
          <a:extLst>
            <a:ext uri="{FF2B5EF4-FFF2-40B4-BE49-F238E27FC236}">
              <a16:creationId xmlns:a16="http://schemas.microsoft.com/office/drawing/2014/main" id="{7BF88BF1-77AE-A3CE-AC28-F9A0F2BA9E09}"/>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101DA02-BC20-FC56-7DC5-9F31B06CA615}"/>
              </a:ext>
            </a:extLst>
          </p:cNvPr>
          <p:cNvCxnSpPr>
            <a:cxnSpLocks/>
          </p:cNvCxnSpPr>
          <p:nvPr/>
        </p:nvCxnSpPr>
        <p:spPr>
          <a:xfrm flipV="1">
            <a:off x="725905" y="421098"/>
            <a:ext cx="959719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A2C4A47C-F0C5-B322-8FB6-7F0C0316CD15}"/>
              </a:ext>
            </a:extLst>
          </p:cNvPr>
          <p:cNvGraphicFramePr/>
          <p:nvPr>
            <p:extLst>
              <p:ext uri="{D42A27DB-BD31-4B8C-83A1-F6EECF244321}">
                <p14:modId xmlns:p14="http://schemas.microsoft.com/office/powerpoint/2010/main" val="2567191125"/>
              </p:ext>
            </p:extLst>
          </p:nvPr>
        </p:nvGraphicFramePr>
        <p:xfrm>
          <a:off x="4781909" y="1089080"/>
          <a:ext cx="6668142" cy="5246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7BEE5659-FAB5-D3D1-6724-528DC9F477AF}"/>
              </a:ext>
            </a:extLst>
          </p:cNvPr>
          <p:cNvSpPr>
            <a:spLocks noGrp="1"/>
          </p:cNvSpPr>
          <p:nvPr>
            <p:ph type="title"/>
          </p:nvPr>
        </p:nvSpPr>
        <p:spPr>
          <a:xfrm>
            <a:off x="838200" y="-55120"/>
            <a:ext cx="10515600" cy="498477"/>
          </a:xfrm>
        </p:spPr>
        <p:txBody>
          <a:bodyPr>
            <a:normAutofit fontScale="90000"/>
          </a:bodyPr>
          <a:lstStyle/>
          <a:p>
            <a:r>
              <a:rPr lang="en-US" b="1" cap="small" dirty="0">
                <a:solidFill>
                  <a:schemeClr val="accent6">
                    <a:lumMod val="50000"/>
                  </a:schemeClr>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A5426253-B979-9CA5-CF19-3C9178A20CB2}"/>
              </a:ext>
            </a:extLst>
          </p:cNvPr>
          <p:cNvSpPr>
            <a:spLocks noGrp="1"/>
          </p:cNvSpPr>
          <p:nvPr>
            <p:ph type="sldNum" sz="quarter" idx="12"/>
          </p:nvPr>
        </p:nvSpPr>
        <p:spPr>
          <a:xfrm>
            <a:off x="8742946" y="6384758"/>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6</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13" name="Straight Connector 12">
            <a:extLst>
              <a:ext uri="{FF2B5EF4-FFF2-40B4-BE49-F238E27FC236}">
                <a16:creationId xmlns:a16="http://schemas.microsoft.com/office/drawing/2014/main" id="{D5FDBBBE-0B90-6F5D-40CB-DF60ACFA8A81}"/>
              </a:ext>
            </a:extLst>
          </p:cNvPr>
          <p:cNvCxnSpPr>
            <a:cxnSpLocks/>
          </p:cNvCxnSpPr>
          <p:nvPr/>
        </p:nvCxnSpPr>
        <p:spPr>
          <a:xfrm>
            <a:off x="725905" y="6731624"/>
            <a:ext cx="758952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4B39FB57-01A3-CA1A-3670-27C3BBFE77AA}"/>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Changes Promised</a:t>
            </a:r>
          </a:p>
        </p:txBody>
      </p:sp>
      <p:cxnSp>
        <p:nvCxnSpPr>
          <p:cNvPr id="7" name="Straight Connector 6">
            <a:extLst>
              <a:ext uri="{FF2B5EF4-FFF2-40B4-BE49-F238E27FC236}">
                <a16:creationId xmlns:a16="http://schemas.microsoft.com/office/drawing/2014/main" id="{E77DF4B3-1BC4-1C1D-D21B-001EBF80DD62}"/>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496B6DE-28DB-3F44-8BE9-7FC4CA3E8CE5}"/>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aintStrokes/>
                    </a14:imgEffect>
                  </a14:imgLayer>
                </a14:imgProps>
              </a:ext>
              <a:ext uri="{28A0092B-C50C-407E-A947-70E740481C1C}">
                <a14:useLocalDpi xmlns:a14="http://schemas.microsoft.com/office/drawing/2010/main" val="0"/>
              </a:ext>
            </a:extLst>
          </a:blip>
          <a:srcRect/>
          <a:stretch/>
        </p:blipFill>
        <p:spPr>
          <a:xfrm flipH="1">
            <a:off x="293907" y="2492278"/>
            <a:ext cx="4615482" cy="3567111"/>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3" name="Straight Connector 2">
            <a:extLst>
              <a:ext uri="{FF2B5EF4-FFF2-40B4-BE49-F238E27FC236}">
                <a16:creationId xmlns:a16="http://schemas.microsoft.com/office/drawing/2014/main" id="{E137384B-BD82-F82F-2CF9-16B68DF53451}"/>
              </a:ext>
            </a:extLst>
          </p:cNvPr>
          <p:cNvCxnSpPr>
            <a:cxnSpLocks/>
          </p:cNvCxnSpPr>
          <p:nvPr/>
        </p:nvCxnSpPr>
        <p:spPr>
          <a:xfrm>
            <a:off x="5985469" y="6959879"/>
            <a:ext cx="1371600"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7DC40FF-C950-52EE-D0EC-7B9967228B4B}"/>
              </a:ext>
            </a:extLst>
          </p:cNvPr>
          <p:cNvCxnSpPr>
            <a:cxnSpLocks/>
          </p:cNvCxnSpPr>
          <p:nvPr/>
        </p:nvCxnSpPr>
        <p:spPr>
          <a:xfrm>
            <a:off x="421387" y="7279618"/>
            <a:ext cx="6675120"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BD04823-AEFE-AFAE-2CDC-2ACEE496041D}"/>
              </a:ext>
            </a:extLst>
          </p:cNvPr>
          <p:cNvCxnSpPr>
            <a:cxnSpLocks/>
          </p:cNvCxnSpPr>
          <p:nvPr/>
        </p:nvCxnSpPr>
        <p:spPr>
          <a:xfrm>
            <a:off x="421387" y="7539588"/>
            <a:ext cx="6675120"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194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55FF1-2C8C-C908-EC0A-B53239DA5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B192A5-CA86-82AB-773E-063C63497F5B}"/>
              </a:ext>
            </a:extLst>
          </p:cNvPr>
          <p:cNvSpPr>
            <a:spLocks noGrp="1"/>
          </p:cNvSpPr>
          <p:nvPr>
            <p:ph type="title"/>
          </p:nvPr>
        </p:nvSpPr>
        <p:spPr>
          <a:xfrm>
            <a:off x="838200" y="214294"/>
            <a:ext cx="10515600" cy="1325563"/>
          </a:xfrm>
        </p:spPr>
        <p:txBody>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Lesson Context</a:t>
            </a:r>
          </a:p>
        </p:txBody>
      </p:sp>
      <p:sp>
        <p:nvSpPr>
          <p:cNvPr id="8" name="Slide Number Placeholder 5">
            <a:extLst>
              <a:ext uri="{FF2B5EF4-FFF2-40B4-BE49-F238E27FC236}">
                <a16:creationId xmlns:a16="http://schemas.microsoft.com/office/drawing/2014/main" id="{4F857DB6-A6C4-4EA4-435F-D8AF00C56C6A}"/>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7</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12" name="Straight Connector 11">
            <a:extLst>
              <a:ext uri="{FF2B5EF4-FFF2-40B4-BE49-F238E27FC236}">
                <a16:creationId xmlns:a16="http://schemas.microsoft.com/office/drawing/2014/main" id="{3457F29D-FBE1-3681-EF0F-59E8A0EDE41E}"/>
              </a:ext>
            </a:extLst>
          </p:cNvPr>
          <p:cNvCxnSpPr>
            <a:cxnSpLocks/>
          </p:cNvCxnSpPr>
          <p:nvPr/>
        </p:nvCxnSpPr>
        <p:spPr>
          <a:xfrm rot="10800000">
            <a:off x="564511" y="7096632"/>
            <a:ext cx="6675120" cy="0"/>
          </a:xfrm>
          <a:prstGeom prst="line">
            <a:avLst/>
          </a:prstGeom>
          <a:ln w="920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E98DDCD-05AB-09DE-CBB3-A671B5C30C3B}"/>
              </a:ext>
            </a:extLst>
          </p:cNvPr>
          <p:cNvPicPr>
            <a:picLocks noChangeAspect="1"/>
          </p:cNvPicPr>
          <p:nvPr/>
        </p:nvPicPr>
        <p:blipFill>
          <a:blip r:embed="rId3"/>
          <a:stretch>
            <a:fillRect/>
          </a:stretch>
        </p:blipFill>
        <p:spPr>
          <a:xfrm>
            <a:off x="1" y="1402843"/>
            <a:ext cx="12135736" cy="5431344"/>
          </a:xfrm>
          <a:prstGeom prst="rect">
            <a:avLst/>
          </a:prstGeom>
        </p:spPr>
      </p:pic>
      <p:sp>
        <p:nvSpPr>
          <p:cNvPr id="5" name="TextBox 4">
            <a:extLst>
              <a:ext uri="{FF2B5EF4-FFF2-40B4-BE49-F238E27FC236}">
                <a16:creationId xmlns:a16="http://schemas.microsoft.com/office/drawing/2014/main" id="{D3FBA97C-CA3E-1EAB-B17C-BFCCEED7DE9E}"/>
              </a:ext>
            </a:extLst>
          </p:cNvPr>
          <p:cNvSpPr txBox="1"/>
          <p:nvPr/>
        </p:nvSpPr>
        <p:spPr>
          <a:xfrm>
            <a:off x="850898" y="1470421"/>
            <a:ext cx="10972800" cy="5218223"/>
          </a:xfrm>
          <a:prstGeom prst="rect">
            <a:avLst/>
          </a:prstGeom>
          <a:solidFill>
            <a:schemeClr val="bg1">
              <a:alpha val="50000"/>
            </a:schemeClr>
          </a:solidFill>
        </p:spPr>
        <p:txBody>
          <a:bodyPr wrap="square">
            <a:spAutoFit/>
          </a:bodyPr>
          <a:lstStyle/>
          <a:p>
            <a:pPr>
              <a:lnSpc>
                <a:spcPct val="107000"/>
              </a:lnSpc>
            </a:pP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Jeremiah often must convey difficult words from God, but today’s text is from his “Book of Consolation” (Jer. 30–32).  This section is about a more distant context when these words will be fulfilled. God shall bring His people out of captivity and restore them to the land (30:1–3). This would happen within a single lifetime. But the promise is even greater: God shall increase and establish Israel and Judah and shall make a future covenant (31:27, 31–34). Future-focused announcements give hope and comfort to God’s people during the experience of exile. Even in an era of corporate judgment, God reveals commitment to His people and hope for the individual who responds to His word. </a:t>
            </a:r>
            <a:endParaRPr lang="en-US" sz="4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4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book of Jeremiah serves more as a collection of episodes rather than a linear chronology of his ministry. As an example, the episode that begins in Jeremiah 32:1 occurs after the one that begins in chapter 36. Therefore we should not be surprised when tone and content change abruptly as the book moves from topic to topic. We see such an abrupt change as chapter 30 begins.</a:t>
            </a:r>
            <a:r>
              <a:rPr lang="en-US" sz="4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4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way Jeremiah organized his material has led some to call Jeremiah 30–33 the “Book of Consolation” because its theme gives hope that the Babylonian captivity is not the final word. Today’s text takes us into the vital heart of this Book. As we consider our text, we keep in mind how it fits within the larger context: God promised to make the exiles His people once again (Jeremiah 30:22), to return them to their land (32:41), and to establish once and for all time the Davidic dynasty as originally promised (30:9; 33:15–26).</a:t>
            </a:r>
            <a:r>
              <a:rPr lang="en-US" sz="4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4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overall theme of the Book of Consolation is: “I will cause their captivity to return” (Jeremiah 32:44; see also 30:3, 18; 33:7, 26). The covenant theme of “Ye shall be my people, and I will be your God” is also repeated (30:22; see also 31:1; 32:38). The seemingly incurable wound (30:12, 15) could be healed only by the Lord (30:17). Chapter 31 depicts the coming restoration as a time of great blessing, when mourning would be turned into joy (31:13). </a:t>
            </a:r>
          </a:p>
        </p:txBody>
      </p:sp>
      <p:cxnSp>
        <p:nvCxnSpPr>
          <p:cNvPr id="9" name="Straight Connector 8">
            <a:extLst>
              <a:ext uri="{FF2B5EF4-FFF2-40B4-BE49-F238E27FC236}">
                <a16:creationId xmlns:a16="http://schemas.microsoft.com/office/drawing/2014/main" id="{BC7AB3EB-D525-5185-00AB-1766A4214623}"/>
              </a:ext>
            </a:extLst>
          </p:cNvPr>
          <p:cNvCxnSpPr>
            <a:cxnSpLocks/>
          </p:cNvCxnSpPr>
          <p:nvPr/>
        </p:nvCxnSpPr>
        <p:spPr>
          <a:xfrm>
            <a:off x="838200" y="6747833"/>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787E3D-14AA-8BAB-9643-8D6E79A5792A}"/>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7DB245BB-490D-FFBD-6DCB-DDD3FBA453F6}"/>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Changes Promised</a:t>
            </a:r>
          </a:p>
        </p:txBody>
      </p:sp>
      <p:cxnSp>
        <p:nvCxnSpPr>
          <p:cNvPr id="7" name="Straight Connector 6">
            <a:extLst>
              <a:ext uri="{FF2B5EF4-FFF2-40B4-BE49-F238E27FC236}">
                <a16:creationId xmlns:a16="http://schemas.microsoft.com/office/drawing/2014/main" id="{59562C99-6593-DE3D-DF04-D3944AC6504F}"/>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977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657200" y="1085850"/>
            <a:ext cx="6480573" cy="5657849"/>
          </a:xfrm>
          <a:prstGeom prst="rect">
            <a:avLst/>
          </a:prstGeom>
          <a:solidFill>
            <a:schemeClr val="accent2">
              <a:lumMod val="50000"/>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300"/>
              </a:spcBef>
              <a:spcAft>
                <a:spcPts val="300"/>
              </a:spcAft>
              <a:buNone/>
            </a:pPr>
            <a:endParaRPr lang="en-US" sz="18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indent="0">
              <a:lnSpc>
                <a:spcPct val="100000"/>
              </a:lnSpc>
              <a:spcBef>
                <a:spcPts val="300"/>
              </a:spcBef>
              <a:spcAft>
                <a:spcPts val="300"/>
              </a:spcAft>
              <a:buNone/>
            </a:pPr>
            <a:endParaRPr lang="en-US" sz="18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indent="0">
              <a:lnSpc>
                <a:spcPct val="100000"/>
              </a:lnSpc>
              <a:spcBef>
                <a:spcPts val="300"/>
              </a:spcBef>
              <a:spcAft>
                <a:spcPts val="300"/>
              </a:spcAft>
              <a:buNone/>
            </a:pPr>
            <a:endParaRPr lang="en-US" sz="12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indent="0">
              <a:lnSpc>
                <a:spcPct val="100000"/>
              </a:lnSpc>
              <a:spcBef>
                <a:spcPts val="300"/>
              </a:spcBef>
              <a:spcAft>
                <a:spcPts val="300"/>
              </a:spcAft>
              <a:buNone/>
            </a:pPr>
            <a:r>
              <a:rPr lang="en-US" sz="12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0" marR="0" indent="0">
              <a:lnSpc>
                <a:spcPct val="100000"/>
              </a:lnSpc>
              <a:spcBef>
                <a:spcPts val="300"/>
              </a:spcBef>
              <a:spcAft>
                <a:spcPts val="300"/>
              </a:spcAft>
              <a:buNone/>
            </a:pPr>
            <a:r>
              <a:rPr lang="en-US" sz="18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29 In those days they shall say no more, The fathers have eaten a sour grape, And the children’s teeth are set on edge. </a:t>
            </a:r>
          </a:p>
          <a:p>
            <a:pPr marL="0" marR="0" indent="0">
              <a:lnSpc>
                <a:spcPct val="100000"/>
              </a:lnSpc>
              <a:spcBef>
                <a:spcPts val="300"/>
              </a:spcBef>
              <a:spcAft>
                <a:spcPts val="300"/>
              </a:spcAft>
              <a:buNone/>
            </a:pPr>
            <a:r>
              <a:rPr lang="en-US" sz="18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30 But every one shall die for his own iniquity: Every man that </a:t>
            </a:r>
            <a:r>
              <a:rPr lang="en-US" sz="1800" b="1" dirty="0" err="1">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eateth</a:t>
            </a:r>
            <a:r>
              <a:rPr lang="en-US" sz="18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the sour grape, His teeth shall be set on edge. </a:t>
            </a:r>
          </a:p>
          <a:p>
            <a:pPr marL="0" marR="0" indent="0">
              <a:lnSpc>
                <a:spcPct val="100000"/>
              </a:lnSpc>
              <a:spcBef>
                <a:spcPts val="300"/>
              </a:spcBef>
              <a:spcAft>
                <a:spcPts val="300"/>
              </a:spcAft>
              <a:buNone/>
            </a:pPr>
            <a:r>
              <a:rPr lang="en-US" sz="18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31 Behold, the days come, saith the Lord, That I will make a new covenant With the house of Israel, and with the house of Judah: </a:t>
            </a:r>
          </a:p>
          <a:p>
            <a:pPr marL="0" marR="0" indent="0">
              <a:lnSpc>
                <a:spcPct val="100000"/>
              </a:lnSpc>
              <a:spcBef>
                <a:spcPts val="300"/>
              </a:spcBef>
              <a:spcAft>
                <a:spcPts val="300"/>
              </a:spcAft>
              <a:buNone/>
            </a:pPr>
            <a:r>
              <a:rPr lang="en-US" sz="18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32 Not according to the covenant that I made with their fathers In the day that I took them by the hand To bring them out of the land of Egypt; Which my covenant they brake, Although I was an husband unto them, saith the Lord:</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1007398"/>
            <a:ext cx="969264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Changes Promised</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rot="16200000">
            <a:off x="8652751" y="3813566"/>
            <a:ext cx="59436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63F852DA-F53D-6F04-2870-AD03F491F1EE}"/>
              </a:ext>
            </a:extLst>
          </p:cNvPr>
          <p:cNvSpPr txBox="1">
            <a:spLocks/>
          </p:cNvSpPr>
          <p:nvPr/>
        </p:nvSpPr>
        <p:spPr>
          <a:xfrm>
            <a:off x="9484895" y="6545988"/>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8</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
        <p:nvSpPr>
          <p:cNvPr id="5" name="Content Placeholder 2">
            <a:extLst>
              <a:ext uri="{FF2B5EF4-FFF2-40B4-BE49-F238E27FC236}">
                <a16:creationId xmlns:a16="http://schemas.microsoft.com/office/drawing/2014/main" id="{36DDC02A-D32D-342A-6736-49059E188CE0}"/>
              </a:ext>
            </a:extLst>
          </p:cNvPr>
          <p:cNvSpPr txBox="1">
            <a:spLocks/>
          </p:cNvSpPr>
          <p:nvPr/>
        </p:nvSpPr>
        <p:spPr>
          <a:xfrm>
            <a:off x="7137773" y="4735771"/>
            <a:ext cx="4369061" cy="1985749"/>
          </a:xfrm>
          <a:prstGeom prst="rect">
            <a:avLst/>
          </a:prstGeom>
          <a:solidFill>
            <a:schemeClr val="accent2">
              <a:lumMod val="50000"/>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300"/>
              </a:spcBef>
              <a:spcAft>
                <a:spcPts val="300"/>
              </a:spcAft>
              <a:buNone/>
            </a:pPr>
            <a:endParaRPr lang="en-US" b="1" dirty="0">
              <a:ln>
                <a:solidFill>
                  <a:schemeClr val="bg1"/>
                </a:solidFill>
              </a:ln>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sp>
        <p:nvSpPr>
          <p:cNvPr id="12" name="TextBox 11">
            <a:extLst>
              <a:ext uri="{FF2B5EF4-FFF2-40B4-BE49-F238E27FC236}">
                <a16:creationId xmlns:a16="http://schemas.microsoft.com/office/drawing/2014/main" id="{5853C28E-F791-18F0-B0C3-3324264BAACB}"/>
              </a:ext>
            </a:extLst>
          </p:cNvPr>
          <p:cNvSpPr txBox="1"/>
          <p:nvPr/>
        </p:nvSpPr>
        <p:spPr>
          <a:xfrm>
            <a:off x="1315453" y="5617897"/>
            <a:ext cx="9384392" cy="968278"/>
          </a:xfrm>
          <a:prstGeom prst="rect">
            <a:avLst/>
          </a:prstGeom>
          <a:noFill/>
        </p:spPr>
        <p:txBody>
          <a:bodyPr wrap="square">
            <a:spAutoFit/>
          </a:bodyPr>
          <a:lstStyle/>
          <a:p>
            <a:pPr marL="0" marR="0">
              <a:lnSpc>
                <a:spcPct val="107000"/>
              </a:lnSpc>
              <a:spcBef>
                <a:spcPts val="0"/>
              </a:spcBef>
              <a:spcAft>
                <a:spcPts val="0"/>
              </a:spcAft>
              <a:buClr>
                <a:schemeClr val="accent2">
                  <a:lumMod val="50000"/>
                </a:schemeClr>
              </a:buClr>
              <a:buFont typeface="Wingdings" panose="05000000000000000000" pitchFamily="2" charset="2"/>
              <a:buChar char="q"/>
            </a:pPr>
            <a:r>
              <a:rPr lang="en-US"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The people feel as if God has been unfair. </a:t>
            </a:r>
          </a:p>
          <a:p>
            <a:pPr marL="0" marR="0">
              <a:lnSpc>
                <a:spcPct val="107000"/>
              </a:lnSpc>
              <a:spcBef>
                <a:spcPts val="0"/>
              </a:spcBef>
              <a:spcAft>
                <a:spcPts val="0"/>
              </a:spcAft>
              <a:buClr>
                <a:schemeClr val="accent2">
                  <a:lumMod val="50000"/>
                </a:schemeClr>
              </a:buClr>
              <a:buFont typeface="Wingdings" panose="05000000000000000000" pitchFamily="2" charset="2"/>
              <a:buChar char="q"/>
            </a:pPr>
            <a:r>
              <a:rPr lang="en-US"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God is fair to each individual. </a:t>
            </a:r>
          </a:p>
          <a:p>
            <a:pPr marL="0" marR="0">
              <a:lnSpc>
                <a:spcPct val="107000"/>
              </a:lnSpc>
              <a:spcBef>
                <a:spcPts val="0"/>
              </a:spcBef>
              <a:spcAft>
                <a:spcPts val="0"/>
              </a:spcAft>
              <a:buClr>
                <a:schemeClr val="accent2">
                  <a:lumMod val="50000"/>
                </a:schemeClr>
              </a:buClr>
              <a:buFont typeface="Wingdings" panose="05000000000000000000" pitchFamily="2" charset="2"/>
              <a:buChar char="q"/>
            </a:pPr>
            <a:r>
              <a:rPr lang="en-US"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God is so merciful, in fact, that He shall make a new agreement with unfaithful people. </a:t>
            </a:r>
          </a:p>
        </p:txBody>
      </p:sp>
      <p:pic>
        <p:nvPicPr>
          <p:cNvPr id="2" name="Picture 1">
            <a:extLst>
              <a:ext uri="{FF2B5EF4-FFF2-40B4-BE49-F238E27FC236}">
                <a16:creationId xmlns:a16="http://schemas.microsoft.com/office/drawing/2014/main" id="{F86F0918-51AD-B582-4D26-4F2FF2171C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7137773" y="1085850"/>
            <a:ext cx="4421513" cy="443414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717266" y="1286676"/>
            <a:ext cx="6354278" cy="655637"/>
          </a:xfrm>
        </p:spPr>
        <p:txBody>
          <a:bodyPr>
            <a:noAutofit/>
          </a:bodyPr>
          <a:lstStyle/>
          <a:p>
            <a:pPr marL="0" marR="0" algn="ctr">
              <a:lnSpc>
                <a:spcPct val="107000"/>
              </a:lnSpc>
              <a:spcBef>
                <a:spcPts val="0"/>
              </a:spcBef>
              <a:spcAft>
                <a:spcPts val="0"/>
              </a:spcAft>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New Promise - Jeremiah 31:29–32 NIV</a:t>
            </a:r>
          </a:p>
        </p:txBody>
      </p:sp>
      <p:cxnSp>
        <p:nvCxnSpPr>
          <p:cNvPr id="13" name="Straight Connector 12">
            <a:extLst>
              <a:ext uri="{FF2B5EF4-FFF2-40B4-BE49-F238E27FC236}">
                <a16:creationId xmlns:a16="http://schemas.microsoft.com/office/drawing/2014/main" id="{288B7961-C6C5-2E82-28E5-00F90B705229}"/>
              </a:ext>
            </a:extLst>
          </p:cNvPr>
          <p:cNvCxnSpPr>
            <a:cxnSpLocks/>
          </p:cNvCxnSpPr>
          <p:nvPr/>
        </p:nvCxnSpPr>
        <p:spPr>
          <a:xfrm>
            <a:off x="995729" y="5598445"/>
            <a:ext cx="969264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30DFE-8C71-D73F-1ACB-F94EAEA6575D}"/>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7DC674C-20F3-520D-7B61-6798AFD8FA4E}"/>
              </a:ext>
            </a:extLst>
          </p:cNvPr>
          <p:cNvCxnSpPr>
            <a:cxnSpLocks/>
          </p:cNvCxnSpPr>
          <p:nvPr/>
        </p:nvCxnSpPr>
        <p:spPr>
          <a:xfrm>
            <a:off x="657201" y="1007398"/>
            <a:ext cx="969264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B424CA4E-D91D-4A64-5229-AD2D17BB97E7}"/>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Changes Promised</a:t>
            </a:r>
          </a:p>
        </p:txBody>
      </p:sp>
      <p:cxnSp>
        <p:nvCxnSpPr>
          <p:cNvPr id="9" name="Straight Connector 8">
            <a:extLst>
              <a:ext uri="{FF2B5EF4-FFF2-40B4-BE49-F238E27FC236}">
                <a16:creationId xmlns:a16="http://schemas.microsoft.com/office/drawing/2014/main" id="{CDCF76F8-E1A8-F88E-D8A5-88BCCE8D1591}"/>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E13B01-F555-5BBC-82E9-C9C99148C449}"/>
              </a:ext>
            </a:extLst>
          </p:cNvPr>
          <p:cNvCxnSpPr>
            <a:cxnSpLocks/>
          </p:cNvCxnSpPr>
          <p:nvPr/>
        </p:nvCxnSpPr>
        <p:spPr>
          <a:xfrm rot="16200000">
            <a:off x="8744938" y="3823149"/>
            <a:ext cx="59436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91C20B79-56B8-B660-4A42-428D00010DFF}"/>
              </a:ext>
            </a:extLst>
          </p:cNvPr>
          <p:cNvSpPr txBox="1">
            <a:spLocks/>
          </p:cNvSpPr>
          <p:nvPr/>
        </p:nvSpPr>
        <p:spPr>
          <a:xfrm>
            <a:off x="9484895" y="6545988"/>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9</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
        <p:nvSpPr>
          <p:cNvPr id="5" name="Content Placeholder 2">
            <a:extLst>
              <a:ext uri="{FF2B5EF4-FFF2-40B4-BE49-F238E27FC236}">
                <a16:creationId xmlns:a16="http://schemas.microsoft.com/office/drawing/2014/main" id="{C20AD6A2-2E84-4EFB-7099-AD796E61F122}"/>
              </a:ext>
            </a:extLst>
          </p:cNvPr>
          <p:cNvSpPr txBox="1">
            <a:spLocks/>
          </p:cNvSpPr>
          <p:nvPr/>
        </p:nvSpPr>
        <p:spPr>
          <a:xfrm>
            <a:off x="693867" y="4219076"/>
            <a:ext cx="4369061" cy="2951743"/>
          </a:xfrm>
          <a:prstGeom prst="rect">
            <a:avLst/>
          </a:prstGeom>
          <a:solidFill>
            <a:schemeClr val="accent2">
              <a:lumMod val="50000"/>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300"/>
              </a:spcBef>
              <a:spcAft>
                <a:spcPts val="300"/>
              </a:spcAft>
              <a:buNone/>
            </a:pPr>
            <a:endParaRPr lang="en-US" b="1" dirty="0">
              <a:ln>
                <a:solidFill>
                  <a:schemeClr val="bg1"/>
                </a:solidFill>
              </a:ln>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sp>
        <p:nvSpPr>
          <p:cNvPr id="12" name="TextBox 11">
            <a:extLst>
              <a:ext uri="{FF2B5EF4-FFF2-40B4-BE49-F238E27FC236}">
                <a16:creationId xmlns:a16="http://schemas.microsoft.com/office/drawing/2014/main" id="{600D8FE2-B32F-AC3B-83BB-68205003069E}"/>
              </a:ext>
            </a:extLst>
          </p:cNvPr>
          <p:cNvSpPr txBox="1"/>
          <p:nvPr/>
        </p:nvSpPr>
        <p:spPr>
          <a:xfrm>
            <a:off x="1283368" y="5392151"/>
            <a:ext cx="9372066" cy="1134478"/>
          </a:xfrm>
          <a:prstGeom prst="rect">
            <a:avLst/>
          </a:prstGeom>
          <a:noFill/>
        </p:spPr>
        <p:txBody>
          <a:bodyPr wrap="square">
            <a:spAutoFit/>
          </a:bodyPr>
          <a:lstStyle/>
          <a:p>
            <a:pPr marL="0" marR="0">
              <a:lnSpc>
                <a:spcPct val="107000"/>
              </a:lnSpc>
              <a:spcBef>
                <a:spcPts val="0"/>
              </a:spcBef>
              <a:spcAft>
                <a:spcPts val="0"/>
              </a:spcAft>
              <a:buClr>
                <a:schemeClr val="accent2">
                  <a:lumMod val="50000"/>
                </a:schemeClr>
              </a:buClr>
              <a:buFont typeface="Wingdings" panose="05000000000000000000" pitchFamily="2" charset="2"/>
              <a:buChar char="q"/>
            </a:pPr>
            <a:r>
              <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The covenant that God promises shall be different from the covenant of Sinai. </a:t>
            </a:r>
          </a:p>
          <a:p>
            <a:pPr marL="0" marR="0">
              <a:lnSpc>
                <a:spcPct val="107000"/>
              </a:lnSpc>
              <a:spcBef>
                <a:spcPts val="0"/>
              </a:spcBef>
              <a:spcAft>
                <a:spcPts val="0"/>
              </a:spcAft>
              <a:buClr>
                <a:schemeClr val="accent2">
                  <a:lumMod val="50000"/>
                </a:schemeClr>
              </a:buClr>
              <a:buFont typeface="Wingdings" panose="05000000000000000000" pitchFamily="2" charset="2"/>
              <a:buChar char="q"/>
            </a:pPr>
            <a:r>
              <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God shall again “write” words of instruction, but on the hearts and minds of His people. </a:t>
            </a:r>
          </a:p>
          <a:p>
            <a:pPr marL="0" marR="0">
              <a:lnSpc>
                <a:spcPct val="107000"/>
              </a:lnSpc>
              <a:spcBef>
                <a:spcPts val="0"/>
              </a:spcBef>
              <a:spcAft>
                <a:spcPts val="0"/>
              </a:spcAft>
              <a:buClr>
                <a:schemeClr val="accent2">
                  <a:lumMod val="50000"/>
                </a:schemeClr>
              </a:buClr>
              <a:buFont typeface="Wingdings" panose="05000000000000000000" pitchFamily="2" charset="2"/>
              <a:buChar char="q"/>
            </a:pPr>
            <a:r>
              <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Everyone shall have equal access to God, for He offers forgiveness of sins. </a:t>
            </a:r>
          </a:p>
          <a:p>
            <a:pPr marL="0" marR="0">
              <a:lnSpc>
                <a:spcPct val="107000"/>
              </a:lnSpc>
              <a:spcBef>
                <a:spcPts val="0"/>
              </a:spcBef>
              <a:spcAft>
                <a:spcPts val="0"/>
              </a:spcAft>
              <a:buClr>
                <a:schemeClr val="accent2">
                  <a:lumMod val="50000"/>
                </a:schemeClr>
              </a:buClr>
              <a:buFont typeface="Wingdings" panose="05000000000000000000" pitchFamily="2" charset="2"/>
              <a:buChar char="q"/>
            </a:pPr>
            <a:r>
              <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Jesus offers the grace of God through the giving of Himself. </a:t>
            </a:r>
          </a:p>
        </p:txBody>
      </p:sp>
      <p:pic>
        <p:nvPicPr>
          <p:cNvPr id="2" name="Picture 1">
            <a:extLst>
              <a:ext uri="{FF2B5EF4-FFF2-40B4-BE49-F238E27FC236}">
                <a16:creationId xmlns:a16="http://schemas.microsoft.com/office/drawing/2014/main" id="{1491CAFF-C374-C744-970D-3C24F064B7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564510" y="851349"/>
            <a:ext cx="4421513" cy="444455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10" name="Straight Connector 9">
            <a:extLst>
              <a:ext uri="{FF2B5EF4-FFF2-40B4-BE49-F238E27FC236}">
                <a16:creationId xmlns:a16="http://schemas.microsoft.com/office/drawing/2014/main" id="{8D7089EA-8F12-A20D-0D4D-EE06202EAFB8}"/>
              </a:ext>
            </a:extLst>
          </p:cNvPr>
          <p:cNvCxnSpPr>
            <a:cxnSpLocks/>
          </p:cNvCxnSpPr>
          <p:nvPr/>
        </p:nvCxnSpPr>
        <p:spPr>
          <a:xfrm>
            <a:off x="995729" y="5389899"/>
            <a:ext cx="969264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5E3E0711-F89A-42A5-2F7B-B862428AA224}"/>
              </a:ext>
            </a:extLst>
          </p:cNvPr>
          <p:cNvSpPr>
            <a:spLocks noGrp="1"/>
          </p:cNvSpPr>
          <p:nvPr>
            <p:ph type="title"/>
          </p:nvPr>
        </p:nvSpPr>
        <p:spPr>
          <a:xfrm>
            <a:off x="5358063" y="1234282"/>
            <a:ext cx="6185573" cy="655637"/>
          </a:xfrm>
        </p:spPr>
        <p:txBody>
          <a:bodyPr>
            <a:noAutofit/>
          </a:bodyPr>
          <a:lstStyle/>
          <a:p>
            <a:pPr marL="0" marR="0">
              <a:lnSpc>
                <a:spcPct val="107000"/>
              </a:lnSpc>
              <a:spcBef>
                <a:spcPts val="0"/>
              </a:spcBef>
              <a:spcAft>
                <a:spcPts val="0"/>
              </a:spcAft>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New Covenant - Jer. 31:33–34; John 1:17 NIV</a:t>
            </a:r>
          </a:p>
        </p:txBody>
      </p:sp>
      <p:grpSp>
        <p:nvGrpSpPr>
          <p:cNvPr id="15" name="Group 14">
            <a:extLst>
              <a:ext uri="{FF2B5EF4-FFF2-40B4-BE49-F238E27FC236}">
                <a16:creationId xmlns:a16="http://schemas.microsoft.com/office/drawing/2014/main" id="{52696E49-A85A-EDB9-92AD-1915B224CCBA}"/>
              </a:ext>
            </a:extLst>
          </p:cNvPr>
          <p:cNvGrpSpPr/>
          <p:nvPr/>
        </p:nvGrpSpPr>
        <p:grpSpPr>
          <a:xfrm>
            <a:off x="4295362" y="1087608"/>
            <a:ext cx="7248275" cy="6083210"/>
            <a:chOff x="4295362" y="1007398"/>
            <a:chExt cx="7248275" cy="5657849"/>
          </a:xfrm>
        </p:grpSpPr>
        <p:sp>
          <p:nvSpPr>
            <p:cNvPr id="4" name="Content Placeholder 2">
              <a:extLst>
                <a:ext uri="{FF2B5EF4-FFF2-40B4-BE49-F238E27FC236}">
                  <a16:creationId xmlns:a16="http://schemas.microsoft.com/office/drawing/2014/main" id="{EAF38984-61C4-8B79-4351-737FF199E4AE}"/>
                </a:ext>
              </a:extLst>
            </p:cNvPr>
            <p:cNvSpPr txBox="1">
              <a:spLocks/>
            </p:cNvSpPr>
            <p:nvPr/>
          </p:nvSpPr>
          <p:spPr>
            <a:xfrm>
              <a:off x="5063064" y="1007398"/>
              <a:ext cx="6480573" cy="5657849"/>
            </a:xfrm>
            <a:prstGeom prst="rect">
              <a:avLst/>
            </a:prstGeom>
            <a:solidFill>
              <a:schemeClr val="accent2">
                <a:lumMod val="50000"/>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300"/>
                </a:spcBef>
                <a:spcAft>
                  <a:spcPts val="300"/>
                </a:spcAft>
                <a:buNone/>
              </a:pPr>
              <a:endPar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indent="0">
                <a:lnSpc>
                  <a:spcPct val="100000"/>
                </a:lnSpc>
                <a:spcBef>
                  <a:spcPts val="300"/>
                </a:spcBef>
                <a:spcAft>
                  <a:spcPts val="300"/>
                </a:spcAft>
                <a:buNone/>
              </a:pPr>
              <a:endPar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indent="0">
                <a:lnSpc>
                  <a:spcPct val="100000"/>
                </a:lnSpc>
                <a:spcBef>
                  <a:spcPts val="300"/>
                </a:spcBef>
                <a:spcAft>
                  <a:spcPts val="300"/>
                </a:spcAft>
                <a:buNone/>
              </a:pPr>
              <a:endParaRPr lang="en-US" sz="1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indent="0">
                <a:lnSpc>
                  <a:spcPct val="100000"/>
                </a:lnSpc>
                <a:spcBef>
                  <a:spcPts val="300"/>
                </a:spcBef>
                <a:spcAft>
                  <a:spcPts val="300"/>
                </a:spcAft>
                <a:buNone/>
              </a:pPr>
              <a:endParaRPr lang="en-US" sz="100" b="1" u="sng"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indent="0">
                <a:lnSpc>
                  <a:spcPct val="100000"/>
                </a:lnSpc>
                <a:spcBef>
                  <a:spcPts val="300"/>
                </a:spcBef>
                <a:spcAft>
                  <a:spcPts val="300"/>
                </a:spcAft>
                <a:buNone/>
              </a:pPr>
              <a:endParaRPr lang="en-US" sz="10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indent="0">
                <a:lnSpc>
                  <a:spcPct val="100000"/>
                </a:lnSpc>
                <a:spcBef>
                  <a:spcPts val="300"/>
                </a:spcBef>
                <a:spcAft>
                  <a:spcPts val="300"/>
                </a:spcAft>
                <a:buNone/>
              </a:pPr>
              <a:endParaRPr lang="en-US" sz="8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indent="0">
                <a:lnSpc>
                  <a:spcPct val="100000"/>
                </a:lnSpc>
                <a:spcBef>
                  <a:spcPts val="300"/>
                </a:spcBef>
                <a:spcAft>
                  <a:spcPts val="300"/>
                </a:spcAft>
                <a:buNone/>
              </a:pPr>
              <a:endParaRPr lang="en-US" sz="8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indent="0">
                <a:lnSpc>
                  <a:spcPct val="100000"/>
                </a:lnSpc>
                <a:spcBef>
                  <a:spcPts val="300"/>
                </a:spcBef>
                <a:spcAft>
                  <a:spcPts val="300"/>
                </a:spcAft>
                <a:buNone/>
              </a:pPr>
              <a:r>
                <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33 “This is the covenant I will make with the people of Israel after that time,” declares the Lord.  “I will put my law in their minds and write it on their hearts.  I will be their God, and they will be my people. </a:t>
              </a:r>
            </a:p>
            <a:p>
              <a:pPr marL="0" marR="0" indent="0">
                <a:lnSpc>
                  <a:spcPct val="100000"/>
                </a:lnSpc>
                <a:spcBef>
                  <a:spcPts val="300"/>
                </a:spcBef>
                <a:spcAft>
                  <a:spcPts val="300"/>
                </a:spcAft>
                <a:buNone/>
              </a:pPr>
              <a:r>
                <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34 No longer will they teach their neighbor, or say to one another, ‘Know the Lord,’ because they will all know me, from the least of them to the greatest,” declares the Lord.  “For I will forgive their wickedness and will remember their sins no more. ”</a:t>
              </a:r>
            </a:p>
            <a:p>
              <a:pPr marL="0" marR="0" indent="0">
                <a:lnSpc>
                  <a:spcPct val="100000"/>
                </a:lnSpc>
                <a:spcBef>
                  <a:spcPts val="300"/>
                </a:spcBef>
                <a:spcAft>
                  <a:spcPts val="300"/>
                </a:spcAft>
                <a:buNone/>
              </a:pPr>
              <a:r>
                <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0" marR="0" indent="0">
                <a:lnSpc>
                  <a:spcPct val="100000"/>
                </a:lnSpc>
                <a:spcBef>
                  <a:spcPts val="300"/>
                </a:spcBef>
                <a:spcAft>
                  <a:spcPts val="300"/>
                </a:spcAft>
                <a:buNone/>
              </a:pPr>
              <a:r>
                <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17 For the law was given through Moses; grace and truth came through Jesus Christ. </a:t>
              </a:r>
            </a:p>
          </p:txBody>
        </p:sp>
        <p:sp>
          <p:nvSpPr>
            <p:cNvPr id="14" name="TextBox 13">
              <a:extLst>
                <a:ext uri="{FF2B5EF4-FFF2-40B4-BE49-F238E27FC236}">
                  <a16:creationId xmlns:a16="http://schemas.microsoft.com/office/drawing/2014/main" id="{47EF48B6-A8F7-F813-EBD3-167020C69F54}"/>
                </a:ext>
              </a:extLst>
            </p:cNvPr>
            <p:cNvSpPr txBox="1"/>
            <p:nvPr/>
          </p:nvSpPr>
          <p:spPr>
            <a:xfrm>
              <a:off x="4295362" y="4360025"/>
              <a:ext cx="1554480" cy="369332"/>
            </a:xfrm>
            <a:prstGeom prst="rect">
              <a:avLst/>
            </a:prstGeom>
            <a:noFill/>
          </p:spPr>
          <p:txBody>
            <a:bodyPr wrap="square">
              <a:spAutoFit/>
            </a:bodyPr>
            <a:lstStyle/>
            <a:p>
              <a:r>
                <a:rPr lang="en-US" b="1" u="sng"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JOHN 1:</a:t>
              </a:r>
              <a:endParaRPr lang="en-US" u="sng" dirty="0"/>
            </a:p>
          </p:txBody>
        </p:sp>
      </p:grpSp>
    </p:spTree>
    <p:extLst>
      <p:ext uri="{BB962C8B-B14F-4D97-AF65-F5344CB8AC3E}">
        <p14:creationId xmlns:p14="http://schemas.microsoft.com/office/powerpoint/2010/main" val="4213139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1638</TotalTime>
  <Words>8269</Words>
  <Application>Microsoft Office PowerPoint</Application>
  <PresentationFormat>Widescreen</PresentationFormat>
  <Paragraphs>480</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Black</vt:lpstr>
      <vt:lpstr>Calibri</vt:lpstr>
      <vt:lpstr>Century Gothic</vt:lpstr>
      <vt:lpstr>Gotham Book</vt:lpstr>
      <vt:lpstr>Gotham Medium</vt:lpstr>
      <vt:lpstr>Wingdings</vt:lpstr>
      <vt:lpstr>Wingdings 3</vt:lpstr>
      <vt:lpstr>Ion Boardroom</vt:lpstr>
      <vt:lpstr>Changes Promised</vt:lpstr>
      <vt:lpstr>Prayer</vt:lpstr>
      <vt:lpstr>Agenda</vt:lpstr>
      <vt:lpstr>Better than Before </vt:lpstr>
      <vt:lpstr>Key Points </vt:lpstr>
      <vt:lpstr>Key Points </vt:lpstr>
      <vt:lpstr>Lesson Context</vt:lpstr>
      <vt:lpstr>A New Promise - Jeremiah 31:29–32 NIV</vt:lpstr>
      <vt:lpstr>A New Covenant - Jer. 31:33–34; John 1:17 NIV</vt:lpstr>
      <vt:lpstr>Fresh Start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Bowman, Stanford W</cp:lastModifiedBy>
  <cp:revision>8</cp:revision>
  <dcterms:created xsi:type="dcterms:W3CDTF">2023-08-04T01:08:47Z</dcterms:created>
  <dcterms:modified xsi:type="dcterms:W3CDTF">2025-10-17T20:27:39Z</dcterms:modified>
</cp:coreProperties>
</file>