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21"/>
  </p:notesMasterIdLst>
  <p:sldIdLst>
    <p:sldId id="514" r:id="rId2"/>
    <p:sldId id="308" r:id="rId3"/>
    <p:sldId id="307" r:id="rId4"/>
    <p:sldId id="313" r:id="rId5"/>
    <p:sldId id="441" r:id="rId6"/>
    <p:sldId id="303" r:id="rId7"/>
    <p:sldId id="513" r:id="rId8"/>
    <p:sldId id="515" r:id="rId9"/>
    <p:sldId id="516" r:id="rId10"/>
    <p:sldId id="517" r:id="rId11"/>
    <p:sldId id="290" r:id="rId12"/>
    <p:sldId id="518" r:id="rId13"/>
    <p:sldId id="519" r:id="rId14"/>
    <p:sldId id="520" r:id="rId15"/>
    <p:sldId id="431" r:id="rId16"/>
    <p:sldId id="432" r:id="rId17"/>
    <p:sldId id="256" r:id="rId18"/>
    <p:sldId id="335" r:id="rId19"/>
    <p:sldId id="52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7ED9E-F9B0-460B-A624-5E6611507BB8}" v="6" dt="2025-10-24T14:00:21.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5" autoAdjust="0"/>
    <p:restoredTop sz="72763" autoAdjust="0"/>
  </p:normalViewPr>
  <p:slideViewPr>
    <p:cSldViewPr snapToGrid="0">
      <p:cViewPr varScale="1">
        <p:scale>
          <a:sx n="50" d="100"/>
          <a:sy n="50" d="100"/>
        </p:scale>
        <p:origin x="1362"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noFill/>
        <a:ln w="57150">
          <a:solidFill>
            <a:srgbClr val="002060"/>
          </a:solidFill>
        </a:ln>
      </dgm:spPr>
      <dgm:t>
        <a:bodyPr/>
        <a:lstStyle/>
        <a:p>
          <a:r>
            <a:rPr lang="en-US" sz="3200" b="1" cap="small" baseline="0" dirty="0">
              <a:solidFill>
                <a:srgbClr val="002060"/>
              </a:solidFill>
              <a:effectLst/>
              <a:latin typeface="Calibri" panose="020F0502020204030204" pitchFamily="34" charset="0"/>
              <a:cs typeface="Calibri" panose="020F0502020204030204" pitchFamily="34" charset="0"/>
            </a:rPr>
            <a:t>Cisterns—</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48CC44BD-C24A-4BB9-883E-3F15EBE32FC3}">
      <dgm:prSet custT="1"/>
      <dgm:spPr/>
      <dgm:t>
        <a:bodyPr/>
        <a:lstStyle/>
        <a:p>
          <a:r>
            <a:rPr lang="en-US" sz="2400" b="1" dirty="0">
              <a:solidFill>
                <a:srgbClr val="002060"/>
              </a:solidFill>
              <a:effectLst/>
              <a:latin typeface="Gotham Medium" panose="02000604030000020004"/>
              <a:cs typeface="Calibri" panose="020F0502020204030204" pitchFamily="34" charset="0"/>
            </a:rPr>
            <a:t>Cisterns were large pits used for storing water. They were cut into rock or converted from cave formations. Some cisterns would be lined with plaster to prevent leakage, while others needed no additional lining. These cisterns would be filled with rain or spring water as it collected during rainy seasons. Cisterns varied in size and shape: some were bottle-shaped, others bell-shaped, and they could be four or five yards deep. The opening would be covered by a stone to keep people from falling inside. Some cisterns had stairs, but most were like the one in this text, without a way of escape. Jeremiah’s cistern is empty of water, but it still has a layer of mud and sediment on the bottom (38:6).  This empty cistern is not only a nasty place to be trapped, but it demonstrates the deprivation of a city under siege. </a:t>
          </a:r>
        </a:p>
      </dgm:t>
    </dgm:pt>
    <dgm:pt modelId="{608597E8-5633-4EF8-9528-23199A688BED}" type="parTrans" cxnId="{97812CFD-A9B7-4245-903A-58C7CBB8A4F5}">
      <dgm:prSet/>
      <dgm:spPr/>
      <dgm:t>
        <a:bodyPr/>
        <a:lstStyle/>
        <a:p>
          <a:endParaRPr lang="en-US"/>
        </a:p>
      </dgm:t>
    </dgm:pt>
    <dgm:pt modelId="{FF13BEB8-DD07-4BF7-83A9-EFEE10D805C1}" type="sibTrans" cxnId="{97812CFD-A9B7-4245-903A-58C7CBB8A4F5}">
      <dgm:prSet/>
      <dgm:spPr/>
      <dgm:t>
        <a:bodyPr/>
        <a:lstStyle/>
        <a:p>
          <a:endParaRPr lang="en-US"/>
        </a:p>
      </dgm:t>
    </dgm:pt>
    <dgm:pt modelId="{B9766C2D-2117-45C1-8601-D4359784E32E}">
      <dgm:prSet custT="1"/>
      <dgm:spPr/>
      <dgm:t>
        <a:bodyPr/>
        <a:lstStyle/>
        <a:p>
          <a:endParaRPr lang="en-US" sz="2400" b="1" dirty="0">
            <a:solidFill>
              <a:srgbClr val="002060"/>
            </a:solidFill>
            <a:effectLst/>
            <a:latin typeface="Gotham Medium" panose="02000604030000020004"/>
            <a:cs typeface="Calibri" panose="020F0502020204030204" pitchFamily="34" charset="0"/>
          </a:endParaRPr>
        </a:p>
      </dgm:t>
    </dgm:pt>
    <dgm:pt modelId="{74E6EDC5-20A5-4D02-A64E-9B910BCC9DBA}" type="parTrans" cxnId="{65907AB3-CB60-4BCD-9EF1-CF1086300818}">
      <dgm:prSet/>
      <dgm:spPr/>
      <dgm:t>
        <a:bodyPr/>
        <a:lstStyle/>
        <a:p>
          <a:endParaRPr lang="en-US"/>
        </a:p>
      </dgm:t>
    </dgm:pt>
    <dgm:pt modelId="{7C960A1C-98A6-4F21-836C-F2A0E236557A}" type="sibTrans" cxnId="{65907AB3-CB60-4BCD-9EF1-CF108630081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662524" custLinFactY="-15157" custLinFactNeighborY="-100000">
        <dgm:presLayoutVars>
          <dgm:chMax val="0"/>
          <dgm:bulletEnabled val="1"/>
        </dgm:presLayoutVars>
      </dgm:prSet>
      <dgm:spPr/>
    </dgm:pt>
    <dgm:pt modelId="{7D5F5C1C-BC64-4F92-9E9A-9814DA14BC2D}"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65907AB3-CB60-4BCD-9EF1-CF1086300818}" srcId="{5334A4D0-6DC3-4364-90BD-434E92B06E84}" destId="{B9766C2D-2117-45C1-8601-D4359784E32E}" srcOrd="1" destOrd="0" parTransId="{74E6EDC5-20A5-4D02-A64E-9B910BCC9DBA}" sibTransId="{7C960A1C-98A6-4F21-836C-F2A0E236557A}"/>
    <dgm:cxn modelId="{3FBC08BF-4F9E-464A-9F01-520490C59B50}" type="presOf" srcId="{B9766C2D-2117-45C1-8601-D4359784E32E}" destId="{7D5F5C1C-BC64-4F92-9E9A-9814DA14BC2D}" srcOrd="0" destOrd="1" presId="urn:microsoft.com/office/officeart/2005/8/layout/vList2"/>
    <dgm:cxn modelId="{F0C693E8-73BE-4A86-B99A-7DACFFE3DADF}" type="presOf" srcId="{48CC44BD-C24A-4BB9-883E-3F15EBE32FC3}" destId="{7D5F5C1C-BC64-4F92-9E9A-9814DA14BC2D}" srcOrd="0" destOrd="0" presId="urn:microsoft.com/office/officeart/2005/8/layout/vList2"/>
    <dgm:cxn modelId="{97812CFD-A9B7-4245-903A-58C7CBB8A4F5}" srcId="{5334A4D0-6DC3-4364-90BD-434E92B06E84}" destId="{48CC44BD-C24A-4BB9-883E-3F15EBE32FC3}" srcOrd="0" destOrd="0" parTransId="{608597E8-5633-4EF8-9528-23199A688BED}" sibTransId="{FF13BEB8-DD07-4BF7-83A9-EFEE10D805C1}"/>
    <dgm:cxn modelId="{1379CD52-00BF-4A1F-A8FB-35BB2045DBFF}" type="presParOf" srcId="{2CAA70E5-F744-4680-8103-416F359E6392}" destId="{B2785CD1-C157-4E1D-89E2-08E093D8A5BE}" srcOrd="0" destOrd="0" presId="urn:microsoft.com/office/officeart/2005/8/layout/vList2"/>
    <dgm:cxn modelId="{D1F61146-78C5-42A5-A359-388C864558CF}" type="presParOf" srcId="{2CAA70E5-F744-4680-8103-416F359E6392}" destId="{7D5F5C1C-BC64-4F92-9E9A-9814DA14BC2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noFill/>
        <a:ln w="57150">
          <a:solidFill>
            <a:srgbClr val="002060"/>
          </a:solidFill>
        </a:ln>
      </dgm:spPr>
      <dgm:t>
        <a:bodyPr/>
        <a:lstStyle/>
        <a:p>
          <a:r>
            <a:rPr lang="en-US" sz="3200" b="1" cap="small" baseline="0" dirty="0">
              <a:solidFill>
                <a:srgbClr val="002060"/>
              </a:solidFill>
              <a:effectLst/>
              <a:latin typeface="Calibri" panose="020F0502020204030204" pitchFamily="34" charset="0"/>
              <a:cs typeface="Calibri" panose="020F0502020204030204" pitchFamily="34" charset="0"/>
            </a:rPr>
            <a:t>Jeremiah’s Preaching against Slavery—</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A682A40A-0B5C-4FFD-8370-08A78C343E38}">
      <dgm:prSet custT="1"/>
      <dgm:spPr/>
      <dgm:t>
        <a:bodyPr/>
        <a:lstStyle/>
        <a:p>
          <a:r>
            <a:rPr lang="en-US" sz="2400" b="1" dirty="0">
              <a:solidFill>
                <a:srgbClr val="002060"/>
              </a:solidFill>
              <a:effectLst/>
              <a:latin typeface="Gotham Medium" panose="02000604030000020004"/>
              <a:cs typeface="Calibri" panose="020F0502020204030204" pitchFamily="34" charset="0"/>
            </a:rPr>
            <a:t>There are many reasons that the princes of Judah do not like Jeremiah’s preaching and plot to eliminate him. Under Zedekiah, the leaders had freed all of their Hebrew slaves (Jer. 34:8–11). But in a direct violation of the Sinai covenant, the leaders of Judah and Jerusalem went back on their word and re-enslaved their fellow people. Jeremiah gives a fiery sermon in response. He says, “You have not proclaimed freedom to your own people. So I [the Lord] now proclaim ‘freedom’ for you . . . ‘freedom’ to fall by the sword, plague and famine” (Jer. 34:17). Even though God gives universal freedom to His people, greed and wickedness cause these nobles to deny freedom to others. </a:t>
          </a:r>
        </a:p>
      </dgm:t>
    </dgm:pt>
    <dgm:pt modelId="{7BA2BD5A-192E-42F5-B3C5-38FFD6003075}" type="parTrans" cxnId="{970BE9F9-72A8-4672-9E99-D4C3BFAD1123}">
      <dgm:prSet/>
      <dgm:spPr/>
      <dgm:t>
        <a:bodyPr/>
        <a:lstStyle/>
        <a:p>
          <a:endParaRPr lang="en-US"/>
        </a:p>
      </dgm:t>
    </dgm:pt>
    <dgm:pt modelId="{B4D23DA8-EF5E-4C70-BBD5-39E46BC7AD3F}" type="sibTrans" cxnId="{970BE9F9-72A8-4672-9E99-D4C3BFAD1123}">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662524" custLinFactY="-15157" custLinFactNeighborY="-100000">
        <dgm:presLayoutVars>
          <dgm:chMax val="0"/>
          <dgm:bulletEnabled val="1"/>
        </dgm:presLayoutVars>
      </dgm:prSet>
      <dgm:spPr/>
    </dgm:pt>
    <dgm:pt modelId="{D70125F2-1031-472D-BF10-2ED337388064}"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BE733D67-2672-4F08-AB78-40584DE40EB6}" type="presOf" srcId="{A682A40A-0B5C-4FFD-8370-08A78C343E38}" destId="{D70125F2-1031-472D-BF10-2ED337388064}"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970BE9F9-72A8-4672-9E99-D4C3BFAD1123}" srcId="{5334A4D0-6DC3-4364-90BD-434E92B06E84}" destId="{A682A40A-0B5C-4FFD-8370-08A78C343E38}" srcOrd="0" destOrd="0" parTransId="{7BA2BD5A-192E-42F5-B3C5-38FFD6003075}" sibTransId="{B4D23DA8-EF5E-4C70-BBD5-39E46BC7AD3F}"/>
    <dgm:cxn modelId="{1379CD52-00BF-4A1F-A8FB-35BB2045DBFF}" type="presParOf" srcId="{2CAA70E5-F744-4680-8103-416F359E6392}" destId="{B2785CD1-C157-4E1D-89E2-08E093D8A5BE}" srcOrd="0" destOrd="0" presId="urn:microsoft.com/office/officeart/2005/8/layout/vList2"/>
    <dgm:cxn modelId="{05B85F4F-7011-45D9-A25E-A9E0D73E34CC}" type="presParOf" srcId="{2CAA70E5-F744-4680-8103-416F359E6392}" destId="{D70125F2-1031-472D-BF10-2ED33738806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6FB206-F1AF-4EFE-A86F-F12CDE00380F}">
      <dgm:prSet custT="1"/>
      <dgm:spPr/>
      <dgm:t>
        <a:bodyPr/>
        <a:lstStyle/>
        <a:p>
          <a:r>
            <a:rPr lang="en-US" sz="2000" b="1" dirty="0">
              <a:solidFill>
                <a:srgbClr val="002060"/>
              </a:solidFill>
              <a:effectLst/>
              <a:latin typeface="Gotham Medium" panose="02000604030000020004"/>
              <a:cs typeface="Calibri" panose="020F0502020204030204" pitchFamily="34" charset="0"/>
            </a:rPr>
            <a:t>This is not the only time that Jeremiah finds himself confined.  Zedekiah and all of his officials paid no attention to Jeremiah’s earlier messages (Jer. 37:1–2). Then unexpectedly, the siege of Jerusalem stops while the Babylonians are fighting another battle. Jeremiah warns that the Babylonians will soon be back to finish the job (Jer. 37:6–10).  But when he tries to leave the city, as he has been urging everyone to do, he is thrown in a cell and accused of being a deserter (Jer. 37:16). </a:t>
          </a:r>
        </a:p>
      </dgm:t>
    </dgm:pt>
    <dgm:pt modelId="{1FBBD50A-AEFE-4849-A1C9-50C16D26080C}" type="parTrans" cxnId="{61C1F636-AD67-4B26-B55C-EA0D6509EE24}">
      <dgm:prSet/>
      <dgm:spPr/>
      <dgm:t>
        <a:bodyPr/>
        <a:lstStyle/>
        <a:p>
          <a:endParaRPr lang="en-US"/>
        </a:p>
      </dgm:t>
    </dgm:pt>
    <dgm:pt modelId="{4C3B3647-75CB-471E-B4D2-A721B66A2FFD}" type="sibTrans" cxnId="{61C1F636-AD67-4B26-B55C-EA0D6509EE24}">
      <dgm:prSet/>
      <dgm:spPr/>
      <dgm:t>
        <a:bodyPr/>
        <a:lstStyle/>
        <a:p>
          <a:endParaRPr lang="en-US"/>
        </a:p>
      </dgm:t>
    </dgm:pt>
    <dgm:pt modelId="{49E32F5B-1B20-4A6C-BB5A-47209015C48A}">
      <dgm:prSet custT="1"/>
      <dgm:spPr/>
      <dgm:t>
        <a:bodyPr/>
        <a:lstStyle/>
        <a:p>
          <a:r>
            <a:rPr lang="en-US" sz="2000" b="1" dirty="0">
              <a:solidFill>
                <a:srgbClr val="002060"/>
              </a:solidFill>
              <a:effectLst/>
              <a:latin typeface="Gotham Medium" panose="02000604030000020004"/>
              <a:cs typeface="Calibri" panose="020F0502020204030204" pitchFamily="34" charset="0"/>
            </a:rPr>
            <a:t> After this, he remains confined in the “courtyard of the guard,” as he does at the end of this lesson’s text (Jer. 37:21; 38:13). While this is a great improvement, he is still not free to come and go. At least for a time, he receives a regular ration of bread, but the remaining food in Jerusalem would soon run out. </a:t>
          </a:r>
        </a:p>
      </dgm:t>
    </dgm:pt>
    <dgm:pt modelId="{CF82D49E-1EDF-4B4F-AC0E-A57A6309B23F}" type="parTrans" cxnId="{1EEFDC79-B405-4C89-B3BD-C4112E977492}">
      <dgm:prSet/>
      <dgm:spPr/>
      <dgm:t>
        <a:bodyPr/>
        <a:lstStyle/>
        <a:p>
          <a:endParaRPr lang="en-US"/>
        </a:p>
      </dgm:t>
    </dgm:pt>
    <dgm:pt modelId="{BFEDD4D4-F2BF-443B-9B3A-DB030B238928}" type="sibTrans" cxnId="{1EEFDC79-B405-4C89-B3BD-C4112E977492}">
      <dgm:prSet/>
      <dgm:spPr/>
      <dgm:t>
        <a:bodyPr/>
        <a:lstStyle/>
        <a:p>
          <a:endParaRPr lang="en-US"/>
        </a:p>
      </dgm:t>
    </dgm:pt>
    <dgm:pt modelId="{766FFB29-1D4E-4C02-90E7-AA423BF4B13B}">
      <dgm:prSet custT="1"/>
      <dgm:spPr/>
      <dgm:t>
        <a:bodyPr/>
        <a:lstStyle/>
        <a:p>
          <a:r>
            <a:rPr lang="en-US" sz="2000" b="1" dirty="0">
              <a:solidFill>
                <a:srgbClr val="002060"/>
              </a:solidFill>
              <a:effectLst/>
              <a:latin typeface="Gotham Medium" panose="02000604030000020004"/>
              <a:cs typeface="Calibri" panose="020F0502020204030204" pitchFamily="34" charset="0"/>
            </a:rPr>
            <a:t> Once the city falls to the Babylonians, Nebuchadnezzar gives orders for his men to look after Jeremiah (39:11–12).  He is finally released to return to his home (Jer. 39:14; 40:4–5). But later, Jeremiah is taken to Egypt against his will (Jer. 43:6). </a:t>
          </a:r>
        </a:p>
      </dgm:t>
    </dgm:pt>
    <dgm:pt modelId="{0C6FDBCA-2987-4896-BAE5-AB2A3CD10890}" type="parTrans" cxnId="{BCF50643-18B9-48D8-ABE4-C7A1DFCF3DCA}">
      <dgm:prSet/>
      <dgm:spPr/>
      <dgm:t>
        <a:bodyPr/>
        <a:lstStyle/>
        <a:p>
          <a:endParaRPr lang="en-US"/>
        </a:p>
      </dgm:t>
    </dgm:pt>
    <dgm:pt modelId="{8EB5F201-2C93-41F1-A0CE-186096D1E8D6}" type="sibTrans" cxnId="{BCF50643-18B9-48D8-ABE4-C7A1DFCF3DCA}">
      <dgm:prSet/>
      <dgm:spPr/>
      <dgm:t>
        <a:bodyPr/>
        <a:lstStyle/>
        <a:p>
          <a:endParaRPr lang="en-US"/>
        </a:p>
      </dgm:t>
    </dgm:pt>
    <dgm:pt modelId="{ACE9FB84-04A8-45D4-9982-79C4409BD0FB}">
      <dgm:prSet phldrT="[Text]" custT="1"/>
      <dgm:spPr>
        <a:noFill/>
        <a:ln w="57150">
          <a:solidFill>
            <a:srgbClr val="002060"/>
          </a:solidFill>
        </a:ln>
      </dgm:spPr>
      <dgm:t>
        <a:bodyPr/>
        <a:lstStyle/>
        <a:p>
          <a:r>
            <a:rPr lang="en-US" sz="3200" b="1" cap="small" baseline="0" dirty="0">
              <a:solidFill>
                <a:srgbClr val="002060"/>
              </a:solidFill>
              <a:effectLst/>
              <a:latin typeface="Calibri" panose="020F0502020204030204" pitchFamily="34" charset="0"/>
              <a:cs typeface="Calibri" panose="020F0502020204030204" pitchFamily="34" charset="0"/>
            </a:rPr>
            <a:t>Jeremiah’s Confinements—</a:t>
          </a:r>
        </a:p>
      </dgm:t>
    </dgm:pt>
    <dgm:pt modelId="{2B7CD3FE-9AF1-4B64-8491-9DF0394A70D6}" type="parTrans" cxnId="{5AC2372A-C9F8-4C93-8F25-80E8362C99B0}">
      <dgm:prSet/>
      <dgm:spPr/>
      <dgm:t>
        <a:bodyPr/>
        <a:lstStyle/>
        <a:p>
          <a:endParaRPr lang="en-US"/>
        </a:p>
      </dgm:t>
    </dgm:pt>
    <dgm:pt modelId="{4C51DD7A-2661-4239-A9E0-44DFE6AEA201}" type="sibTrans" cxnId="{5AC2372A-C9F8-4C93-8F25-80E8362C99B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3598C01A-BE17-47F8-BA77-C1F520924678}" type="pres">
      <dgm:prSet presAssocID="{ACE9FB84-04A8-45D4-9982-79C4409BD0FB}" presName="parentText" presStyleLbl="node1" presStyleIdx="0" presStyleCnt="1" custScaleY="996179">
        <dgm:presLayoutVars>
          <dgm:chMax val="0"/>
          <dgm:bulletEnabled val="1"/>
        </dgm:presLayoutVars>
      </dgm:prSet>
      <dgm:spPr/>
    </dgm:pt>
    <dgm:pt modelId="{07396F6D-5D64-4543-9180-FF9505ADBFA7}" type="pres">
      <dgm:prSet presAssocID="{ACE9FB84-04A8-45D4-9982-79C4409BD0FB}" presName="childText" presStyleLbl="revTx" presStyleIdx="0" presStyleCnt="1">
        <dgm:presLayoutVars>
          <dgm:bulletEnabled val="1"/>
        </dgm:presLayoutVars>
      </dgm:prSet>
      <dgm:spPr/>
    </dgm:pt>
  </dgm:ptLst>
  <dgm:cxnLst>
    <dgm:cxn modelId="{BD848529-BDF5-429C-B8C2-176E8D660D5D}" type="presOf" srcId="{766FFB29-1D4E-4C02-90E7-AA423BF4B13B}" destId="{07396F6D-5D64-4543-9180-FF9505ADBFA7}" srcOrd="0" destOrd="2" presId="urn:microsoft.com/office/officeart/2005/8/layout/vList2"/>
    <dgm:cxn modelId="{5AC2372A-C9F8-4C93-8F25-80E8362C99B0}" srcId="{CD9A573D-F03A-4A44-A792-4CD576534EC4}" destId="{ACE9FB84-04A8-45D4-9982-79C4409BD0FB}" srcOrd="0" destOrd="0" parTransId="{2B7CD3FE-9AF1-4B64-8491-9DF0394A70D6}" sibTransId="{4C51DD7A-2661-4239-A9E0-44DFE6AEA201}"/>
    <dgm:cxn modelId="{61C1F636-AD67-4B26-B55C-EA0D6509EE24}" srcId="{ACE9FB84-04A8-45D4-9982-79C4409BD0FB}" destId="{2D6FB206-F1AF-4EFE-A86F-F12CDE00380F}" srcOrd="0" destOrd="0" parTransId="{1FBBD50A-AEFE-4849-A1C9-50C16D26080C}" sibTransId="{4C3B3647-75CB-471E-B4D2-A721B66A2FFD}"/>
    <dgm:cxn modelId="{BCF50643-18B9-48D8-ABE4-C7A1DFCF3DCA}" srcId="{ACE9FB84-04A8-45D4-9982-79C4409BD0FB}" destId="{766FFB29-1D4E-4C02-90E7-AA423BF4B13B}" srcOrd="2" destOrd="0" parTransId="{0C6FDBCA-2987-4896-BAE5-AB2A3CD10890}" sibTransId="{8EB5F201-2C93-41F1-A0CE-186096D1E8D6}"/>
    <dgm:cxn modelId="{411AC875-5C0E-4C73-AF23-62417ED009B0}" type="presOf" srcId="{CD9A573D-F03A-4A44-A792-4CD576534EC4}" destId="{2CAA70E5-F744-4680-8103-416F359E6392}" srcOrd="0" destOrd="0" presId="urn:microsoft.com/office/officeart/2005/8/layout/vList2"/>
    <dgm:cxn modelId="{37941F59-427E-457B-A1C7-135C9F7D51AC}" type="presOf" srcId="{2D6FB206-F1AF-4EFE-A86F-F12CDE00380F}" destId="{07396F6D-5D64-4543-9180-FF9505ADBFA7}" srcOrd="0" destOrd="0" presId="urn:microsoft.com/office/officeart/2005/8/layout/vList2"/>
    <dgm:cxn modelId="{1EEFDC79-B405-4C89-B3BD-C4112E977492}" srcId="{ACE9FB84-04A8-45D4-9982-79C4409BD0FB}" destId="{49E32F5B-1B20-4A6C-BB5A-47209015C48A}" srcOrd="1" destOrd="0" parTransId="{CF82D49E-1EDF-4B4F-AC0E-A57A6309B23F}" sibTransId="{BFEDD4D4-F2BF-443B-9B3A-DB030B238928}"/>
    <dgm:cxn modelId="{C02921A3-9A6E-4892-BCD8-579806F414AD}" type="presOf" srcId="{ACE9FB84-04A8-45D4-9982-79C4409BD0FB}" destId="{3598C01A-BE17-47F8-BA77-C1F520924678}" srcOrd="0" destOrd="0" presId="urn:microsoft.com/office/officeart/2005/8/layout/vList2"/>
    <dgm:cxn modelId="{AE6543BD-E007-4E25-B108-9EDE4154A614}" type="presOf" srcId="{49E32F5B-1B20-4A6C-BB5A-47209015C48A}" destId="{07396F6D-5D64-4543-9180-FF9505ADBFA7}" srcOrd="0" destOrd="1" presId="urn:microsoft.com/office/officeart/2005/8/layout/vList2"/>
    <dgm:cxn modelId="{FCF5A39F-7913-473B-8F26-86E7185BA929}" type="presParOf" srcId="{2CAA70E5-F744-4680-8103-416F359E6392}" destId="{3598C01A-BE17-47F8-BA77-C1F520924678}" srcOrd="0" destOrd="0" presId="urn:microsoft.com/office/officeart/2005/8/layout/vList2"/>
    <dgm:cxn modelId="{2029A366-4C21-4169-9A5A-BABEF73AEE6D}" type="presParOf" srcId="{2CAA70E5-F744-4680-8103-416F359E6392}" destId="{07396F6D-5D64-4543-9180-FF9505ADBFA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6FB206-F1AF-4EFE-A86F-F12CDE00380F}">
      <dgm:prSet custT="1"/>
      <dgm:spPr/>
      <dgm:t>
        <a:bodyPr/>
        <a:lstStyle/>
        <a:p>
          <a:r>
            <a:rPr lang="en-US" sz="2000" b="1" dirty="0">
              <a:solidFill>
                <a:srgbClr val="002060"/>
              </a:solidFill>
              <a:effectLst/>
              <a:latin typeface="Gotham Medium" panose="02000604030000020004"/>
              <a:cs typeface="Calibri" panose="020F0502020204030204" pitchFamily="34" charset="0"/>
            </a:rPr>
            <a:t>This is not the only time that Jeremiah finds himself confined.  Zedekiah and all of his officials paid no attention to Jeremiah’s earlier messages (Jer. 37:1–2). Then unexpectedly, the siege of Jerusalem stops while the Babylonians are fighting another battle. Jeremiah warns that the Babylonians will soon be back to finish the job (Jer. 37:6–10).  But when he tries to leave the city, as he has been urging everyone to do, he is thrown in a cell and accused of being a deserter (Jer. 37:16). </a:t>
          </a:r>
        </a:p>
      </dgm:t>
    </dgm:pt>
    <dgm:pt modelId="{1FBBD50A-AEFE-4849-A1C9-50C16D26080C}" type="parTrans" cxnId="{61C1F636-AD67-4B26-B55C-EA0D6509EE24}">
      <dgm:prSet/>
      <dgm:spPr/>
      <dgm:t>
        <a:bodyPr/>
        <a:lstStyle/>
        <a:p>
          <a:endParaRPr lang="en-US"/>
        </a:p>
      </dgm:t>
    </dgm:pt>
    <dgm:pt modelId="{4C3B3647-75CB-471E-B4D2-A721B66A2FFD}" type="sibTrans" cxnId="{61C1F636-AD67-4B26-B55C-EA0D6509EE24}">
      <dgm:prSet/>
      <dgm:spPr/>
      <dgm:t>
        <a:bodyPr/>
        <a:lstStyle/>
        <a:p>
          <a:endParaRPr lang="en-US"/>
        </a:p>
      </dgm:t>
    </dgm:pt>
    <dgm:pt modelId="{49E32F5B-1B20-4A6C-BB5A-47209015C48A}">
      <dgm:prSet custT="1"/>
      <dgm:spPr/>
      <dgm:t>
        <a:bodyPr/>
        <a:lstStyle/>
        <a:p>
          <a:r>
            <a:rPr lang="en-US" sz="2000" b="1" dirty="0">
              <a:solidFill>
                <a:srgbClr val="002060"/>
              </a:solidFill>
              <a:effectLst/>
              <a:latin typeface="Gotham Medium" panose="02000604030000020004"/>
              <a:cs typeface="Calibri" panose="020F0502020204030204" pitchFamily="34" charset="0"/>
            </a:rPr>
            <a:t> After this, he remains confined in the “courtyard of the guard,” as he does at the end of this lesson’s text (Jer. 37:21; 38:13). While this is a great improvement, he is still not free to come and go. At least for a time, he receives a regular ration of bread, but the remaining food in Jerusalem would soon run out. </a:t>
          </a:r>
        </a:p>
      </dgm:t>
    </dgm:pt>
    <dgm:pt modelId="{CF82D49E-1EDF-4B4F-AC0E-A57A6309B23F}" type="parTrans" cxnId="{1EEFDC79-B405-4C89-B3BD-C4112E977492}">
      <dgm:prSet/>
      <dgm:spPr/>
      <dgm:t>
        <a:bodyPr/>
        <a:lstStyle/>
        <a:p>
          <a:endParaRPr lang="en-US"/>
        </a:p>
      </dgm:t>
    </dgm:pt>
    <dgm:pt modelId="{BFEDD4D4-F2BF-443B-9B3A-DB030B238928}" type="sibTrans" cxnId="{1EEFDC79-B405-4C89-B3BD-C4112E977492}">
      <dgm:prSet/>
      <dgm:spPr/>
      <dgm:t>
        <a:bodyPr/>
        <a:lstStyle/>
        <a:p>
          <a:endParaRPr lang="en-US"/>
        </a:p>
      </dgm:t>
    </dgm:pt>
    <dgm:pt modelId="{766FFB29-1D4E-4C02-90E7-AA423BF4B13B}">
      <dgm:prSet custT="1"/>
      <dgm:spPr/>
      <dgm:t>
        <a:bodyPr/>
        <a:lstStyle/>
        <a:p>
          <a:r>
            <a:rPr lang="en-US" sz="2000" b="1" dirty="0">
              <a:solidFill>
                <a:srgbClr val="002060"/>
              </a:solidFill>
              <a:effectLst/>
              <a:latin typeface="Gotham Medium" panose="02000604030000020004"/>
              <a:cs typeface="Calibri" panose="020F0502020204030204" pitchFamily="34" charset="0"/>
            </a:rPr>
            <a:t> Once the city falls to the Babylonians, Nebuchadnezzar gives orders for his men to look after Jeremiah (39:11–12).  He is finally released to return to his home (Jer. 39:14; 40:4–5). But later, Jeremiah is taken to Egypt against his will (Jer. 43:6). </a:t>
          </a:r>
        </a:p>
      </dgm:t>
    </dgm:pt>
    <dgm:pt modelId="{0C6FDBCA-2987-4896-BAE5-AB2A3CD10890}" type="parTrans" cxnId="{BCF50643-18B9-48D8-ABE4-C7A1DFCF3DCA}">
      <dgm:prSet/>
      <dgm:spPr/>
      <dgm:t>
        <a:bodyPr/>
        <a:lstStyle/>
        <a:p>
          <a:endParaRPr lang="en-US"/>
        </a:p>
      </dgm:t>
    </dgm:pt>
    <dgm:pt modelId="{8EB5F201-2C93-41F1-A0CE-186096D1E8D6}" type="sibTrans" cxnId="{BCF50643-18B9-48D8-ABE4-C7A1DFCF3DCA}">
      <dgm:prSet/>
      <dgm:spPr/>
      <dgm:t>
        <a:bodyPr/>
        <a:lstStyle/>
        <a:p>
          <a:endParaRPr lang="en-US"/>
        </a:p>
      </dgm:t>
    </dgm:pt>
    <dgm:pt modelId="{ACE9FB84-04A8-45D4-9982-79C4409BD0FB}">
      <dgm:prSet phldrT="[Text]" custT="1"/>
      <dgm:spPr>
        <a:noFill/>
        <a:ln w="57150">
          <a:solidFill>
            <a:srgbClr val="002060"/>
          </a:solidFill>
        </a:ln>
      </dgm:spPr>
      <dgm:t>
        <a:bodyPr/>
        <a:lstStyle/>
        <a:p>
          <a:r>
            <a:rPr lang="en-US" sz="3200" b="1" cap="small" baseline="0" dirty="0">
              <a:solidFill>
                <a:srgbClr val="002060"/>
              </a:solidFill>
              <a:effectLst/>
              <a:latin typeface="Calibri" panose="020F0502020204030204" pitchFamily="34" charset="0"/>
              <a:cs typeface="Calibri" panose="020F0502020204030204" pitchFamily="34" charset="0"/>
            </a:rPr>
            <a:t>Jeremiah’s Confinements—</a:t>
          </a:r>
        </a:p>
      </dgm:t>
    </dgm:pt>
    <dgm:pt modelId="{2B7CD3FE-9AF1-4B64-8491-9DF0394A70D6}" type="parTrans" cxnId="{5AC2372A-C9F8-4C93-8F25-80E8362C99B0}">
      <dgm:prSet/>
      <dgm:spPr/>
      <dgm:t>
        <a:bodyPr/>
        <a:lstStyle/>
        <a:p>
          <a:endParaRPr lang="en-US"/>
        </a:p>
      </dgm:t>
    </dgm:pt>
    <dgm:pt modelId="{4C51DD7A-2661-4239-A9E0-44DFE6AEA201}" type="sibTrans" cxnId="{5AC2372A-C9F8-4C93-8F25-80E8362C99B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3598C01A-BE17-47F8-BA77-C1F520924678}" type="pres">
      <dgm:prSet presAssocID="{ACE9FB84-04A8-45D4-9982-79C4409BD0FB}" presName="parentText" presStyleLbl="node1" presStyleIdx="0" presStyleCnt="1" custScaleY="996179">
        <dgm:presLayoutVars>
          <dgm:chMax val="0"/>
          <dgm:bulletEnabled val="1"/>
        </dgm:presLayoutVars>
      </dgm:prSet>
      <dgm:spPr/>
    </dgm:pt>
    <dgm:pt modelId="{07396F6D-5D64-4543-9180-FF9505ADBFA7}" type="pres">
      <dgm:prSet presAssocID="{ACE9FB84-04A8-45D4-9982-79C4409BD0FB}" presName="childText" presStyleLbl="revTx" presStyleIdx="0" presStyleCnt="1">
        <dgm:presLayoutVars>
          <dgm:bulletEnabled val="1"/>
        </dgm:presLayoutVars>
      </dgm:prSet>
      <dgm:spPr/>
    </dgm:pt>
  </dgm:ptLst>
  <dgm:cxnLst>
    <dgm:cxn modelId="{BD848529-BDF5-429C-B8C2-176E8D660D5D}" type="presOf" srcId="{766FFB29-1D4E-4C02-90E7-AA423BF4B13B}" destId="{07396F6D-5D64-4543-9180-FF9505ADBFA7}" srcOrd="0" destOrd="2" presId="urn:microsoft.com/office/officeart/2005/8/layout/vList2"/>
    <dgm:cxn modelId="{5AC2372A-C9F8-4C93-8F25-80E8362C99B0}" srcId="{CD9A573D-F03A-4A44-A792-4CD576534EC4}" destId="{ACE9FB84-04A8-45D4-9982-79C4409BD0FB}" srcOrd="0" destOrd="0" parTransId="{2B7CD3FE-9AF1-4B64-8491-9DF0394A70D6}" sibTransId="{4C51DD7A-2661-4239-A9E0-44DFE6AEA201}"/>
    <dgm:cxn modelId="{61C1F636-AD67-4B26-B55C-EA0D6509EE24}" srcId="{ACE9FB84-04A8-45D4-9982-79C4409BD0FB}" destId="{2D6FB206-F1AF-4EFE-A86F-F12CDE00380F}" srcOrd="0" destOrd="0" parTransId="{1FBBD50A-AEFE-4849-A1C9-50C16D26080C}" sibTransId="{4C3B3647-75CB-471E-B4D2-A721B66A2FFD}"/>
    <dgm:cxn modelId="{BCF50643-18B9-48D8-ABE4-C7A1DFCF3DCA}" srcId="{ACE9FB84-04A8-45D4-9982-79C4409BD0FB}" destId="{766FFB29-1D4E-4C02-90E7-AA423BF4B13B}" srcOrd="2" destOrd="0" parTransId="{0C6FDBCA-2987-4896-BAE5-AB2A3CD10890}" sibTransId="{8EB5F201-2C93-41F1-A0CE-186096D1E8D6}"/>
    <dgm:cxn modelId="{411AC875-5C0E-4C73-AF23-62417ED009B0}" type="presOf" srcId="{CD9A573D-F03A-4A44-A792-4CD576534EC4}" destId="{2CAA70E5-F744-4680-8103-416F359E6392}" srcOrd="0" destOrd="0" presId="urn:microsoft.com/office/officeart/2005/8/layout/vList2"/>
    <dgm:cxn modelId="{37941F59-427E-457B-A1C7-135C9F7D51AC}" type="presOf" srcId="{2D6FB206-F1AF-4EFE-A86F-F12CDE00380F}" destId="{07396F6D-5D64-4543-9180-FF9505ADBFA7}" srcOrd="0" destOrd="0" presId="urn:microsoft.com/office/officeart/2005/8/layout/vList2"/>
    <dgm:cxn modelId="{1EEFDC79-B405-4C89-B3BD-C4112E977492}" srcId="{ACE9FB84-04A8-45D4-9982-79C4409BD0FB}" destId="{49E32F5B-1B20-4A6C-BB5A-47209015C48A}" srcOrd="1" destOrd="0" parTransId="{CF82D49E-1EDF-4B4F-AC0E-A57A6309B23F}" sibTransId="{BFEDD4D4-F2BF-443B-9B3A-DB030B238928}"/>
    <dgm:cxn modelId="{C02921A3-9A6E-4892-BCD8-579806F414AD}" type="presOf" srcId="{ACE9FB84-04A8-45D4-9982-79C4409BD0FB}" destId="{3598C01A-BE17-47F8-BA77-C1F520924678}" srcOrd="0" destOrd="0" presId="urn:microsoft.com/office/officeart/2005/8/layout/vList2"/>
    <dgm:cxn modelId="{AE6543BD-E007-4E25-B108-9EDE4154A614}" type="presOf" srcId="{49E32F5B-1B20-4A6C-BB5A-47209015C48A}" destId="{07396F6D-5D64-4543-9180-FF9505ADBFA7}" srcOrd="0" destOrd="1" presId="urn:microsoft.com/office/officeart/2005/8/layout/vList2"/>
    <dgm:cxn modelId="{FCF5A39F-7913-473B-8F26-86E7185BA929}" type="presParOf" srcId="{2CAA70E5-F744-4680-8103-416F359E6392}" destId="{3598C01A-BE17-47F8-BA77-C1F520924678}" srcOrd="0" destOrd="0" presId="urn:microsoft.com/office/officeart/2005/8/layout/vList2"/>
    <dgm:cxn modelId="{2029A366-4C21-4169-9A5A-BABEF73AEE6D}" type="presParOf" srcId="{2CAA70E5-F744-4680-8103-416F359E6392}" destId="{07396F6D-5D64-4543-9180-FF9505ADBFA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947623" cy="423436"/>
        </a:xfrm>
        <a:prstGeom prst="roundRect">
          <a:avLst/>
        </a:prstGeom>
        <a:noFill/>
        <a:ln w="571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Calibri" panose="020F0502020204030204" pitchFamily="34" charset="0"/>
            </a:rPr>
            <a:t>Cisterns—</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0670" y="20670"/>
        <a:ext cx="7906283" cy="382096"/>
      </dsp:txXfrm>
    </dsp:sp>
    <dsp:sp modelId="{7D5F5C1C-BC64-4F92-9E9A-9814DA14BC2D}">
      <dsp:nvSpPr>
        <dsp:cNvPr id="0" name=""/>
        <dsp:cNvSpPr/>
      </dsp:nvSpPr>
      <dsp:spPr>
        <a:xfrm>
          <a:off x="0" y="424577"/>
          <a:ext cx="7947623" cy="1345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3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solidFill>
                <a:srgbClr val="002060"/>
              </a:solidFill>
              <a:effectLst/>
              <a:latin typeface="Gotham Medium" panose="02000604030000020004"/>
              <a:cs typeface="Calibri" panose="020F0502020204030204" pitchFamily="34" charset="0"/>
            </a:rPr>
            <a:t>Cisterns were large pits used for storing water. They were cut into rock or converted from cave formations. Some cisterns would be lined with plaster to prevent leakage, while others needed no additional lining. These cisterns would be filled with rain or spring water as it collected during rainy seasons. Cisterns varied in size and shape: some were bottle-shaped, others bell-shaped, and they could be four or five yards deep. The opening would be covered by a stone to keep people from falling inside. Some cisterns had stairs, but most were like the one in this text, without a way of escape. Jeremiah’s cistern is empty of water, but it still has a layer of mud and sediment on the bottom (38:6).  This empty cistern is not only a nasty place to be trapped, but it demonstrates the deprivation of a city under siege. </a:t>
          </a:r>
        </a:p>
        <a:p>
          <a:pPr marL="228600" lvl="1" indent="-228600" algn="l" defTabSz="1066800">
            <a:lnSpc>
              <a:spcPct val="90000"/>
            </a:lnSpc>
            <a:spcBef>
              <a:spcPct val="0"/>
            </a:spcBef>
            <a:spcAft>
              <a:spcPct val="20000"/>
            </a:spcAft>
            <a:buChar char="•"/>
          </a:pPr>
          <a:endParaRPr lang="en-US" sz="2400" b="1" kern="1200" dirty="0">
            <a:solidFill>
              <a:srgbClr val="002060"/>
            </a:solidFill>
            <a:effectLst/>
            <a:latin typeface="Gotham Medium" panose="02000604030000020004"/>
            <a:cs typeface="Calibri" panose="020F0502020204030204" pitchFamily="34" charset="0"/>
          </a:endParaRPr>
        </a:p>
      </dsp:txBody>
      <dsp:txXfrm>
        <a:off x="0" y="424577"/>
        <a:ext cx="7947623" cy="1345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947623" cy="502565"/>
        </a:xfrm>
        <a:prstGeom prst="roundRect">
          <a:avLst/>
        </a:prstGeom>
        <a:noFill/>
        <a:ln w="571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Calibri" panose="020F0502020204030204" pitchFamily="34" charset="0"/>
            </a:rPr>
            <a:t>Jeremiah’s Preaching against Slavery—</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4533" y="24533"/>
        <a:ext cx="7898557" cy="453499"/>
      </dsp:txXfrm>
    </dsp:sp>
    <dsp:sp modelId="{D70125F2-1031-472D-BF10-2ED337388064}">
      <dsp:nvSpPr>
        <dsp:cNvPr id="0" name=""/>
        <dsp:cNvSpPr/>
      </dsp:nvSpPr>
      <dsp:spPr>
        <a:xfrm>
          <a:off x="0" y="502822"/>
          <a:ext cx="7947623" cy="1268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3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solidFill>
                <a:srgbClr val="002060"/>
              </a:solidFill>
              <a:effectLst/>
              <a:latin typeface="Gotham Medium" panose="02000604030000020004"/>
              <a:cs typeface="Calibri" panose="020F0502020204030204" pitchFamily="34" charset="0"/>
            </a:rPr>
            <a:t>There are many reasons that the princes of Judah do not like Jeremiah’s preaching and plot to eliminate him. Under Zedekiah, the leaders had freed all of their Hebrew slaves (Jer. 34:8–11). But in a direct violation of the Sinai covenant, the leaders of Judah and Jerusalem went back on their word and re-enslaved their fellow people. Jeremiah gives a fiery sermon in response. He says, “You have not proclaimed freedom to your own people. So I [the Lord] now proclaim ‘freedom’ for you . . . ‘freedom’ to fall by the sword, plague and famine” (Jer. 34:17). Even though God gives universal freedom to His people, greed and wickedness cause these nobles to deny freedom to others. </a:t>
          </a:r>
        </a:p>
      </dsp:txBody>
      <dsp:txXfrm>
        <a:off x="0" y="502822"/>
        <a:ext cx="7947623" cy="1268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8C01A-BE17-47F8-BA77-C1F520924678}">
      <dsp:nvSpPr>
        <dsp:cNvPr id="0" name=""/>
        <dsp:cNvSpPr/>
      </dsp:nvSpPr>
      <dsp:spPr>
        <a:xfrm>
          <a:off x="0" y="1404"/>
          <a:ext cx="7947623" cy="464915"/>
        </a:xfrm>
        <a:prstGeom prst="roundRect">
          <a:avLst/>
        </a:prstGeom>
        <a:noFill/>
        <a:ln w="571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Calibri" panose="020F0502020204030204" pitchFamily="34" charset="0"/>
            </a:rPr>
            <a:t>Jeremiah’s Confinements—</a:t>
          </a:r>
        </a:p>
      </dsp:txBody>
      <dsp:txXfrm>
        <a:off x="22695" y="24099"/>
        <a:ext cx="7902233" cy="419525"/>
      </dsp:txXfrm>
    </dsp:sp>
    <dsp:sp modelId="{07396F6D-5D64-4543-9180-FF9505ADBFA7}">
      <dsp:nvSpPr>
        <dsp:cNvPr id="0" name=""/>
        <dsp:cNvSpPr/>
      </dsp:nvSpPr>
      <dsp:spPr>
        <a:xfrm>
          <a:off x="0" y="466320"/>
          <a:ext cx="7947623" cy="130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3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This is not the only time that Jeremiah finds himself confined.  Zedekiah and all of his officials paid no attention to Jeremiah’s earlier messages (Jer. 37:1–2). Then unexpectedly, the siege of Jerusalem stops while the Babylonians are fighting another battle. Jeremiah warns that the Babylonians will soon be back to finish the job (Jer. 37:6–10).  But when he tries to leave the city, as he has been urging everyone to do, he is thrown in a cell and accused of being a deserter (Jer. 37:16). </a:t>
          </a:r>
        </a:p>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 After this, he remains confined in the “courtyard of the guard,” as he does at the end of this lesson’s text (Jer. 37:21; 38:13). While this is a great improvement, he is still not free to come and go. At least for a time, he receives a regular ration of bread, but the remaining food in Jerusalem would soon run out. </a:t>
          </a:r>
        </a:p>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 Once the city falls to the Babylonians, Nebuchadnezzar gives orders for his men to look after Jeremiah (39:11–12).  He is finally released to return to his home (Jer. 39:14; 40:4–5). But later, Jeremiah is taken to Egypt against his will (Jer. 43:6). </a:t>
          </a:r>
        </a:p>
      </dsp:txBody>
      <dsp:txXfrm>
        <a:off x="0" y="466320"/>
        <a:ext cx="7947623" cy="1303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8C01A-BE17-47F8-BA77-C1F520924678}">
      <dsp:nvSpPr>
        <dsp:cNvPr id="0" name=""/>
        <dsp:cNvSpPr/>
      </dsp:nvSpPr>
      <dsp:spPr>
        <a:xfrm>
          <a:off x="0" y="1404"/>
          <a:ext cx="7947623" cy="464915"/>
        </a:xfrm>
        <a:prstGeom prst="roundRect">
          <a:avLst/>
        </a:prstGeom>
        <a:noFill/>
        <a:ln w="571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Calibri" panose="020F0502020204030204" pitchFamily="34" charset="0"/>
            </a:rPr>
            <a:t>Jeremiah’s Confinements—</a:t>
          </a:r>
        </a:p>
      </dsp:txBody>
      <dsp:txXfrm>
        <a:off x="22695" y="24099"/>
        <a:ext cx="7902233" cy="419525"/>
      </dsp:txXfrm>
    </dsp:sp>
    <dsp:sp modelId="{07396F6D-5D64-4543-9180-FF9505ADBFA7}">
      <dsp:nvSpPr>
        <dsp:cNvPr id="0" name=""/>
        <dsp:cNvSpPr/>
      </dsp:nvSpPr>
      <dsp:spPr>
        <a:xfrm>
          <a:off x="0" y="466320"/>
          <a:ext cx="7947623" cy="130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3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This is not the only time that Jeremiah finds himself confined.  Zedekiah and all of his officials paid no attention to Jeremiah’s earlier messages (Jer. 37:1–2). Then unexpectedly, the siege of Jerusalem stops while the Babylonians are fighting another battle. Jeremiah warns that the Babylonians will soon be back to finish the job (Jer. 37:6–10).  But when he tries to leave the city, as he has been urging everyone to do, he is thrown in a cell and accused of being a deserter (Jer. 37:16). </a:t>
          </a:r>
        </a:p>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 After this, he remains confined in the “courtyard of the guard,” as he does at the end of this lesson’s text (Jer. 37:21; 38:13). While this is a great improvement, he is still not free to come and go. At least for a time, he receives a regular ration of bread, but the remaining food in Jerusalem would soon run out. </a:t>
          </a:r>
        </a:p>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 Once the city falls to the Babylonians, Nebuchadnezzar gives orders for his men to look after Jeremiah (39:11–12).  He is finally released to return to his home (Jer. 39:14; 40:4–5). But later, Jeremiah is taken to Egypt against his will (Jer. 43:6). </a:t>
          </a:r>
        </a:p>
      </dsp:txBody>
      <dsp:txXfrm>
        <a:off x="0" y="466320"/>
        <a:ext cx="7947623" cy="1303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3473B-182E-78FC-2D6A-425567E9C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3D09F-A891-EE9E-51B1-ACCAD1AFD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BB5E3-07A2-E483-6C3A-37F8F31394B4}"/>
              </a:ext>
            </a:extLst>
          </p:cNvPr>
          <p:cNvSpPr>
            <a:spLocks noGrp="1"/>
          </p:cNvSpPr>
          <p:nvPr>
            <p:ph type="body" idx="1"/>
          </p:nvPr>
        </p:nvSpPr>
        <p:spPr/>
        <p:txBody>
          <a:bodyPr/>
          <a:lstStyle/>
          <a:p>
            <a:pPr marL="0" marR="0">
              <a:lnSpc>
                <a:spcPct val="107000"/>
              </a:lnSpc>
              <a:spcBef>
                <a:spcPts val="0"/>
              </a:spcBef>
              <a:spcAft>
                <a:spcPts val="0"/>
              </a:spcAft>
            </a:pPr>
            <a:r>
              <a:rPr lang="en-US" sz="1200" kern="1200" dirty="0">
                <a:solidFill>
                  <a:schemeClr val="tx1"/>
                </a:solidFill>
                <a:effectLst/>
                <a:latin typeface="+mn-lt"/>
                <a:ea typeface="+mn-ea"/>
                <a:cs typeface="+mn-cs"/>
              </a:rPr>
              <a:t>This is the final lesson that will focus on Jeremiah and his ministry to the people of Judah. Lesson 5 studied Jeremiah’s call and noted the fear and uncertainty that Jeremiah has when asked to be a prophet. This lesson shows the risks that he endures, including imprisonment and threats of death. From the beginning, God told Jeremiah to be strong and courageous, for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A2DBFF-43A2-7C6C-6296-D5906BB2B562}"/>
              </a:ext>
            </a:extLst>
          </p:cNvPr>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26844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403DB-A66C-3123-1028-1F1EE1340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2A8BE-1B77-52CC-52AE-E97A234BC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D6B44-FA4B-A18C-B100-991DACCC5CD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endures serial confinements: a dungeon cell (Jer 37:16), then the court of the guard (37:21; 38:13). His “crime” is faithfulness—warning that Babylon will return (37:6–10) and urging surrender to preserve life. Leaders ignore God’s word, misread prudence as treason, and weaponize custody to muffle truth. Yet God preserves His prophet: scarce bread sustains him; later Nebuchadnezzar orders his protection (39:11–12). Freedom comes in stages—guard court, release, then a hard providence to Egypt (43:6)—but the word of the Lord runs free.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Resistance to God’s message produces repression of God’s messenger.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Confinement shifts, but God’s care follows—provision, protection, and eventual release.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Political winds change, but the prophetic word remains unwavering and fulfilled.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Expect misunderstanding when obedience contradicts popular strategy; stay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can protect you through unlikely agents (a foreign king, a ration of bread).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Freedom often arrives by phases; trust God between cells, courts, and open doors.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powers can confine God’s servant, but they cannot confine God’s word—or thwart His providence toward that servant.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is jailed as a “deserter,” moved to the guard court with meager rations during siege scarcity, then preserved by Babylon’s own king after Jerusalem falls. He is finally released, yet later dragged to Egypt. Across each confinement, the pattern holds: rulers resist the message, punish the messenger, but God preserves His prophet and proves His word true.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F948D84-55AF-98A5-F53B-46FD155591BA}"/>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138709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 Unlikely Savior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example of a water cistern is cut into the rock of an area outside the city of Jerusalem. Cisterns would fill with rainwater seasonally, and they would often be covered with a large stone. No one would easily be able to hear Jeremiah’s cries for help.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Imprisoned in a dark and empty cistern, with no food and no way out, and locked within the walls of a city that will soon be under siege, the prophet Jeremiah is in a desperate situation. Jeremiah has found himself lowered into a cistern because he has been preaching an unpopular message. He has been sharing that the city of Jerusalem will fall, and he has been urging everyone to surrender to the Babylonians to save their lives (Jer. 38:2–3). But Jerusalem’s officials fear this will only discourage the soldiers and undermine all efforts at defense (Jer. 38:4). The officials get their king’s permission to “take care” of this troublesome prophet by killing him (Jer. 38:5).  Their method is cruel and cowardly. They put Jeremiah into an empty cistern, leaving him to die of hunger and exposure (Jer. 38:6). In this way, they leave no body and no apparent evidence of a crime.  </a:t>
            </a:r>
          </a:p>
          <a:p>
            <a:r>
              <a:rPr lang="en-US" sz="1200" kern="1200" dirty="0">
                <a:solidFill>
                  <a:schemeClr val="tx1"/>
                </a:solidFill>
                <a:effectLst/>
                <a:latin typeface="+mn-lt"/>
                <a:ea typeface="+mn-ea"/>
                <a:cs typeface="+mn-cs"/>
              </a:rPr>
              <a:t>A cistern, which normally holds water, is a terrible muddy hole when it has been emptied of water (as in a city under siege). Jeremiah probably cannot sit or lie down. By the time that someone discovers Jeremiah’s confinement months later, he will have become a lifeless corpse.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Fortunately, God provides an unlikely agent of rescue, Ebed- Melek. Ebed-Melek means “servant of the king,” so this might be a job title rather than his name. The text says that he is part of the king’s court, but it does not say whether or not he knows that the king himself had privately agreed to Jeremiah’s murder. Apparently, Ebed-Melek believes Jeremiah and his message.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is also prudent in his way of advocating for the prophet’s life.  Instead of approaching the king privately, he waits until the king is holding court at the gate of the city (v. 7). The king will not be able to sweep the issue under the rug or make the problem go away.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the king’s own servant, Ebed-Melek has no problem receiving an immediate audience. He quickly summarizes the actions of men who have “done evil” against the prophet (v. 9 KJV). Ironically, one of the major concerns of Jeremiah’s ministry is the shedding of innocent blood (Jer. 22:3, 17). The kings of Judah did not pursue justice for the oppressed and innocent, and the pattern has now been demonstrated in Jeremiah’s own attempted murder.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Ebed-Melek’s compassion and boldness outshine any concern for his own safety at the hands of the palace officials. At great personal risk, Ebed-Melek confronts Zedekiah, whose secret ambivalence has allowed the prophet of God to come to harm. And Ebed-Melek’s boldness pays off, for the king does not wish to be publicly perceived as opposing the prophet of God. He quickly issues the command for Ebed-Melek to lead a rescue party of thirty men, so that Jeremiah can be lifted from the pit (v. 10).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Jeremiah’s foes weaponize a civic utility (a cistern) to erase a prophet without a trace—political violence masked as procedure. Into that darkness God sends an outsider, Ebed-Melek the Cushite, whose prudent courage exposes royal duplicity and compels a public rescue. The scene contrasts cowardly power with costly mercy: palace insiders plot murder; a foreign servant acts justly. God preserves His word and His messenger through unexpected instruments.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Truthful preaching can provoke leaders to hide violence under legal cover.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raises “unlikely” servants whose faith and wisdom protect His messengers.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Public accountability (the gate) restrains a wavering king and advances justice.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Do right wisely: courage plus prudence can open doors that zeal alone cannot.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Use your access for the vulnerable; authority is stewardship, not insulation.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Expect God to work through outsiders; honor righteousness wherever it appears.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often rescues His servants through unexpected people who combine bold compassion with wise strategy, shaming cowardly power and vindicating His word.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is lowered into an empty, muddy cistern to die—punishment for proclaiming God’s hard mercy: surrender and live. Palace officials seek a body-less execution; Zedekiah permits it by indecision. Ebed-Melek, a Cushite courtier, believes the prophet, times his appeal at the public gate, names the deed as evil, and compels action. The king, unwilling to appear against God’s prophet, orders a thirty-man rescue. In the clash between treachery and truth, God’s providence operates through an outsider’s thoughtful courage, preserving both the prophet and the message.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95058-62F6-5840-B125-CDCC77CA7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018F4-BADB-C4A0-5094-42260B1B7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70F93-6012-6BE3-DD2E-38D523651E9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 </a:t>
            </a:r>
          </a:p>
          <a:p>
            <a:r>
              <a:rPr lang="en-US" sz="1200" kern="1200" dirty="0">
                <a:solidFill>
                  <a:schemeClr val="tx1"/>
                </a:solidFill>
                <a:effectLst/>
                <a:latin typeface="+mn-lt"/>
                <a:ea typeface="+mn-ea"/>
                <a:cs typeface="+mn-cs"/>
              </a:rPr>
              <a:t>Jeremiah 38:11–13 </a:t>
            </a:r>
            <a:r>
              <a:rPr lang="en-US" sz="1200" b="1" kern="1200" dirty="0">
                <a:solidFill>
                  <a:schemeClr val="tx1"/>
                </a:solidFill>
                <a:effectLst/>
                <a:latin typeface="+mn-lt"/>
                <a:ea typeface="+mn-ea"/>
                <a:cs typeface="+mn-cs"/>
              </a:rPr>
              <a:t>NIV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 </a:t>
            </a:r>
          </a:p>
          <a:p>
            <a:r>
              <a:rPr lang="en-US" sz="1200" b="1" kern="1200" dirty="0">
                <a:solidFill>
                  <a:schemeClr val="tx1"/>
                </a:solidFill>
                <a:effectLst/>
                <a:latin typeface="+mn-lt"/>
                <a:ea typeface="+mn-ea"/>
                <a:cs typeface="+mn-cs"/>
              </a:rPr>
              <a:t>God Rescues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he has the permission of the king, Ebed-Melek immediately implements the plan of rescue. He starts by collecting old rags from a room under the palace (v. 11). This attention to detail demonstrates empathy and compassion, for he wants to pad the ropes and prevent the prophet from injury and infection (vv. 11–12). The cistern is deep, and Jeremiah needs many men to haul him out of the mud.  Thus, without padding on his body, the ropes would abrade his skin.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imagery calls to mind Psalm 40:2, where the psalmist exclaims, “He [God] drew me up from the pit of destruction, out of the miry bog. ” While the words of the psalm express a metaphor, the pit for Jeremiah is all too real. And Jeremiah’s rescuer has a human face.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being pulled out, he does not run away or flee the scene in fear (v. 13). After his confinement, he probably could not move quickly, and he remains under the safe custody of the men who have hauled him up from the darkness. An additional conclusion to this story happens beyond the printed text. Jeremiah tells Ebed-Melek that he shall escape unharmed from Jerusalem’s impending destruction.  Because of his trust in the Lord and service to God’s prophet, on that day the Lord shall save him (Jer. 39:15–18).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as the book of Jeremiah recounts the stunning failure of God’s people to collectively repent, this story paints a powerful image of deliverance. A desperate man is unable to free himself. Then comes an unexpected savior, acting with justice and compassion.  Jeremiah and Ebed-Melek each show concern for the safety of others and share the heart of a God who “will ransom Jacob and redeem them from the hand of those stronger than they” (Jer. 3:11). The heroic tale is a picture of hope for those living under oppression. God is able to rescue His people.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story also demonstrates God’s faithfulness to righteous individuals.  While neither man is spared from all hardship—they are living in a city under siege, after all—the Lord rescues each from destruction.  God’s rescue displays His great love and concern to spare the lives of people who are suffering for doing what is right.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Ebed-Melek’s rescue is mercy with craft: he gathers rags, pads the ropes, and mobilizes many men. Compassion thinks ahead, preventing fresh wounds while ending captivity. The scene echoes Psalm 40:2—God lifting a helpless one from “the miry clay”—but here the Lord’s hand arrives through a Cushite’s hands. Afterward, Jeremiah stays under guard, not flight; survival serves vocation. God then promises Ebed-Melek deliverance (Jer 39:15–18). The episode is a living parable: even amid national failure, God remembers individuals who trust Him and acts to redeem (cf. Jer 31:11).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Compassion is meticulous: Ebed-Melek pads ropes with rags to spare Jeremiah needless injury; love plans the rescue, not just announces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Providence uses people: God’s “drawing up” from the pit (Ps 40:2) comes through a courageous outsider who believes the word.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Faith is noticed: God pledges Ebed-Melek’s survival because he trusted the Lord and protected His prophet (Jer 39:15–18).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Do mercy thoughtfully; wise details prevent new harm while ending old harm.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Expect God to work through unlikely allies; honor righteousness wherever it appears.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Individual fidelity matters; in collapsing systems, God still keeps promises to those who trust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rescues His servants through wise, compassionate action and rewards those who trust Him, even amid a nation’s failure.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With the king’s leave, Ebed-Melek orchestrates a careful rescue, cushioning ropes to protect Jeremiah as many men haul him from the mire. The scene incarnates Psalm 40:2’s deliverance and shows providence wearing a human face. Jeremiah remains under protection, and God later promises Ebed-Melek personal deliverance for his trust and courage (Jer 39:15–18). Amid siege and widespread unfaithfulness, the Lord proves faithful to individuals who act justly. This rescue becomes a hopeful sign: God ransoms His people from powers stronger than they (Jer 31:11), and He values mercy done well.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What do we learn about Ebed-Melek from his actions?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How does God prove to be faithful, both to Jeremiah and to Ebed-Melek?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FB00F24-CC69-360F-6FFA-341B23F465C2}"/>
              </a:ext>
            </a:extLst>
          </p:cNvPr>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278184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2DEA2-5ACC-60BB-F824-58DD2BD14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BC872-5361-2D9F-B8BC-092DE5698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A42D2-7443-EF47-1761-258D548E7C1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Faithfulness often collides with popularity. Speaking God’s truth can cost relationships, positions, or reputation, yet Scripture shows God vindicates His servants in His time and way. Sometimes rescue is visible (Jeremiah lifted from a cistern); sometimes it’s internal and vocational (a wounded leader renewed and re-assigned). Ultimately, rescue is secured at the cross and guaranteed in the resurrection. Our part: obey; God’s part: deliver, defend, or repurpose as He wills.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Obedience may invite suffering, but never abandons us to it—God is present and active.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Rescue takes many forms: protection, provision, new purpose, or final resurrection.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Vindication belongs to God; our calling is faithfulness, not image management.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Tell the truth in love even when it costs; God honors integrity over applause.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Measure success by obedience, not reception; leave outcomes to the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When rejected, look for God’s alternative doors—He often turns pain into assignment.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Follow Christ and do what is right; entrust consequences to God, who rescues in His way and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Doing right can mean being disliked or displaced. Yet God sees, sustains, and delivers: He pulled Jeremiah from a pit, restored a slandered leader with new ministry, and, in Christ, conquered death for our final lifting up. Rescue may be immediate relief, quiet renewal, or eschatological vindication, but it is sure. Our task is simple and hard—walk in truth today and leave the rest to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 Questions and Answers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When in your life have you had to choose between what is right and what is pleasing to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desire to make others happy is not necessarily wrong or misguided, since kindness is a fruit of the Spirit, after all. But that has to be properly contextualized and subservient to what is right, and many people get into trouble by becoming habitual people-pleasers: telling white lies, flattering others to manipulate them, or following the herd of people into behaviors that are sinful. </a:t>
            </a:r>
          </a:p>
          <a:p>
            <a:r>
              <a:rPr lang="en-US" sz="1200" b="1" kern="1200" dirty="0">
                <a:solidFill>
                  <a:schemeClr val="tx1"/>
                </a:solidFill>
                <a:effectLst/>
                <a:latin typeface="+mn-lt"/>
                <a:ea typeface="+mn-ea"/>
                <a:cs typeface="+mn-cs"/>
              </a:rPr>
              <a:t>2 How have you witnessed God’s rescue or provision for someone who suffered for doing the right thing?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Various stories of redemption would be good answers here. Pastors and ministry leaders are particular targets for bitterness, when they seem to go against the prevailing wishes of others. </a:t>
            </a:r>
          </a:p>
          <a:p>
            <a:r>
              <a:rPr lang="en-US" sz="1200" b="1" kern="1200" dirty="0">
                <a:solidFill>
                  <a:schemeClr val="tx1"/>
                </a:solidFill>
                <a:effectLst/>
                <a:latin typeface="+mn-lt"/>
                <a:ea typeface="+mn-ea"/>
                <a:cs typeface="+mn-cs"/>
              </a:rPr>
              <a:t>3 When and why can it be difficult to trust in God to rescue 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are alone, deprived of rest, besieged by the troubles of the world, and lacking the support of a community, it can be difficult to hope in God’s rescue. It is hard to feel like we are the only one doing the right thing.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ADB9DA-B0CE-3060-2CDB-F03B82A1E844}"/>
              </a:ext>
            </a:extLst>
          </p:cNvPr>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06058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4D1CB-6ED9-81B6-B821-BA0F4BBE6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78A0F-8C56-E830-9C2B-22A67C025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060E8-228A-53AA-07F8-5AA1948BEF9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 Questions and Answers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When in your life have you had to choose between what is right and what is pleasing to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desire to make others happy is not necessarily wrong or misguided, since kindness is a fruit of the Spirit, after all. But that has to be properly contextualized and subservient to what is right, and many people get into trouble by becoming habitual people-pleasers: telling white lies, flattering others to manipulate them, or following the herd of people into behaviors that are sinful. </a:t>
            </a:r>
          </a:p>
          <a:p>
            <a:r>
              <a:rPr lang="en-US" sz="1200" b="1" kern="1200" dirty="0">
                <a:solidFill>
                  <a:schemeClr val="tx1"/>
                </a:solidFill>
                <a:effectLst/>
                <a:latin typeface="+mn-lt"/>
                <a:ea typeface="+mn-ea"/>
                <a:cs typeface="+mn-cs"/>
              </a:rPr>
              <a:t>2 How have you witnessed God’s rescue or provision for someone who suffered for doing the right thing?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Various stories of redemption would be good answers here. Pastors and ministry leaders are particular targets for bitterness, when they seem to go against the prevailing wishes of others. </a:t>
            </a:r>
          </a:p>
          <a:p>
            <a:r>
              <a:rPr lang="en-US" sz="1200" b="1" kern="1200" dirty="0">
                <a:solidFill>
                  <a:schemeClr val="tx1"/>
                </a:solidFill>
                <a:effectLst/>
                <a:latin typeface="+mn-lt"/>
                <a:ea typeface="+mn-ea"/>
                <a:cs typeface="+mn-cs"/>
              </a:rPr>
              <a:t>3 When and why can it be difficult to trust in God to rescue 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are alone, deprived of rest, besieged by the troubles of the world, and lacking the support of a community, it can be difficult to hope in God’s rescue. It is hard to feel like we are the only one doing the right thing.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DBB845A-CC59-A8AD-E355-ACB1EDC5CCCC}"/>
              </a:ext>
            </a:extLst>
          </p:cNvPr>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412998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abandoned by allies, testifies that the Lord “stood with” him and strengthened him (2 Tim 4:16–18). Rescue, for Paul, is not avoidance of suffering but God’s sustaining presence, faithful witness through trials, and final deliverance into the heavenly kingdom. Like Jeremiah’s rescue, God sometimes sends people; unlike Jeremiah’s moment, Paul’s ultimate confidence is in a rescue beyond death. The “lion’s mouth” is real hostility; the Lord’s nearness is the greater reality. Preservation of gospel testimony now and safe arrival home later define the rescue that matters most.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God’s presence compensates for human desertion; He stands by His servants.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Rescue is strength to witness amid harm, not always removal from harm.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Final deliverance is certain: God brings His people safely into His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When others fail you, rely on the Lord’s nearness; He supplies courage and words.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Measure rescue by faithfulness and hope, not comfort; suffering can serve the gospel.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Anchor assurance in God’s character; He will keep you to the end.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truest rescue is not escape from trials but God’s sustaining presence now and His guaranteed deliverance into His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recounts a hearing where everyone deserted him, yet the Lord stood by, empowered his defense, and advanced the gospel. He expects more attacks and even death, but not defeat: “The Lord will rescue me… and bring me safely to his heavenly kingdom.” Rescue, then, is twofold—strength to testify in the storm and secure passage beyond it. God may or may not send human helpers; He always gives Himself.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rescues through people who are prepared to love wisely.</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1 Why has Jeremiah been lowered into a pit or cistern?</a:t>
            </a:r>
          </a:p>
          <a:p>
            <a:r>
              <a:rPr lang="en-US" sz="1200" b="0" i="0" u="none" strike="noStrike" kern="1200" baseline="0" dirty="0">
                <a:solidFill>
                  <a:schemeClr val="tx1"/>
                </a:solidFill>
                <a:latin typeface="+mn-lt"/>
                <a:ea typeface="+mn-ea"/>
                <a:cs typeface="+mn-cs"/>
              </a:rPr>
              <a:t>Jeremiah has been telling everyone that the city of Jerusalem will fall to the Babylonians, as part of God’s judgment. Instead of standing in firm defense of the city, Jeremiah advocates a surrender, which he says will save many lives. But the nobles of Jerusalem do not want to give up the city’s defense, and they do not want to lose their position. They receive permission to kill Jeremiah and dispose of him quietly.</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What makes Ebed-Melek an unlikely advocate for his safety?</a:t>
            </a:r>
          </a:p>
          <a:p>
            <a:r>
              <a:rPr lang="en-US" sz="1200" b="0" i="0" u="none" strike="noStrike" kern="1200" baseline="0" dirty="0">
                <a:solidFill>
                  <a:schemeClr val="tx1"/>
                </a:solidFill>
                <a:latin typeface="+mn-lt"/>
                <a:ea typeface="+mn-ea"/>
                <a:cs typeface="+mn-cs"/>
              </a:rPr>
              <a:t>Ebed-Melek is a member of the king’s own court. It shows that Jeremiah’s message has been received by someone of power and influence. Ebed-Melek risks his own life by going out on a limb for Jeremiah and exposing his attempted murder to public scrutiny.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Why does the king respond as he does?</a:t>
            </a:r>
          </a:p>
          <a:p>
            <a:r>
              <a:rPr lang="en-US" sz="1200" b="0" i="0" u="none" strike="noStrike" kern="1200" baseline="0" dirty="0">
                <a:solidFill>
                  <a:schemeClr val="tx1"/>
                </a:solidFill>
                <a:latin typeface="+mn-lt"/>
                <a:ea typeface="+mn-ea"/>
                <a:cs typeface="+mn-cs"/>
              </a:rPr>
              <a:t>King Zedekiah is a coward. When pressured by his officials, he was willing to let them kill Jeremiah. But he doesn’t want this to become public knowledge. To seem like a hero himself, he sends men to accompany Ebed-Melek and to raise Jeremiah from the cistern.</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001772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33B8-BF86-010E-E94A-07DA4770BB91}"/>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D783B481-2B93-28CC-878D-4D04C611746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5011840F-BA5A-D0B4-1FB4-7FE5168CC8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1 What do we learn about Ebed-Melek from his</a:t>
            </a:r>
          </a:p>
          <a:p>
            <a:r>
              <a:rPr lang="en-US" sz="1200" b="1" i="0" u="none" strike="noStrike" kern="1200" baseline="0" dirty="0">
                <a:solidFill>
                  <a:schemeClr val="tx1"/>
                </a:solidFill>
                <a:latin typeface="+mn-lt"/>
                <a:ea typeface="+mn-ea"/>
                <a:cs typeface="+mn-cs"/>
              </a:rPr>
              <a:t>actions?</a:t>
            </a:r>
          </a:p>
          <a:p>
            <a:r>
              <a:rPr lang="en-US" sz="1200" kern="1200" dirty="0">
                <a:solidFill>
                  <a:schemeClr val="tx1"/>
                </a:solidFill>
                <a:effectLst/>
                <a:latin typeface="+mn-lt"/>
                <a:ea typeface="+mn-ea"/>
                <a:cs typeface="+mn-cs"/>
              </a:rPr>
              <a:t>He is compassionate because he thinks to pad the ropes. He is also resourceful, meaning he thinks ahead for what others need. We can suspect that he believes in the truth of Jeremiah’s message, which is why he is so eager to save him.</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How does God prove to be faithful, both to</a:t>
            </a:r>
          </a:p>
          <a:p>
            <a:r>
              <a:rPr lang="en-US" sz="1200" b="1" i="0" u="none" strike="noStrike" kern="1200" baseline="0" dirty="0">
                <a:solidFill>
                  <a:schemeClr val="tx1"/>
                </a:solidFill>
                <a:latin typeface="+mn-lt"/>
                <a:ea typeface="+mn-ea"/>
                <a:cs typeface="+mn-cs"/>
              </a:rPr>
              <a:t>Jeremiah and to Ebed-Melek?</a:t>
            </a:r>
          </a:p>
          <a:p>
            <a:r>
              <a:rPr lang="en-US" sz="1200" b="0" i="0" u="none" strike="noStrike" kern="1200" baseline="0" dirty="0">
                <a:solidFill>
                  <a:schemeClr val="tx1"/>
                </a:solidFill>
                <a:latin typeface="+mn-lt"/>
                <a:ea typeface="+mn-ea"/>
                <a:cs typeface="+mn-cs"/>
              </a:rPr>
              <a:t>Without someone to save him, Jeremiah would have died a horrible death in the mud. God spares him by sending the right person at the right time. Ebed-Melek is spared from being killed after the city of Jerusalem falls to the Babylonians. God remembers him.</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0613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Lord God, give us spiritual sight to see those who are struggling and whom we can help. May we never look away when we see suffering and injustice. We pray in the name of Jesus, our rescuer from the powers of sin and death. Amen.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might ask us to take risks to help others. </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 Unlikely Savior - Jeremiah 38:7–10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Rescues - Jeremiah 38:11–13 NIV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Ebed-Melech, a Cushite official in Zedekiah’s court, hears Jeremiah has been thrown into a mud-bottomed cistern to die during Jerusalem’s siege. He seeks the king at the Benjamin Gate.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He boldly charges that the officials acted wickedly and warns Jeremiah will starve since there is no bread left in the city.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Pressured publicly, Zedekiah orders Ebed-Melech to take thirty men to lift Jeremiah out “before he die.”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Ebed-Melech cushions ropes with old rags, hoists Jeremiah up, and the prophet remains in the court of the guard.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uses an outsider—a Cushite courtier—to model covenant mercy when Judah’s own leaders fail. Faith can appear in unexpected places and people.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Courage confronts power wisely: Ebed-Melech appeals publicly at the gate, where the king renders judgments, limiting back-room evasion.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Zedekiah’s rescue order reflects image-management more than repentance; nevertheless, God’s providence works through imperfect rulers.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Compassion is practical: padding ropes with rags shows love that thinks, plans, and prevents further harm—a template for diaconal care.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Lord remembers rescuers: later God promises Ebed-Melech deliverance for trusting Him—obedient risk receives divine safeguard.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Mandela’s unjust imprisonment backfired on his oppressors: confinement refined his character, magnified his moral authority, and catalyzed a broader movement for justice. The cell became a pulpit; the attempt to silence him amplified his voice. This mirrors biblical patterns (e.g., Jeremiah, Joseph, Paul): God can turn prisons into platforms and suffering into seed for future freedom.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Unjust punishment can unintentionally legitimize the persecuted and delegitimize the oppressor.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Endurance under pressure forges credibility that speeches alone cannot create.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Watchful witnesses (local and global) convert private injustice into public accountability.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Stay faithful when sidelined; hidden seasons can shape public assignments.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Cultivate inner discipline—character prepared in confinement stands when doors open.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Build coalitions of conscience; righteous causes need steadfast allies who keep watch and speak up.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often uses unjust suffering to prepare leaders and propel justice—turning intended silencing into a louder, transformative witness.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Nelson Mandela’s imprisonment aimed to silence dissent but produced a leader whose moral authority outlived his captors’ power. Years in Robben Island hardened resolve, clarified vision, and rallied global scrutiny. His release and election signaled not only political change but the paradox of persecution: attempts to bury the truth often plant it. The pattern echoes Scripture’s testimony—when God’s servants suffer unjustly, their testimony can deepen, their influence expand, and their deliverance bless many.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the 597 BC siege, Babylon installed Zedekiah as a vassal king. Despite Jeremiah’s warnings, he revolted, triggering the final 588–586 BC siege and Jerusalem’s destruction. Zedekiah sought prophetic counsel but resisted obedience (Jer 37–38; 2 Chr 36:12). Jeremiah’s “surrender to live” message threatened elite interests, leading to his imprisonment and near-death (Jer 38:1–6). The crisis reveals a nation hardened against God’s word, leaders protecting power, and a prophet bearing faithful witness amid political fury.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Zedekiah’s divided heart—inquiring of God yet refusing repentance—sealed Judah’s fate.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Jeremiah’s unpopular counsel (surrender) was God’s merciful path to preserve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Power blocs targeted God’s messenger when truth cut across their interests.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Seeking a “word from the Lord” means obeying it, not curating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God’s rescue often arrives in forms we dislike; humility discerns mercy in hard commands.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Expect resistance when truth confronts entrenched sin—remain faithful and gentle.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Selective listening to God is rebellion in disguise; true safety lies in trusting and obeying the Lord’s hard but life-giving word.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Theological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Zedekiah’s name (“The Lord is righteous,” 2 Kgs 24:17) contrasts his conduct—highlighting covenant justice (KJV/AMP). Jeremiah embodies the suffering servant-witness whose fidelity exposes Judah’s breach of Torah (Jer 34:8–22; cf. </a:t>
            </a:r>
            <a:r>
              <a:rPr lang="en-US" sz="1200" b="1" kern="1200" dirty="0" err="1">
                <a:solidFill>
                  <a:schemeClr val="tx1"/>
                </a:solidFill>
                <a:effectLst/>
                <a:latin typeface="+mn-lt"/>
                <a:ea typeface="+mn-ea"/>
                <a:cs typeface="+mn-cs"/>
              </a:rPr>
              <a:t>Exod</a:t>
            </a:r>
            <a:r>
              <a:rPr lang="en-US" sz="1200" b="1" kern="1200" dirty="0">
                <a:solidFill>
                  <a:schemeClr val="tx1"/>
                </a:solidFill>
                <a:effectLst/>
                <a:latin typeface="+mn-lt"/>
                <a:ea typeface="+mn-ea"/>
                <a:cs typeface="+mn-cs"/>
              </a:rPr>
              <a:t> 21; </a:t>
            </a:r>
            <a:r>
              <a:rPr lang="en-US" sz="1200" b="1" kern="1200" dirty="0" err="1">
                <a:solidFill>
                  <a:schemeClr val="tx1"/>
                </a:solidFill>
                <a:effectLst/>
                <a:latin typeface="+mn-lt"/>
                <a:ea typeface="+mn-ea"/>
                <a:cs typeface="+mn-cs"/>
              </a:rPr>
              <a:t>Deut</a:t>
            </a:r>
            <a:r>
              <a:rPr lang="en-US" sz="1200" b="1" kern="1200" dirty="0">
                <a:solidFill>
                  <a:schemeClr val="tx1"/>
                </a:solidFill>
                <a:effectLst/>
                <a:latin typeface="+mn-lt"/>
                <a:ea typeface="+mn-ea"/>
                <a:cs typeface="+mn-cs"/>
              </a:rPr>
              <a:t> 15). Divine judgment (the siege) is not capricious but covenantal, and even within judgment God offers a door of life through surrender (Jer 38:2–3; 27:11). Human politics cannot nullify God’s word; they only reveal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Babylon’s appointment of Zedekiah set a test of covenant faith. Courting prophetic guidance yet rejecting obedience, the king dragged Judah into catastrophic siege. Jeremiah’s costly counsel—yield and live—was God’s mercy spurned by leaders guarding privilege. The city fell, the prophet suffered, and God’s righteousness stood vindicated. The path of life remains: trust, submit, obey.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5</a:t>
            </a:fld>
            <a:endParaRPr lang="en-US"/>
          </a:p>
        </p:txBody>
      </p:sp>
    </p:spTree>
    <p:extLst>
      <p:ext uri="{BB962C8B-B14F-4D97-AF65-F5344CB8AC3E}">
        <p14:creationId xmlns:p14="http://schemas.microsoft.com/office/powerpoint/2010/main" val="220427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Ancient cisterns were rock-hewn reservoirs, often plastered, bottle- or bell-shaped, and several yards deep. Most lacked stairs, making escape impossible once lowered in. In Jeremiah 38:6, the waterless cistern held only mud—turning it into a slow-death prison. Its emptiness signals a city under siege: no rain-catch, no supply, no mercy. The pit functions both literally (a lethal trap) and theologically (a sign of Judah’s spiritual drought and judgment), yet God later raises Jeremiah from the mire, echoing Psalm 40:2 (KJV/AMP)—deliverance from the “horrible pit” by unexpected hands.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Function: Cisterns stored seasonal water; when empty, they became inescapable pits.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Form: Narrow openings and deep, bell-shaped chambers ensured containment—useful for detention.</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Sign: An empty, muddy cistern in a siege displays physical scarcity and spiritual barrenness.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Injustice exploits systems built for good; guard structures so they can’t be weaponized against the vulnerable.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God can lift us from “mire and clay” through unlikely rescuers; receive help humbly and give it boldly.</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Spiritual drought precedes moral collapse; seek living water (Jer 2:13; John 7:37–38) before crises expose the void.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empty, muddy cistern is both a tool of persecution and a symbol of Judah’s deeper drought—cut off from the living God—yet God still rescues from the pit.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Cisterns, carved to preserve life, could become death traps when empty. Jeremiah’s confinement in a mud-bottomed cistern during the siege reveals Jerusalem’s deprivation and Judah’s spiritual desolation. With no stairs and a sealed mouth, the pit pictures hopelessness. Yet God’s providence raises Jeremiah from the mire, turning a reservoir of absence into a stage for deliverance.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0078-AC1A-55AC-7136-09B7ED261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8CABE-2394-38D6-839B-FB23D3D37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0F126-088E-C9D5-EC55-8D3F433BE3B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34 rebukes Judah’s elites for reversing a covenant manumission of Hebrew slaves (cf. </a:t>
            </a:r>
            <a:r>
              <a:rPr lang="en-US" sz="1200" b="1" kern="1200" dirty="0" err="1">
                <a:solidFill>
                  <a:schemeClr val="tx1"/>
                </a:solidFill>
                <a:effectLst/>
                <a:latin typeface="+mn-lt"/>
                <a:ea typeface="+mn-ea"/>
                <a:cs typeface="+mn-cs"/>
              </a:rPr>
              <a:t>Exod</a:t>
            </a:r>
            <a:r>
              <a:rPr lang="en-US" sz="1200" b="1" kern="1200" dirty="0">
                <a:solidFill>
                  <a:schemeClr val="tx1"/>
                </a:solidFill>
                <a:effectLst/>
                <a:latin typeface="+mn-lt"/>
                <a:ea typeface="+mn-ea"/>
                <a:cs typeface="+mn-cs"/>
              </a:rPr>
              <a:t> 21:2–6; </a:t>
            </a:r>
            <a:r>
              <a:rPr lang="en-US" sz="1200" b="1" kern="1200" dirty="0" err="1">
                <a:solidFill>
                  <a:schemeClr val="tx1"/>
                </a:solidFill>
                <a:effectLst/>
                <a:latin typeface="+mn-lt"/>
                <a:ea typeface="+mn-ea"/>
                <a:cs typeface="+mn-cs"/>
              </a:rPr>
              <a:t>Deut</a:t>
            </a:r>
            <a:r>
              <a:rPr lang="en-US" sz="1200" b="1" kern="1200" dirty="0">
                <a:solidFill>
                  <a:schemeClr val="tx1"/>
                </a:solidFill>
                <a:effectLst/>
                <a:latin typeface="+mn-lt"/>
                <a:ea typeface="+mn-ea"/>
                <a:cs typeface="+mn-cs"/>
              </a:rPr>
              <a:t> 15:12). They “proclaimed liberty” (KJV) under pressure, then re-enslaved for profit. God answers measure for measure: “I proclaim a liberty for you… to the sword, to the pestilence, and to the famine” (Jer 34:17 KJV). Breaking Sabbath-year justice invites covenant curses. Freedom is God’s gift; to deny it is to oppose the Redeemer who freed Israel from Egypt.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Covenant justice includes periodic, concrete liberation; mercy is not optional policy.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Public vows without persevering obedience profane God’s name.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Divine judgment fits the sin: those who deny liberty receive “liberty” to calamity.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Repentance must be durable; don’t rescind righteousness when pressure eases.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Steward power for liberation, not exploitation; God defends the oppressed.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Keep promises made before the Lord; integrity is worship.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binds His people to practice real, costly freedom; to revoke that freedom is to invite His righteous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Judah’s nobles briefly obeyed Torah by freeing Hebrew slaves, then re-enslaved them for gain. Jeremiah declares a verdict: since they refused God’s “liberty,” God grants them a grim “liberty” to sword, plague, and famine (Jer 34:17). The passage weds worship to justice: covenant faith requires structural mercy and kept promises. Where leaders weaponize power, the Lord acts as Advocate and Judge.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56F15B28-7F29-99B1-0991-205070468EB5}"/>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71524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68A55-4288-42C1-B7F5-F4E7E8F96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7175B-F946-88E6-841D-B55575FC8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A27A9-0D0D-28F8-93FC-7FF4CD3762C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endures serial confinements: a dungeon cell (Jer 37:16), then the court of the guard (37:21; 38:13). His “crime” is faithfulness—warning that Babylon will return (37:6–10) and urging surrender to preserve life. Leaders ignore God’s word, misread prudence as treason, and weaponize custody to muffle truth. Yet God preserves His prophet: scarce bread sustains him; later Nebuchadnezzar orders his protection (39:11–12). Freedom comes in stages—guard court, release, then a hard providence to Egypt (43:6)—but the word of the Lord runs free.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Resistance to God’s message produces repression of God’s messenger.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Confinement shifts, but God’s care follows—provision, protection, and eventual release.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Political winds change, but the prophetic word remains unwavering and fulfilled.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Expect misunderstanding when obedience contradicts popular strategy; stay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can protect you through unlikely agents (a foreign king, a ration of bread).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Freedom often arrives by phases; trust God between cells, courts, and open doors.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powers can confine God’s servant, but they cannot confine God’s word—or thwart His providence toward that servant.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is jailed as a “deserter,” moved to the guard court with meager rations during siege scarcity, then preserved by Babylon’s own king after Jerusalem falls. He is finally released, yet later dragged to Egypt. Across each confinement, the pattern holds: rulers resist the message, punish the messenger, but God preserves His prophet and proves His word true.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3BAFD00-42D4-C60D-07CA-D788053D1D17}"/>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97058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49397-6551-8B39-823E-626B6393E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FB486-84E8-7869-B3B4-4D62BBD78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88FEE-0B1D-AFAB-1A4A-D82034E91A5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endures serial confinements: a dungeon cell (Jer 37:16), then the court of the guard (37:21; 38:13). His “crime” is faithfulness—warning that Babylon will return (37:6–10) and urging surrender to preserve life. Leaders ignore God’s word, misread prudence as treason, and weaponize custody to muffle truth. Yet God preserves His prophet: scarce bread sustains him; later Nebuchadnezzar orders his protection (39:11–12). Freedom comes in stages—guard court, release, then a hard providence to Egypt (43:6)—but the word of the Lord runs free.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Resistance to God’s message produces repression of God’s messenger.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Confinement shifts, but God’s care follows—provision, protection, and eventual release.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Political winds change, but the prophetic word remains unwavering and fulfilled.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Expect misunderstanding when obedience contradicts popular strategy; stay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can protect you through unlikely agents (a foreign king, a ration of bread).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Freedom often arrives by phases; trust God between cells, courts, and open doors.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powers can confine God’s servant, but they cannot confine God’s word—or thwart His providence toward that servant.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is jailed as a “deserter,” moved to the guard court with meager rations during siege scarcity, then preserved by Babylon’s own king after Jerusalem falls. He is finally released, yet later dragged to Egypt. Across each confinement, the pattern holds: rulers resist the message, punish the messenger, but God preserves His prophet and proves His word true.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B0862B9-22E8-0B72-912B-E28352EA341D}"/>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55863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5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2382862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4687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616772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7308906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4531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69283297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6348099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17264472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3559355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421758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57272572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063887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48668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4033851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6242803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75080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94777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2933017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4334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9/3/20XX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1743311863"/>
      </p:ext>
    </p:extLst>
  </p:cSld>
  <p:clrMap bg1="dk1" tx1="lt1" bg2="dk2"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 id="2147484081" r:id="rId19"/>
    <p:sldLayoutId id="2147484082" r:id="rId20"/>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FEE6-9884-7514-FEEB-88E524C5051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B8BF0DF-E8DC-2D5A-0B68-3CEFF7A962C9}"/>
              </a:ext>
            </a:extLst>
          </p:cNvPr>
          <p:cNvPicPr>
            <a:picLocks noChangeAspect="1"/>
          </p:cNvPicPr>
          <p:nvPr/>
        </p:nvPicPr>
        <p:blipFill>
          <a:blip r:embed="rId3"/>
          <a:srcRect t="29734" b="29734"/>
          <a:stretch/>
        </p:blipFill>
        <p:spPr>
          <a:xfrm rot="10800000" flipV="1">
            <a:off x="0" y="0"/>
            <a:ext cx="12192000" cy="7412382"/>
          </a:xfrm>
          <a:prstGeom prst="rect">
            <a:avLst/>
          </a:prstGeom>
        </p:spPr>
      </p:pic>
      <p:sp>
        <p:nvSpPr>
          <p:cNvPr id="2" name="Title 1">
            <a:extLst>
              <a:ext uri="{FF2B5EF4-FFF2-40B4-BE49-F238E27FC236}">
                <a16:creationId xmlns:a16="http://schemas.microsoft.com/office/drawing/2014/main" id="{2640FB8B-C864-E443-EC3B-FF4720C36464}"/>
              </a:ext>
            </a:extLst>
          </p:cNvPr>
          <p:cNvSpPr>
            <a:spLocks noGrp="1"/>
          </p:cNvSpPr>
          <p:nvPr>
            <p:ph type="ctrTitle"/>
          </p:nvPr>
        </p:nvSpPr>
        <p:spPr>
          <a:xfrm>
            <a:off x="5251454" y="-517297"/>
            <a:ext cx="6940546" cy="2809875"/>
          </a:xfrm>
          <a:ln w="76200">
            <a:noFill/>
          </a:ln>
        </p:spPr>
        <p:txBody>
          <a:bodyPr anchor="ctr">
            <a:normAutofit/>
          </a:bodyPr>
          <a:lstStyle/>
          <a:p>
            <a:pPr algn="ctr"/>
            <a:r>
              <a:rPr lang="en-US" dirty="0">
                <a:latin typeface="Arial Black" panose="020B0A04020102020204" pitchFamily="34" charset="0"/>
              </a:rPr>
              <a:t>JEREMIAH’S RESCUE</a:t>
            </a:r>
          </a:p>
        </p:txBody>
      </p:sp>
      <p:sp>
        <p:nvSpPr>
          <p:cNvPr id="3" name="Subtitle 2">
            <a:extLst>
              <a:ext uri="{FF2B5EF4-FFF2-40B4-BE49-F238E27FC236}">
                <a16:creationId xmlns:a16="http://schemas.microsoft.com/office/drawing/2014/main" id="{7BDCF8B9-5FD5-D768-9951-3C9BA77CEA2B}"/>
              </a:ext>
            </a:extLst>
          </p:cNvPr>
          <p:cNvSpPr>
            <a:spLocks noGrp="1"/>
          </p:cNvSpPr>
          <p:nvPr>
            <p:ph type="subTitle" idx="1"/>
          </p:nvPr>
        </p:nvSpPr>
        <p:spPr>
          <a:xfrm>
            <a:off x="6280485" y="1781800"/>
            <a:ext cx="5720686" cy="2329463"/>
          </a:xfrm>
          <a:ln w="76200">
            <a:noFill/>
          </a:ln>
        </p:spPr>
        <p:txBody>
          <a:bodyPr>
            <a:normAutofit/>
          </a:bodyPr>
          <a:lstStyle/>
          <a:p>
            <a:pPr marL="0" marR="0" algn="l">
              <a:spcBef>
                <a:spcPts val="0"/>
              </a:spcBef>
              <a:spcAft>
                <a:spcPts val="600"/>
              </a:spcAft>
            </a:pPr>
            <a:r>
              <a:rPr lang="en-US"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Then the king commanded Ebed-Melek the Cushite, “Take thirty men from here with you and lift Jeremiah the prophet out of the cistern before he dies. ”</a:t>
            </a:r>
          </a:p>
          <a:p>
            <a:pPr marL="0" marR="0" algn="r">
              <a:spcBef>
                <a:spcPts val="0"/>
              </a:spcBef>
              <a:spcAft>
                <a:spcPts val="600"/>
              </a:spcAft>
            </a:pPr>
            <a:r>
              <a:rPr lang="en-US"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—Jeremiah 38:10 NIV</a:t>
            </a:r>
          </a:p>
        </p:txBody>
      </p:sp>
      <p:sp>
        <p:nvSpPr>
          <p:cNvPr id="5" name="TextBox 5">
            <a:extLst>
              <a:ext uri="{FF2B5EF4-FFF2-40B4-BE49-F238E27FC236}">
                <a16:creationId xmlns:a16="http://schemas.microsoft.com/office/drawing/2014/main" id="{639C62EB-8EE0-1116-BE55-26C60E9DA491}"/>
              </a:ext>
            </a:extLst>
          </p:cNvPr>
          <p:cNvSpPr txBox="1"/>
          <p:nvPr/>
        </p:nvSpPr>
        <p:spPr>
          <a:xfrm>
            <a:off x="9983526" y="6342126"/>
            <a:ext cx="2208474" cy="37555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800" dirty="0">
                <a:effectLst/>
                <a:latin typeface="Calibri" panose="020F0502020204030204" pitchFamily="34" charset="0"/>
                <a:ea typeface="Aptos" panose="020B0004020202020204" pitchFamily="34" charset="0"/>
              </a:rPr>
              <a:t>Week of November 2</a:t>
            </a:r>
            <a:endParaRPr lang="en-US" sz="12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667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5057-371E-8629-03D4-4CA1DA53F603}"/>
            </a:ext>
          </a:extLst>
        </p:cNvPr>
        <p:cNvGrpSpPr/>
        <p:nvPr/>
      </p:nvGrpSpPr>
      <p:grpSpPr>
        <a:xfrm>
          <a:off x="0" y="0"/>
          <a:ext cx="0" cy="0"/>
          <a:chOff x="0" y="0"/>
          <a:chExt cx="0" cy="0"/>
        </a:xfrm>
      </p:grpSpPr>
      <p:pic>
        <p:nvPicPr>
          <p:cNvPr id="6" name="Picture 5" descr="A person pulling a person from a well&#10;&#10;AI-generated content may be incorrect.">
            <a:extLst>
              <a:ext uri="{FF2B5EF4-FFF2-40B4-BE49-F238E27FC236}">
                <a16:creationId xmlns:a16="http://schemas.microsoft.com/office/drawing/2014/main" id="{5CF8C739-E742-6EFD-FA9A-4A2B3AB8F1A2}"/>
              </a:ext>
            </a:extLst>
          </p:cNvPr>
          <p:cNvPicPr>
            <a:picLocks noChangeAspect="1"/>
          </p:cNvPicPr>
          <p:nvPr/>
        </p:nvPicPr>
        <p:blipFill>
          <a:blip r:embed="rId3"/>
          <a:stretch>
            <a:fillRect/>
          </a:stretch>
        </p:blipFill>
        <p:spPr>
          <a:xfrm>
            <a:off x="56260" y="0"/>
            <a:ext cx="12192000" cy="6858000"/>
          </a:xfrm>
          <a:prstGeom prst="rect">
            <a:avLst/>
          </a:prstGeom>
        </p:spPr>
      </p:pic>
      <p:sp>
        <p:nvSpPr>
          <p:cNvPr id="16" name="Title 1">
            <a:extLst>
              <a:ext uri="{FF2B5EF4-FFF2-40B4-BE49-F238E27FC236}">
                <a16:creationId xmlns:a16="http://schemas.microsoft.com/office/drawing/2014/main" id="{406D84F6-8471-3239-4DC3-415DDFCDC8D7}"/>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79E46ACF-0C1F-4A61-C6BB-30F16AED8832}"/>
              </a:ext>
            </a:extLst>
          </p:cNvPr>
          <p:cNvSpPr>
            <a:spLocks noGrp="1"/>
          </p:cNvSpPr>
          <p:nvPr>
            <p:ph type="sldNum" sz="quarter" idx="12"/>
          </p:nvPr>
        </p:nvSpPr>
        <p:spPr>
          <a:xfrm>
            <a:off x="317387" y="6247790"/>
            <a:ext cx="593838" cy="469375"/>
          </a:xfrm>
        </p:spPr>
        <p:txBody>
          <a:bodyPr>
            <a:normAutofit/>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10</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489D6227-4128-DE07-480C-0A627663F692}"/>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61A0B08F-9F16-06F4-136C-DD840B97733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893A6221-7059-08F5-34FA-ADEC3A4502BA}"/>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1190B85-CA3C-25A2-25EA-8FC238C42879}"/>
              </a:ext>
            </a:extLst>
          </p:cNvPr>
          <p:cNvGrpSpPr/>
          <p:nvPr/>
        </p:nvGrpSpPr>
        <p:grpSpPr>
          <a:xfrm>
            <a:off x="755783" y="2891488"/>
            <a:ext cx="10483713" cy="3571478"/>
            <a:chOff x="1003433" y="2929588"/>
            <a:chExt cx="10483713" cy="3571478"/>
          </a:xfrm>
        </p:grpSpPr>
        <p:sp>
          <p:nvSpPr>
            <p:cNvPr id="2" name="Title 1">
              <a:extLst>
                <a:ext uri="{FF2B5EF4-FFF2-40B4-BE49-F238E27FC236}">
                  <a16:creationId xmlns:a16="http://schemas.microsoft.com/office/drawing/2014/main" id="{39C7A8CF-184B-456F-6CE0-409D5424EC74}"/>
                </a:ext>
              </a:extLst>
            </p:cNvPr>
            <p:cNvSpPr txBox="1">
              <a:spLocks/>
            </p:cNvSpPr>
            <p:nvPr/>
          </p:nvSpPr>
          <p:spPr>
            <a:xfrm>
              <a:off x="1267588" y="2929588"/>
              <a:ext cx="5085974" cy="61468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effectLst>
                    <a:outerShdw blurRad="38100" dist="38100" dir="2700000" algn="tl">
                      <a:srgbClr val="000000">
                        <a:alpha val="43137"/>
                      </a:srgbClr>
                    </a:outerShdw>
                  </a:effectLst>
                  <a:latin typeface="Gotham Medium" panose="02000604030000020004"/>
                </a:rPr>
                <a:t>Ebed-Melek, the Cushite</a:t>
              </a:r>
            </a:p>
          </p:txBody>
        </p:sp>
        <p:grpSp>
          <p:nvGrpSpPr>
            <p:cNvPr id="12" name="Group 11">
              <a:extLst>
                <a:ext uri="{FF2B5EF4-FFF2-40B4-BE49-F238E27FC236}">
                  <a16:creationId xmlns:a16="http://schemas.microsoft.com/office/drawing/2014/main" id="{61E56361-9C5C-9689-2370-03CD092FFCE8}"/>
                </a:ext>
              </a:extLst>
            </p:cNvPr>
            <p:cNvGrpSpPr/>
            <p:nvPr/>
          </p:nvGrpSpPr>
          <p:grpSpPr>
            <a:xfrm>
              <a:off x="1003433" y="3524251"/>
              <a:ext cx="10483713" cy="2976815"/>
              <a:chOff x="1003433" y="3524251"/>
              <a:chExt cx="10483713" cy="2976815"/>
            </a:xfrm>
          </p:grpSpPr>
          <p:sp>
            <p:nvSpPr>
              <p:cNvPr id="4" name="Subtitle 2">
                <a:extLst>
                  <a:ext uri="{FF2B5EF4-FFF2-40B4-BE49-F238E27FC236}">
                    <a16:creationId xmlns:a16="http://schemas.microsoft.com/office/drawing/2014/main" id="{581CF744-0AEA-A99E-FFFE-8CA8194025F7}"/>
                  </a:ext>
                </a:extLst>
              </p:cNvPr>
              <p:cNvSpPr txBox="1">
                <a:spLocks/>
              </p:cNvSpPr>
              <p:nvPr/>
            </p:nvSpPr>
            <p:spPr>
              <a:xfrm>
                <a:off x="1003433" y="3524251"/>
                <a:ext cx="6368917" cy="1889442"/>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US" b="1" dirty="0">
                    <a:solidFill>
                      <a:schemeClr val="tx1"/>
                    </a:solidFill>
                    <a:effectLst>
                      <a:outerShdw blurRad="38100" dist="38100" dir="2700000" algn="tl">
                        <a:srgbClr val="000000">
                          <a:alpha val="43137"/>
                        </a:srgbClr>
                      </a:outerShdw>
                    </a:effectLst>
                    <a:latin typeface="Gotham Medium" panose="02000604030000020004"/>
                  </a:rPr>
                  <a:t>Jeremiah 38:7 describes the ethnicity of Ebed-Melek as a Cushite (NIV) or Ethiopian (KJV). He himself is not from the tribes of Israel, but he is a foreign, dark-skinned man from the ancient kingdoms south of Egypt. He might have been brought north as a slave during any number of military campaigns, only later to obtain a prominent</a:t>
                </a:r>
              </a:p>
            </p:txBody>
          </p:sp>
          <p:sp>
            <p:nvSpPr>
              <p:cNvPr id="8" name="TextBox 7">
                <a:extLst>
                  <a:ext uri="{FF2B5EF4-FFF2-40B4-BE49-F238E27FC236}">
                    <a16:creationId xmlns:a16="http://schemas.microsoft.com/office/drawing/2014/main" id="{BFEE0504-A17A-6F22-0949-0B6AA2FC1D03}"/>
                  </a:ext>
                </a:extLst>
              </p:cNvPr>
              <p:cNvSpPr txBox="1"/>
              <p:nvPr/>
            </p:nvSpPr>
            <p:spPr>
              <a:xfrm>
                <a:off x="1003433" y="5177627"/>
                <a:ext cx="10483713" cy="1323439"/>
              </a:xfrm>
              <a:prstGeom prst="rect">
                <a:avLst/>
              </a:prstGeom>
              <a:noFill/>
            </p:spPr>
            <p:txBody>
              <a:bodyPr wrap="square" anchor="t">
                <a:spAutoFit/>
              </a:bodyPr>
              <a:lstStyle/>
              <a:p>
                <a:r>
                  <a:rPr lang="en-US" sz="2000" b="1" dirty="0">
                    <a:solidFill>
                      <a:schemeClr val="tx1"/>
                    </a:solidFill>
                    <a:effectLst>
                      <a:outerShdw blurRad="38100" dist="38100" dir="2700000" algn="tl">
                        <a:srgbClr val="000000">
                          <a:alpha val="43137"/>
                        </a:srgbClr>
                      </a:outerShdw>
                    </a:effectLst>
                    <a:latin typeface="Gotham Medium" panose="02000604030000020004"/>
                  </a:rPr>
                  <a:t>position in the court of Judah’s king. It is ironic that God’s own people act in a way that denies mercy and justice, but this foreigner living in their midst is the one who believes Jeremiah. His actions are in keeping with the covenant obligations of Israel, which is why God treats him with kindness. </a:t>
                </a:r>
                <a:endParaRPr lang="en-US" sz="2000" b="1" dirty="0"/>
              </a:p>
            </p:txBody>
          </p:sp>
        </p:grpSp>
      </p:grpSp>
    </p:spTree>
    <p:extLst>
      <p:ext uri="{BB962C8B-B14F-4D97-AF65-F5344CB8AC3E}">
        <p14:creationId xmlns:p14="http://schemas.microsoft.com/office/powerpoint/2010/main" val="1103452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t="-7648"/>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86B14D-759D-BDF5-98F3-FCD1BDAF17E9}"/>
              </a:ext>
            </a:extLst>
          </p:cNvPr>
          <p:cNvSpPr/>
          <p:nvPr/>
        </p:nvSpPr>
        <p:spPr>
          <a:xfrm>
            <a:off x="0" y="0"/>
            <a:ext cx="12192000" cy="6858000"/>
          </a:xfrm>
          <a:prstGeom prst="rect">
            <a:avLst/>
          </a:prstGeom>
          <a:solidFill>
            <a:srgbClr val="00206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87259" y="-205795"/>
            <a:ext cx="11408506" cy="1051672"/>
          </a:xfrm>
          <a:solidFill>
            <a:srgbClr val="002060">
              <a:alpha val="20000"/>
            </a:srgbClr>
          </a:solidFill>
          <a:ln>
            <a:no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 Unlikely Savior - Jeremiah 38:7–10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64511" y="874782"/>
            <a:ext cx="6017762" cy="5996223"/>
          </a:xfrm>
          <a:prstGeom prst="rect">
            <a:avLst/>
          </a:prstGeom>
          <a:solidFill>
            <a:srgbClr val="002060">
              <a:alpha val="20000"/>
            </a:srgbClr>
          </a:solidFill>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7 But Ebed-Melek, a Cushite, an official in the royal palace, heard that they had put Jeremiah into the cistern.  While the king was sitting in the Benjamin Gate,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8 Ebed-Melek went out of the palace and said to him,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9 “My lord the king, these men have acted wickedly in all they have done to Jeremiah the prophet. They have thrown him into a cistern, where he will starve to death when there is no longer any bread in the city. ”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10 Then the king commanded Ebed- Melek the Cushite, “Take thirty men from here with you and lift Jeremiah the prophet out of the cistern before he dies.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774742" y="861776"/>
            <a:ext cx="5136983" cy="5996223"/>
          </a:xfrm>
          <a:prstGeom prst="rect">
            <a:avLst/>
          </a:prstGeom>
          <a:solidFill>
            <a:srgbClr val="002060">
              <a:alpha val="20000"/>
            </a:srgbClr>
          </a:solidFill>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Before this text, Jeremiah has been unfairly imprisoned in a dark hole in the ground, where his feet sink into the mud. Without help, he will die.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 servant of the king’s household, Ebed-Melek, goes to King Zedekiah to make a plea for Jeremiah’s life.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Zedekiah had secretly given his permission for Jeremiah’s murder, but now he makes it seem as if he wants to save Jeremiah’s life.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king orders thirty men to accompany Ebed-Melek to where Jeremiah is kept.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t="-7648"/>
          </a:stretch>
        </a:blipFill>
        <a:effectLst/>
      </p:bgPr>
    </p:bg>
    <p:spTree>
      <p:nvGrpSpPr>
        <p:cNvPr id="1" name="">
          <a:extLst>
            <a:ext uri="{FF2B5EF4-FFF2-40B4-BE49-F238E27FC236}">
              <a16:creationId xmlns:a16="http://schemas.microsoft.com/office/drawing/2014/main" id="{BBB22D84-E59F-B1E5-EA7E-1C8EFC0D627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7950976-0D06-DC6C-E7BA-D63A14AF43B3}"/>
              </a:ext>
            </a:extLst>
          </p:cNvPr>
          <p:cNvSpPr/>
          <p:nvPr/>
        </p:nvSpPr>
        <p:spPr>
          <a:xfrm>
            <a:off x="0" y="0"/>
            <a:ext cx="12192000" cy="6858000"/>
          </a:xfrm>
          <a:prstGeom prst="rect">
            <a:avLst/>
          </a:prstGeom>
          <a:solidFill>
            <a:srgbClr val="00206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6CA44FA-7A99-591B-3837-A106252FB3AE}"/>
              </a:ext>
            </a:extLst>
          </p:cNvPr>
          <p:cNvSpPr>
            <a:spLocks noGrp="1"/>
          </p:cNvSpPr>
          <p:nvPr>
            <p:ph type="title"/>
          </p:nvPr>
        </p:nvSpPr>
        <p:spPr>
          <a:xfrm>
            <a:off x="783494" y="231222"/>
            <a:ext cx="11122077" cy="655637"/>
          </a:xfrm>
          <a:solidFill>
            <a:srgbClr val="002060">
              <a:alpha val="20000"/>
            </a:srgbClr>
          </a:solidFill>
          <a:ln>
            <a:noFill/>
          </a:ln>
        </p:spPr>
        <p:txBody>
          <a:bodyPr>
            <a:noAutofit/>
          </a:bodyPr>
          <a:lstStyle/>
          <a:p>
            <a:pPr marL="0" marR="0" algn="ctr">
              <a:lnSpc>
                <a:spcPct val="107000"/>
              </a:lnSpc>
              <a:spcBef>
                <a:spcPts val="0"/>
              </a:spcBef>
              <a:spcAft>
                <a:spcPts val="0"/>
              </a:spcAft>
            </a:pPr>
            <a:r>
              <a:rPr lang="es-ES" sz="3200" b="1" cap="small"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a:t>
            </a:r>
            <a:r>
              <a:rPr lang="es-E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s-ES" sz="3200" b="1" cap="small"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Rescues</a:t>
            </a:r>
            <a:r>
              <a:rPr lang="es-E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 Jeremiah 38:11–13 NIV</a:t>
            </a:r>
          </a:p>
        </p:txBody>
      </p:sp>
      <p:sp>
        <p:nvSpPr>
          <p:cNvPr id="4" name="Content Placeholder 2">
            <a:extLst>
              <a:ext uri="{FF2B5EF4-FFF2-40B4-BE49-F238E27FC236}">
                <a16:creationId xmlns:a16="http://schemas.microsoft.com/office/drawing/2014/main" id="{4ABE89AA-840F-ACFD-83BF-2388407F60F4}"/>
              </a:ext>
            </a:extLst>
          </p:cNvPr>
          <p:cNvSpPr txBox="1">
            <a:spLocks/>
          </p:cNvSpPr>
          <p:nvPr/>
        </p:nvSpPr>
        <p:spPr>
          <a:xfrm>
            <a:off x="564511" y="874782"/>
            <a:ext cx="6017762" cy="5983217"/>
          </a:xfrm>
          <a:prstGeom prst="rect">
            <a:avLst/>
          </a:prstGeom>
          <a:solidFill>
            <a:srgbClr val="002060">
              <a:alpha val="20000"/>
            </a:srgbClr>
          </a:solidFill>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11 So Ebed-Melek took the men with him and went to a room under the treasury in the palace. He took some old rags and worn-out clothes from there and let them down with ropes to Jeremiah in the cistern.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12 Ebed-Melek the Cushite said to Jeremiah, “Put these old rags and worn-out clothes under your arms to pad the ropes. ” Jeremiah did so,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13 and they pulled him up with the ropes and lifted him out of the cistern. And Jeremiah remained in the courtyard of the guard. </a:t>
            </a:r>
          </a:p>
        </p:txBody>
      </p:sp>
      <p:sp>
        <p:nvSpPr>
          <p:cNvPr id="5" name="Content Placeholder 2">
            <a:extLst>
              <a:ext uri="{FF2B5EF4-FFF2-40B4-BE49-F238E27FC236}">
                <a16:creationId xmlns:a16="http://schemas.microsoft.com/office/drawing/2014/main" id="{EBC7DAAA-A359-90BE-4299-ADC765853680}"/>
              </a:ext>
            </a:extLst>
          </p:cNvPr>
          <p:cNvSpPr txBox="1">
            <a:spLocks/>
          </p:cNvSpPr>
          <p:nvPr/>
        </p:nvSpPr>
        <p:spPr>
          <a:xfrm>
            <a:off x="6774742" y="861776"/>
            <a:ext cx="5136983" cy="5983217"/>
          </a:xfrm>
          <a:prstGeom prst="rect">
            <a:avLst/>
          </a:prstGeom>
          <a:solidFill>
            <a:srgbClr val="002060">
              <a:alpha val="20000"/>
            </a:srgbClr>
          </a:solidFill>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Ebed-Melek brings the king’s men with him, but they make a stop before heading to the cistern.</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Ebed-Melek obtains rags and clothes from the treasury of the palace, and he uses them to pad the rope.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When Jeremiah is drawn out from the cistern, he remains under custody near the palace.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Later, after the Babylonians break through to the city, word comes to Jeremiah. Ebed-Melek shall be spared from the destruction of Jerusalem.</a:t>
            </a:r>
          </a:p>
        </p:txBody>
      </p:sp>
      <p:cxnSp>
        <p:nvCxnSpPr>
          <p:cNvPr id="11" name="Straight Connector 10">
            <a:extLst>
              <a:ext uri="{FF2B5EF4-FFF2-40B4-BE49-F238E27FC236}">
                <a16:creationId xmlns:a16="http://schemas.microsoft.com/office/drawing/2014/main" id="{60DB67EE-9BC5-1087-A5BC-2C93316588AB}"/>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BB0A8C96-77B9-1CB3-9AEC-84B117EB7A3D}"/>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9" name="Straight Connector 8">
            <a:extLst>
              <a:ext uri="{FF2B5EF4-FFF2-40B4-BE49-F238E27FC236}">
                <a16:creationId xmlns:a16="http://schemas.microsoft.com/office/drawing/2014/main" id="{8930279B-68D6-D26A-2715-2A4705DFD11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07BDF8-588E-A52C-1BD0-FE8408268B82}"/>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7BF709B-118D-AF8D-BF6B-DCE7EBEB5B42}"/>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811504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F7F0-5E8D-05C9-0263-20D26F7AE098}"/>
            </a:ext>
          </a:extLst>
        </p:cNvPr>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7461A2C-8559-A571-BF3B-DA4820CF49FC}"/>
              </a:ext>
            </a:extLst>
          </p:cNvPr>
          <p:cNvSpPr>
            <a:spLocks noGrp="1"/>
          </p:cNvSpPr>
          <p:nvPr>
            <p:ph type="sldNum" sz="quarter" idx="12"/>
          </p:nvPr>
        </p:nvSpPr>
        <p:spPr>
          <a:xfrm>
            <a:off x="8742946" y="635267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1A21D3B8-4C2F-A514-777E-2BCD942C9FD9}"/>
              </a:ext>
            </a:extLst>
          </p:cNvPr>
          <p:cNvSpPr txBox="1"/>
          <p:nvPr/>
        </p:nvSpPr>
        <p:spPr>
          <a:xfrm>
            <a:off x="838200" y="957537"/>
            <a:ext cx="10972800" cy="5777672"/>
          </a:xfrm>
          <a:prstGeom prst="rect">
            <a:avLst/>
          </a:prstGeom>
          <a:noFill/>
        </p:spPr>
        <p:txBody>
          <a:bodyPr wrap="square">
            <a:spAutoFit/>
          </a:bodyPr>
          <a:lstStyle/>
          <a:p>
            <a:pPr>
              <a:lnSpc>
                <a:spcPct val="107000"/>
              </a:lnSpc>
            </a:pPr>
            <a:r>
              <a:rPr lang="en-US" sz="2800" b="1" u="sng" dirty="0">
                <a:solidFill>
                  <a:srgbClr val="002060"/>
                </a:solidFill>
                <a:effectLst>
                  <a:outerShdw blurRad="38100" dist="38100" dir="2700000" algn="tl">
                    <a:srgbClr val="000000">
                      <a:alpha val="43137"/>
                    </a:srgbClr>
                  </a:outerShdw>
                </a:effectLst>
                <a:latin typeface="Gotham Medium" panose="02000604030000020004"/>
              </a:rPr>
              <a:t>LEAVING THE REST TO GOD</a:t>
            </a:r>
          </a:p>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Doing the right thing is not always easy, because there is often a difference between what is right and what is pleasing to others. As a preacher, I’ve sometimes wrestled with this disparity.  Like most people, I want to be liked. I want others to think well of me—to shake my hand and congratulate me on “another fine message. ” My sense of pride feeds off that kind of stuff. But what happens when faithfulness means speaking an unpopular message, confronting sin, or addressing something harmful that is masquerading as good? Sometimes faithfulness to God means stepping on toes and getting kicked.</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knew a denominational leader who got kicked, hard. He was attempting to address troubling patterns of leadership, which others were determined to sweep under the rug. He spoke an unpopular message and suffered for it. In fact, he was driven out of the denomination he loved.  It was a hard road, but God met him and was faithful to him, just as God was faithful to Jeremiah in today’s lesson. God rescued my friend in a different way, by surrounding him with steadfast support and by giving him a new ministry.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Choosing what is right does not exempt a person from suffering. Sometimes following God means walking a hard road. In rare cases, it even means facing death. But the Bible consistently points to a God who vindicates those who seek Him, who sees their suffering and moves to deliver them. Sometimes that looks like rescuing a prophet from the bottom of a cistern. Sometimes it looks like renewing a trampled leader’s heart and granting him or her a fresh purpose.  But ultimately it looks like the Son of God dying on the cross to defeat death, so that He can raise His people up on the last day. As for today, my task is to follow Christ and choose what is right, leaving the rest to God. God can rescue those who do the right thing. </a:t>
            </a:r>
          </a:p>
        </p:txBody>
      </p:sp>
      <p:cxnSp>
        <p:nvCxnSpPr>
          <p:cNvPr id="11" name="Straight Connector 10">
            <a:extLst>
              <a:ext uri="{FF2B5EF4-FFF2-40B4-BE49-F238E27FC236}">
                <a16:creationId xmlns:a16="http://schemas.microsoft.com/office/drawing/2014/main" id="{6F833D3D-D6CA-3D85-C365-464AD417307E}"/>
              </a:ext>
            </a:extLst>
          </p:cNvPr>
          <p:cNvCxnSpPr>
            <a:cxnSpLocks/>
          </p:cNvCxnSpPr>
          <p:nvPr/>
        </p:nvCxnSpPr>
        <p:spPr>
          <a:xfrm>
            <a:off x="990600" y="805545"/>
            <a:ext cx="10972800" cy="0"/>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04AF9B9D-6405-DC12-CB93-08FBA829F369}"/>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6" name="Straight Connector 5">
            <a:extLst>
              <a:ext uri="{FF2B5EF4-FFF2-40B4-BE49-F238E27FC236}">
                <a16:creationId xmlns:a16="http://schemas.microsoft.com/office/drawing/2014/main" id="{02A653C6-8D32-3321-7FC8-E12219A03557}"/>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947BB29-F9CF-33DF-E0B6-72A3ADD948A5}"/>
              </a:ext>
            </a:extLst>
          </p:cNvPr>
          <p:cNvSpPr txBox="1"/>
          <p:nvPr/>
        </p:nvSpPr>
        <p:spPr>
          <a:xfrm>
            <a:off x="838200" y="120651"/>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sp>
        <p:nvSpPr>
          <p:cNvPr id="10" name="TextBox 9">
            <a:extLst>
              <a:ext uri="{FF2B5EF4-FFF2-40B4-BE49-F238E27FC236}">
                <a16:creationId xmlns:a16="http://schemas.microsoft.com/office/drawing/2014/main" id="{11A61DCD-AECF-7D97-02A7-CC3771BC500A}"/>
              </a:ext>
            </a:extLst>
          </p:cNvPr>
          <p:cNvSpPr txBox="1"/>
          <p:nvPr/>
        </p:nvSpPr>
        <p:spPr>
          <a:xfrm>
            <a:off x="3661597" y="154450"/>
            <a:ext cx="8119407" cy="470000"/>
          </a:xfrm>
          <a:prstGeom prst="rect">
            <a:avLst/>
          </a:prstGeom>
          <a:noFill/>
        </p:spPr>
        <p:txBody>
          <a:bodyPr wrap="square">
            <a:spAutoFit/>
          </a:bodyPr>
          <a:lstStyle/>
          <a:p>
            <a:pPr marL="0" marR="0">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can rescue us, and He does. </a:t>
            </a:r>
          </a:p>
        </p:txBody>
      </p:sp>
    </p:spTree>
    <p:extLst>
      <p:ext uri="{BB962C8B-B14F-4D97-AF65-F5344CB8AC3E}">
        <p14:creationId xmlns:p14="http://schemas.microsoft.com/office/powerpoint/2010/main" val="4060142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F4E6E-EE7C-C299-4FC3-CB15F52A42B4}"/>
            </a:ext>
          </a:extLst>
        </p:cNvPr>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8D245F5-35AC-0F3E-D552-075C2D067B7A}"/>
              </a:ext>
            </a:extLst>
          </p:cNvPr>
          <p:cNvSpPr>
            <a:spLocks noGrp="1"/>
          </p:cNvSpPr>
          <p:nvPr>
            <p:ph type="sldNum" sz="quarter" idx="12"/>
          </p:nvPr>
        </p:nvSpPr>
        <p:spPr>
          <a:xfrm>
            <a:off x="8742946" y="635267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45E89F1B-50C7-D837-AA73-928711914687}"/>
              </a:ext>
            </a:extLst>
          </p:cNvPr>
          <p:cNvSpPr txBox="1"/>
          <p:nvPr/>
        </p:nvSpPr>
        <p:spPr>
          <a:xfrm>
            <a:off x="838200" y="1054240"/>
            <a:ext cx="10972800" cy="4487575"/>
          </a:xfrm>
          <a:prstGeom prst="rect">
            <a:avLst/>
          </a:prstGeom>
          <a:noFill/>
        </p:spPr>
        <p:txBody>
          <a:bodyPr wrap="square">
            <a:spAutoFit/>
          </a:bodyPr>
          <a:lstStyle/>
          <a:p>
            <a:pPr>
              <a:lnSpc>
                <a:spcPct val="107000"/>
              </a:lnSpc>
            </a:pPr>
            <a:r>
              <a:rPr lang="en-US" sz="2800" b="1" u="sng" dirty="0">
                <a:solidFill>
                  <a:srgbClr val="002060"/>
                </a:solidFill>
                <a:effectLst>
                  <a:outerShdw blurRad="38100" dist="38100" dir="2700000" algn="tl">
                    <a:srgbClr val="000000">
                      <a:alpha val="43137"/>
                    </a:srgbClr>
                  </a:outerShdw>
                </a:effectLst>
                <a:latin typeface="Gotham Medium" panose="02000604030000020004"/>
              </a:rPr>
              <a:t>LEAVING THE REST TO GOD</a:t>
            </a: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When in your life have you had to choose between what is right and what is pleasing to others?</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How have you witnessed God’s rescue or provision for someone who suffered for doing the right thing?</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When and why can it be difficult to trust in God to rescue us?</a:t>
            </a:r>
          </a:p>
        </p:txBody>
      </p:sp>
      <p:cxnSp>
        <p:nvCxnSpPr>
          <p:cNvPr id="11" name="Straight Connector 10">
            <a:extLst>
              <a:ext uri="{FF2B5EF4-FFF2-40B4-BE49-F238E27FC236}">
                <a16:creationId xmlns:a16="http://schemas.microsoft.com/office/drawing/2014/main" id="{0A42B6B4-421D-7C96-DE6B-F8F3A3AD855F}"/>
              </a:ext>
            </a:extLst>
          </p:cNvPr>
          <p:cNvCxnSpPr>
            <a:cxnSpLocks/>
          </p:cNvCxnSpPr>
          <p:nvPr/>
        </p:nvCxnSpPr>
        <p:spPr>
          <a:xfrm>
            <a:off x="990600" y="805545"/>
            <a:ext cx="10972800" cy="0"/>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7F8EB64E-7AF4-DCB5-4F53-5D4EBDB21AB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6" name="Straight Connector 5">
            <a:extLst>
              <a:ext uri="{FF2B5EF4-FFF2-40B4-BE49-F238E27FC236}">
                <a16:creationId xmlns:a16="http://schemas.microsoft.com/office/drawing/2014/main" id="{F0CE1FB0-9021-9D38-AB32-9E3BFF69F0C3}"/>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B90DDB-F584-EBA2-E2C4-E06753D5CE2F}"/>
              </a:ext>
            </a:extLst>
          </p:cNvPr>
          <p:cNvSpPr txBox="1"/>
          <p:nvPr/>
        </p:nvSpPr>
        <p:spPr>
          <a:xfrm>
            <a:off x="838200" y="120651"/>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sp>
        <p:nvSpPr>
          <p:cNvPr id="10" name="TextBox 9">
            <a:extLst>
              <a:ext uri="{FF2B5EF4-FFF2-40B4-BE49-F238E27FC236}">
                <a16:creationId xmlns:a16="http://schemas.microsoft.com/office/drawing/2014/main" id="{6E4B17BF-E613-93CF-24B1-54C527BB1760}"/>
              </a:ext>
            </a:extLst>
          </p:cNvPr>
          <p:cNvSpPr txBox="1"/>
          <p:nvPr/>
        </p:nvSpPr>
        <p:spPr>
          <a:xfrm>
            <a:off x="3661597" y="154450"/>
            <a:ext cx="8119407" cy="470000"/>
          </a:xfrm>
          <a:prstGeom prst="rect">
            <a:avLst/>
          </a:prstGeom>
          <a:noFill/>
        </p:spPr>
        <p:txBody>
          <a:bodyPr wrap="square">
            <a:spAutoFit/>
          </a:bodyPr>
          <a:lstStyle/>
          <a:p>
            <a:pPr marL="0" marR="0">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can rescue us, and He does. </a:t>
            </a:r>
          </a:p>
        </p:txBody>
      </p:sp>
    </p:spTree>
    <p:extLst>
      <p:ext uri="{BB962C8B-B14F-4D97-AF65-F5344CB8AC3E}">
        <p14:creationId xmlns:p14="http://schemas.microsoft.com/office/powerpoint/2010/main" val="3100316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7823738-A69F-3179-76C8-4A6EBB2BC3AD}"/>
              </a:ext>
            </a:extLst>
          </p:cNvPr>
          <p:cNvGrpSpPr/>
          <p:nvPr/>
        </p:nvGrpSpPr>
        <p:grpSpPr>
          <a:xfrm>
            <a:off x="1060771" y="391618"/>
            <a:ext cx="10257871" cy="628914"/>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chemeClr val="tx1"/>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rgbClr val="002060"/>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noFill/>
            <a:ln>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rgbClr val="002060"/>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43B68D0-CEBD-6966-A274-D32CD13BDF23}"/>
              </a:ext>
            </a:extLst>
          </p:cNvPr>
          <p:cNvSpPr txBox="1">
            <a:spLocks/>
          </p:cNvSpPr>
          <p:nvPr/>
        </p:nvSpPr>
        <p:spPr>
          <a:xfrm>
            <a:off x="8742946" y="6256422"/>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15</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a:extLst>
              <a:ext uri="{FF2B5EF4-FFF2-40B4-BE49-F238E27FC236}">
                <a16:creationId xmlns:a16="http://schemas.microsoft.com/office/drawing/2014/main" id="{4CE79919-5240-0F16-0F4B-A1EBC1F325E1}"/>
              </a:ext>
            </a:extLst>
          </p:cNvPr>
          <p:cNvSpPr/>
          <p:nvPr/>
        </p:nvSpPr>
        <p:spPr>
          <a:xfrm>
            <a:off x="1060771" y="1087329"/>
            <a:ext cx="10370206" cy="4816896"/>
          </a:xfrm>
          <a:prstGeom prst="rect">
            <a:avLst/>
          </a:prstGeom>
          <a:blipFill dpi="0" rotWithShape="1">
            <a:blip r:embed="rId3">
              <a:alphaModFix amt="75000"/>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Rescue that Matters Most</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2 Timothy 4:16–18, the apostle Paul describes a time when he was waiting for God’s rescue. He faced what he calls “the lion’s mouth,” which could be a metaphorical image from Psalm 22:21 (in other words, people who attacked and harmed him in some kind of trial). Paul describes a defense when “everyone deserted [him]. . . . But the Lord stood at [his] side and gave [him] strength. ” In times when God does not send another person to help, God’s presence and strength can more than compensate.  Paul concludes, “The Lord will rescue me from every evil attack and will bring me safely to his heavenly kingdom” (v. 18). Paul does not mean that he will be spared from all harm, for he anticipates (correctly) that he will be killed while in captivity. But in the end, the rescue that matters most is not physical; it is a spiritual salvation that grants new life. </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BD87DD-ED05-E337-7F7D-E7A4F2863B93}"/>
              </a:ext>
            </a:extLst>
          </p:cNvPr>
          <p:cNvPicPr>
            <a:picLocks noChangeAspect="1"/>
          </p:cNvPicPr>
          <p:nvPr/>
        </p:nvPicPr>
        <p:blipFill>
          <a:blip r:embed="rId3"/>
          <a:srcRect t="31293" b="31293"/>
          <a:stretch/>
        </p:blipFill>
        <p:spPr>
          <a:xfrm>
            <a:off x="34170" y="115034"/>
            <a:ext cx="12220082" cy="6858000"/>
          </a:xfrm>
          <a:prstGeom prst="rect">
            <a:avLst/>
          </a:prstGeom>
        </p:spPr>
      </p:pic>
      <p:sp>
        <p:nvSpPr>
          <p:cNvPr id="15" name="TextBox 14">
            <a:extLst>
              <a:ext uri="{FF2B5EF4-FFF2-40B4-BE49-F238E27FC236}">
                <a16:creationId xmlns:a16="http://schemas.microsoft.com/office/drawing/2014/main" id="{B378EF2D-0FE3-87DA-93CB-0D4FF316A144}"/>
              </a:ext>
            </a:extLst>
          </p:cNvPr>
          <p:cNvSpPr txBox="1"/>
          <p:nvPr/>
        </p:nvSpPr>
        <p:spPr>
          <a:xfrm>
            <a:off x="747246" y="71746"/>
            <a:ext cx="11507006" cy="954107"/>
          </a:xfrm>
          <a:prstGeom prst="rect">
            <a:avLst/>
          </a:prstGeom>
          <a:solidFill>
            <a:schemeClr val="tx2">
              <a:lumMod val="50000"/>
            </a:schemeClr>
          </a:solidFill>
        </p:spPr>
        <p:txBody>
          <a:bodyPr wrap="square">
            <a:spAutoFit/>
          </a:bodyPr>
          <a:lstStyle/>
          <a:p>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 </a:t>
            </a: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Plan to be a support and rescue to those in need.</a:t>
            </a:r>
          </a:p>
          <a:p>
            <a:endPar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E001B44-E7BD-77BC-9425-71DDB2C4470E}"/>
              </a:ext>
            </a:extLst>
          </p:cNvPr>
          <p:cNvSpPr txBox="1"/>
          <p:nvPr/>
        </p:nvSpPr>
        <p:spPr>
          <a:xfrm>
            <a:off x="854127" y="1483691"/>
            <a:ext cx="9756723" cy="1938992"/>
          </a:xfrm>
          <a:prstGeom prst="rect">
            <a:avLst/>
          </a:prstGeom>
          <a:noFill/>
        </p:spPr>
        <p:txBody>
          <a:bodyPr wrap="square">
            <a:spAutoFit/>
          </a:bodyPr>
          <a:lstStyle/>
          <a:p>
            <a:pPr marL="0" marR="0">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can use a variety of methods to protect His people.  One way of granting rescue is to send humans to speak up for the vulnerable, to describe God’s abundant mercy, and to model the humility of Christ. The invitation to prepare a “spiritual survival kit” can easily be turned into a service opportunity, if you or the group has a specific need in mind.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234488"/>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JEREMIAH’S RESCUE</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915497"/>
            <a:ext cx="1152144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72644"/>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6640177" y="2021496"/>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4" name="Slide Number Placeholder 3">
            <a:extLst>
              <a:ext uri="{FF2B5EF4-FFF2-40B4-BE49-F238E27FC236}">
                <a16:creationId xmlns:a16="http://schemas.microsoft.com/office/drawing/2014/main" id="{152AD765-75E2-9299-4E2F-67D49BE3FF43}"/>
              </a:ext>
            </a:extLst>
          </p:cNvPr>
          <p:cNvSpPr>
            <a:spLocks noGrp="1"/>
          </p:cNvSpPr>
          <p:nvPr>
            <p:ph type="sldNum" sz="quarter" idx="12"/>
          </p:nvPr>
        </p:nvSpPr>
        <p:spPr>
          <a:xfrm>
            <a:off x="9200150" y="6440574"/>
            <a:ext cx="2743200" cy="365125"/>
          </a:xfrm>
        </p:spPr>
        <p:txBody>
          <a:bodyPr/>
          <a:lstStyle/>
          <a:p>
            <a:fld id="{54FF5A43-5860-45F3-A4A1-B751D8F4B1B0}" type="slidenum">
              <a:rPr lang="en-US" smtClean="0"/>
              <a:t>16</a:t>
            </a:fld>
            <a:endParaRPr lang="en-US"/>
          </a:p>
        </p:txBody>
      </p:sp>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9332496" y="6340646"/>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a:extLst>
              <a:ext uri="{FF2B5EF4-FFF2-40B4-BE49-F238E27FC236}">
                <a16:creationId xmlns:a16="http://schemas.microsoft.com/office/drawing/2014/main" id="{969C8338-BE12-3FF8-4DB7-0D11675B4B71}"/>
              </a:ext>
            </a:extLst>
          </p:cNvPr>
          <p:cNvSpPr txBox="1"/>
          <p:nvPr/>
        </p:nvSpPr>
        <p:spPr>
          <a:xfrm>
            <a:off x="1761815" y="3845053"/>
            <a:ext cx="9756723" cy="2308324"/>
          </a:xfrm>
          <a:prstGeom prst="rect">
            <a:avLst/>
          </a:prstGeom>
          <a:noFill/>
        </p:spPr>
        <p:txBody>
          <a:bodyPr wrap="square">
            <a:spAutoFit/>
          </a:bodyPr>
          <a:lstStyle/>
          <a:p>
            <a:pPr marL="0" marR="0">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PREPARE FOR SPIRITUAL SURVIVAL</a:t>
            </a:r>
          </a:p>
          <a:p>
            <a:pPr lvl="1"/>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natural disasters make the news more and more, retailers have begun selling “survival kits” to prepare people for rescue in times of crisis. A survival kit contains items that a person would need in an emergency: water and food, something to signal for help, and supplies to deal with physical injuries.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ulling a person from a well&#10;&#10;AI-generated content may be incorrect.">
            <a:extLst>
              <a:ext uri="{FF2B5EF4-FFF2-40B4-BE49-F238E27FC236}">
                <a16:creationId xmlns:a16="http://schemas.microsoft.com/office/drawing/2014/main" id="{A640D34E-FDB2-FF5E-1D1D-A91DF01B29D1}"/>
              </a:ext>
            </a:extLst>
          </p:cNvPr>
          <p:cNvPicPr>
            <a:picLocks noChangeAspect="1"/>
          </p:cNvPicPr>
          <p:nvPr/>
        </p:nvPicPr>
        <p:blipFill>
          <a:blip r:embed="rId2"/>
          <a:srcRect t="32093" b="30360"/>
          <a:stretch>
            <a:fillRect/>
          </a:stretch>
        </p:blipFill>
        <p:spPr>
          <a:xfrm>
            <a:off x="0" y="0"/>
            <a:ext cx="12191979" cy="6857989"/>
          </a:xfrm>
          <a:prstGeom prst="rect">
            <a:avLst/>
          </a:prstGeom>
        </p:spPr>
      </p:pic>
      <p:sp>
        <p:nvSpPr>
          <p:cNvPr id="5" name="Subtitle 7">
            <a:extLst>
              <a:ext uri="{FF2B5EF4-FFF2-40B4-BE49-F238E27FC236}">
                <a16:creationId xmlns:a16="http://schemas.microsoft.com/office/drawing/2014/main" id="{98223061-05DF-CBDC-619F-7533B81F33F7}"/>
              </a:ext>
            </a:extLst>
          </p:cNvPr>
          <p:cNvSpPr txBox="1">
            <a:spLocks/>
          </p:cNvSpPr>
          <p:nvPr/>
        </p:nvSpPr>
        <p:spPr>
          <a:xfrm>
            <a:off x="6115583" y="-237492"/>
            <a:ext cx="5524500" cy="3437382"/>
          </a:xfrm>
          <a:prstGeom prst="rect">
            <a:avLst/>
          </a:prstGeom>
          <a:ln w="190500">
            <a:noFill/>
          </a:ln>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50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882" lvl="1" indent="-342882" algn="l" defTabSz="914353"/>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6" name="Group 5">
            <a:extLst>
              <a:ext uri="{FF2B5EF4-FFF2-40B4-BE49-F238E27FC236}">
                <a16:creationId xmlns:a16="http://schemas.microsoft.com/office/drawing/2014/main" id="{77140EC3-8053-0A2B-5789-22CF34ACD66B}"/>
              </a:ext>
            </a:extLst>
          </p:cNvPr>
          <p:cNvGrpSpPr/>
          <p:nvPr/>
        </p:nvGrpSpPr>
        <p:grpSpPr>
          <a:xfrm>
            <a:off x="0" y="5672619"/>
            <a:ext cx="4820026" cy="987316"/>
            <a:chOff x="2514600" y="5649894"/>
            <a:chExt cx="5048626" cy="785846"/>
          </a:xfrm>
        </p:grpSpPr>
        <p:grpSp>
          <p:nvGrpSpPr>
            <p:cNvPr id="7" name="Group 6">
              <a:extLst>
                <a:ext uri="{FF2B5EF4-FFF2-40B4-BE49-F238E27FC236}">
                  <a16:creationId xmlns:a16="http://schemas.microsoft.com/office/drawing/2014/main" id="{CB6F45F8-8ED5-631A-3092-87809E9E22C4}"/>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7D80CB8D-BB82-18E2-8EAA-4501F77DEC68}"/>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15CDB09B-F9B2-304A-2B65-89B866BF59C5}"/>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4E1614E-8E47-1B3F-6BB7-46D69F71F6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91F8C307-64F9-349F-F9F9-97B7C5F827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6" name="Picture 15">
                  <a:extLst>
                    <a:ext uri="{FF2B5EF4-FFF2-40B4-BE49-F238E27FC236}">
                      <a16:creationId xmlns:a16="http://schemas.microsoft.com/office/drawing/2014/main" id="{1CFE28BA-5CB9-0AFC-AEA3-0B73441C85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8" name="Rectangle 7">
              <a:extLst>
                <a:ext uri="{FF2B5EF4-FFF2-40B4-BE49-F238E27FC236}">
                  <a16:creationId xmlns:a16="http://schemas.microsoft.com/office/drawing/2014/main" id="{BF1BFB74-886A-E5B7-8FA0-BB154F3613B0}"/>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b="1" dirty="0">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spTree>
    <p:extLst>
      <p:ext uri="{BB962C8B-B14F-4D97-AF65-F5344CB8AC3E}">
        <p14:creationId xmlns:p14="http://schemas.microsoft.com/office/powerpoint/2010/main" val="343592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73528E-EDC8-4FBE-9BE9-878B206B957E}"/>
              </a:ext>
            </a:extLst>
          </p:cNvPr>
          <p:cNvSpPr/>
          <p:nvPr/>
        </p:nvSpPr>
        <p:spPr>
          <a:xfrm>
            <a:off x="3893131" y="1548711"/>
            <a:ext cx="8358188" cy="3170099"/>
          </a:xfrm>
          <a:prstGeom prst="rect">
            <a:avLst/>
          </a:prstGeom>
          <a:noFill/>
        </p:spPr>
        <p:txBody>
          <a:bodyPr wrap="square">
            <a:spAutoFit/>
          </a:bodyPr>
          <a:lstStyle/>
          <a:p>
            <a:r>
              <a:rPr lang="en-US" sz="2000" b="1" dirty="0">
                <a:highlight>
                  <a:srgbClr val="000080"/>
                </a:highlight>
              </a:rPr>
              <a:t>1 Why has Jeremiah been lowered into a pit or cistern?</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p>
          <a:p>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2 What makes Ebed-Melek an unlikely advocate for his safety?</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dirty="0">
                <a:highlight>
                  <a:srgbClr val="000080"/>
                </a:highlight>
              </a:rPr>
              <a:t> </a:t>
            </a:r>
          </a:p>
        </p:txBody>
      </p:sp>
      <p:sp>
        <p:nvSpPr>
          <p:cNvPr id="21" name="Rectangle 20">
            <a:extLst>
              <a:ext uri="{FF2B5EF4-FFF2-40B4-BE49-F238E27FC236}">
                <a16:creationId xmlns:a16="http://schemas.microsoft.com/office/drawing/2014/main" id="{D5CA7739-1376-4613-8ADE-73CDD8360891}"/>
              </a:ext>
            </a:extLst>
          </p:cNvPr>
          <p:cNvSpPr/>
          <p:nvPr/>
        </p:nvSpPr>
        <p:spPr>
          <a:xfrm>
            <a:off x="4125600" y="1901544"/>
            <a:ext cx="7135958" cy="1169551"/>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Jeremiah has been telling everyone that the city of Jerusalem will fall to the Babylonians, as part of God’s judgment. Instead of standing in firm defense of the city, Jeremiah advocates a surrender, which he says will save many lives. But the nobles of Jerusalem do not want to give up the city’s defense, and they do not want to lose their position. They receive permission to kill Jeremiah and dispose of him quietly.</a:t>
            </a:r>
          </a:p>
        </p:txBody>
      </p:sp>
      <p:pic>
        <p:nvPicPr>
          <p:cNvPr id="37" name="Picture 36">
            <a:extLst>
              <a:ext uri="{FF2B5EF4-FFF2-40B4-BE49-F238E27FC236}">
                <a16:creationId xmlns:a16="http://schemas.microsoft.com/office/drawing/2014/main" id="{4A41ACD0-7DED-43CE-8259-C3F369346740}"/>
              </a:ext>
            </a:extLst>
          </p:cNvPr>
          <p:cNvPicPr>
            <a:picLocks noChangeAspect="1"/>
          </p:cNvPicPr>
          <p:nvPr/>
        </p:nvPicPr>
        <p:blipFill>
          <a:blip r:embed="rId3"/>
          <a:srcRect t="18266" b="18266"/>
          <a:stretch/>
        </p:blipFill>
        <p:spPr>
          <a:xfrm>
            <a:off x="216029" y="1239389"/>
            <a:ext cx="3551544" cy="3381096"/>
          </a:xfrm>
          <a:prstGeom prst="flowChartConnector">
            <a:avLst/>
          </a:prstGeom>
        </p:spPr>
      </p:pic>
      <p:sp>
        <p:nvSpPr>
          <p:cNvPr id="36868" name="Line 7"/>
          <p:cNvSpPr>
            <a:spLocks noChangeShapeType="1"/>
          </p:cNvSpPr>
          <p:nvPr/>
        </p:nvSpPr>
        <p:spPr bwMode="auto">
          <a:xfrm flipH="1" flipV="1">
            <a:off x="6978092" y="1626849"/>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36869" name="Line 8"/>
          <p:cNvSpPr>
            <a:spLocks noChangeShapeType="1"/>
          </p:cNvSpPr>
          <p:nvPr/>
        </p:nvSpPr>
        <p:spPr bwMode="auto">
          <a:xfrm flipV="1">
            <a:off x="-9453258" y="1926747"/>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20" name="Rectangle 13">
            <a:extLst>
              <a:ext uri="{FF2B5EF4-FFF2-40B4-BE49-F238E27FC236}">
                <a16:creationId xmlns:a16="http://schemas.microsoft.com/office/drawing/2014/main" id="{37BDF6D9-39E0-4371-B0F1-7587A9303842}"/>
              </a:ext>
            </a:extLst>
          </p:cNvPr>
          <p:cNvSpPr>
            <a:spLocks/>
          </p:cNvSpPr>
          <p:nvPr/>
        </p:nvSpPr>
        <p:spPr bwMode="auto">
          <a:xfrm>
            <a:off x="586897" y="5827660"/>
            <a:ext cx="8572963" cy="492784"/>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lstStyle/>
          <a:p>
            <a:pPr marL="321490" indent="-321490">
              <a:buFont typeface="Wingdings" pitchFamily="2" charset="2"/>
              <a:buChar char="Ø"/>
            </a:pPr>
            <a:endParaRPr lang="en-US" sz="1406" b="1" dirty="0">
              <a:solidFill>
                <a:srgbClr val="002060"/>
              </a:solidFill>
              <a:latin typeface="Arial" panose="020B0604020202020204" pitchFamily="34" charset="0"/>
              <a:cs typeface="Arial" pitchFamily="34" charset="0"/>
            </a:endParaRPr>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275021" y="9910780"/>
            <a:ext cx="412552" cy="541139"/>
          </a:xfrm>
          <a:prstGeom prst="rect">
            <a:avLst/>
          </a:prstGeom>
        </p:spPr>
      </p:pic>
      <p:sp>
        <p:nvSpPr>
          <p:cNvPr id="32" name="Title 2">
            <a:extLst>
              <a:ext uri="{FF2B5EF4-FFF2-40B4-BE49-F238E27FC236}">
                <a16:creationId xmlns:a16="http://schemas.microsoft.com/office/drawing/2014/main" id="{C82EFB90-C4A0-4CD0-9AD7-5E6781B0ADFB}"/>
              </a:ext>
            </a:extLst>
          </p:cNvPr>
          <p:cNvSpPr txBox="1">
            <a:spLocks/>
          </p:cNvSpPr>
          <p:nvPr/>
        </p:nvSpPr>
        <p:spPr>
          <a:xfrm>
            <a:off x="8358508" y="85193"/>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375" b="1" i="1" dirty="0">
                <a:solidFill>
                  <a:schemeClr val="tx1"/>
                </a:solidFill>
                <a:latin typeface="Gotham Medium"/>
              </a:rPr>
              <a:t>JEREMIAH’S CALL AND ARREST</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358508" y="776765"/>
            <a:ext cx="3016280" cy="393647"/>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3375" b="1" u="sng" dirty="0">
                <a:latin typeface="Gotham Medium" panose="02000604030000020004"/>
                <a:ea typeface="Helvetica Neue"/>
                <a:cs typeface="Helvetica Neue"/>
                <a:sym typeface="Helvetica Neue"/>
              </a:rPr>
              <a:t>An Unlikely Savior </a:t>
            </a:r>
            <a:endParaRPr lang="en-US" sz="3375" u="sng" dirty="0">
              <a:latin typeface="Gotham Medium" panose="02000604030000020004"/>
              <a:ea typeface="Helvetica Neue"/>
              <a:cs typeface="Helvetica Neue"/>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4125600" y="3460991"/>
            <a:ext cx="7135958" cy="738664"/>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Ebed-Melek is a member of the king’s own court. It shows that Jeremiah’s message has been received by someone of power and influence. Ebed-Melek risks his own life by going out on a limb for Jeremiah and exposing his attempted murder to public scrutiny.</a:t>
            </a:r>
          </a:p>
        </p:txBody>
      </p:sp>
      <p:sp>
        <p:nvSpPr>
          <p:cNvPr id="27" name="TextBox 26">
            <a:extLst>
              <a:ext uri="{FF2B5EF4-FFF2-40B4-BE49-F238E27FC236}">
                <a16:creationId xmlns:a16="http://schemas.microsoft.com/office/drawing/2014/main" id="{179360E6-2B9F-4F9B-A245-89821C837B3F}"/>
              </a:ext>
            </a:extLst>
          </p:cNvPr>
          <p:cNvSpPr txBox="1"/>
          <p:nvPr/>
        </p:nvSpPr>
        <p:spPr>
          <a:xfrm>
            <a:off x="310548" y="40138"/>
            <a:ext cx="6250488" cy="611706"/>
          </a:xfrm>
          <a:prstGeom prst="rect">
            <a:avLst/>
          </a:prstGeom>
          <a:solidFill>
            <a:srgbClr val="002060"/>
          </a:solidFill>
        </p:spPr>
        <p:txBody>
          <a:bodyPr wrap="square" rtlCol="0">
            <a:spAutoFit/>
          </a:bodyPr>
          <a:lstStyle/>
          <a:p>
            <a:pPr algn="l"/>
            <a:r>
              <a:rPr lang="en-US" sz="3375" b="1" dirty="0">
                <a:latin typeface="Gotham Medium" panose="02000604030000020004" pitchFamily="2" charset="0"/>
              </a:rPr>
              <a:t>QUESTION &amp; ANSWER</a:t>
            </a:r>
            <a:endParaRPr lang="en-US" sz="2531" b="1" dirty="0">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8FBD9161-33ED-4C7A-9101-A5509CA2C805}"/>
              </a:ext>
            </a:extLst>
          </p:cNvPr>
          <p:cNvCxnSpPr>
            <a:cxnSpLocks/>
          </p:cNvCxnSpPr>
          <p:nvPr/>
        </p:nvCxnSpPr>
        <p:spPr>
          <a:xfrm>
            <a:off x="310548" y="684086"/>
            <a:ext cx="11064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3B4BE71-503A-D8E0-A101-DD4214A84613}"/>
              </a:ext>
            </a:extLst>
          </p:cNvPr>
          <p:cNvSpPr txBox="1"/>
          <p:nvPr/>
        </p:nvSpPr>
        <p:spPr>
          <a:xfrm>
            <a:off x="777819" y="4013428"/>
            <a:ext cx="10884792" cy="1477328"/>
          </a:xfrm>
          <a:prstGeom prst="rect">
            <a:avLst/>
          </a:prstGeom>
          <a:noFill/>
        </p:spPr>
        <p:txBody>
          <a:bodyPr wrap="square">
            <a:spAutoFit/>
          </a:bodyPr>
          <a:lstStyle/>
          <a:p>
            <a:endParaRPr lang="en-US" sz="1800" b="1" dirty="0">
              <a:highlight>
                <a:srgbClr val="000080"/>
              </a:highlight>
            </a:endParaRPr>
          </a:p>
          <a:p>
            <a:endParaRPr lang="en-US" sz="1800" b="1" dirty="0">
              <a:highlight>
                <a:srgbClr val="000080"/>
              </a:highlight>
            </a:endParaRPr>
          </a:p>
          <a:p>
            <a:r>
              <a:rPr lang="en-US" sz="1800" b="1" dirty="0">
                <a:highlight>
                  <a:srgbClr val="000080"/>
                </a:highlight>
              </a:rPr>
              <a:t>3 Why does the king respond as he does?</a:t>
            </a:r>
            <a:endParaRPr lang="en-US" sz="1800" dirty="0">
              <a:highlight>
                <a:srgbClr val="000080"/>
              </a:highlight>
            </a:endParaRPr>
          </a:p>
          <a:p>
            <a:r>
              <a:rPr lang="en-US" sz="1800" dirty="0">
                <a:highlight>
                  <a:srgbClr val="000080"/>
                </a:highlight>
              </a:rPr>
              <a:t> </a:t>
            </a:r>
          </a:p>
          <a:p>
            <a:r>
              <a:rPr lang="en-US" sz="1800" dirty="0">
                <a:highlight>
                  <a:srgbClr val="000080"/>
                </a:highlight>
              </a:rPr>
              <a:t> </a:t>
            </a:r>
          </a:p>
        </p:txBody>
      </p:sp>
      <p:sp>
        <p:nvSpPr>
          <p:cNvPr id="7" name="Rectangle 6">
            <a:extLst>
              <a:ext uri="{FF2B5EF4-FFF2-40B4-BE49-F238E27FC236}">
                <a16:creationId xmlns:a16="http://schemas.microsoft.com/office/drawing/2014/main" id="{9B8D629D-C135-5CEE-3504-5E16403BE9C2}"/>
              </a:ext>
            </a:extLst>
          </p:cNvPr>
          <p:cNvSpPr/>
          <p:nvPr/>
        </p:nvSpPr>
        <p:spPr>
          <a:xfrm>
            <a:off x="797446" y="4896703"/>
            <a:ext cx="10480153" cy="523220"/>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King Zedekiah is a coward. When pressured by his officials, he was willing to let them kill Jeremiah. But he doesn’t want this to become public knowledge. To seem like a hero himself, he sends men to accompany Ebed-Melek and to raise Jeremiah from the cistern.</a:t>
            </a:r>
          </a:p>
        </p:txBody>
      </p:sp>
    </p:spTree>
    <p:extLst>
      <p:ext uri="{BB962C8B-B14F-4D97-AF65-F5344CB8AC3E}">
        <p14:creationId xmlns:p14="http://schemas.microsoft.com/office/powerpoint/2010/main" val="389294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5A10-8AF5-E254-C93D-F5EB6EA737A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A187386-EDF3-85E5-F2E5-DC536973F519}"/>
              </a:ext>
            </a:extLst>
          </p:cNvPr>
          <p:cNvSpPr/>
          <p:nvPr/>
        </p:nvSpPr>
        <p:spPr>
          <a:xfrm>
            <a:off x="381111" y="1259522"/>
            <a:ext cx="8358188" cy="3170099"/>
          </a:xfrm>
          <a:prstGeom prst="rect">
            <a:avLst/>
          </a:prstGeom>
          <a:noFill/>
        </p:spPr>
        <p:txBody>
          <a:bodyPr wrap="square">
            <a:spAutoFit/>
          </a:bodyPr>
          <a:lstStyle/>
          <a:p>
            <a:r>
              <a:rPr lang="en-US" sz="2000" b="1" dirty="0">
                <a:highlight>
                  <a:srgbClr val="000080"/>
                </a:highlight>
              </a:rPr>
              <a:t>1 What do we learn about Ebed-Melek from his actions?</a:t>
            </a: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p>
          <a:p>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2 What makes Ebed-Melek an unlikely advocate for his safety?</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dirty="0">
                <a:highlight>
                  <a:srgbClr val="000080"/>
                </a:highlight>
              </a:rPr>
              <a:t> </a:t>
            </a:r>
          </a:p>
        </p:txBody>
      </p:sp>
      <p:sp>
        <p:nvSpPr>
          <p:cNvPr id="21" name="Rectangle 20">
            <a:extLst>
              <a:ext uri="{FF2B5EF4-FFF2-40B4-BE49-F238E27FC236}">
                <a16:creationId xmlns:a16="http://schemas.microsoft.com/office/drawing/2014/main" id="{3E99F3BD-AB92-E6C4-FF58-FD2E258A26A2}"/>
              </a:ext>
            </a:extLst>
          </p:cNvPr>
          <p:cNvSpPr/>
          <p:nvPr/>
        </p:nvSpPr>
        <p:spPr>
          <a:xfrm>
            <a:off x="613580" y="1612355"/>
            <a:ext cx="7135958" cy="738664"/>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He is compassionate because he thinks to pad the ropes. He is also resourceful, meaning he thinks ahead for what others need. We can suspect that he believes in the truth of Jeremiah’s message, which is why he is so eager to save him.</a:t>
            </a:r>
          </a:p>
        </p:txBody>
      </p:sp>
      <p:pic>
        <p:nvPicPr>
          <p:cNvPr id="37" name="Picture 36">
            <a:extLst>
              <a:ext uri="{FF2B5EF4-FFF2-40B4-BE49-F238E27FC236}">
                <a16:creationId xmlns:a16="http://schemas.microsoft.com/office/drawing/2014/main" id="{45CCD0AE-BC5C-E018-03AF-468AA4B69149}"/>
              </a:ext>
            </a:extLst>
          </p:cNvPr>
          <p:cNvPicPr>
            <a:picLocks noChangeAspect="1"/>
          </p:cNvPicPr>
          <p:nvPr/>
        </p:nvPicPr>
        <p:blipFill>
          <a:blip r:embed="rId3"/>
          <a:srcRect t="18266" b="18266"/>
          <a:stretch/>
        </p:blipFill>
        <p:spPr>
          <a:xfrm>
            <a:off x="8259345" y="1405089"/>
            <a:ext cx="3551544" cy="3381096"/>
          </a:xfrm>
          <a:prstGeom prst="flowChartConnector">
            <a:avLst/>
          </a:prstGeom>
        </p:spPr>
      </p:pic>
      <p:sp>
        <p:nvSpPr>
          <p:cNvPr id="36868" name="Line 7">
            <a:extLst>
              <a:ext uri="{FF2B5EF4-FFF2-40B4-BE49-F238E27FC236}">
                <a16:creationId xmlns:a16="http://schemas.microsoft.com/office/drawing/2014/main" id="{EBDC2ADF-60A5-BF49-D840-F1DFCC091965}"/>
              </a:ext>
            </a:extLst>
          </p:cNvPr>
          <p:cNvSpPr>
            <a:spLocks noChangeShapeType="1"/>
          </p:cNvSpPr>
          <p:nvPr/>
        </p:nvSpPr>
        <p:spPr bwMode="auto">
          <a:xfrm flipH="1" flipV="1">
            <a:off x="6978092" y="1626849"/>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36869" name="Line 8">
            <a:extLst>
              <a:ext uri="{FF2B5EF4-FFF2-40B4-BE49-F238E27FC236}">
                <a16:creationId xmlns:a16="http://schemas.microsoft.com/office/drawing/2014/main" id="{10CD3316-9BAC-A91E-8D84-6E5ABBFB7152}"/>
              </a:ext>
            </a:extLst>
          </p:cNvPr>
          <p:cNvSpPr>
            <a:spLocks noChangeShapeType="1"/>
          </p:cNvSpPr>
          <p:nvPr/>
        </p:nvSpPr>
        <p:spPr bwMode="auto">
          <a:xfrm flipV="1">
            <a:off x="-9453258" y="1926747"/>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11" name="Line 7">
            <a:extLst>
              <a:ext uri="{FF2B5EF4-FFF2-40B4-BE49-F238E27FC236}">
                <a16:creationId xmlns:a16="http://schemas.microsoft.com/office/drawing/2014/main" id="{EFECA104-0C75-5D15-090F-DFF718703FEF}"/>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20" name="Rectangle 13">
            <a:extLst>
              <a:ext uri="{FF2B5EF4-FFF2-40B4-BE49-F238E27FC236}">
                <a16:creationId xmlns:a16="http://schemas.microsoft.com/office/drawing/2014/main" id="{BE084D44-95B1-05E3-3704-EAC9D7E15EA1}"/>
              </a:ext>
            </a:extLst>
          </p:cNvPr>
          <p:cNvSpPr>
            <a:spLocks/>
          </p:cNvSpPr>
          <p:nvPr/>
        </p:nvSpPr>
        <p:spPr bwMode="auto">
          <a:xfrm>
            <a:off x="586897" y="5827660"/>
            <a:ext cx="8572963" cy="492784"/>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lstStyle/>
          <a:p>
            <a:pPr marL="321490" indent="-321490">
              <a:buFont typeface="Wingdings" pitchFamily="2" charset="2"/>
              <a:buChar char="Ø"/>
            </a:pPr>
            <a:endParaRPr lang="en-US" sz="1406" b="1" dirty="0">
              <a:solidFill>
                <a:srgbClr val="002060"/>
              </a:solidFill>
              <a:latin typeface="Arial" panose="020B0604020202020204" pitchFamily="34" charset="0"/>
              <a:cs typeface="Arial" pitchFamily="34" charset="0"/>
            </a:endParaRPr>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658A0264-EE12-5715-F252-E3306ADB1E4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275021" y="9910780"/>
            <a:ext cx="412552" cy="541139"/>
          </a:xfrm>
          <a:prstGeom prst="rect">
            <a:avLst/>
          </a:prstGeom>
        </p:spPr>
      </p:pic>
      <p:sp>
        <p:nvSpPr>
          <p:cNvPr id="32" name="Title 2">
            <a:extLst>
              <a:ext uri="{FF2B5EF4-FFF2-40B4-BE49-F238E27FC236}">
                <a16:creationId xmlns:a16="http://schemas.microsoft.com/office/drawing/2014/main" id="{5AE30091-E141-2241-028D-13A84C465D55}"/>
              </a:ext>
            </a:extLst>
          </p:cNvPr>
          <p:cNvSpPr txBox="1">
            <a:spLocks/>
          </p:cNvSpPr>
          <p:nvPr/>
        </p:nvSpPr>
        <p:spPr>
          <a:xfrm>
            <a:off x="8358508" y="85193"/>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375" b="1" i="1" dirty="0">
                <a:solidFill>
                  <a:schemeClr val="tx1"/>
                </a:solidFill>
                <a:latin typeface="Gotham Medium"/>
              </a:rPr>
              <a:t>JEREMIAH’S CALL AND ARREST</a:t>
            </a:r>
          </a:p>
        </p:txBody>
      </p:sp>
      <p:sp>
        <p:nvSpPr>
          <p:cNvPr id="23" name="Title 2">
            <a:extLst>
              <a:ext uri="{FF2B5EF4-FFF2-40B4-BE49-F238E27FC236}">
                <a16:creationId xmlns:a16="http://schemas.microsoft.com/office/drawing/2014/main" id="{AF97C7C9-AD15-1B90-D222-8DDB65414169}"/>
              </a:ext>
            </a:extLst>
          </p:cNvPr>
          <p:cNvSpPr txBox="1">
            <a:spLocks/>
          </p:cNvSpPr>
          <p:nvPr/>
        </p:nvSpPr>
        <p:spPr>
          <a:xfrm>
            <a:off x="8358508" y="790124"/>
            <a:ext cx="3016280" cy="393647"/>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3375" b="1" u="sng">
                <a:latin typeface="Gotham Medium" panose="02000604030000020004"/>
                <a:ea typeface="Helvetica Neue"/>
                <a:cs typeface="Helvetica Neue"/>
                <a:sym typeface="Helvetica Neue"/>
              </a:rPr>
              <a:t>God Rescues </a:t>
            </a:r>
            <a:endParaRPr lang="en-US" sz="3375" u="sng" dirty="0">
              <a:latin typeface="Gotham Medium" panose="02000604030000020004"/>
              <a:ea typeface="Helvetica Neue"/>
              <a:cs typeface="Helvetica Neue"/>
              <a:sym typeface="Helvetica Neue"/>
            </a:endParaRPr>
          </a:p>
        </p:txBody>
      </p:sp>
      <p:sp>
        <p:nvSpPr>
          <p:cNvPr id="24" name="Rectangle 23">
            <a:extLst>
              <a:ext uri="{FF2B5EF4-FFF2-40B4-BE49-F238E27FC236}">
                <a16:creationId xmlns:a16="http://schemas.microsoft.com/office/drawing/2014/main" id="{A6781045-1A18-CBAF-6BEF-910F94D002D8}"/>
              </a:ext>
            </a:extLst>
          </p:cNvPr>
          <p:cNvSpPr/>
          <p:nvPr/>
        </p:nvSpPr>
        <p:spPr>
          <a:xfrm>
            <a:off x="613580" y="3171802"/>
            <a:ext cx="7135958" cy="738664"/>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Without someone to save him, Jeremiah would have died a horrible death in the mud. God spares him by sending the right person at the right time. Ebed-Melek is spared from being killed after the city of Jerusalem falls to the Babylonians. God remembers him.</a:t>
            </a:r>
          </a:p>
        </p:txBody>
      </p:sp>
      <p:sp>
        <p:nvSpPr>
          <p:cNvPr id="27" name="TextBox 26">
            <a:extLst>
              <a:ext uri="{FF2B5EF4-FFF2-40B4-BE49-F238E27FC236}">
                <a16:creationId xmlns:a16="http://schemas.microsoft.com/office/drawing/2014/main" id="{017A2900-B589-1335-9132-92B517E15729}"/>
              </a:ext>
            </a:extLst>
          </p:cNvPr>
          <p:cNvSpPr txBox="1"/>
          <p:nvPr/>
        </p:nvSpPr>
        <p:spPr>
          <a:xfrm>
            <a:off x="310548" y="40138"/>
            <a:ext cx="6250488" cy="611706"/>
          </a:xfrm>
          <a:prstGeom prst="rect">
            <a:avLst/>
          </a:prstGeom>
          <a:solidFill>
            <a:srgbClr val="002060"/>
          </a:solidFill>
        </p:spPr>
        <p:txBody>
          <a:bodyPr wrap="square" rtlCol="0">
            <a:spAutoFit/>
          </a:bodyPr>
          <a:lstStyle/>
          <a:p>
            <a:pPr algn="l"/>
            <a:r>
              <a:rPr lang="en-US" sz="3375" b="1" dirty="0">
                <a:latin typeface="Gotham Medium" panose="02000604030000020004" pitchFamily="2" charset="0"/>
              </a:rPr>
              <a:t>QUESTION &amp; ANSWER</a:t>
            </a:r>
            <a:endParaRPr lang="en-US" sz="2531" b="1" dirty="0">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500C94FC-50A8-EAC3-8BBC-EB9D50E5A837}"/>
              </a:ext>
            </a:extLst>
          </p:cNvPr>
          <p:cNvCxnSpPr>
            <a:cxnSpLocks/>
          </p:cNvCxnSpPr>
          <p:nvPr/>
        </p:nvCxnSpPr>
        <p:spPr>
          <a:xfrm>
            <a:off x="310548" y="684086"/>
            <a:ext cx="11064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85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 rays shining through the clouds&#10;&#10;Description automatically generated">
            <a:extLst>
              <a:ext uri="{FF2B5EF4-FFF2-40B4-BE49-F238E27FC236}">
                <a16:creationId xmlns:a16="http://schemas.microsoft.com/office/drawing/2014/main" id="{DC4806C0-D2C1-BA2D-6AF1-8099D0419CA3}"/>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22697" b="2303"/>
          <a:stretch/>
        </p:blipFill>
        <p:spPr>
          <a:xfrm rot="10800000">
            <a:off x="0" y="77203"/>
            <a:ext cx="12191980" cy="6857990"/>
          </a:xfrm>
          <a:prstGeom prst="rect">
            <a:avLst/>
          </a:prstGeom>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54585" y="-333062"/>
            <a:ext cx="3480438" cy="1444981"/>
          </a:xfrm>
        </p:spPr>
        <p:txBody>
          <a:bodyPr vert="horz" lIns="91440" tIns="45720" rIns="91440" bIns="45720" rtlCol="0" anchor="ctr">
            <a:normAutofit/>
          </a:bodyPr>
          <a:lstStyle/>
          <a:p>
            <a:pPr marL="0" marR="0">
              <a:spcAft>
                <a:spcPts val="0"/>
              </a:spcAft>
            </a:pPr>
            <a:r>
              <a:rPr lang="en-US" sz="6600" b="1" u="sng" kern="1200" cap="small" dirty="0">
                <a:solidFill>
                  <a:srgbClr val="002060"/>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38202" y="895350"/>
            <a:ext cx="11163756" cy="5461000"/>
          </a:xfrm>
          <a:noFill/>
        </p:spPr>
        <p:txBody>
          <a:bodyPr vert="horz" lIns="91440" tIns="45720" rIns="91440" bIns="45720" rtlCol="0" anchor="ctr">
            <a:normAutofit/>
          </a:bodyPr>
          <a:lstStyle/>
          <a:p>
            <a:pPr marL="0" marR="0">
              <a:lnSpc>
                <a:spcPct val="107000"/>
              </a:lnSpc>
              <a:spcBef>
                <a:spcPts val="0"/>
              </a:spcBef>
              <a:spcAft>
                <a:spcPts val="0"/>
              </a:spcAft>
            </a:pPr>
            <a:r>
              <a:rPr lang="en-US" sz="3200" b="1" dirty="0">
                <a:solidFill>
                  <a:srgbClr val="002060"/>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Lord God, give us spiritual sight to see those who are struggling and whom we can help. May we never look away when we see suffering and injustice. We pray in the name of Jesus, our rescuer from the powers of sin and death. Amen. </a:t>
            </a:r>
          </a:p>
          <a:p>
            <a:pPr marL="0" marR="0">
              <a:lnSpc>
                <a:spcPct val="107000"/>
              </a:lnSpc>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a:rPr>
              <a:t> </a:t>
            </a:r>
          </a:p>
          <a:p>
            <a:pPr marL="0" marR="0">
              <a:lnSpc>
                <a:spcPct val="107000"/>
              </a:lnSpc>
              <a:spcBef>
                <a:spcPts val="0"/>
              </a:spcBef>
              <a:spcAft>
                <a:spcPts val="0"/>
              </a:spcAft>
            </a:pPr>
            <a:endParaRPr lang="en-US" b="1" u="sng" cap="small" dirty="0">
              <a:solidFill>
                <a:srgbClr val="002060"/>
              </a:solidFill>
              <a:effectLst>
                <a:outerShdw blurRad="38100" dist="38100" dir="2700000" algn="tl">
                  <a:srgbClr val="000000">
                    <a:alpha val="43137"/>
                  </a:srgbClr>
                </a:outerShdw>
              </a:effectLst>
              <a:latin typeface="Gotham Medium"/>
            </a:endParaRPr>
          </a:p>
          <a:p>
            <a:pPr marL="0" marR="0">
              <a:lnSpc>
                <a:spcPct val="107000"/>
              </a:lnSpc>
              <a:spcBef>
                <a:spcPts val="0"/>
              </a:spcBef>
              <a:spcAft>
                <a:spcPts val="0"/>
              </a:spcAft>
            </a:pPr>
            <a:endParaRPr lang="en-US" b="1" u="sng" cap="small" dirty="0">
              <a:solidFill>
                <a:srgbClr val="002060"/>
              </a:solidFill>
              <a:effectLst>
                <a:outerShdw blurRad="38100" dist="38100" dir="2700000" algn="tl">
                  <a:srgbClr val="000000">
                    <a:alpha val="43137"/>
                  </a:srgbClr>
                </a:outerShdw>
              </a:effectLst>
              <a:latin typeface="Gotham Medium"/>
            </a:endParaRPr>
          </a:p>
          <a:p>
            <a:pPr marL="0" marR="0">
              <a:lnSpc>
                <a:spcPct val="107000"/>
              </a:lnSpc>
              <a:spcBef>
                <a:spcPts val="0"/>
              </a:spcBef>
              <a:spcAft>
                <a:spcPts val="0"/>
              </a:spcAft>
            </a:pPr>
            <a:endParaRPr lang="en-US" b="1" u="sng" cap="small" dirty="0">
              <a:solidFill>
                <a:srgbClr val="002060"/>
              </a:solidFill>
              <a:effectLst>
                <a:outerShdw blurRad="38100" dist="38100" dir="2700000" algn="tl">
                  <a:srgbClr val="000000">
                    <a:alpha val="43137"/>
                  </a:srgbClr>
                </a:outerShdw>
              </a:effectLst>
              <a:latin typeface="Gotham Medium"/>
            </a:endParaRPr>
          </a:p>
          <a:p>
            <a:pPr marR="0">
              <a:lnSpc>
                <a:spcPct val="90000"/>
              </a:lnSpc>
              <a:spcBef>
                <a:spcPts val="0"/>
              </a:spcBef>
              <a:spcAft>
                <a:spcPts val="600"/>
              </a:spcAft>
            </a:pPr>
            <a:r>
              <a:rPr lang="en-US" sz="2800" b="1" u="sng" cap="small" dirty="0">
                <a:solidFill>
                  <a:srgbClr val="002060"/>
                </a:solidFill>
                <a:effectLst>
                  <a:outerShdw blurRad="38100" dist="38100" dir="2700000" algn="tl">
                    <a:srgbClr val="000000">
                      <a:alpha val="43137"/>
                    </a:srgbClr>
                  </a:outerShdw>
                </a:effectLst>
                <a:latin typeface="Gotham Medium"/>
              </a:rPr>
              <a:t>Thought to Remember</a:t>
            </a:r>
          </a:p>
          <a:p>
            <a:pPr marL="0" marR="0">
              <a:lnSpc>
                <a:spcPct val="107000"/>
              </a:lnSpc>
              <a:spcBef>
                <a:spcPts val="0"/>
              </a:spcBef>
              <a:spcAft>
                <a:spcPts val="0"/>
              </a:spcAft>
            </a:pPr>
            <a:r>
              <a:rPr lang="en-US" sz="2800" b="1" dirty="0">
                <a:solidFill>
                  <a:srgbClr val="002060"/>
                </a:solidFill>
                <a:effectLst>
                  <a:outerShdw blurRad="38100" dist="38100" dir="2700000" algn="tl">
                    <a:srgbClr val="000000">
                      <a:alpha val="43137"/>
                    </a:srgbClr>
                  </a:outerShdw>
                </a:effectLst>
                <a:latin typeface="Gotham Medium"/>
                <a:cs typeface="Times New Roman" panose="02020603050405020304" pitchFamily="18" charset="0"/>
              </a:rPr>
              <a:t>God might ask us to take risks to help others!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fontScale="70000" lnSpcReduction="20000"/>
          </a:bodyPr>
          <a:lstStyle/>
          <a:p>
            <a:pPr>
              <a:spcAft>
                <a:spcPts val="600"/>
              </a:spcAft>
            </a:pPr>
            <a:fld id="{D8DA9DAA-006C-4F4B-980E-E3DF019B24E2}" type="slidenum">
              <a:rPr lang="en-US" smtClean="0">
                <a:solidFill>
                  <a:srgbClr val="002060"/>
                </a:solidFill>
              </a:rPr>
              <a:pPr>
                <a:spcAft>
                  <a:spcPts val="600"/>
                </a:spcAft>
              </a:pPr>
              <a:t>2</a:t>
            </a:fld>
            <a:endParaRPr lang="en-US">
              <a:solidFill>
                <a:srgbClr val="002060"/>
              </a:solidFill>
            </a:endParaRP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4209302" y="-8709"/>
            <a:ext cx="7921944" cy="1738903"/>
          </a:xfrm>
          <a:ln>
            <a:solidFill>
              <a:schemeClr val="tx1"/>
            </a:solidFill>
          </a:ln>
        </p:spPr>
        <p:txBody>
          <a:bodyPr anchor="ctr">
            <a:normAutofit/>
          </a:bodyPr>
          <a:lstStyle/>
          <a:p>
            <a:pPr algn="ctr"/>
            <a:r>
              <a:rPr lang="en-US" sz="8000" b="1" cap="all" spc="400" dirty="0">
                <a:solidFill>
                  <a:schemeClr val="tx1"/>
                </a:solidFill>
                <a:latin typeface="Gotham Medium" panose="02000604030000020004"/>
              </a:rPr>
              <a:t>Agenda</a:t>
            </a:r>
            <a:endParaRPr lang="en-US" sz="8000" dirty="0">
              <a:solidFill>
                <a:schemeClr val="tx1"/>
              </a:solidFill>
              <a:latin typeface="Gotham Medium" panose="02000604030000020004"/>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414660" y="140789"/>
            <a:ext cx="3796155" cy="6653947"/>
          </a:xfrm>
          <a:prstGeom prst="rect">
            <a:avLst/>
          </a:prstGeom>
          <a:blipFill>
            <a:blip r:embed="rId3"/>
            <a:stretch>
              <a:fillRect t="-7648"/>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Then the king commanded Ebed-Melek the Cushite, “Take thirty men from here with you and lift Jeremiah the prophet out of the cistern before he dies. ” </a:t>
            </a:r>
          </a:p>
          <a:p>
            <a:pPr marL="0" marR="0" algn="r">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—Jeremiah 38:10 NIV</a:t>
            </a:r>
          </a:p>
        </p:txBody>
      </p: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3DF4BE7-C2DE-59B3-3A97-967FFE86C332}"/>
              </a:ext>
            </a:extLst>
          </p:cNvPr>
          <p:cNvSpPr/>
          <p:nvPr/>
        </p:nvSpPr>
        <p:spPr>
          <a:xfrm>
            <a:off x="4246143" y="1756444"/>
            <a:ext cx="7945858" cy="5101556"/>
          </a:xfrm>
          <a:prstGeom prst="rect">
            <a:avLst/>
          </a:prstGeom>
          <a:solidFill>
            <a:schemeClr val="tx1">
              <a:alpha val="6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An Unlikely Savior - Jeremiah 38:7–10 NIV</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God Rescues - Jeremiah 38:11–13 NIV</a:t>
            </a:r>
          </a:p>
          <a:p>
            <a:pPr marL="892957" lvl="2" indent="-342900" hangingPunct="0">
              <a:spcBef>
                <a:spcPts val="1200"/>
              </a:spcBef>
              <a:buClrTx/>
              <a:buFont typeface="Wingdings" panose="05000000000000000000" pitchFamily="2" charset="2"/>
              <a:buChar char="q"/>
              <a:tabLst>
                <a:tab pos="642915" algn="l"/>
              </a:tabLst>
            </a:pPr>
            <a:endParaRPr lang="en-US" sz="14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ClrTx/>
              <a:buFont typeface="Wingdings" panose="05000000000000000000" pitchFamily="2" charset="2"/>
              <a:buChar char="q"/>
              <a:tabLst>
                <a:tab pos="642915" algn="l"/>
              </a:tabLst>
            </a:pP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4274742" y="3574394"/>
            <a:ext cx="786384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4274742" y="4902346"/>
            <a:ext cx="786384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nchor="t"/>
          <a:lstStyle/>
          <a:p>
            <a:pPr>
              <a:lnSpc>
                <a:spcPct val="107000"/>
              </a:lnSpc>
            </a:pPr>
            <a:r>
              <a:rPr lang="en-US" sz="5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Unjustly Imprisoned </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38DE476D-C50D-3BF0-F71F-176CC71DA0B9}"/>
              </a:ext>
            </a:extLst>
          </p:cNvPr>
          <p:cNvSpPr txBox="1"/>
          <p:nvPr/>
        </p:nvSpPr>
        <p:spPr>
          <a:xfrm>
            <a:off x="838200" y="1483937"/>
            <a:ext cx="10972800" cy="4421723"/>
          </a:xfrm>
          <a:prstGeom prst="rect">
            <a:avLst/>
          </a:prstGeom>
          <a:noFill/>
        </p:spPr>
        <p:txBody>
          <a:bodyPr wrap="square">
            <a:spAutoFit/>
          </a:bodyPr>
          <a:lstStyle/>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1962, Nelson Mandela was arrested and sentenced to five years’ imprisonment for working to overthrow the racist regime of his country of South Africa. In 1964, justices handed down a sentence of life imprisonment. For 18 years, Mandela was kept in the notorious Robben Island prison, a former leper colony and mental asylum. </a:t>
            </a: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through all those years, Mandela’s voice was not stilled, and international observers continued to monitor his status. He was eventually released in 1990 and, in an abrupt turn in 1994, was elected South Africa’s first Black president. Although imprisonment for political reasons is wrong, it can sometimes have an effect that the persecutors do not expect. And so it is with today’s text. </a:t>
            </a:r>
          </a:p>
        </p:txBody>
      </p: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3F4B8ADD-8C99-8B66-2D51-FBF566B608A3}"/>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6" name="Straight Connector 5">
            <a:extLst>
              <a:ext uri="{FF2B5EF4-FFF2-40B4-BE49-F238E27FC236}">
                <a16:creationId xmlns:a16="http://schemas.microsoft.com/office/drawing/2014/main" id="{D8616E9D-7996-9614-F02F-9D637EFC5D6E}"/>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D3B37-2374-C724-B4F0-9CB8210EB9BC}"/>
              </a:ext>
            </a:extLst>
          </p:cNvPr>
          <p:cNvPicPr>
            <a:picLocks noChangeAspect="1"/>
          </p:cNvPicPr>
          <p:nvPr/>
        </p:nvPicPr>
        <p:blipFill>
          <a:blip r:embed="rId3"/>
          <a:srcRect t="30173" b="30173"/>
          <a:stretch/>
        </p:blipFill>
        <p:spPr>
          <a:xfrm flipH="1">
            <a:off x="-1" y="0"/>
            <a:ext cx="12093207" cy="7074568"/>
          </a:xfrm>
          <a:prstGeom prst="rect">
            <a:avLst/>
          </a:prstGeom>
        </p:spPr>
      </p:pic>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19049" y="-109869"/>
            <a:ext cx="12405920" cy="8956298"/>
          </a:xfrm>
          <a:prstGeom prst="rect">
            <a:avLst/>
          </a:prstGeom>
          <a:solidFill>
            <a:schemeClr val="tx1">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1884165" y="6516287"/>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8" name="Title 1">
            <a:extLst>
              <a:ext uri="{FF2B5EF4-FFF2-40B4-BE49-F238E27FC236}">
                <a16:creationId xmlns:a16="http://schemas.microsoft.com/office/drawing/2014/main" id="{1FFA9FA5-98A4-011A-BD87-F2D1CCFDE8C6}"/>
              </a:ext>
            </a:extLst>
          </p:cNvPr>
          <p:cNvSpPr>
            <a:spLocks noGrp="1"/>
          </p:cNvSpPr>
          <p:nvPr>
            <p:ph type="ctrTitle"/>
          </p:nvPr>
        </p:nvSpPr>
        <p:spPr>
          <a:xfrm>
            <a:off x="784840" y="-2256544"/>
            <a:ext cx="8001000" cy="2971801"/>
          </a:xfrm>
        </p:spPr>
        <p:txBody>
          <a:bodyPr>
            <a:normAutofit/>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Lesson Context</a:t>
            </a:r>
          </a:p>
        </p:txBody>
      </p: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700318"/>
            <a:ext cx="10972800" cy="0"/>
          </a:xfrm>
          <a:prstGeom prst="line">
            <a:avLst/>
          </a:prstGeom>
          <a:ln w="1301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EE1CEE-44A0-330B-F45F-2F952B51FDB0}"/>
              </a:ext>
            </a:extLst>
          </p:cNvPr>
          <p:cNvSpPr txBox="1"/>
          <p:nvPr/>
        </p:nvSpPr>
        <p:spPr>
          <a:xfrm>
            <a:off x="744846" y="825126"/>
            <a:ext cx="11642021" cy="6124754"/>
          </a:xfrm>
          <a:prstGeom prst="rect">
            <a:avLst/>
          </a:prstGeom>
          <a:noFill/>
        </p:spPr>
        <p:txBody>
          <a:bodyPr wrap="square">
            <a:spAutoFit/>
          </a:bodyPr>
          <a:lstStyle/>
          <a:p>
            <a:r>
              <a:rPr lang="en-US" sz="1700" b="1" dirty="0">
                <a:solidFill>
                  <a:srgbClr val="002060"/>
                </a:solidFill>
                <a:effectLst>
                  <a:outerShdw blurRad="38100" dist="38100" dir="2700000" algn="tl">
                    <a:srgbClr val="000000">
                      <a:alpha val="43137"/>
                    </a:srgbClr>
                  </a:outerShdw>
                </a:effectLst>
                <a:latin typeface="Gotham Medium" panose="02000604030000020004"/>
              </a:rPr>
              <a:t>After one siege of Jerusalem came to an end in 597 BC, Nebuchadnezzar leaves a new replacement king in charge of Judah. Zedekiah rules for eleven years (597–586 BC).  But against the urging of Jeremiah, Zedekiah stops paying tribute and rebels against Babylon once again. This time, Nebuchadnezzar returns in full force, laying siege to Jerusalem and intent to punish this rebelliousness.  </a:t>
            </a:r>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r>
              <a:rPr lang="en-US" sz="1700" b="1" dirty="0">
                <a:solidFill>
                  <a:srgbClr val="002060"/>
                </a:solidFill>
                <a:effectLst>
                  <a:outerShdw blurRad="38100" dist="38100" dir="2700000" algn="tl">
                    <a:srgbClr val="000000">
                      <a:alpha val="43137"/>
                    </a:srgbClr>
                  </a:outerShdw>
                </a:effectLst>
                <a:latin typeface="Gotham Medium" panose="02000604030000020004"/>
              </a:rPr>
              <a:t>Zedekiah was the last king of Judah before the destruction of Jerusalem in 586 BC. In 597 BC, King Nebuchadnezzar of Babylon seized control of Jerusalem. He deported the then-current king—Jehoiachin—to Babylon along with the royal family, court officials, 7,000 elite fighters, and other prominent citizens (2 Kings 24:14–16). Nebuchadnezzar installed Jehoiachin’s 21-year-old uncle in his place, changing his name from Mattaniah to Zedekiah, which means “the Lord is righteous” (24:17). But Zedekiah did not honor the Lord. </a:t>
            </a:r>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r>
              <a:rPr lang="en-US" sz="1700" b="1" dirty="0">
                <a:solidFill>
                  <a:srgbClr val="002060"/>
                </a:solidFill>
                <a:effectLst>
                  <a:outerShdw blurRad="38100" dist="38100" dir="2700000" algn="tl">
                    <a:srgbClr val="000000">
                      <a:alpha val="43137"/>
                    </a:srgbClr>
                  </a:outerShdw>
                </a:effectLst>
                <a:latin typeface="Gotham Medium" panose="02000604030000020004"/>
              </a:rPr>
              <a:t>Zedekiah and the prophet Jeremiah had a complicated relationship. On the one hand, Zedekiah consulted Jeremiah and asked him to pray (Jeremiah 37:3). Zedekiah wanted a “word from the Lord,” seeming to trust the prophet (37:17). But Zedekiah did not like what he kept hearing. He refused to humble himself and heed Jeremiah’s message (2 Chronicles 36:12). </a:t>
            </a:r>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r>
              <a:rPr lang="en-US" sz="1700" b="1" dirty="0">
                <a:solidFill>
                  <a:srgbClr val="002060"/>
                </a:solidFill>
                <a:effectLst>
                  <a:outerShdw blurRad="38100" dist="38100" dir="2700000" algn="tl">
                    <a:srgbClr val="000000">
                      <a:alpha val="43137"/>
                    </a:srgbClr>
                  </a:outerShdw>
                </a:effectLst>
                <a:latin typeface="Gotham Medium" panose="02000604030000020004"/>
              </a:rPr>
              <a:t>Even under duress, Jeremiah advised surrender to the Babylonians to save lives (Jeremiah 38:2– 3). This led to accusations of being a traitor, resulting in imprisonment (37:11–16). A subsequent audience with the king resulted in more lenient treatment for a time (37:17–21). Yet the enemies of Jeremiah still conspired with King Zedekiah to have the prophet put to death (38:4–6; compare 26:11). Jeremiah has long predicted the doom of Jerusalem, and this isn’t the first time he has advocated outright surrender (see 27:11). A previous king in Jerusalem had actually done just that several years prior (2 Kings 24:12).</a:t>
            </a:r>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r>
              <a:rPr lang="en-US" sz="1700" b="1" dirty="0">
                <a:solidFill>
                  <a:srgbClr val="002060"/>
                </a:solidFill>
                <a:effectLst>
                  <a:outerShdw blurRad="38100" dist="38100" dir="2700000" algn="tl">
                    <a:srgbClr val="000000">
                      <a:alpha val="43137"/>
                    </a:srgbClr>
                  </a:outerShdw>
                </a:effectLst>
                <a:latin typeface="Gotham Medium" panose="02000604030000020004"/>
              </a:rPr>
              <a:t>All in all, Jeremiah is seen as a threat to the vested interests of the leaders of Judah and Jerusalem as he opposes their attitudes and practices again and again. One example is his criticism of their re-enslaving freed slaves (Jeremiah 34:8–22), a violation of the Law of Moses (compare Exodus 21:2–6; Deuteronomy 15:12). It has all led up to this point of being cast into a dungeon to die slowly of dehydration and malnutrition, the harshest punishment yet (Jeremiah 38:1–6). </a:t>
            </a:r>
          </a:p>
        </p:txBody>
      </p: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71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294161-88EC-7B38-8CDA-C19470225EE6}"/>
              </a:ext>
            </a:extLst>
          </p:cNvPr>
          <p:cNvPicPr>
            <a:picLocks noChangeAspect="1"/>
          </p:cNvPicPr>
          <p:nvPr/>
        </p:nvPicPr>
        <p:blipFill>
          <a:blip r:embed="rId3"/>
          <a:srcRect/>
          <a:stretch/>
        </p:blipFill>
        <p:spPr>
          <a:xfrm>
            <a:off x="8742946" y="1214493"/>
            <a:ext cx="3247693" cy="4871540"/>
          </a:xfrm>
          <a:prstGeom prst="rect">
            <a:avLst/>
          </a:prstGeom>
          <a:effectLst>
            <a:softEdge rad="406400"/>
          </a:effectLst>
        </p:spPr>
      </p:pic>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2796696210"/>
              </p:ext>
            </p:extLst>
          </p:nvPr>
        </p:nvGraphicFramePr>
        <p:xfrm>
          <a:off x="583286" y="952952"/>
          <a:ext cx="7947623" cy="1771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30CAEB2A-3459-318B-9331-44D29D116CF0}"/>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E845E0F5-EEE9-9FF2-3453-E061D0323549}"/>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239E999C-9946-4A2F-8632-92B5054987A5}"/>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1906-FD12-95BE-DE11-56347DA897FA}"/>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AF3DA51-68E1-16BB-8D88-C6E6FAB970F4}"/>
              </a:ext>
            </a:extLst>
          </p:cNvPr>
          <p:cNvGraphicFramePr/>
          <p:nvPr>
            <p:extLst>
              <p:ext uri="{D42A27DB-BD31-4B8C-83A1-F6EECF244321}">
                <p14:modId xmlns:p14="http://schemas.microsoft.com/office/powerpoint/2010/main" val="1680559310"/>
              </p:ext>
            </p:extLst>
          </p:nvPr>
        </p:nvGraphicFramePr>
        <p:xfrm>
          <a:off x="583286" y="952952"/>
          <a:ext cx="7947623" cy="177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F192FD5C-C387-2A62-1D74-8CFEC7C6797B}"/>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69E20549-E396-F9CA-35E9-34013577E9A4}"/>
              </a:ext>
            </a:extLst>
          </p:cNvPr>
          <p:cNvSpPr>
            <a:spLocks noGrp="1"/>
          </p:cNvSpPr>
          <p:nvPr>
            <p:ph type="sldNum" sz="quarter" idx="12"/>
          </p:nvPr>
        </p:nvSpPr>
        <p:spPr>
          <a:xfrm>
            <a:off x="317387" y="6247790"/>
            <a:ext cx="593838" cy="469375"/>
          </a:xfrm>
        </p:spPr>
        <p:txBody>
          <a:bodyPr>
            <a:normAutofit/>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FF565276-48B6-FCBF-C7D7-CA3EF2D2735D}"/>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084282E8-82EA-9426-012D-56E14871D8C7}"/>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6B2B3B80-6B08-485C-CB16-8F5212E719AC}"/>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A person pulling a person from a well&#10;&#10;AI-generated content may be incorrect.">
            <a:extLst>
              <a:ext uri="{FF2B5EF4-FFF2-40B4-BE49-F238E27FC236}">
                <a16:creationId xmlns:a16="http://schemas.microsoft.com/office/drawing/2014/main" id="{FCB536FF-0D67-B11A-E4EF-EA633ABA6AA9}"/>
              </a:ext>
            </a:extLst>
          </p:cNvPr>
          <p:cNvPicPr>
            <a:picLocks noChangeAspect="1"/>
          </p:cNvPicPr>
          <p:nvPr/>
        </p:nvPicPr>
        <p:blipFill>
          <a:blip r:embed="rId8"/>
          <a:srcRect t="1710" r="-1" b="-1"/>
          <a:stretch>
            <a:fillRect/>
          </a:stretch>
        </p:blipFill>
        <p:spPr>
          <a:xfrm flipH="1">
            <a:off x="8530908" y="856199"/>
            <a:ext cx="3661495" cy="5860966"/>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240353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8FD86-A9CD-02FE-A069-96F1C52D8A6B}"/>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F5951DD5-4213-32F4-8103-E4F809C1991B}"/>
              </a:ext>
            </a:extLst>
          </p:cNvPr>
          <p:cNvGraphicFramePr/>
          <p:nvPr>
            <p:extLst>
              <p:ext uri="{D42A27DB-BD31-4B8C-83A1-F6EECF244321}">
                <p14:modId xmlns:p14="http://schemas.microsoft.com/office/powerpoint/2010/main" val="1322375244"/>
              </p:ext>
            </p:extLst>
          </p:nvPr>
        </p:nvGraphicFramePr>
        <p:xfrm>
          <a:off x="4261314" y="997034"/>
          <a:ext cx="7947623" cy="177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68DF619B-694B-48E9-AD43-5B6CF034F6B3}"/>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A812523A-32F2-AB3B-2912-5E6E18243ADB}"/>
              </a:ext>
            </a:extLst>
          </p:cNvPr>
          <p:cNvSpPr>
            <a:spLocks noGrp="1"/>
          </p:cNvSpPr>
          <p:nvPr>
            <p:ph type="sldNum" sz="quarter" idx="12"/>
          </p:nvPr>
        </p:nvSpPr>
        <p:spPr>
          <a:xfrm>
            <a:off x="317387" y="6247790"/>
            <a:ext cx="593838" cy="469375"/>
          </a:xfrm>
        </p:spPr>
        <p:txBody>
          <a:bodyPr>
            <a:normAutofit/>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3EDAD063-656A-085A-D93B-979B66D4D7C0}"/>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BA371C39-408D-40F9-3ED1-38270A34F50D}"/>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2E217D43-0820-1BEC-0B05-F75361A43C06}"/>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pulling a person from a well&#10;&#10;AI-generated content may be incorrect.">
            <a:extLst>
              <a:ext uri="{FF2B5EF4-FFF2-40B4-BE49-F238E27FC236}">
                <a16:creationId xmlns:a16="http://schemas.microsoft.com/office/drawing/2014/main" id="{F79089FE-7414-1369-9960-F832A6CEECC7}"/>
              </a:ext>
            </a:extLst>
          </p:cNvPr>
          <p:cNvPicPr>
            <a:picLocks noChangeAspect="1"/>
          </p:cNvPicPr>
          <p:nvPr/>
        </p:nvPicPr>
        <p:blipFill>
          <a:blip r:embed="rId8"/>
          <a:srcRect l="42"/>
          <a:stretch>
            <a:fillRect/>
          </a:stretch>
        </p:blipFill>
        <p:spPr>
          <a:xfrm flipH="1">
            <a:off x="513594" y="997034"/>
            <a:ext cx="4077451" cy="5910982"/>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4233971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D30E-F0D5-5029-98F1-3EFA978FEB32}"/>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0362172C-3642-D4DB-ACEE-C0BB7F7D95FB}"/>
              </a:ext>
            </a:extLst>
          </p:cNvPr>
          <p:cNvGraphicFramePr/>
          <p:nvPr/>
        </p:nvGraphicFramePr>
        <p:xfrm>
          <a:off x="4261314" y="997034"/>
          <a:ext cx="7947623" cy="177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200152DD-257B-804B-781C-C0E19A6B8538}"/>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629BC43F-50CC-3A6B-8E16-03542CBBC30B}"/>
              </a:ext>
            </a:extLst>
          </p:cNvPr>
          <p:cNvSpPr>
            <a:spLocks noGrp="1"/>
          </p:cNvSpPr>
          <p:nvPr>
            <p:ph type="sldNum" sz="quarter" idx="12"/>
          </p:nvPr>
        </p:nvSpPr>
        <p:spPr>
          <a:xfrm>
            <a:off x="317387" y="6247790"/>
            <a:ext cx="593838" cy="469375"/>
          </a:xfrm>
        </p:spPr>
        <p:txBody>
          <a:bodyPr>
            <a:normAutofit/>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9</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DCC9FC54-8857-63A3-E974-397A8125727E}"/>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689E596D-50E8-3FA0-BCF2-7DD893B6BF45}"/>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7EC844DE-4878-949E-EE84-844C4B407B65}"/>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pulling a person from a well&#10;&#10;AI-generated content may be incorrect.">
            <a:extLst>
              <a:ext uri="{FF2B5EF4-FFF2-40B4-BE49-F238E27FC236}">
                <a16:creationId xmlns:a16="http://schemas.microsoft.com/office/drawing/2014/main" id="{F139E777-1DFC-6A53-EC45-5570CF1D2AFD}"/>
              </a:ext>
            </a:extLst>
          </p:cNvPr>
          <p:cNvPicPr>
            <a:picLocks noChangeAspect="1"/>
          </p:cNvPicPr>
          <p:nvPr/>
        </p:nvPicPr>
        <p:blipFill>
          <a:blip r:embed="rId8"/>
          <a:srcRect l="42"/>
          <a:stretch>
            <a:fillRect/>
          </a:stretch>
        </p:blipFill>
        <p:spPr>
          <a:xfrm flipH="1">
            <a:off x="513594" y="997034"/>
            <a:ext cx="4077451" cy="5910982"/>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1236152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1620</TotalTime>
  <Words>9319</Words>
  <Application>Microsoft Office PowerPoint</Application>
  <PresentationFormat>Widescreen</PresentationFormat>
  <Paragraphs>573</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Aptos</vt:lpstr>
      <vt:lpstr>Arial</vt:lpstr>
      <vt:lpstr>Arial Black</vt:lpstr>
      <vt:lpstr>Calibri</vt:lpstr>
      <vt:lpstr>Century Gothic</vt:lpstr>
      <vt:lpstr>Gotham Book</vt:lpstr>
      <vt:lpstr>Gotham Medium</vt:lpstr>
      <vt:lpstr>Helvetica Neue</vt:lpstr>
      <vt:lpstr>Wingdings</vt:lpstr>
      <vt:lpstr>Wingdings 3</vt:lpstr>
      <vt:lpstr>Slice</vt:lpstr>
      <vt:lpstr>JEREMIAH’S RESCUE</vt:lpstr>
      <vt:lpstr>Prayer</vt:lpstr>
      <vt:lpstr>Agenda</vt:lpstr>
      <vt:lpstr>Unjustly Imprisoned </vt:lpstr>
      <vt:lpstr>Lesson Context</vt:lpstr>
      <vt:lpstr>Key Points </vt:lpstr>
      <vt:lpstr>Key Points </vt:lpstr>
      <vt:lpstr>Key Points </vt:lpstr>
      <vt:lpstr>Key Points </vt:lpstr>
      <vt:lpstr>Key Points </vt:lpstr>
      <vt:lpstr>An Unlikely Savior - Jeremiah 38:7–10 NIV</vt:lpstr>
      <vt:lpstr>God Rescues - Jeremiah 38:11–13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12</cp:revision>
  <dcterms:created xsi:type="dcterms:W3CDTF">2023-08-04T01:08:47Z</dcterms:created>
  <dcterms:modified xsi:type="dcterms:W3CDTF">2025-10-24T19:43:31Z</dcterms:modified>
</cp:coreProperties>
</file>