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0" r:id="rId1"/>
  </p:sldMasterIdLst>
  <p:notesMasterIdLst>
    <p:notesMasterId r:id="rId26"/>
  </p:notesMasterIdLst>
  <p:sldIdLst>
    <p:sldId id="269" r:id="rId2"/>
    <p:sldId id="308" r:id="rId3"/>
    <p:sldId id="307" r:id="rId4"/>
    <p:sldId id="313" r:id="rId5"/>
    <p:sldId id="303" r:id="rId6"/>
    <p:sldId id="471" r:id="rId7"/>
    <p:sldId id="472" r:id="rId8"/>
    <p:sldId id="441" r:id="rId9"/>
    <p:sldId id="505" r:id="rId10"/>
    <p:sldId id="487" r:id="rId11"/>
    <p:sldId id="508" r:id="rId12"/>
    <p:sldId id="290" r:id="rId13"/>
    <p:sldId id="510" r:id="rId14"/>
    <p:sldId id="509" r:id="rId15"/>
    <p:sldId id="499" r:id="rId16"/>
    <p:sldId id="464" r:id="rId17"/>
    <p:sldId id="511" r:id="rId18"/>
    <p:sldId id="431" r:id="rId19"/>
    <p:sldId id="432" r:id="rId20"/>
    <p:sldId id="507" r:id="rId21"/>
    <p:sldId id="467" r:id="rId22"/>
    <p:sldId id="493" r:id="rId23"/>
    <p:sldId id="506" r:id="rId24"/>
    <p:sldId id="51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E72638-2A57-4AB6-A3EA-9A7B5826F993}" v="4" dt="2025-05-04T21:36:40.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875" autoAdjust="0"/>
  </p:normalViewPr>
  <p:slideViewPr>
    <p:cSldViewPr snapToGrid="0">
      <p:cViewPr varScale="1">
        <p:scale>
          <a:sx n="45" d="100"/>
          <a:sy n="45" d="100"/>
        </p:scale>
        <p:origin x="996" y="27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2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FBE72638-2A57-4AB6-A3EA-9A7B5826F993}"/>
    <pc:docChg chg="undo custSel addSld delSld modSld sldOrd">
      <pc:chgData name="Stanford Bowman" userId="6ede3e4e1afbea80" providerId="LiveId" clId="{FBE72638-2A57-4AB6-A3EA-9A7B5826F993}" dt="2025-05-05T00:25:12.362" v="474" actId="14100"/>
      <pc:docMkLst>
        <pc:docMk/>
      </pc:docMkLst>
      <pc:sldChg chg="addSp modSp mod setBg">
        <pc:chgData name="Stanford Bowman" userId="6ede3e4e1afbea80" providerId="LiveId" clId="{FBE72638-2A57-4AB6-A3EA-9A7B5826F993}" dt="2025-05-05T00:11:24.912" v="444" actId="121"/>
        <pc:sldMkLst>
          <pc:docMk/>
          <pc:sldMk cId="1224325169" sldId="269"/>
        </pc:sldMkLst>
        <pc:spChg chg="mod">
          <ac:chgData name="Stanford Bowman" userId="6ede3e4e1afbea80" providerId="LiveId" clId="{FBE72638-2A57-4AB6-A3EA-9A7B5826F993}" dt="2025-05-04T21:56:12.675" v="84" actId="14100"/>
          <ac:spMkLst>
            <pc:docMk/>
            <pc:sldMk cId="1224325169" sldId="269"/>
            <ac:spMk id="2" creationId="{22485D04-ECD1-4504-A279-3A0C3B378B8E}"/>
          </ac:spMkLst>
        </pc:spChg>
        <pc:spChg chg="mod">
          <ac:chgData name="Stanford Bowman" userId="6ede3e4e1afbea80" providerId="LiveId" clId="{FBE72638-2A57-4AB6-A3EA-9A7B5826F993}" dt="2025-05-05T00:11:24.912" v="444" actId="121"/>
          <ac:spMkLst>
            <pc:docMk/>
            <pc:sldMk cId="1224325169" sldId="269"/>
            <ac:spMk id="3" creationId="{BD819F24-11D8-4D4D-82E9-F811469BA3E5}"/>
          </ac:spMkLst>
        </pc:spChg>
        <pc:spChg chg="add">
          <ac:chgData name="Stanford Bowman" userId="6ede3e4e1afbea80" providerId="LiveId" clId="{FBE72638-2A57-4AB6-A3EA-9A7B5826F993}" dt="2025-05-04T21:54:58.969" v="73" actId="26606"/>
          <ac:spMkLst>
            <pc:docMk/>
            <pc:sldMk cId="1224325169" sldId="269"/>
            <ac:spMk id="10" creationId="{8777B48D-7BF2-470D-876B-50CD5CC83EBA}"/>
          </ac:spMkLst>
        </pc:spChg>
        <pc:grpChg chg="add">
          <ac:chgData name="Stanford Bowman" userId="6ede3e4e1afbea80" providerId="LiveId" clId="{FBE72638-2A57-4AB6-A3EA-9A7B5826F993}" dt="2025-05-04T21:54:58.969" v="73" actId="26606"/>
          <ac:grpSpMkLst>
            <pc:docMk/>
            <pc:sldMk cId="1224325169" sldId="269"/>
            <ac:grpSpMk id="12" creationId="{83DA8283-3FF4-47B3-9266-60768C743207}"/>
          </ac:grpSpMkLst>
        </pc:grpChg>
        <pc:picChg chg="mod">
          <ac:chgData name="Stanford Bowman" userId="6ede3e4e1afbea80" providerId="LiveId" clId="{FBE72638-2A57-4AB6-A3EA-9A7B5826F993}" dt="2025-05-04T22:00:59.848" v="86" actId="339"/>
          <ac:picMkLst>
            <pc:docMk/>
            <pc:sldMk cId="1224325169" sldId="269"/>
            <ac:picMk id="4" creationId="{385907C1-4CBD-83F5-0CD1-6D3802471664}"/>
          </ac:picMkLst>
        </pc:picChg>
      </pc:sldChg>
      <pc:sldChg chg="modSp mod">
        <pc:chgData name="Stanford Bowman" userId="6ede3e4e1afbea80" providerId="LiveId" clId="{FBE72638-2A57-4AB6-A3EA-9A7B5826F993}" dt="2025-05-04T22:02:07.537" v="92" actId="732"/>
        <pc:sldMkLst>
          <pc:docMk/>
          <pc:sldMk cId="3159288639" sldId="303"/>
        </pc:sldMkLst>
        <pc:picChg chg="mod modCrop">
          <ac:chgData name="Stanford Bowman" userId="6ede3e4e1afbea80" providerId="LiveId" clId="{FBE72638-2A57-4AB6-A3EA-9A7B5826F993}" dt="2025-05-04T22:02:07.537" v="92" actId="732"/>
          <ac:picMkLst>
            <pc:docMk/>
            <pc:sldMk cId="3159288639" sldId="303"/>
            <ac:picMk id="4" creationId="{D1251069-BDE7-9617-0EBF-65708A14DEEF}"/>
          </ac:picMkLst>
        </pc:picChg>
      </pc:sldChg>
      <pc:sldChg chg="modSp mod modNotesTx">
        <pc:chgData name="Stanford Bowman" userId="6ede3e4e1afbea80" providerId="LiveId" clId="{FBE72638-2A57-4AB6-A3EA-9A7B5826F993}" dt="2025-05-05T00:13:08.491" v="451" actId="313"/>
        <pc:sldMkLst>
          <pc:docMk/>
          <pc:sldMk cId="1613598062" sldId="307"/>
        </pc:sldMkLst>
        <pc:spChg chg="mod">
          <ac:chgData name="Stanford Bowman" userId="6ede3e4e1afbea80" providerId="LiveId" clId="{FBE72638-2A57-4AB6-A3EA-9A7B5826F993}" dt="2025-05-05T00:13:06.453" v="449" actId="313"/>
          <ac:spMkLst>
            <pc:docMk/>
            <pc:sldMk cId="1613598062" sldId="307"/>
            <ac:spMk id="4" creationId="{65DE74E9-AA78-46C1-845A-0B72FA8AF35E}"/>
          </ac:spMkLst>
        </pc:spChg>
        <pc:spChg chg="mod">
          <ac:chgData name="Stanford Bowman" userId="6ede3e4e1afbea80" providerId="LiveId" clId="{FBE72638-2A57-4AB6-A3EA-9A7B5826F993}" dt="2025-05-05T00:11:59.106" v="447" actId="121"/>
          <ac:spMkLst>
            <pc:docMk/>
            <pc:sldMk cId="1613598062" sldId="307"/>
            <ac:spMk id="11" creationId="{4C482057-5E68-4F5C-A743-EEEFF37166C5}"/>
          </ac:spMkLst>
        </pc:spChg>
      </pc:sldChg>
      <pc:sldChg chg="modSp">
        <pc:chgData name="Stanford Bowman" userId="6ede3e4e1afbea80" providerId="LiveId" clId="{FBE72638-2A57-4AB6-A3EA-9A7B5826F993}" dt="2025-05-04T22:01:17.093" v="87" actId="14826"/>
        <pc:sldMkLst>
          <pc:docMk/>
          <pc:sldMk cId="365334912" sldId="308"/>
        </pc:sldMkLst>
        <pc:picChg chg="mod">
          <ac:chgData name="Stanford Bowman" userId="6ede3e4e1afbea80" providerId="LiveId" clId="{FBE72638-2A57-4AB6-A3EA-9A7B5826F993}" dt="2025-05-04T22:01:17.093" v="87" actId="14826"/>
          <ac:picMkLst>
            <pc:docMk/>
            <pc:sldMk cId="365334912" sldId="308"/>
            <ac:picMk id="5" creationId="{FC9536A1-7168-F767-8B22-C2BCC770CE89}"/>
          </ac:picMkLst>
        </pc:picChg>
      </pc:sldChg>
      <pc:sldChg chg="modNotes modNotesTx">
        <pc:chgData name="Stanford Bowman" userId="6ede3e4e1afbea80" providerId="LiveId" clId="{FBE72638-2A57-4AB6-A3EA-9A7B5826F993}" dt="2025-05-04T23:56:33.855" v="428" actId="6549"/>
        <pc:sldMkLst>
          <pc:docMk/>
          <pc:sldMk cId="2270028676" sldId="313"/>
        </pc:sldMkLst>
      </pc:sldChg>
      <pc:sldChg chg="modSp mod modNotes">
        <pc:chgData name="Stanford Bowman" userId="6ede3e4e1afbea80" providerId="LiveId" clId="{FBE72638-2A57-4AB6-A3EA-9A7B5826F993}" dt="2025-05-04T23:55:59.448" v="424"/>
        <pc:sldMkLst>
          <pc:docMk/>
          <pc:sldMk cId="1145517130" sldId="431"/>
        </pc:sldMkLst>
        <pc:spChg chg="mod">
          <ac:chgData name="Stanford Bowman" userId="6ede3e4e1afbea80" providerId="LiveId" clId="{FBE72638-2A57-4AB6-A3EA-9A7B5826F993}" dt="2025-05-04T21:34:30.538" v="4" actId="14100"/>
          <ac:spMkLst>
            <pc:docMk/>
            <pc:sldMk cId="1145517130" sldId="431"/>
            <ac:spMk id="3" creationId="{4CE79919-5240-0F16-0F4B-A1EBC1F325E1}"/>
          </ac:spMkLst>
        </pc:spChg>
      </pc:sldChg>
      <pc:sldChg chg="addSp delSp modSp mod modNotes modNotesTx">
        <pc:chgData name="Stanford Bowman" userId="6ede3e4e1afbea80" providerId="LiveId" clId="{FBE72638-2A57-4AB6-A3EA-9A7B5826F993}" dt="2025-05-05T00:15:04.172" v="460" actId="1076"/>
        <pc:sldMkLst>
          <pc:docMk/>
          <pc:sldMk cId="0" sldId="432"/>
        </pc:sldMkLst>
        <pc:spChg chg="mod">
          <ac:chgData name="Stanford Bowman" userId="6ede3e4e1afbea80" providerId="LiveId" clId="{FBE72638-2A57-4AB6-A3EA-9A7B5826F993}" dt="2025-05-05T00:14:53.930" v="459" actId="14100"/>
          <ac:spMkLst>
            <pc:docMk/>
            <pc:sldMk cId="0" sldId="432"/>
            <ac:spMk id="6" creationId="{82C01810-1B81-4DB7-803B-568937633E50}"/>
          </ac:spMkLst>
        </pc:spChg>
        <pc:spChg chg="mod">
          <ac:chgData name="Stanford Bowman" userId="6ede3e4e1afbea80" providerId="LiveId" clId="{FBE72638-2A57-4AB6-A3EA-9A7B5826F993}" dt="2025-05-05T00:15:04.172" v="460" actId="1076"/>
          <ac:spMkLst>
            <pc:docMk/>
            <pc:sldMk cId="0" sldId="432"/>
            <ac:spMk id="12" creationId="{3E001B44-E7BD-77BC-9425-71DDB2C4470E}"/>
          </ac:spMkLst>
        </pc:spChg>
        <pc:spChg chg="mod">
          <ac:chgData name="Stanford Bowman" userId="6ede3e4e1afbea80" providerId="LiveId" clId="{FBE72638-2A57-4AB6-A3EA-9A7B5826F993}" dt="2025-05-04T21:35:35.844" v="8"/>
          <ac:spMkLst>
            <pc:docMk/>
            <pc:sldMk cId="0" sldId="432"/>
            <ac:spMk id="15" creationId="{B378EF2D-0FE3-87DA-93CB-0D4FF316A144}"/>
          </ac:spMkLst>
        </pc:spChg>
        <pc:picChg chg="del">
          <ac:chgData name="Stanford Bowman" userId="6ede3e4e1afbea80" providerId="LiveId" clId="{FBE72638-2A57-4AB6-A3EA-9A7B5826F993}" dt="2025-05-04T22:06:09.011" v="117" actId="478"/>
          <ac:picMkLst>
            <pc:docMk/>
            <pc:sldMk cId="0" sldId="432"/>
            <ac:picMk id="3" creationId="{02239E46-B4A6-ECAA-A83D-CE1E87E90672}"/>
          </ac:picMkLst>
        </pc:picChg>
        <pc:picChg chg="add mod">
          <ac:chgData name="Stanford Bowman" userId="6ede3e4e1afbea80" providerId="LiveId" clId="{FBE72638-2A57-4AB6-A3EA-9A7B5826F993}" dt="2025-05-04T22:06:27.467" v="123" actId="14100"/>
          <ac:picMkLst>
            <pc:docMk/>
            <pc:sldMk cId="0" sldId="432"/>
            <ac:picMk id="7" creationId="{C49B18CD-29DE-811F-0BE9-CF67AE7903A4}"/>
          </ac:picMkLst>
        </pc:picChg>
      </pc:sldChg>
      <pc:sldChg chg="modSp">
        <pc:chgData name="Stanford Bowman" userId="6ede3e4e1afbea80" providerId="LiveId" clId="{FBE72638-2A57-4AB6-A3EA-9A7B5826F993}" dt="2025-05-05T00:14:32.166" v="457"/>
        <pc:sldMkLst>
          <pc:docMk/>
          <pc:sldMk cId="2204509585" sldId="464"/>
        </pc:sldMkLst>
        <pc:spChg chg="mod">
          <ac:chgData name="Stanford Bowman" userId="6ede3e4e1afbea80" providerId="LiveId" clId="{FBE72638-2A57-4AB6-A3EA-9A7B5826F993}" dt="2025-05-05T00:14:32.166" v="457"/>
          <ac:spMkLst>
            <pc:docMk/>
            <pc:sldMk cId="2204509585" sldId="464"/>
            <ac:spMk id="25" creationId="{CD653B91-CA79-309E-20E9-1E82F3788D15}"/>
          </ac:spMkLst>
        </pc:spChg>
      </pc:sldChg>
      <pc:sldChg chg="addSp delSp modSp mod setBg">
        <pc:chgData name="Stanford Bowman" userId="6ede3e4e1afbea80" providerId="LiveId" clId="{FBE72638-2A57-4AB6-A3EA-9A7B5826F993}" dt="2025-05-04T23:02:11.824" v="264" actId="6549"/>
        <pc:sldMkLst>
          <pc:docMk/>
          <pc:sldMk cId="2998404002" sldId="467"/>
        </pc:sldMkLst>
        <pc:spChg chg="del mod">
          <ac:chgData name="Stanford Bowman" userId="6ede3e4e1afbea80" providerId="LiveId" clId="{FBE72638-2A57-4AB6-A3EA-9A7B5826F993}" dt="2025-05-04T22:59:21.921" v="172" actId="478"/>
          <ac:spMkLst>
            <pc:docMk/>
            <pc:sldMk cId="2998404002" sldId="467"/>
            <ac:spMk id="3" creationId="{4DCFE766-46FF-1384-CB23-26E192AC0F87}"/>
          </ac:spMkLst>
        </pc:spChg>
        <pc:spChg chg="add mod">
          <ac:chgData name="Stanford Bowman" userId="6ede3e4e1afbea80" providerId="LiveId" clId="{FBE72638-2A57-4AB6-A3EA-9A7B5826F993}" dt="2025-05-04T23:01:33.276" v="254" actId="14100"/>
          <ac:spMkLst>
            <pc:docMk/>
            <pc:sldMk cId="2998404002" sldId="467"/>
            <ac:spMk id="4" creationId="{FF0AF5AB-32D1-F8E6-C05A-3D5C23F36ECF}"/>
          </ac:spMkLst>
        </pc:spChg>
        <pc:spChg chg="mod">
          <ac:chgData name="Stanford Bowman" userId="6ede3e4e1afbea80" providerId="LiveId" clId="{FBE72638-2A57-4AB6-A3EA-9A7B5826F993}" dt="2025-05-04T23:02:11.824" v="264" actId="6549"/>
          <ac:spMkLst>
            <pc:docMk/>
            <pc:sldMk cId="2998404002" sldId="467"/>
            <ac:spMk id="7" creationId="{A94BD811-5827-2DD9-A793-970F2CB398CA}"/>
          </ac:spMkLst>
        </pc:spChg>
        <pc:picChg chg="mod">
          <ac:chgData name="Stanford Bowman" userId="6ede3e4e1afbea80" providerId="LiveId" clId="{FBE72638-2A57-4AB6-A3EA-9A7B5826F993}" dt="2025-05-04T22:06:51.531" v="124" actId="14826"/>
          <ac:picMkLst>
            <pc:docMk/>
            <pc:sldMk cId="2998404002" sldId="467"/>
            <ac:picMk id="2" creationId="{C951D9CA-AEAD-4692-C976-176F1C68A24F}"/>
          </ac:picMkLst>
        </pc:picChg>
      </pc:sldChg>
      <pc:sldChg chg="modSp mod">
        <pc:chgData name="Stanford Bowman" userId="6ede3e4e1afbea80" providerId="LiveId" clId="{FBE72638-2A57-4AB6-A3EA-9A7B5826F993}" dt="2025-05-04T22:02:47.983" v="95" actId="18131"/>
        <pc:sldMkLst>
          <pc:docMk/>
          <pc:sldMk cId="2054530254" sldId="471"/>
        </pc:sldMkLst>
        <pc:picChg chg="mod modCrop">
          <ac:chgData name="Stanford Bowman" userId="6ede3e4e1afbea80" providerId="LiveId" clId="{FBE72638-2A57-4AB6-A3EA-9A7B5826F993}" dt="2025-05-04T22:02:47.983" v="95" actId="18131"/>
          <ac:picMkLst>
            <pc:docMk/>
            <pc:sldMk cId="2054530254" sldId="471"/>
            <ac:picMk id="7" creationId="{74A63B86-8C9C-6245-B337-2183242E864F}"/>
          </ac:picMkLst>
        </pc:picChg>
      </pc:sldChg>
      <pc:sldChg chg="modSp">
        <pc:chgData name="Stanford Bowman" userId="6ede3e4e1afbea80" providerId="LiveId" clId="{FBE72638-2A57-4AB6-A3EA-9A7B5826F993}" dt="2025-05-04T22:03:11.051" v="96" actId="14826"/>
        <pc:sldMkLst>
          <pc:docMk/>
          <pc:sldMk cId="1644004683" sldId="472"/>
        </pc:sldMkLst>
        <pc:picChg chg="mod">
          <ac:chgData name="Stanford Bowman" userId="6ede3e4e1afbea80" providerId="LiveId" clId="{FBE72638-2A57-4AB6-A3EA-9A7B5826F993}" dt="2025-05-04T22:03:11.051" v="96" actId="14826"/>
          <ac:picMkLst>
            <pc:docMk/>
            <pc:sldMk cId="1644004683" sldId="472"/>
            <ac:picMk id="7" creationId="{1EE270B4-AD64-FA32-38B0-C36A968F8B2C}"/>
          </ac:picMkLst>
        </pc:picChg>
      </pc:sldChg>
      <pc:sldChg chg="modSp mod">
        <pc:chgData name="Stanford Bowman" userId="6ede3e4e1afbea80" providerId="LiveId" clId="{FBE72638-2A57-4AB6-A3EA-9A7B5826F993}" dt="2025-05-04T22:04:00.895" v="100" actId="18131"/>
        <pc:sldMkLst>
          <pc:docMk/>
          <pc:sldMk cId="1328337741" sldId="487"/>
        </pc:sldMkLst>
        <pc:picChg chg="mod modCrop">
          <ac:chgData name="Stanford Bowman" userId="6ede3e4e1afbea80" providerId="LiveId" clId="{FBE72638-2A57-4AB6-A3EA-9A7B5826F993}" dt="2025-05-04T22:04:00.895" v="100" actId="18131"/>
          <ac:picMkLst>
            <pc:docMk/>
            <pc:sldMk cId="1328337741" sldId="487"/>
            <ac:picMk id="2" creationId="{EB1C66F0-1087-10FF-EE42-37E3424D4C63}"/>
          </ac:picMkLst>
        </pc:picChg>
      </pc:sldChg>
      <pc:sldChg chg="modSp mod modNotesTx">
        <pc:chgData name="Stanford Bowman" userId="6ede3e4e1afbea80" providerId="LiveId" clId="{FBE72638-2A57-4AB6-A3EA-9A7B5826F993}" dt="2025-05-04T23:55:34.346" v="423" actId="14100"/>
        <pc:sldMkLst>
          <pc:docMk/>
          <pc:sldMk cId="1673513579" sldId="493"/>
        </pc:sldMkLst>
        <pc:spChg chg="mod">
          <ac:chgData name="Stanford Bowman" userId="6ede3e4e1afbea80" providerId="LiveId" clId="{FBE72638-2A57-4AB6-A3EA-9A7B5826F993}" dt="2025-05-04T23:55:34.346" v="423" actId="14100"/>
          <ac:spMkLst>
            <pc:docMk/>
            <pc:sldMk cId="1673513579" sldId="493"/>
            <ac:spMk id="2" creationId="{17B24DAC-843F-FB83-8972-934C24D796BD}"/>
          </ac:spMkLst>
        </pc:spChg>
        <pc:spChg chg="mod">
          <ac:chgData name="Stanford Bowman" userId="6ede3e4e1afbea80" providerId="LiveId" clId="{FBE72638-2A57-4AB6-A3EA-9A7B5826F993}" dt="2025-05-04T23:05:13.485" v="325"/>
          <ac:spMkLst>
            <pc:docMk/>
            <pc:sldMk cId="1673513579" sldId="493"/>
            <ac:spMk id="3" creationId="{C173528E-EDC8-4FBE-9BE9-878B206B957E}"/>
          </ac:spMkLst>
        </pc:spChg>
        <pc:spChg chg="mod">
          <ac:chgData name="Stanford Bowman" userId="6ede3e4e1afbea80" providerId="LiveId" clId="{FBE72638-2A57-4AB6-A3EA-9A7B5826F993}" dt="2025-05-04T23:55:34.346" v="423" actId="14100"/>
          <ac:spMkLst>
            <pc:docMk/>
            <pc:sldMk cId="1673513579" sldId="493"/>
            <ac:spMk id="7" creationId="{FC6D06A5-F2CA-3D9C-CFB2-19D357BB2131}"/>
          </ac:spMkLst>
        </pc:spChg>
        <pc:spChg chg="mod">
          <ac:chgData name="Stanford Bowman" userId="6ede3e4e1afbea80" providerId="LiveId" clId="{FBE72638-2A57-4AB6-A3EA-9A7B5826F993}" dt="2025-05-04T23:55:34.346" v="423" actId="14100"/>
          <ac:spMkLst>
            <pc:docMk/>
            <pc:sldMk cId="1673513579" sldId="493"/>
            <ac:spMk id="8" creationId="{693BDBB2-0C82-9D47-F236-905DDDD0D02A}"/>
          </ac:spMkLst>
        </pc:spChg>
        <pc:spChg chg="mod">
          <ac:chgData name="Stanford Bowman" userId="6ede3e4e1afbea80" providerId="LiveId" clId="{FBE72638-2A57-4AB6-A3EA-9A7B5826F993}" dt="2025-05-04T23:03:37.638" v="275" actId="27636"/>
          <ac:spMkLst>
            <pc:docMk/>
            <pc:sldMk cId="1673513579" sldId="493"/>
            <ac:spMk id="23" creationId="{4AE1B342-E6EE-45AE-83D4-7797DFEF110B}"/>
          </ac:spMkLst>
        </pc:spChg>
      </pc:sldChg>
      <pc:sldChg chg="modSp mod modNotes">
        <pc:chgData name="Stanford Bowman" userId="6ede3e4e1afbea80" providerId="LiveId" clId="{FBE72638-2A57-4AB6-A3EA-9A7B5826F993}" dt="2025-05-05T00:13:11.232" v="453" actId="313"/>
        <pc:sldMkLst>
          <pc:docMk/>
          <pc:sldMk cId="1036069297" sldId="499"/>
        </pc:sldMkLst>
        <pc:spChg chg="mod">
          <ac:chgData name="Stanford Bowman" userId="6ede3e4e1afbea80" providerId="LiveId" clId="{FBE72638-2A57-4AB6-A3EA-9A7B5826F993}" dt="2025-05-05T00:13:11.232" v="453" actId="313"/>
          <ac:spMkLst>
            <pc:docMk/>
            <pc:sldMk cId="1036069297" sldId="499"/>
            <ac:spMk id="3" creationId="{BD90AFB3-CDB8-ABB3-27B0-DD2B8D724A92}"/>
          </ac:spMkLst>
        </pc:spChg>
        <pc:spChg chg="mod">
          <ac:chgData name="Stanford Bowman" userId="6ede3e4e1afbea80" providerId="LiveId" clId="{FBE72638-2A57-4AB6-A3EA-9A7B5826F993}" dt="2025-05-05T00:04:32.422" v="441" actId="255"/>
          <ac:spMkLst>
            <pc:docMk/>
            <pc:sldMk cId="1036069297" sldId="499"/>
            <ac:spMk id="4" creationId="{6B23B896-0450-1478-E8C2-3F855299224E}"/>
          </ac:spMkLst>
        </pc:spChg>
      </pc:sldChg>
      <pc:sldChg chg="del">
        <pc:chgData name="Stanford Bowman" userId="6ede3e4e1afbea80" providerId="LiveId" clId="{FBE72638-2A57-4AB6-A3EA-9A7B5826F993}" dt="2025-05-04T23:02:30.806" v="268" actId="47"/>
        <pc:sldMkLst>
          <pc:docMk/>
          <pc:sldMk cId="1634661919" sldId="504"/>
        </pc:sldMkLst>
      </pc:sldChg>
      <pc:sldChg chg="modSp mod modNotes modNotesTx">
        <pc:chgData name="Stanford Bowman" userId="6ede3e4e1afbea80" providerId="LiveId" clId="{FBE72638-2A57-4AB6-A3EA-9A7B5826F993}" dt="2025-05-05T00:01:04.290" v="431" actId="27636"/>
        <pc:sldMkLst>
          <pc:docMk/>
          <pc:sldMk cId="1012449095" sldId="506"/>
        </pc:sldMkLst>
        <pc:spChg chg="mod">
          <ac:chgData name="Stanford Bowman" userId="6ede3e4e1afbea80" providerId="LiveId" clId="{FBE72638-2A57-4AB6-A3EA-9A7B5826F993}" dt="2025-05-04T23:55:09.695" v="421" actId="14100"/>
          <ac:spMkLst>
            <pc:docMk/>
            <pc:sldMk cId="1012449095" sldId="506"/>
            <ac:spMk id="2" creationId="{17B24DAC-843F-FB83-8972-934C24D796BD}"/>
          </ac:spMkLst>
        </pc:spChg>
        <pc:spChg chg="mod">
          <ac:chgData name="Stanford Bowman" userId="6ede3e4e1afbea80" providerId="LiveId" clId="{FBE72638-2A57-4AB6-A3EA-9A7B5826F993}" dt="2025-05-04T23:54:38.266" v="419" actId="1076"/>
          <ac:spMkLst>
            <pc:docMk/>
            <pc:sldMk cId="1012449095" sldId="506"/>
            <ac:spMk id="3" creationId="{C173528E-EDC8-4FBE-9BE9-878B206B957E}"/>
          </ac:spMkLst>
        </pc:spChg>
        <pc:spChg chg="mod">
          <ac:chgData name="Stanford Bowman" userId="6ede3e4e1afbea80" providerId="LiveId" clId="{FBE72638-2A57-4AB6-A3EA-9A7B5826F993}" dt="2025-05-04T23:55:09.695" v="421" actId="14100"/>
          <ac:spMkLst>
            <pc:docMk/>
            <pc:sldMk cId="1012449095" sldId="506"/>
            <ac:spMk id="7" creationId="{FC6D06A5-F2CA-3D9C-CFB2-19D357BB2131}"/>
          </ac:spMkLst>
        </pc:spChg>
        <pc:spChg chg="mod">
          <ac:chgData name="Stanford Bowman" userId="6ede3e4e1afbea80" providerId="LiveId" clId="{FBE72638-2A57-4AB6-A3EA-9A7B5826F993}" dt="2025-05-04T23:55:09.695" v="421" actId="14100"/>
          <ac:spMkLst>
            <pc:docMk/>
            <pc:sldMk cId="1012449095" sldId="506"/>
            <ac:spMk id="8" creationId="{693BDBB2-0C82-9D47-F236-905DDDD0D02A}"/>
          </ac:spMkLst>
        </pc:spChg>
        <pc:spChg chg="mod">
          <ac:chgData name="Stanford Bowman" userId="6ede3e4e1afbea80" providerId="LiveId" clId="{FBE72638-2A57-4AB6-A3EA-9A7B5826F993}" dt="2025-05-04T23:07:10.647" v="405" actId="27636"/>
          <ac:spMkLst>
            <pc:docMk/>
            <pc:sldMk cId="1012449095" sldId="506"/>
            <ac:spMk id="23" creationId="{4AE1B342-E6EE-45AE-83D4-7797DFEF110B}"/>
          </ac:spMkLst>
        </pc:spChg>
      </pc:sldChg>
      <pc:sldChg chg="modSp mod modNotesTx">
        <pc:chgData name="Stanford Bowman" userId="6ede3e4e1afbea80" providerId="LiveId" clId="{FBE72638-2A57-4AB6-A3EA-9A7B5826F993}" dt="2025-05-05T00:25:12.362" v="474" actId="14100"/>
        <pc:sldMkLst>
          <pc:docMk/>
          <pc:sldMk cId="1551626638" sldId="507"/>
        </pc:sldMkLst>
        <pc:spChg chg="mod">
          <ac:chgData name="Stanford Bowman" userId="6ede3e4e1afbea80" providerId="LiveId" clId="{FBE72638-2A57-4AB6-A3EA-9A7B5826F993}" dt="2025-05-05T00:17:44.781" v="472" actId="1076"/>
          <ac:spMkLst>
            <pc:docMk/>
            <pc:sldMk cId="1551626638" sldId="507"/>
            <ac:spMk id="2" creationId="{082D2E45-C8CD-94E4-E890-00C950102CE4}"/>
          </ac:spMkLst>
        </pc:spChg>
        <pc:spChg chg="mod">
          <ac:chgData name="Stanford Bowman" userId="6ede3e4e1afbea80" providerId="LiveId" clId="{FBE72638-2A57-4AB6-A3EA-9A7B5826F993}" dt="2025-05-05T00:17:05.875" v="466" actId="404"/>
          <ac:spMkLst>
            <pc:docMk/>
            <pc:sldMk cId="1551626638" sldId="507"/>
            <ac:spMk id="3" creationId="{0115FF41-AFA4-4D25-AB42-AB034F4B4FEC}"/>
          </ac:spMkLst>
        </pc:spChg>
        <pc:spChg chg="mod">
          <ac:chgData name="Stanford Bowman" userId="6ede3e4e1afbea80" providerId="LiveId" clId="{FBE72638-2A57-4AB6-A3EA-9A7B5826F993}" dt="2025-05-05T00:17:59.236" v="473" actId="14100"/>
          <ac:spMkLst>
            <pc:docMk/>
            <pc:sldMk cId="1551626638" sldId="507"/>
            <ac:spMk id="4" creationId="{B0881FA9-F3B0-4912-B0E1-352094195C30}"/>
          </ac:spMkLst>
        </pc:spChg>
        <pc:picChg chg="mod modCrop">
          <ac:chgData name="Stanford Bowman" userId="6ede3e4e1afbea80" providerId="LiveId" clId="{FBE72638-2A57-4AB6-A3EA-9A7B5826F993}" dt="2025-05-05T00:25:12.362" v="474" actId="14100"/>
          <ac:picMkLst>
            <pc:docMk/>
            <pc:sldMk cId="1551626638" sldId="507"/>
            <ac:picMk id="5" creationId="{FC9536A1-7168-F767-8B22-C2BCC770CE89}"/>
          </ac:picMkLst>
        </pc:picChg>
      </pc:sldChg>
      <pc:sldChg chg="addSp delSp modSp mod">
        <pc:chgData name="Stanford Bowman" userId="6ede3e4e1afbea80" providerId="LiveId" clId="{FBE72638-2A57-4AB6-A3EA-9A7B5826F993}" dt="2025-05-04T22:05:10.343" v="107" actId="14100"/>
        <pc:sldMkLst>
          <pc:docMk/>
          <pc:sldMk cId="3597301672" sldId="508"/>
        </pc:sldMkLst>
        <pc:spChg chg="mod">
          <ac:chgData name="Stanford Bowman" userId="6ede3e4e1afbea80" providerId="LiveId" clId="{FBE72638-2A57-4AB6-A3EA-9A7B5826F993}" dt="2025-05-04T22:05:10.343" v="107" actId="14100"/>
          <ac:spMkLst>
            <pc:docMk/>
            <pc:sldMk cId="3597301672" sldId="508"/>
            <ac:spMk id="6" creationId="{CBCA7BE9-CA51-7ED8-9BF6-901A8FBFE037}"/>
          </ac:spMkLst>
        </pc:spChg>
        <pc:picChg chg="del">
          <ac:chgData name="Stanford Bowman" userId="6ede3e4e1afbea80" providerId="LiveId" clId="{FBE72638-2A57-4AB6-A3EA-9A7B5826F993}" dt="2025-05-04T22:04:34.747" v="101" actId="478"/>
          <ac:picMkLst>
            <pc:docMk/>
            <pc:sldMk cId="3597301672" sldId="508"/>
            <ac:picMk id="2" creationId="{E8B2B9FB-05A9-2E89-64C0-01FE9007595E}"/>
          </ac:picMkLst>
        </pc:picChg>
        <pc:picChg chg="add mod">
          <ac:chgData name="Stanford Bowman" userId="6ede3e4e1afbea80" providerId="LiveId" clId="{FBE72638-2A57-4AB6-A3EA-9A7B5826F993}" dt="2025-05-04T22:04:59.746" v="106" actId="1076"/>
          <ac:picMkLst>
            <pc:docMk/>
            <pc:sldMk cId="3597301672" sldId="508"/>
            <ac:picMk id="10" creationId="{2A136852-A2CC-E6CA-4B63-69822D182F7F}"/>
          </ac:picMkLst>
        </pc:picChg>
      </pc:sldChg>
      <pc:sldChg chg="modSp mod modNotes modNotesTx">
        <pc:chgData name="Stanford Bowman" userId="6ede3e4e1afbea80" providerId="LiveId" clId="{FBE72638-2A57-4AB6-A3EA-9A7B5826F993}" dt="2025-05-05T00:13:10.068" v="452" actId="313"/>
        <pc:sldMkLst>
          <pc:docMk/>
          <pc:sldMk cId="2807691870" sldId="509"/>
        </pc:sldMkLst>
        <pc:spChg chg="mod">
          <ac:chgData name="Stanford Bowman" userId="6ede3e4e1afbea80" providerId="LiveId" clId="{FBE72638-2A57-4AB6-A3EA-9A7B5826F993}" dt="2025-05-05T00:13:10.068" v="452" actId="313"/>
          <ac:spMkLst>
            <pc:docMk/>
            <pc:sldMk cId="2807691870" sldId="509"/>
            <ac:spMk id="3" creationId="{81A7826B-1266-0C0A-601F-38CA005D4B7A}"/>
          </ac:spMkLst>
        </pc:spChg>
        <pc:spChg chg="mod">
          <ac:chgData name="Stanford Bowman" userId="6ede3e4e1afbea80" providerId="LiveId" clId="{FBE72638-2A57-4AB6-A3EA-9A7B5826F993}" dt="2025-05-05T00:01:22.333" v="432"/>
          <ac:spMkLst>
            <pc:docMk/>
            <pc:sldMk cId="2807691870" sldId="509"/>
            <ac:spMk id="4" creationId="{D241AE15-6845-CABA-A8AF-076942CCF290}"/>
          </ac:spMkLst>
        </pc:spChg>
      </pc:sldChg>
      <pc:sldChg chg="addSp delSp modSp mod">
        <pc:chgData name="Stanford Bowman" userId="6ede3e4e1afbea80" providerId="LiveId" clId="{FBE72638-2A57-4AB6-A3EA-9A7B5826F993}" dt="2025-05-05T00:14:18.092" v="456"/>
        <pc:sldMkLst>
          <pc:docMk/>
          <pc:sldMk cId="2430406653" sldId="511"/>
        </pc:sldMkLst>
        <pc:spChg chg="mod">
          <ac:chgData name="Stanford Bowman" userId="6ede3e4e1afbea80" providerId="LiveId" clId="{FBE72638-2A57-4AB6-A3EA-9A7B5826F993}" dt="2025-05-05T00:14:18.092" v="456"/>
          <ac:spMkLst>
            <pc:docMk/>
            <pc:sldMk cId="2430406653" sldId="511"/>
            <ac:spMk id="25" creationId="{AE35871C-54DD-7988-BAF0-02B0A6FB23D6}"/>
          </ac:spMkLst>
        </pc:spChg>
        <pc:picChg chg="del">
          <ac:chgData name="Stanford Bowman" userId="6ede3e4e1afbea80" providerId="LiveId" clId="{FBE72638-2A57-4AB6-A3EA-9A7B5826F993}" dt="2025-05-04T22:05:26.433" v="108" actId="478"/>
          <ac:picMkLst>
            <pc:docMk/>
            <pc:sldMk cId="2430406653" sldId="511"/>
            <ac:picMk id="5" creationId="{DCD3993D-AF4C-F3ED-9AA9-EA0F1CBEEC1A}"/>
          </ac:picMkLst>
        </pc:picChg>
        <pc:picChg chg="add mod">
          <ac:chgData name="Stanford Bowman" userId="6ede3e4e1afbea80" providerId="LiveId" clId="{FBE72638-2A57-4AB6-A3EA-9A7B5826F993}" dt="2025-05-04T22:05:44.967" v="115" actId="1076"/>
          <ac:picMkLst>
            <pc:docMk/>
            <pc:sldMk cId="2430406653" sldId="511"/>
            <ac:picMk id="6" creationId="{B595F113-B3A9-E302-C456-4650DE5EC911}"/>
          </ac:picMkLst>
        </pc:picChg>
      </pc:sldChg>
      <pc:sldChg chg="add ord">
        <pc:chgData name="Stanford Bowman" userId="6ede3e4e1afbea80" providerId="LiveId" clId="{FBE72638-2A57-4AB6-A3EA-9A7B5826F993}" dt="2025-05-04T23:02:28.989" v="267"/>
        <pc:sldMkLst>
          <pc:docMk/>
          <pc:sldMk cId="497278091" sldId="512"/>
        </pc:sldMkLst>
      </pc:sldChg>
    </pc:docChg>
  </pc:docChgLst>
  <pc:docChgLst>
    <pc:chgData name="Stanford Bowman" userId="6ede3e4e1afbea80" providerId="LiveId" clId="{9FE36E08-471F-4D4B-AF87-E258DC1A2E3A}"/>
    <pc:docChg chg="modSld">
      <pc:chgData name="Stanford Bowman" userId="6ede3e4e1afbea80" providerId="LiveId" clId="{9FE36E08-471F-4D4B-AF87-E258DC1A2E3A}" dt="2025-05-05T14:22:52.043" v="6" actId="207"/>
      <pc:docMkLst>
        <pc:docMk/>
      </pc:docMkLst>
      <pc:sldChg chg="modSp mod">
        <pc:chgData name="Stanford Bowman" userId="6ede3e4e1afbea80" providerId="LiveId" clId="{9FE36E08-471F-4D4B-AF87-E258DC1A2E3A}" dt="2025-05-05T12:42:28.934" v="0"/>
        <pc:sldMkLst>
          <pc:docMk/>
          <pc:sldMk cId="1224325169" sldId="269"/>
        </pc:sldMkLst>
        <pc:spChg chg="mod">
          <ac:chgData name="Stanford Bowman" userId="6ede3e4e1afbea80" providerId="LiveId" clId="{9FE36E08-471F-4D4B-AF87-E258DC1A2E3A}" dt="2025-05-05T12:42:28.934" v="0"/>
          <ac:spMkLst>
            <pc:docMk/>
            <pc:sldMk cId="1224325169" sldId="269"/>
            <ac:spMk id="5" creationId="{69BCB339-1278-C99C-81D4-F8266DDC2FE9}"/>
          </ac:spMkLst>
        </pc:spChg>
      </pc:sldChg>
      <pc:sldChg chg="modSp modNotes">
        <pc:chgData name="Stanford Bowman" userId="6ede3e4e1afbea80" providerId="LiveId" clId="{9FE36E08-471F-4D4B-AF87-E258DC1A2E3A}" dt="2025-05-05T14:21:26.177" v="1"/>
        <pc:sldMkLst>
          <pc:docMk/>
          <pc:sldMk cId="302755266" sldId="290"/>
        </pc:sldMkLst>
        <pc:spChg chg="mod">
          <ac:chgData name="Stanford Bowman" userId="6ede3e4e1afbea80" providerId="LiveId" clId="{9FE36E08-471F-4D4B-AF87-E258DC1A2E3A}" dt="2025-05-05T14:21:26.177" v="1"/>
          <ac:spMkLst>
            <pc:docMk/>
            <pc:sldMk cId="302755266" sldId="290"/>
            <ac:spMk id="4" creationId="{6B23B896-0450-1478-E8C2-3F855299224E}"/>
          </ac:spMkLst>
        </pc:spChg>
        <pc:spChg chg="mod">
          <ac:chgData name="Stanford Bowman" userId="6ede3e4e1afbea80" providerId="LiveId" clId="{9FE36E08-471F-4D4B-AF87-E258DC1A2E3A}" dt="2025-05-05T14:21:26.177" v="1"/>
          <ac:spMkLst>
            <pc:docMk/>
            <pc:sldMk cId="302755266" sldId="290"/>
            <ac:spMk id="5" creationId="{30C654AB-A098-10F8-E65C-363BA0977DBC}"/>
          </ac:spMkLst>
        </pc:spChg>
      </pc:sldChg>
      <pc:sldChg chg="modSp modNotes">
        <pc:chgData name="Stanford Bowman" userId="6ede3e4e1afbea80" providerId="LiveId" clId="{9FE36E08-471F-4D4B-AF87-E258DC1A2E3A}" dt="2025-05-05T14:21:26.177" v="1"/>
        <pc:sldMkLst>
          <pc:docMk/>
          <pc:sldMk cId="3159288639" sldId="303"/>
        </pc:sldMkLst>
        <pc:graphicFrameChg chg="mod">
          <ac:chgData name="Stanford Bowman" userId="6ede3e4e1afbea80" providerId="LiveId" clId="{9FE36E08-471F-4D4B-AF87-E258DC1A2E3A}" dt="2025-05-05T14:21:26.177" v="1"/>
          <ac:graphicFrameMkLst>
            <pc:docMk/>
            <pc:sldMk cId="3159288639" sldId="303"/>
            <ac:graphicFrameMk id="11" creationId="{503F7713-8E67-1421-2A8A-400A0F3D2CE1}"/>
          </ac:graphicFrameMkLst>
        </pc:graphicFrameChg>
      </pc:sldChg>
      <pc:sldChg chg="modNotes">
        <pc:chgData name="Stanford Bowman" userId="6ede3e4e1afbea80" providerId="LiveId" clId="{9FE36E08-471F-4D4B-AF87-E258DC1A2E3A}" dt="2025-05-05T14:21:26.177" v="1"/>
        <pc:sldMkLst>
          <pc:docMk/>
          <pc:sldMk cId="1613598062" sldId="307"/>
        </pc:sldMkLst>
      </pc:sldChg>
      <pc:sldChg chg="modSp modNotes">
        <pc:chgData name="Stanford Bowman" userId="6ede3e4e1afbea80" providerId="LiveId" clId="{9FE36E08-471F-4D4B-AF87-E258DC1A2E3A}" dt="2025-05-05T14:21:26.177" v="1"/>
        <pc:sldMkLst>
          <pc:docMk/>
          <pc:sldMk cId="365334912" sldId="308"/>
        </pc:sldMkLst>
        <pc:spChg chg="mod">
          <ac:chgData name="Stanford Bowman" userId="6ede3e4e1afbea80" providerId="LiveId" clId="{9FE36E08-471F-4D4B-AF87-E258DC1A2E3A}" dt="2025-05-05T14:21:26.177" v="1"/>
          <ac:spMkLst>
            <pc:docMk/>
            <pc:sldMk cId="365334912" sldId="308"/>
            <ac:spMk id="4" creationId="{B0881FA9-F3B0-4912-B0E1-352094195C30}"/>
          </ac:spMkLst>
        </pc:spChg>
      </pc:sldChg>
      <pc:sldChg chg="modNotes">
        <pc:chgData name="Stanford Bowman" userId="6ede3e4e1afbea80" providerId="LiveId" clId="{9FE36E08-471F-4D4B-AF87-E258DC1A2E3A}" dt="2025-05-05T14:21:26.177" v="1"/>
        <pc:sldMkLst>
          <pc:docMk/>
          <pc:sldMk cId="2270028676" sldId="313"/>
        </pc:sldMkLst>
      </pc:sldChg>
      <pc:sldChg chg="modSp modNotes">
        <pc:chgData name="Stanford Bowman" userId="6ede3e4e1afbea80" providerId="LiveId" clId="{9FE36E08-471F-4D4B-AF87-E258DC1A2E3A}" dt="2025-05-05T14:21:26.177" v="1"/>
        <pc:sldMkLst>
          <pc:docMk/>
          <pc:sldMk cId="1145517130" sldId="431"/>
        </pc:sldMkLst>
        <pc:spChg chg="mod">
          <ac:chgData name="Stanford Bowman" userId="6ede3e4e1afbea80" providerId="LiveId" clId="{9FE36E08-471F-4D4B-AF87-E258DC1A2E3A}" dt="2025-05-05T14:21:26.177" v="1"/>
          <ac:spMkLst>
            <pc:docMk/>
            <pc:sldMk cId="1145517130" sldId="431"/>
            <ac:spMk id="3" creationId="{4CE79919-5240-0F16-0F4B-A1EBC1F325E1}"/>
          </ac:spMkLst>
        </pc:spChg>
      </pc:sldChg>
      <pc:sldChg chg="modSp modNotes">
        <pc:chgData name="Stanford Bowman" userId="6ede3e4e1afbea80" providerId="LiveId" clId="{9FE36E08-471F-4D4B-AF87-E258DC1A2E3A}" dt="2025-05-05T14:21:26.177" v="1"/>
        <pc:sldMkLst>
          <pc:docMk/>
          <pc:sldMk cId="0" sldId="432"/>
        </pc:sldMkLst>
        <pc:spChg chg="mod">
          <ac:chgData name="Stanford Bowman" userId="6ede3e4e1afbea80" providerId="LiveId" clId="{9FE36E08-471F-4D4B-AF87-E258DC1A2E3A}" dt="2025-05-05T14:21:26.177" v="1"/>
          <ac:spMkLst>
            <pc:docMk/>
            <pc:sldMk cId="0" sldId="432"/>
            <ac:spMk id="6" creationId="{82C01810-1B81-4DB7-803B-568937633E50}"/>
          </ac:spMkLst>
        </pc:spChg>
        <pc:spChg chg="mod">
          <ac:chgData name="Stanford Bowman" userId="6ede3e4e1afbea80" providerId="LiveId" clId="{9FE36E08-471F-4D4B-AF87-E258DC1A2E3A}" dt="2025-05-05T14:21:26.177" v="1"/>
          <ac:spMkLst>
            <pc:docMk/>
            <pc:sldMk cId="0" sldId="432"/>
            <ac:spMk id="12" creationId="{3E001B44-E7BD-77BC-9425-71DDB2C4470E}"/>
          </ac:spMkLst>
        </pc:spChg>
        <pc:spChg chg="mod">
          <ac:chgData name="Stanford Bowman" userId="6ede3e4e1afbea80" providerId="LiveId" clId="{9FE36E08-471F-4D4B-AF87-E258DC1A2E3A}" dt="2025-05-05T14:21:26.177" v="1"/>
          <ac:spMkLst>
            <pc:docMk/>
            <pc:sldMk cId="0" sldId="432"/>
            <ac:spMk id="15" creationId="{B378EF2D-0FE3-87DA-93CB-0D4FF316A144}"/>
          </ac:spMkLst>
        </pc:spChg>
      </pc:sldChg>
      <pc:sldChg chg="modSp modNotes">
        <pc:chgData name="Stanford Bowman" userId="6ede3e4e1afbea80" providerId="LiveId" clId="{9FE36E08-471F-4D4B-AF87-E258DC1A2E3A}" dt="2025-05-05T14:21:26.177" v="1"/>
        <pc:sldMkLst>
          <pc:docMk/>
          <pc:sldMk cId="3449714574" sldId="441"/>
        </pc:sldMkLst>
        <pc:spChg chg="mod">
          <ac:chgData name="Stanford Bowman" userId="6ede3e4e1afbea80" providerId="LiveId" clId="{9FE36E08-471F-4D4B-AF87-E258DC1A2E3A}" dt="2025-05-05T14:21:26.177" v="1"/>
          <ac:spMkLst>
            <pc:docMk/>
            <pc:sldMk cId="3449714574" sldId="441"/>
            <ac:spMk id="6" creationId="{01C5EB79-2862-B2AA-2C73-128339E36BD6}"/>
          </ac:spMkLst>
        </pc:spChg>
      </pc:sldChg>
      <pc:sldChg chg="modSp modNotes">
        <pc:chgData name="Stanford Bowman" userId="6ede3e4e1afbea80" providerId="LiveId" clId="{9FE36E08-471F-4D4B-AF87-E258DC1A2E3A}" dt="2025-05-05T14:21:26.177" v="1"/>
        <pc:sldMkLst>
          <pc:docMk/>
          <pc:sldMk cId="2204509585" sldId="464"/>
        </pc:sldMkLst>
        <pc:spChg chg="mod">
          <ac:chgData name="Stanford Bowman" userId="6ede3e4e1afbea80" providerId="LiveId" clId="{9FE36E08-471F-4D4B-AF87-E258DC1A2E3A}" dt="2025-05-05T14:21:26.177" v="1"/>
          <ac:spMkLst>
            <pc:docMk/>
            <pc:sldMk cId="2204509585" sldId="464"/>
            <ac:spMk id="9" creationId="{F50B0E01-39A1-6C4C-6CB7-107DC9AB70B3}"/>
          </ac:spMkLst>
        </pc:spChg>
        <pc:spChg chg="mod">
          <ac:chgData name="Stanford Bowman" userId="6ede3e4e1afbea80" providerId="LiveId" clId="{9FE36E08-471F-4D4B-AF87-E258DC1A2E3A}" dt="2025-05-05T14:21:26.177" v="1"/>
          <ac:spMkLst>
            <pc:docMk/>
            <pc:sldMk cId="2204509585" sldId="464"/>
            <ac:spMk id="25" creationId="{CD653B91-CA79-309E-20E9-1E82F3788D15}"/>
          </ac:spMkLst>
        </pc:spChg>
      </pc:sldChg>
      <pc:sldChg chg="modSp modNotes">
        <pc:chgData name="Stanford Bowman" userId="6ede3e4e1afbea80" providerId="LiveId" clId="{9FE36E08-471F-4D4B-AF87-E258DC1A2E3A}" dt="2025-05-05T14:21:26.177" v="1"/>
        <pc:sldMkLst>
          <pc:docMk/>
          <pc:sldMk cId="2054530254" sldId="471"/>
        </pc:sldMkLst>
        <pc:graphicFrameChg chg="mod">
          <ac:chgData name="Stanford Bowman" userId="6ede3e4e1afbea80" providerId="LiveId" clId="{9FE36E08-471F-4D4B-AF87-E258DC1A2E3A}" dt="2025-05-05T14:21:26.177" v="1"/>
          <ac:graphicFrameMkLst>
            <pc:docMk/>
            <pc:sldMk cId="2054530254" sldId="471"/>
            <ac:graphicFrameMk id="11" creationId="{503F7713-8E67-1421-2A8A-400A0F3D2CE1}"/>
          </ac:graphicFrameMkLst>
        </pc:graphicFrameChg>
      </pc:sldChg>
      <pc:sldChg chg="modSp modNotes">
        <pc:chgData name="Stanford Bowman" userId="6ede3e4e1afbea80" providerId="LiveId" clId="{9FE36E08-471F-4D4B-AF87-E258DC1A2E3A}" dt="2025-05-05T14:21:26.177" v="1"/>
        <pc:sldMkLst>
          <pc:docMk/>
          <pc:sldMk cId="1644004683" sldId="472"/>
        </pc:sldMkLst>
        <pc:graphicFrameChg chg="mod">
          <ac:chgData name="Stanford Bowman" userId="6ede3e4e1afbea80" providerId="LiveId" clId="{9FE36E08-471F-4D4B-AF87-E258DC1A2E3A}" dt="2025-05-05T14:21:26.177" v="1"/>
          <ac:graphicFrameMkLst>
            <pc:docMk/>
            <pc:sldMk cId="1644004683" sldId="472"/>
            <ac:graphicFrameMk id="11" creationId="{65E45EEB-C783-8CBE-1CEB-798898FCDEAB}"/>
          </ac:graphicFrameMkLst>
        </pc:graphicFrameChg>
      </pc:sldChg>
      <pc:sldChg chg="modSp modNotes">
        <pc:chgData name="Stanford Bowman" userId="6ede3e4e1afbea80" providerId="LiveId" clId="{9FE36E08-471F-4D4B-AF87-E258DC1A2E3A}" dt="2025-05-05T14:21:26.177" v="1"/>
        <pc:sldMkLst>
          <pc:docMk/>
          <pc:sldMk cId="1328337741" sldId="487"/>
        </pc:sldMkLst>
        <pc:spChg chg="mod">
          <ac:chgData name="Stanford Bowman" userId="6ede3e4e1afbea80" providerId="LiveId" clId="{9FE36E08-471F-4D4B-AF87-E258DC1A2E3A}" dt="2025-05-05T14:21:26.177" v="1"/>
          <ac:spMkLst>
            <pc:docMk/>
            <pc:sldMk cId="1328337741" sldId="487"/>
            <ac:spMk id="3" creationId="{234ED835-031F-0843-FAF4-B5EEC522385F}"/>
          </ac:spMkLst>
        </pc:spChg>
        <pc:spChg chg="mod">
          <ac:chgData name="Stanford Bowman" userId="6ede3e4e1afbea80" providerId="LiveId" clId="{9FE36E08-471F-4D4B-AF87-E258DC1A2E3A}" dt="2025-05-05T14:21:26.177" v="1"/>
          <ac:spMkLst>
            <pc:docMk/>
            <pc:sldMk cId="1328337741" sldId="487"/>
            <ac:spMk id="6" creationId="{CE1D49CA-0A55-F192-7E07-231E49A043A2}"/>
          </ac:spMkLst>
        </pc:spChg>
      </pc:sldChg>
      <pc:sldChg chg="modSp modNotes">
        <pc:chgData name="Stanford Bowman" userId="6ede3e4e1afbea80" providerId="LiveId" clId="{9FE36E08-471F-4D4B-AF87-E258DC1A2E3A}" dt="2025-05-05T14:21:26.177" v="1"/>
        <pc:sldMkLst>
          <pc:docMk/>
          <pc:sldMk cId="1673513579" sldId="493"/>
        </pc:sldMkLst>
        <pc:spChg chg="mod">
          <ac:chgData name="Stanford Bowman" userId="6ede3e4e1afbea80" providerId="LiveId" clId="{9FE36E08-471F-4D4B-AF87-E258DC1A2E3A}" dt="2025-05-05T14:21:26.177" v="1"/>
          <ac:spMkLst>
            <pc:docMk/>
            <pc:sldMk cId="1673513579" sldId="493"/>
            <ac:spMk id="2" creationId="{17B24DAC-843F-FB83-8972-934C24D796BD}"/>
          </ac:spMkLst>
        </pc:spChg>
        <pc:spChg chg="mod">
          <ac:chgData name="Stanford Bowman" userId="6ede3e4e1afbea80" providerId="LiveId" clId="{9FE36E08-471F-4D4B-AF87-E258DC1A2E3A}" dt="2025-05-05T14:21:26.177" v="1"/>
          <ac:spMkLst>
            <pc:docMk/>
            <pc:sldMk cId="1673513579" sldId="493"/>
            <ac:spMk id="3" creationId="{C173528E-EDC8-4FBE-9BE9-878B206B957E}"/>
          </ac:spMkLst>
        </pc:spChg>
        <pc:spChg chg="mod">
          <ac:chgData name="Stanford Bowman" userId="6ede3e4e1afbea80" providerId="LiveId" clId="{9FE36E08-471F-4D4B-AF87-E258DC1A2E3A}" dt="2025-05-05T14:21:26.177" v="1"/>
          <ac:spMkLst>
            <pc:docMk/>
            <pc:sldMk cId="1673513579" sldId="493"/>
            <ac:spMk id="7" creationId="{FC6D06A5-F2CA-3D9C-CFB2-19D357BB2131}"/>
          </ac:spMkLst>
        </pc:spChg>
        <pc:spChg chg="mod">
          <ac:chgData name="Stanford Bowman" userId="6ede3e4e1afbea80" providerId="LiveId" clId="{9FE36E08-471F-4D4B-AF87-E258DC1A2E3A}" dt="2025-05-05T14:21:26.177" v="1"/>
          <ac:spMkLst>
            <pc:docMk/>
            <pc:sldMk cId="1673513579" sldId="493"/>
            <ac:spMk id="8" creationId="{693BDBB2-0C82-9D47-F236-905DDDD0D02A}"/>
          </ac:spMkLst>
        </pc:spChg>
      </pc:sldChg>
      <pc:sldChg chg="modSp modNotes">
        <pc:chgData name="Stanford Bowman" userId="6ede3e4e1afbea80" providerId="LiveId" clId="{9FE36E08-471F-4D4B-AF87-E258DC1A2E3A}" dt="2025-05-05T14:21:26.177" v="1"/>
        <pc:sldMkLst>
          <pc:docMk/>
          <pc:sldMk cId="1036069297" sldId="499"/>
        </pc:sldMkLst>
        <pc:spChg chg="mod">
          <ac:chgData name="Stanford Bowman" userId="6ede3e4e1afbea80" providerId="LiveId" clId="{9FE36E08-471F-4D4B-AF87-E258DC1A2E3A}" dt="2025-05-05T14:21:26.177" v="1"/>
          <ac:spMkLst>
            <pc:docMk/>
            <pc:sldMk cId="1036069297" sldId="499"/>
            <ac:spMk id="4" creationId="{6B23B896-0450-1478-E8C2-3F855299224E}"/>
          </ac:spMkLst>
        </pc:spChg>
        <pc:spChg chg="mod">
          <ac:chgData name="Stanford Bowman" userId="6ede3e4e1afbea80" providerId="LiveId" clId="{9FE36E08-471F-4D4B-AF87-E258DC1A2E3A}" dt="2025-05-05T14:21:26.177" v="1"/>
          <ac:spMkLst>
            <pc:docMk/>
            <pc:sldMk cId="1036069297" sldId="499"/>
            <ac:spMk id="5" creationId="{30C654AB-A098-10F8-E65C-363BA0977DBC}"/>
          </ac:spMkLst>
        </pc:spChg>
      </pc:sldChg>
      <pc:sldChg chg="modSp mod modNotes">
        <pc:chgData name="Stanford Bowman" userId="6ede3e4e1afbea80" providerId="LiveId" clId="{9FE36E08-471F-4D4B-AF87-E258DC1A2E3A}" dt="2025-05-05T14:22:52.043" v="6" actId="207"/>
        <pc:sldMkLst>
          <pc:docMk/>
          <pc:sldMk cId="4067241625" sldId="505"/>
        </pc:sldMkLst>
        <pc:spChg chg="mod">
          <ac:chgData name="Stanford Bowman" userId="6ede3e4e1afbea80" providerId="LiveId" clId="{9FE36E08-471F-4D4B-AF87-E258DC1A2E3A}" dt="2025-05-05T14:22:52.043" v="6" actId="207"/>
          <ac:spMkLst>
            <pc:docMk/>
            <pc:sldMk cId="4067241625" sldId="505"/>
            <ac:spMk id="2" creationId="{1FF59315-FBE9-2090-C1B6-2618FE689BB5}"/>
          </ac:spMkLst>
        </pc:spChg>
        <pc:spChg chg="mod">
          <ac:chgData name="Stanford Bowman" userId="6ede3e4e1afbea80" providerId="LiveId" clId="{9FE36E08-471F-4D4B-AF87-E258DC1A2E3A}" dt="2025-05-05T14:22:43.696" v="5"/>
          <ac:spMkLst>
            <pc:docMk/>
            <pc:sldMk cId="4067241625" sldId="505"/>
            <ac:spMk id="6" creationId="{01C5EB79-2862-B2AA-2C73-128339E36BD6}"/>
          </ac:spMkLst>
        </pc:spChg>
      </pc:sldChg>
      <pc:sldChg chg="modSp modNotes">
        <pc:chgData name="Stanford Bowman" userId="6ede3e4e1afbea80" providerId="LiveId" clId="{9FE36E08-471F-4D4B-AF87-E258DC1A2E3A}" dt="2025-05-05T14:21:26.177" v="1"/>
        <pc:sldMkLst>
          <pc:docMk/>
          <pc:sldMk cId="1012449095" sldId="506"/>
        </pc:sldMkLst>
        <pc:spChg chg="mod">
          <ac:chgData name="Stanford Bowman" userId="6ede3e4e1afbea80" providerId="LiveId" clId="{9FE36E08-471F-4D4B-AF87-E258DC1A2E3A}" dt="2025-05-05T14:21:26.177" v="1"/>
          <ac:spMkLst>
            <pc:docMk/>
            <pc:sldMk cId="1012449095" sldId="506"/>
            <ac:spMk id="3" creationId="{C173528E-EDC8-4FBE-9BE9-878B206B957E}"/>
          </ac:spMkLst>
        </pc:spChg>
        <pc:spChg chg="mod">
          <ac:chgData name="Stanford Bowman" userId="6ede3e4e1afbea80" providerId="LiveId" clId="{9FE36E08-471F-4D4B-AF87-E258DC1A2E3A}" dt="2025-05-05T14:21:26.177" v="1"/>
          <ac:spMkLst>
            <pc:docMk/>
            <pc:sldMk cId="1012449095" sldId="506"/>
            <ac:spMk id="8" creationId="{693BDBB2-0C82-9D47-F236-905DDDD0D02A}"/>
          </ac:spMkLst>
        </pc:spChg>
      </pc:sldChg>
      <pc:sldChg chg="modSp modNotes">
        <pc:chgData name="Stanford Bowman" userId="6ede3e4e1afbea80" providerId="LiveId" clId="{9FE36E08-471F-4D4B-AF87-E258DC1A2E3A}" dt="2025-05-05T14:21:26.177" v="1"/>
        <pc:sldMkLst>
          <pc:docMk/>
          <pc:sldMk cId="1551626638" sldId="507"/>
        </pc:sldMkLst>
        <pc:spChg chg="mod">
          <ac:chgData name="Stanford Bowman" userId="6ede3e4e1afbea80" providerId="LiveId" clId="{9FE36E08-471F-4D4B-AF87-E258DC1A2E3A}" dt="2025-05-05T14:21:26.177" v="1"/>
          <ac:spMkLst>
            <pc:docMk/>
            <pc:sldMk cId="1551626638" sldId="507"/>
            <ac:spMk id="4" creationId="{B0881FA9-F3B0-4912-B0E1-352094195C30}"/>
          </ac:spMkLst>
        </pc:spChg>
      </pc:sldChg>
      <pc:sldChg chg="modSp modNotes">
        <pc:chgData name="Stanford Bowman" userId="6ede3e4e1afbea80" providerId="LiveId" clId="{9FE36E08-471F-4D4B-AF87-E258DC1A2E3A}" dt="2025-05-05T14:21:26.177" v="1"/>
        <pc:sldMkLst>
          <pc:docMk/>
          <pc:sldMk cId="3597301672" sldId="508"/>
        </pc:sldMkLst>
        <pc:spChg chg="mod">
          <ac:chgData name="Stanford Bowman" userId="6ede3e4e1afbea80" providerId="LiveId" clId="{9FE36E08-471F-4D4B-AF87-E258DC1A2E3A}" dt="2025-05-05T14:21:26.177" v="1"/>
          <ac:spMkLst>
            <pc:docMk/>
            <pc:sldMk cId="3597301672" sldId="508"/>
            <ac:spMk id="3" creationId="{887845E6-5C18-A71B-546A-26AE7BDFF649}"/>
          </ac:spMkLst>
        </pc:spChg>
        <pc:spChg chg="mod">
          <ac:chgData name="Stanford Bowman" userId="6ede3e4e1afbea80" providerId="LiveId" clId="{9FE36E08-471F-4D4B-AF87-E258DC1A2E3A}" dt="2025-05-05T14:21:26.177" v="1"/>
          <ac:spMkLst>
            <pc:docMk/>
            <pc:sldMk cId="3597301672" sldId="508"/>
            <ac:spMk id="6" creationId="{CBCA7BE9-CA51-7ED8-9BF6-901A8FBFE037}"/>
          </ac:spMkLst>
        </pc:spChg>
      </pc:sldChg>
      <pc:sldChg chg="modSp modNotes">
        <pc:chgData name="Stanford Bowman" userId="6ede3e4e1afbea80" providerId="LiveId" clId="{9FE36E08-471F-4D4B-AF87-E258DC1A2E3A}" dt="2025-05-05T14:21:26.177" v="1"/>
        <pc:sldMkLst>
          <pc:docMk/>
          <pc:sldMk cId="2807691870" sldId="509"/>
        </pc:sldMkLst>
        <pc:spChg chg="mod">
          <ac:chgData name="Stanford Bowman" userId="6ede3e4e1afbea80" providerId="LiveId" clId="{9FE36E08-471F-4D4B-AF87-E258DC1A2E3A}" dt="2025-05-05T14:21:26.177" v="1"/>
          <ac:spMkLst>
            <pc:docMk/>
            <pc:sldMk cId="2807691870" sldId="509"/>
            <ac:spMk id="5" creationId="{8BD53CD3-2118-ACA2-5B00-D5978318E831}"/>
          </ac:spMkLst>
        </pc:spChg>
      </pc:sldChg>
      <pc:sldChg chg="modSp modNotes">
        <pc:chgData name="Stanford Bowman" userId="6ede3e4e1afbea80" providerId="LiveId" clId="{9FE36E08-471F-4D4B-AF87-E258DC1A2E3A}" dt="2025-05-05T14:21:26.177" v="1"/>
        <pc:sldMkLst>
          <pc:docMk/>
          <pc:sldMk cId="825033253" sldId="510"/>
        </pc:sldMkLst>
        <pc:spChg chg="mod">
          <ac:chgData name="Stanford Bowman" userId="6ede3e4e1afbea80" providerId="LiveId" clId="{9FE36E08-471F-4D4B-AF87-E258DC1A2E3A}" dt="2025-05-05T14:21:26.177" v="1"/>
          <ac:spMkLst>
            <pc:docMk/>
            <pc:sldMk cId="825033253" sldId="510"/>
            <ac:spMk id="5" creationId="{5FD63A10-9A39-0CCF-A7A6-09FD08715D23}"/>
          </ac:spMkLst>
        </pc:spChg>
      </pc:sldChg>
      <pc:sldChg chg="modSp modNotes">
        <pc:chgData name="Stanford Bowman" userId="6ede3e4e1afbea80" providerId="LiveId" clId="{9FE36E08-471F-4D4B-AF87-E258DC1A2E3A}" dt="2025-05-05T14:21:26.177" v="1"/>
        <pc:sldMkLst>
          <pc:docMk/>
          <pc:sldMk cId="2430406653" sldId="511"/>
        </pc:sldMkLst>
        <pc:spChg chg="mod">
          <ac:chgData name="Stanford Bowman" userId="6ede3e4e1afbea80" providerId="LiveId" clId="{9FE36E08-471F-4D4B-AF87-E258DC1A2E3A}" dt="2025-05-05T14:21:26.177" v="1"/>
          <ac:spMkLst>
            <pc:docMk/>
            <pc:sldMk cId="2430406653" sldId="511"/>
            <ac:spMk id="9" creationId="{B0C7A4DA-C6D7-A582-18BA-D3D7645F7DD1}"/>
          </ac:spMkLst>
        </pc:spChg>
        <pc:spChg chg="mod">
          <ac:chgData name="Stanford Bowman" userId="6ede3e4e1afbea80" providerId="LiveId" clId="{9FE36E08-471F-4D4B-AF87-E258DC1A2E3A}" dt="2025-05-05T14:21:26.177" v="1"/>
          <ac:spMkLst>
            <pc:docMk/>
            <pc:sldMk cId="2430406653" sldId="511"/>
            <ac:spMk id="25" creationId="{AE35871C-54DD-7988-BAF0-02B0A6FB23D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gradFill rotWithShape="0">
          <a:gsLst>
            <a:gs pos="0">
              <a:schemeClr val="accent6">
                <a:lumMod val="20000"/>
                <a:lumOff val="80000"/>
              </a:schemeClr>
            </a:gs>
            <a:gs pos="60000">
              <a:schemeClr val="accent6">
                <a:lumMod val="60000"/>
                <a:lumOff val="40000"/>
              </a:schemeClr>
            </a:gs>
            <a:gs pos="81000">
              <a:schemeClr val="accent6">
                <a:lumMod val="60000"/>
                <a:lumOff val="40000"/>
              </a:schemeClr>
            </a:gs>
            <a:gs pos="100000">
              <a:schemeClr val="accent6">
                <a:lumMod val="50000"/>
              </a:schemeClr>
            </a:gs>
          </a:gsLst>
          <a:lin ang="5400000" scaled="1"/>
        </a:gradFill>
      </dgm:spPr>
      <dgm:t>
        <a:bodyPr/>
        <a:lstStyle/>
        <a:p>
          <a:r>
            <a:rPr lang="en-US" sz="3200" b="1" cap="small" baseline="0" dirty="0">
              <a:solidFill>
                <a:srgbClr val="333333"/>
              </a:solidFill>
              <a:effectLst/>
              <a:latin typeface="Gotham Medium" panose="02000604030000020004"/>
              <a:ea typeface="Calibri" panose="020F0502020204030204" pitchFamily="34" charset="0"/>
              <a:cs typeface="Calibri" panose="020F0502020204030204" pitchFamily="34" charset="0"/>
            </a:rPr>
            <a:t>The dedication—</a:t>
          </a:r>
          <a:endParaRPr lang="en-US" sz="32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46AA8822-5126-44C7-AAEE-163231CD663A}">
      <dgm:prSet custT="1"/>
      <dgm:spPr/>
      <dgm:t>
        <a:bodyPr/>
        <a:lstStyle/>
        <a:p>
          <a:r>
            <a:rPr lang="en-US" sz="1800" b="1" dirty="0">
              <a:effectLst/>
              <a:latin typeface="Gotham Medium" panose="02000604030000020004"/>
              <a:ea typeface="Aptos" panose="020B0004020202020204" pitchFamily="34" charset="0"/>
              <a:cs typeface="Times New Roman" panose="02020603050405020304" pitchFamily="18" charset="0"/>
            </a:rPr>
            <a:t>Solomon followed in King David’s footsteps and sat on the throne as the next king of Israel. At the beginning of Solomon’s administration, he humbles himself before God. He fulfills David’s dream and builds a magnificent temple.  And during the dedication ceremony, Solomon prays. As if God was saying </a:t>
          </a:r>
          <a:r>
            <a:rPr lang="en-US" sz="1800" b="1" i="1" dirty="0">
              <a:effectLst/>
              <a:latin typeface="Gotham Medium" panose="02000604030000020004"/>
              <a:ea typeface="Aptos" panose="020B0004020202020204" pitchFamily="34" charset="0"/>
              <a:cs typeface="Times New Roman" panose="02020603050405020304" pitchFamily="18" charset="0"/>
            </a:rPr>
            <a:t>amen </a:t>
          </a:r>
          <a:r>
            <a:rPr lang="en-US" sz="1800" b="1" dirty="0">
              <a:effectLst/>
              <a:latin typeface="Gotham Medium" panose="02000604030000020004"/>
              <a:ea typeface="Aptos" panose="020B0004020202020204" pitchFamily="34" charset="0"/>
              <a:cs typeface="Times New Roman" panose="02020603050405020304" pitchFamily="18" charset="0"/>
            </a:rPr>
            <a:t>to Solomon’s prayer, fire from heaven comes down to burning up the sacrifices. And smoke, representing the glory of the Lord, fills the temple. </a:t>
          </a:r>
        </a:p>
      </dgm:t>
    </dgm:pt>
    <dgm:pt modelId="{495A63E3-1CE2-43F8-B15B-D045E3BB4D61}" type="parTrans" cxnId="{653C8DA2-7306-4FF5-B2F3-C06F82A12CAF}">
      <dgm:prSet/>
      <dgm:spPr/>
      <dgm:t>
        <a:bodyPr/>
        <a:lstStyle/>
        <a:p>
          <a:endParaRPr lang="en-US"/>
        </a:p>
      </dgm:t>
    </dgm:pt>
    <dgm:pt modelId="{855EC480-5750-4B64-B277-6F489BD94A66}" type="sibTrans" cxnId="{653C8DA2-7306-4FF5-B2F3-C06F82A12CAF}">
      <dgm:prSet/>
      <dgm:spPr/>
      <dgm:t>
        <a:bodyPr/>
        <a:lstStyle/>
        <a:p>
          <a:endParaRPr lang="en-US"/>
        </a:p>
      </dgm:t>
    </dgm:pt>
    <dgm:pt modelId="{3925450D-2FBC-471D-AFBE-920D09DB54A9}">
      <dgm:prSet custT="1"/>
      <dgm:spPr/>
      <dgm:t>
        <a:bodyPr/>
        <a:lstStyle/>
        <a:p>
          <a:r>
            <a:rPr lang="en-US" sz="1800" b="1" dirty="0">
              <a:effectLst/>
              <a:latin typeface="Gotham Medium" panose="02000604030000020004"/>
              <a:ea typeface="Aptos" panose="020B0004020202020204" pitchFamily="34" charset="0"/>
              <a:cs typeface="Times New Roman" panose="02020603050405020304" pitchFamily="18" charset="0"/>
            </a:rPr>
            <a:t>What an honor it must have been to be there! And what a blessing that we still get glimpses of God’s affirmation today.  When we gather on Sundays and lift Jesus’ name high, He is there with us. When we see someone come to Christ, we rejoice in their salvation and the fact that the Spirit of the living God now dwells in them. When we read the Bible and spend time in prayer, we know—and sometimes feel—that the Lord is near, listening to us and teaching us from His Word. The same God whose glory filled the temple is with us today. </a:t>
          </a:r>
        </a:p>
      </dgm:t>
    </dgm:pt>
    <dgm:pt modelId="{987EDFF9-32FC-427D-9186-7EA7BDD234FB}" type="parTrans" cxnId="{6F82A2D8-E70E-4686-8631-48342A90C5F0}">
      <dgm:prSet/>
      <dgm:spPr/>
      <dgm:t>
        <a:bodyPr/>
        <a:lstStyle/>
        <a:p>
          <a:endParaRPr lang="en-US"/>
        </a:p>
      </dgm:t>
    </dgm:pt>
    <dgm:pt modelId="{E4AEF7F2-F73A-4D90-86E0-E4A723061220}" type="sibTrans" cxnId="{6F82A2D8-E70E-4686-8631-48342A90C5F0}">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38161" custLinFactY="-25478" custLinFactNeighborX="1614" custLinFactNeighborY="-100000">
        <dgm:presLayoutVars>
          <dgm:chMax val="0"/>
          <dgm:bulletEnabled val="1"/>
        </dgm:presLayoutVars>
      </dgm:prSet>
      <dgm:spPr/>
    </dgm:pt>
    <dgm:pt modelId="{1B719F77-EE2A-4F93-AA67-BDA90B11645E}" type="pres">
      <dgm:prSet presAssocID="{5334A4D0-6DC3-4364-90BD-434E92B06E84}" presName="childText" presStyleLbl="revTx" presStyleIdx="0" presStyleCnt="1" custScaleX="87808" custLinFactNeighborX="-10754" custLinFactNeighborY="-2107">
        <dgm:presLayoutVars>
          <dgm:bulletEnabled val="1"/>
        </dgm:presLayoutVars>
      </dgm:prSet>
      <dgm:spPr/>
    </dgm:pt>
  </dgm:ptLst>
  <dgm:cxnLst>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65A33F9E-1F37-4390-AE89-F8117A59FBBD}" type="presOf" srcId="{46AA8822-5126-44C7-AAEE-163231CD663A}" destId="{1B719F77-EE2A-4F93-AA67-BDA90B11645E}" srcOrd="0" destOrd="0" presId="urn:microsoft.com/office/officeart/2005/8/layout/vList2"/>
    <dgm:cxn modelId="{653C8DA2-7306-4FF5-B2F3-C06F82A12CAF}" srcId="{5334A4D0-6DC3-4364-90BD-434E92B06E84}" destId="{46AA8822-5126-44C7-AAEE-163231CD663A}" srcOrd="0" destOrd="0" parTransId="{495A63E3-1CE2-43F8-B15B-D045E3BB4D61}" sibTransId="{855EC480-5750-4B64-B277-6F489BD94A66}"/>
    <dgm:cxn modelId="{57B2DBD1-7C40-4D9F-BCBD-BF7BE378A3DD}" type="presOf" srcId="{3925450D-2FBC-471D-AFBE-920D09DB54A9}" destId="{1B719F77-EE2A-4F93-AA67-BDA90B11645E}" srcOrd="0" destOrd="1" presId="urn:microsoft.com/office/officeart/2005/8/layout/vList2"/>
    <dgm:cxn modelId="{6F82A2D8-E70E-4686-8631-48342A90C5F0}" srcId="{5334A4D0-6DC3-4364-90BD-434E92B06E84}" destId="{3925450D-2FBC-471D-AFBE-920D09DB54A9}" srcOrd="1" destOrd="0" parTransId="{987EDFF9-32FC-427D-9186-7EA7BDD234FB}" sibTransId="{E4AEF7F2-F73A-4D90-86E0-E4A723061220}"/>
    <dgm:cxn modelId="{1379CD52-00BF-4A1F-A8FB-35BB2045DBFF}" type="presParOf" srcId="{2CAA70E5-F744-4680-8103-416F359E6392}" destId="{B2785CD1-C157-4E1D-89E2-08E093D8A5BE}" srcOrd="0" destOrd="0" presId="urn:microsoft.com/office/officeart/2005/8/layout/vList2"/>
    <dgm:cxn modelId="{F8F6DACF-914C-4237-995E-C85FBF5C9A66}" type="presParOf" srcId="{2CAA70E5-F744-4680-8103-416F359E6392}" destId="{1B719F77-EE2A-4F93-AA67-BDA90B11645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gradFill rotWithShape="0">
          <a:gsLst>
            <a:gs pos="0">
              <a:schemeClr val="accent6">
                <a:lumMod val="20000"/>
                <a:lumOff val="80000"/>
              </a:schemeClr>
            </a:gs>
            <a:gs pos="53000">
              <a:schemeClr val="accent6">
                <a:lumMod val="60000"/>
                <a:lumOff val="40000"/>
              </a:schemeClr>
            </a:gs>
            <a:gs pos="79000">
              <a:schemeClr val="accent6">
                <a:lumMod val="40000"/>
                <a:lumOff val="60000"/>
              </a:schemeClr>
            </a:gs>
            <a:gs pos="100000">
              <a:schemeClr val="accent6">
                <a:lumMod val="50000"/>
              </a:schemeClr>
            </a:gs>
          </a:gsLst>
          <a:lin ang="5400000" scaled="1"/>
        </a:gradFill>
      </dgm:spPr>
      <dgm:t>
        <a:bodyPr/>
        <a:lstStyle/>
        <a:p>
          <a:r>
            <a:rPr lang="en-US" sz="3200" b="1" dirty="0">
              <a:solidFill>
                <a:srgbClr val="002060"/>
              </a:solidFill>
              <a:effectLst/>
              <a:latin typeface="Gotham Medium" panose="02000604030000020004"/>
              <a:ea typeface="Aptos" panose="020B0004020202020204" pitchFamily="34" charset="0"/>
              <a:cs typeface="Times New Roman" panose="02020603050405020304" pitchFamily="18" charset="0"/>
            </a:rPr>
            <a:t>THE DWELLING—</a:t>
          </a:r>
          <a:endParaRPr lang="en-US" sz="3200" b="1" cap="small" baseline="0" dirty="0">
            <a:solidFill>
              <a:srgbClr val="002060"/>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8ACD407F-74C9-47D0-8AEE-C9EE46D62BCE}">
      <dgm:prSet/>
      <dgm:spPr/>
      <dgm:t>
        <a:bodyPr/>
        <a:lstStyle/>
        <a:p>
          <a:r>
            <a:rPr lang="en-US" b="1" dirty="0">
              <a:effectLst/>
              <a:latin typeface="Gotham Medium" panose="02000604030000020004"/>
              <a:ea typeface="Aptos" panose="020B0004020202020204" pitchFamily="34" charset="0"/>
              <a:cs typeface="Times New Roman" panose="02020603050405020304" pitchFamily="18" charset="0"/>
            </a:rPr>
            <a:t>The ark of the covenant, the tent of meeting, and the tabernacle all point to the same message: God desires to be among his people this theme reaches its fullest expression in the gospels, where </a:t>
          </a:r>
          <a:r>
            <a:rPr lang="en-US" b="1" dirty="0" err="1">
              <a:effectLst/>
              <a:latin typeface="Gotham Medium" panose="02000604030000020004"/>
              <a:ea typeface="Aptos" panose="020B0004020202020204" pitchFamily="34" charset="0"/>
              <a:cs typeface="Times New Roman" panose="02020603050405020304" pitchFamily="18" charset="0"/>
            </a:rPr>
            <a:t>jesus</a:t>
          </a:r>
          <a:r>
            <a:rPr lang="en-US" b="1" dirty="0">
              <a:effectLst/>
              <a:latin typeface="Gotham Medium" panose="02000604030000020004"/>
              <a:ea typeface="Aptos" panose="020B0004020202020204" pitchFamily="34" charset="0"/>
              <a:cs typeface="Times New Roman" panose="02020603050405020304" pitchFamily="18" charset="0"/>
            </a:rPr>
            <a:t>—God in the flesh—dwells among those on earth. When he returns to heaven, the holy spirit comes to be with </a:t>
          </a:r>
          <a:r>
            <a:rPr lang="en-US" b="1" dirty="0" err="1">
              <a:effectLst/>
              <a:latin typeface="Gotham Medium" panose="02000604030000020004"/>
              <a:ea typeface="Aptos" panose="020B0004020202020204" pitchFamily="34" charset="0"/>
              <a:cs typeface="Times New Roman" panose="02020603050405020304" pitchFamily="18" charset="0"/>
            </a:rPr>
            <a:t>jesus’</a:t>
          </a:r>
          <a:r>
            <a:rPr lang="en-US" b="1" dirty="0">
              <a:effectLst/>
              <a:latin typeface="Gotham Medium" panose="02000604030000020004"/>
              <a:ea typeface="Aptos" panose="020B0004020202020204" pitchFamily="34" charset="0"/>
              <a:cs typeface="Times New Roman" panose="02020603050405020304" pitchFamily="18" charset="0"/>
            </a:rPr>
            <a:t> followers (see acts 2:1–40). The holy spirit guarantees our inheritance as children of God and makes us confident that we shall receive redemption (</a:t>
          </a:r>
          <a:r>
            <a:rPr lang="en-US" b="1" dirty="0" err="1">
              <a:effectLst/>
              <a:latin typeface="Gotham Medium" panose="02000604030000020004"/>
              <a:ea typeface="Aptos" panose="020B0004020202020204" pitchFamily="34" charset="0"/>
              <a:cs typeface="Times New Roman" panose="02020603050405020304" pitchFamily="18" charset="0"/>
            </a:rPr>
            <a:t>eph.</a:t>
          </a:r>
          <a:r>
            <a:rPr lang="en-US" b="1" dirty="0">
              <a:effectLst/>
              <a:latin typeface="Gotham Medium" panose="02000604030000020004"/>
              <a:ea typeface="Aptos" panose="020B0004020202020204" pitchFamily="34" charset="0"/>
              <a:cs typeface="Times New Roman" panose="02020603050405020304" pitchFamily="18" charset="0"/>
            </a:rPr>
            <a:t> 1:14; compare 2 cor. 1:22; 5:5). In other words, when we gather to lift up songs of praise, to preach his word, and to take communion, we do so as a people who are in the presence of the living God. Our God dwells with us. Let us worship him accordingly. </a:t>
          </a:r>
        </a:p>
      </dgm:t>
    </dgm:pt>
    <dgm:pt modelId="{59848805-4B09-4527-A075-9325AA5E4857}" type="parTrans" cxnId="{4D3E2720-BBAF-4CCF-A807-3D2C1F7FD9E5}">
      <dgm:prSet/>
      <dgm:spPr/>
      <dgm:t>
        <a:bodyPr/>
        <a:lstStyle/>
        <a:p>
          <a:endParaRPr lang="en-US"/>
        </a:p>
      </dgm:t>
    </dgm:pt>
    <dgm:pt modelId="{8AACB0F5-5A86-459A-8868-ED117F951EBD}" type="sibTrans" cxnId="{4D3E2720-BBAF-4CCF-A807-3D2C1F7FD9E5}">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57368" custLinFactNeighborX="-15151" custLinFactNeighborY="-515">
        <dgm:presLayoutVars>
          <dgm:chMax val="0"/>
          <dgm:bulletEnabled val="1"/>
        </dgm:presLayoutVars>
      </dgm:prSet>
      <dgm:spPr/>
    </dgm:pt>
    <dgm:pt modelId="{D3363749-655D-4AE5-B032-707453D17615}" type="pres">
      <dgm:prSet presAssocID="{5334A4D0-6DC3-4364-90BD-434E92B06E84}" presName="childText" presStyleLbl="revTx" presStyleIdx="0" presStyleCnt="1">
        <dgm:presLayoutVars>
          <dgm:bulletEnabled val="1"/>
        </dgm:presLayoutVars>
      </dgm:prSet>
      <dgm:spPr/>
    </dgm:pt>
  </dgm:ptLst>
  <dgm:cxnLst>
    <dgm:cxn modelId="{4D3E2720-BBAF-4CCF-A807-3D2C1F7FD9E5}" srcId="{5334A4D0-6DC3-4364-90BD-434E92B06E84}" destId="{8ACD407F-74C9-47D0-8AEE-C9EE46D62BCE}" srcOrd="0" destOrd="0" parTransId="{59848805-4B09-4527-A075-9325AA5E4857}" sibTransId="{8AACB0F5-5A86-459A-8868-ED117F951EBD}"/>
    <dgm:cxn modelId="{19A19243-A6A3-44FD-9FBF-8CCEA5BDFAAF}" type="presOf" srcId="{5334A4D0-6DC3-4364-90BD-434E92B06E84}" destId="{B2785CD1-C157-4E1D-89E2-08E093D8A5BE}" srcOrd="0" destOrd="0" presId="urn:microsoft.com/office/officeart/2005/8/layout/vList2"/>
    <dgm:cxn modelId="{A7487C44-14AC-4C39-8A42-F459B47DCAB4}" type="presOf" srcId="{8ACD407F-74C9-47D0-8AEE-C9EE46D62BCE}" destId="{D3363749-655D-4AE5-B032-707453D17615}"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1379CD52-00BF-4A1F-A8FB-35BB2045DBFF}" type="presParOf" srcId="{2CAA70E5-F744-4680-8103-416F359E6392}" destId="{B2785CD1-C157-4E1D-89E2-08E093D8A5BE}" srcOrd="0" destOrd="0" presId="urn:microsoft.com/office/officeart/2005/8/layout/vList2"/>
    <dgm:cxn modelId="{DD115B7C-3516-4A06-B3ED-810213E7461F}" type="presParOf" srcId="{2CAA70E5-F744-4680-8103-416F359E6392}" destId="{D3363749-655D-4AE5-B032-707453D1761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gradFill rotWithShape="0">
          <a:gsLst>
            <a:gs pos="0">
              <a:schemeClr val="accent6">
                <a:lumMod val="20000"/>
                <a:lumOff val="80000"/>
              </a:schemeClr>
            </a:gs>
            <a:gs pos="53000">
              <a:schemeClr val="accent6">
                <a:lumMod val="60000"/>
                <a:lumOff val="40000"/>
              </a:schemeClr>
            </a:gs>
            <a:gs pos="79000">
              <a:schemeClr val="accent6">
                <a:lumMod val="40000"/>
                <a:lumOff val="60000"/>
              </a:schemeClr>
            </a:gs>
            <a:gs pos="100000">
              <a:schemeClr val="accent6">
                <a:lumMod val="50000"/>
              </a:schemeClr>
            </a:gs>
          </a:gsLst>
          <a:lin ang="5400000" scaled="1"/>
        </a:gradFill>
      </dgm:spPr>
      <dgm:t>
        <a:bodyPr/>
        <a:lstStyle/>
        <a:p>
          <a:r>
            <a:rPr lang="en-US" sz="3200" b="1"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A HOME FOR THE LORD?</a:t>
          </a:r>
          <a:endParaRPr lang="en-US" sz="3200" b="1" cap="small" baseline="0" dirty="0">
            <a:solidFill>
              <a:srgbClr val="002060"/>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95B9822C-82BB-4BF0-AD8E-CD8BFE841927}">
      <dgm:prSet custT="1"/>
      <dgm:spPr/>
      <dgm:t>
        <a:bodyPr/>
        <a:lstStyle/>
        <a:p>
          <a:r>
            <a:rPr lang="en-US" sz="2000" b="1" dirty="0">
              <a:effectLst/>
              <a:latin typeface="Gotham Medium" panose="02000604030000020004"/>
              <a:ea typeface="Aptos" panose="020B0004020202020204" pitchFamily="34" charset="0"/>
              <a:cs typeface="Times New Roman" panose="02020603050405020304" pitchFamily="18" charset="0"/>
            </a:rPr>
            <a:t>Solomon’s temple was meant to be God’s dwelling place on earth. However, the Israelites knew that the whole earth and everything in it belongs to God. Solomon acknowledges this fact when he prays to dedicate the temple: “The heavens, even the highest heavens, cannot contain you. How much less this temple I have built!” (2 Chron. 6:18). But God has always been faithful to provide a place for people to spend time in His presence, whether in the garden of Eden, in the tabernacle, or in the temple. Eventually, through the restoration Jesus offers through His death and resurrection, God’s presence moved into His people.  Believers are called the temple of God, and the Holy Spirit dwells in them by the grace of God (1 Cor. 3:16). </a:t>
          </a:r>
          <a:endParaRPr lang="en-US" sz="2000" b="1" dirty="0">
            <a:latin typeface="Gotham Medium" panose="02000604030000020004"/>
          </a:endParaRPr>
        </a:p>
      </dgm:t>
    </dgm:pt>
    <dgm:pt modelId="{FE892880-5207-46FD-851E-44C7522619F9}" type="parTrans" cxnId="{FAD198DB-67E7-4901-83EE-7EB431B42173}">
      <dgm:prSet/>
      <dgm:spPr/>
      <dgm:t>
        <a:bodyPr/>
        <a:lstStyle/>
        <a:p>
          <a:endParaRPr lang="en-US"/>
        </a:p>
      </dgm:t>
    </dgm:pt>
    <dgm:pt modelId="{40F4BB3B-AC07-4844-9CD9-72D8086CD2E5}" type="sibTrans" cxnId="{FAD198DB-67E7-4901-83EE-7EB431B42173}">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77387" custLinFactNeighborX="-15151" custLinFactNeighborY="-515">
        <dgm:presLayoutVars>
          <dgm:chMax val="0"/>
          <dgm:bulletEnabled val="1"/>
        </dgm:presLayoutVars>
      </dgm:prSet>
      <dgm:spPr/>
    </dgm:pt>
    <dgm:pt modelId="{1178B750-E514-45AB-8EF7-0E8059E345BE}" type="pres">
      <dgm:prSet presAssocID="{5334A4D0-6DC3-4364-90BD-434E92B06E84}" presName="childText" presStyleLbl="revTx" presStyleIdx="0" presStyleCnt="1" custScaleY="126531">
        <dgm:presLayoutVars>
          <dgm:bulletEnabled val="1"/>
        </dgm:presLayoutVars>
      </dgm:prSet>
      <dgm:spPr/>
    </dgm:pt>
  </dgm:ptLst>
  <dgm:cxnLst>
    <dgm:cxn modelId="{F83A995B-4F0F-47E2-8F1A-0BB70C83B57F}" type="presOf" srcId="{95B9822C-82BB-4BF0-AD8E-CD8BFE841927}" destId="{1178B750-E514-45AB-8EF7-0E8059E345BE}" srcOrd="0" destOrd="0" presId="urn:microsoft.com/office/officeart/2005/8/layout/vList2"/>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FAD198DB-67E7-4901-83EE-7EB431B42173}" srcId="{5334A4D0-6DC3-4364-90BD-434E92B06E84}" destId="{95B9822C-82BB-4BF0-AD8E-CD8BFE841927}" srcOrd="0" destOrd="0" parTransId="{FE892880-5207-46FD-851E-44C7522619F9}" sibTransId="{40F4BB3B-AC07-4844-9CD9-72D8086CD2E5}"/>
    <dgm:cxn modelId="{1379CD52-00BF-4A1F-A8FB-35BB2045DBFF}" type="presParOf" srcId="{2CAA70E5-F744-4680-8103-416F359E6392}" destId="{B2785CD1-C157-4E1D-89E2-08E093D8A5BE}" srcOrd="0" destOrd="0" presId="urn:microsoft.com/office/officeart/2005/8/layout/vList2"/>
    <dgm:cxn modelId="{8954C901-693C-4FA4-AE4B-AF6DA45D4CA5}" type="presParOf" srcId="{2CAA70E5-F744-4680-8103-416F359E6392}" destId="{1178B750-E514-45AB-8EF7-0E8059E345B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8947484" cy="456752"/>
        </a:xfrm>
        <a:prstGeom prst="roundRect">
          <a:avLst/>
        </a:prstGeom>
        <a:gradFill rotWithShape="0">
          <a:gsLst>
            <a:gs pos="0">
              <a:schemeClr val="accent6">
                <a:lumMod val="20000"/>
                <a:lumOff val="80000"/>
              </a:schemeClr>
            </a:gs>
            <a:gs pos="60000">
              <a:schemeClr val="accent6">
                <a:lumMod val="60000"/>
                <a:lumOff val="40000"/>
              </a:schemeClr>
            </a:gs>
            <a:gs pos="81000">
              <a:schemeClr val="accent6">
                <a:lumMod val="60000"/>
                <a:lumOff val="40000"/>
              </a:schemeClr>
            </a:gs>
            <a:gs pos="100000">
              <a:schemeClr val="accent6">
                <a:lumMod val="50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solidFill>
                <a:srgbClr val="333333"/>
              </a:solidFill>
              <a:effectLst/>
              <a:latin typeface="Gotham Medium" panose="02000604030000020004"/>
              <a:ea typeface="Calibri" panose="020F0502020204030204" pitchFamily="34" charset="0"/>
              <a:cs typeface="Calibri" panose="020F0502020204030204" pitchFamily="34" charset="0"/>
            </a:rPr>
            <a:t>The dedication—</a:t>
          </a:r>
          <a:endParaRPr lang="en-US" sz="32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22297" y="22297"/>
        <a:ext cx="8902890" cy="412158"/>
      </dsp:txXfrm>
    </dsp:sp>
    <dsp:sp modelId="{1B719F77-EE2A-4F93-AA67-BDA90B11645E}">
      <dsp:nvSpPr>
        <dsp:cNvPr id="0" name=""/>
        <dsp:cNvSpPr/>
      </dsp:nvSpPr>
      <dsp:spPr>
        <a:xfrm>
          <a:off x="0" y="587355"/>
          <a:ext cx="7856606" cy="337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08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effectLst/>
              <a:latin typeface="Gotham Medium" panose="02000604030000020004"/>
              <a:ea typeface="Aptos" panose="020B0004020202020204" pitchFamily="34" charset="0"/>
              <a:cs typeface="Times New Roman" panose="02020603050405020304" pitchFamily="18" charset="0"/>
            </a:rPr>
            <a:t>Solomon followed in King David’s footsteps and sat on the throne as the next king of Israel. At the beginning of Solomon’s administration, he humbles himself before God. He fulfills David’s dream and builds a magnificent temple.  And during the dedication ceremony, Solomon prays. As if God was saying </a:t>
          </a:r>
          <a:r>
            <a:rPr lang="en-US" sz="1800" b="1" i="1" kern="1200" dirty="0">
              <a:effectLst/>
              <a:latin typeface="Gotham Medium" panose="02000604030000020004"/>
              <a:ea typeface="Aptos" panose="020B0004020202020204" pitchFamily="34" charset="0"/>
              <a:cs typeface="Times New Roman" panose="02020603050405020304" pitchFamily="18" charset="0"/>
            </a:rPr>
            <a:t>amen </a:t>
          </a:r>
          <a:r>
            <a:rPr lang="en-US" sz="1800" b="1" kern="1200" dirty="0">
              <a:effectLst/>
              <a:latin typeface="Gotham Medium" panose="02000604030000020004"/>
              <a:ea typeface="Aptos" panose="020B0004020202020204" pitchFamily="34" charset="0"/>
              <a:cs typeface="Times New Roman" panose="02020603050405020304" pitchFamily="18" charset="0"/>
            </a:rPr>
            <a:t>to Solomon’s prayer, fire from heaven comes down to burning up the sacrifices. And smoke, representing the glory of the Lord, fills the temple. </a:t>
          </a:r>
        </a:p>
        <a:p>
          <a:pPr marL="171450" lvl="1" indent="-171450" algn="l" defTabSz="800100">
            <a:lnSpc>
              <a:spcPct val="90000"/>
            </a:lnSpc>
            <a:spcBef>
              <a:spcPct val="0"/>
            </a:spcBef>
            <a:spcAft>
              <a:spcPct val="20000"/>
            </a:spcAft>
            <a:buChar char="•"/>
          </a:pPr>
          <a:r>
            <a:rPr lang="en-US" sz="1800" b="1" kern="1200" dirty="0">
              <a:effectLst/>
              <a:latin typeface="Gotham Medium" panose="02000604030000020004"/>
              <a:ea typeface="Aptos" panose="020B0004020202020204" pitchFamily="34" charset="0"/>
              <a:cs typeface="Times New Roman" panose="02020603050405020304" pitchFamily="18" charset="0"/>
            </a:rPr>
            <a:t>What an honor it must have been to be there! And what a blessing that we still get glimpses of God’s affirmation today.  When we gather on Sundays and lift Jesus’ name high, He is there with us. When we see someone come to Christ, we rejoice in their salvation and the fact that the Spirit of the living God now dwells in them. When we read the Bible and spend time in prayer, we know—and sometimes feel—that the Lord is near, listening to us and teaching us from His Word. The same God whose glory filled the temple is with us today. </a:t>
          </a:r>
        </a:p>
      </dsp:txBody>
      <dsp:txXfrm>
        <a:off x="0" y="587355"/>
        <a:ext cx="7856606" cy="3374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50201"/>
          <a:ext cx="7696205" cy="444002"/>
        </a:xfrm>
        <a:prstGeom prst="roundRect">
          <a:avLst/>
        </a:prstGeom>
        <a:gradFill rotWithShape="0">
          <a:gsLst>
            <a:gs pos="0">
              <a:schemeClr val="accent6">
                <a:lumMod val="20000"/>
                <a:lumOff val="80000"/>
              </a:schemeClr>
            </a:gs>
            <a:gs pos="53000">
              <a:schemeClr val="accent6">
                <a:lumMod val="60000"/>
                <a:lumOff val="40000"/>
              </a:schemeClr>
            </a:gs>
            <a:gs pos="79000">
              <a:schemeClr val="accent6">
                <a:lumMod val="40000"/>
                <a:lumOff val="60000"/>
              </a:schemeClr>
            </a:gs>
            <a:gs pos="100000">
              <a:schemeClr val="accent6">
                <a:lumMod val="50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rgbClr val="002060"/>
              </a:solidFill>
              <a:effectLst/>
              <a:latin typeface="Gotham Medium" panose="02000604030000020004"/>
              <a:ea typeface="Aptos" panose="020B0004020202020204" pitchFamily="34" charset="0"/>
              <a:cs typeface="Times New Roman" panose="02020603050405020304" pitchFamily="18" charset="0"/>
            </a:rPr>
            <a:t>THE DWELLING—</a:t>
          </a:r>
          <a:endParaRPr lang="en-US" sz="3200" b="1" kern="1200" cap="small" baseline="0" dirty="0">
            <a:solidFill>
              <a:srgbClr val="002060"/>
            </a:solidFill>
            <a:effectLst>
              <a:outerShdw blurRad="38100" dist="38100" dir="2700000" algn="tl">
                <a:srgbClr val="000000">
                  <a:alpha val="43137"/>
                </a:srgbClr>
              </a:outerShdw>
            </a:effectLst>
            <a:latin typeface="Gotham Medium" panose="02000604030000020004"/>
          </a:endParaRPr>
        </a:p>
      </dsp:txBody>
      <dsp:txXfrm>
        <a:off x="21674" y="71875"/>
        <a:ext cx="7652857" cy="400654"/>
      </dsp:txXfrm>
    </dsp:sp>
    <dsp:sp modelId="{D3363749-655D-4AE5-B032-707453D17615}">
      <dsp:nvSpPr>
        <dsp:cNvPr id="0" name=""/>
        <dsp:cNvSpPr/>
      </dsp:nvSpPr>
      <dsp:spPr>
        <a:xfrm>
          <a:off x="0" y="514352"/>
          <a:ext cx="7696205" cy="3912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5"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b="1" kern="1200" dirty="0">
              <a:effectLst/>
              <a:latin typeface="Gotham Medium" panose="02000604030000020004"/>
              <a:ea typeface="Aptos" panose="020B0004020202020204" pitchFamily="34" charset="0"/>
              <a:cs typeface="Times New Roman" panose="02020603050405020304" pitchFamily="18" charset="0"/>
            </a:rPr>
            <a:t>The ark of the covenant, the tent of meeting, and the tabernacle all point to the same message: God desires to be among his people this theme reaches its fullest expression in the gospels, where </a:t>
          </a:r>
          <a:r>
            <a:rPr lang="en-US" sz="2100" b="1" kern="1200" dirty="0" err="1">
              <a:effectLst/>
              <a:latin typeface="Gotham Medium" panose="02000604030000020004"/>
              <a:ea typeface="Aptos" panose="020B0004020202020204" pitchFamily="34" charset="0"/>
              <a:cs typeface="Times New Roman" panose="02020603050405020304" pitchFamily="18" charset="0"/>
            </a:rPr>
            <a:t>jesus</a:t>
          </a:r>
          <a:r>
            <a:rPr lang="en-US" sz="2100" b="1" kern="1200" dirty="0">
              <a:effectLst/>
              <a:latin typeface="Gotham Medium" panose="02000604030000020004"/>
              <a:ea typeface="Aptos" panose="020B0004020202020204" pitchFamily="34" charset="0"/>
              <a:cs typeface="Times New Roman" panose="02020603050405020304" pitchFamily="18" charset="0"/>
            </a:rPr>
            <a:t>—God in the flesh—dwells among those on earth. When he returns to heaven, the holy spirit comes to be with </a:t>
          </a:r>
          <a:r>
            <a:rPr lang="en-US" sz="2100" b="1" kern="1200" dirty="0" err="1">
              <a:effectLst/>
              <a:latin typeface="Gotham Medium" panose="02000604030000020004"/>
              <a:ea typeface="Aptos" panose="020B0004020202020204" pitchFamily="34" charset="0"/>
              <a:cs typeface="Times New Roman" panose="02020603050405020304" pitchFamily="18" charset="0"/>
            </a:rPr>
            <a:t>jesus’</a:t>
          </a:r>
          <a:r>
            <a:rPr lang="en-US" sz="2100" b="1" kern="1200" dirty="0">
              <a:effectLst/>
              <a:latin typeface="Gotham Medium" panose="02000604030000020004"/>
              <a:ea typeface="Aptos" panose="020B0004020202020204" pitchFamily="34" charset="0"/>
              <a:cs typeface="Times New Roman" panose="02020603050405020304" pitchFamily="18" charset="0"/>
            </a:rPr>
            <a:t> followers (see acts 2:1–40). The holy spirit guarantees our inheritance as children of God and makes us confident that we shall receive redemption (</a:t>
          </a:r>
          <a:r>
            <a:rPr lang="en-US" sz="2100" b="1" kern="1200" dirty="0" err="1">
              <a:effectLst/>
              <a:latin typeface="Gotham Medium" panose="02000604030000020004"/>
              <a:ea typeface="Aptos" panose="020B0004020202020204" pitchFamily="34" charset="0"/>
              <a:cs typeface="Times New Roman" panose="02020603050405020304" pitchFamily="18" charset="0"/>
            </a:rPr>
            <a:t>eph.</a:t>
          </a:r>
          <a:r>
            <a:rPr lang="en-US" sz="2100" b="1" kern="1200" dirty="0">
              <a:effectLst/>
              <a:latin typeface="Gotham Medium" panose="02000604030000020004"/>
              <a:ea typeface="Aptos" panose="020B0004020202020204" pitchFamily="34" charset="0"/>
              <a:cs typeface="Times New Roman" panose="02020603050405020304" pitchFamily="18" charset="0"/>
            </a:rPr>
            <a:t> 1:14; compare 2 cor. 1:22; 5:5). In other words, when we gather to lift up songs of praise, to preach his word, and to take communion, we do so as a people who are in the presence of the living God. Our God dwells with us. Let us worship him accordingly. </a:t>
          </a:r>
        </a:p>
      </dsp:txBody>
      <dsp:txXfrm>
        <a:off x="0" y="514352"/>
        <a:ext cx="7696205" cy="39123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696205" cy="294016"/>
        </a:xfrm>
        <a:prstGeom prst="roundRect">
          <a:avLst/>
        </a:prstGeom>
        <a:gradFill rotWithShape="0">
          <a:gsLst>
            <a:gs pos="0">
              <a:schemeClr val="accent6">
                <a:lumMod val="20000"/>
                <a:lumOff val="80000"/>
              </a:schemeClr>
            </a:gs>
            <a:gs pos="53000">
              <a:schemeClr val="accent6">
                <a:lumMod val="60000"/>
                <a:lumOff val="40000"/>
              </a:schemeClr>
            </a:gs>
            <a:gs pos="79000">
              <a:schemeClr val="accent6">
                <a:lumMod val="40000"/>
                <a:lumOff val="60000"/>
              </a:schemeClr>
            </a:gs>
            <a:gs pos="100000">
              <a:schemeClr val="accent6">
                <a:lumMod val="50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A HOME FOR THE LORD?</a:t>
          </a:r>
          <a:endParaRPr lang="en-US" sz="3200" b="1" kern="1200" cap="small" baseline="0" dirty="0">
            <a:solidFill>
              <a:srgbClr val="002060"/>
            </a:solidFill>
            <a:effectLst>
              <a:outerShdw blurRad="38100" dist="38100" dir="2700000" algn="tl">
                <a:srgbClr val="000000">
                  <a:alpha val="43137"/>
                </a:srgbClr>
              </a:outerShdw>
            </a:effectLst>
            <a:latin typeface="Gotham Medium" panose="02000604030000020004"/>
          </a:endParaRPr>
        </a:p>
      </dsp:txBody>
      <dsp:txXfrm>
        <a:off x="14353" y="14353"/>
        <a:ext cx="7667499" cy="265310"/>
      </dsp:txXfrm>
    </dsp:sp>
    <dsp:sp modelId="{1178B750-E514-45AB-8EF7-0E8059E345BE}">
      <dsp:nvSpPr>
        <dsp:cNvPr id="0" name=""/>
        <dsp:cNvSpPr/>
      </dsp:nvSpPr>
      <dsp:spPr>
        <a:xfrm>
          <a:off x="0" y="294222"/>
          <a:ext cx="7696205" cy="420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effectLst/>
              <a:latin typeface="Gotham Medium" panose="02000604030000020004"/>
              <a:ea typeface="Aptos" panose="020B0004020202020204" pitchFamily="34" charset="0"/>
              <a:cs typeface="Times New Roman" panose="02020603050405020304" pitchFamily="18" charset="0"/>
            </a:rPr>
            <a:t>Solomon’s temple was meant to be God’s dwelling place on earth. However, the Israelites knew that the whole earth and everything in it belongs to God. Solomon acknowledges this fact when he prays to dedicate the temple: “The heavens, even the highest heavens, cannot contain you. How much less this temple I have built!” (2 Chron. 6:18). But God has always been faithful to provide a place for people to spend time in His presence, whether in the garden of Eden, in the tabernacle, or in the temple. Eventually, through the restoration Jesus offers through His death and resurrection, God’s presence moved into His people.  Believers are called the temple of God, and the Holy Spirit dwells in them by the grace of God (1 Cor. 3:16). </a:t>
          </a:r>
          <a:endParaRPr lang="en-US" sz="2000" b="1" kern="1200" dirty="0">
            <a:latin typeface="Gotham Medium" panose="02000604030000020004"/>
          </a:endParaRPr>
        </a:p>
      </dsp:txBody>
      <dsp:txXfrm>
        <a:off x="0" y="294222"/>
        <a:ext cx="7696205" cy="42025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D1474-A3E4-45B7-8156-568ED728CC5A}" type="datetimeFigureOut">
              <a:rPr lang="en-US" smtClean="0"/>
              <a:t>5/5/2025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89334-2E3A-4318-BDDF-EC4B8F82C349}" type="slidenum">
              <a:rPr lang="en-US" smtClean="0"/>
              <a:t>‹#›</a:t>
            </a:fld>
            <a:endParaRPr lang="en-US"/>
          </a:p>
        </p:txBody>
      </p:sp>
    </p:spTree>
    <p:extLst>
      <p:ext uri="{BB962C8B-B14F-4D97-AF65-F5344CB8AC3E}">
        <p14:creationId xmlns:p14="http://schemas.microsoft.com/office/powerpoint/2010/main" val="61589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kern="0" dirty="0">
                <a:effectLst/>
                <a:latin typeface="Calibri" panose="020F0502020204030204" pitchFamily="34" charset="0"/>
                <a:ea typeface="Calibri" panose="020F0502020204030204" pitchFamily="34" charset="0"/>
                <a:cs typeface="Calibri" panose="020F0502020204030204" pitchFamily="34" charset="0"/>
              </a:rPr>
              <a:t>Solomon Dedicates the Temple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kern="0" dirty="0">
                <a:effectLst/>
                <a:latin typeface="Calibri" panose="020F0502020204030204" pitchFamily="34" charset="0"/>
                <a:ea typeface="Calibri" panose="020F0502020204030204" pitchFamily="34" charset="0"/>
                <a:cs typeface="Calibri" panose="020F0502020204030204" pitchFamily="34" charset="0"/>
              </a:rPr>
              <a:t>Week of May 11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D089334-2E3A-4318-BDDF-EC4B8F82C349}" type="slidenum">
              <a:rPr lang="en-US" smtClean="0"/>
              <a:t>1</a:t>
            </a:fld>
            <a:endParaRPr lang="en-US"/>
          </a:p>
        </p:txBody>
      </p:sp>
    </p:spTree>
    <p:extLst>
      <p:ext uri="{BB962C8B-B14F-4D97-AF65-F5344CB8AC3E}">
        <p14:creationId xmlns:p14="http://schemas.microsoft.com/office/powerpoint/2010/main" val="3538585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Steadfast Love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covenant love (hesed) endures forever, driving forgiveness and redemption.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Hesed embodies mercy, loyal love, and unbreakable commitment.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Israel experienced hesed in repeated pardons and covenant renewals.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Jesus’ mission is the ultimate display of God’s enduring hesed.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From Sinai to Nineveh, God’s character remains constant: compassionate, gracious, abounding in steadfast love. Every biblical pardon, each prophetic rescue, and finally the cross, flows from hesed. Declaring “His love endures forever” is therefore more than liturgy; it is lived history.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Hesed is God’s DNA—relentless, faithful mercy culminating in Christ’s saving work for all.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From Building to Bodies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glory migrated from stone temples to living believers, making His presence portable.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Solomon’s grand temple was finished, later razed by Babylonians; a modest second temple met the same fate.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Physical ruins did not diminish divine glory; Pentecost relocated it into Christ’s followers.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Christians now bear God’s presence to the world, embodying His character daily.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destruction of Jerusalem’s temples exposes the vulnerability of sacred architecture, but also accelerates redemptive history. By indwelling people, God decentralizes holiness, transforming every locale into potential holy ground. Mission now replaces pilgrimage; believers are moving temples advancing His kingdom.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Stones fell, glory stayed. God now inhabits believers, who carry His presence wherever they go.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7F0FC5-B51C-4732-9B6E-B6A14725BDD9}" type="slidenum">
              <a:rPr lang="en-US" smtClean="0"/>
              <a:t>10</a:t>
            </a:fld>
            <a:endParaRPr lang="en-US"/>
          </a:p>
        </p:txBody>
      </p:sp>
    </p:spTree>
    <p:extLst>
      <p:ext uri="{BB962C8B-B14F-4D97-AF65-F5344CB8AC3E}">
        <p14:creationId xmlns:p14="http://schemas.microsoft.com/office/powerpoint/2010/main" val="2880437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4869D-663D-701F-52B0-F98A7D5EF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132156-4152-7CA2-CE9C-287067EDE8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4EEDD7-9637-3926-B21B-EF1B541F640E}"/>
              </a:ext>
            </a:extLst>
          </p:cNvPr>
          <p:cNvSpPr>
            <a:spLocks noGrp="1"/>
          </p:cNvSpPr>
          <p:nvPr>
            <p:ph type="body" idx="1"/>
          </p:nvPr>
        </p:nvSpPr>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From Building to Bodies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glory migrated from stone temples to living believers, making His presence portable.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Solomon’s grand temple was finished, later razed by Babylonians; a modest second temple met the same fate.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Physical ruins did not diminish divine glory; Pentecost relocated it into Christ’s followers.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Christians now bear God’s presence to the world, embodying His character daily.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destruction of Jerusalem’s temples exposes the vulnerability of sacred architecture, but also accelerates redemptive history. By indwelling people, God decentralizes holiness, transforming every locale into potential holy ground. Mission now replaces pilgrimage; believers are moving temples advancing His kingdom.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Stones fell, glory stayed. God now inhabits believers, who carry His presence wherever they go.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B4A8115-C79B-98E2-E60C-BFEAC142A8D6}"/>
              </a:ext>
            </a:extLst>
          </p:cNvPr>
          <p:cNvSpPr>
            <a:spLocks noGrp="1"/>
          </p:cNvSpPr>
          <p:nvPr>
            <p:ph type="sldNum" sz="quarter" idx="5"/>
          </p:nvPr>
        </p:nvSpPr>
        <p:spPr/>
        <p:txBody>
          <a:bodyPr/>
          <a:lstStyle/>
          <a:p>
            <a:fld id="{227F0FC5-B51C-4732-9B6E-B6A14725BDD9}" type="slidenum">
              <a:rPr lang="en-US" smtClean="0"/>
              <a:t>11</a:t>
            </a:fld>
            <a:endParaRPr lang="en-US"/>
          </a:p>
        </p:txBody>
      </p:sp>
    </p:spTree>
    <p:extLst>
      <p:ext uri="{BB962C8B-B14F-4D97-AF65-F5344CB8AC3E}">
        <p14:creationId xmlns:p14="http://schemas.microsoft.com/office/powerpoint/2010/main" val="3615900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Historical Context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Chronicles spotlights David’s and Solomon’s reigns to show how God used father and son to establish temple worship as Israel’s spiritual center.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Temple emphasis: Chronicles accents sacrifice, prayer, and music far more than Kings, portraying the temple as Israel’s heartbeat.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Father-son link: David collected materials but, barred by bloodshed, entrusted construction to Solomon, who finished the temple in 963 BC.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Covenant focus: Solomon’s dedicatory prayer petitions God to honor His promises to David and to forgive future sin, calling the nation to lifelong worship.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By retelling Israel’s monarchy through a temple lens, the Chronicler shapes post-exilic identity: authentic kingship and national life orbit around divine presence. David’s wartime résumé disqualifies him from building, underscoring that holiness requires peace. Solomon’s seven-year project and fervent prayer model how leadership, liturgy, and covenant converge. For returned exiles rebuilding a humbled sanctuary, the message is clear—God’s fidelity endures, and true renewal starts at the altar.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Chronicles re-centers Israel’s history on the temple, linking David’s preparations with Solomon’s peaceful completion and prayer. The narrative teaches post-exilic readers that worship, not warfare, secures God’s enduring covenant presence.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12</a:t>
            </a:fld>
            <a:endParaRPr lang="en-US"/>
          </a:p>
        </p:txBody>
      </p:sp>
    </p:spTree>
    <p:extLst>
      <p:ext uri="{BB962C8B-B14F-4D97-AF65-F5344CB8AC3E}">
        <p14:creationId xmlns:p14="http://schemas.microsoft.com/office/powerpoint/2010/main" val="112154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FD826-A8D0-C43A-3CF6-3EEE2955E8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580F01-2258-87BC-414F-A7C9005A0B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2801A7-C7FD-6DD0-85C6-C5F5A2B367B6}"/>
              </a:ext>
            </a:extLst>
          </p:cNvPr>
          <p:cNvSpPr>
            <a:spLocks noGrp="1"/>
          </p:cNvSpPr>
          <p:nvPr>
            <p:ph type="body" idx="1"/>
          </p:nvPr>
        </p:nvSpPr>
        <p:spPr/>
        <p:txBody>
          <a:bodyPr/>
          <a:lstStyle/>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Notice the repetition of themes in a parallel “inverse pyramid” arrangement.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powerful conclusion to Solomon’s prayer, which immediately precedes today’s lesson text, is reflected in a psalm: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Now therefore arise, O Lord God, into thy resting place, thou, and the ark of thy strength: let thy priests, O Lord God, be clothed with salvation, and let thy saints rejoice in goodness. O Lord God, turn not away the face of thine anointed: remember the mercies of David thy servant. —2 Chronicles 6:41-42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Arise, O Lord, into thy rest; thou, and the ark of thy strength. Let thy priests be clothed with righteousness; and let thy saints shout for joy.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For thy servant David’s sake turn not away the face of thine anointed. —Psalm 132:8-10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parallel account to today’s text is 1 Kings 8:62-66. Compared to that earlier account, today’s passage is the longer version; it includes additional details.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Literary Context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Chronicles 1–9 forms a chiastic unit that places the temple’s construction and dedication at its structural and theological climax.</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Four-part outline: Kingship, construction, dedication, and Solomon’s later deeds frame the narrative (1:1-9:31).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Chiastic symmetry: A–B–C–C'–B'–A' arrangement mirrors themes of wisdom, building, and worship, spotlighting the dedication (5:2-7:22) as the centerpiece.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a:t>
            </a:r>
            <a:r>
              <a:rPr lang="en-US" sz="1800" b="1" kern="100" dirty="0" err="1">
                <a:effectLst/>
                <a:latin typeface="Calibri" panose="020F0502020204030204" pitchFamily="34" charset="0"/>
                <a:ea typeface="Aptos" panose="020B0004020202020204" pitchFamily="34" charset="0"/>
                <a:cs typeface="Times New Roman" panose="02020603050405020304" pitchFamily="18" charset="0"/>
              </a:rPr>
              <a:t>Psalmic</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echo: Solomon’s closing prayer (6:41-42) deliberately quotes Psalm 132, linking liturgy with covenant memory.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Chronicler crafts a literary “inverse pyramid” so that all roads lead to—and flow from—the temple. Opening and closing panels celebrate Solomon’s wisdom and wealth, while concentric layers describe preparation and completion. At the heart stands the dedication narrative, expanded beyond the Kings’ version to stress fire, glory, and communal joy. The Psalm 132 quotation reinforces that temple worship fulfills earlier hopes for God’s resting place among His people. Structure and content thus collaborate to declare that wise rule and national blessing radiate from wholehearted worship.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 chiastic architecture frames 2 Chronicles 1–9, funneling attention toward the temple’s dedication. Parallel themes of wisdom and building surround the central worship scene, and Solomon’s prayer echoes Psalm 132 to confirm covenant hopes. Literary design and theology unite to proclaim the primacy of God’s dwelling with His people.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27F46A4-6545-07B2-E4CB-88ADF62F9B12}"/>
              </a:ext>
            </a:extLst>
          </p:cNvPr>
          <p:cNvSpPr>
            <a:spLocks noGrp="1"/>
          </p:cNvSpPr>
          <p:nvPr>
            <p:ph type="sldNum" sz="quarter" idx="5"/>
          </p:nvPr>
        </p:nvSpPr>
        <p:spPr/>
        <p:txBody>
          <a:bodyPr/>
          <a:lstStyle/>
          <a:p>
            <a:fld id="{E30F4BB1-95CD-454C-BCEE-43EC4849194A}" type="slidenum">
              <a:rPr lang="en-US" smtClean="0"/>
              <a:t>13</a:t>
            </a:fld>
            <a:endParaRPr lang="en-US"/>
          </a:p>
        </p:txBody>
      </p:sp>
    </p:spTree>
    <p:extLst>
      <p:ext uri="{BB962C8B-B14F-4D97-AF65-F5344CB8AC3E}">
        <p14:creationId xmlns:p14="http://schemas.microsoft.com/office/powerpoint/2010/main" val="1405434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0A437-3FF5-DAD0-EF80-0E21CFCCD3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8F0ECC-28B3-EA81-F6E2-F2D05DEF68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E8769B-2515-8E43-2564-C7CCCE37BCBA}"/>
              </a:ext>
            </a:extLst>
          </p:cNvPr>
          <p:cNvSpPr>
            <a:spLocks noGrp="1"/>
          </p:cNvSpPr>
          <p:nvPr>
            <p:ph type="body" idx="1"/>
          </p:nvPr>
        </p:nvSpPr>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Israel’s covenant rituals and the temple-dedication spectacle intertwine memory and worship, reminding the nation that the God who freed, guided, and protected them still dwells among them and deserves faithful response.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Covenant as Remembrance: Laws, festivals, and Sabbath practices keep the Exodus and Israel’s identity as God’s “treasured possession” (Ex 19:5) constantly before the people.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Temple Echoes the Past: Heavenly fire and the glory-cloud at Solomon’s dedication replay God’s acceptance of David’s offering (1 Chr 21:26) and the Sinai-wilderness manifestations (Ex 13; 19), confirming divine presence.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Worship Fuels Future Fidelity: By recalling Yahweh’s hesed—“He is good; His love endures forever”—Israel is urged to remain faithful in the present and trust His protection ahead.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temple dedication functions as a living history lesson: fire from heaven and a glory-filled sanctuary reenact Exodus-Sinai wonders, signaling that the God who once traveled in a tabernacle now inhabits this permanent house. Covenant rituals, Sabbath rest, and festival worship all serve to engrave God’s enduring goodness on Israel’s heart, calling the nation to steadfast obedience.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tabLst>
                <a:tab pos="186563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tabLst>
                <a:tab pos="186563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&gt;&lt;&gt;&lt;&gt;&lt;&gt;&lt;&gt;&lt;&gt;&lt;&gt;&lt;&gt;&lt;&gt;&lt;&gt;&lt;&gt;&lt;&gt;&lt;&gt;&lt;&gt;&lt;&gt;&lt;&gt;&lt;&gt;&lt;&gt;&lt;&gt;&lt;&gt;&lt;&gt;&lt;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covenant helps the Israelites to remember and to celebrate God’s merciful presence. Through laws and covenant obligations, God often reminds them of the Exodus event. As they celebrate their festivals, as they honor Sabbath rest, and as they interact with the foreigner, they are constantly reminding themselves that they are God’s holy people, and the creator has called them His “treasured possession” (Ex. 19:5). His presence has protected them, guided them, and provided for them. Their worship is a response.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It is no accident that this passage, where the temple of the Lord is dedicated, reviews many of Israel’s interactions with God. The events described here call for Israel to remember their life with the Lord—to be faithful to Him in the present and into the future.  What happens next points back to several events of Israel’s past. Fire from heaven comes down and consumes the burnt offerings (v. 2), which recalls God’s similar acceptance of David’s previous offering in this very spot (see last week’s lesson on 1 Chron. 21:26). Next, God’s glory fills the temple, so much that the priests were unable to enter the temple building (v. 2). This is very much like what </a:t>
            </a: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happend</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on the journey through the wilderness, when God appeared in a cloud (Ex. 13:21–22).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These events are like what God showed on Mount Sinai by coming down in a visible display of fire and smoke (Ex. 19:18). Like then, the Israelites fall down in worship, reciting the truth that “He is good” and “his love endures forever” (1 Chron. 21:3). Some of the same words are used in Exodus 34:6, when God first revealed His character as “compassionate and gracious . . . slow to anger, abounding in love and faithfulness.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Like then, this moment will be etched into Israel’s memory. It is a confirmation of the covenant at Sinai and a reminder of God’s protection into the future. Just like God was with Israel in a tabernacle, now Yahweh will be with His people in the temple. No wonder everyone bows in worship; all around they see evidence of God’s presence.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Calibri" panose="020F0502020204030204" pitchFamily="34" charset="0"/>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1E6C894-DBE3-D375-4DDE-D708709CBF43}"/>
              </a:ext>
            </a:extLst>
          </p:cNvPr>
          <p:cNvSpPr>
            <a:spLocks noGrp="1"/>
          </p:cNvSpPr>
          <p:nvPr>
            <p:ph type="sldNum" sz="quarter" idx="5"/>
          </p:nvPr>
        </p:nvSpPr>
        <p:spPr/>
        <p:txBody>
          <a:bodyPr/>
          <a:lstStyle/>
          <a:p>
            <a:fld id="{E30F4BB1-95CD-454C-BCEE-43EC4849194A}" type="slidenum">
              <a:rPr lang="en-US" smtClean="0"/>
              <a:t>14</a:t>
            </a:fld>
            <a:endParaRPr lang="en-US"/>
          </a:p>
        </p:txBody>
      </p:sp>
    </p:spTree>
    <p:extLst>
      <p:ext uri="{BB962C8B-B14F-4D97-AF65-F5344CB8AC3E}">
        <p14:creationId xmlns:p14="http://schemas.microsoft.com/office/powerpoint/2010/main" val="1632491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tabLst>
                <a:tab pos="186563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&gt;&lt;&gt;&lt;&gt;&lt;&gt;&lt;&gt;&lt;&gt;&lt;&gt;&lt;&gt;&lt;&gt;&lt;&gt;&lt;&gt;&lt;&gt;&lt;&gt;&lt;&gt;&lt;&gt;&lt;&gt;&lt;&gt;&lt;&gt;&lt;&gt;&lt;&gt;&lt;&gt;&lt;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2 Chronicles 7:–7, 11 NIV</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tabLst>
                <a:tab pos="186563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&gt;&lt;&gt;&lt;&gt;&lt;&gt;&lt;&gt;&lt;&gt;&lt;&gt;&lt;&gt;&lt;&gt;&lt;&gt;&lt;&gt;&lt;&gt;&lt;&gt;&lt;&gt;&lt;&gt;&lt;&gt;&lt;&gt;&lt;&gt;&lt;&gt;&lt;&gt;&lt;&gt;&lt;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Solomon sacrifices hundreds of thousands of animals.  Picture the bleating, the smells, and the gory scenes in the brand-new temple. The Levites give a concert, making music to the Lord in praise of His steadfast love. Animal and grain offerings overflow as the people fellowship with one another and the Lord. It is an ancient celebration, filled with meaning, joy, and praise for the people of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temple is dedicated through sacrifices to God. Tens of thousands of cattle, sheep, and goats are offered to the Lord (vv. 4–5). In an agrarian society with no supermarkets or fast food, meat is precious and often rare. This extravagant offering shows the importance of this celebration and the great honor due to the Lord God of Israel.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tribe of Levi is responsible for the temple, serving as priests, caretakers, and musicians. The refrain of praise and thanks for God’s merciful love, which endures forever, is used throughout Israel’s history—at the temple and even in battle (2 Chron. 20).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In verse 7, a different part of the courtyard has to be consecrated as well because the number of sacrifices cannot be contained. The fellowship offerings invite the Israelites to eat their fill in the presence of their God who dwells among them.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Verse 11 summarizes the events of the previous few chapters; Solomon has been successful in his task of building the temple of the Lord and his own royal palace.  The instructions he had received from his father, David, were completed in full. Solomon’s temple would be remembered throughout Israel’s history as his greatest accomplishment.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completed temple is a place for God’s people to come worship and spend time with Him. God’s goal has always been to provide a way for people to be in His presence.  Solomon’s temple was a symbol of this truth.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Thought for a couple of seconds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Solomon’s lavish sacrificial feast at the temple dedication spotlights God’s desire to dwell with His people and Israel’s wholehearted response of costly worship, communal joy, and covenant allegiance.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Extravagant Devotion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Hundreds of thousands of animals and abundant grain offerings demonstrate Israel’s willingness to give its best—precious livestock and produce—to honor the Lord at His new dwelling place.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Levitical Leadership in Worship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Priests and Levites orchestrate sacrifice, caretaking, and music, repeating the timeless refrain “His love endures forever,” weaving praise into every stage of the ceremony and linking worship at the temple with Israel’s victories and festivals.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Communal Fellowship and Fulfillment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Overflow sacrifices require additional consecrated space, allowing the people to feast before God; verse 11 caps the narrative, noting Solomon’s successful completion of both temple and palace, fulfilling David’s instructions and establishing a lasting center for divine–human communion.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Amid clouds of incense and the din of bleating animals, Solomon dedicates the freshly built temple with an unmatched outpouring of cattle, sheep, goats, and grain. Levites lead musical praise as Israel enjoys fellowship meals in God’s presence, their refrain lauding His eternal mercy. The overflow of offerings, the newly sanctified courtyard, and the completed palace–temple complex together proclaim that the covenant-keeping Lord now dwells among His people, inviting ongoing, wholehearted worship.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Calibri" panose="020F0502020204030204" pitchFamily="34" charset="0"/>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tabLst>
                <a:tab pos="70231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15</a:t>
            </a:fld>
            <a:endParaRPr lang="en-US"/>
          </a:p>
        </p:txBody>
      </p:sp>
    </p:spTree>
    <p:extLst>
      <p:ext uri="{BB962C8B-B14F-4D97-AF65-F5344CB8AC3E}">
        <p14:creationId xmlns:p14="http://schemas.microsoft.com/office/powerpoint/2010/main" val="2814435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8547100" y="2968625"/>
            <a:ext cx="26390600" cy="14846300"/>
          </a:xfrm>
        </p:spPr>
      </p:sp>
      <p:sp>
        <p:nvSpPr>
          <p:cNvPr id="17411" name="Rectangle 2"/>
          <p:cNvSpPr>
            <a:spLocks noGrp="1" noChangeArrowheads="1"/>
          </p:cNvSpPr>
          <p:nvPr>
            <p:ph type="body" idx="1"/>
          </p:nvPr>
        </p:nvSpPr>
        <p:spPr>
          <a:noFill/>
          <a:ln w="9525"/>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Solomon’s temple dedication offered an undeniable sight of God’s glory, yet later memories could fade and foster doubt. Likewise, Christians today possess God’s indwelling Spirit (1 Cor 6:19) but don’t always feel His nearness. Scripture urges us to recall past encounters with God; such remembrance rekindles truth, dispels doubt, and fuels worship, assuring us that He still dwells with us.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27884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F2D27-0B51-D236-F74C-9CB091867A4B}"/>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7B2BA3DE-9DCA-7BF4-EC7D-F19075C78DBC}"/>
              </a:ext>
            </a:extLst>
          </p:cNvPr>
          <p:cNvSpPr>
            <a:spLocks noGrp="1" noRot="1" noChangeAspect="1" noChangeArrowheads="1" noTextEdit="1"/>
          </p:cNvSpPr>
          <p:nvPr>
            <p:ph type="sldImg"/>
          </p:nvPr>
        </p:nvSpPr>
        <p:spPr>
          <a:xfrm>
            <a:off x="-8547100" y="2968625"/>
            <a:ext cx="26390600" cy="14846300"/>
          </a:xfrm>
        </p:spPr>
      </p:sp>
      <p:sp>
        <p:nvSpPr>
          <p:cNvPr id="17411" name="Rectangle 2">
            <a:extLst>
              <a:ext uri="{FF2B5EF4-FFF2-40B4-BE49-F238E27FC236}">
                <a16:creationId xmlns:a16="http://schemas.microsoft.com/office/drawing/2014/main" id="{B7782A18-3C5C-60CA-BAFB-B16373006862}"/>
              </a:ext>
            </a:extLst>
          </p:cNvPr>
          <p:cNvSpPr>
            <a:spLocks noGrp="1" noChangeArrowheads="1"/>
          </p:cNvSpPr>
          <p:nvPr>
            <p:ph type="body" idx="1"/>
          </p:nvPr>
        </p:nvSpPr>
        <p:spPr>
          <a:noFill/>
          <a:ln w="9525"/>
        </p:spPr>
        <p:txBody>
          <a:bodyPr/>
          <a:lstStyle/>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10.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What are some of the faith-defining moments you have had with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Personal salvation, a dramatic answer to prayer, sensing God’s presence during worship, deliverance from danger, receiving clear guidance through Scripture, a healing (physical or emotional), witnessing a transformed life, or experiencing supernatural peace in crisis—all become spiritual landmarks that anchor belief in God’s reality and goodness.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11.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When have you experienced doubt in your faith?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Doubt often surfaces after unanswered prayers, sudden loss, prolonged suffering, intellectual challenges, spiritual burnout, or when emotional fervor cools and routine replaces wonder. Even mountaintop memories can feel distant during fatigue, depression, or isolation, prompting questions about God’s existence or His personal care.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12.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Why does it help our faith to remember the moments we’ve experienced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Recalling prior encounters supplies concrete evidence that faith is rooted in reality, not feelings. Memory replays God’s past faithfulness, proving His character consistent and restoring perspective. Gratitude rises, fear shrinks, and confidence grows that the God who acted before still abides and will act again.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9208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Solomon’s dedication of the temple models how prayer, worship, and obedient action must intertwine to seek and sustain God’s goodness.</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Three Key Points</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 Temple First, Self Second – Solomon finished God’s house before his own, showing priority on divine purposes.</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2. Prayer Anchored in Promise – He invoked God’s past faithfulness to David, trusting the same covenant love for future generations.</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3. Fragile Continuity – Israel and Solomon later drifted, proving that lasting devotion demands continual alignment of heart, words, and deeds.</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Summary</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By building and dedicating the temple, Solomon displayed confidence in God’s holiness and steadfast love, coupling prayer with sacrificial worship and practical obedience. Yet history records Israel’s and Solomon’s eventual decline, warning believers today to keep prayer, worship, and action tightly linked if they want enduring fellowship with God.</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18</a:t>
            </a:fld>
            <a:endParaRPr lang="en-US"/>
          </a:p>
        </p:txBody>
      </p:sp>
    </p:spTree>
    <p:extLst>
      <p:ext uri="{BB962C8B-B14F-4D97-AF65-F5344CB8AC3E}">
        <p14:creationId xmlns:p14="http://schemas.microsoft.com/office/powerpoint/2010/main" val="2152191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8547100" y="2968625"/>
            <a:ext cx="26390600" cy="1484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Reflecting on God’s Presence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We have a God who is always with us, offering His presence and love, no matter our circumstances. This truth is highlighted during worship, just like when God's presence filled the temple, accepting sacrifices and inspiring praise. Today, His presence still dwells with believers, urging us to worship Him. The user didn’t ask for specific structure, but past requests suggest they may want a meaningful breakdown of key ideas, summaries, and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user has shared a message about worshiping God and reflecting on His presence, but it's not clear what exactly they want. Based on their previous instructions, they likely expect: an analysis, the main idea, three key points, and a summary of each section. There are two sections: "Life Response" and "Week of Worship." I'll proceed as I’ve done before, breaking them down into main points and summaries, keeping them concise but within 60 words each for consistency.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Life Response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Because God now dwells in every believer through Christ, worship can steady and comfort us whatever we feel or face.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Solomon’s dedication proved God keeps covenant and chooses to live among His people.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Jesus’ sacrifice extends that indwelling presence to all Christians (1 Cor 6:19).</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Remembering past encounters with God fuels present praise and daily resilience.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temple event reminds us that the Spirit resides within us, not just in sacred buildings. By recalling God’s faithfulness and nearness, we can worship amid any mood or circumstance, drawing strength and hope from His constant presence.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Week of Worship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same God who filled Solomon’s temple inhabits believers today, inviting continuous, whole-week worship.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Visible glory once compelled Israel’s spontaneous praise; spiritual indwelling should prompt ours.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Worship need not wait for Sunday—it can saturate work, rest, and relationships.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Daily praise reinforces awareness of God’s love and shapes Christ-like attitudes and actions.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presence that descended on the temple now lives within His people. Therefore, every day becomes sacred space to honor Him. Adopting a “week of worship” mindset turns ordinary moments into acts of praise, celebrating His steadfast love and reminding us that He walks with us always.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Prayer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O God our Father, may we always praise You for Your merciful love and goodness. Renew in us a life of worship. Strengthen our dedication to Your holiness and help us to love others as You see them. May we be living sacrifices for Your glory. In Jesus’ name. Amen.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Thought to Remember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Respond to God with worship.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377096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Closing prayer: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Thank You, God, for Your word and the reminder of Your presence in the lives of Your people. Please guide each of us this week through the power of Your Holy Spirit.  Amen.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20</a:t>
            </a:fld>
            <a:endParaRPr lang="en-US" dirty="0"/>
          </a:p>
        </p:txBody>
      </p:sp>
    </p:spTree>
    <p:extLst>
      <p:ext uri="{BB962C8B-B14F-4D97-AF65-F5344CB8AC3E}">
        <p14:creationId xmlns:p14="http://schemas.microsoft.com/office/powerpoint/2010/main" val="3240268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AF2270-F328-4C3A-A8AE-17C64459AE2A}" type="slidenum">
              <a:rPr lang="en-US" smtClean="0"/>
              <a:t>21</a:t>
            </a:fld>
            <a:endParaRPr lang="en-US"/>
          </a:p>
        </p:txBody>
      </p:sp>
    </p:spTree>
    <p:extLst>
      <p:ext uri="{BB962C8B-B14F-4D97-AF65-F5344CB8AC3E}">
        <p14:creationId xmlns:p14="http://schemas.microsoft.com/office/powerpoint/2010/main" val="1183976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2400" b="1" kern="100" dirty="0">
                <a:effectLst/>
                <a:latin typeface="Calibri" panose="020F0502020204030204" pitchFamily="34" charset="0"/>
                <a:ea typeface="Aptos" panose="020B0004020202020204" pitchFamily="34" charset="0"/>
                <a:cs typeface="Times New Roman" panose="02020603050405020304" pitchFamily="18" charset="0"/>
              </a:rPr>
              <a:t>REMEMBER AND CELEBRATE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4.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“flashbacks” in this text point back to Israel’s previous experiences with God?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Israel was reminded of God’s covenant at Mount Sinai, God’s presence in the tabernacle, David’s previous sacrifice in this same spot, and God’s character revealed to Moses.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5.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does this teach us about God’s faithfulness?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God had been faithfully present with Israel through generations. His relationship with them is long-lasting and consistent.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6.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Why is it so important that Israel remember what God has done in the past?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God had miraculously brought the Hebrew people out of Egypt, formed them into a holy people, and given them the land of promise. God also gave the people a covenant, which allowed God’s presence to dwell in their midst.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88823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2400" b="1" kern="100" dirty="0">
                <a:effectLst/>
                <a:latin typeface="Calibri" panose="020F0502020204030204" pitchFamily="34" charset="0"/>
                <a:ea typeface="Aptos" panose="020B0004020202020204" pitchFamily="34" charset="0"/>
                <a:cs typeface="Times New Roman" panose="02020603050405020304" pitchFamily="18" charset="0"/>
              </a:rPr>
              <a:t>AN EXTRAVAGANT CELEBRATION</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7.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do you think it would have felt like to be at the dedication of the temple?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Answers to this question may vary. Some students might say that they would feel in awe.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8.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Why were so many animals offered in sacrifice to God?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Meat was expensive and likely not an everyday meal. The number of animals shows the importance of this event and the honor due to God.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9.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Why did the rest of the courtyard need to be consecrated?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There were so many sacrifices being offered that they could not be contained. They overflowed into the middle courtyard.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23012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7AE5E-1F41-F6FB-379E-2364F7F1BF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C5355-1D00-22D7-B4A7-4454773C9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59E843-B69C-C459-E313-2FDF82E5B2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334E55-2388-D1F8-8C7A-F9A7B6671822}"/>
              </a:ext>
            </a:extLst>
          </p:cNvPr>
          <p:cNvSpPr>
            <a:spLocks noGrp="1"/>
          </p:cNvSpPr>
          <p:nvPr>
            <p:ph type="sldNum" sz="quarter" idx="5"/>
          </p:nvPr>
        </p:nvSpPr>
        <p:spPr/>
        <p:txBody>
          <a:bodyPr/>
          <a:lstStyle/>
          <a:p>
            <a:fld id="{11AF2270-F328-4C3A-A8AE-17C64459AE2A}" type="slidenum">
              <a:rPr lang="en-US" smtClean="0"/>
              <a:t>24</a:t>
            </a:fld>
            <a:endParaRPr lang="en-US"/>
          </a:p>
        </p:txBody>
      </p:sp>
    </p:spTree>
    <p:extLst>
      <p:ext uri="{BB962C8B-B14F-4D97-AF65-F5344CB8AC3E}">
        <p14:creationId xmlns:p14="http://schemas.microsoft.com/office/powerpoint/2010/main" val="356582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tabLst>
                <a:tab pos="1865630" algn="l"/>
              </a:tabLs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Remember and Celebrate - 2 Chronicles 7:1–3 NIV</a:t>
            </a:r>
          </a:p>
          <a:p>
            <a:pPr marL="0" marR="0" lvl="0" indent="0" algn="l" defTabSz="914400" rtl="0" eaLnBrk="1" fontAlgn="auto" latinLnBrk="0" hangingPunct="1">
              <a:lnSpc>
                <a:spcPct val="115000"/>
              </a:lnSpc>
              <a:spcBef>
                <a:spcPts val="0"/>
              </a:spcBef>
              <a:spcAft>
                <a:spcPts val="800"/>
              </a:spcAft>
              <a:buClrTx/>
              <a:buSzTx/>
              <a:buFontTx/>
              <a:buNone/>
              <a:tabLst>
                <a:tab pos="1865630" algn="l"/>
              </a:tabLst>
              <a:defRP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 Extravagant Celebration -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2 Chronicles 7:4–7, 11 NIV</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tabLst>
                <a:tab pos="186563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Solomon's peace-offering models deep gratitude, feeding the nation through a covenant meal that foreshadows Christ’s ultimate sacrifice, nourishing all believers. The two weeks of celebration between the dedication and Tabernacles highlight God’s desire to dwell with humanity. These narratives encourage believers to offer worship, empowered by the Spirit, knowing that acceptance arises from grace—not the magnitude of our rituals. Worship is about heartfelt devotion, not formality.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Chronicles 7 : 1–7, 11 —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Fire falls from heaven, consuming the offerings and filling the temple with God’s glory so densely that priests cannot enter. The people prostrate themselves, repeating the covenant refrain “He is good; His mercy endures forever.” Because the bronze altar is too small, Solomon consecrates the inner court and oversees an enormous peace-offering of 22 000 oxen and 120 000 sheep. Priests stand at their posts while Levites accompany worship with the instruments David had made. After fourteen festival days, Solomon dismisses a joyful, satisfied nation.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Kings 8 : 62-66 —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writer highlights the royal dimension of the same dedication. Solomon and “all Israel” present 22 000 cattle and 120 000 sheep, sanctifying the inner court to hold the overflow of sacrifices. The ceremony overlaps the Feast of Tabernacles, lasts fourteen days, and concludes with Solomon’s blessing. The assembly departs “glad of heart for all the goodness” the LORD showed to David and Israel, underscoring covenant fulfillment through the Davidic king.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Comparison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Both records agree on colossal sacrifices, the extra-consecrated court, and a nationwide, two-week celebration. Chronicles alone reports fire from heaven and the glory cloud that bars priestly entry, emphasizing God’s immediate acceptance of Solomon’s prayer. Kings foregrounds Solomon’s spoken blessing and the people’s jubilant departure. Thus the Chronicler is priest-centered and worship-focused, stressing divine presence and Levitical music, whereas the Deuteronomist is royal-covenantal, spotlighting the king’s role in mediating God’s favor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Theological Commentary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descent of fire prefigures Pentecost, showing that authentic worship begins with God’s initiative. Solomon’s lavish peace-offering models costly gratitude and fed Israel in a covenant meal, foreshadowing Christ’s once-for-all sacrifice that nourishes a global people. Linking temple dedication to Tabernacles displays God’s desire to dwell permanently among humanity. Together the passages summon believers to Spirit-kindled worship, confident that divine acceptance rests on grace, not the magnitude of our rituals.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tabLst>
                <a:tab pos="186563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93939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text centers on Gutzon Borglum's monumental project: the carving of four American presidents into Mount Rushmore. Borglum worked from 1927 until his death in 1941, and his son finished the project.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Borglum’s ambitious project to immortalize American history on Mount Rushmore.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Borglum's death before completion; his son finished the sculpture.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Comparison with another construction project where the main initiator did not lead the project to its end.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Thought for 6 seconds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 father’s visionary project may be finished by a son, but the balance of who does the work and who receives the honor can reverse, as illustrated by Mount Rushmore and Solomon’s temple.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Unfinished Vision, Finished Legacy – Gutzon Borglum and King David both conceived monumental works yet died before seeing them completed.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Role Reversal in Execution – Borglum personally led most carving before his passing, leaving the final touches to his son, whereas David only prepared resources, leaving the full execution to Solomon.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Continuity of Purpose – Both examples show how succeeding generations preserve and fulfill a predecessor’s purpose, ensuring that a grand vision outlives its originator.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comparison spotlights how legacy operates through collaborative succession. Borglum’s near-finished sculptures reflect a hands-on patriarch whose son merely concluded final details, preserving artistic fidelity. Temple construction, by contrast, reveals delegated destiny: David’s desire was divinely deferred so that Solomon could gain formative leadership experience and public recognition. These contrasting patterns warn modern leaders that effective legacy planning may require either tight personal control or intentional empowerment of heirs. Ultimately, the worth of a grand project lies not in who wields the chisel or lays the cornerstone, but in the enduring testimony it bears to a shared vision.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Mount Rushmore and Solomon’s temple share a father-initiated, son-completed dynamic, yet differ in the proportion of work each generation performed. Borglum carved most of the monument before dying; his son merely finished it. David, forbidden to build God’s house, amassed materials, while Solomon executed and received the honor. Both cases illustrate legacy’s power to transcend a single lifetime.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98222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user has asked for a breakdown of two sections: "the dedication" and "the dwelling". For each section, I’ll do an analysis, highlight the main idea, outline three key points, and create a concise summary.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Dedication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Solomon’s temple dedication shows God affirming humble, obedient worship by manifesting His glory among His people.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Humble leadership: Solomon begins his reign by honoring God first, fulfilling David’s vision rather than promoting his own prestige.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Visible affirmation: Heavenly fire consumes the sacrifices and the glory-cloud fills the temple, confirming divine approval of the prayer and offerings.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Modern echoes: Christians still experience God’s nearness—in corporate worship, conversions, Scripture reading, and prayer—through the indwelling Holy Spirit.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dedication scene marries royal authority with priestly intercession. Solomon’s prayer frames the temple as a place of forgiveness and international witness; God’s fiery response seals the covenantal promise that He will “hear from heaven.” The overwhelming smoke evokes Sinai, reminding Israel that holiness is both inviting and dangerous. Because the king stands as mediator, Israel learns that genuine rule flows from submission to God. New-covenant believers see the prototype of Pentecost: divine fire now rests on people rather than buildings, making every worship gathering a living sanctuary.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Solomon honors God by dedicating the temple, God answers with fire and glory, confirming His presence. The event models humble leadership, divine affirmation, and ongoing fellowship that Christians still taste whenever they worship in Spirit and truth.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4143088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Dwelling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Throughout Scripture God persistently chooses to live with His people, climaxing in Christ’s incarnation and the Spirit’s indwelling of believers.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Progressive presence: From ark to tabernacle to temple, each stage underscores God’s desire for relational nearness.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Incarnational fulfillment: Jesus embodies “God with us,” and His ascension paves the way for the Spirit to dwell in every follower.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Worship implications: Gathering for praise, preaching, and Communion is not ritual alone; it is participation in the very presence of the living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Biblical real estate always signals relational intent: tents and temples are divine invitations, not divine confinements. The continuity from Exodus to Acts 2 shows that location yields to incarnation; God moves from a golden box to a Galilean body to a global church. Paul calls the Spirit a “down payment,” guaranteeing full redemption and proving that believers are now God’s address on earth. Therefore worship carries covenant gravity: songs and sacraments happen before an audience of One who is simultaneously Host, Guest, and Gift.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ark, tent, and temple foreshadow Jesus and the Holy Spirit, revealing God’s ongoing plan to dwell with His people. Every Christian gathering becomes sacred space where heaven meets earth, urging believers to worship with awe and grateful confidence.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4282678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 Home for the Lord?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 cannot be contained by walls, yet He graciously chooses to dwell with His people, now within believers themselves.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Solomon confesses that even “the highest heavens” cannot hold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Throughout history—Eden, tabernacle, temple—God provides meeting places.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Through Christ, God’s Spirit moves inside His people; Christians are His living temple.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Solomon’s prayer balances awe and intimacy: the transcendent Lord stoops to inhabit a finite house so His people can draw near. This trajectory intensifies in the New Testament, where divine presence no longer depends on geography but on grace. The indwelling Spirit democratizes access, making every believer a mobile sanctuary and every gathering sacred space.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Solomon admits no building can hold God, yet God keeps giving relational “addresses,” climaxing in the Spirit’s residence within believers—today’s true temple.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1617383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Dating of 2 Chronicles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Post-exilic Chronicles retells earlier history to reforge Israel’s covenant identity and reassure them of God’s abiding presence.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1. Though it parallels 1 Kings, Chronicles was composed after Babylonian exile.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Its purpose: remind returnees of their roots and God’s faithfulness.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The temple narrative affirms that God still longs to dwell among His people.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By spotlighting worship themes and Davidic ideals, the Chronicler re-centers a disoriented community on covenant promises. Rehearsing Solomon’s dedication fosters hope that rebuilding a humbled temple still invites divine glory. The message is pastoral: exile broke walls, not God’s commitment.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Written for returnees, 2 Chronicles recycles royal history to say, “God has not changed; live as His treasured people again.”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Solomon: A Man of Peace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Solomon’s peaceful, prosperous reign fulfilled David’s dream of a permanent house for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David unified Israel by war but shed too much blood to build the temple.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Solomon inherited secure borders and unprecedented prosperity.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God assigned temple construction to Solomon, while David supplied plans and materials.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contrast underscores differing callings: David’s battles prepared national stability; Solomon’s wisdom leveraged that stability for worship. Peace, not war, erected the temple, foreshadowing Christ the Prince of Peace who builds a spiritual house without swords.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David fought; Solomon built. His tranquil reign enabled Israel’s golden age and the completion of God’s earthly dwelling.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7F0FC5-B51C-4732-9B6E-B6A14725BDD9}" type="slidenum">
              <a:rPr lang="en-US" smtClean="0"/>
              <a:t>8</a:t>
            </a:fld>
            <a:endParaRPr lang="en-US"/>
          </a:p>
        </p:txBody>
      </p:sp>
    </p:spTree>
    <p:extLst>
      <p:ext uri="{BB962C8B-B14F-4D97-AF65-F5344CB8AC3E}">
        <p14:creationId xmlns:p14="http://schemas.microsoft.com/office/powerpoint/2010/main" val="2204276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Bronze Altar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oversized altar and “Sea” dramatized the massive need for cleansing before meeting a holy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Altar dimensions: 30 × 30 × 15 feet—capable of countless sacrifices.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The “Sea” held 10,000 gallons for ritual washing, supported by twelve oxen.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Both stood before the temple entrance, teaching that atonement precedes access.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Architecture preaches theology: blood and water mediate approach. Yet Hebrews declares animal blood insufficient, pointing to Christ’s once-for-all offering that renders any bronze altar obsolete. The objects were shadows; the substance is Jesus.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Vast bronze installations signaled humanity’s deep impurity and anticipated the superior, singular sacrifice of Christ.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Fellowship Offerings</a:t>
            </a: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Sacrificial meals expressed restored fellowship between worshiper, priest, and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a:t>
            </a: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Burnt offerings were wholly consumed as fragrant devotion to the Lord.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Grain offerings fed priests while honoring God’s provision.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Fellowship offerings supplied a shared meal eaten “before the Lord,” celebrating communion with Him.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These diverse offerings created a liturgical rhythm: dedication, gratitude, and communal joy. The temple became a banquet hall where divine hospitality met human thanksgiving. In Christ, the pattern culminates in the Lord’s Supper, uniting believers around a better covenant meal.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Temple sacrifices were not mere rituals—they were God-hosted meals that foreshadow our deeper communion through Jesus.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7F0FC5-B51C-4732-9B6E-B6A14725BDD9}" type="slidenum">
              <a:rPr lang="en-US" smtClean="0"/>
              <a:t>9</a:t>
            </a:fld>
            <a:endParaRPr lang="en-US"/>
          </a:p>
        </p:txBody>
      </p:sp>
    </p:spTree>
    <p:extLst>
      <p:ext uri="{BB962C8B-B14F-4D97-AF65-F5344CB8AC3E}">
        <p14:creationId xmlns:p14="http://schemas.microsoft.com/office/powerpoint/2010/main" val="396346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949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r>
              <a:rPr lang="en-US"/>
              <a:t>9/3/20XX</a:t>
            </a:r>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4739664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268534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133025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89334561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340258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24217111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33314837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75982754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a:t>9/3/20XX</a:t>
            </a:r>
            <a:endParaRPr lang="en-US" dirty="0"/>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762313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a:t>9/3/20XX</a:t>
            </a:r>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3695427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84132244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1938689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15248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64833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9/3/20XX</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00174295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9/3/20XX</a:t>
            </a:r>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69646591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9/3/20XX</a:t>
            </a:r>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90215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9/3/20XX</a:t>
            </a: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67520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32524680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37829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9000">
              <a:srgbClr val="002060"/>
            </a:gs>
            <a:gs pos="18000">
              <a:srgbClr val="00B0F0"/>
            </a:gs>
            <a:gs pos="0">
              <a:schemeClr val="tx2">
                <a:lumMod val="40000"/>
                <a:lumOff val="60000"/>
              </a:schemeClr>
            </a:gs>
            <a:gs pos="100000">
              <a:srgbClr val="002060"/>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r>
              <a:rPr lang="en-US"/>
              <a:t>9/3/20XX</a:t>
            </a: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a:t>Presentation Title</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4FF5A43-5860-45F3-A4A1-B751D8F4B1B0}" type="slidenum">
              <a:rPr lang="en-US" smtClean="0"/>
              <a:t>‹#›</a:t>
            </a:fld>
            <a:endParaRPr lang="en-US"/>
          </a:p>
        </p:txBody>
      </p:sp>
    </p:spTree>
    <p:extLst>
      <p:ext uri="{BB962C8B-B14F-4D97-AF65-F5344CB8AC3E}">
        <p14:creationId xmlns:p14="http://schemas.microsoft.com/office/powerpoint/2010/main" val="1814377439"/>
      </p:ext>
    </p:extLst>
  </p:cSld>
  <p:clrMap bg1="dk1" tx1="lt1" bg2="dk2" tx2="lt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 id="2147484056" r:id="rId16"/>
    <p:sldLayoutId id="2147484057" r:id="rId17"/>
    <p:sldLayoutId id="2147484058" r:id="rId18"/>
    <p:sldLayoutId id="2147484059" r:id="rId19"/>
    <p:sldLayoutId id="2147484060" r:id="rId20"/>
    <p:sldLayoutId id="2147484061" r:id="rId21"/>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77B48D-7BF2-470D-876B-50CD5CC8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485D04-ECD1-4504-A279-3A0C3B378B8E}"/>
              </a:ext>
            </a:extLst>
          </p:cNvPr>
          <p:cNvSpPr>
            <a:spLocks noGrp="1"/>
          </p:cNvSpPr>
          <p:nvPr>
            <p:ph type="ctrTitle"/>
          </p:nvPr>
        </p:nvSpPr>
        <p:spPr>
          <a:xfrm>
            <a:off x="684213" y="685799"/>
            <a:ext cx="4898440" cy="2971801"/>
          </a:xfrm>
        </p:spPr>
        <p:txBody>
          <a:bodyPr vert="horz" lIns="91440" tIns="45720" rIns="91440" bIns="45720" rtlCol="0" anchor="b">
            <a:normAutofit/>
          </a:bodyPr>
          <a:lstStyle/>
          <a:p>
            <a:r>
              <a:rPr lang="en-US" b="1" dirty="0">
                <a:effectLst>
                  <a:outerShdw blurRad="38100" dist="38100" dir="2700000" algn="tl">
                    <a:srgbClr val="000000">
                      <a:alpha val="43137"/>
                    </a:srgbClr>
                  </a:outerShdw>
                </a:effectLst>
                <a:latin typeface="Gotham Medium" panose="02000604030000020004"/>
              </a:rPr>
              <a:t>Solomon Dedicates the Temple</a:t>
            </a:r>
          </a:p>
        </p:txBody>
      </p:sp>
      <p:sp>
        <p:nvSpPr>
          <p:cNvPr id="3" name="Subtitle 2">
            <a:extLst>
              <a:ext uri="{FF2B5EF4-FFF2-40B4-BE49-F238E27FC236}">
                <a16:creationId xmlns:a16="http://schemas.microsoft.com/office/drawing/2014/main" id="{BD819F24-11D8-4D4D-82E9-F811469BA3E5}"/>
              </a:ext>
            </a:extLst>
          </p:cNvPr>
          <p:cNvSpPr>
            <a:spLocks noGrp="1"/>
          </p:cNvSpPr>
          <p:nvPr>
            <p:ph type="subTitle" idx="1"/>
          </p:nvPr>
        </p:nvSpPr>
        <p:spPr>
          <a:xfrm>
            <a:off x="684212" y="3843867"/>
            <a:ext cx="4934734" cy="1947333"/>
          </a:xfrm>
        </p:spPr>
        <p:txBody>
          <a:bodyPr vert="horz" lIns="91440" tIns="45720" rIns="91440" bIns="45720" rtlCol="0" anchor="t">
            <a:noAutofit/>
          </a:bodyPr>
          <a:lstStyle/>
          <a:p>
            <a:pPr marR="0">
              <a:lnSpc>
                <a:spcPct val="90000"/>
              </a:lnSpc>
            </a:pPr>
            <a:r>
              <a:rPr lang="en-US" sz="1800" b="1" dirty="0">
                <a:solidFill>
                  <a:srgbClr val="002060"/>
                </a:solidFill>
                <a:effectLst>
                  <a:outerShdw blurRad="38100" dist="38100" dir="2700000" algn="tl">
                    <a:srgbClr val="000000">
                      <a:alpha val="43137"/>
                    </a:srgbClr>
                  </a:outerShdw>
                </a:effectLst>
                <a:latin typeface="Gotham Medium" panose="02000604030000020004"/>
              </a:rPr>
              <a:t>When all the Israelites saw the fire coming down and the glory of the Lord above the temple, they knelt on the pavement with their faces to the ground, and they worshiped and gave thanks to the Lord, saying, “He is good; his love endures forever. ” </a:t>
            </a:r>
          </a:p>
          <a:p>
            <a:pPr marR="0" algn="r">
              <a:lnSpc>
                <a:spcPct val="90000"/>
              </a:lnSpc>
            </a:pPr>
            <a:r>
              <a:rPr lang="en-US" sz="1800" b="1" dirty="0">
                <a:solidFill>
                  <a:srgbClr val="002060"/>
                </a:solidFill>
                <a:effectLst>
                  <a:outerShdw blurRad="38100" dist="38100" dir="2700000" algn="tl">
                    <a:srgbClr val="000000">
                      <a:alpha val="43137"/>
                    </a:srgbClr>
                  </a:outerShdw>
                </a:effectLst>
                <a:latin typeface="Gotham Medium" panose="02000604030000020004"/>
              </a:rPr>
              <a:t>—2 Chronicles 7:3 NIV</a:t>
            </a:r>
          </a:p>
        </p:txBody>
      </p:sp>
      <p:pic>
        <p:nvPicPr>
          <p:cNvPr id="4" name="Picture 3">
            <a:extLst>
              <a:ext uri="{FF2B5EF4-FFF2-40B4-BE49-F238E27FC236}">
                <a16:creationId xmlns:a16="http://schemas.microsoft.com/office/drawing/2014/main" id="{385907C1-4CBD-83F5-0CD1-6D3802471664}"/>
              </a:ext>
            </a:extLst>
          </p:cNvPr>
          <p:cNvPicPr>
            <a:picLocks noChangeAspect="1"/>
          </p:cNvPicPr>
          <p:nvPr/>
        </p:nvPicPr>
        <p:blipFill>
          <a:blip r:embed="rId3">
            <a:extLst>
              <a:ext uri="{28A0092B-C50C-407E-A947-70E740481C1C}">
                <a14:useLocalDpi xmlns:a14="http://schemas.microsoft.com/office/drawing/2010/main" val="0"/>
              </a:ext>
            </a:extLst>
          </a:blip>
          <a:srcRect t="14004" r="-2" b="10901"/>
          <a:stretch/>
        </p:blipFill>
        <p:spPr>
          <a:xfrm>
            <a:off x="6096000" y="10"/>
            <a:ext cx="6095999" cy="685799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nvGrpSpPr>
          <p:cNvPr id="12" name="Group 11">
            <a:extLst>
              <a:ext uri="{FF2B5EF4-FFF2-40B4-BE49-F238E27FC236}">
                <a16:creationId xmlns:a16="http://schemas.microsoft.com/office/drawing/2014/main" id="{83DA8283-3FF4-47B3-9266-60768C7432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93200" y="8468"/>
            <a:ext cx="5795625" cy="5874808"/>
            <a:chOff x="6108170" y="8467"/>
            <a:chExt cx="6080656" cy="6163733"/>
          </a:xfrm>
        </p:grpSpPr>
        <p:cxnSp>
          <p:nvCxnSpPr>
            <p:cNvPr id="13" name="Straight Connector 12">
              <a:extLst>
                <a:ext uri="{FF2B5EF4-FFF2-40B4-BE49-F238E27FC236}">
                  <a16:creationId xmlns:a16="http://schemas.microsoft.com/office/drawing/2014/main" id="{EDEB65FF-EAD9-4242-80AE-A3FC7EB1EB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78B5500-48F2-41FA-BD8C-3C2400F62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47B2E66-9934-4251-A5B0-A180C0CC93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CDA1666-64EC-4838-B0E1-4D545ECEA2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CC99E35-6C12-4F89-8CDA-9FD8B3CEE1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grpSp>
      <p:sp>
        <p:nvSpPr>
          <p:cNvPr id="5" name="TextBox 5">
            <a:extLst>
              <a:ext uri="{FF2B5EF4-FFF2-40B4-BE49-F238E27FC236}">
                <a16:creationId xmlns:a16="http://schemas.microsoft.com/office/drawing/2014/main" id="{69BCB339-1278-C99C-81D4-F8266DDC2FE9}"/>
              </a:ext>
            </a:extLst>
          </p:cNvPr>
          <p:cNvSpPr txBox="1"/>
          <p:nvPr/>
        </p:nvSpPr>
        <p:spPr>
          <a:xfrm>
            <a:off x="10203611" y="6534397"/>
            <a:ext cx="2208474" cy="2811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sz="1200" kern="0">
                <a:effectLst/>
                <a:latin typeface="Arial Black" panose="020B0A04020102020204" pitchFamily="34" charset="0"/>
                <a:ea typeface="Calibri" panose="020F0502020204030204" pitchFamily="34" charset="0"/>
                <a:cs typeface="Calibri" panose="020F0502020204030204" pitchFamily="34" charset="0"/>
              </a:rPr>
              <a:t>Week of May 11</a:t>
            </a:r>
            <a:endParaRPr lang="en-US" sz="1200" kern="0" dirty="0">
              <a:effectLst/>
              <a:latin typeface="Arial Black" panose="020B0A040201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4325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rgbClr val="002060"/>
            </a:gs>
            <a:gs pos="15000">
              <a:schemeClr val="accent6">
                <a:lumMod val="60000"/>
                <a:lumOff val="40000"/>
              </a:schemeClr>
            </a:gs>
            <a:gs pos="0">
              <a:schemeClr val="tx2">
                <a:lumMod val="40000"/>
                <a:lumOff val="60000"/>
              </a:schemeClr>
            </a:gs>
            <a:gs pos="86000">
              <a:srgbClr val="00206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FFA9FA5-98A4-011A-BD87-F2D1CCFDE8C6}"/>
              </a:ext>
            </a:extLst>
          </p:cNvPr>
          <p:cNvSpPr>
            <a:spLocks noGrp="1"/>
          </p:cNvSpPr>
          <p:nvPr>
            <p:ph type="title"/>
          </p:nvPr>
        </p:nvSpPr>
        <p:spPr>
          <a:xfrm>
            <a:off x="838200" y="136524"/>
            <a:ext cx="10515600" cy="498477"/>
          </a:xfrm>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Key Points</a:t>
            </a:r>
          </a:p>
        </p:txBody>
      </p:sp>
      <p:sp>
        <p:nvSpPr>
          <p:cNvPr id="3" name="Content Placeholder 2">
            <a:extLst>
              <a:ext uri="{FF2B5EF4-FFF2-40B4-BE49-F238E27FC236}">
                <a16:creationId xmlns:a16="http://schemas.microsoft.com/office/drawing/2014/main" id="{234ED835-031F-0843-FAF4-B5EEC522385F}"/>
              </a:ext>
            </a:extLst>
          </p:cNvPr>
          <p:cNvSpPr>
            <a:spLocks noGrp="1"/>
          </p:cNvSpPr>
          <p:nvPr>
            <p:ph idx="1"/>
          </p:nvPr>
        </p:nvSpPr>
        <p:spPr>
          <a:xfrm>
            <a:off x="1081746" y="174997"/>
            <a:ext cx="10460974" cy="2728906"/>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0" marR="0" indent="0">
              <a:lnSpc>
                <a:spcPct val="107000"/>
              </a:lnSpc>
              <a:spcBef>
                <a:spcPts val="0"/>
              </a:spcBef>
              <a:spcAft>
                <a:spcPts val="0"/>
              </a:spcAft>
              <a:buNone/>
            </a:pPr>
            <a:r>
              <a:rPr lang="en-US" sz="1800" b="1" u="sng" kern="0" cap="small" dirty="0">
                <a:solidFill>
                  <a:schemeClr val="tx1"/>
                </a:solidFill>
                <a:effectLst>
                  <a:outerShdw blurRad="38100" dist="38100" dir="2700000" algn="tl">
                    <a:srgbClr val="000000">
                      <a:alpha val="43137"/>
                    </a:srgbClr>
                  </a:outerShdw>
                </a:effectLst>
                <a:latin typeface="Gotham Medium" panose="02000604030000020004"/>
                <a:cs typeface="Calibri" panose="020F0502020204030204" pitchFamily="34" charset="0"/>
              </a:rPr>
              <a:t>God’s Steadfast Love</a:t>
            </a:r>
          </a:p>
          <a:p>
            <a:pPr marL="182880" indent="0">
              <a:spcBef>
                <a:spcPts val="0"/>
              </a:spcBef>
              <a:spcAft>
                <a:spcPts val="0"/>
              </a:spcAft>
              <a:buNone/>
            </a:pPr>
            <a:r>
              <a:rPr lang="en-US" sz="1800" b="1" kern="0" dirty="0">
                <a:solidFill>
                  <a:schemeClr val="tx1"/>
                </a:solidFill>
                <a:effectLst>
                  <a:outerShdw blurRad="38100" dist="38100" dir="2700000" algn="tl">
                    <a:srgbClr val="000000">
                      <a:alpha val="43137"/>
                    </a:srgbClr>
                  </a:outerShdw>
                </a:effectLst>
                <a:latin typeface="Gotham Medium" panose="02000604030000020004"/>
                <a:cs typeface="Calibri" panose="020F0502020204030204" pitchFamily="34" charset="0"/>
              </a:rPr>
              <a:t>A common refrain in biblical texts declares that God’s love (or mercy) endures forever. In Exodus 34, God’s glory passed in front of Moses; and He revealed His character to be compassionate, gracious, slow to anger, and full of love and faithfulness (Ex. 34:6). The word translated “love” or “mercy” is the Hebrew word hesed. Throughout the Old Testament, hesed is demonstrated through acts of mercy, loyal love, and covenantal commitment. When God forgave Israel’s sin, He showed them hesed. When He continued His</a:t>
            </a:r>
          </a:p>
        </p:txBody>
      </p:sp>
      <p:sp>
        <p:nvSpPr>
          <p:cNvPr id="9" name="Slide Number Placeholder 10">
            <a:extLst>
              <a:ext uri="{FF2B5EF4-FFF2-40B4-BE49-F238E27FC236}">
                <a16:creationId xmlns:a16="http://schemas.microsoft.com/office/drawing/2014/main" id="{371A276D-BD0E-9DD7-96E9-99540C02523D}"/>
              </a:ext>
            </a:extLst>
          </p:cNvPr>
          <p:cNvSpPr>
            <a:spLocks noGrp="1"/>
          </p:cNvSpPr>
          <p:nvPr>
            <p:ph type="sldNum" sz="quarter" idx="12"/>
          </p:nvPr>
        </p:nvSpPr>
        <p:spPr>
          <a:xfrm>
            <a:off x="9208385" y="180979"/>
            <a:ext cx="2743200" cy="365125"/>
          </a:xfrm>
        </p:spPr>
        <p:txBody>
          <a:bodyPr/>
          <a:lstStyle/>
          <a:p>
            <a:fld id="{D8DA9DAA-006C-4F4B-980E-E3DF019B24E2}" type="slidenum">
              <a:rPr lang="en-US" b="1" smtClean="0">
                <a:solidFill>
                  <a:schemeClr val="bg1"/>
                </a:solidFill>
                <a:effectLst>
                  <a:outerShdw blurRad="38100" dist="38100" dir="2700000" algn="tl">
                    <a:srgbClr val="000000">
                      <a:alpha val="43137"/>
                    </a:srgbClr>
                  </a:outerShdw>
                </a:effectLst>
                <a:latin typeface="Gotham Medium" panose="02000604030000020004"/>
              </a:rPr>
              <a:pPr/>
              <a:t>10</a:t>
            </a:fld>
            <a:endParaRPr lang="en-US" b="1" dirty="0">
              <a:solidFill>
                <a:schemeClr val="bg1"/>
              </a:solidFill>
              <a:effectLst>
                <a:outerShdw blurRad="38100" dist="38100" dir="2700000" algn="tl">
                  <a:srgbClr val="000000">
                    <a:alpha val="43137"/>
                  </a:srgbClr>
                </a:outerShdw>
              </a:effectLst>
              <a:latin typeface="Gotham Medium" panose="02000604030000020004"/>
            </a:endParaRPr>
          </a:p>
        </p:txBody>
      </p:sp>
      <p:cxnSp>
        <p:nvCxnSpPr>
          <p:cNvPr id="5" name="Straight Connector 4">
            <a:extLst>
              <a:ext uri="{FF2B5EF4-FFF2-40B4-BE49-F238E27FC236}">
                <a16:creationId xmlns:a16="http://schemas.microsoft.com/office/drawing/2014/main" id="{50979D2E-0317-6976-9ACF-86A769ED2237}"/>
              </a:ext>
            </a:extLst>
          </p:cNvPr>
          <p:cNvCxnSpPr>
            <a:cxnSpLocks/>
          </p:cNvCxnSpPr>
          <p:nvPr/>
        </p:nvCxnSpPr>
        <p:spPr>
          <a:xfrm>
            <a:off x="716559" y="6797634"/>
            <a:ext cx="1097280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855848C-BCBB-8FBA-1855-48293D01B469}"/>
              </a:ext>
            </a:extLst>
          </p:cNvPr>
          <p:cNvCxnSpPr>
            <a:cxnSpLocks/>
          </p:cNvCxnSpPr>
          <p:nvPr/>
        </p:nvCxnSpPr>
        <p:spPr>
          <a:xfrm>
            <a:off x="1045482" y="644511"/>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9">
            <a:extLst>
              <a:ext uri="{FF2B5EF4-FFF2-40B4-BE49-F238E27FC236}">
                <a16:creationId xmlns:a16="http://schemas.microsoft.com/office/drawing/2014/main" id="{115E37A5-488A-473F-9F45-727651F874DE}"/>
              </a:ext>
            </a:extLst>
          </p:cNvPr>
          <p:cNvSpPr txBox="1">
            <a:spLocks/>
          </p:cNvSpPr>
          <p:nvPr/>
        </p:nvSpPr>
        <p:spPr>
          <a:xfrm rot="16200000">
            <a:off x="-857823" y="1232205"/>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Solomon Dedicates the Temple</a:t>
            </a:r>
          </a:p>
        </p:txBody>
      </p:sp>
      <p:cxnSp>
        <p:nvCxnSpPr>
          <p:cNvPr id="13" name="Straight Connector 12">
            <a:extLst>
              <a:ext uri="{FF2B5EF4-FFF2-40B4-BE49-F238E27FC236}">
                <a16:creationId xmlns:a16="http://schemas.microsoft.com/office/drawing/2014/main" id="{A6BEA303-A849-4DB0-ABEB-C4431949E646}"/>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E1D49CA-0A55-F192-7E07-231E49A043A2}"/>
              </a:ext>
            </a:extLst>
          </p:cNvPr>
          <p:cNvSpPr txBox="1"/>
          <p:nvPr/>
        </p:nvSpPr>
        <p:spPr>
          <a:xfrm>
            <a:off x="1081745" y="2385282"/>
            <a:ext cx="8399135" cy="1477328"/>
          </a:xfrm>
          <a:prstGeom prst="rect">
            <a:avLst/>
          </a:prstGeom>
          <a:noFill/>
        </p:spPr>
        <p:txBody>
          <a:bodyPr wrap="square">
            <a:spAutoFit/>
          </a:bodyPr>
          <a:lstStyle/>
          <a:p>
            <a:pPr marL="182880" marR="0">
              <a:spcBef>
                <a:spcPts val="0"/>
              </a:spcBef>
              <a:spcAft>
                <a:spcPts val="0"/>
              </a:spcAft>
            </a:pPr>
            <a:r>
              <a:rPr lang="en-US" sz="18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covenant with Israel, even when they were unfaithful, God demonstrated hesed. In the book of Jonah, when God was willing to forgive the Ninevites, it was because He was filled with hesed. Ultimately, because God is rich in hesed, He sent Jesus to save us. This amazing truth is worth our declaration: the faithful, steadfast, merciful love of the Lord endures forever!</a:t>
            </a:r>
            <a:endParaRPr lang="en-US" sz="1800" b="1" kern="100"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7" name="Slide Number Placeholder 5">
            <a:extLst>
              <a:ext uri="{FF2B5EF4-FFF2-40B4-BE49-F238E27FC236}">
                <a16:creationId xmlns:a16="http://schemas.microsoft.com/office/drawing/2014/main" id="{97944DA5-5EE0-4D0A-BA48-799E90057B3A}"/>
              </a:ext>
            </a:extLst>
          </p:cNvPr>
          <p:cNvSpPr txBox="1">
            <a:spLocks/>
          </p:cNvSpPr>
          <p:nvPr/>
        </p:nvSpPr>
        <p:spPr>
          <a:xfrm>
            <a:off x="8742946" y="6256422"/>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10</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2" name="Picture 1">
            <a:extLst>
              <a:ext uri="{FF2B5EF4-FFF2-40B4-BE49-F238E27FC236}">
                <a16:creationId xmlns:a16="http://schemas.microsoft.com/office/drawing/2014/main" id="{EB1C66F0-1087-10FF-EE42-37E3424D4C63}"/>
              </a:ext>
            </a:extLst>
          </p:cNvPr>
          <p:cNvPicPr>
            <a:picLocks noChangeAspect="1"/>
          </p:cNvPicPr>
          <p:nvPr/>
        </p:nvPicPr>
        <p:blipFill>
          <a:blip r:embed="rId3"/>
          <a:srcRect l="6045" t="37359" r="-6045" b="13605"/>
          <a:stretch/>
        </p:blipFill>
        <p:spPr>
          <a:xfrm>
            <a:off x="3087739" y="3742435"/>
            <a:ext cx="6230439" cy="3055199"/>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spTree>
    <p:extLst>
      <p:ext uri="{BB962C8B-B14F-4D97-AF65-F5344CB8AC3E}">
        <p14:creationId xmlns:p14="http://schemas.microsoft.com/office/powerpoint/2010/main" val="1328337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rgbClr val="002060"/>
            </a:gs>
            <a:gs pos="15000">
              <a:schemeClr val="accent6">
                <a:lumMod val="60000"/>
                <a:lumOff val="40000"/>
              </a:schemeClr>
            </a:gs>
            <a:gs pos="0">
              <a:schemeClr val="tx2">
                <a:lumMod val="40000"/>
                <a:lumOff val="60000"/>
              </a:schemeClr>
            </a:gs>
            <a:gs pos="86000">
              <a:srgbClr val="002060"/>
            </a:gs>
          </a:gsLst>
          <a:path path="circle">
            <a:fillToRect l="100000" t="100000"/>
          </a:path>
          <a:tileRect r="-100000" b="-100000"/>
        </a:gradFill>
        <a:effectLst/>
      </p:bgPr>
    </p:bg>
    <p:spTree>
      <p:nvGrpSpPr>
        <p:cNvPr id="1" name="">
          <a:extLst>
            <a:ext uri="{FF2B5EF4-FFF2-40B4-BE49-F238E27FC236}">
              <a16:creationId xmlns:a16="http://schemas.microsoft.com/office/drawing/2014/main" id="{BDDDEA61-2831-4C99-FCF2-AC357A4DE9E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3735DCA-5D4D-2FAB-CEA1-C87F43E3F5B8}"/>
              </a:ext>
            </a:extLst>
          </p:cNvPr>
          <p:cNvSpPr>
            <a:spLocks noGrp="1"/>
          </p:cNvSpPr>
          <p:nvPr>
            <p:ph type="title"/>
          </p:nvPr>
        </p:nvSpPr>
        <p:spPr>
          <a:xfrm>
            <a:off x="838200" y="136524"/>
            <a:ext cx="10515600" cy="498477"/>
          </a:xfrm>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Key Points</a:t>
            </a:r>
          </a:p>
        </p:txBody>
      </p:sp>
      <p:sp>
        <p:nvSpPr>
          <p:cNvPr id="3" name="Content Placeholder 2">
            <a:extLst>
              <a:ext uri="{FF2B5EF4-FFF2-40B4-BE49-F238E27FC236}">
                <a16:creationId xmlns:a16="http://schemas.microsoft.com/office/drawing/2014/main" id="{887845E6-5C18-A71B-546A-26AE7BDFF649}"/>
              </a:ext>
            </a:extLst>
          </p:cNvPr>
          <p:cNvSpPr>
            <a:spLocks noGrp="1"/>
          </p:cNvSpPr>
          <p:nvPr>
            <p:ph idx="1"/>
          </p:nvPr>
        </p:nvSpPr>
        <p:spPr>
          <a:xfrm>
            <a:off x="989077" y="963312"/>
            <a:ext cx="10460974" cy="2728906"/>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0" marR="0" indent="0">
              <a:lnSpc>
                <a:spcPct val="107000"/>
              </a:lnSpc>
              <a:spcBef>
                <a:spcPts val="0"/>
              </a:spcBef>
              <a:spcAft>
                <a:spcPts val="0"/>
              </a:spcAft>
              <a:buNone/>
            </a:pPr>
            <a:r>
              <a:rPr lang="en-US" sz="1800" b="1" u="sng" kern="0" cap="small" dirty="0">
                <a:solidFill>
                  <a:schemeClr val="tx1"/>
                </a:solidFill>
                <a:effectLst>
                  <a:outerShdw blurRad="38100" dist="38100" dir="2700000" algn="tl">
                    <a:srgbClr val="000000">
                      <a:alpha val="43137"/>
                    </a:srgbClr>
                  </a:outerShdw>
                </a:effectLst>
                <a:latin typeface="Gotham Medium" panose="02000604030000020004"/>
                <a:cs typeface="Calibri" panose="020F0502020204030204" pitchFamily="34" charset="0"/>
              </a:rPr>
              <a:t>From Building to Bodies</a:t>
            </a:r>
          </a:p>
          <a:p>
            <a:pPr marL="182880" indent="0">
              <a:spcBef>
                <a:spcPts val="0"/>
              </a:spcBef>
              <a:spcAft>
                <a:spcPts val="0"/>
              </a:spcAft>
              <a:buNone/>
            </a:pPr>
            <a:r>
              <a:rPr lang="en-US" sz="1800" b="1" kern="0" dirty="0">
                <a:solidFill>
                  <a:schemeClr val="tx1"/>
                </a:solidFill>
                <a:effectLst>
                  <a:outerShdw blurRad="38100" dist="38100" dir="2700000" algn="tl">
                    <a:srgbClr val="000000">
                      <a:alpha val="43137"/>
                    </a:srgbClr>
                  </a:outerShdw>
                </a:effectLst>
                <a:latin typeface="Gotham Medium" panose="02000604030000020004"/>
                <a:cs typeface="Calibri" panose="020F0502020204030204" pitchFamily="34" charset="0"/>
              </a:rPr>
              <a:t>The seven-year process of building the Lord’s temple came to its conclusion in 2 Chronicles 7:1–7, 11. David’s plans and collections for the temple were successfully put into place, the temple furniture was moved in, and the moldings, drapery, and overlays were completed. </a:t>
            </a:r>
          </a:p>
          <a:p>
            <a:pPr marL="182880" indent="0">
              <a:spcBef>
                <a:spcPts val="0"/>
              </a:spcBef>
              <a:spcAft>
                <a:spcPts val="0"/>
              </a:spcAft>
              <a:buNone/>
            </a:pPr>
            <a:r>
              <a:rPr lang="en-US" sz="1800" b="1" kern="0" dirty="0">
                <a:solidFill>
                  <a:schemeClr val="tx1"/>
                </a:solidFill>
                <a:effectLst>
                  <a:outerShdw blurRad="38100" dist="38100" dir="2700000" algn="tl">
                    <a:srgbClr val="000000">
                      <a:alpha val="43137"/>
                    </a:srgbClr>
                  </a:outerShdw>
                </a:effectLst>
                <a:latin typeface="Gotham Medium" panose="02000604030000020004"/>
                <a:cs typeface="Calibri" panose="020F0502020204030204" pitchFamily="34" charset="0"/>
              </a:rPr>
              <a:t> </a:t>
            </a:r>
          </a:p>
          <a:p>
            <a:pPr marL="182880" indent="0">
              <a:spcBef>
                <a:spcPts val="0"/>
              </a:spcBef>
              <a:spcAft>
                <a:spcPts val="0"/>
              </a:spcAft>
              <a:buNone/>
            </a:pPr>
            <a:r>
              <a:rPr lang="en-US" sz="1800" b="1" kern="0" dirty="0">
                <a:solidFill>
                  <a:schemeClr val="tx1"/>
                </a:solidFill>
                <a:effectLst>
                  <a:outerShdw blurRad="38100" dist="38100" dir="2700000" algn="tl">
                    <a:srgbClr val="000000">
                      <a:alpha val="43137"/>
                    </a:srgbClr>
                  </a:outerShdw>
                </a:effectLst>
                <a:latin typeface="Gotham Medium" panose="02000604030000020004"/>
                <a:cs typeface="Calibri" panose="020F0502020204030204" pitchFamily="34" charset="0"/>
              </a:rPr>
              <a:t>The temple from 2 Chronicles 7 was destroyed by the Babylonians in 586 BC, and a less grand version was built when the exiles returned (see Ezra 3). The Romans eventually destroyed the second temple (expanded by King Herod) in 70 AD, and it has never been rebuilt. In modern Jerusalem, the last bit that remains as a reminder of God’s temple is the Western Wall. These stones are a place of prayer for Jews; it is the closest they can get to the hill where the temple used to sit. </a:t>
            </a:r>
          </a:p>
          <a:p>
            <a:pPr marL="182880" indent="0">
              <a:spcBef>
                <a:spcPts val="0"/>
              </a:spcBef>
              <a:spcAft>
                <a:spcPts val="0"/>
              </a:spcAft>
              <a:buNone/>
            </a:pPr>
            <a:r>
              <a:rPr lang="en-US" sz="1800" b="1" kern="0" dirty="0">
                <a:solidFill>
                  <a:schemeClr val="tx1"/>
                </a:solidFill>
                <a:effectLst>
                  <a:outerShdw blurRad="38100" dist="38100" dir="2700000" algn="tl">
                    <a:srgbClr val="000000">
                      <a:alpha val="43137"/>
                    </a:srgbClr>
                  </a:outerShdw>
                </a:effectLst>
                <a:latin typeface="Gotham Medium" panose="02000604030000020004"/>
                <a:cs typeface="Calibri" panose="020F0502020204030204" pitchFamily="34" charset="0"/>
              </a:rPr>
              <a:t> </a:t>
            </a:r>
          </a:p>
        </p:txBody>
      </p:sp>
      <p:sp>
        <p:nvSpPr>
          <p:cNvPr id="9" name="Slide Number Placeholder 10">
            <a:extLst>
              <a:ext uri="{FF2B5EF4-FFF2-40B4-BE49-F238E27FC236}">
                <a16:creationId xmlns:a16="http://schemas.microsoft.com/office/drawing/2014/main" id="{650CB015-B665-AFC1-803D-619949197C77}"/>
              </a:ext>
            </a:extLst>
          </p:cNvPr>
          <p:cNvSpPr>
            <a:spLocks noGrp="1"/>
          </p:cNvSpPr>
          <p:nvPr>
            <p:ph type="sldNum" sz="quarter" idx="12"/>
          </p:nvPr>
        </p:nvSpPr>
        <p:spPr>
          <a:xfrm>
            <a:off x="9208385" y="180979"/>
            <a:ext cx="2743200" cy="365125"/>
          </a:xfrm>
        </p:spPr>
        <p:txBody>
          <a:bodyPr/>
          <a:lstStyle/>
          <a:p>
            <a:fld id="{D8DA9DAA-006C-4F4B-980E-E3DF019B24E2}" type="slidenum">
              <a:rPr lang="en-US" b="1" smtClean="0">
                <a:solidFill>
                  <a:schemeClr val="bg1"/>
                </a:solidFill>
                <a:effectLst>
                  <a:outerShdw blurRad="38100" dist="38100" dir="2700000" algn="tl">
                    <a:srgbClr val="000000">
                      <a:alpha val="43137"/>
                    </a:srgbClr>
                  </a:outerShdw>
                </a:effectLst>
                <a:latin typeface="Gotham Medium" panose="02000604030000020004"/>
              </a:rPr>
              <a:pPr/>
              <a:t>11</a:t>
            </a:fld>
            <a:endParaRPr lang="en-US" b="1" dirty="0">
              <a:solidFill>
                <a:schemeClr val="bg1"/>
              </a:solidFill>
              <a:effectLst>
                <a:outerShdw blurRad="38100" dist="38100" dir="2700000" algn="tl">
                  <a:srgbClr val="000000">
                    <a:alpha val="43137"/>
                  </a:srgbClr>
                </a:outerShdw>
              </a:effectLst>
              <a:latin typeface="Gotham Medium" panose="02000604030000020004"/>
            </a:endParaRPr>
          </a:p>
        </p:txBody>
      </p:sp>
      <p:cxnSp>
        <p:nvCxnSpPr>
          <p:cNvPr id="5" name="Straight Connector 4">
            <a:extLst>
              <a:ext uri="{FF2B5EF4-FFF2-40B4-BE49-F238E27FC236}">
                <a16:creationId xmlns:a16="http://schemas.microsoft.com/office/drawing/2014/main" id="{0CDB7CEF-DDEA-21BC-4F0B-870A458D8B72}"/>
              </a:ext>
            </a:extLst>
          </p:cNvPr>
          <p:cNvCxnSpPr>
            <a:cxnSpLocks/>
          </p:cNvCxnSpPr>
          <p:nvPr/>
        </p:nvCxnSpPr>
        <p:spPr>
          <a:xfrm>
            <a:off x="716559" y="6797634"/>
            <a:ext cx="1097280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AE318B9-5050-99C0-B1C4-77DCC1D3B062}"/>
              </a:ext>
            </a:extLst>
          </p:cNvPr>
          <p:cNvCxnSpPr>
            <a:cxnSpLocks/>
          </p:cNvCxnSpPr>
          <p:nvPr/>
        </p:nvCxnSpPr>
        <p:spPr>
          <a:xfrm>
            <a:off x="1045482" y="644511"/>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9">
            <a:extLst>
              <a:ext uri="{FF2B5EF4-FFF2-40B4-BE49-F238E27FC236}">
                <a16:creationId xmlns:a16="http://schemas.microsoft.com/office/drawing/2014/main" id="{7A041BA5-9C9E-16BB-6FC4-79025FD63202}"/>
              </a:ext>
            </a:extLst>
          </p:cNvPr>
          <p:cNvSpPr txBox="1">
            <a:spLocks/>
          </p:cNvSpPr>
          <p:nvPr/>
        </p:nvSpPr>
        <p:spPr>
          <a:xfrm rot="16200000">
            <a:off x="-857823" y="1232205"/>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Solomon Dedicates the Temple</a:t>
            </a:r>
          </a:p>
        </p:txBody>
      </p:sp>
      <p:cxnSp>
        <p:nvCxnSpPr>
          <p:cNvPr id="13" name="Straight Connector 12">
            <a:extLst>
              <a:ext uri="{FF2B5EF4-FFF2-40B4-BE49-F238E27FC236}">
                <a16:creationId xmlns:a16="http://schemas.microsoft.com/office/drawing/2014/main" id="{EB124274-FA1E-1578-462D-B4492065DDF1}"/>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BCA7BE9-CA51-7ED8-9BF6-901A8FBFE037}"/>
              </a:ext>
            </a:extLst>
          </p:cNvPr>
          <p:cNvSpPr txBox="1"/>
          <p:nvPr/>
        </p:nvSpPr>
        <p:spPr>
          <a:xfrm>
            <a:off x="5040185" y="3767598"/>
            <a:ext cx="4529608" cy="2585323"/>
          </a:xfrm>
          <a:prstGeom prst="rect">
            <a:avLst/>
          </a:prstGeom>
          <a:noFill/>
        </p:spPr>
        <p:txBody>
          <a:bodyPr wrap="square">
            <a:spAutoFit/>
          </a:bodyPr>
          <a:lstStyle/>
          <a:p>
            <a:pPr marL="182880" marR="0">
              <a:spcBef>
                <a:spcPts val="0"/>
              </a:spcBef>
              <a:spcAft>
                <a:spcPts val="0"/>
              </a:spcAft>
            </a:pPr>
            <a:r>
              <a:rPr lang="en-US" sz="18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Jerusalem temple was destroyed, but God’s glory was not. After the death and resurrection of Jesus, God’s presence directly filled His people as His glory moved from the temple to the lives of believers. Those who trust in Jesus now carry His presence to whomever they meet, representing God’s character to the world around them. </a:t>
            </a:r>
          </a:p>
        </p:txBody>
      </p:sp>
      <p:sp>
        <p:nvSpPr>
          <p:cNvPr id="7" name="Slide Number Placeholder 5">
            <a:extLst>
              <a:ext uri="{FF2B5EF4-FFF2-40B4-BE49-F238E27FC236}">
                <a16:creationId xmlns:a16="http://schemas.microsoft.com/office/drawing/2014/main" id="{18A66D96-9876-8600-110C-6032CA320D3F}"/>
              </a:ext>
            </a:extLst>
          </p:cNvPr>
          <p:cNvSpPr txBox="1">
            <a:spLocks/>
          </p:cNvSpPr>
          <p:nvPr/>
        </p:nvSpPr>
        <p:spPr>
          <a:xfrm>
            <a:off x="8742946" y="6256422"/>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11</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10" name="Picture 9">
            <a:extLst>
              <a:ext uri="{FF2B5EF4-FFF2-40B4-BE49-F238E27FC236}">
                <a16:creationId xmlns:a16="http://schemas.microsoft.com/office/drawing/2014/main" id="{2A136852-A2CC-E6CA-4B63-69822D182F7F}"/>
              </a:ext>
            </a:extLst>
          </p:cNvPr>
          <p:cNvPicPr>
            <a:picLocks noChangeAspect="1"/>
          </p:cNvPicPr>
          <p:nvPr/>
        </p:nvPicPr>
        <p:blipFill>
          <a:blip r:embed="rId3"/>
          <a:srcRect l="6045" t="37359" r="-6045" b="13605"/>
          <a:stretch/>
        </p:blipFill>
        <p:spPr>
          <a:xfrm>
            <a:off x="806334" y="4134342"/>
            <a:ext cx="4529608" cy="2221168"/>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spTree>
    <p:extLst>
      <p:ext uri="{BB962C8B-B14F-4D97-AF65-F5344CB8AC3E}">
        <p14:creationId xmlns:p14="http://schemas.microsoft.com/office/powerpoint/2010/main" val="35973016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687259" y="190239"/>
            <a:ext cx="11408506" cy="655637"/>
          </a:xfrm>
          <a:solidFill>
            <a:srgbClr val="002060">
              <a:alpha val="80000"/>
            </a:srgbClr>
          </a:solidFill>
          <a:ln>
            <a:solidFill>
              <a:schemeClr val="tx1"/>
            </a:solidFill>
          </a:ln>
        </p:spPr>
        <p:txBody>
          <a:bodyPr>
            <a:noAutofit/>
          </a:bodyPr>
          <a:lstStyle/>
          <a:p>
            <a:pPr marL="0" marR="0" algn="ctr">
              <a:lnSpc>
                <a:spcPct val="107000"/>
              </a:lnSpc>
              <a:spcBef>
                <a:spcPts val="0"/>
              </a:spcBef>
              <a:spcAft>
                <a:spcPts val="0"/>
              </a:spcAft>
            </a:pPr>
            <a:r>
              <a:rPr lang="en-US" sz="32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Historical Context </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564511" y="927956"/>
            <a:ext cx="6017762" cy="5642524"/>
          </a:xfrm>
          <a:prstGeom prst="rect">
            <a:avLst/>
          </a:prstGeom>
          <a:solidFill>
            <a:schemeClr val="bg1">
              <a:alpha val="30000"/>
            </a:schemeClr>
          </a:solid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indent="0">
              <a:lnSpc>
                <a:spcPct val="100000"/>
              </a:lnSpc>
              <a:spcBef>
                <a:spcPts val="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books of 1 and 2 Chronicles emphasize the importance of the reigns of David (1010–970 BC) and Solomon (970–930 BC) as their lives related to the temple’s coming into existence. The chronicler explains how those kings instituted most of the ongoing practices of the temple, especially those of sacrifice, prayer, and singing. All three of those elements are present in the parallel books of 1 and 2 Kings, but much more so in the Chronicles. </a:t>
            </a:r>
            <a:endParaRPr lang="en-US" sz="4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274320" marR="0" indent="0">
              <a:lnSpc>
                <a:spcPct val="100000"/>
              </a:lnSpc>
              <a:spcBef>
                <a:spcPts val="0"/>
              </a:spcBef>
              <a:buNone/>
            </a:pPr>
            <a:r>
              <a:rPr lang="en-US" sz="4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a:p>
            <a:pPr marL="274320" marR="0" indent="0">
              <a:lnSpc>
                <a:spcPct val="100000"/>
              </a:lnSpc>
              <a:spcBef>
                <a:spcPts val="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In 1 Chronicles 22:8, King David explained to his son Solomon that God had forbidden David from building the temple due to the amount of blood he had shed. After David’s extensive preparations (22:5), the honor was to fall to Solomon instead. He spent seven years completing the temple his father dreamed of building (1 Kings 6:38). The year of its completion was, therefore, 963 BC. The book of</a:t>
            </a:r>
          </a:p>
        </p:txBody>
      </p: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6774742" y="914950"/>
            <a:ext cx="5136983" cy="5642524"/>
          </a:xfrm>
          <a:prstGeom prst="rect">
            <a:avLst/>
          </a:prstGeom>
          <a:solidFill>
            <a:schemeClr val="bg1">
              <a:alpha val="30000"/>
            </a:schemeClr>
          </a:solid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tx1"/>
              </a:buClr>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 Chronicles links father and son in several passages not included in 1 Kings (examples: 2 Chronicles 2:3, 7; 3:1; 6:42; 7:10; 8:14). </a:t>
            </a:r>
            <a:endParaRPr lang="en-US" sz="4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indent="0">
              <a:lnSpc>
                <a:spcPct val="100000"/>
              </a:lnSpc>
              <a:spcBef>
                <a:spcPts val="0"/>
              </a:spcBef>
              <a:buClr>
                <a:schemeClr val="tx1"/>
              </a:buClr>
              <a:buNone/>
            </a:pPr>
            <a:r>
              <a:rPr lang="en-US" sz="4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a:p>
            <a:pPr marL="0" indent="0">
              <a:lnSpc>
                <a:spcPct val="100000"/>
              </a:lnSpc>
              <a:spcBef>
                <a:spcPts val="0"/>
              </a:spcBef>
              <a:buClr>
                <a:schemeClr val="tx1"/>
              </a:buClr>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dedication ceremony for the temple included a lengthy and eloquent prayer by the king (2 Chronicles 6). In that prayer, Solomon asked the Lord to remember His covenant with His people and His promise to David. He prayed for forgiveness of future sin. He pled for the temple to be a beacon of God’s great name and mighty hand. He closed his prayer by inviting everyone else to celebrate the same divine mercy that he had recognized. Solomon thereby challenged himself and his hearers to a life of worship and sacrifice. </a:t>
            </a:r>
          </a:p>
        </p:txBody>
      </p: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57201" y="829974"/>
            <a:ext cx="111556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A0671547-CD94-CEC5-CC74-8CEDAB88583F}"/>
              </a:ext>
            </a:extLst>
          </p:cNvPr>
          <p:cNvSpPr txBox="1">
            <a:spLocks/>
          </p:cNvSpPr>
          <p:nvPr/>
        </p:nvSpPr>
        <p:spPr>
          <a:xfrm rot="16200000">
            <a:off x="-848716" y="1164603"/>
            <a:ext cx="2437041" cy="389412"/>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Solomon Dedicates the Temple</a:t>
            </a:r>
          </a:p>
        </p:txBody>
      </p:sp>
      <p:cxnSp>
        <p:nvCxnSpPr>
          <p:cNvPr id="9" name="Straight Connector 8">
            <a:extLst>
              <a:ext uri="{FF2B5EF4-FFF2-40B4-BE49-F238E27FC236}">
                <a16:creationId xmlns:a16="http://schemas.microsoft.com/office/drawing/2014/main" id="{54FFE301-C26F-9262-CCB8-88228BBE875E}"/>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rot="16200000">
            <a:off x="3569547" y="3954836"/>
            <a:ext cx="6217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63F852DA-F53D-6F04-2870-AD03F491F1EE}"/>
              </a:ext>
            </a:extLst>
          </p:cNvPr>
          <p:cNvSpPr txBox="1">
            <a:spLocks/>
          </p:cNvSpPr>
          <p:nvPr/>
        </p:nvSpPr>
        <p:spPr>
          <a:xfrm>
            <a:off x="9204620" y="6217701"/>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12</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02755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35A5C-8BE2-67E5-EB94-1E2A384B686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F6B378A-377D-62B0-D18E-A49E310C76BB}"/>
              </a:ext>
            </a:extLst>
          </p:cNvPr>
          <p:cNvSpPr>
            <a:spLocks noGrp="1"/>
          </p:cNvSpPr>
          <p:nvPr>
            <p:ph type="title"/>
          </p:nvPr>
        </p:nvSpPr>
        <p:spPr>
          <a:xfrm>
            <a:off x="687259" y="190239"/>
            <a:ext cx="11408506" cy="655637"/>
          </a:xfrm>
          <a:solidFill>
            <a:srgbClr val="002060">
              <a:alpha val="80000"/>
            </a:srgbClr>
          </a:solidFill>
          <a:ln>
            <a:solidFill>
              <a:schemeClr val="tx1"/>
            </a:solidFill>
          </a:ln>
        </p:spPr>
        <p:txBody>
          <a:bodyPr>
            <a:noAutofit/>
          </a:bodyPr>
          <a:lstStyle/>
          <a:p>
            <a:pPr marL="0" marR="0" algn="ctr">
              <a:lnSpc>
                <a:spcPct val="107000"/>
              </a:lnSpc>
              <a:spcBef>
                <a:spcPts val="0"/>
              </a:spcBef>
              <a:spcAft>
                <a:spcPts val="0"/>
              </a:spcAft>
            </a:pPr>
            <a:r>
              <a:rPr lang="en-US" sz="32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Literary Context</a:t>
            </a:r>
          </a:p>
        </p:txBody>
      </p:sp>
      <p:sp>
        <p:nvSpPr>
          <p:cNvPr id="4" name="Content Placeholder 2">
            <a:extLst>
              <a:ext uri="{FF2B5EF4-FFF2-40B4-BE49-F238E27FC236}">
                <a16:creationId xmlns:a16="http://schemas.microsoft.com/office/drawing/2014/main" id="{59BCB297-B373-70BD-BDF5-3FF5A8D2BF4C}"/>
              </a:ext>
            </a:extLst>
          </p:cNvPr>
          <p:cNvSpPr txBox="1">
            <a:spLocks/>
          </p:cNvSpPr>
          <p:nvPr/>
        </p:nvSpPr>
        <p:spPr>
          <a:xfrm>
            <a:off x="564511" y="927956"/>
            <a:ext cx="5675865" cy="5642524"/>
          </a:xfrm>
          <a:prstGeom prst="rect">
            <a:avLst/>
          </a:prstGeom>
          <a:solidFill>
            <a:schemeClr val="bg1">
              <a:alpha val="30000"/>
            </a:schemeClr>
          </a:solid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first nine chapters of 2 Chronicles are commonly recognized as a literary sub-unit of the book as a whole. One reasonable outline of these nine chapters is:</a:t>
            </a:r>
          </a:p>
          <a:p>
            <a:pPr marL="994320" lvl="2">
              <a:lnSpc>
                <a:spcPct val="100000"/>
              </a:lnSpc>
              <a:spcBef>
                <a:spcPts val="0"/>
              </a:spcBef>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A. Solomon’s Kingship (1:1-17) </a:t>
            </a:r>
          </a:p>
          <a:p>
            <a:pPr marL="994320" lvl="2">
              <a:lnSpc>
                <a:spcPct val="100000"/>
              </a:lnSpc>
              <a:spcBef>
                <a:spcPts val="0"/>
              </a:spcBef>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B. Temple’s Construction (2:1–5:1) </a:t>
            </a:r>
          </a:p>
          <a:p>
            <a:pPr marL="994320" lvl="2">
              <a:lnSpc>
                <a:spcPct val="100000"/>
              </a:lnSpc>
              <a:spcBef>
                <a:spcPts val="0"/>
              </a:spcBef>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 Temple’s Dedication (5:2–7:22) </a:t>
            </a:r>
          </a:p>
          <a:p>
            <a:pPr marL="994320" lvl="2">
              <a:lnSpc>
                <a:spcPct val="100000"/>
              </a:lnSpc>
              <a:spcBef>
                <a:spcPts val="0"/>
              </a:spcBef>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D. Solomon’s Other Activities (8:1–9:31)</a:t>
            </a:r>
          </a:p>
          <a:p>
            <a:pPr marL="274320" marR="0" indent="0">
              <a:lnSpc>
                <a:spcPct val="100000"/>
              </a:lnSpc>
              <a:spcBef>
                <a:spcPts val="0"/>
              </a:spcBef>
              <a:buNone/>
            </a:pPr>
            <a:endPar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Another way to show the inner dynamics of 2 Chronicles 1–9 is with this arrangement:</a:t>
            </a:r>
          </a:p>
          <a:p>
            <a:pPr marL="274320" marR="0" indent="0">
              <a:lnSpc>
                <a:spcPct val="100000"/>
              </a:lnSpc>
              <a:spcBef>
                <a:spcPts val="0"/>
              </a:spcBef>
              <a:buNone/>
            </a:pPr>
            <a:endPar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A–Solomon’s wisdom and wealth (1:1-17) </a:t>
            </a:r>
          </a:p>
          <a:p>
            <a:pPr marL="994320" lvl="2">
              <a:lnSpc>
                <a:spcPct val="100000"/>
              </a:lnSpc>
              <a:spcBef>
                <a:spcPts val="0"/>
              </a:spcBef>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B–He prepares temple construction (2:1-18) </a:t>
            </a:r>
          </a:p>
          <a:p>
            <a:pPr marL="1714320" lvl="4">
              <a:lnSpc>
                <a:spcPct val="100000"/>
              </a:lnSpc>
              <a:spcBef>
                <a:spcPts val="0"/>
              </a:spcBef>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C–He builds the temple (3:1–5:1) </a:t>
            </a:r>
          </a:p>
          <a:p>
            <a:pPr marL="1714320" lvl="4">
              <a:lnSpc>
                <a:spcPct val="100000"/>
              </a:lnSpc>
              <a:spcBef>
                <a:spcPts val="0"/>
              </a:spcBef>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C'–He dedicates the temple (5:2–7:22) </a:t>
            </a:r>
          </a:p>
          <a:p>
            <a:pPr marL="994320" lvl="2">
              <a:lnSpc>
                <a:spcPct val="100000"/>
              </a:lnSpc>
              <a:spcBef>
                <a:spcPts val="0"/>
              </a:spcBef>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B'–He completes the temple, etc. (8:1-16) </a:t>
            </a:r>
          </a:p>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A'–Solomon’s wisdom and wealth (8:17–9:28)</a:t>
            </a:r>
          </a:p>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p:txBody>
      </p:sp>
      <p:sp>
        <p:nvSpPr>
          <p:cNvPr id="5" name="Content Placeholder 2">
            <a:extLst>
              <a:ext uri="{FF2B5EF4-FFF2-40B4-BE49-F238E27FC236}">
                <a16:creationId xmlns:a16="http://schemas.microsoft.com/office/drawing/2014/main" id="{5FD63A10-9A39-0CCF-A7A6-09FD08715D23}"/>
              </a:ext>
            </a:extLst>
          </p:cNvPr>
          <p:cNvSpPr txBox="1">
            <a:spLocks/>
          </p:cNvSpPr>
          <p:nvPr/>
        </p:nvSpPr>
        <p:spPr>
          <a:xfrm>
            <a:off x="6436585" y="914950"/>
            <a:ext cx="5580313" cy="5642524"/>
          </a:xfrm>
          <a:prstGeom prst="rect">
            <a:avLst/>
          </a:prstGeom>
          <a:solidFill>
            <a:schemeClr val="bg1">
              <a:alpha val="30000"/>
            </a:schemeClr>
          </a:solid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tx1"/>
              </a:buClr>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Notice the repetition of themes in a parallel “inverse pyramid” arrangement. </a:t>
            </a:r>
          </a:p>
          <a:p>
            <a:pPr marL="0" indent="0">
              <a:lnSpc>
                <a:spcPct val="100000"/>
              </a:lnSpc>
              <a:spcBef>
                <a:spcPts val="0"/>
              </a:spcBef>
              <a:buClr>
                <a:schemeClr val="tx1"/>
              </a:buClr>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powerful conclusion to Solomon’s prayer, which immediately precedes today’s lesson text, is reflected in a psalm:</a:t>
            </a:r>
          </a:p>
          <a:p>
            <a:pPr marL="360000" lvl="2" indent="0">
              <a:lnSpc>
                <a:spcPct val="100000"/>
              </a:lnSpc>
              <a:spcBef>
                <a:spcPts val="0"/>
              </a:spcBef>
              <a:buClr>
                <a:schemeClr val="tx1"/>
              </a:buClr>
              <a:buNone/>
            </a:pPr>
            <a:endParaRPr lang="en-US" sz="1600" b="1" i="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360000" lvl="2" indent="0">
              <a:lnSpc>
                <a:spcPct val="100000"/>
              </a:lnSpc>
              <a:spcBef>
                <a:spcPts val="0"/>
              </a:spcBef>
              <a:buClr>
                <a:schemeClr val="tx1"/>
              </a:buClr>
              <a:buNone/>
            </a:pPr>
            <a:r>
              <a:rPr lang="en-US" sz="1600" b="1" i="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Now therefore arise, O Lord God, into thy resting place, thou, and the ark of thy strength: let thy priests, O Lord God, be clothed with salvation, and let thy saints rejoice in goodness. O Lord God, turn not away the face of thine anointed: remember the mercies of David thy servant. —2 Chronicles 6:41-42</a:t>
            </a:r>
          </a:p>
          <a:p>
            <a:pPr marL="360000" lvl="2" indent="0">
              <a:lnSpc>
                <a:spcPct val="100000"/>
              </a:lnSpc>
              <a:spcBef>
                <a:spcPts val="0"/>
              </a:spcBef>
              <a:buClr>
                <a:schemeClr val="tx1"/>
              </a:buClr>
              <a:buNone/>
            </a:pPr>
            <a:endParaRPr lang="en-US" sz="1600" b="1" i="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indent="0">
              <a:lnSpc>
                <a:spcPct val="100000"/>
              </a:lnSpc>
              <a:spcBef>
                <a:spcPts val="0"/>
              </a:spcBef>
              <a:buClr>
                <a:schemeClr val="tx1"/>
              </a:buClr>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Arise, O Lord, into thy rest; thou, and the ark of thy strength. Let thy priests be clothed with righteousness; and let thy saints shout for joy. </a:t>
            </a:r>
          </a:p>
          <a:p>
            <a:pPr marL="0" indent="0">
              <a:lnSpc>
                <a:spcPct val="100000"/>
              </a:lnSpc>
              <a:spcBef>
                <a:spcPts val="0"/>
              </a:spcBef>
              <a:buClr>
                <a:schemeClr val="tx1"/>
              </a:buClr>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For thy servant David’s sake turn not away the face of thine anointed. —Psalm 132:8-10 </a:t>
            </a:r>
            <a:endParaRPr lang="en-US" sz="3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indent="0">
              <a:lnSpc>
                <a:spcPct val="100000"/>
              </a:lnSpc>
              <a:spcBef>
                <a:spcPts val="0"/>
              </a:spcBef>
              <a:buClr>
                <a:schemeClr val="tx1"/>
              </a:buClr>
              <a:buNone/>
            </a:pPr>
            <a:r>
              <a:rPr lang="en-US" sz="3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a:p>
            <a:pPr marL="0" indent="0">
              <a:lnSpc>
                <a:spcPct val="100000"/>
              </a:lnSpc>
              <a:spcBef>
                <a:spcPts val="0"/>
              </a:spcBef>
              <a:buClr>
                <a:schemeClr val="tx1"/>
              </a:buClr>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parallel account to today’s text is 1 Kings 8:62-66. Compared to that earlier account, today’s passage is the longer version; it includes additional details. </a:t>
            </a:r>
          </a:p>
        </p:txBody>
      </p:sp>
      <p:cxnSp>
        <p:nvCxnSpPr>
          <p:cNvPr id="11" name="Straight Connector 10">
            <a:extLst>
              <a:ext uri="{FF2B5EF4-FFF2-40B4-BE49-F238E27FC236}">
                <a16:creationId xmlns:a16="http://schemas.microsoft.com/office/drawing/2014/main" id="{0D1A9354-D284-263A-9BC0-5591181973C7}"/>
              </a:ext>
            </a:extLst>
          </p:cNvPr>
          <p:cNvCxnSpPr>
            <a:cxnSpLocks/>
          </p:cNvCxnSpPr>
          <p:nvPr/>
        </p:nvCxnSpPr>
        <p:spPr>
          <a:xfrm>
            <a:off x="657201" y="829974"/>
            <a:ext cx="111556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E453E1FD-1C1D-5D81-3D0A-29248E1A75D2}"/>
              </a:ext>
            </a:extLst>
          </p:cNvPr>
          <p:cNvSpPr txBox="1">
            <a:spLocks/>
          </p:cNvSpPr>
          <p:nvPr/>
        </p:nvSpPr>
        <p:spPr>
          <a:xfrm rot="16200000">
            <a:off x="-848716" y="1164603"/>
            <a:ext cx="2437041" cy="389412"/>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Solomon Dedicates the Temple</a:t>
            </a:r>
          </a:p>
        </p:txBody>
      </p:sp>
      <p:cxnSp>
        <p:nvCxnSpPr>
          <p:cNvPr id="9" name="Straight Connector 8">
            <a:extLst>
              <a:ext uri="{FF2B5EF4-FFF2-40B4-BE49-F238E27FC236}">
                <a16:creationId xmlns:a16="http://schemas.microsoft.com/office/drawing/2014/main" id="{4AC07033-2DE6-48E5-1D37-E7A87CED29D0}"/>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B4D1416-0F22-06EC-583E-4D38367B7FE4}"/>
              </a:ext>
            </a:extLst>
          </p:cNvPr>
          <p:cNvCxnSpPr>
            <a:cxnSpLocks/>
          </p:cNvCxnSpPr>
          <p:nvPr/>
        </p:nvCxnSpPr>
        <p:spPr>
          <a:xfrm rot="16200000">
            <a:off x="3216623" y="3954836"/>
            <a:ext cx="6217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5F929061-3F77-AD1E-997D-432B85C75535}"/>
              </a:ext>
            </a:extLst>
          </p:cNvPr>
          <p:cNvSpPr txBox="1">
            <a:spLocks/>
          </p:cNvSpPr>
          <p:nvPr/>
        </p:nvSpPr>
        <p:spPr>
          <a:xfrm>
            <a:off x="-1527548" y="6188672"/>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13</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825033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124A2-7B71-2434-A2B4-A63258E3B82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1A7826B-1266-0C0A-601F-38CA005D4B7A}"/>
              </a:ext>
            </a:extLst>
          </p:cNvPr>
          <p:cNvSpPr>
            <a:spLocks noGrp="1"/>
          </p:cNvSpPr>
          <p:nvPr>
            <p:ph type="title"/>
          </p:nvPr>
        </p:nvSpPr>
        <p:spPr>
          <a:xfrm>
            <a:off x="687259" y="190239"/>
            <a:ext cx="11408506" cy="655637"/>
          </a:xfrm>
          <a:solidFill>
            <a:srgbClr val="002060">
              <a:alpha val="80000"/>
            </a:srgbClr>
          </a:solidFill>
          <a:ln>
            <a:solidFill>
              <a:schemeClr val="tx1"/>
            </a:solidFill>
          </a:ln>
        </p:spPr>
        <p:txBody>
          <a:bodyPr>
            <a:noAutofit/>
          </a:bodyPr>
          <a:lstStyle/>
          <a:p>
            <a:pPr marL="0" marR="0" algn="ctr">
              <a:lnSpc>
                <a:spcPct val="107000"/>
              </a:lnSpc>
              <a:spcBef>
                <a:spcPts val="0"/>
              </a:spcBef>
              <a:spcAft>
                <a:spcPts val="0"/>
              </a:spcAft>
            </a:pPr>
            <a:r>
              <a:rPr lang="en-US" sz="32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Remember and Celebrate - 2 Chronicles 7:1–3 NIV</a:t>
            </a:r>
          </a:p>
        </p:txBody>
      </p:sp>
      <p:sp>
        <p:nvSpPr>
          <p:cNvPr id="4" name="Content Placeholder 2">
            <a:extLst>
              <a:ext uri="{FF2B5EF4-FFF2-40B4-BE49-F238E27FC236}">
                <a16:creationId xmlns:a16="http://schemas.microsoft.com/office/drawing/2014/main" id="{D241AE15-6845-CABA-A8AF-076942CCF290}"/>
              </a:ext>
            </a:extLst>
          </p:cNvPr>
          <p:cNvSpPr txBox="1">
            <a:spLocks/>
          </p:cNvSpPr>
          <p:nvPr/>
        </p:nvSpPr>
        <p:spPr>
          <a:xfrm>
            <a:off x="564511" y="927956"/>
            <a:ext cx="4809592" cy="5642524"/>
          </a:xfrm>
          <a:prstGeom prst="rect">
            <a:avLst/>
          </a:prstGeom>
          <a:solidFill>
            <a:schemeClr val="bg1">
              <a:alpha val="30000"/>
            </a:schemeClr>
          </a:solid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indent="0">
              <a:lnSpc>
                <a:spcPct val="100000"/>
              </a:lnSpc>
              <a:spcBef>
                <a:spcPts val="12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 When Solomon finished praying, fire came down from heaven and consumed the burnt offering and the sacrifices, and the glory of the LORD filled the temple.  </a:t>
            </a:r>
          </a:p>
          <a:p>
            <a:pPr marL="274320" marR="0" indent="0">
              <a:lnSpc>
                <a:spcPct val="100000"/>
              </a:lnSpc>
              <a:spcBef>
                <a:spcPts val="12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 The priests could not enter the temple of the LORD because the glory of the LORD filled it. </a:t>
            </a:r>
          </a:p>
          <a:p>
            <a:pPr marL="274320" marR="0" indent="0">
              <a:lnSpc>
                <a:spcPct val="100000"/>
              </a:lnSpc>
              <a:spcBef>
                <a:spcPts val="12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3 When all the Israelites saw the fire coming down and the glory of the LORD above the temple, they knelt on the pavement with their faces to the ground, and they worshiped and gave thanks to the LORD, saying, “He is good; his love endures forever. ”</a:t>
            </a:r>
          </a:p>
        </p:txBody>
      </p:sp>
      <p:sp>
        <p:nvSpPr>
          <p:cNvPr id="5" name="Content Placeholder 2">
            <a:extLst>
              <a:ext uri="{FF2B5EF4-FFF2-40B4-BE49-F238E27FC236}">
                <a16:creationId xmlns:a16="http://schemas.microsoft.com/office/drawing/2014/main" id="{8BD53CD3-2118-ACA2-5B00-D5978318E831}"/>
              </a:ext>
            </a:extLst>
          </p:cNvPr>
          <p:cNvSpPr txBox="1">
            <a:spLocks/>
          </p:cNvSpPr>
          <p:nvPr/>
        </p:nvSpPr>
        <p:spPr>
          <a:xfrm>
            <a:off x="5704942" y="914950"/>
            <a:ext cx="6206783" cy="5642524"/>
          </a:xfrm>
          <a:prstGeom prst="rect">
            <a:avLst/>
          </a:prstGeom>
          <a:solidFill>
            <a:schemeClr val="bg1">
              <a:alpha val="30000"/>
            </a:schemeClr>
          </a:solid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As Israel worshiped God in the temple, they recalled God’s presence and the fact that He dwelt with them. </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Solomon finished his prayer, and God sent fire from heaven to consume the animals Solomon had sacrificed. </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Fire consumed the burnt offering, reminding the Israelites of how God had previously accepted David’s offering in that same spot. </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God’s glory filled the temple, just as it had filled the tabernacle before. </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temple was so full of God’s glory that none of the Israelites could enter. </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worshipers were reminded of when God appeared in fire and smoke at Mount Sinai. </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God also revealed His character at Mount Sinai.  This history is repeated by the worshipers, who declare that He is good and His love endures forever.  God confirmed His covenant and affirmed His faithfulness to His people through His presence in the temple. </a:t>
            </a:r>
          </a:p>
        </p:txBody>
      </p:sp>
      <p:cxnSp>
        <p:nvCxnSpPr>
          <p:cNvPr id="11" name="Straight Connector 10">
            <a:extLst>
              <a:ext uri="{FF2B5EF4-FFF2-40B4-BE49-F238E27FC236}">
                <a16:creationId xmlns:a16="http://schemas.microsoft.com/office/drawing/2014/main" id="{84017187-F4C2-03C6-10A9-211F7E292739}"/>
              </a:ext>
            </a:extLst>
          </p:cNvPr>
          <p:cNvCxnSpPr>
            <a:cxnSpLocks/>
          </p:cNvCxnSpPr>
          <p:nvPr/>
        </p:nvCxnSpPr>
        <p:spPr>
          <a:xfrm>
            <a:off x="657201" y="829974"/>
            <a:ext cx="111556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E7915D2D-FC71-9364-2620-E5352BE1A7E8}"/>
              </a:ext>
            </a:extLst>
          </p:cNvPr>
          <p:cNvSpPr txBox="1">
            <a:spLocks/>
          </p:cNvSpPr>
          <p:nvPr/>
        </p:nvSpPr>
        <p:spPr>
          <a:xfrm rot="16200000">
            <a:off x="-848716" y="1164603"/>
            <a:ext cx="2437041" cy="389412"/>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Solomon Dedicates the Temple</a:t>
            </a:r>
          </a:p>
        </p:txBody>
      </p:sp>
      <p:cxnSp>
        <p:nvCxnSpPr>
          <p:cNvPr id="9" name="Straight Connector 8">
            <a:extLst>
              <a:ext uri="{FF2B5EF4-FFF2-40B4-BE49-F238E27FC236}">
                <a16:creationId xmlns:a16="http://schemas.microsoft.com/office/drawing/2014/main" id="{66C800DF-B3B6-0DAD-8846-B382F2825DAF}"/>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A6F1247-BDA2-53F0-8D5B-471F47ED783F}"/>
              </a:ext>
            </a:extLst>
          </p:cNvPr>
          <p:cNvCxnSpPr>
            <a:cxnSpLocks/>
          </p:cNvCxnSpPr>
          <p:nvPr/>
        </p:nvCxnSpPr>
        <p:spPr>
          <a:xfrm rot="16200000">
            <a:off x="2430562" y="3954836"/>
            <a:ext cx="6217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F43612D0-E38D-13A8-9F5B-C25232BC6126}"/>
              </a:ext>
            </a:extLst>
          </p:cNvPr>
          <p:cNvSpPr txBox="1">
            <a:spLocks/>
          </p:cNvSpPr>
          <p:nvPr/>
        </p:nvSpPr>
        <p:spPr>
          <a:xfrm>
            <a:off x="9204620" y="6217701"/>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14</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807691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rgbClr val="002060"/>
            </a:gs>
            <a:gs pos="100000">
              <a:srgbClr val="002060"/>
            </a:gs>
          </a:gsLst>
          <a:lin ang="5400000" scaled="1"/>
          <a:tileRect/>
        </a:gra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7780744" y="769813"/>
            <a:ext cx="4411255" cy="5978020"/>
          </a:xfrm>
          <a:prstGeom prst="rect">
            <a:avLst/>
          </a:prstGeom>
          <a:noFill/>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00000"/>
              </a:lnSpc>
              <a:spcBef>
                <a:spcPts val="0"/>
              </a:spcBef>
              <a:buClr>
                <a:schemeClr val="tx1"/>
              </a:buClr>
              <a:buFont typeface="Wingdings" panose="05000000000000000000" pitchFamily="2" charset="2"/>
              <a:buChar char="q"/>
            </a:pPr>
            <a:endPar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R="0" lvl="0">
              <a:lnSpc>
                <a:spcPct val="100000"/>
              </a:lnSpc>
              <a:spcBef>
                <a:spcPts val="0"/>
              </a:spcBef>
              <a:buClr>
                <a:schemeClr val="tx1"/>
              </a:buClr>
              <a:buFont typeface="Wingdings" panose="05000000000000000000" pitchFamily="2" charset="2"/>
              <a:buChar char="q"/>
            </a:pPr>
            <a:endPar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R="0" lvl="0">
              <a:lnSpc>
                <a:spcPct val="100000"/>
              </a:lnSpc>
              <a:spcBef>
                <a:spcPts val="0"/>
              </a:spcBef>
              <a:buClr>
                <a:schemeClr val="tx1"/>
              </a:buClr>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temple was dedicated with the offering of thousands of animals. </a:t>
            </a:r>
          </a:p>
          <a:p>
            <a:pPr marR="0" lvl="0">
              <a:lnSpc>
                <a:spcPct val="100000"/>
              </a:lnSpc>
              <a:spcBef>
                <a:spcPts val="0"/>
              </a:spcBef>
              <a:buClr>
                <a:schemeClr val="tx1"/>
              </a:buClr>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number of animals offered to God was extravagant. Meat was rare and precious, and so this offering was a great gift. </a:t>
            </a:r>
          </a:p>
          <a:p>
            <a:pPr marR="0" lvl="0">
              <a:lnSpc>
                <a:spcPct val="100000"/>
              </a:lnSpc>
              <a:spcBef>
                <a:spcPts val="0"/>
              </a:spcBef>
              <a:buClr>
                <a:schemeClr val="tx1"/>
              </a:buClr>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God had assigned the Levites to serve as priests, caretakers, and musicians in the temple. </a:t>
            </a:r>
          </a:p>
          <a:p>
            <a:pPr marR="0" lvl="0">
              <a:lnSpc>
                <a:spcPct val="100000"/>
              </a:lnSpc>
              <a:spcBef>
                <a:spcPts val="0"/>
              </a:spcBef>
              <a:buClr>
                <a:schemeClr val="tx1"/>
              </a:buClr>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Levites played musical instruments and praised the Lord for His faithful love. </a:t>
            </a:r>
          </a:p>
          <a:p>
            <a:pPr marR="0" lvl="0">
              <a:lnSpc>
                <a:spcPct val="100000"/>
              </a:lnSpc>
              <a:spcBef>
                <a:spcPts val="0"/>
              </a:spcBef>
              <a:buClr>
                <a:schemeClr val="tx1"/>
              </a:buClr>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space for making offerings overflowed into an outer courtyard of the temple. </a:t>
            </a:r>
          </a:p>
          <a:p>
            <a:pPr marR="0" lvl="0">
              <a:lnSpc>
                <a:spcPct val="100000"/>
              </a:lnSpc>
              <a:spcBef>
                <a:spcPts val="0"/>
              </a:spcBef>
              <a:buClr>
                <a:schemeClr val="tx1"/>
              </a:buClr>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Solomon finished building the temple, providing a place for the people to worship God. </a:t>
            </a:r>
          </a:p>
          <a:p>
            <a:pPr marR="0" lvl="0">
              <a:lnSpc>
                <a:spcPct val="100000"/>
              </a:lnSpc>
              <a:spcBef>
                <a:spcPts val="0"/>
              </a:spcBef>
              <a:buClr>
                <a:schemeClr val="tx1"/>
              </a:buClr>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Throughout the Bible, God provided ways for people to be able to come into His presence and spend time with Him. </a:t>
            </a:r>
          </a:p>
          <a:p>
            <a:pPr marR="0" lvl="0">
              <a:lnSpc>
                <a:spcPct val="100000"/>
              </a:lnSpc>
              <a:spcBef>
                <a:spcPts val="0"/>
              </a:spcBef>
              <a:buClr>
                <a:schemeClr val="tx1"/>
              </a:buClr>
              <a:buFont typeface="Wingdings" panose="05000000000000000000" pitchFamily="2" charset="2"/>
              <a:buChar char="q"/>
            </a:pPr>
            <a:endPar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R="0" lvl="0">
              <a:lnSpc>
                <a:spcPct val="100000"/>
              </a:lnSpc>
              <a:spcBef>
                <a:spcPts val="0"/>
              </a:spcBef>
              <a:buClr>
                <a:schemeClr val="tx1"/>
              </a:buClr>
              <a:buFont typeface="Wingdings" panose="05000000000000000000" pitchFamily="2" charset="2"/>
              <a:buChar char="q"/>
            </a:pPr>
            <a:endPar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R="0" lvl="0">
              <a:lnSpc>
                <a:spcPct val="100000"/>
              </a:lnSpc>
              <a:spcBef>
                <a:spcPts val="0"/>
              </a:spcBef>
              <a:buClr>
                <a:schemeClr val="tx1"/>
              </a:buClr>
              <a:buFont typeface="Wingdings" panose="05000000000000000000" pitchFamily="2" charset="2"/>
              <a:buChar char="q"/>
            </a:pPr>
            <a:endPar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368301" y="927955"/>
            <a:ext cx="7307835" cy="5875987"/>
          </a:xfrm>
          <a:prstGeom prst="rect">
            <a:avLst/>
          </a:prstGeom>
          <a:noFill/>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marR="0" indent="0">
              <a:lnSpc>
                <a:spcPct val="100000"/>
              </a:lnSpc>
              <a:spcBef>
                <a:spcPts val="0"/>
              </a:spcBef>
              <a:buNone/>
            </a:pPr>
            <a:r>
              <a:rPr lang="en-US" sz="17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4 Then the king and all the people offered sacrifices before the LORD. </a:t>
            </a:r>
          </a:p>
          <a:p>
            <a:pPr marL="182880" marR="0" indent="0">
              <a:lnSpc>
                <a:spcPct val="100000"/>
              </a:lnSpc>
              <a:spcBef>
                <a:spcPts val="0"/>
              </a:spcBef>
              <a:buNone/>
            </a:pPr>
            <a:r>
              <a:rPr lang="en-US" sz="17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5 And King Solomon offered a sacrifice of twenty-two thousand head of cattle and a hundred and twenty thousand sheep and goats. So the king and all the people dedicated the temple of God. </a:t>
            </a:r>
          </a:p>
          <a:p>
            <a:pPr marL="182880" marR="0" indent="0">
              <a:lnSpc>
                <a:spcPct val="100000"/>
              </a:lnSpc>
              <a:spcBef>
                <a:spcPts val="0"/>
              </a:spcBef>
              <a:buNone/>
            </a:pPr>
            <a:r>
              <a:rPr lang="en-US" sz="17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6 The priests took their positions, as did the Levites with the LORD’s musical instruments, which King David had made for praising the LORD and which were used when he gave thanks, saying, “His love endures forever. ” Opposite the Levites, the priests blew their trumpets, and all the Israelites were standing.  </a:t>
            </a:r>
          </a:p>
          <a:p>
            <a:pPr marL="182880" marR="0" indent="0">
              <a:lnSpc>
                <a:spcPct val="100000"/>
              </a:lnSpc>
              <a:spcBef>
                <a:spcPts val="0"/>
              </a:spcBef>
              <a:buNone/>
            </a:pPr>
            <a:r>
              <a:rPr lang="en-US" sz="17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7 Solomon consecrated the middle part of the courtyard in front of the temple of the LORD, and there he offered burnt offerings and the fat of the fellowship offerings, because the bronze altar he had made could not hold the burnt offerings, the grain offerings and the fat portions.  </a:t>
            </a:r>
          </a:p>
          <a:p>
            <a:pPr marL="182880" marR="0" indent="0">
              <a:lnSpc>
                <a:spcPct val="100000"/>
              </a:lnSpc>
              <a:spcBef>
                <a:spcPts val="0"/>
              </a:spcBef>
              <a:buNone/>
            </a:pPr>
            <a:r>
              <a:rPr lang="en-US" sz="17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endParaRPr lang="en-US" sz="11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902880" lvl="2">
              <a:lnSpc>
                <a:spcPct val="100000"/>
              </a:lnSpc>
              <a:spcBef>
                <a:spcPts val="0"/>
              </a:spcBef>
            </a:pPr>
            <a:r>
              <a:rPr lang="en-US" sz="11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8 So Solomon observed the festival at that time for seven days, and all Israel with him—a vast assembly, people from Lebo Hamath to the Wadi of Egypt. </a:t>
            </a:r>
          </a:p>
          <a:p>
            <a:pPr marL="902880" lvl="2">
              <a:lnSpc>
                <a:spcPct val="100000"/>
              </a:lnSpc>
              <a:spcBef>
                <a:spcPts val="0"/>
              </a:spcBef>
            </a:pPr>
            <a:r>
              <a:rPr lang="en-US" sz="11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9 On the eighth day they held an assembly, for they had celebrated the dedication of the altar for seven days and the festival for seven days more. </a:t>
            </a:r>
          </a:p>
          <a:p>
            <a:pPr marL="902880" lvl="2">
              <a:lnSpc>
                <a:spcPct val="100000"/>
              </a:lnSpc>
              <a:spcBef>
                <a:spcPts val="0"/>
              </a:spcBef>
            </a:pPr>
            <a:r>
              <a:rPr lang="en-US" sz="11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10 On the twenty-third day of the seventh month he sent the people to their homes, joyful and glad in heart for the good things the Lord had done for David and Solomon and for his people Israel.</a:t>
            </a:r>
          </a:p>
          <a:p>
            <a:pPr marL="182880" marR="0" indent="0">
              <a:lnSpc>
                <a:spcPct val="100000"/>
              </a:lnSpc>
              <a:spcBef>
                <a:spcPts val="0"/>
              </a:spcBef>
              <a:buNone/>
            </a:pPr>
            <a:r>
              <a:rPr lang="en-US" sz="11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a:p>
            <a:pPr marL="182880" marR="0" indent="0">
              <a:lnSpc>
                <a:spcPct val="100000"/>
              </a:lnSpc>
              <a:spcBef>
                <a:spcPts val="0"/>
              </a:spcBef>
              <a:buNone/>
            </a:pPr>
            <a:r>
              <a:rPr lang="en-US" sz="17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11 When Solomon had finished the temple of the LORD and the royal palace, and had succeeded in carrying out all he had in mind to do in the temple of the LORD and in his own palace,</a:t>
            </a:r>
          </a:p>
        </p:txBody>
      </p:sp>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783494" y="190239"/>
            <a:ext cx="11408506" cy="655637"/>
          </a:xfrm>
        </p:spPr>
        <p:txBody>
          <a:bodyPr>
            <a:noAutofit/>
          </a:bodyPr>
          <a:lstStyle/>
          <a:p>
            <a:pPr marL="0" marR="0" algn="ctr">
              <a:lnSpc>
                <a:spcPct val="107000"/>
              </a:lnSpc>
              <a:spcBef>
                <a:spcPts val="0"/>
              </a:spcBef>
              <a:spcAft>
                <a:spcPts val="0"/>
              </a:spcAft>
            </a:pPr>
            <a:r>
              <a:rPr lang="en-US" sz="32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An Extravagant Celebration - 2 Chronicles 7:4–7, 11 NIV</a:t>
            </a:r>
          </a:p>
        </p:txBody>
      </p: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57201" y="829974"/>
            <a:ext cx="111556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A0671547-CD94-CEC5-CC74-8CEDAB88583F}"/>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Solomon Dedicates the Temple</a:t>
            </a:r>
          </a:p>
        </p:txBody>
      </p:sp>
      <p:cxnSp>
        <p:nvCxnSpPr>
          <p:cNvPr id="9" name="Straight Connector 8">
            <a:extLst>
              <a:ext uri="{FF2B5EF4-FFF2-40B4-BE49-F238E27FC236}">
                <a16:creationId xmlns:a16="http://schemas.microsoft.com/office/drawing/2014/main" id="{54FFE301-C26F-9262-CCB8-88228BBE875E}"/>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rot="16200000">
            <a:off x="4688482" y="3954836"/>
            <a:ext cx="6217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3C4F607A-D7B9-F73F-652A-A7928CA7EC75}"/>
              </a:ext>
            </a:extLst>
          </p:cNvPr>
          <p:cNvSpPr txBox="1">
            <a:spLocks/>
          </p:cNvSpPr>
          <p:nvPr/>
        </p:nvSpPr>
        <p:spPr>
          <a:xfrm>
            <a:off x="9484895" y="6570476"/>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15</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036069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653B91-CA79-309E-20E9-1E82F3788D15}"/>
              </a:ext>
            </a:extLst>
          </p:cNvPr>
          <p:cNvSpPr/>
          <p:nvPr/>
        </p:nvSpPr>
        <p:spPr>
          <a:xfrm>
            <a:off x="832139" y="912138"/>
            <a:ext cx="11160477" cy="5479577"/>
          </a:xfrm>
          <a:prstGeom prst="rect">
            <a:avLst/>
          </a:prstGeom>
          <a:gradFill>
            <a:gsLst>
              <a:gs pos="0">
                <a:srgbClr val="002060">
                  <a:alpha val="50000"/>
                </a:srgbClr>
              </a:gs>
              <a:gs pos="30000">
                <a:srgbClr val="00B0F0">
                  <a:alpha val="50000"/>
                </a:srgbClr>
              </a:gs>
              <a:gs pos="19000">
                <a:srgbClr val="0070C0">
                  <a:alpha val="50000"/>
                </a:srgbClr>
              </a:gs>
              <a:gs pos="100000">
                <a:srgbClr val="002060">
                  <a:alpha val="50000"/>
                </a:srgbClr>
              </a:gs>
            </a:gsLst>
            <a:lin ang="5400000" scaled="1"/>
          </a:gra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4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WITHOUT A DOUBT</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 recently had a conversation with someone who struggles with doubting God. She has been a Christian for many years, but there are times when she wonders if God exists and questions if He does exist, whether He loves her. These doubts are in spite of the memories she has of God’s very real presence in her life. </a:t>
            </a:r>
            <a:endPar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day Solomon dedicated the temple would have left no room for doubt. Anyone who was there not only felt but even saw the glory of God descending. Everyone there couldn’t help but worship because God was present. </a:t>
            </a:r>
            <a:endPar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After that, the Israelites would have gone home to their daily lives. God’s glory at the temple would have faded into a memory. Doubt could have crept in. As a believer in Jesus, I know I have the very presence of God dwelling in me (1 Cor. 6:19). But I do not always feel this truth. </a:t>
            </a:r>
            <a:endPar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my conversation with the woman who struggles with doubt, I reminded her that God is always asking His people to remember Him and the things He has done. I told her that when I struggle in my faith or when I’m in a dry season, I take time to think about how God has been near to me in the past. Stopping to recall my experiences with God sparks truth in my life and leads me to worship because I know that God dwells in me, even when I don’t feel Him. </a:t>
            </a:r>
            <a:endPar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has always provided a way for His people to be near to Him. He was in Eden, at the tabernacle, in the temple, and now in us! Even, in my moments of doubt or seasons of apathy I can take comfort in the knowledge that God is always with me.</a:t>
            </a:r>
            <a:endPar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FEF07B89-09C9-F1CA-A2FD-337D92B62350}"/>
              </a:ext>
            </a:extLst>
          </p:cNvPr>
          <p:cNvSpPr txBox="1"/>
          <p:nvPr/>
        </p:nvSpPr>
        <p:spPr>
          <a:xfrm>
            <a:off x="832139" y="240274"/>
            <a:ext cx="10525991" cy="532903"/>
          </a:xfrm>
          <a:prstGeom prst="rect">
            <a:avLst/>
          </a:prstGeom>
          <a:noFill/>
        </p:spPr>
        <p:txBody>
          <a:bodyPr wrap="square">
            <a:spAutoFit/>
          </a:bodyPr>
          <a:lstStyle/>
          <a:p>
            <a:pPr>
              <a:lnSpc>
                <a:spcPct val="107000"/>
              </a:lnSpc>
            </a:pPr>
            <a:r>
              <a:rPr lang="en-US" sz="28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Bible Application:</a:t>
            </a:r>
          </a:p>
        </p:txBody>
      </p:sp>
      <p:sp>
        <p:nvSpPr>
          <p:cNvPr id="9" name="TextBox 8">
            <a:extLst>
              <a:ext uri="{FF2B5EF4-FFF2-40B4-BE49-F238E27FC236}">
                <a16:creationId xmlns:a16="http://schemas.microsoft.com/office/drawing/2014/main" id="{F50B0E01-39A1-6C4C-6CB7-107DC9AB70B3}"/>
              </a:ext>
            </a:extLst>
          </p:cNvPr>
          <p:cNvSpPr txBox="1"/>
          <p:nvPr/>
        </p:nvSpPr>
        <p:spPr>
          <a:xfrm>
            <a:off x="3506351" y="306670"/>
            <a:ext cx="8119407"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Recognize that God dwells among us today, no matter how we’re feeling. </a:t>
            </a:r>
          </a:p>
        </p:txBody>
      </p:sp>
      <p:sp>
        <p:nvSpPr>
          <p:cNvPr id="3" name="Footer Placeholder 9">
            <a:extLst>
              <a:ext uri="{FF2B5EF4-FFF2-40B4-BE49-F238E27FC236}">
                <a16:creationId xmlns:a16="http://schemas.microsoft.com/office/drawing/2014/main" id="{7E0D9D10-E826-1EE8-FDDF-C71FE6C1CC2D}"/>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Solomon Dedicates the Temple</a:t>
            </a:r>
          </a:p>
        </p:txBody>
      </p:sp>
      <p:cxnSp>
        <p:nvCxnSpPr>
          <p:cNvPr id="11" name="Straight Connector 10">
            <a:extLst>
              <a:ext uri="{FF2B5EF4-FFF2-40B4-BE49-F238E27FC236}">
                <a16:creationId xmlns:a16="http://schemas.microsoft.com/office/drawing/2014/main" id="{8205F3D2-74E4-43F6-9C35-0D96E177EA41}"/>
              </a:ext>
            </a:extLst>
          </p:cNvPr>
          <p:cNvCxnSpPr>
            <a:cxnSpLocks/>
          </p:cNvCxnSpPr>
          <p:nvPr/>
        </p:nvCxnSpPr>
        <p:spPr>
          <a:xfrm>
            <a:off x="716559" y="6877844"/>
            <a:ext cx="1097280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D6A716-F56E-4994-BA78-6F50258CD936}"/>
              </a:ext>
            </a:extLst>
          </p:cNvPr>
          <p:cNvCxnSpPr>
            <a:cxnSpLocks/>
          </p:cNvCxnSpPr>
          <p:nvPr/>
        </p:nvCxnSpPr>
        <p:spPr>
          <a:xfrm>
            <a:off x="848534" y="76309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380B7C-F187-4B3F-9123-1A8D47E3D6FC}"/>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58A6EBC4-7CEB-23FA-F31A-C96AC0DB3BB2}"/>
              </a:ext>
            </a:extLst>
          </p:cNvPr>
          <p:cNvSpPr txBox="1">
            <a:spLocks/>
          </p:cNvSpPr>
          <p:nvPr/>
        </p:nvSpPr>
        <p:spPr>
          <a:xfrm>
            <a:off x="9208690" y="6440823"/>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16</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204509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C0F9E-E8C1-29FB-2070-513586DAB798}"/>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AE35871C-54DD-7988-BAF0-02B0A6FB23D6}"/>
              </a:ext>
            </a:extLst>
          </p:cNvPr>
          <p:cNvSpPr/>
          <p:nvPr/>
        </p:nvSpPr>
        <p:spPr>
          <a:xfrm>
            <a:off x="6614155" y="1345878"/>
            <a:ext cx="4326747" cy="2845266"/>
          </a:xfrm>
          <a:prstGeom prst="rect">
            <a:avLst/>
          </a:prstGeom>
          <a:gradFill>
            <a:gsLst>
              <a:gs pos="0">
                <a:srgbClr val="002060">
                  <a:alpha val="50000"/>
                </a:srgbClr>
              </a:gs>
              <a:gs pos="30000">
                <a:srgbClr val="00B0F0">
                  <a:alpha val="50000"/>
                </a:srgbClr>
              </a:gs>
              <a:gs pos="19000">
                <a:srgbClr val="0070C0">
                  <a:alpha val="50000"/>
                </a:srgbClr>
              </a:gs>
              <a:gs pos="100000">
                <a:srgbClr val="002060">
                  <a:alpha val="50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4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WITHOUT A DOUBT</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10. What are some of the faith-defining moments you have had with God?</a:t>
            </a:r>
          </a:p>
          <a:p>
            <a:pPr marL="0" marR="0">
              <a:lnSpc>
                <a:spcPct val="107000"/>
              </a:lnSpc>
              <a:spcBef>
                <a:spcPts val="0"/>
              </a:spcBef>
              <a:spcAft>
                <a:spcPts val="0"/>
              </a:spcAft>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11. When have you experienced doubt in your faith?</a:t>
            </a:r>
          </a:p>
          <a:p>
            <a:pPr marL="0" marR="0">
              <a:lnSpc>
                <a:spcPct val="107000"/>
              </a:lnSpc>
              <a:spcBef>
                <a:spcPts val="0"/>
              </a:spcBef>
              <a:spcAft>
                <a:spcPts val="0"/>
              </a:spcAft>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12. Why does it help our faith to remember the moments we’ve experienced God?</a:t>
            </a:r>
          </a:p>
        </p:txBody>
      </p:sp>
      <p:sp>
        <p:nvSpPr>
          <p:cNvPr id="2" name="TextBox 1">
            <a:extLst>
              <a:ext uri="{FF2B5EF4-FFF2-40B4-BE49-F238E27FC236}">
                <a16:creationId xmlns:a16="http://schemas.microsoft.com/office/drawing/2014/main" id="{9AFE1EE9-BD27-43AF-A9C6-B55D72A93D90}"/>
              </a:ext>
            </a:extLst>
          </p:cNvPr>
          <p:cNvSpPr txBox="1"/>
          <p:nvPr/>
        </p:nvSpPr>
        <p:spPr>
          <a:xfrm>
            <a:off x="832139" y="240274"/>
            <a:ext cx="10525991" cy="532903"/>
          </a:xfrm>
          <a:prstGeom prst="rect">
            <a:avLst/>
          </a:prstGeom>
          <a:noFill/>
        </p:spPr>
        <p:txBody>
          <a:bodyPr wrap="square">
            <a:spAutoFit/>
          </a:bodyPr>
          <a:lstStyle/>
          <a:p>
            <a:pPr>
              <a:lnSpc>
                <a:spcPct val="107000"/>
              </a:lnSpc>
            </a:pPr>
            <a:r>
              <a:rPr lang="en-US" sz="28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Bible Application:</a:t>
            </a:r>
          </a:p>
        </p:txBody>
      </p:sp>
      <p:sp>
        <p:nvSpPr>
          <p:cNvPr id="9" name="TextBox 8">
            <a:extLst>
              <a:ext uri="{FF2B5EF4-FFF2-40B4-BE49-F238E27FC236}">
                <a16:creationId xmlns:a16="http://schemas.microsoft.com/office/drawing/2014/main" id="{B0C7A4DA-C6D7-A582-18BA-D3D7645F7DD1}"/>
              </a:ext>
            </a:extLst>
          </p:cNvPr>
          <p:cNvSpPr txBox="1"/>
          <p:nvPr/>
        </p:nvSpPr>
        <p:spPr>
          <a:xfrm>
            <a:off x="3506351" y="306670"/>
            <a:ext cx="8119407"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Recognize that God dwells among us today, no matter how we’re feeling. </a:t>
            </a:r>
          </a:p>
        </p:txBody>
      </p:sp>
      <p:sp>
        <p:nvSpPr>
          <p:cNvPr id="3" name="Footer Placeholder 9">
            <a:extLst>
              <a:ext uri="{FF2B5EF4-FFF2-40B4-BE49-F238E27FC236}">
                <a16:creationId xmlns:a16="http://schemas.microsoft.com/office/drawing/2014/main" id="{446DA07F-2F07-1AC7-ED84-6B7FFC9DFDFE}"/>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Solomon Dedicates the Temple</a:t>
            </a:r>
          </a:p>
        </p:txBody>
      </p:sp>
      <p:cxnSp>
        <p:nvCxnSpPr>
          <p:cNvPr id="11" name="Straight Connector 10">
            <a:extLst>
              <a:ext uri="{FF2B5EF4-FFF2-40B4-BE49-F238E27FC236}">
                <a16:creationId xmlns:a16="http://schemas.microsoft.com/office/drawing/2014/main" id="{3F0FAFE8-CE14-B8ED-2845-5BD9E1E7D453}"/>
              </a:ext>
            </a:extLst>
          </p:cNvPr>
          <p:cNvCxnSpPr>
            <a:cxnSpLocks/>
          </p:cNvCxnSpPr>
          <p:nvPr/>
        </p:nvCxnSpPr>
        <p:spPr>
          <a:xfrm>
            <a:off x="716559" y="6877844"/>
            <a:ext cx="1097280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F5D094-3C03-29B0-DDA3-1D21ED94F63F}"/>
              </a:ext>
            </a:extLst>
          </p:cNvPr>
          <p:cNvCxnSpPr>
            <a:cxnSpLocks/>
          </p:cNvCxnSpPr>
          <p:nvPr/>
        </p:nvCxnSpPr>
        <p:spPr>
          <a:xfrm>
            <a:off x="848534" y="76309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5B8F39F-B419-1DAA-470D-2B5051232746}"/>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B36EF406-D00C-7C2D-AFB8-B584D29C0CA5}"/>
              </a:ext>
            </a:extLst>
          </p:cNvPr>
          <p:cNvSpPr txBox="1">
            <a:spLocks/>
          </p:cNvSpPr>
          <p:nvPr/>
        </p:nvSpPr>
        <p:spPr>
          <a:xfrm>
            <a:off x="9208690" y="6440823"/>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17</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pic>
        <p:nvPicPr>
          <p:cNvPr id="6" name="Picture 5">
            <a:extLst>
              <a:ext uri="{FF2B5EF4-FFF2-40B4-BE49-F238E27FC236}">
                <a16:creationId xmlns:a16="http://schemas.microsoft.com/office/drawing/2014/main" id="{B595F113-B3A9-E302-C456-4650DE5EC911}"/>
              </a:ext>
            </a:extLst>
          </p:cNvPr>
          <p:cNvPicPr>
            <a:picLocks noChangeAspect="1"/>
          </p:cNvPicPr>
          <p:nvPr/>
        </p:nvPicPr>
        <p:blipFill>
          <a:blip r:embed="rId3"/>
          <a:srcRect l="6045" t="37359" r="-6045" b="13605"/>
          <a:stretch/>
        </p:blipFill>
        <p:spPr>
          <a:xfrm>
            <a:off x="502641" y="1440750"/>
            <a:ext cx="6111514" cy="4769520"/>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spTree>
    <p:extLst>
      <p:ext uri="{BB962C8B-B14F-4D97-AF65-F5344CB8AC3E}">
        <p14:creationId xmlns:p14="http://schemas.microsoft.com/office/powerpoint/2010/main" val="2430406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73B4827-8DB0-0B38-F949-A9408EE913E9}"/>
              </a:ext>
            </a:extLst>
          </p:cNvPr>
          <p:cNvCxnSpPr>
            <a:cxnSpLocks/>
          </p:cNvCxnSpPr>
          <p:nvPr/>
        </p:nvCxnSpPr>
        <p:spPr>
          <a:xfrm rot="5400000">
            <a:off x="-2319531" y="3494747"/>
            <a:ext cx="5943600" cy="0"/>
          </a:xfrm>
          <a:prstGeom prst="line">
            <a:avLst/>
          </a:prstGeom>
          <a:ln w="127000">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7823738-A69F-3179-76C8-4A6EBB2BC3AD}"/>
              </a:ext>
            </a:extLst>
          </p:cNvPr>
          <p:cNvGrpSpPr/>
          <p:nvPr/>
        </p:nvGrpSpPr>
        <p:grpSpPr>
          <a:xfrm>
            <a:off x="1060771" y="391618"/>
            <a:ext cx="10257871" cy="628914"/>
            <a:chOff x="0" y="55339"/>
            <a:chExt cx="9026157" cy="343792"/>
          </a:xfrm>
          <a:solidFill>
            <a:schemeClr val="tx1"/>
          </a:solidFill>
          <a:scene3d>
            <a:camera prst="orthographicFront">
              <a:rot lat="0" lon="0" rev="0"/>
            </a:camera>
            <a:lightRig rig="contrasting" dir="t">
              <a:rot lat="0" lon="0" rev="1200000"/>
            </a:lightRig>
          </a:scene3d>
        </p:grpSpPr>
        <p:sp>
          <p:nvSpPr>
            <p:cNvPr id="14" name="Rectangle: Rounded Corners 13">
              <a:extLst>
                <a:ext uri="{FF2B5EF4-FFF2-40B4-BE49-F238E27FC236}">
                  <a16:creationId xmlns:a16="http://schemas.microsoft.com/office/drawing/2014/main" id="{32670A2B-FCC5-DB81-A59E-385E0E481FC9}"/>
                </a:ext>
              </a:extLst>
            </p:cNvPr>
            <p:cNvSpPr/>
            <p:nvPr/>
          </p:nvSpPr>
          <p:spPr>
            <a:xfrm>
              <a:off x="0" y="55339"/>
              <a:ext cx="9026157" cy="343792"/>
            </a:xfrm>
            <a:prstGeom prst="roundRect">
              <a:avLst/>
            </a:prstGeom>
            <a:grpFill/>
            <a:ln>
              <a:solidFill>
                <a:schemeClr val="tx1"/>
              </a:solidFill>
            </a:ln>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solidFill>
                  <a:srgbClr val="002060"/>
                </a:solidFill>
              </a:endParaRPr>
            </a:p>
          </p:txBody>
        </p:sp>
        <p:sp>
          <p:nvSpPr>
            <p:cNvPr id="16" name="Rectangle: Rounded Corners 4">
              <a:extLst>
                <a:ext uri="{FF2B5EF4-FFF2-40B4-BE49-F238E27FC236}">
                  <a16:creationId xmlns:a16="http://schemas.microsoft.com/office/drawing/2014/main" id="{52E9ECB7-89A6-21B8-D971-09DED30723FF}"/>
                </a:ext>
              </a:extLst>
            </p:cNvPr>
            <p:cNvSpPr txBox="1"/>
            <p:nvPr/>
          </p:nvSpPr>
          <p:spPr>
            <a:xfrm>
              <a:off x="16783" y="72122"/>
              <a:ext cx="8992591" cy="310226"/>
            </a:xfrm>
            <a:prstGeom prst="rect">
              <a:avLst/>
            </a:prstGeom>
            <a:noFill/>
            <a:ln>
              <a:solidFill>
                <a:schemeClr val="tx1"/>
              </a:solidFill>
            </a:ln>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cap="small" dirty="0">
                  <a:solidFill>
                    <a:srgbClr val="002060"/>
                  </a:solidFill>
                  <a:effectLst>
                    <a:outerShdw blurRad="38100" dist="38100" dir="2700000" algn="tl">
                      <a:srgbClr val="000000">
                        <a:alpha val="43137"/>
                      </a:srgbClr>
                    </a:outerShdw>
                  </a:effectLst>
                  <a:latin typeface="Gotham Medium" panose="02000604030000020004"/>
                </a:rPr>
                <a:t>  Conclusion</a:t>
              </a:r>
              <a:endParaRPr lang="en-US" sz="3600" b="1" kern="1200" cap="small" dirty="0">
                <a:solidFill>
                  <a:srgbClr val="002060"/>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p:txBody>
        </p:sp>
      </p:grpSp>
      <p:sp>
        <p:nvSpPr>
          <p:cNvPr id="5" name="Footer Placeholder 9">
            <a:extLst>
              <a:ext uri="{FF2B5EF4-FFF2-40B4-BE49-F238E27FC236}">
                <a16:creationId xmlns:a16="http://schemas.microsoft.com/office/drawing/2014/main" id="{85E16FA0-9C9C-EC07-7D05-796CDC145CC7}"/>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Solomon Dedicates the Temple</a:t>
            </a:r>
          </a:p>
        </p:txBody>
      </p:sp>
      <p:cxnSp>
        <p:nvCxnSpPr>
          <p:cNvPr id="6" name="Straight Connector 5">
            <a:extLst>
              <a:ext uri="{FF2B5EF4-FFF2-40B4-BE49-F238E27FC236}">
                <a16:creationId xmlns:a16="http://schemas.microsoft.com/office/drawing/2014/main" id="{F098000E-F9D4-402F-BC45-FCB8EC6CF441}"/>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7382C11-1573-4E3C-AF5B-9188DDFAA095}"/>
              </a:ext>
            </a:extLst>
          </p:cNvPr>
          <p:cNvCxnSpPr>
            <a:cxnSpLocks/>
          </p:cNvCxnSpPr>
          <p:nvPr/>
        </p:nvCxnSpPr>
        <p:spPr>
          <a:xfrm>
            <a:off x="868959" y="6747833"/>
            <a:ext cx="1097280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333FB2D-C976-80B2-0FCF-1B2BA87A8AE3}"/>
              </a:ext>
            </a:extLst>
          </p:cNvPr>
          <p:cNvCxnSpPr>
            <a:cxnSpLocks/>
          </p:cNvCxnSpPr>
          <p:nvPr/>
        </p:nvCxnSpPr>
        <p:spPr>
          <a:xfrm>
            <a:off x="1483085" y="6964977"/>
            <a:ext cx="95097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243B68D0-CEBD-6966-A274-D32CD13BDF23}"/>
              </a:ext>
            </a:extLst>
          </p:cNvPr>
          <p:cNvSpPr txBox="1">
            <a:spLocks/>
          </p:cNvSpPr>
          <p:nvPr/>
        </p:nvSpPr>
        <p:spPr>
          <a:xfrm>
            <a:off x="8742946" y="6256422"/>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18</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
        <p:nvSpPr>
          <p:cNvPr id="3" name="Rectangle 2">
            <a:extLst>
              <a:ext uri="{FF2B5EF4-FFF2-40B4-BE49-F238E27FC236}">
                <a16:creationId xmlns:a16="http://schemas.microsoft.com/office/drawing/2014/main" id="{4CE79919-5240-0F16-0F4B-A1EBC1F325E1}"/>
              </a:ext>
            </a:extLst>
          </p:cNvPr>
          <p:cNvSpPr/>
          <p:nvPr/>
        </p:nvSpPr>
        <p:spPr>
          <a:xfrm>
            <a:off x="1852864" y="1237675"/>
            <a:ext cx="8734926" cy="4852803"/>
          </a:xfrm>
          <a:prstGeom prst="rect">
            <a:avLst/>
          </a:prstGeom>
          <a:gradFill>
            <a:gsLst>
              <a:gs pos="0">
                <a:srgbClr val="002060">
                  <a:alpha val="50000"/>
                </a:srgbClr>
              </a:gs>
              <a:gs pos="30000">
                <a:srgbClr val="00B0F0"/>
              </a:gs>
              <a:gs pos="19000">
                <a:srgbClr val="0070C0"/>
              </a:gs>
              <a:gs pos="100000">
                <a:srgbClr val="002060"/>
              </a:gs>
            </a:gsLst>
            <a:lin ang="5400000" scaled="1"/>
          </a:gra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4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Seeking God’s Goodness</a:t>
            </a:r>
          </a:p>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temple became the center of ancient Israel’s religious life. It was the place where they could meet God. Sacrifices and prayers would occur at that temple for generations. While Solomon could not have foreseen the details of the long history of worship that followed his actions, his trust in God was proven by his prayer, worship, and actions. These reflected confidence in God’s holiness, power, and enduring love. </a:t>
            </a:r>
            <a:endParaRPr lang="en-US" sz="3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Solomon prayed to God to remember His promises to his father and to previous generations. The king’s prayer was integral to his worship. His focus on completing the temple before he started his own house showed his heart (contrast Haggai 1:2-4). </a:t>
            </a:r>
            <a:endParaRPr lang="en-US" sz="3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Unfortunately, this interconnection of faithful prayer, worship, and actions would not last. It didn’t last for the people (2 Chronicles 36:15-21), and it didn’t last for Solomon himself (1 Kings 11:4-11). Will it last for you?</a:t>
            </a:r>
          </a:p>
        </p:txBody>
      </p:sp>
    </p:spTree>
    <p:extLst>
      <p:ext uri="{BB962C8B-B14F-4D97-AF65-F5344CB8AC3E}">
        <p14:creationId xmlns:p14="http://schemas.microsoft.com/office/powerpoint/2010/main" val="1145517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378EF2D-0FE3-87DA-93CB-0D4FF316A144}"/>
              </a:ext>
            </a:extLst>
          </p:cNvPr>
          <p:cNvSpPr txBox="1"/>
          <p:nvPr/>
        </p:nvSpPr>
        <p:spPr>
          <a:xfrm>
            <a:off x="716559" y="177826"/>
            <a:ext cx="11507006" cy="769441"/>
          </a:xfrm>
          <a:prstGeom prst="rect">
            <a:avLst/>
          </a:prstGeom>
          <a:gradFill>
            <a:gsLst>
              <a:gs pos="0">
                <a:srgbClr val="002060"/>
              </a:gs>
              <a:gs pos="45000">
                <a:srgbClr val="0070C0">
                  <a:alpha val="40000"/>
                </a:srgbClr>
              </a:gs>
              <a:gs pos="75000">
                <a:srgbClr val="0070C0"/>
              </a:gs>
              <a:gs pos="100000">
                <a:srgbClr val="002060"/>
              </a:gs>
            </a:gsLst>
            <a:lin ang="5400000" scaled="1"/>
          </a:gradFill>
        </p:spPr>
        <p:txBody>
          <a:bodyPr wrap="square">
            <a:spAutoFit/>
          </a:bodyPr>
          <a:lstStyle/>
          <a:p>
            <a:r>
              <a:rPr lang="en-US" sz="32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Life Response:</a:t>
            </a:r>
            <a:r>
              <a:rPr lang="en-US" sz="4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Spend time worshiping the God who dwells among us. </a:t>
            </a:r>
          </a:p>
        </p:txBody>
      </p:sp>
      <p:sp>
        <p:nvSpPr>
          <p:cNvPr id="6" name="Rectangle 5">
            <a:extLst>
              <a:ext uri="{FF2B5EF4-FFF2-40B4-BE49-F238E27FC236}">
                <a16:creationId xmlns:a16="http://schemas.microsoft.com/office/drawing/2014/main" id="{82C01810-1B81-4DB7-803B-568937633E50}"/>
              </a:ext>
            </a:extLst>
          </p:cNvPr>
          <p:cNvSpPr/>
          <p:nvPr/>
        </p:nvSpPr>
        <p:spPr>
          <a:xfrm>
            <a:off x="5943603" y="3777643"/>
            <a:ext cx="5737902" cy="2384307"/>
          </a:xfrm>
          <a:prstGeom prst="rect">
            <a:avLst/>
          </a:prstGeom>
          <a:gradFill>
            <a:gsLst>
              <a:gs pos="0">
                <a:srgbClr val="002060"/>
              </a:gs>
              <a:gs pos="45000">
                <a:srgbClr val="0070C0">
                  <a:alpha val="40000"/>
                </a:srgbClr>
              </a:gs>
              <a:gs pos="75000">
                <a:srgbClr val="0070C0"/>
              </a:gs>
              <a:gs pos="100000">
                <a:srgbClr val="002060"/>
              </a:gs>
            </a:gsLst>
            <a:lin ang="5400000" scaled="1"/>
          </a:gradFill>
          <a:ln>
            <a:noFill/>
          </a:ln>
        </p:spPr>
        <p:txBody>
          <a:bodyPr wrap="square">
            <a:spAutoFit/>
          </a:bodyPr>
          <a:lstStyle/>
          <a:p>
            <a:pPr marL="91440" marR="0">
              <a:lnSpc>
                <a:spcPct val="107000"/>
              </a:lnSpc>
              <a:spcBef>
                <a:spcPts val="0"/>
              </a:spcBef>
              <a:spcAft>
                <a:spcPts val="0"/>
              </a:spcAft>
            </a:pPr>
            <a:r>
              <a:rPr lang="en-US" sz="3200" b="1" i="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Week of Worship</a:t>
            </a:r>
          </a:p>
          <a:p>
            <a:pPr marL="91440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God’s very presence descended upon the temple, accepting the sacrifices offered to Him and causing everyone to worship and praise. That same God dwells in believers today. His presence is with us, and we can and should worship Him for it. </a:t>
            </a:r>
          </a:p>
        </p:txBody>
      </p:sp>
      <p:sp>
        <p:nvSpPr>
          <p:cNvPr id="12" name="TextBox 11">
            <a:extLst>
              <a:ext uri="{FF2B5EF4-FFF2-40B4-BE49-F238E27FC236}">
                <a16:creationId xmlns:a16="http://schemas.microsoft.com/office/drawing/2014/main" id="{3E001B44-E7BD-77BC-9425-71DDB2C4470E}"/>
              </a:ext>
            </a:extLst>
          </p:cNvPr>
          <p:cNvSpPr txBox="1"/>
          <p:nvPr/>
        </p:nvSpPr>
        <p:spPr>
          <a:xfrm>
            <a:off x="716559" y="1043212"/>
            <a:ext cx="9012229" cy="2585323"/>
          </a:xfrm>
          <a:prstGeom prst="rect">
            <a:avLst/>
          </a:prstGeom>
          <a:gradFill>
            <a:gsLst>
              <a:gs pos="0">
                <a:srgbClr val="002060"/>
              </a:gs>
              <a:gs pos="45000">
                <a:srgbClr val="0070C0">
                  <a:alpha val="40000"/>
                </a:srgbClr>
              </a:gs>
              <a:gs pos="75000">
                <a:srgbClr val="0070C0"/>
              </a:gs>
              <a:gs pos="100000">
                <a:srgbClr val="002060"/>
              </a:gs>
            </a:gsLst>
            <a:lin ang="5400000" scaled="1"/>
          </a:gradFill>
        </p:spPr>
        <p:txBody>
          <a:bodyPr wrap="square">
            <a:spAutoFit/>
          </a:bodyPr>
          <a:lstStyle/>
          <a:p>
            <a:pPr marL="0" marR="0">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Today we studied the details and meaning of Solomon’s dedication of the temple.  The event reminded all of Israel of God’s faithfulness to His covenant promises and His willingness to dwell among them. He accepted their sacrifices and made His presence available in the temple— and all of Israel worshiped. This passage has reminded us that, because of Jesus, God’s Spirit dwells in believers. We can and should worship Him for it, praising God for being near to us and always providing a way for us to have fellowship with Him. We can go out this week, strengthened in this truth and comforted by the fact that we can sit in God’s presence because of Jesus’ sacrifice for us. No matter how we are feeling or what we are going through, we have a God who is with us, who loves us, and who offers us His presence. </a:t>
            </a:r>
          </a:p>
        </p:txBody>
      </p:sp>
      <p:sp>
        <p:nvSpPr>
          <p:cNvPr id="2" name="Footer Placeholder 9">
            <a:extLst>
              <a:ext uri="{FF2B5EF4-FFF2-40B4-BE49-F238E27FC236}">
                <a16:creationId xmlns:a16="http://schemas.microsoft.com/office/drawing/2014/main" id="{EC950801-FEB9-9FC7-93D0-E4F8D6AE0C64}"/>
              </a:ext>
            </a:extLst>
          </p:cNvPr>
          <p:cNvSpPr txBox="1">
            <a:spLocks/>
          </p:cNvSpPr>
          <p:nvPr/>
        </p:nvSpPr>
        <p:spPr>
          <a:xfrm rot="16200000">
            <a:off x="-857823" y="1234488"/>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Solomon Dedicates the Temple</a:t>
            </a:r>
          </a:p>
        </p:txBody>
      </p:sp>
      <p:cxnSp>
        <p:nvCxnSpPr>
          <p:cNvPr id="14" name="Straight Connector 13">
            <a:extLst>
              <a:ext uri="{FF2B5EF4-FFF2-40B4-BE49-F238E27FC236}">
                <a16:creationId xmlns:a16="http://schemas.microsoft.com/office/drawing/2014/main" id="{B7EDBB6C-AF9A-45C1-8EB8-2BDB4D6AE501}"/>
              </a:ext>
            </a:extLst>
          </p:cNvPr>
          <p:cNvCxnSpPr>
            <a:cxnSpLocks/>
          </p:cNvCxnSpPr>
          <p:nvPr/>
        </p:nvCxnSpPr>
        <p:spPr>
          <a:xfrm>
            <a:off x="716559" y="6797634"/>
            <a:ext cx="1097280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D39959-06BC-4F3E-A453-9952A0678947}"/>
              </a:ext>
            </a:extLst>
          </p:cNvPr>
          <p:cNvCxnSpPr>
            <a:cxnSpLocks/>
          </p:cNvCxnSpPr>
          <p:nvPr/>
        </p:nvCxnSpPr>
        <p:spPr>
          <a:xfrm>
            <a:off x="681107" y="915497"/>
            <a:ext cx="1152144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09BC5E-454A-4D64-8A80-8487C3E2B2C4}"/>
              </a:ext>
            </a:extLst>
          </p:cNvPr>
          <p:cNvCxnSpPr>
            <a:cxnSpLocks/>
          </p:cNvCxnSpPr>
          <p:nvPr/>
        </p:nvCxnSpPr>
        <p:spPr>
          <a:xfrm rot="16200000">
            <a:off x="-1643379" y="4772644"/>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36869" name="Line 8"/>
          <p:cNvSpPr>
            <a:spLocks noChangeShapeType="1"/>
          </p:cNvSpPr>
          <p:nvPr/>
        </p:nvSpPr>
        <p:spPr bwMode="auto">
          <a:xfrm flipV="1">
            <a:off x="6640177" y="2021496"/>
            <a:ext cx="513873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b="1">
              <a:solidFill>
                <a:srgbClr val="002060"/>
              </a:solidFill>
              <a:effectLst>
                <a:outerShdw blurRad="38100" dist="38100" dir="2700000" algn="tl">
                  <a:srgbClr val="000000">
                    <a:alpha val="43137"/>
                  </a:srgbClr>
                </a:outerShdw>
              </a:effectLst>
              <a:latin typeface="Gotham Medium" panose="02000604030000020004"/>
            </a:endParaRPr>
          </a:p>
        </p:txBody>
      </p:sp>
      <p:sp>
        <p:nvSpPr>
          <p:cNvPr id="4" name="Slide Number Placeholder 3">
            <a:extLst>
              <a:ext uri="{FF2B5EF4-FFF2-40B4-BE49-F238E27FC236}">
                <a16:creationId xmlns:a16="http://schemas.microsoft.com/office/drawing/2014/main" id="{152AD765-75E2-9299-4E2F-67D49BE3FF43}"/>
              </a:ext>
            </a:extLst>
          </p:cNvPr>
          <p:cNvSpPr>
            <a:spLocks noGrp="1"/>
          </p:cNvSpPr>
          <p:nvPr>
            <p:ph type="sldNum" sz="quarter" idx="12"/>
          </p:nvPr>
        </p:nvSpPr>
        <p:spPr>
          <a:xfrm>
            <a:off x="9200150" y="6440574"/>
            <a:ext cx="2743200" cy="365125"/>
          </a:xfrm>
        </p:spPr>
        <p:txBody>
          <a:bodyPr/>
          <a:lstStyle/>
          <a:p>
            <a:fld id="{54FF5A43-5860-45F3-A4A1-B751D8F4B1B0}" type="slidenum">
              <a:rPr lang="en-US" smtClean="0"/>
              <a:t>19</a:t>
            </a:fld>
            <a:endParaRPr lang="en-US"/>
          </a:p>
        </p:txBody>
      </p:sp>
      <p:sp>
        <p:nvSpPr>
          <p:cNvPr id="5" name="Slide Number Placeholder 5">
            <a:extLst>
              <a:ext uri="{FF2B5EF4-FFF2-40B4-BE49-F238E27FC236}">
                <a16:creationId xmlns:a16="http://schemas.microsoft.com/office/drawing/2014/main" id="{D4DB40FF-5CD6-653A-27F7-411229FE52BB}"/>
              </a:ext>
            </a:extLst>
          </p:cNvPr>
          <p:cNvSpPr txBox="1">
            <a:spLocks/>
          </p:cNvSpPr>
          <p:nvPr/>
        </p:nvSpPr>
        <p:spPr>
          <a:xfrm>
            <a:off x="9332496" y="6340646"/>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19</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pic>
        <p:nvPicPr>
          <p:cNvPr id="7" name="Picture 6">
            <a:extLst>
              <a:ext uri="{FF2B5EF4-FFF2-40B4-BE49-F238E27FC236}">
                <a16:creationId xmlns:a16="http://schemas.microsoft.com/office/drawing/2014/main" id="{C49B18CD-29DE-811F-0BE9-CF67AE7903A4}"/>
              </a:ext>
            </a:extLst>
          </p:cNvPr>
          <p:cNvPicPr>
            <a:picLocks noChangeAspect="1"/>
          </p:cNvPicPr>
          <p:nvPr/>
        </p:nvPicPr>
        <p:blipFill>
          <a:blip r:embed="rId3"/>
          <a:srcRect l="6045" t="37359" r="-6045" b="13605"/>
          <a:stretch/>
        </p:blipFill>
        <p:spPr>
          <a:xfrm>
            <a:off x="479494" y="4054818"/>
            <a:ext cx="5566254" cy="2729505"/>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71153" y="1050569"/>
            <a:ext cx="3480438" cy="1444981"/>
          </a:xfrm>
        </p:spPr>
        <p:txBody>
          <a:bodyPr vert="horz" lIns="91440" tIns="45720" rIns="91440" bIns="45720" rtlCol="0" anchor="ctr">
            <a:normAutofit/>
          </a:bodyPr>
          <a:lstStyle/>
          <a:p>
            <a:pPr marL="0" marR="0">
              <a:spcAft>
                <a:spcPts val="0"/>
              </a:spcAft>
            </a:pPr>
            <a:r>
              <a:rPr lang="en-US" sz="6600" b="1" u="sng" kern="1200" cap="small" dirty="0">
                <a:solidFill>
                  <a:schemeClr val="tx1"/>
                </a:solidFill>
                <a:effectLst>
                  <a:outerShdw blurRad="38100" dist="38100" dir="2700000" algn="tl">
                    <a:srgbClr val="000000">
                      <a:alpha val="43137"/>
                    </a:srgbClr>
                  </a:outerShdw>
                </a:effectLst>
                <a:latin typeface="Arial Black" panose="020B0A04020102020204" pitchFamily="34" charset="0"/>
              </a:rPr>
              <a:t>Prayer</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4439052" y="895350"/>
            <a:ext cx="7562905" cy="5045459"/>
          </a:xfrm>
          <a:solidFill>
            <a:schemeClr val="accent6">
              <a:lumMod val="50000"/>
              <a:alpha val="20000"/>
            </a:schemeClr>
          </a:solidFill>
        </p:spPr>
        <p:txBody>
          <a:bodyPr vert="horz" lIns="91440" tIns="45720" rIns="91440" bIns="45720" rtlCol="0" anchor="ctr">
            <a:normAutofit/>
          </a:bodyPr>
          <a:lstStyle/>
          <a:p>
            <a:pPr marL="0" marR="0">
              <a:lnSpc>
                <a:spcPct val="107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rPr>
              <a:t>O God our Father, may we always praise You for Your merciful love and goodness. Renew in us a life of worship. Strengthen our dedication to Your holiness and help us to love others as You see them. May we be living sacrifices for Your glory. In Jesus’ name. Amen. </a:t>
            </a:r>
          </a:p>
          <a:p>
            <a:pPr marL="0" marR="0">
              <a:lnSpc>
                <a:spcPct val="107000"/>
              </a:lnSpc>
              <a:spcBef>
                <a:spcPts val="0"/>
              </a:spcBef>
              <a:spcAft>
                <a:spcPts val="0"/>
              </a:spcAft>
            </a:pPr>
            <a:r>
              <a:rPr lang="en-US" b="1" dirty="0">
                <a:solidFill>
                  <a:schemeClr val="tx1"/>
                </a:solidFill>
                <a:effectLst>
                  <a:outerShdw blurRad="38100" dist="38100" dir="2700000" algn="tl">
                    <a:srgbClr val="000000">
                      <a:alpha val="43137"/>
                    </a:srgbClr>
                  </a:outerShdw>
                </a:effectLst>
                <a:latin typeface="Gotham Medium"/>
              </a:rPr>
              <a:t> </a:t>
            </a:r>
            <a:endParaRPr lang="en-US" b="1" u="sng" cap="small" dirty="0">
              <a:solidFill>
                <a:schemeClr val="tx1"/>
              </a:solidFill>
              <a:effectLst>
                <a:outerShdw blurRad="38100" dist="38100" dir="2700000" algn="tl">
                  <a:srgbClr val="000000">
                    <a:alpha val="43137"/>
                  </a:srgbClr>
                </a:outerShdw>
              </a:effectLst>
              <a:latin typeface="Gotham Medium"/>
            </a:endParaRPr>
          </a:p>
          <a:p>
            <a:pPr marR="0">
              <a:lnSpc>
                <a:spcPct val="90000"/>
              </a:lnSpc>
              <a:spcBef>
                <a:spcPts val="0"/>
              </a:spcBef>
              <a:spcAft>
                <a:spcPts val="600"/>
              </a:spcAft>
            </a:pPr>
            <a:r>
              <a:rPr lang="en-US" sz="2400" b="1" u="sng" cap="small" dirty="0">
                <a:solidFill>
                  <a:schemeClr val="tx1"/>
                </a:solidFill>
                <a:effectLst>
                  <a:outerShdw blurRad="38100" dist="38100" dir="2700000" algn="tl">
                    <a:srgbClr val="000000">
                      <a:alpha val="43137"/>
                    </a:srgbClr>
                  </a:outerShdw>
                </a:effectLst>
                <a:latin typeface="Gotham Medium"/>
              </a:rPr>
              <a:t>Thought to Remember</a:t>
            </a:r>
          </a:p>
          <a:p>
            <a:pPr marL="0" marR="0">
              <a:lnSpc>
                <a:spcPct val="107000"/>
              </a:lnSpc>
              <a:spcBef>
                <a:spcPts val="0"/>
              </a:spcBef>
              <a:spcAft>
                <a:spcPts val="0"/>
              </a:spcAft>
            </a:pPr>
            <a:r>
              <a:rPr lang="en-US" sz="2400" b="1" dirty="0">
                <a:solidFill>
                  <a:schemeClr val="tx1"/>
                </a:solidFill>
                <a:effectLst>
                  <a:outerShdw blurRad="38100" dist="38100" dir="2700000" algn="tl">
                    <a:srgbClr val="000000">
                      <a:alpha val="43137"/>
                    </a:srgbClr>
                  </a:outerShdw>
                </a:effectLst>
                <a:latin typeface="Gotham Medium"/>
                <a:cs typeface="Times New Roman" panose="02020603050405020304" pitchFamily="18" charset="0"/>
              </a:rPr>
              <a:t>Respond to God with worship. </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9541564" y="6356350"/>
            <a:ext cx="1812235" cy="365125"/>
          </a:xfrm>
        </p:spPr>
        <p:txBody>
          <a:bodyPr vert="horz" lIns="91440" tIns="45720" rIns="91440" bIns="45720" rtlCol="0" anchor="ctr">
            <a:normAutofit/>
          </a:bodyPr>
          <a:lstStyle/>
          <a:p>
            <a:pPr>
              <a:spcAft>
                <a:spcPts val="600"/>
              </a:spcAft>
            </a:pPr>
            <a:fld id="{D8DA9DAA-006C-4F4B-980E-E3DF019B24E2}" type="slidenum">
              <a:rPr lang="en-US" sz="1200" smtClean="0">
                <a:solidFill>
                  <a:schemeClr val="tx1"/>
                </a:solidFill>
                <a:latin typeface="Arial Black" panose="020B0A04020102020204" pitchFamily="34" charset="0"/>
              </a:rPr>
              <a:pPr>
                <a:spcAft>
                  <a:spcPts val="600"/>
                </a:spcAft>
              </a:pPr>
              <a:t>2</a:t>
            </a:fld>
            <a:endParaRPr lang="en-US" sz="1200" dirty="0">
              <a:solidFill>
                <a:schemeClr val="tx1"/>
              </a:solidFill>
              <a:latin typeface="Arial Black" panose="020B0A04020102020204" pitchFamily="34" charset="0"/>
            </a:endParaRPr>
          </a:p>
        </p:txBody>
      </p:sp>
      <p:sp>
        <p:nvSpPr>
          <p:cNvPr id="2" name="Content Placeholder 3">
            <a:extLst>
              <a:ext uri="{FF2B5EF4-FFF2-40B4-BE49-F238E27FC236}">
                <a16:creationId xmlns:a16="http://schemas.microsoft.com/office/drawing/2014/main" id="{082D2E45-C8CD-94E4-E890-00C950102CE4}"/>
              </a:ext>
            </a:extLst>
          </p:cNvPr>
          <p:cNvSpPr txBox="1">
            <a:spLocks/>
          </p:cNvSpPr>
          <p:nvPr/>
        </p:nvSpPr>
        <p:spPr>
          <a:xfrm>
            <a:off x="287431" y="1103120"/>
            <a:ext cx="4151621" cy="5045459"/>
          </a:xfrm>
          <a:prstGeom prst="rect">
            <a:avLst/>
          </a:prstGeom>
          <a:solidFill>
            <a:schemeClr val="accent6">
              <a:lumMod val="50000"/>
              <a:alpha val="20000"/>
            </a:schemeClr>
          </a:solidFill>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endParaRPr lang="en-US" sz="3200" b="1" dirty="0">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C9536A1-7168-F767-8B22-C2BCC770CE89}"/>
              </a:ext>
            </a:extLst>
          </p:cNvPr>
          <p:cNvPicPr>
            <a:picLocks noChangeAspect="1"/>
          </p:cNvPicPr>
          <p:nvPr/>
        </p:nvPicPr>
        <p:blipFill>
          <a:blip r:embed="rId3"/>
          <a:srcRect t="16567" b="16567"/>
          <a:stretch/>
        </p:blipFill>
        <p:spPr>
          <a:xfrm>
            <a:off x="732103" y="2703320"/>
            <a:ext cx="3460062" cy="2313611"/>
          </a:xfrm>
          <a:custGeom>
            <a:avLst/>
            <a:gdLst/>
            <a:ahLst/>
            <a:cxnLst/>
            <a:rect l="l" t="t" r="r" b="b"/>
            <a:pathLst>
              <a:path w="10256294" h="6858000">
                <a:moveTo>
                  <a:pt x="1691450" y="0"/>
                </a:moveTo>
                <a:lnTo>
                  <a:pt x="4470259" y="0"/>
                </a:lnTo>
                <a:lnTo>
                  <a:pt x="4542814" y="0"/>
                </a:lnTo>
                <a:lnTo>
                  <a:pt x="5713480" y="0"/>
                </a:lnTo>
                <a:lnTo>
                  <a:pt x="5786036" y="0"/>
                </a:lnTo>
                <a:lnTo>
                  <a:pt x="8564844" y="0"/>
                </a:lnTo>
                <a:lnTo>
                  <a:pt x="8587900" y="14997"/>
                </a:lnTo>
                <a:cubicBezTo>
                  <a:pt x="9658369" y="754641"/>
                  <a:pt x="10256294" y="2093192"/>
                  <a:pt x="10256294" y="3621656"/>
                </a:cubicBezTo>
                <a:cubicBezTo>
                  <a:pt x="10256294" y="4969131"/>
                  <a:pt x="9288413" y="5602839"/>
                  <a:pt x="8302921" y="6374814"/>
                </a:cubicBezTo>
                <a:cubicBezTo>
                  <a:pt x="8123457" y="6515397"/>
                  <a:pt x="7945637" y="6653108"/>
                  <a:pt x="7764491" y="6780599"/>
                </a:cubicBezTo>
                <a:lnTo>
                  <a:pt x="7648023" y="6858000"/>
                </a:lnTo>
                <a:lnTo>
                  <a:pt x="5786036" y="6858000"/>
                </a:lnTo>
                <a:lnTo>
                  <a:pt x="5713480" y="6858000"/>
                </a:lnTo>
                <a:lnTo>
                  <a:pt x="4542814" y="6858000"/>
                </a:lnTo>
                <a:lnTo>
                  <a:pt x="4470259" y="6858000"/>
                </a:lnTo>
                <a:lnTo>
                  <a:pt x="2608272" y="6858000"/>
                </a:lnTo>
                <a:lnTo>
                  <a:pt x="2491804" y="6780599"/>
                </a:lnTo>
                <a:cubicBezTo>
                  <a:pt x="2310658" y="6653108"/>
                  <a:pt x="2132837" y="6515397"/>
                  <a:pt x="1953374" y="6374814"/>
                </a:cubicBezTo>
                <a:cubicBezTo>
                  <a:pt x="967880" y="5602839"/>
                  <a:pt x="0" y="4969131"/>
                  <a:pt x="0" y="3621656"/>
                </a:cubicBezTo>
                <a:cubicBezTo>
                  <a:pt x="0" y="2093192"/>
                  <a:pt x="597925" y="754641"/>
                  <a:pt x="1668394" y="14997"/>
                </a:cubicBezTo>
                <a:close/>
              </a:path>
            </a:pathLst>
          </a:custGeom>
        </p:spPr>
      </p:pic>
    </p:spTree>
    <p:extLst>
      <p:ext uri="{BB962C8B-B14F-4D97-AF65-F5344CB8AC3E}">
        <p14:creationId xmlns:p14="http://schemas.microsoft.com/office/powerpoint/2010/main" val="365334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71153" y="1050569"/>
            <a:ext cx="3480438" cy="1444981"/>
          </a:xfrm>
        </p:spPr>
        <p:txBody>
          <a:bodyPr vert="horz" lIns="91440" tIns="45720" rIns="91440" bIns="45720" rtlCol="0" anchor="ctr">
            <a:noAutofit/>
          </a:bodyPr>
          <a:lstStyle/>
          <a:p>
            <a:pPr marL="0" marR="0">
              <a:spcAft>
                <a:spcPts val="0"/>
              </a:spcAft>
            </a:pPr>
            <a:r>
              <a:rPr lang="en-US" sz="4800" b="1" u="sng" kern="1200" cap="small" dirty="0">
                <a:solidFill>
                  <a:schemeClr val="tx1"/>
                </a:solidFill>
                <a:effectLst>
                  <a:outerShdw blurRad="38100" dist="38100" dir="2700000" algn="tl">
                    <a:srgbClr val="000000">
                      <a:alpha val="43137"/>
                    </a:srgbClr>
                  </a:outerShdw>
                </a:effectLst>
                <a:latin typeface="Arial Black" panose="020B0A04020102020204" pitchFamily="34" charset="0"/>
              </a:rPr>
              <a:t>Closing prayer</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4436774" y="1128561"/>
            <a:ext cx="7257922" cy="5592914"/>
          </a:xfrm>
          <a:solidFill>
            <a:schemeClr val="accent6">
              <a:lumMod val="50000"/>
              <a:alpha val="20000"/>
            </a:schemeClr>
          </a:solidFill>
        </p:spPr>
        <p:txBody>
          <a:bodyPr vert="horz" lIns="91440" tIns="45720" rIns="91440" bIns="45720" rtlCol="0" anchor="ctr">
            <a:normAutofit/>
          </a:bodyPr>
          <a:lstStyle/>
          <a:p>
            <a:pPr marL="0" marR="0">
              <a:lnSpc>
                <a:spcPct val="107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rPr>
              <a:t>Thank You, God, for Your word and the reminder of Your presence in the lives of Your people. Please guide each of us this week through the power of Your Holy Spirit.  Amen. </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9541564" y="6356350"/>
            <a:ext cx="1812235" cy="365125"/>
          </a:xfrm>
        </p:spPr>
        <p:txBody>
          <a:bodyPr vert="horz" lIns="91440" tIns="45720" rIns="91440" bIns="45720" rtlCol="0" anchor="ctr">
            <a:normAutofit fontScale="70000" lnSpcReduction="20000"/>
          </a:bodyPr>
          <a:lstStyle/>
          <a:p>
            <a:pPr>
              <a:spcAft>
                <a:spcPts val="600"/>
              </a:spcAft>
            </a:pPr>
            <a:fld id="{D8DA9DAA-006C-4F4B-980E-E3DF019B24E2}" type="slidenum">
              <a:rPr lang="en-US" smtClean="0">
                <a:solidFill>
                  <a:schemeClr val="tx1"/>
                </a:solidFill>
              </a:rPr>
              <a:pPr>
                <a:spcAft>
                  <a:spcPts val="600"/>
                </a:spcAft>
              </a:pPr>
              <a:t>20</a:t>
            </a:fld>
            <a:endParaRPr lang="en-US">
              <a:solidFill>
                <a:schemeClr val="tx1"/>
              </a:solidFill>
            </a:endParaRPr>
          </a:p>
        </p:txBody>
      </p:sp>
      <p:sp>
        <p:nvSpPr>
          <p:cNvPr id="2" name="Content Placeholder 3">
            <a:extLst>
              <a:ext uri="{FF2B5EF4-FFF2-40B4-BE49-F238E27FC236}">
                <a16:creationId xmlns:a16="http://schemas.microsoft.com/office/drawing/2014/main" id="{082D2E45-C8CD-94E4-E890-00C950102CE4}"/>
              </a:ext>
            </a:extLst>
          </p:cNvPr>
          <p:cNvSpPr txBox="1">
            <a:spLocks/>
          </p:cNvSpPr>
          <p:nvPr/>
        </p:nvSpPr>
        <p:spPr>
          <a:xfrm>
            <a:off x="285152" y="1128561"/>
            <a:ext cx="4151621" cy="5045459"/>
          </a:xfrm>
          <a:prstGeom prst="rect">
            <a:avLst/>
          </a:prstGeom>
          <a:solidFill>
            <a:schemeClr val="accent6">
              <a:lumMod val="50000"/>
              <a:alpha val="20000"/>
            </a:schemeClr>
          </a:solidFill>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endParaRPr lang="en-US" sz="3200" b="1" dirty="0">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C9536A1-7168-F767-8B22-C2BCC770CE89}"/>
              </a:ext>
            </a:extLst>
          </p:cNvPr>
          <p:cNvPicPr>
            <a:picLocks noChangeAspect="1"/>
          </p:cNvPicPr>
          <p:nvPr/>
        </p:nvPicPr>
        <p:blipFill>
          <a:blip r:embed="rId3"/>
          <a:srcRect l="-1491" t="42149" r="1491" b="-9015"/>
          <a:stretch/>
        </p:blipFill>
        <p:spPr>
          <a:xfrm>
            <a:off x="732103" y="2703320"/>
            <a:ext cx="3460062" cy="3026119"/>
          </a:xfrm>
          <a:custGeom>
            <a:avLst/>
            <a:gdLst/>
            <a:ahLst/>
            <a:cxnLst/>
            <a:rect l="l" t="t" r="r" b="b"/>
            <a:pathLst>
              <a:path w="10256294" h="6858000">
                <a:moveTo>
                  <a:pt x="1691450" y="0"/>
                </a:moveTo>
                <a:lnTo>
                  <a:pt x="4470259" y="0"/>
                </a:lnTo>
                <a:lnTo>
                  <a:pt x="4542814" y="0"/>
                </a:lnTo>
                <a:lnTo>
                  <a:pt x="5713480" y="0"/>
                </a:lnTo>
                <a:lnTo>
                  <a:pt x="5786036" y="0"/>
                </a:lnTo>
                <a:lnTo>
                  <a:pt x="8564844" y="0"/>
                </a:lnTo>
                <a:lnTo>
                  <a:pt x="8587900" y="14997"/>
                </a:lnTo>
                <a:cubicBezTo>
                  <a:pt x="9658369" y="754641"/>
                  <a:pt x="10256294" y="2093192"/>
                  <a:pt x="10256294" y="3621656"/>
                </a:cubicBezTo>
                <a:cubicBezTo>
                  <a:pt x="10256294" y="4969131"/>
                  <a:pt x="9288413" y="5602839"/>
                  <a:pt x="8302921" y="6374814"/>
                </a:cubicBezTo>
                <a:cubicBezTo>
                  <a:pt x="8123457" y="6515397"/>
                  <a:pt x="7945637" y="6653108"/>
                  <a:pt x="7764491" y="6780599"/>
                </a:cubicBezTo>
                <a:lnTo>
                  <a:pt x="7648023" y="6858000"/>
                </a:lnTo>
                <a:lnTo>
                  <a:pt x="5786036" y="6858000"/>
                </a:lnTo>
                <a:lnTo>
                  <a:pt x="5713480" y="6858000"/>
                </a:lnTo>
                <a:lnTo>
                  <a:pt x="4542814" y="6858000"/>
                </a:lnTo>
                <a:lnTo>
                  <a:pt x="4470259" y="6858000"/>
                </a:lnTo>
                <a:lnTo>
                  <a:pt x="2608272" y="6858000"/>
                </a:lnTo>
                <a:lnTo>
                  <a:pt x="2491804" y="6780599"/>
                </a:lnTo>
                <a:cubicBezTo>
                  <a:pt x="2310658" y="6653108"/>
                  <a:pt x="2132837" y="6515397"/>
                  <a:pt x="1953374" y="6374814"/>
                </a:cubicBezTo>
                <a:cubicBezTo>
                  <a:pt x="967880" y="5602839"/>
                  <a:pt x="0" y="4969131"/>
                  <a:pt x="0" y="3621656"/>
                </a:cubicBezTo>
                <a:cubicBezTo>
                  <a:pt x="0" y="2093192"/>
                  <a:pt x="597925" y="754641"/>
                  <a:pt x="1668394" y="14997"/>
                </a:cubicBezTo>
                <a:close/>
              </a:path>
            </a:pathLst>
          </a:custGeom>
        </p:spPr>
      </p:pic>
    </p:spTree>
    <p:extLst>
      <p:ext uri="{BB962C8B-B14F-4D97-AF65-F5344CB8AC3E}">
        <p14:creationId xmlns:p14="http://schemas.microsoft.com/office/powerpoint/2010/main" val="1551626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rgbClr val="00B0F0"/>
            </a:gs>
            <a:gs pos="0">
              <a:schemeClr val="tx2">
                <a:lumMod val="40000"/>
                <a:lumOff val="60000"/>
              </a:schemeClr>
            </a:gs>
            <a:gs pos="65000">
              <a:srgbClr val="002060">
                <a:lumMod val="85000"/>
                <a:lumOff val="15000"/>
              </a:srgbClr>
            </a:gs>
          </a:gsLst>
          <a:lin ang="5400000" scaled="1"/>
          <a:tileRect/>
        </a:gradFill>
        <a:effectLst/>
      </p:bgPr>
    </p:bg>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5968666" y="538549"/>
            <a:ext cx="5524500" cy="3437382"/>
          </a:xfrm>
          <a:ln w="190500">
            <a:noFill/>
          </a:ln>
        </p:spPr>
        <p:txBody>
          <a:bodyPr anchor="ctr">
            <a:normAutofit/>
          </a:bodyPr>
          <a:lstStyle/>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000" b="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upon</a:t>
            </a: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5" name="Group 4">
            <a:extLst>
              <a:ext uri="{FF2B5EF4-FFF2-40B4-BE49-F238E27FC236}">
                <a16:creationId xmlns:a16="http://schemas.microsoft.com/office/drawing/2014/main" id="{D86942A7-47DA-D67C-EE43-A0F99E49B4C9}"/>
              </a:ext>
            </a:extLst>
          </p:cNvPr>
          <p:cNvGrpSpPr/>
          <p:nvPr/>
        </p:nvGrpSpPr>
        <p:grpSpPr>
          <a:xfrm>
            <a:off x="6320903" y="5184648"/>
            <a:ext cx="4820026" cy="987316"/>
            <a:chOff x="2514600" y="5649894"/>
            <a:chExt cx="5048626" cy="785846"/>
          </a:xfrm>
        </p:grpSpPr>
        <p:grpSp>
          <p:nvGrpSpPr>
            <p:cNvPr id="6" name="Group 5">
              <a:extLst>
                <a:ext uri="{FF2B5EF4-FFF2-40B4-BE49-F238E27FC236}">
                  <a16:creationId xmlns:a16="http://schemas.microsoft.com/office/drawing/2014/main" id="{7BFB5F07-E446-C852-4B90-F4394C1F1FB5}"/>
                </a:ext>
              </a:extLst>
            </p:cNvPr>
            <p:cNvGrpSpPr/>
            <p:nvPr/>
          </p:nvGrpSpPr>
          <p:grpSpPr>
            <a:xfrm>
              <a:off x="3200400" y="5649894"/>
              <a:ext cx="3659864" cy="452610"/>
              <a:chOff x="3142974" y="6271325"/>
              <a:chExt cx="6718852" cy="1014475"/>
            </a:xfrm>
          </p:grpSpPr>
          <p:sp>
            <p:nvSpPr>
              <p:cNvPr id="9" name="Rectangle: Rounded Corners 8">
                <a:extLst>
                  <a:ext uri="{FF2B5EF4-FFF2-40B4-BE49-F238E27FC236}">
                    <a16:creationId xmlns:a16="http://schemas.microsoft.com/office/drawing/2014/main" id="{2C0E541B-640C-16BC-AAC4-59C07BA8C1B2}"/>
                  </a:ext>
                </a:extLst>
              </p:cNvPr>
              <p:cNvSpPr/>
              <p:nvPr/>
            </p:nvSpPr>
            <p:spPr>
              <a:xfrm>
                <a:off x="3142974" y="6343198"/>
                <a:ext cx="6718852" cy="870737"/>
              </a:xfrm>
              <a:prstGeom prst="roundRect">
                <a:avLst/>
              </a:prstGeom>
              <a:blipFill rotWithShape="1">
                <a:blip r:embed="rId3" cstate="email">
                  <a:extLst>
                    <a:ext uri="{28A0092B-C50C-407E-A947-70E740481C1C}">
                      <a14:useLocalDpi xmlns:a14="http://schemas.microsoft.com/office/drawing/2010/main"/>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10" name="Group 13">
                <a:extLst>
                  <a:ext uri="{FF2B5EF4-FFF2-40B4-BE49-F238E27FC236}">
                    <a16:creationId xmlns:a16="http://schemas.microsoft.com/office/drawing/2014/main" id="{D60B9ED6-6224-5750-9242-946BB3BEF35B}"/>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3EFBDE82-69B8-D43A-EB32-475C55B7B2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3FD70DA2-668D-8D27-2C55-0F8807A65E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0E91380F-427D-4DF0-FA11-CF385257354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7" name="Rectangle 6">
              <a:extLst>
                <a:ext uri="{FF2B5EF4-FFF2-40B4-BE49-F238E27FC236}">
                  <a16:creationId xmlns:a16="http://schemas.microsoft.com/office/drawing/2014/main" id="{A94BD811-5827-2DD9-A793-970F2CB398CA}"/>
                </a:ext>
              </a:extLst>
            </p:cNvPr>
            <p:cNvSpPr/>
            <p:nvPr/>
          </p:nvSpPr>
          <p:spPr>
            <a:xfrm>
              <a:off x="2514600" y="6188090"/>
              <a:ext cx="5048626" cy="247650"/>
            </a:xfrm>
            <a:prstGeom prst="rect">
              <a:avLst/>
            </a:prstGeom>
            <a:solidFill>
              <a:schemeClr val="tx1"/>
            </a:solidFill>
          </p:spPr>
          <p:txBody>
            <a:bodyPr wrap="square" lIns="64291" tIns="32146" rIns="64291" bIns="32146">
              <a:spAutoFit/>
            </a:bodyPr>
            <a:lstStyle/>
            <a:p>
              <a:pPr algn="ctr"/>
              <a:r>
                <a:rPr lang="en-US" sz="800" b="1" dirty="0">
                  <a:solidFill>
                    <a:srgbClr val="002060"/>
                  </a:solidFill>
                  <a:effectLst>
                    <a:outerShdw blurRad="38100" dist="38100" dir="2700000" algn="tl">
                      <a:srgbClr val="000000">
                        <a:alpha val="43137"/>
                      </a:srgbClr>
                    </a:outerShdw>
                  </a:effectLst>
                  <a:latin typeface="Gotham Book"/>
                  <a:cs typeface="Lucida Sans Unicode" panose="020B0602030504020204" pitchFamily="34" charset="0"/>
                </a:rPr>
                <a:t>Material adapted by Stanford W. Bowman Jr. from Echoes® Adult and Bible-in-Life® Adult Spring 2025 quarter with permission, © David C Cook, https://davidccook.org. May not be further reproduced. All rights reserved.</a:t>
              </a:r>
            </a:p>
          </p:txBody>
        </p:sp>
      </p:grpSp>
      <p:pic>
        <p:nvPicPr>
          <p:cNvPr id="2" name="Picture 1">
            <a:extLst>
              <a:ext uri="{FF2B5EF4-FFF2-40B4-BE49-F238E27FC236}">
                <a16:creationId xmlns:a16="http://schemas.microsoft.com/office/drawing/2014/main" id="{C951D9CA-AEAD-4692-C976-176F1C68A24F}"/>
              </a:ext>
            </a:extLst>
          </p:cNvPr>
          <p:cNvPicPr>
            <a:picLocks noChangeAspect="1"/>
          </p:cNvPicPr>
          <p:nvPr/>
        </p:nvPicPr>
        <p:blipFill>
          <a:blip r:embed="rId7"/>
          <a:srcRect l="7568" r="7568"/>
          <a:stretch/>
        </p:blipFill>
        <p:spPr>
          <a:xfrm>
            <a:off x="-69143" y="-141668"/>
            <a:ext cx="5940241" cy="6999668"/>
          </a:xfrm>
          <a:prstGeom prst="rect">
            <a:avLst/>
          </a:prstGeom>
        </p:spPr>
      </p:pic>
      <p:sp>
        <p:nvSpPr>
          <p:cNvPr id="4" name="Trapezoid 3">
            <a:extLst>
              <a:ext uri="{FF2B5EF4-FFF2-40B4-BE49-F238E27FC236}">
                <a16:creationId xmlns:a16="http://schemas.microsoft.com/office/drawing/2014/main" id="{FF0AF5AB-32D1-F8E6-C05A-3D5C23F36ECF}"/>
              </a:ext>
            </a:extLst>
          </p:cNvPr>
          <p:cNvSpPr/>
          <p:nvPr/>
        </p:nvSpPr>
        <p:spPr>
          <a:xfrm>
            <a:off x="-69143" y="0"/>
            <a:ext cx="5747862" cy="6858000"/>
          </a:xfrm>
          <a:prstGeom prst="trapezoid">
            <a:avLst>
              <a:gd name="adj" fmla="val 20814"/>
            </a:avLst>
          </a:prstGeom>
          <a:blipFill>
            <a:blip r:embed="rId7"/>
            <a:stretch>
              <a:fillRect/>
            </a:stretch>
          </a:blipFill>
          <a:ln w="1905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404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1745788" y="1157721"/>
            <a:ext cx="9706877" cy="2845394"/>
          </a:xfrm>
          <a:prstGeom prst="rect">
            <a:avLst/>
          </a:prstGeom>
          <a:no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latin typeface="Gotham Medium" panose="02000604030000020004"/>
                <a:ea typeface="Calibri" panose="020F0502020204030204" pitchFamily="34" charset="0"/>
                <a:cs typeface="Times New Roman" panose="02020603050405020304" pitchFamily="18" charset="0"/>
              </a:rPr>
              <a:t>4. What “flashbacks” in this text point back to Israel’s previous experiences with God?</a:t>
            </a:r>
          </a:p>
          <a:p>
            <a:pPr marL="0" marR="0">
              <a:lnSpc>
                <a:spcPct val="107000"/>
              </a:lnSpc>
              <a:spcBef>
                <a:spcPts val="0"/>
              </a:spcBef>
              <a:spcAft>
                <a:spcPts val="0"/>
              </a:spcAft>
            </a:pPr>
            <a:r>
              <a:rPr lang="en-US" sz="2800" b="1" dirty="0">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b="1" dirty="0">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b="1" dirty="0">
                <a:latin typeface="Gotham Medium" panose="02000604030000020004"/>
                <a:cs typeface="Times New Roman" panose="02020603050405020304" pitchFamily="18" charset="0"/>
              </a:rPr>
              <a:t>5. What does this teach us about God’s faithfulness?</a:t>
            </a:r>
          </a:p>
          <a:p>
            <a:pPr marL="0" marR="0">
              <a:lnSpc>
                <a:spcPct val="107000"/>
              </a:lnSpc>
              <a:spcBef>
                <a:spcPts val="0"/>
              </a:spcBef>
              <a:spcAft>
                <a:spcPts val="0"/>
              </a:spcAft>
            </a:pPr>
            <a:endParaRPr lang="en-US" sz="3600" b="1" dirty="0">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latin typeface="Gotham Medium" panose="02000604030000020004"/>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b="1" dirty="0">
                <a:latin typeface="Gotham Medium" panose="02000604030000020004"/>
                <a:cs typeface="Times New Roman" panose="02020603050405020304" pitchFamily="18" charset="0"/>
              </a:rPr>
              <a:t>6. Why is it so important that Israel remember what God has done in the past?</a:t>
            </a: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8552263" y="169551"/>
            <a:ext cx="3239687" cy="544824"/>
          </a:xfrm>
          <a:prstGeom prst="rect">
            <a:avLst/>
          </a:prstGeom>
          <a:gradFill>
            <a:gsLst>
              <a:gs pos="59000">
                <a:srgbClr val="002060"/>
              </a:gs>
              <a:gs pos="18000">
                <a:srgbClr val="00B0F0"/>
              </a:gs>
              <a:gs pos="0">
                <a:schemeClr val="tx2">
                  <a:lumMod val="40000"/>
                  <a:lumOff val="60000"/>
                </a:schemeClr>
              </a:gs>
              <a:gs pos="100000">
                <a:srgbClr val="002060"/>
              </a:gs>
            </a:gsLst>
            <a:lin ang="5400000" scaled="1"/>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REMEMBER AND CELEBRATE</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949105" y="169551"/>
            <a:ext cx="5044089"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4000" b="1" dirty="0">
                <a:solidFill>
                  <a:schemeClr val="tx1"/>
                </a:solidFill>
                <a:latin typeface="Gotham Medium" panose="02000604030000020004"/>
              </a:rPr>
              <a:t>QUESTION &amp; ANSWER</a:t>
            </a:r>
            <a:endParaRPr lang="en-US" sz="3200" b="1" dirty="0">
              <a:solidFill>
                <a:schemeClr val="tx1"/>
              </a:solidFill>
              <a:latin typeface="Gotham Medium" panose="02000604030000020004"/>
            </a:endParaRP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latin typeface="Gotham Medium" panose="02000604030000020004"/>
              </a:rPr>
              <a:t>Solomon Dedicates the Temple</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6E45151-30A7-4D1A-BAD3-394C71651229}"/>
              </a:ext>
            </a:extLst>
          </p:cNvPr>
          <p:cNvCxnSpPr>
            <a:cxnSpLocks/>
          </p:cNvCxnSpPr>
          <p:nvPr/>
        </p:nvCxnSpPr>
        <p:spPr>
          <a:xfrm>
            <a:off x="868959" y="6709404"/>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20630F-6610-463A-BEB0-62A3C8760E2D}"/>
              </a:ext>
            </a:extLst>
          </p:cNvPr>
          <p:cNvCxnSpPr>
            <a:cxnSpLocks/>
          </p:cNvCxnSpPr>
          <p:nvPr/>
        </p:nvCxnSpPr>
        <p:spPr>
          <a:xfrm>
            <a:off x="1000934" y="91549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C6D06A5-F2CA-3D9C-CFB2-19D357BB2131}"/>
              </a:ext>
            </a:extLst>
          </p:cNvPr>
          <p:cNvSpPr/>
          <p:nvPr/>
        </p:nvSpPr>
        <p:spPr>
          <a:xfrm>
            <a:off x="2133076" y="1600455"/>
            <a:ext cx="7432029" cy="871008"/>
          </a:xfrm>
          <a:prstGeom prst="rect">
            <a:avLst/>
          </a:prstGeom>
          <a:gradFill>
            <a:gsLst>
              <a:gs pos="59000">
                <a:srgbClr val="002060"/>
              </a:gs>
              <a:gs pos="43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Israel was reminded of God’s covenant at Mount Sinai, God’s presence in the tabernacle, David’s previous sacrifice in this same spot, and God’s character revealed to Moses. </a:t>
            </a:r>
          </a:p>
        </p:txBody>
      </p:sp>
      <p:sp>
        <p:nvSpPr>
          <p:cNvPr id="8" name="Rectangle 7">
            <a:extLst>
              <a:ext uri="{FF2B5EF4-FFF2-40B4-BE49-F238E27FC236}">
                <a16:creationId xmlns:a16="http://schemas.microsoft.com/office/drawing/2014/main" id="{693BDBB2-0C82-9D47-F236-905DDDD0D02A}"/>
              </a:ext>
            </a:extLst>
          </p:cNvPr>
          <p:cNvSpPr/>
          <p:nvPr/>
        </p:nvSpPr>
        <p:spPr>
          <a:xfrm>
            <a:off x="2133076" y="2890746"/>
            <a:ext cx="7302999" cy="607539"/>
          </a:xfrm>
          <a:prstGeom prst="rect">
            <a:avLst/>
          </a:prstGeom>
          <a:gradFill>
            <a:gsLst>
              <a:gs pos="59000">
                <a:srgbClr val="002060"/>
              </a:gs>
              <a:gs pos="43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had been faithfully present with Israel through generations. His relationship with them is long-lasting and consistent. </a:t>
            </a:r>
          </a:p>
        </p:txBody>
      </p:sp>
      <p:sp>
        <p:nvSpPr>
          <p:cNvPr id="4" name="Slide Number Placeholder 5">
            <a:extLst>
              <a:ext uri="{FF2B5EF4-FFF2-40B4-BE49-F238E27FC236}">
                <a16:creationId xmlns:a16="http://schemas.microsoft.com/office/drawing/2014/main" id="{0AA87F9A-0C5D-004E-8C55-8344DC80F1CA}"/>
              </a:ext>
            </a:extLst>
          </p:cNvPr>
          <p:cNvSpPr>
            <a:spLocks noGrp="1"/>
          </p:cNvSpPr>
          <p:nvPr>
            <p:ph type="sldNum" sz="quarter" idx="12"/>
          </p:nvPr>
        </p:nvSpPr>
        <p:spPr>
          <a:xfrm>
            <a:off x="9266629" y="6201249"/>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22</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2" name="Rectangle 1">
            <a:extLst>
              <a:ext uri="{FF2B5EF4-FFF2-40B4-BE49-F238E27FC236}">
                <a16:creationId xmlns:a16="http://schemas.microsoft.com/office/drawing/2014/main" id="{17B24DAC-843F-FB83-8972-934C24D796BD}"/>
              </a:ext>
            </a:extLst>
          </p:cNvPr>
          <p:cNvSpPr/>
          <p:nvPr/>
        </p:nvSpPr>
        <p:spPr>
          <a:xfrm>
            <a:off x="2133076" y="4084296"/>
            <a:ext cx="7302999" cy="871008"/>
          </a:xfrm>
          <a:prstGeom prst="rect">
            <a:avLst/>
          </a:prstGeom>
          <a:gradFill>
            <a:gsLst>
              <a:gs pos="59000">
                <a:srgbClr val="002060"/>
              </a:gs>
              <a:gs pos="43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had miraculously brought the Hebrew people out of Egypt, formed them into a holy people, and given them the land of promise. God also gave the people a covenant, which allowed God’s presence to dwell in their midst. </a:t>
            </a:r>
          </a:p>
        </p:txBody>
      </p:sp>
    </p:spTree>
    <p:extLst>
      <p:ext uri="{BB962C8B-B14F-4D97-AF65-F5344CB8AC3E}">
        <p14:creationId xmlns:p14="http://schemas.microsoft.com/office/powerpoint/2010/main" val="1673513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1633895" y="1123412"/>
            <a:ext cx="9706877" cy="2763064"/>
          </a:xfrm>
          <a:prstGeom prst="rect">
            <a:avLst/>
          </a:prstGeom>
          <a:no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latin typeface="Gotham Medium" panose="02000604030000020004"/>
                <a:ea typeface="Calibri" panose="020F0502020204030204" pitchFamily="34" charset="0"/>
                <a:cs typeface="Times New Roman" panose="02020603050405020304" pitchFamily="18" charset="0"/>
              </a:rPr>
              <a:t>7. What do you think it would have felt like to be at the dedication of the temple?</a:t>
            </a:r>
          </a:p>
          <a:p>
            <a:pPr marL="0" marR="0">
              <a:lnSpc>
                <a:spcPct val="107000"/>
              </a:lnSpc>
              <a:spcBef>
                <a:spcPts val="0"/>
              </a:spcBef>
              <a:spcAft>
                <a:spcPts val="0"/>
              </a:spcAft>
            </a:pPr>
            <a:r>
              <a:rPr lang="en-US" sz="2800" b="1" dirty="0">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b="1" dirty="0">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b="1" dirty="0">
                <a:latin typeface="Gotham Medium" panose="02000604030000020004"/>
                <a:cs typeface="Times New Roman" panose="02020603050405020304" pitchFamily="18" charset="0"/>
              </a:rPr>
              <a:t>8. Why were so many animals offered in sacrifice to God?</a:t>
            </a:r>
          </a:p>
          <a:p>
            <a:pPr marL="0" marR="0">
              <a:lnSpc>
                <a:spcPct val="107000"/>
              </a:lnSpc>
              <a:spcBef>
                <a:spcPts val="0"/>
              </a:spcBef>
              <a:spcAft>
                <a:spcPts val="0"/>
              </a:spcAft>
            </a:pPr>
            <a:endParaRPr lang="en-US" sz="3600" b="1" dirty="0">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latin typeface="Gotham Medium" panose="02000604030000020004"/>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b="1" dirty="0">
                <a:latin typeface="Gotham Medium" panose="02000604030000020004"/>
                <a:cs typeface="Times New Roman" panose="02020603050405020304" pitchFamily="18" charset="0"/>
              </a:rPr>
              <a:t>9. Why did the rest of the courtyard need to be consecrated?</a:t>
            </a: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7697338" y="148595"/>
            <a:ext cx="4212192" cy="544824"/>
          </a:xfrm>
          <a:prstGeom prst="rect">
            <a:avLst/>
          </a:prstGeom>
          <a:gradFill>
            <a:gsLst>
              <a:gs pos="59000">
                <a:srgbClr val="002060"/>
              </a:gs>
              <a:gs pos="18000">
                <a:srgbClr val="00B0F0"/>
              </a:gs>
              <a:gs pos="0">
                <a:schemeClr val="tx2">
                  <a:lumMod val="40000"/>
                  <a:lumOff val="60000"/>
                </a:schemeClr>
              </a:gs>
              <a:gs pos="100000">
                <a:srgbClr val="002060"/>
              </a:gs>
            </a:gsLst>
            <a:lin ang="5400000" scaled="1"/>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AN EXTRAVAGANT CELEBRATION</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949105" y="169551"/>
            <a:ext cx="5044089"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4000" b="1" dirty="0">
                <a:solidFill>
                  <a:schemeClr val="tx1"/>
                </a:solidFill>
                <a:latin typeface="Gotham Medium" panose="02000604030000020004"/>
              </a:rPr>
              <a:t>QUESTION &amp; ANSWER</a:t>
            </a:r>
            <a:endParaRPr lang="en-US" sz="3200" b="1" dirty="0">
              <a:solidFill>
                <a:schemeClr val="tx1"/>
              </a:solidFill>
              <a:latin typeface="Gotham Medium" panose="02000604030000020004"/>
            </a:endParaRP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latin typeface="Gotham Medium" panose="02000604030000020004"/>
              </a:rPr>
              <a:t>Solomon Dedicates the Temple</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6E45151-30A7-4D1A-BAD3-394C71651229}"/>
              </a:ext>
            </a:extLst>
          </p:cNvPr>
          <p:cNvCxnSpPr>
            <a:cxnSpLocks/>
          </p:cNvCxnSpPr>
          <p:nvPr/>
        </p:nvCxnSpPr>
        <p:spPr>
          <a:xfrm>
            <a:off x="868959" y="6709404"/>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20630F-6610-463A-BEB0-62A3C8760E2D}"/>
              </a:ext>
            </a:extLst>
          </p:cNvPr>
          <p:cNvCxnSpPr>
            <a:cxnSpLocks/>
          </p:cNvCxnSpPr>
          <p:nvPr/>
        </p:nvCxnSpPr>
        <p:spPr>
          <a:xfrm>
            <a:off x="1000934" y="91549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C6D06A5-F2CA-3D9C-CFB2-19D357BB2131}"/>
              </a:ext>
            </a:extLst>
          </p:cNvPr>
          <p:cNvSpPr/>
          <p:nvPr/>
        </p:nvSpPr>
        <p:spPr>
          <a:xfrm>
            <a:off x="2077339" y="1600455"/>
            <a:ext cx="7295262" cy="607539"/>
          </a:xfrm>
          <a:prstGeom prst="rect">
            <a:avLst/>
          </a:prstGeom>
          <a:gradFill>
            <a:gsLst>
              <a:gs pos="59000">
                <a:srgbClr val="002060"/>
              </a:gs>
              <a:gs pos="43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Answers to this question may vary. Some students might say that they would feel in awe. </a:t>
            </a:r>
            <a:endParaRPr lang="en-US" sz="2000" b="1" dirty="0">
              <a:latin typeface="Gotham Medium" panose="02000604030000020004"/>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693BDBB2-0C82-9D47-F236-905DDDD0D02A}"/>
              </a:ext>
            </a:extLst>
          </p:cNvPr>
          <p:cNvSpPr/>
          <p:nvPr/>
        </p:nvSpPr>
        <p:spPr>
          <a:xfrm>
            <a:off x="2077338" y="2757752"/>
            <a:ext cx="7168607" cy="607539"/>
          </a:xfrm>
          <a:prstGeom prst="rect">
            <a:avLst/>
          </a:prstGeom>
          <a:gradFill>
            <a:gsLst>
              <a:gs pos="59000">
                <a:srgbClr val="002060"/>
              </a:gs>
              <a:gs pos="43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Meat was expensive and likely not an everyday meal. The number of animals shows the importance of this event and the honor due to God. </a:t>
            </a:r>
          </a:p>
        </p:txBody>
      </p:sp>
      <p:sp>
        <p:nvSpPr>
          <p:cNvPr id="4" name="Slide Number Placeholder 5">
            <a:extLst>
              <a:ext uri="{FF2B5EF4-FFF2-40B4-BE49-F238E27FC236}">
                <a16:creationId xmlns:a16="http://schemas.microsoft.com/office/drawing/2014/main" id="{0AA87F9A-0C5D-004E-8C55-8344DC80F1CA}"/>
              </a:ext>
            </a:extLst>
          </p:cNvPr>
          <p:cNvSpPr>
            <a:spLocks noGrp="1"/>
          </p:cNvSpPr>
          <p:nvPr>
            <p:ph type="sldNum" sz="quarter" idx="12"/>
          </p:nvPr>
        </p:nvSpPr>
        <p:spPr>
          <a:xfrm>
            <a:off x="9266629" y="6201249"/>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23</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2" name="Rectangle 1">
            <a:extLst>
              <a:ext uri="{FF2B5EF4-FFF2-40B4-BE49-F238E27FC236}">
                <a16:creationId xmlns:a16="http://schemas.microsoft.com/office/drawing/2014/main" id="{17B24DAC-843F-FB83-8972-934C24D796BD}"/>
              </a:ext>
            </a:extLst>
          </p:cNvPr>
          <p:cNvSpPr/>
          <p:nvPr/>
        </p:nvSpPr>
        <p:spPr>
          <a:xfrm>
            <a:off x="2077338" y="4178519"/>
            <a:ext cx="7168607" cy="607539"/>
          </a:xfrm>
          <a:prstGeom prst="rect">
            <a:avLst/>
          </a:prstGeom>
          <a:gradFill>
            <a:gsLst>
              <a:gs pos="59000">
                <a:srgbClr val="002060"/>
              </a:gs>
              <a:gs pos="43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There were so many sacrifices being offered that they could not be contained. They overflowed into the middle courtyard. </a:t>
            </a:r>
          </a:p>
        </p:txBody>
      </p:sp>
    </p:spTree>
    <p:extLst>
      <p:ext uri="{BB962C8B-B14F-4D97-AF65-F5344CB8AC3E}">
        <p14:creationId xmlns:p14="http://schemas.microsoft.com/office/powerpoint/2010/main" val="1012449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rgbClr val="00B0F0"/>
            </a:gs>
            <a:gs pos="0">
              <a:schemeClr val="tx2">
                <a:lumMod val="40000"/>
                <a:lumOff val="60000"/>
              </a:schemeClr>
            </a:gs>
            <a:gs pos="65000">
              <a:srgbClr val="002060">
                <a:lumMod val="85000"/>
                <a:lumOff val="15000"/>
              </a:srgbClr>
            </a:gs>
          </a:gsLst>
          <a:lin ang="5400000" scaled="1"/>
          <a:tileRect/>
        </a:gradFill>
        <a:effectLst/>
      </p:bgPr>
    </p:bg>
    <p:spTree>
      <p:nvGrpSpPr>
        <p:cNvPr id="1" name="">
          <a:extLst>
            <a:ext uri="{FF2B5EF4-FFF2-40B4-BE49-F238E27FC236}">
              <a16:creationId xmlns:a16="http://schemas.microsoft.com/office/drawing/2014/main" id="{FA3C6BE6-D729-EE02-7087-D662A62D5057}"/>
            </a:ext>
          </a:extLst>
        </p:cNvPr>
        <p:cNvGrpSpPr/>
        <p:nvPr/>
      </p:nvGrpSpPr>
      <p:grpSpPr>
        <a:xfrm>
          <a:off x="0" y="0"/>
          <a:ext cx="0" cy="0"/>
          <a:chOff x="0" y="0"/>
          <a:chExt cx="0" cy="0"/>
        </a:xfrm>
      </p:grpSpPr>
      <p:sp>
        <p:nvSpPr>
          <p:cNvPr id="8" name="Subtitle 7">
            <a:extLst>
              <a:ext uri="{FF2B5EF4-FFF2-40B4-BE49-F238E27FC236}">
                <a16:creationId xmlns:a16="http://schemas.microsoft.com/office/drawing/2014/main" id="{C0E12380-4896-D722-E357-C5883A46A92C}"/>
              </a:ext>
            </a:extLst>
          </p:cNvPr>
          <p:cNvSpPr>
            <a:spLocks noGrp="1"/>
          </p:cNvSpPr>
          <p:nvPr>
            <p:ph type="subTitle" idx="1"/>
          </p:nvPr>
        </p:nvSpPr>
        <p:spPr>
          <a:xfrm>
            <a:off x="5968666" y="538549"/>
            <a:ext cx="5524500" cy="3437382"/>
          </a:xfrm>
          <a:ln w="190500">
            <a:noFill/>
          </a:ln>
        </p:spPr>
        <p:txBody>
          <a:bodyPr anchor="ctr">
            <a:normAutofit/>
          </a:bodyPr>
          <a:lstStyle/>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000" b="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upon</a:t>
            </a: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5" name="Group 4">
            <a:extLst>
              <a:ext uri="{FF2B5EF4-FFF2-40B4-BE49-F238E27FC236}">
                <a16:creationId xmlns:a16="http://schemas.microsoft.com/office/drawing/2014/main" id="{A059BEA3-D2B2-AD32-1F46-C5FAF53C8031}"/>
              </a:ext>
            </a:extLst>
          </p:cNvPr>
          <p:cNvGrpSpPr/>
          <p:nvPr/>
        </p:nvGrpSpPr>
        <p:grpSpPr>
          <a:xfrm>
            <a:off x="6320903" y="5184648"/>
            <a:ext cx="4820026" cy="987316"/>
            <a:chOff x="2514600" y="5649894"/>
            <a:chExt cx="5048626" cy="785846"/>
          </a:xfrm>
        </p:grpSpPr>
        <p:grpSp>
          <p:nvGrpSpPr>
            <p:cNvPr id="6" name="Group 5">
              <a:extLst>
                <a:ext uri="{FF2B5EF4-FFF2-40B4-BE49-F238E27FC236}">
                  <a16:creationId xmlns:a16="http://schemas.microsoft.com/office/drawing/2014/main" id="{C48EFBEF-3FFC-02FF-125A-0F975D441B21}"/>
                </a:ext>
              </a:extLst>
            </p:cNvPr>
            <p:cNvGrpSpPr/>
            <p:nvPr/>
          </p:nvGrpSpPr>
          <p:grpSpPr>
            <a:xfrm>
              <a:off x="3200400" y="5649894"/>
              <a:ext cx="3659864" cy="452610"/>
              <a:chOff x="3142974" y="6271325"/>
              <a:chExt cx="6718852" cy="1014475"/>
            </a:xfrm>
          </p:grpSpPr>
          <p:sp>
            <p:nvSpPr>
              <p:cNvPr id="9" name="Rectangle: Rounded Corners 8">
                <a:extLst>
                  <a:ext uri="{FF2B5EF4-FFF2-40B4-BE49-F238E27FC236}">
                    <a16:creationId xmlns:a16="http://schemas.microsoft.com/office/drawing/2014/main" id="{BD32B3B9-8DD0-D469-A621-854EA0BE43F1}"/>
                  </a:ext>
                </a:extLst>
              </p:cNvPr>
              <p:cNvSpPr/>
              <p:nvPr/>
            </p:nvSpPr>
            <p:spPr>
              <a:xfrm>
                <a:off x="3142974" y="6343198"/>
                <a:ext cx="6718852" cy="870737"/>
              </a:xfrm>
              <a:prstGeom prst="roundRect">
                <a:avLst/>
              </a:prstGeom>
              <a:blipFill rotWithShape="1">
                <a:blip r:embed="rId3" cstate="email">
                  <a:extLst>
                    <a:ext uri="{28A0092B-C50C-407E-A947-70E740481C1C}">
                      <a14:useLocalDpi xmlns:a14="http://schemas.microsoft.com/office/drawing/2010/main"/>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10" name="Group 13">
                <a:extLst>
                  <a:ext uri="{FF2B5EF4-FFF2-40B4-BE49-F238E27FC236}">
                    <a16:creationId xmlns:a16="http://schemas.microsoft.com/office/drawing/2014/main" id="{0D0A4D9B-E500-00BD-0028-7DCF86388E08}"/>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CB3E3946-B964-88EA-CBDD-C63E2FDE93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1DC647F5-C2FE-84C8-7C1B-41EC99464B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00578B72-7D86-A9C9-4413-692743AEFEB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7" name="Rectangle 6">
              <a:extLst>
                <a:ext uri="{FF2B5EF4-FFF2-40B4-BE49-F238E27FC236}">
                  <a16:creationId xmlns:a16="http://schemas.microsoft.com/office/drawing/2014/main" id="{5E248620-933D-3E17-ED56-2F9FB8B36461}"/>
                </a:ext>
              </a:extLst>
            </p:cNvPr>
            <p:cNvSpPr/>
            <p:nvPr/>
          </p:nvSpPr>
          <p:spPr>
            <a:xfrm>
              <a:off x="2514600" y="6188090"/>
              <a:ext cx="5048626" cy="247650"/>
            </a:xfrm>
            <a:prstGeom prst="rect">
              <a:avLst/>
            </a:prstGeom>
            <a:solidFill>
              <a:schemeClr val="tx1"/>
            </a:solidFill>
          </p:spPr>
          <p:txBody>
            <a:bodyPr wrap="square" lIns="64291" tIns="32146" rIns="64291" bIns="32146">
              <a:spAutoFit/>
            </a:bodyPr>
            <a:lstStyle/>
            <a:p>
              <a:pPr algn="ctr"/>
              <a:r>
                <a:rPr lang="en-US" sz="800" b="1" dirty="0">
                  <a:solidFill>
                    <a:srgbClr val="002060"/>
                  </a:solidFill>
                  <a:effectLst>
                    <a:outerShdw blurRad="38100" dist="38100" dir="2700000" algn="tl">
                      <a:srgbClr val="000000">
                        <a:alpha val="43137"/>
                      </a:srgbClr>
                    </a:outerShdw>
                  </a:effectLst>
                  <a:latin typeface="Gotham Book"/>
                  <a:cs typeface="Lucida Sans Unicode" panose="020B0602030504020204" pitchFamily="34" charset="0"/>
                </a:rPr>
                <a:t>Material adapted by Stanford W. Bowman Jr. from Echoes® Adult and Bible-in-Life® Adult Spring 2025 quarter with permission, © David C Cook, https://davidccook.org. May not be further reproduced. All rights reserved.</a:t>
              </a:r>
            </a:p>
          </p:txBody>
        </p:sp>
      </p:grpSp>
      <p:pic>
        <p:nvPicPr>
          <p:cNvPr id="2" name="Picture 1">
            <a:extLst>
              <a:ext uri="{FF2B5EF4-FFF2-40B4-BE49-F238E27FC236}">
                <a16:creationId xmlns:a16="http://schemas.microsoft.com/office/drawing/2014/main" id="{5E48F465-7D65-2C7E-AD49-24E213063386}"/>
              </a:ext>
            </a:extLst>
          </p:cNvPr>
          <p:cNvPicPr>
            <a:picLocks noChangeAspect="1"/>
          </p:cNvPicPr>
          <p:nvPr/>
        </p:nvPicPr>
        <p:blipFill>
          <a:blip r:embed="rId7"/>
          <a:srcRect l="7568" r="7568"/>
          <a:stretch/>
        </p:blipFill>
        <p:spPr>
          <a:xfrm>
            <a:off x="-69143" y="-141668"/>
            <a:ext cx="5940241" cy="6999668"/>
          </a:xfrm>
          <a:prstGeom prst="rect">
            <a:avLst/>
          </a:prstGeom>
        </p:spPr>
      </p:pic>
      <p:sp>
        <p:nvSpPr>
          <p:cNvPr id="4" name="Trapezoid 3">
            <a:extLst>
              <a:ext uri="{FF2B5EF4-FFF2-40B4-BE49-F238E27FC236}">
                <a16:creationId xmlns:a16="http://schemas.microsoft.com/office/drawing/2014/main" id="{DFAA0864-B28D-BDD0-8519-DB095705C259}"/>
              </a:ext>
            </a:extLst>
          </p:cNvPr>
          <p:cNvSpPr/>
          <p:nvPr/>
        </p:nvSpPr>
        <p:spPr>
          <a:xfrm>
            <a:off x="-69143" y="0"/>
            <a:ext cx="5747862" cy="6858000"/>
          </a:xfrm>
          <a:prstGeom prst="trapezoid">
            <a:avLst>
              <a:gd name="adj" fmla="val 20814"/>
            </a:avLst>
          </a:prstGeom>
          <a:blipFill>
            <a:blip r:embed="rId7"/>
            <a:stretch>
              <a:fillRect/>
            </a:stretch>
          </a:blipFill>
          <a:ln w="1905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7278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5145230" y="393712"/>
            <a:ext cx="6986016" cy="1336481"/>
          </a:xfrm>
          <a:gradFill>
            <a:gsLst>
              <a:gs pos="0">
                <a:srgbClr val="002060"/>
              </a:gs>
              <a:gs pos="55000">
                <a:srgbClr val="0070C0"/>
              </a:gs>
              <a:gs pos="87000">
                <a:schemeClr val="bg2">
                  <a:lumMod val="40000"/>
                  <a:lumOff val="60000"/>
                </a:schemeClr>
              </a:gs>
              <a:gs pos="100000">
                <a:srgbClr val="002060"/>
              </a:gs>
            </a:gsLst>
            <a:lin ang="5400000" scaled="1"/>
          </a:gradFill>
          <a:ln>
            <a:solidFill>
              <a:schemeClr val="tx1"/>
            </a:solidFill>
          </a:ln>
        </p:spPr>
        <p:txBody>
          <a:bodyPr/>
          <a:lstStyle/>
          <a:p>
            <a:pPr algn="ctr"/>
            <a:r>
              <a:rPr lang="en-US" b="1" cap="all" spc="400" dirty="0">
                <a:solidFill>
                  <a:schemeClr val="tx1"/>
                </a:solidFill>
                <a:latin typeface="Gotham Medium" panose="02000604030000020004"/>
              </a:rPr>
              <a:t>Agenda</a:t>
            </a:r>
            <a:endParaRPr lang="en-US" dirty="0">
              <a:solidFill>
                <a:schemeClr val="tx1"/>
              </a:solidFill>
              <a:latin typeface="Gotham Medium" panose="02000604030000020004"/>
            </a:endParaRPr>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5145230" y="1730193"/>
            <a:ext cx="6986626" cy="4717989"/>
          </a:xfrm>
          <a:noFill/>
        </p:spPr>
        <p:txBody>
          <a:bodyPr>
            <a:noAutofit/>
          </a:bodyPr>
          <a:lstStyle/>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p>
          <a:p>
            <a:pPr marL="1350157" lvl="3" indent="-342900" hangingPunct="0">
              <a:lnSpc>
                <a:spcPct val="100000"/>
              </a:lnSpc>
              <a:spcBef>
                <a:spcPts val="0"/>
              </a:spcBef>
              <a:buClrTx/>
              <a:buFont typeface="Wingdings" panose="05000000000000000000" pitchFamily="2" charset="2"/>
              <a:buChar char="q"/>
              <a:tabLst>
                <a:tab pos="642915" algn="l"/>
              </a:tabLst>
            </a:pPr>
            <a:r>
              <a:rPr lang="en-US"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Remember and Celebrate - 2 Chronicles 7:1–3 NIV</a:t>
            </a:r>
          </a:p>
          <a:p>
            <a:pPr marL="1350157" lvl="3" indent="-342900" hangingPunct="0">
              <a:lnSpc>
                <a:spcPct val="100000"/>
              </a:lnSpc>
              <a:spcBef>
                <a:spcPts val="0"/>
              </a:spcBef>
              <a:buClrTx/>
              <a:buFont typeface="Wingdings" panose="05000000000000000000" pitchFamily="2" charset="2"/>
              <a:buChar char="q"/>
              <a:tabLst>
                <a:tab pos="642915" algn="l"/>
              </a:tabLst>
            </a:pPr>
            <a:r>
              <a:rPr lang="en-US"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An Extravagant Celebration - 2 Chronicles 7:4–7, 11 NIV</a:t>
            </a: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p>
          <a:p>
            <a:pPr marL="892957" lvl="2" indent="-342900" hangingPunct="0">
              <a:spcBef>
                <a:spcPts val="1200"/>
              </a:spcBef>
              <a:buClrTx/>
              <a:buFont typeface="Wingdings" panose="05000000000000000000" pitchFamily="2" charset="2"/>
              <a:buChar char="q"/>
              <a:tabLst>
                <a:tab pos="642915" algn="l"/>
              </a:tabLst>
            </a:pPr>
            <a:endPar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4C482057-5E68-4F5C-A743-EEEFF37166C5}"/>
              </a:ext>
            </a:extLst>
          </p:cNvPr>
          <p:cNvSpPr txBox="1">
            <a:spLocks/>
          </p:cNvSpPr>
          <p:nvPr/>
        </p:nvSpPr>
        <p:spPr>
          <a:xfrm>
            <a:off x="648956" y="353196"/>
            <a:ext cx="4300064" cy="6079688"/>
          </a:xfrm>
          <a:prstGeom prst="rect">
            <a:avLst/>
          </a:prstGeom>
          <a:solidFill>
            <a:srgbClr val="00206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l">
              <a:spcBef>
                <a:spcPts val="0"/>
              </a:spcBef>
              <a:spcAft>
                <a:spcPts val="600"/>
              </a:spcAft>
            </a:pPr>
            <a:r>
              <a:rPr lang="en-US" sz="2000" dirty="0">
                <a:effectLst/>
                <a:latin typeface="Arial Black" panose="020B0A04020102020204" pitchFamily="34" charset="0"/>
                <a:ea typeface="Calibri" panose="020F0502020204030204" pitchFamily="34" charset="0"/>
                <a:cs typeface="Times New Roman" panose="02020603050405020304" pitchFamily="18" charset="0"/>
              </a:rPr>
              <a:t>When all the Israelites saw the fire coming down and the glory of the Lord above the temple, they knelt on the pavement with their faces to the ground, and they worshiped and gave thanks to the Lord, saying, “He is good; his love endures forever. ” </a:t>
            </a:r>
          </a:p>
          <a:p>
            <a:pPr marL="0" marR="0" algn="r">
              <a:spcBef>
                <a:spcPts val="0"/>
              </a:spcBef>
              <a:spcAft>
                <a:spcPts val="600"/>
              </a:spcAft>
            </a:pPr>
            <a:r>
              <a:rPr lang="en-US" sz="2000" dirty="0">
                <a:effectLst/>
                <a:latin typeface="Arial Black" panose="020B0A04020102020204" pitchFamily="34" charset="0"/>
                <a:ea typeface="Calibri" panose="020F0502020204030204" pitchFamily="34" charset="0"/>
                <a:cs typeface="Times New Roman" panose="02020603050405020304" pitchFamily="18" charset="0"/>
              </a:rPr>
              <a:t>—2 Chronicles 7:3 NIV</a:t>
            </a:r>
          </a:p>
        </p:txBody>
      </p:sp>
      <p:cxnSp>
        <p:nvCxnSpPr>
          <p:cNvPr id="12" name="Straight Connector 11">
            <a:extLst>
              <a:ext uri="{FF2B5EF4-FFF2-40B4-BE49-F238E27FC236}">
                <a16:creationId xmlns:a16="http://schemas.microsoft.com/office/drawing/2014/main" id="{F9568A4E-52BF-4D84-A25F-3C383854E74D}"/>
              </a:ext>
            </a:extLst>
          </p:cNvPr>
          <p:cNvCxnSpPr>
            <a:cxnSpLocks/>
          </p:cNvCxnSpPr>
          <p:nvPr/>
        </p:nvCxnSpPr>
        <p:spPr>
          <a:xfrm>
            <a:off x="5679706" y="3479144"/>
            <a:ext cx="61264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C9125B-1E68-40D0-BE55-9DFB948E8AA5}"/>
              </a:ext>
            </a:extLst>
          </p:cNvPr>
          <p:cNvCxnSpPr>
            <a:cxnSpLocks/>
          </p:cNvCxnSpPr>
          <p:nvPr/>
        </p:nvCxnSpPr>
        <p:spPr>
          <a:xfrm>
            <a:off x="5679706" y="4692796"/>
            <a:ext cx="61264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ooter Placeholder 9">
            <a:extLst>
              <a:ext uri="{FF2B5EF4-FFF2-40B4-BE49-F238E27FC236}">
                <a16:creationId xmlns:a16="http://schemas.microsoft.com/office/drawing/2014/main" id="{21AA43A8-B1EB-4E7B-8D82-5B717FC167C6}"/>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Solomon Dedicates the Temple</a:t>
            </a:r>
          </a:p>
        </p:txBody>
      </p:sp>
      <p:cxnSp>
        <p:nvCxnSpPr>
          <p:cNvPr id="18" name="Straight Connector 17">
            <a:extLst>
              <a:ext uri="{FF2B5EF4-FFF2-40B4-BE49-F238E27FC236}">
                <a16:creationId xmlns:a16="http://schemas.microsoft.com/office/drawing/2014/main" id="{60BD7EE3-ADAF-437C-B4FC-F59A3C255E2F}"/>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DEDB79C-FBC4-9BE6-B30A-E54AD20CCEDC}"/>
              </a:ext>
            </a:extLst>
          </p:cNvPr>
          <p:cNvSpPr txBox="1">
            <a:spLocks/>
          </p:cNvSpPr>
          <p:nvPr/>
        </p:nvSpPr>
        <p:spPr>
          <a:xfrm>
            <a:off x="8742946" y="6432884"/>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3</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613598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838200" y="214294"/>
            <a:ext cx="10515600" cy="1325563"/>
          </a:xfrm>
        </p:spPr>
        <p:txBody>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Finishing a Father’s Legacy</a:t>
            </a:r>
          </a:p>
        </p:txBody>
      </p:sp>
      <p:sp>
        <p:nvSpPr>
          <p:cNvPr id="8" name="Slide Number Placeholder 5">
            <a:extLst>
              <a:ext uri="{FF2B5EF4-FFF2-40B4-BE49-F238E27FC236}">
                <a16:creationId xmlns:a16="http://schemas.microsoft.com/office/drawing/2014/main" id="{685B14C9-34D4-53BD-B6E8-CD62FF0B4784}"/>
              </a:ext>
            </a:extLst>
          </p:cNvPr>
          <p:cNvSpPr>
            <a:spLocks noGrp="1"/>
          </p:cNvSpPr>
          <p:nvPr>
            <p:ph type="sldNum" sz="quarter" idx="12"/>
          </p:nvPr>
        </p:nvSpPr>
        <p:spPr>
          <a:xfrm>
            <a:off x="8742946" y="6256422"/>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4</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cxnSp>
        <p:nvCxnSpPr>
          <p:cNvPr id="12" name="Straight Connector 11">
            <a:extLst>
              <a:ext uri="{FF2B5EF4-FFF2-40B4-BE49-F238E27FC236}">
                <a16:creationId xmlns:a16="http://schemas.microsoft.com/office/drawing/2014/main" id="{9D1E0AD0-39D6-41F7-9DFA-51505DF1E24E}"/>
              </a:ext>
            </a:extLst>
          </p:cNvPr>
          <p:cNvCxnSpPr>
            <a:cxnSpLocks/>
          </p:cNvCxnSpPr>
          <p:nvPr/>
        </p:nvCxnSpPr>
        <p:spPr>
          <a:xfrm rot="10800000">
            <a:off x="564511" y="7096632"/>
            <a:ext cx="6675120" cy="0"/>
          </a:xfrm>
          <a:prstGeom prst="line">
            <a:avLst/>
          </a:prstGeom>
          <a:ln w="920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8DE476D-C50D-3BF0-F71F-176CC71DA0B9}"/>
              </a:ext>
            </a:extLst>
          </p:cNvPr>
          <p:cNvSpPr txBox="1"/>
          <p:nvPr/>
        </p:nvSpPr>
        <p:spPr>
          <a:xfrm>
            <a:off x="838200" y="1483937"/>
            <a:ext cx="10611851" cy="4358886"/>
          </a:xfrm>
          <a:prstGeom prst="rect">
            <a:avLst/>
          </a:prstGeom>
          <a:solidFill>
            <a:schemeClr val="tx1">
              <a:alpha val="52000"/>
            </a:schemeClr>
          </a:solidFill>
        </p:spPr>
        <p:txBody>
          <a:bodyPr wrap="square">
            <a:spAutoFit/>
          </a:bodyPr>
          <a:lstStyle/>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From 1927 until his death in 1941, Gutzon Borglum, along with numerous assistants, carved the sculptures of four American presidents into the side of Mount Rushmore, located in the Black Hills of South Dakota. Borglum chose the 60-foot sculptures to represent 150 years of American history.  Borglum worked on the project until his death, mere months before its completion. His son completed the project. </a:t>
            </a:r>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Today’s lesson, regarding the construction of the temple, is both similar to and different from the </a:t>
            </a:r>
            <a:r>
              <a:rPr lang="en-US" sz="2000"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Borglums</a:t>
            </a: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project. They are similar in that neither man who envisioned the projects in the first place lived to see their respective completions.  They are different in that while the father oversaw almost all the work in the </a:t>
            </a:r>
            <a:r>
              <a:rPr lang="en-US" sz="2000"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Borglums</a:t>
            </a: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project, the opposite was true regarding the temple construction.  King David wanted to build a magnificent temple for the Lord, but the honor went to his son Solomon instead. While David laid the groundwork, it was to be Solomon’s legacy to oversee and complete the project. </a:t>
            </a:r>
          </a:p>
        </p:txBody>
      </p:sp>
      <p:cxnSp>
        <p:nvCxnSpPr>
          <p:cNvPr id="9" name="Straight Connector 8">
            <a:extLst>
              <a:ext uri="{FF2B5EF4-FFF2-40B4-BE49-F238E27FC236}">
                <a16:creationId xmlns:a16="http://schemas.microsoft.com/office/drawing/2014/main" id="{AA15C78B-671F-4D54-8D48-20FF7F4AF1B2}"/>
              </a:ext>
            </a:extLst>
          </p:cNvPr>
          <p:cNvCxnSpPr>
            <a:cxnSpLocks/>
          </p:cNvCxnSpPr>
          <p:nvPr/>
        </p:nvCxnSpPr>
        <p:spPr>
          <a:xfrm>
            <a:off x="838200" y="6747833"/>
            <a:ext cx="1097280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00B508-C231-4712-81CE-6DDF7F0C27C8}"/>
              </a:ext>
            </a:extLst>
          </p:cNvPr>
          <p:cNvCxnSpPr>
            <a:cxnSpLocks/>
          </p:cNvCxnSpPr>
          <p:nvPr/>
        </p:nvCxnSpPr>
        <p:spPr>
          <a:xfrm>
            <a:off x="838200" y="130084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3F4B8ADD-8C99-8B66-2D51-FBF566B608A3}"/>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Solomon Dedicates the Temple</a:t>
            </a:r>
          </a:p>
        </p:txBody>
      </p:sp>
      <p:cxnSp>
        <p:nvCxnSpPr>
          <p:cNvPr id="6" name="Straight Connector 5">
            <a:extLst>
              <a:ext uri="{FF2B5EF4-FFF2-40B4-BE49-F238E27FC236}">
                <a16:creationId xmlns:a16="http://schemas.microsoft.com/office/drawing/2014/main" id="{D8616E9D-7996-9614-F02F-9D637EFC5D6E}"/>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028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503F7713-8E67-1421-2A8A-400A0F3D2CE1}"/>
              </a:ext>
            </a:extLst>
          </p:cNvPr>
          <p:cNvGraphicFramePr/>
          <p:nvPr>
            <p:extLst>
              <p:ext uri="{D42A27DB-BD31-4B8C-83A1-F6EECF244321}">
                <p14:modId xmlns:p14="http://schemas.microsoft.com/office/powerpoint/2010/main" val="4262766906"/>
              </p:ext>
            </p:extLst>
          </p:nvPr>
        </p:nvGraphicFramePr>
        <p:xfrm>
          <a:off x="838200" y="1323641"/>
          <a:ext cx="8947484" cy="4143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CA164D59-6240-2AFA-10E0-4B6D22C4223B}"/>
              </a:ext>
            </a:extLst>
          </p:cNvPr>
          <p:cNvSpPr>
            <a:spLocks noGrp="1"/>
          </p:cNvSpPr>
          <p:nvPr>
            <p:ph type="title"/>
          </p:nvPr>
        </p:nvSpPr>
        <p:spPr>
          <a:xfrm>
            <a:off x="838200" y="136524"/>
            <a:ext cx="10515600" cy="498477"/>
          </a:xfrm>
        </p:spPr>
        <p:txBody>
          <a:bodyPr>
            <a:normAutofit fontScale="90000"/>
          </a:bodyPr>
          <a:lstStyle/>
          <a:p>
            <a:r>
              <a:rPr lang="en-US" b="1" cap="small" dirty="0">
                <a:solidFill>
                  <a:schemeClr val="tx1"/>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DA6238A2-F1F0-23EB-1B7D-CF18132BC7DF}"/>
              </a:ext>
            </a:extLst>
          </p:cNvPr>
          <p:cNvSpPr>
            <a:spLocks noGrp="1"/>
          </p:cNvSpPr>
          <p:nvPr>
            <p:ph type="sldNum" sz="quarter" idx="12"/>
          </p:nvPr>
        </p:nvSpPr>
        <p:spPr>
          <a:xfrm>
            <a:off x="8742946" y="6384758"/>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5</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cxnSp>
        <p:nvCxnSpPr>
          <p:cNvPr id="13" name="Straight Connector 12">
            <a:extLst>
              <a:ext uri="{FF2B5EF4-FFF2-40B4-BE49-F238E27FC236}">
                <a16:creationId xmlns:a16="http://schemas.microsoft.com/office/drawing/2014/main" id="{53356A76-B1FF-49F7-91BC-9CD3F77C8571}"/>
              </a:ext>
            </a:extLst>
          </p:cNvPr>
          <p:cNvCxnSpPr>
            <a:cxnSpLocks/>
          </p:cNvCxnSpPr>
          <p:nvPr/>
        </p:nvCxnSpPr>
        <p:spPr>
          <a:xfrm>
            <a:off x="725905" y="7872500"/>
            <a:ext cx="758952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E985800C-FDE5-05A1-81BB-71B317688979}"/>
              </a:ext>
            </a:extLst>
          </p:cNvPr>
          <p:cNvSpPr/>
          <p:nvPr/>
        </p:nvSpPr>
        <p:spPr>
          <a:xfrm>
            <a:off x="838200" y="708630"/>
            <a:ext cx="10972800" cy="295273"/>
          </a:xfrm>
          <a:prstGeom prst="roundRect">
            <a:avLst/>
          </a:prstGeom>
          <a:gradFill>
            <a:gsLst>
              <a:gs pos="0">
                <a:schemeClr val="accent6">
                  <a:lumMod val="20000"/>
                  <a:lumOff val="80000"/>
                </a:schemeClr>
              </a:gs>
              <a:gs pos="74000">
                <a:schemeClr val="accent6">
                  <a:lumMod val="60000"/>
                  <a:lumOff val="40000"/>
                </a:schemeClr>
              </a:gs>
              <a:gs pos="86000">
                <a:schemeClr val="accent6">
                  <a:lumMod val="60000"/>
                  <a:lumOff val="4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D581040E-3351-8D9F-4B0E-7A6BA89F2E3A}"/>
              </a:ext>
            </a:extLst>
          </p:cNvPr>
          <p:cNvCxnSpPr>
            <a:cxnSpLocks/>
          </p:cNvCxnSpPr>
          <p:nvPr/>
        </p:nvCxnSpPr>
        <p:spPr>
          <a:xfrm>
            <a:off x="6776762" y="7024989"/>
            <a:ext cx="1371600" cy="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76C171B-4D76-B4BA-2342-66AD7517A515}"/>
              </a:ext>
            </a:extLst>
          </p:cNvPr>
          <p:cNvCxnSpPr>
            <a:cxnSpLocks/>
          </p:cNvCxnSpPr>
          <p:nvPr/>
        </p:nvCxnSpPr>
        <p:spPr>
          <a:xfrm>
            <a:off x="1212680" y="7344728"/>
            <a:ext cx="6675120" cy="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7EBF3BF-E6D3-B93A-D34B-D0C4606B7A40}"/>
              </a:ext>
            </a:extLst>
          </p:cNvPr>
          <p:cNvCxnSpPr>
            <a:cxnSpLocks/>
          </p:cNvCxnSpPr>
          <p:nvPr/>
        </p:nvCxnSpPr>
        <p:spPr>
          <a:xfrm>
            <a:off x="1212680" y="7604698"/>
            <a:ext cx="6675120" cy="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0CAEB2A-3459-318B-9331-44D29D116CF0}"/>
              </a:ext>
            </a:extLst>
          </p:cNvPr>
          <p:cNvCxnSpPr>
            <a:cxnSpLocks/>
          </p:cNvCxnSpPr>
          <p:nvPr/>
        </p:nvCxnSpPr>
        <p:spPr>
          <a:xfrm>
            <a:off x="838200" y="116749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ooter Placeholder 9">
            <a:extLst>
              <a:ext uri="{FF2B5EF4-FFF2-40B4-BE49-F238E27FC236}">
                <a16:creationId xmlns:a16="http://schemas.microsoft.com/office/drawing/2014/main" id="{E845E0F5-EEE9-9FF2-3453-E061D0323549}"/>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Solomon Dedicates the Temple</a:t>
            </a:r>
          </a:p>
        </p:txBody>
      </p:sp>
      <p:cxnSp>
        <p:nvCxnSpPr>
          <p:cNvPr id="15" name="Straight Connector 14">
            <a:extLst>
              <a:ext uri="{FF2B5EF4-FFF2-40B4-BE49-F238E27FC236}">
                <a16:creationId xmlns:a16="http://schemas.microsoft.com/office/drawing/2014/main" id="{239E999C-9946-4A2F-8632-92B5054987A5}"/>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1251069-BDE7-9617-0EBF-65708A14DEEF}"/>
              </a:ext>
            </a:extLst>
          </p:cNvPr>
          <p:cNvPicPr>
            <a:picLocks noChangeAspect="1"/>
          </p:cNvPicPr>
          <p:nvPr/>
        </p:nvPicPr>
        <p:blipFill>
          <a:blip r:embed="rId8">
            <a:extLst>
              <a:ext uri="{28A0092B-C50C-407E-A947-70E740481C1C}">
                <a14:useLocalDpi xmlns:a14="http://schemas.microsoft.com/office/drawing/2010/main" val="0"/>
              </a:ext>
            </a:extLst>
          </a:blip>
          <a:srcRect l="6529" t="45534" r="-6529" b="10888"/>
          <a:stretch/>
        </p:blipFill>
        <p:spPr>
          <a:xfrm>
            <a:off x="8742946" y="1921684"/>
            <a:ext cx="3449054" cy="3203767"/>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Tree>
    <p:extLst>
      <p:ext uri="{BB962C8B-B14F-4D97-AF65-F5344CB8AC3E}">
        <p14:creationId xmlns:p14="http://schemas.microsoft.com/office/powerpoint/2010/main" val="3159288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503F7713-8E67-1421-2A8A-400A0F3D2CE1}"/>
              </a:ext>
            </a:extLst>
          </p:cNvPr>
          <p:cNvGraphicFramePr/>
          <p:nvPr>
            <p:extLst>
              <p:ext uri="{D42A27DB-BD31-4B8C-83A1-F6EECF244321}">
                <p14:modId xmlns:p14="http://schemas.microsoft.com/office/powerpoint/2010/main" val="1807847755"/>
              </p:ext>
            </p:extLst>
          </p:nvPr>
        </p:nvGraphicFramePr>
        <p:xfrm>
          <a:off x="4296411" y="1388343"/>
          <a:ext cx="7696205" cy="4497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
            <a:extLst>
              <a:ext uri="{FF2B5EF4-FFF2-40B4-BE49-F238E27FC236}">
                <a16:creationId xmlns:a16="http://schemas.microsoft.com/office/drawing/2014/main" id="{ACAFD7A8-B1A9-EA9F-0ADF-E9F023FD1C2E}"/>
              </a:ext>
            </a:extLst>
          </p:cNvPr>
          <p:cNvSpPr txBox="1">
            <a:spLocks/>
          </p:cNvSpPr>
          <p:nvPr/>
        </p:nvSpPr>
        <p:spPr>
          <a:xfrm>
            <a:off x="838200" y="104593"/>
            <a:ext cx="10515600" cy="498477"/>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cap="small">
                <a:effectLst>
                  <a:outerShdw blurRad="38100" dist="38100" dir="2700000" algn="tl">
                    <a:srgbClr val="000000">
                      <a:alpha val="43137"/>
                    </a:srgbClr>
                  </a:outerShdw>
                </a:effectLst>
                <a:latin typeface="Gotham Medium" panose="02000604030000020004"/>
              </a:rPr>
              <a:t>Key Points</a:t>
            </a:r>
            <a:endParaRPr lang="en-US" b="1" cap="small" dirty="0">
              <a:effectLst>
                <a:outerShdw blurRad="38100" dist="38100" dir="2700000" algn="tl">
                  <a:srgbClr val="000000">
                    <a:alpha val="43137"/>
                  </a:srgbClr>
                </a:outerShdw>
              </a:effectLst>
              <a:latin typeface="Gotham Medium" panose="02000604030000020004"/>
            </a:endParaRPr>
          </a:p>
        </p:txBody>
      </p:sp>
      <p:cxnSp>
        <p:nvCxnSpPr>
          <p:cNvPr id="16" name="Straight Connector 15">
            <a:extLst>
              <a:ext uri="{FF2B5EF4-FFF2-40B4-BE49-F238E27FC236}">
                <a16:creationId xmlns:a16="http://schemas.microsoft.com/office/drawing/2014/main" id="{8DBE5951-867D-4799-B84D-A3B18CC614E0}"/>
              </a:ext>
            </a:extLst>
          </p:cNvPr>
          <p:cNvCxnSpPr>
            <a:cxnSpLocks/>
          </p:cNvCxnSpPr>
          <p:nvPr/>
        </p:nvCxnSpPr>
        <p:spPr>
          <a:xfrm>
            <a:off x="4566385" y="6731624"/>
            <a:ext cx="713232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A7B3430A-3F85-3762-8F91-BDB1A530728C}"/>
              </a:ext>
            </a:extLst>
          </p:cNvPr>
          <p:cNvSpPr/>
          <p:nvPr/>
        </p:nvSpPr>
        <p:spPr>
          <a:xfrm>
            <a:off x="838200" y="1020788"/>
            <a:ext cx="10972800" cy="295273"/>
          </a:xfrm>
          <a:prstGeom prst="roundRect">
            <a:avLst/>
          </a:prstGeom>
          <a:gradFill>
            <a:gsLst>
              <a:gs pos="0">
                <a:schemeClr val="accent6">
                  <a:lumMod val="20000"/>
                  <a:lumOff val="80000"/>
                </a:schemeClr>
              </a:gs>
              <a:gs pos="74000">
                <a:schemeClr val="accent6">
                  <a:lumMod val="60000"/>
                  <a:lumOff val="40000"/>
                </a:schemeClr>
              </a:gs>
              <a:gs pos="86000">
                <a:schemeClr val="accent6">
                  <a:lumMod val="60000"/>
                  <a:lumOff val="4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endParaRPr lang="en-US" sz="2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4" name="Slide Number Placeholder 5">
            <a:extLst>
              <a:ext uri="{FF2B5EF4-FFF2-40B4-BE49-F238E27FC236}">
                <a16:creationId xmlns:a16="http://schemas.microsoft.com/office/drawing/2014/main" id="{D356378D-8B27-A534-D8CE-322EBE8D57C1}"/>
              </a:ext>
            </a:extLst>
          </p:cNvPr>
          <p:cNvSpPr>
            <a:spLocks noGrp="1"/>
          </p:cNvSpPr>
          <p:nvPr>
            <p:ph type="sldNum" sz="quarter" idx="12"/>
          </p:nvPr>
        </p:nvSpPr>
        <p:spPr>
          <a:xfrm>
            <a:off x="8742946" y="6256422"/>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6</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cxnSp>
        <p:nvCxnSpPr>
          <p:cNvPr id="2" name="Straight Connector 1">
            <a:extLst>
              <a:ext uri="{FF2B5EF4-FFF2-40B4-BE49-F238E27FC236}">
                <a16:creationId xmlns:a16="http://schemas.microsoft.com/office/drawing/2014/main" id="{F63D338A-DF3A-8F2B-03E0-0C8A94664634}"/>
              </a:ext>
            </a:extLst>
          </p:cNvPr>
          <p:cNvCxnSpPr>
            <a:cxnSpLocks/>
          </p:cNvCxnSpPr>
          <p:nvPr/>
        </p:nvCxnSpPr>
        <p:spPr>
          <a:xfrm>
            <a:off x="899160" y="867301"/>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39CF8C1F-C265-7B97-4782-12BDBE750E52}"/>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Solomon Dedicates the Temple</a:t>
            </a:r>
          </a:p>
        </p:txBody>
      </p:sp>
      <p:cxnSp>
        <p:nvCxnSpPr>
          <p:cNvPr id="6" name="Straight Connector 5">
            <a:extLst>
              <a:ext uri="{FF2B5EF4-FFF2-40B4-BE49-F238E27FC236}">
                <a16:creationId xmlns:a16="http://schemas.microsoft.com/office/drawing/2014/main" id="{AB5D7F01-BD02-E1A2-9BE6-7D1BC39E13D9}"/>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4A63B86-8C9C-6245-B337-2183242E864F}"/>
              </a:ext>
            </a:extLst>
          </p:cNvPr>
          <p:cNvPicPr>
            <a:picLocks noChangeAspect="1"/>
          </p:cNvPicPr>
          <p:nvPr/>
        </p:nvPicPr>
        <p:blipFill>
          <a:blip r:embed="rId8"/>
          <a:srcRect l="4984" t="28507" r="-4984" b="3821"/>
          <a:stretch/>
        </p:blipFill>
        <p:spPr>
          <a:xfrm>
            <a:off x="628406" y="2231437"/>
            <a:ext cx="4153590" cy="3238220"/>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spTree>
    <p:extLst>
      <p:ext uri="{BB962C8B-B14F-4D97-AF65-F5344CB8AC3E}">
        <p14:creationId xmlns:p14="http://schemas.microsoft.com/office/powerpoint/2010/main" val="2054530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5278-3D07-466F-8351-667A2EBEABB8}"/>
              </a:ext>
            </a:extLst>
          </p:cNvPr>
          <p:cNvSpPr>
            <a:spLocks noGrp="1"/>
          </p:cNvSpPr>
          <p:nvPr>
            <p:ph type="title"/>
          </p:nvPr>
        </p:nvSpPr>
        <p:spPr>
          <a:xfrm>
            <a:off x="838200" y="136524"/>
            <a:ext cx="10515600" cy="498477"/>
          </a:xfrm>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Key Points</a:t>
            </a:r>
          </a:p>
        </p:txBody>
      </p:sp>
      <p:sp>
        <p:nvSpPr>
          <p:cNvPr id="4" name="Slide Number Placeholder 5">
            <a:extLst>
              <a:ext uri="{FF2B5EF4-FFF2-40B4-BE49-F238E27FC236}">
                <a16:creationId xmlns:a16="http://schemas.microsoft.com/office/drawing/2014/main" id="{FDB2E052-B945-CEE9-87CA-A6D21D5EF841}"/>
              </a:ext>
            </a:extLst>
          </p:cNvPr>
          <p:cNvSpPr>
            <a:spLocks noGrp="1"/>
          </p:cNvSpPr>
          <p:nvPr>
            <p:ph type="sldNum" sz="quarter" idx="12"/>
          </p:nvPr>
        </p:nvSpPr>
        <p:spPr>
          <a:xfrm>
            <a:off x="8742946" y="6256422"/>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7</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cxnSp>
        <p:nvCxnSpPr>
          <p:cNvPr id="8" name="Straight Connector 7">
            <a:extLst>
              <a:ext uri="{FF2B5EF4-FFF2-40B4-BE49-F238E27FC236}">
                <a16:creationId xmlns:a16="http://schemas.microsoft.com/office/drawing/2014/main" id="{6B4C1740-1802-4C5A-A7EF-499332B34CE5}"/>
              </a:ext>
            </a:extLst>
          </p:cNvPr>
          <p:cNvCxnSpPr>
            <a:cxnSpLocks/>
          </p:cNvCxnSpPr>
          <p:nvPr/>
        </p:nvCxnSpPr>
        <p:spPr>
          <a:xfrm>
            <a:off x="914393" y="763095"/>
            <a:ext cx="10972800" cy="0"/>
          </a:xfrm>
          <a:prstGeom prst="line">
            <a:avLst/>
          </a:prstGeom>
          <a:ln w="920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rot="16200000">
            <a:off x="-1643379" y="4736153"/>
            <a:ext cx="4023360" cy="0"/>
          </a:xfrm>
          <a:prstGeom prst="line">
            <a:avLst/>
          </a:prstGeom>
          <a:ln w="920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06AA884-08EB-4054-8589-12EEFADBD5E1}"/>
              </a:ext>
            </a:extLst>
          </p:cNvPr>
          <p:cNvCxnSpPr>
            <a:cxnSpLocks/>
          </p:cNvCxnSpPr>
          <p:nvPr/>
        </p:nvCxnSpPr>
        <p:spPr>
          <a:xfrm>
            <a:off x="725905" y="6731624"/>
            <a:ext cx="1097280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CB71D385-12D6-7AA0-45A1-9E4A61013721}"/>
              </a:ext>
            </a:extLst>
          </p:cNvPr>
          <p:cNvSpPr/>
          <p:nvPr/>
        </p:nvSpPr>
        <p:spPr>
          <a:xfrm>
            <a:off x="914393" y="891190"/>
            <a:ext cx="10972800" cy="295273"/>
          </a:xfrm>
          <a:prstGeom prst="roundRect">
            <a:avLst/>
          </a:prstGeom>
          <a:gradFill>
            <a:gsLst>
              <a:gs pos="0">
                <a:schemeClr val="accent6">
                  <a:lumMod val="20000"/>
                  <a:lumOff val="80000"/>
                </a:schemeClr>
              </a:gs>
              <a:gs pos="42000">
                <a:schemeClr val="accent6">
                  <a:lumMod val="75000"/>
                </a:schemeClr>
              </a:gs>
              <a:gs pos="86000">
                <a:schemeClr val="accent6">
                  <a:lumMod val="40000"/>
                  <a:lumOff val="6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endParaRPr lang="en-US" sz="2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72592028-A4CF-5E65-D287-46FF5E6BAD54}"/>
              </a:ext>
            </a:extLst>
          </p:cNvPr>
          <p:cNvCxnSpPr>
            <a:cxnSpLocks/>
          </p:cNvCxnSpPr>
          <p:nvPr/>
        </p:nvCxnSpPr>
        <p:spPr>
          <a:xfrm>
            <a:off x="838200" y="752179"/>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9">
            <a:extLst>
              <a:ext uri="{FF2B5EF4-FFF2-40B4-BE49-F238E27FC236}">
                <a16:creationId xmlns:a16="http://schemas.microsoft.com/office/drawing/2014/main" id="{5F66ED60-FF93-EBC6-8735-18577129F9F2}"/>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Solomon Dedicates the Temple</a:t>
            </a:r>
          </a:p>
        </p:txBody>
      </p:sp>
      <p:cxnSp>
        <p:nvCxnSpPr>
          <p:cNvPr id="6" name="Straight Connector 5">
            <a:extLst>
              <a:ext uri="{FF2B5EF4-FFF2-40B4-BE49-F238E27FC236}">
                <a16:creationId xmlns:a16="http://schemas.microsoft.com/office/drawing/2014/main" id="{9BEB4811-4181-2629-EC94-BDFE88BA1266}"/>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70B4-AD64-FA32-38B0-C36A968F8B2C}"/>
              </a:ext>
            </a:extLst>
          </p:cNvPr>
          <p:cNvPicPr>
            <a:picLocks noChangeAspect="1"/>
          </p:cNvPicPr>
          <p:nvPr/>
        </p:nvPicPr>
        <p:blipFill>
          <a:blip r:embed="rId3"/>
          <a:srcRect l="10803" r="10803"/>
          <a:stretch/>
        </p:blipFill>
        <p:spPr>
          <a:xfrm>
            <a:off x="532429" y="1798774"/>
            <a:ext cx="3154069" cy="4023359"/>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graphicFrame>
        <p:nvGraphicFramePr>
          <p:cNvPr id="11" name="Diagram 10">
            <a:extLst>
              <a:ext uri="{FF2B5EF4-FFF2-40B4-BE49-F238E27FC236}">
                <a16:creationId xmlns:a16="http://schemas.microsoft.com/office/drawing/2014/main" id="{65E45EEB-C783-8CBE-1CEB-798898FCDEAB}"/>
              </a:ext>
            </a:extLst>
          </p:cNvPr>
          <p:cNvGraphicFramePr/>
          <p:nvPr>
            <p:extLst>
              <p:ext uri="{D42A27DB-BD31-4B8C-83A1-F6EECF244321}">
                <p14:modId xmlns:p14="http://schemas.microsoft.com/office/powerpoint/2010/main" val="3026784838"/>
              </p:ext>
            </p:extLst>
          </p:nvPr>
        </p:nvGraphicFramePr>
        <p:xfrm>
          <a:off x="4296411" y="1388343"/>
          <a:ext cx="7696205" cy="44970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44004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59000">
              <a:srgbClr val="002060"/>
            </a:gs>
            <a:gs pos="18000">
              <a:schemeClr val="accent6">
                <a:lumMod val="60000"/>
                <a:lumOff val="40000"/>
              </a:schemeClr>
            </a:gs>
            <a:gs pos="0">
              <a:schemeClr val="tx2">
                <a:lumMod val="40000"/>
                <a:lumOff val="60000"/>
              </a:schemeClr>
            </a:gs>
            <a:gs pos="100000">
              <a:srgbClr val="002060"/>
            </a:gs>
          </a:gsLst>
          <a:lin ang="5400000" scaled="1"/>
          <a:tileRect/>
        </a:gra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FFA9FA5-98A4-011A-BD87-F2D1CCFDE8C6}"/>
              </a:ext>
            </a:extLst>
          </p:cNvPr>
          <p:cNvSpPr>
            <a:spLocks noGrp="1"/>
          </p:cNvSpPr>
          <p:nvPr>
            <p:ph type="title"/>
          </p:nvPr>
        </p:nvSpPr>
        <p:spPr>
          <a:xfrm>
            <a:off x="838200" y="136524"/>
            <a:ext cx="10515600" cy="498477"/>
          </a:xfrm>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Key Points</a:t>
            </a:r>
          </a:p>
        </p:txBody>
      </p:sp>
      <p:cxnSp>
        <p:nvCxnSpPr>
          <p:cNvPr id="5" name="Straight Connector 4">
            <a:extLst>
              <a:ext uri="{FF2B5EF4-FFF2-40B4-BE49-F238E27FC236}">
                <a16:creationId xmlns:a16="http://schemas.microsoft.com/office/drawing/2014/main" id="{50979D2E-0317-6976-9ACF-86A769ED2237}"/>
              </a:ext>
            </a:extLst>
          </p:cNvPr>
          <p:cNvCxnSpPr>
            <a:cxnSpLocks/>
          </p:cNvCxnSpPr>
          <p:nvPr/>
        </p:nvCxnSpPr>
        <p:spPr>
          <a:xfrm>
            <a:off x="716559" y="6797634"/>
            <a:ext cx="10972800" cy="0"/>
          </a:xfrm>
          <a:prstGeom prst="line">
            <a:avLst/>
          </a:prstGeom>
          <a:ln w="920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855848C-BCBB-8FBA-1855-48293D01B469}"/>
              </a:ext>
            </a:extLst>
          </p:cNvPr>
          <p:cNvCxnSpPr>
            <a:cxnSpLocks/>
          </p:cNvCxnSpPr>
          <p:nvPr/>
        </p:nvCxnSpPr>
        <p:spPr>
          <a:xfrm>
            <a:off x="921025" y="633643"/>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9">
            <a:extLst>
              <a:ext uri="{FF2B5EF4-FFF2-40B4-BE49-F238E27FC236}">
                <a16:creationId xmlns:a16="http://schemas.microsoft.com/office/drawing/2014/main" id="{115E37A5-488A-473F-9F45-727651F874DE}"/>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Solomon Dedicates the Temple</a:t>
            </a:r>
          </a:p>
        </p:txBody>
      </p:sp>
      <p:cxnSp>
        <p:nvCxnSpPr>
          <p:cNvPr id="13" name="Straight Connector 12">
            <a:extLst>
              <a:ext uri="{FF2B5EF4-FFF2-40B4-BE49-F238E27FC236}">
                <a16:creationId xmlns:a16="http://schemas.microsoft.com/office/drawing/2014/main" id="{A6BEA303-A849-4DB0-ABEB-C4431949E646}"/>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1C5EB79-2862-B2AA-2C73-128339E36BD6}"/>
              </a:ext>
            </a:extLst>
          </p:cNvPr>
          <p:cNvSpPr txBox="1"/>
          <p:nvPr/>
        </p:nvSpPr>
        <p:spPr>
          <a:xfrm>
            <a:off x="1023258" y="925019"/>
            <a:ext cx="10768333" cy="5503814"/>
          </a:xfrm>
          <a:prstGeom prst="rect">
            <a:avLst/>
          </a:prstGeom>
          <a:solidFill>
            <a:schemeClr val="accent1">
              <a:hueOff val="0"/>
              <a:satOff val="0"/>
              <a:lumOff val="0"/>
              <a:alpha val="60000"/>
            </a:schemeClr>
          </a:solidFill>
        </p:spPr>
        <p:txBody>
          <a:bodyPr wrap="square">
            <a:spAutoFit/>
          </a:bodyPr>
          <a:lstStyle/>
          <a:p>
            <a:pPr marL="0" lvl="1" indent="0">
              <a:lnSpc>
                <a:spcPct val="107000"/>
              </a:lnSpc>
              <a:spcBef>
                <a:spcPts val="0"/>
              </a:spcBef>
              <a:buNone/>
            </a:pPr>
            <a:r>
              <a:rPr lang="en-US" sz="20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Dating of 2 Chronicles</a:t>
            </a:r>
          </a:p>
          <a:p>
            <a:pPr marL="182880" lvl="1" indent="0">
              <a:lnSpc>
                <a:spcPct val="107000"/>
              </a:lnSpc>
              <a:spcBef>
                <a:spcPts val="0"/>
              </a:spcBef>
              <a:buNone/>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Much of the temple dedication in 2 Chronicles is a repetition of the history recorded in 1 Kings.  However, 2 Chronicles was written after the Israelites returned from the Babylonian exile; it was meant to remind the people of their covenant with God, their identity as His people, and God’s faithfulness.  Through this reminder of His presence in the temple, the returning people were assured that God still desired to dwell among them—and because of this, He is worthy of worship. </a:t>
            </a:r>
          </a:p>
          <a:p>
            <a:pPr marL="182880" lvl="1" indent="0">
              <a:lnSpc>
                <a:spcPct val="107000"/>
              </a:lnSpc>
              <a:spcBef>
                <a:spcPts val="0"/>
              </a:spcBef>
              <a:buNone/>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R="0">
              <a:spcBef>
                <a:spcPts val="0"/>
              </a:spcBef>
              <a:spcAft>
                <a:spcPts val="0"/>
              </a:spcAft>
            </a:pPr>
            <a:r>
              <a:rPr lang="en-US" sz="2000" b="1" u="sng" kern="0"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Solomon: A Man of Peace</a:t>
            </a:r>
          </a:p>
          <a:p>
            <a:pPr marL="182880" marR="0">
              <a:spcBef>
                <a:spcPts val="0"/>
              </a:spcBef>
              <a:spcAft>
                <a:spcPts val="0"/>
              </a:spcAft>
            </a:pPr>
            <a:r>
              <a:rPr lang="en-US" sz="20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David is remembered as Israel’s greatest king. He was a man after God’s own heart (1 Sam. 13:14), and through great military strategy and might he united the kingdom of Israel and secured its borders. Solomon reaped the benefit of a secure kingdom. Thanks to his wise leadership, Solomon’s reign was the most prosperous time for Israel, as recorded in Scripture; the nation knew peace and comfort (2 Chron. 10:22–28).  David wanted to build a temple, he could not because of all of the blood he had shed during his lifetime (1 Chron. 28:2–3). Solomon was handed the task (2 Chron. 28:5–6). David made plans and encouraged Solomon to finish the work. </a:t>
            </a: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 name="Slide Number Placeholder 5">
            <a:extLst>
              <a:ext uri="{FF2B5EF4-FFF2-40B4-BE49-F238E27FC236}">
                <a16:creationId xmlns:a16="http://schemas.microsoft.com/office/drawing/2014/main" id="{1FF59315-FBE9-2090-C1B6-2618FE689BB5}"/>
              </a:ext>
            </a:extLst>
          </p:cNvPr>
          <p:cNvSpPr txBox="1">
            <a:spLocks/>
          </p:cNvSpPr>
          <p:nvPr/>
        </p:nvSpPr>
        <p:spPr>
          <a:xfrm>
            <a:off x="8982254" y="6489198"/>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8</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449714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FFA9FA5-98A4-011A-BD87-F2D1CCFDE8C6}"/>
              </a:ext>
            </a:extLst>
          </p:cNvPr>
          <p:cNvSpPr>
            <a:spLocks noGrp="1"/>
          </p:cNvSpPr>
          <p:nvPr>
            <p:ph type="title"/>
          </p:nvPr>
        </p:nvSpPr>
        <p:spPr>
          <a:xfrm>
            <a:off x="838200" y="136524"/>
            <a:ext cx="10515600" cy="498477"/>
          </a:xfrm>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Key Points</a:t>
            </a:r>
          </a:p>
        </p:txBody>
      </p:sp>
      <p:cxnSp>
        <p:nvCxnSpPr>
          <p:cNvPr id="5" name="Straight Connector 4">
            <a:extLst>
              <a:ext uri="{FF2B5EF4-FFF2-40B4-BE49-F238E27FC236}">
                <a16:creationId xmlns:a16="http://schemas.microsoft.com/office/drawing/2014/main" id="{50979D2E-0317-6976-9ACF-86A769ED2237}"/>
              </a:ext>
            </a:extLst>
          </p:cNvPr>
          <p:cNvCxnSpPr>
            <a:cxnSpLocks/>
          </p:cNvCxnSpPr>
          <p:nvPr/>
        </p:nvCxnSpPr>
        <p:spPr>
          <a:xfrm>
            <a:off x="716559" y="6797634"/>
            <a:ext cx="10972800" cy="0"/>
          </a:xfrm>
          <a:prstGeom prst="line">
            <a:avLst/>
          </a:prstGeom>
          <a:ln w="920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855848C-BCBB-8FBA-1855-48293D01B469}"/>
              </a:ext>
            </a:extLst>
          </p:cNvPr>
          <p:cNvCxnSpPr>
            <a:cxnSpLocks/>
          </p:cNvCxnSpPr>
          <p:nvPr/>
        </p:nvCxnSpPr>
        <p:spPr>
          <a:xfrm>
            <a:off x="921025" y="633643"/>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9">
            <a:extLst>
              <a:ext uri="{FF2B5EF4-FFF2-40B4-BE49-F238E27FC236}">
                <a16:creationId xmlns:a16="http://schemas.microsoft.com/office/drawing/2014/main" id="{115E37A5-488A-473F-9F45-727651F874DE}"/>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Solomon Dedicates the Temple</a:t>
            </a:r>
          </a:p>
        </p:txBody>
      </p:sp>
      <p:cxnSp>
        <p:nvCxnSpPr>
          <p:cNvPr id="13" name="Straight Connector 12">
            <a:extLst>
              <a:ext uri="{FF2B5EF4-FFF2-40B4-BE49-F238E27FC236}">
                <a16:creationId xmlns:a16="http://schemas.microsoft.com/office/drawing/2014/main" id="{A6BEA303-A849-4DB0-ABEB-C4431949E646}"/>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1C5EB79-2862-B2AA-2C73-128339E36BD6}"/>
              </a:ext>
            </a:extLst>
          </p:cNvPr>
          <p:cNvSpPr txBox="1"/>
          <p:nvPr/>
        </p:nvSpPr>
        <p:spPr>
          <a:xfrm>
            <a:off x="862243" y="861959"/>
            <a:ext cx="10961456" cy="5578387"/>
          </a:xfrm>
          <a:prstGeom prst="rect">
            <a:avLst/>
          </a:prstGeom>
          <a:solidFill>
            <a:schemeClr val="accent1">
              <a:hueOff val="0"/>
              <a:satOff val="0"/>
              <a:lumOff val="0"/>
              <a:alpha val="60000"/>
            </a:schemeClr>
          </a:solidFill>
        </p:spPr>
        <p:txBody>
          <a:bodyPr wrap="square">
            <a:spAutoFit/>
          </a:bodyPr>
          <a:lstStyle/>
          <a:p>
            <a:pPr>
              <a:lnSpc>
                <a:spcPct val="107000"/>
              </a:lnSpc>
            </a:pPr>
            <a:r>
              <a:rPr lang="en-US" b="1" u="sng" kern="0" cap="small" dirty="0">
                <a:effectLst>
                  <a:outerShdw blurRad="38100" dist="38100" dir="2700000" algn="tl">
                    <a:srgbClr val="000000">
                      <a:alpha val="43137"/>
                    </a:srgbClr>
                  </a:outerShdw>
                </a:effectLst>
                <a:latin typeface="Gotham Medium" panose="02000604030000020004"/>
                <a:cs typeface="Calibri" panose="020F0502020204030204" pitchFamily="34" charset="0"/>
              </a:rPr>
              <a:t>Children and Their Parents</a:t>
            </a:r>
          </a:p>
          <a:p>
            <a:pPr marL="182880">
              <a:lnSpc>
                <a:spcPct val="107000"/>
              </a:lnSpc>
            </a:pPr>
            <a:r>
              <a:rPr lang="en-US" b="1" kern="0" dirty="0">
                <a:effectLst>
                  <a:outerShdw blurRad="38100" dist="38100" dir="2700000" algn="tl">
                    <a:srgbClr val="000000">
                      <a:alpha val="43137"/>
                    </a:srgbClr>
                  </a:outerShdw>
                </a:effectLst>
                <a:latin typeface="Gotham Medium" panose="02000604030000020004"/>
                <a:cs typeface="Calibri" panose="020F0502020204030204" pitchFamily="34" charset="0"/>
              </a:rPr>
              <a:t>The Bronze Altar</a:t>
            </a:r>
          </a:p>
          <a:p>
            <a:pPr marL="182880">
              <a:lnSpc>
                <a:spcPct val="107000"/>
              </a:lnSpc>
            </a:pPr>
            <a:r>
              <a:rPr lang="en-US" b="1" kern="0" dirty="0">
                <a:effectLst>
                  <a:outerShdw blurRad="38100" dist="38100" dir="2700000" algn="tl">
                    <a:srgbClr val="000000">
                      <a:alpha val="43137"/>
                    </a:srgbClr>
                  </a:outerShdw>
                </a:effectLst>
                <a:latin typeface="Gotham Medium" panose="02000604030000020004"/>
                <a:cs typeface="Calibri" panose="020F0502020204030204" pitchFamily="34" charset="0"/>
              </a:rPr>
              <a:t>In 2 Chronicles 7:7, the sacrifices spilled over to the middle courtyard because there were so many that they could not be contained. The bronze altar Solomon had crafted for sacrifices is mentioned in 2 Chronicles 4:1. It was 30 feet long, 30 feet wide, and 15 feet high. Solomon also crafted the metal “Sea” (2 Chron. 4:2), which was a huge basin, 45 feet in circumference, used for the washing of hands and for rinsing offerings. This basin could hold about 10,000 gallons of water and was supported by 12 bronze oxen. Both the altar and “Sea” were placed in front of the temple, meaning sacrificial atonement was to be made prior to approaching God. As we studied in Lesson 6, one sacrifice—the perfect once-for-all sacrifice— was superior to the sacrifice of thousands of animals, which could not take away sins.  </a:t>
            </a:r>
          </a:p>
          <a:p>
            <a:pPr marL="182880" lvl="1" indent="0">
              <a:lnSpc>
                <a:spcPct val="107000"/>
              </a:lnSpc>
              <a:spcBef>
                <a:spcPts val="0"/>
              </a:spcBef>
              <a:buNone/>
            </a:pPr>
            <a:endParaRPr lang="en-US" sz="1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b="1" u="sng" kern="0" cap="small" dirty="0">
                <a:effectLst>
                  <a:outerShdw blurRad="38100" dist="38100" dir="2700000" algn="tl">
                    <a:srgbClr val="000000">
                      <a:alpha val="43137"/>
                    </a:srgbClr>
                  </a:outerShdw>
                </a:effectLst>
                <a:latin typeface="Gotham Medium" panose="02000604030000020004"/>
                <a:cs typeface="Calibri" panose="020F0502020204030204" pitchFamily="34" charset="0"/>
              </a:rPr>
              <a:t>‘Fellowship Offerings</a:t>
            </a:r>
          </a:p>
          <a:p>
            <a:pPr marL="182880" marR="0">
              <a:lnSpc>
                <a:spcPct val="107000"/>
              </a:lnSpc>
              <a:spcBef>
                <a:spcPts val="0"/>
              </a:spcBef>
              <a:spcAft>
                <a:spcPts val="0"/>
              </a:spcAft>
            </a:pPr>
            <a:r>
              <a:rPr lang="en-US" b="1" kern="0" dirty="0">
                <a:effectLst>
                  <a:outerShdw blurRad="38100" dist="38100" dir="2700000" algn="tl">
                    <a:srgbClr val="000000">
                      <a:alpha val="43137"/>
                    </a:srgbClr>
                  </a:outerShdw>
                </a:effectLst>
                <a:latin typeface="Gotham Medium" panose="02000604030000020004"/>
                <a:cs typeface="Calibri" panose="020F0502020204030204" pitchFamily="34" charset="0"/>
              </a:rPr>
              <a:t>In 2 Chronicles 7, Solomon offered hundreds of thousands of animals to be sacrificed. According to verse 1, the burnt offering was consumed by fire from the Lord. The burnt offering was meant to be offered up as a pleasing aroma to the Lord (see Lev. 1). Verse 7 also mentions the grain offering, which was offered as a pleasing aroma and as food for the priests (see Lev. 2). Fellowship offerings are also mentioned in this verse. These sacrifices were not only a pleasing aroma to the Lord, but they also provided a meal for the priests and the person providing the offering. Because the fellowship offering was given at the temple, the meal was eaten in God’s presence (see Ex. 24).  God provided fellowship offerings as a way for people to be in community with Him. </a:t>
            </a:r>
          </a:p>
        </p:txBody>
      </p:sp>
      <p:sp>
        <p:nvSpPr>
          <p:cNvPr id="2" name="Slide Number Placeholder 5">
            <a:extLst>
              <a:ext uri="{FF2B5EF4-FFF2-40B4-BE49-F238E27FC236}">
                <a16:creationId xmlns:a16="http://schemas.microsoft.com/office/drawing/2014/main" id="{1FF59315-FBE9-2090-C1B6-2618FE689BB5}"/>
              </a:ext>
            </a:extLst>
          </p:cNvPr>
          <p:cNvSpPr txBox="1">
            <a:spLocks/>
          </p:cNvSpPr>
          <p:nvPr/>
        </p:nvSpPr>
        <p:spPr>
          <a:xfrm>
            <a:off x="8982254" y="6352674"/>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9</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067241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1325</TotalTime>
  <Words>10502</Words>
  <Application>Microsoft Office PowerPoint</Application>
  <PresentationFormat>Widescreen</PresentationFormat>
  <Paragraphs>648</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Aptos</vt:lpstr>
      <vt:lpstr>Arial Black</vt:lpstr>
      <vt:lpstr>Calibri</vt:lpstr>
      <vt:lpstr>Century Gothic</vt:lpstr>
      <vt:lpstr>Gotham Book</vt:lpstr>
      <vt:lpstr>Gotham Medium</vt:lpstr>
      <vt:lpstr>Wingdings</vt:lpstr>
      <vt:lpstr>Wingdings 3</vt:lpstr>
      <vt:lpstr>Slice</vt:lpstr>
      <vt:lpstr>Solomon Dedicates the Temple</vt:lpstr>
      <vt:lpstr>Prayer</vt:lpstr>
      <vt:lpstr>Agenda</vt:lpstr>
      <vt:lpstr>Finishing a Father’s Legacy</vt:lpstr>
      <vt:lpstr>Key Points </vt:lpstr>
      <vt:lpstr>PowerPoint Presentation</vt:lpstr>
      <vt:lpstr>Key Points</vt:lpstr>
      <vt:lpstr>Key Points</vt:lpstr>
      <vt:lpstr>Key Points</vt:lpstr>
      <vt:lpstr>Key Points</vt:lpstr>
      <vt:lpstr>Key Points</vt:lpstr>
      <vt:lpstr>Historical Context </vt:lpstr>
      <vt:lpstr>Literary Context</vt:lpstr>
      <vt:lpstr>Remember and Celebrate - 2 Chronicles 7:1–3 NIV</vt:lpstr>
      <vt:lpstr>An Extravagant Celebration - 2 Chronicles 7:4–7, 11 NIV</vt:lpstr>
      <vt:lpstr>PowerPoint Presentation</vt:lpstr>
      <vt:lpstr>PowerPoint Presentation</vt:lpstr>
      <vt:lpstr>PowerPoint Presentation</vt:lpstr>
      <vt:lpstr>PowerPoint Presentation</vt:lpstr>
      <vt:lpstr>Closing prayer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Stanford Bowman</dc:creator>
  <cp:lastModifiedBy>Stanford Bowman</cp:lastModifiedBy>
  <cp:revision>2</cp:revision>
  <dcterms:created xsi:type="dcterms:W3CDTF">2023-08-04T01:08:47Z</dcterms:created>
  <dcterms:modified xsi:type="dcterms:W3CDTF">2025-05-05T14:24:07Z</dcterms:modified>
</cp:coreProperties>
</file>