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4"/>
  </p:sldMasterIdLst>
  <p:notesMasterIdLst>
    <p:notesMasterId r:id="rId25"/>
  </p:notesMasterIdLst>
  <p:sldIdLst>
    <p:sldId id="279" r:id="rId5"/>
    <p:sldId id="280" r:id="rId6"/>
    <p:sldId id="433" r:id="rId7"/>
    <p:sldId id="456" r:id="rId8"/>
    <p:sldId id="398" r:id="rId9"/>
    <p:sldId id="449" r:id="rId10"/>
    <p:sldId id="451" r:id="rId11"/>
    <p:sldId id="466" r:id="rId12"/>
    <p:sldId id="467" r:id="rId13"/>
    <p:sldId id="468" r:id="rId14"/>
    <p:sldId id="420" r:id="rId15"/>
    <p:sldId id="453" r:id="rId16"/>
    <p:sldId id="459" r:id="rId17"/>
    <p:sldId id="469" r:id="rId18"/>
    <p:sldId id="421" r:id="rId19"/>
    <p:sldId id="470" r:id="rId20"/>
    <p:sldId id="465" r:id="rId21"/>
    <p:sldId id="455" r:id="rId22"/>
    <p:sldId id="471" r:id="rId23"/>
    <p:sldId id="4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1FE09-9CCC-4CE2-9DE8-86B304A6B6F1}" v="2" dt="2025-03-02T19:23:34.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6" autoAdjust="0"/>
    <p:restoredTop sz="69516" autoAdjust="0"/>
  </p:normalViewPr>
  <p:slideViewPr>
    <p:cSldViewPr snapToGrid="0">
      <p:cViewPr>
        <p:scale>
          <a:sx n="60" d="100"/>
          <a:sy n="60" d="100"/>
        </p:scale>
        <p:origin x="466" y="274"/>
      </p:cViewPr>
      <p:guideLst/>
    </p:cSldViewPr>
  </p:slideViewPr>
  <p:notesTextViewPr>
    <p:cViewPr>
      <p:scale>
        <a:sx n="3" d="2"/>
        <a:sy n="3" d="2"/>
      </p:scale>
      <p:origin x="0" y="-5650"/>
    </p:cViewPr>
  </p:notesTextViewPr>
  <p:sorterViewPr>
    <p:cViewPr>
      <p:scale>
        <a:sx n="100" d="100"/>
        <a:sy n="100" d="100"/>
      </p:scale>
      <p:origin x="0" y="-24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CF81FE09-9CCC-4CE2-9DE8-86B304A6B6F1}"/>
    <pc:docChg chg="undo custSel modSld">
      <pc:chgData name="Stanford Bowman" userId="6ede3e4e1afbea80" providerId="LiveId" clId="{CF81FE09-9CCC-4CE2-9DE8-86B304A6B6F1}" dt="2025-03-02T19:24:34.490" v="70" actId="313"/>
      <pc:docMkLst>
        <pc:docMk/>
      </pc:docMkLst>
      <pc:sldChg chg="modSp mod">
        <pc:chgData name="Stanford Bowman" userId="6ede3e4e1afbea80" providerId="LiveId" clId="{CF81FE09-9CCC-4CE2-9DE8-86B304A6B6F1}" dt="2025-03-02T19:18:13.593" v="4" actId="207"/>
        <pc:sldMkLst>
          <pc:docMk/>
          <pc:sldMk cId="3220235682" sldId="279"/>
        </pc:sldMkLst>
        <pc:spChg chg="mod">
          <ac:chgData name="Stanford Bowman" userId="6ede3e4e1afbea80" providerId="LiveId" clId="{CF81FE09-9CCC-4CE2-9DE8-86B304A6B6F1}" dt="2025-03-02T19:18:13.593" v="4" actId="207"/>
          <ac:spMkLst>
            <pc:docMk/>
            <pc:sldMk cId="3220235682" sldId="279"/>
            <ac:spMk id="2" creationId="{89559F60-4CE1-4E2F-86EA-1B60679F1F4A}"/>
          </ac:spMkLst>
        </pc:spChg>
        <pc:spChg chg="mod">
          <ac:chgData name="Stanford Bowman" userId="6ede3e4e1afbea80" providerId="LiveId" clId="{CF81FE09-9CCC-4CE2-9DE8-86B304A6B6F1}" dt="2025-03-02T19:17:20.873" v="2" actId="121"/>
          <ac:spMkLst>
            <pc:docMk/>
            <pc:sldMk cId="3220235682" sldId="279"/>
            <ac:spMk id="24" creationId="{F260476B-CCA6-412B-A9C5-399C34AE6F05}"/>
          </ac:spMkLst>
        </pc:spChg>
      </pc:sldChg>
      <pc:sldChg chg="addSp delSp modSp mod">
        <pc:chgData name="Stanford Bowman" userId="6ede3e4e1afbea80" providerId="LiveId" clId="{CF81FE09-9CCC-4CE2-9DE8-86B304A6B6F1}" dt="2025-03-02T19:24:34.490" v="70" actId="313"/>
        <pc:sldMkLst>
          <pc:docMk/>
          <pc:sldMk cId="424687090" sldId="420"/>
        </pc:sldMkLst>
        <pc:spChg chg="add mod">
          <ac:chgData name="Stanford Bowman" userId="6ede3e4e1afbea80" providerId="LiveId" clId="{CF81FE09-9CCC-4CE2-9DE8-86B304A6B6F1}" dt="2025-03-02T19:20:59.287" v="54" actId="403"/>
          <ac:spMkLst>
            <pc:docMk/>
            <pc:sldMk cId="424687090" sldId="420"/>
            <ac:spMk id="3" creationId="{A4DD3704-F498-ED6B-E29D-699812202D12}"/>
          </ac:spMkLst>
        </pc:spChg>
        <pc:spChg chg="mod">
          <ac:chgData name="Stanford Bowman" userId="6ede3e4e1afbea80" providerId="LiveId" clId="{CF81FE09-9CCC-4CE2-9DE8-86B304A6B6F1}" dt="2025-03-02T19:24:34.490" v="70" actId="313"/>
          <ac:spMkLst>
            <pc:docMk/>
            <pc:sldMk cId="424687090" sldId="420"/>
            <ac:spMk id="9" creationId="{7213329C-B3FC-4D67-8C32-A33B9F597E27}"/>
          </ac:spMkLst>
        </pc:spChg>
        <pc:spChg chg="mod">
          <ac:chgData name="Stanford Bowman" userId="6ede3e4e1afbea80" providerId="LiveId" clId="{CF81FE09-9CCC-4CE2-9DE8-86B304A6B6F1}" dt="2025-03-02T19:23:34.180" v="64"/>
          <ac:spMkLst>
            <pc:docMk/>
            <pc:sldMk cId="424687090" sldId="420"/>
            <ac:spMk id="11" creationId="{AC69F466-B768-4B46-AA7B-81DAD4829AE9}"/>
          </ac:spMkLst>
        </pc:spChg>
        <pc:spChg chg="del mod">
          <ac:chgData name="Stanford Bowman" userId="6ede3e4e1afbea80" providerId="LiveId" clId="{CF81FE09-9CCC-4CE2-9DE8-86B304A6B6F1}" dt="2025-03-02T19:20:25.167" v="34" actId="478"/>
          <ac:spMkLst>
            <pc:docMk/>
            <pc:sldMk cId="424687090" sldId="420"/>
            <ac:spMk id="33" creationId="{54C6C4D9-4A29-4AB6-94E8-47A6B523B413}"/>
          </ac:spMkLst>
        </pc:spChg>
      </pc:sldChg>
      <pc:sldChg chg="modSp mod modNotesTx">
        <pc:chgData name="Stanford Bowman" userId="6ede3e4e1afbea80" providerId="LiveId" clId="{CF81FE09-9CCC-4CE2-9DE8-86B304A6B6F1}" dt="2025-03-02T19:24:33.199" v="69" actId="313"/>
        <pc:sldMkLst>
          <pc:docMk/>
          <pc:sldMk cId="1070866857" sldId="433"/>
        </pc:sldMkLst>
        <pc:spChg chg="mod">
          <ac:chgData name="Stanford Bowman" userId="6ede3e4e1afbea80" providerId="LiveId" clId="{CF81FE09-9CCC-4CE2-9DE8-86B304A6B6F1}" dt="2025-03-02T19:24:31.580" v="67" actId="313"/>
          <ac:spMkLst>
            <pc:docMk/>
            <pc:sldMk cId="1070866857" sldId="433"/>
            <ac:spMk id="2" creationId="{4FDC8FB1-2BBE-E32C-F58E-4836ABCEAF33}"/>
          </ac:spMkLst>
        </pc:spChg>
      </pc:sldChg>
      <pc:sldChg chg="modSp mod">
        <pc:chgData name="Stanford Bowman" userId="6ede3e4e1afbea80" providerId="LiveId" clId="{CF81FE09-9CCC-4CE2-9DE8-86B304A6B6F1}" dt="2025-03-02T19:24:19.660" v="65" actId="313"/>
        <pc:sldMkLst>
          <pc:docMk/>
          <pc:sldMk cId="1229041548" sldId="453"/>
        </pc:sldMkLst>
        <pc:spChg chg="mod">
          <ac:chgData name="Stanford Bowman" userId="6ede3e4e1afbea80" providerId="LiveId" clId="{CF81FE09-9CCC-4CE2-9DE8-86B304A6B6F1}" dt="2025-03-02T19:24:19.660" v="65" actId="313"/>
          <ac:spMkLst>
            <pc:docMk/>
            <pc:sldMk cId="1229041548" sldId="453"/>
            <ac:spMk id="9" creationId="{7213329C-B3FC-4D67-8C32-A33B9F597E27}"/>
          </ac:spMkLst>
        </pc:spChg>
        <pc:spChg chg="mod">
          <ac:chgData name="Stanford Bowman" userId="6ede3e4e1afbea80" providerId="LiveId" clId="{CF81FE09-9CCC-4CE2-9DE8-86B304A6B6F1}" dt="2025-03-02T19:23:34.180" v="64"/>
          <ac:spMkLst>
            <pc:docMk/>
            <pc:sldMk cId="1229041548" sldId="453"/>
            <ac:spMk id="11" creationId="{AC69F466-B768-4B46-AA7B-81DAD4829AE9}"/>
          </ac:spMkLst>
        </pc:spChg>
        <pc:spChg chg="mod">
          <ac:chgData name="Stanford Bowman" userId="6ede3e4e1afbea80" providerId="LiveId" clId="{CF81FE09-9CCC-4CE2-9DE8-86B304A6B6F1}" dt="2025-03-02T19:23:08.923" v="63" actId="20577"/>
          <ac:spMkLst>
            <pc:docMk/>
            <pc:sldMk cId="1229041548" sldId="453"/>
            <ac:spMk id="33" creationId="{54C6C4D9-4A29-4AB6-94E8-47A6B523B41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CAB5B-F19D-433B-B33D-0B600E77F948}"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US"/>
        </a:p>
      </dgm:t>
    </dgm:pt>
    <dgm:pt modelId="{4458B19E-6511-45B1-8D7F-1213C14E22FD}">
      <dgm:prSet phldrT="[Text]" custT="1"/>
      <dgm:spPr>
        <a:solidFill>
          <a:schemeClr val="accent3">
            <a:lumMod val="20000"/>
            <a:lumOff val="80000"/>
            <a:alpha val="0"/>
          </a:schemeClr>
        </a:solidFill>
      </dgm:spPr>
      <dgm:t>
        <a:bodyPr/>
        <a:lstStyle/>
        <a:p>
          <a:r>
            <a:rPr lang="en-US" sz="3600" b="1" cap="small" baseline="0" dirty="0">
              <a:effectLst>
                <a:outerShdw blurRad="38100" dist="38100" dir="2700000" algn="tl">
                  <a:srgbClr val="000000">
                    <a:alpha val="43137"/>
                  </a:srgbClr>
                </a:outerShdw>
              </a:effectLst>
              <a:latin typeface="Gotham Medium" panose="02000604030000020004"/>
            </a:rPr>
            <a:t>God’s dwelling place—</a:t>
          </a:r>
          <a:endParaRPr lang="en-US" sz="3600" b="1" cap="small" spc="0"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D66A10F5-4340-4CDD-8325-9F0B05559F03}" type="parTrans" cxnId="{46269169-A835-45A0-A2CE-B731D691AFF1}">
      <dgm:prSet/>
      <dgm:spPr/>
      <dgm:t>
        <a:bodyPr/>
        <a:lstStyle/>
        <a:p>
          <a:endParaRPr lang="en-US"/>
        </a:p>
      </dgm:t>
    </dgm:pt>
    <dgm:pt modelId="{0112BB89-0278-452F-89E5-D826DA13EC76}" type="sibTrans" cxnId="{46269169-A835-45A0-A2CE-B731D691AFF1}">
      <dgm:prSet/>
      <dgm:spPr/>
      <dgm:t>
        <a:bodyPr/>
        <a:lstStyle/>
        <a:p>
          <a:endParaRPr lang="en-US"/>
        </a:p>
      </dgm:t>
    </dgm:pt>
    <dgm:pt modelId="{EED9EE2F-5154-43F0-9572-4917ACDB408E}">
      <dgm:prSet/>
      <dgm:spPr/>
      <dgm:t>
        <a:bodyPr/>
        <a:lstStyle/>
        <a:p>
          <a:r>
            <a:rPr lang="en-US" b="1" dirty="0">
              <a:effectLst>
                <a:outerShdw blurRad="38100" dist="38100" dir="2700000" algn="tl">
                  <a:srgbClr val="000000">
                    <a:alpha val="43137"/>
                  </a:srgbClr>
                </a:outerShdw>
              </a:effectLst>
              <a:latin typeface="Gotham Medium" panose="02000604030000020004"/>
            </a:rPr>
            <a:t>As the Hebrew people leave Egypt and travel to the promised land, they camp in tents along the way. About three months into the trip, they arrive at Mount Sinai, and God calls for a special tent to be built. God designates this tent as His dwelling. For the first time, God’s people would have a specific place where they could go to be with their creator and to seek His guidance and mercy. </a:t>
          </a:r>
        </a:p>
      </dgm:t>
    </dgm:pt>
    <dgm:pt modelId="{9392BA19-22B8-4897-8743-1FB7D274E393}" type="parTrans" cxnId="{BE275B90-6FE0-483A-8965-69F0F72512FB}">
      <dgm:prSet/>
      <dgm:spPr/>
      <dgm:t>
        <a:bodyPr/>
        <a:lstStyle/>
        <a:p>
          <a:endParaRPr lang="en-US"/>
        </a:p>
      </dgm:t>
    </dgm:pt>
    <dgm:pt modelId="{3BD1A71B-E665-482B-979F-91651FDB7198}" type="sibTrans" cxnId="{BE275B90-6FE0-483A-8965-69F0F72512FB}">
      <dgm:prSet/>
      <dgm:spPr/>
      <dgm:t>
        <a:bodyPr/>
        <a:lstStyle/>
        <a:p>
          <a:endParaRPr lang="en-US"/>
        </a:p>
      </dgm:t>
    </dgm:pt>
    <dgm:pt modelId="{E5E4E0F0-CCB1-4DAD-AA6E-81AA1B3495AB}">
      <dgm:prSet/>
      <dgm:spPr/>
      <dgm:t>
        <a:bodyPr/>
        <a:lstStyle/>
        <a:p>
          <a:r>
            <a:rPr lang="en-US" b="1" dirty="0">
              <a:effectLst>
                <a:outerShdw blurRad="38100" dist="38100" dir="2700000" algn="tl">
                  <a:srgbClr val="000000">
                    <a:alpha val="43137"/>
                  </a:srgbClr>
                </a:outerShdw>
              </a:effectLst>
              <a:latin typeface="Gotham Medium" panose="02000604030000020004"/>
            </a:rPr>
            <a:t>Moses outlines God’s specific instructions concerning what materials to use. God also cares about the attitude surrounding the construction, asking for all materials to come from willing hearts: no begging, forcing, or manipulating (Ex. 25:2; compare 2 Cor. 9:7).  God requires that artisans use specific items: for instance, gold, silver, goat hair, and a particular type of wood. These were items meant to last, and they would show the grandeur of God’s earthly dwelling. The tent would be a sanctuary, or “holy place. ”</a:t>
          </a:r>
        </a:p>
      </dgm:t>
    </dgm:pt>
    <dgm:pt modelId="{F3C9561A-4129-49FD-ACDE-214F204D3822}" type="parTrans" cxnId="{B7B69A5C-8DE7-465D-B018-C385A80B6F44}">
      <dgm:prSet/>
      <dgm:spPr/>
      <dgm:t>
        <a:bodyPr/>
        <a:lstStyle/>
        <a:p>
          <a:endParaRPr lang="en-US"/>
        </a:p>
      </dgm:t>
    </dgm:pt>
    <dgm:pt modelId="{4589C97E-23BD-481B-A0EB-537FA7D64ACC}" type="sibTrans" cxnId="{B7B69A5C-8DE7-465D-B018-C385A80B6F44}">
      <dgm:prSet/>
      <dgm:spPr/>
      <dgm:t>
        <a:bodyPr/>
        <a:lstStyle/>
        <a:p>
          <a:endParaRPr lang="en-US"/>
        </a:p>
      </dgm:t>
    </dgm:pt>
    <dgm:pt modelId="{E543A5E5-35E1-43F4-9DDA-6BCF35611BD6}" type="pres">
      <dgm:prSet presAssocID="{1C8CAB5B-F19D-433B-B33D-0B600E77F948}" presName="vert0" presStyleCnt="0">
        <dgm:presLayoutVars>
          <dgm:dir/>
          <dgm:animOne val="branch"/>
          <dgm:animLvl val="lvl"/>
        </dgm:presLayoutVars>
      </dgm:prSet>
      <dgm:spPr/>
    </dgm:pt>
    <dgm:pt modelId="{968EECB7-55B5-49D7-9CCA-685235400AD5}" type="pres">
      <dgm:prSet presAssocID="{4458B19E-6511-45B1-8D7F-1213C14E22FD}" presName="thickLine" presStyleLbl="alignNode1" presStyleIdx="0" presStyleCnt="1"/>
      <dgm:spPr/>
    </dgm:pt>
    <dgm:pt modelId="{828F7E1E-0893-4BB8-9226-94C30D243517}" type="pres">
      <dgm:prSet presAssocID="{4458B19E-6511-45B1-8D7F-1213C14E22FD}" presName="horz1" presStyleCnt="0"/>
      <dgm:spPr/>
    </dgm:pt>
    <dgm:pt modelId="{C239F2F8-DE31-46E5-BDB2-CF49AE8B6C99}" type="pres">
      <dgm:prSet presAssocID="{4458B19E-6511-45B1-8D7F-1213C14E22FD}" presName="tx1" presStyleLbl="revTx" presStyleIdx="0" presStyleCnt="3" custScaleX="138187" custScaleY="95585" custLinFactNeighborX="1110" custLinFactNeighborY="124"/>
      <dgm:spPr/>
    </dgm:pt>
    <dgm:pt modelId="{525D4B77-8638-4EC1-89C7-96A12AB2AD39}" type="pres">
      <dgm:prSet presAssocID="{4458B19E-6511-45B1-8D7F-1213C14E22FD}" presName="vert1" presStyleCnt="0"/>
      <dgm:spPr/>
    </dgm:pt>
    <dgm:pt modelId="{C4063CA1-F720-4862-8452-1BCF8386F4FF}" type="pres">
      <dgm:prSet presAssocID="{EED9EE2F-5154-43F0-9572-4917ACDB408E}" presName="vertSpace2a" presStyleCnt="0"/>
      <dgm:spPr/>
    </dgm:pt>
    <dgm:pt modelId="{F5F9A284-31E8-40FA-8798-02C5520397E9}" type="pres">
      <dgm:prSet presAssocID="{EED9EE2F-5154-43F0-9572-4917ACDB408E}" presName="horz2" presStyleCnt="0"/>
      <dgm:spPr/>
    </dgm:pt>
    <dgm:pt modelId="{E3394E7B-BAB6-46F1-99BD-1787AEC0068F}" type="pres">
      <dgm:prSet presAssocID="{EED9EE2F-5154-43F0-9572-4917ACDB408E}" presName="horzSpace2" presStyleCnt="0"/>
      <dgm:spPr/>
    </dgm:pt>
    <dgm:pt modelId="{255DF4ED-B165-466E-A110-642965E11CE6}" type="pres">
      <dgm:prSet presAssocID="{EED9EE2F-5154-43F0-9572-4917ACDB408E}" presName="tx2" presStyleLbl="revTx" presStyleIdx="1" presStyleCnt="3" custScaleY="66085"/>
      <dgm:spPr/>
    </dgm:pt>
    <dgm:pt modelId="{EF635D93-AF25-4208-A869-78F94CC00BAD}" type="pres">
      <dgm:prSet presAssocID="{EED9EE2F-5154-43F0-9572-4917ACDB408E}" presName="vert2" presStyleCnt="0"/>
      <dgm:spPr/>
    </dgm:pt>
    <dgm:pt modelId="{389ED4FC-A8C4-4F8C-822A-B371FB5F4656}" type="pres">
      <dgm:prSet presAssocID="{EED9EE2F-5154-43F0-9572-4917ACDB408E}" presName="thinLine2b" presStyleLbl="callout" presStyleIdx="0" presStyleCnt="2"/>
      <dgm:spPr/>
    </dgm:pt>
    <dgm:pt modelId="{0F5979CB-4334-4F96-B22B-F1B7D62D8251}" type="pres">
      <dgm:prSet presAssocID="{EED9EE2F-5154-43F0-9572-4917ACDB408E}" presName="vertSpace2b" presStyleCnt="0"/>
      <dgm:spPr/>
    </dgm:pt>
    <dgm:pt modelId="{8E6C88A5-CC92-426E-AEB4-F431C864A78A}" type="pres">
      <dgm:prSet presAssocID="{E5E4E0F0-CCB1-4DAD-AA6E-81AA1B3495AB}" presName="horz2" presStyleCnt="0"/>
      <dgm:spPr/>
    </dgm:pt>
    <dgm:pt modelId="{08529E86-D882-419F-8EF4-AD2B6F20EFFC}" type="pres">
      <dgm:prSet presAssocID="{E5E4E0F0-CCB1-4DAD-AA6E-81AA1B3495AB}" presName="horzSpace2" presStyleCnt="0"/>
      <dgm:spPr/>
    </dgm:pt>
    <dgm:pt modelId="{015445BD-14ED-4E94-AEDA-0EDA50AAED20}" type="pres">
      <dgm:prSet presAssocID="{E5E4E0F0-CCB1-4DAD-AA6E-81AA1B3495AB}" presName="tx2" presStyleLbl="revTx" presStyleIdx="2" presStyleCnt="3"/>
      <dgm:spPr/>
    </dgm:pt>
    <dgm:pt modelId="{A676577E-3497-493D-8AF0-1D5A1B104794}" type="pres">
      <dgm:prSet presAssocID="{E5E4E0F0-CCB1-4DAD-AA6E-81AA1B3495AB}" presName="vert2" presStyleCnt="0"/>
      <dgm:spPr/>
    </dgm:pt>
    <dgm:pt modelId="{BE2C4761-9253-4631-BA43-54921E65A09B}" type="pres">
      <dgm:prSet presAssocID="{E5E4E0F0-CCB1-4DAD-AA6E-81AA1B3495AB}" presName="thinLine2b" presStyleLbl="callout" presStyleIdx="1" presStyleCnt="2"/>
      <dgm:spPr/>
    </dgm:pt>
    <dgm:pt modelId="{51DD450E-F2D2-4F53-8A0E-7844B588FC6B}" type="pres">
      <dgm:prSet presAssocID="{E5E4E0F0-CCB1-4DAD-AA6E-81AA1B3495AB}" presName="vertSpace2b" presStyleCnt="0"/>
      <dgm:spPr/>
    </dgm:pt>
  </dgm:ptLst>
  <dgm:cxnLst>
    <dgm:cxn modelId="{CA5F7109-2D28-42BC-8EEC-171A6059CBBA}" type="presOf" srcId="{4458B19E-6511-45B1-8D7F-1213C14E22FD}" destId="{C239F2F8-DE31-46E5-BDB2-CF49AE8B6C99}" srcOrd="0" destOrd="0" presId="urn:microsoft.com/office/officeart/2008/layout/LinedList"/>
    <dgm:cxn modelId="{B7B69A5C-8DE7-465D-B018-C385A80B6F44}" srcId="{4458B19E-6511-45B1-8D7F-1213C14E22FD}" destId="{E5E4E0F0-CCB1-4DAD-AA6E-81AA1B3495AB}" srcOrd="1" destOrd="0" parTransId="{F3C9561A-4129-49FD-ACDE-214F204D3822}" sibTransId="{4589C97E-23BD-481B-A0EB-537FA7D64ACC}"/>
    <dgm:cxn modelId="{46269169-A835-45A0-A2CE-B731D691AFF1}" srcId="{1C8CAB5B-F19D-433B-B33D-0B600E77F948}" destId="{4458B19E-6511-45B1-8D7F-1213C14E22FD}" srcOrd="0" destOrd="0" parTransId="{D66A10F5-4340-4CDD-8325-9F0B05559F03}" sibTransId="{0112BB89-0278-452F-89E5-D826DA13EC76}"/>
    <dgm:cxn modelId="{E068DA6F-CC94-4F78-A501-0B257253FB21}" type="presOf" srcId="{1C8CAB5B-F19D-433B-B33D-0B600E77F948}" destId="{E543A5E5-35E1-43F4-9DDA-6BCF35611BD6}" srcOrd="0" destOrd="0" presId="urn:microsoft.com/office/officeart/2008/layout/LinedList"/>
    <dgm:cxn modelId="{FED2A879-43B8-4727-A422-CAD462A571BE}" type="presOf" srcId="{EED9EE2F-5154-43F0-9572-4917ACDB408E}" destId="{255DF4ED-B165-466E-A110-642965E11CE6}" srcOrd="0" destOrd="0" presId="urn:microsoft.com/office/officeart/2008/layout/LinedList"/>
    <dgm:cxn modelId="{39AD0180-AC63-4D6B-8ED8-326B4A87C7C3}" type="presOf" srcId="{E5E4E0F0-CCB1-4DAD-AA6E-81AA1B3495AB}" destId="{015445BD-14ED-4E94-AEDA-0EDA50AAED20}" srcOrd="0" destOrd="0" presId="urn:microsoft.com/office/officeart/2008/layout/LinedList"/>
    <dgm:cxn modelId="{BE275B90-6FE0-483A-8965-69F0F72512FB}" srcId="{4458B19E-6511-45B1-8D7F-1213C14E22FD}" destId="{EED9EE2F-5154-43F0-9572-4917ACDB408E}" srcOrd="0" destOrd="0" parTransId="{9392BA19-22B8-4897-8743-1FB7D274E393}" sibTransId="{3BD1A71B-E665-482B-979F-91651FDB7198}"/>
    <dgm:cxn modelId="{430B7C7A-1C9D-4510-BFF0-9F7AD83364D9}" type="presParOf" srcId="{E543A5E5-35E1-43F4-9DDA-6BCF35611BD6}" destId="{968EECB7-55B5-49D7-9CCA-685235400AD5}" srcOrd="0" destOrd="0" presId="urn:microsoft.com/office/officeart/2008/layout/LinedList"/>
    <dgm:cxn modelId="{4EE8FAC2-78DB-47DA-BD1E-06A527847048}" type="presParOf" srcId="{E543A5E5-35E1-43F4-9DDA-6BCF35611BD6}" destId="{828F7E1E-0893-4BB8-9226-94C30D243517}" srcOrd="1" destOrd="0" presId="urn:microsoft.com/office/officeart/2008/layout/LinedList"/>
    <dgm:cxn modelId="{8E7D26CD-5CA6-4F5D-95F1-6E2BD970B958}" type="presParOf" srcId="{828F7E1E-0893-4BB8-9226-94C30D243517}" destId="{C239F2F8-DE31-46E5-BDB2-CF49AE8B6C99}" srcOrd="0" destOrd="0" presId="urn:microsoft.com/office/officeart/2008/layout/LinedList"/>
    <dgm:cxn modelId="{B7BB74FB-586E-40AE-9DC0-A8152AC13EB3}" type="presParOf" srcId="{828F7E1E-0893-4BB8-9226-94C30D243517}" destId="{525D4B77-8638-4EC1-89C7-96A12AB2AD39}" srcOrd="1" destOrd="0" presId="urn:microsoft.com/office/officeart/2008/layout/LinedList"/>
    <dgm:cxn modelId="{7066C6AD-780E-486A-A8E2-9B4EB4B6FDB8}" type="presParOf" srcId="{525D4B77-8638-4EC1-89C7-96A12AB2AD39}" destId="{C4063CA1-F720-4862-8452-1BCF8386F4FF}" srcOrd="0" destOrd="0" presId="urn:microsoft.com/office/officeart/2008/layout/LinedList"/>
    <dgm:cxn modelId="{60FC0B0A-C225-43DF-99A1-0FE4DC3BC956}" type="presParOf" srcId="{525D4B77-8638-4EC1-89C7-96A12AB2AD39}" destId="{F5F9A284-31E8-40FA-8798-02C5520397E9}" srcOrd="1" destOrd="0" presId="urn:microsoft.com/office/officeart/2008/layout/LinedList"/>
    <dgm:cxn modelId="{D9E5E2AA-50E6-4F49-88C3-52E7028103BE}" type="presParOf" srcId="{F5F9A284-31E8-40FA-8798-02C5520397E9}" destId="{E3394E7B-BAB6-46F1-99BD-1787AEC0068F}" srcOrd="0" destOrd="0" presId="urn:microsoft.com/office/officeart/2008/layout/LinedList"/>
    <dgm:cxn modelId="{F55D3937-9BD8-4EB9-A1D9-653E99A813D9}" type="presParOf" srcId="{F5F9A284-31E8-40FA-8798-02C5520397E9}" destId="{255DF4ED-B165-466E-A110-642965E11CE6}" srcOrd="1" destOrd="0" presId="urn:microsoft.com/office/officeart/2008/layout/LinedList"/>
    <dgm:cxn modelId="{0B599F45-3638-430E-ACBC-888E72454A01}" type="presParOf" srcId="{F5F9A284-31E8-40FA-8798-02C5520397E9}" destId="{EF635D93-AF25-4208-A869-78F94CC00BAD}" srcOrd="2" destOrd="0" presId="urn:microsoft.com/office/officeart/2008/layout/LinedList"/>
    <dgm:cxn modelId="{35857A53-D34A-4E5A-9351-10A3D73482DF}" type="presParOf" srcId="{525D4B77-8638-4EC1-89C7-96A12AB2AD39}" destId="{389ED4FC-A8C4-4F8C-822A-B371FB5F4656}" srcOrd="2" destOrd="0" presId="urn:microsoft.com/office/officeart/2008/layout/LinedList"/>
    <dgm:cxn modelId="{EA93E554-2758-4384-B789-9F1D17EA5872}" type="presParOf" srcId="{525D4B77-8638-4EC1-89C7-96A12AB2AD39}" destId="{0F5979CB-4334-4F96-B22B-F1B7D62D8251}" srcOrd="3" destOrd="0" presId="urn:microsoft.com/office/officeart/2008/layout/LinedList"/>
    <dgm:cxn modelId="{BC1E8CDC-C820-4B54-AD5E-13B12B188641}" type="presParOf" srcId="{525D4B77-8638-4EC1-89C7-96A12AB2AD39}" destId="{8E6C88A5-CC92-426E-AEB4-F431C864A78A}" srcOrd="4" destOrd="0" presId="urn:microsoft.com/office/officeart/2008/layout/LinedList"/>
    <dgm:cxn modelId="{B2E10B11-EFEF-43E0-9823-A984A14FC762}" type="presParOf" srcId="{8E6C88A5-CC92-426E-AEB4-F431C864A78A}" destId="{08529E86-D882-419F-8EF4-AD2B6F20EFFC}" srcOrd="0" destOrd="0" presId="urn:microsoft.com/office/officeart/2008/layout/LinedList"/>
    <dgm:cxn modelId="{D62661D7-F4FA-4B04-89F5-7648B37A6AB4}" type="presParOf" srcId="{8E6C88A5-CC92-426E-AEB4-F431C864A78A}" destId="{015445BD-14ED-4E94-AEDA-0EDA50AAED20}" srcOrd="1" destOrd="0" presId="urn:microsoft.com/office/officeart/2008/layout/LinedList"/>
    <dgm:cxn modelId="{64403779-8B5B-4196-9C16-915034A5C6D2}" type="presParOf" srcId="{8E6C88A5-CC92-426E-AEB4-F431C864A78A}" destId="{A676577E-3497-493D-8AF0-1D5A1B104794}" srcOrd="2" destOrd="0" presId="urn:microsoft.com/office/officeart/2008/layout/LinedList"/>
    <dgm:cxn modelId="{FF1E433C-495E-4D8C-B003-E3BED0AC93A9}" type="presParOf" srcId="{525D4B77-8638-4EC1-89C7-96A12AB2AD39}" destId="{BE2C4761-9253-4631-BA43-54921E65A09B}" srcOrd="5" destOrd="0" presId="urn:microsoft.com/office/officeart/2008/layout/LinedList"/>
    <dgm:cxn modelId="{3ECFE9DC-171C-4F9F-B931-838864BD573D}" type="presParOf" srcId="{525D4B77-8638-4EC1-89C7-96A12AB2AD39}" destId="{51DD450E-F2D2-4F53-8A0E-7844B588FC6B}" srcOrd="6"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CAB5B-F19D-433B-B33D-0B600E77F948}"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US"/>
        </a:p>
      </dgm:t>
    </dgm:pt>
    <dgm:pt modelId="{4458B19E-6511-45B1-8D7F-1213C14E22FD}">
      <dgm:prSet phldrT="[Text]" custT="1"/>
      <dgm:spPr>
        <a:solidFill>
          <a:schemeClr val="accent3">
            <a:lumMod val="20000"/>
            <a:lumOff val="80000"/>
            <a:alpha val="0"/>
          </a:schemeClr>
        </a:solidFill>
      </dgm:spPr>
      <dgm:t>
        <a:bodyPr/>
        <a:lstStyle/>
        <a:p>
          <a:r>
            <a:rPr lang="en-US" sz="3200" b="1" cap="small" baseline="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The veil—</a:t>
          </a:r>
          <a:endParaRPr lang="en-US" sz="3200" b="1" cap="small" spc="0" dirty="0">
            <a:solidFill>
              <a:schemeClr val="tx1"/>
            </a:solidFill>
            <a:latin typeface="Gotham Medium" panose="02000604030000020004"/>
          </a:endParaRPr>
        </a:p>
      </dgm:t>
    </dgm:pt>
    <dgm:pt modelId="{D66A10F5-4340-4CDD-8325-9F0B05559F03}" type="parTrans" cxnId="{46269169-A835-45A0-A2CE-B731D691AFF1}">
      <dgm:prSet/>
      <dgm:spPr/>
      <dgm:t>
        <a:bodyPr/>
        <a:lstStyle/>
        <a:p>
          <a:endParaRPr lang="en-US"/>
        </a:p>
      </dgm:t>
    </dgm:pt>
    <dgm:pt modelId="{0112BB89-0278-452F-89E5-D826DA13EC76}" type="sibTrans" cxnId="{46269169-A835-45A0-A2CE-B731D691AFF1}">
      <dgm:prSet/>
      <dgm:spPr/>
      <dgm:t>
        <a:bodyPr/>
        <a:lstStyle/>
        <a:p>
          <a:endParaRPr lang="en-US"/>
        </a:p>
      </dgm:t>
    </dgm:pt>
    <dgm:pt modelId="{D175F1A1-8819-4BA9-8544-34CAA61B216B}">
      <dgm:prSet custT="1"/>
      <dgm:spPr/>
      <dgm:t>
        <a:bodyPr/>
        <a:lstStyle/>
        <a:p>
          <a:r>
            <a:rPr lang="en-US" sz="24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A thick, heavy curtain, sometimes called simply the veil, would separate two rooms within the tabernacle. The first room would hold the showbread, lampstand, and altar of incense.  The second room would hold the ark of the covenant. </a:t>
          </a:r>
        </a:p>
      </dgm:t>
    </dgm:pt>
    <dgm:pt modelId="{46FE83AB-D40D-4E13-B54E-5852C6235B1E}" type="parTrans" cxnId="{31E28020-6700-40E7-BF1F-57EB202D85DE}">
      <dgm:prSet/>
      <dgm:spPr/>
      <dgm:t>
        <a:bodyPr/>
        <a:lstStyle/>
        <a:p>
          <a:endParaRPr lang="en-US"/>
        </a:p>
      </dgm:t>
    </dgm:pt>
    <dgm:pt modelId="{C36C4313-A836-490F-A746-275ED6C231FC}" type="sibTrans" cxnId="{31E28020-6700-40E7-BF1F-57EB202D85DE}">
      <dgm:prSet/>
      <dgm:spPr/>
      <dgm:t>
        <a:bodyPr/>
        <a:lstStyle/>
        <a:p>
          <a:endParaRPr lang="en-US"/>
        </a:p>
      </dgm:t>
    </dgm:pt>
    <dgm:pt modelId="{3E1D7583-36FB-4F0C-BFE5-4977E151AD54}">
      <dgm:prSet custT="1"/>
      <dgm:spPr/>
      <dgm:t>
        <a:bodyPr/>
        <a:lstStyle/>
        <a:p>
          <a:pPr marL="0" lvl="0" indent="0" algn="l" defTabSz="1422400">
            <a:lnSpc>
              <a:spcPct val="90000"/>
            </a:lnSpc>
            <a:spcBef>
              <a:spcPct val="0"/>
            </a:spcBef>
            <a:spcAft>
              <a:spcPct val="35000"/>
            </a:spcAft>
            <a:buNone/>
          </a:pPr>
          <a:r>
            <a:rPr lang="en-US" sz="3200" b="1" kern="1200" cap="small" baseline="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The ark—</a:t>
          </a:r>
        </a:p>
      </dgm:t>
    </dgm:pt>
    <dgm:pt modelId="{6140B1EF-9CB1-4118-8A05-EC725E6D4FFB}" type="parTrans" cxnId="{366B51BB-9826-4F83-A69E-A3D663356536}">
      <dgm:prSet/>
      <dgm:spPr/>
      <dgm:t>
        <a:bodyPr/>
        <a:lstStyle/>
        <a:p>
          <a:endParaRPr lang="en-US"/>
        </a:p>
      </dgm:t>
    </dgm:pt>
    <dgm:pt modelId="{D75FFA9F-3FD0-4328-959F-9267DF208262}" type="sibTrans" cxnId="{366B51BB-9826-4F83-A69E-A3D663356536}">
      <dgm:prSet/>
      <dgm:spPr/>
      <dgm:t>
        <a:bodyPr/>
        <a:lstStyle/>
        <a:p>
          <a:endParaRPr lang="en-US"/>
        </a:p>
      </dgm:t>
    </dgm:pt>
    <dgm:pt modelId="{5A12912B-EF7D-4915-B83D-B0762C61947B}">
      <dgm:prSet custT="1"/>
      <dgm:spPr/>
      <dgm:t>
        <a:bodyPr/>
        <a:lstStyle/>
        <a:p>
          <a:r>
            <a:rPr lang="en-US" sz="2400" b="1" kern="120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A small wooden box, overlaid with fine gold, would sit on one side of the tabernacle. This is the most holy object of all, for it represents God’s heavenly throne. This box, called the ark of the covenant, would be adorned with cherubim on each side.  Ten colorful curtains would surround the box, and they would be made from the best linen. The box contains objects that show God’s miraculous power and faithfulness</a:t>
          </a:r>
          <a:r>
            <a:rPr lang="en-US" sz="2400" kern="1200" dirty="0"/>
            <a:t>. </a:t>
          </a:r>
        </a:p>
      </dgm:t>
    </dgm:pt>
    <dgm:pt modelId="{09E1CD14-2FA9-449A-B5AF-5A929E38049D}" type="parTrans" cxnId="{AB231099-35F8-42B4-A966-BE16DBC9E0A2}">
      <dgm:prSet/>
      <dgm:spPr/>
      <dgm:t>
        <a:bodyPr/>
        <a:lstStyle/>
        <a:p>
          <a:endParaRPr lang="en-US"/>
        </a:p>
      </dgm:t>
    </dgm:pt>
    <dgm:pt modelId="{AA92DFCF-DE9B-457C-8CF0-B0E18E51BBA1}" type="sibTrans" cxnId="{AB231099-35F8-42B4-A966-BE16DBC9E0A2}">
      <dgm:prSet/>
      <dgm:spPr/>
      <dgm:t>
        <a:bodyPr/>
        <a:lstStyle/>
        <a:p>
          <a:endParaRPr lang="en-US"/>
        </a:p>
      </dgm:t>
    </dgm:pt>
    <dgm:pt modelId="{E543A5E5-35E1-43F4-9DDA-6BCF35611BD6}" type="pres">
      <dgm:prSet presAssocID="{1C8CAB5B-F19D-433B-B33D-0B600E77F948}" presName="vert0" presStyleCnt="0">
        <dgm:presLayoutVars>
          <dgm:dir/>
          <dgm:animOne val="branch"/>
          <dgm:animLvl val="lvl"/>
        </dgm:presLayoutVars>
      </dgm:prSet>
      <dgm:spPr/>
    </dgm:pt>
    <dgm:pt modelId="{968EECB7-55B5-49D7-9CCA-685235400AD5}" type="pres">
      <dgm:prSet presAssocID="{4458B19E-6511-45B1-8D7F-1213C14E22FD}" presName="thickLine" presStyleLbl="alignNode1" presStyleIdx="0" presStyleCnt="2"/>
      <dgm:spPr/>
    </dgm:pt>
    <dgm:pt modelId="{828F7E1E-0893-4BB8-9226-94C30D243517}" type="pres">
      <dgm:prSet presAssocID="{4458B19E-6511-45B1-8D7F-1213C14E22FD}" presName="horz1" presStyleCnt="0"/>
      <dgm:spPr/>
    </dgm:pt>
    <dgm:pt modelId="{C239F2F8-DE31-46E5-BDB2-CF49AE8B6C99}" type="pres">
      <dgm:prSet presAssocID="{4458B19E-6511-45B1-8D7F-1213C14E22FD}" presName="tx1" presStyleLbl="revTx" presStyleIdx="0" presStyleCnt="4" custScaleX="161861" custScaleY="42502" custLinFactNeighborX="1110" custLinFactNeighborY="124"/>
      <dgm:spPr/>
    </dgm:pt>
    <dgm:pt modelId="{525D4B77-8638-4EC1-89C7-96A12AB2AD39}" type="pres">
      <dgm:prSet presAssocID="{4458B19E-6511-45B1-8D7F-1213C14E22FD}" presName="vert1" presStyleCnt="0"/>
      <dgm:spPr/>
    </dgm:pt>
    <dgm:pt modelId="{F1ECB796-116D-4E82-941B-B0A8F1020661}" type="pres">
      <dgm:prSet presAssocID="{D175F1A1-8819-4BA9-8544-34CAA61B216B}" presName="vertSpace2a" presStyleCnt="0"/>
      <dgm:spPr/>
    </dgm:pt>
    <dgm:pt modelId="{DE0E9F8E-0C71-4834-AB9F-44436742F368}" type="pres">
      <dgm:prSet presAssocID="{D175F1A1-8819-4BA9-8544-34CAA61B216B}" presName="horz2" presStyleCnt="0"/>
      <dgm:spPr/>
    </dgm:pt>
    <dgm:pt modelId="{14D14534-9AF4-404F-BA95-9AA414CB5FF1}" type="pres">
      <dgm:prSet presAssocID="{D175F1A1-8819-4BA9-8544-34CAA61B216B}" presName="horzSpace2" presStyleCnt="0"/>
      <dgm:spPr/>
    </dgm:pt>
    <dgm:pt modelId="{43C65591-5CBB-4616-8602-C87D3F9A4A78}" type="pres">
      <dgm:prSet presAssocID="{D175F1A1-8819-4BA9-8544-34CAA61B216B}" presName="tx2" presStyleLbl="revTx" presStyleIdx="1" presStyleCnt="4" custScaleX="103266" custScaleY="40309" custLinFactNeighborX="7266" custLinFactNeighborY="1017"/>
      <dgm:spPr/>
    </dgm:pt>
    <dgm:pt modelId="{3356AE0F-1464-4F02-B5C2-2065BD290382}" type="pres">
      <dgm:prSet presAssocID="{D175F1A1-8819-4BA9-8544-34CAA61B216B}" presName="vert2" presStyleCnt="0"/>
      <dgm:spPr/>
    </dgm:pt>
    <dgm:pt modelId="{C79AEF96-4876-4EF7-A3BB-46980BD7835B}" type="pres">
      <dgm:prSet presAssocID="{D175F1A1-8819-4BA9-8544-34CAA61B216B}" presName="thinLine2b" presStyleLbl="callout" presStyleIdx="0" presStyleCnt="2"/>
      <dgm:spPr/>
    </dgm:pt>
    <dgm:pt modelId="{B648DF23-A0EC-4E5A-B1F6-9CF10BE56B8C}" type="pres">
      <dgm:prSet presAssocID="{D175F1A1-8819-4BA9-8544-34CAA61B216B}" presName="vertSpace2b" presStyleCnt="0"/>
      <dgm:spPr/>
    </dgm:pt>
    <dgm:pt modelId="{4B5D8A89-B910-44C4-8BCA-83F96E334FEA}" type="pres">
      <dgm:prSet presAssocID="{3E1D7583-36FB-4F0C-BFE5-4977E151AD54}" presName="thickLine" presStyleLbl="alignNode1" presStyleIdx="1" presStyleCnt="2"/>
      <dgm:spPr/>
    </dgm:pt>
    <dgm:pt modelId="{A6A885AA-FB78-4766-92ED-E796BC40308B}" type="pres">
      <dgm:prSet presAssocID="{3E1D7583-36FB-4F0C-BFE5-4977E151AD54}" presName="horz1" presStyleCnt="0"/>
      <dgm:spPr/>
    </dgm:pt>
    <dgm:pt modelId="{87650057-E798-42A4-AF4C-F8396CEDA249}" type="pres">
      <dgm:prSet presAssocID="{3E1D7583-36FB-4F0C-BFE5-4977E151AD54}" presName="tx1" presStyleLbl="revTx" presStyleIdx="2" presStyleCnt="4"/>
      <dgm:spPr/>
    </dgm:pt>
    <dgm:pt modelId="{F312ED7A-92D5-4FB3-9BDE-1DC4F46B902E}" type="pres">
      <dgm:prSet presAssocID="{3E1D7583-36FB-4F0C-BFE5-4977E151AD54}" presName="vert1" presStyleCnt="0"/>
      <dgm:spPr/>
    </dgm:pt>
    <dgm:pt modelId="{C9CCF5D1-2CEF-4CCD-B8A7-FA583418C109}" type="pres">
      <dgm:prSet presAssocID="{5A12912B-EF7D-4915-B83D-B0762C61947B}" presName="vertSpace2a" presStyleCnt="0"/>
      <dgm:spPr/>
    </dgm:pt>
    <dgm:pt modelId="{E69C8047-6F01-4D17-A243-42047E2A3A76}" type="pres">
      <dgm:prSet presAssocID="{5A12912B-EF7D-4915-B83D-B0762C61947B}" presName="horz2" presStyleCnt="0"/>
      <dgm:spPr/>
    </dgm:pt>
    <dgm:pt modelId="{B014413A-38EE-43B0-83D9-883B39DD4285}" type="pres">
      <dgm:prSet presAssocID="{5A12912B-EF7D-4915-B83D-B0762C61947B}" presName="horzSpace2" presStyleCnt="0"/>
      <dgm:spPr/>
    </dgm:pt>
    <dgm:pt modelId="{1913FE0D-EDB0-4216-9FE0-65021A7B6CBB}" type="pres">
      <dgm:prSet presAssocID="{5A12912B-EF7D-4915-B83D-B0762C61947B}" presName="tx2" presStyleLbl="revTx" presStyleIdx="3" presStyleCnt="4" custScaleX="90124" custLinFactNeighborX="11721" custLinFactNeighborY="-3262"/>
      <dgm:spPr/>
    </dgm:pt>
    <dgm:pt modelId="{D194701F-88F2-4B44-BC51-FF1CE985441E}" type="pres">
      <dgm:prSet presAssocID="{5A12912B-EF7D-4915-B83D-B0762C61947B}" presName="vert2" presStyleCnt="0"/>
      <dgm:spPr/>
    </dgm:pt>
    <dgm:pt modelId="{88C69610-026A-453B-9297-55EBC18C4B3F}" type="pres">
      <dgm:prSet presAssocID="{5A12912B-EF7D-4915-B83D-B0762C61947B}" presName="thinLine2b" presStyleLbl="callout" presStyleIdx="1" presStyleCnt="2"/>
      <dgm:spPr/>
    </dgm:pt>
    <dgm:pt modelId="{213E7E22-D4D1-44D7-9475-BD46870F1D6B}" type="pres">
      <dgm:prSet presAssocID="{5A12912B-EF7D-4915-B83D-B0762C61947B}" presName="vertSpace2b" presStyleCnt="0"/>
      <dgm:spPr/>
    </dgm:pt>
  </dgm:ptLst>
  <dgm:cxnLst>
    <dgm:cxn modelId="{CA5F7109-2D28-42BC-8EEC-171A6059CBBA}" type="presOf" srcId="{4458B19E-6511-45B1-8D7F-1213C14E22FD}" destId="{C239F2F8-DE31-46E5-BDB2-CF49AE8B6C99}" srcOrd="0" destOrd="0" presId="urn:microsoft.com/office/officeart/2008/layout/LinedList"/>
    <dgm:cxn modelId="{31E28020-6700-40E7-BF1F-57EB202D85DE}" srcId="{4458B19E-6511-45B1-8D7F-1213C14E22FD}" destId="{D175F1A1-8819-4BA9-8544-34CAA61B216B}" srcOrd="0" destOrd="0" parTransId="{46FE83AB-D40D-4E13-B54E-5852C6235B1E}" sibTransId="{C36C4313-A836-490F-A746-275ED6C231FC}"/>
    <dgm:cxn modelId="{23D8D530-E12B-4405-97EC-D3B684DF2A87}" type="presOf" srcId="{3E1D7583-36FB-4F0C-BFE5-4977E151AD54}" destId="{87650057-E798-42A4-AF4C-F8396CEDA249}" srcOrd="0" destOrd="0" presId="urn:microsoft.com/office/officeart/2008/layout/LinedList"/>
    <dgm:cxn modelId="{29097536-790D-41CC-B547-B45FFC406808}" type="presOf" srcId="{D175F1A1-8819-4BA9-8544-34CAA61B216B}" destId="{43C65591-5CBB-4616-8602-C87D3F9A4A78}" srcOrd="0" destOrd="0" presId="urn:microsoft.com/office/officeart/2008/layout/LinedList"/>
    <dgm:cxn modelId="{46269169-A835-45A0-A2CE-B731D691AFF1}" srcId="{1C8CAB5B-F19D-433B-B33D-0B600E77F948}" destId="{4458B19E-6511-45B1-8D7F-1213C14E22FD}" srcOrd="0" destOrd="0" parTransId="{D66A10F5-4340-4CDD-8325-9F0B05559F03}" sibTransId="{0112BB89-0278-452F-89E5-D826DA13EC76}"/>
    <dgm:cxn modelId="{E068DA6F-CC94-4F78-A501-0B257253FB21}" type="presOf" srcId="{1C8CAB5B-F19D-433B-B33D-0B600E77F948}" destId="{E543A5E5-35E1-43F4-9DDA-6BCF35611BD6}" srcOrd="0" destOrd="0" presId="urn:microsoft.com/office/officeart/2008/layout/LinedList"/>
    <dgm:cxn modelId="{AB231099-35F8-42B4-A966-BE16DBC9E0A2}" srcId="{3E1D7583-36FB-4F0C-BFE5-4977E151AD54}" destId="{5A12912B-EF7D-4915-B83D-B0762C61947B}" srcOrd="0" destOrd="0" parTransId="{09E1CD14-2FA9-449A-B5AF-5A929E38049D}" sibTransId="{AA92DFCF-DE9B-457C-8CF0-B0E18E51BBA1}"/>
    <dgm:cxn modelId="{BC7DCB9B-CA1C-4AF0-B3C0-3AD1527F2DF6}" type="presOf" srcId="{5A12912B-EF7D-4915-B83D-B0762C61947B}" destId="{1913FE0D-EDB0-4216-9FE0-65021A7B6CBB}" srcOrd="0" destOrd="0" presId="urn:microsoft.com/office/officeart/2008/layout/LinedList"/>
    <dgm:cxn modelId="{366B51BB-9826-4F83-A69E-A3D663356536}" srcId="{1C8CAB5B-F19D-433B-B33D-0B600E77F948}" destId="{3E1D7583-36FB-4F0C-BFE5-4977E151AD54}" srcOrd="1" destOrd="0" parTransId="{6140B1EF-9CB1-4118-8A05-EC725E6D4FFB}" sibTransId="{D75FFA9F-3FD0-4328-959F-9267DF208262}"/>
    <dgm:cxn modelId="{430B7C7A-1C9D-4510-BFF0-9F7AD83364D9}" type="presParOf" srcId="{E543A5E5-35E1-43F4-9DDA-6BCF35611BD6}" destId="{968EECB7-55B5-49D7-9CCA-685235400AD5}" srcOrd="0" destOrd="0" presId="urn:microsoft.com/office/officeart/2008/layout/LinedList"/>
    <dgm:cxn modelId="{4EE8FAC2-78DB-47DA-BD1E-06A527847048}" type="presParOf" srcId="{E543A5E5-35E1-43F4-9DDA-6BCF35611BD6}" destId="{828F7E1E-0893-4BB8-9226-94C30D243517}" srcOrd="1" destOrd="0" presId="urn:microsoft.com/office/officeart/2008/layout/LinedList"/>
    <dgm:cxn modelId="{8E7D26CD-5CA6-4F5D-95F1-6E2BD970B958}" type="presParOf" srcId="{828F7E1E-0893-4BB8-9226-94C30D243517}" destId="{C239F2F8-DE31-46E5-BDB2-CF49AE8B6C99}" srcOrd="0" destOrd="0" presId="urn:microsoft.com/office/officeart/2008/layout/LinedList"/>
    <dgm:cxn modelId="{B7BB74FB-586E-40AE-9DC0-A8152AC13EB3}" type="presParOf" srcId="{828F7E1E-0893-4BB8-9226-94C30D243517}" destId="{525D4B77-8638-4EC1-89C7-96A12AB2AD39}" srcOrd="1" destOrd="0" presId="urn:microsoft.com/office/officeart/2008/layout/LinedList"/>
    <dgm:cxn modelId="{2D35AA01-A091-4F32-880F-A61A15278C70}" type="presParOf" srcId="{525D4B77-8638-4EC1-89C7-96A12AB2AD39}" destId="{F1ECB796-116D-4E82-941B-B0A8F1020661}" srcOrd="0" destOrd="0" presId="urn:microsoft.com/office/officeart/2008/layout/LinedList"/>
    <dgm:cxn modelId="{C67713B6-E776-4FA0-8211-971D9F1AA5C3}" type="presParOf" srcId="{525D4B77-8638-4EC1-89C7-96A12AB2AD39}" destId="{DE0E9F8E-0C71-4834-AB9F-44436742F368}" srcOrd="1" destOrd="0" presId="urn:microsoft.com/office/officeart/2008/layout/LinedList"/>
    <dgm:cxn modelId="{EAE4DDEE-8082-48BD-87A6-401F17595A85}" type="presParOf" srcId="{DE0E9F8E-0C71-4834-AB9F-44436742F368}" destId="{14D14534-9AF4-404F-BA95-9AA414CB5FF1}" srcOrd="0" destOrd="0" presId="urn:microsoft.com/office/officeart/2008/layout/LinedList"/>
    <dgm:cxn modelId="{C59F8177-2EEC-4732-9D8E-3E1E4669E783}" type="presParOf" srcId="{DE0E9F8E-0C71-4834-AB9F-44436742F368}" destId="{43C65591-5CBB-4616-8602-C87D3F9A4A78}" srcOrd="1" destOrd="0" presId="urn:microsoft.com/office/officeart/2008/layout/LinedList"/>
    <dgm:cxn modelId="{7415E103-538E-4AEE-81D2-9182AC1A3F41}" type="presParOf" srcId="{DE0E9F8E-0C71-4834-AB9F-44436742F368}" destId="{3356AE0F-1464-4F02-B5C2-2065BD290382}" srcOrd="2" destOrd="0" presId="urn:microsoft.com/office/officeart/2008/layout/LinedList"/>
    <dgm:cxn modelId="{B895B445-FFBE-4517-80E2-2AE037CC8960}" type="presParOf" srcId="{525D4B77-8638-4EC1-89C7-96A12AB2AD39}" destId="{C79AEF96-4876-4EF7-A3BB-46980BD7835B}" srcOrd="2" destOrd="0" presId="urn:microsoft.com/office/officeart/2008/layout/LinedList"/>
    <dgm:cxn modelId="{E493A149-BF1E-452C-A6EE-51330A4CA07E}" type="presParOf" srcId="{525D4B77-8638-4EC1-89C7-96A12AB2AD39}" destId="{B648DF23-A0EC-4E5A-B1F6-9CF10BE56B8C}" srcOrd="3" destOrd="0" presId="urn:microsoft.com/office/officeart/2008/layout/LinedList"/>
    <dgm:cxn modelId="{AA935CF5-FAC7-40CA-A35A-A6E2C66EB44C}" type="presParOf" srcId="{E543A5E5-35E1-43F4-9DDA-6BCF35611BD6}" destId="{4B5D8A89-B910-44C4-8BCA-83F96E334FEA}" srcOrd="2" destOrd="0" presId="urn:microsoft.com/office/officeart/2008/layout/LinedList"/>
    <dgm:cxn modelId="{62D4C4F2-177E-4F4D-ABFF-AFE4511B29CA}" type="presParOf" srcId="{E543A5E5-35E1-43F4-9DDA-6BCF35611BD6}" destId="{A6A885AA-FB78-4766-92ED-E796BC40308B}" srcOrd="3" destOrd="0" presId="urn:microsoft.com/office/officeart/2008/layout/LinedList"/>
    <dgm:cxn modelId="{BA3D7ED1-C580-435C-BF09-C646B5C37E2F}" type="presParOf" srcId="{A6A885AA-FB78-4766-92ED-E796BC40308B}" destId="{87650057-E798-42A4-AF4C-F8396CEDA249}" srcOrd="0" destOrd="0" presId="urn:microsoft.com/office/officeart/2008/layout/LinedList"/>
    <dgm:cxn modelId="{D278DD86-AEDA-4DEE-8B2A-125351F5D1CC}" type="presParOf" srcId="{A6A885AA-FB78-4766-92ED-E796BC40308B}" destId="{F312ED7A-92D5-4FB3-9BDE-1DC4F46B902E}" srcOrd="1" destOrd="0" presId="urn:microsoft.com/office/officeart/2008/layout/LinedList"/>
    <dgm:cxn modelId="{DB1CE94B-6B10-43F3-9D98-C87BC01688F7}" type="presParOf" srcId="{F312ED7A-92D5-4FB3-9BDE-1DC4F46B902E}" destId="{C9CCF5D1-2CEF-4CCD-B8A7-FA583418C109}" srcOrd="0" destOrd="0" presId="urn:microsoft.com/office/officeart/2008/layout/LinedList"/>
    <dgm:cxn modelId="{F00880A2-2D13-43B6-A908-288E7E8987AC}" type="presParOf" srcId="{F312ED7A-92D5-4FB3-9BDE-1DC4F46B902E}" destId="{E69C8047-6F01-4D17-A243-42047E2A3A76}" srcOrd="1" destOrd="0" presId="urn:microsoft.com/office/officeart/2008/layout/LinedList"/>
    <dgm:cxn modelId="{13193F24-4EE9-46CF-A35B-2EC8BB57043F}" type="presParOf" srcId="{E69C8047-6F01-4D17-A243-42047E2A3A76}" destId="{B014413A-38EE-43B0-83D9-883B39DD4285}" srcOrd="0" destOrd="0" presId="urn:microsoft.com/office/officeart/2008/layout/LinedList"/>
    <dgm:cxn modelId="{FEB5D8DC-3703-4177-95FD-17BEB5156853}" type="presParOf" srcId="{E69C8047-6F01-4D17-A243-42047E2A3A76}" destId="{1913FE0D-EDB0-4216-9FE0-65021A7B6CBB}" srcOrd="1" destOrd="0" presId="urn:microsoft.com/office/officeart/2008/layout/LinedList"/>
    <dgm:cxn modelId="{39EBD210-CF4B-4A36-9AD5-7AB0A990B506}" type="presParOf" srcId="{E69C8047-6F01-4D17-A243-42047E2A3A76}" destId="{D194701F-88F2-4B44-BC51-FF1CE985441E}" srcOrd="2" destOrd="0" presId="urn:microsoft.com/office/officeart/2008/layout/LinedList"/>
    <dgm:cxn modelId="{5D4CAA8C-49CB-489C-AD73-C24CA6BC678F}" type="presParOf" srcId="{F312ED7A-92D5-4FB3-9BDE-1DC4F46B902E}" destId="{88C69610-026A-453B-9297-55EBC18C4B3F}" srcOrd="2" destOrd="0" presId="urn:microsoft.com/office/officeart/2008/layout/LinedList"/>
    <dgm:cxn modelId="{DEEAAF5F-7F23-4B62-80C4-BFB9FE9F29A6}" type="presParOf" srcId="{F312ED7A-92D5-4FB3-9BDE-1DC4F46B902E}" destId="{213E7E22-D4D1-44D7-9475-BD46870F1D6B}" srcOrd="3"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CAB5B-F19D-433B-B33D-0B600E77F948}"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US"/>
        </a:p>
      </dgm:t>
    </dgm:pt>
    <dgm:pt modelId="{4458B19E-6511-45B1-8D7F-1213C14E22FD}">
      <dgm:prSet phldrT="[Text]" custT="1"/>
      <dgm:spPr>
        <a:noFill/>
      </dgm:spPr>
      <dgm:t>
        <a:bodyPr/>
        <a:lstStyle/>
        <a:p>
          <a:r>
            <a:rPr lang="en-US" sz="3200" b="1" dirty="0">
              <a:effectLst>
                <a:outerShdw blurRad="38100" dist="38100" dir="2700000" algn="tl">
                  <a:srgbClr val="000000">
                    <a:alpha val="43137"/>
                  </a:srgbClr>
                </a:outerShdw>
              </a:effectLst>
              <a:latin typeface="Gotham Medium" panose="02000604030000020004"/>
            </a:rPr>
            <a:t>God’s dwelling place today—</a:t>
          </a:r>
          <a:endParaRPr lang="en-US" sz="3200" b="1" cap="small" spc="0" dirty="0">
            <a:solidFill>
              <a:schemeClr val="tx1"/>
            </a:solidFill>
            <a:effectLst>
              <a:outerShdw blurRad="38100" dist="38100" dir="2700000" algn="tl">
                <a:srgbClr val="000000">
                  <a:alpha val="43137"/>
                </a:srgbClr>
              </a:outerShdw>
            </a:effectLst>
            <a:latin typeface="Gotham Medium" panose="02000604030000020004"/>
          </a:endParaRPr>
        </a:p>
      </dgm:t>
    </dgm:pt>
    <dgm:pt modelId="{D66A10F5-4340-4CDD-8325-9F0B05559F03}" type="parTrans" cxnId="{46269169-A835-45A0-A2CE-B731D691AFF1}">
      <dgm:prSet/>
      <dgm:spPr/>
      <dgm:t>
        <a:bodyPr/>
        <a:lstStyle/>
        <a:p>
          <a:endParaRPr lang="en-US"/>
        </a:p>
      </dgm:t>
    </dgm:pt>
    <dgm:pt modelId="{0112BB89-0278-452F-89E5-D826DA13EC76}" type="sibTrans" cxnId="{46269169-A835-45A0-A2CE-B731D691AFF1}">
      <dgm:prSet/>
      <dgm:spPr/>
      <dgm:t>
        <a:bodyPr/>
        <a:lstStyle/>
        <a:p>
          <a:endParaRPr lang="en-US"/>
        </a:p>
      </dgm:t>
    </dgm:pt>
    <dgm:pt modelId="{60114609-9E3A-41E4-AC2C-9FFE84B98236}">
      <dgm:prSet custT="1"/>
      <dgm:spPr/>
      <dgm:t>
        <a:bodyPr/>
        <a:lstStyle/>
        <a:p>
          <a:r>
            <a:rPr lang="en-US" sz="2400" b="1" dirty="0">
              <a:effectLst>
                <a:outerShdw blurRad="38100" dist="38100" dir="2700000" algn="tl">
                  <a:srgbClr val="000000">
                    <a:alpha val="43137"/>
                  </a:srgbClr>
                </a:outerShdw>
              </a:effectLst>
              <a:latin typeface="Gotham Medium" panose="02000604030000020004"/>
            </a:rPr>
            <a:t>The tabernacle remained God’s dwelling until replaced by King Solomon’s temple in Jerusalem.  After Jesus, God designated a new place to dwell: the hearts of those filled by the Holy Spirit. Christians, both individually and joined together as the Body of Christ, constitute the present-day dwelling of God (see 1 Cor. 3:16–17). Throughout history, the temple was treated as sacred and kept from anything that might cause defilement. In the same way, believers ought to be careful how they walk, so as to display the holiness of God. </a:t>
          </a:r>
        </a:p>
      </dgm:t>
    </dgm:pt>
    <dgm:pt modelId="{FB07A922-75B4-4B70-B12F-28DB182ABBC3}" type="parTrans" cxnId="{818E3849-DF99-4A0D-9F81-5F52C80121FC}">
      <dgm:prSet/>
      <dgm:spPr/>
      <dgm:t>
        <a:bodyPr/>
        <a:lstStyle/>
        <a:p>
          <a:endParaRPr lang="en-US"/>
        </a:p>
      </dgm:t>
    </dgm:pt>
    <dgm:pt modelId="{167177CC-A0C8-4A21-83D2-FF3FFC2E41B9}" type="sibTrans" cxnId="{818E3849-DF99-4A0D-9F81-5F52C80121FC}">
      <dgm:prSet/>
      <dgm:spPr/>
      <dgm:t>
        <a:bodyPr/>
        <a:lstStyle/>
        <a:p>
          <a:endParaRPr lang="en-US"/>
        </a:p>
      </dgm:t>
    </dgm:pt>
    <dgm:pt modelId="{E543A5E5-35E1-43F4-9DDA-6BCF35611BD6}" type="pres">
      <dgm:prSet presAssocID="{1C8CAB5B-F19D-433B-B33D-0B600E77F948}" presName="vert0" presStyleCnt="0">
        <dgm:presLayoutVars>
          <dgm:dir/>
          <dgm:animOne val="branch"/>
          <dgm:animLvl val="lvl"/>
        </dgm:presLayoutVars>
      </dgm:prSet>
      <dgm:spPr/>
    </dgm:pt>
    <dgm:pt modelId="{968EECB7-55B5-49D7-9CCA-685235400AD5}" type="pres">
      <dgm:prSet presAssocID="{4458B19E-6511-45B1-8D7F-1213C14E22FD}" presName="thickLine" presStyleLbl="alignNode1" presStyleIdx="0" presStyleCnt="1"/>
      <dgm:spPr/>
    </dgm:pt>
    <dgm:pt modelId="{828F7E1E-0893-4BB8-9226-94C30D243517}" type="pres">
      <dgm:prSet presAssocID="{4458B19E-6511-45B1-8D7F-1213C14E22FD}" presName="horz1" presStyleCnt="0"/>
      <dgm:spPr/>
    </dgm:pt>
    <dgm:pt modelId="{C239F2F8-DE31-46E5-BDB2-CF49AE8B6C99}" type="pres">
      <dgm:prSet presAssocID="{4458B19E-6511-45B1-8D7F-1213C14E22FD}" presName="tx1" presStyleLbl="revTx" presStyleIdx="0" presStyleCnt="2" custScaleX="150258" custScaleY="95585" custLinFactNeighborX="818" custLinFactNeighborY="-784"/>
      <dgm:spPr/>
    </dgm:pt>
    <dgm:pt modelId="{525D4B77-8638-4EC1-89C7-96A12AB2AD39}" type="pres">
      <dgm:prSet presAssocID="{4458B19E-6511-45B1-8D7F-1213C14E22FD}" presName="vert1" presStyleCnt="0"/>
      <dgm:spPr/>
    </dgm:pt>
    <dgm:pt modelId="{0A37EE26-15C9-427D-9EC3-F7B9DFE7769E}" type="pres">
      <dgm:prSet presAssocID="{60114609-9E3A-41E4-AC2C-9FFE84B98236}" presName="vertSpace2a" presStyleCnt="0"/>
      <dgm:spPr/>
    </dgm:pt>
    <dgm:pt modelId="{1760A0D8-1217-4C67-BA32-C8814BFF396A}" type="pres">
      <dgm:prSet presAssocID="{60114609-9E3A-41E4-AC2C-9FFE84B98236}" presName="horz2" presStyleCnt="0"/>
      <dgm:spPr/>
    </dgm:pt>
    <dgm:pt modelId="{61EF336A-2EDC-44B4-88BC-A4473EC5AC69}" type="pres">
      <dgm:prSet presAssocID="{60114609-9E3A-41E4-AC2C-9FFE84B98236}" presName="horzSpace2" presStyleCnt="0"/>
      <dgm:spPr/>
    </dgm:pt>
    <dgm:pt modelId="{34BEA445-1647-49C8-9D2C-8156D58D7357}" type="pres">
      <dgm:prSet presAssocID="{60114609-9E3A-41E4-AC2C-9FFE84B98236}" presName="tx2" presStyleLbl="revTx" presStyleIdx="1" presStyleCnt="2"/>
      <dgm:spPr/>
    </dgm:pt>
    <dgm:pt modelId="{F1B717C5-8B0B-4DE8-8712-7762748662AE}" type="pres">
      <dgm:prSet presAssocID="{60114609-9E3A-41E4-AC2C-9FFE84B98236}" presName="vert2" presStyleCnt="0"/>
      <dgm:spPr/>
    </dgm:pt>
    <dgm:pt modelId="{08994A6F-DFA5-4438-B510-5560F4AB28B3}" type="pres">
      <dgm:prSet presAssocID="{60114609-9E3A-41E4-AC2C-9FFE84B98236}" presName="thinLine2b" presStyleLbl="callout" presStyleIdx="0" presStyleCnt="1"/>
      <dgm:spPr/>
    </dgm:pt>
    <dgm:pt modelId="{E2D05501-FC27-4046-BD0F-2E2D43B8E155}" type="pres">
      <dgm:prSet presAssocID="{60114609-9E3A-41E4-AC2C-9FFE84B98236}" presName="vertSpace2b" presStyleCnt="0"/>
      <dgm:spPr/>
    </dgm:pt>
  </dgm:ptLst>
  <dgm:cxnLst>
    <dgm:cxn modelId="{CA5F7109-2D28-42BC-8EEC-171A6059CBBA}" type="presOf" srcId="{4458B19E-6511-45B1-8D7F-1213C14E22FD}" destId="{C239F2F8-DE31-46E5-BDB2-CF49AE8B6C99}" srcOrd="0" destOrd="0" presId="urn:microsoft.com/office/officeart/2008/layout/LinedList"/>
    <dgm:cxn modelId="{818E3849-DF99-4A0D-9F81-5F52C80121FC}" srcId="{4458B19E-6511-45B1-8D7F-1213C14E22FD}" destId="{60114609-9E3A-41E4-AC2C-9FFE84B98236}" srcOrd="0" destOrd="0" parTransId="{FB07A922-75B4-4B70-B12F-28DB182ABBC3}" sibTransId="{167177CC-A0C8-4A21-83D2-FF3FFC2E41B9}"/>
    <dgm:cxn modelId="{46269169-A835-45A0-A2CE-B731D691AFF1}" srcId="{1C8CAB5B-F19D-433B-B33D-0B600E77F948}" destId="{4458B19E-6511-45B1-8D7F-1213C14E22FD}" srcOrd="0" destOrd="0" parTransId="{D66A10F5-4340-4CDD-8325-9F0B05559F03}" sibTransId="{0112BB89-0278-452F-89E5-D826DA13EC76}"/>
    <dgm:cxn modelId="{E068DA6F-CC94-4F78-A501-0B257253FB21}" type="presOf" srcId="{1C8CAB5B-F19D-433B-B33D-0B600E77F948}" destId="{E543A5E5-35E1-43F4-9DDA-6BCF35611BD6}" srcOrd="0" destOrd="0" presId="urn:microsoft.com/office/officeart/2008/layout/LinedList"/>
    <dgm:cxn modelId="{ADA50587-F6BB-47FC-A8FD-C58472EF26BB}" type="presOf" srcId="{60114609-9E3A-41E4-AC2C-9FFE84B98236}" destId="{34BEA445-1647-49C8-9D2C-8156D58D7357}" srcOrd="0" destOrd="0" presId="urn:microsoft.com/office/officeart/2008/layout/LinedList"/>
    <dgm:cxn modelId="{430B7C7A-1C9D-4510-BFF0-9F7AD83364D9}" type="presParOf" srcId="{E543A5E5-35E1-43F4-9DDA-6BCF35611BD6}" destId="{968EECB7-55B5-49D7-9CCA-685235400AD5}" srcOrd="0" destOrd="0" presId="urn:microsoft.com/office/officeart/2008/layout/LinedList"/>
    <dgm:cxn modelId="{4EE8FAC2-78DB-47DA-BD1E-06A527847048}" type="presParOf" srcId="{E543A5E5-35E1-43F4-9DDA-6BCF35611BD6}" destId="{828F7E1E-0893-4BB8-9226-94C30D243517}" srcOrd="1" destOrd="0" presId="urn:microsoft.com/office/officeart/2008/layout/LinedList"/>
    <dgm:cxn modelId="{8E7D26CD-5CA6-4F5D-95F1-6E2BD970B958}" type="presParOf" srcId="{828F7E1E-0893-4BB8-9226-94C30D243517}" destId="{C239F2F8-DE31-46E5-BDB2-CF49AE8B6C99}" srcOrd="0" destOrd="0" presId="urn:microsoft.com/office/officeart/2008/layout/LinedList"/>
    <dgm:cxn modelId="{B7BB74FB-586E-40AE-9DC0-A8152AC13EB3}" type="presParOf" srcId="{828F7E1E-0893-4BB8-9226-94C30D243517}" destId="{525D4B77-8638-4EC1-89C7-96A12AB2AD39}" srcOrd="1" destOrd="0" presId="urn:microsoft.com/office/officeart/2008/layout/LinedList"/>
    <dgm:cxn modelId="{0A89E3E8-AEE2-4EE0-B372-7BDD5C516AE6}" type="presParOf" srcId="{525D4B77-8638-4EC1-89C7-96A12AB2AD39}" destId="{0A37EE26-15C9-427D-9EC3-F7B9DFE7769E}" srcOrd="0" destOrd="0" presId="urn:microsoft.com/office/officeart/2008/layout/LinedList"/>
    <dgm:cxn modelId="{A0111A1D-F305-4DA6-AA4D-83D6E200AE86}" type="presParOf" srcId="{525D4B77-8638-4EC1-89C7-96A12AB2AD39}" destId="{1760A0D8-1217-4C67-BA32-C8814BFF396A}" srcOrd="1" destOrd="0" presId="urn:microsoft.com/office/officeart/2008/layout/LinedList"/>
    <dgm:cxn modelId="{6FA4E450-0F1C-4580-82C0-ED75C9980493}" type="presParOf" srcId="{1760A0D8-1217-4C67-BA32-C8814BFF396A}" destId="{61EF336A-2EDC-44B4-88BC-A4473EC5AC69}" srcOrd="0" destOrd="0" presId="urn:microsoft.com/office/officeart/2008/layout/LinedList"/>
    <dgm:cxn modelId="{67C62D01-F95A-4EE8-A111-8ED0670576AE}" type="presParOf" srcId="{1760A0D8-1217-4C67-BA32-C8814BFF396A}" destId="{34BEA445-1647-49C8-9D2C-8156D58D7357}" srcOrd="1" destOrd="0" presId="urn:microsoft.com/office/officeart/2008/layout/LinedList"/>
    <dgm:cxn modelId="{8322639C-B339-464E-A970-7D7D53A778E7}" type="presParOf" srcId="{1760A0D8-1217-4C67-BA32-C8814BFF396A}" destId="{F1B717C5-8B0B-4DE8-8712-7762748662AE}" srcOrd="2" destOrd="0" presId="urn:microsoft.com/office/officeart/2008/layout/LinedList"/>
    <dgm:cxn modelId="{EFDC10E5-4E65-45A7-89A5-746EDCA60AE7}" type="presParOf" srcId="{525D4B77-8638-4EC1-89C7-96A12AB2AD39}" destId="{08994A6F-DFA5-4438-B510-5560F4AB28B3}" srcOrd="2" destOrd="0" presId="urn:microsoft.com/office/officeart/2008/layout/LinedList"/>
    <dgm:cxn modelId="{2A03403B-C9EA-4CA3-BDCE-FE6DFD254D68}" type="presParOf" srcId="{525D4B77-8638-4EC1-89C7-96A12AB2AD39}" destId="{E2D05501-FC27-4046-BD0F-2E2D43B8E155}" srcOrd="3"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EECB7-55B5-49D7-9CCA-685235400AD5}">
      <dsp:nvSpPr>
        <dsp:cNvPr id="0" name=""/>
        <dsp:cNvSpPr/>
      </dsp:nvSpPr>
      <dsp:spPr>
        <a:xfrm>
          <a:off x="0" y="2638"/>
          <a:ext cx="11963401"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39F2F8-DE31-46E5-BDB2-CF49AE8B6C99}">
      <dsp:nvSpPr>
        <dsp:cNvPr id="0" name=""/>
        <dsp:cNvSpPr/>
      </dsp:nvSpPr>
      <dsp:spPr>
        <a:xfrm>
          <a:off x="98661" y="10342"/>
          <a:ext cx="3070664" cy="5938439"/>
        </a:xfrm>
        <a:prstGeom prst="rect">
          <a:avLst/>
        </a:prstGeom>
        <a:solidFill>
          <a:schemeClr val="accent3">
            <a:lumMod val="20000"/>
            <a:lumOff val="80000"/>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cap="small" baseline="0" dirty="0">
              <a:effectLst>
                <a:outerShdw blurRad="38100" dist="38100" dir="2700000" algn="tl">
                  <a:srgbClr val="000000">
                    <a:alpha val="43137"/>
                  </a:srgbClr>
                </a:outerShdw>
              </a:effectLst>
              <a:latin typeface="Gotham Medium" panose="02000604030000020004"/>
            </a:rPr>
            <a:t>God’s dwelling place—</a:t>
          </a:r>
          <a:endParaRPr lang="en-US" sz="3600" b="1" kern="1200" cap="small" spc="0"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98661" y="10342"/>
        <a:ext cx="3070664" cy="5938439"/>
      </dsp:txXfrm>
    </dsp:sp>
    <dsp:sp modelId="{255DF4ED-B165-466E-A110-642965E11CE6}">
      <dsp:nvSpPr>
        <dsp:cNvPr id="0" name=""/>
        <dsp:cNvSpPr/>
      </dsp:nvSpPr>
      <dsp:spPr>
        <a:xfrm>
          <a:off x="3237322" y="174034"/>
          <a:ext cx="8721774" cy="226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Gotham Medium" panose="02000604030000020004"/>
            </a:rPr>
            <a:t>As the Hebrew people leave Egypt and travel to the promised land, they camp in tents along the way. About three months into the trip, they arrive at Mount Sinai, and God calls for a special tent to be built. God designates this tent as His dwelling. For the first time, God’s people would have a specific place where they could go to be with their creator and to seek His guidance and mercy. </a:t>
          </a:r>
        </a:p>
      </dsp:txBody>
      <dsp:txXfrm>
        <a:off x="3237322" y="174034"/>
        <a:ext cx="8721774" cy="2265343"/>
      </dsp:txXfrm>
    </dsp:sp>
    <dsp:sp modelId="{389ED4FC-A8C4-4F8C-822A-B371FB5F4656}">
      <dsp:nvSpPr>
        <dsp:cNvPr id="0" name=""/>
        <dsp:cNvSpPr/>
      </dsp:nvSpPr>
      <dsp:spPr>
        <a:xfrm>
          <a:off x="3070664" y="2439377"/>
          <a:ext cx="888843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15445BD-14ED-4E94-AEDA-0EDA50AAED20}">
      <dsp:nvSpPr>
        <dsp:cNvPr id="0" name=""/>
        <dsp:cNvSpPr/>
      </dsp:nvSpPr>
      <dsp:spPr>
        <a:xfrm>
          <a:off x="3237322" y="2610773"/>
          <a:ext cx="8721774" cy="34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Gotham Medium" panose="02000604030000020004"/>
            </a:rPr>
            <a:t>Moses outlines God’s specific instructions concerning what materials to use. God also cares about the attitude surrounding the construction, asking for all materials to come from willing hearts: no begging, forcing, or manipulating (Ex. 25:2; compare 2 Cor. 9:7).  God requires that artisans use specific items: for instance, gold, silver, goat hair, and a particular type of wood. These were items meant to last, and they would show the grandeur of God’s earthly dwelling. The tent would be a sanctuary, or “holy place. ”</a:t>
          </a:r>
        </a:p>
      </dsp:txBody>
      <dsp:txXfrm>
        <a:off x="3237322" y="2610773"/>
        <a:ext cx="8721774" cy="3427923"/>
      </dsp:txXfrm>
    </dsp:sp>
    <dsp:sp modelId="{BE2C4761-9253-4631-BA43-54921E65A09B}">
      <dsp:nvSpPr>
        <dsp:cNvPr id="0" name=""/>
        <dsp:cNvSpPr/>
      </dsp:nvSpPr>
      <dsp:spPr>
        <a:xfrm>
          <a:off x="3070664" y="6038697"/>
          <a:ext cx="888843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EECB7-55B5-49D7-9CCA-685235400AD5}">
      <dsp:nvSpPr>
        <dsp:cNvPr id="0" name=""/>
        <dsp:cNvSpPr/>
      </dsp:nvSpPr>
      <dsp:spPr>
        <a:xfrm>
          <a:off x="0" y="1232"/>
          <a:ext cx="11718058"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39F2F8-DE31-46E5-BDB2-CF49AE8B6C99}">
      <dsp:nvSpPr>
        <dsp:cNvPr id="0" name=""/>
        <dsp:cNvSpPr/>
      </dsp:nvSpPr>
      <dsp:spPr>
        <a:xfrm>
          <a:off x="93337" y="6491"/>
          <a:ext cx="3296992" cy="1802780"/>
        </a:xfrm>
        <a:prstGeom prst="rect">
          <a:avLst/>
        </a:prstGeom>
        <a:solidFill>
          <a:schemeClr val="accent3">
            <a:lumMod val="20000"/>
            <a:lumOff val="80000"/>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cap="small" baseline="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The veil—</a:t>
          </a:r>
          <a:endParaRPr lang="en-US" sz="3200" b="1" kern="1200" cap="small" spc="0" dirty="0">
            <a:solidFill>
              <a:schemeClr val="tx1"/>
            </a:solidFill>
            <a:latin typeface="Gotham Medium" panose="02000604030000020004"/>
          </a:endParaRPr>
        </a:p>
      </dsp:txBody>
      <dsp:txXfrm>
        <a:off x="93337" y="6491"/>
        <a:ext cx="3296992" cy="1802780"/>
      </dsp:txXfrm>
    </dsp:sp>
    <dsp:sp modelId="{43C65591-5CBB-4616-8602-C87D3F9A4A78}">
      <dsp:nvSpPr>
        <dsp:cNvPr id="0" name=""/>
        <dsp:cNvSpPr/>
      </dsp:nvSpPr>
      <dsp:spPr>
        <a:xfrm>
          <a:off x="3462000" y="256451"/>
          <a:ext cx="8256057" cy="170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A thick, heavy curtain, sometimes called simply the veil, would separate two rooms within the tabernacle. The first room would hold the showbread, lampstand, and altar of incense.  The second room would hold the ark of the covenant. </a:t>
          </a:r>
        </a:p>
      </dsp:txBody>
      <dsp:txXfrm>
        <a:off x="3462000" y="256451"/>
        <a:ext cx="8256057" cy="1709761"/>
      </dsp:txXfrm>
    </dsp:sp>
    <dsp:sp modelId="{C79AEF96-4876-4EF7-A3BB-46980BD7835B}">
      <dsp:nvSpPr>
        <dsp:cNvPr id="0" name=""/>
        <dsp:cNvSpPr/>
      </dsp:nvSpPr>
      <dsp:spPr>
        <a:xfrm>
          <a:off x="3296992" y="1923075"/>
          <a:ext cx="814771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B5D8A89-B910-44C4-8BCA-83F96E334FEA}">
      <dsp:nvSpPr>
        <dsp:cNvPr id="0" name=""/>
        <dsp:cNvSpPr/>
      </dsp:nvSpPr>
      <dsp:spPr>
        <a:xfrm>
          <a:off x="0" y="2135157"/>
          <a:ext cx="11718058"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650057-E798-42A4-AF4C-F8396CEDA249}">
      <dsp:nvSpPr>
        <dsp:cNvPr id="0" name=""/>
        <dsp:cNvSpPr/>
      </dsp:nvSpPr>
      <dsp:spPr>
        <a:xfrm>
          <a:off x="0" y="2135157"/>
          <a:ext cx="2343611" cy="424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cap="small" baseline="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The ark—</a:t>
          </a:r>
        </a:p>
      </dsp:txBody>
      <dsp:txXfrm>
        <a:off x="0" y="2135157"/>
        <a:ext cx="2343611" cy="4241636"/>
      </dsp:txXfrm>
    </dsp:sp>
    <dsp:sp modelId="{1913FE0D-EDB0-4216-9FE0-65021A7B6CBB}">
      <dsp:nvSpPr>
        <dsp:cNvPr id="0" name=""/>
        <dsp:cNvSpPr/>
      </dsp:nvSpPr>
      <dsp:spPr>
        <a:xfrm>
          <a:off x="3427843" y="2202109"/>
          <a:ext cx="8290214" cy="385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a typeface="+mn-ea"/>
              <a:cs typeface="+mn-cs"/>
            </a:rPr>
            <a:t>A small wooden box, overlaid with fine gold, would sit on one side of the tabernacle. This is the most holy object of all, for it represents God’s heavenly throne. This box, called the ark of the covenant, would be adorned with cherubim on each side.  Ten colorful curtains would surround the box, and they would be made from the best linen. The box contains objects that show God’s miraculous power and faithfulness</a:t>
          </a:r>
          <a:r>
            <a:rPr lang="en-US" sz="2400" kern="1200" dirty="0"/>
            <a:t>. </a:t>
          </a:r>
        </a:p>
      </dsp:txBody>
      <dsp:txXfrm>
        <a:off x="3427843" y="2202109"/>
        <a:ext cx="8290214" cy="3852267"/>
      </dsp:txXfrm>
    </dsp:sp>
    <dsp:sp modelId="{88C69610-026A-453B-9297-55EBC18C4B3F}">
      <dsp:nvSpPr>
        <dsp:cNvPr id="0" name=""/>
        <dsp:cNvSpPr/>
      </dsp:nvSpPr>
      <dsp:spPr>
        <a:xfrm>
          <a:off x="2343611" y="6180038"/>
          <a:ext cx="937444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EECB7-55B5-49D7-9CCA-685235400AD5}">
      <dsp:nvSpPr>
        <dsp:cNvPr id="0" name=""/>
        <dsp:cNvSpPr/>
      </dsp:nvSpPr>
      <dsp:spPr>
        <a:xfrm>
          <a:off x="0" y="2838"/>
          <a:ext cx="11718058" cy="0"/>
        </a:xfrm>
        <a:prstGeom prst="lin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39F2F8-DE31-46E5-BDB2-CF49AE8B6C99}">
      <dsp:nvSpPr>
        <dsp:cNvPr id="0" name=""/>
        <dsp:cNvSpPr/>
      </dsp:nvSpPr>
      <dsp:spPr>
        <a:xfrm>
          <a:off x="69643" y="0"/>
          <a:ext cx="3198204" cy="555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God’s dwelling place today—</a:t>
          </a:r>
          <a:endParaRPr lang="en-US" sz="3200" b="1" kern="1200" cap="small" spc="0" dirty="0">
            <a:solidFill>
              <a:schemeClr val="tx1"/>
            </a:solidFill>
            <a:effectLst>
              <a:outerShdw blurRad="38100" dist="38100" dir="2700000" algn="tl">
                <a:srgbClr val="000000">
                  <a:alpha val="43137"/>
                </a:srgbClr>
              </a:outerShdw>
            </a:effectLst>
            <a:latin typeface="Gotham Medium" panose="02000604030000020004"/>
          </a:endParaRPr>
        </a:p>
      </dsp:txBody>
      <dsp:txXfrm>
        <a:off x="69643" y="0"/>
        <a:ext cx="3198204" cy="5556565"/>
      </dsp:txXfrm>
    </dsp:sp>
    <dsp:sp modelId="{34BEA445-1647-49C8-9D2C-8156D58D7357}">
      <dsp:nvSpPr>
        <dsp:cNvPr id="0" name=""/>
        <dsp:cNvSpPr/>
      </dsp:nvSpPr>
      <dsp:spPr>
        <a:xfrm>
          <a:off x="3357840" y="266817"/>
          <a:ext cx="8354265" cy="5279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Gotham Medium" panose="02000604030000020004"/>
            </a:rPr>
            <a:t>The tabernacle remained God’s dwelling until replaced by King Solomon’s temple in Jerusalem.  After Jesus, God designated a new place to dwell: the hearts of those filled by the Holy Spirit. Christians, both individually and joined together as the Body of Christ, constitute the present-day dwelling of God (see 1 Cor. 3:16–17). Throughout history, the temple was treated as sacred and kept from anything that might cause defilement. In the same way, believers ought to be careful how they walk, so as to display the holiness of God. </a:t>
          </a:r>
        </a:p>
      </dsp:txBody>
      <dsp:txXfrm>
        <a:off x="3357840" y="266817"/>
        <a:ext cx="8354265" cy="5279583"/>
      </dsp:txXfrm>
    </dsp:sp>
    <dsp:sp modelId="{08994A6F-DFA5-4438-B510-5560F4AB28B3}">
      <dsp:nvSpPr>
        <dsp:cNvPr id="0" name=""/>
        <dsp:cNvSpPr/>
      </dsp:nvSpPr>
      <dsp:spPr>
        <a:xfrm>
          <a:off x="3198204" y="5546401"/>
          <a:ext cx="8513901"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2800" b="1" dirty="0"/>
              <a:t>The Tearing of the Temple Curtain</a:t>
            </a:r>
          </a:p>
          <a:p>
            <a:r>
              <a:rPr lang="en-US" sz="2800" dirty="0"/>
              <a:t>The </a:t>
            </a:r>
            <a:r>
              <a:rPr lang="en-US" sz="2800" b="1" dirty="0"/>
              <a:t>tearing of the temple veil</a:t>
            </a:r>
            <a:r>
              <a:rPr lang="en-US" sz="2800" dirty="0"/>
              <a:t> at Jesus’ death (Matthew 27:51) signifies the </a:t>
            </a:r>
            <a:r>
              <a:rPr lang="en-US" sz="2800" b="1" dirty="0"/>
              <a:t>end of separation</a:t>
            </a:r>
            <a:r>
              <a:rPr lang="en-US" sz="2800" dirty="0"/>
              <a:t> between God and humanity. Previously, only the High Priest could enter the </a:t>
            </a:r>
            <a:r>
              <a:rPr lang="en-US" sz="2800" b="1" dirty="0"/>
              <a:t>Most Holy Place</a:t>
            </a:r>
            <a:r>
              <a:rPr lang="en-US" sz="2800" dirty="0"/>
              <a:t>. Now, through </a:t>
            </a:r>
            <a:r>
              <a:rPr lang="en-US" sz="2800" b="1" dirty="0"/>
              <a:t>Jesus’ sacrifice</a:t>
            </a:r>
            <a:r>
              <a:rPr lang="en-US" sz="2800" dirty="0"/>
              <a:t>, believers can </a:t>
            </a:r>
            <a:r>
              <a:rPr lang="en-US" sz="2800" b="1" dirty="0"/>
              <a:t>approach God freely</a:t>
            </a:r>
            <a:r>
              <a:rPr lang="en-US" sz="2800" dirty="0"/>
              <a:t> (Hebrews 10:20-22).</a:t>
            </a:r>
          </a:p>
          <a:p>
            <a:r>
              <a:rPr lang="en-US" sz="2800" b="1" dirty="0"/>
              <a:t>Summary:</a:t>
            </a:r>
          </a:p>
          <a:p>
            <a:r>
              <a:rPr lang="en-US" sz="2800" dirty="0"/>
              <a:t>The curtain’s tearing symbolizes </a:t>
            </a:r>
            <a:r>
              <a:rPr lang="en-US" sz="2800" b="1" dirty="0"/>
              <a:t>Jesus’ fulfillment of the Old Covenant</a:t>
            </a:r>
            <a:r>
              <a:rPr lang="en-US" sz="2800" dirty="0"/>
              <a:t>. Through His sacrifice, </a:t>
            </a:r>
            <a:r>
              <a:rPr lang="en-US" sz="2800" b="1" dirty="0"/>
              <a:t>access to God is no longer restricted</a:t>
            </a:r>
            <a:r>
              <a:rPr lang="en-US" sz="2800" dirty="0"/>
              <a:t>—all believers can now enter into His presence with confidence.</a:t>
            </a:r>
          </a:p>
          <a:p>
            <a:r>
              <a:rPr lang="en-US" sz="2800" b="1" dirty="0"/>
              <a:t>Three Key Points:</a:t>
            </a:r>
          </a:p>
          <a:p>
            <a:pPr lvl="1">
              <a:buFont typeface="+mj-lt"/>
              <a:buAutoNum type="arabicPeriod"/>
            </a:pPr>
            <a:r>
              <a:rPr lang="en-US" sz="2800" b="1" dirty="0"/>
              <a:t>Jesus Removed the Barrier to God</a:t>
            </a:r>
            <a:r>
              <a:rPr lang="en-US" sz="2800" dirty="0"/>
              <a:t> – The torn veil symbolizes open access.</a:t>
            </a:r>
          </a:p>
          <a:p>
            <a:pPr lvl="1">
              <a:buFont typeface="+mj-lt"/>
              <a:buAutoNum type="arabicPeriod"/>
            </a:pPr>
            <a:r>
              <a:rPr lang="en-US" sz="2800" b="1" dirty="0"/>
              <a:t>The Most Holy Place Is Now Open to All</a:t>
            </a:r>
            <a:r>
              <a:rPr lang="en-US" sz="2800" dirty="0"/>
              <a:t> – No need for a human high priest.</a:t>
            </a:r>
          </a:p>
          <a:p>
            <a:pPr lvl="1">
              <a:buFont typeface="+mj-lt"/>
              <a:buAutoNum type="arabicPeriod"/>
            </a:pPr>
            <a:r>
              <a:rPr lang="en-US" sz="2800" b="1" dirty="0"/>
              <a:t>Faith Brings Full Assurance</a:t>
            </a:r>
            <a:r>
              <a:rPr lang="en-US" sz="2800" dirty="0"/>
              <a:t> – Jesus’ blood cleanses sin, making direct access to God possible.</a:t>
            </a:r>
          </a:p>
          <a:p>
            <a:r>
              <a:rPr lang="en-US" sz="2800" b="1" dirty="0"/>
              <a:t>A Holy God Dwells with His People</a:t>
            </a:r>
          </a:p>
          <a:p>
            <a:r>
              <a:rPr lang="en-US" sz="2800" dirty="0"/>
              <a:t>This section shifts from the </a:t>
            </a:r>
            <a:r>
              <a:rPr lang="en-US" sz="2800" b="1" dirty="0"/>
              <a:t>physical temple</a:t>
            </a:r>
            <a:r>
              <a:rPr lang="en-US" sz="2800" dirty="0"/>
              <a:t> to the </a:t>
            </a:r>
            <a:r>
              <a:rPr lang="en-US" sz="2800" b="1" dirty="0"/>
              <a:t>spiritual temple</a:t>
            </a:r>
            <a:r>
              <a:rPr lang="en-US" sz="2800" dirty="0"/>
              <a:t>—believers themselves. According to </a:t>
            </a:r>
            <a:r>
              <a:rPr lang="en-US" sz="2800" b="1" dirty="0"/>
              <a:t>1 Peter 2:5</a:t>
            </a:r>
            <a:r>
              <a:rPr lang="en-US" sz="2800" dirty="0"/>
              <a:t>, Christians are now </a:t>
            </a:r>
            <a:r>
              <a:rPr lang="en-US" sz="2800" b="1" dirty="0"/>
              <a:t>living stones</a:t>
            </a:r>
            <a:r>
              <a:rPr lang="en-US" sz="2800" dirty="0"/>
              <a:t>, forming God’s </a:t>
            </a:r>
            <a:r>
              <a:rPr lang="en-US" sz="2800" b="1" dirty="0"/>
              <a:t>new dwelling place</a:t>
            </a:r>
            <a:r>
              <a:rPr lang="en-US" sz="2800" dirty="0"/>
              <a:t>. The Church, as </a:t>
            </a:r>
            <a:r>
              <a:rPr lang="en-US" sz="2800" b="1" dirty="0"/>
              <a:t>God’s spiritual house</a:t>
            </a:r>
            <a:r>
              <a:rPr lang="en-US" sz="2800" dirty="0"/>
              <a:t>, reflects His mercy and calls believers to </a:t>
            </a:r>
            <a:r>
              <a:rPr lang="en-US" sz="2800" b="1" dirty="0"/>
              <a:t>holy living</a:t>
            </a:r>
            <a:r>
              <a:rPr lang="en-US" sz="2800" dirty="0"/>
              <a:t>.</a:t>
            </a:r>
          </a:p>
          <a:p>
            <a:r>
              <a:rPr lang="en-US" sz="2800" b="1" dirty="0"/>
              <a:t>Summary:</a:t>
            </a:r>
          </a:p>
          <a:p>
            <a:r>
              <a:rPr lang="en-US" sz="2800" dirty="0"/>
              <a:t>In the New Covenant, God's presence is no longer confined to a building. </a:t>
            </a:r>
            <a:r>
              <a:rPr lang="en-US" sz="2800" b="1" dirty="0"/>
              <a:t>Believers are now the temple</a:t>
            </a:r>
            <a:r>
              <a:rPr lang="en-US" sz="2800" dirty="0"/>
              <a:t>, reflecting His presence in their lives and communities.</a:t>
            </a:r>
          </a:p>
          <a:p>
            <a:r>
              <a:rPr lang="en-US" sz="2800" b="1" dirty="0"/>
              <a:t>Three Key Points:</a:t>
            </a:r>
          </a:p>
          <a:p>
            <a:pPr lvl="1">
              <a:buFont typeface="+mj-lt"/>
              <a:buAutoNum type="arabicPeriod"/>
            </a:pPr>
            <a:r>
              <a:rPr lang="en-US" sz="2800" b="1" dirty="0"/>
              <a:t>God Now Dwells in Believers</a:t>
            </a:r>
            <a:r>
              <a:rPr lang="en-US" sz="2800" dirty="0"/>
              <a:t> – The Holy Spirit resides within us.</a:t>
            </a:r>
          </a:p>
          <a:p>
            <a:pPr lvl="1">
              <a:buFont typeface="+mj-lt"/>
              <a:buAutoNum type="arabicPeriod"/>
            </a:pPr>
            <a:r>
              <a:rPr lang="en-US" sz="2800" b="1" dirty="0"/>
              <a:t>The Church Is God’s New Temple</a:t>
            </a:r>
            <a:r>
              <a:rPr lang="en-US" sz="2800" dirty="0"/>
              <a:t> – A spiritual house built with living stones.</a:t>
            </a:r>
          </a:p>
          <a:p>
            <a:pPr lvl="1">
              <a:buFont typeface="+mj-lt"/>
              <a:buAutoNum type="arabicPeriod"/>
            </a:pPr>
            <a:r>
              <a:rPr lang="en-US" sz="2800" b="1" dirty="0"/>
              <a:t>Holiness Reflects God’s Presence</a:t>
            </a:r>
            <a:r>
              <a:rPr lang="en-US" sz="2800" dirty="0"/>
              <a:t> – Believers must live in a way that honors Him.</a:t>
            </a:r>
          </a:p>
          <a:p>
            <a:endParaRPr lang="en-US" sz="2800" dirty="0"/>
          </a:p>
          <a:p>
            <a:r>
              <a:rPr lang="en-US" sz="2800" dirty="0"/>
              <a:t>This analysis captures the </a:t>
            </a:r>
            <a:r>
              <a:rPr lang="en-US" sz="2800" b="1" dirty="0"/>
              <a:t>progression of God’s dwelling place</a:t>
            </a:r>
            <a:r>
              <a:rPr lang="en-US" sz="2800" dirty="0"/>
              <a:t>—from the </a:t>
            </a:r>
            <a:r>
              <a:rPr lang="en-US" sz="2800" b="1" dirty="0"/>
              <a:t>tabernacle</a:t>
            </a:r>
            <a:r>
              <a:rPr lang="en-US" sz="2800" dirty="0"/>
              <a:t> to the </a:t>
            </a:r>
            <a:r>
              <a:rPr lang="en-US" sz="2800" b="1" dirty="0"/>
              <a:t>temple</a:t>
            </a:r>
            <a:r>
              <a:rPr lang="en-US" sz="2800" dirty="0"/>
              <a:t>, then to </a:t>
            </a:r>
            <a:r>
              <a:rPr lang="en-US" sz="2800" b="1" dirty="0"/>
              <a:t>heaven</a:t>
            </a:r>
            <a:r>
              <a:rPr lang="en-US" sz="2800" dirty="0"/>
              <a:t>, and finally </a:t>
            </a:r>
            <a:r>
              <a:rPr lang="en-US" sz="2800" b="1" dirty="0"/>
              <a:t>within believers</a:t>
            </a:r>
            <a:r>
              <a:rPr lang="en-US" sz="2800" dirty="0"/>
              <a:t>. Let me know if you'd like any refinements!</a:t>
            </a:r>
          </a:p>
          <a:p>
            <a:endParaRPr lang="en-US" sz="2800" dirty="0"/>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193878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2800" dirty="0"/>
              <a:t>This passage highlights the </a:t>
            </a:r>
            <a:r>
              <a:rPr lang="en-US" sz="2800" b="1" dirty="0"/>
              <a:t>significance of the tabernacle</a:t>
            </a:r>
            <a:r>
              <a:rPr lang="en-US" sz="2800" dirty="0"/>
              <a:t> as a portable sacred space where </a:t>
            </a:r>
            <a:r>
              <a:rPr lang="en-US" sz="2800" b="1" dirty="0"/>
              <a:t>God’s presence</a:t>
            </a:r>
            <a:r>
              <a:rPr lang="en-US" sz="2800" dirty="0"/>
              <a:t> could dwell among His people. The construction required </a:t>
            </a:r>
            <a:r>
              <a:rPr lang="en-US" sz="2800" b="1" dirty="0"/>
              <a:t>valuable materials</a:t>
            </a:r>
            <a:r>
              <a:rPr lang="en-US" sz="2800" dirty="0"/>
              <a:t>, willingly given by the Israelites, many of which had been taken from Egypt as a sign of God's provision. The tabernacle’s </a:t>
            </a:r>
            <a:r>
              <a:rPr lang="en-US" sz="2800" b="1" dirty="0"/>
              <a:t>design symbolized holiness</a:t>
            </a:r>
            <a:r>
              <a:rPr lang="en-US" sz="2800" dirty="0"/>
              <a:t>, separating God's presence from human sin. Additionally, the </a:t>
            </a:r>
            <a:r>
              <a:rPr lang="en-US" sz="2800" b="1" dirty="0"/>
              <a:t>high priest's garments</a:t>
            </a:r>
            <a:r>
              <a:rPr lang="en-US" sz="2800" dirty="0"/>
              <a:t> reflected the unity of the twelve tribes and their representation before God.</a:t>
            </a:r>
          </a:p>
          <a:p>
            <a:r>
              <a:rPr lang="en-US" sz="2800" b="1" dirty="0"/>
              <a:t>Summary:</a:t>
            </a:r>
          </a:p>
          <a:p>
            <a:r>
              <a:rPr lang="en-US" sz="2800" dirty="0"/>
              <a:t>The tabernacle was a portable sanctuary for God's presence, built with </a:t>
            </a:r>
            <a:r>
              <a:rPr lang="en-US" sz="2800" b="1" dirty="0"/>
              <a:t>willing offerings</a:t>
            </a:r>
            <a:r>
              <a:rPr lang="en-US" sz="2800" dirty="0"/>
              <a:t> from the Israelites. The materials used—gold, silver, and acacia wood—ensured durability and symbolized holiness. The high priest’s garments further emphasized Israel’s spiritual connection to God. This sacred space was a </a:t>
            </a:r>
            <a:r>
              <a:rPr lang="en-US" sz="2800" b="1" dirty="0"/>
              <a:t>central aspect of Israel’s worship</a:t>
            </a:r>
            <a:r>
              <a:rPr lang="en-US" sz="2800" dirty="0"/>
              <a:t>, reflecting God’s desire to dwell among His people.</a:t>
            </a:r>
          </a:p>
          <a:p>
            <a:r>
              <a:rPr lang="en-US" sz="2800" b="1" dirty="0"/>
              <a:t>Three Key Points:</a:t>
            </a:r>
          </a:p>
          <a:p>
            <a:pPr lvl="1">
              <a:buFont typeface="+mj-lt"/>
              <a:buAutoNum type="arabicPeriod"/>
            </a:pPr>
            <a:r>
              <a:rPr lang="en-US" sz="2800" b="1" dirty="0"/>
              <a:t>The Tabernacle Was a Portable Sanctuary</a:t>
            </a:r>
            <a:r>
              <a:rPr lang="en-US" sz="2800" dirty="0"/>
              <a:t> – A sacred space for worship and seeking God’s guidance.</a:t>
            </a:r>
          </a:p>
          <a:p>
            <a:pPr lvl="1">
              <a:buFont typeface="+mj-lt"/>
              <a:buAutoNum type="arabicPeriod"/>
            </a:pPr>
            <a:r>
              <a:rPr lang="en-US" sz="2800" b="1" dirty="0"/>
              <a:t>Offerings Were Given Willingly</a:t>
            </a:r>
            <a:r>
              <a:rPr lang="en-US" sz="2800" dirty="0"/>
              <a:t> – Israelites contributed valuable materials as an act of devotion.</a:t>
            </a:r>
          </a:p>
          <a:p>
            <a:pPr lvl="1">
              <a:buFont typeface="+mj-lt"/>
              <a:buAutoNum type="arabicPeriod"/>
            </a:pPr>
            <a:r>
              <a:rPr lang="en-US" sz="2800" b="1" dirty="0"/>
              <a:t>The High Priest Represented the People</a:t>
            </a:r>
            <a:r>
              <a:rPr lang="en-US" sz="2800" dirty="0"/>
              <a:t> – Aaron’s garments symbolized Israel’s unity before God.</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Exodus 25:1–9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The LORD said to Moses,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“Tell the Israelites to bring me an offering. You are to receive the offering for me from everyone whose heart prompts them to give.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3These are the offerings you are to receive from them: gold, silver and bronze;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4 blue, purple and scarlet yarn and fine linen; goat hair;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5 ram skins dyed red and another type of durable leather; acacia wood;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6 olive oil for the light; spices for the anointing oil and for the fragrant incense;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7 and onyx stones and other gems to be mounted on the ephod and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8 “Then have them make a sanctuary for me, and I will dwell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9 Make this tabernacle and all its furnishings exactly like the pattern I will show you.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tabernacle was a sacred space, one that the people would be able to bring along for their wilderness journey.  God tells Moses to gather the people and to ask them to give items “willingly” for this purpose (v. 2 KJV). Among other things, God requests gold, silver, and precious fabrics such as colored yarn. Many items came out of Egypt, since God had caused the Egyptians to give the Hebrews gold and silver (Ex. 12:35–36).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valuable items would make a dwelling fit for God’s presence, while at the same time creating separation from the sin and disorder of the people. This would create a place where Israel could seek God’s will and favor.  Offerings of metals, wood, and fabrics would construct the physical space. Most items in the tabernacle would be overlaid with gold—not just beautiful in appearance but immune to corrosion. The wood mentioned in verse 5, “acacia,” is long-lasting, and it would create a durable tent structure.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tabernacle would become central to Israel’s religious life. The “ephod and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are garments for Aaron, the high priest (v. 7). The names of all twelve tribes would be engraved on precious stones set on the priest’s clothing, and Aaron would represent them when he came before God (see Ex. 28:12, 29–30). He would anoint objects with oil and burn incense.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instructions are practical, down to the very materials.  The holy God of Israel was planning to dwell with His people, and a sacred space needed to reflect the fact that the creator of the cosmos had come to dwell with a specific group of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12861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2800" b="1" dirty="0"/>
              <a:t>Analysis, Summary, and Key Points</a:t>
            </a:r>
          </a:p>
          <a:p>
            <a:r>
              <a:rPr lang="en-US" sz="2800" b="1" dirty="0"/>
              <a:t>Analysis:</a:t>
            </a:r>
          </a:p>
          <a:p>
            <a:r>
              <a:rPr lang="en-US" sz="2800" dirty="0"/>
              <a:t>This passage highlights the </a:t>
            </a:r>
            <a:r>
              <a:rPr lang="en-US" sz="2800" b="1" dirty="0"/>
              <a:t>tabernacle’s significance</a:t>
            </a:r>
            <a:r>
              <a:rPr lang="en-US" sz="2800" dirty="0"/>
              <a:t> as a sacred and portable space where </a:t>
            </a:r>
            <a:r>
              <a:rPr lang="en-US" sz="2800" b="1" dirty="0"/>
              <a:t>God’s presence</a:t>
            </a:r>
            <a:r>
              <a:rPr lang="en-US" sz="2800" dirty="0"/>
              <a:t> could dwell among His people. The </a:t>
            </a:r>
            <a:r>
              <a:rPr lang="en-US" sz="2800" b="1" dirty="0"/>
              <a:t>materials</a:t>
            </a:r>
            <a:r>
              <a:rPr lang="en-US" sz="2800" dirty="0"/>
              <a:t> used—gold, silver, and acacia wood—were valuable and symbolized </a:t>
            </a:r>
            <a:r>
              <a:rPr lang="en-US" sz="2800" b="1" dirty="0"/>
              <a:t>holiness and durability</a:t>
            </a:r>
            <a:r>
              <a:rPr lang="en-US" sz="2800" dirty="0"/>
              <a:t>. The tabernacle’s </a:t>
            </a:r>
            <a:r>
              <a:rPr lang="en-US" sz="2800" b="1" dirty="0"/>
              <a:t>separation from sin</a:t>
            </a:r>
            <a:r>
              <a:rPr lang="en-US" sz="2800" dirty="0"/>
              <a:t> emphasized the need for purity in worship. The </a:t>
            </a:r>
            <a:r>
              <a:rPr lang="en-US" sz="2800" b="1" dirty="0"/>
              <a:t>high priest’s garments</a:t>
            </a:r>
            <a:r>
              <a:rPr lang="en-US" sz="2800" dirty="0"/>
              <a:t> carried the names of the twelve tribes, symbolizing </a:t>
            </a:r>
            <a:r>
              <a:rPr lang="en-US" sz="2800" b="1" dirty="0"/>
              <a:t>Israel’s unity and representation before God</a:t>
            </a:r>
            <a:r>
              <a:rPr lang="en-US" sz="2800" dirty="0"/>
              <a:t>. The tabernacle was central to </a:t>
            </a:r>
            <a:r>
              <a:rPr lang="en-US" sz="2800" b="1" dirty="0"/>
              <a:t>Israel’s religious life</a:t>
            </a:r>
            <a:r>
              <a:rPr lang="en-US" sz="2800" dirty="0"/>
              <a:t>, demonstrating that God's presence was among His people.</a:t>
            </a:r>
          </a:p>
          <a:p>
            <a:r>
              <a:rPr lang="en-US" sz="2800" b="1" dirty="0"/>
              <a:t>Summary:</a:t>
            </a:r>
          </a:p>
          <a:p>
            <a:r>
              <a:rPr lang="en-US" sz="2800" dirty="0"/>
              <a:t>God instructed the Israelites to </a:t>
            </a:r>
            <a:r>
              <a:rPr lang="en-US" sz="2800" b="1" dirty="0"/>
              <a:t>willingly</a:t>
            </a:r>
            <a:r>
              <a:rPr lang="en-US" sz="2800" dirty="0"/>
              <a:t> give valuable materials for constructing the </a:t>
            </a:r>
            <a:r>
              <a:rPr lang="en-US" sz="2800" b="1" dirty="0"/>
              <a:t>tabernacle</a:t>
            </a:r>
            <a:r>
              <a:rPr lang="en-US" sz="2800" dirty="0"/>
              <a:t>, His dwelling place among them. The structure, designed with </a:t>
            </a:r>
            <a:r>
              <a:rPr lang="en-US" sz="2800" b="1" dirty="0"/>
              <a:t>gold, silver, and durable wood</a:t>
            </a:r>
            <a:r>
              <a:rPr lang="en-US" sz="2800" dirty="0"/>
              <a:t>, reflected </a:t>
            </a:r>
            <a:r>
              <a:rPr lang="en-US" sz="2800" b="1" dirty="0"/>
              <a:t>holiness, permanence, and separation from sin</a:t>
            </a:r>
            <a:r>
              <a:rPr lang="en-US" sz="2800" dirty="0"/>
              <a:t>. The </a:t>
            </a:r>
            <a:r>
              <a:rPr lang="en-US" sz="2800" b="1" dirty="0"/>
              <a:t>high priest’s garments</a:t>
            </a:r>
            <a:r>
              <a:rPr lang="en-US" sz="2800" dirty="0"/>
              <a:t> further emphasized Israel’s connection to God. The tabernacle served as the </a:t>
            </a:r>
            <a:r>
              <a:rPr lang="en-US" sz="2800" b="1" dirty="0"/>
              <a:t>center of worship</a:t>
            </a:r>
            <a:r>
              <a:rPr lang="en-US" sz="2800" dirty="0"/>
              <a:t> and a </a:t>
            </a:r>
            <a:r>
              <a:rPr lang="en-US" sz="2800" b="1" dirty="0"/>
              <a:t>reminder of God’s presence</a:t>
            </a:r>
            <a:r>
              <a:rPr lang="en-US" sz="2800" dirty="0"/>
              <a:t> with His people.</a:t>
            </a:r>
          </a:p>
          <a:p>
            <a:r>
              <a:rPr lang="en-US" sz="2800" b="1" dirty="0"/>
              <a:t>Three Key Points:</a:t>
            </a:r>
          </a:p>
          <a:p>
            <a:pPr lvl="1">
              <a:buFont typeface="+mj-lt"/>
              <a:buAutoNum type="arabicPeriod"/>
            </a:pPr>
            <a:r>
              <a:rPr lang="en-US" sz="2800" b="1" dirty="0"/>
              <a:t>The Tabernacle Was a Portable Sacred Space</a:t>
            </a:r>
            <a:r>
              <a:rPr lang="en-US" sz="2800" dirty="0"/>
              <a:t> – It allowed God to dwell among His people during their journey.</a:t>
            </a:r>
          </a:p>
          <a:p>
            <a:pPr lvl="1">
              <a:buFont typeface="+mj-lt"/>
              <a:buAutoNum type="arabicPeriod"/>
            </a:pPr>
            <a:r>
              <a:rPr lang="en-US" sz="2800" b="1" dirty="0"/>
              <a:t>Offerings Were Given Willingly</a:t>
            </a:r>
            <a:r>
              <a:rPr lang="en-US" sz="2800" dirty="0"/>
              <a:t> – Israelites contributed valuable materials as an act of devotion and worship.</a:t>
            </a:r>
          </a:p>
          <a:p>
            <a:pPr lvl="1">
              <a:buFont typeface="+mj-lt"/>
              <a:buAutoNum type="arabicPeriod"/>
            </a:pPr>
            <a:r>
              <a:rPr lang="en-US" sz="2800" b="1" dirty="0"/>
              <a:t>The High Priest Represented the People Before God</a:t>
            </a:r>
            <a:r>
              <a:rPr lang="en-US" sz="2800" dirty="0"/>
              <a:t> – His garments symbolized Israel’s unity and their spiritual connection to God.</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Exodus 26:1, 31–37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“Make the tabernacle with ten curtains of finely twisted linen and blue, purple and scarlet yarn, with cherubim</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woven into them by a skilled worker.  31 “Make a curtain of blue, purple and scarlet yarn and finely twisted linen, with cherubim woven into it by a skilled worker.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32 Hang it with gold hooks on four posts of acacia wood overlaid with gold and standing on four silver bases.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33 Hang the curtain from the clasps and place the ark of the covenant law behind the curtain. The curtain will separate the Holy Place from the Most Holy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34 Put the atonement cover on the ark of the covenant law in the Most Holy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35 Place the table outside the curtain on the north side of the tabernacle and put the lampstand opposite it on the south side.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36 “For the entrance to the tent make a curtain of blue, purple and scarlet yarn and finely twisted linen—the work of an embroiderer.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37 Make gold hooks for this curtain and five posts of acacia wood overlaid with gold. And cast five bronze bases for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Exodus 26 describes how the Hebrew artisans were to make the curtains and coverings for the tabernacle. The portable sanctuary was designed with curtains of special materials, like finely-woven linen. They were decorated with rare colors, including “blue, purple and scarlet” (v. 31). They were patterned with cherubim, winged angelic figures, woven in intricate designs.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tabernacle had a central curtain, called the veil, which separated the inside of the tabernacle into two sections.  The veil which divided the tabernacle was held up by four special posts covered in gold, with golden “hooks” and “silver bases” (v. 32). The veil separated the Holy Place from the most Holy Place. The most Holy Place was where the ark of the covenant would be kept, over which God would appear in a cloud (see Lev. 16:2). The veil shielded the ark of the covenant from the sin and disorder of the people. Yearly, the high priest would be allowed to go behind the veil to sprinkle blood upon the “atonement cover” for atonement for all of Israel (Ex. 16:17).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Inside the tabernacle would be a “table” to hold bread that was regularly offered to God and a “lampstand,” for a tent with no windows (Ex. 26:35). The table would hold twelve loaves of bread to represent the twelve tribes, and the lampstand would be placed where it could help the priests move about while performing their duties.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Calibri" panose="020F0502020204030204" pitchFamily="34" charset="0"/>
                <a:ea typeface="Aptos" panose="020B0004020202020204" pitchFamily="34" charset="0"/>
                <a:cs typeface="Times New Roman" panose="02020603050405020304" pitchFamily="18" charset="0"/>
              </a:rPr>
              <a:t>An outer entry curtain would create another degree of separation from the disordered lives of those who had not prepared themselves to come before God. At the same time, the tabernacle would occupy a central place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in</a:t>
            </a:r>
            <a:r>
              <a:rPr lang="en-US" sz="2800" b="1" dirty="0" err="1"/>
              <a:t>Analysis</a:t>
            </a:r>
            <a:r>
              <a:rPr lang="en-US" sz="2800" b="1" dirty="0"/>
              <a:t>, Summary, and Key Points</a:t>
            </a:r>
          </a:p>
          <a:p>
            <a:r>
              <a:rPr lang="en-US" sz="2800" b="1" dirty="0"/>
              <a:t>Analysis:</a:t>
            </a:r>
          </a:p>
          <a:p>
            <a:r>
              <a:rPr lang="en-US" sz="2800" dirty="0"/>
              <a:t>Exodus 26 details the </a:t>
            </a:r>
            <a:r>
              <a:rPr lang="en-US" sz="2800" b="1" dirty="0"/>
              <a:t>construction of the tabernacle’s curtains and coverings</a:t>
            </a:r>
            <a:r>
              <a:rPr lang="en-US" sz="2800" dirty="0"/>
              <a:t>, which played a key role in setting apart the sacred space for God’s presence. The </a:t>
            </a:r>
            <a:r>
              <a:rPr lang="en-US" sz="2800" b="1" dirty="0"/>
              <a:t>veil</a:t>
            </a:r>
            <a:r>
              <a:rPr lang="en-US" sz="2800" dirty="0"/>
              <a:t> was a significant element, separating the </a:t>
            </a:r>
            <a:r>
              <a:rPr lang="en-US" sz="2800" b="1" dirty="0"/>
              <a:t>Holy Place</a:t>
            </a:r>
            <a:r>
              <a:rPr lang="en-US" sz="2800" dirty="0"/>
              <a:t> from the </a:t>
            </a:r>
            <a:r>
              <a:rPr lang="en-US" sz="2800" b="1" dirty="0"/>
              <a:t>Most Holy Place</a:t>
            </a:r>
            <a:r>
              <a:rPr lang="en-US" sz="2800" dirty="0"/>
              <a:t>, where the </a:t>
            </a:r>
            <a:r>
              <a:rPr lang="en-US" sz="2800" b="1" dirty="0"/>
              <a:t>ark of the covenant</a:t>
            </a:r>
            <a:r>
              <a:rPr lang="en-US" sz="2800" dirty="0"/>
              <a:t> was kept. The </a:t>
            </a:r>
            <a:r>
              <a:rPr lang="en-US" sz="2800" b="1" dirty="0"/>
              <a:t>high priest</a:t>
            </a:r>
            <a:r>
              <a:rPr lang="en-US" sz="2800" dirty="0"/>
              <a:t> alone could enter this space once a year to make atonement. Other elements, such as the </a:t>
            </a:r>
            <a:r>
              <a:rPr lang="en-US" sz="2800" b="1" dirty="0"/>
              <a:t>table of bread</a:t>
            </a:r>
            <a:r>
              <a:rPr lang="en-US" sz="2800" dirty="0"/>
              <a:t> and </a:t>
            </a:r>
            <a:r>
              <a:rPr lang="en-US" sz="2800" b="1" dirty="0"/>
              <a:t>lampstand</a:t>
            </a:r>
            <a:r>
              <a:rPr lang="en-US" sz="2800" dirty="0"/>
              <a:t>, were also part of the sanctuary, emphasizing </a:t>
            </a:r>
            <a:r>
              <a:rPr lang="en-US" sz="2800" b="1" dirty="0"/>
              <a:t>God’s provision and guidance</a:t>
            </a:r>
            <a:r>
              <a:rPr lang="en-US" sz="2800" dirty="0"/>
              <a:t>. The entire structure symbolized </a:t>
            </a:r>
            <a:r>
              <a:rPr lang="en-US" sz="2800" b="1" dirty="0"/>
              <a:t>holiness, separation, and God’s presence</a:t>
            </a:r>
            <a:r>
              <a:rPr lang="en-US" sz="2800" dirty="0"/>
              <a:t> among His people.</a:t>
            </a:r>
          </a:p>
          <a:p>
            <a:r>
              <a:rPr lang="en-US" sz="2800" b="1" dirty="0"/>
              <a:t>Summary:</a:t>
            </a:r>
          </a:p>
          <a:p>
            <a:r>
              <a:rPr lang="en-US" sz="2800" dirty="0"/>
              <a:t>The </a:t>
            </a:r>
            <a:r>
              <a:rPr lang="en-US" sz="2800" b="1" dirty="0"/>
              <a:t>tabernacle’s curtains and veil</a:t>
            </a:r>
            <a:r>
              <a:rPr lang="en-US" sz="2800" dirty="0"/>
              <a:t> were designed to create a sacred space for God’s presence. The </a:t>
            </a:r>
            <a:r>
              <a:rPr lang="en-US" sz="2800" b="1" dirty="0"/>
              <a:t>veil</a:t>
            </a:r>
            <a:r>
              <a:rPr lang="en-US" sz="2800" dirty="0"/>
              <a:t> separated the </a:t>
            </a:r>
            <a:r>
              <a:rPr lang="en-US" sz="2800" b="1" dirty="0"/>
              <a:t>Most Holy Place</a:t>
            </a:r>
            <a:r>
              <a:rPr lang="en-US" sz="2800" dirty="0"/>
              <a:t>, shielding it from impurity, while the </a:t>
            </a:r>
            <a:r>
              <a:rPr lang="en-US" sz="2800" b="1" dirty="0"/>
              <a:t>table of bread and lampstand</a:t>
            </a:r>
            <a:r>
              <a:rPr lang="en-US" sz="2800" dirty="0"/>
              <a:t> symbolized God’s provision and guidance. The </a:t>
            </a:r>
            <a:r>
              <a:rPr lang="en-US" sz="2800" b="1" dirty="0"/>
              <a:t>outer entry curtain</a:t>
            </a:r>
            <a:r>
              <a:rPr lang="en-US" sz="2800" dirty="0"/>
              <a:t> marked another level of separation, ensuring that only those properly prepared could approach God. The tabernacle was </a:t>
            </a:r>
            <a:r>
              <a:rPr lang="en-US" sz="2800" b="1" dirty="0"/>
              <a:t>central to Israel’s worship</a:t>
            </a:r>
            <a:r>
              <a:rPr lang="en-US" sz="2800" dirty="0"/>
              <a:t>, representing </a:t>
            </a:r>
            <a:r>
              <a:rPr lang="en-US" sz="2800" b="1" dirty="0"/>
              <a:t>God’s holiness and His desire to dwell among His people</a:t>
            </a:r>
            <a:r>
              <a:rPr lang="en-US" sz="2800" dirty="0"/>
              <a:t>.</a:t>
            </a:r>
          </a:p>
          <a:p>
            <a:r>
              <a:rPr lang="en-US" sz="2800" b="1" dirty="0"/>
              <a:t>Three Key Points:</a:t>
            </a:r>
          </a:p>
          <a:p>
            <a:pPr lvl="1">
              <a:buFont typeface="+mj-lt"/>
              <a:buAutoNum type="arabicPeriod"/>
            </a:pPr>
            <a:r>
              <a:rPr lang="en-US" sz="2800" b="1" dirty="0"/>
              <a:t>The Veil Separated the Holy from the Most Holy Place</a:t>
            </a:r>
            <a:r>
              <a:rPr lang="en-US" sz="2800" dirty="0"/>
              <a:t> – Only the high priest could enter to make atonement.</a:t>
            </a:r>
          </a:p>
          <a:p>
            <a:pPr lvl="1">
              <a:buFont typeface="+mj-lt"/>
              <a:buAutoNum type="arabicPeriod"/>
            </a:pPr>
            <a:r>
              <a:rPr lang="en-US" sz="2800" b="1" dirty="0"/>
              <a:t>The Bread and Lampstand Symbolized Provision and Guidance</a:t>
            </a:r>
            <a:r>
              <a:rPr lang="en-US" sz="2800" dirty="0"/>
              <a:t> – Representing Israel’s tribes and God’s light.</a:t>
            </a:r>
          </a:p>
          <a:p>
            <a:pPr lvl="1">
              <a:buFont typeface="+mj-lt"/>
              <a:buAutoNum type="arabicPeriod"/>
            </a:pPr>
            <a:r>
              <a:rPr lang="en-US" sz="2800" b="1" dirty="0"/>
              <a:t>The Tabernacle Was Designed for Holiness and Worship</a:t>
            </a:r>
            <a:r>
              <a:rPr lang="en-US" sz="2800" dirty="0"/>
              <a:t> – Marking separation from sin and disorder.</a:t>
            </a:r>
          </a:p>
          <a:p>
            <a:pPr marL="457200" marR="0" lvl="1">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camp of the Israelites. The grandeur of the sanctuary would represent the sacredness and splendor of God’s holy presence, dwelling among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196817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2800" dirty="0"/>
              <a:t>This passage compares the </a:t>
            </a:r>
            <a:r>
              <a:rPr lang="en-US" sz="2800" b="1" dirty="0"/>
              <a:t>tabernacle’s design</a:t>
            </a:r>
            <a:r>
              <a:rPr lang="en-US" sz="2800" dirty="0"/>
              <a:t> to a home office—both are </a:t>
            </a:r>
            <a:r>
              <a:rPr lang="en-US" sz="2800" b="1" dirty="0"/>
              <a:t>separate spaces</a:t>
            </a:r>
            <a:r>
              <a:rPr lang="en-US" sz="2800" dirty="0"/>
              <a:t> designed for focus and order. The </a:t>
            </a:r>
            <a:r>
              <a:rPr lang="en-US" sz="2800" b="1" dirty="0"/>
              <a:t>tabernacle symbolized God's presence</a:t>
            </a:r>
            <a:r>
              <a:rPr lang="en-US" sz="2800" dirty="0"/>
              <a:t> among Israel but also </a:t>
            </a:r>
            <a:r>
              <a:rPr lang="en-US" sz="2800" b="1" dirty="0"/>
              <a:t>emphasized separation due to sin</a:t>
            </a:r>
            <a:r>
              <a:rPr lang="en-US" sz="2800" dirty="0"/>
              <a:t>. God’s instructions ensured </a:t>
            </a:r>
            <a:r>
              <a:rPr lang="en-US" sz="2800" b="1" dirty="0"/>
              <a:t>purity and reverence</a:t>
            </a:r>
            <a:r>
              <a:rPr lang="en-US" sz="2800" dirty="0"/>
              <a:t>, yet His ultimate goal was </a:t>
            </a:r>
            <a:r>
              <a:rPr lang="en-US" sz="2800" b="1" dirty="0"/>
              <a:t>removing separation</a:t>
            </a:r>
            <a:r>
              <a:rPr lang="en-US" sz="2800" dirty="0"/>
              <a:t> through atonement, culminating in Christ’s work.</a:t>
            </a:r>
          </a:p>
          <a:p>
            <a:r>
              <a:rPr lang="en-US" sz="2800" b="1" dirty="0"/>
              <a:t>Summary:</a:t>
            </a:r>
          </a:p>
          <a:p>
            <a:r>
              <a:rPr lang="en-US" sz="2800" dirty="0"/>
              <a:t>The tabernacle was </a:t>
            </a:r>
            <a:r>
              <a:rPr lang="en-US" sz="2800" b="1" dirty="0"/>
              <a:t>God’s dwelling place</a:t>
            </a:r>
            <a:r>
              <a:rPr lang="en-US" sz="2800" dirty="0"/>
              <a:t>, structured to reflect both </a:t>
            </a:r>
            <a:r>
              <a:rPr lang="en-US" sz="2800" b="1" dirty="0"/>
              <a:t>His nearness and the necessity of separation from sin</a:t>
            </a:r>
            <a:r>
              <a:rPr lang="en-US" sz="2800" dirty="0"/>
              <a:t>. Its design, requiring </a:t>
            </a:r>
            <a:r>
              <a:rPr lang="en-US" sz="2800" b="1" dirty="0"/>
              <a:t>specific materials and rituals</a:t>
            </a:r>
            <a:r>
              <a:rPr lang="en-US" sz="2800" dirty="0"/>
              <a:t>, ensured </a:t>
            </a:r>
            <a:r>
              <a:rPr lang="en-US" sz="2800" b="1" dirty="0"/>
              <a:t>holiness and order</a:t>
            </a:r>
            <a:r>
              <a:rPr lang="en-US" sz="2800" dirty="0"/>
              <a:t>. Ultimately, it foreshadowed </a:t>
            </a:r>
            <a:r>
              <a:rPr lang="en-US" sz="2800" b="1" dirty="0"/>
              <a:t>God’s plan to remove barriers</a:t>
            </a:r>
            <a:r>
              <a:rPr lang="en-US" sz="2800" dirty="0"/>
              <a:t>, preparing for Christ’s atonement to bring </a:t>
            </a:r>
            <a:r>
              <a:rPr lang="en-US" sz="2800" b="1" dirty="0"/>
              <a:t>direct access to His presence</a:t>
            </a:r>
            <a:r>
              <a:rPr lang="en-US" sz="2800" dirty="0"/>
              <a:t>.</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166963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lvl="0"/>
            <a:r>
              <a:rPr lang="en-US" sz="1800" b="1" dirty="0"/>
              <a:t>10. What makes the tabernacle a symbol of both God’s presence and separation?</a:t>
            </a:r>
          </a:p>
          <a:p>
            <a:pPr lvl="1"/>
            <a:r>
              <a:rPr lang="en-US" sz="1800" dirty="0"/>
              <a:t>The tabernacle showed </a:t>
            </a:r>
            <a:r>
              <a:rPr lang="en-US" sz="1800" b="1" dirty="0"/>
              <a:t>God’s desire to be near His people</a:t>
            </a:r>
            <a:r>
              <a:rPr lang="en-US" sz="1800" dirty="0"/>
              <a:t>, yet its strict structure and </a:t>
            </a:r>
            <a:r>
              <a:rPr lang="en-US" sz="1800" b="1" dirty="0"/>
              <a:t>veil separating the Most Holy Place</a:t>
            </a:r>
            <a:r>
              <a:rPr lang="en-US" sz="1800" dirty="0"/>
              <a:t> highlighted humanity’s sin and the need for purification before approaching Him.</a:t>
            </a:r>
          </a:p>
          <a:p>
            <a:endParaRPr lang="en-US" sz="1800" b="1" dirty="0"/>
          </a:p>
          <a:p>
            <a:r>
              <a:rPr lang="en-US" sz="1800" b="1" dirty="0"/>
              <a:t>11. How would the tabernacle prevent sin and disorder from entering?</a:t>
            </a:r>
          </a:p>
          <a:p>
            <a:pPr lvl="1"/>
            <a:r>
              <a:rPr lang="en-US" sz="1800" dirty="0"/>
              <a:t>The tabernacle’s </a:t>
            </a:r>
            <a:r>
              <a:rPr lang="en-US" sz="1800" b="1" dirty="0"/>
              <a:t>design, rituals, and priestly duties</a:t>
            </a:r>
            <a:r>
              <a:rPr lang="en-US" sz="1800" dirty="0"/>
              <a:t> ensured that only those </a:t>
            </a:r>
            <a:r>
              <a:rPr lang="en-US" sz="1800" b="1" dirty="0"/>
              <a:t>spiritually prepared</a:t>
            </a:r>
            <a:r>
              <a:rPr lang="en-US" sz="1800" dirty="0"/>
              <a:t> could approach God. Offerings, purification laws, and restricted access maintained </a:t>
            </a:r>
            <a:r>
              <a:rPr lang="en-US" sz="1800" b="1" dirty="0"/>
              <a:t>holiness</a:t>
            </a:r>
            <a:r>
              <a:rPr lang="en-US" sz="1800" dirty="0"/>
              <a:t>.</a:t>
            </a:r>
          </a:p>
          <a:p>
            <a:endParaRPr lang="en-US" sz="1800" b="1" dirty="0"/>
          </a:p>
          <a:p>
            <a:pPr lvl="0"/>
            <a:r>
              <a:rPr lang="en-US" sz="1800" b="1" dirty="0"/>
              <a:t>12. What times are you more conscious of God’s presence? What times do you feel like God is distant?</a:t>
            </a:r>
          </a:p>
          <a:p>
            <a:pPr lvl="1"/>
            <a:r>
              <a:rPr lang="en-US" sz="1800" dirty="0"/>
              <a:t>God feels near during </a:t>
            </a:r>
            <a:r>
              <a:rPr lang="en-US" sz="1800" b="1" dirty="0"/>
              <a:t>worship, prayer, or moments of gratitude</a:t>
            </a:r>
            <a:r>
              <a:rPr lang="en-US" sz="1800" dirty="0"/>
              <a:t>. He may seem distant in </a:t>
            </a:r>
            <a:r>
              <a:rPr lang="en-US" sz="1800" b="1" dirty="0"/>
              <a:t>times of struggle, distraction, or sin</a:t>
            </a:r>
            <a:r>
              <a:rPr lang="en-US" sz="1800" dirty="0"/>
              <a:t>, but His presence is always constant, waiting for us to seek Him.</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327879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40000" lnSpcReduction="20000"/>
          </a:bodyPr>
          <a:lstStyle/>
          <a:p>
            <a:pPr marL="0" marR="0">
              <a:lnSpc>
                <a:spcPct val="107000"/>
              </a:lnSpc>
              <a:spcBef>
                <a:spcPts val="0"/>
              </a:spcBef>
              <a:spcAft>
                <a:spcPts val="0"/>
              </a:spcAft>
              <a:tabLst>
                <a:tab pos="791845"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Carrying the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800" dirty="0"/>
              <a:t>This passage emphasizes the significance of the tabernacle as the central aspect of Israel’s covenant with God. While the Ten Commandments are often highlighted, the tabernacle was crucial because it housed God’s presence among His people. However, due to human sinfulness, strict instructions were necessary for its construction and access to ensure that Israel could dwell near a holy God without facing judgment. The passage also underscores God’s divine planning, providing both materials and guidance for worship, ensuring His presence remained with His people.</a:t>
            </a:r>
          </a:p>
          <a:p>
            <a:r>
              <a:rPr lang="en-US" sz="2800" b="1" dirty="0"/>
              <a:t>Main Idea</a:t>
            </a:r>
          </a:p>
          <a:p>
            <a:r>
              <a:rPr lang="en-US" sz="2800" dirty="0"/>
              <a:t>God’s presence among His people required holiness, careful structure, and divine planning, demonstrating both His nearness and the separation caused by sin.</a:t>
            </a:r>
          </a:p>
          <a:p>
            <a:r>
              <a:rPr lang="en-US" sz="2800" b="1" dirty="0"/>
              <a:t>Three Key Takeaways</a:t>
            </a:r>
          </a:p>
          <a:p>
            <a:pPr lvl="1">
              <a:buFont typeface="+mj-lt"/>
              <a:buAutoNum type="arabicPeriod"/>
            </a:pPr>
            <a:r>
              <a:rPr lang="en-US" sz="2800" b="1" dirty="0"/>
              <a:t>God’s Presence Requires Holiness</a:t>
            </a:r>
            <a:r>
              <a:rPr lang="en-US" sz="2800" dirty="0"/>
              <a:t> – The tabernacle was designed to reflect God’s holiness, and Israel had to follow strict instructions to keep His presence among them.</a:t>
            </a:r>
          </a:p>
          <a:p>
            <a:pPr lvl="1">
              <a:buFont typeface="+mj-lt"/>
              <a:buAutoNum type="arabicPeriod"/>
            </a:pPr>
            <a:r>
              <a:rPr lang="en-US" sz="2800" b="1" dirty="0"/>
              <a:t>Divine Planning and Provision</a:t>
            </a:r>
            <a:r>
              <a:rPr lang="en-US" sz="2800" dirty="0"/>
              <a:t> – God not only commanded the building of the tabernacle but also ensured Israel had the necessary materials and guidance.</a:t>
            </a:r>
          </a:p>
          <a:p>
            <a:pPr lvl="1">
              <a:buFont typeface="+mj-lt"/>
              <a:buAutoNum type="arabicPeriod"/>
            </a:pPr>
            <a:r>
              <a:rPr lang="en-US" sz="2800" b="1" dirty="0"/>
              <a:t>Separation Due to Sin</a:t>
            </a:r>
            <a:r>
              <a:rPr lang="en-US" sz="2800" dirty="0"/>
              <a:t> – While God dwelled among His people, access to His presence was carefully restricted to prevent sin from bringing judgment.</a:t>
            </a:r>
          </a:p>
        </p:txBody>
      </p:sp>
    </p:spTree>
    <p:extLst>
      <p:ext uri="{BB962C8B-B14F-4D97-AF65-F5344CB8AC3E}">
        <p14:creationId xmlns:p14="http://schemas.microsoft.com/office/powerpoint/2010/main" val="17315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Life Response Summary  </a:t>
            </a:r>
          </a:p>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provided Moses with precise instructions to build the tabernacle so that His presence could dwell among His people. Under the new covenant, God now dwells within believers through His Spirit. The challenge for followers of Christ is to live in a way that reflects His presence and shares His Spirit with others.  </a:t>
            </a:r>
          </a:p>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Key Takeaways  </a:t>
            </a: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Desires to Dwell with His People – In the Old Testament, He dwelled in the tabernacle; in the New Testament, He dwells in believers' hearts.  </a:t>
            </a: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Reflecting God's Presence – Believers must live in a way that visibly demonstrates God's Spirit at work in their lives.  </a:t>
            </a: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Sharing God’s Presence – The goal is not only personal transformation but also making God's presence known to others.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751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51638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OFFERINGS FOR THE TABERNACLE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motivated the Israelites to contribute materials for the construction of the tabernacle?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The Israelites willingly gave from their possessions as an expression of their devotion and gratitude to the Lord. God had prepared these gifts in advance by causing the Egyptians to give gold and silver.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was God’s reason for directing the Israelites to build a tabernacle for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0" i="1" kern="100" dirty="0">
                <a:effectLst/>
                <a:latin typeface="Calibri" panose="020F0502020204030204" pitchFamily="34" charset="0"/>
                <a:ea typeface="Aptos" panose="020B0004020202020204" pitchFamily="34" charset="0"/>
                <a:cs typeface="Times New Roman" panose="02020603050405020304" pitchFamily="18" charset="0"/>
              </a:rPr>
              <a:t>God would need a place to dwell and establish a tangible presence among the Israelites. The tabernacle symbolizes God’s desire for a close relationship with His people and provides a means for them to meet with Him. At the same time, the tabernacle will separate God’s presence from the sin and disorder of the people.</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was the theological significance of the tabernacle for the Israelites?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tabernacle addressed God’s desire to dwell with and among His people. It would be the center of worship and sacrifice, and the priests would represent all the tribes of Israel when they came before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98531-EBAC-4738-AC3B-4AA42F6013B1}" type="slidenum">
              <a:rPr lang="en-US" smtClean="0"/>
              <a:pPr/>
              <a:t>18</a:t>
            </a:fld>
            <a:endParaRPr lang="en-US"/>
          </a:p>
        </p:txBody>
      </p:sp>
    </p:spTree>
    <p:extLst>
      <p:ext uri="{BB962C8B-B14F-4D97-AF65-F5344CB8AC3E}">
        <p14:creationId xmlns:p14="http://schemas.microsoft.com/office/powerpoint/2010/main" val="318851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TABERNACLE AND ITS CURTAINS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is the significance of the cherubim on the curtain of the tabernacle?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cherubim on the curtain represent the heavenly servants of God. Since God’s holy presence dwells with His people on earth, the tabernacle is decorated with angelic servants.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would the central veil of the tabernacle separate?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curtain or veil separated the Holy Place (where priests would enter each day) from the most Holy Place (where a high priest would enter once each year). God’s presence would be manifest in the space above the ark of the covenant, which was placed inside the most Holy Place. It would not be observed or touched, except by the high priest on the Day of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would God call for using the finest materials to construct a tabernacle?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expensive materials used to make the curtain reflected the high value that the Israelites placed on God’s holy presence. Additionally, materials of the highest quality would keep the tabernacle able to function without interruption.  Everything was made to last.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98531-EBAC-4738-AC3B-4AA42F6013B1}" type="slidenum">
              <a:rPr lang="en-US" smtClean="0"/>
              <a:pPr/>
              <a:t>19</a:t>
            </a:fld>
            <a:endParaRPr lang="en-US"/>
          </a:p>
        </p:txBody>
      </p:sp>
    </p:spTree>
    <p:extLst>
      <p:ext uri="{BB962C8B-B14F-4D97-AF65-F5344CB8AC3E}">
        <p14:creationId xmlns:p14="http://schemas.microsoft.com/office/powerpoint/2010/main" val="49966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Lord, may we recognize that You are holy, that Your very presence is sacred. On our own, we would never manage to dwell with You. Thank You for making a way for Your presence to be with Your people, both in the tabernacle for ancient Israel and also in the person of Christ, who sent the Spirit to reside in our midst even now. We are grateful for Your faithfulness to us. In Jesus’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God wants to dwell with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3502451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5837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Offerings for the Tabernacle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Exodus 25:1–9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Tabernacle and Its Curtains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Exodus 26:1, 31–37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Scripture Summary &amp; Commentary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Exodus 25:1-9 – Offerings for the Tabernacle</a:t>
            </a:r>
          </a:p>
          <a:p>
            <a:pPr marL="457200" marR="0" lvl="1">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God tells Moses to ask the Israelites for voluntary offerings to </a:t>
            </a: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build the tabernacle. These gifts include gold, silver, fine linen, and other valuable materials. Everything must be made exactly as God instructs.</a:t>
            </a:r>
          </a:p>
          <a:p>
            <a:pPr marL="457200" marR="0" lvl="1">
              <a:lnSpc>
                <a:spcPct val="107000"/>
              </a:lnSpc>
              <a:spcBef>
                <a:spcPts val="0"/>
              </a:spcBef>
              <a:spcAft>
                <a:spcPts val="800"/>
              </a:spcAft>
            </a:pP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COMMENTARY: This passage highlights giving with a willing heart as an act of worship</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 doesn’t force offerings—He desires that they come from love and gratitude. The tabernacle represents God's presence, and later, Jesus fulfills this by making a way for God to dwell within 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 Exodus 26:1 – The Tabernacle’s Curtains</a:t>
            </a:r>
          </a:p>
          <a:p>
            <a:pPr marL="457200" marR="0" lvl="1">
              <a:lnSpc>
                <a:spcPct val="107000"/>
              </a:lnSpc>
              <a:spcBef>
                <a:spcPts val="0"/>
              </a:spcBef>
              <a:spcAft>
                <a:spcPts val="800"/>
              </a:spcAft>
            </a:pP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SUMMARY:</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 </a:t>
            </a: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commands that ten curtains be made from fine linen with images of cherubim, creating a sacred and beautiful space.</a:t>
            </a:r>
          </a:p>
          <a:p>
            <a:pPr marL="457200" marR="0" lvl="1">
              <a:lnSpc>
                <a:spcPct val="107000"/>
              </a:lnSpc>
              <a:spcBef>
                <a:spcPts val="0"/>
              </a:spcBef>
              <a:spcAft>
                <a:spcPts val="800"/>
              </a:spcAft>
            </a:pP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COMMENTARY: These curtains reflect God’s holiness. The cherubim represent His protection and power.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separation of the tabernacle from the outside world reminds believers to protect their faith and keep their hearts focused on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defTabSz="914400" rtl="0" eaLnBrk="1" latinLnBrk="0" hangingPunct="1">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Exodus 26:31-33 – The Veil</a:t>
            </a: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Summary: </a:t>
            </a: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A heavy veil divides the Holy Place from the Most Holy Place, where the Ark of the Covenant is kept.</a:t>
            </a: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Commentary: </a:t>
            </a:r>
            <a:r>
              <a:rPr lang="en-US" sz="1800" b="1"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The veil represents the barrier between people and God caused by sin. When Jesus died, this veil tore in half (Matthew 27:51), meaning that believers now have direct access to God through Christ. This shows that Jesus is our High Priest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and mediator.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Exodus 26:34 – The Mercy Seat</a:t>
            </a: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Summary: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mercy seat is placed above the Ark of the Covenant and represents God's throne and forgiveness.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Commentary: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is a symbol of atonement—the high priest sprinkled blood here for the forgiveness of sins. Jesus fulfilled this role by shedding His own blood, offering complete and eternal forgiveness for all who trust in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defTabSz="914400" rtl="0" eaLnBrk="1" latinLnBrk="0" hangingPunct="1">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Exodus 26:35 – The Table and Lampstand</a:t>
            </a: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Summary: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Outside the veil, a table holds twelve loaves of bread, representing the twelve tribes of Israel, and a lampstand provides light.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Commentary:</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bread represents God's provision—Jesus is the Bread of Life (John 6:35). The lampstand symbolizes guidance—Jesus is the Light of the World (John 8:12). Believers must rely on Jesus daily for sustenance and wisdom.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kern="1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 Exodus 26:36-37 – The Entrance Curtain</a:t>
            </a:r>
            <a:endParaRPr lang="en-US" sz="1800" b="1"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Summary: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entrance to the tabernacle is covered by a curtain supported by five golden pillars, marking the threshold to God's sacred space.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800"/>
              </a:spcAft>
            </a:pPr>
            <a:r>
              <a:rPr lang="en-US" sz="1800" b="1" u="sng" kern="100" dirty="0">
                <a:solidFill>
                  <a:schemeClr val="tx1"/>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Commentary: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entrance represents holiness and preparation—only those ready to meet God could enter. Jesus says, "I am the door" (John 10:9), meaning He is the only way to have a relationship with God. This calls believers to live in a way that welcomes God’s presence in their lives.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491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Summary, and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reflects on the varied spaces where people worship God, emphasizing that His presence is not confined to grand buildings. The author shares personal experiences, contrasting ornate churches with a simple yet deeply spiritual gathering in the Dominican Republic. The lesson ties back to the biblical construction of the tabernacle, illustrating that God desires to dwell among His people, regardless of the setting.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can happen anywhere, whether in historic cathedrals, ancient ruins, or humble village churches. The presence of God is not limited by physical structures but is found wherever His people gather in faith. This truth connects to the biblical concept of the tabernacle—God’s chosen place to dwell among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Presence is Not Limited by Buildings – Worship can happen anywhere, from grand churches to simple huts.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True Worship is About Community and Faith – The spirit of worship is more important than the physical setting.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Tabernacle Represented God’s Desire to Dwell with His People – Just as God was with Israel in the tabernacle, He is with us wherever we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4</a:t>
            </a:fld>
            <a:endParaRPr lang="en-US"/>
          </a:p>
        </p:txBody>
      </p:sp>
    </p:spTree>
    <p:extLst>
      <p:ext uri="{BB962C8B-B14F-4D97-AF65-F5344CB8AC3E}">
        <p14:creationId xmlns:p14="http://schemas.microsoft.com/office/powerpoint/2010/main" val="389739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dwelling place—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Summary &amp; Main Idea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 the Israelites journey from Egypt to the Promised Land, God instructs them to build a special tent, the tabernacle, as His dwelling place. This marks the first time His people have a designated space to seek Him. Moses conveys God’s specific instructions regarding materials and the attitude of giving—offerings must come from willing hearts. The tabernacle is built with durable, valuable materials to reflect the grandeur and holiness of God's earthly dwelling.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Key Takeaways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 God’s Presence Among His People – The tabernacle serves as a tangible place where the Israelites can seek God’s guidance and mercy.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Willing Hearts in Worship – Offerings for the tabernacle must be given freely, emphasizing sincerity over obligation.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 Holiness and Permanence – The materials used highlight God’s majesty and the lasting significance of His presence among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1849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r>
              <a:rPr lang="en-US" sz="4800" dirty="0"/>
              <a:t>The tabernacle contained two separate rooms, divided by a heavy veil. The first room housed sacred objects such as the showbread, lampstand, and altar of incense. The second, holiest room contained the </a:t>
            </a:r>
          </a:p>
          <a:p>
            <a:endParaRPr lang="en-US" sz="4800" b="1" dirty="0"/>
          </a:p>
          <a:p>
            <a:r>
              <a:rPr lang="en-US" sz="4800" b="1" dirty="0"/>
              <a:t>Ark of the Covenant</a:t>
            </a:r>
            <a:r>
              <a:rPr lang="en-US" sz="4800" dirty="0"/>
              <a:t>, a gold-covered wooden box symbolizing God’s heavenly throne. The Ark was adorned with cherubim and enclosed by ten colorful linen curtains, holding objects that testified to God’s power and faithfulness.</a:t>
            </a:r>
          </a:p>
          <a:p>
            <a:r>
              <a:rPr lang="en-US" sz="4800" b="1" dirty="0"/>
              <a:t>Key Takeaways</a:t>
            </a:r>
          </a:p>
          <a:p>
            <a:pPr lvl="1">
              <a:buFont typeface="+mj-lt"/>
              <a:buAutoNum type="arabicPeriod"/>
            </a:pPr>
            <a:r>
              <a:rPr lang="en-US" sz="4800" b="1" dirty="0"/>
              <a:t>The Veil as a Barrier</a:t>
            </a:r>
            <a:r>
              <a:rPr lang="en-US" sz="4800" dirty="0"/>
              <a:t> – The thick curtain separated the Holy Place from the Most Holy Place, limiting access to God's presence.</a:t>
            </a:r>
          </a:p>
          <a:p>
            <a:pPr lvl="1">
              <a:buFont typeface="+mj-lt"/>
              <a:buAutoNum type="arabicPeriod"/>
            </a:pPr>
            <a:r>
              <a:rPr lang="en-US" sz="4800" b="1" dirty="0"/>
              <a:t>The Ark as God’s Throne</a:t>
            </a:r>
            <a:r>
              <a:rPr lang="en-US" sz="4800" dirty="0"/>
              <a:t> – The Ark of the Covenant symbolized God's divine rule and faithfulness to His people.</a:t>
            </a:r>
          </a:p>
          <a:p>
            <a:pPr lvl="1">
              <a:buFont typeface="+mj-lt"/>
              <a:buAutoNum type="arabicPeriod"/>
            </a:pPr>
            <a:r>
              <a:rPr lang="en-US" sz="4800" b="1" dirty="0"/>
              <a:t>Sacred Objects in Worship</a:t>
            </a:r>
            <a:r>
              <a:rPr lang="en-US" sz="4800" dirty="0"/>
              <a:t> – Each item within the tabernacle had a role in Israel’s worship, emphasizing God's holiness and provision.</a:t>
            </a: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414877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&amp; Main Idea  </a:t>
            </a: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tabernacle was God’s dwelling place until King Solomon built the temple in Jerusalem. After Jesus, God chose to dwell in the hearts of believers through the Holy Spirit. Today, Christians—both as individuals and as the collective Body of Christ—serve as God's dwelling place. Just as the temple was kept sacred, believers are called to live in holiness, reflecting God's presence.  </a:t>
            </a:r>
          </a:p>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Key Takeaways  </a:t>
            </a:r>
          </a:p>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Presence Has Shifted – From the tabernacle to the temple, and now to the hearts of believers.  </a:t>
            </a: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Christians as God’s Temple – The Holy Spirit dwells within those who follow Christ (1 Cor. 3:16–17).  </a:t>
            </a: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A Call to Holiness – Just as the temple was sacred, believers must live in a way that honors God.</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132008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0"/>
              </a:spcAft>
              <a:tabLst>
                <a:tab pos="3077845"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outlines the overarching biblical narrative of God’s presence among His people. It begins with humanity's separation from God due to sin and follows God’s plan of restoration, including the Sinai covenant and the tabernacle’s construction. The Israelites’ failure to keep the covenant highlights their need for God's guidance. The tabernacle, with its strict regulations, emphasized holiness and served as a precursor to Christ, who ultimately grants believers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plan to restore His presence among humanity began after the fall in Eden. His deliverance of Israel and the establishment of the Sinai covenant allowed His people to live with Him. Despite Israel's failures, God remained faithful, leading them to the Promised Land. Through Moses, God gave detailed instructions for a tabernacle, ensuring that only what was holy and pure could enter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Plan of Restoration – From Eden to Israel, God continually seeks to restore His presence among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 Sinai Covenant Established Holiness – The law and the tabernacle provided a means for God’s people to live near Him.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God’s Presence Requires Purity – Access to God’s holiness demanded a system to separate the clean from the unclean, foreshadowing Christ’s ultimate sacrifice.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80525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r>
              <a:rPr lang="en-US" sz="2800" b="1" dirty="0"/>
              <a:t>Context in the Book of Exodus</a:t>
            </a:r>
          </a:p>
          <a:p>
            <a:r>
              <a:rPr lang="en-US" sz="2800" dirty="0"/>
              <a:t>This section explains the </a:t>
            </a:r>
            <a:r>
              <a:rPr lang="en-US" sz="2800" b="1" dirty="0"/>
              <a:t>design, materials, and purpose</a:t>
            </a:r>
            <a:r>
              <a:rPr lang="en-US" sz="2800" dirty="0"/>
              <a:t> of the tabernacle in Exodus 25–26. It highlights how the Israelites’ commitment to worship was formalized through </a:t>
            </a:r>
            <a:r>
              <a:rPr lang="en-US" sz="2800" b="1" dirty="0"/>
              <a:t>God’s detailed instructions</a:t>
            </a:r>
            <a:r>
              <a:rPr lang="en-US" sz="2800" dirty="0"/>
              <a:t>. The tabernacle served as a </a:t>
            </a:r>
            <a:r>
              <a:rPr lang="en-US" sz="2800" b="1" dirty="0"/>
              <a:t>sacred space</a:t>
            </a:r>
            <a:r>
              <a:rPr lang="en-US" sz="2800" dirty="0"/>
              <a:t> where God could dwell among His people, mirroring the order seen in </a:t>
            </a:r>
            <a:r>
              <a:rPr lang="en-US" sz="2800" b="1" dirty="0"/>
              <a:t>Genesis 1</a:t>
            </a:r>
            <a:r>
              <a:rPr lang="en-US" sz="2800" dirty="0"/>
              <a:t>—just as God structured creation, He structured His dwelling place.</a:t>
            </a:r>
          </a:p>
          <a:p>
            <a:r>
              <a:rPr lang="en-US" sz="2800" b="1" dirty="0"/>
              <a:t>Summary:</a:t>
            </a:r>
          </a:p>
          <a:p>
            <a:r>
              <a:rPr lang="en-US" sz="2800" dirty="0"/>
              <a:t>The tabernacle’s construction reflected God’s order and holiness, reinforcing the Israelites' understanding of worship. Just as creation was carefully divided, the tabernacle had </a:t>
            </a:r>
            <a:r>
              <a:rPr lang="en-US" sz="2800" b="1" dirty="0"/>
              <a:t>sections separating different levels of access to God’s presence</a:t>
            </a:r>
            <a:r>
              <a:rPr lang="en-US" sz="2800" dirty="0"/>
              <a:t>.</a:t>
            </a:r>
          </a:p>
          <a:p>
            <a:r>
              <a:rPr lang="en-US" sz="2800" b="1" dirty="0"/>
              <a:t>Three Key Points:</a:t>
            </a:r>
          </a:p>
          <a:p>
            <a:pPr lvl="1">
              <a:buFont typeface="+mj-lt"/>
              <a:buAutoNum type="arabicPeriod"/>
            </a:pPr>
            <a:r>
              <a:rPr lang="en-US" sz="2800" b="1" dirty="0"/>
              <a:t>The Tabernacle Was a Sacred Space</a:t>
            </a:r>
            <a:r>
              <a:rPr lang="en-US" sz="2800" dirty="0"/>
              <a:t> – A designated place for God’s presence among Israel.</a:t>
            </a:r>
          </a:p>
          <a:p>
            <a:pPr lvl="1">
              <a:buFont typeface="+mj-lt"/>
              <a:buAutoNum type="arabicPeriod"/>
            </a:pPr>
            <a:r>
              <a:rPr lang="en-US" sz="2800" b="1" dirty="0"/>
              <a:t>God’s Design Reflected Creation</a:t>
            </a:r>
            <a:r>
              <a:rPr lang="en-US" sz="2800" dirty="0"/>
              <a:t> – The ordered structure paralleled Genesis 1.</a:t>
            </a:r>
          </a:p>
          <a:p>
            <a:pPr lvl="1">
              <a:buFont typeface="+mj-lt"/>
              <a:buAutoNum type="arabicPeriod"/>
            </a:pPr>
            <a:r>
              <a:rPr lang="en-US" sz="2800" b="1" dirty="0"/>
              <a:t>Worship Required Obedience and Precision</a:t>
            </a:r>
            <a:r>
              <a:rPr lang="en-US" sz="2800" dirty="0"/>
              <a:t> – The tabernacle was built according to God’s exact instructions.</a:t>
            </a:r>
          </a:p>
          <a:p>
            <a:r>
              <a:rPr lang="en-US" sz="2800" b="1" dirty="0"/>
              <a:t>The Better Tabernacle in Heaven</a:t>
            </a:r>
          </a:p>
          <a:p>
            <a:r>
              <a:rPr lang="en-US" sz="2800" b="1" dirty="0" err="1"/>
              <a:t>est</a:t>
            </a:r>
            <a:r>
              <a:rPr lang="en-US" sz="2800" dirty="0"/>
              <a:t> – He now mediates in the heavenly sanctuary.</a:t>
            </a:r>
          </a:p>
          <a:p>
            <a:r>
              <a:rPr lang="en-US" sz="2800" b="1" dirty="0"/>
              <a:t>The Earthly </a:t>
            </a:r>
            <a:r>
              <a:rPr lang="en-US" sz="2800" b="1" dirty="0" err="1"/>
              <a:t>Tabernac</a:t>
            </a:r>
            <a:r>
              <a:rPr lang="en-US" sz="2800" dirty="0" err="1"/>
              <a:t>This</a:t>
            </a:r>
            <a:r>
              <a:rPr lang="en-US" sz="2800" dirty="0"/>
              <a:t> section connects the earthly tabernacle to its </a:t>
            </a:r>
            <a:r>
              <a:rPr lang="en-US" sz="2800" b="1" dirty="0"/>
              <a:t>heavenly counterpart</a:t>
            </a:r>
            <a:r>
              <a:rPr lang="en-US" sz="2800" dirty="0"/>
              <a:t>. According to </a:t>
            </a:r>
            <a:r>
              <a:rPr lang="en-US" sz="2800" b="1" dirty="0"/>
              <a:t>Hebrews 8:1-2</a:t>
            </a:r>
            <a:r>
              <a:rPr lang="en-US" sz="2800" dirty="0"/>
              <a:t>, Jesus, as our High Priest, now </a:t>
            </a:r>
            <a:r>
              <a:rPr lang="en-US" sz="2800" b="1" dirty="0"/>
              <a:t>sits at God’s right hand</a:t>
            </a:r>
            <a:r>
              <a:rPr lang="en-US" sz="2800" dirty="0"/>
              <a:t>, signifying the completion of His redemptive work. The earthly tabernacle was merely </a:t>
            </a:r>
            <a:r>
              <a:rPr lang="en-US" sz="2800" b="1" dirty="0"/>
              <a:t>a copy and shadow</a:t>
            </a:r>
            <a:r>
              <a:rPr lang="en-US" sz="2800" dirty="0"/>
              <a:t> of the heavenly reality, where Christ </a:t>
            </a:r>
            <a:r>
              <a:rPr lang="en-US" sz="2800" b="1" dirty="0"/>
              <a:t>intercedes for believers</a:t>
            </a:r>
            <a:r>
              <a:rPr lang="en-US" sz="2800" dirty="0"/>
              <a:t>.</a:t>
            </a:r>
          </a:p>
          <a:p>
            <a:r>
              <a:rPr lang="en-US" sz="2800" b="1" dirty="0"/>
              <a:t>Summary:</a:t>
            </a:r>
          </a:p>
          <a:p>
            <a:r>
              <a:rPr lang="en-US" sz="2800" dirty="0"/>
              <a:t>The Israelite tabernacle was a temporary representation of a </a:t>
            </a:r>
            <a:r>
              <a:rPr lang="en-US" sz="2800" b="1" dirty="0"/>
              <a:t>greater, eternal sanctuary in heaven</a:t>
            </a:r>
            <a:r>
              <a:rPr lang="en-US" sz="2800" dirty="0"/>
              <a:t>. Jesus, as our High Priest, provides direct access to God, fulfilling the purpose of the tabernacle.</a:t>
            </a:r>
          </a:p>
          <a:p>
            <a:r>
              <a:rPr lang="en-US" sz="2800" b="1" dirty="0"/>
              <a:t>Three Key Points:</a:t>
            </a:r>
          </a:p>
          <a:p>
            <a:pPr lvl="1">
              <a:buFont typeface="+mj-lt"/>
              <a:buAutoNum type="arabicPeriod"/>
            </a:pPr>
            <a:r>
              <a:rPr lang="en-US" sz="2800" b="1" dirty="0"/>
              <a:t>Jesus Is Our High </a:t>
            </a:r>
            <a:r>
              <a:rPr lang="en-US" sz="2800" b="1" dirty="0" err="1"/>
              <a:t>Prile</a:t>
            </a:r>
            <a:r>
              <a:rPr lang="en-US" sz="2800" b="1" dirty="0"/>
              <a:t> Was a Copy</a:t>
            </a:r>
            <a:r>
              <a:rPr lang="en-US" sz="2800" dirty="0"/>
              <a:t> – It pointed to the true, eternal dwelling place of God.</a:t>
            </a:r>
          </a:p>
          <a:p>
            <a:pPr lvl="1">
              <a:buFont typeface="+mj-lt"/>
              <a:buAutoNum type="arabicPeriod"/>
            </a:pPr>
            <a:r>
              <a:rPr lang="en-US" sz="2800" b="1" dirty="0"/>
              <a:t>Jesus’ Work Is Complete</a:t>
            </a:r>
            <a:r>
              <a:rPr lang="en-US" sz="2800" dirty="0"/>
              <a:t> – His seating at the right hand of God signifies finished redemption.</a:t>
            </a:r>
          </a:p>
          <a:p>
            <a:pPr lvl="0"/>
            <a:r>
              <a:rPr lang="en-US" sz="2800" b="1" dirty="0"/>
              <a:t>Heavenly Servants in a Heavenly Sanctuary</a:t>
            </a:r>
          </a:p>
          <a:p>
            <a:r>
              <a:rPr lang="en-US" sz="2800" b="1" dirty="0"/>
              <a:t>Analysis:</a:t>
            </a:r>
          </a:p>
          <a:p>
            <a:r>
              <a:rPr lang="en-US" sz="2800" dirty="0"/>
              <a:t>This section describes </a:t>
            </a:r>
            <a:r>
              <a:rPr lang="en-US" sz="2800" b="1" dirty="0"/>
              <a:t>John’s vision of God’s heavenly throne</a:t>
            </a:r>
            <a:r>
              <a:rPr lang="en-US" sz="2800" dirty="0"/>
              <a:t> in Revelation 4–5. Unlike the </a:t>
            </a:r>
            <a:r>
              <a:rPr lang="en-US" sz="2800" b="1" dirty="0"/>
              <a:t>separation seen in the earthly tabernacle</a:t>
            </a:r>
            <a:r>
              <a:rPr lang="en-US" sz="2800" dirty="0"/>
              <a:t>, God’s presence in heaven is surrounded by </a:t>
            </a:r>
            <a:r>
              <a:rPr lang="en-US" sz="2800" b="1" dirty="0"/>
              <a:t>worshiping servants</a:t>
            </a:r>
            <a:r>
              <a:rPr lang="en-US" sz="2800" dirty="0"/>
              <a:t>—angels, elders, and living creatures. Jesus, the </a:t>
            </a:r>
            <a:r>
              <a:rPr lang="en-US" sz="2800" b="1" dirty="0"/>
              <a:t>slain Lamb</a:t>
            </a:r>
            <a:r>
              <a:rPr lang="en-US" sz="2800" dirty="0"/>
              <a:t>, is at the center of this worship, receiving </a:t>
            </a:r>
            <a:r>
              <a:rPr lang="en-US" sz="2800" b="1" dirty="0"/>
              <a:t>praise and honor</a:t>
            </a:r>
            <a:r>
              <a:rPr lang="en-US" sz="2800" dirty="0"/>
              <a:t>.</a:t>
            </a:r>
          </a:p>
          <a:p>
            <a:r>
              <a:rPr lang="en-US" sz="2800" b="1" dirty="0"/>
              <a:t>Summary:</a:t>
            </a:r>
          </a:p>
          <a:p>
            <a:r>
              <a:rPr lang="en-US" sz="2800" dirty="0"/>
              <a:t>Unlike the earthly tabernacle, which restricted access to God, heaven is filled with </a:t>
            </a:r>
            <a:r>
              <a:rPr lang="en-US" sz="2800" b="1" dirty="0"/>
              <a:t>continuous worship</a:t>
            </a:r>
            <a:r>
              <a:rPr lang="en-US" sz="2800" dirty="0"/>
              <a:t>. The imagery of </a:t>
            </a:r>
            <a:r>
              <a:rPr lang="en-US" sz="2800" b="1" dirty="0"/>
              <a:t>concentric circles of worshipers</a:t>
            </a:r>
            <a:r>
              <a:rPr lang="en-US" sz="2800" dirty="0"/>
              <a:t> emphasizes the </a:t>
            </a:r>
            <a:r>
              <a:rPr lang="en-US" sz="2800" b="1" dirty="0"/>
              <a:t>centrality of Christ</a:t>
            </a:r>
            <a:r>
              <a:rPr lang="en-US" sz="2800" dirty="0"/>
              <a:t> in God’s divine plan.</a:t>
            </a:r>
          </a:p>
          <a:p>
            <a:r>
              <a:rPr lang="en-US" sz="2800" b="1" dirty="0"/>
              <a:t>Three Key Points:</a:t>
            </a:r>
          </a:p>
          <a:p>
            <a:pPr>
              <a:buFont typeface="+mj-lt"/>
              <a:buAutoNum type="arabicPeriod"/>
            </a:pPr>
            <a:r>
              <a:rPr lang="en-US" sz="2800" b="1" dirty="0"/>
              <a:t>Heaven Is a Place of Worship</a:t>
            </a:r>
            <a:r>
              <a:rPr lang="en-US" sz="2800" dirty="0"/>
              <a:t> – God’s presence is celebrated, not restricted.</a:t>
            </a:r>
          </a:p>
          <a:p>
            <a:pPr>
              <a:buFont typeface="+mj-lt"/>
              <a:buAutoNum type="arabicPeriod"/>
            </a:pPr>
            <a:r>
              <a:rPr lang="en-US" sz="2800" b="1" dirty="0"/>
              <a:t>Jesus Is the Focus of Heavenly Worship</a:t>
            </a:r>
            <a:r>
              <a:rPr lang="en-US" sz="2800" dirty="0"/>
              <a:t> – He is honored as the slain Lamb.</a:t>
            </a:r>
          </a:p>
          <a:p>
            <a:pPr>
              <a:buFont typeface="+mj-lt"/>
              <a:buAutoNum type="arabicPeriod"/>
            </a:pPr>
            <a:r>
              <a:rPr lang="en-US" sz="2800" b="1" dirty="0"/>
              <a:t>God’s Presence Radiates Outward</a:t>
            </a:r>
            <a:r>
              <a:rPr lang="en-US" sz="2800" dirty="0"/>
              <a:t> – Unlike the tabernacle, where access was limited.</a:t>
            </a:r>
          </a:p>
          <a:p>
            <a:r>
              <a:rPr lang="en-US" sz="2800" b="1" dirty="0"/>
              <a:t>Section 4: The Tearing of the Temple Curtain</a:t>
            </a:r>
          </a:p>
          <a:p>
            <a:r>
              <a:rPr lang="en-US" sz="2800" b="1" dirty="0"/>
              <a:t>Analysis:</a:t>
            </a:r>
          </a:p>
          <a:p>
            <a:r>
              <a:rPr lang="en-US" sz="2800" dirty="0"/>
              <a:t>The </a:t>
            </a:r>
            <a:r>
              <a:rPr lang="en-US" sz="2800" b="1" dirty="0"/>
              <a:t>tearing of the temple veil</a:t>
            </a:r>
            <a:r>
              <a:rPr lang="en-US" sz="2800" dirty="0"/>
              <a:t> at Jesus’ death (Matthew 27:51) signifies the </a:t>
            </a:r>
            <a:r>
              <a:rPr lang="en-US" sz="2800" b="1" dirty="0"/>
              <a:t>end of separation</a:t>
            </a:r>
            <a:r>
              <a:rPr lang="en-US" sz="2800" dirty="0"/>
              <a:t> between God and humanity. Previously, only the High Priest could enter the </a:t>
            </a:r>
            <a:r>
              <a:rPr lang="en-US" sz="2800" b="1" dirty="0"/>
              <a:t>Most Holy Place</a:t>
            </a:r>
            <a:r>
              <a:rPr lang="en-US" sz="2800" dirty="0"/>
              <a:t>. Now, through </a:t>
            </a:r>
            <a:r>
              <a:rPr lang="en-US" sz="2800" b="1" dirty="0"/>
              <a:t>Jesus’ sacrifice</a:t>
            </a:r>
            <a:r>
              <a:rPr lang="en-US" sz="2800" dirty="0"/>
              <a:t>, believers can </a:t>
            </a:r>
            <a:r>
              <a:rPr lang="en-US" sz="2800" b="1" dirty="0"/>
              <a:t>approach God freely</a:t>
            </a:r>
            <a:r>
              <a:rPr lang="en-US" sz="2800" dirty="0"/>
              <a:t> (Hebrews 10:20-22).</a:t>
            </a:r>
          </a:p>
          <a:p>
            <a:r>
              <a:rPr lang="en-US" sz="2800" b="1" dirty="0"/>
              <a:t>Summary:</a:t>
            </a:r>
          </a:p>
          <a:p>
            <a:r>
              <a:rPr lang="en-US" sz="2800" dirty="0"/>
              <a:t>The curtain’s tearing symbolizes </a:t>
            </a:r>
            <a:r>
              <a:rPr lang="en-US" sz="2800" b="1" dirty="0"/>
              <a:t>Jesus’ fulfillment of the Old Covenant</a:t>
            </a:r>
            <a:r>
              <a:rPr lang="en-US" sz="2800" dirty="0"/>
              <a:t>. Through His sacrifice, </a:t>
            </a:r>
            <a:r>
              <a:rPr lang="en-US" sz="2800" b="1" dirty="0"/>
              <a:t>access to God is no longer restricted</a:t>
            </a:r>
            <a:r>
              <a:rPr lang="en-US" sz="2800" dirty="0"/>
              <a:t>—all believers can now enter into His presence with confidence.</a:t>
            </a:r>
          </a:p>
          <a:p>
            <a:r>
              <a:rPr lang="en-US" sz="2800" b="1" dirty="0"/>
              <a:t>Three Key Points:</a:t>
            </a:r>
          </a:p>
          <a:p>
            <a:pPr>
              <a:buFont typeface="+mj-lt"/>
              <a:buAutoNum type="arabicPeriod"/>
            </a:pPr>
            <a:r>
              <a:rPr lang="en-US" sz="2800" b="1" dirty="0"/>
              <a:t>Jesus Removed the Barrier to God</a:t>
            </a:r>
            <a:r>
              <a:rPr lang="en-US" sz="2800" dirty="0"/>
              <a:t> – The torn veil symbolizes open access.</a:t>
            </a:r>
          </a:p>
          <a:p>
            <a:pPr>
              <a:buFont typeface="+mj-lt"/>
              <a:buAutoNum type="arabicPeriod"/>
            </a:pPr>
            <a:r>
              <a:rPr lang="en-US" sz="2800" b="1" dirty="0"/>
              <a:t>The Most Holy Place Is Now Open to All</a:t>
            </a:r>
            <a:r>
              <a:rPr lang="en-US" sz="2800" dirty="0"/>
              <a:t> – No need for a human high priest.</a:t>
            </a:r>
          </a:p>
          <a:p>
            <a:pPr>
              <a:buFont typeface="+mj-lt"/>
              <a:buAutoNum type="arabicPeriod"/>
            </a:pPr>
            <a:r>
              <a:rPr lang="en-US" sz="2800" b="1" dirty="0"/>
              <a:t>Faith Brings Full Assurance</a:t>
            </a:r>
            <a:r>
              <a:rPr lang="en-US" sz="2800" dirty="0"/>
              <a:t> – Jesus’ blood cleanses sin, making direct access to God possible.</a:t>
            </a:r>
          </a:p>
          <a:p>
            <a:r>
              <a:rPr lang="en-US" sz="2800" b="1" dirty="0"/>
              <a:t>Section 5: A Holy God Dwells with His People</a:t>
            </a:r>
          </a:p>
          <a:p>
            <a:r>
              <a:rPr lang="en-US" sz="2800" b="1" dirty="0"/>
              <a:t>Analysis:</a:t>
            </a:r>
          </a:p>
          <a:p>
            <a:r>
              <a:rPr lang="en-US" sz="2800" dirty="0"/>
              <a:t>This section shifts from the </a:t>
            </a:r>
            <a:r>
              <a:rPr lang="en-US" sz="2800" b="1" dirty="0"/>
              <a:t>physical temple</a:t>
            </a:r>
            <a:r>
              <a:rPr lang="en-US" sz="2800" dirty="0"/>
              <a:t> to the </a:t>
            </a:r>
            <a:r>
              <a:rPr lang="en-US" sz="2800" b="1" dirty="0"/>
              <a:t>spiritual temple</a:t>
            </a:r>
            <a:r>
              <a:rPr lang="en-US" sz="2800" dirty="0"/>
              <a:t>—believers themselves. According to </a:t>
            </a:r>
            <a:r>
              <a:rPr lang="en-US" sz="2800" b="1" dirty="0"/>
              <a:t>1 Peter 2:5</a:t>
            </a:r>
            <a:r>
              <a:rPr lang="en-US" sz="2800" dirty="0"/>
              <a:t>, Christians are now </a:t>
            </a:r>
            <a:r>
              <a:rPr lang="en-US" sz="2800" b="1" dirty="0"/>
              <a:t>living stones</a:t>
            </a:r>
            <a:r>
              <a:rPr lang="en-US" sz="2800" dirty="0"/>
              <a:t>, forming God’s </a:t>
            </a:r>
            <a:r>
              <a:rPr lang="en-US" sz="2800" b="1" dirty="0"/>
              <a:t>new dwelling place</a:t>
            </a:r>
            <a:r>
              <a:rPr lang="en-US" sz="2800" dirty="0"/>
              <a:t>. The Church, as </a:t>
            </a:r>
            <a:r>
              <a:rPr lang="en-US" sz="2800" b="1" dirty="0"/>
              <a:t>God’s spiritual house</a:t>
            </a:r>
            <a:r>
              <a:rPr lang="en-US" sz="2800" dirty="0"/>
              <a:t>, reflects His mercy and calls believers to </a:t>
            </a:r>
            <a:r>
              <a:rPr lang="en-US" sz="2800" b="1" dirty="0"/>
              <a:t>holy living</a:t>
            </a:r>
            <a:r>
              <a:rPr lang="en-US" sz="2800" dirty="0"/>
              <a:t>.</a:t>
            </a:r>
          </a:p>
          <a:p>
            <a:r>
              <a:rPr lang="en-US" sz="2800" b="1" dirty="0"/>
              <a:t>Summary:</a:t>
            </a:r>
          </a:p>
          <a:p>
            <a:r>
              <a:rPr lang="en-US" sz="2800" dirty="0"/>
              <a:t>In the New Covenant, God's presence is no longer confined to a building. </a:t>
            </a:r>
            <a:r>
              <a:rPr lang="en-US" sz="2800" b="1" dirty="0"/>
              <a:t>Believers are now the temple</a:t>
            </a:r>
            <a:r>
              <a:rPr lang="en-US" sz="2800" dirty="0"/>
              <a:t>, reflecting His presence in their lives and communities.</a:t>
            </a:r>
          </a:p>
          <a:p>
            <a:r>
              <a:rPr lang="en-US" sz="2800" b="1" dirty="0"/>
              <a:t>Three Key Points:</a:t>
            </a:r>
          </a:p>
          <a:p>
            <a:pPr>
              <a:buFont typeface="+mj-lt"/>
              <a:buAutoNum type="arabicPeriod"/>
            </a:pPr>
            <a:r>
              <a:rPr lang="en-US" sz="2800" b="1" dirty="0"/>
              <a:t>God Now Dwells in Believers</a:t>
            </a:r>
            <a:r>
              <a:rPr lang="en-US" sz="2800" dirty="0"/>
              <a:t> – The Holy Spirit resides within us.</a:t>
            </a:r>
          </a:p>
          <a:p>
            <a:pPr>
              <a:buFont typeface="+mj-lt"/>
              <a:buAutoNum type="arabicPeriod"/>
            </a:pPr>
            <a:r>
              <a:rPr lang="en-US" sz="2800" b="1" dirty="0"/>
              <a:t>The Church Is God’s New Temple</a:t>
            </a:r>
            <a:r>
              <a:rPr lang="en-US" sz="2800" dirty="0"/>
              <a:t> – A spiritual house built with living stones.</a:t>
            </a:r>
          </a:p>
          <a:p>
            <a:pPr>
              <a:buFont typeface="+mj-lt"/>
              <a:buAutoNum type="arabicPeriod"/>
            </a:pPr>
            <a:r>
              <a:rPr lang="en-US" sz="2800" b="1" dirty="0"/>
              <a:t>Holiness Reflects God’s Presence</a:t>
            </a:r>
            <a:r>
              <a:rPr lang="en-US" sz="2800" dirty="0"/>
              <a:t> – Believers must live in a way that honors Him.</a:t>
            </a:r>
          </a:p>
          <a:p>
            <a:r>
              <a:rPr lang="en-US" sz="2800" dirty="0"/>
              <a:t>This analysis captures the </a:t>
            </a:r>
            <a:r>
              <a:rPr lang="en-US" sz="2800" b="1" dirty="0"/>
              <a:t>progression of God’s dwelling place</a:t>
            </a:r>
            <a:r>
              <a:rPr lang="en-US" sz="2800" dirty="0"/>
              <a:t>—from the </a:t>
            </a:r>
            <a:r>
              <a:rPr lang="en-US" sz="2800" b="1" dirty="0"/>
              <a:t>tabernacle</a:t>
            </a:r>
            <a:r>
              <a:rPr lang="en-US" sz="2800" dirty="0"/>
              <a:t> to the </a:t>
            </a:r>
            <a:r>
              <a:rPr lang="en-US" sz="2800" b="1" dirty="0"/>
              <a:t>temple</a:t>
            </a:r>
            <a:r>
              <a:rPr lang="en-US" sz="2800" dirty="0"/>
              <a:t>, then to </a:t>
            </a:r>
            <a:r>
              <a:rPr lang="en-US" sz="2800" b="1" dirty="0"/>
              <a:t>heaven</a:t>
            </a:r>
            <a:r>
              <a:rPr lang="en-US" sz="2800" dirty="0"/>
              <a:t>, and finally </a:t>
            </a:r>
            <a:r>
              <a:rPr lang="en-US" sz="2800" b="1" dirty="0"/>
              <a:t>within believers</a:t>
            </a:r>
            <a:r>
              <a:rPr lang="en-US" sz="2800" dirty="0"/>
              <a:t>. Let me know if you'd like any refinements!</a:t>
            </a:r>
          </a:p>
        </p:txBody>
      </p:sp>
      <p:sp>
        <p:nvSpPr>
          <p:cNvPr id="4" name="Slide Number Placeholder 3"/>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384826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300319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07452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48813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2006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71905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52877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5187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077889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5124709"/>
      </p:ext>
    </p:extLst>
  </p:cSld>
  <p:clrMapOvr>
    <a:masterClrMapping/>
  </p:clrMapOvr>
  <p:hf sldNum="0"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70235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915892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C55A3C-5767-4844-A0A3-83778C2E5409}"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709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150343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59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473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43DE9B-B678-4EFB-BB7D-A4370204A0B0}" type="datetime1">
              <a:rPr lang="en-US" smtClean="0"/>
              <a:t>3/2/2025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5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812DA-F765-4142-A6A3-A8ED7235E082}" type="datetime1">
              <a:rPr lang="en-US" smtClean="0"/>
              <a:t>3/2/2025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512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0277FD-7DE6-41D4-930D-AC99F5AFE54E}" type="datetime1">
              <a:rPr lang="en-US" smtClean="0"/>
              <a:t>3/2/2025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3669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362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9000">
              <a:schemeClr val="accent5">
                <a:lumMod val="75000"/>
              </a:schemeClr>
            </a:gs>
            <a:gs pos="71000">
              <a:schemeClr val="bg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3ED0CC-082F-4160-86E5-0D6041F12778}" type="datetime1">
              <a:rPr lang="en-US" smtClean="0"/>
              <a:t>3/2/2025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40161503"/>
      </p:ext>
    </p:extLst>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8046589" y="2182135"/>
            <a:ext cx="3683662" cy="2928261"/>
          </a:xfrm>
          <a:solidFill>
            <a:srgbClr val="002060">
              <a:alpha val="60000"/>
            </a:srgbClr>
          </a:solidFill>
          <a:ln w="57150">
            <a:solidFill>
              <a:srgbClr val="002060"/>
            </a:solidFill>
          </a:ln>
        </p:spPr>
        <p:txBody>
          <a:bodyPr anchor="t">
            <a:normAutofit/>
          </a:bodyPr>
          <a:lstStyle/>
          <a:p>
            <a:pPr marL="0" marR="0" indent="0">
              <a:lnSpc>
                <a:spcPct val="107000"/>
              </a:lnSpc>
              <a:spcBef>
                <a:spcPts val="0"/>
              </a:spcBef>
              <a:spcAft>
                <a:spcPts val="0"/>
              </a:spcAft>
              <a:buNone/>
            </a:pPr>
            <a:r>
              <a:rPr lang="en-US" sz="2800" b="1" dirty="0">
                <a:effectLst/>
                <a:latin typeface="Gotham Medium" panose="02000604030000020004"/>
                <a:ea typeface="Calibri" panose="020F0502020204030204" pitchFamily="34" charset="0"/>
                <a:cs typeface="Times New Roman" panose="02020603050405020304" pitchFamily="18" charset="0"/>
              </a:rPr>
              <a:t>KEY VERSE: </a:t>
            </a:r>
          </a:p>
          <a:p>
            <a:pPr marL="377100" lvl="1" indent="0">
              <a:lnSpc>
                <a:spcPct val="107000"/>
              </a:lnSpc>
              <a:spcBef>
                <a:spcPts val="0"/>
              </a:spcBef>
              <a:spcAft>
                <a:spcPts val="0"/>
              </a:spcAft>
              <a:buNone/>
            </a:pPr>
            <a:r>
              <a:rPr lang="en-US" sz="2600" b="1" dirty="0">
                <a:effectLst/>
                <a:latin typeface="Gotham Medium" panose="02000604030000020004"/>
                <a:ea typeface="Calibri" panose="020F0502020204030204" pitchFamily="34" charset="0"/>
                <a:cs typeface="Times New Roman" panose="02020603050405020304" pitchFamily="18" charset="0"/>
              </a:rPr>
              <a:t>Then have them make a sanctuary for me, and I will dwell among them. </a:t>
            </a:r>
          </a:p>
          <a:p>
            <a:pPr marL="377100" lvl="1" indent="0" algn="r">
              <a:lnSpc>
                <a:spcPct val="107000"/>
              </a:lnSpc>
              <a:spcBef>
                <a:spcPts val="0"/>
              </a:spcBef>
              <a:spcAft>
                <a:spcPts val="0"/>
              </a:spcAft>
              <a:buNone/>
            </a:pPr>
            <a:r>
              <a:rPr lang="en-US" sz="2600" b="1" dirty="0">
                <a:effectLst/>
                <a:latin typeface="Gotham Medium" panose="02000604030000020004"/>
                <a:ea typeface="Calibri" panose="020F0502020204030204" pitchFamily="34" charset="0"/>
                <a:cs typeface="Times New Roman" panose="02020603050405020304" pitchFamily="18" charset="0"/>
              </a:rPr>
              <a:t>—Exodus 25:8 NIV</a:t>
            </a:r>
          </a:p>
        </p:txBody>
      </p:sp>
      <p:pic>
        <p:nvPicPr>
          <p:cNvPr id="6" name="Picture 5" descr="A cross on a mountain&#10;&#10;Description automatically generated with medium confidence">
            <a:extLst>
              <a:ext uri="{FF2B5EF4-FFF2-40B4-BE49-F238E27FC236}">
                <a16:creationId xmlns:a16="http://schemas.microsoft.com/office/drawing/2014/main" id="{EE33ED42-47A9-4EF4-8693-8A5632209EBA}"/>
              </a:ext>
            </a:extLst>
          </p:cNvPr>
          <p:cNvPicPr>
            <a:picLocks noChangeAspect="1"/>
          </p:cNvPicPr>
          <p:nvPr/>
        </p:nvPicPr>
        <p:blipFill>
          <a:blip r:embed="rId3"/>
          <a:stretch>
            <a:fillRect/>
          </a:stretch>
        </p:blipFill>
        <p:spPr>
          <a:xfrm>
            <a:off x="273615" y="163326"/>
            <a:ext cx="7552593" cy="5035062"/>
          </a:xfrm>
          <a:prstGeom prst="roundRect">
            <a:avLst>
              <a:gd name="adj" fmla="val 8594"/>
            </a:avLst>
          </a:prstGeom>
          <a:solidFill>
            <a:srgbClr val="FFFFFF">
              <a:shade val="85000"/>
            </a:srgbClr>
          </a:solidFill>
          <a:ln w="76200">
            <a:solidFill>
              <a:srgbClr val="002060"/>
            </a:solid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046589" y="1280109"/>
            <a:ext cx="3535977" cy="618699"/>
          </a:xfrm>
          <a:solidFill>
            <a:schemeClr val="bg2">
              <a:lumMod val="60000"/>
              <a:lumOff val="40000"/>
              <a:alpha val="20000"/>
            </a:schemeClr>
          </a:solidFill>
        </p:spPr>
        <p:txBody>
          <a:bodyPr anchor="b">
            <a:noAutofit/>
          </a:bodyPr>
          <a:lstStyle/>
          <a:p>
            <a:pPr marL="0" marR="0">
              <a:lnSpc>
                <a:spcPct val="107000"/>
              </a:lnSpc>
              <a:spcBef>
                <a:spcPts val="0"/>
              </a:spcBef>
              <a:spcAft>
                <a:spcPts val="0"/>
              </a:spcAft>
            </a:pPr>
            <a:r>
              <a:rPr lang="en-US" sz="4000" b="1" cap="small" dirty="0">
                <a:solidFill>
                  <a:schemeClr val="tx1"/>
                </a:solidFill>
                <a:effectLst/>
                <a:latin typeface="Gotham Medium" panose="02000604030000020004"/>
                <a:ea typeface="Calibri" panose="020F0502020204030204" pitchFamily="34" charset="0"/>
                <a:cs typeface="Times New Roman" panose="02020603050405020304" pitchFamily="18" charset="0"/>
              </a:rPr>
              <a:t>A Space for God</a:t>
            </a:r>
            <a:endParaRPr lang="en-US" sz="4000" cap="small" dirty="0">
              <a:solidFill>
                <a:schemeClr val="tx1"/>
              </a:solidFill>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23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632371" y="121525"/>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sp>
        <p:nvSpPr>
          <p:cNvPr id="29" name="TextBox 28">
            <a:extLst>
              <a:ext uri="{FF2B5EF4-FFF2-40B4-BE49-F238E27FC236}">
                <a16:creationId xmlns:a16="http://schemas.microsoft.com/office/drawing/2014/main" id="{94623693-3F29-41C2-8ECA-512EA43AF814}"/>
              </a:ext>
            </a:extLst>
          </p:cNvPr>
          <p:cNvSpPr txBox="1"/>
          <p:nvPr/>
        </p:nvSpPr>
        <p:spPr>
          <a:xfrm>
            <a:off x="64270" y="30480"/>
            <a:ext cx="4529501" cy="588140"/>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
        <p:nvSpPr>
          <p:cNvPr id="9" name="TextBox 8">
            <a:extLst>
              <a:ext uri="{FF2B5EF4-FFF2-40B4-BE49-F238E27FC236}">
                <a16:creationId xmlns:a16="http://schemas.microsoft.com/office/drawing/2014/main" id="{18309D12-7327-4642-835F-AE1933820AD5}"/>
              </a:ext>
            </a:extLst>
          </p:cNvPr>
          <p:cNvSpPr txBox="1"/>
          <p:nvPr/>
        </p:nvSpPr>
        <p:spPr>
          <a:xfrm>
            <a:off x="221274" y="741097"/>
            <a:ext cx="9732281" cy="3078792"/>
          </a:xfrm>
          <a:prstGeom prst="rect">
            <a:avLst/>
          </a:prstGeom>
          <a:solidFill>
            <a:srgbClr val="002060">
              <a:alpha val="30000"/>
            </a:srgb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effectLst/>
                <a:latin typeface="Gotham Medium" panose="02000604030000020004"/>
                <a:ea typeface="Calibri" panose="020F0502020204030204" pitchFamily="34" charset="0"/>
                <a:cs typeface="Times New Roman" panose="02020603050405020304" pitchFamily="18" charset="0"/>
              </a:rPr>
              <a:t>The Tearing of the Temple Curtain</a:t>
            </a:r>
          </a:p>
          <a:p>
            <a:pPr>
              <a:lnSpc>
                <a:spcPct val="107000"/>
              </a:lnSpc>
            </a:pPr>
            <a:r>
              <a:rPr lang="en-US" sz="1400" b="1" dirty="0">
                <a:effectLst/>
                <a:latin typeface="Gotham Medium" panose="02000604030000020004"/>
                <a:ea typeface="Calibri" panose="020F0502020204030204" pitchFamily="34" charset="0"/>
                <a:cs typeface="Times New Roman" panose="02020603050405020304" pitchFamily="18" charset="0"/>
              </a:rPr>
              <a:t>As Jesus hung on the cross, the end came when He “cried out . . . in a loud voice” (Matt. 27:50). Alternatively, John 19:30 describes the end of His life when Jesus says, “It is finished. ” In each case, the Gospel writers show that the task that God had set before Him was complete. </a:t>
            </a:r>
          </a:p>
          <a:p>
            <a:pPr>
              <a:lnSpc>
                <a:spcPct val="107000"/>
              </a:lnSpc>
            </a:pPr>
            <a:endParaRPr lang="en-US" sz="1400" b="1" dirty="0">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400" b="1" dirty="0">
                <a:effectLst/>
                <a:latin typeface="Gotham Medium" panose="02000604030000020004"/>
                <a:ea typeface="Calibri" panose="020F0502020204030204" pitchFamily="34" charset="0"/>
                <a:cs typeface="Times New Roman" panose="02020603050405020304" pitchFamily="18" charset="0"/>
              </a:rPr>
              <a:t>But in Matthew, the meaning of the Son’s sacrificial death is also shown by the tearing of the central curtain of the Jerusalem temple “from top to bottom” (Matt. 27:51). Just like in the tabernacle, this central curtain separated the holy presence of God from sinful people. The most Holy Place was used only by the high priest on the Day of Atonement. But with the sacrificial death of Jesus, this separation came to an end. </a:t>
            </a:r>
          </a:p>
          <a:p>
            <a:pPr>
              <a:lnSpc>
                <a:spcPct val="107000"/>
              </a:lnSpc>
            </a:pPr>
            <a:endParaRPr lang="en-US" sz="1400" b="1" dirty="0">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400" b="1" dirty="0">
                <a:effectLst/>
                <a:latin typeface="Gotham Medium" panose="02000604030000020004"/>
                <a:ea typeface="Calibri" panose="020F0502020204030204" pitchFamily="34" charset="0"/>
                <a:cs typeface="Times New Roman" panose="02020603050405020304" pitchFamily="18" charset="0"/>
              </a:rPr>
              <a:t>Likewise, the writer of Hebrews describes “a new and living way opened for us through the curtain” (Heb. 10:20). Instead of God’s presence remaining shielded, Christians are now invited to “draw near to God . . . with the full assurance that faith brings,” for the blood of Jesus is able to cleanse from sin (Heb. 10:22). </a:t>
            </a:r>
          </a:p>
        </p:txBody>
      </p:sp>
      <p:cxnSp>
        <p:nvCxnSpPr>
          <p:cNvPr id="8" name="Straight Connector 7">
            <a:extLst>
              <a:ext uri="{FF2B5EF4-FFF2-40B4-BE49-F238E27FC236}">
                <a16:creationId xmlns:a16="http://schemas.microsoft.com/office/drawing/2014/main" id="{5A6937AD-AB00-4202-9CCB-A4B96EA5D612}"/>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cross on a mountain&#10;&#10;Description automatically generated with medium confidence">
            <a:extLst>
              <a:ext uri="{FF2B5EF4-FFF2-40B4-BE49-F238E27FC236}">
                <a16:creationId xmlns:a16="http://schemas.microsoft.com/office/drawing/2014/main" id="{417D2F44-44D9-5391-7A0A-236DB3ABF459}"/>
              </a:ext>
            </a:extLst>
          </p:cNvPr>
          <p:cNvPicPr>
            <a:picLocks noChangeAspect="1"/>
          </p:cNvPicPr>
          <p:nvPr/>
        </p:nvPicPr>
        <p:blipFill rotWithShape="1">
          <a:blip r:embed="rId3">
            <a:extLst>
              <a:ext uri="{28A0092B-C50C-407E-A947-70E740481C1C}">
                <a14:useLocalDpi xmlns:a14="http://schemas.microsoft.com/office/drawing/2010/main" val="0"/>
              </a:ext>
            </a:extLst>
          </a:blip>
          <a:srcRect l="1362" r="2" b="2"/>
          <a:stretch/>
        </p:blipFill>
        <p:spPr>
          <a:xfrm>
            <a:off x="8082301" y="4098804"/>
            <a:ext cx="3742507" cy="2532627"/>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effectLst>
            <a:glow rad="228600">
              <a:schemeClr val="accent4">
                <a:satMod val="175000"/>
                <a:alpha val="40000"/>
              </a:schemeClr>
            </a:glow>
          </a:effectLst>
        </p:spPr>
      </p:pic>
      <p:sp>
        <p:nvSpPr>
          <p:cNvPr id="2" name="TextBox 1">
            <a:extLst>
              <a:ext uri="{FF2B5EF4-FFF2-40B4-BE49-F238E27FC236}">
                <a16:creationId xmlns:a16="http://schemas.microsoft.com/office/drawing/2014/main" id="{92857E99-D8EC-1ECF-3019-F24B2600E5B8}"/>
              </a:ext>
            </a:extLst>
          </p:cNvPr>
          <p:cNvSpPr txBox="1"/>
          <p:nvPr/>
        </p:nvSpPr>
        <p:spPr>
          <a:xfrm>
            <a:off x="231905" y="3889275"/>
            <a:ext cx="7816942" cy="1695721"/>
          </a:xfrm>
          <a:prstGeom prst="rect">
            <a:avLst/>
          </a:prstGeom>
          <a:solidFill>
            <a:srgbClr val="002060">
              <a:alpha val="30000"/>
            </a:srgb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1400" b="1" dirty="0">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400" b="1" dirty="0">
                <a:effectLst/>
                <a:latin typeface="Gotham Medium" panose="02000604030000020004"/>
                <a:ea typeface="Calibri" panose="020F0502020204030204" pitchFamily="34" charset="0"/>
                <a:cs typeface="Times New Roman" panose="02020603050405020304" pitchFamily="18" charset="0"/>
              </a:rPr>
              <a:t>A Holy God Dwells with His People</a:t>
            </a:r>
          </a:p>
          <a:p>
            <a:pPr>
              <a:lnSpc>
                <a:spcPct val="107000"/>
              </a:lnSpc>
            </a:pPr>
            <a:r>
              <a:rPr lang="en-US" sz="1400" b="1" dirty="0">
                <a:effectLst/>
                <a:latin typeface="Gotham Medium" panose="02000604030000020004"/>
                <a:ea typeface="Calibri" panose="020F0502020204030204" pitchFamily="34" charset="0"/>
                <a:cs typeface="Times New Roman" panose="02020603050405020304" pitchFamily="18" charset="0"/>
              </a:rPr>
              <a:t>In the new covenant, the image of a temple becomes associated with God’s people, not only as individuals but as a community devoted to following Christ. First Peter 2:5 says, “You also, like living stones, are being built into a spiritual house. ” The tabernacle and later temple are, in the new covenant, God’s new “spiritual house,” His presence among His people who have received mercy and are able to show mercy to others (1 Peter 2:10). </a:t>
            </a:r>
          </a:p>
        </p:txBody>
      </p:sp>
      <p:sp>
        <p:nvSpPr>
          <p:cNvPr id="4" name="Slide Number Placeholder 4">
            <a:extLst>
              <a:ext uri="{FF2B5EF4-FFF2-40B4-BE49-F238E27FC236}">
                <a16:creationId xmlns:a16="http://schemas.microsoft.com/office/drawing/2014/main" id="{83CD4508-BDF5-67A0-24C9-384B49269B1D}"/>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10</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1694508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287C959-4136-4048-BDCF-61657DCA06F8}"/>
              </a:ext>
            </a:extLst>
          </p:cNvPr>
          <p:cNvPicPr>
            <a:picLocks noChangeAspect="1"/>
          </p:cNvPicPr>
          <p:nvPr/>
        </p:nvPicPr>
        <p:blipFill>
          <a:blip r:embed="rId3"/>
          <a:stretch>
            <a:fillRect/>
          </a:stretch>
        </p:blipFill>
        <p:spPr>
          <a:xfrm>
            <a:off x="81973" y="882372"/>
            <a:ext cx="12070080" cy="5975628"/>
          </a:xfrm>
          <a:prstGeom prst="rect">
            <a:avLst/>
          </a:prstGeom>
        </p:spPr>
      </p:pic>
      <p:sp>
        <p:nvSpPr>
          <p:cNvPr id="14" name="Rectangle 13">
            <a:extLst>
              <a:ext uri="{FF2B5EF4-FFF2-40B4-BE49-F238E27FC236}">
                <a16:creationId xmlns:a16="http://schemas.microsoft.com/office/drawing/2014/main" id="{4FC1CD6D-141D-4041-8CF1-E98F3566904F}"/>
              </a:ext>
            </a:extLst>
          </p:cNvPr>
          <p:cNvSpPr/>
          <p:nvPr/>
        </p:nvSpPr>
        <p:spPr>
          <a:xfrm>
            <a:off x="76200" y="76200"/>
            <a:ext cx="12192000" cy="6806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Gotham Medium" panose="02000604030000020004"/>
            </a:endParaRPr>
          </a:p>
        </p:txBody>
      </p:sp>
      <p:sp>
        <p:nvSpPr>
          <p:cNvPr id="26" name="Line 10">
            <a:extLst>
              <a:ext uri="{FF2B5EF4-FFF2-40B4-BE49-F238E27FC236}">
                <a16:creationId xmlns:a16="http://schemas.microsoft.com/office/drawing/2014/main" id="{4461CD4E-BC8B-4978-97F4-B1CC8B006397}"/>
              </a:ext>
            </a:extLst>
          </p:cNvPr>
          <p:cNvSpPr>
            <a:spLocks noChangeShapeType="1"/>
          </p:cNvSpPr>
          <p:nvPr/>
        </p:nvSpPr>
        <p:spPr bwMode="auto">
          <a:xfrm>
            <a:off x="-530963" y="1392558"/>
            <a:ext cx="12985195" cy="0"/>
          </a:xfrm>
          <a:prstGeom prst="line">
            <a:avLst/>
          </a:prstGeom>
          <a:noFill/>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b="1" dirty="0">
              <a:latin typeface="Gotham Medium" panose="02000604030000020004"/>
            </a:endParaRPr>
          </a:p>
        </p:txBody>
      </p:sp>
      <p:cxnSp>
        <p:nvCxnSpPr>
          <p:cNvPr id="27" name="Straight Connector 26">
            <a:extLst>
              <a:ext uri="{FF2B5EF4-FFF2-40B4-BE49-F238E27FC236}">
                <a16:creationId xmlns:a16="http://schemas.microsoft.com/office/drawing/2014/main" id="{3D1C6D20-AF37-4A0A-BC15-7CC44713EB6C}"/>
              </a:ext>
            </a:extLst>
          </p:cNvPr>
          <p:cNvCxnSpPr>
            <a:cxnSpLocks/>
          </p:cNvCxnSpPr>
          <p:nvPr/>
        </p:nvCxnSpPr>
        <p:spPr>
          <a:xfrm>
            <a:off x="-530962" y="789838"/>
            <a:ext cx="12985195"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09B0C9A-171E-4AC0-B418-C8971C1C7045}"/>
              </a:ext>
            </a:extLst>
          </p:cNvPr>
          <p:cNvSpPr txBox="1"/>
          <p:nvPr/>
        </p:nvSpPr>
        <p:spPr>
          <a:xfrm>
            <a:off x="152401" y="97158"/>
            <a:ext cx="3581400" cy="434252"/>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400" b="1" dirty="0">
                <a:effectLst>
                  <a:outerShdw blurRad="38100" dist="38100" dir="2700000" algn="tl">
                    <a:srgbClr val="000000">
                      <a:alpha val="43137"/>
                    </a:srgbClr>
                  </a:outerShdw>
                </a:effectLst>
                <a:latin typeface="Gotham Medium" panose="02000604030000020004"/>
              </a:rPr>
              <a:t>LESSON OVERVIEW</a:t>
            </a:r>
          </a:p>
        </p:txBody>
      </p:sp>
      <p:sp>
        <p:nvSpPr>
          <p:cNvPr id="31" name="Title 2">
            <a:extLst>
              <a:ext uri="{FF2B5EF4-FFF2-40B4-BE49-F238E27FC236}">
                <a16:creationId xmlns:a16="http://schemas.microsoft.com/office/drawing/2014/main" id="{30F6A39B-0F55-4532-A5C4-C90461DE145E}"/>
              </a:ext>
            </a:extLst>
          </p:cNvPr>
          <p:cNvSpPr txBox="1">
            <a:spLocks/>
          </p:cNvSpPr>
          <p:nvPr/>
        </p:nvSpPr>
        <p:spPr>
          <a:xfrm>
            <a:off x="9067800" y="170948"/>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effectLst>
                  <a:outerShdw blurRad="38100" dist="38100" dir="2700000" algn="tl">
                    <a:srgbClr val="000000">
                      <a:alpha val="43137"/>
                    </a:srgbClr>
                  </a:outerShdw>
                </a:effectLst>
                <a:latin typeface="Gotham Medium" panose="02000604030000020004"/>
              </a:rPr>
              <a:t>A Space for God</a:t>
            </a:r>
          </a:p>
        </p:txBody>
      </p:sp>
      <p:sp>
        <p:nvSpPr>
          <p:cNvPr id="9" name="Title 2">
            <a:extLst>
              <a:ext uri="{FF2B5EF4-FFF2-40B4-BE49-F238E27FC236}">
                <a16:creationId xmlns:a16="http://schemas.microsoft.com/office/drawing/2014/main" id="{7213329C-B3FC-4D67-8C32-A33B9F597E27}"/>
              </a:ext>
            </a:extLst>
          </p:cNvPr>
          <p:cNvSpPr txBox="1">
            <a:spLocks/>
          </p:cNvSpPr>
          <p:nvPr/>
        </p:nvSpPr>
        <p:spPr>
          <a:xfrm>
            <a:off x="152400" y="894379"/>
            <a:ext cx="8321040" cy="382777"/>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800" b="1" cap="small" dirty="0">
                <a:effectLst/>
                <a:latin typeface="Gotham Medium" panose="02000604030000020004"/>
                <a:ea typeface="Calibri" panose="020F0502020204030204" pitchFamily="34" charset="0"/>
                <a:cs typeface="Times New Roman" panose="02020603050405020304" pitchFamily="18" charset="0"/>
              </a:rPr>
              <a:t>Offerings for the Tabernacle - Exodus 25:1–9 </a:t>
            </a:r>
          </a:p>
        </p:txBody>
      </p:sp>
      <p:sp>
        <p:nvSpPr>
          <p:cNvPr id="11" name="TextBox 10">
            <a:extLst>
              <a:ext uri="{FF2B5EF4-FFF2-40B4-BE49-F238E27FC236}">
                <a16:creationId xmlns:a16="http://schemas.microsoft.com/office/drawing/2014/main" id="{AC69F466-B768-4B46-AA7B-81DAD4829AE9}"/>
              </a:ext>
            </a:extLst>
          </p:cNvPr>
          <p:cNvSpPr txBox="1"/>
          <p:nvPr/>
        </p:nvSpPr>
        <p:spPr>
          <a:xfrm>
            <a:off x="467233" y="4463144"/>
            <a:ext cx="11461531" cy="2056012"/>
          </a:xfrm>
          <a:prstGeom prst="rect">
            <a:avLst/>
          </a:prstGeom>
          <a:solidFill>
            <a:schemeClr val="accent3">
              <a:lumMod val="5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257300" lvl="2" indent="-342900">
              <a:lnSpc>
                <a:spcPct val="107000"/>
              </a:lnSpc>
              <a:buFont typeface="Wingdings" panose="05000000000000000000" pitchFamily="2" charset="2"/>
              <a:buChar char="q"/>
            </a:pPr>
            <a:r>
              <a:rPr lang="en-US" b="1" dirty="0">
                <a:effectLst/>
                <a:latin typeface="Gotham Medium" panose="02000604030000020004"/>
                <a:ea typeface="Calibri" panose="020F0502020204030204" pitchFamily="34" charset="0"/>
                <a:cs typeface="Times New Roman" panose="02020603050405020304" pitchFamily="18" charset="0"/>
              </a:rPr>
              <a:t> </a:t>
            </a:r>
            <a:r>
              <a:rPr lang="en-US" sz="1700" b="1" dirty="0">
                <a:effectLst/>
                <a:latin typeface="Gotham Medium" panose="02000604030000020004"/>
                <a:ea typeface="Calibri" panose="020F0502020204030204" pitchFamily="34" charset="0"/>
                <a:cs typeface="Times New Roman" panose="02020603050405020304" pitchFamily="18" charset="0"/>
              </a:rPr>
              <a:t>The Israelites were to bring specific offerings. </a:t>
            </a:r>
          </a:p>
          <a:p>
            <a:pPr marL="1257300" lvl="2" indent="-342900">
              <a:lnSpc>
                <a:spcPct val="107000"/>
              </a:lnSpc>
              <a:buFont typeface="Wingdings" panose="05000000000000000000" pitchFamily="2" charset="2"/>
              <a:buChar char="q"/>
            </a:pPr>
            <a:r>
              <a:rPr lang="en-US" sz="1700" b="1" dirty="0">
                <a:effectLst/>
                <a:latin typeface="Gotham Medium" panose="02000604030000020004"/>
                <a:ea typeface="Calibri" panose="020F0502020204030204" pitchFamily="34" charset="0"/>
                <a:cs typeface="Times New Roman" panose="02020603050405020304" pitchFamily="18" charset="0"/>
              </a:rPr>
              <a:t> Moses and the people would build a holy place for God. </a:t>
            </a:r>
          </a:p>
          <a:p>
            <a:pPr marL="1257300" lvl="2" indent="-342900">
              <a:lnSpc>
                <a:spcPct val="107000"/>
              </a:lnSpc>
              <a:buFont typeface="Wingdings" panose="05000000000000000000" pitchFamily="2" charset="2"/>
              <a:buChar char="q"/>
            </a:pPr>
            <a:r>
              <a:rPr lang="en-US" sz="1700" b="1" dirty="0">
                <a:effectLst/>
                <a:latin typeface="Gotham Medium" panose="02000604030000020004"/>
                <a:ea typeface="Calibri" panose="020F0502020204030204" pitchFamily="34" charset="0"/>
                <a:cs typeface="Times New Roman" panose="02020603050405020304" pitchFamily="18" charset="0"/>
              </a:rPr>
              <a:t> Precious metals, the strongest wood, and fine fabric would be used to create a sacred space for God’s presence. </a:t>
            </a:r>
          </a:p>
          <a:p>
            <a:pPr marL="1257300" lvl="2" indent="-342900">
              <a:lnSpc>
                <a:spcPct val="107000"/>
              </a:lnSpc>
              <a:buFont typeface="Wingdings" panose="05000000000000000000" pitchFamily="2" charset="2"/>
              <a:buChar char="q"/>
            </a:pPr>
            <a:r>
              <a:rPr lang="en-US" sz="1700" b="1" dirty="0">
                <a:effectLst/>
                <a:latin typeface="Gotham Medium" panose="02000604030000020004"/>
                <a:ea typeface="Calibri" panose="020F0502020204030204" pitchFamily="34" charset="0"/>
                <a:cs typeface="Times New Roman" panose="02020603050405020304" pitchFamily="18" charset="0"/>
              </a:rPr>
              <a:t> Materials would also be needed for Israel’s priests, who would come to represent the people before God. </a:t>
            </a:r>
          </a:p>
          <a:p>
            <a:pPr marL="1257300" lvl="2" indent="-342900">
              <a:lnSpc>
                <a:spcPct val="107000"/>
              </a:lnSpc>
              <a:buFont typeface="Wingdings" panose="05000000000000000000" pitchFamily="2" charset="2"/>
              <a:buChar char="q"/>
            </a:pPr>
            <a:r>
              <a:rPr lang="en-US" sz="1700" b="1" dirty="0">
                <a:effectLst/>
                <a:latin typeface="Gotham Medium" panose="02000604030000020004"/>
                <a:ea typeface="Calibri" panose="020F0502020204030204" pitchFamily="34" charset="0"/>
                <a:cs typeface="Times New Roman" panose="02020603050405020304" pitchFamily="18" charset="0"/>
              </a:rPr>
              <a:t> God’s instructions are intensely practical, showing how to create a sanctuary that would function without interruption. </a:t>
            </a:r>
          </a:p>
          <a:p>
            <a:pPr marL="1257300" lvl="2" indent="-342900">
              <a:lnSpc>
                <a:spcPct val="107000"/>
              </a:lnSpc>
              <a:buFont typeface="Wingdings" panose="05000000000000000000" pitchFamily="2" charset="2"/>
              <a:buChar char="q"/>
            </a:pPr>
            <a:r>
              <a:rPr lang="en-US" sz="1700" b="1" dirty="0">
                <a:effectLst/>
                <a:latin typeface="Gotham Medium" panose="02000604030000020004"/>
                <a:ea typeface="Calibri" panose="020F0502020204030204" pitchFamily="34" charset="0"/>
                <a:cs typeface="Times New Roman" panose="02020603050405020304" pitchFamily="18" charset="0"/>
              </a:rPr>
              <a:t> God had a particular design for the tabernacle and the role it would play in Israel’s worship. </a:t>
            </a:r>
          </a:p>
        </p:txBody>
      </p:sp>
      <p:sp>
        <p:nvSpPr>
          <p:cNvPr id="28" name="Line 10">
            <a:extLst>
              <a:ext uri="{FF2B5EF4-FFF2-40B4-BE49-F238E27FC236}">
                <a16:creationId xmlns:a16="http://schemas.microsoft.com/office/drawing/2014/main" id="{1510E334-0B69-4DF3-B00F-C5CA44393AE9}"/>
              </a:ext>
            </a:extLst>
          </p:cNvPr>
          <p:cNvSpPr>
            <a:spLocks noChangeShapeType="1"/>
          </p:cNvSpPr>
          <p:nvPr/>
        </p:nvSpPr>
        <p:spPr bwMode="auto">
          <a:xfrm>
            <a:off x="-530963" y="4463144"/>
            <a:ext cx="13428523"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b="1" dirty="0">
              <a:latin typeface="Gotham Medium" panose="02000604030000020004"/>
            </a:endParaRPr>
          </a:p>
        </p:txBody>
      </p:sp>
      <p:cxnSp>
        <p:nvCxnSpPr>
          <p:cNvPr id="15" name="Straight Connector 14">
            <a:extLst>
              <a:ext uri="{FF2B5EF4-FFF2-40B4-BE49-F238E27FC236}">
                <a16:creationId xmlns:a16="http://schemas.microsoft.com/office/drawing/2014/main" id="{38F0B4A9-6638-49B2-8E8B-7034730A4A9E}"/>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9954B5-A41C-44DF-A692-076698F6A654}"/>
              </a:ext>
            </a:extLst>
          </p:cNvPr>
          <p:cNvCxnSpPr>
            <a:cxnSpLocks/>
          </p:cNvCxnSpPr>
          <p:nvPr/>
        </p:nvCxnSpPr>
        <p:spPr>
          <a:xfrm>
            <a:off x="76200" y="1425875"/>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6D7997-BDF6-4220-AC08-1E981A4A20F6}"/>
              </a:ext>
            </a:extLst>
          </p:cNvPr>
          <p:cNvCxnSpPr>
            <a:cxnSpLocks/>
          </p:cNvCxnSpPr>
          <p:nvPr/>
        </p:nvCxnSpPr>
        <p:spPr>
          <a:xfrm>
            <a:off x="76200" y="4452182"/>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C3A1CDB9-FC74-935F-8860-26B7D74DAB57}"/>
              </a:ext>
            </a:extLst>
          </p:cNvPr>
          <p:cNvSpPr>
            <a:spLocks noGrp="1"/>
          </p:cNvSpPr>
          <p:nvPr>
            <p:ph type="sldNum" sz="quarter" idx="2"/>
          </p:nvPr>
        </p:nvSpPr>
        <p:spPr>
          <a:xfrm>
            <a:off x="10949942" y="6049552"/>
            <a:ext cx="838199" cy="538966"/>
          </a:xfrm>
        </p:spPr>
        <p:txBody>
          <a:bodyPr/>
          <a:lstStyle/>
          <a:p>
            <a:fld id="{86CB4B4D-7CA3-9044-876B-883B54F8677D}" type="slidenum">
              <a:rPr lang="en-US" sz="1400" b="1" smtClean="0">
                <a:latin typeface="Arial Black" panose="020B0A04020102020204" pitchFamily="34" charset="0"/>
              </a:rPr>
              <a:pPr/>
              <a:t>11</a:t>
            </a:fld>
            <a:endParaRPr lang="en-US" sz="1400" b="1" dirty="0">
              <a:latin typeface="Arial Black" panose="020B0A04020102020204" pitchFamily="34" charset="0"/>
            </a:endParaRPr>
          </a:p>
        </p:txBody>
      </p:sp>
      <p:sp>
        <p:nvSpPr>
          <p:cNvPr id="3" name="TextBox 2">
            <a:extLst>
              <a:ext uri="{FF2B5EF4-FFF2-40B4-BE49-F238E27FC236}">
                <a16:creationId xmlns:a16="http://schemas.microsoft.com/office/drawing/2014/main" id="{A4DD3704-F498-ED6B-E29D-699812202D12}"/>
              </a:ext>
            </a:extLst>
          </p:cNvPr>
          <p:cNvSpPr txBox="1"/>
          <p:nvPr/>
        </p:nvSpPr>
        <p:spPr>
          <a:xfrm>
            <a:off x="467234" y="1456041"/>
            <a:ext cx="11320907" cy="2978764"/>
          </a:xfrm>
          <a:prstGeom prst="rect">
            <a:avLst/>
          </a:prstGeom>
          <a:solidFill>
            <a:schemeClr val="accent3">
              <a:lumMod val="5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1 And the LORD </a:t>
            </a:r>
            <a:r>
              <a:rPr lang="en-US" sz="1600" b="1" dirty="0" err="1">
                <a:effectLst/>
                <a:latin typeface="Gotham Medium" panose="02000604030000020004"/>
                <a:ea typeface="Calibri" panose="020F0502020204030204" pitchFamily="34" charset="0"/>
                <a:cs typeface="Times New Roman" panose="02020603050405020304" pitchFamily="18" charset="0"/>
              </a:rPr>
              <a:t>spake</a:t>
            </a:r>
            <a:r>
              <a:rPr lang="en-US" sz="1600" b="1" dirty="0">
                <a:effectLst/>
                <a:latin typeface="Gotham Medium" panose="02000604030000020004"/>
                <a:ea typeface="Calibri" panose="020F0502020204030204" pitchFamily="34" charset="0"/>
                <a:cs typeface="Times New Roman" panose="02020603050405020304" pitchFamily="18" charset="0"/>
              </a:rPr>
              <a:t> unto Moses, saying,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2 Speak unto the children of Israel, that they bring me an offering: of every man that giveth it willingly with his heart ye shall take my offering.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3 And this is the offering which ye shall take of them; gold, and silver, and brass,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4 And blue, and purple, and scarlet, and fine linen, and goats’ hair,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5 And rams’ skins dyed red, and badgers’ skins, and shittim wood,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6 Oil for the light, spices for anointing oil, and for sweet incense,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7 Onyx stones, and stones to be set in the ephod, and in the breastplate.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8 And let them make me a sanctuary; that I may dwell among them. </a:t>
            </a:r>
          </a:p>
          <a:p>
            <a:pPr marL="91440" marR="0">
              <a:lnSpc>
                <a:spcPct val="107000"/>
              </a:lnSpc>
              <a:spcBef>
                <a:spcPts val="0"/>
              </a:spcBef>
              <a:spcAft>
                <a:spcPts val="0"/>
              </a:spcAft>
            </a:pPr>
            <a:r>
              <a:rPr lang="en-US" sz="1600" b="1" dirty="0">
                <a:effectLst/>
                <a:latin typeface="Gotham Medium" panose="02000604030000020004"/>
                <a:ea typeface="Calibri" panose="020F0502020204030204" pitchFamily="34" charset="0"/>
                <a:cs typeface="Times New Roman" panose="02020603050405020304" pitchFamily="18" charset="0"/>
              </a:rPr>
              <a:t>9 According to all that I shew thee, after the pattern of the tabernacle, and the pattern of all the instruments thereof, even so shall ye make it. </a:t>
            </a:r>
          </a:p>
        </p:txBody>
      </p:sp>
    </p:spTree>
    <p:extLst>
      <p:ext uri="{BB962C8B-B14F-4D97-AF65-F5344CB8AC3E}">
        <p14:creationId xmlns:p14="http://schemas.microsoft.com/office/powerpoint/2010/main" val="4246870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DC31B9A-8B18-4008-88E3-8DBBAF843CC6}"/>
              </a:ext>
            </a:extLst>
          </p:cNvPr>
          <p:cNvPicPr>
            <a:picLocks noChangeAspect="1"/>
          </p:cNvPicPr>
          <p:nvPr/>
        </p:nvPicPr>
        <p:blipFill>
          <a:blip r:embed="rId3"/>
          <a:stretch>
            <a:fillRect/>
          </a:stretch>
        </p:blipFill>
        <p:spPr>
          <a:xfrm>
            <a:off x="81973" y="882372"/>
            <a:ext cx="12070080" cy="5975628"/>
          </a:xfrm>
          <a:prstGeom prst="rect">
            <a:avLst/>
          </a:prstGeom>
        </p:spPr>
      </p:pic>
      <p:sp>
        <p:nvSpPr>
          <p:cNvPr id="14" name="Rectangle 13">
            <a:extLst>
              <a:ext uri="{FF2B5EF4-FFF2-40B4-BE49-F238E27FC236}">
                <a16:creationId xmlns:a16="http://schemas.microsoft.com/office/drawing/2014/main" id="{4FC1CD6D-141D-4041-8CF1-E98F3566904F}"/>
              </a:ext>
            </a:extLst>
          </p:cNvPr>
          <p:cNvSpPr/>
          <p:nvPr/>
        </p:nvSpPr>
        <p:spPr>
          <a:xfrm>
            <a:off x="42499" y="0"/>
            <a:ext cx="12192000" cy="6806351"/>
          </a:xfrm>
          <a:prstGeom prst="rect">
            <a:avLst/>
          </a:prstGeom>
          <a:solidFill>
            <a:schemeClr val="bg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Gotham Medium" panose="02000604030000020004"/>
            </a:endParaRPr>
          </a:p>
        </p:txBody>
      </p:sp>
      <p:sp>
        <p:nvSpPr>
          <p:cNvPr id="33" name="TextBox 32">
            <a:extLst>
              <a:ext uri="{FF2B5EF4-FFF2-40B4-BE49-F238E27FC236}">
                <a16:creationId xmlns:a16="http://schemas.microsoft.com/office/drawing/2014/main" id="{54C6C4D9-4A29-4AB6-94E8-47A6B523B413}"/>
              </a:ext>
            </a:extLst>
          </p:cNvPr>
          <p:cNvSpPr txBox="1"/>
          <p:nvPr/>
        </p:nvSpPr>
        <p:spPr>
          <a:xfrm>
            <a:off x="430823" y="1382509"/>
            <a:ext cx="11482754" cy="2987036"/>
          </a:xfrm>
          <a:prstGeom prst="rect">
            <a:avLst/>
          </a:prstGeom>
          <a:solidFill>
            <a:schemeClr val="accent3">
              <a:lumMod val="5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1 “Make the tabernacle with ten curtains of finely twisted linen and blue, purple and scarlet yarn, with cherubim woven into them by a skilled worker.  31 “Make a curtain of blue, purple and scarlet yarn and finely twisted linen, with cherubim woven into it by a skilled worker. </a:t>
            </a:r>
            <a:endParaRPr lang="en-US" sz="600" b="1" dirty="0">
              <a:effectLst/>
              <a:latin typeface="Gotham Medium" panose="02000604030000020004"/>
              <a:ea typeface="Calibri" panose="020F0502020204030204" pitchFamily="34" charset="0"/>
              <a:cs typeface="Times New Roman" panose="02020603050405020304" pitchFamily="18" charset="0"/>
            </a:endParaRPr>
          </a:p>
          <a:p>
            <a:pPr marL="91440" marR="0">
              <a:lnSpc>
                <a:spcPct val="107000"/>
              </a:lnSpc>
              <a:spcBef>
                <a:spcPts val="0"/>
              </a:spcBef>
              <a:spcAft>
                <a:spcPts val="0"/>
              </a:spcAft>
            </a:pPr>
            <a:endParaRPr lang="en-US" sz="600" b="1" dirty="0">
              <a:effectLst/>
              <a:latin typeface="Gotham Medium" panose="02000604030000020004"/>
              <a:ea typeface="Calibri" panose="020F0502020204030204" pitchFamily="34" charset="0"/>
              <a:cs typeface="Times New Roman" panose="02020603050405020304" pitchFamily="18" charset="0"/>
            </a:endParaRPr>
          </a:p>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32 Hang it with gold hooks on four posts of acacia wood overlaid with gold and standing on four silver bases. </a:t>
            </a:r>
          </a:p>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33 Hang the curtain from the clasps and place the ark of the covenant law behind the curtain. The curtain will separate the Holy Place from the Most Holy Place.  </a:t>
            </a:r>
          </a:p>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34 Put the atonement cover on the ark of the covenant law in the Most Holy Place.  </a:t>
            </a:r>
          </a:p>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35 Place the table outside the curtain on the north side of the tabernacle and put the lampstand opposite it on the south side.  </a:t>
            </a:r>
          </a:p>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36 “For the entrance to the tent make a curtain of blue, purple and scarlet yarn and finely twisted linen—the work of an embroiderer.  </a:t>
            </a:r>
          </a:p>
          <a:p>
            <a:pPr marL="91440" marR="0">
              <a:lnSpc>
                <a:spcPct val="107000"/>
              </a:lnSpc>
              <a:spcBef>
                <a:spcPts val="0"/>
              </a:spcBef>
              <a:spcAft>
                <a:spcPts val="0"/>
              </a:spcAft>
            </a:pPr>
            <a:r>
              <a:rPr lang="en-US" sz="1550" b="1" dirty="0">
                <a:effectLst/>
                <a:latin typeface="Gotham Medium" panose="02000604030000020004"/>
                <a:ea typeface="Calibri" panose="020F0502020204030204" pitchFamily="34" charset="0"/>
                <a:cs typeface="Times New Roman" panose="02020603050405020304" pitchFamily="18" charset="0"/>
              </a:rPr>
              <a:t>37 Make gold hooks for this curtain and five posts of acacia wood overlaid with gold. And cast five bronze bases for them. </a:t>
            </a:r>
          </a:p>
          <a:p>
            <a:pPr marL="91440" marR="0">
              <a:lnSpc>
                <a:spcPct val="107000"/>
              </a:lnSpc>
              <a:spcBef>
                <a:spcPts val="0"/>
              </a:spcBef>
              <a:spcAft>
                <a:spcPts val="0"/>
              </a:spcAft>
            </a:pPr>
            <a:endParaRPr lang="en-US" sz="1550" b="1" dirty="0">
              <a:effectLst/>
              <a:latin typeface="Gotham Medium" panose="02000604030000020004"/>
              <a:ea typeface="Calibri" panose="020F0502020204030204" pitchFamily="34" charset="0"/>
              <a:cs typeface="Times New Roman" panose="02020603050405020304" pitchFamily="18" charset="0"/>
            </a:endParaRPr>
          </a:p>
        </p:txBody>
      </p:sp>
      <p:sp>
        <p:nvSpPr>
          <p:cNvPr id="9" name="Title 2">
            <a:extLst>
              <a:ext uri="{FF2B5EF4-FFF2-40B4-BE49-F238E27FC236}">
                <a16:creationId xmlns:a16="http://schemas.microsoft.com/office/drawing/2014/main" id="{7213329C-B3FC-4D67-8C32-A33B9F597E27}"/>
              </a:ext>
            </a:extLst>
          </p:cNvPr>
          <p:cNvSpPr txBox="1">
            <a:spLocks/>
          </p:cNvSpPr>
          <p:nvPr/>
        </p:nvSpPr>
        <p:spPr>
          <a:xfrm>
            <a:off x="552893" y="894379"/>
            <a:ext cx="8926388" cy="382777"/>
          </a:xfrm>
          <a:prstGeom prst="rect">
            <a:avLst/>
          </a:prstGeom>
          <a:solidFill>
            <a:schemeClr val="accent3">
              <a:lumMod val="75000"/>
              <a:alpha val="5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800" b="1" cap="small" dirty="0">
                <a:effectLst/>
                <a:latin typeface="Gotham Medium" panose="02000604030000020004"/>
                <a:ea typeface="Calibri" panose="020F0502020204030204" pitchFamily="34" charset="0"/>
                <a:cs typeface="Times New Roman" panose="02020603050405020304" pitchFamily="18" charset="0"/>
              </a:rPr>
              <a:t>The Tabernacle and Its Curtains - Exodus 26:1, 31–37 </a:t>
            </a:r>
          </a:p>
        </p:txBody>
      </p:sp>
      <p:sp>
        <p:nvSpPr>
          <p:cNvPr id="11" name="TextBox 10">
            <a:extLst>
              <a:ext uri="{FF2B5EF4-FFF2-40B4-BE49-F238E27FC236}">
                <a16:creationId xmlns:a16="http://schemas.microsoft.com/office/drawing/2014/main" id="{AC69F466-B768-4B46-AA7B-81DAD4829AE9}"/>
              </a:ext>
            </a:extLst>
          </p:cNvPr>
          <p:cNvSpPr txBox="1"/>
          <p:nvPr/>
        </p:nvSpPr>
        <p:spPr>
          <a:xfrm>
            <a:off x="102889" y="4390002"/>
            <a:ext cx="12132847" cy="2304285"/>
          </a:xfrm>
          <a:prstGeom prst="rect">
            <a:avLst/>
          </a:prstGeom>
          <a:solidFill>
            <a:schemeClr val="accent3">
              <a:lumMod val="50000"/>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The curtains in the tabernacle were made of colorful fabric by skilled workers.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These curtains had winged angelic figures woven into them.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Like everything else for the tabernacle, the curtains and their supports were created from the finest materials.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A central veil divided the Holy Place from the most Holy Place, which held the ark of the covenant.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The ark of the covenant represented God’s merciful presence, but only once each year would the high priest enter the space where it was held.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A table of bread would be presented to God each day and represent the twelve tribes.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A lampstand would provide light. </a:t>
            </a:r>
          </a:p>
          <a:p>
            <a:pPr marL="1257300" lvl="2" indent="-342900">
              <a:lnSpc>
                <a:spcPct val="107000"/>
              </a:lnSpc>
              <a:buFont typeface="Wingdings" panose="05000000000000000000" pitchFamily="2" charset="2"/>
              <a:buChar char="q"/>
            </a:pPr>
            <a:r>
              <a:rPr lang="en-US" sz="1500" b="1" dirty="0">
                <a:effectLst/>
                <a:latin typeface="Gotham Medium" panose="02000604030000020004"/>
                <a:ea typeface="Calibri" panose="020F0502020204030204" pitchFamily="34" charset="0"/>
                <a:cs typeface="Times New Roman" panose="02020603050405020304" pitchFamily="18" charset="0"/>
              </a:rPr>
              <a:t> God would be with His people but carefully separated from their sin and disordered lives. </a:t>
            </a:r>
          </a:p>
        </p:txBody>
      </p:sp>
      <p:sp>
        <p:nvSpPr>
          <p:cNvPr id="15" name="Title 2">
            <a:extLst>
              <a:ext uri="{FF2B5EF4-FFF2-40B4-BE49-F238E27FC236}">
                <a16:creationId xmlns:a16="http://schemas.microsoft.com/office/drawing/2014/main" id="{FEECF47C-1B1D-4238-B988-B95CE7EC9A31}"/>
              </a:ext>
            </a:extLst>
          </p:cNvPr>
          <p:cNvSpPr txBox="1">
            <a:spLocks/>
          </p:cNvSpPr>
          <p:nvPr/>
        </p:nvSpPr>
        <p:spPr>
          <a:xfrm>
            <a:off x="8984315" y="121525"/>
            <a:ext cx="3016280" cy="514350"/>
          </a:xfrm>
          <a:prstGeom prst="rect">
            <a:avLst/>
          </a:prstGeom>
          <a:solidFill>
            <a:schemeClr val="accent3">
              <a:lumMod val="60000"/>
              <a:lumOff val="40000"/>
              <a:alpha val="5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sp>
        <p:nvSpPr>
          <p:cNvPr id="16" name="TextBox 15">
            <a:extLst>
              <a:ext uri="{FF2B5EF4-FFF2-40B4-BE49-F238E27FC236}">
                <a16:creationId xmlns:a16="http://schemas.microsoft.com/office/drawing/2014/main" id="{19E8DDB2-4C70-4598-B4C0-B5F3AC182827}"/>
              </a:ext>
            </a:extLst>
          </p:cNvPr>
          <p:cNvSpPr txBox="1"/>
          <p:nvPr/>
        </p:nvSpPr>
        <p:spPr>
          <a:xfrm>
            <a:off x="42499" y="30480"/>
            <a:ext cx="3444003" cy="495807"/>
          </a:xfrm>
          <a:prstGeom prst="rect">
            <a:avLst/>
          </a:prstGeom>
          <a:solidFill>
            <a:schemeClr val="accent3">
              <a:lumMod val="60000"/>
              <a:lumOff val="4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latin typeface="Gotham Medium" panose="02000604030000020004"/>
              </a:rPr>
              <a:t>LESSON CONTEXT</a:t>
            </a:r>
          </a:p>
        </p:txBody>
      </p:sp>
      <p:sp>
        <p:nvSpPr>
          <p:cNvPr id="17" name="Line 10">
            <a:extLst>
              <a:ext uri="{FF2B5EF4-FFF2-40B4-BE49-F238E27FC236}">
                <a16:creationId xmlns:a16="http://schemas.microsoft.com/office/drawing/2014/main" id="{CF4AE37C-C306-429E-9E5F-2DE564BD90AD}"/>
              </a:ext>
            </a:extLst>
          </p:cNvPr>
          <p:cNvSpPr>
            <a:spLocks noChangeShapeType="1"/>
          </p:cNvSpPr>
          <p:nvPr/>
        </p:nvSpPr>
        <p:spPr bwMode="auto">
          <a:xfrm>
            <a:off x="-530963" y="1392558"/>
            <a:ext cx="12985195" cy="0"/>
          </a:xfrm>
          <a:prstGeom prst="line">
            <a:avLst/>
          </a:prstGeom>
          <a:noFill/>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b="1" dirty="0">
              <a:latin typeface="Gotham Medium" panose="02000604030000020004"/>
            </a:endParaRPr>
          </a:p>
        </p:txBody>
      </p:sp>
      <p:cxnSp>
        <p:nvCxnSpPr>
          <p:cNvPr id="18" name="Straight Connector 17">
            <a:extLst>
              <a:ext uri="{FF2B5EF4-FFF2-40B4-BE49-F238E27FC236}">
                <a16:creationId xmlns:a16="http://schemas.microsoft.com/office/drawing/2014/main" id="{194856E5-77F9-4AB6-BDD1-8312C5B78802}"/>
              </a:ext>
            </a:extLst>
          </p:cNvPr>
          <p:cNvCxnSpPr>
            <a:cxnSpLocks/>
          </p:cNvCxnSpPr>
          <p:nvPr/>
        </p:nvCxnSpPr>
        <p:spPr>
          <a:xfrm>
            <a:off x="-530962" y="789838"/>
            <a:ext cx="12985195"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9" name="Line 10">
            <a:extLst>
              <a:ext uri="{FF2B5EF4-FFF2-40B4-BE49-F238E27FC236}">
                <a16:creationId xmlns:a16="http://schemas.microsoft.com/office/drawing/2014/main" id="{99D720A6-9CB8-49D4-945C-14BFBD77A630}"/>
              </a:ext>
            </a:extLst>
          </p:cNvPr>
          <p:cNvSpPr>
            <a:spLocks noChangeShapeType="1"/>
          </p:cNvSpPr>
          <p:nvPr/>
        </p:nvSpPr>
        <p:spPr bwMode="auto">
          <a:xfrm>
            <a:off x="-530964" y="4277938"/>
            <a:ext cx="13428523"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b="1" dirty="0">
              <a:latin typeface="Gotham Medium" panose="02000604030000020004"/>
            </a:endParaRPr>
          </a:p>
        </p:txBody>
      </p:sp>
      <p:cxnSp>
        <p:nvCxnSpPr>
          <p:cNvPr id="20" name="Straight Connector 19">
            <a:extLst>
              <a:ext uri="{FF2B5EF4-FFF2-40B4-BE49-F238E27FC236}">
                <a16:creationId xmlns:a16="http://schemas.microsoft.com/office/drawing/2014/main" id="{1C5248DE-5E0A-4BCD-A6B7-3906F4DBFC41}"/>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B19915-C305-4B43-A117-B2FFB61900AE}"/>
              </a:ext>
            </a:extLst>
          </p:cNvPr>
          <p:cNvCxnSpPr>
            <a:cxnSpLocks/>
          </p:cNvCxnSpPr>
          <p:nvPr/>
        </p:nvCxnSpPr>
        <p:spPr>
          <a:xfrm>
            <a:off x="76200" y="1425875"/>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1F60DD-0674-421D-8655-057E9ECC73CF}"/>
              </a:ext>
            </a:extLst>
          </p:cNvPr>
          <p:cNvCxnSpPr>
            <a:cxnSpLocks/>
          </p:cNvCxnSpPr>
          <p:nvPr/>
        </p:nvCxnSpPr>
        <p:spPr>
          <a:xfrm>
            <a:off x="81973" y="4277938"/>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CB3C0B51-F3F8-A3F3-3500-AB325645C9F2}"/>
              </a:ext>
            </a:extLst>
          </p:cNvPr>
          <p:cNvSpPr>
            <a:spLocks noGrp="1"/>
          </p:cNvSpPr>
          <p:nvPr>
            <p:ph type="sldNum" sz="quarter" idx="2"/>
          </p:nvPr>
        </p:nvSpPr>
        <p:spPr>
          <a:xfrm>
            <a:off x="10895373" y="6075376"/>
            <a:ext cx="838199" cy="538966"/>
          </a:xfrm>
        </p:spPr>
        <p:txBody>
          <a:bodyPr/>
          <a:lstStyle/>
          <a:p>
            <a:fld id="{86CB4B4D-7CA3-9044-876B-883B54F8677D}" type="slidenum">
              <a:rPr lang="en-US" sz="1400" b="1" smtClean="0">
                <a:latin typeface="Arial Black" panose="020B0A04020102020204" pitchFamily="34" charset="0"/>
              </a:rPr>
              <a:pPr/>
              <a:t>12</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12290415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9" name="TextBox 8">
            <a:extLst>
              <a:ext uri="{FF2B5EF4-FFF2-40B4-BE49-F238E27FC236}">
                <a16:creationId xmlns:a16="http://schemas.microsoft.com/office/drawing/2014/main" id="{18309D12-7327-4642-835F-AE1933820AD5}"/>
              </a:ext>
            </a:extLst>
          </p:cNvPr>
          <p:cNvSpPr txBox="1"/>
          <p:nvPr/>
        </p:nvSpPr>
        <p:spPr>
          <a:xfrm>
            <a:off x="68290" y="1524000"/>
            <a:ext cx="11640688" cy="5413726"/>
          </a:xfrm>
          <a:prstGeom prst="rect">
            <a:avLst/>
          </a:prstGeom>
          <a:blipFill dpi="0" rotWithShape="1">
            <a:blip r:embed="rId3"/>
            <a:srcRect/>
            <a:stretch>
              <a:fillRect/>
            </a:stretch>
          </a:blipFill>
        </p:spPr>
        <p:txBody>
          <a:bodyPr wrap="square">
            <a:spAutoFit/>
          </a:bodyPr>
          <a:lstStyle/>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F8D03BD-27A3-418E-9CD3-35C49007FAC5}"/>
              </a:ext>
            </a:extLst>
          </p:cNvPr>
          <p:cNvSpPr txBox="1"/>
          <p:nvPr/>
        </p:nvSpPr>
        <p:spPr>
          <a:xfrm>
            <a:off x="9522" y="-3497"/>
            <a:ext cx="2733678" cy="584295"/>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effectLst>
                  <a:outerShdw blurRad="38100" dist="38100" dir="2700000" algn="tl">
                    <a:srgbClr val="000000">
                      <a:alpha val="43137"/>
                    </a:srgbClr>
                  </a:outerShdw>
                </a:effectLst>
                <a:latin typeface="Gotham Medium" panose="02000604030000020004"/>
              </a:rPr>
              <a:t>CONCLUSION</a:t>
            </a:r>
            <a:endParaRPr lang="en-US" sz="2500" b="1" dirty="0">
              <a:effectLst>
                <a:outerShdw blurRad="38100" dist="38100" dir="2700000" algn="tl">
                  <a:srgbClr val="000000">
                    <a:alpha val="43137"/>
                  </a:srgbClr>
                </a:outerShdw>
              </a:effectLst>
              <a:latin typeface="Gotham Medium" panose="02000604030000020004"/>
            </a:endParaRPr>
          </a:p>
        </p:txBody>
      </p:sp>
      <p:cxnSp>
        <p:nvCxnSpPr>
          <p:cNvPr id="12" name="Straight Connector 11">
            <a:extLst>
              <a:ext uri="{FF2B5EF4-FFF2-40B4-BE49-F238E27FC236}">
                <a16:creationId xmlns:a16="http://schemas.microsoft.com/office/drawing/2014/main" id="{5AB02B53-210B-4BED-948F-8FFCFBAF1450}"/>
              </a:ext>
            </a:extLst>
          </p:cNvPr>
          <p:cNvCxnSpPr/>
          <p:nvPr/>
        </p:nvCxnSpPr>
        <p:spPr>
          <a:xfrm>
            <a:off x="-228600" y="685800"/>
            <a:ext cx="1280160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F43F32E6-FA63-43F1-980D-C21168185461}"/>
              </a:ext>
            </a:extLst>
          </p:cNvPr>
          <p:cNvSpPr txBox="1">
            <a:spLocks/>
          </p:cNvSpPr>
          <p:nvPr/>
        </p:nvSpPr>
        <p:spPr>
          <a:xfrm>
            <a:off x="9175720" y="56521"/>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effectLst>
                  <a:outerShdw blurRad="38100" dist="38100" dir="2700000" algn="tl">
                    <a:srgbClr val="000000">
                      <a:alpha val="43137"/>
                    </a:srgbClr>
                  </a:outerShdw>
                </a:effectLst>
                <a:latin typeface="Gotham Medium" panose="02000604030000020004"/>
              </a:rPr>
              <a:t>A Space for God</a:t>
            </a:r>
          </a:p>
        </p:txBody>
      </p:sp>
      <p:sp>
        <p:nvSpPr>
          <p:cNvPr id="16" name="Line 10">
            <a:extLst>
              <a:ext uri="{FF2B5EF4-FFF2-40B4-BE49-F238E27FC236}">
                <a16:creationId xmlns:a16="http://schemas.microsoft.com/office/drawing/2014/main" id="{EE36A52D-48EF-464E-B6A8-6CA0D26BEF45}"/>
              </a:ext>
            </a:extLst>
          </p:cNvPr>
          <p:cNvSpPr>
            <a:spLocks noChangeShapeType="1"/>
          </p:cNvSpPr>
          <p:nvPr/>
        </p:nvSpPr>
        <p:spPr bwMode="auto">
          <a:xfrm>
            <a:off x="-530963" y="1468758"/>
            <a:ext cx="12985195" cy="0"/>
          </a:xfrm>
          <a:prstGeom prst="line">
            <a:avLst/>
          </a:prstGeom>
          <a:noFill/>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b="1" dirty="0">
              <a:latin typeface="Gotham Medium" panose="02000604030000020004"/>
            </a:endParaRPr>
          </a:p>
        </p:txBody>
      </p:sp>
      <p:cxnSp>
        <p:nvCxnSpPr>
          <p:cNvPr id="17" name="Straight Connector 16">
            <a:extLst>
              <a:ext uri="{FF2B5EF4-FFF2-40B4-BE49-F238E27FC236}">
                <a16:creationId xmlns:a16="http://schemas.microsoft.com/office/drawing/2014/main" id="{D9314E21-196D-4D57-AA27-150545E89666}"/>
              </a:ext>
            </a:extLst>
          </p:cNvPr>
          <p:cNvCxnSpPr>
            <a:cxnSpLocks/>
          </p:cNvCxnSpPr>
          <p:nvPr/>
        </p:nvCxnSpPr>
        <p:spPr>
          <a:xfrm>
            <a:off x="-530962" y="637438"/>
            <a:ext cx="12985195"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5DB3D1-D550-493F-BCAA-630F85943F8F}"/>
              </a:ext>
            </a:extLst>
          </p:cNvPr>
          <p:cNvCxnSpPr>
            <a:cxnSpLocks/>
          </p:cNvCxnSpPr>
          <p:nvPr/>
        </p:nvCxnSpPr>
        <p:spPr>
          <a:xfrm>
            <a:off x="76200" y="6096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6CC567-C996-45C2-A411-2E24A361C5F8}"/>
              </a:ext>
            </a:extLst>
          </p:cNvPr>
          <p:cNvCxnSpPr>
            <a:cxnSpLocks/>
          </p:cNvCxnSpPr>
          <p:nvPr/>
        </p:nvCxnSpPr>
        <p:spPr>
          <a:xfrm>
            <a:off x="76200" y="1502075"/>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335FDE5-1086-9BAF-86BA-A211AD3DD615}"/>
              </a:ext>
            </a:extLst>
          </p:cNvPr>
          <p:cNvSpPr txBox="1"/>
          <p:nvPr/>
        </p:nvSpPr>
        <p:spPr>
          <a:xfrm>
            <a:off x="279169" y="771410"/>
            <a:ext cx="10130105" cy="523220"/>
          </a:xfrm>
          <a:prstGeom prst="rect">
            <a:avLst/>
          </a:prstGeom>
          <a:noFill/>
        </p:spPr>
        <p:txBody>
          <a:bodyPr wrap="square">
            <a:spAutoFit/>
          </a:bodyPr>
          <a:lstStyle/>
          <a:p>
            <a:pPr marL="548640" lvl="2"/>
            <a:r>
              <a:rPr lang="en-US" sz="2800" b="1" spc="50" dirty="0">
                <a:ln w="0"/>
                <a:latin typeface="Gotham Medium" panose="02000604030000020004"/>
              </a:rPr>
              <a:t>BIBLE APPLICATION: </a:t>
            </a:r>
            <a:r>
              <a:rPr lang="en-US" sz="2400" b="1" dirty="0">
                <a:latin typeface="Gotham Medium" panose="02000604030000020004"/>
              </a:rPr>
              <a:t>Discuss the challenge of carrying God’s presence.</a:t>
            </a:r>
            <a:endParaRPr lang="en-US" sz="2800" b="1" dirty="0">
              <a:latin typeface="Gotham Medium" panose="02000604030000020004"/>
            </a:endParaRPr>
          </a:p>
        </p:txBody>
      </p:sp>
      <p:sp>
        <p:nvSpPr>
          <p:cNvPr id="5" name="TextBox 4">
            <a:extLst>
              <a:ext uri="{FF2B5EF4-FFF2-40B4-BE49-F238E27FC236}">
                <a16:creationId xmlns:a16="http://schemas.microsoft.com/office/drawing/2014/main" id="{0E461AF2-C3B6-0161-0F93-593734B6FCA5}"/>
              </a:ext>
            </a:extLst>
          </p:cNvPr>
          <p:cNvSpPr txBox="1"/>
          <p:nvPr/>
        </p:nvSpPr>
        <p:spPr>
          <a:xfrm>
            <a:off x="483023" y="1854898"/>
            <a:ext cx="10890830" cy="4986237"/>
          </a:xfrm>
          <a:prstGeom prst="rect">
            <a:avLst/>
          </a:prstGeom>
          <a:solidFill>
            <a:schemeClr val="tx1">
              <a:alpha val="41000"/>
            </a:schemeClr>
          </a:solidFill>
        </p:spPr>
        <p:txBody>
          <a:bodyPr wrap="square">
            <a:spAutoFit/>
          </a:bodyPr>
          <a:lstStyle/>
          <a:p>
            <a:pPr marL="0" marR="0">
              <a:lnSpc>
                <a:spcPct val="107000"/>
              </a:lnSpc>
              <a:spcBef>
                <a:spcPts val="0"/>
              </a:spcBef>
              <a:spcAft>
                <a:spcPts val="0"/>
              </a:spcAft>
            </a:pPr>
            <a:r>
              <a:rPr lang="en-US" sz="2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Handling God’s Presence with Care</a:t>
            </a:r>
          </a:p>
          <a:p>
            <a:pPr lvl="1">
              <a:lnSpc>
                <a:spcPct val="107000"/>
              </a:lnSpc>
            </a:pPr>
            <a:r>
              <a:rPr lang="en-US" sz="1600" b="1" dirty="0">
                <a:solidFill>
                  <a:schemeClr val="bg1"/>
                </a:solidFill>
                <a:effectLst/>
                <a:latin typeface="Gotham Medium" panose="02000604030000020004"/>
                <a:ea typeface="Calibri" panose="020F0502020204030204" pitchFamily="34" charset="0"/>
                <a:cs typeface="Times New Roman" panose="02020603050405020304" pitchFamily="18" charset="0"/>
              </a:rPr>
              <a:t>“This room would be perfect for a home office!” With those words, I knew that my family’s house hunt was over. After years of placing a desk in the living room— where a young child could wander past at any moment to wave a LEGO creation during Zoom meetings—we would finally have a space perfectly sized for a desk, office supplies, and bookshelves. But most important of all, the office would have a functioning door, one which could shut out the noise and commotion of home life.</a:t>
            </a:r>
            <a:r>
              <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1600" b="1" dirty="0">
                <a:solidFill>
                  <a:schemeClr val="bg1"/>
                </a:solidFill>
                <a:effectLst/>
                <a:latin typeface="Gotham Medium" panose="02000604030000020004"/>
                <a:ea typeface="Calibri" panose="020F0502020204030204" pitchFamily="34" charset="0"/>
                <a:cs typeface="Times New Roman" panose="02020603050405020304" pitchFamily="18" charset="0"/>
              </a:rPr>
              <a:t>I’m reminded of this need when I read God’s instructions for a tabernacle. Without a question, God wanted to be with His people. God would accompany and protect them as they traveled through the wilderness; and day after day through worship and sacrifice, God would remember Israel and receive their offerings. With the right materials—those which would not corrode or fail—God’s presence would not leave them.</a:t>
            </a:r>
            <a:r>
              <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1600" b="1" dirty="0">
                <a:solidFill>
                  <a:schemeClr val="bg1"/>
                </a:solidFill>
                <a:effectLst/>
                <a:latin typeface="Gotham Medium" panose="02000604030000020004"/>
                <a:ea typeface="Calibri" panose="020F0502020204030204" pitchFamily="34" charset="0"/>
                <a:cs typeface="Times New Roman" panose="02020603050405020304" pitchFamily="18" charset="0"/>
              </a:rPr>
              <a:t>But at the same time, many of the instructions for a tabernacle create layers of separation. Like my home office with a secure door, God’s presence would be carefully shielded. The tabernacle of Israel was a constant reminder that something was imperfect, that the sin and chaos of human lives gets in the way of being with God. Thus, the instructions for the tabernacle show the graciousness of God. Though an elaborate system of access would be necessary, God didn’t stop wanting to be with His people. All along, He was preparing to end the separation, to atone for sin, and to fill the earth with His presence. </a:t>
            </a:r>
          </a:p>
          <a:p>
            <a:pPr lvl="1">
              <a:lnSpc>
                <a:spcPct val="107000"/>
              </a:lnSpc>
            </a:pPr>
            <a:endPar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4">
            <a:extLst>
              <a:ext uri="{FF2B5EF4-FFF2-40B4-BE49-F238E27FC236}">
                <a16:creationId xmlns:a16="http://schemas.microsoft.com/office/drawing/2014/main" id="{958D5B2E-2C29-1318-CCFA-6ECCDCEA4CBB}"/>
              </a:ext>
            </a:extLst>
          </p:cNvPr>
          <p:cNvSpPr>
            <a:spLocks noGrp="1"/>
          </p:cNvSpPr>
          <p:nvPr>
            <p:ph type="sldNum" sz="quarter" idx="2"/>
          </p:nvPr>
        </p:nvSpPr>
        <p:spPr>
          <a:xfrm>
            <a:off x="10728404" y="6220562"/>
            <a:ext cx="838199" cy="538966"/>
          </a:xfrm>
        </p:spPr>
        <p:txBody>
          <a:bodyPr/>
          <a:lstStyle/>
          <a:p>
            <a:fld id="{86CB4B4D-7CA3-9044-876B-883B54F8677D}" type="slidenum">
              <a:rPr lang="en-US" sz="1400" b="1" smtClean="0">
                <a:latin typeface="Arial Black" panose="020B0A04020102020204" pitchFamily="34" charset="0"/>
              </a:rPr>
              <a:pPr/>
              <a:t>13</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3724750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9" name="TextBox 8">
            <a:extLst>
              <a:ext uri="{FF2B5EF4-FFF2-40B4-BE49-F238E27FC236}">
                <a16:creationId xmlns:a16="http://schemas.microsoft.com/office/drawing/2014/main" id="{18309D12-7327-4642-835F-AE1933820AD5}"/>
              </a:ext>
            </a:extLst>
          </p:cNvPr>
          <p:cNvSpPr txBox="1"/>
          <p:nvPr/>
        </p:nvSpPr>
        <p:spPr>
          <a:xfrm>
            <a:off x="68290" y="1524000"/>
            <a:ext cx="11640688" cy="5413726"/>
          </a:xfrm>
          <a:prstGeom prst="rect">
            <a:avLst/>
          </a:prstGeom>
          <a:blipFill dpi="0" rotWithShape="1">
            <a:blip r:embed="rId3"/>
            <a:srcRect/>
            <a:stretch>
              <a:fillRect/>
            </a:stretch>
          </a:blipFill>
        </p:spPr>
        <p:txBody>
          <a:bodyPr wrap="square">
            <a:spAutoFit/>
          </a:bodyPr>
          <a:lstStyle/>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effectLst/>
              <a:latin typeface="Gotham Medium" panose="02000604030000020004"/>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F8D03BD-27A3-418E-9CD3-35C49007FAC5}"/>
              </a:ext>
            </a:extLst>
          </p:cNvPr>
          <p:cNvSpPr txBox="1"/>
          <p:nvPr/>
        </p:nvSpPr>
        <p:spPr>
          <a:xfrm>
            <a:off x="9522" y="-3497"/>
            <a:ext cx="2733678" cy="584295"/>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effectLst>
                  <a:outerShdw blurRad="38100" dist="38100" dir="2700000" algn="tl">
                    <a:srgbClr val="000000">
                      <a:alpha val="43137"/>
                    </a:srgbClr>
                  </a:outerShdw>
                </a:effectLst>
                <a:latin typeface="Gotham Medium" panose="02000604030000020004"/>
              </a:rPr>
              <a:t>CONCLUSION</a:t>
            </a:r>
            <a:endParaRPr lang="en-US" sz="2500" b="1" dirty="0">
              <a:effectLst>
                <a:outerShdw blurRad="38100" dist="38100" dir="2700000" algn="tl">
                  <a:srgbClr val="000000">
                    <a:alpha val="43137"/>
                  </a:srgbClr>
                </a:outerShdw>
              </a:effectLst>
              <a:latin typeface="Gotham Medium" panose="02000604030000020004"/>
            </a:endParaRPr>
          </a:p>
        </p:txBody>
      </p:sp>
      <p:cxnSp>
        <p:nvCxnSpPr>
          <p:cNvPr id="12" name="Straight Connector 11">
            <a:extLst>
              <a:ext uri="{FF2B5EF4-FFF2-40B4-BE49-F238E27FC236}">
                <a16:creationId xmlns:a16="http://schemas.microsoft.com/office/drawing/2014/main" id="{5AB02B53-210B-4BED-948F-8FFCFBAF1450}"/>
              </a:ext>
            </a:extLst>
          </p:cNvPr>
          <p:cNvCxnSpPr/>
          <p:nvPr/>
        </p:nvCxnSpPr>
        <p:spPr>
          <a:xfrm>
            <a:off x="-228600" y="685800"/>
            <a:ext cx="1280160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F43F32E6-FA63-43F1-980D-C21168185461}"/>
              </a:ext>
            </a:extLst>
          </p:cNvPr>
          <p:cNvSpPr txBox="1">
            <a:spLocks/>
          </p:cNvSpPr>
          <p:nvPr/>
        </p:nvSpPr>
        <p:spPr>
          <a:xfrm>
            <a:off x="9175720" y="56521"/>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effectLst>
                  <a:outerShdw blurRad="38100" dist="38100" dir="2700000" algn="tl">
                    <a:srgbClr val="000000">
                      <a:alpha val="43137"/>
                    </a:srgbClr>
                  </a:outerShdw>
                </a:effectLst>
                <a:latin typeface="Gotham Medium" panose="02000604030000020004"/>
              </a:rPr>
              <a:t>A Space for God</a:t>
            </a:r>
          </a:p>
        </p:txBody>
      </p:sp>
      <p:sp>
        <p:nvSpPr>
          <p:cNvPr id="16" name="Line 10">
            <a:extLst>
              <a:ext uri="{FF2B5EF4-FFF2-40B4-BE49-F238E27FC236}">
                <a16:creationId xmlns:a16="http://schemas.microsoft.com/office/drawing/2014/main" id="{EE36A52D-48EF-464E-B6A8-6CA0D26BEF45}"/>
              </a:ext>
            </a:extLst>
          </p:cNvPr>
          <p:cNvSpPr>
            <a:spLocks noChangeShapeType="1"/>
          </p:cNvSpPr>
          <p:nvPr/>
        </p:nvSpPr>
        <p:spPr bwMode="auto">
          <a:xfrm>
            <a:off x="-530963" y="1468758"/>
            <a:ext cx="12985195" cy="0"/>
          </a:xfrm>
          <a:prstGeom prst="line">
            <a:avLst/>
          </a:prstGeom>
          <a:noFill/>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b="1" dirty="0">
              <a:latin typeface="Gotham Medium" panose="02000604030000020004"/>
            </a:endParaRPr>
          </a:p>
        </p:txBody>
      </p:sp>
      <p:cxnSp>
        <p:nvCxnSpPr>
          <p:cNvPr id="17" name="Straight Connector 16">
            <a:extLst>
              <a:ext uri="{FF2B5EF4-FFF2-40B4-BE49-F238E27FC236}">
                <a16:creationId xmlns:a16="http://schemas.microsoft.com/office/drawing/2014/main" id="{D9314E21-196D-4D57-AA27-150545E89666}"/>
              </a:ext>
            </a:extLst>
          </p:cNvPr>
          <p:cNvCxnSpPr>
            <a:cxnSpLocks/>
          </p:cNvCxnSpPr>
          <p:nvPr/>
        </p:nvCxnSpPr>
        <p:spPr>
          <a:xfrm>
            <a:off x="-530962" y="637438"/>
            <a:ext cx="12985195"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5DB3D1-D550-493F-BCAA-630F85943F8F}"/>
              </a:ext>
            </a:extLst>
          </p:cNvPr>
          <p:cNvCxnSpPr>
            <a:cxnSpLocks/>
          </p:cNvCxnSpPr>
          <p:nvPr/>
        </p:nvCxnSpPr>
        <p:spPr>
          <a:xfrm>
            <a:off x="76200" y="6096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6CC567-C996-45C2-A411-2E24A361C5F8}"/>
              </a:ext>
            </a:extLst>
          </p:cNvPr>
          <p:cNvCxnSpPr>
            <a:cxnSpLocks/>
          </p:cNvCxnSpPr>
          <p:nvPr/>
        </p:nvCxnSpPr>
        <p:spPr>
          <a:xfrm>
            <a:off x="76200" y="1502075"/>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335FDE5-1086-9BAF-86BA-A211AD3DD615}"/>
              </a:ext>
            </a:extLst>
          </p:cNvPr>
          <p:cNvSpPr txBox="1"/>
          <p:nvPr/>
        </p:nvSpPr>
        <p:spPr>
          <a:xfrm>
            <a:off x="279169" y="771410"/>
            <a:ext cx="10130105" cy="523220"/>
          </a:xfrm>
          <a:prstGeom prst="rect">
            <a:avLst/>
          </a:prstGeom>
          <a:noFill/>
        </p:spPr>
        <p:txBody>
          <a:bodyPr wrap="square">
            <a:spAutoFit/>
          </a:bodyPr>
          <a:lstStyle/>
          <a:p>
            <a:pPr marL="548640" lvl="2"/>
            <a:r>
              <a:rPr lang="en-US" sz="2800" b="1" spc="50" dirty="0">
                <a:ln w="0"/>
                <a:latin typeface="Gotham Medium" panose="02000604030000020004"/>
              </a:rPr>
              <a:t>BIBLE APPLICATION: </a:t>
            </a:r>
            <a:r>
              <a:rPr lang="en-US" sz="2400" b="1" dirty="0">
                <a:latin typeface="Gotham Medium" panose="02000604030000020004"/>
              </a:rPr>
              <a:t>Discuss the challenge of carrying God’s presence.</a:t>
            </a:r>
            <a:endParaRPr lang="en-US" sz="2800" b="1" dirty="0">
              <a:latin typeface="Gotham Medium" panose="02000604030000020004"/>
            </a:endParaRPr>
          </a:p>
        </p:txBody>
      </p:sp>
      <p:sp>
        <p:nvSpPr>
          <p:cNvPr id="5" name="TextBox 4">
            <a:extLst>
              <a:ext uri="{FF2B5EF4-FFF2-40B4-BE49-F238E27FC236}">
                <a16:creationId xmlns:a16="http://schemas.microsoft.com/office/drawing/2014/main" id="{0E461AF2-C3B6-0161-0F93-593734B6FCA5}"/>
              </a:ext>
            </a:extLst>
          </p:cNvPr>
          <p:cNvSpPr txBox="1"/>
          <p:nvPr/>
        </p:nvSpPr>
        <p:spPr>
          <a:xfrm>
            <a:off x="483023" y="1854898"/>
            <a:ext cx="10890830" cy="5051768"/>
          </a:xfrm>
          <a:prstGeom prst="rect">
            <a:avLst/>
          </a:prstGeom>
          <a:solidFill>
            <a:schemeClr val="tx1">
              <a:alpha val="41000"/>
            </a:schemeClr>
          </a:solidFill>
        </p:spPr>
        <p:txBody>
          <a:bodyPr wrap="square">
            <a:spAutoFit/>
          </a:bodyPr>
          <a:lstStyle/>
          <a:p>
            <a:pPr marL="0" marR="0">
              <a:lnSpc>
                <a:spcPct val="107000"/>
              </a:lnSpc>
              <a:spcBef>
                <a:spcPts val="0"/>
              </a:spcBef>
              <a:spcAft>
                <a:spcPts val="0"/>
              </a:spcAft>
            </a:pPr>
            <a:r>
              <a:rPr lang="en-US" sz="2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Handling God’s Presence with Care</a:t>
            </a:r>
          </a:p>
          <a:p>
            <a:pPr lvl="1">
              <a:lnSpc>
                <a:spcPct val="107000"/>
              </a:lnSpc>
            </a:pPr>
            <a:endParaRPr lang="en-US" sz="16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10. What makes the tabernacle a symbol of both God’s presence and separation?</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11. How would the tabernacle prevent sin and disorder from entering?</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12. What times are you more conscious of God’s presence? What times do you feel like God is distant?</a:t>
            </a:r>
          </a:p>
          <a:p>
            <a:pPr lvl="1">
              <a:lnSpc>
                <a:spcPct val="107000"/>
              </a:lnSpc>
            </a:pPr>
            <a:endParaRPr lang="en-US" sz="2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4">
            <a:extLst>
              <a:ext uri="{FF2B5EF4-FFF2-40B4-BE49-F238E27FC236}">
                <a16:creationId xmlns:a16="http://schemas.microsoft.com/office/drawing/2014/main" id="{C171AC1E-3447-64F8-E25A-34B299D1D43A}"/>
              </a:ext>
            </a:extLst>
          </p:cNvPr>
          <p:cNvSpPr>
            <a:spLocks noGrp="1"/>
          </p:cNvSpPr>
          <p:nvPr>
            <p:ph type="sldNum" sz="quarter" idx="2"/>
          </p:nvPr>
        </p:nvSpPr>
        <p:spPr>
          <a:xfrm>
            <a:off x="10619242" y="6090936"/>
            <a:ext cx="838199" cy="538966"/>
          </a:xfrm>
        </p:spPr>
        <p:txBody>
          <a:bodyPr/>
          <a:lstStyle/>
          <a:p>
            <a:fld id="{86CB4B4D-7CA3-9044-876B-883B54F8677D}" type="slidenum">
              <a:rPr lang="en-US" sz="1400" b="1" smtClean="0">
                <a:latin typeface="Arial Black" panose="020B0A04020102020204" pitchFamily="34" charset="0"/>
              </a:rPr>
              <a:pPr/>
              <a:t>14</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3204251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CBAA703-29B0-4FDD-911B-E765AE226CB3}"/>
              </a:ext>
            </a:extLst>
          </p:cNvPr>
          <p:cNvPicPr>
            <a:picLocks noChangeAspect="1"/>
          </p:cNvPicPr>
          <p:nvPr/>
        </p:nvPicPr>
        <p:blipFill>
          <a:blip r:embed="rId3"/>
          <a:stretch>
            <a:fillRect/>
          </a:stretch>
        </p:blipFill>
        <p:spPr>
          <a:xfrm>
            <a:off x="76200" y="1522352"/>
            <a:ext cx="12028054" cy="5397666"/>
          </a:xfrm>
          <a:prstGeom prst="rect">
            <a:avLst/>
          </a:prstGeom>
        </p:spPr>
      </p:pic>
      <p:sp>
        <p:nvSpPr>
          <p:cNvPr id="18" name="Rectangle 17">
            <a:extLst>
              <a:ext uri="{FF2B5EF4-FFF2-40B4-BE49-F238E27FC236}">
                <a16:creationId xmlns:a16="http://schemas.microsoft.com/office/drawing/2014/main" id="{FE84F53A-D778-4D78-9B4F-A3712067CA57}"/>
              </a:ext>
            </a:extLst>
          </p:cNvPr>
          <p:cNvSpPr/>
          <p:nvPr/>
        </p:nvSpPr>
        <p:spPr>
          <a:xfrm>
            <a:off x="513346" y="1831291"/>
            <a:ext cx="11220226" cy="4991205"/>
          </a:xfrm>
          <a:prstGeom prst="rect">
            <a:avLst/>
          </a:prstGeom>
          <a:solidFill>
            <a:schemeClr val="tx1">
              <a:lumMod val="85000"/>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rPr>
              <a:t>If we miss the wider context, these instructions for an offering and construction of a tabernacle seem oddly specific. Today, there is greater cultural consciousness around the giving of the Ten Commandments</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rPr>
              <a:t>than the building of a mobile sanctuary, but the irony is that the tabernacle was at the heart of the covenant as the most important blessing that Israel received: instructions to house the presence of God. As the people whom God had chosen to reflect His holiness, the ancient Israelites needed to live in such a way as to reflect their holy status. Otherwise, they would not be allowed to keep God’s presence with them (Ezekiel 10).</a:t>
            </a:r>
            <a:r>
              <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rPr>
              <a:t>The planning of materials, arrangement, and careful division of duties were necessary for this task. Without instructions, the people of Israel—who were by no means free of sin—could not have endured a holy God in their midst. But with the careful management of access, no one would </a:t>
            </a:r>
            <a:r>
              <a:rPr lang="en-US" b="1" dirty="0" err="1">
                <a:solidFill>
                  <a:schemeClr val="bg1"/>
                </a:solidFill>
                <a:effectLst/>
                <a:latin typeface="Gotham Medium" panose="02000604030000020004"/>
                <a:ea typeface="Calibri" panose="020F0502020204030204" pitchFamily="34" charset="0"/>
                <a:cs typeface="Times New Roman" panose="02020603050405020304" pitchFamily="18" charset="0"/>
              </a:rPr>
              <a:t>hap¬hazardly</a:t>
            </a:r>
            <a:r>
              <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rPr>
              <a:t> wander into the sacred space and look upon God enthroned above the mercy seat, for this would mean certain death (see a warning even to Aaron in Leviticus 16:2).</a:t>
            </a:r>
            <a:r>
              <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6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rPr>
              <a:t>Thus, God is the ultimate planner. Not only did He plan the construction of a tabernacle, but He ensured that His people would have the </a:t>
            </a:r>
            <a:r>
              <a:rPr lang="en-US" b="1" dirty="0" err="1">
                <a:solidFill>
                  <a:schemeClr val="bg1"/>
                </a:solidFill>
                <a:effectLst/>
                <a:latin typeface="Gotham Medium" panose="02000604030000020004"/>
                <a:ea typeface="Calibri" panose="020F0502020204030204" pitchFamily="34" charset="0"/>
                <a:cs typeface="Times New Roman" panose="02020603050405020304" pitchFamily="18" charset="0"/>
              </a:rPr>
              <a:t>nec¬essary</a:t>
            </a:r>
            <a:r>
              <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rPr>
              <a:t> materials before they left the land of Egypt. Both in the Sinai covenant and in the new covenant, God can make a way for His presence to be with His people. </a:t>
            </a:r>
          </a:p>
          <a:p>
            <a:pPr marL="0" marR="0">
              <a:lnSpc>
                <a:spcPct val="107000"/>
              </a:lnSpc>
              <a:spcBef>
                <a:spcPts val="0"/>
              </a:spcBef>
              <a:spcAft>
                <a:spcPts val="0"/>
              </a:spcAft>
            </a:pPr>
            <a:endParaRPr lang="en-US"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495807"/>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0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685800"/>
            <a:ext cx="1280160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rgbClr val="002060"/>
                </a:solidFill>
                <a:effectLst>
                  <a:outerShdw blurRad="38100" dist="38100" dir="2700000" algn="tl">
                    <a:srgbClr val="000000">
                      <a:alpha val="43137"/>
                    </a:srgbClr>
                  </a:outerShdw>
                </a:effectLst>
                <a:latin typeface="Gotham Medium" panose="02000604030000020004"/>
              </a:rPr>
              <a:t>A Space for God</a:t>
            </a:r>
          </a:p>
        </p:txBody>
      </p:sp>
      <p:sp>
        <p:nvSpPr>
          <p:cNvPr id="11" name="Line 10">
            <a:extLst>
              <a:ext uri="{FF2B5EF4-FFF2-40B4-BE49-F238E27FC236}">
                <a16:creationId xmlns:a16="http://schemas.microsoft.com/office/drawing/2014/main" id="{81F6A91E-B69F-4B89-8FBA-930407F0BAB9}"/>
              </a:ext>
            </a:extLst>
          </p:cNvPr>
          <p:cNvSpPr>
            <a:spLocks noChangeShapeType="1"/>
          </p:cNvSpPr>
          <p:nvPr/>
        </p:nvSpPr>
        <p:spPr bwMode="auto">
          <a:xfrm>
            <a:off x="-530963" y="1468758"/>
            <a:ext cx="12985195" cy="0"/>
          </a:xfrm>
          <a:prstGeom prst="line">
            <a:avLst/>
          </a:prstGeom>
          <a:noFill/>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b="1" dirty="0">
              <a:solidFill>
                <a:srgbClr val="002060"/>
              </a:solidFill>
              <a:latin typeface="Gotham Medium" panose="02000604030000020004"/>
            </a:endParaRPr>
          </a:p>
        </p:txBody>
      </p:sp>
      <p:cxnSp>
        <p:nvCxnSpPr>
          <p:cNvPr id="12" name="Straight Connector 11">
            <a:extLst>
              <a:ext uri="{FF2B5EF4-FFF2-40B4-BE49-F238E27FC236}">
                <a16:creationId xmlns:a16="http://schemas.microsoft.com/office/drawing/2014/main" id="{F7C550AA-2808-4794-ADFD-0A49924DEBC4}"/>
              </a:ext>
            </a:extLst>
          </p:cNvPr>
          <p:cNvCxnSpPr>
            <a:cxnSpLocks/>
          </p:cNvCxnSpPr>
          <p:nvPr/>
        </p:nvCxnSpPr>
        <p:spPr>
          <a:xfrm>
            <a:off x="-530962" y="637438"/>
            <a:ext cx="12985195"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DA2599B4-54D5-402A-A666-8B276DF23C1C}"/>
              </a:ext>
            </a:extLst>
          </p:cNvPr>
          <p:cNvSpPr>
            <a:spLocks noChangeShapeType="1"/>
          </p:cNvSpPr>
          <p:nvPr/>
        </p:nvSpPr>
        <p:spPr bwMode="auto">
          <a:xfrm>
            <a:off x="-781379" y="6838186"/>
            <a:ext cx="13428523"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b="1" dirty="0">
              <a:latin typeface="Gotham Medium" panose="02000604030000020004"/>
            </a:endParaRPr>
          </a:p>
        </p:txBody>
      </p:sp>
      <p:cxnSp>
        <p:nvCxnSpPr>
          <p:cNvPr id="19" name="Straight Connector 18">
            <a:extLst>
              <a:ext uri="{FF2B5EF4-FFF2-40B4-BE49-F238E27FC236}">
                <a16:creationId xmlns:a16="http://schemas.microsoft.com/office/drawing/2014/main" id="{9481F799-2384-4D09-8B84-27D5F18B347D}"/>
              </a:ext>
            </a:extLst>
          </p:cNvPr>
          <p:cNvCxnSpPr>
            <a:cxnSpLocks/>
          </p:cNvCxnSpPr>
          <p:nvPr/>
        </p:nvCxnSpPr>
        <p:spPr>
          <a:xfrm>
            <a:off x="76200" y="6096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DD6DD7-7E39-4F4D-BE22-CAD59D4A357D}"/>
              </a:ext>
            </a:extLst>
          </p:cNvPr>
          <p:cNvCxnSpPr>
            <a:cxnSpLocks/>
          </p:cNvCxnSpPr>
          <p:nvPr/>
        </p:nvCxnSpPr>
        <p:spPr>
          <a:xfrm>
            <a:off x="76200" y="1502075"/>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ECA897-3423-813E-11FB-DA80AD0911DD}"/>
              </a:ext>
            </a:extLst>
          </p:cNvPr>
          <p:cNvSpPr txBox="1"/>
          <p:nvPr/>
        </p:nvSpPr>
        <p:spPr>
          <a:xfrm>
            <a:off x="279169" y="771410"/>
            <a:ext cx="10130105" cy="523220"/>
          </a:xfrm>
          <a:prstGeom prst="rect">
            <a:avLst/>
          </a:prstGeom>
          <a:noFill/>
        </p:spPr>
        <p:txBody>
          <a:bodyPr wrap="square">
            <a:spAutoFit/>
          </a:bodyPr>
          <a:lstStyle/>
          <a:p>
            <a:pPr marL="548640" lvl="2"/>
            <a:r>
              <a:rPr lang="en-US" sz="2800" b="1" spc="50" dirty="0">
                <a:ln w="0"/>
                <a:effectLst>
                  <a:outerShdw blurRad="38100" dist="38100" dir="2700000" algn="tl">
                    <a:srgbClr val="000000">
                      <a:alpha val="43137"/>
                    </a:srgbClr>
                  </a:outerShdw>
                </a:effectLst>
                <a:latin typeface="Gotham Medium" panose="02000604030000020004"/>
              </a:rPr>
              <a:t>CARRYING THE PRESENCE</a:t>
            </a:r>
          </a:p>
        </p:txBody>
      </p:sp>
      <p:sp>
        <p:nvSpPr>
          <p:cNvPr id="3" name="Slide Number Placeholder 4">
            <a:extLst>
              <a:ext uri="{FF2B5EF4-FFF2-40B4-BE49-F238E27FC236}">
                <a16:creationId xmlns:a16="http://schemas.microsoft.com/office/drawing/2014/main" id="{9B38AD1F-0434-5930-2FA0-953ACDAB3696}"/>
              </a:ext>
            </a:extLst>
          </p:cNvPr>
          <p:cNvSpPr>
            <a:spLocks noGrp="1"/>
          </p:cNvSpPr>
          <p:nvPr>
            <p:ph type="sldNum" sz="quarter" idx="2"/>
          </p:nvPr>
        </p:nvSpPr>
        <p:spPr>
          <a:xfrm>
            <a:off x="10895373" y="6075376"/>
            <a:ext cx="838199" cy="538966"/>
          </a:xfrm>
        </p:spPr>
        <p:txBody>
          <a:bodyPr/>
          <a:lstStyle/>
          <a:p>
            <a:fld id="{86CB4B4D-7CA3-9044-876B-883B54F8677D}" type="slidenum">
              <a:rPr lang="en-US" sz="1400" b="1" smtClean="0">
                <a:latin typeface="Arial Black" panose="020B0A04020102020204" pitchFamily="34" charset="0"/>
              </a:rPr>
              <a:pPr/>
              <a:t>15</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CBAA703-29B0-4FDD-911B-E765AE226CB3}"/>
              </a:ext>
            </a:extLst>
          </p:cNvPr>
          <p:cNvPicPr>
            <a:picLocks noChangeAspect="1"/>
          </p:cNvPicPr>
          <p:nvPr/>
        </p:nvPicPr>
        <p:blipFill>
          <a:blip r:embed="rId3"/>
          <a:stretch>
            <a:fillRect/>
          </a:stretch>
        </p:blipFill>
        <p:spPr>
          <a:xfrm>
            <a:off x="34921" y="1524000"/>
            <a:ext cx="12028054" cy="5397666"/>
          </a:xfrm>
          <a:prstGeom prst="rect">
            <a:avLst/>
          </a:prstGeom>
        </p:spPr>
      </p:pic>
      <p:sp>
        <p:nvSpPr>
          <p:cNvPr id="3" name="Rectangle 2">
            <a:extLst>
              <a:ext uri="{FF2B5EF4-FFF2-40B4-BE49-F238E27FC236}">
                <a16:creationId xmlns:a16="http://schemas.microsoft.com/office/drawing/2014/main" id="{BDB545E2-8AA0-E873-A015-AAF0B3622064}"/>
              </a:ext>
            </a:extLst>
          </p:cNvPr>
          <p:cNvSpPr/>
          <p:nvPr/>
        </p:nvSpPr>
        <p:spPr>
          <a:xfrm>
            <a:off x="459627" y="1943795"/>
            <a:ext cx="11178642" cy="4789483"/>
          </a:xfrm>
          <a:prstGeom prst="rect">
            <a:avLst/>
          </a:prstGeom>
          <a:solidFill>
            <a:schemeClr val="tx1">
              <a:alpha val="3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458977A-D61D-4781-A330-C460143E239E}"/>
              </a:ext>
            </a:extLst>
          </p:cNvPr>
          <p:cNvSpPr/>
          <p:nvPr/>
        </p:nvSpPr>
        <p:spPr>
          <a:xfrm>
            <a:off x="548133" y="4651856"/>
            <a:ext cx="10881866" cy="13675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548640" lvl="1">
              <a:lnSpc>
                <a:spcPct val="107000"/>
              </a:lnSpc>
            </a:pPr>
            <a:r>
              <a:rPr lang="en-US" sz="2000" b="1" dirty="0">
                <a:solidFill>
                  <a:schemeClr val="bg1"/>
                </a:solidFill>
                <a:effectLst/>
                <a:latin typeface="Gotham Medium" panose="02000604030000020004"/>
                <a:ea typeface="Calibri" panose="020F0502020204030204" pitchFamily="34" charset="0"/>
                <a:cs typeface="Times New Roman" panose="02020603050405020304" pitchFamily="18" charset="0"/>
              </a:rPr>
              <a:t>The Lord, the holy God, chooses to dwell with His people. He gave Moses detailed plans to build a tabernacle as His dwelling place. Under the new covenant, God has poured out His presence in the hearts and lives of believers.  Our challenge is to make His indwelling presence and Spirit known to others. </a:t>
            </a:r>
          </a:p>
        </p:txBody>
      </p:sp>
      <p:sp>
        <p:nvSpPr>
          <p:cNvPr id="17" name="Rectangle 16">
            <a:extLst>
              <a:ext uri="{FF2B5EF4-FFF2-40B4-BE49-F238E27FC236}">
                <a16:creationId xmlns:a16="http://schemas.microsoft.com/office/drawing/2014/main" id="{FA587F66-BEFF-4D6C-AEF0-FA091908B866}"/>
              </a:ext>
            </a:extLst>
          </p:cNvPr>
          <p:cNvSpPr/>
          <p:nvPr/>
        </p:nvSpPr>
        <p:spPr>
          <a:xfrm>
            <a:off x="556842" y="4268070"/>
            <a:ext cx="3570657" cy="3796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REFLECTING GOD’S PRESENCE</a:t>
            </a:r>
          </a:p>
        </p:txBody>
      </p:sp>
      <p:sp>
        <p:nvSpPr>
          <p:cNvPr id="18" name="Rectangle 17">
            <a:extLst>
              <a:ext uri="{FF2B5EF4-FFF2-40B4-BE49-F238E27FC236}">
                <a16:creationId xmlns:a16="http://schemas.microsoft.com/office/drawing/2014/main" id="{FE84F53A-D778-4D78-9B4F-A3712067CA57}"/>
              </a:ext>
            </a:extLst>
          </p:cNvPr>
          <p:cNvSpPr/>
          <p:nvPr/>
        </p:nvSpPr>
        <p:spPr>
          <a:xfrm>
            <a:off x="548137" y="1982866"/>
            <a:ext cx="11178642" cy="20232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God gave Moses detailed instructions to build a tabernacle for His presence. The builders were to follow the exact pattern from God. And now, under a new covenant, God still has a plan to dwell within the hearts and lives of His people.  The challenge, for those who choose to follow Jesus, is to live in such a way as to reflect God’s indwelling Spirit in our lives. </a:t>
            </a: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495807"/>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0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685800"/>
            <a:ext cx="1280160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rgbClr val="002060"/>
                </a:solidFill>
                <a:effectLst>
                  <a:outerShdw blurRad="38100" dist="38100" dir="2700000" algn="tl">
                    <a:srgbClr val="000000">
                      <a:alpha val="43137"/>
                    </a:srgbClr>
                  </a:outerShdw>
                </a:effectLst>
                <a:latin typeface="Gotham Medium" panose="02000604030000020004"/>
              </a:rPr>
              <a:t>A Space for God</a:t>
            </a:r>
          </a:p>
        </p:txBody>
      </p:sp>
      <p:sp>
        <p:nvSpPr>
          <p:cNvPr id="11" name="Line 10">
            <a:extLst>
              <a:ext uri="{FF2B5EF4-FFF2-40B4-BE49-F238E27FC236}">
                <a16:creationId xmlns:a16="http://schemas.microsoft.com/office/drawing/2014/main" id="{81F6A91E-B69F-4B89-8FBA-930407F0BAB9}"/>
              </a:ext>
            </a:extLst>
          </p:cNvPr>
          <p:cNvSpPr>
            <a:spLocks noChangeShapeType="1"/>
          </p:cNvSpPr>
          <p:nvPr/>
        </p:nvSpPr>
        <p:spPr bwMode="auto">
          <a:xfrm>
            <a:off x="-530963" y="1468758"/>
            <a:ext cx="12985195" cy="0"/>
          </a:xfrm>
          <a:prstGeom prst="line">
            <a:avLst/>
          </a:prstGeom>
          <a:noFill/>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b="1" dirty="0">
              <a:solidFill>
                <a:srgbClr val="002060"/>
              </a:solidFill>
              <a:latin typeface="Gotham Medium" panose="02000604030000020004"/>
            </a:endParaRPr>
          </a:p>
        </p:txBody>
      </p:sp>
      <p:cxnSp>
        <p:nvCxnSpPr>
          <p:cNvPr id="12" name="Straight Connector 11">
            <a:extLst>
              <a:ext uri="{FF2B5EF4-FFF2-40B4-BE49-F238E27FC236}">
                <a16:creationId xmlns:a16="http://schemas.microsoft.com/office/drawing/2014/main" id="{F7C550AA-2808-4794-ADFD-0A49924DEBC4}"/>
              </a:ext>
            </a:extLst>
          </p:cNvPr>
          <p:cNvCxnSpPr>
            <a:cxnSpLocks/>
          </p:cNvCxnSpPr>
          <p:nvPr/>
        </p:nvCxnSpPr>
        <p:spPr>
          <a:xfrm>
            <a:off x="-530962" y="637438"/>
            <a:ext cx="12985195"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DA2599B4-54D5-402A-A666-8B276DF23C1C}"/>
              </a:ext>
            </a:extLst>
          </p:cNvPr>
          <p:cNvSpPr>
            <a:spLocks noChangeShapeType="1"/>
          </p:cNvSpPr>
          <p:nvPr/>
        </p:nvSpPr>
        <p:spPr bwMode="auto">
          <a:xfrm>
            <a:off x="-530964" y="4086964"/>
            <a:ext cx="13428523"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b="1" dirty="0">
              <a:latin typeface="Gotham Medium" panose="02000604030000020004"/>
            </a:endParaRPr>
          </a:p>
        </p:txBody>
      </p:sp>
      <p:cxnSp>
        <p:nvCxnSpPr>
          <p:cNvPr id="19" name="Straight Connector 18">
            <a:extLst>
              <a:ext uri="{FF2B5EF4-FFF2-40B4-BE49-F238E27FC236}">
                <a16:creationId xmlns:a16="http://schemas.microsoft.com/office/drawing/2014/main" id="{9481F799-2384-4D09-8B84-27D5F18B347D}"/>
              </a:ext>
            </a:extLst>
          </p:cNvPr>
          <p:cNvCxnSpPr>
            <a:cxnSpLocks/>
          </p:cNvCxnSpPr>
          <p:nvPr/>
        </p:nvCxnSpPr>
        <p:spPr>
          <a:xfrm>
            <a:off x="76200" y="6096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DD6DD7-7E39-4F4D-BE22-CAD59D4A357D}"/>
              </a:ext>
            </a:extLst>
          </p:cNvPr>
          <p:cNvCxnSpPr>
            <a:cxnSpLocks/>
          </p:cNvCxnSpPr>
          <p:nvPr/>
        </p:nvCxnSpPr>
        <p:spPr>
          <a:xfrm>
            <a:off x="76200" y="1502075"/>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99A298-EFC0-4C43-9BB8-E0201F4A7F4D}"/>
              </a:ext>
            </a:extLst>
          </p:cNvPr>
          <p:cNvCxnSpPr>
            <a:cxnSpLocks/>
          </p:cNvCxnSpPr>
          <p:nvPr/>
        </p:nvCxnSpPr>
        <p:spPr>
          <a:xfrm>
            <a:off x="81973" y="397975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6">
            <a:extLst>
              <a:ext uri="{FF2B5EF4-FFF2-40B4-BE49-F238E27FC236}">
                <a16:creationId xmlns:a16="http://schemas.microsoft.com/office/drawing/2014/main" id="{19D84E3C-EC1C-40A8-9BE4-CB83B851C0AC}"/>
              </a:ext>
            </a:extLst>
          </p:cNvPr>
          <p:cNvSpPr txBox="1"/>
          <p:nvPr/>
        </p:nvSpPr>
        <p:spPr>
          <a:xfrm>
            <a:off x="323489" y="703372"/>
            <a:ext cx="9943457" cy="647641"/>
          </a:xfrm>
          <a:prstGeom prst="rect">
            <a:avLst/>
          </a:prstGeom>
          <a:solidFill>
            <a:schemeClr val="tx1">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800" b="1" cap="small" dirty="0">
                <a:solidFill>
                  <a:schemeClr val="tx1"/>
                </a:solidFill>
                <a:latin typeface="Gotham Medium" panose="02000604030000020004"/>
              </a:rPr>
              <a:t>Prepare to share God’s presence with others. </a:t>
            </a:r>
          </a:p>
        </p:txBody>
      </p:sp>
      <p:sp>
        <p:nvSpPr>
          <p:cNvPr id="2" name="Slide Number Placeholder 4">
            <a:extLst>
              <a:ext uri="{FF2B5EF4-FFF2-40B4-BE49-F238E27FC236}">
                <a16:creationId xmlns:a16="http://schemas.microsoft.com/office/drawing/2014/main" id="{47E81CDF-FEB4-B84E-4A5D-FD4763A3D835}"/>
              </a:ext>
            </a:extLst>
          </p:cNvPr>
          <p:cNvSpPr>
            <a:spLocks noGrp="1"/>
          </p:cNvSpPr>
          <p:nvPr>
            <p:ph type="sldNum" sz="quarter" idx="2"/>
          </p:nvPr>
        </p:nvSpPr>
        <p:spPr>
          <a:xfrm>
            <a:off x="10895373" y="6108754"/>
            <a:ext cx="838199" cy="538966"/>
          </a:xfrm>
        </p:spPr>
        <p:txBody>
          <a:bodyPr/>
          <a:lstStyle/>
          <a:p>
            <a:fld id="{86CB4B4D-7CA3-9044-876B-883B54F8677D}" type="slidenum">
              <a:rPr lang="en-US" sz="1400" b="1" smtClean="0">
                <a:solidFill>
                  <a:schemeClr val="tx1"/>
                </a:solidFill>
                <a:latin typeface="Arial Black" panose="020B0A04020102020204" pitchFamily="34" charset="0"/>
              </a:rPr>
              <a:pPr/>
              <a:t>16</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214966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C543DD-8A27-4140-B5AE-4B0CB253B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 name="Group 14">
            <a:extLst>
              <a:ext uri="{FF2B5EF4-FFF2-40B4-BE49-F238E27FC236}">
                <a16:creationId xmlns:a16="http://schemas.microsoft.com/office/drawing/2014/main" id="{B3273C75-B674-4451-AB19-976619E5A3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3AA4AF00-C70D-4E73-B6CB-0293F859C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0AFE4E-CEE1-47FB-9345-44D07E8E2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161E20-59B9-4B43-A830-451FBA2E47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86E345-888F-4A68-ABFC-714E265652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275B79-9754-4C9D-AA3E-299D639E6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C4FE70-7A93-4648-B767-342F9489DC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370B32-2A74-4302-95BD-7778CC3AD2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D48571-C4E8-4772-9F4E-DD59A7CBA0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22D52A-36FF-44FE-8F3B-A36471DCE3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F9A39E-6C78-4375-92C7-709C2EA8F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11A975-8F19-4EE0-9C7C-E0F6DEB9E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BDC113-5981-4A7F-9260-35CDAD2E3C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379037-D819-48D2-BEDE-5C41DC364E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17EAD0-F3B8-456A-B47A-7517AAF6F2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C0ACAC1-96B0-4474-9D86-57EF8FDF9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48EC602-6D5F-448B-A414-80D1CD6A23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7E6DD2-CE7F-4BCC-8855-5702EC24C9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C46AED-DA17-4E66-A336-091B0F5C8A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EB1126-4E89-465F-A73D-C158B1913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2B5B4B-161C-458F-AE1E-E299C0FFBC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06C81A8-493E-47B9-AA2D-63C0D57891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13B664-9B27-4AAB-B1F9-CA6961D00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E3343E3-633D-47EF-84CB-B7FFC491E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58C60C-BB9D-4D42-815D-D10F1A9113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A342003-3AE5-42EB-BD88-3DF6939841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77B563-E749-4B59-984B-58A6F942F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12C70C-F549-4DD7-92E1-E965E99C5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41F6C3-F65A-47CA-9C0B-D8B0AF75D6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1C23C06-09FD-440B-824B-1FB8057D19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3" name="Freeform: Shape 52">
            <a:extLst>
              <a:ext uri="{FF2B5EF4-FFF2-40B4-BE49-F238E27FC236}">
                <a16:creationId xmlns:a16="http://schemas.microsoft.com/office/drawing/2014/main" id="{9E3838E8-7B10-4475-AB3D-4C1B0476E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54" name="Freeform: Shape 53">
            <a:extLst>
              <a:ext uri="{FF2B5EF4-FFF2-40B4-BE49-F238E27FC236}">
                <a16:creationId xmlns:a16="http://schemas.microsoft.com/office/drawing/2014/main" id="{3BE7866E-814E-481F-A861-D55BA78FE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55" name="Rectangle 54">
            <a:extLst>
              <a:ext uri="{FF2B5EF4-FFF2-40B4-BE49-F238E27FC236}">
                <a16:creationId xmlns:a16="http://schemas.microsoft.com/office/drawing/2014/main" id="{866D7E90-A8B6-47B8-8C35-0900BA352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6" name="Group 55">
            <a:extLst>
              <a:ext uri="{FF2B5EF4-FFF2-40B4-BE49-F238E27FC236}">
                <a16:creationId xmlns:a16="http://schemas.microsoft.com/office/drawing/2014/main" id="{6CBC311A-6DF7-49E5-BEF1-1CD44EF8B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7" name="Straight Connector 56">
              <a:extLst>
                <a:ext uri="{FF2B5EF4-FFF2-40B4-BE49-F238E27FC236}">
                  <a16:creationId xmlns:a16="http://schemas.microsoft.com/office/drawing/2014/main" id="{2423FAA8-89D1-4BAE-B0A3-97BD3734AD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0BAE394-8824-4D4D-999C-4399B94398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8AC803-A729-4398-806A-4DA187F8F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AEC6AC-3E0F-4AC2-A497-4D5DA4BECC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FDB1584-8392-4D3D-8012-316B1155DD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F7D58A-D3FD-4E70-8AD4-A41BA17F8C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D62A2B5-55A5-453D-BD62-75E756269F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F96F08-38EB-40A4-97AF-DB5F643F0B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1305572-9C2E-4D83-B469-C727582AE5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21D5ED-D446-4CE5-A5AE-49CEEAB064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E575CD-B153-4733-884C-BB1CC03223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5C485D-57D6-440B-ADC0-DBCF4ACCF6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7B21412-86C4-4866-8AF6-CBD5AF261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59FA2AB-DAE0-494E-8976-49E581EDCB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A70E9B-7769-41C7-9C16-8F1172018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B3931C-3B0F-4974-B4A1-141BC91CED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58AA9F8-5CF0-4256-8D08-1D229905E6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A4E55B-C926-453F-A951-288830665C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6FCECB-28FC-4E47-9932-760E32D1C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EFDA785-3176-46CF-BAF7-5283C398A5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B64FE74-3174-4DC6-96BB-C27447C82B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0CF4F6-1909-4120-A25F-9450DCB92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E6157D4-100C-47F3-8DB6-1477915060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56BF68D-82D1-4800-808D-BFC9F006DC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185C380-BBD7-4B4A-B406-803854D9C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96F73AC-8310-413C-9D4F-CCD52390D9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1C4161C-F277-483F-9502-0E85066613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097E17-8ED7-4B84-BDE8-C562FBAF52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AA2BB62-378A-4B09-99DB-3CA8AC25C9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Freeform: Shape 85">
            <a:extLst>
              <a:ext uri="{FF2B5EF4-FFF2-40B4-BE49-F238E27FC236}">
                <a16:creationId xmlns:a16="http://schemas.microsoft.com/office/drawing/2014/main" id="{95822770-FFD4-47DB-ABEC-47E7AEEE4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7" name="Group 86">
            <a:extLst>
              <a:ext uri="{FF2B5EF4-FFF2-40B4-BE49-F238E27FC236}">
                <a16:creationId xmlns:a16="http://schemas.microsoft.com/office/drawing/2014/main" id="{99CA0015-5DA0-4309-BA2B-1C760A6B7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8" name="Straight Connector 87">
              <a:extLst>
                <a:ext uri="{FF2B5EF4-FFF2-40B4-BE49-F238E27FC236}">
                  <a16:creationId xmlns:a16="http://schemas.microsoft.com/office/drawing/2014/main" id="{23788AD3-D4B4-4A16-8CC8-5936808EA6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D35C390-EEA9-4C97-9B84-C7AD09E75A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763C92-09EA-455B-BE3D-ADF32C405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E826FDE-C957-4A46-A764-65C6BE64C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6775078-AF95-447D-A649-B8D7A590D3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243A8CB-3A96-43A4-8A53-783A8E04E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BF15D0B-673B-47CC-A736-A90280B08C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F868235-AAC6-4964-BEFE-6E02D03A3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F4FE47-55C0-44D1-985A-FFC22F6D70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8A65AFC-3A09-4E49-B96C-361E876472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7E6A2C-D915-4371-9FD0-CE5DB7CE38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465EA21-B96E-4EE2-8CC2-235306FDB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34D833-E955-452C-BDA8-AFC44846B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4B068F-5CBD-433F-A451-C4E90064C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7CFECEB-97D7-4150-8DDD-D6DC7ED811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BCF7EA5-3295-4F5D-A04D-23715D1178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EA26A78-44D6-4C4D-8238-7408EE05B2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D99B965-6286-4274-BC54-3792EA93F4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AC7FF8-5EC1-49BF-8E64-B5964B5DBB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D54A05-23D8-4A1E-B6C7-6E6AD3761E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CE9EB1A-A286-4336-90E0-ACB7B7ECA3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DFDE3ED-D0AD-4F6B-A4D2-92E11083C9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BE9235-83CB-4181-B01C-23E83FDE3A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5E4AD87-D5E8-43BE-9D32-85E6178C32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AE2F5E-EE3B-4282-953D-891CA7732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3F9E9DE-6A32-4846-BF01-D85000600E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E5B9FA3-AE39-4418-8AEA-A12C83F5B6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47B5E11-E51B-4A58-A1A7-F4D20E3773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4EDCF4F-00EC-4AD2-B004-3BB52C3FA1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7" name="Rectangle 116">
            <a:extLst>
              <a:ext uri="{FF2B5EF4-FFF2-40B4-BE49-F238E27FC236}">
                <a16:creationId xmlns:a16="http://schemas.microsoft.com/office/drawing/2014/main" id="{E7AA02E9-6508-47E6-8DD0-CC80F19F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ectangle 117">
            <a:extLst>
              <a:ext uri="{FF2B5EF4-FFF2-40B4-BE49-F238E27FC236}">
                <a16:creationId xmlns:a16="http://schemas.microsoft.com/office/drawing/2014/main" id="{B097C5BD-DB6F-4E7E-A3C7-F506EA912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9" name="Group 118">
            <a:extLst>
              <a:ext uri="{FF2B5EF4-FFF2-40B4-BE49-F238E27FC236}">
                <a16:creationId xmlns:a16="http://schemas.microsoft.com/office/drawing/2014/main" id="{038D8149-AC1C-447A-9C75-FF4CB815F8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533399"/>
            <a:ext cx="12214827" cy="6858000"/>
            <a:chOff x="-6214" y="-1"/>
            <a:chExt cx="12214827" cy="6858000"/>
          </a:xfrm>
        </p:grpSpPr>
        <p:cxnSp>
          <p:nvCxnSpPr>
            <p:cNvPr id="120" name="Straight Connector 119">
              <a:extLst>
                <a:ext uri="{FF2B5EF4-FFF2-40B4-BE49-F238E27FC236}">
                  <a16:creationId xmlns:a16="http://schemas.microsoft.com/office/drawing/2014/main" id="{CAE89093-4A1D-4AEB-AC02-4398922491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ECF86D4-60C3-43FE-9459-FE6A442294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B519B28-961B-4BD1-B271-8F6E72B33F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B509C18-5AC4-46D9-A400-729B9BC9B1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AF6EB44-6CAB-47E6-8185-1F9256440C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D47B83D-94C8-42AB-B9D3-C400BC1EE4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2A82D04-9006-48C6-81F0-28FB7C83C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7DDD95D-538C-48FC-97D1-4D0853A65B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7EC2967-028A-4CD0-8940-4999020967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C924886-3951-45B7-AE79-A2ABFE4EBA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C33CCA0-95A9-4CC0-8283-BFB273B07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D41DE96-0B8F-430A-B5D8-5F10CEDDFA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46E5E4C-342E-49DC-9CEC-22D5FBD9AD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BAADA2-A0AC-4E3C-AB70-575A11A0B8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528BD2F-A1D7-4F0F-8AFD-7392B3B00B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B2863E4-31A0-454F-ACB1-E1ECBEA321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8CA420C-2983-46CF-8579-09DFACBA8F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505D305-4A2B-49A1-9F95-8F592AE53A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DD0DE1B-42ED-478D-B29F-CF49987BC2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8D4E1DE-33FF-4EC1-AA53-360BB50DC4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C24DBE8-12C9-43CF-9D80-8FB3F6D46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002CC77-D5B9-47F3-853B-F3556F4A55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B505553-B2B2-4E2F-AB1B-FA7194A43C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06D354-C2C9-4C05-82DD-FC605CD6C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ABD8475-146F-487E-A294-42CFD5A24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BDE568D-8776-4BE5-BA9B-4724B09C4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8285A33-43DA-4C97-B476-CBE26A7E9C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616D67F-1C0B-4789-ADE7-2B7E8DC80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950FFD4-AC5E-470B-9B24-0BD22EECB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49" name="Picture 148" descr="A cross on a mountain&#10;&#10;Description automatically generated with medium confidence">
            <a:extLst>
              <a:ext uri="{FF2B5EF4-FFF2-40B4-BE49-F238E27FC236}">
                <a16:creationId xmlns:a16="http://schemas.microsoft.com/office/drawing/2014/main" id="{2088EB39-C0BA-440C-9D9D-1963CCB66214}"/>
              </a:ext>
            </a:extLst>
          </p:cNvPr>
          <p:cNvPicPr>
            <a:picLocks noChangeAspect="1"/>
          </p:cNvPicPr>
          <p:nvPr/>
        </p:nvPicPr>
        <p:blipFill rotWithShape="1">
          <a:blip r:embed="rId3">
            <a:extLst>
              <a:ext uri="{28A0092B-C50C-407E-A947-70E740481C1C}">
                <a14:useLocalDpi xmlns:a14="http://schemas.microsoft.com/office/drawing/2010/main" val="0"/>
              </a:ext>
            </a:extLst>
          </a:blip>
          <a:srcRect t="21033" r="-1" b="-1"/>
          <a:stretch/>
        </p:blipFill>
        <p:spPr>
          <a:xfrm>
            <a:off x="-6331" y="-6350"/>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14" name="TextBox 13">
            <a:extLst>
              <a:ext uri="{FF2B5EF4-FFF2-40B4-BE49-F238E27FC236}">
                <a16:creationId xmlns:a16="http://schemas.microsoft.com/office/drawing/2014/main" id="{F8D0999E-4264-487C-93ED-24210A5668CA}"/>
              </a:ext>
            </a:extLst>
          </p:cNvPr>
          <p:cNvSpPr txBox="1"/>
          <p:nvPr/>
        </p:nvSpPr>
        <p:spPr>
          <a:xfrm>
            <a:off x="7244861" y="1856598"/>
            <a:ext cx="4652133" cy="2308324"/>
          </a:xfrm>
          <a:prstGeom prst="rect">
            <a:avLst/>
          </a:prstGeom>
          <a:solidFill>
            <a:schemeClr val="bg2">
              <a:lumMod val="60000"/>
              <a:lumOff val="40000"/>
              <a:alpha val="50000"/>
            </a:schemeClr>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i="1" dirty="0">
              <a:ln w="0"/>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 Numbers 6:24-26, KJV</a:t>
            </a:r>
            <a:endParaRPr lang="en-US" sz="3200" i="1"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1433719" y="695699"/>
            <a:ext cx="1723270" cy="769441"/>
          </a:xfrm>
          <a:prstGeom prst="rect">
            <a:avLst/>
          </a:prstGeom>
          <a:noFill/>
        </p:spPr>
        <p:txBody>
          <a:bodyPr wrap="square">
            <a:spAutoFit/>
          </a:bodyPr>
          <a:lstStyle/>
          <a:p>
            <a:pPr algn="ctr">
              <a:buFont typeface="Arial" pitchFamily="34" charset="0"/>
              <a:buNone/>
            </a:pPr>
            <a:r>
              <a:rPr lang="en-US" sz="4400" i="1" cap="small" dirty="0">
                <a:effectLst>
                  <a:outerShdw blurRad="38100" dist="38100" dir="2700000" algn="tl">
                    <a:srgbClr val="000000">
                      <a:alpha val="43137"/>
                    </a:srgbClr>
                  </a:outerShdw>
                </a:effectLst>
                <a:latin typeface="Arial Black" panose="020B0A04020102020204" pitchFamily="34" charset="0"/>
              </a:rPr>
              <a:t>End</a:t>
            </a:r>
          </a:p>
        </p:txBody>
      </p:sp>
      <p:grpSp>
        <p:nvGrpSpPr>
          <p:cNvPr id="7" name="Group 6">
            <a:extLst>
              <a:ext uri="{FF2B5EF4-FFF2-40B4-BE49-F238E27FC236}">
                <a16:creationId xmlns:a16="http://schemas.microsoft.com/office/drawing/2014/main" id="{65B90D14-7CCE-4BFD-A108-EBFE82638B5B}"/>
              </a:ext>
            </a:extLst>
          </p:cNvPr>
          <p:cNvGrpSpPr/>
          <p:nvPr/>
        </p:nvGrpSpPr>
        <p:grpSpPr>
          <a:xfrm>
            <a:off x="8537192" y="5827947"/>
            <a:ext cx="3407934" cy="793325"/>
            <a:chOff x="2473877" y="5694669"/>
            <a:chExt cx="3434246" cy="1152457"/>
          </a:xfrm>
        </p:grpSpPr>
        <p:grpSp>
          <p:nvGrpSpPr>
            <p:cNvPr id="8" name="Group 7">
              <a:extLst>
                <a:ext uri="{FF2B5EF4-FFF2-40B4-BE49-F238E27FC236}">
                  <a16:creationId xmlns:a16="http://schemas.microsoft.com/office/drawing/2014/main" id="{26AE4B93-8BB3-4352-A2DA-1E7A988E4079}"/>
                </a:ext>
              </a:extLst>
            </p:cNvPr>
            <p:cNvGrpSpPr/>
            <p:nvPr/>
          </p:nvGrpSpPr>
          <p:grpSpPr>
            <a:xfrm>
              <a:off x="2473878" y="5694669"/>
              <a:ext cx="3434245" cy="709026"/>
              <a:chOff x="3142974" y="6036119"/>
              <a:chExt cx="6718852" cy="1363020"/>
            </a:xfrm>
          </p:grpSpPr>
          <p:sp>
            <p:nvSpPr>
              <p:cNvPr id="10" name="Rectangle: Rounded Corners 9">
                <a:extLst>
                  <a:ext uri="{FF2B5EF4-FFF2-40B4-BE49-F238E27FC236}">
                    <a16:creationId xmlns:a16="http://schemas.microsoft.com/office/drawing/2014/main" id="{D44F79E4-5456-4786-A8F6-7B1F65299B7D}"/>
                  </a:ext>
                </a:extLst>
              </p:cNvPr>
              <p:cNvSpPr/>
              <p:nvPr/>
            </p:nvSpPr>
            <p:spPr>
              <a:xfrm>
                <a:off x="3142974" y="6036119"/>
                <a:ext cx="6718852" cy="1363020"/>
              </a:xfrm>
              <a:prstGeom prst="roundRect">
                <a:avLst/>
              </a:prstGeom>
              <a:blipFill rotWithShape="1">
                <a:blip r:embed="rId4"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321457" hangingPunct="0"/>
                <a:endParaRPr lang="en-US" sz="2200" dirty="0">
                  <a:solidFill>
                    <a:srgbClr val="FFFFFF"/>
                  </a:solidFill>
                  <a:effectLst>
                    <a:outerShdw blurRad="63500" dist="25400" dir="2700000" rotWithShape="0">
                      <a:srgbClr val="000000">
                        <a:alpha val="70000"/>
                      </a:srgbClr>
                    </a:outerShdw>
                  </a:effectLst>
                  <a:sym typeface="Chalkduster"/>
                </a:endParaRPr>
              </a:p>
            </p:txBody>
          </p:sp>
          <p:grpSp>
            <p:nvGrpSpPr>
              <p:cNvPr id="11" name="Group 10">
                <a:extLst>
                  <a:ext uri="{FF2B5EF4-FFF2-40B4-BE49-F238E27FC236}">
                    <a16:creationId xmlns:a16="http://schemas.microsoft.com/office/drawing/2014/main" id="{9DECCFA5-0E20-4CAF-9CF4-A529C69E7BD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 name="Picture 1" descr="A picture containing drawing, room&#10;&#10;Description automatically generated">
                  <a:extLst>
                    <a:ext uri="{FF2B5EF4-FFF2-40B4-BE49-F238E27FC236}">
                      <a16:creationId xmlns:a16="http://schemas.microsoft.com/office/drawing/2014/main" id="{2831DE44-6540-4C8A-B2CE-AC5E7FACE4CA}"/>
                    </a:ext>
                  </a:extLst>
                </p:cNvPr>
                <p:cNvPicPr>
                  <a:picLocks noChangeAspect="1"/>
                </p:cNvPicPr>
                <p:nvPr/>
              </p:nvPicPr>
              <p:blipFill>
                <a:blip r:embed="rId5"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3" name="Picture 2" descr="A close up of a logo&#10;&#10;Description automatically generated">
                  <a:extLst>
                    <a:ext uri="{FF2B5EF4-FFF2-40B4-BE49-F238E27FC236}">
                      <a16:creationId xmlns:a16="http://schemas.microsoft.com/office/drawing/2014/main" id="{EF8537F0-379A-40A4-8643-AB545AA08190}"/>
                    </a:ext>
                  </a:extLst>
                </p:cNvPr>
                <p:cNvPicPr>
                  <a:picLocks noChangeAspect="1"/>
                </p:cNvPicPr>
                <p:nvPr/>
              </p:nvPicPr>
              <p:blipFill>
                <a:blip r:embed="rId6"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4" name="Picture 3">
                  <a:extLst>
                    <a:ext uri="{FF2B5EF4-FFF2-40B4-BE49-F238E27FC236}">
                      <a16:creationId xmlns:a16="http://schemas.microsoft.com/office/drawing/2014/main" id="{6D0586AF-43FC-476F-A86F-A5909D334907}"/>
                    </a:ext>
                  </a:extLst>
                </p:cNvPr>
                <p:cNvPicPr>
                  <a:picLocks noChangeAspect="1"/>
                </p:cNvPicPr>
                <p:nvPr/>
              </p:nvPicPr>
              <p:blipFill>
                <a:blip r:embed="rId7"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9" name="Rectangle 8">
              <a:extLst>
                <a:ext uri="{FF2B5EF4-FFF2-40B4-BE49-F238E27FC236}">
                  <a16:creationId xmlns:a16="http://schemas.microsoft.com/office/drawing/2014/main" id="{D28902A8-A079-40DF-9883-D89667281D64}"/>
                </a:ext>
              </a:extLst>
            </p:cNvPr>
            <p:cNvSpPr/>
            <p:nvPr/>
          </p:nvSpPr>
          <p:spPr>
            <a:xfrm>
              <a:off x="2473877" y="6350423"/>
              <a:ext cx="3434246" cy="496703"/>
            </a:xfrm>
            <a:prstGeom prst="rect">
              <a:avLst/>
            </a:prstGeom>
            <a:solidFill>
              <a:schemeClr val="tx1">
                <a:lumMod val="75000"/>
                <a:lumOff val="25000"/>
              </a:schemeClr>
            </a:solidFill>
          </p:spPr>
          <p:txBody>
            <a:bodyPr wrap="square" lIns="64291" tIns="32146" rIns="64291" bIns="32146">
              <a:spAutoFit/>
            </a:bodyPr>
            <a:lstStyle/>
            <a:p>
              <a:r>
                <a:rPr lang="en-US" sz="600" b="1" dirty="0">
                  <a:solidFill>
                    <a:schemeClr val="bg1"/>
                  </a:solidFill>
                  <a:latin typeface="Arial Black" panose="020B0A04020102020204" pitchFamily="34" charset="0"/>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endParaRPr lang="en-US" sz="2400" b="1"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850139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ross on a mountain&#10;&#10;Description automatically generated with medium confidence">
            <a:extLst>
              <a:ext uri="{FF2B5EF4-FFF2-40B4-BE49-F238E27FC236}">
                <a16:creationId xmlns:a16="http://schemas.microsoft.com/office/drawing/2014/main" id="{6F1448E5-8110-4920-8132-FC8B86F2840F}"/>
              </a:ext>
            </a:extLst>
          </p:cNvPr>
          <p:cNvPicPr>
            <a:picLocks noChangeAspect="1"/>
          </p:cNvPicPr>
          <p:nvPr/>
        </p:nvPicPr>
        <p:blipFill rotWithShape="1">
          <a:blip r:embed="rId3">
            <a:extLst>
              <a:ext uri="{28A0092B-C50C-407E-A947-70E740481C1C}">
                <a14:useLocalDpi xmlns:a14="http://schemas.microsoft.com/office/drawing/2010/main" val="0"/>
              </a:ext>
            </a:extLst>
          </a:blip>
          <a:srcRect t="6099" r="1" b="1"/>
          <a:stretch/>
        </p:blipFill>
        <p:spPr>
          <a:xfrm>
            <a:off x="219144" y="728007"/>
            <a:ext cx="10941520" cy="6118003"/>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cxnSp>
        <p:nvCxnSpPr>
          <p:cNvPr id="4" name="Straight Connector 3">
            <a:extLst>
              <a:ext uri="{FF2B5EF4-FFF2-40B4-BE49-F238E27FC236}">
                <a16:creationId xmlns:a16="http://schemas.microsoft.com/office/drawing/2014/main" id="{EA5C064E-808F-49EC-B68A-D11C27A822E0}"/>
              </a:ext>
            </a:extLst>
          </p:cNvPr>
          <p:cNvCxnSpPr>
            <a:cxnSpLocks/>
          </p:cNvCxnSpPr>
          <p:nvPr/>
        </p:nvCxnSpPr>
        <p:spPr>
          <a:xfrm>
            <a:off x="-304800" y="684086"/>
            <a:ext cx="12801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8B48554-1F02-494C-A96B-DE0158CB696B}"/>
              </a:ext>
            </a:extLst>
          </p:cNvPr>
          <p:cNvSpPr/>
          <p:nvPr/>
        </p:nvSpPr>
        <p:spPr>
          <a:xfrm>
            <a:off x="219144" y="1222820"/>
            <a:ext cx="12192000" cy="4990114"/>
          </a:xfrm>
          <a:prstGeom prst="rect">
            <a:avLst/>
          </a:prstGeom>
          <a:solidFill>
            <a:schemeClr val="tx1">
              <a:alpha val="20000"/>
            </a:schemeClr>
          </a:solidFill>
        </p:spPr>
        <p:txBody>
          <a:bodyPr wrap="square" lIns="64291" tIns="32146" rIns="64291" bIns="32146">
            <a:spAutoFit/>
          </a:bodyPr>
          <a:lstStyle/>
          <a:p>
            <a:pPr>
              <a:lnSpc>
                <a:spcPct val="107000"/>
              </a:lnSpc>
            </a:pPr>
            <a:r>
              <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rPr>
              <a:t>4. What motivated the Israelites to contribute materials for the construction of the tabernacle?</a:t>
            </a: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r>
              <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rPr>
              <a:t>5. What was God’s reason for directing the Israelites to build a tabernacle for Him?</a:t>
            </a:r>
          </a:p>
          <a:p>
            <a:pPr>
              <a:lnSpc>
                <a:spcPct val="107000"/>
              </a:lnSpc>
            </a:pPr>
            <a:endPar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rPr>
              <a:t>6. What was the theological significance of the tabernacle for the Israelites?</a:t>
            </a: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r>
              <a:rPr lang="en-US" sz="2000" b="1" dirty="0">
                <a:highlight>
                  <a:srgbClr val="808080"/>
                </a:highlight>
                <a:latin typeface="Gotham Medium" panose="02000604030000020004"/>
                <a:cs typeface="Times New Roman" panose="02020603050405020304" pitchFamily="18" charset="0"/>
              </a:rPr>
              <a:t> </a:t>
            </a: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kern="1200" dirty="0">
              <a:highlight>
                <a:srgbClr val="808080"/>
              </a:highlight>
              <a:latin typeface="Gotham Medium" panose="02000604030000020004"/>
              <a:cs typeface="Times New Roman" panose="02020603050405020304" pitchFamily="18" charset="0"/>
            </a:endParaRPr>
          </a:p>
        </p:txBody>
      </p:sp>
      <p:sp>
        <p:nvSpPr>
          <p:cNvPr id="6" name="Rectangle 5">
            <a:extLst>
              <a:ext uri="{FF2B5EF4-FFF2-40B4-BE49-F238E27FC236}">
                <a16:creationId xmlns:a16="http://schemas.microsoft.com/office/drawing/2014/main" id="{A34545FC-31CB-429D-AE51-E0AF04785495}"/>
              </a:ext>
            </a:extLst>
          </p:cNvPr>
          <p:cNvSpPr/>
          <p:nvPr/>
        </p:nvSpPr>
        <p:spPr>
          <a:xfrm>
            <a:off x="340663" y="1578518"/>
            <a:ext cx="11065273" cy="7089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91440" marR="0">
              <a:lnSpc>
                <a:spcPct val="107000"/>
              </a:lnSpc>
              <a:spcBef>
                <a:spcPts val="0"/>
              </a:spcBef>
              <a:spcAft>
                <a:spcPts val="0"/>
              </a:spcAft>
            </a:pPr>
            <a:r>
              <a:rPr lang="en-US" sz="2000" b="1" dirty="0">
                <a:solidFill>
                  <a:schemeClr val="bg1"/>
                </a:solidFill>
                <a:latin typeface="Gotham Medium" panose="02000604030000020004"/>
                <a:ea typeface="Calibri" panose="020F0502020204030204" pitchFamily="34" charset="0"/>
                <a:cs typeface="Times New Roman" panose="02020603050405020304" pitchFamily="18" charset="0"/>
              </a:rPr>
              <a:t>The Israelites willingly gave from their possessions as an expression of their devotion and gratitude to the Lord. God had prepared these gifts in advance by causing the Egyptians to give gold and silver. </a:t>
            </a:r>
          </a:p>
        </p:txBody>
      </p:sp>
      <p:sp>
        <p:nvSpPr>
          <p:cNvPr id="7" name="Title 2">
            <a:extLst>
              <a:ext uri="{FF2B5EF4-FFF2-40B4-BE49-F238E27FC236}">
                <a16:creationId xmlns:a16="http://schemas.microsoft.com/office/drawing/2014/main" id="{51D5D531-B835-4E68-9A43-607F572B4A3D}"/>
              </a:ext>
            </a:extLst>
          </p:cNvPr>
          <p:cNvSpPr txBox="1">
            <a:spLocks/>
          </p:cNvSpPr>
          <p:nvPr/>
        </p:nvSpPr>
        <p:spPr>
          <a:xfrm>
            <a:off x="8028102" y="759779"/>
            <a:ext cx="3944754" cy="298535"/>
          </a:xfrm>
          <a:prstGeom prst="rect">
            <a:avLst/>
          </a:prstGeom>
          <a:solidFill>
            <a:schemeClr val="tx1">
              <a:alpha val="50000"/>
            </a:schemeClr>
          </a:solidFill>
          <a:ln w="1270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OFFERINGS FOR THE TABERNACLE</a:t>
            </a:r>
          </a:p>
        </p:txBody>
      </p:sp>
      <p:sp>
        <p:nvSpPr>
          <p:cNvPr id="8" name="Rectangle 7">
            <a:extLst>
              <a:ext uri="{FF2B5EF4-FFF2-40B4-BE49-F238E27FC236}">
                <a16:creationId xmlns:a16="http://schemas.microsoft.com/office/drawing/2014/main" id="{D59E5D5E-81AA-4BA9-9B10-99E30C67CE26}"/>
              </a:ext>
            </a:extLst>
          </p:cNvPr>
          <p:cNvSpPr/>
          <p:nvPr/>
        </p:nvSpPr>
        <p:spPr>
          <a:xfrm>
            <a:off x="340664" y="2880800"/>
            <a:ext cx="11065272" cy="13675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91440" marR="0">
              <a:lnSpc>
                <a:spcPct val="107000"/>
              </a:lnSpc>
              <a:spcBef>
                <a:spcPts val="0"/>
              </a:spcBef>
              <a:spcAft>
                <a:spcPts val="0"/>
              </a:spcAft>
            </a:pPr>
            <a:r>
              <a:rPr lang="en-US" sz="2000" b="1" dirty="0">
                <a:solidFill>
                  <a:schemeClr val="bg1"/>
                </a:solidFill>
                <a:latin typeface="Gotham Medium" panose="02000604030000020004"/>
                <a:ea typeface="Calibri" panose="020F0502020204030204" pitchFamily="34" charset="0"/>
                <a:cs typeface="Times New Roman" panose="02020603050405020304" pitchFamily="18" charset="0"/>
              </a:rPr>
              <a:t>God would need a place to dwell and establish a tangible presence among the Israelites. The tabernacle symbolizes God’s desire for a close relationship with His people and provides a means for them to meet with Him. At the same time, the tabernacle will separate God’s presence from the sin and disorder of the people.</a:t>
            </a:r>
          </a:p>
        </p:txBody>
      </p:sp>
      <p:sp>
        <p:nvSpPr>
          <p:cNvPr id="9" name="Title 2">
            <a:extLst>
              <a:ext uri="{FF2B5EF4-FFF2-40B4-BE49-F238E27FC236}">
                <a16:creationId xmlns:a16="http://schemas.microsoft.com/office/drawing/2014/main" id="{65447C65-099D-4D34-AFCC-E8741ABD48C2}"/>
              </a:ext>
            </a:extLst>
          </p:cNvPr>
          <p:cNvSpPr txBox="1">
            <a:spLocks/>
          </p:cNvSpPr>
          <p:nvPr/>
        </p:nvSpPr>
        <p:spPr>
          <a:xfrm>
            <a:off x="9175720" y="125816"/>
            <a:ext cx="3016280" cy="514350"/>
          </a:xfrm>
          <a:prstGeom prst="rect">
            <a:avLst/>
          </a:prstGeom>
          <a:solidFill>
            <a:schemeClr val="tx1">
              <a:lumMod val="65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rgbClr val="002060"/>
                </a:solidFill>
                <a:latin typeface="Gotham Medium" panose="02000604030000020004"/>
              </a:rPr>
              <a:t>A Space for God</a:t>
            </a:r>
          </a:p>
        </p:txBody>
      </p:sp>
      <p:sp>
        <p:nvSpPr>
          <p:cNvPr id="28" name="Title 2">
            <a:extLst>
              <a:ext uri="{FF2B5EF4-FFF2-40B4-BE49-F238E27FC236}">
                <a16:creationId xmlns:a16="http://schemas.microsoft.com/office/drawing/2014/main" id="{737C29E8-CCB9-47BD-A8A1-7525BC5223A7}"/>
              </a:ext>
            </a:extLst>
          </p:cNvPr>
          <p:cNvSpPr txBox="1">
            <a:spLocks/>
          </p:cNvSpPr>
          <p:nvPr/>
        </p:nvSpPr>
        <p:spPr>
          <a:xfrm>
            <a:off x="300725" y="11990"/>
            <a:ext cx="4423675" cy="665515"/>
          </a:xfrm>
          <a:prstGeom prst="rect">
            <a:avLst/>
          </a:prstGeom>
          <a:solidFill>
            <a:schemeClr val="tx1">
              <a:lumMod val="65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800" b="1" dirty="0">
                <a:solidFill>
                  <a:srgbClr val="002060"/>
                </a:solidFill>
                <a:latin typeface="Gotham Medium" panose="02000604030000020004"/>
              </a:rPr>
              <a:t>QUESTION &amp; ANSWER</a:t>
            </a:r>
          </a:p>
        </p:txBody>
      </p:sp>
      <p:sp>
        <p:nvSpPr>
          <p:cNvPr id="2" name="Rectangle 1">
            <a:extLst>
              <a:ext uri="{FF2B5EF4-FFF2-40B4-BE49-F238E27FC236}">
                <a16:creationId xmlns:a16="http://schemas.microsoft.com/office/drawing/2014/main" id="{FB78AAE3-6174-001C-F616-EF0CC9EADC21}"/>
              </a:ext>
            </a:extLst>
          </p:cNvPr>
          <p:cNvSpPr/>
          <p:nvPr/>
        </p:nvSpPr>
        <p:spPr>
          <a:xfrm>
            <a:off x="364728" y="4845959"/>
            <a:ext cx="11065272" cy="1038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91440" marR="0">
              <a:lnSpc>
                <a:spcPct val="107000"/>
              </a:lnSpc>
              <a:spcBef>
                <a:spcPts val="0"/>
              </a:spcBef>
              <a:spcAft>
                <a:spcPts val="0"/>
              </a:spcAft>
            </a:pPr>
            <a:r>
              <a:rPr lang="en-US" sz="2000" b="1" dirty="0">
                <a:solidFill>
                  <a:schemeClr val="bg1"/>
                </a:solidFill>
                <a:latin typeface="Gotham Medium" panose="02000604030000020004"/>
                <a:ea typeface="Calibri" panose="020F0502020204030204" pitchFamily="34" charset="0"/>
                <a:cs typeface="Times New Roman" panose="02020603050405020304" pitchFamily="18" charset="0"/>
              </a:rPr>
              <a:t>The tabernacle addressed God’s desire to dwell with and among His people. It would be the center of worship and sacrifice, and the priests would represent all the tribes of Israel when they came before God. </a:t>
            </a:r>
          </a:p>
        </p:txBody>
      </p:sp>
    </p:spTree>
    <p:extLst>
      <p:ext uri="{BB962C8B-B14F-4D97-AF65-F5344CB8AC3E}">
        <p14:creationId xmlns:p14="http://schemas.microsoft.com/office/powerpoint/2010/main" val="13459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ross on a mountain&#10;&#10;Description automatically generated with medium confidence">
            <a:extLst>
              <a:ext uri="{FF2B5EF4-FFF2-40B4-BE49-F238E27FC236}">
                <a16:creationId xmlns:a16="http://schemas.microsoft.com/office/drawing/2014/main" id="{6F1448E5-8110-4920-8132-FC8B86F2840F}"/>
              </a:ext>
            </a:extLst>
          </p:cNvPr>
          <p:cNvPicPr>
            <a:picLocks noChangeAspect="1"/>
          </p:cNvPicPr>
          <p:nvPr/>
        </p:nvPicPr>
        <p:blipFill rotWithShape="1">
          <a:blip r:embed="rId3">
            <a:extLst>
              <a:ext uri="{28A0092B-C50C-407E-A947-70E740481C1C}">
                <a14:useLocalDpi xmlns:a14="http://schemas.microsoft.com/office/drawing/2010/main" val="0"/>
              </a:ext>
            </a:extLst>
          </a:blip>
          <a:srcRect t="6099" r="1" b="1"/>
          <a:stretch/>
        </p:blipFill>
        <p:spPr>
          <a:xfrm>
            <a:off x="219144" y="728007"/>
            <a:ext cx="10941520" cy="6118003"/>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cxnSp>
        <p:nvCxnSpPr>
          <p:cNvPr id="4" name="Straight Connector 3">
            <a:extLst>
              <a:ext uri="{FF2B5EF4-FFF2-40B4-BE49-F238E27FC236}">
                <a16:creationId xmlns:a16="http://schemas.microsoft.com/office/drawing/2014/main" id="{EA5C064E-808F-49EC-B68A-D11C27A822E0}"/>
              </a:ext>
            </a:extLst>
          </p:cNvPr>
          <p:cNvCxnSpPr>
            <a:cxnSpLocks/>
          </p:cNvCxnSpPr>
          <p:nvPr/>
        </p:nvCxnSpPr>
        <p:spPr>
          <a:xfrm>
            <a:off x="-304800" y="684086"/>
            <a:ext cx="12801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8B48554-1F02-494C-A96B-DE0158CB696B}"/>
              </a:ext>
            </a:extLst>
          </p:cNvPr>
          <p:cNvSpPr/>
          <p:nvPr/>
        </p:nvSpPr>
        <p:spPr>
          <a:xfrm>
            <a:off x="219144" y="1222820"/>
            <a:ext cx="12192000" cy="4990114"/>
          </a:xfrm>
          <a:prstGeom prst="rect">
            <a:avLst/>
          </a:prstGeom>
          <a:solidFill>
            <a:schemeClr val="tx1">
              <a:alpha val="20000"/>
            </a:schemeClr>
          </a:solidFill>
        </p:spPr>
        <p:txBody>
          <a:bodyPr wrap="square" lIns="64291" tIns="32146" rIns="64291" bIns="32146">
            <a:spAutoFit/>
          </a:bodyPr>
          <a:lstStyle/>
          <a:p>
            <a:pPr>
              <a:lnSpc>
                <a:spcPct val="107000"/>
              </a:lnSpc>
            </a:pPr>
            <a:r>
              <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rPr>
              <a:t>7. What is the significance of the cherubim on the curtain of the tabernacle?</a:t>
            </a: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r>
              <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rPr>
              <a:t>8. What would the central veil of the tabernacle separate?</a:t>
            </a:r>
          </a:p>
          <a:p>
            <a:pPr>
              <a:lnSpc>
                <a:spcPct val="107000"/>
              </a:lnSpc>
            </a:pPr>
            <a:endParaRPr lang="en-US" sz="2000" b="1" dirty="0">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effectLst/>
                <a:highlight>
                  <a:srgbClr val="808080"/>
                </a:highlight>
                <a:latin typeface="Gotham Medium" panose="02000604030000020004"/>
                <a:ea typeface="Calibri" panose="020F0502020204030204" pitchFamily="34" charset="0"/>
                <a:cs typeface="Times New Roman" panose="02020603050405020304" pitchFamily="18" charset="0"/>
              </a:rPr>
              <a:t>9. Why would God call for using the finest materials to construct a tabernacle?</a:t>
            </a: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r>
              <a:rPr lang="en-US" sz="2000" b="1" dirty="0">
                <a:highlight>
                  <a:srgbClr val="808080"/>
                </a:highlight>
                <a:latin typeface="Gotham Medium" panose="02000604030000020004"/>
                <a:cs typeface="Times New Roman" panose="02020603050405020304" pitchFamily="18" charset="0"/>
              </a:rPr>
              <a:t> </a:t>
            </a:r>
          </a:p>
          <a:p>
            <a:pPr marL="0" marR="0">
              <a:lnSpc>
                <a:spcPct val="107000"/>
              </a:lnSpc>
              <a:spcBef>
                <a:spcPts val="0"/>
              </a:spcBef>
              <a:spcAft>
                <a:spcPts val="0"/>
              </a:spcAft>
            </a:pPr>
            <a:endParaRPr lang="en-US" sz="2000" b="1" dirty="0">
              <a:highlight>
                <a:srgbClr val="808080"/>
              </a:highligh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kern="1200" dirty="0">
              <a:highlight>
                <a:srgbClr val="808080"/>
              </a:highlight>
              <a:latin typeface="Gotham Medium" panose="02000604030000020004"/>
              <a:cs typeface="Times New Roman" panose="02020603050405020304" pitchFamily="18" charset="0"/>
            </a:endParaRPr>
          </a:p>
        </p:txBody>
      </p:sp>
      <p:sp>
        <p:nvSpPr>
          <p:cNvPr id="6" name="Rectangle 5">
            <a:extLst>
              <a:ext uri="{FF2B5EF4-FFF2-40B4-BE49-F238E27FC236}">
                <a16:creationId xmlns:a16="http://schemas.microsoft.com/office/drawing/2014/main" id="{A34545FC-31CB-429D-AE51-E0AF04785495}"/>
              </a:ext>
            </a:extLst>
          </p:cNvPr>
          <p:cNvSpPr/>
          <p:nvPr/>
        </p:nvSpPr>
        <p:spPr>
          <a:xfrm>
            <a:off x="340663" y="1578518"/>
            <a:ext cx="11065273" cy="7089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91440" marR="0">
              <a:lnSpc>
                <a:spcPct val="107000"/>
              </a:lnSpc>
              <a:spcBef>
                <a:spcPts val="0"/>
              </a:spcBef>
              <a:spcAft>
                <a:spcPts val="0"/>
              </a:spcAft>
            </a:pPr>
            <a:r>
              <a:rPr lang="en-US" sz="2000" b="1" dirty="0">
                <a:solidFill>
                  <a:schemeClr val="bg1"/>
                </a:solidFill>
                <a:latin typeface="Gotham Medium" panose="02000604030000020004"/>
                <a:ea typeface="Calibri" panose="020F0502020204030204" pitchFamily="34" charset="0"/>
                <a:cs typeface="Times New Roman" panose="02020603050405020304" pitchFamily="18" charset="0"/>
              </a:rPr>
              <a:t>The cherubim on the curtain represent the heavenly servants of God. Since God’s holy presence dwells with His people on earth, the tabernacle is decorated with angelic servants. </a:t>
            </a:r>
          </a:p>
        </p:txBody>
      </p:sp>
      <p:sp>
        <p:nvSpPr>
          <p:cNvPr id="7" name="Title 2">
            <a:extLst>
              <a:ext uri="{FF2B5EF4-FFF2-40B4-BE49-F238E27FC236}">
                <a16:creationId xmlns:a16="http://schemas.microsoft.com/office/drawing/2014/main" id="{51D5D531-B835-4E68-9A43-607F572B4A3D}"/>
              </a:ext>
            </a:extLst>
          </p:cNvPr>
          <p:cNvSpPr txBox="1">
            <a:spLocks/>
          </p:cNvSpPr>
          <p:nvPr/>
        </p:nvSpPr>
        <p:spPr>
          <a:xfrm>
            <a:off x="8028102" y="759779"/>
            <a:ext cx="3944754" cy="298535"/>
          </a:xfrm>
          <a:prstGeom prst="rect">
            <a:avLst/>
          </a:prstGeom>
          <a:solidFill>
            <a:schemeClr val="tx1">
              <a:alpha val="50000"/>
            </a:schemeClr>
          </a:solidFill>
          <a:ln w="1270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THE TABERNACLE AND ITS CURTAINS</a:t>
            </a:r>
          </a:p>
        </p:txBody>
      </p:sp>
      <p:sp>
        <p:nvSpPr>
          <p:cNvPr id="8" name="Rectangle 7">
            <a:extLst>
              <a:ext uri="{FF2B5EF4-FFF2-40B4-BE49-F238E27FC236}">
                <a16:creationId xmlns:a16="http://schemas.microsoft.com/office/drawing/2014/main" id="{D59E5D5E-81AA-4BA9-9B10-99E30C67CE26}"/>
              </a:ext>
            </a:extLst>
          </p:cNvPr>
          <p:cNvSpPr/>
          <p:nvPr/>
        </p:nvSpPr>
        <p:spPr>
          <a:xfrm>
            <a:off x="340664" y="2880800"/>
            <a:ext cx="11065272" cy="13675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91440" marR="0">
              <a:lnSpc>
                <a:spcPct val="107000"/>
              </a:lnSpc>
              <a:spcBef>
                <a:spcPts val="0"/>
              </a:spcBef>
              <a:spcAft>
                <a:spcPts val="0"/>
              </a:spcAft>
            </a:pPr>
            <a:r>
              <a:rPr lang="en-US" sz="2000" b="1" dirty="0">
                <a:solidFill>
                  <a:schemeClr val="bg1"/>
                </a:solidFill>
                <a:latin typeface="Gotham Medium" panose="02000604030000020004"/>
                <a:ea typeface="Calibri" panose="020F0502020204030204" pitchFamily="34" charset="0"/>
                <a:cs typeface="Times New Roman" panose="02020603050405020304" pitchFamily="18" charset="0"/>
              </a:rPr>
              <a:t>The curtain or veil separated the Holy Place (where priests would enter each day) from the most Holy Place (where a high priest would enter once each year). God’s presence would be manifest in the space above the ark of the covenant, which was placed inside the most Holy Place. It would not be observed or touched, except by the high priest on the Day of Atonement. </a:t>
            </a:r>
          </a:p>
        </p:txBody>
      </p:sp>
      <p:sp>
        <p:nvSpPr>
          <p:cNvPr id="9" name="Title 2">
            <a:extLst>
              <a:ext uri="{FF2B5EF4-FFF2-40B4-BE49-F238E27FC236}">
                <a16:creationId xmlns:a16="http://schemas.microsoft.com/office/drawing/2014/main" id="{65447C65-099D-4D34-AFCC-E8741ABD48C2}"/>
              </a:ext>
            </a:extLst>
          </p:cNvPr>
          <p:cNvSpPr txBox="1">
            <a:spLocks/>
          </p:cNvSpPr>
          <p:nvPr/>
        </p:nvSpPr>
        <p:spPr>
          <a:xfrm>
            <a:off x="9175720" y="125816"/>
            <a:ext cx="3016280" cy="514350"/>
          </a:xfrm>
          <a:prstGeom prst="rect">
            <a:avLst/>
          </a:prstGeom>
          <a:solidFill>
            <a:schemeClr val="tx1">
              <a:lumMod val="65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rgbClr val="002060"/>
                </a:solidFill>
                <a:latin typeface="Gotham Medium" panose="02000604030000020004"/>
              </a:rPr>
              <a:t>A Space for God</a:t>
            </a:r>
          </a:p>
        </p:txBody>
      </p:sp>
      <p:sp>
        <p:nvSpPr>
          <p:cNvPr id="28" name="Title 2">
            <a:extLst>
              <a:ext uri="{FF2B5EF4-FFF2-40B4-BE49-F238E27FC236}">
                <a16:creationId xmlns:a16="http://schemas.microsoft.com/office/drawing/2014/main" id="{737C29E8-CCB9-47BD-A8A1-7525BC5223A7}"/>
              </a:ext>
            </a:extLst>
          </p:cNvPr>
          <p:cNvSpPr txBox="1">
            <a:spLocks/>
          </p:cNvSpPr>
          <p:nvPr/>
        </p:nvSpPr>
        <p:spPr>
          <a:xfrm>
            <a:off x="300725" y="11990"/>
            <a:ext cx="4423675" cy="665515"/>
          </a:xfrm>
          <a:prstGeom prst="rect">
            <a:avLst/>
          </a:prstGeom>
          <a:solidFill>
            <a:schemeClr val="tx1">
              <a:lumMod val="65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800" b="1" dirty="0">
                <a:solidFill>
                  <a:srgbClr val="002060"/>
                </a:solidFill>
                <a:latin typeface="Gotham Medium" panose="02000604030000020004"/>
              </a:rPr>
              <a:t>QUESTION &amp; ANSWER</a:t>
            </a:r>
          </a:p>
        </p:txBody>
      </p:sp>
      <p:sp>
        <p:nvSpPr>
          <p:cNvPr id="2" name="Rectangle 1">
            <a:extLst>
              <a:ext uri="{FF2B5EF4-FFF2-40B4-BE49-F238E27FC236}">
                <a16:creationId xmlns:a16="http://schemas.microsoft.com/office/drawing/2014/main" id="{FB78AAE3-6174-001C-F616-EF0CC9EADC21}"/>
              </a:ext>
            </a:extLst>
          </p:cNvPr>
          <p:cNvSpPr/>
          <p:nvPr/>
        </p:nvSpPr>
        <p:spPr>
          <a:xfrm>
            <a:off x="364728" y="4845959"/>
            <a:ext cx="11065272" cy="10382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91440" marR="0">
              <a:lnSpc>
                <a:spcPct val="107000"/>
              </a:lnSpc>
              <a:spcBef>
                <a:spcPts val="0"/>
              </a:spcBef>
              <a:spcAft>
                <a:spcPts val="0"/>
              </a:spcAft>
            </a:pPr>
            <a:r>
              <a:rPr lang="en-US" sz="2000" b="1" dirty="0">
                <a:solidFill>
                  <a:schemeClr val="bg1"/>
                </a:solidFill>
                <a:latin typeface="Gotham Medium" panose="02000604030000020004"/>
                <a:ea typeface="Calibri" panose="020F0502020204030204" pitchFamily="34" charset="0"/>
                <a:cs typeface="Times New Roman" panose="02020603050405020304" pitchFamily="18" charset="0"/>
              </a:rPr>
              <a:t>The expensive materials used to make the curtain reflected the high value that the Israelites placed on God’s holy presence. Additionally, materials of the highest quality would keep the tabernacle able to function without interruption.  Everything was made to last. </a:t>
            </a:r>
          </a:p>
        </p:txBody>
      </p:sp>
    </p:spTree>
    <p:extLst>
      <p:ext uri="{BB962C8B-B14F-4D97-AF65-F5344CB8AC3E}">
        <p14:creationId xmlns:p14="http://schemas.microsoft.com/office/powerpoint/2010/main" val="31912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C8FB1-2BBE-E32C-F58E-4836ABCEAF33}"/>
              </a:ext>
            </a:extLst>
          </p:cNvPr>
          <p:cNvSpPr/>
          <p:nvPr/>
        </p:nvSpPr>
        <p:spPr>
          <a:xfrm>
            <a:off x="508000" y="1435100"/>
            <a:ext cx="11420142" cy="4737100"/>
          </a:xfrm>
          <a:prstGeom prst="rect">
            <a:avLst/>
          </a:prstGeom>
          <a:solidFill>
            <a:schemeClr val="tx1">
              <a:alpha val="20000"/>
            </a:schemeClr>
          </a:solidFill>
          <a:ln w="177800">
            <a:solidFill>
              <a:schemeClr val="tx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D793109-F602-4C04-B80E-3D287DE8E9AB}"/>
              </a:ext>
            </a:extLst>
          </p:cNvPr>
          <p:cNvGrpSpPr/>
          <p:nvPr/>
        </p:nvGrpSpPr>
        <p:grpSpPr>
          <a:xfrm>
            <a:off x="959894" y="1583420"/>
            <a:ext cx="10367748" cy="3201265"/>
            <a:chOff x="381000" y="533400"/>
            <a:chExt cx="3244067" cy="2399761"/>
          </a:xfrm>
          <a:solidFill>
            <a:schemeClr val="accent3">
              <a:lumMod val="50000"/>
              <a:alpha val="0"/>
            </a:schemeClr>
          </a:solidFill>
        </p:grpSpPr>
        <p:sp>
          <p:nvSpPr>
            <p:cNvPr id="7" name="Rectangle 6">
              <a:extLst>
                <a:ext uri="{FF2B5EF4-FFF2-40B4-BE49-F238E27FC236}">
                  <a16:creationId xmlns:a16="http://schemas.microsoft.com/office/drawing/2014/main" id="{95E910A9-5216-466C-AAD0-9B68A80AE4B5}"/>
                </a:ext>
              </a:extLst>
            </p:cNvPr>
            <p:cNvSpPr/>
            <p:nvPr/>
          </p:nvSpPr>
          <p:spPr>
            <a:xfrm>
              <a:off x="499915" y="1120222"/>
              <a:ext cx="3125152" cy="1812939"/>
            </a:xfrm>
            <a:prstGeom prst="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Lord, may we recognize that You are holy, that Your very presence is sacred. On our own, we would never manage to dwell with You. Thank You for making a way for Your presence to be with Your people, both in the tabernacle for ancient Israel and also in the person of Christ, who sent the Spirit to reside in our midst even now. We are grateful for Your faithfulness to us. In Jesus’ name. Amen. </a:t>
              </a:r>
            </a:p>
          </p:txBody>
        </p:sp>
        <p:sp>
          <p:nvSpPr>
            <p:cNvPr id="8" name="TextBox 7">
              <a:extLst>
                <a:ext uri="{FF2B5EF4-FFF2-40B4-BE49-F238E27FC236}">
                  <a16:creationId xmlns:a16="http://schemas.microsoft.com/office/drawing/2014/main" id="{61687893-A446-42D5-BFAB-EB8E61D27BAD}"/>
                </a:ext>
              </a:extLst>
            </p:cNvPr>
            <p:cNvSpPr txBox="1"/>
            <p:nvPr/>
          </p:nvSpPr>
          <p:spPr>
            <a:xfrm>
              <a:off x="381000" y="533400"/>
              <a:ext cx="1730460" cy="588235"/>
            </a:xfrm>
            <a:prstGeom prst="rect">
              <a:avLst/>
            </a:prstGeom>
            <a:grpFill/>
          </p:spPr>
          <p:txBody>
            <a:bodyPr wrap="square">
              <a:spAutoFit/>
            </a:bodyPr>
            <a:lstStyle/>
            <a:p>
              <a:pPr marL="0" marR="0">
                <a:lnSpc>
                  <a:spcPct val="107000"/>
                </a:lnSpc>
                <a:spcBef>
                  <a:spcPts val="0"/>
                </a:spcBef>
                <a:spcAft>
                  <a:spcPts val="0"/>
                </a:spcAft>
              </a:pPr>
              <a:r>
                <a:rPr lang="en-US" sz="44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400"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9" name="Line 10">
            <a:extLst>
              <a:ext uri="{FF2B5EF4-FFF2-40B4-BE49-F238E27FC236}">
                <a16:creationId xmlns:a16="http://schemas.microsoft.com/office/drawing/2014/main" id="{DF324E37-EB0A-4984-A2C1-4B5CF9E4C101}"/>
              </a:ext>
            </a:extLst>
          </p:cNvPr>
          <p:cNvSpPr>
            <a:spLocks noChangeShapeType="1"/>
          </p:cNvSpPr>
          <p:nvPr/>
        </p:nvSpPr>
        <p:spPr bwMode="auto">
          <a:xfrm flipV="1">
            <a:off x="-257032" y="152400"/>
            <a:ext cx="12801600" cy="64384"/>
          </a:xfrm>
          <a:prstGeom prst="line">
            <a:avLst/>
          </a:prstGeom>
          <a:noFill/>
          <a:ln w="77063">
            <a:solidFill>
              <a:schemeClr val="accent3">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0" name="Line 10">
            <a:extLst>
              <a:ext uri="{FF2B5EF4-FFF2-40B4-BE49-F238E27FC236}">
                <a16:creationId xmlns:a16="http://schemas.microsoft.com/office/drawing/2014/main" id="{0070729F-1803-4F2B-9BA9-D290B14CA293}"/>
              </a:ext>
            </a:extLst>
          </p:cNvPr>
          <p:cNvSpPr>
            <a:spLocks noChangeShapeType="1"/>
          </p:cNvSpPr>
          <p:nvPr/>
        </p:nvSpPr>
        <p:spPr bwMode="auto">
          <a:xfrm flipV="1">
            <a:off x="-257032" y="304800"/>
            <a:ext cx="12801600" cy="64384"/>
          </a:xfrm>
          <a:prstGeom prst="line">
            <a:avLst/>
          </a:prstGeom>
          <a:noFill/>
          <a:ln w="77063">
            <a:solidFill>
              <a:schemeClr val="accent3">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Line 10">
            <a:extLst>
              <a:ext uri="{FF2B5EF4-FFF2-40B4-BE49-F238E27FC236}">
                <a16:creationId xmlns:a16="http://schemas.microsoft.com/office/drawing/2014/main" id="{DBCCA9FB-2F1F-4120-B89B-97A41EA04771}"/>
              </a:ext>
            </a:extLst>
          </p:cNvPr>
          <p:cNvSpPr>
            <a:spLocks noChangeShapeType="1"/>
          </p:cNvSpPr>
          <p:nvPr/>
        </p:nvSpPr>
        <p:spPr bwMode="auto">
          <a:xfrm flipV="1">
            <a:off x="-385369" y="6641216"/>
            <a:ext cx="12801600" cy="64384"/>
          </a:xfrm>
          <a:prstGeom prst="line">
            <a:avLst/>
          </a:prstGeom>
          <a:noFill/>
          <a:ln w="77063">
            <a:solidFill>
              <a:schemeClr val="accent3">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3" name="TextBox 12">
            <a:extLst>
              <a:ext uri="{FF2B5EF4-FFF2-40B4-BE49-F238E27FC236}">
                <a16:creationId xmlns:a16="http://schemas.microsoft.com/office/drawing/2014/main" id="{4938D710-9185-4B32-8E18-2A0438845232}"/>
              </a:ext>
            </a:extLst>
          </p:cNvPr>
          <p:cNvSpPr txBox="1"/>
          <p:nvPr/>
        </p:nvSpPr>
        <p:spPr>
          <a:xfrm>
            <a:off x="5459635" y="4993831"/>
            <a:ext cx="5287407" cy="892552"/>
          </a:xfrm>
          <a:prstGeom prst="rect">
            <a:avLst/>
          </a:prstGeom>
          <a:noFill/>
        </p:spPr>
        <p:txBody>
          <a:bodyPr wrap="square">
            <a:spAutoFit/>
          </a:bodyPr>
          <a:lstStyle/>
          <a:p>
            <a:pPr marL="0" lvl="1"/>
            <a:r>
              <a:rPr lang="en-US" sz="2800" b="1" i="1" cap="small" dirty="0">
                <a:solidFill>
                  <a:schemeClr val="bg1"/>
                </a:solidFill>
                <a:effectLst>
                  <a:outerShdw blurRad="38100" dist="38100" dir="2700000" algn="tl">
                    <a:srgbClr val="000000">
                      <a:alpha val="43137"/>
                    </a:srgbClr>
                  </a:outerShdw>
                </a:effectLst>
                <a:latin typeface="Gotham Medium" panose="02000604030000020004"/>
              </a:rPr>
              <a:t>Thought to Remember</a:t>
            </a:r>
          </a:p>
          <a:p>
            <a:pPr lvl="1"/>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God wants to dwell with His people. </a:t>
            </a:r>
          </a:p>
        </p:txBody>
      </p:sp>
    </p:spTree>
    <p:extLst>
      <p:ext uri="{BB962C8B-B14F-4D97-AF65-F5344CB8AC3E}">
        <p14:creationId xmlns:p14="http://schemas.microsoft.com/office/powerpoint/2010/main" val="194866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C543DD-8A27-4140-B5AE-4B0CB253B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5" name="Group 14">
            <a:extLst>
              <a:ext uri="{FF2B5EF4-FFF2-40B4-BE49-F238E27FC236}">
                <a16:creationId xmlns:a16="http://schemas.microsoft.com/office/drawing/2014/main" id="{B3273C75-B674-4451-AB19-976619E5A3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3AA4AF00-C70D-4E73-B6CB-0293F859C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0AFE4E-CEE1-47FB-9345-44D07E8E2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161E20-59B9-4B43-A830-451FBA2E47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86E345-888F-4A68-ABFC-714E265652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275B79-9754-4C9D-AA3E-299D639E6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C4FE70-7A93-4648-B767-342F9489DC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370B32-2A74-4302-95BD-7778CC3AD2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D48571-C4E8-4772-9F4E-DD59A7CBA0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22D52A-36FF-44FE-8F3B-A36471DCE3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F9A39E-6C78-4375-92C7-709C2EA8F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11A975-8F19-4EE0-9C7C-E0F6DEB9E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BDC113-5981-4A7F-9260-35CDAD2E3C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379037-D819-48D2-BEDE-5C41DC364E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17EAD0-F3B8-456A-B47A-7517AAF6F2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C0ACAC1-96B0-4474-9D86-57EF8FDF9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48EC602-6D5F-448B-A414-80D1CD6A23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7E6DD2-CE7F-4BCC-8855-5702EC24C9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C46AED-DA17-4E66-A336-091B0F5C8A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EB1126-4E89-465F-A73D-C158B1913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2B5B4B-161C-458F-AE1E-E299C0FFBC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06C81A8-493E-47B9-AA2D-63C0D57891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13B664-9B27-4AAB-B1F9-CA6961D00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E3343E3-633D-47EF-84CB-B7FFC491E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58C60C-BB9D-4D42-815D-D10F1A9113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A342003-3AE5-42EB-BD88-3DF6939841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77B563-E749-4B59-984B-58A6F942F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12C70C-F549-4DD7-92E1-E965E99C5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41F6C3-F65A-47CA-9C0B-D8B0AF75D6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1C23C06-09FD-440B-824B-1FB8057D19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3" name="Freeform: Shape 52">
            <a:extLst>
              <a:ext uri="{FF2B5EF4-FFF2-40B4-BE49-F238E27FC236}">
                <a16:creationId xmlns:a16="http://schemas.microsoft.com/office/drawing/2014/main" id="{9E3838E8-7B10-4475-AB3D-4C1B0476E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54" name="Freeform: Shape 53">
            <a:extLst>
              <a:ext uri="{FF2B5EF4-FFF2-40B4-BE49-F238E27FC236}">
                <a16:creationId xmlns:a16="http://schemas.microsoft.com/office/drawing/2014/main" id="{3BE7866E-814E-481F-A861-D55BA78FE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55" name="Rectangle 54">
            <a:extLst>
              <a:ext uri="{FF2B5EF4-FFF2-40B4-BE49-F238E27FC236}">
                <a16:creationId xmlns:a16="http://schemas.microsoft.com/office/drawing/2014/main" id="{866D7E90-A8B6-47B8-8C35-0900BA352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6" name="Group 55">
            <a:extLst>
              <a:ext uri="{FF2B5EF4-FFF2-40B4-BE49-F238E27FC236}">
                <a16:creationId xmlns:a16="http://schemas.microsoft.com/office/drawing/2014/main" id="{6CBC311A-6DF7-49E5-BEF1-1CD44EF8B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7" name="Straight Connector 56">
              <a:extLst>
                <a:ext uri="{FF2B5EF4-FFF2-40B4-BE49-F238E27FC236}">
                  <a16:creationId xmlns:a16="http://schemas.microsoft.com/office/drawing/2014/main" id="{2423FAA8-89D1-4BAE-B0A3-97BD3734AD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0BAE394-8824-4D4D-999C-4399B94398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8AC803-A729-4398-806A-4DA187F8F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AEC6AC-3E0F-4AC2-A497-4D5DA4BECC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FDB1584-8392-4D3D-8012-316B1155DD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F7D58A-D3FD-4E70-8AD4-A41BA17F8C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D62A2B5-55A5-453D-BD62-75E756269F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F96F08-38EB-40A4-97AF-DB5F643F0B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1305572-9C2E-4D83-B469-C727582AE5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21D5ED-D446-4CE5-A5AE-49CEEAB064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E575CD-B153-4733-884C-BB1CC03223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5C485D-57D6-440B-ADC0-DBCF4ACCF6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7B21412-86C4-4866-8AF6-CBD5AF261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59FA2AB-DAE0-494E-8976-49E581EDCB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A70E9B-7769-41C7-9C16-8F1172018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B3931C-3B0F-4974-B4A1-141BC91CED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58AA9F8-5CF0-4256-8D08-1D229905E6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A4E55B-C926-453F-A951-288830665C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6FCECB-28FC-4E47-9932-760E32D1C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EFDA785-3176-46CF-BAF7-5283C398A5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B64FE74-3174-4DC6-96BB-C27447C82B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B0CF4F6-1909-4120-A25F-9450DCB92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E6157D4-100C-47F3-8DB6-1477915060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56BF68D-82D1-4800-808D-BFC9F006DC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185C380-BBD7-4B4A-B406-803854D9C6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96F73AC-8310-413C-9D4F-CCD52390D9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1C4161C-F277-483F-9502-0E85066613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097E17-8ED7-4B84-BDE8-C562FBAF52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AA2BB62-378A-4B09-99DB-3CA8AC25C9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Freeform: Shape 85">
            <a:extLst>
              <a:ext uri="{FF2B5EF4-FFF2-40B4-BE49-F238E27FC236}">
                <a16:creationId xmlns:a16="http://schemas.microsoft.com/office/drawing/2014/main" id="{95822770-FFD4-47DB-ABEC-47E7AEEE4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7" name="Group 86">
            <a:extLst>
              <a:ext uri="{FF2B5EF4-FFF2-40B4-BE49-F238E27FC236}">
                <a16:creationId xmlns:a16="http://schemas.microsoft.com/office/drawing/2014/main" id="{99CA0015-5DA0-4309-BA2B-1C760A6B7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8" name="Straight Connector 87">
              <a:extLst>
                <a:ext uri="{FF2B5EF4-FFF2-40B4-BE49-F238E27FC236}">
                  <a16:creationId xmlns:a16="http://schemas.microsoft.com/office/drawing/2014/main" id="{23788AD3-D4B4-4A16-8CC8-5936808EA6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D35C390-EEA9-4C97-9B84-C7AD09E75A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763C92-09EA-455B-BE3D-ADF32C405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E826FDE-C957-4A46-A764-65C6BE64C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6775078-AF95-447D-A649-B8D7A590D3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243A8CB-3A96-43A4-8A53-783A8E04E5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BF15D0B-673B-47CC-A736-A90280B08C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F868235-AAC6-4964-BEFE-6E02D03A3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F4FE47-55C0-44D1-985A-FFC22F6D70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8A65AFC-3A09-4E49-B96C-361E876472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7E6A2C-D915-4371-9FD0-CE5DB7CE38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465EA21-B96E-4EE2-8CC2-235306FDB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34D833-E955-452C-BDA8-AFC44846B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4B068F-5CBD-433F-A451-C4E90064C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7CFECEB-97D7-4150-8DDD-D6DC7ED811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BCF7EA5-3295-4F5D-A04D-23715D1178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EA26A78-44D6-4C4D-8238-7408EE05B2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D99B965-6286-4274-BC54-3792EA93F4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AC7FF8-5EC1-49BF-8E64-B5964B5DBB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D54A05-23D8-4A1E-B6C7-6E6AD3761E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CE9EB1A-A286-4336-90E0-ACB7B7ECA3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DFDE3ED-D0AD-4F6B-A4D2-92E11083C9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BE9235-83CB-4181-B01C-23E83FDE3A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5E4AD87-D5E8-43BE-9D32-85E6178C32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3AE2F5E-EE3B-4282-953D-891CA7732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3F9E9DE-6A32-4846-BF01-D85000600E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E5B9FA3-AE39-4418-8AEA-A12C83F5B6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47B5E11-E51B-4A58-A1A7-F4D20E3773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4EDCF4F-00EC-4AD2-B004-3BB52C3FA1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7" name="Rectangle 116">
            <a:extLst>
              <a:ext uri="{FF2B5EF4-FFF2-40B4-BE49-F238E27FC236}">
                <a16:creationId xmlns:a16="http://schemas.microsoft.com/office/drawing/2014/main" id="{E7AA02E9-6508-47E6-8DD0-CC80F19F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ectangle 117">
            <a:extLst>
              <a:ext uri="{FF2B5EF4-FFF2-40B4-BE49-F238E27FC236}">
                <a16:creationId xmlns:a16="http://schemas.microsoft.com/office/drawing/2014/main" id="{B097C5BD-DB6F-4E7E-A3C7-F506EA912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9" name="Group 118">
            <a:extLst>
              <a:ext uri="{FF2B5EF4-FFF2-40B4-BE49-F238E27FC236}">
                <a16:creationId xmlns:a16="http://schemas.microsoft.com/office/drawing/2014/main" id="{038D8149-AC1C-447A-9C75-FF4CB815F8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533399"/>
            <a:ext cx="12214827" cy="6858000"/>
            <a:chOff x="-6214" y="-1"/>
            <a:chExt cx="12214827" cy="6858000"/>
          </a:xfrm>
        </p:grpSpPr>
        <p:cxnSp>
          <p:nvCxnSpPr>
            <p:cNvPr id="120" name="Straight Connector 119">
              <a:extLst>
                <a:ext uri="{FF2B5EF4-FFF2-40B4-BE49-F238E27FC236}">
                  <a16:creationId xmlns:a16="http://schemas.microsoft.com/office/drawing/2014/main" id="{CAE89093-4A1D-4AEB-AC02-4398922491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ECF86D4-60C3-43FE-9459-FE6A442294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B519B28-961B-4BD1-B271-8F6E72B33F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B509C18-5AC4-46D9-A400-729B9BC9B1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AF6EB44-6CAB-47E6-8185-1F9256440C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D47B83D-94C8-42AB-B9D3-C400BC1EE4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2A82D04-9006-48C6-81F0-28FB7C83C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7DDD95D-538C-48FC-97D1-4D0853A65B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7EC2967-028A-4CD0-8940-4999020967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C924886-3951-45B7-AE79-A2ABFE4EBA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C33CCA0-95A9-4CC0-8283-BFB273B07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D41DE96-0B8F-430A-B5D8-5F10CEDDFA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46E5E4C-342E-49DC-9CEC-22D5FBD9AD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BAADA2-A0AC-4E3C-AB70-575A11A0B8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528BD2F-A1D7-4F0F-8AFD-7392B3B00B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B2863E4-31A0-454F-ACB1-E1ECBEA321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8CA420C-2983-46CF-8579-09DFACBA8F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505D305-4A2B-49A1-9F95-8F592AE53A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DD0DE1B-42ED-478D-B29F-CF49987BC2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8D4E1DE-33FF-4EC1-AA53-360BB50DC4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C24DBE8-12C9-43CF-9D80-8FB3F6D46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002CC77-D5B9-47F3-853B-F3556F4A55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B505553-B2B2-4E2F-AB1B-FA7194A43C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06D354-C2C9-4C05-82DD-FC605CD6C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ABD8475-146F-487E-A294-42CFD5A24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BDE568D-8776-4BE5-BA9B-4724B09C4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8285A33-43DA-4C97-B476-CBE26A7E9C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616D67F-1C0B-4789-ADE7-2B7E8DC80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950FFD4-AC5E-470B-9B24-0BD22EECB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49" name="Picture 148" descr="A cross on a mountain&#10;&#10;Description automatically generated with medium confidence">
            <a:extLst>
              <a:ext uri="{FF2B5EF4-FFF2-40B4-BE49-F238E27FC236}">
                <a16:creationId xmlns:a16="http://schemas.microsoft.com/office/drawing/2014/main" id="{2088EB39-C0BA-440C-9D9D-1963CCB66214}"/>
              </a:ext>
            </a:extLst>
          </p:cNvPr>
          <p:cNvPicPr>
            <a:picLocks noChangeAspect="1"/>
          </p:cNvPicPr>
          <p:nvPr/>
        </p:nvPicPr>
        <p:blipFill rotWithShape="1">
          <a:blip r:embed="rId3">
            <a:extLst>
              <a:ext uri="{28A0092B-C50C-407E-A947-70E740481C1C}">
                <a14:useLocalDpi xmlns:a14="http://schemas.microsoft.com/office/drawing/2010/main" val="0"/>
              </a:ext>
            </a:extLst>
          </a:blip>
          <a:srcRect t="21033" r="-1" b="-1"/>
          <a:stretch/>
        </p:blipFill>
        <p:spPr>
          <a:xfrm>
            <a:off x="-6331" y="-6350"/>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14" name="TextBox 13">
            <a:extLst>
              <a:ext uri="{FF2B5EF4-FFF2-40B4-BE49-F238E27FC236}">
                <a16:creationId xmlns:a16="http://schemas.microsoft.com/office/drawing/2014/main" id="{F8D0999E-4264-487C-93ED-24210A5668CA}"/>
              </a:ext>
            </a:extLst>
          </p:cNvPr>
          <p:cNvSpPr txBox="1"/>
          <p:nvPr/>
        </p:nvSpPr>
        <p:spPr>
          <a:xfrm>
            <a:off x="7244861" y="1856598"/>
            <a:ext cx="4652133" cy="2308324"/>
          </a:xfrm>
          <a:prstGeom prst="rect">
            <a:avLst/>
          </a:prstGeom>
          <a:solidFill>
            <a:schemeClr val="bg2">
              <a:lumMod val="60000"/>
              <a:lumOff val="40000"/>
              <a:alpha val="50000"/>
            </a:schemeClr>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i="1" dirty="0">
              <a:ln w="0"/>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r>
              <a:rPr lang="en-US" i="1" dirty="0">
                <a:ln w="0"/>
                <a:effectLst>
                  <a:outerShdw blurRad="38100" dist="19050" dir="2700000" algn="tl" rotWithShape="0">
                    <a:schemeClr val="dk1">
                      <a:alpha val="40000"/>
                    </a:schemeClr>
                  </a:outerShdw>
                </a:effectLst>
                <a:latin typeface="Arial Black" panose="020B0A04020102020204" pitchFamily="34" charset="0"/>
              </a:rPr>
              <a:t>- Numbers 6:24-26, KJV</a:t>
            </a:r>
            <a:endParaRPr lang="en-US" sz="3200" i="1"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1433719" y="695699"/>
            <a:ext cx="1723270" cy="769441"/>
          </a:xfrm>
          <a:prstGeom prst="rect">
            <a:avLst/>
          </a:prstGeom>
          <a:noFill/>
        </p:spPr>
        <p:txBody>
          <a:bodyPr wrap="square">
            <a:spAutoFit/>
          </a:bodyPr>
          <a:lstStyle/>
          <a:p>
            <a:pPr algn="ctr">
              <a:buFont typeface="Arial" pitchFamily="34" charset="0"/>
              <a:buNone/>
            </a:pPr>
            <a:r>
              <a:rPr lang="en-US" sz="4400" i="1" cap="small" dirty="0">
                <a:effectLst>
                  <a:outerShdw blurRad="38100" dist="38100" dir="2700000" algn="tl">
                    <a:srgbClr val="000000">
                      <a:alpha val="43137"/>
                    </a:srgbClr>
                  </a:outerShdw>
                </a:effectLst>
                <a:latin typeface="Arial Black" panose="020B0A04020102020204" pitchFamily="34" charset="0"/>
              </a:rPr>
              <a:t>End</a:t>
            </a:r>
          </a:p>
        </p:txBody>
      </p:sp>
      <p:grpSp>
        <p:nvGrpSpPr>
          <p:cNvPr id="7" name="Group 6">
            <a:extLst>
              <a:ext uri="{FF2B5EF4-FFF2-40B4-BE49-F238E27FC236}">
                <a16:creationId xmlns:a16="http://schemas.microsoft.com/office/drawing/2014/main" id="{65B90D14-7CCE-4BFD-A108-EBFE82638B5B}"/>
              </a:ext>
            </a:extLst>
          </p:cNvPr>
          <p:cNvGrpSpPr/>
          <p:nvPr/>
        </p:nvGrpSpPr>
        <p:grpSpPr>
          <a:xfrm>
            <a:off x="8537192" y="5827947"/>
            <a:ext cx="3407934" cy="793325"/>
            <a:chOff x="2473877" y="5694669"/>
            <a:chExt cx="3434246" cy="1152457"/>
          </a:xfrm>
        </p:grpSpPr>
        <p:grpSp>
          <p:nvGrpSpPr>
            <p:cNvPr id="8" name="Group 7">
              <a:extLst>
                <a:ext uri="{FF2B5EF4-FFF2-40B4-BE49-F238E27FC236}">
                  <a16:creationId xmlns:a16="http://schemas.microsoft.com/office/drawing/2014/main" id="{26AE4B93-8BB3-4352-A2DA-1E7A988E4079}"/>
                </a:ext>
              </a:extLst>
            </p:cNvPr>
            <p:cNvGrpSpPr/>
            <p:nvPr/>
          </p:nvGrpSpPr>
          <p:grpSpPr>
            <a:xfrm>
              <a:off x="2473878" y="5694669"/>
              <a:ext cx="3434245" cy="709026"/>
              <a:chOff x="3142974" y="6036119"/>
              <a:chExt cx="6718852" cy="1363020"/>
            </a:xfrm>
          </p:grpSpPr>
          <p:sp>
            <p:nvSpPr>
              <p:cNvPr id="10" name="Rectangle: Rounded Corners 9">
                <a:extLst>
                  <a:ext uri="{FF2B5EF4-FFF2-40B4-BE49-F238E27FC236}">
                    <a16:creationId xmlns:a16="http://schemas.microsoft.com/office/drawing/2014/main" id="{D44F79E4-5456-4786-A8F6-7B1F65299B7D}"/>
                  </a:ext>
                </a:extLst>
              </p:cNvPr>
              <p:cNvSpPr/>
              <p:nvPr/>
            </p:nvSpPr>
            <p:spPr>
              <a:xfrm>
                <a:off x="3142974" y="6036119"/>
                <a:ext cx="6718852" cy="1363020"/>
              </a:xfrm>
              <a:prstGeom prst="roundRect">
                <a:avLst/>
              </a:prstGeom>
              <a:blipFill rotWithShape="1">
                <a:blip r:embed="rId4"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321457" hangingPunct="0"/>
                <a:endParaRPr lang="en-US" sz="2200" dirty="0">
                  <a:solidFill>
                    <a:srgbClr val="FFFFFF"/>
                  </a:solidFill>
                  <a:effectLst>
                    <a:outerShdw blurRad="63500" dist="25400" dir="2700000" rotWithShape="0">
                      <a:srgbClr val="000000">
                        <a:alpha val="70000"/>
                      </a:srgbClr>
                    </a:outerShdw>
                  </a:effectLst>
                  <a:sym typeface="Chalkduster"/>
                </a:endParaRPr>
              </a:p>
            </p:txBody>
          </p:sp>
          <p:grpSp>
            <p:nvGrpSpPr>
              <p:cNvPr id="11" name="Group 10">
                <a:extLst>
                  <a:ext uri="{FF2B5EF4-FFF2-40B4-BE49-F238E27FC236}">
                    <a16:creationId xmlns:a16="http://schemas.microsoft.com/office/drawing/2014/main" id="{9DECCFA5-0E20-4CAF-9CF4-A529C69E7BD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 name="Picture 1" descr="A picture containing drawing, room&#10;&#10;Description automatically generated">
                  <a:extLst>
                    <a:ext uri="{FF2B5EF4-FFF2-40B4-BE49-F238E27FC236}">
                      <a16:creationId xmlns:a16="http://schemas.microsoft.com/office/drawing/2014/main" id="{2831DE44-6540-4C8A-B2CE-AC5E7FACE4CA}"/>
                    </a:ext>
                  </a:extLst>
                </p:cNvPr>
                <p:cNvPicPr>
                  <a:picLocks noChangeAspect="1"/>
                </p:cNvPicPr>
                <p:nvPr/>
              </p:nvPicPr>
              <p:blipFill>
                <a:blip r:embed="rId5"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3" name="Picture 2" descr="A close up of a logo&#10;&#10;Description automatically generated">
                  <a:extLst>
                    <a:ext uri="{FF2B5EF4-FFF2-40B4-BE49-F238E27FC236}">
                      <a16:creationId xmlns:a16="http://schemas.microsoft.com/office/drawing/2014/main" id="{EF8537F0-379A-40A4-8643-AB545AA08190}"/>
                    </a:ext>
                  </a:extLst>
                </p:cNvPr>
                <p:cNvPicPr>
                  <a:picLocks noChangeAspect="1"/>
                </p:cNvPicPr>
                <p:nvPr/>
              </p:nvPicPr>
              <p:blipFill>
                <a:blip r:embed="rId6"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4" name="Picture 3">
                  <a:extLst>
                    <a:ext uri="{FF2B5EF4-FFF2-40B4-BE49-F238E27FC236}">
                      <a16:creationId xmlns:a16="http://schemas.microsoft.com/office/drawing/2014/main" id="{6D0586AF-43FC-476F-A86F-A5909D334907}"/>
                    </a:ext>
                  </a:extLst>
                </p:cNvPr>
                <p:cNvPicPr>
                  <a:picLocks noChangeAspect="1"/>
                </p:cNvPicPr>
                <p:nvPr/>
              </p:nvPicPr>
              <p:blipFill>
                <a:blip r:embed="rId7"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9" name="Rectangle 8">
              <a:extLst>
                <a:ext uri="{FF2B5EF4-FFF2-40B4-BE49-F238E27FC236}">
                  <a16:creationId xmlns:a16="http://schemas.microsoft.com/office/drawing/2014/main" id="{D28902A8-A079-40DF-9883-D89667281D64}"/>
                </a:ext>
              </a:extLst>
            </p:cNvPr>
            <p:cNvSpPr/>
            <p:nvPr/>
          </p:nvSpPr>
          <p:spPr>
            <a:xfrm>
              <a:off x="2473877" y="6350423"/>
              <a:ext cx="3434246" cy="496703"/>
            </a:xfrm>
            <a:prstGeom prst="rect">
              <a:avLst/>
            </a:prstGeom>
            <a:solidFill>
              <a:schemeClr val="tx1">
                <a:lumMod val="75000"/>
                <a:lumOff val="25000"/>
              </a:schemeClr>
            </a:solidFill>
          </p:spPr>
          <p:txBody>
            <a:bodyPr wrap="square" lIns="64291" tIns="32146" rIns="64291" bIns="32146">
              <a:spAutoFit/>
            </a:bodyPr>
            <a:lstStyle/>
            <a:p>
              <a:r>
                <a:rPr lang="en-US" sz="600" b="1" dirty="0">
                  <a:solidFill>
                    <a:schemeClr val="bg1"/>
                  </a:solidFill>
                  <a:latin typeface="Arial Black" panose="020B0A04020102020204" pitchFamily="34" charset="0"/>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endParaRPr lang="en-US" sz="2400" b="1"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415264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10">
            <a:extLst>
              <a:ext uri="{FF2B5EF4-FFF2-40B4-BE49-F238E27FC236}">
                <a16:creationId xmlns:a16="http://schemas.microsoft.com/office/drawing/2014/main" id="{7E3C9D95-20D6-47E6-8EE9-6AAC097F5F10}"/>
              </a:ext>
            </a:extLst>
          </p:cNvPr>
          <p:cNvSpPr>
            <a:spLocks noChangeShapeType="1"/>
          </p:cNvSpPr>
          <p:nvPr/>
        </p:nvSpPr>
        <p:spPr bwMode="auto">
          <a:xfrm>
            <a:off x="18375" y="2704605"/>
            <a:ext cx="12268200" cy="64383"/>
          </a:xfrm>
          <a:prstGeom prst="line">
            <a:avLst/>
          </a:prstGeom>
          <a:noFill/>
          <a:ln w="244475">
            <a:solidFill>
              <a:schemeClr val="accent3">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0" name="Line 10">
            <a:extLst>
              <a:ext uri="{FF2B5EF4-FFF2-40B4-BE49-F238E27FC236}">
                <a16:creationId xmlns:a16="http://schemas.microsoft.com/office/drawing/2014/main" id="{F45D9594-EC48-494D-93EA-6959D7756831}"/>
              </a:ext>
            </a:extLst>
          </p:cNvPr>
          <p:cNvSpPr>
            <a:spLocks noChangeShapeType="1"/>
          </p:cNvSpPr>
          <p:nvPr/>
        </p:nvSpPr>
        <p:spPr bwMode="auto">
          <a:xfrm flipV="1">
            <a:off x="-515025" y="6781800"/>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12" name="Rectangle 11">
            <a:extLst>
              <a:ext uri="{FF2B5EF4-FFF2-40B4-BE49-F238E27FC236}">
                <a16:creationId xmlns:a16="http://schemas.microsoft.com/office/drawing/2014/main" id="{ABE5D385-02CF-48EF-9AA4-3C7BD0EE8D6B}"/>
              </a:ext>
            </a:extLst>
          </p:cNvPr>
          <p:cNvSpPr/>
          <p:nvPr/>
        </p:nvSpPr>
        <p:spPr>
          <a:xfrm>
            <a:off x="0" y="2824593"/>
            <a:ext cx="12113911" cy="3450462"/>
          </a:xfrm>
          <a:prstGeom prst="rect">
            <a:avLst/>
          </a:prstGeom>
          <a:gradFill>
            <a:gsLst>
              <a:gs pos="0">
                <a:schemeClr val="bg2">
                  <a:lumMod val="50000"/>
                </a:schemeClr>
              </a:gs>
              <a:gs pos="49000">
                <a:schemeClr val="accent5">
                  <a:lumMod val="75000"/>
                </a:schemeClr>
              </a:gs>
              <a:gs pos="71000">
                <a:schemeClr val="bg2">
                  <a:lumMod val="40000"/>
                  <a:lumOff val="60000"/>
                </a:schemeClr>
              </a:gs>
              <a:gs pos="100000">
                <a:srgbClr val="002060"/>
              </a:gs>
            </a:gsLst>
            <a:lin ang="5400000" scaled="1"/>
          </a:gra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13" name="TextBox 12">
            <a:extLst>
              <a:ext uri="{FF2B5EF4-FFF2-40B4-BE49-F238E27FC236}">
                <a16:creationId xmlns:a16="http://schemas.microsoft.com/office/drawing/2014/main" id="{03BBE30B-0852-4856-9ADE-345E35EBE137}"/>
              </a:ext>
            </a:extLst>
          </p:cNvPr>
          <p:cNvSpPr txBox="1"/>
          <p:nvPr/>
        </p:nvSpPr>
        <p:spPr>
          <a:xfrm>
            <a:off x="152400" y="3"/>
            <a:ext cx="3460415" cy="495807"/>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solidFill>
                  <a:schemeClr val="bg1"/>
                </a:solidFill>
                <a:latin typeface="Gotham Medium" panose="02000604030000020004"/>
              </a:rPr>
              <a:t>LESSON OUTLINE</a:t>
            </a:r>
          </a:p>
        </p:txBody>
      </p:sp>
      <p:sp>
        <p:nvSpPr>
          <p:cNvPr id="14" name="Title 2">
            <a:extLst>
              <a:ext uri="{FF2B5EF4-FFF2-40B4-BE49-F238E27FC236}">
                <a16:creationId xmlns:a16="http://schemas.microsoft.com/office/drawing/2014/main" id="{E5192CCD-AE60-4ED8-9755-06CB4E55C330}"/>
              </a:ext>
            </a:extLst>
          </p:cNvPr>
          <p:cNvSpPr txBox="1">
            <a:spLocks/>
          </p:cNvSpPr>
          <p:nvPr/>
        </p:nvSpPr>
        <p:spPr>
          <a:xfrm>
            <a:off x="8383565" y="76200"/>
            <a:ext cx="3808435"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A Space for God</a:t>
            </a:r>
          </a:p>
        </p:txBody>
      </p:sp>
      <p:sp>
        <p:nvSpPr>
          <p:cNvPr id="17" name="Rectangle 16">
            <a:extLst>
              <a:ext uri="{FF2B5EF4-FFF2-40B4-BE49-F238E27FC236}">
                <a16:creationId xmlns:a16="http://schemas.microsoft.com/office/drawing/2014/main" id="{F0713727-DAD1-4B95-9D12-E1B775324ABC}"/>
              </a:ext>
            </a:extLst>
          </p:cNvPr>
          <p:cNvSpPr/>
          <p:nvPr/>
        </p:nvSpPr>
        <p:spPr>
          <a:xfrm>
            <a:off x="18375" y="623180"/>
            <a:ext cx="12143951" cy="1911579"/>
          </a:xfrm>
          <a:prstGeom prst="rect">
            <a:avLst/>
          </a:prstGeom>
          <a:gradFill>
            <a:gsLst>
              <a:gs pos="0">
                <a:schemeClr val="bg2">
                  <a:lumMod val="50000"/>
                </a:schemeClr>
              </a:gs>
              <a:gs pos="49000">
                <a:schemeClr val="accent5">
                  <a:lumMod val="75000"/>
                </a:schemeClr>
              </a:gs>
              <a:gs pos="71000">
                <a:schemeClr val="bg2">
                  <a:lumMod val="40000"/>
                  <a:lumOff val="60000"/>
                </a:schemeClr>
              </a:gs>
              <a:gs pos="100000">
                <a:srgbClr val="002060"/>
              </a:gs>
            </a:gsLst>
            <a:lin ang="5400000" scaled="1"/>
          </a:gra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548640" lvl="2"/>
            <a:endParaRPr lang="en-US" sz="2000" b="1">
              <a:latin typeface="Gotham Medium" panose="02000604030000020004"/>
            </a:endParaRPr>
          </a:p>
          <a:p>
            <a:pPr marL="548640" lvl="2"/>
            <a:endParaRPr lang="en-US" sz="2000" b="1">
              <a:latin typeface="Gotham Medium" panose="02000604030000020004"/>
            </a:endParaRPr>
          </a:p>
          <a:p>
            <a:pPr marL="548640" lvl="2"/>
            <a:endParaRPr lang="en-US" sz="2000" b="1">
              <a:latin typeface="Gotham Medium" panose="02000604030000020004"/>
            </a:endParaRPr>
          </a:p>
          <a:p>
            <a:pPr marL="548640" lvl="2"/>
            <a:endParaRPr lang="en-US" sz="2000" b="1">
              <a:latin typeface="Gotham Medium" panose="02000604030000020004"/>
            </a:endParaRPr>
          </a:p>
          <a:p>
            <a:pPr marL="548640" lvl="2"/>
            <a:endParaRPr lang="en-US" sz="2000" b="1">
              <a:latin typeface="Gotham Medium" panose="02000604030000020004"/>
            </a:endParaRPr>
          </a:p>
          <a:p>
            <a:pPr marL="548640" lvl="2"/>
            <a:endParaRPr lang="en-US" sz="2000" b="1" dirty="0">
              <a:latin typeface="Gotham Medium" panose="02000604030000020004"/>
            </a:endParaRPr>
          </a:p>
        </p:txBody>
      </p:sp>
      <p:cxnSp>
        <p:nvCxnSpPr>
          <p:cNvPr id="19" name="Straight Connector 18">
            <a:extLst>
              <a:ext uri="{FF2B5EF4-FFF2-40B4-BE49-F238E27FC236}">
                <a16:creationId xmlns:a16="http://schemas.microsoft.com/office/drawing/2014/main" id="{966CCC10-E330-475A-BC1A-E5A3C7E35B1A}"/>
              </a:ext>
            </a:extLst>
          </p:cNvPr>
          <p:cNvCxnSpPr>
            <a:cxnSpLocks/>
          </p:cNvCxnSpPr>
          <p:nvPr/>
        </p:nvCxnSpPr>
        <p:spPr>
          <a:xfrm>
            <a:off x="48049" y="595344"/>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DC8FB1-2BBE-E32C-F58E-4836ABCEAF33}"/>
              </a:ext>
            </a:extLst>
          </p:cNvPr>
          <p:cNvSpPr/>
          <p:nvPr/>
        </p:nvSpPr>
        <p:spPr>
          <a:xfrm>
            <a:off x="-30040" y="2931697"/>
            <a:ext cx="12143951" cy="3215652"/>
          </a:xfrm>
          <a:prstGeom prst="rect">
            <a:avLst/>
          </a:prstGeom>
          <a:solidFill>
            <a:schemeClr val="tx1">
              <a:lumMod val="6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005840" lvl="5" hangingPunct="0">
              <a:buFont typeface="Wingdings" panose="05000000000000000000" pitchFamily="2" charset="2"/>
              <a:buChar char="q"/>
              <a:tabLst>
                <a:tab pos="642915" algn="l"/>
              </a:tabLs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Offerings for the Tabernacle - Exodus 25:1–9 </a:t>
            </a:r>
          </a:p>
          <a:p>
            <a:pPr marL="1005840" lvl="5" hangingPunct="0">
              <a:buFont typeface="Wingdings" panose="05000000000000000000" pitchFamily="2" charset="2"/>
              <a:buChar char="q"/>
              <a:tabLst>
                <a:tab pos="642915" algn="l"/>
              </a:tabLs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Tabernacle and Its Curtains - Exodus 26:1, 31–37 </a:t>
            </a: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Bible Application</a:t>
            </a: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548640" lvl="4" hangingPunct="0">
              <a:buFont typeface="Wingdings" panose="05000000000000000000" pitchFamily="2" charset="2"/>
              <a:buChar char="q"/>
              <a:tabLst>
                <a:tab pos="642915" algn="l"/>
              </a:tabLst>
            </a:pPr>
            <a:r>
              <a:rPr lang="en-US" sz="20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14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14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548640" lvl="4" hangingPunct="0">
              <a:buFont typeface="Wingdings" panose="05000000000000000000" pitchFamily="2" charset="2"/>
              <a:buChar char="q"/>
              <a:tabLst>
                <a:tab pos="642915" algn="l"/>
              </a:tabLst>
            </a:pPr>
            <a:endParaRPr lang="en-US" sz="1400" b="1"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pic>
        <p:nvPicPr>
          <p:cNvPr id="4" name="Picture 3" descr="A cross on a mountain&#10;&#10;Description automatically generated with medium confidence">
            <a:extLst>
              <a:ext uri="{FF2B5EF4-FFF2-40B4-BE49-F238E27FC236}">
                <a16:creationId xmlns:a16="http://schemas.microsoft.com/office/drawing/2014/main" id="{8E8E880F-63BA-427E-B48D-82F8C2373E5D}"/>
              </a:ext>
            </a:extLst>
          </p:cNvPr>
          <p:cNvPicPr>
            <a:picLocks noChangeAspect="1"/>
          </p:cNvPicPr>
          <p:nvPr/>
        </p:nvPicPr>
        <p:blipFill>
          <a:blip r:embed="rId3"/>
          <a:stretch>
            <a:fillRect/>
          </a:stretch>
        </p:blipFill>
        <p:spPr>
          <a:xfrm>
            <a:off x="6971356" y="3369619"/>
            <a:ext cx="4898571" cy="25665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940CCB7B-59C1-89F6-D1FA-72DAAF100796}"/>
              </a:ext>
            </a:extLst>
          </p:cNvPr>
          <p:cNvSpPr/>
          <p:nvPr/>
        </p:nvSpPr>
        <p:spPr>
          <a:xfrm>
            <a:off x="54350" y="724373"/>
            <a:ext cx="12143951" cy="1810386"/>
          </a:xfrm>
          <a:prstGeom prst="rect">
            <a:avLst/>
          </a:prstGeom>
          <a:solidFill>
            <a:schemeClr val="tx1">
              <a:lumMod val="6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lvl="2" defTabSz="562578">
              <a:lnSpc>
                <a:spcPct val="90000"/>
              </a:lnSpc>
              <a:spcBef>
                <a:spcPct val="0"/>
              </a:spcBef>
              <a:spcAft>
                <a:spcPct val="15000"/>
              </a:spcAft>
            </a:pPr>
            <a:endParaRPr lang="en-US" sz="2000" b="1" spc="50" dirty="0">
              <a:ln w="0"/>
              <a:solidFill>
                <a:schemeClr val="bg1"/>
              </a:solidFill>
              <a:latin typeface="Gotham Medium" panose="02000604030000020004"/>
            </a:endParaRPr>
          </a:p>
          <a:p>
            <a:pPr marL="548640" lvl="2" defTabSz="562578">
              <a:lnSpc>
                <a:spcPct val="90000"/>
              </a:lnSpc>
              <a:spcBef>
                <a:spcPct val="0"/>
              </a:spcBef>
              <a:spcAft>
                <a:spcPct val="15000"/>
              </a:spcAft>
            </a:pPr>
            <a:endParaRPr lang="en-US" sz="2000" b="1" spc="50" dirty="0">
              <a:ln w="0"/>
              <a:solidFill>
                <a:schemeClr val="bg1"/>
              </a:solidFill>
              <a:latin typeface="Gotham Medium" panose="02000604030000020004"/>
            </a:endParaRPr>
          </a:p>
          <a:p>
            <a:pPr marL="548640" lvl="2" defTabSz="562578">
              <a:lnSpc>
                <a:spcPct val="90000"/>
              </a:lnSpc>
              <a:spcBef>
                <a:spcPct val="0"/>
              </a:spcBef>
              <a:spcAft>
                <a:spcPct val="15000"/>
              </a:spcAft>
            </a:pPr>
            <a:r>
              <a:rPr lang="en-US" sz="2000" b="1" spc="50" dirty="0">
                <a:ln w="0"/>
                <a:solidFill>
                  <a:schemeClr val="bg1"/>
                </a:solidFill>
                <a:latin typeface="Gotham Medium" panose="02000604030000020004"/>
              </a:rPr>
              <a:t>Lesson Scripture: </a:t>
            </a:r>
            <a:r>
              <a:rPr lang="en-US" sz="2000" b="1" spc="50" dirty="0">
                <a:ln w="0"/>
                <a:solidFill>
                  <a:schemeClr val="bg1"/>
                </a:solidFill>
                <a:latin typeface="Gotham Medium" panose="02000604030000020004"/>
                <a:ea typeface="Calibri" panose="020F0502020204030204" pitchFamily="34" charset="0"/>
                <a:cs typeface="Times New Roman" panose="02020603050405020304" pitchFamily="18" charset="0"/>
              </a:rPr>
              <a:t>Exodus 25:1–9; 26:1, 31–37</a:t>
            </a:r>
          </a:p>
          <a:p>
            <a:pPr marL="548640" lvl="2" defTabSz="562578">
              <a:lnSpc>
                <a:spcPct val="90000"/>
              </a:lnSpc>
              <a:spcBef>
                <a:spcPct val="0"/>
              </a:spcBef>
              <a:spcAft>
                <a:spcPct val="15000"/>
              </a:spcAft>
            </a:pPr>
            <a:r>
              <a:rPr lang="en-US" sz="2000" b="1" spc="50" dirty="0">
                <a:ln w="0"/>
                <a:solidFill>
                  <a:schemeClr val="bg1"/>
                </a:solidFill>
                <a:latin typeface="Gotham Medium" panose="02000604030000020004"/>
              </a:rPr>
              <a:t>Lesson Focus: </a:t>
            </a:r>
            <a:r>
              <a:rPr lang="en-US" sz="2000" b="1" dirty="0">
                <a:solidFill>
                  <a:schemeClr val="bg1"/>
                </a:solidFill>
                <a:latin typeface="Gotham Medium" panose="02000604030000020004"/>
                <a:ea typeface="Calibri" panose="020F0502020204030204" pitchFamily="34" charset="0"/>
              </a:rPr>
              <a:t>The holy God dwells with His people. </a:t>
            </a:r>
          </a:p>
          <a:p>
            <a:pPr marL="548640" lvl="2" defTabSz="562578">
              <a:lnSpc>
                <a:spcPct val="90000"/>
              </a:lnSpc>
              <a:spcBef>
                <a:spcPct val="0"/>
              </a:spcBef>
              <a:spcAft>
                <a:spcPct val="15000"/>
              </a:spcAft>
            </a:pPr>
            <a:r>
              <a:rPr lang="en-US" sz="2000" b="1" spc="50" dirty="0">
                <a:ln w="0"/>
                <a:solidFill>
                  <a:schemeClr val="bg1"/>
                </a:solidFill>
                <a:latin typeface="Gotham Medium" panose="02000604030000020004"/>
              </a:rPr>
              <a:t>Life Response: </a:t>
            </a:r>
            <a:r>
              <a:rPr lang="en-US" sz="2000" b="1" dirty="0">
                <a:solidFill>
                  <a:schemeClr val="bg1"/>
                </a:solidFill>
                <a:latin typeface="Gotham Medium" panose="02000604030000020004"/>
                <a:ea typeface="Calibri" panose="020F0502020204030204" pitchFamily="34" charset="0"/>
              </a:rPr>
              <a:t>Prepare to share God’s presence with others. </a:t>
            </a:r>
          </a:p>
          <a:p>
            <a:pPr marL="548640" lvl="2"/>
            <a:r>
              <a:rPr lang="en-US" sz="2000" b="1" spc="50" dirty="0">
                <a:ln w="0"/>
                <a:solidFill>
                  <a:schemeClr val="bg1"/>
                </a:solidFill>
                <a:latin typeface="Gotham Medium" panose="02000604030000020004"/>
              </a:rPr>
              <a:t>Bible Application: </a:t>
            </a:r>
            <a:r>
              <a:rPr lang="en-US" sz="2000" b="1" dirty="0">
                <a:solidFill>
                  <a:schemeClr val="bg1"/>
                </a:solidFill>
                <a:latin typeface="Gotham Medium" panose="02000604030000020004"/>
              </a:rPr>
              <a:t>Discuss the challenge of carrying God’s presence.</a:t>
            </a:r>
          </a:p>
          <a:p>
            <a:pPr marL="548640" lvl="2"/>
            <a:endParaRPr lang="en-US" sz="2000" b="1" dirty="0">
              <a:solidFill>
                <a:schemeClr val="bg1"/>
              </a:solidFill>
              <a:latin typeface="Gotham Medium" panose="02000604030000020004"/>
            </a:endParaRPr>
          </a:p>
          <a:p>
            <a:pPr marL="548640" lvl="2"/>
            <a:endParaRPr lang="en-US" sz="2000" b="1" dirty="0">
              <a:solidFill>
                <a:schemeClr val="bg1"/>
              </a:solidFill>
              <a:latin typeface="Gotham Medium" panose="02000604030000020004"/>
            </a:endParaRPr>
          </a:p>
        </p:txBody>
      </p:sp>
      <p:sp>
        <p:nvSpPr>
          <p:cNvPr id="5" name="Slide Number Placeholder 4">
            <a:extLst>
              <a:ext uri="{FF2B5EF4-FFF2-40B4-BE49-F238E27FC236}">
                <a16:creationId xmlns:a16="http://schemas.microsoft.com/office/drawing/2014/main" id="{D5D6FEFE-5211-F5EB-5826-7303CC304405}"/>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3</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1070866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ross on a mountain&#10;&#10;Description automatically generated with medium confidence">
            <a:extLst>
              <a:ext uri="{FF2B5EF4-FFF2-40B4-BE49-F238E27FC236}">
                <a16:creationId xmlns:a16="http://schemas.microsoft.com/office/drawing/2014/main" id="{28882E7F-772C-DDD2-2A64-A7A17FD32B00}"/>
              </a:ext>
            </a:extLst>
          </p:cNvPr>
          <p:cNvPicPr>
            <a:picLocks noChangeAspect="1"/>
          </p:cNvPicPr>
          <p:nvPr/>
        </p:nvPicPr>
        <p:blipFill>
          <a:blip r:embed="rId3"/>
          <a:stretch>
            <a:fillRect/>
          </a:stretch>
        </p:blipFill>
        <p:spPr>
          <a:xfrm>
            <a:off x="75423" y="813415"/>
            <a:ext cx="11866368" cy="59488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632371" y="121525"/>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sp>
        <p:nvSpPr>
          <p:cNvPr id="29" name="TextBox 28">
            <a:extLst>
              <a:ext uri="{FF2B5EF4-FFF2-40B4-BE49-F238E27FC236}">
                <a16:creationId xmlns:a16="http://schemas.microsoft.com/office/drawing/2014/main" id="{94623693-3F29-41C2-8ECA-512EA43AF814}"/>
              </a:ext>
            </a:extLst>
          </p:cNvPr>
          <p:cNvSpPr txBox="1"/>
          <p:nvPr/>
        </p:nvSpPr>
        <p:spPr>
          <a:xfrm>
            <a:off x="64270" y="30480"/>
            <a:ext cx="4529501" cy="588140"/>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
        <p:nvSpPr>
          <p:cNvPr id="9" name="TextBox 8">
            <a:extLst>
              <a:ext uri="{FF2B5EF4-FFF2-40B4-BE49-F238E27FC236}">
                <a16:creationId xmlns:a16="http://schemas.microsoft.com/office/drawing/2014/main" id="{18309D12-7327-4642-835F-AE1933820AD5}"/>
              </a:ext>
            </a:extLst>
          </p:cNvPr>
          <p:cNvSpPr txBox="1"/>
          <p:nvPr/>
        </p:nvSpPr>
        <p:spPr>
          <a:xfrm>
            <a:off x="75422" y="813416"/>
            <a:ext cx="12116578" cy="5969455"/>
          </a:xfrm>
          <a:prstGeom prst="rect">
            <a:avLst/>
          </a:prstGeom>
          <a:solidFill>
            <a:schemeClr val="tx1">
              <a:lumMod val="95000"/>
              <a:alpha val="30000"/>
            </a:scheme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cap="small" dirty="0">
                <a:solidFill>
                  <a:schemeClr val="bg1"/>
                </a:solidFill>
                <a:effectLst/>
                <a:latin typeface="Gotham Medium" panose="02000604030000020004"/>
                <a:ea typeface="Calibri" panose="020F0502020204030204" pitchFamily="34" charset="0"/>
                <a:cs typeface="Times New Roman" panose="02020603050405020304" pitchFamily="18" charset="0"/>
              </a:rPr>
              <a:t>Many Spaces for God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I love to visit old church buildings, especially those with oaken pews and stained-glass win­dows. When I was in Jordan, I visited the ruins of Petra, a sixth-century church built in the can­yon walls.</a:t>
            </a:r>
            <a:r>
              <a:rPr lang="en-US" sz="9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9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But the church that stands out most in my memory was in a small village in the jungle of the Dominican Republic. I had been invited to preach at this little church while a friend trans­lated. When we arrived, it was unlike any church building I’d seen before; I’ve had bigger sheds! The walls were wooden planks with daylight peeking through, the roof was made of tin, and there were no chairs—only wooden boards on tree stumps.</a:t>
            </a:r>
            <a:r>
              <a:rPr lang="en-US" sz="9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900" b="1" dirty="0">
                <a:solidFill>
                  <a:schemeClr val="bg1"/>
                </a:solidFill>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Times New Roman" panose="02020603050405020304" pitchFamily="18" charset="0"/>
              </a:rPr>
              <a:t>For as small a group as gathered there, it was a joyous assembly of God’s people. I don’t often experience worship like that in the United States. That day reminded me that praising the one true God can happen in any place. Today’s lesson examines the construction of God’s taberna­cle, the specially designed place that God asked His people to create. God wanted to be in their midst. </a:t>
            </a:r>
          </a:p>
        </p:txBody>
      </p:sp>
      <p:cxnSp>
        <p:nvCxnSpPr>
          <p:cNvPr id="8" name="Straight Connector 7">
            <a:extLst>
              <a:ext uri="{FF2B5EF4-FFF2-40B4-BE49-F238E27FC236}">
                <a16:creationId xmlns:a16="http://schemas.microsoft.com/office/drawing/2014/main" id="{5A6937AD-AB00-4202-9CCB-A4B96EA5D612}"/>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4">
            <a:extLst>
              <a:ext uri="{FF2B5EF4-FFF2-40B4-BE49-F238E27FC236}">
                <a16:creationId xmlns:a16="http://schemas.microsoft.com/office/drawing/2014/main" id="{9F18769E-3D11-5C12-7C79-8D4B86B20A5A}"/>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4</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1506732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84315" y="121525"/>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sp>
        <p:nvSpPr>
          <p:cNvPr id="29" name="TextBox 28">
            <a:extLst>
              <a:ext uri="{FF2B5EF4-FFF2-40B4-BE49-F238E27FC236}">
                <a16:creationId xmlns:a16="http://schemas.microsoft.com/office/drawing/2014/main" id="{94623693-3F29-41C2-8ECA-512EA43AF814}"/>
              </a:ext>
            </a:extLst>
          </p:cNvPr>
          <p:cNvSpPr txBox="1"/>
          <p:nvPr/>
        </p:nvSpPr>
        <p:spPr>
          <a:xfrm>
            <a:off x="42499" y="30480"/>
            <a:ext cx="4529501" cy="495807"/>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latin typeface="Gotham Medium" panose="02000604030000020004"/>
              </a:rPr>
              <a:t>LESSON INTRODUCTION</a:t>
            </a:r>
          </a:p>
        </p:txBody>
      </p:sp>
      <p:graphicFrame>
        <p:nvGraphicFramePr>
          <p:cNvPr id="8" name="Diagram 7">
            <a:extLst>
              <a:ext uri="{FF2B5EF4-FFF2-40B4-BE49-F238E27FC236}">
                <a16:creationId xmlns:a16="http://schemas.microsoft.com/office/drawing/2014/main" id="{BFA2AC58-1D95-4E56-9562-F311F4F45930}"/>
              </a:ext>
            </a:extLst>
          </p:cNvPr>
          <p:cNvGraphicFramePr/>
          <p:nvPr>
            <p:extLst>
              <p:ext uri="{D42A27DB-BD31-4B8C-83A1-F6EECF244321}">
                <p14:modId xmlns:p14="http://schemas.microsoft.com/office/powerpoint/2010/main" val="2162313568"/>
              </p:ext>
            </p:extLst>
          </p:nvPr>
        </p:nvGraphicFramePr>
        <p:xfrm>
          <a:off x="228599" y="761999"/>
          <a:ext cx="11963401" cy="6212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0D31BDD9-D075-4F24-8701-2DCC0E2E6B02}"/>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cross on a mountain&#10;&#10;Description automatically generated with medium confidence">
            <a:extLst>
              <a:ext uri="{FF2B5EF4-FFF2-40B4-BE49-F238E27FC236}">
                <a16:creationId xmlns:a16="http://schemas.microsoft.com/office/drawing/2014/main" id="{14190BC4-B64F-4878-AD86-7CE018045BDD}"/>
              </a:ext>
            </a:extLst>
          </p:cNvPr>
          <p:cNvPicPr>
            <a:picLocks noChangeAspect="1"/>
          </p:cNvPicPr>
          <p:nvPr/>
        </p:nvPicPr>
        <p:blipFill rotWithShape="1">
          <a:blip r:embed="rId8">
            <a:extLst>
              <a:ext uri="{28A0092B-C50C-407E-A947-70E740481C1C}">
                <a14:useLocalDpi xmlns:a14="http://schemas.microsoft.com/office/drawing/2010/main" val="0"/>
              </a:ext>
            </a:extLst>
          </a:blip>
          <a:srcRect l="1362" r="2" b="2"/>
          <a:stretch/>
        </p:blipFill>
        <p:spPr>
          <a:xfrm>
            <a:off x="42499" y="2900202"/>
            <a:ext cx="3224585" cy="2182139"/>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2" name="Slide Number Placeholder 4">
            <a:extLst>
              <a:ext uri="{FF2B5EF4-FFF2-40B4-BE49-F238E27FC236}">
                <a16:creationId xmlns:a16="http://schemas.microsoft.com/office/drawing/2014/main" id="{B895660B-62F9-20FB-23AA-D6C6CD812D49}"/>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5</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2732893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84315" y="121525"/>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graphicFrame>
        <p:nvGraphicFramePr>
          <p:cNvPr id="9" name="Diagram 8">
            <a:extLst>
              <a:ext uri="{FF2B5EF4-FFF2-40B4-BE49-F238E27FC236}">
                <a16:creationId xmlns:a16="http://schemas.microsoft.com/office/drawing/2014/main" id="{D0B0F8E0-0E25-4DC4-9547-E3055F81710D}"/>
              </a:ext>
            </a:extLst>
          </p:cNvPr>
          <p:cNvGraphicFramePr/>
          <p:nvPr>
            <p:extLst>
              <p:ext uri="{D42A27DB-BD31-4B8C-83A1-F6EECF244321}">
                <p14:modId xmlns:p14="http://schemas.microsoft.com/office/powerpoint/2010/main" val="4071251433"/>
              </p:ext>
            </p:extLst>
          </p:nvPr>
        </p:nvGraphicFramePr>
        <p:xfrm>
          <a:off x="282538" y="808467"/>
          <a:ext cx="11718058" cy="6378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2A7D0F6-801B-40B6-BF31-AB887133748E}"/>
              </a:ext>
            </a:extLst>
          </p:cNvPr>
          <p:cNvSpPr txBox="1"/>
          <p:nvPr/>
        </p:nvSpPr>
        <p:spPr>
          <a:xfrm>
            <a:off x="42499" y="30480"/>
            <a:ext cx="4529501" cy="495807"/>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latin typeface="Gotham Medium" panose="02000604030000020004"/>
              </a:rPr>
              <a:t>LESSON INTRODUCTION</a:t>
            </a:r>
          </a:p>
        </p:txBody>
      </p:sp>
      <p:cxnSp>
        <p:nvCxnSpPr>
          <p:cNvPr id="11" name="Straight Connector 10">
            <a:extLst>
              <a:ext uri="{FF2B5EF4-FFF2-40B4-BE49-F238E27FC236}">
                <a16:creationId xmlns:a16="http://schemas.microsoft.com/office/drawing/2014/main" id="{2B2C1C92-6EFB-40C4-8FAC-98905BAA1662}"/>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ross on a mountain&#10;&#10;Description automatically generated with medium confidence">
            <a:extLst>
              <a:ext uri="{FF2B5EF4-FFF2-40B4-BE49-F238E27FC236}">
                <a16:creationId xmlns:a16="http://schemas.microsoft.com/office/drawing/2014/main" id="{63D7AD0D-38C5-441B-8CB9-2620DB18D0EB}"/>
              </a:ext>
            </a:extLst>
          </p:cNvPr>
          <p:cNvPicPr>
            <a:picLocks noChangeAspect="1"/>
          </p:cNvPicPr>
          <p:nvPr/>
        </p:nvPicPr>
        <p:blipFill rotWithShape="1">
          <a:blip r:embed="rId8">
            <a:extLst>
              <a:ext uri="{28A0092B-C50C-407E-A947-70E740481C1C}">
                <a14:useLocalDpi xmlns:a14="http://schemas.microsoft.com/office/drawing/2010/main" val="0"/>
              </a:ext>
            </a:extLst>
          </a:blip>
          <a:srcRect l="1362" r="2" b="2"/>
          <a:stretch/>
        </p:blipFill>
        <p:spPr>
          <a:xfrm>
            <a:off x="64270" y="4249366"/>
            <a:ext cx="3245827" cy="2196514"/>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2" name="Slide Number Placeholder 4">
            <a:extLst>
              <a:ext uri="{FF2B5EF4-FFF2-40B4-BE49-F238E27FC236}">
                <a16:creationId xmlns:a16="http://schemas.microsoft.com/office/drawing/2014/main" id="{EF10BCD7-38A2-5F00-FDB4-D5904F0A9349}"/>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6</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4038921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84315" y="143450"/>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graphicFrame>
        <p:nvGraphicFramePr>
          <p:cNvPr id="9" name="Diagram 8">
            <a:extLst>
              <a:ext uri="{FF2B5EF4-FFF2-40B4-BE49-F238E27FC236}">
                <a16:creationId xmlns:a16="http://schemas.microsoft.com/office/drawing/2014/main" id="{D0B0F8E0-0E25-4DC4-9547-E3055F81710D}"/>
              </a:ext>
            </a:extLst>
          </p:cNvPr>
          <p:cNvGraphicFramePr/>
          <p:nvPr>
            <p:extLst>
              <p:ext uri="{D42A27DB-BD31-4B8C-83A1-F6EECF244321}">
                <p14:modId xmlns:p14="http://schemas.microsoft.com/office/powerpoint/2010/main" val="3562643103"/>
              </p:ext>
            </p:extLst>
          </p:nvPr>
        </p:nvGraphicFramePr>
        <p:xfrm>
          <a:off x="42499" y="1009393"/>
          <a:ext cx="11718058" cy="5813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9052117-ED71-4378-9793-753903D8A393}"/>
              </a:ext>
            </a:extLst>
          </p:cNvPr>
          <p:cNvSpPr txBox="1"/>
          <p:nvPr/>
        </p:nvSpPr>
        <p:spPr>
          <a:xfrm>
            <a:off x="42499" y="91585"/>
            <a:ext cx="4529501" cy="495807"/>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2800" b="1" dirty="0">
                <a:latin typeface="Gotham Medium" panose="02000604030000020004"/>
              </a:rPr>
              <a:t>LESSON INTRODUCTION</a:t>
            </a:r>
          </a:p>
        </p:txBody>
      </p:sp>
      <p:cxnSp>
        <p:nvCxnSpPr>
          <p:cNvPr id="11" name="Straight Connector 10">
            <a:extLst>
              <a:ext uri="{FF2B5EF4-FFF2-40B4-BE49-F238E27FC236}">
                <a16:creationId xmlns:a16="http://schemas.microsoft.com/office/drawing/2014/main" id="{C34145EE-5052-4E79-BFEB-0FB7B71D77ED}"/>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ross on a mountain&#10;&#10;Description automatically generated with medium confidence">
            <a:extLst>
              <a:ext uri="{FF2B5EF4-FFF2-40B4-BE49-F238E27FC236}">
                <a16:creationId xmlns:a16="http://schemas.microsoft.com/office/drawing/2014/main" id="{11502416-C723-4A36-A2B0-79C0E12A4822}"/>
              </a:ext>
            </a:extLst>
          </p:cNvPr>
          <p:cNvPicPr>
            <a:picLocks noChangeAspect="1"/>
          </p:cNvPicPr>
          <p:nvPr/>
        </p:nvPicPr>
        <p:blipFill rotWithShape="1">
          <a:blip r:embed="rId8">
            <a:extLst>
              <a:ext uri="{28A0092B-C50C-407E-A947-70E740481C1C}">
                <a14:useLocalDpi xmlns:a14="http://schemas.microsoft.com/office/drawing/2010/main" val="0"/>
              </a:ext>
            </a:extLst>
          </a:blip>
          <a:srcRect l="1362" r="2" b="2"/>
          <a:stretch/>
        </p:blipFill>
        <p:spPr>
          <a:xfrm>
            <a:off x="158172" y="3515494"/>
            <a:ext cx="3245827" cy="2196514"/>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effectLst>
            <a:glow rad="228600">
              <a:schemeClr val="accent4">
                <a:satMod val="175000"/>
                <a:alpha val="40000"/>
              </a:schemeClr>
            </a:glow>
          </a:effectLst>
        </p:spPr>
      </p:pic>
      <p:sp>
        <p:nvSpPr>
          <p:cNvPr id="2" name="Slide Number Placeholder 4">
            <a:extLst>
              <a:ext uri="{FF2B5EF4-FFF2-40B4-BE49-F238E27FC236}">
                <a16:creationId xmlns:a16="http://schemas.microsoft.com/office/drawing/2014/main" id="{097F0204-F905-0126-8BA5-DF8220A5A10E}"/>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7</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2267229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632371" y="121525"/>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sp>
        <p:nvSpPr>
          <p:cNvPr id="29" name="TextBox 28">
            <a:extLst>
              <a:ext uri="{FF2B5EF4-FFF2-40B4-BE49-F238E27FC236}">
                <a16:creationId xmlns:a16="http://schemas.microsoft.com/office/drawing/2014/main" id="{94623693-3F29-41C2-8ECA-512EA43AF814}"/>
              </a:ext>
            </a:extLst>
          </p:cNvPr>
          <p:cNvSpPr txBox="1"/>
          <p:nvPr/>
        </p:nvSpPr>
        <p:spPr>
          <a:xfrm>
            <a:off x="64270" y="30480"/>
            <a:ext cx="4529501" cy="588140"/>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
        <p:nvSpPr>
          <p:cNvPr id="9" name="TextBox 8">
            <a:extLst>
              <a:ext uri="{FF2B5EF4-FFF2-40B4-BE49-F238E27FC236}">
                <a16:creationId xmlns:a16="http://schemas.microsoft.com/office/drawing/2014/main" id="{18309D12-7327-4642-835F-AE1933820AD5}"/>
              </a:ext>
            </a:extLst>
          </p:cNvPr>
          <p:cNvSpPr txBox="1"/>
          <p:nvPr/>
        </p:nvSpPr>
        <p:spPr>
          <a:xfrm>
            <a:off x="295702" y="936023"/>
            <a:ext cx="8336669" cy="5710153"/>
          </a:xfrm>
          <a:prstGeom prst="rect">
            <a:avLst/>
          </a:prstGeom>
          <a:solidFill>
            <a:schemeClr val="tx1">
              <a:lumMod val="95000"/>
              <a:alpha val="30000"/>
            </a:scheme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rgbClr val="002060"/>
                </a:solidFill>
                <a:effectLst/>
                <a:latin typeface="Gotham Medium" panose="02000604030000020004"/>
                <a:ea typeface="Calibri" panose="020F0502020204030204" pitchFamily="34" charset="0"/>
                <a:cs typeface="Times New Roman" panose="02020603050405020304" pitchFamily="18" charset="0"/>
              </a:rPr>
              <a:t>The narrative of Scripture as a whole can be summarized according to the ways that God mediates His presence to His creation. After ban­ishing humans from the Garden of Eden, where God himself walked (Genesis 3:8), He set in motion a plan to restore the relationship that had been broken by sin. </a:t>
            </a:r>
            <a:endParaRPr lang="en-US" sz="6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rgbClr val="002060"/>
                </a:solidFill>
                <a:effectLst/>
                <a:latin typeface="Gotham Medium" panose="02000604030000020004"/>
                <a:ea typeface="Calibri" panose="020F0502020204030204" pitchFamily="34" charset="0"/>
                <a:cs typeface="Times New Roman" panose="02020603050405020304" pitchFamily="18" charset="0"/>
              </a:rPr>
              <a:t>God’s rescue of Israel from the Egyptians was a major step in that plan. Two months later, God initiated a covenant agreement with the Israel­ites (Exodus 19). The Sinai covenant was given for God’s people to be able to live with the divine presence in their midst.</a:t>
            </a:r>
            <a:r>
              <a:rPr lang="en-US" sz="6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rgbClr val="002060"/>
                </a:solidFill>
                <a:effectLst/>
                <a:latin typeface="Gotham Medium" panose="02000604030000020004"/>
                <a:ea typeface="Calibri" panose="020F0502020204030204" pitchFamily="34" charset="0"/>
                <a:cs typeface="Times New Roman" panose="02020603050405020304" pitchFamily="18" charset="0"/>
              </a:rPr>
              <a:t>Their breaking of the covenant didn’t take long (Exodus 32:7-8). Even so, God continued in faith­fulness as He brought the Israelites to the land of inheritance, the land promised to them as chil­dren of Abraham (Genesis 13:14-17). </a:t>
            </a:r>
            <a:endParaRPr lang="en-US" sz="6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rgbClr val="002060"/>
                </a:solidFill>
                <a:effectLst/>
                <a:latin typeface="Gotham Medium" panose="02000604030000020004"/>
                <a:ea typeface="Calibri" panose="020F0502020204030204" pitchFamily="34" charset="0"/>
                <a:cs typeface="Times New Roman" panose="02020603050405020304" pitchFamily="18" charset="0"/>
              </a:rPr>
              <a:t>In the context of today’s lesson, Moses— living more than 500 years after Abraham—had gone up Mount Sinai and entered the cloud of God’s presence (Exodus 24:15-18). During that 40-day encounter, God gave him instructions for a tab­ernacle, for the items to fill it, and for the minis­try of the priests. These instructions span Exodus 25–31 (see lesson 3). God desired to grant access to His holy presence, but that required a system­atic approach to prevent anything profane (not just sin, but also things ritually unclean) from entering the tabernacle. </a:t>
            </a:r>
          </a:p>
        </p:txBody>
      </p:sp>
      <p:cxnSp>
        <p:nvCxnSpPr>
          <p:cNvPr id="8" name="Straight Connector 7">
            <a:extLst>
              <a:ext uri="{FF2B5EF4-FFF2-40B4-BE49-F238E27FC236}">
                <a16:creationId xmlns:a16="http://schemas.microsoft.com/office/drawing/2014/main" id="{5A6937AD-AB00-4202-9CCB-A4B96EA5D612}"/>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cross on a mountain&#10;&#10;Description automatically generated with medium confidence">
            <a:extLst>
              <a:ext uri="{FF2B5EF4-FFF2-40B4-BE49-F238E27FC236}">
                <a16:creationId xmlns:a16="http://schemas.microsoft.com/office/drawing/2014/main" id="{417D2F44-44D9-5391-7A0A-236DB3ABF459}"/>
              </a:ext>
            </a:extLst>
          </p:cNvPr>
          <p:cNvPicPr>
            <a:picLocks noChangeAspect="1"/>
          </p:cNvPicPr>
          <p:nvPr/>
        </p:nvPicPr>
        <p:blipFill rotWithShape="1">
          <a:blip r:embed="rId3">
            <a:extLst>
              <a:ext uri="{28A0092B-C50C-407E-A947-70E740481C1C}">
                <a14:useLocalDpi xmlns:a14="http://schemas.microsoft.com/office/drawing/2010/main" val="0"/>
              </a:ext>
            </a:extLst>
          </a:blip>
          <a:srcRect l="1362" r="2" b="2"/>
          <a:stretch/>
        </p:blipFill>
        <p:spPr>
          <a:xfrm>
            <a:off x="8796605" y="2969584"/>
            <a:ext cx="3245827" cy="2196514"/>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effectLst>
            <a:glow rad="228600">
              <a:schemeClr val="accent4">
                <a:satMod val="175000"/>
                <a:alpha val="40000"/>
              </a:schemeClr>
            </a:glow>
          </a:effectLst>
        </p:spPr>
      </p:pic>
      <p:sp>
        <p:nvSpPr>
          <p:cNvPr id="2" name="Slide Number Placeholder 4">
            <a:extLst>
              <a:ext uri="{FF2B5EF4-FFF2-40B4-BE49-F238E27FC236}">
                <a16:creationId xmlns:a16="http://schemas.microsoft.com/office/drawing/2014/main" id="{6C08D7FE-DAFD-EAAC-F020-8BB6CAA546DC}"/>
              </a:ext>
            </a:extLst>
          </p:cNvPr>
          <p:cNvSpPr>
            <a:spLocks noGrp="1"/>
          </p:cNvSpPr>
          <p:nvPr>
            <p:ph type="sldNum" sz="quarter" idx="2"/>
          </p:nvPr>
        </p:nvSpPr>
        <p:spPr>
          <a:xfrm>
            <a:off x="11275712" y="6147349"/>
            <a:ext cx="838199" cy="538966"/>
          </a:xfrm>
        </p:spPr>
        <p:txBody>
          <a:bodyPr/>
          <a:lstStyle/>
          <a:p>
            <a:fld id="{86CB4B4D-7CA3-9044-876B-883B54F8677D}" type="slidenum">
              <a:rPr lang="en-US" sz="1400" b="1" smtClean="0">
                <a:latin typeface="Arial Black" panose="020B0A04020102020204" pitchFamily="34" charset="0"/>
              </a:rPr>
              <a:pPr/>
              <a:t>8</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2093110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75422" y="635875"/>
            <a:ext cx="12186227" cy="219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64270" y="6910347"/>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632371" y="121525"/>
            <a:ext cx="3016280" cy="514350"/>
          </a:xfrm>
          <a:prstGeom prst="rect">
            <a:avLst/>
          </a:prstGeom>
          <a:solidFill>
            <a:schemeClr val="accent3">
              <a:lumMod val="60000"/>
              <a:lumOff val="40000"/>
              <a:alpha val="7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A Space for God</a:t>
            </a:r>
          </a:p>
        </p:txBody>
      </p:sp>
      <p:sp>
        <p:nvSpPr>
          <p:cNvPr id="29" name="TextBox 28">
            <a:extLst>
              <a:ext uri="{FF2B5EF4-FFF2-40B4-BE49-F238E27FC236}">
                <a16:creationId xmlns:a16="http://schemas.microsoft.com/office/drawing/2014/main" id="{94623693-3F29-41C2-8ECA-512EA43AF814}"/>
              </a:ext>
            </a:extLst>
          </p:cNvPr>
          <p:cNvSpPr txBox="1"/>
          <p:nvPr/>
        </p:nvSpPr>
        <p:spPr>
          <a:xfrm>
            <a:off x="64270" y="30480"/>
            <a:ext cx="4529501" cy="588140"/>
          </a:xfrm>
          <a:prstGeom prst="rect">
            <a:avLst/>
          </a:prstGeom>
          <a:solidFill>
            <a:schemeClr val="accent3">
              <a:lumMod val="60000"/>
              <a:lumOff val="4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
        <p:nvSpPr>
          <p:cNvPr id="9" name="TextBox 8">
            <a:extLst>
              <a:ext uri="{FF2B5EF4-FFF2-40B4-BE49-F238E27FC236}">
                <a16:creationId xmlns:a16="http://schemas.microsoft.com/office/drawing/2014/main" id="{18309D12-7327-4642-835F-AE1933820AD5}"/>
              </a:ext>
            </a:extLst>
          </p:cNvPr>
          <p:cNvSpPr txBox="1"/>
          <p:nvPr/>
        </p:nvSpPr>
        <p:spPr>
          <a:xfrm>
            <a:off x="3746147" y="1095807"/>
            <a:ext cx="8336669" cy="2356222"/>
          </a:xfrm>
          <a:prstGeom prst="rect">
            <a:avLst/>
          </a:prstGeom>
          <a:solidFill>
            <a:srgbClr val="002060">
              <a:alpha val="30000"/>
            </a:srgb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CONTEXT IN THE BOOK OF EXODUS</a:t>
            </a: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Exodus 25–26 provides details of the design, materials, and dimensions of the tabernacle.  Israel’s commitment to worship and serve the Lord was being formalized by these instructions, for their God had miraculously delivered them.  The text introduces and develops the concept of sacred space, a place for God to manifest His presence among His chosen people. The text also shows a meticulous precision of design. The intricate descriptions of the various tabernacle elements serve as a blueprint for construction and draw attention to the Israelites’ spiritual understanding as they come to know God as the creator of an ordered cosmos.</a:t>
            </a:r>
            <a:r>
              <a:rPr lang="en-US" sz="600" b="1" dirty="0">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600" b="1" dirty="0">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Certain aspects of the tabernacle mimic the creative activity in Genesis 1 (where a repeated verb is “divide” or “separate. ” Just like God ordered the cosmos by separating water from land and day from night, God orders the tabernacle space by separating sections one from another. In another parallel, just like God rests in creation in Genesis 2:3, God’s tabernacle becomes the ordered space where He rests and reside among His people. </a:t>
            </a:r>
          </a:p>
        </p:txBody>
      </p:sp>
      <p:cxnSp>
        <p:nvCxnSpPr>
          <p:cNvPr id="8" name="Straight Connector 7">
            <a:extLst>
              <a:ext uri="{FF2B5EF4-FFF2-40B4-BE49-F238E27FC236}">
                <a16:creationId xmlns:a16="http://schemas.microsoft.com/office/drawing/2014/main" id="{5A6937AD-AB00-4202-9CCB-A4B96EA5D612}"/>
              </a:ext>
            </a:extLst>
          </p:cNvPr>
          <p:cNvCxnSpPr>
            <a:cxnSpLocks/>
          </p:cNvCxnSpPr>
          <p:nvPr/>
        </p:nvCxnSpPr>
        <p:spPr>
          <a:xfrm>
            <a:off x="76200" y="762000"/>
            <a:ext cx="12186227" cy="21925"/>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cross on a mountain&#10;&#10;Description automatically generated with medium confidence">
            <a:extLst>
              <a:ext uri="{FF2B5EF4-FFF2-40B4-BE49-F238E27FC236}">
                <a16:creationId xmlns:a16="http://schemas.microsoft.com/office/drawing/2014/main" id="{417D2F44-44D9-5391-7A0A-236DB3ABF459}"/>
              </a:ext>
            </a:extLst>
          </p:cNvPr>
          <p:cNvPicPr>
            <a:picLocks noChangeAspect="1"/>
          </p:cNvPicPr>
          <p:nvPr/>
        </p:nvPicPr>
        <p:blipFill rotWithShape="1">
          <a:blip r:embed="rId3">
            <a:extLst>
              <a:ext uri="{28A0092B-C50C-407E-A947-70E740481C1C}">
                <a14:useLocalDpi xmlns:a14="http://schemas.microsoft.com/office/drawing/2010/main" val="0"/>
              </a:ext>
            </a:extLst>
          </a:blip>
          <a:srcRect l="1362" r="2" b="2"/>
          <a:stretch/>
        </p:blipFill>
        <p:spPr>
          <a:xfrm>
            <a:off x="295702" y="943709"/>
            <a:ext cx="3245827" cy="2196514"/>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effectLst>
            <a:glow rad="228600">
              <a:schemeClr val="accent4">
                <a:satMod val="175000"/>
                <a:alpha val="40000"/>
              </a:schemeClr>
            </a:glow>
          </a:effectLst>
        </p:spPr>
      </p:pic>
      <p:sp>
        <p:nvSpPr>
          <p:cNvPr id="2" name="TextBox 1">
            <a:extLst>
              <a:ext uri="{FF2B5EF4-FFF2-40B4-BE49-F238E27FC236}">
                <a16:creationId xmlns:a16="http://schemas.microsoft.com/office/drawing/2014/main" id="{B4DD97F0-73BE-1110-CD7D-58971BE08922}"/>
              </a:ext>
            </a:extLst>
          </p:cNvPr>
          <p:cNvSpPr txBox="1"/>
          <p:nvPr/>
        </p:nvSpPr>
        <p:spPr>
          <a:xfrm>
            <a:off x="186518" y="3473525"/>
            <a:ext cx="11896298" cy="3443122"/>
          </a:xfrm>
          <a:prstGeom prst="rect">
            <a:avLst/>
          </a:prstGeom>
          <a:solidFill>
            <a:srgbClr val="002060">
              <a:alpha val="30000"/>
            </a:srgb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BETTER TABERNACLE IN HEAVEN</a:t>
            </a: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God instructs Moses to construct a tabernacle, but it is modeled after an existing sanctuary in heaven. According to Hebrews 8:1, the high priest Jesus has taken His rightful place, seated in heaven. Jesus “sat down” before the throne of God, which implies that He has completed His work of salvation. And His position at the Father’s “right hand” shows that the Son deserves the highest honor. From that position at the Father’s side, Jesus is able to advocate for us in heaven (compare 1 John 2:1).</a:t>
            </a:r>
            <a:r>
              <a:rPr lang="en-US" sz="600" b="1" dirty="0">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600" b="1" dirty="0">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Hebrews also mentions a “sanctuary” where Jesus continues to serve, and this sanctuary is “the true tabernacle” (Heb. 8:2). The tabernacle constructed by the Israelites is meant to mimic a heavenly sanctuary, one that was perfect and created by God, “not a mere human being. ” Now, in that heavenly sanctuary, the Messiah intercedes on behalf of believers. Hebrews calls the earthly tent—with all its splendor and craftsmanship—a “copy and shadow of what is in heaven” (v. 5).</a:t>
            </a:r>
            <a:r>
              <a:rPr lang="en-US" sz="600" b="1" dirty="0">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600" b="1" dirty="0">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Section 3 Heavenly Servants in a Heavenly Sanctuary</a:t>
            </a: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The vision of heaven which was shown to John on the island of Patmos shows the splendor of God’s heavenly sanctuary. John sees the throne of God before him, with the Lord seated on it (Rev. 4:2). But instead of layers of separation—as were necessary in the earthly tabernacle—God’s heavenly presence radiates outward and is surrounded by concentric circles of servants who are invited to offer praise and worship.</a:t>
            </a:r>
            <a:r>
              <a:rPr lang="en-US" sz="600" b="1" dirty="0">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200" b="1" dirty="0">
                <a:effectLst/>
                <a:latin typeface="Gotham Medium" panose="02000604030000020004"/>
                <a:ea typeface="Calibri" panose="020F0502020204030204" pitchFamily="34" charset="0"/>
                <a:cs typeface="Times New Roman" panose="02020603050405020304" pitchFamily="18" charset="0"/>
              </a:rPr>
              <a:t>God (with Jesus portrayed as a lamb) is positioned at the center, and a gleaming circle of light, a “rainbow,” forms the first concentric ring (Rev.  4:3). Four living creatures form a second wider circle, each with a harp and bowl of incense (vv.  6, 8). Twenty-four elders and their thrones form a third concentric ring (v. 8). Finally, a myriad of angels surrounds the heavenly throne and stands ready to praise Jesus, “the Lamb, who was slain” (Rev. 5:11–12). </a:t>
            </a:r>
          </a:p>
          <a:p>
            <a:pPr>
              <a:lnSpc>
                <a:spcPct val="107000"/>
              </a:lnSpc>
            </a:pPr>
            <a:endParaRPr lang="en-US" sz="1200" b="1" dirty="0">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E841716D-D0A2-2B1A-4611-9FACF2DB578A}"/>
              </a:ext>
            </a:extLst>
          </p:cNvPr>
          <p:cNvSpPr>
            <a:spLocks noGrp="1"/>
          </p:cNvSpPr>
          <p:nvPr>
            <p:ph type="sldNum" sz="quarter" idx="2"/>
          </p:nvPr>
        </p:nvSpPr>
        <p:spPr>
          <a:xfrm>
            <a:off x="11275712" y="6202769"/>
            <a:ext cx="838199" cy="538966"/>
          </a:xfrm>
        </p:spPr>
        <p:txBody>
          <a:bodyPr/>
          <a:lstStyle/>
          <a:p>
            <a:fld id="{86CB4B4D-7CA3-9044-876B-883B54F8677D}" type="slidenum">
              <a:rPr lang="en-US" sz="1400" b="1" smtClean="0">
                <a:latin typeface="Arial Black" panose="020B0A04020102020204" pitchFamily="34" charset="0"/>
              </a:rPr>
              <a:pPr/>
              <a:t>9</a:t>
            </a:fld>
            <a:endParaRPr lang="en-US" sz="1400" b="1" dirty="0">
              <a:latin typeface="Arial Black" panose="020B0A04020102020204" pitchFamily="34" charset="0"/>
            </a:endParaRPr>
          </a:p>
        </p:txBody>
      </p:sp>
    </p:spTree>
    <p:extLst>
      <p:ext uri="{BB962C8B-B14F-4D97-AF65-F5344CB8AC3E}">
        <p14:creationId xmlns:p14="http://schemas.microsoft.com/office/powerpoint/2010/main" val="3020165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TM02836342[[fn=Ion]]</Template>
  <TotalTime>596</TotalTime>
  <Words>9639</Words>
  <Application>Microsoft Office PowerPoint</Application>
  <PresentationFormat>Widescreen</PresentationFormat>
  <Paragraphs>588</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Arial</vt:lpstr>
      <vt:lpstr>Arial Black</vt:lpstr>
      <vt:lpstr>Calibri</vt:lpstr>
      <vt:lpstr>Century Gothic</vt:lpstr>
      <vt:lpstr>Chalkduster</vt:lpstr>
      <vt:lpstr>Gotham Medium</vt:lpstr>
      <vt:lpstr>Helvetica Neue</vt:lpstr>
      <vt:lpstr>Wingdings</vt:lpstr>
      <vt:lpstr>Wingdings 3</vt:lpstr>
      <vt:lpstr>Ion</vt:lpstr>
      <vt:lpstr>A Space for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Called to Testify</dc:title>
  <dc:creator>Stanford Bowman</dc:creator>
  <cp:lastModifiedBy>Stanford Bowman</cp:lastModifiedBy>
  <cp:revision>6</cp:revision>
  <dcterms:created xsi:type="dcterms:W3CDTF">2021-01-30T16:12:58Z</dcterms:created>
  <dcterms:modified xsi:type="dcterms:W3CDTF">2025-03-02T19:24:37Z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