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4"/>
  </p:sldMasterIdLst>
  <p:notesMasterIdLst>
    <p:notesMasterId r:id="rId25"/>
  </p:notesMasterIdLst>
  <p:sldIdLst>
    <p:sldId id="278" r:id="rId5"/>
    <p:sldId id="496" r:id="rId6"/>
    <p:sldId id="259" r:id="rId7"/>
    <p:sldId id="260" r:id="rId8"/>
    <p:sldId id="474" r:id="rId9"/>
    <p:sldId id="501" r:id="rId10"/>
    <p:sldId id="453" r:id="rId11"/>
    <p:sldId id="476" r:id="rId12"/>
    <p:sldId id="502" r:id="rId13"/>
    <p:sldId id="503" r:id="rId14"/>
    <p:sldId id="491" r:id="rId15"/>
    <p:sldId id="492" r:id="rId16"/>
    <p:sldId id="494" r:id="rId17"/>
    <p:sldId id="504" r:id="rId18"/>
    <p:sldId id="431" r:id="rId19"/>
    <p:sldId id="421" r:id="rId20"/>
    <p:sldId id="422" r:id="rId21"/>
    <p:sldId id="458" r:id="rId22"/>
    <p:sldId id="499" r:id="rId23"/>
    <p:sldId id="489" r:id="rId2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95C77-5006-4B1B-B03A-DBD8BC1BAA3E}" v="2" dt="2025-03-24T00:47:03.919"/>
    <p1510:client id="{A13CFCAA-C1DF-436D-A29F-22A0D619C9A6}" v="63" dt="2025-03-23T23:32:11.69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46693" autoAdjust="0"/>
  </p:normalViewPr>
  <p:slideViewPr>
    <p:cSldViewPr snapToGrid="0" snapToObjects="1">
      <p:cViewPr varScale="1">
        <p:scale>
          <a:sx n="24" d="100"/>
          <a:sy n="24" d="100"/>
        </p:scale>
        <p:origin x="1584" y="25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3" d="2"/>
        <a:sy n="3" d="2"/>
      </p:scale>
      <p:origin x="0" y="-3642"/>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0E495C77-5006-4B1B-B03A-DBD8BC1BAA3E}"/>
    <pc:docChg chg="undo custSel modSld">
      <pc:chgData name="Stanford Bowman" userId="6ede3e4e1afbea80" providerId="LiveId" clId="{0E495C77-5006-4B1B-B03A-DBD8BC1BAA3E}" dt="2025-03-24T00:48:35.295" v="5" actId="6549"/>
      <pc:docMkLst>
        <pc:docMk/>
      </pc:docMkLst>
      <pc:sldChg chg="modSp mod modNotesTx">
        <pc:chgData name="Stanford Bowman" userId="6ede3e4e1afbea80" providerId="LiveId" clId="{0E495C77-5006-4B1B-B03A-DBD8BC1BAA3E}" dt="2025-03-24T00:47:31.047" v="4" actId="6549"/>
        <pc:sldMkLst>
          <pc:docMk/>
          <pc:sldMk cId="1899292702" sldId="491"/>
        </pc:sldMkLst>
        <pc:spChg chg="mod">
          <ac:chgData name="Stanford Bowman" userId="6ede3e4e1afbea80" providerId="LiveId" clId="{0E495C77-5006-4B1B-B03A-DBD8BC1BAA3E}" dt="2025-03-24T00:47:22.642" v="3"/>
          <ac:spMkLst>
            <pc:docMk/>
            <pc:sldMk cId="1899292702" sldId="491"/>
            <ac:spMk id="4" creationId="{6B23B896-0450-1478-E8C2-3F855299224E}"/>
          </ac:spMkLst>
        </pc:spChg>
        <pc:spChg chg="mod">
          <ac:chgData name="Stanford Bowman" userId="6ede3e4e1afbea80" providerId="LiveId" clId="{0E495C77-5006-4B1B-B03A-DBD8BC1BAA3E}" dt="2025-03-24T00:46:38.065" v="0"/>
          <ac:spMkLst>
            <pc:docMk/>
            <pc:sldMk cId="1899292702" sldId="491"/>
            <ac:spMk id="5" creationId="{30C654AB-A098-10F8-E65C-363BA0977DBC}"/>
          </ac:spMkLst>
        </pc:spChg>
      </pc:sldChg>
      <pc:sldChg chg="modSp modNotesTx">
        <pc:chgData name="Stanford Bowman" userId="6ede3e4e1afbea80" providerId="LiveId" clId="{0E495C77-5006-4B1B-B03A-DBD8BC1BAA3E}" dt="2025-03-24T00:48:35.295" v="5" actId="6549"/>
        <pc:sldMkLst>
          <pc:docMk/>
          <pc:sldMk cId="302755266" sldId="492"/>
        </pc:sldMkLst>
        <pc:spChg chg="mod">
          <ac:chgData name="Stanford Bowman" userId="6ede3e4e1afbea80" providerId="LiveId" clId="{0E495C77-5006-4B1B-B03A-DBD8BC1BAA3E}" dt="2025-03-24T00:46:38.065" v="0"/>
          <ac:spMkLst>
            <pc:docMk/>
            <pc:sldMk cId="302755266" sldId="492"/>
            <ac:spMk id="5" creationId="{30C654AB-A098-10F8-E65C-363BA0977D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000" b="1" dirty="0">
              <a:effectLst/>
              <a:latin typeface="Calibri" panose="020F0502020204030204" pitchFamily="34" charset="0"/>
              <a:ea typeface="Aptos" panose="020B0004020202020204" pitchFamily="34" charset="0"/>
              <a:cs typeface="Times New Roman" panose="02020603050405020304" pitchFamily="18" charset="0"/>
            </a:rPr>
            <a:t>THE HIGH PRIEST - </a:t>
          </a:r>
          <a:endParaRPr lang="en-US" sz="2000" b="1" i="0" cap="small" baseline="0" dirty="0">
            <a:solidFill>
              <a:schemeClr val="bg1"/>
            </a:solidFill>
            <a:effectLst>
              <a:outerShdw blurRad="38100" dist="38100" dir="2700000" algn="tl">
                <a:srgbClr val="000000">
                  <a:alpha val="43137"/>
                </a:srgbClr>
              </a:outerShdw>
            </a:effectLst>
            <a:latin typeface="Gotham Book"/>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C21D7E4A-B50C-4AB5-A8F4-F338D3558CBD}">
      <dgm:prSet/>
      <dgm:spPr/>
      <dgm:t>
        <a:bodyPr/>
        <a:lstStyle/>
        <a:p>
          <a:r>
            <a:rPr lang="en-US" b="1" dirty="0">
              <a:effectLst/>
              <a:latin typeface="Calibri" panose="020F0502020204030204" pitchFamily="34" charset="0"/>
              <a:ea typeface="Aptos" panose="020B0004020202020204" pitchFamily="34" charset="0"/>
              <a:cs typeface="Times New Roman" panose="02020603050405020304" pitchFamily="18" charset="0"/>
            </a:rPr>
            <a:t>On the Day of Atonement, Aaron, the first high priest, entered the holy of holies to atone for the congregation’s sins. Only an appointed high priest could enter this sacred place; and to do so, he had to follow strict instructions. Before entering the tabernacle, Aaron bathed and dressed in special garments (Lev. 16:4). Then, he sacrificed a bull as a sin offering for himself and sprinkled its blood on the ark of the covenant (vv. 6, 11).  After the bull, the priest sacrificed two goats: one for cleansing the nation’s disobedience, and the other was a scapegoat. Like the bull, the first goat was killed and its blood was sprinkled on the altar. Aaron sent the second goat into the wilderness after placing his hands on its head and confessing the people’s rebellion and wickedness (v. 21). It shows the release of sins, even those people had forgotten. </a:t>
          </a:r>
          <a:endParaRPr lang="en-US" b="1" dirty="0">
            <a:effectLst/>
            <a:latin typeface="Aptos" panose="020B0004020202020204" pitchFamily="34" charset="0"/>
            <a:ea typeface="Aptos" panose="020B0004020202020204" pitchFamily="34" charset="0"/>
            <a:cs typeface="Times New Roman" panose="02020603050405020304" pitchFamily="18" charset="0"/>
          </a:endParaRPr>
        </a:p>
      </dgm:t>
    </dgm:pt>
    <dgm:pt modelId="{8992D542-712E-4E00-ADEA-94FE13080D5F}" type="parTrans" cxnId="{842E4AD4-A9BE-47D7-A561-51F9CE456A38}">
      <dgm:prSet/>
      <dgm:spPr/>
      <dgm:t>
        <a:bodyPr/>
        <a:lstStyle/>
        <a:p>
          <a:endParaRPr lang="en-US"/>
        </a:p>
      </dgm:t>
    </dgm:pt>
    <dgm:pt modelId="{183492B3-C4B8-41E9-9379-1BBF23CAB6A4}" type="sibTrans" cxnId="{842E4AD4-A9BE-47D7-A561-51F9CE456A38}">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93822" custLinFactNeighborX="0" custLinFactNeighborY="-70285">
        <dgm:presLayoutVars>
          <dgm:chMax val="0"/>
          <dgm:bulletEnabled val="1"/>
        </dgm:presLayoutVars>
      </dgm:prSet>
      <dgm:spPr/>
    </dgm:pt>
    <dgm:pt modelId="{DF23DC87-6DD2-4FF8-BEA9-19DAABE2FB7A}" type="pres">
      <dgm:prSet presAssocID="{786FD7C7-0AD8-4C64-AD37-E9E2F0A122C3}" presName="childText" presStyleLbl="revTx" presStyleIdx="0" presStyleCnt="1">
        <dgm:presLayoutVars>
          <dgm:bulletEnabled val="1"/>
        </dgm:presLayoutVars>
      </dgm:prSet>
      <dgm:spPr/>
    </dgm:pt>
  </dgm:ptLst>
  <dgm:cxnLst>
    <dgm:cxn modelId="{0277291F-01F5-4E93-85E6-58F7580B3921}" type="presOf" srcId="{C21D7E4A-B50C-4AB5-A8F4-F338D3558CBD}" destId="{DF23DC87-6DD2-4FF8-BEA9-19DAABE2FB7A}"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842E4AD4-A9BE-47D7-A561-51F9CE456A38}" srcId="{786FD7C7-0AD8-4C64-AD37-E9E2F0A122C3}" destId="{C21D7E4A-B50C-4AB5-A8F4-F338D3558CBD}" srcOrd="0" destOrd="0" parTransId="{8992D542-712E-4E00-ADEA-94FE13080D5F}" sibTransId="{183492B3-C4B8-41E9-9379-1BBF23CAB6A4}"/>
    <dgm:cxn modelId="{548F98A1-F532-4D42-BEC3-D7E1BB0B2C67}" type="presParOf" srcId="{BA297CE5-BE5D-4F08-9245-5AAF0B6B5DDE}" destId="{5C3F5683-E2C1-4078-8C6D-99AF73ADFB5E}" srcOrd="0" destOrd="0" presId="urn:microsoft.com/office/officeart/2005/8/layout/vList2"/>
    <dgm:cxn modelId="{8DE280E5-E08F-4C1A-9FFB-6E419575CAF3}" type="presParOf" srcId="{BA297CE5-BE5D-4F08-9245-5AAF0B6B5DDE}" destId="{DF23DC87-6DD2-4FF8-BEA9-19DAABE2FB7A}"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B3552881-9841-4A43-A228-C676400EAF32}">
      <dgm:prSet/>
      <dgm:spPr>
        <a:solidFill>
          <a:srgbClr val="002060"/>
        </a:solidFill>
      </dgm:spPr>
      <dgm:t>
        <a:bodyPr/>
        <a:lstStyle/>
        <a:p>
          <a:r>
            <a:rPr lang="en-US" b="1" dirty="0">
              <a:effectLst/>
              <a:latin typeface="Calibri" panose="020F0502020204030204" pitchFamily="34" charset="0"/>
              <a:ea typeface="Aptos" panose="020B0004020202020204" pitchFamily="34" charset="0"/>
              <a:cs typeface="Times New Roman" panose="02020603050405020304" pitchFamily="18" charset="0"/>
            </a:rPr>
            <a:t>MEANING FOR TODAY—</a:t>
          </a:r>
          <a:endParaRPr lang="en-US" b="1" dirty="0">
            <a:effectLst/>
            <a:latin typeface="Aptos" panose="020B0004020202020204" pitchFamily="34" charset="0"/>
            <a:ea typeface="Aptos" panose="020B0004020202020204" pitchFamily="34" charset="0"/>
            <a:cs typeface="Times New Roman" panose="02020603050405020304" pitchFamily="18" charset="0"/>
          </a:endParaRPr>
        </a:p>
      </dgm:t>
    </dgm:pt>
    <dgm:pt modelId="{73AA3658-29B0-4F38-9834-F7E5D3D367C4}" type="parTrans" cxnId="{DFE37D3D-3133-4033-BA57-F89A2B04BEB7}">
      <dgm:prSet/>
      <dgm:spPr/>
      <dgm:t>
        <a:bodyPr/>
        <a:lstStyle/>
        <a:p>
          <a:endParaRPr lang="en-US"/>
        </a:p>
      </dgm:t>
    </dgm:pt>
    <dgm:pt modelId="{508B9865-0FDE-4935-BB84-5C14E1D7A125}" type="sibTrans" cxnId="{DFE37D3D-3133-4033-BA57-F89A2B04BEB7}">
      <dgm:prSet/>
      <dgm:spPr/>
      <dgm:t>
        <a:bodyPr/>
        <a:lstStyle/>
        <a:p>
          <a:endParaRPr lang="en-US"/>
        </a:p>
      </dgm:t>
    </dgm:pt>
    <dgm:pt modelId="{2E7E44BE-D0B5-4B20-9986-BA8AC4CEF762}">
      <dgm:prSet custT="1"/>
      <dgm:spPr/>
      <dgm:t>
        <a:bodyPr/>
        <a:lstStyle/>
        <a:p>
          <a:r>
            <a:rPr lang="en-US" sz="2000" b="1" dirty="0">
              <a:effectLst/>
              <a:latin typeface="Calibri" panose="020F0502020204030204" pitchFamily="34" charset="0"/>
              <a:ea typeface="Aptos" panose="020B0004020202020204" pitchFamily="34" charset="0"/>
              <a:cs typeface="Times New Roman" panose="02020603050405020304" pitchFamily="18" charset="0"/>
            </a:rPr>
            <a:t>For Christians, these traditions demonstrate the universal need to be cleansed from sin. Even the high priest needed cleansing! Sprinkling of blood was one way to show covering for sin, but these sacrifices were only a temporary solution. Nonetheless, they pointed toward a permanent sacrifice and a permanent high priest (Heb. 4:14–5:5; 10:1–18). Christ’s death removes the sin and destroys the barrier between God and humanity. The need for cleansing ceremonies and animal sacrifices ceased shortly after Jesus became the “once and for all” sacrifice (Heb. 7:27)—the sacrificial lamb (compare John 1:29; 36). Believers’ sins have been removed as far as the east is from the west. </a:t>
          </a:r>
          <a:endParaRPr lang="en-US" sz="2000" b="1" dirty="0"/>
        </a:p>
      </dgm:t>
    </dgm:pt>
    <dgm:pt modelId="{221C8559-132C-4E7D-9AD0-4CB1828ADDFC}" type="parTrans" cxnId="{5D253014-693D-4F7E-A358-FDEC89143642}">
      <dgm:prSet/>
      <dgm:spPr/>
      <dgm:t>
        <a:bodyPr/>
        <a:lstStyle/>
        <a:p>
          <a:endParaRPr lang="en-US"/>
        </a:p>
      </dgm:t>
    </dgm:pt>
    <dgm:pt modelId="{A9A66B64-1CB6-4C9D-A7C3-889C1DE3FC24}" type="sibTrans" cxnId="{5D253014-693D-4F7E-A358-FDEC8914364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619DB894-B679-4D43-9089-85BDA5677FD5}" type="pres">
      <dgm:prSet presAssocID="{B3552881-9841-4A43-A228-C676400EAF32}" presName="parentText" presStyleLbl="node1" presStyleIdx="0" presStyleCnt="1" custScaleY="29075" custLinFactNeighborY="-45513">
        <dgm:presLayoutVars>
          <dgm:chMax val="0"/>
          <dgm:bulletEnabled val="1"/>
        </dgm:presLayoutVars>
      </dgm:prSet>
      <dgm:spPr/>
    </dgm:pt>
    <dgm:pt modelId="{0808EB91-5B54-4B20-B2E6-78394BF81317}" type="pres">
      <dgm:prSet presAssocID="{B3552881-9841-4A43-A228-C676400EAF32}" presName="childText" presStyleLbl="revTx" presStyleIdx="0" presStyleCnt="1" custScaleY="17698" custLinFactNeighborY="-68093">
        <dgm:presLayoutVars>
          <dgm:bulletEnabled val="1"/>
        </dgm:presLayoutVars>
      </dgm:prSet>
      <dgm:spPr/>
    </dgm:pt>
  </dgm:ptLst>
  <dgm:cxnLst>
    <dgm:cxn modelId="{C21BE40A-86B5-47CA-8848-F9E7C46C1724}" type="presOf" srcId="{B3552881-9841-4A43-A228-C676400EAF32}" destId="{619DB894-B679-4D43-9089-85BDA5677FD5}" srcOrd="0" destOrd="0" presId="urn:microsoft.com/office/officeart/2005/8/layout/vList2"/>
    <dgm:cxn modelId="{5D253014-693D-4F7E-A358-FDEC89143642}" srcId="{B3552881-9841-4A43-A228-C676400EAF32}" destId="{2E7E44BE-D0B5-4B20-9986-BA8AC4CEF762}" srcOrd="0" destOrd="0" parTransId="{221C8559-132C-4E7D-9AD0-4CB1828ADDFC}" sibTransId="{A9A66B64-1CB6-4C9D-A7C3-889C1DE3FC24}"/>
    <dgm:cxn modelId="{4956FC2D-C2DF-4024-BE27-7C68A53EB7AB}" type="presOf" srcId="{BFFC02B3-0AC4-4704-9C97-235C3C19ABDA}" destId="{BA297CE5-BE5D-4F08-9245-5AAF0B6B5DDE}" srcOrd="0" destOrd="0" presId="urn:microsoft.com/office/officeart/2005/8/layout/vList2"/>
    <dgm:cxn modelId="{6435722E-FF35-46BA-8B9B-3C1D76DE03F2}" type="presOf" srcId="{2E7E44BE-D0B5-4B20-9986-BA8AC4CEF762}" destId="{0808EB91-5B54-4B20-B2E6-78394BF81317}" srcOrd="0" destOrd="0" presId="urn:microsoft.com/office/officeart/2005/8/layout/vList2"/>
    <dgm:cxn modelId="{DFE37D3D-3133-4033-BA57-F89A2B04BEB7}" srcId="{BFFC02B3-0AC4-4704-9C97-235C3C19ABDA}" destId="{B3552881-9841-4A43-A228-C676400EAF32}" srcOrd="0" destOrd="0" parTransId="{73AA3658-29B0-4F38-9834-F7E5D3D367C4}" sibTransId="{508B9865-0FDE-4935-BB84-5C14E1D7A125}"/>
    <dgm:cxn modelId="{89AD8FBB-4B46-4C86-AE1A-0A42402E720C}" type="presParOf" srcId="{BA297CE5-BE5D-4F08-9245-5AAF0B6B5DDE}" destId="{619DB894-B679-4D43-9089-85BDA5677FD5}" srcOrd="0" destOrd="0" presId="urn:microsoft.com/office/officeart/2005/8/layout/vList2"/>
    <dgm:cxn modelId="{71527ACF-63E9-4B71-A736-0F035F1496E3}" type="presParOf" srcId="{BA297CE5-BE5D-4F08-9245-5AAF0B6B5DDE}" destId="{0808EB91-5B54-4B20-B2E6-78394BF81317}"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400" b="1" dirty="0">
              <a:effectLst/>
              <a:latin typeface="Gotham Medium" panose="02000604030000020004"/>
              <a:ea typeface="Calibri" panose="020F0502020204030204" pitchFamily="34" charset="0"/>
              <a:cs typeface="Times New Roman" panose="02020603050405020304" pitchFamily="18" charset="0"/>
            </a:rPr>
            <a:t> </a:t>
          </a:r>
          <a:endParaRPr lang="en-US" sz="24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FlipVert="1" custScaleY="37574" custLinFactY="-100000" custLinFactNeighborY="-137442">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0E696F8F-537C-4174-B100-FA48DCBF63EC}">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a:solidFill>
                <a:schemeClr val="bg1"/>
              </a:solidFill>
              <a:effectLst>
                <a:outerShdw blurRad="38100" dist="38100" dir="2700000" algn="tl">
                  <a:srgbClr val="000000">
                    <a:alpha val="43137"/>
                  </a:srgbClr>
                </a:outerShdw>
              </a:effectLst>
              <a:latin typeface="Gotham Book"/>
            </a:rPr>
            <a:t>WHAT A DAY! </a:t>
          </a:r>
        </a:p>
      </dgm:t>
    </dgm:pt>
    <dgm:pt modelId="{B2547159-2C31-4048-AA2F-47FDBD395EFC}" type="parTrans" cxnId="{EA6E8E29-6E2D-47B6-83DE-DCCB95645F76}">
      <dgm:prSet/>
      <dgm:spPr/>
      <dgm:t>
        <a:bodyPr/>
        <a:lstStyle/>
        <a:p>
          <a:endParaRPr lang="en-US"/>
        </a:p>
      </dgm:t>
    </dgm:pt>
    <dgm:pt modelId="{723913E7-4EE8-425C-921B-46F84E2298F8}" type="sibTrans" cxnId="{EA6E8E29-6E2D-47B6-83DE-DCCB95645F76}">
      <dgm:prSet/>
      <dgm:spPr/>
      <dgm:t>
        <a:bodyPr/>
        <a:lstStyle/>
        <a:p>
          <a:endParaRPr lang="en-US"/>
        </a:p>
      </dgm:t>
    </dgm:pt>
    <dgm:pt modelId="{9F7AE7FA-F7C3-4E8A-B794-35C9E423BC09}">
      <dgm:prSet custT="1"/>
      <dgm:spPr/>
      <dgm:t>
        <a:bodyPr/>
        <a:lstStyle/>
        <a:p>
          <a:r>
            <a:rPr lang="en-US" sz="1800" b="1" dirty="0">
              <a:solidFill>
                <a:schemeClr val="tx1"/>
              </a:solidFill>
              <a:effectLst>
                <a:outerShdw blurRad="38100" dist="38100" dir="2700000" algn="tl">
                  <a:srgbClr val="000000">
                    <a:alpha val="43137"/>
                  </a:srgbClr>
                </a:outerShdw>
              </a:effectLst>
              <a:latin typeface="Gotham Book"/>
            </a:rPr>
            <a:t>The phrase What a Day! can convey very differ­ent messages. It can be used to characterize joy or distress, depending on the demeanor and tone of voice of the speaker. </a:t>
          </a:r>
        </a:p>
      </dgm:t>
    </dgm:pt>
    <dgm:pt modelId="{C3733433-EECF-44FE-8A74-01C17F017267}" type="parTrans" cxnId="{32519EE8-1E06-4770-AB30-80455209FE28}">
      <dgm:prSet/>
      <dgm:spPr/>
      <dgm:t>
        <a:bodyPr/>
        <a:lstStyle/>
        <a:p>
          <a:endParaRPr lang="en-US"/>
        </a:p>
      </dgm:t>
    </dgm:pt>
    <dgm:pt modelId="{85A6C170-6775-403E-B812-C2EB1869A0A8}" type="sibTrans" cxnId="{32519EE8-1E06-4770-AB30-80455209FE28}">
      <dgm:prSet/>
      <dgm:spPr/>
      <dgm:t>
        <a:bodyPr/>
        <a:lstStyle/>
        <a:p>
          <a:endParaRPr lang="en-US"/>
        </a:p>
      </dgm:t>
    </dgm:pt>
    <dgm:pt modelId="{D1B1D862-9225-4E94-8957-AADA78EFE2D0}">
      <dgm:prSet custT="1"/>
      <dgm:spPr/>
      <dgm:t>
        <a:bodyPr/>
        <a:lstStyle/>
        <a:p>
          <a:r>
            <a:rPr lang="en-US" sz="1800" b="1" dirty="0">
              <a:solidFill>
                <a:schemeClr val="tx1"/>
              </a:solidFill>
              <a:effectLst>
                <a:outerShdw blurRad="38100" dist="38100" dir="2700000" algn="tl">
                  <a:srgbClr val="000000">
                    <a:alpha val="43137"/>
                  </a:srgbClr>
                </a:outerShdw>
              </a:effectLst>
              <a:latin typeface="Gotham Book"/>
            </a:rPr>
            <a:t> The Day of Atonement was one of the most important days of the Israelite calendar. Some stu­dents see a fivefold purpose for the Day of Atone­ment. First, it highlights God’s hatred of sin. Second, it underlines the requirement for blood to be shed for the forgiveness of sin. Third, it reveals how “contagious” sin is—even inanimate objects needed atonement. Fourth, it uses “types” to fore­shadow the death of Christ. Fifth, its yearly rep­etition was a self-demonstration of the need for a permanent remedy for sin. </a:t>
          </a:r>
        </a:p>
      </dgm:t>
    </dgm:pt>
    <dgm:pt modelId="{BCFBBB0A-773D-4A67-849E-A7F045C930CB}" type="parTrans" cxnId="{388927E8-AA7C-4649-AB9B-1948BE7E7830}">
      <dgm:prSet/>
      <dgm:spPr/>
      <dgm:t>
        <a:bodyPr/>
        <a:lstStyle/>
        <a:p>
          <a:endParaRPr lang="en-US"/>
        </a:p>
      </dgm:t>
    </dgm:pt>
    <dgm:pt modelId="{97FD6915-34E5-41BA-968C-CBEAA7C53859}" type="sibTrans" cxnId="{388927E8-AA7C-4649-AB9B-1948BE7E7830}">
      <dgm:prSet/>
      <dgm:spPr/>
      <dgm:t>
        <a:bodyPr/>
        <a:lstStyle/>
        <a:p>
          <a:endParaRPr lang="en-US"/>
        </a:p>
      </dgm:t>
    </dgm:pt>
    <dgm:pt modelId="{846DF130-A9B9-4A86-83AC-FA384CD7C1B1}">
      <dgm:prSet custT="1"/>
      <dgm:spPr/>
      <dgm:t>
        <a:bodyPr/>
        <a:lstStyle/>
        <a:p>
          <a:r>
            <a:rPr lang="en-US" sz="1800" b="1" dirty="0">
              <a:solidFill>
                <a:schemeClr val="tx1"/>
              </a:solidFill>
              <a:effectLst>
                <a:outerShdw blurRad="38100" dist="38100" dir="2700000" algn="tl">
                  <a:srgbClr val="000000">
                    <a:alpha val="43137"/>
                  </a:srgbClr>
                </a:outerShdw>
              </a:effectLst>
              <a:latin typeface="Gotham Book"/>
            </a:rPr>
            <a:t> On the cross, Jesus achieved in one day what Aaron and the high priests of the old covenant who followed him could never accomplish. The effectiveness and finality of Jesus’ sacrifice was demonstrated visually by the tearing of the tem­ple veil that set apart the most holy place (Mat­thew 27:51; Mark 15:38). The writer of Hebrews refers to Jesus’ flesh as the “veil” that was “torn” to give every Christian access to the presence of God. Jesus is now our high priest, the only one neces­sary under the new covenant (Hebrews 10:19-21). But we shouldn’t get ahead of ourselves—that’s next week’s lesson. </a:t>
          </a:r>
        </a:p>
      </dgm:t>
    </dgm:pt>
    <dgm:pt modelId="{18B922F7-00E9-4F26-AA15-46CBB18E2774}" type="parTrans" cxnId="{3CFF3EFB-6069-4C60-B4FB-BB321076C95D}">
      <dgm:prSet/>
      <dgm:spPr/>
      <dgm:t>
        <a:bodyPr/>
        <a:lstStyle/>
        <a:p>
          <a:endParaRPr lang="en-US"/>
        </a:p>
      </dgm:t>
    </dgm:pt>
    <dgm:pt modelId="{E4DE95A9-EE55-4C91-A300-4E4E22271D5D}" type="sibTrans" cxnId="{3CFF3EFB-6069-4C60-B4FB-BB321076C95D}">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16E6F3F6-B987-4FDC-BE81-18C92897E183}" type="pres">
      <dgm:prSet presAssocID="{0E696F8F-537C-4174-B100-FA48DCBF63EC}" presName="parentText" presStyleLbl="node1" presStyleIdx="0" presStyleCnt="1" custScaleY="38161" custLinFactNeighborX="816" custLinFactNeighborY="-2612">
        <dgm:presLayoutVars>
          <dgm:chMax val="0"/>
          <dgm:bulletEnabled val="1"/>
        </dgm:presLayoutVars>
      </dgm:prSet>
      <dgm:spPr/>
    </dgm:pt>
    <dgm:pt modelId="{ED40C5FB-0FA4-43A0-88B8-157EAF140970}" type="pres">
      <dgm:prSet presAssocID="{0E696F8F-537C-4174-B100-FA48DCBF63EC}" presName="childText" presStyleLbl="revTx" presStyleIdx="0" presStyleCnt="1" custLinFactNeighborY="4331">
        <dgm:presLayoutVars>
          <dgm:bulletEnabled val="1"/>
        </dgm:presLayoutVars>
      </dgm:prSet>
      <dgm:spPr/>
    </dgm:pt>
  </dgm:ptLst>
  <dgm:cxnLst>
    <dgm:cxn modelId="{EA6E8E29-6E2D-47B6-83DE-DCCB95645F76}" srcId="{BFFC02B3-0AC4-4704-9C97-235C3C19ABDA}" destId="{0E696F8F-537C-4174-B100-FA48DCBF63EC}" srcOrd="0" destOrd="0" parTransId="{B2547159-2C31-4048-AA2F-47FDBD395EFC}" sibTransId="{723913E7-4EE8-425C-921B-46F84E2298F8}"/>
    <dgm:cxn modelId="{4956FC2D-C2DF-4024-BE27-7C68A53EB7AB}" type="presOf" srcId="{BFFC02B3-0AC4-4704-9C97-235C3C19ABDA}" destId="{BA297CE5-BE5D-4F08-9245-5AAF0B6B5DDE}" srcOrd="0" destOrd="0" presId="urn:microsoft.com/office/officeart/2005/8/layout/vList2"/>
    <dgm:cxn modelId="{2F0B2B39-0AB2-41C6-B66D-2B87B024F361}" type="presOf" srcId="{846DF130-A9B9-4A86-83AC-FA384CD7C1B1}" destId="{ED40C5FB-0FA4-43A0-88B8-157EAF140970}" srcOrd="0" destOrd="2" presId="urn:microsoft.com/office/officeart/2005/8/layout/vList2"/>
    <dgm:cxn modelId="{047A2D75-A9D4-4586-BFB3-0B582C949EE4}" type="presOf" srcId="{0E696F8F-537C-4174-B100-FA48DCBF63EC}" destId="{16E6F3F6-B987-4FDC-BE81-18C92897E183}" srcOrd="0" destOrd="0" presId="urn:microsoft.com/office/officeart/2005/8/layout/vList2"/>
    <dgm:cxn modelId="{B3E6DE8B-778F-481F-8A88-B8419A393BC4}" type="presOf" srcId="{9F7AE7FA-F7C3-4E8A-B794-35C9E423BC09}" destId="{ED40C5FB-0FA4-43A0-88B8-157EAF140970}" srcOrd="0" destOrd="0" presId="urn:microsoft.com/office/officeart/2005/8/layout/vList2"/>
    <dgm:cxn modelId="{A340A9AB-3EC8-457B-B52E-FC335365174D}" type="presOf" srcId="{D1B1D862-9225-4E94-8957-AADA78EFE2D0}" destId="{ED40C5FB-0FA4-43A0-88B8-157EAF140970}" srcOrd="0" destOrd="1" presId="urn:microsoft.com/office/officeart/2005/8/layout/vList2"/>
    <dgm:cxn modelId="{388927E8-AA7C-4649-AB9B-1948BE7E7830}" srcId="{0E696F8F-537C-4174-B100-FA48DCBF63EC}" destId="{D1B1D862-9225-4E94-8957-AADA78EFE2D0}" srcOrd="1" destOrd="0" parTransId="{BCFBBB0A-773D-4A67-849E-A7F045C930CB}" sibTransId="{97FD6915-34E5-41BA-968C-CBEAA7C53859}"/>
    <dgm:cxn modelId="{32519EE8-1E06-4770-AB30-80455209FE28}" srcId="{0E696F8F-537C-4174-B100-FA48DCBF63EC}" destId="{9F7AE7FA-F7C3-4E8A-B794-35C9E423BC09}" srcOrd="0" destOrd="0" parTransId="{C3733433-EECF-44FE-8A74-01C17F017267}" sibTransId="{85A6C170-6775-403E-B812-C2EB1869A0A8}"/>
    <dgm:cxn modelId="{3CFF3EFB-6069-4C60-B4FB-BB321076C95D}" srcId="{0E696F8F-537C-4174-B100-FA48DCBF63EC}" destId="{846DF130-A9B9-4A86-83AC-FA384CD7C1B1}" srcOrd="2" destOrd="0" parTransId="{18B922F7-00E9-4F26-AA15-46CBB18E2774}" sibTransId="{E4DE95A9-EE55-4C91-A300-4E4E22271D5D}"/>
    <dgm:cxn modelId="{249D0DBF-5959-4E0B-B554-5AA7AADA0A02}" type="presParOf" srcId="{BA297CE5-BE5D-4F08-9245-5AAF0B6B5DDE}" destId="{16E6F3F6-B987-4FDC-BE81-18C92897E183}" srcOrd="0" destOrd="0" presId="urn:microsoft.com/office/officeart/2005/8/layout/vList2"/>
    <dgm:cxn modelId="{5CF6EACE-3CAA-46C5-9374-31CA260232EC}" type="presParOf" srcId="{BA297CE5-BE5D-4F08-9245-5AAF0B6B5DDE}" destId="{ED40C5FB-0FA4-43A0-88B8-157EAF140970}"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9790521" cy="456650"/>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Calibri" panose="020F0502020204030204" pitchFamily="34" charset="0"/>
              <a:ea typeface="Aptos" panose="020B0004020202020204" pitchFamily="34" charset="0"/>
              <a:cs typeface="Times New Roman" panose="02020603050405020304" pitchFamily="18" charset="0"/>
            </a:rPr>
            <a:t>THE HIGH PRIEST - </a:t>
          </a:r>
          <a:endParaRPr lang="en-US" sz="2000" b="1" i="0" kern="1200" cap="small" baseline="0" dirty="0">
            <a:solidFill>
              <a:schemeClr val="bg1"/>
            </a:solidFill>
            <a:effectLst>
              <a:outerShdw blurRad="38100" dist="38100" dir="2700000" algn="tl">
                <a:srgbClr val="000000">
                  <a:alpha val="43137"/>
                </a:srgbClr>
              </a:outerShdw>
            </a:effectLst>
            <a:latin typeface="Gotham Book"/>
            <a:ea typeface="Dotum" panose="020B0600000101010101" pitchFamily="34" charset="-127"/>
          </a:endParaRPr>
        </a:p>
      </dsp:txBody>
      <dsp:txXfrm>
        <a:off x="22292" y="22292"/>
        <a:ext cx="9745937" cy="412066"/>
      </dsp:txXfrm>
    </dsp:sp>
    <dsp:sp modelId="{DF23DC87-6DD2-4FF8-BEA9-19DAABE2FB7A}">
      <dsp:nvSpPr>
        <dsp:cNvPr id="0" name=""/>
        <dsp:cNvSpPr/>
      </dsp:nvSpPr>
      <dsp:spPr>
        <a:xfrm>
          <a:off x="0" y="491913"/>
          <a:ext cx="9790521" cy="31753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84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Calibri" panose="020F0502020204030204" pitchFamily="34" charset="0"/>
              <a:ea typeface="Aptos" panose="020B0004020202020204" pitchFamily="34" charset="0"/>
              <a:cs typeface="Times New Roman" panose="02020603050405020304" pitchFamily="18" charset="0"/>
            </a:rPr>
            <a:t>On the Day of Atonement, Aaron, the first high priest, entered the holy of holies to atone for the congregation’s sins. Only an appointed high priest could enter this sacred place; and to do so, he had to follow strict instructions. Before entering the tabernacle, Aaron bathed and dressed in special garments (Lev. 16:4). Then, he sacrificed a bull as a sin offering for himself and sprinkled its blood on the ark of the covenant (vv. 6, 11).  After the bull, the priest sacrificed two goats: one for cleansing the nation’s disobedience, and the other was a scapegoat. Like the bull, the first goat was killed and its blood was sprinkled on the altar. Aaron sent the second goat into the wilderness after placing his hands on its head and confessing the people’s rebellion and wickedness (v. 21). It shows the release of sins, even those people had forgotten. </a:t>
          </a:r>
          <a:endParaRPr lang="en-US" sz="2000" b="1" kern="1200" dirty="0">
            <a:effectLst/>
            <a:latin typeface="Aptos" panose="020B0004020202020204" pitchFamily="34" charset="0"/>
            <a:ea typeface="Aptos" panose="020B0004020202020204" pitchFamily="34" charset="0"/>
            <a:cs typeface="Times New Roman" panose="02020603050405020304" pitchFamily="18" charset="0"/>
          </a:endParaRPr>
        </a:p>
      </dsp:txBody>
      <dsp:txXfrm>
        <a:off x="0" y="491913"/>
        <a:ext cx="9790521" cy="3175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DB894-B679-4D43-9089-85BDA5677FD5}">
      <dsp:nvSpPr>
        <dsp:cNvPr id="0" name=""/>
        <dsp:cNvSpPr/>
      </dsp:nvSpPr>
      <dsp:spPr>
        <a:xfrm>
          <a:off x="0" y="218312"/>
          <a:ext cx="9790521" cy="457198"/>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latin typeface="Calibri" panose="020F0502020204030204" pitchFamily="34" charset="0"/>
              <a:ea typeface="Aptos" panose="020B0004020202020204" pitchFamily="34" charset="0"/>
              <a:cs typeface="Times New Roman" panose="02020603050405020304" pitchFamily="18" charset="0"/>
            </a:rPr>
            <a:t>MEANING FOR TODAY—</a:t>
          </a:r>
          <a:endParaRPr lang="en-US" sz="1800" b="1" kern="1200" dirty="0">
            <a:effectLst/>
            <a:latin typeface="Aptos" panose="020B0004020202020204" pitchFamily="34" charset="0"/>
            <a:ea typeface="Aptos" panose="020B0004020202020204" pitchFamily="34" charset="0"/>
            <a:cs typeface="Times New Roman" panose="02020603050405020304" pitchFamily="18" charset="0"/>
          </a:endParaRPr>
        </a:p>
      </dsp:txBody>
      <dsp:txXfrm>
        <a:off x="22319" y="240631"/>
        <a:ext cx="9745883" cy="412560"/>
      </dsp:txXfrm>
    </dsp:sp>
    <dsp:sp modelId="{0808EB91-5B54-4B20-B2E6-78394BF81317}">
      <dsp:nvSpPr>
        <dsp:cNvPr id="0" name=""/>
        <dsp:cNvSpPr/>
      </dsp:nvSpPr>
      <dsp:spPr>
        <a:xfrm>
          <a:off x="0" y="780526"/>
          <a:ext cx="9790521" cy="45720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8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Calibri" panose="020F0502020204030204" pitchFamily="34" charset="0"/>
              <a:ea typeface="Aptos" panose="020B0004020202020204" pitchFamily="34" charset="0"/>
              <a:cs typeface="Times New Roman" panose="02020603050405020304" pitchFamily="18" charset="0"/>
            </a:rPr>
            <a:t>For Christians, these traditions demonstrate the universal need to be cleansed from sin. Even the high priest needed cleansing! Sprinkling of blood was one way to show covering for sin, but these sacrifices were only a temporary solution. Nonetheless, they pointed toward a permanent sacrifice and a permanent high priest (Heb. 4:14–5:5; 10:1–18). Christ’s death removes the sin and destroys the barrier between God and humanity. The need for cleansing ceremonies and animal sacrifices ceased shortly after Jesus became the “once and for all” sacrifice (Heb. 7:27)—the sacrificial lamb (compare John 1:29; 36). Believers’ sins have been removed as far as the east is from the west. </a:t>
          </a:r>
          <a:endParaRPr lang="en-US" sz="2000" b="1" kern="1200" dirty="0"/>
        </a:p>
      </dsp:txBody>
      <dsp:txXfrm>
        <a:off x="0" y="780526"/>
        <a:ext cx="9790521" cy="457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flipV="1">
          <a:off x="0" y="0"/>
          <a:ext cx="11687045" cy="450166"/>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effectLst/>
              <a:latin typeface="Gotham Medium" panose="02000604030000020004"/>
              <a:ea typeface="Calibri" panose="020F0502020204030204" pitchFamily="34" charset="0"/>
              <a:cs typeface="Times New Roman" panose="02020603050405020304" pitchFamily="18" charset="0"/>
            </a:rPr>
            <a:t> </a:t>
          </a:r>
          <a:endParaRPr lang="en-US" sz="24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rot="10800000">
        <a:off x="21975" y="21975"/>
        <a:ext cx="11643095" cy="406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6F3F6-B987-4FDC-BE81-18C92897E183}">
      <dsp:nvSpPr>
        <dsp:cNvPr id="0" name=""/>
        <dsp:cNvSpPr/>
      </dsp:nvSpPr>
      <dsp:spPr>
        <a:xfrm>
          <a:off x="0" y="473365"/>
          <a:ext cx="10257134" cy="478853"/>
        </a:xfrm>
        <a:prstGeom prst="roundRect">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Gotham Book"/>
            </a:rPr>
            <a:t>WHAT A DAY! </a:t>
          </a:r>
        </a:p>
      </dsp:txBody>
      <dsp:txXfrm>
        <a:off x="23376" y="496741"/>
        <a:ext cx="10210382" cy="432101"/>
      </dsp:txXfrm>
    </dsp:sp>
    <dsp:sp modelId="{ED40C5FB-0FA4-43A0-88B8-157EAF140970}">
      <dsp:nvSpPr>
        <dsp:cNvPr id="0" name=""/>
        <dsp:cNvSpPr/>
      </dsp:nvSpPr>
      <dsp:spPr>
        <a:xfrm>
          <a:off x="0" y="1110241"/>
          <a:ext cx="10257134" cy="3969225"/>
        </a:xfrm>
        <a:prstGeom prst="rect">
          <a:avLst/>
        </a:prstGeom>
        <a:noFill/>
        <a:ln w="9525" cap="flat" cmpd="sng" algn="ctr">
          <a:solidFill>
            <a:schemeClr val="dk1">
              <a:alpha val="0"/>
              <a:hueOff val="0"/>
              <a:satOff val="0"/>
              <a:lumOff val="0"/>
              <a:alphaOff val="0"/>
            </a:schemeClr>
          </a:solidFill>
          <a:prstDash val="solid"/>
        </a:ln>
        <a:effectLst/>
        <a:scene3d>
          <a:camera prst="orthographicFront">
            <a:rot lat="0" lon="0" rev="0"/>
          </a:camera>
          <a:lightRig rig="balanced" dir="t">
            <a:rot lat="0" lon="0" rev="8700000"/>
          </a:lightRig>
        </a:scene3d>
      </dsp:spPr>
      <dsp:style>
        <a:lnRef idx="1">
          <a:scrgbClr r="0" g="0" b="0"/>
        </a:lnRef>
        <a:fillRef idx="0">
          <a:scrgbClr r="0" g="0" b="0"/>
        </a:fillRef>
        <a:effectRef idx="0">
          <a:scrgbClr r="0" g="0" b="0"/>
        </a:effectRef>
        <a:fontRef idx="minor"/>
      </dsp:style>
      <dsp:txBody>
        <a:bodyPr spcFirstLastPara="0" vert="horz" wrap="square" lIns="3256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Book"/>
            </a:rPr>
            <a:t>The phrase What a Day! can convey very differ­ent messages. It can be used to characterize joy or distress, depending on the demeanor and tone of voice of the speaker.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Book"/>
            </a:rPr>
            <a:t> The Day of Atonement was one of the most important days of the Israelite calendar. Some stu­dents see a fivefold purpose for the Day of Atone­ment. First, it highlights God’s hatred of sin. Second, it underlines the requirement for blood to be shed for the forgiveness of sin. Third, it reveals how “contagious” sin is—even inanimate objects needed atonement. Fourth, it uses “types” to fore­shadow the death of Christ. Fifth, its yearly rep­etition was a self-demonstration of the need for a permanent remedy for sin.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Book"/>
            </a:rPr>
            <a:t> On the cross, Jesus achieved in one day what Aaron and the high priests of the old covenant who followed him could never accomplish. The effectiveness and finality of Jesus’ sacrifice was demonstrated visually by the tearing of the tem­ple veil that set apart the most holy place (Mat­thew 27:51; Mark 15:38). The writer of Hebrews refers to Jesus’ flesh as the “veil” that was “torn” to give every Christian access to the presence of God. Jesus is now our high priest, the only one neces­sary under the new covenant (Hebrews 10:19-21). But we shouldn’t get ahead of ourselves—that’s next week’s lesson. </a:t>
          </a:r>
        </a:p>
      </dsp:txBody>
      <dsp:txXfrm>
        <a:off x="0" y="1110241"/>
        <a:ext cx="10257134" cy="39692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Our Father, You created us to be at one with You, in Your presence. But sin has shattered that oneness, bringing division and chaos. Thank You for Your grace and mercy in providing ways for that oneness to be restored—first, through a Day of Atonement designed for the ancient Israelites and now, through a superior Day of Atonement designed for the entire world and accomplished through Jesus’ once-for-all sacrifice. We praise You in His name.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to Remember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Praise God for His provisions of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2</a:t>
            </a:fld>
            <a:endParaRPr lang="en-US"/>
          </a:p>
        </p:txBody>
      </p:sp>
    </p:spTree>
    <p:extLst>
      <p:ext uri="{BB962C8B-B14F-4D97-AF65-F5344CB8AC3E}">
        <p14:creationId xmlns:p14="http://schemas.microsoft.com/office/powerpoint/2010/main" val="163433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details the precise steps for the high priest to enter the Most Holy Place on the Day of Atonement. Before atoning for the people, Aaron had to purify himself, highlighting that even spiritual leaders were not exempt from sin. The use of incense to veil the atonement cover reinforced the reverence required in God's presence. The sprinkling of blood symbolized both purification and the necessity of a life being given to cover sin.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gave Moses strict instructions for Aaron’s entrance into the Most Holy Place to prevent his death. Aaron had to first atone for himself before interceding for Israel. The use of incense veiled the presence of God, and the blood of a sacrificed bull was sprinkled on the atonement cover to cleanse sin. This process emphasized the seriousness of approaching a holy God and foreshadowed Christ’s ultimate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requires purification, sacrifice, and reverence when approaching God’s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Even Priests Needed Atonement – Aaron had to first be cleansed before interceding for the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God’s Presence Requires Reverence – Incense veiled the atonement cover, demonstrating the holiness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Blood is Essential for Atonement – The sprinkling of blood signified the necessity of sacrifice to cleanse sin.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God gives Moses specific instructions to ensure that Aaron and other priests would not die as they entered the most Holy Place—the innermost part of the tabernacle (Lev. 16:2–3)—and sacrificed before “the atonement cover on the ark ... [where God] will appear in the cloud” (v. 2).  Those sacrifices were “to be made once a year for all the sins of the Israelites” (v. 34). Interestingly, the title, “Day of Atonement,” doesn’t appear until Leviticus 23:27.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order for Aaron to atone for the people’s sins, he first has to make atonement for his and his family’s sins, since priests were not immune from sin and corruption. The first sacrifice was a bull, which was killed in the courtyard outside the tabernacle, for Aaron “to make atonement for himself and his household” (v. 11). Aaron would then collect some of the bull’s blood, a firepot “full of burning coals from the altar before the Lord,” and two handfuls of incense. He would “take them behind the curtain” (v. 12).  The curtain separated the courtyard from the tabernacle.  Once inside the most Holy Place, he would put the incense on the fire; and “smoke of the incense [would] conceal the atonement cover” of the ark of the covenant, “so that [the priest would] not die” (v. 13). Aaron would thereby be cleansed so that he could make the sacrifice for the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priest was to take blood from the sacrifice and sprinkle it over the atonement cover. “Mercy seat” (KJV) and “atonement cover” (NIV) are different names for the golden cover of the ark of the covenant, which held the stone tablets and other symbols of God’s miraculous provision and deliverance. Through a sevenfold sprinkling of blood, Aaron would present the lifeblood of the animal sacrifice as a contrast to his own sin, which leads to death.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32452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details the two-goat sacrifice system on the Day of Atonement. The first goat was sacrificed to cleanse the people from sin, while the second, the scapegoat, symbolically carried away their sins. The ritual emphasized the completeness of atonement—both cleansing and removal of sin. Even the tabernacle and altar had to be purified, showing that sin contaminates not just individuals but the sacred space itself.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Aaron performed two sacrifices for Israel’s sins: one goat was killed for atonement, and the other, the scapegoat, carried the sins into the wilderness. The ritual covered both known and unknown sins, ensuring purification for the people and even the sacred tabernacle and altar. The thoroughness of this atonement foreshadowed Christ’s complete work in removing sin.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involves both the payment for sin and its removal, ensuring full reconciliation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Two Aspects of Atonement – One goat was sacrificed for sin, while the scapegoat symbolically removed sin from the community.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Sin Contaminates Everything – Even the tabernacle and altar had to be purified, showing sin’s far-reaching effects.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Foreshadowing Christ’s Work – Jesus’ sacrifice not only pays for sin but completely removes it, granting believers full access to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a:effectLst/>
                <a:latin typeface="Calibri" panose="020F0502020204030204" pitchFamily="34" charset="0"/>
                <a:ea typeface="Aptos" panose="020B0004020202020204" pitchFamily="34" charset="0"/>
                <a:cs typeface="Times New Roman" panose="02020603050405020304" pitchFamily="18" charset="0"/>
              </a:rPr>
              <a:t>”</a:t>
            </a:r>
            <a:r>
              <a:rPr lang="en-US" sz="1800" kern="10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Now Aaron would be ready to offer sacrifices on behalf of the people. There were two goats used for the offering, each with a different purpose. The first would be the sacrifice; and once the goat was selected, verses 15–19 give instructions for handling the sacrifice. The priest would slaughter the goat, presumably in the courtyard; then Aaron would reenter the sacred space of the tabernacle.  As with the first sacrifice, he would “take its blood behind the curtain ... [and he] shall sprinkle it on the atonement cover and in front of it” (v. 15). While the fire and incense are not mentioned, verses 13–14 suggest they might continue to be used to conceal the appearance of God’s holiness.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bull had been sacrificed for the sins of the priests, but the goat would be sacrificed “because of the uncleanness and rebellion of the Israelites, whatever their sins have been” (v. 16). Some wrongdoings might be clear, but others might be hidden. In this ceremony, any sins would be covered, whether the community had discovered them or not.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Even the tabernacle was to be purified from sin, since it was in the midst of the people (v. 16). no one else was allowed to enter until Aaron had fully “made atonement for himself, his household and the whole community of Israel” (v. 17). Afterward, the priest would exit the tabernacle and make atonement for the bronze altar where the sacrifices were burned. Aaron would use blood of both sacrifices to cleanse the altar, sprinkling seven times with his finger “to consecrate it from the uncleanness of the Israelites” (v. 19). This sacrifice was thorough, even cleansing the holy instruments used for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Once the first goat was killed, the other goat would be brought to Aaron. With hands on the goat, Aaron would confess the sins of the community. This would symbolically transfer the things that separate humans from God onto the goat. The goat would carry the sins out to the wilderness, from where they would never return.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Bible Application: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&amp;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means reconciling with God by addressing sin. In the Old Testament, sacrifices temporarily covered sin, but in the New Testament, Christ’s sacrifice permanently removes it. Sin is an inherent human problem, but through Jesus’ death, believers are made righteous and granted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Answers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10. What does it mean to make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make atonement is to restore a broken relationship with God by addressing sin. In the Old Testament, sacrifices covered sin, while Jesus’ sacrifice permanently removes it, reconciling humanity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11. How has God made a way to deal with sin today?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sent Jesus as the ultimate sacrifice. His death and resurrection provide forgiveness, removing the need for ongoing sacrifices. Through faith in Christ, believers are cleansed and reconciled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12. When have you experienced reconciliation, and how did it impact your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Personal reconciliation happens when I seek forgiveness from God or others. It brings peace, restores relationships, and strengthens faith, reminding me of God’s grace and the power of forgiveness.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10.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does it mean to make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11.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has God made a way to deal with sin today?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12.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When have you experienced reconciliation, and how did it impact your life?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7872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D5E8D-752F-CF3D-7008-CDAC7B336685}"/>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A44E9D99-82E3-D36E-B4FB-EF440421DB5C}"/>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A2D626E9-1190-44D7-0C2B-973BB80535F4}"/>
              </a:ext>
            </a:extLst>
          </p:cNvPr>
          <p:cNvSpPr>
            <a:spLocks noGrp="1" noChangeArrowheads="1"/>
          </p:cNvSpPr>
          <p:nvPr>
            <p:ph type="body" idx="1"/>
          </p:nvPr>
        </p:nvSpPr>
        <p:spPr>
          <a:noFill/>
          <a:ln w="9525"/>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10. What does it mean to make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make atonement is to restore a broken relationship with God by addressing sin. In the Old Testament, sacrifices covered sin, while Jesus’ sacrifice permanently removes it, reconciling humanity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11. How has God made a way to deal with sin today?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sent Jesus as the ultimate sacrifice. His death and resurrection provide forgiveness, removing the need for ongoing sacrifices. Through faith in Christ, believers are cleansed and reconciled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12. When have you experienced reconciliation, and how did it impact your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Personal reconciliation happens when I seek forgiveness from God or others. It brings peace, restores relationships, and strengthens faith, reminding me of God’s grace and the power of forgiveness.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3079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Day of Atonement was crucial in Israel’s calendar, symbolizing the seriousness of sin and the need for atonement. It foreshadowed Christ’s ultimate sacrifice, which permanently removed sin’s barrier. Jesus accomplished in one day what repeated sacrifices could not, granting believers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Day of Atonement emphasized sin’s severity, the necessity of bloodshed for forgiveness, and the need for a permanent solution. Jesus’ sacrifice fulfilled these requirements, making ongoing sacrifices unnecessary. His death tore the veil, granting believers direct access to God under the new covenant.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Jesus’ sacrifice permanently fulfilled the purpose of the Day of Atonement, providing complete reconciliation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Requires Atonement – The Day of Atonement highlighted God’s demand for sin’s removal.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Christ’s Sacrifice is Final – Unlike yearly sacrifices, Jesus’ death permanently removed sin’s barrier.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Direct Access to God – The torn veil symbolizes believers’ unrestricted access to God through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25000" lnSpcReduction="20000"/>
          </a:bodyPr>
          <a:lstStyle/>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Reconciliation with God requires purification. Aaron’s atonement process demonstrated the need for cleansing before approaching God. Jesus, as the perfect sacrifice, fulfilled this requirement permanently, allowing believers direct access to God’s presence. True reconciliation with others begins with personal spiritual cleansing through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plan for dealing with sin ensures reconciliation with Him. Aaron’s atonement prefigured Jesus’ ultimate sacrifice, which fully satisfies God’s requirements. Before restoring relationships with others, believers must first experience spiritual cleansing through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provides the ultimate cleansing, allowing believers to be reconciled with God and others.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Cleansing Precedes Reconciliation – Personal atonement is necessary before restoring relationships.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is the Perfect Sacrifice – His unblemished life fully satisfies God’s requirements for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Access to God is Granted – Christ’s sacrifice allows believers to enter God’s presence freely.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15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25000" lnSpcReduction="20000"/>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32515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The Bull Offering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did Aaron need to do before making sacrifices for the people’s sins?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1752600"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Before Aaron could sacrifice for others’ sins, he first had to make atonement for his own and those of his family. God gave Moses specific instructions to ensure that the priests would not die as they entered the most Holy Place. They would use incense and smoke to shield themselves from looking upon God’s holiness.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the first sacrifice, where was it made, and what was its purpose?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 first sacrifice was a bull, so that Aaron could “make atonement for himself and his household” (v. 11). Again, before he could sacrifice and cover the people’s sins, his own sins needed to be covered. Although the sacrifice was used inside the most Holy Place, the bull was killed in the courtyard outside the tabernacle before the blood was brought “behind the curtain” (v. 12).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Aaron to do with this sacrifice, and why?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He would collect some of the bull’s blood, “a censer full of burning coals from the altar before the Lord,” and two handfuls of incense; and he would then bring them inside the most Holy Place.  Once inside, he would put the incense on the fire “so that he will not die” (v. 13). He would then take the bull’s blood and sprinkle on top of and in front of the atonement cover (v. 14) so as to “cover” his own sins.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39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The Goat Offering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the purpose of the goat offering?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Because the bull had been sacrificed for the sins of Aaron and his sons, the goat sacrifice and sprinkling of blood was to be done “because of the uncleanness and rebellion of the Israelites” (v. 16).  No one else was allowed to enter the tabernacle until Aaron had fully “made atonement for himself, his household, and the whole community of Israel” (v. 17).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done with the blood, both inside and outside the tabernacle, and why?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 priest was also to sprinkle blood on the tent of meeting, exit the tabernacle and reenter the courtyard, and then do the same to the bronze altar where the sacrifices were burned “to cleanse it and to consecrate it from the uncleanness of the Israelites” (v. 19). Even the place in which God dwelled and the holy instruments used to worship Him needed to be purified from sin.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What’s your reaction to today’s passage? Was this kind of sacrifice really necessary?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Answers to this question may vary. This practice may seem barbaric to modern readers, but the need for a sacrifice for sin is no less necessary today: “without the shedding of blood there is no forgiveness” (Heb. 9:22). Thus discussion might lead to the necessity of Jesus’ sacrifice for our sin.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0096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25000" lnSpcReduction="20000"/>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2593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Offering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Leviticus 16:11–14 KJV</a:t>
            </a: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Goat Offering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Leviticus 16:15–19 KJV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Aaron’s Atonement (v. 11-14) – Before atoning for Israel, the high priest must first purify himself and his household by offering a bull as a sin offering. He then enters the Most Holy Place with burning incense to obscure God’s presence, preventing his death. He sprinkles the bull’s blood on the mercy seat seven times.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Atonement for the People (v. 15-17) – A goat is sacrificed on behalf of the people’s sins. Its blood is also sprinkled inside the Most Holy Place to cleanse it from the Israelites' impurities and transgressions.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Purifying the Altar (v. 18-19) – The priest applies blood from both the bull and goat to the altar, consecrating it from Israel’s uncleanness.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Commentary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marR="0" lvl="1" indent="-285750">
              <a:lnSpc>
                <a:spcPct val="107000"/>
              </a:lnSpc>
              <a:spcAft>
                <a:spcPts val="80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&amp; Sin’s Consequences – The rituals underscore that sin defiles not only individuals but also the sacred space. Atonement is necessary for continued fellowship with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marR="0" lvl="1" indent="-285750">
              <a:lnSpc>
                <a:spcPct val="107000"/>
              </a:lnSpc>
              <a:spcAft>
                <a:spcPts val="80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Foreshadowing Christ – These sacrifices point to Jesus, who became the ultimate high priest and the final, once-for-all atonement (Hebrews 9:11–14).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marR="0" lvl="1" indent="-285750">
              <a:lnSpc>
                <a:spcPct val="107000"/>
              </a:lnSpc>
              <a:spcAft>
                <a:spcPts val="80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Need for Repentance – Aaron’s personal cleansing highlights that even leaders need forgiveness, emphasizing humility before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lvl="1" indent="-285750">
              <a:buFont typeface="Arial" panose="020B0604020202020204" pitchFamily="34" charset="0"/>
              <a:buChar char="•"/>
            </a:pPr>
            <a:r>
              <a:rPr lang="en-US" sz="1800" b="1" dirty="0">
                <a:effectLst/>
                <a:latin typeface="Calibri" panose="020F0502020204030204" pitchFamily="34" charset="0"/>
                <a:ea typeface="Aptos" panose="020B0004020202020204" pitchFamily="34" charset="0"/>
              </a:rPr>
              <a:t>Access to God – The temporary nature of Old Testament sacrifices contrasts with the permanent reconciliation Christ provides, symbolized by the temple veil tearing at His crucifixion (Matthew 27:51).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BCA36A-F459-43A9-8AC6-3D330ED3C986}" type="slidenum">
              <a:rPr lang="en-US" smtClean="0"/>
              <a:t>3</a:t>
            </a:fld>
            <a:endParaRPr lang="en-US"/>
          </a:p>
        </p:txBody>
      </p:sp>
    </p:spTree>
    <p:extLst>
      <p:ext uri="{BB962C8B-B14F-4D97-AF65-F5344CB8AC3E}">
        <p14:creationId xmlns:p14="http://schemas.microsoft.com/office/powerpoint/2010/main" val="318054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of "Necessary Barriers"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passage emphasizes the importance of understanding the reasons behind boundaries before removing them. It draws a parallel between human-made barriers and divine barriers established in Scripture. In the Old Testament, God separated the pure from the impure to preserve His holiness among His people. These barriers were necessary for maintaining sacred space, illustrating the seriousness of sin and the need for purification before approaching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Boundaries serve a purpose, especially in divine matters. In the Old Testament, God established distinctions between purity and impurity because His holiness cannot coexist with sin. The lesson underscores why sacred barriers were necessary and anticipates the permanent solution provided in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requires separation from impurity, making divine barriers necessary for maintaining sacred space and guiding His people toward righteousness.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Boundaries Have Purpose – Just as physical fences serve a reason, divine laws and separations were instituted to protect and guide.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Holiness Requires Separation – God’s presence demands purity, so barriers between clean and unclean were essential in the Old Testament.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Fulfills the Solution – While barriers were necessary, God’s ultimate plan was to remove them through Christ, granting direct access to His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4</a:t>
            </a:fld>
            <a:endParaRPr lang="en-US"/>
          </a:p>
        </p:txBody>
      </p:sp>
    </p:spTree>
    <p:extLst>
      <p:ext uri="{BB962C8B-B14F-4D97-AF65-F5344CB8AC3E}">
        <p14:creationId xmlns:p14="http://schemas.microsoft.com/office/powerpoint/2010/main" val="251122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SIN SEPARATES PEOPLE FROM GOD  </a:t>
            </a:r>
            <a:endParaRPr lang="en-US" sz="1800"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This section highlights the fundamental issue of sin creating a divide between humanity and God. In the Old Testament, sacrifices served as temporary means of atonement, while the New Testament reveals Christ as the ultimate sacrifice, permanently bridging the gap.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Sin creates separation between humanity and God. In the Old Testament, animal sacrifices were required for atonement. In the New Testament, Christ’s sacrifice fulfilled this requirement, removing the barrier and reconciling people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Sin separates, but God provided a way to restore communion—first through sacrifices, then ultimately through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is a Universal Problem – It creates a barrier between humanity and God, necessitating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Sacrificial System as a Foreshadowing – The Old Testament sacrifices were temporary solutions pointing to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Christ’s Death is the Final Sacrifice – His blood permanently reconciles humanity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THE ROLE OF THE HIGH PRIEST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The high priest, specifically Aaron, acted as a mediator between God and Israel. His role required strict adherence to purification rituals before he could intercede for the people. The process of sacrificing the bull and goats demonstrated both personal and communal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On the Day of Atonement, the high priest followed specific steps to atone for both his own and the people’s sins. This included sacrificing a bull for himself, a goat for the nation’s sins, and sending a scapegoat into the wilderness as a symbol of sin’s removal.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The high priest's ritual reflected the seriousness of sin and foreshadowed Christ’s ultimate role as the perfect High Priest.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Required a Mediator – Only the high priest could enter God’s presence on behalf of the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Purity Preceded Atonement – The priest had to cleanse himself before making sacrifices for others.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The Scapegoat Symbolized Sin’s Removal – Sins were transferred and carried away, prefiguring Christ’s complete forgiveness.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9A61E-B639-89A0-2239-EBFE9E45C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F0B6E-D82C-A180-F861-F46112B35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67F0C-3FAF-0A5C-0C88-41374B03E42D}"/>
              </a:ext>
            </a:extLst>
          </p:cNvPr>
          <p:cNvSpPr>
            <a:spLocks noGrp="1"/>
          </p:cNvSpPr>
          <p:nvPr>
            <p:ph type="body" idx="1"/>
          </p:nvPr>
        </p:nvSpPr>
        <p:spPr/>
        <p:txBody>
          <a:bodyPr>
            <a:normAutofit fontScale="250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MEANING FOR TODAY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The rituals of atonement in the Old Testament highlight the necessity of sin’s removal, but they were temporary. Christ’s sacrifice replaced these rituals, offering permanent reconciliation and access to God without repeated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The need for atonement remains, but Jesus’ sacrifice has fulfilled it completely. Unlike the temporary blood of animals, His death provides eternal forgiveness, removing the necessity of continual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Christ, as the ultimate High Priest, has completely removed sin’s barrier, eliminating the need for repeated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Old Testament Sacrifices Were Temporary – They pointed toward a greater, permanent solution in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the Ultimate High Priest – He intercedes for believers, making atonement once and for all.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Salvation is Complete – Through Christ, sins are removed forever, ensuring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indent="0">
              <a:lnSpc>
                <a:spcPct val="107000"/>
              </a:lnSpc>
              <a:spcBef>
                <a:spcPts val="0"/>
              </a:spcBef>
              <a:spcAft>
                <a:spcPts val="0"/>
              </a:spcAft>
              <a:buFont typeface="+mj-l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3167FC5-CB8A-AD68-4D00-0AF37FE68D71}"/>
              </a:ext>
            </a:extLst>
          </p:cNvPr>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109769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provides the broader context for Leviticus, showing how the themes of sacrifice, purity, and holiness culminate in the Day of Atonement. The lesson connects Old Testament worship practices to God's instructions for maintaining holiness among His people. It also introduces Yom Kippur as a central day in Israel’s religious calendar, emphasizing the significance of the "most holy place" as the dwelling of God's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Leviticus outlines Israel’s sacrificial system and laws of holiness, with the Day of Atonement standing as a central moment of national cleansing. This sacred day, also known as Yom Kippur, took place in the most holy place, where the high priest followed divine instructions to atone for the people's sins. The passage highlights God's desire to dwell among His people while maintaining His holiness.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Day of Atonement represents the climax of Israel’s sacrificial system, demonstrating God’s provision for sin through priestly mediation in the most holy place.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Holiness Requires Atonement – The Day of Atonement was a necessary ritual for cleansing the people and maintaining God’s presence among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God’s Presence is Sacred – The most holy place was set apart as the location where God met with His people, requiring reverence and purification.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Foreshadowing Christ’s Work – The yearly atonement pointed toward Christ’s ultimate sacrifice, which grants believers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329876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Significance of the Goats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Prior to the priest entering the tabernacle, two male goats had also been selected for sacrifice; it had been decided by casting lots which goat would be the sacrifice to the Lord and which would be the “scapegoat” (Lev. 16:5–10). The fate of the sacrifice is discussed in this passage; the fate of the other goat is discussed in verses 20–22.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After Aaron had sacrificed the first goat to the Lord, he would lay hands on the next goat, “confess over it all the wickedness and rebellion of the Israelites—all their sins—and put them on the goat’s head,” and then send the goat “into the wilderness” (v. 21). The goat would take the Israelites’ sins from that year far away from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What Is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Atonement is a hard concept to define for readers. It is a form of ritual reconciliation, which is restoring a relationship that has been damaged.  Theologically, atonement means bringing reconciliation between people and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that reconciliation to happen, however, the issue of sin—as well as the physical and spiritual death that came as a consequence of sin—needs to be addressed. The Hebrew word used frequently in this context is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kipper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which means “to cover. ” This helps to explain why, with the Old Testament sacrificial system, sin was not actually removed but covered over by sacrificial blood. God’s eventual plan to deal with sin was not only to cover but to remove it. The sacrifice of Jesus is able to do more than merely cover over sin. As John shows, Jesus is “the Lamb of God, who takes away the sin of the world” (John 1:29).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Salvation through Sacrifice?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While making amends to deal with sin was a part of Israel’s religious life, Leviticus doesn’t tend to connect this to “salvation. ” Notice that the text is describing the cleansing of sin, not the need to be saved from it. Ancient Israelites did not have the same concept of heaven or a future life with God, partly because God had not provided a reason for them to dream this was possible. Sacrifice and the removal of sin was still important for the community, for maintaining a relationship with God and blessings that the covenant provided, but the distinction helps to explain why the sacrifice of Jesus is so different and extraordinary. Christ’s death provides a mechanism for salvation and a hope of future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Cleansing Fire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holy God has a plan to deal with sin and reconcile people to Himself. The lesson’s Scripture passage contains a description of the sacrificial system the Israelites followed. God is holy and just, and to dwell among Israel meant dwelling in the presence of sin.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Isaiah 6, the prophet records a vision he received from God. He was impressed with the magnificent and glorious holiness of the Lord.  Terrified he would be destroyed in the presence of a holy God, Isaiah confesses his uncleanness.  One of the God’s servants touches Isaiah’s mouth with a burning coal and declares his guilt taken away (Isa. 6:6–7). Fire purifies, and these images remind us to allow God’s refining fire to cleanse our hearts so that we might enter His presence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Summary, and Key Takeaways for Each Section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Nadab and Abihu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Nadab and Abihu’s story serves as a warning about approaching God on one’s own terms rather than His. Their unauthorized offering resulted in immediate divine judgment, reinforcing God’s holiness and the importance of obedience.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After Aaron's first sacrifices, God's fire consumed the offering, leading to joyous worship. However, Aaron’s sons, Nadab and Abihu, presented unauthorized fire and were consumed by God’s fire in judgment. Their fate underscores that God alone determines acceptable worship.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Worship must be done according to God's standards, not human preference.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Holiness Demands Obedience – Worship outside of His instructions leads to judgment.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Not All Worship is Acceptable – God determines what is sacred and profane, not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Reverence for God is Essential – Approaching God carelessly has severe consequences.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Significance of the Bull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a male without defect, represented a pure sacrifice for atonement. The laying on of hands symbolized the transfer of sin, highlighting the necessity of a personal connection between the sinner and the offering.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was the first sacrificial animal in Leviticus, representing a sinless substitute. The act of laying hands on it symbolized the worshiper’s sins being transferred to the animal. However, true atonement required more than ritual; God valued heartfelt worship over sacrifice alone.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Sacrifice required both a perfect offering and sincere worship from the individual.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Requires Substitution – The bull symbolized taking the sinner’s place.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Heartfelt Worship Matters – God values sincerity over ritual performance.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Sacrifice Points to Christ – The bull foreshadows Jesus as the unblemished Lamb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Significance of the Goats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two goats represented two aspects of atonement: one was sacrificed for sin, and the other, the scapegoat, symbolically carried sins away. This dual function emphasized both payment for sin and its removal.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Two goats were chosen: one was sacrificed, and the other, the scapegoat, had Israel’s sins symbolically placed upon it before being sent into the wilderness. This illustrated both the penalty of sin and the removal of guilt.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two goats symbolized atonement and purification, prefiguring Christ’s complete work of redemption.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Requires Both Payment and Removal – The sacrificed goat covered sin, while the scapegoat removed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Atonement is Comprehensive – God’s plan addresses both guilt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Fulfills Both Roles – Jesus died for sins and removes them completely.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What is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is the process of restoring a broken relationship between humanity and God. In the Old Testament, sin was only covered through sacrifice, but Christ’s atonement removes sin entirely.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means reconciliation between God and humanity. Old Testament sacrifices only covered sins temporarily, but Christ, the Lamb of God, fully removes sin, fulfilling God’s ultimate plan of redemption.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doesn’t just cover sin—it removes it permanently.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Restores Relationship – Sin separates, but God provides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Old Sacrifices Were Temporary – They covered sin but didn’t remove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Jesus is the Perfect Atonement – His sacrifice eliminates sin completely.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Salvation through Sacrifice?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Old Testament sacrifices focused on cleansing sin, not salvation. The concept of eternal salvation was fully realized in Christ, who not only cleansed sin but also granted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Old Testament system provided temporary cleansing but did not offer salvation as understood in the New Testament. Christ’s sacrifice is unique because it not only removes sin but also provides the hope of eternal life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goes beyond atonement—it secures eternal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Old Sacrifices Cleansed but Didn’t Save – They restored purity but not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Offers Complete Redemption – His sacrifice grants forgiveness and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Hope of Eternal Life – Christ’s death provides assurance beyond temporary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God’s Cleansing Fire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requires purification. Just as Isaiah needed cleansing before standing in God’s presence, believers must allow God’s refining power to remove sin and make them holy.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Isaiah’s vision reveals the need for cleansing before standing in God’s presence. God’s refining fire purifies, allowing believers to enter His presence without fear, demonstrating His plan for holiness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demands purification, which Christ ultimately provides.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 is Holy and Just – Sin cannot exist in His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Purification is Necessary – God’s cleansing fire refines and prepares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Provides Ultimate Cleansing – Through Jesus, believers can stand before God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8</a:t>
            </a:fld>
            <a:endParaRPr lang="en-US"/>
          </a:p>
        </p:txBody>
      </p:sp>
    </p:spTree>
    <p:extLst>
      <p:ext uri="{BB962C8B-B14F-4D97-AF65-F5344CB8AC3E}">
        <p14:creationId xmlns:p14="http://schemas.microsoft.com/office/powerpoint/2010/main" val="220427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C3217-73D4-482A-D7FD-8EE086228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01659-36F0-3B99-8C4A-FEBC5144E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7EC0B-3441-3A9B-8012-C6636BE11A79}"/>
              </a:ext>
            </a:extLst>
          </p:cNvPr>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Salvation through Sacrifice?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While making amends to deal with sin was a part of Israel’s religious life, Leviticus doesn’t tend to connect this to “salvation. ” Notice that the text is describing the cleansing of sin, not the need to be saved from it. Ancient Israelites did not have the same concept of heaven or a future life with God, partly because God had not provided a reason for them to dream this was possible. Sacrifice and the removal of sin was still important for the community, for maintaining a relationship with God and blessings that the covenant provided, but the distinction helps to explain why the sacrifice of Jesus is so different and extraordinary. Christ’s death provides a mechanism for salvation and a hope of future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Cleansing Fire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holy God has a plan to deal with sin and reconcile people to Himself. The lesson’s Scripture passage contains a description of the sacrificial system the Israelites followed. God is holy and just, and to dwell among Israel meant dwelling in the presence of sin.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Isaiah 6, the prophet records a vision he received from God. He was impressed with the magnificent and glorious holiness of the Lord.  Terrified he would be destroyed in the presence of a holy God, Isaiah confesses his uncleanness.  One of the God’s servants touches Isaiah’s mouth with a burning coal and declares his guilt taken away (Isa. 6:6–7). Fire purifies, and these images remind us to allow God’s refining fire to cleanse our hearts so that we might enter His presence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Summary, and Key Takeaways for Each Section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Nadab and Abihu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Nadab and Abihu’s story serves as a warning about approaching God on one’s own terms rather than His. Their unauthorized offering resulted in immediate divine judgment, reinforcing God’s holiness and the importance of obedience.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After Aaron's first sacrifices, God's fire consumed the offering, leading to joyous worship. However, Aaron’s sons, Nadab and Abihu, presented unauthorized fire and were consumed by God’s fire in judgment. Their fate underscores that God alone determines acceptable worship.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Worship must be done according to God's standards, not human preference.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Holiness Demands Obedience – Worship outside of His instructions leads to judgment.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Not All Worship is Acceptable – God determines what is sacred and profane, not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Reverence for God is Essential – Approaching God carelessly has severe consequences.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Significance of the Bull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a male without defect, represented a pure sacrifice for atonement. The laying on of hands symbolized the transfer of sin, highlighting the necessity of a personal connection between the sinner and the offering.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was the first sacrificial animal in Leviticus, representing a sinless substitute. The act of laying hands on it symbolized the worshiper’s sins being transferred to the animal. However, true atonement required more than ritual; God valued heartfelt worship over sacrifice alone.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Sacrifice required both a perfect offering and sincere worship from the individual.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Requires Substitution – The bull symbolized taking the sinner’s place.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Heartfelt Worship Matters – God values sincerity over ritual performance.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Sacrifice Points to Christ – The bull foreshadows Jesus as the unblemished Lamb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Significance of the Goats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two goats represented two aspects of atonement: one was sacrificed for sin, and the other, the scapegoat, symbolically carried sins away. This dual function emphasized both payment for sin and its removal.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Two goats were chosen: one was sacrificed, and the other, the scapegoat, had Israel’s sins symbolically placed upon it before being sent into the wilderness. This illustrated both the penalty of sin and the removal of guilt.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two goats symbolized atonement and purification, prefiguring Christ’s complete work of redemption.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Requires Both Payment and Removal – The sacrificed goat covered sin, while the scapegoat removed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Atonement is Comprehensive – God’s plan addresses both guilt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Fulfills Both Roles – Jesus died for sins and removes them completely.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What is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is the process of restoring a broken relationship between humanity and God. In the Old Testament, sin was only covered through sacrifice, but Christ’s atonement removes sin entirely.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means reconciliation between God and humanity. Old Testament sacrifices only covered sins temporarily, but Christ, the Lamb of God, fully removes sin, fulfilling God’s ultimate plan of redemption.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doesn’t just cover sin—it removes it permanently.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Restores Relationship – Sin separates, but God provides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Old Sacrifices Were Temporary – They covered sin but didn’t remove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Jesus is the Perfect Atonement – His sacrifice eliminates sin completely.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Salvation through Sacrifice?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Old Testament sacrifices focused on cleansing sin, not salvation. The concept of eternal salvation was fully realized in Christ, who not only cleansed sin but also granted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Old Testament system provided temporary cleansing but did not offer salvation as understood in the New Testament. Christ’s sacrifice is unique because it not only removes sin but also provides the hope of eternal life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goes beyond atonement—it secures eternal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Old Sacrifices Cleansed but Didn’t Save – They restored purity but not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Offers Complete Redemption – His sacrifice grants forgiveness and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Hope of Eternal Life – Christ’s death provides assurance beyond temporary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God’s Cleansing Fire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requires purification. Just as Isaiah needed cleansing before standing in God’s presence, believers must allow God’s refining power to remove sin and make them holy.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Isaiah’s vision reveals the need for cleansing before standing in God’s presence. God’s refining fire purifies, allowing believers to enter His presence without fear, demonstrating His plan for holiness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demands purification, which Christ ultimately provides.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 is Holy and Just – Sin cannot exist in His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Purification is Necessary – God’s cleansing fire refines and prepares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Provides Ultimate Cleansing – Through Jesus, believers can stand before God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9DF602D-4F67-6027-F7E7-4B577A25F53A}"/>
              </a:ext>
            </a:extLst>
          </p:cNvPr>
          <p:cNvSpPr>
            <a:spLocks noGrp="1"/>
          </p:cNvSpPr>
          <p:nvPr>
            <p:ph type="sldNum" sz="quarter" idx="5"/>
          </p:nvPr>
        </p:nvSpPr>
        <p:spPr/>
        <p:txBody>
          <a:bodyPr/>
          <a:lstStyle/>
          <a:p>
            <a:fld id="{227F0FC5-B51C-4732-9B6E-B6A14725BDD9}" type="slidenum">
              <a:rPr lang="en-US" smtClean="0"/>
              <a:t>9</a:t>
            </a:fld>
            <a:endParaRPr lang="en-US"/>
          </a:p>
        </p:txBody>
      </p:sp>
    </p:spTree>
    <p:extLst>
      <p:ext uri="{BB962C8B-B14F-4D97-AF65-F5344CB8AC3E}">
        <p14:creationId xmlns:p14="http://schemas.microsoft.com/office/powerpoint/2010/main" val="202228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F1246-B03C-9D63-0A49-EB7CE39E8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6F6FA-4DBE-AE49-3C91-40F3E3296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C38D7-825B-70ED-6290-F26D3E10D670}"/>
              </a:ext>
            </a:extLst>
          </p:cNvPr>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Salvation through Sacrifice?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Old Testament sacrifices focused on cleansing sin, not salvation. The concept of eternal salvation was fully realized in Christ, who not only cleansed sin but also granted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Old Testament system provided temporary cleansing but did not offer salvation as understood in the New Testament. Christ’s sacrifice is unique because it not only removes sin but also provides the hope of eternal life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goes beyond atonement—it secures eternal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Old Sacrifices Cleansed but Didn’t Save – They restored purity but not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Offers Complete Redemption – His sacrifice grants forgiveness and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Hope of Eternal Life – Christ’s death provides assurance beyond temporary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God’s Cleansing Fire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requires purification. Just as Isaiah needed cleansing before standing in God’s presence, believers must allow God’s refining power to remove sin and make them holy.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Isaiah’s vision reveals the need for cleansing before standing in God’s presence. God’s refining fire purifies, allowing believers to enter His presence without fear, demonstrating His plan for holiness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demands purification, which Christ ultimately provides.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 is Holy and Just – Sin cannot exist in His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Purification is Necessary – God’s cleansing fire refines and prepares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Provides Ultimate Cleansing – Through Jesus, believers can stand before God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B66A9B-5C14-C160-8562-DD79C46028BF}"/>
              </a:ext>
            </a:extLst>
          </p:cNvPr>
          <p:cNvSpPr>
            <a:spLocks noGrp="1"/>
          </p:cNvSpPr>
          <p:nvPr>
            <p:ph type="sldNum" sz="quarter" idx="5"/>
          </p:nvPr>
        </p:nvSpPr>
        <p:spPr/>
        <p:txBody>
          <a:bodyPr/>
          <a:lstStyle/>
          <a:p>
            <a:fld id="{227F0FC5-B51C-4732-9B6E-B6A14725BDD9}" type="slidenum">
              <a:rPr lang="en-US" smtClean="0"/>
              <a:t>10</a:t>
            </a:fld>
            <a:endParaRPr lang="en-US"/>
          </a:p>
        </p:txBody>
      </p:sp>
    </p:spTree>
    <p:extLst>
      <p:ext uri="{BB962C8B-B14F-4D97-AF65-F5344CB8AC3E}">
        <p14:creationId xmlns:p14="http://schemas.microsoft.com/office/powerpoint/2010/main" val="2799327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3/23/2025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
        <p:nvSpPr>
          <p:cNvPr id="9" name="Freeform: Shape 8">
            <a:extLst>
              <a:ext uri="{FF2B5EF4-FFF2-40B4-BE49-F238E27FC236}">
                <a16:creationId xmlns:a16="http://schemas.microsoft.com/office/drawing/2014/main" id="{22AC2724-DF81-4BF7-91D1-BDCEBCF03B6F}"/>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FC938EC0-9C23-43A7-AB02-BF44CB8E3A45}"/>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67819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7333388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2548787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990569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9601274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8774948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932919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595128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0362918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6873349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0534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6141156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Freeform: Shape 8">
            <a:extLst>
              <a:ext uri="{FF2B5EF4-FFF2-40B4-BE49-F238E27FC236}">
                <a16:creationId xmlns:a16="http://schemas.microsoft.com/office/drawing/2014/main" id="{E1A21B59-3D31-43CA-8A4B-DD2DB9EAD533}"/>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8F0805E1-1AC5-474B-B075-8826C159808A}"/>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50986186-543A-4319-ADF1-738DF8423244}"/>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8E111574-1C4B-432E-92B4-0023227C8AE7}"/>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DE30E531-7B03-40B8-BDCA-D5E04D977049}"/>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AB857C2A-9790-4EA2-A104-D4D5ABBF96F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38634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992128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Image 0" descr="preencoded.png">
            <a:extLst>
              <a:ext uri="{FF2B5EF4-FFF2-40B4-BE49-F238E27FC236}">
                <a16:creationId xmlns:a16="http://schemas.microsoft.com/office/drawing/2014/main" id="{97EF8731-88DD-451C-BE8E-A719100B12D8}"/>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A3C8C5D9-AA11-4E7D-9236-B84D35E417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390C5B52-8C88-4D16-AD01-C0ACF9B96E0A}"/>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3" name="Image 6" descr="preencoded.png">
            <a:extLst>
              <a:ext uri="{FF2B5EF4-FFF2-40B4-BE49-F238E27FC236}">
                <a16:creationId xmlns:a16="http://schemas.microsoft.com/office/drawing/2014/main" id="{E088B1CD-4273-4CB7-9BB6-D80725702AAA}"/>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52179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2AB7C017-FEBB-410C-BCFE-642AD21353C5}"/>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6B25B211-C012-49D5-8C21-96BD199673A4}"/>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1726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4">
            <a:extLst>
              <a:ext uri="{FF2B5EF4-FFF2-40B4-BE49-F238E27FC236}">
                <a16:creationId xmlns:a16="http://schemas.microsoft.com/office/drawing/2014/main" id="{F60F6FDE-D8C5-4748-BD77-EFF60CB114B5}"/>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81E7F06D-3D11-47E2-B99B-9B980E664430}"/>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14992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E696A1C6-B5FA-4EF4-8F37-2D1A1AEA2240}"/>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3169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0C5F4D2A-4DED-4157-9588-B0B5E3E465D4}"/>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0379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3/23/2025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3585744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655" r:id="rId20"/>
    <p:sldLayoutId id="2147483654" r:id="rId21"/>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F1C256-2F11-4A02-95F5-6AF1309D4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ight in the clouds&#10;&#10;Description automatically generated">
            <a:extLst>
              <a:ext uri="{FF2B5EF4-FFF2-40B4-BE49-F238E27FC236}">
                <a16:creationId xmlns:a16="http://schemas.microsoft.com/office/drawing/2014/main" id="{EC920EE0-62FF-44DB-B577-F4A6CFBF6E8B}"/>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p:blipFill>
        <p:spPr>
          <a:xfrm rot="10800000">
            <a:off x="20" y="-625174"/>
            <a:ext cx="12191980" cy="6857990"/>
          </a:xfrm>
          <a:prstGeom prst="rect">
            <a:avLst/>
          </a:prstGeom>
        </p:spPr>
      </p:pic>
      <p:pic>
        <p:nvPicPr>
          <p:cNvPr id="11" name="Picture 10">
            <a:extLst>
              <a:ext uri="{FF2B5EF4-FFF2-40B4-BE49-F238E27FC236}">
                <a16:creationId xmlns:a16="http://schemas.microsoft.com/office/drawing/2014/main" id="{D58DF76B-DED5-42E0-858C-715D29C80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a:extLst>
              <a:ext uri="{FF2B5EF4-FFF2-40B4-BE49-F238E27FC236}">
                <a16:creationId xmlns:a16="http://schemas.microsoft.com/office/drawing/2014/main" id="{91DB274C-2710-4178-96F7-5B9CB12984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078370" y="1101944"/>
            <a:ext cx="8465679" cy="1358899"/>
          </a:xfrm>
        </p:spPr>
        <p:txBody>
          <a:bodyPr>
            <a:normAutofit/>
          </a:bodyPr>
          <a:lstStyle/>
          <a:p>
            <a:pPr algn="ctr" defTabSz="642947"/>
            <a:r>
              <a:rPr lang="en-US" sz="4800" b="1" dirty="0">
                <a:solidFill>
                  <a:srgbClr val="002060"/>
                </a:solidFill>
                <a:effectLst>
                  <a:outerShdw blurRad="38100" dist="38100" dir="2700000" algn="tl">
                    <a:srgbClr val="000000">
                      <a:alpha val="43137"/>
                    </a:srgbClr>
                  </a:outerShdw>
                </a:effectLst>
                <a:latin typeface="Gotham Book"/>
              </a:rPr>
              <a:t>The Day of Atonement</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2040834" y="3086018"/>
            <a:ext cx="8169965" cy="1962232"/>
          </a:xfrm>
        </p:spPr>
        <p:txBody>
          <a:bodyPr>
            <a:noAutofit/>
          </a:bodyPr>
          <a:lstStyle/>
          <a:p>
            <a:r>
              <a:rPr lang="en-US" sz="2400" b="1" dirty="0">
                <a:solidFill>
                  <a:srgbClr val="002060"/>
                </a:solidFill>
                <a:effectLst>
                  <a:outerShdw blurRad="38100" dist="38100" dir="2700000" algn="tl">
                    <a:srgbClr val="000000">
                      <a:alpha val="43137"/>
                    </a:srgbClr>
                  </a:outerShdw>
                </a:effectLst>
                <a:latin typeface="Gotham Book"/>
              </a:rPr>
              <a:t>And he shall make an atonement for the holy place, because of the uncleanness of the children of Israel, and because of their transgressions in all their sins: and so shall he do for the tabernacle of the congregation, that </a:t>
            </a:r>
            <a:r>
              <a:rPr lang="en-US" sz="2400" b="1" dirty="0" err="1">
                <a:solidFill>
                  <a:srgbClr val="002060"/>
                </a:solidFill>
                <a:effectLst>
                  <a:outerShdw blurRad="38100" dist="38100" dir="2700000" algn="tl">
                    <a:srgbClr val="000000">
                      <a:alpha val="43137"/>
                    </a:srgbClr>
                  </a:outerShdw>
                </a:effectLst>
                <a:latin typeface="Gotham Book"/>
              </a:rPr>
              <a:t>remaineth</a:t>
            </a:r>
            <a:r>
              <a:rPr lang="en-US" sz="2400" b="1" dirty="0">
                <a:solidFill>
                  <a:srgbClr val="002060"/>
                </a:solidFill>
                <a:effectLst>
                  <a:outerShdw blurRad="38100" dist="38100" dir="2700000" algn="tl">
                    <a:srgbClr val="000000">
                      <a:alpha val="43137"/>
                    </a:srgbClr>
                  </a:outerShdw>
                </a:effectLst>
                <a:latin typeface="Gotham Book"/>
              </a:rPr>
              <a:t> among them in the midst of their uncleanness.</a:t>
            </a:r>
          </a:p>
          <a:p>
            <a:pPr algn="r"/>
            <a:r>
              <a:rPr lang="en-US" sz="2400" b="1" dirty="0">
                <a:solidFill>
                  <a:srgbClr val="002060"/>
                </a:solidFill>
                <a:effectLst>
                  <a:outerShdw blurRad="38100" dist="38100" dir="2700000" algn="tl">
                    <a:srgbClr val="000000">
                      <a:alpha val="43137"/>
                    </a:srgbClr>
                  </a:outerShdw>
                </a:effectLst>
                <a:latin typeface="Gotham Book"/>
              </a:rPr>
              <a:t> —Leviticus 16:16 KJV</a:t>
            </a:r>
          </a:p>
          <a:p>
            <a:endParaRPr lang="en-US" sz="2400" b="1" dirty="0">
              <a:solidFill>
                <a:srgbClr val="002060"/>
              </a:solidFill>
              <a:effectLst>
                <a:outerShdw blurRad="38100" dist="38100" dir="2700000" algn="tl">
                  <a:srgbClr val="000000">
                    <a:alpha val="43137"/>
                  </a:srgbClr>
                </a:outerShdw>
              </a:effectLst>
              <a:latin typeface="Gotham Book"/>
            </a:endParaRPr>
          </a:p>
        </p:txBody>
      </p:sp>
      <p:sp>
        <p:nvSpPr>
          <p:cNvPr id="10" name="TextBox 9">
            <a:extLst>
              <a:ext uri="{FF2B5EF4-FFF2-40B4-BE49-F238E27FC236}">
                <a16:creationId xmlns:a16="http://schemas.microsoft.com/office/drawing/2014/main" id="{18221584-D626-4C50-9500-5547CC6F67E3}"/>
              </a:ext>
            </a:extLst>
          </p:cNvPr>
          <p:cNvSpPr txBox="1"/>
          <p:nvPr/>
        </p:nvSpPr>
        <p:spPr>
          <a:xfrm>
            <a:off x="9917723" y="6389115"/>
            <a:ext cx="2148834" cy="312586"/>
          </a:xfrm>
          <a:prstGeom prst="rect">
            <a:avLst/>
          </a:prstGeom>
          <a:noFill/>
        </p:spPr>
        <p:txBody>
          <a:bodyPr wrap="square">
            <a:spAutoFit/>
          </a:bodyPr>
          <a:lstStyle/>
          <a:p>
            <a:pPr marL="0" marR="0">
              <a:lnSpc>
                <a:spcPct val="107000"/>
              </a:lnSpc>
              <a:spcBef>
                <a:spcPts val="0"/>
              </a:spcBef>
              <a:spcAft>
                <a:spcPts val="800"/>
              </a:spcAft>
            </a:pPr>
            <a:r>
              <a:rPr lang="en-US" sz="1400" i="1"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Week of March 30</a:t>
            </a:r>
            <a:endParaRPr lang="en-US" sz="1400"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par>
                          <p:cTn id="11" fill="hold">
                            <p:stCondLst>
                              <p:cond delay="2600"/>
                            </p:stCondLst>
                            <p:childTnLst>
                              <p:par>
                                <p:cTn id="12" presetID="1"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2600"/>
                            </p:stCondLst>
                            <p:childTnLst>
                              <p:par>
                                <p:cTn id="15" presetID="1"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91E3-1266-2D95-EC05-D961647554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21FB3B-A134-BBF4-81C4-39E9C280EFF9}"/>
              </a:ext>
            </a:extLst>
          </p:cNvPr>
          <p:cNvSpPr/>
          <p:nvPr/>
        </p:nvSpPr>
        <p:spPr>
          <a:xfrm>
            <a:off x="481941" y="888362"/>
            <a:ext cx="11247120" cy="370591"/>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ight in the clouds&#10;&#10;Description automatically generated">
            <a:extLst>
              <a:ext uri="{FF2B5EF4-FFF2-40B4-BE49-F238E27FC236}">
                <a16:creationId xmlns:a16="http://schemas.microsoft.com/office/drawing/2014/main" id="{1804F9BE-5068-FB8A-7585-F375941E232C}"/>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8" name="Table 8">
            <a:extLst>
              <a:ext uri="{FF2B5EF4-FFF2-40B4-BE49-F238E27FC236}">
                <a16:creationId xmlns:a16="http://schemas.microsoft.com/office/drawing/2014/main" id="{3628279E-F662-5FDA-D580-6783FB2B5ACA}"/>
              </a:ext>
            </a:extLst>
          </p:cNvPr>
          <p:cNvGraphicFramePr>
            <a:graphicFrameLocks noGrp="1"/>
          </p:cNvGraphicFramePr>
          <p:nvPr>
            <p:ph idx="1"/>
            <p:extLst>
              <p:ext uri="{D42A27DB-BD31-4B8C-83A1-F6EECF244321}">
                <p14:modId xmlns:p14="http://schemas.microsoft.com/office/powerpoint/2010/main" val="1111544200"/>
              </p:ext>
            </p:extLst>
          </p:nvPr>
        </p:nvGraphicFramePr>
        <p:xfrm>
          <a:off x="481941" y="897993"/>
          <a:ext cx="11268631" cy="6273546"/>
        </p:xfrm>
        <a:graphic>
          <a:graphicData uri="http://schemas.openxmlformats.org/drawingml/2006/table">
            <a:tbl>
              <a:tblPr firstRow="1" bandRow="1">
                <a:tableStyleId>{5C22544A-7EE6-4342-B048-85BDC9FD1C3A}</a:tableStyleId>
              </a:tblPr>
              <a:tblGrid>
                <a:gridCol w="5196964">
                  <a:extLst>
                    <a:ext uri="{9D8B030D-6E8A-4147-A177-3AD203B41FA5}">
                      <a16:colId xmlns:a16="http://schemas.microsoft.com/office/drawing/2014/main" val="2308885808"/>
                    </a:ext>
                  </a:extLst>
                </a:gridCol>
                <a:gridCol w="6071667">
                  <a:extLst>
                    <a:ext uri="{9D8B030D-6E8A-4147-A177-3AD203B41FA5}">
                      <a16:colId xmlns:a16="http://schemas.microsoft.com/office/drawing/2014/main" val="3895442870"/>
                    </a:ext>
                  </a:extLst>
                </a:gridCol>
              </a:tblGrid>
              <a:tr h="3270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Salvation through Sacrifice?</a:t>
                      </a:r>
                      <a:endParaRPr kumimoji="0" lang="en-US" sz="20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While making amends to deal with sin was a part of Israel’s religious life, Leviticus doesn’t tend to connect this to “salvation. ” Notice that the text is describing the cleansing of sin, not the need to be saved from it. Ancient Israelites did not have the same concept of heaven or a future life with God, partly because God had not provided a reason for them to dream this was possible. Sacrifice and the removal of sin was still important for the community, for maintaining a relationship with God and blessings that the covenant provided, but the distinction helps to explain why the sacrifice of Jesus is so different and extraordinary. Christ’s death provides a mechanism for salvation and a hope of future life.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0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000" b="1" i="0" u="sng" kern="100" cap="small" baseline="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God’s Cleansing Fire</a:t>
                      </a:r>
                    </a:p>
                    <a:p>
                      <a:pPr marL="0" marR="0">
                        <a:lnSpc>
                          <a:spcPct val="107000"/>
                        </a:lnSpc>
                        <a:spcBef>
                          <a:spcPts val="0"/>
                        </a:spcBef>
                        <a:spcAft>
                          <a:spcPts val="0"/>
                        </a:spcAft>
                      </a:pPr>
                      <a:r>
                        <a:rPr kumimoji="0" lang="en-US" sz="20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 holy God has a plan to deal with sin and reconcile people to Himself. The lesson’s Scripture passage contains a description of the sacrificial system the Israelites followed. God is holy and just, and to dwell among Israel meant dwelling in the presence of sin. </a:t>
                      </a:r>
                      <a:endPar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20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In Isaiah 6, the prophet records a vision he received from God. He was impressed with the magnificent and glorious holiness of the Lord.  Terrified he would be destroyed in the presence of a holy God, Isaiah confesses his uncleanness.  One of the God’s servants touches Isaiah’s mouth with a burning coal and declares his guilt taken away (Isa. 6:6–7). Fire purifies, and these images remind us to allow God’s refining fire to cleanse our hearts so that we might enter His presence without fear.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600029"/>
                  </a:ext>
                </a:extLst>
              </a:tr>
            </a:tbl>
          </a:graphicData>
        </a:graphic>
      </p:graphicFrame>
      <p:sp>
        <p:nvSpPr>
          <p:cNvPr id="11" name="Slide Number Placeholder 1">
            <a:extLst>
              <a:ext uri="{FF2B5EF4-FFF2-40B4-BE49-F238E27FC236}">
                <a16:creationId xmlns:a16="http://schemas.microsoft.com/office/drawing/2014/main" id="{8A134FC2-508F-E50E-6B7E-7135B84B5020}"/>
              </a:ext>
            </a:extLst>
          </p:cNvPr>
          <p:cNvSpPr>
            <a:spLocks noGrp="1"/>
          </p:cNvSpPr>
          <p:nvPr>
            <p:ph type="sldNum" sz="quarter" idx="12"/>
          </p:nvPr>
        </p:nvSpPr>
        <p:spPr>
          <a:xfrm>
            <a:off x="10728695" y="6466987"/>
            <a:ext cx="1406769" cy="391013"/>
          </a:xfrm>
        </p:spPr>
        <p:txBody>
          <a:bodyPr/>
          <a:lstStyle/>
          <a:p>
            <a:fld id="{1F646F3F-274D-499B-ABBE-824EB4ABDC3D}" type="slidenum">
              <a:rPr lang="en-US" sz="1800" smtClean="0">
                <a:solidFill>
                  <a:srgbClr val="002060"/>
                </a:solidFill>
                <a:latin typeface="Arial Black" panose="020B0A04020102020204" pitchFamily="34" charset="0"/>
              </a:rPr>
              <a:t>10</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2C256355-D931-0B46-6F31-828E036CFD18}"/>
              </a:ext>
            </a:extLst>
          </p:cNvPr>
          <p:cNvCxnSpPr>
            <a:cxnSpLocks/>
          </p:cNvCxnSpPr>
          <p:nvPr/>
        </p:nvCxnSpPr>
        <p:spPr>
          <a:xfrm>
            <a:off x="609600" y="888362"/>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AB49B6D2-76BD-43EC-50C7-FCA9BF3E0B35}"/>
              </a:ext>
            </a:extLst>
          </p:cNvPr>
          <p:cNvGraphicFramePr>
            <a:graphicFrameLocks noGrp="1"/>
          </p:cNvGraphicFramePr>
          <p:nvPr/>
        </p:nvGraphicFramePr>
        <p:xfrm>
          <a:off x="4070555" y="6548284"/>
          <a:ext cx="208280" cy="365760"/>
        </p:xfrm>
        <a:graphic>
          <a:graphicData uri="http://schemas.openxmlformats.org/drawingml/2006/table">
            <a:tbl>
              <a:tblPr/>
              <a:tblGrid>
                <a:gridCol w="208280">
                  <a:extLst>
                    <a:ext uri="{9D8B030D-6E8A-4147-A177-3AD203B41FA5}">
                      <a16:colId xmlns:a16="http://schemas.microsoft.com/office/drawing/2014/main" val="2196964629"/>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2819759543"/>
                  </a:ext>
                </a:extLst>
              </a:tr>
            </a:tbl>
          </a:graphicData>
        </a:graphic>
      </p:graphicFrame>
      <p:cxnSp>
        <p:nvCxnSpPr>
          <p:cNvPr id="16" name="Straight Connector 15">
            <a:extLst>
              <a:ext uri="{FF2B5EF4-FFF2-40B4-BE49-F238E27FC236}">
                <a16:creationId xmlns:a16="http://schemas.microsoft.com/office/drawing/2014/main" id="{2E4E1B7D-4D47-F24F-6A0F-924FC6BBFDC8}"/>
              </a:ext>
            </a:extLst>
          </p:cNvPr>
          <p:cNvCxnSpPr>
            <a:cxnSpLocks/>
          </p:cNvCxnSpPr>
          <p:nvPr/>
        </p:nvCxnSpPr>
        <p:spPr>
          <a:xfrm rot="5400000">
            <a:off x="2865951" y="3708828"/>
            <a:ext cx="5486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7BDC0226-24F5-DCA4-FDF6-6D81447ED5AC}"/>
              </a:ext>
            </a:extLst>
          </p:cNvPr>
          <p:cNvSpPr txBox="1">
            <a:spLocks/>
          </p:cNvSpPr>
          <p:nvPr/>
        </p:nvSpPr>
        <p:spPr>
          <a:xfrm>
            <a:off x="7704472" y="47483"/>
            <a:ext cx="4046100"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3" name="Title 1">
            <a:extLst>
              <a:ext uri="{FF2B5EF4-FFF2-40B4-BE49-F238E27FC236}">
                <a16:creationId xmlns:a16="http://schemas.microsoft.com/office/drawing/2014/main" id="{F124C926-7A51-8339-7122-320DCEE33C30}"/>
              </a:ext>
            </a:extLst>
          </p:cNvPr>
          <p:cNvSpPr txBox="1">
            <a:spLocks/>
          </p:cNvSpPr>
          <p:nvPr/>
        </p:nvSpPr>
        <p:spPr>
          <a:xfrm>
            <a:off x="609599" y="71148"/>
            <a:ext cx="4343401" cy="65563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chemeClr val="bg1"/>
                </a:solidFill>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3070409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ght in the clouds&#10;&#10;Description automatically generated">
            <a:extLst>
              <a:ext uri="{FF2B5EF4-FFF2-40B4-BE49-F238E27FC236}">
                <a16:creationId xmlns:a16="http://schemas.microsoft.com/office/drawing/2014/main" id="{4A52208F-0886-421F-9A4B-4532626A435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2" name="Picture 11" descr="A light in the clouds&#10;&#10;Description automatically generated">
            <a:extLst>
              <a:ext uri="{FF2B5EF4-FFF2-40B4-BE49-F238E27FC236}">
                <a16:creationId xmlns:a16="http://schemas.microsoft.com/office/drawing/2014/main" id="{1CB9BA78-634D-4706-B3B7-658901C8D263}"/>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Bull Offering - Leviticus 16:11–14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79767" y="1104900"/>
            <a:ext cx="11534799" cy="5400675"/>
          </a:xfrm>
          <a:prstGeom prst="rect">
            <a:avLst/>
          </a:prstGeom>
          <a:ln>
            <a:noFill/>
          </a:ln>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And Aaron shall bring the bullock of the sin offering, which is for himself, and shall make an atonement for himself, and for his house, and shall kill the bullock of the sin offering which is for himself: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And he shall take a censer full of burning coals of fire from off the altar before the LORD, and his hands full of sweet incense beaten small, and bring it within the vail: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And he shall put the incense upon the fire before the LORD, that the cloud of the incense may cover the mercy seat that is upon the testimony, that he die not: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And he shall take of the blood of the bullock, and sprinkle it with his finger upon the mercy seat eastward; and before the mercy seat shall he sprinkle of the blood with his finger seven times.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57202" y="4041942"/>
            <a:ext cx="11457364"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followed God’s specific looking upon God’s holy presence. </a:t>
            </a:r>
          </a:p>
          <a:p>
            <a:pPr marL="0" marR="0">
              <a:lnSpc>
                <a:spcPct val="107000"/>
              </a:lnSpc>
              <a:spcBef>
                <a:spcPts val="0"/>
              </a:spcBef>
              <a:spcAft>
                <a:spcPts val="0"/>
              </a:spcAft>
              <a:buClr>
                <a:srgbClr val="002060"/>
              </a:buClr>
              <a:buFont typeface="Wingdings" panose="05000000000000000000" pitchFamily="2" charset="2"/>
              <a:buChar char="q"/>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sprinkled the bull’s blood over the atonement cover so that his sin would be covered and cleansed.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a:off x="579767" y="3920186"/>
            <a:ext cx="11419728" cy="0"/>
          </a:xfrm>
          <a:prstGeom prst="line">
            <a:avLst/>
          </a:prstGeom>
          <a:ln w="88900">
            <a:solidFill>
              <a:srgbClr val="002060">
                <a:alpha val="96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4207347" y="5973331"/>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10" name="Slide Number Placeholder 1">
            <a:extLst>
              <a:ext uri="{FF2B5EF4-FFF2-40B4-BE49-F238E27FC236}">
                <a16:creationId xmlns:a16="http://schemas.microsoft.com/office/drawing/2014/main" id="{4883448D-E6CA-49EF-96EE-563541ACA42D}"/>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11</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89929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0864E972-2C39-4CA7-8D2C-50E8DA78AC1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24" name="Picture 23" descr="A light in the clouds&#10;&#10;Description automatically generated">
            <a:extLst>
              <a:ext uri="{FF2B5EF4-FFF2-40B4-BE49-F238E27FC236}">
                <a16:creationId xmlns:a16="http://schemas.microsoft.com/office/drawing/2014/main" id="{8AD19AD0-3196-421B-BD8A-E07203C2486E}"/>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129248"/>
            <a:ext cx="75895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Goat Offering - Leviticus 16:15–19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1" y="1104900"/>
            <a:ext cx="6786333" cy="5400675"/>
          </a:xfrm>
          <a:prstGeom prst="rect">
            <a:avLst/>
          </a:prstGeom>
          <a:ln>
            <a:noFill/>
          </a:ln>
        </p:spPr>
        <p:txBody>
          <a:bodyPr>
            <a:normAutofit fontScale="92500"/>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Then shall he kill the goat of the sin offering, that is for the people, and bring his blood within the vail, and do with that blood as he did with the blood of the bullock, and sprinkle it upon the mercy seat, and before the mercy seat: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And he shall make an atonement for the holy place, because of the uncleanness of the children of Israel, and because of their transgressions in all their sins: and so shall he do for the tabernacle of the congregation, that </a:t>
            </a:r>
            <a:r>
              <a:rPr lang="en-US" sz="18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remaineth</a:t>
            </a: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among them in the midst of their uncleanness.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And there shall be no man in the tabernacle of the congregation when he </a:t>
            </a:r>
            <a:r>
              <a:rPr lang="en-US" sz="18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goeth</a:t>
            </a: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in to make an atonement in the holy place, until he come out, and have made an atonement for himself, and for his household, and for all the congregation of Israel.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And he shall go out unto the altar that is before the LORD, and make an atonement for it; and shall take of the blood of the bullock, and of the blood of the goat, and put it upon the horns of the altar round about.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And he shall sprinkle of the</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blood upon it with his finger seven times, and cleanse it, and hallow it from the uncleanness of the children of Israel.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652510" y="1104899"/>
            <a:ext cx="4045851"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Lord instructs that a goat be selected for sacrifice.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will sacrifice this goat as an offering to atone for Israel’s sins.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process of sacrifice was the same as for Aaron’s cleansing.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Atonement would cover sin and ritual uncleanness of the community.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would sprinkle goat’s blood on the tent of meeting to cleanse it from any corruption.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No one could enter the tabernacle—God’s holy dwelling—until it had been purified from sin.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Finally, Aaron would cleanse the altar where sacrifices were burned.</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7486016" y="925510"/>
            <a:ext cx="0" cy="5746247"/>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8417285" y="164458"/>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23" name="Slide Number Placeholder 1">
            <a:extLst>
              <a:ext uri="{FF2B5EF4-FFF2-40B4-BE49-F238E27FC236}">
                <a16:creationId xmlns:a16="http://schemas.microsoft.com/office/drawing/2014/main" id="{5C6873E8-67E5-4DA3-98FD-C3435E3A9166}"/>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12</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5A1DD0BB-BB7B-459D-9B78-92FB419746C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21BCC8B6-3ED7-4A6F-96EB-E769539E92A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3" name="TextBox 32">
            <a:extLst>
              <a:ext uri="{FF2B5EF4-FFF2-40B4-BE49-F238E27FC236}">
                <a16:creationId xmlns:a16="http://schemas.microsoft.com/office/drawing/2014/main" id="{D1EBF7DC-DBA8-F3F9-79CC-35CCD3381ED8}"/>
              </a:ext>
            </a:extLst>
          </p:cNvPr>
          <p:cNvSpPr txBox="1"/>
          <p:nvPr/>
        </p:nvSpPr>
        <p:spPr>
          <a:xfrm>
            <a:off x="832139" y="114146"/>
            <a:ext cx="9601200" cy="53290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35" name="Line 10">
            <a:extLst>
              <a:ext uri="{FF2B5EF4-FFF2-40B4-BE49-F238E27FC236}">
                <a16:creationId xmlns:a16="http://schemas.microsoft.com/office/drawing/2014/main" id="{70BA357C-35F2-26C8-CCF4-EEFCABD4CB70}"/>
              </a:ext>
            </a:extLst>
          </p:cNvPr>
          <p:cNvSpPr>
            <a:spLocks noChangeShapeType="1"/>
          </p:cNvSpPr>
          <p:nvPr/>
        </p:nvSpPr>
        <p:spPr bwMode="auto">
          <a:xfrm>
            <a:off x="609600" y="6714301"/>
            <a:ext cx="1097280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sz="1406"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779073" y="752208"/>
            <a:ext cx="9875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D1B18-554F-60BC-6CBB-EE1865BE88B8}"/>
              </a:ext>
            </a:extLst>
          </p:cNvPr>
          <p:cNvSpPr txBox="1"/>
          <p:nvPr/>
        </p:nvSpPr>
        <p:spPr>
          <a:xfrm>
            <a:off x="3443287" y="180542"/>
            <a:ext cx="14081760"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Explore how God makes a way to deal with sin in our lives today.  </a:t>
            </a:r>
          </a:p>
        </p:txBody>
      </p:sp>
      <p:sp>
        <p:nvSpPr>
          <p:cNvPr id="25" name="Rectangle 24">
            <a:extLst>
              <a:ext uri="{FF2B5EF4-FFF2-40B4-BE49-F238E27FC236}">
                <a16:creationId xmlns:a16="http://schemas.microsoft.com/office/drawing/2014/main" id="{CD653B91-CA79-309E-20E9-1E82F3788D15}"/>
              </a:ext>
            </a:extLst>
          </p:cNvPr>
          <p:cNvSpPr/>
          <p:nvPr/>
        </p:nvSpPr>
        <p:spPr>
          <a:xfrm>
            <a:off x="958425" y="752208"/>
            <a:ext cx="10623975" cy="58419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Cleansing through Atonement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detailed instructions to Aaron for cleansing from sin sound completely foreign today. The word atonement is not part of our vocabulary and everyday speech. What does it mean to “make atonement for sin”? God wanted Aaron—and His later worshipers, like us—to repent and take account of wrongdoing. God created people with free choice, which Adam and Eve exercised when they made a choice to disobey God. All people are born with this tendency to do what is wrong, to want their own way. And they fall short of following God’s perfect plan for how they should live. Therefore, they cannot make right the wrongs committed against God. God’s ultimate plan to deal with sin requires a righteous sacrifice to make amends and to reconcile His people to Himself. </a:t>
            </a:r>
            <a:endPar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text doesn’t list all the specific wrongs people might do. In fact, it implies that our listing would be inadequate.  It’s easy to allow unholy things of the world— thoughts, words, and actions—to creep into my life. I oppose God whenever I turn away from Him in rebellion, intent on doing things my way instead of God’s way. </a:t>
            </a:r>
            <a:endPar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difference between the sacrificial system in the Old Testament and the new covenant is that Jesus offered a sacrifice for sins, once and for all. As one who did not sin, He was able to completely take humanity’s sins upon Himself and fully become the perfect sacrifice. When Jesus, God’s righteous Son, died on the cross, the curtain concealing the most Holy Place ripped in two. When I accept and trust in Jesus’ sacrificial death to cover my sins, God sees me as righteous; and I have access to the presence of the Holy God. </a:t>
            </a:r>
          </a:p>
        </p:txBody>
      </p:sp>
      <p:sp>
        <p:nvSpPr>
          <p:cNvPr id="9" name="Title 2">
            <a:extLst>
              <a:ext uri="{FF2B5EF4-FFF2-40B4-BE49-F238E27FC236}">
                <a16:creationId xmlns:a16="http://schemas.microsoft.com/office/drawing/2014/main" id="{2C62986F-FDD9-407A-B81D-62943E97555F}"/>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10" name="Straight Connector 9">
            <a:extLst>
              <a:ext uri="{FF2B5EF4-FFF2-40B4-BE49-F238E27FC236}">
                <a16:creationId xmlns:a16="http://schemas.microsoft.com/office/drawing/2014/main" id="{CAB002D8-238E-401A-80BF-04F4C750BE89}"/>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B182B4-5B95-48C0-8721-0AA74031D5D6}"/>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2AB97E40-3939-4B30-9D90-257EB97A390E}"/>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13</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74950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983D-2805-9ADF-837D-4A810390B5AE}"/>
            </a:ext>
          </a:extLst>
        </p:cNvPr>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3BBE85CC-5B2F-E3E4-38C5-EDCFF584604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7812BA0F-BFCF-E554-B1EC-E925CE6990C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3" name="TextBox 32">
            <a:extLst>
              <a:ext uri="{FF2B5EF4-FFF2-40B4-BE49-F238E27FC236}">
                <a16:creationId xmlns:a16="http://schemas.microsoft.com/office/drawing/2014/main" id="{C5CE858F-C4D2-E490-7D24-00D7D015B417}"/>
              </a:ext>
            </a:extLst>
          </p:cNvPr>
          <p:cNvSpPr txBox="1"/>
          <p:nvPr/>
        </p:nvSpPr>
        <p:spPr>
          <a:xfrm>
            <a:off x="832139" y="114146"/>
            <a:ext cx="9601200" cy="53290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35" name="Line 10">
            <a:extLst>
              <a:ext uri="{FF2B5EF4-FFF2-40B4-BE49-F238E27FC236}">
                <a16:creationId xmlns:a16="http://schemas.microsoft.com/office/drawing/2014/main" id="{1D8038BE-FFF3-50FD-80D9-80313CA442CF}"/>
              </a:ext>
            </a:extLst>
          </p:cNvPr>
          <p:cNvSpPr>
            <a:spLocks noChangeShapeType="1"/>
          </p:cNvSpPr>
          <p:nvPr/>
        </p:nvSpPr>
        <p:spPr bwMode="auto">
          <a:xfrm>
            <a:off x="609600" y="6714301"/>
            <a:ext cx="1097280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sz="1406"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7" name="Straight Connector 6">
            <a:extLst>
              <a:ext uri="{FF2B5EF4-FFF2-40B4-BE49-F238E27FC236}">
                <a16:creationId xmlns:a16="http://schemas.microsoft.com/office/drawing/2014/main" id="{3DEC53C0-AB9B-54E8-71F7-0171C580E7BE}"/>
              </a:ext>
            </a:extLst>
          </p:cNvPr>
          <p:cNvCxnSpPr>
            <a:cxnSpLocks/>
          </p:cNvCxnSpPr>
          <p:nvPr/>
        </p:nvCxnSpPr>
        <p:spPr>
          <a:xfrm>
            <a:off x="779073" y="752208"/>
            <a:ext cx="9875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87BD94-4DF9-4620-FD2E-DCDB1C011B4A}"/>
              </a:ext>
            </a:extLst>
          </p:cNvPr>
          <p:cNvSpPr txBox="1"/>
          <p:nvPr/>
        </p:nvSpPr>
        <p:spPr>
          <a:xfrm>
            <a:off x="3443287" y="180542"/>
            <a:ext cx="14081760"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Explore how God makes a way to deal with sin in our lives today.  </a:t>
            </a:r>
          </a:p>
        </p:txBody>
      </p:sp>
      <p:sp>
        <p:nvSpPr>
          <p:cNvPr id="25" name="Rectangle 24">
            <a:extLst>
              <a:ext uri="{FF2B5EF4-FFF2-40B4-BE49-F238E27FC236}">
                <a16:creationId xmlns:a16="http://schemas.microsoft.com/office/drawing/2014/main" id="{848E230E-68E3-C679-8F7B-D490EE1A8C92}"/>
              </a:ext>
            </a:extLst>
          </p:cNvPr>
          <p:cNvSpPr/>
          <p:nvPr/>
        </p:nvSpPr>
        <p:spPr>
          <a:xfrm>
            <a:off x="958425" y="752208"/>
            <a:ext cx="10623975" cy="38259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Cleansing through Atonement </a:t>
            </a:r>
          </a:p>
          <a:p>
            <a:pPr lvl="1">
              <a:lnSpc>
                <a:spcPct val="107000"/>
              </a:lnSpc>
            </a:pPr>
            <a:endPar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What does it mean to make atonement?</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How has God made a way to deal with sin today?</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When have you experienced reconciliation, and how did it impact your life?</a:t>
            </a:r>
          </a:p>
        </p:txBody>
      </p:sp>
      <p:sp>
        <p:nvSpPr>
          <p:cNvPr id="9" name="Title 2">
            <a:extLst>
              <a:ext uri="{FF2B5EF4-FFF2-40B4-BE49-F238E27FC236}">
                <a16:creationId xmlns:a16="http://schemas.microsoft.com/office/drawing/2014/main" id="{7263E6ED-5BD9-39A0-83CE-BA8D0CD45EED}"/>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10" name="Straight Connector 9">
            <a:extLst>
              <a:ext uri="{FF2B5EF4-FFF2-40B4-BE49-F238E27FC236}">
                <a16:creationId xmlns:a16="http://schemas.microsoft.com/office/drawing/2014/main" id="{A7C19F9B-74D5-3F31-C727-9321BB022350}"/>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2170BC-BD65-16D5-3D99-561B13275A0B}"/>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84D1C093-0351-F28D-B562-59D5B57F5FFD}"/>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14</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64165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ight in the clouds&#10;&#10;Description automatically generated">
            <a:extLst>
              <a:ext uri="{FF2B5EF4-FFF2-40B4-BE49-F238E27FC236}">
                <a16:creationId xmlns:a16="http://schemas.microsoft.com/office/drawing/2014/main" id="{16B744DD-2E5B-44AF-9C29-E8550FBA982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846615383"/>
              </p:ext>
            </p:extLst>
          </p:nvPr>
        </p:nvGraphicFramePr>
        <p:xfrm>
          <a:off x="703010" y="978581"/>
          <a:ext cx="10257134" cy="5602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a:off x="585188" y="469996"/>
            <a:ext cx="112471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599837" y="742016"/>
            <a:ext cx="10463480" cy="628914"/>
            <a:chOff x="0" y="55339"/>
            <a:chExt cx="9026157" cy="343792"/>
          </a:xfrm>
          <a:solidFill>
            <a:srgbClr val="002060"/>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rgbClr val="00206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solidFill>
                <a:srgbClr val="002060"/>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a:solidFill>
                    <a:schemeClr val="bg1"/>
                  </a:solidFill>
                  <a:effectLst>
                    <a:outerShdw blurRad="38100" dist="38100" dir="2700000" algn="tl">
                      <a:srgbClr val="000000">
                        <a:alpha val="43137"/>
                      </a:srgbClr>
                    </a:outerShdw>
                  </a:effectLst>
                  <a:latin typeface="Gotham Medium" panose="02000604030000020004"/>
                </a:rPr>
                <a:t>Conclusion</a:t>
              </a:r>
              <a:endParaRPr lang="en-US" sz="3600" b="1" kern="1200" cap="small">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2" name="Title 2">
            <a:extLst>
              <a:ext uri="{FF2B5EF4-FFF2-40B4-BE49-F238E27FC236}">
                <a16:creationId xmlns:a16="http://schemas.microsoft.com/office/drawing/2014/main" id="{FF04471D-54AA-E04A-4DFF-E5AE99644850}"/>
              </a:ext>
            </a:extLst>
          </p:cNvPr>
          <p:cNvSpPr txBox="1">
            <a:spLocks/>
          </p:cNvSpPr>
          <p:nvPr/>
        </p:nvSpPr>
        <p:spPr>
          <a:xfrm rot="16200000">
            <a:off x="9483751" y="348705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10" name="Slide Number Placeholder 1">
            <a:extLst>
              <a:ext uri="{FF2B5EF4-FFF2-40B4-BE49-F238E27FC236}">
                <a16:creationId xmlns:a16="http://schemas.microsoft.com/office/drawing/2014/main" id="{FF919B5A-4B32-47F3-BE28-01659C2CB545}"/>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15</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C51D875A-9797-44CB-9AD2-BEFF2FDF910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62409"/>
            <a:ext cx="12192000" cy="6858000"/>
          </a:xfrm>
          <a:prstGeom prst="rect">
            <a:avLst/>
          </a:prstGeom>
          <a:solidFill>
            <a:schemeClr val="accent5">
              <a:lumMod val="20000"/>
              <a:lumOff val="80000"/>
              <a:alpha val="50000"/>
            </a:schemeClr>
          </a:solidFill>
        </p:spPr>
      </p:pic>
      <p:sp>
        <p:nvSpPr>
          <p:cNvPr id="15" name="Rectangle: Rounded Corners 6">
            <a:extLst>
              <a:ext uri="{FF2B5EF4-FFF2-40B4-BE49-F238E27FC236}">
                <a16:creationId xmlns:a16="http://schemas.microsoft.com/office/drawing/2014/main" id="{19D84E3C-EC1C-40A8-9BE4-CB83B851C0AC}"/>
              </a:ext>
            </a:extLst>
          </p:cNvPr>
          <p:cNvSpPr txBox="1"/>
          <p:nvPr/>
        </p:nvSpPr>
        <p:spPr>
          <a:xfrm>
            <a:off x="474479" y="1081092"/>
            <a:ext cx="12801600" cy="6314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800" b="1" cap="small" dirty="0">
                <a:solidFill>
                  <a:srgbClr val="002060"/>
                </a:solidFill>
                <a:effectLst>
                  <a:outerShdw blurRad="38100" dist="38100" dir="2700000" algn="tl">
                    <a:srgbClr val="000000">
                      <a:alpha val="43137"/>
                    </a:srgbClr>
                  </a:outerShdw>
                </a:effectLst>
                <a:latin typeface="Gotham Medium" panose="02000604030000020004"/>
              </a:rPr>
              <a:t>Ask God for greater understanding of Christ’s sacrifice. </a:t>
            </a:r>
          </a:p>
          <a:p>
            <a:pPr defTabSz="562550">
              <a:lnSpc>
                <a:spcPct val="90000"/>
              </a:lnSpc>
              <a:spcBef>
                <a:spcPct val="0"/>
              </a:spcBef>
              <a:spcAft>
                <a:spcPct val="35000"/>
              </a:spcAft>
            </a:pPr>
            <a:endParaRPr lang="en-US" sz="3600" b="1" cap="small"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6" name="Rectangle 15">
            <a:extLst>
              <a:ext uri="{FF2B5EF4-FFF2-40B4-BE49-F238E27FC236}">
                <a16:creationId xmlns:a16="http://schemas.microsoft.com/office/drawing/2014/main" id="{F458977A-D61D-4781-A330-C460143E239E}"/>
              </a:ext>
            </a:extLst>
          </p:cNvPr>
          <p:cNvSpPr/>
          <p:nvPr/>
        </p:nvSpPr>
        <p:spPr>
          <a:xfrm>
            <a:off x="892633" y="1643277"/>
            <a:ext cx="10123714" cy="20262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holy God has a plan to deal with sin and reconcile people to Himself. Aaron made atonement, first for himself and his household, before he sought to reconcile the entire Israelite community to God. The sacrificial ceremony was thorough and all-encompassing, ensuring that God’s dwelling place and the instruments of sacrifice would be free of any corruption. Before we can truly experience reconciliation with others or remedy wrongs done by us, it is necessary to experience cleansing</a:t>
            </a:r>
          </a:p>
        </p:txBody>
      </p:sp>
      <p:sp>
        <p:nvSpPr>
          <p:cNvPr id="20" name="TextBox 19">
            <a:extLst>
              <a:ext uri="{FF2B5EF4-FFF2-40B4-BE49-F238E27FC236}">
                <a16:creationId xmlns:a16="http://schemas.microsoft.com/office/drawing/2014/main" id="{E0E08A8E-44E9-45B0-8B50-4F7F860FB96D}"/>
              </a:ext>
            </a:extLst>
          </p:cNvPr>
          <p:cNvSpPr txBox="1"/>
          <p:nvPr/>
        </p:nvSpPr>
        <p:spPr>
          <a:xfrm>
            <a:off x="434064" y="-3497"/>
            <a:ext cx="2733678" cy="58429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25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717278"/>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67D75771-0A2D-40E1-AA29-B4681B34E4E2}"/>
              </a:ext>
            </a:extLst>
          </p:cNvPr>
          <p:cNvSpPr txBox="1">
            <a:spLocks/>
          </p:cNvSpPr>
          <p:nvPr/>
        </p:nvSpPr>
        <p:spPr>
          <a:xfrm>
            <a:off x="7805076" y="0"/>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13" name="Slide Number Placeholder 1">
            <a:extLst>
              <a:ext uri="{FF2B5EF4-FFF2-40B4-BE49-F238E27FC236}">
                <a16:creationId xmlns:a16="http://schemas.microsoft.com/office/drawing/2014/main" id="{967719D9-8006-4D2A-9953-08D9D0B6A2C4}"/>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16</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5DBEDE2A-E6F9-42CF-2C6E-D02606ECF881}"/>
              </a:ext>
            </a:extLst>
          </p:cNvPr>
          <p:cNvSpPr/>
          <p:nvPr/>
        </p:nvSpPr>
        <p:spPr>
          <a:xfrm>
            <a:off x="2155371" y="3920887"/>
            <a:ext cx="8424547" cy="18560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Into God’s Presence</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has a plan to deal with sin so we might be reconciled to Him. The sacrificial system illustrates that blood from an unblemished life can cover over sin. Jesus, the righteous Son of God, offered a perfect sacrifice that fully satisfies the requirements. </a:t>
            </a: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7455876" y="6077245"/>
            <a:ext cx="4088009"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SUMMER 2023 quarter with permission, © David C Cook, https://davidccook.org. May not be further reproduced. All rights reserved.</a:t>
              </a:r>
            </a:p>
          </p:txBody>
        </p:sp>
      </p:grpSp>
    </p:spTree>
    <p:extLst>
      <p:ext uri="{BB962C8B-B14F-4D97-AF65-F5344CB8AC3E}">
        <p14:creationId xmlns:p14="http://schemas.microsoft.com/office/powerpoint/2010/main" val="390790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ight in the clouds&#10;&#10;Description automatically generated">
            <a:extLst>
              <a:ext uri="{FF2B5EF4-FFF2-40B4-BE49-F238E27FC236}">
                <a16:creationId xmlns:a16="http://schemas.microsoft.com/office/drawing/2014/main" id="{8D7FC4CC-9F00-4E00-94B0-E8CCC4C74065}"/>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BCD56A3E-3200-486D-AE4C-286C13F7DDEA}"/>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485045" y="1168930"/>
            <a:ext cx="11212684" cy="5577361"/>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4. What did Aaron need to do before making sacrifices for the people’s sins?</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5. What was the first sacrifice, where was it made, and what was its purpose?</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6. What was Aaron to do with this sacrifice, and why?</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447965" y="169551"/>
            <a:ext cx="3439236"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5400" b="1" kern="100" dirty="0">
                <a:effectLst/>
                <a:latin typeface="Calibri" panose="020F0502020204030204" pitchFamily="34" charset="0"/>
                <a:ea typeface="Calibri" panose="020F0502020204030204" pitchFamily="34" charset="0"/>
                <a:cs typeface="Calibri" panose="020F0502020204030204" pitchFamily="34" charset="0"/>
              </a:rPr>
              <a:t>The Bull Offering</a:t>
            </a:r>
          </a:p>
        </p:txBody>
      </p:sp>
      <p:sp>
        <p:nvSpPr>
          <p:cNvPr id="21" name="Rectangle 20">
            <a:extLst>
              <a:ext uri="{FF2B5EF4-FFF2-40B4-BE49-F238E27FC236}">
                <a16:creationId xmlns:a16="http://schemas.microsoft.com/office/drawing/2014/main" id="{D5CA7739-1376-4613-8ADE-73CDD8360891}"/>
              </a:ext>
            </a:extLst>
          </p:cNvPr>
          <p:cNvSpPr/>
          <p:nvPr/>
        </p:nvSpPr>
        <p:spPr>
          <a:xfrm>
            <a:off x="777268" y="1569062"/>
            <a:ext cx="10500331" cy="871008"/>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Before Aaron could sacrifice for others’ sins, he first had to make atonement for his own and those of his family. God gave Moses specific instructions to ensure that the priests would not die as they entered the most Holy Place. They would use incense and smoke to shield themselves from looking upon God’s holiness.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43E01BC6-A475-427E-AAE4-EABF933AD3A0}"/>
              </a:ext>
            </a:extLst>
          </p:cNvPr>
          <p:cNvSpPr/>
          <p:nvPr/>
        </p:nvSpPr>
        <p:spPr>
          <a:xfrm>
            <a:off x="777268" y="3574030"/>
            <a:ext cx="10500331" cy="1134478"/>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The first sacrifice was a bull, so that Aaron could “make atonement for himself and his household” (v. 11). Again, before he could sacrifice and cover the people’s sins, his own sins needed to be covered. Although the sacrifice was used inside the most Holy Place, the bull was killed in the courtyard outside the tabernacle before the blood was brought “behind the curtain” (v. 12). </a:t>
            </a:r>
          </a:p>
        </p:txBody>
      </p:sp>
      <p:sp>
        <p:nvSpPr>
          <p:cNvPr id="5" name="Rectangle 4">
            <a:extLst>
              <a:ext uri="{FF2B5EF4-FFF2-40B4-BE49-F238E27FC236}">
                <a16:creationId xmlns:a16="http://schemas.microsoft.com/office/drawing/2014/main" id="{DCF43D07-452B-C8F1-F4F1-470CCF1D81A7}"/>
              </a:ext>
            </a:extLst>
          </p:cNvPr>
          <p:cNvSpPr/>
          <p:nvPr/>
        </p:nvSpPr>
        <p:spPr>
          <a:xfrm>
            <a:off x="777267" y="5415544"/>
            <a:ext cx="10500331" cy="1134478"/>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He would collect some of the bull’s blood, “a censer full of burning coals from the altar before the Lord,” and two handfuls of incense; and he would then bring them inside the most Holy Place.  Once inside, he would put the incense on the fire “so that he will not die” (v. 13). He would then take the bull’s blood and sprinkle on top of and in front of the atonement cover (v. 14) so as to “cover” his own sins.</a:t>
            </a:r>
          </a:p>
        </p:txBody>
      </p:sp>
      <p:sp>
        <p:nvSpPr>
          <p:cNvPr id="13" name="Slide Number Placeholder 1">
            <a:extLst>
              <a:ext uri="{FF2B5EF4-FFF2-40B4-BE49-F238E27FC236}">
                <a16:creationId xmlns:a16="http://schemas.microsoft.com/office/drawing/2014/main" id="{DE2CC819-406C-4B83-835A-1A154365B191}"/>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18</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93880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ight in the clouds&#10;&#10;Description automatically generated">
            <a:extLst>
              <a:ext uri="{FF2B5EF4-FFF2-40B4-BE49-F238E27FC236}">
                <a16:creationId xmlns:a16="http://schemas.microsoft.com/office/drawing/2014/main" id="{07B3FF6E-BD82-44E5-B290-D5C1C45F6EF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BCD56A3E-3200-486D-AE4C-286C13F7DDEA}"/>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485045" y="1168930"/>
            <a:ext cx="11212684" cy="5248040"/>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7. What was the purpose of the goat offering?</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8. What was done with the blood, both inside and outside the tabernacle, and why?</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9. What’s your reaction to today’s passage? Was this kind of sacrifice really necessary?</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800382" y="169551"/>
            <a:ext cx="4086819"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5400" b="1" kern="100" dirty="0">
                <a:effectLst/>
                <a:latin typeface="Calibri" panose="020F0502020204030204" pitchFamily="34" charset="0"/>
                <a:ea typeface="Calibri" panose="020F0502020204030204" pitchFamily="34" charset="0"/>
                <a:cs typeface="Calibri" panose="020F0502020204030204" pitchFamily="34" charset="0"/>
              </a:rPr>
              <a:t>The Goat Offering</a:t>
            </a:r>
          </a:p>
        </p:txBody>
      </p:sp>
      <p:sp>
        <p:nvSpPr>
          <p:cNvPr id="21" name="Rectangle 20">
            <a:extLst>
              <a:ext uri="{FF2B5EF4-FFF2-40B4-BE49-F238E27FC236}">
                <a16:creationId xmlns:a16="http://schemas.microsoft.com/office/drawing/2014/main" id="{D5CA7739-1376-4613-8ADE-73CDD8360891}"/>
              </a:ext>
            </a:extLst>
          </p:cNvPr>
          <p:cNvSpPr/>
          <p:nvPr/>
        </p:nvSpPr>
        <p:spPr>
          <a:xfrm>
            <a:off x="777268" y="1569062"/>
            <a:ext cx="10500331" cy="871008"/>
          </a:xfrm>
          <a:prstGeom prst="rect">
            <a:avLst/>
          </a:prstGeom>
          <a:solidFill>
            <a:schemeClr val="accent1">
              <a:lumMod val="40000"/>
              <a:lumOff val="60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Because the bull had been sacrificed for the sins of Aaron and his sons, the goat sacrifice and sprinkling of blood was to be done “because of the uncleanness and rebellion of the Israelites” (v. 16).  No one else was allowed to enter the tabernacle until Aaron had fully “made atonement for himself, his household, and the whole community of Israel” (v. 17).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43E01BC6-A475-427E-AAE4-EABF933AD3A0}"/>
              </a:ext>
            </a:extLst>
          </p:cNvPr>
          <p:cNvSpPr/>
          <p:nvPr/>
        </p:nvSpPr>
        <p:spPr>
          <a:xfrm>
            <a:off x="777268" y="3246478"/>
            <a:ext cx="10500331" cy="1134478"/>
          </a:xfrm>
          <a:prstGeom prst="rect">
            <a:avLst/>
          </a:prstGeom>
          <a:solidFill>
            <a:schemeClr val="accent1">
              <a:lumMod val="40000"/>
              <a:lumOff val="60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The priest was also to sprinkle blood on the tent of meeting, exit the tabernacle and reenter the courtyard, and then do the same to the bronze altar where the sacrifices were burned “to cleanse it and to consecrate it from the uncleanness of the Israelites” (v. 19). Even the place in which God dwelled and the holy instruments used to worship Him needed to be purified from sin.  </a:t>
            </a:r>
          </a:p>
        </p:txBody>
      </p:sp>
      <p:sp>
        <p:nvSpPr>
          <p:cNvPr id="5" name="Rectangle 4">
            <a:extLst>
              <a:ext uri="{FF2B5EF4-FFF2-40B4-BE49-F238E27FC236}">
                <a16:creationId xmlns:a16="http://schemas.microsoft.com/office/drawing/2014/main" id="{DCF43D07-452B-C8F1-F4F1-470CCF1D81A7}"/>
              </a:ext>
            </a:extLst>
          </p:cNvPr>
          <p:cNvSpPr/>
          <p:nvPr/>
        </p:nvSpPr>
        <p:spPr>
          <a:xfrm>
            <a:off x="777267" y="5156232"/>
            <a:ext cx="10500331" cy="1165960"/>
          </a:xfrm>
          <a:prstGeom prst="rect">
            <a:avLst/>
          </a:prstGeom>
          <a:solidFill>
            <a:schemeClr val="accent1">
              <a:lumMod val="40000"/>
              <a:lumOff val="60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Answers to this question may vary. This practice may seem barbaric to modern readers, but the need for a sacrifice for sin is no less necessary today: “without the shedding of blood there is no forgiveness” (Heb. 9:22). Thus discussion might lead to the necessity of Jesus’ sacrifice for our sin. </a:t>
            </a:r>
          </a:p>
          <a:p>
            <a:pPr>
              <a:lnSpc>
                <a:spcPct val="107000"/>
              </a:lnSpc>
            </a:pPr>
            <a:endParaRPr lang="en-US" sz="1600" b="1" dirty="0">
              <a:latin typeface="Gotham Medium" panose="02000604030000020004"/>
              <a:ea typeface="Calibri" panose="020F0502020204030204" pitchFamily="34" charset="0"/>
              <a:cs typeface="Times New Roman" panose="02020603050405020304" pitchFamily="18" charset="0"/>
            </a:endParaRPr>
          </a:p>
        </p:txBody>
      </p:sp>
      <p:sp>
        <p:nvSpPr>
          <p:cNvPr id="13" name="Slide Number Placeholder 1">
            <a:extLst>
              <a:ext uri="{FF2B5EF4-FFF2-40B4-BE49-F238E27FC236}">
                <a16:creationId xmlns:a16="http://schemas.microsoft.com/office/drawing/2014/main" id="{DE2CC819-406C-4B83-835A-1A154365B191}"/>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19</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490201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1D28DA48-467A-45D6-9F8A-92008BC44EE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sp>
        <p:nvSpPr>
          <p:cNvPr id="2" name="Title 1">
            <a:extLst>
              <a:ext uri="{FF2B5EF4-FFF2-40B4-BE49-F238E27FC236}">
                <a16:creationId xmlns:a16="http://schemas.microsoft.com/office/drawing/2014/main" id="{BC0BB60E-8441-4A72-E985-53B6D5B7D6EE}"/>
              </a:ext>
            </a:extLst>
          </p:cNvPr>
          <p:cNvSpPr>
            <a:spLocks noGrp="1"/>
          </p:cNvSpPr>
          <p:nvPr>
            <p:ph type="title"/>
          </p:nvPr>
        </p:nvSpPr>
        <p:spPr>
          <a:xfrm>
            <a:off x="492746" y="932644"/>
            <a:ext cx="10026650" cy="655637"/>
          </a:xfrm>
        </p:spPr>
        <p:txBody>
          <a:bodyPr>
            <a:normAutofit/>
          </a:bodyPr>
          <a:lstStyle/>
          <a:p>
            <a:pPr marL="0" marR="0" algn="l">
              <a:lnSpc>
                <a:spcPct val="107000"/>
              </a:lnSpc>
              <a:spcBef>
                <a:spcPts val="0"/>
              </a:spcBef>
              <a:spcAft>
                <a:spcPts val="0"/>
              </a:spcAft>
            </a:pPr>
            <a:r>
              <a:rPr lang="en-US" sz="3600" b="1" cap="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p>
        </p:txBody>
      </p:sp>
      <p:sp>
        <p:nvSpPr>
          <p:cNvPr id="3" name="Content Placeholder 2">
            <a:extLst>
              <a:ext uri="{FF2B5EF4-FFF2-40B4-BE49-F238E27FC236}">
                <a16:creationId xmlns:a16="http://schemas.microsoft.com/office/drawing/2014/main" id="{03D7AAC8-C1E7-6313-1CE0-BBBBCFC90064}"/>
              </a:ext>
            </a:extLst>
          </p:cNvPr>
          <p:cNvSpPr>
            <a:spLocks noGrp="1"/>
          </p:cNvSpPr>
          <p:nvPr>
            <p:ph idx="1"/>
          </p:nvPr>
        </p:nvSpPr>
        <p:spPr>
          <a:xfrm>
            <a:off x="1037231" y="1588282"/>
            <a:ext cx="10691578" cy="3346574"/>
          </a:xfrm>
          <a:noFill/>
        </p:spPr>
        <p:txBody>
          <a:bodyPr>
            <a:normAutofit fontScale="92500" lnSpcReduction="20000"/>
          </a:bodyPr>
          <a:lstStyle/>
          <a:p>
            <a:pPr marL="0" marR="0" indent="0">
              <a:lnSpc>
                <a:spcPct val="107000"/>
              </a:lnSpc>
              <a:spcBef>
                <a:spcPts val="0"/>
              </a:spcBef>
              <a:spcAft>
                <a:spcPts val="0"/>
              </a:spcAft>
              <a:buNone/>
            </a:pPr>
            <a:r>
              <a:rPr lang="en-US" sz="3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Father, You created us to be at one with You, in Your presence. But sin has shattered that oneness, bringing division and chaos. Thank You for Your grace and mercy in providing ways for that oneness to be restored—first, through a Day of Atonement designed for the ancient Israelites and now, through a superior Day of Atonement designed for the entire world and accomplished through Jesus’ once-for-all sacrifice. We praise You in His name. Amen.</a:t>
            </a:r>
          </a:p>
        </p:txBody>
      </p:sp>
      <p:sp>
        <p:nvSpPr>
          <p:cNvPr id="4" name="Title 1">
            <a:extLst>
              <a:ext uri="{FF2B5EF4-FFF2-40B4-BE49-F238E27FC236}">
                <a16:creationId xmlns:a16="http://schemas.microsoft.com/office/drawing/2014/main" id="{ADFE4E28-7984-4561-9D9C-D3C2770ECE1F}"/>
              </a:ext>
            </a:extLst>
          </p:cNvPr>
          <p:cNvSpPr txBox="1">
            <a:spLocks/>
          </p:cNvSpPr>
          <p:nvPr/>
        </p:nvSpPr>
        <p:spPr>
          <a:xfrm>
            <a:off x="1702159" y="5143832"/>
            <a:ext cx="10026650" cy="655637"/>
          </a:xfrm>
          <a:prstGeom prst="rect">
            <a:avLst/>
          </a:prstGeom>
          <a:noFill/>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marL="0" marR="0">
              <a:lnSpc>
                <a:spcPct val="107000"/>
              </a:lnSpc>
              <a:spcBef>
                <a:spcPts val="0"/>
              </a:spcBef>
              <a:spcAft>
                <a:spcPts val="0"/>
              </a:spcAft>
            </a:pPr>
            <a:r>
              <a:rPr lang="en-US" sz="32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Thought to Remember</a:t>
            </a:r>
          </a:p>
        </p:txBody>
      </p:sp>
      <p:sp>
        <p:nvSpPr>
          <p:cNvPr id="5" name="Content Placeholder 2">
            <a:extLst>
              <a:ext uri="{FF2B5EF4-FFF2-40B4-BE49-F238E27FC236}">
                <a16:creationId xmlns:a16="http://schemas.microsoft.com/office/drawing/2014/main" id="{8440C3F4-DD89-48E5-497E-4BCDC41DD7C6}"/>
              </a:ext>
            </a:extLst>
          </p:cNvPr>
          <p:cNvSpPr txBox="1">
            <a:spLocks/>
          </p:cNvSpPr>
          <p:nvPr/>
        </p:nvSpPr>
        <p:spPr>
          <a:xfrm>
            <a:off x="2500603" y="5707014"/>
            <a:ext cx="8418409" cy="1398636"/>
          </a:xfrm>
          <a:prstGeom prst="rect">
            <a:avLst/>
          </a:prstGeom>
        </p:spPr>
        <p:txBody>
          <a:bodyPr vert="horz" lIns="0" tIns="0" rIns="0" bIns="0" rtlCol="0" anchor="t" anchorCtr="0">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32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Praise God for His provisions of atonement!</a:t>
            </a:r>
          </a:p>
        </p:txBody>
      </p:sp>
      <p:cxnSp>
        <p:nvCxnSpPr>
          <p:cNvPr id="9" name="Straight Connector 8">
            <a:extLst>
              <a:ext uri="{FF2B5EF4-FFF2-40B4-BE49-F238E27FC236}">
                <a16:creationId xmlns:a16="http://schemas.microsoft.com/office/drawing/2014/main" id="{F805EF57-3B00-95E0-D565-1F95B40E9676}"/>
              </a:ext>
            </a:extLst>
          </p:cNvPr>
          <p:cNvCxnSpPr>
            <a:cxnSpLocks/>
          </p:cNvCxnSpPr>
          <p:nvPr/>
        </p:nvCxnSpPr>
        <p:spPr>
          <a:xfrm>
            <a:off x="492746" y="5084683"/>
            <a:ext cx="10972800" cy="0"/>
          </a:xfrm>
          <a:prstGeom prst="line">
            <a:avLst/>
          </a:prstGeom>
          <a:ln w="920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58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7455876" y="6077245"/>
            <a:ext cx="4088009"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SUMMER 2023 quarter with permission, © David C Cook, https://davidccook.org. May not be further reproduced. All rights reserved.</a:t>
              </a:r>
            </a:p>
          </p:txBody>
        </p:sp>
      </p:grpSp>
    </p:spTree>
    <p:extLst>
      <p:ext uri="{BB962C8B-B14F-4D97-AF65-F5344CB8AC3E}">
        <p14:creationId xmlns:p14="http://schemas.microsoft.com/office/powerpoint/2010/main" val="1687113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35514CED-2458-4530-A662-FCAE6E52E74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5" name="TextBox 4">
            <a:extLst>
              <a:ext uri="{FF2B5EF4-FFF2-40B4-BE49-F238E27FC236}">
                <a16:creationId xmlns:a16="http://schemas.microsoft.com/office/drawing/2014/main" id="{B1287DED-06E3-4317-4565-7C1DAD471D33}"/>
              </a:ext>
            </a:extLst>
          </p:cNvPr>
          <p:cNvSpPr txBox="1"/>
          <p:nvPr/>
        </p:nvSpPr>
        <p:spPr>
          <a:xfrm>
            <a:off x="-51213" y="72189"/>
            <a:ext cx="12192000" cy="7983724"/>
          </a:xfrm>
          <a:prstGeom prst="rect">
            <a:avLst/>
          </a:prstGeom>
          <a:solidFill>
            <a:schemeClr val="tx2">
              <a:lumMod val="25000"/>
              <a:lumOff val="75000"/>
              <a:alpha val="30000"/>
            </a:schemeClr>
          </a:solidFill>
          <a:ln>
            <a:solidFill>
              <a:srgbClr val="002060"/>
            </a:solidFill>
          </a:ln>
        </p:spPr>
        <p:txBody>
          <a:bodyPr wrap="square">
            <a:spAutoFit/>
          </a:bodyPr>
          <a:lstStyle/>
          <a:p>
            <a:pPr marL="778657" lvl="2" hangingPunct="0">
              <a:tabLst>
                <a:tab pos="642915" algn="l"/>
              </a:tabLst>
            </a:pP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spcBef>
                <a:spcPts val="1200"/>
              </a:spcBef>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657350" lvl="3" indent="-457200">
              <a:buFont typeface="Wingdings" panose="05000000000000000000" pitchFamily="2" charset="2"/>
              <a:buChar char="q"/>
              <a:defRPr/>
            </a:pPr>
            <a:r>
              <a:rPr lang="en-US" sz="3200" b="1" cap="small" dirty="0">
                <a:solidFill>
                  <a:srgbClr val="002060"/>
                </a:solidFill>
                <a:effectLst>
                  <a:outerShdw blurRad="38100" dist="38100" dir="2700000" algn="tl">
                    <a:srgbClr val="000000">
                      <a:alpha val="43137"/>
                    </a:srgbClr>
                  </a:outerShdw>
                </a:effectLst>
                <a:latin typeface="Gotham Medium" panose="02000604030000020004"/>
              </a:rPr>
              <a:t>The Bull Offering - Leviticus 16:11–14 KJV</a:t>
            </a:r>
          </a:p>
          <a:p>
            <a:pPr marL="1657350" lvl="3" indent="-457200">
              <a:buFont typeface="Wingdings" panose="05000000000000000000" pitchFamily="2" charset="2"/>
              <a:buChar char="q"/>
              <a:defRPr/>
            </a:pPr>
            <a:r>
              <a:rPr lang="en-US" sz="3200" b="1" cap="small" dirty="0">
                <a:solidFill>
                  <a:srgbClr val="002060"/>
                </a:solidFill>
                <a:effectLst>
                  <a:outerShdw blurRad="38100" dist="38100" dir="2700000" algn="tl">
                    <a:srgbClr val="000000">
                      <a:alpha val="43137"/>
                    </a:srgbClr>
                  </a:outerShdw>
                </a:effectLst>
                <a:latin typeface="Gotham Medium" panose="02000604030000020004"/>
              </a:rPr>
              <a:t>The Goat Offering - Leviticus 16:15–19 KJV</a:t>
            </a:r>
          </a:p>
          <a:p>
            <a:pPr marL="1657350" lvl="3" indent="-457200">
              <a:buFont typeface="Wingdings" panose="05000000000000000000" pitchFamily="2" charset="2"/>
              <a:buChar char="q"/>
              <a:defRPr/>
            </a:pPr>
            <a:endParaRPr lang="en-US" sz="3200" b="1" cap="small" dirty="0">
              <a:solidFill>
                <a:srgbClr val="002060"/>
              </a:solidFill>
              <a:effectLst>
                <a:outerShdw blurRad="38100" dist="38100" dir="2700000" algn="tl">
                  <a:srgbClr val="000000">
                    <a:alpha val="43137"/>
                  </a:srgbClr>
                </a:outerShdw>
              </a:effectLst>
              <a:latin typeface="Gotham Medium" panose="02000604030000020004"/>
            </a:endParaRPr>
          </a:p>
          <a:p>
            <a:pPr marL="778657" lvl="2" hangingPunct="0">
              <a:lnSpc>
                <a:spcPct val="107000"/>
              </a:lnSpc>
              <a:tabLst>
                <a:tab pos="642915" algn="l"/>
              </a:tabLst>
              <a:defRPr/>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Bible Application</a:t>
            </a: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Question &amp; Answers</a:t>
            </a:r>
          </a:p>
          <a:p>
            <a:pPr marL="778657" lvl="2" hangingPunct="0">
              <a:tabLst>
                <a:tab pos="642915" algn="l"/>
              </a:tabLst>
            </a:pP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6" name="Straight Connector 5">
            <a:extLst>
              <a:ext uri="{FF2B5EF4-FFF2-40B4-BE49-F238E27FC236}">
                <a16:creationId xmlns:a16="http://schemas.microsoft.com/office/drawing/2014/main" id="{88B6B354-28D0-DED4-6FF2-A93ADDBB4C49}"/>
              </a:ext>
            </a:extLst>
          </p:cNvPr>
          <p:cNvCxnSpPr>
            <a:cxnSpLocks/>
          </p:cNvCxnSpPr>
          <p:nvPr/>
        </p:nvCxnSpPr>
        <p:spPr>
          <a:xfrm>
            <a:off x="792480" y="2673582"/>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43BE764-A303-F010-B591-63BECC8E9675}"/>
              </a:ext>
            </a:extLst>
          </p:cNvPr>
          <p:cNvSpPr txBox="1">
            <a:spLocks/>
          </p:cNvSpPr>
          <p:nvPr/>
        </p:nvSpPr>
        <p:spPr>
          <a:xfrm>
            <a:off x="5090894" y="574242"/>
            <a:ext cx="6798819" cy="1668759"/>
          </a:xfrm>
          <a:prstGeom prst="rect">
            <a:avLst/>
          </a:prstGeom>
          <a:blipFill>
            <a:blip r:embed="rId5">
              <a:extLst>
                <a:ext uri="{28A0092B-C50C-407E-A947-70E740481C1C}">
                  <a14:useLocalDpi xmlns:a14="http://schemas.microsoft.com/office/drawing/2010/main" val="0"/>
                </a:ext>
              </a:extLst>
            </a:blip>
            <a:stretch>
              <a:fillRect/>
            </a:stretch>
          </a:blip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880" lvl="1"/>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And he shall make an atonement for the holy place, because of the uncleanness of the children of Israel, and because of their transgressions in all their sins: and so shall he do for the tabernacle of the congregation, that </a:t>
            </a:r>
            <a:r>
              <a:rPr lang="en-US" sz="1600" cap="none" dirty="0" err="1">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remaineth</a:t>
            </a: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 among them in the midst of their uncleanness. </a:t>
            </a:r>
          </a:p>
          <a:p>
            <a:pPr marL="182880" lvl="1"/>
            <a:endParaRPr lang="en-US" sz="400" dirty="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marL="182880" lvl="1" algn="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—Leviticus 16:16 KJV</a:t>
            </a:r>
          </a:p>
        </p:txBody>
      </p:sp>
      <p:cxnSp>
        <p:nvCxnSpPr>
          <p:cNvPr id="10" name="Straight Connector 9">
            <a:extLst>
              <a:ext uri="{FF2B5EF4-FFF2-40B4-BE49-F238E27FC236}">
                <a16:creationId xmlns:a16="http://schemas.microsoft.com/office/drawing/2014/main" id="{FB860F08-084D-7E5D-7F36-BA582F1D3C2F}"/>
              </a:ext>
            </a:extLst>
          </p:cNvPr>
          <p:cNvCxnSpPr>
            <a:cxnSpLocks/>
          </p:cNvCxnSpPr>
          <p:nvPr/>
        </p:nvCxnSpPr>
        <p:spPr>
          <a:xfrm>
            <a:off x="792480" y="4614997"/>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13BCADD-D661-4F5D-AF86-24F6D3551153}"/>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3</a:t>
            </a:fld>
            <a:endParaRPr lang="en-US"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3920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BD8E4AC2-D657-499D-8E58-CA40FAB4D04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609599" y="774887"/>
            <a:ext cx="10026650" cy="655637"/>
          </a:xfrm>
        </p:spPr>
        <p:txBody>
          <a:bodyPr>
            <a:normAutofit/>
          </a:bodyPr>
          <a:lstStyle/>
          <a:p>
            <a:pPr algn="ctr">
              <a:lnSpc>
                <a:spcPct val="107000"/>
              </a:lnSpc>
              <a:spcBef>
                <a:spcPts val="0"/>
              </a:spcBef>
            </a:pPr>
            <a:r>
              <a:rPr lang="en-US" sz="2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Necessary Barriers </a:t>
            </a:r>
          </a:p>
        </p:txBody>
      </p:sp>
      <p:sp>
        <p:nvSpPr>
          <p:cNvPr id="3" name="Content Placeholder 2">
            <a:extLst>
              <a:ext uri="{FF2B5EF4-FFF2-40B4-BE49-F238E27FC236}">
                <a16:creationId xmlns:a16="http://schemas.microsoft.com/office/drawing/2014/main" id="{234ED835-031F-0843-FAF4-B5EEC522385F}"/>
              </a:ext>
            </a:extLst>
          </p:cNvPr>
          <p:cNvSpPr>
            <a:spLocks noGrp="1"/>
          </p:cNvSpPr>
          <p:nvPr>
            <p:ph idx="1"/>
          </p:nvPr>
        </p:nvSpPr>
        <p:spPr>
          <a:xfrm>
            <a:off x="609600" y="1526134"/>
            <a:ext cx="10972800" cy="3978275"/>
          </a:xfrm>
          <a:solidFill>
            <a:schemeClr val="tx2">
              <a:lumMod val="25000"/>
              <a:lumOff val="75000"/>
              <a:alpha val="30000"/>
            </a:schemeClr>
          </a:solidFill>
        </p:spPr>
        <p:txBody>
          <a:bodyPr>
            <a:noAutofit/>
          </a:bodyPr>
          <a:lstStyle/>
          <a:p>
            <a:pPr marL="0" marR="0" indent="0">
              <a:lnSpc>
                <a:spcPct val="107000"/>
              </a:lnSpc>
              <a:spcBef>
                <a:spcPts val="0"/>
              </a:spcBef>
              <a:spcAft>
                <a:spcPts val="0"/>
              </a:spcAft>
              <a:buNone/>
            </a:pPr>
            <a:r>
              <a:rPr lang="en-US" sz="2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good principle of life is Don’t tear down a fence until you find out why it was erected in the first place. Undoubtedly, there was a reason for putting up any given fence in the first place, but the ques­tion is whether that reason still exists.</a:t>
            </a:r>
            <a:r>
              <a:rPr lang="en-US" sz="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This principle applies all the more regarding divine matters. Within the Old Testament, the world is divided in part between pure and impure things. While God has always desired to dwell with His people, His presence cannot reside in an impure location, so barriers must be erected. Today’s lesson text describes how God addressed the problem of sacred space and impurity in the Old Testament era. Next week’s lesson will address His permanent solution.</a:t>
            </a:r>
          </a:p>
        </p:txBody>
      </p:sp>
      <p:sp>
        <p:nvSpPr>
          <p:cNvPr id="7" name="Slide Number Placeholder 1">
            <a:extLst>
              <a:ext uri="{FF2B5EF4-FFF2-40B4-BE49-F238E27FC236}">
                <a16:creationId xmlns:a16="http://schemas.microsoft.com/office/drawing/2014/main" id="{D388BDEC-DFA8-434B-B115-5C4C818CAAFB}"/>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4</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599" y="148466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37446C5A-3B6E-4241-B71A-6331FAF47B12}"/>
              </a:ext>
            </a:extLst>
          </p:cNvPr>
          <p:cNvSpPr txBox="1">
            <a:spLocks/>
          </p:cNvSpPr>
          <p:nvPr/>
        </p:nvSpPr>
        <p:spPr>
          <a:xfrm>
            <a:off x="3918857" y="20210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200" b="1" i="1" cap="small" dirty="0">
                <a:solidFill>
                  <a:schemeClr val="bg1"/>
                </a:solidFill>
                <a:effectLst>
                  <a:outerShdw blurRad="38100" dist="38100" dir="2700000" algn="tl">
                    <a:srgbClr val="000000">
                      <a:alpha val="43137"/>
                    </a:srgbClr>
                  </a:outerShdw>
                </a:effectLst>
                <a:latin typeface="Gotham Book"/>
              </a:rPr>
              <a:t>The Day of Atonement</a:t>
            </a:r>
          </a:p>
        </p:txBody>
      </p:sp>
    </p:spTree>
    <p:extLst>
      <p:ext uri="{BB962C8B-B14F-4D97-AF65-F5344CB8AC3E}">
        <p14:creationId xmlns:p14="http://schemas.microsoft.com/office/powerpoint/2010/main" val="84772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D7738E9B-232D-4722-89D8-1A7145AF9EE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36525"/>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1702684930"/>
              </p:ext>
            </p:extLst>
          </p:nvPr>
        </p:nvGraphicFramePr>
        <p:xfrm>
          <a:off x="1583501" y="2478507"/>
          <a:ext cx="9790521" cy="3702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5</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FCE8C042-A663-959F-2E46-D77734952B87}"/>
              </a:ext>
            </a:extLst>
          </p:cNvPr>
          <p:cNvSpPr txBox="1"/>
          <p:nvPr/>
        </p:nvSpPr>
        <p:spPr>
          <a:xfrm>
            <a:off x="1430940" y="768229"/>
            <a:ext cx="10327919" cy="1560877"/>
          </a:xfrm>
          <a:prstGeom prst="rect">
            <a:avLst/>
          </a:prstGeom>
          <a:noFill/>
        </p:spPr>
        <p:txBody>
          <a:bodyPr wrap="square">
            <a:spAutoFit/>
          </a:bodyPr>
          <a:lstStyle/>
          <a:p>
            <a:pPr marL="0" marR="0">
              <a:lnSpc>
                <a:spcPct val="107000"/>
              </a:lnSpc>
              <a:spcBef>
                <a:spcPts val="0"/>
              </a:spcBef>
              <a:spcAft>
                <a:spcPts val="0"/>
              </a:spcAft>
            </a:pPr>
            <a:r>
              <a:rPr lang="en-US" sz="1800" b="1" kern="100" dirty="0">
                <a:effectLst/>
                <a:latin typeface="Arial Black" panose="020B0A04020102020204" pitchFamily="34" charset="0"/>
                <a:ea typeface="Aptos" panose="020B0004020202020204" pitchFamily="34" charset="0"/>
                <a:cs typeface="Times New Roman" panose="02020603050405020304" pitchFamily="18" charset="0"/>
              </a:rPr>
              <a:t>S</a:t>
            </a:r>
            <a:r>
              <a:rPr lang="en-US" sz="1800" kern="100" dirty="0">
                <a:effectLst/>
                <a:latin typeface="Arial Black" panose="020B0A04020102020204" pitchFamily="34" charset="0"/>
                <a:ea typeface="Aptos" panose="020B0004020202020204" pitchFamily="34" charset="0"/>
                <a:cs typeface="Times New Roman" panose="02020603050405020304" pitchFamily="18" charset="0"/>
              </a:rPr>
              <a:t>in separates all people from God, so He devised ways to walk beside His people during their lives in both the Old and New Testament. In the Old Testament, the Jewish people sacrificed animals for their sins. Then in the new covenant, Christ became the final sacrifice. His blood paid the price for all sin and tore the division between God and humanity. </a:t>
            </a:r>
          </a:p>
        </p:txBody>
      </p:sp>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D51EC8B-6C4C-C48B-E2E3-F1947D6FEB94}"/>
            </a:ext>
          </a:extLst>
        </p:cNvPr>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70D958B1-3ACE-1DC2-1BCC-A06CEE5D2681}"/>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36525"/>
            <a:ext cx="12192000" cy="6858000"/>
          </a:xfrm>
          <a:prstGeom prst="rect">
            <a:avLst/>
          </a:prstGeom>
        </p:spPr>
      </p:pic>
      <p:graphicFrame>
        <p:nvGraphicFramePr>
          <p:cNvPr id="12" name="Diagram 11">
            <a:extLst>
              <a:ext uri="{FF2B5EF4-FFF2-40B4-BE49-F238E27FC236}">
                <a16:creationId xmlns:a16="http://schemas.microsoft.com/office/drawing/2014/main" id="{65F85ECB-FD97-0BF9-6E98-5635D237ED7A}"/>
              </a:ext>
            </a:extLst>
          </p:cNvPr>
          <p:cNvGraphicFramePr/>
          <p:nvPr>
            <p:extLst>
              <p:ext uri="{D42A27DB-BD31-4B8C-83A1-F6EECF244321}">
                <p14:modId xmlns:p14="http://schemas.microsoft.com/office/powerpoint/2010/main" val="2379709563"/>
              </p:ext>
            </p:extLst>
          </p:nvPr>
        </p:nvGraphicFramePr>
        <p:xfrm>
          <a:off x="1583501" y="2478507"/>
          <a:ext cx="9790521" cy="3702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3E50007B-77C5-03C0-10EB-39B3396B23C5}"/>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8924F889-0308-7064-3053-D416CCDA62AA}"/>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5" name="Straight Connector 4">
            <a:extLst>
              <a:ext uri="{FF2B5EF4-FFF2-40B4-BE49-F238E27FC236}">
                <a16:creationId xmlns:a16="http://schemas.microsoft.com/office/drawing/2014/main" id="{3E1BA1B6-8E8C-03C5-28A4-BD622611B384}"/>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D2AAE5-33DF-3599-71B6-75F8944ADA5A}"/>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B6C92741-82CD-B80D-1344-D5514F28AF8C}"/>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6</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DDD7BB5B-5B6B-F8E8-A2C3-ED91F1CE7D27}"/>
              </a:ext>
            </a:extLst>
          </p:cNvPr>
          <p:cNvSpPr txBox="1"/>
          <p:nvPr/>
        </p:nvSpPr>
        <p:spPr>
          <a:xfrm>
            <a:off x="1430940" y="768229"/>
            <a:ext cx="10327919" cy="1560877"/>
          </a:xfrm>
          <a:prstGeom prst="rect">
            <a:avLst/>
          </a:prstGeom>
          <a:noFill/>
        </p:spPr>
        <p:txBody>
          <a:bodyPr wrap="square">
            <a:spAutoFit/>
          </a:bodyPr>
          <a:lstStyle/>
          <a:p>
            <a:pPr marL="0" marR="0">
              <a:lnSpc>
                <a:spcPct val="107000"/>
              </a:lnSpc>
              <a:spcBef>
                <a:spcPts val="0"/>
              </a:spcBef>
              <a:spcAft>
                <a:spcPts val="0"/>
              </a:spcAft>
            </a:pPr>
            <a:r>
              <a:rPr lang="en-US" sz="1800" b="1" kern="100" dirty="0">
                <a:effectLst/>
                <a:latin typeface="Arial Black" panose="020B0A04020102020204" pitchFamily="34" charset="0"/>
                <a:ea typeface="Aptos" panose="020B0004020202020204" pitchFamily="34" charset="0"/>
                <a:cs typeface="Times New Roman" panose="02020603050405020304" pitchFamily="18" charset="0"/>
              </a:rPr>
              <a:t>S</a:t>
            </a:r>
            <a:r>
              <a:rPr lang="en-US" sz="1800" kern="100" dirty="0">
                <a:effectLst/>
                <a:latin typeface="Arial Black" panose="020B0A04020102020204" pitchFamily="34" charset="0"/>
                <a:ea typeface="Aptos" panose="020B0004020202020204" pitchFamily="34" charset="0"/>
                <a:cs typeface="Times New Roman" panose="02020603050405020304" pitchFamily="18" charset="0"/>
              </a:rPr>
              <a:t>in separates all people from God, so He devised ways to walk beside His people during their lives in both the Old and New Testament. In the Old Testament, the Jewish people sacrificed animals for their sins. Then in the new covenant, Christ became the final sacrifice. His blood paid the price for all sin and tore the division between God and humanity. </a:t>
            </a:r>
          </a:p>
        </p:txBody>
      </p:sp>
    </p:spTree>
    <p:extLst>
      <p:ext uri="{BB962C8B-B14F-4D97-AF65-F5344CB8AC3E}">
        <p14:creationId xmlns:p14="http://schemas.microsoft.com/office/powerpoint/2010/main" val="2775272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27947F93-5988-470C-92E2-D6DD1F4C1817}"/>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nvGraphicFramePr>
        <p:xfrm>
          <a:off x="418505" y="691573"/>
          <a:ext cx="11687045" cy="6104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2">
            <a:extLst>
              <a:ext uri="{FF2B5EF4-FFF2-40B4-BE49-F238E27FC236}">
                <a16:creationId xmlns:a16="http://schemas.microsoft.com/office/drawing/2014/main" id="{9CBF2DF6-BE6A-4808-A788-56DC94952066}"/>
              </a:ext>
            </a:extLst>
          </p:cNvPr>
          <p:cNvSpPr txBox="1">
            <a:spLocks/>
          </p:cNvSpPr>
          <p:nvPr/>
        </p:nvSpPr>
        <p:spPr>
          <a:xfrm>
            <a:off x="4126097" y="6245345"/>
            <a:ext cx="4273421"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6" name="Straight Connector 5">
            <a:extLst>
              <a:ext uri="{FF2B5EF4-FFF2-40B4-BE49-F238E27FC236}">
                <a16:creationId xmlns:a16="http://schemas.microsoft.com/office/drawing/2014/main" id="{06F39CC5-651A-44EA-A01A-5D82130E676D}"/>
              </a:ext>
            </a:extLst>
          </p:cNvPr>
          <p:cNvCxnSpPr>
            <a:cxnSpLocks/>
          </p:cNvCxnSpPr>
          <p:nvPr/>
        </p:nvCxnSpPr>
        <p:spPr>
          <a:xfrm>
            <a:off x="9458178" y="6537953"/>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05E786-1140-4B08-B6C8-72DB8B08D328}"/>
              </a:ext>
            </a:extLst>
          </p:cNvPr>
          <p:cNvCxnSpPr>
            <a:cxnSpLocks/>
          </p:cNvCxnSpPr>
          <p:nvPr/>
        </p:nvCxnSpPr>
        <p:spPr>
          <a:xfrm>
            <a:off x="781437" y="6537953"/>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C4DD03D-CC98-A0FA-876F-0F25E50B352F}"/>
              </a:ext>
            </a:extLst>
          </p:cNvPr>
          <p:cNvGrpSpPr/>
          <p:nvPr/>
        </p:nvGrpSpPr>
        <p:grpSpPr>
          <a:xfrm>
            <a:off x="-1168647" y="2056446"/>
            <a:ext cx="5294744" cy="4775079"/>
            <a:chOff x="0" y="463799"/>
            <a:chExt cx="5294744" cy="4775079"/>
          </a:xfrm>
        </p:grpSpPr>
        <p:sp>
          <p:nvSpPr>
            <p:cNvPr id="3" name="Rectangle 2">
              <a:extLst>
                <a:ext uri="{FF2B5EF4-FFF2-40B4-BE49-F238E27FC236}">
                  <a16:creationId xmlns:a16="http://schemas.microsoft.com/office/drawing/2014/main" id="{E7E3DD1D-0531-0CA5-EE33-425E49C57026}"/>
                </a:ext>
              </a:extLst>
            </p:cNvPr>
            <p:cNvSpPr/>
            <p:nvPr/>
          </p:nvSpPr>
          <p:spPr>
            <a:xfrm>
              <a:off x="0" y="463800"/>
              <a:ext cx="5294744" cy="311328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400"/>
            </a:p>
          </p:txBody>
        </p:sp>
        <p:sp>
          <p:nvSpPr>
            <p:cNvPr id="10" name="TextBox 9">
              <a:extLst>
                <a:ext uri="{FF2B5EF4-FFF2-40B4-BE49-F238E27FC236}">
                  <a16:creationId xmlns:a16="http://schemas.microsoft.com/office/drawing/2014/main" id="{E7A7DBE9-5C5B-7C4C-E227-A3BB2B174B95}"/>
                </a:ext>
              </a:extLst>
            </p:cNvPr>
            <p:cNvSpPr txBox="1"/>
            <p:nvPr/>
          </p:nvSpPr>
          <p:spPr>
            <a:xfrm>
              <a:off x="1588712" y="463799"/>
              <a:ext cx="3706032" cy="47750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8108" tIns="22860" rIns="128016" bIns="22860" numCol="1" spcCol="1270" anchor="t" anchorCtr="0">
              <a:noAutofit/>
            </a:bodyPr>
            <a:lstStyle/>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this, our second lesson in Leviticus, we jump from chapter 1 to chapter 16. How these two chapters fit within the whole book is seen in this outline: </a:t>
              </a:r>
            </a:p>
            <a:p>
              <a:pPr marL="0" marR="0">
                <a:lnSpc>
                  <a:spcPct val="107000"/>
                </a:lnSpc>
                <a:spcBef>
                  <a:spcPts val="0"/>
                </a:spcBef>
                <a:spcAft>
                  <a:spcPts val="0"/>
                </a:spcAft>
              </a:pPr>
              <a:endPar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Sacrificial Worship (1:1–7:38)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Ritual Ceremonies (8:1–10:20)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Purity vs. Impurity (11:1–15:33)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Day of Atonement (16:1-34)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Holy Sacrifices (17:1-16)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Community Holiness (18:1–20:27)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Particularly Holy (21:1–27:34) </a:t>
              </a:r>
            </a:p>
          </p:txBody>
        </p:sp>
      </p:grpSp>
      <p:sp>
        <p:nvSpPr>
          <p:cNvPr id="13" name="TextBox 12">
            <a:extLst>
              <a:ext uri="{FF2B5EF4-FFF2-40B4-BE49-F238E27FC236}">
                <a16:creationId xmlns:a16="http://schemas.microsoft.com/office/drawing/2014/main" id="{49687E3C-5D07-4C96-A777-DB1EEE0BF167}"/>
              </a:ext>
            </a:extLst>
          </p:cNvPr>
          <p:cNvSpPr txBox="1"/>
          <p:nvPr/>
        </p:nvSpPr>
        <p:spPr>
          <a:xfrm>
            <a:off x="4294455" y="2056446"/>
            <a:ext cx="7897545" cy="4000903"/>
          </a:xfrm>
          <a:prstGeom prst="rect">
            <a:avLst/>
          </a:prstGeom>
          <a:noFill/>
        </p:spPr>
        <p:txBody>
          <a:bodyPr wrap="square">
            <a:spAutoFit/>
          </a:bodyPr>
          <a:lstStyle/>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established several feasts and holy days for the new nation of Israel. These are listed in Leviti­cus 23; Numbers 28–29; Deuteronomy 16; etc. In the book of Leviticus, the Day of Atonement takes center stage among them (compare Numbers 29:7- 11). Indeed, the writer of Leviticus devotes more than 4 percent of the entire book to that single day on the calendar of the ancient Israelites—the tenth day of the seventh month (Leviticus 16:29; 23:27). On the modern calendar, this equates to a day in late September or early October. If you’ve</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heard this day referred to as Yom Kippur, then you are learning to speak Hebrew!</a:t>
            </a:r>
            <a:endParaRPr lang="en-US" sz="7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sacred space designated “most holy” is the context for the actions taken on that day of every year. Perhaps you have heard that place described as “the holy of holies. ” That is a very literal, word-for-word translation of the Hebrew as it is found in Exodus 26:33; 1 Kings 6:16; 7:50; 8:6; and else­where. The translation “the holy of holies” does not appear in the King James Version, but the loca­tion is the same in the translation “the holy place within the vail” (Leviticus 16:2) or simply “the most holy” (Exodus 26:33). The most holy place was the heart of the tabernacle, the sacred struc­ture that God commanded Moses to build as a site for God’s presence among the people (Exodus 26). </a:t>
            </a:r>
            <a:endParaRPr lang="en-US" sz="7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printed text picks up with the Lord’s instruction on how Aaron, brother of Moses and the first high priest (Leviticus 16:2-5), was to discharge his duties when that sacred day came around each year. </a:t>
            </a:r>
          </a:p>
        </p:txBody>
      </p:sp>
      <p:sp>
        <p:nvSpPr>
          <p:cNvPr id="16" name="Title 1">
            <a:extLst>
              <a:ext uri="{FF2B5EF4-FFF2-40B4-BE49-F238E27FC236}">
                <a16:creationId xmlns:a16="http://schemas.microsoft.com/office/drawing/2014/main" id="{4D7CF8F4-F6CE-49D2-94EC-FCF52AF529D0}"/>
              </a:ext>
            </a:extLst>
          </p:cNvPr>
          <p:cNvSpPr txBox="1">
            <a:spLocks/>
          </p:cNvSpPr>
          <p:nvPr/>
        </p:nvSpPr>
        <p:spPr>
          <a:xfrm>
            <a:off x="418505" y="111758"/>
            <a:ext cx="4556266" cy="499379"/>
          </a:xfrm>
          <a:prstGeom prst="rect">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fontScale="92500" lnSpcReduction="10000"/>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rgbClr val="002060"/>
                </a:solidFill>
                <a:latin typeface="Gotham Medium" panose="02000604030000020004"/>
                <a:ea typeface="Calibri" panose="020F0502020204030204" pitchFamily="34" charset="0"/>
                <a:cs typeface="Times New Roman" panose="02020603050405020304" pitchFamily="18" charset="0"/>
              </a:rPr>
              <a:t>Lesson Context</a:t>
            </a:r>
          </a:p>
        </p:txBody>
      </p:sp>
      <p:sp>
        <p:nvSpPr>
          <p:cNvPr id="17" name="Slide Number Placeholder 1">
            <a:extLst>
              <a:ext uri="{FF2B5EF4-FFF2-40B4-BE49-F238E27FC236}">
                <a16:creationId xmlns:a16="http://schemas.microsoft.com/office/drawing/2014/main" id="{99C45ABC-CFA4-402F-B27A-C583A3025AEE}"/>
              </a:ext>
            </a:extLst>
          </p:cNvPr>
          <p:cNvSpPr txBox="1">
            <a:spLocks/>
          </p:cNvSpPr>
          <p:nvPr/>
        </p:nvSpPr>
        <p:spPr>
          <a:xfrm>
            <a:off x="10707178" y="640503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7</a:t>
            </a:fld>
            <a:endParaRPr lang="en-US" dirty="0">
              <a:solidFill>
                <a:srgbClr val="002060"/>
              </a:solidFill>
              <a:latin typeface="Arial Black" panose="020B0A04020102020204" pitchFamily="34" charset="0"/>
            </a:endParaRPr>
          </a:p>
        </p:txBody>
      </p:sp>
      <p:sp>
        <p:nvSpPr>
          <p:cNvPr id="8" name="TextBox 7">
            <a:extLst>
              <a:ext uri="{FF2B5EF4-FFF2-40B4-BE49-F238E27FC236}">
                <a16:creationId xmlns:a16="http://schemas.microsoft.com/office/drawing/2014/main" id="{A806E8D7-DB35-79D8-0E03-672A24ADD986}"/>
              </a:ext>
            </a:extLst>
          </p:cNvPr>
          <p:cNvSpPr txBox="1"/>
          <p:nvPr/>
        </p:nvSpPr>
        <p:spPr>
          <a:xfrm>
            <a:off x="594094" y="1311642"/>
            <a:ext cx="11511456" cy="671915"/>
          </a:xfrm>
          <a:prstGeom prst="rect">
            <a:avLst/>
          </a:prstGeom>
          <a:noFill/>
        </p:spPr>
        <p:txBody>
          <a:bodyPr wrap="square">
            <a:spAutoFit/>
          </a:bodyPr>
          <a:lstStyle/>
          <a:p>
            <a:pPr marL="0" marR="0">
              <a:lnSpc>
                <a:spcPct val="107000"/>
              </a:lnSpc>
              <a:spcBef>
                <a:spcPts val="0"/>
              </a:spcBef>
              <a:spcAft>
                <a:spcPts val="0"/>
              </a:spcAft>
            </a:pPr>
            <a:r>
              <a:rPr lang="en-US" sz="18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Lesson Context from last week’s lesson, drawn from Leviticus 1, also applies to this lesson, so that information does not need to be repeated here. The lesson at hand will, in turn, be the con­text for next week’s lesson from Hebrews. </a:t>
            </a:r>
          </a:p>
        </p:txBody>
      </p:sp>
      <p:cxnSp>
        <p:nvCxnSpPr>
          <p:cNvPr id="9" name="Straight Connector 8">
            <a:extLst>
              <a:ext uri="{FF2B5EF4-FFF2-40B4-BE49-F238E27FC236}">
                <a16:creationId xmlns:a16="http://schemas.microsoft.com/office/drawing/2014/main" id="{88CE34C0-2A26-5E97-B72F-732C39BB65F9}"/>
              </a:ext>
            </a:extLst>
          </p:cNvPr>
          <p:cNvCxnSpPr>
            <a:cxnSpLocks/>
          </p:cNvCxnSpPr>
          <p:nvPr/>
        </p:nvCxnSpPr>
        <p:spPr>
          <a:xfrm rot="5400000">
            <a:off x="2186522" y="4029826"/>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F4C2114-7B9D-4800-4EAC-717E5853D743}"/>
              </a:ext>
            </a:extLst>
          </p:cNvPr>
          <p:cNvCxnSpPr>
            <a:cxnSpLocks/>
          </p:cNvCxnSpPr>
          <p:nvPr/>
        </p:nvCxnSpPr>
        <p:spPr>
          <a:xfrm>
            <a:off x="781437" y="1979013"/>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796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753CA-8B9A-F130-C4AE-3278EEBA4E00}"/>
              </a:ext>
            </a:extLst>
          </p:cNvPr>
          <p:cNvSpPr/>
          <p:nvPr/>
        </p:nvSpPr>
        <p:spPr>
          <a:xfrm>
            <a:off x="481941" y="888362"/>
            <a:ext cx="6162196" cy="370591"/>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ight in the clouds&#10;&#10;Description automatically generated">
            <a:extLst>
              <a:ext uri="{FF2B5EF4-FFF2-40B4-BE49-F238E27FC236}">
                <a16:creationId xmlns:a16="http://schemas.microsoft.com/office/drawing/2014/main" id="{5DA891C7-EDF4-405F-B79C-6596BD1A1DC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761448" y="-26640"/>
            <a:ext cx="10026650" cy="655637"/>
          </a:xfrm>
        </p:spPr>
        <p:txBody>
          <a:bodyPr>
            <a:noAutofit/>
          </a:bodyPr>
          <a:lstStyle/>
          <a:p>
            <a:pPr>
              <a:lnSpc>
                <a:spcPct val="107000"/>
              </a:lnSpc>
              <a:spcBef>
                <a:spcPts val="0"/>
              </a:spcBef>
            </a:pPr>
            <a:r>
              <a:rPr lang="en-US" sz="4000" b="1" u="sng">
                <a:effectLst>
                  <a:outerShdw blurRad="38100" dist="38100" dir="2700000" algn="tl">
                    <a:srgbClr val="000000">
                      <a:alpha val="43137"/>
                    </a:srgbClr>
                  </a:outerShdw>
                </a:effectLst>
                <a:latin typeface="Gotham Medium" panose="02000604030000020004"/>
                <a:cs typeface="Times New Roman" panose="02020603050405020304" pitchFamily="18" charset="0"/>
              </a:rPr>
              <a:t>Lesson Context</a:t>
            </a:r>
            <a:br>
              <a:rPr lang="en-US" sz="4000" b="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br>
              <a:rPr lang="en-US" sz="4000" b="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endParaRPr lang="en-US" sz="4000" b="1" u="sng">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id="{242B4EE1-F97A-4D97-82FE-864653058872}"/>
              </a:ext>
            </a:extLst>
          </p:cNvPr>
          <p:cNvGraphicFramePr>
            <a:graphicFrameLocks noGrp="1"/>
          </p:cNvGraphicFramePr>
          <p:nvPr>
            <p:ph idx="1"/>
            <p:extLst>
              <p:ext uri="{D42A27DB-BD31-4B8C-83A1-F6EECF244321}">
                <p14:modId xmlns:p14="http://schemas.microsoft.com/office/powerpoint/2010/main" val="1611889063"/>
              </p:ext>
            </p:extLst>
          </p:nvPr>
        </p:nvGraphicFramePr>
        <p:xfrm>
          <a:off x="481941" y="881465"/>
          <a:ext cx="11268631" cy="5296218"/>
        </p:xfrm>
        <a:graphic>
          <a:graphicData uri="http://schemas.openxmlformats.org/drawingml/2006/table">
            <a:tbl>
              <a:tblPr firstRow="1" bandRow="1">
                <a:tableStyleId>{5C22544A-7EE6-4342-B048-85BDC9FD1C3A}</a:tableStyleId>
              </a:tblPr>
              <a:tblGrid>
                <a:gridCol w="6360851">
                  <a:extLst>
                    <a:ext uri="{9D8B030D-6E8A-4147-A177-3AD203B41FA5}">
                      <a16:colId xmlns:a16="http://schemas.microsoft.com/office/drawing/2014/main" val="2308885808"/>
                    </a:ext>
                  </a:extLst>
                </a:gridCol>
                <a:gridCol w="4907780">
                  <a:extLst>
                    <a:ext uri="{9D8B030D-6E8A-4147-A177-3AD203B41FA5}">
                      <a16:colId xmlns:a16="http://schemas.microsoft.com/office/drawing/2014/main" val="3895442870"/>
                    </a:ext>
                  </a:extLst>
                </a:gridCol>
              </a:tblGrid>
              <a:tr h="3270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Nadab and Abihu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 story of Nadab and Abihu contextualizes God’s instructions in Leviticus 16. After Aaron had offered the first sacrifices in the tabernacle, fire came “from the presence of the Lord,” and the people “shouted for joy and fell facedown” (Lev.  9:24). But the scene turned tragic. In the next verses, Aaron’s sons “offered unauthorized fire before the Lord,” and “fire came out from the presence of the Lord and consumed them... and they died before the Lord” (Lev. 10:1–2).</a:t>
                      </a: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It is unclear exactly what Nadab and Abihu did wrong. It has been suggested that they had performed the offering incorrectly or perhaps they had been drinking prior to entering the tabernacle (see Lev. 10:8–11). Regardless, the example shows that God decides what is and isn’t acceptable, not us.</a:t>
                      </a: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Significance of the Bull</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 bull is the first animal offering mentioned in Leviticus (1:2–8). As it was being offered to the Lord, it was to be “a male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400" b="1" i="0" kern="1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without defect” (v. 2).  Equally important was how the sacrifice was to be performed: “You are to lay your hand on the head of the burnt offering, and it will be accepted on your behalf to make atonement for you” (v. 4). The laying </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on of hands suggests a transference—a direct connection between the sacrifice and the sins of the priests and people.</a:t>
                      </a: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 laying of hands suggests that the heart of the worshiper was more important than the bull itself—an idea supported by Psalm 69:30–31, which declares that praise and worship of the Lord would please Him “more than an ox, more than a bull with its horns and hooves.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600029"/>
                  </a:ext>
                </a:extLst>
              </a:tr>
            </a:tbl>
          </a:graphicData>
        </a:graphic>
      </p:graphicFrame>
      <p:sp>
        <p:nvSpPr>
          <p:cNvPr id="11" name="Slide Number Placeholder 1">
            <a:extLst>
              <a:ext uri="{FF2B5EF4-FFF2-40B4-BE49-F238E27FC236}">
                <a16:creationId xmlns:a16="http://schemas.microsoft.com/office/drawing/2014/main" id="{AADAFA6F-7A8D-425A-BC67-65E3D2CB9122}"/>
              </a:ext>
            </a:extLst>
          </p:cNvPr>
          <p:cNvSpPr>
            <a:spLocks noGrp="1"/>
          </p:cNvSpPr>
          <p:nvPr>
            <p:ph type="sldNum" sz="quarter" idx="12"/>
          </p:nvPr>
        </p:nvSpPr>
        <p:spPr>
          <a:xfrm>
            <a:off x="10728695" y="6466987"/>
            <a:ext cx="1406769" cy="391013"/>
          </a:xfrm>
        </p:spPr>
        <p:txBody>
          <a:bodyPr/>
          <a:lstStyle/>
          <a:p>
            <a:fld id="{1F646F3F-274D-499B-ABBE-824EB4ABDC3D}" type="slidenum">
              <a:rPr lang="en-US" sz="1800" smtClean="0">
                <a:solidFill>
                  <a:srgbClr val="002060"/>
                </a:solidFill>
                <a:latin typeface="Arial Black" panose="020B0A04020102020204" pitchFamily="34" charset="0"/>
              </a:rPr>
              <a:t>8</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600" y="888362"/>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5FC01997-F2F4-422F-A246-43C926EA22A8}"/>
              </a:ext>
            </a:extLst>
          </p:cNvPr>
          <p:cNvGraphicFramePr>
            <a:graphicFrameLocks noGrp="1"/>
          </p:cNvGraphicFramePr>
          <p:nvPr/>
        </p:nvGraphicFramePr>
        <p:xfrm>
          <a:off x="4070555" y="6548284"/>
          <a:ext cx="208280" cy="365760"/>
        </p:xfrm>
        <a:graphic>
          <a:graphicData uri="http://schemas.openxmlformats.org/drawingml/2006/table">
            <a:tbl>
              <a:tblPr/>
              <a:tblGrid>
                <a:gridCol w="208280">
                  <a:extLst>
                    <a:ext uri="{9D8B030D-6E8A-4147-A177-3AD203B41FA5}">
                      <a16:colId xmlns:a16="http://schemas.microsoft.com/office/drawing/2014/main" val="2196964629"/>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2819759543"/>
                  </a:ext>
                </a:extLst>
              </a:tr>
            </a:tbl>
          </a:graphicData>
        </a:graphic>
      </p:graphicFrame>
      <p:cxnSp>
        <p:nvCxnSpPr>
          <p:cNvPr id="16" name="Straight Connector 15">
            <a:extLst>
              <a:ext uri="{FF2B5EF4-FFF2-40B4-BE49-F238E27FC236}">
                <a16:creationId xmlns:a16="http://schemas.microsoft.com/office/drawing/2014/main" id="{73BAAAEE-EC65-42E5-A40C-3BB2B4DEDC1C}"/>
              </a:ext>
            </a:extLst>
          </p:cNvPr>
          <p:cNvCxnSpPr>
            <a:cxnSpLocks/>
          </p:cNvCxnSpPr>
          <p:nvPr/>
        </p:nvCxnSpPr>
        <p:spPr>
          <a:xfrm rot="5400000">
            <a:off x="4069110" y="3585832"/>
            <a:ext cx="5486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E254EE40-D275-484D-B0FD-C951ED3524DB}"/>
              </a:ext>
            </a:extLst>
          </p:cNvPr>
          <p:cNvSpPr txBox="1">
            <a:spLocks/>
          </p:cNvSpPr>
          <p:nvPr/>
        </p:nvSpPr>
        <p:spPr>
          <a:xfrm>
            <a:off x="7536300" y="6019491"/>
            <a:ext cx="4046100"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3" name="Title 1">
            <a:extLst>
              <a:ext uri="{FF2B5EF4-FFF2-40B4-BE49-F238E27FC236}">
                <a16:creationId xmlns:a16="http://schemas.microsoft.com/office/drawing/2014/main" id="{40A8DE66-546C-6D42-4251-BC07BDA28495}"/>
              </a:ext>
            </a:extLst>
          </p:cNvPr>
          <p:cNvSpPr txBox="1">
            <a:spLocks/>
          </p:cNvSpPr>
          <p:nvPr/>
        </p:nvSpPr>
        <p:spPr>
          <a:xfrm>
            <a:off x="609599" y="71148"/>
            <a:ext cx="4343401" cy="65563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chemeClr val="bg1"/>
                </a:solidFill>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503586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9CE8-36AB-CAAC-7C24-5665BC0771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6AE9A6-3E34-9EAB-FA26-884A0BA4A97C}"/>
              </a:ext>
            </a:extLst>
          </p:cNvPr>
          <p:cNvSpPr/>
          <p:nvPr/>
        </p:nvSpPr>
        <p:spPr>
          <a:xfrm>
            <a:off x="481941" y="888362"/>
            <a:ext cx="6162196" cy="370591"/>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ight in the clouds&#10;&#10;Description automatically generated">
            <a:extLst>
              <a:ext uri="{FF2B5EF4-FFF2-40B4-BE49-F238E27FC236}">
                <a16:creationId xmlns:a16="http://schemas.microsoft.com/office/drawing/2014/main" id="{65152532-5506-D285-9A79-205518D1F7AA}"/>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8" name="Table 8">
            <a:extLst>
              <a:ext uri="{FF2B5EF4-FFF2-40B4-BE49-F238E27FC236}">
                <a16:creationId xmlns:a16="http://schemas.microsoft.com/office/drawing/2014/main" id="{18BA3892-822C-D1FD-3697-363FFBB7285D}"/>
              </a:ext>
            </a:extLst>
          </p:cNvPr>
          <p:cNvGraphicFramePr>
            <a:graphicFrameLocks noGrp="1"/>
          </p:cNvGraphicFramePr>
          <p:nvPr>
            <p:ph idx="1"/>
            <p:extLst>
              <p:ext uri="{D42A27DB-BD31-4B8C-83A1-F6EECF244321}">
                <p14:modId xmlns:p14="http://schemas.microsoft.com/office/powerpoint/2010/main" val="2401400284"/>
              </p:ext>
            </p:extLst>
          </p:nvPr>
        </p:nvGraphicFramePr>
        <p:xfrm>
          <a:off x="481941" y="897993"/>
          <a:ext cx="11268631" cy="5915851"/>
        </p:xfrm>
        <a:graphic>
          <a:graphicData uri="http://schemas.openxmlformats.org/drawingml/2006/table">
            <a:tbl>
              <a:tblPr firstRow="1" bandRow="1">
                <a:tableStyleId>{5C22544A-7EE6-4342-B048-85BDC9FD1C3A}</a:tableStyleId>
              </a:tblPr>
              <a:tblGrid>
                <a:gridCol w="6360851">
                  <a:extLst>
                    <a:ext uri="{9D8B030D-6E8A-4147-A177-3AD203B41FA5}">
                      <a16:colId xmlns:a16="http://schemas.microsoft.com/office/drawing/2014/main" val="2308885808"/>
                    </a:ext>
                  </a:extLst>
                </a:gridCol>
                <a:gridCol w="4907780">
                  <a:extLst>
                    <a:ext uri="{9D8B030D-6E8A-4147-A177-3AD203B41FA5}">
                      <a16:colId xmlns:a16="http://schemas.microsoft.com/office/drawing/2014/main" val="3895442870"/>
                    </a:ext>
                  </a:extLst>
                </a:gridCol>
              </a:tblGrid>
              <a:tr h="3270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Significance of the Goats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Prior to the priest entering the tabernacle, two male goats had also been selected for sacrifice; it had been decided by casting lots which goat would be the sacrifice to the Lord and which would be the “scapegoat” (Lev. 16:5–10). The fate of the sacrifice is discussed in this passage; the fate of the other goat is discussed in verses 20–22.</a:t>
                      </a:r>
                      <a:endPar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After Aaron had sacrificed the first goat to the Lord, he would lay hands on the next goat, “confess over it all the wickedness and rebellion of the Israelites—all their sins—and put them on the goat’s head,” and then send the goat “into the wilderness” (v. 21). The goat would take the Israelites’ sins from that year far away from them.</a:t>
                      </a: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0" u="sng" kern="100" cap="small" baseline="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Is Atonement?</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Atonement is a hard concept to define for readers. It is a form of ritual reconciliation, which is restoring a relationship that has been damaged.  Theologically, atonement means bringing reconciliation between people and God.</a:t>
                      </a:r>
                      <a:endPar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For that reconciliation to happen, however, the issue of sin—as well as the physical and spiritual death that came as a consequence of sin—needs to be addressed. The Hebrew word used frequently in this context is kipper, which means “to cover. ” This helps to explain why, with the Old Testament sacrificial system, sin was not actually removed but covered over by sacrificial blood. God’s eventual plan to deal with sin was not only to cover but to remove it. The sacrifice of Jesus is able to do more than merely cover over sin. As John shows, Jesus is “the Lamb of God, who takes away the sin of the world” (John 1:29).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600029"/>
                  </a:ext>
                </a:extLst>
              </a:tr>
            </a:tbl>
          </a:graphicData>
        </a:graphic>
      </p:graphicFrame>
      <p:sp>
        <p:nvSpPr>
          <p:cNvPr id="11" name="Slide Number Placeholder 1">
            <a:extLst>
              <a:ext uri="{FF2B5EF4-FFF2-40B4-BE49-F238E27FC236}">
                <a16:creationId xmlns:a16="http://schemas.microsoft.com/office/drawing/2014/main" id="{58DD3992-530F-4F2A-F33A-F6455BCF1F70}"/>
              </a:ext>
            </a:extLst>
          </p:cNvPr>
          <p:cNvSpPr>
            <a:spLocks noGrp="1"/>
          </p:cNvSpPr>
          <p:nvPr>
            <p:ph type="sldNum" sz="quarter" idx="12"/>
          </p:nvPr>
        </p:nvSpPr>
        <p:spPr>
          <a:xfrm>
            <a:off x="10728695" y="6466987"/>
            <a:ext cx="1406769" cy="391013"/>
          </a:xfrm>
        </p:spPr>
        <p:txBody>
          <a:bodyPr/>
          <a:lstStyle/>
          <a:p>
            <a:fld id="{1F646F3F-274D-499B-ABBE-824EB4ABDC3D}" type="slidenum">
              <a:rPr lang="en-US" sz="1800" smtClean="0">
                <a:solidFill>
                  <a:srgbClr val="002060"/>
                </a:solidFill>
                <a:latin typeface="Arial Black" panose="020B0A04020102020204" pitchFamily="34" charset="0"/>
              </a:rPr>
              <a:t>9</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5E7F82F8-3653-84DE-9BFE-A8CB26E64E23}"/>
              </a:ext>
            </a:extLst>
          </p:cNvPr>
          <p:cNvCxnSpPr>
            <a:cxnSpLocks/>
          </p:cNvCxnSpPr>
          <p:nvPr/>
        </p:nvCxnSpPr>
        <p:spPr>
          <a:xfrm>
            <a:off x="609600" y="888362"/>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6293BE72-E930-0D66-3F8B-BEB0940AE49F}"/>
              </a:ext>
            </a:extLst>
          </p:cNvPr>
          <p:cNvGraphicFramePr>
            <a:graphicFrameLocks noGrp="1"/>
          </p:cNvGraphicFramePr>
          <p:nvPr/>
        </p:nvGraphicFramePr>
        <p:xfrm>
          <a:off x="4070555" y="6548284"/>
          <a:ext cx="208280" cy="365760"/>
        </p:xfrm>
        <a:graphic>
          <a:graphicData uri="http://schemas.openxmlformats.org/drawingml/2006/table">
            <a:tbl>
              <a:tblPr/>
              <a:tblGrid>
                <a:gridCol w="208280">
                  <a:extLst>
                    <a:ext uri="{9D8B030D-6E8A-4147-A177-3AD203B41FA5}">
                      <a16:colId xmlns:a16="http://schemas.microsoft.com/office/drawing/2014/main" val="2196964629"/>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2819759543"/>
                  </a:ext>
                </a:extLst>
              </a:tr>
            </a:tbl>
          </a:graphicData>
        </a:graphic>
      </p:graphicFrame>
      <p:cxnSp>
        <p:nvCxnSpPr>
          <p:cNvPr id="16" name="Straight Connector 15">
            <a:extLst>
              <a:ext uri="{FF2B5EF4-FFF2-40B4-BE49-F238E27FC236}">
                <a16:creationId xmlns:a16="http://schemas.microsoft.com/office/drawing/2014/main" id="{F454D090-2C6F-6420-B6DD-16733D1A268B}"/>
              </a:ext>
            </a:extLst>
          </p:cNvPr>
          <p:cNvCxnSpPr>
            <a:cxnSpLocks/>
          </p:cNvCxnSpPr>
          <p:nvPr/>
        </p:nvCxnSpPr>
        <p:spPr>
          <a:xfrm rot="5400000">
            <a:off x="4069110" y="3585832"/>
            <a:ext cx="5486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E8E7833-820A-AB8D-EB5B-FBFCC995BC5A}"/>
              </a:ext>
            </a:extLst>
          </p:cNvPr>
          <p:cNvSpPr txBox="1">
            <a:spLocks/>
          </p:cNvSpPr>
          <p:nvPr/>
        </p:nvSpPr>
        <p:spPr>
          <a:xfrm>
            <a:off x="7174305" y="5725382"/>
            <a:ext cx="4046100"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3" name="Title 1">
            <a:extLst>
              <a:ext uri="{FF2B5EF4-FFF2-40B4-BE49-F238E27FC236}">
                <a16:creationId xmlns:a16="http://schemas.microsoft.com/office/drawing/2014/main" id="{286227E5-256C-E6FB-D32B-BEF5FCBE1217}"/>
              </a:ext>
            </a:extLst>
          </p:cNvPr>
          <p:cNvSpPr txBox="1">
            <a:spLocks/>
          </p:cNvSpPr>
          <p:nvPr/>
        </p:nvSpPr>
        <p:spPr>
          <a:xfrm>
            <a:off x="609599" y="71148"/>
            <a:ext cx="4343401" cy="65563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chemeClr val="bg1"/>
                </a:solidFill>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118878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A2982D6-A655-4F26-86D7-B5C32A625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D2ED2F-BDEE-47B8-82AA-B088E838B0E6}">
  <ds:schemaRefs>
    <ds:schemaRef ds:uri="http://schemas.microsoft.com/sharepoint/v3/contenttype/forms"/>
  </ds:schemaRefs>
</ds:datastoreItem>
</file>

<file path=customXml/itemProps3.xml><?xml version="1.0" encoding="utf-8"?>
<ds:datastoreItem xmlns:ds="http://schemas.openxmlformats.org/officeDocument/2006/customXml" ds:itemID="{FD7EB4D8-2DC8-4900-B296-3F8E8CD9E6A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TM04033937[[fn=Vapor Trail]]</Template>
  <TotalTime>962</TotalTime>
  <Words>11633</Words>
  <Application>Microsoft Office PowerPoint</Application>
  <PresentationFormat>Widescreen</PresentationFormat>
  <Paragraphs>668</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Arial Black</vt:lpstr>
      <vt:lpstr>Calibri</vt:lpstr>
      <vt:lpstr>Century Gothic</vt:lpstr>
      <vt:lpstr>Gotham Book</vt:lpstr>
      <vt:lpstr>Gotham Medium</vt:lpstr>
      <vt:lpstr>Wingdings</vt:lpstr>
      <vt:lpstr>Vapor Trail</vt:lpstr>
      <vt:lpstr>The Day of Atonement</vt:lpstr>
      <vt:lpstr>Prayer</vt:lpstr>
      <vt:lpstr>PowerPoint Presentation</vt:lpstr>
      <vt:lpstr>Necessary Barriers </vt:lpstr>
      <vt:lpstr>PowerPoint Presentation</vt:lpstr>
      <vt:lpstr>PowerPoint Presentation</vt:lpstr>
      <vt:lpstr>PowerPoint Presentation</vt:lpstr>
      <vt:lpstr>Lesson Context  </vt:lpstr>
      <vt:lpstr>PowerPoint Presentation</vt:lpstr>
      <vt:lpstr>PowerPoint Presentation</vt:lpstr>
      <vt:lpstr>The Bull Offering - Leviticus 16:11–14 KJV</vt:lpstr>
      <vt:lpstr>The Goat Offering - Leviticus 16:15–19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Kingdom </dc:title>
  <dc:subject/>
  <dc:creator>Stanford Bowman</dc:creator>
  <cp:lastModifiedBy>Stanford Bowman</cp:lastModifiedBy>
  <cp:revision>7</cp:revision>
  <dcterms:created xsi:type="dcterms:W3CDTF">2023-08-16T16:30:31Z</dcterms:created>
  <dcterms:modified xsi:type="dcterms:W3CDTF">2025-03-24T00:48:44Z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