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5"/>
  </p:notesMasterIdLst>
  <p:sldIdLst>
    <p:sldId id="497" r:id="rId2"/>
    <p:sldId id="308" r:id="rId3"/>
    <p:sldId id="307" r:id="rId4"/>
    <p:sldId id="313" r:id="rId5"/>
    <p:sldId id="303" r:id="rId6"/>
    <p:sldId id="471" r:id="rId7"/>
    <p:sldId id="284" r:id="rId8"/>
    <p:sldId id="506" r:id="rId9"/>
    <p:sldId id="507" r:id="rId10"/>
    <p:sldId id="508" r:id="rId11"/>
    <p:sldId id="509" r:id="rId12"/>
    <p:sldId id="290" r:id="rId13"/>
    <p:sldId id="495" r:id="rId14"/>
    <p:sldId id="496" r:id="rId15"/>
    <p:sldId id="464" r:id="rId16"/>
    <p:sldId id="501" r:id="rId17"/>
    <p:sldId id="431" r:id="rId18"/>
    <p:sldId id="432" r:id="rId19"/>
    <p:sldId id="511" r:id="rId20"/>
    <p:sldId id="490" r:id="rId21"/>
    <p:sldId id="510" r:id="rId22"/>
    <p:sldId id="502" r:id="rId23"/>
    <p:sldId id="505" r:id="rId24"/>
  </p:sldIdLst>
  <p:sldSz cx="12192000" cy="6858000"/>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713C22-8254-44D9-B7F8-183999F9268B}" v="27" dt="2025-04-06T20:47:23.430"/>
    <p1510:client id="{37595DB0-A166-4C33-885B-DAFF844DAFF9}" v="7" dt="2025-04-06T21:24:21.0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632" autoAdjust="0"/>
    <p:restoredTop sz="55058" autoAdjust="0"/>
  </p:normalViewPr>
  <p:slideViewPr>
    <p:cSldViewPr snapToGrid="0">
      <p:cViewPr>
        <p:scale>
          <a:sx n="80" d="100"/>
          <a:sy n="80" d="100"/>
        </p:scale>
        <p:origin x="-90" y="-2250"/>
      </p:cViewPr>
      <p:guideLst/>
    </p:cSldViewPr>
  </p:slideViewPr>
  <p:notesTextViewPr>
    <p:cViewPr>
      <p:scale>
        <a:sx n="3" d="2"/>
        <a:sy n="3" d="2"/>
      </p:scale>
      <p:origin x="0" y="0"/>
    </p:cViewPr>
  </p:notesTextViewPr>
  <p:sorterViewPr>
    <p:cViewPr>
      <p:scale>
        <a:sx n="100" d="100"/>
        <a:sy n="100" d="100"/>
      </p:scale>
      <p:origin x="0" y="-247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37595DB0-A166-4C33-885B-DAFF844DAFF9}"/>
    <pc:docChg chg="undo custSel modSld">
      <pc:chgData name="Stanford Bowman" userId="6ede3e4e1afbea80" providerId="LiveId" clId="{37595DB0-A166-4C33-885B-DAFF844DAFF9}" dt="2025-04-06T21:24:27.205" v="135" actId="6549"/>
      <pc:docMkLst>
        <pc:docMk/>
      </pc:docMkLst>
      <pc:sldChg chg="modSp mod modNotesTx">
        <pc:chgData name="Stanford Bowman" userId="6ede3e4e1afbea80" providerId="LiveId" clId="{37595DB0-A166-4C33-885B-DAFF844DAFF9}" dt="2025-04-06T21:24:27.205" v="135" actId="6549"/>
        <pc:sldMkLst>
          <pc:docMk/>
          <pc:sldMk cId="302755266" sldId="290"/>
        </pc:sldMkLst>
        <pc:spChg chg="mod">
          <ac:chgData name="Stanford Bowman" userId="6ede3e4e1afbea80" providerId="LiveId" clId="{37595DB0-A166-4C33-885B-DAFF844DAFF9}" dt="2025-04-06T21:13:44.030" v="12" actId="313"/>
          <ac:spMkLst>
            <pc:docMk/>
            <pc:sldMk cId="302755266" sldId="290"/>
            <ac:spMk id="3" creationId="{BD90AFB3-CDB8-ABB3-27B0-DD2B8D724A92}"/>
          </ac:spMkLst>
        </pc:spChg>
        <pc:spChg chg="mod">
          <ac:chgData name="Stanford Bowman" userId="6ede3e4e1afbea80" providerId="LiveId" clId="{37595DB0-A166-4C33-885B-DAFF844DAFF9}" dt="2025-04-06T21:14:50.780" v="17"/>
          <ac:spMkLst>
            <pc:docMk/>
            <pc:sldMk cId="302755266" sldId="290"/>
            <ac:spMk id="4" creationId="{6B23B896-0450-1478-E8C2-3F855299224E}"/>
          </ac:spMkLst>
        </pc:spChg>
      </pc:sldChg>
      <pc:sldChg chg="modSp mod modNotesTx">
        <pc:chgData name="Stanford Bowman" userId="6ede3e4e1afbea80" providerId="LiveId" clId="{37595DB0-A166-4C33-885B-DAFF844DAFF9}" dt="2025-04-06T21:13:27.472" v="11" actId="313"/>
        <pc:sldMkLst>
          <pc:docMk/>
          <pc:sldMk cId="1613598062" sldId="307"/>
        </pc:sldMkLst>
        <pc:spChg chg="mod">
          <ac:chgData name="Stanford Bowman" userId="6ede3e4e1afbea80" providerId="LiveId" clId="{37595DB0-A166-4C33-885B-DAFF844DAFF9}" dt="2025-04-06T21:13:25.439" v="8" actId="313"/>
          <ac:spMkLst>
            <pc:docMk/>
            <pc:sldMk cId="1613598062" sldId="307"/>
            <ac:spMk id="4" creationId="{65DE74E9-AA78-46C1-845A-0B72FA8AF35E}"/>
          </ac:spMkLst>
        </pc:spChg>
        <pc:spChg chg="mod">
          <ac:chgData name="Stanford Bowman" userId="6ede3e4e1afbea80" providerId="LiveId" clId="{37595DB0-A166-4C33-885B-DAFF844DAFF9}" dt="2025-04-06T21:12:47.230" v="5" actId="121"/>
          <ac:spMkLst>
            <pc:docMk/>
            <pc:sldMk cId="1613598062" sldId="307"/>
            <ac:spMk id="11" creationId="{4C482057-5E68-4F5C-A743-EEEFF37166C5}"/>
          </ac:spMkLst>
        </pc:spChg>
      </pc:sldChg>
      <pc:sldChg chg="modNotes">
        <pc:chgData name="Stanford Bowman" userId="6ede3e4e1afbea80" providerId="LiveId" clId="{37595DB0-A166-4C33-885B-DAFF844DAFF9}" dt="2025-04-06T21:14:44.522" v="15" actId="27636"/>
        <pc:sldMkLst>
          <pc:docMk/>
          <pc:sldMk cId="2164291554" sldId="490"/>
        </pc:sldMkLst>
      </pc:sldChg>
      <pc:sldChg chg="modSp mod modNotesTx">
        <pc:chgData name="Stanford Bowman" userId="6ede3e4e1afbea80" providerId="LiveId" clId="{37595DB0-A166-4C33-885B-DAFF844DAFF9}" dt="2025-04-06T21:21:12.698" v="95" actId="6549"/>
        <pc:sldMkLst>
          <pc:docMk/>
          <pc:sldMk cId="60734298" sldId="495"/>
        </pc:sldMkLst>
        <pc:spChg chg="mod">
          <ac:chgData name="Stanford Bowman" userId="6ede3e4e1afbea80" providerId="LiveId" clId="{37595DB0-A166-4C33-885B-DAFF844DAFF9}" dt="2025-04-06T21:13:45.454" v="13" actId="313"/>
          <ac:spMkLst>
            <pc:docMk/>
            <pc:sldMk cId="60734298" sldId="495"/>
            <ac:spMk id="3" creationId="{BD90AFB3-CDB8-ABB3-27B0-DD2B8D724A92}"/>
          </ac:spMkLst>
        </pc:spChg>
        <pc:spChg chg="mod">
          <ac:chgData name="Stanford Bowman" userId="6ede3e4e1afbea80" providerId="LiveId" clId="{37595DB0-A166-4C33-885B-DAFF844DAFF9}" dt="2025-04-06T21:15:14.692" v="18"/>
          <ac:spMkLst>
            <pc:docMk/>
            <pc:sldMk cId="60734298" sldId="495"/>
            <ac:spMk id="4" creationId="{6B23B896-0450-1478-E8C2-3F855299224E}"/>
          </ac:spMkLst>
        </pc:spChg>
      </pc:sldChg>
      <pc:sldChg chg="modSp mod modNotesTx">
        <pc:chgData name="Stanford Bowman" userId="6ede3e4e1afbea80" providerId="LiveId" clId="{37595DB0-A166-4C33-885B-DAFF844DAFF9}" dt="2025-04-06T21:17:22.878" v="63" actId="6549"/>
        <pc:sldMkLst>
          <pc:docMk/>
          <pc:sldMk cId="3458662177" sldId="496"/>
        </pc:sldMkLst>
        <pc:spChg chg="mod">
          <ac:chgData name="Stanford Bowman" userId="6ede3e4e1afbea80" providerId="LiveId" clId="{37595DB0-A166-4C33-885B-DAFF844DAFF9}" dt="2025-04-06T21:13:47.673" v="14" actId="313"/>
          <ac:spMkLst>
            <pc:docMk/>
            <pc:sldMk cId="3458662177" sldId="496"/>
            <ac:spMk id="3" creationId="{BD90AFB3-CDB8-ABB3-27B0-DD2B8D724A92}"/>
          </ac:spMkLst>
        </pc:spChg>
        <pc:spChg chg="mod">
          <ac:chgData name="Stanford Bowman" userId="6ede3e4e1afbea80" providerId="LiveId" clId="{37595DB0-A166-4C33-885B-DAFF844DAFF9}" dt="2025-04-06T21:15:38.621" v="19"/>
          <ac:spMkLst>
            <pc:docMk/>
            <pc:sldMk cId="3458662177" sldId="496"/>
            <ac:spMk id="4" creationId="{6B23B896-0450-1478-E8C2-3F855299224E}"/>
          </ac:spMkLst>
        </pc:spChg>
      </pc:sldChg>
      <pc:sldChg chg="modSp mod">
        <pc:chgData name="Stanford Bowman" userId="6ede3e4e1afbea80" providerId="LiveId" clId="{37595DB0-A166-4C33-885B-DAFF844DAFF9}" dt="2025-04-06T21:11:21.101" v="2" actId="121"/>
        <pc:sldMkLst>
          <pc:docMk/>
          <pc:sldMk cId="1461308358" sldId="497"/>
        </pc:sldMkLst>
        <pc:spChg chg="mod">
          <ac:chgData name="Stanford Bowman" userId="6ede3e4e1afbea80" providerId="LiveId" clId="{37595DB0-A166-4C33-885B-DAFF844DAFF9}" dt="2025-04-06T21:11:21.101" v="2" actId="121"/>
          <ac:spMkLst>
            <pc:docMk/>
            <pc:sldMk cId="1461308358" sldId="497"/>
            <ac:spMk id="4" creationId="{3CD00310-39F0-4570-9C65-B06529EBE442}"/>
          </ac:spMkLst>
        </pc:spChg>
      </pc:sldChg>
      <pc:sldChg chg="modNotes">
        <pc:chgData name="Stanford Bowman" userId="6ede3e4e1afbea80" providerId="LiveId" clId="{37595DB0-A166-4C33-885B-DAFF844DAFF9}" dt="2025-04-06T21:14:44.648" v="16" actId="27636"/>
        <pc:sldMkLst>
          <pc:docMk/>
          <pc:sldMk cId="619493105" sldId="502"/>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dgm:t>
        <a:bodyPr/>
        <a:lstStyle/>
        <a:p>
          <a:r>
            <a:rPr lang="en-US" sz="3200" b="1" dirty="0">
              <a:effectLst/>
              <a:latin typeface="Calibri" panose="020F0502020204030204" pitchFamily="34" charset="0"/>
              <a:ea typeface="Aptos" panose="020B0004020202020204" pitchFamily="34" charset="0"/>
              <a:cs typeface="Times New Roman" panose="02020603050405020304" pitchFamily="18" charset="0"/>
            </a:rPr>
            <a:t>THE LOVE OF GOD—</a:t>
          </a:r>
          <a:endParaRPr lang="en-US" sz="3200" b="1" cap="small" baseline="0" dirty="0">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04995D23-5A77-46DE-86B2-B06FAA3F4131}">
      <dgm:prSet custT="1"/>
      <dgm:spPr/>
      <dgm:t>
        <a:bodyPr/>
        <a:lstStyle/>
        <a:p>
          <a:r>
            <a:rPr lang="en-US" sz="2000" b="1"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We call 1 John a letter, but it is more like a sermon.  John encourages his “dear children,” perhaps children in the faith, to avoid sin and to love one another (1 John 2:1).  Why? Well, because God first loved us.  Through the atoning sacrifice of Jesus, God forgave sins and gave the ability to “live through him” (1 John 4:9).  Followers of Christ can “rely on the love God has,” rather than their own diminished resources (1 John 4:16). </a:t>
          </a:r>
          <a:endParaRPr lang="en-US" sz="2000" b="1"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dgm:t>
    </dgm:pt>
    <dgm:pt modelId="{1D315595-C76C-4FDF-A077-CCA9392DDE42}" type="parTrans" cxnId="{409D372A-DC3A-419B-81CA-555B08E6B265}">
      <dgm:prSet/>
      <dgm:spPr/>
      <dgm:t>
        <a:bodyPr/>
        <a:lstStyle/>
        <a:p>
          <a:endParaRPr lang="en-US"/>
        </a:p>
      </dgm:t>
    </dgm:pt>
    <dgm:pt modelId="{4386F4E0-8B6B-434B-874B-81A23A91297F}" type="sibTrans" cxnId="{409D372A-DC3A-419B-81CA-555B08E6B265}">
      <dgm:prSet/>
      <dgm:spPr/>
      <dgm:t>
        <a:bodyPr/>
        <a:lstStyle/>
        <a:p>
          <a:endParaRPr lang="en-US"/>
        </a:p>
      </dgm:t>
    </dgm:pt>
    <dgm:pt modelId="{52F02E6D-5FDA-427C-BBF6-4AE104E2A316}">
      <dgm:prSet custT="1"/>
      <dgm:spPr/>
      <dgm:t>
        <a:bodyPr/>
        <a:lstStyle/>
        <a:p>
          <a:r>
            <a:rPr lang="en-US" sz="2000" b="1"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The Father reaches out to people through His compassion.  Living in His love is the best life, and it is not earned but freely given (see Deut.  7:7-8; Rom.  5:8).  In the same way, Christ followers should freely give their love to others and reflect God’s compassion so that others may know the love of God. </a:t>
          </a:r>
          <a:endParaRPr lang="en-US" sz="2000" b="1"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dgm:t>
    </dgm:pt>
    <dgm:pt modelId="{23CA7A9A-B5E7-4CE8-AF98-B312566DE96D}" type="parTrans" cxnId="{E7E79B0A-90BE-4F52-A153-AD06105208AA}">
      <dgm:prSet/>
      <dgm:spPr/>
      <dgm:t>
        <a:bodyPr/>
        <a:lstStyle/>
        <a:p>
          <a:endParaRPr lang="en-US"/>
        </a:p>
      </dgm:t>
    </dgm:pt>
    <dgm:pt modelId="{8086AD3E-9519-4851-94FE-DDD9DC3D5ECC}" type="sibTrans" cxnId="{E7E79B0A-90BE-4F52-A153-AD06105208AA}">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NeighborY="-86487">
        <dgm:presLayoutVars>
          <dgm:chMax val="0"/>
          <dgm:bulletEnabled val="1"/>
        </dgm:presLayoutVars>
      </dgm:prSet>
      <dgm:spPr/>
    </dgm:pt>
    <dgm:pt modelId="{E3673D8F-7D39-4542-A531-94677680B4FC}" type="pres">
      <dgm:prSet presAssocID="{5334A4D0-6DC3-4364-90BD-434E92B06E84}" presName="childText" presStyleLbl="revTx" presStyleIdx="0" presStyleCnt="1">
        <dgm:presLayoutVars>
          <dgm:bulletEnabled val="1"/>
        </dgm:presLayoutVars>
      </dgm:prSet>
      <dgm:spPr/>
    </dgm:pt>
  </dgm:ptLst>
  <dgm:cxnLst>
    <dgm:cxn modelId="{E7E79B0A-90BE-4F52-A153-AD06105208AA}" srcId="{5334A4D0-6DC3-4364-90BD-434E92B06E84}" destId="{52F02E6D-5FDA-427C-BBF6-4AE104E2A316}" srcOrd="1" destOrd="0" parTransId="{23CA7A9A-B5E7-4CE8-AF98-B312566DE96D}" sibTransId="{8086AD3E-9519-4851-94FE-DDD9DC3D5ECC}"/>
    <dgm:cxn modelId="{409D372A-DC3A-419B-81CA-555B08E6B265}" srcId="{5334A4D0-6DC3-4364-90BD-434E92B06E84}" destId="{04995D23-5A77-46DE-86B2-B06FAA3F4131}" srcOrd="0" destOrd="0" parTransId="{1D315595-C76C-4FDF-A077-CCA9392DDE42}" sibTransId="{4386F4E0-8B6B-434B-874B-81A23A91297F}"/>
    <dgm:cxn modelId="{4CD7DF61-81F9-4E72-9093-5B09AC07182F}" type="presOf" srcId="{04995D23-5A77-46DE-86B2-B06FAA3F4131}" destId="{E3673D8F-7D39-4542-A531-94677680B4FC}" srcOrd="0" destOrd="0"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A4CC1DA8-F60C-49B2-BC2E-4F2C5BDE411C}" type="presOf" srcId="{52F02E6D-5FDA-427C-BBF6-4AE104E2A316}" destId="{E3673D8F-7D39-4542-A531-94677680B4FC}" srcOrd="0" destOrd="1" presId="urn:microsoft.com/office/officeart/2005/8/layout/vList2"/>
    <dgm:cxn modelId="{1379CD52-00BF-4A1F-A8FB-35BB2045DBFF}" type="presParOf" srcId="{2CAA70E5-F744-4680-8103-416F359E6392}" destId="{B2785CD1-C157-4E1D-89E2-08E093D8A5BE}" srcOrd="0" destOrd="0" presId="urn:microsoft.com/office/officeart/2005/8/layout/vList2"/>
    <dgm:cxn modelId="{CE47FB6A-5A54-4C87-81BC-5FAA06A22FFF}" type="presParOf" srcId="{2CAA70E5-F744-4680-8103-416F359E6392}" destId="{E3673D8F-7D39-4542-A531-94677680B4FC}"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TRANSFORMATION—</a:t>
          </a:r>
          <a:endParaRPr lang="en-US" sz="2800" b="1" cap="small" baseline="0" dirty="0">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E9DB6FFB-D40C-4B45-A484-6BC487EFEDD2}" type="pres">
      <dgm:prSet presAssocID="{CD9A573D-F03A-4A44-A792-4CD576534EC4}" presName="linear" presStyleCnt="0">
        <dgm:presLayoutVars>
          <dgm:dir/>
          <dgm:animLvl val="lvl"/>
          <dgm:resizeHandles val="exact"/>
        </dgm:presLayoutVars>
      </dgm:prSet>
      <dgm:spPr/>
    </dgm:pt>
    <dgm:pt modelId="{199534CD-9196-4020-977D-5FBDA2B490CB}" type="pres">
      <dgm:prSet presAssocID="{5334A4D0-6DC3-4364-90BD-434E92B06E84}" presName="parentLin" presStyleCnt="0"/>
      <dgm:spPr/>
    </dgm:pt>
    <dgm:pt modelId="{97BF4787-406F-47E3-9D20-E5D22DDFFAE1}" type="pres">
      <dgm:prSet presAssocID="{5334A4D0-6DC3-4364-90BD-434E92B06E84}" presName="parentLeftMargin" presStyleLbl="node1" presStyleIdx="0" presStyleCnt="1"/>
      <dgm:spPr/>
    </dgm:pt>
    <dgm:pt modelId="{48AD64A6-4DC3-472A-80A6-523819EF82AD}" type="pres">
      <dgm:prSet presAssocID="{5334A4D0-6DC3-4364-90BD-434E92B06E84}" presName="parentText" presStyleLbl="node1" presStyleIdx="0" presStyleCnt="1" custScaleY="33269" custLinFactNeighborX="-4099" custLinFactNeighborY="-1676">
        <dgm:presLayoutVars>
          <dgm:chMax val="0"/>
          <dgm:bulletEnabled val="1"/>
        </dgm:presLayoutVars>
      </dgm:prSet>
      <dgm:spPr/>
    </dgm:pt>
    <dgm:pt modelId="{CC4B75E4-8C1D-4911-8E33-06BE64B24DC8}" type="pres">
      <dgm:prSet presAssocID="{5334A4D0-6DC3-4364-90BD-434E92B06E84}" presName="negativeSpace" presStyleCnt="0"/>
      <dgm:spPr/>
    </dgm:pt>
    <dgm:pt modelId="{5F3FE07D-C751-4F85-89B1-34FDF044B329}" type="pres">
      <dgm:prSet presAssocID="{5334A4D0-6DC3-4364-90BD-434E92B06E84}" presName="childText" presStyleLbl="conFgAcc1" presStyleIdx="0" presStyleCnt="1" custLinFactY="-23090" custLinFactNeighborX="-29996" custLinFactNeighborY="-100000">
        <dgm:presLayoutVars>
          <dgm:bulletEnabled val="1"/>
        </dgm:presLayoutVars>
      </dgm:prSet>
      <dgm:spPr>
        <a:noFill/>
        <a:ln>
          <a:noFill/>
        </a:ln>
      </dgm:spPr>
    </dgm:pt>
  </dgm:ptLst>
  <dgm:cxnLst>
    <dgm:cxn modelId="{DEF35755-56D7-44FE-A5D2-CD8A9779456C}" type="presOf" srcId="{5334A4D0-6DC3-4364-90BD-434E92B06E84}" destId="{48AD64A6-4DC3-472A-80A6-523819EF82AD}" srcOrd="1" destOrd="0" presId="urn:microsoft.com/office/officeart/2005/8/layout/list1"/>
    <dgm:cxn modelId="{A3BE1256-BECA-4D01-AF3C-3EA08AE255F8}" srcId="{CD9A573D-F03A-4A44-A792-4CD576534EC4}" destId="{5334A4D0-6DC3-4364-90BD-434E92B06E84}" srcOrd="0" destOrd="0" parTransId="{1730F1C5-49DB-4542-BB6F-7D35188CA473}" sibTransId="{45A95351-D28C-4564-831B-FAB8E19A2F3C}"/>
    <dgm:cxn modelId="{21AB20AE-BA92-49F7-951A-E399EF328E67}" type="presOf" srcId="{CD9A573D-F03A-4A44-A792-4CD576534EC4}" destId="{E9DB6FFB-D40C-4B45-A484-6BC487EFEDD2}" srcOrd="0" destOrd="0" presId="urn:microsoft.com/office/officeart/2005/8/layout/list1"/>
    <dgm:cxn modelId="{57D993E6-D919-41C7-A3BA-96D7CC0342FC}" type="presOf" srcId="{5334A4D0-6DC3-4364-90BD-434E92B06E84}" destId="{97BF4787-406F-47E3-9D20-E5D22DDFFAE1}" srcOrd="0" destOrd="0" presId="urn:microsoft.com/office/officeart/2005/8/layout/list1"/>
    <dgm:cxn modelId="{4F71A7C4-CFD2-4603-854B-272767A30BD4}" type="presParOf" srcId="{E9DB6FFB-D40C-4B45-A484-6BC487EFEDD2}" destId="{199534CD-9196-4020-977D-5FBDA2B490CB}" srcOrd="0" destOrd="0" presId="urn:microsoft.com/office/officeart/2005/8/layout/list1"/>
    <dgm:cxn modelId="{5F466F11-B3A0-4BE5-9C41-F24D1B7F8A66}" type="presParOf" srcId="{199534CD-9196-4020-977D-5FBDA2B490CB}" destId="{97BF4787-406F-47E3-9D20-E5D22DDFFAE1}" srcOrd="0" destOrd="0" presId="urn:microsoft.com/office/officeart/2005/8/layout/list1"/>
    <dgm:cxn modelId="{F8EA3E27-8F07-4449-86AB-B93A7C277F27}" type="presParOf" srcId="{199534CD-9196-4020-977D-5FBDA2B490CB}" destId="{48AD64A6-4DC3-472A-80A6-523819EF82AD}" srcOrd="1" destOrd="0" presId="urn:microsoft.com/office/officeart/2005/8/layout/list1"/>
    <dgm:cxn modelId="{55ACBFB8-7123-4C2C-AD65-7A6006C64AD4}" type="presParOf" srcId="{E9DB6FFB-D40C-4B45-A484-6BC487EFEDD2}" destId="{CC4B75E4-8C1D-4911-8E33-06BE64B24DC8}" srcOrd="1" destOrd="0" presId="urn:microsoft.com/office/officeart/2005/8/layout/list1"/>
    <dgm:cxn modelId="{73373A80-ED8F-427F-9AB6-F80D8EFBD493}" type="presParOf" srcId="{E9DB6FFB-D40C-4B45-A484-6BC487EFEDD2}" destId="{5F3FE07D-C751-4F85-89B1-34FDF044B329}"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SIMPLICITY—</a:t>
          </a:r>
          <a:endParaRPr lang="en-US" sz="2800" b="1" cap="small" baseline="0" dirty="0">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E9DB6FFB-D40C-4B45-A484-6BC487EFEDD2}" type="pres">
      <dgm:prSet presAssocID="{CD9A573D-F03A-4A44-A792-4CD576534EC4}" presName="linear" presStyleCnt="0">
        <dgm:presLayoutVars>
          <dgm:dir/>
          <dgm:animLvl val="lvl"/>
          <dgm:resizeHandles val="exact"/>
        </dgm:presLayoutVars>
      </dgm:prSet>
      <dgm:spPr/>
    </dgm:pt>
    <dgm:pt modelId="{199534CD-9196-4020-977D-5FBDA2B490CB}" type="pres">
      <dgm:prSet presAssocID="{5334A4D0-6DC3-4364-90BD-434E92B06E84}" presName="parentLin" presStyleCnt="0"/>
      <dgm:spPr/>
    </dgm:pt>
    <dgm:pt modelId="{97BF4787-406F-47E3-9D20-E5D22DDFFAE1}" type="pres">
      <dgm:prSet presAssocID="{5334A4D0-6DC3-4364-90BD-434E92B06E84}" presName="parentLeftMargin" presStyleLbl="node1" presStyleIdx="0" presStyleCnt="1"/>
      <dgm:spPr/>
    </dgm:pt>
    <dgm:pt modelId="{48AD64A6-4DC3-472A-80A6-523819EF82AD}" type="pres">
      <dgm:prSet presAssocID="{5334A4D0-6DC3-4364-90BD-434E92B06E84}" presName="parentText" presStyleLbl="node1" presStyleIdx="0" presStyleCnt="1" custScaleY="33269" custLinFactNeighborX="-48700" custLinFactNeighborY="-17224">
        <dgm:presLayoutVars>
          <dgm:chMax val="0"/>
          <dgm:bulletEnabled val="1"/>
        </dgm:presLayoutVars>
      </dgm:prSet>
      <dgm:spPr/>
    </dgm:pt>
    <dgm:pt modelId="{CC4B75E4-8C1D-4911-8E33-06BE64B24DC8}" type="pres">
      <dgm:prSet presAssocID="{5334A4D0-6DC3-4364-90BD-434E92B06E84}" presName="negativeSpace" presStyleCnt="0"/>
      <dgm:spPr/>
    </dgm:pt>
    <dgm:pt modelId="{5F3FE07D-C751-4F85-89B1-34FDF044B329}" type="pres">
      <dgm:prSet presAssocID="{5334A4D0-6DC3-4364-90BD-434E92B06E84}" presName="childText" presStyleLbl="conFgAcc1" presStyleIdx="0" presStyleCnt="1" custLinFactY="-23090" custLinFactNeighborX="-29996" custLinFactNeighborY="-100000">
        <dgm:presLayoutVars>
          <dgm:bulletEnabled val="1"/>
        </dgm:presLayoutVars>
      </dgm:prSet>
      <dgm:spPr>
        <a:noFill/>
        <a:ln>
          <a:noFill/>
        </a:ln>
      </dgm:spPr>
    </dgm:pt>
  </dgm:ptLst>
  <dgm:cxnLst>
    <dgm:cxn modelId="{DEF35755-56D7-44FE-A5D2-CD8A9779456C}" type="presOf" srcId="{5334A4D0-6DC3-4364-90BD-434E92B06E84}" destId="{48AD64A6-4DC3-472A-80A6-523819EF82AD}" srcOrd="1" destOrd="0" presId="urn:microsoft.com/office/officeart/2005/8/layout/list1"/>
    <dgm:cxn modelId="{A3BE1256-BECA-4D01-AF3C-3EA08AE255F8}" srcId="{CD9A573D-F03A-4A44-A792-4CD576534EC4}" destId="{5334A4D0-6DC3-4364-90BD-434E92B06E84}" srcOrd="0" destOrd="0" parTransId="{1730F1C5-49DB-4542-BB6F-7D35188CA473}" sibTransId="{45A95351-D28C-4564-831B-FAB8E19A2F3C}"/>
    <dgm:cxn modelId="{21AB20AE-BA92-49F7-951A-E399EF328E67}" type="presOf" srcId="{CD9A573D-F03A-4A44-A792-4CD576534EC4}" destId="{E9DB6FFB-D40C-4B45-A484-6BC487EFEDD2}" srcOrd="0" destOrd="0" presId="urn:microsoft.com/office/officeart/2005/8/layout/list1"/>
    <dgm:cxn modelId="{57D993E6-D919-41C7-A3BA-96D7CC0342FC}" type="presOf" srcId="{5334A4D0-6DC3-4364-90BD-434E92B06E84}" destId="{97BF4787-406F-47E3-9D20-E5D22DDFFAE1}" srcOrd="0" destOrd="0" presId="urn:microsoft.com/office/officeart/2005/8/layout/list1"/>
    <dgm:cxn modelId="{4F71A7C4-CFD2-4603-854B-272767A30BD4}" type="presParOf" srcId="{E9DB6FFB-D40C-4B45-A484-6BC487EFEDD2}" destId="{199534CD-9196-4020-977D-5FBDA2B490CB}" srcOrd="0" destOrd="0" presId="urn:microsoft.com/office/officeart/2005/8/layout/list1"/>
    <dgm:cxn modelId="{5F466F11-B3A0-4BE5-9C41-F24D1B7F8A66}" type="presParOf" srcId="{199534CD-9196-4020-977D-5FBDA2B490CB}" destId="{97BF4787-406F-47E3-9D20-E5D22DDFFAE1}" srcOrd="0" destOrd="0" presId="urn:microsoft.com/office/officeart/2005/8/layout/list1"/>
    <dgm:cxn modelId="{F8EA3E27-8F07-4449-86AB-B93A7C277F27}" type="presParOf" srcId="{199534CD-9196-4020-977D-5FBDA2B490CB}" destId="{48AD64A6-4DC3-472A-80A6-523819EF82AD}" srcOrd="1" destOrd="0" presId="urn:microsoft.com/office/officeart/2005/8/layout/list1"/>
    <dgm:cxn modelId="{55ACBFB8-7123-4C2C-AD65-7A6006C64AD4}" type="presParOf" srcId="{E9DB6FFB-D40C-4B45-A484-6BC487EFEDD2}" destId="{CC4B75E4-8C1D-4911-8E33-06BE64B24DC8}" srcOrd="1" destOrd="0" presId="urn:microsoft.com/office/officeart/2005/8/layout/list1"/>
    <dgm:cxn modelId="{73373A80-ED8F-427F-9AB6-F80D8EFBD493}" type="presParOf" srcId="{E9DB6FFB-D40C-4B45-A484-6BC487EFEDD2}" destId="{5F3FE07D-C751-4F85-89B1-34FDF044B329}" srcOrd="2" destOrd="0" presId="urn:microsoft.com/office/officeart/2005/8/layout/list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D9A573D-F03A-4A44-A792-4CD576534EC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ADVOCATE—</a:t>
          </a:r>
          <a:endParaRPr lang="en-US" sz="2800" b="1" cap="small" baseline="0" dirty="0">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E9DB6FFB-D40C-4B45-A484-6BC487EFEDD2}" type="pres">
      <dgm:prSet presAssocID="{CD9A573D-F03A-4A44-A792-4CD576534EC4}" presName="linear" presStyleCnt="0">
        <dgm:presLayoutVars>
          <dgm:dir/>
          <dgm:animLvl val="lvl"/>
          <dgm:resizeHandles val="exact"/>
        </dgm:presLayoutVars>
      </dgm:prSet>
      <dgm:spPr/>
    </dgm:pt>
    <dgm:pt modelId="{199534CD-9196-4020-977D-5FBDA2B490CB}" type="pres">
      <dgm:prSet presAssocID="{5334A4D0-6DC3-4364-90BD-434E92B06E84}" presName="parentLin" presStyleCnt="0"/>
      <dgm:spPr/>
    </dgm:pt>
    <dgm:pt modelId="{97BF4787-406F-47E3-9D20-E5D22DDFFAE1}" type="pres">
      <dgm:prSet presAssocID="{5334A4D0-6DC3-4364-90BD-434E92B06E84}" presName="parentLeftMargin" presStyleLbl="node1" presStyleIdx="0" presStyleCnt="1"/>
      <dgm:spPr/>
    </dgm:pt>
    <dgm:pt modelId="{48AD64A6-4DC3-472A-80A6-523819EF82AD}" type="pres">
      <dgm:prSet presAssocID="{5334A4D0-6DC3-4364-90BD-434E92B06E84}" presName="parentText" presStyleLbl="node1" presStyleIdx="0" presStyleCnt="1" custScaleY="33269" custLinFactNeighborX="-58589" custLinFactNeighborY="-17224">
        <dgm:presLayoutVars>
          <dgm:chMax val="0"/>
          <dgm:bulletEnabled val="1"/>
        </dgm:presLayoutVars>
      </dgm:prSet>
      <dgm:spPr/>
    </dgm:pt>
    <dgm:pt modelId="{CC4B75E4-8C1D-4911-8E33-06BE64B24DC8}" type="pres">
      <dgm:prSet presAssocID="{5334A4D0-6DC3-4364-90BD-434E92B06E84}" presName="negativeSpace" presStyleCnt="0"/>
      <dgm:spPr/>
    </dgm:pt>
    <dgm:pt modelId="{5F3FE07D-C751-4F85-89B1-34FDF044B329}" type="pres">
      <dgm:prSet presAssocID="{5334A4D0-6DC3-4364-90BD-434E92B06E84}" presName="childText" presStyleLbl="conFgAcc1" presStyleIdx="0" presStyleCnt="1" custLinFactY="-23090" custLinFactNeighborX="-29996" custLinFactNeighborY="-100000">
        <dgm:presLayoutVars>
          <dgm:bulletEnabled val="1"/>
        </dgm:presLayoutVars>
      </dgm:prSet>
      <dgm:spPr>
        <a:noFill/>
        <a:ln>
          <a:noFill/>
        </a:ln>
      </dgm:spPr>
    </dgm:pt>
  </dgm:ptLst>
  <dgm:cxnLst>
    <dgm:cxn modelId="{DEF35755-56D7-44FE-A5D2-CD8A9779456C}" type="presOf" srcId="{5334A4D0-6DC3-4364-90BD-434E92B06E84}" destId="{48AD64A6-4DC3-472A-80A6-523819EF82AD}" srcOrd="1" destOrd="0" presId="urn:microsoft.com/office/officeart/2005/8/layout/list1"/>
    <dgm:cxn modelId="{A3BE1256-BECA-4D01-AF3C-3EA08AE255F8}" srcId="{CD9A573D-F03A-4A44-A792-4CD576534EC4}" destId="{5334A4D0-6DC3-4364-90BD-434E92B06E84}" srcOrd="0" destOrd="0" parTransId="{1730F1C5-49DB-4542-BB6F-7D35188CA473}" sibTransId="{45A95351-D28C-4564-831B-FAB8E19A2F3C}"/>
    <dgm:cxn modelId="{21AB20AE-BA92-49F7-951A-E399EF328E67}" type="presOf" srcId="{CD9A573D-F03A-4A44-A792-4CD576534EC4}" destId="{E9DB6FFB-D40C-4B45-A484-6BC487EFEDD2}" srcOrd="0" destOrd="0" presId="urn:microsoft.com/office/officeart/2005/8/layout/list1"/>
    <dgm:cxn modelId="{57D993E6-D919-41C7-A3BA-96D7CC0342FC}" type="presOf" srcId="{5334A4D0-6DC3-4364-90BD-434E92B06E84}" destId="{97BF4787-406F-47E3-9D20-E5D22DDFFAE1}" srcOrd="0" destOrd="0" presId="urn:microsoft.com/office/officeart/2005/8/layout/list1"/>
    <dgm:cxn modelId="{4F71A7C4-CFD2-4603-854B-272767A30BD4}" type="presParOf" srcId="{E9DB6FFB-D40C-4B45-A484-6BC487EFEDD2}" destId="{199534CD-9196-4020-977D-5FBDA2B490CB}" srcOrd="0" destOrd="0" presId="urn:microsoft.com/office/officeart/2005/8/layout/list1"/>
    <dgm:cxn modelId="{5F466F11-B3A0-4BE5-9C41-F24D1B7F8A66}" type="presParOf" srcId="{199534CD-9196-4020-977D-5FBDA2B490CB}" destId="{97BF4787-406F-47E3-9D20-E5D22DDFFAE1}" srcOrd="0" destOrd="0" presId="urn:microsoft.com/office/officeart/2005/8/layout/list1"/>
    <dgm:cxn modelId="{F8EA3E27-8F07-4449-86AB-B93A7C277F27}" type="presParOf" srcId="{199534CD-9196-4020-977D-5FBDA2B490CB}" destId="{48AD64A6-4DC3-472A-80A6-523819EF82AD}" srcOrd="1" destOrd="0" presId="urn:microsoft.com/office/officeart/2005/8/layout/list1"/>
    <dgm:cxn modelId="{55ACBFB8-7123-4C2C-AD65-7A6006C64AD4}" type="presParOf" srcId="{E9DB6FFB-D40C-4B45-A484-6BC487EFEDD2}" destId="{CC4B75E4-8C1D-4911-8E33-06BE64B24DC8}" srcOrd="1" destOrd="0" presId="urn:microsoft.com/office/officeart/2005/8/layout/list1"/>
    <dgm:cxn modelId="{73373A80-ED8F-427F-9AB6-F80D8EFBD493}" type="presParOf" srcId="{E9DB6FFB-D40C-4B45-A484-6BC487EFEDD2}" destId="{5F3FE07D-C751-4F85-89B1-34FDF044B329}"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D9A573D-F03A-4A44-A792-4CD576534EC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PROPITIATION</a:t>
          </a: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r>
            <a:rPr lang="en-US" sz="2000" b="1" cap="small" baseline="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Christ’s Two Natures—</a:t>
          </a:r>
          <a:endParaRPr lang="en-US" sz="2000" b="1" cap="small" baseline="0" dirty="0">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E9DB6FFB-D40C-4B45-A484-6BC487EFEDD2}" type="pres">
      <dgm:prSet presAssocID="{CD9A573D-F03A-4A44-A792-4CD576534EC4}" presName="linear" presStyleCnt="0">
        <dgm:presLayoutVars>
          <dgm:dir/>
          <dgm:animLvl val="lvl"/>
          <dgm:resizeHandles val="exact"/>
        </dgm:presLayoutVars>
      </dgm:prSet>
      <dgm:spPr/>
    </dgm:pt>
    <dgm:pt modelId="{199534CD-9196-4020-977D-5FBDA2B490CB}" type="pres">
      <dgm:prSet presAssocID="{5334A4D0-6DC3-4364-90BD-434E92B06E84}" presName="parentLin" presStyleCnt="0"/>
      <dgm:spPr/>
    </dgm:pt>
    <dgm:pt modelId="{97BF4787-406F-47E3-9D20-E5D22DDFFAE1}" type="pres">
      <dgm:prSet presAssocID="{5334A4D0-6DC3-4364-90BD-434E92B06E84}" presName="parentLeftMargin" presStyleLbl="node1" presStyleIdx="0" presStyleCnt="1"/>
      <dgm:spPr/>
    </dgm:pt>
    <dgm:pt modelId="{48AD64A6-4DC3-472A-80A6-523819EF82AD}" type="pres">
      <dgm:prSet presAssocID="{5334A4D0-6DC3-4364-90BD-434E92B06E84}" presName="parentText" presStyleLbl="node1" presStyleIdx="0" presStyleCnt="1" custScaleX="107352" custScaleY="33269" custLinFactNeighborX="-58589" custLinFactNeighborY="-17224">
        <dgm:presLayoutVars>
          <dgm:chMax val="0"/>
          <dgm:bulletEnabled val="1"/>
        </dgm:presLayoutVars>
      </dgm:prSet>
      <dgm:spPr/>
    </dgm:pt>
    <dgm:pt modelId="{CC4B75E4-8C1D-4911-8E33-06BE64B24DC8}" type="pres">
      <dgm:prSet presAssocID="{5334A4D0-6DC3-4364-90BD-434E92B06E84}" presName="negativeSpace" presStyleCnt="0"/>
      <dgm:spPr/>
    </dgm:pt>
    <dgm:pt modelId="{5F3FE07D-C751-4F85-89B1-34FDF044B329}" type="pres">
      <dgm:prSet presAssocID="{5334A4D0-6DC3-4364-90BD-434E92B06E84}" presName="childText" presStyleLbl="conFgAcc1" presStyleIdx="0" presStyleCnt="1" custLinFactY="-23090" custLinFactNeighborX="-29996" custLinFactNeighborY="-100000">
        <dgm:presLayoutVars>
          <dgm:bulletEnabled val="1"/>
        </dgm:presLayoutVars>
      </dgm:prSet>
      <dgm:spPr>
        <a:noFill/>
        <a:ln>
          <a:noFill/>
        </a:ln>
      </dgm:spPr>
    </dgm:pt>
  </dgm:ptLst>
  <dgm:cxnLst>
    <dgm:cxn modelId="{DEF35755-56D7-44FE-A5D2-CD8A9779456C}" type="presOf" srcId="{5334A4D0-6DC3-4364-90BD-434E92B06E84}" destId="{48AD64A6-4DC3-472A-80A6-523819EF82AD}" srcOrd="1" destOrd="0" presId="urn:microsoft.com/office/officeart/2005/8/layout/list1"/>
    <dgm:cxn modelId="{A3BE1256-BECA-4D01-AF3C-3EA08AE255F8}" srcId="{CD9A573D-F03A-4A44-A792-4CD576534EC4}" destId="{5334A4D0-6DC3-4364-90BD-434E92B06E84}" srcOrd="0" destOrd="0" parTransId="{1730F1C5-49DB-4542-BB6F-7D35188CA473}" sibTransId="{45A95351-D28C-4564-831B-FAB8E19A2F3C}"/>
    <dgm:cxn modelId="{21AB20AE-BA92-49F7-951A-E399EF328E67}" type="presOf" srcId="{CD9A573D-F03A-4A44-A792-4CD576534EC4}" destId="{E9DB6FFB-D40C-4B45-A484-6BC487EFEDD2}" srcOrd="0" destOrd="0" presId="urn:microsoft.com/office/officeart/2005/8/layout/list1"/>
    <dgm:cxn modelId="{57D993E6-D919-41C7-A3BA-96D7CC0342FC}" type="presOf" srcId="{5334A4D0-6DC3-4364-90BD-434E92B06E84}" destId="{97BF4787-406F-47E3-9D20-E5D22DDFFAE1}" srcOrd="0" destOrd="0" presId="urn:microsoft.com/office/officeart/2005/8/layout/list1"/>
    <dgm:cxn modelId="{4F71A7C4-CFD2-4603-854B-272767A30BD4}" type="presParOf" srcId="{E9DB6FFB-D40C-4B45-A484-6BC487EFEDD2}" destId="{199534CD-9196-4020-977D-5FBDA2B490CB}" srcOrd="0" destOrd="0" presId="urn:microsoft.com/office/officeart/2005/8/layout/list1"/>
    <dgm:cxn modelId="{5F466F11-B3A0-4BE5-9C41-F24D1B7F8A66}" type="presParOf" srcId="{199534CD-9196-4020-977D-5FBDA2B490CB}" destId="{97BF4787-406F-47E3-9D20-E5D22DDFFAE1}" srcOrd="0" destOrd="0" presId="urn:microsoft.com/office/officeart/2005/8/layout/list1"/>
    <dgm:cxn modelId="{F8EA3E27-8F07-4449-86AB-B93A7C277F27}" type="presParOf" srcId="{199534CD-9196-4020-977D-5FBDA2B490CB}" destId="{48AD64A6-4DC3-472A-80A6-523819EF82AD}" srcOrd="1" destOrd="0" presId="urn:microsoft.com/office/officeart/2005/8/layout/list1"/>
    <dgm:cxn modelId="{55ACBFB8-7123-4C2C-AD65-7A6006C64AD4}" type="presParOf" srcId="{E9DB6FFB-D40C-4B45-A484-6BC487EFEDD2}" destId="{CC4B75E4-8C1D-4911-8E33-06BE64B24DC8}" srcOrd="1" destOrd="0" presId="urn:microsoft.com/office/officeart/2005/8/layout/list1"/>
    <dgm:cxn modelId="{73373A80-ED8F-427F-9AB6-F80D8EFBD493}" type="presParOf" srcId="{E9DB6FFB-D40C-4B45-A484-6BC487EFEDD2}" destId="{5F3FE07D-C751-4F85-89B1-34FDF044B329}"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D9A573D-F03A-4A44-A792-4CD576534EC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pt-BR" sz="2400" b="1" dirty="0">
              <a:effectLst>
                <a:outerShdw blurRad="38100" dist="38100" dir="2700000" algn="tl">
                  <a:srgbClr val="000000">
                    <a:alpha val="43137"/>
                  </a:srgbClr>
                </a:outerShdw>
              </a:effectLst>
              <a:latin typeface="Gotham Medium" panose="02000604030000020004"/>
              <a:cs typeface="Calibri" panose="020F0502020204030204" pitchFamily="34" charset="0"/>
            </a:rPr>
            <a:t>A Real Jesus, A Real Atonement</a:t>
          </a: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t>
          </a:r>
          <a:endParaRPr lang="en-US" sz="2400" b="1" cap="small" baseline="0" dirty="0">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E9DB6FFB-D40C-4B45-A484-6BC487EFEDD2}" type="pres">
      <dgm:prSet presAssocID="{CD9A573D-F03A-4A44-A792-4CD576534EC4}" presName="linear" presStyleCnt="0">
        <dgm:presLayoutVars>
          <dgm:dir/>
          <dgm:animLvl val="lvl"/>
          <dgm:resizeHandles val="exact"/>
        </dgm:presLayoutVars>
      </dgm:prSet>
      <dgm:spPr/>
    </dgm:pt>
    <dgm:pt modelId="{199534CD-9196-4020-977D-5FBDA2B490CB}" type="pres">
      <dgm:prSet presAssocID="{5334A4D0-6DC3-4364-90BD-434E92B06E84}" presName="parentLin" presStyleCnt="0"/>
      <dgm:spPr/>
    </dgm:pt>
    <dgm:pt modelId="{97BF4787-406F-47E3-9D20-E5D22DDFFAE1}" type="pres">
      <dgm:prSet presAssocID="{5334A4D0-6DC3-4364-90BD-434E92B06E84}" presName="parentLeftMargin" presStyleLbl="node1" presStyleIdx="0" presStyleCnt="1"/>
      <dgm:spPr/>
    </dgm:pt>
    <dgm:pt modelId="{48AD64A6-4DC3-472A-80A6-523819EF82AD}" type="pres">
      <dgm:prSet presAssocID="{5334A4D0-6DC3-4364-90BD-434E92B06E84}" presName="parentText" presStyleLbl="node1" presStyleIdx="0" presStyleCnt="1" custScaleX="100000" custScaleY="33269" custLinFactNeighborX="-58589" custLinFactNeighborY="-17224">
        <dgm:presLayoutVars>
          <dgm:chMax val="0"/>
          <dgm:bulletEnabled val="1"/>
        </dgm:presLayoutVars>
      </dgm:prSet>
      <dgm:spPr/>
    </dgm:pt>
    <dgm:pt modelId="{CC4B75E4-8C1D-4911-8E33-06BE64B24DC8}" type="pres">
      <dgm:prSet presAssocID="{5334A4D0-6DC3-4364-90BD-434E92B06E84}" presName="negativeSpace" presStyleCnt="0"/>
      <dgm:spPr/>
    </dgm:pt>
    <dgm:pt modelId="{5F3FE07D-C751-4F85-89B1-34FDF044B329}" type="pres">
      <dgm:prSet presAssocID="{5334A4D0-6DC3-4364-90BD-434E92B06E84}" presName="childText" presStyleLbl="conFgAcc1" presStyleIdx="0" presStyleCnt="1" custLinFactY="-23090" custLinFactNeighborX="-29996" custLinFactNeighborY="-100000">
        <dgm:presLayoutVars>
          <dgm:bulletEnabled val="1"/>
        </dgm:presLayoutVars>
      </dgm:prSet>
      <dgm:spPr>
        <a:noFill/>
        <a:ln>
          <a:noFill/>
        </a:ln>
      </dgm:spPr>
    </dgm:pt>
  </dgm:ptLst>
  <dgm:cxnLst>
    <dgm:cxn modelId="{DEF35755-56D7-44FE-A5D2-CD8A9779456C}" type="presOf" srcId="{5334A4D0-6DC3-4364-90BD-434E92B06E84}" destId="{48AD64A6-4DC3-472A-80A6-523819EF82AD}" srcOrd="1" destOrd="0" presId="urn:microsoft.com/office/officeart/2005/8/layout/list1"/>
    <dgm:cxn modelId="{A3BE1256-BECA-4D01-AF3C-3EA08AE255F8}" srcId="{CD9A573D-F03A-4A44-A792-4CD576534EC4}" destId="{5334A4D0-6DC3-4364-90BD-434E92B06E84}" srcOrd="0" destOrd="0" parTransId="{1730F1C5-49DB-4542-BB6F-7D35188CA473}" sibTransId="{45A95351-D28C-4564-831B-FAB8E19A2F3C}"/>
    <dgm:cxn modelId="{21AB20AE-BA92-49F7-951A-E399EF328E67}" type="presOf" srcId="{CD9A573D-F03A-4A44-A792-4CD576534EC4}" destId="{E9DB6FFB-D40C-4B45-A484-6BC487EFEDD2}" srcOrd="0" destOrd="0" presId="urn:microsoft.com/office/officeart/2005/8/layout/list1"/>
    <dgm:cxn modelId="{57D993E6-D919-41C7-A3BA-96D7CC0342FC}" type="presOf" srcId="{5334A4D0-6DC3-4364-90BD-434E92B06E84}" destId="{97BF4787-406F-47E3-9D20-E5D22DDFFAE1}" srcOrd="0" destOrd="0" presId="urn:microsoft.com/office/officeart/2005/8/layout/list1"/>
    <dgm:cxn modelId="{4F71A7C4-CFD2-4603-854B-272767A30BD4}" type="presParOf" srcId="{E9DB6FFB-D40C-4B45-A484-6BC487EFEDD2}" destId="{199534CD-9196-4020-977D-5FBDA2B490CB}" srcOrd="0" destOrd="0" presId="urn:microsoft.com/office/officeart/2005/8/layout/list1"/>
    <dgm:cxn modelId="{5F466F11-B3A0-4BE5-9C41-F24D1B7F8A66}" type="presParOf" srcId="{199534CD-9196-4020-977D-5FBDA2B490CB}" destId="{97BF4787-406F-47E3-9D20-E5D22DDFFAE1}" srcOrd="0" destOrd="0" presId="urn:microsoft.com/office/officeart/2005/8/layout/list1"/>
    <dgm:cxn modelId="{F8EA3E27-8F07-4449-86AB-B93A7C277F27}" type="presParOf" srcId="{199534CD-9196-4020-977D-5FBDA2B490CB}" destId="{48AD64A6-4DC3-472A-80A6-523819EF82AD}" srcOrd="1" destOrd="0" presId="urn:microsoft.com/office/officeart/2005/8/layout/list1"/>
    <dgm:cxn modelId="{55ACBFB8-7123-4C2C-AD65-7A6006C64AD4}" type="presParOf" srcId="{E9DB6FFB-D40C-4B45-A484-6BC487EFEDD2}" destId="{CC4B75E4-8C1D-4911-8E33-06BE64B24DC8}" srcOrd="1" destOrd="0" presId="urn:microsoft.com/office/officeart/2005/8/layout/list1"/>
    <dgm:cxn modelId="{73373A80-ED8F-427F-9AB6-F80D8EFBD493}" type="presParOf" srcId="{E9DB6FFB-D40C-4B45-A484-6BC487EFEDD2}" destId="{5F3FE07D-C751-4F85-89B1-34FDF044B329}"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D9A573D-F03A-4A44-A792-4CD576534EC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800" b="1" dirty="0">
              <a:effectLst/>
              <a:latin typeface="Calibri" panose="020F0502020204030204" pitchFamily="34" charset="0"/>
              <a:ea typeface="Aptos" panose="020B0004020202020204" pitchFamily="34" charset="0"/>
              <a:cs typeface="Times New Roman" panose="02020603050405020304" pitchFamily="18" charset="0"/>
            </a:rPr>
            <a:t>JOHN’S AUDIENCE</a:t>
          </a:r>
          <a:r>
            <a:rPr lang="en-US" sz="2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t>
          </a:r>
          <a:endParaRPr lang="en-US" sz="2800" b="1" cap="small" baseline="0" dirty="0">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E9DB6FFB-D40C-4B45-A484-6BC487EFEDD2}" type="pres">
      <dgm:prSet presAssocID="{CD9A573D-F03A-4A44-A792-4CD576534EC4}" presName="linear" presStyleCnt="0">
        <dgm:presLayoutVars>
          <dgm:dir/>
          <dgm:animLvl val="lvl"/>
          <dgm:resizeHandles val="exact"/>
        </dgm:presLayoutVars>
      </dgm:prSet>
      <dgm:spPr/>
    </dgm:pt>
    <dgm:pt modelId="{199534CD-9196-4020-977D-5FBDA2B490CB}" type="pres">
      <dgm:prSet presAssocID="{5334A4D0-6DC3-4364-90BD-434E92B06E84}" presName="parentLin" presStyleCnt="0"/>
      <dgm:spPr/>
    </dgm:pt>
    <dgm:pt modelId="{97BF4787-406F-47E3-9D20-E5D22DDFFAE1}" type="pres">
      <dgm:prSet presAssocID="{5334A4D0-6DC3-4364-90BD-434E92B06E84}" presName="parentLeftMargin" presStyleLbl="node1" presStyleIdx="0" presStyleCnt="1"/>
      <dgm:spPr/>
    </dgm:pt>
    <dgm:pt modelId="{48AD64A6-4DC3-472A-80A6-523819EF82AD}" type="pres">
      <dgm:prSet presAssocID="{5334A4D0-6DC3-4364-90BD-434E92B06E84}" presName="parentText" presStyleLbl="node1" presStyleIdx="0" presStyleCnt="1" custScaleY="33269" custLinFactNeighborX="-4099" custLinFactNeighborY="-1676">
        <dgm:presLayoutVars>
          <dgm:chMax val="0"/>
          <dgm:bulletEnabled val="1"/>
        </dgm:presLayoutVars>
      </dgm:prSet>
      <dgm:spPr/>
    </dgm:pt>
    <dgm:pt modelId="{CC4B75E4-8C1D-4911-8E33-06BE64B24DC8}" type="pres">
      <dgm:prSet presAssocID="{5334A4D0-6DC3-4364-90BD-434E92B06E84}" presName="negativeSpace" presStyleCnt="0"/>
      <dgm:spPr/>
    </dgm:pt>
    <dgm:pt modelId="{5F3FE07D-C751-4F85-89B1-34FDF044B329}" type="pres">
      <dgm:prSet presAssocID="{5334A4D0-6DC3-4364-90BD-434E92B06E84}" presName="childText" presStyleLbl="conFgAcc1" presStyleIdx="0" presStyleCnt="1" custLinFactY="-23090" custLinFactNeighborX="-29996" custLinFactNeighborY="-100000">
        <dgm:presLayoutVars>
          <dgm:bulletEnabled val="1"/>
        </dgm:presLayoutVars>
      </dgm:prSet>
      <dgm:spPr>
        <a:noFill/>
        <a:ln>
          <a:noFill/>
        </a:ln>
      </dgm:spPr>
    </dgm:pt>
  </dgm:ptLst>
  <dgm:cxnLst>
    <dgm:cxn modelId="{DEF35755-56D7-44FE-A5D2-CD8A9779456C}" type="presOf" srcId="{5334A4D0-6DC3-4364-90BD-434E92B06E84}" destId="{48AD64A6-4DC3-472A-80A6-523819EF82AD}" srcOrd="1" destOrd="0" presId="urn:microsoft.com/office/officeart/2005/8/layout/list1"/>
    <dgm:cxn modelId="{A3BE1256-BECA-4D01-AF3C-3EA08AE255F8}" srcId="{CD9A573D-F03A-4A44-A792-4CD576534EC4}" destId="{5334A4D0-6DC3-4364-90BD-434E92B06E84}" srcOrd="0" destOrd="0" parTransId="{1730F1C5-49DB-4542-BB6F-7D35188CA473}" sibTransId="{45A95351-D28C-4564-831B-FAB8E19A2F3C}"/>
    <dgm:cxn modelId="{21AB20AE-BA92-49F7-951A-E399EF328E67}" type="presOf" srcId="{CD9A573D-F03A-4A44-A792-4CD576534EC4}" destId="{E9DB6FFB-D40C-4B45-A484-6BC487EFEDD2}" srcOrd="0" destOrd="0" presId="urn:microsoft.com/office/officeart/2005/8/layout/list1"/>
    <dgm:cxn modelId="{57D993E6-D919-41C7-A3BA-96D7CC0342FC}" type="presOf" srcId="{5334A4D0-6DC3-4364-90BD-434E92B06E84}" destId="{97BF4787-406F-47E3-9D20-E5D22DDFFAE1}" srcOrd="0" destOrd="0" presId="urn:microsoft.com/office/officeart/2005/8/layout/list1"/>
    <dgm:cxn modelId="{4F71A7C4-CFD2-4603-854B-272767A30BD4}" type="presParOf" srcId="{E9DB6FFB-D40C-4B45-A484-6BC487EFEDD2}" destId="{199534CD-9196-4020-977D-5FBDA2B490CB}" srcOrd="0" destOrd="0" presId="urn:microsoft.com/office/officeart/2005/8/layout/list1"/>
    <dgm:cxn modelId="{5F466F11-B3A0-4BE5-9C41-F24D1B7F8A66}" type="presParOf" srcId="{199534CD-9196-4020-977D-5FBDA2B490CB}" destId="{97BF4787-406F-47E3-9D20-E5D22DDFFAE1}" srcOrd="0" destOrd="0" presId="urn:microsoft.com/office/officeart/2005/8/layout/list1"/>
    <dgm:cxn modelId="{F8EA3E27-8F07-4449-86AB-B93A7C277F27}" type="presParOf" srcId="{199534CD-9196-4020-977D-5FBDA2B490CB}" destId="{48AD64A6-4DC3-472A-80A6-523819EF82AD}" srcOrd="1" destOrd="0" presId="urn:microsoft.com/office/officeart/2005/8/layout/list1"/>
    <dgm:cxn modelId="{55ACBFB8-7123-4C2C-AD65-7A6006C64AD4}" type="presParOf" srcId="{E9DB6FFB-D40C-4B45-A484-6BC487EFEDD2}" destId="{CC4B75E4-8C1D-4911-8E33-06BE64B24DC8}" srcOrd="1" destOrd="0" presId="urn:microsoft.com/office/officeart/2005/8/layout/list1"/>
    <dgm:cxn modelId="{73373A80-ED8F-427F-9AB6-F80D8EFBD493}" type="presParOf" srcId="{E9DB6FFB-D40C-4B45-A484-6BC487EFEDD2}" destId="{5F3FE07D-C751-4F85-89B1-34FDF044B329}"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D9A573D-F03A-4A44-A792-4CD576534EC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800" b="1" dirty="0">
              <a:effectLst>
                <a:outerShdw blurRad="38100" dist="38100" dir="2700000" algn="tl">
                  <a:srgbClr val="000000">
                    <a:alpha val="43137"/>
                  </a:srgbClr>
                </a:outerShdw>
              </a:effectLst>
              <a:latin typeface="Gotham Medium" panose="02000604030000020004"/>
              <a:cs typeface="Calibri" panose="020F0502020204030204" pitchFamily="34" charset="0"/>
            </a:rPr>
            <a:t>THE GREATEST IS LOVE</a:t>
          </a:r>
          <a:r>
            <a:rPr lang="en-US" sz="2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t>
          </a:r>
          <a:endParaRPr lang="en-US" sz="2800" b="1" cap="small" baseline="0" dirty="0">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E9DB6FFB-D40C-4B45-A484-6BC487EFEDD2}" type="pres">
      <dgm:prSet presAssocID="{CD9A573D-F03A-4A44-A792-4CD576534EC4}" presName="linear" presStyleCnt="0">
        <dgm:presLayoutVars>
          <dgm:dir/>
          <dgm:animLvl val="lvl"/>
          <dgm:resizeHandles val="exact"/>
        </dgm:presLayoutVars>
      </dgm:prSet>
      <dgm:spPr/>
    </dgm:pt>
    <dgm:pt modelId="{199534CD-9196-4020-977D-5FBDA2B490CB}" type="pres">
      <dgm:prSet presAssocID="{5334A4D0-6DC3-4364-90BD-434E92B06E84}" presName="parentLin" presStyleCnt="0"/>
      <dgm:spPr/>
    </dgm:pt>
    <dgm:pt modelId="{97BF4787-406F-47E3-9D20-E5D22DDFFAE1}" type="pres">
      <dgm:prSet presAssocID="{5334A4D0-6DC3-4364-90BD-434E92B06E84}" presName="parentLeftMargin" presStyleLbl="node1" presStyleIdx="0" presStyleCnt="1"/>
      <dgm:spPr/>
    </dgm:pt>
    <dgm:pt modelId="{48AD64A6-4DC3-472A-80A6-523819EF82AD}" type="pres">
      <dgm:prSet presAssocID="{5334A4D0-6DC3-4364-90BD-434E92B06E84}" presName="parentText" presStyleLbl="node1" presStyleIdx="0" presStyleCnt="1" custScaleY="33269" custLinFactNeighborX="-48700" custLinFactNeighborY="-17224">
        <dgm:presLayoutVars>
          <dgm:chMax val="0"/>
          <dgm:bulletEnabled val="1"/>
        </dgm:presLayoutVars>
      </dgm:prSet>
      <dgm:spPr/>
    </dgm:pt>
    <dgm:pt modelId="{CC4B75E4-8C1D-4911-8E33-06BE64B24DC8}" type="pres">
      <dgm:prSet presAssocID="{5334A4D0-6DC3-4364-90BD-434E92B06E84}" presName="negativeSpace" presStyleCnt="0"/>
      <dgm:spPr/>
    </dgm:pt>
    <dgm:pt modelId="{5F3FE07D-C751-4F85-89B1-34FDF044B329}" type="pres">
      <dgm:prSet presAssocID="{5334A4D0-6DC3-4364-90BD-434E92B06E84}" presName="childText" presStyleLbl="conFgAcc1" presStyleIdx="0" presStyleCnt="1" custLinFactY="-23090" custLinFactNeighborX="-29996" custLinFactNeighborY="-100000">
        <dgm:presLayoutVars>
          <dgm:bulletEnabled val="1"/>
        </dgm:presLayoutVars>
      </dgm:prSet>
      <dgm:spPr>
        <a:noFill/>
        <a:ln>
          <a:noFill/>
        </a:ln>
      </dgm:spPr>
    </dgm:pt>
  </dgm:ptLst>
  <dgm:cxnLst>
    <dgm:cxn modelId="{DEF35755-56D7-44FE-A5D2-CD8A9779456C}" type="presOf" srcId="{5334A4D0-6DC3-4364-90BD-434E92B06E84}" destId="{48AD64A6-4DC3-472A-80A6-523819EF82AD}" srcOrd="1" destOrd="0" presId="urn:microsoft.com/office/officeart/2005/8/layout/list1"/>
    <dgm:cxn modelId="{A3BE1256-BECA-4D01-AF3C-3EA08AE255F8}" srcId="{CD9A573D-F03A-4A44-A792-4CD576534EC4}" destId="{5334A4D0-6DC3-4364-90BD-434E92B06E84}" srcOrd="0" destOrd="0" parTransId="{1730F1C5-49DB-4542-BB6F-7D35188CA473}" sibTransId="{45A95351-D28C-4564-831B-FAB8E19A2F3C}"/>
    <dgm:cxn modelId="{21AB20AE-BA92-49F7-951A-E399EF328E67}" type="presOf" srcId="{CD9A573D-F03A-4A44-A792-4CD576534EC4}" destId="{E9DB6FFB-D40C-4B45-A484-6BC487EFEDD2}" srcOrd="0" destOrd="0" presId="urn:microsoft.com/office/officeart/2005/8/layout/list1"/>
    <dgm:cxn modelId="{57D993E6-D919-41C7-A3BA-96D7CC0342FC}" type="presOf" srcId="{5334A4D0-6DC3-4364-90BD-434E92B06E84}" destId="{97BF4787-406F-47E3-9D20-E5D22DDFFAE1}" srcOrd="0" destOrd="0" presId="urn:microsoft.com/office/officeart/2005/8/layout/list1"/>
    <dgm:cxn modelId="{4F71A7C4-CFD2-4603-854B-272767A30BD4}" type="presParOf" srcId="{E9DB6FFB-D40C-4B45-A484-6BC487EFEDD2}" destId="{199534CD-9196-4020-977D-5FBDA2B490CB}" srcOrd="0" destOrd="0" presId="urn:microsoft.com/office/officeart/2005/8/layout/list1"/>
    <dgm:cxn modelId="{5F466F11-B3A0-4BE5-9C41-F24D1B7F8A66}" type="presParOf" srcId="{199534CD-9196-4020-977D-5FBDA2B490CB}" destId="{97BF4787-406F-47E3-9D20-E5D22DDFFAE1}" srcOrd="0" destOrd="0" presId="urn:microsoft.com/office/officeart/2005/8/layout/list1"/>
    <dgm:cxn modelId="{F8EA3E27-8F07-4449-86AB-B93A7C277F27}" type="presParOf" srcId="{199534CD-9196-4020-977D-5FBDA2B490CB}" destId="{48AD64A6-4DC3-472A-80A6-523819EF82AD}" srcOrd="1" destOrd="0" presId="urn:microsoft.com/office/officeart/2005/8/layout/list1"/>
    <dgm:cxn modelId="{55ACBFB8-7123-4C2C-AD65-7A6006C64AD4}" type="presParOf" srcId="{E9DB6FFB-D40C-4B45-A484-6BC487EFEDD2}" destId="{CC4B75E4-8C1D-4911-8E33-06BE64B24DC8}" srcOrd="1" destOrd="0" presId="urn:microsoft.com/office/officeart/2005/8/layout/list1"/>
    <dgm:cxn modelId="{73373A80-ED8F-427F-9AB6-F80D8EFBD493}" type="presParOf" srcId="{E9DB6FFB-D40C-4B45-A484-6BC487EFEDD2}" destId="{5F3FE07D-C751-4F85-89B1-34FDF044B329}" srcOrd="2" destOrd="0" presId="urn:microsoft.com/office/officeart/2005/8/layout/list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6456945" cy="450166"/>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dirty="0">
              <a:effectLst/>
              <a:latin typeface="Calibri" panose="020F0502020204030204" pitchFamily="34" charset="0"/>
              <a:ea typeface="Aptos" panose="020B0004020202020204" pitchFamily="34" charset="0"/>
              <a:cs typeface="Times New Roman" panose="02020603050405020304" pitchFamily="18" charset="0"/>
            </a:rPr>
            <a:t>THE LOVE OF GOD—</a:t>
          </a:r>
          <a:endParaRPr lang="en-US" sz="3200" b="1" kern="1200" cap="small" baseline="0" dirty="0">
            <a:effectLst>
              <a:outerShdw blurRad="38100" dist="38100" dir="2700000" algn="tl">
                <a:srgbClr val="000000">
                  <a:alpha val="43137"/>
                </a:srgbClr>
              </a:outerShdw>
            </a:effectLst>
            <a:latin typeface="Gotham Medium" panose="02000604030000020004"/>
          </a:endParaRPr>
        </a:p>
      </dsp:txBody>
      <dsp:txXfrm>
        <a:off x="21975" y="21975"/>
        <a:ext cx="6412995" cy="406216"/>
      </dsp:txXfrm>
    </dsp:sp>
    <dsp:sp modelId="{E3673D8F-7D39-4542-A531-94677680B4FC}">
      <dsp:nvSpPr>
        <dsp:cNvPr id="0" name=""/>
        <dsp:cNvSpPr/>
      </dsp:nvSpPr>
      <dsp:spPr>
        <a:xfrm>
          <a:off x="0" y="677249"/>
          <a:ext cx="6456945" cy="4371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5008"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We call 1 John a letter, but it is more like a sermon.  John encourages his “dear children,” perhaps children in the faith, to avoid sin and to love one another (1 John 2:1).  Why? Well, because God first loved us.  Through the atoning sacrifice of Jesus, God forgave sins and gave the ability to “live through him” (1 John 4:9).  Followers of Christ can “rely on the love God has,” rather than their own diminished resources (1 John 4:16). </a:t>
          </a:r>
          <a:endParaRPr lang="en-US" sz="2000" b="1" kern="12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The Father reaches out to people through His compassion.  Living in His love is the best life, and it is not earned but freely given (see Deut.  7:7-8; Rom.  5:8).  In the same way, Christ followers should freely give their love to others and reflect God’s compassion so that others may know the love of God. </a:t>
          </a:r>
          <a:endParaRPr lang="en-US" sz="2000" b="1" kern="12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dsp:txBody>
      <dsp:txXfrm>
        <a:off x="0" y="677249"/>
        <a:ext cx="6456945" cy="43718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3FE07D-C751-4F85-89B1-34FDF044B329}">
      <dsp:nvSpPr>
        <dsp:cNvPr id="0" name=""/>
        <dsp:cNvSpPr/>
      </dsp:nvSpPr>
      <dsp:spPr>
        <a:xfrm>
          <a:off x="0" y="429026"/>
          <a:ext cx="6883541" cy="1638000"/>
        </a:xfrm>
        <a:prstGeom prst="rect">
          <a:avLst/>
        </a:prstGeom>
        <a:noFill/>
        <a:ln w="19050" cap="rnd" cmpd="sng" algn="ctr">
          <a:noFill/>
          <a:prstDash val="solid"/>
        </a:ln>
        <a:effectLst/>
      </dsp:spPr>
      <dsp:style>
        <a:lnRef idx="2">
          <a:scrgbClr r="0" g="0" b="0"/>
        </a:lnRef>
        <a:fillRef idx="1">
          <a:scrgbClr r="0" g="0" b="0"/>
        </a:fillRef>
        <a:effectRef idx="0">
          <a:scrgbClr r="0" g="0" b="0"/>
        </a:effectRef>
        <a:fontRef idx="minor"/>
      </dsp:style>
    </dsp:sp>
    <dsp:sp modelId="{48AD64A6-4DC3-472A-80A6-523819EF82AD}">
      <dsp:nvSpPr>
        <dsp:cNvPr id="0" name=""/>
        <dsp:cNvSpPr/>
      </dsp:nvSpPr>
      <dsp:spPr>
        <a:xfrm>
          <a:off x="330069" y="2055515"/>
          <a:ext cx="4818478" cy="638365"/>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82127" tIns="0" rIns="182127" bIns="0" numCol="1" spcCol="1270" anchor="ctr" anchorCtr="0">
          <a:noAutofit/>
        </a:bodyPr>
        <a:lstStyle/>
        <a:p>
          <a:pPr marL="0" lvl="0" indent="0" algn="l" defTabSz="1244600">
            <a:lnSpc>
              <a:spcPct val="90000"/>
            </a:lnSpc>
            <a:spcBef>
              <a:spcPct val="0"/>
            </a:spcBef>
            <a:spcAft>
              <a:spcPct val="35000"/>
            </a:spcAft>
            <a:buNone/>
          </a:pPr>
          <a:r>
            <a:rPr lang="en-US" sz="2800" b="1" kern="120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TRANSFORMATION—</a:t>
          </a:r>
          <a:endParaRPr lang="en-US" sz="2800" b="1" kern="1200" cap="small" baseline="0" dirty="0">
            <a:effectLst>
              <a:outerShdw blurRad="38100" dist="38100" dir="2700000" algn="tl">
                <a:srgbClr val="000000">
                  <a:alpha val="43137"/>
                </a:srgbClr>
              </a:outerShdw>
            </a:effectLst>
            <a:latin typeface="Gotham Medium" panose="02000604030000020004"/>
          </a:endParaRPr>
        </a:p>
      </dsp:txBody>
      <dsp:txXfrm>
        <a:off x="361231" y="2086677"/>
        <a:ext cx="4756154" cy="57604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3FE07D-C751-4F85-89B1-34FDF044B329}">
      <dsp:nvSpPr>
        <dsp:cNvPr id="0" name=""/>
        <dsp:cNvSpPr/>
      </dsp:nvSpPr>
      <dsp:spPr>
        <a:xfrm>
          <a:off x="0" y="429026"/>
          <a:ext cx="6883541" cy="1638000"/>
        </a:xfrm>
        <a:prstGeom prst="rect">
          <a:avLst/>
        </a:prstGeom>
        <a:noFill/>
        <a:ln w="19050" cap="rnd" cmpd="sng" algn="ctr">
          <a:noFill/>
          <a:prstDash val="solid"/>
        </a:ln>
        <a:effectLst/>
      </dsp:spPr>
      <dsp:style>
        <a:lnRef idx="2">
          <a:scrgbClr r="0" g="0" b="0"/>
        </a:lnRef>
        <a:fillRef idx="1">
          <a:scrgbClr r="0" g="0" b="0"/>
        </a:fillRef>
        <a:effectRef idx="0">
          <a:scrgbClr r="0" g="0" b="0"/>
        </a:effectRef>
        <a:fontRef idx="minor"/>
      </dsp:style>
    </dsp:sp>
    <dsp:sp modelId="{48AD64A6-4DC3-472A-80A6-523819EF82AD}">
      <dsp:nvSpPr>
        <dsp:cNvPr id="0" name=""/>
        <dsp:cNvSpPr/>
      </dsp:nvSpPr>
      <dsp:spPr>
        <a:xfrm>
          <a:off x="176562" y="1757180"/>
          <a:ext cx="4818478" cy="638365"/>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82127" tIns="0" rIns="182127" bIns="0" numCol="1" spcCol="1270" anchor="ctr" anchorCtr="0">
          <a:noAutofit/>
        </a:bodyPr>
        <a:lstStyle/>
        <a:p>
          <a:pPr marL="0" lvl="0" indent="0" algn="l" defTabSz="1244600">
            <a:lnSpc>
              <a:spcPct val="90000"/>
            </a:lnSpc>
            <a:spcBef>
              <a:spcPct val="0"/>
            </a:spcBef>
            <a:spcAft>
              <a:spcPct val="35000"/>
            </a:spcAft>
            <a:buNone/>
          </a:pPr>
          <a:r>
            <a:rPr lang="en-US" sz="2800" b="1" kern="120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SIMPLICITY—</a:t>
          </a:r>
          <a:endParaRPr lang="en-US" sz="2800" b="1" kern="1200" cap="small" baseline="0" dirty="0">
            <a:effectLst>
              <a:outerShdw blurRad="38100" dist="38100" dir="2700000" algn="tl">
                <a:srgbClr val="000000">
                  <a:alpha val="43137"/>
                </a:srgbClr>
              </a:outerShdw>
            </a:effectLst>
            <a:latin typeface="Gotham Medium" panose="02000604030000020004"/>
          </a:endParaRPr>
        </a:p>
      </dsp:txBody>
      <dsp:txXfrm>
        <a:off x="207724" y="1788342"/>
        <a:ext cx="4756154" cy="57604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3FE07D-C751-4F85-89B1-34FDF044B329}">
      <dsp:nvSpPr>
        <dsp:cNvPr id="0" name=""/>
        <dsp:cNvSpPr/>
      </dsp:nvSpPr>
      <dsp:spPr>
        <a:xfrm>
          <a:off x="0" y="429026"/>
          <a:ext cx="6883541" cy="1638000"/>
        </a:xfrm>
        <a:prstGeom prst="rect">
          <a:avLst/>
        </a:prstGeom>
        <a:noFill/>
        <a:ln w="19050" cap="rnd" cmpd="sng" algn="ctr">
          <a:noFill/>
          <a:prstDash val="solid"/>
        </a:ln>
        <a:effectLst/>
      </dsp:spPr>
      <dsp:style>
        <a:lnRef idx="2">
          <a:scrgbClr r="0" g="0" b="0"/>
        </a:lnRef>
        <a:fillRef idx="1">
          <a:scrgbClr r="0" g="0" b="0"/>
        </a:fillRef>
        <a:effectRef idx="0">
          <a:scrgbClr r="0" g="0" b="0"/>
        </a:effectRef>
        <a:fontRef idx="minor"/>
      </dsp:style>
    </dsp:sp>
    <dsp:sp modelId="{48AD64A6-4DC3-472A-80A6-523819EF82AD}">
      <dsp:nvSpPr>
        <dsp:cNvPr id="0" name=""/>
        <dsp:cNvSpPr/>
      </dsp:nvSpPr>
      <dsp:spPr>
        <a:xfrm>
          <a:off x="142527" y="1757180"/>
          <a:ext cx="4818478" cy="638365"/>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82127" tIns="0" rIns="182127" bIns="0" numCol="1" spcCol="1270" anchor="ctr" anchorCtr="0">
          <a:noAutofit/>
        </a:bodyPr>
        <a:lstStyle/>
        <a:p>
          <a:pPr marL="0" lvl="0" indent="0" algn="l" defTabSz="1244600">
            <a:lnSpc>
              <a:spcPct val="90000"/>
            </a:lnSpc>
            <a:spcBef>
              <a:spcPct val="0"/>
            </a:spcBef>
            <a:spcAft>
              <a:spcPct val="35000"/>
            </a:spcAft>
            <a:buNone/>
          </a:pPr>
          <a:r>
            <a:rPr lang="en-US" sz="2800" b="1" kern="120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ADVOCATE—</a:t>
          </a:r>
          <a:endParaRPr lang="en-US" sz="2800" b="1" kern="1200" cap="small" baseline="0" dirty="0">
            <a:effectLst>
              <a:outerShdw blurRad="38100" dist="38100" dir="2700000" algn="tl">
                <a:srgbClr val="000000">
                  <a:alpha val="43137"/>
                </a:srgbClr>
              </a:outerShdw>
            </a:effectLst>
            <a:latin typeface="Gotham Medium" panose="02000604030000020004"/>
          </a:endParaRPr>
        </a:p>
      </dsp:txBody>
      <dsp:txXfrm>
        <a:off x="173689" y="1788342"/>
        <a:ext cx="4756154" cy="57604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3FE07D-C751-4F85-89B1-34FDF044B329}">
      <dsp:nvSpPr>
        <dsp:cNvPr id="0" name=""/>
        <dsp:cNvSpPr/>
      </dsp:nvSpPr>
      <dsp:spPr>
        <a:xfrm>
          <a:off x="0" y="429026"/>
          <a:ext cx="6883541" cy="1638000"/>
        </a:xfrm>
        <a:prstGeom prst="rect">
          <a:avLst/>
        </a:prstGeom>
        <a:noFill/>
        <a:ln w="19050" cap="rnd" cmpd="sng" algn="ctr">
          <a:noFill/>
          <a:prstDash val="solid"/>
        </a:ln>
        <a:effectLst/>
      </dsp:spPr>
      <dsp:style>
        <a:lnRef idx="2">
          <a:scrgbClr r="0" g="0" b="0"/>
        </a:lnRef>
        <a:fillRef idx="1">
          <a:scrgbClr r="0" g="0" b="0"/>
        </a:fillRef>
        <a:effectRef idx="0">
          <a:scrgbClr r="0" g="0" b="0"/>
        </a:effectRef>
        <a:fontRef idx="minor"/>
      </dsp:style>
    </dsp:sp>
    <dsp:sp modelId="{48AD64A6-4DC3-472A-80A6-523819EF82AD}">
      <dsp:nvSpPr>
        <dsp:cNvPr id="0" name=""/>
        <dsp:cNvSpPr/>
      </dsp:nvSpPr>
      <dsp:spPr>
        <a:xfrm>
          <a:off x="142527" y="1757180"/>
          <a:ext cx="5172733" cy="638365"/>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82127" tIns="0" rIns="182127" bIns="0" numCol="1" spcCol="1270" anchor="ctr" anchorCtr="0">
          <a:noAutofit/>
        </a:bodyPr>
        <a:lstStyle/>
        <a:p>
          <a:pPr marL="0" lvl="0" indent="0" algn="l" defTabSz="1244600">
            <a:lnSpc>
              <a:spcPct val="90000"/>
            </a:lnSpc>
            <a:spcBef>
              <a:spcPct val="0"/>
            </a:spcBef>
            <a:spcAft>
              <a:spcPct val="35000"/>
            </a:spcAft>
            <a:buNone/>
          </a:pPr>
          <a:r>
            <a:rPr lang="en-US" sz="2800" b="1" kern="120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PROPITIATION</a:t>
          </a:r>
          <a:r>
            <a:rPr lang="en-US" sz="2000" b="1" kern="120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r>
            <a:rPr lang="en-US" sz="2000" b="1" kern="1200" cap="small" baseline="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Christ’s Two Natures—</a:t>
          </a:r>
          <a:endParaRPr lang="en-US" sz="2000" b="1" kern="1200" cap="small" baseline="0" dirty="0">
            <a:effectLst>
              <a:outerShdw blurRad="38100" dist="38100" dir="2700000" algn="tl">
                <a:srgbClr val="000000">
                  <a:alpha val="43137"/>
                </a:srgbClr>
              </a:outerShdw>
            </a:effectLst>
            <a:latin typeface="Gotham Medium" panose="02000604030000020004"/>
          </a:endParaRPr>
        </a:p>
      </dsp:txBody>
      <dsp:txXfrm>
        <a:off x="173689" y="1788342"/>
        <a:ext cx="5110409" cy="57604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3FE07D-C751-4F85-89B1-34FDF044B329}">
      <dsp:nvSpPr>
        <dsp:cNvPr id="0" name=""/>
        <dsp:cNvSpPr/>
      </dsp:nvSpPr>
      <dsp:spPr>
        <a:xfrm>
          <a:off x="0" y="429026"/>
          <a:ext cx="6883541" cy="1638000"/>
        </a:xfrm>
        <a:prstGeom prst="rect">
          <a:avLst/>
        </a:prstGeom>
        <a:noFill/>
        <a:ln w="19050" cap="rnd" cmpd="sng" algn="ctr">
          <a:noFill/>
          <a:prstDash val="solid"/>
        </a:ln>
        <a:effectLst/>
      </dsp:spPr>
      <dsp:style>
        <a:lnRef idx="2">
          <a:scrgbClr r="0" g="0" b="0"/>
        </a:lnRef>
        <a:fillRef idx="1">
          <a:scrgbClr r="0" g="0" b="0"/>
        </a:fillRef>
        <a:effectRef idx="0">
          <a:scrgbClr r="0" g="0" b="0"/>
        </a:effectRef>
        <a:fontRef idx="minor"/>
      </dsp:style>
    </dsp:sp>
    <dsp:sp modelId="{48AD64A6-4DC3-472A-80A6-523819EF82AD}">
      <dsp:nvSpPr>
        <dsp:cNvPr id="0" name=""/>
        <dsp:cNvSpPr/>
      </dsp:nvSpPr>
      <dsp:spPr>
        <a:xfrm>
          <a:off x="142527" y="1757180"/>
          <a:ext cx="4818478" cy="638365"/>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82127" tIns="0" rIns="182127" bIns="0" numCol="1" spcCol="1270" anchor="ctr" anchorCtr="0">
          <a:noAutofit/>
        </a:bodyPr>
        <a:lstStyle/>
        <a:p>
          <a:pPr marL="0" lvl="0" indent="0" algn="l" defTabSz="1066800">
            <a:lnSpc>
              <a:spcPct val="90000"/>
            </a:lnSpc>
            <a:spcBef>
              <a:spcPct val="0"/>
            </a:spcBef>
            <a:spcAft>
              <a:spcPct val="35000"/>
            </a:spcAft>
            <a:buNone/>
          </a:pPr>
          <a:r>
            <a:rPr lang="pt-BR" sz="24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A Real Jesus, A Real Atonement</a:t>
          </a:r>
          <a:r>
            <a:rPr lang="en-US" sz="2400" b="1" kern="120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t>
          </a:r>
          <a:endParaRPr lang="en-US" sz="2400" b="1" kern="1200" cap="small" baseline="0" dirty="0">
            <a:effectLst>
              <a:outerShdw blurRad="38100" dist="38100" dir="2700000" algn="tl">
                <a:srgbClr val="000000">
                  <a:alpha val="43137"/>
                </a:srgbClr>
              </a:outerShdw>
            </a:effectLst>
            <a:latin typeface="Gotham Medium" panose="02000604030000020004"/>
          </a:endParaRPr>
        </a:p>
      </dsp:txBody>
      <dsp:txXfrm>
        <a:off x="173689" y="1788342"/>
        <a:ext cx="4756154" cy="57604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3FE07D-C751-4F85-89B1-34FDF044B329}">
      <dsp:nvSpPr>
        <dsp:cNvPr id="0" name=""/>
        <dsp:cNvSpPr/>
      </dsp:nvSpPr>
      <dsp:spPr>
        <a:xfrm>
          <a:off x="0" y="429026"/>
          <a:ext cx="6883541" cy="1638000"/>
        </a:xfrm>
        <a:prstGeom prst="rect">
          <a:avLst/>
        </a:prstGeom>
        <a:noFill/>
        <a:ln w="19050" cap="rnd" cmpd="sng" algn="ctr">
          <a:noFill/>
          <a:prstDash val="solid"/>
        </a:ln>
        <a:effectLst/>
      </dsp:spPr>
      <dsp:style>
        <a:lnRef idx="2">
          <a:scrgbClr r="0" g="0" b="0"/>
        </a:lnRef>
        <a:fillRef idx="1">
          <a:scrgbClr r="0" g="0" b="0"/>
        </a:fillRef>
        <a:effectRef idx="0">
          <a:scrgbClr r="0" g="0" b="0"/>
        </a:effectRef>
        <a:fontRef idx="minor"/>
      </dsp:style>
    </dsp:sp>
    <dsp:sp modelId="{48AD64A6-4DC3-472A-80A6-523819EF82AD}">
      <dsp:nvSpPr>
        <dsp:cNvPr id="0" name=""/>
        <dsp:cNvSpPr/>
      </dsp:nvSpPr>
      <dsp:spPr>
        <a:xfrm>
          <a:off x="330069" y="2055515"/>
          <a:ext cx="4818478" cy="638365"/>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82127" tIns="0" rIns="182127" bIns="0" numCol="1" spcCol="1270" anchor="ctr" anchorCtr="0">
          <a:noAutofit/>
        </a:bodyPr>
        <a:lstStyle/>
        <a:p>
          <a:pPr marL="0" lvl="0" indent="0" algn="l" defTabSz="1244600">
            <a:lnSpc>
              <a:spcPct val="90000"/>
            </a:lnSpc>
            <a:spcBef>
              <a:spcPct val="0"/>
            </a:spcBef>
            <a:spcAft>
              <a:spcPct val="35000"/>
            </a:spcAft>
            <a:buNone/>
          </a:pPr>
          <a:r>
            <a:rPr lang="en-US" sz="2800" b="1" kern="1200" dirty="0">
              <a:effectLst/>
              <a:latin typeface="Calibri" panose="020F0502020204030204" pitchFamily="34" charset="0"/>
              <a:ea typeface="Aptos" panose="020B0004020202020204" pitchFamily="34" charset="0"/>
              <a:cs typeface="Times New Roman" panose="02020603050405020304" pitchFamily="18" charset="0"/>
            </a:rPr>
            <a:t>JOHN’S AUDIENCE</a:t>
          </a:r>
          <a:r>
            <a:rPr lang="en-US" sz="2800" b="1" kern="120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t>
          </a:r>
          <a:endParaRPr lang="en-US" sz="2800" b="1" kern="1200" cap="small" baseline="0" dirty="0">
            <a:effectLst>
              <a:outerShdw blurRad="38100" dist="38100" dir="2700000" algn="tl">
                <a:srgbClr val="000000">
                  <a:alpha val="43137"/>
                </a:srgbClr>
              </a:outerShdw>
            </a:effectLst>
            <a:latin typeface="Gotham Medium" panose="02000604030000020004"/>
          </a:endParaRPr>
        </a:p>
      </dsp:txBody>
      <dsp:txXfrm>
        <a:off x="361231" y="2086677"/>
        <a:ext cx="4756154" cy="57604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3FE07D-C751-4F85-89B1-34FDF044B329}">
      <dsp:nvSpPr>
        <dsp:cNvPr id="0" name=""/>
        <dsp:cNvSpPr/>
      </dsp:nvSpPr>
      <dsp:spPr>
        <a:xfrm>
          <a:off x="0" y="429026"/>
          <a:ext cx="6883541" cy="1638000"/>
        </a:xfrm>
        <a:prstGeom prst="rect">
          <a:avLst/>
        </a:prstGeom>
        <a:noFill/>
        <a:ln w="19050" cap="rnd" cmpd="sng" algn="ctr">
          <a:noFill/>
          <a:prstDash val="solid"/>
        </a:ln>
        <a:effectLst/>
      </dsp:spPr>
      <dsp:style>
        <a:lnRef idx="2">
          <a:scrgbClr r="0" g="0" b="0"/>
        </a:lnRef>
        <a:fillRef idx="1">
          <a:scrgbClr r="0" g="0" b="0"/>
        </a:fillRef>
        <a:effectRef idx="0">
          <a:scrgbClr r="0" g="0" b="0"/>
        </a:effectRef>
        <a:fontRef idx="minor"/>
      </dsp:style>
    </dsp:sp>
    <dsp:sp modelId="{48AD64A6-4DC3-472A-80A6-523819EF82AD}">
      <dsp:nvSpPr>
        <dsp:cNvPr id="0" name=""/>
        <dsp:cNvSpPr/>
      </dsp:nvSpPr>
      <dsp:spPr>
        <a:xfrm>
          <a:off x="176562" y="1757180"/>
          <a:ext cx="4818478" cy="638365"/>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82127" tIns="0" rIns="182127" bIns="0" numCol="1" spcCol="1270" anchor="ctr" anchorCtr="0">
          <a:noAutofit/>
        </a:bodyPr>
        <a:lstStyle/>
        <a:p>
          <a:pPr marL="0" lvl="0" indent="0" algn="l" defTabSz="1244600">
            <a:lnSpc>
              <a:spcPct val="90000"/>
            </a:lnSpc>
            <a:spcBef>
              <a:spcPct val="0"/>
            </a:spcBef>
            <a:spcAft>
              <a:spcPct val="35000"/>
            </a:spcAft>
            <a:buNone/>
          </a:pPr>
          <a:r>
            <a:rPr lang="en-US" sz="28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THE GREATEST IS LOVE</a:t>
          </a:r>
          <a:r>
            <a:rPr lang="en-US" sz="2800" b="1" kern="120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t>
          </a:r>
          <a:endParaRPr lang="en-US" sz="2800" b="1" kern="1200" cap="small" baseline="0" dirty="0">
            <a:effectLst>
              <a:outerShdw blurRad="38100" dist="38100" dir="2700000" algn="tl">
                <a:srgbClr val="000000">
                  <a:alpha val="43137"/>
                </a:srgbClr>
              </a:outerShdw>
            </a:effectLst>
            <a:latin typeface="Gotham Medium" panose="02000604030000020004"/>
          </a:endParaRPr>
        </a:p>
      </dsp:txBody>
      <dsp:txXfrm>
        <a:off x="207724" y="1788342"/>
        <a:ext cx="4756154" cy="576041"/>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63D6DE04-3672-4573-82B6-946E7038710F}" type="datetimeFigureOut">
              <a:rPr lang="en-US" smtClean="0"/>
              <a:t>4/6/2025</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A81E1FC5-BD5A-4AB6-8DCC-D90C77440F06}" type="slidenum">
              <a:rPr lang="en-US" smtClean="0"/>
              <a:t>‹#›</a:t>
            </a:fld>
            <a:endParaRPr lang="en-US"/>
          </a:p>
        </p:txBody>
      </p:sp>
    </p:spTree>
    <p:extLst>
      <p:ext uri="{BB962C8B-B14F-4D97-AF65-F5344CB8AC3E}">
        <p14:creationId xmlns:p14="http://schemas.microsoft.com/office/powerpoint/2010/main" val="3106049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en-US" sz="1800" dirty="0">
                <a:latin typeface="Calibri" panose="020F0502020204030204" pitchFamily="34" charset="0"/>
                <a:ea typeface="Calibri" panose="020F0502020204030204" pitchFamily="34" charset="0"/>
                <a:cs typeface="Times New Roman" panose="02020603050405020304" pitchFamily="18" charset="0"/>
              </a:rPr>
              <a:t>Prayer</a:t>
            </a:r>
          </a:p>
          <a:p>
            <a:pPr>
              <a:lnSpc>
                <a:spcPct val="107000"/>
              </a:lnSpc>
            </a:pPr>
            <a:r>
              <a:rPr lang="en-US" sz="1800" dirty="0">
                <a:latin typeface="Calibri" panose="020F0502020204030204" pitchFamily="34" charset="0"/>
                <a:ea typeface="Calibri" panose="020F0502020204030204" pitchFamily="34" charset="0"/>
                <a:cs typeface="Times New Roman" panose="02020603050405020304" pitchFamily="18" charset="0"/>
              </a:rPr>
              <a:t>Lord God, Your love surpasses our imagination. We are filled with thanksgiving because Christ died and rose for us. Lead us to love one another as You have loved us. In Jesus’ name. Amen. </a:t>
            </a: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800" dirty="0">
                <a:latin typeface="Calibri" panose="020F0502020204030204" pitchFamily="34" charset="0"/>
                <a:ea typeface="Calibri" panose="020F0502020204030204" pitchFamily="34" charset="0"/>
                <a:cs typeface="Times New Roman" panose="02020603050405020304" pitchFamily="18" charset="0"/>
              </a:rPr>
              <a:t>Thought to Remember</a:t>
            </a:r>
          </a:p>
          <a:p>
            <a:pPr>
              <a:lnSpc>
                <a:spcPct val="107000"/>
              </a:lnSpc>
            </a:pPr>
            <a:r>
              <a:rPr lang="en-US" sz="1800" dirty="0">
                <a:latin typeface="Calibri" panose="020F0502020204030204" pitchFamily="34" charset="0"/>
                <a:ea typeface="Calibri" panose="020F0502020204030204" pitchFamily="34" charset="0"/>
                <a:cs typeface="Times New Roman" panose="02020603050405020304" pitchFamily="18" charset="0"/>
              </a:rPr>
              <a:t>Christ’s death for us moves us to a life of love for others. </a:t>
            </a: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2</a:t>
            </a:fld>
            <a:endParaRPr lang="en-US" dirty="0"/>
          </a:p>
        </p:txBody>
      </p:sp>
    </p:spTree>
    <p:extLst>
      <p:ext uri="{BB962C8B-B14F-4D97-AF65-F5344CB8AC3E}">
        <p14:creationId xmlns:p14="http://schemas.microsoft.com/office/powerpoint/2010/main" val="377096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John’s Audience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John was likely written to churches in Asia Minor, many of which are mentioned in Revelation. These early Christian communities were grappling with false teachings and needed reaffirmation of Christ’s nature and love. John’s message was both pastoral and corrective for a broad audience.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John’s first epistle was likely written to multiple churches in Asia Minor, including those later addressed in Revelation. These churches were facing internal divisions and doctrinal errors, especially regarding the identity and nature of Christ. John’s pastoral message was to reaffirm the truth of Jesus and encourage unity through love and sound teaching.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 wrote to churches in Asia Minor to affirm truth and counter false teaching.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letter was intended for multiple churches in Asia Minor.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It addressed internal conflict and doctrinal confusion.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John's focus was on truth, unity, and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Greatest is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Paul’s teaching in 1 Corinthians 13 emphasizes that love surpasses all spiritual gifts and religious acts. Without love, even powerful expressions of faith or generosity are empty. This love is foundational to the Christian life, making faith and service truly meaningful.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Love is greater than even the most impressive spiritual gifts, such as prophecy or miracle-working faith. Paul teaches that love is the essence that gives value to all other actions. Charity without love is empty; powerful speech or deep knowledge without love is useless. Love gives meaning to the Christian life and draws others to Christ. It is the highest expression of God’s nature and our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Love is the supreme virtue that gives meaning to all other Christian actions.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Love surpasses prophecy, faith, and generosity.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Without love, spiritual acts are meaningless.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Love makes the Christian witness authentic and compelling.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91636" indent="-291636">
              <a:lnSpc>
                <a:spcPct val="107000"/>
              </a:lnSpc>
              <a:spcAft>
                <a:spcPts val="816"/>
              </a:spcAft>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11</a:t>
            </a:fld>
            <a:endParaRPr lang="en-US" dirty="0"/>
          </a:p>
        </p:txBody>
      </p:sp>
    </p:spTree>
    <p:extLst>
      <p:ext uri="{BB962C8B-B14F-4D97-AF65-F5344CB8AC3E}">
        <p14:creationId xmlns:p14="http://schemas.microsoft.com/office/powerpoint/2010/main" val="19756105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Obedience, Advocacy, and Assurance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a:effectLst/>
                <a:latin typeface="Calibri" panose="020F0502020204030204" pitchFamily="34" charset="0"/>
                <a:ea typeface="Aptos" panose="020B0004020202020204" pitchFamily="34" charset="0"/>
                <a:cs typeface="Times New Roman" panose="02020603050405020304" pitchFamily="18" charset="0"/>
              </a:rPr>
              <a:t>Analysis</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 addresses all believers—regardless of age—as “dear children,” emphasizing a pastoral tone of care and instruction. He encourages holy living while acknowledging that sin may still occur. When believers sin, Jesus, the “Righteous One,” serves as their continual advocate and atoning sacrifice before God. John also stresses that true knowledge of Christ is proven through obedience. Merely claiming to know Jesus without obeying Him is empty and false. Genuine faith results in transformed living—walking as Jesus did.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 writes to encourage believers not to sin, but reassures them that if they do, Jesus Christ is their advocate before God. As the righteous one and atoning sacrifice, Jesus continues to intercede for believers. John stresses that true knowledge of Christ is demonstrated through obedience. To claim to know Jesus without following His commands is to be deceived. In contrast, those who obey Him show that God’s love is perfected in them. Authentic faith is not just verbal—it is visible in a life patterned after Jesus’ example.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Knowing Jesus is shown through obedience, and when believers fall short, Jesus continually advocates for them before the Father.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Is Our Advocate: When believers sin, Jesus—perfect and sinless—pleads on their behalf before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Obedience Proves Relationship: Truly knowing Jesus results in obeying His commands; disobedience reveals a false claim.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Faith Must Be Lived: True Christian faith is not just words but a life modeled after Christ’s example.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John addresses “dear children” (v.  1).  This has nothing to do with their relative age, since the audience includes “fathers” and “young people” (2:13).  John writes “so that [they] will not sin” (1 John 2:1).  Yet, if they did sin, they would “have an advocate with the Father—Jesus Christ, the Righteous One” (1 John 2:1).  Sometimes the letter of 1 John appears to say that believers do not sin at all (see 1 John 3:7–10).  But verses like this one show that forgiveness of sins isn’t something that we receive once and will never need again.  Jesus will continue to advocate for His people, precisely because “He is the atoning sacrifice” (v.  2).  Only Jesus can appear before God to continually advocate on our behalf, as the “Righteous One” with no sin.  The former priests represented Israel (Lesson 3); Jesus shall represent His followers and be a superior priest in heaven (Lesson 6).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John’s readers can be certain that they know Jesus “if [they] keep his commands” (v.  3).  The opposite must also be true: “Whoever says, ‘I know him,’ but does not do what he commands is a liar, and the truth is not in that person” (v.  3).  Those words of warning may sound harsh, but how can anyone know and love Jesus, but reject what He says? How would that person be His follower? But for those who obey, “love for God is truly made complete in them” (v.  5).  Words alone mean nothing (“[claiming] to live in him”) unless matched with actions (“[living] as Jesus did,” v.  6).  Thus, listening to and obeying God’s Son is what makes us God’s children.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2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Source and Model of True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a:effectLst/>
                <a:latin typeface="Calibri" panose="020F0502020204030204" pitchFamily="34" charset="0"/>
                <a:ea typeface="Aptos" panose="020B0004020202020204" pitchFamily="34" charset="0"/>
                <a:cs typeface="Times New Roman" panose="02020603050405020304" pitchFamily="18" charset="0"/>
              </a:rPr>
              <a:t>John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teaches that authentic love originates not from humanity but from God Himself. God’s love was manifested through the sending of His only Son as an atoning sacrifice, initiating reconciliation with a world lost in sin. This divine initiative becomes both the foundation and model for Christian love. Since God loved first, believers are called to reflect that same love toward one another. Though God is invisible, His presence is made tangible and complete when believers love each other with selfless, sacrificial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(Approx. 100 words):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 declares that God’s love was demonstrated through the sending of Jesus so that humanity might live through Him. This love is not earned or initiated by people but is a divine gift extended while humanity was still lost in sin. Christ’s atoning sacrifice reveals God’s heart and invites believers into a life of love. Christians, therefore, are called to love one another with the same sacrificial spirit. Even though God is unseen, His indwelling presence is revealed and made complete when believers love each other deeply and sincerely.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is the source of love, and through Christ’s sacrifice, believers are empowered to love one another as a visible expression of God’s invisible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1. God Initiated Love:  Love did not begin with humanity—it began with God, who loved us first by sending His Son.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2. Jesus Is the Expression of God’s Love:  Christ’s atoning death is the ultimate display of divine love for a lost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3. Love Reveals God’s Presence:  Though unseen, God is made visible when His people love one another in selfless, Christ-like 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1 John 4, John describes the central message of the Christian faith: God shows His love to the world by sending “his one and only Son .  .  .  that we might live through him” (v.  9).  Love does not—cannot—originate in God’s people, apart from God.  Love comes “not [because] we loved God, but [because] he loved us and sent his Son as an atoning sacrifice for our sins” (v.  10).  God took the initiative, sending Jesus to die while people remained hopelessly lost to sin.  Those who trust in Him have the opportunity to experience God’s love and share it with others.  John encourages readers to love one another with the selfless and sacrificial love that only God can model: “since God so loved us, we also ought to love one another” (v.  11).  We have never seen God’s throne, but our love for one another becomes all the evidence we need: “God lives in us and his love is made complete in us” (v.  12).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29179602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Assurance Through the Spirit and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John emphasizes that believers can be assured of their relationship with God through the indwelling of the Holy Spirit. This assurance is both internal (through spiritual experience) and external (through the testimony of changed lives). Faith in Jesus as the Son of God brings believers into union with God. God’s love is not a vague feeling but a transformative force that prepares believers to face divine judgment with confidence, not fear. Love, obedience, and faith testify to the presence of God and allow believers to live as Jesus did.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 reassures believers that they can know they belong to God because He has given them His Spirit. This experiential knowledge is a gift confirming their unity with Him. Though modern believers have not physically seen Jesus, their changed lives testify to His reality. Anyone who acknowledges Jesus as God’s Son is indwelt by God. Because God is love, His presence transforms fear into confidence, even in the face of final judgment. Christians can live like Jesus in the world, trusting in the love that saves, empowers, and emboldens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Holy Spirit gives believers assurance of their union with God, enabling them to live confidently in love and truth—even in anticipation of judgment.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Holy Spirit Confirms Our Union with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God gives His Spirit to believers as proof that they live in Him and He in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Faith and Love Are Testimonies of Belief: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Acknowledging Jesus as the Son of God and living a life of love confirms one’s inclusion in God’s family.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Confidence Replaces Fear Through Love: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Believers, empowered by the Spirit, can stand boldly on the day of judgment, assured by God’s perfect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John declares that believers can “know that we live in him and he in us” (v.  13).  They have an experiential knowledge because “He has given us of his Spirit” (v.  13).  Through the atoning work of Jesus and gift of His Spirit (see John 20:22), believers experience communion and relationship with God.  They can be “in God” (1 John 4:15).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Followers of Jesus have an inner and outer testimony (v.  14).  The original apostles could say, after years of being with Jesus, “We have seen. ” People today have not been with Jesus in the flesh, haven’t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seen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the physical sense meant here.  But followers of Christ also testify through their changed lives.  All believers can be certain of their inclusion: “If anyone acknowledges that Jesus is the Son of God, God lives in them and they in God” (v.  15).  None of Jesus’ followers have missed inclusion in God’s kingdom and God’s redemptive purposes, for “God is love” (v.  16).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love is not some abstract ideal of positivity.  John tells readers to stand in “confidence on the day of judgment” (v.  17).  In other words, divine love isn’t perpetual relativism; God’s justice is still coming! One response would be to quake with fear, to hide from the light of God’s presence.  But believers can live like Jesus, empowered by His Spirit.  They can stand before God on the day of judgment, with confidence.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i="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14</a:t>
            </a:fld>
            <a:endParaRPr lang="en-US" dirty="0"/>
          </a:p>
        </p:txBody>
      </p:sp>
    </p:spTree>
    <p:extLst>
      <p:ext uri="{BB962C8B-B14F-4D97-AF65-F5344CB8AC3E}">
        <p14:creationId xmlns:p14="http://schemas.microsoft.com/office/powerpoint/2010/main" val="31266266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675688" y="3022600"/>
            <a:ext cx="26871613" cy="15114588"/>
          </a:xfrm>
        </p:spPr>
      </p:sp>
      <p:sp>
        <p:nvSpPr>
          <p:cNvPr id="17411" name="Rectangle 2"/>
          <p:cNvSpPr>
            <a:spLocks noGrp="1" noChangeArrowheads="1"/>
          </p:cNvSpPr>
          <p:nvPr>
            <p:ph type="body" idx="1"/>
          </p:nvPr>
        </p:nvSpPr>
        <p:spPr>
          <a:noFill/>
          <a:ln w="9525"/>
        </p:spPr>
        <p:txBody>
          <a:bodyPr/>
          <a:lstStyle/>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Review and Analysis: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reflection recounts a family choosing to serve the homeless during their first Christmas without their mother. The author is reminded that God calls us to show love through action, mirroring divine love that takes initiative. Through service and compassion, we grow in relationship with God and reflect His nature.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memory of their giving mother, a family distributed care packages to the homeless. This act of love helped them understand God’s call to initiate love without waiting. Their service brought them closer to God's heart and showed how love in action gives confidence before God, echoing Jesus’ life and teachings.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Bible Application: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Loving one another is the result of God’s love because God first loved us. Our acts of love reflect His character and confirm our relationship with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Answers to Questions: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675688" y="3022600"/>
            <a:ext cx="26871613" cy="15114588"/>
          </a:xfrm>
        </p:spPr>
      </p:sp>
      <p:sp>
        <p:nvSpPr>
          <p:cNvPr id="17411" name="Rectangle 2"/>
          <p:cNvSpPr>
            <a:spLocks noGrp="1" noChangeArrowheads="1"/>
          </p:cNvSpPr>
          <p:nvPr>
            <p:ph type="body" idx="1"/>
          </p:nvPr>
        </p:nvSpPr>
        <p:spPr>
          <a:noFill/>
          <a:ln w="9525"/>
        </p:spPr>
        <p:txBody>
          <a:bodyPr/>
          <a:lstStyle/>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What concrete demonstrations of love does God expect us to show?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Serving others in need, giving sacrificially, showing kindness without expecting recognition, and reflecting God’s love through action.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What is the difference between love that “waits” and love that initiates?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Love that waits is conditional or hesitant; initiating love mirrors God’s love—it acts first, without waiting for others to be worthy.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13. How can we feel confident before final judgment?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By living in communion with God, following Jesus' example, and showing active love, we gain assurance of God's presence and judgment-day confidence.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687984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uses the metaphor of a red light to illustrate how symbols require recognition and action to have meaning. It argues that the cross—Christianity’s central symbol—is not just to be acknowledged intellectually, but honored through active love. Failing to love others contradicts the meaning of the cross and dishonors Christ’s sacrifice.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Symbols only hold power if their meaning is respected. The cross represents Christ’s sacrificial love and resurrection. Christians betray the cross when they fail to love others, revealing a disconnect between belief and practice. True honor for the cross means living out its message in daily life through Christ-like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cross symbolizes Christ’s sacrificial love, and we honor it by living in that love toward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Conclusions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Symbols like the cross require action—honoring them means living in alignment with their purpose.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Loving others is essential to demonstrating true respect for Christ’s sacrifice.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Failing to love betrays the cross, turning a sacred symbol into an empty sign.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17</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675688" y="3022600"/>
            <a:ext cx="26871613" cy="15114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25000" lnSpcReduction="20000"/>
          </a:bodyPr>
          <a:lstStyle/>
          <a:p>
            <a:pPr marL="0" marR="0">
              <a:lnSpc>
                <a:spcPct val="115000"/>
              </a:lnSpc>
              <a:spcAft>
                <a:spcPts val="800"/>
              </a:spcAft>
              <a:buNone/>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emphasizes a personal reflection on God's immense love. It underscores that God initiated love by sending His Son, and our appropriate response is to love others. It ties theological truth to personal experience, calling believers to both contemplate and imitate divine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the Creator of all, showed His deep love by sending Jesus. In response, believers are called to reflect on that love and express it by loving others. Our ability to love is rooted in the love God first extended to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We love others as a response to God’s love for us, shown through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Conclusions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love is personal—He loves each of us despite His vastness as Creator.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Love originates with God—we love because He first loved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Our response to God’s love is active—sharing His love with others is our calling.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75782-2AD4-412D-82B7-E88D2AC40F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ECAAFE-D09A-B345-8D6E-A27927E799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77773A-FC3F-9FFE-087B-FC12C1560B8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D6C44ED-3E61-8F3A-8257-6587AF0378CC}"/>
              </a:ext>
            </a:extLst>
          </p:cNvPr>
          <p:cNvSpPr>
            <a:spLocks noGrp="1"/>
          </p:cNvSpPr>
          <p:nvPr>
            <p:ph type="sldNum" sz="quarter" idx="5"/>
          </p:nvPr>
        </p:nvSpPr>
        <p:spPr/>
        <p:txBody>
          <a:bodyPr/>
          <a:lstStyle/>
          <a:p>
            <a:fld id="{11AF2270-F328-4C3A-A8AE-17C64459AE2A}" type="slidenum">
              <a:rPr lang="en-US" smtClean="0"/>
              <a:t>19</a:t>
            </a:fld>
            <a:endParaRPr lang="en-US"/>
          </a:p>
        </p:txBody>
      </p:sp>
    </p:spTree>
    <p:extLst>
      <p:ext uri="{BB962C8B-B14F-4D97-AF65-F5344CB8AC3E}">
        <p14:creationId xmlns:p14="http://schemas.microsoft.com/office/powerpoint/2010/main" val="27156846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407988" y="698500"/>
            <a:ext cx="6207125" cy="34909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OUR ADVOCATE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can John’s “dear children” do if they sin?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John’s purpose for writing is “so that you will not sin” (v.  1).  Nonetheless, he consoles that if they sin, they have “an advocate with the Father—Jesus Christ, the Righteous One” (v.  1).  Jesus can appeal to the Father on behalf of those who call upon His name.  Jesus is an atoning sacrifice for sins, a sacrifice which can take sins away and make them powerless.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can we be sure that we truly know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John’s answer was simple and direct: “if we keep his commands. ” He goes on, “Whoever says, ‘I know him,’ but does not do what he commands is a liar” (v.  3).  Those who know and love Jesus will not choose to live in disobedience.  Rather, “if anyone obeys his word, love for God is truly made complete in them” (v.  4).  Obedience in Jesus is the evidence of salvation.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defTabSz="933237">
              <a:lnSpc>
                <a:spcPct val="107000"/>
              </a:lnSpc>
              <a:defRP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17794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Our Advocate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1 John 2:1–6 NIV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Our Sacrifice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1 John 4:9–12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Our Response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1 John 4:13–17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800" dirty="0">
                <a:latin typeface="Gotham Medium" panose="02000604030000020004"/>
                <a:ea typeface="Calibri" panose="020F0502020204030204" pitchFamily="34" charset="0"/>
                <a:cs typeface="Times New Roman" panose="02020603050405020304" pitchFamily="18" charset="0"/>
              </a:rPr>
              <a:t>&gt;&lt;&gt;&lt;&gt;&lt;&gt;&lt;&gt;&lt;&gt;&lt;&gt;&lt;&gt;&lt;&gt;&lt;&gt;&lt;&gt;&lt;&gt;&lt;&gt;&lt;&gt;&lt;</a:t>
            </a: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John 2:1-6: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is our advocate with the Father, ensuring our forgiveness when we sin.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We show our love for Jesus by obeying His commandments.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Whoever claims to abide in Jesus must live as He did.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These verses emphasize Jesus' role as our advocate and the importance of obedience as evidence of our relationship with Him, culminating in the call to emulate His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John 4:9-17: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love was revealed through sending His Son to save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Loving one another demonstrates that God dwells within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By abiding in love, we have confidence on the day of judgment.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This passage highlights God's love manifested in Jesus, urging believers to love others as a sign of divine presence and assurance for the future judgment 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0EB4E-180D-0B08-8752-79401AC35100}"/>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65EC42BC-B1B5-D0C6-CAEC-F8E08B7F3306}"/>
              </a:ext>
            </a:extLst>
          </p:cNvPr>
          <p:cNvSpPr>
            <a:spLocks noGrp="1" noRot="1" noChangeAspect="1" noChangeArrowheads="1" noTextEdit="1"/>
          </p:cNvSpPr>
          <p:nvPr>
            <p:ph type="sldImg"/>
          </p:nvPr>
        </p:nvSpPr>
        <p:spPr bwMode="auto">
          <a:xfrm>
            <a:off x="407988" y="698500"/>
            <a:ext cx="6207125" cy="34909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458F788A-4F50-3D85-D8DB-39575D70DB5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OUR SACRIFICE</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kind of love has God shown by sending Jesus?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showed perfect love by sending “his one and only Son into the world that we might live through him” (v.  9).  Love does not originate from us.  But God sent His Son to die for the world while it was still lost in sin, “not that we loved God, but that he loved us and sent his Son as an atoning sacrifice for our sins” (v.  10).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are John’s readers to respond? What evidence can display God’s love?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Followers of Christ are to love one another, with the love God has given them: “since God so loved us, we also ought to love one another” (v.  11).  This love is evidence that “God lives in us” (v.  12).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984260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407988" y="698500"/>
            <a:ext cx="6207125" cy="34909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0000" lnSpcReduction="20000"/>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OUR RESPONSE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can believers be certain they know God (using the words of verses 13–15)?</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They can know because “He has given us of his Spirit” (v.  13).  Through the Spirit, “God lives in them and they in God” (v.  15).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457200">
              <a:lnSpc>
                <a:spcPct val="115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confidence can believers have, according to verses 16–17?</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There is a day of judgment coming, when God’s justice will be experienced by all people.  For many, judgment triggers fear that our sins will find us out or that we will be turned away.  But according to these verses, we can actually have confidence to stand for judgment, since we are invited to be “like Jesus” (v.  17).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the short statement “God is love” really mean?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is love” describes the essence of who He is, but it does not describe everything about Him.  He is also holy, righteous, and just.  “God is love” does not mean He tolerates everything.  Yet His perfect love can transform us into loving people who have nothing to fear from judgment.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defTabSz="933237">
              <a:lnSpc>
                <a:spcPct val="107000"/>
              </a:lnSpc>
              <a:defRP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305574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1AF2270-F328-4C3A-A8AE-17C64459AE2A}" type="slidenum">
              <a:rPr lang="en-US" smtClean="0"/>
              <a:t>23</a:t>
            </a:fld>
            <a:endParaRPr lang="en-US"/>
          </a:p>
        </p:txBody>
      </p:sp>
    </p:spTree>
    <p:extLst>
      <p:ext uri="{BB962C8B-B14F-4D97-AF65-F5344CB8AC3E}">
        <p14:creationId xmlns:p14="http://schemas.microsoft.com/office/powerpoint/2010/main" val="454208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"Surprising Symbol"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cross, once a symbol of shame and brutal execution for criminals under Roman rule, has become the universal emblem of Christianity. Its transformation into a revered symbol of faith, love, and eternal life is astonishing. This shift is rooted in the purpose of Jesus' sacrificial death, which redefined the cross not as an instrument of fear, but of hope and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cross, though once a terrifying tool of execution, became a powerful symbol of love, redemption, and new life through Jesus Christ’s death.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cross was a feared instrument of Roman punishment.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Its use in Christian symbolism is surprisingly widespread today.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death redefined the cross from a symbol of death to one of life and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Love of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section emphasizes that God's love is foundational to the Christian life. John's encouragement for believers to love one another is rooted not in obligation, but in God’s initiating love, demonstrated through Jesus’ sacrificial death. This love is not earned but freely given, and believers are called to reflect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 calls believers to avoid sin and love one another because of God’s initiating love, shown through Jesus’ sacrifice. God’s love is a gift, not something earned, and it empowers believers to live through Him. As recipients of divine love, Christians are urged to share that love with others, showing God’s compassion in the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love, freely given through Jesus, empowers believers to live in Him and extend love to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first loved us, making it possible to live through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His love is freely given, not earned.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Christians are called to reflect this love in how they treat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defTabSz="933237">
              <a:lnSpc>
                <a:spcPct val="107000"/>
              </a:lnSpc>
            </a:pPr>
            <a:endParaRPr lang="en-US" sz="1800" dirty="0">
              <a:effectLst>
                <a:outerShdw blurRad="38100" dist="38100" dir="2700000" algn="tl">
                  <a:srgbClr val="000000">
                    <a:alpha val="43137"/>
                  </a:srgbClr>
                </a:outerShdw>
              </a:effectLst>
              <a:latin typeface="Gotham Medium" panose="02000604030000020004"/>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dirty="0"/>
          </a:p>
        </p:txBody>
      </p:sp>
    </p:spTree>
    <p:extLst>
      <p:ext uri="{BB962C8B-B14F-4D97-AF65-F5344CB8AC3E}">
        <p14:creationId xmlns:p14="http://schemas.microsoft.com/office/powerpoint/2010/main" val="4143088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Transformation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portion highlights the inner change that begins when someone commits to Christ. Through the indwelling of the Holy Spirit, believers undergo transformation, becoming more like Jesus. This isn’t merely behavior modification but a deep, spiritual metamorphosis fueled by God’s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Transformation in the Christian life begins when one accepts Christ. The Holy Spirit takes residence within the believer and begins reshaping them to reflect Christ. This divine transformation allows God’s love to flow through the believer, enabling them to love others as He does.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Holy Spirit transforms believers into Christ’s likeness, enabling them to love through God’s power.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Transformation starts with commitment to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Holy Spirit dwells within and reshapes believers.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love flows through transformed lives to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Simplicity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Although 1 John uses simple, repetitive language, it carries profound meaning. The frequent use of the word “live” (or “abide”) invites deep reflection on what it means to remain in Christ. This abiding results in a lasting relationship with God both now and in eternity.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John’s language is simple but rich in meaning. Repetition of words like “live” or “abide” urges believers to consider what it truly means to remain in Christ. This abiding relationship is not just for the present but continues into eternity. Teachers are encouraged to guide students to embrace and respond to God’s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True Christian living means abiding in Christ—now and forever.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John’s simple language points to profound spiritual truths.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“Living” or “abiding” in Christ is central to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Believers will continue in God’s love throughout eternity.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91636" indent="-291636">
              <a:lnSpc>
                <a:spcPct val="107000"/>
              </a:lnSpc>
              <a:spcAft>
                <a:spcPts val="816"/>
              </a:spcAft>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42826785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66619" lvl="1" indent="0">
              <a:spcAft>
                <a:spcPts val="1531"/>
              </a:spcAft>
              <a:buFont typeface="Wingdings" panose="05000000000000000000" pitchFamily="2" charset="2"/>
              <a:buNone/>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466619" lvl="1" indent="0">
              <a:spcAft>
                <a:spcPts val="1531"/>
              </a:spcAft>
              <a:buFont typeface="Wingdings" panose="05000000000000000000" pitchFamily="2" charset="2"/>
              <a:buNone/>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466619" lvl="1" indent="0">
              <a:spcAft>
                <a:spcPts val="1531"/>
              </a:spcAft>
              <a:buFont typeface="Wingdings" panose="05000000000000000000" pitchFamily="2" charset="2"/>
              <a:buNone/>
            </a:pPr>
            <a:r>
              <a:rPr lang="en-US" sz="1800" dirty="0">
                <a:latin typeface="Calibri" panose="020F0502020204030204" pitchFamily="34" charset="0"/>
                <a:ea typeface="Calibri" panose="020F0502020204030204" pitchFamily="34" charset="0"/>
                <a:cs typeface="Times New Roman" panose="02020603050405020304" pitchFamily="18" charset="0"/>
              </a:rPr>
              <a:t>Background and Purpose of 1 John</a:t>
            </a:r>
          </a:p>
          <a:p>
            <a:pPr marL="466619" lvl="1" indent="0">
              <a:spcAft>
                <a:spcPts val="1531"/>
              </a:spcAft>
              <a:buFont typeface="Wingdings" panose="05000000000000000000" pitchFamily="2" charset="2"/>
              <a:buNone/>
            </a:pPr>
            <a:r>
              <a:rPr lang="en-US" sz="1800" dirty="0">
                <a:latin typeface="Calibri" panose="020F0502020204030204" pitchFamily="34" charset="0"/>
                <a:ea typeface="Calibri" panose="020F0502020204030204" pitchFamily="34" charset="0"/>
                <a:cs typeface="Times New Roman" panose="02020603050405020304" pitchFamily="18" charset="0"/>
              </a:rPr>
              <a:t>This passage explains the authorship and theological context of 1 John. While the epistle doesn’t name John directly, early church tradition and linguistic parallels with the Gospel of John strongly support Johannine authorship. The purpose of the letter is both pastoral and corrective—reaffirming Jesus' divinity and humanity against early heresies such as Gnosticism and Docetism. John’s emphasis on experiential knowledge and certainty reflects his role as an eyewitness and his desire to ground believers in truth amidst doctrinal confusion.</a:t>
            </a:r>
          </a:p>
          <a:p>
            <a:pPr marL="466619" lvl="1" indent="0">
              <a:spcAft>
                <a:spcPts val="1531"/>
              </a:spcAft>
              <a:buFont typeface="Wingdings" panose="05000000000000000000" pitchFamily="2" charset="2"/>
              <a:buNone/>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466619" lvl="1" indent="0">
              <a:spcAft>
                <a:spcPts val="1531"/>
              </a:spcAft>
              <a:buFont typeface="Wingdings" panose="05000000000000000000" pitchFamily="2" charset="2"/>
              <a:buNone/>
            </a:pPr>
            <a:r>
              <a:rPr lang="en-US" sz="1800" dirty="0">
                <a:latin typeface="Calibri" panose="020F0502020204030204" pitchFamily="34" charset="0"/>
                <a:ea typeface="Calibri" panose="020F0502020204030204" pitchFamily="34" charset="0"/>
                <a:cs typeface="Times New Roman" panose="02020603050405020304" pitchFamily="18" charset="0"/>
              </a:rPr>
              <a:t>Summary:  </a:t>
            </a:r>
          </a:p>
          <a:p>
            <a:pPr marL="466619" lvl="1" indent="0">
              <a:spcAft>
                <a:spcPts val="1531"/>
              </a:spcAft>
              <a:buFont typeface="Wingdings" panose="05000000000000000000" pitchFamily="2" charset="2"/>
              <a:buNone/>
            </a:pPr>
            <a:r>
              <a:rPr lang="en-US" sz="1800" dirty="0">
                <a:latin typeface="Calibri" panose="020F0502020204030204" pitchFamily="34" charset="0"/>
                <a:ea typeface="Calibri" panose="020F0502020204030204" pitchFamily="34" charset="0"/>
                <a:cs typeface="Times New Roman" panose="02020603050405020304" pitchFamily="18" charset="0"/>
              </a:rPr>
              <a:t>1 John, part of the General Epistles, was likely written by the apostle John, based on early church tradition and strong similarities to the Gospel of John. The letter emphasizes knowing Jesus through firsthand witness and combats heresies that denied Jesus’ full humanity and divinity. John's writings stress certainty in faith and correct false teachings about the nature of Christ, especially the dualistic view that separated spirit (good) from matter (evil). His focus is on helping believers truly "know" Jesus and live confidently in their faith.</a:t>
            </a:r>
          </a:p>
          <a:p>
            <a:pPr marL="466619" lvl="1" indent="0">
              <a:spcAft>
                <a:spcPts val="1531"/>
              </a:spcAft>
              <a:buFont typeface="Wingdings" panose="05000000000000000000" pitchFamily="2" charset="2"/>
              <a:buNone/>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466619" lvl="1" indent="0">
              <a:spcAft>
                <a:spcPts val="1531"/>
              </a:spcAft>
              <a:buFont typeface="Wingdings" panose="05000000000000000000" pitchFamily="2" charset="2"/>
              <a:buNone/>
            </a:pPr>
            <a:r>
              <a:rPr lang="en-US" sz="1800" dirty="0">
                <a:latin typeface="Calibri" panose="020F0502020204030204" pitchFamily="34" charset="0"/>
                <a:ea typeface="Calibri" panose="020F0502020204030204" pitchFamily="34" charset="0"/>
                <a:cs typeface="Times New Roman" panose="02020603050405020304" pitchFamily="18" charset="0"/>
              </a:rPr>
              <a:t>Main Idea:  </a:t>
            </a:r>
          </a:p>
          <a:p>
            <a:pPr marL="466619" lvl="1" indent="0">
              <a:spcAft>
                <a:spcPts val="1531"/>
              </a:spcAft>
              <a:buFont typeface="Wingdings" panose="05000000000000000000" pitchFamily="2" charset="2"/>
              <a:buNone/>
            </a:pPr>
            <a:r>
              <a:rPr lang="en-US" sz="1800" dirty="0">
                <a:latin typeface="Calibri" panose="020F0502020204030204" pitchFamily="34" charset="0"/>
                <a:ea typeface="Calibri" panose="020F0502020204030204" pitchFamily="34" charset="0"/>
                <a:cs typeface="Times New Roman" panose="02020603050405020304" pitchFamily="18" charset="0"/>
              </a:rPr>
              <a:t>1 John affirms the true nature of Jesus and combats false teachings, helping believers know Christ with certainty.</a:t>
            </a:r>
          </a:p>
          <a:p>
            <a:pPr marL="466619" lvl="1" indent="0">
              <a:spcAft>
                <a:spcPts val="1531"/>
              </a:spcAft>
              <a:buFont typeface="Wingdings" panose="05000000000000000000" pitchFamily="2" charset="2"/>
              <a:buNone/>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466619" lvl="1" indent="0">
              <a:spcAft>
                <a:spcPts val="1531"/>
              </a:spcAft>
              <a:buFont typeface="Wingdings" panose="05000000000000000000" pitchFamily="2" charset="2"/>
              <a:buNone/>
            </a:pPr>
            <a:r>
              <a:rPr lang="en-US" sz="1800" dirty="0">
                <a:latin typeface="Calibri" panose="020F0502020204030204" pitchFamily="34" charset="0"/>
                <a:ea typeface="Calibri" panose="020F0502020204030204" pitchFamily="34" charset="0"/>
                <a:cs typeface="Times New Roman" panose="02020603050405020304" pitchFamily="18" charset="0"/>
              </a:rPr>
              <a:t>Three Key Points:</a:t>
            </a:r>
          </a:p>
          <a:p>
            <a:pPr marL="466619" lvl="1" indent="0">
              <a:spcAft>
                <a:spcPts val="1531"/>
              </a:spcAft>
              <a:buFont typeface="Wingdings" panose="05000000000000000000" pitchFamily="2" charset="2"/>
              <a:buNone/>
            </a:pPr>
            <a:r>
              <a:rPr lang="en-US" sz="1800" dirty="0">
                <a:latin typeface="Calibri" panose="020F0502020204030204" pitchFamily="34" charset="0"/>
                <a:ea typeface="Calibri" panose="020F0502020204030204" pitchFamily="34" charset="0"/>
                <a:cs typeface="Times New Roman" panose="02020603050405020304" pitchFamily="18" charset="0"/>
              </a:rPr>
              <a:t>1. Early church tradition and thematic parallels support John the apostle as the author.</a:t>
            </a:r>
          </a:p>
          <a:p>
            <a:pPr marL="466619" lvl="1" indent="0">
              <a:spcAft>
                <a:spcPts val="1531"/>
              </a:spcAft>
              <a:buFont typeface="Wingdings" panose="05000000000000000000" pitchFamily="2" charset="2"/>
              <a:buNone/>
            </a:pPr>
            <a:r>
              <a:rPr lang="en-US" sz="1800" dirty="0">
                <a:latin typeface="Calibri" panose="020F0502020204030204" pitchFamily="34" charset="0"/>
                <a:ea typeface="Calibri" panose="020F0502020204030204" pitchFamily="34" charset="0"/>
                <a:cs typeface="Times New Roman" panose="02020603050405020304" pitchFamily="18" charset="0"/>
              </a:rPr>
              <a:t>2. The letter responds to heresies denying Jesus’ full humanity and divinity.</a:t>
            </a:r>
          </a:p>
          <a:p>
            <a:pPr marL="466619" lvl="1" indent="0">
              <a:spcAft>
                <a:spcPts val="1531"/>
              </a:spcAft>
              <a:buFont typeface="Wingdings" panose="05000000000000000000" pitchFamily="2" charset="2"/>
              <a:buNone/>
            </a:pPr>
            <a:r>
              <a:rPr lang="en-US" sz="1800" dirty="0">
                <a:latin typeface="Calibri" panose="020F0502020204030204" pitchFamily="34" charset="0"/>
                <a:ea typeface="Calibri" panose="020F0502020204030204" pitchFamily="34" charset="0"/>
                <a:cs typeface="Times New Roman" panose="02020603050405020304" pitchFamily="18" charset="0"/>
              </a:rPr>
              <a:t>3. A central theme is assurance—helping believers “know” the truth of Christ and live accordingly.</a:t>
            </a:r>
          </a:p>
          <a:p>
            <a:pPr marL="466619" lvl="1" indent="0">
              <a:spcAft>
                <a:spcPts val="1531"/>
              </a:spcAft>
              <a:buFont typeface="Wingdings" panose="05000000000000000000" pitchFamily="2" charset="2"/>
              <a:buNone/>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7</a:t>
            </a:fld>
            <a:endParaRPr lang="en-US"/>
          </a:p>
        </p:txBody>
      </p:sp>
    </p:spTree>
    <p:extLst>
      <p:ext uri="{BB962C8B-B14F-4D97-AF65-F5344CB8AC3E}">
        <p14:creationId xmlns:p14="http://schemas.microsoft.com/office/powerpoint/2010/main" val="1715126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Advocate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 uses the term advocate (Greek: paraclete) to refer to Jesus in 1 John and to the Holy Spirit in the Gospel of John. This shared title highlights the unity of their roles—Jesus intercedes in heaven, while the Holy Spirit supports believers on earth. This emphasizes both divine presence and advocacy on behalf of believers.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1 John, Jesus is called an advocate with the Father, highlighting His intercessory role in heaven. In the Gospel of John, the Holy Spirit is given the same title, showing the shared divine mission of comforting, guiding, and representing believers. This reflects the unity of Jesus and the Spirit within the Trinity, and reassures Christians that they are supported both in heaven and on earth.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advocates for believers in heaven, just as the Holy Spirit supports them on earth.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“Advocate” is used for both Jesus and the Holy Spirit.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intercedes in heaven; the Spirit comforts on earth.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Their shared title reflects the unity of their divine mission.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8</a:t>
            </a:fld>
            <a:endParaRPr lang="en-US" dirty="0"/>
          </a:p>
        </p:txBody>
      </p:sp>
    </p:spTree>
    <p:extLst>
      <p:ext uri="{BB962C8B-B14F-4D97-AF65-F5344CB8AC3E}">
        <p14:creationId xmlns:p14="http://schemas.microsoft.com/office/powerpoint/2010/main" val="30675508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Propitiation: Christ’s Two Natures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John uses the term propitiation or atoning sacrifice to describe Jesus' work. These highlight both God’s justice (satisfied by Jesus' death) and His mercy (shown to us). Jesus’ dual nature—fully human and fully divine—is essential for salvation, allowing Him to substitute for us and atone for the world's sins.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term propitiation emphasizes how Jesus satisfies God’s justice, while atoning sacrifice focuses on how His blood cleanses believers. Both describe Christ’s redemptive work. Only as fully God and fully man could Jesus offer a valid, universal atonement. His perfect life and divine nature make Him the only one capable of restoring the broken relationship between humanity and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dual nature makes His atonement both just and effective for all.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Propitiation and atoning sacrifice describe two aspects of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full divinity and humanity are essential for true atonement.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His sacrifice satisfies justice and cleanses believers.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9</a:t>
            </a:fld>
            <a:endParaRPr lang="en-US" dirty="0"/>
          </a:p>
        </p:txBody>
      </p:sp>
    </p:spTree>
    <p:extLst>
      <p:ext uri="{BB962C8B-B14F-4D97-AF65-F5344CB8AC3E}">
        <p14:creationId xmlns:p14="http://schemas.microsoft.com/office/powerpoint/2010/main" val="3875113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Real Jesus, A Real Atonement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 refutes early heresies like Docetism, which denied Jesus’ true humanity. Emphasizing that Jesus “came in the flesh” confirms the physical reality of His life and death—necessary for the atonement to be valid. Faith in a real, incarnate Christ is essential to Christian doctrine and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John firmly asserts Jesus’ real humanity to counter false teachings like Docetism, which denied that Christ had a physical body. Such denial undermines the reality of the cross and resurrection. John insists that genuine faith must affirm Jesus’ incarnation, as only a real, physical death could accomplish atonement. Christians affirm this truth as part of their core testimony.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truly came in the flesh—His real life and death are essential to our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Heresies denied Jesus’ humanity and real death.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John affirms Christ’s physical life as essential truth.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Real atonement requires a real, bodily sacrifice.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10</a:t>
            </a:fld>
            <a:endParaRPr lang="en-US" dirty="0"/>
          </a:p>
        </p:txBody>
      </p:sp>
    </p:spTree>
    <p:extLst>
      <p:ext uri="{BB962C8B-B14F-4D97-AF65-F5344CB8AC3E}">
        <p14:creationId xmlns:p14="http://schemas.microsoft.com/office/powerpoint/2010/main" val="3595869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98A0168-EB40-45AF-89A1-87DE0A55FFC6}" type="datetime1">
              <a:rPr lang="en-US" smtClean="0"/>
              <a:t>4/6/2025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2439025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FBEA57F-793F-4683-BD8A-741FD4B89154}" type="datetime1">
              <a:rPr lang="en-US" smtClean="0"/>
              <a:t>4/6/2025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1D2C36F-4504-47C0-B82F-A167342A2754}" type="slidenum">
              <a:rPr lang="en-US" smtClean="0"/>
              <a:t>‹#›</a:t>
            </a:fld>
            <a:endParaRPr lang="en-US" dirty="0"/>
          </a:p>
        </p:txBody>
      </p:sp>
    </p:spTree>
    <p:extLst>
      <p:ext uri="{BB962C8B-B14F-4D97-AF65-F5344CB8AC3E}">
        <p14:creationId xmlns:p14="http://schemas.microsoft.com/office/powerpoint/2010/main" val="1202661006"/>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CFBEA57F-793F-4683-BD8A-741FD4B89154}" type="datetime1">
              <a:rPr lang="en-US" smtClean="0"/>
              <a:t>4/6/2025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dirty="0"/>
          </a:p>
        </p:txBody>
      </p:sp>
    </p:spTree>
    <p:extLst>
      <p:ext uri="{BB962C8B-B14F-4D97-AF65-F5344CB8AC3E}">
        <p14:creationId xmlns:p14="http://schemas.microsoft.com/office/powerpoint/2010/main" val="1275437559"/>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CFBEA57F-793F-4683-BD8A-741FD4B89154}" type="datetime1">
              <a:rPr lang="en-US" smtClean="0"/>
              <a:t>4/6/2025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687981503"/>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BEA57F-793F-4683-BD8A-741FD4B89154}" type="datetime1">
              <a:rPr lang="en-US" smtClean="0"/>
              <a:t>4/6/2025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dirty="0"/>
          </a:p>
        </p:txBody>
      </p:sp>
    </p:spTree>
    <p:extLst>
      <p:ext uri="{BB962C8B-B14F-4D97-AF65-F5344CB8AC3E}">
        <p14:creationId xmlns:p14="http://schemas.microsoft.com/office/powerpoint/2010/main" val="1563169792"/>
      </p:ext>
    </p:extLst>
  </p:cSld>
  <p:clrMapOvr>
    <a:masterClrMapping/>
  </p:clrMapOvr>
  <p:hf hd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CFBEA57F-793F-4683-BD8A-741FD4B89154}" type="datetime1">
              <a:rPr lang="en-US" smtClean="0"/>
              <a:t>4/6/2025</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dirty="0"/>
          </a:p>
        </p:txBody>
      </p:sp>
    </p:spTree>
    <p:extLst>
      <p:ext uri="{BB962C8B-B14F-4D97-AF65-F5344CB8AC3E}">
        <p14:creationId xmlns:p14="http://schemas.microsoft.com/office/powerpoint/2010/main" val="815653197"/>
      </p:ext>
    </p:extLst>
  </p:cSld>
  <p:clrMapOvr>
    <a:masterClrMapping/>
  </p:clrMapOvr>
  <p:hf hd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CFBEA57F-793F-4683-BD8A-741FD4B89154}" type="datetime1">
              <a:rPr lang="en-US" smtClean="0"/>
              <a:t>4/6/2025</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dirty="0"/>
          </a:p>
        </p:txBody>
      </p:sp>
    </p:spTree>
    <p:extLst>
      <p:ext uri="{BB962C8B-B14F-4D97-AF65-F5344CB8AC3E}">
        <p14:creationId xmlns:p14="http://schemas.microsoft.com/office/powerpoint/2010/main" val="2806732914"/>
      </p:ext>
    </p:extLst>
  </p:cSld>
  <p:clrMapOvr>
    <a:masterClrMapping/>
  </p:clrMapOvr>
  <p:hf hdr="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CA68F-747D-436A-B5BB-2EBC3ED499E4}" type="datetime1">
              <a:rPr lang="en-US" smtClean="0"/>
              <a:t>4/6/2025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33078373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D8DC11-9E39-40A0-B3DC-E3F2AD04A616}" type="datetime1">
              <a:rPr lang="en-US" smtClean="0"/>
              <a:t>4/6/2025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1262190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lvl1pPr>
              <a:defRPr>
                <a:solidFill>
                  <a:schemeClr val="accent2"/>
                </a:solidFill>
              </a:defRPr>
            </a:lvl1pPr>
          </a:lstStyle>
          <a:p>
            <a:r>
              <a:rPr lang="en-US" dirty="0"/>
              <a:t>9/3/20XX</a:t>
            </a:r>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9" name="Straight Connector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9" name="Graphic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Tree>
    <p:extLst>
      <p:ext uri="{BB962C8B-B14F-4D97-AF65-F5344CB8AC3E}">
        <p14:creationId xmlns:p14="http://schemas.microsoft.com/office/powerpoint/2010/main" val="11334928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1190356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BE0A88F0-556B-4BB7-8AAB-D63AEB65C662}" type="datetime1">
              <a:rPr lang="en-US" smtClean="0"/>
              <a:t>4/6/2025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67931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596112342"/>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hasCustomPrompt="1"/>
          </p:nvPr>
        </p:nvSpPr>
        <p:spPr>
          <a:xfrm>
            <a:off x="6391656" y="804672"/>
            <a:ext cx="4434840" cy="886968"/>
          </a:xfrm>
        </p:spPr>
        <p:txBody>
          <a:bodyPr anchor="b"/>
          <a:lstStyle>
            <a:lvl1pPr algn="l">
              <a:defRPr sz="5400" b="0" i="0" cap="none" baseline="0"/>
            </a:lvl1pPr>
          </a:lstStyle>
          <a:p>
            <a:r>
              <a:rPr lang="en-US" dirty="0"/>
              <a:t>Title</a:t>
            </a:r>
          </a:p>
        </p:txBody>
      </p:sp>
      <p:sp>
        <p:nvSpPr>
          <p:cNvPr id="3" name="Subtitle 2">
            <a:extLst>
              <a:ext uri="{FF2B5EF4-FFF2-40B4-BE49-F238E27FC236}">
                <a16:creationId xmlns:a16="http://schemas.microsoft.com/office/drawing/2014/main" id="{EC80FBD9-0977-4B2B-9318-30774BB0947C}"/>
              </a:ext>
            </a:extLst>
          </p:cNvPr>
          <p:cNvSpPr>
            <a:spLocks noGrp="1"/>
          </p:cNvSpPr>
          <p:nvPr>
            <p:ph type="subTitle" idx="1"/>
          </p:nvPr>
        </p:nvSpPr>
        <p:spPr>
          <a:xfrm>
            <a:off x="6391654" y="1801368"/>
            <a:ext cx="4434840" cy="4754880"/>
          </a:xfrm>
        </p:spPr>
        <p:txBody>
          <a:bodyPr>
            <a:normAutofit/>
          </a:bodyPr>
          <a:lstStyle>
            <a:lvl1pPr marL="0" indent="0" algn="l">
              <a:lnSpc>
                <a:spcPct val="110000"/>
              </a:lnSpc>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7F8C2A2A-62DB-40C0-8AE7-CB9B98649BB1}"/>
              </a:ext>
            </a:extLst>
          </p:cNvPr>
          <p:cNvSpPr>
            <a:spLocks noGrp="1"/>
          </p:cNvSpPr>
          <p:nvPr>
            <p:ph type="ftr" sz="quarter" idx="11"/>
          </p:nvPr>
        </p:nvSpPr>
        <p:spPr>
          <a:xfrm rot="16200000">
            <a:off x="9811512" y="1591056"/>
            <a:ext cx="3547872" cy="365125"/>
          </a:xfrm>
        </p:spPr>
        <p:txBody>
          <a:bodyPr/>
          <a:lstStyle>
            <a:lvl1pPr>
              <a:defRPr>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A401EAA4-F44C-4C1F-B8E3-1A3005300F50}"/>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7" name="Straight Connector 6">
            <a:extLst>
              <a:ext uri="{FF2B5EF4-FFF2-40B4-BE49-F238E27FC236}">
                <a16:creationId xmlns:a16="http://schemas.microsoft.com/office/drawing/2014/main" id="{6939C974-0ED4-4915-BBF7-1FB00C18AD45}"/>
              </a:ext>
            </a:extLst>
          </p:cNvPr>
          <p:cNvCxnSpPr>
            <a:cxnSpLocks/>
          </p:cNvCxnSpPr>
          <p:nvPr userDrawn="1"/>
        </p:nvCxnSpPr>
        <p:spPr>
          <a:xfrm>
            <a:off x="11586162" y="3619272"/>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515930B2-E36D-4D05-A6B3-CA1BF61D50CC}"/>
              </a:ext>
            </a:extLst>
          </p:cNvPr>
          <p:cNvSpPr/>
          <p:nvPr userDrawn="1"/>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12">
            <a:extLst>
              <a:ext uri="{FF2B5EF4-FFF2-40B4-BE49-F238E27FC236}">
                <a16:creationId xmlns:a16="http://schemas.microsoft.com/office/drawing/2014/main" id="{9CEC7E0F-60E8-418B-978D-C607C82E97F7}"/>
              </a:ext>
            </a:extLst>
          </p:cNvPr>
          <p:cNvSpPr>
            <a:spLocks noGrp="1"/>
          </p:cNvSpPr>
          <p:nvPr>
            <p:ph type="pic" sz="quarter" idx="13"/>
          </p:nvPr>
        </p:nvSpPr>
        <p:spPr>
          <a:xfrm>
            <a:off x="283464" y="3108960"/>
            <a:ext cx="5221224" cy="3447288"/>
          </a:xfrm>
        </p:spPr>
        <p:txBody>
          <a:bodyPr anchor="ctr"/>
          <a:lstStyle>
            <a:lvl1pPr algn="ctr">
              <a:buNone/>
              <a:defRPr>
                <a:solidFill>
                  <a:schemeClr val="bg1"/>
                </a:solidFill>
              </a:defRPr>
            </a:lvl1pPr>
          </a:lstStyle>
          <a:p>
            <a:r>
              <a:rPr lang="en-US"/>
              <a:t>Click icon to add picture</a:t>
            </a:r>
            <a:endParaRPr lang="en-US" dirty="0"/>
          </a:p>
        </p:txBody>
      </p:sp>
      <p:sp>
        <p:nvSpPr>
          <p:cNvPr id="10" name="Picture Placeholder 12">
            <a:extLst>
              <a:ext uri="{FF2B5EF4-FFF2-40B4-BE49-F238E27FC236}">
                <a16:creationId xmlns:a16="http://schemas.microsoft.com/office/drawing/2014/main" id="{F146D6C1-343E-4F97-A565-55BBB15F4C77}"/>
              </a:ext>
            </a:extLst>
          </p:cNvPr>
          <p:cNvSpPr>
            <a:spLocks noGrp="1"/>
          </p:cNvSpPr>
          <p:nvPr>
            <p:ph type="pic" sz="quarter" idx="14"/>
          </p:nvPr>
        </p:nvSpPr>
        <p:spPr>
          <a:xfrm>
            <a:off x="283464" y="301752"/>
            <a:ext cx="2459736" cy="2505456"/>
          </a:xfrm>
        </p:spPr>
        <p:txBody>
          <a:bodyPr anchor="ctr"/>
          <a:lstStyle>
            <a:lvl1pPr algn="ctr">
              <a:buNone/>
              <a:defRPr>
                <a:solidFill>
                  <a:schemeClr val="bg1"/>
                </a:solidFill>
              </a:defRPr>
            </a:lvl1pPr>
          </a:lstStyle>
          <a:p>
            <a:r>
              <a:rPr lang="en-US"/>
              <a:t>Click icon to add picture</a:t>
            </a:r>
            <a:endParaRPr lang="en-US" dirty="0"/>
          </a:p>
        </p:txBody>
      </p:sp>
      <p:sp>
        <p:nvSpPr>
          <p:cNvPr id="11" name="Picture Placeholder 12">
            <a:extLst>
              <a:ext uri="{FF2B5EF4-FFF2-40B4-BE49-F238E27FC236}">
                <a16:creationId xmlns:a16="http://schemas.microsoft.com/office/drawing/2014/main" id="{BA123E2D-4554-47D5-B0EC-0C47EDB41626}"/>
              </a:ext>
            </a:extLst>
          </p:cNvPr>
          <p:cNvSpPr>
            <a:spLocks noGrp="1"/>
          </p:cNvSpPr>
          <p:nvPr>
            <p:ph type="pic" sz="quarter" idx="15"/>
          </p:nvPr>
        </p:nvSpPr>
        <p:spPr>
          <a:xfrm>
            <a:off x="3044952" y="301752"/>
            <a:ext cx="2459736" cy="2505456"/>
          </a:xfrm>
        </p:spPr>
        <p:txBody>
          <a:bodyPr anchor="ctr"/>
          <a:lstStyle>
            <a:lvl1pPr algn="ctr">
              <a:buNone/>
              <a:defRPr>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3721689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0E05506-6815-4E0E-B1DE-ECA35C2016DF}" type="datetime1">
              <a:rPr lang="en-US" smtClean="0"/>
              <a:t>4/6/2025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3531306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C6E85F7-A724-48A4-9D33-CEBC5174E865}" type="datetime1">
              <a:rPr lang="en-US" smtClean="0"/>
              <a:t>4/6/2025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1799702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2806E7A-BDD3-46A3-BEE2-EB821F9236B4}" type="datetime1">
              <a:rPr lang="en-US" smtClean="0"/>
              <a:t>4/6/2025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23862970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9ED1540C-9440-4E7A-B71A-BEFEE06869E3}" type="datetime1">
              <a:rPr lang="en-US" smtClean="0"/>
              <a:t>4/6/2025</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7071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E0318DDB-88AC-4039-B59C-B05DC4C9C16C}" type="datetime1">
              <a:rPr lang="en-US" smtClean="0"/>
              <a:t>4/6/2025</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42658067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E082ABFB-60E7-4BA1-866A-7059F058065B}" type="datetime1">
              <a:rPr lang="en-US" smtClean="0"/>
              <a:t>4/6/2025</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2503617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694112F-55F4-4776-A323-7418930321C8}" type="datetime1">
              <a:rPr lang="en-US" smtClean="0"/>
              <a:t>4/6/2025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3541841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5.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CFBEA57F-793F-4683-BD8A-741FD4B89154}" type="datetime1">
              <a:rPr lang="en-US" smtClean="0"/>
              <a:t>4/6/2025</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81D2C36F-4504-47C0-B82F-A167342A2754}" type="slidenum">
              <a:rPr lang="en-US" smtClean="0"/>
              <a:t>‹#›</a:t>
            </a:fld>
            <a:endParaRPr lang="en-US" dirty="0"/>
          </a:p>
        </p:txBody>
      </p:sp>
    </p:spTree>
    <p:extLst>
      <p:ext uri="{BB962C8B-B14F-4D97-AF65-F5344CB8AC3E}">
        <p14:creationId xmlns:p14="http://schemas.microsoft.com/office/powerpoint/2010/main" val="1982760579"/>
      </p:ext>
    </p:extLst>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 id="2147483762" r:id="rId18"/>
    <p:sldLayoutId id="2147483763" r:id="rId19"/>
    <p:sldLayoutId id="2147483764" r:id="rId20"/>
    <p:sldLayoutId id="2147483765" r:id="rId21"/>
  </p:sldLayoutIdLst>
  <p:hf hdr="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0.png"/><Relationship Id="rId7" Type="http://schemas.openxmlformats.org/officeDocument/2006/relationships/diagramColors" Target="../diagrams/colors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13" Type="http://schemas.microsoft.com/office/2007/relationships/diagramDrawing" Target="../diagrams/drawing8.xml"/><Relationship Id="rId3" Type="http://schemas.openxmlformats.org/officeDocument/2006/relationships/diagramData" Target="../diagrams/data7.xml"/><Relationship Id="rId7" Type="http://schemas.microsoft.com/office/2007/relationships/diagramDrawing" Target="../diagrams/drawing7.xml"/><Relationship Id="rId12" Type="http://schemas.openxmlformats.org/officeDocument/2006/relationships/diagramColors" Target="../diagrams/colors8.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7.xml"/><Relationship Id="rId11" Type="http://schemas.openxmlformats.org/officeDocument/2006/relationships/diagramQuickStyle" Target="../diagrams/quickStyle8.xml"/><Relationship Id="rId5" Type="http://schemas.openxmlformats.org/officeDocument/2006/relationships/diagramQuickStyle" Target="../diagrams/quickStyle7.xml"/><Relationship Id="rId10" Type="http://schemas.openxmlformats.org/officeDocument/2006/relationships/diagramLayout" Target="../diagrams/layout8.xml"/><Relationship Id="rId4" Type="http://schemas.openxmlformats.org/officeDocument/2006/relationships/diagramLayout" Target="../diagrams/layout7.xml"/><Relationship Id="rId9" Type="http://schemas.openxmlformats.org/officeDocument/2006/relationships/diagramData" Target="../diagrams/data8.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0.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0.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0.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20.xml"/><Relationship Id="rId4" Type="http://schemas.openxmlformats.org/officeDocument/2006/relationships/image" Target="../media/image14.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1.xml"/><Relationship Id="rId6" Type="http://schemas.openxmlformats.org/officeDocument/2006/relationships/image" Target="../media/image18.emf"/><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1.xml"/><Relationship Id="rId6" Type="http://schemas.openxmlformats.org/officeDocument/2006/relationships/image" Target="../media/image18.emf"/><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13" Type="http://schemas.microsoft.com/office/2007/relationships/diagramDrawing" Target="../diagrams/drawing3.xml"/><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diagramColors" Target="../diagrams/colors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QuickStyle" Target="../diagrams/quickStyle3.xml"/><Relationship Id="rId5" Type="http://schemas.openxmlformats.org/officeDocument/2006/relationships/diagramQuickStyle" Target="../diagrams/quickStyle2.xml"/><Relationship Id="rId10" Type="http://schemas.openxmlformats.org/officeDocument/2006/relationships/diagramLayout" Target="../diagrams/layout3.xml"/><Relationship Id="rId4" Type="http://schemas.openxmlformats.org/officeDocument/2006/relationships/diagramLayout" Target="../diagrams/layout2.xml"/><Relationship Id="rId9" Type="http://schemas.openxmlformats.org/officeDocument/2006/relationships/diagramData" Target="../diagrams/data3.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0.png"/><Relationship Id="rId7" Type="http://schemas.openxmlformats.org/officeDocument/2006/relationships/diagramColors" Target="../diagrams/colors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9.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0.png"/><Relationship Id="rId7" Type="http://schemas.openxmlformats.org/officeDocument/2006/relationships/diagramColors" Target="../diagrams/colors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19" name="Rectangle 14">
            <a:extLst>
              <a:ext uri="{FF2B5EF4-FFF2-40B4-BE49-F238E27FC236}">
                <a16:creationId xmlns:a16="http://schemas.microsoft.com/office/drawing/2014/main" id="{19216F88-F538-4658-9858-549D84395E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016926" y="0"/>
            <a:ext cx="4106685"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16">
            <a:extLst>
              <a:ext uri="{FF2B5EF4-FFF2-40B4-BE49-F238E27FC236}">
                <a16:creationId xmlns:a16="http://schemas.microsoft.com/office/drawing/2014/main" id="{E53C9355-DCAA-4380-A21C-5A5AEE4B2D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017086" y="1295400"/>
            <a:ext cx="4108113" cy="5562600"/>
          </a:xfrm>
          <a:prstGeom prst="rect">
            <a:avLst/>
          </a:prstGeom>
          <a:solidFill>
            <a:schemeClr val="bg1">
              <a:alpha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D78FC06-BF97-4999-AEAA-2F0E880C1A39}"/>
              </a:ext>
            </a:extLst>
          </p:cNvPr>
          <p:cNvSpPr>
            <a:spLocks noGrp="1"/>
          </p:cNvSpPr>
          <p:nvPr>
            <p:ph type="ctrTitle"/>
          </p:nvPr>
        </p:nvSpPr>
        <p:spPr>
          <a:xfrm>
            <a:off x="7180281" y="1447800"/>
            <a:ext cx="3836764" cy="2608006"/>
          </a:xfrm>
        </p:spPr>
        <p:txBody>
          <a:bodyPr anchor="ctr">
            <a:normAutofit/>
          </a:bodyPr>
          <a:lstStyle/>
          <a:p>
            <a:pPr algn="ctr"/>
            <a:r>
              <a:rPr lang="en-US" sz="4400" b="1" dirty="0">
                <a:effectLst>
                  <a:outerShdw blurRad="38100" dist="38100" dir="2700000" algn="tl">
                    <a:srgbClr val="000000">
                      <a:alpha val="43137"/>
                    </a:srgbClr>
                  </a:outerShdw>
                </a:effectLst>
                <a:latin typeface="Gotham Medium" panose="02000604030000020004"/>
              </a:rPr>
              <a:t>Christ the Atoning Sacrifice </a:t>
            </a:r>
          </a:p>
        </p:txBody>
      </p:sp>
      <p:sp>
        <p:nvSpPr>
          <p:cNvPr id="4" name="Rectangle 1">
            <a:extLst>
              <a:ext uri="{FF2B5EF4-FFF2-40B4-BE49-F238E27FC236}">
                <a16:creationId xmlns:a16="http://schemas.microsoft.com/office/drawing/2014/main" id="{3CD00310-39F0-4570-9C65-B06529EBE442}"/>
              </a:ext>
            </a:extLst>
          </p:cNvPr>
          <p:cNvSpPr>
            <a:spLocks noGrp="1" noChangeArrowheads="1"/>
          </p:cNvSpPr>
          <p:nvPr>
            <p:ph type="subTitle" idx="1"/>
          </p:nvPr>
        </p:nvSpPr>
        <p:spPr bwMode="auto">
          <a:xfrm>
            <a:off x="7151886" y="4076700"/>
            <a:ext cx="3836764" cy="174140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Autofit/>
          </a:bodyPr>
          <a:lstStyle/>
          <a:p>
            <a:pPr lvl="0" defTabSz="914400" eaLnBrk="0" fontAlgn="base" hangingPunct="0">
              <a:lnSpc>
                <a:spcPct val="90000"/>
              </a:lnSpc>
              <a:spcBef>
                <a:spcPct val="0"/>
              </a:spcBef>
              <a:spcAft>
                <a:spcPts val="600"/>
              </a:spcAft>
              <a:buClrTx/>
              <a:buSzTx/>
            </a:pPr>
            <a:r>
              <a:rPr lang="en-US" altLang="en-US" sz="1800" b="1" cap="none"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This is love: not that we loved God, but that he loved us and sent his Son as an atoning sacrifice for our sins.  </a:t>
            </a:r>
          </a:p>
          <a:p>
            <a:pPr lvl="0" algn="r" defTabSz="914400" eaLnBrk="0" fontAlgn="base" hangingPunct="0">
              <a:lnSpc>
                <a:spcPct val="90000"/>
              </a:lnSpc>
              <a:spcBef>
                <a:spcPct val="0"/>
              </a:spcBef>
              <a:spcAft>
                <a:spcPts val="600"/>
              </a:spcAft>
              <a:buClrTx/>
              <a:buSzTx/>
            </a:pPr>
            <a:r>
              <a:rPr lang="en-US" altLang="en-US" sz="1800" b="1" cap="none"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John 4:10 NIV</a:t>
            </a:r>
          </a:p>
        </p:txBody>
      </p:sp>
      <p:sp>
        <p:nvSpPr>
          <p:cNvPr id="7" name="TextBox 6">
            <a:extLst>
              <a:ext uri="{FF2B5EF4-FFF2-40B4-BE49-F238E27FC236}">
                <a16:creationId xmlns:a16="http://schemas.microsoft.com/office/drawing/2014/main" id="{36BB2560-6E72-7A2A-A018-C110DDC5FE36}"/>
              </a:ext>
            </a:extLst>
          </p:cNvPr>
          <p:cNvSpPr txBox="1"/>
          <p:nvPr/>
        </p:nvSpPr>
        <p:spPr>
          <a:xfrm>
            <a:off x="10049191" y="6545281"/>
            <a:ext cx="2148840" cy="215444"/>
          </a:xfrm>
          <a:prstGeom prst="rect">
            <a:avLst/>
          </a:prstGeom>
          <a:noFill/>
        </p:spPr>
        <p:txBody>
          <a:bodyPr wrap="square">
            <a:spAutoFit/>
          </a:bodyPr>
          <a:lstStyle/>
          <a:p>
            <a:r>
              <a:rPr lang="en-US" sz="800" b="0" i="0" u="none" strike="noStrike" baseline="0" dirty="0">
                <a:latin typeface="ITCFranklinGothicStd-DmCd"/>
              </a:rPr>
              <a:t>Week of April 13</a:t>
            </a:r>
            <a:endParaRPr lang="en-US" sz="800" dirty="0"/>
          </a:p>
        </p:txBody>
      </p:sp>
      <p:pic>
        <p:nvPicPr>
          <p:cNvPr id="5" name="Picture 4" descr="A collage of images of people&#10;&#10;Description automatically generated">
            <a:extLst>
              <a:ext uri="{FF2B5EF4-FFF2-40B4-BE49-F238E27FC236}">
                <a16:creationId xmlns:a16="http://schemas.microsoft.com/office/drawing/2014/main" id="{9D3698B0-BB18-413C-8D74-BFE510BD16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477" y="369719"/>
            <a:ext cx="6438900" cy="6118561"/>
          </a:xfrm>
          <a:prstGeom prst="rect">
            <a:avLst/>
          </a:prstGeom>
        </p:spPr>
      </p:pic>
    </p:spTree>
    <p:extLst>
      <p:ext uri="{BB962C8B-B14F-4D97-AF65-F5344CB8AC3E}">
        <p14:creationId xmlns:p14="http://schemas.microsoft.com/office/powerpoint/2010/main" val="14613083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p:txBody>
          <a:bodyPr>
            <a:normAutofit/>
          </a:bodyPr>
          <a:lstStyle/>
          <a:p>
            <a:pPr>
              <a:spcAft>
                <a:spcPts val="600"/>
              </a:spcAft>
            </a:pPr>
            <a:fld id="{D8DA9DAA-006C-4F4B-980E-E3DF019B24E2}" type="slidenum">
              <a:rPr lang="en-US" b="1" cap="all" spc="100" smtClean="0">
                <a:solidFill>
                  <a:schemeClr val="tx1"/>
                </a:solidFill>
                <a:latin typeface="Gotham Medium" panose="02000604030000020004"/>
              </a:rPr>
              <a:pPr>
                <a:spcAft>
                  <a:spcPts val="600"/>
                </a:spcAft>
              </a:pPr>
              <a:t>10</a:t>
            </a:fld>
            <a:endParaRPr lang="en-US" b="1" cap="all" spc="100" dirty="0">
              <a:solidFill>
                <a:schemeClr val="tx1"/>
              </a:solidFill>
              <a:latin typeface="Gotham Medium" panose="02000604030000020004"/>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866139" y="3957940"/>
            <a:ext cx="246888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effectLst>
                  <a:outerShdw blurRad="38100" dist="38100" dir="2700000" algn="tl">
                    <a:srgbClr val="000000">
                      <a:alpha val="43137"/>
                    </a:srgbClr>
                  </a:outerShdw>
                </a:effectLst>
                <a:latin typeface="Gotham Medium" panose="02000604030000020004"/>
              </a:rPr>
              <a:t>Key Points</a:t>
            </a:r>
          </a:p>
        </p:txBody>
      </p:sp>
      <p:cxnSp>
        <p:nvCxnSpPr>
          <p:cNvPr id="14" name="Straight Connector 13">
            <a:extLst>
              <a:ext uri="{FF2B5EF4-FFF2-40B4-BE49-F238E27FC236}">
                <a16:creationId xmlns:a16="http://schemas.microsoft.com/office/drawing/2014/main" id="{43165418-A1D7-4231-A9BE-ECC599690784}"/>
              </a:ext>
            </a:extLst>
          </p:cNvPr>
          <p:cNvCxnSpPr>
            <a:cxnSpLocks/>
          </p:cNvCxnSpPr>
          <p:nvPr/>
        </p:nvCxnSpPr>
        <p:spPr>
          <a:xfrm>
            <a:off x="782440" y="563441"/>
            <a:ext cx="96012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B9292D0-0B2A-41E6-BC21-E908BBD0B57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DBE5951-867D-4799-B84D-A3B18CC614E0}"/>
              </a:ext>
            </a:extLst>
          </p:cNvPr>
          <p:cNvCxnSpPr>
            <a:cxnSpLocks/>
          </p:cNvCxnSpPr>
          <p:nvPr/>
        </p:nvCxnSpPr>
        <p:spPr>
          <a:xfrm>
            <a:off x="4566385" y="6731624"/>
            <a:ext cx="713232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Picture 3" descr="A person with his arms out in front of a group of people&#10;&#10;Description automatically generated">
            <a:extLst>
              <a:ext uri="{FF2B5EF4-FFF2-40B4-BE49-F238E27FC236}">
                <a16:creationId xmlns:a16="http://schemas.microsoft.com/office/drawing/2014/main" id="{7E7FA27A-D857-46C7-A5E8-830554C3EA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9359" y="716063"/>
            <a:ext cx="1489860" cy="1216171"/>
          </a:xfrm>
          <a:prstGeom prst="rect">
            <a:avLst/>
          </a:prstGeom>
        </p:spPr>
      </p:pic>
      <p:graphicFrame>
        <p:nvGraphicFramePr>
          <p:cNvPr id="2" name="Diagram 1">
            <a:extLst>
              <a:ext uri="{FF2B5EF4-FFF2-40B4-BE49-F238E27FC236}">
                <a16:creationId xmlns:a16="http://schemas.microsoft.com/office/drawing/2014/main" id="{A61C5B9F-5FD0-3EA5-41EC-9D609313B0E4}"/>
              </a:ext>
            </a:extLst>
          </p:cNvPr>
          <p:cNvGraphicFramePr/>
          <p:nvPr>
            <p:extLst>
              <p:ext uri="{D42A27DB-BD31-4B8C-83A1-F6EECF244321}">
                <p14:modId xmlns:p14="http://schemas.microsoft.com/office/powerpoint/2010/main" val="1341911169"/>
              </p:ext>
            </p:extLst>
          </p:nvPr>
        </p:nvGraphicFramePr>
        <p:xfrm>
          <a:off x="829535" y="-429722"/>
          <a:ext cx="6883541" cy="517128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4">
            <a:extLst>
              <a:ext uri="{FF2B5EF4-FFF2-40B4-BE49-F238E27FC236}">
                <a16:creationId xmlns:a16="http://schemas.microsoft.com/office/drawing/2014/main" id="{99EBF480-64FF-778E-A05F-01C3538F831E}"/>
              </a:ext>
            </a:extLst>
          </p:cNvPr>
          <p:cNvSpPr txBox="1"/>
          <p:nvPr/>
        </p:nvSpPr>
        <p:spPr>
          <a:xfrm>
            <a:off x="972060" y="2064289"/>
            <a:ext cx="10866879" cy="3453253"/>
          </a:xfrm>
          <a:prstGeom prst="rect">
            <a:avLst/>
          </a:prstGeom>
          <a:noFill/>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Verse 14 is relevant to another major argument throughout 1 John: Jesus had truly come to earth as a human, not just God in disguise.  Much of 1 John was useful for arguing against the later teachings of Docetism, a Christian heresy that claimed that Jesus only seemed to take a physical body or die a physical death.  These are similar to the views of later </a:t>
            </a:r>
            <a:r>
              <a:rPr lang="en-US" sz="20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gnostics</a:t>
            </a: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who taught that material bodies were inherently evil, making Jesus’s humanity offensive.  But orthodox Christians rejected those beliefs, since without a physical death, Christ’s sacrifice would be a lie (see 1 Cor.  15:12–14). </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John declares, “This is how you can recognize the Spirit of God: Every spirit that acknowledges that Jesus Christ has come in the flesh is from God, but every spirit that does not acknowledge Jesus is not from God” (1 John 4:2).  Verse 14 continues the language of testimony: the life of Jesus is part of the testimony of Christians who saw Him and walked with Him. </a:t>
            </a:r>
          </a:p>
        </p:txBody>
      </p:sp>
    </p:spTree>
    <p:extLst>
      <p:ext uri="{BB962C8B-B14F-4D97-AF65-F5344CB8AC3E}">
        <p14:creationId xmlns:p14="http://schemas.microsoft.com/office/powerpoint/2010/main" val="4398601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p:txBody>
          <a:bodyPr>
            <a:normAutofit/>
          </a:bodyPr>
          <a:lstStyle/>
          <a:p>
            <a:pPr>
              <a:spcAft>
                <a:spcPts val="600"/>
              </a:spcAft>
            </a:pPr>
            <a:fld id="{D8DA9DAA-006C-4F4B-980E-E3DF019B24E2}" type="slidenum">
              <a:rPr lang="en-US" b="1" cap="all" spc="100" smtClean="0">
                <a:solidFill>
                  <a:schemeClr val="tx1"/>
                </a:solidFill>
                <a:latin typeface="Gotham Medium" panose="02000604030000020004"/>
              </a:rPr>
              <a:pPr>
                <a:spcAft>
                  <a:spcPts val="600"/>
                </a:spcAft>
              </a:pPr>
              <a:t>11</a:t>
            </a:fld>
            <a:endParaRPr lang="en-US" b="1" cap="all" spc="100" dirty="0">
              <a:solidFill>
                <a:schemeClr val="tx1"/>
              </a:solidFill>
              <a:latin typeface="Gotham Medium" panose="02000604030000020004"/>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866139" y="3957940"/>
            <a:ext cx="246888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913667948"/>
              </p:ext>
            </p:extLst>
          </p:nvPr>
        </p:nvGraphicFramePr>
        <p:xfrm>
          <a:off x="641990" y="-893821"/>
          <a:ext cx="6883541" cy="51712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effectLst>
                  <a:outerShdw blurRad="38100" dist="38100" dir="2700000" algn="tl">
                    <a:srgbClr val="000000">
                      <a:alpha val="43137"/>
                    </a:srgbClr>
                  </a:outerShdw>
                </a:effectLst>
                <a:latin typeface="Gotham Medium" panose="02000604030000020004"/>
              </a:rPr>
              <a:t>Key Points</a:t>
            </a:r>
          </a:p>
        </p:txBody>
      </p:sp>
      <p:cxnSp>
        <p:nvCxnSpPr>
          <p:cNvPr id="14" name="Straight Connector 13">
            <a:extLst>
              <a:ext uri="{FF2B5EF4-FFF2-40B4-BE49-F238E27FC236}">
                <a16:creationId xmlns:a16="http://schemas.microsoft.com/office/drawing/2014/main" id="{43165418-A1D7-4231-A9BE-ECC599690784}"/>
              </a:ext>
            </a:extLst>
          </p:cNvPr>
          <p:cNvCxnSpPr>
            <a:cxnSpLocks/>
          </p:cNvCxnSpPr>
          <p:nvPr/>
        </p:nvCxnSpPr>
        <p:spPr>
          <a:xfrm>
            <a:off x="782440" y="563441"/>
            <a:ext cx="96012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B9292D0-0B2A-41E6-BC21-E908BBD0B57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DBE5951-867D-4799-B84D-A3B18CC614E0}"/>
              </a:ext>
            </a:extLst>
          </p:cNvPr>
          <p:cNvCxnSpPr>
            <a:cxnSpLocks/>
          </p:cNvCxnSpPr>
          <p:nvPr/>
        </p:nvCxnSpPr>
        <p:spPr>
          <a:xfrm>
            <a:off x="3524985" y="6731624"/>
            <a:ext cx="713232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BAB634B4-A094-42A7-AEFF-569DD46D4310}"/>
              </a:ext>
            </a:extLst>
          </p:cNvPr>
          <p:cNvSpPr txBox="1"/>
          <p:nvPr/>
        </p:nvSpPr>
        <p:spPr>
          <a:xfrm>
            <a:off x="972060" y="1932234"/>
            <a:ext cx="10866879" cy="1561005"/>
          </a:xfrm>
          <a:prstGeom prst="rect">
            <a:avLst/>
          </a:prstGeom>
          <a:noFill/>
        </p:spPr>
        <p:txBody>
          <a:bodyPr wrap="square">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Most scholars believe that John’s first letter was intended for several churches that had been established in Asia Minor, perhaps by the apostle Paul and others.  This likely included, but was not limited to the seven churches addressed in the early chapters of Revelation.  According to some traditions, John’s own adopted hometown was Ephesus, but Revelation includes letters to Smyrna, Thyatira, Pergamum, Sardis, Philadelphia, and Laodicea (Rev.  2–3). </a:t>
            </a:r>
          </a:p>
        </p:txBody>
      </p:sp>
      <p:pic>
        <p:nvPicPr>
          <p:cNvPr id="4" name="Picture 3" descr="A person with his arms out in front of a group of people&#10;&#10;Description automatically generated">
            <a:extLst>
              <a:ext uri="{FF2B5EF4-FFF2-40B4-BE49-F238E27FC236}">
                <a16:creationId xmlns:a16="http://schemas.microsoft.com/office/drawing/2014/main" id="{7E7FA27A-D857-46C7-A5E8-830554C3EA2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09359" y="716063"/>
            <a:ext cx="1489860" cy="1216171"/>
          </a:xfrm>
          <a:prstGeom prst="rect">
            <a:avLst/>
          </a:prstGeom>
        </p:spPr>
      </p:pic>
      <p:graphicFrame>
        <p:nvGraphicFramePr>
          <p:cNvPr id="2" name="Diagram 1">
            <a:extLst>
              <a:ext uri="{FF2B5EF4-FFF2-40B4-BE49-F238E27FC236}">
                <a16:creationId xmlns:a16="http://schemas.microsoft.com/office/drawing/2014/main" id="{A61C5B9F-5FD0-3EA5-41EC-9D609313B0E4}"/>
              </a:ext>
            </a:extLst>
          </p:cNvPr>
          <p:cNvGraphicFramePr/>
          <p:nvPr>
            <p:extLst>
              <p:ext uri="{D42A27DB-BD31-4B8C-83A1-F6EECF244321}">
                <p14:modId xmlns:p14="http://schemas.microsoft.com/office/powerpoint/2010/main" val="3192424189"/>
              </p:ext>
            </p:extLst>
          </p:nvPr>
        </p:nvGraphicFramePr>
        <p:xfrm>
          <a:off x="829535" y="1812163"/>
          <a:ext cx="6883541" cy="517128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5" name="TextBox 4">
            <a:extLst>
              <a:ext uri="{FF2B5EF4-FFF2-40B4-BE49-F238E27FC236}">
                <a16:creationId xmlns:a16="http://schemas.microsoft.com/office/drawing/2014/main" id="{99EBF480-64FF-778E-A05F-01C3538F831E}"/>
              </a:ext>
            </a:extLst>
          </p:cNvPr>
          <p:cNvSpPr txBox="1"/>
          <p:nvPr/>
        </p:nvSpPr>
        <p:spPr>
          <a:xfrm>
            <a:off x="972060" y="4306174"/>
            <a:ext cx="10866879" cy="1857368"/>
          </a:xfrm>
          <a:prstGeom prst="rect">
            <a:avLst/>
          </a:prstGeom>
          <a:noFill/>
        </p:spPr>
        <p:txBody>
          <a:bodyPr wrap="square">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Faith, hope and love are powerful, but the greatest is love (1 Cor.  13:13).  This “love chapter” of 1 Corinthians 13 is not just for weddings! The gift of prophecy to reveal hidden mysteries and the kind of faith to move mountains—these pale in comparison.  Give all your material possessions to the poor, but devoid of love, it would gain you nothing (1 Cor.  13:1–3).  Those aren’t words that devalue prophecy, faith, or charity; but Paul is saying that love binds them all together.  Love gives our words and actions meaning and makes the Christian life compelling to others. </a:t>
            </a:r>
          </a:p>
        </p:txBody>
      </p:sp>
    </p:spTree>
    <p:extLst>
      <p:ext uri="{BB962C8B-B14F-4D97-AF65-F5344CB8AC3E}">
        <p14:creationId xmlns:p14="http://schemas.microsoft.com/office/powerpoint/2010/main" val="7382313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982462" y="284719"/>
            <a:ext cx="9297164" cy="655637"/>
          </a:xfrm>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Our Advocate - 1 John 2:1–6 NIV </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45677" y="1452934"/>
            <a:ext cx="4349701" cy="3846921"/>
          </a:xfrm>
          <a:prstGeom prst="rect">
            <a:avLst/>
          </a:prstGeom>
          <a:blipFill dpi="0" rotWithShape="1">
            <a:blip r:embed="rId3">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My dear children, I write this to you so that you will not sin.  But if anybody does sin, we have an advocate with the Father—Jesus Christ, the Righteous One.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He is the atoning sacrifice for our sins, and not only for ours but also for the sins of the whole world.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We know that we have come to know him if we keep his commands.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Whoever says, “I know him,” but does not do what he commands is a liar, and the truth is not in that person.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But if anyone obeys his word, love for God is truly made complete in them.  This is how we know we are in him: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Whoever claims to live in him must live as Jesus did. </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8031863" y="1452934"/>
            <a:ext cx="3839101" cy="3799427"/>
          </a:xfrm>
          <a:prstGeom prst="rect">
            <a:avLst/>
          </a:prstGeom>
          <a:blipFill dpi="0" rotWithShape="1">
            <a:blip r:embed="rId3">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We are urged not to sin; but if we do sin, Jesus will be our advocate. </a:t>
            </a:r>
          </a:p>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An advocate is someone who pleads on someone else’s behalf. </a:t>
            </a:r>
          </a:p>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Jesus, the completely righteous Son of God, will stand for us. </a:t>
            </a:r>
          </a:p>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There is a difference between claiming to know God and following God’s commands. </a:t>
            </a:r>
          </a:p>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If we want to be followers of Jesus, we must live like Jesus and follow His commands. </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715287" y="1257672"/>
            <a:ext cx="111556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chemeClr val="accent1"/>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0593229" y="489985"/>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latin typeface="Gotham Medium" panose="02000604030000020004"/>
              </a:rPr>
              <a:pPr>
                <a:spcAft>
                  <a:spcPts val="600"/>
                </a:spcAft>
              </a:pPr>
              <a:t>12</a:t>
            </a:fld>
            <a:endParaRPr lang="en-US" sz="2800" b="1" cap="all" spc="100" dirty="0">
              <a:latin typeface="Gotham Medium" panose="02000604030000020004"/>
            </a:endParaRPr>
          </a:p>
        </p:txBody>
      </p:sp>
      <p:cxnSp>
        <p:nvCxnSpPr>
          <p:cNvPr id="13" name="Straight Connector 12">
            <a:extLst>
              <a:ext uri="{FF2B5EF4-FFF2-40B4-BE49-F238E27FC236}">
                <a16:creationId xmlns:a16="http://schemas.microsoft.com/office/drawing/2014/main" id="{A2086246-AB3E-4865-A8F1-DCAE40851722}"/>
              </a:ext>
            </a:extLst>
          </p:cNvPr>
          <p:cNvCxnSpPr>
            <a:cxnSpLocks/>
          </p:cNvCxnSpPr>
          <p:nvPr/>
        </p:nvCxnSpPr>
        <p:spPr>
          <a:xfrm rot="16200000">
            <a:off x="3454661" y="4440506"/>
            <a:ext cx="621792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Wave 7">
            <a:extLst>
              <a:ext uri="{FF2B5EF4-FFF2-40B4-BE49-F238E27FC236}">
                <a16:creationId xmlns:a16="http://schemas.microsoft.com/office/drawing/2014/main" id="{38F6F969-9D34-4CD6-8495-A193AB2269AA}"/>
              </a:ext>
            </a:extLst>
          </p:cNvPr>
          <p:cNvSpPr/>
          <p:nvPr/>
        </p:nvSpPr>
        <p:spPr>
          <a:xfrm>
            <a:off x="4700547" y="1452934"/>
            <a:ext cx="3185160" cy="4820101"/>
          </a:xfrm>
          <a:prstGeom prst="wave">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982462" y="284719"/>
            <a:ext cx="9297164" cy="655637"/>
          </a:xfrm>
        </p:spPr>
        <p:txBody>
          <a:bodyPr>
            <a:noAutofit/>
          </a:bodyPr>
          <a:lstStyle/>
          <a:p>
            <a:pPr marL="0" marR="0" algn="ctr">
              <a:lnSpc>
                <a:spcPct val="107000"/>
              </a:lnSpc>
              <a:spcBef>
                <a:spcPts val="0"/>
              </a:spcBef>
              <a:spcAft>
                <a:spcPts val="0"/>
              </a:spcAft>
            </a:pPr>
            <a:r>
              <a:rPr lang="en-US" sz="30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Our Sacrifice – 1 John 4:9–12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18832" y="1452934"/>
            <a:ext cx="5601758" cy="3846921"/>
          </a:xfrm>
          <a:prstGeom prst="rect">
            <a:avLst/>
          </a:prstGeom>
          <a:blipFill dpi="0" rotWithShape="1">
            <a:blip r:embed="rId3">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This is how God showed his love among us: He sent his one and only Son into the world that we might live through him.  </a:t>
            </a:r>
          </a:p>
          <a:p>
            <a:pPr marL="0" marR="0" indent="0">
              <a:lnSpc>
                <a:spcPct val="100000"/>
              </a:lnSpc>
              <a:spcBef>
                <a:spcPts val="600"/>
              </a:spcBef>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This is love: not that we loved God, but that he loved us and sent his Son as an atoning sacrifice for our sins.  </a:t>
            </a:r>
          </a:p>
          <a:p>
            <a:pPr marL="0" marR="0" indent="0">
              <a:lnSpc>
                <a:spcPct val="100000"/>
              </a:lnSpc>
              <a:spcBef>
                <a:spcPts val="600"/>
              </a:spcBef>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Dear friends, since God so loved us, we also ought to love one another.  </a:t>
            </a:r>
          </a:p>
          <a:p>
            <a:pPr marL="0" marR="0" indent="0">
              <a:lnSpc>
                <a:spcPct val="100000"/>
              </a:lnSpc>
              <a:spcBef>
                <a:spcPts val="600"/>
              </a:spcBef>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No one has ever seen God; but if we love one another, God lives in us and his love is made complete in us. </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595631" y="1500428"/>
            <a:ext cx="5527471" cy="3799427"/>
          </a:xfrm>
          <a:prstGeom prst="rect">
            <a:avLst/>
          </a:prstGeom>
          <a:blipFill dpi="0" rotWithShape="1">
            <a:blip r:embed="rId3">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God demonstrated His love for us by sending His only Son. </a:t>
            </a:r>
          </a:p>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God gave this beautiful demonstration of love, not because we loved God</a:t>
            </a:r>
          </a:p>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and received what we deserved, but because He took the initiative. </a:t>
            </a:r>
          </a:p>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Jesus is the atoning sacrifice for our sins, the fulfillment of the plan of salvation. </a:t>
            </a:r>
          </a:p>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Because God so loved us, we love each other; Jesus showed us the way. </a:t>
            </a:r>
          </a:p>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God’s love is complete in us, when we love one another. </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715287" y="1257672"/>
            <a:ext cx="111556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chemeClr val="accent1"/>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0538075" y="489985"/>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latin typeface="Gotham Medium" panose="02000604030000020004"/>
              </a:rPr>
              <a:pPr>
                <a:spcAft>
                  <a:spcPts val="600"/>
                </a:spcAft>
              </a:pPr>
              <a:t>13</a:t>
            </a:fld>
            <a:endParaRPr lang="en-US" sz="2800" b="1" cap="all" spc="100" dirty="0">
              <a:latin typeface="Gotham Medium" panose="02000604030000020004"/>
            </a:endParaRPr>
          </a:p>
        </p:txBody>
      </p:sp>
      <p:cxnSp>
        <p:nvCxnSpPr>
          <p:cNvPr id="14" name="Straight Connector 13">
            <a:extLst>
              <a:ext uri="{FF2B5EF4-FFF2-40B4-BE49-F238E27FC236}">
                <a16:creationId xmlns:a16="http://schemas.microsoft.com/office/drawing/2014/main" id="{B7479232-A016-4D4B-8576-9DA5A2D7F639}"/>
              </a:ext>
            </a:extLst>
          </p:cNvPr>
          <p:cNvCxnSpPr>
            <a:cxnSpLocks/>
          </p:cNvCxnSpPr>
          <p:nvPr/>
        </p:nvCxnSpPr>
        <p:spPr>
          <a:xfrm rot="16200000">
            <a:off x="3349151" y="4440506"/>
            <a:ext cx="621792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descr="A group of colorful cut out figures&#10;&#10;Description automatically generated">
            <a:extLst>
              <a:ext uri="{FF2B5EF4-FFF2-40B4-BE49-F238E27FC236}">
                <a16:creationId xmlns:a16="http://schemas.microsoft.com/office/drawing/2014/main" id="{171FEAC4-D520-40E9-AE82-22B71106EF98}"/>
              </a:ext>
            </a:extLst>
          </p:cNvPr>
          <p:cNvPicPr>
            <a:picLocks noChangeAspect="1"/>
          </p:cNvPicPr>
          <p:nvPr/>
        </p:nvPicPr>
        <p:blipFill rotWithShape="1">
          <a:blip r:embed="rId4">
            <a:extLst>
              <a:ext uri="{28A0092B-C50C-407E-A947-70E740481C1C}">
                <a14:useLocalDpi xmlns:a14="http://schemas.microsoft.com/office/drawing/2010/main" val="0"/>
              </a:ext>
            </a:extLst>
          </a:blip>
          <a:srcRect t="-1" b="11904"/>
          <a:stretch/>
        </p:blipFill>
        <p:spPr>
          <a:xfrm>
            <a:off x="8049931" y="5488055"/>
            <a:ext cx="2618869" cy="121951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607342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982462" y="284719"/>
            <a:ext cx="9297164" cy="655637"/>
          </a:xfrm>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Our Response - 1 John 4:13–17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18832" y="1452934"/>
            <a:ext cx="4965688" cy="3846921"/>
          </a:xfrm>
          <a:prstGeom prst="rect">
            <a:avLst/>
          </a:prstGeom>
          <a:blipFill dpi="0" rotWithShape="1">
            <a:blip r:embed="rId3">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19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13 This is how we know that we live in him and he in us: He has given us of his Spirit.  </a:t>
            </a:r>
          </a:p>
          <a:p>
            <a:pPr marL="0" marR="0" indent="0">
              <a:lnSpc>
                <a:spcPct val="100000"/>
              </a:lnSpc>
              <a:spcBef>
                <a:spcPts val="600"/>
              </a:spcBef>
              <a:buNone/>
            </a:pPr>
            <a:r>
              <a:rPr lang="en-US" sz="19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14 And we have seen and testify that the Father has sent his Son to be the Savior of the world.  </a:t>
            </a:r>
          </a:p>
          <a:p>
            <a:pPr marL="0" marR="0" indent="0">
              <a:lnSpc>
                <a:spcPct val="100000"/>
              </a:lnSpc>
              <a:spcBef>
                <a:spcPts val="600"/>
              </a:spcBef>
              <a:buNone/>
            </a:pPr>
            <a:r>
              <a:rPr lang="en-US" sz="19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15 If anyone acknowledges that Jesus is the Son of God, God lives in them and they in God.  </a:t>
            </a:r>
          </a:p>
          <a:p>
            <a:pPr marL="0" marR="0" indent="0">
              <a:lnSpc>
                <a:spcPct val="100000"/>
              </a:lnSpc>
              <a:spcBef>
                <a:spcPts val="600"/>
              </a:spcBef>
              <a:buNone/>
            </a:pPr>
            <a:r>
              <a:rPr lang="en-US" sz="19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16 And so we know and rely on the love God has for us.  God is love.  Whoever lives in love lives in God, and God in them.  </a:t>
            </a:r>
          </a:p>
          <a:p>
            <a:pPr marL="0" marR="0" indent="0">
              <a:lnSpc>
                <a:spcPct val="100000"/>
              </a:lnSpc>
              <a:spcBef>
                <a:spcPts val="600"/>
              </a:spcBef>
              <a:buNone/>
            </a:pPr>
            <a:r>
              <a:rPr lang="en-US" sz="19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17 This is how love is made complete among us so that we will have confidence on the day of judgment: In this world we are like Jesus.  </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095999" y="1452934"/>
            <a:ext cx="5727699" cy="3799427"/>
          </a:xfrm>
          <a:prstGeom prst="rect">
            <a:avLst/>
          </a:prstGeom>
          <a:blipFill dpi="0" rotWithShape="1">
            <a:blip r:embed="rId3">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Font typeface="Wingdings" panose="05000000000000000000" pitchFamily="2" charset="2"/>
              <a:buChar char="q"/>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We can know that God is in us, since God gave the Spirit the dwell within us</a:t>
            </a:r>
          </a:p>
          <a:p>
            <a:pPr marL="0" marR="0">
              <a:lnSpc>
                <a:spcPct val="107000"/>
              </a:lnSpc>
              <a:spcBef>
                <a:spcPts val="0"/>
              </a:spcBef>
              <a:spcAft>
                <a:spcPts val="0"/>
              </a:spcAft>
              <a:buFont typeface="Wingdings" panose="05000000000000000000" pitchFamily="2" charset="2"/>
              <a:buChar char="q"/>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God’s followers testify that Jesus is the Son of God, the Messiah.</a:t>
            </a:r>
          </a:p>
          <a:p>
            <a:pPr marL="0" marR="0">
              <a:lnSpc>
                <a:spcPct val="107000"/>
              </a:lnSpc>
              <a:spcBef>
                <a:spcPts val="0"/>
              </a:spcBef>
              <a:spcAft>
                <a:spcPts val="0"/>
              </a:spcAft>
              <a:buFont typeface="Wingdings" panose="05000000000000000000" pitchFamily="2" charset="2"/>
              <a:buChar char="q"/>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God is love, and we can be confident before the day of judgment.</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715287" y="1257672"/>
            <a:ext cx="111556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rot="16200000">
            <a:off x="2729881" y="4464263"/>
            <a:ext cx="621792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chemeClr val="accent1"/>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0513400" y="47547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latin typeface="Gotham Medium" panose="02000604030000020004"/>
              </a:rPr>
              <a:pPr>
                <a:spcAft>
                  <a:spcPts val="600"/>
                </a:spcAft>
              </a:pPr>
              <a:t>14</a:t>
            </a:fld>
            <a:endParaRPr lang="en-US" b="1" cap="all" spc="100" dirty="0">
              <a:latin typeface="Gotham Medium" panose="02000604030000020004"/>
            </a:endParaRPr>
          </a:p>
        </p:txBody>
      </p:sp>
      <p:pic>
        <p:nvPicPr>
          <p:cNvPr id="13" name="Picture 12" descr="A person with his arms out in front of a group of people&#10;&#10;Description automatically generated">
            <a:extLst>
              <a:ext uri="{FF2B5EF4-FFF2-40B4-BE49-F238E27FC236}">
                <a16:creationId xmlns:a16="http://schemas.microsoft.com/office/drawing/2014/main" id="{C39A3A09-3E9E-4029-98B8-F0F6FF515B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008" y="4281554"/>
            <a:ext cx="4678050" cy="2247024"/>
          </a:xfrm>
          <a:prstGeom prst="ellipse">
            <a:avLst/>
          </a:prstGeom>
          <a:ln>
            <a:noFill/>
          </a:ln>
          <a:effectLst>
            <a:softEdge rad="112500"/>
          </a:effectLst>
        </p:spPr>
      </p:pic>
      <p:sp>
        <p:nvSpPr>
          <p:cNvPr id="12" name="TextBox 11">
            <a:extLst>
              <a:ext uri="{FF2B5EF4-FFF2-40B4-BE49-F238E27FC236}">
                <a16:creationId xmlns:a16="http://schemas.microsoft.com/office/drawing/2014/main" id="{6D70F9D9-5F54-4130-BBBA-C0B216809FD7}"/>
              </a:ext>
            </a:extLst>
          </p:cNvPr>
          <p:cNvSpPr txBox="1"/>
          <p:nvPr/>
        </p:nvSpPr>
        <p:spPr>
          <a:xfrm>
            <a:off x="12461865" y="2944037"/>
            <a:ext cx="9561567" cy="2308324"/>
          </a:xfrm>
          <a:prstGeom prst="rect">
            <a:avLst/>
          </a:prstGeom>
          <a:solidFill>
            <a:schemeClr val="tx1"/>
          </a:solidFill>
        </p:spPr>
        <p:txBody>
          <a:bodyPr wrap="square">
            <a:spAutoFit/>
          </a:bodyPr>
          <a:lstStyle/>
          <a:p>
            <a:r>
              <a:rPr lang="en-US" b="1" dirty="0">
                <a:solidFill>
                  <a:srgbClr val="002060"/>
                </a:solidFill>
                <a:highlight>
                  <a:srgbClr val="FFFF00"/>
                </a:highlight>
              </a:rPr>
              <a:t>Sadly, God’s people today may take up some of those same attitudes by focusing on the external rather than the internal. We may judge others by external, superficial criteria rather than by what is in their hearts. If we are not careful, we could also find ourselves greedily coveting after wicked things and believing that giving to the Lord is all we need to do to remain acceptable to Him. We can stand against all this by focusing on the love we have for God and others. When we do, we demonstrate that regardless of our state of cleanliness on the outside, on the inside our hearts will be clean in the eyes of our Lord.</a:t>
            </a:r>
          </a:p>
        </p:txBody>
      </p:sp>
    </p:spTree>
    <p:extLst>
      <p:ext uri="{BB962C8B-B14F-4D97-AF65-F5344CB8AC3E}">
        <p14:creationId xmlns:p14="http://schemas.microsoft.com/office/powerpoint/2010/main" val="34586621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828883" y="1247179"/>
            <a:ext cx="8892629" cy="541577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Love Manifested</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It was the first Christmas without our elderly mother, who had passed away in July.  As a family, we wanted to do something in her honor.  We thought about various gifts we could give, perhaps trips we could take together.  But in the end, we decided to spend our Christmas assembling care packages for the homeless people in our city.  After all, we thought, Mom was such a giver herself.</a:t>
            </a: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Our city and state continue to have thousands of people without a place to go.  On Christmas night, we arrived to an endless city of tents, and the need felt overwhelming.  What we didn’t know was that most of the tents had been recently donated; for every tent there was another person with a shelter constructed of tarps, blankets, plastic, and sticks.  There was more need than we even realized.</a:t>
            </a: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we were handing out clothes and food and supplies, I was struck to notice the humble decorations—even a few Christmas trees—around us.  As we greeted people and spent a few moments getting to know them, I kept wanting to bring up my mom.  It was because of her that we had come, but none of the people we met would know that.  A few times I caught a flash of a smile and thought, “Mom would be pleased. ”</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My experience of reflecting my mother’s kindness is a reminder of what God asks us to do, in all circumstances.  God didn’t wait until we were accomplished or worthy.  Neither does God make us wait, if we want to feel confident before God.  If we want confidence before our day of judgment, we can have it.  We find communion and relationship with God by following the way of Jesus. </a:t>
            </a:r>
          </a:p>
        </p:txBody>
      </p:sp>
      <p:sp>
        <p:nvSpPr>
          <p:cNvPr id="2" name="TextBox 1">
            <a:extLst>
              <a:ext uri="{FF2B5EF4-FFF2-40B4-BE49-F238E27FC236}">
                <a16:creationId xmlns:a16="http://schemas.microsoft.com/office/drawing/2014/main" id="{FEF07B89-09C9-F1CA-A2FD-337D92B62350}"/>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404247" y="421446"/>
            <a:ext cx="5442041"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Explore how to truly love God and our neighbors.</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79763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1228609"/>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0565554" y="460168"/>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15</a:t>
            </a:fld>
            <a:endParaRPr lang="en-US" b="1" cap="all" spc="100" dirty="0">
              <a:effectLst>
                <a:outerShdw blurRad="38100" dist="38100" dir="2700000" algn="tl">
                  <a:srgbClr val="000000">
                    <a:alpha val="43137"/>
                  </a:srgbClr>
                </a:outerShdw>
              </a:effectLst>
              <a:latin typeface="Gotham Medium" panose="02000604030000020004"/>
            </a:endParaRPr>
          </a:p>
        </p:txBody>
      </p:sp>
      <p:grpSp>
        <p:nvGrpSpPr>
          <p:cNvPr id="10" name="Group 9">
            <a:extLst>
              <a:ext uri="{FF2B5EF4-FFF2-40B4-BE49-F238E27FC236}">
                <a16:creationId xmlns:a16="http://schemas.microsoft.com/office/drawing/2014/main" id="{2EBC7763-175B-496D-BF25-B7FCCCA4CD24}"/>
              </a:ext>
            </a:extLst>
          </p:cNvPr>
          <p:cNvGrpSpPr/>
          <p:nvPr/>
        </p:nvGrpSpPr>
        <p:grpSpPr>
          <a:xfrm>
            <a:off x="10097976" y="1568512"/>
            <a:ext cx="1876037" cy="4911655"/>
            <a:chOff x="10097976" y="1527307"/>
            <a:chExt cx="1876037" cy="4911655"/>
          </a:xfrm>
        </p:grpSpPr>
        <p:pic>
          <p:nvPicPr>
            <p:cNvPr id="15" name="Picture 14" descr="A statue of two people shaking hands&#10;&#10;Description automatically generated">
              <a:extLst>
                <a:ext uri="{FF2B5EF4-FFF2-40B4-BE49-F238E27FC236}">
                  <a16:creationId xmlns:a16="http://schemas.microsoft.com/office/drawing/2014/main" id="{3D501337-7D0E-4C46-8C2C-B70D2C4362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8744" y="1527307"/>
              <a:ext cx="1874500" cy="1524330"/>
            </a:xfrm>
            <a:prstGeom prst="rect">
              <a:avLst/>
            </a:prstGeom>
            <a:ln w="50800">
              <a:solidFill>
                <a:schemeClr val="accent5">
                  <a:lumMod val="50000"/>
                </a:schemeClr>
              </a:solidFill>
            </a:ln>
            <a:scene3d>
              <a:camera prst="orthographicFront"/>
              <a:lightRig rig="threePt" dir="t"/>
            </a:scene3d>
            <a:sp3d>
              <a:bevelT prst="angle"/>
            </a:sp3d>
          </p:spPr>
        </p:pic>
        <p:pic>
          <p:nvPicPr>
            <p:cNvPr id="16" name="Picture 15" descr="A statue of two men&#10;&#10;Description automatically generated">
              <a:extLst>
                <a:ext uri="{FF2B5EF4-FFF2-40B4-BE49-F238E27FC236}">
                  <a16:creationId xmlns:a16="http://schemas.microsoft.com/office/drawing/2014/main" id="{E21CEAC1-F233-4093-81F1-38339E1CAB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97976" y="4913382"/>
              <a:ext cx="1876037" cy="1525580"/>
            </a:xfrm>
            <a:prstGeom prst="rect">
              <a:avLst/>
            </a:prstGeom>
            <a:ln w="50800">
              <a:solidFill>
                <a:schemeClr val="accent5">
                  <a:lumMod val="50000"/>
                </a:schemeClr>
              </a:solidFill>
            </a:ln>
            <a:scene3d>
              <a:camera prst="orthographicFront"/>
              <a:lightRig rig="threePt" dir="t"/>
            </a:scene3d>
            <a:sp3d>
              <a:bevelT prst="angle"/>
            </a:sp3d>
          </p:spPr>
        </p:pic>
        <p:pic>
          <p:nvPicPr>
            <p:cNvPr id="17" name="Picture 16" descr="A person with his arms out in front of a group of people&#10;&#10;Description automatically generated">
              <a:extLst>
                <a:ext uri="{FF2B5EF4-FFF2-40B4-BE49-F238E27FC236}">
                  <a16:creationId xmlns:a16="http://schemas.microsoft.com/office/drawing/2014/main" id="{7C930EE4-6987-4380-9825-799D0767B9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97976" y="3219720"/>
              <a:ext cx="1876037" cy="1525580"/>
            </a:xfrm>
            <a:prstGeom prst="rect">
              <a:avLst/>
            </a:prstGeom>
            <a:ln w="50800">
              <a:solidFill>
                <a:schemeClr val="accent5">
                  <a:lumMod val="50000"/>
                </a:schemeClr>
              </a:solidFill>
            </a:ln>
            <a:scene3d>
              <a:camera prst="orthographicFront"/>
              <a:lightRig rig="threePt" dir="t"/>
            </a:scene3d>
            <a:sp3d>
              <a:bevelT prst="angle"/>
            </a:sp3d>
          </p:spPr>
        </p:pic>
      </p:grp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828883" y="1247179"/>
            <a:ext cx="10994815" cy="429297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800" b="1" u="sng" dirty="0">
                <a:latin typeface="Gotham Medium" panose="02000604030000020004"/>
                <a:ea typeface="Calibri" panose="020F0502020204030204" pitchFamily="34" charset="0"/>
                <a:cs typeface="Times New Roman" panose="02020603050405020304" pitchFamily="18" charset="0"/>
              </a:rPr>
              <a:t>Love Manifested</a:t>
            </a:r>
          </a:p>
          <a:p>
            <a:pPr marL="0" marR="0">
              <a:lnSpc>
                <a:spcPct val="107000"/>
              </a:lnSpc>
              <a:spcBef>
                <a:spcPts val="0"/>
              </a:spcBef>
              <a:spcAft>
                <a:spcPts val="0"/>
              </a:spcAft>
            </a:pPr>
            <a:endParaRPr lang="en-US" sz="2800" b="1" u="sng" dirty="0">
              <a:latin typeface="Gotham Medium" panose="02000604030000020004"/>
              <a:ea typeface="Calibri" panose="020F0502020204030204" pitchFamily="34" charset="0"/>
              <a:cs typeface="Times New Roman" panose="02020603050405020304" pitchFamily="18" charset="0"/>
            </a:endParaRPr>
          </a:p>
          <a:p>
            <a:pPr lvl="6">
              <a:lnSpc>
                <a:spcPct val="107000"/>
              </a:lnSpc>
            </a:pPr>
            <a:r>
              <a:rPr lang="en-US" sz="2000" b="1" dirty="0">
                <a:latin typeface="Gotham Medium" panose="02000604030000020004"/>
                <a:ea typeface="Calibri" panose="020F0502020204030204" pitchFamily="34" charset="0"/>
                <a:cs typeface="Calibri" panose="020F0502020204030204" pitchFamily="34" charset="0"/>
              </a:rPr>
              <a:t>11. What concrete demonstrations of love does God expect us to show?  </a:t>
            </a:r>
          </a:p>
          <a:p>
            <a:pPr lvl="6">
              <a:lnSpc>
                <a:spcPct val="107000"/>
              </a:lnSpc>
            </a:pPr>
            <a:endParaRPr lang="en-US" sz="2000" b="1" dirty="0">
              <a:latin typeface="Gotham Medium" panose="02000604030000020004"/>
              <a:ea typeface="Calibri" panose="020F0502020204030204" pitchFamily="34" charset="0"/>
              <a:cs typeface="Calibri" panose="020F0502020204030204" pitchFamily="34" charset="0"/>
            </a:endParaRPr>
          </a:p>
          <a:p>
            <a:pPr lvl="6">
              <a:lnSpc>
                <a:spcPct val="107000"/>
              </a:lnSpc>
            </a:pPr>
            <a:endParaRPr lang="en-US" sz="2000" b="1" dirty="0">
              <a:latin typeface="Gotham Medium" panose="02000604030000020004"/>
              <a:ea typeface="Calibri" panose="020F0502020204030204" pitchFamily="34" charset="0"/>
              <a:cs typeface="Calibri" panose="020F0502020204030204" pitchFamily="34" charset="0"/>
            </a:endParaRPr>
          </a:p>
          <a:p>
            <a:pPr lvl="6">
              <a:lnSpc>
                <a:spcPct val="107000"/>
              </a:lnSpc>
            </a:pPr>
            <a:endParaRPr lang="en-US" sz="2000" b="1" dirty="0">
              <a:latin typeface="Gotham Medium" panose="02000604030000020004"/>
              <a:ea typeface="Calibri" panose="020F0502020204030204" pitchFamily="34" charset="0"/>
              <a:cs typeface="Calibri" panose="020F0502020204030204" pitchFamily="34" charset="0"/>
            </a:endParaRPr>
          </a:p>
          <a:p>
            <a:pPr lvl="6">
              <a:lnSpc>
                <a:spcPct val="107000"/>
              </a:lnSpc>
            </a:pPr>
            <a:r>
              <a:rPr lang="en-US" sz="2000" b="1" dirty="0">
                <a:latin typeface="Gotham Medium" panose="02000604030000020004"/>
                <a:ea typeface="Calibri" panose="020F0502020204030204" pitchFamily="34" charset="0"/>
                <a:cs typeface="Calibri" panose="020F0502020204030204" pitchFamily="34" charset="0"/>
              </a:rPr>
              <a:t>12. What is the difference between love that “waits” and love that initiates?  </a:t>
            </a:r>
          </a:p>
          <a:p>
            <a:pPr lvl="6">
              <a:lnSpc>
                <a:spcPct val="107000"/>
              </a:lnSpc>
            </a:pPr>
            <a:endParaRPr lang="en-US" sz="2000" b="1" dirty="0">
              <a:latin typeface="Gotham Medium" panose="02000604030000020004"/>
              <a:ea typeface="Calibri" panose="020F0502020204030204" pitchFamily="34" charset="0"/>
              <a:cs typeface="Calibri" panose="020F0502020204030204" pitchFamily="34" charset="0"/>
            </a:endParaRPr>
          </a:p>
          <a:p>
            <a:pPr lvl="6">
              <a:lnSpc>
                <a:spcPct val="107000"/>
              </a:lnSpc>
            </a:pPr>
            <a:endParaRPr lang="en-US" sz="2000" b="1" dirty="0">
              <a:latin typeface="Gotham Medium" panose="02000604030000020004"/>
              <a:ea typeface="Calibri" panose="020F0502020204030204" pitchFamily="34" charset="0"/>
              <a:cs typeface="Calibri" panose="020F0502020204030204" pitchFamily="34" charset="0"/>
            </a:endParaRPr>
          </a:p>
          <a:p>
            <a:pPr lvl="6">
              <a:lnSpc>
                <a:spcPct val="107000"/>
              </a:lnSpc>
            </a:pPr>
            <a:endParaRPr lang="en-US" sz="2000" b="1" dirty="0">
              <a:latin typeface="Gotham Medium" panose="02000604030000020004"/>
              <a:ea typeface="Calibri" panose="020F0502020204030204" pitchFamily="34" charset="0"/>
              <a:cs typeface="Calibri" panose="020F0502020204030204" pitchFamily="34" charset="0"/>
            </a:endParaRPr>
          </a:p>
          <a:p>
            <a:pPr lvl="6">
              <a:lnSpc>
                <a:spcPct val="107000"/>
              </a:lnSpc>
            </a:pPr>
            <a:r>
              <a:rPr lang="en-US" sz="2000" b="1" dirty="0">
                <a:latin typeface="Gotham Medium" panose="02000604030000020004"/>
                <a:ea typeface="Calibri" panose="020F0502020204030204" pitchFamily="34" charset="0"/>
                <a:cs typeface="Calibri" panose="020F0502020204030204" pitchFamily="34" charset="0"/>
              </a:rPr>
              <a:t>13. How can we feel confident before final judgment?  </a:t>
            </a:r>
          </a:p>
          <a:p>
            <a:pPr lvl="6">
              <a:lnSpc>
                <a:spcPct val="107000"/>
              </a:lnSpc>
            </a:pPr>
            <a:endParaRPr lang="en-US" sz="2000" b="1" dirty="0">
              <a:latin typeface="Gotham Medium" panose="02000604030000020004"/>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FEF07B89-09C9-F1CA-A2FD-337D92B62350}"/>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404247" y="421446"/>
            <a:ext cx="5442041"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Explore how to truly love God and our neighbors.</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79763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1228609"/>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0470524" y="501577"/>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16</a:t>
            </a:fld>
            <a:endParaRPr lang="en-US" sz="2800" b="1" cap="all" spc="100" dirty="0">
              <a:effectLst>
                <a:outerShdw blurRad="38100" dist="38100" dir="2700000" algn="tl">
                  <a:srgbClr val="000000">
                    <a:alpha val="43137"/>
                  </a:srgbClr>
                </a:outerShdw>
              </a:effectLst>
              <a:latin typeface="Gotham Medium" panose="02000604030000020004"/>
            </a:endParaRPr>
          </a:p>
        </p:txBody>
      </p:sp>
      <p:grpSp>
        <p:nvGrpSpPr>
          <p:cNvPr id="10" name="Group 9">
            <a:extLst>
              <a:ext uri="{FF2B5EF4-FFF2-40B4-BE49-F238E27FC236}">
                <a16:creationId xmlns:a16="http://schemas.microsoft.com/office/drawing/2014/main" id="{760B6245-D265-41F0-B597-BC61F5315118}"/>
              </a:ext>
            </a:extLst>
          </p:cNvPr>
          <p:cNvGrpSpPr/>
          <p:nvPr/>
        </p:nvGrpSpPr>
        <p:grpSpPr>
          <a:xfrm>
            <a:off x="1177492" y="1869603"/>
            <a:ext cx="1876037" cy="4491270"/>
            <a:chOff x="10097976" y="1527307"/>
            <a:chExt cx="1876037" cy="4911655"/>
          </a:xfrm>
        </p:grpSpPr>
        <p:pic>
          <p:nvPicPr>
            <p:cNvPr id="15" name="Picture 14" descr="A statue of two people shaking hands&#10;&#10;Description automatically generated">
              <a:extLst>
                <a:ext uri="{FF2B5EF4-FFF2-40B4-BE49-F238E27FC236}">
                  <a16:creationId xmlns:a16="http://schemas.microsoft.com/office/drawing/2014/main" id="{1CFA27CE-24FE-476B-99BB-AEE2DFF60E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8744" y="1527307"/>
              <a:ext cx="1874500" cy="1524330"/>
            </a:xfrm>
            <a:prstGeom prst="rect">
              <a:avLst/>
            </a:prstGeom>
            <a:ln w="50800">
              <a:solidFill>
                <a:schemeClr val="accent5">
                  <a:lumMod val="50000"/>
                </a:schemeClr>
              </a:solidFill>
            </a:ln>
            <a:scene3d>
              <a:camera prst="orthographicFront"/>
              <a:lightRig rig="threePt" dir="t"/>
            </a:scene3d>
            <a:sp3d>
              <a:bevelT prst="angle"/>
            </a:sp3d>
          </p:spPr>
        </p:pic>
        <p:pic>
          <p:nvPicPr>
            <p:cNvPr id="16" name="Picture 15" descr="A statue of two men&#10;&#10;Description automatically generated">
              <a:extLst>
                <a:ext uri="{FF2B5EF4-FFF2-40B4-BE49-F238E27FC236}">
                  <a16:creationId xmlns:a16="http://schemas.microsoft.com/office/drawing/2014/main" id="{E236AC81-30B6-4ABE-AFEE-1CA8F461D8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97976" y="4913382"/>
              <a:ext cx="1876037" cy="1525580"/>
            </a:xfrm>
            <a:prstGeom prst="rect">
              <a:avLst/>
            </a:prstGeom>
            <a:ln w="50800">
              <a:solidFill>
                <a:schemeClr val="accent5">
                  <a:lumMod val="50000"/>
                </a:schemeClr>
              </a:solidFill>
            </a:ln>
            <a:scene3d>
              <a:camera prst="orthographicFront"/>
              <a:lightRig rig="threePt" dir="t"/>
            </a:scene3d>
            <a:sp3d>
              <a:bevelT prst="angle"/>
            </a:sp3d>
          </p:spPr>
        </p:pic>
        <p:pic>
          <p:nvPicPr>
            <p:cNvPr id="17" name="Picture 16" descr="A person with his arms out in front of a group of people&#10;&#10;Description automatically generated">
              <a:extLst>
                <a:ext uri="{FF2B5EF4-FFF2-40B4-BE49-F238E27FC236}">
                  <a16:creationId xmlns:a16="http://schemas.microsoft.com/office/drawing/2014/main" id="{375CF294-CE83-4D63-B2A6-BC688CA828B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97976" y="3219720"/>
              <a:ext cx="1876037" cy="1525580"/>
            </a:xfrm>
            <a:prstGeom prst="rect">
              <a:avLst/>
            </a:prstGeom>
            <a:ln w="50800">
              <a:solidFill>
                <a:schemeClr val="accent5">
                  <a:lumMod val="50000"/>
                </a:schemeClr>
              </a:solidFill>
            </a:ln>
            <a:scene3d>
              <a:camera prst="orthographicFront"/>
              <a:lightRig rig="threePt" dir="t"/>
            </a:scene3d>
            <a:sp3d>
              <a:bevelT prst="angle"/>
            </a:sp3d>
          </p:spPr>
        </p:pic>
      </p:grpSp>
    </p:spTree>
    <p:extLst>
      <p:ext uri="{BB962C8B-B14F-4D97-AF65-F5344CB8AC3E}">
        <p14:creationId xmlns:p14="http://schemas.microsoft.com/office/powerpoint/2010/main" val="18647553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rot="5400000">
            <a:off x="-2319531" y="3494747"/>
            <a:ext cx="5943600" cy="0"/>
          </a:xfrm>
          <a:prstGeom prst="line">
            <a:avLst/>
          </a:prstGeom>
          <a:ln w="127000">
            <a:solidFill>
              <a:schemeClr val="tx1"/>
            </a:solidFill>
            <a:roun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806818" y="772145"/>
            <a:ext cx="9487554" cy="358252"/>
            <a:chOff x="0" y="55339"/>
            <a:chExt cx="9026157" cy="343792"/>
          </a:xfrm>
          <a:solidFill>
            <a:schemeClr val="tx1"/>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chemeClr val="accent1"/>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chemeClr val="accent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rot="16200000">
            <a:off x="-857823" y="1197997"/>
            <a:ext cx="2479541" cy="365125"/>
          </a:xfrm>
          <a:prstGeom prst="rect">
            <a:avLst/>
          </a:prstGeom>
          <a:solidFill>
            <a:schemeClr val="accent1"/>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6" name="Straight Connector 5">
            <a:extLst>
              <a:ext uri="{FF2B5EF4-FFF2-40B4-BE49-F238E27FC236}">
                <a16:creationId xmlns:a16="http://schemas.microsoft.com/office/drawing/2014/main" id="{F098000E-F9D4-402F-BC45-FCB8EC6CF441}"/>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868959" y="6693362"/>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F1798DA-85BF-4B85-9AA5-90A5B114962F}"/>
              </a:ext>
            </a:extLst>
          </p:cNvPr>
          <p:cNvSpPr txBox="1"/>
          <p:nvPr/>
        </p:nvSpPr>
        <p:spPr>
          <a:xfrm>
            <a:off x="3217011" y="1544038"/>
            <a:ext cx="8536778" cy="3700244"/>
          </a:xfrm>
          <a:prstGeom prst="rect">
            <a:avLst/>
          </a:prstGeom>
          <a:noFill/>
        </p:spPr>
        <p:txBody>
          <a:bodyPr wrap="square">
            <a:spAutoFit/>
          </a:bodyPr>
          <a:lstStyle/>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Symbols are intended to be meaningful, but people must acknowledge that meaning for the symbols to have their desired effect. I may know a red light means “stop,” but I will stop at the red light only if I honor its intended meaning. </a:t>
            </a:r>
          </a:p>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 it is with the cross. This central symbol of Christianity reminds us of Christ’s death, the saving work He accomplished on it, His resurrection, and the love that motivated every part of His ministry. Our failure to love others will indicate that we don’t honor the symbol of the cross—we betray the cross instead. What can you do to honor the intent of that symbol today?</a:t>
            </a:r>
          </a:p>
        </p:txBody>
      </p:sp>
      <p:sp>
        <p:nvSpPr>
          <p:cNvPr id="15" name="TextBox 14">
            <a:extLst>
              <a:ext uri="{FF2B5EF4-FFF2-40B4-BE49-F238E27FC236}">
                <a16:creationId xmlns:a16="http://schemas.microsoft.com/office/drawing/2014/main" id="{6FFF0688-A52B-44BD-8722-3FFA1DCF8CB1}"/>
              </a:ext>
            </a:extLst>
          </p:cNvPr>
          <p:cNvSpPr txBox="1"/>
          <p:nvPr/>
        </p:nvSpPr>
        <p:spPr>
          <a:xfrm>
            <a:off x="2065411" y="1147977"/>
            <a:ext cx="6098458" cy="470000"/>
          </a:xfrm>
          <a:prstGeom prst="rect">
            <a:avLst/>
          </a:prstGeom>
          <a:noFill/>
        </p:spPr>
        <p:txBody>
          <a:bodyPr wrap="square">
            <a:spAutoFit/>
          </a:bodyPr>
          <a:lstStyle/>
          <a:p>
            <a:pPr marL="0" marR="0">
              <a:lnSpc>
                <a:spcPct val="107000"/>
              </a:lnSpc>
              <a:spcBef>
                <a:spcPts val="0"/>
              </a:spcBef>
              <a:spcAft>
                <a:spcPts val="0"/>
              </a:spcAft>
            </a:pPr>
            <a:r>
              <a:rPr lang="en-US" sz="24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Transformed Reality</a:t>
            </a:r>
          </a:p>
        </p:txBody>
      </p:sp>
      <p:sp>
        <p:nvSpPr>
          <p:cNvPr id="17" name="Slide Number Placeholder 5">
            <a:extLst>
              <a:ext uri="{FF2B5EF4-FFF2-40B4-BE49-F238E27FC236}">
                <a16:creationId xmlns:a16="http://schemas.microsoft.com/office/drawing/2014/main" id="{5FF5C727-263A-4623-B964-FF2DDDBD3C94}"/>
              </a:ext>
            </a:extLst>
          </p:cNvPr>
          <p:cNvSpPr txBox="1">
            <a:spLocks/>
          </p:cNvSpPr>
          <p:nvPr/>
        </p:nvSpPr>
        <p:spPr>
          <a:xfrm>
            <a:off x="10536682" y="486018"/>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17</a:t>
            </a:fld>
            <a:endParaRPr lang="en-US" b="1" cap="all" spc="100" dirty="0">
              <a:effectLst>
                <a:outerShdw blurRad="38100" dist="38100" dir="2700000" algn="tl">
                  <a:srgbClr val="000000">
                    <a:alpha val="43137"/>
                  </a:srgbClr>
                </a:outerShdw>
              </a:effectLst>
              <a:latin typeface="Gotham Medium" panose="02000604030000020004"/>
            </a:endParaRPr>
          </a:p>
        </p:txBody>
      </p:sp>
      <p:pic>
        <p:nvPicPr>
          <p:cNvPr id="7" name="Picture 6" descr="A collage of images of people&#10;&#10;Description automatically generated">
            <a:extLst>
              <a:ext uri="{FF2B5EF4-FFF2-40B4-BE49-F238E27FC236}">
                <a16:creationId xmlns:a16="http://schemas.microsoft.com/office/drawing/2014/main" id="{1FFA171E-315D-49BA-91EB-B0A83F70AD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220" y="1775636"/>
            <a:ext cx="2286000" cy="18288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9" name="Picture 18" descr="A collage of images of people&#10;&#10;Description automatically generated">
            <a:extLst>
              <a:ext uri="{FF2B5EF4-FFF2-40B4-BE49-F238E27FC236}">
                <a16:creationId xmlns:a16="http://schemas.microsoft.com/office/drawing/2014/main" id="{8B8CC314-63C1-4024-8BF0-9E62B12FF6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7219" y="4280539"/>
            <a:ext cx="2286001" cy="18288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36869" name="Line 8"/>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15" name="TextBox 14">
            <a:extLst>
              <a:ext uri="{FF2B5EF4-FFF2-40B4-BE49-F238E27FC236}">
                <a16:creationId xmlns:a16="http://schemas.microsoft.com/office/drawing/2014/main" id="{B378EF2D-0FE3-87DA-93CB-0D4FF316A144}"/>
              </a:ext>
            </a:extLst>
          </p:cNvPr>
          <p:cNvSpPr txBox="1"/>
          <p:nvPr/>
        </p:nvSpPr>
        <p:spPr>
          <a:xfrm>
            <a:off x="684994" y="312817"/>
            <a:ext cx="9756864" cy="1200329"/>
          </a:xfrm>
          <a:prstGeom prst="rect">
            <a:avLst/>
          </a:prstGeom>
          <a:noFill/>
        </p:spPr>
        <p:txBody>
          <a:bodyPr wrap="square">
            <a:spAutoFit/>
          </a:bodyPr>
          <a:lstStyle/>
          <a:p>
            <a:r>
              <a:rPr lang="en-US" sz="3200" b="1" cap="small" dirty="0">
                <a:latin typeface="Gotham Medium" panose="02000604030000020004"/>
                <a:ea typeface="Calibri" panose="020F0502020204030204" pitchFamily="34" charset="0"/>
                <a:cs typeface="Times New Roman" panose="02020603050405020304" pitchFamily="18" charset="0"/>
              </a:rPr>
              <a:t>Life Response:</a:t>
            </a:r>
            <a:r>
              <a:rPr lang="en-US" sz="4400" b="1" cap="small" dirty="0">
                <a:latin typeface="Gotham Medium" panose="02000604030000020004"/>
                <a:ea typeface="Calibri" panose="020F0502020204030204" pitchFamily="34" charset="0"/>
                <a:cs typeface="Times New Roman" panose="02020603050405020304" pitchFamily="18" charset="0"/>
              </a:rPr>
              <a:t> </a:t>
            </a:r>
            <a:r>
              <a:rPr lang="en-US" sz="2800" b="1" dirty="0">
                <a:latin typeface="Gotham Medium" panose="02000604030000020004"/>
                <a:ea typeface="Calibri" panose="020F0502020204030204" pitchFamily="34" charset="0"/>
                <a:cs typeface="Times New Roman" panose="02020603050405020304" pitchFamily="18" charset="0"/>
              </a:rPr>
              <a:t>Take time to contemplate God’s love for us. </a:t>
            </a:r>
          </a:p>
          <a:p>
            <a:endParaRPr lang="en-US" sz="2800" b="1" dirty="0">
              <a:latin typeface="Gotham Medium" panose="02000604030000020004"/>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82C01810-1B81-4DB7-803B-568937633E50}"/>
              </a:ext>
            </a:extLst>
          </p:cNvPr>
          <p:cNvSpPr/>
          <p:nvPr/>
        </p:nvSpPr>
        <p:spPr>
          <a:xfrm>
            <a:off x="1038901" y="3569424"/>
            <a:ext cx="10199365" cy="2376997"/>
          </a:xfrm>
          <a:prstGeom prst="rect">
            <a:avLst/>
          </a:prstGeom>
          <a:solidFill>
            <a:schemeClr val="tx2">
              <a:lumMod val="75000"/>
              <a:lumOff val="25000"/>
              <a:alpha val="20000"/>
            </a:schemeClr>
          </a:solidFill>
          <a:ln>
            <a:noFill/>
          </a:ln>
        </p:spPr>
        <p:txBody>
          <a:bodyPr wrap="square">
            <a:spAutoFit/>
          </a:bodyPr>
          <a:lstStyle/>
          <a:p>
            <a:pPr marL="0" marR="0">
              <a:lnSpc>
                <a:spcPct val="107000"/>
              </a:lnSpc>
              <a:spcBef>
                <a:spcPts val="0"/>
              </a:spcBef>
              <a:spcAft>
                <a:spcPts val="0"/>
              </a:spcAft>
            </a:pPr>
            <a:r>
              <a:rPr lang="en-US" sz="2800" b="1" u="sng" dirty="0">
                <a:latin typeface="Gotham Medium" panose="02000604030000020004"/>
                <a:ea typeface="Calibri" panose="020F0502020204030204" pitchFamily="34" charset="0"/>
                <a:cs typeface="Times New Roman" panose="02020603050405020304" pitchFamily="18" charset="0"/>
              </a:rPr>
              <a:t>God Loves Me</a:t>
            </a:r>
          </a:p>
          <a:p>
            <a:pPr lvl="1">
              <a:lnSpc>
                <a:spcPct val="107000"/>
              </a:lnSpc>
            </a:pPr>
            <a:r>
              <a:rPr lang="en-US" sz="2800" b="1" dirty="0">
                <a:latin typeface="Gotham Medium" panose="02000604030000020004"/>
                <a:ea typeface="Calibri" panose="020F0502020204030204" pitchFamily="34" charset="0"/>
                <a:cs typeface="Times New Roman" panose="02020603050405020304" pitchFamily="18" charset="0"/>
              </a:rPr>
              <a:t>When you think about God being the creator of heaven and earth, it can be overwhelming to realize that He loves you.  How do we respond to that fact? We pass along His love to others.  We love others as He first loved us.  </a:t>
            </a:r>
          </a:p>
        </p:txBody>
      </p:sp>
      <p:sp>
        <p:nvSpPr>
          <p:cNvPr id="12" name="TextBox 11">
            <a:extLst>
              <a:ext uri="{FF2B5EF4-FFF2-40B4-BE49-F238E27FC236}">
                <a16:creationId xmlns:a16="http://schemas.microsoft.com/office/drawing/2014/main" id="{3E001B44-E7BD-77BC-9425-71DDB2C4470E}"/>
              </a:ext>
            </a:extLst>
          </p:cNvPr>
          <p:cNvSpPr txBox="1"/>
          <p:nvPr/>
        </p:nvSpPr>
        <p:spPr>
          <a:xfrm>
            <a:off x="1038901" y="1514607"/>
            <a:ext cx="10199364" cy="2062103"/>
          </a:xfrm>
          <a:prstGeom prst="rect">
            <a:avLst/>
          </a:prstGeom>
          <a:solidFill>
            <a:schemeClr val="tx2">
              <a:lumMod val="75000"/>
              <a:lumOff val="25000"/>
              <a:alpha val="20000"/>
            </a:schemeClr>
          </a:solidFill>
        </p:spPr>
        <p:txBody>
          <a:bodyPr wrap="square">
            <a:spAutoFit/>
          </a:bodyPr>
          <a:lstStyle/>
          <a:p>
            <a:pPr marL="0" marR="0">
              <a:spcBef>
                <a:spcPts val="0"/>
              </a:spcBef>
              <a:spcAft>
                <a:spcPts val="0"/>
              </a:spcAft>
            </a:pPr>
            <a:r>
              <a:rPr lang="en-US" sz="2800" b="1" dirty="0">
                <a:latin typeface="Gotham Medium" panose="02000604030000020004"/>
                <a:ea typeface="Calibri" panose="020F0502020204030204" pitchFamily="34" charset="0"/>
                <a:cs typeface="Times New Roman" panose="02020603050405020304" pitchFamily="18" charset="0"/>
              </a:rPr>
              <a:t>God showed how much He loved the world by sending His Son.  Believers love one another in light of the love that God first showed; we love because God loved. </a:t>
            </a:r>
          </a:p>
          <a:p>
            <a:pPr marL="0" marR="0">
              <a:spcBef>
                <a:spcPts val="0"/>
              </a:spcBef>
              <a:spcAft>
                <a:spcPts val="0"/>
              </a:spcAft>
            </a:pPr>
            <a:r>
              <a:rPr lang="en-US" sz="2800" b="1" dirty="0">
                <a:latin typeface="Gotham Medium" panose="02000604030000020004"/>
                <a:ea typeface="Calibri" panose="020F0502020204030204" pitchFamily="34" charset="0"/>
                <a:cs typeface="Times New Roman" panose="02020603050405020304" pitchFamily="18" charset="0"/>
              </a:rPr>
              <a:t> </a:t>
            </a:r>
          </a:p>
          <a:p>
            <a:pPr marL="0" marR="0">
              <a:spcBef>
                <a:spcPts val="0"/>
              </a:spcBef>
              <a:spcAft>
                <a:spcPts val="0"/>
              </a:spcAft>
            </a:pPr>
            <a:endParaRPr lang="en-US" sz="1600" b="1" dirty="0">
              <a:latin typeface="Gotham Medium" panose="02000604030000020004"/>
              <a:ea typeface="Calibri" panose="020F0502020204030204" pitchFamily="34" charset="0"/>
              <a:cs typeface="Times New Roman" panose="02020603050405020304" pitchFamily="18" charset="0"/>
            </a:endParaRP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197997"/>
            <a:ext cx="2479541" cy="365125"/>
          </a:xfrm>
          <a:prstGeom prst="rect">
            <a:avLst/>
          </a:prstGeom>
          <a:solidFill>
            <a:schemeClr val="accent1"/>
          </a:solidFill>
          <a:ln w="12700" cap="flat" cmpd="sng" algn="ctr">
            <a:solidFill>
              <a:schemeClr val="accent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848534" y="1235045"/>
            <a:ext cx="109728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Slide Number Placeholder 5">
            <a:extLst>
              <a:ext uri="{FF2B5EF4-FFF2-40B4-BE49-F238E27FC236}">
                <a16:creationId xmlns:a16="http://schemas.microsoft.com/office/drawing/2014/main" id="{370B83D8-16B9-4C85-B4E6-CCA2BA9E88D8}"/>
              </a:ext>
            </a:extLst>
          </p:cNvPr>
          <p:cNvSpPr txBox="1">
            <a:spLocks/>
          </p:cNvSpPr>
          <p:nvPr/>
        </p:nvSpPr>
        <p:spPr>
          <a:xfrm>
            <a:off x="10486694" y="534952"/>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18</a:t>
            </a:fld>
            <a:endParaRPr lang="en-US" b="1" cap="all" spc="100" dirty="0">
              <a:effectLst>
                <a:outerShdw blurRad="38100" dist="38100" dir="2700000" algn="tl">
                  <a:srgbClr val="000000">
                    <a:alpha val="43137"/>
                  </a:srgbClr>
                </a:outerShdw>
              </a:effectLst>
              <a:latin typeface="Gotham Medium" panose="02000604030000020004"/>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B3F30-FD4E-95D6-9B60-1A3E5F1D719A}"/>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FF043718-29D5-C30E-66EC-AC260693F55D}"/>
              </a:ext>
            </a:extLst>
          </p:cNvPr>
          <p:cNvSpPr>
            <a:spLocks noGrp="1"/>
          </p:cNvSpPr>
          <p:nvPr>
            <p:ph type="subTitle" idx="1"/>
          </p:nvPr>
        </p:nvSpPr>
        <p:spPr>
          <a:xfrm>
            <a:off x="6070600" y="741749"/>
            <a:ext cx="5524500" cy="3437382"/>
          </a:xfrm>
          <a:ln w="190500">
            <a:noFill/>
          </a:ln>
        </p:spPr>
        <p:txBody>
          <a:bodyPr anchor="ctr">
            <a:normAutofit fontScale="92500"/>
          </a:bodyPr>
          <a:lstStyle/>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                               </a:t>
            </a:r>
            <a:r>
              <a:rPr lang="en-US" sz="1900" i="1" dirty="0">
                <a:ln w="0"/>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effectLst>
                <a:outerShdw blurRad="38100" dist="19050" dir="2700000" algn="tl" rotWithShape="0">
                  <a:schemeClr val="dk1">
                    <a:alpha val="40000"/>
                  </a:schemeClr>
                </a:outerShdw>
              </a:effectLst>
              <a:latin typeface="Arial Black" panose="020B0A04020102020204" pitchFamily="34" charset="0"/>
            </a:endParaRPr>
          </a:p>
        </p:txBody>
      </p:sp>
      <p:sp>
        <p:nvSpPr>
          <p:cNvPr id="14" name="Slide Number Placeholder 5">
            <a:extLst>
              <a:ext uri="{FF2B5EF4-FFF2-40B4-BE49-F238E27FC236}">
                <a16:creationId xmlns:a16="http://schemas.microsoft.com/office/drawing/2014/main" id="{CE220205-3D6E-C461-C541-99FAF793B039}"/>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19</a:t>
            </a:fld>
            <a:endParaRPr lang="en-US" b="1" cap="all" spc="100" dirty="0">
              <a:effectLst>
                <a:outerShdw blurRad="38100" dist="38100" dir="2700000" algn="tl">
                  <a:srgbClr val="000000">
                    <a:alpha val="43137"/>
                  </a:srgbClr>
                </a:outerShdw>
              </a:effectLst>
              <a:latin typeface="Gotham Medium" panose="02000604030000020004"/>
            </a:endParaRPr>
          </a:p>
        </p:txBody>
      </p:sp>
      <p:grpSp>
        <p:nvGrpSpPr>
          <p:cNvPr id="15" name="Group 14">
            <a:extLst>
              <a:ext uri="{FF2B5EF4-FFF2-40B4-BE49-F238E27FC236}">
                <a16:creationId xmlns:a16="http://schemas.microsoft.com/office/drawing/2014/main" id="{AF6B9F5C-BB2A-6C2D-E095-196084F53E8B}"/>
              </a:ext>
            </a:extLst>
          </p:cNvPr>
          <p:cNvGrpSpPr/>
          <p:nvPr/>
        </p:nvGrpSpPr>
        <p:grpSpPr>
          <a:xfrm>
            <a:off x="8322004" y="6270381"/>
            <a:ext cx="3139961" cy="490568"/>
            <a:chOff x="3200400" y="5649888"/>
            <a:chExt cx="4362826" cy="971534"/>
          </a:xfrm>
        </p:grpSpPr>
        <p:grpSp>
          <p:nvGrpSpPr>
            <p:cNvPr id="16" name="Group 15">
              <a:extLst>
                <a:ext uri="{FF2B5EF4-FFF2-40B4-BE49-F238E27FC236}">
                  <a16:creationId xmlns:a16="http://schemas.microsoft.com/office/drawing/2014/main" id="{42265F2F-2127-2F2D-42E1-530764776AFA}"/>
                </a:ext>
              </a:extLst>
            </p:cNvPr>
            <p:cNvGrpSpPr/>
            <p:nvPr/>
          </p:nvGrpSpPr>
          <p:grpSpPr>
            <a:xfrm>
              <a:off x="3406576" y="5649888"/>
              <a:ext cx="3805168" cy="452610"/>
              <a:chOff x="3521476" y="6271312"/>
              <a:chExt cx="6985604" cy="1014475"/>
            </a:xfrm>
          </p:grpSpPr>
          <p:sp>
            <p:nvSpPr>
              <p:cNvPr id="19" name="Rectangle: Rounded Corners 18">
                <a:extLst>
                  <a:ext uri="{FF2B5EF4-FFF2-40B4-BE49-F238E27FC236}">
                    <a16:creationId xmlns:a16="http://schemas.microsoft.com/office/drawing/2014/main" id="{9BCE2CD8-7B5A-B0E5-4717-7E4ABA0C5342}"/>
                  </a:ext>
                </a:extLst>
              </p:cNvPr>
              <p:cNvSpPr/>
              <p:nvPr/>
            </p:nvSpPr>
            <p:spPr>
              <a:xfrm>
                <a:off x="3788228" y="6343191"/>
                <a:ext cx="6718852" cy="870739"/>
              </a:xfrm>
              <a:prstGeom prst="roundRect">
                <a:avLst/>
              </a:prstGeom>
              <a:blipFill rotWithShape="1">
                <a:blip r:embed="rId3"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20" name="Group 13">
                <a:extLst>
                  <a:ext uri="{FF2B5EF4-FFF2-40B4-BE49-F238E27FC236}">
                    <a16:creationId xmlns:a16="http://schemas.microsoft.com/office/drawing/2014/main" id="{935714AD-1063-5090-366F-48F812E0408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1" name="Picture 20" descr="A picture containing drawing, room&#10;&#10;Description automatically generated">
                  <a:extLst>
                    <a:ext uri="{FF2B5EF4-FFF2-40B4-BE49-F238E27FC236}">
                      <a16:creationId xmlns:a16="http://schemas.microsoft.com/office/drawing/2014/main" id="{9F035638-2F76-3F8D-ECD2-2F292C356D02}"/>
                    </a:ext>
                  </a:extLst>
                </p:cNvPr>
                <p:cNvPicPr>
                  <a:picLocks noChangeAspect="1"/>
                </p:cNvPicPr>
                <p:nvPr/>
              </p:nvPicPr>
              <p:blipFill>
                <a:blip r:embed="rId4"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2" name="Picture 21" descr="A close up of a logo&#10;&#10;Description automatically generated">
                  <a:extLst>
                    <a:ext uri="{FF2B5EF4-FFF2-40B4-BE49-F238E27FC236}">
                      <a16:creationId xmlns:a16="http://schemas.microsoft.com/office/drawing/2014/main" id="{4F803460-62B9-8EA2-6C36-C7FE9869D55A}"/>
                    </a:ext>
                  </a:extLst>
                </p:cNvPr>
                <p:cNvPicPr>
                  <a:picLocks noChangeAspect="1"/>
                </p:cNvPicPr>
                <p:nvPr/>
              </p:nvPicPr>
              <p:blipFill>
                <a:blip r:embed="rId5"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3" name="Picture 22">
                  <a:extLst>
                    <a:ext uri="{FF2B5EF4-FFF2-40B4-BE49-F238E27FC236}">
                      <a16:creationId xmlns:a16="http://schemas.microsoft.com/office/drawing/2014/main" id="{5CD1D3C2-5510-BC84-9459-A17274D8559C}"/>
                    </a:ext>
                  </a:extLst>
                </p:cNvPr>
                <p:cNvPicPr>
                  <a:picLocks noChangeAspect="1"/>
                </p:cNvPicPr>
                <p:nvPr/>
              </p:nvPicPr>
              <p:blipFill>
                <a:blip r:embed="rId6"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8" name="Rectangle 17">
              <a:extLst>
                <a:ext uri="{FF2B5EF4-FFF2-40B4-BE49-F238E27FC236}">
                  <a16:creationId xmlns:a16="http://schemas.microsoft.com/office/drawing/2014/main" id="{4CB8DD49-EAD6-AD0D-4FE0-02697D990D58}"/>
                </a:ext>
              </a:extLst>
            </p:cNvPr>
            <p:cNvSpPr/>
            <p:nvPr/>
          </p:nvSpPr>
          <p:spPr>
            <a:xfrm>
              <a:off x="3200400" y="6188089"/>
              <a:ext cx="4362826" cy="433333"/>
            </a:xfrm>
            <a:prstGeom prst="rect">
              <a:avLst/>
            </a:prstGeom>
            <a:solidFill>
              <a:srgbClr val="002060"/>
            </a:solidFill>
          </p:spPr>
          <p:txBody>
            <a:bodyPr wrap="square" lIns="64291" tIns="32146" rIns="64291" bIns="32146">
              <a:spAutoFit/>
            </a:bodyPr>
            <a:lstStyle/>
            <a:p>
              <a:pPr algn="ctr"/>
              <a:r>
                <a:rPr lang="en-US" sz="500" b="1" dirty="0">
                  <a:latin typeface="Gotham Book"/>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pic>
        <p:nvPicPr>
          <p:cNvPr id="6" name="Picture 5" descr="A collage of images of people&#10;&#10;Description automatically generated">
            <a:extLst>
              <a:ext uri="{FF2B5EF4-FFF2-40B4-BE49-F238E27FC236}">
                <a16:creationId xmlns:a16="http://schemas.microsoft.com/office/drawing/2014/main" id="{61092C7E-020F-90AB-76B0-1B6B59FF65A9}"/>
              </a:ext>
            </a:extLst>
          </p:cNvPr>
          <p:cNvPicPr>
            <a:picLocks noChangeAspect="1"/>
          </p:cNvPicPr>
          <p:nvPr/>
        </p:nvPicPr>
        <p:blipFill>
          <a:blip r:embed="rId7">
            <a:alphaModFix/>
            <a:extLst>
              <a:ext uri="{28A0092B-C50C-407E-A947-70E740481C1C}">
                <a14:useLocalDpi xmlns:a14="http://schemas.microsoft.com/office/drawing/2010/main" val="0"/>
              </a:ext>
            </a:extLst>
          </a:blip>
          <a:stretch>
            <a:fillRect/>
          </a:stretch>
        </p:blipFill>
        <p:spPr>
          <a:xfrm>
            <a:off x="218776" y="144540"/>
            <a:ext cx="5362874" cy="6354386"/>
          </a:xfrm>
          <a:prstGeom prst="rect">
            <a:avLst/>
          </a:prstGeom>
        </p:spPr>
      </p:pic>
      <p:sp>
        <p:nvSpPr>
          <p:cNvPr id="7" name="Rectangle 6">
            <a:extLst>
              <a:ext uri="{FF2B5EF4-FFF2-40B4-BE49-F238E27FC236}">
                <a16:creationId xmlns:a16="http://schemas.microsoft.com/office/drawing/2014/main" id="{2545A72D-F31D-7131-DAED-FEBCD1D50EF1}"/>
              </a:ext>
            </a:extLst>
          </p:cNvPr>
          <p:cNvSpPr/>
          <p:nvPr/>
        </p:nvSpPr>
        <p:spPr>
          <a:xfrm>
            <a:off x="218776" y="144540"/>
            <a:ext cx="5362874" cy="6354386"/>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65575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2" name="Picture 51">
            <a:extLst>
              <a:ext uri="{FF2B5EF4-FFF2-40B4-BE49-F238E27FC236}">
                <a16:creationId xmlns:a16="http://schemas.microsoft.com/office/drawing/2014/main" id="{41B68C77-138E-4BF7-A276-BD0C78A4219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54" name="Picture 53">
            <a:extLst>
              <a:ext uri="{FF2B5EF4-FFF2-40B4-BE49-F238E27FC236}">
                <a16:creationId xmlns:a16="http://schemas.microsoft.com/office/drawing/2014/main" id="{7C268552-D473-46ED-B1B8-422042C4DEF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56" name="Oval 55">
            <a:extLst>
              <a:ext uri="{FF2B5EF4-FFF2-40B4-BE49-F238E27FC236}">
                <a16:creationId xmlns:a16="http://schemas.microsoft.com/office/drawing/2014/main" id="{4AC0CD9D-7610-4620-93B4-798CCD9AB5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58" name="Picture 57">
            <a:extLst>
              <a:ext uri="{FF2B5EF4-FFF2-40B4-BE49-F238E27FC236}">
                <a16:creationId xmlns:a16="http://schemas.microsoft.com/office/drawing/2014/main" id="{B9238B3E-24AA-439A-B527-6C5DF6D7214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60" name="Picture 59">
            <a:extLst>
              <a:ext uri="{FF2B5EF4-FFF2-40B4-BE49-F238E27FC236}">
                <a16:creationId xmlns:a16="http://schemas.microsoft.com/office/drawing/2014/main" id="{69F01145-BEA3-4CBF-AA21-10077B948CA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62" name="Rectangle 61">
            <a:extLst>
              <a:ext uri="{FF2B5EF4-FFF2-40B4-BE49-F238E27FC236}">
                <a16:creationId xmlns:a16="http://schemas.microsoft.com/office/drawing/2014/main" id="{DE4D62F9-188E-4530-84C2-24BDEE4BEB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4" name="Rectangle 63">
            <a:extLst>
              <a:ext uri="{FF2B5EF4-FFF2-40B4-BE49-F238E27FC236}">
                <a16:creationId xmlns:a16="http://schemas.microsoft.com/office/drawing/2014/main" id="{EE4E366E-272A-409E-840F-9A6A64A9E3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dirty="0"/>
          </a:p>
        </p:txBody>
      </p:sp>
      <p:sp>
        <p:nvSpPr>
          <p:cNvPr id="66" name="Rectangle 65">
            <a:extLst>
              <a:ext uri="{FF2B5EF4-FFF2-40B4-BE49-F238E27FC236}">
                <a16:creationId xmlns:a16="http://schemas.microsoft.com/office/drawing/2014/main" id="{A721560C-E4AB-4287-A29C-3F6916794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8" name="Freeform 7">
            <a:extLst>
              <a:ext uri="{FF2B5EF4-FFF2-40B4-BE49-F238E27FC236}">
                <a16:creationId xmlns:a16="http://schemas.microsoft.com/office/drawing/2014/main" id="{DF6CFF07-D953-4F9C-9A0E-E0A6AACB61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algn="ctr"/>
            <a:endParaRPr lang="en-US" dirty="0">
              <a:solidFill>
                <a:schemeClr val="tx1"/>
              </a:solidFill>
            </a:endParaRPr>
          </a:p>
        </p:txBody>
      </p:sp>
      <p:sp>
        <p:nvSpPr>
          <p:cNvPr id="3" name="Title 2">
            <a:extLst>
              <a:ext uri="{FF2B5EF4-FFF2-40B4-BE49-F238E27FC236}">
                <a16:creationId xmlns:a16="http://schemas.microsoft.com/office/drawing/2014/main" id="{0115FF41-AFA4-4D25-AB42-AB034F4B4FEC}"/>
              </a:ext>
            </a:extLst>
          </p:cNvPr>
          <p:cNvSpPr>
            <a:spLocks noGrp="1"/>
          </p:cNvSpPr>
          <p:nvPr>
            <p:ph type="title"/>
          </p:nvPr>
        </p:nvSpPr>
        <p:spPr>
          <a:xfrm>
            <a:off x="648930" y="629267"/>
            <a:ext cx="9252154" cy="1016654"/>
          </a:xfrm>
        </p:spPr>
        <p:txBody>
          <a:bodyPr vert="horz" lIns="91440" tIns="45720" rIns="91440" bIns="45720" rtlCol="0" anchor="t">
            <a:normAutofit/>
          </a:bodyPr>
          <a:lstStyle/>
          <a:p>
            <a:pPr marL="0" marR="0">
              <a:spcAft>
                <a:spcPts val="0"/>
              </a:spcAft>
            </a:pPr>
            <a:r>
              <a:rPr lang="en-US" sz="4200" b="1" i="0" u="sng" kern="1200" cap="small" dirty="0">
                <a:solidFill>
                  <a:srgbClr val="EBEBEB"/>
                </a:solidFill>
                <a:effectLst>
                  <a:outerShdw blurRad="38100" dist="38100" dir="2700000" algn="tl">
                    <a:srgbClr val="000000">
                      <a:alpha val="43137"/>
                    </a:srgbClr>
                  </a:outerShdw>
                </a:effectLst>
                <a:latin typeface="Gotham Medium" panose="02000604030000020004"/>
              </a:rPr>
              <a:t>Prayer</a:t>
            </a:r>
          </a:p>
        </p:txBody>
      </p:sp>
      <p:sp>
        <p:nvSpPr>
          <p:cNvPr id="11" name="Slide Number Placeholder 10">
            <a:extLst>
              <a:ext uri="{FF2B5EF4-FFF2-40B4-BE49-F238E27FC236}">
                <a16:creationId xmlns:a16="http://schemas.microsoft.com/office/drawing/2014/main" id="{56AE2454-CE9A-4A6B-AB5A-349E0D967654}"/>
              </a:ext>
            </a:extLst>
          </p:cNvPr>
          <p:cNvSpPr>
            <a:spLocks noGrp="1"/>
          </p:cNvSpPr>
          <p:nvPr>
            <p:ph type="sldNum" sz="quarter" idx="12"/>
          </p:nvPr>
        </p:nvSpPr>
        <p:spPr>
          <a:xfrm>
            <a:off x="10352540" y="295729"/>
            <a:ext cx="838199" cy="767687"/>
          </a:xfrm>
        </p:spPr>
        <p:txBody>
          <a:bodyPr vert="horz" lIns="91440" tIns="45720" rIns="91440" bIns="45720" rtlCol="0" anchor="b">
            <a:normAutofit/>
          </a:bodyPr>
          <a:lstStyle/>
          <a:p>
            <a:pPr defTabSz="914400">
              <a:spcAft>
                <a:spcPts val="600"/>
              </a:spcAft>
            </a:pPr>
            <a:fld id="{D8DA9DAA-006C-4F4B-980E-E3DF019B24E2}" type="slidenum">
              <a:rPr lang="en-US" b="1">
                <a:solidFill>
                  <a:srgbClr val="FFFFFF"/>
                </a:solidFill>
                <a:effectLst>
                  <a:outerShdw blurRad="38100" dist="38100" dir="2700000" algn="tl">
                    <a:srgbClr val="000000">
                      <a:alpha val="43137"/>
                    </a:srgbClr>
                  </a:outerShdw>
                </a:effectLst>
                <a:latin typeface="Gotham Medium" panose="02000604030000020004"/>
              </a:rPr>
              <a:pPr defTabSz="914400">
                <a:spcAft>
                  <a:spcPts val="600"/>
                </a:spcAft>
              </a:pPr>
              <a:t>2</a:t>
            </a:fld>
            <a:endParaRPr lang="en-US" b="1" dirty="0">
              <a:solidFill>
                <a:srgbClr val="FFFFFF"/>
              </a:solidFill>
              <a:effectLst>
                <a:outerShdw blurRad="38100" dist="38100" dir="2700000" algn="tl">
                  <a:srgbClr val="000000">
                    <a:alpha val="43137"/>
                  </a:srgbClr>
                </a:outerShdw>
              </a:effectLst>
              <a:latin typeface="Gotham Medium" panose="02000604030000020004"/>
            </a:endParaRPr>
          </a:p>
        </p:txBody>
      </p:sp>
      <p:sp useBgFill="1">
        <p:nvSpPr>
          <p:cNvPr id="70" name="Freeform: Shape 69">
            <a:extLst>
              <a:ext uri="{FF2B5EF4-FFF2-40B4-BE49-F238E27FC236}">
                <a16:creationId xmlns:a16="http://schemas.microsoft.com/office/drawing/2014/main" id="{DAA4FEEE-0B5F-41BF-825D-60F9FB0895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7"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txBody>
          <a:bodyPr/>
          <a:lstStyle/>
          <a:p>
            <a:endParaRPr lang="en-US"/>
          </a:p>
        </p:txBody>
      </p:sp>
      <p:sp>
        <p:nvSpPr>
          <p:cNvPr id="4" name="Content Placeholder 3">
            <a:extLst>
              <a:ext uri="{FF2B5EF4-FFF2-40B4-BE49-F238E27FC236}">
                <a16:creationId xmlns:a16="http://schemas.microsoft.com/office/drawing/2014/main" id="{B0881FA9-F3B0-4912-B0E1-352094195C30}"/>
              </a:ext>
            </a:extLst>
          </p:cNvPr>
          <p:cNvSpPr>
            <a:spLocks noGrp="1"/>
          </p:cNvSpPr>
          <p:nvPr>
            <p:ph idx="1"/>
          </p:nvPr>
        </p:nvSpPr>
        <p:spPr>
          <a:xfrm>
            <a:off x="440403" y="2437311"/>
            <a:ext cx="6842733" cy="3658689"/>
          </a:xfrm>
        </p:spPr>
        <p:txBody>
          <a:bodyPr vert="horz" lIns="91440" tIns="45720" rIns="91440" bIns="45720" rtlCol="0">
            <a:normAutofit fontScale="92500" lnSpcReduction="20000"/>
          </a:bodyPr>
          <a:lstStyle/>
          <a:p>
            <a:pPr marL="0" marR="0"/>
            <a:r>
              <a:rPr lang="en-US" sz="3200" b="1" dirty="0">
                <a:effectLst>
                  <a:outerShdw blurRad="38100" dist="38100" dir="2700000" algn="tl">
                    <a:srgbClr val="000000">
                      <a:alpha val="43137"/>
                    </a:srgbClr>
                  </a:outerShdw>
                </a:effectLst>
                <a:latin typeface="Gotham Medium" panose="02000604030000020004"/>
              </a:rPr>
              <a:t>Lord God, Your love surpasses our imagination. We are filled with thanksgiving because Christ died and rose for us. Lead us to love one another as You have loved us. In Jesus’ name. Amen. </a:t>
            </a:r>
            <a:r>
              <a:rPr lang="en-US" b="1" dirty="0">
                <a:effectLst>
                  <a:outerShdw blurRad="38100" dist="38100" dir="2700000" algn="tl">
                    <a:srgbClr val="000000">
                      <a:alpha val="43137"/>
                    </a:srgbClr>
                  </a:outerShdw>
                </a:effectLst>
                <a:latin typeface="Gotham Medium" panose="02000604030000020004"/>
              </a:rPr>
              <a:t> </a:t>
            </a:r>
          </a:p>
          <a:p>
            <a:pPr marL="457200" lvl="3" indent="0">
              <a:buNone/>
            </a:pPr>
            <a:r>
              <a:rPr lang="en-US" sz="3300" b="1" u="sng" dirty="0">
                <a:effectLst>
                  <a:outerShdw blurRad="38100" dist="38100" dir="2700000" algn="tl">
                    <a:srgbClr val="000000">
                      <a:alpha val="43137"/>
                    </a:srgbClr>
                  </a:outerShdw>
                </a:effectLst>
                <a:latin typeface="Gotham Medium" panose="02000604030000020004"/>
              </a:rPr>
              <a:t>Thought to Remember </a:t>
            </a:r>
          </a:p>
          <a:p>
            <a:pPr marL="1828800" lvl="4" indent="0">
              <a:buNone/>
            </a:pPr>
            <a:r>
              <a:rPr lang="en-US" sz="2800" b="1" dirty="0">
                <a:effectLst>
                  <a:outerShdw blurRad="38100" dist="38100" dir="2700000" algn="tl">
                    <a:srgbClr val="000000">
                      <a:alpha val="43137"/>
                    </a:srgbClr>
                  </a:outerShdw>
                </a:effectLst>
                <a:latin typeface="Gotham Medium" panose="02000604030000020004"/>
              </a:rPr>
              <a:t>Christ’s death for us moves us to a life of love for others. </a:t>
            </a:r>
          </a:p>
        </p:txBody>
      </p:sp>
      <p:sp>
        <p:nvSpPr>
          <p:cNvPr id="10" name="Footer Placeholder 9">
            <a:extLst>
              <a:ext uri="{FF2B5EF4-FFF2-40B4-BE49-F238E27FC236}">
                <a16:creationId xmlns:a16="http://schemas.microsoft.com/office/drawing/2014/main" id="{A8C7C3A0-5E78-49C8-B8D4-F3DF62B2BC93}"/>
              </a:ext>
            </a:extLst>
          </p:cNvPr>
          <p:cNvSpPr>
            <a:spLocks noGrp="1"/>
          </p:cNvSpPr>
          <p:nvPr>
            <p:ph type="ftr" sz="quarter" idx="11"/>
          </p:nvPr>
        </p:nvSpPr>
        <p:spPr>
          <a:xfrm>
            <a:off x="636915" y="6096000"/>
            <a:ext cx="3400097" cy="563881"/>
          </a:xfrm>
          <a:scene3d>
            <a:camera prst="orthographicFront">
              <a:rot lat="0" lon="0" rev="0"/>
            </a:camera>
            <a:lightRig rig="balanced" dir="t">
              <a:rot lat="0" lon="0" rev="8700000"/>
            </a:lightRig>
          </a:scene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b">
            <a:normAutofit fontScale="77500" lnSpcReduction="20000"/>
          </a:bodyPr>
          <a:lstStyle/>
          <a:p>
            <a:pPr defTabSz="914400">
              <a:spcAft>
                <a:spcPts val="600"/>
              </a:spcAft>
            </a:pPr>
            <a:r>
              <a:rPr lang="en-US" sz="2800" b="1" i="0" kern="1200" cap="small" dirty="0">
                <a:solidFill>
                  <a:schemeClr val="bg1">
                    <a:alpha val="60000"/>
                  </a:schemeClr>
                </a:solidFill>
                <a:effectLst>
                  <a:outerShdw blurRad="38100" dist="38100" dir="2700000" algn="tl">
                    <a:srgbClr val="000000">
                      <a:alpha val="43137"/>
                    </a:srgbClr>
                  </a:outerShdw>
                </a:effectLst>
                <a:latin typeface="Gotham Medium" panose="02000604030000020004"/>
              </a:rPr>
              <a:t>Christ the Atoning Sacrifice </a:t>
            </a:r>
          </a:p>
        </p:txBody>
      </p:sp>
      <p:pic>
        <p:nvPicPr>
          <p:cNvPr id="5" name="Picture 4" descr="A group of colorful cut out figures&#10;&#10;Description automatically generated">
            <a:extLst>
              <a:ext uri="{FF2B5EF4-FFF2-40B4-BE49-F238E27FC236}">
                <a16:creationId xmlns:a16="http://schemas.microsoft.com/office/drawing/2014/main" id="{D2692A1A-B8FF-4746-B9A9-2AA112CE72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67443" y="2825483"/>
            <a:ext cx="4641029" cy="3034239"/>
          </a:xfrm>
          <a:prstGeom prst="ellipse">
            <a:avLst/>
          </a:prstGeom>
          <a:ln w="152400" cap="rnd">
            <a:solidFill>
              <a:schemeClr val="accent4">
                <a:lumMod val="5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prst="angle"/>
            <a:contourClr>
              <a:srgbClr val="333333"/>
            </a:contourClr>
          </a:sp3d>
        </p:spPr>
      </p:pic>
    </p:spTree>
    <p:extLst>
      <p:ext uri="{BB962C8B-B14F-4D97-AF65-F5344CB8AC3E}">
        <p14:creationId xmlns:p14="http://schemas.microsoft.com/office/powerpoint/2010/main" val="3653349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783299" y="1355299"/>
            <a:ext cx="10871208" cy="5738879"/>
          </a:xfrm>
          <a:prstGeom prst="rect">
            <a:avLst/>
          </a:prstGeom>
          <a:solidFill>
            <a:schemeClr val="accent4">
              <a:lumMod val="75000"/>
              <a:alpha val="2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What can John’s “dear children” do if they sin?</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How can we be sure that we truly know God?</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915701" y="364442"/>
            <a:ext cx="2373985" cy="544824"/>
          </a:xfrm>
          <a:prstGeom prst="rect">
            <a:avLst/>
          </a:prstGeom>
          <a:solidFill>
            <a:schemeClr val="accent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OUR ADVOCATE</a:t>
            </a:r>
          </a:p>
        </p:txBody>
      </p:sp>
      <p:sp>
        <p:nvSpPr>
          <p:cNvPr id="21" name="Rectangle 20">
            <a:extLst>
              <a:ext uri="{FF2B5EF4-FFF2-40B4-BE49-F238E27FC236}">
                <a16:creationId xmlns:a16="http://schemas.microsoft.com/office/drawing/2014/main" id="{D5CA7739-1376-4613-8ADE-73CDD8360891}"/>
              </a:ext>
            </a:extLst>
          </p:cNvPr>
          <p:cNvSpPr/>
          <p:nvPr/>
        </p:nvSpPr>
        <p:spPr>
          <a:xfrm>
            <a:off x="1223466" y="1808525"/>
            <a:ext cx="9745067" cy="1264642"/>
          </a:xfrm>
          <a:prstGeom prst="rect">
            <a:avLst/>
          </a:prstGeom>
          <a:solidFill>
            <a:schemeClr val="tx1">
              <a:alpha val="50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John’s purpose for writing is “so that you will not sin” (v.  1).  Nonetheless, he consoles that if they sin, they have “an advocate with the Father—Jesus Christ, the Righteous One” (v.  1).  Jesus can appeal to the Father on behalf of those who call upon His name.  Jesus is an atoning sacrifice for sins, a sacrifice which can take sins away and make them powerless. </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0940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a:effectLst>
                  <a:outerShdw blurRad="38100" dist="38100" dir="2700000" algn="tl">
                    <a:srgbClr val="000000">
                      <a:alpha val="43137"/>
                    </a:srgbClr>
                  </a:outerShdw>
                </a:effectLst>
                <a:latin typeface="Gotham Medium" panose="02000604030000020004"/>
              </a:rPr>
              <a:pPr>
                <a:spcAft>
                  <a:spcPts val="600"/>
                </a:spcAft>
              </a:pPr>
              <a:t>20</a:t>
            </a:fld>
            <a:endParaRPr lang="en-US" sz="2800" b="1" cap="all" spc="100" dirty="0">
              <a:effectLst>
                <a:outerShdw blurRad="38100" dist="38100" dir="2700000" algn="tl">
                  <a:srgbClr val="000000">
                    <a:alpha val="43137"/>
                  </a:srgbClr>
                </a:outerShdw>
              </a:effectLst>
              <a:latin typeface="Gotham Medium" panose="02000604030000020004"/>
            </a:endParaRPr>
          </a:p>
        </p:txBody>
      </p:sp>
      <p:sp>
        <p:nvSpPr>
          <p:cNvPr id="19" name="Rectangle 18">
            <a:extLst>
              <a:ext uri="{FF2B5EF4-FFF2-40B4-BE49-F238E27FC236}">
                <a16:creationId xmlns:a16="http://schemas.microsoft.com/office/drawing/2014/main" id="{A4790069-3926-4E2F-88BC-83AD742323DE}"/>
              </a:ext>
            </a:extLst>
          </p:cNvPr>
          <p:cNvSpPr/>
          <p:nvPr/>
        </p:nvSpPr>
        <p:spPr>
          <a:xfrm>
            <a:off x="1223466" y="3784834"/>
            <a:ext cx="9745067" cy="1264642"/>
          </a:xfrm>
          <a:prstGeom prst="rect">
            <a:avLst/>
          </a:prstGeom>
          <a:solidFill>
            <a:schemeClr val="tx1">
              <a:alpha val="50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John’s answer was simple and direct: “if we keep his commands. ” He goes on, “Whoever says, ‘I know him,’ but does not do what he commands is a liar” (v.  3).  Those who know and love Jesus will not choose to live in disobedience.  Rather, “if anyone obeys his word, love for God is truly made complete in them” (v.  4).  Obedience in Jesus is the evidence of salvation. </a:t>
            </a:r>
          </a:p>
        </p:txBody>
      </p:sp>
    </p:spTree>
    <p:extLst>
      <p:ext uri="{BB962C8B-B14F-4D97-AF65-F5344CB8AC3E}">
        <p14:creationId xmlns:p14="http://schemas.microsoft.com/office/powerpoint/2010/main" val="21642915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01EA2-4EE2-4A3F-C7F5-F01AC01266F7}"/>
            </a:ext>
          </a:extLst>
        </p:cNvPr>
        <p:cNvGrpSpPr/>
        <p:nvPr/>
      </p:nvGrpSpPr>
      <p:grpSpPr>
        <a:xfrm>
          <a:off x="0" y="0"/>
          <a:ext cx="0" cy="0"/>
          <a:chOff x="0" y="0"/>
          <a:chExt cx="0" cy="0"/>
        </a:xfrm>
      </p:grpSpPr>
      <p:sp>
        <p:nvSpPr>
          <p:cNvPr id="36868" name="Line 7">
            <a:extLst>
              <a:ext uri="{FF2B5EF4-FFF2-40B4-BE49-F238E27FC236}">
                <a16:creationId xmlns:a16="http://schemas.microsoft.com/office/drawing/2014/main" id="{3145EFB0-DC85-6677-55A6-AE5F660BCAFF}"/>
              </a:ext>
            </a:extLst>
          </p:cNvPr>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a:extLst>
              <a:ext uri="{FF2B5EF4-FFF2-40B4-BE49-F238E27FC236}">
                <a16:creationId xmlns:a16="http://schemas.microsoft.com/office/drawing/2014/main" id="{93FC7BF3-D84C-8225-6D58-35561D2EEFDD}"/>
              </a:ext>
            </a:extLst>
          </p:cNvPr>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C3F8E1F6-1A41-D432-DF09-2C52C295D1DC}"/>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9A5B3A0E-20EE-4F3F-AA41-CE2979145F60}"/>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4059CBB2-B1F8-163A-0122-C30952B9E967}"/>
              </a:ext>
            </a:extLst>
          </p:cNvPr>
          <p:cNvSpPr/>
          <p:nvPr/>
        </p:nvSpPr>
        <p:spPr>
          <a:xfrm>
            <a:off x="783299" y="1355299"/>
            <a:ext cx="10871208" cy="5738879"/>
          </a:xfrm>
          <a:prstGeom prst="rect">
            <a:avLst/>
          </a:prstGeom>
          <a:solidFill>
            <a:schemeClr val="accent4">
              <a:lumMod val="75000"/>
              <a:alpha val="2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What kind of love has God shown by sending Jesus?</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How are John’s readers to respond? What evidence can display God’s love?</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61F610F8-93D8-0283-CDE0-F5DF41984326}"/>
              </a:ext>
            </a:extLst>
          </p:cNvPr>
          <p:cNvSpPr txBox="1">
            <a:spLocks/>
          </p:cNvSpPr>
          <p:nvPr/>
        </p:nvSpPr>
        <p:spPr>
          <a:xfrm>
            <a:off x="7656395" y="364442"/>
            <a:ext cx="2633292" cy="544824"/>
          </a:xfrm>
          <a:prstGeom prst="rect">
            <a:avLst/>
          </a:prstGeom>
          <a:solidFill>
            <a:schemeClr val="accent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OUR SACRIFICE</a:t>
            </a:r>
          </a:p>
        </p:txBody>
      </p:sp>
      <p:sp>
        <p:nvSpPr>
          <p:cNvPr id="21" name="Rectangle 20">
            <a:extLst>
              <a:ext uri="{FF2B5EF4-FFF2-40B4-BE49-F238E27FC236}">
                <a16:creationId xmlns:a16="http://schemas.microsoft.com/office/drawing/2014/main" id="{B7D1BD51-9804-DC08-0235-2809666B9570}"/>
              </a:ext>
            </a:extLst>
          </p:cNvPr>
          <p:cNvSpPr/>
          <p:nvPr/>
        </p:nvSpPr>
        <p:spPr>
          <a:xfrm>
            <a:off x="1223466" y="1808525"/>
            <a:ext cx="9745067" cy="1264642"/>
          </a:xfrm>
          <a:prstGeom prst="rect">
            <a:avLst/>
          </a:prstGeom>
          <a:solidFill>
            <a:schemeClr val="tx1">
              <a:alpha val="50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showed perfect love by sending “his one and only Son into the world that we might live through him” (v.  9).  Love does not originate from us.  But God sent His Son to die for the world while it was still lost in sin, “not that we loved God, but that he loved us and sent his Son as an atoning sacrifice for our sins” (v.  10). </a:t>
            </a:r>
          </a:p>
        </p:txBody>
      </p:sp>
      <p:sp>
        <p:nvSpPr>
          <p:cNvPr id="18" name="Title 2">
            <a:extLst>
              <a:ext uri="{FF2B5EF4-FFF2-40B4-BE49-F238E27FC236}">
                <a16:creationId xmlns:a16="http://schemas.microsoft.com/office/drawing/2014/main" id="{5E3D82F6-7450-3272-511D-E681AB265978}"/>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B619160E-AD19-556C-C6E4-9C88D0E206A2}"/>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6" name="Straight Connector 5">
            <a:extLst>
              <a:ext uri="{FF2B5EF4-FFF2-40B4-BE49-F238E27FC236}">
                <a16:creationId xmlns:a16="http://schemas.microsoft.com/office/drawing/2014/main" id="{2FA6179B-0FA9-3371-5456-3E13FFA18843}"/>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3E725E8-7BAB-9504-5F8D-7B4C4F9AE9FB}"/>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D836ED9-1A21-417C-2B4E-83A2A2B1DB44}"/>
              </a:ext>
            </a:extLst>
          </p:cNvPr>
          <p:cNvCxnSpPr>
            <a:cxnSpLocks/>
          </p:cNvCxnSpPr>
          <p:nvPr/>
        </p:nvCxnSpPr>
        <p:spPr>
          <a:xfrm>
            <a:off x="868959" y="670940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3B44A4D-E287-06B4-80AD-1C42A500D31D}"/>
              </a:ext>
            </a:extLst>
          </p:cNvPr>
          <p:cNvCxnSpPr>
            <a:cxnSpLocks/>
          </p:cNvCxnSpPr>
          <p:nvPr/>
        </p:nvCxnSpPr>
        <p:spPr>
          <a:xfrm>
            <a:off x="814818" y="1225356"/>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2574178D-187D-B4D9-B421-C48A9059E1FA}"/>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a:effectLst>
                  <a:outerShdw blurRad="38100" dist="38100" dir="2700000" algn="tl">
                    <a:srgbClr val="000000">
                      <a:alpha val="43137"/>
                    </a:srgbClr>
                  </a:outerShdw>
                </a:effectLst>
                <a:latin typeface="Gotham Medium" panose="02000604030000020004"/>
              </a:rPr>
              <a:pPr>
                <a:spcAft>
                  <a:spcPts val="600"/>
                </a:spcAft>
              </a:pPr>
              <a:t>21</a:t>
            </a:fld>
            <a:endParaRPr lang="en-US" sz="2800" b="1" cap="all" spc="100" dirty="0">
              <a:effectLst>
                <a:outerShdw blurRad="38100" dist="38100" dir="2700000" algn="tl">
                  <a:srgbClr val="000000">
                    <a:alpha val="43137"/>
                  </a:srgbClr>
                </a:outerShdw>
              </a:effectLst>
              <a:latin typeface="Gotham Medium" panose="02000604030000020004"/>
            </a:endParaRPr>
          </a:p>
        </p:txBody>
      </p:sp>
      <p:sp>
        <p:nvSpPr>
          <p:cNvPr id="19" name="Rectangle 18">
            <a:extLst>
              <a:ext uri="{FF2B5EF4-FFF2-40B4-BE49-F238E27FC236}">
                <a16:creationId xmlns:a16="http://schemas.microsoft.com/office/drawing/2014/main" id="{1516BCF4-B90F-68B7-F86E-AC66423C4F61}"/>
              </a:ext>
            </a:extLst>
          </p:cNvPr>
          <p:cNvSpPr/>
          <p:nvPr/>
        </p:nvSpPr>
        <p:spPr>
          <a:xfrm>
            <a:off x="1223466" y="3784834"/>
            <a:ext cx="9745067" cy="968278"/>
          </a:xfrm>
          <a:prstGeom prst="rect">
            <a:avLst/>
          </a:prstGeom>
          <a:solidFill>
            <a:schemeClr val="tx1">
              <a:alpha val="50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Followers of Christ are to love one another, with the love God has given them: “since God so loved us, we also ought to love one another” (v.  11).  This love is evidence that “God lives in us” (v.  12). </a:t>
            </a:r>
          </a:p>
        </p:txBody>
      </p:sp>
    </p:spTree>
    <p:extLst>
      <p:ext uri="{BB962C8B-B14F-4D97-AF65-F5344CB8AC3E}">
        <p14:creationId xmlns:p14="http://schemas.microsoft.com/office/powerpoint/2010/main" val="42632717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783299" y="1355299"/>
            <a:ext cx="10871208" cy="5475410"/>
          </a:xfrm>
          <a:prstGeom prst="rect">
            <a:avLst/>
          </a:prstGeom>
          <a:solidFill>
            <a:schemeClr val="accent4">
              <a:lumMod val="75000"/>
              <a:alpha val="2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How can believers be certain they know God (using the words of verses 13–15)?</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What confidence can believers have, according to verses 16–17?</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What does the short statement “God is love” really mean?</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800381" y="364442"/>
            <a:ext cx="2489305" cy="544824"/>
          </a:xfrm>
          <a:prstGeom prst="rect">
            <a:avLst/>
          </a:prstGeom>
          <a:solidFill>
            <a:schemeClr val="accent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OUR RESPONSE</a:t>
            </a:r>
          </a:p>
        </p:txBody>
      </p:sp>
      <p:sp>
        <p:nvSpPr>
          <p:cNvPr id="21" name="Rectangle 20">
            <a:extLst>
              <a:ext uri="{FF2B5EF4-FFF2-40B4-BE49-F238E27FC236}">
                <a16:creationId xmlns:a16="http://schemas.microsoft.com/office/drawing/2014/main" id="{D5CA7739-1376-4613-8ADE-73CDD8360891}"/>
              </a:ext>
            </a:extLst>
          </p:cNvPr>
          <p:cNvSpPr/>
          <p:nvPr/>
        </p:nvSpPr>
        <p:spPr>
          <a:xfrm>
            <a:off x="1223466" y="1808525"/>
            <a:ext cx="9745067" cy="671915"/>
          </a:xfrm>
          <a:prstGeom prst="rect">
            <a:avLst/>
          </a:prstGeom>
          <a:solidFill>
            <a:schemeClr val="tx1">
              <a:alpha val="50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They can know because “He has given us of his Spirit” (v.  13).  Through the Spirit, “God lives in them and they in God” (v.  15). </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0940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22</a:t>
            </a:fld>
            <a:endParaRPr lang="en-US" b="1" cap="all" spc="100" dirty="0">
              <a:effectLst>
                <a:outerShdw blurRad="38100" dist="38100" dir="2700000" algn="tl">
                  <a:srgbClr val="000000">
                    <a:alpha val="43137"/>
                  </a:srgbClr>
                </a:outerShdw>
              </a:effectLst>
              <a:latin typeface="Gotham Medium" panose="02000604030000020004"/>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223466" y="3372987"/>
            <a:ext cx="9745067" cy="1264642"/>
          </a:xfrm>
          <a:prstGeom prst="rect">
            <a:avLst/>
          </a:prstGeom>
          <a:solidFill>
            <a:schemeClr val="tx1">
              <a:alpha val="50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There is a day of judgment coming, when God’s justice will be experienced by all people.  For many, judgment triggers fear that our sins will find us out or that we will be turned away.  But according to these verses, we can actually have confidence to stand for judgment, since we are invited to be “like Jesus” (v.  17). </a:t>
            </a:r>
          </a:p>
        </p:txBody>
      </p:sp>
      <p:sp>
        <p:nvSpPr>
          <p:cNvPr id="19" name="Rectangle 18">
            <a:extLst>
              <a:ext uri="{FF2B5EF4-FFF2-40B4-BE49-F238E27FC236}">
                <a16:creationId xmlns:a16="http://schemas.microsoft.com/office/drawing/2014/main" id="{A4790069-3926-4E2F-88BC-83AD742323DE}"/>
              </a:ext>
            </a:extLst>
          </p:cNvPr>
          <p:cNvSpPr/>
          <p:nvPr/>
        </p:nvSpPr>
        <p:spPr>
          <a:xfrm>
            <a:off x="1220555" y="5189996"/>
            <a:ext cx="9745067" cy="968278"/>
          </a:xfrm>
          <a:prstGeom prst="rect">
            <a:avLst/>
          </a:prstGeom>
          <a:solidFill>
            <a:schemeClr val="tx1">
              <a:alpha val="50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is love” describes the essence of who He is, but it does not describe everything about Him.  He is also holy, righteous, and just.  “God is love” does not mean He tolerates everything.  Yet His perfect love can transform us into loving people who have nothing to fear from judgment. </a:t>
            </a:r>
          </a:p>
        </p:txBody>
      </p:sp>
    </p:spTree>
    <p:extLst>
      <p:ext uri="{BB962C8B-B14F-4D97-AF65-F5344CB8AC3E}">
        <p14:creationId xmlns:p14="http://schemas.microsoft.com/office/powerpoint/2010/main" val="6194931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a:extLst>
              <a:ext uri="{FF2B5EF4-FFF2-40B4-BE49-F238E27FC236}">
                <a16:creationId xmlns:a16="http://schemas.microsoft.com/office/drawing/2014/main" id="{50061247-EA4F-4DFA-AFCE-648487762CF7}"/>
              </a:ext>
            </a:extLst>
          </p:cNvPr>
          <p:cNvSpPr>
            <a:spLocks noGrp="1"/>
          </p:cNvSpPr>
          <p:nvPr>
            <p:ph type="subTitle" idx="1"/>
          </p:nvPr>
        </p:nvSpPr>
        <p:spPr>
          <a:xfrm>
            <a:off x="6070600" y="741749"/>
            <a:ext cx="5524500" cy="3437382"/>
          </a:xfrm>
          <a:ln w="190500">
            <a:noFill/>
          </a:ln>
        </p:spPr>
        <p:txBody>
          <a:bodyPr anchor="ctr">
            <a:normAutofit fontScale="92500"/>
          </a:bodyPr>
          <a:lstStyle/>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                               </a:t>
            </a:r>
            <a:r>
              <a:rPr lang="en-US" sz="1900" i="1" dirty="0">
                <a:ln w="0"/>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effectLst>
                <a:outerShdw blurRad="38100" dist="19050" dir="2700000" algn="tl" rotWithShape="0">
                  <a:schemeClr val="dk1">
                    <a:alpha val="40000"/>
                  </a:schemeClr>
                </a:outerShdw>
              </a:effectLst>
              <a:latin typeface="Arial Black" panose="020B0A04020102020204" pitchFamily="34" charset="0"/>
            </a:endParaRPr>
          </a:p>
        </p:txBody>
      </p:sp>
      <p:sp>
        <p:nvSpPr>
          <p:cNvPr id="14" name="Slide Number Placeholder 5">
            <a:extLst>
              <a:ext uri="{FF2B5EF4-FFF2-40B4-BE49-F238E27FC236}">
                <a16:creationId xmlns:a16="http://schemas.microsoft.com/office/drawing/2014/main" id="{D42E2EA0-8D4B-43FB-9373-A22BC8A3A209}"/>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23</a:t>
            </a:fld>
            <a:endParaRPr lang="en-US" b="1" cap="all" spc="100" dirty="0">
              <a:effectLst>
                <a:outerShdw blurRad="38100" dist="38100" dir="2700000" algn="tl">
                  <a:srgbClr val="000000">
                    <a:alpha val="43137"/>
                  </a:srgbClr>
                </a:outerShdw>
              </a:effectLst>
              <a:latin typeface="Gotham Medium" panose="02000604030000020004"/>
            </a:endParaRPr>
          </a:p>
        </p:txBody>
      </p:sp>
      <p:grpSp>
        <p:nvGrpSpPr>
          <p:cNvPr id="15" name="Group 14">
            <a:extLst>
              <a:ext uri="{FF2B5EF4-FFF2-40B4-BE49-F238E27FC236}">
                <a16:creationId xmlns:a16="http://schemas.microsoft.com/office/drawing/2014/main" id="{B6E19556-D782-4D77-8CB3-7E2565E2435C}"/>
              </a:ext>
            </a:extLst>
          </p:cNvPr>
          <p:cNvGrpSpPr/>
          <p:nvPr/>
        </p:nvGrpSpPr>
        <p:grpSpPr>
          <a:xfrm>
            <a:off x="8322004" y="6270381"/>
            <a:ext cx="3139961" cy="490568"/>
            <a:chOff x="3200400" y="5649888"/>
            <a:chExt cx="4362826" cy="971534"/>
          </a:xfrm>
        </p:grpSpPr>
        <p:grpSp>
          <p:nvGrpSpPr>
            <p:cNvPr id="16" name="Group 15">
              <a:extLst>
                <a:ext uri="{FF2B5EF4-FFF2-40B4-BE49-F238E27FC236}">
                  <a16:creationId xmlns:a16="http://schemas.microsoft.com/office/drawing/2014/main" id="{33515287-1BB1-4DF1-9C9B-F161835BC9C7}"/>
                </a:ext>
              </a:extLst>
            </p:cNvPr>
            <p:cNvGrpSpPr/>
            <p:nvPr/>
          </p:nvGrpSpPr>
          <p:grpSpPr>
            <a:xfrm>
              <a:off x="3406576" y="5649888"/>
              <a:ext cx="3805168" cy="452610"/>
              <a:chOff x="3521476" y="6271312"/>
              <a:chExt cx="6985604" cy="1014475"/>
            </a:xfrm>
          </p:grpSpPr>
          <p:sp>
            <p:nvSpPr>
              <p:cNvPr id="19" name="Rectangle: Rounded Corners 18">
                <a:extLst>
                  <a:ext uri="{FF2B5EF4-FFF2-40B4-BE49-F238E27FC236}">
                    <a16:creationId xmlns:a16="http://schemas.microsoft.com/office/drawing/2014/main" id="{5A266EE8-D6A4-4CCB-9DDE-B55C63D91534}"/>
                  </a:ext>
                </a:extLst>
              </p:cNvPr>
              <p:cNvSpPr/>
              <p:nvPr/>
            </p:nvSpPr>
            <p:spPr>
              <a:xfrm>
                <a:off x="3788228" y="6343191"/>
                <a:ext cx="6718852" cy="870739"/>
              </a:xfrm>
              <a:prstGeom prst="roundRect">
                <a:avLst/>
              </a:prstGeom>
              <a:blipFill rotWithShape="1">
                <a:blip r:embed="rId3"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20" name="Group 13">
                <a:extLst>
                  <a:ext uri="{FF2B5EF4-FFF2-40B4-BE49-F238E27FC236}">
                    <a16:creationId xmlns:a16="http://schemas.microsoft.com/office/drawing/2014/main" id="{14483FB9-6A65-49B4-A7D3-0C98270E81C3}"/>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1" name="Picture 20" descr="A picture containing drawing, room&#10;&#10;Description automatically generated">
                  <a:extLst>
                    <a:ext uri="{FF2B5EF4-FFF2-40B4-BE49-F238E27FC236}">
                      <a16:creationId xmlns:a16="http://schemas.microsoft.com/office/drawing/2014/main" id="{76D19FEC-7652-460B-A85C-02CB5FE83427}"/>
                    </a:ext>
                  </a:extLst>
                </p:cNvPr>
                <p:cNvPicPr>
                  <a:picLocks noChangeAspect="1"/>
                </p:cNvPicPr>
                <p:nvPr/>
              </p:nvPicPr>
              <p:blipFill>
                <a:blip r:embed="rId4"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2" name="Picture 21" descr="A close up of a logo&#10;&#10;Description automatically generated">
                  <a:extLst>
                    <a:ext uri="{FF2B5EF4-FFF2-40B4-BE49-F238E27FC236}">
                      <a16:creationId xmlns:a16="http://schemas.microsoft.com/office/drawing/2014/main" id="{A97FAF49-BB85-4823-8B89-59C28D099C92}"/>
                    </a:ext>
                  </a:extLst>
                </p:cNvPr>
                <p:cNvPicPr>
                  <a:picLocks noChangeAspect="1"/>
                </p:cNvPicPr>
                <p:nvPr/>
              </p:nvPicPr>
              <p:blipFill>
                <a:blip r:embed="rId5"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3" name="Picture 22">
                  <a:extLst>
                    <a:ext uri="{FF2B5EF4-FFF2-40B4-BE49-F238E27FC236}">
                      <a16:creationId xmlns:a16="http://schemas.microsoft.com/office/drawing/2014/main" id="{E9706976-8085-44AA-9AF5-011C00A537CA}"/>
                    </a:ext>
                  </a:extLst>
                </p:cNvPr>
                <p:cNvPicPr>
                  <a:picLocks noChangeAspect="1"/>
                </p:cNvPicPr>
                <p:nvPr/>
              </p:nvPicPr>
              <p:blipFill>
                <a:blip r:embed="rId6"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8" name="Rectangle 17">
              <a:extLst>
                <a:ext uri="{FF2B5EF4-FFF2-40B4-BE49-F238E27FC236}">
                  <a16:creationId xmlns:a16="http://schemas.microsoft.com/office/drawing/2014/main" id="{74C89666-1D62-4C65-B035-053AC3CDB16D}"/>
                </a:ext>
              </a:extLst>
            </p:cNvPr>
            <p:cNvSpPr/>
            <p:nvPr/>
          </p:nvSpPr>
          <p:spPr>
            <a:xfrm>
              <a:off x="3200400" y="6188089"/>
              <a:ext cx="4362826" cy="433333"/>
            </a:xfrm>
            <a:prstGeom prst="rect">
              <a:avLst/>
            </a:prstGeom>
            <a:solidFill>
              <a:srgbClr val="002060"/>
            </a:solidFill>
          </p:spPr>
          <p:txBody>
            <a:bodyPr wrap="square" lIns="64291" tIns="32146" rIns="64291" bIns="32146">
              <a:spAutoFit/>
            </a:bodyPr>
            <a:lstStyle/>
            <a:p>
              <a:pPr algn="ctr"/>
              <a:r>
                <a:rPr lang="en-US" sz="500" b="1" dirty="0">
                  <a:latin typeface="Gotham Book"/>
                  <a:cs typeface="Lucida Sans Unicode" panose="020B0602030504020204" pitchFamily="34" charset="0"/>
                </a:rPr>
                <a:t>Material adapted by Stanford W. Bowman Jr. from Echoes® Adult and Bible-in-Life® Adult Spring 2025 quarter with permission,  © David C Cook, https://davidccook.org. May not be further reproduced. All rights reserved.</a:t>
              </a:r>
            </a:p>
          </p:txBody>
        </p:sp>
      </p:grpSp>
      <p:pic>
        <p:nvPicPr>
          <p:cNvPr id="6" name="Picture 5" descr="A collage of images of people&#10;&#10;Description automatically generated">
            <a:extLst>
              <a:ext uri="{FF2B5EF4-FFF2-40B4-BE49-F238E27FC236}">
                <a16:creationId xmlns:a16="http://schemas.microsoft.com/office/drawing/2014/main" id="{B6441C0B-EBD0-4666-91AE-5AB2CB601DF7}"/>
              </a:ext>
            </a:extLst>
          </p:cNvPr>
          <p:cNvPicPr>
            <a:picLocks noChangeAspect="1"/>
          </p:cNvPicPr>
          <p:nvPr/>
        </p:nvPicPr>
        <p:blipFill>
          <a:blip r:embed="rId7">
            <a:alphaModFix/>
            <a:extLst>
              <a:ext uri="{28A0092B-C50C-407E-A947-70E740481C1C}">
                <a14:useLocalDpi xmlns:a14="http://schemas.microsoft.com/office/drawing/2010/main" val="0"/>
              </a:ext>
            </a:extLst>
          </a:blip>
          <a:stretch>
            <a:fillRect/>
          </a:stretch>
        </p:blipFill>
        <p:spPr>
          <a:xfrm>
            <a:off x="218776" y="144540"/>
            <a:ext cx="5362874" cy="6354386"/>
          </a:xfrm>
          <a:prstGeom prst="rect">
            <a:avLst/>
          </a:prstGeom>
        </p:spPr>
      </p:pic>
      <p:sp>
        <p:nvSpPr>
          <p:cNvPr id="7" name="Rectangle 6">
            <a:extLst>
              <a:ext uri="{FF2B5EF4-FFF2-40B4-BE49-F238E27FC236}">
                <a16:creationId xmlns:a16="http://schemas.microsoft.com/office/drawing/2014/main" id="{C87DCDB4-8DA8-4E0F-8BC4-A79ADD03C9B9}"/>
              </a:ext>
            </a:extLst>
          </p:cNvPr>
          <p:cNvSpPr/>
          <p:nvPr/>
        </p:nvSpPr>
        <p:spPr>
          <a:xfrm>
            <a:off x="218776" y="144540"/>
            <a:ext cx="5362874" cy="6354386"/>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36782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BBC93-70DF-4E4E-98E3-08124185AB18}"/>
              </a:ext>
            </a:extLst>
          </p:cNvPr>
          <p:cNvSpPr>
            <a:spLocks noGrp="1"/>
          </p:cNvSpPr>
          <p:nvPr>
            <p:ph type="title"/>
          </p:nvPr>
        </p:nvSpPr>
        <p:spPr>
          <a:xfrm>
            <a:off x="5269055" y="-1001903"/>
            <a:ext cx="5833872" cy="2276856"/>
          </a:xfrm>
        </p:spPr>
        <p:txBody>
          <a:bodyPr/>
          <a:lstStyle/>
          <a:p>
            <a:pPr algn="ctr"/>
            <a:r>
              <a:rPr lang="en-US" cap="all" spc="400" dirty="0">
                <a:solidFill>
                  <a:schemeClr val="tx1"/>
                </a:solidFill>
                <a:effectLst>
                  <a:outerShdw blurRad="38100" dist="38100" dir="2700000" algn="tl">
                    <a:srgbClr val="000000">
                      <a:alpha val="43137"/>
                    </a:srgbClr>
                  </a:outerShdw>
                </a:effectLst>
                <a:latin typeface="Gotham Medium" panose="02000604030000020004"/>
              </a:rPr>
              <a:t>Agenda</a:t>
            </a:r>
            <a:endParaRPr lang="en-US"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4" name="Text Placeholder 3">
            <a:extLst>
              <a:ext uri="{FF2B5EF4-FFF2-40B4-BE49-F238E27FC236}">
                <a16:creationId xmlns:a16="http://schemas.microsoft.com/office/drawing/2014/main" id="{65DE74E9-AA78-46C1-845A-0B72FA8AF35E}"/>
              </a:ext>
            </a:extLst>
          </p:cNvPr>
          <p:cNvSpPr>
            <a:spLocks noGrp="1"/>
          </p:cNvSpPr>
          <p:nvPr>
            <p:ph type="body" sz="quarter" idx="13"/>
          </p:nvPr>
        </p:nvSpPr>
        <p:spPr>
          <a:xfrm>
            <a:off x="4661941" y="993306"/>
            <a:ext cx="7597579" cy="3118104"/>
          </a:xfrm>
        </p:spPr>
        <p:txBody>
          <a:bodyPr>
            <a:noAutofit/>
          </a:bodyPr>
          <a:lstStyle/>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1657350" marR="0" lvl="3" indent="-457200" fontAlgn="auto">
              <a:spcBef>
                <a:spcPts val="0"/>
              </a:spcBef>
              <a:buClr>
                <a:schemeClr val="accent1">
                  <a:lumMod val="60000"/>
                  <a:lumOff val="40000"/>
                </a:schemeClr>
              </a:buClr>
              <a:buFont typeface="Wingdings" panose="05000000000000000000" pitchFamily="2" charset="2"/>
              <a:buChar char="q"/>
              <a:tabLst/>
              <a:defRPr/>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200150" lvl="2" indent="-457200">
              <a:spcBef>
                <a:spcPts val="0"/>
              </a:spcBef>
              <a:buClr>
                <a:schemeClr val="accent1">
                  <a:lumMod val="60000"/>
                  <a:lumOff val="40000"/>
                </a:schemeClr>
              </a:buClr>
              <a:buFont typeface="Wingdings" panose="05000000000000000000" pitchFamily="2" charset="2"/>
              <a:buChar char="q"/>
              <a:defRPr/>
            </a:pPr>
            <a:r>
              <a:rPr lang="en-US" sz="2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Our Advocate - 1 John 2:1–6 NIV </a:t>
            </a:r>
          </a:p>
          <a:p>
            <a:pPr marL="1200150" lvl="2" indent="-457200">
              <a:spcBef>
                <a:spcPts val="0"/>
              </a:spcBef>
              <a:buClr>
                <a:schemeClr val="accent1">
                  <a:lumMod val="60000"/>
                  <a:lumOff val="40000"/>
                </a:schemeClr>
              </a:buClr>
              <a:buFont typeface="Wingdings" panose="05000000000000000000" pitchFamily="2" charset="2"/>
              <a:buChar char="q"/>
              <a:defRPr/>
            </a:pPr>
            <a:r>
              <a:rPr lang="en-US" sz="2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Our Sacrifice – 1 John 4:9–12 NIV</a:t>
            </a:r>
          </a:p>
          <a:p>
            <a:pPr marL="1200150" lvl="2" indent="-457200">
              <a:spcBef>
                <a:spcPts val="0"/>
              </a:spcBef>
              <a:buClr>
                <a:schemeClr val="accent1">
                  <a:lumMod val="60000"/>
                  <a:lumOff val="40000"/>
                </a:schemeClr>
              </a:buClr>
              <a:buFont typeface="Wingdings" panose="05000000000000000000" pitchFamily="2" charset="2"/>
              <a:buChar char="q"/>
              <a:defRPr/>
            </a:pPr>
            <a:r>
              <a:rPr lang="en-US" sz="2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Our Response - 1 John 4:13–17 NIV</a:t>
            </a:r>
          </a:p>
          <a:p>
            <a:pPr marL="1657350" marR="0" lvl="3" indent="-457200" fontAlgn="auto">
              <a:spcBef>
                <a:spcPts val="0"/>
              </a:spcBef>
              <a:buClr>
                <a:schemeClr val="accent1">
                  <a:lumMod val="60000"/>
                  <a:lumOff val="40000"/>
                </a:schemeClr>
              </a:buClr>
              <a:buFont typeface="Wingdings" panose="05000000000000000000" pitchFamily="2" charset="2"/>
              <a:buChar char="q"/>
              <a:tabLst/>
              <a:defRPr/>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p:txBody>
      </p:sp>
      <p:sp>
        <p:nvSpPr>
          <p:cNvPr id="11" name="Title 1">
            <a:extLst>
              <a:ext uri="{FF2B5EF4-FFF2-40B4-BE49-F238E27FC236}">
                <a16:creationId xmlns:a16="http://schemas.microsoft.com/office/drawing/2014/main" id="{4C482057-5E68-4F5C-A743-EEEFF37166C5}"/>
              </a:ext>
            </a:extLst>
          </p:cNvPr>
          <p:cNvSpPr txBox="1">
            <a:spLocks/>
          </p:cNvSpPr>
          <p:nvPr/>
        </p:nvSpPr>
        <p:spPr>
          <a:xfrm>
            <a:off x="674559" y="-476559"/>
            <a:ext cx="4272195" cy="4761693"/>
          </a:xfrm>
          <a:prstGeom prst="rect">
            <a:avLst/>
          </a:prstGeom>
          <a:solidFill>
            <a:schemeClr val="accent4">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This is love: not that we loved God, but that he loved us and sent his Son as an atoning sacrifice for our sins.  </a:t>
            </a:r>
          </a:p>
          <a:p>
            <a:pPr marL="0" marR="0" algn="r">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John 4:10 NIV</a:t>
            </a: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5188964" y="3096214"/>
            <a:ext cx="694944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5188964" y="4601137"/>
            <a:ext cx="694944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0">
            <a:extLst>
              <a:ext uri="{FF2B5EF4-FFF2-40B4-BE49-F238E27FC236}">
                <a16:creationId xmlns:a16="http://schemas.microsoft.com/office/drawing/2014/main" id="{A35AB39C-0BB4-59FD-B882-7E7F84877A58}"/>
              </a:ext>
            </a:extLst>
          </p:cNvPr>
          <p:cNvSpPr txBox="1">
            <a:spLocks/>
          </p:cNvSpPr>
          <p:nvPr/>
        </p:nvSpPr>
        <p:spPr>
          <a:xfrm>
            <a:off x="8244983" y="56142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2800" smtClean="0">
                <a:solidFill>
                  <a:schemeClr val="tx1"/>
                </a:solidFill>
                <a:effectLst>
                  <a:outerShdw blurRad="38100" dist="38100" dir="2700000" algn="tl">
                    <a:srgbClr val="000000">
                      <a:alpha val="43137"/>
                    </a:srgbClr>
                  </a:outerShdw>
                </a:effectLst>
                <a:latin typeface="Gotham Medium" panose="02000604030000020004"/>
              </a:rPr>
              <a:pPr/>
              <a:t>3</a:t>
            </a:fld>
            <a:endParaRPr lang="en-US" sz="2800"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14" name="Footer Placeholder 9">
            <a:extLst>
              <a:ext uri="{FF2B5EF4-FFF2-40B4-BE49-F238E27FC236}">
                <a16:creationId xmlns:a16="http://schemas.microsoft.com/office/drawing/2014/main" id="{21AA43A8-B1EB-4E7B-8D82-5B717FC167C6}"/>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18" name="Straight Connector 17">
            <a:extLst>
              <a:ext uri="{FF2B5EF4-FFF2-40B4-BE49-F238E27FC236}">
                <a16:creationId xmlns:a16="http://schemas.microsoft.com/office/drawing/2014/main" id="{60BD7EE3-ADAF-437C-B4FC-F59A3C255E2F}"/>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pic>
        <p:nvPicPr>
          <p:cNvPr id="6" name="Picture 5" descr="A statue of two people shaking hands&#10;&#10;Description automatically generated">
            <a:extLst>
              <a:ext uri="{FF2B5EF4-FFF2-40B4-BE49-F238E27FC236}">
                <a16:creationId xmlns:a16="http://schemas.microsoft.com/office/drawing/2014/main" id="{D11382B8-B593-411B-AF83-DBEBCC2CD0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559" y="3096214"/>
            <a:ext cx="4272186" cy="3651619"/>
          </a:xfrm>
          <a:prstGeom prst="rect">
            <a:avLst/>
          </a:prstGeom>
          <a:ln w="152400">
            <a:solidFill>
              <a:schemeClr val="accent5">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419038"/>
            <a:ext cx="10515600" cy="1120819"/>
          </a:xfrm>
        </p:spPr>
        <p:txBody>
          <a:bodyPr/>
          <a:lstStyle/>
          <a:p>
            <a:pPr marL="0" marR="0">
              <a:lnSpc>
                <a:spcPct val="107000"/>
              </a:lnSpc>
              <a:spcBef>
                <a:spcPts val="0"/>
              </a:spcBef>
              <a:spcAft>
                <a:spcPts val="0"/>
              </a:spcAft>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Surprising Symbol </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p:txBody>
          <a:bodyPr/>
          <a:lstStyle/>
          <a:p>
            <a:fld id="{D8DA9DAA-006C-4F4B-980E-E3DF019B24E2}" type="slidenum">
              <a:rPr lang="en-US" smtClean="0">
                <a:solidFill>
                  <a:schemeClr val="tx1"/>
                </a:solidFill>
                <a:latin typeface="Gotham Medium" panose="02000604030000020004"/>
              </a:rPr>
              <a:pPr/>
              <a:t>4</a:t>
            </a:fld>
            <a:endParaRPr lang="en-US" dirty="0">
              <a:solidFill>
                <a:schemeClr val="tx1"/>
              </a:solidFill>
              <a:latin typeface="Gotham Medium" panose="02000604030000020004"/>
            </a:endParaRPr>
          </a:p>
        </p:txBody>
      </p:sp>
      <p:cxnSp>
        <p:nvCxnSpPr>
          <p:cNvPr id="4" name="Straight Connector 3">
            <a:extLst>
              <a:ext uri="{FF2B5EF4-FFF2-40B4-BE49-F238E27FC236}">
                <a16:creationId xmlns:a16="http://schemas.microsoft.com/office/drawing/2014/main" id="{36656538-5B58-9ABC-0F90-BA51A70B11AB}"/>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F56CA3A7-DD56-4040-B08E-813F9A33E24C}"/>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sp>
        <p:nvSpPr>
          <p:cNvPr id="5" name="TextBox 4">
            <a:extLst>
              <a:ext uri="{FF2B5EF4-FFF2-40B4-BE49-F238E27FC236}">
                <a16:creationId xmlns:a16="http://schemas.microsoft.com/office/drawing/2014/main" id="{38DE476D-C50D-3BF0-F71F-176CC71DA0B9}"/>
              </a:ext>
            </a:extLst>
          </p:cNvPr>
          <p:cNvSpPr txBox="1"/>
          <p:nvPr/>
        </p:nvSpPr>
        <p:spPr>
          <a:xfrm>
            <a:off x="838200" y="1416766"/>
            <a:ext cx="8911359" cy="4421723"/>
          </a:xfrm>
          <a:prstGeom prst="rect">
            <a:avLst/>
          </a:prstGeom>
          <a:solidFill>
            <a:schemeClr val="tx1">
              <a:alpha val="20000"/>
            </a:schemeClr>
          </a:solidFill>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Today, the cross of Christ is recognized the world over. We see it on church buildings, use it for headstones, depict it in paintings, and wear it as jewelry. The latter is particularly surprising for becoming so common, given that the cross was the instrument of torture and death for notorious criminals in the Roman world. In that era, crosses along roadsides symbolized the ultimate consequence for challenging the Roman Empire’s power. </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How could such a terrible object become the universal symbol of a faith that preaches love and offers new life? The answer to that question lies in the purpose of Jesus’ death on the cross: today’s lesson. </a:t>
            </a:r>
          </a:p>
        </p:txBody>
      </p:sp>
      <p:cxnSp>
        <p:nvCxnSpPr>
          <p:cNvPr id="9" name="Straight Connector 8">
            <a:extLst>
              <a:ext uri="{FF2B5EF4-FFF2-40B4-BE49-F238E27FC236}">
                <a16:creationId xmlns:a16="http://schemas.microsoft.com/office/drawing/2014/main" id="{AA15C78B-671F-4D54-8D48-20FF7F4AF1B2}"/>
              </a:ext>
            </a:extLst>
          </p:cNvPr>
          <p:cNvCxnSpPr>
            <a:cxnSpLocks/>
          </p:cNvCxnSpPr>
          <p:nvPr/>
        </p:nvCxnSpPr>
        <p:spPr>
          <a:xfrm>
            <a:off x="838200" y="6747833"/>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1300845"/>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FA92EC93-56BA-48BE-9D5B-8AADBC1D55AF}"/>
              </a:ext>
            </a:extLst>
          </p:cNvPr>
          <p:cNvGrpSpPr/>
          <p:nvPr/>
        </p:nvGrpSpPr>
        <p:grpSpPr>
          <a:xfrm>
            <a:off x="10097976" y="1568512"/>
            <a:ext cx="1876037" cy="4911655"/>
            <a:chOff x="10097976" y="1527307"/>
            <a:chExt cx="1876037" cy="4911655"/>
          </a:xfrm>
        </p:grpSpPr>
        <p:pic>
          <p:nvPicPr>
            <p:cNvPr id="7" name="Picture 6" descr="A statue of two people shaking hands&#10;&#10;Description automatically generated">
              <a:extLst>
                <a:ext uri="{FF2B5EF4-FFF2-40B4-BE49-F238E27FC236}">
                  <a16:creationId xmlns:a16="http://schemas.microsoft.com/office/drawing/2014/main" id="{E9372860-9BF6-453B-A2DF-784B6D4AA5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8744" y="1527307"/>
              <a:ext cx="1874500" cy="1524330"/>
            </a:xfrm>
            <a:prstGeom prst="rect">
              <a:avLst/>
            </a:prstGeom>
            <a:ln w="50800">
              <a:solidFill>
                <a:schemeClr val="accent5">
                  <a:lumMod val="50000"/>
                </a:schemeClr>
              </a:solidFill>
            </a:ln>
            <a:scene3d>
              <a:camera prst="orthographicFront"/>
              <a:lightRig rig="threePt" dir="t"/>
            </a:scene3d>
            <a:sp3d>
              <a:bevelT prst="angle"/>
            </a:sp3d>
          </p:spPr>
        </p:pic>
        <p:pic>
          <p:nvPicPr>
            <p:cNvPr id="10" name="Picture 9" descr="A statue of two men&#10;&#10;Description automatically generated">
              <a:extLst>
                <a:ext uri="{FF2B5EF4-FFF2-40B4-BE49-F238E27FC236}">
                  <a16:creationId xmlns:a16="http://schemas.microsoft.com/office/drawing/2014/main" id="{E275A464-6C6D-4A9C-827E-BD44680792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97976" y="4913382"/>
              <a:ext cx="1876037" cy="1525580"/>
            </a:xfrm>
            <a:prstGeom prst="rect">
              <a:avLst/>
            </a:prstGeom>
            <a:ln w="50800">
              <a:solidFill>
                <a:schemeClr val="accent5">
                  <a:lumMod val="50000"/>
                </a:schemeClr>
              </a:solidFill>
            </a:ln>
            <a:scene3d>
              <a:camera prst="orthographicFront"/>
              <a:lightRig rig="threePt" dir="t"/>
            </a:scene3d>
            <a:sp3d>
              <a:bevelT prst="angle"/>
            </a:sp3d>
          </p:spPr>
        </p:pic>
        <p:pic>
          <p:nvPicPr>
            <p:cNvPr id="15" name="Picture 14" descr="A person with his arms out in front of a group of people&#10;&#10;Description automatically generated">
              <a:extLst>
                <a:ext uri="{FF2B5EF4-FFF2-40B4-BE49-F238E27FC236}">
                  <a16:creationId xmlns:a16="http://schemas.microsoft.com/office/drawing/2014/main" id="{EB2EB38E-EDC7-48E8-BFA8-39A9793D34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97976" y="3219720"/>
              <a:ext cx="1876037" cy="1525580"/>
            </a:xfrm>
            <a:prstGeom prst="rect">
              <a:avLst/>
            </a:prstGeom>
            <a:ln w="50800">
              <a:solidFill>
                <a:schemeClr val="accent5">
                  <a:lumMod val="50000"/>
                </a:schemeClr>
              </a:solidFill>
            </a:ln>
            <a:scene3d>
              <a:camera prst="orthographicFront"/>
              <a:lightRig rig="threePt" dir="t"/>
            </a:scene3d>
            <a:sp3d>
              <a:bevelT prst="angle"/>
            </a:sp3d>
          </p:spPr>
        </p:pic>
      </p:grpSp>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838200" y="136524"/>
            <a:ext cx="10515600" cy="498477"/>
          </a:xfrm>
        </p:spPr>
        <p:txBody>
          <a:bodyPr>
            <a:normAutofit fontScale="90000"/>
          </a:bodyPr>
          <a:lstStyle/>
          <a:p>
            <a:r>
              <a:rPr lang="en-US" b="1" cap="small" dirty="0">
                <a:solidFill>
                  <a:schemeClr val="tx1"/>
                </a:solidFill>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10352540" y="208645"/>
            <a:ext cx="838199" cy="767687"/>
          </a:xfrm>
        </p:spPr>
        <p:txBody>
          <a:bodyPr>
            <a:normAutofit/>
          </a:bodyPr>
          <a:lstStyle/>
          <a:p>
            <a:pPr>
              <a:spcAft>
                <a:spcPts val="600"/>
              </a:spcAft>
            </a:pPr>
            <a:fld id="{D8DA9DAA-006C-4F4B-980E-E3DF019B24E2}" type="slidenum">
              <a:rPr lang="en-US" b="1" cap="all" spc="100" smtClean="0">
                <a:solidFill>
                  <a:schemeClr val="tx1"/>
                </a:solidFill>
                <a:latin typeface="Gotham Medium" panose="02000604030000020004"/>
              </a:rPr>
              <a:pPr>
                <a:spcAft>
                  <a:spcPts val="600"/>
                </a:spcAft>
              </a:pPr>
              <a:t>5</a:t>
            </a:fld>
            <a:endParaRPr lang="en-US" b="1" cap="all" spc="100" dirty="0">
              <a:solidFill>
                <a:schemeClr val="tx1"/>
              </a:solidFill>
              <a:latin typeface="Gotham Medium" panose="02000604030000020004"/>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725905" y="1102300"/>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152646249"/>
              </p:ext>
            </p:extLst>
          </p:nvPr>
        </p:nvGraphicFramePr>
        <p:xfrm>
          <a:off x="725905" y="1327355"/>
          <a:ext cx="6456945" cy="52761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2" name="Straight Connector 11">
            <a:extLst>
              <a:ext uri="{FF2B5EF4-FFF2-40B4-BE49-F238E27FC236}">
                <a16:creationId xmlns:a16="http://schemas.microsoft.com/office/drawing/2014/main" id="{6358391B-1C42-4FAC-B25F-EA1F02AD3D50}"/>
              </a:ext>
            </a:extLst>
          </p:cNvPr>
          <p:cNvCxnSpPr>
            <a:cxnSpLocks/>
          </p:cNvCxnSpPr>
          <p:nvPr/>
        </p:nvCxnSpPr>
        <p:spPr>
          <a:xfrm>
            <a:off x="725905" y="6748346"/>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Picture 2" descr="A person holding a flower&#10;&#10;Description automatically generated with medium confidence">
            <a:extLst>
              <a:ext uri="{FF2B5EF4-FFF2-40B4-BE49-F238E27FC236}">
                <a16:creationId xmlns:a16="http://schemas.microsoft.com/office/drawing/2014/main" id="{B3CEF241-0745-4912-950F-63A8DDF0645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92382" y="1812279"/>
            <a:ext cx="4306323" cy="4306323"/>
          </a:xfrm>
          <a:prstGeom prst="round2DiagRect">
            <a:avLst>
              <a:gd name="adj1" fmla="val 16667"/>
              <a:gd name="adj2" fmla="val 0"/>
            </a:avLst>
          </a:prstGeom>
          <a:ln w="88900" cap="sq">
            <a:solidFill>
              <a:schemeClr val="accent5">
                <a:lumMod val="20000"/>
                <a:lumOff val="80000"/>
              </a:schemeClr>
            </a:solidFill>
            <a:miter lim="800000"/>
          </a:ln>
          <a:effectLst>
            <a:outerShdw blurRad="254000" algn="tl" rotWithShape="0">
              <a:srgbClr val="000000">
                <a:alpha val="43000"/>
              </a:srgbClr>
            </a:outerShdw>
          </a:effectLst>
          <a:scene3d>
            <a:camera prst="orthographicFront"/>
            <a:lightRig rig="threePt" dir="t"/>
          </a:scene3d>
          <a:sp3d extrusionH="69850">
            <a:bevelT h="273050"/>
          </a:sp3d>
        </p:spPr>
      </p:pic>
    </p:spTree>
    <p:extLst>
      <p:ext uri="{BB962C8B-B14F-4D97-AF65-F5344CB8AC3E}">
        <p14:creationId xmlns:p14="http://schemas.microsoft.com/office/powerpoint/2010/main" val="3159288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p:txBody>
          <a:bodyPr>
            <a:normAutofit/>
          </a:bodyPr>
          <a:lstStyle/>
          <a:p>
            <a:pPr>
              <a:spcAft>
                <a:spcPts val="600"/>
              </a:spcAft>
            </a:pPr>
            <a:fld id="{D8DA9DAA-006C-4F4B-980E-E3DF019B24E2}" type="slidenum">
              <a:rPr lang="en-US" b="1" cap="all" spc="100" smtClean="0">
                <a:solidFill>
                  <a:schemeClr val="tx1"/>
                </a:solidFill>
                <a:latin typeface="Gotham Medium" panose="02000604030000020004"/>
              </a:rPr>
              <a:pPr>
                <a:spcAft>
                  <a:spcPts val="600"/>
                </a:spcAft>
              </a:pPr>
              <a:t>6</a:t>
            </a:fld>
            <a:endParaRPr lang="en-US" b="1" cap="all" spc="100" dirty="0">
              <a:solidFill>
                <a:schemeClr val="tx1"/>
              </a:solidFill>
              <a:latin typeface="Gotham Medium" panose="02000604030000020004"/>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866139" y="3957940"/>
            <a:ext cx="246888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4093410372"/>
              </p:ext>
            </p:extLst>
          </p:nvPr>
        </p:nvGraphicFramePr>
        <p:xfrm>
          <a:off x="641990" y="-893821"/>
          <a:ext cx="6883541" cy="51712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effectLst>
                  <a:outerShdw blurRad="38100" dist="38100" dir="2700000" algn="tl">
                    <a:srgbClr val="000000">
                      <a:alpha val="43137"/>
                    </a:srgbClr>
                  </a:outerShdw>
                </a:effectLst>
                <a:latin typeface="Gotham Medium" panose="02000604030000020004"/>
              </a:rPr>
              <a:t>Key Points</a:t>
            </a:r>
          </a:p>
        </p:txBody>
      </p:sp>
      <p:cxnSp>
        <p:nvCxnSpPr>
          <p:cNvPr id="14" name="Straight Connector 13">
            <a:extLst>
              <a:ext uri="{FF2B5EF4-FFF2-40B4-BE49-F238E27FC236}">
                <a16:creationId xmlns:a16="http://schemas.microsoft.com/office/drawing/2014/main" id="{43165418-A1D7-4231-A9BE-ECC599690784}"/>
              </a:ext>
            </a:extLst>
          </p:cNvPr>
          <p:cNvCxnSpPr>
            <a:cxnSpLocks/>
          </p:cNvCxnSpPr>
          <p:nvPr/>
        </p:nvCxnSpPr>
        <p:spPr>
          <a:xfrm>
            <a:off x="782440" y="563441"/>
            <a:ext cx="96012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B9292D0-0B2A-41E6-BC21-E908BBD0B57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DBE5951-867D-4799-B84D-A3B18CC614E0}"/>
              </a:ext>
            </a:extLst>
          </p:cNvPr>
          <p:cNvCxnSpPr>
            <a:cxnSpLocks/>
          </p:cNvCxnSpPr>
          <p:nvPr/>
        </p:nvCxnSpPr>
        <p:spPr>
          <a:xfrm>
            <a:off x="4566385" y="6731624"/>
            <a:ext cx="713232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BAB634B4-A094-42A7-AEFF-569DD46D4310}"/>
              </a:ext>
            </a:extLst>
          </p:cNvPr>
          <p:cNvSpPr txBox="1"/>
          <p:nvPr/>
        </p:nvSpPr>
        <p:spPr>
          <a:xfrm>
            <a:off x="972060" y="1932234"/>
            <a:ext cx="10866879" cy="968278"/>
          </a:xfrm>
          <a:prstGeom prst="rect">
            <a:avLst/>
          </a:prstGeom>
          <a:noFill/>
        </p:spPr>
        <p:txBody>
          <a:bodyPr wrap="square">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biblical story shows God’s initiation.  Once a person commits to Christ, the Spirit makes His dwelling place within the believer.  The Holy Spirit begins the transformational work of making followers look like Jesus.  God’s love then flows through His children, enabling the Holy Spirit to love others through them. </a:t>
            </a:r>
          </a:p>
        </p:txBody>
      </p:sp>
      <p:pic>
        <p:nvPicPr>
          <p:cNvPr id="4" name="Picture 3" descr="A person with his arms out in front of a group of people&#10;&#10;Description automatically generated">
            <a:extLst>
              <a:ext uri="{FF2B5EF4-FFF2-40B4-BE49-F238E27FC236}">
                <a16:creationId xmlns:a16="http://schemas.microsoft.com/office/drawing/2014/main" id="{7E7FA27A-D857-46C7-A5E8-830554C3EA2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09359" y="716063"/>
            <a:ext cx="1489860" cy="1216171"/>
          </a:xfrm>
          <a:prstGeom prst="rect">
            <a:avLst/>
          </a:prstGeom>
        </p:spPr>
      </p:pic>
      <p:graphicFrame>
        <p:nvGraphicFramePr>
          <p:cNvPr id="2" name="Diagram 1">
            <a:extLst>
              <a:ext uri="{FF2B5EF4-FFF2-40B4-BE49-F238E27FC236}">
                <a16:creationId xmlns:a16="http://schemas.microsoft.com/office/drawing/2014/main" id="{A61C5B9F-5FD0-3EA5-41EC-9D609313B0E4}"/>
              </a:ext>
            </a:extLst>
          </p:cNvPr>
          <p:cNvGraphicFramePr/>
          <p:nvPr>
            <p:extLst>
              <p:ext uri="{D42A27DB-BD31-4B8C-83A1-F6EECF244321}">
                <p14:modId xmlns:p14="http://schemas.microsoft.com/office/powerpoint/2010/main" val="3481999225"/>
              </p:ext>
            </p:extLst>
          </p:nvPr>
        </p:nvGraphicFramePr>
        <p:xfrm>
          <a:off x="829535" y="1507365"/>
          <a:ext cx="6883541" cy="517128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5" name="TextBox 4">
            <a:extLst>
              <a:ext uri="{FF2B5EF4-FFF2-40B4-BE49-F238E27FC236}">
                <a16:creationId xmlns:a16="http://schemas.microsoft.com/office/drawing/2014/main" id="{99EBF480-64FF-778E-A05F-01C3538F831E}"/>
              </a:ext>
            </a:extLst>
          </p:cNvPr>
          <p:cNvSpPr txBox="1"/>
          <p:nvPr/>
        </p:nvSpPr>
        <p:spPr>
          <a:xfrm>
            <a:off x="972060" y="4001376"/>
            <a:ext cx="10866879" cy="2515945"/>
          </a:xfrm>
          <a:prstGeom prst="rect">
            <a:avLst/>
          </a:prstGeom>
          <a:noFill/>
        </p:spPr>
        <p:txBody>
          <a:bodyPr wrap="square">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language of 1 John is deceptively simple.  John doesn’t use many words.  Instead, he repeats certain words many times.  For instance, you might count the appearances of the word “live” in the NIV (the same word that the KJV translates “</a:t>
            </a:r>
            <a:r>
              <a:rPr lang="en-US"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abideth</a:t>
            </a: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or “</a:t>
            </a:r>
            <a:r>
              <a:rPr lang="en-US"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remaineth</a:t>
            </a: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in 1 John 2:6, 10, 14, 17, 19, 24, 27, 28, etc. ).  Behind that single word is an important question that John wants to address: What does it mean to live in Jesus, or to let Jesus abide in you?</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After this life, Christians will experience the complete love of God.  God walks with His children on earth and will continue throughout eternity.  As you prepare to teach the lesson and share the message of salvation, invite God to be active in the hearts of your students, especially those who may need to receive the love of God. </a:t>
            </a:r>
          </a:p>
        </p:txBody>
      </p:sp>
    </p:spTree>
    <p:extLst>
      <p:ext uri="{BB962C8B-B14F-4D97-AF65-F5344CB8AC3E}">
        <p14:creationId xmlns:p14="http://schemas.microsoft.com/office/powerpoint/2010/main" val="2054530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9354173" y="1041390"/>
            <a:ext cx="0" cy="347472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10112F0-6797-2FB5-E372-AF8DB3AE2FC0}"/>
              </a:ext>
            </a:extLst>
          </p:cNvPr>
          <p:cNvCxnSpPr>
            <a:cxnSpLocks/>
          </p:cNvCxnSpPr>
          <p:nvPr/>
        </p:nvCxnSpPr>
        <p:spPr>
          <a:xfrm>
            <a:off x="782136" y="1035741"/>
            <a:ext cx="941832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82136" y="1275122"/>
            <a:ext cx="8608974" cy="2625850"/>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0"/>
              </a:spcBef>
              <a:spcAft>
                <a:spcPts val="0"/>
              </a:spcAft>
              <a:buNone/>
            </a:pPr>
            <a:r>
              <a:rPr lang="en-US" sz="16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Our text comes from two parallel sections of the New Testament epistle designated 1 John. It is one of three letters by John among the General Epistles. This is a section of the New Testament consisting of the eight letters: Hebrews; James; 1 and 2 Peter; 1, 2, and 3 John; and Jude.</a:t>
            </a:r>
            <a:r>
              <a:rPr lang="en-US" sz="6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a:p>
            <a:pPr marL="0" marR="0" indent="0">
              <a:lnSpc>
                <a:spcPct val="100000"/>
              </a:lnSpc>
              <a:spcBef>
                <a:spcPts val="0"/>
              </a:spcBef>
              <a:spcAft>
                <a:spcPts val="0"/>
              </a:spcAft>
              <a:buNone/>
            </a:pPr>
            <a:endParaRPr lang="en-US" sz="6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marR="0" indent="0">
              <a:lnSpc>
                <a:spcPct val="100000"/>
              </a:lnSpc>
              <a:spcBef>
                <a:spcPts val="0"/>
              </a:spcBef>
              <a:spcAft>
                <a:spcPts val="0"/>
              </a:spcAft>
              <a:buNone/>
            </a:pPr>
            <a:r>
              <a:rPr lang="en-US" sz="16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The epistles of 1, 2, and 3 John are not explicitly ascribed to the apostle John by name, yet the early church ascribed these epistles to him, just as they did with the Gospel of John.</a:t>
            </a:r>
            <a:r>
              <a:rPr lang="en-US" sz="6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a:p>
            <a:pPr marL="0" marR="0" indent="0">
              <a:lnSpc>
                <a:spcPct val="100000"/>
              </a:lnSpc>
              <a:spcBef>
                <a:spcPts val="0"/>
              </a:spcBef>
              <a:spcAft>
                <a:spcPts val="0"/>
              </a:spcAft>
              <a:buNone/>
            </a:pPr>
            <a:endParaRPr lang="en-US" sz="6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marR="0" indent="0">
              <a:lnSpc>
                <a:spcPct val="100000"/>
              </a:lnSpc>
              <a:spcBef>
                <a:spcPts val="0"/>
              </a:spcBef>
              <a:spcAft>
                <a:spcPts val="0"/>
              </a:spcAft>
              <a:buNone/>
            </a:pPr>
            <a:r>
              <a:rPr lang="en-US" sz="16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The three letters have close connections to the language and themes of the Gospel of John, so it is reasonable to conclude that all came from the same author. In doing so, we carefully distinguish the apostle John from John the Baptist or John Mark (Acts 1:5; 12:12; etc. ).</a:t>
            </a:r>
            <a:r>
              <a:rPr lang="en-US" sz="6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a:p>
            <a:pPr marL="0" marR="0" indent="0">
              <a:lnSpc>
                <a:spcPct val="100000"/>
              </a:lnSpc>
              <a:spcBef>
                <a:spcPts val="0"/>
              </a:spcBef>
              <a:spcAft>
                <a:spcPts val="0"/>
              </a:spcAft>
              <a:buNone/>
            </a:pPr>
            <a:endParaRPr lang="en-US" sz="6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marR="0" indent="0">
              <a:lnSpc>
                <a:spcPct val="100000"/>
              </a:lnSpc>
              <a:spcBef>
                <a:spcPts val="0"/>
              </a:spcBef>
              <a:spcAft>
                <a:spcPts val="0"/>
              </a:spcAft>
              <a:buNone/>
            </a:pPr>
            <a:r>
              <a:rPr lang="en-US" sz="16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The letter 1 John and the Gospel of John explicitly state that the author was an eyewitness of Jesus’ life and ministry (John 1:14; 1 John 1:1-3). These two works of Scripture have similar purpose statements (compare John 20:31; 1 John 5:13). Both purpose statements find their basis in what the readers can “know” as a certainty. This is a distinctive emphasis of the author. He wrote about 14 percent of the New Testament, but his writings feature over one-third of the New Testament’s</a:t>
            </a:r>
          </a:p>
        </p:txBody>
      </p:sp>
      <p:sp>
        <p:nvSpPr>
          <p:cNvPr id="8" name="Title 1">
            <a:extLst>
              <a:ext uri="{FF2B5EF4-FFF2-40B4-BE49-F238E27FC236}">
                <a16:creationId xmlns:a16="http://schemas.microsoft.com/office/drawing/2014/main" id="{C4861362-F672-04A9-E1D9-3D4834500D5C}"/>
              </a:ext>
            </a:extLst>
          </p:cNvPr>
          <p:cNvSpPr txBox="1">
            <a:spLocks/>
          </p:cNvSpPr>
          <p:nvPr/>
        </p:nvSpPr>
        <p:spPr>
          <a:xfrm>
            <a:off x="387701" y="382847"/>
            <a:ext cx="5289978" cy="655637"/>
          </a:xfrm>
          <a:prstGeom prst="rect">
            <a:avLst/>
          </a:prstGeom>
          <a:no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latin typeface="Gotham Medium" panose="02000604030000020004"/>
                <a:ea typeface="Calibri" panose="020F0502020204030204" pitchFamily="34" charset="0"/>
                <a:cs typeface="Times New Roman" panose="02020603050405020304" pitchFamily="18" charset="0"/>
              </a:rPr>
              <a:t>Lesson Context</a:t>
            </a:r>
          </a:p>
        </p:txBody>
      </p:sp>
      <p:sp>
        <p:nvSpPr>
          <p:cNvPr id="13" name="Footer Placeholder 9">
            <a:extLst>
              <a:ext uri="{FF2B5EF4-FFF2-40B4-BE49-F238E27FC236}">
                <a16:creationId xmlns:a16="http://schemas.microsoft.com/office/drawing/2014/main" id="{7922DA03-4AA7-4C33-BB3C-C9CE1EAEBC7F}"/>
              </a:ext>
            </a:extLst>
          </p:cNvPr>
          <p:cNvSpPr txBox="1">
            <a:spLocks/>
          </p:cNvSpPr>
          <p:nvPr/>
        </p:nvSpPr>
        <p:spPr>
          <a:xfrm rot="16200000">
            <a:off x="-765804" y="1197997"/>
            <a:ext cx="2479541" cy="365125"/>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16" name="Straight Connector 15">
            <a:extLst>
              <a:ext uri="{FF2B5EF4-FFF2-40B4-BE49-F238E27FC236}">
                <a16:creationId xmlns:a16="http://schemas.microsoft.com/office/drawing/2014/main" id="{BA8694C5-5515-4080-BB94-A172C0192668}"/>
              </a:ext>
            </a:extLst>
          </p:cNvPr>
          <p:cNvCxnSpPr>
            <a:cxnSpLocks/>
          </p:cNvCxnSpPr>
          <p:nvPr/>
        </p:nvCxnSpPr>
        <p:spPr>
          <a:xfrm rot="16200000">
            <a:off x="-1551360"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A2883FB-E21F-4F77-97C3-91FB5472FD65}"/>
              </a:ext>
            </a:extLst>
          </p:cNvPr>
          <p:cNvSpPr txBox="1">
            <a:spLocks/>
          </p:cNvSpPr>
          <p:nvPr/>
        </p:nvSpPr>
        <p:spPr>
          <a:xfrm>
            <a:off x="724988" y="4698053"/>
            <a:ext cx="11226443" cy="2175461"/>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16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250 uses of the Greek word that is underneath the idea of “to know” (more on this in the commentary below). </a:t>
            </a:r>
            <a:endParaRPr lang="en-US" sz="6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sz="6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16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The letter 1 John addresses growing controversies in the first-century church about the nature of Christ and the Christian life. It seems some believers were influenced by a common concept of that day that said all material things are by nature evil, but that which is spirit is by nature good. On this basis, some began to deny that Jesus was both fully divine and fully human. After all, if material things are evil, then it would be impossible for the good God to exist as a human in a body. The letter of 1 John refutes this. Some students see the growing heresies of Gnosticism and Docetism as playing a part in this problem. </a:t>
            </a:r>
          </a:p>
        </p:txBody>
      </p:sp>
      <p:sp>
        <p:nvSpPr>
          <p:cNvPr id="12" name="Slide Number Placeholder 5">
            <a:extLst>
              <a:ext uri="{FF2B5EF4-FFF2-40B4-BE49-F238E27FC236}">
                <a16:creationId xmlns:a16="http://schemas.microsoft.com/office/drawing/2014/main" id="{0ADC5F61-CED4-4A66-ACAB-B22AE880D933}"/>
              </a:ext>
            </a:extLst>
          </p:cNvPr>
          <p:cNvSpPr txBox="1">
            <a:spLocks/>
          </p:cNvSpPr>
          <p:nvPr/>
        </p:nvSpPr>
        <p:spPr>
          <a:xfrm>
            <a:off x="10352540" y="295729"/>
            <a:ext cx="838199" cy="767687"/>
          </a:xfrm>
          <a:prstGeom prst="rect">
            <a:avLst/>
          </a:prstGeom>
        </p:spPr>
        <p:txBody>
          <a:bodyPr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spcAft>
                <a:spcPts val="600"/>
              </a:spcAft>
            </a:pPr>
            <a:fld id="{D8DA9DAA-006C-4F4B-980E-E3DF019B24E2}" type="slidenum">
              <a:rPr lang="en-US" sz="2800" b="1" cap="all" spc="100" smtClean="0">
                <a:latin typeface="Gotham Medium" panose="02000604030000020004"/>
              </a:rPr>
              <a:pPr algn="ctr">
                <a:spcAft>
                  <a:spcPts val="600"/>
                </a:spcAft>
              </a:pPr>
              <a:t>7</a:t>
            </a:fld>
            <a:endParaRPr lang="en-US" sz="2800" b="1" cap="all" spc="100" dirty="0">
              <a:latin typeface="Gotham Medium" panose="02000604030000020004"/>
            </a:endParaRPr>
          </a:p>
        </p:txBody>
      </p:sp>
      <p:pic>
        <p:nvPicPr>
          <p:cNvPr id="3" name="Picture 2" descr="A collage of images of people&#10;&#10;Description automatically generated">
            <a:extLst>
              <a:ext uri="{FF2B5EF4-FFF2-40B4-BE49-F238E27FC236}">
                <a16:creationId xmlns:a16="http://schemas.microsoft.com/office/drawing/2014/main" id="{85FDACA6-7DC6-4361-B766-DE9FE2761E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6182" y="1234949"/>
            <a:ext cx="2552399" cy="2898899"/>
          </a:xfrm>
          <a:prstGeom prst="rect">
            <a:avLst/>
          </a:prstGeom>
        </p:spPr>
      </p:pic>
    </p:spTree>
    <p:extLst>
      <p:ext uri="{BB962C8B-B14F-4D97-AF65-F5344CB8AC3E}">
        <p14:creationId xmlns:p14="http://schemas.microsoft.com/office/powerpoint/2010/main" val="1289981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p:txBody>
          <a:bodyPr>
            <a:normAutofit/>
          </a:bodyPr>
          <a:lstStyle/>
          <a:p>
            <a:pPr>
              <a:spcAft>
                <a:spcPts val="600"/>
              </a:spcAft>
            </a:pPr>
            <a:fld id="{D8DA9DAA-006C-4F4B-980E-E3DF019B24E2}" type="slidenum">
              <a:rPr lang="en-US" b="1" cap="all" spc="100" smtClean="0">
                <a:solidFill>
                  <a:schemeClr val="tx1"/>
                </a:solidFill>
                <a:latin typeface="Gotham Medium" panose="02000604030000020004"/>
              </a:rPr>
              <a:pPr>
                <a:spcAft>
                  <a:spcPts val="600"/>
                </a:spcAft>
              </a:pPr>
              <a:t>8</a:t>
            </a:fld>
            <a:endParaRPr lang="en-US" b="1" cap="all" spc="100" dirty="0">
              <a:solidFill>
                <a:schemeClr val="tx1"/>
              </a:solidFill>
              <a:latin typeface="Gotham Medium" panose="02000604030000020004"/>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866139" y="3957940"/>
            <a:ext cx="246888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effectLst>
                  <a:outerShdw blurRad="38100" dist="38100" dir="2700000" algn="tl">
                    <a:srgbClr val="000000">
                      <a:alpha val="43137"/>
                    </a:srgbClr>
                  </a:outerShdw>
                </a:effectLst>
                <a:latin typeface="Gotham Medium" panose="02000604030000020004"/>
              </a:rPr>
              <a:t>Key Points</a:t>
            </a:r>
          </a:p>
        </p:txBody>
      </p:sp>
      <p:cxnSp>
        <p:nvCxnSpPr>
          <p:cNvPr id="14" name="Straight Connector 13">
            <a:extLst>
              <a:ext uri="{FF2B5EF4-FFF2-40B4-BE49-F238E27FC236}">
                <a16:creationId xmlns:a16="http://schemas.microsoft.com/office/drawing/2014/main" id="{43165418-A1D7-4231-A9BE-ECC599690784}"/>
              </a:ext>
            </a:extLst>
          </p:cNvPr>
          <p:cNvCxnSpPr>
            <a:cxnSpLocks/>
          </p:cNvCxnSpPr>
          <p:nvPr/>
        </p:nvCxnSpPr>
        <p:spPr>
          <a:xfrm>
            <a:off x="782440" y="563441"/>
            <a:ext cx="96012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B9292D0-0B2A-41E6-BC21-E908BBD0B57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DBE5951-867D-4799-B84D-A3B18CC614E0}"/>
              </a:ext>
            </a:extLst>
          </p:cNvPr>
          <p:cNvCxnSpPr>
            <a:cxnSpLocks/>
          </p:cNvCxnSpPr>
          <p:nvPr/>
        </p:nvCxnSpPr>
        <p:spPr>
          <a:xfrm>
            <a:off x="4566385" y="6731624"/>
            <a:ext cx="713232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Picture 3" descr="A person with his arms out in front of a group of people&#10;&#10;Description automatically generated">
            <a:extLst>
              <a:ext uri="{FF2B5EF4-FFF2-40B4-BE49-F238E27FC236}">
                <a16:creationId xmlns:a16="http://schemas.microsoft.com/office/drawing/2014/main" id="{7E7FA27A-D857-46C7-A5E8-830554C3EA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9359" y="716063"/>
            <a:ext cx="1489860" cy="1216171"/>
          </a:xfrm>
          <a:prstGeom prst="rect">
            <a:avLst/>
          </a:prstGeom>
        </p:spPr>
      </p:pic>
      <p:graphicFrame>
        <p:nvGraphicFramePr>
          <p:cNvPr id="2" name="Diagram 1">
            <a:extLst>
              <a:ext uri="{FF2B5EF4-FFF2-40B4-BE49-F238E27FC236}">
                <a16:creationId xmlns:a16="http://schemas.microsoft.com/office/drawing/2014/main" id="{A61C5B9F-5FD0-3EA5-41EC-9D609313B0E4}"/>
              </a:ext>
            </a:extLst>
          </p:cNvPr>
          <p:cNvGraphicFramePr/>
          <p:nvPr>
            <p:extLst>
              <p:ext uri="{D42A27DB-BD31-4B8C-83A1-F6EECF244321}">
                <p14:modId xmlns:p14="http://schemas.microsoft.com/office/powerpoint/2010/main" val="2955349891"/>
              </p:ext>
            </p:extLst>
          </p:nvPr>
        </p:nvGraphicFramePr>
        <p:xfrm>
          <a:off x="829535" y="-429722"/>
          <a:ext cx="6883541" cy="517128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4">
            <a:extLst>
              <a:ext uri="{FF2B5EF4-FFF2-40B4-BE49-F238E27FC236}">
                <a16:creationId xmlns:a16="http://schemas.microsoft.com/office/drawing/2014/main" id="{99EBF480-64FF-778E-A05F-01C3538F831E}"/>
              </a:ext>
            </a:extLst>
          </p:cNvPr>
          <p:cNvSpPr txBox="1"/>
          <p:nvPr/>
        </p:nvSpPr>
        <p:spPr>
          <a:xfrm>
            <a:off x="972060" y="2064289"/>
            <a:ext cx="10866879" cy="4441216"/>
          </a:xfrm>
          <a:prstGeom prst="rect">
            <a:avLst/>
          </a:prstGeom>
          <a:noFill/>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Although the title advocate only appears in the New Testament, a related Greek word is used for divine “comfort” or “consolation” in translations of Psalm 94:19 and Jeremiah 31:9.  In the New Testament, both the Gospel of John and epistle of 1 John use the title paraclete (Greek for “comforter” or “advocate”).  This common vocabulary supports the close connection between Johannine texts. </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But one notable difference is that, while the Gospel of John calls the Holy Spirit “comforter” or “advocate” (see John 14:16–17), 1 John uses the same title for Jesus, rather than the Spirit: “If anybody does sin, we have an advocate with the Father—Jesus Christ” (1 John 2:1).  One theory holds that, while Jesus was still present with His disciples on earth, He was not yet in heaven, where 1 John says that He is now the advocate before the Father.  Since the Spirit is also called “his Spirit” in 1 John 4:13, this common title for Jesus and the Spirit shows the affinity of their work as the second and third persons of the triune God.  Just as the Holy Spirit can comfort and guide believers who remain on earth, the risen Christ can advocate on their behalf in heaven. </a:t>
            </a:r>
          </a:p>
        </p:txBody>
      </p:sp>
    </p:spTree>
    <p:extLst>
      <p:ext uri="{BB962C8B-B14F-4D97-AF65-F5344CB8AC3E}">
        <p14:creationId xmlns:p14="http://schemas.microsoft.com/office/powerpoint/2010/main" val="41595727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p:txBody>
          <a:bodyPr>
            <a:normAutofit/>
          </a:bodyPr>
          <a:lstStyle/>
          <a:p>
            <a:pPr>
              <a:spcAft>
                <a:spcPts val="600"/>
              </a:spcAft>
            </a:pPr>
            <a:fld id="{D8DA9DAA-006C-4F4B-980E-E3DF019B24E2}" type="slidenum">
              <a:rPr lang="en-US" b="1" cap="all" spc="100" smtClean="0">
                <a:solidFill>
                  <a:schemeClr val="tx1"/>
                </a:solidFill>
                <a:latin typeface="Gotham Medium" panose="02000604030000020004"/>
              </a:rPr>
              <a:pPr>
                <a:spcAft>
                  <a:spcPts val="600"/>
                </a:spcAft>
              </a:pPr>
              <a:t>9</a:t>
            </a:fld>
            <a:endParaRPr lang="en-US" b="1" cap="all" spc="100" dirty="0">
              <a:solidFill>
                <a:schemeClr val="tx1"/>
              </a:solidFill>
              <a:latin typeface="Gotham Medium" panose="02000604030000020004"/>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Christ the Atoning Sacrifice </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866139" y="3957940"/>
            <a:ext cx="246888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effectLst>
                  <a:outerShdw blurRad="38100" dist="38100" dir="2700000" algn="tl">
                    <a:srgbClr val="000000">
                      <a:alpha val="43137"/>
                    </a:srgbClr>
                  </a:outerShdw>
                </a:effectLst>
                <a:latin typeface="Gotham Medium" panose="02000604030000020004"/>
              </a:rPr>
              <a:t>Key Points</a:t>
            </a:r>
          </a:p>
        </p:txBody>
      </p:sp>
      <p:cxnSp>
        <p:nvCxnSpPr>
          <p:cNvPr id="14" name="Straight Connector 13">
            <a:extLst>
              <a:ext uri="{FF2B5EF4-FFF2-40B4-BE49-F238E27FC236}">
                <a16:creationId xmlns:a16="http://schemas.microsoft.com/office/drawing/2014/main" id="{43165418-A1D7-4231-A9BE-ECC599690784}"/>
              </a:ext>
            </a:extLst>
          </p:cNvPr>
          <p:cNvCxnSpPr>
            <a:cxnSpLocks/>
          </p:cNvCxnSpPr>
          <p:nvPr/>
        </p:nvCxnSpPr>
        <p:spPr>
          <a:xfrm>
            <a:off x="782440" y="563441"/>
            <a:ext cx="96012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B9292D0-0B2A-41E6-BC21-E908BBD0B57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DBE5951-867D-4799-B84D-A3B18CC614E0}"/>
              </a:ext>
            </a:extLst>
          </p:cNvPr>
          <p:cNvCxnSpPr>
            <a:cxnSpLocks/>
          </p:cNvCxnSpPr>
          <p:nvPr/>
        </p:nvCxnSpPr>
        <p:spPr>
          <a:xfrm>
            <a:off x="4566385" y="6731624"/>
            <a:ext cx="713232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Picture 3" descr="A person with his arms out in front of a group of people&#10;&#10;Description automatically generated">
            <a:extLst>
              <a:ext uri="{FF2B5EF4-FFF2-40B4-BE49-F238E27FC236}">
                <a16:creationId xmlns:a16="http://schemas.microsoft.com/office/drawing/2014/main" id="{7E7FA27A-D857-46C7-A5E8-830554C3EA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9359" y="716063"/>
            <a:ext cx="1489860" cy="1216171"/>
          </a:xfrm>
          <a:prstGeom prst="rect">
            <a:avLst/>
          </a:prstGeom>
        </p:spPr>
      </p:pic>
      <p:graphicFrame>
        <p:nvGraphicFramePr>
          <p:cNvPr id="2" name="Diagram 1">
            <a:extLst>
              <a:ext uri="{FF2B5EF4-FFF2-40B4-BE49-F238E27FC236}">
                <a16:creationId xmlns:a16="http://schemas.microsoft.com/office/drawing/2014/main" id="{A61C5B9F-5FD0-3EA5-41EC-9D609313B0E4}"/>
              </a:ext>
            </a:extLst>
          </p:cNvPr>
          <p:cNvGraphicFramePr/>
          <p:nvPr>
            <p:extLst>
              <p:ext uri="{D42A27DB-BD31-4B8C-83A1-F6EECF244321}">
                <p14:modId xmlns:p14="http://schemas.microsoft.com/office/powerpoint/2010/main" val="3825533657"/>
              </p:ext>
            </p:extLst>
          </p:nvPr>
        </p:nvGraphicFramePr>
        <p:xfrm>
          <a:off x="829535" y="-429722"/>
          <a:ext cx="6883541" cy="517128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4">
            <a:extLst>
              <a:ext uri="{FF2B5EF4-FFF2-40B4-BE49-F238E27FC236}">
                <a16:creationId xmlns:a16="http://schemas.microsoft.com/office/drawing/2014/main" id="{99EBF480-64FF-778E-A05F-01C3538F831E}"/>
              </a:ext>
            </a:extLst>
          </p:cNvPr>
          <p:cNvSpPr txBox="1"/>
          <p:nvPr/>
        </p:nvSpPr>
        <p:spPr>
          <a:xfrm>
            <a:off x="972060" y="2064289"/>
            <a:ext cx="11219940" cy="4605876"/>
          </a:xfrm>
          <a:prstGeom prst="rect">
            <a:avLst/>
          </a:prstGeom>
          <a:noFill/>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In 1 John 4:10 (as well as 2:2), the Greek word is rendered with two different translations: “propitiation” (KJV) or “atoning sacrifice” (NIV).  Neither of these translations is easy to understand without more explanation.</a:t>
            </a: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On the one hand, propitiation refers to what Jesus does before the Father.  God’s justice requires a punishment for sin.  In place of us, Jesus satisfies the requirements of righteousness.  Jesus—the perfect, sinless man—was the only one capable of bearing sins.  On the other hand, atoning sacrifice directs attention to what Jesus does for us.  His blood cleanses those who believe from sin, restoring their relationship with the Father. </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ancient Christian theologian named Athanasius is the most famous defender of Jesus’ two natures—fully God and fully man—as requirements of salvation.  Only as fully human could Jesus be a fair substitute for us, but only as fully God could His sacrifice apply to the sins of the whole world. </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Thus, regardless of which translation is most “correct,” the two terms are two sides of the same coin.  Jesus’ atoning sacrifice to cleanse us also satisfied God’s justice and made our salvation possible. </a:t>
            </a:r>
          </a:p>
        </p:txBody>
      </p:sp>
    </p:spTree>
    <p:extLst>
      <p:ext uri="{BB962C8B-B14F-4D97-AF65-F5344CB8AC3E}">
        <p14:creationId xmlns:p14="http://schemas.microsoft.com/office/powerpoint/2010/main" val="24165446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2152</TotalTime>
  <Words>9575</Words>
  <Application>Microsoft Office PowerPoint</Application>
  <PresentationFormat>Widescreen</PresentationFormat>
  <Paragraphs>586</Paragraphs>
  <Slides>23</Slides>
  <Notes>22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23</vt:i4>
      </vt:variant>
    </vt:vector>
  </HeadingPairs>
  <TitlesOfParts>
    <vt:vector size="35" baseType="lpstr">
      <vt:lpstr>Aptos</vt:lpstr>
      <vt:lpstr>Arial</vt:lpstr>
      <vt:lpstr>Arial Black</vt:lpstr>
      <vt:lpstr>Calibri</vt:lpstr>
      <vt:lpstr>Century Gothic</vt:lpstr>
      <vt:lpstr>Gotham Book</vt:lpstr>
      <vt:lpstr>Gotham Medium</vt:lpstr>
      <vt:lpstr>ITCFranklinGothicStd-DmCd</vt:lpstr>
      <vt:lpstr>Segoe UI Emoji</vt:lpstr>
      <vt:lpstr>Wingdings</vt:lpstr>
      <vt:lpstr>Wingdings 3</vt:lpstr>
      <vt:lpstr>Ion</vt:lpstr>
      <vt:lpstr>Christ the Atoning Sacrifice </vt:lpstr>
      <vt:lpstr>Prayer</vt:lpstr>
      <vt:lpstr>Agenda</vt:lpstr>
      <vt:lpstr>Surprising Symbol </vt:lpstr>
      <vt:lpstr>Key Points </vt:lpstr>
      <vt:lpstr>PowerPoint Presentation</vt:lpstr>
      <vt:lpstr>PowerPoint Presentation</vt:lpstr>
      <vt:lpstr>PowerPoint Presentation</vt:lpstr>
      <vt:lpstr>PowerPoint Presentation</vt:lpstr>
      <vt:lpstr>PowerPoint Presentation</vt:lpstr>
      <vt:lpstr>PowerPoint Presentation</vt:lpstr>
      <vt:lpstr>Our Advocate - 1 John 2:1–6 NIV </vt:lpstr>
      <vt:lpstr>Our Sacrifice – 1 John 4:9–12 NIV</vt:lpstr>
      <vt:lpstr>Our Response - 1 John 4:13–17 NIV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Call of Gideon</dc:title>
  <dc:creator>Bowman, Stanford W</dc:creator>
  <cp:lastModifiedBy>Stanford Bowman</cp:lastModifiedBy>
  <cp:revision>21</cp:revision>
  <cp:lastPrinted>2023-08-29T19:06:58Z</cp:lastPrinted>
  <dcterms:created xsi:type="dcterms:W3CDTF">2022-10-07T13:52:36Z</dcterms:created>
  <dcterms:modified xsi:type="dcterms:W3CDTF">2025-04-06T21:24:30Z</dcterms:modified>
</cp:coreProperties>
</file>