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58" r:id="rId1"/>
  </p:sldMasterIdLst>
  <p:notesMasterIdLst>
    <p:notesMasterId r:id="rId23"/>
  </p:notesMasterIdLst>
  <p:sldIdLst>
    <p:sldId id="294" r:id="rId2"/>
    <p:sldId id="306" r:id="rId3"/>
    <p:sldId id="296" r:id="rId4"/>
    <p:sldId id="308" r:id="rId5"/>
    <p:sldId id="352" r:id="rId6"/>
    <p:sldId id="326" r:id="rId7"/>
    <p:sldId id="331" r:id="rId8"/>
    <p:sldId id="338" r:id="rId9"/>
    <p:sldId id="353" r:id="rId10"/>
    <p:sldId id="345" r:id="rId11"/>
    <p:sldId id="333" r:id="rId12"/>
    <p:sldId id="354" r:id="rId13"/>
    <p:sldId id="325" r:id="rId14"/>
    <p:sldId id="293" r:id="rId15"/>
    <p:sldId id="356" r:id="rId16"/>
    <p:sldId id="355" r:id="rId17"/>
    <p:sldId id="275" r:id="rId18"/>
    <p:sldId id="351" r:id="rId19"/>
    <p:sldId id="277" r:id="rId20"/>
    <p:sldId id="357" r:id="rId21"/>
    <p:sldId id="358" r:id="rId22"/>
  </p:sldIdLst>
  <p:sldSz cx="17340263" cy="9753600"/>
  <p:notesSz cx="6858000" cy="1619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votion" id="{0F229FB3-7DA2-4545-8010-3A5848EDDED1}">
          <p14:sldIdLst>
            <p14:sldId id="294"/>
            <p14:sldId id="306"/>
          </p14:sldIdLst>
        </p14:section>
        <p14:section name="Lesson Outline-" id="{88736DE6-F726-4D66-AA48-CB39EDF257F2}">
          <p14:sldIdLst>
            <p14:sldId id="296"/>
            <p14:sldId id="308"/>
            <p14:sldId id="352"/>
          </p14:sldIdLst>
        </p14:section>
        <p14:section name="Lesson Introduction" id="{39648E5E-5876-439D-86F6-6E7CCA4309F4}">
          <p14:sldIdLst>
            <p14:sldId id="326"/>
            <p14:sldId id="331"/>
            <p14:sldId id="338"/>
            <p14:sldId id="353"/>
            <p14:sldId id="345"/>
          </p14:sldIdLst>
        </p14:section>
        <p14:section name="Lesson Context" id="{F26C3BC0-FC5F-48E7-926A-7FD6FCBB90CE}">
          <p14:sldIdLst/>
        </p14:section>
        <p14:section name="LESSON OVERVIEW" id="{C6BF38BB-5A55-4CA1-8553-0BD39F693BEF}">
          <p14:sldIdLst>
            <p14:sldId id="333"/>
            <p14:sldId id="354"/>
          </p14:sldIdLst>
        </p14:section>
        <p14:section name="Lesson Conclusion" id="{BB2B7FAC-DD78-4606-A052-99203845483C}">
          <p14:sldIdLst>
            <p14:sldId id="325"/>
            <p14:sldId id="293"/>
            <p14:sldId id="356"/>
            <p14:sldId id="355"/>
            <p14:sldId id="275"/>
          </p14:sldIdLst>
        </p14:section>
        <p14:section name="Section 14" id="{310FAADB-717F-4DF2-A854-AEA637C1AA4C}">
          <p14:sldIdLst>
            <p14:sldId id="351"/>
          </p14:sldIdLst>
        </p14:section>
        <p14:section name="Section 1" id="{172E1B23-C3AF-416C-ADFB-404D59CF9F38}">
          <p14:sldIdLst>
            <p14:sldId id="277"/>
            <p14:sldId id="357"/>
            <p14:sldId id="358"/>
          </p14:sldIdLst>
        </p14:section>
      </p14:sectionLst>
    </p:ex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nford Bowman" initials="SB" lastIdx="1" clrIdx="0">
    <p:extLst>
      <p:ext uri="{19B8F6BF-5375-455C-9EA6-DF929625EA0E}">
        <p15:presenceInfo xmlns:p15="http://schemas.microsoft.com/office/powerpoint/2012/main" userId="6ede3e4e1afbea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3500"/>
    <a:srgbClr val="000000"/>
    <a:srgbClr val="765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6D479-4E99-4349-AC0A-1C2763BA665C}" v="185" dt="2026-03-09T00:34:53.17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581" autoAdjust="0"/>
    <p:restoredTop sz="76458" autoAdjust="0"/>
  </p:normalViewPr>
  <p:slideViewPr>
    <p:cSldViewPr snapToGrid="0">
      <p:cViewPr>
        <p:scale>
          <a:sx n="50" d="100"/>
          <a:sy n="50" d="100"/>
        </p:scale>
        <p:origin x="643" y="14"/>
      </p:cViewPr>
      <p:guideLst>
        <p:guide orient="horz" pos="3072"/>
        <p:guide pos="5462"/>
      </p:guideLst>
    </p:cSldViewPr>
  </p:slideViewPr>
  <p:outlineViewPr>
    <p:cViewPr>
      <p:scale>
        <a:sx n="33" d="100"/>
        <a:sy n="33" d="100"/>
      </p:scale>
      <p:origin x="0" y="-552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addSld delSld modSld sldOrd modMainMaster modSection">
      <pc:chgData name="Stanford Bowman" userId="6ede3e4e1afbea80" providerId="LiveId" clId="{5E8558FB-9D60-4710-A493-61EB11744BF7}" dt="2026-03-09T00:37:14.337" v="1157" actId="403"/>
      <pc:docMkLst>
        <pc:docMk/>
      </pc:docMkLst>
      <pc:sldChg chg="modSp del mod ord">
        <pc:chgData name="Stanford Bowman" userId="6ede3e4e1afbea80" providerId="LiveId" clId="{5E8558FB-9D60-4710-A493-61EB11744BF7}" dt="2026-03-08T23:40:40.889" v="1026" actId="47"/>
        <pc:sldMkLst>
          <pc:docMk/>
          <pc:sldMk cId="592590924" sldId="269"/>
        </pc:sldMkLst>
        <pc:spChg chg="mod">
          <ac:chgData name="Stanford Bowman" userId="6ede3e4e1afbea80" providerId="LiveId" clId="{5E8558FB-9D60-4710-A493-61EB11744BF7}" dt="2026-03-08T03:01:06.341" v="146" actId="27636"/>
          <ac:spMkLst>
            <pc:docMk/>
            <pc:sldMk cId="592590924" sldId="269"/>
            <ac:spMk id="23" creationId="{8F6AFD7D-261E-4B64-BD4F-695000744201}"/>
          </ac:spMkLst>
        </pc:spChg>
      </pc:sldChg>
      <pc:sldChg chg="modSp mod modNotes modNotesTx">
        <pc:chgData name="Stanford Bowman" userId="6ede3e4e1afbea80" providerId="LiveId" clId="{5E8558FB-9D60-4710-A493-61EB11744BF7}" dt="2026-03-08T23:39:46.099" v="1023"/>
        <pc:sldMkLst>
          <pc:docMk/>
          <pc:sldMk cId="0" sldId="275"/>
        </pc:sldMkLst>
        <pc:spChg chg="mod">
          <ac:chgData name="Stanford Bowman" userId="6ede3e4e1afbea80" providerId="LiveId" clId="{5E8558FB-9D60-4710-A493-61EB11744BF7}" dt="2026-03-08T23:37:17.285" v="993" actId="404"/>
          <ac:spMkLst>
            <pc:docMk/>
            <pc:sldMk cId="0" sldId="275"/>
            <ac:spMk id="2" creationId="{CA679133-6CED-458B-84DB-18AD0DEC1CCA}"/>
          </ac:spMkLst>
        </pc:spChg>
        <pc:spChg chg="mod">
          <ac:chgData name="Stanford Bowman" userId="6ede3e4e1afbea80" providerId="LiveId" clId="{5E8558FB-9D60-4710-A493-61EB11744BF7}" dt="2026-03-08T23:37:58.195" v="994"/>
          <ac:spMkLst>
            <pc:docMk/>
            <pc:sldMk cId="0" sldId="275"/>
            <ac:spMk id="3" creationId="{E84E44DF-19D2-4D3D-82BD-BFFF8C12487B}"/>
          </ac:spMkLst>
        </pc:spChg>
        <pc:spChg chg="mod">
          <ac:chgData name="Stanford Bowman" userId="6ede3e4e1afbea80" providerId="LiveId" clId="{5E8558FB-9D60-4710-A493-61EB11744BF7}" dt="2026-03-08T23:38:44.388" v="1021" actId="14100"/>
          <ac:spMkLst>
            <pc:docMk/>
            <pc:sldMk cId="0" sldId="275"/>
            <ac:spMk id="4" creationId="{933A8987-2260-4FA0-8D7C-1F526CB1B105}"/>
          </ac:spMkLst>
        </pc:spChg>
        <pc:spChg chg="mod">
          <ac:chgData name="Stanford Bowman" userId="6ede3e4e1afbea80" providerId="LiveId" clId="{5E8558FB-9D60-4710-A493-61EB11744BF7}" dt="2026-03-08T23:38:35.370" v="1020" actId="1036"/>
          <ac:spMkLst>
            <pc:docMk/>
            <pc:sldMk cId="0" sldId="275"/>
            <ac:spMk id="5" creationId="{000FBA31-EF9B-49E9-9763-7C5FE027711F}"/>
          </ac:spMkLst>
        </pc:spChg>
        <pc:spChg chg="mod">
          <ac:chgData name="Stanford Bowman" userId="6ede3e4e1afbea80" providerId="LiveId" clId="{5E8558FB-9D60-4710-A493-61EB11744BF7}" dt="2026-03-08T03:01:06.356" v="152" actId="27636"/>
          <ac:spMkLst>
            <pc:docMk/>
            <pc:sldMk cId="0" sldId="275"/>
            <ac:spMk id="19" creationId="{487C4569-A6EE-4A6B-96D4-9D0D6265B458}"/>
          </ac:spMkLst>
        </pc:spChg>
        <pc:spChg chg="mod">
          <ac:chgData name="Stanford Bowman" userId="6ede3e4e1afbea80" providerId="LiveId" clId="{5E8558FB-9D60-4710-A493-61EB11744BF7}" dt="2026-03-08T23:39:46.099" v="1023"/>
          <ac:spMkLst>
            <pc:docMk/>
            <pc:sldMk cId="0" sldId="275"/>
            <ac:spMk id="24" creationId="{94D7615B-E342-4C5F-9D1E-5F57CE4E5B1B}"/>
          </ac:spMkLst>
        </pc:spChg>
        <pc:picChg chg="mod">
          <ac:chgData name="Stanford Bowman" userId="6ede3e4e1afbea80" providerId="LiveId" clId="{5E8558FB-9D60-4710-A493-61EB11744BF7}" dt="2026-03-08T23:39:06.287" v="1022" actId="14826"/>
          <ac:picMkLst>
            <pc:docMk/>
            <pc:sldMk cId="0" sldId="275"/>
            <ac:picMk id="21" creationId="{169EBF91-F0F0-4A71-8AF6-14FAE7119D07}"/>
          </ac:picMkLst>
        </pc:picChg>
      </pc:sldChg>
      <pc:sldChg chg="delSp modSp mod modNotes modNotesTx">
        <pc:chgData name="Stanford Bowman" userId="6ede3e4e1afbea80" providerId="LiveId" clId="{5E8558FB-9D60-4710-A493-61EB11744BF7}" dt="2026-03-08T23:52:33.879" v="1117" actId="14100"/>
        <pc:sldMkLst>
          <pc:docMk/>
          <pc:sldMk cId="2995943321" sldId="277"/>
        </pc:sldMkLst>
        <pc:spChg chg="mod">
          <ac:chgData name="Stanford Bowman" userId="6ede3e4e1afbea80" providerId="LiveId" clId="{5E8558FB-9D60-4710-A493-61EB11744BF7}" dt="2026-03-08T23:52:05.724" v="1116" actId="1035"/>
          <ac:spMkLst>
            <pc:docMk/>
            <pc:sldMk cId="2995943321" sldId="277"/>
            <ac:spMk id="3" creationId="{C173528E-EDC8-4FBE-9BE9-878B206B957E}"/>
          </ac:spMkLst>
        </pc:spChg>
        <pc:spChg chg="mod">
          <ac:chgData name="Stanford Bowman" userId="6ede3e4e1afbea80" providerId="LiveId" clId="{5E8558FB-9D60-4710-A493-61EB11744BF7}" dt="2026-03-08T23:51:52.589" v="1095" actId="14100"/>
          <ac:spMkLst>
            <pc:docMk/>
            <pc:sldMk cId="2995943321" sldId="277"/>
            <ac:spMk id="18" creationId="{6C968AE9-C3F4-4135-9434-0F35D0A5243A}"/>
          </ac:spMkLst>
        </pc:spChg>
        <pc:spChg chg="del">
          <ac:chgData name="Stanford Bowman" userId="6ede3e4e1afbea80" providerId="LiveId" clId="{5E8558FB-9D60-4710-A493-61EB11744BF7}" dt="2026-03-08T23:50:58.352" v="1089" actId="478"/>
          <ac:spMkLst>
            <pc:docMk/>
            <pc:sldMk cId="2995943321" sldId="277"/>
            <ac:spMk id="19" creationId="{69B5B8AA-723D-4FA7-B882-D351C09B3003}"/>
          </ac:spMkLst>
        </pc:spChg>
        <pc:spChg chg="mod">
          <ac:chgData name="Stanford Bowman" userId="6ede3e4e1afbea80" providerId="LiveId" clId="{5E8558FB-9D60-4710-A493-61EB11744BF7}" dt="2026-03-08T23:52:33.879" v="1117" actId="14100"/>
          <ac:spMkLst>
            <pc:docMk/>
            <pc:sldMk cId="2995943321" sldId="277"/>
            <ac:spMk id="21" creationId="{D5CA7739-1376-4613-8ADE-73CDD8360891}"/>
          </ac:spMkLst>
        </pc:spChg>
        <pc:spChg chg="mod">
          <ac:chgData name="Stanford Bowman" userId="6ede3e4e1afbea80" providerId="LiveId" clId="{5E8558FB-9D60-4710-A493-61EB11744BF7}" dt="2026-03-08T23:47:46.526" v="1081" actId="403"/>
          <ac:spMkLst>
            <pc:docMk/>
            <pc:sldMk cId="2995943321" sldId="277"/>
            <ac:spMk id="23" creationId="{4AE1B342-E6EE-45AE-83D4-7797DFEF110B}"/>
          </ac:spMkLst>
        </pc:spChg>
        <pc:spChg chg="mod">
          <ac:chgData name="Stanford Bowman" userId="6ede3e4e1afbea80" providerId="LiveId" clId="{5E8558FB-9D60-4710-A493-61EB11744BF7}" dt="2026-03-08T03:01:06.358" v="153" actId="27636"/>
          <ac:spMkLst>
            <pc:docMk/>
            <pc:sldMk cId="2995943321" sldId="277"/>
            <ac:spMk id="30" creationId="{BE1F6D94-2450-4044-B133-1BB96BDA3032}"/>
          </ac:spMkLst>
        </pc:spChg>
        <pc:spChg chg="mod">
          <ac:chgData name="Stanford Bowman" userId="6ede3e4e1afbea80" providerId="LiveId" clId="{5E8558FB-9D60-4710-A493-61EB11744BF7}" dt="2026-03-08T23:52:33.879" v="1117" actId="14100"/>
          <ac:spMkLst>
            <pc:docMk/>
            <pc:sldMk cId="2995943321" sldId="277"/>
            <ac:spMk id="40" creationId="{CD87E422-5B4F-433A-BC22-82954C8D1A70}"/>
          </ac:spMkLst>
        </pc:spChg>
        <pc:spChg chg="mod">
          <ac:chgData name="Stanford Bowman" userId="6ede3e4e1afbea80" providerId="LiveId" clId="{5E8558FB-9D60-4710-A493-61EB11744BF7}" dt="2026-03-08T23:52:33.879" v="1117" actId="14100"/>
          <ac:spMkLst>
            <pc:docMk/>
            <pc:sldMk cId="2995943321" sldId="277"/>
            <ac:spMk id="41" creationId="{A08F2ABD-684F-47A5-BE62-ECDC7B7897D2}"/>
          </ac:spMkLst>
        </pc:spChg>
        <pc:picChg chg="del">
          <ac:chgData name="Stanford Bowman" userId="6ede3e4e1afbea80" providerId="LiveId" clId="{5E8558FB-9D60-4710-A493-61EB11744BF7}" dt="2026-03-08T23:46:14.768" v="1072" actId="478"/>
          <ac:picMkLst>
            <pc:docMk/>
            <pc:sldMk cId="2995943321" sldId="277"/>
            <ac:picMk id="31" creationId="{7BA570A0-7C76-446E-8911-E1D986DB258A}"/>
          </ac:picMkLst>
        </pc:picChg>
        <pc:picChg chg="del">
          <ac:chgData name="Stanford Bowman" userId="6ede3e4e1afbea80" providerId="LiveId" clId="{5E8558FB-9D60-4710-A493-61EB11744BF7}" dt="2026-03-08T23:46:14.768" v="1072" actId="478"/>
          <ac:picMkLst>
            <pc:docMk/>
            <pc:sldMk cId="2995943321" sldId="277"/>
            <ac:picMk id="34" creationId="{7307BF6B-301B-4222-B163-C5F6A69B9D9F}"/>
          </ac:picMkLst>
        </pc:picChg>
        <pc:picChg chg="del">
          <ac:chgData name="Stanford Bowman" userId="6ede3e4e1afbea80" providerId="LiveId" clId="{5E8558FB-9D60-4710-A493-61EB11744BF7}" dt="2026-03-08T23:46:14.768" v="1072" actId="478"/>
          <ac:picMkLst>
            <pc:docMk/>
            <pc:sldMk cId="2995943321" sldId="277"/>
            <ac:picMk id="39" creationId="{9615DC66-F7EE-47D0-BEE3-C3490F857F57}"/>
          </ac:picMkLst>
        </pc:picChg>
      </pc:sldChg>
      <pc:sldChg chg="modSp del mod">
        <pc:chgData name="Stanford Bowman" userId="6ede3e4e1afbea80" providerId="LiveId" clId="{5E8558FB-9D60-4710-A493-61EB11744BF7}" dt="2026-03-08T23:41:34.975" v="1032" actId="47"/>
        <pc:sldMkLst>
          <pc:docMk/>
          <pc:sldMk cId="951400606" sldId="282"/>
        </pc:sldMkLst>
        <pc:spChg chg="mod">
          <ac:chgData name="Stanford Bowman" userId="6ede3e4e1afbea80" providerId="LiveId" clId="{5E8558FB-9D60-4710-A493-61EB11744BF7}" dt="2026-03-08T23:40:18.188" v="1024" actId="207"/>
          <ac:spMkLst>
            <pc:docMk/>
            <pc:sldMk cId="951400606" sldId="282"/>
            <ac:spMk id="2" creationId="{133349D8-4C19-4A76-A183-88D20A08E7BE}"/>
          </ac:spMkLst>
        </pc:spChg>
        <pc:spChg chg="mod">
          <ac:chgData name="Stanford Bowman" userId="6ede3e4e1afbea80" providerId="LiveId" clId="{5E8558FB-9D60-4710-A493-61EB11744BF7}" dt="2026-03-08T23:40:18.188" v="1024" actId="207"/>
          <ac:spMkLst>
            <pc:docMk/>
            <pc:sldMk cId="951400606" sldId="282"/>
            <ac:spMk id="3" creationId="{4AB07145-7644-466F-841D-DF1EFBC30635}"/>
          </ac:spMkLst>
        </pc:spChg>
      </pc:sldChg>
      <pc:sldChg chg="modSp mod modNotes">
        <pc:chgData name="Stanford Bowman" userId="6ede3e4e1afbea80" providerId="LiveId" clId="{5E8558FB-9D60-4710-A493-61EB11744BF7}" dt="2026-03-08T23:31:11.463" v="963" actId="1037"/>
        <pc:sldMkLst>
          <pc:docMk/>
          <pc:sldMk cId="2028828048" sldId="293"/>
        </pc:sldMkLst>
        <pc:spChg chg="mod">
          <ac:chgData name="Stanford Bowman" userId="6ede3e4e1afbea80" providerId="LiveId" clId="{5E8558FB-9D60-4710-A493-61EB11744BF7}" dt="2026-03-08T23:28:00.217" v="925" actId="1038"/>
          <ac:spMkLst>
            <pc:docMk/>
            <pc:sldMk cId="2028828048" sldId="293"/>
            <ac:spMk id="2" creationId="{7F5D1A2B-EEA7-459D-80F2-970AC84A03A9}"/>
          </ac:spMkLst>
        </pc:spChg>
        <pc:spChg chg="mod">
          <ac:chgData name="Stanford Bowman" userId="6ede3e4e1afbea80" providerId="LiveId" clId="{5E8558FB-9D60-4710-A493-61EB11744BF7}" dt="2026-03-08T23:31:11.463" v="963" actId="1037"/>
          <ac:spMkLst>
            <pc:docMk/>
            <pc:sldMk cId="2028828048" sldId="293"/>
            <ac:spMk id="3" creationId="{6FB3C27C-82E3-4244-B3F0-E45CC687B4E0}"/>
          </ac:spMkLst>
        </pc:spChg>
        <pc:spChg chg="mod">
          <ac:chgData name="Stanford Bowman" userId="6ede3e4e1afbea80" providerId="LiveId" clId="{5E8558FB-9D60-4710-A493-61EB11744BF7}" dt="2026-03-08T23:31:11.463" v="963" actId="1037"/>
          <ac:spMkLst>
            <pc:docMk/>
            <pc:sldMk cId="2028828048" sldId="293"/>
            <ac:spMk id="5" creationId="{01F39278-C382-C1E7-AA21-F8AE2EE06404}"/>
          </ac:spMkLst>
        </pc:spChg>
        <pc:spChg chg="mod">
          <ac:chgData name="Stanford Bowman" userId="6ede3e4e1afbea80" providerId="LiveId" clId="{5E8558FB-9D60-4710-A493-61EB11744BF7}" dt="2026-03-08T23:27:24.693" v="915"/>
          <ac:spMkLst>
            <pc:docMk/>
            <pc:sldMk cId="2028828048" sldId="293"/>
            <ac:spMk id="12" creationId="{64AC2B0A-7EF6-4661-BAF2-48BF1E008AC9}"/>
          </ac:spMkLst>
        </pc:spChg>
        <pc:spChg chg="mod">
          <ac:chgData name="Stanford Bowman" userId="6ede3e4e1afbea80" providerId="LiveId" clId="{5E8558FB-9D60-4710-A493-61EB11744BF7}" dt="2026-03-08T23:28:10.097" v="927" actId="14100"/>
          <ac:spMkLst>
            <pc:docMk/>
            <pc:sldMk cId="2028828048" sldId="293"/>
            <ac:spMk id="13" creationId="{2DB91BA0-06D8-4C75-8E1F-C9EBACD47DED}"/>
          </ac:spMkLst>
        </pc:spChg>
        <pc:picChg chg="mod">
          <ac:chgData name="Stanford Bowman" userId="6ede3e4e1afbea80" providerId="LiveId" clId="{5E8558FB-9D60-4710-A493-61EB11744BF7}" dt="2026-03-08T23:28:59.506" v="932" actId="14826"/>
          <ac:picMkLst>
            <pc:docMk/>
            <pc:sldMk cId="2028828048" sldId="293"/>
            <ac:picMk id="14" creationId="{8F0E91F9-E263-4EA5-BB3A-165F10634D3B}"/>
          </ac:picMkLst>
        </pc:picChg>
      </pc:sldChg>
      <pc:sldChg chg="addSp delSp modSp mod">
        <pc:chgData name="Stanford Bowman" userId="6ede3e4e1afbea80" providerId="LiveId" clId="{5E8558FB-9D60-4710-A493-61EB11744BF7}" dt="2026-03-08T18:40:45.736" v="326" actId="207"/>
        <pc:sldMkLst>
          <pc:docMk/>
          <pc:sldMk cId="2232715721" sldId="294"/>
        </pc:sldMkLst>
        <pc:spChg chg="add mod">
          <ac:chgData name="Stanford Bowman" userId="6ede3e4e1afbea80" providerId="LiveId" clId="{5E8558FB-9D60-4710-A493-61EB11744BF7}" dt="2026-03-08T02:55:35.980" v="85" actId="12789"/>
          <ac:spMkLst>
            <pc:docMk/>
            <pc:sldMk cId="2232715721" sldId="294"/>
            <ac:spMk id="2" creationId="{8F578491-77B0-4B53-CA1B-043D9B9A8310}"/>
          </ac:spMkLst>
        </pc:spChg>
        <pc:spChg chg="mod ord">
          <ac:chgData name="Stanford Bowman" userId="6ede3e4e1afbea80" providerId="LiveId" clId="{5E8558FB-9D60-4710-A493-61EB11744BF7}" dt="2026-03-08T18:40:45.736" v="326" actId="207"/>
          <ac:spMkLst>
            <pc:docMk/>
            <pc:sldMk cId="2232715721" sldId="294"/>
            <ac:spMk id="3" creationId="{596BCE1E-E24D-419E-8D9F-8319B78B0BF7}"/>
          </ac:spMkLst>
        </pc:spChg>
        <pc:spChg chg="mod">
          <ac:chgData name="Stanford Bowman" userId="6ede3e4e1afbea80" providerId="LiveId" clId="{5E8558FB-9D60-4710-A493-61EB11744BF7}" dt="2026-03-08T18:40:29.206" v="325" actId="403"/>
          <ac:spMkLst>
            <pc:docMk/>
            <pc:sldMk cId="2232715721" sldId="294"/>
            <ac:spMk id="4" creationId="{F483079F-B8D0-257C-6E07-4D17A42CEC1E}"/>
          </ac:spMkLst>
        </pc:spChg>
        <pc:spChg chg="mod">
          <ac:chgData name="Stanford Bowman" userId="6ede3e4e1afbea80" providerId="LiveId" clId="{5E8558FB-9D60-4710-A493-61EB11744BF7}" dt="2026-03-08T02:49:38.094" v="52" actId="1076"/>
          <ac:spMkLst>
            <pc:docMk/>
            <pc:sldMk cId="2232715721" sldId="294"/>
            <ac:spMk id="5" creationId="{1BD4BB2E-5C28-8546-AFA6-8FF40D303DC4}"/>
          </ac:spMkLst>
        </pc:spChg>
        <pc:spChg chg="add mod">
          <ac:chgData name="Stanford Bowman" userId="6ede3e4e1afbea80" providerId="LiveId" clId="{5E8558FB-9D60-4710-A493-61EB11744BF7}" dt="2026-03-08T02:59:49.399" v="134" actId="1582"/>
          <ac:spMkLst>
            <pc:docMk/>
            <pc:sldMk cId="2232715721" sldId="294"/>
            <ac:spMk id="6" creationId="{9385E8B4-4BE1-03D0-7AB9-500E58D5EAE5}"/>
          </ac:spMkLst>
        </pc:spChg>
        <pc:picChg chg="del mod">
          <ac:chgData name="Stanford Bowman" userId="6ede3e4e1afbea80" providerId="LiveId" clId="{5E8558FB-9D60-4710-A493-61EB11744BF7}" dt="2026-03-08T02:58:04.288" v="102" actId="478"/>
          <ac:picMkLst>
            <pc:docMk/>
            <pc:sldMk cId="2232715721" sldId="294"/>
            <ac:picMk id="15" creationId="{10DC3AB6-3669-4721-AA0D-CA251530C4B8}"/>
          </ac:picMkLst>
        </pc:picChg>
        <pc:picChg chg="add del mod">
          <ac:chgData name="Stanford Bowman" userId="6ede3e4e1afbea80" providerId="LiveId" clId="{5E8558FB-9D60-4710-A493-61EB11744BF7}" dt="2026-03-08T02:43:39.704" v="20" actId="478"/>
          <ac:picMkLst>
            <pc:docMk/>
            <pc:sldMk cId="2232715721" sldId="294"/>
            <ac:picMk id="16" creationId="{EFE13BD9-BC03-4E74-B347-62E85886E310}"/>
          </ac:picMkLst>
        </pc:picChg>
      </pc:sldChg>
      <pc:sldChg chg="addSp delSp modSp mod modNotes modNotesTx">
        <pc:chgData name="Stanford Bowman" userId="6ede3e4e1afbea80" providerId="LiveId" clId="{5E8558FB-9D60-4710-A493-61EB11744BF7}" dt="2026-03-08T18:45:22.448" v="365" actId="14100"/>
        <pc:sldMkLst>
          <pc:docMk/>
          <pc:sldMk cId="1683915044" sldId="296"/>
        </pc:sldMkLst>
        <pc:spChg chg="mod">
          <ac:chgData name="Stanford Bowman" userId="6ede3e4e1afbea80" providerId="LiveId" clId="{5E8558FB-9D60-4710-A493-61EB11744BF7}" dt="2026-03-08T18:45:18.851" v="364" actId="14100"/>
          <ac:spMkLst>
            <pc:docMk/>
            <pc:sldMk cId="1683915044" sldId="296"/>
            <ac:spMk id="8" creationId="{46EB6426-2FB5-433D-9244-7ECF2452335A}"/>
          </ac:spMkLst>
        </pc:spChg>
        <pc:spChg chg="del mod">
          <ac:chgData name="Stanford Bowman" userId="6ede3e4e1afbea80" providerId="LiveId" clId="{5E8558FB-9D60-4710-A493-61EB11744BF7}" dt="2026-03-08T18:45:04.171" v="361" actId="478"/>
          <ac:spMkLst>
            <pc:docMk/>
            <pc:sldMk cId="1683915044" sldId="296"/>
            <ac:spMk id="9" creationId="{F8AFC21B-389C-4577-9F71-99E0FA5246CB}"/>
          </ac:spMkLst>
        </pc:spChg>
        <pc:spChg chg="mod">
          <ac:chgData name="Stanford Bowman" userId="6ede3e4e1afbea80" providerId="LiveId" clId="{5E8558FB-9D60-4710-A493-61EB11744BF7}" dt="2026-03-08T18:44:18.868" v="348" actId="14100"/>
          <ac:spMkLst>
            <pc:docMk/>
            <pc:sldMk cId="1683915044" sldId="296"/>
            <ac:spMk id="12" creationId="{73CA73ED-E258-491C-A8C5-3B7FA0697A1D}"/>
          </ac:spMkLst>
        </pc:spChg>
        <pc:spChg chg="mod">
          <ac:chgData name="Stanford Bowman" userId="6ede3e4e1afbea80" providerId="LiveId" clId="{5E8558FB-9D60-4710-A493-61EB11744BF7}" dt="2026-03-08T18:45:22.448" v="365" actId="14100"/>
          <ac:spMkLst>
            <pc:docMk/>
            <pc:sldMk cId="1683915044" sldId="296"/>
            <ac:spMk id="14" creationId="{FA326913-7A2E-403D-8099-49DE18883F2F}"/>
          </ac:spMkLst>
        </pc:spChg>
        <pc:grpChg chg="del mod">
          <ac:chgData name="Stanford Bowman" userId="6ede3e4e1afbea80" providerId="LiveId" clId="{5E8558FB-9D60-4710-A493-61EB11744BF7}" dt="2026-03-08T03:07:42.137" v="260" actId="165"/>
          <ac:grpSpMkLst>
            <pc:docMk/>
            <pc:sldMk cId="1683915044" sldId="296"/>
            <ac:grpSpMk id="2" creationId="{E93FDE21-BBC5-970F-946C-B99EBF5361BB}"/>
          </ac:grpSpMkLst>
        </pc:grpChg>
        <pc:picChg chg="del mod topLvl">
          <ac:chgData name="Stanford Bowman" userId="6ede3e4e1afbea80" providerId="LiveId" clId="{5E8558FB-9D60-4710-A493-61EB11744BF7}" dt="2026-03-08T03:07:50.642" v="263" actId="478"/>
          <ac:picMkLst>
            <pc:docMk/>
            <pc:sldMk cId="1683915044" sldId="296"/>
            <ac:picMk id="15" creationId="{8FD36EA1-D42E-49C8-9880-ED8CCF7B693A}"/>
          </ac:picMkLst>
        </pc:picChg>
        <pc:picChg chg="mod topLvl">
          <ac:chgData name="Stanford Bowman" userId="6ede3e4e1afbea80" providerId="LiveId" clId="{5E8558FB-9D60-4710-A493-61EB11744BF7}" dt="2026-03-08T03:08:16.723" v="266" actId="1076"/>
          <ac:picMkLst>
            <pc:docMk/>
            <pc:sldMk cId="1683915044" sldId="296"/>
            <ac:picMk id="16" creationId="{DCB9D638-7015-44FC-A278-F3AF61990394}"/>
          </ac:picMkLst>
        </pc:picChg>
        <pc:cxnChg chg="add mod">
          <ac:chgData name="Stanford Bowman" userId="6ede3e4e1afbea80" providerId="LiveId" clId="{5E8558FB-9D60-4710-A493-61EB11744BF7}" dt="2026-03-08T18:45:11.451" v="363" actId="1076"/>
          <ac:cxnSpMkLst>
            <pc:docMk/>
            <pc:sldMk cId="1683915044" sldId="296"/>
            <ac:cxnSpMk id="2" creationId="{B7205D04-E562-DCC4-2B45-E279DF440EEE}"/>
          </ac:cxnSpMkLst>
        </pc:cxnChg>
      </pc:sldChg>
      <pc:sldChg chg="addSp delSp modSp mod setBg modNotes modNotesTx">
        <pc:chgData name="Stanford Bowman" userId="6ede3e4e1afbea80" providerId="LiveId" clId="{5E8558FB-9D60-4710-A493-61EB11744BF7}" dt="2026-03-08T18:42:22.372" v="334"/>
        <pc:sldMkLst>
          <pc:docMk/>
          <pc:sldMk cId="1528768361" sldId="306"/>
        </pc:sldMkLst>
        <pc:spChg chg="add mod">
          <ac:chgData name="Stanford Bowman" userId="6ede3e4e1afbea80" providerId="LiveId" clId="{5E8558FB-9D60-4710-A493-61EB11744BF7}" dt="2026-03-08T02:51:32.344" v="62"/>
          <ac:spMkLst>
            <pc:docMk/>
            <pc:sldMk cId="1528768361" sldId="306"/>
            <ac:spMk id="3" creationId="{E494E801-3070-BA81-1F3A-339E1F2CBC62}"/>
          </ac:spMkLst>
        </pc:spChg>
        <pc:spChg chg="mod">
          <ac:chgData name="Stanford Bowman" userId="6ede3e4e1afbea80" providerId="LiveId" clId="{5E8558FB-9D60-4710-A493-61EB11744BF7}" dt="2026-03-08T02:53:03.182" v="71" actId="404"/>
          <ac:spMkLst>
            <pc:docMk/>
            <pc:sldMk cId="1528768361" sldId="306"/>
            <ac:spMk id="5" creationId="{42D81312-EC24-4AE0-B13D-2FAB2FD9637B}"/>
          </ac:spMkLst>
        </pc:spChg>
        <pc:spChg chg="mod">
          <ac:chgData name="Stanford Bowman" userId="6ede3e4e1afbea80" providerId="LiveId" clId="{5E8558FB-9D60-4710-A493-61EB11744BF7}" dt="2026-03-08T02:52:06.555" v="68"/>
          <ac:spMkLst>
            <pc:docMk/>
            <pc:sldMk cId="1528768361" sldId="306"/>
            <ac:spMk id="10" creationId="{3D61ED23-726E-43E0-822B-DEBEDE42544B}"/>
          </ac:spMkLst>
        </pc:spChg>
        <pc:spChg chg="del mod">
          <ac:chgData name="Stanford Bowman" userId="6ede3e4e1afbea80" providerId="LiveId" clId="{5E8558FB-9D60-4710-A493-61EB11744BF7}" dt="2026-03-08T18:41:30.265" v="328" actId="478"/>
          <ac:spMkLst>
            <pc:docMk/>
            <pc:sldMk cId="1528768361" sldId="306"/>
            <ac:spMk id="17" creationId="{7AB31E4F-668A-4559-AE27-F712EC547FD1}"/>
          </ac:spMkLst>
        </pc:spChg>
        <pc:graphicFrameChg chg="add mod">
          <ac:chgData name="Stanford Bowman" userId="6ede3e4e1afbea80" providerId="LiveId" clId="{5E8558FB-9D60-4710-A493-61EB11744BF7}" dt="2026-03-08T02:51:29.893" v="61"/>
          <ac:graphicFrameMkLst>
            <pc:docMk/>
            <pc:sldMk cId="1528768361" sldId="306"/>
            <ac:graphicFrameMk id="2" creationId="{E9BC6EDC-38F7-EA4C-B918-C537F881EFE3}"/>
          </ac:graphicFrameMkLst>
        </pc:graphicFrameChg>
        <pc:picChg chg="mod">
          <ac:chgData name="Stanford Bowman" userId="6ede3e4e1afbea80" providerId="LiveId" clId="{5E8558FB-9D60-4710-A493-61EB11744BF7}" dt="2026-03-08T02:52:42.167" v="69" actId="14100"/>
          <ac:picMkLst>
            <pc:docMk/>
            <pc:sldMk cId="1528768361" sldId="306"/>
            <ac:picMk id="11" creationId="{B8091F84-6869-43EF-A058-EAFFB8A0228D}"/>
          </ac:picMkLst>
        </pc:picChg>
      </pc:sldChg>
      <pc:sldChg chg="modSp mod modNotes">
        <pc:chgData name="Stanford Bowman" userId="6ede3e4e1afbea80" providerId="LiveId" clId="{5E8558FB-9D60-4710-A493-61EB11744BF7}" dt="2026-03-08T18:46:59.145" v="401" actId="14100"/>
        <pc:sldMkLst>
          <pc:docMk/>
          <pc:sldMk cId="1489487438" sldId="308"/>
        </pc:sldMkLst>
        <pc:spChg chg="mod">
          <ac:chgData name="Stanford Bowman" userId="6ede3e4e1afbea80" providerId="LiveId" clId="{5E8558FB-9D60-4710-A493-61EB11744BF7}" dt="2026-03-08T03:01:06.318" v="138" actId="27636"/>
          <ac:spMkLst>
            <pc:docMk/>
            <pc:sldMk cId="1489487438" sldId="308"/>
            <ac:spMk id="2" creationId="{30F864E8-A8E8-03BD-9FEE-D498B5EB9B1D}"/>
          </ac:spMkLst>
        </pc:spChg>
        <pc:spChg chg="mod">
          <ac:chgData name="Stanford Bowman" userId="6ede3e4e1afbea80" providerId="LiveId" clId="{5E8558FB-9D60-4710-A493-61EB11744BF7}" dt="2026-03-08T18:46:46.439" v="400" actId="1035"/>
          <ac:spMkLst>
            <pc:docMk/>
            <pc:sldMk cId="1489487438" sldId="308"/>
            <ac:spMk id="3" creationId="{ADB8D466-BABE-CA61-2A5F-1E6680930749}"/>
          </ac:spMkLst>
        </pc:spChg>
        <pc:spChg chg="mod">
          <ac:chgData name="Stanford Bowman" userId="6ede3e4e1afbea80" providerId="LiveId" clId="{5E8558FB-9D60-4710-A493-61EB11744BF7}" dt="2026-03-08T18:46:59.145" v="401" actId="14100"/>
          <ac:spMkLst>
            <pc:docMk/>
            <pc:sldMk cId="1489487438" sldId="308"/>
            <ac:spMk id="12" creationId="{65A8DD49-BF8B-4346-980A-6165ED343749}"/>
          </ac:spMkLst>
        </pc:spChg>
        <pc:grpChg chg="mod">
          <ac:chgData name="Stanford Bowman" userId="6ede3e4e1afbea80" providerId="LiveId" clId="{5E8558FB-9D60-4710-A493-61EB11744BF7}" dt="2026-03-08T03:11:39.382" v="286" actId="1076"/>
          <ac:grpSpMkLst>
            <pc:docMk/>
            <pc:sldMk cId="1489487438" sldId="308"/>
            <ac:grpSpMk id="4" creationId="{71F3ACDE-577F-2F66-D697-96D497DB9AD6}"/>
          </ac:grpSpMkLst>
        </pc:grpChg>
        <pc:picChg chg="mod modCrop">
          <ac:chgData name="Stanford Bowman" userId="6ede3e4e1afbea80" providerId="LiveId" clId="{5E8558FB-9D60-4710-A493-61EB11744BF7}" dt="2026-03-08T03:10:51.956" v="280" actId="18131"/>
          <ac:picMkLst>
            <pc:docMk/>
            <pc:sldMk cId="1489487438" sldId="308"/>
            <ac:picMk id="21" creationId="{EB53A1F5-C966-4FA6-96F6-69296A435F2A}"/>
          </ac:picMkLst>
        </pc:picChg>
        <pc:picChg chg="mod modCrop">
          <ac:chgData name="Stanford Bowman" userId="6ede3e4e1afbea80" providerId="LiveId" clId="{5E8558FB-9D60-4710-A493-61EB11744BF7}" dt="2026-03-08T03:10:43.567" v="279" actId="18131"/>
          <ac:picMkLst>
            <pc:docMk/>
            <pc:sldMk cId="1489487438" sldId="308"/>
            <ac:picMk id="25" creationId="{8E0016BF-E633-412D-B0A7-487D26ABF779}"/>
          </ac:picMkLst>
        </pc:picChg>
      </pc:sldChg>
      <pc:sldChg chg="delSp modSp mod ord modNotes">
        <pc:chgData name="Stanford Bowman" userId="6ede3e4e1afbea80" providerId="LiveId" clId="{5E8558FB-9D60-4710-A493-61EB11744BF7}" dt="2026-03-08T23:18:14.977" v="886" actId="14100"/>
        <pc:sldMkLst>
          <pc:docMk/>
          <pc:sldMk cId="180577358" sldId="325"/>
        </pc:sldMkLst>
        <pc:spChg chg="mod">
          <ac:chgData name="Stanford Bowman" userId="6ede3e4e1afbea80" providerId="LiveId" clId="{5E8558FB-9D60-4710-A493-61EB11744BF7}" dt="2026-03-08T23:18:14.977" v="886" actId="14100"/>
          <ac:spMkLst>
            <pc:docMk/>
            <pc:sldMk cId="180577358" sldId="325"/>
            <ac:spMk id="2" creationId="{7F5D1A2B-EEA7-459D-80F2-970AC84A03A9}"/>
          </ac:spMkLst>
        </pc:spChg>
        <pc:spChg chg="mod">
          <ac:chgData name="Stanford Bowman" userId="6ede3e4e1afbea80" providerId="LiveId" clId="{5E8558FB-9D60-4710-A493-61EB11744BF7}" dt="2026-03-08T23:18:14.977" v="886" actId="14100"/>
          <ac:spMkLst>
            <pc:docMk/>
            <pc:sldMk cId="180577358" sldId="325"/>
            <ac:spMk id="3" creationId="{CF91492A-8356-4B1A-A035-5B5185E5E856}"/>
          </ac:spMkLst>
        </pc:spChg>
        <pc:spChg chg="del mod">
          <ac:chgData name="Stanford Bowman" userId="6ede3e4e1afbea80" providerId="LiveId" clId="{5E8558FB-9D60-4710-A493-61EB11744BF7}" dt="2026-03-08T23:14:49.298" v="836" actId="478"/>
          <ac:spMkLst>
            <pc:docMk/>
            <pc:sldMk cId="180577358" sldId="325"/>
            <ac:spMk id="4" creationId="{834959A6-625F-4B1C-9AD0-25CC6D8A95F6}"/>
          </ac:spMkLst>
        </pc:spChg>
        <pc:spChg chg="mod">
          <ac:chgData name="Stanford Bowman" userId="6ede3e4e1afbea80" providerId="LiveId" clId="{5E8558FB-9D60-4710-A493-61EB11744BF7}" dt="2026-03-08T03:01:06.352" v="151" actId="27636"/>
          <ac:spMkLst>
            <pc:docMk/>
            <pc:sldMk cId="180577358" sldId="325"/>
            <ac:spMk id="11" creationId="{58FB5F35-44ED-4682-90B2-1A02F3D88501}"/>
          </ac:spMkLst>
        </pc:spChg>
        <pc:spChg chg="mod">
          <ac:chgData name="Stanford Bowman" userId="6ede3e4e1afbea80" providerId="LiveId" clId="{5E8558FB-9D60-4710-A493-61EB11744BF7}" dt="2026-03-08T23:14:13.548" v="832"/>
          <ac:spMkLst>
            <pc:docMk/>
            <pc:sldMk cId="180577358" sldId="325"/>
            <ac:spMk id="12" creationId="{64AC2B0A-7EF6-4661-BAF2-48BF1E008AC9}"/>
          </ac:spMkLst>
        </pc:spChg>
        <pc:picChg chg="del">
          <ac:chgData name="Stanford Bowman" userId="6ede3e4e1afbea80" providerId="LiveId" clId="{5E8558FB-9D60-4710-A493-61EB11744BF7}" dt="2026-03-08T23:17:27.904" v="884" actId="478"/>
          <ac:picMkLst>
            <pc:docMk/>
            <pc:sldMk cId="180577358" sldId="325"/>
            <ac:picMk id="5" creationId="{6A12956D-8535-1019-9EFD-6239A3786A20}"/>
          </ac:picMkLst>
        </pc:picChg>
        <pc:picChg chg="mod">
          <ac:chgData name="Stanford Bowman" userId="6ede3e4e1afbea80" providerId="LiveId" clId="{5E8558FB-9D60-4710-A493-61EB11744BF7}" dt="2026-03-08T23:18:01.020" v="885" actId="14826"/>
          <ac:picMkLst>
            <pc:docMk/>
            <pc:sldMk cId="180577358" sldId="325"/>
            <ac:picMk id="13" creationId="{233A5C7A-03CC-496C-991F-E142F14890F1}"/>
          </ac:picMkLst>
        </pc:picChg>
        <pc:picChg chg="mod">
          <ac:chgData name="Stanford Bowman" userId="6ede3e4e1afbea80" providerId="LiveId" clId="{5E8558FB-9D60-4710-A493-61EB11744BF7}" dt="2026-03-08T23:17:03.521" v="881" actId="29295"/>
          <ac:picMkLst>
            <pc:docMk/>
            <pc:sldMk cId="180577358" sldId="325"/>
            <ac:picMk id="14" creationId="{ECAD13F9-2BCE-4B54-A4B5-43AA4495685D}"/>
          </ac:picMkLst>
        </pc:picChg>
      </pc:sldChg>
      <pc:sldChg chg="addSp delSp modSp mod modNotes">
        <pc:chgData name="Stanford Bowman" userId="6ede3e4e1afbea80" providerId="LiveId" clId="{5E8558FB-9D60-4710-A493-61EB11744BF7}" dt="2026-03-08T18:59:55.267" v="562" actId="1076"/>
        <pc:sldMkLst>
          <pc:docMk/>
          <pc:sldMk cId="3887617993" sldId="326"/>
        </pc:sldMkLst>
        <pc:spChg chg="mod">
          <ac:chgData name="Stanford Bowman" userId="6ede3e4e1afbea80" providerId="LiveId" clId="{5E8558FB-9D60-4710-A493-61EB11744BF7}" dt="2026-03-08T03:01:06.328" v="139" actId="27636"/>
          <ac:spMkLst>
            <pc:docMk/>
            <pc:sldMk cId="3887617993" sldId="326"/>
            <ac:spMk id="17" creationId="{8149392D-4B0A-46F8-B9B3-953A3F6C3775}"/>
          </ac:spMkLst>
        </pc:spChg>
        <pc:graphicFrameChg chg="mod modGraphic">
          <ac:chgData name="Stanford Bowman" userId="6ede3e4e1afbea80" providerId="LiveId" clId="{5E8558FB-9D60-4710-A493-61EB11744BF7}" dt="2026-03-08T18:56:40.558" v="549"/>
          <ac:graphicFrameMkLst>
            <pc:docMk/>
            <pc:sldMk cId="3887617993" sldId="326"/>
            <ac:graphicFrameMk id="3" creationId="{9855AE57-EBD2-7427-969E-3D8D76FC9C9E}"/>
          </ac:graphicFrameMkLst>
        </pc:graphicFrameChg>
        <pc:graphicFrameChg chg="del mod">
          <ac:chgData name="Stanford Bowman" userId="6ede3e4e1afbea80" providerId="LiveId" clId="{5E8558FB-9D60-4710-A493-61EB11744BF7}" dt="2026-03-08T18:54:18.059" v="498" actId="478"/>
          <ac:graphicFrameMkLst>
            <pc:docMk/>
            <pc:sldMk cId="3887617993" sldId="326"/>
            <ac:graphicFrameMk id="7" creationId="{71ACD478-0FE3-63A9-3102-684AEF7ED256}"/>
          </ac:graphicFrameMkLst>
        </pc:graphicFrameChg>
        <pc:picChg chg="add mod">
          <ac:chgData name="Stanford Bowman" userId="6ede3e4e1afbea80" providerId="LiveId" clId="{5E8558FB-9D60-4710-A493-61EB11744BF7}" dt="2026-03-08T18:58:36.158" v="555" actId="14100"/>
          <ac:picMkLst>
            <pc:docMk/>
            <pc:sldMk cId="3887617993" sldId="326"/>
            <ac:picMk id="2" creationId="{90A20DD4-B0E5-BB84-87BE-F66F490FD81C}"/>
          </ac:picMkLst>
        </pc:picChg>
        <pc:picChg chg="add del mod">
          <ac:chgData name="Stanford Bowman" userId="6ede3e4e1afbea80" providerId="LiveId" clId="{5E8558FB-9D60-4710-A493-61EB11744BF7}" dt="2026-03-08T18:59:55.267" v="562" actId="1076"/>
          <ac:picMkLst>
            <pc:docMk/>
            <pc:sldMk cId="3887617993" sldId="326"/>
            <ac:picMk id="20" creationId="{4BDA3BBA-E7BA-4249-9792-B97F338B50D1}"/>
          </ac:picMkLst>
        </pc:picChg>
        <pc:picChg chg="add del mod">
          <ac:chgData name="Stanford Bowman" userId="6ede3e4e1afbea80" providerId="LiveId" clId="{5E8558FB-9D60-4710-A493-61EB11744BF7}" dt="2026-03-08T18:59:45.745" v="561" actId="29295"/>
          <ac:picMkLst>
            <pc:docMk/>
            <pc:sldMk cId="3887617993" sldId="326"/>
            <ac:picMk id="21" creationId="{3C1C9BBB-73E8-4B52-A188-EE61B03243AC}"/>
          </ac:picMkLst>
        </pc:picChg>
        <pc:picChg chg="add del mod">
          <ac:chgData name="Stanford Bowman" userId="6ede3e4e1afbea80" providerId="LiveId" clId="{5E8558FB-9D60-4710-A493-61EB11744BF7}" dt="2026-03-08T18:59:45.745" v="561" actId="29295"/>
          <ac:picMkLst>
            <pc:docMk/>
            <pc:sldMk cId="3887617993" sldId="326"/>
            <ac:picMk id="22" creationId="{0620D9CE-A10A-45BE-B4A8-9E13FB926F11}"/>
          </ac:picMkLst>
        </pc:picChg>
      </pc:sldChg>
      <pc:sldChg chg="addSp delSp modSp mod ord setBg modNotes modNotesTx">
        <pc:chgData name="Stanford Bowman" userId="6ede3e4e1afbea80" providerId="LiveId" clId="{5E8558FB-9D60-4710-A493-61EB11744BF7}" dt="2026-03-08T19:11:19.438" v="627" actId="166"/>
        <pc:sldMkLst>
          <pc:docMk/>
          <pc:sldMk cId="3511111692" sldId="331"/>
        </pc:sldMkLst>
        <pc:spChg chg="add mod ord">
          <ac:chgData name="Stanford Bowman" userId="6ede3e4e1afbea80" providerId="LiveId" clId="{5E8558FB-9D60-4710-A493-61EB11744BF7}" dt="2026-03-08T19:11:19.438" v="627" actId="166"/>
          <ac:spMkLst>
            <pc:docMk/>
            <pc:sldMk cId="3511111692" sldId="331"/>
            <ac:spMk id="2" creationId="{10B920F5-4DAD-E766-3510-6CDE1617EDEA}"/>
          </ac:spMkLst>
        </pc:spChg>
        <pc:spChg chg="mod ord">
          <ac:chgData name="Stanford Bowman" userId="6ede3e4e1afbea80" providerId="LiveId" clId="{5E8558FB-9D60-4710-A493-61EB11744BF7}" dt="2026-03-08T19:11:19.438" v="627" actId="166"/>
          <ac:spMkLst>
            <pc:docMk/>
            <pc:sldMk cId="3511111692" sldId="331"/>
            <ac:spMk id="3" creationId="{16547988-8B6C-4E76-8A5C-5D7EF042BC55}"/>
          </ac:spMkLst>
        </pc:spChg>
        <pc:spChg chg="add mod ord">
          <ac:chgData name="Stanford Bowman" userId="6ede3e4e1afbea80" providerId="LiveId" clId="{5E8558FB-9D60-4710-A493-61EB11744BF7}" dt="2026-03-08T19:11:19.438" v="627" actId="166"/>
          <ac:spMkLst>
            <pc:docMk/>
            <pc:sldMk cId="3511111692" sldId="331"/>
            <ac:spMk id="4" creationId="{78D11C1C-2495-5EEB-EC40-773A7B9B6EB8}"/>
          </ac:spMkLst>
        </pc:spChg>
        <pc:spChg chg="mod">
          <ac:chgData name="Stanford Bowman" userId="6ede3e4e1afbea80" providerId="LiveId" clId="{5E8558FB-9D60-4710-A493-61EB11744BF7}" dt="2026-03-08T19:09:02.341" v="609" actId="207"/>
          <ac:spMkLst>
            <pc:docMk/>
            <pc:sldMk cId="3511111692" sldId="331"/>
            <ac:spMk id="13" creationId="{2EF63E21-0A62-4E0C-B58D-55FE45E3F202}"/>
          </ac:spMkLst>
        </pc:spChg>
        <pc:spChg chg="mod">
          <ac:chgData name="Stanford Bowman" userId="6ede3e4e1afbea80" providerId="LiveId" clId="{5E8558FB-9D60-4710-A493-61EB11744BF7}" dt="2026-03-08T03:01:06.332" v="141" actId="27636"/>
          <ac:spMkLst>
            <pc:docMk/>
            <pc:sldMk cId="3511111692" sldId="331"/>
            <ac:spMk id="17" creationId="{3FDC3E52-247D-4EB1-9AFA-033AA91830CA}"/>
          </ac:spMkLst>
        </pc:spChg>
        <pc:spChg chg="mod ord">
          <ac:chgData name="Stanford Bowman" userId="6ede3e4e1afbea80" providerId="LiveId" clId="{5E8558FB-9D60-4710-A493-61EB11744BF7}" dt="2026-03-08T19:11:19.438" v="627" actId="166"/>
          <ac:spMkLst>
            <pc:docMk/>
            <pc:sldMk cId="3511111692" sldId="331"/>
            <ac:spMk id="26" creationId="{416CFA13-A2C8-4819-83DB-63FEDCCD19D2}"/>
          </ac:spMkLst>
        </pc:spChg>
        <pc:grpChg chg="del">
          <ac:chgData name="Stanford Bowman" userId="6ede3e4e1afbea80" providerId="LiveId" clId="{5E8558FB-9D60-4710-A493-61EB11744BF7}" dt="2026-03-08T19:06:19.612" v="603" actId="478"/>
          <ac:grpSpMkLst>
            <pc:docMk/>
            <pc:sldMk cId="3511111692" sldId="331"/>
            <ac:grpSpMk id="22" creationId="{5B4A7535-5937-4CE6-9C59-EB049FA720F7}"/>
          </ac:grpSpMkLst>
        </pc:grpChg>
        <pc:picChg chg="mod ord">
          <ac:chgData name="Stanford Bowman" userId="6ede3e4e1afbea80" providerId="LiveId" clId="{5E8558FB-9D60-4710-A493-61EB11744BF7}" dt="2026-03-08T19:11:19.438" v="627" actId="166"/>
          <ac:picMkLst>
            <pc:docMk/>
            <pc:sldMk cId="3511111692" sldId="331"/>
            <ac:picMk id="25" creationId="{76C2C4B7-C571-484F-91AE-61E818F548D0}"/>
          </ac:picMkLst>
        </pc:picChg>
        <pc:cxnChg chg="ord">
          <ac:chgData name="Stanford Bowman" userId="6ede3e4e1afbea80" providerId="LiveId" clId="{5E8558FB-9D60-4710-A493-61EB11744BF7}" dt="2026-03-08T19:11:19.438" v="627" actId="166"/>
          <ac:cxnSpMkLst>
            <pc:docMk/>
            <pc:sldMk cId="3511111692" sldId="331"/>
            <ac:cxnSpMk id="15" creationId="{BC2B38BF-1A47-459D-87EB-87E2FF84AAA4}"/>
          </ac:cxnSpMkLst>
        </pc:cxnChg>
      </pc:sldChg>
      <pc:sldChg chg="modSp del mod ord">
        <pc:chgData name="Stanford Bowman" userId="6ede3e4e1afbea80" providerId="LiveId" clId="{5E8558FB-9D60-4710-A493-61EB11744BF7}" dt="2026-03-08T23:40:40.889" v="1026" actId="47"/>
        <pc:sldMkLst>
          <pc:docMk/>
          <pc:sldMk cId="2505661476" sldId="332"/>
        </pc:sldMkLst>
        <pc:spChg chg="mod">
          <ac:chgData name="Stanford Bowman" userId="6ede3e4e1afbea80" providerId="LiveId" clId="{5E8558FB-9D60-4710-A493-61EB11744BF7}" dt="2026-03-08T03:01:06.337" v="144" actId="27636"/>
          <ac:spMkLst>
            <pc:docMk/>
            <pc:sldMk cId="2505661476" sldId="332"/>
            <ac:spMk id="3" creationId="{6CA728C5-D055-7D0D-9AC5-7A6DCD5438E6}"/>
          </ac:spMkLst>
        </pc:spChg>
      </pc:sldChg>
      <pc:sldChg chg="addSp delSp modSp mod modNotesTx">
        <pc:chgData name="Stanford Bowman" userId="6ede3e4e1afbea80" providerId="LiveId" clId="{5E8558FB-9D60-4710-A493-61EB11744BF7}" dt="2026-03-08T23:12:42.899" v="825" actId="113"/>
        <pc:sldMkLst>
          <pc:docMk/>
          <pc:sldMk cId="3452994902" sldId="333"/>
        </pc:sldMkLst>
        <pc:spChg chg="mod">
          <ac:chgData name="Stanford Bowman" userId="6ede3e4e1afbea80" providerId="LiveId" clId="{5E8558FB-9D60-4710-A493-61EB11744BF7}" dt="2026-03-08T23:12:42.899" v="825" actId="113"/>
          <ac:spMkLst>
            <pc:docMk/>
            <pc:sldMk cId="3452994902" sldId="333"/>
            <ac:spMk id="2" creationId="{B073B5BA-3F73-4788-A44E-6FEC2EA0391D}"/>
          </ac:spMkLst>
        </pc:spChg>
        <pc:spChg chg="add del">
          <ac:chgData name="Stanford Bowman" userId="6ede3e4e1afbea80" providerId="LiveId" clId="{5E8558FB-9D60-4710-A493-61EB11744BF7}" dt="2026-03-08T23:08:30.433" v="786" actId="22"/>
          <ac:spMkLst>
            <pc:docMk/>
            <pc:sldMk cId="3452994902" sldId="333"/>
            <ac:spMk id="6" creationId="{A6C9E8F5-892A-F4AD-F11B-4C854DB3270B}"/>
          </ac:spMkLst>
        </pc:spChg>
        <pc:spChg chg="mod">
          <ac:chgData name="Stanford Bowman" userId="6ede3e4e1afbea80" providerId="LiveId" clId="{5E8558FB-9D60-4710-A493-61EB11744BF7}" dt="2026-03-08T23:07:42.962" v="784" actId="1035"/>
          <ac:spMkLst>
            <pc:docMk/>
            <pc:sldMk cId="3452994902" sldId="333"/>
            <ac:spMk id="17" creationId="{F67760C7-6837-45B9-B842-5FDDC5966EEE}"/>
          </ac:spMkLst>
        </pc:spChg>
        <pc:spChg chg="mod">
          <ac:chgData name="Stanford Bowman" userId="6ede3e4e1afbea80" providerId="LiveId" clId="{5E8558FB-9D60-4710-A493-61EB11744BF7}" dt="2026-03-08T03:01:06.343" v="147" actId="27636"/>
          <ac:spMkLst>
            <pc:docMk/>
            <pc:sldMk cId="3452994902" sldId="333"/>
            <ac:spMk id="21" creationId="{7000DBBD-23B0-4E1D-8DC5-B3F53CD76D96}"/>
          </ac:spMkLst>
        </pc:spChg>
        <pc:spChg chg="mod">
          <ac:chgData name="Stanford Bowman" userId="6ede3e4e1afbea80" providerId="LiveId" clId="{5E8558FB-9D60-4710-A493-61EB11744BF7}" dt="2026-03-08T23:02:51.881" v="755" actId="14100"/>
          <ac:spMkLst>
            <pc:docMk/>
            <pc:sldMk cId="3452994902" sldId="333"/>
            <ac:spMk id="22" creationId="{B88ADFCF-1973-4DBE-8262-412C4DDA3DD2}"/>
          </ac:spMkLst>
        </pc:spChg>
        <pc:spChg chg="mod">
          <ac:chgData name="Stanford Bowman" userId="6ede3e4e1afbea80" providerId="LiveId" clId="{5E8558FB-9D60-4710-A493-61EB11744BF7}" dt="2026-03-08T23:06:32.928" v="771" actId="207"/>
          <ac:spMkLst>
            <pc:docMk/>
            <pc:sldMk cId="3452994902" sldId="333"/>
            <ac:spMk id="23" creationId="{00000000-0000-0000-0000-000000000000}"/>
          </ac:spMkLst>
        </pc:spChg>
        <pc:picChg chg="add del">
          <ac:chgData name="Stanford Bowman" userId="6ede3e4e1afbea80" providerId="LiveId" clId="{5E8558FB-9D60-4710-A493-61EB11744BF7}" dt="2026-03-08T23:03:16.050" v="757" actId="22"/>
          <ac:picMkLst>
            <pc:docMk/>
            <pc:sldMk cId="3452994902" sldId="333"/>
            <ac:picMk id="4" creationId="{EC42FC3F-22F2-96F8-806C-1C0961D907DA}"/>
          </ac:picMkLst>
        </pc:picChg>
        <pc:picChg chg="mod">
          <ac:chgData name="Stanford Bowman" userId="6ede3e4e1afbea80" providerId="LiveId" clId="{5E8558FB-9D60-4710-A493-61EB11744BF7}" dt="2026-03-08T23:05:05.957" v="762" actId="14826"/>
          <ac:picMkLst>
            <pc:docMk/>
            <pc:sldMk cId="3452994902" sldId="333"/>
            <ac:picMk id="26" creationId="{7F08523F-E3F3-4E1F-AF95-C3402053BA21}"/>
          </ac:picMkLst>
        </pc:picChg>
        <pc:picChg chg="mod">
          <ac:chgData name="Stanford Bowman" userId="6ede3e4e1afbea80" providerId="LiveId" clId="{5E8558FB-9D60-4710-A493-61EB11744BF7}" dt="2026-03-08T23:05:32.030" v="766" actId="1076"/>
          <ac:picMkLst>
            <pc:docMk/>
            <pc:sldMk cId="3452994902" sldId="333"/>
            <ac:picMk id="27" creationId="{964B8E00-C002-4135-84B6-AAED6EAA5ABC}"/>
          </ac:picMkLst>
        </pc:picChg>
        <pc:picChg chg="del">
          <ac:chgData name="Stanford Bowman" userId="6ede3e4e1afbea80" providerId="LiveId" clId="{5E8558FB-9D60-4710-A493-61EB11744BF7}" dt="2026-03-08T23:05:28.993" v="765" actId="478"/>
          <ac:picMkLst>
            <pc:docMk/>
            <pc:sldMk cId="3452994902" sldId="333"/>
            <ac:picMk id="28" creationId="{F70832B1-3FC6-49FC-A24B-1A5B9E7D1CE4}"/>
          </ac:picMkLst>
        </pc:picChg>
        <pc:picChg chg="del">
          <ac:chgData name="Stanford Bowman" userId="6ede3e4e1afbea80" providerId="LiveId" clId="{5E8558FB-9D60-4710-A493-61EB11744BF7}" dt="2026-03-08T23:05:26.223" v="764" actId="478"/>
          <ac:picMkLst>
            <pc:docMk/>
            <pc:sldMk cId="3452994902" sldId="333"/>
            <ac:picMk id="29" creationId="{F8B64522-F3B5-48EC-B582-656542B7C6BD}"/>
          </ac:picMkLst>
        </pc:picChg>
      </pc:sldChg>
      <pc:sldChg chg="addSp delSp modSp mod ord modNotes">
        <pc:chgData name="Stanford Bowman" userId="6ede3e4e1afbea80" providerId="LiveId" clId="{5E8558FB-9D60-4710-A493-61EB11744BF7}" dt="2026-03-08T22:53:00.031" v="650" actId="14826"/>
        <pc:sldMkLst>
          <pc:docMk/>
          <pc:sldMk cId="499109" sldId="338"/>
        </pc:sldMkLst>
        <pc:spChg chg="add mod">
          <ac:chgData name="Stanford Bowman" userId="6ede3e4e1afbea80" providerId="LiveId" clId="{5E8558FB-9D60-4710-A493-61EB11744BF7}" dt="2026-03-08T19:18:14.937" v="647" actId="14100"/>
          <ac:spMkLst>
            <pc:docMk/>
            <pc:sldMk cId="499109" sldId="338"/>
            <ac:spMk id="2" creationId="{F3C8B40C-CC61-E5C0-4167-327FA528837A}"/>
          </ac:spMkLst>
        </pc:spChg>
        <pc:spChg chg="add mod">
          <ac:chgData name="Stanford Bowman" userId="6ede3e4e1afbea80" providerId="LiveId" clId="{5E8558FB-9D60-4710-A493-61EB11744BF7}" dt="2026-03-08T19:18:38.707" v="648" actId="207"/>
          <ac:spMkLst>
            <pc:docMk/>
            <pc:sldMk cId="499109" sldId="338"/>
            <ac:spMk id="3" creationId="{CBE6BBA6-BF13-5360-1CAE-99478A5A5D68}"/>
          </ac:spMkLst>
        </pc:spChg>
        <pc:spChg chg="mod">
          <ac:chgData name="Stanford Bowman" userId="6ede3e4e1afbea80" providerId="LiveId" clId="{5E8558FB-9D60-4710-A493-61EB11744BF7}" dt="2026-03-08T19:18:38.707" v="648" actId="207"/>
          <ac:spMkLst>
            <pc:docMk/>
            <pc:sldMk cId="499109" sldId="338"/>
            <ac:spMk id="4" creationId="{D7A20A24-47FF-4F7C-8916-A9591F2F85CE}"/>
          </ac:spMkLst>
        </pc:spChg>
        <pc:spChg chg="mod">
          <ac:chgData name="Stanford Bowman" userId="6ede3e4e1afbea80" providerId="LiveId" clId="{5E8558FB-9D60-4710-A493-61EB11744BF7}" dt="2026-03-08T19:18:38.707" v="648" actId="207"/>
          <ac:spMkLst>
            <pc:docMk/>
            <pc:sldMk cId="499109" sldId="338"/>
            <ac:spMk id="13" creationId="{2EF63E21-0A62-4E0C-B58D-55FE45E3F202}"/>
          </ac:spMkLst>
        </pc:spChg>
        <pc:spChg chg="mod">
          <ac:chgData name="Stanford Bowman" userId="6ede3e4e1afbea80" providerId="LiveId" clId="{5E8558FB-9D60-4710-A493-61EB11744BF7}" dt="2026-03-08T19:16:40.389" v="638" actId="1076"/>
          <ac:spMkLst>
            <pc:docMk/>
            <pc:sldMk cId="499109" sldId="338"/>
            <ac:spMk id="16" creationId="{8DFD857F-18E1-4A1A-9E95-39FBE32C891A}"/>
          </ac:spMkLst>
        </pc:spChg>
        <pc:spChg chg="mod">
          <ac:chgData name="Stanford Bowman" userId="6ede3e4e1afbea80" providerId="LiveId" clId="{5E8558FB-9D60-4710-A493-61EB11744BF7}" dt="2026-03-08T03:01:06.334" v="142" actId="27636"/>
          <ac:spMkLst>
            <pc:docMk/>
            <pc:sldMk cId="499109" sldId="338"/>
            <ac:spMk id="17" creationId="{3FDC3E52-247D-4EB1-9AFA-033AA91830CA}"/>
          </ac:spMkLst>
        </pc:spChg>
        <pc:picChg chg="mod">
          <ac:chgData name="Stanford Bowman" userId="6ede3e4e1afbea80" providerId="LiveId" clId="{5E8558FB-9D60-4710-A493-61EB11744BF7}" dt="2026-03-08T22:53:00.031" v="650" actId="14826"/>
          <ac:picMkLst>
            <pc:docMk/>
            <pc:sldMk cId="499109" sldId="338"/>
            <ac:picMk id="18" creationId="{9CFA7533-4762-4655-B04F-09249ABE75B4}"/>
          </ac:picMkLst>
        </pc:picChg>
        <pc:picChg chg="del mod">
          <ac:chgData name="Stanford Bowman" userId="6ede3e4e1afbea80" providerId="LiveId" clId="{5E8558FB-9D60-4710-A493-61EB11744BF7}" dt="2026-03-08T19:18:02.244" v="644" actId="478"/>
          <ac:picMkLst>
            <pc:docMk/>
            <pc:sldMk cId="499109" sldId="338"/>
            <ac:picMk id="19" creationId="{A22ACD9F-923B-4484-AC33-C77C1FE5D304}"/>
          </ac:picMkLst>
        </pc:picChg>
        <pc:picChg chg="mod">
          <ac:chgData name="Stanford Bowman" userId="6ede3e4e1afbea80" providerId="LiveId" clId="{5E8558FB-9D60-4710-A493-61EB11744BF7}" dt="2026-03-08T22:52:46.416" v="649" actId="14826"/>
          <ac:picMkLst>
            <pc:docMk/>
            <pc:sldMk cId="499109" sldId="338"/>
            <ac:picMk id="20" creationId="{45C9339D-14D7-420F-943D-8659FD90E6F5}"/>
          </ac:picMkLst>
        </pc:picChg>
      </pc:sldChg>
      <pc:sldChg chg="modSp add del mod modNotes">
        <pc:chgData name="Stanford Bowman" userId="6ede3e4e1afbea80" providerId="LiveId" clId="{5E8558FB-9D60-4710-A493-61EB11744BF7}" dt="2026-03-08T19:01:13.426" v="566" actId="47"/>
        <pc:sldMkLst>
          <pc:docMk/>
          <pc:sldMk cId="4005815261" sldId="344"/>
        </pc:sldMkLst>
        <pc:spChg chg="mod">
          <ac:chgData name="Stanford Bowman" userId="6ede3e4e1afbea80" providerId="LiveId" clId="{5E8558FB-9D60-4710-A493-61EB11744BF7}" dt="2026-03-08T03:01:06.330" v="140" actId="27636"/>
          <ac:spMkLst>
            <pc:docMk/>
            <pc:sldMk cId="4005815261" sldId="344"/>
            <ac:spMk id="17" creationId="{6D548FA7-F7ED-F004-8D74-E2C091790F12}"/>
          </ac:spMkLst>
        </pc:spChg>
      </pc:sldChg>
      <pc:sldChg chg="modSp mod modNotes modNotesTx">
        <pc:chgData name="Stanford Bowman" userId="6ede3e4e1afbea80" providerId="LiveId" clId="{5E8558FB-9D60-4710-A493-61EB11744BF7}" dt="2026-03-09T00:37:14.337" v="1157" actId="403"/>
        <pc:sldMkLst>
          <pc:docMk/>
          <pc:sldMk cId="1412733927" sldId="345"/>
        </pc:sldMkLst>
        <pc:spChg chg="mod">
          <ac:chgData name="Stanford Bowman" userId="6ede3e4e1afbea80" providerId="LiveId" clId="{5E8558FB-9D60-4710-A493-61EB11744BF7}" dt="2026-03-09T00:37:14.337" v="1157" actId="403"/>
          <ac:spMkLst>
            <pc:docMk/>
            <pc:sldMk cId="1412733927" sldId="345"/>
            <ac:spMk id="4" creationId="{3E4A5C0F-8191-D3B7-9DA6-536410C1B2F5}"/>
          </ac:spMkLst>
        </pc:spChg>
        <pc:spChg chg="mod">
          <ac:chgData name="Stanford Bowman" userId="6ede3e4e1afbea80" providerId="LiveId" clId="{5E8558FB-9D60-4710-A493-61EB11744BF7}" dt="2026-03-09T00:37:14.337" v="1157" actId="403"/>
          <ac:spMkLst>
            <pc:docMk/>
            <pc:sldMk cId="1412733927" sldId="345"/>
            <ac:spMk id="16" creationId="{34540880-8E3A-DDB0-01D0-E0667FD6FBD1}"/>
          </ac:spMkLst>
        </pc:spChg>
        <pc:spChg chg="mod">
          <ac:chgData name="Stanford Bowman" userId="6ede3e4e1afbea80" providerId="LiveId" clId="{5E8558FB-9D60-4710-A493-61EB11744BF7}" dt="2026-03-08T03:01:06.336" v="143" actId="27636"/>
          <ac:spMkLst>
            <pc:docMk/>
            <pc:sldMk cId="1412733927" sldId="345"/>
            <ac:spMk id="17" creationId="{D9F852B6-7C62-E097-B6D5-2CA05CA1969E}"/>
          </ac:spMkLst>
        </pc:spChg>
        <pc:picChg chg="mod">
          <ac:chgData name="Stanford Bowman" userId="6ede3e4e1afbea80" providerId="LiveId" clId="{5E8558FB-9D60-4710-A493-61EB11744BF7}" dt="2026-03-08T22:59:55.125" v="698" actId="29295"/>
          <ac:picMkLst>
            <pc:docMk/>
            <pc:sldMk cId="1412733927" sldId="345"/>
            <ac:picMk id="18" creationId="{FCFA8CDF-95FE-9C82-4C37-EBC6CF5A5F8A}"/>
          </ac:picMkLst>
        </pc:picChg>
        <pc:picChg chg="mod">
          <ac:chgData name="Stanford Bowman" userId="6ede3e4e1afbea80" providerId="LiveId" clId="{5E8558FB-9D60-4710-A493-61EB11744BF7}" dt="2026-03-08T22:59:01.217" v="690" actId="14826"/>
          <ac:picMkLst>
            <pc:docMk/>
            <pc:sldMk cId="1412733927" sldId="345"/>
            <ac:picMk id="19" creationId="{CCEDD1AA-A715-3D57-1A89-9E566A2D3EB7}"/>
          </ac:picMkLst>
        </pc:picChg>
        <pc:picChg chg="mod">
          <ac:chgData name="Stanford Bowman" userId="6ede3e4e1afbea80" providerId="LiveId" clId="{5E8558FB-9D60-4710-A493-61EB11744BF7}" dt="2026-03-08T22:59:23.903" v="692" actId="14826"/>
          <ac:picMkLst>
            <pc:docMk/>
            <pc:sldMk cId="1412733927" sldId="345"/>
            <ac:picMk id="20" creationId="{E2206DC9-AD67-DBAD-2FB3-CF930FB0DA91}"/>
          </ac:picMkLst>
        </pc:picChg>
      </pc:sldChg>
      <pc:sldChg chg="modSp del mod ord modNotes">
        <pc:chgData name="Stanford Bowman" userId="6ede3e4e1afbea80" providerId="LiveId" clId="{5E8558FB-9D60-4710-A493-61EB11744BF7}" dt="2026-03-08T23:40:40.889" v="1026" actId="47"/>
        <pc:sldMkLst>
          <pc:docMk/>
          <pc:sldMk cId="444655262" sldId="346"/>
        </pc:sldMkLst>
        <pc:spChg chg="mod">
          <ac:chgData name="Stanford Bowman" userId="6ede3e4e1afbea80" providerId="LiveId" clId="{5E8558FB-9D60-4710-A493-61EB11744BF7}" dt="2026-03-08T03:01:06.035" v="137"/>
          <ac:spMkLst>
            <pc:docMk/>
            <pc:sldMk cId="444655262" sldId="346"/>
            <ac:spMk id="2" creationId="{9637D330-9EE3-AEFE-1370-88878BAD571B}"/>
          </ac:spMkLst>
        </pc:spChg>
        <pc:spChg chg="mod">
          <ac:chgData name="Stanford Bowman" userId="6ede3e4e1afbea80" providerId="LiveId" clId="{5E8558FB-9D60-4710-A493-61EB11744BF7}" dt="2026-03-08T03:01:06.339" v="145" actId="27636"/>
          <ac:spMkLst>
            <pc:docMk/>
            <pc:sldMk cId="444655262" sldId="346"/>
            <ac:spMk id="3" creationId="{F1674B63-33B7-EF73-31B7-6054C8ECCEAE}"/>
          </ac:spMkLst>
        </pc:spChg>
      </pc:sldChg>
      <pc:sldChg chg="modSp del mod">
        <pc:chgData name="Stanford Bowman" userId="6ede3e4e1afbea80" providerId="LiveId" clId="{5E8558FB-9D60-4710-A493-61EB11744BF7}" dt="2026-03-08T23:08:43.527" v="788" actId="47"/>
        <pc:sldMkLst>
          <pc:docMk/>
          <pc:sldMk cId="4188070988" sldId="347"/>
        </pc:sldMkLst>
        <pc:spChg chg="mod">
          <ac:chgData name="Stanford Bowman" userId="6ede3e4e1afbea80" providerId="LiveId" clId="{5E8558FB-9D60-4710-A493-61EB11744BF7}" dt="2026-03-08T03:01:06.345" v="148" actId="27636"/>
          <ac:spMkLst>
            <pc:docMk/>
            <pc:sldMk cId="4188070988" sldId="347"/>
            <ac:spMk id="21" creationId="{7000DBBD-23B0-4E1D-8DC5-B3F53CD76D96}"/>
          </ac:spMkLst>
        </pc:spChg>
        <pc:spChg chg="mod">
          <ac:chgData name="Stanford Bowman" userId="6ede3e4e1afbea80" providerId="LiveId" clId="{5E8558FB-9D60-4710-A493-61EB11744BF7}" dt="2026-03-08T03:01:06.035" v="137"/>
          <ac:spMkLst>
            <pc:docMk/>
            <pc:sldMk cId="4188070988" sldId="347"/>
            <ac:spMk id="22" creationId="{B88ADFCF-1973-4DBE-8262-412C4DDA3DD2}"/>
          </ac:spMkLst>
        </pc:spChg>
      </pc:sldChg>
      <pc:sldChg chg="del">
        <pc:chgData name="Stanford Bowman" userId="6ede3e4e1afbea80" providerId="LiveId" clId="{5E8558FB-9D60-4710-A493-61EB11744BF7}" dt="2026-03-08T23:40:44.457" v="1027" actId="47"/>
        <pc:sldMkLst>
          <pc:docMk/>
          <pc:sldMk cId="974640309" sldId="348"/>
        </pc:sldMkLst>
      </pc:sldChg>
      <pc:sldChg chg="modSp del mod modNotes">
        <pc:chgData name="Stanford Bowman" userId="6ede3e4e1afbea80" providerId="LiveId" clId="{5E8558FB-9D60-4710-A493-61EB11744BF7}" dt="2026-03-08T23:52:49.718" v="1118" actId="47"/>
        <pc:sldMkLst>
          <pc:docMk/>
          <pc:sldMk cId="678050608" sldId="349"/>
        </pc:sldMkLst>
        <pc:spChg chg="mod">
          <ac:chgData name="Stanford Bowman" userId="6ede3e4e1afbea80" providerId="LiveId" clId="{5E8558FB-9D60-4710-A493-61EB11744BF7}" dt="2026-03-08T03:01:06.035" v="137"/>
          <ac:spMkLst>
            <pc:docMk/>
            <pc:sldMk cId="678050608" sldId="349"/>
            <ac:spMk id="3" creationId="{C173528E-EDC8-4FBE-9BE9-878B206B957E}"/>
          </ac:spMkLst>
        </pc:spChg>
        <pc:spChg chg="mod">
          <ac:chgData name="Stanford Bowman" userId="6ede3e4e1afbea80" providerId="LiveId" clId="{5E8558FB-9D60-4710-A493-61EB11744BF7}" dt="2026-03-08T03:01:06.035" v="137"/>
          <ac:spMkLst>
            <pc:docMk/>
            <pc:sldMk cId="678050608" sldId="349"/>
            <ac:spMk id="21" creationId="{D5CA7739-1376-4613-8ADE-73CDD8360891}"/>
          </ac:spMkLst>
        </pc:spChg>
        <pc:spChg chg="mod">
          <ac:chgData name="Stanford Bowman" userId="6ede3e4e1afbea80" providerId="LiveId" clId="{5E8558FB-9D60-4710-A493-61EB11744BF7}" dt="2026-03-08T03:01:06.362" v="155" actId="27636"/>
          <ac:spMkLst>
            <pc:docMk/>
            <pc:sldMk cId="678050608" sldId="349"/>
            <ac:spMk id="23" creationId="{4AE1B342-E6EE-45AE-83D4-7797DFEF110B}"/>
          </ac:spMkLst>
        </pc:spChg>
        <pc:spChg chg="mod">
          <ac:chgData name="Stanford Bowman" userId="6ede3e4e1afbea80" providerId="LiveId" clId="{5E8558FB-9D60-4710-A493-61EB11744BF7}" dt="2026-03-08T03:01:06.360" v="154" actId="27636"/>
          <ac:spMkLst>
            <pc:docMk/>
            <pc:sldMk cId="678050608" sldId="349"/>
            <ac:spMk id="30" creationId="{BE1F6D94-2450-4044-B133-1BB96BDA3032}"/>
          </ac:spMkLst>
        </pc:spChg>
      </pc:sldChg>
      <pc:sldChg chg="modSp del mod">
        <pc:chgData name="Stanford Bowman" userId="6ede3e4e1afbea80" providerId="LiveId" clId="{5E8558FB-9D60-4710-A493-61EB11744BF7}" dt="2026-03-08T23:31:24.371" v="965" actId="47"/>
        <pc:sldMkLst>
          <pc:docMk/>
          <pc:sldMk cId="2734471427" sldId="350"/>
        </pc:sldMkLst>
        <pc:spChg chg="mod">
          <ac:chgData name="Stanford Bowman" userId="6ede3e4e1afbea80" providerId="LiveId" clId="{5E8558FB-9D60-4710-A493-61EB11744BF7}" dt="2026-03-08T03:01:06.352" v="150" actId="27636"/>
          <ac:spMkLst>
            <pc:docMk/>
            <pc:sldMk cId="2734471427" sldId="350"/>
            <ac:spMk id="13" creationId="{19DFD849-9095-3B1D-A1E1-A39F09A882D8}"/>
          </ac:spMkLst>
        </pc:spChg>
      </pc:sldChg>
      <pc:sldChg chg="delSp modSp mod">
        <pc:chgData name="Stanford Bowman" userId="6ede3e4e1afbea80" providerId="LiveId" clId="{5E8558FB-9D60-4710-A493-61EB11744BF7}" dt="2026-03-08T23:45:46.661" v="1071" actId="2711"/>
        <pc:sldMkLst>
          <pc:docMk/>
          <pc:sldMk cId="3071499190" sldId="351"/>
        </pc:sldMkLst>
        <pc:spChg chg="mod">
          <ac:chgData name="Stanford Bowman" userId="6ede3e4e1afbea80" providerId="LiveId" clId="{5E8558FB-9D60-4710-A493-61EB11744BF7}" dt="2026-03-08T23:45:46.661" v="1071" actId="2711"/>
          <ac:spMkLst>
            <pc:docMk/>
            <pc:sldMk cId="3071499190" sldId="351"/>
            <ac:spMk id="2" creationId="{FBA2F139-4044-D559-EE30-484799EA462E}"/>
          </ac:spMkLst>
        </pc:spChg>
        <pc:spChg chg="mod">
          <ac:chgData name="Stanford Bowman" userId="6ede3e4e1afbea80" providerId="LiveId" clId="{5E8558FB-9D60-4710-A493-61EB11744BF7}" dt="2026-03-08T23:43:10.690" v="1041" actId="2085"/>
          <ac:spMkLst>
            <pc:docMk/>
            <pc:sldMk cId="3071499190" sldId="351"/>
            <ac:spMk id="3" creationId="{01462F51-762C-5681-00B4-3A35073B8A8E}"/>
          </ac:spMkLst>
        </pc:spChg>
        <pc:picChg chg="mod">
          <ac:chgData name="Stanford Bowman" userId="6ede3e4e1afbea80" providerId="LiveId" clId="{5E8558FB-9D60-4710-A493-61EB11744BF7}" dt="2026-03-08T23:45:31.580" v="1069" actId="14100"/>
          <ac:picMkLst>
            <pc:docMk/>
            <pc:sldMk cId="3071499190" sldId="351"/>
            <ac:picMk id="21" creationId="{00A6775D-AEF8-91E2-84E2-C1EC004D6809}"/>
          </ac:picMkLst>
        </pc:picChg>
        <pc:picChg chg="del">
          <ac:chgData name="Stanford Bowman" userId="6ede3e4e1afbea80" providerId="LiveId" clId="{5E8558FB-9D60-4710-A493-61EB11744BF7}" dt="2026-03-08T23:42:42.268" v="1038" actId="478"/>
          <ac:picMkLst>
            <pc:docMk/>
            <pc:sldMk cId="3071499190" sldId="351"/>
            <ac:picMk id="22" creationId="{8CC72041-1D25-7E36-94CA-004409ECBD48}"/>
          </ac:picMkLst>
        </pc:picChg>
      </pc:sldChg>
      <pc:sldChg chg="addSp delSp modSp add mod ord">
        <pc:chgData name="Stanford Bowman" userId="6ede3e4e1afbea80" providerId="LiveId" clId="{5E8558FB-9D60-4710-A493-61EB11744BF7}" dt="2026-03-08T18:50:39.962" v="492" actId="465"/>
        <pc:sldMkLst>
          <pc:docMk/>
          <pc:sldMk cId="265589637" sldId="352"/>
        </pc:sldMkLst>
        <pc:spChg chg="mod">
          <ac:chgData name="Stanford Bowman" userId="6ede3e4e1afbea80" providerId="LiveId" clId="{5E8558FB-9D60-4710-A493-61EB11744BF7}" dt="2026-03-08T18:50:39.962" v="492" actId="465"/>
          <ac:spMkLst>
            <pc:docMk/>
            <pc:sldMk cId="265589637" sldId="352"/>
            <ac:spMk id="8" creationId="{B37C5102-0E81-39FE-7478-AA3D525109BC}"/>
          </ac:spMkLst>
        </pc:spChg>
        <pc:spChg chg="del mod">
          <ac:chgData name="Stanford Bowman" userId="6ede3e4e1afbea80" providerId="LiveId" clId="{5E8558FB-9D60-4710-A493-61EB11744BF7}" dt="2026-03-08T18:49:55.936" v="440" actId="478"/>
          <ac:spMkLst>
            <pc:docMk/>
            <pc:sldMk cId="265589637" sldId="352"/>
            <ac:spMk id="9" creationId="{9BB73584-5A1F-FE5F-2B13-B33F8CAD2BB9}"/>
          </ac:spMkLst>
        </pc:spChg>
        <pc:spChg chg="mod">
          <ac:chgData name="Stanford Bowman" userId="6ede3e4e1afbea80" providerId="LiveId" clId="{5E8558FB-9D60-4710-A493-61EB11744BF7}" dt="2026-03-08T18:49:45.159" v="421" actId="1076"/>
          <ac:spMkLst>
            <pc:docMk/>
            <pc:sldMk cId="265589637" sldId="352"/>
            <ac:spMk id="14" creationId="{F0EFBC35-4C20-2326-00D6-CE2301C67BED}"/>
          </ac:spMkLst>
        </pc:spChg>
        <pc:spChg chg="mod">
          <ac:chgData name="Stanford Bowman" userId="6ede3e4e1afbea80" providerId="LiveId" clId="{5E8558FB-9D60-4710-A493-61EB11744BF7}" dt="2026-03-08T03:12:18.846" v="290"/>
          <ac:spMkLst>
            <pc:docMk/>
            <pc:sldMk cId="265589637" sldId="352"/>
            <ac:spMk id="22" creationId="{B0B939DD-7324-02C5-EE38-D2D629E083A3}"/>
          </ac:spMkLst>
        </pc:spChg>
        <pc:picChg chg="add mod">
          <ac:chgData name="Stanford Bowman" userId="6ede3e4e1afbea80" providerId="LiveId" clId="{5E8558FB-9D60-4710-A493-61EB11744BF7}" dt="2026-03-08T18:49:45.159" v="421" actId="1076"/>
          <ac:picMkLst>
            <pc:docMk/>
            <pc:sldMk cId="265589637" sldId="352"/>
            <ac:picMk id="2" creationId="{14DC8A0D-3951-6D5D-30A7-DA696A218F79}"/>
          </ac:picMkLst>
        </pc:picChg>
        <pc:picChg chg="del mod modCrop">
          <ac:chgData name="Stanford Bowman" userId="6ede3e4e1afbea80" providerId="LiveId" clId="{5E8558FB-9D60-4710-A493-61EB11744BF7}" dt="2026-03-08T03:15:37.920" v="315" actId="478"/>
          <ac:picMkLst>
            <pc:docMk/>
            <pc:sldMk cId="265589637" sldId="352"/>
            <ac:picMk id="16" creationId="{0A12B88F-02C0-6C34-3F0C-4B60EBE1EF53}"/>
          </ac:picMkLst>
        </pc:picChg>
        <pc:cxnChg chg="add mod">
          <ac:chgData name="Stanford Bowman" userId="6ede3e4e1afbea80" providerId="LiveId" clId="{5E8558FB-9D60-4710-A493-61EB11744BF7}" dt="2026-03-08T18:50:22.582" v="491" actId="1036"/>
          <ac:cxnSpMkLst>
            <pc:docMk/>
            <pc:sldMk cId="265589637" sldId="352"/>
            <ac:cxnSpMk id="3" creationId="{C3855FA7-2C38-C539-2E59-419C7A85FF79}"/>
          </ac:cxnSpMkLst>
        </pc:cxnChg>
      </pc:sldChg>
      <pc:sldChg chg="modSp add mod modNotes modNotesTx">
        <pc:chgData name="Stanford Bowman" userId="6ede3e4e1afbea80" providerId="LiveId" clId="{5E8558FB-9D60-4710-A493-61EB11744BF7}" dt="2026-03-08T22:56:51.016" v="679"/>
        <pc:sldMkLst>
          <pc:docMk/>
          <pc:sldMk cId="303790290" sldId="353"/>
        </pc:sldMkLst>
        <pc:graphicFrameChg chg="mod modGraphic">
          <ac:chgData name="Stanford Bowman" userId="6ede3e4e1afbea80" providerId="LiveId" clId="{5E8558FB-9D60-4710-A493-61EB11744BF7}" dt="2026-03-08T22:56:51.016" v="679"/>
          <ac:graphicFrameMkLst>
            <pc:docMk/>
            <pc:sldMk cId="303790290" sldId="353"/>
            <ac:graphicFrameMk id="3" creationId="{67810B77-C81E-7490-A9A8-1462B6BC660B}"/>
          </ac:graphicFrameMkLst>
        </pc:graphicFrameChg>
      </pc:sldChg>
      <pc:sldChg chg="modSp add mod modNotesTx">
        <pc:chgData name="Stanford Bowman" userId="6ede3e4e1afbea80" providerId="LiveId" clId="{5E8558FB-9D60-4710-A493-61EB11744BF7}" dt="2026-03-08T23:12:14.189" v="822" actId="15"/>
        <pc:sldMkLst>
          <pc:docMk/>
          <pc:sldMk cId="3745865190" sldId="354"/>
        </pc:sldMkLst>
        <pc:spChg chg="mod">
          <ac:chgData name="Stanford Bowman" userId="6ede3e4e1afbea80" providerId="LiveId" clId="{5E8558FB-9D60-4710-A493-61EB11744BF7}" dt="2026-03-08T23:12:14.189" v="822" actId="15"/>
          <ac:spMkLst>
            <pc:docMk/>
            <pc:sldMk cId="3745865190" sldId="354"/>
            <ac:spMk id="2" creationId="{9536B861-F83B-5104-244B-A63BCE9844C8}"/>
          </ac:spMkLst>
        </pc:spChg>
        <pc:spChg chg="mod">
          <ac:chgData name="Stanford Bowman" userId="6ede3e4e1afbea80" providerId="LiveId" clId="{5E8558FB-9D60-4710-A493-61EB11744BF7}" dt="2026-03-08T23:11:59.821" v="821" actId="1035"/>
          <ac:spMkLst>
            <pc:docMk/>
            <pc:sldMk cId="3745865190" sldId="354"/>
            <ac:spMk id="17" creationId="{F6C2F5B9-EBD7-8733-1F83-0E2A32E449A1}"/>
          </ac:spMkLst>
        </pc:spChg>
        <pc:spChg chg="mod">
          <ac:chgData name="Stanford Bowman" userId="6ede3e4e1afbea80" providerId="LiveId" clId="{5E8558FB-9D60-4710-A493-61EB11744BF7}" dt="2026-03-08T23:09:27.368" v="793" actId="14100"/>
          <ac:spMkLst>
            <pc:docMk/>
            <pc:sldMk cId="3745865190" sldId="354"/>
            <ac:spMk id="22" creationId="{57230B04-808B-C6B7-DB6C-C01D9E87551A}"/>
          </ac:spMkLst>
        </pc:spChg>
        <pc:spChg chg="mod">
          <ac:chgData name="Stanford Bowman" userId="6ede3e4e1afbea80" providerId="LiveId" clId="{5E8558FB-9D60-4710-A493-61EB11744BF7}" dt="2026-03-08T23:10:47.062" v="801" actId="14100"/>
          <ac:spMkLst>
            <pc:docMk/>
            <pc:sldMk cId="3745865190" sldId="354"/>
            <ac:spMk id="23" creationId="{BF7B451A-6382-E2B8-A49C-F875088CAFC1}"/>
          </ac:spMkLst>
        </pc:spChg>
      </pc:sldChg>
      <pc:sldChg chg="delSp modSp add mod modNotes">
        <pc:chgData name="Stanford Bowman" userId="6ede3e4e1afbea80" providerId="LiveId" clId="{5E8558FB-9D60-4710-A493-61EB11744BF7}" dt="2026-03-08T23:26:21.697" v="913" actId="1076"/>
        <pc:sldMkLst>
          <pc:docMk/>
          <pc:sldMk cId="3248364781" sldId="355"/>
        </pc:sldMkLst>
        <pc:spChg chg="mod">
          <ac:chgData name="Stanford Bowman" userId="6ede3e4e1afbea80" providerId="LiveId" clId="{5E8558FB-9D60-4710-A493-61EB11744BF7}" dt="2026-03-08T23:22:38.598" v="890" actId="14100"/>
          <ac:spMkLst>
            <pc:docMk/>
            <pc:sldMk cId="3248364781" sldId="355"/>
            <ac:spMk id="2" creationId="{8BF16B46-B989-6773-BF7F-AD22A0F2BEAA}"/>
          </ac:spMkLst>
        </pc:spChg>
        <pc:spChg chg="mod">
          <ac:chgData name="Stanford Bowman" userId="6ede3e4e1afbea80" providerId="LiveId" clId="{5E8558FB-9D60-4710-A493-61EB11744BF7}" dt="2026-03-08T23:25:23.844" v="908" actId="14100"/>
          <ac:spMkLst>
            <pc:docMk/>
            <pc:sldMk cId="3248364781" sldId="355"/>
            <ac:spMk id="3" creationId="{B3A8BBB4-EFA6-CD68-1E6D-775E154AE5D5}"/>
          </ac:spMkLst>
        </pc:spChg>
        <pc:spChg chg="del mod">
          <ac:chgData name="Stanford Bowman" userId="6ede3e4e1afbea80" providerId="LiveId" clId="{5E8558FB-9D60-4710-A493-61EB11744BF7}" dt="2026-03-08T23:22:59.558" v="892" actId="478"/>
          <ac:spMkLst>
            <pc:docMk/>
            <pc:sldMk cId="3248364781" sldId="355"/>
            <ac:spMk id="4" creationId="{7AE08A67-2BDA-22E1-35EB-913BCB23713D}"/>
          </ac:spMkLst>
        </pc:spChg>
        <pc:picChg chg="del">
          <ac:chgData name="Stanford Bowman" userId="6ede3e4e1afbea80" providerId="LiveId" clId="{5E8558FB-9D60-4710-A493-61EB11744BF7}" dt="2026-03-08T23:23:30.324" v="896" actId="478"/>
          <ac:picMkLst>
            <pc:docMk/>
            <pc:sldMk cId="3248364781" sldId="355"/>
            <ac:picMk id="5" creationId="{59761AFF-5544-0AEF-C032-E352C6FE67B5}"/>
          </ac:picMkLst>
        </pc:picChg>
        <pc:picChg chg="del">
          <ac:chgData name="Stanford Bowman" userId="6ede3e4e1afbea80" providerId="LiveId" clId="{5E8558FB-9D60-4710-A493-61EB11744BF7}" dt="2026-03-08T23:25:29.864" v="909" actId="478"/>
          <ac:picMkLst>
            <pc:docMk/>
            <pc:sldMk cId="3248364781" sldId="355"/>
            <ac:picMk id="13" creationId="{E831AB93-AF74-8B4E-4262-604CD96B1BD4}"/>
          </ac:picMkLst>
        </pc:picChg>
        <pc:picChg chg="mod">
          <ac:chgData name="Stanford Bowman" userId="6ede3e4e1afbea80" providerId="LiveId" clId="{5E8558FB-9D60-4710-A493-61EB11744BF7}" dt="2026-03-08T23:26:21.697" v="913" actId="1076"/>
          <ac:picMkLst>
            <pc:docMk/>
            <pc:sldMk cId="3248364781" sldId="355"/>
            <ac:picMk id="14" creationId="{A380790E-FBDB-9514-5771-F428E6F059AB}"/>
          </ac:picMkLst>
        </pc:picChg>
      </pc:sldChg>
      <pc:sldChg chg="modSp add mod modNotes modNotesTx">
        <pc:chgData name="Stanford Bowman" userId="6ede3e4e1afbea80" providerId="LiveId" clId="{5E8558FB-9D60-4710-A493-61EB11744BF7}" dt="2026-03-08T23:34:07.377" v="987" actId="14100"/>
        <pc:sldMkLst>
          <pc:docMk/>
          <pc:sldMk cId="4192057606" sldId="356"/>
        </pc:sldMkLst>
        <pc:spChg chg="mod">
          <ac:chgData name="Stanford Bowman" userId="6ede3e4e1afbea80" providerId="LiveId" clId="{5E8558FB-9D60-4710-A493-61EB11744BF7}" dt="2026-03-08T23:34:00.972" v="986" actId="15"/>
          <ac:spMkLst>
            <pc:docMk/>
            <pc:sldMk cId="4192057606" sldId="356"/>
            <ac:spMk id="3" creationId="{774402C5-512B-1003-5E1C-824036A76E3E}"/>
          </ac:spMkLst>
        </pc:spChg>
        <pc:spChg chg="mod">
          <ac:chgData name="Stanford Bowman" userId="6ede3e4e1afbea80" providerId="LiveId" clId="{5E8558FB-9D60-4710-A493-61EB11744BF7}" dt="2026-03-08T23:34:07.377" v="987" actId="14100"/>
          <ac:spMkLst>
            <pc:docMk/>
            <pc:sldMk cId="4192057606" sldId="356"/>
            <ac:spMk id="5" creationId="{A6D3AA09-577E-DA22-9230-E349B8393191}"/>
          </ac:spMkLst>
        </pc:spChg>
      </pc:sldChg>
      <pc:sldChg chg="modSp add mod modNotes modNotesTx">
        <pc:chgData name="Stanford Bowman" userId="6ede3e4e1afbea80" providerId="LiveId" clId="{5E8558FB-9D60-4710-A493-61EB11744BF7}" dt="2026-03-09T00:35:17.066" v="1148" actId="1076"/>
        <pc:sldMkLst>
          <pc:docMk/>
          <pc:sldMk cId="4080595326" sldId="357"/>
        </pc:sldMkLst>
        <pc:spChg chg="mod">
          <ac:chgData name="Stanford Bowman" userId="6ede3e4e1afbea80" providerId="LiveId" clId="{5E8558FB-9D60-4710-A493-61EB11744BF7}" dt="2026-03-09T00:35:04.295" v="1145" actId="1076"/>
          <ac:spMkLst>
            <pc:docMk/>
            <pc:sldMk cId="4080595326" sldId="357"/>
            <ac:spMk id="3" creationId="{706461AA-6263-55DC-D4D7-74573FB63DA5}"/>
          </ac:spMkLst>
        </pc:spChg>
        <pc:spChg chg="mod">
          <ac:chgData name="Stanford Bowman" userId="6ede3e4e1afbea80" providerId="LiveId" clId="{5E8558FB-9D60-4710-A493-61EB11744BF7}" dt="2026-03-09T00:35:08.489" v="1146" actId="1076"/>
          <ac:spMkLst>
            <pc:docMk/>
            <pc:sldMk cId="4080595326" sldId="357"/>
            <ac:spMk id="21" creationId="{E5A64630-9D18-C04D-8AC6-B61720B80D25}"/>
          </ac:spMkLst>
        </pc:spChg>
        <pc:spChg chg="mod">
          <ac:chgData name="Stanford Bowman" userId="6ede3e4e1afbea80" providerId="LiveId" clId="{5E8558FB-9D60-4710-A493-61EB11744BF7}" dt="2026-03-08T23:54:30.705" v="1129" actId="14100"/>
          <ac:spMkLst>
            <pc:docMk/>
            <pc:sldMk cId="4080595326" sldId="357"/>
            <ac:spMk id="23" creationId="{60A9382E-1025-FD72-E80F-3FF36BBFE5FB}"/>
          </ac:spMkLst>
        </pc:spChg>
        <pc:spChg chg="mod">
          <ac:chgData name="Stanford Bowman" userId="6ede3e4e1afbea80" providerId="LiveId" clId="{5E8558FB-9D60-4710-A493-61EB11744BF7}" dt="2026-03-09T00:35:17.066" v="1148" actId="1076"/>
          <ac:spMkLst>
            <pc:docMk/>
            <pc:sldMk cId="4080595326" sldId="357"/>
            <ac:spMk id="40" creationId="{8F0F979A-DDEA-579F-5814-77C744979181}"/>
          </ac:spMkLst>
        </pc:spChg>
        <pc:spChg chg="mod">
          <ac:chgData name="Stanford Bowman" userId="6ede3e4e1afbea80" providerId="LiveId" clId="{5E8558FB-9D60-4710-A493-61EB11744BF7}" dt="2026-03-09T00:35:13.671" v="1147" actId="1076"/>
          <ac:spMkLst>
            <pc:docMk/>
            <pc:sldMk cId="4080595326" sldId="357"/>
            <ac:spMk id="41" creationId="{148EA99B-5081-9D34-416B-4AC99DBBE907}"/>
          </ac:spMkLst>
        </pc:spChg>
      </pc:sldChg>
      <pc:sldChg chg="add ord">
        <pc:chgData name="Stanford Bowman" userId="6ede3e4e1afbea80" providerId="LiveId" clId="{5E8558FB-9D60-4710-A493-61EB11744BF7}" dt="2026-03-09T00:35:46.716" v="1151"/>
        <pc:sldMkLst>
          <pc:docMk/>
          <pc:sldMk cId="3100843435" sldId="358"/>
        </pc:sldMkLst>
      </pc:sldChg>
      <pc:sldMasterChg chg="setBg modSldLayout">
        <pc:chgData name="Stanford Bowman" userId="6ede3e4e1afbea80" providerId="LiveId" clId="{5E8558FB-9D60-4710-A493-61EB11744BF7}" dt="2026-03-08T18:42:22.372" v="334"/>
        <pc:sldMasterMkLst>
          <pc:docMk/>
          <pc:sldMasterMk cId="3766120691" sldId="2147483958"/>
        </pc:sldMasterMkLst>
        <pc:sldLayoutChg chg="setBg">
          <pc:chgData name="Stanford Bowman" userId="6ede3e4e1afbea80" providerId="LiveId" clId="{5E8558FB-9D60-4710-A493-61EB11744BF7}" dt="2026-03-08T18:42:22.372" v="334"/>
          <pc:sldLayoutMkLst>
            <pc:docMk/>
            <pc:sldMasterMk cId="3766120691" sldId="2147483958"/>
            <pc:sldLayoutMk cId="4286601597" sldId="2147483959"/>
          </pc:sldLayoutMkLst>
        </pc:sldLayoutChg>
        <pc:sldLayoutChg chg="setBg">
          <pc:chgData name="Stanford Bowman" userId="6ede3e4e1afbea80" providerId="LiveId" clId="{5E8558FB-9D60-4710-A493-61EB11744BF7}" dt="2026-03-08T18:42:22.372" v="334"/>
          <pc:sldLayoutMkLst>
            <pc:docMk/>
            <pc:sldMasterMk cId="3766120691" sldId="2147483958"/>
            <pc:sldLayoutMk cId="788103099" sldId="2147483960"/>
          </pc:sldLayoutMkLst>
        </pc:sldLayoutChg>
        <pc:sldLayoutChg chg="setBg">
          <pc:chgData name="Stanford Bowman" userId="6ede3e4e1afbea80" providerId="LiveId" clId="{5E8558FB-9D60-4710-A493-61EB11744BF7}" dt="2026-03-08T18:42:22.372" v="334"/>
          <pc:sldLayoutMkLst>
            <pc:docMk/>
            <pc:sldMasterMk cId="3766120691" sldId="2147483958"/>
            <pc:sldLayoutMk cId="1214262392" sldId="2147483961"/>
          </pc:sldLayoutMkLst>
        </pc:sldLayoutChg>
        <pc:sldLayoutChg chg="setBg">
          <pc:chgData name="Stanford Bowman" userId="6ede3e4e1afbea80" providerId="LiveId" clId="{5E8558FB-9D60-4710-A493-61EB11744BF7}" dt="2026-03-08T18:42:22.372" v="334"/>
          <pc:sldLayoutMkLst>
            <pc:docMk/>
            <pc:sldMasterMk cId="3766120691" sldId="2147483958"/>
            <pc:sldLayoutMk cId="3482267522" sldId="2147483962"/>
          </pc:sldLayoutMkLst>
        </pc:sldLayoutChg>
        <pc:sldLayoutChg chg="setBg">
          <pc:chgData name="Stanford Bowman" userId="6ede3e4e1afbea80" providerId="LiveId" clId="{5E8558FB-9D60-4710-A493-61EB11744BF7}" dt="2026-03-08T18:42:22.372" v="334"/>
          <pc:sldLayoutMkLst>
            <pc:docMk/>
            <pc:sldMasterMk cId="3766120691" sldId="2147483958"/>
            <pc:sldLayoutMk cId="1508018587" sldId="2147483963"/>
          </pc:sldLayoutMkLst>
        </pc:sldLayoutChg>
        <pc:sldLayoutChg chg="setBg">
          <pc:chgData name="Stanford Bowman" userId="6ede3e4e1afbea80" providerId="LiveId" clId="{5E8558FB-9D60-4710-A493-61EB11744BF7}" dt="2026-03-08T18:42:22.372" v="334"/>
          <pc:sldLayoutMkLst>
            <pc:docMk/>
            <pc:sldMasterMk cId="3766120691" sldId="2147483958"/>
            <pc:sldLayoutMk cId="235033860" sldId="2147483964"/>
          </pc:sldLayoutMkLst>
        </pc:sldLayoutChg>
        <pc:sldLayoutChg chg="setBg">
          <pc:chgData name="Stanford Bowman" userId="6ede3e4e1afbea80" providerId="LiveId" clId="{5E8558FB-9D60-4710-A493-61EB11744BF7}" dt="2026-03-08T18:42:22.372" v="334"/>
          <pc:sldLayoutMkLst>
            <pc:docMk/>
            <pc:sldMasterMk cId="3766120691" sldId="2147483958"/>
            <pc:sldLayoutMk cId="499430428" sldId="2147483965"/>
          </pc:sldLayoutMkLst>
        </pc:sldLayoutChg>
        <pc:sldLayoutChg chg="setBg">
          <pc:chgData name="Stanford Bowman" userId="6ede3e4e1afbea80" providerId="LiveId" clId="{5E8558FB-9D60-4710-A493-61EB11744BF7}" dt="2026-03-08T18:42:22.372" v="334"/>
          <pc:sldLayoutMkLst>
            <pc:docMk/>
            <pc:sldMasterMk cId="3766120691" sldId="2147483958"/>
            <pc:sldLayoutMk cId="2938325613" sldId="2147483966"/>
          </pc:sldLayoutMkLst>
        </pc:sldLayoutChg>
        <pc:sldLayoutChg chg="setBg">
          <pc:chgData name="Stanford Bowman" userId="6ede3e4e1afbea80" providerId="LiveId" clId="{5E8558FB-9D60-4710-A493-61EB11744BF7}" dt="2026-03-08T18:42:22.372" v="334"/>
          <pc:sldLayoutMkLst>
            <pc:docMk/>
            <pc:sldMasterMk cId="3766120691" sldId="2147483958"/>
            <pc:sldLayoutMk cId="326553900" sldId="2147483967"/>
          </pc:sldLayoutMkLst>
        </pc:sldLayoutChg>
        <pc:sldLayoutChg chg="setBg">
          <pc:chgData name="Stanford Bowman" userId="6ede3e4e1afbea80" providerId="LiveId" clId="{5E8558FB-9D60-4710-A493-61EB11744BF7}" dt="2026-03-08T18:42:22.372" v="334"/>
          <pc:sldLayoutMkLst>
            <pc:docMk/>
            <pc:sldMasterMk cId="3766120691" sldId="2147483958"/>
            <pc:sldLayoutMk cId="1675316905" sldId="2147483968"/>
          </pc:sldLayoutMkLst>
        </pc:sldLayoutChg>
        <pc:sldLayoutChg chg="setBg">
          <pc:chgData name="Stanford Bowman" userId="6ede3e4e1afbea80" providerId="LiveId" clId="{5E8558FB-9D60-4710-A493-61EB11744BF7}" dt="2026-03-08T18:42:22.372" v="334"/>
          <pc:sldLayoutMkLst>
            <pc:docMk/>
            <pc:sldMasterMk cId="3766120691" sldId="2147483958"/>
            <pc:sldLayoutMk cId="715323809" sldId="2147483969"/>
          </pc:sldLayoutMkLst>
        </pc:sldLayoutChg>
        <pc:sldLayoutChg chg="setBg">
          <pc:chgData name="Stanford Bowman" userId="6ede3e4e1afbea80" providerId="LiveId" clId="{5E8558FB-9D60-4710-A493-61EB11744BF7}" dt="2026-03-08T18:42:22.372" v="334"/>
          <pc:sldLayoutMkLst>
            <pc:docMk/>
            <pc:sldMasterMk cId="3766120691" sldId="2147483958"/>
            <pc:sldLayoutMk cId="925466750" sldId="214748397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73213B-7F87-42E1-8959-6EDA7F730B7A}"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B0041B1F-BF08-47FB-B0F9-D06C8C05B6CA}">
      <dgm:prSet phldrT="[Text]" custT="1"/>
      <dgm:spPr>
        <a:solidFill>
          <a:schemeClr val="accent1">
            <a:lumMod val="50000"/>
          </a:schemeClr>
        </a:solidFill>
      </dgm:spPr>
      <dgm:t>
        <a:bodyPr/>
        <a:lstStyle/>
        <a:p>
          <a:r>
            <a:rPr lang="en-US" sz="4000" b="1" cap="small" baseline="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Endless Blessings</a:t>
          </a:r>
          <a:r>
            <a:rPr lang="en-US" sz="4000" b="1" cap="small" baseline="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t>
          </a:r>
          <a:endParaRPr lang="en-US" sz="40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244B681B-E81A-4BD3-A339-DD08B188A786}" type="parTrans" cxnId="{1E2A4D71-5014-4F51-B0CD-EB0963C244F0}">
      <dgm:prSet/>
      <dgm:spPr/>
      <dgm:t>
        <a:bodyPr/>
        <a:lstStyle/>
        <a:p>
          <a:endParaRPr lang="en-US"/>
        </a:p>
      </dgm:t>
    </dgm:pt>
    <dgm:pt modelId="{ABC26322-FCCE-4FC7-9000-51FC1302AEBD}" type="sibTrans" cxnId="{1E2A4D71-5014-4F51-B0CD-EB0963C244F0}">
      <dgm:prSet/>
      <dgm:spPr/>
      <dgm:t>
        <a:bodyPr/>
        <a:lstStyle/>
        <a:p>
          <a:endParaRPr lang="en-US"/>
        </a:p>
      </dgm:t>
    </dgm:pt>
    <dgm:pt modelId="{8A6F41DF-06A3-4C68-8DD3-47906D99F1BF}">
      <dgm:prSet custT="1"/>
      <dgm:spPr/>
      <dgm:t>
        <a:bodyPr/>
        <a:lstStyle/>
        <a:p>
          <a:r>
            <a:rPr lang="en-US" sz="26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I live on a farm. My family primarily raises cattle and sheep, though we also raise chickens.  In the past, we enjoyed raising hogs, goats, and horses. To make money with cattle and sheep, one must sell them appropriately. You must consider timing, weight, breeding quality, and other marketing factors. When we sell an animal, that animal is gone for good. We will never have it back.  The finality of it makes selling livestock difficult. </a:t>
          </a:r>
        </a:p>
      </dgm:t>
    </dgm:pt>
    <dgm:pt modelId="{70D52174-87B9-42DD-B60D-50197DE95153}" type="parTrans" cxnId="{51987322-E73A-4850-8C1B-72FE55B2F105}">
      <dgm:prSet/>
      <dgm:spPr/>
      <dgm:t>
        <a:bodyPr/>
        <a:lstStyle/>
        <a:p>
          <a:endParaRPr lang="en-US"/>
        </a:p>
      </dgm:t>
    </dgm:pt>
    <dgm:pt modelId="{844DFE63-9B78-4535-9A4A-BEB1DF3B8A1D}" type="sibTrans" cxnId="{51987322-E73A-4850-8C1B-72FE55B2F105}">
      <dgm:prSet/>
      <dgm:spPr/>
      <dgm:t>
        <a:bodyPr/>
        <a:lstStyle/>
        <a:p>
          <a:endParaRPr lang="en-US"/>
        </a:p>
      </dgm:t>
    </dgm:pt>
    <dgm:pt modelId="{7695EE27-01AB-45D7-8A31-38391F4E60B3}">
      <dgm:prSet custT="1"/>
      <dgm:spPr/>
      <dgm:t>
        <a:bodyPr/>
        <a:lstStyle/>
        <a:p>
          <a:r>
            <a:rPr lang="en-US" sz="26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 Chickens, on the other hand, differ because they produce eggs. We can take the eggs, knowing more will appear tomorrow. No matter how often we collect the eggs, the chickens will lay more if they are healthy. </a:t>
          </a:r>
        </a:p>
      </dgm:t>
    </dgm:pt>
    <dgm:pt modelId="{3FC545A6-DCE8-4D00-8DA4-A372FB799BA6}" type="parTrans" cxnId="{618755B8-B83F-48AA-9B4C-74171A561EE4}">
      <dgm:prSet/>
      <dgm:spPr/>
      <dgm:t>
        <a:bodyPr/>
        <a:lstStyle/>
        <a:p>
          <a:endParaRPr lang="en-US"/>
        </a:p>
      </dgm:t>
    </dgm:pt>
    <dgm:pt modelId="{0B31D5D8-0FE2-4D60-BA2B-144CEF588DC1}" type="sibTrans" cxnId="{618755B8-B83F-48AA-9B4C-74171A561EE4}">
      <dgm:prSet/>
      <dgm:spPr/>
      <dgm:t>
        <a:bodyPr/>
        <a:lstStyle/>
        <a:p>
          <a:endParaRPr lang="en-US"/>
        </a:p>
      </dgm:t>
    </dgm:pt>
    <dgm:pt modelId="{81A20816-091E-44BE-AF9D-26B17E3280B2}">
      <dgm:prSet custT="1"/>
      <dgm:spPr/>
      <dgm:t>
        <a:bodyPr/>
        <a:lstStyle/>
        <a:p>
          <a:r>
            <a:rPr lang="en-US" sz="26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 Sometimes, we reject generosity because we fear we will face a lack. However, generosity is like chickens and eggs. Our giving does not equate to permanent depletion. As you think about today’s lesson, consider the blessings of God. God supplies the needs of His people; therefore, what we are gifted is to be used generously. </a:t>
          </a:r>
        </a:p>
      </dgm:t>
    </dgm:pt>
    <dgm:pt modelId="{9D799D6F-5CB8-4C55-9C1C-9A50F58E3011}" type="parTrans" cxnId="{36D859F4-1AA8-4EE3-B63B-F1A21B45F806}">
      <dgm:prSet/>
      <dgm:spPr/>
      <dgm:t>
        <a:bodyPr/>
        <a:lstStyle/>
        <a:p>
          <a:endParaRPr lang="en-US"/>
        </a:p>
      </dgm:t>
    </dgm:pt>
    <dgm:pt modelId="{D50ED39A-A767-4D73-8752-8B0C0E6D676D}" type="sibTrans" cxnId="{36D859F4-1AA8-4EE3-B63B-F1A21B45F806}">
      <dgm:prSet/>
      <dgm:spPr/>
      <dgm:t>
        <a:bodyPr/>
        <a:lstStyle/>
        <a:p>
          <a:endParaRPr lang="en-US"/>
        </a:p>
      </dgm:t>
    </dgm:pt>
    <dgm:pt modelId="{BC20D3D1-CE88-4DD5-BAA2-B707C13C35EF}">
      <dgm:prSet custT="1"/>
      <dgm:spPr/>
      <dgm:t>
        <a:bodyPr/>
        <a:lstStyle/>
        <a:p>
          <a:endParaRPr lang="en-US" sz="26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gm:t>
    </dgm:pt>
    <dgm:pt modelId="{EFFE3B2B-0E20-46FB-A772-C3700A265047}" type="parTrans" cxnId="{4406435D-1AF1-483D-815B-73DDFAC5A491}">
      <dgm:prSet/>
      <dgm:spPr/>
      <dgm:t>
        <a:bodyPr/>
        <a:lstStyle/>
        <a:p>
          <a:endParaRPr lang="en-US"/>
        </a:p>
      </dgm:t>
    </dgm:pt>
    <dgm:pt modelId="{2890A9F2-7F1C-41AF-94CB-AFE09E3D26B3}" type="sibTrans" cxnId="{4406435D-1AF1-483D-815B-73DDFAC5A491}">
      <dgm:prSet/>
      <dgm:spPr/>
      <dgm:t>
        <a:bodyPr/>
        <a:lstStyle/>
        <a:p>
          <a:endParaRPr lang="en-US"/>
        </a:p>
      </dgm:t>
    </dgm:pt>
    <dgm:pt modelId="{8D92DF28-1C43-4C45-92B8-6B8A749E9D75}" type="pres">
      <dgm:prSet presAssocID="{8C73213B-7F87-42E1-8959-6EDA7F730B7A}" presName="linear" presStyleCnt="0">
        <dgm:presLayoutVars>
          <dgm:animLvl val="lvl"/>
          <dgm:resizeHandles val="exact"/>
        </dgm:presLayoutVars>
      </dgm:prSet>
      <dgm:spPr/>
    </dgm:pt>
    <dgm:pt modelId="{2DBB5AAB-4B30-4E23-8E3A-4E2A885466BB}" type="pres">
      <dgm:prSet presAssocID="{B0041B1F-BF08-47FB-B0F9-D06C8C05B6CA}" presName="parentText" presStyleLbl="node1" presStyleIdx="0" presStyleCnt="1" custScaleY="102369" custLinFactY="-100000" custLinFactNeighborX="0" custLinFactNeighborY="-184624">
        <dgm:presLayoutVars>
          <dgm:chMax val="0"/>
          <dgm:bulletEnabled val="1"/>
        </dgm:presLayoutVars>
      </dgm:prSet>
      <dgm:spPr/>
    </dgm:pt>
    <dgm:pt modelId="{1AE82479-96C2-4145-B88F-3A02133C7C66}" type="pres">
      <dgm:prSet presAssocID="{B0041B1F-BF08-47FB-B0F9-D06C8C05B6CA}" presName="childText" presStyleLbl="revTx" presStyleIdx="0" presStyleCnt="1" custScaleX="73147" custLinFactNeighborX="-10515" custLinFactNeighborY="7657">
        <dgm:presLayoutVars>
          <dgm:bulletEnabled val="1"/>
        </dgm:presLayoutVars>
      </dgm:prSet>
      <dgm:spPr/>
    </dgm:pt>
  </dgm:ptLst>
  <dgm:cxnLst>
    <dgm:cxn modelId="{51987322-E73A-4850-8C1B-72FE55B2F105}" srcId="{B0041B1F-BF08-47FB-B0F9-D06C8C05B6CA}" destId="{8A6F41DF-06A3-4C68-8DD3-47906D99F1BF}" srcOrd="0" destOrd="0" parTransId="{70D52174-87B9-42DD-B60D-50197DE95153}" sibTransId="{844DFE63-9B78-4535-9A4A-BEB1DF3B8A1D}"/>
    <dgm:cxn modelId="{BC8EC95C-8FD7-46A8-9D92-40CABBE1D486}" type="presOf" srcId="{B0041B1F-BF08-47FB-B0F9-D06C8C05B6CA}" destId="{2DBB5AAB-4B30-4E23-8E3A-4E2A885466BB}" srcOrd="0" destOrd="0" presId="urn:microsoft.com/office/officeart/2005/8/layout/vList2"/>
    <dgm:cxn modelId="{4406435D-1AF1-483D-815B-73DDFAC5A491}" srcId="{B0041B1F-BF08-47FB-B0F9-D06C8C05B6CA}" destId="{BC20D3D1-CE88-4DD5-BAA2-B707C13C35EF}" srcOrd="3" destOrd="0" parTransId="{EFFE3B2B-0E20-46FB-A772-C3700A265047}" sibTransId="{2890A9F2-7F1C-41AF-94CB-AFE09E3D26B3}"/>
    <dgm:cxn modelId="{FEDE3448-15FC-43AA-B8C7-B4E26233738F}" type="presOf" srcId="{8C73213B-7F87-42E1-8959-6EDA7F730B7A}" destId="{8D92DF28-1C43-4C45-92B8-6B8A749E9D75}" srcOrd="0" destOrd="0" presId="urn:microsoft.com/office/officeart/2005/8/layout/vList2"/>
    <dgm:cxn modelId="{1E2A4D71-5014-4F51-B0CD-EB0963C244F0}" srcId="{8C73213B-7F87-42E1-8959-6EDA7F730B7A}" destId="{B0041B1F-BF08-47FB-B0F9-D06C8C05B6CA}" srcOrd="0" destOrd="0" parTransId="{244B681B-E81A-4BD3-A339-DD08B188A786}" sibTransId="{ABC26322-FCCE-4FC7-9000-51FC1302AEBD}"/>
    <dgm:cxn modelId="{618755B8-B83F-48AA-9B4C-74171A561EE4}" srcId="{B0041B1F-BF08-47FB-B0F9-D06C8C05B6CA}" destId="{7695EE27-01AB-45D7-8A31-38391F4E60B3}" srcOrd="1" destOrd="0" parTransId="{3FC545A6-DCE8-4D00-8DA4-A372FB799BA6}" sibTransId="{0B31D5D8-0FE2-4D60-BA2B-144CEF588DC1}"/>
    <dgm:cxn modelId="{C4C388CF-B8B0-405D-A75A-7C5CB029139A}" type="presOf" srcId="{7695EE27-01AB-45D7-8A31-38391F4E60B3}" destId="{1AE82479-96C2-4145-B88F-3A02133C7C66}" srcOrd="0" destOrd="1" presId="urn:microsoft.com/office/officeart/2005/8/layout/vList2"/>
    <dgm:cxn modelId="{40B4CEE6-0F41-4C24-8A9E-87C775B7824D}" type="presOf" srcId="{8A6F41DF-06A3-4C68-8DD3-47906D99F1BF}" destId="{1AE82479-96C2-4145-B88F-3A02133C7C66}" srcOrd="0" destOrd="0" presId="urn:microsoft.com/office/officeart/2005/8/layout/vList2"/>
    <dgm:cxn modelId="{C8D07BEA-B6A5-49A5-8948-59726640DCED}" type="presOf" srcId="{BC20D3D1-CE88-4DD5-BAA2-B707C13C35EF}" destId="{1AE82479-96C2-4145-B88F-3A02133C7C66}" srcOrd="0" destOrd="3" presId="urn:microsoft.com/office/officeart/2005/8/layout/vList2"/>
    <dgm:cxn modelId="{36D859F4-1AA8-4EE3-B63B-F1A21B45F806}" srcId="{B0041B1F-BF08-47FB-B0F9-D06C8C05B6CA}" destId="{81A20816-091E-44BE-AF9D-26B17E3280B2}" srcOrd="2" destOrd="0" parTransId="{9D799D6F-5CB8-4C55-9C1C-9A50F58E3011}" sibTransId="{D50ED39A-A767-4D73-8752-8B0C0E6D676D}"/>
    <dgm:cxn modelId="{19B4BEFB-BE4F-44BF-B94B-CA2A8F7D320F}" type="presOf" srcId="{81A20816-091E-44BE-AF9D-26B17E3280B2}" destId="{1AE82479-96C2-4145-B88F-3A02133C7C66}" srcOrd="0" destOrd="2" presId="urn:microsoft.com/office/officeart/2005/8/layout/vList2"/>
    <dgm:cxn modelId="{7E7A0A44-F641-4073-B564-CA946D4AF8A2}" type="presParOf" srcId="{8D92DF28-1C43-4C45-92B8-6B8A749E9D75}" destId="{2DBB5AAB-4B30-4E23-8E3A-4E2A885466BB}" srcOrd="0" destOrd="0" presId="urn:microsoft.com/office/officeart/2005/8/layout/vList2"/>
    <dgm:cxn modelId="{3AD5BC36-C58C-47B5-A3CB-1C8E67B3B3C1}" type="presParOf" srcId="{8D92DF28-1C43-4C45-92B8-6B8A749E9D75}" destId="{1AE82479-96C2-4145-B88F-3A02133C7C66}" srcOrd="1" destOrd="0" presId="urn:microsoft.com/office/officeart/2005/8/layout/vList2"/>
  </dgm:cxnLst>
  <dgm:bg>
    <a:solidFill>
      <a:schemeClr val="accent1">
        <a:lumMod val="75000"/>
        <a:alpha val="70000"/>
      </a:schemeClr>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73213B-7F87-42E1-8959-6EDA7F730B7A}"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B0041B1F-BF08-47FB-B0F9-D06C8C05B6CA}">
      <dgm:prSet phldrT="[Text]" custT="1"/>
      <dgm:spPr>
        <a:solidFill>
          <a:schemeClr val="accent1">
            <a:lumMod val="50000"/>
          </a:schemeClr>
        </a:solidFill>
      </dgm:spPr>
      <dgm:t>
        <a:bodyPr/>
        <a:lstStyle/>
        <a:p>
          <a:r>
            <a:rPr lang="en-US" sz="4000" b="1" dirty="0">
              <a:effectLst>
                <a:outerShdw blurRad="38100" dist="38100" dir="2700000" algn="tl">
                  <a:srgbClr val="000000">
                    <a:alpha val="43137"/>
                  </a:srgbClr>
                </a:outerShdw>
              </a:effectLst>
              <a:latin typeface="Helvetica Neue"/>
              <a:ea typeface="Helvetica Neue"/>
              <a:cs typeface="Helvetica Neue"/>
              <a:sym typeface="Helvetica Neue"/>
            </a:rPr>
            <a:t>A Cheerful Giver</a:t>
          </a:r>
        </a:p>
      </dgm:t>
    </dgm:pt>
    <dgm:pt modelId="{244B681B-E81A-4BD3-A339-DD08B188A786}" type="parTrans" cxnId="{1E2A4D71-5014-4F51-B0CD-EB0963C244F0}">
      <dgm:prSet/>
      <dgm:spPr/>
      <dgm:t>
        <a:bodyPr/>
        <a:lstStyle/>
        <a:p>
          <a:endParaRPr lang="en-US"/>
        </a:p>
      </dgm:t>
    </dgm:pt>
    <dgm:pt modelId="{ABC26322-FCCE-4FC7-9000-51FC1302AEBD}" type="sibTrans" cxnId="{1E2A4D71-5014-4F51-B0CD-EB0963C244F0}">
      <dgm:prSet/>
      <dgm:spPr/>
      <dgm:t>
        <a:bodyPr/>
        <a:lstStyle/>
        <a:p>
          <a:endParaRPr lang="en-US"/>
        </a:p>
      </dgm:t>
    </dgm:pt>
    <dgm:pt modelId="{A07BD178-E72E-4117-A22F-3DB5B66CFB8A}">
      <dgm:prSet custT="1"/>
      <dgm:spPr/>
      <dgm:t>
        <a:bodyPr/>
        <a:lstStyle/>
        <a:p>
          <a:r>
            <a:rPr lang="en-US" sz="3600" b="1"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“God loves a cheerful giver” (2 Cor. 9:7), but this verse portrays giving as optional. Some have reasoned that God may love a cheerful giver, but He’ll take a reluctant one anyway— ha! How can we be cheerful while giving from </a:t>
          </a:r>
          <a:r>
            <a:rPr lang="en-US" sz="3600" b="1" dirty="0" err="1">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hardearned</a:t>
          </a:r>
          <a:r>
            <a:rPr lang="en-US" sz="3600" b="1"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resources? God does not usually coerce people, even when asking them to do the right thing. We can begin by applying a sense of prudence: </a:t>
          </a:r>
          <a:r>
            <a:rPr lang="en-US" sz="3600" b="1" i="1"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What would it take to set aside a small amount? </a:t>
          </a:r>
          <a:r>
            <a:rPr lang="en-US" sz="3600" b="1"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To take giving to the next level, it often helps to keep a particular goal in mind. Like Paul—who shared about the great need of Jerusalem believers—we can make the need our focus by investigating the ministries that our gift would support. Whether addressing hunger, sharing the gospel, or contributing to an important project, our gifts should always have the greater goal of bringing glory to God. </a:t>
          </a:r>
          <a:endParaRPr lang="en-US" sz="3600" b="1" dirty="0">
            <a:solidFill>
              <a:schemeClr val="bg1"/>
            </a:solidFill>
            <a:effectLst>
              <a:outerShdw blurRad="38100" dist="38100" dir="2700000" algn="tl">
                <a:srgbClr val="000000">
                  <a:alpha val="43137"/>
                </a:srgbClr>
              </a:outerShdw>
            </a:effectLst>
            <a:latin typeface="Gotham Medium" panose="02000604030000020004"/>
          </a:endParaRPr>
        </a:p>
      </dgm:t>
    </dgm:pt>
    <dgm:pt modelId="{B7268B1E-4993-4AD8-85D7-78468207BA6F}" type="parTrans" cxnId="{49C860CF-63AB-4D3E-A66E-385F8695214F}">
      <dgm:prSet/>
      <dgm:spPr/>
      <dgm:t>
        <a:bodyPr/>
        <a:lstStyle/>
        <a:p>
          <a:endParaRPr lang="en-US"/>
        </a:p>
      </dgm:t>
    </dgm:pt>
    <dgm:pt modelId="{9BBA1A56-683F-4821-95FF-EB867308B799}" type="sibTrans" cxnId="{49C860CF-63AB-4D3E-A66E-385F8695214F}">
      <dgm:prSet/>
      <dgm:spPr/>
      <dgm:t>
        <a:bodyPr/>
        <a:lstStyle/>
        <a:p>
          <a:endParaRPr lang="en-US"/>
        </a:p>
      </dgm:t>
    </dgm:pt>
    <dgm:pt modelId="{8D92DF28-1C43-4C45-92B8-6B8A749E9D75}" type="pres">
      <dgm:prSet presAssocID="{8C73213B-7F87-42E1-8959-6EDA7F730B7A}" presName="linear" presStyleCnt="0">
        <dgm:presLayoutVars>
          <dgm:animLvl val="lvl"/>
          <dgm:resizeHandles val="exact"/>
        </dgm:presLayoutVars>
      </dgm:prSet>
      <dgm:spPr/>
    </dgm:pt>
    <dgm:pt modelId="{2DBB5AAB-4B30-4E23-8E3A-4E2A885466BB}" type="pres">
      <dgm:prSet presAssocID="{B0041B1F-BF08-47FB-B0F9-D06C8C05B6CA}" presName="parentText" presStyleLbl="node1" presStyleIdx="0" presStyleCnt="1" custScaleY="38161" custLinFactY="-100000" custLinFactNeighborX="0" custLinFactNeighborY="-184624">
        <dgm:presLayoutVars>
          <dgm:chMax val="0"/>
          <dgm:bulletEnabled val="1"/>
        </dgm:presLayoutVars>
      </dgm:prSet>
      <dgm:spPr/>
    </dgm:pt>
    <dgm:pt modelId="{9D3A167B-C0DD-4B69-95C7-E150116ACE2B}" type="pres">
      <dgm:prSet presAssocID="{B0041B1F-BF08-47FB-B0F9-D06C8C05B6CA}" presName="childText" presStyleLbl="revTx" presStyleIdx="0" presStyleCnt="1">
        <dgm:presLayoutVars>
          <dgm:bulletEnabled val="1"/>
        </dgm:presLayoutVars>
      </dgm:prSet>
      <dgm:spPr/>
    </dgm:pt>
  </dgm:ptLst>
  <dgm:cxnLst>
    <dgm:cxn modelId="{BC8EC95C-8FD7-46A8-9D92-40CABBE1D486}" type="presOf" srcId="{B0041B1F-BF08-47FB-B0F9-D06C8C05B6CA}" destId="{2DBB5AAB-4B30-4E23-8E3A-4E2A885466BB}" srcOrd="0" destOrd="0" presId="urn:microsoft.com/office/officeart/2005/8/layout/vList2"/>
    <dgm:cxn modelId="{FEDE3448-15FC-43AA-B8C7-B4E26233738F}" type="presOf" srcId="{8C73213B-7F87-42E1-8959-6EDA7F730B7A}" destId="{8D92DF28-1C43-4C45-92B8-6B8A749E9D75}" srcOrd="0" destOrd="0" presId="urn:microsoft.com/office/officeart/2005/8/layout/vList2"/>
    <dgm:cxn modelId="{1E2A4D71-5014-4F51-B0CD-EB0963C244F0}" srcId="{8C73213B-7F87-42E1-8959-6EDA7F730B7A}" destId="{B0041B1F-BF08-47FB-B0F9-D06C8C05B6CA}" srcOrd="0" destOrd="0" parTransId="{244B681B-E81A-4BD3-A339-DD08B188A786}" sibTransId="{ABC26322-FCCE-4FC7-9000-51FC1302AEBD}"/>
    <dgm:cxn modelId="{49C860CF-63AB-4D3E-A66E-385F8695214F}" srcId="{B0041B1F-BF08-47FB-B0F9-D06C8C05B6CA}" destId="{A07BD178-E72E-4117-A22F-3DB5B66CFB8A}" srcOrd="0" destOrd="0" parTransId="{B7268B1E-4993-4AD8-85D7-78468207BA6F}" sibTransId="{9BBA1A56-683F-4821-95FF-EB867308B799}"/>
    <dgm:cxn modelId="{374ACFEC-EBE6-4E0C-B166-1FC1A33A0BE4}" type="presOf" srcId="{A07BD178-E72E-4117-A22F-3DB5B66CFB8A}" destId="{9D3A167B-C0DD-4B69-95C7-E150116ACE2B}" srcOrd="0" destOrd="0" presId="urn:microsoft.com/office/officeart/2005/8/layout/vList2"/>
    <dgm:cxn modelId="{7E7A0A44-F641-4073-B564-CA946D4AF8A2}" type="presParOf" srcId="{8D92DF28-1C43-4C45-92B8-6B8A749E9D75}" destId="{2DBB5AAB-4B30-4E23-8E3A-4E2A885466BB}" srcOrd="0" destOrd="0" presId="urn:microsoft.com/office/officeart/2005/8/layout/vList2"/>
    <dgm:cxn modelId="{EA9B87A6-317E-4644-9338-125166FDAEE9}" type="presParOf" srcId="{8D92DF28-1C43-4C45-92B8-6B8A749E9D75}" destId="{9D3A167B-C0DD-4B69-95C7-E150116ACE2B}" srcOrd="1" destOrd="0" presId="urn:microsoft.com/office/officeart/2005/8/layout/vList2"/>
  </dgm:cxnLst>
  <dgm:bg>
    <a:solidFill>
      <a:schemeClr val="accent1">
        <a:lumMod val="75000"/>
        <a:alpha val="70000"/>
      </a:schemeClr>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B5AAB-4B30-4E23-8E3A-4E2A885466BB}">
      <dsp:nvSpPr>
        <dsp:cNvPr id="0" name=""/>
        <dsp:cNvSpPr/>
      </dsp:nvSpPr>
      <dsp:spPr>
        <a:xfrm>
          <a:off x="0" y="0"/>
          <a:ext cx="15462755" cy="1245625"/>
        </a:xfrm>
        <a:prstGeom prst="roundRect">
          <a:avLst/>
        </a:prstGeom>
        <a:solidFill>
          <a:schemeClr val="accent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cap="small" baseline="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Endless Blessings</a:t>
          </a:r>
          <a:r>
            <a:rPr lang="en-US" sz="4000" b="1" kern="1200" cap="small" baseline="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t>
          </a:r>
          <a:endParaRPr lang="en-US" sz="40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60806" y="60806"/>
        <a:ext cx="15341143" cy="1124013"/>
      </dsp:txXfrm>
    </dsp:sp>
    <dsp:sp modelId="{1AE82479-96C2-4145-B88F-3A02133C7C66}">
      <dsp:nvSpPr>
        <dsp:cNvPr id="0" name=""/>
        <dsp:cNvSpPr/>
      </dsp:nvSpPr>
      <dsp:spPr>
        <a:xfrm>
          <a:off x="450198" y="1396117"/>
          <a:ext cx="11310541" cy="578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0942" tIns="33020" rIns="184912" bIns="33020" numCol="1" spcCol="1270" anchor="t" anchorCtr="0">
          <a:noAutofit/>
        </a:bodyPr>
        <a:lstStyle/>
        <a:p>
          <a:pPr marL="228600" lvl="1" indent="-228600" algn="l" defTabSz="1155700">
            <a:lnSpc>
              <a:spcPct val="90000"/>
            </a:lnSpc>
            <a:spcBef>
              <a:spcPct val="0"/>
            </a:spcBef>
            <a:spcAft>
              <a:spcPct val="20000"/>
            </a:spcAft>
            <a:buChar char="•"/>
          </a:pPr>
          <a:r>
            <a:rPr lang="en-US" sz="2600" b="1" kern="120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I live on a farm. My family primarily raises cattle and sheep, though we also raise chickens.  In the past, we enjoyed raising hogs, goats, and horses. To make money with cattle and sheep, one must sell them appropriately. You must consider timing, weight, breeding quality, and other marketing factors. When we sell an animal, that animal is gone for good. We will never have it back.  The finality of it makes selling livestock difficult. </a:t>
          </a:r>
        </a:p>
        <a:p>
          <a:pPr marL="228600" lvl="1" indent="-228600" algn="l" defTabSz="1155700">
            <a:lnSpc>
              <a:spcPct val="90000"/>
            </a:lnSpc>
            <a:spcBef>
              <a:spcPct val="0"/>
            </a:spcBef>
            <a:spcAft>
              <a:spcPct val="20000"/>
            </a:spcAft>
            <a:buChar char="•"/>
          </a:pPr>
          <a:r>
            <a:rPr lang="en-US" sz="2600" b="1" kern="120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 Chickens, on the other hand, differ because they produce eggs. We can take the eggs, knowing more will appear tomorrow. No matter how often we collect the eggs, the chickens will lay more if they are healthy. </a:t>
          </a:r>
        </a:p>
        <a:p>
          <a:pPr marL="228600" lvl="1" indent="-228600" algn="l" defTabSz="1155700">
            <a:lnSpc>
              <a:spcPct val="90000"/>
            </a:lnSpc>
            <a:spcBef>
              <a:spcPct val="0"/>
            </a:spcBef>
            <a:spcAft>
              <a:spcPct val="20000"/>
            </a:spcAft>
            <a:buChar char="•"/>
          </a:pPr>
          <a:r>
            <a:rPr lang="en-US" sz="2600" b="1" kern="120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 Sometimes, we reject generosity because we fear we will face a lack. However, generosity is like chickens and eggs. Our giving does not equate to permanent depletion. As you think about today’s lesson, consider the blessings of God. God supplies the needs of His people; therefore, what we are gifted is to be used generously. </a:t>
          </a:r>
        </a:p>
        <a:p>
          <a:pPr marL="228600" lvl="1" indent="-228600" algn="l" defTabSz="1155700">
            <a:lnSpc>
              <a:spcPct val="90000"/>
            </a:lnSpc>
            <a:spcBef>
              <a:spcPct val="0"/>
            </a:spcBef>
            <a:spcAft>
              <a:spcPct val="20000"/>
            </a:spcAft>
            <a:buChar char="•"/>
          </a:pPr>
          <a:endParaRPr lang="en-US" sz="2600" b="1" kern="120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sp:txBody>
      <dsp:txXfrm>
        <a:off x="450198" y="1396117"/>
        <a:ext cx="11310541" cy="57856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B5AAB-4B30-4E23-8E3A-4E2A885466BB}">
      <dsp:nvSpPr>
        <dsp:cNvPr id="0" name=""/>
        <dsp:cNvSpPr/>
      </dsp:nvSpPr>
      <dsp:spPr>
        <a:xfrm>
          <a:off x="0" y="0"/>
          <a:ext cx="15462755" cy="457199"/>
        </a:xfrm>
        <a:prstGeom prst="roundRect">
          <a:avLst/>
        </a:prstGeom>
        <a:solidFill>
          <a:schemeClr val="accent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effectLst>
                <a:outerShdw blurRad="38100" dist="38100" dir="2700000" algn="tl">
                  <a:srgbClr val="000000">
                    <a:alpha val="43137"/>
                  </a:srgbClr>
                </a:outerShdw>
              </a:effectLst>
              <a:latin typeface="Helvetica Neue"/>
              <a:ea typeface="Helvetica Neue"/>
              <a:cs typeface="Helvetica Neue"/>
              <a:sym typeface="Helvetica Neue"/>
            </a:rPr>
            <a:t>A Cheerful Giver</a:t>
          </a:r>
        </a:p>
      </dsp:txBody>
      <dsp:txXfrm>
        <a:off x="22319" y="22319"/>
        <a:ext cx="15418117" cy="412561"/>
      </dsp:txXfrm>
    </dsp:sp>
    <dsp:sp modelId="{9D3A167B-C0DD-4B69-95C7-E150116ACE2B}">
      <dsp:nvSpPr>
        <dsp:cNvPr id="0" name=""/>
        <dsp:cNvSpPr/>
      </dsp:nvSpPr>
      <dsp:spPr>
        <a:xfrm>
          <a:off x="0" y="706203"/>
          <a:ext cx="15462755" cy="622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0942" tIns="45720" rIns="256032" bIns="45720" numCol="1" spcCol="1270" anchor="t" anchorCtr="0">
          <a:noAutofit/>
        </a:bodyPr>
        <a:lstStyle/>
        <a:p>
          <a:pPr marL="285750" lvl="1" indent="-285750" algn="l" defTabSz="1600200">
            <a:lnSpc>
              <a:spcPct val="90000"/>
            </a:lnSpc>
            <a:spcBef>
              <a:spcPct val="0"/>
            </a:spcBef>
            <a:spcAft>
              <a:spcPct val="20000"/>
            </a:spcAft>
            <a:buChar char="•"/>
          </a:pPr>
          <a:r>
            <a:rPr lang="en-US" sz="3600" b="1" kern="1200"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“God loves a cheerful giver” (2 Cor. 9:7), but this verse portrays giving as optional. Some have reasoned that God may love a cheerful giver, but He’ll take a reluctant one anyway— ha! How can we be cheerful while giving from </a:t>
          </a:r>
          <a:r>
            <a:rPr lang="en-US" sz="3600" b="1" kern="1200" dirty="0" err="1">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hardearned</a:t>
          </a:r>
          <a:r>
            <a:rPr lang="en-US" sz="3600" b="1" kern="1200"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resources? God does not usually coerce people, even when asking them to do the right thing. We can begin by applying a sense of prudence: </a:t>
          </a:r>
          <a:r>
            <a:rPr lang="en-US" sz="3600" b="1" i="1" kern="1200"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What would it take to set aside a small amount? </a:t>
          </a:r>
          <a:r>
            <a:rPr lang="en-US" sz="3600" b="1" kern="1200"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To take giving to the next level, it often helps to keep a particular goal in mind. Like Paul—who shared about the great need of Jerusalem believers—we can make the need our focus by investigating the ministries that our gift would support. Whether addressing hunger, sharing the gospel, or contributing to an important project, our gifts should always have the greater goal of bringing glory to God. </a:t>
          </a:r>
          <a:endParaRPr lang="en-US" sz="3600" b="1" kern="1200" dirty="0">
            <a:solidFill>
              <a:schemeClr val="bg1"/>
            </a:solidFill>
            <a:effectLst>
              <a:outerShdw blurRad="38100" dist="38100" dir="2700000" algn="tl">
                <a:srgbClr val="000000">
                  <a:alpha val="43137"/>
                </a:srgbClr>
              </a:outerShdw>
            </a:effectLst>
            <a:latin typeface="Gotham Medium" panose="02000604030000020004"/>
          </a:endParaRPr>
        </a:p>
      </dsp:txBody>
      <dsp:txXfrm>
        <a:off x="0" y="706203"/>
        <a:ext cx="15462755" cy="62265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153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408DC-FB98-D346-C34A-3641E282C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AF5C7-9549-0B4B-E68C-CA8AF86039D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F0D1A0-4688-A44E-D643-10ED4876E534}"/>
              </a:ext>
            </a:extLst>
          </p:cNvPr>
          <p:cNvSpPr>
            <a:spLocks noGrp="1"/>
          </p:cNvSpPr>
          <p:nvPr>
            <p:ph type="body" idx="1"/>
          </p:nvPr>
        </p:nvSpPr>
        <p:spPr/>
        <p:txBody>
          <a:bodyPr>
            <a:normAutofit fontScale="32500" lnSpcReduction="20000"/>
          </a:bodyPr>
          <a:lstStyle/>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Giving that seeks personal recognition rather than honoring God is sinful and dishonest.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story of Ananias and Sapphira reveals that generosity must come from sincere motives. The couple sold property and claimed to give all the proceeds to the church while secretly keeping part for themselves. Their sin was not keeping some money but lying to gain praise. God judged their deception, showing that hypocrisy and pride have no place in Christian giving.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Motives Matter –</a:t>
            </a:r>
            <a:r>
              <a:rPr lang="en-US" sz="2200" dirty="0">
                <a:effectLst/>
                <a:latin typeface="Helvetica Neue"/>
                <a:ea typeface="Helvetica Neue"/>
                <a:cs typeface="Helvetica Neue"/>
                <a:sym typeface="Helvetica Neue"/>
              </a:rPr>
              <a:t> Giving should glorify God, not self. </a:t>
            </a:r>
          </a:p>
          <a:p>
            <a:r>
              <a:rPr lang="en-US" sz="2200" b="1" dirty="0">
                <a:effectLst/>
                <a:latin typeface="Helvetica Neue"/>
                <a:ea typeface="Helvetica Neue"/>
                <a:cs typeface="Helvetica Neue"/>
                <a:sym typeface="Helvetica Neue"/>
              </a:rPr>
              <a:t>2. Honesty Is Essential – </a:t>
            </a:r>
            <a:r>
              <a:rPr lang="en-US" sz="2200" dirty="0">
                <a:effectLst/>
                <a:latin typeface="Helvetica Neue"/>
                <a:ea typeface="Helvetica Neue"/>
                <a:cs typeface="Helvetica Neue"/>
                <a:sym typeface="Helvetica Neue"/>
              </a:rPr>
              <a:t>Deception dishonors God. </a:t>
            </a:r>
          </a:p>
          <a:p>
            <a:r>
              <a:rPr lang="en-US" sz="2200" b="1" dirty="0">
                <a:effectLst/>
                <a:latin typeface="Helvetica Neue"/>
                <a:ea typeface="Helvetica Neue"/>
                <a:cs typeface="Helvetica Neue"/>
                <a:sym typeface="Helvetica Neue"/>
              </a:rPr>
              <a:t>3. God Sees the Heart – </a:t>
            </a:r>
            <a:r>
              <a:rPr lang="en-US" sz="2200" dirty="0">
                <a:effectLst/>
                <a:latin typeface="Helvetica Neue"/>
                <a:ea typeface="Helvetica Neue"/>
                <a:cs typeface="Helvetica Neue"/>
                <a:sym typeface="Helvetica Neue"/>
              </a:rPr>
              <a:t>True generosity flows from sincere faith.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1. Giving should be done with humility and integrity. </a:t>
            </a:r>
          </a:p>
          <a:p>
            <a:r>
              <a:rPr lang="en-US" sz="2200" dirty="0">
                <a:effectLst/>
                <a:latin typeface="Helvetica Neue"/>
                <a:ea typeface="Helvetica Neue"/>
                <a:cs typeface="Helvetica Neue"/>
                <a:sym typeface="Helvetica Neue"/>
              </a:rPr>
              <a:t>2. Seeking praise for generosity leads to spiritual danger. </a:t>
            </a:r>
          </a:p>
          <a:p>
            <a:r>
              <a:rPr lang="en-US" sz="2200" dirty="0">
                <a:effectLst/>
                <a:latin typeface="Helvetica Neue"/>
                <a:ea typeface="Helvetica Neue"/>
                <a:cs typeface="Helvetica Neue"/>
                <a:sym typeface="Helvetica Neue"/>
              </a:rPr>
              <a:t>3. God values honesty more than outward appearances.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Summary</a:t>
            </a:r>
          </a:p>
          <a:p>
            <a:r>
              <a:rPr lang="en-US" sz="2200" dirty="0">
                <a:effectLst/>
                <a:latin typeface="Helvetica Neue"/>
                <a:ea typeface="Helvetica Neue"/>
                <a:cs typeface="Helvetica Neue"/>
                <a:sym typeface="Helvetica Neue"/>
              </a:rPr>
              <a:t>The account of Ananias and Sapphira warns that giving can become sinful when it is motivated by pride or dishonesty. Their desire for recognition led them to lie about their generosity. The story reminds believers that God cares about the heart behind giving, and true generosity must be sincere and humble. </a:t>
            </a:r>
          </a:p>
          <a:p>
            <a:r>
              <a:rPr lang="en-US" sz="2200" dirty="0">
                <a:effectLst/>
                <a:latin typeface="Helvetica Neue"/>
                <a:ea typeface="Helvetica Neue"/>
                <a:cs typeface="Helvetica Neue"/>
                <a:sym typeface="Helvetica Neue"/>
              </a:rPr>
              <a:t>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3585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381000" y="685800"/>
            <a:ext cx="6096000" cy="3429000"/>
          </a:xfrm>
        </p:spPr>
      </p:sp>
      <p:sp>
        <p:nvSpPr>
          <p:cNvPr id="17411" name="Rectangle 2"/>
          <p:cNvSpPr>
            <a:spLocks noGrp="1" noChangeArrowheads="1"/>
          </p:cNvSpPr>
          <p:nvPr>
            <p:ph type="body" idx="1"/>
          </p:nvPr>
        </p:nvSpPr>
        <p:spPr>
          <a:noFill/>
          <a:ln w="9525"/>
        </p:spPr>
        <p:txBody>
          <a:bodyPr/>
          <a:lstStyle/>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&gt;&lt;&gt;&lt;&gt;&lt;&gt;&lt;&gt;&lt;&gt;&lt;&gt;&lt;&gt;&lt;&gt;&lt;&gt;&lt;&gt;&lt;&gt;&lt;&gt;&lt;&gt;&lt;&gt;&lt;&gt;&lt;&gt;&lt; </a:t>
            </a:r>
          </a:p>
          <a:p>
            <a:r>
              <a:rPr lang="en-US" sz="2200" dirty="0">
                <a:effectLst/>
                <a:latin typeface="Helvetica Neue"/>
                <a:ea typeface="Helvetica Neue"/>
                <a:cs typeface="Helvetica Neue"/>
                <a:sym typeface="Helvetica Neue"/>
              </a:rPr>
              <a:t>Deuteronomy 15:4–11 </a:t>
            </a:r>
            <a:r>
              <a:rPr lang="en-US" sz="2200" b="1" dirty="0">
                <a:effectLst/>
                <a:latin typeface="Helvetica Neue"/>
                <a:ea typeface="Helvetica Neue"/>
                <a:cs typeface="Helvetica Neue"/>
                <a:sym typeface="Helvetica Neue"/>
              </a:rPr>
              <a:t>NIV</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4 However, there need be no poor people among you, for in the land the Lord your God is giving you to possess as your inheritance, he will richly bless you,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5 if only you fully obey the Lord your God and are careful to follow all these commands I am giving you today.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6 For the Lord your God will bless you as he has promised, and you will lend to many nations but will borrow from none. You will rule over many nations but none will rule over you.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7 If anyone is poor among your fellow Israelites in any of the towns of the land the Lord your God is giving you, do not be hardhearted or tightfisted toward them.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8 Rather, be openhanded and freely lend them whatever they need.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9 Be careful not to harbor this wicked thought: “The seventh year, the year for canceling debts, is near,” so that you do not show ill will toward the needy among your fellow Israelites and give them nothing. They may then appeal to the Lord against you, and you will be found guilty of sin.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10 Give generously to them and do so without a grudging heart; then because of this the Lord your God will bless you in all your work and in everything you put your hand to.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11 There will always be poor people in the land. Therefore I command you to be openhanded toward your fellow Israelites who are poor and needy in your land.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&gt;&lt;&gt;&lt;&gt;&lt;&gt;&lt;&gt;&lt;&gt;&lt;&gt;&lt;&gt;&lt;&gt;&lt;&gt;&lt;&gt;&lt;&gt;&lt;&gt;&lt;&gt;&lt;&gt;&lt;&gt;&lt;&gt;&lt; </a:t>
            </a:r>
          </a:p>
          <a:p>
            <a:r>
              <a:rPr lang="en-US" sz="2200" b="1" dirty="0">
                <a:effectLst/>
                <a:latin typeface="Helvetica Neue"/>
                <a:ea typeface="Helvetica Neue"/>
                <a:cs typeface="Helvetica Neue"/>
                <a:sym typeface="Helvetica Neue"/>
              </a:rPr>
              <a:t>A Generous and Just Nation</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brings the Israelites out of Egypt, calling them His people. He gives instructions to set them apart from every other nation. Some laws are about how to worship the Creator, but others regulate the treatment of other humans.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The Israelites are to demonstrate justice in all financial dealings.  Under Pharaoh, they were exploited for financial gain. This is not to be the pattern for God’s people. They should be generous with one another, “openhanded” instead of “tightfisted” or “hardhearted” (Deut. 15:7–8). God says, “There need be no poor among you” (Deut. 15:4).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One way to follow those words is to lend money freely, instead of seeking the highest return. Every seven years, God commands a year of “release” (see Deut. 15:1–3). Debts would be canceled and lands returned to their ancestral owners on a regular basis. Thus Israel would not be a nation of </a:t>
            </a:r>
            <a:r>
              <a:rPr lang="en-US" sz="2200" i="1" dirty="0">
                <a:effectLst/>
                <a:latin typeface="Helvetica Neue"/>
                <a:ea typeface="Helvetica Neue"/>
                <a:cs typeface="Helvetica Neue"/>
                <a:sym typeface="Helvetica Neue"/>
              </a:rPr>
              <a:t>haves </a:t>
            </a:r>
            <a:r>
              <a:rPr lang="en-US" sz="2200" dirty="0">
                <a:effectLst/>
                <a:latin typeface="Helvetica Neue"/>
                <a:ea typeface="Helvetica Neue"/>
                <a:cs typeface="Helvetica Neue"/>
                <a:sym typeface="Helvetica Neue"/>
              </a:rPr>
              <a:t>and </a:t>
            </a:r>
            <a:r>
              <a:rPr lang="en-US" sz="2200" i="1" dirty="0">
                <a:effectLst/>
                <a:latin typeface="Helvetica Neue"/>
                <a:ea typeface="Helvetica Neue"/>
                <a:cs typeface="Helvetica Neue"/>
                <a:sym typeface="Helvetica Neue"/>
              </a:rPr>
              <a:t>have-nots</a:t>
            </a:r>
            <a:r>
              <a:rPr lang="en-US" sz="2200" dirty="0">
                <a:effectLst/>
                <a:latin typeface="Helvetica Neue"/>
                <a:ea typeface="Helvetica Neue"/>
                <a:cs typeface="Helvetica Neue"/>
                <a:sym typeface="Helvetica Neue"/>
              </a:rPr>
              <a:t>, a place where poverty becomes inescapable.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But will this make wealthy people unwilling to loan money at all, if debts will eventually be forgiven? God calls the lender to put the thought aside, or else the poor will “appeal to the Lord against you” (v. 9). Such generosity would bankrupt other nations, but God guarantees blessing, if Israel shall obey (v. 10).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It is helpful to reverse the logic of this. Since God </a:t>
            </a:r>
            <a:r>
              <a:rPr lang="en-US" sz="2200" i="1" dirty="0">
                <a:effectLst/>
                <a:latin typeface="Helvetica Neue"/>
                <a:ea typeface="Helvetica Neue"/>
                <a:cs typeface="Helvetica Neue"/>
                <a:sym typeface="Helvetica Neue"/>
              </a:rPr>
              <a:t>can </a:t>
            </a:r>
            <a:r>
              <a:rPr lang="en-US" sz="2200" dirty="0">
                <a:effectLst/>
                <a:latin typeface="Helvetica Neue"/>
                <a:ea typeface="Helvetica Neue"/>
                <a:cs typeface="Helvetica Neue"/>
                <a:sym typeface="Helvetica Neue"/>
              </a:rPr>
              <a:t>bless His people with abundant resources, they can be generous in turn, sharing resources and forgiving loans. The result is that there shall be no destitute people in the entire nation! Someone in a tough situation shall have a community ready and eager to help. This is the just community that God wants for Israel: a community where generosity is normalized.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God calls His people to build a just and generous community where no one is abandoned in poverty.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When God delivered Israel from slavery in Egypt, He intended them to live differently from other nations. Their laws were designed not only to guide worship but also to regulate how people treated one another. Having experienced oppression under Pharaoh, Israel was commanded to avoid exploiting others. Instead, they were to practice generosity, lending freely and caring for the poor. The system of debt release every seven years prevented permanent poverty and protected families from economic oppression. God promised that obedience and generosity would bring His blessing, allowing the nation to thrive while caring for all its members.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God Calls for Justice in Financial Dealings</a:t>
            </a:r>
            <a:r>
              <a:rPr lang="en-US" sz="2200" dirty="0">
                <a:effectLst/>
                <a:latin typeface="Helvetica Neue"/>
                <a:ea typeface="Helvetica Neue"/>
                <a:cs typeface="Helvetica Neue"/>
                <a:sym typeface="Helvetica Neue"/>
              </a:rPr>
              <a:t>   Israel was commanded to avoid exploitation and treat one another fairly. </a:t>
            </a:r>
          </a:p>
          <a:p>
            <a:r>
              <a:rPr lang="en-US" sz="2200" b="1" dirty="0">
                <a:effectLst/>
                <a:latin typeface="Helvetica Neue"/>
                <a:ea typeface="Helvetica Neue"/>
                <a:cs typeface="Helvetica Neue"/>
                <a:sym typeface="Helvetica Neue"/>
              </a:rPr>
              <a:t>2. Generosity Should Replace Hardheartedness</a:t>
            </a:r>
            <a:r>
              <a:rPr lang="en-US" sz="2200" dirty="0">
                <a:effectLst/>
                <a:latin typeface="Helvetica Neue"/>
                <a:ea typeface="Helvetica Neue"/>
                <a:cs typeface="Helvetica Neue"/>
                <a:sym typeface="Helvetica Neue"/>
              </a:rPr>
              <a:t>   God instructed His people to be openhanded and willing to help the poor. </a:t>
            </a:r>
          </a:p>
          <a:p>
            <a:r>
              <a:rPr lang="en-US" sz="2200" b="1" dirty="0">
                <a:effectLst/>
                <a:latin typeface="Helvetica Neue"/>
                <a:ea typeface="Helvetica Neue"/>
                <a:cs typeface="Helvetica Neue"/>
                <a:sym typeface="Helvetica Neue"/>
              </a:rPr>
              <a:t>3. Debt Release Prevented Generational Poverty</a:t>
            </a:r>
            <a:r>
              <a:rPr lang="en-US" sz="2200" dirty="0">
                <a:effectLst/>
                <a:latin typeface="Helvetica Neue"/>
                <a:ea typeface="Helvetica Neue"/>
                <a:cs typeface="Helvetica Neue"/>
                <a:sym typeface="Helvetica Neue"/>
              </a:rPr>
              <a:t>   The seven-year release ensured that no family would remain trapped in debt forever.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Remember Past Deliverance</a:t>
            </a:r>
            <a:r>
              <a:rPr lang="en-US" sz="2200" dirty="0">
                <a:effectLst/>
                <a:latin typeface="Helvetica Neue"/>
                <a:ea typeface="Helvetica Neue"/>
                <a:cs typeface="Helvetica Neue"/>
                <a:sym typeface="Helvetica Neue"/>
              </a:rPr>
              <a:t>   Because Israel experienced oppression, they were called to show compassion toward others. </a:t>
            </a:r>
          </a:p>
          <a:p>
            <a:r>
              <a:rPr lang="en-US" sz="2200" b="1" dirty="0">
                <a:effectLst/>
                <a:latin typeface="Helvetica Neue"/>
                <a:ea typeface="Helvetica Neue"/>
                <a:cs typeface="Helvetica Neue"/>
                <a:sym typeface="Helvetica Neue"/>
              </a:rPr>
              <a:t>2. Generosity Builds Strong Communities</a:t>
            </a:r>
            <a:r>
              <a:rPr lang="en-US" sz="2200" dirty="0">
                <a:effectLst/>
                <a:latin typeface="Helvetica Neue"/>
                <a:ea typeface="Helvetica Neue"/>
                <a:cs typeface="Helvetica Neue"/>
                <a:sym typeface="Helvetica Neue"/>
              </a:rPr>
              <a:t>   When people share resources, fewer individuals fall into desperate situations. </a:t>
            </a:r>
          </a:p>
          <a:p>
            <a:r>
              <a:rPr lang="en-US" sz="2200" b="1" dirty="0">
                <a:effectLst/>
                <a:latin typeface="Helvetica Neue"/>
                <a:ea typeface="Helvetica Neue"/>
                <a:cs typeface="Helvetica Neue"/>
                <a:sym typeface="Helvetica Neue"/>
              </a:rPr>
              <a:t>3. Trust God’s Provision</a:t>
            </a:r>
            <a:r>
              <a:rPr lang="en-US" sz="2200" dirty="0">
                <a:effectLst/>
                <a:latin typeface="Helvetica Neue"/>
                <a:ea typeface="Helvetica Neue"/>
                <a:cs typeface="Helvetica Neue"/>
                <a:sym typeface="Helvetica Neue"/>
              </a:rPr>
              <a:t>   God promises to bless those who obey His commands and care for others.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rescued Israel from slavery and called them to live as a just and compassionate nation. Their laws required fairness in financial matters and generosity toward the poor. By canceling debts regularly and encouraging openhanded lending, God prevented long-term poverty and created a community where people cared for one another. This system reflected God’s character and ensured that no one would be left without help. </a:t>
            </a:r>
          </a:p>
          <a:p>
            <a:r>
              <a:rPr lang="en-US" sz="2200"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2685113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7AF4E-2885-0FBF-CC9D-C33CD880A92D}"/>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3AFD7906-E5C1-F7E1-A3B9-13E28BF95657}"/>
              </a:ext>
            </a:extLst>
          </p:cNvPr>
          <p:cNvSpPr>
            <a:spLocks noGrp="1" noRot="1" noChangeAspect="1" noChangeArrowheads="1" noTextEdit="1"/>
          </p:cNvSpPr>
          <p:nvPr>
            <p:ph type="sldImg"/>
          </p:nvPr>
        </p:nvSpPr>
        <p:spPr>
          <a:xfrm>
            <a:off x="381000" y="685800"/>
            <a:ext cx="6096000" cy="3429000"/>
          </a:xfrm>
        </p:spPr>
      </p:sp>
      <p:sp>
        <p:nvSpPr>
          <p:cNvPr id="17411" name="Rectangle 2">
            <a:extLst>
              <a:ext uri="{FF2B5EF4-FFF2-40B4-BE49-F238E27FC236}">
                <a16:creationId xmlns:a16="http://schemas.microsoft.com/office/drawing/2014/main" id="{1A758D1F-BDAA-5A54-5B26-9B3C559082DC}"/>
              </a:ext>
            </a:extLst>
          </p:cNvPr>
          <p:cNvSpPr>
            <a:spLocks noGrp="1" noChangeArrowheads="1"/>
          </p:cNvSpPr>
          <p:nvPr>
            <p:ph type="body" idx="1"/>
          </p:nvPr>
        </p:nvSpPr>
        <p:spPr>
          <a:noFill/>
          <a:ln w="9525"/>
        </p:spPr>
        <p:txBody>
          <a:bodyPr/>
          <a:lstStyle/>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&gt;&lt;&gt;&lt;&gt;&lt;&gt;&lt;&gt;&lt;&gt;&lt;&gt;&lt;&gt;&lt;&gt;&lt;&gt;&lt;&gt;&lt;&gt;&lt;&gt;&lt;&gt;&lt;&gt;&lt;&gt;&lt;&gt;&lt;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NIV </a:t>
            </a:r>
            <a:r>
              <a:rPr lang="en-US" sz="2200" dirty="0">
                <a:effectLst/>
                <a:latin typeface="Helvetica Neue"/>
                <a:ea typeface="Helvetica Neue"/>
                <a:cs typeface="Helvetica Neue"/>
                <a:sym typeface="Helvetica Neue"/>
              </a:rPr>
              <a:t>Matthew 25:42–45</a:t>
            </a:r>
          </a:p>
          <a:p>
            <a:r>
              <a:rPr lang="en-US" sz="2200" b="1" dirty="0">
                <a:effectLst/>
                <a:latin typeface="Helvetica Neue"/>
                <a:ea typeface="Helvetica Neue"/>
                <a:cs typeface="Helvetica Neue"/>
                <a:sym typeface="Helvetica Neue"/>
              </a:rPr>
              <a:t>42 “For I was hungry and you gave me nothing to eat, I was thirsty and you gave me nothing to drink,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43 I was a stranger and you did not invite me in, I needed clothes and you did not clothe me, I was sick and in prison and you did not look after me. ’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44 “They also will answer, ‘Lord, when did we see you hungry or thirsty or a stranger or needing clothes or sick or in prison, and did not help you?’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45 “He will reply, ‘Truly I tell you, whatever you did not do for one of the least of these, you did not do for me.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&gt;&lt;&gt;&lt;&gt;&lt;&gt;&lt;&gt;&lt;&gt;&lt;&gt;&lt;&gt;&lt;&gt;&lt;&gt;&lt;&gt;&lt;&gt;&lt;&gt;&lt;&gt;&lt;&gt;&lt;&gt;&lt;&gt;&lt;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WWYDFJ</a:t>
            </a:r>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The ancient Israelites fall short of the just requirements of God. Yet Israel is reconstituted around God’s own Son. Jesus sends twelve disciples to proclaim the kingdom of God to the “lost sheep of Israel,” offering blessing on those who repent and respond to the good news (Matt. 10:6). Their welcome of Christ’s messengers is as important as the welcome of Christ Himself (Matt. 10:40–42).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He expands this message in Matthew 25 with an image of final judgment. Jews knew that God would judge all people, separating those deserving of reward and punishment. And when Jesus says that “all the nations” shall be presented to the Son of Man, listeners would anticipate God’s favor for Jews and harsh judgment for Gentiles—certainly those who, like Rome, had oppressed others for selfish gain (v. 32). </a:t>
            </a:r>
            <a:r>
              <a:rPr lang="en-US" sz="2200" i="1" dirty="0">
                <a:effectLst/>
                <a:latin typeface="Helvetica Neue"/>
                <a:ea typeface="Helvetica Neue"/>
                <a:cs typeface="Helvetica Neue"/>
                <a:sym typeface="Helvetica Neue"/>
              </a:rPr>
              <a:t>At last</a:t>
            </a:r>
            <a:r>
              <a:rPr lang="en-US" sz="2200" dirty="0">
                <a:effectLst/>
                <a:latin typeface="Helvetica Neue"/>
                <a:ea typeface="Helvetica Neue"/>
                <a:cs typeface="Helvetica Neue"/>
                <a:sym typeface="Helvetica Neue"/>
              </a:rPr>
              <a:t>, they might think, </a:t>
            </a:r>
            <a:r>
              <a:rPr lang="en-US" sz="2200" i="1" dirty="0">
                <a:effectLst/>
                <a:latin typeface="Helvetica Neue"/>
                <a:ea typeface="Helvetica Neue"/>
                <a:cs typeface="Helvetica Neue"/>
                <a:sym typeface="Helvetica Neue"/>
              </a:rPr>
              <a:t>God’s justice unveiled</a:t>
            </a:r>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Jesus makes an unexpected pronouncement. It’s not ethnicity that the judge sees, nor membership in Israel. The judge—Jesus Himself, called “Son of Man”—decides based upon the treatment of others.  He doesn’t provide a list of works to do, but He points to the defining trait of His true disciples: serving others in need (v. 31).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Treatment of brothers and sisters determines how Jesus feels treated by us. If we do not care for the needs of others, we reject Jesus, since He identifies with those in need. He says, “I was a stranger . . .  I needed clothes . . . I was sick and in prison” (Matt. 25:43). When followers of Jesus see others in need, they should imagine how Jesus would want to be treated. Instead of, </a:t>
            </a:r>
            <a:r>
              <a:rPr lang="en-US" sz="2200" i="1" dirty="0">
                <a:effectLst/>
                <a:latin typeface="Helvetica Neue"/>
                <a:ea typeface="Helvetica Neue"/>
                <a:cs typeface="Helvetica Neue"/>
                <a:sym typeface="Helvetica Neue"/>
              </a:rPr>
              <a:t>What would Jesus do? </a:t>
            </a:r>
            <a:r>
              <a:rPr lang="en-US" sz="2200" dirty="0">
                <a:effectLst/>
                <a:latin typeface="Helvetica Neue"/>
                <a:ea typeface="Helvetica Neue"/>
                <a:cs typeface="Helvetica Neue"/>
                <a:sym typeface="Helvetica Neue"/>
              </a:rPr>
              <a:t>the question is, </a:t>
            </a:r>
            <a:r>
              <a:rPr lang="en-US" sz="2200" i="1" dirty="0">
                <a:effectLst/>
                <a:latin typeface="Helvetica Neue"/>
                <a:ea typeface="Helvetica Neue"/>
                <a:cs typeface="Helvetica Neue"/>
                <a:sym typeface="Helvetica Neue"/>
              </a:rPr>
              <a:t>What would you do for Jesus?</a:t>
            </a:r>
            <a:endParaRPr lang="en-US" sz="2200" dirty="0">
              <a:effectLst/>
              <a:latin typeface="Helvetica Neue"/>
              <a:ea typeface="Helvetica Neue"/>
              <a:cs typeface="Helvetica Neue"/>
              <a:sym typeface="Helvetica Neue"/>
            </a:endParaRPr>
          </a:p>
          <a:p>
            <a:r>
              <a:rPr lang="en-US" sz="2200" i="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In Jesus’ telling, the test catches people off guard (Matt. 25:44).  They call Jesus “Lord,” but they did not realize their treatment of “the least” was relevant (vv. 44–45). God has a special heart for the most vulnerable. Anyone who receives unmerited favor must open their eyes to the needs all around—to Jesus in disguise.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teaches that true discipleship is shown by how we treat people in need, because serving others is the same as serving Him.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Israel often failed to live up to God’s standards of justice and compassion. Through Jesus, God renews His people and calls them to a deeper understanding of righteousness. Jesus sends His disciples to preach to the “lost sheep of Israel,” teaching that welcoming His messengers is the same as welcoming Him. In Matthew 25, Jesus describes the final judgment where all nations stand before Him. Instead of judging by ethnicity or national identity, Jesus judges based on how people treated the needy. Those who cared for the hungry, sick, and poor demonstrated true faith. Compassion toward others becomes the evidence of belonging to Christ.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Jesus Redefines True Righteousness</a:t>
            </a:r>
            <a:r>
              <a:rPr lang="en-US" sz="2200" dirty="0">
                <a:effectLst/>
                <a:latin typeface="Helvetica Neue"/>
                <a:ea typeface="Helvetica Neue"/>
                <a:cs typeface="Helvetica Neue"/>
                <a:sym typeface="Helvetica Neue"/>
              </a:rPr>
              <a:t>   Faith is not measured by ethnicity or status but by compassion and obedience. </a:t>
            </a:r>
          </a:p>
          <a:p>
            <a:r>
              <a:rPr lang="en-US" sz="2200" b="1" dirty="0">
                <a:effectLst/>
                <a:latin typeface="Helvetica Neue"/>
                <a:ea typeface="Helvetica Neue"/>
                <a:cs typeface="Helvetica Neue"/>
                <a:sym typeface="Helvetica Neue"/>
              </a:rPr>
              <a:t>2. Serving Others Is Serving Christ</a:t>
            </a:r>
            <a:r>
              <a:rPr lang="en-US" sz="2200" dirty="0">
                <a:effectLst/>
                <a:latin typeface="Helvetica Neue"/>
                <a:ea typeface="Helvetica Neue"/>
                <a:cs typeface="Helvetica Neue"/>
                <a:sym typeface="Helvetica Neue"/>
              </a:rPr>
              <a:t>   Jesus identifies Himself with the hungry, sick, and vulnerable. </a:t>
            </a:r>
          </a:p>
          <a:p>
            <a:r>
              <a:rPr lang="en-US" sz="2200" b="1" dirty="0">
                <a:effectLst/>
                <a:latin typeface="Helvetica Neue"/>
                <a:ea typeface="Helvetica Neue"/>
                <a:cs typeface="Helvetica Neue"/>
                <a:sym typeface="Helvetica Neue"/>
              </a:rPr>
              <a:t>3. Judgment Reveals True Faith</a:t>
            </a:r>
            <a:r>
              <a:rPr lang="en-US" sz="2200" dirty="0">
                <a:effectLst/>
                <a:latin typeface="Helvetica Neue"/>
                <a:ea typeface="Helvetica Neue"/>
                <a:cs typeface="Helvetica Neue"/>
                <a:sym typeface="Helvetica Neue"/>
              </a:rPr>
              <a:t>   The treatment of the needy exposes whether someone truly follows Christ.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Compassion Must Be Active</a:t>
            </a:r>
            <a:r>
              <a:rPr lang="en-US" sz="2200" dirty="0">
                <a:effectLst/>
                <a:latin typeface="Helvetica Neue"/>
                <a:ea typeface="Helvetica Neue"/>
                <a:cs typeface="Helvetica Neue"/>
                <a:sym typeface="Helvetica Neue"/>
              </a:rPr>
              <a:t>   Believers should respond to the needs they see around them. </a:t>
            </a:r>
          </a:p>
          <a:p>
            <a:r>
              <a:rPr lang="en-US" sz="2200" b="1" dirty="0">
                <a:effectLst/>
                <a:latin typeface="Helvetica Neue"/>
                <a:ea typeface="Helvetica Neue"/>
                <a:cs typeface="Helvetica Neue"/>
                <a:sym typeface="Helvetica Neue"/>
              </a:rPr>
              <a:t>2. Every Person Has Value to God</a:t>
            </a:r>
            <a:r>
              <a:rPr lang="en-US" sz="2200" dirty="0">
                <a:effectLst/>
                <a:latin typeface="Helvetica Neue"/>
                <a:ea typeface="Helvetica Neue"/>
                <a:cs typeface="Helvetica Neue"/>
                <a:sym typeface="Helvetica Neue"/>
              </a:rPr>
              <a:t>   Serving the vulnerable reflects God’s heart. </a:t>
            </a:r>
          </a:p>
          <a:p>
            <a:r>
              <a:rPr lang="en-US" sz="2200" b="1" dirty="0">
                <a:effectLst/>
                <a:latin typeface="Helvetica Neue"/>
                <a:ea typeface="Helvetica Neue"/>
                <a:cs typeface="Helvetica Neue"/>
                <a:sym typeface="Helvetica Neue"/>
              </a:rPr>
              <a:t>3. Faith Must Be Lived Out</a:t>
            </a:r>
            <a:r>
              <a:rPr lang="en-US" sz="2200" dirty="0">
                <a:effectLst/>
                <a:latin typeface="Helvetica Neue"/>
                <a:ea typeface="Helvetica Neue"/>
                <a:cs typeface="Helvetica Neue"/>
                <a:sym typeface="Helvetica Neue"/>
              </a:rPr>
              <a:t>   True discipleship shows itself through acts of kindness and service.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Jesus teaches that God’s judgment will reveal the true character of His followers. While many expected God to judge based on nationality or religious identity, Jesus declares that the real test is how people treat others in need. He identifies Himself with the vulnerable, teaching that serving them is the same as serving Him. True disciples of Christ demonstrate their faith through compassion, generosity, and care for those who are struggling. </a:t>
            </a: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782944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values the heart behind giving more than the amount that is given.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In Mark 12:41–44, Jesus observes people placing their offerings in the temple treasury. Many wealthy individuals give large sums, but a poor widow quietly gives two small copper coins—everything she has. Jesus teaches that her gift is greater than the others because it reflects true sacrifice and devotion. The rich gave from their abundance, while the widow gave out of her poverty. This story reveals that God measures generosity by the sincerity and faith behind the gift rather than the size of the offering.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God Sees the Heart Behind Giving</a:t>
            </a:r>
            <a:r>
              <a:rPr lang="en-US" sz="2200" dirty="0">
                <a:effectLst/>
                <a:latin typeface="Helvetica Neue"/>
                <a:ea typeface="Helvetica Neue"/>
                <a:cs typeface="Helvetica Neue"/>
                <a:sym typeface="Helvetica Neue"/>
              </a:rPr>
              <a:t>   True generosity is measured by the motive, not the amount. </a:t>
            </a:r>
          </a:p>
          <a:p>
            <a:r>
              <a:rPr lang="en-US" sz="2200" b="1" dirty="0">
                <a:effectLst/>
                <a:latin typeface="Helvetica Neue"/>
                <a:ea typeface="Helvetica Neue"/>
                <a:cs typeface="Helvetica Neue"/>
                <a:sym typeface="Helvetica Neue"/>
              </a:rPr>
              <a:t>2. Sacrificial Giving Honors God</a:t>
            </a:r>
            <a:r>
              <a:rPr lang="en-US" sz="2200" dirty="0">
                <a:effectLst/>
                <a:latin typeface="Helvetica Neue"/>
                <a:ea typeface="Helvetica Neue"/>
                <a:cs typeface="Helvetica Neue"/>
                <a:sym typeface="Helvetica Neue"/>
              </a:rPr>
              <a:t>   The widow gave despite her limited resources, showing deep trust in God. </a:t>
            </a:r>
          </a:p>
          <a:p>
            <a:r>
              <a:rPr lang="en-US" sz="2200" b="1" dirty="0">
                <a:effectLst/>
                <a:latin typeface="Helvetica Neue"/>
                <a:ea typeface="Helvetica Neue"/>
                <a:cs typeface="Helvetica Neue"/>
                <a:sym typeface="Helvetica Neue"/>
              </a:rPr>
              <a:t>3. Faithful Giving Reflects Love for God</a:t>
            </a:r>
            <a:r>
              <a:rPr lang="en-US" sz="2200" dirty="0">
                <a:effectLst/>
                <a:latin typeface="Helvetica Neue"/>
                <a:ea typeface="Helvetica Neue"/>
                <a:cs typeface="Helvetica Neue"/>
                <a:sym typeface="Helvetica Neue"/>
              </a:rPr>
              <a:t>   Giving becomes an expression of worship and devotion.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Generosity Is Not About Wealth</a:t>
            </a:r>
            <a:r>
              <a:rPr lang="en-US" sz="2200" dirty="0">
                <a:effectLst/>
                <a:latin typeface="Helvetica Neue"/>
                <a:ea typeface="Helvetica Neue"/>
                <a:cs typeface="Helvetica Neue"/>
                <a:sym typeface="Helvetica Neue"/>
              </a:rPr>
              <a:t>   Anyone can give faithfully, regardless of financial status. </a:t>
            </a:r>
          </a:p>
          <a:p>
            <a:r>
              <a:rPr lang="en-US" sz="2200" b="1" dirty="0">
                <a:effectLst/>
                <a:latin typeface="Helvetica Neue"/>
                <a:ea typeface="Helvetica Neue"/>
                <a:cs typeface="Helvetica Neue"/>
                <a:sym typeface="Helvetica Neue"/>
              </a:rPr>
              <a:t>2. God Values Sacrifice and Faith</a:t>
            </a:r>
            <a:r>
              <a:rPr lang="en-US" sz="2200" dirty="0">
                <a:effectLst/>
                <a:latin typeface="Helvetica Neue"/>
                <a:ea typeface="Helvetica Neue"/>
                <a:cs typeface="Helvetica Neue"/>
                <a:sym typeface="Helvetica Neue"/>
              </a:rPr>
              <a:t>   Gifts offered with trust and devotion please God. </a:t>
            </a:r>
          </a:p>
          <a:p>
            <a:r>
              <a:rPr lang="en-US" sz="2200" b="1" dirty="0">
                <a:effectLst/>
                <a:latin typeface="Helvetica Neue"/>
                <a:ea typeface="Helvetica Neue"/>
                <a:cs typeface="Helvetica Neue"/>
                <a:sym typeface="Helvetica Neue"/>
              </a:rPr>
              <a:t>3. Small Acts Can Have Great Impact</a:t>
            </a:r>
            <a:r>
              <a:rPr lang="en-US" sz="2200" dirty="0">
                <a:effectLst/>
                <a:latin typeface="Helvetica Neue"/>
                <a:ea typeface="Helvetica Neue"/>
                <a:cs typeface="Helvetica Neue"/>
                <a:sym typeface="Helvetica Neue"/>
              </a:rPr>
              <a:t>   God can multiply even the smallest offerings given with sincere faith.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uses the example of a poor widow to teach a powerful lesson about generosity. While wealthy people gave large gifts, the widow’s small offering meant more because it represented her entire livelihood. Her giving demonstrated trust, faith, and love for God. The story reminds believers that God values the heart behind generosity and can use even the smallest gift offered with sincere devotion. </a:t>
            </a:r>
          </a:p>
          <a:p>
            <a:r>
              <a:rPr lang="en-US" sz="2200" dirty="0">
                <a:effectLst/>
                <a:latin typeface="Helvetica Neue"/>
                <a:ea typeface="Helvetica Neue"/>
                <a:cs typeface="Helvetica Neue"/>
                <a:sym typeface="Helvetica Neue"/>
              </a:rPr>
              <a:t> </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Zacharias, after being speechless for nine months, joyfully proclaimed the fulfillment of God’s promises through the birth of John, which pointed to the coming of Jesus. Believers today, as recipients of these promises, should express gratitude and joy with the same vividness, acknowledging the salvation, mercy, and light found in Christ.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Zacharias' song marked the fulfillment of ancient prophecies, celebrating the arrival of God’s promises, especially through Jesus Christ.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Believers today are beneficiaries of these promises, gaining salvation, mercy, and light through Jesus, as revealed in the Scriptures.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Our response to God’s fulfillment of promises should be filled with vivid joy and gratitude, reflecting the magnitude of His work in Christ.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45641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Money is a tool given by God to bless others and bring glory to Him, not a measure of a person’s worth.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Throughout history, different objects have served as money because they represent value. People often associate wealth with success or status, but Jesus challenges this idea. In Luke 12:16–21, the rich man loses everything because he values wealth more than God. Jesus teaches that the true value of money lies in how it is used to serve others and honor God. Earthly wealth is temporary, but acts of faith, love, and generosity create lasting spiritual treasures. Like the early church, believers are called to use resources to help those in need and build a compassionate community.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Money Is a Tool, Not a Measure of Worth</a:t>
            </a:r>
            <a:r>
              <a:rPr lang="en-US" sz="2200" dirty="0">
                <a:effectLst/>
                <a:latin typeface="Helvetica Neue"/>
                <a:ea typeface="Helvetica Neue"/>
                <a:cs typeface="Helvetica Neue"/>
                <a:sym typeface="Helvetica Neue"/>
              </a:rPr>
              <a:t>   Wealth does not determine a person’s value before God. </a:t>
            </a:r>
          </a:p>
          <a:p>
            <a:r>
              <a:rPr lang="en-US" sz="2200" b="1" dirty="0">
                <a:effectLst/>
                <a:latin typeface="Helvetica Neue"/>
                <a:ea typeface="Helvetica Neue"/>
                <a:cs typeface="Helvetica Neue"/>
                <a:sym typeface="Helvetica Neue"/>
              </a:rPr>
              <a:t>2. True Riches Come from Being “Rich Toward God”</a:t>
            </a:r>
            <a:r>
              <a:rPr lang="en-US" sz="2200" dirty="0">
                <a:effectLst/>
                <a:latin typeface="Helvetica Neue"/>
                <a:ea typeface="Helvetica Neue"/>
                <a:cs typeface="Helvetica Neue"/>
                <a:sym typeface="Helvetica Neue"/>
              </a:rPr>
              <a:t>   Spiritual treasures matter more than material possessions. </a:t>
            </a:r>
          </a:p>
          <a:p>
            <a:r>
              <a:rPr lang="en-US" sz="2200" b="1" dirty="0">
                <a:effectLst/>
                <a:latin typeface="Helvetica Neue"/>
                <a:ea typeface="Helvetica Neue"/>
                <a:cs typeface="Helvetica Neue"/>
                <a:sym typeface="Helvetica Neue"/>
              </a:rPr>
              <a:t>3. Generosity Is a Form of Worship</a:t>
            </a:r>
            <a:r>
              <a:rPr lang="en-US" sz="2200" dirty="0">
                <a:effectLst/>
                <a:latin typeface="Helvetica Neue"/>
                <a:ea typeface="Helvetica Neue"/>
                <a:cs typeface="Helvetica Neue"/>
                <a:sym typeface="Helvetica Neue"/>
              </a:rPr>
              <a:t>   Using resources to help others reflects God’s justice and love.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Use Money with Purpose</a:t>
            </a:r>
            <a:r>
              <a:rPr lang="en-US" sz="2200" dirty="0">
                <a:effectLst/>
                <a:latin typeface="Helvetica Neue"/>
                <a:ea typeface="Helvetica Neue"/>
                <a:cs typeface="Helvetica Neue"/>
                <a:sym typeface="Helvetica Neue"/>
              </a:rPr>
              <a:t>   Believers should view money as a resource for serving God and helping others. </a:t>
            </a:r>
          </a:p>
          <a:p>
            <a:r>
              <a:rPr lang="en-US" sz="2200" b="1" dirty="0">
                <a:effectLst/>
                <a:latin typeface="Helvetica Neue"/>
                <a:ea typeface="Helvetica Neue"/>
                <a:cs typeface="Helvetica Neue"/>
                <a:sym typeface="Helvetica Neue"/>
              </a:rPr>
              <a:t>2. Invest in Eternal Values</a:t>
            </a:r>
            <a:r>
              <a:rPr lang="en-US" sz="2200" dirty="0">
                <a:effectLst/>
                <a:latin typeface="Helvetica Neue"/>
                <a:ea typeface="Helvetica Neue"/>
                <a:cs typeface="Helvetica Neue"/>
                <a:sym typeface="Helvetica Neue"/>
              </a:rPr>
              <a:t>   Faith, love, and relationships are treasures that last beyond this life. </a:t>
            </a:r>
          </a:p>
          <a:p>
            <a:r>
              <a:rPr lang="en-US" sz="2200" b="1" dirty="0">
                <a:effectLst/>
                <a:latin typeface="Helvetica Neue"/>
                <a:ea typeface="Helvetica Neue"/>
                <a:cs typeface="Helvetica Neue"/>
                <a:sym typeface="Helvetica Neue"/>
              </a:rPr>
              <a:t>3. Practice Community Generosity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When believers share resources, the church becomes a place where everyone’s needs are met.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Money is a tool that represents value, but Jesus teaches that wealth should not define a person’s worth. Instead, the true value of money lies in how it is used to serve others and honor God. Earthly riches are temporary, but generosity and faithful living produce lasting spiritual treasures. Like the early church, believers are called to use their resources to help those in need and reflect God’s love through acts of generosity.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1 Imagine you were given a 150% raise at work.  What would you do?</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An answer to this question will depend upon the individual situation, but it can stretch us to consider. People love to say that they would give a windfall of new money to charity or to helping family, but this might only be what we </a:t>
            </a:r>
            <a:r>
              <a:rPr lang="en-US" sz="2200" i="1" dirty="0">
                <a:effectLst/>
                <a:latin typeface="Helvetica Neue"/>
                <a:ea typeface="Helvetica Neue"/>
                <a:cs typeface="Helvetica Neue"/>
                <a:sym typeface="Helvetica Neue"/>
              </a:rPr>
              <a:t>wish </a:t>
            </a:r>
            <a:r>
              <a:rPr lang="en-US" sz="2200" dirty="0">
                <a:effectLst/>
                <a:latin typeface="Helvetica Neue"/>
                <a:ea typeface="Helvetica Neue"/>
                <a:cs typeface="Helvetica Neue"/>
                <a:sym typeface="Helvetica Neue"/>
              </a:rPr>
              <a:t>we would do! We should remember Jesus’ words of warning, that it is more difficult to enter the kingdom as a rich person. This is because the more we steward, the more difficult it can be to demonstrate costly generosity. </a:t>
            </a:r>
          </a:p>
          <a:p>
            <a:r>
              <a:rPr lang="en-US" sz="2200" b="1" dirty="0">
                <a:effectLst/>
                <a:latin typeface="Helvetica Neue"/>
                <a:ea typeface="Helvetica Neue"/>
                <a:cs typeface="Helvetica Neue"/>
                <a:sym typeface="Helvetica Neue"/>
              </a:rPr>
              <a:t>2 Where have you seen someone valued according to how much money they have?</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question could go either way. It might be that wealthy people who join a community are treated with extra respect and favor, receiving a special seat at the table. Likewise, we might see people without resources who are looked down upon or taken for granted. </a:t>
            </a:r>
          </a:p>
          <a:p>
            <a:r>
              <a:rPr lang="en-US" sz="2200" b="1" dirty="0">
                <a:effectLst/>
                <a:latin typeface="Helvetica Neue"/>
                <a:ea typeface="Helvetica Neue"/>
                <a:cs typeface="Helvetica Neue"/>
                <a:sym typeface="Helvetica Neue"/>
              </a:rPr>
              <a:t>3 Has your church community been known for generosity? How?</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community of Christ’s followers is asked to support the needs in their midst. You may have seen churchgoers receive special support during difficult seasons. Churches often come together for young parents, aging elders, and people who are sick. The way that church members support one another (and also outsiders) is a direct witness to the wider world. It is worth celebrating! </a:t>
            </a:r>
          </a:p>
        </p:txBody>
      </p:sp>
    </p:spTree>
    <p:extLst>
      <p:ext uri="{BB962C8B-B14F-4D97-AF65-F5344CB8AC3E}">
        <p14:creationId xmlns:p14="http://schemas.microsoft.com/office/powerpoint/2010/main" val="1963883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B3238-27B8-5C8B-955F-F44B6BF45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A6E0B-9676-0F4E-402F-DF13C998209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D94764-3944-61EA-A4D8-2E8A0F27F242}"/>
              </a:ext>
            </a:extLst>
          </p:cNvPr>
          <p:cNvSpPr>
            <a:spLocks noGrp="1"/>
          </p:cNvSpPr>
          <p:nvPr>
            <p:ph type="body" idx="1"/>
          </p:nvPr>
        </p:nvSpPr>
        <p:spPr/>
        <p:txBody>
          <a:bodyPr>
            <a:normAutofit fontScale="55000" lnSpcReduction="20000"/>
          </a:bodyPr>
          <a:lstStyle/>
          <a:p>
            <a:r>
              <a:rPr lang="en-US" sz="2200" b="1" dirty="0">
                <a:effectLst/>
                <a:latin typeface="Helvetica Neue"/>
                <a:ea typeface="Helvetica Neue"/>
                <a:cs typeface="Helvetica Neue"/>
                <a:sym typeface="Helvetica Neue"/>
              </a:rPr>
              <a:t>1 Imagine you were given a 150% raise at work.  What would you do?</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An answer to this question will depend upon the individual situation, but it can stretch us to consider. People love to say that they would give a windfall of new money to charity or to helping family, but this might only be what we </a:t>
            </a:r>
            <a:r>
              <a:rPr lang="en-US" sz="2200" i="1" dirty="0">
                <a:effectLst/>
                <a:latin typeface="Helvetica Neue"/>
                <a:ea typeface="Helvetica Neue"/>
                <a:cs typeface="Helvetica Neue"/>
                <a:sym typeface="Helvetica Neue"/>
              </a:rPr>
              <a:t>wish </a:t>
            </a:r>
            <a:r>
              <a:rPr lang="en-US" sz="2200" dirty="0">
                <a:effectLst/>
                <a:latin typeface="Helvetica Neue"/>
                <a:ea typeface="Helvetica Neue"/>
                <a:cs typeface="Helvetica Neue"/>
                <a:sym typeface="Helvetica Neue"/>
              </a:rPr>
              <a:t>we would do! We should remember Jesus’ words of warning, that it is more difficult to enter the kingdom as a rich person. This is because the more we steward, the more difficult it can be to demonstrate costly generosity. </a:t>
            </a:r>
          </a:p>
          <a:p>
            <a:r>
              <a:rPr lang="en-US" sz="2200" b="1" dirty="0">
                <a:effectLst/>
                <a:latin typeface="Helvetica Neue"/>
                <a:ea typeface="Helvetica Neue"/>
                <a:cs typeface="Helvetica Neue"/>
                <a:sym typeface="Helvetica Neue"/>
              </a:rPr>
              <a:t>2 Where have you seen someone valued according to how much money they have?</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question could go either way. It might be that wealthy people who join a community are treated with extra respect and favor, receiving a special seat at the table. Likewise, we might see people without resources who are looked down upon or taken for granted. </a:t>
            </a:r>
          </a:p>
          <a:p>
            <a:r>
              <a:rPr lang="en-US" sz="2200" b="1" dirty="0">
                <a:effectLst/>
                <a:latin typeface="Helvetica Neue"/>
                <a:ea typeface="Helvetica Neue"/>
                <a:cs typeface="Helvetica Neue"/>
                <a:sym typeface="Helvetica Neue"/>
              </a:rPr>
              <a:t>3 Has your church community been known for generosity? How?</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community of Christ’s followers is asked to support the needs in their midst. You may have seen churchgoers receive special support during difficult seasons. Churches often come together for young parents, aging elders, and people who are sick. The way that church members support one another (and also outsiders) is a direct witness to the wider world. It is worth celebrating! </a:t>
            </a:r>
          </a:p>
        </p:txBody>
      </p:sp>
    </p:spTree>
    <p:extLst>
      <p:ext uri="{BB962C8B-B14F-4D97-AF65-F5344CB8AC3E}">
        <p14:creationId xmlns:p14="http://schemas.microsoft.com/office/powerpoint/2010/main" val="1965520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FDFB8-2E5B-BEB1-C009-319E70C16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7FAFF-C8E4-A418-CCE1-B37FD1F4DE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090FC36-BCF8-F5BC-88FE-071AADBE5DDD}"/>
              </a:ext>
            </a:extLst>
          </p:cNvPr>
          <p:cNvSpPr>
            <a:spLocks noGrp="1"/>
          </p:cNvSpPr>
          <p:nvPr>
            <p:ph type="body" idx="1"/>
          </p:nvPr>
        </p:nvSpPr>
        <p:spPr/>
        <p:txBody>
          <a:bodyPr>
            <a:normAutofit fontScale="25000" lnSpcReduction="20000"/>
          </a:bodyPr>
          <a:lstStyle/>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calls His people to live with open hands, open hearts, and open eyes by showing compassion and generosity to those in need.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consistently commands His people to care for the most vulnerable—orphans, widows, foreigners, and the poor. While ancient laws in surrounding nations addressed justice, God’s law added a deeper requirement: compassion and generosity. Jesus reinforces this teaching by identifying Himself with the needy and declaring that caring for them reflects true discipleship. Generosity reminds believers that their blessings come from God and are meant to be shared. When believers give cheerfully and serve others without prejudice, they reflect God’s character and create a compassionate community that honors Him.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God Commands Compassion for the Vulnerable</a:t>
            </a:r>
            <a:r>
              <a:rPr lang="en-US" sz="2200" dirty="0">
                <a:effectLst/>
                <a:latin typeface="Helvetica Neue"/>
                <a:ea typeface="Helvetica Neue"/>
                <a:cs typeface="Helvetica Neue"/>
                <a:sym typeface="Helvetica Neue"/>
              </a:rPr>
              <a:t>   Believers must care for the poor, widows, orphans, and strangers. </a:t>
            </a:r>
          </a:p>
          <a:p>
            <a:r>
              <a:rPr lang="en-US" sz="2200" b="1" dirty="0">
                <a:effectLst/>
                <a:latin typeface="Helvetica Neue"/>
                <a:ea typeface="Helvetica Neue"/>
                <a:cs typeface="Helvetica Neue"/>
                <a:sym typeface="Helvetica Neue"/>
              </a:rPr>
              <a:t>2. Generosity Reflects God’s Character</a:t>
            </a:r>
            <a:r>
              <a:rPr lang="en-US" sz="2200" dirty="0">
                <a:effectLst/>
                <a:latin typeface="Helvetica Neue"/>
                <a:ea typeface="Helvetica Neue"/>
                <a:cs typeface="Helvetica Neue"/>
                <a:sym typeface="Helvetica Neue"/>
              </a:rPr>
              <a:t>   Openhanded giving shows that believers trust God’s provision. </a:t>
            </a:r>
          </a:p>
          <a:p>
            <a:r>
              <a:rPr lang="en-US" sz="2200" b="1" dirty="0">
                <a:effectLst/>
                <a:latin typeface="Helvetica Neue"/>
                <a:ea typeface="Helvetica Neue"/>
                <a:cs typeface="Helvetica Neue"/>
                <a:sym typeface="Helvetica Neue"/>
              </a:rPr>
              <a:t>3. True Discipleship Requires Compassionate Action</a:t>
            </a:r>
            <a:r>
              <a:rPr lang="en-US" sz="2200" dirty="0">
                <a:effectLst/>
                <a:latin typeface="Helvetica Neue"/>
                <a:ea typeface="Helvetica Neue"/>
                <a:cs typeface="Helvetica Neue"/>
                <a:sym typeface="Helvetica Neue"/>
              </a:rPr>
              <a:t>   Serving people in need is equivalent to serving Christ.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See Needs Around You</a:t>
            </a:r>
            <a:r>
              <a:rPr lang="en-US" sz="2200" dirty="0">
                <a:effectLst/>
                <a:latin typeface="Helvetica Neue"/>
                <a:ea typeface="Helvetica Neue"/>
                <a:cs typeface="Helvetica Neue"/>
                <a:sym typeface="Helvetica Neue"/>
              </a:rPr>
              <a:t>   Believers should be attentive to the struggles of others. </a:t>
            </a:r>
          </a:p>
          <a:p>
            <a:r>
              <a:rPr lang="en-US" sz="2200" b="1" dirty="0">
                <a:effectLst/>
                <a:latin typeface="Helvetica Neue"/>
                <a:ea typeface="Helvetica Neue"/>
                <a:cs typeface="Helvetica Neue"/>
                <a:sym typeface="Helvetica Neue"/>
              </a:rPr>
              <a:t>2. Give with Joy and Trust</a:t>
            </a:r>
            <a:r>
              <a:rPr lang="en-US" sz="2200" dirty="0">
                <a:effectLst/>
                <a:latin typeface="Helvetica Neue"/>
                <a:ea typeface="Helvetica Neue"/>
                <a:cs typeface="Helvetica Neue"/>
                <a:sym typeface="Helvetica Neue"/>
              </a:rPr>
              <a:t>   Generosity reflects faith that God will continue to provide. </a:t>
            </a:r>
          </a:p>
          <a:p>
            <a:r>
              <a:rPr lang="en-US" sz="2200" b="1" dirty="0">
                <a:effectLst/>
                <a:latin typeface="Helvetica Neue"/>
                <a:ea typeface="Helvetica Neue"/>
                <a:cs typeface="Helvetica Neue"/>
                <a:sym typeface="Helvetica Neue"/>
              </a:rPr>
              <a:t>3. Reject Prejudice and Favoritism</a:t>
            </a:r>
            <a:r>
              <a:rPr lang="en-US" sz="2200" dirty="0">
                <a:effectLst/>
                <a:latin typeface="Helvetica Neue"/>
                <a:ea typeface="Helvetica Neue"/>
                <a:cs typeface="Helvetica Neue"/>
                <a:sym typeface="Helvetica Neue"/>
              </a:rPr>
              <a:t>   Every person deserves dignity because they are created in God’s image.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calls His people to practice generosity and compassion toward those in need. Caring for the vulnerable reflects God’s love and demonstrates true faith. Believers are encouraged to give with open hands, motivated by cheerful hearts and guided by compassionate eyes. By serving others as if they are serving Christ Himself, God’s people build a community marked by love, justice, and generosity. </a:t>
            </a:r>
          </a:p>
          <a:p>
            <a:r>
              <a:rPr lang="en-US" sz="2200" dirty="0">
                <a:effectLst/>
                <a:latin typeface="Helvetica Neue"/>
                <a:ea typeface="Helvetica Neue"/>
                <a:cs typeface="Helvetica Neue"/>
                <a:sym typeface="Helvetica Neue"/>
              </a:rPr>
              <a:t> </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Zacharias, after being speechless for nine months, joyfully proclaimed the fulfillment of God’s promises through the birth of John, which pointed to the coming of Jesus. Believers today, as recipients of these promises, should express gratitude and joy with the same vividness, acknowledging the salvation, mercy, and light found in Christ.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Zacharias' song marked the fulfillment of ancient prophecies, celebrating the arrival of God’s promises, especially through Jesus Christ.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Believers today are beneficiaries of these promises, gaining salvation, mercy, and light through Jesus, as revealed in the Scriptures.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Our response to God’s fulfillment of promises should be filled with vivid joy and gratitude, reflecting the magnitude of His work in Christ.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68846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calls believers to see needs around them and respond with prayer, compassion, and practical help.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Believers are encouraged to ask God to reshape their perspective on financial and personal needs within their community. Generosity is not limited to money; it includes encouragement, prayer, time, and acts of service. When believers become aware of the struggles around them—through prayer lists, church needs, or community concerns—they begin to see people through God’s eyes. Prayer prepares the heart to respond when God presents opportunities to help. Living openhandedly means being ready for God to use us in simple but meaningful ways.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Prayer Helps Us Recognize Needs</a:t>
            </a:r>
            <a:r>
              <a:rPr lang="en-US" sz="2200" dirty="0">
                <a:effectLst/>
                <a:latin typeface="Helvetica Neue"/>
                <a:ea typeface="Helvetica Neue"/>
                <a:cs typeface="Helvetica Neue"/>
                <a:sym typeface="Helvetica Neue"/>
              </a:rPr>
              <a:t>   Seeking God in prayer opens our eyes to the struggles around us. </a:t>
            </a:r>
          </a:p>
          <a:p>
            <a:r>
              <a:rPr lang="en-US" sz="2200" b="1" dirty="0">
                <a:effectLst/>
                <a:latin typeface="Helvetica Neue"/>
                <a:ea typeface="Helvetica Neue"/>
                <a:cs typeface="Helvetica Neue"/>
                <a:sym typeface="Helvetica Neue"/>
              </a:rPr>
              <a:t>2. Generosity Goes Beyond Money</a:t>
            </a:r>
            <a:r>
              <a:rPr lang="en-US" sz="2200" dirty="0">
                <a:effectLst/>
                <a:latin typeface="Helvetica Neue"/>
                <a:ea typeface="Helvetica Neue"/>
                <a:cs typeface="Helvetica Neue"/>
                <a:sym typeface="Helvetica Neue"/>
              </a:rPr>
              <a:t>   Encouragement, time, and service can bless others. </a:t>
            </a:r>
          </a:p>
          <a:p>
            <a:r>
              <a:rPr lang="en-US" sz="2200" b="1" dirty="0">
                <a:effectLst/>
                <a:latin typeface="Helvetica Neue"/>
                <a:ea typeface="Helvetica Neue"/>
                <a:cs typeface="Helvetica Neue"/>
                <a:sym typeface="Helvetica Neue"/>
              </a:rPr>
              <a:t>3. God Uses Believers to Help Others</a:t>
            </a:r>
            <a:r>
              <a:rPr lang="en-US" sz="2200" dirty="0">
                <a:effectLst/>
                <a:latin typeface="Helvetica Neue"/>
                <a:ea typeface="Helvetica Neue"/>
                <a:cs typeface="Helvetica Neue"/>
                <a:sym typeface="Helvetica Neue"/>
              </a:rPr>
              <a:t>   Christians become the hands and feet of Jesus in their communities.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Be Aware of the Needs Around You</a:t>
            </a:r>
            <a:r>
              <a:rPr lang="en-US" sz="2200" dirty="0">
                <a:effectLst/>
                <a:latin typeface="Helvetica Neue"/>
                <a:ea typeface="Helvetica Neue"/>
                <a:cs typeface="Helvetica Neue"/>
                <a:sym typeface="Helvetica Neue"/>
              </a:rPr>
              <a:t>   Paying attention to others’ struggles helps believers respond with compassion. </a:t>
            </a:r>
          </a:p>
          <a:p>
            <a:r>
              <a:rPr lang="en-US" sz="2200" b="1" dirty="0">
                <a:effectLst/>
                <a:latin typeface="Helvetica Neue"/>
                <a:ea typeface="Helvetica Neue"/>
                <a:cs typeface="Helvetica Neue"/>
                <a:sym typeface="Helvetica Neue"/>
              </a:rPr>
              <a:t>2. Stay Open to God’s Direction</a:t>
            </a:r>
            <a:r>
              <a:rPr lang="en-US" sz="2200" dirty="0">
                <a:effectLst/>
                <a:latin typeface="Helvetica Neue"/>
                <a:ea typeface="Helvetica Neue"/>
                <a:cs typeface="Helvetica Neue"/>
                <a:sym typeface="Helvetica Neue"/>
              </a:rPr>
              <a:t>   God may lead believers to help in unexpected ways. </a:t>
            </a:r>
          </a:p>
          <a:p>
            <a:r>
              <a:rPr lang="en-US" sz="2200" b="1" dirty="0">
                <a:effectLst/>
                <a:latin typeface="Helvetica Neue"/>
                <a:ea typeface="Helvetica Neue"/>
                <a:cs typeface="Helvetica Neue"/>
                <a:sym typeface="Helvetica Neue"/>
              </a:rPr>
              <a:t>3. Small Acts of Kindness Matter</a:t>
            </a:r>
            <a:r>
              <a:rPr lang="en-US" sz="2200" dirty="0">
                <a:effectLst/>
                <a:latin typeface="Helvetica Neue"/>
                <a:ea typeface="Helvetica Neue"/>
                <a:cs typeface="Helvetica Neue"/>
                <a:sym typeface="Helvetica Neue"/>
              </a:rPr>
              <a:t>   A phone call, prayer, or simple act of service can make a meaningful difference.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Believers are encouraged to pray and ask God to help them see the needs of others clearly. By listing and praying for community concerns, Christians develop compassion and readiness to serve. Generosity is not limited to financial giving; it includes encouragement, time, and acts of service. When believers remain open to God’s guidance, they can respond to needs and become living examples of Christ’s love. </a:t>
            </a:r>
          </a:p>
          <a:p>
            <a:r>
              <a:rPr lang="en-US" sz="2200" dirty="0">
                <a:effectLst/>
                <a:latin typeface="Helvetica Neue"/>
                <a:ea typeface="Helvetica Neue"/>
                <a:cs typeface="Helvetica Neue"/>
                <a:sym typeface="Helvetica Neue"/>
              </a:rPr>
              <a:t> </a:t>
            </a:r>
          </a:p>
          <a:p>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8339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2400" b="1" dirty="0">
                <a:latin typeface="Gotham Medium" panose="02000604030000020004"/>
                <a:ea typeface="Helvetica Neue"/>
                <a:cs typeface="Helvetica Neue"/>
                <a:sym typeface="Helvetica Neue"/>
              </a:rPr>
              <a:t>A Generous and Just Nation </a:t>
            </a:r>
          </a:p>
          <a:p>
            <a:r>
              <a:rPr lang="en-US" sz="2200" b="1" dirty="0">
                <a:effectLst/>
                <a:latin typeface="Helvetica Neue"/>
                <a:ea typeface="Helvetica Neue"/>
                <a:cs typeface="Helvetica Neue"/>
                <a:sym typeface="Helvetica Neue"/>
              </a:rPr>
              <a:t>1 Where do you see poverty becoming like a trap today?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An old saying goes, “Life is more expensive when you are poor. ” This proves true in a variety of circumstances. Those who have less spend more on what they need to survive.  We may think of rising consumer debt, rising costs on staple goods, and cycles of unemployment. To this day, people who fall on tough times often struggle to get out of the hole. Children who are born into poverty face seemingly insurmountable obstacles. </a:t>
            </a:r>
          </a:p>
          <a:p>
            <a:r>
              <a:rPr lang="en-US" sz="2200" b="1" dirty="0">
                <a:effectLst/>
                <a:latin typeface="Helvetica Neue"/>
                <a:ea typeface="Helvetica Neue"/>
                <a:cs typeface="Helvetica Neue"/>
                <a:sym typeface="Helvetica Neue"/>
              </a:rPr>
              <a:t>2 If God commanded generosity for the Israelites, what will God ask for believers today?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Believers under Christ are also children of Abraham (Gal. 3:7). Thus, the regulations that God gave to Israel are relevant for Christians to study and understand, not because they should all be replicated, but because God does not change. If God expected generosity for the poor in the land of Canaan, then God will expect generosity toward the poor in our communities too (as the next text will show). </a:t>
            </a:r>
          </a:p>
          <a:p>
            <a:r>
              <a:rPr lang="en-US" sz="2200" b="1" dirty="0">
                <a:effectLst/>
                <a:latin typeface="Helvetica Neue"/>
                <a:ea typeface="Helvetica Neue"/>
                <a:cs typeface="Helvetica Neue"/>
                <a:sym typeface="Helvetica Neue"/>
              </a:rPr>
              <a:t>3 Are business relationships a place to show generosity? Why or why not?</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text is addressing the generosity to be shown to the poor within the community of Israel. There are separate expectations upon the business relationships with foreigners and those outside of Israel (see Deut. 15:3). On the one hand, we should exhibit Christian virtue in all our dealings.  But on the other hand, that still leaves room to be exceptionally generous to fellow brothers and sisters in Christ.</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83240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en-US" sz="2200" b="1" dirty="0">
                <a:effectLst/>
                <a:latin typeface="Helvetica Neue"/>
                <a:ea typeface="Helvetica Neue"/>
                <a:cs typeface="Helvetica Neue"/>
                <a:sym typeface="Helvetica Neue"/>
              </a:rPr>
              <a:t>Prayer</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Father God, give us loving hearts open wide to all people. Protect us from the sin of selfishness. Open our hands in generosity. Help us remember that everything we have comes as a gift from You. In Jesus’ name we pray. Amen.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Thought to Remember</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Give out of your rich inheritance!</a:t>
            </a:r>
          </a:p>
        </p:txBody>
      </p:sp>
      <p:sp>
        <p:nvSpPr>
          <p:cNvPr id="4" name="Slide Number Placeholder 3"/>
          <p:cNvSpPr>
            <a:spLocks noGrp="1"/>
          </p:cNvSpPr>
          <p:nvPr>
            <p:ph type="sldNum" sz="quarter" idx="5"/>
          </p:nvPr>
        </p:nvSpPr>
        <p:spPr/>
        <p:txBody>
          <a:bodyPr/>
          <a:lstStyle/>
          <a:p>
            <a:fld id="{9D4F5927-16C2-4764-8713-C447BE4BDC76}" type="slidenum">
              <a:rPr lang="en-US" smtClean="0"/>
              <a:pPr/>
              <a:t>2</a:t>
            </a:fld>
            <a:endParaRPr lang="en-US" dirty="0"/>
          </a:p>
        </p:txBody>
      </p:sp>
    </p:spTree>
    <p:extLst>
      <p:ext uri="{BB962C8B-B14F-4D97-AF65-F5344CB8AC3E}">
        <p14:creationId xmlns:p14="http://schemas.microsoft.com/office/powerpoint/2010/main" val="3660680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81AD7-3FF4-CA45-C14D-8576F4F01617}"/>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303A898B-5BDF-EF9B-12FC-33E0BE4C72D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68669DCC-7047-BF1D-FB4B-FDE5829F3E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sz="2200" b="1" dirty="0">
                <a:effectLst/>
                <a:latin typeface="Helvetica Neue"/>
                <a:ea typeface="Helvetica Neue"/>
                <a:cs typeface="Helvetica Neue"/>
                <a:sym typeface="Helvetica Neue"/>
              </a:rPr>
              <a:t>1 What kind of people does Jesus mean by “the least of these” (v. 45)?</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words are unspecific, but point to the lowest and humblest. From the description of their needs, these are people without enough food or water, without a permanent place to live, or who are being persecuted. </a:t>
            </a:r>
          </a:p>
          <a:p>
            <a:r>
              <a:rPr lang="en-US" sz="2200" b="1" dirty="0">
                <a:effectLst/>
                <a:latin typeface="Helvetica Neue"/>
                <a:ea typeface="Helvetica Neue"/>
                <a:cs typeface="Helvetica Neue"/>
                <a:sym typeface="Helvetica Neue"/>
              </a:rPr>
              <a:t>2 Why does care for these people matter to Jesus?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In the kingdom of Jesus, outward markers like wealth and position are not indicators of our worth. Jesus identifies with the humble and the meek, even blesses them (Matt. 5:3–10). Jesus identifies with the poor and persecuted.  Helping them is like serving Jesus. </a:t>
            </a:r>
          </a:p>
          <a:p>
            <a:r>
              <a:rPr lang="en-US" sz="2200" b="1" dirty="0">
                <a:effectLst/>
                <a:latin typeface="Helvetica Neue"/>
                <a:ea typeface="Helvetica Neue"/>
                <a:cs typeface="Helvetica Neue"/>
                <a:sym typeface="Helvetica Neue"/>
              </a:rPr>
              <a:t>3 Why would Jesus preview future judgment?</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wants His followers to change their perspective, to value the people who have nothing. Jesus wants us to be prepared to face the day of judgment with confidence, rather than being surprised that our love for others is relevant to God. Caring for others shows the love of God is in us. </a:t>
            </a:r>
          </a:p>
        </p:txBody>
      </p:sp>
    </p:spTree>
    <p:extLst>
      <p:ext uri="{BB962C8B-B14F-4D97-AF65-F5344CB8AC3E}">
        <p14:creationId xmlns:p14="http://schemas.microsoft.com/office/powerpoint/2010/main" val="3669015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FF221-5A89-EC15-D0AD-83AD02912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B8794-797F-B0BC-9E52-3437CBBB91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68D9A-21B1-AFA6-DFA3-572D2CEE41E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4799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7000"/>
              </a:lnSpc>
              <a:spcBef>
                <a:spcPts val="0"/>
              </a:spcBef>
              <a:spcAft>
                <a:spcPts val="800"/>
              </a:spcAft>
              <a:buClrTx/>
              <a:buSzTx/>
              <a:buFontTx/>
              <a:buNone/>
              <a:tabLst/>
              <a:defRPr/>
            </a:pPr>
            <a:r>
              <a:rPr lang="en-US" sz="2200" b="1" dirty="0">
                <a:effectLst/>
                <a:latin typeface="Helvetica Neue"/>
                <a:ea typeface="Helvetica Neue"/>
                <a:cs typeface="Helvetica Neue"/>
                <a:sym typeface="Helvetica Neue"/>
              </a:rPr>
              <a:t>A Generous and Just Nation - Deuteronomy 15:4–11 KJV </a:t>
            </a: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07000"/>
              </a:lnSpc>
              <a:spcBef>
                <a:spcPts val="0"/>
              </a:spcBef>
              <a:spcAft>
                <a:spcPts val="800"/>
              </a:spcAft>
              <a:buClrTx/>
              <a:buSzTx/>
              <a:buFontTx/>
              <a:buNone/>
              <a:tabLst/>
              <a:defRPr/>
            </a:pPr>
            <a:r>
              <a:rPr lang="en-US" sz="2200" b="1" dirty="0">
                <a:effectLst/>
                <a:latin typeface="Helvetica Neue"/>
                <a:ea typeface="Helvetica Neue"/>
                <a:cs typeface="Helvetica Neue"/>
                <a:sym typeface="Helvetica Neue"/>
              </a:rPr>
              <a:t>WWYDFJ - Matthew 25:42–45 KJV </a:t>
            </a:r>
          </a:p>
          <a:p>
            <a:pPr marL="0" marR="0" lvl="0" indent="0" defTabSz="457200" eaLnBrk="1" fontAlgn="auto" latinLnBrk="0" hangingPunct="1">
              <a:lnSpc>
                <a:spcPct val="107000"/>
              </a:lnSpc>
              <a:spcBef>
                <a:spcPts val="0"/>
              </a:spcBef>
              <a:spcAft>
                <a:spcPts val="800"/>
              </a:spcAft>
              <a:buClrTx/>
              <a:buSzTx/>
              <a:buFontTx/>
              <a:buNone/>
              <a:tabLst/>
              <a:defRPr/>
            </a:pPr>
            <a:r>
              <a:rPr lang="en-US" sz="2200" b="1" dirty="0">
                <a:effectLst/>
                <a:latin typeface="Helvetica Neue"/>
                <a:ea typeface="Helvetica Neue"/>
                <a:cs typeface="Helvetica Neue"/>
                <a:sym typeface="Helvetica Neue"/>
              </a:rPr>
              <a:t>=========================</a:t>
            </a:r>
          </a:p>
          <a:p>
            <a:r>
              <a:rPr lang="en-US" sz="2200" b="1" dirty="0">
                <a:effectLst/>
                <a:latin typeface="Helvetica Neue"/>
                <a:ea typeface="Helvetica Neue"/>
                <a:cs typeface="Helvetica Neue"/>
                <a:sym typeface="Helvetica Neue"/>
              </a:rPr>
              <a:t>Deuteronomy 15:4–11</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commands Israel to live as a compassionate community where poverty is addressed through generosity and obedience. If the people faithfully follow God’s commands, there would ideally be no poor among them. However, because human need will always exist, God instructs His people not to harden their hearts but to open their hands to the poor and needy. Lending, giving, and caring for others are presented as covenant responsibilities. God promises blessing to those who obey this command and live with generosity toward the less fortunate.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Commentary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passage reveals God’s heart for justice and mercy. Poverty was not to be ignored but confronted through generosity within the covenant community. The command to “open thine hand wide” (v. 8) shows that compassion must be intentional and practical. In Baptist understanding, this reflects stewardship—recognizing that all resources belong to God and should bless others. Generosity is not optional charity but covenant obedience. The principle teaches believers that caring for the poor reflects God’s character and demonstrates faithful love toward both God and neighbor.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Matthew 25:42–45</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teaches that neglecting the needs of others is equivalent to neglecting Him. In the final judgment, the King rebukes those who failed to feed the hungry, give drink to the thirsty, welcome the stranger, clothe the naked, or visit the sick and imprisoned. They protest that they never saw Him in need, but Jesus explains that whatever they failed to do for “the least of these” they failed to do for Him. The passage reveals that genuine faith is demonstrated through compassionate action toward those in need.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Commentary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identifies Himself with the vulnerable and marginalized. This teaching exposes the difference between empty religion and living faith. Service to others becomes evidence of devotion to Christ. The judgment scene emphasizes that believers cannot separate worship from compassion. From a Baptist theological perspective, salvation is by grace through faith, yet true faith produces works of love. The church is called to be Christ’s hands and feet in the world—feeding, caring, welcoming, and serving—because how we treat others reflects how we respond to Christ Himself. </a:t>
            </a:r>
          </a:p>
          <a:p>
            <a:pPr marL="0" marR="0" lvl="0" indent="0" defTabSz="457200" eaLnBrk="1" fontAlgn="auto" latinLnBrk="0" hangingPunct="1">
              <a:lnSpc>
                <a:spcPct val="107000"/>
              </a:lnSpc>
              <a:spcBef>
                <a:spcPts val="0"/>
              </a:spcBef>
              <a:spcAft>
                <a:spcPts val="800"/>
              </a:spcAft>
              <a:buClrTx/>
              <a:buSzTx/>
              <a:buFontTx/>
              <a:buNone/>
              <a:tabLst/>
              <a:defRPr/>
            </a:pPr>
            <a:endParaRPr lang="en-US" sz="2200" dirty="0">
              <a:effectLst/>
              <a:latin typeface="Helvetica Neue"/>
              <a:ea typeface="Helvetica Neue"/>
              <a:cs typeface="Helvetica Neue"/>
              <a:sym typeface="Helvetica Neue"/>
            </a:endParaRPr>
          </a:p>
          <a:p>
            <a:pPr marL="0" marR="0">
              <a:lnSpc>
                <a:spcPct val="107000"/>
              </a:lnSpc>
              <a:spcAft>
                <a:spcPts val="800"/>
              </a:spcAft>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17732C3C-A191-48C2-A7E8-9C96AF841A7A}" type="slidenum">
              <a:rPr lang="en-US" smtClean="0"/>
              <a:pPr/>
              <a:t>3</a:t>
            </a:fld>
            <a:endParaRPr lang="en-US" dirty="0"/>
          </a:p>
        </p:txBody>
      </p:sp>
    </p:spTree>
    <p:extLst>
      <p:ext uri="{BB962C8B-B14F-4D97-AF65-F5344CB8AC3E}">
        <p14:creationId xmlns:p14="http://schemas.microsoft.com/office/powerpoint/2010/main" val="19245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32500" lnSpcReduction="20000"/>
          </a:bodyPr>
          <a:lstStyle/>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God’s blessings are not limited resources; when we trust Him and give generously, He continues to provide for our needs.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illustration contrasts livestock with chickens to teach a spiritual truth about generosity. Selling cattle or sheep represents a one-time loss because the animal is gone permanently. In contrast, chickens continually produce eggs, demonstrating an ongoing supply. The comparison shows that many people hesitate to give because they fear losing what they have. However, God’s provision works differently. When believers give generously, they are not depleting their resources permanently because God continues to supply their needs. The lesson emphasizes trust in God’s provision and encourages believers to see generosity as participation in God’s ongoing blessings rather than a loss.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Fear Often Prevents Generosity</a:t>
            </a:r>
            <a:r>
              <a:rPr lang="en-US" sz="2200" dirty="0">
                <a:effectLst/>
                <a:latin typeface="Helvetica Neue"/>
                <a:ea typeface="Helvetica Neue"/>
                <a:cs typeface="Helvetica Neue"/>
                <a:sym typeface="Helvetica Neue"/>
              </a:rPr>
              <a:t>   People hesitate to give because they believe their resources are limited and cannot be replaced. </a:t>
            </a:r>
          </a:p>
          <a:p>
            <a:r>
              <a:rPr lang="en-US" sz="2200" b="1" dirty="0">
                <a:effectLst/>
                <a:latin typeface="Helvetica Neue"/>
                <a:ea typeface="Helvetica Neue"/>
                <a:cs typeface="Helvetica Neue"/>
                <a:sym typeface="Helvetica Neue"/>
              </a:rPr>
              <a:t>2. God’s Provision Is Ongoing</a:t>
            </a:r>
            <a:r>
              <a:rPr lang="en-US" sz="2200" dirty="0">
                <a:effectLst/>
                <a:latin typeface="Helvetica Neue"/>
                <a:ea typeface="Helvetica Neue"/>
                <a:cs typeface="Helvetica Neue"/>
                <a:sym typeface="Helvetica Neue"/>
              </a:rPr>
              <a:t>   Like chickens continually producing eggs, God continually supplies what His people need. </a:t>
            </a:r>
          </a:p>
          <a:p>
            <a:r>
              <a:rPr lang="en-US" sz="2200" b="1" dirty="0">
                <a:effectLst/>
                <a:latin typeface="Helvetica Neue"/>
                <a:ea typeface="Helvetica Neue"/>
                <a:cs typeface="Helvetica Neue"/>
                <a:sym typeface="Helvetica Neue"/>
              </a:rPr>
              <a:t>3. Generosity Reflects Trust in God</a:t>
            </a:r>
            <a:r>
              <a:rPr lang="en-US" sz="2200" dirty="0">
                <a:effectLst/>
                <a:latin typeface="Helvetica Neue"/>
                <a:ea typeface="Helvetica Neue"/>
                <a:cs typeface="Helvetica Neue"/>
                <a:sym typeface="Helvetica Neue"/>
              </a:rPr>
              <a:t>   When believers give freely, they demonstrate faith that God will continue to provide.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Trust God’s Provision</a:t>
            </a:r>
            <a:r>
              <a:rPr lang="en-US" sz="2200" dirty="0">
                <a:effectLst/>
                <a:latin typeface="Helvetica Neue"/>
                <a:ea typeface="Helvetica Neue"/>
                <a:cs typeface="Helvetica Neue"/>
                <a:sym typeface="Helvetica Neue"/>
              </a:rPr>
              <a:t>   Believers should rely on God rather than fear running out of resources. </a:t>
            </a:r>
          </a:p>
          <a:p>
            <a:r>
              <a:rPr lang="en-US" sz="2200" b="1" dirty="0">
                <a:effectLst/>
                <a:latin typeface="Helvetica Neue"/>
                <a:ea typeface="Helvetica Neue"/>
                <a:cs typeface="Helvetica Neue"/>
                <a:sym typeface="Helvetica Neue"/>
              </a:rPr>
              <a:t>2. View Giving as Participation in God’s Work</a:t>
            </a:r>
            <a:r>
              <a:rPr lang="en-US" sz="2200" dirty="0">
                <a:effectLst/>
                <a:latin typeface="Helvetica Neue"/>
                <a:ea typeface="Helvetica Neue"/>
                <a:cs typeface="Helvetica Neue"/>
                <a:sym typeface="Helvetica Neue"/>
              </a:rPr>
              <a:t>   Generosity allows believers to share in God’s blessings and help meet the needs of others. </a:t>
            </a:r>
          </a:p>
          <a:p>
            <a:r>
              <a:rPr lang="en-US" sz="2200" b="1" dirty="0">
                <a:effectLst/>
                <a:latin typeface="Helvetica Neue"/>
                <a:ea typeface="Helvetica Neue"/>
                <a:cs typeface="Helvetica Neue"/>
                <a:sym typeface="Helvetica Neue"/>
              </a:rPr>
              <a:t>3. Recognize That God’s Blessings Are Renewable</a:t>
            </a:r>
            <a:r>
              <a:rPr lang="en-US" sz="2200" dirty="0">
                <a:effectLst/>
                <a:latin typeface="Helvetica Neue"/>
                <a:ea typeface="Helvetica Neue"/>
                <a:cs typeface="Helvetica Neue"/>
                <a:sym typeface="Helvetica Neue"/>
              </a:rPr>
              <a:t>   What God provides today can continue tomorrow when we steward His gifts faithfully.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farm illustration teaches that generosity should not be viewed as permanent loss. While selling livestock represents a final transaction, chickens laying eggs symbolize continual provision. In the same way, God’s blessings are not exhausted when believers give. Instead, God faithfully supplies what His people need. When believers trust God’s provision, they can give freely and generously, confident that the Lord will continue to care for them and use their resources to bless others. </a:t>
            </a:r>
          </a:p>
        </p:txBody>
      </p:sp>
    </p:spTree>
    <p:extLst>
      <p:ext uri="{BB962C8B-B14F-4D97-AF65-F5344CB8AC3E}">
        <p14:creationId xmlns:p14="http://schemas.microsoft.com/office/powerpoint/2010/main" val="4018247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D406D-BE55-784E-6EDD-710B31F08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A3374-B156-BB02-69B3-798A2A76352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8C1CCD0-91A7-7D0B-95EC-4F7BF68538E9}"/>
              </a:ext>
            </a:extLst>
          </p:cNvPr>
          <p:cNvSpPr>
            <a:spLocks noGrp="1"/>
          </p:cNvSpPr>
          <p:nvPr>
            <p:ph type="body" idx="1"/>
          </p:nvPr>
        </p:nvSpPr>
        <p:spPr/>
        <p:txBody>
          <a:bodyPr/>
          <a:lstStyle/>
          <a:p>
            <a:pPr marL="0" marR="0" lvl="0" indent="0" defTabSz="457200" eaLnBrk="1" fontAlgn="auto" latinLnBrk="0" hangingPunct="1">
              <a:lnSpc>
                <a:spcPct val="107000"/>
              </a:lnSpc>
              <a:spcBef>
                <a:spcPts val="0"/>
              </a:spcBef>
              <a:spcAft>
                <a:spcPts val="800"/>
              </a:spcAft>
              <a:buClrTx/>
              <a:buSzTx/>
              <a:buFontTx/>
              <a:buNone/>
              <a:tabLst/>
              <a:defRPr/>
            </a:pPr>
            <a:r>
              <a:rPr lang="en-US" sz="2200" b="1" dirty="0">
                <a:effectLst/>
                <a:latin typeface="Helvetica Neue"/>
                <a:ea typeface="Helvetica Neue"/>
                <a:cs typeface="Helvetica Neue"/>
                <a:sym typeface="Helvetica Neue"/>
              </a:rPr>
              <a:t>A Generous and Just Nation - Deuteronomy 15:4–11 KJV </a:t>
            </a: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07000"/>
              </a:lnSpc>
              <a:spcBef>
                <a:spcPts val="0"/>
              </a:spcBef>
              <a:spcAft>
                <a:spcPts val="800"/>
              </a:spcAft>
              <a:buClrTx/>
              <a:buSzTx/>
              <a:buFontTx/>
              <a:buNone/>
              <a:tabLst/>
              <a:defRPr/>
            </a:pPr>
            <a:r>
              <a:rPr lang="en-US" sz="2200" b="1" dirty="0">
                <a:effectLst/>
                <a:latin typeface="Helvetica Neue"/>
                <a:ea typeface="Helvetica Neue"/>
                <a:cs typeface="Helvetica Neue"/>
                <a:sym typeface="Helvetica Neue"/>
              </a:rPr>
              <a:t>WWYDFJ - Matthew 25:42–45 KJV </a:t>
            </a:r>
          </a:p>
          <a:p>
            <a:pPr marL="0" marR="0" lvl="0" indent="0" defTabSz="457200" eaLnBrk="1" fontAlgn="auto" latinLnBrk="0" hangingPunct="1">
              <a:lnSpc>
                <a:spcPct val="107000"/>
              </a:lnSpc>
              <a:spcBef>
                <a:spcPts val="0"/>
              </a:spcBef>
              <a:spcAft>
                <a:spcPts val="800"/>
              </a:spcAft>
              <a:buClrTx/>
              <a:buSzTx/>
              <a:buFontTx/>
              <a:buNone/>
              <a:tabLst/>
              <a:defRPr/>
            </a:pPr>
            <a:r>
              <a:rPr lang="en-US" sz="2200" b="1" dirty="0">
                <a:effectLst/>
                <a:latin typeface="Helvetica Neue"/>
                <a:ea typeface="Helvetica Neue"/>
                <a:cs typeface="Helvetica Neue"/>
                <a:sym typeface="Helvetica Neue"/>
              </a:rPr>
              <a:t>=========================</a:t>
            </a:r>
          </a:p>
          <a:p>
            <a:r>
              <a:rPr lang="en-US" sz="2200" b="1" dirty="0">
                <a:effectLst/>
                <a:latin typeface="Helvetica Neue"/>
                <a:ea typeface="Helvetica Neue"/>
                <a:cs typeface="Helvetica Neue"/>
                <a:sym typeface="Helvetica Neue"/>
              </a:rPr>
              <a:t>Deuteronomy 15:4–11</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commands Israel to live as a compassionate community where poverty is addressed through generosity and obedience. If the people faithfully follow God’s commands, there would ideally be no poor among them. However, because human need will always exist, God instructs His people not to harden their hearts but to open their hands to the poor and needy. Lending, giving, and caring for others are presented as covenant responsibilities. God promises blessing to those who obey this command and live with generosity toward the less fortunate.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Commentary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passage reveals God’s heart for justice and mercy. Poverty was not to be ignored but confronted through generosity within the covenant community. The command to “open thine hand wide” (v. 8) shows that compassion must be intentional and practical. In Baptist understanding, this reflects stewardship—recognizing that all resources belong to God and should bless others. Generosity is not optional charity but covenant obedience. The principle teaches believers that caring for the poor reflects God’s character and demonstrates faithful love toward both God and neighbor.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Matthew 25:42–45</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teaches that neglecting the needs of others is equivalent to neglecting Him. In the final judgment, the King rebukes those who failed to feed the hungry, give drink to the thirsty, welcome the stranger, clothe the naked, or visit the sick and imprisoned. They protest that they never saw Him in need, but Jesus explains that whatever they failed to do for “the least of these” they failed to do for Him. The passage reveals that genuine faith is demonstrated through compassionate action toward those in need.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Commentary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identifies Himself with the vulnerable and marginalized. This teaching exposes the difference between empty religion and living faith. Service to others becomes evidence of devotion to Christ. The judgment scene emphasizes that believers cannot separate worship from compassion. From a Baptist theological perspective, salvation is by grace through faith, yet true faith produces works of love. The church is called to be Christ’s hands and feet in the world—feeding, caring, welcoming, and serving—because how we treat others reflects how we respond to Christ Himself. </a:t>
            </a:r>
          </a:p>
          <a:p>
            <a:pPr marL="0" marR="0" lvl="0" indent="0" defTabSz="457200" eaLnBrk="1" fontAlgn="auto" latinLnBrk="0" hangingPunct="1">
              <a:lnSpc>
                <a:spcPct val="107000"/>
              </a:lnSpc>
              <a:spcBef>
                <a:spcPts val="0"/>
              </a:spcBef>
              <a:spcAft>
                <a:spcPts val="800"/>
              </a:spcAft>
              <a:buClrTx/>
              <a:buSzTx/>
              <a:buFontTx/>
              <a:buNone/>
              <a:tabLst/>
              <a:defRPr/>
            </a:pPr>
            <a:endParaRPr lang="en-US" sz="2200" dirty="0">
              <a:effectLst/>
              <a:latin typeface="Helvetica Neue"/>
              <a:ea typeface="Helvetica Neue"/>
              <a:cs typeface="Helvetica Neue"/>
              <a:sym typeface="Helvetica Neue"/>
            </a:endParaRPr>
          </a:p>
          <a:p>
            <a:pPr marL="0" marR="0">
              <a:lnSpc>
                <a:spcPct val="107000"/>
              </a:lnSpc>
              <a:spcAft>
                <a:spcPts val="800"/>
              </a:spcAft>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4652946-2621-B671-D9F1-69BAED5B678C}"/>
              </a:ext>
            </a:extLst>
          </p:cNvPr>
          <p:cNvSpPr>
            <a:spLocks noGrp="1"/>
          </p:cNvSpPr>
          <p:nvPr>
            <p:ph type="sldNum" sz="quarter" idx="5"/>
          </p:nvPr>
        </p:nvSpPr>
        <p:spPr>
          <a:xfrm>
            <a:off x="3884613" y="8685213"/>
            <a:ext cx="2971800" cy="457200"/>
          </a:xfrm>
          <a:prstGeom prst="rect">
            <a:avLst/>
          </a:prstGeom>
        </p:spPr>
        <p:txBody>
          <a:bodyPr/>
          <a:lstStyle/>
          <a:p>
            <a:fld id="{17732C3C-A191-48C2-A7E8-9C96AF841A7A}" type="slidenum">
              <a:rPr lang="en-US" smtClean="0"/>
              <a:pPr/>
              <a:t>5</a:t>
            </a:fld>
            <a:endParaRPr lang="en-US" dirty="0"/>
          </a:p>
        </p:txBody>
      </p:sp>
    </p:spTree>
    <p:extLst>
      <p:ext uri="{BB962C8B-B14F-4D97-AF65-F5344CB8AC3E}">
        <p14:creationId xmlns:p14="http://schemas.microsoft.com/office/powerpoint/2010/main" val="1709692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32500" lnSpcReduction="20000"/>
          </a:bodyPr>
          <a:lstStyle/>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God’s blessings are not limited resources; when we trust Him and give generously, He continues to provide for our needs.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illustration contrasts livestock with chickens to teach a spiritual truth about generosity. Selling cattle or sheep represents a one-time loss because the animal is gone permanently. In contrast, chickens continually produce eggs, demonstrating an ongoing supply. The comparison shows that many people hesitate to give because they fear losing what they have. However, God’s provision works differently. When believers give generously, they are not depleting their resources permanently because God continues to supply their needs. The lesson emphasizes trust in God’s provision and encourages believers to see generosity as participation in God’s ongoing blessings rather than a loss.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Fear Often Prevents Generosity</a:t>
            </a:r>
            <a:r>
              <a:rPr lang="en-US" sz="2200" dirty="0">
                <a:effectLst/>
                <a:latin typeface="Helvetica Neue"/>
                <a:ea typeface="Helvetica Neue"/>
                <a:cs typeface="Helvetica Neue"/>
                <a:sym typeface="Helvetica Neue"/>
              </a:rPr>
              <a:t>   People hesitate to give because they believe their resources are limited and cannot be replaced. </a:t>
            </a:r>
          </a:p>
          <a:p>
            <a:r>
              <a:rPr lang="en-US" sz="2200" b="1" dirty="0">
                <a:effectLst/>
                <a:latin typeface="Helvetica Neue"/>
                <a:ea typeface="Helvetica Neue"/>
                <a:cs typeface="Helvetica Neue"/>
                <a:sym typeface="Helvetica Neue"/>
              </a:rPr>
              <a:t>2. God’s Provision Is Ongoing</a:t>
            </a:r>
            <a:r>
              <a:rPr lang="en-US" sz="2200" dirty="0">
                <a:effectLst/>
                <a:latin typeface="Helvetica Neue"/>
                <a:ea typeface="Helvetica Neue"/>
                <a:cs typeface="Helvetica Neue"/>
                <a:sym typeface="Helvetica Neue"/>
              </a:rPr>
              <a:t>   Like chickens continually producing eggs, God continually supplies what His people need. </a:t>
            </a:r>
          </a:p>
          <a:p>
            <a:r>
              <a:rPr lang="en-US" sz="2200" b="1" dirty="0">
                <a:effectLst/>
                <a:latin typeface="Helvetica Neue"/>
                <a:ea typeface="Helvetica Neue"/>
                <a:cs typeface="Helvetica Neue"/>
                <a:sym typeface="Helvetica Neue"/>
              </a:rPr>
              <a:t>3. Generosity Reflects Trust in God</a:t>
            </a:r>
            <a:r>
              <a:rPr lang="en-US" sz="2200" dirty="0">
                <a:effectLst/>
                <a:latin typeface="Helvetica Neue"/>
                <a:ea typeface="Helvetica Neue"/>
                <a:cs typeface="Helvetica Neue"/>
                <a:sym typeface="Helvetica Neue"/>
              </a:rPr>
              <a:t>   When believers give freely, they demonstrate faith that God will continue to provide.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Trust God’s Provision</a:t>
            </a:r>
            <a:r>
              <a:rPr lang="en-US" sz="2200" dirty="0">
                <a:effectLst/>
                <a:latin typeface="Helvetica Neue"/>
                <a:ea typeface="Helvetica Neue"/>
                <a:cs typeface="Helvetica Neue"/>
                <a:sym typeface="Helvetica Neue"/>
              </a:rPr>
              <a:t>   Believers should rely on God rather than fear running out of resources. </a:t>
            </a:r>
          </a:p>
          <a:p>
            <a:r>
              <a:rPr lang="en-US" sz="2200" b="1" dirty="0">
                <a:effectLst/>
                <a:latin typeface="Helvetica Neue"/>
                <a:ea typeface="Helvetica Neue"/>
                <a:cs typeface="Helvetica Neue"/>
                <a:sym typeface="Helvetica Neue"/>
              </a:rPr>
              <a:t>2. View Giving as Participation in God’s Work</a:t>
            </a:r>
            <a:r>
              <a:rPr lang="en-US" sz="2200" dirty="0">
                <a:effectLst/>
                <a:latin typeface="Helvetica Neue"/>
                <a:ea typeface="Helvetica Neue"/>
                <a:cs typeface="Helvetica Neue"/>
                <a:sym typeface="Helvetica Neue"/>
              </a:rPr>
              <a:t>   Generosity allows believers to share in God’s blessings and help meet the needs of others. </a:t>
            </a:r>
          </a:p>
          <a:p>
            <a:r>
              <a:rPr lang="en-US" sz="2200" b="1" dirty="0">
                <a:effectLst/>
                <a:latin typeface="Helvetica Neue"/>
                <a:ea typeface="Helvetica Neue"/>
                <a:cs typeface="Helvetica Neue"/>
                <a:sym typeface="Helvetica Neue"/>
              </a:rPr>
              <a:t>3. Recognize That God’s Blessings Are Renewable</a:t>
            </a:r>
            <a:r>
              <a:rPr lang="en-US" sz="2200" dirty="0">
                <a:effectLst/>
                <a:latin typeface="Helvetica Neue"/>
                <a:ea typeface="Helvetica Neue"/>
                <a:cs typeface="Helvetica Neue"/>
                <a:sym typeface="Helvetica Neue"/>
              </a:rPr>
              <a:t>   What God provides today can continue tomorrow when we steward His gifts faithfully.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farm illustration teaches that generosity should not be viewed as permanent loss. While selling livestock represents a final transaction, chickens laying eggs symbolize continual provision. In the same way, God’s blessings are not exhausted when believers give. Instead, God faithfully supplies what His people need. When believers trust God’s provision, they can give freely and generously, confident that the Lord will continue to care for them and use their resources to bless others. </a:t>
            </a:r>
          </a:p>
          <a:p>
            <a:r>
              <a:rPr lang="en-US" sz="2200"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2125742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God’s people are called to reflect His goodness and compassion by living generously and caring for others.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Psalm 145:9 declares that God is good and compassionate toward all creation. This truth becomes the foundation for how God’s people should live. In Deuteronomy, Moses reminds a new generation of Israel about God’s law and instructs them to live with justice, generosity, and care for the needy as they enter the Promised Land. The law shaped Israel’s culture and reflected God’s holiness and mercy. Many centuries later, the Gospel of Matthew shows how Jesus fulfilled and clarified these principles. Under the new covenant, believers continue to practice generosity and compassion, demonstrating God’s character in their community.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God’s Character Is Good and Compassionate</a:t>
            </a:r>
            <a:r>
              <a:rPr lang="en-US" sz="2200" dirty="0">
                <a:effectLst/>
                <a:latin typeface="Helvetica Neue"/>
                <a:ea typeface="Helvetica Neue"/>
                <a:cs typeface="Helvetica Neue"/>
                <a:sym typeface="Helvetica Neue"/>
              </a:rPr>
              <a:t>   Scripture teaches that God shows kindness and mercy to all people. </a:t>
            </a:r>
          </a:p>
          <a:p>
            <a:r>
              <a:rPr lang="en-US" sz="2200" b="1" dirty="0">
                <a:effectLst/>
                <a:latin typeface="Helvetica Neue"/>
                <a:ea typeface="Helvetica Neue"/>
                <a:cs typeface="Helvetica Neue"/>
                <a:sym typeface="Helvetica Neue"/>
              </a:rPr>
              <a:t>2. God’s Law Taught Generosity and Justice</a:t>
            </a:r>
            <a:r>
              <a:rPr lang="en-US" sz="2200" dirty="0">
                <a:effectLst/>
                <a:latin typeface="Helvetica Neue"/>
                <a:ea typeface="Helvetica Neue"/>
                <a:cs typeface="Helvetica Neue"/>
                <a:sym typeface="Helvetica Neue"/>
              </a:rPr>
              <a:t>   Through Moses, Israel learned to care for the poor, release debts, and live fairly. </a:t>
            </a:r>
          </a:p>
          <a:p>
            <a:r>
              <a:rPr lang="en-US" sz="2200" b="1" dirty="0">
                <a:effectLst/>
                <a:latin typeface="Helvetica Neue"/>
                <a:ea typeface="Helvetica Neue"/>
                <a:cs typeface="Helvetica Neue"/>
                <a:sym typeface="Helvetica Neue"/>
              </a:rPr>
              <a:t>3. Jesus Calls Believers to Continue These Values</a:t>
            </a:r>
            <a:r>
              <a:rPr lang="en-US" sz="2200" dirty="0">
                <a:effectLst/>
                <a:latin typeface="Helvetica Neue"/>
                <a:ea typeface="Helvetica Neue"/>
                <a:cs typeface="Helvetica Neue"/>
                <a:sym typeface="Helvetica Neue"/>
              </a:rPr>
              <a:t>   The teachings of Jesus reaffirm that God’s people should live with compassion and generosity.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God’s Goodness Should Shape Our Behavior</a:t>
            </a:r>
            <a:r>
              <a:rPr lang="en-US" sz="2200" dirty="0">
                <a:effectLst/>
                <a:latin typeface="Helvetica Neue"/>
                <a:ea typeface="Helvetica Neue"/>
                <a:cs typeface="Helvetica Neue"/>
                <a:sym typeface="Helvetica Neue"/>
              </a:rPr>
              <a:t>   Believers should treat others with kindness because God treats us with mercy. </a:t>
            </a:r>
          </a:p>
          <a:p>
            <a:r>
              <a:rPr lang="en-US" sz="2200" b="1" dirty="0">
                <a:effectLst/>
                <a:latin typeface="Helvetica Neue"/>
                <a:ea typeface="Helvetica Neue"/>
                <a:cs typeface="Helvetica Neue"/>
                <a:sym typeface="Helvetica Neue"/>
              </a:rPr>
              <a:t>2. Generosity Is Part of Faithful Living</a:t>
            </a:r>
            <a:r>
              <a:rPr lang="en-US" sz="2200" dirty="0">
                <a:effectLst/>
                <a:latin typeface="Helvetica Neue"/>
                <a:ea typeface="Helvetica Neue"/>
                <a:cs typeface="Helvetica Neue"/>
                <a:sym typeface="Helvetica Neue"/>
              </a:rPr>
              <a:t>   Caring for those in need reflects obedience to God. </a:t>
            </a:r>
          </a:p>
          <a:p>
            <a:r>
              <a:rPr lang="en-US" sz="2200" b="1" dirty="0">
                <a:effectLst/>
                <a:latin typeface="Helvetica Neue"/>
                <a:ea typeface="Helvetica Neue"/>
                <a:cs typeface="Helvetica Neue"/>
                <a:sym typeface="Helvetica Neue"/>
              </a:rPr>
              <a:t>3. God’s Word Guides Every Generation</a:t>
            </a:r>
            <a:r>
              <a:rPr lang="en-US" sz="2200" dirty="0">
                <a:effectLst/>
                <a:latin typeface="Helvetica Neue"/>
                <a:ea typeface="Helvetica Neue"/>
                <a:cs typeface="Helvetica Neue"/>
                <a:sym typeface="Helvetica Neue"/>
              </a:rPr>
              <a:t>   Each generation must learn and apply God’s truth in their own time.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passage shows that God’s compassion forms the foundation for how His people should live. In Deuteronomy, Moses restates the law to a new generation so they would understand God’s expectations of justice and generosity. The law shaped Israel’s society and reflected God’s holiness. Centuries later, the Gospel of Matthew records how Jesus fulfilled and clarified God’s will for His people. Although the covenant changed, God’s desire for His people to live with compassion, generosity, and obedience remains the same. </a:t>
            </a:r>
          </a:p>
          <a:p>
            <a:r>
              <a:rPr lang="en-US" sz="2200"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3180377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designed the Year of Jubilee to restore people, prevent long-term poverty, and remind Israel that the land ultimately belonged to Him.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Year of Jubilee occurred every fifty years after seven cycles of seven years. During this time, debts were released and family land returned to its original owners. This prevented wealth from remaining permanently in the hands of a few and protected families from generational poverty. God also promised abundant harvests to provide for the people while the land rested. The system demonstrated that economic life in Israel was meant to reflect God’s justice, mercy, and provision.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Restoration for Families – </a:t>
            </a:r>
            <a:r>
              <a:rPr lang="en-US" sz="2200" dirty="0">
                <a:effectLst/>
                <a:latin typeface="Helvetica Neue"/>
                <a:ea typeface="Helvetica Neue"/>
                <a:cs typeface="Helvetica Neue"/>
                <a:sym typeface="Helvetica Neue"/>
              </a:rPr>
              <a:t>Land returned to original families, giving them a fresh start. </a:t>
            </a:r>
          </a:p>
          <a:p>
            <a:r>
              <a:rPr lang="en-US" sz="2200" b="1" dirty="0">
                <a:effectLst/>
                <a:latin typeface="Helvetica Neue"/>
                <a:ea typeface="Helvetica Neue"/>
                <a:cs typeface="Helvetica Neue"/>
                <a:sym typeface="Helvetica Neue"/>
              </a:rPr>
              <a:t>2. God Owns the Land – </a:t>
            </a:r>
            <a:r>
              <a:rPr lang="en-US" sz="2200" dirty="0">
                <a:effectLst/>
                <a:latin typeface="Helvetica Neue"/>
                <a:ea typeface="Helvetica Neue"/>
                <a:cs typeface="Helvetica Neue"/>
                <a:sym typeface="Helvetica Neue"/>
              </a:rPr>
              <a:t>Israel was reminded that everything ultimately belonged to God. </a:t>
            </a:r>
          </a:p>
          <a:p>
            <a:r>
              <a:rPr lang="en-US" sz="2200" b="1" dirty="0">
                <a:effectLst/>
                <a:latin typeface="Helvetica Neue"/>
                <a:ea typeface="Helvetica Neue"/>
                <a:cs typeface="Helvetica Neue"/>
                <a:sym typeface="Helvetica Neue"/>
              </a:rPr>
              <a:t>3. Trust in God’s Provision –</a:t>
            </a:r>
            <a:r>
              <a:rPr lang="en-US" sz="2200" dirty="0">
                <a:effectLst/>
                <a:latin typeface="Helvetica Neue"/>
                <a:ea typeface="Helvetica Neue"/>
                <a:cs typeface="Helvetica Neue"/>
                <a:sym typeface="Helvetica Neue"/>
              </a:rPr>
              <a:t> God promised abundant harvests during this time.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Life Lessons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1. God cares about fairness and restoration in society. </a:t>
            </a:r>
          </a:p>
          <a:p>
            <a:r>
              <a:rPr lang="en-US" sz="2200" dirty="0">
                <a:effectLst/>
                <a:latin typeface="Helvetica Neue"/>
                <a:ea typeface="Helvetica Neue"/>
                <a:cs typeface="Helvetica Neue"/>
                <a:sym typeface="Helvetica Neue"/>
              </a:rPr>
              <a:t>2. Believers should trust God’s provision rather than hoard resources. </a:t>
            </a:r>
          </a:p>
          <a:p>
            <a:r>
              <a:rPr lang="en-US" sz="2200" dirty="0">
                <a:effectLst/>
                <a:latin typeface="Helvetica Neue"/>
                <a:ea typeface="Helvetica Neue"/>
                <a:cs typeface="Helvetica Neue"/>
                <a:sym typeface="Helvetica Neue"/>
              </a:rPr>
              <a:t>3. Systems of mercy help prevent long-term injustice.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Year of Jubilee was a special time every fifty years when debts were forgiven and land returned to original families. This system protected families from permanent poverty and reminded Israel that God was the true owner of the land. By promising abundant harvests, God showed that obedience and trust in Him would bring provision and renewal. </a:t>
            </a: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Believers must care for their families, because honoring and providing for family members is a key part of faithful living.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Scripture teaches that caring for parents, widows, and children is a spiritual responsibility. Paul emphasizes that believers should first provide for their own families before expecting the church to meet those needs. This instruction builds on the commandment to honor parents. While the Christian family includes all believers, biological family responsibilities remain important. Neglecting family care harms a believer’s witness and contradicts the teachings of Christ.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Family Care Is a Biblical Command –</a:t>
            </a:r>
            <a:r>
              <a:rPr lang="en-US" sz="2200" dirty="0">
                <a:effectLst/>
                <a:latin typeface="Helvetica Neue"/>
                <a:ea typeface="Helvetica Neue"/>
                <a:cs typeface="Helvetica Neue"/>
                <a:sym typeface="Helvetica Neue"/>
              </a:rPr>
              <a:t> Scripture calls believers to support parents and relatives. </a:t>
            </a:r>
          </a:p>
          <a:p>
            <a:r>
              <a:rPr lang="en-US" sz="2200" b="1" dirty="0">
                <a:effectLst/>
                <a:latin typeface="Helvetica Neue"/>
                <a:ea typeface="Helvetica Neue"/>
                <a:cs typeface="Helvetica Neue"/>
                <a:sym typeface="Helvetica Neue"/>
              </a:rPr>
              <a:t>2. Faith Begins at Home –</a:t>
            </a:r>
            <a:r>
              <a:rPr lang="en-US" sz="2200" dirty="0">
                <a:effectLst/>
                <a:latin typeface="Helvetica Neue"/>
                <a:ea typeface="Helvetica Neue"/>
                <a:cs typeface="Helvetica Neue"/>
                <a:sym typeface="Helvetica Neue"/>
              </a:rPr>
              <a:t> Providing for family reflects genuine faith. </a:t>
            </a:r>
          </a:p>
          <a:p>
            <a:r>
              <a:rPr lang="en-US" sz="2200" b="1" dirty="0">
                <a:effectLst/>
                <a:latin typeface="Helvetica Neue"/>
                <a:ea typeface="Helvetica Neue"/>
                <a:cs typeface="Helvetica Neue"/>
                <a:sym typeface="Helvetica Neue"/>
              </a:rPr>
              <a:t>3. Witness Matters –</a:t>
            </a:r>
            <a:r>
              <a:rPr lang="en-US" sz="2200" dirty="0">
                <a:effectLst/>
                <a:latin typeface="Helvetica Neue"/>
                <a:ea typeface="Helvetica Neue"/>
                <a:cs typeface="Helvetica Neue"/>
                <a:sym typeface="Helvetica Neue"/>
              </a:rPr>
              <a:t> Neglecting family damages Christian testimony.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Life Lessons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1. Caring for aging parents and relatives honors God. </a:t>
            </a:r>
          </a:p>
          <a:p>
            <a:r>
              <a:rPr lang="en-US" sz="2200" dirty="0">
                <a:effectLst/>
                <a:latin typeface="Helvetica Neue"/>
                <a:ea typeface="Helvetica Neue"/>
                <a:cs typeface="Helvetica Neue"/>
                <a:sym typeface="Helvetica Neue"/>
              </a:rPr>
              <a:t>2. Spiritual devotion must include practical responsibility. </a:t>
            </a:r>
          </a:p>
          <a:p>
            <a:r>
              <a:rPr lang="en-US" sz="2200" dirty="0">
                <a:effectLst/>
                <a:latin typeface="Helvetica Neue"/>
                <a:ea typeface="Helvetica Neue"/>
                <a:cs typeface="Helvetica Neue"/>
                <a:sym typeface="Helvetica Neue"/>
              </a:rPr>
              <a:t>3. A strong family example strengthens the church community.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Bible teaches that believers must care for their families, especially widows, children, and aging parents. Paul warns that failing to provide for family contradicts faith and harms a believer’s witness. While the Christian community expands the idea of family, biological family responsibilities remain essential. </a:t>
            </a:r>
          </a:p>
          <a:p>
            <a:r>
              <a:rPr lang="en-US" sz="2200"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2576142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8029E-0F6E-4785-91DF-AC1A3591B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0C033-E39F-227E-136D-BE1FBDC2D34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74EB1BE-DDC3-06B4-3B36-BB2782AEB284}"/>
              </a:ext>
            </a:extLst>
          </p:cNvPr>
          <p:cNvSpPr>
            <a:spLocks noGrp="1"/>
          </p:cNvSpPr>
          <p:nvPr>
            <p:ph type="body" idx="1"/>
          </p:nvPr>
        </p:nvSpPr>
        <p:spPr/>
        <p:txBody>
          <a:bodyPr>
            <a:normAutofit/>
          </a:bodyPr>
          <a:lstStyle/>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desires believers to give willingly and joyfully, motivated by love and purpose rather than pressure.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Second Corinthians teaches that God loves cheerful giving. Generosity should not come from guilt or compulsion but from gratitude and faith. When believers understand how their gifts help others—such as feeding the hungry, supporting ministry, or spreading the gospel—their giving becomes purposeful and joyful. Giving becomes an act of worship that honors God and advances His work.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Giving Should Be Voluntary –</a:t>
            </a:r>
            <a:r>
              <a:rPr lang="en-US" sz="2200" dirty="0">
                <a:effectLst/>
                <a:latin typeface="Helvetica Neue"/>
                <a:ea typeface="Helvetica Neue"/>
                <a:cs typeface="Helvetica Neue"/>
                <a:sym typeface="Helvetica Neue"/>
              </a:rPr>
              <a:t> God does not force generosity. </a:t>
            </a:r>
          </a:p>
          <a:p>
            <a:r>
              <a:rPr lang="en-US" sz="2200" b="1" dirty="0">
                <a:effectLst/>
                <a:latin typeface="Helvetica Neue"/>
                <a:ea typeface="Helvetica Neue"/>
                <a:cs typeface="Helvetica Neue"/>
                <a:sym typeface="Helvetica Neue"/>
              </a:rPr>
              <a:t>2. Giving Has Purpose –</a:t>
            </a:r>
            <a:r>
              <a:rPr lang="en-US" sz="2200" dirty="0">
                <a:effectLst/>
                <a:latin typeface="Helvetica Neue"/>
                <a:ea typeface="Helvetica Neue"/>
                <a:cs typeface="Helvetica Neue"/>
                <a:sym typeface="Helvetica Neue"/>
              </a:rPr>
              <a:t> Resources support ministry and meet real needs. </a:t>
            </a:r>
          </a:p>
          <a:p>
            <a:r>
              <a:rPr lang="en-US" sz="2200" b="1" dirty="0">
                <a:effectLst/>
                <a:latin typeface="Helvetica Neue"/>
                <a:ea typeface="Helvetica Neue"/>
                <a:cs typeface="Helvetica Neue"/>
                <a:sym typeface="Helvetica Neue"/>
              </a:rPr>
              <a:t>3. Giving Honors God –</a:t>
            </a:r>
            <a:r>
              <a:rPr lang="en-US" sz="2200" dirty="0">
                <a:effectLst/>
                <a:latin typeface="Helvetica Neue"/>
                <a:ea typeface="Helvetica Neue"/>
                <a:cs typeface="Helvetica Neue"/>
                <a:sym typeface="Helvetica Neue"/>
              </a:rPr>
              <a:t> Generosity becomes an act of worship.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Three Life Lessons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1. Joyful giving reflects gratitude for God’s blessings. </a:t>
            </a:r>
          </a:p>
          <a:p>
            <a:r>
              <a:rPr lang="en-US" sz="2200" dirty="0">
                <a:effectLst/>
                <a:latin typeface="Helvetica Neue"/>
                <a:ea typeface="Helvetica Neue"/>
                <a:cs typeface="Helvetica Neue"/>
                <a:sym typeface="Helvetica Neue"/>
              </a:rPr>
              <a:t>2. Understanding the purpose of giving encourages generosity. </a:t>
            </a:r>
          </a:p>
          <a:p>
            <a:r>
              <a:rPr lang="en-US" sz="2200" dirty="0">
                <a:effectLst/>
                <a:latin typeface="Helvetica Neue"/>
                <a:ea typeface="Helvetica Neue"/>
                <a:cs typeface="Helvetica Neue"/>
                <a:sym typeface="Helvetica Neue"/>
              </a:rPr>
              <a:t>3. Giving helps believers participate in God’s work.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calls believers to give with cheerful hearts. Generosity should not come from pressure but from gratitude and faith. When believers see how their gifts help others and support God’s mission, giving becomes joyful and meaningful, bringing glory to God. </a:t>
            </a: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459779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2275910" y="3394480"/>
            <a:ext cx="12788444" cy="2340864"/>
          </a:xfrm>
          <a:solidFill>
            <a:srgbClr val="FFFFFF"/>
          </a:solidFill>
          <a:ln w="38100">
            <a:solidFill>
              <a:srgbClr val="404040"/>
            </a:solidFill>
          </a:ln>
        </p:spPr>
        <p:txBody>
          <a:bodyPr lIns="274320" rIns="274320" anchor="ctr" anchorCtr="1">
            <a:normAutofit/>
          </a:bodyPr>
          <a:lstStyle>
            <a:lvl1pPr algn="ctr">
              <a:defRPr sz="5404">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3833282" y="6190285"/>
            <a:ext cx="9673699" cy="1763405"/>
          </a:xfrm>
          <a:noFill/>
        </p:spPr>
        <p:txBody>
          <a:bodyPr>
            <a:normAutofit/>
          </a:bodyPr>
          <a:lstStyle>
            <a:lvl1pPr marL="0" indent="0" algn="ctr">
              <a:buNone/>
              <a:defRPr sz="2844">
                <a:solidFill>
                  <a:schemeClr val="tx1">
                    <a:lumMod val="75000"/>
                    <a:lumOff val="25000"/>
                  </a:schemeClr>
                </a:solidFill>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428660159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67531690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307024" y="1332992"/>
            <a:ext cx="1846966" cy="708761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173269" y="1332992"/>
            <a:ext cx="8815898" cy="70876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71532380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2726353" y="-25400"/>
            <a:ext cx="16713712" cy="8648700"/>
          </a:xfrm>
          <a:prstGeom prst="rect">
            <a:avLst/>
          </a:prstGeom>
          <a:ln w="9525">
            <a:round/>
          </a:ln>
        </p:spPr>
        <p:txBody>
          <a:bodyPr lIns="91439" tIns="45719" rIns="91439" bIns="45719" anchor="t">
            <a:noAutofit/>
          </a:bodyPr>
          <a:lstStyle/>
          <a:p>
            <a:endParaRPr/>
          </a:p>
        </p:txBody>
      </p:sp>
      <p:sp>
        <p:nvSpPr>
          <p:cNvPr id="39" name="Shape 39"/>
          <p:cNvSpPr txBox="1">
            <a:spLocks noGrp="1"/>
          </p:cNvSpPr>
          <p:nvPr>
            <p:ph type="title"/>
          </p:nvPr>
        </p:nvSpPr>
        <p:spPr>
          <a:xfrm>
            <a:off x="812825" y="1155700"/>
            <a:ext cx="7992777" cy="3568700"/>
          </a:xfrm>
          <a:prstGeom prst="rect">
            <a:avLst/>
          </a:prstGeom>
        </p:spPr>
        <p:txBody>
          <a:bodyPr anchor="b"/>
          <a:lstStyle>
            <a:lvl1pPr>
              <a:defRPr sz="7735"/>
            </a:lvl1pPr>
          </a:lstStyle>
          <a:p>
            <a:r>
              <a:t>Title Text</a:t>
            </a:r>
          </a:p>
        </p:txBody>
      </p:sp>
      <p:sp>
        <p:nvSpPr>
          <p:cNvPr id="40" name="Shape 40"/>
          <p:cNvSpPr txBox="1">
            <a:spLocks noGrp="1"/>
          </p:cNvSpPr>
          <p:nvPr>
            <p:ph type="body" sz="quarter" idx="1"/>
          </p:nvPr>
        </p:nvSpPr>
        <p:spPr>
          <a:xfrm>
            <a:off x="812825" y="4762500"/>
            <a:ext cx="7992777" cy="3568700"/>
          </a:xfrm>
          <a:prstGeom prst="rect">
            <a:avLst/>
          </a:prstGeom>
        </p:spPr>
        <p:txBody>
          <a:bodyPr anchor="t"/>
          <a:lstStyle>
            <a:lvl1pPr marL="0" indent="0" algn="ctr">
              <a:spcBef>
                <a:spcPts val="0"/>
              </a:spcBef>
              <a:buSzTx/>
              <a:buNone/>
            </a:lvl1pPr>
            <a:lvl2pPr marL="0" indent="304862" algn="ctr">
              <a:spcBef>
                <a:spcPts val="0"/>
              </a:spcBef>
              <a:buSzTx/>
              <a:buNone/>
            </a:lvl2pPr>
            <a:lvl3pPr marL="0" indent="609722" algn="ctr">
              <a:spcBef>
                <a:spcPts val="0"/>
              </a:spcBef>
              <a:buSzTx/>
              <a:buNone/>
            </a:lvl3pPr>
            <a:lvl4pPr marL="0" indent="914584" algn="ctr">
              <a:spcBef>
                <a:spcPts val="0"/>
              </a:spcBef>
              <a:buSzTx/>
              <a:buNone/>
            </a:lvl4pPr>
            <a:lvl5pPr marL="0" indent="1219445"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2546675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88103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2275910" y="3394480"/>
            <a:ext cx="12788444" cy="2340864"/>
          </a:xfrm>
          <a:solidFill>
            <a:srgbClr val="FFFFFF"/>
          </a:solidFill>
          <a:ln w="38100">
            <a:solidFill>
              <a:srgbClr val="404040"/>
            </a:solidFill>
          </a:ln>
        </p:spPr>
        <p:txBody>
          <a:bodyPr lIns="274320" rIns="274320" anchor="ctr" anchorCtr="1">
            <a:normAutofit/>
          </a:bodyPr>
          <a:lstStyle>
            <a:lvl1pPr>
              <a:defRPr sz="5404">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33282" y="6190172"/>
            <a:ext cx="9673699" cy="1799228"/>
          </a:xfrm>
        </p:spPr>
        <p:txBody>
          <a:bodyPr anchor="t" anchorCtr="1">
            <a:normAutofit/>
          </a:bodyPr>
          <a:lstStyle>
            <a:lvl1pPr marL="0" indent="0">
              <a:buNone/>
              <a:defRPr sz="2844">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3/8/2026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21426239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49900" y="3751885"/>
            <a:ext cx="6075593" cy="4411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014768" y="3751885"/>
            <a:ext cx="6073426" cy="4411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5BFA754-D5C3-4E66-96A6-867B257F58DC}" type="datetimeFigureOut">
              <a:rPr lang="en-US" smtClean="0"/>
              <a:t>3/8/2026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48226752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52067" y="3290217"/>
            <a:ext cx="6073427" cy="1001368"/>
          </a:xfrm>
        </p:spPr>
        <p:txBody>
          <a:bodyPr anchor="b" anchorCtr="1">
            <a:normAutofit/>
          </a:bodyPr>
          <a:lstStyle>
            <a:lvl1pPr marL="0" indent="0" algn="ctr">
              <a:buNone/>
              <a:defRPr sz="2702" b="0" cap="all" spc="142" baseline="0">
                <a:solidFill>
                  <a:schemeClr val="accent2">
                    <a:lumMod val="75000"/>
                  </a:schemeClr>
                </a:solidFill>
              </a:defRPr>
            </a:lvl1pPr>
            <a:lvl2pPr marL="650230" indent="0">
              <a:buNone/>
              <a:defRPr sz="2702"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2252067" y="4470400"/>
            <a:ext cx="6073427" cy="3693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9014769" y="4470400"/>
            <a:ext cx="6049584" cy="3693193"/>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9014769" y="3290217"/>
            <a:ext cx="6073427" cy="1001368"/>
          </a:xfrm>
        </p:spPr>
        <p:txBody>
          <a:bodyPr anchor="b" anchorCtr="1">
            <a:normAutofit/>
          </a:bodyPr>
          <a:lstStyle>
            <a:lvl1pPr marL="0" indent="0" algn="ctr">
              <a:buNone/>
              <a:defRPr sz="2702" b="0" cap="all" spc="142" baseline="0">
                <a:solidFill>
                  <a:schemeClr val="accent2">
                    <a:lumMod val="75000"/>
                  </a:schemeClr>
                </a:solidFill>
              </a:defRPr>
            </a:lvl1pPr>
            <a:lvl2pPr marL="650230" indent="0">
              <a:buNone/>
              <a:defRPr sz="2702"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3/8/2026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0801858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3503386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499430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8670132"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1144457" y="3191223"/>
            <a:ext cx="6381217" cy="1623462"/>
          </a:xfrm>
          <a:solidFill>
            <a:srgbClr val="FFFFFF"/>
          </a:solidFill>
          <a:ln>
            <a:solidFill>
              <a:srgbClr val="404040"/>
            </a:solidFill>
          </a:ln>
        </p:spPr>
        <p:txBody>
          <a:bodyPr anchor="ctr" anchorCtr="1">
            <a:normAutofit/>
          </a:bodyPr>
          <a:lstStyle>
            <a:lvl1pPr>
              <a:defRPr sz="3129">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9580495" y="1144423"/>
            <a:ext cx="6849404" cy="7464755"/>
          </a:xfrm>
        </p:spPr>
        <p:txBody>
          <a:bodyPr>
            <a:normAutofit/>
          </a:bodyPr>
          <a:lstStyle>
            <a:lvl1pPr>
              <a:defRPr sz="2702">
                <a:solidFill>
                  <a:schemeClr val="tx1"/>
                </a:solidFill>
              </a:defRPr>
            </a:lvl1pPr>
            <a:lvl2pPr>
              <a:defRPr sz="2276">
                <a:solidFill>
                  <a:schemeClr val="tx1"/>
                </a:solidFill>
              </a:defRPr>
            </a:lvl2pPr>
            <a:lvl3pPr>
              <a:defRPr sz="2276">
                <a:solidFill>
                  <a:schemeClr val="tx1"/>
                </a:solidFill>
              </a:defRPr>
            </a:lvl3pPr>
            <a:lvl4pPr>
              <a:defRPr sz="2276">
                <a:solidFill>
                  <a:schemeClr val="tx1"/>
                </a:solidFill>
              </a:defRPr>
            </a:lvl4pPr>
            <a:lvl5pPr>
              <a:defRPr sz="2276">
                <a:solidFill>
                  <a:schemeClr val="tx1"/>
                </a:solidFill>
              </a:defRPr>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86634" y="5048772"/>
            <a:ext cx="5397157" cy="3120407"/>
          </a:xfrm>
        </p:spPr>
        <p:txBody>
          <a:bodyPr anchor="t" anchorCtr="1">
            <a:normAutofit/>
          </a:bodyPr>
          <a:lstStyle>
            <a:lvl1pPr marL="0" indent="0" algn="ctr">
              <a:buNone/>
              <a:defRPr sz="2133">
                <a:solidFill>
                  <a:srgbClr val="FFFFFF"/>
                </a:solidFill>
              </a:defRPr>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9" name="Date Placeholder 8"/>
          <p:cNvSpPr>
            <a:spLocks noGrp="1"/>
          </p:cNvSpPr>
          <p:nvPr>
            <p:ph type="dt" sz="half" idx="10"/>
          </p:nvPr>
        </p:nvSpPr>
        <p:spPr/>
        <p:txBody>
          <a:bodyPr/>
          <a:lstStyle/>
          <a:p>
            <a:fld id="{B61BEF0D-F0BB-DE4B-95CE-6DB70DBA9567}" type="datetimeFigureOut">
              <a:rPr lang="en-US" smtClean="0"/>
              <a:pPr/>
              <a:t>3/8/2026</a:t>
            </a:fld>
            <a:endParaRPr lang="en-US" dirty="0"/>
          </a:p>
        </p:txBody>
      </p:sp>
      <p:sp>
        <p:nvSpPr>
          <p:cNvPr id="10" name="Footer Placeholder 9"/>
          <p:cNvSpPr>
            <a:spLocks noGrp="1"/>
          </p:cNvSpPr>
          <p:nvPr>
            <p:ph type="ftr" sz="quarter" idx="11"/>
          </p:nvPr>
        </p:nvSpPr>
        <p:spPr>
          <a:xfrm>
            <a:off x="1144458" y="8869274"/>
            <a:ext cx="7288823" cy="455168"/>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93832561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8670130"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1149935" y="3191222"/>
            <a:ext cx="6393081" cy="1613710"/>
          </a:xfrm>
          <a:solidFill>
            <a:srgbClr val="FFFFFF"/>
          </a:solidFill>
          <a:ln>
            <a:solidFill>
              <a:srgbClr val="404040"/>
            </a:solidFill>
          </a:ln>
        </p:spPr>
        <p:txBody>
          <a:bodyPr anchor="ctr" anchorCtr="1">
            <a:noAutofit/>
          </a:bodyPr>
          <a:lstStyle>
            <a:lvl1pPr>
              <a:defRPr sz="3129">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8670131" y="0"/>
            <a:ext cx="8678803" cy="9753600"/>
          </a:xfrm>
          <a:solidFill>
            <a:schemeClr val="bg1">
              <a:lumMod val="75000"/>
            </a:schemeClr>
          </a:solidFill>
        </p:spPr>
        <p:txBody>
          <a:bodyPr anchor="t"/>
          <a:lstStyle>
            <a:lvl1pPr marL="0" indent="0">
              <a:buNone/>
              <a:defRPr sz="4551">
                <a:solidFill>
                  <a:schemeClr val="bg1">
                    <a:lumMod val="85000"/>
                    <a:lumOff val="15000"/>
                  </a:schemeClr>
                </a:solidFill>
              </a:defRPr>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586634" y="5048773"/>
            <a:ext cx="5397157" cy="3120408"/>
          </a:xfrm>
        </p:spPr>
        <p:txBody>
          <a:bodyPr anchor="t" anchorCtr="1">
            <a:normAutofit/>
          </a:bodyPr>
          <a:lstStyle>
            <a:lvl1pPr marL="0" indent="0" algn="ctr">
              <a:buNone/>
              <a:defRPr sz="2133">
                <a:solidFill>
                  <a:srgbClr val="FFFFFF"/>
                </a:solidFill>
              </a:defRPr>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61BEF0D-F0BB-DE4B-95CE-6DB70DBA9567}" type="datetimeFigureOut">
              <a:rPr lang="en-US" smtClean="0"/>
              <a:pPr/>
              <a:t>3/8/2026</a:t>
            </a:fld>
            <a:endParaRPr lang="en-US" dirty="0"/>
          </a:p>
        </p:txBody>
      </p:sp>
      <p:sp>
        <p:nvSpPr>
          <p:cNvPr id="9" name="Footer Placeholder 8"/>
          <p:cNvSpPr>
            <a:spLocks noGrp="1"/>
          </p:cNvSpPr>
          <p:nvPr>
            <p:ph type="ftr" sz="quarter" idx="11"/>
          </p:nvPr>
        </p:nvSpPr>
        <p:spPr>
          <a:xfrm>
            <a:off x="1144458" y="8869274"/>
            <a:ext cx="7288823" cy="455168"/>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2655390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3173268" y="1372006"/>
            <a:ext cx="10993727" cy="1690624"/>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173268" y="3751886"/>
            <a:ext cx="10993727" cy="44117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24150" y="8872983"/>
            <a:ext cx="3916558" cy="460754"/>
          </a:xfrm>
          <a:prstGeom prst="rect">
            <a:avLst/>
          </a:prstGeom>
        </p:spPr>
        <p:txBody>
          <a:bodyPr vert="horz" lIns="91440" tIns="45720" rIns="91440" bIns="45720" rtlCol="0" anchor="ctr"/>
          <a:lstStyle>
            <a:lvl1pPr algn="r">
              <a:defRPr sz="1493">
                <a:solidFill>
                  <a:schemeClr val="tx1">
                    <a:alpha val="70000"/>
                  </a:schemeClr>
                </a:solidFill>
              </a:defRPr>
            </a:lvl1pPr>
          </a:lstStyle>
          <a:p>
            <a:fld id="{B61BEF0D-F0BB-DE4B-95CE-6DB70DBA9567}" type="datetimeFigureOut">
              <a:rPr lang="en-US" smtClean="0"/>
              <a:pPr/>
              <a:t>3/8/2026</a:t>
            </a:fld>
            <a:endParaRPr lang="en-US" dirty="0"/>
          </a:p>
        </p:txBody>
      </p:sp>
      <p:sp>
        <p:nvSpPr>
          <p:cNvPr id="5" name="Footer Placeholder 4"/>
          <p:cNvSpPr>
            <a:spLocks noGrp="1"/>
          </p:cNvSpPr>
          <p:nvPr>
            <p:ph type="ftr" sz="quarter" idx="3"/>
          </p:nvPr>
        </p:nvSpPr>
        <p:spPr>
          <a:xfrm>
            <a:off x="2275910" y="8869274"/>
            <a:ext cx="8393059" cy="455168"/>
          </a:xfrm>
          <a:prstGeom prst="rect">
            <a:avLst/>
          </a:prstGeom>
        </p:spPr>
        <p:txBody>
          <a:bodyPr vert="horz" lIns="91440" tIns="45720" rIns="91440" bIns="45720" rtlCol="0" anchor="ctr"/>
          <a:lstStyle>
            <a:lvl1pPr algn="l">
              <a:defRPr sz="1493">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5302045" y="8843264"/>
            <a:ext cx="520208" cy="520192"/>
          </a:xfrm>
          <a:prstGeom prst="ellipse">
            <a:avLst/>
          </a:prstGeom>
          <a:solidFill>
            <a:srgbClr val="1D1D1D">
              <a:alpha val="70000"/>
            </a:srgbClr>
          </a:solidFill>
        </p:spPr>
        <p:txBody>
          <a:bodyPr vert="horz" lIns="18288" tIns="45720" rIns="18288" bIns="45720" rtlCol="0" anchor="ctr">
            <a:noAutofit/>
          </a:bodyPr>
          <a:lstStyle>
            <a:lvl1pPr algn="ctr">
              <a:defRPr sz="1564" spc="0" baseline="0">
                <a:solidFill>
                  <a:srgbClr val="FFFFFF"/>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766120691"/>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hf sldNum="0" hdr="0" ftr="0" dt="0"/>
  <p:txStyles>
    <p:titleStyle>
      <a:lvl1pPr algn="ctr" defTabSz="1300460" rtl="0" eaLnBrk="1" latinLnBrk="0" hangingPunct="1">
        <a:lnSpc>
          <a:spcPct val="90000"/>
        </a:lnSpc>
        <a:spcBef>
          <a:spcPct val="0"/>
        </a:spcBef>
        <a:buNone/>
        <a:defRPr sz="3982" kern="1200" cap="all" spc="284" baseline="0">
          <a:solidFill>
            <a:srgbClr val="262626"/>
          </a:solidFill>
          <a:latin typeface="+mj-lt"/>
          <a:ea typeface="+mj-ea"/>
          <a:cs typeface="+mj-cs"/>
        </a:defRPr>
      </a:lvl1pPr>
    </p:titleStyle>
    <p:bodyStyle>
      <a:lvl1pPr marL="325115" indent="-325115" algn="l" defTabSz="1300460" rtl="0" eaLnBrk="1" latinLnBrk="0" hangingPunct="1">
        <a:lnSpc>
          <a:spcPct val="100000"/>
        </a:lnSpc>
        <a:spcBef>
          <a:spcPts val="1422"/>
        </a:spcBef>
        <a:buClr>
          <a:schemeClr val="accent2"/>
        </a:buClr>
        <a:buFont typeface="Arial" panose="020B0604020202020204" pitchFamily="34" charset="0"/>
        <a:buChar char="•"/>
        <a:defRPr sz="2560" kern="1200">
          <a:solidFill>
            <a:schemeClr val="tx1">
              <a:lumMod val="85000"/>
              <a:lumOff val="15000"/>
            </a:schemeClr>
          </a:solidFill>
          <a:latin typeface="+mn-lt"/>
          <a:ea typeface="+mn-ea"/>
          <a:cs typeface="+mn-cs"/>
        </a:defRPr>
      </a:lvl1pPr>
      <a:lvl2pPr marL="650230"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lumMod val="85000"/>
              <a:lumOff val="15000"/>
            </a:schemeClr>
          </a:solidFill>
          <a:latin typeface="+mn-lt"/>
          <a:ea typeface="+mn-ea"/>
          <a:cs typeface="+mn-cs"/>
        </a:defRPr>
      </a:lvl2pPr>
      <a:lvl3pPr marL="975345"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lumMod val="85000"/>
              <a:lumOff val="15000"/>
            </a:schemeClr>
          </a:solidFill>
          <a:latin typeface="+mn-lt"/>
          <a:ea typeface="+mn-ea"/>
          <a:cs typeface="+mn-cs"/>
        </a:defRPr>
      </a:lvl3pPr>
      <a:lvl4pPr marL="1300460"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lumMod val="85000"/>
              <a:lumOff val="15000"/>
            </a:schemeClr>
          </a:solidFill>
          <a:latin typeface="+mn-lt"/>
          <a:ea typeface="+mn-ea"/>
          <a:cs typeface="+mn-cs"/>
        </a:defRPr>
      </a:lvl4pPr>
      <a:lvl5pPr marL="1625575"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lumMod val="85000"/>
              <a:lumOff val="15000"/>
            </a:schemeClr>
          </a:solidFill>
          <a:latin typeface="+mn-lt"/>
          <a:ea typeface="+mn-ea"/>
          <a:cs typeface="+mn-cs"/>
        </a:defRPr>
      </a:lvl5pPr>
      <a:lvl6pPr marL="1867154"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solidFill>
          <a:latin typeface="+mn-lt"/>
          <a:ea typeface="+mn-ea"/>
          <a:cs typeface="+mn-cs"/>
        </a:defRPr>
      </a:lvl6pPr>
      <a:lvl7pPr marL="2110990"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solidFill>
          <a:latin typeface="+mn-lt"/>
          <a:ea typeface="+mn-ea"/>
          <a:cs typeface="+mn-cs"/>
        </a:defRPr>
      </a:lvl7pPr>
      <a:lvl8pPr marL="2357083"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baseline="0">
          <a:solidFill>
            <a:schemeClr val="tx1"/>
          </a:solidFill>
          <a:latin typeface="+mn-lt"/>
          <a:ea typeface="+mn-ea"/>
          <a:cs typeface="+mn-cs"/>
        </a:defRPr>
      </a:lvl8pPr>
      <a:lvl9pPr marL="2677683"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baseline="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7.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6.png"/><Relationship Id="rId7" Type="http://schemas.openxmlformats.org/officeDocument/2006/relationships/diagramData" Target="../diagrams/data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png"/><Relationship Id="rId11" Type="http://schemas.microsoft.com/office/2007/relationships/diagramDrawing" Target="../diagrams/drawing1.xml"/><Relationship Id="rId5" Type="http://schemas.openxmlformats.org/officeDocument/2006/relationships/image" Target="../media/image7.jpeg"/><Relationship Id="rId10" Type="http://schemas.openxmlformats.org/officeDocument/2006/relationships/diagramColors" Target="../diagrams/colors1.xml"/><Relationship Id="rId4" Type="http://schemas.microsoft.com/office/2007/relationships/hdphoto" Target="../media/hdphoto3.wdp"/><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7.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6.png"/><Relationship Id="rId7" Type="http://schemas.openxmlformats.org/officeDocument/2006/relationships/diagramData" Target="../diagrams/data2.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8.png"/><Relationship Id="rId11" Type="http://schemas.microsoft.com/office/2007/relationships/diagramDrawing" Target="../diagrams/drawing2.xml"/><Relationship Id="rId5" Type="http://schemas.openxmlformats.org/officeDocument/2006/relationships/image" Target="../media/image7.jpeg"/><Relationship Id="rId10" Type="http://schemas.openxmlformats.org/officeDocument/2006/relationships/diagramColors" Target="../diagrams/colors2.xml"/><Relationship Id="rId4" Type="http://schemas.microsoft.com/office/2007/relationships/hdphoto" Target="../media/hdphoto3.wdp"/><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1BD4BB2E-5C28-8546-AFA6-8FF40D303DC4}"/>
              </a:ext>
            </a:extLst>
          </p:cNvPr>
          <p:cNvSpPr>
            <a:spLocks noGrp="1"/>
          </p:cNvSpPr>
          <p:nvPr>
            <p:ph type="subTitle" idx="1"/>
          </p:nvPr>
        </p:nvSpPr>
        <p:spPr>
          <a:xfrm>
            <a:off x="2689412" y="8709068"/>
            <a:ext cx="4860015" cy="1066833"/>
          </a:xfrm>
          <a:solidFill>
            <a:srgbClr val="002060">
              <a:alpha val="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txBody>
          <a:bodyPr anchor="ctr">
            <a:noAutofit/>
          </a:bodyPr>
          <a:lstStyle/>
          <a:p>
            <a:pPr>
              <a:lnSpc>
                <a:spcPct val="107000"/>
              </a:lnSpc>
              <a:spcAft>
                <a:spcPts val="1067"/>
              </a:spcAft>
            </a:pPr>
            <a:r>
              <a:rPr lang="en-US" sz="2400" b="1" kern="100" dirty="0">
                <a:latin typeface="Aptos" panose="020B0004020202020204" pitchFamily="34" charset="0"/>
                <a:ea typeface="Aptos" panose="020B0004020202020204" pitchFamily="34" charset="0"/>
                <a:cs typeface="Times New Roman" panose="02020603050405020304" pitchFamily="18" charset="0"/>
              </a:rPr>
              <a:t>Week of March 15</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483079F-B8D0-257C-6E07-4D17A42CEC1E}"/>
              </a:ext>
            </a:extLst>
          </p:cNvPr>
          <p:cNvSpPr txBox="1"/>
          <p:nvPr/>
        </p:nvSpPr>
        <p:spPr>
          <a:xfrm>
            <a:off x="1830061" y="394632"/>
            <a:ext cx="13680141" cy="1130374"/>
          </a:xfrm>
          <a:prstGeom prst="rect">
            <a:avLst/>
          </a:prstGeom>
          <a:noFill/>
        </p:spPr>
        <p:txBody>
          <a:bodyPr wrap="square">
            <a:spAutoFit/>
          </a:bodyPr>
          <a:lstStyle/>
          <a:p>
            <a:pPr algn="ctr">
              <a:lnSpc>
                <a:spcPct val="107000"/>
              </a:lnSpc>
              <a:spcAft>
                <a:spcPts val="1067"/>
              </a:spcAft>
            </a:pPr>
            <a:r>
              <a:rPr lang="en-US" sz="6600" b="1" kern="100" dirty="0">
                <a:solidFill>
                  <a:srgbClr val="002060"/>
                </a:solidFill>
                <a:latin typeface="Arial Black" panose="020B0A04020102020204" pitchFamily="34" charset="0"/>
                <a:ea typeface="Aptos" panose="020B0004020202020204" pitchFamily="34" charset="0"/>
                <a:cs typeface="Times New Roman" panose="02020603050405020304" pitchFamily="18" charset="0"/>
              </a:rPr>
              <a:t>GIVING TO THE COMMUNITY</a:t>
            </a:r>
            <a:endParaRPr lang="en-US" sz="6600" kern="100" dirty="0">
              <a:solidFill>
                <a:srgbClr val="002060"/>
              </a:solidFill>
              <a:latin typeface="Arial Black" panose="020B0A04020102020204" pitchFamily="34" charset="0"/>
              <a:ea typeface="Aptos" panose="020B000402020202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8F578491-77B0-4B53-CA1B-043D9B9A8310}"/>
              </a:ext>
            </a:extLst>
          </p:cNvPr>
          <p:cNvSpPr/>
          <p:nvPr/>
        </p:nvSpPr>
        <p:spPr>
          <a:xfrm>
            <a:off x="9751099" y="2428821"/>
            <a:ext cx="7121434" cy="5880847"/>
          </a:xfrm>
          <a:prstGeom prst="roundRect">
            <a:avLst/>
          </a:prstGeom>
          <a:gradFill>
            <a:gsLst>
              <a:gs pos="0">
                <a:schemeClr val="accent1">
                  <a:lumMod val="5000"/>
                  <a:lumOff val="95000"/>
                  <a:alpha val="50000"/>
                </a:schemeClr>
              </a:gs>
              <a:gs pos="43000">
                <a:srgbClr val="002060"/>
              </a:gs>
              <a:gs pos="71000">
                <a:schemeClr val="accent1">
                  <a:lumMod val="45000"/>
                  <a:lumOff val="55000"/>
                  <a:alpha val="40000"/>
                </a:schemeClr>
              </a:gs>
              <a:gs pos="100000">
                <a:schemeClr val="accent1">
                  <a:lumMod val="30000"/>
                  <a:lumOff val="70000"/>
                  <a:alpha val="40000"/>
                </a:schemeClr>
              </a:gs>
            </a:gsLst>
            <a:lin ang="5400000" scaled="1"/>
          </a:gradFill>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96BCE1E-E24D-419E-8D9F-8319B78B0BF7}"/>
              </a:ext>
            </a:extLst>
          </p:cNvPr>
          <p:cNvSpPr/>
          <p:nvPr/>
        </p:nvSpPr>
        <p:spPr>
          <a:xfrm>
            <a:off x="10199604" y="3065921"/>
            <a:ext cx="6224424" cy="4606646"/>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endParaRPr lang="en-US" sz="3200" b="1" dirty="0">
              <a:solidFill>
                <a:srgbClr val="002060"/>
              </a:solidFill>
              <a:effectLst>
                <a:outerShdw blurRad="38100" dist="38100" dir="2700000" algn="tl">
                  <a:srgbClr val="000000">
                    <a:alpha val="43137"/>
                  </a:srgbClr>
                </a:outerShdw>
              </a:effectLst>
              <a:latin typeface="Gotham Medium" panose="02000604030000020004"/>
            </a:endParaRPr>
          </a:p>
          <a:p>
            <a:pPr algn="l"/>
            <a:r>
              <a:rPr lang="en-US" sz="3200" b="1" dirty="0">
                <a:solidFill>
                  <a:schemeClr val="bg1"/>
                </a:solidFill>
                <a:effectLst>
                  <a:outerShdw blurRad="38100" dist="38100" dir="2700000" algn="tl">
                    <a:srgbClr val="000000">
                      <a:alpha val="43137"/>
                    </a:srgbClr>
                  </a:outerShdw>
                </a:effectLst>
                <a:latin typeface="Gotham Medium" panose="02000604030000020004"/>
              </a:rPr>
              <a:t>For the poor shall never cease out of the land: therefore I command thee, saying, Thou shalt open thine hand wide unto thy brother, to thy poor, and to thy needy, in thy land.  </a:t>
            </a:r>
          </a:p>
          <a:p>
            <a:pPr algn="l"/>
            <a:endParaRPr lang="en-US" sz="3200" b="1" dirty="0">
              <a:solidFill>
                <a:schemeClr val="bg1"/>
              </a:solidFill>
              <a:effectLst>
                <a:outerShdw blurRad="38100" dist="38100" dir="2700000" algn="tl">
                  <a:srgbClr val="000000">
                    <a:alpha val="43137"/>
                  </a:srgbClr>
                </a:outerShdw>
              </a:effectLst>
              <a:latin typeface="Gotham Medium" panose="02000604030000020004"/>
            </a:endParaRPr>
          </a:p>
          <a:p>
            <a:pPr algn="r"/>
            <a:r>
              <a:rPr lang="en-US" sz="3200" b="1" dirty="0">
                <a:solidFill>
                  <a:schemeClr val="bg1"/>
                </a:solidFill>
                <a:effectLst>
                  <a:outerShdw blurRad="38100" dist="38100" dir="2700000" algn="tl">
                    <a:srgbClr val="000000">
                      <a:alpha val="43137"/>
                    </a:srgbClr>
                  </a:outerShdw>
                </a:effectLst>
                <a:latin typeface="Gotham Medium" panose="02000604030000020004"/>
              </a:rPr>
              <a:t>—Deuteronomy 15:11 KJV</a:t>
            </a:r>
          </a:p>
          <a:p>
            <a:pPr algn="l"/>
            <a:endParaRPr lang="en-US" sz="3735" b="1"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6" name="Oval 5">
            <a:extLst>
              <a:ext uri="{FF2B5EF4-FFF2-40B4-BE49-F238E27FC236}">
                <a16:creationId xmlns:a16="http://schemas.microsoft.com/office/drawing/2014/main" id="{9385E8B4-4BE1-03D0-7AB9-500E58D5EAE5}"/>
              </a:ext>
            </a:extLst>
          </p:cNvPr>
          <p:cNvSpPr/>
          <p:nvPr/>
        </p:nvSpPr>
        <p:spPr>
          <a:xfrm>
            <a:off x="467730" y="1595719"/>
            <a:ext cx="8834864" cy="7113350"/>
          </a:xfrm>
          <a:prstGeom prst="ellipse">
            <a:avLst/>
          </a:prstGeom>
          <a:blipFill dpi="0" rotWithShape="1">
            <a:blip r:embed="rId3">
              <a:alphaModFix amt="55000"/>
            </a:blip>
            <a:srcRect/>
            <a:stretch>
              <a:fillRect/>
            </a:stretch>
          </a:blip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2715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B7544-8E47-757C-8074-E6EDD232ADE9}"/>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E2206DC9-AD67-DBAD-2FB3-CF930FB0DA91}"/>
              </a:ext>
            </a:extLst>
          </p:cNvPr>
          <p:cNvPicPr>
            <a:picLocks noChangeAspect="1"/>
          </p:cNvPicPr>
          <p:nvPr/>
        </p:nvPicPr>
        <p:blipFill>
          <a:blip r:embed="rId3">
            <a:duotone>
              <a:prstClr val="black"/>
              <a:schemeClr val="accent5">
                <a:tint val="45000"/>
                <a:satMod val="400000"/>
              </a:schemeClr>
            </a:duotone>
            <a:alphaModFix amt="2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t="6690" b="6690"/>
          <a:stretch/>
        </p:blipFill>
        <p:spPr>
          <a:xfrm>
            <a:off x="2351127" y="-2467780"/>
            <a:ext cx="7403889" cy="6413188"/>
          </a:xfrm>
          <a:prstGeom prst="flowChartConnector">
            <a:avLst/>
          </a:prstGeom>
          <a:blipFill dpi="0" rotWithShape="1">
            <a:blip r:embed="rId5">
              <a:duotone>
                <a:prstClr val="black"/>
                <a:schemeClr val="accent5">
                  <a:tint val="45000"/>
                  <a:satMod val="400000"/>
                </a:schemeClr>
              </a:duotone>
              <a:alphaModFix amt="20000"/>
            </a:blip>
            <a:srcRect/>
            <a:tile tx="0" ty="0" sx="100000" sy="100000" flip="none" algn="tl"/>
          </a:blipFill>
        </p:spPr>
      </p:pic>
      <p:pic>
        <p:nvPicPr>
          <p:cNvPr id="18" name="Picture 17">
            <a:extLst>
              <a:ext uri="{FF2B5EF4-FFF2-40B4-BE49-F238E27FC236}">
                <a16:creationId xmlns:a16="http://schemas.microsoft.com/office/drawing/2014/main" id="{FCFA8CDF-95FE-9C82-4C37-EBC6CF5A5F8A}"/>
              </a:ext>
            </a:extLst>
          </p:cNvPr>
          <p:cNvPicPr>
            <a:picLocks noChangeAspect="1"/>
          </p:cNvPicPr>
          <p:nvPr/>
        </p:nvPicPr>
        <p:blipFill>
          <a:blip r:embed="rId6">
            <a:duotone>
              <a:prstClr val="black"/>
              <a:schemeClr val="accent1">
                <a:tint val="45000"/>
                <a:satMod val="400000"/>
              </a:schemeClr>
            </a:duotone>
            <a:alphaModFix amt="50000"/>
            <a:extLst>
              <a:ext uri="{BEBA8EAE-BF5A-486C-A8C5-ECC9F3942E4B}">
                <a14:imgProps xmlns:a14="http://schemas.microsoft.com/office/drawing/2010/main">
                  <a14:imgLayer r:embed="rId7">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8744" r="18744"/>
          <a:stretch/>
        </p:blipFill>
        <p:spPr>
          <a:xfrm rot="20013670">
            <a:off x="10772061" y="3041171"/>
            <a:ext cx="6430920" cy="6858397"/>
          </a:xfrm>
          <a:prstGeom prst="flowChartConnector">
            <a:avLst/>
          </a:prstGeom>
        </p:spPr>
      </p:pic>
      <p:pic>
        <p:nvPicPr>
          <p:cNvPr id="19" name="Picture 18">
            <a:extLst>
              <a:ext uri="{FF2B5EF4-FFF2-40B4-BE49-F238E27FC236}">
                <a16:creationId xmlns:a16="http://schemas.microsoft.com/office/drawing/2014/main" id="{CCEDD1AA-A715-3D57-1A89-9E566A2D3EB7}"/>
              </a:ext>
            </a:extLst>
          </p:cNvPr>
          <p:cNvPicPr>
            <a:picLocks noChangeAspect="1"/>
          </p:cNvPicPr>
          <p:nvPr/>
        </p:nvPicPr>
        <p:blipFill>
          <a:blip r:embed="rId3">
            <a:duotone>
              <a:prstClr val="black"/>
              <a:schemeClr val="accent5">
                <a:tint val="45000"/>
                <a:satMod val="400000"/>
              </a:schemeClr>
            </a:duotone>
            <a:alphaModFix amt="2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t="6690" b="6690"/>
          <a:stretch/>
        </p:blipFill>
        <p:spPr>
          <a:xfrm>
            <a:off x="-102924" y="4803459"/>
            <a:ext cx="7403889" cy="6413188"/>
          </a:xfrm>
          <a:prstGeom prst="flowChartConnector">
            <a:avLst/>
          </a:prstGeom>
        </p:spPr>
      </p:pic>
      <p:sp>
        <p:nvSpPr>
          <p:cNvPr id="13" name="TextBox 12">
            <a:extLst>
              <a:ext uri="{FF2B5EF4-FFF2-40B4-BE49-F238E27FC236}">
                <a16:creationId xmlns:a16="http://schemas.microsoft.com/office/drawing/2014/main" id="{5CB0C87C-747A-1B93-7C30-88E416B75EBB}"/>
              </a:ext>
            </a:extLst>
          </p:cNvPr>
          <p:cNvSpPr txBox="1"/>
          <p:nvPr/>
        </p:nvSpPr>
        <p:spPr>
          <a:xfrm>
            <a:off x="279297" y="273021"/>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CONTEXT</a:t>
            </a:r>
          </a:p>
        </p:txBody>
      </p:sp>
      <p:cxnSp>
        <p:nvCxnSpPr>
          <p:cNvPr id="15" name="Straight Connector 14">
            <a:extLst>
              <a:ext uri="{FF2B5EF4-FFF2-40B4-BE49-F238E27FC236}">
                <a16:creationId xmlns:a16="http://schemas.microsoft.com/office/drawing/2014/main" id="{BCB3107B-84D4-2511-5941-7663D37B82A5}"/>
              </a:ext>
            </a:extLst>
          </p:cNvPr>
          <p:cNvCxnSpPr/>
          <p:nvPr/>
        </p:nvCxnSpPr>
        <p:spPr>
          <a:xfrm>
            <a:off x="194311" y="1407540"/>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1F9F1823-0F4E-DCB2-4419-8D7C94F22FEB}"/>
              </a:ext>
            </a:extLst>
          </p:cNvPr>
          <p:cNvSpPr>
            <a:spLocks noChangeShapeType="1"/>
          </p:cNvSpPr>
          <p:nvPr/>
        </p:nvSpPr>
        <p:spPr bwMode="auto">
          <a:xfrm>
            <a:off x="-757554" y="12268855"/>
            <a:ext cx="18166634"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667"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A0F73E65-B375-66A6-ACDA-8654EDC60A5C}"/>
              </a:ext>
            </a:extLst>
          </p:cNvPr>
          <p:cNvSpPr>
            <a:spLocks noChangeShapeType="1"/>
          </p:cNvSpPr>
          <p:nvPr/>
        </p:nvSpPr>
        <p:spPr bwMode="auto">
          <a:xfrm>
            <a:off x="671115" y="12886866"/>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7" name="Title 2">
            <a:extLst>
              <a:ext uri="{FF2B5EF4-FFF2-40B4-BE49-F238E27FC236}">
                <a16:creationId xmlns:a16="http://schemas.microsoft.com/office/drawing/2014/main" id="{D9F852B6-7C62-E097-B6D5-2CA05CA1969E}"/>
              </a:ext>
            </a:extLst>
          </p:cNvPr>
          <p:cNvSpPr txBox="1">
            <a:spLocks/>
          </p:cNvSpPr>
          <p:nvPr/>
        </p:nvSpPr>
        <p:spPr>
          <a:xfrm>
            <a:off x="11543697" y="217950"/>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
        <p:nvSpPr>
          <p:cNvPr id="16" name="Rectangle 15">
            <a:extLst>
              <a:ext uri="{FF2B5EF4-FFF2-40B4-BE49-F238E27FC236}">
                <a16:creationId xmlns:a16="http://schemas.microsoft.com/office/drawing/2014/main" id="{34540880-8E3A-DDB0-01D0-E0667FD6FBD1}"/>
              </a:ext>
            </a:extLst>
          </p:cNvPr>
          <p:cNvSpPr/>
          <p:nvPr/>
        </p:nvSpPr>
        <p:spPr>
          <a:xfrm>
            <a:off x="2849880" y="1537850"/>
            <a:ext cx="13152120" cy="83099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4800" b="1" u="sng" cap="small" dirty="0">
                <a:solidFill>
                  <a:schemeClr val="bg1"/>
                </a:solidFill>
                <a:latin typeface="Gotham Medium" panose="02000604030000020004"/>
                <a:ea typeface="Helvetica Neue"/>
                <a:cs typeface="Helvetica Neue"/>
                <a:sym typeface="Helvetica Neue"/>
              </a:rPr>
              <a:t>Giving Gone Wrong</a:t>
            </a:r>
          </a:p>
        </p:txBody>
      </p:sp>
      <p:sp>
        <p:nvSpPr>
          <p:cNvPr id="4" name="Rectangle 3">
            <a:extLst>
              <a:ext uri="{FF2B5EF4-FFF2-40B4-BE49-F238E27FC236}">
                <a16:creationId xmlns:a16="http://schemas.microsoft.com/office/drawing/2014/main" id="{3E4A5C0F-8191-D3B7-9DA6-536410C1B2F5}"/>
              </a:ext>
            </a:extLst>
          </p:cNvPr>
          <p:cNvSpPr/>
          <p:nvPr/>
        </p:nvSpPr>
        <p:spPr>
          <a:xfrm>
            <a:off x="2849880" y="2293308"/>
            <a:ext cx="13152120" cy="6863417"/>
          </a:xfrm>
          <a:prstGeom prst="rect">
            <a:avLst/>
          </a:prstGeom>
          <a:solidFill>
            <a:schemeClr val="accent3">
              <a:lumMod val="75000"/>
              <a:alpha val="28000"/>
            </a:schemeClr>
          </a:solidFill>
          <a:ln w="571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1"/>
            <a:r>
              <a:rPr lang="en-US" sz="4000" b="1"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Is it possible to sin while giving? The early church had an exact situation like this recorded in Acts 5:1–11. Ananias and his wife, Sapphira, owned a piece of property. The church in Jerusalem had many poor and destitute believers.  They decided to sell their land and give the proceeds to the church. But the problem was that their goal was not to bless others or glorify God. They wanted to glorify themselves. They decided to keep some of the funds from the land sale—not wrong in itself—but they boasted that they were giving it all. The Holy Spirit revealed the lie and even ended their earthly lives. </a:t>
            </a:r>
          </a:p>
        </p:txBody>
      </p:sp>
    </p:spTree>
    <p:extLst>
      <p:ext uri="{BB962C8B-B14F-4D97-AF65-F5344CB8AC3E}">
        <p14:creationId xmlns:p14="http://schemas.microsoft.com/office/powerpoint/2010/main" val="1412733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64B8E00-C002-4135-84B6-AAED6EAA5ABC}"/>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517" r="11517"/>
          <a:stretch/>
        </p:blipFill>
        <p:spPr>
          <a:xfrm>
            <a:off x="10567799" y="-411210"/>
            <a:ext cx="7403889" cy="6413188"/>
          </a:xfrm>
          <a:prstGeom prst="flowChartConnector">
            <a:avLst/>
          </a:prstGeom>
          <a:blipFill dpi="0" rotWithShape="1">
            <a:blip r:embed="rId5">
              <a:duotone>
                <a:schemeClr val="accent1">
                  <a:shade val="45000"/>
                  <a:satMod val="135000"/>
                </a:schemeClr>
                <a:prstClr val="white"/>
              </a:duotone>
            </a:blip>
            <a:srcRect/>
            <a:tile tx="0" ty="0" sx="100000" sy="100000" flip="none" algn="tl"/>
          </a:blipFill>
        </p:spPr>
      </p:pic>
      <p:pic>
        <p:nvPicPr>
          <p:cNvPr id="26" name="Picture 25">
            <a:extLst>
              <a:ext uri="{FF2B5EF4-FFF2-40B4-BE49-F238E27FC236}">
                <a16:creationId xmlns:a16="http://schemas.microsoft.com/office/drawing/2014/main" id="{7F08523F-E3F3-4E1F-AF95-C3402053BA21}"/>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517" r="11517"/>
          <a:stretch/>
        </p:blipFill>
        <p:spPr>
          <a:xfrm>
            <a:off x="-476288" y="5133009"/>
            <a:ext cx="7403889" cy="6413188"/>
          </a:xfrm>
          <a:prstGeom prst="flowChartConnector">
            <a:avLst/>
          </a:prstGeom>
        </p:spPr>
      </p:pic>
      <p:sp>
        <p:nvSpPr>
          <p:cNvPr id="7171" name="Line 7"/>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sp>
        <p:nvSpPr>
          <p:cNvPr id="7173" name="Line 9"/>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cxnSp>
        <p:nvCxnSpPr>
          <p:cNvPr id="7177" name="Straight Connector 25"/>
          <p:cNvCxnSpPr>
            <a:cxnSpLocks noChangeShapeType="1"/>
          </p:cNvCxnSpPr>
          <p:nvPr/>
        </p:nvCxnSpPr>
        <p:spPr bwMode="auto">
          <a:xfrm>
            <a:off x="611964" y="6513731"/>
            <a:ext cx="17800863" cy="1219237"/>
          </a:xfrm>
          <a:prstGeom prst="line">
            <a:avLst/>
          </a:prstGeom>
          <a:noFill/>
          <a:ln w="12700" algn="ctr">
            <a:noFill/>
            <a:miter lim="0"/>
            <a:headEnd/>
            <a:tailEnd/>
          </a:ln>
        </p:spPr>
      </p:cxnSp>
      <p:sp>
        <p:nvSpPr>
          <p:cNvPr id="23" name="Rectangle 13"/>
          <p:cNvSpPr>
            <a:spLocks/>
          </p:cNvSpPr>
          <p:nvPr/>
        </p:nvSpPr>
        <p:spPr bwMode="auto">
          <a:xfrm>
            <a:off x="430676" y="2827919"/>
            <a:ext cx="16297624" cy="4219439"/>
          </a:xfrm>
          <a:prstGeom prst="rect">
            <a:avLst/>
          </a:prstGeom>
          <a:solidFill>
            <a:schemeClr val="accent1">
              <a:lumMod val="75000"/>
              <a:alpha val="40000"/>
            </a:schemeClr>
          </a:solidFill>
          <a:ln w="76200">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18537" tIns="67735" rIns="118537" bIns="67735" anchor="ctr"/>
          <a:lstStyle/>
          <a:p>
            <a:pPr algn="l"/>
            <a:r>
              <a:rPr lang="en-US" sz="2000" b="1" dirty="0">
                <a:solidFill>
                  <a:srgbClr val="002060"/>
                </a:solidFill>
                <a:latin typeface="Gotham Medium" panose="02000604030000020004"/>
                <a:ea typeface="Helvetica Neue"/>
                <a:cs typeface="Helvetica Neue"/>
                <a:sym typeface="Helvetica Neue"/>
              </a:rPr>
              <a:t>4 Save when there shall be no poor among you; for the Lord shall greatly bless thee in the land which the Lord thy God giveth thee for an inheritance to possess it: </a:t>
            </a:r>
          </a:p>
          <a:p>
            <a:pPr algn="l"/>
            <a:r>
              <a:rPr lang="en-US" sz="2000" b="1" dirty="0">
                <a:solidFill>
                  <a:srgbClr val="002060"/>
                </a:solidFill>
                <a:latin typeface="Gotham Medium" panose="02000604030000020004"/>
                <a:ea typeface="Helvetica Neue"/>
                <a:cs typeface="Helvetica Neue"/>
                <a:sym typeface="Helvetica Neue"/>
              </a:rPr>
              <a:t>5 Only if thou carefully hearken unto the voice of the Lord thy God, to observe to do all these commandments which I command thee this day. </a:t>
            </a:r>
          </a:p>
          <a:p>
            <a:pPr algn="l"/>
            <a:r>
              <a:rPr lang="en-US" sz="2000" b="1" dirty="0">
                <a:solidFill>
                  <a:srgbClr val="002060"/>
                </a:solidFill>
                <a:latin typeface="Gotham Medium" panose="02000604030000020004"/>
                <a:ea typeface="Helvetica Neue"/>
                <a:cs typeface="Helvetica Neue"/>
                <a:sym typeface="Helvetica Neue"/>
              </a:rPr>
              <a:t>6 For the Lord thy God </a:t>
            </a:r>
            <a:r>
              <a:rPr lang="en-US" sz="2000" b="1" dirty="0" err="1">
                <a:solidFill>
                  <a:srgbClr val="002060"/>
                </a:solidFill>
                <a:latin typeface="Gotham Medium" panose="02000604030000020004"/>
                <a:ea typeface="Helvetica Neue"/>
                <a:cs typeface="Helvetica Neue"/>
                <a:sym typeface="Helvetica Neue"/>
              </a:rPr>
              <a:t>blesseth</a:t>
            </a:r>
            <a:r>
              <a:rPr lang="en-US" sz="2000" b="1" dirty="0">
                <a:solidFill>
                  <a:srgbClr val="002060"/>
                </a:solidFill>
                <a:latin typeface="Gotham Medium" panose="02000604030000020004"/>
                <a:ea typeface="Helvetica Neue"/>
                <a:cs typeface="Helvetica Neue"/>
                <a:sym typeface="Helvetica Neue"/>
              </a:rPr>
              <a:t> thee, as he promised thee: and thou shalt lend unto many nations, but thou shalt not borrow; and thou shalt reign over many nations, but they shall not reign over thee.  </a:t>
            </a:r>
          </a:p>
          <a:p>
            <a:pPr algn="l"/>
            <a:r>
              <a:rPr lang="en-US" sz="2000" b="1" dirty="0">
                <a:solidFill>
                  <a:srgbClr val="002060"/>
                </a:solidFill>
                <a:latin typeface="Gotham Medium" panose="02000604030000020004"/>
                <a:ea typeface="Helvetica Neue"/>
                <a:cs typeface="Helvetica Neue"/>
                <a:sym typeface="Helvetica Neue"/>
              </a:rPr>
              <a:t>7 If there be among you a poor man of one of thy brethren within any of thy gates in thy land which the Lord thy God giveth thee, thou shalt not harden thine heart, nor shut thine hand from thy poor brother: </a:t>
            </a:r>
          </a:p>
          <a:p>
            <a:pPr algn="l"/>
            <a:r>
              <a:rPr lang="en-US" sz="2000" b="1" dirty="0">
                <a:solidFill>
                  <a:srgbClr val="002060"/>
                </a:solidFill>
                <a:latin typeface="Gotham Medium" panose="02000604030000020004"/>
                <a:ea typeface="Helvetica Neue"/>
                <a:cs typeface="Helvetica Neue"/>
                <a:sym typeface="Helvetica Neue"/>
              </a:rPr>
              <a:t>8 But thou shalt open thine hand wide unto him, and shalt surely lend him sufficient for his need, in that which he </a:t>
            </a:r>
            <a:r>
              <a:rPr lang="en-US" sz="2000" b="1" dirty="0" err="1">
                <a:solidFill>
                  <a:srgbClr val="002060"/>
                </a:solidFill>
                <a:latin typeface="Gotham Medium" panose="02000604030000020004"/>
                <a:ea typeface="Helvetica Neue"/>
                <a:cs typeface="Helvetica Neue"/>
                <a:sym typeface="Helvetica Neue"/>
              </a:rPr>
              <a:t>wanteth</a:t>
            </a:r>
            <a:r>
              <a:rPr lang="en-US" sz="2000" b="1" dirty="0">
                <a:solidFill>
                  <a:srgbClr val="002060"/>
                </a:solidFill>
                <a:latin typeface="Gotham Medium" panose="02000604030000020004"/>
                <a:ea typeface="Helvetica Neue"/>
                <a:cs typeface="Helvetica Neue"/>
                <a:sym typeface="Helvetica Neue"/>
              </a:rPr>
              <a:t>.  </a:t>
            </a:r>
          </a:p>
          <a:p>
            <a:pPr algn="l"/>
            <a:r>
              <a:rPr lang="en-US" sz="2000" b="1" dirty="0">
                <a:solidFill>
                  <a:srgbClr val="002060"/>
                </a:solidFill>
                <a:latin typeface="Gotham Medium" panose="02000604030000020004"/>
                <a:ea typeface="Helvetica Neue"/>
                <a:cs typeface="Helvetica Neue"/>
                <a:sym typeface="Helvetica Neue"/>
              </a:rPr>
              <a:t>9 Beware that there be not a thought in thy wicked heart, saying, The seventh year, the year of release, is at hand; and thine eye be evil against thy poor brother, and thou </a:t>
            </a:r>
            <a:r>
              <a:rPr lang="en-US" sz="2000" b="1" dirty="0" err="1">
                <a:solidFill>
                  <a:srgbClr val="002060"/>
                </a:solidFill>
                <a:latin typeface="Gotham Medium" panose="02000604030000020004"/>
                <a:ea typeface="Helvetica Neue"/>
                <a:cs typeface="Helvetica Neue"/>
                <a:sym typeface="Helvetica Neue"/>
              </a:rPr>
              <a:t>givest</a:t>
            </a:r>
            <a:r>
              <a:rPr lang="en-US" sz="2000" b="1" dirty="0">
                <a:solidFill>
                  <a:srgbClr val="002060"/>
                </a:solidFill>
                <a:latin typeface="Gotham Medium" panose="02000604030000020004"/>
                <a:ea typeface="Helvetica Neue"/>
                <a:cs typeface="Helvetica Neue"/>
                <a:sym typeface="Helvetica Neue"/>
              </a:rPr>
              <a:t> him nought; and he cry unto the Lord against thee, and it be sin unto thee. </a:t>
            </a:r>
          </a:p>
          <a:p>
            <a:pPr algn="l"/>
            <a:r>
              <a:rPr lang="en-US" sz="2000" b="1" dirty="0">
                <a:solidFill>
                  <a:srgbClr val="002060"/>
                </a:solidFill>
                <a:latin typeface="Gotham Medium" panose="02000604030000020004"/>
                <a:ea typeface="Helvetica Neue"/>
                <a:cs typeface="Helvetica Neue"/>
                <a:sym typeface="Helvetica Neue"/>
              </a:rPr>
              <a:t>10 Thou shalt surely give him, and thine heart shall not be grieved when thou </a:t>
            </a:r>
            <a:r>
              <a:rPr lang="en-US" sz="2000" b="1" dirty="0" err="1">
                <a:solidFill>
                  <a:srgbClr val="002060"/>
                </a:solidFill>
                <a:latin typeface="Gotham Medium" panose="02000604030000020004"/>
                <a:ea typeface="Helvetica Neue"/>
                <a:cs typeface="Helvetica Neue"/>
                <a:sym typeface="Helvetica Neue"/>
              </a:rPr>
              <a:t>givest</a:t>
            </a:r>
            <a:r>
              <a:rPr lang="en-US" sz="2000" b="1" dirty="0">
                <a:solidFill>
                  <a:srgbClr val="002060"/>
                </a:solidFill>
                <a:latin typeface="Gotham Medium" panose="02000604030000020004"/>
                <a:ea typeface="Helvetica Neue"/>
                <a:cs typeface="Helvetica Neue"/>
                <a:sym typeface="Helvetica Neue"/>
              </a:rPr>
              <a:t> unto him: because that for this thing the Lord thy God shall bless thee in all thy works, and in all that thou </a:t>
            </a:r>
            <a:r>
              <a:rPr lang="en-US" sz="2000" b="1" dirty="0" err="1">
                <a:solidFill>
                  <a:srgbClr val="002060"/>
                </a:solidFill>
                <a:latin typeface="Gotham Medium" panose="02000604030000020004"/>
                <a:ea typeface="Helvetica Neue"/>
                <a:cs typeface="Helvetica Neue"/>
                <a:sym typeface="Helvetica Neue"/>
              </a:rPr>
              <a:t>puttest</a:t>
            </a:r>
            <a:r>
              <a:rPr lang="en-US" sz="2000" b="1" dirty="0">
                <a:solidFill>
                  <a:srgbClr val="002060"/>
                </a:solidFill>
                <a:latin typeface="Gotham Medium" panose="02000604030000020004"/>
                <a:ea typeface="Helvetica Neue"/>
                <a:cs typeface="Helvetica Neue"/>
                <a:sym typeface="Helvetica Neue"/>
              </a:rPr>
              <a:t> thine hand unto. </a:t>
            </a:r>
          </a:p>
          <a:p>
            <a:pPr algn="l"/>
            <a:r>
              <a:rPr lang="en-US" sz="2000" b="1" dirty="0">
                <a:solidFill>
                  <a:srgbClr val="002060"/>
                </a:solidFill>
                <a:latin typeface="Gotham Medium" panose="02000604030000020004"/>
                <a:ea typeface="Helvetica Neue"/>
                <a:cs typeface="Helvetica Neue"/>
                <a:sym typeface="Helvetica Neue"/>
              </a:rPr>
              <a:t>11 For the poor shall never cease out of the land: therefore I command thee, saying, Thou shalt open thine hand wide unto thy brother, to thy poor, and to thy needy, in thy land. </a:t>
            </a:r>
          </a:p>
        </p:txBody>
      </p:sp>
      <p:sp>
        <p:nvSpPr>
          <p:cNvPr id="24" name="Line 10">
            <a:extLst>
              <a:ext uri="{FF2B5EF4-FFF2-40B4-BE49-F238E27FC236}">
                <a16:creationId xmlns:a16="http://schemas.microsoft.com/office/drawing/2014/main" id="{0A027986-47CB-4EC3-A673-ABF84764C316}"/>
              </a:ext>
            </a:extLst>
          </p:cNvPr>
          <p:cNvSpPr>
            <a:spLocks noChangeShapeType="1"/>
          </p:cNvSpPr>
          <p:nvPr/>
        </p:nvSpPr>
        <p:spPr bwMode="auto">
          <a:xfrm>
            <a:off x="-208975" y="2608959"/>
            <a:ext cx="17800863" cy="0"/>
          </a:xfrm>
          <a:prstGeom prst="line">
            <a:avLst/>
          </a:prstGeom>
          <a:noFill/>
          <a:ln w="77063">
            <a:solidFill>
              <a:schemeClr val="tx1"/>
            </a:solidFill>
            <a:round/>
            <a:headEnd/>
            <a:tailEnd/>
          </a:ln>
        </p:spPr>
        <p:txBody>
          <a:bodyPr/>
          <a:lstStyle/>
          <a:p>
            <a:pPr algn="l"/>
            <a:endParaRPr lang="en-US" sz="2667"/>
          </a:p>
        </p:txBody>
      </p:sp>
      <p:sp>
        <p:nvSpPr>
          <p:cNvPr id="41" name="TextBox 40">
            <a:extLst>
              <a:ext uri="{FF2B5EF4-FFF2-40B4-BE49-F238E27FC236}">
                <a16:creationId xmlns:a16="http://schemas.microsoft.com/office/drawing/2014/main" id="{55FC8DB6-0545-402E-8EC4-8011DECDBFD1}"/>
              </a:ext>
            </a:extLst>
          </p:cNvPr>
          <p:cNvSpPr txBox="1"/>
          <p:nvPr/>
        </p:nvSpPr>
        <p:spPr>
          <a:xfrm>
            <a:off x="270942" y="174071"/>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OVERVIEW</a:t>
            </a:r>
          </a:p>
        </p:txBody>
      </p:sp>
      <p:sp>
        <p:nvSpPr>
          <p:cNvPr id="17" name="Line 10">
            <a:extLst>
              <a:ext uri="{FF2B5EF4-FFF2-40B4-BE49-F238E27FC236}">
                <a16:creationId xmlns:a16="http://schemas.microsoft.com/office/drawing/2014/main" id="{F67760C7-6837-45B9-B842-5FDDC5966EEE}"/>
              </a:ext>
            </a:extLst>
          </p:cNvPr>
          <p:cNvSpPr>
            <a:spLocks noChangeShapeType="1"/>
          </p:cNvSpPr>
          <p:nvPr/>
        </p:nvSpPr>
        <p:spPr bwMode="auto">
          <a:xfrm>
            <a:off x="-433776" y="7186806"/>
            <a:ext cx="17800863" cy="0"/>
          </a:xfrm>
          <a:prstGeom prst="line">
            <a:avLst/>
          </a:prstGeom>
          <a:noFill/>
          <a:ln w="114300">
            <a:solidFill>
              <a:srgbClr val="000000"/>
            </a:solidFill>
            <a:round/>
            <a:headEnd/>
            <a:tailEnd/>
          </a:ln>
        </p:spPr>
        <p:txBody>
          <a:bodyPr anchor="ctr"/>
          <a:lstStyle/>
          <a:p>
            <a:pPr algn="l"/>
            <a:endParaRPr lang="en-US" sz="2667"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B073B5BA-3F73-4788-A44E-6FEC2EA0391D}"/>
              </a:ext>
            </a:extLst>
          </p:cNvPr>
          <p:cNvSpPr/>
          <p:nvPr/>
        </p:nvSpPr>
        <p:spPr>
          <a:xfrm>
            <a:off x="427535" y="7177501"/>
            <a:ext cx="16297624" cy="2554545"/>
          </a:xfrm>
          <a:prstGeom prst="rect">
            <a:avLst/>
          </a:prstGeom>
          <a:solidFill>
            <a:schemeClr val="accent1">
              <a:lumMod val="75000"/>
              <a:alpha val="40000"/>
            </a:schemeClr>
          </a:solidFill>
          <a:ln w="762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914446" lvl="1" indent="-457246">
              <a:buFont typeface="Wingdings" panose="05000000000000000000" pitchFamily="2" charset="2"/>
              <a:buChar char="q"/>
            </a:pPr>
            <a:r>
              <a:rPr lang="en-US" sz="2000" b="1" dirty="0">
                <a:solidFill>
                  <a:srgbClr val="002060"/>
                </a:solidFill>
                <a:latin typeface="Helvetica Neue"/>
                <a:ea typeface="Helvetica Neue"/>
                <a:cs typeface="Helvetica Neue"/>
                <a:sym typeface="Helvetica Neue"/>
              </a:rPr>
              <a:t>God created the nation of Israel from slaves who were freed from Egypt, where they were manipulated for financial gain of others. </a:t>
            </a:r>
          </a:p>
          <a:p>
            <a:pPr marL="914446" lvl="1" indent="-457246">
              <a:buFont typeface="Wingdings" panose="05000000000000000000" pitchFamily="2" charset="2"/>
              <a:buChar char="q"/>
            </a:pPr>
            <a:r>
              <a:rPr lang="en-US" sz="2000" b="1" dirty="0">
                <a:solidFill>
                  <a:srgbClr val="002060"/>
                </a:solidFill>
                <a:latin typeface="Helvetica Neue"/>
                <a:ea typeface="Helvetica Neue"/>
                <a:cs typeface="Helvetica Neue"/>
                <a:sym typeface="Helvetica Neue"/>
              </a:rPr>
              <a:t>God instructs Israel to make financial dealings fair and equitable. </a:t>
            </a:r>
          </a:p>
          <a:p>
            <a:pPr marL="914446" lvl="1" indent="-457246">
              <a:buFont typeface="Wingdings" panose="05000000000000000000" pitchFamily="2" charset="2"/>
              <a:buChar char="q"/>
            </a:pPr>
            <a:r>
              <a:rPr lang="en-US" sz="2000" b="1" dirty="0">
                <a:solidFill>
                  <a:srgbClr val="002060"/>
                </a:solidFill>
                <a:latin typeface="Helvetica Neue"/>
                <a:ea typeface="Helvetica Neue"/>
                <a:cs typeface="Helvetica Neue"/>
                <a:sym typeface="Helvetica Neue"/>
              </a:rPr>
              <a:t>For Israel, everyone should be “openhanded” with one another, lending to anyone who has need. </a:t>
            </a:r>
          </a:p>
          <a:p>
            <a:pPr marL="914446" lvl="1" indent="-457246">
              <a:buFont typeface="Wingdings" panose="05000000000000000000" pitchFamily="2" charset="2"/>
              <a:buChar char="q"/>
            </a:pPr>
            <a:r>
              <a:rPr lang="en-US" sz="2000" b="1" dirty="0">
                <a:solidFill>
                  <a:srgbClr val="002060"/>
                </a:solidFill>
                <a:latin typeface="Helvetica Neue"/>
                <a:ea typeface="Helvetica Neue"/>
                <a:cs typeface="Helvetica Neue"/>
                <a:sym typeface="Helvetica Neue"/>
              </a:rPr>
              <a:t>Even though God commands that loans be forgiven every seven years, that should not discourage the people from lending in the first place. </a:t>
            </a:r>
          </a:p>
          <a:p>
            <a:pPr marL="914446" lvl="1" indent="-457246">
              <a:buFont typeface="Wingdings" panose="05000000000000000000" pitchFamily="2" charset="2"/>
              <a:buChar char="q"/>
            </a:pPr>
            <a:r>
              <a:rPr lang="en-US" sz="2000" b="1" dirty="0">
                <a:solidFill>
                  <a:srgbClr val="002060"/>
                </a:solidFill>
                <a:latin typeface="Helvetica Neue"/>
                <a:ea typeface="Helvetica Neue"/>
                <a:cs typeface="Helvetica Neue"/>
                <a:sym typeface="Helvetica Neue"/>
              </a:rPr>
              <a:t>If followed, God’s ways will bring blessing. </a:t>
            </a:r>
          </a:p>
          <a:p>
            <a:pPr marL="914446" lvl="1" indent="-457246">
              <a:buFont typeface="Wingdings" panose="05000000000000000000" pitchFamily="2" charset="2"/>
              <a:buChar char="q"/>
            </a:pPr>
            <a:r>
              <a:rPr lang="en-US" sz="2000" b="1" dirty="0">
                <a:solidFill>
                  <a:srgbClr val="002060"/>
                </a:solidFill>
                <a:latin typeface="Helvetica Neue"/>
                <a:ea typeface="Helvetica Neue"/>
                <a:cs typeface="Helvetica Neue"/>
                <a:sym typeface="Helvetica Neue"/>
              </a:rPr>
              <a:t>God expects responsiveness to the needs of the poor. </a:t>
            </a:r>
          </a:p>
        </p:txBody>
      </p:sp>
      <p:cxnSp>
        <p:nvCxnSpPr>
          <p:cNvPr id="20" name="Straight Connector 19">
            <a:extLst>
              <a:ext uri="{FF2B5EF4-FFF2-40B4-BE49-F238E27FC236}">
                <a16:creationId xmlns:a16="http://schemas.microsoft.com/office/drawing/2014/main" id="{E10B1E77-DAEF-4D4A-B41E-3FCD1B0216C5}"/>
              </a:ext>
            </a:extLst>
          </p:cNvPr>
          <p:cNvCxnSpPr/>
          <p:nvPr/>
        </p:nvCxnSpPr>
        <p:spPr>
          <a:xfrm>
            <a:off x="-208975" y="1282100"/>
            <a:ext cx="178008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2">
            <a:extLst>
              <a:ext uri="{FF2B5EF4-FFF2-40B4-BE49-F238E27FC236}">
                <a16:creationId xmlns:a16="http://schemas.microsoft.com/office/drawing/2014/main" id="{7000DBBD-23B0-4E1D-8DC5-B3F53CD76D96}"/>
              </a:ext>
            </a:extLst>
          </p:cNvPr>
          <p:cNvSpPr txBox="1">
            <a:spLocks/>
          </p:cNvSpPr>
          <p:nvPr/>
        </p:nvSpPr>
        <p:spPr>
          <a:xfrm>
            <a:off x="11620327" y="76214"/>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
        <p:nvSpPr>
          <p:cNvPr id="22" name="Title 2">
            <a:extLst>
              <a:ext uri="{FF2B5EF4-FFF2-40B4-BE49-F238E27FC236}">
                <a16:creationId xmlns:a16="http://schemas.microsoft.com/office/drawing/2014/main" id="{B88ADFCF-1973-4DBE-8262-412C4DDA3DD2}"/>
              </a:ext>
            </a:extLst>
          </p:cNvPr>
          <p:cNvSpPr txBox="1">
            <a:spLocks/>
          </p:cNvSpPr>
          <p:nvPr/>
        </p:nvSpPr>
        <p:spPr>
          <a:xfrm>
            <a:off x="430675" y="1501060"/>
            <a:ext cx="9230160" cy="888939"/>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3735" b="1" dirty="0">
                <a:latin typeface="Gotham Medium" panose="02000604030000020004"/>
                <a:ea typeface="Helvetica Neue"/>
                <a:cs typeface="Helvetica Neue"/>
                <a:sym typeface="Helvetica Neue"/>
              </a:rPr>
              <a:t>A Generous and Just Nation - Deuteronomy 15:4–11 KJV </a:t>
            </a:r>
          </a:p>
        </p:txBody>
      </p:sp>
    </p:spTree>
    <p:extLst>
      <p:ext uri="{BB962C8B-B14F-4D97-AF65-F5344CB8AC3E}">
        <p14:creationId xmlns:p14="http://schemas.microsoft.com/office/powerpoint/2010/main" val="3452994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2F949-0886-024A-23CF-474881C91765}"/>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DF57361B-5884-D1DF-1DC1-A3E247C44A73}"/>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517" r="11517"/>
          <a:stretch/>
        </p:blipFill>
        <p:spPr>
          <a:xfrm>
            <a:off x="10567799" y="-411210"/>
            <a:ext cx="7403889" cy="6413188"/>
          </a:xfrm>
          <a:prstGeom prst="flowChartConnector">
            <a:avLst/>
          </a:prstGeom>
          <a:blipFill dpi="0" rotWithShape="1">
            <a:blip r:embed="rId5">
              <a:duotone>
                <a:schemeClr val="accent1">
                  <a:shade val="45000"/>
                  <a:satMod val="135000"/>
                </a:schemeClr>
                <a:prstClr val="white"/>
              </a:duotone>
            </a:blip>
            <a:srcRect/>
            <a:tile tx="0" ty="0" sx="100000" sy="100000" flip="none" algn="tl"/>
          </a:blipFill>
        </p:spPr>
      </p:pic>
      <p:pic>
        <p:nvPicPr>
          <p:cNvPr id="26" name="Picture 25">
            <a:extLst>
              <a:ext uri="{FF2B5EF4-FFF2-40B4-BE49-F238E27FC236}">
                <a16:creationId xmlns:a16="http://schemas.microsoft.com/office/drawing/2014/main" id="{9BE68ED5-A7BB-5C65-DB4D-E0AD8A0E9707}"/>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517" r="11517"/>
          <a:stretch/>
        </p:blipFill>
        <p:spPr>
          <a:xfrm>
            <a:off x="-476288" y="5133009"/>
            <a:ext cx="7403889" cy="6413188"/>
          </a:xfrm>
          <a:prstGeom prst="flowChartConnector">
            <a:avLst/>
          </a:prstGeom>
        </p:spPr>
      </p:pic>
      <p:sp>
        <p:nvSpPr>
          <p:cNvPr id="7171" name="Line 7">
            <a:extLst>
              <a:ext uri="{FF2B5EF4-FFF2-40B4-BE49-F238E27FC236}">
                <a16:creationId xmlns:a16="http://schemas.microsoft.com/office/drawing/2014/main" id="{ACA19174-D5CD-4D7E-0113-FC6E467D61B8}"/>
              </a:ext>
            </a:extLst>
          </p:cNvPr>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sp>
        <p:nvSpPr>
          <p:cNvPr id="7173" name="Line 9">
            <a:extLst>
              <a:ext uri="{FF2B5EF4-FFF2-40B4-BE49-F238E27FC236}">
                <a16:creationId xmlns:a16="http://schemas.microsoft.com/office/drawing/2014/main" id="{87CF96D6-9BE4-A444-3DC6-90BE99DFC6D3}"/>
              </a:ext>
            </a:extLst>
          </p:cNvPr>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cxnSp>
        <p:nvCxnSpPr>
          <p:cNvPr id="7177" name="Straight Connector 25">
            <a:extLst>
              <a:ext uri="{FF2B5EF4-FFF2-40B4-BE49-F238E27FC236}">
                <a16:creationId xmlns:a16="http://schemas.microsoft.com/office/drawing/2014/main" id="{0E92B8EA-8AF5-8A5A-DF79-419C7832C22B}"/>
              </a:ext>
            </a:extLst>
          </p:cNvPr>
          <p:cNvCxnSpPr>
            <a:cxnSpLocks noChangeShapeType="1"/>
          </p:cNvCxnSpPr>
          <p:nvPr/>
        </p:nvCxnSpPr>
        <p:spPr bwMode="auto">
          <a:xfrm>
            <a:off x="611964" y="6513731"/>
            <a:ext cx="17800863" cy="1219237"/>
          </a:xfrm>
          <a:prstGeom prst="line">
            <a:avLst/>
          </a:prstGeom>
          <a:noFill/>
          <a:ln w="12700" algn="ctr">
            <a:noFill/>
            <a:miter lim="0"/>
            <a:headEnd/>
            <a:tailEnd/>
          </a:ln>
        </p:spPr>
      </p:cxnSp>
      <p:sp>
        <p:nvSpPr>
          <p:cNvPr id="23" name="Rectangle 13">
            <a:extLst>
              <a:ext uri="{FF2B5EF4-FFF2-40B4-BE49-F238E27FC236}">
                <a16:creationId xmlns:a16="http://schemas.microsoft.com/office/drawing/2014/main" id="{BF7B451A-6382-E2B8-A49C-F875088CAFC1}"/>
              </a:ext>
            </a:extLst>
          </p:cNvPr>
          <p:cNvSpPr>
            <a:spLocks/>
          </p:cNvSpPr>
          <p:nvPr/>
        </p:nvSpPr>
        <p:spPr bwMode="auto">
          <a:xfrm>
            <a:off x="430676" y="2827920"/>
            <a:ext cx="16297624" cy="3459154"/>
          </a:xfrm>
          <a:prstGeom prst="rect">
            <a:avLst/>
          </a:prstGeom>
          <a:solidFill>
            <a:srgbClr val="002060">
              <a:alpha val="40000"/>
            </a:srgbClr>
          </a:solidFill>
          <a:ln w="76200">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18537" tIns="67735" rIns="118537" bIns="67735" anchor="ctr"/>
          <a:lstStyle/>
          <a:p>
            <a:pPr algn="l"/>
            <a:r>
              <a:rPr lang="en-US" sz="2800" b="1" dirty="0">
                <a:solidFill>
                  <a:schemeClr val="accent1">
                    <a:lumMod val="20000"/>
                    <a:lumOff val="80000"/>
                  </a:schemeClr>
                </a:solidFill>
                <a:latin typeface="Gotham Medium" panose="02000604030000020004"/>
                <a:ea typeface="Helvetica Neue"/>
                <a:cs typeface="Helvetica Neue"/>
                <a:sym typeface="Helvetica Neue"/>
              </a:rPr>
              <a:t>42 For I was an </a:t>
            </a:r>
            <a:r>
              <a:rPr lang="en-US" sz="2800" b="1" dirty="0" err="1">
                <a:solidFill>
                  <a:schemeClr val="accent1">
                    <a:lumMod val="20000"/>
                    <a:lumOff val="80000"/>
                  </a:schemeClr>
                </a:solidFill>
                <a:latin typeface="Gotham Medium" panose="02000604030000020004"/>
                <a:ea typeface="Helvetica Neue"/>
                <a:cs typeface="Helvetica Neue"/>
                <a:sym typeface="Helvetica Neue"/>
              </a:rPr>
              <a:t>hungred</a:t>
            </a:r>
            <a:r>
              <a:rPr lang="en-US" sz="2800" b="1" dirty="0">
                <a:solidFill>
                  <a:schemeClr val="accent1">
                    <a:lumMod val="20000"/>
                    <a:lumOff val="80000"/>
                  </a:schemeClr>
                </a:solidFill>
                <a:latin typeface="Gotham Medium" panose="02000604030000020004"/>
                <a:ea typeface="Helvetica Neue"/>
                <a:cs typeface="Helvetica Neue"/>
                <a:sym typeface="Helvetica Neue"/>
              </a:rPr>
              <a:t>, and ye gave me no meat: I was thirsty, and ye gave me no drink: </a:t>
            </a:r>
          </a:p>
          <a:p>
            <a:pPr algn="l"/>
            <a:r>
              <a:rPr lang="en-US" sz="2800" b="1" dirty="0">
                <a:solidFill>
                  <a:schemeClr val="accent1">
                    <a:lumMod val="20000"/>
                    <a:lumOff val="80000"/>
                  </a:schemeClr>
                </a:solidFill>
                <a:latin typeface="Gotham Medium" panose="02000604030000020004"/>
                <a:ea typeface="Helvetica Neue"/>
                <a:cs typeface="Helvetica Neue"/>
                <a:sym typeface="Helvetica Neue"/>
              </a:rPr>
              <a:t>43 I was a stranger, and ye took me not in: naked, and ye clothed me not: sick, and in prison, and ye visited me not.  </a:t>
            </a:r>
          </a:p>
          <a:p>
            <a:pPr algn="l"/>
            <a:r>
              <a:rPr lang="en-US" sz="2800" b="1" dirty="0">
                <a:solidFill>
                  <a:schemeClr val="accent1">
                    <a:lumMod val="20000"/>
                    <a:lumOff val="80000"/>
                  </a:schemeClr>
                </a:solidFill>
                <a:latin typeface="Gotham Medium" panose="02000604030000020004"/>
                <a:ea typeface="Helvetica Neue"/>
                <a:cs typeface="Helvetica Neue"/>
                <a:sym typeface="Helvetica Neue"/>
              </a:rPr>
              <a:t>44 Then shall they also answer him, saying, Lord, when saw we thee an </a:t>
            </a:r>
            <a:r>
              <a:rPr lang="en-US" sz="2800" b="1" dirty="0" err="1">
                <a:solidFill>
                  <a:schemeClr val="accent1">
                    <a:lumMod val="20000"/>
                    <a:lumOff val="80000"/>
                  </a:schemeClr>
                </a:solidFill>
                <a:latin typeface="Gotham Medium" panose="02000604030000020004"/>
                <a:ea typeface="Helvetica Neue"/>
                <a:cs typeface="Helvetica Neue"/>
                <a:sym typeface="Helvetica Neue"/>
              </a:rPr>
              <a:t>hungred</a:t>
            </a:r>
            <a:r>
              <a:rPr lang="en-US" sz="2800" b="1" dirty="0">
                <a:solidFill>
                  <a:schemeClr val="accent1">
                    <a:lumMod val="20000"/>
                    <a:lumOff val="80000"/>
                  </a:schemeClr>
                </a:solidFill>
                <a:latin typeface="Gotham Medium" panose="02000604030000020004"/>
                <a:ea typeface="Helvetica Neue"/>
                <a:cs typeface="Helvetica Neue"/>
                <a:sym typeface="Helvetica Neue"/>
              </a:rPr>
              <a:t>, or athirst, or a stranger, or naked, or sick, or in prison, and did not minister unto thee? </a:t>
            </a:r>
          </a:p>
          <a:p>
            <a:pPr algn="l"/>
            <a:r>
              <a:rPr lang="en-US" sz="2800" b="1" dirty="0">
                <a:solidFill>
                  <a:schemeClr val="accent1">
                    <a:lumMod val="20000"/>
                    <a:lumOff val="80000"/>
                  </a:schemeClr>
                </a:solidFill>
                <a:latin typeface="Gotham Medium" panose="02000604030000020004"/>
                <a:ea typeface="Helvetica Neue"/>
                <a:cs typeface="Helvetica Neue"/>
                <a:sym typeface="Helvetica Neue"/>
              </a:rPr>
              <a:t>45 Then shall he answer them, saying, Verily I say unto you, Inasmuch as ye did it not to one of the least of these, ye did it not to me. </a:t>
            </a:r>
          </a:p>
        </p:txBody>
      </p:sp>
      <p:sp>
        <p:nvSpPr>
          <p:cNvPr id="24" name="Line 10">
            <a:extLst>
              <a:ext uri="{FF2B5EF4-FFF2-40B4-BE49-F238E27FC236}">
                <a16:creationId xmlns:a16="http://schemas.microsoft.com/office/drawing/2014/main" id="{F5D1E2C2-2920-BCAC-F4E4-1C734523770B}"/>
              </a:ext>
            </a:extLst>
          </p:cNvPr>
          <p:cNvSpPr>
            <a:spLocks noChangeShapeType="1"/>
          </p:cNvSpPr>
          <p:nvPr/>
        </p:nvSpPr>
        <p:spPr bwMode="auto">
          <a:xfrm>
            <a:off x="-208975" y="2608959"/>
            <a:ext cx="17800863" cy="0"/>
          </a:xfrm>
          <a:prstGeom prst="line">
            <a:avLst/>
          </a:prstGeom>
          <a:noFill/>
          <a:ln w="77063">
            <a:solidFill>
              <a:schemeClr val="tx1"/>
            </a:solidFill>
            <a:round/>
            <a:headEnd/>
            <a:tailEnd/>
          </a:ln>
        </p:spPr>
        <p:txBody>
          <a:bodyPr/>
          <a:lstStyle/>
          <a:p>
            <a:pPr algn="l"/>
            <a:endParaRPr lang="en-US" sz="2667"/>
          </a:p>
        </p:txBody>
      </p:sp>
      <p:sp>
        <p:nvSpPr>
          <p:cNvPr id="41" name="TextBox 40">
            <a:extLst>
              <a:ext uri="{FF2B5EF4-FFF2-40B4-BE49-F238E27FC236}">
                <a16:creationId xmlns:a16="http://schemas.microsoft.com/office/drawing/2014/main" id="{B6C95C99-C9C1-7684-715F-523A5E4D621C}"/>
              </a:ext>
            </a:extLst>
          </p:cNvPr>
          <p:cNvSpPr txBox="1"/>
          <p:nvPr/>
        </p:nvSpPr>
        <p:spPr>
          <a:xfrm>
            <a:off x="270942" y="174071"/>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OVERVIEW</a:t>
            </a:r>
          </a:p>
        </p:txBody>
      </p:sp>
      <p:sp>
        <p:nvSpPr>
          <p:cNvPr id="17" name="Line 10">
            <a:extLst>
              <a:ext uri="{FF2B5EF4-FFF2-40B4-BE49-F238E27FC236}">
                <a16:creationId xmlns:a16="http://schemas.microsoft.com/office/drawing/2014/main" id="{F6C2F5B9-EBD7-8733-1F83-0E2A32E449A1}"/>
              </a:ext>
            </a:extLst>
          </p:cNvPr>
          <p:cNvSpPr>
            <a:spLocks noChangeShapeType="1"/>
          </p:cNvSpPr>
          <p:nvPr/>
        </p:nvSpPr>
        <p:spPr bwMode="auto">
          <a:xfrm>
            <a:off x="-450445" y="6405217"/>
            <a:ext cx="17800863" cy="0"/>
          </a:xfrm>
          <a:prstGeom prst="line">
            <a:avLst/>
          </a:prstGeom>
          <a:noFill/>
          <a:ln w="114300">
            <a:solidFill>
              <a:srgbClr val="000000"/>
            </a:solidFill>
            <a:round/>
            <a:headEnd/>
            <a:tailEnd/>
          </a:ln>
        </p:spPr>
        <p:txBody>
          <a:bodyPr anchor="ctr"/>
          <a:lstStyle/>
          <a:p>
            <a:pPr algn="l"/>
            <a:endParaRPr lang="en-US" sz="2667"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9536B861-F83B-5104-244B-A63BCE9844C8}"/>
              </a:ext>
            </a:extLst>
          </p:cNvPr>
          <p:cNvSpPr/>
          <p:nvPr/>
        </p:nvSpPr>
        <p:spPr>
          <a:xfrm>
            <a:off x="427535" y="6582454"/>
            <a:ext cx="16297624" cy="3108543"/>
          </a:xfrm>
          <a:prstGeom prst="rect">
            <a:avLst/>
          </a:prstGeom>
          <a:solidFill>
            <a:srgbClr val="002060">
              <a:alpha val="40000"/>
            </a:srgbClr>
          </a:solidFill>
          <a:ln w="762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914446" lvl="1" indent="-457246">
              <a:buFont typeface="Wingdings" panose="05000000000000000000" pitchFamily="2" charset="2"/>
              <a:buChar char="q"/>
            </a:pPr>
            <a:r>
              <a:rPr lang="en-US" sz="2800" b="1" dirty="0">
                <a:solidFill>
                  <a:schemeClr val="accent1">
                    <a:lumMod val="20000"/>
                    <a:lumOff val="80000"/>
                  </a:schemeClr>
                </a:solidFill>
                <a:latin typeface="Helvetica Neue"/>
                <a:ea typeface="Helvetica Neue"/>
                <a:cs typeface="Helvetica Neue"/>
                <a:sym typeface="Helvetica Neue"/>
              </a:rPr>
              <a:t>Jesus speaks to His followers about the judgment that awaits all people. </a:t>
            </a:r>
          </a:p>
          <a:p>
            <a:pPr marL="914446" lvl="1" indent="-457246">
              <a:buFont typeface="Wingdings" panose="05000000000000000000" pitchFamily="2" charset="2"/>
              <a:buChar char="q"/>
            </a:pPr>
            <a:r>
              <a:rPr lang="en-US" sz="2800" b="1" dirty="0">
                <a:solidFill>
                  <a:schemeClr val="accent1">
                    <a:lumMod val="20000"/>
                    <a:lumOff val="80000"/>
                  </a:schemeClr>
                </a:solidFill>
                <a:latin typeface="Helvetica Neue"/>
                <a:ea typeface="Helvetica Neue"/>
                <a:cs typeface="Helvetica Neue"/>
                <a:sym typeface="Helvetica Neue"/>
              </a:rPr>
              <a:t>The Son of Man shall give an unfavorable judgment to those who overlook the needs of others. </a:t>
            </a:r>
          </a:p>
          <a:p>
            <a:pPr marL="914446" lvl="1" indent="-457246">
              <a:buFont typeface="Wingdings" panose="05000000000000000000" pitchFamily="2" charset="2"/>
              <a:buChar char="q"/>
            </a:pPr>
            <a:r>
              <a:rPr lang="en-US" sz="2800" b="1" dirty="0">
                <a:solidFill>
                  <a:schemeClr val="accent1">
                    <a:lumMod val="20000"/>
                    <a:lumOff val="80000"/>
                  </a:schemeClr>
                </a:solidFill>
                <a:latin typeface="Helvetica Neue"/>
                <a:ea typeface="Helvetica Neue"/>
                <a:cs typeface="Helvetica Neue"/>
                <a:sym typeface="Helvetica Neue"/>
              </a:rPr>
              <a:t>The hungry, strangers without a place to stay, those without clothes and other necessities—these are the people that Jesus elevates. </a:t>
            </a:r>
          </a:p>
          <a:p>
            <a:pPr marL="914446" lvl="1" indent="-457246">
              <a:buFont typeface="Wingdings" panose="05000000000000000000" pitchFamily="2" charset="2"/>
              <a:buChar char="q"/>
            </a:pPr>
            <a:r>
              <a:rPr lang="en-US" sz="2800" b="1" dirty="0">
                <a:solidFill>
                  <a:schemeClr val="accent1">
                    <a:lumMod val="20000"/>
                    <a:lumOff val="80000"/>
                  </a:schemeClr>
                </a:solidFill>
                <a:latin typeface="Helvetica Neue"/>
                <a:ea typeface="Helvetica Neue"/>
                <a:cs typeface="Helvetica Neue"/>
                <a:sym typeface="Helvetica Neue"/>
              </a:rPr>
              <a:t>Some people will act surprised that Jesus identifies with the poor and persecuted. </a:t>
            </a:r>
          </a:p>
          <a:p>
            <a:pPr marL="914446" lvl="1" indent="-457246">
              <a:buFont typeface="Wingdings" panose="05000000000000000000" pitchFamily="2" charset="2"/>
              <a:buChar char="q"/>
            </a:pPr>
            <a:r>
              <a:rPr lang="en-US" sz="2800" b="1" dirty="0">
                <a:solidFill>
                  <a:schemeClr val="accent1">
                    <a:lumMod val="20000"/>
                    <a:lumOff val="80000"/>
                  </a:schemeClr>
                </a:solidFill>
                <a:latin typeface="Helvetica Neue"/>
                <a:ea typeface="Helvetica Neue"/>
                <a:cs typeface="Helvetica Neue"/>
                <a:sym typeface="Helvetica Neue"/>
              </a:rPr>
              <a:t>Caring for these needs is also caring for Jesus. </a:t>
            </a:r>
          </a:p>
        </p:txBody>
      </p:sp>
      <p:cxnSp>
        <p:nvCxnSpPr>
          <p:cNvPr id="20" name="Straight Connector 19">
            <a:extLst>
              <a:ext uri="{FF2B5EF4-FFF2-40B4-BE49-F238E27FC236}">
                <a16:creationId xmlns:a16="http://schemas.microsoft.com/office/drawing/2014/main" id="{58347D55-A5E7-BC95-C1AD-EFAB79AF73BD}"/>
              </a:ext>
            </a:extLst>
          </p:cNvPr>
          <p:cNvCxnSpPr/>
          <p:nvPr/>
        </p:nvCxnSpPr>
        <p:spPr>
          <a:xfrm>
            <a:off x="-208975" y="1282100"/>
            <a:ext cx="178008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2">
            <a:extLst>
              <a:ext uri="{FF2B5EF4-FFF2-40B4-BE49-F238E27FC236}">
                <a16:creationId xmlns:a16="http://schemas.microsoft.com/office/drawing/2014/main" id="{28D8BB69-9073-544E-AB26-D6B7A5B44CEF}"/>
              </a:ext>
            </a:extLst>
          </p:cNvPr>
          <p:cNvSpPr txBox="1">
            <a:spLocks/>
          </p:cNvSpPr>
          <p:nvPr/>
        </p:nvSpPr>
        <p:spPr>
          <a:xfrm>
            <a:off x="11620327" y="76214"/>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
        <p:nvSpPr>
          <p:cNvPr id="22" name="Title 2">
            <a:extLst>
              <a:ext uri="{FF2B5EF4-FFF2-40B4-BE49-F238E27FC236}">
                <a16:creationId xmlns:a16="http://schemas.microsoft.com/office/drawing/2014/main" id="{57230B04-808B-C6B7-DB6C-C01D9E87551A}"/>
              </a:ext>
            </a:extLst>
          </p:cNvPr>
          <p:cNvSpPr txBox="1">
            <a:spLocks/>
          </p:cNvSpPr>
          <p:nvPr/>
        </p:nvSpPr>
        <p:spPr>
          <a:xfrm>
            <a:off x="427535" y="1547226"/>
            <a:ext cx="7403889" cy="888939"/>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3735" b="1" dirty="0">
                <a:latin typeface="Gotham Medium" panose="02000604030000020004"/>
                <a:ea typeface="Helvetica Neue"/>
                <a:cs typeface="Helvetica Neue"/>
                <a:sym typeface="Helvetica Neue"/>
              </a:rPr>
              <a:t>WWYDFJ - Matthew 25:42–45 KJV </a:t>
            </a:r>
          </a:p>
        </p:txBody>
      </p:sp>
    </p:spTree>
    <p:extLst>
      <p:ext uri="{BB962C8B-B14F-4D97-AF65-F5344CB8AC3E}">
        <p14:creationId xmlns:p14="http://schemas.microsoft.com/office/powerpoint/2010/main" val="37458651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33A5C7A-03CC-496C-991F-E142F14890F1}"/>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517" r="11517"/>
          <a:stretch/>
        </p:blipFill>
        <p:spPr>
          <a:xfrm>
            <a:off x="-574268" y="1045433"/>
            <a:ext cx="12128382" cy="10505507"/>
          </a:xfrm>
          <a:prstGeom prst="flowChartConnector">
            <a:avLst/>
          </a:prstGeom>
          <a:blipFill>
            <a:blip r:embed="rId5">
              <a:alphaModFix amt="20000"/>
            </a:blip>
            <a:stretch>
              <a:fillRect/>
            </a:stretch>
          </a:blipFill>
        </p:spPr>
      </p:pic>
      <p:pic>
        <p:nvPicPr>
          <p:cNvPr id="14" name="Picture 13">
            <a:extLst>
              <a:ext uri="{FF2B5EF4-FFF2-40B4-BE49-F238E27FC236}">
                <a16:creationId xmlns:a16="http://schemas.microsoft.com/office/drawing/2014/main" id="{ECAD13F9-2BCE-4B54-A4B5-43AA4495685D}"/>
              </a:ext>
            </a:extLst>
          </p:cNvPr>
          <p:cNvPicPr>
            <a:picLocks noChangeAspect="1"/>
          </p:cNvPicPr>
          <p:nvPr/>
        </p:nvPicPr>
        <p:blipFill rotWithShape="1">
          <a:blip r:embed="rId6">
            <a:duotone>
              <a:schemeClr val="accent1">
                <a:shade val="45000"/>
                <a:satMod val="135000"/>
              </a:schemeClr>
              <a:prstClr val="white"/>
            </a:duotone>
            <a:alphaModFix amt="20000"/>
            <a:extLst>
              <a:ext uri="{BEBA8EAE-BF5A-486C-A8C5-ECC9F3942E4B}">
                <a14:imgProps xmlns:a14="http://schemas.microsoft.com/office/drawing/2010/main">
                  <a14:imgLayer r:embed="rId7">
                    <a14:imgEffect>
                      <a14:colorTemperature colorTemp="6443"/>
                    </a14:imgEffect>
                    <a14:imgEffect>
                      <a14:brightnessContrast bright="14000" contrast="-49000"/>
                    </a14:imgEffect>
                  </a14:imgLayer>
                </a14:imgProps>
              </a:ext>
            </a:extLst>
          </a:blip>
          <a:srcRect t="23077" r="15456"/>
          <a:stretch/>
        </p:blipFill>
        <p:spPr>
          <a:xfrm>
            <a:off x="6704418" y="-423379"/>
            <a:ext cx="12128382" cy="10505507"/>
          </a:xfrm>
          <a:prstGeom prst="flowChartConnector">
            <a:avLst/>
          </a:prstGeom>
          <a:blipFill>
            <a:blip r:embed="rId5">
              <a:alphaModFix amt="20000"/>
            </a:blip>
            <a:stretch>
              <a:fillRect/>
            </a:stretch>
          </a:blipFill>
        </p:spPr>
      </p:pic>
      <p:sp>
        <p:nvSpPr>
          <p:cNvPr id="2" name="Rectangle: Rounded Corners 1">
            <a:extLst>
              <a:ext uri="{FF2B5EF4-FFF2-40B4-BE49-F238E27FC236}">
                <a16:creationId xmlns:a16="http://schemas.microsoft.com/office/drawing/2014/main" id="{7F5D1A2B-EEA7-459D-80F2-970AC84A03A9}"/>
              </a:ext>
            </a:extLst>
          </p:cNvPr>
          <p:cNvSpPr/>
          <p:nvPr/>
        </p:nvSpPr>
        <p:spPr>
          <a:xfrm>
            <a:off x="2712991" y="1748437"/>
            <a:ext cx="13070569" cy="1150272"/>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algn="l"/>
            <a:r>
              <a:rPr lang="en-US" sz="5867" b="1" u="sng" dirty="0">
                <a:solidFill>
                  <a:schemeClr val="bg1"/>
                </a:solidFill>
                <a:latin typeface="Helvetica Neue"/>
                <a:ea typeface="Helvetica Neue"/>
                <a:cs typeface="Helvetica Neue"/>
                <a:sym typeface="Helvetica Neue"/>
              </a:rPr>
              <a:t>A God Who Loves Giving</a:t>
            </a:r>
          </a:p>
        </p:txBody>
      </p:sp>
      <p:sp>
        <p:nvSpPr>
          <p:cNvPr id="12" name="TextBox 11">
            <a:extLst>
              <a:ext uri="{FF2B5EF4-FFF2-40B4-BE49-F238E27FC236}">
                <a16:creationId xmlns:a16="http://schemas.microsoft.com/office/drawing/2014/main" id="{64AC2B0A-7EF6-4661-BAF2-48BF1E008AC9}"/>
              </a:ext>
            </a:extLst>
          </p:cNvPr>
          <p:cNvSpPr txBox="1"/>
          <p:nvPr/>
        </p:nvSpPr>
        <p:spPr>
          <a:xfrm>
            <a:off x="270942" y="123920"/>
            <a:ext cx="11853139" cy="1077218"/>
          </a:xfrm>
          <a:prstGeom prst="rect">
            <a:avLst/>
          </a:prstGeom>
          <a:noFill/>
        </p:spPr>
        <p:txBody>
          <a:bodyPr wrap="square" rtlCol="0">
            <a:spAutoFit/>
          </a:bodyPr>
          <a:lstStyle/>
          <a:p>
            <a:pPr algn="l"/>
            <a:r>
              <a:rPr lang="en-US" sz="6400" b="1" cap="small" dirty="0">
                <a:solidFill>
                  <a:srgbClr val="002060"/>
                </a:solidFill>
                <a:latin typeface="Gotham Medium" panose="02000604030000020004" pitchFamily="2" charset="0"/>
              </a:rPr>
              <a:t> One Bible, One Story</a:t>
            </a:r>
          </a:p>
        </p:txBody>
      </p:sp>
      <p:sp>
        <p:nvSpPr>
          <p:cNvPr id="18" name="Line 10">
            <a:extLst>
              <a:ext uri="{FF2B5EF4-FFF2-40B4-BE49-F238E27FC236}">
                <a16:creationId xmlns:a16="http://schemas.microsoft.com/office/drawing/2014/main" id="{5AC8A4D0-C4A4-4A1A-937F-717265683366}"/>
              </a:ext>
            </a:extLst>
          </p:cNvPr>
          <p:cNvSpPr>
            <a:spLocks noChangeShapeType="1"/>
          </p:cNvSpPr>
          <p:nvPr/>
        </p:nvSpPr>
        <p:spPr bwMode="auto">
          <a:xfrm>
            <a:off x="1024159" y="10158920"/>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270941" y="1259633"/>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F91492A-8356-4B1A-A035-5B5185E5E856}"/>
              </a:ext>
            </a:extLst>
          </p:cNvPr>
          <p:cNvSpPr/>
          <p:nvPr/>
        </p:nvSpPr>
        <p:spPr>
          <a:xfrm>
            <a:off x="2564296" y="3036111"/>
            <a:ext cx="13318433" cy="5078313"/>
          </a:xfrm>
          <a:prstGeom prst="rect">
            <a:avLst/>
          </a:prstGeom>
          <a:solidFill>
            <a:schemeClr val="bg1">
              <a:alpha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3600" b="1" dirty="0">
                <a:solidFill>
                  <a:srgbClr val="002060"/>
                </a:solidFill>
                <a:latin typeface="Gotham Medium" panose="02000604030000020004"/>
                <a:ea typeface="Helvetica Neue"/>
                <a:cs typeface="Helvetica Neue"/>
                <a:sym typeface="Helvetica Neue"/>
              </a:rPr>
              <a:t>In Mark 12:41–44, Jesus selected the most unlikely person as a model for giving. She was a poor widow—the kind of person who had no extra resources to be giving in the first place. Nonetheless, she gave two tiny copper coins. Others’ massive gifts did not impress Jesus as much as the widow’s offering. Jesus knew that the rich were giving large amounts. But the widow was extremely poor, and her heart’s desire was to demonstrate her love for God by giving everything she could. God is able to multiply and do far more with what is given, but the heart is what God sees. </a:t>
            </a:r>
          </a:p>
        </p:txBody>
      </p:sp>
      <p:sp>
        <p:nvSpPr>
          <p:cNvPr id="11" name="Title 2">
            <a:extLst>
              <a:ext uri="{FF2B5EF4-FFF2-40B4-BE49-F238E27FC236}">
                <a16:creationId xmlns:a16="http://schemas.microsoft.com/office/drawing/2014/main" id="{58FB5F35-44ED-4682-90B2-1A02F3D88501}"/>
              </a:ext>
            </a:extLst>
          </p:cNvPr>
          <p:cNvSpPr txBox="1">
            <a:spLocks/>
          </p:cNvSpPr>
          <p:nvPr/>
        </p:nvSpPr>
        <p:spPr>
          <a:xfrm>
            <a:off x="11620327" y="70043"/>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Tree>
    <p:extLst>
      <p:ext uri="{BB962C8B-B14F-4D97-AF65-F5344CB8AC3E}">
        <p14:creationId xmlns:p14="http://schemas.microsoft.com/office/powerpoint/2010/main" val="180577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F0E91F9-E263-4EA5-BB3A-165F10634D3B}"/>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t="19631" b="19631"/>
          <a:stretch/>
        </p:blipFill>
        <p:spPr>
          <a:xfrm>
            <a:off x="-198120" y="1193829"/>
            <a:ext cx="14965680" cy="9089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01F39278-C382-C1E7-AA21-F8AE2EE06404}"/>
              </a:ext>
            </a:extLst>
          </p:cNvPr>
          <p:cNvSpPr/>
          <p:nvPr/>
        </p:nvSpPr>
        <p:spPr>
          <a:xfrm>
            <a:off x="944881" y="2329314"/>
            <a:ext cx="13487400" cy="7058526"/>
          </a:xfrm>
          <a:prstGeom prst="rect">
            <a:avLst/>
          </a:prstGeom>
          <a:solidFill>
            <a:schemeClr val="bg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7F5D1A2B-EEA7-459D-80F2-970AC84A03A9}"/>
              </a:ext>
            </a:extLst>
          </p:cNvPr>
          <p:cNvSpPr/>
          <p:nvPr/>
        </p:nvSpPr>
        <p:spPr>
          <a:xfrm>
            <a:off x="6298839" y="343644"/>
            <a:ext cx="4894984" cy="559968"/>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r>
              <a:rPr lang="en-US" sz="2400" b="1" u="sng" cap="small" dirty="0">
                <a:solidFill>
                  <a:schemeClr val="bg1"/>
                </a:solidFill>
                <a:effectLst>
                  <a:outerShdw blurRad="38100" dist="38100" dir="2700000" algn="tl">
                    <a:srgbClr val="000000">
                      <a:alpha val="43137"/>
                    </a:srgbClr>
                  </a:outerShdw>
                </a:effectLst>
                <a:latin typeface="Gotham Medium" panose="02000604030000020004"/>
              </a:rPr>
              <a:t>We can use resources to bless others. </a:t>
            </a:r>
          </a:p>
        </p:txBody>
      </p:sp>
      <p:sp>
        <p:nvSpPr>
          <p:cNvPr id="12" name="TextBox 11">
            <a:extLst>
              <a:ext uri="{FF2B5EF4-FFF2-40B4-BE49-F238E27FC236}">
                <a16:creationId xmlns:a16="http://schemas.microsoft.com/office/drawing/2014/main" id="{64AC2B0A-7EF6-4661-BAF2-48BF1E008AC9}"/>
              </a:ext>
            </a:extLst>
          </p:cNvPr>
          <p:cNvSpPr txBox="1"/>
          <p:nvPr/>
        </p:nvSpPr>
        <p:spPr>
          <a:xfrm>
            <a:off x="3" y="22915"/>
            <a:ext cx="11853139" cy="1077218"/>
          </a:xfrm>
          <a:prstGeom prst="rect">
            <a:avLst/>
          </a:prstGeom>
          <a:noFill/>
        </p:spPr>
        <p:txBody>
          <a:bodyPr wrap="square" rtlCol="0">
            <a:spAutoFit/>
          </a:bodyPr>
          <a:lstStyle/>
          <a:p>
            <a:pPr algn="l"/>
            <a:r>
              <a:rPr lang="en-US" sz="6400" b="1" cap="small" dirty="0">
                <a:solidFill>
                  <a:srgbClr val="002060"/>
                </a:solidFill>
                <a:latin typeface="Gotham Medium" panose="02000604030000020004" pitchFamily="2" charset="0"/>
              </a:rPr>
              <a:t>Apply the Message:  </a:t>
            </a:r>
          </a:p>
        </p:txBody>
      </p:sp>
      <p:sp>
        <p:nvSpPr>
          <p:cNvPr id="18" name="Line 10">
            <a:extLst>
              <a:ext uri="{FF2B5EF4-FFF2-40B4-BE49-F238E27FC236}">
                <a16:creationId xmlns:a16="http://schemas.microsoft.com/office/drawing/2014/main" id="{5AC8A4D0-C4A4-4A1A-937F-717265683366}"/>
              </a:ext>
            </a:extLst>
          </p:cNvPr>
          <p:cNvSpPr>
            <a:spLocks noChangeShapeType="1"/>
          </p:cNvSpPr>
          <p:nvPr/>
        </p:nvSpPr>
        <p:spPr bwMode="auto">
          <a:xfrm>
            <a:off x="-745090" y="11086180"/>
            <a:ext cx="18288558" cy="0"/>
          </a:xfrm>
          <a:prstGeom prst="line">
            <a:avLst/>
          </a:prstGeom>
          <a:noFill/>
          <a:ln w="77063">
            <a:solidFill>
              <a:schemeClr val="tx1"/>
            </a:solidFill>
            <a:round/>
            <a:headEnd/>
            <a:tailEnd/>
          </a:ln>
        </p:spPr>
        <p:txBody>
          <a:bodyPr/>
          <a:lstStyle/>
          <a:p>
            <a:pPr algn="l"/>
            <a:endParaRPr lang="en-US" sz="2667" dirty="0">
              <a:solidFill>
                <a:srgbClr val="002060"/>
              </a:solidFill>
            </a:endParaRP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2" y="1158628"/>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FB3C27C-82E3-4244-B3F0-E45CC687B4E0}"/>
              </a:ext>
            </a:extLst>
          </p:cNvPr>
          <p:cNvSpPr/>
          <p:nvPr/>
        </p:nvSpPr>
        <p:spPr>
          <a:xfrm>
            <a:off x="1188720" y="1830544"/>
            <a:ext cx="12999720" cy="7386638"/>
          </a:xfrm>
          <a:prstGeom prst="rect">
            <a:avLst/>
          </a:prstGeom>
          <a:noFill/>
        </p:spPr>
        <p:txBody>
          <a:bodyPr wrap="square">
            <a:spAutoFit/>
          </a:bodyPr>
          <a:lstStyle/>
          <a:p>
            <a:pPr algn="l"/>
            <a:r>
              <a:rPr lang="en-US" sz="3200" b="1" u="sng" cap="small" dirty="0">
                <a:solidFill>
                  <a:srgbClr val="002060"/>
                </a:solidFill>
                <a:effectLst>
                  <a:outerShdw blurRad="38100" dist="38100" dir="2700000" algn="tl">
                    <a:srgbClr val="000000">
                      <a:alpha val="43137"/>
                    </a:srgbClr>
                  </a:outerShdw>
                </a:effectLst>
                <a:latin typeface="Gotham Medium" panose="02000604030000020004"/>
              </a:rPr>
              <a:t>What Is Money For?</a:t>
            </a:r>
          </a:p>
          <a:p>
            <a:pPr algn="l"/>
            <a:br>
              <a:rPr lang="en-US" sz="1600" b="1" dirty="0">
                <a:solidFill>
                  <a:schemeClr val="bg1"/>
                </a:solidFill>
                <a:latin typeface="Gotham Medium" panose="02000604030000020004"/>
              </a:rPr>
            </a:br>
            <a:r>
              <a:rPr lang="en-US" sz="2400" b="1" dirty="0">
                <a:solidFill>
                  <a:srgbClr val="002060"/>
                </a:solidFill>
                <a:latin typeface="Gotham Medium" panose="02000604030000020004"/>
                <a:ea typeface="Helvetica Neue"/>
                <a:cs typeface="Helvetica Neue"/>
                <a:sym typeface="Helvetica Neue"/>
              </a:rPr>
              <a:t>Think about some things people have used as currency in history: shells, beads, salt, gold, whale teeth, and now even cryptocurrency.  At its core, money is a tool to convey value. Unless you are a collector, you value money because of what it promises: freedom, time, esteem, relaxation, and more.</a:t>
            </a:r>
            <a:r>
              <a:rPr lang="en-US" sz="600" b="1" dirty="0">
                <a:solidFill>
                  <a:srgbClr val="002060"/>
                </a:solidFill>
                <a:latin typeface="Gotham Medium" panose="02000604030000020004"/>
                <a:ea typeface="Helvetica Neue"/>
                <a:cs typeface="Helvetica Neue"/>
                <a:sym typeface="Helvetica Neue"/>
              </a:rPr>
              <a:t> </a:t>
            </a:r>
          </a:p>
          <a:p>
            <a:pPr algn="l"/>
            <a:r>
              <a:rPr lang="en-US" sz="600" b="1" dirty="0">
                <a:solidFill>
                  <a:srgbClr val="002060"/>
                </a:solidFill>
                <a:latin typeface="Gotham Medium" panose="02000604030000020004"/>
                <a:ea typeface="Helvetica Neue"/>
                <a:cs typeface="Helvetica Neue"/>
                <a:sym typeface="Helvetica Neue"/>
              </a:rPr>
              <a:t> </a:t>
            </a:r>
          </a:p>
          <a:p>
            <a:pPr algn="l"/>
            <a:r>
              <a:rPr lang="en-US" sz="2400" b="1" dirty="0">
                <a:solidFill>
                  <a:srgbClr val="002060"/>
                </a:solidFill>
                <a:latin typeface="Gotham Medium" panose="02000604030000020004"/>
                <a:ea typeface="Helvetica Neue"/>
                <a:cs typeface="Helvetica Neue"/>
                <a:sym typeface="Helvetica Neue"/>
              </a:rPr>
              <a:t>We are always tempted to project value onto the possessors of money, but Jesus reforms our understanding of value. Being rich is not a mark of our worth, just as being poor is not a knock against us. When Jesus tells of a man who enjoys the status of riches, the man loses it all because he is not “rich toward God” (Luke 12:16–21).  If money is to have value to Jesus’ followers, it is for what they use it to accomplish, who they are able to help, and what glory they bring to God.</a:t>
            </a:r>
            <a:r>
              <a:rPr lang="en-US" sz="600" b="1" dirty="0">
                <a:solidFill>
                  <a:srgbClr val="002060"/>
                </a:solidFill>
                <a:latin typeface="Gotham Medium" panose="02000604030000020004"/>
                <a:ea typeface="Helvetica Neue"/>
                <a:cs typeface="Helvetica Neue"/>
                <a:sym typeface="Helvetica Neue"/>
              </a:rPr>
              <a:t> </a:t>
            </a:r>
          </a:p>
          <a:p>
            <a:pPr algn="l"/>
            <a:r>
              <a:rPr lang="en-US" sz="600" b="1" dirty="0">
                <a:solidFill>
                  <a:srgbClr val="002060"/>
                </a:solidFill>
                <a:latin typeface="Gotham Medium" panose="02000604030000020004"/>
                <a:ea typeface="Helvetica Neue"/>
                <a:cs typeface="Helvetica Neue"/>
                <a:sym typeface="Helvetica Neue"/>
              </a:rPr>
              <a:t> </a:t>
            </a:r>
          </a:p>
          <a:p>
            <a:pPr algn="l"/>
            <a:r>
              <a:rPr lang="en-US" sz="2400" b="1" dirty="0">
                <a:solidFill>
                  <a:srgbClr val="002060"/>
                </a:solidFill>
                <a:latin typeface="Gotham Medium" panose="02000604030000020004"/>
                <a:ea typeface="Helvetica Neue"/>
                <a:cs typeface="Helvetica Neue"/>
                <a:sym typeface="Helvetica Neue"/>
              </a:rPr>
              <a:t>We shouldn’t forget that money is a tool. We might have a goal to earn more, but the next goal should be to surrender it for God to use.  After all, earthly riches are temporary; they pass from our control when we die. Heavenly treasures last forever: faith, relationships, the love we show (Matt. 6:19–21). More money doesn’t signal spiritual success. But what we do with it is surely relevant.</a:t>
            </a:r>
            <a:r>
              <a:rPr lang="en-US" sz="600" b="1" dirty="0">
                <a:solidFill>
                  <a:srgbClr val="002060"/>
                </a:solidFill>
                <a:latin typeface="Gotham Medium" panose="02000604030000020004"/>
                <a:ea typeface="Helvetica Neue"/>
                <a:cs typeface="Helvetica Neue"/>
                <a:sym typeface="Helvetica Neue"/>
              </a:rPr>
              <a:t> </a:t>
            </a:r>
          </a:p>
          <a:p>
            <a:pPr algn="l"/>
            <a:r>
              <a:rPr lang="en-US" sz="600" b="1" dirty="0">
                <a:solidFill>
                  <a:srgbClr val="002060"/>
                </a:solidFill>
                <a:latin typeface="Gotham Medium" panose="02000604030000020004"/>
                <a:ea typeface="Helvetica Neue"/>
                <a:cs typeface="Helvetica Neue"/>
                <a:sym typeface="Helvetica Neue"/>
              </a:rPr>
              <a:t> </a:t>
            </a:r>
          </a:p>
          <a:p>
            <a:pPr algn="l"/>
            <a:r>
              <a:rPr lang="en-US" sz="2400" b="1" dirty="0">
                <a:solidFill>
                  <a:srgbClr val="002060"/>
                </a:solidFill>
                <a:latin typeface="Gotham Medium" panose="02000604030000020004"/>
                <a:ea typeface="Helvetica Neue"/>
                <a:cs typeface="Helvetica Neue"/>
                <a:sym typeface="Helvetica Neue"/>
              </a:rPr>
              <a:t>Like the community of ancient Israel, the Body of Christ is called to embrace justice and decency for anyone in need. The witness of the community in Acts 2:45 was that “anyone” had enough. As individuals, we can’t make ourselves responsible for every need we encounter. But as a community that follows a just God, generosity should be a distinctive act of worship. </a:t>
            </a:r>
          </a:p>
        </p:txBody>
      </p:sp>
      <p:sp>
        <p:nvSpPr>
          <p:cNvPr id="13" name="Title 2">
            <a:extLst>
              <a:ext uri="{FF2B5EF4-FFF2-40B4-BE49-F238E27FC236}">
                <a16:creationId xmlns:a16="http://schemas.microsoft.com/office/drawing/2014/main" id="{2DB91BA0-06D8-4C75-8E1F-C9EBACD47DED}"/>
              </a:ext>
            </a:extLst>
          </p:cNvPr>
          <p:cNvSpPr txBox="1">
            <a:spLocks/>
          </p:cNvSpPr>
          <p:nvPr/>
        </p:nvSpPr>
        <p:spPr>
          <a:xfrm>
            <a:off x="11552594" y="343644"/>
            <a:ext cx="5719936" cy="581745"/>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Tree>
    <p:extLst>
      <p:ext uri="{BB962C8B-B14F-4D97-AF65-F5344CB8AC3E}">
        <p14:creationId xmlns:p14="http://schemas.microsoft.com/office/powerpoint/2010/main" val="2028828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FC5FC-5B63-64CA-DA98-C4371D9322F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B51B8534-3402-A372-D939-AC6FEDAA7C93}"/>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t="19631" b="19631"/>
          <a:stretch/>
        </p:blipFill>
        <p:spPr>
          <a:xfrm>
            <a:off x="-198120" y="1193829"/>
            <a:ext cx="14965680" cy="9089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A6D3AA09-577E-DA22-9230-E349B8393191}"/>
              </a:ext>
            </a:extLst>
          </p:cNvPr>
          <p:cNvSpPr/>
          <p:nvPr/>
        </p:nvSpPr>
        <p:spPr>
          <a:xfrm>
            <a:off x="944881" y="2329314"/>
            <a:ext cx="13487400" cy="5277814"/>
          </a:xfrm>
          <a:prstGeom prst="rect">
            <a:avLst/>
          </a:prstGeom>
          <a:solidFill>
            <a:schemeClr val="bg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4E3508EC-EBBE-5EE6-7C78-9655D40E7AD3}"/>
              </a:ext>
            </a:extLst>
          </p:cNvPr>
          <p:cNvSpPr/>
          <p:nvPr/>
        </p:nvSpPr>
        <p:spPr>
          <a:xfrm>
            <a:off x="6298839" y="343644"/>
            <a:ext cx="4894984" cy="559968"/>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r>
              <a:rPr lang="en-US" sz="2400" b="1" u="sng" cap="small" dirty="0">
                <a:solidFill>
                  <a:schemeClr val="bg1"/>
                </a:solidFill>
                <a:effectLst>
                  <a:outerShdw blurRad="38100" dist="38100" dir="2700000" algn="tl">
                    <a:srgbClr val="000000">
                      <a:alpha val="43137"/>
                    </a:srgbClr>
                  </a:outerShdw>
                </a:effectLst>
                <a:latin typeface="Gotham Medium" panose="02000604030000020004"/>
              </a:rPr>
              <a:t>We can use resources to bless others. </a:t>
            </a:r>
          </a:p>
        </p:txBody>
      </p:sp>
      <p:sp>
        <p:nvSpPr>
          <p:cNvPr id="12" name="TextBox 11">
            <a:extLst>
              <a:ext uri="{FF2B5EF4-FFF2-40B4-BE49-F238E27FC236}">
                <a16:creationId xmlns:a16="http://schemas.microsoft.com/office/drawing/2014/main" id="{D64FF50F-4143-78C9-C2F1-9C991212DF7C}"/>
              </a:ext>
            </a:extLst>
          </p:cNvPr>
          <p:cNvSpPr txBox="1"/>
          <p:nvPr/>
        </p:nvSpPr>
        <p:spPr>
          <a:xfrm>
            <a:off x="3" y="22915"/>
            <a:ext cx="11853139" cy="1077218"/>
          </a:xfrm>
          <a:prstGeom prst="rect">
            <a:avLst/>
          </a:prstGeom>
          <a:noFill/>
        </p:spPr>
        <p:txBody>
          <a:bodyPr wrap="square" rtlCol="0">
            <a:spAutoFit/>
          </a:bodyPr>
          <a:lstStyle/>
          <a:p>
            <a:pPr algn="l"/>
            <a:r>
              <a:rPr lang="en-US" sz="6400" b="1" cap="small" dirty="0">
                <a:solidFill>
                  <a:srgbClr val="002060"/>
                </a:solidFill>
                <a:latin typeface="Gotham Medium" panose="02000604030000020004" pitchFamily="2" charset="0"/>
              </a:rPr>
              <a:t>Apply the Message:  </a:t>
            </a:r>
          </a:p>
        </p:txBody>
      </p:sp>
      <p:sp>
        <p:nvSpPr>
          <p:cNvPr id="18" name="Line 10">
            <a:extLst>
              <a:ext uri="{FF2B5EF4-FFF2-40B4-BE49-F238E27FC236}">
                <a16:creationId xmlns:a16="http://schemas.microsoft.com/office/drawing/2014/main" id="{8B40B5FC-EF92-7A16-AEDD-FD3117C302F6}"/>
              </a:ext>
            </a:extLst>
          </p:cNvPr>
          <p:cNvSpPr>
            <a:spLocks noChangeShapeType="1"/>
          </p:cNvSpPr>
          <p:nvPr/>
        </p:nvSpPr>
        <p:spPr bwMode="auto">
          <a:xfrm>
            <a:off x="-745090" y="11086180"/>
            <a:ext cx="18288558" cy="0"/>
          </a:xfrm>
          <a:prstGeom prst="line">
            <a:avLst/>
          </a:prstGeom>
          <a:noFill/>
          <a:ln w="77063">
            <a:solidFill>
              <a:schemeClr val="tx1"/>
            </a:solidFill>
            <a:round/>
            <a:headEnd/>
            <a:tailEnd/>
          </a:ln>
        </p:spPr>
        <p:txBody>
          <a:bodyPr/>
          <a:lstStyle/>
          <a:p>
            <a:pPr algn="l"/>
            <a:endParaRPr lang="en-US" sz="2667" dirty="0">
              <a:solidFill>
                <a:srgbClr val="002060"/>
              </a:solidFill>
            </a:endParaRPr>
          </a:p>
        </p:txBody>
      </p:sp>
      <p:cxnSp>
        <p:nvCxnSpPr>
          <p:cNvPr id="17" name="Straight Connector 16">
            <a:extLst>
              <a:ext uri="{FF2B5EF4-FFF2-40B4-BE49-F238E27FC236}">
                <a16:creationId xmlns:a16="http://schemas.microsoft.com/office/drawing/2014/main" id="{613AF6AF-3F8C-6C2A-B9E8-CF71A88418D5}"/>
              </a:ext>
            </a:extLst>
          </p:cNvPr>
          <p:cNvCxnSpPr/>
          <p:nvPr/>
        </p:nvCxnSpPr>
        <p:spPr>
          <a:xfrm>
            <a:off x="2" y="1158628"/>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74402C5-512B-1003-5E1C-824036A76E3E}"/>
              </a:ext>
            </a:extLst>
          </p:cNvPr>
          <p:cNvSpPr/>
          <p:nvPr/>
        </p:nvSpPr>
        <p:spPr>
          <a:xfrm>
            <a:off x="1188720" y="1830544"/>
            <a:ext cx="12999720" cy="5139869"/>
          </a:xfrm>
          <a:prstGeom prst="rect">
            <a:avLst/>
          </a:prstGeom>
          <a:noFill/>
        </p:spPr>
        <p:txBody>
          <a:bodyPr wrap="square">
            <a:spAutoFit/>
          </a:bodyPr>
          <a:lstStyle/>
          <a:p>
            <a:pPr algn="l"/>
            <a:r>
              <a:rPr lang="en-US" sz="3200" b="1" u="sng" cap="small" dirty="0">
                <a:solidFill>
                  <a:srgbClr val="002060"/>
                </a:solidFill>
                <a:effectLst>
                  <a:outerShdw blurRad="38100" dist="38100" dir="2700000" algn="tl">
                    <a:srgbClr val="000000">
                      <a:alpha val="43137"/>
                    </a:srgbClr>
                  </a:outerShdw>
                </a:effectLst>
                <a:latin typeface="Gotham Medium" panose="02000604030000020004"/>
              </a:rPr>
              <a:t>What Is Money For?</a:t>
            </a:r>
          </a:p>
          <a:p>
            <a:pPr lvl="1"/>
            <a:br>
              <a:rPr lang="en-US" sz="1600" b="1" dirty="0">
                <a:solidFill>
                  <a:schemeClr val="bg1"/>
                </a:solidFill>
                <a:latin typeface="Gotham Medium" panose="02000604030000020004"/>
              </a:rPr>
            </a:br>
            <a:r>
              <a:rPr lang="en-US" sz="3200" b="1" dirty="0">
                <a:solidFill>
                  <a:srgbClr val="002060"/>
                </a:solidFill>
                <a:latin typeface="Gotham Medium" panose="02000604030000020004"/>
                <a:ea typeface="Helvetica Neue"/>
                <a:cs typeface="Helvetica Neue"/>
                <a:sym typeface="Helvetica Neue"/>
              </a:rPr>
              <a:t>1 Imagine you were given a 150% raise at work.  What would you do?</a:t>
            </a:r>
            <a:endParaRPr lang="en-US" sz="3200" dirty="0">
              <a:solidFill>
                <a:srgbClr val="002060"/>
              </a:solidFill>
              <a:latin typeface="Gotham Medium" panose="02000604030000020004"/>
              <a:ea typeface="Helvetica Neue"/>
              <a:cs typeface="Helvetica Neue"/>
              <a:sym typeface="Helvetica Neue"/>
            </a:endParaRPr>
          </a:p>
          <a:p>
            <a:pPr lvl="1"/>
            <a:endParaRPr lang="en-US" sz="3200" dirty="0">
              <a:solidFill>
                <a:srgbClr val="002060"/>
              </a:solidFill>
              <a:latin typeface="Gotham Medium" panose="02000604030000020004"/>
              <a:ea typeface="Helvetica Neue"/>
              <a:cs typeface="Helvetica Neue"/>
              <a:sym typeface="Helvetica Neue"/>
            </a:endParaRPr>
          </a:p>
          <a:p>
            <a:pPr lvl="1"/>
            <a:endParaRPr lang="en-US" sz="3200" b="1" dirty="0">
              <a:solidFill>
                <a:srgbClr val="002060"/>
              </a:solidFill>
              <a:latin typeface="Gotham Medium" panose="02000604030000020004"/>
              <a:ea typeface="Helvetica Neue"/>
              <a:cs typeface="Helvetica Neue"/>
              <a:sym typeface="Helvetica Neue"/>
            </a:endParaRPr>
          </a:p>
          <a:p>
            <a:pPr lvl="1"/>
            <a:r>
              <a:rPr lang="en-US" sz="3200" b="1" dirty="0">
                <a:solidFill>
                  <a:srgbClr val="002060"/>
                </a:solidFill>
                <a:latin typeface="Gotham Medium" panose="02000604030000020004"/>
                <a:ea typeface="Helvetica Neue"/>
                <a:cs typeface="Helvetica Neue"/>
                <a:sym typeface="Helvetica Neue"/>
              </a:rPr>
              <a:t>2 Where have you seen someone valued according to how much money they have?</a:t>
            </a:r>
            <a:endParaRPr lang="en-US" sz="3200" dirty="0">
              <a:solidFill>
                <a:srgbClr val="002060"/>
              </a:solidFill>
              <a:latin typeface="Gotham Medium" panose="02000604030000020004"/>
              <a:ea typeface="Helvetica Neue"/>
              <a:cs typeface="Helvetica Neue"/>
              <a:sym typeface="Helvetica Neue"/>
            </a:endParaRPr>
          </a:p>
          <a:p>
            <a:pPr lvl="1"/>
            <a:endParaRPr lang="en-US" sz="3200" dirty="0">
              <a:solidFill>
                <a:srgbClr val="002060"/>
              </a:solidFill>
              <a:latin typeface="Gotham Medium" panose="02000604030000020004"/>
              <a:ea typeface="Helvetica Neue"/>
              <a:cs typeface="Helvetica Neue"/>
              <a:sym typeface="Helvetica Neue"/>
            </a:endParaRPr>
          </a:p>
          <a:p>
            <a:pPr lvl="1"/>
            <a:endParaRPr lang="en-US" sz="3200" b="1" dirty="0">
              <a:solidFill>
                <a:srgbClr val="002060"/>
              </a:solidFill>
              <a:latin typeface="Gotham Medium" panose="02000604030000020004"/>
              <a:ea typeface="Helvetica Neue"/>
              <a:cs typeface="Helvetica Neue"/>
              <a:sym typeface="Helvetica Neue"/>
            </a:endParaRPr>
          </a:p>
          <a:p>
            <a:pPr lvl="1"/>
            <a:r>
              <a:rPr lang="en-US" sz="3200" b="1" dirty="0">
                <a:solidFill>
                  <a:srgbClr val="002060"/>
                </a:solidFill>
                <a:latin typeface="Gotham Medium" panose="02000604030000020004"/>
                <a:ea typeface="Helvetica Neue"/>
                <a:cs typeface="Helvetica Neue"/>
                <a:sym typeface="Helvetica Neue"/>
              </a:rPr>
              <a:t>3 Has your church community been known for generosity? How?</a:t>
            </a:r>
            <a:endParaRPr lang="en-US" sz="3200" dirty="0">
              <a:solidFill>
                <a:srgbClr val="002060"/>
              </a:solidFill>
              <a:latin typeface="Gotham Medium" panose="02000604030000020004"/>
              <a:ea typeface="Helvetica Neue"/>
              <a:cs typeface="Helvetica Neue"/>
              <a:sym typeface="Helvetica Neue"/>
            </a:endParaRPr>
          </a:p>
          <a:p>
            <a:endParaRPr lang="en-US" sz="2400" dirty="0">
              <a:latin typeface="Helvetica Neue"/>
              <a:ea typeface="Helvetica Neue"/>
              <a:cs typeface="Helvetica Neue"/>
              <a:sym typeface="Helvetica Neue"/>
            </a:endParaRPr>
          </a:p>
        </p:txBody>
      </p:sp>
      <p:sp>
        <p:nvSpPr>
          <p:cNvPr id="13" name="Title 2">
            <a:extLst>
              <a:ext uri="{FF2B5EF4-FFF2-40B4-BE49-F238E27FC236}">
                <a16:creationId xmlns:a16="http://schemas.microsoft.com/office/drawing/2014/main" id="{BCD40F95-5DEF-C51F-14A6-488D625C4E43}"/>
              </a:ext>
            </a:extLst>
          </p:cNvPr>
          <p:cNvSpPr txBox="1">
            <a:spLocks/>
          </p:cNvSpPr>
          <p:nvPr/>
        </p:nvSpPr>
        <p:spPr>
          <a:xfrm>
            <a:off x="11552594" y="343644"/>
            <a:ext cx="5719936" cy="581745"/>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Tree>
    <p:extLst>
      <p:ext uri="{BB962C8B-B14F-4D97-AF65-F5344CB8AC3E}">
        <p14:creationId xmlns:p14="http://schemas.microsoft.com/office/powerpoint/2010/main" val="41920576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B946F-03AD-549D-78ED-78E5E7D9DBA0}"/>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A380790E-FBDB-9514-5771-F428E6F059AB}"/>
              </a:ext>
            </a:extLst>
          </p:cNvPr>
          <p:cNvPicPr>
            <a:picLocks noChangeAspect="1"/>
          </p:cNvPicPr>
          <p:nvPr/>
        </p:nvPicPr>
        <p:blipFill>
          <a:blip r:embed="rId3">
            <a:duotone>
              <a:schemeClr val="accent1">
                <a:shade val="45000"/>
                <a:satMod val="135000"/>
              </a:schemeClr>
              <a:prstClr val="white"/>
            </a:duotone>
            <a:alphaModFix amt="5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517" r="11517"/>
          <a:stretch/>
        </p:blipFill>
        <p:spPr>
          <a:xfrm flipH="1">
            <a:off x="8153400" y="841541"/>
            <a:ext cx="10999440" cy="10505507"/>
          </a:xfrm>
          <a:prstGeom prst="flowChartConnector">
            <a:avLst/>
          </a:prstGeom>
        </p:spPr>
      </p:pic>
      <p:sp>
        <p:nvSpPr>
          <p:cNvPr id="2" name="Rectangle: Rounded Corners 1">
            <a:extLst>
              <a:ext uri="{FF2B5EF4-FFF2-40B4-BE49-F238E27FC236}">
                <a16:creationId xmlns:a16="http://schemas.microsoft.com/office/drawing/2014/main" id="{8BF16B46-B989-6773-BF7F-AD22A0F2BEAA}"/>
              </a:ext>
            </a:extLst>
          </p:cNvPr>
          <p:cNvSpPr/>
          <p:nvPr/>
        </p:nvSpPr>
        <p:spPr>
          <a:xfrm>
            <a:off x="559893" y="1236911"/>
            <a:ext cx="12128382" cy="1150272"/>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algn="l"/>
            <a:r>
              <a:rPr lang="en-US" sz="5867" b="1" u="sng" dirty="0">
                <a:solidFill>
                  <a:schemeClr val="bg1"/>
                </a:solidFill>
                <a:latin typeface="Helvetica Neue"/>
                <a:ea typeface="Helvetica Neue"/>
                <a:cs typeface="Helvetica Neue"/>
                <a:sym typeface="Helvetica Neue"/>
              </a:rPr>
              <a:t> Open Hands, Hearts, and Eyes</a:t>
            </a:r>
          </a:p>
        </p:txBody>
      </p:sp>
      <p:sp>
        <p:nvSpPr>
          <p:cNvPr id="12" name="TextBox 11">
            <a:extLst>
              <a:ext uri="{FF2B5EF4-FFF2-40B4-BE49-F238E27FC236}">
                <a16:creationId xmlns:a16="http://schemas.microsoft.com/office/drawing/2014/main" id="{9BEE61DC-F34C-5074-C0CD-C6BA96FC1FE1}"/>
              </a:ext>
            </a:extLst>
          </p:cNvPr>
          <p:cNvSpPr txBox="1"/>
          <p:nvPr/>
        </p:nvSpPr>
        <p:spPr>
          <a:xfrm>
            <a:off x="270942" y="123920"/>
            <a:ext cx="11853139" cy="1077218"/>
          </a:xfrm>
          <a:prstGeom prst="rect">
            <a:avLst/>
          </a:prstGeom>
          <a:noFill/>
        </p:spPr>
        <p:txBody>
          <a:bodyPr wrap="square" rtlCol="0">
            <a:spAutoFit/>
          </a:bodyPr>
          <a:lstStyle/>
          <a:p>
            <a:pPr algn="l"/>
            <a:r>
              <a:rPr lang="en-US" sz="6400" b="1" cap="small" dirty="0">
                <a:solidFill>
                  <a:srgbClr val="002060"/>
                </a:solidFill>
                <a:latin typeface="Gotham Medium" panose="02000604030000020004" pitchFamily="2" charset="0"/>
              </a:rPr>
              <a:t>Conclusion</a:t>
            </a:r>
          </a:p>
        </p:txBody>
      </p:sp>
      <p:sp>
        <p:nvSpPr>
          <p:cNvPr id="18" name="Line 10">
            <a:extLst>
              <a:ext uri="{FF2B5EF4-FFF2-40B4-BE49-F238E27FC236}">
                <a16:creationId xmlns:a16="http://schemas.microsoft.com/office/drawing/2014/main" id="{E65D389F-C7C3-A795-BA30-A2C21126C753}"/>
              </a:ext>
            </a:extLst>
          </p:cNvPr>
          <p:cNvSpPr>
            <a:spLocks noChangeShapeType="1"/>
          </p:cNvSpPr>
          <p:nvPr/>
        </p:nvSpPr>
        <p:spPr bwMode="auto">
          <a:xfrm>
            <a:off x="1024159" y="10158920"/>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cxnSp>
        <p:nvCxnSpPr>
          <p:cNvPr id="17" name="Straight Connector 16">
            <a:extLst>
              <a:ext uri="{FF2B5EF4-FFF2-40B4-BE49-F238E27FC236}">
                <a16:creationId xmlns:a16="http://schemas.microsoft.com/office/drawing/2014/main" id="{F0F1FF51-CE89-B200-47C7-B1F88893C771}"/>
              </a:ext>
            </a:extLst>
          </p:cNvPr>
          <p:cNvCxnSpPr/>
          <p:nvPr/>
        </p:nvCxnSpPr>
        <p:spPr>
          <a:xfrm>
            <a:off x="270941" y="1259633"/>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3A8BBB4-EFA6-CD68-1E6D-775E154AE5D5}"/>
              </a:ext>
            </a:extLst>
          </p:cNvPr>
          <p:cNvSpPr/>
          <p:nvPr/>
        </p:nvSpPr>
        <p:spPr>
          <a:xfrm>
            <a:off x="593936" y="2601382"/>
            <a:ext cx="12344824" cy="6524863"/>
          </a:xfrm>
          <a:prstGeom prst="rect">
            <a:avLst/>
          </a:prstGeom>
          <a:solidFill>
            <a:schemeClr val="bg1">
              <a:alpha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2000" b="1" dirty="0">
                <a:solidFill>
                  <a:srgbClr val="002060"/>
                </a:solidFill>
                <a:latin typeface="Gotham Medium" panose="02000604030000020004"/>
                <a:ea typeface="Helvetica Neue"/>
                <a:cs typeface="Helvetica Neue"/>
                <a:sym typeface="Helvetica Neue"/>
              </a:rPr>
              <a:t>God calls His people to pay particular attention to orphans, widows, the poor, the needy, and foreigners. He gives similar-sounding laws as those prescribed in the nations around Israel (consider the Code of Hammurabi; see Lesson Context) but adds a significant layer of generosity to His commands. God wants His people to see and comprehend needs and then be moved by compassion into action. He wants us to serve one another as though we are serving Him. Jesus radically teaches that compassion for the poor and needy is one way to recognize true disciples.</a:t>
            </a:r>
            <a:r>
              <a:rPr lang="en-US" sz="600" b="1" dirty="0">
                <a:solidFill>
                  <a:srgbClr val="002060"/>
                </a:solidFill>
                <a:latin typeface="Gotham Medium" panose="02000604030000020004"/>
                <a:ea typeface="Helvetica Neue"/>
                <a:cs typeface="Helvetica Neue"/>
                <a:sym typeface="Helvetica Neue"/>
              </a:rPr>
              <a:t> </a:t>
            </a:r>
          </a:p>
          <a:p>
            <a:pPr algn="l"/>
            <a:r>
              <a:rPr lang="en-US" sz="600" b="1" dirty="0">
                <a:solidFill>
                  <a:srgbClr val="002060"/>
                </a:solidFill>
                <a:latin typeface="Gotham Medium" panose="02000604030000020004"/>
                <a:ea typeface="Helvetica Neue"/>
                <a:cs typeface="Helvetica Neue"/>
                <a:sym typeface="Helvetica Neue"/>
              </a:rPr>
              <a:t> </a:t>
            </a:r>
          </a:p>
          <a:p>
            <a:pPr algn="l"/>
            <a:r>
              <a:rPr lang="en-US" sz="2000" b="1" dirty="0">
                <a:solidFill>
                  <a:srgbClr val="002060"/>
                </a:solidFill>
                <a:latin typeface="Gotham Medium" panose="02000604030000020004"/>
                <a:ea typeface="Helvetica Neue"/>
                <a:cs typeface="Helvetica Neue"/>
                <a:sym typeface="Helvetica Neue"/>
              </a:rPr>
              <a:t>Our God is full of incredible generosity. We reflect His glory and charitable nature when we give. Benevolence helps us remember that our abundance and blessing come from the Lord. As God’s children, we need not worry about lack or loss. Our heavenly Father provides for our needs. Therefore, if it is within our means to help another person, we are to do so. The help Jesus calls us toward is not difficult or complicated. It is simple and reflects His heart, compassion, grace, and love. We are to be open-handed.</a:t>
            </a:r>
            <a:r>
              <a:rPr lang="en-US" sz="600" b="1" dirty="0">
                <a:solidFill>
                  <a:srgbClr val="002060"/>
                </a:solidFill>
                <a:latin typeface="Gotham Medium" panose="02000604030000020004"/>
                <a:ea typeface="Helvetica Neue"/>
                <a:cs typeface="Helvetica Neue"/>
                <a:sym typeface="Helvetica Neue"/>
              </a:rPr>
              <a:t> </a:t>
            </a:r>
          </a:p>
          <a:p>
            <a:pPr algn="l"/>
            <a:r>
              <a:rPr lang="en-US" sz="600" b="1" dirty="0">
                <a:solidFill>
                  <a:srgbClr val="002060"/>
                </a:solidFill>
                <a:latin typeface="Gotham Medium" panose="02000604030000020004"/>
                <a:ea typeface="Helvetica Neue"/>
                <a:cs typeface="Helvetica Neue"/>
                <a:sym typeface="Helvetica Neue"/>
              </a:rPr>
              <a:t> </a:t>
            </a:r>
          </a:p>
          <a:p>
            <a:pPr algn="l"/>
            <a:r>
              <a:rPr lang="en-US" sz="2000" b="1" dirty="0">
                <a:solidFill>
                  <a:srgbClr val="002060"/>
                </a:solidFill>
                <a:latin typeface="Gotham Medium" panose="02000604030000020004"/>
                <a:ea typeface="Helvetica Neue"/>
                <a:cs typeface="Helvetica Neue"/>
                <a:sym typeface="Helvetica Neue"/>
              </a:rPr>
              <a:t>God loves a cheerful giver (2 Corinthians 9:7). He does not consider the gifts and blessings He bestows as something that harms or bankrupts Him. Instead, God blesses His children because He loves them. He desires His people to reflect His nature. God calls us to live with open hearts.</a:t>
            </a:r>
            <a:r>
              <a:rPr lang="en-US" sz="600" b="1" dirty="0">
                <a:solidFill>
                  <a:srgbClr val="002060"/>
                </a:solidFill>
                <a:latin typeface="Gotham Medium" panose="02000604030000020004"/>
                <a:ea typeface="Helvetica Neue"/>
                <a:cs typeface="Helvetica Neue"/>
                <a:sym typeface="Helvetica Neue"/>
              </a:rPr>
              <a:t> </a:t>
            </a:r>
          </a:p>
          <a:p>
            <a:pPr algn="l"/>
            <a:r>
              <a:rPr lang="en-US" sz="600" b="1" dirty="0">
                <a:solidFill>
                  <a:srgbClr val="002060"/>
                </a:solidFill>
                <a:latin typeface="Gotham Medium" panose="02000604030000020004"/>
                <a:ea typeface="Helvetica Neue"/>
                <a:cs typeface="Helvetica Neue"/>
                <a:sym typeface="Helvetica Neue"/>
              </a:rPr>
              <a:t> </a:t>
            </a:r>
          </a:p>
          <a:p>
            <a:pPr algn="l"/>
            <a:r>
              <a:rPr lang="en-US" sz="2000" b="1" dirty="0">
                <a:solidFill>
                  <a:srgbClr val="002060"/>
                </a:solidFill>
                <a:latin typeface="Gotham Medium" panose="02000604030000020004"/>
                <a:ea typeface="Helvetica Neue"/>
                <a:cs typeface="Helvetica Neue"/>
                <a:sym typeface="Helvetica Neue"/>
              </a:rPr>
              <a:t>Jesus asks us to see and serve others as if we are seeing and serving Him. This requires new eyes of compassion. There is no room for prejudice, racism, judgment, or favoritism among the people of God. Jesus does not want His people to have an “everyone for themselves” mentality. He calls His people to vibrantly compassionate community life. The poor, needy, hungry, thirsty, migrant, homeless, shirtless, sick, and imprisoned all deserve our loving kindness, care, and attention. Although society might reject these people, God sees them as children created in His image. The care we extend impacts the inheritance we receive. God calls us to live with open eyes. </a:t>
            </a:r>
          </a:p>
        </p:txBody>
      </p:sp>
      <p:sp>
        <p:nvSpPr>
          <p:cNvPr id="11" name="Title 2">
            <a:extLst>
              <a:ext uri="{FF2B5EF4-FFF2-40B4-BE49-F238E27FC236}">
                <a16:creationId xmlns:a16="http://schemas.microsoft.com/office/drawing/2014/main" id="{0D730320-04D8-B990-51C9-9CDC3999A082}"/>
              </a:ext>
            </a:extLst>
          </p:cNvPr>
          <p:cNvSpPr txBox="1">
            <a:spLocks/>
          </p:cNvSpPr>
          <p:nvPr/>
        </p:nvSpPr>
        <p:spPr>
          <a:xfrm>
            <a:off x="11620327" y="70043"/>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Tree>
    <p:extLst>
      <p:ext uri="{BB962C8B-B14F-4D97-AF65-F5344CB8AC3E}">
        <p14:creationId xmlns:p14="http://schemas.microsoft.com/office/powerpoint/2010/main" val="32483647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9EBF91-F0F0-4A71-8AF6-14FAE7119D07}"/>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t="6690" b="6690"/>
          <a:stretch/>
        </p:blipFill>
        <p:spPr>
          <a:xfrm>
            <a:off x="-637409" y="-1418645"/>
            <a:ext cx="6870082" cy="5950810"/>
          </a:xfrm>
          <a:prstGeom prst="flowChartConnector">
            <a:avLst/>
          </a:prstGeom>
          <a:ln w="82550">
            <a:solidFill>
              <a:schemeClr val="bg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6868" name="Line 7"/>
          <p:cNvSpPr>
            <a:spLocks noChangeShapeType="1"/>
          </p:cNvSpPr>
          <p:nvPr/>
        </p:nvSpPr>
        <p:spPr bwMode="auto">
          <a:xfrm flipH="1" flipV="1">
            <a:off x="7374173" y="462151"/>
            <a:ext cx="2851662"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2844"/>
          </a:p>
        </p:txBody>
      </p:sp>
      <p:sp>
        <p:nvSpPr>
          <p:cNvPr id="36869" name="Line 8"/>
          <p:cNvSpPr>
            <a:spLocks noChangeShapeType="1"/>
          </p:cNvSpPr>
          <p:nvPr/>
        </p:nvSpPr>
        <p:spPr bwMode="auto">
          <a:xfrm flipV="1">
            <a:off x="3927572" y="457632"/>
            <a:ext cx="9744867" cy="7299617"/>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2844"/>
          </a:p>
        </p:txBody>
      </p:sp>
      <p:sp>
        <p:nvSpPr>
          <p:cNvPr id="13" name="TextBox 12">
            <a:extLst>
              <a:ext uri="{FF2B5EF4-FFF2-40B4-BE49-F238E27FC236}">
                <a16:creationId xmlns:a16="http://schemas.microsoft.com/office/drawing/2014/main" id="{E3225621-1F29-493D-A2BD-27F3A526DFC8}"/>
              </a:ext>
            </a:extLst>
          </p:cNvPr>
          <p:cNvSpPr txBox="1"/>
          <p:nvPr/>
        </p:nvSpPr>
        <p:spPr>
          <a:xfrm>
            <a:off x="270942" y="7233"/>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CONCLUSION</a:t>
            </a:r>
            <a:endParaRPr lang="en-US" sz="4800" b="1" dirty="0">
              <a:latin typeface="Gotham Medium" panose="02000604030000020004" pitchFamily="2" charset="0"/>
            </a:endParaRPr>
          </a:p>
        </p:txBody>
      </p:sp>
      <p:cxnSp>
        <p:nvCxnSpPr>
          <p:cNvPr id="16" name="Straight Connector 15">
            <a:extLst>
              <a:ext uri="{FF2B5EF4-FFF2-40B4-BE49-F238E27FC236}">
                <a16:creationId xmlns:a16="http://schemas.microsoft.com/office/drawing/2014/main" id="{A64C6A52-6424-4346-BA76-F0118468348B}"/>
              </a:ext>
            </a:extLst>
          </p:cNvPr>
          <p:cNvCxnSpPr/>
          <p:nvPr/>
        </p:nvCxnSpPr>
        <p:spPr>
          <a:xfrm>
            <a:off x="270941" y="1259641"/>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Rounded Corners 4">
            <a:extLst>
              <a:ext uri="{FF2B5EF4-FFF2-40B4-BE49-F238E27FC236}">
                <a16:creationId xmlns:a16="http://schemas.microsoft.com/office/drawing/2014/main" id="{94D7615B-E342-4C5F-9D1E-5F57CE4E5B1B}"/>
              </a:ext>
            </a:extLst>
          </p:cNvPr>
          <p:cNvSpPr txBox="1"/>
          <p:nvPr/>
        </p:nvSpPr>
        <p:spPr>
          <a:xfrm>
            <a:off x="477044" y="1695641"/>
            <a:ext cx="4887367" cy="1918535"/>
          </a:xfrm>
          <a:prstGeom prst="rect">
            <a:avLst/>
          </a:prstGeom>
          <a:solidFill>
            <a:schemeClr val="bg1">
              <a:alpha val="20000"/>
            </a:schemeClr>
          </a:solidFill>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93" tIns="170693" rIns="170693" bIns="170693" numCol="1" spcCol="1270" anchor="ctr" anchorCtr="0">
            <a:noAutofit/>
          </a:bodyPr>
          <a:lstStyle/>
          <a:p>
            <a:pPr defTabSz="1066907">
              <a:lnSpc>
                <a:spcPct val="90000"/>
              </a:lnSpc>
              <a:spcBef>
                <a:spcPct val="0"/>
              </a:spcBef>
              <a:spcAft>
                <a:spcPct val="35000"/>
              </a:spcAft>
            </a:pPr>
            <a:r>
              <a:rPr lang="en-US" sz="3200" b="1" cap="small" dirty="0">
                <a:solidFill>
                  <a:srgbClr val="002060"/>
                </a:solidFill>
                <a:latin typeface="Gotham Medium" panose="02000604030000020004"/>
                <a:ea typeface="+mn-lt"/>
                <a:cs typeface="Arial" panose="020B0604020202020204" pitchFamily="34" charset="0"/>
              </a:rPr>
              <a:t>Lesson Focus</a:t>
            </a:r>
            <a:r>
              <a:rPr lang="en-US" sz="3200" b="1" dirty="0">
                <a:solidFill>
                  <a:srgbClr val="002060"/>
                </a:solidFill>
                <a:latin typeface="Gotham Medium" panose="02000604030000020004"/>
                <a:ea typeface="+mn-lt"/>
                <a:cs typeface="Arial" panose="020B0604020202020204" pitchFamily="34" charset="0"/>
              </a:rPr>
              <a:t>: God prompts us to use money to help others.</a:t>
            </a:r>
            <a:endParaRPr lang="en-US" sz="3200" b="1" u="heavy" cap="small" dirty="0">
              <a:solidFill>
                <a:srgbClr val="002060"/>
              </a:solidFill>
              <a:latin typeface="Gotham Medium" panose="02000604030000020004"/>
              <a:cs typeface="Arial" panose="020B0604020202020204" pitchFamily="34" charset="0"/>
            </a:endParaRPr>
          </a:p>
        </p:txBody>
      </p:sp>
      <p:sp>
        <p:nvSpPr>
          <p:cNvPr id="2" name="Rectangle 1">
            <a:extLst>
              <a:ext uri="{FF2B5EF4-FFF2-40B4-BE49-F238E27FC236}">
                <a16:creationId xmlns:a16="http://schemas.microsoft.com/office/drawing/2014/main" id="{CA679133-6CED-458B-84DB-18AD0DEC1CCA}"/>
              </a:ext>
            </a:extLst>
          </p:cNvPr>
          <p:cNvSpPr/>
          <p:nvPr/>
        </p:nvSpPr>
        <p:spPr>
          <a:xfrm>
            <a:off x="6604676" y="2147010"/>
            <a:ext cx="10735587" cy="1687834"/>
          </a:xfrm>
          <a:prstGeom prst="rect">
            <a:avLst/>
          </a:prstGeom>
          <a:solidFill>
            <a:schemeClr val="accent5">
              <a:lumMod val="20000"/>
              <a:lumOff val="80000"/>
              <a:alpha val="50000"/>
            </a:schemeClr>
          </a:solidFill>
        </p:spPr>
        <p:txBody>
          <a:bodyPr wrap="square">
            <a:spAutoFit/>
          </a:bodyPr>
          <a:lstStyle/>
          <a:p>
            <a:pPr algn="l">
              <a:lnSpc>
                <a:spcPct val="107000"/>
              </a:lnSpc>
            </a:pPr>
            <a:r>
              <a:rPr lang="en-US" sz="5867" b="1" cap="small" dirty="0">
                <a:solidFill>
                  <a:srgbClr val="002060"/>
                </a:solidFill>
                <a:latin typeface="Gotham Medium" panose="02000604030000020004"/>
                <a:ea typeface="Calibri" panose="020F0502020204030204" pitchFamily="34" charset="0"/>
                <a:cs typeface="ITCFranklinGothicStd-Hvy"/>
              </a:rPr>
              <a:t>Live It Out:  </a:t>
            </a:r>
          </a:p>
          <a:p>
            <a:pPr algn="l">
              <a:lnSpc>
                <a:spcPct val="107000"/>
              </a:lnSpc>
            </a:pPr>
            <a:r>
              <a:rPr lang="en-US" sz="4000" b="1" u="heavy" cap="small" dirty="0">
                <a:solidFill>
                  <a:srgbClr val="002060"/>
                </a:solidFill>
                <a:uFill>
                  <a:solidFill>
                    <a:srgbClr val="463500"/>
                  </a:solidFill>
                </a:uFill>
                <a:latin typeface="Gotham Medium" panose="02000604030000020004"/>
                <a:ea typeface="Calibri" panose="020F0502020204030204" pitchFamily="34" charset="0"/>
                <a:cs typeface="ITCFranklinGothicStd-Demi"/>
              </a:rPr>
              <a:t>Ask God to shape the way you view financial needs. </a:t>
            </a:r>
            <a:endParaRPr lang="en-US" sz="4400" b="1" u="heavy" cap="small" dirty="0">
              <a:solidFill>
                <a:srgbClr val="002060"/>
              </a:solidFill>
              <a:uFill>
                <a:solidFill>
                  <a:srgbClr val="463500"/>
                </a:solidFill>
              </a:uFill>
              <a:latin typeface="Gotham Medium" panose="02000604030000020004"/>
              <a:ea typeface="Calibri" panose="020F0502020204030204" pitchFamily="34" charset="0"/>
              <a:cs typeface="ITCFranklinGothicStd-Demi"/>
            </a:endParaRPr>
          </a:p>
        </p:txBody>
      </p:sp>
      <p:sp>
        <p:nvSpPr>
          <p:cNvPr id="3" name="Rectangle 2">
            <a:extLst>
              <a:ext uri="{FF2B5EF4-FFF2-40B4-BE49-F238E27FC236}">
                <a16:creationId xmlns:a16="http://schemas.microsoft.com/office/drawing/2014/main" id="{E84E44DF-19D2-4D3D-82BD-BFFF8C12487B}"/>
              </a:ext>
            </a:extLst>
          </p:cNvPr>
          <p:cNvSpPr/>
          <p:nvPr/>
        </p:nvSpPr>
        <p:spPr>
          <a:xfrm>
            <a:off x="6604676" y="3965308"/>
            <a:ext cx="10518291" cy="2246769"/>
          </a:xfrm>
          <a:prstGeom prst="rect">
            <a:avLst/>
          </a:prstGeom>
          <a:solidFill>
            <a:schemeClr val="bg1">
              <a:alpha val="20000"/>
            </a:schemeClr>
          </a:solidFill>
        </p:spPr>
        <p:txBody>
          <a:bodyPr wrap="square">
            <a:spAutoFit/>
          </a:bodyPr>
          <a:lstStyle/>
          <a:p>
            <a:pPr algn="l"/>
            <a:r>
              <a:rPr lang="en-US" sz="2800" b="1" dirty="0">
                <a:solidFill>
                  <a:srgbClr val="002060"/>
                </a:solidFill>
                <a:latin typeface="Gotham Medium" panose="02000604030000020004"/>
                <a:ea typeface="Helvetica Neue"/>
                <a:cs typeface="Helvetica Neue"/>
                <a:sym typeface="Helvetica Neue"/>
              </a:rPr>
              <a:t>We are asked to consider the needs of the community. There are ways of supporting one another that go beyond financial giving, but we never want to limit the ways that God might ask us to serve others. Make this a season where you are openhanded to the people you meet. </a:t>
            </a:r>
          </a:p>
        </p:txBody>
      </p:sp>
      <p:sp>
        <p:nvSpPr>
          <p:cNvPr id="4" name="Rectangle 3">
            <a:extLst>
              <a:ext uri="{FF2B5EF4-FFF2-40B4-BE49-F238E27FC236}">
                <a16:creationId xmlns:a16="http://schemas.microsoft.com/office/drawing/2014/main" id="{933A8987-2260-4FA0-8D7C-1F526CB1B105}"/>
              </a:ext>
            </a:extLst>
          </p:cNvPr>
          <p:cNvSpPr/>
          <p:nvPr/>
        </p:nvSpPr>
        <p:spPr>
          <a:xfrm>
            <a:off x="1009911" y="6480248"/>
            <a:ext cx="11593569" cy="3108543"/>
          </a:xfrm>
          <a:prstGeom prst="rect">
            <a:avLst/>
          </a:prstGeom>
          <a:solidFill>
            <a:schemeClr val="bg1">
              <a:alpha val="20000"/>
            </a:schemeClr>
          </a:solidFill>
        </p:spPr>
        <p:txBody>
          <a:bodyPr wrap="square">
            <a:spAutoFit/>
          </a:bodyPr>
          <a:lstStyle/>
          <a:p>
            <a:pPr algn="l"/>
            <a:r>
              <a:rPr lang="en-US" sz="2800" b="1" dirty="0">
                <a:solidFill>
                  <a:srgbClr val="002060"/>
                </a:solidFill>
                <a:latin typeface="Gotham Medium" panose="02000604030000020004"/>
                <a:ea typeface="Helvetica Neue"/>
                <a:cs typeface="Helvetica Neue"/>
                <a:sym typeface="Helvetica Neue"/>
              </a:rPr>
              <a:t>Make a list of needs in your local community (your church’s prayer list; requests from your small group; or other needs of your neighborhood, workplace, or school). Commit to pray for these needs today and in the week ahead. Pray for your openhandedness toward God’s invitations to you. Perhaps it will be a phone call for encouragement, an offering, or some other way that God will use you to be the hands and feet of Jesus. </a:t>
            </a:r>
          </a:p>
        </p:txBody>
      </p:sp>
      <p:sp>
        <p:nvSpPr>
          <p:cNvPr id="5" name="Rectangle 4">
            <a:extLst>
              <a:ext uri="{FF2B5EF4-FFF2-40B4-BE49-F238E27FC236}">
                <a16:creationId xmlns:a16="http://schemas.microsoft.com/office/drawing/2014/main" id="{000FBA31-EF9B-49E9-9763-7C5FE027711F}"/>
              </a:ext>
            </a:extLst>
          </p:cNvPr>
          <p:cNvSpPr/>
          <p:nvPr/>
        </p:nvSpPr>
        <p:spPr>
          <a:xfrm>
            <a:off x="1009911" y="5796971"/>
            <a:ext cx="4499950" cy="584775"/>
          </a:xfrm>
          <a:prstGeom prst="rect">
            <a:avLst/>
          </a:prstGeom>
          <a:solidFill>
            <a:schemeClr val="accent5">
              <a:lumMod val="20000"/>
              <a:lumOff val="80000"/>
            </a:schemeClr>
          </a:solidFill>
        </p:spPr>
        <p:txBody>
          <a:bodyPr wrap="none">
            <a:spAutoFit/>
          </a:bodyPr>
          <a:lstStyle/>
          <a:p>
            <a:r>
              <a:rPr lang="en-US" sz="3200" b="1" dirty="0">
                <a:solidFill>
                  <a:srgbClr val="002060"/>
                </a:solidFill>
                <a:latin typeface="Gotham Medium" panose="02000604030000020004"/>
                <a:ea typeface="Helvetica Neue"/>
                <a:cs typeface="Helvetica Neue"/>
                <a:sym typeface="Helvetica Neue"/>
              </a:rPr>
              <a:t>Seeing Need as God Does</a:t>
            </a:r>
          </a:p>
        </p:txBody>
      </p:sp>
      <p:sp>
        <p:nvSpPr>
          <p:cNvPr id="19" name="Title 2">
            <a:extLst>
              <a:ext uri="{FF2B5EF4-FFF2-40B4-BE49-F238E27FC236}">
                <a16:creationId xmlns:a16="http://schemas.microsoft.com/office/drawing/2014/main" id="{487C4569-A6EE-4A6B-96D4-9D0D6265B458}"/>
              </a:ext>
            </a:extLst>
          </p:cNvPr>
          <p:cNvSpPr txBox="1">
            <a:spLocks/>
          </p:cNvSpPr>
          <p:nvPr/>
        </p:nvSpPr>
        <p:spPr>
          <a:xfrm>
            <a:off x="11620327" y="166303"/>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D741C-AB15-AC91-8C0C-DD23F08E4114}"/>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00A6775D-AEF8-91E2-84E2-C1EC004D6809}"/>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779" r="779"/>
          <a:stretch/>
        </p:blipFill>
        <p:spPr>
          <a:xfrm>
            <a:off x="7896051" y="359439"/>
            <a:ext cx="9233710" cy="7780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a:extLst>
              <a:ext uri="{FF2B5EF4-FFF2-40B4-BE49-F238E27FC236}">
                <a16:creationId xmlns:a16="http://schemas.microsoft.com/office/drawing/2014/main" id="{01462F51-762C-5681-00B4-3A35073B8A8E}"/>
              </a:ext>
            </a:extLst>
          </p:cNvPr>
          <p:cNvSpPr>
            <a:spLocks noGrp="1"/>
          </p:cNvSpPr>
          <p:nvPr>
            <p:ph type="title"/>
          </p:nvPr>
        </p:nvSpPr>
        <p:spPr>
          <a:xfrm>
            <a:off x="1037577" y="499829"/>
            <a:ext cx="5012703" cy="1854901"/>
          </a:xfrm>
          <a:noFill/>
          <a:ln>
            <a:noFill/>
          </a:ln>
        </p:spPr>
        <p:txBody>
          <a:bodyPr/>
          <a:lstStyle/>
          <a:p>
            <a:r>
              <a:rPr lang="en-US" i="1"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sp>
        <p:nvSpPr>
          <p:cNvPr id="2" name="Content Placeholder 1">
            <a:extLst>
              <a:ext uri="{FF2B5EF4-FFF2-40B4-BE49-F238E27FC236}">
                <a16:creationId xmlns:a16="http://schemas.microsoft.com/office/drawing/2014/main" id="{FBA2F139-4044-D559-EE30-484799EA462E}"/>
              </a:ext>
            </a:extLst>
          </p:cNvPr>
          <p:cNvSpPr>
            <a:spLocks noGrp="1"/>
          </p:cNvSpPr>
          <p:nvPr>
            <p:ph idx="1"/>
          </p:nvPr>
        </p:nvSpPr>
        <p:spPr>
          <a:xfrm>
            <a:off x="639606" y="2126130"/>
            <a:ext cx="6858474" cy="4030830"/>
          </a:xfrm>
        </p:spPr>
        <p:txBody>
          <a:bodyPr>
            <a:normAutofit fontScale="92500" lnSpcReduction="10000"/>
          </a:bodyPr>
          <a:lstStyle/>
          <a:p>
            <a:pPr marL="0" indent="0">
              <a:buNone/>
            </a:pPr>
            <a:r>
              <a:rPr lang="en-US" sz="2800" i="1" dirty="0">
                <a:solidFill>
                  <a:srgbClr val="002060"/>
                </a:solidFill>
                <a:effectLst>
                  <a:outerShdw blurRad="38100" dist="38100" dir="2700000" algn="tl">
                    <a:srgbClr val="000000">
                      <a:alpha val="43137"/>
                    </a:srgbClr>
                  </a:outerShdw>
                </a:effectLst>
                <a:latin typeface="Arial Black" panose="020B0A04020102020204" pitchFamily="34" charset="0"/>
              </a:rPr>
              <a:t>The Lord bless thee, and keep thee:</a:t>
            </a:r>
          </a:p>
          <a:p>
            <a:pPr marL="0" indent="0">
              <a:buNone/>
            </a:pPr>
            <a:endParaRPr lang="en-US" sz="2800" i="1" dirty="0">
              <a:solidFill>
                <a:srgbClr val="002060"/>
              </a:solidFill>
              <a:effectLst>
                <a:outerShdw blurRad="38100" dist="38100" dir="2700000" algn="tl">
                  <a:srgbClr val="000000">
                    <a:alpha val="43137"/>
                  </a:srgbClr>
                </a:outerShdw>
              </a:effectLst>
              <a:latin typeface="Arial Black" panose="020B0A04020102020204" pitchFamily="34" charset="0"/>
            </a:endParaRPr>
          </a:p>
          <a:p>
            <a:pPr marL="0" indent="0">
              <a:buNone/>
            </a:pPr>
            <a:r>
              <a:rPr lang="en-US" sz="2800" i="1" dirty="0">
                <a:solidFill>
                  <a:srgbClr val="002060"/>
                </a:solidFill>
                <a:effectLst>
                  <a:outerShdw blurRad="38100" dist="38100" dir="2700000" algn="tl">
                    <a:srgbClr val="000000">
                      <a:alpha val="43137"/>
                    </a:srgbClr>
                  </a:outerShdw>
                </a:effectLst>
                <a:latin typeface="Arial Black" panose="020B0A04020102020204" pitchFamily="34" charset="0"/>
              </a:rPr>
              <a:t>The Lord make his face shine upon thee, and be gracious unto thee:</a:t>
            </a:r>
          </a:p>
          <a:p>
            <a:pPr marL="0" indent="0">
              <a:buNone/>
            </a:pPr>
            <a:endParaRPr lang="en-US" sz="2800" i="1" dirty="0">
              <a:solidFill>
                <a:srgbClr val="002060"/>
              </a:solidFill>
              <a:effectLst>
                <a:outerShdw blurRad="38100" dist="38100" dir="2700000" algn="tl">
                  <a:srgbClr val="000000">
                    <a:alpha val="43137"/>
                  </a:srgbClr>
                </a:outerShdw>
              </a:effectLst>
              <a:latin typeface="Arial Black" panose="020B0A04020102020204" pitchFamily="34" charset="0"/>
            </a:endParaRPr>
          </a:p>
          <a:p>
            <a:pPr marL="0" indent="0">
              <a:buNone/>
            </a:pPr>
            <a:r>
              <a:rPr lang="en-US" sz="2800" i="1" dirty="0">
                <a:solidFill>
                  <a:srgbClr val="002060"/>
                </a:solidFill>
                <a:effectLst>
                  <a:outerShdw blurRad="38100" dist="38100" dir="2700000" algn="tl">
                    <a:srgbClr val="000000">
                      <a:alpha val="43137"/>
                    </a:srgbClr>
                  </a:outerShdw>
                </a:effectLst>
                <a:latin typeface="Arial Black" panose="020B0A04020102020204" pitchFamily="34" charset="0"/>
              </a:rPr>
              <a:t>The Lord lift up his countenance upon thee and give thee peace.  </a:t>
            </a:r>
          </a:p>
          <a:p>
            <a:pPr marL="0" indent="0" algn="r">
              <a:buNone/>
            </a:pPr>
            <a:r>
              <a:rPr lang="en-US" sz="2800" i="1" dirty="0">
                <a:solidFill>
                  <a:srgbClr val="002060"/>
                </a:solidFill>
                <a:effectLst>
                  <a:outerShdw blurRad="38100" dist="38100" dir="2700000" algn="tl">
                    <a:srgbClr val="000000">
                      <a:alpha val="43137"/>
                    </a:srgbClr>
                  </a:outerShdw>
                </a:effectLst>
                <a:latin typeface="Arial Black" panose="020B0A04020102020204" pitchFamily="34" charset="0"/>
              </a:rPr>
              <a:t>- Numbers 6:24-26,</a:t>
            </a:r>
          </a:p>
        </p:txBody>
      </p:sp>
    </p:spTree>
    <p:extLst>
      <p:ext uri="{BB962C8B-B14F-4D97-AF65-F5344CB8AC3E}">
        <p14:creationId xmlns:p14="http://schemas.microsoft.com/office/powerpoint/2010/main" val="3071499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4">
            <a:extLst>
              <a:ext uri="{FF2B5EF4-FFF2-40B4-BE49-F238E27FC236}">
                <a16:creationId xmlns:a16="http://schemas.microsoft.com/office/drawing/2014/main" id="{6C968AE9-C3F4-4135-9434-0F35D0A5243A}"/>
              </a:ext>
            </a:extLst>
          </p:cNvPr>
          <p:cNvSpPr txBox="1"/>
          <p:nvPr/>
        </p:nvSpPr>
        <p:spPr>
          <a:xfrm>
            <a:off x="907428" y="1455749"/>
            <a:ext cx="10370172" cy="529630"/>
          </a:xfrm>
          <a:prstGeom prst="rect">
            <a:avLst/>
          </a:prstGeom>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93" tIns="170693" rIns="170693" bIns="170693" numCol="1" spcCol="1270" anchor="ctr" anchorCtr="0">
            <a:noAutofit/>
          </a:bodyPr>
          <a:lstStyle/>
          <a:p>
            <a:pPr defTabSz="1066907">
              <a:lnSpc>
                <a:spcPct val="90000"/>
              </a:lnSpc>
              <a:spcBef>
                <a:spcPct val="0"/>
              </a:spcBef>
              <a:spcAft>
                <a:spcPct val="35000"/>
              </a:spcAft>
            </a:pPr>
            <a:r>
              <a:rPr lang="en-US" sz="3600" b="1" cap="small" dirty="0">
                <a:solidFill>
                  <a:srgbClr val="002060"/>
                </a:solidFill>
                <a:latin typeface="Gotham Medium" panose="02000604030000020004"/>
                <a:ea typeface="+mn-lt"/>
                <a:cs typeface="Arial" panose="020B0604020202020204" pitchFamily="34" charset="0"/>
              </a:rPr>
              <a:t>Lesson Focus</a:t>
            </a:r>
            <a:r>
              <a:rPr lang="en-US" sz="3600" b="1" dirty="0">
                <a:solidFill>
                  <a:srgbClr val="002060"/>
                </a:solidFill>
                <a:latin typeface="Gotham Medium" panose="02000604030000020004"/>
                <a:ea typeface="+mn-lt"/>
                <a:cs typeface="Arial" panose="020B0604020202020204" pitchFamily="34" charset="0"/>
              </a:rPr>
              <a:t>: </a:t>
            </a:r>
            <a:r>
              <a:rPr lang="en-US" sz="2800" b="1" dirty="0">
                <a:solidFill>
                  <a:srgbClr val="002060"/>
                </a:solidFill>
                <a:latin typeface="Gotham Medium" panose="02000604030000020004"/>
                <a:ea typeface="+mn-lt"/>
                <a:cs typeface="Arial" panose="020B0604020202020204" pitchFamily="34" charset="0"/>
              </a:rPr>
              <a:t>God prompts us to use money to help others.</a:t>
            </a:r>
            <a:endParaRPr lang="en-US" sz="3600" b="1" u="heavy" cap="small" dirty="0">
              <a:solidFill>
                <a:srgbClr val="002060"/>
              </a:solidFill>
              <a:latin typeface="Gotham Medium" panose="02000604030000020004"/>
              <a:cs typeface="Arial" panose="020B0604020202020204" pitchFamily="34" charset="0"/>
            </a:endParaRPr>
          </a:p>
        </p:txBody>
      </p:sp>
      <p:sp>
        <p:nvSpPr>
          <p:cNvPr id="36868" name="Line 7"/>
          <p:cNvSpPr>
            <a:spLocks noChangeShapeType="1"/>
          </p:cNvSpPr>
          <p:nvPr/>
        </p:nvSpPr>
        <p:spPr bwMode="auto">
          <a:xfrm flipH="1" flipV="1">
            <a:off x="11430560" y="1588440"/>
            <a:ext cx="15850084"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36869" name="Line 8"/>
          <p:cNvSpPr>
            <a:spLocks noChangeShapeType="1"/>
          </p:cNvSpPr>
          <p:nvPr/>
        </p:nvSpPr>
        <p:spPr bwMode="auto">
          <a:xfrm flipV="1">
            <a:off x="3377260" y="1852232"/>
            <a:ext cx="15850084" cy="7299617"/>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4800"/>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10476413" y="796879"/>
            <a:ext cx="2851662"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22" name="Line 13">
            <a:extLst>
              <a:ext uri="{FF2B5EF4-FFF2-40B4-BE49-F238E27FC236}">
                <a16:creationId xmlns:a16="http://schemas.microsoft.com/office/drawing/2014/main" id="{0C7FFC4C-261E-4796-B920-0B95A901E3D2}"/>
              </a:ext>
            </a:extLst>
          </p:cNvPr>
          <p:cNvSpPr>
            <a:spLocks noChangeShapeType="1"/>
          </p:cNvSpPr>
          <p:nvPr/>
        </p:nvSpPr>
        <p:spPr bwMode="auto">
          <a:xfrm>
            <a:off x="-329910" y="17165150"/>
            <a:ext cx="18021674"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pic>
        <p:nvPicPr>
          <p:cNvPr id="5" name="Picture 4" descr="A picture containing food, drawing&#10;&#10;Description automatically generated">
            <a:hlinkClick r:id="rId3" action="ppaction://hlinksldjump"/>
            <a:extLst>
              <a:ext uri="{FF2B5EF4-FFF2-40B4-BE49-F238E27FC236}">
                <a16:creationId xmlns:a16="http://schemas.microsoft.com/office/drawing/2014/main" id="{84AB845F-1232-4D9E-9840-6D383870EC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394055" y="15542751"/>
            <a:ext cx="782344" cy="1026191"/>
          </a:xfrm>
          <a:prstGeom prst="rect">
            <a:avLst/>
          </a:prstGeom>
        </p:spPr>
      </p:pic>
      <p:sp>
        <p:nvSpPr>
          <p:cNvPr id="26" name="Line 13">
            <a:extLst>
              <a:ext uri="{FF2B5EF4-FFF2-40B4-BE49-F238E27FC236}">
                <a16:creationId xmlns:a16="http://schemas.microsoft.com/office/drawing/2014/main" id="{EE87FC64-D645-44F0-AE5F-9456B65C5578}"/>
              </a:ext>
            </a:extLst>
          </p:cNvPr>
          <p:cNvSpPr>
            <a:spLocks noChangeShapeType="1"/>
          </p:cNvSpPr>
          <p:nvPr/>
        </p:nvSpPr>
        <p:spPr bwMode="auto">
          <a:xfrm>
            <a:off x="270941" y="15285118"/>
            <a:ext cx="16703550"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dirty="0"/>
          </a:p>
        </p:txBody>
      </p:sp>
      <p:sp>
        <p:nvSpPr>
          <p:cNvPr id="27" name="TextBox 26">
            <a:extLst>
              <a:ext uri="{FF2B5EF4-FFF2-40B4-BE49-F238E27FC236}">
                <a16:creationId xmlns:a16="http://schemas.microsoft.com/office/drawing/2014/main" id="{179360E6-2B9F-4F9B-A245-89821C837B3F}"/>
              </a:ext>
            </a:extLst>
          </p:cNvPr>
          <p:cNvSpPr txBox="1"/>
          <p:nvPr/>
        </p:nvSpPr>
        <p:spPr>
          <a:xfrm>
            <a:off x="270942" y="205579"/>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QUESTION &amp; ANSWER</a:t>
            </a:r>
            <a:endParaRPr lang="en-US" sz="4800" b="1" dirty="0">
              <a:solidFill>
                <a:srgbClr val="002060"/>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8FBD9161-33ED-4C7A-9101-A5509CA2C805}"/>
              </a:ext>
            </a:extLst>
          </p:cNvPr>
          <p:cNvCxnSpPr/>
          <p:nvPr/>
        </p:nvCxnSpPr>
        <p:spPr>
          <a:xfrm>
            <a:off x="270941" y="140380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BE1F6D94-2450-4044-B133-1BB96BDA3032}"/>
              </a:ext>
            </a:extLst>
          </p:cNvPr>
          <p:cNvSpPr txBox="1">
            <a:spLocks/>
          </p:cNvSpPr>
          <p:nvPr/>
        </p:nvSpPr>
        <p:spPr>
          <a:xfrm>
            <a:off x="11620327" y="214217"/>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
        <p:nvSpPr>
          <p:cNvPr id="3" name="Rectangle 2">
            <a:extLst>
              <a:ext uri="{FF2B5EF4-FFF2-40B4-BE49-F238E27FC236}">
                <a16:creationId xmlns:a16="http://schemas.microsoft.com/office/drawing/2014/main" id="{C173528E-EDC8-4FBE-9BE9-878B206B957E}"/>
              </a:ext>
            </a:extLst>
          </p:cNvPr>
          <p:cNvSpPr/>
          <p:nvPr/>
        </p:nvSpPr>
        <p:spPr>
          <a:xfrm>
            <a:off x="614075" y="2349250"/>
            <a:ext cx="15850084" cy="5793894"/>
          </a:xfrm>
          <a:prstGeom prst="rect">
            <a:avLst/>
          </a:prstGeom>
          <a:noFill/>
        </p:spPr>
        <p:txBody>
          <a:bodyPr wrap="square">
            <a:spAutoFit/>
          </a:bodyPr>
          <a:lstStyle/>
          <a:p>
            <a:pPr algn="l"/>
            <a:r>
              <a:rPr lang="en-US" sz="2400" b="1" dirty="0">
                <a:solidFill>
                  <a:srgbClr val="002060"/>
                </a:solidFill>
                <a:highlight>
                  <a:srgbClr val="C0C0C0"/>
                </a:highlight>
                <a:uFill>
                  <a:solidFill>
                    <a:srgbClr val="FFC000"/>
                  </a:solidFill>
                </a:uFill>
                <a:latin typeface="Gotham Medium" panose="02000604030000020004"/>
                <a:ea typeface="Helvetica Neue"/>
                <a:cs typeface="Helvetica Neue"/>
                <a:sym typeface="Helvetica Neue"/>
              </a:rPr>
              <a:t>1 Where do you see poverty becoming like a trap today?</a:t>
            </a:r>
          </a:p>
          <a:p>
            <a:pPr algn="l"/>
            <a:endParaRPr lang="en-US" sz="1050" b="1" dirty="0">
              <a:solidFill>
                <a:srgbClr val="002060"/>
              </a:solidFill>
              <a:effectLst>
                <a:outerShdw blurRad="38100" dist="38100" dir="2700000" algn="tl">
                  <a:srgbClr val="000000">
                    <a:alpha val="43137"/>
                  </a:srgbClr>
                </a:outerShdw>
              </a:effectLst>
              <a:highlight>
                <a:srgbClr val="C0C0C0"/>
              </a:highlight>
              <a:uFill>
                <a:solidFill>
                  <a:srgbClr val="FFC000"/>
                </a:solidFill>
              </a:uFill>
              <a:latin typeface="Gotham Medium" panose="02000604030000020004"/>
              <a:sym typeface="Helvetica Neue"/>
            </a:endParaRPr>
          </a:p>
          <a:p>
            <a:pPr algn="l"/>
            <a:endParaRPr lang="en-US" sz="2400" b="1" dirty="0">
              <a:solidFill>
                <a:srgbClr val="002060"/>
              </a:solidFill>
              <a:effectLst>
                <a:outerShdw blurRad="38100" dist="38100" dir="2700000" algn="tl">
                  <a:srgbClr val="000000">
                    <a:alpha val="43137"/>
                  </a:srgbClr>
                </a:outerShdw>
              </a:effectLst>
              <a:highlight>
                <a:srgbClr val="C0C0C0"/>
              </a:highlight>
              <a:uFill>
                <a:solidFill>
                  <a:srgbClr val="FFC000"/>
                </a:solidFill>
              </a:uFill>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highlight>
                <a:srgbClr val="C0C0C0"/>
              </a:highlight>
              <a:uFill>
                <a:solidFill>
                  <a:srgbClr val="FFC000"/>
                </a:solidFill>
              </a:uFill>
              <a:latin typeface="Gotham Medium" panose="02000604030000020004"/>
              <a:sym typeface="Helvetica Neue"/>
            </a:endParaRPr>
          </a:p>
          <a:p>
            <a:pPr algn="l"/>
            <a:endParaRPr lang="en-US" sz="2400" b="1" dirty="0">
              <a:solidFill>
                <a:srgbClr val="002060"/>
              </a:solidFill>
              <a:effectLst>
                <a:outerShdw blurRad="38100" dist="38100" dir="2700000" algn="tl">
                  <a:srgbClr val="000000">
                    <a:alpha val="43137"/>
                  </a:srgbClr>
                </a:outerShdw>
              </a:effectLst>
              <a:highlight>
                <a:srgbClr val="C0C0C0"/>
              </a:highlight>
              <a:uFill>
                <a:solidFill>
                  <a:srgbClr val="FFC000"/>
                </a:solidFill>
              </a:uFill>
              <a:latin typeface="Gotham Medium" panose="02000604030000020004"/>
              <a:sym typeface="Helvetica Neue"/>
            </a:endParaRPr>
          </a:p>
          <a:p>
            <a:pPr algn="l"/>
            <a:r>
              <a:rPr lang="en-US" sz="2400" b="1" dirty="0">
                <a:solidFill>
                  <a:srgbClr val="002060"/>
                </a:solidFill>
                <a:highlight>
                  <a:srgbClr val="C0C0C0"/>
                </a:highlight>
                <a:uFill>
                  <a:solidFill>
                    <a:srgbClr val="FFC000"/>
                  </a:solidFill>
                </a:uFill>
                <a:latin typeface="Gotham Medium" panose="02000604030000020004"/>
                <a:ea typeface="Helvetica Neue"/>
                <a:cs typeface="Helvetica Neue"/>
                <a:sym typeface="Helvetica Neue"/>
              </a:rPr>
              <a:t>2 If God commanded generosity for the Israelites, what will God ask for believers today?</a:t>
            </a: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r>
              <a:rPr lang="en-US" sz="2400" b="1" dirty="0">
                <a:solidFill>
                  <a:srgbClr val="002060"/>
                </a:solidFill>
                <a:highlight>
                  <a:srgbClr val="C0C0C0"/>
                </a:highlight>
                <a:uFill>
                  <a:solidFill>
                    <a:srgbClr val="FFC000"/>
                  </a:solidFill>
                </a:uFill>
                <a:latin typeface="Gotham Medium" panose="02000604030000020004"/>
                <a:ea typeface="Helvetica Neue"/>
                <a:cs typeface="Helvetica Neue"/>
                <a:sym typeface="Helvetica Neue"/>
              </a:rPr>
              <a:t>3 Are business relationships a place to show generosity? Why or why not?</a:t>
            </a: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dirty="0">
              <a:solidFill>
                <a:srgbClr val="002060"/>
              </a:solidFill>
              <a:highlight>
                <a:srgbClr val="C0C0C0"/>
              </a:highlight>
              <a:uFill>
                <a:solidFill>
                  <a:srgbClr val="FFC000"/>
                </a:solidFill>
              </a:uFill>
              <a:latin typeface="Gotham Medium" panose="02000604030000020004"/>
              <a:ea typeface="Helvetica Neue"/>
              <a:cs typeface="Helvetica Neue"/>
              <a:sym typeface="Helvetica Neue"/>
            </a:endParaRPr>
          </a:p>
        </p:txBody>
      </p:sp>
      <p:sp>
        <p:nvSpPr>
          <p:cNvPr id="21" name="Rectangle 20">
            <a:extLst>
              <a:ext uri="{FF2B5EF4-FFF2-40B4-BE49-F238E27FC236}">
                <a16:creationId xmlns:a16="http://schemas.microsoft.com/office/drawing/2014/main" id="{D5CA7739-1376-4613-8ADE-73CDD8360891}"/>
              </a:ext>
            </a:extLst>
          </p:cNvPr>
          <p:cNvSpPr/>
          <p:nvPr/>
        </p:nvSpPr>
        <p:spPr>
          <a:xfrm>
            <a:off x="1661159" y="2772879"/>
            <a:ext cx="13228321" cy="1200329"/>
          </a:xfrm>
          <a:prstGeom prst="rect">
            <a:avLst/>
          </a:prstGeom>
          <a:noFill/>
        </p:spPr>
        <p:txBody>
          <a:bodyPr wrap="square">
            <a:spAutoFit/>
          </a:bodyPr>
          <a:lstStyle/>
          <a:p>
            <a:r>
              <a:rPr lang="en-US" b="1" dirty="0">
                <a:solidFill>
                  <a:srgbClr val="002060"/>
                </a:solidFill>
                <a:latin typeface="Gotham Medium" panose="02000604030000020004"/>
                <a:ea typeface="Helvetica Neue"/>
                <a:cs typeface="Helvetica Neue"/>
                <a:sym typeface="Helvetica Neue"/>
              </a:rPr>
              <a:t>An old saying goes, “Life is more expensive when you are poor. ” This proves true in a variety of circumstances. Those who have less spend more on what they need to survive.  We may think of rising consumer debt, rising costs on staple goods, and cycles of unemployment. To this day, people who fall on tough times often struggle to get out of the hole. Children who are born into poverty face seemingly insurmountable obstacles. </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11620326" y="1597441"/>
            <a:ext cx="5274667" cy="74649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nSpc>
                <a:spcPct val="117999"/>
              </a:lnSpc>
              <a:defRPr/>
            </a:pPr>
            <a:r>
              <a:rPr lang="en-US" sz="2800" b="1" dirty="0">
                <a:solidFill>
                  <a:schemeClr val="bg1"/>
                </a:solidFill>
                <a:latin typeface="Helvetica Neue"/>
                <a:ea typeface="Helvetica Neue"/>
                <a:cs typeface="Helvetica Neue"/>
                <a:sym typeface="Helvetica Neue"/>
              </a:rPr>
              <a:t>A Generous and Just Nation </a:t>
            </a:r>
          </a:p>
        </p:txBody>
      </p:sp>
      <p:sp>
        <p:nvSpPr>
          <p:cNvPr id="40" name="Rectangle 39">
            <a:extLst>
              <a:ext uri="{FF2B5EF4-FFF2-40B4-BE49-F238E27FC236}">
                <a16:creationId xmlns:a16="http://schemas.microsoft.com/office/drawing/2014/main" id="{CD87E422-5B4F-433A-BC22-82954C8D1A70}"/>
              </a:ext>
            </a:extLst>
          </p:cNvPr>
          <p:cNvSpPr/>
          <p:nvPr/>
        </p:nvSpPr>
        <p:spPr>
          <a:xfrm>
            <a:off x="1661159" y="6236185"/>
            <a:ext cx="13228321" cy="923330"/>
          </a:xfrm>
          <a:prstGeom prst="rect">
            <a:avLst/>
          </a:prstGeom>
          <a:noFill/>
        </p:spPr>
        <p:txBody>
          <a:bodyPr wrap="square">
            <a:spAutoFit/>
          </a:bodyPr>
          <a:lstStyle/>
          <a:p>
            <a:r>
              <a:rPr lang="en-US" b="1" dirty="0">
                <a:solidFill>
                  <a:srgbClr val="002060"/>
                </a:solidFill>
                <a:latin typeface="Gotham Medium" panose="02000604030000020004"/>
                <a:ea typeface="Helvetica Neue"/>
                <a:cs typeface="Helvetica Neue"/>
                <a:sym typeface="Helvetica Neue"/>
              </a:rPr>
              <a:t>This text is addressing the generosity to be shown to the poor within the community of Israel. There are separate expectations upon the business relationships with foreigners and those outside of Israel (see Deut. 15:3). On the one hand, we should exhibit Christian virtue in all our dealings.  But on the other hand, that still leaves room to be exceptionally generous to fellow brothers and sisters in Christ.</a:t>
            </a:r>
          </a:p>
        </p:txBody>
      </p:sp>
      <p:sp>
        <p:nvSpPr>
          <p:cNvPr id="41" name="Rectangle 40">
            <a:extLst>
              <a:ext uri="{FF2B5EF4-FFF2-40B4-BE49-F238E27FC236}">
                <a16:creationId xmlns:a16="http://schemas.microsoft.com/office/drawing/2014/main" id="{A08F2ABD-684F-47A5-BE62-ECDC7B7897D2}"/>
              </a:ext>
            </a:extLst>
          </p:cNvPr>
          <p:cNvSpPr/>
          <p:nvPr/>
        </p:nvSpPr>
        <p:spPr>
          <a:xfrm>
            <a:off x="1661159" y="4407587"/>
            <a:ext cx="13228321" cy="923330"/>
          </a:xfrm>
          <a:prstGeom prst="rect">
            <a:avLst/>
          </a:prstGeom>
          <a:noFill/>
        </p:spPr>
        <p:txBody>
          <a:bodyPr wrap="square">
            <a:spAutoFit/>
          </a:bodyPr>
          <a:lstStyle/>
          <a:p>
            <a:r>
              <a:rPr lang="en-US" b="1" dirty="0">
                <a:solidFill>
                  <a:srgbClr val="002060"/>
                </a:solidFill>
                <a:latin typeface="Gotham Medium" panose="02000604030000020004"/>
                <a:ea typeface="Helvetica Neue"/>
                <a:cs typeface="Helvetica Neue"/>
                <a:sym typeface="Helvetica Neue"/>
              </a:rPr>
              <a:t>Believers under Christ are also children of Abraham (Gal. 3:7). Thus, the regulations that God gave to Israel are relevant for Christians to study and understand, not because they should all be replicated, but because God does not change. If God expected generosity for the poor in the land of Canaan, then God will expect generosity toward the poor in our communities too (as the next text will show). </a:t>
            </a:r>
          </a:p>
        </p:txBody>
      </p:sp>
    </p:spTree>
    <p:extLst>
      <p:ext uri="{BB962C8B-B14F-4D97-AF65-F5344CB8AC3E}">
        <p14:creationId xmlns:p14="http://schemas.microsoft.com/office/powerpoint/2010/main" val="2995943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0"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a:extLst>
              <a:ext uri="{FF2B5EF4-FFF2-40B4-BE49-F238E27FC236}">
                <a16:creationId xmlns:a16="http://schemas.microsoft.com/office/drawing/2014/main" id="{E62D3B19-EDE7-4803-9F82-A1B27D114A02}"/>
              </a:ext>
            </a:extLst>
          </p:cNvPr>
          <p:cNvSpPr>
            <a:spLocks noChangeArrowheads="1"/>
          </p:cNvSpPr>
          <p:nvPr/>
        </p:nvSpPr>
        <p:spPr bwMode="auto">
          <a:xfrm>
            <a:off x="4" y="-525549"/>
            <a:ext cx="262709" cy="105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0052" tIns="65026" rIns="130052" bIns="65026" numCol="1" anchor="ctr" anchorCtr="0" compatLnSpc="1">
            <a:prstTxWarp prst="textNoShape">
              <a:avLst/>
            </a:prstTxWarp>
            <a:spAutoFit/>
          </a:bodyPr>
          <a:lstStyle/>
          <a:p>
            <a:pPr algn="l"/>
            <a:endParaRPr lang="en-US" sz="5975" dirty="0">
              <a:solidFill>
                <a:srgbClr val="002060"/>
              </a:solidFill>
            </a:endParaRPr>
          </a:p>
        </p:txBody>
      </p:sp>
      <p:cxnSp>
        <p:nvCxnSpPr>
          <p:cNvPr id="6" name="Straight Connector 5">
            <a:extLst>
              <a:ext uri="{FF2B5EF4-FFF2-40B4-BE49-F238E27FC236}">
                <a16:creationId xmlns:a16="http://schemas.microsoft.com/office/drawing/2014/main" id="{C35E95EB-5B88-4BDD-9437-041F3C038843}"/>
              </a:ext>
            </a:extLst>
          </p:cNvPr>
          <p:cNvCxnSpPr/>
          <p:nvPr/>
        </p:nvCxnSpPr>
        <p:spPr>
          <a:xfrm>
            <a:off x="270941" y="-328528"/>
            <a:ext cx="17069321"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0" name="Rectangle 9">
            <a:extLst>
              <a:ext uri="{FF2B5EF4-FFF2-40B4-BE49-F238E27FC236}">
                <a16:creationId xmlns:a16="http://schemas.microsoft.com/office/drawing/2014/main" id="{3D61ED23-726E-43E0-822B-DEBEDE42544B}"/>
              </a:ext>
            </a:extLst>
          </p:cNvPr>
          <p:cNvSpPr/>
          <p:nvPr/>
        </p:nvSpPr>
        <p:spPr>
          <a:xfrm>
            <a:off x="8512129" y="7675719"/>
            <a:ext cx="8892241" cy="1487651"/>
          </a:xfrm>
          <a:prstGeom prst="rect">
            <a:avLst/>
          </a:prstGeom>
          <a:noFill/>
        </p:spPr>
        <p:txBody>
          <a:bodyPr wrap="square">
            <a:spAutoFit/>
          </a:bodyPr>
          <a:lstStyle/>
          <a:p>
            <a:pPr lvl="1" algn="l"/>
            <a:r>
              <a:rPr lang="en-US" sz="5867" i="1" u="sng" dirty="0">
                <a:solidFill>
                  <a:srgbClr val="002060"/>
                </a:solidFill>
                <a:effectLst>
                  <a:outerShdw blurRad="38100" dist="38100" dir="2700000" algn="tl">
                    <a:srgbClr val="000000">
                      <a:alpha val="43137"/>
                    </a:srgbClr>
                  </a:outerShdw>
                </a:effectLst>
                <a:latin typeface="Gotham Medium" panose="02000604030000020004"/>
              </a:rPr>
              <a:t>Thought to Remember</a:t>
            </a:r>
          </a:p>
          <a:p>
            <a:pPr lvl="3" algn="l"/>
            <a:r>
              <a:rPr lang="en-US" sz="3200" b="1" i="1" dirty="0">
                <a:solidFill>
                  <a:srgbClr val="002060"/>
                </a:solidFill>
                <a:effectLst>
                  <a:outerShdw blurRad="38100" dist="38100" dir="2700000" algn="tl">
                    <a:srgbClr val="000000">
                      <a:alpha val="43137"/>
                    </a:srgbClr>
                  </a:outerShdw>
                </a:effectLst>
                <a:latin typeface="Gotham Medium" panose="02000604030000020004"/>
              </a:rPr>
              <a:t>Give out of your rich inheritance!</a:t>
            </a:r>
          </a:p>
        </p:txBody>
      </p:sp>
      <p:sp>
        <p:nvSpPr>
          <p:cNvPr id="5" name="Rectangle 4">
            <a:extLst>
              <a:ext uri="{FF2B5EF4-FFF2-40B4-BE49-F238E27FC236}">
                <a16:creationId xmlns:a16="http://schemas.microsoft.com/office/drawing/2014/main" id="{42D81312-EC24-4AE0-B13D-2FAB2FD9637B}"/>
              </a:ext>
            </a:extLst>
          </p:cNvPr>
          <p:cNvSpPr/>
          <p:nvPr/>
        </p:nvSpPr>
        <p:spPr>
          <a:xfrm>
            <a:off x="9041215" y="697282"/>
            <a:ext cx="7955867" cy="6535187"/>
          </a:xfrm>
          <a:prstGeom prst="rect">
            <a:avLst/>
          </a:prstGeom>
          <a:noFill/>
        </p:spPr>
        <p:txBody>
          <a:bodyPr wrap="square">
            <a:spAutoFit/>
          </a:bodyPr>
          <a:lstStyle/>
          <a:p>
            <a:pPr algn="l"/>
            <a:r>
              <a:rPr lang="en-US" sz="5867" b="1" i="1" cap="small"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Prayer</a:t>
            </a:r>
          </a:p>
          <a:p>
            <a:pPr marL="609661" lvl="2"/>
            <a:r>
              <a:rPr lang="en-US" sz="4000" b="1" dirty="0">
                <a:solidFill>
                  <a:srgbClr val="002060"/>
                </a:solidFill>
                <a:latin typeface="Helvetica Neue"/>
                <a:ea typeface="Helvetica Neue"/>
                <a:cs typeface="Helvetica Neue"/>
                <a:sym typeface="Helvetica Neue"/>
              </a:rPr>
              <a:t>Father God, give us loving hearts open wide to all people. Protect us from the sin of selfishness. Open our hands in generosity. Help us remember that everything we have comes as a gift from You. In Jesus’ name we pray. Amen. </a:t>
            </a:r>
            <a:endParaRPr lang="en-US" sz="4800" b="1" dirty="0">
              <a:solidFill>
                <a:srgbClr val="002060"/>
              </a:solidFill>
              <a:latin typeface="Helvetica Neue"/>
              <a:ea typeface="Helvetica Neue"/>
              <a:cs typeface="Helvetica Neue"/>
              <a:sym typeface="Helvetica Neue"/>
            </a:endParaRPr>
          </a:p>
        </p:txBody>
      </p:sp>
      <p:pic>
        <p:nvPicPr>
          <p:cNvPr id="11" name="Picture 10">
            <a:extLst>
              <a:ext uri="{FF2B5EF4-FFF2-40B4-BE49-F238E27FC236}">
                <a16:creationId xmlns:a16="http://schemas.microsoft.com/office/drawing/2014/main" id="{B8091F84-6869-43EF-A058-EAFFB8A0228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924609" y="1124433"/>
            <a:ext cx="8577866" cy="73203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528768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75AE9-D005-C025-DCA9-056A8C5E0A09}"/>
            </a:ext>
          </a:extLst>
        </p:cNvPr>
        <p:cNvGrpSpPr/>
        <p:nvPr/>
      </p:nvGrpSpPr>
      <p:grpSpPr>
        <a:xfrm>
          <a:off x="0" y="0"/>
          <a:ext cx="0" cy="0"/>
          <a:chOff x="0" y="0"/>
          <a:chExt cx="0" cy="0"/>
        </a:xfrm>
      </p:grpSpPr>
      <p:sp>
        <p:nvSpPr>
          <p:cNvPr id="18" name="Rectangle: Rounded Corners 4">
            <a:extLst>
              <a:ext uri="{FF2B5EF4-FFF2-40B4-BE49-F238E27FC236}">
                <a16:creationId xmlns:a16="http://schemas.microsoft.com/office/drawing/2014/main" id="{D3B091C7-D966-70D0-1B79-B430C4611519}"/>
              </a:ext>
            </a:extLst>
          </p:cNvPr>
          <p:cNvSpPr txBox="1"/>
          <p:nvPr/>
        </p:nvSpPr>
        <p:spPr>
          <a:xfrm>
            <a:off x="907428" y="1455749"/>
            <a:ext cx="10370172" cy="529630"/>
          </a:xfrm>
          <a:prstGeom prst="rect">
            <a:avLst/>
          </a:prstGeom>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93" tIns="170693" rIns="170693" bIns="170693" numCol="1" spcCol="1270" anchor="ctr" anchorCtr="0">
            <a:noAutofit/>
          </a:bodyPr>
          <a:lstStyle/>
          <a:p>
            <a:pPr defTabSz="1066907">
              <a:lnSpc>
                <a:spcPct val="90000"/>
              </a:lnSpc>
              <a:spcBef>
                <a:spcPct val="0"/>
              </a:spcBef>
              <a:spcAft>
                <a:spcPct val="35000"/>
              </a:spcAft>
            </a:pPr>
            <a:r>
              <a:rPr lang="en-US" sz="3600" b="1" cap="small" dirty="0">
                <a:solidFill>
                  <a:srgbClr val="002060"/>
                </a:solidFill>
                <a:latin typeface="Gotham Medium" panose="02000604030000020004"/>
                <a:ea typeface="+mn-lt"/>
                <a:cs typeface="Arial" panose="020B0604020202020204" pitchFamily="34" charset="0"/>
              </a:rPr>
              <a:t>Lesson Focus</a:t>
            </a:r>
            <a:r>
              <a:rPr lang="en-US" sz="3600" b="1" dirty="0">
                <a:solidFill>
                  <a:srgbClr val="002060"/>
                </a:solidFill>
                <a:latin typeface="Gotham Medium" panose="02000604030000020004"/>
                <a:ea typeface="+mn-lt"/>
                <a:cs typeface="Arial" panose="020B0604020202020204" pitchFamily="34" charset="0"/>
              </a:rPr>
              <a:t>: </a:t>
            </a:r>
            <a:r>
              <a:rPr lang="en-US" sz="2800" b="1" dirty="0">
                <a:solidFill>
                  <a:srgbClr val="002060"/>
                </a:solidFill>
                <a:latin typeface="Gotham Medium" panose="02000604030000020004"/>
                <a:ea typeface="+mn-lt"/>
                <a:cs typeface="Arial" panose="020B0604020202020204" pitchFamily="34" charset="0"/>
              </a:rPr>
              <a:t>God prompts us to use money to help others.</a:t>
            </a:r>
            <a:endParaRPr lang="en-US" sz="3600" b="1" u="heavy" cap="small" dirty="0">
              <a:solidFill>
                <a:srgbClr val="002060"/>
              </a:solidFill>
              <a:latin typeface="Gotham Medium" panose="02000604030000020004"/>
              <a:cs typeface="Arial" panose="020B0604020202020204" pitchFamily="34" charset="0"/>
            </a:endParaRPr>
          </a:p>
        </p:txBody>
      </p:sp>
      <p:sp>
        <p:nvSpPr>
          <p:cNvPr id="36868" name="Line 7">
            <a:extLst>
              <a:ext uri="{FF2B5EF4-FFF2-40B4-BE49-F238E27FC236}">
                <a16:creationId xmlns:a16="http://schemas.microsoft.com/office/drawing/2014/main" id="{30D12B01-5B2F-AA1A-1781-5BDD0955AE21}"/>
              </a:ext>
            </a:extLst>
          </p:cNvPr>
          <p:cNvSpPr>
            <a:spLocks noChangeShapeType="1"/>
          </p:cNvSpPr>
          <p:nvPr/>
        </p:nvSpPr>
        <p:spPr bwMode="auto">
          <a:xfrm flipH="1" flipV="1">
            <a:off x="11430560" y="1588440"/>
            <a:ext cx="15850084"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36869" name="Line 8">
            <a:extLst>
              <a:ext uri="{FF2B5EF4-FFF2-40B4-BE49-F238E27FC236}">
                <a16:creationId xmlns:a16="http://schemas.microsoft.com/office/drawing/2014/main" id="{D2ACBD9A-2CEB-8F97-B5F9-4897EB420A1E}"/>
              </a:ext>
            </a:extLst>
          </p:cNvPr>
          <p:cNvSpPr>
            <a:spLocks noChangeShapeType="1"/>
          </p:cNvSpPr>
          <p:nvPr/>
        </p:nvSpPr>
        <p:spPr bwMode="auto">
          <a:xfrm flipV="1">
            <a:off x="3377260" y="1852232"/>
            <a:ext cx="15850084" cy="7299617"/>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4800"/>
          </a:p>
        </p:txBody>
      </p:sp>
      <p:sp>
        <p:nvSpPr>
          <p:cNvPr id="11" name="Line 7">
            <a:extLst>
              <a:ext uri="{FF2B5EF4-FFF2-40B4-BE49-F238E27FC236}">
                <a16:creationId xmlns:a16="http://schemas.microsoft.com/office/drawing/2014/main" id="{DBB2DBFD-1FDF-5218-C801-2DED01743A90}"/>
              </a:ext>
            </a:extLst>
          </p:cNvPr>
          <p:cNvSpPr>
            <a:spLocks noChangeShapeType="1"/>
          </p:cNvSpPr>
          <p:nvPr/>
        </p:nvSpPr>
        <p:spPr bwMode="auto">
          <a:xfrm flipH="1" flipV="1">
            <a:off x="10476413" y="796879"/>
            <a:ext cx="2851662"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22" name="Line 13">
            <a:extLst>
              <a:ext uri="{FF2B5EF4-FFF2-40B4-BE49-F238E27FC236}">
                <a16:creationId xmlns:a16="http://schemas.microsoft.com/office/drawing/2014/main" id="{502F446A-A07C-E8B7-4145-39CCC971592D}"/>
              </a:ext>
            </a:extLst>
          </p:cNvPr>
          <p:cNvSpPr>
            <a:spLocks noChangeShapeType="1"/>
          </p:cNvSpPr>
          <p:nvPr/>
        </p:nvSpPr>
        <p:spPr bwMode="auto">
          <a:xfrm>
            <a:off x="-329910" y="17165150"/>
            <a:ext cx="18021674"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pic>
        <p:nvPicPr>
          <p:cNvPr id="5" name="Picture 4" descr="A picture containing food, drawing&#10;&#10;Description automatically generated">
            <a:hlinkClick r:id="rId3" action="ppaction://hlinksldjump"/>
            <a:extLst>
              <a:ext uri="{FF2B5EF4-FFF2-40B4-BE49-F238E27FC236}">
                <a16:creationId xmlns:a16="http://schemas.microsoft.com/office/drawing/2014/main" id="{EDCD8E2B-7F7B-46CC-097D-8D654005D5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394055" y="15542751"/>
            <a:ext cx="782344" cy="1026191"/>
          </a:xfrm>
          <a:prstGeom prst="rect">
            <a:avLst/>
          </a:prstGeom>
        </p:spPr>
      </p:pic>
      <p:sp>
        <p:nvSpPr>
          <p:cNvPr id="26" name="Line 13">
            <a:extLst>
              <a:ext uri="{FF2B5EF4-FFF2-40B4-BE49-F238E27FC236}">
                <a16:creationId xmlns:a16="http://schemas.microsoft.com/office/drawing/2014/main" id="{4B2F7F59-218A-8D16-DE43-C57E095C97FA}"/>
              </a:ext>
            </a:extLst>
          </p:cNvPr>
          <p:cNvSpPr>
            <a:spLocks noChangeShapeType="1"/>
          </p:cNvSpPr>
          <p:nvPr/>
        </p:nvSpPr>
        <p:spPr bwMode="auto">
          <a:xfrm>
            <a:off x="270941" y="15285118"/>
            <a:ext cx="16703550"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dirty="0"/>
          </a:p>
        </p:txBody>
      </p:sp>
      <p:sp>
        <p:nvSpPr>
          <p:cNvPr id="27" name="TextBox 26">
            <a:extLst>
              <a:ext uri="{FF2B5EF4-FFF2-40B4-BE49-F238E27FC236}">
                <a16:creationId xmlns:a16="http://schemas.microsoft.com/office/drawing/2014/main" id="{352739C0-CB91-F4C6-1D5D-74763D032170}"/>
              </a:ext>
            </a:extLst>
          </p:cNvPr>
          <p:cNvSpPr txBox="1"/>
          <p:nvPr/>
        </p:nvSpPr>
        <p:spPr>
          <a:xfrm>
            <a:off x="270942" y="205579"/>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QUESTION &amp; ANSWER</a:t>
            </a:r>
            <a:endParaRPr lang="en-US" sz="4800" b="1" dirty="0">
              <a:solidFill>
                <a:srgbClr val="002060"/>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20D57E09-98C9-29A4-275E-F211CE259462}"/>
              </a:ext>
            </a:extLst>
          </p:cNvPr>
          <p:cNvCxnSpPr/>
          <p:nvPr/>
        </p:nvCxnSpPr>
        <p:spPr>
          <a:xfrm>
            <a:off x="270941" y="140380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472B8564-AAF0-F55D-B9AC-CF2AD9A67BAD}"/>
              </a:ext>
            </a:extLst>
          </p:cNvPr>
          <p:cNvSpPr txBox="1">
            <a:spLocks/>
          </p:cNvSpPr>
          <p:nvPr/>
        </p:nvSpPr>
        <p:spPr>
          <a:xfrm>
            <a:off x="11620327" y="214217"/>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
        <p:nvSpPr>
          <p:cNvPr id="3" name="Rectangle 2">
            <a:extLst>
              <a:ext uri="{FF2B5EF4-FFF2-40B4-BE49-F238E27FC236}">
                <a16:creationId xmlns:a16="http://schemas.microsoft.com/office/drawing/2014/main" id="{706461AA-6263-55DC-D4D7-74573FB63DA5}"/>
              </a:ext>
            </a:extLst>
          </p:cNvPr>
          <p:cNvSpPr/>
          <p:nvPr/>
        </p:nvSpPr>
        <p:spPr>
          <a:xfrm>
            <a:off x="583595" y="2240170"/>
            <a:ext cx="15850084" cy="5363007"/>
          </a:xfrm>
          <a:prstGeom prst="rect">
            <a:avLst/>
          </a:prstGeom>
          <a:noFill/>
        </p:spPr>
        <p:txBody>
          <a:bodyPr wrap="square">
            <a:spAutoFit/>
          </a:bodyPr>
          <a:lstStyle/>
          <a:p>
            <a:pPr algn="l"/>
            <a:r>
              <a:rPr lang="en-US" sz="2400" b="1" dirty="0">
                <a:solidFill>
                  <a:srgbClr val="002060"/>
                </a:solidFill>
                <a:highlight>
                  <a:srgbClr val="C0C0C0"/>
                </a:highlight>
                <a:uFill>
                  <a:solidFill>
                    <a:srgbClr val="FFC000"/>
                  </a:solidFill>
                </a:uFill>
                <a:latin typeface="Gotham Medium" panose="02000604030000020004"/>
                <a:ea typeface="Helvetica Neue"/>
                <a:cs typeface="Helvetica Neue"/>
                <a:sym typeface="Helvetica Neue"/>
              </a:rPr>
              <a:t>1 What kind of people does Jesus mean by “the least of these” (v. 45)?</a:t>
            </a:r>
          </a:p>
          <a:p>
            <a:pPr algn="l"/>
            <a:endParaRPr lang="en-US" sz="1050" b="1" dirty="0">
              <a:solidFill>
                <a:srgbClr val="002060"/>
              </a:solidFill>
              <a:effectLst>
                <a:outerShdw blurRad="38100" dist="38100" dir="2700000" algn="tl">
                  <a:srgbClr val="000000">
                    <a:alpha val="43137"/>
                  </a:srgbClr>
                </a:outerShdw>
              </a:effectLst>
              <a:highlight>
                <a:srgbClr val="C0C0C0"/>
              </a:highlight>
              <a:uFill>
                <a:solidFill>
                  <a:srgbClr val="FFC000"/>
                </a:solidFill>
              </a:uFill>
              <a:latin typeface="Gotham Medium" panose="02000604030000020004"/>
              <a:sym typeface="Helvetica Neue"/>
            </a:endParaRPr>
          </a:p>
          <a:p>
            <a:pPr algn="l"/>
            <a:endParaRPr lang="en-US" sz="2400" b="1" dirty="0">
              <a:solidFill>
                <a:srgbClr val="002060"/>
              </a:solidFill>
              <a:effectLst>
                <a:outerShdw blurRad="38100" dist="38100" dir="2700000" algn="tl">
                  <a:srgbClr val="000000">
                    <a:alpha val="43137"/>
                  </a:srgbClr>
                </a:outerShdw>
              </a:effectLst>
              <a:highlight>
                <a:srgbClr val="C0C0C0"/>
              </a:highlight>
              <a:uFill>
                <a:solidFill>
                  <a:srgbClr val="FFC000"/>
                </a:solidFill>
              </a:uFill>
              <a:latin typeface="Gotham Medium" panose="02000604030000020004"/>
            </a:endParaRPr>
          </a:p>
          <a:p>
            <a:pPr algn="l"/>
            <a:endParaRPr lang="en-US" sz="2000" b="1" dirty="0">
              <a:solidFill>
                <a:srgbClr val="002060"/>
              </a:solidFill>
              <a:effectLst>
                <a:outerShdw blurRad="38100" dist="38100" dir="2700000" algn="tl">
                  <a:srgbClr val="000000">
                    <a:alpha val="43137"/>
                  </a:srgbClr>
                </a:outerShdw>
              </a:effectLst>
              <a:highlight>
                <a:srgbClr val="C0C0C0"/>
              </a:highlight>
              <a:uFill>
                <a:solidFill>
                  <a:srgbClr val="FFC000"/>
                </a:solidFill>
              </a:uFill>
              <a:latin typeface="Gotham Medium" panose="02000604030000020004"/>
              <a:sym typeface="Helvetica Neue"/>
            </a:endParaRPr>
          </a:p>
          <a:p>
            <a:pPr algn="l"/>
            <a:endParaRPr lang="en-US" sz="2400" b="1" dirty="0">
              <a:solidFill>
                <a:srgbClr val="002060"/>
              </a:solidFill>
              <a:effectLst>
                <a:outerShdw blurRad="38100" dist="38100" dir="2700000" algn="tl">
                  <a:srgbClr val="000000">
                    <a:alpha val="43137"/>
                  </a:srgbClr>
                </a:outerShdw>
              </a:effectLst>
              <a:highlight>
                <a:srgbClr val="C0C0C0"/>
              </a:highlight>
              <a:uFill>
                <a:solidFill>
                  <a:srgbClr val="FFC000"/>
                </a:solidFill>
              </a:uFill>
              <a:latin typeface="Gotham Medium" panose="02000604030000020004"/>
              <a:sym typeface="Helvetica Neue"/>
            </a:endParaRPr>
          </a:p>
          <a:p>
            <a:pPr algn="l"/>
            <a:r>
              <a:rPr lang="en-US" sz="2400" b="1" dirty="0">
                <a:solidFill>
                  <a:srgbClr val="002060"/>
                </a:solidFill>
                <a:highlight>
                  <a:srgbClr val="C0C0C0"/>
                </a:highlight>
                <a:uFill>
                  <a:solidFill>
                    <a:srgbClr val="FFC000"/>
                  </a:solidFill>
                </a:uFill>
                <a:latin typeface="Gotham Medium" panose="02000604030000020004"/>
                <a:ea typeface="Helvetica Neue"/>
                <a:cs typeface="Helvetica Neue"/>
                <a:sym typeface="Helvetica Neue"/>
              </a:rPr>
              <a:t>2 Why does care for these people matter to Jesus?</a:t>
            </a:r>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r>
              <a:rPr lang="en-US" sz="2400" b="1" dirty="0">
                <a:solidFill>
                  <a:srgbClr val="002060"/>
                </a:solidFill>
                <a:highlight>
                  <a:srgbClr val="C0C0C0"/>
                </a:highlight>
                <a:uFill>
                  <a:solidFill>
                    <a:srgbClr val="FFC000"/>
                  </a:solidFill>
                </a:uFill>
                <a:latin typeface="Gotham Medium" panose="02000604030000020004"/>
                <a:ea typeface="Helvetica Neue"/>
                <a:cs typeface="Helvetica Neue"/>
                <a:sym typeface="Helvetica Neue"/>
              </a:rPr>
              <a:t>3 Why would Jesus preview future judgment?</a:t>
            </a: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dirty="0">
              <a:solidFill>
                <a:srgbClr val="002060"/>
              </a:solidFill>
              <a:highlight>
                <a:srgbClr val="C0C0C0"/>
              </a:highlight>
              <a:uFill>
                <a:solidFill>
                  <a:srgbClr val="FFC000"/>
                </a:solidFill>
              </a:uFill>
              <a:latin typeface="Gotham Medium" panose="02000604030000020004"/>
              <a:ea typeface="Helvetica Neue"/>
              <a:cs typeface="Helvetica Neue"/>
              <a:sym typeface="Helvetica Neue"/>
            </a:endParaRPr>
          </a:p>
        </p:txBody>
      </p:sp>
      <p:sp>
        <p:nvSpPr>
          <p:cNvPr id="21" name="Rectangle 20">
            <a:extLst>
              <a:ext uri="{FF2B5EF4-FFF2-40B4-BE49-F238E27FC236}">
                <a16:creationId xmlns:a16="http://schemas.microsoft.com/office/drawing/2014/main" id="{E5A64630-9D18-C04D-8AC6-B61720B80D25}"/>
              </a:ext>
            </a:extLst>
          </p:cNvPr>
          <p:cNvSpPr/>
          <p:nvPr/>
        </p:nvSpPr>
        <p:spPr>
          <a:xfrm>
            <a:off x="1661158" y="2628276"/>
            <a:ext cx="13228321" cy="1200329"/>
          </a:xfrm>
          <a:prstGeom prst="rect">
            <a:avLst/>
          </a:prstGeom>
          <a:noFill/>
        </p:spPr>
        <p:txBody>
          <a:bodyPr wrap="square">
            <a:spAutoFit/>
          </a:bodyPr>
          <a:lstStyle/>
          <a:p>
            <a:r>
              <a:rPr lang="en-US" sz="2400" b="1" dirty="0">
                <a:solidFill>
                  <a:srgbClr val="002060"/>
                </a:solidFill>
                <a:latin typeface="Gotham Medium" panose="02000604030000020004"/>
                <a:ea typeface="Helvetica Neue"/>
                <a:cs typeface="Helvetica Neue"/>
                <a:sym typeface="Helvetica Neue"/>
              </a:rPr>
              <a:t>The words are unspecific, but point to the lowest and humblest. From the description of their needs, these are people without enough food or water, without a permanent place to live, or who are being persecuted. </a:t>
            </a:r>
          </a:p>
        </p:txBody>
      </p:sp>
      <p:sp>
        <p:nvSpPr>
          <p:cNvPr id="23" name="Title 2">
            <a:extLst>
              <a:ext uri="{FF2B5EF4-FFF2-40B4-BE49-F238E27FC236}">
                <a16:creationId xmlns:a16="http://schemas.microsoft.com/office/drawing/2014/main" id="{60A9382E-1025-FD72-E80F-3FF36BBFE5FB}"/>
              </a:ext>
            </a:extLst>
          </p:cNvPr>
          <p:cNvSpPr txBox="1">
            <a:spLocks/>
          </p:cNvSpPr>
          <p:nvPr/>
        </p:nvSpPr>
        <p:spPr>
          <a:xfrm>
            <a:off x="14173200" y="1597441"/>
            <a:ext cx="2721793" cy="74649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nSpc>
                <a:spcPct val="117999"/>
              </a:lnSpc>
              <a:defRPr/>
            </a:pPr>
            <a:r>
              <a:rPr lang="en-US" sz="2800" b="1" dirty="0">
                <a:solidFill>
                  <a:schemeClr val="bg1"/>
                </a:solidFill>
                <a:latin typeface="Helvetica Neue"/>
                <a:ea typeface="Helvetica Neue"/>
                <a:cs typeface="Helvetica Neue"/>
                <a:sym typeface="Helvetica Neue"/>
              </a:rPr>
              <a:t>WWYDFJ</a:t>
            </a:r>
          </a:p>
        </p:txBody>
      </p:sp>
      <p:sp>
        <p:nvSpPr>
          <p:cNvPr id="40" name="Rectangle 39">
            <a:extLst>
              <a:ext uri="{FF2B5EF4-FFF2-40B4-BE49-F238E27FC236}">
                <a16:creationId xmlns:a16="http://schemas.microsoft.com/office/drawing/2014/main" id="{8F0F979A-DDEA-579F-5814-77C744979181}"/>
              </a:ext>
            </a:extLst>
          </p:cNvPr>
          <p:cNvSpPr/>
          <p:nvPr/>
        </p:nvSpPr>
        <p:spPr>
          <a:xfrm>
            <a:off x="1661158" y="6120857"/>
            <a:ext cx="13228321" cy="1200329"/>
          </a:xfrm>
          <a:prstGeom prst="rect">
            <a:avLst/>
          </a:prstGeom>
          <a:noFill/>
        </p:spPr>
        <p:txBody>
          <a:bodyPr wrap="square">
            <a:spAutoFit/>
          </a:bodyPr>
          <a:lstStyle/>
          <a:p>
            <a:r>
              <a:rPr lang="en-US" sz="2400" b="1" dirty="0">
                <a:solidFill>
                  <a:srgbClr val="002060"/>
                </a:solidFill>
                <a:latin typeface="Gotham Medium" panose="02000604030000020004"/>
                <a:ea typeface="Helvetica Neue"/>
                <a:cs typeface="Helvetica Neue"/>
                <a:sym typeface="Helvetica Neue"/>
              </a:rPr>
              <a:t>Jesus wants His followers to change their perspective, to value the people who have nothing. Jesus wants us to be prepared to face the day of judgment with confidence, rather than being surprised that our love for others is relevant to God. Caring for others shows the love of God is in us.</a:t>
            </a:r>
          </a:p>
        </p:txBody>
      </p:sp>
      <p:sp>
        <p:nvSpPr>
          <p:cNvPr id="41" name="Rectangle 40">
            <a:extLst>
              <a:ext uri="{FF2B5EF4-FFF2-40B4-BE49-F238E27FC236}">
                <a16:creationId xmlns:a16="http://schemas.microsoft.com/office/drawing/2014/main" id="{148EA99B-5081-9D34-416B-4AC99DBBE907}"/>
              </a:ext>
            </a:extLst>
          </p:cNvPr>
          <p:cNvSpPr/>
          <p:nvPr/>
        </p:nvSpPr>
        <p:spPr>
          <a:xfrm>
            <a:off x="1665875" y="4301711"/>
            <a:ext cx="13228321" cy="1200329"/>
          </a:xfrm>
          <a:prstGeom prst="rect">
            <a:avLst/>
          </a:prstGeom>
          <a:noFill/>
        </p:spPr>
        <p:txBody>
          <a:bodyPr wrap="square">
            <a:spAutoFit/>
          </a:bodyPr>
          <a:lstStyle/>
          <a:p>
            <a:r>
              <a:rPr lang="en-US" sz="2400" b="1" dirty="0">
                <a:solidFill>
                  <a:srgbClr val="002060"/>
                </a:solidFill>
                <a:latin typeface="Gotham Medium" panose="02000604030000020004"/>
                <a:ea typeface="Helvetica Neue"/>
                <a:cs typeface="Helvetica Neue"/>
                <a:sym typeface="Helvetica Neue"/>
              </a:rPr>
              <a:t>In the kingdom of Jesus, outward markers like wealth and position are not indicators of our worth. Jesus identifies with the humble and the meek, even blesses them (Matt. 5:3–10). Jesus identifies with the poor and persecuted.  Helping them is like serving Jesus. </a:t>
            </a:r>
          </a:p>
        </p:txBody>
      </p:sp>
    </p:spTree>
    <p:extLst>
      <p:ext uri="{BB962C8B-B14F-4D97-AF65-F5344CB8AC3E}">
        <p14:creationId xmlns:p14="http://schemas.microsoft.com/office/powerpoint/2010/main" val="40805953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0" grpId="0"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2AEF3-62A3-4E31-3A71-9263890570B0}"/>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A295AC54-3307-BB32-5807-1CE61FC94F4F}"/>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779" r="779"/>
          <a:stretch/>
        </p:blipFill>
        <p:spPr>
          <a:xfrm>
            <a:off x="7896051" y="359439"/>
            <a:ext cx="9233710" cy="7780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a:extLst>
              <a:ext uri="{FF2B5EF4-FFF2-40B4-BE49-F238E27FC236}">
                <a16:creationId xmlns:a16="http://schemas.microsoft.com/office/drawing/2014/main" id="{C3AE935A-E644-9938-6A7B-D023D58DC6FB}"/>
              </a:ext>
            </a:extLst>
          </p:cNvPr>
          <p:cNvSpPr>
            <a:spLocks noGrp="1"/>
          </p:cNvSpPr>
          <p:nvPr>
            <p:ph type="title"/>
          </p:nvPr>
        </p:nvSpPr>
        <p:spPr>
          <a:xfrm>
            <a:off x="1037577" y="499829"/>
            <a:ext cx="5012703" cy="1854901"/>
          </a:xfrm>
          <a:noFill/>
          <a:ln>
            <a:noFill/>
          </a:ln>
        </p:spPr>
        <p:txBody>
          <a:bodyPr/>
          <a:lstStyle/>
          <a:p>
            <a:r>
              <a:rPr lang="en-US" i="1"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sp>
        <p:nvSpPr>
          <p:cNvPr id="2" name="Content Placeholder 1">
            <a:extLst>
              <a:ext uri="{FF2B5EF4-FFF2-40B4-BE49-F238E27FC236}">
                <a16:creationId xmlns:a16="http://schemas.microsoft.com/office/drawing/2014/main" id="{D52534FF-CCCE-35A0-0258-4EF19B5390CE}"/>
              </a:ext>
            </a:extLst>
          </p:cNvPr>
          <p:cNvSpPr>
            <a:spLocks noGrp="1"/>
          </p:cNvSpPr>
          <p:nvPr>
            <p:ph idx="1"/>
          </p:nvPr>
        </p:nvSpPr>
        <p:spPr>
          <a:xfrm>
            <a:off x="639606" y="2126130"/>
            <a:ext cx="6858474" cy="4030830"/>
          </a:xfrm>
        </p:spPr>
        <p:txBody>
          <a:bodyPr>
            <a:normAutofit fontScale="92500" lnSpcReduction="10000"/>
          </a:bodyPr>
          <a:lstStyle/>
          <a:p>
            <a:pPr marL="0" indent="0">
              <a:buNone/>
            </a:pPr>
            <a:r>
              <a:rPr lang="en-US" sz="2800" i="1" dirty="0">
                <a:solidFill>
                  <a:srgbClr val="002060"/>
                </a:solidFill>
                <a:effectLst>
                  <a:outerShdw blurRad="38100" dist="38100" dir="2700000" algn="tl">
                    <a:srgbClr val="000000">
                      <a:alpha val="43137"/>
                    </a:srgbClr>
                  </a:outerShdw>
                </a:effectLst>
                <a:latin typeface="Arial Black" panose="020B0A04020102020204" pitchFamily="34" charset="0"/>
              </a:rPr>
              <a:t>The Lord bless thee, and keep thee:</a:t>
            </a:r>
          </a:p>
          <a:p>
            <a:pPr marL="0" indent="0">
              <a:buNone/>
            </a:pPr>
            <a:endParaRPr lang="en-US" sz="2800" i="1" dirty="0">
              <a:solidFill>
                <a:srgbClr val="002060"/>
              </a:solidFill>
              <a:effectLst>
                <a:outerShdw blurRad="38100" dist="38100" dir="2700000" algn="tl">
                  <a:srgbClr val="000000">
                    <a:alpha val="43137"/>
                  </a:srgbClr>
                </a:outerShdw>
              </a:effectLst>
              <a:latin typeface="Arial Black" panose="020B0A04020102020204" pitchFamily="34" charset="0"/>
            </a:endParaRPr>
          </a:p>
          <a:p>
            <a:pPr marL="0" indent="0">
              <a:buNone/>
            </a:pPr>
            <a:r>
              <a:rPr lang="en-US" sz="2800" i="1" dirty="0">
                <a:solidFill>
                  <a:srgbClr val="002060"/>
                </a:solidFill>
                <a:effectLst>
                  <a:outerShdw blurRad="38100" dist="38100" dir="2700000" algn="tl">
                    <a:srgbClr val="000000">
                      <a:alpha val="43137"/>
                    </a:srgbClr>
                  </a:outerShdw>
                </a:effectLst>
                <a:latin typeface="Arial Black" panose="020B0A04020102020204" pitchFamily="34" charset="0"/>
              </a:rPr>
              <a:t>The Lord make his face shine upon thee, and be gracious unto thee:</a:t>
            </a:r>
          </a:p>
          <a:p>
            <a:pPr marL="0" indent="0">
              <a:buNone/>
            </a:pPr>
            <a:endParaRPr lang="en-US" sz="2800" i="1" dirty="0">
              <a:solidFill>
                <a:srgbClr val="002060"/>
              </a:solidFill>
              <a:effectLst>
                <a:outerShdw blurRad="38100" dist="38100" dir="2700000" algn="tl">
                  <a:srgbClr val="000000">
                    <a:alpha val="43137"/>
                  </a:srgbClr>
                </a:outerShdw>
              </a:effectLst>
              <a:latin typeface="Arial Black" panose="020B0A04020102020204" pitchFamily="34" charset="0"/>
            </a:endParaRPr>
          </a:p>
          <a:p>
            <a:pPr marL="0" indent="0">
              <a:buNone/>
            </a:pPr>
            <a:r>
              <a:rPr lang="en-US" sz="2800" i="1" dirty="0">
                <a:solidFill>
                  <a:srgbClr val="002060"/>
                </a:solidFill>
                <a:effectLst>
                  <a:outerShdw blurRad="38100" dist="38100" dir="2700000" algn="tl">
                    <a:srgbClr val="000000">
                      <a:alpha val="43137"/>
                    </a:srgbClr>
                  </a:outerShdw>
                </a:effectLst>
                <a:latin typeface="Arial Black" panose="020B0A04020102020204" pitchFamily="34" charset="0"/>
              </a:rPr>
              <a:t>The Lord lift up his countenance upon thee and give thee peace.  </a:t>
            </a:r>
          </a:p>
          <a:p>
            <a:pPr marL="0" indent="0" algn="r">
              <a:buNone/>
            </a:pPr>
            <a:r>
              <a:rPr lang="en-US" sz="2800" i="1" dirty="0">
                <a:solidFill>
                  <a:srgbClr val="002060"/>
                </a:solidFill>
                <a:effectLst>
                  <a:outerShdw blurRad="38100" dist="38100" dir="2700000" algn="tl">
                    <a:srgbClr val="000000">
                      <a:alpha val="43137"/>
                    </a:srgbClr>
                  </a:outerShdw>
                </a:effectLst>
                <a:latin typeface="Arial Black" panose="020B0A04020102020204" pitchFamily="34" charset="0"/>
              </a:rPr>
              <a:t>- Numbers 6:24-26,</a:t>
            </a:r>
          </a:p>
        </p:txBody>
      </p:sp>
    </p:spTree>
    <p:extLst>
      <p:ext uri="{BB962C8B-B14F-4D97-AF65-F5344CB8AC3E}">
        <p14:creationId xmlns:p14="http://schemas.microsoft.com/office/powerpoint/2010/main" val="31008434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B438A10-0F05-4F21-B2A4-538CD3BB51C5}"/>
              </a:ext>
            </a:extLst>
          </p:cNvPr>
          <p:cNvSpPr txBox="1"/>
          <p:nvPr/>
        </p:nvSpPr>
        <p:spPr>
          <a:xfrm>
            <a:off x="309042" y="-121588"/>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LESSON OUTLINE</a:t>
            </a:r>
          </a:p>
        </p:txBody>
      </p:sp>
      <p:sp>
        <p:nvSpPr>
          <p:cNvPr id="12" name="Title 2">
            <a:extLst>
              <a:ext uri="{FF2B5EF4-FFF2-40B4-BE49-F238E27FC236}">
                <a16:creationId xmlns:a16="http://schemas.microsoft.com/office/drawing/2014/main" id="{73CA73ED-E258-491C-A8C5-3B7FA0697A1D}"/>
              </a:ext>
            </a:extLst>
          </p:cNvPr>
          <p:cNvSpPr txBox="1">
            <a:spLocks/>
          </p:cNvSpPr>
          <p:nvPr/>
        </p:nvSpPr>
        <p:spPr>
          <a:xfrm>
            <a:off x="11658426" y="0"/>
            <a:ext cx="5719936" cy="817618"/>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cxnSp>
        <p:nvCxnSpPr>
          <p:cNvPr id="11" name="Straight Connector 10">
            <a:extLst>
              <a:ext uri="{FF2B5EF4-FFF2-40B4-BE49-F238E27FC236}">
                <a16:creationId xmlns:a16="http://schemas.microsoft.com/office/drawing/2014/main" id="{884D89BB-523C-4D2D-98DE-29EC8E3AE469}"/>
              </a:ext>
            </a:extLst>
          </p:cNvPr>
          <p:cNvCxnSpPr/>
          <p:nvPr/>
        </p:nvCxnSpPr>
        <p:spPr>
          <a:xfrm>
            <a:off x="309041" y="852572"/>
            <a:ext cx="17069321"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4" name="Rectangle 13">
            <a:extLst>
              <a:ext uri="{FF2B5EF4-FFF2-40B4-BE49-F238E27FC236}">
                <a16:creationId xmlns:a16="http://schemas.microsoft.com/office/drawing/2014/main" id="{FA326913-7A2E-403D-8099-49DE18883F2F}"/>
              </a:ext>
            </a:extLst>
          </p:cNvPr>
          <p:cNvSpPr/>
          <p:nvPr/>
        </p:nvSpPr>
        <p:spPr>
          <a:xfrm>
            <a:off x="1" y="4158389"/>
            <a:ext cx="17340262" cy="5265288"/>
          </a:xfrm>
          <a:prstGeom prst="rect">
            <a:avLst/>
          </a:prstGeom>
          <a:solidFill>
            <a:schemeClr val="accent1">
              <a:lumMod val="75000"/>
              <a:alpha val="35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990700" lvl="1" indent="-381038" hangingPunct="0">
              <a:buFont typeface="Wingdings" panose="05000000000000000000" pitchFamily="2" charset="2"/>
              <a:buChar char=""/>
              <a:tabLst>
                <a:tab pos="1219322" algn="l"/>
              </a:tabLst>
            </a:pPr>
            <a:r>
              <a:rPr lang="en-US" sz="3735"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Review</a:t>
            </a:r>
            <a:endParaRPr lang="en-US" sz="3735" b="1" cap="small" dirty="0">
              <a:solidFill>
                <a:srgbClr val="002060"/>
              </a:solidFill>
              <a:latin typeface="Gotham Medium" panose="02000604030000020004"/>
              <a:ea typeface="Times New Roman" panose="02020603050405020304" pitchFamily="18" charset="0"/>
            </a:endParaRPr>
          </a:p>
          <a:p>
            <a:pPr marL="990700" lvl="1" indent="-381038" hangingPunct="0">
              <a:buFont typeface="Wingdings" panose="05000000000000000000" pitchFamily="2" charset="2"/>
              <a:buChar char=""/>
              <a:tabLst>
                <a:tab pos="1219322" algn="l"/>
              </a:tabLst>
            </a:pPr>
            <a:r>
              <a:rPr lang="en-US" sz="3735"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Introduction</a:t>
            </a:r>
            <a:endParaRPr lang="en-US" sz="3735" b="1" cap="small" dirty="0">
              <a:solidFill>
                <a:srgbClr val="002060"/>
              </a:solidFill>
              <a:latin typeface="Gotham Medium" panose="02000604030000020004"/>
              <a:ea typeface="Times New Roman" panose="02020603050405020304" pitchFamily="18" charset="0"/>
            </a:endParaRPr>
          </a:p>
          <a:p>
            <a:pPr marL="990700" lvl="1" indent="-381038" hangingPunct="0">
              <a:buFont typeface="Wingdings" panose="05000000000000000000" pitchFamily="2" charset="2"/>
              <a:buChar char=""/>
              <a:tabLst>
                <a:tab pos="1219322" algn="l"/>
              </a:tabLst>
            </a:pPr>
            <a:r>
              <a:rPr lang="en-US" sz="3735"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Lesson Context</a:t>
            </a:r>
            <a:endParaRPr lang="en-US" sz="3735" b="1" cap="small" dirty="0">
              <a:solidFill>
                <a:srgbClr val="002060"/>
              </a:solidFill>
              <a:latin typeface="Gotham Medium" panose="02000604030000020004"/>
              <a:ea typeface="Times New Roman" panose="02020603050405020304" pitchFamily="18" charset="0"/>
            </a:endParaRPr>
          </a:p>
          <a:p>
            <a:pPr marL="990700" lvl="1" indent="-381038" hangingPunct="0">
              <a:buFont typeface="Wingdings" panose="05000000000000000000" pitchFamily="2" charset="2"/>
              <a:buChar char=""/>
              <a:tabLst>
                <a:tab pos="1219322" algn="l"/>
              </a:tabLst>
            </a:pPr>
            <a:r>
              <a:rPr lang="en-US" sz="3735"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Overview</a:t>
            </a:r>
            <a:endParaRPr lang="en-US" sz="3735" b="1" cap="small" dirty="0">
              <a:solidFill>
                <a:srgbClr val="002060"/>
              </a:solidFill>
              <a:latin typeface="Gotham Medium" panose="02000604030000020004"/>
              <a:ea typeface="Times New Roman" panose="02020603050405020304" pitchFamily="18" charset="0"/>
            </a:endParaRPr>
          </a:p>
          <a:p>
            <a:pPr marL="1463186" lvl="2">
              <a:buFont typeface="Wingdings" panose="05000000000000000000" pitchFamily="2" charset="2"/>
              <a:buChar char="q"/>
            </a:pPr>
            <a:r>
              <a:rPr lang="en-US" sz="3735" b="1" cap="small" dirty="0">
                <a:solidFill>
                  <a:srgbClr val="002060"/>
                </a:solidFill>
                <a:latin typeface="Gotham Medium" panose="02000604030000020004"/>
              </a:rPr>
              <a:t>A Generous and Just Nation - Deuteronomy 15:4–11 KJV </a:t>
            </a:r>
          </a:p>
          <a:p>
            <a:pPr marL="1463186" lvl="2">
              <a:buFont typeface="Wingdings" panose="05000000000000000000" pitchFamily="2" charset="2"/>
              <a:buChar char="q"/>
            </a:pPr>
            <a:r>
              <a:rPr lang="en-US" sz="3735" b="1" cap="small" dirty="0">
                <a:solidFill>
                  <a:srgbClr val="002060"/>
                </a:solidFill>
                <a:latin typeface="Gotham Medium" panose="02000604030000020004"/>
              </a:rPr>
              <a:t>WWYDFJ - Matthew 25:42–45 KJV </a:t>
            </a:r>
          </a:p>
          <a:p>
            <a:pPr marL="990700" lvl="1" indent="-381038">
              <a:buFont typeface="Wingdings" panose="05000000000000000000" pitchFamily="2" charset="2"/>
              <a:buChar char=""/>
              <a:tabLst>
                <a:tab pos="1219322" algn="l"/>
              </a:tabLst>
            </a:pPr>
            <a:r>
              <a:rPr lang="en-US" sz="3735" b="1" cap="small" dirty="0">
                <a:solidFill>
                  <a:srgbClr val="002060"/>
                </a:solidFill>
                <a:latin typeface="Gotham Medium" panose="02000604030000020004"/>
                <a:cs typeface="Times New Roman" panose="02020603050405020304" pitchFamily="18" charset="0"/>
              </a:rPr>
              <a:t>Summary</a:t>
            </a:r>
          </a:p>
          <a:p>
            <a:pPr marL="990700" lvl="1" indent="-381038" hangingPunct="0">
              <a:buFont typeface="Wingdings" panose="05000000000000000000" pitchFamily="2" charset="2"/>
              <a:buChar char=""/>
              <a:tabLst>
                <a:tab pos="1219322" algn="l"/>
              </a:tabLst>
            </a:pPr>
            <a:r>
              <a:rPr lang="en-US" sz="3735"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Conclusion</a:t>
            </a:r>
            <a:endParaRPr lang="en-US" sz="3735" b="1" cap="small" dirty="0">
              <a:solidFill>
                <a:srgbClr val="002060"/>
              </a:solidFill>
              <a:latin typeface="Gotham Medium" panose="02000604030000020004"/>
              <a:ea typeface="Times New Roman" panose="02020603050405020304" pitchFamily="18" charset="0"/>
            </a:endParaRPr>
          </a:p>
          <a:p>
            <a:pPr marL="990700" lvl="1" indent="-381038" hangingPunct="0">
              <a:buFont typeface="Wingdings" panose="05000000000000000000" pitchFamily="2" charset="2"/>
              <a:buChar char=""/>
              <a:tabLst>
                <a:tab pos="1219322" algn="l"/>
              </a:tabLst>
            </a:pPr>
            <a:r>
              <a:rPr lang="en-US" sz="3735"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Question &amp; Answers</a:t>
            </a:r>
          </a:p>
        </p:txBody>
      </p:sp>
      <p:sp>
        <p:nvSpPr>
          <p:cNvPr id="8" name="Rectangle 7">
            <a:extLst>
              <a:ext uri="{FF2B5EF4-FFF2-40B4-BE49-F238E27FC236}">
                <a16:creationId xmlns:a16="http://schemas.microsoft.com/office/drawing/2014/main" id="{46EB6426-2FB5-433D-9244-7ECF2452335A}"/>
              </a:ext>
            </a:extLst>
          </p:cNvPr>
          <p:cNvSpPr/>
          <p:nvPr/>
        </p:nvSpPr>
        <p:spPr>
          <a:xfrm>
            <a:off x="0" y="911912"/>
            <a:ext cx="17319091" cy="3023905"/>
          </a:xfrm>
          <a:prstGeom prst="rect">
            <a:avLst/>
          </a:prstGeom>
          <a:solidFill>
            <a:schemeClr val="accent1">
              <a:lumMod val="75000"/>
              <a:alpha val="35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lvl="1" defTabSz="1066960">
              <a:lnSpc>
                <a:spcPct val="90000"/>
              </a:lnSpc>
              <a:spcBef>
                <a:spcPct val="0"/>
              </a:spcBef>
              <a:spcAft>
                <a:spcPct val="15000"/>
              </a:spcAft>
            </a:pPr>
            <a:r>
              <a:rPr lang="en-US" sz="3735" b="1" cap="small" dirty="0">
                <a:solidFill>
                  <a:srgbClr val="002060"/>
                </a:solidFill>
                <a:effectLst>
                  <a:outerShdw blurRad="38100" dist="38100" dir="2700000" algn="tl">
                    <a:srgbClr val="000000">
                      <a:alpha val="43137"/>
                    </a:srgbClr>
                  </a:outerShdw>
                </a:effectLst>
                <a:latin typeface="Gotham Medium" panose="02000604030000020004"/>
              </a:rPr>
              <a:t>Lesson Scripture: </a:t>
            </a:r>
            <a:r>
              <a:rPr lang="en-US" sz="3735" b="1" dirty="0">
                <a:solidFill>
                  <a:srgbClr val="002060"/>
                </a:solidFill>
                <a:latin typeface="Gotham Medium" panose="02000604030000020004"/>
              </a:rPr>
              <a:t>Deuteronomy 15:4–11; Matthew 25:42–45</a:t>
            </a:r>
            <a:endParaRPr lang="en-US" sz="4267" b="1" dirty="0">
              <a:solidFill>
                <a:srgbClr val="002060"/>
              </a:solidFill>
              <a:latin typeface="Gotham Medium" panose="02000604030000020004"/>
            </a:endParaRPr>
          </a:p>
          <a:p>
            <a:pPr lvl="1" defTabSz="1066960">
              <a:lnSpc>
                <a:spcPct val="90000"/>
              </a:lnSpc>
              <a:spcBef>
                <a:spcPct val="0"/>
              </a:spcBef>
              <a:spcAft>
                <a:spcPct val="15000"/>
              </a:spcAft>
            </a:pPr>
            <a:r>
              <a:rPr lang="en-US" sz="3735" b="1" cap="small" dirty="0">
                <a:solidFill>
                  <a:srgbClr val="002060"/>
                </a:solidFill>
                <a:effectLst>
                  <a:outerShdw blurRad="38100" dist="38100" dir="2700000" algn="tl">
                    <a:srgbClr val="000000">
                      <a:alpha val="43137"/>
                    </a:srgbClr>
                  </a:outerShdw>
                </a:effectLst>
                <a:latin typeface="Gotham Medium" panose="02000604030000020004"/>
              </a:rPr>
              <a:t>Lesson Focus: </a:t>
            </a:r>
            <a:r>
              <a:rPr lang="en-US" sz="3735" b="1" cap="small" dirty="0">
                <a:solidFill>
                  <a:srgbClr val="002060"/>
                </a:solidFill>
                <a:latin typeface="Gotham Medium" panose="02000604030000020004"/>
              </a:rPr>
              <a:t> </a:t>
            </a:r>
            <a:r>
              <a:rPr lang="en-US" sz="3735" b="1" dirty="0">
                <a:solidFill>
                  <a:srgbClr val="002060"/>
                </a:solidFill>
                <a:latin typeface="Gotham Medium" panose="02000604030000020004"/>
              </a:rPr>
              <a:t>God prompts us to use money to help others. </a:t>
            </a:r>
          </a:p>
          <a:p>
            <a:pPr lvl="1" defTabSz="1066960">
              <a:lnSpc>
                <a:spcPct val="90000"/>
              </a:lnSpc>
              <a:spcBef>
                <a:spcPct val="0"/>
              </a:spcBef>
              <a:spcAft>
                <a:spcPct val="15000"/>
              </a:spcAft>
            </a:pPr>
            <a:r>
              <a:rPr lang="en-US" sz="3735" b="1" cap="small" dirty="0">
                <a:solidFill>
                  <a:srgbClr val="002060"/>
                </a:solidFill>
                <a:effectLst>
                  <a:outerShdw blurRad="38100" dist="38100" dir="2700000" algn="tl">
                    <a:srgbClr val="000000">
                      <a:alpha val="43137"/>
                    </a:srgbClr>
                  </a:outerShdw>
                </a:effectLst>
                <a:latin typeface="Gotham Medium" panose="02000604030000020004"/>
              </a:rPr>
              <a:t>Apply the Message: </a:t>
            </a:r>
            <a:r>
              <a:rPr lang="en-US" sz="3735" b="1" dirty="0">
                <a:solidFill>
                  <a:srgbClr val="002060"/>
                </a:solidFill>
                <a:latin typeface="Gotham Medium" panose="02000604030000020004"/>
              </a:rPr>
              <a:t>We can use resources to bless others. </a:t>
            </a:r>
          </a:p>
          <a:p>
            <a:pPr lvl="1" defTabSz="1066960">
              <a:lnSpc>
                <a:spcPct val="90000"/>
              </a:lnSpc>
              <a:spcBef>
                <a:spcPct val="0"/>
              </a:spcBef>
              <a:spcAft>
                <a:spcPct val="15000"/>
              </a:spcAft>
            </a:pPr>
            <a:r>
              <a:rPr lang="en-US" sz="3735" b="1" cap="small" dirty="0">
                <a:solidFill>
                  <a:srgbClr val="002060"/>
                </a:solidFill>
                <a:effectLst>
                  <a:outerShdw blurRad="38100" dist="38100" dir="2700000" algn="tl">
                    <a:srgbClr val="000000">
                      <a:alpha val="43137"/>
                    </a:srgbClr>
                  </a:outerShdw>
                </a:effectLst>
                <a:latin typeface="Gotham Medium" panose="02000604030000020004"/>
              </a:rPr>
              <a:t>Live It Out: </a:t>
            </a:r>
            <a:r>
              <a:rPr lang="en-US" sz="3735" b="1" dirty="0">
                <a:solidFill>
                  <a:srgbClr val="002060"/>
                </a:solidFill>
                <a:latin typeface="Gotham Medium" panose="02000604030000020004"/>
              </a:rPr>
              <a:t>Ask God to shape the way you view financial needs. </a:t>
            </a:r>
          </a:p>
          <a:p>
            <a:pPr lvl="1" defTabSz="1066960">
              <a:lnSpc>
                <a:spcPct val="90000"/>
              </a:lnSpc>
              <a:spcBef>
                <a:spcPct val="0"/>
              </a:spcBef>
              <a:spcAft>
                <a:spcPct val="15000"/>
              </a:spcAft>
            </a:pPr>
            <a:endParaRPr lang="en-US" sz="3735" b="1" dirty="0">
              <a:solidFill>
                <a:srgbClr val="002060"/>
              </a:solidFill>
              <a:latin typeface="Gotham Medium" panose="02000604030000020004"/>
            </a:endParaRPr>
          </a:p>
        </p:txBody>
      </p:sp>
      <p:pic>
        <p:nvPicPr>
          <p:cNvPr id="16" name="Picture 15">
            <a:extLst>
              <a:ext uri="{FF2B5EF4-FFF2-40B4-BE49-F238E27FC236}">
                <a16:creationId xmlns:a16="http://schemas.microsoft.com/office/drawing/2014/main" id="{DCB9D638-7015-44FC-A278-F3AF61990394}"/>
              </a:ext>
            </a:extLst>
          </p:cNvPr>
          <p:cNvPicPr>
            <a:picLocks noChangeAspect="1"/>
          </p:cNvPicPr>
          <p:nvPr/>
        </p:nvPicPr>
        <p:blipFill>
          <a:blip r:embed="rId3">
            <a:alphaModFix amt="80000"/>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6609" r="16609"/>
          <a:stretch/>
        </p:blipFill>
        <p:spPr>
          <a:xfrm>
            <a:off x="13136818" y="4154922"/>
            <a:ext cx="5350407" cy="5341093"/>
          </a:xfrm>
          <a:prstGeom prst="flowChartConnector">
            <a:avLst/>
          </a:prstGeom>
          <a:gradFill>
            <a:gsLst>
              <a:gs pos="0">
                <a:schemeClr val="accent1">
                  <a:lumMod val="5000"/>
                  <a:lumOff val="95000"/>
                </a:schemeClr>
              </a:gs>
              <a:gs pos="43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p:spPr>
      </p:pic>
      <p:cxnSp>
        <p:nvCxnSpPr>
          <p:cNvPr id="2" name="Straight Connector 1">
            <a:extLst>
              <a:ext uri="{FF2B5EF4-FFF2-40B4-BE49-F238E27FC236}">
                <a16:creationId xmlns:a16="http://schemas.microsoft.com/office/drawing/2014/main" id="{B7205D04-E562-DCC4-2B45-E279DF440EEE}"/>
              </a:ext>
            </a:extLst>
          </p:cNvPr>
          <p:cNvCxnSpPr/>
          <p:nvPr/>
        </p:nvCxnSpPr>
        <p:spPr>
          <a:xfrm>
            <a:off x="-33338" y="3988206"/>
            <a:ext cx="17373600" cy="0"/>
          </a:xfrm>
          <a:prstGeom prst="line">
            <a:avLst/>
          </a:prstGeom>
          <a:ln w="1905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915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1F3ACDE-577F-2F66-D697-96D497DB9AD6}"/>
              </a:ext>
            </a:extLst>
          </p:cNvPr>
          <p:cNvGrpSpPr/>
          <p:nvPr/>
        </p:nvGrpSpPr>
        <p:grpSpPr>
          <a:xfrm rot="688414">
            <a:off x="133724" y="2146644"/>
            <a:ext cx="19917614" cy="5460310"/>
            <a:chOff x="-1399242" y="-826070"/>
            <a:chExt cx="19917614" cy="7236327"/>
          </a:xfrm>
        </p:grpSpPr>
        <p:pic>
          <p:nvPicPr>
            <p:cNvPr id="25" name="Picture 24">
              <a:extLst>
                <a:ext uri="{FF2B5EF4-FFF2-40B4-BE49-F238E27FC236}">
                  <a16:creationId xmlns:a16="http://schemas.microsoft.com/office/drawing/2014/main" id="{8E0016BF-E633-412D-B0A7-487D26ABF779}"/>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799" t="-11739" r="11799" b="46379"/>
            <a:stretch>
              <a:fillRect/>
            </a:stretch>
          </p:blipFill>
          <p:spPr>
            <a:xfrm>
              <a:off x="-1399242" y="-826070"/>
              <a:ext cx="7997791" cy="6927621"/>
            </a:xfrm>
            <a:prstGeom prst="flowChartConnector">
              <a:avLst/>
            </a:prstGeom>
            <a:noFill/>
          </p:spPr>
        </p:pic>
        <p:pic>
          <p:nvPicPr>
            <p:cNvPr id="21" name="Picture 20">
              <a:extLst>
                <a:ext uri="{FF2B5EF4-FFF2-40B4-BE49-F238E27FC236}">
                  <a16:creationId xmlns:a16="http://schemas.microsoft.com/office/drawing/2014/main" id="{EB53A1F5-C966-4FA6-96F6-69296A435F2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23256" t="39200" r="-23256" b="23258"/>
            <a:stretch>
              <a:fillRect/>
            </a:stretch>
          </p:blipFill>
          <p:spPr>
            <a:xfrm>
              <a:off x="4973884" y="-328525"/>
              <a:ext cx="13544488" cy="6738782"/>
            </a:xfrm>
            <a:prstGeom prst="flowChartConnector">
              <a:avLst/>
            </a:prstGeom>
          </p:spPr>
        </p:pic>
      </p:grpSp>
      <p:sp>
        <p:nvSpPr>
          <p:cNvPr id="13" name="TextBox 12">
            <a:extLst>
              <a:ext uri="{FF2B5EF4-FFF2-40B4-BE49-F238E27FC236}">
                <a16:creationId xmlns:a16="http://schemas.microsoft.com/office/drawing/2014/main" id="{2EF63E21-0A62-4E0C-B58D-55FE45E3F202}"/>
              </a:ext>
            </a:extLst>
          </p:cNvPr>
          <p:cNvSpPr txBox="1"/>
          <p:nvPr/>
        </p:nvSpPr>
        <p:spPr>
          <a:xfrm>
            <a:off x="225423" y="248159"/>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LESSON CONTEXT</a:t>
            </a:r>
          </a:p>
        </p:txBody>
      </p:sp>
      <p:cxnSp>
        <p:nvCxnSpPr>
          <p:cNvPr id="15" name="Straight Connector 14">
            <a:extLst>
              <a:ext uri="{FF2B5EF4-FFF2-40B4-BE49-F238E27FC236}">
                <a16:creationId xmlns:a16="http://schemas.microsoft.com/office/drawing/2014/main" id="{BC2B38BF-1A47-459D-87EB-87E2FF84AAA4}"/>
              </a:ext>
            </a:extLst>
          </p:cNvPr>
          <p:cNvCxnSpPr/>
          <p:nvPr/>
        </p:nvCxnSpPr>
        <p:spPr>
          <a:xfrm>
            <a:off x="14695" y="1325377"/>
            <a:ext cx="17373600" cy="0"/>
          </a:xfrm>
          <a:prstGeom prst="line">
            <a:avLst/>
          </a:prstGeom>
          <a:ln w="1905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320268" y="11319133"/>
            <a:ext cx="18166634"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667"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671115" y="11352602"/>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2" name="Rectangle 11">
            <a:extLst>
              <a:ext uri="{FF2B5EF4-FFF2-40B4-BE49-F238E27FC236}">
                <a16:creationId xmlns:a16="http://schemas.microsoft.com/office/drawing/2014/main" id="{65A8DD49-BF8B-4346-980A-6165ED343749}"/>
              </a:ext>
            </a:extLst>
          </p:cNvPr>
          <p:cNvSpPr/>
          <p:nvPr/>
        </p:nvSpPr>
        <p:spPr>
          <a:xfrm>
            <a:off x="362849" y="2801049"/>
            <a:ext cx="16652163" cy="6555641"/>
          </a:xfrm>
          <a:prstGeom prst="rect">
            <a:avLst/>
          </a:prstGeom>
          <a:solidFill>
            <a:schemeClr val="accent1">
              <a:lumMod val="75000"/>
              <a:alpha val="40000"/>
            </a:schemeClr>
          </a:solidFill>
          <a:ln w="63500">
            <a:solidFill>
              <a:srgbClr val="002060"/>
            </a:solidFill>
          </a:ln>
        </p:spPr>
        <p:txBody>
          <a:bodyPr wrap="square">
            <a:spAutoFit/>
          </a:bodyPr>
          <a:lstStyle/>
          <a:p>
            <a:pPr algn="l"/>
            <a:r>
              <a:rPr lang="en-US" sz="3200" b="1" dirty="0">
                <a:solidFill>
                  <a:srgbClr val="002060"/>
                </a:solidFill>
                <a:latin typeface="Gotham Medium" panose="02000604030000020004"/>
                <a:ea typeface="Helvetica Neue"/>
                <a:cs typeface="Helvetica Neue"/>
                <a:sym typeface="Helvetica Neue"/>
              </a:rPr>
              <a:t>I live on a farm. My family primarily raises cattle and sheep, though we also raise chickens.  In the past, we enjoyed raising hogs, goats, and horses. To make money with cattle and sheep, one must sell them appropriately. You must consider timing, weight, breeding quality, and other marketing factors. When we sell an animal, that animal is gone for good. We will never have it back.  The finality of it makes selling livestock difficult.</a:t>
            </a:r>
            <a:r>
              <a:rPr lang="en-US" b="1" dirty="0">
                <a:solidFill>
                  <a:srgbClr val="002060"/>
                </a:solidFill>
                <a:latin typeface="Gotham Medium" panose="02000604030000020004"/>
                <a:ea typeface="Helvetica Neue"/>
                <a:cs typeface="Helvetica Neue"/>
                <a:sym typeface="Helvetica Neue"/>
              </a:rPr>
              <a:t> </a:t>
            </a:r>
          </a:p>
          <a:p>
            <a:pPr algn="l"/>
            <a:r>
              <a:rPr lang="en-US" b="1" dirty="0">
                <a:solidFill>
                  <a:srgbClr val="002060"/>
                </a:solidFill>
                <a:latin typeface="Gotham Medium" panose="02000604030000020004"/>
                <a:ea typeface="Helvetica Neue"/>
                <a:cs typeface="Helvetica Neue"/>
                <a:sym typeface="Helvetica Neue"/>
              </a:rPr>
              <a:t> </a:t>
            </a:r>
          </a:p>
          <a:p>
            <a:pPr algn="l"/>
            <a:r>
              <a:rPr lang="en-US" sz="3200" b="1" dirty="0">
                <a:solidFill>
                  <a:srgbClr val="002060"/>
                </a:solidFill>
                <a:latin typeface="Gotham Medium" panose="02000604030000020004"/>
                <a:ea typeface="Helvetica Neue"/>
                <a:cs typeface="Helvetica Neue"/>
                <a:sym typeface="Helvetica Neue"/>
              </a:rPr>
              <a:t>Chickens, on the other hand, differ because they produce eggs. We can take the eggs, knowing more will appear tomorrow. No matter how often we collect the eggs, the chickens will lay more if they are healthy.</a:t>
            </a:r>
            <a:r>
              <a:rPr lang="en-US" b="1" dirty="0">
                <a:solidFill>
                  <a:srgbClr val="002060"/>
                </a:solidFill>
                <a:latin typeface="Gotham Medium" panose="02000604030000020004"/>
                <a:ea typeface="Helvetica Neue"/>
                <a:cs typeface="Helvetica Neue"/>
                <a:sym typeface="Helvetica Neue"/>
              </a:rPr>
              <a:t> </a:t>
            </a:r>
          </a:p>
          <a:p>
            <a:pPr algn="l"/>
            <a:r>
              <a:rPr lang="en-US" b="1" dirty="0">
                <a:solidFill>
                  <a:srgbClr val="002060"/>
                </a:solidFill>
                <a:latin typeface="Gotham Medium" panose="02000604030000020004"/>
                <a:ea typeface="Helvetica Neue"/>
                <a:cs typeface="Helvetica Neue"/>
                <a:sym typeface="Helvetica Neue"/>
              </a:rPr>
              <a:t> </a:t>
            </a:r>
          </a:p>
          <a:p>
            <a:pPr algn="l"/>
            <a:r>
              <a:rPr lang="en-US" sz="3200" b="1" dirty="0">
                <a:solidFill>
                  <a:srgbClr val="002060"/>
                </a:solidFill>
                <a:latin typeface="Gotham Medium" panose="02000604030000020004"/>
                <a:ea typeface="Helvetica Neue"/>
                <a:cs typeface="Helvetica Neue"/>
                <a:sym typeface="Helvetica Neue"/>
              </a:rPr>
              <a:t>Sometimes, we reject generosity because we fear we will face a lack. However, generosity is like chickens and eggs. Our giving does not equate to permanent depletion. As you think about today’s lesson, consider the blessings of God. God supplies the needs of His people; therefore, what we are gifted is to be used generously. </a:t>
            </a:r>
          </a:p>
        </p:txBody>
      </p:sp>
      <p:sp>
        <p:nvSpPr>
          <p:cNvPr id="2" name="Title 2">
            <a:extLst>
              <a:ext uri="{FF2B5EF4-FFF2-40B4-BE49-F238E27FC236}">
                <a16:creationId xmlns:a16="http://schemas.microsoft.com/office/drawing/2014/main" id="{30F864E8-A8E8-03BD-9FEE-D498B5EB9B1D}"/>
              </a:ext>
            </a:extLst>
          </p:cNvPr>
          <p:cNvSpPr txBox="1">
            <a:spLocks/>
          </p:cNvSpPr>
          <p:nvPr/>
        </p:nvSpPr>
        <p:spPr>
          <a:xfrm>
            <a:off x="11489823" y="193088"/>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
        <p:nvSpPr>
          <p:cNvPr id="3" name="TextBox 2">
            <a:extLst>
              <a:ext uri="{FF2B5EF4-FFF2-40B4-BE49-F238E27FC236}">
                <a16:creationId xmlns:a16="http://schemas.microsoft.com/office/drawing/2014/main" id="{ADB8D466-BABE-CA61-2A5F-1E6680930749}"/>
              </a:ext>
            </a:extLst>
          </p:cNvPr>
          <p:cNvSpPr txBox="1"/>
          <p:nvPr/>
        </p:nvSpPr>
        <p:spPr>
          <a:xfrm>
            <a:off x="2763197" y="1913785"/>
            <a:ext cx="6559475" cy="913327"/>
          </a:xfrm>
          <a:prstGeom prst="rect">
            <a:avLst/>
          </a:prstGeom>
          <a:noFill/>
        </p:spPr>
        <p:txBody>
          <a:bodyPr wrap="square">
            <a:spAutoFit/>
          </a:bodyPr>
          <a:lstStyle/>
          <a:p>
            <a:pPr algn="l"/>
            <a:r>
              <a:rPr lang="en-US" sz="5335" b="1" u="heavy" cap="small" dirty="0">
                <a:solidFill>
                  <a:srgbClr val="002060"/>
                </a:solidFill>
                <a:latin typeface="Gotham Medium" panose="02000604030000020004"/>
                <a:ea typeface="Helvetica Neue"/>
                <a:cs typeface="Helvetica Neue"/>
                <a:sym typeface="Helvetica Neue"/>
              </a:rPr>
              <a:t>Endless Blessings</a:t>
            </a:r>
          </a:p>
        </p:txBody>
      </p:sp>
    </p:spTree>
    <p:extLst>
      <p:ext uri="{BB962C8B-B14F-4D97-AF65-F5344CB8AC3E}">
        <p14:creationId xmlns:p14="http://schemas.microsoft.com/office/powerpoint/2010/main" val="1489487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96636-0F08-9AB3-ED08-0E3AD30EB58D}"/>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B0B939DD-7324-02C5-EE38-D2D629E083A3}"/>
              </a:ext>
            </a:extLst>
          </p:cNvPr>
          <p:cNvSpPr txBox="1"/>
          <p:nvPr/>
        </p:nvSpPr>
        <p:spPr>
          <a:xfrm>
            <a:off x="309042" y="-121588"/>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Daily Bible Readings</a:t>
            </a:r>
          </a:p>
        </p:txBody>
      </p:sp>
      <p:sp>
        <p:nvSpPr>
          <p:cNvPr id="12" name="Title 2">
            <a:extLst>
              <a:ext uri="{FF2B5EF4-FFF2-40B4-BE49-F238E27FC236}">
                <a16:creationId xmlns:a16="http://schemas.microsoft.com/office/drawing/2014/main" id="{6FDE2C47-71F5-E328-2E73-C587F54C1851}"/>
              </a:ext>
            </a:extLst>
          </p:cNvPr>
          <p:cNvSpPr txBox="1">
            <a:spLocks/>
          </p:cNvSpPr>
          <p:nvPr/>
        </p:nvSpPr>
        <p:spPr>
          <a:xfrm>
            <a:off x="11658427" y="-165568"/>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cxnSp>
        <p:nvCxnSpPr>
          <p:cNvPr id="11" name="Straight Connector 10">
            <a:extLst>
              <a:ext uri="{FF2B5EF4-FFF2-40B4-BE49-F238E27FC236}">
                <a16:creationId xmlns:a16="http://schemas.microsoft.com/office/drawing/2014/main" id="{CFCBEBDF-D6C2-0269-00C2-3E174E1EE82E}"/>
              </a:ext>
            </a:extLst>
          </p:cNvPr>
          <p:cNvCxnSpPr/>
          <p:nvPr/>
        </p:nvCxnSpPr>
        <p:spPr>
          <a:xfrm>
            <a:off x="309041" y="852572"/>
            <a:ext cx="17069321"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4" name="Rectangle 13">
            <a:extLst>
              <a:ext uri="{FF2B5EF4-FFF2-40B4-BE49-F238E27FC236}">
                <a16:creationId xmlns:a16="http://schemas.microsoft.com/office/drawing/2014/main" id="{F0EFBC35-4C20-2326-00D6-CE2301C67BED}"/>
              </a:ext>
            </a:extLst>
          </p:cNvPr>
          <p:cNvSpPr/>
          <p:nvPr/>
        </p:nvSpPr>
        <p:spPr>
          <a:xfrm>
            <a:off x="260616" y="4876800"/>
            <a:ext cx="16819030" cy="4524315"/>
          </a:xfrm>
          <a:prstGeom prst="rect">
            <a:avLst/>
          </a:prstGeom>
          <a:solidFill>
            <a:schemeClr val="accent1">
              <a:lumMod val="60000"/>
              <a:lumOff val="40000"/>
              <a:alpha val="40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609662" lvl="1" hangingPunct="0">
              <a:tabLst>
                <a:tab pos="1219322" algn="l"/>
              </a:tabLst>
            </a:pPr>
            <a:r>
              <a:rPr lang="en-US" sz="3200" b="1" u="sng" cap="small" dirty="0">
                <a:solidFill>
                  <a:srgbClr val="002060"/>
                </a:solidFill>
                <a:latin typeface="Gotham Medium" panose="02000604030000020004"/>
                <a:ea typeface="Times New Roman" panose="02020603050405020304" pitchFamily="18" charset="0"/>
                <a:cs typeface="Times New Roman" panose="02020603050405020304" pitchFamily="18" charset="0"/>
              </a:rPr>
              <a:t>Daily Bible Readings</a:t>
            </a:r>
          </a:p>
          <a:p>
            <a:pPr marL="1447900" lvl="2" indent="-381038" hangingPunct="0">
              <a:buFont typeface="Wingdings" panose="05000000000000000000" pitchFamily="2" charset="2"/>
              <a:buChar char=""/>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Week of March 16 through March 21</a:t>
            </a:r>
          </a:p>
          <a:p>
            <a:pPr marL="1981262" lvl="4" hangingPunct="0">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	1 Samuel 18:1–5—Souls Bound Together. </a:t>
            </a:r>
          </a:p>
          <a:p>
            <a:pPr marL="1981262" lvl="4" hangingPunct="0">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	1 John 4:7–16—Abide in God’s Love. </a:t>
            </a:r>
          </a:p>
          <a:p>
            <a:pPr marL="1981262" lvl="4" hangingPunct="0">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	1 John 4:17–21—Loving God and Each Other. </a:t>
            </a:r>
          </a:p>
          <a:p>
            <a:pPr marL="1981262" lvl="4" hangingPunct="0">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	Isaiah 56:3–8—All Peoples Will Worship God. </a:t>
            </a:r>
          </a:p>
          <a:p>
            <a:pPr marL="1981262" lvl="4" hangingPunct="0">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	Psalm 133–134—Living Together in Unity. </a:t>
            </a:r>
          </a:p>
          <a:p>
            <a:pPr marL="1981262" lvl="4" hangingPunct="0">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	Galatians 3:25–29—Children of God Through Faith. </a:t>
            </a:r>
          </a:p>
          <a:p>
            <a:pPr marL="990700" lvl="1" indent="-381038" hangingPunct="0">
              <a:buFont typeface="Wingdings" panose="05000000000000000000" pitchFamily="2" charset="2"/>
              <a:buChar char=""/>
              <a:tabLst>
                <a:tab pos="1219322" algn="l"/>
              </a:tabLst>
            </a:pPr>
            <a:endPar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37C5102-0E81-39FE-7478-AA3D525109BC}"/>
              </a:ext>
            </a:extLst>
          </p:cNvPr>
          <p:cNvSpPr/>
          <p:nvPr/>
        </p:nvSpPr>
        <p:spPr>
          <a:xfrm>
            <a:off x="249771" y="1045727"/>
            <a:ext cx="16819030" cy="3637919"/>
          </a:xfrm>
          <a:prstGeom prst="rect">
            <a:avLst/>
          </a:prstGeom>
          <a:solidFill>
            <a:schemeClr val="accent1">
              <a:lumMod val="60000"/>
              <a:lumOff val="40000"/>
              <a:alpha val="40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lvl="1" defTabSz="1066960">
              <a:lnSpc>
                <a:spcPct val="90000"/>
              </a:lnSpc>
              <a:spcBef>
                <a:spcPct val="0"/>
              </a:spcBef>
              <a:spcAft>
                <a:spcPct val="15000"/>
              </a:spcAft>
            </a:pPr>
            <a:r>
              <a:rPr lang="en-US" sz="3200" b="1" dirty="0">
                <a:solidFill>
                  <a:srgbClr val="002060"/>
                </a:solidFill>
                <a:latin typeface="Gotham Medium" panose="02000604030000020004"/>
              </a:rPr>
              <a:t>These passages teach that God’s people should live with love, unity, and strong relationships with one another. The friendship between David and Jonathan shows how true friends care for each other with loyalty and sacrifice. John explains that real love comes from God and should be seen in how believers treat others. Isaiah teaches that God welcomes everyone who seeks Him, no matter their background. The Psalms remind us that it is a blessing when God’s people live together in peace and worship Him. Paul explains that through faith in Jesus, all believers become God’s children and share in His promises. Together, these scriptures show that God’s family is built on faith, love, unity, and worship. </a:t>
            </a:r>
          </a:p>
        </p:txBody>
      </p:sp>
      <p:pic>
        <p:nvPicPr>
          <p:cNvPr id="2" name="Picture 1">
            <a:extLst>
              <a:ext uri="{FF2B5EF4-FFF2-40B4-BE49-F238E27FC236}">
                <a16:creationId xmlns:a16="http://schemas.microsoft.com/office/drawing/2014/main" id="{14DC8A0D-3951-6D5D-30A7-DA696A218F79}"/>
              </a:ext>
            </a:extLst>
          </p:cNvPr>
          <p:cNvPicPr>
            <a:picLocks noChangeAspect="1"/>
          </p:cNvPicPr>
          <p:nvPr/>
        </p:nvPicPr>
        <p:blipFill>
          <a:blip r:embed="rId3"/>
          <a:stretch>
            <a:fillRect/>
          </a:stretch>
        </p:blipFill>
        <p:spPr>
          <a:xfrm>
            <a:off x="11432373" y="5273576"/>
            <a:ext cx="5446807" cy="3638667"/>
          </a:xfrm>
          <a:prstGeom prst="rect">
            <a:avLst/>
          </a:prstGeom>
        </p:spPr>
      </p:pic>
      <p:cxnSp>
        <p:nvCxnSpPr>
          <p:cNvPr id="3" name="Straight Connector 2">
            <a:extLst>
              <a:ext uri="{FF2B5EF4-FFF2-40B4-BE49-F238E27FC236}">
                <a16:creationId xmlns:a16="http://schemas.microsoft.com/office/drawing/2014/main" id="{C3855FA7-2C38-C539-2E59-419C7A85FF79}"/>
              </a:ext>
            </a:extLst>
          </p:cNvPr>
          <p:cNvCxnSpPr/>
          <p:nvPr/>
        </p:nvCxnSpPr>
        <p:spPr>
          <a:xfrm>
            <a:off x="-3234" y="4857464"/>
            <a:ext cx="17373600" cy="0"/>
          </a:xfrm>
          <a:prstGeom prst="line">
            <a:avLst/>
          </a:prstGeom>
          <a:ln w="1905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8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620D9CE-A10A-45BE-B4A8-9E13FB926F1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392" r="11392"/>
          <a:stretch/>
        </p:blipFill>
        <p:spPr>
          <a:xfrm>
            <a:off x="2" y="5503104"/>
            <a:ext cx="7403889" cy="6413188"/>
          </a:xfrm>
          <a:prstGeom prst="flowChartConnector">
            <a:avLst/>
          </a:prstGeom>
          <a:solidFill>
            <a:schemeClr val="bg1"/>
          </a:solidFill>
        </p:spPr>
      </p:pic>
      <p:pic>
        <p:nvPicPr>
          <p:cNvPr id="20" name="Picture 19">
            <a:extLst>
              <a:ext uri="{FF2B5EF4-FFF2-40B4-BE49-F238E27FC236}">
                <a16:creationId xmlns:a16="http://schemas.microsoft.com/office/drawing/2014/main" id="{4BDA3BBA-E7BA-4249-9792-B97F338B50D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392" r="11392"/>
          <a:stretch/>
        </p:blipFill>
        <p:spPr>
          <a:xfrm>
            <a:off x="4901375" y="-523998"/>
            <a:ext cx="7403889" cy="6413188"/>
          </a:xfrm>
          <a:prstGeom prst="flowChartConnector">
            <a:avLst/>
          </a:prstGeom>
          <a:blipFill dpi="0" rotWithShape="1">
            <a:blip r:embed="rId5">
              <a:alphaModFix amt="50000"/>
            </a:blip>
            <a:srcRect/>
            <a:tile tx="0" ty="0" sx="100000" sy="100000" flip="none" algn="tl"/>
          </a:blipFill>
        </p:spPr>
      </p:pic>
      <p:cxnSp>
        <p:nvCxnSpPr>
          <p:cNvPr id="11" name="Straight Connector 10">
            <a:extLst>
              <a:ext uri="{FF2B5EF4-FFF2-40B4-BE49-F238E27FC236}">
                <a16:creationId xmlns:a16="http://schemas.microsoft.com/office/drawing/2014/main" id="{42121AC4-B46B-4120-BC08-55AFE9660D5F}"/>
              </a:ext>
            </a:extLst>
          </p:cNvPr>
          <p:cNvCxnSpPr/>
          <p:nvPr/>
        </p:nvCxnSpPr>
        <p:spPr>
          <a:xfrm>
            <a:off x="-131034" y="10692037"/>
            <a:ext cx="1706932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3EC23EEF-28A9-4113-A20E-F4FF5EE825FD}"/>
              </a:ext>
            </a:extLst>
          </p:cNvPr>
          <p:cNvSpPr>
            <a:spLocks noChangeShapeType="1"/>
          </p:cNvSpPr>
          <p:nvPr/>
        </p:nvSpPr>
        <p:spPr bwMode="auto">
          <a:xfrm>
            <a:off x="-131034" y="10692037"/>
            <a:ext cx="17069321" cy="0"/>
          </a:xfrm>
          <a:prstGeom prst="line">
            <a:avLst/>
          </a:prstGeom>
          <a:noFill/>
          <a:ln w="77063">
            <a:solidFill>
              <a:srgbClr val="002060"/>
            </a:solidFill>
            <a:round/>
            <a:headEnd/>
            <a:tailEnd/>
          </a:ln>
        </p:spPr>
        <p:txBody>
          <a:bodyPr/>
          <a:lstStyle/>
          <a:p>
            <a:pPr algn="l"/>
            <a:endParaRPr lang="en-US" sz="2667" dirty="0"/>
          </a:p>
        </p:txBody>
      </p:sp>
      <p:sp>
        <p:nvSpPr>
          <p:cNvPr id="13" name="Line 10">
            <a:extLst>
              <a:ext uri="{FF2B5EF4-FFF2-40B4-BE49-F238E27FC236}">
                <a16:creationId xmlns:a16="http://schemas.microsoft.com/office/drawing/2014/main" id="{F8EA0646-B1C8-4D8A-AEF1-D238740D007E}"/>
              </a:ext>
            </a:extLst>
          </p:cNvPr>
          <p:cNvSpPr>
            <a:spLocks noChangeShapeType="1"/>
          </p:cNvSpPr>
          <p:nvPr/>
        </p:nvSpPr>
        <p:spPr bwMode="auto">
          <a:xfrm rot="5400000">
            <a:off x="-8504741" y="7069374"/>
            <a:ext cx="17069321" cy="0"/>
          </a:xfrm>
          <a:prstGeom prst="line">
            <a:avLst/>
          </a:prstGeom>
          <a:noFill/>
          <a:ln w="77063">
            <a:solidFill>
              <a:srgbClr val="002060"/>
            </a:solidFill>
            <a:round/>
            <a:headEnd/>
            <a:tailEnd/>
          </a:ln>
        </p:spPr>
        <p:txBody>
          <a:bodyPr/>
          <a:lstStyle/>
          <a:p>
            <a:pPr algn="l"/>
            <a:endParaRPr lang="en-US" sz="2667" dirty="0"/>
          </a:p>
        </p:txBody>
      </p:sp>
      <p:sp>
        <p:nvSpPr>
          <p:cNvPr id="15" name="TextBox 14">
            <a:extLst>
              <a:ext uri="{FF2B5EF4-FFF2-40B4-BE49-F238E27FC236}">
                <a16:creationId xmlns:a16="http://schemas.microsoft.com/office/drawing/2014/main" id="{02DD65C2-BA58-4A54-9747-3CF5F4E066C5}"/>
              </a:ext>
            </a:extLst>
          </p:cNvPr>
          <p:cNvSpPr txBox="1"/>
          <p:nvPr/>
        </p:nvSpPr>
        <p:spPr>
          <a:xfrm>
            <a:off x="241023" y="201663"/>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OUTLINE</a:t>
            </a:r>
          </a:p>
        </p:txBody>
      </p:sp>
      <p:cxnSp>
        <p:nvCxnSpPr>
          <p:cNvPr id="19" name="Straight Connector 18">
            <a:extLst>
              <a:ext uri="{FF2B5EF4-FFF2-40B4-BE49-F238E27FC236}">
                <a16:creationId xmlns:a16="http://schemas.microsoft.com/office/drawing/2014/main" id="{24D1EBCE-E495-4DCA-B841-446BC0CF2047}"/>
              </a:ext>
            </a:extLst>
          </p:cNvPr>
          <p:cNvCxnSpPr/>
          <p:nvPr/>
        </p:nvCxnSpPr>
        <p:spPr>
          <a:xfrm>
            <a:off x="241022" y="1347273"/>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2">
            <a:extLst>
              <a:ext uri="{FF2B5EF4-FFF2-40B4-BE49-F238E27FC236}">
                <a16:creationId xmlns:a16="http://schemas.microsoft.com/office/drawing/2014/main" id="{8149392D-4B0A-46F8-B9B3-953A3F6C3775}"/>
              </a:ext>
            </a:extLst>
          </p:cNvPr>
          <p:cNvSpPr txBox="1">
            <a:spLocks/>
          </p:cNvSpPr>
          <p:nvPr/>
        </p:nvSpPr>
        <p:spPr>
          <a:xfrm>
            <a:off x="11590408" y="157683"/>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pic>
        <p:nvPicPr>
          <p:cNvPr id="21" name="Picture 20">
            <a:extLst>
              <a:ext uri="{FF2B5EF4-FFF2-40B4-BE49-F238E27FC236}">
                <a16:creationId xmlns:a16="http://schemas.microsoft.com/office/drawing/2014/main" id="{3C1C9BBB-73E8-4B52-A188-EE61B03243AC}"/>
              </a:ext>
            </a:extLst>
          </p:cNvPr>
          <p:cNvPicPr>
            <a:picLocks noChangeAspect="1"/>
          </p:cNvPicPr>
          <p:nvPr/>
        </p:nvPicPr>
        <p:blipFill rotWithShape="1">
          <a:blip r:embed="rId6">
            <a:alphaModFix amt="50000"/>
            <a:extLst>
              <a:ext uri="{BEBA8EAE-BF5A-486C-A8C5-ECC9F3942E4B}">
                <a14:imgProps xmlns:a14="http://schemas.microsoft.com/office/drawing/2010/main">
                  <a14:imgLayer r:embed="rId4">
                    <a14:imgEffect>
                      <a14:artisticGlowEdges/>
                    </a14:imgEffect>
                    <a14:imgEffect>
                      <a14:colorTemperature colorTemp="4700"/>
                    </a14:imgEffect>
                    <a14:imgEffect>
                      <a14:brightnessContrast bright="14000" contrast="-49000"/>
                    </a14:imgEffect>
                  </a14:imgLayer>
                </a14:imgProps>
              </a:ext>
              <a:ext uri="{28A0092B-C50C-407E-A947-70E740481C1C}">
                <a14:useLocalDpi xmlns:a14="http://schemas.microsoft.com/office/drawing/2010/main" val="0"/>
              </a:ext>
            </a:extLst>
          </a:blip>
          <a:srcRect l="11392" r="11392"/>
          <a:stretch/>
        </p:blipFill>
        <p:spPr>
          <a:xfrm>
            <a:off x="8525012" y="1984448"/>
            <a:ext cx="9824932" cy="8510276"/>
          </a:xfrm>
          <a:prstGeom prst="flowChartConnector">
            <a:avLst/>
          </a:prstGeom>
          <a:blipFill>
            <a:blip r:embed="rId5">
              <a:alphaModFix amt="50000"/>
            </a:blip>
            <a:tile tx="0" ty="0" sx="100000" sy="100000" flip="none" algn="tl"/>
          </a:blipFill>
        </p:spPr>
      </p:pic>
      <p:graphicFrame>
        <p:nvGraphicFramePr>
          <p:cNvPr id="3" name="Diagram 2">
            <a:extLst>
              <a:ext uri="{FF2B5EF4-FFF2-40B4-BE49-F238E27FC236}">
                <a16:creationId xmlns:a16="http://schemas.microsoft.com/office/drawing/2014/main" id="{9855AE57-EBD2-7427-969E-3D8D76FC9C9E}"/>
              </a:ext>
            </a:extLst>
          </p:cNvPr>
          <p:cNvGraphicFramePr/>
          <p:nvPr>
            <p:extLst>
              <p:ext uri="{D42A27DB-BD31-4B8C-83A1-F6EECF244321}">
                <p14:modId xmlns:p14="http://schemas.microsoft.com/office/powerpoint/2010/main" val="1518427254"/>
              </p:ext>
            </p:extLst>
          </p:nvPr>
        </p:nvGraphicFramePr>
        <p:xfrm>
          <a:off x="746736" y="1815360"/>
          <a:ext cx="15462755" cy="71817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87617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EF63E21-0A62-4E0C-B58D-55FE45E3F202}"/>
              </a:ext>
            </a:extLst>
          </p:cNvPr>
          <p:cNvSpPr txBox="1"/>
          <p:nvPr/>
        </p:nvSpPr>
        <p:spPr>
          <a:xfrm>
            <a:off x="270607" y="95048"/>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LESSON CONTEXT</a:t>
            </a:r>
          </a:p>
        </p:txBody>
      </p: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570144" y="14325586"/>
            <a:ext cx="18166634"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667"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671115" y="14852573"/>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7" name="Title 2">
            <a:extLst>
              <a:ext uri="{FF2B5EF4-FFF2-40B4-BE49-F238E27FC236}">
                <a16:creationId xmlns:a16="http://schemas.microsoft.com/office/drawing/2014/main" id="{3FDC3E52-247D-4EB1-9AFA-033AA91830CA}"/>
              </a:ext>
            </a:extLst>
          </p:cNvPr>
          <p:cNvSpPr txBox="1">
            <a:spLocks/>
          </p:cNvSpPr>
          <p:nvPr/>
        </p:nvSpPr>
        <p:spPr>
          <a:xfrm>
            <a:off x="11494463" y="115107"/>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pic>
        <p:nvPicPr>
          <p:cNvPr id="25" name="Picture 24">
            <a:extLst>
              <a:ext uri="{FF2B5EF4-FFF2-40B4-BE49-F238E27FC236}">
                <a16:creationId xmlns:a16="http://schemas.microsoft.com/office/drawing/2014/main" id="{76C2C4B7-C571-484F-91AE-61E818F548D0}"/>
              </a:ext>
            </a:extLst>
          </p:cNvPr>
          <p:cNvPicPr>
            <a:picLocks noChangeAspect="1"/>
          </p:cNvPicPr>
          <p:nvPr/>
        </p:nvPicPr>
        <p:blipFill>
          <a:blip r:embed="rId3">
            <a:duotone>
              <a:schemeClr val="accent5">
                <a:shade val="45000"/>
                <a:satMod val="135000"/>
              </a:schemeClr>
              <a:prstClr val="white"/>
            </a:duotone>
            <a:alphaModFix amt="5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t="6690" b="6690"/>
          <a:stretch/>
        </p:blipFill>
        <p:spPr>
          <a:xfrm>
            <a:off x="1088209" y="2232298"/>
            <a:ext cx="12611748" cy="7244101"/>
          </a:xfrm>
          <a:prstGeom prst="flowChartConnector">
            <a:avLst/>
          </a:prstGeom>
          <a:blipFill dpi="0" rotWithShape="1">
            <a:blip r:embed="rId5">
              <a:duotone>
                <a:schemeClr val="accent5">
                  <a:shade val="45000"/>
                  <a:satMod val="135000"/>
                </a:schemeClr>
                <a:prstClr val="white"/>
              </a:duotone>
              <a:alphaModFix amt="50000"/>
              <a:extLst>
                <a:ext uri="{28A0092B-C50C-407E-A947-70E740481C1C}">
                  <a14:useLocalDpi xmlns:a14="http://schemas.microsoft.com/office/drawing/2010/main" val="0"/>
                </a:ext>
              </a:extLst>
            </a:blip>
            <a:srcRect/>
            <a:tile tx="0" ty="0" sx="100000" sy="100000" flip="none" algn="tl"/>
          </a:blipFill>
          <a:ln w="63500">
            <a:solidFill>
              <a:srgbClr val="002060"/>
            </a:solidFill>
          </a:ln>
        </p:spPr>
      </p:pic>
      <p:cxnSp>
        <p:nvCxnSpPr>
          <p:cNvPr id="15" name="Straight Connector 14">
            <a:extLst>
              <a:ext uri="{FF2B5EF4-FFF2-40B4-BE49-F238E27FC236}">
                <a16:creationId xmlns:a16="http://schemas.microsoft.com/office/drawing/2014/main" id="{BC2B38BF-1A47-459D-87EB-87E2FF84AAA4}"/>
              </a:ext>
            </a:extLst>
          </p:cNvPr>
          <p:cNvCxnSpPr/>
          <p:nvPr/>
        </p:nvCxnSpPr>
        <p:spPr>
          <a:xfrm>
            <a:off x="185621" y="122956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6547988-8B6C-4E76-8A5C-5D7EF042BC55}"/>
              </a:ext>
            </a:extLst>
          </p:cNvPr>
          <p:cNvSpPr/>
          <p:nvPr/>
        </p:nvSpPr>
        <p:spPr>
          <a:xfrm>
            <a:off x="357988" y="1403079"/>
            <a:ext cx="16311159" cy="1569660"/>
          </a:xfrm>
          <a:prstGeom prst="rect">
            <a:avLst/>
          </a:prstGeom>
        </p:spPr>
        <p:txBody>
          <a:bodyPr wrap="square">
            <a:spAutoFit/>
          </a:bodyPr>
          <a:lstStyle/>
          <a:p>
            <a:pPr algn="l"/>
            <a:r>
              <a:rPr lang="en-US" sz="2400" b="1" dirty="0">
                <a:solidFill>
                  <a:srgbClr val="002060"/>
                </a:solidFill>
                <a:latin typeface="Gotham Medium" panose="02000604030000020004"/>
                <a:ea typeface="Helvetica Neue"/>
                <a:cs typeface="Helvetica Neue"/>
                <a:sym typeface="Helvetica Neue"/>
              </a:rPr>
              <a:t>Psalm 145:9 states, “The Lord is good to all; He has compassion on all He has made. ” Deuteronomy 15 and Matthew 25 each challenge God’s people to reflect His generosity in their shared life together. Deuteronomy is like a sermon from Moses, spoken to the people of Israel who were about to take possession of the land of Canaan. Matthew 25 is addressed to the followers of Jesus, brothers and sisters in a shared family. </a:t>
            </a:r>
          </a:p>
        </p:txBody>
      </p:sp>
      <p:sp>
        <p:nvSpPr>
          <p:cNvPr id="26" name="Rectangle 25">
            <a:extLst>
              <a:ext uri="{FF2B5EF4-FFF2-40B4-BE49-F238E27FC236}">
                <a16:creationId xmlns:a16="http://schemas.microsoft.com/office/drawing/2014/main" id="{416CFA13-A2C8-4819-83DB-63FEDCCD19D2}"/>
              </a:ext>
            </a:extLst>
          </p:cNvPr>
          <p:cNvSpPr/>
          <p:nvPr/>
        </p:nvSpPr>
        <p:spPr>
          <a:xfrm>
            <a:off x="85321" y="1229567"/>
            <a:ext cx="17373600" cy="8628837"/>
          </a:xfrm>
          <a:prstGeom prst="rect">
            <a:avLst/>
          </a:prstGeom>
          <a:solidFill>
            <a:srgbClr val="002060">
              <a:alpha val="3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p:txBody>
      </p:sp>
      <p:sp>
        <p:nvSpPr>
          <p:cNvPr id="2" name="Rectangle 1">
            <a:extLst>
              <a:ext uri="{FF2B5EF4-FFF2-40B4-BE49-F238E27FC236}">
                <a16:creationId xmlns:a16="http://schemas.microsoft.com/office/drawing/2014/main" id="{10B920F5-4DAD-E766-3510-6CDE1617EDEA}"/>
              </a:ext>
            </a:extLst>
          </p:cNvPr>
          <p:cNvSpPr/>
          <p:nvPr/>
        </p:nvSpPr>
        <p:spPr>
          <a:xfrm>
            <a:off x="357988" y="2948036"/>
            <a:ext cx="9988053" cy="5632311"/>
          </a:xfrm>
          <a:prstGeom prst="rect">
            <a:avLst/>
          </a:prstGeom>
        </p:spPr>
        <p:txBody>
          <a:bodyPr wrap="square">
            <a:spAutoFit/>
          </a:bodyPr>
          <a:lstStyle/>
          <a:p>
            <a:pPr algn="l"/>
            <a:r>
              <a:rPr lang="en-US" sz="2000" b="1" u="sng"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DEUTERONOMY </a:t>
            </a:r>
          </a:p>
          <a:p>
            <a:pPr algn="l"/>
            <a:r>
              <a:rPr lang="en-US" sz="2000" b="1" dirty="0">
                <a:solidFill>
                  <a:srgbClr val="002060"/>
                </a:solidFill>
                <a:latin typeface="Gotham Medium" panose="02000604030000020004"/>
                <a:ea typeface="Helvetica Neue"/>
                <a:cs typeface="Helvetica Neue"/>
                <a:sym typeface="Helvetica Neue"/>
              </a:rPr>
              <a:t>The title Deuteronomy is a combination of two Greek words meaning “second law. ” Moses spoke and wrote the words in this book after the Israelites served their 40-year sentence in the wilderness (Numbers 32:13; Deuteronomy 2:7; 8:2). A new generation replaced the previous one, and that new generation needed to hear the Law of Moses for themselves. Thus Deuteronomy refers to the second giving of the law (compare the Ten Commandments in both Exodus 20 and Deuteronomy 5). </a:t>
            </a:r>
          </a:p>
          <a:p>
            <a:pPr algn="l"/>
            <a:r>
              <a:rPr lang="en-US" sz="2000" b="1" dirty="0">
                <a:solidFill>
                  <a:srgbClr val="002060"/>
                </a:solidFill>
                <a:latin typeface="Gotham Medium" panose="02000604030000020004"/>
                <a:ea typeface="Helvetica Neue"/>
                <a:cs typeface="Helvetica Neue"/>
                <a:sym typeface="Helvetica Neue"/>
              </a:rPr>
              <a:t> </a:t>
            </a:r>
          </a:p>
          <a:p>
            <a:pPr algn="l"/>
            <a:r>
              <a:rPr lang="en-US" sz="2000" b="1" dirty="0">
                <a:solidFill>
                  <a:srgbClr val="002060"/>
                </a:solidFill>
                <a:latin typeface="Gotham Medium" panose="02000604030000020004"/>
                <a:ea typeface="Helvetica Neue"/>
                <a:cs typeface="Helvetica Neue"/>
                <a:sym typeface="Helvetica Neue"/>
              </a:rPr>
              <a:t>Law codes directly shape (and are shaped by) culture. They articulate societal norms and expectations. Throughout the ancient Near East, law codes included common themes such as repayment of debts, release of enslaved people, and establishing land rights. The Law of Moses speaks to similar themes. It also calls for the release of debts, people, and land, although on a different timeline (Leviticus 25:10; Deuteronomy 15:1–2). </a:t>
            </a:r>
          </a:p>
          <a:p>
            <a:pPr algn="l"/>
            <a:r>
              <a:rPr lang="en-US" sz="2000" b="1" dirty="0">
                <a:solidFill>
                  <a:srgbClr val="002060"/>
                </a:solidFill>
                <a:latin typeface="Gotham Medium" panose="02000604030000020004"/>
                <a:ea typeface="Helvetica Neue"/>
                <a:cs typeface="Helvetica Neue"/>
                <a:sym typeface="Helvetica Neue"/>
              </a:rPr>
              <a:t> </a:t>
            </a:r>
          </a:p>
          <a:p>
            <a:pPr algn="l"/>
            <a:r>
              <a:rPr lang="en-US" sz="2000" b="1" dirty="0">
                <a:solidFill>
                  <a:srgbClr val="002060"/>
                </a:solidFill>
                <a:latin typeface="Gotham Medium" panose="02000604030000020004"/>
                <a:ea typeface="Helvetica Neue"/>
                <a:cs typeface="Helvetica Neue"/>
                <a:sym typeface="Helvetica Neue"/>
              </a:rPr>
              <a:t>The Law of Moses bears striking similarities to other codes of the ancient world, including the Code of Hammurabi. But the combination of political, governmental, and spiritual leadership within the Law of Moses is ultimately unique. The one true God is the spiritual leader and king. He calls His people to reflect His holiness and generosity. </a:t>
            </a:r>
          </a:p>
        </p:txBody>
      </p:sp>
      <p:sp>
        <p:nvSpPr>
          <p:cNvPr id="4" name="Rectangle 3">
            <a:extLst>
              <a:ext uri="{FF2B5EF4-FFF2-40B4-BE49-F238E27FC236}">
                <a16:creationId xmlns:a16="http://schemas.microsoft.com/office/drawing/2014/main" id="{78D11C1C-2495-5EEB-EC40-773A7B9B6EB8}"/>
              </a:ext>
            </a:extLst>
          </p:cNvPr>
          <p:cNvSpPr/>
          <p:nvPr/>
        </p:nvSpPr>
        <p:spPr>
          <a:xfrm>
            <a:off x="11494462" y="2890772"/>
            <a:ext cx="5174685" cy="5324535"/>
          </a:xfrm>
          <a:prstGeom prst="rect">
            <a:avLst/>
          </a:prstGeom>
        </p:spPr>
        <p:txBody>
          <a:bodyPr wrap="square">
            <a:spAutoFit/>
          </a:bodyPr>
          <a:lstStyle/>
          <a:p>
            <a:pPr algn="l"/>
            <a:r>
              <a:rPr lang="en-US" sz="2000" b="1" u="sng"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MATTHEW</a:t>
            </a:r>
          </a:p>
          <a:p>
            <a:pPr algn="l"/>
            <a:r>
              <a:rPr lang="en-US" sz="2000" b="1" dirty="0">
                <a:solidFill>
                  <a:srgbClr val="002060"/>
                </a:solidFill>
                <a:latin typeface="Gotham Medium" panose="02000604030000020004"/>
                <a:ea typeface="Helvetica Neue"/>
                <a:cs typeface="Helvetica Neue"/>
                <a:sym typeface="Helvetica Neue"/>
              </a:rPr>
              <a:t>Roughly fourteen centuries pass before the nation that received the Law of Moses receives the Gospel of Matthew. In that long interval, the Law of Moses received various “creative” reinterpretations (compare Matthew 23:13–26; Mark 7:8–13). Matthew and other New Testament writers document the birth, life, death, resurrection, and ascension of Jesus. These events transitioned God’s people from the rules of the old covenant to the expectations of the new. Does this transition mean that the Law of Moses is without value today? Do practitioners of the new covenant need to uphold the expectations of the old? Today’s lesson explores one aspect of these questions. </a:t>
            </a:r>
          </a:p>
        </p:txBody>
      </p:sp>
    </p:spTree>
    <p:extLst>
      <p:ext uri="{BB962C8B-B14F-4D97-AF65-F5344CB8AC3E}">
        <p14:creationId xmlns:p14="http://schemas.microsoft.com/office/powerpoint/2010/main" val="351111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5C9339D-14D7-420F-943D-8659FD90E6F5}"/>
              </a:ext>
            </a:extLst>
          </p:cNvPr>
          <p:cNvPicPr>
            <a:picLocks noChangeAspect="1"/>
          </p:cNvPicPr>
          <p:nvPr/>
        </p:nvPicPr>
        <p:blipFill>
          <a:blip r:embed="rId3">
            <a:alphaModFix amt="20000"/>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517" r="11517"/>
          <a:stretch/>
        </p:blipFill>
        <p:spPr>
          <a:xfrm>
            <a:off x="2894435" y="-2244453"/>
            <a:ext cx="7403889" cy="6413188"/>
          </a:xfrm>
          <a:prstGeom prst="flowChartConnector">
            <a:avLst/>
          </a:prstGeom>
          <a:blipFill dpi="0" rotWithShape="1">
            <a:blip r:embed="rId5">
              <a:alphaModFix amt="20000"/>
              <a:duotone>
                <a:prstClr val="black"/>
                <a:schemeClr val="accent1">
                  <a:tint val="45000"/>
                  <a:satMod val="400000"/>
                </a:schemeClr>
              </a:duotone>
            </a:blip>
            <a:srcRect/>
            <a:tile tx="0" ty="0" sx="100000" sy="100000" flip="none" algn="tl"/>
          </a:blipFill>
        </p:spPr>
      </p:pic>
      <p:pic>
        <p:nvPicPr>
          <p:cNvPr id="18" name="Picture 17">
            <a:extLst>
              <a:ext uri="{FF2B5EF4-FFF2-40B4-BE49-F238E27FC236}">
                <a16:creationId xmlns:a16="http://schemas.microsoft.com/office/drawing/2014/main" id="{9CFA7533-4762-4655-B04F-09249ABE75B4}"/>
              </a:ext>
            </a:extLst>
          </p:cNvPr>
          <p:cNvPicPr>
            <a:picLocks noChangeAspect="1"/>
          </p:cNvPicPr>
          <p:nvPr/>
        </p:nvPicPr>
        <p:blipFill>
          <a:blip r:embed="rId6">
            <a:duotone>
              <a:prstClr val="black"/>
              <a:schemeClr val="accent5">
                <a:tint val="45000"/>
                <a:satMod val="400000"/>
              </a:schemeClr>
            </a:duotone>
            <a:alphaModFix amt="20000"/>
            <a:extLst>
              <a:ext uri="{BEBA8EAE-BF5A-486C-A8C5-ECC9F3942E4B}">
                <a14:imgProps xmlns:a14="http://schemas.microsoft.com/office/drawing/2010/main">
                  <a14:imgLayer r:embed="rId7">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6702" r="6702"/>
          <a:stretch/>
        </p:blipFill>
        <p:spPr>
          <a:xfrm>
            <a:off x="9487203" y="3608911"/>
            <a:ext cx="7403889" cy="6413188"/>
          </a:xfrm>
          <a:prstGeom prst="flowChartConnector">
            <a:avLst/>
          </a:prstGeom>
        </p:spPr>
      </p:pic>
      <p:sp>
        <p:nvSpPr>
          <p:cNvPr id="13" name="TextBox 12">
            <a:extLst>
              <a:ext uri="{FF2B5EF4-FFF2-40B4-BE49-F238E27FC236}">
                <a16:creationId xmlns:a16="http://schemas.microsoft.com/office/drawing/2014/main" id="{2EF63E21-0A62-4E0C-B58D-55FE45E3F202}"/>
              </a:ext>
            </a:extLst>
          </p:cNvPr>
          <p:cNvSpPr txBox="1"/>
          <p:nvPr/>
        </p:nvSpPr>
        <p:spPr>
          <a:xfrm>
            <a:off x="76630" y="243388"/>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LESSON CONTEXT</a:t>
            </a:r>
          </a:p>
        </p:txBody>
      </p:sp>
      <p:cxnSp>
        <p:nvCxnSpPr>
          <p:cNvPr id="15" name="Straight Connector 14">
            <a:extLst>
              <a:ext uri="{FF2B5EF4-FFF2-40B4-BE49-F238E27FC236}">
                <a16:creationId xmlns:a16="http://schemas.microsoft.com/office/drawing/2014/main" id="{BC2B38BF-1A47-459D-87EB-87E2FF84AAA4}"/>
              </a:ext>
            </a:extLst>
          </p:cNvPr>
          <p:cNvCxnSpPr/>
          <p:nvPr/>
        </p:nvCxnSpPr>
        <p:spPr>
          <a:xfrm>
            <a:off x="-8356" y="137790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757554" y="12268855"/>
            <a:ext cx="18166634"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667"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671115" y="12886866"/>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7" name="Title 2">
            <a:extLst>
              <a:ext uri="{FF2B5EF4-FFF2-40B4-BE49-F238E27FC236}">
                <a16:creationId xmlns:a16="http://schemas.microsoft.com/office/drawing/2014/main" id="{3FDC3E52-247D-4EB1-9AFA-033AA91830CA}"/>
              </a:ext>
            </a:extLst>
          </p:cNvPr>
          <p:cNvSpPr txBox="1">
            <a:spLocks/>
          </p:cNvSpPr>
          <p:nvPr/>
        </p:nvSpPr>
        <p:spPr>
          <a:xfrm>
            <a:off x="11341030" y="188317"/>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
        <p:nvSpPr>
          <p:cNvPr id="16" name="Rectangle 15">
            <a:extLst>
              <a:ext uri="{FF2B5EF4-FFF2-40B4-BE49-F238E27FC236}">
                <a16:creationId xmlns:a16="http://schemas.microsoft.com/office/drawing/2014/main" id="{8DFD857F-18E1-4A1A-9E95-39FBE32C891A}"/>
              </a:ext>
            </a:extLst>
          </p:cNvPr>
          <p:cNvSpPr/>
          <p:nvPr/>
        </p:nvSpPr>
        <p:spPr>
          <a:xfrm>
            <a:off x="686702" y="1336648"/>
            <a:ext cx="3265594" cy="646331"/>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3600" b="1" u="sng" cap="small" dirty="0">
                <a:solidFill>
                  <a:schemeClr val="bg1"/>
                </a:solidFill>
                <a:latin typeface="Gotham Medium" panose="02000604030000020004"/>
                <a:ea typeface="Helvetica Neue"/>
                <a:cs typeface="Helvetica Neue"/>
                <a:sym typeface="Helvetica Neue"/>
              </a:rPr>
              <a:t>Year of Jubilee</a:t>
            </a:r>
          </a:p>
        </p:txBody>
      </p:sp>
      <p:sp>
        <p:nvSpPr>
          <p:cNvPr id="4" name="Rectangle 3">
            <a:extLst>
              <a:ext uri="{FF2B5EF4-FFF2-40B4-BE49-F238E27FC236}">
                <a16:creationId xmlns:a16="http://schemas.microsoft.com/office/drawing/2014/main" id="{D7A20A24-47FF-4F7C-8916-A9591F2F85CE}"/>
              </a:ext>
            </a:extLst>
          </p:cNvPr>
          <p:cNvSpPr/>
          <p:nvPr/>
        </p:nvSpPr>
        <p:spPr>
          <a:xfrm>
            <a:off x="279298" y="1882557"/>
            <a:ext cx="8631624" cy="7848302"/>
          </a:xfrm>
          <a:prstGeom prst="rect">
            <a:avLst/>
          </a:prstGeom>
        </p:spPr>
        <p:txBody>
          <a:bodyPr wrap="square">
            <a:spAutoFit/>
          </a:bodyPr>
          <a:lstStyle/>
          <a:p>
            <a:pPr lvl="1"/>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If a seven-year cycle of forgiving debts seems a difficult system to maintain, the expectation for Israel was greater still. After seven cycles of seven years (in other </a:t>
            </a:r>
            <a:r>
              <a:rPr lang="en-US" sz="2800" b="1" dirty="0" err="1">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words,every</a:t>
            </a:r>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fifty years), God required a Year of Jubilee, which goes beyond the normal release of debts, returning the ownership of all land to the ancestral holders (see Lev. 25:8–55).  While the seven-year release pertained to financial debts, the Jubilee would keep land distributed equitably among the Israelites. If an entire family had fallen on hard times, they could all be redeemed and awarded their family land as a fresh start. </a:t>
            </a:r>
          </a:p>
          <a:p>
            <a:pPr lvl="1"/>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pPr lvl="1"/>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God promises a superabundant harvest to make the Year of Jubilee a time without the need for sowing and reaping (Lev. 25:20–22). Even the land is given a regular rest—still an important aspect for effective agriculture. </a:t>
            </a:r>
          </a:p>
        </p:txBody>
      </p:sp>
      <p:sp>
        <p:nvSpPr>
          <p:cNvPr id="2" name="Rectangle 1">
            <a:extLst>
              <a:ext uri="{FF2B5EF4-FFF2-40B4-BE49-F238E27FC236}">
                <a16:creationId xmlns:a16="http://schemas.microsoft.com/office/drawing/2014/main" id="{F3C8B40C-CC61-E5C0-4167-327FA528837A}"/>
              </a:ext>
            </a:extLst>
          </p:cNvPr>
          <p:cNvSpPr/>
          <p:nvPr/>
        </p:nvSpPr>
        <p:spPr>
          <a:xfrm>
            <a:off x="10030624" y="2186516"/>
            <a:ext cx="4904575" cy="646331"/>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3600" b="1" u="sng" cap="small" dirty="0">
                <a:solidFill>
                  <a:schemeClr val="bg1"/>
                </a:solidFill>
                <a:latin typeface="Gotham Medium" panose="02000604030000020004"/>
                <a:ea typeface="Helvetica Neue"/>
                <a:cs typeface="Helvetica Neue"/>
                <a:sym typeface="Helvetica Neue"/>
              </a:rPr>
              <a:t>Do Not Overlook Family</a:t>
            </a:r>
          </a:p>
        </p:txBody>
      </p:sp>
      <p:sp>
        <p:nvSpPr>
          <p:cNvPr id="3" name="Rectangle 2">
            <a:extLst>
              <a:ext uri="{FF2B5EF4-FFF2-40B4-BE49-F238E27FC236}">
                <a16:creationId xmlns:a16="http://schemas.microsoft.com/office/drawing/2014/main" id="{CBE6BBA6-BF13-5360-1CAE-99478A5A5D68}"/>
              </a:ext>
            </a:extLst>
          </p:cNvPr>
          <p:cNvSpPr/>
          <p:nvPr/>
        </p:nvSpPr>
        <p:spPr>
          <a:xfrm>
            <a:off x="9623221" y="2732425"/>
            <a:ext cx="6739726" cy="5693866"/>
          </a:xfrm>
          <a:prstGeom prst="rect">
            <a:avLst/>
          </a:prstGeom>
        </p:spPr>
        <p:txBody>
          <a:bodyPr wrap="square">
            <a:spAutoFit/>
          </a:bodyPr>
          <a:lstStyle/>
          <a:p>
            <a:pPr lvl="1"/>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When Paul writes about care for widows and children, he is careful to say that looking after family is important (1 Tim. 5:1–8). From the words of Exodus 20:12, God instructs His people to show respect for parents, which includes giving help when they age. In the new covenant context, the definition of family expands but does not overlook biological family. In fact, Paul says that it would only be a poor witness if believers neglected their families and failed to provide (1 Tim. 5:8). </a:t>
            </a:r>
          </a:p>
        </p:txBody>
      </p:sp>
    </p:spTree>
    <p:extLst>
      <p:ext uri="{BB962C8B-B14F-4D97-AF65-F5344CB8AC3E}">
        <p14:creationId xmlns:p14="http://schemas.microsoft.com/office/powerpoint/2010/main" val="499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97B24-1F9F-225F-CB4D-88F844B7B81A}"/>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C1895BEC-7AA6-20F0-85AC-C7164917B96F}"/>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392" r="11392"/>
          <a:stretch/>
        </p:blipFill>
        <p:spPr>
          <a:xfrm>
            <a:off x="2" y="5503104"/>
            <a:ext cx="7403889" cy="6413188"/>
          </a:xfrm>
          <a:prstGeom prst="flowChartConnector">
            <a:avLst/>
          </a:prstGeom>
          <a:solidFill>
            <a:schemeClr val="bg1"/>
          </a:solidFill>
        </p:spPr>
      </p:pic>
      <p:pic>
        <p:nvPicPr>
          <p:cNvPr id="20" name="Picture 19">
            <a:extLst>
              <a:ext uri="{FF2B5EF4-FFF2-40B4-BE49-F238E27FC236}">
                <a16:creationId xmlns:a16="http://schemas.microsoft.com/office/drawing/2014/main" id="{BE3F95C5-F85D-2EB7-228F-F5C28868438E}"/>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392" r="11392"/>
          <a:stretch/>
        </p:blipFill>
        <p:spPr>
          <a:xfrm>
            <a:off x="4901375" y="-523998"/>
            <a:ext cx="7403889" cy="6413188"/>
          </a:xfrm>
          <a:prstGeom prst="flowChartConnector">
            <a:avLst/>
          </a:prstGeom>
          <a:blipFill dpi="0" rotWithShape="1">
            <a:blip r:embed="rId5">
              <a:alphaModFix amt="50000"/>
            </a:blip>
            <a:srcRect/>
            <a:tile tx="0" ty="0" sx="100000" sy="100000" flip="none" algn="tl"/>
          </a:blipFill>
        </p:spPr>
      </p:pic>
      <p:cxnSp>
        <p:nvCxnSpPr>
          <p:cNvPr id="11" name="Straight Connector 10">
            <a:extLst>
              <a:ext uri="{FF2B5EF4-FFF2-40B4-BE49-F238E27FC236}">
                <a16:creationId xmlns:a16="http://schemas.microsoft.com/office/drawing/2014/main" id="{664CF962-1F84-E1E4-379A-09E57BA0F5B1}"/>
              </a:ext>
            </a:extLst>
          </p:cNvPr>
          <p:cNvCxnSpPr/>
          <p:nvPr/>
        </p:nvCxnSpPr>
        <p:spPr>
          <a:xfrm>
            <a:off x="-131034" y="10692037"/>
            <a:ext cx="1706932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9892362B-FDAA-15B0-DE98-A89C53C613D7}"/>
              </a:ext>
            </a:extLst>
          </p:cNvPr>
          <p:cNvSpPr>
            <a:spLocks noChangeShapeType="1"/>
          </p:cNvSpPr>
          <p:nvPr/>
        </p:nvSpPr>
        <p:spPr bwMode="auto">
          <a:xfrm>
            <a:off x="-131034" y="10692037"/>
            <a:ext cx="17069321" cy="0"/>
          </a:xfrm>
          <a:prstGeom prst="line">
            <a:avLst/>
          </a:prstGeom>
          <a:noFill/>
          <a:ln w="77063">
            <a:solidFill>
              <a:srgbClr val="002060"/>
            </a:solidFill>
            <a:round/>
            <a:headEnd/>
            <a:tailEnd/>
          </a:ln>
        </p:spPr>
        <p:txBody>
          <a:bodyPr/>
          <a:lstStyle/>
          <a:p>
            <a:pPr algn="l"/>
            <a:endParaRPr lang="en-US" sz="2667" dirty="0"/>
          </a:p>
        </p:txBody>
      </p:sp>
      <p:sp>
        <p:nvSpPr>
          <p:cNvPr id="13" name="Line 10">
            <a:extLst>
              <a:ext uri="{FF2B5EF4-FFF2-40B4-BE49-F238E27FC236}">
                <a16:creationId xmlns:a16="http://schemas.microsoft.com/office/drawing/2014/main" id="{281DE552-0294-B8D1-D8CC-2CBA9EEE8105}"/>
              </a:ext>
            </a:extLst>
          </p:cNvPr>
          <p:cNvSpPr>
            <a:spLocks noChangeShapeType="1"/>
          </p:cNvSpPr>
          <p:nvPr/>
        </p:nvSpPr>
        <p:spPr bwMode="auto">
          <a:xfrm rot="5400000">
            <a:off x="-8504741" y="7069374"/>
            <a:ext cx="17069321" cy="0"/>
          </a:xfrm>
          <a:prstGeom prst="line">
            <a:avLst/>
          </a:prstGeom>
          <a:noFill/>
          <a:ln w="77063">
            <a:solidFill>
              <a:srgbClr val="002060"/>
            </a:solidFill>
            <a:round/>
            <a:headEnd/>
            <a:tailEnd/>
          </a:ln>
        </p:spPr>
        <p:txBody>
          <a:bodyPr/>
          <a:lstStyle/>
          <a:p>
            <a:pPr algn="l"/>
            <a:endParaRPr lang="en-US" sz="2667" dirty="0"/>
          </a:p>
        </p:txBody>
      </p:sp>
      <p:sp>
        <p:nvSpPr>
          <p:cNvPr id="15" name="TextBox 14">
            <a:extLst>
              <a:ext uri="{FF2B5EF4-FFF2-40B4-BE49-F238E27FC236}">
                <a16:creationId xmlns:a16="http://schemas.microsoft.com/office/drawing/2014/main" id="{6E3280AA-C92A-F52C-E7D3-CD6C4875DC49}"/>
              </a:ext>
            </a:extLst>
          </p:cNvPr>
          <p:cNvSpPr txBox="1"/>
          <p:nvPr/>
        </p:nvSpPr>
        <p:spPr>
          <a:xfrm>
            <a:off x="241023" y="201663"/>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OUTLINE</a:t>
            </a:r>
          </a:p>
        </p:txBody>
      </p:sp>
      <p:cxnSp>
        <p:nvCxnSpPr>
          <p:cNvPr id="19" name="Straight Connector 18">
            <a:extLst>
              <a:ext uri="{FF2B5EF4-FFF2-40B4-BE49-F238E27FC236}">
                <a16:creationId xmlns:a16="http://schemas.microsoft.com/office/drawing/2014/main" id="{5287FCA2-4EA8-459E-C026-E2319DECA409}"/>
              </a:ext>
            </a:extLst>
          </p:cNvPr>
          <p:cNvCxnSpPr/>
          <p:nvPr/>
        </p:nvCxnSpPr>
        <p:spPr>
          <a:xfrm>
            <a:off x="241022" y="1347273"/>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2">
            <a:extLst>
              <a:ext uri="{FF2B5EF4-FFF2-40B4-BE49-F238E27FC236}">
                <a16:creationId xmlns:a16="http://schemas.microsoft.com/office/drawing/2014/main" id="{77715AC4-F405-A3B5-BC54-0D08061816A2}"/>
              </a:ext>
            </a:extLst>
          </p:cNvPr>
          <p:cNvSpPr txBox="1">
            <a:spLocks/>
          </p:cNvSpPr>
          <p:nvPr/>
        </p:nvSpPr>
        <p:spPr>
          <a:xfrm>
            <a:off x="11590408" y="157683"/>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pic>
        <p:nvPicPr>
          <p:cNvPr id="21" name="Picture 20">
            <a:extLst>
              <a:ext uri="{FF2B5EF4-FFF2-40B4-BE49-F238E27FC236}">
                <a16:creationId xmlns:a16="http://schemas.microsoft.com/office/drawing/2014/main" id="{91829490-B42B-4A01-854C-56147F81364D}"/>
              </a:ext>
            </a:extLst>
          </p:cNvPr>
          <p:cNvPicPr>
            <a:picLocks noChangeAspect="1"/>
          </p:cNvPicPr>
          <p:nvPr/>
        </p:nvPicPr>
        <p:blipFill rotWithShape="1">
          <a:blip r:embed="rId6">
            <a:alphaModFix amt="50000"/>
            <a:extLst>
              <a:ext uri="{BEBA8EAE-BF5A-486C-A8C5-ECC9F3942E4B}">
                <a14:imgProps xmlns:a14="http://schemas.microsoft.com/office/drawing/2010/main">
                  <a14:imgLayer r:embed="rId4">
                    <a14:imgEffect>
                      <a14:artisticGlowEdges/>
                    </a14:imgEffect>
                    <a14:imgEffect>
                      <a14:colorTemperature colorTemp="4700"/>
                    </a14:imgEffect>
                    <a14:imgEffect>
                      <a14:brightnessContrast bright="14000" contrast="-49000"/>
                    </a14:imgEffect>
                  </a14:imgLayer>
                </a14:imgProps>
              </a:ext>
              <a:ext uri="{28A0092B-C50C-407E-A947-70E740481C1C}">
                <a14:useLocalDpi xmlns:a14="http://schemas.microsoft.com/office/drawing/2010/main" val="0"/>
              </a:ext>
            </a:extLst>
          </a:blip>
          <a:srcRect l="11392" r="11392"/>
          <a:stretch/>
        </p:blipFill>
        <p:spPr>
          <a:xfrm>
            <a:off x="8525012" y="1984448"/>
            <a:ext cx="9824932" cy="8510276"/>
          </a:xfrm>
          <a:prstGeom prst="flowChartConnector">
            <a:avLst/>
          </a:prstGeom>
          <a:blipFill>
            <a:blip r:embed="rId5">
              <a:alphaModFix amt="50000"/>
            </a:blip>
            <a:tile tx="0" ty="0" sx="100000" sy="100000" flip="none" algn="tl"/>
          </a:blipFill>
        </p:spPr>
      </p:pic>
      <p:graphicFrame>
        <p:nvGraphicFramePr>
          <p:cNvPr id="3" name="Diagram 2">
            <a:extLst>
              <a:ext uri="{FF2B5EF4-FFF2-40B4-BE49-F238E27FC236}">
                <a16:creationId xmlns:a16="http://schemas.microsoft.com/office/drawing/2014/main" id="{67810B77-C81E-7490-A9A8-1462B6BC660B}"/>
              </a:ext>
            </a:extLst>
          </p:cNvPr>
          <p:cNvGraphicFramePr/>
          <p:nvPr>
            <p:extLst>
              <p:ext uri="{D42A27DB-BD31-4B8C-83A1-F6EECF244321}">
                <p14:modId xmlns:p14="http://schemas.microsoft.com/office/powerpoint/2010/main" val="2663813985"/>
              </p:ext>
            </p:extLst>
          </p:nvPr>
        </p:nvGraphicFramePr>
        <p:xfrm>
          <a:off x="746736" y="1815360"/>
          <a:ext cx="15462755" cy="71817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37902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Parcel</Template>
  <TotalTime>0</TotalTime>
  <Words>11756</Words>
  <Application>Microsoft Office PowerPoint</Application>
  <PresentationFormat>Custom</PresentationFormat>
  <Paragraphs>623</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Gotham Medium</vt:lpstr>
      <vt:lpstr>Helvetica Neue</vt:lpstr>
      <vt:lpstr>Aptos</vt:lpstr>
      <vt:lpstr>Arial</vt:lpstr>
      <vt:lpstr>Arial Black</vt:lpstr>
      <vt:lpstr>Calibri</vt:lpstr>
      <vt:lpstr>Gill Sans MT</vt:lpstr>
      <vt:lpstr>Wingdings</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lpstr>PowerPoint Presentation</vt:lpstr>
      <vt:lpstr>PowerPoint Presentation</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Buddy</dc:creator>
  <cp:lastModifiedBy>Stanford Bowman</cp:lastModifiedBy>
  <cp:revision>284</cp:revision>
  <dcterms:modified xsi:type="dcterms:W3CDTF">2026-03-09T00:37:25Z</dcterms:modified>
</cp:coreProperties>
</file>