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24"/>
  </p:notesMasterIdLst>
  <p:sldIdLst>
    <p:sldId id="257" r:id="rId2"/>
    <p:sldId id="465" r:id="rId3"/>
    <p:sldId id="376" r:id="rId4"/>
    <p:sldId id="487" r:id="rId5"/>
    <p:sldId id="443" r:id="rId6"/>
    <p:sldId id="474" r:id="rId7"/>
    <p:sldId id="475" r:id="rId8"/>
    <p:sldId id="399" r:id="rId9"/>
    <p:sldId id="476" r:id="rId10"/>
    <p:sldId id="489" r:id="rId11"/>
    <p:sldId id="435" r:id="rId12"/>
    <p:sldId id="450" r:id="rId13"/>
    <p:sldId id="449" r:id="rId14"/>
    <p:sldId id="451" r:id="rId15"/>
    <p:sldId id="461" r:id="rId16"/>
    <p:sldId id="439" r:id="rId17"/>
    <p:sldId id="421" r:id="rId18"/>
    <p:sldId id="488" r:id="rId19"/>
    <p:sldId id="462" r:id="rId20"/>
    <p:sldId id="440" r:id="rId21"/>
    <p:sldId id="491" r:id="rId22"/>
    <p:sldId id="49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34B3D4-1EB1-467A-9008-3992866329CC}" v="19" dt="2026-03-21T23:33:48.9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91" autoAdjust="0"/>
    <p:restoredTop sz="37214" autoAdjust="0"/>
  </p:normalViewPr>
  <p:slideViewPr>
    <p:cSldViewPr snapToGrid="0">
      <p:cViewPr varScale="1">
        <p:scale>
          <a:sx n="24" d="100"/>
          <a:sy n="24" d="100"/>
        </p:scale>
        <p:origin x="6077" y="432"/>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ford Bowman" userId="6ede3e4e1afbea80" providerId="LiveId" clId="{5E8558FB-9D60-4710-A493-61EB11744BF7}"/>
    <pc:docChg chg="custSel modSld">
      <pc:chgData name="Stanford Bowman" userId="6ede3e4e1afbea80" providerId="LiveId" clId="{5E8558FB-9D60-4710-A493-61EB11744BF7}" dt="2026-03-21T23:35:34.305" v="83" actId="20577"/>
      <pc:docMkLst>
        <pc:docMk/>
      </pc:docMkLst>
      <pc:sldChg chg="modSp mod">
        <pc:chgData name="Stanford Bowman" userId="6ede3e4e1afbea80" providerId="LiveId" clId="{5E8558FB-9D60-4710-A493-61EB11744BF7}" dt="2026-03-20T11:06:57.829" v="23" actId="122"/>
        <pc:sldMkLst>
          <pc:docMk/>
          <pc:sldMk cId="1985353689" sldId="257"/>
        </pc:sldMkLst>
        <pc:spChg chg="mod">
          <ac:chgData name="Stanford Bowman" userId="6ede3e4e1afbea80" providerId="LiveId" clId="{5E8558FB-9D60-4710-A493-61EB11744BF7}" dt="2026-03-20T11:06:57.829" v="23" actId="122"/>
          <ac:spMkLst>
            <pc:docMk/>
            <pc:sldMk cId="1985353689" sldId="257"/>
            <ac:spMk id="2" creationId="{A846B278-CDC5-44F2-95FE-0A390447B274}"/>
          </ac:spMkLst>
        </pc:spChg>
        <pc:spChg chg="mod">
          <ac:chgData name="Stanford Bowman" userId="6ede3e4e1afbea80" providerId="LiveId" clId="{5E8558FB-9D60-4710-A493-61EB11744BF7}" dt="2026-03-20T11:06:13.864" v="22" actId="27636"/>
          <ac:spMkLst>
            <pc:docMk/>
            <pc:sldMk cId="1985353689" sldId="257"/>
            <ac:spMk id="3" creationId="{07356930-47DD-455E-A340-F0F037759E1F}"/>
          </ac:spMkLst>
        </pc:spChg>
      </pc:sldChg>
      <pc:sldChg chg="modSp mod modNotes modNotesTx">
        <pc:chgData name="Stanford Bowman" userId="6ede3e4e1afbea80" providerId="LiveId" clId="{5E8558FB-9D60-4710-A493-61EB11744BF7}" dt="2026-03-20T11:07:07.197" v="25" actId="6549"/>
        <pc:sldMkLst>
          <pc:docMk/>
          <pc:sldMk cId="2484662368" sldId="376"/>
        </pc:sldMkLst>
        <pc:spChg chg="mod">
          <ac:chgData name="Stanford Bowman" userId="6ede3e4e1afbea80" providerId="LiveId" clId="{5E8558FB-9D60-4710-A493-61EB11744BF7}" dt="2026-03-20T11:05:52.944" v="1" actId="27636"/>
          <ac:spMkLst>
            <pc:docMk/>
            <pc:sldMk cId="2484662368" sldId="376"/>
            <ac:spMk id="22" creationId="{8F68DF59-7286-4940-83AC-0942762905DB}"/>
          </ac:spMkLst>
        </pc:spChg>
      </pc:sldChg>
      <pc:sldChg chg="modSp mod modNotes modNotesTx">
        <pc:chgData name="Stanford Bowman" userId="6ede3e4e1afbea80" providerId="LiveId" clId="{5E8558FB-9D60-4710-A493-61EB11744BF7}" dt="2026-03-21T23:29:24.634" v="48" actId="27636"/>
        <pc:sldMkLst>
          <pc:docMk/>
          <pc:sldMk cId="2892897188" sldId="399"/>
        </pc:sldMkLst>
        <pc:spChg chg="mod">
          <ac:chgData name="Stanford Bowman" userId="6ede3e4e1afbea80" providerId="LiveId" clId="{5E8558FB-9D60-4710-A493-61EB11744BF7}" dt="2026-03-20T11:05:52.971" v="6" actId="27636"/>
          <ac:spMkLst>
            <pc:docMk/>
            <pc:sldMk cId="2892897188" sldId="399"/>
            <ac:spMk id="28" creationId="{9E823B42-FD48-4E90-B684-16A5988304F2}"/>
          </ac:spMkLst>
        </pc:spChg>
      </pc:sldChg>
      <pc:sldChg chg="modSp mod modNotes">
        <pc:chgData name="Stanford Bowman" userId="6ede3e4e1afbea80" providerId="LiveId" clId="{5E8558FB-9D60-4710-A493-61EB11744BF7}" dt="2026-03-21T23:29:24.956" v="56" actId="27636"/>
        <pc:sldMkLst>
          <pc:docMk/>
          <pc:sldMk cId="3452085809" sldId="421"/>
        </pc:sldMkLst>
        <pc:spChg chg="mod">
          <ac:chgData name="Stanford Bowman" userId="6ede3e4e1afbea80" providerId="LiveId" clId="{5E8558FB-9D60-4710-A493-61EB11744BF7}" dt="2026-03-20T11:05:53.006" v="17" actId="27636"/>
          <ac:spMkLst>
            <pc:docMk/>
            <pc:sldMk cId="3452085809" sldId="421"/>
            <ac:spMk id="27" creationId="{677FC927-7CB2-4858-9126-4B062A86ABDD}"/>
          </ac:spMkLst>
        </pc:spChg>
      </pc:sldChg>
      <pc:sldChg chg="modSp mod modNotes modNotesTx">
        <pc:chgData name="Stanford Bowman" userId="6ede3e4e1afbea80" providerId="LiveId" clId="{5E8558FB-9D60-4710-A493-61EB11744BF7}" dt="2026-03-21T23:31:03.605" v="68" actId="20577"/>
        <pc:sldMkLst>
          <pc:docMk/>
          <pc:sldMk cId="2914401121" sldId="435"/>
        </pc:sldMkLst>
        <pc:spChg chg="mod">
          <ac:chgData name="Stanford Bowman" userId="6ede3e4e1afbea80" providerId="LiveId" clId="{5E8558FB-9D60-4710-A493-61EB11744BF7}" dt="2026-03-20T11:05:52.994" v="11" actId="27636"/>
          <ac:spMkLst>
            <pc:docMk/>
            <pc:sldMk cId="2914401121" sldId="435"/>
            <ac:spMk id="15" creationId="{CFB6BB04-11BC-46EF-B400-5675755E56EA}"/>
          </ac:spMkLst>
        </pc:spChg>
      </pc:sldChg>
      <pc:sldChg chg="modSp mod modNotes modNotesTx">
        <pc:chgData name="Stanford Bowman" userId="6ede3e4e1afbea80" providerId="LiveId" clId="{5E8558FB-9D60-4710-A493-61EB11744BF7}" dt="2026-03-21T23:35:34.305" v="83" actId="20577"/>
        <pc:sldMkLst>
          <pc:docMk/>
          <pc:sldMk cId="3129728577" sldId="439"/>
        </pc:sldMkLst>
        <pc:spChg chg="mod">
          <ac:chgData name="Stanford Bowman" userId="6ede3e4e1afbea80" providerId="LiveId" clId="{5E8558FB-9D60-4710-A493-61EB11744BF7}" dt="2026-03-20T11:05:53.004" v="16" actId="27636"/>
          <ac:spMkLst>
            <pc:docMk/>
            <pc:sldMk cId="3129728577" sldId="439"/>
            <ac:spMk id="13" creationId="{A4163FD0-0069-454A-8DF4-978F02463049}"/>
          </ac:spMkLst>
        </pc:spChg>
      </pc:sldChg>
      <pc:sldChg chg="modSp mod">
        <pc:chgData name="Stanford Bowman" userId="6ede3e4e1afbea80" providerId="LiveId" clId="{5E8558FB-9D60-4710-A493-61EB11744BF7}" dt="2026-03-20T11:05:53.006" v="18" actId="27636"/>
        <pc:sldMkLst>
          <pc:docMk/>
          <pc:sldMk cId="4073456698" sldId="440"/>
        </pc:sldMkLst>
        <pc:spChg chg="mod">
          <ac:chgData name="Stanford Bowman" userId="6ede3e4e1afbea80" providerId="LiveId" clId="{5E8558FB-9D60-4710-A493-61EB11744BF7}" dt="2026-03-20T11:05:53.006" v="18" actId="27636"/>
          <ac:spMkLst>
            <pc:docMk/>
            <pc:sldMk cId="4073456698" sldId="440"/>
            <ac:spMk id="19" creationId="{DC35E360-F2C8-4E9C-99F8-1841E0C8B5BD}"/>
          </ac:spMkLst>
        </pc:spChg>
      </pc:sldChg>
      <pc:sldChg chg="modSp mod modNotes modNotesTx">
        <pc:chgData name="Stanford Bowman" userId="6ede3e4e1afbea80" providerId="LiveId" clId="{5E8558FB-9D60-4710-A493-61EB11744BF7}" dt="2026-03-21T23:29:24.538" v="45" actId="27636"/>
        <pc:sldMkLst>
          <pc:docMk/>
          <pc:sldMk cId="3097525468" sldId="443"/>
        </pc:sldMkLst>
        <pc:spChg chg="mod">
          <ac:chgData name="Stanford Bowman" userId="6ede3e4e1afbea80" providerId="LiveId" clId="{5E8558FB-9D60-4710-A493-61EB11744BF7}" dt="2026-03-20T11:05:52.765" v="0"/>
          <ac:spMkLst>
            <pc:docMk/>
            <pc:sldMk cId="3097525468" sldId="443"/>
            <ac:spMk id="4" creationId="{F705BBBE-FD42-0A01-C61E-0FD8602C6DDC}"/>
          </ac:spMkLst>
        </pc:spChg>
        <pc:spChg chg="mod">
          <ac:chgData name="Stanford Bowman" userId="6ede3e4e1afbea80" providerId="LiveId" clId="{5E8558FB-9D60-4710-A493-61EB11744BF7}" dt="2026-03-20T11:05:52.965" v="3" actId="27636"/>
          <ac:spMkLst>
            <pc:docMk/>
            <pc:sldMk cId="3097525468" sldId="443"/>
            <ac:spMk id="28" creationId="{9E823B42-FD48-4E90-B684-16A5988304F2}"/>
          </ac:spMkLst>
        </pc:spChg>
      </pc:sldChg>
      <pc:sldChg chg="modSp mod modNotes modNotesTx">
        <pc:chgData name="Stanford Bowman" userId="6ede3e4e1afbea80" providerId="LiveId" clId="{5E8558FB-9D60-4710-A493-61EB11744BF7}" dt="2026-03-21T23:29:24.824" v="52" actId="27636"/>
        <pc:sldMkLst>
          <pc:docMk/>
          <pc:sldMk cId="3544070825" sldId="449"/>
        </pc:sldMkLst>
        <pc:spChg chg="mod">
          <ac:chgData name="Stanford Bowman" userId="6ede3e4e1afbea80" providerId="LiveId" clId="{5E8558FB-9D60-4710-A493-61EB11744BF7}" dt="2026-03-20T11:05:52.998" v="13" actId="27636"/>
          <ac:spMkLst>
            <pc:docMk/>
            <pc:sldMk cId="3544070825" sldId="449"/>
            <ac:spMk id="15" creationId="{CFB6BB04-11BC-46EF-B400-5675755E56EA}"/>
          </ac:spMkLst>
        </pc:spChg>
      </pc:sldChg>
      <pc:sldChg chg="modSp mod modNotes modNotesTx">
        <pc:chgData name="Stanford Bowman" userId="6ede3e4e1afbea80" providerId="LiveId" clId="{5E8558FB-9D60-4710-A493-61EB11744BF7}" dt="2026-03-21T23:34:38.200" v="81" actId="6549"/>
        <pc:sldMkLst>
          <pc:docMk/>
          <pc:sldMk cId="122498065" sldId="450"/>
        </pc:sldMkLst>
        <pc:spChg chg="mod">
          <ac:chgData name="Stanford Bowman" userId="6ede3e4e1afbea80" providerId="LiveId" clId="{5E8558FB-9D60-4710-A493-61EB11744BF7}" dt="2026-03-20T11:05:52.996" v="12" actId="27636"/>
          <ac:spMkLst>
            <pc:docMk/>
            <pc:sldMk cId="122498065" sldId="450"/>
            <ac:spMk id="15" creationId="{CFB6BB04-11BC-46EF-B400-5675755E56EA}"/>
          </ac:spMkLst>
        </pc:spChg>
      </pc:sldChg>
      <pc:sldChg chg="modSp mod modNotes modNotesTx">
        <pc:chgData name="Stanford Bowman" userId="6ede3e4e1afbea80" providerId="LiveId" clId="{5E8558FB-9D60-4710-A493-61EB11744BF7}" dt="2026-03-21T23:29:24.840" v="53" actId="27636"/>
        <pc:sldMkLst>
          <pc:docMk/>
          <pc:sldMk cId="742872280" sldId="451"/>
        </pc:sldMkLst>
        <pc:spChg chg="mod">
          <ac:chgData name="Stanford Bowman" userId="6ede3e4e1afbea80" providerId="LiveId" clId="{5E8558FB-9D60-4710-A493-61EB11744BF7}" dt="2026-03-20T11:05:52.998" v="14" actId="27636"/>
          <ac:spMkLst>
            <pc:docMk/>
            <pc:sldMk cId="742872280" sldId="451"/>
            <ac:spMk id="15" creationId="{CFB6BB04-11BC-46EF-B400-5675755E56EA}"/>
          </ac:spMkLst>
        </pc:spChg>
      </pc:sldChg>
      <pc:sldChg chg="modSp mod modNotes modNotesTx">
        <pc:chgData name="Stanford Bowman" userId="6ede3e4e1afbea80" providerId="LiveId" clId="{5E8558FB-9D60-4710-A493-61EB11744BF7}" dt="2026-03-21T23:29:24.888" v="54" actId="27636"/>
        <pc:sldMkLst>
          <pc:docMk/>
          <pc:sldMk cId="3972232540" sldId="461"/>
        </pc:sldMkLst>
        <pc:spChg chg="mod">
          <ac:chgData name="Stanford Bowman" userId="6ede3e4e1afbea80" providerId="LiveId" clId="{5E8558FB-9D60-4710-A493-61EB11744BF7}" dt="2026-03-20T11:05:53.002" v="15" actId="27636"/>
          <ac:spMkLst>
            <pc:docMk/>
            <pc:sldMk cId="3972232540" sldId="461"/>
            <ac:spMk id="15" creationId="{CFB6BB04-11BC-46EF-B400-5675755E56EA}"/>
          </ac:spMkLst>
        </pc:spChg>
      </pc:sldChg>
      <pc:sldChg chg="modNotesTx">
        <pc:chgData name="Stanford Bowman" userId="6ede3e4e1afbea80" providerId="LiveId" clId="{5E8558FB-9D60-4710-A493-61EB11744BF7}" dt="2026-03-20T11:07:04.168" v="24" actId="6549"/>
        <pc:sldMkLst>
          <pc:docMk/>
          <pc:sldMk cId="3716791541" sldId="465"/>
        </pc:sldMkLst>
      </pc:sldChg>
      <pc:sldChg chg="modSp mod modNotes modNotesTx">
        <pc:chgData name="Stanford Bowman" userId="6ede3e4e1afbea80" providerId="LiveId" clId="{5E8558FB-9D60-4710-A493-61EB11744BF7}" dt="2026-03-21T23:29:24.586" v="46" actId="27636"/>
        <pc:sldMkLst>
          <pc:docMk/>
          <pc:sldMk cId="3295816466" sldId="474"/>
        </pc:sldMkLst>
        <pc:spChg chg="mod">
          <ac:chgData name="Stanford Bowman" userId="6ede3e4e1afbea80" providerId="LiveId" clId="{5E8558FB-9D60-4710-A493-61EB11744BF7}" dt="2026-03-20T11:05:52.971" v="4" actId="27636"/>
          <ac:spMkLst>
            <pc:docMk/>
            <pc:sldMk cId="3295816466" sldId="474"/>
            <ac:spMk id="4" creationId="{A3EDCA11-7D46-4DEB-B86A-158E6EABD961}"/>
          </ac:spMkLst>
        </pc:spChg>
      </pc:sldChg>
      <pc:sldChg chg="modSp mod modNotes modNotesTx">
        <pc:chgData name="Stanford Bowman" userId="6ede3e4e1afbea80" providerId="LiveId" clId="{5E8558FB-9D60-4710-A493-61EB11744BF7}" dt="2026-03-21T23:29:24.618" v="47" actId="27636"/>
        <pc:sldMkLst>
          <pc:docMk/>
          <pc:sldMk cId="1240712888" sldId="475"/>
        </pc:sldMkLst>
        <pc:spChg chg="mod">
          <ac:chgData name="Stanford Bowman" userId="6ede3e4e1afbea80" providerId="LiveId" clId="{5E8558FB-9D60-4710-A493-61EB11744BF7}" dt="2026-03-20T11:05:52.971" v="5" actId="27636"/>
          <ac:spMkLst>
            <pc:docMk/>
            <pc:sldMk cId="1240712888" sldId="475"/>
            <ac:spMk id="4" creationId="{A3EDCA11-7D46-4DEB-B86A-158E6EABD961}"/>
          </ac:spMkLst>
        </pc:spChg>
      </pc:sldChg>
      <pc:sldChg chg="modSp modNotes modNotesTx">
        <pc:chgData name="Stanford Bowman" userId="6ede3e4e1afbea80" providerId="LiveId" clId="{5E8558FB-9D60-4710-A493-61EB11744BF7}" dt="2026-03-21T23:29:24.682" v="49" actId="27636"/>
        <pc:sldMkLst>
          <pc:docMk/>
          <pc:sldMk cId="4044863295" sldId="476"/>
        </pc:sldMkLst>
        <pc:spChg chg="mod">
          <ac:chgData name="Stanford Bowman" userId="6ede3e4e1afbea80" providerId="LiveId" clId="{5E8558FB-9D60-4710-A493-61EB11744BF7}" dt="2026-03-20T11:05:52.765" v="0"/>
          <ac:spMkLst>
            <pc:docMk/>
            <pc:sldMk cId="4044863295" sldId="476"/>
            <ac:spMk id="4" creationId="{F705BBBE-FD42-0A01-C61E-0FD8602C6DDC}"/>
          </ac:spMkLst>
        </pc:spChg>
      </pc:sldChg>
      <pc:sldChg chg="modSp mod modNotesTx">
        <pc:chgData name="Stanford Bowman" userId="6ede3e4e1afbea80" providerId="LiveId" clId="{5E8558FB-9D60-4710-A493-61EB11744BF7}" dt="2026-03-20T11:07:45.237" v="32" actId="6549"/>
        <pc:sldMkLst>
          <pc:docMk/>
          <pc:sldMk cId="968625246" sldId="477"/>
        </pc:sldMkLst>
        <pc:spChg chg="mod">
          <ac:chgData name="Stanford Bowman" userId="6ede3e4e1afbea80" providerId="LiveId" clId="{5E8558FB-9D60-4710-A493-61EB11744BF7}" dt="2026-03-20T11:05:52.971" v="7" actId="27636"/>
          <ac:spMkLst>
            <pc:docMk/>
            <pc:sldMk cId="968625246" sldId="477"/>
            <ac:spMk id="4" creationId="{A3EDCA11-7D46-4DEB-B86A-158E6EABD961}"/>
          </ac:spMkLst>
        </pc:spChg>
      </pc:sldChg>
      <pc:sldChg chg="modSp mod modNotesTx">
        <pc:chgData name="Stanford Bowman" userId="6ede3e4e1afbea80" providerId="LiveId" clId="{5E8558FB-9D60-4710-A493-61EB11744BF7}" dt="2026-03-20T11:07:49.430" v="33" actId="6549"/>
        <pc:sldMkLst>
          <pc:docMk/>
          <pc:sldMk cId="3903809438" sldId="478"/>
        </pc:sldMkLst>
        <pc:spChg chg="mod">
          <ac:chgData name="Stanford Bowman" userId="6ede3e4e1afbea80" providerId="LiveId" clId="{5E8558FB-9D60-4710-A493-61EB11744BF7}" dt="2026-03-20T11:05:52.986" v="8" actId="27636"/>
          <ac:spMkLst>
            <pc:docMk/>
            <pc:sldMk cId="3903809438" sldId="478"/>
            <ac:spMk id="28" creationId="{9E823B42-FD48-4E90-B684-16A5988304F2}"/>
          </ac:spMkLst>
        </pc:spChg>
      </pc:sldChg>
      <pc:sldChg chg="modSp mod modNotesTx">
        <pc:chgData name="Stanford Bowman" userId="6ede3e4e1afbea80" providerId="LiveId" clId="{5E8558FB-9D60-4710-A493-61EB11744BF7}" dt="2026-03-20T11:07:53.900" v="34" actId="6549"/>
        <pc:sldMkLst>
          <pc:docMk/>
          <pc:sldMk cId="3868114378" sldId="479"/>
        </pc:sldMkLst>
        <pc:spChg chg="mod">
          <ac:chgData name="Stanford Bowman" userId="6ede3e4e1afbea80" providerId="LiveId" clId="{5E8558FB-9D60-4710-A493-61EB11744BF7}" dt="2026-03-20T11:05:52.988" v="9" actId="27636"/>
          <ac:spMkLst>
            <pc:docMk/>
            <pc:sldMk cId="3868114378" sldId="479"/>
            <ac:spMk id="28" creationId="{9E823B42-FD48-4E90-B684-16A5988304F2}"/>
          </ac:spMkLst>
        </pc:spChg>
      </pc:sldChg>
      <pc:sldChg chg="modSp mod modNotesTx">
        <pc:chgData name="Stanford Bowman" userId="6ede3e4e1afbea80" providerId="LiveId" clId="{5E8558FB-9D60-4710-A493-61EB11744BF7}" dt="2026-03-20T11:07:57.981" v="35" actId="6549"/>
        <pc:sldMkLst>
          <pc:docMk/>
          <pc:sldMk cId="1272137238" sldId="480"/>
        </pc:sldMkLst>
        <pc:spChg chg="mod">
          <ac:chgData name="Stanford Bowman" userId="6ede3e4e1afbea80" providerId="LiveId" clId="{5E8558FB-9D60-4710-A493-61EB11744BF7}" dt="2026-03-20T11:05:52.990" v="10" actId="27636"/>
          <ac:spMkLst>
            <pc:docMk/>
            <pc:sldMk cId="1272137238" sldId="480"/>
            <ac:spMk id="28" creationId="{9E823B42-FD48-4E90-B684-16A5988304F2}"/>
          </ac:spMkLst>
        </pc:spChg>
      </pc:sldChg>
      <pc:sldChg chg="modSp mod">
        <pc:chgData name="Stanford Bowman" userId="6ede3e4e1afbea80" providerId="LiveId" clId="{5E8558FB-9D60-4710-A493-61EB11744BF7}" dt="2026-03-20T11:05:53.006" v="19" actId="27636"/>
        <pc:sldMkLst>
          <pc:docMk/>
          <pc:sldMk cId="181426327" sldId="484"/>
        </pc:sldMkLst>
        <pc:spChg chg="mod">
          <ac:chgData name="Stanford Bowman" userId="6ede3e4e1afbea80" providerId="LiveId" clId="{5E8558FB-9D60-4710-A493-61EB11744BF7}" dt="2026-03-20T11:05:53.006" v="19" actId="27636"/>
          <ac:spMkLst>
            <pc:docMk/>
            <pc:sldMk cId="181426327" sldId="484"/>
            <ac:spMk id="19" creationId="{C5E00CD5-C926-385C-0A49-7B96F7CF912A}"/>
          </ac:spMkLst>
        </pc:spChg>
      </pc:sldChg>
      <pc:sldChg chg="modSp mod">
        <pc:chgData name="Stanford Bowman" userId="6ede3e4e1afbea80" providerId="LiveId" clId="{5E8558FB-9D60-4710-A493-61EB11744BF7}" dt="2026-03-20T11:05:53.006" v="20" actId="27636"/>
        <pc:sldMkLst>
          <pc:docMk/>
          <pc:sldMk cId="1474775486" sldId="485"/>
        </pc:sldMkLst>
        <pc:spChg chg="mod">
          <ac:chgData name="Stanford Bowman" userId="6ede3e4e1afbea80" providerId="LiveId" clId="{5E8558FB-9D60-4710-A493-61EB11744BF7}" dt="2026-03-20T11:05:53.006" v="20" actId="27636"/>
          <ac:spMkLst>
            <pc:docMk/>
            <pc:sldMk cId="1474775486" sldId="485"/>
            <ac:spMk id="19" creationId="{D2612F5B-8917-E722-4F68-D59805224602}"/>
          </ac:spMkLst>
        </pc:spChg>
      </pc:sldChg>
      <pc:sldChg chg="modSp mod modNotes modNotesTx">
        <pc:chgData name="Stanford Bowman" userId="6ede3e4e1afbea80" providerId="LiveId" clId="{5E8558FB-9D60-4710-A493-61EB11744BF7}" dt="2026-03-21T23:29:24.381" v="44" actId="27636"/>
        <pc:sldMkLst>
          <pc:docMk/>
          <pc:sldMk cId="3326049676" sldId="487"/>
        </pc:sldMkLst>
        <pc:spChg chg="mod">
          <ac:chgData name="Stanford Bowman" userId="6ede3e4e1afbea80" providerId="LiveId" clId="{5E8558FB-9D60-4710-A493-61EB11744BF7}" dt="2026-03-20T11:05:52.952" v="2" actId="27636"/>
          <ac:spMkLst>
            <pc:docMk/>
            <pc:sldMk cId="3326049676" sldId="487"/>
            <ac:spMk id="27" creationId="{67D6BFBF-5242-5D58-5403-5E0911CB9CCC}"/>
          </ac:spMkLst>
        </pc:spChg>
      </pc:sldChg>
      <pc:sldChg chg="modNotesTx">
        <pc:chgData name="Stanford Bowman" userId="6ede3e4e1afbea80" providerId="LiveId" clId="{5E8558FB-9D60-4710-A493-61EB11744BF7}" dt="2026-03-20T11:08:27.426" v="42" actId="6549"/>
        <pc:sldMkLst>
          <pc:docMk/>
          <pc:sldMk cId="364517640" sldId="488"/>
        </pc:sldMkLst>
      </pc:sldChg>
      <pc:sldChg chg="modNotes">
        <pc:chgData name="Stanford Bowman" userId="6ede3e4e1afbea80" providerId="LiveId" clId="{5E8558FB-9D60-4710-A493-61EB11744BF7}" dt="2026-03-21T23:29:24.983" v="57" actId="27636"/>
        <pc:sldMkLst>
          <pc:docMk/>
          <pc:sldMk cId="1733256646" sldId="49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FC02B3-0AC4-4704-9C97-235C3C19ABDA}"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786FD7C7-0AD8-4C64-AD37-E9E2F0A122C3}">
      <dgm:prSet phldrT="[Text]" custT="1"/>
      <dgm:spPr>
        <a:solidFill>
          <a:srgbClr val="002060"/>
        </a:solidFill>
      </dgm:spPr>
      <dgm:t>
        <a:bodyPr/>
        <a:lstStyle/>
        <a:p>
          <a:r>
            <a:rPr lang="en-US" sz="2000" b="1" dirty="0">
              <a:solidFill>
                <a:schemeClr val="bg1"/>
              </a:solidFill>
              <a:effectLst/>
              <a:latin typeface="+mn-lt"/>
              <a:ea typeface="+mn-ea"/>
              <a:cs typeface="+mn-cs"/>
            </a:rPr>
            <a:t>Out from Jerusalem</a:t>
          </a:r>
          <a:endParaRPr lang="en-US" sz="2000" b="1" i="0" cap="small" baseline="0" dirty="0">
            <a:solidFill>
              <a:schemeClr val="bg1"/>
            </a:solidFill>
            <a:effectLst>
              <a:outerShdw blurRad="38100" dist="38100" dir="2700000" algn="tl">
                <a:srgbClr val="000000">
                  <a:alpha val="43137"/>
                </a:srgbClr>
              </a:outerShdw>
            </a:effectLst>
            <a:latin typeface="Gotham Medium" panose="02000604030000020004"/>
            <a:ea typeface="Dotum" panose="020B0600000101010101" pitchFamily="34" charset="-127"/>
          </a:endParaRPr>
        </a:p>
      </dgm:t>
    </dgm:pt>
    <dgm:pt modelId="{78F48D11-8F07-486E-AF08-CFF26BEE561F}" type="parTrans" cxnId="{5944468D-CA8D-41B6-8AF3-D439160DDBE2}">
      <dgm:prSet/>
      <dgm:spPr/>
      <dgm:t>
        <a:bodyPr/>
        <a:lstStyle/>
        <a:p>
          <a:endParaRPr lang="en-US"/>
        </a:p>
      </dgm:t>
    </dgm:pt>
    <dgm:pt modelId="{28092426-74BC-4FB7-8DC0-927A5C61FD43}" type="sibTrans" cxnId="{5944468D-CA8D-41B6-8AF3-D439160DDBE2}">
      <dgm:prSet/>
      <dgm:spPr/>
      <dgm:t>
        <a:bodyPr/>
        <a:lstStyle/>
        <a:p>
          <a:endParaRPr lang="en-US"/>
        </a:p>
      </dgm:t>
    </dgm:pt>
    <dgm:pt modelId="{79A3C8B1-91D4-442C-BBC3-53C93ABDE7DB}">
      <dgm:prSet custT="1"/>
      <dgm:spPr/>
      <dgm:t>
        <a:bodyPr/>
        <a:lstStyle/>
        <a:p>
          <a:r>
            <a:rPr lang="en-US" sz="1600" b="1" dirty="0">
              <a:solidFill>
                <a:srgbClr val="002060"/>
              </a:solidFill>
              <a:effectLst>
                <a:outerShdw blurRad="38100" dist="38100" dir="2700000" algn="tl">
                  <a:srgbClr val="000000">
                    <a:alpha val="43137"/>
                  </a:srgbClr>
                </a:outerShdw>
              </a:effectLst>
              <a:latin typeface="+mn-lt"/>
              <a:ea typeface="+mn-ea"/>
              <a:cs typeface="+mn-cs"/>
            </a:rPr>
            <a:t>Like “the word of the Lord [going out] from Jerusalem” (v.  3), the New Testament talks about the spread of the gospel, beginning at Jerusalem and reaching the nations.  After His resurrection, Jesus explains, “Repentance for the forgiveness of sins will be preached in [the Messiah’s] name to all nations, beginning at Jerusalem” (Luke 24:47).  Jesus’ commission in Acts 1:8 also sees the good news starting in Jerusalem, but expanding to the ends of the earth.  This expansion plays out in the book of Acts, including during Paul’s missionary work in Athens.  Ultimately, it is the good news about Jesus—who He is and what He has accomplished— that draws all nations to worship the God of Jacob, making a way for them to live as God’s redeemed</a:t>
          </a:r>
          <a:endParaRPr lang="en-US" sz="1600" b="1" dirty="0">
            <a:solidFill>
              <a:srgbClr val="002060"/>
            </a:solidFill>
            <a:effectLst>
              <a:outerShdw blurRad="38100" dist="38100" dir="2700000" algn="tl">
                <a:srgbClr val="000000">
                  <a:alpha val="43137"/>
                </a:srgbClr>
              </a:outerShdw>
            </a:effectLst>
          </a:endParaRPr>
        </a:p>
      </dgm:t>
    </dgm:pt>
    <dgm:pt modelId="{E0E8D3F2-9759-4910-965B-C5053F3C545A}" type="parTrans" cxnId="{5F09E3D2-6D36-4963-A58A-0D74208A7A4D}">
      <dgm:prSet/>
      <dgm:spPr/>
      <dgm:t>
        <a:bodyPr/>
        <a:lstStyle/>
        <a:p>
          <a:endParaRPr lang="en-US"/>
        </a:p>
      </dgm:t>
    </dgm:pt>
    <dgm:pt modelId="{1C203204-C6A4-44B7-9F70-0B92AA52D80A}" type="sibTrans" cxnId="{5F09E3D2-6D36-4963-A58A-0D74208A7A4D}">
      <dgm:prSet/>
      <dgm:spPr/>
      <dgm:t>
        <a:bodyPr/>
        <a:lstStyle/>
        <a:p>
          <a:endParaRPr lang="en-US"/>
        </a:p>
      </dgm:t>
    </dgm:pt>
    <dgm:pt modelId="{BA297CE5-BE5D-4F08-9245-5AAF0B6B5DDE}" type="pres">
      <dgm:prSet presAssocID="{BFFC02B3-0AC4-4704-9C97-235C3C19ABDA}" presName="linear" presStyleCnt="0">
        <dgm:presLayoutVars>
          <dgm:animLvl val="lvl"/>
          <dgm:resizeHandles val="exact"/>
        </dgm:presLayoutVars>
      </dgm:prSet>
      <dgm:spPr/>
    </dgm:pt>
    <dgm:pt modelId="{5C3F5683-E2C1-4078-8C6D-99AF73ADFB5E}" type="pres">
      <dgm:prSet presAssocID="{786FD7C7-0AD8-4C64-AD37-E9E2F0A122C3}" presName="parentText" presStyleLbl="node1" presStyleIdx="0" presStyleCnt="1" custScaleY="37574" custLinFactY="-70180" custLinFactNeighborX="-658" custLinFactNeighborY="-100000">
        <dgm:presLayoutVars>
          <dgm:chMax val="0"/>
          <dgm:bulletEnabled val="1"/>
        </dgm:presLayoutVars>
      </dgm:prSet>
      <dgm:spPr/>
    </dgm:pt>
    <dgm:pt modelId="{3C8AA9FD-24FB-444D-AF5F-E6A9EECC1F3F}" type="pres">
      <dgm:prSet presAssocID="{786FD7C7-0AD8-4C64-AD37-E9E2F0A122C3}" presName="childText" presStyleLbl="revTx" presStyleIdx="0" presStyleCnt="1" custLinFactY="-15673" custLinFactNeighborY="-100000">
        <dgm:presLayoutVars>
          <dgm:bulletEnabled val="1"/>
        </dgm:presLayoutVars>
      </dgm:prSet>
      <dgm:spPr/>
    </dgm:pt>
  </dgm:ptLst>
  <dgm:cxnLst>
    <dgm:cxn modelId="{4956FC2D-C2DF-4024-BE27-7C68A53EB7AB}" type="presOf" srcId="{BFFC02B3-0AC4-4704-9C97-235C3C19ABDA}" destId="{BA297CE5-BE5D-4F08-9245-5AAF0B6B5DDE}" srcOrd="0" destOrd="0" presId="urn:microsoft.com/office/officeart/2005/8/layout/vList2"/>
    <dgm:cxn modelId="{FF788C76-1851-4579-9DE8-783051125919}" type="presOf" srcId="{79A3C8B1-91D4-442C-BBC3-53C93ABDE7DB}" destId="{3C8AA9FD-24FB-444D-AF5F-E6A9EECC1F3F}" srcOrd="0" destOrd="0" presId="urn:microsoft.com/office/officeart/2005/8/layout/vList2"/>
    <dgm:cxn modelId="{5944468D-CA8D-41B6-8AF3-D439160DDBE2}" srcId="{BFFC02B3-0AC4-4704-9C97-235C3C19ABDA}" destId="{786FD7C7-0AD8-4C64-AD37-E9E2F0A122C3}" srcOrd="0" destOrd="0" parTransId="{78F48D11-8F07-486E-AF08-CFF26BEE561F}" sibTransId="{28092426-74BC-4FB7-8DC0-927A5C61FD43}"/>
    <dgm:cxn modelId="{AFE941D0-F2C4-49A7-B244-9BB69A909607}" type="presOf" srcId="{786FD7C7-0AD8-4C64-AD37-E9E2F0A122C3}" destId="{5C3F5683-E2C1-4078-8C6D-99AF73ADFB5E}" srcOrd="0" destOrd="0" presId="urn:microsoft.com/office/officeart/2005/8/layout/vList2"/>
    <dgm:cxn modelId="{5F09E3D2-6D36-4963-A58A-0D74208A7A4D}" srcId="{786FD7C7-0AD8-4C64-AD37-E9E2F0A122C3}" destId="{79A3C8B1-91D4-442C-BBC3-53C93ABDE7DB}" srcOrd="0" destOrd="0" parTransId="{E0E8D3F2-9759-4910-965B-C5053F3C545A}" sibTransId="{1C203204-C6A4-44B7-9F70-0B92AA52D80A}"/>
    <dgm:cxn modelId="{548F98A1-F532-4D42-BEC3-D7E1BB0B2C67}" type="presParOf" srcId="{BA297CE5-BE5D-4F08-9245-5AAF0B6B5DDE}" destId="{5C3F5683-E2C1-4078-8C6D-99AF73ADFB5E}" srcOrd="0" destOrd="0" presId="urn:microsoft.com/office/officeart/2005/8/layout/vList2"/>
    <dgm:cxn modelId="{951AD1DC-19C2-4EEB-BB0A-FB7853147DE5}" type="presParOf" srcId="{BA297CE5-BE5D-4F08-9245-5AAF0B6B5DDE}" destId="{3C8AA9FD-24FB-444D-AF5F-E6A9EECC1F3F}" srcOrd="1"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FC02B3-0AC4-4704-9C97-235C3C19ABDA}"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ECFE6950-93E0-47E5-9590-F4154AA801B4}">
      <dgm:prSet custT="1"/>
      <dgm:spPr>
        <a:solidFill>
          <a:srgbClr val="002060"/>
        </a:solidFill>
      </dgm:spPr>
      <dgm:t>
        <a:bodyPr/>
        <a:lstStyle/>
        <a:p>
          <a:r>
            <a:rPr lang="en-US" sz="2000" b="1" dirty="0">
              <a:solidFill>
                <a:schemeClr val="bg1"/>
              </a:solidFill>
              <a:effectLst/>
              <a:latin typeface="+mn-lt"/>
              <a:ea typeface="+mn-ea"/>
              <a:cs typeface="+mn-cs"/>
            </a:rPr>
            <a:t>Hills and High Places</a:t>
          </a:r>
          <a:endParaRPr lang="en-US" sz="2000" b="1" cap="small" baseline="0" dirty="0">
            <a:solidFill>
              <a:schemeClr val="bg1"/>
            </a:solidFill>
            <a:effectLst>
              <a:outerShdw blurRad="38100" dist="38100" dir="2700000" algn="tl">
                <a:srgbClr val="000000">
                  <a:alpha val="43137"/>
                </a:srgbClr>
              </a:outerShdw>
            </a:effectLst>
            <a:latin typeface="Gotham Medium" panose="02000604030000020004"/>
          </a:endParaRPr>
        </a:p>
      </dgm:t>
    </dgm:pt>
    <dgm:pt modelId="{036E21E1-F484-48FE-8E08-34552714ED90}" type="parTrans" cxnId="{02DA4E63-1282-481B-A68F-BC42FB4F6A12}">
      <dgm:prSet/>
      <dgm:spPr/>
      <dgm:t>
        <a:bodyPr/>
        <a:lstStyle/>
        <a:p>
          <a:endParaRPr lang="en-US"/>
        </a:p>
      </dgm:t>
    </dgm:pt>
    <dgm:pt modelId="{22E06722-7FF4-4369-A010-E4C08F54AE1F}" type="sibTrans" cxnId="{02DA4E63-1282-481B-A68F-BC42FB4F6A12}">
      <dgm:prSet/>
      <dgm:spPr/>
      <dgm:t>
        <a:bodyPr/>
        <a:lstStyle/>
        <a:p>
          <a:endParaRPr lang="en-US"/>
        </a:p>
      </dgm:t>
    </dgm:pt>
    <dgm:pt modelId="{34C6BBCD-3F3D-46B2-A142-A0EDB16481D0}">
      <dgm:prSet custT="1"/>
      <dgm:spPr/>
      <dgm:t>
        <a:bodyPr/>
        <a:lstStyle/>
        <a:p>
          <a:r>
            <a:rPr lang="en-US" sz="1600" b="1" dirty="0">
              <a:solidFill>
                <a:srgbClr val="002060"/>
              </a:solidFill>
              <a:effectLst>
                <a:outerShdw blurRad="38100" dist="38100" dir="2700000" algn="tl">
                  <a:srgbClr val="000000">
                    <a:alpha val="43137"/>
                  </a:srgbClr>
                </a:outerShdw>
              </a:effectLst>
              <a:latin typeface="+mn-lt"/>
              <a:ea typeface="+mn-ea"/>
              <a:cs typeface="+mn-cs"/>
            </a:rPr>
            <a:t>In the ancient near east, mountains and hills held religious and political significance.  For example, capital cities were often built in topographically high locations, giving them a strategic advantage against enemies and a symbolic air of importance.  Moreover, temples were typically located at the highest point of a city.  This was true in Jerusalem, which was built at a higher elevation than its surroundings, so that people always had to travel up to the city. </a:t>
          </a:r>
        </a:p>
      </dgm:t>
    </dgm:pt>
    <dgm:pt modelId="{4515E478-B506-41DF-8CED-E7DE18CF6BA7}" type="parTrans" cxnId="{46495830-1927-4EF7-BDD2-B42D3DF38D6D}">
      <dgm:prSet/>
      <dgm:spPr/>
      <dgm:t>
        <a:bodyPr/>
        <a:lstStyle/>
        <a:p>
          <a:endParaRPr lang="en-US"/>
        </a:p>
      </dgm:t>
    </dgm:pt>
    <dgm:pt modelId="{CB8B5F12-BECA-41EA-B709-7EC2E3EEE484}" type="sibTrans" cxnId="{46495830-1927-4EF7-BDD2-B42D3DF38D6D}">
      <dgm:prSet/>
      <dgm:spPr/>
      <dgm:t>
        <a:bodyPr/>
        <a:lstStyle/>
        <a:p>
          <a:endParaRPr lang="en-US"/>
        </a:p>
      </dgm:t>
    </dgm:pt>
    <dgm:pt modelId="{14FF2408-3C1C-4642-A3AD-CB6878363CDE}">
      <dgm:prSet custT="1"/>
      <dgm:spPr/>
      <dgm:t>
        <a:bodyPr/>
        <a:lstStyle/>
        <a:p>
          <a:r>
            <a:rPr lang="en-US" sz="1600" b="1" dirty="0">
              <a:solidFill>
                <a:srgbClr val="002060"/>
              </a:solidFill>
              <a:effectLst>
                <a:outerShdw blurRad="38100" dist="38100" dir="2700000" algn="tl">
                  <a:srgbClr val="000000">
                    <a:alpha val="43137"/>
                  </a:srgbClr>
                </a:outerShdw>
              </a:effectLst>
              <a:latin typeface="+mn-lt"/>
              <a:ea typeface="+mn-ea"/>
              <a:cs typeface="+mn-cs"/>
            </a:rPr>
            <a:t>Babylonian and Assyrian literature envision their great cities and temples elevated among the nations.  But Isaiah 2:2 makes the political and religious claim that all rival kingdoms and gods will someday shrink away before Yahweh and the great mountain of the Lord’s temple.  We should imagine that these inferior “hills” include the high places, with altars to foreign gods.  Whenever Israel strayed from Yahweh and went after foreign gods, their leaders would worship at these alternative high places.  But in the last days, God’s restored people (including all nations), will acknowledge and worship God for who He really is. </a:t>
          </a:r>
        </a:p>
      </dgm:t>
    </dgm:pt>
    <dgm:pt modelId="{B197C640-C50A-4ABB-A6FB-9FC3BC16331A}" type="parTrans" cxnId="{EAE9780E-318E-43FD-AA82-9234F88AA481}">
      <dgm:prSet/>
      <dgm:spPr/>
      <dgm:t>
        <a:bodyPr/>
        <a:lstStyle/>
        <a:p>
          <a:endParaRPr lang="en-US"/>
        </a:p>
      </dgm:t>
    </dgm:pt>
    <dgm:pt modelId="{EC67EEC0-13DA-440C-9955-74D3231F82F3}" type="sibTrans" cxnId="{EAE9780E-318E-43FD-AA82-9234F88AA481}">
      <dgm:prSet/>
      <dgm:spPr/>
      <dgm:t>
        <a:bodyPr/>
        <a:lstStyle/>
        <a:p>
          <a:endParaRPr lang="en-US"/>
        </a:p>
      </dgm:t>
    </dgm:pt>
    <dgm:pt modelId="{BA297CE5-BE5D-4F08-9245-5AAF0B6B5DDE}" type="pres">
      <dgm:prSet presAssocID="{BFFC02B3-0AC4-4704-9C97-235C3C19ABDA}" presName="linear" presStyleCnt="0">
        <dgm:presLayoutVars>
          <dgm:animLvl val="lvl"/>
          <dgm:resizeHandles val="exact"/>
        </dgm:presLayoutVars>
      </dgm:prSet>
      <dgm:spPr/>
    </dgm:pt>
    <dgm:pt modelId="{FF31B2D8-2A52-4796-B91D-1D3ED00D9170}" type="pres">
      <dgm:prSet presAssocID="{ECFE6950-93E0-47E5-9590-F4154AA801B4}" presName="parentText" presStyleLbl="node1" presStyleIdx="0" presStyleCnt="1" custScaleY="37574" custLinFactNeighborY="-21802">
        <dgm:presLayoutVars>
          <dgm:chMax val="0"/>
          <dgm:bulletEnabled val="1"/>
        </dgm:presLayoutVars>
      </dgm:prSet>
      <dgm:spPr/>
    </dgm:pt>
    <dgm:pt modelId="{E6D722FB-E5BC-4B36-829B-B2E8C549F0D2}" type="pres">
      <dgm:prSet presAssocID="{ECFE6950-93E0-47E5-9590-F4154AA801B4}" presName="childText" presStyleLbl="revTx" presStyleIdx="0" presStyleCnt="1" custScaleX="95093" custLinFactNeighborX="4543" custLinFactNeighborY="-38112">
        <dgm:presLayoutVars>
          <dgm:bulletEnabled val="1"/>
        </dgm:presLayoutVars>
      </dgm:prSet>
      <dgm:spPr/>
    </dgm:pt>
  </dgm:ptLst>
  <dgm:cxnLst>
    <dgm:cxn modelId="{EAE9780E-318E-43FD-AA82-9234F88AA481}" srcId="{ECFE6950-93E0-47E5-9590-F4154AA801B4}" destId="{14FF2408-3C1C-4642-A3AD-CB6878363CDE}" srcOrd="1" destOrd="0" parTransId="{B197C640-C50A-4ABB-A6FB-9FC3BC16331A}" sibTransId="{EC67EEC0-13DA-440C-9955-74D3231F82F3}"/>
    <dgm:cxn modelId="{4C934714-BC78-4B2C-828E-D74FFD5EE0AF}" type="presOf" srcId="{34C6BBCD-3F3D-46B2-A142-A0EDB16481D0}" destId="{E6D722FB-E5BC-4B36-829B-B2E8C549F0D2}" srcOrd="0" destOrd="0" presId="urn:microsoft.com/office/officeart/2005/8/layout/vList2"/>
    <dgm:cxn modelId="{4956FC2D-C2DF-4024-BE27-7C68A53EB7AB}" type="presOf" srcId="{BFFC02B3-0AC4-4704-9C97-235C3C19ABDA}" destId="{BA297CE5-BE5D-4F08-9245-5AAF0B6B5DDE}" srcOrd="0" destOrd="0" presId="urn:microsoft.com/office/officeart/2005/8/layout/vList2"/>
    <dgm:cxn modelId="{46495830-1927-4EF7-BDD2-B42D3DF38D6D}" srcId="{ECFE6950-93E0-47E5-9590-F4154AA801B4}" destId="{34C6BBCD-3F3D-46B2-A142-A0EDB16481D0}" srcOrd="0" destOrd="0" parTransId="{4515E478-B506-41DF-8CED-E7DE18CF6BA7}" sibTransId="{CB8B5F12-BECA-41EA-B709-7EC2E3EEE484}"/>
    <dgm:cxn modelId="{02DA4E63-1282-481B-A68F-BC42FB4F6A12}" srcId="{BFFC02B3-0AC4-4704-9C97-235C3C19ABDA}" destId="{ECFE6950-93E0-47E5-9590-F4154AA801B4}" srcOrd="0" destOrd="0" parTransId="{036E21E1-F484-48FE-8E08-34552714ED90}" sibTransId="{22E06722-7FF4-4369-A010-E4C08F54AE1F}"/>
    <dgm:cxn modelId="{AB23B8B8-2130-41D4-904B-F11D011B9F77}" type="presOf" srcId="{ECFE6950-93E0-47E5-9590-F4154AA801B4}" destId="{FF31B2D8-2A52-4796-B91D-1D3ED00D9170}" srcOrd="0" destOrd="0" presId="urn:microsoft.com/office/officeart/2005/8/layout/vList2"/>
    <dgm:cxn modelId="{4FCFE0C2-2723-488A-AF5D-01DDB31277E1}" type="presOf" srcId="{14FF2408-3C1C-4642-A3AD-CB6878363CDE}" destId="{E6D722FB-E5BC-4B36-829B-B2E8C549F0D2}" srcOrd="0" destOrd="1" presId="urn:microsoft.com/office/officeart/2005/8/layout/vList2"/>
    <dgm:cxn modelId="{08C3036F-23BC-4841-9A2B-09FE6BAD98B2}" type="presParOf" srcId="{BA297CE5-BE5D-4F08-9245-5AAF0B6B5DDE}" destId="{FF31B2D8-2A52-4796-B91D-1D3ED00D9170}" srcOrd="0" destOrd="0" presId="urn:microsoft.com/office/officeart/2005/8/layout/vList2"/>
    <dgm:cxn modelId="{C0DEB0FC-D774-4AB6-A360-ACED920B4F6F}" type="presParOf" srcId="{BA297CE5-BE5D-4F08-9245-5AAF0B6B5DDE}" destId="{E6D722FB-E5BC-4B36-829B-B2E8C549F0D2}" srcOrd="1" destOrd="0" presId="urn:microsoft.com/office/officeart/2005/8/layout/vList2"/>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FC02B3-0AC4-4704-9C97-235C3C19ABDA}"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786FD7C7-0AD8-4C64-AD37-E9E2F0A122C3}">
      <dgm:prSet phldrT="[Text]" custT="1"/>
      <dgm:spPr>
        <a:solidFill>
          <a:srgbClr val="002060"/>
        </a:solidFill>
      </dgm:spPr>
      <dgm:t>
        <a:bodyPr/>
        <a:lstStyle/>
        <a:p>
          <a:r>
            <a:rPr lang="en-US" sz="2400" b="1" dirty="0">
              <a:solidFill>
                <a:schemeClr val="bg1"/>
              </a:solidFill>
              <a:effectLst/>
              <a:latin typeface="+mn-lt"/>
              <a:ea typeface="+mn-ea"/>
              <a:cs typeface="+mn-cs"/>
            </a:rPr>
            <a:t>Paul’s Philosopher-Rivals</a:t>
          </a:r>
          <a:endParaRPr lang="en-US" sz="2400" b="1" i="0" cap="small" baseline="0" dirty="0">
            <a:solidFill>
              <a:schemeClr val="bg1"/>
            </a:solidFill>
            <a:effectLst>
              <a:outerShdw blurRad="38100" dist="38100" dir="2700000" algn="tl">
                <a:srgbClr val="000000">
                  <a:alpha val="43137"/>
                </a:srgbClr>
              </a:outerShdw>
            </a:effectLst>
            <a:latin typeface="Gotham Medium" panose="02000604030000020004"/>
            <a:ea typeface="Dotum" panose="020B0600000101010101" pitchFamily="34" charset="-127"/>
          </a:endParaRPr>
        </a:p>
      </dgm:t>
    </dgm:pt>
    <dgm:pt modelId="{78F48D11-8F07-486E-AF08-CFF26BEE561F}" type="parTrans" cxnId="{5944468D-CA8D-41B6-8AF3-D439160DDBE2}">
      <dgm:prSet/>
      <dgm:spPr/>
      <dgm:t>
        <a:bodyPr/>
        <a:lstStyle/>
        <a:p>
          <a:endParaRPr lang="en-US"/>
        </a:p>
      </dgm:t>
    </dgm:pt>
    <dgm:pt modelId="{28092426-74BC-4FB7-8DC0-927A5C61FD43}" type="sibTrans" cxnId="{5944468D-CA8D-41B6-8AF3-D439160DDBE2}">
      <dgm:prSet/>
      <dgm:spPr/>
      <dgm:t>
        <a:bodyPr/>
        <a:lstStyle/>
        <a:p>
          <a:endParaRPr lang="en-US"/>
        </a:p>
      </dgm:t>
    </dgm:pt>
    <dgm:pt modelId="{932EBF71-8305-48CE-9B82-DDB5F7C4F092}">
      <dgm:prSet custT="1"/>
      <dgm:spPr/>
      <dgm:t>
        <a:bodyPr/>
        <a:lstStyle/>
        <a:p>
          <a:r>
            <a:rPr lang="en-US" sz="1800" b="1" dirty="0">
              <a:solidFill>
                <a:srgbClr val="002060"/>
              </a:solidFill>
              <a:effectLst>
                <a:outerShdw blurRad="38100" dist="38100" dir="2700000" algn="tl">
                  <a:srgbClr val="000000">
                    <a:alpha val="43137"/>
                  </a:srgbClr>
                </a:outerShdw>
              </a:effectLst>
              <a:latin typeface="+mn-lt"/>
              <a:ea typeface="+mn-ea"/>
              <a:cs typeface="+mn-cs"/>
            </a:rPr>
            <a:t>Paul resolved to preach in the marketplace and not only the synagogue.  In the marketplace, Paul encountered a mixing pot of people and ideas.  Paul’s preaching led him to debate with Epicurean and Stoic philosophers (see Acts 17:18).  These two groups are different from each other, which only highlights the number of competing opinions in Athens.  Epicureans taught that fulfillment comes through the pursuit of pleasure in moderation, while avoiding pain and suffering.  They considered the gods as mostly uninvolved in human life.  Ancient Stoics, on the other hand, believed that fulfillment comes by accepting fate.  They encouraged quiet endurance of pain.  Together they took Paul to the meeting of the Areopagus, a council named after their original meeting place at the Hill of Ares (Mars Hill). </a:t>
          </a:r>
        </a:p>
      </dgm:t>
    </dgm:pt>
    <dgm:pt modelId="{4548FF95-05D2-4029-AAD3-E593536D5CDD}" type="parTrans" cxnId="{2122DF5A-C1B8-4160-803E-DCAD37739F0A}">
      <dgm:prSet/>
      <dgm:spPr/>
      <dgm:t>
        <a:bodyPr/>
        <a:lstStyle/>
        <a:p>
          <a:endParaRPr lang="en-US"/>
        </a:p>
      </dgm:t>
    </dgm:pt>
    <dgm:pt modelId="{FD107405-A61C-4994-A268-AFD06A5953A6}" type="sibTrans" cxnId="{2122DF5A-C1B8-4160-803E-DCAD37739F0A}">
      <dgm:prSet/>
      <dgm:spPr/>
      <dgm:t>
        <a:bodyPr/>
        <a:lstStyle/>
        <a:p>
          <a:endParaRPr lang="en-US"/>
        </a:p>
      </dgm:t>
    </dgm:pt>
    <dgm:pt modelId="{BA297CE5-BE5D-4F08-9245-5AAF0B6B5DDE}" type="pres">
      <dgm:prSet presAssocID="{BFFC02B3-0AC4-4704-9C97-235C3C19ABDA}" presName="linear" presStyleCnt="0">
        <dgm:presLayoutVars>
          <dgm:animLvl val="lvl"/>
          <dgm:resizeHandles val="exact"/>
        </dgm:presLayoutVars>
      </dgm:prSet>
      <dgm:spPr/>
    </dgm:pt>
    <dgm:pt modelId="{5C3F5683-E2C1-4078-8C6D-99AF73ADFB5E}" type="pres">
      <dgm:prSet presAssocID="{786FD7C7-0AD8-4C64-AD37-E9E2F0A122C3}" presName="parentText" presStyleLbl="node1" presStyleIdx="0" presStyleCnt="1" custScaleY="37574" custLinFactY="-70180" custLinFactNeighborX="-658" custLinFactNeighborY="-100000">
        <dgm:presLayoutVars>
          <dgm:chMax val="0"/>
          <dgm:bulletEnabled val="1"/>
        </dgm:presLayoutVars>
      </dgm:prSet>
      <dgm:spPr/>
    </dgm:pt>
    <dgm:pt modelId="{20D50139-5B8F-4340-B7BD-11F9CD1C703E}" type="pres">
      <dgm:prSet presAssocID="{786FD7C7-0AD8-4C64-AD37-E9E2F0A122C3}" presName="childText" presStyleLbl="revTx" presStyleIdx="0" presStyleCnt="1" custLinFactY="-2748" custLinFactNeighborY="-100000">
        <dgm:presLayoutVars>
          <dgm:bulletEnabled val="1"/>
        </dgm:presLayoutVars>
      </dgm:prSet>
      <dgm:spPr/>
    </dgm:pt>
  </dgm:ptLst>
  <dgm:cxnLst>
    <dgm:cxn modelId="{4956FC2D-C2DF-4024-BE27-7C68A53EB7AB}" type="presOf" srcId="{BFFC02B3-0AC4-4704-9C97-235C3C19ABDA}" destId="{BA297CE5-BE5D-4F08-9245-5AAF0B6B5DDE}" srcOrd="0" destOrd="0" presId="urn:microsoft.com/office/officeart/2005/8/layout/vList2"/>
    <dgm:cxn modelId="{2122DF5A-C1B8-4160-803E-DCAD37739F0A}" srcId="{786FD7C7-0AD8-4C64-AD37-E9E2F0A122C3}" destId="{932EBF71-8305-48CE-9B82-DDB5F7C4F092}" srcOrd="0" destOrd="0" parTransId="{4548FF95-05D2-4029-AAD3-E593536D5CDD}" sibTransId="{FD107405-A61C-4994-A268-AFD06A5953A6}"/>
    <dgm:cxn modelId="{5944468D-CA8D-41B6-8AF3-D439160DDBE2}" srcId="{BFFC02B3-0AC4-4704-9C97-235C3C19ABDA}" destId="{786FD7C7-0AD8-4C64-AD37-E9E2F0A122C3}" srcOrd="0" destOrd="0" parTransId="{78F48D11-8F07-486E-AF08-CFF26BEE561F}" sibTransId="{28092426-74BC-4FB7-8DC0-927A5C61FD43}"/>
    <dgm:cxn modelId="{2CB2C29B-773E-409A-A234-54603FF245FB}" type="presOf" srcId="{932EBF71-8305-48CE-9B82-DDB5F7C4F092}" destId="{20D50139-5B8F-4340-B7BD-11F9CD1C703E}" srcOrd="0" destOrd="0" presId="urn:microsoft.com/office/officeart/2005/8/layout/vList2"/>
    <dgm:cxn modelId="{AFE941D0-F2C4-49A7-B244-9BB69A909607}" type="presOf" srcId="{786FD7C7-0AD8-4C64-AD37-E9E2F0A122C3}" destId="{5C3F5683-E2C1-4078-8C6D-99AF73ADFB5E}" srcOrd="0" destOrd="0" presId="urn:microsoft.com/office/officeart/2005/8/layout/vList2"/>
    <dgm:cxn modelId="{548F98A1-F532-4D42-BEC3-D7E1BB0B2C67}" type="presParOf" srcId="{BA297CE5-BE5D-4F08-9245-5AAF0B6B5DDE}" destId="{5C3F5683-E2C1-4078-8C6D-99AF73ADFB5E}" srcOrd="0" destOrd="0" presId="urn:microsoft.com/office/officeart/2005/8/layout/vList2"/>
    <dgm:cxn modelId="{30971438-2C24-434A-8B9C-F673C0FF1572}" type="presParOf" srcId="{BA297CE5-BE5D-4F08-9245-5AAF0B6B5DDE}" destId="{20D50139-5B8F-4340-B7BD-11F9CD1C703E}" srcOrd="1"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F5683-E2C1-4078-8C6D-99AF73ADFB5E}">
      <dsp:nvSpPr>
        <dsp:cNvPr id="0" name=""/>
        <dsp:cNvSpPr/>
      </dsp:nvSpPr>
      <dsp:spPr>
        <a:xfrm>
          <a:off x="0" y="0"/>
          <a:ext cx="9969292" cy="450166"/>
        </a:xfrm>
        <a:prstGeom prst="roundRect">
          <a:avLst/>
        </a:prstGeom>
        <a:solidFill>
          <a:srgbClr val="002060"/>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bg1"/>
              </a:solidFill>
              <a:effectLst/>
              <a:latin typeface="+mn-lt"/>
              <a:ea typeface="+mn-ea"/>
              <a:cs typeface="+mn-cs"/>
            </a:rPr>
            <a:t>Out from Jerusalem</a:t>
          </a:r>
          <a:endParaRPr lang="en-US" sz="2000" b="1" i="0" kern="1200" cap="small" baseline="0" dirty="0">
            <a:solidFill>
              <a:schemeClr val="bg1"/>
            </a:solidFill>
            <a:effectLst>
              <a:outerShdw blurRad="38100" dist="38100" dir="2700000" algn="tl">
                <a:srgbClr val="000000">
                  <a:alpha val="43137"/>
                </a:srgbClr>
              </a:outerShdw>
            </a:effectLst>
            <a:latin typeface="Gotham Medium" panose="02000604030000020004"/>
            <a:ea typeface="Dotum" panose="020B0600000101010101" pitchFamily="34" charset="-127"/>
          </a:endParaRPr>
        </a:p>
      </dsp:txBody>
      <dsp:txXfrm>
        <a:off x="21975" y="21975"/>
        <a:ext cx="9925342" cy="406216"/>
      </dsp:txXfrm>
    </dsp:sp>
    <dsp:sp modelId="{3C8AA9FD-24FB-444D-AF5F-E6A9EECC1F3F}">
      <dsp:nvSpPr>
        <dsp:cNvPr id="0" name=""/>
        <dsp:cNvSpPr/>
      </dsp:nvSpPr>
      <dsp:spPr>
        <a:xfrm>
          <a:off x="0" y="509671"/>
          <a:ext cx="9969292" cy="1854720"/>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6525"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b="1" kern="1200" dirty="0">
              <a:solidFill>
                <a:srgbClr val="002060"/>
              </a:solidFill>
              <a:effectLst>
                <a:outerShdw blurRad="38100" dist="38100" dir="2700000" algn="tl">
                  <a:srgbClr val="000000">
                    <a:alpha val="43137"/>
                  </a:srgbClr>
                </a:outerShdw>
              </a:effectLst>
              <a:latin typeface="+mn-lt"/>
              <a:ea typeface="+mn-ea"/>
              <a:cs typeface="+mn-cs"/>
            </a:rPr>
            <a:t>Like “the word of the Lord [going out] from Jerusalem” (v.  3), the New Testament talks about the spread of the gospel, beginning at Jerusalem and reaching the nations.  After His resurrection, Jesus explains, “Repentance for the forgiveness of sins will be preached in [the Messiah’s] name to all nations, beginning at Jerusalem” (Luke 24:47).  Jesus’ commission in Acts 1:8 also sees the good news starting in Jerusalem, but expanding to the ends of the earth.  This expansion plays out in the book of Acts, including during Paul’s missionary work in Athens.  Ultimately, it is the good news about Jesus—who He is and what He has accomplished— that draws all nations to worship the God of Jacob, making a way for them to live as God’s redeemed</a:t>
          </a:r>
          <a:endParaRPr lang="en-US" sz="1600" b="1" kern="1200" dirty="0">
            <a:solidFill>
              <a:srgbClr val="002060"/>
            </a:solidFill>
            <a:effectLst>
              <a:outerShdw blurRad="38100" dist="38100" dir="2700000" algn="tl">
                <a:srgbClr val="000000">
                  <a:alpha val="43137"/>
                </a:srgbClr>
              </a:outerShdw>
            </a:effectLst>
          </a:endParaRPr>
        </a:p>
      </dsp:txBody>
      <dsp:txXfrm>
        <a:off x="0" y="509671"/>
        <a:ext cx="9969292" cy="18547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31B2D8-2A52-4796-B91D-1D3ED00D9170}">
      <dsp:nvSpPr>
        <dsp:cNvPr id="0" name=""/>
        <dsp:cNvSpPr/>
      </dsp:nvSpPr>
      <dsp:spPr>
        <a:xfrm>
          <a:off x="0" y="622762"/>
          <a:ext cx="9969292" cy="449726"/>
        </a:xfrm>
        <a:prstGeom prst="roundRect">
          <a:avLst/>
        </a:prstGeom>
        <a:solidFill>
          <a:srgbClr val="002060"/>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bg1"/>
              </a:solidFill>
              <a:effectLst/>
              <a:latin typeface="+mn-lt"/>
              <a:ea typeface="+mn-ea"/>
              <a:cs typeface="+mn-cs"/>
            </a:rPr>
            <a:t>Hills and High Places</a:t>
          </a:r>
          <a:endParaRPr lang="en-US" sz="2000" b="1" kern="1200" cap="small" baseline="0" dirty="0">
            <a:solidFill>
              <a:schemeClr val="bg1"/>
            </a:solidFill>
            <a:effectLst>
              <a:outerShdw blurRad="38100" dist="38100" dir="2700000" algn="tl">
                <a:srgbClr val="000000">
                  <a:alpha val="43137"/>
                </a:srgbClr>
              </a:outerShdw>
            </a:effectLst>
            <a:latin typeface="Gotham Medium" panose="02000604030000020004"/>
          </a:endParaRPr>
        </a:p>
      </dsp:txBody>
      <dsp:txXfrm>
        <a:off x="21954" y="644716"/>
        <a:ext cx="9925384" cy="405818"/>
      </dsp:txXfrm>
    </dsp:sp>
    <dsp:sp modelId="{E6D722FB-E5BC-4B36-829B-B2E8C549F0D2}">
      <dsp:nvSpPr>
        <dsp:cNvPr id="0" name=""/>
        <dsp:cNvSpPr/>
      </dsp:nvSpPr>
      <dsp:spPr>
        <a:xfrm>
          <a:off x="489193" y="1178997"/>
          <a:ext cx="9480098" cy="2580837"/>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6525"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b="1" kern="1200" dirty="0">
              <a:solidFill>
                <a:srgbClr val="002060"/>
              </a:solidFill>
              <a:effectLst>
                <a:outerShdw blurRad="38100" dist="38100" dir="2700000" algn="tl">
                  <a:srgbClr val="000000">
                    <a:alpha val="43137"/>
                  </a:srgbClr>
                </a:outerShdw>
              </a:effectLst>
              <a:latin typeface="+mn-lt"/>
              <a:ea typeface="+mn-ea"/>
              <a:cs typeface="+mn-cs"/>
            </a:rPr>
            <a:t>In the ancient near east, mountains and hills held religious and political significance.  For example, capital cities were often built in topographically high locations, giving them a strategic advantage against enemies and a symbolic air of importance.  Moreover, temples were typically located at the highest point of a city.  This was true in Jerusalem, which was built at a higher elevation than its surroundings, so that people always had to travel up to the city. </a:t>
          </a:r>
        </a:p>
        <a:p>
          <a:pPr marL="171450" lvl="1" indent="-171450" algn="l" defTabSz="711200">
            <a:lnSpc>
              <a:spcPct val="90000"/>
            </a:lnSpc>
            <a:spcBef>
              <a:spcPct val="0"/>
            </a:spcBef>
            <a:spcAft>
              <a:spcPct val="20000"/>
            </a:spcAft>
            <a:buChar char="•"/>
          </a:pPr>
          <a:r>
            <a:rPr lang="en-US" sz="1600" b="1" kern="1200" dirty="0">
              <a:solidFill>
                <a:srgbClr val="002060"/>
              </a:solidFill>
              <a:effectLst>
                <a:outerShdw blurRad="38100" dist="38100" dir="2700000" algn="tl">
                  <a:srgbClr val="000000">
                    <a:alpha val="43137"/>
                  </a:srgbClr>
                </a:outerShdw>
              </a:effectLst>
              <a:latin typeface="+mn-lt"/>
              <a:ea typeface="+mn-ea"/>
              <a:cs typeface="+mn-cs"/>
            </a:rPr>
            <a:t>Babylonian and Assyrian literature envision their great cities and temples elevated among the nations.  But Isaiah 2:2 makes the political and religious claim that all rival kingdoms and gods will someday shrink away before Yahweh and the great mountain of the Lord’s temple.  We should imagine that these inferior “hills” include the high places, with altars to foreign gods.  Whenever Israel strayed from Yahweh and went after foreign gods, their leaders would worship at these alternative high places.  But in the last days, God’s restored people (including all nations), will acknowledge and worship God for who He really is. </a:t>
          </a:r>
        </a:p>
      </dsp:txBody>
      <dsp:txXfrm>
        <a:off x="489193" y="1178997"/>
        <a:ext cx="9480098" cy="25808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F5683-E2C1-4078-8C6D-99AF73ADFB5E}">
      <dsp:nvSpPr>
        <dsp:cNvPr id="0" name=""/>
        <dsp:cNvSpPr/>
      </dsp:nvSpPr>
      <dsp:spPr>
        <a:xfrm>
          <a:off x="0" y="0"/>
          <a:ext cx="9969292" cy="450166"/>
        </a:xfrm>
        <a:prstGeom prst="roundRect">
          <a:avLst/>
        </a:prstGeom>
        <a:solidFill>
          <a:srgbClr val="002060"/>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effectLst/>
              <a:latin typeface="+mn-lt"/>
              <a:ea typeface="+mn-ea"/>
              <a:cs typeface="+mn-cs"/>
            </a:rPr>
            <a:t>Paul’s Philosopher-Rivals</a:t>
          </a:r>
          <a:endParaRPr lang="en-US" sz="2400" b="1" i="0" kern="1200" cap="small" baseline="0" dirty="0">
            <a:solidFill>
              <a:schemeClr val="bg1"/>
            </a:solidFill>
            <a:effectLst>
              <a:outerShdw blurRad="38100" dist="38100" dir="2700000" algn="tl">
                <a:srgbClr val="000000">
                  <a:alpha val="43137"/>
                </a:srgbClr>
              </a:outerShdw>
            </a:effectLst>
            <a:latin typeface="Gotham Medium" panose="02000604030000020004"/>
            <a:ea typeface="Dotum" panose="020B0600000101010101" pitchFamily="34" charset="-127"/>
          </a:endParaRPr>
        </a:p>
      </dsp:txBody>
      <dsp:txXfrm>
        <a:off x="21975" y="21975"/>
        <a:ext cx="9925342" cy="406216"/>
      </dsp:txXfrm>
    </dsp:sp>
    <dsp:sp modelId="{20D50139-5B8F-4340-B7BD-11F9CD1C703E}">
      <dsp:nvSpPr>
        <dsp:cNvPr id="0" name=""/>
        <dsp:cNvSpPr/>
      </dsp:nvSpPr>
      <dsp:spPr>
        <a:xfrm>
          <a:off x="0" y="504812"/>
          <a:ext cx="9969292" cy="2318400"/>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6525"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a:solidFill>
                <a:srgbClr val="002060"/>
              </a:solidFill>
              <a:effectLst>
                <a:outerShdw blurRad="38100" dist="38100" dir="2700000" algn="tl">
                  <a:srgbClr val="000000">
                    <a:alpha val="43137"/>
                  </a:srgbClr>
                </a:outerShdw>
              </a:effectLst>
              <a:latin typeface="+mn-lt"/>
              <a:ea typeface="+mn-ea"/>
              <a:cs typeface="+mn-cs"/>
            </a:rPr>
            <a:t>Paul resolved to preach in the marketplace and not only the synagogue.  In the marketplace, Paul encountered a mixing pot of people and ideas.  Paul’s preaching led him to debate with Epicurean and Stoic philosophers (see Acts 17:18).  These two groups are different from each other, which only highlights the number of competing opinions in Athens.  Epicureans taught that fulfillment comes through the pursuit of pleasure in moderation, while avoiding pain and suffering.  They considered the gods as mostly uninvolved in human life.  Ancient Stoics, on the other hand, believed that fulfillment comes by accepting fate.  They encouraged quiet endurance of pain.  Together they took Paul to the meeting of the Areopagus, a council named after their original meeting place at the Hill of Ares (Mars Hill). </a:t>
          </a:r>
        </a:p>
      </dsp:txBody>
      <dsp:txXfrm>
        <a:off x="0" y="504812"/>
        <a:ext cx="9969292" cy="23184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D2F03F-A63F-4088-953F-D3D65987EC20}" type="datetimeFigureOut">
              <a:rPr lang="en-US" smtClean="0"/>
              <a:t>3/21/2026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F45248-14F6-465B-8CAE-F025FD4A2143}" type="slidenum">
              <a:rPr lang="en-US" smtClean="0"/>
              <a:t>‹#›</a:t>
            </a:fld>
            <a:endParaRPr lang="en-US"/>
          </a:p>
        </p:txBody>
      </p:sp>
    </p:spTree>
    <p:extLst>
      <p:ext uri="{BB962C8B-B14F-4D97-AF65-F5344CB8AC3E}">
        <p14:creationId xmlns:p14="http://schemas.microsoft.com/office/powerpoint/2010/main" val="682661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Bible presents one unified story of God’s plan to bring peace to a broken world. From Isaiah’s prophecy to Paul’s preaching in Athens, Scripture reveals that God rules over all nations and desires all people to know Him. Though sin has caused division and conflict, God’s redemptive plan through Jesus Christ ensures that peace will ultimately be restored.</a:t>
            </a:r>
          </a:p>
          <a:p>
            <a:endParaRPr lang="en-US" dirty="0"/>
          </a:p>
        </p:txBody>
      </p:sp>
      <p:sp>
        <p:nvSpPr>
          <p:cNvPr id="4" name="Slide Number Placeholder 3"/>
          <p:cNvSpPr>
            <a:spLocks noGrp="1"/>
          </p:cNvSpPr>
          <p:nvPr>
            <p:ph type="sldNum" sz="quarter" idx="5"/>
          </p:nvPr>
        </p:nvSpPr>
        <p:spPr/>
        <p:txBody>
          <a:bodyPr/>
          <a:lstStyle/>
          <a:p>
            <a:fld id="{2DF45248-14F6-465B-8CAE-F025FD4A2143}" type="slidenum">
              <a:rPr lang="en-US" smtClean="0"/>
              <a:t>1</a:t>
            </a:fld>
            <a:endParaRPr lang="en-US"/>
          </a:p>
        </p:txBody>
      </p:sp>
    </p:spTree>
    <p:extLst>
      <p:ext uri="{BB962C8B-B14F-4D97-AF65-F5344CB8AC3E}">
        <p14:creationId xmlns:p14="http://schemas.microsoft.com/office/powerpoint/2010/main" val="2724057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6D6C4-12FA-00F4-53AC-8ED95B2212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674E9B-450F-B6E1-FF0F-C4E0CE76F8E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6374C37-5443-5C53-62BB-163D702C062B}"/>
              </a:ext>
            </a:extLst>
          </p:cNvPr>
          <p:cNvSpPr>
            <a:spLocks noGrp="1"/>
          </p:cNvSpPr>
          <p:nvPr>
            <p:ph type="body" idx="1"/>
          </p:nvPr>
        </p:nvSpPr>
        <p:spPr/>
        <p:txBody>
          <a:bodyPr>
            <a:normAutofit fontScale="32500" lnSpcReduction="20000"/>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Lesson Context</a:t>
            </a:r>
            <a:endParaRPr lang="en-US" sz="1200" kern="1200" dirty="0">
              <a:solidFill>
                <a:schemeClr val="tx1"/>
              </a:solidFill>
              <a:effectLst/>
              <a:latin typeface="+mn-lt"/>
              <a:ea typeface="+mn-ea"/>
              <a:cs typeface="+mn-cs"/>
            </a:endParaRPr>
          </a:p>
          <a:p>
            <a:r>
              <a:rPr lang="en-US" sz="1200" b="1" u="heavy" kern="1200" cap="all" dirty="0">
                <a:solidFill>
                  <a:schemeClr val="tx1"/>
                </a:solidFill>
                <a:effectLst/>
                <a:latin typeface="+mn-lt"/>
                <a:ea typeface="+mn-ea"/>
                <a:cs typeface="+mn-cs"/>
              </a:rPr>
              <a:t>Analysis </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Isaiah addresses Judah’s sin while revealing God’s future restoration and global peace. Though judgment is deserved, God’s redemptive plan will prevail. Acts 17 shows Paul proclaiming this fulfillment—God as Creator of all nations and Savior through Christ—to a Gentile audience. Together, the passages connect prophecy and fulfillment: God calls His people to repentance while extending salvation to all nations through the gospel.</a:t>
            </a:r>
          </a:p>
          <a:p>
            <a:r>
              <a:rPr lang="en-US" sz="1200" b="1" u="heavy" kern="1200" cap="all" dirty="0">
                <a:solidFill>
                  <a:schemeClr val="tx1"/>
                </a:solidFill>
                <a:effectLst/>
                <a:latin typeface="+mn-lt"/>
                <a:ea typeface="+mn-ea"/>
                <a:cs typeface="+mn-cs"/>
              </a:rPr>
              <a:t>Summary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Though Judah was unfaithful, God promised restoration and peace. This promise is fulfilled as the gospel reaches all nations through Christ.</a:t>
            </a: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God’s redemptive plan overcomes sin and extends salvation to all nations through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God judges sin but promises restoration.</a:t>
            </a:r>
          </a:p>
          <a:p>
            <a:pPr lvl="0"/>
            <a:r>
              <a:rPr lang="en-US" sz="1200" kern="1200" dirty="0">
                <a:solidFill>
                  <a:schemeClr val="tx1"/>
                </a:solidFill>
                <a:effectLst/>
                <a:latin typeface="+mn-lt"/>
                <a:ea typeface="+mn-ea"/>
                <a:cs typeface="+mn-cs"/>
              </a:rPr>
              <a:t>Prophecy in Isaiah is fulfilled through the gospel.</a:t>
            </a:r>
          </a:p>
          <a:p>
            <a:pPr lvl="0"/>
            <a:r>
              <a:rPr lang="en-US" sz="1200" kern="1200" dirty="0">
                <a:solidFill>
                  <a:schemeClr val="tx1"/>
                </a:solidFill>
                <a:effectLst/>
                <a:latin typeface="+mn-lt"/>
                <a:ea typeface="+mn-ea"/>
                <a:cs typeface="+mn-cs"/>
              </a:rPr>
              <a:t>Salvation is for all people, not one nation.</a:t>
            </a:r>
          </a:p>
          <a:p>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Repentance is necessary for peace with God.</a:t>
            </a:r>
          </a:p>
          <a:p>
            <a:pPr lvl="0"/>
            <a:r>
              <a:rPr lang="en-US" sz="1200" kern="1200" dirty="0">
                <a:solidFill>
                  <a:schemeClr val="tx1"/>
                </a:solidFill>
                <a:effectLst/>
                <a:latin typeface="+mn-lt"/>
                <a:ea typeface="+mn-ea"/>
                <a:cs typeface="+mn-cs"/>
              </a:rPr>
              <a:t>Trust God’s plan even in difficult times.</a:t>
            </a:r>
          </a:p>
          <a:p>
            <a:pPr lvl="0"/>
            <a:r>
              <a:rPr lang="en-US" sz="1200" kern="1200" dirty="0">
                <a:solidFill>
                  <a:schemeClr val="tx1"/>
                </a:solidFill>
                <a:effectLst/>
                <a:latin typeface="+mn-lt"/>
                <a:ea typeface="+mn-ea"/>
                <a:cs typeface="+mn-cs"/>
              </a:rPr>
              <a:t>Share the gospel with all people.</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Isaiah in Judah</a:t>
            </a:r>
            <a:endParaRPr lang="en-US" sz="1200" kern="1200" dirty="0">
              <a:solidFill>
                <a:schemeClr val="tx1"/>
              </a:solidFill>
              <a:effectLst/>
              <a:latin typeface="+mn-lt"/>
              <a:ea typeface="+mn-ea"/>
              <a:cs typeface="+mn-cs"/>
            </a:endParaRPr>
          </a:p>
          <a:p>
            <a:r>
              <a:rPr lang="en-US" sz="1200" b="1" u="heavy" kern="1200" cap="all" dirty="0">
                <a:solidFill>
                  <a:schemeClr val="tx1"/>
                </a:solidFill>
                <a:effectLst/>
                <a:latin typeface="+mn-lt"/>
                <a:ea typeface="+mn-ea"/>
                <a:cs typeface="+mn-cs"/>
              </a:rPr>
              <a:t>Analysis </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Isaiah ministers during political instability and spiritual rebellion. Judah faces external threats and internal corruption, but their greatest problem is sin against God. The people’s idolatry and injustice separate them from peace. Yet God offers hope—restoration and righteousness—if they repent. Judgment and grace are held together, showing God’s holiness and mercy.</a:t>
            </a:r>
          </a:p>
          <a:p>
            <a:r>
              <a:rPr lang="en-US" sz="1200" b="1" u="heavy" kern="1200" cap="all" dirty="0">
                <a:solidFill>
                  <a:schemeClr val="tx1"/>
                </a:solidFill>
                <a:effectLst/>
                <a:latin typeface="+mn-lt"/>
                <a:ea typeface="+mn-ea"/>
                <a:cs typeface="+mn-cs"/>
              </a:rPr>
              <a:t>Summary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Judah’s greatest danger was sin, not enemies. God calls them to repentance and promises restoration through His grace.</a:t>
            </a: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True peace comes only through repentance and restoration with God.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Sin leads to judgment and instability.</a:t>
            </a:r>
          </a:p>
          <a:p>
            <a:pPr lvl="0"/>
            <a:r>
              <a:rPr lang="en-US" sz="1200" kern="1200" dirty="0">
                <a:solidFill>
                  <a:schemeClr val="tx1"/>
                </a:solidFill>
                <a:effectLst/>
                <a:latin typeface="+mn-lt"/>
                <a:ea typeface="+mn-ea"/>
                <a:cs typeface="+mn-cs"/>
              </a:rPr>
              <a:t>External problems reflect internal rebellion.</a:t>
            </a:r>
          </a:p>
          <a:p>
            <a:pPr lvl="0"/>
            <a:r>
              <a:rPr lang="en-US" sz="1200" kern="1200" dirty="0">
                <a:solidFill>
                  <a:schemeClr val="tx1"/>
                </a:solidFill>
                <a:effectLst/>
                <a:latin typeface="+mn-lt"/>
                <a:ea typeface="+mn-ea"/>
                <a:cs typeface="+mn-cs"/>
              </a:rPr>
              <a:t>God offers restoration through repentance.</a:t>
            </a:r>
          </a:p>
          <a:p>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Address spiritual issues before external ones.</a:t>
            </a:r>
          </a:p>
          <a:p>
            <a:pPr lvl="0"/>
            <a:r>
              <a:rPr lang="en-US" sz="1200" kern="1200" dirty="0">
                <a:solidFill>
                  <a:schemeClr val="tx1"/>
                </a:solidFill>
                <a:effectLst/>
                <a:latin typeface="+mn-lt"/>
                <a:ea typeface="+mn-ea"/>
                <a:cs typeface="+mn-cs"/>
              </a:rPr>
              <a:t>Turn from sin to receive God’s peace.</a:t>
            </a:r>
          </a:p>
          <a:p>
            <a:pPr lvl="0"/>
            <a:r>
              <a:rPr lang="en-US" sz="1200" kern="1200" dirty="0">
                <a:solidFill>
                  <a:schemeClr val="tx1"/>
                </a:solidFill>
                <a:effectLst/>
                <a:latin typeface="+mn-lt"/>
                <a:ea typeface="+mn-ea"/>
                <a:cs typeface="+mn-cs"/>
              </a:rPr>
              <a:t>God’s mercy is available even after failure.</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Context: Paul in Athens</a:t>
            </a:r>
            <a:endParaRPr lang="en-US" sz="1200" kern="1200" dirty="0">
              <a:solidFill>
                <a:schemeClr val="tx1"/>
              </a:solidFill>
              <a:effectLst/>
              <a:latin typeface="+mn-lt"/>
              <a:ea typeface="+mn-ea"/>
              <a:cs typeface="+mn-cs"/>
            </a:endParaRPr>
          </a:p>
          <a:p>
            <a:r>
              <a:rPr lang="en-US" sz="1200" b="1" u="heavy" kern="1200" cap="all" dirty="0">
                <a:solidFill>
                  <a:schemeClr val="tx1"/>
                </a:solidFill>
                <a:effectLst/>
                <a:latin typeface="+mn-lt"/>
                <a:ea typeface="+mn-ea"/>
                <a:cs typeface="+mn-cs"/>
              </a:rPr>
              <a:t>Analysis </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Paul enters a highly intellectual but idolatrous culture. Troubled by widespread idol worship, he engages people in discussion and proclaims the true God. His message introduces a personal Creator who desires relationship with humanity. Speaking at the Areopagus, Paul bridges cultural gaps to present the gospel to those unfamiliar with Scripture.</a:t>
            </a:r>
          </a:p>
          <a:p>
            <a:r>
              <a:rPr lang="en-US" sz="1200" b="1" u="heavy" kern="1200" cap="all" dirty="0">
                <a:solidFill>
                  <a:schemeClr val="tx1"/>
                </a:solidFill>
                <a:effectLst/>
                <a:latin typeface="+mn-lt"/>
                <a:ea typeface="+mn-ea"/>
                <a:cs typeface="+mn-cs"/>
              </a:rPr>
              <a:t>Summary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Paul boldly shares the gospel in an idolatrous, intellectual culture, revealing the true God to those seeking truth.</a:t>
            </a: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gospel must be clearly presented to all cultures, regardless of their beliefs.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Culture may be intelligent yet spiritually blind.</a:t>
            </a:r>
          </a:p>
          <a:p>
            <a:pPr lvl="0"/>
            <a:r>
              <a:rPr lang="en-US" sz="1200" kern="1200" dirty="0">
                <a:solidFill>
                  <a:schemeClr val="tx1"/>
                </a:solidFill>
                <a:effectLst/>
                <a:latin typeface="+mn-lt"/>
                <a:ea typeface="+mn-ea"/>
                <a:cs typeface="+mn-cs"/>
              </a:rPr>
              <a:t>The gospel confronts idolatry.</a:t>
            </a:r>
          </a:p>
          <a:p>
            <a:pPr lvl="0"/>
            <a:r>
              <a:rPr lang="en-US" sz="1200" kern="1200" dirty="0">
                <a:solidFill>
                  <a:schemeClr val="tx1"/>
                </a:solidFill>
                <a:effectLst/>
                <a:latin typeface="+mn-lt"/>
                <a:ea typeface="+mn-ea"/>
                <a:cs typeface="+mn-cs"/>
              </a:rPr>
              <a:t>God desires all people to know Him.</a:t>
            </a:r>
          </a:p>
          <a:p>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Engage culture with truth, not fear.</a:t>
            </a:r>
          </a:p>
          <a:p>
            <a:pPr lvl="0"/>
            <a:r>
              <a:rPr lang="en-US" sz="1200" kern="1200" dirty="0">
                <a:solidFill>
                  <a:schemeClr val="tx1"/>
                </a:solidFill>
                <a:effectLst/>
                <a:latin typeface="+mn-lt"/>
                <a:ea typeface="+mn-ea"/>
                <a:cs typeface="+mn-cs"/>
              </a:rPr>
              <a:t>Do not be intimidated by intellectual opposition.</a:t>
            </a:r>
          </a:p>
          <a:p>
            <a:pPr lvl="0"/>
            <a:r>
              <a:rPr lang="en-US" sz="1200" kern="1200" dirty="0">
                <a:solidFill>
                  <a:schemeClr val="tx1"/>
                </a:solidFill>
                <a:effectLst/>
                <a:latin typeface="+mn-lt"/>
                <a:ea typeface="+mn-ea"/>
                <a:cs typeface="+mn-cs"/>
              </a:rPr>
              <a:t>Always point people to the one true God.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marL="0" marR="0">
              <a:lnSpc>
                <a:spcPct val="107000"/>
              </a:lnSpc>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7FC79B8-06C3-D44C-38B9-F466E9C01661}"/>
              </a:ext>
            </a:extLst>
          </p:cNvPr>
          <p:cNvSpPr>
            <a:spLocks noGrp="1"/>
          </p:cNvSpPr>
          <p:nvPr>
            <p:ph type="sldNum" sz="quarter" idx="10"/>
          </p:nvPr>
        </p:nvSpPr>
        <p:spPr/>
        <p:txBody>
          <a:bodyPr/>
          <a:lstStyle/>
          <a:p>
            <a:fld id="{0BB98531-EBAC-4738-AC3B-4AA42F6013B1}" type="slidenum">
              <a:rPr lang="en-US" smtClean="0"/>
              <a:pPr/>
              <a:t>10</a:t>
            </a:fld>
            <a:endParaRPr lang="en-US"/>
          </a:p>
        </p:txBody>
      </p:sp>
    </p:spTree>
    <p:extLst>
      <p:ext uri="{BB962C8B-B14F-4D97-AF65-F5344CB8AC3E}">
        <p14:creationId xmlns:p14="http://schemas.microsoft.com/office/powerpoint/2010/main" val="955929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40000" lnSpcReduction="20000"/>
          </a:bodyPr>
          <a:lstStyle/>
          <a:p>
            <a:r>
              <a:rPr lang="en-US" sz="1200" b="1" kern="1200" dirty="0">
                <a:solidFill>
                  <a:schemeClr val="tx1"/>
                </a:solidFill>
                <a:effectLst/>
                <a:latin typeface="+mn-lt"/>
                <a:ea typeface="+mn-ea"/>
                <a:cs typeface="+mn-cs"/>
              </a:rPr>
              <a:t>The Mountain of God</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God’s kingdom will be exalted above all, bringing all nations into true worship, obedience, and lasting peace. </a:t>
            </a:r>
            <a:r>
              <a:rPr lang="en-US" sz="1200" kern="1200" dirty="0">
                <a:solidFill>
                  <a:schemeClr val="tx1"/>
                </a:solidFill>
                <a:effectLst/>
                <a:latin typeface="+mn-lt"/>
                <a:ea typeface="+mn-ea"/>
                <a:cs typeface="+mn-cs"/>
              </a:rPr>
              <a:t>God will establish His kingdom above all others, drawing all nations to worship Him, learn His ways, and live in peace under His righteous rule.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God’s Supremacy</a:t>
            </a:r>
            <a:r>
              <a:rPr lang="en-US" sz="1200" kern="1200" dirty="0">
                <a:solidFill>
                  <a:schemeClr val="tx1"/>
                </a:solidFill>
                <a:effectLst/>
                <a:latin typeface="+mn-lt"/>
                <a:ea typeface="+mn-ea"/>
                <a:cs typeface="+mn-cs"/>
              </a:rPr>
              <a:t> – All rival powers and false gods will be humbled.</a:t>
            </a:r>
          </a:p>
          <a:p>
            <a:pPr marL="685800" lvl="1" indent="-228600">
              <a:buFont typeface="+mj-lt"/>
              <a:buAutoNum type="arabicPeriod"/>
            </a:pPr>
            <a:r>
              <a:rPr lang="en-US" sz="1200" b="1" kern="1200" dirty="0">
                <a:solidFill>
                  <a:schemeClr val="tx1"/>
                </a:solidFill>
                <a:effectLst/>
                <a:latin typeface="+mn-lt"/>
                <a:ea typeface="+mn-ea"/>
                <a:cs typeface="+mn-cs"/>
              </a:rPr>
              <a:t>Global Inclusion</a:t>
            </a:r>
            <a:r>
              <a:rPr lang="en-US" sz="1200" kern="1200" dirty="0">
                <a:solidFill>
                  <a:schemeClr val="tx1"/>
                </a:solidFill>
                <a:effectLst/>
                <a:latin typeface="+mn-lt"/>
                <a:ea typeface="+mn-ea"/>
                <a:cs typeface="+mn-cs"/>
              </a:rPr>
              <a:t> – People from every nation will become part of God’s people.</a:t>
            </a:r>
          </a:p>
          <a:p>
            <a:pPr marL="685800" lvl="1" indent="-228600">
              <a:buFont typeface="+mj-lt"/>
              <a:buAutoNum type="arabicPeriod"/>
            </a:pPr>
            <a:r>
              <a:rPr lang="en-US" sz="1200" b="1" kern="1200" dirty="0">
                <a:solidFill>
                  <a:schemeClr val="tx1"/>
                </a:solidFill>
                <a:effectLst/>
                <a:latin typeface="+mn-lt"/>
                <a:ea typeface="+mn-ea"/>
                <a:cs typeface="+mn-cs"/>
              </a:rPr>
              <a:t>Peace Through God’s Rule</a:t>
            </a:r>
            <a:r>
              <a:rPr lang="en-US" sz="1200" kern="1200" dirty="0">
                <a:solidFill>
                  <a:schemeClr val="tx1"/>
                </a:solidFill>
                <a:effectLst/>
                <a:latin typeface="+mn-lt"/>
                <a:ea typeface="+mn-ea"/>
                <a:cs typeface="+mn-cs"/>
              </a:rPr>
              <a:t> – War will cease as God establishes righteousness.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Exalt God Above All</a:t>
            </a:r>
            <a:r>
              <a:rPr lang="en-US" sz="1200" kern="1200" dirty="0">
                <a:solidFill>
                  <a:schemeClr val="tx1"/>
                </a:solidFill>
                <a:effectLst/>
                <a:latin typeface="+mn-lt"/>
                <a:ea typeface="+mn-ea"/>
                <a:cs typeface="+mn-cs"/>
              </a:rPr>
              <a:t> – Remove anything that competes with God in your life.</a:t>
            </a:r>
          </a:p>
          <a:p>
            <a:pPr marL="685800" lvl="1" indent="-228600">
              <a:buFont typeface="+mj-lt"/>
              <a:buAutoNum type="arabicPeriod"/>
            </a:pPr>
            <a:r>
              <a:rPr lang="en-US" sz="1200" b="1" kern="1200" dirty="0">
                <a:solidFill>
                  <a:schemeClr val="tx1"/>
                </a:solidFill>
                <a:effectLst/>
                <a:latin typeface="+mn-lt"/>
                <a:ea typeface="+mn-ea"/>
                <a:cs typeface="+mn-cs"/>
              </a:rPr>
              <a:t>Pursue God’s Ways</a:t>
            </a:r>
            <a:r>
              <a:rPr lang="en-US" sz="1200" kern="1200" dirty="0">
                <a:solidFill>
                  <a:schemeClr val="tx1"/>
                </a:solidFill>
                <a:effectLst/>
                <a:latin typeface="+mn-lt"/>
                <a:ea typeface="+mn-ea"/>
                <a:cs typeface="+mn-cs"/>
              </a:rPr>
              <a:t> – Commit to learning and living by His Word.</a:t>
            </a:r>
          </a:p>
          <a:p>
            <a:pPr marL="685800" lvl="1" indent="-228600">
              <a:buFont typeface="+mj-lt"/>
              <a:buAutoNum type="arabicPeriod"/>
            </a:pPr>
            <a:r>
              <a:rPr lang="en-US" sz="1200" b="1" kern="1200" dirty="0">
                <a:solidFill>
                  <a:schemeClr val="tx1"/>
                </a:solidFill>
                <a:effectLst/>
                <a:latin typeface="+mn-lt"/>
                <a:ea typeface="+mn-ea"/>
                <a:cs typeface="+mn-cs"/>
              </a:rPr>
              <a:t>Be an Agent of Peace</a:t>
            </a:r>
            <a:r>
              <a:rPr lang="en-US" sz="1200" kern="1200" dirty="0">
                <a:solidFill>
                  <a:schemeClr val="tx1"/>
                </a:solidFill>
                <a:effectLst/>
                <a:latin typeface="+mn-lt"/>
                <a:ea typeface="+mn-ea"/>
                <a:cs typeface="+mn-cs"/>
              </a:rPr>
              <a:t> – Reflect God’s kingdom by promoting peace and righteousness.</a:t>
            </a:r>
          </a:p>
          <a:p>
            <a:endParaRPr lang="en-US" sz="1200" b="1" u="heavy" kern="1200" cap="all" dirty="0">
              <a:solidFill>
                <a:schemeClr val="tx1"/>
              </a:solidFill>
              <a:effectLst/>
              <a:latin typeface="+mn-lt"/>
              <a:ea typeface="+mn-ea"/>
              <a:cs typeface="+mn-cs"/>
            </a:endParaRPr>
          </a:p>
          <a:p>
            <a:r>
              <a:rPr lang="en-US" sz="1200" b="1" u="heavy" kern="1200" cap="all" dirty="0">
                <a:solidFill>
                  <a:schemeClr val="tx1"/>
                </a:solidFill>
                <a:effectLst/>
                <a:latin typeface="+mn-lt"/>
                <a:ea typeface="+mn-ea"/>
                <a:cs typeface="+mn-cs"/>
              </a:rPr>
              <a:t>Analysis </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Isaiah presents a prophetic vision of God’s ultimate kingdom where He is exalted above all nations and false systems. The “mountain of the Lord” symbolizes God’s supreme authority and presence. Nations will abandon idols and come to worship Yahweh, fulfilling the Abrahamic promise that all peoples will be blessed. This kingdom is marked by obedience to God’s Word and global peace, where conflict is replaced with productivity. God, as righteous Judge, establishes lasting peace. This vision points forward to Christ’s kingdom, where salvation extends to all nations and transforms hearts and societies.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&gt;&lt;&gt;&lt;&gt;&lt;&gt;&lt;&gt;&lt;&gt;&lt;&gt;&lt;&gt;&lt;&gt;&lt;&gt;&lt;&gt;&lt;&gt;&lt;&gt;&lt;&gt;&lt;&gt;&lt;&gt;&lt;&gt;&lt;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Isaiah 2:2-4</a:t>
            </a:r>
          </a:p>
          <a:p>
            <a:r>
              <a:rPr lang="en-US" sz="1200" kern="1200" dirty="0">
                <a:solidFill>
                  <a:schemeClr val="tx1"/>
                </a:solidFill>
                <a:effectLst/>
                <a:latin typeface="+mn-lt"/>
                <a:ea typeface="+mn-ea"/>
                <a:cs typeface="+mn-cs"/>
              </a:rPr>
              <a:t>Common English Bible</a:t>
            </a:r>
          </a:p>
          <a:p>
            <a:r>
              <a:rPr lang="en-US" sz="1200" b="1" kern="1200" baseline="30000" dirty="0">
                <a:solidFill>
                  <a:schemeClr val="tx1"/>
                </a:solidFill>
                <a:effectLst/>
                <a:latin typeface="+mn-lt"/>
                <a:ea typeface="+mn-ea"/>
                <a:cs typeface="+mn-cs"/>
              </a:rPr>
              <a:t>2 </a:t>
            </a:r>
            <a:r>
              <a:rPr lang="en-US" sz="1200" kern="1200" dirty="0">
                <a:solidFill>
                  <a:schemeClr val="tx1"/>
                </a:solidFill>
                <a:effectLst/>
                <a:latin typeface="+mn-lt"/>
                <a:ea typeface="+mn-ea"/>
                <a:cs typeface="+mn-cs"/>
              </a:rPr>
              <a:t>In the days to come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the mountain of the Lord’s house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will be the highest of the mountains.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It will be lifted above the hills;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peoples will stream to it.</a:t>
            </a:r>
            <a:br>
              <a:rPr lang="en-US" sz="1200" kern="1200" dirty="0">
                <a:solidFill>
                  <a:schemeClr val="tx1"/>
                </a:solidFill>
                <a:effectLst/>
                <a:latin typeface="+mn-lt"/>
                <a:ea typeface="+mn-ea"/>
                <a:cs typeface="+mn-cs"/>
              </a:rPr>
            </a:br>
            <a:r>
              <a:rPr lang="en-US" sz="1200" b="1" kern="1200" baseline="30000" dirty="0">
                <a:solidFill>
                  <a:schemeClr val="tx1"/>
                </a:solidFill>
                <a:effectLst/>
                <a:latin typeface="+mn-lt"/>
                <a:ea typeface="+mn-ea"/>
                <a:cs typeface="+mn-cs"/>
              </a:rPr>
              <a:t>3 </a:t>
            </a:r>
            <a:r>
              <a:rPr lang="en-US" sz="1200" kern="1200" dirty="0">
                <a:solidFill>
                  <a:schemeClr val="tx1"/>
                </a:solidFill>
                <a:effectLst/>
                <a:latin typeface="+mn-lt"/>
                <a:ea typeface="+mn-ea"/>
                <a:cs typeface="+mn-cs"/>
              </a:rPr>
              <a:t>Many nations will go and say,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“Come, let’s go up to the Lord’s mountain,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to the house of Jacob’s God</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so that he may teach us his ways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and we may walk in God’s paths.”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Instruction will come from Zion;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the Lord’s word from Jerusalem.</a:t>
            </a:r>
            <a:br>
              <a:rPr lang="en-US" sz="1200" kern="1200" dirty="0">
                <a:solidFill>
                  <a:schemeClr val="tx1"/>
                </a:solidFill>
                <a:effectLst/>
                <a:latin typeface="+mn-lt"/>
                <a:ea typeface="+mn-ea"/>
                <a:cs typeface="+mn-cs"/>
              </a:rPr>
            </a:br>
            <a:r>
              <a:rPr lang="en-US" sz="1200" b="1" kern="1200" baseline="30000" dirty="0">
                <a:solidFill>
                  <a:schemeClr val="tx1"/>
                </a:solidFill>
                <a:effectLst/>
                <a:latin typeface="+mn-lt"/>
                <a:ea typeface="+mn-ea"/>
                <a:cs typeface="+mn-cs"/>
              </a:rPr>
              <a:t>4 </a:t>
            </a:r>
            <a:r>
              <a:rPr lang="en-US" sz="1200" kern="1200" dirty="0">
                <a:solidFill>
                  <a:schemeClr val="tx1"/>
                </a:solidFill>
                <a:effectLst/>
                <a:latin typeface="+mn-lt"/>
                <a:ea typeface="+mn-ea"/>
                <a:cs typeface="+mn-cs"/>
              </a:rPr>
              <a:t>God will judge between the nations,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and settle disputes of mighty nations.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Then they will beat their swords into iron plows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and their spears into pruning tools.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Nation will not take up sword against nation;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they will no longer learn how to make war.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&gt;&lt;&gt;&lt;&gt;&lt;&gt;&lt;&gt;&lt;&gt;&lt;&gt;&lt;&gt;&lt;&gt;&lt;&gt;&lt;&gt;&lt;&gt;&lt;&gt;&lt;&gt;&lt;&gt;&lt;&gt;&lt;&gt;&lt; </a:t>
            </a:r>
          </a:p>
          <a:p>
            <a:r>
              <a:rPr lang="en-US" sz="1200" b="1" kern="1200" dirty="0">
                <a:solidFill>
                  <a:schemeClr val="tx1"/>
                </a:solidFill>
                <a:effectLst/>
                <a:latin typeface="+mn-lt"/>
                <a:ea typeface="+mn-ea"/>
                <a:cs typeface="+mn-cs"/>
              </a:rPr>
              <a:t>The Mountain of God</a:t>
            </a:r>
          </a:p>
          <a:p>
            <a:r>
              <a:rPr lang="en-US" sz="1200" kern="1200" dirty="0">
                <a:solidFill>
                  <a:schemeClr val="tx1"/>
                </a:solidFill>
                <a:effectLst/>
                <a:latin typeface="+mn-lt"/>
                <a:ea typeface="+mn-ea"/>
                <a:cs typeface="+mn-cs"/>
              </a:rPr>
              <a:t>Isaiah—God’s prophet to the nation of Judah—envisions restoration, not only for his people, but for all nations.  It exceeds what God’s people might naturally expect.  Isaiah writes, “The mountain of the Lord’s temple will be established as the highest of the mountains” (Isa.  2:2), meaning it will be recognized for its enduring importance.  Rival hills—representing rival kingdoms and their gods— shrink away to nothing.  All will see the true God for who He is: the center of Israel’s worship, which will become the center of the whole world.  The nations will come to worship Yahweh, “streaming” to the place of His presence, like a flowing river.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Isaiah reveals that many will long to be part of God’s people, going up to His mountain and to “the temple of the God of Jacob” (Isa.  2:3).  Jacob had inherited the promises God made to Abraham and Isaac that God would make Abraham’s family into a great nation and bless all people through his family (see Gen.  12:1–3).  From Jacob came the twelve tribes of Israel, who inherited God’s covenant after being rescued from slavery in Egypt.  Isaiah 2 reveals that the nations will come to embrace the God of Jacob and be included in the Lord’s tribe.  People from all nations will become a part of God’s people.  They will come with the purpose of learning God’s ways and walking in His paths.  This will result in the law—the word of the Lord—going forth from exalted Zion, borne by the nations to spread throughout the earth.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verse 4, Isaiah speaks of God as the righteous judge who will bring peace to the nations as they submit to Him.  He will “settle disputes for many peoples” (Isa.  2:4).  As a result, the nations will put away war and violence against one another, turning their pointless weapons into useful tools for farming.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Here, “plowshares” refers to the metal tip of a plow used to break up dirt or dig a furrow for planting (v.  4).  The shards of broken swords would serve this purpose well.  Similarly, the head of a spear can be fashioned into a curved knife for pruning.  The transformation of weapons into tools means the ground will no longer be covered with the blood of violence, but cultivated for the good of earth’s inhabitants.  The nations will no longer need to “train for war” (Isa.  2:4), since God brings a lasting, abiding peace.  </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pPr marL="0" marR="0">
              <a:lnSpc>
                <a:spcPct val="107000"/>
              </a:lnSpc>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11</a:t>
            </a:fld>
            <a:endParaRPr lang="en-US"/>
          </a:p>
        </p:txBody>
      </p:sp>
    </p:spTree>
    <p:extLst>
      <p:ext uri="{BB962C8B-B14F-4D97-AF65-F5344CB8AC3E}">
        <p14:creationId xmlns:p14="http://schemas.microsoft.com/office/powerpoint/2010/main" val="2851233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God sovereignly created all people and desires that every nation seek, know, and worship Him. </a:t>
            </a:r>
            <a:r>
              <a:rPr lang="en-US" sz="1200" kern="1200" dirty="0">
                <a:solidFill>
                  <a:schemeClr val="tx1"/>
                </a:solidFill>
                <a:effectLst/>
                <a:latin typeface="+mn-lt"/>
                <a:ea typeface="+mn-ea"/>
                <a:cs typeface="+mn-cs"/>
              </a:rPr>
              <a:t>God created and governs all nations so that people would seek Him, and though many are spiritually blind, He is near and desires to be known through truth.</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God Created All Nations</a:t>
            </a:r>
            <a:r>
              <a:rPr lang="en-US" sz="1200" kern="1200" dirty="0">
                <a:solidFill>
                  <a:schemeClr val="tx1"/>
                </a:solidFill>
                <a:effectLst/>
                <a:latin typeface="+mn-lt"/>
                <a:ea typeface="+mn-ea"/>
                <a:cs typeface="+mn-cs"/>
              </a:rPr>
              <a:t> – Every people group exists by His design.</a:t>
            </a:r>
          </a:p>
          <a:p>
            <a:pPr marL="685800" lvl="1" indent="-228600">
              <a:buFont typeface="+mj-lt"/>
              <a:buAutoNum type="arabicPeriod"/>
            </a:pPr>
            <a:r>
              <a:rPr lang="en-US" sz="1200" b="1" kern="1200" dirty="0">
                <a:solidFill>
                  <a:schemeClr val="tx1"/>
                </a:solidFill>
                <a:effectLst/>
                <a:latin typeface="+mn-lt"/>
                <a:ea typeface="+mn-ea"/>
                <a:cs typeface="+mn-cs"/>
              </a:rPr>
              <a:t>God Directs History</a:t>
            </a:r>
            <a:r>
              <a:rPr lang="en-US" sz="1200" kern="1200" dirty="0">
                <a:solidFill>
                  <a:schemeClr val="tx1"/>
                </a:solidFill>
                <a:effectLst/>
                <a:latin typeface="+mn-lt"/>
                <a:ea typeface="+mn-ea"/>
                <a:cs typeface="+mn-cs"/>
              </a:rPr>
              <a:t> – Times and boundaries are under His control.</a:t>
            </a:r>
          </a:p>
          <a:p>
            <a:pPr marL="685800" lvl="1" indent="-228600">
              <a:buFont typeface="+mj-lt"/>
              <a:buAutoNum type="arabicPeriod"/>
            </a:pPr>
            <a:r>
              <a:rPr lang="en-US" sz="1200" b="1" kern="1200" dirty="0">
                <a:solidFill>
                  <a:schemeClr val="tx1"/>
                </a:solidFill>
                <a:effectLst/>
                <a:latin typeface="+mn-lt"/>
                <a:ea typeface="+mn-ea"/>
                <a:cs typeface="+mn-cs"/>
              </a:rPr>
              <a:t>God Desires Relationship</a:t>
            </a:r>
            <a:r>
              <a:rPr lang="en-US" sz="1200" kern="1200" dirty="0">
                <a:solidFill>
                  <a:schemeClr val="tx1"/>
                </a:solidFill>
                <a:effectLst/>
                <a:latin typeface="+mn-lt"/>
                <a:ea typeface="+mn-ea"/>
                <a:cs typeface="+mn-cs"/>
              </a:rPr>
              <a:t> – He is near and wants all to seek Him.</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Seek God Intentionally</a:t>
            </a:r>
            <a:r>
              <a:rPr lang="en-US" sz="1200" kern="1200" dirty="0">
                <a:solidFill>
                  <a:schemeClr val="tx1"/>
                </a:solidFill>
                <a:effectLst/>
                <a:latin typeface="+mn-lt"/>
                <a:ea typeface="+mn-ea"/>
                <a:cs typeface="+mn-cs"/>
              </a:rPr>
              <a:t> – Do not remain spiritually unaware when God is near.</a:t>
            </a:r>
          </a:p>
          <a:p>
            <a:pPr marL="685800" lvl="1" indent="-228600">
              <a:buFont typeface="+mj-lt"/>
              <a:buAutoNum type="arabicPeriod"/>
            </a:pPr>
            <a:r>
              <a:rPr lang="en-US" sz="1200" b="1" kern="1200" dirty="0">
                <a:solidFill>
                  <a:schemeClr val="tx1"/>
                </a:solidFill>
                <a:effectLst/>
                <a:latin typeface="+mn-lt"/>
                <a:ea typeface="+mn-ea"/>
                <a:cs typeface="+mn-cs"/>
              </a:rPr>
              <a:t>Recognize God’s Sovereignty</a:t>
            </a:r>
            <a:r>
              <a:rPr lang="en-US" sz="1200" kern="1200" dirty="0">
                <a:solidFill>
                  <a:schemeClr val="tx1"/>
                </a:solidFill>
                <a:effectLst/>
                <a:latin typeface="+mn-lt"/>
                <a:ea typeface="+mn-ea"/>
                <a:cs typeface="+mn-cs"/>
              </a:rPr>
              <a:t> – Trust His control over your life and the world.</a:t>
            </a:r>
          </a:p>
          <a:p>
            <a:pPr marL="685800" lvl="1" indent="-228600">
              <a:buFont typeface="+mj-lt"/>
              <a:buAutoNum type="arabicPeriod"/>
            </a:pPr>
            <a:r>
              <a:rPr lang="en-US" sz="1200" b="1" kern="1200" dirty="0">
                <a:solidFill>
                  <a:schemeClr val="tx1"/>
                </a:solidFill>
                <a:effectLst/>
                <a:latin typeface="+mn-lt"/>
                <a:ea typeface="+mn-ea"/>
                <a:cs typeface="+mn-cs"/>
              </a:rPr>
              <a:t>Share Truth Wisely</a:t>
            </a:r>
            <a:r>
              <a:rPr lang="en-US" sz="1200" kern="1200" dirty="0">
                <a:solidFill>
                  <a:schemeClr val="tx1"/>
                </a:solidFill>
                <a:effectLst/>
                <a:latin typeface="+mn-lt"/>
                <a:ea typeface="+mn-ea"/>
                <a:cs typeface="+mn-cs"/>
              </a:rPr>
              <a:t> – Use understanding of culture to point others to Christ.</a:t>
            </a:r>
          </a:p>
          <a:p>
            <a:r>
              <a:rPr lang="en-US" sz="1200" kern="1200" dirty="0">
                <a:solidFill>
                  <a:schemeClr val="tx1"/>
                </a:solidFill>
                <a:effectLst/>
                <a:latin typeface="+mn-lt"/>
                <a:ea typeface="+mn-ea"/>
                <a:cs typeface="+mn-cs"/>
              </a:rPr>
              <a:t> </a:t>
            </a:r>
          </a:p>
          <a:p>
            <a:r>
              <a:rPr lang="en-US" sz="1200" b="1" u="heavy" kern="1200" cap="all" dirty="0">
                <a:solidFill>
                  <a:schemeClr val="tx1"/>
                </a:solidFill>
                <a:effectLst/>
                <a:latin typeface="+mn-lt"/>
                <a:ea typeface="+mn-ea"/>
                <a:cs typeface="+mn-cs"/>
              </a:rPr>
              <a:t>Analysis </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Paul addresses an intellectual yet spiritually blind culture, using their altar to an “unknown god” to reveal the true Creator. He teaches that God made all nations, governs history, and desires that people seek Him. Though humanity struggles in spiritual darkness, God is near and knowable. Paul wisely connects truth from their culture to point them to the living God, showing that all existence depends on Him.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&gt;&lt;&gt;&lt;&gt;&lt;&gt;&lt;&gt;&lt;&gt;&lt;&gt;&lt;&gt;&lt;&gt;&lt;&gt;&lt;&gt;&lt;&gt;&lt;&gt;&lt;&gt;&lt;&gt;&lt;&gt;&lt;&gt;&lt;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Acts 17:26-28</a:t>
            </a:r>
          </a:p>
          <a:p>
            <a:r>
              <a:rPr lang="en-US" sz="1200" kern="1200" dirty="0">
                <a:solidFill>
                  <a:schemeClr val="tx1"/>
                </a:solidFill>
                <a:effectLst/>
                <a:latin typeface="+mn-lt"/>
                <a:ea typeface="+mn-ea"/>
                <a:cs typeface="+mn-cs"/>
              </a:rPr>
              <a:t>Common English Bible</a:t>
            </a:r>
          </a:p>
          <a:p>
            <a:r>
              <a:rPr lang="en-US" sz="1200" b="1" kern="1200" baseline="30000" dirty="0">
                <a:solidFill>
                  <a:schemeClr val="tx1"/>
                </a:solidFill>
                <a:effectLst/>
                <a:latin typeface="+mn-lt"/>
                <a:ea typeface="+mn-ea"/>
                <a:cs typeface="+mn-cs"/>
              </a:rPr>
              <a:t>26 </a:t>
            </a:r>
            <a:r>
              <a:rPr lang="en-US" sz="1200" kern="1200" dirty="0">
                <a:solidFill>
                  <a:schemeClr val="tx1"/>
                </a:solidFill>
                <a:effectLst/>
                <a:latin typeface="+mn-lt"/>
                <a:ea typeface="+mn-ea"/>
                <a:cs typeface="+mn-cs"/>
              </a:rPr>
              <a:t>From one person God created every human nation to live on the whole earth, having determined their appointed times and the boundaries of their lands. </a:t>
            </a:r>
            <a:r>
              <a:rPr lang="en-US" sz="1200" b="1" kern="1200" baseline="30000" dirty="0">
                <a:solidFill>
                  <a:schemeClr val="tx1"/>
                </a:solidFill>
                <a:effectLst/>
                <a:latin typeface="+mn-lt"/>
                <a:ea typeface="+mn-ea"/>
                <a:cs typeface="+mn-cs"/>
              </a:rPr>
              <a:t>27 </a:t>
            </a:r>
            <a:r>
              <a:rPr lang="en-US" sz="1200" kern="1200" dirty="0">
                <a:solidFill>
                  <a:schemeClr val="tx1"/>
                </a:solidFill>
                <a:effectLst/>
                <a:latin typeface="+mn-lt"/>
                <a:ea typeface="+mn-ea"/>
                <a:cs typeface="+mn-cs"/>
              </a:rPr>
              <a:t>God made the nations so they would seek him, perhaps even reach out to him and find him. In fact, God isn’t far away from any of us. </a:t>
            </a:r>
            <a:r>
              <a:rPr lang="en-US" sz="1200" b="1" kern="1200" baseline="30000" dirty="0">
                <a:solidFill>
                  <a:schemeClr val="tx1"/>
                </a:solidFill>
                <a:effectLst/>
                <a:latin typeface="+mn-lt"/>
                <a:ea typeface="+mn-ea"/>
                <a:cs typeface="+mn-cs"/>
              </a:rPr>
              <a:t>28 </a:t>
            </a:r>
            <a:r>
              <a:rPr lang="en-US" sz="1200" kern="1200" dirty="0">
                <a:solidFill>
                  <a:schemeClr val="tx1"/>
                </a:solidFill>
                <a:effectLst/>
                <a:latin typeface="+mn-lt"/>
                <a:ea typeface="+mn-ea"/>
                <a:cs typeface="+mn-cs"/>
              </a:rPr>
              <a:t>In God we live, move, and exist. As some of your own poets said, ‘We are his offspring.’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&gt;&lt;&gt;&lt;&gt;&lt;&gt;&lt;&gt;&lt;&gt;&lt;&gt;&lt;&gt;&lt;&gt;&lt;&gt;&lt;&gt;&lt;&gt;&lt;&gt;&lt;&gt;&lt;&gt;&lt;&gt;&lt;&gt;&lt; </a:t>
            </a:r>
          </a:p>
          <a:p>
            <a:r>
              <a:rPr lang="en-US" sz="1200" b="1" kern="1200" dirty="0">
                <a:solidFill>
                  <a:schemeClr val="tx1"/>
                </a:solidFill>
                <a:effectLst/>
                <a:latin typeface="+mn-lt"/>
                <a:ea typeface="+mn-ea"/>
                <a:cs typeface="+mn-cs"/>
              </a:rPr>
              <a:t>God’s Desire for the Nations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Acts 17:26–28 finds Paul in the midst of a speech in the city of Athens— where residents fashion themselves to be educated and intellectual, open to all of the latest ideas.  What a place to give a sermon! The Areopagus is where all of the best teachers and philosophers would come to speak, and Paul had inflamed opposition by debating Greek philosophers, who accused him of “advocating foreign gods” (Acts 17:18), a serious offence.  Still, the Athenians seem curious.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a springboard for his words, Paul mentions an altar he has seen, “to an unknown god” (Acts 17:23).  Seizing upon this show of religious devotion, Paul says that he is not so much advocating foreign gods as he is proclaiming the one, true God who the Athenians are ignorant of—the Creator who is Lord of heaven and earth (Acts 17:24).  In verse 26, he proclaims that all nations are a result of God’s creative work and intention.  Moreover, God is over them and their leaders as their rightful Lord.  Throughout history, nations rise, expand, and fall—all according to the will of God.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verse 27, Paul conveys God’s intention by appointing times and boundaries for the nations.  Paul says, “God did this so that they would seek Him” (Acts 17:27).  Yet the seeking is not without difficulty.  According to Paul, those seeking can “perhaps reach out for him and find him” (Acts 17:27).  This language conveys the idea of groping in the dark.  Paul reassures the gathered crowd, “[God] is not far from any one of us” (Acts 17:27).  It explains Paul’s mission, for it is tragic when God is not known by men and women who might be seekers.  The city of Athens was full of idols and competing religious ideas (see Acts 17:16, 18).  The true God remained unknown to them, obscured by pagan beliefs.  Paul desperately wants the people of Athens to know the truth of the gospel, which is not only for Jews, but for all nations.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he continues, Paul appeals to literary sources that would be familiar to his Greek audience.  He shows that he has studied their poets and religious ideas, not only his Jewish Scriptures.  Since the words of famous philosophers and poets carry weight for his audience, he quotes what serves his argument.  This does not amount to wholesale approval for everything these writers say, but Paul knows that all truth is God’s truth.  In other words, if something is wise and true, it belongs to God—no matter the source.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verse 28, Paul says about God, “For in him we live and move and have our being. ” He is actually quoting a line from the Cretan philosopher, </a:t>
            </a:r>
            <a:r>
              <a:rPr lang="en-US" sz="1200" kern="1200" dirty="0" err="1">
                <a:solidFill>
                  <a:schemeClr val="tx1"/>
                </a:solidFill>
                <a:effectLst/>
                <a:latin typeface="+mn-lt"/>
                <a:ea typeface="+mn-ea"/>
                <a:cs typeface="+mn-cs"/>
              </a:rPr>
              <a:t>Epimenides</a:t>
            </a:r>
            <a:r>
              <a:rPr lang="en-US" sz="1200" kern="1200" dirty="0">
                <a:solidFill>
                  <a:schemeClr val="tx1"/>
                </a:solidFill>
                <a:effectLst/>
                <a:latin typeface="+mn-lt"/>
                <a:ea typeface="+mn-ea"/>
                <a:cs typeface="+mn-cs"/>
              </a:rPr>
              <a:t>.  Paul uses it to argue that all people owe their existence to the Creator—the “unknown God” who is in entirely knowable.  Paul adds the poetic phrase, “We are his offspring” (Acts 17:28), originally attributed to the Stoic philosopher Aratus.  Aratus wrote the phrase in a poem to Zeus—the right idea about the wrong deity! Paul makes the phrase point back to the true Creator, for all nations are from His creative design.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0BB98531-EBAC-4738-AC3B-4AA42F6013B1}" type="slidenum">
              <a:rPr lang="en-US" smtClean="0"/>
              <a:pPr/>
              <a:t>12</a:t>
            </a:fld>
            <a:endParaRPr lang="en-US"/>
          </a:p>
        </p:txBody>
      </p:sp>
    </p:spTree>
    <p:extLst>
      <p:ext uri="{BB962C8B-B14F-4D97-AF65-F5344CB8AC3E}">
        <p14:creationId xmlns:p14="http://schemas.microsoft.com/office/powerpoint/2010/main" val="2559167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20000"/>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One Bible, One Story — Jesus and the Blessing of All Nations</a:t>
            </a: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Jesus is the fulfillment of God’s plan to bring salvation and unity to all nations.</a:t>
            </a:r>
            <a:r>
              <a:rPr lang="en-US" sz="1200" kern="1200" dirty="0">
                <a:solidFill>
                  <a:schemeClr val="tx1"/>
                </a:solidFill>
                <a:effectLst/>
                <a:latin typeface="+mn-lt"/>
                <a:ea typeface="+mn-ea"/>
                <a:cs typeface="+mn-cs"/>
              </a:rPr>
              <a:t> Jesus fulfills God’s promise by bringing salvation to all nations, uniting people everywhere into one family through His redemptive work.</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Promise Fulfilled in Christ</a:t>
            </a:r>
            <a:r>
              <a:rPr lang="en-US" sz="1200" kern="1200" dirty="0">
                <a:solidFill>
                  <a:schemeClr val="tx1"/>
                </a:solidFill>
                <a:effectLst/>
                <a:latin typeface="+mn-lt"/>
                <a:ea typeface="+mn-ea"/>
                <a:cs typeface="+mn-cs"/>
              </a:rPr>
              <a:t> – Jesus fulfills God’s covenant with Abraham.</a:t>
            </a:r>
          </a:p>
          <a:p>
            <a:pPr marL="685800" lvl="1" indent="-228600">
              <a:buFont typeface="+mj-lt"/>
              <a:buAutoNum type="arabicPeriod"/>
            </a:pPr>
            <a:r>
              <a:rPr lang="en-US" sz="1200" b="1" kern="1200" dirty="0">
                <a:solidFill>
                  <a:schemeClr val="tx1"/>
                </a:solidFill>
                <a:effectLst/>
                <a:latin typeface="+mn-lt"/>
                <a:ea typeface="+mn-ea"/>
                <a:cs typeface="+mn-cs"/>
              </a:rPr>
              <a:t>Salvation for All People</a:t>
            </a:r>
            <a:r>
              <a:rPr lang="en-US" sz="1200" kern="1200" dirty="0">
                <a:solidFill>
                  <a:schemeClr val="tx1"/>
                </a:solidFill>
                <a:effectLst/>
                <a:latin typeface="+mn-lt"/>
                <a:ea typeface="+mn-ea"/>
                <a:cs typeface="+mn-cs"/>
              </a:rPr>
              <a:t> – Both Jews and Gentiles are included.</a:t>
            </a:r>
          </a:p>
          <a:p>
            <a:pPr marL="685800" lvl="1" indent="-228600">
              <a:buFont typeface="+mj-lt"/>
              <a:buAutoNum type="arabicPeriod"/>
            </a:pPr>
            <a:r>
              <a:rPr lang="en-US" sz="1200" b="1" kern="1200" dirty="0">
                <a:solidFill>
                  <a:schemeClr val="tx1"/>
                </a:solidFill>
                <a:effectLst/>
                <a:latin typeface="+mn-lt"/>
                <a:ea typeface="+mn-ea"/>
                <a:cs typeface="+mn-cs"/>
              </a:rPr>
              <a:t>Global Worship Realized</a:t>
            </a:r>
            <a:r>
              <a:rPr lang="en-US" sz="1200" kern="1200" dirty="0">
                <a:solidFill>
                  <a:schemeClr val="tx1"/>
                </a:solidFill>
                <a:effectLst/>
                <a:latin typeface="+mn-lt"/>
                <a:ea typeface="+mn-ea"/>
                <a:cs typeface="+mn-cs"/>
              </a:rPr>
              <a:t> – All nations will worship God through Christ.</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Trust in Christ Alone</a:t>
            </a:r>
            <a:r>
              <a:rPr lang="en-US" sz="1200" kern="1200" dirty="0">
                <a:solidFill>
                  <a:schemeClr val="tx1"/>
                </a:solidFill>
                <a:effectLst/>
                <a:latin typeface="+mn-lt"/>
                <a:ea typeface="+mn-ea"/>
                <a:cs typeface="+mn-cs"/>
              </a:rPr>
              <a:t> – He is the only way to salvation.</a:t>
            </a:r>
          </a:p>
          <a:p>
            <a:pPr marL="685800" lvl="1" indent="-228600">
              <a:buFont typeface="+mj-lt"/>
              <a:buAutoNum type="arabicPeriod"/>
            </a:pPr>
            <a:r>
              <a:rPr lang="en-US" sz="1200" b="1" kern="1200" dirty="0">
                <a:solidFill>
                  <a:schemeClr val="tx1"/>
                </a:solidFill>
                <a:effectLst/>
                <a:latin typeface="+mn-lt"/>
                <a:ea typeface="+mn-ea"/>
                <a:cs typeface="+mn-cs"/>
              </a:rPr>
              <a:t>Embrace Unity in Christ</a:t>
            </a:r>
            <a:r>
              <a:rPr lang="en-US" sz="1200" kern="1200" dirty="0">
                <a:solidFill>
                  <a:schemeClr val="tx1"/>
                </a:solidFill>
                <a:effectLst/>
                <a:latin typeface="+mn-lt"/>
                <a:ea typeface="+mn-ea"/>
                <a:cs typeface="+mn-cs"/>
              </a:rPr>
              <a:t> – All believers are one family.</a:t>
            </a:r>
          </a:p>
          <a:p>
            <a:pPr marL="685800" lvl="1" indent="-228600">
              <a:buFont typeface="+mj-lt"/>
              <a:buAutoNum type="arabicPeriod"/>
            </a:pPr>
            <a:r>
              <a:rPr lang="en-US" sz="1200" b="1" kern="1200" dirty="0">
                <a:solidFill>
                  <a:schemeClr val="tx1"/>
                </a:solidFill>
                <a:effectLst/>
                <a:latin typeface="+mn-lt"/>
                <a:ea typeface="+mn-ea"/>
                <a:cs typeface="+mn-cs"/>
              </a:rPr>
              <a:t>Live with a Global Vision</a:t>
            </a:r>
            <a:r>
              <a:rPr lang="en-US" sz="1200" kern="1200" dirty="0">
                <a:solidFill>
                  <a:schemeClr val="tx1"/>
                </a:solidFill>
                <a:effectLst/>
                <a:latin typeface="+mn-lt"/>
                <a:ea typeface="+mn-ea"/>
                <a:cs typeface="+mn-cs"/>
              </a:rPr>
              <a:t> – Support and participate in God’s mission to reach all nations.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en-US" sz="1200" b="1" u="heavy" kern="1200" cap="all" dirty="0">
                <a:solidFill>
                  <a:schemeClr val="tx1"/>
                </a:solidFill>
                <a:effectLst/>
                <a:latin typeface="+mn-lt"/>
                <a:ea typeface="+mn-ea"/>
                <a:cs typeface="+mn-cs"/>
              </a:rPr>
              <a:t>Analysis </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passage connects the entire biblical narrative, showing Jesus as the fulfillment of God’s promise to bless all nations through Abraham. He is the suffering servant (Isaiah 49:6) and the light to the Gentiles, bringing salvation beyond Israel. Simeon’s testimony confirms that Jesus is God’s revealed salvation for all people. Through His death, Christ removes the barrier of sin, uniting Jew and Gentile into one family. This fulfills Isaiah’s vision and culminates in Revelation’s picture of global worship.</a:t>
            </a:r>
          </a:p>
          <a:p>
            <a:endParaRPr lang="en-US" sz="1200" kern="1200" dirty="0">
              <a:solidFill>
                <a:schemeClr val="tx1"/>
              </a:solidFill>
              <a:effectLst/>
              <a:latin typeface="+mn-lt"/>
              <a:ea typeface="+mn-ea"/>
              <a:cs typeface="+mn-cs"/>
            </a:endParaRPr>
          </a:p>
          <a:p>
            <a:pPr marL="0" marR="0">
              <a:lnSpc>
                <a:spcPct val="107000"/>
              </a:lnSpc>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13</a:t>
            </a:fld>
            <a:endParaRPr lang="en-US"/>
          </a:p>
        </p:txBody>
      </p:sp>
    </p:spTree>
    <p:extLst>
      <p:ext uri="{BB962C8B-B14F-4D97-AF65-F5344CB8AC3E}">
        <p14:creationId xmlns:p14="http://schemas.microsoft.com/office/powerpoint/2010/main" val="3893066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Believers live between present brokenness and future peace, trusting Christ’s promise while longing for His perfect kingdom.</a:t>
            </a:r>
            <a:r>
              <a:rPr lang="en-US" sz="1200" kern="1200" dirty="0">
                <a:solidFill>
                  <a:schemeClr val="tx1"/>
                </a:solidFill>
                <a:effectLst/>
                <a:latin typeface="+mn-lt"/>
                <a:ea typeface="+mn-ea"/>
                <a:cs typeface="+mn-cs"/>
              </a:rPr>
              <a:t> Though the world is filled with conflict, believers have hope because Christ has secured peace, which will be fully realized in the future.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The World Is Broken</a:t>
            </a:r>
            <a:r>
              <a:rPr lang="en-US" sz="1200" kern="1200" dirty="0">
                <a:solidFill>
                  <a:schemeClr val="tx1"/>
                </a:solidFill>
                <a:effectLst/>
                <a:latin typeface="+mn-lt"/>
                <a:ea typeface="+mn-ea"/>
                <a:cs typeface="+mn-cs"/>
              </a:rPr>
              <a:t> – Conflict and suffering are real and ongoing.</a:t>
            </a:r>
          </a:p>
          <a:p>
            <a:pPr marL="685800" lvl="1" indent="-228600">
              <a:buFont typeface="+mj-lt"/>
              <a:buAutoNum type="arabicPeriod"/>
            </a:pPr>
            <a:r>
              <a:rPr lang="en-US" sz="1200" b="1" kern="1200" dirty="0">
                <a:solidFill>
                  <a:schemeClr val="tx1"/>
                </a:solidFill>
                <a:effectLst/>
                <a:latin typeface="+mn-lt"/>
                <a:ea typeface="+mn-ea"/>
                <a:cs typeface="+mn-cs"/>
              </a:rPr>
              <a:t>Peace Is Promised</a:t>
            </a:r>
            <a:r>
              <a:rPr lang="en-US" sz="1200" kern="1200" dirty="0">
                <a:solidFill>
                  <a:schemeClr val="tx1"/>
                </a:solidFill>
                <a:effectLst/>
                <a:latin typeface="+mn-lt"/>
                <a:ea typeface="+mn-ea"/>
                <a:cs typeface="+mn-cs"/>
              </a:rPr>
              <a:t> – Christ has secured ultimate peace through His work.</a:t>
            </a:r>
          </a:p>
          <a:p>
            <a:pPr marL="685800" lvl="1" indent="-228600">
              <a:buFont typeface="+mj-lt"/>
              <a:buAutoNum type="arabicPeriod"/>
            </a:pPr>
            <a:r>
              <a:rPr lang="en-US" sz="1200" b="1" kern="1200" dirty="0">
                <a:solidFill>
                  <a:schemeClr val="tx1"/>
                </a:solidFill>
                <a:effectLst/>
                <a:latin typeface="+mn-lt"/>
                <a:ea typeface="+mn-ea"/>
                <a:cs typeface="+mn-cs"/>
              </a:rPr>
              <a:t>Hope Sustains Us</a:t>
            </a:r>
            <a:r>
              <a:rPr lang="en-US" sz="1200" kern="1200" dirty="0">
                <a:solidFill>
                  <a:schemeClr val="tx1"/>
                </a:solidFill>
                <a:effectLst/>
                <a:latin typeface="+mn-lt"/>
                <a:ea typeface="+mn-ea"/>
                <a:cs typeface="+mn-cs"/>
              </a:rPr>
              <a:t> – God’s future peace gives meaning to present struggles.</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Hold Onto Hope</a:t>
            </a:r>
            <a:r>
              <a:rPr lang="en-US" sz="1200" kern="1200" dirty="0">
                <a:solidFill>
                  <a:schemeClr val="tx1"/>
                </a:solidFill>
                <a:effectLst/>
                <a:latin typeface="+mn-lt"/>
                <a:ea typeface="+mn-ea"/>
                <a:cs typeface="+mn-cs"/>
              </a:rPr>
              <a:t> – Trust God even when peace seems distant.</a:t>
            </a:r>
          </a:p>
          <a:p>
            <a:pPr marL="685800" lvl="1" indent="-228600">
              <a:buFont typeface="+mj-lt"/>
              <a:buAutoNum type="arabicPeriod"/>
            </a:pPr>
            <a:r>
              <a:rPr lang="en-US" sz="1200" b="1" kern="1200" dirty="0">
                <a:solidFill>
                  <a:schemeClr val="tx1"/>
                </a:solidFill>
                <a:effectLst/>
                <a:latin typeface="+mn-lt"/>
                <a:ea typeface="+mn-ea"/>
                <a:cs typeface="+mn-cs"/>
              </a:rPr>
              <a:t>Speak Truth with Wisdom</a:t>
            </a:r>
            <a:r>
              <a:rPr lang="en-US" sz="1200" kern="1200" dirty="0">
                <a:solidFill>
                  <a:schemeClr val="tx1"/>
                </a:solidFill>
                <a:effectLst/>
                <a:latin typeface="+mn-lt"/>
                <a:ea typeface="+mn-ea"/>
                <a:cs typeface="+mn-cs"/>
              </a:rPr>
              <a:t> – Share hope appropriately in a broken world.</a:t>
            </a:r>
          </a:p>
          <a:p>
            <a:pPr marL="685800" lvl="1" indent="-228600">
              <a:buFont typeface="+mj-lt"/>
              <a:buAutoNum type="arabicPeriod"/>
            </a:pPr>
            <a:r>
              <a:rPr lang="en-US" sz="1200" b="1" kern="1200" dirty="0">
                <a:solidFill>
                  <a:schemeClr val="tx1"/>
                </a:solidFill>
                <a:effectLst/>
                <a:latin typeface="+mn-lt"/>
                <a:ea typeface="+mn-ea"/>
                <a:cs typeface="+mn-cs"/>
              </a:rPr>
              <a:t>Live as Peacemakers</a:t>
            </a:r>
            <a:r>
              <a:rPr lang="en-US" sz="1200" kern="1200" dirty="0">
                <a:solidFill>
                  <a:schemeClr val="tx1"/>
                </a:solidFill>
                <a:effectLst/>
                <a:latin typeface="+mn-lt"/>
                <a:ea typeface="+mn-ea"/>
                <a:cs typeface="+mn-cs"/>
              </a:rPr>
              <a:t> – Reflect God’s coming peace in daily life.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en-US" sz="1200" b="1" u="heavy" kern="1200" cap="all" dirty="0">
                <a:solidFill>
                  <a:schemeClr val="tx1"/>
                </a:solidFill>
                <a:effectLst/>
                <a:latin typeface="+mn-lt"/>
                <a:ea typeface="+mn-ea"/>
                <a:cs typeface="+mn-cs"/>
              </a:rPr>
              <a:t>Analysis </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reflection captures the tension of living in a broken world while longing for God’s promised peace. Human conflict, seen even through a child’s questions, reveals the depth of sin and suffering. Yet Scripture affirms that peace is not an illusion—Christ’s death and resurrection have already secured it, though its fullness awaits His return. This “gap” calls believers to trust God’s promise and live as witnesses of His coming kingdom.</a:t>
            </a:r>
          </a:p>
          <a:p>
            <a:pPr marL="0" marR="0">
              <a:lnSpc>
                <a:spcPct val="107000"/>
              </a:lnSpc>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14</a:t>
            </a:fld>
            <a:endParaRPr lang="en-US"/>
          </a:p>
        </p:txBody>
      </p:sp>
    </p:spTree>
    <p:extLst>
      <p:ext uri="{BB962C8B-B14F-4D97-AF65-F5344CB8AC3E}">
        <p14:creationId xmlns:p14="http://schemas.microsoft.com/office/powerpoint/2010/main" val="3816033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0000" lnSpcReduction="20000"/>
          </a:bodyPr>
          <a:lstStyle/>
          <a:p>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 </a:t>
            </a:r>
          </a:p>
          <a:p>
            <a:r>
              <a:rPr lang="en-US" sz="1800" b="1" kern="1200" dirty="0">
                <a:solidFill>
                  <a:schemeClr val="tx1"/>
                </a:solidFill>
                <a:effectLst/>
                <a:latin typeface="+mn-lt"/>
                <a:ea typeface="+mn-ea"/>
                <a:cs typeface="+mn-cs"/>
              </a:rPr>
              <a:t>1 How do you answer a question like, “What causes war and conflict in the world today?”</a:t>
            </a:r>
            <a:endParaRPr lang="en-US" sz="1800" kern="1200" dirty="0">
              <a:solidFill>
                <a:schemeClr val="tx1"/>
              </a:solidFill>
              <a:effectLst/>
              <a:latin typeface="+mn-lt"/>
              <a:ea typeface="+mn-ea"/>
              <a:cs typeface="+mn-cs"/>
            </a:endParaRPr>
          </a:p>
          <a:p>
            <a:pPr lvl="1"/>
            <a:r>
              <a:rPr lang="en-US" sz="1800" kern="1200" dirty="0">
                <a:solidFill>
                  <a:schemeClr val="tx1"/>
                </a:solidFill>
                <a:effectLst/>
                <a:latin typeface="+mn-lt"/>
                <a:ea typeface="+mn-ea"/>
                <a:cs typeface="+mn-cs"/>
              </a:rPr>
              <a:t>This is a hard question, but one we need to think about from a Christian perspective.  We live in a world where rulers push for more and more, where violence is still around us.  One thing that all believers can say is that war will come to an end; violence will one day end.  God alone is able to bring this blessed future to reality. </a:t>
            </a:r>
          </a:p>
          <a:p>
            <a:r>
              <a:rPr lang="en-US" sz="1800" b="1" kern="1200" dirty="0">
                <a:solidFill>
                  <a:schemeClr val="tx1"/>
                </a:solidFill>
                <a:effectLst/>
                <a:latin typeface="+mn-lt"/>
                <a:ea typeface="+mn-ea"/>
                <a:cs typeface="+mn-cs"/>
              </a:rPr>
              <a:t>2 What is the last event that made you long for peace?</a:t>
            </a:r>
            <a:endParaRPr lang="en-US" sz="1800" kern="1200" dirty="0">
              <a:solidFill>
                <a:schemeClr val="tx1"/>
              </a:solidFill>
              <a:effectLst/>
              <a:latin typeface="+mn-lt"/>
              <a:ea typeface="+mn-ea"/>
              <a:cs typeface="+mn-cs"/>
            </a:endParaRPr>
          </a:p>
          <a:p>
            <a:pPr lvl="1"/>
            <a:r>
              <a:rPr lang="en-US" sz="1800" kern="1200" dirty="0">
                <a:solidFill>
                  <a:schemeClr val="tx1"/>
                </a:solidFill>
                <a:effectLst/>
                <a:latin typeface="+mn-lt"/>
                <a:ea typeface="+mn-ea"/>
                <a:cs typeface="+mn-cs"/>
              </a:rPr>
              <a:t>Participants might share about historical events like wars or terrorist attacks, or perhaps even family arguments or local community disputes.  Some might share about personal experience serving in the military or in a war zone.  Some might share regrets over times they sought division or harm over peace. </a:t>
            </a:r>
          </a:p>
          <a:p>
            <a:r>
              <a:rPr lang="en-US" sz="1800" b="1" kern="1200" dirty="0">
                <a:solidFill>
                  <a:schemeClr val="tx1"/>
                </a:solidFill>
                <a:effectLst/>
                <a:latin typeface="+mn-lt"/>
                <a:ea typeface="+mn-ea"/>
                <a:cs typeface="+mn-cs"/>
              </a:rPr>
              <a:t>3 How can followers of Jesus share a message of peace for the nations?</a:t>
            </a:r>
            <a:endParaRPr lang="en-US" sz="1800" kern="1200" dirty="0">
              <a:solidFill>
                <a:schemeClr val="tx1"/>
              </a:solidFill>
              <a:effectLst/>
              <a:latin typeface="+mn-lt"/>
              <a:ea typeface="+mn-ea"/>
              <a:cs typeface="+mn-cs"/>
            </a:endParaRPr>
          </a:p>
          <a:p>
            <a:pPr lvl="1"/>
            <a:r>
              <a:rPr lang="en-US" sz="1800" kern="1200" dirty="0">
                <a:solidFill>
                  <a:schemeClr val="tx1"/>
                </a:solidFill>
                <a:effectLst/>
                <a:latin typeface="+mn-lt"/>
                <a:ea typeface="+mn-ea"/>
                <a:cs typeface="+mn-cs"/>
              </a:rPr>
              <a:t>Like Paul, followers of Jesus today can spread the good news about Jesus, the resurrection, and the kingdom of God.  Followers of Jesus can seek to live at peace with others and find ways to promote peace in the face of conflict and violence. </a:t>
            </a:r>
          </a:p>
          <a:p>
            <a:r>
              <a:rPr lang="en-US" sz="1800" kern="1200" dirty="0">
                <a:solidFill>
                  <a:schemeClr val="tx1"/>
                </a:solidFill>
                <a:effectLst/>
                <a:latin typeface="+mn-lt"/>
                <a:ea typeface="+mn-ea"/>
                <a:cs typeface="+mn-cs"/>
              </a:rPr>
              <a:t> </a:t>
            </a:r>
          </a:p>
          <a:p>
            <a:r>
              <a:rPr lang="en-US" sz="1800" kern="1200" dirty="0">
                <a:solidFill>
                  <a:schemeClr val="tx1"/>
                </a:solidFill>
                <a:effectLst/>
                <a:latin typeface="+mn-lt"/>
                <a:ea typeface="+mn-ea"/>
                <a:cs typeface="+mn-cs"/>
              </a:rPr>
              <a:t> </a:t>
            </a:r>
          </a:p>
          <a:p>
            <a:pPr marL="0" marR="0">
              <a:lnSpc>
                <a:spcPct val="107000"/>
              </a:lnSpc>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15</a:t>
            </a:fld>
            <a:endParaRPr lang="en-US"/>
          </a:p>
        </p:txBody>
      </p:sp>
    </p:spTree>
    <p:extLst>
      <p:ext uri="{BB962C8B-B14F-4D97-AF65-F5344CB8AC3E}">
        <p14:creationId xmlns:p14="http://schemas.microsoft.com/office/powerpoint/2010/main" val="2720618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God has established peace through Christ and calls His people to live as peacemakers until His perfect peace is fully </a:t>
            </a:r>
            <a:r>
              <a:rPr lang="en-US" sz="1200" b="1" kern="1200">
                <a:solidFill>
                  <a:schemeClr val="tx1"/>
                </a:solidFill>
                <a:effectLst/>
                <a:latin typeface="+mn-lt"/>
                <a:ea typeface="+mn-ea"/>
                <a:cs typeface="+mn-cs"/>
              </a:rPr>
              <a:t>revealed.</a:t>
            </a:r>
            <a:r>
              <a:rPr lang="en-US" sz="1200" b="1" kern="1200" dirty="0">
                <a:solidFill>
                  <a:schemeClr val="tx1"/>
                </a:solidFill>
                <a:effectLst/>
                <a:latin typeface="+mn-lt"/>
                <a:ea typeface="+mn-ea"/>
                <a:cs typeface="+mn-cs"/>
              </a:rPr>
              <a:t> </a:t>
            </a:r>
            <a:r>
              <a:rPr lang="en-US" sz="1200" kern="1200">
                <a:solidFill>
                  <a:schemeClr val="tx1"/>
                </a:solidFill>
                <a:effectLst/>
                <a:latin typeface="+mn-lt"/>
                <a:ea typeface="+mn-ea"/>
                <a:cs typeface="+mn-cs"/>
              </a:rPr>
              <a:t>God </a:t>
            </a:r>
            <a:r>
              <a:rPr lang="en-US" sz="1200" kern="1200" dirty="0">
                <a:solidFill>
                  <a:schemeClr val="tx1"/>
                </a:solidFill>
                <a:effectLst/>
                <a:latin typeface="+mn-lt"/>
                <a:ea typeface="+mn-ea"/>
                <a:cs typeface="+mn-cs"/>
              </a:rPr>
              <a:t>promises ultimate peace among nations through Christ. While not fully realized yet, believers are called to live as peacemakers and reflect God’s coming kingdom.</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Peace Begins with God</a:t>
            </a:r>
            <a:r>
              <a:rPr lang="en-US" sz="1200" kern="1200" dirty="0">
                <a:solidFill>
                  <a:schemeClr val="tx1"/>
                </a:solidFill>
                <a:effectLst/>
                <a:latin typeface="+mn-lt"/>
                <a:ea typeface="+mn-ea"/>
                <a:cs typeface="+mn-cs"/>
              </a:rPr>
              <a:t> – Reconciliation with God leads to peace among people.</a:t>
            </a:r>
          </a:p>
          <a:p>
            <a:pPr marL="685800" lvl="1" indent="-228600">
              <a:buFont typeface="+mj-lt"/>
              <a:buAutoNum type="arabicPeriod"/>
            </a:pPr>
            <a:r>
              <a:rPr lang="en-US" sz="1200" b="1" kern="1200" dirty="0">
                <a:solidFill>
                  <a:schemeClr val="tx1"/>
                </a:solidFill>
                <a:effectLst/>
                <a:latin typeface="+mn-lt"/>
                <a:ea typeface="+mn-ea"/>
                <a:cs typeface="+mn-cs"/>
              </a:rPr>
              <a:t>Peace Is Present but Incomplete</a:t>
            </a:r>
            <a:r>
              <a:rPr lang="en-US" sz="1200" kern="1200" dirty="0">
                <a:solidFill>
                  <a:schemeClr val="tx1"/>
                </a:solidFill>
                <a:effectLst/>
                <a:latin typeface="+mn-lt"/>
                <a:ea typeface="+mn-ea"/>
                <a:cs typeface="+mn-cs"/>
              </a:rPr>
              <a:t> – Christ has begun it; His return will complete it.</a:t>
            </a:r>
          </a:p>
          <a:p>
            <a:pPr marL="685800" lvl="1" indent="-228600">
              <a:buFont typeface="+mj-lt"/>
              <a:buAutoNum type="arabicPeriod"/>
            </a:pPr>
            <a:r>
              <a:rPr lang="en-US" sz="1200" b="1" kern="1200" dirty="0">
                <a:solidFill>
                  <a:schemeClr val="tx1"/>
                </a:solidFill>
                <a:effectLst/>
                <a:latin typeface="+mn-lt"/>
                <a:ea typeface="+mn-ea"/>
                <a:cs typeface="+mn-cs"/>
              </a:rPr>
              <a:t>The Church Models Peace</a:t>
            </a:r>
            <a:r>
              <a:rPr lang="en-US" sz="1200" kern="1200" dirty="0">
                <a:solidFill>
                  <a:schemeClr val="tx1"/>
                </a:solidFill>
                <a:effectLst/>
                <a:latin typeface="+mn-lt"/>
                <a:ea typeface="+mn-ea"/>
                <a:cs typeface="+mn-cs"/>
              </a:rPr>
              <a:t> – Believers are called to demonstrate God’s peace now.</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Pursue Peace Actively</a:t>
            </a:r>
            <a:r>
              <a:rPr lang="en-US" sz="1200" kern="1200" dirty="0">
                <a:solidFill>
                  <a:schemeClr val="tx1"/>
                </a:solidFill>
                <a:effectLst/>
                <a:latin typeface="+mn-lt"/>
                <a:ea typeface="+mn-ea"/>
                <a:cs typeface="+mn-cs"/>
              </a:rPr>
              <a:t> – Live peaceably with others (Romans 12:18).</a:t>
            </a:r>
          </a:p>
          <a:p>
            <a:pPr marL="685800" lvl="1" indent="-228600">
              <a:buFont typeface="+mj-lt"/>
              <a:buAutoNum type="arabicPeriod"/>
            </a:pPr>
            <a:r>
              <a:rPr lang="en-US" sz="1200" b="1" kern="1200" dirty="0">
                <a:solidFill>
                  <a:schemeClr val="tx1"/>
                </a:solidFill>
                <a:effectLst/>
                <a:latin typeface="+mn-lt"/>
                <a:ea typeface="+mn-ea"/>
                <a:cs typeface="+mn-cs"/>
              </a:rPr>
              <a:t>Trust God’s Final Victory</a:t>
            </a:r>
            <a:r>
              <a:rPr lang="en-US" sz="1200" kern="1200" dirty="0">
                <a:solidFill>
                  <a:schemeClr val="tx1"/>
                </a:solidFill>
                <a:effectLst/>
                <a:latin typeface="+mn-lt"/>
                <a:ea typeface="+mn-ea"/>
                <a:cs typeface="+mn-cs"/>
              </a:rPr>
              <a:t> – Lasting peace will come through Christ.</a:t>
            </a:r>
          </a:p>
          <a:p>
            <a:pPr marL="685800" lvl="1" indent="-228600">
              <a:buFont typeface="+mj-lt"/>
              <a:buAutoNum type="arabicPeriod"/>
            </a:pPr>
            <a:r>
              <a:rPr lang="en-US" sz="1200" b="1" kern="1200" dirty="0">
                <a:solidFill>
                  <a:schemeClr val="tx1"/>
                </a:solidFill>
                <a:effectLst/>
                <a:latin typeface="+mn-lt"/>
                <a:ea typeface="+mn-ea"/>
                <a:cs typeface="+mn-cs"/>
              </a:rPr>
              <a:t>Be a Witness of Peace</a:t>
            </a:r>
            <a:r>
              <a:rPr lang="en-US" sz="1200" kern="1200" dirty="0">
                <a:solidFill>
                  <a:schemeClr val="tx1"/>
                </a:solidFill>
                <a:effectLst/>
                <a:latin typeface="+mn-lt"/>
                <a:ea typeface="+mn-ea"/>
                <a:cs typeface="+mn-cs"/>
              </a:rPr>
              <a:t> – Let your life reflect God’s kingdom to the world.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en-US" sz="1200" b="1" u="heavy" kern="1200" cap="all" dirty="0">
                <a:solidFill>
                  <a:schemeClr val="tx1"/>
                </a:solidFill>
                <a:effectLst/>
                <a:latin typeface="+mn-lt"/>
                <a:ea typeface="+mn-ea"/>
                <a:cs typeface="+mn-cs"/>
              </a:rPr>
              <a:t>Analysis </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passage affirms that despite present conflict, God has not abandoned the nations. Isaiah promises future global peace through submission to God’s rule. Through Christ, peace with God is already established, though not yet fully realized in the world. Believers live in the “already but not yet,” called to reflect God’s peace now. Acts reminds us all nations were created to seek God, and Revelation assures final unity and peace. The church serves as God’s instrument of peace, demonstrating His kingdom in a broken world.</a:t>
            </a:r>
          </a:p>
          <a:p>
            <a:endParaRPr lang="en-US" sz="1200" kern="1200" dirty="0">
              <a:solidFill>
                <a:schemeClr val="tx1"/>
              </a:solidFill>
              <a:effectLst/>
              <a:latin typeface="+mn-lt"/>
              <a:ea typeface="+mn-ea"/>
              <a:cs typeface="+mn-cs"/>
            </a:endParaRPr>
          </a:p>
          <a:p>
            <a:pPr marL="0" marR="0">
              <a:lnSpc>
                <a:spcPct val="107000"/>
              </a:lnSpc>
              <a:spcBef>
                <a:spcPts val="0"/>
              </a:spcBef>
              <a:spcAft>
                <a:spcPts val="0"/>
              </a:spcAft>
              <a:tabLst>
                <a:tab pos="1036955"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16</a:t>
            </a:fld>
            <a:endParaRPr lang="en-US"/>
          </a:p>
        </p:txBody>
      </p:sp>
    </p:spTree>
    <p:extLst>
      <p:ext uri="{BB962C8B-B14F-4D97-AF65-F5344CB8AC3E}">
        <p14:creationId xmlns:p14="http://schemas.microsoft.com/office/powerpoint/2010/main" val="3665585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81088" y="3873500"/>
            <a:ext cx="34420176" cy="19362738"/>
          </a:xfrm>
        </p:spPr>
      </p:sp>
      <p:sp>
        <p:nvSpPr>
          <p:cNvPr id="3" name="Notes Placeholder 2"/>
          <p:cNvSpPr>
            <a:spLocks noGrp="1"/>
          </p:cNvSpPr>
          <p:nvPr>
            <p:ph type="body" idx="1"/>
          </p:nvPr>
        </p:nvSpPr>
        <p:spPr/>
        <p:txBody>
          <a:bodyPr>
            <a:normAutofit fontScale="77500" lnSpcReduction="20000"/>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Live It Out — Pray for Peace</a:t>
            </a:r>
            <a:endParaRPr lang="en-US" sz="1200" kern="1200" dirty="0">
              <a:solidFill>
                <a:schemeClr val="tx1"/>
              </a:solidFill>
              <a:effectLst/>
              <a:latin typeface="+mn-lt"/>
              <a:ea typeface="+mn-ea"/>
              <a:cs typeface="+mn-cs"/>
            </a:endParaRPr>
          </a:p>
          <a:p>
            <a:r>
              <a:rPr lang="en-US" sz="1200" b="1" u="heavy" kern="1200" cap="all" dirty="0">
                <a:solidFill>
                  <a:schemeClr val="tx1"/>
                </a:solidFill>
                <a:effectLst/>
                <a:latin typeface="+mn-lt"/>
                <a:ea typeface="+mn-ea"/>
                <a:cs typeface="+mn-cs"/>
              </a:rPr>
              <a:t>Analysis </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section emphasizes faithful living in light of God’s promised peace. Though the world remains filled with conflict, believers are not responsible for fixing every problem but are called to witness and pray. Prayer aligns our hearts with God’s future reality—eternal peace in the new creation. Even when peace seems distant, it is not unrealistic because it is grounded in God’s promise. The church lives with confidence that God will ultimately fulfill His plan.</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u="heavy" kern="1200" cap="all" dirty="0">
                <a:solidFill>
                  <a:schemeClr val="tx1"/>
                </a:solidFill>
                <a:effectLst/>
                <a:latin typeface="+mn-lt"/>
                <a:ea typeface="+mn-ea"/>
                <a:cs typeface="+mn-cs"/>
              </a:rPr>
              <a:t>Summary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Believers are called to pray for peace and live as witnesses, trusting God to ultimately bring eternal peace.</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Christians live in hope of God’s promised peace, expressing that hope through prayer and faithful witness.</a:t>
            </a: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God Promises Eternal Peace</a:t>
            </a:r>
            <a:r>
              <a:rPr lang="en-US" sz="1200" kern="1200" dirty="0">
                <a:solidFill>
                  <a:schemeClr val="tx1"/>
                </a:solidFill>
                <a:effectLst/>
                <a:latin typeface="+mn-lt"/>
                <a:ea typeface="+mn-ea"/>
                <a:cs typeface="+mn-cs"/>
              </a:rPr>
              <a:t> – A new heaven and earth will be free from conflict.</a:t>
            </a:r>
          </a:p>
          <a:p>
            <a:pPr lvl="0"/>
            <a:r>
              <a:rPr lang="en-US" sz="1200" b="1" kern="1200" dirty="0">
                <a:solidFill>
                  <a:schemeClr val="tx1"/>
                </a:solidFill>
                <a:effectLst/>
                <a:latin typeface="+mn-lt"/>
                <a:ea typeface="+mn-ea"/>
                <a:cs typeface="+mn-cs"/>
              </a:rPr>
              <a:t>We Are Not the Savior</a:t>
            </a:r>
            <a:r>
              <a:rPr lang="en-US" sz="1200" kern="1200" dirty="0">
                <a:solidFill>
                  <a:schemeClr val="tx1"/>
                </a:solidFill>
                <a:effectLst/>
                <a:latin typeface="+mn-lt"/>
                <a:ea typeface="+mn-ea"/>
                <a:cs typeface="+mn-cs"/>
              </a:rPr>
              <a:t> – God alone brings ultimate restoration.</a:t>
            </a:r>
          </a:p>
          <a:p>
            <a:pPr lvl="0"/>
            <a:r>
              <a:rPr lang="en-US" sz="1200" b="1" kern="1200" dirty="0">
                <a:solidFill>
                  <a:schemeClr val="tx1"/>
                </a:solidFill>
                <a:effectLst/>
                <a:latin typeface="+mn-lt"/>
                <a:ea typeface="+mn-ea"/>
                <a:cs typeface="+mn-cs"/>
              </a:rPr>
              <a:t>Prayer Is Our Response</a:t>
            </a:r>
            <a:r>
              <a:rPr lang="en-US" sz="1200" kern="1200" dirty="0">
                <a:solidFill>
                  <a:schemeClr val="tx1"/>
                </a:solidFill>
                <a:effectLst/>
                <a:latin typeface="+mn-lt"/>
                <a:ea typeface="+mn-ea"/>
                <a:cs typeface="+mn-cs"/>
              </a:rPr>
              <a:t> – We actively seek peace through prayer and witness.</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Pray Consistently for Peace</a:t>
            </a:r>
            <a:r>
              <a:rPr lang="en-US" sz="1200" kern="1200" dirty="0">
                <a:solidFill>
                  <a:schemeClr val="tx1"/>
                </a:solidFill>
                <a:effectLst/>
                <a:latin typeface="+mn-lt"/>
                <a:ea typeface="+mn-ea"/>
                <a:cs typeface="+mn-cs"/>
              </a:rPr>
              <a:t> – Trust God to work beyond what you can see.</a:t>
            </a:r>
          </a:p>
          <a:p>
            <a:pPr lvl="0"/>
            <a:r>
              <a:rPr lang="en-US" sz="1200" b="1" kern="1200" dirty="0">
                <a:solidFill>
                  <a:schemeClr val="tx1"/>
                </a:solidFill>
                <a:effectLst/>
                <a:latin typeface="+mn-lt"/>
                <a:ea typeface="+mn-ea"/>
                <a:cs typeface="+mn-cs"/>
              </a:rPr>
              <a:t>Rest in God’s Sovereignty</a:t>
            </a:r>
            <a:r>
              <a:rPr lang="en-US" sz="1200" kern="1200" dirty="0">
                <a:solidFill>
                  <a:schemeClr val="tx1"/>
                </a:solidFill>
                <a:effectLst/>
                <a:latin typeface="+mn-lt"/>
                <a:ea typeface="+mn-ea"/>
                <a:cs typeface="+mn-cs"/>
              </a:rPr>
              <a:t> – You are called to faithfulness, not control.</a:t>
            </a:r>
          </a:p>
          <a:p>
            <a:pPr lvl="0"/>
            <a:r>
              <a:rPr lang="en-US" sz="1200" b="1" kern="1200" dirty="0">
                <a:solidFill>
                  <a:schemeClr val="tx1"/>
                </a:solidFill>
                <a:effectLst/>
                <a:latin typeface="+mn-lt"/>
                <a:ea typeface="+mn-ea"/>
                <a:cs typeface="+mn-cs"/>
              </a:rPr>
              <a:t>Live as a Witness</a:t>
            </a:r>
            <a:r>
              <a:rPr lang="en-US" sz="1200" kern="1200" dirty="0">
                <a:solidFill>
                  <a:schemeClr val="tx1"/>
                </a:solidFill>
                <a:effectLst/>
                <a:latin typeface="+mn-lt"/>
                <a:ea typeface="+mn-ea"/>
                <a:cs typeface="+mn-cs"/>
              </a:rPr>
              <a:t> – Reflect hope and peace wherever you go.</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marL="0" marR="0">
              <a:lnSpc>
                <a:spcPct val="107000"/>
              </a:lnSpc>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31564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AA03A-52AD-3DBF-950C-7FFF9325BC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34AF12-5570-6AD9-8A8F-AE8C1153A52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D7CA534-69CF-C737-6804-4A916F0AAF5A}"/>
              </a:ext>
            </a:extLst>
          </p:cNvPr>
          <p:cNvSpPr>
            <a:spLocks noGrp="1"/>
          </p:cNvSpPr>
          <p:nvPr>
            <p:ph type="body" idx="1"/>
          </p:nvPr>
        </p:nvSpPr>
        <p:spPr/>
        <p:txBody>
          <a:bodyPr/>
          <a:lstStyle/>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BB20E5F-9733-AC7F-93BB-D73DE9591C74}"/>
              </a:ext>
            </a:extLst>
          </p:cNvPr>
          <p:cNvSpPr>
            <a:spLocks noGrp="1"/>
          </p:cNvSpPr>
          <p:nvPr>
            <p:ph type="sldNum" sz="quarter" idx="10"/>
          </p:nvPr>
        </p:nvSpPr>
        <p:spPr/>
        <p:txBody>
          <a:bodyPr/>
          <a:lstStyle/>
          <a:p>
            <a:fld id="{0BB98531-EBAC-4738-AC3B-4AA42F6013B1}" type="slidenum">
              <a:rPr lang="en-US" smtClean="0"/>
              <a:pPr/>
              <a:t>18</a:t>
            </a:fld>
            <a:endParaRPr lang="en-US"/>
          </a:p>
        </p:txBody>
      </p:sp>
    </p:spTree>
    <p:extLst>
      <p:ext uri="{BB962C8B-B14F-4D97-AF65-F5344CB8AC3E}">
        <p14:creationId xmlns:p14="http://schemas.microsoft.com/office/powerpoint/2010/main" val="1197713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13781088" y="3873500"/>
            <a:ext cx="34420176" cy="19362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1536274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Prayer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Lord God, we pray for peace among the nations. Work among the nations through us, God, to move them toward peace and toward You. May they seek Your face. In Jesus’ name we pray. Amen.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Thought to Remember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Nations will find peace only when they find God. </a:t>
            </a: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2</a:t>
            </a:fld>
            <a:endParaRPr lang="en-US"/>
          </a:p>
        </p:txBody>
      </p:sp>
    </p:spTree>
    <p:extLst>
      <p:ext uri="{BB962C8B-B14F-4D97-AF65-F5344CB8AC3E}">
        <p14:creationId xmlns:p14="http://schemas.microsoft.com/office/powerpoint/2010/main" val="662104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13781088" y="3873500"/>
            <a:ext cx="34420176" cy="19362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The Mountain of God</a:t>
            </a:r>
          </a:p>
          <a:p>
            <a:r>
              <a:rPr lang="en-US" sz="1200" b="1" kern="1200" dirty="0">
                <a:solidFill>
                  <a:schemeClr val="tx1"/>
                </a:solidFill>
                <a:effectLst/>
                <a:latin typeface="+mn-lt"/>
                <a:ea typeface="+mn-ea"/>
                <a:cs typeface="+mn-cs"/>
              </a:rPr>
              <a:t>1 What does it mean for God’s mountain to be established as the highest?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exaltation of the mountain of the Lord’s temple means that the true God will be seen and worshiped for who He is. It also means His kingdom will endure. Rival kingdoms and false gods will shrink in relevance and give way to God’s rightful rule over all the earth.</a:t>
            </a:r>
          </a:p>
          <a:p>
            <a:r>
              <a:rPr lang="en-US" sz="1200" b="1" kern="1200" dirty="0">
                <a:solidFill>
                  <a:schemeClr val="tx1"/>
                </a:solidFill>
                <a:effectLst/>
                <a:latin typeface="+mn-lt"/>
                <a:ea typeface="+mn-ea"/>
                <a:cs typeface="+mn-cs"/>
              </a:rPr>
              <a:t>2 How are these verses related to God’s promise to bless the nations through Abraham?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They show that God’s promise will be fulfilled. People from all nations will come to be part of Yahweh’s tribe, worshiping and submitting to the law of the God of Jacob.</a:t>
            </a:r>
          </a:p>
          <a:p>
            <a:r>
              <a:rPr lang="en-US" sz="1200" b="1" kern="1200" dirty="0">
                <a:solidFill>
                  <a:schemeClr val="tx1"/>
                </a:solidFill>
                <a:effectLst/>
                <a:latin typeface="+mn-lt"/>
                <a:ea typeface="+mn-ea"/>
                <a:cs typeface="+mn-cs"/>
              </a:rPr>
              <a:t>3 What will happen when people from all nations turn to the true God?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word or message of the Lord will spread throughout the earth, and He will bring peace to the nations. The nations will no longer train for war. Even former weapons will be transformed into useful, agricultural tools.</a:t>
            </a:r>
          </a:p>
        </p:txBody>
      </p:sp>
    </p:spTree>
    <p:extLst>
      <p:ext uri="{BB962C8B-B14F-4D97-AF65-F5344CB8AC3E}">
        <p14:creationId xmlns:p14="http://schemas.microsoft.com/office/powerpoint/2010/main" val="21643857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EEA31-234C-64E7-475B-BA78111BF5AC}"/>
            </a:ext>
          </a:extLst>
        </p:cNvPr>
        <p:cNvGrpSpPr/>
        <p:nvPr/>
      </p:nvGrpSpPr>
      <p:grpSpPr>
        <a:xfrm>
          <a:off x="0" y="0"/>
          <a:ext cx="0" cy="0"/>
          <a:chOff x="0" y="0"/>
          <a:chExt cx="0" cy="0"/>
        </a:xfrm>
      </p:grpSpPr>
      <p:sp>
        <p:nvSpPr>
          <p:cNvPr id="37890" name="Rectangle 1">
            <a:extLst>
              <a:ext uri="{FF2B5EF4-FFF2-40B4-BE49-F238E27FC236}">
                <a16:creationId xmlns:a16="http://schemas.microsoft.com/office/drawing/2014/main" id="{1AF29471-DD4E-93C9-4576-0129EBB837DC}"/>
              </a:ext>
            </a:extLst>
          </p:cNvPr>
          <p:cNvSpPr>
            <a:spLocks noGrp="1" noRot="1" noChangeAspect="1" noChangeArrowheads="1" noTextEdit="1"/>
          </p:cNvSpPr>
          <p:nvPr>
            <p:ph type="sldImg"/>
          </p:nvPr>
        </p:nvSpPr>
        <p:spPr bwMode="auto">
          <a:xfrm>
            <a:off x="-13781088" y="3873500"/>
            <a:ext cx="34420176" cy="19362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a:extLst>
              <a:ext uri="{FF2B5EF4-FFF2-40B4-BE49-F238E27FC236}">
                <a16:creationId xmlns:a16="http://schemas.microsoft.com/office/drawing/2014/main" id="{021F154D-834B-AF27-085F-0D63BE5DB4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62500" lnSpcReduction="20000"/>
          </a:bodyPr>
          <a:lstStyle/>
          <a:p>
            <a:r>
              <a:rPr lang="en-US" sz="24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God’s Desire for the Nations </a:t>
            </a:r>
          </a:p>
          <a:p>
            <a:r>
              <a:rPr lang="en-US" sz="2400" b="1" kern="1200" dirty="0">
                <a:solidFill>
                  <a:schemeClr val="tx1"/>
                </a:solidFill>
                <a:effectLst/>
                <a:latin typeface="+mn-lt"/>
                <a:ea typeface="+mn-ea"/>
                <a:cs typeface="+mn-cs"/>
              </a:rPr>
              <a:t>1 What is God’s desire for people of all nations?</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God desires that all people seek Him, turning away from false gods and wayward ideas, recognizing Him as the true God—the one who has set boundaries on all. </a:t>
            </a:r>
          </a:p>
          <a:p>
            <a:r>
              <a:rPr lang="en-US" sz="2400" b="1" kern="1200" dirty="0">
                <a:solidFill>
                  <a:schemeClr val="tx1"/>
                </a:solidFill>
                <a:effectLst/>
                <a:latin typeface="+mn-lt"/>
                <a:ea typeface="+mn-ea"/>
                <a:cs typeface="+mn-cs"/>
              </a:rPr>
              <a:t>2 Given that God is always near, what keeps some people from finding Him?</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We hear the noise of competing ideas, or the distraction of entertainment and endless information.  Some people have cultural experience that obscures truths about God.  Frankly, some people have no interest in seeking the one God or in submitting to His ways. </a:t>
            </a:r>
          </a:p>
          <a:p>
            <a:r>
              <a:rPr lang="en-US" sz="2400" b="1" kern="1200" dirty="0">
                <a:solidFill>
                  <a:schemeClr val="tx1"/>
                </a:solidFill>
                <a:effectLst/>
                <a:latin typeface="+mn-lt"/>
                <a:ea typeface="+mn-ea"/>
                <a:cs typeface="+mn-cs"/>
              </a:rPr>
              <a:t>3 What can we learn from Paul’s strategy of quoting sources familiar to the Athenians?</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Paul’s seizes on the idea that </a:t>
            </a:r>
            <a:r>
              <a:rPr lang="en-US" sz="2400" i="1" kern="1200" dirty="0">
                <a:solidFill>
                  <a:schemeClr val="tx1"/>
                </a:solidFill>
                <a:effectLst/>
                <a:latin typeface="+mn-lt"/>
                <a:ea typeface="+mn-ea"/>
                <a:cs typeface="+mn-cs"/>
              </a:rPr>
              <a:t>all truth is God’s truth</a:t>
            </a:r>
            <a:r>
              <a:rPr lang="en-US" sz="2400" kern="1200" dirty="0">
                <a:solidFill>
                  <a:schemeClr val="tx1"/>
                </a:solidFill>
                <a:effectLst/>
                <a:latin typeface="+mn-lt"/>
                <a:ea typeface="+mn-ea"/>
                <a:cs typeface="+mn-cs"/>
              </a:rPr>
              <a:t>.  It is possible to proclaim the gospel by using sources familiar to any audience.  For example, a popular movie or song might reflect a common human longing for contentment or peace.  A Christian who shares the good news today can validate that longing, explaining that it points to God and can only be satisfied in relationship with Jesus. </a:t>
            </a:r>
          </a:p>
        </p:txBody>
      </p:sp>
    </p:spTree>
    <p:extLst>
      <p:ext uri="{BB962C8B-B14F-4D97-AF65-F5344CB8AC3E}">
        <p14:creationId xmlns:p14="http://schemas.microsoft.com/office/powerpoint/2010/main" val="4076011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2F11B-6C52-C7B3-B11E-7C4565C01F17}"/>
            </a:ext>
          </a:extLst>
        </p:cNvPr>
        <p:cNvGrpSpPr/>
        <p:nvPr/>
      </p:nvGrpSpPr>
      <p:grpSpPr>
        <a:xfrm>
          <a:off x="0" y="0"/>
          <a:ext cx="0" cy="0"/>
          <a:chOff x="0" y="0"/>
          <a:chExt cx="0" cy="0"/>
        </a:xfrm>
      </p:grpSpPr>
      <p:sp>
        <p:nvSpPr>
          <p:cNvPr id="37890" name="Rectangle 1">
            <a:extLst>
              <a:ext uri="{FF2B5EF4-FFF2-40B4-BE49-F238E27FC236}">
                <a16:creationId xmlns:a16="http://schemas.microsoft.com/office/drawing/2014/main" id="{46747688-071E-E9E3-190D-843CB0A75FDC}"/>
              </a:ext>
            </a:extLst>
          </p:cNvPr>
          <p:cNvSpPr>
            <a:spLocks noGrp="1" noRot="1" noChangeAspect="1" noChangeArrowheads="1" noTextEdit="1"/>
          </p:cNvSpPr>
          <p:nvPr>
            <p:ph type="sldImg"/>
          </p:nvPr>
        </p:nvSpPr>
        <p:spPr bwMode="auto">
          <a:xfrm>
            <a:off x="-13781088" y="3873500"/>
            <a:ext cx="34420176" cy="19362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a:extLst>
              <a:ext uri="{FF2B5EF4-FFF2-40B4-BE49-F238E27FC236}">
                <a16:creationId xmlns:a16="http://schemas.microsoft.com/office/drawing/2014/main" id="{501D11ED-22C5-E0E5-E908-989164FD6D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2996860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The Mountain of God - Isaiah 2:2–4 KJV</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God’s Desire for the Nations - Acts 17:26–28 KJV</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a:r>
          </a:p>
          <a:p>
            <a:r>
              <a:rPr lang="en-US" sz="1200" b="1" kern="1200" dirty="0">
                <a:solidFill>
                  <a:schemeClr val="tx1"/>
                </a:solidFill>
                <a:effectLst/>
                <a:latin typeface="+mn-lt"/>
                <a:ea typeface="+mn-ea"/>
                <a:cs typeface="+mn-cs"/>
              </a:rPr>
              <a:t>God sovereignly rules over all nations and desires all people to seek Him. Isaiah reveals a future kingdom where nations unite under God’s truth, experiencing peace and righteousness. Acts teaches that all humanity comes from one source, lives by God’s power, and is called into relationship with Him. Together, these passages show God’s plan is both universal and redemptive—bringing all people into His kingdom through Christ, with the church called to proclaim this truth to every nation.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Isaiah 2:2–4</a:t>
            </a:r>
          </a:p>
          <a:p>
            <a:r>
              <a:rPr lang="en-US" sz="1200" kern="1200" dirty="0">
                <a:solidFill>
                  <a:schemeClr val="tx1"/>
                </a:solidFill>
                <a:effectLst/>
                <a:latin typeface="+mn-lt"/>
                <a:ea typeface="+mn-ea"/>
                <a:cs typeface="+mn-cs"/>
              </a:rPr>
              <a:t> </a:t>
            </a:r>
          </a:p>
          <a:p>
            <a:r>
              <a:rPr lang="en-US" sz="1200" u="heavy" kern="1200" cap="all" dirty="0">
                <a:solidFill>
                  <a:schemeClr val="tx1"/>
                </a:solidFill>
                <a:effectLst/>
                <a:latin typeface="+mn-lt"/>
                <a:ea typeface="+mn-ea"/>
                <a:cs typeface="+mn-cs"/>
              </a:rPr>
              <a:t>Analysis </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Isaiah prophesies a future where the “mountain of the Lord’s house” is exalted above all nations. People from every nation will come to learn God’s ways. God Himself will judge among them, bringing justice and peace. Weapons of war will be transformed into tools for productivity, symbolizing the end of conflict and the reign of divine righteousness.</a:t>
            </a:r>
          </a:p>
          <a:p>
            <a:r>
              <a:rPr lang="en-US" sz="1200" kern="1200" dirty="0">
                <a:solidFill>
                  <a:schemeClr val="tx1"/>
                </a:solidFill>
                <a:effectLst/>
                <a:latin typeface="+mn-lt"/>
                <a:ea typeface="+mn-ea"/>
                <a:cs typeface="+mn-cs"/>
              </a:rPr>
              <a:t> </a:t>
            </a:r>
          </a:p>
          <a:p>
            <a:r>
              <a:rPr lang="en-US" sz="1200" u="heavy" kern="1200" cap="all" dirty="0">
                <a:solidFill>
                  <a:schemeClr val="tx1"/>
                </a:solidFill>
                <a:effectLst/>
                <a:latin typeface="+mn-lt"/>
                <a:ea typeface="+mn-ea"/>
                <a:cs typeface="+mn-cs"/>
              </a:rPr>
              <a:t>Summary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God promises a future kingdom where all nations are united under His authority. This kingdom is marked by peace, justice, and obedience to God’s truth. Human conflict is replaced by harmony, and God’s Word becomes the guiding standard for all people.</a:t>
            </a:r>
          </a:p>
          <a:p>
            <a:r>
              <a:rPr lang="en-US" sz="1200" kern="1200" dirty="0">
                <a:solidFill>
                  <a:schemeClr val="tx1"/>
                </a:solidFill>
                <a:effectLst/>
                <a:latin typeface="+mn-lt"/>
                <a:ea typeface="+mn-ea"/>
                <a:cs typeface="+mn-cs"/>
              </a:rPr>
              <a:t> </a:t>
            </a:r>
          </a:p>
          <a:p>
            <a:r>
              <a:rPr lang="en-US" sz="1200" u="heavy" kern="1200" cap="all" dirty="0">
                <a:solidFill>
                  <a:schemeClr val="tx1"/>
                </a:solidFill>
                <a:effectLst/>
                <a:latin typeface="+mn-lt"/>
                <a:ea typeface="+mn-ea"/>
                <a:cs typeface="+mn-cs"/>
              </a:rPr>
              <a:t>Commentary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From a Baptist perspective, this points to both Christ’s present spiritual kingdom and its future fulfillment. Jesus is the center of this gathering (John 12:32). The transformation from war to peace reflects the power of the gospel to change hearts. The church now serves as a preview of this kingdom, calling all people to salvation and discipleship. This aligns with God’s redemptive plan to include all nations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Acts 17:26–28</a:t>
            </a:r>
          </a:p>
          <a:p>
            <a:r>
              <a:rPr lang="en-US" sz="1200" kern="1200" dirty="0">
                <a:solidFill>
                  <a:schemeClr val="tx1"/>
                </a:solidFill>
                <a:effectLst/>
                <a:latin typeface="+mn-lt"/>
                <a:ea typeface="+mn-ea"/>
                <a:cs typeface="+mn-cs"/>
              </a:rPr>
              <a:t> </a:t>
            </a:r>
          </a:p>
          <a:p>
            <a:r>
              <a:rPr lang="en-US" sz="1200" u="heavy" kern="1200" cap="all" dirty="0">
                <a:solidFill>
                  <a:schemeClr val="tx1"/>
                </a:solidFill>
                <a:effectLst/>
                <a:latin typeface="+mn-lt"/>
                <a:ea typeface="+mn-ea"/>
                <a:cs typeface="+mn-cs"/>
              </a:rPr>
              <a:t>Analysis </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Paul teaches that God created all nations from one blood and determined their times and boundaries. His purpose is that people would seek Him. God is not distant; He is near to every person. Paul affirms that all humanity lives, moves, and exists in God, emphasizing dependence upon Him.</a:t>
            </a:r>
          </a:p>
          <a:p>
            <a:r>
              <a:rPr lang="en-US" sz="1200" kern="1200" dirty="0">
                <a:solidFill>
                  <a:schemeClr val="tx1"/>
                </a:solidFill>
                <a:effectLst/>
                <a:latin typeface="+mn-lt"/>
                <a:ea typeface="+mn-ea"/>
                <a:cs typeface="+mn-cs"/>
              </a:rPr>
              <a:t> </a:t>
            </a:r>
          </a:p>
          <a:p>
            <a:r>
              <a:rPr lang="en-US" sz="1200" u="heavy" kern="1200" cap="all" dirty="0">
                <a:solidFill>
                  <a:schemeClr val="tx1"/>
                </a:solidFill>
                <a:effectLst/>
                <a:latin typeface="+mn-lt"/>
                <a:ea typeface="+mn-ea"/>
                <a:cs typeface="+mn-cs"/>
              </a:rPr>
              <a:t>Summary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God is sovereign over all humanity and history. Every person and nation exists by His design. His desire is that all people seek Him and come into relationship with Him, recognizing their complete dependence on Him for life.</a:t>
            </a:r>
          </a:p>
          <a:p>
            <a:r>
              <a:rPr lang="en-US" sz="1200" kern="1200" dirty="0">
                <a:solidFill>
                  <a:schemeClr val="tx1"/>
                </a:solidFill>
                <a:effectLst/>
                <a:latin typeface="+mn-lt"/>
                <a:ea typeface="+mn-ea"/>
                <a:cs typeface="+mn-cs"/>
              </a:rPr>
              <a:t> </a:t>
            </a:r>
          </a:p>
          <a:p>
            <a:r>
              <a:rPr lang="en-US" sz="1200" u="heavy" kern="1200" cap="all" dirty="0">
                <a:solidFill>
                  <a:schemeClr val="tx1"/>
                </a:solidFill>
                <a:effectLst/>
                <a:latin typeface="+mn-lt"/>
                <a:ea typeface="+mn-ea"/>
                <a:cs typeface="+mn-cs"/>
              </a:rPr>
              <a:t>Commentary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passage affirms God’s universal sovereignty and human unity. There are no superior nations—all are created by God. Salvation is offered to all through Christ. Paul confronts human pride and calls for repentance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(Acts 17:30). In Baptist theology, this supports missions and evangelism: since all people are made by God and for God, the gospel must be proclaimed to every nation. This aligns with the church’s mission empowered by the Spirit to reach the world .</a:t>
            </a:r>
          </a:p>
          <a:p>
            <a:pPr marL="0" marR="0">
              <a:lnSpc>
                <a:spcPct val="107000"/>
              </a:lnSpc>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3</a:t>
            </a:fld>
            <a:endParaRPr lang="en-US"/>
          </a:p>
        </p:txBody>
      </p:sp>
    </p:spTree>
    <p:extLst>
      <p:ext uri="{BB962C8B-B14F-4D97-AF65-F5344CB8AC3E}">
        <p14:creationId xmlns:p14="http://schemas.microsoft.com/office/powerpoint/2010/main" val="1184207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EE0A6-47A3-78F6-474F-B1A49951B8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60C7E1-994D-7343-F1E6-95334550766E}"/>
              </a:ext>
            </a:extLst>
          </p:cNvPr>
          <p:cNvSpPr>
            <a:spLocks noGrp="1" noRot="1" noChangeAspect="1"/>
          </p:cNvSpPr>
          <p:nvPr>
            <p:ph type="sldImg"/>
          </p:nvPr>
        </p:nvSpPr>
        <p:spPr>
          <a:xfrm>
            <a:off x="-13781088" y="3873500"/>
            <a:ext cx="34420176" cy="19362738"/>
          </a:xfrm>
        </p:spPr>
      </p:sp>
      <p:sp>
        <p:nvSpPr>
          <p:cNvPr id="3" name="Notes Placeholder 2">
            <a:extLst>
              <a:ext uri="{FF2B5EF4-FFF2-40B4-BE49-F238E27FC236}">
                <a16:creationId xmlns:a16="http://schemas.microsoft.com/office/drawing/2014/main" id="{C22719BF-6A5A-9C67-47FE-15610F641E87}"/>
              </a:ext>
            </a:extLst>
          </p:cNvPr>
          <p:cNvSpPr>
            <a:spLocks noGrp="1"/>
          </p:cNvSpPr>
          <p:nvPr>
            <p:ph type="body" idx="1"/>
          </p:nvPr>
        </p:nvSpPr>
        <p:spPr/>
        <p:txBody>
          <a:bodyPr>
            <a:normAutofit fontScale="40000" lnSpcReduction="20000"/>
          </a:bodyPr>
          <a:lstStyle/>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God gives believers a living hope that overcomes suffering, death, and uncertainty through Christ. These scriptures collectively teach that the believer’s hope is secure in God’s promises—eternal life, resurrection, and victory through Jesus Christ. Whether facing grief, suffering, or uncertainty, we are called to trust God, remain faithful, and rejoice in His salvation. The lesson is clear: </a:t>
            </a:r>
            <a:r>
              <a:rPr lang="en-US" sz="1200" b="1" kern="1200" dirty="0">
                <a:solidFill>
                  <a:schemeClr val="tx1"/>
                </a:solidFill>
                <a:effectLst/>
                <a:latin typeface="+mn-lt"/>
                <a:ea typeface="+mn-ea"/>
                <a:cs typeface="+mn-cs"/>
              </a:rPr>
              <a:t>because Christ lives and will return, we can live with confidence, endure trials with hope, and give thanks knowing our future with God is certain.</a:t>
            </a: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John 14:1–4 — Many Dwellings in the Father’s House</a:t>
            </a:r>
            <a:endParaRPr lang="en-US" sz="1200" kern="1200" dirty="0">
              <a:solidFill>
                <a:schemeClr val="tx1"/>
              </a:solidFill>
              <a:effectLst/>
              <a:latin typeface="+mn-lt"/>
              <a:ea typeface="+mn-ea"/>
              <a:cs typeface="+mn-cs"/>
            </a:endParaRPr>
          </a:p>
          <a:p>
            <a:r>
              <a:rPr lang="en-US" sz="1200" b="1" u="heavy" kern="1200" cap="all" dirty="0">
                <a:solidFill>
                  <a:schemeClr val="tx1"/>
                </a:solidFill>
                <a:effectLst/>
                <a:latin typeface="+mn-lt"/>
                <a:ea typeface="+mn-ea"/>
                <a:cs typeface="+mn-cs"/>
              </a:rPr>
              <a:t>Analysis </a:t>
            </a:r>
            <a:r>
              <a:rPr lang="en-US" sz="1200" b="1" kern="1200" dirty="0">
                <a:solidFill>
                  <a:schemeClr val="tx1"/>
                </a:solidFill>
                <a:effectLst/>
                <a:latin typeface="+mn-lt"/>
                <a:ea typeface="+mn-ea"/>
                <a:cs typeface="+mn-cs"/>
              </a:rPr>
              <a:t>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Jesus comforts His disciples before His departure, calling them to trust in God and in Him. He reveals that He is preparing a place for them in the Father’s house and will return to receive them. This affirms both His divine authority and the certainty of eternal life.</a:t>
            </a:r>
          </a:p>
          <a:p>
            <a:r>
              <a:rPr lang="en-US" sz="1200" b="1" u="heavy" kern="1200" cap="all" dirty="0">
                <a:solidFill>
                  <a:schemeClr val="tx1"/>
                </a:solidFill>
                <a:effectLst/>
                <a:latin typeface="+mn-lt"/>
                <a:ea typeface="+mn-ea"/>
                <a:cs typeface="+mn-cs"/>
              </a:rPr>
              <a:t>Summary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Jesus promises believers a prepared place in heaven and assures His return to bring them to be with Him.</a:t>
            </a:r>
          </a:p>
          <a:p>
            <a:r>
              <a:rPr lang="en-US" sz="1200" b="1" u="heavy" kern="1200" cap="all" dirty="0">
                <a:solidFill>
                  <a:schemeClr val="tx1"/>
                </a:solidFill>
                <a:effectLst/>
                <a:latin typeface="+mn-lt"/>
                <a:ea typeface="+mn-ea"/>
                <a:cs typeface="+mn-cs"/>
              </a:rPr>
              <a:t>Commentary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This passage emphasizes Christ as the only way to eternal life (v.6 context). In Baptist theology, salvation secures a future home with God. The believer’s hope rests not in this world, but in Christ’s promise and return.</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Thessalonians 4:13–18 — Encouraging Words of Hope</a:t>
            </a:r>
            <a:endParaRPr lang="en-US" sz="1200" kern="1200" dirty="0">
              <a:solidFill>
                <a:schemeClr val="tx1"/>
              </a:solidFill>
              <a:effectLst/>
              <a:latin typeface="+mn-lt"/>
              <a:ea typeface="+mn-ea"/>
              <a:cs typeface="+mn-cs"/>
            </a:endParaRPr>
          </a:p>
          <a:p>
            <a:r>
              <a:rPr lang="en-US" sz="1200" b="1" u="heavy" kern="1200" cap="all" dirty="0">
                <a:solidFill>
                  <a:schemeClr val="tx1"/>
                </a:solidFill>
                <a:effectLst/>
                <a:latin typeface="+mn-lt"/>
                <a:ea typeface="+mn-ea"/>
                <a:cs typeface="+mn-cs"/>
              </a:rPr>
              <a:t>Analysis </a:t>
            </a:r>
            <a:r>
              <a:rPr lang="en-US" sz="1200" b="1" kern="1200" dirty="0">
                <a:solidFill>
                  <a:schemeClr val="tx1"/>
                </a:solidFill>
                <a:effectLst/>
                <a:latin typeface="+mn-lt"/>
                <a:ea typeface="+mn-ea"/>
                <a:cs typeface="+mn-cs"/>
              </a:rPr>
              <a:t>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Paul addresses grief over deceased believers, teaching that those in Christ will rise first at His return. The living will be caught up with them to meet the Lord. This reveals the resurrection and the rapture as sources of hope.</a:t>
            </a:r>
          </a:p>
          <a:p>
            <a:r>
              <a:rPr lang="en-US" sz="1200" b="1" u="heavy" kern="1200" cap="all" dirty="0">
                <a:solidFill>
                  <a:schemeClr val="tx1"/>
                </a:solidFill>
                <a:effectLst/>
                <a:latin typeface="+mn-lt"/>
                <a:ea typeface="+mn-ea"/>
                <a:cs typeface="+mn-cs"/>
              </a:rPr>
              <a:t>Summary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Believers who have died will be raised, and all Christians will be united with Christ forever.</a:t>
            </a:r>
          </a:p>
          <a:p>
            <a:r>
              <a:rPr lang="en-US" sz="1200" b="1" u="heavy" kern="1200" cap="all" dirty="0">
                <a:solidFill>
                  <a:schemeClr val="tx1"/>
                </a:solidFill>
                <a:effectLst/>
                <a:latin typeface="+mn-lt"/>
                <a:ea typeface="+mn-ea"/>
                <a:cs typeface="+mn-cs"/>
              </a:rPr>
              <a:t>Commentary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This passage brings comfort grounded in resurrection truth. Death is not the end for believers. It calls the church to encourage one another with the assurance of Christ’s return and eternal reunion.</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Job 19:23–27 — I Know That My Redeemer Lives</a:t>
            </a:r>
            <a:endParaRPr lang="en-US" sz="1200" kern="1200" dirty="0">
              <a:solidFill>
                <a:schemeClr val="tx1"/>
              </a:solidFill>
              <a:effectLst/>
              <a:latin typeface="+mn-lt"/>
              <a:ea typeface="+mn-ea"/>
              <a:cs typeface="+mn-cs"/>
            </a:endParaRPr>
          </a:p>
          <a:p>
            <a:r>
              <a:rPr lang="en-US" sz="1200" b="1" u="heavy" kern="1200" cap="all" dirty="0">
                <a:solidFill>
                  <a:schemeClr val="tx1"/>
                </a:solidFill>
                <a:effectLst/>
                <a:latin typeface="+mn-lt"/>
                <a:ea typeface="+mn-ea"/>
                <a:cs typeface="+mn-cs"/>
              </a:rPr>
              <a:t>Analysis </a:t>
            </a:r>
            <a:r>
              <a:rPr lang="en-US" sz="1200" b="1" kern="1200" dirty="0">
                <a:solidFill>
                  <a:schemeClr val="tx1"/>
                </a:solidFill>
                <a:effectLst/>
                <a:latin typeface="+mn-lt"/>
                <a:ea typeface="+mn-ea"/>
                <a:cs typeface="+mn-cs"/>
              </a:rPr>
              <a:t>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In suffering, Job declares unwavering faith that his Redeemer lives and that he will see God personally. This reflects deep confidence in vindication beyond present affliction.</a:t>
            </a:r>
          </a:p>
          <a:p>
            <a:r>
              <a:rPr lang="en-US" sz="1200" b="1" u="heavy" kern="1200" cap="all" dirty="0">
                <a:solidFill>
                  <a:schemeClr val="tx1"/>
                </a:solidFill>
                <a:effectLst/>
                <a:latin typeface="+mn-lt"/>
                <a:ea typeface="+mn-ea"/>
                <a:cs typeface="+mn-cs"/>
              </a:rPr>
              <a:t>Summary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Even in suffering, Job trusts that he will ultimately see God and be redeemed.</a:t>
            </a:r>
          </a:p>
          <a:p>
            <a:r>
              <a:rPr lang="en-US" sz="1200" b="1" u="heavy" kern="1200" cap="all" dirty="0">
                <a:solidFill>
                  <a:schemeClr val="tx1"/>
                </a:solidFill>
                <a:effectLst/>
                <a:latin typeface="+mn-lt"/>
                <a:ea typeface="+mn-ea"/>
                <a:cs typeface="+mn-cs"/>
              </a:rPr>
              <a:t>Commentary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Job’s confession foreshadows Christ, the living Redeemer. It teaches that true faith endures suffering with hope in future restoration and personal fellowship with God.</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Isaiah 26:12–19 — Awake and Sing for Joy</a:t>
            </a:r>
            <a:endParaRPr lang="en-US" sz="1200" kern="1200" dirty="0">
              <a:solidFill>
                <a:schemeClr val="tx1"/>
              </a:solidFill>
              <a:effectLst/>
              <a:latin typeface="+mn-lt"/>
              <a:ea typeface="+mn-ea"/>
              <a:cs typeface="+mn-cs"/>
            </a:endParaRPr>
          </a:p>
          <a:p>
            <a:r>
              <a:rPr lang="en-US" sz="1200" b="1" u="heavy" kern="1200" cap="all" dirty="0">
                <a:solidFill>
                  <a:schemeClr val="tx1"/>
                </a:solidFill>
                <a:effectLst/>
                <a:latin typeface="+mn-lt"/>
                <a:ea typeface="+mn-ea"/>
                <a:cs typeface="+mn-cs"/>
              </a:rPr>
              <a:t>Analysis </a:t>
            </a:r>
            <a:r>
              <a:rPr lang="en-US" sz="1200" b="1" kern="1200" dirty="0">
                <a:solidFill>
                  <a:schemeClr val="tx1"/>
                </a:solidFill>
                <a:effectLst/>
                <a:latin typeface="+mn-lt"/>
                <a:ea typeface="+mn-ea"/>
                <a:cs typeface="+mn-cs"/>
              </a:rPr>
              <a:t>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Isaiah proclaims God as the source of peace and victory. He speaks of resurrection hope, declaring that the dead will live again and rise to joy.</a:t>
            </a:r>
          </a:p>
          <a:p>
            <a:r>
              <a:rPr lang="en-US" sz="1200" b="1" u="heavy" kern="1200" cap="all" dirty="0">
                <a:solidFill>
                  <a:schemeClr val="tx1"/>
                </a:solidFill>
                <a:effectLst/>
                <a:latin typeface="+mn-lt"/>
                <a:ea typeface="+mn-ea"/>
                <a:cs typeface="+mn-cs"/>
              </a:rPr>
              <a:t>Summary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God promises peace now and resurrection life in the future.</a:t>
            </a:r>
          </a:p>
          <a:p>
            <a:r>
              <a:rPr lang="en-US" sz="1200" b="1" u="heavy" kern="1200" cap="all" dirty="0">
                <a:solidFill>
                  <a:schemeClr val="tx1"/>
                </a:solidFill>
                <a:effectLst/>
                <a:latin typeface="+mn-lt"/>
                <a:ea typeface="+mn-ea"/>
                <a:cs typeface="+mn-cs"/>
              </a:rPr>
              <a:t>Commentary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This passage points to God’s ultimate victory over death. It reinforces that life beyond the grave is certain for God’s people, encouraging perseverance and trust.</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Psalm 118:15–24 — Give Thanks to the Lord</a:t>
            </a:r>
            <a:endParaRPr lang="en-US" sz="1200" kern="1200" dirty="0">
              <a:solidFill>
                <a:schemeClr val="tx1"/>
              </a:solidFill>
              <a:effectLst/>
              <a:latin typeface="+mn-lt"/>
              <a:ea typeface="+mn-ea"/>
              <a:cs typeface="+mn-cs"/>
            </a:endParaRPr>
          </a:p>
          <a:p>
            <a:r>
              <a:rPr lang="en-US" sz="1200" b="1" u="heavy" kern="1200" cap="all" dirty="0">
                <a:solidFill>
                  <a:schemeClr val="tx1"/>
                </a:solidFill>
                <a:effectLst/>
                <a:latin typeface="+mn-lt"/>
                <a:ea typeface="+mn-ea"/>
                <a:cs typeface="+mn-cs"/>
              </a:rPr>
              <a:t>Analysis </a:t>
            </a:r>
            <a:r>
              <a:rPr lang="en-US" sz="1200" b="1" kern="1200" dirty="0">
                <a:solidFill>
                  <a:schemeClr val="tx1"/>
                </a:solidFill>
                <a:effectLst/>
                <a:latin typeface="+mn-lt"/>
                <a:ea typeface="+mn-ea"/>
                <a:cs typeface="+mn-cs"/>
              </a:rPr>
              <a:t>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psalm celebrates God’s deliverance, victory, and steadfast love. It acknowledges that the Lord is the source of salvation and joy.</a:t>
            </a:r>
          </a:p>
          <a:p>
            <a:r>
              <a:rPr lang="en-US" sz="1200" b="1" u="heavy" kern="1200" cap="all" dirty="0">
                <a:solidFill>
                  <a:schemeClr val="tx1"/>
                </a:solidFill>
                <a:effectLst/>
                <a:latin typeface="+mn-lt"/>
                <a:ea typeface="+mn-ea"/>
                <a:cs typeface="+mn-cs"/>
              </a:rPr>
              <a:t>Summary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God brings victory and salvation, leading His people to rejoice and give thanks.</a:t>
            </a:r>
          </a:p>
          <a:p>
            <a:r>
              <a:rPr lang="en-US" sz="1200" b="1" u="heavy" kern="1200" cap="all" dirty="0">
                <a:solidFill>
                  <a:schemeClr val="tx1"/>
                </a:solidFill>
                <a:effectLst/>
                <a:latin typeface="+mn-lt"/>
                <a:ea typeface="+mn-ea"/>
                <a:cs typeface="+mn-cs"/>
              </a:rPr>
              <a:t>Commentary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Often connected to Christ (v.22), this passage highlights God’s saving power. Believers respond with gratitude, recognizing that victory comes from the Lord alone.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marL="0" marR="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47562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0000" lnSpcReduction="20000"/>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Isaiah 2:2–4 &amp; Acts 17:26–28</a:t>
            </a:r>
            <a:endParaRPr lang="en-US" sz="1200" kern="1200" dirty="0">
              <a:solidFill>
                <a:schemeClr val="tx1"/>
              </a:solidFill>
              <a:effectLst/>
              <a:latin typeface="+mn-lt"/>
              <a:ea typeface="+mn-ea"/>
              <a:cs typeface="+mn-cs"/>
            </a:endParaRPr>
          </a:p>
          <a:p>
            <a:r>
              <a:rPr lang="en-US" sz="1200" b="1" u="heavy" kern="1200" cap="all" dirty="0">
                <a:solidFill>
                  <a:schemeClr val="tx1"/>
                </a:solidFill>
                <a:effectLst/>
                <a:latin typeface="+mn-lt"/>
                <a:ea typeface="+mn-ea"/>
                <a:cs typeface="+mn-cs"/>
              </a:rPr>
              <a:t>Analysis </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Both passages reveal God’s sovereignty over nations and His redemptive purpose for humanity. Isaiah presents a future kingdom where all nations gather to learn God’s ways and live in peace. Acts affirms that God created all people, determines their existence, and desires that they seek Him. Together, they show that history is not random—God is directing it toward a unified, righteous kingdom centered in truth and relationship with Him.</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u="heavy" kern="1200" cap="all" dirty="0">
                <a:solidFill>
                  <a:schemeClr val="tx1"/>
                </a:solidFill>
                <a:effectLst/>
                <a:latin typeface="+mn-lt"/>
                <a:ea typeface="+mn-ea"/>
                <a:cs typeface="+mn-cs"/>
              </a:rPr>
              <a:t>Summary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God rules over all nations and created all people to seek Him. His ultimate plan is to unite humanity under His authority, bringing peace, justice, and truth through His kingdom.</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sovereignly guides all nations and invites all people into His peaceful, truth-centered kingdom through Christ.</a:t>
            </a: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God Controls Nations</a:t>
            </a:r>
            <a:r>
              <a:rPr lang="en-US" sz="1200" kern="1200" dirty="0">
                <a:solidFill>
                  <a:schemeClr val="tx1"/>
                </a:solidFill>
                <a:effectLst/>
                <a:latin typeface="+mn-lt"/>
                <a:ea typeface="+mn-ea"/>
                <a:cs typeface="+mn-cs"/>
              </a:rPr>
              <a:t> – He determines times, boundaries, and history.</a:t>
            </a:r>
          </a:p>
          <a:p>
            <a:pPr lvl="0"/>
            <a:r>
              <a:rPr lang="en-US" sz="1200" b="1" kern="1200" dirty="0">
                <a:solidFill>
                  <a:schemeClr val="tx1"/>
                </a:solidFill>
                <a:effectLst/>
                <a:latin typeface="+mn-lt"/>
                <a:ea typeface="+mn-ea"/>
                <a:cs typeface="+mn-cs"/>
              </a:rPr>
              <a:t>God Invites All People</a:t>
            </a:r>
            <a:r>
              <a:rPr lang="en-US" sz="1200" kern="1200" dirty="0">
                <a:solidFill>
                  <a:schemeClr val="tx1"/>
                </a:solidFill>
                <a:effectLst/>
                <a:latin typeface="+mn-lt"/>
                <a:ea typeface="+mn-ea"/>
                <a:cs typeface="+mn-cs"/>
              </a:rPr>
              <a:t> – Every nation is called to seek and know Him.</a:t>
            </a:r>
          </a:p>
          <a:p>
            <a:pPr lvl="0"/>
            <a:r>
              <a:rPr lang="en-US" sz="1200" b="1" kern="1200" dirty="0">
                <a:solidFill>
                  <a:schemeClr val="tx1"/>
                </a:solidFill>
                <a:effectLst/>
                <a:latin typeface="+mn-lt"/>
                <a:ea typeface="+mn-ea"/>
                <a:cs typeface="+mn-cs"/>
              </a:rPr>
              <a:t>God Establishes Peace</a:t>
            </a:r>
            <a:r>
              <a:rPr lang="en-US" sz="1200" kern="1200" dirty="0">
                <a:solidFill>
                  <a:schemeClr val="tx1"/>
                </a:solidFill>
                <a:effectLst/>
                <a:latin typeface="+mn-lt"/>
                <a:ea typeface="+mn-ea"/>
                <a:cs typeface="+mn-cs"/>
              </a:rPr>
              <a:t> – His kingdom replaces conflict with righteousness.</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Seek God Personally</a:t>
            </a:r>
            <a:r>
              <a:rPr lang="en-US" sz="1200" kern="1200" dirty="0">
                <a:solidFill>
                  <a:schemeClr val="tx1"/>
                </a:solidFill>
                <a:effectLst/>
                <a:latin typeface="+mn-lt"/>
                <a:ea typeface="+mn-ea"/>
                <a:cs typeface="+mn-cs"/>
              </a:rPr>
              <a:t> – You were created to know Him (Acts 17:27).</a:t>
            </a:r>
          </a:p>
          <a:p>
            <a:pPr lvl="0"/>
            <a:r>
              <a:rPr lang="en-US" sz="1200" b="1" kern="1200" dirty="0">
                <a:solidFill>
                  <a:schemeClr val="tx1"/>
                </a:solidFill>
                <a:effectLst/>
                <a:latin typeface="+mn-lt"/>
                <a:ea typeface="+mn-ea"/>
                <a:cs typeface="+mn-cs"/>
              </a:rPr>
              <a:t>Trust God’s Sovereignty</a:t>
            </a:r>
            <a:r>
              <a:rPr lang="en-US" sz="1200" kern="1200" dirty="0">
                <a:solidFill>
                  <a:schemeClr val="tx1"/>
                </a:solidFill>
                <a:effectLst/>
                <a:latin typeface="+mn-lt"/>
                <a:ea typeface="+mn-ea"/>
                <a:cs typeface="+mn-cs"/>
              </a:rPr>
              <a:t> – Even global events are under His control.</a:t>
            </a:r>
          </a:p>
          <a:p>
            <a:pPr lvl="0"/>
            <a:r>
              <a:rPr lang="en-US" sz="1200" b="1" kern="1200" dirty="0">
                <a:solidFill>
                  <a:schemeClr val="tx1"/>
                </a:solidFill>
                <a:effectLst/>
                <a:latin typeface="+mn-lt"/>
                <a:ea typeface="+mn-ea"/>
                <a:cs typeface="+mn-cs"/>
              </a:rPr>
              <a:t>Promote Peace and Truth</a:t>
            </a:r>
            <a:r>
              <a:rPr lang="en-US" sz="1200" kern="1200" dirty="0">
                <a:solidFill>
                  <a:schemeClr val="tx1"/>
                </a:solidFill>
                <a:effectLst/>
                <a:latin typeface="+mn-lt"/>
                <a:ea typeface="+mn-ea"/>
                <a:cs typeface="+mn-cs"/>
              </a:rPr>
              <a:t> – Live as a reflection of God’s coming kingdom.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marL="0" marR="0">
              <a:lnSpc>
                <a:spcPct val="107000"/>
              </a:lnSpc>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5</a:t>
            </a:fld>
            <a:endParaRPr lang="en-US"/>
          </a:p>
        </p:txBody>
      </p:sp>
    </p:spTree>
    <p:extLst>
      <p:ext uri="{BB962C8B-B14F-4D97-AF65-F5344CB8AC3E}">
        <p14:creationId xmlns:p14="http://schemas.microsoft.com/office/powerpoint/2010/main" val="1255309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1" kern="1200" dirty="0">
                <a:solidFill>
                  <a:schemeClr val="tx1"/>
                </a:solidFill>
                <a:effectLst/>
                <a:latin typeface="+mn-lt"/>
                <a:ea typeface="+mn-ea"/>
                <a:cs typeface="+mn-cs"/>
              </a:rPr>
              <a:t>Out from Jerusalem</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God’s plan is to spread the gospel from Jerusalem to all nations. </a:t>
            </a:r>
            <a:r>
              <a:rPr lang="en-US" sz="1200" kern="1200" dirty="0">
                <a:solidFill>
                  <a:schemeClr val="tx1"/>
                </a:solidFill>
                <a:effectLst/>
                <a:latin typeface="+mn-lt"/>
                <a:ea typeface="+mn-ea"/>
                <a:cs typeface="+mn-cs"/>
              </a:rPr>
              <a:t>The gospel begins in Jerusalem and spreads to the entire world, calling all people to repentance and salvation through Jesus Christ.</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kern="1200" dirty="0">
                <a:solidFill>
                  <a:schemeClr val="tx1"/>
                </a:solidFill>
                <a:effectLst/>
                <a:latin typeface="+mn-lt"/>
                <a:ea typeface="+mn-ea"/>
                <a:cs typeface="+mn-cs"/>
              </a:rPr>
              <a:t>The gospel has a clear starting point—Jerusalem.</a:t>
            </a:r>
          </a:p>
          <a:p>
            <a:pPr marL="685800" lvl="1" indent="-228600">
              <a:buFont typeface="+mj-lt"/>
              <a:buAutoNum type="arabicPeriod"/>
            </a:pPr>
            <a:r>
              <a:rPr lang="en-US" sz="1200" kern="1200" dirty="0">
                <a:solidFill>
                  <a:schemeClr val="tx1"/>
                </a:solidFill>
                <a:effectLst/>
                <a:latin typeface="+mn-lt"/>
                <a:ea typeface="+mn-ea"/>
                <a:cs typeface="+mn-cs"/>
              </a:rPr>
              <a:t>The mission expands globally to all nations.</a:t>
            </a:r>
          </a:p>
          <a:p>
            <a:pPr marL="685800" lvl="1" indent="-228600">
              <a:buFont typeface="+mj-lt"/>
              <a:buAutoNum type="arabicPeriod"/>
            </a:pPr>
            <a:r>
              <a:rPr lang="en-US" sz="1200" kern="1200" dirty="0">
                <a:solidFill>
                  <a:schemeClr val="tx1"/>
                </a:solidFill>
                <a:effectLst/>
                <a:latin typeface="+mn-lt"/>
                <a:ea typeface="+mn-ea"/>
                <a:cs typeface="+mn-cs"/>
              </a:rPr>
              <a:t>Jesus is the message that draws people to God.</a:t>
            </a:r>
          </a:p>
          <a:p>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kern="1200" dirty="0">
                <a:solidFill>
                  <a:schemeClr val="tx1"/>
                </a:solidFill>
                <a:effectLst/>
                <a:latin typeface="+mn-lt"/>
                <a:ea typeface="+mn-ea"/>
                <a:cs typeface="+mn-cs"/>
              </a:rPr>
              <a:t>Share the gospel where you are first.</a:t>
            </a:r>
          </a:p>
          <a:p>
            <a:pPr marL="685800" lvl="1" indent="-228600">
              <a:buFont typeface="+mj-lt"/>
              <a:buAutoNum type="arabicPeriod"/>
            </a:pPr>
            <a:r>
              <a:rPr lang="en-US" sz="1200" kern="1200" dirty="0">
                <a:solidFill>
                  <a:schemeClr val="tx1"/>
                </a:solidFill>
                <a:effectLst/>
                <a:latin typeface="+mn-lt"/>
                <a:ea typeface="+mn-ea"/>
                <a:cs typeface="+mn-cs"/>
              </a:rPr>
              <a:t>Support missions beyond your local community.</a:t>
            </a:r>
          </a:p>
          <a:p>
            <a:pPr marL="685800" lvl="1" indent="-228600">
              <a:buFont typeface="+mj-lt"/>
              <a:buAutoNum type="arabicPeriod"/>
            </a:pPr>
            <a:r>
              <a:rPr lang="en-US" sz="1200" kern="1200" dirty="0">
                <a:solidFill>
                  <a:schemeClr val="tx1"/>
                </a:solidFill>
                <a:effectLst/>
                <a:latin typeface="+mn-lt"/>
                <a:ea typeface="+mn-ea"/>
                <a:cs typeface="+mn-cs"/>
              </a:rPr>
              <a:t>Christ is the center of all true worship.</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b="1" u="heavy" kern="1200" cap="all" dirty="0">
                <a:solidFill>
                  <a:schemeClr val="tx1"/>
                </a:solidFill>
                <a:effectLst/>
                <a:latin typeface="+mn-lt"/>
                <a:ea typeface="+mn-ea"/>
                <a:cs typeface="+mn-cs"/>
              </a:rPr>
              <a:t>Analysis </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section shows the fulfillment of Isaiah 2:3 through the spread of the gospel. The message of salvation begins in Jerusalem and extends outward to all nations, as commanded by Christ (Luke 24:47; Acts 1:8). The book of Acts demonstrates this movement, especially through Paul’s ministry. The gospel is the means by which all nations are drawn to God, fulfilling His redemptive plan.</a:t>
            </a:r>
          </a:p>
          <a:p>
            <a:r>
              <a:rPr lang="en-US" sz="1200" kern="1200" dirty="0">
                <a:solidFill>
                  <a:schemeClr val="tx1"/>
                </a:solidFill>
                <a:effectLst/>
                <a:latin typeface="+mn-lt"/>
                <a:ea typeface="+mn-ea"/>
                <a:cs typeface="+mn-cs"/>
              </a:rPr>
              <a:t>=============================</a:t>
            </a:r>
          </a:p>
          <a:p>
            <a:r>
              <a:rPr lang="en-US" sz="1200" b="1" kern="1200" dirty="0">
                <a:solidFill>
                  <a:schemeClr val="tx1"/>
                </a:solidFill>
                <a:effectLst/>
                <a:latin typeface="+mn-lt"/>
                <a:ea typeface="+mn-ea"/>
                <a:cs typeface="+mn-cs"/>
              </a:rPr>
              <a:t>Hills and High Places</a:t>
            </a:r>
            <a:endParaRPr lang="en-US" sz="1200" kern="1200" dirty="0">
              <a:solidFill>
                <a:schemeClr val="tx1"/>
              </a:solidFill>
              <a:effectLst/>
              <a:latin typeface="+mn-lt"/>
              <a:ea typeface="+mn-ea"/>
              <a:cs typeface="+mn-cs"/>
            </a:endParaRPr>
          </a:p>
          <a:p>
            <a:r>
              <a:rPr lang="en-US" sz="1200" b="1" u="heavy" kern="1200" cap="all"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God alone will be exalted above all false gods and earthly powers.</a:t>
            </a:r>
            <a:r>
              <a:rPr lang="en-US" sz="1200" kern="1200" dirty="0">
                <a:solidFill>
                  <a:schemeClr val="tx1"/>
                </a:solidFill>
                <a:effectLst/>
                <a:latin typeface="+mn-lt"/>
                <a:ea typeface="+mn-ea"/>
                <a:cs typeface="+mn-cs"/>
              </a:rPr>
              <a:t> All false systems of power and worship will be brought low as God alone is exalted and worshiped by all nations.</a:t>
            </a: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kern="1200" dirty="0">
                <a:solidFill>
                  <a:schemeClr val="tx1"/>
                </a:solidFill>
                <a:effectLst/>
                <a:latin typeface="+mn-lt"/>
                <a:ea typeface="+mn-ea"/>
                <a:cs typeface="+mn-cs"/>
              </a:rPr>
              <a:t>High places symbolized power and false worship.</a:t>
            </a:r>
          </a:p>
          <a:p>
            <a:pPr marL="685800" lvl="1" indent="-228600">
              <a:buFont typeface="+mj-lt"/>
              <a:buAutoNum type="arabicPeriod"/>
            </a:pPr>
            <a:r>
              <a:rPr lang="en-US" sz="1200" kern="1200" dirty="0">
                <a:solidFill>
                  <a:schemeClr val="tx1"/>
                </a:solidFill>
                <a:effectLst/>
                <a:latin typeface="+mn-lt"/>
                <a:ea typeface="+mn-ea"/>
                <a:cs typeface="+mn-cs"/>
              </a:rPr>
              <a:t>Human systems cannot rival God’s authority.</a:t>
            </a:r>
          </a:p>
          <a:p>
            <a:pPr marL="685800" lvl="1" indent="-228600">
              <a:buFont typeface="+mj-lt"/>
              <a:buAutoNum type="arabicPeriod"/>
            </a:pPr>
            <a:r>
              <a:rPr lang="en-US" sz="1200" kern="1200" dirty="0">
                <a:solidFill>
                  <a:schemeClr val="tx1"/>
                </a:solidFill>
                <a:effectLst/>
                <a:latin typeface="+mn-lt"/>
                <a:ea typeface="+mn-ea"/>
                <a:cs typeface="+mn-cs"/>
              </a:rPr>
              <a:t>God’s kingdom will ultimately prevail.</a:t>
            </a:r>
          </a:p>
          <a:p>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kern="1200" dirty="0">
                <a:solidFill>
                  <a:schemeClr val="tx1"/>
                </a:solidFill>
                <a:effectLst/>
                <a:latin typeface="+mn-lt"/>
                <a:ea typeface="+mn-ea"/>
                <a:cs typeface="+mn-cs"/>
              </a:rPr>
              <a:t>Remove idols from your life.</a:t>
            </a:r>
          </a:p>
          <a:p>
            <a:pPr marL="685800" lvl="1" indent="-228600">
              <a:buFont typeface="+mj-lt"/>
              <a:buAutoNum type="arabicPeriod"/>
            </a:pPr>
            <a:r>
              <a:rPr lang="en-US" sz="1200" kern="1200" dirty="0">
                <a:solidFill>
                  <a:schemeClr val="tx1"/>
                </a:solidFill>
                <a:effectLst/>
                <a:latin typeface="+mn-lt"/>
                <a:ea typeface="+mn-ea"/>
                <a:cs typeface="+mn-cs"/>
              </a:rPr>
              <a:t>Do not trust worldly power over God.</a:t>
            </a:r>
          </a:p>
          <a:p>
            <a:pPr marL="685800" lvl="1" indent="-228600">
              <a:buFont typeface="+mj-lt"/>
              <a:buAutoNum type="arabicPeriod"/>
            </a:pPr>
            <a:r>
              <a:rPr lang="en-US" sz="1200" kern="1200" dirty="0">
                <a:solidFill>
                  <a:schemeClr val="tx1"/>
                </a:solidFill>
                <a:effectLst/>
                <a:latin typeface="+mn-lt"/>
                <a:ea typeface="+mn-ea"/>
                <a:cs typeface="+mn-cs"/>
              </a:rPr>
              <a:t>Worship God alone in truth.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en-US" sz="1200" b="1" u="heavy" kern="1200" cap="all" dirty="0">
                <a:solidFill>
                  <a:schemeClr val="tx1"/>
                </a:solidFill>
                <a:effectLst/>
                <a:latin typeface="+mn-lt"/>
                <a:ea typeface="+mn-ea"/>
                <a:cs typeface="+mn-cs"/>
              </a:rPr>
              <a:t>Analysis </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section explains the cultural and spiritual significance of elevated places in the ancient world. Nations viewed their high places as symbols of power and religious authority. Isaiah declares that all these will be humbled before God’s kingdom. False worship and idolatry will be replaced by true worship of Yahweh, as all nations recognize His supremacy.</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a:lnSpc>
                <a:spcPct val="107000"/>
              </a:lnSpc>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6</a:t>
            </a:fld>
            <a:endParaRPr lang="en-US"/>
          </a:p>
        </p:txBody>
      </p:sp>
    </p:spTree>
    <p:extLst>
      <p:ext uri="{BB962C8B-B14F-4D97-AF65-F5344CB8AC3E}">
        <p14:creationId xmlns:p14="http://schemas.microsoft.com/office/powerpoint/2010/main" val="3769549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a:solidFill>
                  <a:schemeClr val="tx1"/>
                </a:solidFill>
                <a:effectLst/>
                <a:latin typeface="+mn-lt"/>
                <a:ea typeface="+mn-ea"/>
                <a:cs typeface="+mn-cs"/>
              </a:rPr>
              <a:t>Paul’s Philosopher-Rivals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gospel confronts and surpasses all human philosophies. </a:t>
            </a:r>
            <a:r>
              <a:rPr lang="en-US" sz="1200" kern="1200" dirty="0">
                <a:solidFill>
                  <a:schemeClr val="tx1"/>
                </a:solidFill>
                <a:effectLst/>
                <a:latin typeface="+mn-lt"/>
                <a:ea typeface="+mn-ea"/>
                <a:cs typeface="+mn-cs"/>
              </a:rPr>
              <a:t>Paul shares the gospel in a culture filled with competing ideas, showing that Christ is the true answer to life’s deepest questions.</a:t>
            </a:r>
          </a:p>
          <a:p>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kern="1200" dirty="0">
                <a:solidFill>
                  <a:schemeClr val="tx1"/>
                </a:solidFill>
                <a:effectLst/>
                <a:latin typeface="+mn-lt"/>
                <a:ea typeface="+mn-ea"/>
                <a:cs typeface="+mn-cs"/>
              </a:rPr>
              <a:t>Many worldviews compete for truth.</a:t>
            </a:r>
          </a:p>
          <a:p>
            <a:pPr marL="685800" lvl="1" indent="-228600">
              <a:buFont typeface="+mj-lt"/>
              <a:buAutoNum type="arabicPeriod"/>
            </a:pPr>
            <a:r>
              <a:rPr lang="en-US" sz="1200" kern="1200" dirty="0">
                <a:solidFill>
                  <a:schemeClr val="tx1"/>
                </a:solidFill>
                <a:effectLst/>
                <a:latin typeface="+mn-lt"/>
                <a:ea typeface="+mn-ea"/>
                <a:cs typeface="+mn-cs"/>
              </a:rPr>
              <a:t>Human wisdom is incomplete without God.</a:t>
            </a:r>
          </a:p>
          <a:p>
            <a:pPr marL="685800" lvl="1" indent="-228600">
              <a:buFont typeface="+mj-lt"/>
              <a:buAutoNum type="arabicPeriod"/>
            </a:pPr>
            <a:r>
              <a:rPr lang="en-US" sz="1200" kern="1200" dirty="0">
                <a:solidFill>
                  <a:schemeClr val="tx1"/>
                </a:solidFill>
                <a:effectLst/>
                <a:latin typeface="+mn-lt"/>
                <a:ea typeface="+mn-ea"/>
                <a:cs typeface="+mn-cs"/>
              </a:rPr>
              <a:t>The gospel must engage culture directly.</a:t>
            </a:r>
          </a:p>
          <a:p>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kern="1200" dirty="0">
                <a:solidFill>
                  <a:schemeClr val="tx1"/>
                </a:solidFill>
                <a:effectLst/>
                <a:latin typeface="+mn-lt"/>
                <a:ea typeface="+mn-ea"/>
                <a:cs typeface="+mn-cs"/>
              </a:rPr>
              <a:t>Be prepared to defend your faith.</a:t>
            </a:r>
          </a:p>
          <a:p>
            <a:pPr marL="685800" lvl="1" indent="-228600">
              <a:buFont typeface="+mj-lt"/>
              <a:buAutoNum type="arabicPeriod"/>
            </a:pPr>
            <a:r>
              <a:rPr lang="en-US" sz="1200" kern="1200" dirty="0">
                <a:solidFill>
                  <a:schemeClr val="tx1"/>
                </a:solidFill>
                <a:effectLst/>
                <a:latin typeface="+mn-lt"/>
                <a:ea typeface="+mn-ea"/>
                <a:cs typeface="+mn-cs"/>
              </a:rPr>
              <a:t>Engage culture without compromising truth.</a:t>
            </a:r>
          </a:p>
          <a:p>
            <a:pPr marL="685800" lvl="1" indent="-228600">
              <a:buFont typeface="+mj-lt"/>
              <a:buAutoNum type="arabicPeriod"/>
            </a:pPr>
            <a:r>
              <a:rPr lang="en-US" sz="1200" kern="1200" dirty="0">
                <a:solidFill>
                  <a:schemeClr val="tx1"/>
                </a:solidFill>
                <a:effectLst/>
                <a:latin typeface="+mn-lt"/>
                <a:ea typeface="+mn-ea"/>
                <a:cs typeface="+mn-cs"/>
              </a:rPr>
              <a:t>True fulfillment is found only in God.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en-US" sz="1200" b="1" u="heavy" kern="1200" cap="all" dirty="0">
                <a:solidFill>
                  <a:schemeClr val="tx1"/>
                </a:solidFill>
                <a:effectLst/>
                <a:latin typeface="+mn-lt"/>
                <a:ea typeface="+mn-ea"/>
                <a:cs typeface="+mn-cs"/>
              </a:rPr>
              <a:t>Analysis </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Paul enters a culture filled with competing philosophies. Epicureans and Stoics represent different views of life—pleasure versus endurance—but both lack true knowledge of God. Paul engages them in the marketplace and at the Areopagus, bringing the gospel into intellectual and cultural spaces. This reflects the church’s mission to confront all worldviews with truth.</a:t>
            </a:r>
          </a:p>
          <a:p>
            <a:endParaRPr lang="en-US" sz="1200" kern="1200" dirty="0">
              <a:solidFill>
                <a:schemeClr val="tx1"/>
              </a:solidFill>
              <a:effectLst/>
              <a:latin typeface="+mn-lt"/>
              <a:ea typeface="+mn-ea"/>
              <a:cs typeface="+mn-cs"/>
            </a:endParaRPr>
          </a:p>
          <a:p>
            <a:pPr marL="0" marR="0">
              <a:lnSpc>
                <a:spcPct val="107000"/>
              </a:lnSpc>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7</a:t>
            </a:fld>
            <a:endParaRPr lang="en-US"/>
          </a:p>
        </p:txBody>
      </p:sp>
    </p:spTree>
    <p:extLst>
      <p:ext uri="{BB962C8B-B14F-4D97-AF65-F5344CB8AC3E}">
        <p14:creationId xmlns:p14="http://schemas.microsoft.com/office/powerpoint/2010/main" val="4189999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10000"/>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4. Paul and Socrates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preserves and advances His truth even in challenging environments </a:t>
            </a:r>
            <a:r>
              <a:rPr lang="en-US" sz="1200" kern="1200" dirty="0">
                <a:solidFill>
                  <a:schemeClr val="tx1"/>
                </a:solidFill>
                <a:effectLst/>
                <a:latin typeface="+mn-lt"/>
                <a:ea typeface="+mn-ea"/>
                <a:cs typeface="+mn-cs"/>
              </a:rPr>
              <a:t>Paul boldly proclaims truth in a philosophical setting, and God allows the message to be heard rather than silenced.</a:t>
            </a: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kern="1200" dirty="0">
                <a:solidFill>
                  <a:schemeClr val="tx1"/>
                </a:solidFill>
                <a:effectLst/>
                <a:latin typeface="+mn-lt"/>
                <a:ea typeface="+mn-ea"/>
                <a:cs typeface="+mn-cs"/>
              </a:rPr>
              <a:t>Truth may be challenged but must be proclaimed.</a:t>
            </a:r>
          </a:p>
          <a:p>
            <a:pPr marL="685800" lvl="1" indent="-228600">
              <a:buFont typeface="+mj-lt"/>
              <a:buAutoNum type="arabicPeriod"/>
            </a:pPr>
            <a:r>
              <a:rPr lang="en-US" sz="1200" kern="1200" dirty="0">
                <a:solidFill>
                  <a:schemeClr val="tx1"/>
                </a:solidFill>
                <a:effectLst/>
                <a:latin typeface="+mn-lt"/>
                <a:ea typeface="+mn-ea"/>
                <a:cs typeface="+mn-cs"/>
              </a:rPr>
              <a:t>God controls outcomes, not man.</a:t>
            </a:r>
          </a:p>
          <a:p>
            <a:pPr marL="685800" lvl="1" indent="-228600">
              <a:buFont typeface="+mj-lt"/>
              <a:buAutoNum type="arabicPeriod"/>
            </a:pPr>
            <a:r>
              <a:rPr lang="en-US" sz="1200" kern="1200" dirty="0">
                <a:solidFill>
                  <a:schemeClr val="tx1"/>
                </a:solidFill>
                <a:effectLst/>
                <a:latin typeface="+mn-lt"/>
                <a:ea typeface="+mn-ea"/>
                <a:cs typeface="+mn-cs"/>
              </a:rPr>
              <a:t>The gospel stands firm in any culture.</a:t>
            </a:r>
          </a:p>
          <a:p>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kern="1200" dirty="0">
                <a:solidFill>
                  <a:schemeClr val="tx1"/>
                </a:solidFill>
                <a:effectLst/>
                <a:latin typeface="+mn-lt"/>
                <a:ea typeface="+mn-ea"/>
                <a:cs typeface="+mn-cs"/>
              </a:rPr>
              <a:t>Speak truth with boldness and wisdom.</a:t>
            </a:r>
          </a:p>
          <a:p>
            <a:pPr marL="685800" lvl="1" indent="-228600">
              <a:buFont typeface="+mj-lt"/>
              <a:buAutoNum type="arabicPeriod"/>
            </a:pPr>
            <a:r>
              <a:rPr lang="en-US" sz="1200" kern="1200" dirty="0">
                <a:solidFill>
                  <a:schemeClr val="tx1"/>
                </a:solidFill>
                <a:effectLst/>
                <a:latin typeface="+mn-lt"/>
                <a:ea typeface="+mn-ea"/>
                <a:cs typeface="+mn-cs"/>
              </a:rPr>
              <a:t>Trust God with the results.</a:t>
            </a:r>
          </a:p>
          <a:p>
            <a:pPr marL="685800" lvl="1" indent="-228600">
              <a:buFont typeface="+mj-lt"/>
              <a:buAutoNum type="arabicPeriod"/>
            </a:pPr>
            <a:r>
              <a:rPr lang="en-US" sz="1200" kern="1200" dirty="0">
                <a:solidFill>
                  <a:schemeClr val="tx1"/>
                </a:solidFill>
                <a:effectLst/>
                <a:latin typeface="+mn-lt"/>
                <a:ea typeface="+mn-ea"/>
                <a:cs typeface="+mn-cs"/>
              </a:rPr>
              <a:t>Remain faithful even in opposition.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en-US" sz="1200" b="1" u="heavy" kern="1200" cap="all" dirty="0">
                <a:solidFill>
                  <a:schemeClr val="tx1"/>
                </a:solidFill>
                <a:effectLst/>
                <a:latin typeface="+mn-lt"/>
                <a:ea typeface="+mn-ea"/>
                <a:cs typeface="+mn-cs"/>
              </a:rPr>
              <a:t>Analysis </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section compares Paul with Socrates, highlighting similarities in their defense of truth before the Areopagus. Both were accused of introducing new ideas, yet Paul’s message centers on the living God and resurrection. Unlike Socrates, Paul is not condemned, reflecting a cultural openness and God’s providence in advancing the gospel.</a:t>
            </a:r>
          </a:p>
          <a:p>
            <a:endParaRPr lang="en-US" sz="1200" kern="1200" dirty="0">
              <a:solidFill>
                <a:schemeClr val="tx1"/>
              </a:solidFill>
              <a:effectLst/>
              <a:latin typeface="+mn-lt"/>
              <a:ea typeface="+mn-ea"/>
              <a:cs typeface="+mn-cs"/>
            </a:endParaRPr>
          </a:p>
          <a:p>
            <a:pPr marL="457200" marR="0">
              <a:lnSpc>
                <a:spcPct val="107000"/>
              </a:lnSpc>
              <a:spcBef>
                <a:spcPts val="0"/>
              </a:spcBef>
              <a:spcAft>
                <a:spcPts val="0"/>
              </a:spcAft>
              <a:tabLst>
                <a:tab pos="1036955"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8</a:t>
            </a:fld>
            <a:endParaRPr lang="en-US"/>
          </a:p>
        </p:txBody>
      </p:sp>
    </p:spTree>
    <p:extLst>
      <p:ext uri="{BB962C8B-B14F-4D97-AF65-F5344CB8AC3E}">
        <p14:creationId xmlns:p14="http://schemas.microsoft.com/office/powerpoint/2010/main" val="330746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32500" lnSpcReduction="20000"/>
          </a:bodyPr>
          <a:lstStyle/>
          <a:p>
            <a:r>
              <a:rPr lang="en-US" sz="1200" b="1" kern="1200" dirty="0">
                <a:solidFill>
                  <a:schemeClr val="tx1"/>
                </a:solidFill>
                <a:effectLst/>
                <a:latin typeface="+mn-lt"/>
                <a:ea typeface="+mn-ea"/>
                <a:cs typeface="+mn-cs"/>
              </a:rPr>
              <a:t>Paul in Athens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his second missionary journey (AD 52–54), Paul traveled through the region of Macedonia (modern-day northern Greece). During this journey, he planted churches in the cities of Philippi and Thessalonica (Acts 16:6–15; 17:1–9). Due to persecution in Thessalonica, Paul fled to Athens, some 300 miles to the south (17:14–15).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Paul walked around Athens, he became distressed by all the city’s idolatry (Acts 17:16). He responded by engaging fellow Jews, God-fearing Gentiles, and others in conversation about Jesus. Paul’s teaching drew the attention of local philosophers, who invited him to speak at the Areopagus, the space in which the city’s political council met (17:19). The Areopagus council likely had authority over which religious teachings were allowed into the city. These men had a rich knowledge of Greek philosophy but almost no familiarity with Hebrew Scripture. Today’s passage comes as Paul addresses this new, highly educated audience with the gospel.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Isaiah’s message reveals that Judah’s greatest problem was not political danger but spiritual rebellion against God. Though judgment was deserved because of sin, idolatry, and injustice, God promised restoration, righteousness, and peace if the people repented. This prophetic hope points forward to God’s greater redemptive plan. In Acts 17, Paul proclaims that fulfillment in Athens, declaring that the one true God created all nations and now calls all people to seek Him through Jesus Christ. Together, these contexts show a unified truth: </a:t>
            </a:r>
            <a:r>
              <a:rPr lang="en-US" sz="1200" b="1" kern="1200" dirty="0">
                <a:solidFill>
                  <a:schemeClr val="tx1"/>
                </a:solidFill>
                <a:effectLst/>
                <a:latin typeface="+mn-lt"/>
                <a:ea typeface="+mn-ea"/>
                <a:cs typeface="+mn-cs"/>
              </a:rPr>
              <a:t>God confronts sin, calls for repentance, and extends salvation beyond Israel to all nations. His plan moves from judgment to redemption, from Jerusalem to the world. Believers are called to trust God’s sovereign plan, live in repentance, and boldly share the gospel across all cultures.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Lesson Context</a:t>
            </a:r>
            <a:endParaRPr lang="en-US" sz="1200" kern="1200" dirty="0">
              <a:solidFill>
                <a:schemeClr val="tx1"/>
              </a:solidFill>
              <a:effectLst/>
              <a:latin typeface="+mn-lt"/>
              <a:ea typeface="+mn-ea"/>
              <a:cs typeface="+mn-cs"/>
            </a:endParaRPr>
          </a:p>
          <a:p>
            <a:r>
              <a:rPr lang="en-US" sz="1200" b="1" u="heavy" kern="1200" cap="all" dirty="0">
                <a:solidFill>
                  <a:schemeClr val="tx1"/>
                </a:solidFill>
                <a:effectLst/>
                <a:latin typeface="+mn-lt"/>
                <a:ea typeface="+mn-ea"/>
                <a:cs typeface="+mn-cs"/>
              </a:rPr>
              <a:t>Analysis </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Isaiah addresses Judah’s sin while revealing God’s future restoration and global peace. Though judgment is deserved, God’s redemptive plan will prevail. Acts 17 shows Paul proclaiming this fulfillment—God as Creator of all nations and Savior through Christ—to a Gentile audience. Together, the passages connect prophecy and fulfillment: God calls His people to repentance while extending salvation to all nations through the gospel.</a:t>
            </a:r>
          </a:p>
          <a:p>
            <a:r>
              <a:rPr lang="en-US" sz="1200" b="1" u="heavy" kern="1200" cap="all" dirty="0">
                <a:solidFill>
                  <a:schemeClr val="tx1"/>
                </a:solidFill>
                <a:effectLst/>
                <a:latin typeface="+mn-lt"/>
                <a:ea typeface="+mn-ea"/>
                <a:cs typeface="+mn-cs"/>
              </a:rPr>
              <a:t>Summary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Though Judah was unfaithful, God promised restoration and peace. This promise is fulfilled as the gospel reaches all nations through Christ.</a:t>
            </a: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God’s redemptive plan overcomes sin and extends salvation to all nations through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God judges sin but promises restoration.</a:t>
            </a:r>
          </a:p>
          <a:p>
            <a:pPr lvl="0"/>
            <a:r>
              <a:rPr lang="en-US" sz="1200" kern="1200" dirty="0">
                <a:solidFill>
                  <a:schemeClr val="tx1"/>
                </a:solidFill>
                <a:effectLst/>
                <a:latin typeface="+mn-lt"/>
                <a:ea typeface="+mn-ea"/>
                <a:cs typeface="+mn-cs"/>
              </a:rPr>
              <a:t>Prophecy in Isaiah is fulfilled through the gospel.</a:t>
            </a:r>
          </a:p>
          <a:p>
            <a:pPr lvl="0"/>
            <a:r>
              <a:rPr lang="en-US" sz="1200" kern="1200" dirty="0">
                <a:solidFill>
                  <a:schemeClr val="tx1"/>
                </a:solidFill>
                <a:effectLst/>
                <a:latin typeface="+mn-lt"/>
                <a:ea typeface="+mn-ea"/>
                <a:cs typeface="+mn-cs"/>
              </a:rPr>
              <a:t>Salvation is for all people, not one nation.</a:t>
            </a:r>
          </a:p>
          <a:p>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Repentance is necessary for peace with God.</a:t>
            </a:r>
          </a:p>
          <a:p>
            <a:pPr lvl="0"/>
            <a:r>
              <a:rPr lang="en-US" sz="1200" kern="1200" dirty="0">
                <a:solidFill>
                  <a:schemeClr val="tx1"/>
                </a:solidFill>
                <a:effectLst/>
                <a:latin typeface="+mn-lt"/>
                <a:ea typeface="+mn-ea"/>
                <a:cs typeface="+mn-cs"/>
              </a:rPr>
              <a:t>Trust God’s plan even in difficult times.</a:t>
            </a:r>
          </a:p>
          <a:p>
            <a:pPr lvl="0"/>
            <a:r>
              <a:rPr lang="en-US" sz="1200" kern="1200" dirty="0">
                <a:solidFill>
                  <a:schemeClr val="tx1"/>
                </a:solidFill>
                <a:effectLst/>
                <a:latin typeface="+mn-lt"/>
                <a:ea typeface="+mn-ea"/>
                <a:cs typeface="+mn-cs"/>
              </a:rPr>
              <a:t>Share the gospel with all people.</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Isaiah in Judah</a:t>
            </a:r>
            <a:endParaRPr lang="en-US" sz="1200" kern="1200" dirty="0">
              <a:solidFill>
                <a:schemeClr val="tx1"/>
              </a:solidFill>
              <a:effectLst/>
              <a:latin typeface="+mn-lt"/>
              <a:ea typeface="+mn-ea"/>
              <a:cs typeface="+mn-cs"/>
            </a:endParaRPr>
          </a:p>
          <a:p>
            <a:r>
              <a:rPr lang="en-US" sz="1200" b="1" u="heavy" kern="1200" cap="all" dirty="0">
                <a:solidFill>
                  <a:schemeClr val="tx1"/>
                </a:solidFill>
                <a:effectLst/>
                <a:latin typeface="+mn-lt"/>
                <a:ea typeface="+mn-ea"/>
                <a:cs typeface="+mn-cs"/>
              </a:rPr>
              <a:t>Analysis </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Isaiah ministers during political instability and spiritual rebellion. Judah faces external threats and internal corruption, but their greatest problem is sin against God. The people’s idolatry and injustice separate them from peace. Yet God offers hope—restoration and righteousness—if they repent. Judgment and grace are held together, showing God’s holiness and mercy.</a:t>
            </a:r>
          </a:p>
          <a:p>
            <a:r>
              <a:rPr lang="en-US" sz="1200" b="1" u="heavy" kern="1200" cap="all" dirty="0">
                <a:solidFill>
                  <a:schemeClr val="tx1"/>
                </a:solidFill>
                <a:effectLst/>
                <a:latin typeface="+mn-lt"/>
                <a:ea typeface="+mn-ea"/>
                <a:cs typeface="+mn-cs"/>
              </a:rPr>
              <a:t>Summary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Judah’s greatest danger was sin, not enemies. God calls them to repentance and promises restoration through His grace.</a:t>
            </a: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True peace comes only through repentance and restoration with God.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Sin leads to judgment and instability.</a:t>
            </a:r>
          </a:p>
          <a:p>
            <a:pPr lvl="0"/>
            <a:r>
              <a:rPr lang="en-US" sz="1200" kern="1200" dirty="0">
                <a:solidFill>
                  <a:schemeClr val="tx1"/>
                </a:solidFill>
                <a:effectLst/>
                <a:latin typeface="+mn-lt"/>
                <a:ea typeface="+mn-ea"/>
                <a:cs typeface="+mn-cs"/>
              </a:rPr>
              <a:t>External problems reflect internal rebellion.</a:t>
            </a:r>
          </a:p>
          <a:p>
            <a:pPr lvl="0"/>
            <a:r>
              <a:rPr lang="en-US" sz="1200" kern="1200" dirty="0">
                <a:solidFill>
                  <a:schemeClr val="tx1"/>
                </a:solidFill>
                <a:effectLst/>
                <a:latin typeface="+mn-lt"/>
                <a:ea typeface="+mn-ea"/>
                <a:cs typeface="+mn-cs"/>
              </a:rPr>
              <a:t>God offers restoration through repentance.</a:t>
            </a:r>
          </a:p>
          <a:p>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Address spiritual issues before external ones.</a:t>
            </a:r>
          </a:p>
          <a:p>
            <a:pPr lvl="0"/>
            <a:r>
              <a:rPr lang="en-US" sz="1200" kern="1200" dirty="0">
                <a:solidFill>
                  <a:schemeClr val="tx1"/>
                </a:solidFill>
                <a:effectLst/>
                <a:latin typeface="+mn-lt"/>
                <a:ea typeface="+mn-ea"/>
                <a:cs typeface="+mn-cs"/>
              </a:rPr>
              <a:t>Turn from sin to receive God’s peace.</a:t>
            </a:r>
          </a:p>
          <a:p>
            <a:pPr lvl="0"/>
            <a:r>
              <a:rPr lang="en-US" sz="1200" kern="1200" dirty="0">
                <a:solidFill>
                  <a:schemeClr val="tx1"/>
                </a:solidFill>
                <a:effectLst/>
                <a:latin typeface="+mn-lt"/>
                <a:ea typeface="+mn-ea"/>
                <a:cs typeface="+mn-cs"/>
              </a:rPr>
              <a:t>God’s mercy is available even after failure.</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Context: Paul in Athens</a:t>
            </a:r>
            <a:endParaRPr lang="en-US" sz="1200" kern="1200" dirty="0">
              <a:solidFill>
                <a:schemeClr val="tx1"/>
              </a:solidFill>
              <a:effectLst/>
              <a:latin typeface="+mn-lt"/>
              <a:ea typeface="+mn-ea"/>
              <a:cs typeface="+mn-cs"/>
            </a:endParaRPr>
          </a:p>
          <a:p>
            <a:r>
              <a:rPr lang="en-US" sz="1200" b="1" u="heavy" kern="1200" cap="all" dirty="0">
                <a:solidFill>
                  <a:schemeClr val="tx1"/>
                </a:solidFill>
                <a:effectLst/>
                <a:latin typeface="+mn-lt"/>
                <a:ea typeface="+mn-ea"/>
                <a:cs typeface="+mn-cs"/>
              </a:rPr>
              <a:t>Analysis </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Paul enters a highly intellectual but idolatrous culture. Troubled by widespread idol worship, he engages people in discussion and proclaims the true God. His message introduces a personal Creator who desires relationship with humanity. Speaking at the Areopagus, Paul bridges cultural gaps to present the gospel to those unfamiliar with Scripture.</a:t>
            </a:r>
          </a:p>
          <a:p>
            <a:r>
              <a:rPr lang="en-US" sz="1200" b="1" u="heavy" kern="1200" cap="all" dirty="0">
                <a:solidFill>
                  <a:schemeClr val="tx1"/>
                </a:solidFill>
                <a:effectLst/>
                <a:latin typeface="+mn-lt"/>
                <a:ea typeface="+mn-ea"/>
                <a:cs typeface="+mn-cs"/>
              </a:rPr>
              <a:t>Summary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Paul boldly shares the gospel in an idolatrous, intellectual culture, revealing the true God to those seeking truth.</a:t>
            </a: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gospel must be clearly presented to all cultures, regardless of their beliefs.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Culture may be intelligent yet spiritually blind.</a:t>
            </a:r>
          </a:p>
          <a:p>
            <a:pPr lvl="0"/>
            <a:r>
              <a:rPr lang="en-US" sz="1200" kern="1200" dirty="0">
                <a:solidFill>
                  <a:schemeClr val="tx1"/>
                </a:solidFill>
                <a:effectLst/>
                <a:latin typeface="+mn-lt"/>
                <a:ea typeface="+mn-ea"/>
                <a:cs typeface="+mn-cs"/>
              </a:rPr>
              <a:t>The gospel confronts idolatry.</a:t>
            </a:r>
          </a:p>
          <a:p>
            <a:pPr lvl="0"/>
            <a:r>
              <a:rPr lang="en-US" sz="1200" kern="1200" dirty="0">
                <a:solidFill>
                  <a:schemeClr val="tx1"/>
                </a:solidFill>
                <a:effectLst/>
                <a:latin typeface="+mn-lt"/>
                <a:ea typeface="+mn-ea"/>
                <a:cs typeface="+mn-cs"/>
              </a:rPr>
              <a:t>God desires all people to know Him.</a:t>
            </a:r>
          </a:p>
          <a:p>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Engage culture with truth, not fear.</a:t>
            </a:r>
          </a:p>
          <a:p>
            <a:pPr lvl="0"/>
            <a:r>
              <a:rPr lang="en-US" sz="1200" kern="1200" dirty="0">
                <a:solidFill>
                  <a:schemeClr val="tx1"/>
                </a:solidFill>
                <a:effectLst/>
                <a:latin typeface="+mn-lt"/>
                <a:ea typeface="+mn-ea"/>
                <a:cs typeface="+mn-cs"/>
              </a:rPr>
              <a:t>Do not be intimidated by intellectual opposition.</a:t>
            </a:r>
          </a:p>
          <a:p>
            <a:pPr lvl="0"/>
            <a:r>
              <a:rPr lang="en-US" sz="1200" kern="1200" dirty="0">
                <a:solidFill>
                  <a:schemeClr val="tx1"/>
                </a:solidFill>
                <a:effectLst/>
                <a:latin typeface="+mn-lt"/>
                <a:ea typeface="+mn-ea"/>
                <a:cs typeface="+mn-cs"/>
              </a:rPr>
              <a:t>Always point people to the one true God.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marL="0" marR="0">
              <a:lnSpc>
                <a:spcPct val="107000"/>
              </a:lnSpc>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9</a:t>
            </a:fld>
            <a:endParaRPr lang="en-US"/>
          </a:p>
        </p:txBody>
      </p:sp>
    </p:spTree>
    <p:extLst>
      <p:ext uri="{BB962C8B-B14F-4D97-AF65-F5344CB8AC3E}">
        <p14:creationId xmlns:p14="http://schemas.microsoft.com/office/powerpoint/2010/main" val="1067035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10878B-A7AB-4EB9-AA3E-1DCCFBB10A7B}" type="datetimeFigureOut">
              <a:rPr lang="en-US" smtClean="0"/>
              <a:t>3/21/2026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F16E4-4EB9-41F8-8A2C-3C20CF7A1DF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2274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10878B-A7AB-4EB9-AA3E-1DCCFBB10A7B}" type="datetimeFigureOut">
              <a:rPr lang="en-US" smtClean="0"/>
              <a:t>3/21/2026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580072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10878B-A7AB-4EB9-AA3E-1DCCFBB10A7B}" type="datetimeFigureOut">
              <a:rPr lang="en-US" smtClean="0"/>
              <a:t>3/21/2026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3507688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txBox="1">
            <a:spLocks noGrp="1"/>
          </p:cNvSpPr>
          <p:nvPr>
            <p:ph type="title"/>
          </p:nvPr>
        </p:nvSpPr>
        <p:spPr>
          <a:xfrm>
            <a:off x="1190627" y="2536031"/>
            <a:ext cx="9810751" cy="1785938"/>
          </a:xfrm>
          <a:prstGeom prst="rect">
            <a:avLst/>
          </a:prstGeom>
        </p:spPr>
        <p:txBody>
          <a:bodyPr/>
          <a:lstStyle/>
          <a:p>
            <a:r>
              <a:t>Title Text</a:t>
            </a:r>
          </a:p>
        </p:txBody>
      </p:sp>
      <p:sp>
        <p:nvSpPr>
          <p:cNvPr id="31" name="Shape 31"/>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05158743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idx="13"/>
          </p:nvPr>
        </p:nvSpPr>
        <p:spPr>
          <a:xfrm>
            <a:off x="1916911" y="-17859"/>
            <a:ext cx="11751469" cy="6081117"/>
          </a:xfrm>
          <a:prstGeom prst="rect">
            <a:avLst/>
          </a:prstGeom>
          <a:ln w="9525">
            <a:round/>
          </a:ln>
        </p:spPr>
        <p:txBody>
          <a:bodyPr lIns="64291" tIns="32145" rIns="64291" bIns="32145" anchor="t">
            <a:noAutofit/>
          </a:bodyPr>
          <a:lstStyle/>
          <a:p>
            <a:endParaRPr/>
          </a:p>
        </p:txBody>
      </p:sp>
      <p:sp>
        <p:nvSpPr>
          <p:cNvPr id="39" name="Shape 39"/>
          <p:cNvSpPr txBox="1">
            <a:spLocks noGrp="1"/>
          </p:cNvSpPr>
          <p:nvPr>
            <p:ph type="title"/>
          </p:nvPr>
        </p:nvSpPr>
        <p:spPr>
          <a:xfrm>
            <a:off x="571502" y="812602"/>
            <a:ext cx="5619751" cy="2509242"/>
          </a:xfrm>
          <a:prstGeom prst="rect">
            <a:avLst/>
          </a:prstGeom>
        </p:spPr>
        <p:txBody>
          <a:bodyPr anchor="b"/>
          <a:lstStyle>
            <a:lvl1pPr>
              <a:defRPr sz="4100"/>
            </a:lvl1pPr>
          </a:lstStyle>
          <a:p>
            <a:r>
              <a:t>Title Text</a:t>
            </a:r>
          </a:p>
        </p:txBody>
      </p:sp>
      <p:sp>
        <p:nvSpPr>
          <p:cNvPr id="40" name="Shape 40"/>
          <p:cNvSpPr txBox="1">
            <a:spLocks noGrp="1"/>
          </p:cNvSpPr>
          <p:nvPr>
            <p:ph type="body" sz="quarter" idx="1"/>
          </p:nvPr>
        </p:nvSpPr>
        <p:spPr>
          <a:xfrm>
            <a:off x="571502" y="3348633"/>
            <a:ext cx="5619751" cy="2509242"/>
          </a:xfrm>
          <a:prstGeom prst="rect">
            <a:avLst/>
          </a:prstGeom>
        </p:spPr>
        <p:txBody>
          <a:bodyPr anchor="t"/>
          <a:lstStyle>
            <a:lvl1pPr marL="0" indent="0" algn="ctr">
              <a:spcBef>
                <a:spcPts val="0"/>
              </a:spcBef>
              <a:buSzTx/>
              <a:buNone/>
            </a:lvl1pPr>
            <a:lvl2pPr marL="0" indent="160745" algn="ctr">
              <a:spcBef>
                <a:spcPts val="0"/>
              </a:spcBef>
              <a:buSzTx/>
              <a:buNone/>
            </a:lvl2pPr>
            <a:lvl3pPr marL="0" indent="321490" algn="ctr">
              <a:spcBef>
                <a:spcPts val="0"/>
              </a:spcBef>
              <a:buSzTx/>
              <a:buNone/>
            </a:lvl3pPr>
            <a:lvl4pPr marL="0" indent="482234" algn="ctr">
              <a:spcBef>
                <a:spcPts val="0"/>
              </a:spcBef>
              <a:buSzTx/>
              <a:buNone/>
            </a:lvl4pPr>
            <a:lvl5pPr marL="0" indent="642979"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41" name="Shape 41"/>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82242741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10878B-A7AB-4EB9-AA3E-1DCCFBB10A7B}" type="datetimeFigureOut">
              <a:rPr lang="en-US" smtClean="0"/>
              <a:t>3/21/2026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691542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10878B-A7AB-4EB9-AA3E-1DCCFBB10A7B}" type="datetimeFigureOut">
              <a:rPr lang="en-US" smtClean="0"/>
              <a:t>3/21/2026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F16E4-4EB9-41F8-8A2C-3C20CF7A1DF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3585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10878B-A7AB-4EB9-AA3E-1DCCFBB10A7B}" type="datetimeFigureOut">
              <a:rPr lang="en-US" smtClean="0"/>
              <a:t>3/21/2026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4194693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10878B-A7AB-4EB9-AA3E-1DCCFBB10A7B}" type="datetimeFigureOut">
              <a:rPr lang="en-US" smtClean="0"/>
              <a:t>3/21/2026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2335833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10878B-A7AB-4EB9-AA3E-1DCCFBB10A7B}" type="datetimeFigureOut">
              <a:rPr lang="en-US" smtClean="0"/>
              <a:t>3/21/2026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2182786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110878B-A7AB-4EB9-AA3E-1DCCFBB10A7B}" type="datetimeFigureOut">
              <a:rPr lang="en-US" smtClean="0"/>
              <a:t>3/21/2026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2468281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110878B-A7AB-4EB9-AA3E-1DCCFBB10A7B}" type="datetimeFigureOut">
              <a:rPr lang="en-US" smtClean="0"/>
              <a:t>3/21/2026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DDF16E4-4EB9-41F8-8A2C-3C20CF7A1DF1}" type="slidenum">
              <a:rPr lang="en-US" smtClean="0"/>
              <a:t>‹#›</a:t>
            </a:fld>
            <a:endParaRPr lang="en-US"/>
          </a:p>
        </p:txBody>
      </p:sp>
    </p:spTree>
    <p:extLst>
      <p:ext uri="{BB962C8B-B14F-4D97-AF65-F5344CB8AC3E}">
        <p14:creationId xmlns:p14="http://schemas.microsoft.com/office/powerpoint/2010/main" val="789241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10878B-A7AB-4EB9-AA3E-1DCCFBB10A7B}" type="datetimeFigureOut">
              <a:rPr lang="en-US" smtClean="0"/>
              <a:t>3/21/2026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1018917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110878B-A7AB-4EB9-AA3E-1DCCFBB10A7B}" type="datetimeFigureOut">
              <a:rPr lang="en-US" smtClean="0"/>
              <a:t>3/21/2026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DDF16E4-4EB9-41F8-8A2C-3C20CF7A1DF1}"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761127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7.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7.e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jp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6B278-CDC5-44F2-95FE-0A390447B274}"/>
              </a:ext>
            </a:extLst>
          </p:cNvPr>
          <p:cNvSpPr>
            <a:spLocks noGrp="1"/>
          </p:cNvSpPr>
          <p:nvPr>
            <p:ph type="ctrTitle"/>
          </p:nvPr>
        </p:nvSpPr>
        <p:spPr>
          <a:xfrm>
            <a:off x="0" y="-5244"/>
            <a:ext cx="12192000" cy="1048161"/>
          </a:xfrm>
          <a:solidFill>
            <a:srgbClr val="002060"/>
          </a:solidFill>
          <a:ln>
            <a:solidFill>
              <a:srgbClr val="002060"/>
            </a:solidFill>
          </a:ln>
        </p:spPr>
        <p:txBody>
          <a:bodyPr vert="horz" lIns="91440" tIns="45720" rIns="91440" bIns="45720" rtlCol="0" anchor="b">
            <a:noAutofit/>
          </a:bodyPr>
          <a:lstStyle/>
          <a:p>
            <a:pPr algn="ctr"/>
            <a:r>
              <a:rPr lang="en-US" sz="4800" b="1" cap="small" dirty="0">
                <a:solidFill>
                  <a:schemeClr val="bg1"/>
                </a:solidFill>
                <a:effectLst>
                  <a:outerShdw blurRad="38100" dist="38100" dir="2700000" algn="tl">
                    <a:srgbClr val="000000">
                      <a:alpha val="43137"/>
                    </a:srgbClr>
                  </a:outerShdw>
                </a:effectLst>
                <a:latin typeface="Arial Black" panose="020B0A04020102020204" pitchFamily="34" charset="0"/>
              </a:rPr>
              <a:t>Waiting for  God’s Peace</a:t>
            </a:r>
          </a:p>
        </p:txBody>
      </p:sp>
      <p:sp>
        <p:nvSpPr>
          <p:cNvPr id="3" name="Subtitle 2">
            <a:extLst>
              <a:ext uri="{FF2B5EF4-FFF2-40B4-BE49-F238E27FC236}">
                <a16:creationId xmlns:a16="http://schemas.microsoft.com/office/drawing/2014/main" id="{07356930-47DD-455E-A340-F0F037759E1F}"/>
              </a:ext>
            </a:extLst>
          </p:cNvPr>
          <p:cNvSpPr>
            <a:spLocks noGrp="1"/>
          </p:cNvSpPr>
          <p:nvPr>
            <p:ph type="subTitle" idx="1"/>
          </p:nvPr>
        </p:nvSpPr>
        <p:spPr>
          <a:xfrm>
            <a:off x="8465127" y="1686091"/>
            <a:ext cx="3726873" cy="4333023"/>
          </a:xfrm>
          <a:noFill/>
        </p:spPr>
        <p:txBody>
          <a:bodyPr vert="horz" lIns="91440" tIns="45720" rIns="91440" bIns="45720" rtlCol="0">
            <a:normAutofit/>
          </a:bodyPr>
          <a:lstStyle/>
          <a:p>
            <a:pPr lvl="1" algn="l"/>
            <a:r>
              <a:rPr lang="en-US" sz="1800" b="1" cap="none" dirty="0">
                <a:solidFill>
                  <a:srgbClr val="002060"/>
                </a:solidFill>
                <a:effectLst>
                  <a:outerShdw blurRad="38100" dist="38100" dir="2700000" algn="tl">
                    <a:srgbClr val="000000">
                      <a:alpha val="43137"/>
                    </a:srgbClr>
                  </a:outerShdw>
                </a:effectLst>
                <a:latin typeface="Gotham Medium" panose="02000604030000020004"/>
              </a:rPr>
              <a:t>And many people shall go and say, come ye, and let us go up to the mountain of the lord, to the house of the god of </a:t>
            </a:r>
            <a:r>
              <a:rPr lang="en-US" sz="1800" b="1" cap="none" dirty="0" err="1">
                <a:solidFill>
                  <a:srgbClr val="002060"/>
                </a:solidFill>
                <a:effectLst>
                  <a:outerShdw blurRad="38100" dist="38100" dir="2700000" algn="tl">
                    <a:srgbClr val="000000">
                      <a:alpha val="43137"/>
                    </a:srgbClr>
                  </a:outerShdw>
                </a:effectLst>
                <a:latin typeface="Gotham Medium" panose="02000604030000020004"/>
              </a:rPr>
              <a:t>jacob</a:t>
            </a:r>
            <a:r>
              <a:rPr lang="en-US" sz="1800" b="1" cap="none" dirty="0">
                <a:solidFill>
                  <a:srgbClr val="002060"/>
                </a:solidFill>
                <a:effectLst>
                  <a:outerShdw blurRad="38100" dist="38100" dir="2700000" algn="tl">
                    <a:srgbClr val="000000">
                      <a:alpha val="43137"/>
                    </a:srgbClr>
                  </a:outerShdw>
                </a:effectLst>
                <a:latin typeface="Gotham Medium" panose="02000604030000020004"/>
              </a:rPr>
              <a:t>; and he will teach us of his ways, and we will walk in his paths: for out of </a:t>
            </a:r>
            <a:r>
              <a:rPr lang="en-US" sz="1800" b="1" cap="none" dirty="0" err="1">
                <a:solidFill>
                  <a:srgbClr val="002060"/>
                </a:solidFill>
                <a:effectLst>
                  <a:outerShdw blurRad="38100" dist="38100" dir="2700000" algn="tl">
                    <a:srgbClr val="000000">
                      <a:alpha val="43137"/>
                    </a:srgbClr>
                  </a:outerShdw>
                </a:effectLst>
                <a:latin typeface="Gotham Medium" panose="02000604030000020004"/>
              </a:rPr>
              <a:t>zion</a:t>
            </a:r>
            <a:r>
              <a:rPr lang="en-US" sz="1800" b="1" cap="none" dirty="0">
                <a:solidFill>
                  <a:srgbClr val="002060"/>
                </a:solidFill>
                <a:effectLst>
                  <a:outerShdw blurRad="38100" dist="38100" dir="2700000" algn="tl">
                    <a:srgbClr val="000000">
                      <a:alpha val="43137"/>
                    </a:srgbClr>
                  </a:outerShdw>
                </a:effectLst>
                <a:latin typeface="Gotham Medium" panose="02000604030000020004"/>
              </a:rPr>
              <a:t> shall go forth the law, and the word of the lord from </a:t>
            </a:r>
            <a:r>
              <a:rPr lang="en-US" sz="1800" b="1" cap="none" dirty="0" err="1">
                <a:solidFill>
                  <a:srgbClr val="002060"/>
                </a:solidFill>
                <a:effectLst>
                  <a:outerShdw blurRad="38100" dist="38100" dir="2700000" algn="tl">
                    <a:srgbClr val="000000">
                      <a:alpha val="43137"/>
                    </a:srgbClr>
                  </a:outerShdw>
                </a:effectLst>
                <a:latin typeface="Gotham Medium" panose="02000604030000020004"/>
              </a:rPr>
              <a:t>jerusalem</a:t>
            </a:r>
            <a:r>
              <a:rPr lang="en-US" sz="1800" b="1" cap="none" dirty="0">
                <a:solidFill>
                  <a:srgbClr val="002060"/>
                </a:solidFill>
                <a:effectLst>
                  <a:outerShdw blurRad="38100" dist="38100" dir="2700000" algn="tl">
                    <a:srgbClr val="000000">
                      <a:alpha val="43137"/>
                    </a:srgbClr>
                  </a:outerShdw>
                </a:effectLst>
                <a:latin typeface="Gotham Medium" panose="02000604030000020004"/>
              </a:rPr>
              <a:t>.</a:t>
            </a:r>
            <a:r>
              <a:rPr lang="en-US" sz="1800" b="1" i="1" dirty="0">
                <a:solidFill>
                  <a:srgbClr val="002060"/>
                </a:solidFill>
                <a:effectLst>
                  <a:outerShdw blurRad="38100" dist="38100" dir="2700000" algn="tl">
                    <a:srgbClr val="000000">
                      <a:alpha val="43137"/>
                    </a:srgbClr>
                  </a:outerShdw>
                </a:effectLst>
                <a:latin typeface="Gotham Medium" panose="02000604030000020004"/>
              </a:rPr>
              <a:t>  </a:t>
            </a:r>
          </a:p>
          <a:p>
            <a:pPr algn="r"/>
            <a:r>
              <a:rPr lang="en-US" sz="3200" b="1" i="1" dirty="0">
                <a:solidFill>
                  <a:srgbClr val="002060"/>
                </a:solidFill>
                <a:effectLst>
                  <a:outerShdw blurRad="38100" dist="38100" dir="2700000" algn="tl">
                    <a:srgbClr val="000000">
                      <a:alpha val="43137"/>
                    </a:srgbClr>
                  </a:outerShdw>
                </a:effectLst>
                <a:latin typeface="Gotham Medium" panose="02000604030000020004"/>
              </a:rPr>
              <a:t>—Isaiah 2:3 KJV</a:t>
            </a:r>
            <a:endParaRPr lang="en-US" sz="1400" b="1" i="1" dirty="0">
              <a:solidFill>
                <a:srgbClr val="002060"/>
              </a:solidFill>
              <a:effectLst>
                <a:outerShdw blurRad="38100" dist="38100" dir="2700000" algn="tl">
                  <a:srgbClr val="000000">
                    <a:alpha val="43137"/>
                  </a:srgbClr>
                </a:outerShdw>
              </a:effectLst>
              <a:latin typeface="Gotham Medium" panose="02000604030000020004"/>
            </a:endParaRPr>
          </a:p>
        </p:txBody>
      </p:sp>
      <p:sp>
        <p:nvSpPr>
          <p:cNvPr id="5" name="TextBox 4">
            <a:extLst>
              <a:ext uri="{FF2B5EF4-FFF2-40B4-BE49-F238E27FC236}">
                <a16:creationId xmlns:a16="http://schemas.microsoft.com/office/drawing/2014/main" id="{300EBACF-E7BD-4E4C-B160-757BFF30030B}"/>
              </a:ext>
            </a:extLst>
          </p:cNvPr>
          <p:cNvSpPr txBox="1"/>
          <p:nvPr/>
        </p:nvSpPr>
        <p:spPr>
          <a:xfrm>
            <a:off x="283907" y="6569849"/>
            <a:ext cx="6614650" cy="276999"/>
          </a:xfrm>
          <a:prstGeom prst="rect">
            <a:avLst/>
          </a:prstGeom>
          <a:noFill/>
        </p:spPr>
        <p:txBody>
          <a:bodyPr wrap="square">
            <a:spAutoFit/>
          </a:bodyPr>
          <a:lstStyle/>
          <a:p>
            <a:pPr>
              <a:spcAft>
                <a:spcPts val="600"/>
              </a:spcAft>
            </a:pPr>
            <a:r>
              <a:rPr lang="en-US" sz="1200" b="1" dirty="0">
                <a:solidFill>
                  <a:srgbClr val="002060"/>
                </a:solidFill>
                <a:effectLst>
                  <a:outerShdw blurRad="38100" dist="38100" dir="2700000" algn="tl">
                    <a:srgbClr val="000000">
                      <a:alpha val="43137"/>
                    </a:srgbClr>
                  </a:outerShdw>
                </a:effectLst>
                <a:latin typeface="Gotham Medium" panose="02000604030000020004"/>
              </a:rPr>
              <a:t>Week of March 29</a:t>
            </a:r>
          </a:p>
        </p:txBody>
      </p:sp>
      <p:cxnSp>
        <p:nvCxnSpPr>
          <p:cNvPr id="7" name="Straight Connector 6">
            <a:extLst>
              <a:ext uri="{FF2B5EF4-FFF2-40B4-BE49-F238E27FC236}">
                <a16:creationId xmlns:a16="http://schemas.microsoft.com/office/drawing/2014/main" id="{4E2270F9-BDBC-431F-ACBA-F8E32C1E9190}"/>
              </a:ext>
            </a:extLst>
          </p:cNvPr>
          <p:cNvCxnSpPr>
            <a:cxnSpLocks/>
          </p:cNvCxnSpPr>
          <p:nvPr/>
        </p:nvCxnSpPr>
        <p:spPr>
          <a:xfrm>
            <a:off x="5773" y="1170540"/>
            <a:ext cx="12186227" cy="0"/>
          </a:xfrm>
          <a:prstGeom prst="line">
            <a:avLst/>
          </a:prstGeom>
          <a:ln w="1905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descr="A mountain with a path on top&#10;&#10;AI-generated content may be incorrect.">
            <a:extLst>
              <a:ext uri="{FF2B5EF4-FFF2-40B4-BE49-F238E27FC236}">
                <a16:creationId xmlns:a16="http://schemas.microsoft.com/office/drawing/2014/main" id="{720EBF0E-8114-C4D1-4225-D3B10181B5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768" y="1298165"/>
            <a:ext cx="8622961" cy="4987636"/>
          </a:xfrm>
          <a:prstGeom prst="rect">
            <a:avLst/>
          </a:prstGeom>
        </p:spPr>
      </p:pic>
    </p:spTree>
    <p:extLst>
      <p:ext uri="{BB962C8B-B14F-4D97-AF65-F5344CB8AC3E}">
        <p14:creationId xmlns:p14="http://schemas.microsoft.com/office/powerpoint/2010/main" val="1985353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DF14F-D1A0-4BB6-60C5-188352895EDB}"/>
            </a:ext>
          </a:extLst>
        </p:cNvPr>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EA9B1B8E-A621-5741-F71B-EA983B1C6E70}"/>
              </a:ext>
            </a:extLst>
          </p:cNvPr>
          <p:cNvCxnSpPr>
            <a:cxnSpLocks/>
          </p:cNvCxnSpPr>
          <p:nvPr/>
        </p:nvCxnSpPr>
        <p:spPr>
          <a:xfrm>
            <a:off x="-57883" y="620254"/>
            <a:ext cx="12186227" cy="21925"/>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Line 10">
            <a:extLst>
              <a:ext uri="{FF2B5EF4-FFF2-40B4-BE49-F238E27FC236}">
                <a16:creationId xmlns:a16="http://schemas.microsoft.com/office/drawing/2014/main" id="{1F4CBF68-DCF3-BE27-877D-9EC89FD4B44E}"/>
              </a:ext>
            </a:extLst>
          </p:cNvPr>
          <p:cNvSpPr>
            <a:spLocks noChangeShapeType="1"/>
          </p:cNvSpPr>
          <p:nvPr/>
        </p:nvSpPr>
        <p:spPr bwMode="auto">
          <a:xfrm flipV="1">
            <a:off x="26215" y="6869816"/>
            <a:ext cx="12292061" cy="64384"/>
          </a:xfrm>
          <a:prstGeom prst="line">
            <a:avLst/>
          </a:prstGeom>
          <a:noFill/>
          <a:ln w="77063">
            <a:solidFill>
              <a:schemeClr val="bg1"/>
            </a:solidFill>
            <a:round/>
            <a:headEnd/>
            <a:tailEnd/>
          </a:ln>
        </p:spPr>
        <p:txBody>
          <a:bodyPr lIns="64291" tIns="32146" rIns="64291" bIns="32146"/>
          <a:lstStyle/>
          <a:p>
            <a:pPr algn="l"/>
            <a:endParaRPr lang="en-US" sz="1400" dirty="0">
              <a:solidFill>
                <a:srgbClr val="002060"/>
              </a:solidFill>
              <a:latin typeface="Gotham Medium" panose="02000604030000020004"/>
            </a:endParaRPr>
          </a:p>
        </p:txBody>
      </p:sp>
      <p:sp>
        <p:nvSpPr>
          <p:cNvPr id="27" name="Rectangle 26">
            <a:extLst>
              <a:ext uri="{FF2B5EF4-FFF2-40B4-BE49-F238E27FC236}">
                <a16:creationId xmlns:a16="http://schemas.microsoft.com/office/drawing/2014/main" id="{948BA046-158D-986D-C8AB-0E8027D54E01}"/>
              </a:ext>
            </a:extLst>
          </p:cNvPr>
          <p:cNvSpPr/>
          <p:nvPr/>
        </p:nvSpPr>
        <p:spPr>
          <a:xfrm>
            <a:off x="97461" y="722860"/>
            <a:ext cx="10169485" cy="1683376"/>
          </a:xfrm>
          <a:prstGeom prst="rect">
            <a:avLst/>
          </a:prstGeom>
          <a:noFill/>
          <a:ln w="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sz="1600" b="1" dirty="0">
                <a:solidFill>
                  <a:srgbClr val="002060"/>
                </a:solidFill>
                <a:effectLst/>
                <a:latin typeface="Gotham Medium" panose="02000604030000020004"/>
                <a:ea typeface="Calibri" panose="020F0502020204030204" pitchFamily="34" charset="0"/>
                <a:cs typeface="Calibri" panose="020F0502020204030204" pitchFamily="34" charset="0"/>
              </a:rPr>
              <a:t>Isaiah 2 comes on the heels of an indictment against Judah and Jerusalem for their unfaithfulness to God.  Nonetheless, Isaiah 2:2–4 gives a glimpse of what will happen at the far end of history, revealing that God’s redemptive purposes will prevail as He restores Jerusalem and brings peace to the nations.</a:t>
            </a:r>
            <a:r>
              <a:rPr lang="en-US" sz="300" b="1" dirty="0">
                <a:solidFill>
                  <a:srgbClr val="002060"/>
                </a:solidFill>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300" b="1" dirty="0">
                <a:solidFill>
                  <a:srgbClr val="002060"/>
                </a:solidFill>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1600" b="1" dirty="0">
                <a:solidFill>
                  <a:srgbClr val="002060"/>
                </a:solidFill>
                <a:effectLst/>
                <a:latin typeface="Gotham Medium" panose="02000604030000020004"/>
                <a:ea typeface="Calibri" panose="020F0502020204030204" pitchFamily="34" charset="0"/>
                <a:cs typeface="Calibri" panose="020F0502020204030204" pitchFamily="34" charset="0"/>
              </a:rPr>
              <a:t>The second reading, Acts 17:26–28, is when the apostle Paul is preaching in Athens, during his missionary work around the Aegean Sea.  His Greek audience is curious, desiring new ideas.  Paul proclaims that all nations are seeking after the one true God—now revealed in Jesus. </a:t>
            </a:r>
          </a:p>
        </p:txBody>
      </p:sp>
      <p:pic>
        <p:nvPicPr>
          <p:cNvPr id="3" name="Picture 2">
            <a:extLst>
              <a:ext uri="{FF2B5EF4-FFF2-40B4-BE49-F238E27FC236}">
                <a16:creationId xmlns:a16="http://schemas.microsoft.com/office/drawing/2014/main" id="{A260BD28-6D31-500F-559F-3AFB72F69E49}"/>
              </a:ext>
            </a:extLst>
          </p:cNvPr>
          <p:cNvPicPr>
            <a:picLocks noChangeAspect="1"/>
          </p:cNvPicPr>
          <p:nvPr/>
        </p:nvPicPr>
        <p:blipFill>
          <a:blip r:embed="rId3">
            <a:extLst>
              <a:ext uri="{28A0092B-C50C-407E-A947-70E740481C1C}">
                <a14:useLocalDpi xmlns:a14="http://schemas.microsoft.com/office/drawing/2010/main" val="0"/>
              </a:ext>
            </a:extLst>
          </a:blip>
          <a:srcRect l="25381" t="35691" r="25381"/>
          <a:stretch>
            <a:fillRect/>
          </a:stretch>
        </p:blipFill>
        <p:spPr>
          <a:xfrm>
            <a:off x="10042358" y="722860"/>
            <a:ext cx="2275918" cy="6035445"/>
          </a:xfrm>
          <a:custGeom>
            <a:avLst/>
            <a:gdLst/>
            <a:ahLst/>
            <a:cxnLst/>
            <a:rect l="l" t="t" r="r" b="b"/>
            <a:pathLst>
              <a:path w="6458232" h="6858001">
                <a:moveTo>
                  <a:pt x="2209000" y="0"/>
                </a:moveTo>
                <a:lnTo>
                  <a:pt x="6458232" y="0"/>
                </a:lnTo>
                <a:lnTo>
                  <a:pt x="6458232" y="6858001"/>
                </a:lnTo>
                <a:lnTo>
                  <a:pt x="651045" y="6858001"/>
                </a:lnTo>
                <a:lnTo>
                  <a:pt x="635146" y="6830200"/>
                </a:lnTo>
                <a:cubicBezTo>
                  <a:pt x="230085" y="6080469"/>
                  <a:pt x="0" y="5221296"/>
                  <a:pt x="0" y="4308089"/>
                </a:cubicBezTo>
                <a:cubicBezTo>
                  <a:pt x="0" y="2572997"/>
                  <a:pt x="830606" y="1032965"/>
                  <a:pt x="2113832" y="68046"/>
                </a:cubicBezTo>
                <a:close/>
              </a:path>
            </a:pathLst>
          </a:custGeom>
          <a:ln w="57150">
            <a:solidFill>
              <a:srgbClr val="002060"/>
            </a:solidFill>
          </a:ln>
        </p:spPr>
      </p:pic>
      <p:sp>
        <p:nvSpPr>
          <p:cNvPr id="4" name="Title 1">
            <a:extLst>
              <a:ext uri="{FF2B5EF4-FFF2-40B4-BE49-F238E27FC236}">
                <a16:creationId xmlns:a16="http://schemas.microsoft.com/office/drawing/2014/main" id="{7B861F3F-CB62-B5E8-537E-C59E30E6F591}"/>
              </a:ext>
            </a:extLst>
          </p:cNvPr>
          <p:cNvSpPr txBox="1">
            <a:spLocks/>
          </p:cNvSpPr>
          <p:nvPr/>
        </p:nvSpPr>
        <p:spPr>
          <a:xfrm>
            <a:off x="57137" y="6367407"/>
            <a:ext cx="10434399" cy="421728"/>
          </a:xfrm>
          <a:prstGeom prst="rect">
            <a:avLst/>
          </a:prstGeom>
          <a:solidFill>
            <a:srgbClr val="002060"/>
          </a:solidFill>
          <a:ln>
            <a:solidFill>
              <a:srgbClr val="002060"/>
            </a:solidFill>
          </a:ln>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cap="small" dirty="0">
                <a:solidFill>
                  <a:schemeClr val="bg1"/>
                </a:solidFill>
                <a:effectLst>
                  <a:outerShdw blurRad="38100" dist="38100" dir="2700000" algn="tl">
                    <a:srgbClr val="000000">
                      <a:alpha val="43137"/>
                    </a:srgbClr>
                  </a:outerShdw>
                </a:effectLst>
                <a:latin typeface="Arial Black" panose="020B0A04020102020204" pitchFamily="34" charset="0"/>
              </a:rPr>
              <a:t>Waiting for  God’s Peace</a:t>
            </a:r>
          </a:p>
        </p:txBody>
      </p:sp>
      <p:sp>
        <p:nvSpPr>
          <p:cNvPr id="2" name="Slide Number Placeholder 1">
            <a:extLst>
              <a:ext uri="{FF2B5EF4-FFF2-40B4-BE49-F238E27FC236}">
                <a16:creationId xmlns:a16="http://schemas.microsoft.com/office/drawing/2014/main" id="{A268556F-8AA9-C947-3101-CB2238C5ABA2}"/>
              </a:ext>
            </a:extLst>
          </p:cNvPr>
          <p:cNvSpPr txBox="1">
            <a:spLocks/>
          </p:cNvSpPr>
          <p:nvPr/>
        </p:nvSpPr>
        <p:spPr>
          <a:xfrm>
            <a:off x="-380075" y="6423047"/>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chemeClr val="bg1"/>
                </a:solidFill>
                <a:latin typeface="Arial Black" panose="020B0A04020102020204" pitchFamily="34" charset="0"/>
              </a:rPr>
              <a:pPr algn="r"/>
              <a:t>10</a:t>
            </a:fld>
            <a:endParaRPr lang="en-US" dirty="0">
              <a:solidFill>
                <a:schemeClr val="bg1"/>
              </a:solidFill>
              <a:latin typeface="Arial Black" panose="020B0A04020102020204" pitchFamily="34" charset="0"/>
            </a:endParaRPr>
          </a:p>
        </p:txBody>
      </p:sp>
      <p:sp>
        <p:nvSpPr>
          <p:cNvPr id="6" name="Rectangle 5">
            <a:extLst>
              <a:ext uri="{FF2B5EF4-FFF2-40B4-BE49-F238E27FC236}">
                <a16:creationId xmlns:a16="http://schemas.microsoft.com/office/drawing/2014/main" id="{166AF149-A791-03E5-45A2-71DD210D5D94}"/>
              </a:ext>
            </a:extLst>
          </p:cNvPr>
          <p:cNvSpPr/>
          <p:nvPr/>
        </p:nvSpPr>
        <p:spPr>
          <a:xfrm>
            <a:off x="97462" y="2486917"/>
            <a:ext cx="9944896" cy="3874617"/>
          </a:xfrm>
          <a:prstGeom prst="rect">
            <a:avLst/>
          </a:prstGeom>
          <a:noFill/>
          <a:ln w="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sz="1600" b="1" u="sng"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PAUL IN ATHENS</a:t>
            </a:r>
          </a:p>
          <a:p>
            <a:pPr marL="0" marR="0">
              <a:lnSpc>
                <a:spcPct val="107000"/>
              </a:lnSpc>
              <a:spcBef>
                <a:spcPts val="0"/>
              </a:spcBef>
              <a:spcAft>
                <a:spcPts val="0"/>
              </a:spcAft>
            </a:pPr>
            <a:r>
              <a:rPr lang="en-US" sz="1400" b="1" dirty="0">
                <a:solidFill>
                  <a:srgbClr val="002060"/>
                </a:solidFill>
                <a:effectLst/>
                <a:latin typeface="Gotham Medium" panose="02000604030000020004"/>
                <a:ea typeface="Calibri" panose="020F0502020204030204" pitchFamily="34" charset="0"/>
                <a:cs typeface="Calibri" panose="020F0502020204030204" pitchFamily="34" charset="0"/>
              </a:rPr>
              <a:t>On his second missionary journey (AD 52–54), Paul traveled through the region of Macedonia (modern-day northern Greece). During this journey, he planted churches in the cities of Philippi and Thessalonica (Acts 16:6–15; 17:1–9). Due to persecution in Thessalonica, Paul fled to Athens, some 300 miles to the south (17:14–15).</a:t>
            </a:r>
            <a:r>
              <a:rPr lang="en-US" sz="300" b="1" dirty="0">
                <a:solidFill>
                  <a:srgbClr val="002060"/>
                </a:solidFill>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300" b="1" dirty="0">
                <a:solidFill>
                  <a:srgbClr val="002060"/>
                </a:solidFill>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1400" b="1" dirty="0">
                <a:solidFill>
                  <a:srgbClr val="002060"/>
                </a:solidFill>
                <a:effectLst/>
                <a:latin typeface="Gotham Medium" panose="02000604030000020004"/>
                <a:ea typeface="Calibri" panose="020F0502020204030204" pitchFamily="34" charset="0"/>
                <a:cs typeface="Calibri" panose="020F0502020204030204" pitchFamily="34" charset="0"/>
              </a:rPr>
              <a:t>As Paul walked around Athens, he became distressed by all the city’s idolatry (Acts 17:16). He responded by engaging fellow Jews, God-fearing Gentiles, and others in conversation about Jesus. Paul’s teaching drew the attention of local philosophers, who invited him to speak at the Areopagus, the space in which the city’s political council met (17:19). The Areopagus council likely had authority over which religious teachings were allowed into the city. These men had a rich knowledge of Greek philosophy but almost no familiarity with Hebrew Scripture. Today’s passage comes as Paul addresses this new, highly educated audience with the gospel.</a:t>
            </a:r>
            <a:r>
              <a:rPr lang="en-US" sz="300" b="1" dirty="0">
                <a:solidFill>
                  <a:srgbClr val="002060"/>
                </a:solidFill>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300" b="1" dirty="0">
                <a:solidFill>
                  <a:srgbClr val="002060"/>
                </a:solidFill>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1400" b="1" dirty="0">
                <a:solidFill>
                  <a:srgbClr val="002060"/>
                </a:solidFill>
                <a:effectLst/>
                <a:latin typeface="Gotham Medium" panose="02000604030000020004"/>
                <a:ea typeface="Calibri" panose="020F0502020204030204" pitchFamily="34" charset="0"/>
                <a:cs typeface="Calibri" panose="020F0502020204030204" pitchFamily="34" charset="0"/>
              </a:rPr>
              <a:t>Isaiah’s message reveals that Judah’s greatest problem was not political danger but spiritual rebellion against God. Though judgment was deserved because of sin, idolatry, and injustice, God promised restoration, righteousness, and peace if the people repented. This prophetic hope points forward to God’s greater redemptive plan. In Acts 17, Paul proclaims that fulfillment in Athens, declaring that the one true God created all nations and now calls all people to seek Him through Jesus Christ. Together, these contexts show a unified truth: God confronts sin, calls for repentance, and extends salvation beyond Israel to all nations. His plan moves from judgment to redemption, from Jerusalem to the world. Believers are called to trust God’s sovereign plan, live in repentance, and boldly share the gospel across all cultures.</a:t>
            </a:r>
            <a:endParaRPr lang="en-US" sz="1200" b="1" dirty="0">
              <a:solidFill>
                <a:srgbClr val="002060"/>
              </a:solidFill>
              <a:effectLst/>
              <a:latin typeface="Gotham Medium" panose="02000604030000020004"/>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386B0EFB-BC5D-F290-6124-AD93213E773B}"/>
              </a:ext>
            </a:extLst>
          </p:cNvPr>
          <p:cNvSpPr txBox="1"/>
          <p:nvPr/>
        </p:nvSpPr>
        <p:spPr>
          <a:xfrm>
            <a:off x="32657" y="-10051"/>
            <a:ext cx="3444003" cy="584295"/>
          </a:xfrm>
          <a:prstGeom prst="rect">
            <a:avLst/>
          </a:prstGeom>
          <a:solidFill>
            <a:srgbClr val="00206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solidFill>
                  <a:schemeClr val="bg1"/>
                </a:solidFill>
                <a:latin typeface="Gotham Medium" panose="02000604030000020004"/>
              </a:rPr>
              <a:t>LESSON CONTEXT</a:t>
            </a:r>
          </a:p>
        </p:txBody>
      </p:sp>
      <p:sp>
        <p:nvSpPr>
          <p:cNvPr id="7" name="Line 10">
            <a:extLst>
              <a:ext uri="{FF2B5EF4-FFF2-40B4-BE49-F238E27FC236}">
                <a16:creationId xmlns:a16="http://schemas.microsoft.com/office/drawing/2014/main" id="{150178E5-3C08-596A-52D5-7C76F728303F}"/>
              </a:ext>
            </a:extLst>
          </p:cNvPr>
          <p:cNvSpPr>
            <a:spLocks noChangeShapeType="1"/>
          </p:cNvSpPr>
          <p:nvPr/>
        </p:nvSpPr>
        <p:spPr bwMode="auto">
          <a:xfrm flipV="1">
            <a:off x="97461" y="2486917"/>
            <a:ext cx="10058400" cy="0"/>
          </a:xfrm>
          <a:prstGeom prst="line">
            <a:avLst/>
          </a:prstGeom>
          <a:noFill/>
          <a:ln w="57150">
            <a:solidFill>
              <a:schemeClr val="bg1"/>
            </a:solidFill>
            <a:round/>
            <a:headEnd/>
            <a:tailEnd/>
          </a:ln>
        </p:spPr>
        <p:txBody>
          <a:bodyPr lIns="64291" tIns="32146" rIns="64291" bIns="32146"/>
          <a:lstStyle/>
          <a:p>
            <a:pPr algn="l"/>
            <a:endParaRPr lang="en-US" sz="1400" dirty="0">
              <a:solidFill>
                <a:schemeClr val="bg1"/>
              </a:solidFill>
              <a:latin typeface="Gotham Medium" panose="02000604030000020004"/>
            </a:endParaRPr>
          </a:p>
        </p:txBody>
      </p:sp>
    </p:spTree>
    <p:extLst>
      <p:ext uri="{BB962C8B-B14F-4D97-AF65-F5344CB8AC3E}">
        <p14:creationId xmlns:p14="http://schemas.microsoft.com/office/powerpoint/2010/main" val="4299743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ine 10">
            <a:extLst>
              <a:ext uri="{FF2B5EF4-FFF2-40B4-BE49-F238E27FC236}">
                <a16:creationId xmlns:a16="http://schemas.microsoft.com/office/drawing/2014/main" id="{53D00BA3-6582-4CD7-BC9B-B199287D39E2}"/>
              </a:ext>
            </a:extLst>
          </p:cNvPr>
          <p:cNvSpPr>
            <a:spLocks noChangeShapeType="1"/>
          </p:cNvSpPr>
          <p:nvPr/>
        </p:nvSpPr>
        <p:spPr bwMode="auto">
          <a:xfrm flipV="1">
            <a:off x="26215" y="7092242"/>
            <a:ext cx="12292061" cy="64384"/>
          </a:xfrm>
          <a:prstGeom prst="line">
            <a:avLst/>
          </a:prstGeom>
          <a:noFill/>
          <a:ln w="77063">
            <a:solidFill>
              <a:schemeClr val="bg1"/>
            </a:solidFill>
            <a:round/>
            <a:headEnd/>
            <a:tailEnd/>
          </a:ln>
        </p:spPr>
        <p:txBody>
          <a:bodyPr lIns="64291" tIns="32146" rIns="64291" bIns="32146"/>
          <a:lstStyle/>
          <a:p>
            <a:pPr algn="l"/>
            <a:endParaRPr lang="en-US" sz="1400" dirty="0">
              <a:solidFill>
                <a:srgbClr val="002060"/>
              </a:solidFill>
              <a:latin typeface="Gotham Medium" panose="02000604030000020004"/>
            </a:endParaRPr>
          </a:p>
        </p:txBody>
      </p:sp>
      <p:sp>
        <p:nvSpPr>
          <p:cNvPr id="8" name="Line 10">
            <a:extLst>
              <a:ext uri="{FF2B5EF4-FFF2-40B4-BE49-F238E27FC236}">
                <a16:creationId xmlns:a16="http://schemas.microsoft.com/office/drawing/2014/main" id="{0B0374A3-4F59-4729-A0DE-A253865B5D03}"/>
              </a:ext>
            </a:extLst>
          </p:cNvPr>
          <p:cNvSpPr>
            <a:spLocks noChangeShapeType="1"/>
          </p:cNvSpPr>
          <p:nvPr/>
        </p:nvSpPr>
        <p:spPr bwMode="auto">
          <a:xfrm>
            <a:off x="-34417" y="1247274"/>
            <a:ext cx="12252960" cy="0"/>
          </a:xfrm>
          <a:prstGeom prst="line">
            <a:avLst/>
          </a:prstGeom>
          <a:ln w="76200">
            <a:solidFill>
              <a:srgbClr val="002060"/>
            </a:solidFill>
            <a:round/>
            <a:headEnd/>
            <a:tailEnd/>
          </a:ln>
          <a:scene3d>
            <a:camera prst="orthographicFront"/>
            <a:lightRig rig="threePt" dir="t"/>
          </a:scene3d>
          <a:sp3d>
            <a:bevelT prst="relaxedInset"/>
          </a:sp3d>
        </p:spPr>
        <p:txBody>
          <a:bodyPr lIns="64291" tIns="32146" rIns="64291" bIns="32146"/>
          <a:lstStyle/>
          <a:p>
            <a:pPr algn="l"/>
            <a:endParaRPr lang="en-US" sz="1400" dirty="0">
              <a:solidFill>
                <a:srgbClr val="002060"/>
              </a:solidFill>
              <a:latin typeface="Gotham Medium" panose="02000604030000020004"/>
            </a:endParaRPr>
          </a:p>
        </p:txBody>
      </p:sp>
      <p:cxnSp>
        <p:nvCxnSpPr>
          <p:cNvPr id="9" name="Straight Connector 8">
            <a:extLst>
              <a:ext uri="{FF2B5EF4-FFF2-40B4-BE49-F238E27FC236}">
                <a16:creationId xmlns:a16="http://schemas.microsoft.com/office/drawing/2014/main" id="{ECBF4161-EDD7-4A93-81C8-0EAD6F22079B}"/>
              </a:ext>
            </a:extLst>
          </p:cNvPr>
          <p:cNvCxnSpPr>
            <a:cxnSpLocks/>
          </p:cNvCxnSpPr>
          <p:nvPr/>
        </p:nvCxnSpPr>
        <p:spPr>
          <a:xfrm>
            <a:off x="-34417" y="692680"/>
            <a:ext cx="12252960" cy="0"/>
          </a:xfrm>
          <a:prstGeom prst="line">
            <a:avLst/>
          </a:prstGeom>
          <a:ln w="76200">
            <a:solidFill>
              <a:srgbClr val="002060"/>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D160821-B2AB-4341-ABF2-B44268E77B37}"/>
              </a:ext>
            </a:extLst>
          </p:cNvPr>
          <p:cNvSpPr txBox="1"/>
          <p:nvPr/>
        </p:nvSpPr>
        <p:spPr>
          <a:xfrm>
            <a:off x="380998" y="13361"/>
            <a:ext cx="3629526" cy="588140"/>
          </a:xfrm>
          <a:prstGeom prst="rect">
            <a:avLst/>
          </a:prstGeom>
          <a:solidFill>
            <a:srgbClr val="00206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solidFill>
                  <a:schemeClr val="bg1"/>
                </a:solidFill>
                <a:latin typeface="Gotham Medium" panose="02000604030000020004"/>
              </a:rPr>
              <a:t>LESSON OVERVIEW</a:t>
            </a:r>
          </a:p>
        </p:txBody>
      </p:sp>
      <p:sp>
        <p:nvSpPr>
          <p:cNvPr id="12" name="Title 2">
            <a:extLst>
              <a:ext uri="{FF2B5EF4-FFF2-40B4-BE49-F238E27FC236}">
                <a16:creationId xmlns:a16="http://schemas.microsoft.com/office/drawing/2014/main" id="{CBEAE4E6-CD19-4092-9C7E-2C12B39CCE7B}"/>
              </a:ext>
            </a:extLst>
          </p:cNvPr>
          <p:cNvSpPr txBox="1">
            <a:spLocks/>
          </p:cNvSpPr>
          <p:nvPr/>
        </p:nvSpPr>
        <p:spPr>
          <a:xfrm>
            <a:off x="398441" y="738583"/>
            <a:ext cx="11854517" cy="45720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marL="0" marR="0">
              <a:lnSpc>
                <a:spcPct val="107000"/>
              </a:lnSpc>
              <a:spcBef>
                <a:spcPts val="0"/>
              </a:spcBef>
              <a:spcAft>
                <a:spcPts val="0"/>
              </a:spcAft>
            </a:pPr>
            <a:r>
              <a:rPr lang="en-US" sz="2800" b="1" kern="0"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 Mountain of God - Isaiah 2:2–4 KJV</a:t>
            </a:r>
          </a:p>
        </p:txBody>
      </p:sp>
      <p:sp>
        <p:nvSpPr>
          <p:cNvPr id="15" name="Title 2">
            <a:extLst>
              <a:ext uri="{FF2B5EF4-FFF2-40B4-BE49-F238E27FC236}">
                <a16:creationId xmlns:a16="http://schemas.microsoft.com/office/drawing/2014/main" id="{CFB6BB04-11BC-46EF-B400-5675755E56EA}"/>
              </a:ext>
            </a:extLst>
          </p:cNvPr>
          <p:cNvSpPr txBox="1">
            <a:spLocks/>
          </p:cNvSpPr>
          <p:nvPr/>
        </p:nvSpPr>
        <p:spPr>
          <a:xfrm>
            <a:off x="8991599" y="87151"/>
            <a:ext cx="3016280" cy="51435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latin typeface="Gotham Medium" panose="02000604030000020004"/>
              </a:rPr>
              <a:t>Waiting for  God’s Peace</a:t>
            </a:r>
          </a:p>
        </p:txBody>
      </p:sp>
      <p:sp>
        <p:nvSpPr>
          <p:cNvPr id="16" name="Line 10">
            <a:extLst>
              <a:ext uri="{FF2B5EF4-FFF2-40B4-BE49-F238E27FC236}">
                <a16:creationId xmlns:a16="http://schemas.microsoft.com/office/drawing/2014/main" id="{291BD761-4788-473E-B4D5-337F7713CAC6}"/>
              </a:ext>
            </a:extLst>
          </p:cNvPr>
          <p:cNvSpPr>
            <a:spLocks noChangeShapeType="1"/>
          </p:cNvSpPr>
          <p:nvPr/>
        </p:nvSpPr>
        <p:spPr bwMode="auto">
          <a:xfrm>
            <a:off x="-457200" y="7080426"/>
            <a:ext cx="13256362" cy="0"/>
          </a:xfrm>
          <a:prstGeom prst="line">
            <a:avLst/>
          </a:prstGeom>
          <a:ln w="76200">
            <a:solidFill>
              <a:schemeClr val="bg2"/>
            </a:solidFill>
            <a:headEnd/>
            <a:tailEnd/>
          </a:ln>
          <a:scene3d>
            <a:camera prst="orthographicFront"/>
            <a:lightRig rig="threePt" dir="t"/>
          </a:scene3d>
          <a:sp3d>
            <a:bevelT prst="relaxedInset"/>
          </a:sp3d>
        </p:spPr>
        <p:style>
          <a:lnRef idx="3">
            <a:schemeClr val="dk1"/>
          </a:lnRef>
          <a:fillRef idx="0">
            <a:schemeClr val="dk1"/>
          </a:fillRef>
          <a:effectRef idx="2">
            <a:schemeClr val="dk1"/>
          </a:effectRef>
          <a:fontRef idx="minor">
            <a:schemeClr val="tx1"/>
          </a:fontRef>
        </p:style>
        <p:txBody>
          <a:bodyPr lIns="64291" tIns="32146" rIns="64291" bIns="32146"/>
          <a:lstStyle/>
          <a:p>
            <a:pPr algn="l"/>
            <a:endParaRPr lang="en-US" sz="1400" dirty="0">
              <a:solidFill>
                <a:srgbClr val="002060"/>
              </a:solidFill>
              <a:latin typeface="Gotham Medium" panose="02000604030000020004"/>
            </a:endParaRPr>
          </a:p>
        </p:txBody>
      </p:sp>
      <p:sp>
        <p:nvSpPr>
          <p:cNvPr id="2" name="TextBox 1">
            <a:extLst>
              <a:ext uri="{FF2B5EF4-FFF2-40B4-BE49-F238E27FC236}">
                <a16:creationId xmlns:a16="http://schemas.microsoft.com/office/drawing/2014/main" id="{9175F4F2-A36B-6D92-3110-4FE3D7B52C9C}"/>
              </a:ext>
            </a:extLst>
          </p:cNvPr>
          <p:cNvSpPr txBox="1"/>
          <p:nvPr/>
        </p:nvSpPr>
        <p:spPr>
          <a:xfrm>
            <a:off x="407645" y="3507195"/>
            <a:ext cx="6566851" cy="2970044"/>
          </a:xfrm>
          <a:prstGeom prst="rect">
            <a:avLst/>
          </a:prstGeom>
          <a:solidFill>
            <a:srgbClr val="00206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434340" marR="0" indent="-342900">
              <a:spcBef>
                <a:spcPts val="0"/>
              </a:spcBef>
              <a:spcAft>
                <a:spcPts val="0"/>
              </a:spcAft>
              <a:buFont typeface="Wingdings" panose="05000000000000000000" pitchFamily="2" charset="2"/>
              <a:buChar char="q"/>
            </a:pPr>
            <a:r>
              <a:rPr lang="en-US" sz="17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These words are for “the last days,” when God’s forever kingdom is revealed. </a:t>
            </a:r>
          </a:p>
          <a:p>
            <a:pPr marL="434340" marR="0" indent="-342900">
              <a:spcBef>
                <a:spcPts val="0"/>
              </a:spcBef>
              <a:spcAft>
                <a:spcPts val="0"/>
              </a:spcAft>
              <a:buFont typeface="Wingdings" panose="05000000000000000000" pitchFamily="2" charset="2"/>
              <a:buChar char="q"/>
            </a:pPr>
            <a:r>
              <a:rPr lang="en-US" sz="17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Judah’s capital of Jerusalem, with its temple to the one true God becomes center to all the world. </a:t>
            </a:r>
          </a:p>
          <a:p>
            <a:pPr marL="434340" marR="0" indent="-342900">
              <a:spcBef>
                <a:spcPts val="0"/>
              </a:spcBef>
              <a:spcAft>
                <a:spcPts val="0"/>
              </a:spcAft>
              <a:buFont typeface="Wingdings" panose="05000000000000000000" pitchFamily="2" charset="2"/>
              <a:buChar char="q"/>
            </a:pPr>
            <a:r>
              <a:rPr lang="en-US" sz="17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All people will come to worship Yahweh, as Lord of all the earth.  They will want to learn God’s ways. </a:t>
            </a:r>
          </a:p>
          <a:p>
            <a:pPr marL="434340" marR="0" indent="-342900">
              <a:spcBef>
                <a:spcPts val="0"/>
              </a:spcBef>
              <a:spcAft>
                <a:spcPts val="0"/>
              </a:spcAft>
              <a:buFont typeface="Wingdings" panose="05000000000000000000" pitchFamily="2" charset="2"/>
              <a:buChar char="q"/>
            </a:pPr>
            <a:r>
              <a:rPr lang="en-US" sz="17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God will be a fair judge to these nations, giving them confidence in abiding peace. </a:t>
            </a:r>
          </a:p>
          <a:p>
            <a:pPr marL="434340" marR="0" indent="-342900">
              <a:spcBef>
                <a:spcPts val="0"/>
              </a:spcBef>
              <a:spcAft>
                <a:spcPts val="0"/>
              </a:spcAft>
              <a:buFont typeface="Wingdings" panose="05000000000000000000" pitchFamily="2" charset="2"/>
              <a:buChar char="q"/>
            </a:pPr>
            <a:r>
              <a:rPr lang="en-US" sz="17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People will have no need for weapons any longer. </a:t>
            </a:r>
          </a:p>
          <a:p>
            <a:pPr marL="434340" marR="0" indent="-342900">
              <a:spcBef>
                <a:spcPts val="0"/>
              </a:spcBef>
              <a:spcAft>
                <a:spcPts val="0"/>
              </a:spcAft>
              <a:buFont typeface="Wingdings" panose="05000000000000000000" pitchFamily="2" charset="2"/>
              <a:buChar char="q"/>
            </a:pPr>
            <a:r>
              <a:rPr lang="en-US" sz="17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Tools that were once used to harm and to kill will be refashioned into useful tools to grow food. </a:t>
            </a:r>
          </a:p>
        </p:txBody>
      </p:sp>
      <p:sp>
        <p:nvSpPr>
          <p:cNvPr id="3" name="TextBox 2">
            <a:extLst>
              <a:ext uri="{FF2B5EF4-FFF2-40B4-BE49-F238E27FC236}">
                <a16:creationId xmlns:a16="http://schemas.microsoft.com/office/drawing/2014/main" id="{DC0A62BB-11C0-D060-BA11-A7F2D80D0A91}"/>
              </a:ext>
            </a:extLst>
          </p:cNvPr>
          <p:cNvSpPr txBox="1"/>
          <p:nvPr/>
        </p:nvSpPr>
        <p:spPr>
          <a:xfrm>
            <a:off x="294483" y="1392957"/>
            <a:ext cx="11871299" cy="2031325"/>
          </a:xfrm>
          <a:prstGeom prst="rect">
            <a:avLst/>
          </a:prstGeom>
          <a:solidFill>
            <a:schemeClr val="bg1">
              <a:alpha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91440" marR="0">
              <a:spcBef>
                <a:spcPts val="0"/>
              </a:spcBef>
              <a:spcAft>
                <a:spcPts val="0"/>
              </a:spcAft>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2 And it shall come to pass in the last days, that the mountain of the Lord’s house shall be established in the top of the mountains, and shall be exalted above the hills; and all nations shall flow unto it.  </a:t>
            </a:r>
          </a:p>
          <a:p>
            <a:pPr marL="91440" marR="0">
              <a:spcBef>
                <a:spcPts val="0"/>
              </a:spcBef>
              <a:spcAft>
                <a:spcPts val="0"/>
              </a:spcAft>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3 And many people shall go and say, Come ye, and let us go up to the mountain of the Lord, to the house of the God of Jacob; and he will teach us of his ways, and we will walk in his paths: for out of Zion shall go forth the law, and the word of the Lord from Jerusalem.  </a:t>
            </a:r>
          </a:p>
          <a:p>
            <a:pPr marL="91440" marR="0">
              <a:spcBef>
                <a:spcPts val="0"/>
              </a:spcBef>
              <a:spcAft>
                <a:spcPts val="0"/>
              </a:spcAft>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4 And he shall judge among the nations, and shall rebuke many people: and they shall beat their swords into plowshares, and their spears into pruninghooks: nation shall not lift up sword against nation, neither shall they learn war any more. </a:t>
            </a:r>
          </a:p>
        </p:txBody>
      </p:sp>
      <p:sp>
        <p:nvSpPr>
          <p:cNvPr id="4" name="Line 10">
            <a:extLst>
              <a:ext uri="{FF2B5EF4-FFF2-40B4-BE49-F238E27FC236}">
                <a16:creationId xmlns:a16="http://schemas.microsoft.com/office/drawing/2014/main" id="{992E020E-ADA9-4D4A-E8CB-03F15A98E11A}"/>
              </a:ext>
            </a:extLst>
          </p:cNvPr>
          <p:cNvSpPr>
            <a:spLocks noChangeShapeType="1"/>
          </p:cNvSpPr>
          <p:nvPr/>
        </p:nvSpPr>
        <p:spPr bwMode="auto">
          <a:xfrm>
            <a:off x="0" y="3424282"/>
            <a:ext cx="12252960" cy="0"/>
          </a:xfrm>
          <a:prstGeom prst="line">
            <a:avLst/>
          </a:prstGeom>
          <a:ln w="76200">
            <a:solidFill>
              <a:srgbClr val="002060"/>
            </a:solidFill>
            <a:round/>
            <a:headEnd/>
            <a:tailEnd/>
          </a:ln>
          <a:scene3d>
            <a:camera prst="orthographicFront"/>
            <a:lightRig rig="threePt" dir="t"/>
          </a:scene3d>
          <a:sp3d>
            <a:bevelT prst="relaxedInset"/>
          </a:sp3d>
        </p:spPr>
        <p:txBody>
          <a:bodyPr lIns="64291" tIns="32146" rIns="64291" bIns="32146"/>
          <a:lstStyle/>
          <a:p>
            <a:pPr algn="l"/>
            <a:endParaRPr lang="en-US" sz="1400" dirty="0">
              <a:solidFill>
                <a:srgbClr val="002060"/>
              </a:solidFill>
              <a:latin typeface="Gotham Medium" panose="02000604030000020004"/>
            </a:endParaRPr>
          </a:p>
        </p:txBody>
      </p:sp>
      <p:cxnSp>
        <p:nvCxnSpPr>
          <p:cNvPr id="19" name="Straight Connector 18">
            <a:extLst>
              <a:ext uri="{FF2B5EF4-FFF2-40B4-BE49-F238E27FC236}">
                <a16:creationId xmlns:a16="http://schemas.microsoft.com/office/drawing/2014/main" id="{A4300194-AD1F-4D54-B589-C918882438E4}"/>
              </a:ext>
            </a:extLst>
          </p:cNvPr>
          <p:cNvCxnSpPr>
            <a:cxnSpLocks/>
          </p:cNvCxnSpPr>
          <p:nvPr/>
        </p:nvCxnSpPr>
        <p:spPr>
          <a:xfrm rot="5400000">
            <a:off x="-3290599" y="3424406"/>
            <a:ext cx="6949440" cy="0"/>
          </a:xfrm>
          <a:prstGeom prst="line">
            <a:avLst/>
          </a:prstGeom>
          <a:ln w="412750">
            <a:solidFill>
              <a:srgbClr val="00206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72765502-80FA-04E9-BAEC-C279EA634433}"/>
              </a:ext>
            </a:extLst>
          </p:cNvPr>
          <p:cNvPicPr>
            <a:picLocks noChangeAspect="1"/>
          </p:cNvPicPr>
          <p:nvPr/>
        </p:nvPicPr>
        <p:blipFill>
          <a:blip r:embed="rId3">
            <a:extLst>
              <a:ext uri="{28A0092B-C50C-407E-A947-70E740481C1C}">
                <a14:useLocalDpi xmlns:a14="http://schemas.microsoft.com/office/drawing/2010/main" val="0"/>
              </a:ext>
            </a:extLst>
          </a:blip>
          <a:srcRect t="34680" b="9679"/>
          <a:stretch>
            <a:fillRect/>
          </a:stretch>
        </p:blipFill>
        <p:spPr>
          <a:xfrm>
            <a:off x="7022270" y="3507195"/>
            <a:ext cx="5143514" cy="3259625"/>
          </a:xfrm>
          <a:custGeom>
            <a:avLst/>
            <a:gdLst/>
            <a:ahLst/>
            <a:cxnLst/>
            <a:rect l="l" t="t" r="r" b="b"/>
            <a:pathLst>
              <a:path w="5403280" h="5258929">
                <a:moveTo>
                  <a:pt x="2701640" y="0"/>
                </a:moveTo>
                <a:cubicBezTo>
                  <a:pt x="4193715" y="0"/>
                  <a:pt x="5403280" y="1209565"/>
                  <a:pt x="5403280" y="2701640"/>
                </a:cubicBezTo>
                <a:lnTo>
                  <a:pt x="5403280" y="5258929"/>
                </a:lnTo>
                <a:lnTo>
                  <a:pt x="0" y="5258929"/>
                </a:lnTo>
                <a:lnTo>
                  <a:pt x="0" y="2701640"/>
                </a:lnTo>
                <a:cubicBezTo>
                  <a:pt x="0" y="1209565"/>
                  <a:pt x="1209565" y="0"/>
                  <a:pt x="2701640" y="0"/>
                </a:cubicBezTo>
                <a:close/>
              </a:path>
            </a:pathLst>
          </a:custGeom>
        </p:spPr>
      </p:pic>
      <p:sp>
        <p:nvSpPr>
          <p:cNvPr id="5" name="Line 10">
            <a:extLst>
              <a:ext uri="{FF2B5EF4-FFF2-40B4-BE49-F238E27FC236}">
                <a16:creationId xmlns:a16="http://schemas.microsoft.com/office/drawing/2014/main" id="{8D51DC9D-88BA-FA60-26BE-2548FB73F66C}"/>
              </a:ext>
            </a:extLst>
          </p:cNvPr>
          <p:cNvSpPr>
            <a:spLocks noChangeShapeType="1"/>
          </p:cNvSpPr>
          <p:nvPr/>
        </p:nvSpPr>
        <p:spPr bwMode="auto">
          <a:xfrm rot="5400000">
            <a:off x="4985085" y="5481682"/>
            <a:ext cx="4114800" cy="0"/>
          </a:xfrm>
          <a:prstGeom prst="line">
            <a:avLst/>
          </a:prstGeom>
          <a:ln w="76200">
            <a:solidFill>
              <a:srgbClr val="002060"/>
            </a:solidFill>
            <a:round/>
            <a:headEnd/>
            <a:tailEnd/>
          </a:ln>
          <a:scene3d>
            <a:camera prst="orthographicFront"/>
            <a:lightRig rig="threePt" dir="t"/>
          </a:scene3d>
          <a:sp3d>
            <a:bevelT prst="relaxedInset"/>
          </a:sp3d>
        </p:spPr>
        <p:txBody>
          <a:bodyPr lIns="64291" tIns="32146" rIns="64291" bIns="32146"/>
          <a:lstStyle/>
          <a:p>
            <a:pPr algn="l"/>
            <a:endParaRPr lang="en-US" sz="1400" dirty="0">
              <a:solidFill>
                <a:srgbClr val="002060"/>
              </a:solidFill>
              <a:latin typeface="Gotham Medium" panose="02000604030000020004"/>
            </a:endParaRPr>
          </a:p>
        </p:txBody>
      </p:sp>
      <p:cxnSp>
        <p:nvCxnSpPr>
          <p:cNvPr id="13" name="Straight Connector 12">
            <a:extLst>
              <a:ext uri="{FF2B5EF4-FFF2-40B4-BE49-F238E27FC236}">
                <a16:creationId xmlns:a16="http://schemas.microsoft.com/office/drawing/2014/main" id="{B164B0C4-59E4-2F36-70AE-24C976A6F361}"/>
              </a:ext>
            </a:extLst>
          </p:cNvPr>
          <p:cNvCxnSpPr>
            <a:cxnSpLocks/>
          </p:cNvCxnSpPr>
          <p:nvPr/>
        </p:nvCxnSpPr>
        <p:spPr>
          <a:xfrm>
            <a:off x="-39402" y="6703887"/>
            <a:ext cx="12252960" cy="0"/>
          </a:xfrm>
          <a:prstGeom prst="line">
            <a:avLst/>
          </a:prstGeom>
          <a:ln w="5524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Slide Number Placeholder 1">
            <a:extLst>
              <a:ext uri="{FF2B5EF4-FFF2-40B4-BE49-F238E27FC236}">
                <a16:creationId xmlns:a16="http://schemas.microsoft.com/office/drawing/2014/main" id="{CAC112EA-98D0-BBF9-A004-B46B21F261F8}"/>
              </a:ext>
            </a:extLst>
          </p:cNvPr>
          <p:cNvSpPr txBox="1">
            <a:spLocks/>
          </p:cNvSpPr>
          <p:nvPr/>
        </p:nvSpPr>
        <p:spPr>
          <a:xfrm>
            <a:off x="-896025" y="6485794"/>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chemeClr val="bg1"/>
                </a:solidFill>
                <a:latin typeface="Arial Black" panose="020B0A04020102020204" pitchFamily="34" charset="0"/>
              </a:rPr>
              <a:pPr algn="r"/>
              <a:t>11</a:t>
            </a:fld>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9144011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ine 10">
            <a:extLst>
              <a:ext uri="{FF2B5EF4-FFF2-40B4-BE49-F238E27FC236}">
                <a16:creationId xmlns:a16="http://schemas.microsoft.com/office/drawing/2014/main" id="{53D00BA3-6582-4CD7-BC9B-B199287D39E2}"/>
              </a:ext>
            </a:extLst>
          </p:cNvPr>
          <p:cNvSpPr>
            <a:spLocks noChangeShapeType="1"/>
          </p:cNvSpPr>
          <p:nvPr/>
        </p:nvSpPr>
        <p:spPr bwMode="auto">
          <a:xfrm flipV="1">
            <a:off x="26215" y="6869816"/>
            <a:ext cx="12292061" cy="64384"/>
          </a:xfrm>
          <a:prstGeom prst="line">
            <a:avLst/>
          </a:prstGeom>
          <a:noFill/>
          <a:ln w="77063">
            <a:solidFill>
              <a:schemeClr val="bg1"/>
            </a:solidFill>
            <a:round/>
            <a:headEnd/>
            <a:tailEnd/>
          </a:ln>
        </p:spPr>
        <p:txBody>
          <a:bodyPr lIns="64291" tIns="32146" rIns="64291" bIns="32146"/>
          <a:lstStyle/>
          <a:p>
            <a:pPr algn="l"/>
            <a:endParaRPr lang="en-US" sz="1400" dirty="0">
              <a:solidFill>
                <a:srgbClr val="002060"/>
              </a:solidFill>
              <a:latin typeface="Gotham Medium" panose="02000604030000020004"/>
            </a:endParaRPr>
          </a:p>
        </p:txBody>
      </p:sp>
      <p:sp>
        <p:nvSpPr>
          <p:cNvPr id="8" name="Line 10">
            <a:extLst>
              <a:ext uri="{FF2B5EF4-FFF2-40B4-BE49-F238E27FC236}">
                <a16:creationId xmlns:a16="http://schemas.microsoft.com/office/drawing/2014/main" id="{0B0374A3-4F59-4729-A0DE-A253865B5D03}"/>
              </a:ext>
            </a:extLst>
          </p:cNvPr>
          <p:cNvSpPr>
            <a:spLocks noChangeShapeType="1"/>
          </p:cNvSpPr>
          <p:nvPr/>
        </p:nvSpPr>
        <p:spPr bwMode="auto">
          <a:xfrm>
            <a:off x="-34417" y="1295400"/>
            <a:ext cx="12252960" cy="0"/>
          </a:xfrm>
          <a:prstGeom prst="line">
            <a:avLst/>
          </a:prstGeom>
          <a:ln w="76200">
            <a:solidFill>
              <a:srgbClr val="002060"/>
            </a:solidFill>
            <a:round/>
            <a:headEnd/>
            <a:tailEnd/>
          </a:ln>
          <a:scene3d>
            <a:camera prst="orthographicFront"/>
            <a:lightRig rig="threePt" dir="t"/>
          </a:scene3d>
          <a:sp3d>
            <a:bevelT prst="relaxedInset"/>
          </a:sp3d>
        </p:spPr>
        <p:txBody>
          <a:bodyPr lIns="64291" tIns="32146" rIns="64291" bIns="32146"/>
          <a:lstStyle/>
          <a:p>
            <a:pPr algn="l"/>
            <a:endParaRPr lang="en-US" sz="1400" dirty="0">
              <a:solidFill>
                <a:srgbClr val="002060"/>
              </a:solidFill>
              <a:latin typeface="Gotham Medium" panose="02000604030000020004"/>
            </a:endParaRPr>
          </a:p>
        </p:txBody>
      </p:sp>
      <p:cxnSp>
        <p:nvCxnSpPr>
          <p:cNvPr id="9" name="Straight Connector 8">
            <a:extLst>
              <a:ext uri="{FF2B5EF4-FFF2-40B4-BE49-F238E27FC236}">
                <a16:creationId xmlns:a16="http://schemas.microsoft.com/office/drawing/2014/main" id="{ECBF4161-EDD7-4A93-81C8-0EAD6F22079B}"/>
              </a:ext>
            </a:extLst>
          </p:cNvPr>
          <p:cNvCxnSpPr>
            <a:cxnSpLocks/>
          </p:cNvCxnSpPr>
          <p:nvPr/>
        </p:nvCxnSpPr>
        <p:spPr>
          <a:xfrm>
            <a:off x="-34417" y="692680"/>
            <a:ext cx="12252960" cy="0"/>
          </a:xfrm>
          <a:prstGeom prst="line">
            <a:avLst/>
          </a:prstGeom>
          <a:ln w="76200">
            <a:solidFill>
              <a:srgbClr val="002060"/>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D160821-B2AB-4341-ABF2-B44268E77B37}"/>
              </a:ext>
            </a:extLst>
          </p:cNvPr>
          <p:cNvSpPr txBox="1"/>
          <p:nvPr/>
        </p:nvSpPr>
        <p:spPr>
          <a:xfrm>
            <a:off x="316830" y="76200"/>
            <a:ext cx="3581400" cy="588140"/>
          </a:xfrm>
          <a:prstGeom prst="rect">
            <a:avLst/>
          </a:prstGeom>
          <a:solidFill>
            <a:srgbClr val="00206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solidFill>
                  <a:schemeClr val="bg1"/>
                </a:solidFill>
                <a:latin typeface="Gotham Medium" panose="02000604030000020004"/>
              </a:rPr>
              <a:t>LESSON OVERVIEW</a:t>
            </a:r>
          </a:p>
        </p:txBody>
      </p:sp>
      <p:sp>
        <p:nvSpPr>
          <p:cNvPr id="12" name="Title 2">
            <a:extLst>
              <a:ext uri="{FF2B5EF4-FFF2-40B4-BE49-F238E27FC236}">
                <a16:creationId xmlns:a16="http://schemas.microsoft.com/office/drawing/2014/main" id="{CBEAE4E6-CD19-4092-9C7E-2C12B39CCE7B}"/>
              </a:ext>
            </a:extLst>
          </p:cNvPr>
          <p:cNvSpPr txBox="1">
            <a:spLocks/>
          </p:cNvSpPr>
          <p:nvPr/>
        </p:nvSpPr>
        <p:spPr>
          <a:xfrm>
            <a:off x="304797" y="754937"/>
            <a:ext cx="11907643" cy="45720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marL="0" marR="0">
              <a:lnSpc>
                <a:spcPct val="107000"/>
              </a:lnSpc>
              <a:spcBef>
                <a:spcPts val="0"/>
              </a:spcBef>
              <a:spcAft>
                <a:spcPts val="0"/>
              </a:spcAft>
            </a:pPr>
            <a:r>
              <a:rPr lang="en-US" sz="24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God’s Desire for the Nations - Acts 17:26–28 KJV</a:t>
            </a:r>
          </a:p>
        </p:txBody>
      </p:sp>
      <p:sp>
        <p:nvSpPr>
          <p:cNvPr id="15" name="Title 2">
            <a:extLst>
              <a:ext uri="{FF2B5EF4-FFF2-40B4-BE49-F238E27FC236}">
                <a16:creationId xmlns:a16="http://schemas.microsoft.com/office/drawing/2014/main" id="{CFB6BB04-11BC-46EF-B400-5675755E56EA}"/>
              </a:ext>
            </a:extLst>
          </p:cNvPr>
          <p:cNvSpPr txBox="1">
            <a:spLocks/>
          </p:cNvSpPr>
          <p:nvPr/>
        </p:nvSpPr>
        <p:spPr>
          <a:xfrm>
            <a:off x="8991599" y="149990"/>
            <a:ext cx="3016280" cy="51435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latin typeface="Gotham Medium" panose="02000604030000020004"/>
              </a:rPr>
              <a:t>Waiting for  God’s Peace</a:t>
            </a:r>
          </a:p>
        </p:txBody>
      </p:sp>
      <p:sp>
        <p:nvSpPr>
          <p:cNvPr id="2" name="TextBox 1">
            <a:extLst>
              <a:ext uri="{FF2B5EF4-FFF2-40B4-BE49-F238E27FC236}">
                <a16:creationId xmlns:a16="http://schemas.microsoft.com/office/drawing/2014/main" id="{9175F4F2-A36B-6D92-3110-4FE3D7B52C9C}"/>
              </a:ext>
            </a:extLst>
          </p:cNvPr>
          <p:cNvSpPr txBox="1"/>
          <p:nvPr/>
        </p:nvSpPr>
        <p:spPr>
          <a:xfrm>
            <a:off x="641331" y="4569376"/>
            <a:ext cx="11521440" cy="1754326"/>
          </a:xfrm>
          <a:prstGeom prst="rect">
            <a:avLst/>
          </a:prstGeom>
          <a:solidFill>
            <a:srgbClr val="00206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434340" marR="0" indent="-342900">
              <a:spcBef>
                <a:spcPts val="0"/>
              </a:spcBef>
              <a:spcAft>
                <a:spcPts val="0"/>
              </a:spcAft>
              <a:buFont typeface="Wingdings" panose="05000000000000000000" pitchFamily="2" charset="2"/>
              <a:buChar char="q"/>
            </a:pPr>
            <a:r>
              <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 context is early in the era of the church, where the apostle Paul is preaching a defense of his faith in the city of Athens. </a:t>
            </a:r>
          </a:p>
          <a:p>
            <a:pPr marL="434340" marR="0" indent="-342900">
              <a:spcBef>
                <a:spcPts val="0"/>
              </a:spcBef>
              <a:spcAft>
                <a:spcPts val="0"/>
              </a:spcAft>
              <a:buFont typeface="Wingdings" panose="05000000000000000000" pitchFamily="2" charset="2"/>
              <a:buChar char="q"/>
            </a:pPr>
            <a:r>
              <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Paul knows the Greek poets and important sources, but he applies a distinctively Jewish and Christian interpretation to their meaning. </a:t>
            </a:r>
          </a:p>
          <a:p>
            <a:pPr marL="434340" marR="0" indent="-342900">
              <a:spcBef>
                <a:spcPts val="0"/>
              </a:spcBef>
              <a:spcAft>
                <a:spcPts val="0"/>
              </a:spcAft>
              <a:buFont typeface="Wingdings" panose="05000000000000000000" pitchFamily="2" charset="2"/>
              <a:buChar char="q"/>
            </a:pPr>
            <a:r>
              <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Paul says that God is Creator and Father for all, and He is the one in sovereign control of the nations. </a:t>
            </a:r>
          </a:p>
          <a:p>
            <a:pPr marL="434340" marR="0" indent="-342900">
              <a:spcBef>
                <a:spcPts val="0"/>
              </a:spcBef>
              <a:spcAft>
                <a:spcPts val="0"/>
              </a:spcAft>
              <a:buFont typeface="Wingdings" panose="05000000000000000000" pitchFamily="2" charset="2"/>
              <a:buChar char="q"/>
            </a:pPr>
            <a:r>
              <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God is near to all people, and God wants all people to come to Him. </a:t>
            </a:r>
          </a:p>
        </p:txBody>
      </p:sp>
      <p:sp>
        <p:nvSpPr>
          <p:cNvPr id="3" name="TextBox 2">
            <a:extLst>
              <a:ext uri="{FF2B5EF4-FFF2-40B4-BE49-F238E27FC236}">
                <a16:creationId xmlns:a16="http://schemas.microsoft.com/office/drawing/2014/main" id="{DC0A62BB-11C0-D060-BA11-A7F2D80D0A91}"/>
              </a:ext>
            </a:extLst>
          </p:cNvPr>
          <p:cNvSpPr txBox="1"/>
          <p:nvPr/>
        </p:nvSpPr>
        <p:spPr>
          <a:xfrm>
            <a:off x="5582652" y="1335681"/>
            <a:ext cx="6584160" cy="3170099"/>
          </a:xfrm>
          <a:prstGeom prst="rect">
            <a:avLst/>
          </a:prstGeom>
          <a:solidFill>
            <a:schemeClr val="bg1">
              <a:alpha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91440" marR="0">
              <a:spcBef>
                <a:spcPts val="0"/>
              </a:spcBef>
              <a:spcAft>
                <a:spcPts val="0"/>
              </a:spcAft>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26 And hath made of one blood all nations of men for to dwell on all the face of the earth, and hath determined the times before appointed, and the bounds of their habitation; </a:t>
            </a:r>
          </a:p>
          <a:p>
            <a:pPr marL="91440" marR="0">
              <a:spcBef>
                <a:spcPts val="0"/>
              </a:spcBef>
              <a:spcAft>
                <a:spcPts val="0"/>
              </a:spcAft>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27 That they should seek the Lord, if haply they might feel after him, and find him, though he be not far from every one of us: </a:t>
            </a:r>
          </a:p>
          <a:p>
            <a:pPr marL="91440" marR="0">
              <a:spcBef>
                <a:spcPts val="0"/>
              </a:spcBef>
              <a:spcAft>
                <a:spcPts val="0"/>
              </a:spcAft>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28 For in him we live, and move, and have our being; as certain also of your own poets have said, For we are also his offspring. </a:t>
            </a:r>
          </a:p>
          <a:p>
            <a:pPr marL="91440" marR="0">
              <a:spcBef>
                <a:spcPts val="0"/>
              </a:spcBef>
              <a:spcAft>
                <a:spcPts val="0"/>
              </a:spcAft>
            </a:pPr>
            <a:endPar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p:txBody>
      </p:sp>
      <p:sp>
        <p:nvSpPr>
          <p:cNvPr id="4" name="Line 10">
            <a:extLst>
              <a:ext uri="{FF2B5EF4-FFF2-40B4-BE49-F238E27FC236}">
                <a16:creationId xmlns:a16="http://schemas.microsoft.com/office/drawing/2014/main" id="{992E020E-ADA9-4D4A-E8CB-03F15A98E11A}"/>
              </a:ext>
            </a:extLst>
          </p:cNvPr>
          <p:cNvSpPr>
            <a:spLocks noChangeShapeType="1"/>
          </p:cNvSpPr>
          <p:nvPr/>
        </p:nvSpPr>
        <p:spPr bwMode="auto">
          <a:xfrm>
            <a:off x="641331" y="4537578"/>
            <a:ext cx="11521440" cy="0"/>
          </a:xfrm>
          <a:prstGeom prst="line">
            <a:avLst/>
          </a:prstGeom>
          <a:ln w="76200">
            <a:solidFill>
              <a:srgbClr val="002060"/>
            </a:solidFill>
            <a:round/>
            <a:headEnd/>
            <a:tailEnd/>
          </a:ln>
          <a:scene3d>
            <a:camera prst="orthographicFront"/>
            <a:lightRig rig="threePt" dir="t"/>
          </a:scene3d>
          <a:sp3d>
            <a:bevelT prst="relaxedInset"/>
          </a:sp3d>
        </p:spPr>
        <p:txBody>
          <a:bodyPr lIns="64291" tIns="32146" rIns="64291" bIns="32146"/>
          <a:lstStyle/>
          <a:p>
            <a:pPr algn="l"/>
            <a:endParaRPr lang="en-US" sz="1400" dirty="0">
              <a:solidFill>
                <a:srgbClr val="002060"/>
              </a:solidFill>
              <a:latin typeface="Gotham Medium" panose="02000604030000020004"/>
            </a:endParaRPr>
          </a:p>
        </p:txBody>
      </p:sp>
      <p:sp>
        <p:nvSpPr>
          <p:cNvPr id="5" name="Line 10">
            <a:extLst>
              <a:ext uri="{FF2B5EF4-FFF2-40B4-BE49-F238E27FC236}">
                <a16:creationId xmlns:a16="http://schemas.microsoft.com/office/drawing/2014/main" id="{8D51DC9D-88BA-FA60-26BE-2548FB73F66C}"/>
              </a:ext>
            </a:extLst>
          </p:cNvPr>
          <p:cNvSpPr>
            <a:spLocks noChangeShapeType="1"/>
          </p:cNvSpPr>
          <p:nvPr/>
        </p:nvSpPr>
        <p:spPr bwMode="auto">
          <a:xfrm rot="5400000">
            <a:off x="-2376194" y="4104833"/>
            <a:ext cx="5577840" cy="0"/>
          </a:xfrm>
          <a:prstGeom prst="line">
            <a:avLst/>
          </a:prstGeom>
          <a:ln w="76200">
            <a:solidFill>
              <a:schemeClr val="accent6">
                <a:lumMod val="50000"/>
              </a:schemeClr>
            </a:solidFill>
            <a:round/>
            <a:headEnd/>
            <a:tailEnd/>
          </a:ln>
          <a:scene3d>
            <a:camera prst="orthographicFront"/>
            <a:lightRig rig="threePt" dir="t"/>
          </a:scene3d>
          <a:sp3d>
            <a:bevelT prst="relaxedInset"/>
          </a:sp3d>
        </p:spPr>
        <p:txBody>
          <a:bodyPr lIns="64291" tIns="32146" rIns="64291" bIns="32146"/>
          <a:lstStyle/>
          <a:p>
            <a:pPr algn="l"/>
            <a:endParaRPr lang="en-US" sz="1400" dirty="0">
              <a:solidFill>
                <a:srgbClr val="002060"/>
              </a:solidFill>
              <a:latin typeface="Gotham Medium" panose="02000604030000020004"/>
            </a:endParaRPr>
          </a:p>
        </p:txBody>
      </p:sp>
      <p:cxnSp>
        <p:nvCxnSpPr>
          <p:cNvPr id="13" name="Straight Connector 12">
            <a:extLst>
              <a:ext uri="{FF2B5EF4-FFF2-40B4-BE49-F238E27FC236}">
                <a16:creationId xmlns:a16="http://schemas.microsoft.com/office/drawing/2014/main" id="{C8DA6E41-2AF0-490A-982F-D1EAC22D80F1}"/>
              </a:ext>
            </a:extLst>
          </p:cNvPr>
          <p:cNvCxnSpPr>
            <a:cxnSpLocks/>
          </p:cNvCxnSpPr>
          <p:nvPr/>
        </p:nvCxnSpPr>
        <p:spPr>
          <a:xfrm>
            <a:off x="26215" y="6829535"/>
            <a:ext cx="12186227" cy="0"/>
          </a:xfrm>
          <a:prstGeom prst="line">
            <a:avLst/>
          </a:prstGeom>
          <a:ln w="4476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2AB5550-D0C3-44E3-93E2-3EB3E1323CB5}"/>
              </a:ext>
            </a:extLst>
          </p:cNvPr>
          <p:cNvCxnSpPr>
            <a:cxnSpLocks/>
          </p:cNvCxnSpPr>
          <p:nvPr/>
        </p:nvCxnSpPr>
        <p:spPr>
          <a:xfrm rot="5400000">
            <a:off x="-3290599" y="3424406"/>
            <a:ext cx="6949440" cy="0"/>
          </a:xfrm>
          <a:prstGeom prst="line">
            <a:avLst/>
          </a:prstGeom>
          <a:ln w="412750">
            <a:solidFill>
              <a:srgbClr val="00206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BCE7FF4-2B9A-F3BD-8BEA-9363221BBF6D}"/>
              </a:ext>
            </a:extLst>
          </p:cNvPr>
          <p:cNvPicPr>
            <a:picLocks noChangeAspect="1"/>
          </p:cNvPicPr>
          <p:nvPr/>
        </p:nvPicPr>
        <p:blipFill>
          <a:blip r:embed="rId3">
            <a:extLst>
              <a:ext uri="{28A0092B-C50C-407E-A947-70E740481C1C}">
                <a14:useLocalDpi xmlns:a14="http://schemas.microsoft.com/office/drawing/2010/main" val="0"/>
              </a:ext>
            </a:extLst>
          </a:blip>
          <a:srcRect t="5520" b="5520"/>
          <a:stretch/>
        </p:blipFill>
        <p:spPr>
          <a:xfrm>
            <a:off x="998825" y="1455299"/>
            <a:ext cx="4583827" cy="3058675"/>
          </a:xfrm>
          <a:custGeom>
            <a:avLst/>
            <a:gdLst/>
            <a:ahLst/>
            <a:cxnLst/>
            <a:rect l="l" t="t" r="r" b="b"/>
            <a:pathLst>
              <a:path w="8668587" h="5784336">
                <a:moveTo>
                  <a:pt x="8113251" y="26"/>
                </a:moveTo>
                <a:cubicBezTo>
                  <a:pt x="8128744" y="-691"/>
                  <a:pt x="8142057" y="13944"/>
                  <a:pt x="8143079" y="32808"/>
                </a:cubicBezTo>
                <a:lnTo>
                  <a:pt x="8154944" y="272537"/>
                </a:lnTo>
                <a:lnTo>
                  <a:pt x="8640416" y="272537"/>
                </a:lnTo>
                <a:cubicBezTo>
                  <a:pt x="8655925" y="272587"/>
                  <a:pt x="8668499" y="287951"/>
                  <a:pt x="8668587" y="306954"/>
                </a:cubicBezTo>
                <a:lnTo>
                  <a:pt x="8668587" y="2825714"/>
                </a:lnTo>
                <a:lnTo>
                  <a:pt x="8668587" y="3133775"/>
                </a:lnTo>
                <a:lnTo>
                  <a:pt x="8668587" y="5652536"/>
                </a:lnTo>
                <a:cubicBezTo>
                  <a:pt x="8668547" y="5671576"/>
                  <a:pt x="8655958" y="5686997"/>
                  <a:pt x="8640416" y="5687050"/>
                </a:cubicBezTo>
                <a:lnTo>
                  <a:pt x="5612014" y="5687051"/>
                </a:lnTo>
                <a:lnTo>
                  <a:pt x="3774247" y="5687051"/>
                </a:lnTo>
                <a:lnTo>
                  <a:pt x="3773145" y="5687277"/>
                </a:lnTo>
                <a:cubicBezTo>
                  <a:pt x="3729449" y="5693047"/>
                  <a:pt x="3608331" y="5694216"/>
                  <a:pt x="3614133" y="5687204"/>
                </a:cubicBezTo>
                <a:lnTo>
                  <a:pt x="3587966" y="5687051"/>
                </a:lnTo>
                <a:lnTo>
                  <a:pt x="3260508" y="5687051"/>
                </a:lnTo>
                <a:lnTo>
                  <a:pt x="2763353" y="5687051"/>
                </a:lnTo>
                <a:lnTo>
                  <a:pt x="2188243" y="5687051"/>
                </a:lnTo>
                <a:lnTo>
                  <a:pt x="2174477" y="5688579"/>
                </a:lnTo>
                <a:lnTo>
                  <a:pt x="2120860" y="5698032"/>
                </a:lnTo>
                <a:lnTo>
                  <a:pt x="2109408" y="5703335"/>
                </a:lnTo>
                <a:lnTo>
                  <a:pt x="2096044" y="5698805"/>
                </a:lnTo>
                <a:cubicBezTo>
                  <a:pt x="2094402" y="5697471"/>
                  <a:pt x="2093063" y="5695973"/>
                  <a:pt x="2092071" y="5694363"/>
                </a:cubicBezTo>
                <a:lnTo>
                  <a:pt x="2049419" y="5703185"/>
                </a:lnTo>
                <a:lnTo>
                  <a:pt x="2044263" y="5703432"/>
                </a:lnTo>
                <a:lnTo>
                  <a:pt x="2008710" y="5702184"/>
                </a:lnTo>
                <a:lnTo>
                  <a:pt x="1955831" y="5695738"/>
                </a:lnTo>
                <a:lnTo>
                  <a:pt x="1953369" y="5694478"/>
                </a:lnTo>
                <a:lnTo>
                  <a:pt x="1935063" y="5695385"/>
                </a:lnTo>
                <a:lnTo>
                  <a:pt x="1921389" y="5697582"/>
                </a:lnTo>
                <a:lnTo>
                  <a:pt x="1868301" y="5709619"/>
                </a:lnTo>
                <a:lnTo>
                  <a:pt x="1857125" y="5715450"/>
                </a:lnTo>
                <a:lnTo>
                  <a:pt x="1843554" y="5711613"/>
                </a:lnTo>
                <a:cubicBezTo>
                  <a:pt x="1841849" y="5710371"/>
                  <a:pt x="1840438" y="5708949"/>
                  <a:pt x="1839367" y="5707399"/>
                </a:cubicBezTo>
                <a:lnTo>
                  <a:pt x="1797202" y="5718267"/>
                </a:lnTo>
                <a:lnTo>
                  <a:pt x="1792063" y="5718767"/>
                </a:lnTo>
                <a:lnTo>
                  <a:pt x="1756493" y="5719285"/>
                </a:lnTo>
                <a:lnTo>
                  <a:pt x="1703362" y="5715499"/>
                </a:lnTo>
                <a:lnTo>
                  <a:pt x="1685980" y="5707711"/>
                </a:lnTo>
                <a:lnTo>
                  <a:pt x="1523161" y="5715770"/>
                </a:lnTo>
                <a:lnTo>
                  <a:pt x="1486500" y="5719841"/>
                </a:lnTo>
                <a:lnTo>
                  <a:pt x="1482423" y="5720560"/>
                </a:lnTo>
                <a:lnTo>
                  <a:pt x="1479938" y="5728669"/>
                </a:lnTo>
                <a:cubicBezTo>
                  <a:pt x="1473771" y="5728507"/>
                  <a:pt x="1467648" y="5727567"/>
                  <a:pt x="1461469" y="5726440"/>
                </a:cubicBezTo>
                <a:lnTo>
                  <a:pt x="1458231" y="5725862"/>
                </a:lnTo>
                <a:lnTo>
                  <a:pt x="1446394" y="5727757"/>
                </a:lnTo>
                <a:lnTo>
                  <a:pt x="1445676" y="5727038"/>
                </a:lnTo>
                <a:lnTo>
                  <a:pt x="1432882" y="5729294"/>
                </a:lnTo>
                <a:lnTo>
                  <a:pt x="1421432" y="5734597"/>
                </a:lnTo>
                <a:lnTo>
                  <a:pt x="1408068" y="5730067"/>
                </a:lnTo>
                <a:lnTo>
                  <a:pt x="1405063" y="5726707"/>
                </a:lnTo>
                <a:lnTo>
                  <a:pt x="1401450" y="5727070"/>
                </a:lnTo>
                <a:cubicBezTo>
                  <a:pt x="1384891" y="5741374"/>
                  <a:pt x="1352000" y="5736824"/>
                  <a:pt x="1325273" y="5744107"/>
                </a:cubicBezTo>
                <a:lnTo>
                  <a:pt x="1313702" y="5750108"/>
                </a:lnTo>
                <a:lnTo>
                  <a:pt x="1235789" y="5762632"/>
                </a:lnTo>
                <a:lnTo>
                  <a:pt x="1182701" y="5774669"/>
                </a:lnTo>
                <a:lnTo>
                  <a:pt x="1171526" y="5780500"/>
                </a:lnTo>
                <a:lnTo>
                  <a:pt x="1157956" y="5776664"/>
                </a:lnTo>
                <a:cubicBezTo>
                  <a:pt x="1156249" y="5775420"/>
                  <a:pt x="1154839" y="5773999"/>
                  <a:pt x="1153767" y="5772448"/>
                </a:cubicBezTo>
                <a:lnTo>
                  <a:pt x="1111603" y="5783317"/>
                </a:lnTo>
                <a:lnTo>
                  <a:pt x="1106465" y="5783818"/>
                </a:lnTo>
                <a:lnTo>
                  <a:pt x="1070896" y="5784336"/>
                </a:lnTo>
                <a:lnTo>
                  <a:pt x="1017763" y="5780549"/>
                </a:lnTo>
                <a:cubicBezTo>
                  <a:pt x="1000049" y="5776466"/>
                  <a:pt x="983273" y="5756997"/>
                  <a:pt x="962221" y="5768420"/>
                </a:cubicBezTo>
                <a:cubicBezTo>
                  <a:pt x="966431" y="5756718"/>
                  <a:pt x="936787" y="5773333"/>
                  <a:pt x="930280" y="5763960"/>
                </a:cubicBezTo>
                <a:cubicBezTo>
                  <a:pt x="926341" y="5756089"/>
                  <a:pt x="916430" y="5759296"/>
                  <a:pt x="907924" y="5758118"/>
                </a:cubicBezTo>
                <a:cubicBezTo>
                  <a:pt x="900195" y="5750986"/>
                  <a:pt x="859420" y="5752702"/>
                  <a:pt x="846260" y="5757212"/>
                </a:cubicBezTo>
                <a:cubicBezTo>
                  <a:pt x="810487" y="5774914"/>
                  <a:pt x="770889" y="5748273"/>
                  <a:pt x="742057" y="5761548"/>
                </a:cubicBezTo>
                <a:cubicBezTo>
                  <a:pt x="730183" y="5761420"/>
                  <a:pt x="722293" y="5760438"/>
                  <a:pt x="716530" y="5759244"/>
                </a:cubicBezTo>
                <a:lnTo>
                  <a:pt x="705743" y="5756228"/>
                </a:lnTo>
                <a:lnTo>
                  <a:pt x="291004" y="5776755"/>
                </a:lnTo>
                <a:lnTo>
                  <a:pt x="290907" y="5774788"/>
                </a:lnTo>
                <a:lnTo>
                  <a:pt x="271887" y="5766274"/>
                </a:lnTo>
                <a:cubicBezTo>
                  <a:pt x="266807" y="5760654"/>
                  <a:pt x="263437" y="5752715"/>
                  <a:pt x="262974" y="5743782"/>
                </a:cubicBezTo>
                <a:lnTo>
                  <a:pt x="132152" y="3100549"/>
                </a:lnTo>
                <a:lnTo>
                  <a:pt x="135037" y="3092592"/>
                </a:lnTo>
                <a:lnTo>
                  <a:pt x="131323" y="3083218"/>
                </a:lnTo>
                <a:lnTo>
                  <a:pt x="41" y="430694"/>
                </a:lnTo>
                <a:cubicBezTo>
                  <a:pt x="-359" y="421776"/>
                  <a:pt x="2219" y="413566"/>
                  <a:pt x="6718" y="407490"/>
                </a:cubicBezTo>
                <a:lnTo>
                  <a:pt x="24751" y="397188"/>
                </a:lnTo>
                <a:lnTo>
                  <a:pt x="24533" y="392773"/>
                </a:lnTo>
                <a:lnTo>
                  <a:pt x="515835" y="368896"/>
                </a:lnTo>
                <a:lnTo>
                  <a:pt x="515836" y="301789"/>
                </a:lnTo>
                <a:cubicBezTo>
                  <a:pt x="515877" y="292810"/>
                  <a:pt x="518857" y="284691"/>
                  <a:pt x="523651" y="278809"/>
                </a:cubicBezTo>
                <a:lnTo>
                  <a:pt x="542173" y="269357"/>
                </a:lnTo>
                <a:lnTo>
                  <a:pt x="542173" y="264910"/>
                </a:lnTo>
                <a:lnTo>
                  <a:pt x="2617187" y="266774"/>
                </a:lnTo>
                <a:lnTo>
                  <a:pt x="5103305" y="145955"/>
                </a:lnTo>
                <a:lnTo>
                  <a:pt x="5160468" y="134960"/>
                </a:lnTo>
                <a:cubicBezTo>
                  <a:pt x="5161437" y="134861"/>
                  <a:pt x="5184995" y="134192"/>
                  <a:pt x="5186160" y="133540"/>
                </a:cubicBezTo>
                <a:lnTo>
                  <a:pt x="5202517" y="133412"/>
                </a:lnTo>
                <a:lnTo>
                  <a:pt x="5208460" y="140899"/>
                </a:lnTo>
                <a:cubicBezTo>
                  <a:pt x="5221568" y="143424"/>
                  <a:pt x="5260514" y="140736"/>
                  <a:pt x="5283036" y="140103"/>
                </a:cubicBezTo>
                <a:lnTo>
                  <a:pt x="5350803" y="133341"/>
                </a:lnTo>
                <a:lnTo>
                  <a:pt x="5361062" y="136241"/>
                </a:lnTo>
                <a:lnTo>
                  <a:pt x="5430426" y="130306"/>
                </a:lnTo>
                <a:lnTo>
                  <a:pt x="5451147" y="131782"/>
                </a:lnTo>
                <a:lnTo>
                  <a:pt x="5730357" y="117963"/>
                </a:lnTo>
                <a:lnTo>
                  <a:pt x="5738474" y="115323"/>
                </a:lnTo>
                <a:lnTo>
                  <a:pt x="5780784" y="105918"/>
                </a:lnTo>
                <a:lnTo>
                  <a:pt x="5842433" y="96008"/>
                </a:lnTo>
                <a:lnTo>
                  <a:pt x="5884438" y="86483"/>
                </a:lnTo>
                <a:cubicBezTo>
                  <a:pt x="5895253" y="85189"/>
                  <a:pt x="5897956" y="89381"/>
                  <a:pt x="5907332" y="88241"/>
                </a:cubicBezTo>
                <a:lnTo>
                  <a:pt x="5940695" y="79641"/>
                </a:lnTo>
                <a:lnTo>
                  <a:pt x="5972904" y="78835"/>
                </a:lnTo>
                <a:lnTo>
                  <a:pt x="6014945" y="81830"/>
                </a:lnTo>
                <a:cubicBezTo>
                  <a:pt x="6028962" y="85062"/>
                  <a:pt x="6042234" y="100468"/>
                  <a:pt x="6058892" y="91430"/>
                </a:cubicBezTo>
                <a:lnTo>
                  <a:pt x="6101815" y="99579"/>
                </a:lnTo>
                <a:lnTo>
                  <a:pt x="6177755" y="95820"/>
                </a:lnTo>
                <a:lnTo>
                  <a:pt x="6749865" y="67504"/>
                </a:lnTo>
                <a:cubicBezTo>
                  <a:pt x="6764017" y="63591"/>
                  <a:pt x="6768916" y="57346"/>
                  <a:pt x="6792321" y="55763"/>
                </a:cubicBezTo>
                <a:lnTo>
                  <a:pt x="6834534" y="63314"/>
                </a:lnTo>
                <a:close/>
              </a:path>
            </a:pathLst>
          </a:cu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 name="Slide Number Placeholder 1">
            <a:extLst>
              <a:ext uri="{FF2B5EF4-FFF2-40B4-BE49-F238E27FC236}">
                <a16:creationId xmlns:a16="http://schemas.microsoft.com/office/drawing/2014/main" id="{38397429-C5BB-5976-0229-D8FFB68D8ED2}"/>
              </a:ext>
            </a:extLst>
          </p:cNvPr>
          <p:cNvSpPr txBox="1">
            <a:spLocks/>
          </p:cNvSpPr>
          <p:nvPr/>
        </p:nvSpPr>
        <p:spPr>
          <a:xfrm>
            <a:off x="10515381" y="6478803"/>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chemeClr val="bg1"/>
                </a:solidFill>
                <a:latin typeface="Arial Black" panose="020B0A04020102020204" pitchFamily="34" charset="0"/>
              </a:rPr>
              <a:pPr algn="r"/>
              <a:t>12</a:t>
            </a:fld>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224980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1CF695D1-971A-A7C8-1670-AD98751DF796}"/>
              </a:ext>
            </a:extLst>
          </p:cNvPr>
          <p:cNvSpPr/>
          <p:nvPr/>
        </p:nvSpPr>
        <p:spPr>
          <a:xfrm>
            <a:off x="7648832" y="3611827"/>
            <a:ext cx="2248930" cy="3334181"/>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ine 10">
            <a:extLst>
              <a:ext uri="{FF2B5EF4-FFF2-40B4-BE49-F238E27FC236}">
                <a16:creationId xmlns:a16="http://schemas.microsoft.com/office/drawing/2014/main" id="{0B0374A3-4F59-4729-A0DE-A253865B5D03}"/>
              </a:ext>
            </a:extLst>
          </p:cNvPr>
          <p:cNvSpPr>
            <a:spLocks noChangeShapeType="1"/>
          </p:cNvSpPr>
          <p:nvPr/>
        </p:nvSpPr>
        <p:spPr bwMode="auto">
          <a:xfrm>
            <a:off x="-34417" y="1330125"/>
            <a:ext cx="12252960" cy="0"/>
          </a:xfrm>
          <a:prstGeom prst="line">
            <a:avLst/>
          </a:prstGeom>
          <a:ln w="190500">
            <a:solidFill>
              <a:srgbClr val="002060"/>
            </a:solidFill>
            <a:round/>
            <a:headEnd/>
            <a:tailEnd/>
          </a:ln>
          <a:scene3d>
            <a:camera prst="orthographicFront"/>
            <a:lightRig rig="threePt" dir="t"/>
          </a:scene3d>
          <a:sp3d>
            <a:bevelT prst="relaxedInset"/>
          </a:sp3d>
        </p:spPr>
        <p:txBody>
          <a:bodyPr lIns="64291" tIns="32146" rIns="64291" bIns="32146"/>
          <a:lstStyle/>
          <a:p>
            <a:pPr algn="l"/>
            <a:endParaRPr lang="en-US" sz="1400" dirty="0">
              <a:solidFill>
                <a:schemeClr val="bg1"/>
              </a:solidFill>
              <a:latin typeface="Gotham Medium" panose="02000604030000020004"/>
            </a:endParaRPr>
          </a:p>
        </p:txBody>
      </p:sp>
      <p:cxnSp>
        <p:nvCxnSpPr>
          <p:cNvPr id="9" name="Straight Connector 8">
            <a:extLst>
              <a:ext uri="{FF2B5EF4-FFF2-40B4-BE49-F238E27FC236}">
                <a16:creationId xmlns:a16="http://schemas.microsoft.com/office/drawing/2014/main" id="{ECBF4161-EDD7-4A93-81C8-0EAD6F22079B}"/>
              </a:ext>
            </a:extLst>
          </p:cNvPr>
          <p:cNvCxnSpPr>
            <a:cxnSpLocks/>
          </p:cNvCxnSpPr>
          <p:nvPr/>
        </p:nvCxnSpPr>
        <p:spPr>
          <a:xfrm>
            <a:off x="-34417" y="738980"/>
            <a:ext cx="12252960" cy="0"/>
          </a:xfrm>
          <a:prstGeom prst="line">
            <a:avLst/>
          </a:prstGeom>
          <a:ln w="76200">
            <a:solidFill>
              <a:srgbClr val="002060"/>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D160821-B2AB-4341-ABF2-B44268E77B37}"/>
              </a:ext>
            </a:extLst>
          </p:cNvPr>
          <p:cNvSpPr txBox="1"/>
          <p:nvPr/>
        </p:nvSpPr>
        <p:spPr>
          <a:xfrm>
            <a:off x="412719" y="99350"/>
            <a:ext cx="4030939" cy="588140"/>
          </a:xfrm>
          <a:prstGeom prst="rect">
            <a:avLst/>
          </a:prstGeom>
          <a:solidFill>
            <a:srgbClr val="00206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solidFill>
                  <a:schemeClr val="bg1"/>
                </a:solidFill>
                <a:latin typeface="Gotham Medium" panose="02000604030000020004"/>
              </a:rPr>
              <a:t>One Bible, One Story</a:t>
            </a:r>
          </a:p>
        </p:txBody>
      </p:sp>
      <p:sp>
        <p:nvSpPr>
          <p:cNvPr id="12" name="Title 2">
            <a:extLst>
              <a:ext uri="{FF2B5EF4-FFF2-40B4-BE49-F238E27FC236}">
                <a16:creationId xmlns:a16="http://schemas.microsoft.com/office/drawing/2014/main" id="{CBEAE4E6-CD19-4092-9C7E-2C12B39CCE7B}"/>
              </a:ext>
            </a:extLst>
          </p:cNvPr>
          <p:cNvSpPr txBox="1">
            <a:spLocks/>
          </p:cNvSpPr>
          <p:nvPr/>
        </p:nvSpPr>
        <p:spPr>
          <a:xfrm>
            <a:off x="412720" y="789662"/>
            <a:ext cx="11791638" cy="45720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marL="0" marR="0">
              <a:lnSpc>
                <a:spcPct val="107000"/>
              </a:lnSpc>
              <a:spcBef>
                <a:spcPts val="0"/>
              </a:spcBef>
              <a:spcAft>
                <a:spcPts val="0"/>
              </a:spcAft>
            </a:pPr>
            <a:r>
              <a:rPr lang="en-US" sz="24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Jesus and the Blessing of All Nations</a:t>
            </a:r>
          </a:p>
        </p:txBody>
      </p:sp>
      <p:sp>
        <p:nvSpPr>
          <p:cNvPr id="15" name="Title 2">
            <a:extLst>
              <a:ext uri="{FF2B5EF4-FFF2-40B4-BE49-F238E27FC236}">
                <a16:creationId xmlns:a16="http://schemas.microsoft.com/office/drawing/2014/main" id="{CFB6BB04-11BC-46EF-B400-5675755E56EA}"/>
              </a:ext>
            </a:extLst>
          </p:cNvPr>
          <p:cNvSpPr txBox="1">
            <a:spLocks/>
          </p:cNvSpPr>
          <p:nvPr/>
        </p:nvSpPr>
        <p:spPr>
          <a:xfrm>
            <a:off x="8991599" y="173140"/>
            <a:ext cx="3016280" cy="51435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latin typeface="Gotham Medium" panose="02000604030000020004"/>
              </a:rPr>
              <a:t>Waiting for  God’s Peace</a:t>
            </a:r>
          </a:p>
        </p:txBody>
      </p:sp>
      <p:sp>
        <p:nvSpPr>
          <p:cNvPr id="2" name="TextBox 1">
            <a:extLst>
              <a:ext uri="{FF2B5EF4-FFF2-40B4-BE49-F238E27FC236}">
                <a16:creationId xmlns:a16="http://schemas.microsoft.com/office/drawing/2014/main" id="{9175F4F2-A36B-6D92-3110-4FE3D7B52C9C}"/>
              </a:ext>
            </a:extLst>
          </p:cNvPr>
          <p:cNvSpPr txBox="1"/>
          <p:nvPr/>
        </p:nvSpPr>
        <p:spPr>
          <a:xfrm>
            <a:off x="302927" y="3702454"/>
            <a:ext cx="8415895" cy="3139321"/>
          </a:xfrm>
          <a:prstGeom prst="rect">
            <a:avLst/>
          </a:prstGeom>
          <a:solidFill>
            <a:schemeClr val="bg1">
              <a:alpha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91440"/>
            <a:r>
              <a:rPr lang="en-US" sz="22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(Luke 2:30–32).  Moved by the Spirit, Simeon recognizes that, in Jesus, God fulfills His covenant promises.  The blessing of all peoples through Abraham’s family is fulfilled through Jesus, a descendant of Abraham (see Gen.  12:3; Matt.  1:1–17; Gal.  3:7–14).  His death broke the power of sin, making way for Jew and Gentile alike to be part of God’s forever family.  Jesus made real the promise of Isaiah 2:2–4.  It is confirmed in the vision of Revelation 7:9–10, where a multitude “from every nation, tribe, people and language” stands before the throne of God and the Lamb, in worship. </a:t>
            </a:r>
          </a:p>
        </p:txBody>
      </p:sp>
      <p:sp>
        <p:nvSpPr>
          <p:cNvPr id="3" name="TextBox 2">
            <a:extLst>
              <a:ext uri="{FF2B5EF4-FFF2-40B4-BE49-F238E27FC236}">
                <a16:creationId xmlns:a16="http://schemas.microsoft.com/office/drawing/2014/main" id="{DC0A62BB-11C0-D060-BA11-A7F2D80D0A91}"/>
              </a:ext>
            </a:extLst>
          </p:cNvPr>
          <p:cNvSpPr txBox="1"/>
          <p:nvPr/>
        </p:nvSpPr>
        <p:spPr>
          <a:xfrm>
            <a:off x="412720" y="1446405"/>
            <a:ext cx="11779280" cy="2123658"/>
          </a:xfrm>
          <a:prstGeom prst="rect">
            <a:avLst/>
          </a:prstGeom>
          <a:solidFill>
            <a:schemeClr val="bg1">
              <a:alpha val="65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91440" marR="0">
              <a:spcBef>
                <a:spcPts val="0"/>
              </a:spcBef>
              <a:spcAft>
                <a:spcPts val="0"/>
              </a:spcAft>
            </a:pPr>
            <a:r>
              <a:rPr lang="en-US" sz="22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Jesus made a way for the salvation of the nations and the peace of God’s kingdom rule.  He is the suffering servant of Isaiah, the one who would not only restore the tribes of Jacob but become a light to the Gentiles, so that God’s salvation might reach to the ends of the earth (see Isa.  49:6).  Simeon, the righteous Jew who was waiting for the consolation of Israel, praises God when he meets the infant Jesus, saying, “My eyes have seen your salvation, which you have prepared in the sight of all nations: a light for revelation to the Gentiles, and the glory of your people Israel”</a:t>
            </a:r>
          </a:p>
        </p:txBody>
      </p:sp>
      <p:sp>
        <p:nvSpPr>
          <p:cNvPr id="4" name="Line 10">
            <a:extLst>
              <a:ext uri="{FF2B5EF4-FFF2-40B4-BE49-F238E27FC236}">
                <a16:creationId xmlns:a16="http://schemas.microsoft.com/office/drawing/2014/main" id="{992E020E-ADA9-4D4A-E8CB-03F15A98E11A}"/>
              </a:ext>
            </a:extLst>
          </p:cNvPr>
          <p:cNvSpPr>
            <a:spLocks noChangeShapeType="1"/>
          </p:cNvSpPr>
          <p:nvPr/>
        </p:nvSpPr>
        <p:spPr bwMode="auto">
          <a:xfrm>
            <a:off x="65316" y="3611827"/>
            <a:ext cx="12252960" cy="0"/>
          </a:xfrm>
          <a:prstGeom prst="line">
            <a:avLst/>
          </a:prstGeom>
          <a:ln w="190500">
            <a:solidFill>
              <a:srgbClr val="002060"/>
            </a:solidFill>
            <a:round/>
            <a:headEnd/>
            <a:tailEnd/>
          </a:ln>
          <a:scene3d>
            <a:camera prst="orthographicFront"/>
            <a:lightRig rig="threePt" dir="t"/>
          </a:scene3d>
          <a:sp3d>
            <a:bevelT prst="relaxedInset"/>
          </a:sp3d>
        </p:spPr>
        <p:txBody>
          <a:bodyPr lIns="64291" tIns="32146" rIns="64291" bIns="32146"/>
          <a:lstStyle/>
          <a:p>
            <a:pPr algn="l"/>
            <a:endParaRPr lang="en-US" sz="1400" dirty="0">
              <a:solidFill>
                <a:srgbClr val="002060"/>
              </a:solidFill>
              <a:latin typeface="Gotham Medium" panose="02000604030000020004"/>
            </a:endParaRPr>
          </a:p>
        </p:txBody>
      </p:sp>
      <p:sp>
        <p:nvSpPr>
          <p:cNvPr id="5" name="Line 10">
            <a:extLst>
              <a:ext uri="{FF2B5EF4-FFF2-40B4-BE49-F238E27FC236}">
                <a16:creationId xmlns:a16="http://schemas.microsoft.com/office/drawing/2014/main" id="{8D51DC9D-88BA-FA60-26BE-2548FB73F66C}"/>
              </a:ext>
            </a:extLst>
          </p:cNvPr>
          <p:cNvSpPr>
            <a:spLocks noChangeShapeType="1"/>
          </p:cNvSpPr>
          <p:nvPr/>
        </p:nvSpPr>
        <p:spPr bwMode="auto">
          <a:xfrm rot="5400000">
            <a:off x="-2764820" y="4699222"/>
            <a:ext cx="3657600" cy="0"/>
          </a:xfrm>
          <a:prstGeom prst="line">
            <a:avLst/>
          </a:prstGeom>
          <a:ln w="76200">
            <a:solidFill>
              <a:srgbClr val="002060"/>
            </a:solidFill>
            <a:round/>
            <a:headEnd/>
            <a:tailEnd/>
          </a:ln>
          <a:scene3d>
            <a:camera prst="orthographicFront"/>
            <a:lightRig rig="threePt" dir="t"/>
          </a:scene3d>
          <a:sp3d>
            <a:bevelT prst="relaxedInset"/>
          </a:sp3d>
        </p:spPr>
        <p:txBody>
          <a:bodyPr lIns="64291" tIns="32146" rIns="64291" bIns="32146"/>
          <a:lstStyle/>
          <a:p>
            <a:pPr algn="l"/>
            <a:endParaRPr lang="en-US" sz="1400" dirty="0">
              <a:solidFill>
                <a:srgbClr val="002060"/>
              </a:solidFill>
              <a:latin typeface="Gotham Medium" panose="02000604030000020004"/>
            </a:endParaRPr>
          </a:p>
        </p:txBody>
      </p:sp>
      <p:cxnSp>
        <p:nvCxnSpPr>
          <p:cNvPr id="18" name="Straight Connector 17">
            <a:extLst>
              <a:ext uri="{FF2B5EF4-FFF2-40B4-BE49-F238E27FC236}">
                <a16:creationId xmlns:a16="http://schemas.microsoft.com/office/drawing/2014/main" id="{7936AE52-6DCA-470A-8E46-FF827FBD2CA9}"/>
              </a:ext>
            </a:extLst>
          </p:cNvPr>
          <p:cNvCxnSpPr>
            <a:cxnSpLocks/>
          </p:cNvCxnSpPr>
          <p:nvPr/>
        </p:nvCxnSpPr>
        <p:spPr>
          <a:xfrm rot="5400000">
            <a:off x="-3290599" y="3424406"/>
            <a:ext cx="6949440" cy="0"/>
          </a:xfrm>
          <a:prstGeom prst="line">
            <a:avLst/>
          </a:prstGeom>
          <a:ln w="412750">
            <a:solidFill>
              <a:srgbClr val="00206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005B013-5FB3-7B1C-8023-0463B103B425}"/>
              </a:ext>
            </a:extLst>
          </p:cNvPr>
          <p:cNvPicPr>
            <a:picLocks noChangeAspect="1"/>
          </p:cNvPicPr>
          <p:nvPr/>
        </p:nvPicPr>
        <p:blipFill>
          <a:blip r:embed="rId3">
            <a:extLst>
              <a:ext uri="{28A0092B-C50C-407E-A947-70E740481C1C}">
                <a14:useLocalDpi xmlns:a14="http://schemas.microsoft.com/office/drawing/2010/main" val="0"/>
              </a:ext>
            </a:extLst>
          </a:blip>
          <a:srcRect l="8507" r="8507"/>
          <a:stretch/>
        </p:blipFill>
        <p:spPr>
          <a:xfrm>
            <a:off x="8731180" y="3729328"/>
            <a:ext cx="3473178" cy="3139321"/>
          </a:xfrm>
          <a:custGeom>
            <a:avLst/>
            <a:gdLst/>
            <a:ahLst/>
            <a:cxnLst/>
            <a:rect l="l" t="t" r="r" b="b"/>
            <a:pathLst>
              <a:path w="8607807" h="6858000">
                <a:moveTo>
                  <a:pt x="8607807" y="0"/>
                </a:moveTo>
                <a:lnTo>
                  <a:pt x="8607807" y="6858000"/>
                </a:lnTo>
                <a:lnTo>
                  <a:pt x="2049693" y="6858000"/>
                </a:lnTo>
                <a:lnTo>
                  <a:pt x="1546051" y="6858000"/>
                </a:lnTo>
                <a:lnTo>
                  <a:pt x="1535751" y="6815348"/>
                </a:lnTo>
                <a:cubicBezTo>
                  <a:pt x="1530460" y="6761684"/>
                  <a:pt x="1515370" y="6604898"/>
                  <a:pt x="1514301" y="6536022"/>
                </a:cubicBezTo>
                <a:cubicBezTo>
                  <a:pt x="1518045" y="6478504"/>
                  <a:pt x="1528503" y="6437797"/>
                  <a:pt x="1529339" y="6402088"/>
                </a:cubicBezTo>
                <a:cubicBezTo>
                  <a:pt x="1525062" y="6346650"/>
                  <a:pt x="1502062" y="6294623"/>
                  <a:pt x="1493941" y="6256398"/>
                </a:cubicBezTo>
                <a:cubicBezTo>
                  <a:pt x="1502669" y="6241770"/>
                  <a:pt x="1469920" y="6187857"/>
                  <a:pt x="1480613" y="6172741"/>
                </a:cubicBezTo>
                <a:cubicBezTo>
                  <a:pt x="1481020" y="6152279"/>
                  <a:pt x="1458164" y="6048753"/>
                  <a:pt x="1443364" y="6006407"/>
                </a:cubicBezTo>
                <a:cubicBezTo>
                  <a:pt x="1426694" y="5958900"/>
                  <a:pt x="1390307" y="5908317"/>
                  <a:pt x="1380584" y="5887691"/>
                </a:cubicBezTo>
                <a:cubicBezTo>
                  <a:pt x="1370860" y="5867065"/>
                  <a:pt x="1392244" y="5909118"/>
                  <a:pt x="1385023" y="5882650"/>
                </a:cubicBezTo>
                <a:cubicBezTo>
                  <a:pt x="1377800" y="5856181"/>
                  <a:pt x="1345702" y="5759038"/>
                  <a:pt x="1337254" y="5728879"/>
                </a:cubicBezTo>
                <a:cubicBezTo>
                  <a:pt x="1353956" y="5727462"/>
                  <a:pt x="1323673" y="5710676"/>
                  <a:pt x="1334321" y="5701696"/>
                </a:cubicBezTo>
                <a:cubicBezTo>
                  <a:pt x="1343675" y="5695367"/>
                  <a:pt x="1336672" y="5688797"/>
                  <a:pt x="1335877" y="5681564"/>
                </a:cubicBezTo>
                <a:cubicBezTo>
                  <a:pt x="1343201" y="5672524"/>
                  <a:pt x="1329617" y="5640839"/>
                  <a:pt x="1319978" y="5632219"/>
                </a:cubicBezTo>
                <a:cubicBezTo>
                  <a:pt x="1286551" y="5611011"/>
                  <a:pt x="1310947" y="5568721"/>
                  <a:pt x="1285321" y="5551224"/>
                </a:cubicBezTo>
                <a:cubicBezTo>
                  <a:pt x="1281540" y="5545203"/>
                  <a:pt x="1279983" y="5539432"/>
                  <a:pt x="1279815" y="5533855"/>
                </a:cubicBezTo>
                <a:lnTo>
                  <a:pt x="1282507" y="5518422"/>
                </a:lnTo>
                <a:lnTo>
                  <a:pt x="1289604" y="5514404"/>
                </a:lnTo>
                <a:lnTo>
                  <a:pt x="1287766" y="5504772"/>
                </a:lnTo>
                <a:lnTo>
                  <a:pt x="1288829" y="5502102"/>
                </a:lnTo>
                <a:cubicBezTo>
                  <a:pt x="1290896" y="5497007"/>
                  <a:pt x="1292688" y="5491968"/>
                  <a:pt x="1293373" y="5486914"/>
                </a:cubicBezTo>
                <a:cubicBezTo>
                  <a:pt x="1288690" y="5472938"/>
                  <a:pt x="1272696" y="5448436"/>
                  <a:pt x="1260736" y="5418245"/>
                </a:cubicBezTo>
                <a:cubicBezTo>
                  <a:pt x="1238579" y="5385699"/>
                  <a:pt x="1238884" y="5340972"/>
                  <a:pt x="1221610" y="5305770"/>
                </a:cubicBezTo>
                <a:lnTo>
                  <a:pt x="1216099" y="5298785"/>
                </a:lnTo>
                <a:lnTo>
                  <a:pt x="1217278" y="5268992"/>
                </a:lnTo>
                <a:cubicBezTo>
                  <a:pt x="1221588" y="5263843"/>
                  <a:pt x="1222716" y="5256480"/>
                  <a:pt x="1218469" y="5250149"/>
                </a:cubicBezTo>
                <a:lnTo>
                  <a:pt x="1206220" y="5142322"/>
                </a:lnTo>
                <a:cubicBezTo>
                  <a:pt x="1205294" y="5106716"/>
                  <a:pt x="1196908" y="5091595"/>
                  <a:pt x="1212921" y="5036513"/>
                </a:cubicBezTo>
                <a:cubicBezTo>
                  <a:pt x="1234138" y="4978012"/>
                  <a:pt x="1204801" y="4893378"/>
                  <a:pt x="1212183" y="4827738"/>
                </a:cubicBezTo>
                <a:cubicBezTo>
                  <a:pt x="1183151" y="4792886"/>
                  <a:pt x="1209228" y="4811487"/>
                  <a:pt x="1202048" y="4774693"/>
                </a:cubicBezTo>
                <a:cubicBezTo>
                  <a:pt x="1202483" y="4751423"/>
                  <a:pt x="1202919" y="4728152"/>
                  <a:pt x="1203354" y="4704882"/>
                </a:cubicBezTo>
                <a:lnTo>
                  <a:pt x="1201502" y="4691500"/>
                </a:lnTo>
                <a:lnTo>
                  <a:pt x="1194919" y="4687895"/>
                </a:lnTo>
                <a:lnTo>
                  <a:pt x="1187792" y="4667873"/>
                </a:lnTo>
                <a:cubicBezTo>
                  <a:pt x="1186060" y="4660351"/>
                  <a:pt x="1185291" y="4652220"/>
                  <a:pt x="1186080" y="4643189"/>
                </a:cubicBezTo>
                <a:cubicBezTo>
                  <a:pt x="1199189" y="4613276"/>
                  <a:pt x="1167081" y="4562691"/>
                  <a:pt x="1184722" y="4525834"/>
                </a:cubicBezTo>
                <a:cubicBezTo>
                  <a:pt x="1182407" y="4490142"/>
                  <a:pt x="1175424" y="4451369"/>
                  <a:pt x="1172188" y="4429037"/>
                </a:cubicBezTo>
                <a:cubicBezTo>
                  <a:pt x="1161331" y="4419671"/>
                  <a:pt x="1178123" y="4389539"/>
                  <a:pt x="1165306" y="4391841"/>
                </a:cubicBezTo>
                <a:cubicBezTo>
                  <a:pt x="1171061" y="4381101"/>
                  <a:pt x="1173552" y="4338138"/>
                  <a:pt x="1168602" y="4327040"/>
                </a:cubicBezTo>
                <a:lnTo>
                  <a:pt x="1178384" y="4271714"/>
                </a:lnTo>
                <a:lnTo>
                  <a:pt x="1177294" y="4266170"/>
                </a:lnTo>
                <a:cubicBezTo>
                  <a:pt x="1177138" y="4260404"/>
                  <a:pt x="1177520" y="4242660"/>
                  <a:pt x="1177448" y="4237120"/>
                </a:cubicBezTo>
                <a:cubicBezTo>
                  <a:pt x="1177252" y="4235726"/>
                  <a:pt x="1177058" y="4234331"/>
                  <a:pt x="1176863" y="4232937"/>
                </a:cubicBezTo>
                <a:lnTo>
                  <a:pt x="1162386" y="4198811"/>
                </a:lnTo>
                <a:cubicBezTo>
                  <a:pt x="1162950" y="4194190"/>
                  <a:pt x="1174655" y="4191224"/>
                  <a:pt x="1174343" y="4184054"/>
                </a:cubicBezTo>
                <a:lnTo>
                  <a:pt x="1160516" y="4155792"/>
                </a:lnTo>
                <a:lnTo>
                  <a:pt x="1161365" y="4150364"/>
                </a:lnTo>
                <a:lnTo>
                  <a:pt x="1144878" y="4068165"/>
                </a:lnTo>
                <a:lnTo>
                  <a:pt x="1123687" y="3997737"/>
                </a:lnTo>
                <a:lnTo>
                  <a:pt x="1096720" y="3746801"/>
                </a:lnTo>
                <a:cubicBezTo>
                  <a:pt x="1083618" y="3632695"/>
                  <a:pt x="1064313" y="3629437"/>
                  <a:pt x="1047682" y="3510652"/>
                </a:cubicBezTo>
                <a:cubicBezTo>
                  <a:pt x="1048550" y="3470281"/>
                  <a:pt x="1049418" y="3429910"/>
                  <a:pt x="1050285" y="3389539"/>
                </a:cubicBezTo>
                <a:lnTo>
                  <a:pt x="1030166" y="3314219"/>
                </a:lnTo>
                <a:lnTo>
                  <a:pt x="1034128" y="3253967"/>
                </a:lnTo>
                <a:lnTo>
                  <a:pt x="1007751" y="3192563"/>
                </a:lnTo>
                <a:cubicBezTo>
                  <a:pt x="1003323" y="3186732"/>
                  <a:pt x="1001150" y="3181063"/>
                  <a:pt x="1000384" y="3175520"/>
                </a:cubicBezTo>
                <a:cubicBezTo>
                  <a:pt x="1000734" y="3170366"/>
                  <a:pt x="1001085" y="3165212"/>
                  <a:pt x="1001435" y="3160058"/>
                </a:cubicBezTo>
                <a:lnTo>
                  <a:pt x="968918" y="3106456"/>
                </a:lnTo>
                <a:cubicBezTo>
                  <a:pt x="957125" y="3086347"/>
                  <a:pt x="955617" y="3059144"/>
                  <a:pt x="934483" y="3025607"/>
                </a:cubicBezTo>
                <a:cubicBezTo>
                  <a:pt x="914631" y="2991085"/>
                  <a:pt x="908933" y="2999692"/>
                  <a:pt x="879229" y="2942341"/>
                </a:cubicBezTo>
                <a:cubicBezTo>
                  <a:pt x="850845" y="2891400"/>
                  <a:pt x="820829" y="2801223"/>
                  <a:pt x="798666" y="2755714"/>
                </a:cubicBezTo>
                <a:cubicBezTo>
                  <a:pt x="773970" y="2709171"/>
                  <a:pt x="758278" y="2710053"/>
                  <a:pt x="746962" y="2689587"/>
                </a:cubicBezTo>
                <a:lnTo>
                  <a:pt x="712796" y="2609586"/>
                </a:lnTo>
                <a:lnTo>
                  <a:pt x="697701" y="2594856"/>
                </a:lnTo>
                <a:cubicBezTo>
                  <a:pt x="697743" y="2593626"/>
                  <a:pt x="697784" y="2592396"/>
                  <a:pt x="697823" y="2591165"/>
                </a:cubicBezTo>
                <a:lnTo>
                  <a:pt x="679645" y="2567493"/>
                </a:lnTo>
                <a:lnTo>
                  <a:pt x="680789" y="2566723"/>
                </a:lnTo>
                <a:cubicBezTo>
                  <a:pt x="682946" y="2564457"/>
                  <a:pt x="683757" y="2561765"/>
                  <a:pt x="681771" y="2558109"/>
                </a:cubicBezTo>
                <a:cubicBezTo>
                  <a:pt x="705290" y="2557210"/>
                  <a:pt x="688388" y="2553357"/>
                  <a:pt x="680456" y="2542663"/>
                </a:cubicBezTo>
                <a:cubicBezTo>
                  <a:pt x="679482" y="2529115"/>
                  <a:pt x="677183" y="2488664"/>
                  <a:pt x="675922" y="2476820"/>
                </a:cubicBezTo>
                <a:lnTo>
                  <a:pt x="672894" y="2471591"/>
                </a:lnTo>
                <a:lnTo>
                  <a:pt x="673143" y="2471379"/>
                </a:lnTo>
                <a:cubicBezTo>
                  <a:pt x="673152" y="2470017"/>
                  <a:pt x="672405" y="2468214"/>
                  <a:pt x="670567" y="2465654"/>
                </a:cubicBezTo>
                <a:lnTo>
                  <a:pt x="667369" y="2462052"/>
                </a:lnTo>
                <a:lnTo>
                  <a:pt x="661495" y="2451906"/>
                </a:lnTo>
                <a:cubicBezTo>
                  <a:pt x="661510" y="2450510"/>
                  <a:pt x="661525" y="2449113"/>
                  <a:pt x="661540" y="2447717"/>
                </a:cubicBezTo>
                <a:lnTo>
                  <a:pt x="664540" y="2445047"/>
                </a:lnTo>
                <a:lnTo>
                  <a:pt x="663581" y="2444265"/>
                </a:lnTo>
                <a:cubicBezTo>
                  <a:pt x="653014" y="2439598"/>
                  <a:pt x="642406" y="2441014"/>
                  <a:pt x="663129" y="2421760"/>
                </a:cubicBezTo>
                <a:cubicBezTo>
                  <a:pt x="643271" y="2409372"/>
                  <a:pt x="657229" y="2399993"/>
                  <a:pt x="650205" y="2375201"/>
                </a:cubicBezTo>
                <a:cubicBezTo>
                  <a:pt x="634911" y="2369643"/>
                  <a:pt x="634260" y="2360648"/>
                  <a:pt x="638008" y="2350147"/>
                </a:cubicBezTo>
                <a:cubicBezTo>
                  <a:pt x="621083" y="2329939"/>
                  <a:pt x="620949" y="2305558"/>
                  <a:pt x="609851" y="2279762"/>
                </a:cubicBezTo>
                <a:lnTo>
                  <a:pt x="585585" y="2151458"/>
                </a:lnTo>
                <a:lnTo>
                  <a:pt x="581391" y="2148616"/>
                </a:lnTo>
                <a:cubicBezTo>
                  <a:pt x="578821" y="2146496"/>
                  <a:pt x="577525" y="2144881"/>
                  <a:pt x="577083" y="2143541"/>
                </a:cubicBezTo>
                <a:lnTo>
                  <a:pt x="577251" y="2143279"/>
                </a:lnTo>
                <a:lnTo>
                  <a:pt x="546845" y="2081459"/>
                </a:lnTo>
                <a:cubicBezTo>
                  <a:pt x="538270" y="2069798"/>
                  <a:pt x="486356" y="1952009"/>
                  <a:pt x="470837" y="1927526"/>
                </a:cubicBezTo>
                <a:lnTo>
                  <a:pt x="428154" y="1653876"/>
                </a:lnTo>
                <a:lnTo>
                  <a:pt x="392797" y="1507176"/>
                </a:lnTo>
                <a:cubicBezTo>
                  <a:pt x="380165" y="1501458"/>
                  <a:pt x="369910" y="1448213"/>
                  <a:pt x="372847" y="1437646"/>
                </a:cubicBezTo>
                <a:cubicBezTo>
                  <a:pt x="369015" y="1430935"/>
                  <a:pt x="338503" y="1373479"/>
                  <a:pt x="344479" y="1364974"/>
                </a:cubicBezTo>
                <a:cubicBezTo>
                  <a:pt x="332264" y="1339484"/>
                  <a:pt x="321736" y="1307918"/>
                  <a:pt x="299558" y="1284709"/>
                </a:cubicBezTo>
                <a:cubicBezTo>
                  <a:pt x="277380" y="1261500"/>
                  <a:pt x="259203" y="1267387"/>
                  <a:pt x="243216" y="1246922"/>
                </a:cubicBezTo>
                <a:cubicBezTo>
                  <a:pt x="227230" y="1226457"/>
                  <a:pt x="218454" y="1164523"/>
                  <a:pt x="203639" y="1161920"/>
                </a:cubicBezTo>
                <a:cubicBezTo>
                  <a:pt x="192352" y="1142649"/>
                  <a:pt x="198158" y="1131546"/>
                  <a:pt x="169195" y="1085737"/>
                </a:cubicBezTo>
                <a:cubicBezTo>
                  <a:pt x="139228" y="1000958"/>
                  <a:pt x="140891" y="967704"/>
                  <a:pt x="98775" y="908263"/>
                </a:cubicBezTo>
                <a:cubicBezTo>
                  <a:pt x="45025" y="829417"/>
                  <a:pt x="34038" y="815844"/>
                  <a:pt x="43820" y="711217"/>
                </a:cubicBezTo>
                <a:cubicBezTo>
                  <a:pt x="34816" y="658186"/>
                  <a:pt x="43273" y="612368"/>
                  <a:pt x="44748" y="590072"/>
                </a:cubicBezTo>
                <a:lnTo>
                  <a:pt x="36767" y="545639"/>
                </a:lnTo>
                <a:cubicBezTo>
                  <a:pt x="36093" y="527311"/>
                  <a:pt x="35418" y="508983"/>
                  <a:pt x="34744" y="490655"/>
                </a:cubicBezTo>
                <a:cubicBezTo>
                  <a:pt x="34670" y="457530"/>
                  <a:pt x="29296" y="472114"/>
                  <a:pt x="29222" y="438989"/>
                </a:cubicBezTo>
                <a:cubicBezTo>
                  <a:pt x="29152" y="438889"/>
                  <a:pt x="2578" y="396379"/>
                  <a:pt x="2507" y="396276"/>
                </a:cubicBezTo>
                <a:cubicBezTo>
                  <a:pt x="-7796" y="384713"/>
                  <a:pt x="17492" y="336163"/>
                  <a:pt x="9810" y="316602"/>
                </a:cubicBezTo>
                <a:lnTo>
                  <a:pt x="25323" y="268307"/>
                </a:lnTo>
                <a:cubicBezTo>
                  <a:pt x="20582" y="240926"/>
                  <a:pt x="55391" y="238035"/>
                  <a:pt x="50278" y="194719"/>
                </a:cubicBezTo>
                <a:cubicBezTo>
                  <a:pt x="49891" y="157325"/>
                  <a:pt x="41873" y="124589"/>
                  <a:pt x="47653" y="93227"/>
                </a:cubicBezTo>
                <a:cubicBezTo>
                  <a:pt x="41389" y="80085"/>
                  <a:pt x="38874" y="67855"/>
                  <a:pt x="48323" y="56555"/>
                </a:cubicBezTo>
                <a:cubicBezTo>
                  <a:pt x="46028" y="30289"/>
                  <a:pt x="37896" y="18621"/>
                  <a:pt x="38423" y="5312"/>
                </a:cubicBezTo>
                <a:lnTo>
                  <a:pt x="39875" y="1"/>
                </a:lnTo>
                <a:close/>
              </a:path>
            </a:pathLst>
          </a:custGeom>
          <a:ln>
            <a:solidFill>
              <a:srgbClr val="002060"/>
            </a:solidFill>
          </a:ln>
        </p:spPr>
      </p:pic>
      <p:sp>
        <p:nvSpPr>
          <p:cNvPr id="11" name="Slide Number Placeholder 1">
            <a:extLst>
              <a:ext uri="{FF2B5EF4-FFF2-40B4-BE49-F238E27FC236}">
                <a16:creationId xmlns:a16="http://schemas.microsoft.com/office/drawing/2014/main" id="{98641BDF-6E7A-B93F-CA60-69F064A4B6D2}"/>
              </a:ext>
            </a:extLst>
          </p:cNvPr>
          <p:cNvSpPr txBox="1">
            <a:spLocks/>
          </p:cNvSpPr>
          <p:nvPr/>
        </p:nvSpPr>
        <p:spPr>
          <a:xfrm>
            <a:off x="10762987" y="6573581"/>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chemeClr val="bg1"/>
                </a:solidFill>
                <a:latin typeface="Arial Black" panose="020B0A04020102020204" pitchFamily="34" charset="0"/>
              </a:rPr>
              <a:pPr algn="r"/>
              <a:t>13</a:t>
            </a:fld>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5440708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0DA257EC-5616-6DD1-734D-5E59BC0C0A06}"/>
              </a:ext>
            </a:extLst>
          </p:cNvPr>
          <p:cNvSpPr/>
          <p:nvPr/>
        </p:nvSpPr>
        <p:spPr>
          <a:xfrm>
            <a:off x="742435" y="937369"/>
            <a:ext cx="2248930" cy="6044337"/>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ine 10">
            <a:extLst>
              <a:ext uri="{FF2B5EF4-FFF2-40B4-BE49-F238E27FC236}">
                <a16:creationId xmlns:a16="http://schemas.microsoft.com/office/drawing/2014/main" id="{53D00BA3-6582-4CD7-BC9B-B199287D39E2}"/>
              </a:ext>
            </a:extLst>
          </p:cNvPr>
          <p:cNvSpPr>
            <a:spLocks noChangeShapeType="1"/>
          </p:cNvSpPr>
          <p:nvPr/>
        </p:nvSpPr>
        <p:spPr bwMode="auto">
          <a:xfrm flipV="1">
            <a:off x="26215" y="6869816"/>
            <a:ext cx="12292061" cy="64384"/>
          </a:xfrm>
          <a:prstGeom prst="line">
            <a:avLst/>
          </a:prstGeom>
          <a:noFill/>
          <a:ln w="77063">
            <a:solidFill>
              <a:srgbClr val="002060"/>
            </a:solidFill>
            <a:round/>
            <a:headEnd/>
            <a:tailEnd/>
          </a:ln>
        </p:spPr>
        <p:txBody>
          <a:bodyPr lIns="64291" tIns="32146" rIns="64291" bIns="32146"/>
          <a:lstStyle/>
          <a:p>
            <a:pPr algn="l"/>
            <a:endParaRPr lang="en-US" sz="1400" dirty="0">
              <a:solidFill>
                <a:srgbClr val="002060"/>
              </a:solidFill>
              <a:latin typeface="Gotham Medium" panose="02000604030000020004"/>
            </a:endParaRPr>
          </a:p>
        </p:txBody>
      </p:sp>
      <p:cxnSp>
        <p:nvCxnSpPr>
          <p:cNvPr id="9" name="Straight Connector 8">
            <a:extLst>
              <a:ext uri="{FF2B5EF4-FFF2-40B4-BE49-F238E27FC236}">
                <a16:creationId xmlns:a16="http://schemas.microsoft.com/office/drawing/2014/main" id="{ECBF4161-EDD7-4A93-81C8-0EAD6F22079B}"/>
              </a:ext>
            </a:extLst>
          </p:cNvPr>
          <p:cNvCxnSpPr>
            <a:cxnSpLocks/>
          </p:cNvCxnSpPr>
          <p:nvPr/>
        </p:nvCxnSpPr>
        <p:spPr>
          <a:xfrm>
            <a:off x="-34417" y="692680"/>
            <a:ext cx="12252960" cy="0"/>
          </a:xfrm>
          <a:prstGeom prst="line">
            <a:avLst/>
          </a:prstGeom>
          <a:ln w="76200">
            <a:solidFill>
              <a:srgbClr val="002060"/>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D160821-B2AB-4341-ABF2-B44268E77B37}"/>
              </a:ext>
            </a:extLst>
          </p:cNvPr>
          <p:cNvSpPr txBox="1"/>
          <p:nvPr/>
        </p:nvSpPr>
        <p:spPr>
          <a:xfrm>
            <a:off x="76200" y="76200"/>
            <a:ext cx="3581400" cy="588140"/>
          </a:xfrm>
          <a:prstGeom prst="rect">
            <a:avLst/>
          </a:prstGeom>
          <a:solidFill>
            <a:srgbClr val="00206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solidFill>
                  <a:schemeClr val="bg1"/>
                </a:solidFill>
                <a:latin typeface="Gotham Medium" panose="02000604030000020004"/>
              </a:rPr>
              <a:t>LESSON OVERVIEW</a:t>
            </a:r>
          </a:p>
        </p:txBody>
      </p:sp>
      <p:sp>
        <p:nvSpPr>
          <p:cNvPr id="15" name="Title 2">
            <a:extLst>
              <a:ext uri="{FF2B5EF4-FFF2-40B4-BE49-F238E27FC236}">
                <a16:creationId xmlns:a16="http://schemas.microsoft.com/office/drawing/2014/main" id="{CFB6BB04-11BC-46EF-B400-5675755E56EA}"/>
              </a:ext>
            </a:extLst>
          </p:cNvPr>
          <p:cNvSpPr txBox="1">
            <a:spLocks/>
          </p:cNvSpPr>
          <p:nvPr/>
        </p:nvSpPr>
        <p:spPr>
          <a:xfrm>
            <a:off x="8991599" y="149990"/>
            <a:ext cx="3016280" cy="51435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latin typeface="Gotham Medium" panose="02000604030000020004"/>
              </a:rPr>
              <a:t>Waiting for  God’s Peace</a:t>
            </a:r>
          </a:p>
        </p:txBody>
      </p:sp>
      <p:sp>
        <p:nvSpPr>
          <p:cNvPr id="7" name="TextBox 6">
            <a:extLst>
              <a:ext uri="{FF2B5EF4-FFF2-40B4-BE49-F238E27FC236}">
                <a16:creationId xmlns:a16="http://schemas.microsoft.com/office/drawing/2014/main" id="{2143D8C8-5BAC-898C-9F66-2B115168F9B3}"/>
              </a:ext>
            </a:extLst>
          </p:cNvPr>
          <p:cNvSpPr txBox="1"/>
          <p:nvPr/>
        </p:nvSpPr>
        <p:spPr>
          <a:xfrm>
            <a:off x="0" y="721020"/>
            <a:ext cx="11799570" cy="375552"/>
          </a:xfrm>
          <a:prstGeom prst="rect">
            <a:avLst/>
          </a:prstGeom>
          <a:solidFill>
            <a:srgbClr val="002060"/>
          </a:solidFill>
          <a:ln>
            <a:solidFill>
              <a:srgbClr val="002060"/>
            </a:solidFill>
          </a:ln>
        </p:spPr>
        <p:txBody>
          <a:bodyPr wrap="square">
            <a:spAutoFit/>
          </a:bodyPr>
          <a:lstStyle/>
          <a:p>
            <a:pPr marL="0" marR="0">
              <a:lnSpc>
                <a:spcPct val="107000"/>
              </a:lnSpc>
              <a:spcBef>
                <a:spcPts val="0"/>
              </a:spcBef>
              <a:spcAft>
                <a:spcPts val="0"/>
              </a:spcAft>
            </a:pPr>
            <a:endParaRPr lang="en-US" sz="1800" b="1" u="sng"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DF7C8A46-E3ED-3BE6-DC3D-CB1A21B1930F}"/>
              </a:ext>
            </a:extLst>
          </p:cNvPr>
          <p:cNvPicPr>
            <a:picLocks noChangeAspect="1"/>
          </p:cNvPicPr>
          <p:nvPr/>
        </p:nvPicPr>
        <p:blipFill>
          <a:blip r:embed="rId3">
            <a:extLst>
              <a:ext uri="{28A0092B-C50C-407E-A947-70E740481C1C}">
                <a14:useLocalDpi xmlns:a14="http://schemas.microsoft.com/office/drawing/2010/main" val="0"/>
              </a:ext>
            </a:extLst>
          </a:blip>
          <a:srcRect l="36673" t="32424" r="36673"/>
          <a:stretch>
            <a:fillRect/>
          </a:stretch>
        </p:blipFill>
        <p:spPr>
          <a:xfrm flipH="1">
            <a:off x="-34417" y="1068232"/>
            <a:ext cx="2609103" cy="5773243"/>
          </a:xfrm>
          <a:custGeom>
            <a:avLst/>
            <a:gdLst/>
            <a:ahLst/>
            <a:cxnLst/>
            <a:rect l="l" t="t" r="r" b="b"/>
            <a:pathLst>
              <a:path w="4575785" h="6857999">
                <a:moveTo>
                  <a:pt x="517468" y="0"/>
                </a:moveTo>
                <a:lnTo>
                  <a:pt x="4575785" y="0"/>
                </a:lnTo>
                <a:lnTo>
                  <a:pt x="4575785" y="6857999"/>
                </a:lnTo>
                <a:lnTo>
                  <a:pt x="960511" y="6857999"/>
                </a:lnTo>
                <a:lnTo>
                  <a:pt x="942694" y="6843617"/>
                </a:lnTo>
                <a:cubicBezTo>
                  <a:pt x="964945" y="6792705"/>
                  <a:pt x="892574" y="6836929"/>
                  <a:pt x="865960" y="6827318"/>
                </a:cubicBezTo>
                <a:lnTo>
                  <a:pt x="861487" y="6823037"/>
                </a:lnTo>
                <a:lnTo>
                  <a:pt x="859513" y="6806858"/>
                </a:lnTo>
                <a:lnTo>
                  <a:pt x="860461" y="6800037"/>
                </a:lnTo>
                <a:cubicBezTo>
                  <a:pt x="860484" y="6795612"/>
                  <a:pt x="859691" y="6793024"/>
                  <a:pt x="858251" y="6791626"/>
                </a:cubicBezTo>
                <a:lnTo>
                  <a:pt x="857660" y="6791654"/>
                </a:lnTo>
                <a:lnTo>
                  <a:pt x="856643" y="6783314"/>
                </a:lnTo>
                <a:cubicBezTo>
                  <a:pt x="856157" y="6768705"/>
                  <a:pt x="856848" y="6753980"/>
                  <a:pt x="858459" y="6739543"/>
                </a:cubicBezTo>
                <a:cubicBezTo>
                  <a:pt x="825704" y="6742272"/>
                  <a:pt x="849542" y="6681110"/>
                  <a:pt x="794118" y="6710916"/>
                </a:cubicBezTo>
                <a:cubicBezTo>
                  <a:pt x="794610" y="6692179"/>
                  <a:pt x="815573" y="6671806"/>
                  <a:pt x="779817" y="6693690"/>
                </a:cubicBezTo>
                <a:cubicBezTo>
                  <a:pt x="778915" y="6687990"/>
                  <a:pt x="774885" y="6685995"/>
                  <a:pt x="769310" y="6685745"/>
                </a:cubicBezTo>
                <a:lnTo>
                  <a:pt x="766802" y="6686064"/>
                </a:lnTo>
                <a:cubicBezTo>
                  <a:pt x="767473" y="6672038"/>
                  <a:pt x="768145" y="6658011"/>
                  <a:pt x="768816" y="6643985"/>
                </a:cubicBezTo>
                <a:lnTo>
                  <a:pt x="764758" y="6640288"/>
                </a:lnTo>
                <a:lnTo>
                  <a:pt x="771603" y="6610439"/>
                </a:lnTo>
                <a:cubicBezTo>
                  <a:pt x="771799" y="6605729"/>
                  <a:pt x="776328" y="6505678"/>
                  <a:pt x="776524" y="6500968"/>
                </a:cubicBezTo>
                <a:lnTo>
                  <a:pt x="716862" y="6252242"/>
                </a:lnTo>
                <a:cubicBezTo>
                  <a:pt x="710358" y="6209033"/>
                  <a:pt x="712158" y="6177416"/>
                  <a:pt x="706006" y="6116988"/>
                </a:cubicBezTo>
                <a:cubicBezTo>
                  <a:pt x="664744" y="6009788"/>
                  <a:pt x="669134" y="5997889"/>
                  <a:pt x="675681" y="5921438"/>
                </a:cubicBezTo>
                <a:cubicBezTo>
                  <a:pt x="609567" y="5910253"/>
                  <a:pt x="667197" y="5880778"/>
                  <a:pt x="646967" y="5848021"/>
                </a:cubicBezTo>
                <a:cubicBezTo>
                  <a:pt x="633539" y="5819166"/>
                  <a:pt x="610193" y="5775630"/>
                  <a:pt x="595120" y="5722308"/>
                </a:cubicBezTo>
                <a:cubicBezTo>
                  <a:pt x="587517" y="5685814"/>
                  <a:pt x="566330" y="5564010"/>
                  <a:pt x="556522" y="5528087"/>
                </a:cubicBezTo>
                <a:cubicBezTo>
                  <a:pt x="551310" y="5519174"/>
                  <a:pt x="556171" y="5505252"/>
                  <a:pt x="536270" y="5506770"/>
                </a:cubicBezTo>
                <a:cubicBezTo>
                  <a:pt x="512052" y="5506489"/>
                  <a:pt x="543356" y="5459435"/>
                  <a:pt x="516612" y="5473320"/>
                </a:cubicBezTo>
                <a:cubicBezTo>
                  <a:pt x="537947" y="5440196"/>
                  <a:pt x="486731" y="5435838"/>
                  <a:pt x="471989" y="5418523"/>
                </a:cubicBezTo>
                <a:cubicBezTo>
                  <a:pt x="493820" y="5390817"/>
                  <a:pt x="454363" y="5377479"/>
                  <a:pt x="442299" y="5333204"/>
                </a:cubicBezTo>
                <a:cubicBezTo>
                  <a:pt x="467689" y="5302287"/>
                  <a:pt x="420786" y="5307848"/>
                  <a:pt x="452960" y="5255192"/>
                </a:cubicBezTo>
                <a:cubicBezTo>
                  <a:pt x="453300" y="5233631"/>
                  <a:pt x="429983" y="5195187"/>
                  <a:pt x="431339" y="5156169"/>
                </a:cubicBezTo>
                <a:cubicBezTo>
                  <a:pt x="398945" y="5067566"/>
                  <a:pt x="403718" y="5079988"/>
                  <a:pt x="404757" y="5025421"/>
                </a:cubicBezTo>
                <a:cubicBezTo>
                  <a:pt x="400018" y="4966103"/>
                  <a:pt x="402758" y="4976631"/>
                  <a:pt x="395660" y="4924394"/>
                </a:cubicBezTo>
                <a:cubicBezTo>
                  <a:pt x="383838" y="4897752"/>
                  <a:pt x="406451" y="4876973"/>
                  <a:pt x="390158" y="4861232"/>
                </a:cubicBezTo>
                <a:cubicBezTo>
                  <a:pt x="362582" y="4877952"/>
                  <a:pt x="368360" y="4813711"/>
                  <a:pt x="341238" y="4838615"/>
                </a:cubicBezTo>
                <a:cubicBezTo>
                  <a:pt x="311503" y="4831441"/>
                  <a:pt x="352577" y="4804970"/>
                  <a:pt x="326273" y="4796524"/>
                </a:cubicBezTo>
                <a:lnTo>
                  <a:pt x="284996" y="4672372"/>
                </a:lnTo>
                <a:cubicBezTo>
                  <a:pt x="298118" y="4649489"/>
                  <a:pt x="287003" y="4640074"/>
                  <a:pt x="267970" y="4634255"/>
                </a:cubicBezTo>
                <a:cubicBezTo>
                  <a:pt x="263754" y="4595383"/>
                  <a:pt x="222766" y="4593405"/>
                  <a:pt x="203275" y="4555830"/>
                </a:cubicBezTo>
                <a:cubicBezTo>
                  <a:pt x="181514" y="4524570"/>
                  <a:pt x="154438" y="4520149"/>
                  <a:pt x="133797" y="4479914"/>
                </a:cubicBezTo>
                <a:cubicBezTo>
                  <a:pt x="124082" y="4457346"/>
                  <a:pt x="105185" y="4427564"/>
                  <a:pt x="84156" y="4415916"/>
                </a:cubicBezTo>
                <a:lnTo>
                  <a:pt x="83303" y="4414752"/>
                </a:lnTo>
                <a:lnTo>
                  <a:pt x="72062" y="4388525"/>
                </a:lnTo>
                <a:lnTo>
                  <a:pt x="75315" y="4375182"/>
                </a:lnTo>
                <a:cubicBezTo>
                  <a:pt x="75941" y="4370194"/>
                  <a:pt x="75530" y="4367154"/>
                  <a:pt x="74333" y="4365355"/>
                </a:cubicBezTo>
                <a:lnTo>
                  <a:pt x="68893" y="4364787"/>
                </a:lnTo>
                <a:cubicBezTo>
                  <a:pt x="68887" y="4364737"/>
                  <a:pt x="68881" y="4364686"/>
                  <a:pt x="68875" y="4364636"/>
                </a:cubicBezTo>
                <a:cubicBezTo>
                  <a:pt x="68620" y="4351507"/>
                  <a:pt x="69309" y="4337030"/>
                  <a:pt x="58168" y="4323582"/>
                </a:cubicBezTo>
                <a:cubicBezTo>
                  <a:pt x="61811" y="4263350"/>
                  <a:pt x="99263" y="4233013"/>
                  <a:pt x="79972" y="4208494"/>
                </a:cubicBezTo>
                <a:cubicBezTo>
                  <a:pt x="88758" y="4180446"/>
                  <a:pt x="125844" y="4152085"/>
                  <a:pt x="106280" y="4120638"/>
                </a:cubicBezTo>
                <a:cubicBezTo>
                  <a:pt x="111598" y="4121936"/>
                  <a:pt x="113804" y="4120147"/>
                  <a:pt x="114398" y="4116558"/>
                </a:cubicBezTo>
                <a:cubicBezTo>
                  <a:pt x="114157" y="4114248"/>
                  <a:pt x="113917" y="4111937"/>
                  <a:pt x="113677" y="4109627"/>
                </a:cubicBezTo>
                <a:lnTo>
                  <a:pt x="105699" y="4105626"/>
                </a:lnTo>
                <a:cubicBezTo>
                  <a:pt x="77890" y="4088880"/>
                  <a:pt x="108987" y="4082598"/>
                  <a:pt x="106408" y="4051443"/>
                </a:cubicBezTo>
                <a:cubicBezTo>
                  <a:pt x="106858" y="4036630"/>
                  <a:pt x="97032" y="3985550"/>
                  <a:pt x="103822" y="3988496"/>
                </a:cubicBezTo>
                <a:lnTo>
                  <a:pt x="75372" y="3857059"/>
                </a:lnTo>
                <a:cubicBezTo>
                  <a:pt x="82817" y="3836376"/>
                  <a:pt x="81742" y="3824520"/>
                  <a:pt x="64937" y="3815652"/>
                </a:cubicBezTo>
                <a:cubicBezTo>
                  <a:pt x="102287" y="3718925"/>
                  <a:pt x="55573" y="3772320"/>
                  <a:pt x="59080" y="3696747"/>
                </a:cubicBezTo>
                <a:cubicBezTo>
                  <a:pt x="66269" y="3629648"/>
                  <a:pt x="63240" y="3571908"/>
                  <a:pt x="85623" y="3491441"/>
                </a:cubicBezTo>
                <a:cubicBezTo>
                  <a:pt x="98410" y="3474059"/>
                  <a:pt x="99525" y="3431012"/>
                  <a:pt x="100691" y="3417526"/>
                </a:cubicBezTo>
                <a:cubicBezTo>
                  <a:pt x="101857" y="3404040"/>
                  <a:pt x="95556" y="3412369"/>
                  <a:pt x="92620" y="3410525"/>
                </a:cubicBezTo>
                <a:cubicBezTo>
                  <a:pt x="92153" y="3374230"/>
                  <a:pt x="83244" y="3285268"/>
                  <a:pt x="79737" y="3235496"/>
                </a:cubicBezTo>
                <a:cubicBezTo>
                  <a:pt x="70953" y="3207448"/>
                  <a:pt x="52012" y="3143347"/>
                  <a:pt x="71576" y="3111898"/>
                </a:cubicBezTo>
                <a:cubicBezTo>
                  <a:pt x="66408" y="3077014"/>
                  <a:pt x="53542" y="3056489"/>
                  <a:pt x="48725" y="3026189"/>
                </a:cubicBezTo>
                <a:cubicBezTo>
                  <a:pt x="35029" y="3013335"/>
                  <a:pt x="35295" y="2950066"/>
                  <a:pt x="42673" y="2930099"/>
                </a:cubicBezTo>
                <a:cubicBezTo>
                  <a:pt x="72765" y="2876461"/>
                  <a:pt x="20837" y="2811743"/>
                  <a:pt x="43260" y="2768401"/>
                </a:cubicBezTo>
                <a:cubicBezTo>
                  <a:pt x="44784" y="2755816"/>
                  <a:pt x="43709" y="2744724"/>
                  <a:pt x="41022" y="2734617"/>
                </a:cubicBezTo>
                <a:lnTo>
                  <a:pt x="29707" y="2708118"/>
                </a:lnTo>
                <a:lnTo>
                  <a:pt x="18896" y="2704187"/>
                </a:lnTo>
                <a:lnTo>
                  <a:pt x="16157" y="2686013"/>
                </a:lnTo>
                <a:lnTo>
                  <a:pt x="0" y="2656506"/>
                </a:lnTo>
                <a:cubicBezTo>
                  <a:pt x="46275" y="2648213"/>
                  <a:pt x="-21852" y="2580542"/>
                  <a:pt x="20000" y="2589495"/>
                </a:cubicBezTo>
                <a:cubicBezTo>
                  <a:pt x="9004" y="2539865"/>
                  <a:pt x="51725" y="2561406"/>
                  <a:pt x="4503" y="2517909"/>
                </a:cubicBezTo>
                <a:cubicBezTo>
                  <a:pt x="18312" y="2426183"/>
                  <a:pt x="2043" y="2320005"/>
                  <a:pt x="38580" y="2235940"/>
                </a:cubicBezTo>
                <a:cubicBezTo>
                  <a:pt x="39530" y="2131535"/>
                  <a:pt x="31342" y="1983035"/>
                  <a:pt x="28357" y="1891475"/>
                </a:cubicBezTo>
                <a:cubicBezTo>
                  <a:pt x="18536" y="1816240"/>
                  <a:pt x="53985" y="1820215"/>
                  <a:pt x="16422" y="1754299"/>
                </a:cubicBezTo>
                <a:cubicBezTo>
                  <a:pt x="22523" y="1748800"/>
                  <a:pt x="14115" y="1712020"/>
                  <a:pt x="17619" y="1704948"/>
                </a:cubicBezTo>
                <a:lnTo>
                  <a:pt x="11875" y="1640075"/>
                </a:lnTo>
                <a:lnTo>
                  <a:pt x="10148" y="1637400"/>
                </a:lnTo>
                <a:cubicBezTo>
                  <a:pt x="6571" y="1625366"/>
                  <a:pt x="7662" y="1617809"/>
                  <a:pt x="10809" y="1612250"/>
                </a:cubicBezTo>
                <a:lnTo>
                  <a:pt x="30710" y="1498099"/>
                </a:lnTo>
                <a:lnTo>
                  <a:pt x="28832" y="1497366"/>
                </a:lnTo>
                <a:lnTo>
                  <a:pt x="25420" y="1490044"/>
                </a:lnTo>
                <a:lnTo>
                  <a:pt x="36357" y="1429750"/>
                </a:lnTo>
                <a:cubicBezTo>
                  <a:pt x="56105" y="1395764"/>
                  <a:pt x="51096" y="1348657"/>
                  <a:pt x="63323" y="1316453"/>
                </a:cubicBezTo>
                <a:cubicBezTo>
                  <a:pt x="113953" y="1206017"/>
                  <a:pt x="97314" y="1160971"/>
                  <a:pt x="167299" y="1100758"/>
                </a:cubicBezTo>
                <a:cubicBezTo>
                  <a:pt x="183322" y="1066821"/>
                  <a:pt x="207320" y="1013057"/>
                  <a:pt x="218971" y="997428"/>
                </a:cubicBezTo>
                <a:cubicBezTo>
                  <a:pt x="225661" y="983599"/>
                  <a:pt x="245059" y="996998"/>
                  <a:pt x="249304" y="969068"/>
                </a:cubicBezTo>
                <a:cubicBezTo>
                  <a:pt x="273910" y="912445"/>
                  <a:pt x="257335" y="876944"/>
                  <a:pt x="307518" y="815816"/>
                </a:cubicBezTo>
                <a:cubicBezTo>
                  <a:pt x="319844" y="734499"/>
                  <a:pt x="427269" y="648257"/>
                  <a:pt x="438631" y="588216"/>
                </a:cubicBezTo>
                <a:cubicBezTo>
                  <a:pt x="468336" y="534577"/>
                  <a:pt x="480025" y="521047"/>
                  <a:pt x="494548" y="466832"/>
                </a:cubicBezTo>
                <a:cubicBezTo>
                  <a:pt x="513994" y="444023"/>
                  <a:pt x="469014" y="421695"/>
                  <a:pt x="512985" y="406165"/>
                </a:cubicBezTo>
                <a:cubicBezTo>
                  <a:pt x="519819" y="312467"/>
                  <a:pt x="496295" y="285415"/>
                  <a:pt x="499246" y="226337"/>
                </a:cubicBezTo>
                <a:cubicBezTo>
                  <a:pt x="511217" y="180655"/>
                  <a:pt x="525793" y="85726"/>
                  <a:pt x="530694" y="51692"/>
                </a:cubicBezTo>
                <a:cubicBezTo>
                  <a:pt x="512001" y="39736"/>
                  <a:pt x="522977" y="34428"/>
                  <a:pt x="528655" y="22135"/>
                </a:cubicBezTo>
                <a:cubicBezTo>
                  <a:pt x="511506" y="14446"/>
                  <a:pt x="513258" y="7722"/>
                  <a:pt x="516964" y="1039"/>
                </a:cubicBezTo>
                <a:close/>
              </a:path>
            </a:pathLst>
          </a:custGeom>
        </p:spPr>
      </p:pic>
      <p:sp>
        <p:nvSpPr>
          <p:cNvPr id="16" name="Line 10">
            <a:extLst>
              <a:ext uri="{FF2B5EF4-FFF2-40B4-BE49-F238E27FC236}">
                <a16:creationId xmlns:a16="http://schemas.microsoft.com/office/drawing/2014/main" id="{291BD761-4788-473E-B4D5-337F7713CAC6}"/>
              </a:ext>
            </a:extLst>
          </p:cNvPr>
          <p:cNvSpPr>
            <a:spLocks noChangeShapeType="1"/>
          </p:cNvSpPr>
          <p:nvPr/>
        </p:nvSpPr>
        <p:spPr bwMode="auto">
          <a:xfrm>
            <a:off x="0" y="8521668"/>
            <a:ext cx="12252960" cy="0"/>
          </a:xfrm>
          <a:prstGeom prst="line">
            <a:avLst/>
          </a:prstGeom>
          <a:ln w="635000">
            <a:solidFill>
              <a:srgbClr val="002060"/>
            </a:solidFill>
            <a:headEnd/>
            <a:tailEnd/>
          </a:ln>
          <a:scene3d>
            <a:camera prst="orthographicFront"/>
            <a:lightRig rig="threePt" dir="t"/>
          </a:scene3d>
          <a:sp3d>
            <a:bevelT prst="relaxedInset"/>
          </a:sp3d>
        </p:spPr>
        <p:style>
          <a:lnRef idx="3">
            <a:schemeClr val="dk1"/>
          </a:lnRef>
          <a:fillRef idx="0">
            <a:schemeClr val="dk1"/>
          </a:fillRef>
          <a:effectRef idx="2">
            <a:schemeClr val="dk1"/>
          </a:effectRef>
          <a:fontRef idx="minor">
            <a:schemeClr val="tx1"/>
          </a:fontRef>
        </p:style>
        <p:txBody>
          <a:bodyPr lIns="64291" tIns="32146" rIns="64291" bIns="32146"/>
          <a:lstStyle/>
          <a:p>
            <a:pPr algn="l"/>
            <a:endParaRPr lang="en-US" sz="1400" dirty="0">
              <a:solidFill>
                <a:srgbClr val="002060"/>
              </a:solidFill>
              <a:latin typeface="Gotham Medium" panose="02000604030000020004"/>
            </a:endParaRPr>
          </a:p>
        </p:txBody>
      </p:sp>
      <p:sp>
        <p:nvSpPr>
          <p:cNvPr id="2" name="Slide Number Placeholder 1">
            <a:extLst>
              <a:ext uri="{FF2B5EF4-FFF2-40B4-BE49-F238E27FC236}">
                <a16:creationId xmlns:a16="http://schemas.microsoft.com/office/drawing/2014/main" id="{D053161D-B0E6-A59B-383C-302C6870D88D}"/>
              </a:ext>
            </a:extLst>
          </p:cNvPr>
          <p:cNvSpPr txBox="1">
            <a:spLocks/>
          </p:cNvSpPr>
          <p:nvPr/>
        </p:nvSpPr>
        <p:spPr>
          <a:xfrm>
            <a:off x="-861564" y="6694430"/>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chemeClr val="bg1"/>
                </a:solidFill>
                <a:latin typeface="Arial Black" panose="020B0A04020102020204" pitchFamily="34" charset="0"/>
              </a:rPr>
              <a:pPr algn="r"/>
              <a:t>14</a:t>
            </a:fld>
            <a:endParaRPr lang="en-US" dirty="0">
              <a:solidFill>
                <a:schemeClr val="bg1"/>
              </a:solidFill>
              <a:latin typeface="Arial Black" panose="020B0A04020102020204" pitchFamily="34" charset="0"/>
            </a:endParaRPr>
          </a:p>
        </p:txBody>
      </p:sp>
      <p:sp>
        <p:nvSpPr>
          <p:cNvPr id="6" name="Content Placeholder 2">
            <a:extLst>
              <a:ext uri="{FF2B5EF4-FFF2-40B4-BE49-F238E27FC236}">
                <a16:creationId xmlns:a16="http://schemas.microsoft.com/office/drawing/2014/main" id="{652C35E3-4027-130A-C21D-DC7A8B416C8A}"/>
              </a:ext>
            </a:extLst>
          </p:cNvPr>
          <p:cNvSpPr txBox="1">
            <a:spLocks/>
          </p:cNvSpPr>
          <p:nvPr/>
        </p:nvSpPr>
        <p:spPr>
          <a:xfrm>
            <a:off x="2116966" y="989579"/>
            <a:ext cx="10075034" cy="5832731"/>
          </a:xfrm>
          <a:prstGeom prst="rect">
            <a:avLst/>
          </a:prstGeom>
          <a:solidFill>
            <a:srgbClr val="002060"/>
          </a:solidFill>
          <a:ln w="190500">
            <a:solidFill>
              <a:srgbClr val="002060"/>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en-US" sz="2400" b="1" u="sng" cap="small" dirty="0">
                <a:solidFill>
                  <a:schemeClr val="bg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Longing for Peace</a:t>
            </a:r>
          </a:p>
          <a:p>
            <a:pPr marL="91440" indent="0">
              <a:lnSpc>
                <a:spcPct val="107000"/>
              </a:lnSpc>
              <a:spcBef>
                <a:spcPts val="0"/>
              </a:spcBef>
              <a:buFont typeface="Arial" panose="020B0604020202020204" pitchFamily="34" charset="0"/>
              <a:buNone/>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“Hey dad, do you know about the attacks of September 11?” My son was sitting in the kitchen reading a children’s history book.  Oh boy, I thought, I wonder what a kid’s book says on that topic.</a:t>
            </a:r>
            <a:r>
              <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91440" indent="0">
              <a:lnSpc>
                <a:spcPct val="107000"/>
              </a:lnSpc>
              <a:spcBef>
                <a:spcPts val="0"/>
              </a:spcBef>
              <a:buFont typeface="Arial" panose="020B0604020202020204" pitchFamily="34" charset="0"/>
              <a:buNone/>
            </a:pPr>
            <a:r>
              <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91440" indent="0">
              <a:lnSpc>
                <a:spcPct val="107000"/>
              </a:lnSpc>
              <a:spcBef>
                <a:spcPts val="0"/>
              </a:spcBef>
              <a:buFont typeface="Arial" panose="020B0604020202020204" pitchFamily="34" charset="0"/>
              <a:buNone/>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 stopped washing the dishes.  “Yeah,” I said, “I remember when it happened.  It was a pretty big deal. ”</a:t>
            </a:r>
            <a:endPar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91440" indent="0">
              <a:lnSpc>
                <a:spcPct val="107000"/>
              </a:lnSpc>
              <a:spcBef>
                <a:spcPts val="0"/>
              </a:spcBef>
              <a:buFont typeface="Arial" panose="020B0604020202020204" pitchFamily="34" charset="0"/>
              <a:buNone/>
            </a:pPr>
            <a:r>
              <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91440" indent="0">
              <a:lnSpc>
                <a:spcPct val="107000"/>
              </a:lnSpc>
              <a:spcBef>
                <a:spcPts val="0"/>
              </a:spcBef>
              <a:buFont typeface="Arial" panose="020B0604020202020204" pitchFamily="34" charset="0"/>
              <a:buNone/>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As we talked, I was trying to figure out how much he already knew.  Kids grow and pick up all kinds of knowledge about how dark the world can be; but my heart as a dad thinks, Not yet.  He doesn’t need to know just yet.</a:t>
            </a:r>
            <a:r>
              <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91440" indent="0">
              <a:lnSpc>
                <a:spcPct val="107000"/>
              </a:lnSpc>
              <a:spcBef>
                <a:spcPts val="0"/>
              </a:spcBef>
              <a:buFont typeface="Arial" panose="020B0604020202020204" pitchFamily="34" charset="0"/>
              <a:buNone/>
            </a:pPr>
            <a:r>
              <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91440" indent="0">
              <a:lnSpc>
                <a:spcPct val="107000"/>
              </a:lnSpc>
              <a:spcBef>
                <a:spcPts val="0"/>
              </a:spcBef>
              <a:buFont typeface="Arial" panose="020B0604020202020204" pitchFamily="34" charset="0"/>
              <a:buNone/>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“Wasn’t there something about Afghanistan?” he asked, and I explained that many countries went to war after the attacks.</a:t>
            </a:r>
            <a:r>
              <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91440" indent="0">
              <a:lnSpc>
                <a:spcPct val="107000"/>
              </a:lnSpc>
              <a:spcBef>
                <a:spcPts val="0"/>
              </a:spcBef>
              <a:buFont typeface="Arial" panose="020B0604020202020204" pitchFamily="34" charset="0"/>
              <a:buNone/>
            </a:pPr>
            <a:r>
              <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91440" indent="0">
              <a:lnSpc>
                <a:spcPct val="107000"/>
              </a:lnSpc>
              <a:spcBef>
                <a:spcPts val="0"/>
              </a:spcBef>
              <a:buFont typeface="Arial" panose="020B0604020202020204" pitchFamily="34" charset="0"/>
              <a:buNone/>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“Are there wars going on today?” he asked.  “What are they about?”</a:t>
            </a:r>
            <a:endPar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91440" indent="0">
              <a:lnSpc>
                <a:spcPct val="107000"/>
              </a:lnSpc>
              <a:spcBef>
                <a:spcPts val="0"/>
              </a:spcBef>
              <a:buFont typeface="Arial" panose="020B0604020202020204" pitchFamily="34" charset="0"/>
              <a:buNone/>
            </a:pPr>
            <a:r>
              <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91440" indent="0">
              <a:lnSpc>
                <a:spcPct val="107000"/>
              </a:lnSpc>
              <a:spcBef>
                <a:spcPts val="0"/>
              </a:spcBef>
              <a:buFont typeface="Arial" panose="020B0604020202020204" pitchFamily="34" charset="0"/>
              <a:buNone/>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 remember I said something clumsy about “land disputes,” but then kind of trailed off.  What I really wanted to say was, War is terrible, violence begets violence, but someday God will make it all right.  Blessed are the peacemakers, for they will be called children of God.</a:t>
            </a:r>
            <a:r>
              <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91440" indent="0">
              <a:lnSpc>
                <a:spcPct val="107000"/>
              </a:lnSpc>
              <a:spcBef>
                <a:spcPts val="0"/>
              </a:spcBef>
              <a:buFont typeface="Arial" panose="020B0604020202020204" pitchFamily="34" charset="0"/>
              <a:buNone/>
            </a:pPr>
            <a:r>
              <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91440" indent="0">
              <a:lnSpc>
                <a:spcPct val="107000"/>
              </a:lnSpc>
              <a:spcBef>
                <a:spcPts val="0"/>
              </a:spcBef>
              <a:buFont typeface="Arial" panose="020B0604020202020204" pitchFamily="34" charset="0"/>
              <a:buNone/>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But before I could open my mouth, my son had already moved on.  He was roaming the house in search of his next game or adventure.  I turned back to the dishes.  I felt myself longing for peace, the way people sometimes do at Christmas or when they hear a song imagining a better world.</a:t>
            </a:r>
            <a:r>
              <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91440" indent="0">
              <a:lnSpc>
                <a:spcPct val="107000"/>
              </a:lnSpc>
              <a:spcBef>
                <a:spcPts val="0"/>
              </a:spcBef>
              <a:buFont typeface="Arial" panose="020B0604020202020204" pitchFamily="34" charset="0"/>
              <a:buNone/>
            </a:pPr>
            <a:r>
              <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91440" indent="0">
              <a:lnSpc>
                <a:spcPct val="107000"/>
              </a:lnSpc>
              <a:spcBef>
                <a:spcPts val="0"/>
              </a:spcBef>
              <a:buFont typeface="Arial" panose="020B0604020202020204" pitchFamily="34" charset="0"/>
              <a:buNone/>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Can such longings be realized? Do prayers for peace get stuck in the ceiling, or do they reach the ears of someone who can actually bring peace to the nations? Scripture teaches that Jesus’ death and resurrection changes everything.  The kingdom of God has good news for the nations! If we could only glimpse the end of history, we would see an abiding peace. </a:t>
            </a:r>
          </a:p>
        </p:txBody>
      </p:sp>
      <p:sp>
        <p:nvSpPr>
          <p:cNvPr id="4" name="TextBox 3">
            <a:extLst>
              <a:ext uri="{FF2B5EF4-FFF2-40B4-BE49-F238E27FC236}">
                <a16:creationId xmlns:a16="http://schemas.microsoft.com/office/drawing/2014/main" id="{8BB074F4-E9CD-1FB6-695B-AB6587E189E6}"/>
              </a:ext>
            </a:extLst>
          </p:cNvPr>
          <p:cNvSpPr txBox="1"/>
          <p:nvPr/>
        </p:nvSpPr>
        <p:spPr>
          <a:xfrm>
            <a:off x="2057802" y="684247"/>
            <a:ext cx="9913006" cy="671915"/>
          </a:xfrm>
          <a:prstGeom prst="rect">
            <a:avLst/>
          </a:prstGeom>
          <a:noFill/>
        </p:spPr>
        <p:txBody>
          <a:bodyPr wrap="square">
            <a:spAutoFit/>
          </a:bodyPr>
          <a:lstStyle/>
          <a:p>
            <a:pPr marL="0" marR="0">
              <a:lnSpc>
                <a:spcPct val="107000"/>
              </a:lnSpc>
              <a:spcBef>
                <a:spcPts val="0"/>
              </a:spcBef>
              <a:spcAft>
                <a:spcPts val="0"/>
              </a:spcAft>
            </a:pPr>
            <a:r>
              <a:rPr lang="en-US" sz="1800" b="1" u="sng"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Apply the Message: We live in the gap before God’s peace has been realized. </a:t>
            </a:r>
          </a:p>
          <a:p>
            <a:pPr marL="0" marR="0">
              <a:lnSpc>
                <a:spcPct val="107000"/>
              </a:lnSpc>
              <a:spcBef>
                <a:spcPts val="0"/>
              </a:spcBef>
              <a:spcAft>
                <a:spcPts val="0"/>
              </a:spcAft>
            </a:pPr>
            <a:endParaRPr lang="en-US" sz="1800" b="1" u="sng"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28722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E44261-B0DC-D064-4187-CFB3C42CEEE7}"/>
              </a:ext>
            </a:extLst>
          </p:cNvPr>
          <p:cNvPicPr>
            <a:picLocks noChangeAspect="1"/>
          </p:cNvPicPr>
          <p:nvPr/>
        </p:nvPicPr>
        <p:blipFill>
          <a:blip r:embed="rId3">
            <a:extLst>
              <a:ext uri="{28A0092B-C50C-407E-A947-70E740481C1C}">
                <a14:useLocalDpi xmlns:a14="http://schemas.microsoft.com/office/drawing/2010/main" val="0"/>
              </a:ext>
            </a:extLst>
          </a:blip>
          <a:srcRect t="38157" b="12505"/>
          <a:stretch>
            <a:fillRect/>
          </a:stretch>
        </p:blipFill>
        <p:spPr>
          <a:xfrm>
            <a:off x="20" y="946484"/>
            <a:ext cx="12191980" cy="5911515"/>
          </a:xfrm>
          <a:prstGeom prst="rect">
            <a:avLst/>
          </a:prstGeom>
        </p:spPr>
      </p:pic>
      <p:sp>
        <p:nvSpPr>
          <p:cNvPr id="14" name="Line 10">
            <a:extLst>
              <a:ext uri="{FF2B5EF4-FFF2-40B4-BE49-F238E27FC236}">
                <a16:creationId xmlns:a16="http://schemas.microsoft.com/office/drawing/2014/main" id="{53D00BA3-6582-4CD7-BC9B-B199287D39E2}"/>
              </a:ext>
            </a:extLst>
          </p:cNvPr>
          <p:cNvSpPr>
            <a:spLocks noChangeShapeType="1"/>
          </p:cNvSpPr>
          <p:nvPr/>
        </p:nvSpPr>
        <p:spPr bwMode="auto">
          <a:xfrm flipV="1">
            <a:off x="26215" y="6869816"/>
            <a:ext cx="12292061" cy="64384"/>
          </a:xfrm>
          <a:prstGeom prst="line">
            <a:avLst/>
          </a:prstGeom>
          <a:noFill/>
          <a:ln w="77063">
            <a:solidFill>
              <a:srgbClr val="002060"/>
            </a:solidFill>
            <a:round/>
            <a:headEnd/>
            <a:tailEnd/>
          </a:ln>
        </p:spPr>
        <p:txBody>
          <a:bodyPr lIns="64291" tIns="32146" rIns="64291" bIns="32146"/>
          <a:lstStyle/>
          <a:p>
            <a:pPr algn="l"/>
            <a:endParaRPr lang="en-US" sz="1400" dirty="0">
              <a:solidFill>
                <a:srgbClr val="002060"/>
              </a:solidFill>
              <a:latin typeface="Gotham Medium" panose="02000604030000020004"/>
            </a:endParaRPr>
          </a:p>
        </p:txBody>
      </p:sp>
      <p:sp>
        <p:nvSpPr>
          <p:cNvPr id="16" name="Line 10">
            <a:extLst>
              <a:ext uri="{FF2B5EF4-FFF2-40B4-BE49-F238E27FC236}">
                <a16:creationId xmlns:a16="http://schemas.microsoft.com/office/drawing/2014/main" id="{291BD761-4788-473E-B4D5-337F7713CAC6}"/>
              </a:ext>
            </a:extLst>
          </p:cNvPr>
          <p:cNvSpPr>
            <a:spLocks noChangeShapeType="1"/>
          </p:cNvSpPr>
          <p:nvPr/>
        </p:nvSpPr>
        <p:spPr bwMode="auto">
          <a:xfrm>
            <a:off x="-457200" y="6858000"/>
            <a:ext cx="13256362" cy="0"/>
          </a:xfrm>
          <a:prstGeom prst="line">
            <a:avLst/>
          </a:prstGeom>
          <a:ln w="76200">
            <a:solidFill>
              <a:srgbClr val="002060"/>
            </a:solidFill>
            <a:headEnd/>
            <a:tailEnd/>
          </a:ln>
          <a:scene3d>
            <a:camera prst="orthographicFront"/>
            <a:lightRig rig="threePt" dir="t"/>
          </a:scene3d>
          <a:sp3d>
            <a:bevelT prst="relaxedInset"/>
          </a:sp3d>
        </p:spPr>
        <p:style>
          <a:lnRef idx="3">
            <a:schemeClr val="dk1"/>
          </a:lnRef>
          <a:fillRef idx="0">
            <a:schemeClr val="dk1"/>
          </a:fillRef>
          <a:effectRef idx="2">
            <a:schemeClr val="dk1"/>
          </a:effectRef>
          <a:fontRef idx="minor">
            <a:schemeClr val="tx1"/>
          </a:fontRef>
        </p:style>
        <p:txBody>
          <a:bodyPr lIns="64291" tIns="32146" rIns="64291" bIns="32146"/>
          <a:lstStyle/>
          <a:p>
            <a:pPr algn="l"/>
            <a:endParaRPr lang="en-US" sz="1400" dirty="0">
              <a:solidFill>
                <a:srgbClr val="002060"/>
              </a:solidFill>
              <a:latin typeface="Gotham Medium" panose="02000604030000020004"/>
            </a:endParaRPr>
          </a:p>
        </p:txBody>
      </p:sp>
      <p:sp>
        <p:nvSpPr>
          <p:cNvPr id="6" name="Content Placeholder 2">
            <a:extLst>
              <a:ext uri="{FF2B5EF4-FFF2-40B4-BE49-F238E27FC236}">
                <a16:creationId xmlns:a16="http://schemas.microsoft.com/office/drawing/2014/main" id="{652C35E3-4027-130A-C21D-DC7A8B416C8A}"/>
              </a:ext>
            </a:extLst>
          </p:cNvPr>
          <p:cNvSpPr txBox="1">
            <a:spLocks/>
          </p:cNvSpPr>
          <p:nvPr/>
        </p:nvSpPr>
        <p:spPr>
          <a:xfrm>
            <a:off x="552450" y="1096572"/>
            <a:ext cx="11122829" cy="5040407"/>
          </a:xfrm>
          <a:prstGeom prst="rect">
            <a:avLst/>
          </a:prstGeom>
          <a:solidFill>
            <a:srgbClr val="002060">
              <a:alpha val="15000"/>
            </a:srgbClr>
          </a:solidFill>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en-US" sz="2400" b="1" u="sng" cap="small" dirty="0">
                <a:solidFill>
                  <a:schemeClr val="bg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Longing for Peace</a:t>
            </a:r>
          </a:p>
          <a:p>
            <a:pPr marL="0" indent="0">
              <a:lnSpc>
                <a:spcPct val="107000"/>
              </a:lnSpc>
              <a:spcBef>
                <a:spcPts val="0"/>
              </a:spcBef>
              <a:buFont typeface="Arial" panose="020B0604020202020204" pitchFamily="34" charset="0"/>
              <a:buNone/>
            </a:pPr>
            <a:endParaRPr lang="en-US" sz="18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457200" lvl="1" indent="0">
              <a:lnSpc>
                <a:spcPct val="107000"/>
              </a:lnSpc>
              <a:spcBef>
                <a:spcPts val="0"/>
              </a:spcBef>
              <a:buNone/>
            </a:pPr>
            <a:r>
              <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 How do you answer a question like, “What causes war and conflict in the world today?”</a:t>
            </a:r>
          </a:p>
          <a:p>
            <a:pPr marL="457200" lvl="1" indent="0">
              <a:lnSpc>
                <a:spcPct val="107000"/>
              </a:lnSpc>
              <a:spcBef>
                <a:spcPts val="0"/>
              </a:spcBef>
              <a:buNone/>
            </a:pPr>
            <a:endPar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457200" lvl="1" indent="0">
              <a:lnSpc>
                <a:spcPct val="107000"/>
              </a:lnSpc>
              <a:spcBef>
                <a:spcPts val="0"/>
              </a:spcBef>
              <a:buNone/>
            </a:pPr>
            <a:endPar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457200" lvl="1" indent="0">
              <a:lnSpc>
                <a:spcPct val="107000"/>
              </a:lnSpc>
              <a:spcBef>
                <a:spcPts val="0"/>
              </a:spcBef>
              <a:buNone/>
            </a:pPr>
            <a:r>
              <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 What is the last event that made you long for peace?</a:t>
            </a:r>
          </a:p>
          <a:p>
            <a:pPr marL="457200" lvl="1" indent="0">
              <a:lnSpc>
                <a:spcPct val="107000"/>
              </a:lnSpc>
              <a:spcBef>
                <a:spcPts val="0"/>
              </a:spcBef>
              <a:buNone/>
            </a:pPr>
            <a:endPar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457200" lvl="1" indent="0">
              <a:lnSpc>
                <a:spcPct val="107000"/>
              </a:lnSpc>
              <a:spcBef>
                <a:spcPts val="0"/>
              </a:spcBef>
              <a:buNone/>
            </a:pPr>
            <a:endPar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457200" lvl="1" indent="0">
              <a:lnSpc>
                <a:spcPct val="107000"/>
              </a:lnSpc>
              <a:spcBef>
                <a:spcPts val="0"/>
              </a:spcBef>
              <a:buNone/>
            </a:pPr>
            <a:r>
              <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3 How can followers of Jesus share a message of peace for the nations?</a:t>
            </a:r>
          </a:p>
          <a:p>
            <a:pPr marL="457200" lvl="1" indent="0">
              <a:lnSpc>
                <a:spcPct val="107000"/>
              </a:lnSpc>
              <a:spcBef>
                <a:spcPts val="0"/>
              </a:spcBef>
              <a:buNone/>
            </a:pPr>
            <a:endPar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457200" lvl="1" indent="0">
              <a:lnSpc>
                <a:spcPct val="107000"/>
              </a:lnSpc>
              <a:spcBef>
                <a:spcPts val="0"/>
              </a:spcBef>
              <a:buNone/>
            </a:pPr>
            <a:endPar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457200" lvl="1" indent="0">
              <a:lnSpc>
                <a:spcPct val="107000"/>
              </a:lnSpc>
              <a:spcBef>
                <a:spcPts val="0"/>
              </a:spcBef>
              <a:buNone/>
            </a:pPr>
            <a:endPar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457200" lvl="1" indent="0">
              <a:lnSpc>
                <a:spcPct val="107000"/>
              </a:lnSpc>
              <a:spcBef>
                <a:spcPts val="0"/>
              </a:spcBef>
              <a:buNone/>
            </a:pPr>
            <a:endPar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457200" lvl="1" indent="0">
              <a:lnSpc>
                <a:spcPct val="107000"/>
              </a:lnSpc>
              <a:spcBef>
                <a:spcPts val="0"/>
              </a:spcBef>
              <a:buNone/>
            </a:pPr>
            <a:endPar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0EBEA68A-35B1-3A74-11FB-EF41123BC4DB}"/>
              </a:ext>
            </a:extLst>
          </p:cNvPr>
          <p:cNvSpPr txBox="1">
            <a:spLocks/>
          </p:cNvSpPr>
          <p:nvPr/>
        </p:nvSpPr>
        <p:spPr>
          <a:xfrm>
            <a:off x="10621451" y="6316997"/>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chemeClr val="bg1"/>
                </a:solidFill>
                <a:latin typeface="Arial Black" panose="020B0A04020102020204" pitchFamily="34" charset="0"/>
              </a:rPr>
              <a:pPr algn="r"/>
              <a:t>15</a:t>
            </a:fld>
            <a:endParaRPr lang="en-US" dirty="0">
              <a:solidFill>
                <a:schemeClr val="bg1"/>
              </a:solidFill>
              <a:latin typeface="Arial Black" panose="020B0A04020102020204" pitchFamily="34" charset="0"/>
            </a:endParaRPr>
          </a:p>
        </p:txBody>
      </p:sp>
      <p:cxnSp>
        <p:nvCxnSpPr>
          <p:cNvPr id="4" name="Straight Connector 3">
            <a:extLst>
              <a:ext uri="{FF2B5EF4-FFF2-40B4-BE49-F238E27FC236}">
                <a16:creationId xmlns:a16="http://schemas.microsoft.com/office/drawing/2014/main" id="{A3796D80-91D7-BBE4-C2C1-83F3E4400CB3}"/>
              </a:ext>
            </a:extLst>
          </p:cNvPr>
          <p:cNvCxnSpPr>
            <a:cxnSpLocks/>
          </p:cNvCxnSpPr>
          <p:nvPr/>
        </p:nvCxnSpPr>
        <p:spPr>
          <a:xfrm>
            <a:off x="-34417" y="692680"/>
            <a:ext cx="12252960" cy="0"/>
          </a:xfrm>
          <a:prstGeom prst="line">
            <a:avLst/>
          </a:prstGeom>
          <a:ln w="76200">
            <a:solidFill>
              <a:srgbClr val="002060"/>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669C357-2914-8BFA-19E8-C05DA327E3FE}"/>
              </a:ext>
            </a:extLst>
          </p:cNvPr>
          <p:cNvSpPr txBox="1"/>
          <p:nvPr/>
        </p:nvSpPr>
        <p:spPr>
          <a:xfrm>
            <a:off x="76200" y="76200"/>
            <a:ext cx="3581400" cy="588140"/>
          </a:xfrm>
          <a:prstGeom prst="rect">
            <a:avLst/>
          </a:prstGeom>
          <a:solidFill>
            <a:srgbClr val="00206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solidFill>
                  <a:schemeClr val="bg1"/>
                </a:solidFill>
                <a:latin typeface="Gotham Medium" panose="02000604030000020004"/>
              </a:rPr>
              <a:t>LESSON OVERVIEW</a:t>
            </a:r>
          </a:p>
        </p:txBody>
      </p:sp>
      <p:sp>
        <p:nvSpPr>
          <p:cNvPr id="8" name="Title 2">
            <a:extLst>
              <a:ext uri="{FF2B5EF4-FFF2-40B4-BE49-F238E27FC236}">
                <a16:creationId xmlns:a16="http://schemas.microsoft.com/office/drawing/2014/main" id="{44E9A3CB-34A7-906E-FC83-C02704BAC363}"/>
              </a:ext>
            </a:extLst>
          </p:cNvPr>
          <p:cNvSpPr txBox="1">
            <a:spLocks/>
          </p:cNvSpPr>
          <p:nvPr/>
        </p:nvSpPr>
        <p:spPr>
          <a:xfrm>
            <a:off x="8991599" y="149990"/>
            <a:ext cx="3016280" cy="51435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latin typeface="Gotham Medium" panose="02000604030000020004"/>
              </a:rPr>
              <a:t>Waiting for  God’s Peace</a:t>
            </a:r>
          </a:p>
        </p:txBody>
      </p:sp>
      <p:sp>
        <p:nvSpPr>
          <p:cNvPr id="11" name="TextBox 10">
            <a:extLst>
              <a:ext uri="{FF2B5EF4-FFF2-40B4-BE49-F238E27FC236}">
                <a16:creationId xmlns:a16="http://schemas.microsoft.com/office/drawing/2014/main" id="{D3B143CD-758D-E4E3-5B29-BA8B8E69F523}"/>
              </a:ext>
            </a:extLst>
          </p:cNvPr>
          <p:cNvSpPr txBox="1"/>
          <p:nvPr/>
        </p:nvSpPr>
        <p:spPr>
          <a:xfrm>
            <a:off x="0" y="721020"/>
            <a:ext cx="11799570" cy="375552"/>
          </a:xfrm>
          <a:prstGeom prst="rect">
            <a:avLst/>
          </a:prstGeom>
          <a:solidFill>
            <a:srgbClr val="002060"/>
          </a:solidFill>
          <a:ln>
            <a:solidFill>
              <a:srgbClr val="002060"/>
            </a:solidFill>
          </a:ln>
        </p:spPr>
        <p:txBody>
          <a:bodyPr wrap="square">
            <a:spAutoFit/>
          </a:bodyPr>
          <a:lstStyle/>
          <a:p>
            <a:pPr marL="0" marR="0">
              <a:lnSpc>
                <a:spcPct val="107000"/>
              </a:lnSpc>
              <a:spcBef>
                <a:spcPts val="0"/>
              </a:spcBef>
              <a:spcAft>
                <a:spcPts val="0"/>
              </a:spcAft>
            </a:pPr>
            <a:endParaRPr lang="en-US" sz="1800" b="1" u="sng"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09D3E837-B654-F6CC-945B-61B804EEEDC0}"/>
              </a:ext>
            </a:extLst>
          </p:cNvPr>
          <p:cNvSpPr txBox="1"/>
          <p:nvPr/>
        </p:nvSpPr>
        <p:spPr>
          <a:xfrm>
            <a:off x="2057802" y="684247"/>
            <a:ext cx="9913006" cy="671915"/>
          </a:xfrm>
          <a:prstGeom prst="rect">
            <a:avLst/>
          </a:prstGeom>
          <a:noFill/>
        </p:spPr>
        <p:txBody>
          <a:bodyPr wrap="square">
            <a:spAutoFit/>
          </a:bodyPr>
          <a:lstStyle/>
          <a:p>
            <a:pPr marL="0" marR="0">
              <a:lnSpc>
                <a:spcPct val="107000"/>
              </a:lnSpc>
              <a:spcBef>
                <a:spcPts val="0"/>
              </a:spcBef>
              <a:spcAft>
                <a:spcPts val="0"/>
              </a:spcAft>
            </a:pPr>
            <a:r>
              <a:rPr lang="en-US" sz="1800" b="1" u="sng">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Apply the Message: We live in the gap before God’s peace has been realized. </a:t>
            </a:r>
          </a:p>
          <a:p>
            <a:pPr marL="0" marR="0">
              <a:lnSpc>
                <a:spcPct val="107000"/>
              </a:lnSpc>
              <a:spcBef>
                <a:spcPts val="0"/>
              </a:spcBef>
              <a:spcAft>
                <a:spcPts val="0"/>
              </a:spcAft>
            </a:pPr>
            <a:endParaRPr lang="en-US" sz="1800" b="1" u="sng"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22325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35FF3D-906C-A83C-1A5A-70FC60683271}"/>
              </a:ext>
            </a:extLst>
          </p:cNvPr>
          <p:cNvPicPr>
            <a:picLocks noChangeAspect="1"/>
          </p:cNvPicPr>
          <p:nvPr/>
        </p:nvPicPr>
        <p:blipFill>
          <a:blip r:embed="rId3">
            <a:extLst>
              <a:ext uri="{28A0092B-C50C-407E-A947-70E740481C1C}">
                <a14:useLocalDpi xmlns:a14="http://schemas.microsoft.com/office/drawing/2010/main" val="0"/>
              </a:ext>
            </a:extLst>
          </a:blip>
          <a:srcRect t="39482" b="17430"/>
          <a:stretch>
            <a:fillRect/>
          </a:stretch>
        </p:blipFill>
        <p:spPr>
          <a:xfrm>
            <a:off x="-324091" y="1002043"/>
            <a:ext cx="12525370" cy="6146044"/>
          </a:xfrm>
          <a:custGeom>
            <a:avLst/>
            <a:gdLst/>
            <a:ahLst/>
            <a:cxnLst/>
            <a:rect l="l" t="t" r="r" b="b"/>
            <a:pathLst>
              <a:path w="10676610" h="6579963">
                <a:moveTo>
                  <a:pt x="215405" y="0"/>
                </a:moveTo>
                <a:lnTo>
                  <a:pt x="10676610" y="0"/>
                </a:lnTo>
                <a:lnTo>
                  <a:pt x="10676610" y="6579963"/>
                </a:lnTo>
                <a:lnTo>
                  <a:pt x="7355966" y="6464004"/>
                </a:lnTo>
                <a:lnTo>
                  <a:pt x="4702794" y="6371353"/>
                </a:lnTo>
                <a:lnTo>
                  <a:pt x="4701194" y="6371562"/>
                </a:lnTo>
                <a:cubicBezTo>
                  <a:pt x="4637876" y="6376133"/>
                  <a:pt x="4462972" y="6371398"/>
                  <a:pt x="4471635" y="6363460"/>
                </a:cubicBezTo>
                <a:lnTo>
                  <a:pt x="4433861" y="6361962"/>
                </a:lnTo>
                <a:lnTo>
                  <a:pt x="3961112" y="6345453"/>
                </a:lnTo>
                <a:lnTo>
                  <a:pt x="3243372" y="6320389"/>
                </a:lnTo>
                <a:lnTo>
                  <a:pt x="2413092" y="6291395"/>
                </a:lnTo>
                <a:lnTo>
                  <a:pt x="2393154" y="6292495"/>
                </a:lnTo>
                <a:lnTo>
                  <a:pt x="2315360" y="6300887"/>
                </a:lnTo>
                <a:lnTo>
                  <a:pt x="2298611" y="6306534"/>
                </a:lnTo>
                <a:lnTo>
                  <a:pt x="2279503" y="6300544"/>
                </a:lnTo>
                <a:cubicBezTo>
                  <a:pt x="2277186" y="6298895"/>
                  <a:pt x="2275315" y="6297068"/>
                  <a:pt x="2273947" y="6295128"/>
                </a:cubicBezTo>
                <a:lnTo>
                  <a:pt x="2212012" y="6303334"/>
                </a:lnTo>
                <a:lnTo>
                  <a:pt x="2204556" y="6303364"/>
                </a:lnTo>
                <a:lnTo>
                  <a:pt x="2153281" y="6300107"/>
                </a:lnTo>
                <a:lnTo>
                  <a:pt x="2077203" y="6289875"/>
                </a:lnTo>
                <a:lnTo>
                  <a:pt x="2053052" y="6278822"/>
                </a:lnTo>
                <a:lnTo>
                  <a:pt x="1767173" y="6268839"/>
                </a:lnTo>
                <a:lnTo>
                  <a:pt x="1759313" y="6270144"/>
                </a:lnTo>
                <a:cubicBezTo>
                  <a:pt x="1755431" y="6272141"/>
                  <a:pt x="1753270" y="6275527"/>
                  <a:pt x="1754015" y="6281083"/>
                </a:cubicBezTo>
                <a:cubicBezTo>
                  <a:pt x="1745153" y="6280220"/>
                  <a:pt x="1736444" y="6278451"/>
                  <a:pt x="1727673" y="6276451"/>
                </a:cubicBezTo>
                <a:lnTo>
                  <a:pt x="1723075" y="6275419"/>
                </a:lnTo>
                <a:lnTo>
                  <a:pt x="1705819" y="6276363"/>
                </a:lnTo>
                <a:lnTo>
                  <a:pt x="1699541" y="6270286"/>
                </a:lnTo>
                <a:lnTo>
                  <a:pt x="1641181" y="6270668"/>
                </a:lnTo>
                <a:cubicBezTo>
                  <a:pt x="1615727" y="6285700"/>
                  <a:pt x="1568880" y="6276769"/>
                  <a:pt x="1529578" y="6282433"/>
                </a:cubicBezTo>
                <a:lnTo>
                  <a:pt x="1512242" y="6288237"/>
                </a:lnTo>
                <a:lnTo>
                  <a:pt x="1398646" y="6294505"/>
                </a:lnTo>
                <a:lnTo>
                  <a:pt x="1320851" y="6302897"/>
                </a:lnTo>
                <a:lnTo>
                  <a:pt x="1304103" y="6308544"/>
                </a:lnTo>
                <a:lnTo>
                  <a:pt x="1284995" y="6302554"/>
                </a:lnTo>
                <a:cubicBezTo>
                  <a:pt x="1282678" y="6300906"/>
                  <a:pt x="1280807" y="6299080"/>
                  <a:pt x="1279438" y="6297138"/>
                </a:cubicBezTo>
                <a:lnTo>
                  <a:pt x="1217504" y="6305344"/>
                </a:lnTo>
                <a:lnTo>
                  <a:pt x="1210048" y="6305374"/>
                </a:lnTo>
                <a:lnTo>
                  <a:pt x="1158774" y="6302117"/>
                </a:lnTo>
                <a:lnTo>
                  <a:pt x="1082697" y="6291886"/>
                </a:lnTo>
                <a:cubicBezTo>
                  <a:pt x="1057648" y="6285154"/>
                  <a:pt x="1035684" y="6260420"/>
                  <a:pt x="1004086" y="6271573"/>
                </a:cubicBezTo>
                <a:cubicBezTo>
                  <a:pt x="1011465" y="6258262"/>
                  <a:pt x="966910" y="6274591"/>
                  <a:pt x="958597" y="6262852"/>
                </a:cubicBezTo>
                <a:cubicBezTo>
                  <a:pt x="953810" y="6253162"/>
                  <a:pt x="939179" y="6255858"/>
                  <a:pt x="927065" y="6253548"/>
                </a:cubicBezTo>
                <a:cubicBezTo>
                  <a:pt x="916739" y="6244315"/>
                  <a:pt x="857833" y="6241901"/>
                  <a:pt x="838376" y="6245778"/>
                </a:cubicBezTo>
                <a:cubicBezTo>
                  <a:pt x="784876" y="6262719"/>
                  <a:pt x="730857" y="6227065"/>
                  <a:pt x="687848" y="6239552"/>
                </a:cubicBezTo>
                <a:cubicBezTo>
                  <a:pt x="670765" y="6238110"/>
                  <a:pt x="659514" y="6236097"/>
                  <a:pt x="651351" y="6234065"/>
                </a:cubicBezTo>
                <a:lnTo>
                  <a:pt x="636157" y="6229343"/>
                </a:lnTo>
                <a:lnTo>
                  <a:pt x="36670" y="6208408"/>
                </a:lnTo>
                <a:lnTo>
                  <a:pt x="36752" y="6206084"/>
                </a:lnTo>
                <a:lnTo>
                  <a:pt x="10323" y="6193998"/>
                </a:lnTo>
                <a:cubicBezTo>
                  <a:pt x="3640" y="6186831"/>
                  <a:pt x="-317" y="6177124"/>
                  <a:pt x="21" y="6166561"/>
                </a:cubicBezTo>
                <a:lnTo>
                  <a:pt x="109134" y="3041977"/>
                </a:lnTo>
                <a:lnTo>
                  <a:pt x="114183" y="3032927"/>
                </a:lnTo>
                <a:lnTo>
                  <a:pt x="109891" y="3021493"/>
                </a:lnTo>
                <a:close/>
              </a:path>
            </a:pathLst>
          </a:custGeom>
        </p:spPr>
      </p:pic>
      <p:cxnSp>
        <p:nvCxnSpPr>
          <p:cNvPr id="12" name="Straight Connector 11">
            <a:extLst>
              <a:ext uri="{FF2B5EF4-FFF2-40B4-BE49-F238E27FC236}">
                <a16:creationId xmlns:a16="http://schemas.microsoft.com/office/drawing/2014/main" id="{AC24D931-EAB0-47C7-8C33-C4095B9F392A}"/>
              </a:ext>
            </a:extLst>
          </p:cNvPr>
          <p:cNvCxnSpPr>
            <a:cxnSpLocks/>
          </p:cNvCxnSpPr>
          <p:nvPr/>
        </p:nvCxnSpPr>
        <p:spPr>
          <a:xfrm>
            <a:off x="-9279" y="8545880"/>
            <a:ext cx="12186227" cy="0"/>
          </a:xfrm>
          <a:prstGeom prst="line">
            <a:avLst/>
          </a:prstGeom>
          <a:ln w="50800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Title 2">
            <a:extLst>
              <a:ext uri="{FF2B5EF4-FFF2-40B4-BE49-F238E27FC236}">
                <a16:creationId xmlns:a16="http://schemas.microsoft.com/office/drawing/2014/main" id="{A4163FD0-0069-454A-8DF4-978F02463049}"/>
              </a:ext>
            </a:extLst>
          </p:cNvPr>
          <p:cNvSpPr txBox="1">
            <a:spLocks/>
          </p:cNvSpPr>
          <p:nvPr/>
        </p:nvSpPr>
        <p:spPr>
          <a:xfrm>
            <a:off x="9067800" y="228600"/>
            <a:ext cx="3016280" cy="514350"/>
          </a:xfrm>
          <a:prstGeom prst="rect">
            <a:avLst/>
          </a:prstGeom>
          <a:solidFill>
            <a:srgbClr val="002060"/>
          </a:solidFill>
          <a:ln w="635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latin typeface="Gotham Medium" panose="02000604030000020004"/>
              </a:rPr>
              <a:t>Waiting for  God’s Peace</a:t>
            </a:r>
          </a:p>
        </p:txBody>
      </p:sp>
      <p:sp>
        <p:nvSpPr>
          <p:cNvPr id="18" name="Rectangle 17">
            <a:extLst>
              <a:ext uri="{FF2B5EF4-FFF2-40B4-BE49-F238E27FC236}">
                <a16:creationId xmlns:a16="http://schemas.microsoft.com/office/drawing/2014/main" id="{31BEEB90-7597-4769-AB1C-7A08AF233D8D}"/>
              </a:ext>
            </a:extLst>
          </p:cNvPr>
          <p:cNvSpPr/>
          <p:nvPr/>
        </p:nvSpPr>
        <p:spPr>
          <a:xfrm>
            <a:off x="15052" y="1112146"/>
            <a:ext cx="12186227" cy="5336941"/>
          </a:xfrm>
          <a:prstGeom prst="rect">
            <a:avLst/>
          </a:prstGeom>
          <a:solidFill>
            <a:schemeClr val="bg1">
              <a:lumMod val="85000"/>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lvl="1">
              <a:lnSpc>
                <a:spcPct val="107000"/>
              </a:lnSpc>
            </a:pPr>
            <a:r>
              <a:rPr lang="en-US" b="1" dirty="0">
                <a:solidFill>
                  <a:srgbClr val="002060"/>
                </a:solidFill>
                <a:effectLst/>
                <a:latin typeface="Gotham Medium" panose="02000604030000020004"/>
                <a:ea typeface="Calibri" panose="020F0502020204030204" pitchFamily="34" charset="0"/>
                <a:cs typeface="Calibri" panose="020F0502020204030204" pitchFamily="34" charset="0"/>
              </a:rPr>
              <a:t>When we suffer, or see others suffering, from the devastating effects of conflicts between nations, any hope for lasting peace may seem unrealistic. Christians might be tempted to imagine that God has left the nations to fend for themselves. But today’s texts tell a different story.</a:t>
            </a:r>
            <a:r>
              <a:rPr lang="en-US" sz="500" b="1" dirty="0">
                <a:solidFill>
                  <a:srgbClr val="002060"/>
                </a:solidFill>
                <a:effectLst/>
                <a:latin typeface="Gotham Medium" panose="02000604030000020004"/>
                <a:ea typeface="Calibri" panose="020F0502020204030204" pitchFamily="34" charset="0"/>
                <a:cs typeface="Calibri" panose="020F0502020204030204" pitchFamily="34" charset="0"/>
              </a:rPr>
              <a:t> </a:t>
            </a:r>
          </a:p>
          <a:p>
            <a:pPr lvl="1">
              <a:lnSpc>
                <a:spcPct val="107000"/>
              </a:lnSpc>
            </a:pPr>
            <a:r>
              <a:rPr lang="en-US" sz="500" b="1" dirty="0">
                <a:solidFill>
                  <a:srgbClr val="002060"/>
                </a:solidFill>
                <a:effectLst/>
                <a:latin typeface="Gotham Medium" panose="02000604030000020004"/>
                <a:ea typeface="Calibri" panose="020F0502020204030204" pitchFamily="34" charset="0"/>
                <a:cs typeface="Calibri" panose="020F0502020204030204" pitchFamily="34" charset="0"/>
              </a:rPr>
              <a:t> </a:t>
            </a:r>
          </a:p>
          <a:p>
            <a:pPr lvl="1">
              <a:lnSpc>
                <a:spcPct val="107000"/>
              </a:lnSpc>
            </a:pPr>
            <a:r>
              <a:rPr lang="en-US" b="1" dirty="0">
                <a:solidFill>
                  <a:srgbClr val="002060"/>
                </a:solidFill>
                <a:effectLst/>
                <a:latin typeface="Gotham Medium" panose="02000604030000020004"/>
                <a:ea typeface="Calibri" panose="020F0502020204030204" pitchFamily="34" charset="0"/>
                <a:cs typeface="Calibri" panose="020F0502020204030204" pitchFamily="34" charset="0"/>
              </a:rPr>
              <a:t>The Lord promises in Isaiah 2:2–4 that, eventually, people will end their conflicts with each other when they embrace His ways. Peace between humanity and God will ultimately result in peace between nations. Christians can rest assured that peace has been established between God and people through Jesus Christ (Romans 5:1; 2 Peter 3:14). Yet while God’s reign of peace has begun, it is not yet fully complete. Until Jesus returns, there will always be wrongs to make right in the world. As His disciples, we are called to be peacemakers (Matthew 5:9; James 3:18). Through Christ’s power, the church can be a shining example of peace in the world, starting within our own relationships. We must seek to live peaceably with everyone as far as it depends on us to do so (Romans 12:18). By leading the way in peacemaking, the church can truly be a light to the nations.</a:t>
            </a:r>
            <a:r>
              <a:rPr lang="en-US" sz="500" b="1" dirty="0">
                <a:solidFill>
                  <a:srgbClr val="002060"/>
                </a:solidFill>
                <a:effectLst/>
                <a:latin typeface="Gotham Medium" panose="02000604030000020004"/>
                <a:ea typeface="Calibri" panose="020F0502020204030204" pitchFamily="34" charset="0"/>
                <a:cs typeface="Calibri" panose="020F0502020204030204" pitchFamily="34" charset="0"/>
              </a:rPr>
              <a:t> </a:t>
            </a:r>
          </a:p>
          <a:p>
            <a:pPr lvl="1">
              <a:lnSpc>
                <a:spcPct val="107000"/>
              </a:lnSpc>
            </a:pPr>
            <a:r>
              <a:rPr lang="en-US" sz="500" b="1" dirty="0">
                <a:solidFill>
                  <a:srgbClr val="002060"/>
                </a:solidFill>
                <a:effectLst/>
                <a:latin typeface="Gotham Medium" panose="02000604030000020004"/>
                <a:ea typeface="Calibri" panose="020F0502020204030204" pitchFamily="34" charset="0"/>
                <a:cs typeface="Calibri" panose="020F0502020204030204" pitchFamily="34" charset="0"/>
              </a:rPr>
              <a:t> </a:t>
            </a:r>
          </a:p>
          <a:p>
            <a:pPr lvl="1">
              <a:lnSpc>
                <a:spcPct val="107000"/>
              </a:lnSpc>
            </a:pPr>
            <a:r>
              <a:rPr lang="en-US" b="1" dirty="0">
                <a:solidFill>
                  <a:srgbClr val="002060"/>
                </a:solidFill>
                <a:effectLst/>
                <a:latin typeface="Gotham Medium" panose="02000604030000020004"/>
                <a:ea typeface="Calibri" panose="020F0502020204030204" pitchFamily="34" charset="0"/>
                <a:cs typeface="Calibri" panose="020F0502020204030204" pitchFamily="34" charset="0"/>
              </a:rPr>
              <a:t>Although conflicts sometimes appear too deep to heal, Acts 17:24–26 reminds us that God has made each of these different groups for the purpose of seeking Him. Like Paul before the Areopagus council, we can use these differences as a launchpad to share the hope of the gospel.</a:t>
            </a:r>
            <a:r>
              <a:rPr lang="en-US" sz="500" b="1" dirty="0">
                <a:solidFill>
                  <a:srgbClr val="002060"/>
                </a:solidFill>
                <a:effectLst/>
                <a:latin typeface="Gotham Medium" panose="02000604030000020004"/>
                <a:ea typeface="Calibri" panose="020F0502020204030204" pitchFamily="34" charset="0"/>
                <a:cs typeface="Calibri" panose="020F0502020204030204" pitchFamily="34" charset="0"/>
              </a:rPr>
              <a:t> </a:t>
            </a:r>
          </a:p>
          <a:p>
            <a:pPr lvl="1">
              <a:lnSpc>
                <a:spcPct val="107000"/>
              </a:lnSpc>
            </a:pPr>
            <a:r>
              <a:rPr lang="en-US" sz="500" b="1" dirty="0">
                <a:solidFill>
                  <a:srgbClr val="002060"/>
                </a:solidFill>
                <a:effectLst/>
                <a:latin typeface="Gotham Medium" panose="02000604030000020004"/>
                <a:ea typeface="Calibri" panose="020F0502020204030204" pitchFamily="34" charset="0"/>
                <a:cs typeface="Calibri" panose="020F0502020204030204" pitchFamily="34" charset="0"/>
              </a:rPr>
              <a:t> </a:t>
            </a:r>
          </a:p>
          <a:p>
            <a:pPr lvl="1">
              <a:lnSpc>
                <a:spcPct val="107000"/>
              </a:lnSpc>
            </a:pPr>
            <a:r>
              <a:rPr lang="en-US" b="1" dirty="0">
                <a:solidFill>
                  <a:srgbClr val="002060"/>
                </a:solidFill>
                <a:effectLst/>
                <a:latin typeface="Gotham Medium" panose="02000604030000020004"/>
                <a:ea typeface="Calibri" panose="020F0502020204030204" pitchFamily="34" charset="0"/>
                <a:cs typeface="Calibri" panose="020F0502020204030204" pitchFamily="34" charset="0"/>
              </a:rPr>
              <a:t>One day, people from every nation and region, from every ethnic group and language, will stand before the throne of God and enjoy God’s peace (Revelation 7:9–12). This will happen when God renews all things, and the new heaven and new earth appear (21:1–4). Finally, all the kingdoms of this world will become one kingdom in our Lord. </a:t>
            </a:r>
          </a:p>
        </p:txBody>
      </p:sp>
      <p:sp>
        <p:nvSpPr>
          <p:cNvPr id="20" name="Rectangle 19">
            <a:extLst>
              <a:ext uri="{FF2B5EF4-FFF2-40B4-BE49-F238E27FC236}">
                <a16:creationId xmlns:a16="http://schemas.microsoft.com/office/drawing/2014/main" id="{BCBD2F49-815B-418F-8629-2DDA84C136B6}"/>
              </a:ext>
            </a:extLst>
          </p:cNvPr>
          <p:cNvSpPr/>
          <p:nvPr/>
        </p:nvSpPr>
        <p:spPr>
          <a:xfrm>
            <a:off x="3015348" y="264482"/>
            <a:ext cx="2246463" cy="442587"/>
          </a:xfrm>
          <a:prstGeom prst="rect">
            <a:avLst/>
          </a:prstGeom>
          <a:solidFill>
            <a:srgbClr val="002060"/>
          </a:solidFill>
          <a:ln w="635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sz="2400" b="1" u="sng" cap="small"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Promised Peace</a:t>
            </a:r>
          </a:p>
        </p:txBody>
      </p:sp>
      <p:sp>
        <p:nvSpPr>
          <p:cNvPr id="21" name="Rectangle 20">
            <a:extLst>
              <a:ext uri="{FF2B5EF4-FFF2-40B4-BE49-F238E27FC236}">
                <a16:creationId xmlns:a16="http://schemas.microsoft.com/office/drawing/2014/main" id="{A04F92F1-B4CA-4743-9C01-4E7D2D34F37C}"/>
              </a:ext>
            </a:extLst>
          </p:cNvPr>
          <p:cNvSpPr/>
          <p:nvPr/>
        </p:nvSpPr>
        <p:spPr>
          <a:xfrm>
            <a:off x="210867" y="229658"/>
            <a:ext cx="2532333" cy="512235"/>
          </a:xfrm>
          <a:prstGeom prst="rect">
            <a:avLst/>
          </a:prstGeom>
          <a:solidFill>
            <a:srgbClr val="002060"/>
          </a:solidFill>
          <a:ln w="635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algn="l"/>
            <a:r>
              <a:rPr lang="en-US" sz="2800" b="1" dirty="0">
                <a:solidFill>
                  <a:schemeClr val="bg1"/>
                </a:solidFill>
                <a:latin typeface="Gotham Medium" panose="02000604030000020004"/>
              </a:rPr>
              <a:t>CONCLUSION:</a:t>
            </a:r>
            <a:endParaRPr lang="en-US" sz="2000" b="1" dirty="0">
              <a:solidFill>
                <a:schemeClr val="bg1"/>
              </a:solidFill>
              <a:latin typeface="Gotham Medium" panose="02000604030000020004"/>
            </a:endParaRPr>
          </a:p>
        </p:txBody>
      </p:sp>
      <p:cxnSp>
        <p:nvCxnSpPr>
          <p:cNvPr id="11" name="Straight Connector 10">
            <a:extLst>
              <a:ext uri="{FF2B5EF4-FFF2-40B4-BE49-F238E27FC236}">
                <a16:creationId xmlns:a16="http://schemas.microsoft.com/office/drawing/2014/main" id="{B7EDA904-44C9-4598-926B-43A7A13B4FC1}"/>
              </a:ext>
            </a:extLst>
          </p:cNvPr>
          <p:cNvCxnSpPr>
            <a:cxnSpLocks/>
          </p:cNvCxnSpPr>
          <p:nvPr/>
        </p:nvCxnSpPr>
        <p:spPr>
          <a:xfrm>
            <a:off x="-102147" y="1003099"/>
            <a:ext cx="12186227" cy="0"/>
          </a:xfrm>
          <a:prstGeom prst="line">
            <a:avLst/>
          </a:prstGeom>
          <a:ln w="19050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E8DD89A-46B3-3342-44AD-9F391424B450}"/>
              </a:ext>
            </a:extLst>
          </p:cNvPr>
          <p:cNvSpPr txBox="1">
            <a:spLocks/>
          </p:cNvSpPr>
          <p:nvPr/>
        </p:nvSpPr>
        <p:spPr>
          <a:xfrm>
            <a:off x="10677311" y="6335018"/>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16</a:t>
            </a:fld>
            <a:endParaRPr lang="en-US" dirty="0">
              <a:solidFill>
                <a:srgbClr val="002060"/>
              </a:solidFill>
              <a:latin typeface="Arial Black" panose="020B0A04020102020204" pitchFamily="34" charset="0"/>
            </a:endParaRPr>
          </a:p>
        </p:txBody>
      </p:sp>
      <p:sp>
        <p:nvSpPr>
          <p:cNvPr id="16" name="Line 10">
            <a:extLst>
              <a:ext uri="{FF2B5EF4-FFF2-40B4-BE49-F238E27FC236}">
                <a16:creationId xmlns:a16="http://schemas.microsoft.com/office/drawing/2014/main" id="{291BD761-4788-473E-B4D5-337F7713CAC6}"/>
              </a:ext>
            </a:extLst>
          </p:cNvPr>
          <p:cNvSpPr>
            <a:spLocks noChangeShapeType="1"/>
          </p:cNvSpPr>
          <p:nvPr/>
        </p:nvSpPr>
        <p:spPr bwMode="auto">
          <a:xfrm>
            <a:off x="15052" y="6766576"/>
            <a:ext cx="12161520" cy="0"/>
          </a:xfrm>
          <a:prstGeom prst="line">
            <a:avLst/>
          </a:prstGeom>
          <a:ln w="174625">
            <a:solidFill>
              <a:srgbClr val="002060"/>
            </a:solidFill>
            <a:headEnd/>
            <a:tailEnd/>
          </a:ln>
          <a:scene3d>
            <a:camera prst="orthographicFront"/>
            <a:lightRig rig="threePt" dir="t"/>
          </a:scene3d>
          <a:sp3d>
            <a:bevelT prst="relaxedInset"/>
          </a:sp3d>
        </p:spPr>
        <p:style>
          <a:lnRef idx="3">
            <a:schemeClr val="dk1"/>
          </a:lnRef>
          <a:fillRef idx="0">
            <a:schemeClr val="dk1"/>
          </a:fillRef>
          <a:effectRef idx="2">
            <a:schemeClr val="dk1"/>
          </a:effectRef>
          <a:fontRef idx="minor">
            <a:schemeClr val="tx1"/>
          </a:fontRef>
        </p:style>
        <p:txBody>
          <a:bodyPr lIns="64291" tIns="32146" rIns="64291" bIns="32146"/>
          <a:lstStyle/>
          <a:p>
            <a:pPr algn="l"/>
            <a:endParaRPr lang="en-US" sz="1400" dirty="0">
              <a:solidFill>
                <a:srgbClr val="002060"/>
              </a:solidFill>
              <a:latin typeface="Gotham Medium" panose="02000604030000020004"/>
            </a:endParaRPr>
          </a:p>
        </p:txBody>
      </p:sp>
    </p:spTree>
    <p:extLst>
      <p:ext uri="{BB962C8B-B14F-4D97-AF65-F5344CB8AC3E}">
        <p14:creationId xmlns:p14="http://schemas.microsoft.com/office/powerpoint/2010/main" val="31297285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C7137F-950A-3586-5783-6C0AEF65A2DA}"/>
              </a:ext>
            </a:extLst>
          </p:cNvPr>
          <p:cNvSpPr/>
          <p:nvPr/>
        </p:nvSpPr>
        <p:spPr>
          <a:xfrm>
            <a:off x="-702135" y="-392249"/>
            <a:ext cx="12090628" cy="6267275"/>
          </a:xfrm>
          <a:prstGeom prst="rect">
            <a:avLst/>
          </a:prstGeom>
          <a:noFill/>
          <a:ln w="1016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0E08A8E-44E9-45B0-8B50-4F7F860FB96D}"/>
              </a:ext>
            </a:extLst>
          </p:cNvPr>
          <p:cNvSpPr txBox="1"/>
          <p:nvPr/>
        </p:nvSpPr>
        <p:spPr>
          <a:xfrm>
            <a:off x="9522" y="-3497"/>
            <a:ext cx="2733678" cy="584295"/>
          </a:xfrm>
          <a:prstGeom prst="rect">
            <a:avLst/>
          </a:prstGeom>
          <a:solidFill>
            <a:srgbClr val="002060"/>
          </a:solidFill>
          <a:ln>
            <a:solidFill>
              <a:srgbClr val="002060"/>
            </a:solidFill>
          </a:ln>
        </p:spPr>
        <p:txBody>
          <a:bodyPr wrap="square" lIns="64291" tIns="32146" rIns="64291" bIns="32146" rtlCol="0">
            <a:spAutoFit/>
          </a:bodyPr>
          <a:lstStyle/>
          <a:p>
            <a:pPr algn="l"/>
            <a:r>
              <a:rPr lang="en-US" sz="3400" b="1" dirty="0">
                <a:solidFill>
                  <a:schemeClr val="bg1"/>
                </a:solidFill>
                <a:effectLst>
                  <a:outerShdw blurRad="38100" dist="38100" dir="2700000" algn="tl">
                    <a:srgbClr val="000000">
                      <a:alpha val="43137"/>
                    </a:srgbClr>
                  </a:outerShdw>
                </a:effectLst>
                <a:latin typeface="Gotham Medium" panose="02000604030000020004"/>
              </a:rPr>
              <a:t>CONCLUSION</a:t>
            </a:r>
            <a:endParaRPr lang="en-US" sz="2500" b="1" dirty="0">
              <a:solidFill>
                <a:schemeClr val="bg1"/>
              </a:solidFill>
              <a:effectLst>
                <a:outerShdw blurRad="38100" dist="38100" dir="2700000" algn="tl">
                  <a:srgbClr val="000000">
                    <a:alpha val="43137"/>
                  </a:srgbClr>
                </a:outerShdw>
              </a:effectLst>
              <a:latin typeface="Gotham Medium" panose="02000604030000020004"/>
            </a:endParaRPr>
          </a:p>
        </p:txBody>
      </p:sp>
      <p:cxnSp>
        <p:nvCxnSpPr>
          <p:cNvPr id="21" name="Straight Connector 20">
            <a:extLst>
              <a:ext uri="{FF2B5EF4-FFF2-40B4-BE49-F238E27FC236}">
                <a16:creationId xmlns:a16="http://schemas.microsoft.com/office/drawing/2014/main" id="{22F8F15B-CC40-4200-A69F-FFD4094F4EFC}"/>
              </a:ext>
            </a:extLst>
          </p:cNvPr>
          <p:cNvCxnSpPr/>
          <p:nvPr/>
        </p:nvCxnSpPr>
        <p:spPr>
          <a:xfrm>
            <a:off x="-228600" y="580798"/>
            <a:ext cx="128016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Title 2">
            <a:extLst>
              <a:ext uri="{FF2B5EF4-FFF2-40B4-BE49-F238E27FC236}">
                <a16:creationId xmlns:a16="http://schemas.microsoft.com/office/drawing/2014/main" id="{677FC927-7CB2-4858-9126-4B062A86ABDD}"/>
              </a:ext>
            </a:extLst>
          </p:cNvPr>
          <p:cNvSpPr txBox="1">
            <a:spLocks/>
          </p:cNvSpPr>
          <p:nvPr/>
        </p:nvSpPr>
        <p:spPr>
          <a:xfrm>
            <a:off x="9175720" y="56521"/>
            <a:ext cx="3016280" cy="51435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effectLst>
                  <a:outerShdw blurRad="38100" dist="38100" dir="2700000" algn="tl">
                    <a:srgbClr val="000000">
                      <a:alpha val="43137"/>
                    </a:srgbClr>
                  </a:outerShdw>
                </a:effectLst>
                <a:latin typeface="Gotham Medium" panose="02000604030000020004"/>
              </a:rPr>
              <a:t>Waiting for  God’s Peace</a:t>
            </a:r>
          </a:p>
        </p:txBody>
      </p:sp>
      <p:pic>
        <p:nvPicPr>
          <p:cNvPr id="6" name="Picture 5">
            <a:extLst>
              <a:ext uri="{FF2B5EF4-FFF2-40B4-BE49-F238E27FC236}">
                <a16:creationId xmlns:a16="http://schemas.microsoft.com/office/drawing/2014/main" id="{967ACB1B-9F7B-624D-B1EB-66D57A686372}"/>
              </a:ext>
            </a:extLst>
          </p:cNvPr>
          <p:cNvPicPr>
            <a:picLocks noChangeAspect="1"/>
          </p:cNvPicPr>
          <p:nvPr/>
        </p:nvPicPr>
        <p:blipFill>
          <a:blip r:embed="rId3">
            <a:extLst>
              <a:ext uri="{28A0092B-C50C-407E-A947-70E740481C1C}">
                <a14:useLocalDpi xmlns:a14="http://schemas.microsoft.com/office/drawing/2010/main" val="0"/>
              </a:ext>
            </a:extLst>
          </a:blip>
          <a:srcRect l="16159" t="39777" r="16159"/>
          <a:stretch>
            <a:fillRect/>
          </a:stretch>
        </p:blipFill>
        <p:spPr>
          <a:xfrm flipH="1">
            <a:off x="-31380" y="1165094"/>
            <a:ext cx="5676111" cy="5735462"/>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p:spPr>
      </p:pic>
      <p:sp>
        <p:nvSpPr>
          <p:cNvPr id="3" name="Rectangle 2">
            <a:extLst>
              <a:ext uri="{FF2B5EF4-FFF2-40B4-BE49-F238E27FC236}">
                <a16:creationId xmlns:a16="http://schemas.microsoft.com/office/drawing/2014/main" id="{875A6FEC-13F1-DF16-D456-9FCE38E411C0}"/>
              </a:ext>
            </a:extLst>
          </p:cNvPr>
          <p:cNvSpPr/>
          <p:nvPr/>
        </p:nvSpPr>
        <p:spPr>
          <a:xfrm>
            <a:off x="5739532" y="2102201"/>
            <a:ext cx="6452468" cy="36728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In a world where conflict and violence are ever-present, the anticipation of a new heaven and new earth, marked by eternal peace, is an incredible promise. </a:t>
            </a:r>
          </a:p>
          <a:p>
            <a:pPr marL="0" marR="0">
              <a:lnSpc>
                <a:spcPct val="107000"/>
              </a:lnSpc>
              <a:spcBef>
                <a:spcPts val="0"/>
              </a:spcBef>
              <a:spcAft>
                <a:spcPts val="0"/>
              </a:spcAft>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It is not up to us to “solve” all the problems that beset the world.  The nations don’t always feel like they are inching closer to submission to God and worship of Jesus, do they? But we are Christ’s witnesses, wherever we go.  We can pray for peace without it seeming foolish or too improbable.  Christians seek peace because they know it is what God holds out for our collective future. </a:t>
            </a:r>
          </a:p>
        </p:txBody>
      </p:sp>
      <p:sp>
        <p:nvSpPr>
          <p:cNvPr id="15" name="Rectangle: Rounded Corners 6">
            <a:extLst>
              <a:ext uri="{FF2B5EF4-FFF2-40B4-BE49-F238E27FC236}">
                <a16:creationId xmlns:a16="http://schemas.microsoft.com/office/drawing/2014/main" id="{19D84E3C-EC1C-40A8-9BE4-CB83B851C0AC}"/>
              </a:ext>
            </a:extLst>
          </p:cNvPr>
          <p:cNvSpPr txBox="1"/>
          <p:nvPr/>
        </p:nvSpPr>
        <p:spPr>
          <a:xfrm>
            <a:off x="0" y="647045"/>
            <a:ext cx="12191999" cy="840134"/>
          </a:xfrm>
          <a:prstGeom prst="rect">
            <a:avLst/>
          </a:prstGeom>
          <a:solidFill>
            <a:srgbClr val="00206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52400">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0008" tIns="90008" rIns="90008" bIns="90008" numCol="1" spcCol="893" anchor="ctr" anchorCtr="0">
            <a:noAutofit/>
          </a:bodyPr>
          <a:lstStyle/>
          <a:p>
            <a:pPr defTabSz="562550">
              <a:lnSpc>
                <a:spcPct val="90000"/>
              </a:lnSpc>
              <a:spcBef>
                <a:spcPct val="0"/>
              </a:spcBef>
              <a:spcAft>
                <a:spcPct val="35000"/>
              </a:spcAft>
            </a:pPr>
            <a:endParaRPr lang="en-US" sz="2800" b="1" cap="small" dirty="0">
              <a:solidFill>
                <a:schemeClr val="bg1"/>
              </a:solidFill>
              <a:effectLst>
                <a:outerShdw blurRad="38100" dist="38100" dir="2700000" algn="tl">
                  <a:srgbClr val="000000">
                    <a:alpha val="43137"/>
                  </a:srgbClr>
                </a:outerShdw>
              </a:effectLst>
              <a:latin typeface="Gotham Medium" panose="02000604030000020004"/>
            </a:endParaRPr>
          </a:p>
        </p:txBody>
      </p:sp>
      <p:sp>
        <p:nvSpPr>
          <p:cNvPr id="17" name="Rectangle 16">
            <a:extLst>
              <a:ext uri="{FF2B5EF4-FFF2-40B4-BE49-F238E27FC236}">
                <a16:creationId xmlns:a16="http://schemas.microsoft.com/office/drawing/2014/main" id="{FA587F66-BEFF-4D6C-AEF0-FA091908B866}"/>
              </a:ext>
            </a:extLst>
          </p:cNvPr>
          <p:cNvSpPr/>
          <p:nvPr/>
        </p:nvSpPr>
        <p:spPr>
          <a:xfrm>
            <a:off x="5421015" y="1722580"/>
            <a:ext cx="2622198" cy="379621"/>
          </a:xfrm>
          <a:prstGeom prst="rect">
            <a:avLst/>
          </a:prstGeom>
          <a:solidFill>
            <a:srgbClr val="00206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sz="20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Peace Forevermore</a:t>
            </a:r>
          </a:p>
        </p:txBody>
      </p:sp>
      <p:sp>
        <p:nvSpPr>
          <p:cNvPr id="4" name="Slide Number Placeholder 1">
            <a:extLst>
              <a:ext uri="{FF2B5EF4-FFF2-40B4-BE49-F238E27FC236}">
                <a16:creationId xmlns:a16="http://schemas.microsoft.com/office/drawing/2014/main" id="{70CC1925-3100-544C-D9C3-552D5C6FC6C6}"/>
              </a:ext>
            </a:extLst>
          </p:cNvPr>
          <p:cNvSpPr txBox="1">
            <a:spLocks/>
          </p:cNvSpPr>
          <p:nvPr/>
        </p:nvSpPr>
        <p:spPr>
          <a:xfrm>
            <a:off x="-953551" y="6552099"/>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chemeClr val="bg1"/>
                </a:solidFill>
                <a:latin typeface="Arial Black" panose="020B0A04020102020204" pitchFamily="34" charset="0"/>
              </a:rPr>
              <a:pPr algn="r"/>
              <a:t>17</a:t>
            </a:fld>
            <a:endParaRPr lang="en-US" dirty="0">
              <a:solidFill>
                <a:schemeClr val="bg1"/>
              </a:solidFill>
              <a:latin typeface="Arial Black" panose="020B0A04020102020204" pitchFamily="34" charset="0"/>
            </a:endParaRPr>
          </a:p>
        </p:txBody>
      </p:sp>
      <p:sp>
        <p:nvSpPr>
          <p:cNvPr id="8" name="TextBox 7">
            <a:extLst>
              <a:ext uri="{FF2B5EF4-FFF2-40B4-BE49-F238E27FC236}">
                <a16:creationId xmlns:a16="http://schemas.microsoft.com/office/drawing/2014/main" id="{72575A00-173C-CA91-26FD-58AE51FDDE1B}"/>
              </a:ext>
            </a:extLst>
          </p:cNvPr>
          <p:cNvSpPr txBox="1"/>
          <p:nvPr/>
        </p:nvSpPr>
        <p:spPr>
          <a:xfrm>
            <a:off x="1215340" y="882446"/>
            <a:ext cx="10093125" cy="1018740"/>
          </a:xfrm>
          <a:prstGeom prst="rect">
            <a:avLst/>
          </a:prstGeom>
          <a:noFill/>
        </p:spPr>
        <p:txBody>
          <a:bodyPr wrap="square">
            <a:spAutoFit/>
          </a:bodyPr>
          <a:lstStyle/>
          <a:p>
            <a:pPr defTabSz="562550">
              <a:lnSpc>
                <a:spcPct val="90000"/>
              </a:lnSpc>
              <a:spcBef>
                <a:spcPct val="0"/>
              </a:spcBef>
              <a:spcAft>
                <a:spcPct val="35000"/>
              </a:spcAft>
            </a:pPr>
            <a:r>
              <a:rPr lang="en-US" sz="2800" b="1" cap="small" dirty="0">
                <a:solidFill>
                  <a:schemeClr val="bg1"/>
                </a:solidFill>
                <a:effectLst>
                  <a:outerShdw blurRad="38100" dist="38100" dir="2700000" algn="tl">
                    <a:srgbClr val="000000">
                      <a:alpha val="43137"/>
                    </a:srgbClr>
                  </a:outerShdw>
                </a:effectLst>
                <a:latin typeface="Gotham Medium" panose="02000604030000020004"/>
                <a:ea typeface="+mn-lt"/>
                <a:cs typeface="Arial" panose="020B0604020202020204" pitchFamily="34" charset="0"/>
              </a:rPr>
              <a:t>Live It Out: </a:t>
            </a:r>
            <a:r>
              <a:rPr lang="en-US" sz="28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r>
              <a:rPr lang="en-US" sz="2400" b="1" cap="small" dirty="0">
                <a:solidFill>
                  <a:schemeClr val="bg1"/>
                </a:solidFill>
                <a:effectLst>
                  <a:outerShdw blurRad="38100" dist="38100" dir="2700000" algn="tl">
                    <a:srgbClr val="000000">
                      <a:alpha val="43137"/>
                    </a:srgbClr>
                  </a:outerShdw>
                </a:effectLst>
                <a:latin typeface="Gotham Medium" panose="02000604030000020004"/>
              </a:rPr>
              <a:t>Pray for peace in response to the news. </a:t>
            </a:r>
          </a:p>
          <a:p>
            <a:pPr defTabSz="562550">
              <a:lnSpc>
                <a:spcPct val="90000"/>
              </a:lnSpc>
              <a:spcBef>
                <a:spcPct val="0"/>
              </a:spcBef>
              <a:spcAft>
                <a:spcPct val="35000"/>
              </a:spcAft>
            </a:pPr>
            <a:endParaRPr lang="en-US" sz="2800" b="1" cap="small" dirty="0">
              <a:solidFill>
                <a:schemeClr val="bg1"/>
              </a:solidFill>
              <a:effectLst>
                <a:outerShdw blurRad="38100" dist="38100" dir="2700000" algn="tl">
                  <a:srgbClr val="000000">
                    <a:alpha val="43137"/>
                  </a:srgbClr>
                </a:outerShdw>
              </a:effectLst>
              <a:latin typeface="Gotham Medium" panose="02000604030000020004"/>
            </a:endParaRPr>
          </a:p>
        </p:txBody>
      </p:sp>
    </p:spTree>
    <p:extLst>
      <p:ext uri="{BB962C8B-B14F-4D97-AF65-F5344CB8AC3E}">
        <p14:creationId xmlns:p14="http://schemas.microsoft.com/office/powerpoint/2010/main" val="34520858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11DF1-CF53-272B-150B-742A56BD456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D73994C-F6E1-82BF-8708-2C0C4C4E9A2B}"/>
              </a:ext>
            </a:extLst>
          </p:cNvPr>
          <p:cNvSpPr/>
          <p:nvPr/>
        </p:nvSpPr>
        <p:spPr>
          <a:xfrm>
            <a:off x="-82124" y="61923"/>
            <a:ext cx="12192000" cy="5943600"/>
          </a:xfrm>
          <a:prstGeom prst="rect">
            <a:avLst/>
          </a:prstGeom>
          <a:blipFill>
            <a:blip r:embed="rId3">
              <a:extLst>
                <a:ext uri="{28A0092B-C50C-407E-A947-70E740481C1C}">
                  <a14:useLocalDpi xmlns:a14="http://schemas.microsoft.com/office/drawing/2010/main" val="0"/>
                </a:ext>
              </a:extLst>
            </a:blip>
            <a:stretch>
              <a:fillRect t="-49445"/>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FE3E1621-0237-E25C-CDDD-7A67DB33884E}"/>
              </a:ext>
            </a:extLst>
          </p:cNvPr>
          <p:cNvGrpSpPr/>
          <p:nvPr/>
        </p:nvGrpSpPr>
        <p:grpSpPr>
          <a:xfrm>
            <a:off x="289975" y="385011"/>
            <a:ext cx="11046373" cy="4809745"/>
            <a:chOff x="847110" y="1258297"/>
            <a:chExt cx="4300490" cy="1702373"/>
          </a:xfrm>
          <a:blipFill>
            <a:blip r:embed="rId4">
              <a:alphaModFix amt="21000"/>
            </a:blip>
            <a:stretch>
              <a:fillRect/>
            </a:stretch>
          </a:blipFill>
        </p:grpSpPr>
        <p:sp>
          <p:nvSpPr>
            <p:cNvPr id="16" name="Rectangle 15">
              <a:extLst>
                <a:ext uri="{FF2B5EF4-FFF2-40B4-BE49-F238E27FC236}">
                  <a16:creationId xmlns:a16="http://schemas.microsoft.com/office/drawing/2014/main" id="{326EA7A1-C820-99D5-B7D5-B77C3B90E322}"/>
                </a:ext>
              </a:extLst>
            </p:cNvPr>
            <p:cNvSpPr/>
            <p:nvPr/>
          </p:nvSpPr>
          <p:spPr>
            <a:xfrm>
              <a:off x="1067335" y="1825010"/>
              <a:ext cx="4080265" cy="1135660"/>
            </a:xfrm>
            <a:prstGeom prst="rect">
              <a:avLst/>
            </a:prstGeom>
            <a:solidFill>
              <a:srgbClr val="002060">
                <a:alpha val="25000"/>
              </a:srgb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nchor="ctr">
              <a:spAutoFit/>
            </a:bodyPr>
            <a:lstStyle/>
            <a:p>
              <a:pPr marL="274320" marR="0">
                <a:lnSpc>
                  <a:spcPct val="107000"/>
                </a:lnSpc>
                <a:spcBef>
                  <a:spcPts val="0"/>
                </a:spcBef>
                <a:spcAft>
                  <a:spcPts val="0"/>
                </a:spcAft>
              </a:pPr>
              <a:r>
                <a:rPr lang="en-US" sz="2400" dirty="0">
                  <a:ln w="25400">
                    <a:noFill/>
                  </a:ln>
                  <a:solidFill>
                    <a:schemeClr val="bg1"/>
                  </a:solidFill>
                  <a:effectLst/>
                  <a:latin typeface="Arial Black" panose="020B0A04020102020204" pitchFamily="34" charset="0"/>
                  <a:ea typeface="Calibri" panose="020F0502020204030204" pitchFamily="34" charset="0"/>
                  <a:cs typeface="Calibri" panose="020F0502020204030204" pitchFamily="34" charset="0"/>
                </a:rPr>
                <a:t>Lord God,</a:t>
              </a:r>
            </a:p>
            <a:p>
              <a:pPr marL="274320" marR="0">
                <a:lnSpc>
                  <a:spcPct val="107000"/>
                </a:lnSpc>
                <a:spcBef>
                  <a:spcPts val="0"/>
                </a:spcBef>
                <a:spcAft>
                  <a:spcPts val="0"/>
                </a:spcAft>
              </a:pPr>
              <a:r>
                <a:rPr lang="en-US" sz="2400" dirty="0">
                  <a:ln w="25400">
                    <a:noFill/>
                  </a:ln>
                  <a:solidFill>
                    <a:schemeClr val="bg1"/>
                  </a:solidFill>
                  <a:effectLst/>
                  <a:latin typeface="Arial Black" panose="020B0A04020102020204" pitchFamily="34" charset="0"/>
                  <a:ea typeface="Calibri" panose="020F0502020204030204" pitchFamily="34" charset="0"/>
                  <a:cs typeface="Calibri" panose="020F0502020204030204" pitchFamily="34" charset="0"/>
                </a:rPr>
                <a:t>We look around our world and are heartbroken over the way people fight one another.  You are the God of peace.  Not only have you made peace between us and You through the blood of Your Son, but You are establishing a kingdom of peace that we will enjoy with You forever.  We can’t wait for that day! But until then, help us to be peacemakers in our homes, workplaces, schools, and communities.  Amen. </a:t>
              </a:r>
            </a:p>
          </p:txBody>
        </p:sp>
        <p:sp>
          <p:nvSpPr>
            <p:cNvPr id="7" name="TextBox 6">
              <a:extLst>
                <a:ext uri="{FF2B5EF4-FFF2-40B4-BE49-F238E27FC236}">
                  <a16:creationId xmlns:a16="http://schemas.microsoft.com/office/drawing/2014/main" id="{B43D9CB6-7A2E-AC64-DAAA-56B6DEAE9020}"/>
                </a:ext>
              </a:extLst>
            </p:cNvPr>
            <p:cNvSpPr txBox="1"/>
            <p:nvPr/>
          </p:nvSpPr>
          <p:spPr>
            <a:xfrm>
              <a:off x="847110" y="1258297"/>
              <a:ext cx="1336461" cy="766688"/>
            </a:xfrm>
            <a:prstGeom prst="rect">
              <a:avLst/>
            </a:prstGeom>
            <a:noFill/>
          </p:spPr>
          <p:txBody>
            <a:bodyPr wrap="square">
              <a:spAutoFit/>
            </a:bodyPr>
            <a:lstStyle/>
            <a:p>
              <a:pPr marL="0" lvl="1">
                <a:lnSpc>
                  <a:spcPct val="107000"/>
                </a:lnSpc>
              </a:pPr>
              <a:r>
                <a:rPr lang="en-US" sz="4800" b="1" dirty="0">
                  <a:ln w="25400">
                    <a:noFill/>
                  </a:ln>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Prayer</a:t>
              </a:r>
              <a:endParaRPr lang="en-US" sz="4800" dirty="0">
                <a:ln w="25400">
                  <a:noFill/>
                </a:ln>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grpSp>
      <p:sp>
        <p:nvSpPr>
          <p:cNvPr id="8" name="Line 10">
            <a:extLst>
              <a:ext uri="{FF2B5EF4-FFF2-40B4-BE49-F238E27FC236}">
                <a16:creationId xmlns:a16="http://schemas.microsoft.com/office/drawing/2014/main" id="{17B3B056-B502-057C-BBED-4DB4811686EE}"/>
              </a:ext>
            </a:extLst>
          </p:cNvPr>
          <p:cNvSpPr>
            <a:spLocks noChangeShapeType="1"/>
          </p:cNvSpPr>
          <p:nvPr/>
        </p:nvSpPr>
        <p:spPr bwMode="auto">
          <a:xfrm flipV="1">
            <a:off x="-82124" y="7018625"/>
            <a:ext cx="12801600" cy="64384"/>
          </a:xfrm>
          <a:prstGeom prst="line">
            <a:avLst/>
          </a:prstGeom>
          <a:noFill/>
          <a:ln w="77063">
            <a:solidFill>
              <a:schemeClr val="bg1"/>
            </a:solidFill>
            <a:round/>
            <a:headEnd/>
            <a:tailEnd/>
          </a:ln>
        </p:spPr>
        <p:txBody>
          <a:bodyPr lIns="64291" tIns="32146" rIns="64291" bIns="32146"/>
          <a:lstStyle/>
          <a:p>
            <a:pPr algn="l"/>
            <a:endParaRPr lang="en-US" sz="1400" dirty="0">
              <a:solidFill>
                <a:schemeClr val="bg1"/>
              </a:solidFill>
              <a:latin typeface="Gotham Medium" panose="02000604030000020004"/>
            </a:endParaRPr>
          </a:p>
        </p:txBody>
      </p:sp>
      <p:sp>
        <p:nvSpPr>
          <p:cNvPr id="9" name="Line 10">
            <a:extLst>
              <a:ext uri="{FF2B5EF4-FFF2-40B4-BE49-F238E27FC236}">
                <a16:creationId xmlns:a16="http://schemas.microsoft.com/office/drawing/2014/main" id="{164D3FBD-AB16-ECBD-DCF8-8E12CFABEED5}"/>
              </a:ext>
            </a:extLst>
          </p:cNvPr>
          <p:cNvSpPr>
            <a:spLocks noChangeShapeType="1"/>
          </p:cNvSpPr>
          <p:nvPr/>
        </p:nvSpPr>
        <p:spPr bwMode="auto">
          <a:xfrm flipV="1">
            <a:off x="0" y="7522152"/>
            <a:ext cx="12801600" cy="64384"/>
          </a:xfrm>
          <a:prstGeom prst="line">
            <a:avLst/>
          </a:prstGeom>
          <a:noFill/>
          <a:ln w="77063">
            <a:solidFill>
              <a:schemeClr val="bg1"/>
            </a:solidFill>
            <a:round/>
            <a:headEnd/>
            <a:tailEnd/>
          </a:ln>
        </p:spPr>
        <p:txBody>
          <a:bodyPr lIns="64291" tIns="32146" rIns="64291" bIns="32146"/>
          <a:lstStyle/>
          <a:p>
            <a:pPr algn="l"/>
            <a:endParaRPr lang="en-US" sz="1400" dirty="0">
              <a:solidFill>
                <a:schemeClr val="bg1"/>
              </a:solidFill>
              <a:latin typeface="Gotham Medium" panose="02000604030000020004"/>
            </a:endParaRPr>
          </a:p>
        </p:txBody>
      </p:sp>
      <p:sp>
        <p:nvSpPr>
          <p:cNvPr id="3" name="Title 1">
            <a:extLst>
              <a:ext uri="{FF2B5EF4-FFF2-40B4-BE49-F238E27FC236}">
                <a16:creationId xmlns:a16="http://schemas.microsoft.com/office/drawing/2014/main" id="{81192E1A-615F-2C40-3069-4FCF6CAC9D1D}"/>
              </a:ext>
            </a:extLst>
          </p:cNvPr>
          <p:cNvSpPr txBox="1">
            <a:spLocks/>
          </p:cNvSpPr>
          <p:nvPr/>
        </p:nvSpPr>
        <p:spPr>
          <a:xfrm>
            <a:off x="-82124" y="6005523"/>
            <a:ext cx="12192000" cy="1048161"/>
          </a:xfrm>
          <a:prstGeom prst="rect">
            <a:avLst/>
          </a:prstGeom>
          <a:solidFill>
            <a:srgbClr val="002060"/>
          </a:solidFill>
          <a:ln>
            <a:solidFill>
              <a:srgbClr val="002060"/>
            </a:solidFill>
          </a:ln>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b="1" cap="small"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645176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4B4838-7A97-2171-C279-8D811E721BA3}"/>
              </a:ext>
            </a:extLst>
          </p:cNvPr>
          <p:cNvPicPr>
            <a:picLocks noChangeAspect="1"/>
          </p:cNvPicPr>
          <p:nvPr/>
        </p:nvPicPr>
        <p:blipFill>
          <a:blip r:embed="rId3">
            <a:extLst>
              <a:ext uri="{28A0092B-C50C-407E-A947-70E740481C1C}">
                <a14:useLocalDpi xmlns:a14="http://schemas.microsoft.com/office/drawing/2010/main" val="0"/>
              </a:ext>
            </a:extLst>
          </a:blip>
          <a:srcRect t="33935" b="11153"/>
          <a:stretch>
            <a:fillRect/>
          </a:stretch>
        </p:blipFill>
        <p:spPr>
          <a:xfrm>
            <a:off x="-282137" y="0"/>
            <a:ext cx="12192000" cy="7451767"/>
          </a:xfrm>
          <a:custGeom>
            <a:avLst/>
            <a:gdLst/>
            <a:ahLst/>
            <a:cxnLst/>
            <a:rect l="l" t="t" r="r" b="b"/>
            <a:pathLst>
              <a:path w="10676610" h="6579963">
                <a:moveTo>
                  <a:pt x="215405" y="0"/>
                </a:moveTo>
                <a:lnTo>
                  <a:pt x="10676610" y="0"/>
                </a:lnTo>
                <a:lnTo>
                  <a:pt x="10676610" y="6579963"/>
                </a:lnTo>
                <a:lnTo>
                  <a:pt x="7355966" y="6464004"/>
                </a:lnTo>
                <a:lnTo>
                  <a:pt x="4702794" y="6371353"/>
                </a:lnTo>
                <a:lnTo>
                  <a:pt x="4701194" y="6371562"/>
                </a:lnTo>
                <a:cubicBezTo>
                  <a:pt x="4637876" y="6376133"/>
                  <a:pt x="4462972" y="6371398"/>
                  <a:pt x="4471635" y="6363460"/>
                </a:cubicBezTo>
                <a:lnTo>
                  <a:pt x="4433861" y="6361962"/>
                </a:lnTo>
                <a:lnTo>
                  <a:pt x="3961112" y="6345453"/>
                </a:lnTo>
                <a:lnTo>
                  <a:pt x="3243372" y="6320389"/>
                </a:lnTo>
                <a:lnTo>
                  <a:pt x="2413092" y="6291395"/>
                </a:lnTo>
                <a:lnTo>
                  <a:pt x="2393154" y="6292495"/>
                </a:lnTo>
                <a:lnTo>
                  <a:pt x="2315360" y="6300887"/>
                </a:lnTo>
                <a:lnTo>
                  <a:pt x="2298611" y="6306534"/>
                </a:lnTo>
                <a:lnTo>
                  <a:pt x="2279503" y="6300544"/>
                </a:lnTo>
                <a:cubicBezTo>
                  <a:pt x="2277186" y="6298895"/>
                  <a:pt x="2275315" y="6297068"/>
                  <a:pt x="2273947" y="6295128"/>
                </a:cubicBezTo>
                <a:lnTo>
                  <a:pt x="2212012" y="6303334"/>
                </a:lnTo>
                <a:lnTo>
                  <a:pt x="2204556" y="6303364"/>
                </a:lnTo>
                <a:lnTo>
                  <a:pt x="2153281" y="6300107"/>
                </a:lnTo>
                <a:lnTo>
                  <a:pt x="2077203" y="6289875"/>
                </a:lnTo>
                <a:lnTo>
                  <a:pt x="2053052" y="6278822"/>
                </a:lnTo>
                <a:lnTo>
                  <a:pt x="1767173" y="6268839"/>
                </a:lnTo>
                <a:lnTo>
                  <a:pt x="1759313" y="6270144"/>
                </a:lnTo>
                <a:cubicBezTo>
                  <a:pt x="1755431" y="6272141"/>
                  <a:pt x="1753270" y="6275527"/>
                  <a:pt x="1754015" y="6281083"/>
                </a:cubicBezTo>
                <a:cubicBezTo>
                  <a:pt x="1745153" y="6280220"/>
                  <a:pt x="1736444" y="6278451"/>
                  <a:pt x="1727673" y="6276451"/>
                </a:cubicBezTo>
                <a:lnTo>
                  <a:pt x="1723075" y="6275419"/>
                </a:lnTo>
                <a:lnTo>
                  <a:pt x="1705819" y="6276363"/>
                </a:lnTo>
                <a:lnTo>
                  <a:pt x="1699541" y="6270286"/>
                </a:lnTo>
                <a:lnTo>
                  <a:pt x="1641181" y="6270668"/>
                </a:lnTo>
                <a:cubicBezTo>
                  <a:pt x="1615727" y="6285700"/>
                  <a:pt x="1568880" y="6276769"/>
                  <a:pt x="1529578" y="6282433"/>
                </a:cubicBezTo>
                <a:lnTo>
                  <a:pt x="1512242" y="6288237"/>
                </a:lnTo>
                <a:lnTo>
                  <a:pt x="1398646" y="6294505"/>
                </a:lnTo>
                <a:lnTo>
                  <a:pt x="1320851" y="6302897"/>
                </a:lnTo>
                <a:lnTo>
                  <a:pt x="1304103" y="6308544"/>
                </a:lnTo>
                <a:lnTo>
                  <a:pt x="1284995" y="6302554"/>
                </a:lnTo>
                <a:cubicBezTo>
                  <a:pt x="1282678" y="6300906"/>
                  <a:pt x="1280807" y="6299080"/>
                  <a:pt x="1279438" y="6297138"/>
                </a:cubicBezTo>
                <a:lnTo>
                  <a:pt x="1217504" y="6305344"/>
                </a:lnTo>
                <a:lnTo>
                  <a:pt x="1210048" y="6305374"/>
                </a:lnTo>
                <a:lnTo>
                  <a:pt x="1158774" y="6302117"/>
                </a:lnTo>
                <a:lnTo>
                  <a:pt x="1082697" y="6291886"/>
                </a:lnTo>
                <a:cubicBezTo>
                  <a:pt x="1057648" y="6285154"/>
                  <a:pt x="1035684" y="6260420"/>
                  <a:pt x="1004086" y="6271573"/>
                </a:cubicBezTo>
                <a:cubicBezTo>
                  <a:pt x="1011465" y="6258262"/>
                  <a:pt x="966910" y="6274591"/>
                  <a:pt x="958597" y="6262852"/>
                </a:cubicBezTo>
                <a:cubicBezTo>
                  <a:pt x="953810" y="6253162"/>
                  <a:pt x="939179" y="6255858"/>
                  <a:pt x="927065" y="6253548"/>
                </a:cubicBezTo>
                <a:cubicBezTo>
                  <a:pt x="916739" y="6244315"/>
                  <a:pt x="857833" y="6241901"/>
                  <a:pt x="838376" y="6245778"/>
                </a:cubicBezTo>
                <a:cubicBezTo>
                  <a:pt x="784876" y="6262719"/>
                  <a:pt x="730857" y="6227065"/>
                  <a:pt x="687848" y="6239552"/>
                </a:cubicBezTo>
                <a:cubicBezTo>
                  <a:pt x="670765" y="6238110"/>
                  <a:pt x="659514" y="6236097"/>
                  <a:pt x="651351" y="6234065"/>
                </a:cubicBezTo>
                <a:lnTo>
                  <a:pt x="636157" y="6229343"/>
                </a:lnTo>
                <a:lnTo>
                  <a:pt x="36670" y="6208408"/>
                </a:lnTo>
                <a:lnTo>
                  <a:pt x="36752" y="6206084"/>
                </a:lnTo>
                <a:lnTo>
                  <a:pt x="10323" y="6193998"/>
                </a:lnTo>
                <a:cubicBezTo>
                  <a:pt x="3640" y="6186831"/>
                  <a:pt x="-317" y="6177124"/>
                  <a:pt x="21" y="6166561"/>
                </a:cubicBezTo>
                <a:lnTo>
                  <a:pt x="109134" y="3041977"/>
                </a:lnTo>
                <a:lnTo>
                  <a:pt x="114183" y="3032927"/>
                </a:lnTo>
                <a:lnTo>
                  <a:pt x="109891" y="3021493"/>
                </a:lnTo>
                <a:close/>
              </a:path>
            </a:pathLst>
          </a:custGeom>
        </p:spPr>
      </p:pic>
      <p:sp>
        <p:nvSpPr>
          <p:cNvPr id="14" name="TextBox 13">
            <a:extLst>
              <a:ext uri="{FF2B5EF4-FFF2-40B4-BE49-F238E27FC236}">
                <a16:creationId xmlns:a16="http://schemas.microsoft.com/office/drawing/2014/main" id="{F8D0999E-4264-487C-93ED-24210A5668CA}"/>
              </a:ext>
            </a:extLst>
          </p:cNvPr>
          <p:cNvSpPr txBox="1"/>
          <p:nvPr/>
        </p:nvSpPr>
        <p:spPr>
          <a:xfrm>
            <a:off x="1127563" y="2430081"/>
            <a:ext cx="9372600" cy="3293209"/>
          </a:xfrm>
          <a:prstGeom prst="rect">
            <a:avLst/>
          </a:prstGeom>
          <a:solidFill>
            <a:schemeClr val="bg2">
              <a:alpha val="5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182880" lvl="1" indent="-457200"/>
            <a:r>
              <a:rPr lang="en-US" sz="28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182880" lvl="1" indent="-457200"/>
            <a:r>
              <a:rPr lang="en-US" sz="28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The Lord make his face shine upon thee, and be gracious unto thee:</a:t>
            </a:r>
          </a:p>
          <a:p>
            <a:pPr marL="182880" lvl="1" indent="-457200"/>
            <a:endParaRPr lang="en-US" sz="28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a:p>
            <a:pPr marL="182880" lvl="1" indent="-457200"/>
            <a:r>
              <a:rPr lang="en-US" sz="28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  </a:t>
            </a:r>
          </a:p>
          <a:p>
            <a:pPr marL="182880" lvl="1" indent="-457200" algn="r"/>
            <a:r>
              <a:rPr lang="en-US" sz="28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 Numbers 6:24-26</a:t>
            </a:r>
            <a:r>
              <a:rPr lang="en-US" sz="40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 </a:t>
            </a:r>
            <a:endParaRPr lang="en-US" sz="44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23F08298-F5E3-4123-BDAC-1FA06E9A9854}"/>
              </a:ext>
            </a:extLst>
          </p:cNvPr>
          <p:cNvSpPr txBox="1"/>
          <p:nvPr/>
        </p:nvSpPr>
        <p:spPr>
          <a:xfrm>
            <a:off x="1127563" y="1603148"/>
            <a:ext cx="1723270" cy="769441"/>
          </a:xfrm>
          <a:prstGeom prst="rect">
            <a:avLst/>
          </a:prstGeom>
          <a:solidFill>
            <a:schemeClr val="bg1"/>
          </a:solidFill>
          <a:ln w="381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buFont typeface="Arial" pitchFamily="34" charset="0"/>
              <a:buNone/>
            </a:pPr>
            <a:r>
              <a:rPr lang="en-US" sz="4400" i="1" cap="small" dirty="0">
                <a:solidFill>
                  <a:srgbClr val="002060"/>
                </a:solidFill>
                <a:effectLst>
                  <a:outerShdw blurRad="38100" dist="38100" dir="2700000" algn="tl">
                    <a:srgbClr val="000000">
                      <a:alpha val="43137"/>
                    </a:srgbClr>
                  </a:outerShdw>
                </a:effectLst>
                <a:latin typeface="Arial Black" panose="020B0A04020102020204" pitchFamily="34" charset="0"/>
              </a:rPr>
              <a:t>End</a:t>
            </a:r>
          </a:p>
        </p:txBody>
      </p:sp>
      <p:grpSp>
        <p:nvGrpSpPr>
          <p:cNvPr id="15" name="Group 14">
            <a:extLst>
              <a:ext uri="{FF2B5EF4-FFF2-40B4-BE49-F238E27FC236}">
                <a16:creationId xmlns:a16="http://schemas.microsoft.com/office/drawing/2014/main" id="{646F9C33-39F9-4540-9D57-0F2370573649}"/>
              </a:ext>
            </a:extLst>
          </p:cNvPr>
          <p:cNvGrpSpPr/>
          <p:nvPr/>
        </p:nvGrpSpPr>
        <p:grpSpPr>
          <a:xfrm>
            <a:off x="7300906" y="6030415"/>
            <a:ext cx="4513457" cy="827585"/>
            <a:chOff x="1449360" y="8289089"/>
            <a:chExt cx="8020643" cy="1164959"/>
          </a:xfrm>
        </p:grpSpPr>
        <p:grpSp>
          <p:nvGrpSpPr>
            <p:cNvPr id="16" name="Group 15">
              <a:extLst>
                <a:ext uri="{FF2B5EF4-FFF2-40B4-BE49-F238E27FC236}">
                  <a16:creationId xmlns:a16="http://schemas.microsoft.com/office/drawing/2014/main" id="{081415B6-3D04-4060-BDDA-F15B67BAAC98}"/>
                </a:ext>
              </a:extLst>
            </p:cNvPr>
            <p:cNvGrpSpPr/>
            <p:nvPr/>
          </p:nvGrpSpPr>
          <p:grpSpPr>
            <a:xfrm>
              <a:off x="2399144" y="8289089"/>
              <a:ext cx="6121074" cy="926714"/>
              <a:chOff x="3142974" y="5750426"/>
              <a:chExt cx="6718852" cy="2056274"/>
            </a:xfrm>
          </p:grpSpPr>
          <p:sp>
            <p:nvSpPr>
              <p:cNvPr id="18" name="Rectangle: Rounded Corners 17">
                <a:extLst>
                  <a:ext uri="{FF2B5EF4-FFF2-40B4-BE49-F238E27FC236}">
                    <a16:creationId xmlns:a16="http://schemas.microsoft.com/office/drawing/2014/main" id="{4A0D09FA-450F-431F-823F-4DDF7652BE57}"/>
                  </a:ext>
                </a:extLst>
              </p:cNvPr>
              <p:cNvSpPr/>
              <p:nvPr/>
            </p:nvSpPr>
            <p:spPr>
              <a:xfrm>
                <a:off x="3142974" y="5750426"/>
                <a:ext cx="6718852" cy="2056274"/>
              </a:xfrm>
              <a:prstGeom prst="roundRect">
                <a:avLst/>
              </a:prstGeom>
              <a:blipFill rotWithShape="1">
                <a:blip r:embed="rId4"/>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002060"/>
                  </a:solidFill>
                  <a:effectLst>
                    <a:outerShdw blurRad="63500" dist="25400" dir="2700000" rotWithShape="0">
                      <a:srgbClr val="000000">
                        <a:alpha val="70000"/>
                      </a:srgbClr>
                    </a:outerShdw>
                  </a:effectLst>
                  <a:uFillTx/>
                  <a:latin typeface="+mn-lt"/>
                  <a:ea typeface="+mn-ea"/>
                  <a:cs typeface="+mn-cs"/>
                  <a:sym typeface="Chalkduster"/>
                </a:endParaRPr>
              </a:p>
            </p:txBody>
          </p:sp>
          <p:grpSp>
            <p:nvGrpSpPr>
              <p:cNvPr id="19" name="Group 18">
                <a:extLst>
                  <a:ext uri="{FF2B5EF4-FFF2-40B4-BE49-F238E27FC236}">
                    <a16:creationId xmlns:a16="http://schemas.microsoft.com/office/drawing/2014/main" id="{D41B1569-9084-42E4-A95C-21548FC0CF56}"/>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20" name="Picture 19" descr="A picture containing drawing, room&#10;&#10;Description automatically generated">
                  <a:extLst>
                    <a:ext uri="{FF2B5EF4-FFF2-40B4-BE49-F238E27FC236}">
                      <a16:creationId xmlns:a16="http://schemas.microsoft.com/office/drawing/2014/main" id="{CA02177C-78B0-40BE-B796-A9843F81C734}"/>
                    </a:ext>
                  </a:extLst>
                </p:cNvPr>
                <p:cNvPicPr>
                  <a:picLocks noChangeAspect="1"/>
                </p:cNvPicPr>
                <p:nvPr/>
              </p:nvPicPr>
              <p:blipFill>
                <a:blip r:embed="rId5"/>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21" name="Picture 20" descr="A close up of a logo&#10;&#10;Description automatically generated">
                  <a:extLst>
                    <a:ext uri="{FF2B5EF4-FFF2-40B4-BE49-F238E27FC236}">
                      <a16:creationId xmlns:a16="http://schemas.microsoft.com/office/drawing/2014/main" id="{CFB1EF78-8E51-400F-A99C-7259A0078F7D}"/>
                    </a:ext>
                  </a:extLst>
                </p:cNvPr>
                <p:cNvPicPr>
                  <a:picLocks noChangeAspect="1"/>
                </p:cNvPicPr>
                <p:nvPr/>
              </p:nvPicPr>
              <p:blipFill>
                <a:blip r:embed="rId6"/>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22" name="Picture 21">
                  <a:extLst>
                    <a:ext uri="{FF2B5EF4-FFF2-40B4-BE49-F238E27FC236}">
                      <a16:creationId xmlns:a16="http://schemas.microsoft.com/office/drawing/2014/main" id="{CB9AF6D5-8C8F-4B5A-B013-E463BA0C876A}"/>
                    </a:ext>
                  </a:extLst>
                </p:cNvPr>
                <p:cNvPicPr>
                  <a:picLocks noChangeAspect="1"/>
                </p:cNvPicPr>
                <p:nvPr/>
              </p:nvPicPr>
              <p:blipFill>
                <a:blip r:embed="rId7"/>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17" name="Rectangle 16">
              <a:extLst>
                <a:ext uri="{FF2B5EF4-FFF2-40B4-BE49-F238E27FC236}">
                  <a16:creationId xmlns:a16="http://schemas.microsoft.com/office/drawing/2014/main" id="{6C4A0132-C4FF-4147-B145-A9671B7EB120}"/>
                </a:ext>
              </a:extLst>
            </p:cNvPr>
            <p:cNvSpPr/>
            <p:nvPr/>
          </p:nvSpPr>
          <p:spPr>
            <a:xfrm>
              <a:off x="1449360" y="9020802"/>
              <a:ext cx="8020643" cy="433246"/>
            </a:xfrm>
            <a:prstGeom prst="rect">
              <a:avLst/>
            </a:prstGeom>
            <a:solidFill>
              <a:schemeClr val="bg1"/>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l"/>
              <a:r>
                <a:rPr lang="en-US" sz="700" b="1" dirty="0">
                  <a:solidFill>
                    <a:srgbClr val="002060"/>
                  </a:solidFill>
                  <a:latin typeface="Gotham Medium" panose="02000604030000020004"/>
                  <a:cs typeface="Lucida Sans Unicode" panose="020B0602030504020204" pitchFamily="34" charset="0"/>
                </a:rPr>
                <a:t>Material adapted by Stanford W. Bowman Jr. from Echoes® Adult and Bible-in-Life® Adult Spring 2026 quarter with permission,  © David C Cook, https://davidccook.org. May not be further reproduced. All rights reserved.</a:t>
              </a:r>
            </a:p>
          </p:txBody>
        </p:sp>
      </p:grpSp>
    </p:spTree>
    <p:extLst>
      <p:ext uri="{BB962C8B-B14F-4D97-AF65-F5344CB8AC3E}">
        <p14:creationId xmlns:p14="http://schemas.microsoft.com/office/powerpoint/2010/main" val="32298845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87E993-9926-5CA2-BB45-17B294B6112F}"/>
              </a:ext>
            </a:extLst>
          </p:cNvPr>
          <p:cNvSpPr/>
          <p:nvPr/>
        </p:nvSpPr>
        <p:spPr>
          <a:xfrm>
            <a:off x="0" y="-29325"/>
            <a:ext cx="12192000" cy="6005523"/>
          </a:xfrm>
          <a:prstGeom prst="rect">
            <a:avLst/>
          </a:prstGeom>
          <a:blipFill>
            <a:blip r:embed="rId3">
              <a:extLst>
                <a:ext uri="{28A0092B-C50C-407E-A947-70E740481C1C}">
                  <a14:useLocalDpi xmlns:a14="http://schemas.microsoft.com/office/drawing/2010/main" val="0"/>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B3AD8BD7-F484-4BDA-B563-3B8F80ACD9F3}"/>
              </a:ext>
            </a:extLst>
          </p:cNvPr>
          <p:cNvGrpSpPr/>
          <p:nvPr/>
        </p:nvGrpSpPr>
        <p:grpSpPr>
          <a:xfrm>
            <a:off x="614690" y="1896965"/>
            <a:ext cx="10962619" cy="2831530"/>
            <a:chOff x="828147" y="1099905"/>
            <a:chExt cx="5001413" cy="2030625"/>
          </a:xfrm>
          <a:blipFill>
            <a:blip r:embed="rId4">
              <a:alphaModFix amt="21000"/>
            </a:blip>
            <a:stretch>
              <a:fillRect/>
            </a:stretch>
          </a:blipFill>
        </p:grpSpPr>
        <p:sp>
          <p:nvSpPr>
            <p:cNvPr id="16" name="Rectangle 15">
              <a:extLst>
                <a:ext uri="{FF2B5EF4-FFF2-40B4-BE49-F238E27FC236}">
                  <a16:creationId xmlns:a16="http://schemas.microsoft.com/office/drawing/2014/main" id="{42D81312-EC24-4AE0-B13D-2FAB2FD9637B}"/>
                </a:ext>
              </a:extLst>
            </p:cNvPr>
            <p:cNvSpPr/>
            <p:nvPr/>
          </p:nvSpPr>
          <p:spPr>
            <a:xfrm>
              <a:off x="828147" y="1679679"/>
              <a:ext cx="5001413" cy="1450851"/>
            </a:xfrm>
            <a:prstGeom prst="rect">
              <a:avLst/>
            </a:prstGeom>
            <a:solidFill>
              <a:schemeClr val="bg1">
                <a:alpha val="60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nchor="ctr">
              <a:spAutoFit/>
            </a:bodyPr>
            <a:lstStyle/>
            <a:p>
              <a:pPr marL="274320" marR="0">
                <a:lnSpc>
                  <a:spcPct val="107000"/>
                </a:lnSpc>
                <a:spcBef>
                  <a:spcPts val="0"/>
                </a:spcBef>
                <a:spcAft>
                  <a:spcPts val="0"/>
                </a:spcAft>
              </a:pPr>
              <a:r>
                <a:rPr lang="en-US" sz="2400" dirty="0">
                  <a:ln w="25400">
                    <a:noFill/>
                  </a:ln>
                  <a:effectLst/>
                  <a:latin typeface="Arial Black" panose="020B0A04020102020204" pitchFamily="34" charset="0"/>
                  <a:ea typeface="Calibri" panose="020F0502020204030204" pitchFamily="34" charset="0"/>
                  <a:cs typeface="Calibri" panose="020F0502020204030204" pitchFamily="34" charset="0"/>
                </a:rPr>
                <a:t>Lord God, we pray for peace among the nations. Work among the nations through us, God, to move them toward peace and toward You. May they seek Your face. In Jesus’ name we pray. Amen. </a:t>
              </a:r>
            </a:p>
            <a:p>
              <a:pPr marL="274320" marR="0">
                <a:lnSpc>
                  <a:spcPct val="107000"/>
                </a:lnSpc>
                <a:spcBef>
                  <a:spcPts val="0"/>
                </a:spcBef>
                <a:spcAft>
                  <a:spcPts val="0"/>
                </a:spcAft>
              </a:pPr>
              <a:r>
                <a:rPr lang="en-US" sz="2400" dirty="0">
                  <a:ln w="25400">
                    <a:noFill/>
                  </a:ln>
                  <a:effectLst/>
                  <a:latin typeface="Arial Black" panose="020B0A04020102020204" pitchFamily="34" charset="0"/>
                  <a:ea typeface="Calibri" panose="020F0502020204030204" pitchFamily="34" charset="0"/>
                  <a:cs typeface="Calibri" panose="020F0502020204030204" pitchFamily="34" charset="0"/>
                </a:rPr>
                <a:t> </a:t>
              </a:r>
            </a:p>
          </p:txBody>
        </p:sp>
        <p:sp>
          <p:nvSpPr>
            <p:cNvPr id="7" name="TextBox 6">
              <a:extLst>
                <a:ext uri="{FF2B5EF4-FFF2-40B4-BE49-F238E27FC236}">
                  <a16:creationId xmlns:a16="http://schemas.microsoft.com/office/drawing/2014/main" id="{9C55079D-4BA2-40CE-9A65-B2B4DAF5DBC6}"/>
                </a:ext>
              </a:extLst>
            </p:cNvPr>
            <p:cNvSpPr txBox="1"/>
            <p:nvPr/>
          </p:nvSpPr>
          <p:spPr>
            <a:xfrm>
              <a:off x="828147" y="1099905"/>
              <a:ext cx="1336461" cy="607857"/>
            </a:xfrm>
            <a:prstGeom prst="rect">
              <a:avLst/>
            </a:prstGeom>
            <a:noFill/>
          </p:spPr>
          <p:txBody>
            <a:bodyPr wrap="square">
              <a:spAutoFit/>
            </a:bodyPr>
            <a:lstStyle/>
            <a:p>
              <a:pPr marL="0" lvl="1">
                <a:lnSpc>
                  <a:spcPct val="107000"/>
                </a:lnSpc>
              </a:pPr>
              <a:r>
                <a:rPr lang="en-US" sz="4800" b="1" dirty="0">
                  <a:ln w="25400">
                    <a:noFill/>
                  </a:ln>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Prayer</a:t>
              </a:r>
              <a:endParaRPr lang="en-US" sz="4800" dirty="0">
                <a:ln w="25400">
                  <a:noFill/>
                </a:ln>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grpSp>
      <p:sp>
        <p:nvSpPr>
          <p:cNvPr id="8" name="Line 10">
            <a:extLst>
              <a:ext uri="{FF2B5EF4-FFF2-40B4-BE49-F238E27FC236}">
                <a16:creationId xmlns:a16="http://schemas.microsoft.com/office/drawing/2014/main" id="{05A31FDE-B23E-4932-97D3-105527275301}"/>
              </a:ext>
            </a:extLst>
          </p:cNvPr>
          <p:cNvSpPr>
            <a:spLocks noChangeShapeType="1"/>
          </p:cNvSpPr>
          <p:nvPr/>
        </p:nvSpPr>
        <p:spPr bwMode="auto">
          <a:xfrm flipV="1">
            <a:off x="-82124" y="7018625"/>
            <a:ext cx="12801600" cy="64384"/>
          </a:xfrm>
          <a:prstGeom prst="line">
            <a:avLst/>
          </a:prstGeom>
          <a:noFill/>
          <a:ln w="77063">
            <a:solidFill>
              <a:schemeClr val="bg1"/>
            </a:solidFill>
            <a:round/>
            <a:headEnd/>
            <a:tailEnd/>
          </a:ln>
        </p:spPr>
        <p:txBody>
          <a:bodyPr lIns="64291" tIns="32146" rIns="64291" bIns="32146"/>
          <a:lstStyle/>
          <a:p>
            <a:pPr algn="l"/>
            <a:endParaRPr lang="en-US" sz="1400" dirty="0">
              <a:solidFill>
                <a:schemeClr val="bg1"/>
              </a:solidFill>
              <a:latin typeface="Gotham Medium" panose="02000604030000020004"/>
            </a:endParaRPr>
          </a:p>
        </p:txBody>
      </p:sp>
      <p:sp>
        <p:nvSpPr>
          <p:cNvPr id="9" name="Line 10">
            <a:extLst>
              <a:ext uri="{FF2B5EF4-FFF2-40B4-BE49-F238E27FC236}">
                <a16:creationId xmlns:a16="http://schemas.microsoft.com/office/drawing/2014/main" id="{5A45F950-DF44-4AA3-8E54-47FE2AFB00FE}"/>
              </a:ext>
            </a:extLst>
          </p:cNvPr>
          <p:cNvSpPr>
            <a:spLocks noChangeShapeType="1"/>
          </p:cNvSpPr>
          <p:nvPr/>
        </p:nvSpPr>
        <p:spPr bwMode="auto">
          <a:xfrm flipV="1">
            <a:off x="0" y="7522152"/>
            <a:ext cx="12801600" cy="64384"/>
          </a:xfrm>
          <a:prstGeom prst="line">
            <a:avLst/>
          </a:prstGeom>
          <a:noFill/>
          <a:ln w="77063">
            <a:solidFill>
              <a:schemeClr val="bg1"/>
            </a:solidFill>
            <a:round/>
            <a:headEnd/>
            <a:tailEnd/>
          </a:ln>
        </p:spPr>
        <p:txBody>
          <a:bodyPr lIns="64291" tIns="32146" rIns="64291" bIns="32146"/>
          <a:lstStyle/>
          <a:p>
            <a:pPr algn="l"/>
            <a:endParaRPr lang="en-US" sz="1400" dirty="0">
              <a:solidFill>
                <a:schemeClr val="bg1"/>
              </a:solidFill>
              <a:latin typeface="Gotham Medium" panose="02000604030000020004"/>
            </a:endParaRPr>
          </a:p>
        </p:txBody>
      </p:sp>
      <p:sp>
        <p:nvSpPr>
          <p:cNvPr id="11" name="TextBox 10">
            <a:extLst>
              <a:ext uri="{FF2B5EF4-FFF2-40B4-BE49-F238E27FC236}">
                <a16:creationId xmlns:a16="http://schemas.microsoft.com/office/drawing/2014/main" id="{0F861137-455F-4156-A89B-7B5E22E8E984}"/>
              </a:ext>
            </a:extLst>
          </p:cNvPr>
          <p:cNvSpPr txBox="1"/>
          <p:nvPr/>
        </p:nvSpPr>
        <p:spPr>
          <a:xfrm>
            <a:off x="614690" y="4759379"/>
            <a:ext cx="10962619" cy="704745"/>
          </a:xfrm>
          <a:prstGeom prst="rect">
            <a:avLst/>
          </a:prstGeom>
          <a:solidFill>
            <a:schemeClr val="bg1">
              <a:alpha val="60000"/>
            </a:schemeClr>
          </a:solid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lvl="2">
              <a:lnSpc>
                <a:spcPct val="107000"/>
              </a:lnSpc>
            </a:pPr>
            <a:r>
              <a:rPr lang="en-US" sz="2000" u="sng" cap="small" dirty="0">
                <a:ln w="25400">
                  <a:noFill/>
                </a:ln>
                <a:solidFill>
                  <a:schemeClr val="tx1"/>
                </a:solidFill>
                <a:effectLst/>
                <a:latin typeface="Arial Black" panose="020B0A04020102020204" pitchFamily="34" charset="0"/>
                <a:ea typeface="Calibri" panose="020F0502020204030204" pitchFamily="34" charset="0"/>
                <a:cs typeface="Calibri" panose="020F0502020204030204" pitchFamily="34" charset="0"/>
              </a:rPr>
              <a:t>Thought to Remember</a:t>
            </a:r>
            <a:endParaRPr lang="en-US" sz="2000" u="sng" cap="small" dirty="0">
              <a:ln w="25400">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p>
            <a:pPr lvl="3">
              <a:lnSpc>
                <a:spcPct val="107000"/>
              </a:lnSpc>
            </a:pPr>
            <a:r>
              <a:rPr lang="en-US" dirty="0">
                <a:ln w="25400">
                  <a:noFill/>
                </a:ln>
                <a:solidFill>
                  <a:schemeClr val="tx1"/>
                </a:solidFill>
                <a:effectLst/>
                <a:latin typeface="Arial Black" panose="020B0A04020102020204" pitchFamily="34" charset="0"/>
                <a:ea typeface="Calibri" panose="020F0502020204030204" pitchFamily="34" charset="0"/>
                <a:cs typeface="Calibri" panose="020F0502020204030204" pitchFamily="34" charset="0"/>
              </a:rPr>
              <a:t>Nations will find peace only when they find God. </a:t>
            </a:r>
          </a:p>
        </p:txBody>
      </p:sp>
      <p:sp>
        <p:nvSpPr>
          <p:cNvPr id="3" name="Title 1">
            <a:extLst>
              <a:ext uri="{FF2B5EF4-FFF2-40B4-BE49-F238E27FC236}">
                <a16:creationId xmlns:a16="http://schemas.microsoft.com/office/drawing/2014/main" id="{34102AE7-9CFC-FB6C-EACE-075A66A78CFB}"/>
              </a:ext>
            </a:extLst>
          </p:cNvPr>
          <p:cNvSpPr txBox="1">
            <a:spLocks/>
          </p:cNvSpPr>
          <p:nvPr/>
        </p:nvSpPr>
        <p:spPr>
          <a:xfrm>
            <a:off x="-82124" y="6005523"/>
            <a:ext cx="12192000" cy="1048161"/>
          </a:xfrm>
          <a:prstGeom prst="rect">
            <a:avLst/>
          </a:prstGeom>
          <a:solidFill>
            <a:srgbClr val="002060"/>
          </a:solidFill>
          <a:ln>
            <a:solidFill>
              <a:srgbClr val="002060"/>
            </a:solidFill>
          </a:ln>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b="1" cap="small"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7167915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mountain with snow on top&#10;&#10;AI-generated content may be incorrect.">
            <a:extLst>
              <a:ext uri="{FF2B5EF4-FFF2-40B4-BE49-F238E27FC236}">
                <a16:creationId xmlns:a16="http://schemas.microsoft.com/office/drawing/2014/main" id="{E1CCCE39-4AF9-6EA3-C270-368EC95D88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64733"/>
            <a:ext cx="12192000" cy="5629125"/>
          </a:xfrm>
          <a:prstGeom prst="rect">
            <a:avLst/>
          </a:prstGeom>
        </p:spPr>
      </p:pic>
      <p:cxnSp>
        <p:nvCxnSpPr>
          <p:cNvPr id="13" name="Straight Connector 12">
            <a:extLst>
              <a:ext uri="{FF2B5EF4-FFF2-40B4-BE49-F238E27FC236}">
                <a16:creationId xmlns:a16="http://schemas.microsoft.com/office/drawing/2014/main" id="{9B61E99A-71EB-4D31-A4F3-EA91AD0AA5D9}"/>
              </a:ext>
            </a:extLst>
          </p:cNvPr>
          <p:cNvCxnSpPr>
            <a:cxnSpLocks/>
          </p:cNvCxnSpPr>
          <p:nvPr/>
        </p:nvCxnSpPr>
        <p:spPr>
          <a:xfrm>
            <a:off x="-304800" y="670648"/>
            <a:ext cx="128016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815E7F2-3E69-4096-ADEB-0A3EDF7CAF0F}"/>
              </a:ext>
            </a:extLst>
          </p:cNvPr>
          <p:cNvSpPr/>
          <p:nvPr/>
        </p:nvSpPr>
        <p:spPr>
          <a:xfrm>
            <a:off x="300725" y="1538565"/>
            <a:ext cx="11779696" cy="4196628"/>
          </a:xfrm>
          <a:prstGeom prst="rect">
            <a:avLst/>
          </a:prstGeom>
          <a:solidFill>
            <a:schemeClr val="bg1">
              <a:alpha val="55000"/>
            </a:schemeClr>
          </a:solidFill>
          <a:ln w="635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1 What does it mean for God’s mountain to be established as the highest?</a:t>
            </a:r>
          </a:p>
          <a:p>
            <a:pPr>
              <a:lnSpc>
                <a:spcPct val="107000"/>
              </a:lnSpc>
            </a:pPr>
            <a:endParaRPr lang="en-US"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a:p>
            <a:pPr>
              <a:lnSpc>
                <a:spcPct val="107000"/>
              </a:lnSpc>
            </a:pPr>
            <a:endParaRPr lang="en-US" sz="16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a:p>
            <a:pPr>
              <a:lnSpc>
                <a:spcPct val="107000"/>
              </a:lnSpc>
            </a:pPr>
            <a:endParaRPr lang="en-US" sz="16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a:p>
            <a:pPr>
              <a:lnSpc>
                <a:spcPct val="107000"/>
              </a:lnSpc>
            </a:pPr>
            <a:endParaRPr lang="en-US" sz="16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a:p>
            <a:pPr>
              <a:lnSpc>
                <a:spcPct val="107000"/>
              </a:lnSpc>
            </a:pPr>
            <a:r>
              <a:rPr lang="en-US"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2 How are these verses related to God’s promise to bless the nations through Abraham?</a:t>
            </a:r>
          </a:p>
          <a:p>
            <a:pPr>
              <a:lnSpc>
                <a:spcPct val="107000"/>
              </a:lnSpc>
            </a:pPr>
            <a:endParaRPr lang="en-US"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a:p>
            <a:pPr>
              <a:lnSpc>
                <a:spcPct val="107000"/>
              </a:lnSpc>
            </a:pPr>
            <a:endParaRPr lang="en-US"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a:p>
            <a:pPr>
              <a:lnSpc>
                <a:spcPct val="107000"/>
              </a:lnSpc>
            </a:pPr>
            <a:endParaRPr lang="en-US"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a:p>
            <a:pPr>
              <a:lnSpc>
                <a:spcPct val="107000"/>
              </a:lnSpc>
            </a:pPr>
            <a:r>
              <a:rPr lang="en-US"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3 What will happen when people from all nations turn to the true God?</a:t>
            </a:r>
          </a:p>
          <a:p>
            <a:pPr>
              <a:lnSpc>
                <a:spcPct val="107000"/>
              </a:lnSpc>
            </a:pPr>
            <a:endParaRPr lang="en-US"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a:p>
            <a:pPr>
              <a:lnSpc>
                <a:spcPct val="107000"/>
              </a:lnSpc>
            </a:pPr>
            <a:endParaRPr lang="en-US"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a:p>
            <a:pPr>
              <a:lnSpc>
                <a:spcPct val="107000"/>
              </a:lnSpc>
            </a:pPr>
            <a:endParaRPr lang="en-US"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a:p>
            <a:pPr marL="0" marR="0">
              <a:lnSpc>
                <a:spcPct val="107000"/>
              </a:lnSpc>
              <a:spcBef>
                <a:spcPts val="0"/>
              </a:spcBef>
              <a:spcAft>
                <a:spcPts val="0"/>
              </a:spcAft>
            </a:pPr>
            <a:endParaRPr lang="en-US" sz="2400" b="1" dirty="0">
              <a:ln>
                <a:solidFill>
                  <a:schemeClr val="bg1"/>
                </a:solidFill>
              </a:ln>
              <a:solidFill>
                <a:schemeClr val="bg1"/>
              </a:solidFill>
              <a:latin typeface="Gotham Medium" panose="02000604030000020004"/>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26C10FE7-E243-4C24-8423-5F595FFDBF66}"/>
              </a:ext>
            </a:extLst>
          </p:cNvPr>
          <p:cNvSpPr/>
          <p:nvPr/>
        </p:nvSpPr>
        <p:spPr>
          <a:xfrm>
            <a:off x="1095111" y="1958750"/>
            <a:ext cx="10642680" cy="940865"/>
          </a:xfrm>
          <a:prstGeom prst="rect">
            <a:avLst/>
          </a:prstGeom>
          <a:solidFill>
            <a:srgbClr val="002060">
              <a:alpha val="35000"/>
            </a:srgbClr>
          </a:solidFill>
          <a:ln w="63500">
            <a:noFill/>
          </a:ln>
        </p:spPr>
        <p:style>
          <a:lnRef idx="0">
            <a:schemeClr val="accent1"/>
          </a:lnRef>
          <a:fillRef idx="3">
            <a:schemeClr val="accent1"/>
          </a:fillRef>
          <a:effectRef idx="3">
            <a:schemeClr val="accent1"/>
          </a:effectRef>
          <a:fontRef idx="minor">
            <a:schemeClr val="lt1"/>
          </a:fontRef>
        </p:style>
        <p:txBody>
          <a:bodyPr wrap="square" lIns="64291" tIns="32146" rIns="64291" bIns="32146">
            <a:spAutoFit/>
          </a:bodyPr>
          <a:lstStyle/>
          <a:p>
            <a:pPr>
              <a:lnSpc>
                <a:spcPct val="107000"/>
              </a:lnSpc>
            </a:pPr>
            <a:r>
              <a:rPr lang="en-US" b="1" dirty="0">
                <a:ln>
                  <a:solidFill>
                    <a:schemeClr val="bg1"/>
                  </a:solidFill>
                </a:ln>
                <a:solidFill>
                  <a:schemeClr val="bg1"/>
                </a:solidFill>
                <a:latin typeface="Gotham Medium" panose="02000604030000020004"/>
                <a:cs typeface="Times New Roman" panose="02020603050405020304" pitchFamily="18" charset="0"/>
              </a:rPr>
              <a:t>The exaltation of the mountain of the Lord’s temple means that the true God will be seen and worshiped for who He is. It also means His kingdom will endure. Rival kingdoms and false gods will shrink in relevance and give way to God’s rightful rule over all the earth.</a:t>
            </a:r>
          </a:p>
        </p:txBody>
      </p:sp>
      <p:sp>
        <p:nvSpPr>
          <p:cNvPr id="17" name="Title 2">
            <a:extLst>
              <a:ext uri="{FF2B5EF4-FFF2-40B4-BE49-F238E27FC236}">
                <a16:creationId xmlns:a16="http://schemas.microsoft.com/office/drawing/2014/main" id="{6FEED4C8-8AB2-427F-8463-36B6B70974D4}"/>
              </a:ext>
            </a:extLst>
          </p:cNvPr>
          <p:cNvSpPr txBox="1">
            <a:spLocks/>
          </p:cNvSpPr>
          <p:nvPr/>
        </p:nvSpPr>
        <p:spPr>
          <a:xfrm>
            <a:off x="7943850" y="886956"/>
            <a:ext cx="4136571" cy="473632"/>
          </a:xfrm>
          <a:prstGeom prst="rect">
            <a:avLst/>
          </a:prstGeom>
          <a:solidFill>
            <a:srgbClr val="002060"/>
          </a:solidFill>
          <a:ln w="4445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marL="0" marR="0">
              <a:lnSpc>
                <a:spcPct val="107000"/>
              </a:lnSpc>
              <a:spcBef>
                <a:spcPts val="0"/>
              </a:spcBef>
              <a:spcAft>
                <a:spcPts val="0"/>
              </a:spcAft>
            </a:pPr>
            <a:r>
              <a:rPr lang="en-US" sz="3200" b="1" dirty="0">
                <a:solidFill>
                  <a:schemeClr val="bg1"/>
                </a:solidFill>
                <a:effectLst/>
                <a:latin typeface="Gotham Medium" panose="02000604030000020004"/>
                <a:ea typeface="Calibri" panose="020F0502020204030204" pitchFamily="34" charset="0"/>
                <a:cs typeface="Calibri" panose="020F0502020204030204" pitchFamily="34" charset="0"/>
              </a:rPr>
              <a:t>The Mountain of God</a:t>
            </a:r>
          </a:p>
        </p:txBody>
      </p:sp>
      <p:sp>
        <p:nvSpPr>
          <p:cNvPr id="18" name="Rectangle 17">
            <a:extLst>
              <a:ext uri="{FF2B5EF4-FFF2-40B4-BE49-F238E27FC236}">
                <a16:creationId xmlns:a16="http://schemas.microsoft.com/office/drawing/2014/main" id="{92C113D8-F8EF-4DFE-9BE5-E5F0D1E72215}"/>
              </a:ext>
            </a:extLst>
          </p:cNvPr>
          <p:cNvSpPr/>
          <p:nvPr/>
        </p:nvSpPr>
        <p:spPr>
          <a:xfrm>
            <a:off x="1095107" y="3363968"/>
            <a:ext cx="10642679" cy="644502"/>
          </a:xfrm>
          <a:prstGeom prst="rect">
            <a:avLst/>
          </a:prstGeom>
          <a:solidFill>
            <a:srgbClr val="002060">
              <a:alpha val="35000"/>
            </a:srgbClr>
          </a:solidFill>
          <a:ln>
            <a:noFill/>
          </a:ln>
        </p:spPr>
        <p:style>
          <a:lnRef idx="0">
            <a:schemeClr val="accent1"/>
          </a:lnRef>
          <a:fillRef idx="3">
            <a:schemeClr val="accent1"/>
          </a:fillRef>
          <a:effectRef idx="3">
            <a:schemeClr val="accent1"/>
          </a:effectRef>
          <a:fontRef idx="minor">
            <a:schemeClr val="lt1"/>
          </a:fontRef>
        </p:style>
        <p:txBody>
          <a:bodyPr wrap="square" lIns="64291" tIns="32146" rIns="64291" bIns="32146">
            <a:spAutoFit/>
          </a:bodyPr>
          <a:lstStyle/>
          <a:p>
            <a:pPr>
              <a:lnSpc>
                <a:spcPct val="107000"/>
              </a:lnSpc>
            </a:pPr>
            <a:r>
              <a:rPr lang="en-US" b="1" dirty="0">
                <a:ln>
                  <a:solidFill>
                    <a:schemeClr val="bg1"/>
                  </a:solidFill>
                </a:ln>
                <a:solidFill>
                  <a:schemeClr val="bg1"/>
                </a:solidFill>
                <a:latin typeface="Gotham Medium" panose="02000604030000020004"/>
                <a:cs typeface="Times New Roman" panose="02020603050405020304" pitchFamily="18" charset="0"/>
              </a:rPr>
              <a:t>They show that God’s promise will be fulfilled. People from all nations will come to be part of Yahweh’s tribe, worshiping and submitting to the law of the God of Jacob.</a:t>
            </a:r>
          </a:p>
        </p:txBody>
      </p:sp>
      <p:sp>
        <p:nvSpPr>
          <p:cNvPr id="19" name="Title 2">
            <a:extLst>
              <a:ext uri="{FF2B5EF4-FFF2-40B4-BE49-F238E27FC236}">
                <a16:creationId xmlns:a16="http://schemas.microsoft.com/office/drawing/2014/main" id="{DC35E360-F2C8-4E9C-99F8-1841E0C8B5BD}"/>
              </a:ext>
            </a:extLst>
          </p:cNvPr>
          <p:cNvSpPr txBox="1">
            <a:spLocks/>
          </p:cNvSpPr>
          <p:nvPr/>
        </p:nvSpPr>
        <p:spPr>
          <a:xfrm>
            <a:off x="9175720" y="62762"/>
            <a:ext cx="3016280" cy="51435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latin typeface="Gotham Medium" panose="02000604030000020004"/>
              </a:rPr>
              <a:t>Waiting for  God’s Peace</a:t>
            </a:r>
          </a:p>
        </p:txBody>
      </p:sp>
      <p:sp>
        <p:nvSpPr>
          <p:cNvPr id="20" name="Rectangle: Rounded Corners 4">
            <a:extLst>
              <a:ext uri="{FF2B5EF4-FFF2-40B4-BE49-F238E27FC236}">
                <a16:creationId xmlns:a16="http://schemas.microsoft.com/office/drawing/2014/main" id="{DE152F3A-283A-4E56-B4DD-2EB330107BB2}"/>
              </a:ext>
            </a:extLst>
          </p:cNvPr>
          <p:cNvSpPr txBox="1"/>
          <p:nvPr/>
        </p:nvSpPr>
        <p:spPr>
          <a:xfrm>
            <a:off x="154114" y="-1599900"/>
            <a:ext cx="9021605" cy="882995"/>
          </a:xfrm>
          <a:prstGeom prst="rect">
            <a:avLst/>
          </a:prstGeom>
          <a:solidFill>
            <a:srgbClr val="002060"/>
          </a:solidFill>
          <a:ln>
            <a:solidFill>
              <a:srgbClr val="002060"/>
            </a:solidFill>
          </a:ln>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0008" tIns="90008" rIns="90008" bIns="90008" numCol="1" spcCol="893" anchor="b" anchorCtr="0">
            <a:noAutofit/>
          </a:bodyPr>
          <a:lstStyle/>
          <a:p>
            <a:pPr defTabSz="562550">
              <a:lnSpc>
                <a:spcPct val="90000"/>
              </a:lnSpc>
              <a:spcBef>
                <a:spcPct val="0"/>
              </a:spcBef>
              <a:spcAft>
                <a:spcPct val="35000"/>
              </a:spcAft>
            </a:pPr>
            <a:r>
              <a:rPr lang="en-US" sz="2400" b="1" cap="small" dirty="0">
                <a:solidFill>
                  <a:srgbClr val="002060"/>
                </a:solidFill>
                <a:effectLst>
                  <a:outerShdw blurRad="38100" dist="38100" dir="2700000" algn="tl">
                    <a:srgbClr val="000000">
                      <a:alpha val="43137"/>
                    </a:srgbClr>
                  </a:outerShdw>
                </a:effectLst>
                <a:latin typeface="Gotham Medium" panose="02000604030000020004"/>
                <a:ea typeface="+mn-lt"/>
                <a:cs typeface="Arial" panose="020B0604020202020204" pitchFamily="34" charset="0"/>
              </a:rPr>
              <a:t>Lesson Focus</a:t>
            </a:r>
            <a:r>
              <a:rPr lang="en-US" sz="2400" b="1" dirty="0">
                <a:solidFill>
                  <a:srgbClr val="002060"/>
                </a:solidFill>
                <a:effectLst>
                  <a:outerShdw blurRad="38100" dist="38100" dir="2700000" algn="tl">
                    <a:srgbClr val="000000">
                      <a:alpha val="43137"/>
                    </a:srgbClr>
                  </a:outerShdw>
                </a:effectLst>
                <a:latin typeface="Gotham Medium" panose="02000604030000020004"/>
                <a:ea typeface="+mn-lt"/>
                <a:cs typeface="Arial" panose="020B0604020202020204" pitchFamily="34" charset="0"/>
              </a:rPr>
              <a:t>: </a:t>
            </a:r>
            <a:r>
              <a:rPr lang="en-US" sz="2400" b="1" dirty="0">
                <a:solidFill>
                  <a:srgbClr val="002060"/>
                </a:solidFill>
                <a:latin typeface="Gotham Medium" panose="02000604030000020004"/>
                <a:ea typeface="Calibri" panose="020F0502020204030204" pitchFamily="34" charset="0"/>
                <a:cs typeface="Times New Roman" panose="02020603050405020304" pitchFamily="18" charset="0"/>
              </a:rPr>
              <a:t>Don’t restrict the Gospel with needless rules and traditions.</a:t>
            </a:r>
            <a:endParaRPr lang="en-US" sz="2400" b="1" dirty="0">
              <a:solidFill>
                <a:srgbClr val="002060"/>
              </a:solidFill>
              <a:effectLst>
                <a:outerShdw blurRad="38100" dist="38100" dir="2700000" algn="tl">
                  <a:srgbClr val="000000">
                    <a:alpha val="43137"/>
                  </a:srgbClr>
                </a:outerShdw>
              </a:effectLst>
              <a:latin typeface="Gotham Medium" panose="02000604030000020004"/>
              <a:ea typeface="+mn-lt"/>
              <a:cs typeface="Arial" panose="020B0604020202020204" pitchFamily="34" charset="0"/>
            </a:endParaRPr>
          </a:p>
        </p:txBody>
      </p:sp>
      <p:sp>
        <p:nvSpPr>
          <p:cNvPr id="21" name="Rectangle: Rounded Corners 6">
            <a:extLst>
              <a:ext uri="{FF2B5EF4-FFF2-40B4-BE49-F238E27FC236}">
                <a16:creationId xmlns:a16="http://schemas.microsoft.com/office/drawing/2014/main" id="{326855FC-DEDB-461E-A3D8-2B414A2E8C91}"/>
              </a:ext>
            </a:extLst>
          </p:cNvPr>
          <p:cNvSpPr txBox="1"/>
          <p:nvPr/>
        </p:nvSpPr>
        <p:spPr>
          <a:xfrm>
            <a:off x="154115" y="-821153"/>
            <a:ext cx="8560246" cy="581548"/>
          </a:xfrm>
          <a:prstGeom prst="rect">
            <a:avLst/>
          </a:prstGeom>
          <a:solidFill>
            <a:srgbClr val="002060"/>
          </a:solidFill>
          <a:ln>
            <a:solidFill>
              <a:srgbClr val="002060"/>
            </a:solidFill>
          </a:ln>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0008" tIns="90008" rIns="90008" bIns="90008" numCol="1" spcCol="893" anchor="t" anchorCtr="0">
            <a:noAutofit/>
          </a:bodyPr>
          <a:lstStyle/>
          <a:p>
            <a:pPr defTabSz="562550">
              <a:lnSpc>
                <a:spcPct val="90000"/>
              </a:lnSpc>
              <a:spcBef>
                <a:spcPct val="0"/>
              </a:spcBef>
              <a:spcAft>
                <a:spcPct val="35000"/>
              </a:spcAft>
            </a:pPr>
            <a:r>
              <a:rPr lang="en-US" sz="2400" b="1" cap="small" dirty="0">
                <a:solidFill>
                  <a:srgbClr val="002060"/>
                </a:solidFill>
                <a:effectLst>
                  <a:outerShdw blurRad="38100" dist="38100" dir="2700000" algn="tl">
                    <a:srgbClr val="000000">
                      <a:alpha val="43137"/>
                    </a:srgbClr>
                  </a:outerShdw>
                </a:effectLst>
                <a:latin typeface="Gotham Medium" panose="02000604030000020004"/>
                <a:ea typeface="+mn-lt"/>
                <a:cs typeface="Arial" panose="020B0604020202020204" pitchFamily="34" charset="0"/>
              </a:rPr>
              <a:t>Life Response: </a:t>
            </a:r>
            <a:r>
              <a:rPr lang="en-US" sz="2400" b="1" cap="small" dirty="0">
                <a:solidFill>
                  <a:srgbClr val="002060"/>
                </a:solidFill>
                <a:effectLst/>
                <a:latin typeface="Gotham Medium" panose="02000604030000020004"/>
                <a:ea typeface="Calibri" panose="020F0502020204030204" pitchFamily="34" charset="0"/>
              </a:rPr>
              <a:t>Identify examples of unbiblical rules that may needlessly restrict the Gospel today.</a:t>
            </a:r>
            <a:endParaRPr lang="en-US" sz="2400" b="1" cap="small" dirty="0">
              <a:solidFill>
                <a:srgbClr val="002060"/>
              </a:solidFill>
              <a:effectLst>
                <a:outerShdw blurRad="38100" dist="38100" dir="2700000" algn="tl">
                  <a:srgbClr val="000000">
                    <a:alpha val="43137"/>
                  </a:srgbClr>
                </a:outerShdw>
              </a:effectLst>
              <a:latin typeface="Gotham Medium" panose="02000604030000020004"/>
              <a:ea typeface="+mn-lt"/>
              <a:cs typeface="Arial" panose="020B0604020202020204" pitchFamily="34" charset="0"/>
            </a:endParaRPr>
          </a:p>
        </p:txBody>
      </p:sp>
      <p:sp>
        <p:nvSpPr>
          <p:cNvPr id="23" name="Title 2">
            <a:extLst>
              <a:ext uri="{FF2B5EF4-FFF2-40B4-BE49-F238E27FC236}">
                <a16:creationId xmlns:a16="http://schemas.microsoft.com/office/drawing/2014/main" id="{5969DC95-2DC2-4108-894A-E0D642E6A836}"/>
              </a:ext>
            </a:extLst>
          </p:cNvPr>
          <p:cNvSpPr txBox="1">
            <a:spLocks/>
          </p:cNvSpPr>
          <p:nvPr/>
        </p:nvSpPr>
        <p:spPr>
          <a:xfrm>
            <a:off x="300725" y="157191"/>
            <a:ext cx="4423675" cy="325493"/>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3600" b="1" dirty="0">
                <a:solidFill>
                  <a:schemeClr val="bg1"/>
                </a:solidFill>
                <a:latin typeface="Gotham Medium" panose="02000604030000020004"/>
              </a:rPr>
              <a:t>QUESTION &amp; ANSWER</a:t>
            </a:r>
          </a:p>
        </p:txBody>
      </p:sp>
      <p:sp>
        <p:nvSpPr>
          <p:cNvPr id="2" name="Slide Number Placeholder 1">
            <a:extLst>
              <a:ext uri="{FF2B5EF4-FFF2-40B4-BE49-F238E27FC236}">
                <a16:creationId xmlns:a16="http://schemas.microsoft.com/office/drawing/2014/main" id="{32E1C971-CDD4-164C-13B9-1C1E31EA03F4}"/>
              </a:ext>
            </a:extLst>
          </p:cNvPr>
          <p:cNvSpPr txBox="1">
            <a:spLocks/>
          </p:cNvSpPr>
          <p:nvPr/>
        </p:nvSpPr>
        <p:spPr>
          <a:xfrm>
            <a:off x="11447362" y="6316997"/>
            <a:ext cx="580858" cy="391013"/>
          </a:xfrm>
          <a:prstGeom prst="rect">
            <a:avLst/>
          </a:prstGeom>
          <a:noFill/>
          <a:ln>
            <a:solidFill>
              <a:srgbClr val="002060"/>
            </a:solid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20</a:t>
            </a:fld>
            <a:endParaRPr lang="en-US" dirty="0">
              <a:solidFill>
                <a:srgbClr val="002060"/>
              </a:solidFill>
              <a:latin typeface="Arial Black" panose="020B0A04020102020204" pitchFamily="34" charset="0"/>
            </a:endParaRPr>
          </a:p>
        </p:txBody>
      </p:sp>
      <p:sp>
        <p:nvSpPr>
          <p:cNvPr id="8" name="Rectangle 7">
            <a:extLst>
              <a:ext uri="{FF2B5EF4-FFF2-40B4-BE49-F238E27FC236}">
                <a16:creationId xmlns:a16="http://schemas.microsoft.com/office/drawing/2014/main" id="{BCD80C7D-2050-5044-B4FB-16DA07593C0F}"/>
              </a:ext>
            </a:extLst>
          </p:cNvPr>
          <p:cNvSpPr/>
          <p:nvPr/>
        </p:nvSpPr>
        <p:spPr>
          <a:xfrm>
            <a:off x="1095106" y="4546170"/>
            <a:ext cx="10642679" cy="644502"/>
          </a:xfrm>
          <a:prstGeom prst="rect">
            <a:avLst/>
          </a:prstGeom>
          <a:solidFill>
            <a:srgbClr val="002060">
              <a:alpha val="35000"/>
            </a:srgbClr>
          </a:solidFill>
          <a:ln>
            <a:noFill/>
          </a:ln>
        </p:spPr>
        <p:style>
          <a:lnRef idx="0">
            <a:schemeClr val="accent1"/>
          </a:lnRef>
          <a:fillRef idx="3">
            <a:schemeClr val="accent1"/>
          </a:fillRef>
          <a:effectRef idx="3">
            <a:schemeClr val="accent1"/>
          </a:effectRef>
          <a:fontRef idx="minor">
            <a:schemeClr val="lt1"/>
          </a:fontRef>
        </p:style>
        <p:txBody>
          <a:bodyPr wrap="square" lIns="64291" tIns="32146" rIns="64291" bIns="32146">
            <a:spAutoFit/>
          </a:bodyPr>
          <a:lstStyle/>
          <a:p>
            <a:pPr>
              <a:lnSpc>
                <a:spcPct val="107000"/>
              </a:lnSpc>
            </a:pPr>
            <a:r>
              <a:rPr lang="en-US" b="1" dirty="0">
                <a:ln>
                  <a:solidFill>
                    <a:schemeClr val="bg1"/>
                  </a:solidFill>
                </a:ln>
                <a:solidFill>
                  <a:schemeClr val="bg1"/>
                </a:solidFill>
                <a:latin typeface="Gotham Medium" panose="02000604030000020004"/>
                <a:cs typeface="Times New Roman" panose="02020603050405020304" pitchFamily="18" charset="0"/>
              </a:rPr>
              <a:t>The word or message of the Lord will spread throughout the earth, and He will bring peace to the nations. The nations will no longer train for war. Even former weapons will be transformed into useful, agricultural tools.</a:t>
            </a:r>
          </a:p>
        </p:txBody>
      </p:sp>
    </p:spTree>
    <p:extLst>
      <p:ext uri="{BB962C8B-B14F-4D97-AF65-F5344CB8AC3E}">
        <p14:creationId xmlns:p14="http://schemas.microsoft.com/office/powerpoint/2010/main" val="40734566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A470D-392D-B756-B9A2-185025E05852}"/>
            </a:ext>
          </a:extLst>
        </p:cNvPr>
        <p:cNvGrpSpPr/>
        <p:nvPr/>
      </p:nvGrpSpPr>
      <p:grpSpPr>
        <a:xfrm>
          <a:off x="0" y="0"/>
          <a:ext cx="0" cy="0"/>
          <a:chOff x="0" y="0"/>
          <a:chExt cx="0" cy="0"/>
        </a:xfrm>
      </p:grpSpPr>
      <p:pic>
        <p:nvPicPr>
          <p:cNvPr id="6" name="Picture 5" descr="A mountain with snow on top&#10;&#10;AI-generated content may be incorrect.">
            <a:extLst>
              <a:ext uri="{FF2B5EF4-FFF2-40B4-BE49-F238E27FC236}">
                <a16:creationId xmlns:a16="http://schemas.microsoft.com/office/drawing/2014/main" id="{080C9F17-4257-F417-787D-4B28FB9CD5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64733"/>
            <a:ext cx="12192000" cy="5629125"/>
          </a:xfrm>
          <a:prstGeom prst="rect">
            <a:avLst/>
          </a:prstGeom>
        </p:spPr>
      </p:pic>
      <p:cxnSp>
        <p:nvCxnSpPr>
          <p:cNvPr id="13" name="Straight Connector 12">
            <a:extLst>
              <a:ext uri="{FF2B5EF4-FFF2-40B4-BE49-F238E27FC236}">
                <a16:creationId xmlns:a16="http://schemas.microsoft.com/office/drawing/2014/main" id="{ABD713A0-6CD9-9820-CB27-9E478BBBCD7D}"/>
              </a:ext>
            </a:extLst>
          </p:cNvPr>
          <p:cNvCxnSpPr>
            <a:cxnSpLocks/>
          </p:cNvCxnSpPr>
          <p:nvPr/>
        </p:nvCxnSpPr>
        <p:spPr>
          <a:xfrm>
            <a:off x="-304800" y="670648"/>
            <a:ext cx="128016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F945A71C-5CBA-50C4-15DE-C08748FD591B}"/>
              </a:ext>
            </a:extLst>
          </p:cNvPr>
          <p:cNvSpPr/>
          <p:nvPr/>
        </p:nvSpPr>
        <p:spPr>
          <a:xfrm>
            <a:off x="300725" y="1538565"/>
            <a:ext cx="11779696" cy="4591672"/>
          </a:xfrm>
          <a:prstGeom prst="rect">
            <a:avLst/>
          </a:prstGeom>
          <a:solidFill>
            <a:schemeClr val="bg1">
              <a:alpha val="55000"/>
            </a:schemeClr>
          </a:solidFill>
          <a:ln w="635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1 What is God’s desire for people of all nations?</a:t>
            </a:r>
          </a:p>
          <a:p>
            <a:pPr>
              <a:lnSpc>
                <a:spcPct val="107000"/>
              </a:lnSpc>
            </a:pPr>
            <a:endParaRPr lang="en-US"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a:p>
            <a:pPr>
              <a:lnSpc>
                <a:spcPct val="107000"/>
              </a:lnSpc>
            </a:pPr>
            <a:endParaRPr lang="en-US"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a:p>
            <a:pPr>
              <a:lnSpc>
                <a:spcPct val="107000"/>
              </a:lnSpc>
            </a:pPr>
            <a:endParaRPr lang="en-US" sz="16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a:p>
            <a:pPr>
              <a:lnSpc>
                <a:spcPct val="107000"/>
              </a:lnSpc>
            </a:pPr>
            <a:endParaRPr lang="en-US" sz="16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a:p>
            <a:pPr>
              <a:lnSpc>
                <a:spcPct val="107000"/>
              </a:lnSpc>
            </a:pPr>
            <a:r>
              <a:rPr lang="en-US"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2 Given that God is always near, what keeps some people from finding Him?</a:t>
            </a:r>
          </a:p>
          <a:p>
            <a:pPr>
              <a:lnSpc>
                <a:spcPct val="107000"/>
              </a:lnSpc>
            </a:pPr>
            <a:endParaRPr lang="en-US"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a:p>
            <a:pPr>
              <a:lnSpc>
                <a:spcPct val="107000"/>
              </a:lnSpc>
            </a:pPr>
            <a:endParaRPr lang="en-US"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a:p>
            <a:pPr>
              <a:lnSpc>
                <a:spcPct val="107000"/>
              </a:lnSpc>
            </a:pPr>
            <a:endParaRPr lang="en-US"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a:p>
            <a:pPr>
              <a:lnSpc>
                <a:spcPct val="107000"/>
              </a:lnSpc>
            </a:pPr>
            <a:endParaRPr lang="en-US"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a:p>
            <a:pPr>
              <a:lnSpc>
                <a:spcPct val="107000"/>
              </a:lnSpc>
            </a:pPr>
            <a:r>
              <a:rPr lang="en-US"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3 What can we learn from Paul’s strategy of quoting sources familiar to the Athenians?</a:t>
            </a:r>
          </a:p>
          <a:p>
            <a:pPr>
              <a:lnSpc>
                <a:spcPct val="107000"/>
              </a:lnSpc>
            </a:pPr>
            <a:endParaRPr lang="en-US"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a:p>
            <a:pPr>
              <a:lnSpc>
                <a:spcPct val="107000"/>
              </a:lnSpc>
            </a:pPr>
            <a:endParaRPr lang="en-US"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a:p>
            <a:pPr>
              <a:lnSpc>
                <a:spcPct val="107000"/>
              </a:lnSpc>
            </a:pPr>
            <a:endParaRPr lang="en-US"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a:p>
            <a:pPr marL="0" marR="0">
              <a:lnSpc>
                <a:spcPct val="107000"/>
              </a:lnSpc>
              <a:spcBef>
                <a:spcPts val="0"/>
              </a:spcBef>
              <a:spcAft>
                <a:spcPts val="0"/>
              </a:spcAft>
            </a:pPr>
            <a:endParaRPr lang="en-US" sz="2400" b="1" dirty="0">
              <a:ln>
                <a:solidFill>
                  <a:schemeClr val="bg1"/>
                </a:solidFill>
              </a:ln>
              <a:solidFill>
                <a:schemeClr val="bg1"/>
              </a:solidFill>
              <a:latin typeface="Gotham Medium" panose="02000604030000020004"/>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CC012BD9-F421-9C9B-D34B-252D2FDCDBB4}"/>
              </a:ext>
            </a:extLst>
          </p:cNvPr>
          <p:cNvSpPr/>
          <p:nvPr/>
        </p:nvSpPr>
        <p:spPr>
          <a:xfrm>
            <a:off x="1095111" y="1958750"/>
            <a:ext cx="10642680" cy="644502"/>
          </a:xfrm>
          <a:prstGeom prst="rect">
            <a:avLst/>
          </a:prstGeom>
          <a:solidFill>
            <a:srgbClr val="002060">
              <a:alpha val="35000"/>
            </a:srgbClr>
          </a:solidFill>
          <a:ln w="63500">
            <a:noFill/>
          </a:ln>
        </p:spPr>
        <p:style>
          <a:lnRef idx="0">
            <a:schemeClr val="accent1"/>
          </a:lnRef>
          <a:fillRef idx="3">
            <a:schemeClr val="accent1"/>
          </a:fillRef>
          <a:effectRef idx="3">
            <a:schemeClr val="accent1"/>
          </a:effectRef>
          <a:fontRef idx="minor">
            <a:schemeClr val="lt1"/>
          </a:fontRef>
        </p:style>
        <p:txBody>
          <a:bodyPr wrap="square" lIns="64291" tIns="32146" rIns="64291" bIns="32146">
            <a:spAutoFit/>
          </a:bodyPr>
          <a:lstStyle/>
          <a:p>
            <a:pPr>
              <a:lnSpc>
                <a:spcPct val="107000"/>
              </a:lnSpc>
            </a:pPr>
            <a:r>
              <a:rPr lang="en-US" b="1" dirty="0">
                <a:ln>
                  <a:solidFill>
                    <a:schemeClr val="bg1"/>
                  </a:solidFill>
                </a:ln>
                <a:solidFill>
                  <a:schemeClr val="bg1"/>
                </a:solidFill>
                <a:latin typeface="Gotham Medium" panose="02000604030000020004"/>
                <a:cs typeface="Times New Roman" panose="02020603050405020304" pitchFamily="18" charset="0"/>
              </a:rPr>
              <a:t>God desires that all people seek Him, turning away from false gods and wayward ideas, recognizing Him as the true God—the one who has set boundaries on all. </a:t>
            </a:r>
          </a:p>
        </p:txBody>
      </p:sp>
      <p:sp>
        <p:nvSpPr>
          <p:cNvPr id="17" name="Title 2">
            <a:extLst>
              <a:ext uri="{FF2B5EF4-FFF2-40B4-BE49-F238E27FC236}">
                <a16:creationId xmlns:a16="http://schemas.microsoft.com/office/drawing/2014/main" id="{A6B9B6BC-B7DF-96F1-866D-FB4F797FD098}"/>
              </a:ext>
            </a:extLst>
          </p:cNvPr>
          <p:cNvSpPr txBox="1">
            <a:spLocks/>
          </p:cNvSpPr>
          <p:nvPr/>
        </p:nvSpPr>
        <p:spPr>
          <a:xfrm>
            <a:off x="6991350" y="886956"/>
            <a:ext cx="5089071" cy="473632"/>
          </a:xfrm>
          <a:prstGeom prst="rect">
            <a:avLst/>
          </a:prstGeom>
          <a:solidFill>
            <a:srgbClr val="002060"/>
          </a:solidFill>
          <a:ln w="4445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marL="0" marR="0">
              <a:lnSpc>
                <a:spcPct val="107000"/>
              </a:lnSpc>
              <a:spcBef>
                <a:spcPts val="0"/>
              </a:spcBef>
              <a:spcAft>
                <a:spcPts val="0"/>
              </a:spcAft>
            </a:pPr>
            <a:r>
              <a:rPr lang="en-US" sz="3200" b="1" dirty="0">
                <a:solidFill>
                  <a:schemeClr val="bg1"/>
                </a:solidFill>
                <a:effectLst/>
                <a:latin typeface="Gotham Medium" panose="02000604030000020004"/>
                <a:ea typeface="Calibri" panose="020F0502020204030204" pitchFamily="34" charset="0"/>
                <a:cs typeface="Calibri" panose="020F0502020204030204" pitchFamily="34" charset="0"/>
              </a:rPr>
              <a:t>God’s Desire for the Nations </a:t>
            </a:r>
          </a:p>
        </p:txBody>
      </p:sp>
      <p:sp>
        <p:nvSpPr>
          <p:cNvPr id="18" name="Rectangle 17">
            <a:extLst>
              <a:ext uri="{FF2B5EF4-FFF2-40B4-BE49-F238E27FC236}">
                <a16:creationId xmlns:a16="http://schemas.microsoft.com/office/drawing/2014/main" id="{D5F34C0B-758C-AA60-7E32-A4C218F2F988}"/>
              </a:ext>
            </a:extLst>
          </p:cNvPr>
          <p:cNvSpPr/>
          <p:nvPr/>
        </p:nvSpPr>
        <p:spPr>
          <a:xfrm>
            <a:off x="1095107" y="3363968"/>
            <a:ext cx="10642679" cy="940865"/>
          </a:xfrm>
          <a:prstGeom prst="rect">
            <a:avLst/>
          </a:prstGeom>
          <a:solidFill>
            <a:srgbClr val="002060">
              <a:alpha val="35000"/>
            </a:srgbClr>
          </a:solidFill>
          <a:ln>
            <a:noFill/>
          </a:ln>
        </p:spPr>
        <p:style>
          <a:lnRef idx="0">
            <a:schemeClr val="accent1"/>
          </a:lnRef>
          <a:fillRef idx="3">
            <a:schemeClr val="accent1"/>
          </a:fillRef>
          <a:effectRef idx="3">
            <a:schemeClr val="accent1"/>
          </a:effectRef>
          <a:fontRef idx="minor">
            <a:schemeClr val="lt1"/>
          </a:fontRef>
        </p:style>
        <p:txBody>
          <a:bodyPr wrap="square" lIns="64291" tIns="32146" rIns="64291" bIns="32146">
            <a:spAutoFit/>
          </a:bodyPr>
          <a:lstStyle/>
          <a:p>
            <a:pPr>
              <a:lnSpc>
                <a:spcPct val="107000"/>
              </a:lnSpc>
            </a:pPr>
            <a:r>
              <a:rPr lang="en-US" b="1" dirty="0">
                <a:ln>
                  <a:solidFill>
                    <a:schemeClr val="bg1"/>
                  </a:solidFill>
                </a:ln>
                <a:solidFill>
                  <a:schemeClr val="bg1"/>
                </a:solidFill>
                <a:latin typeface="Gotham Medium" panose="02000604030000020004"/>
                <a:cs typeface="Times New Roman" panose="02020603050405020304" pitchFamily="18" charset="0"/>
              </a:rPr>
              <a:t>We hear the noise of competing ideas, or the distraction of entertainment and endless information.  Some people have cultural experience that obscures truths about God.  Frankly, some people have no interest in seeking the one God or in submitting to His ways. </a:t>
            </a:r>
          </a:p>
        </p:txBody>
      </p:sp>
      <p:sp>
        <p:nvSpPr>
          <p:cNvPr id="19" name="Title 2">
            <a:extLst>
              <a:ext uri="{FF2B5EF4-FFF2-40B4-BE49-F238E27FC236}">
                <a16:creationId xmlns:a16="http://schemas.microsoft.com/office/drawing/2014/main" id="{923D11AF-DF76-973F-01CA-1B509472FA5D}"/>
              </a:ext>
            </a:extLst>
          </p:cNvPr>
          <p:cNvSpPr txBox="1">
            <a:spLocks/>
          </p:cNvSpPr>
          <p:nvPr/>
        </p:nvSpPr>
        <p:spPr>
          <a:xfrm>
            <a:off x="9175720" y="62762"/>
            <a:ext cx="3016280" cy="51435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latin typeface="Gotham Medium" panose="02000604030000020004"/>
              </a:rPr>
              <a:t>Waiting for  God’s Peace</a:t>
            </a:r>
          </a:p>
        </p:txBody>
      </p:sp>
      <p:sp>
        <p:nvSpPr>
          <p:cNvPr id="20" name="Rectangle: Rounded Corners 4">
            <a:extLst>
              <a:ext uri="{FF2B5EF4-FFF2-40B4-BE49-F238E27FC236}">
                <a16:creationId xmlns:a16="http://schemas.microsoft.com/office/drawing/2014/main" id="{77EA80B3-570A-9A98-76C7-4C29730E2F82}"/>
              </a:ext>
            </a:extLst>
          </p:cNvPr>
          <p:cNvSpPr txBox="1"/>
          <p:nvPr/>
        </p:nvSpPr>
        <p:spPr>
          <a:xfrm>
            <a:off x="154114" y="-1599900"/>
            <a:ext cx="9021605" cy="882995"/>
          </a:xfrm>
          <a:prstGeom prst="rect">
            <a:avLst/>
          </a:prstGeom>
          <a:solidFill>
            <a:srgbClr val="002060"/>
          </a:solidFill>
          <a:ln>
            <a:solidFill>
              <a:srgbClr val="002060"/>
            </a:solidFill>
          </a:ln>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0008" tIns="90008" rIns="90008" bIns="90008" numCol="1" spcCol="893" anchor="b" anchorCtr="0">
            <a:noAutofit/>
          </a:bodyPr>
          <a:lstStyle/>
          <a:p>
            <a:pPr defTabSz="562550">
              <a:lnSpc>
                <a:spcPct val="90000"/>
              </a:lnSpc>
              <a:spcBef>
                <a:spcPct val="0"/>
              </a:spcBef>
              <a:spcAft>
                <a:spcPct val="35000"/>
              </a:spcAft>
            </a:pPr>
            <a:r>
              <a:rPr lang="en-US" sz="2400" b="1" cap="small" dirty="0">
                <a:solidFill>
                  <a:srgbClr val="002060"/>
                </a:solidFill>
                <a:effectLst>
                  <a:outerShdw blurRad="38100" dist="38100" dir="2700000" algn="tl">
                    <a:srgbClr val="000000">
                      <a:alpha val="43137"/>
                    </a:srgbClr>
                  </a:outerShdw>
                </a:effectLst>
                <a:latin typeface="Gotham Medium" panose="02000604030000020004"/>
                <a:ea typeface="+mn-lt"/>
                <a:cs typeface="Arial" panose="020B0604020202020204" pitchFamily="34" charset="0"/>
              </a:rPr>
              <a:t>Lesson Focus</a:t>
            </a:r>
            <a:r>
              <a:rPr lang="en-US" sz="2400" b="1" dirty="0">
                <a:solidFill>
                  <a:srgbClr val="002060"/>
                </a:solidFill>
                <a:effectLst>
                  <a:outerShdw blurRad="38100" dist="38100" dir="2700000" algn="tl">
                    <a:srgbClr val="000000">
                      <a:alpha val="43137"/>
                    </a:srgbClr>
                  </a:outerShdw>
                </a:effectLst>
                <a:latin typeface="Gotham Medium" panose="02000604030000020004"/>
                <a:ea typeface="+mn-lt"/>
                <a:cs typeface="Arial" panose="020B0604020202020204" pitchFamily="34" charset="0"/>
              </a:rPr>
              <a:t>: </a:t>
            </a:r>
            <a:r>
              <a:rPr lang="en-US" sz="2400" b="1" dirty="0">
                <a:solidFill>
                  <a:srgbClr val="002060"/>
                </a:solidFill>
                <a:latin typeface="Gotham Medium" panose="02000604030000020004"/>
                <a:ea typeface="Calibri" panose="020F0502020204030204" pitchFamily="34" charset="0"/>
                <a:cs typeface="Times New Roman" panose="02020603050405020304" pitchFamily="18" charset="0"/>
              </a:rPr>
              <a:t>Don’t restrict the Gospel with needless rules and traditions.</a:t>
            </a:r>
            <a:endParaRPr lang="en-US" sz="2400" b="1" dirty="0">
              <a:solidFill>
                <a:srgbClr val="002060"/>
              </a:solidFill>
              <a:effectLst>
                <a:outerShdw blurRad="38100" dist="38100" dir="2700000" algn="tl">
                  <a:srgbClr val="000000">
                    <a:alpha val="43137"/>
                  </a:srgbClr>
                </a:outerShdw>
              </a:effectLst>
              <a:latin typeface="Gotham Medium" panose="02000604030000020004"/>
              <a:ea typeface="+mn-lt"/>
              <a:cs typeface="Arial" panose="020B0604020202020204" pitchFamily="34" charset="0"/>
            </a:endParaRPr>
          </a:p>
        </p:txBody>
      </p:sp>
      <p:sp>
        <p:nvSpPr>
          <p:cNvPr id="21" name="Rectangle: Rounded Corners 6">
            <a:extLst>
              <a:ext uri="{FF2B5EF4-FFF2-40B4-BE49-F238E27FC236}">
                <a16:creationId xmlns:a16="http://schemas.microsoft.com/office/drawing/2014/main" id="{2258DB07-56E0-6AD1-6AE1-7D3DA06911F2}"/>
              </a:ext>
            </a:extLst>
          </p:cNvPr>
          <p:cNvSpPr txBox="1"/>
          <p:nvPr/>
        </p:nvSpPr>
        <p:spPr>
          <a:xfrm>
            <a:off x="154115" y="-821153"/>
            <a:ext cx="8560246" cy="581548"/>
          </a:xfrm>
          <a:prstGeom prst="rect">
            <a:avLst/>
          </a:prstGeom>
          <a:solidFill>
            <a:srgbClr val="002060"/>
          </a:solidFill>
          <a:ln>
            <a:solidFill>
              <a:srgbClr val="002060"/>
            </a:solidFill>
          </a:ln>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0008" tIns="90008" rIns="90008" bIns="90008" numCol="1" spcCol="893" anchor="t" anchorCtr="0">
            <a:noAutofit/>
          </a:bodyPr>
          <a:lstStyle/>
          <a:p>
            <a:pPr defTabSz="562550">
              <a:lnSpc>
                <a:spcPct val="90000"/>
              </a:lnSpc>
              <a:spcBef>
                <a:spcPct val="0"/>
              </a:spcBef>
              <a:spcAft>
                <a:spcPct val="35000"/>
              </a:spcAft>
            </a:pPr>
            <a:r>
              <a:rPr lang="en-US" sz="2400" b="1" cap="small" dirty="0">
                <a:solidFill>
                  <a:srgbClr val="002060"/>
                </a:solidFill>
                <a:effectLst>
                  <a:outerShdw blurRad="38100" dist="38100" dir="2700000" algn="tl">
                    <a:srgbClr val="000000">
                      <a:alpha val="43137"/>
                    </a:srgbClr>
                  </a:outerShdw>
                </a:effectLst>
                <a:latin typeface="Gotham Medium" panose="02000604030000020004"/>
                <a:ea typeface="+mn-lt"/>
                <a:cs typeface="Arial" panose="020B0604020202020204" pitchFamily="34" charset="0"/>
              </a:rPr>
              <a:t>Life Response: </a:t>
            </a:r>
            <a:r>
              <a:rPr lang="en-US" sz="2400" b="1" cap="small" dirty="0">
                <a:solidFill>
                  <a:srgbClr val="002060"/>
                </a:solidFill>
                <a:effectLst/>
                <a:latin typeface="Gotham Medium" panose="02000604030000020004"/>
                <a:ea typeface="Calibri" panose="020F0502020204030204" pitchFamily="34" charset="0"/>
              </a:rPr>
              <a:t>Identify examples of unbiblical rules that may needlessly restrict the Gospel today.</a:t>
            </a:r>
            <a:endParaRPr lang="en-US" sz="2400" b="1" cap="small" dirty="0">
              <a:solidFill>
                <a:srgbClr val="002060"/>
              </a:solidFill>
              <a:effectLst>
                <a:outerShdw blurRad="38100" dist="38100" dir="2700000" algn="tl">
                  <a:srgbClr val="000000">
                    <a:alpha val="43137"/>
                  </a:srgbClr>
                </a:outerShdw>
              </a:effectLst>
              <a:latin typeface="Gotham Medium" panose="02000604030000020004"/>
              <a:ea typeface="+mn-lt"/>
              <a:cs typeface="Arial" panose="020B0604020202020204" pitchFamily="34" charset="0"/>
            </a:endParaRPr>
          </a:p>
        </p:txBody>
      </p:sp>
      <p:sp>
        <p:nvSpPr>
          <p:cNvPr id="23" name="Title 2">
            <a:extLst>
              <a:ext uri="{FF2B5EF4-FFF2-40B4-BE49-F238E27FC236}">
                <a16:creationId xmlns:a16="http://schemas.microsoft.com/office/drawing/2014/main" id="{90E1793F-5B7E-2A87-1FC6-145B98E077C1}"/>
              </a:ext>
            </a:extLst>
          </p:cNvPr>
          <p:cNvSpPr txBox="1">
            <a:spLocks/>
          </p:cNvSpPr>
          <p:nvPr/>
        </p:nvSpPr>
        <p:spPr>
          <a:xfrm>
            <a:off x="300725" y="157191"/>
            <a:ext cx="4423675" cy="325493"/>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3600" b="1" dirty="0">
                <a:solidFill>
                  <a:schemeClr val="bg1"/>
                </a:solidFill>
                <a:latin typeface="Gotham Medium" panose="02000604030000020004"/>
              </a:rPr>
              <a:t>QUESTION &amp; ANSWER</a:t>
            </a:r>
          </a:p>
        </p:txBody>
      </p:sp>
      <p:sp>
        <p:nvSpPr>
          <p:cNvPr id="2" name="Slide Number Placeholder 1">
            <a:extLst>
              <a:ext uri="{FF2B5EF4-FFF2-40B4-BE49-F238E27FC236}">
                <a16:creationId xmlns:a16="http://schemas.microsoft.com/office/drawing/2014/main" id="{5A7C1AC3-0169-686D-23F7-3EDDEBE63B79}"/>
              </a:ext>
            </a:extLst>
          </p:cNvPr>
          <p:cNvSpPr txBox="1">
            <a:spLocks/>
          </p:cNvSpPr>
          <p:nvPr/>
        </p:nvSpPr>
        <p:spPr>
          <a:xfrm>
            <a:off x="11447362" y="6316997"/>
            <a:ext cx="580858" cy="391013"/>
          </a:xfrm>
          <a:prstGeom prst="rect">
            <a:avLst/>
          </a:prstGeom>
          <a:noFill/>
          <a:ln>
            <a:solidFill>
              <a:srgbClr val="002060"/>
            </a:solid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21</a:t>
            </a:fld>
            <a:endParaRPr lang="en-US" dirty="0">
              <a:solidFill>
                <a:srgbClr val="002060"/>
              </a:solidFill>
              <a:latin typeface="Arial Black" panose="020B0A04020102020204" pitchFamily="34" charset="0"/>
            </a:endParaRPr>
          </a:p>
        </p:txBody>
      </p:sp>
      <p:sp>
        <p:nvSpPr>
          <p:cNvPr id="8" name="Rectangle 7">
            <a:extLst>
              <a:ext uri="{FF2B5EF4-FFF2-40B4-BE49-F238E27FC236}">
                <a16:creationId xmlns:a16="http://schemas.microsoft.com/office/drawing/2014/main" id="{5D4853CC-972E-4C8E-590D-8057AB1460CE}"/>
              </a:ext>
            </a:extLst>
          </p:cNvPr>
          <p:cNvSpPr/>
          <p:nvPr/>
        </p:nvSpPr>
        <p:spPr>
          <a:xfrm>
            <a:off x="1095108" y="4800303"/>
            <a:ext cx="10642679" cy="1237228"/>
          </a:xfrm>
          <a:prstGeom prst="rect">
            <a:avLst/>
          </a:prstGeom>
          <a:solidFill>
            <a:srgbClr val="002060">
              <a:alpha val="35000"/>
            </a:srgbClr>
          </a:solidFill>
          <a:ln>
            <a:noFill/>
          </a:ln>
        </p:spPr>
        <p:style>
          <a:lnRef idx="0">
            <a:schemeClr val="accent1"/>
          </a:lnRef>
          <a:fillRef idx="3">
            <a:schemeClr val="accent1"/>
          </a:fillRef>
          <a:effectRef idx="3">
            <a:schemeClr val="accent1"/>
          </a:effectRef>
          <a:fontRef idx="minor">
            <a:schemeClr val="lt1"/>
          </a:fontRef>
        </p:style>
        <p:txBody>
          <a:bodyPr wrap="square" lIns="64291" tIns="32146" rIns="64291" bIns="32146">
            <a:spAutoFit/>
          </a:bodyPr>
          <a:lstStyle/>
          <a:p>
            <a:pPr>
              <a:lnSpc>
                <a:spcPct val="107000"/>
              </a:lnSpc>
            </a:pPr>
            <a:r>
              <a:rPr lang="en-US" b="1" dirty="0">
                <a:ln>
                  <a:solidFill>
                    <a:schemeClr val="bg1"/>
                  </a:solidFill>
                </a:ln>
                <a:solidFill>
                  <a:schemeClr val="bg1"/>
                </a:solidFill>
                <a:latin typeface="Gotham Medium" panose="02000604030000020004"/>
                <a:cs typeface="Times New Roman" panose="02020603050405020304" pitchFamily="18" charset="0"/>
              </a:rPr>
              <a:t>Paul’s seizes on the idea that all truth is God’s truth.  It is possible to proclaim the gospel by using sources familiar to any audience.  For example, a popular movie or song might reflect a common human longing for contentment or peace.  A Christian who shares the good news today can validate that longing, explaining that it points to God and can only be satisfied in relationship with Jesus. </a:t>
            </a:r>
          </a:p>
        </p:txBody>
      </p:sp>
    </p:spTree>
    <p:extLst>
      <p:ext uri="{BB962C8B-B14F-4D97-AF65-F5344CB8AC3E}">
        <p14:creationId xmlns:p14="http://schemas.microsoft.com/office/powerpoint/2010/main" val="17332566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91F7E-47E0-2B64-8CFC-D812E2ED1C7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356A175-A53B-C9C6-C2B1-80F2EE24753B}"/>
              </a:ext>
            </a:extLst>
          </p:cNvPr>
          <p:cNvPicPr>
            <a:picLocks noChangeAspect="1"/>
          </p:cNvPicPr>
          <p:nvPr/>
        </p:nvPicPr>
        <p:blipFill>
          <a:blip r:embed="rId3">
            <a:extLst>
              <a:ext uri="{28A0092B-C50C-407E-A947-70E740481C1C}">
                <a14:useLocalDpi xmlns:a14="http://schemas.microsoft.com/office/drawing/2010/main" val="0"/>
              </a:ext>
            </a:extLst>
          </a:blip>
          <a:srcRect t="33935" b="11153"/>
          <a:stretch>
            <a:fillRect/>
          </a:stretch>
        </p:blipFill>
        <p:spPr>
          <a:xfrm>
            <a:off x="-282137" y="0"/>
            <a:ext cx="12192000" cy="7451767"/>
          </a:xfrm>
          <a:custGeom>
            <a:avLst/>
            <a:gdLst/>
            <a:ahLst/>
            <a:cxnLst/>
            <a:rect l="l" t="t" r="r" b="b"/>
            <a:pathLst>
              <a:path w="10676610" h="6579963">
                <a:moveTo>
                  <a:pt x="215405" y="0"/>
                </a:moveTo>
                <a:lnTo>
                  <a:pt x="10676610" y="0"/>
                </a:lnTo>
                <a:lnTo>
                  <a:pt x="10676610" y="6579963"/>
                </a:lnTo>
                <a:lnTo>
                  <a:pt x="7355966" y="6464004"/>
                </a:lnTo>
                <a:lnTo>
                  <a:pt x="4702794" y="6371353"/>
                </a:lnTo>
                <a:lnTo>
                  <a:pt x="4701194" y="6371562"/>
                </a:lnTo>
                <a:cubicBezTo>
                  <a:pt x="4637876" y="6376133"/>
                  <a:pt x="4462972" y="6371398"/>
                  <a:pt x="4471635" y="6363460"/>
                </a:cubicBezTo>
                <a:lnTo>
                  <a:pt x="4433861" y="6361962"/>
                </a:lnTo>
                <a:lnTo>
                  <a:pt x="3961112" y="6345453"/>
                </a:lnTo>
                <a:lnTo>
                  <a:pt x="3243372" y="6320389"/>
                </a:lnTo>
                <a:lnTo>
                  <a:pt x="2413092" y="6291395"/>
                </a:lnTo>
                <a:lnTo>
                  <a:pt x="2393154" y="6292495"/>
                </a:lnTo>
                <a:lnTo>
                  <a:pt x="2315360" y="6300887"/>
                </a:lnTo>
                <a:lnTo>
                  <a:pt x="2298611" y="6306534"/>
                </a:lnTo>
                <a:lnTo>
                  <a:pt x="2279503" y="6300544"/>
                </a:lnTo>
                <a:cubicBezTo>
                  <a:pt x="2277186" y="6298895"/>
                  <a:pt x="2275315" y="6297068"/>
                  <a:pt x="2273947" y="6295128"/>
                </a:cubicBezTo>
                <a:lnTo>
                  <a:pt x="2212012" y="6303334"/>
                </a:lnTo>
                <a:lnTo>
                  <a:pt x="2204556" y="6303364"/>
                </a:lnTo>
                <a:lnTo>
                  <a:pt x="2153281" y="6300107"/>
                </a:lnTo>
                <a:lnTo>
                  <a:pt x="2077203" y="6289875"/>
                </a:lnTo>
                <a:lnTo>
                  <a:pt x="2053052" y="6278822"/>
                </a:lnTo>
                <a:lnTo>
                  <a:pt x="1767173" y="6268839"/>
                </a:lnTo>
                <a:lnTo>
                  <a:pt x="1759313" y="6270144"/>
                </a:lnTo>
                <a:cubicBezTo>
                  <a:pt x="1755431" y="6272141"/>
                  <a:pt x="1753270" y="6275527"/>
                  <a:pt x="1754015" y="6281083"/>
                </a:cubicBezTo>
                <a:cubicBezTo>
                  <a:pt x="1745153" y="6280220"/>
                  <a:pt x="1736444" y="6278451"/>
                  <a:pt x="1727673" y="6276451"/>
                </a:cubicBezTo>
                <a:lnTo>
                  <a:pt x="1723075" y="6275419"/>
                </a:lnTo>
                <a:lnTo>
                  <a:pt x="1705819" y="6276363"/>
                </a:lnTo>
                <a:lnTo>
                  <a:pt x="1699541" y="6270286"/>
                </a:lnTo>
                <a:lnTo>
                  <a:pt x="1641181" y="6270668"/>
                </a:lnTo>
                <a:cubicBezTo>
                  <a:pt x="1615727" y="6285700"/>
                  <a:pt x="1568880" y="6276769"/>
                  <a:pt x="1529578" y="6282433"/>
                </a:cubicBezTo>
                <a:lnTo>
                  <a:pt x="1512242" y="6288237"/>
                </a:lnTo>
                <a:lnTo>
                  <a:pt x="1398646" y="6294505"/>
                </a:lnTo>
                <a:lnTo>
                  <a:pt x="1320851" y="6302897"/>
                </a:lnTo>
                <a:lnTo>
                  <a:pt x="1304103" y="6308544"/>
                </a:lnTo>
                <a:lnTo>
                  <a:pt x="1284995" y="6302554"/>
                </a:lnTo>
                <a:cubicBezTo>
                  <a:pt x="1282678" y="6300906"/>
                  <a:pt x="1280807" y="6299080"/>
                  <a:pt x="1279438" y="6297138"/>
                </a:cubicBezTo>
                <a:lnTo>
                  <a:pt x="1217504" y="6305344"/>
                </a:lnTo>
                <a:lnTo>
                  <a:pt x="1210048" y="6305374"/>
                </a:lnTo>
                <a:lnTo>
                  <a:pt x="1158774" y="6302117"/>
                </a:lnTo>
                <a:lnTo>
                  <a:pt x="1082697" y="6291886"/>
                </a:lnTo>
                <a:cubicBezTo>
                  <a:pt x="1057648" y="6285154"/>
                  <a:pt x="1035684" y="6260420"/>
                  <a:pt x="1004086" y="6271573"/>
                </a:cubicBezTo>
                <a:cubicBezTo>
                  <a:pt x="1011465" y="6258262"/>
                  <a:pt x="966910" y="6274591"/>
                  <a:pt x="958597" y="6262852"/>
                </a:cubicBezTo>
                <a:cubicBezTo>
                  <a:pt x="953810" y="6253162"/>
                  <a:pt x="939179" y="6255858"/>
                  <a:pt x="927065" y="6253548"/>
                </a:cubicBezTo>
                <a:cubicBezTo>
                  <a:pt x="916739" y="6244315"/>
                  <a:pt x="857833" y="6241901"/>
                  <a:pt x="838376" y="6245778"/>
                </a:cubicBezTo>
                <a:cubicBezTo>
                  <a:pt x="784876" y="6262719"/>
                  <a:pt x="730857" y="6227065"/>
                  <a:pt x="687848" y="6239552"/>
                </a:cubicBezTo>
                <a:cubicBezTo>
                  <a:pt x="670765" y="6238110"/>
                  <a:pt x="659514" y="6236097"/>
                  <a:pt x="651351" y="6234065"/>
                </a:cubicBezTo>
                <a:lnTo>
                  <a:pt x="636157" y="6229343"/>
                </a:lnTo>
                <a:lnTo>
                  <a:pt x="36670" y="6208408"/>
                </a:lnTo>
                <a:lnTo>
                  <a:pt x="36752" y="6206084"/>
                </a:lnTo>
                <a:lnTo>
                  <a:pt x="10323" y="6193998"/>
                </a:lnTo>
                <a:cubicBezTo>
                  <a:pt x="3640" y="6186831"/>
                  <a:pt x="-317" y="6177124"/>
                  <a:pt x="21" y="6166561"/>
                </a:cubicBezTo>
                <a:lnTo>
                  <a:pt x="109134" y="3041977"/>
                </a:lnTo>
                <a:lnTo>
                  <a:pt x="114183" y="3032927"/>
                </a:lnTo>
                <a:lnTo>
                  <a:pt x="109891" y="3021493"/>
                </a:lnTo>
                <a:close/>
              </a:path>
            </a:pathLst>
          </a:custGeom>
        </p:spPr>
      </p:pic>
      <p:sp>
        <p:nvSpPr>
          <p:cNvPr id="14" name="TextBox 13">
            <a:extLst>
              <a:ext uri="{FF2B5EF4-FFF2-40B4-BE49-F238E27FC236}">
                <a16:creationId xmlns:a16="http://schemas.microsoft.com/office/drawing/2014/main" id="{037F718F-CBAE-F789-1384-77723B31798E}"/>
              </a:ext>
            </a:extLst>
          </p:cNvPr>
          <p:cNvSpPr txBox="1"/>
          <p:nvPr/>
        </p:nvSpPr>
        <p:spPr>
          <a:xfrm>
            <a:off x="1127563" y="2430081"/>
            <a:ext cx="9372600" cy="3293209"/>
          </a:xfrm>
          <a:prstGeom prst="rect">
            <a:avLst/>
          </a:prstGeom>
          <a:solidFill>
            <a:schemeClr val="bg2">
              <a:alpha val="5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182880" lvl="1" indent="-457200"/>
            <a:r>
              <a:rPr lang="en-US" sz="28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182880" lvl="1" indent="-457200"/>
            <a:r>
              <a:rPr lang="en-US" sz="28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The Lord make his face shine upon thee, and be gracious unto thee:</a:t>
            </a:r>
          </a:p>
          <a:p>
            <a:pPr marL="182880" lvl="1" indent="-457200"/>
            <a:endParaRPr lang="en-US" sz="28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a:p>
            <a:pPr marL="182880" lvl="1" indent="-457200"/>
            <a:r>
              <a:rPr lang="en-US" sz="28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  </a:t>
            </a:r>
          </a:p>
          <a:p>
            <a:pPr marL="182880" lvl="1" indent="-457200" algn="r"/>
            <a:r>
              <a:rPr lang="en-US" sz="28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 Numbers 6:24-26</a:t>
            </a:r>
            <a:r>
              <a:rPr lang="en-US" sz="40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 </a:t>
            </a:r>
            <a:endParaRPr lang="en-US" sz="44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3709887B-FADF-2C0F-DAB9-3640FD3B805F}"/>
              </a:ext>
            </a:extLst>
          </p:cNvPr>
          <p:cNvSpPr txBox="1"/>
          <p:nvPr/>
        </p:nvSpPr>
        <p:spPr>
          <a:xfrm>
            <a:off x="1127563" y="1660640"/>
            <a:ext cx="1723270" cy="769441"/>
          </a:xfrm>
          <a:prstGeom prst="rect">
            <a:avLst/>
          </a:prstGeom>
          <a:solidFill>
            <a:schemeClr val="bg1"/>
          </a:solidFill>
          <a:ln w="381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buFont typeface="Arial" pitchFamily="34" charset="0"/>
              <a:buNone/>
            </a:pPr>
            <a:r>
              <a:rPr lang="en-US" sz="4400" i="1" cap="small" dirty="0">
                <a:solidFill>
                  <a:srgbClr val="002060"/>
                </a:solidFill>
                <a:effectLst>
                  <a:outerShdw blurRad="38100" dist="38100" dir="2700000" algn="tl">
                    <a:srgbClr val="000000">
                      <a:alpha val="43137"/>
                    </a:srgbClr>
                  </a:outerShdw>
                </a:effectLst>
                <a:latin typeface="Arial Black" panose="020B0A04020102020204" pitchFamily="34" charset="0"/>
              </a:rPr>
              <a:t>End</a:t>
            </a:r>
          </a:p>
        </p:txBody>
      </p:sp>
      <p:grpSp>
        <p:nvGrpSpPr>
          <p:cNvPr id="15" name="Group 14">
            <a:extLst>
              <a:ext uri="{FF2B5EF4-FFF2-40B4-BE49-F238E27FC236}">
                <a16:creationId xmlns:a16="http://schemas.microsoft.com/office/drawing/2014/main" id="{B0F80295-706C-70DB-2AF9-389B08463D93}"/>
              </a:ext>
            </a:extLst>
          </p:cNvPr>
          <p:cNvGrpSpPr/>
          <p:nvPr/>
        </p:nvGrpSpPr>
        <p:grpSpPr>
          <a:xfrm>
            <a:off x="7300906" y="6030415"/>
            <a:ext cx="4513457" cy="827585"/>
            <a:chOff x="1449360" y="8289089"/>
            <a:chExt cx="8020643" cy="1164959"/>
          </a:xfrm>
        </p:grpSpPr>
        <p:grpSp>
          <p:nvGrpSpPr>
            <p:cNvPr id="16" name="Group 15">
              <a:extLst>
                <a:ext uri="{FF2B5EF4-FFF2-40B4-BE49-F238E27FC236}">
                  <a16:creationId xmlns:a16="http://schemas.microsoft.com/office/drawing/2014/main" id="{A34B0D4C-843B-8726-D855-730EEDB95838}"/>
                </a:ext>
              </a:extLst>
            </p:cNvPr>
            <p:cNvGrpSpPr/>
            <p:nvPr/>
          </p:nvGrpSpPr>
          <p:grpSpPr>
            <a:xfrm>
              <a:off x="2399144" y="8289089"/>
              <a:ext cx="6121074" cy="926714"/>
              <a:chOff x="3142974" y="5750426"/>
              <a:chExt cx="6718852" cy="2056274"/>
            </a:xfrm>
          </p:grpSpPr>
          <p:sp>
            <p:nvSpPr>
              <p:cNvPr id="18" name="Rectangle: Rounded Corners 17">
                <a:extLst>
                  <a:ext uri="{FF2B5EF4-FFF2-40B4-BE49-F238E27FC236}">
                    <a16:creationId xmlns:a16="http://schemas.microsoft.com/office/drawing/2014/main" id="{E39D3912-182C-4503-895E-03CF9B3E2562}"/>
                  </a:ext>
                </a:extLst>
              </p:cNvPr>
              <p:cNvSpPr/>
              <p:nvPr/>
            </p:nvSpPr>
            <p:spPr>
              <a:xfrm>
                <a:off x="3142974" y="5750426"/>
                <a:ext cx="6718852" cy="2056274"/>
              </a:xfrm>
              <a:prstGeom prst="roundRect">
                <a:avLst/>
              </a:prstGeom>
              <a:blipFill rotWithShape="1">
                <a:blip r:embed="rId4"/>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002060"/>
                  </a:solidFill>
                  <a:effectLst>
                    <a:outerShdw blurRad="63500" dist="25400" dir="2700000" rotWithShape="0">
                      <a:srgbClr val="000000">
                        <a:alpha val="70000"/>
                      </a:srgbClr>
                    </a:outerShdw>
                  </a:effectLst>
                  <a:uFillTx/>
                  <a:latin typeface="+mn-lt"/>
                  <a:ea typeface="+mn-ea"/>
                  <a:cs typeface="+mn-cs"/>
                  <a:sym typeface="Chalkduster"/>
                </a:endParaRPr>
              </a:p>
            </p:txBody>
          </p:sp>
          <p:grpSp>
            <p:nvGrpSpPr>
              <p:cNvPr id="19" name="Group 18">
                <a:extLst>
                  <a:ext uri="{FF2B5EF4-FFF2-40B4-BE49-F238E27FC236}">
                    <a16:creationId xmlns:a16="http://schemas.microsoft.com/office/drawing/2014/main" id="{E83186C6-8889-BC2A-0201-9A6452E3C12D}"/>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20" name="Picture 19" descr="A picture containing drawing, room&#10;&#10;Description automatically generated">
                  <a:extLst>
                    <a:ext uri="{FF2B5EF4-FFF2-40B4-BE49-F238E27FC236}">
                      <a16:creationId xmlns:a16="http://schemas.microsoft.com/office/drawing/2014/main" id="{46F726E9-9CCB-88A5-4657-C8217358CB8C}"/>
                    </a:ext>
                  </a:extLst>
                </p:cNvPr>
                <p:cNvPicPr>
                  <a:picLocks noChangeAspect="1"/>
                </p:cNvPicPr>
                <p:nvPr/>
              </p:nvPicPr>
              <p:blipFill>
                <a:blip r:embed="rId5"/>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21" name="Picture 20" descr="A close up of a logo&#10;&#10;Description automatically generated">
                  <a:extLst>
                    <a:ext uri="{FF2B5EF4-FFF2-40B4-BE49-F238E27FC236}">
                      <a16:creationId xmlns:a16="http://schemas.microsoft.com/office/drawing/2014/main" id="{5A65BAE2-9D11-1B5E-55F3-F7FBE2E06363}"/>
                    </a:ext>
                  </a:extLst>
                </p:cNvPr>
                <p:cNvPicPr>
                  <a:picLocks noChangeAspect="1"/>
                </p:cNvPicPr>
                <p:nvPr/>
              </p:nvPicPr>
              <p:blipFill>
                <a:blip r:embed="rId6"/>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22" name="Picture 21">
                  <a:extLst>
                    <a:ext uri="{FF2B5EF4-FFF2-40B4-BE49-F238E27FC236}">
                      <a16:creationId xmlns:a16="http://schemas.microsoft.com/office/drawing/2014/main" id="{D84FAF4C-3C59-C2A8-2FBF-4748C8A235BD}"/>
                    </a:ext>
                  </a:extLst>
                </p:cNvPr>
                <p:cNvPicPr>
                  <a:picLocks noChangeAspect="1"/>
                </p:cNvPicPr>
                <p:nvPr/>
              </p:nvPicPr>
              <p:blipFill>
                <a:blip r:embed="rId7"/>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17" name="Rectangle 16">
              <a:extLst>
                <a:ext uri="{FF2B5EF4-FFF2-40B4-BE49-F238E27FC236}">
                  <a16:creationId xmlns:a16="http://schemas.microsoft.com/office/drawing/2014/main" id="{41714DD8-613F-3F36-C9F8-C5B85F00FA6E}"/>
                </a:ext>
              </a:extLst>
            </p:cNvPr>
            <p:cNvSpPr/>
            <p:nvPr/>
          </p:nvSpPr>
          <p:spPr>
            <a:xfrm>
              <a:off x="1449360" y="9020802"/>
              <a:ext cx="8020643" cy="433246"/>
            </a:xfrm>
            <a:prstGeom prst="rect">
              <a:avLst/>
            </a:prstGeom>
            <a:solidFill>
              <a:schemeClr val="bg1"/>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l"/>
              <a:r>
                <a:rPr lang="en-US" sz="700" b="1" dirty="0">
                  <a:solidFill>
                    <a:srgbClr val="002060"/>
                  </a:solidFill>
                  <a:latin typeface="Gotham Medium" panose="02000604030000020004"/>
                  <a:cs typeface="Lucida Sans Unicode" panose="020B0602030504020204" pitchFamily="34" charset="0"/>
                </a:rPr>
                <a:t>Material adapted by Stanford W. Bowman Jr. from Echoes® Adult and Bible-in-Life® Adult Spring 2026 quarter with permission,  © David C Cook, https://davidccook.org. May not be further reproduced. All rights reserved.</a:t>
              </a:r>
            </a:p>
          </p:txBody>
        </p:sp>
      </p:grpSp>
    </p:spTree>
    <p:extLst>
      <p:ext uri="{BB962C8B-B14F-4D97-AF65-F5344CB8AC3E}">
        <p14:creationId xmlns:p14="http://schemas.microsoft.com/office/powerpoint/2010/main" val="17578206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B3CAC57E-4D14-40F9-82DA-1D7CFBC1A8AC}"/>
              </a:ext>
            </a:extLst>
          </p:cNvPr>
          <p:cNvSpPr txBox="1"/>
          <p:nvPr/>
        </p:nvSpPr>
        <p:spPr>
          <a:xfrm>
            <a:off x="152400" y="3"/>
            <a:ext cx="3460415" cy="584295"/>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solidFill>
                  <a:schemeClr val="bg1"/>
                </a:solidFill>
                <a:latin typeface="Gotham Medium" panose="02000604030000020004"/>
              </a:rPr>
              <a:t>LESSON OUTLINE</a:t>
            </a:r>
          </a:p>
        </p:txBody>
      </p:sp>
      <p:sp>
        <p:nvSpPr>
          <p:cNvPr id="22" name="Title 2">
            <a:extLst>
              <a:ext uri="{FF2B5EF4-FFF2-40B4-BE49-F238E27FC236}">
                <a16:creationId xmlns:a16="http://schemas.microsoft.com/office/drawing/2014/main" id="{8F68DF59-7286-4940-83AC-0942762905DB}"/>
              </a:ext>
            </a:extLst>
          </p:cNvPr>
          <p:cNvSpPr txBox="1">
            <a:spLocks/>
          </p:cNvSpPr>
          <p:nvPr/>
        </p:nvSpPr>
        <p:spPr>
          <a:xfrm>
            <a:off x="8383565" y="76200"/>
            <a:ext cx="3808435" cy="514350"/>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850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latin typeface="Gotham Medium" panose="02000604030000020004"/>
              </a:rPr>
              <a:t>Waiting for  God’s Peace</a:t>
            </a:r>
          </a:p>
        </p:txBody>
      </p:sp>
      <p:cxnSp>
        <p:nvCxnSpPr>
          <p:cNvPr id="26" name="Straight Connector 25">
            <a:extLst>
              <a:ext uri="{FF2B5EF4-FFF2-40B4-BE49-F238E27FC236}">
                <a16:creationId xmlns:a16="http://schemas.microsoft.com/office/drawing/2014/main" id="{20C70E49-B2B9-42E3-A51E-1563A79CE1C4}"/>
              </a:ext>
            </a:extLst>
          </p:cNvPr>
          <p:cNvCxnSpPr>
            <a:cxnSpLocks/>
          </p:cNvCxnSpPr>
          <p:nvPr/>
        </p:nvCxnSpPr>
        <p:spPr>
          <a:xfrm>
            <a:off x="0" y="685447"/>
            <a:ext cx="12186227" cy="21925"/>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Line 10">
            <a:extLst>
              <a:ext uri="{FF2B5EF4-FFF2-40B4-BE49-F238E27FC236}">
                <a16:creationId xmlns:a16="http://schemas.microsoft.com/office/drawing/2014/main" id="{9668BC52-3F14-425F-AA8C-99E40C6BB3DB}"/>
              </a:ext>
            </a:extLst>
          </p:cNvPr>
          <p:cNvSpPr>
            <a:spLocks noChangeShapeType="1"/>
          </p:cNvSpPr>
          <p:nvPr/>
        </p:nvSpPr>
        <p:spPr bwMode="auto">
          <a:xfrm flipV="1">
            <a:off x="-341053" y="1953078"/>
            <a:ext cx="12527280" cy="0"/>
          </a:xfrm>
          <a:prstGeom prst="line">
            <a:avLst/>
          </a:prstGeom>
          <a:noFill/>
          <a:ln w="361950">
            <a:solidFill>
              <a:srgbClr val="002060"/>
            </a:solidFill>
            <a:round/>
            <a:headEnd/>
            <a:tailEnd/>
          </a:ln>
        </p:spPr>
        <p:txBody>
          <a:bodyPr lIns="64291" tIns="32146" rIns="64291" bIns="32146"/>
          <a:lstStyle/>
          <a:p>
            <a:pPr algn="l"/>
            <a:endParaRPr lang="en-US" sz="1400" dirty="0">
              <a:solidFill>
                <a:schemeClr val="bg1"/>
              </a:solidFill>
              <a:latin typeface="Gotham Medium" panose="02000604030000020004"/>
            </a:endParaRPr>
          </a:p>
        </p:txBody>
      </p:sp>
      <p:grpSp>
        <p:nvGrpSpPr>
          <p:cNvPr id="3" name="Group 2">
            <a:extLst>
              <a:ext uri="{FF2B5EF4-FFF2-40B4-BE49-F238E27FC236}">
                <a16:creationId xmlns:a16="http://schemas.microsoft.com/office/drawing/2014/main" id="{CBB33279-6A28-4989-9B0E-D153BD427AC9}"/>
              </a:ext>
            </a:extLst>
          </p:cNvPr>
          <p:cNvGrpSpPr/>
          <p:nvPr/>
        </p:nvGrpSpPr>
        <p:grpSpPr>
          <a:xfrm>
            <a:off x="415436" y="758098"/>
            <a:ext cx="11574743" cy="4835502"/>
            <a:chOff x="1150459" y="1690565"/>
            <a:chExt cx="11633200" cy="4411561"/>
          </a:xfrm>
          <a:solidFill>
            <a:schemeClr val="accent5">
              <a:alpha val="35000"/>
            </a:schemeClr>
          </a:solidFill>
        </p:grpSpPr>
        <p:sp>
          <p:nvSpPr>
            <p:cNvPr id="24" name="Rectangle 23">
              <a:extLst>
                <a:ext uri="{FF2B5EF4-FFF2-40B4-BE49-F238E27FC236}">
                  <a16:creationId xmlns:a16="http://schemas.microsoft.com/office/drawing/2014/main" id="{69CEFE4A-6B6E-4728-B42A-C8F77D17A120}"/>
                </a:ext>
              </a:extLst>
            </p:cNvPr>
            <p:cNvSpPr/>
            <p:nvPr/>
          </p:nvSpPr>
          <p:spPr>
            <a:xfrm>
              <a:off x="1150459" y="1690565"/>
              <a:ext cx="11633199" cy="935303"/>
            </a:xfrm>
            <a:prstGeom prst="rect">
              <a:avLst/>
            </a:prstGeom>
            <a:grpFill/>
            <a:ln w="603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nchor="ctr">
              <a:spAutoFit/>
            </a:bodyPr>
            <a:lstStyle/>
            <a:p>
              <a:pPr marL="914400" defTabSz="562578">
                <a:lnSpc>
                  <a:spcPct val="90000"/>
                </a:lnSpc>
                <a:spcBef>
                  <a:spcPct val="0"/>
                </a:spcBef>
                <a:spcAft>
                  <a:spcPct val="15000"/>
                </a:spcAft>
              </a:pPr>
              <a:r>
                <a:rPr lang="en-US" sz="3200" b="1" cap="small" spc="50" dirty="0">
                  <a:ln w="0"/>
                  <a:solidFill>
                    <a:srgbClr val="002060"/>
                  </a:solidFill>
                  <a:effectLst>
                    <a:outerShdw blurRad="38100" dist="38100" dir="2700000" algn="tl">
                      <a:srgbClr val="000000">
                        <a:alpha val="43137"/>
                      </a:srgbClr>
                    </a:outerShdw>
                  </a:effectLst>
                  <a:latin typeface="Gotham Medium" panose="02000604030000020004"/>
                </a:rPr>
                <a:t>Lesson Scripture: </a:t>
              </a:r>
              <a:r>
                <a:rPr lang="en-US" sz="3200" b="1" cap="small" spc="50" dirty="0">
                  <a:ln w="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Isaiah 2:2–4; Acts 17:26–28</a:t>
              </a:r>
            </a:p>
            <a:p>
              <a:pPr marL="914400" defTabSz="562578">
                <a:lnSpc>
                  <a:spcPct val="90000"/>
                </a:lnSpc>
                <a:spcBef>
                  <a:spcPct val="0"/>
                </a:spcBef>
                <a:spcAft>
                  <a:spcPct val="15000"/>
                </a:spcAft>
              </a:pPr>
              <a:r>
                <a:rPr lang="en-US" sz="3200" b="1" cap="small" spc="50" dirty="0">
                  <a:ln w="0"/>
                  <a:solidFill>
                    <a:srgbClr val="002060"/>
                  </a:solidFill>
                  <a:effectLst>
                    <a:outerShdw blurRad="38100" dist="38100" dir="2700000" algn="tl">
                      <a:srgbClr val="000000">
                        <a:alpha val="43137"/>
                      </a:srgbClr>
                    </a:outerShdw>
                  </a:effectLst>
                  <a:latin typeface="Gotham Medium" panose="02000604030000020004"/>
                </a:rPr>
                <a:t>Lesson Focus: </a:t>
              </a:r>
              <a:r>
                <a:rPr lang="en-US" sz="2800" b="1" cap="small" spc="50" dirty="0">
                  <a:ln w="0"/>
                  <a:solidFill>
                    <a:srgbClr val="002060"/>
                  </a:solidFill>
                  <a:effectLst>
                    <a:outerShdw blurRad="38100" dist="38100" dir="2700000" algn="tl">
                      <a:srgbClr val="000000">
                        <a:alpha val="43137"/>
                      </a:srgbClr>
                    </a:outerShdw>
                  </a:effectLst>
                  <a:latin typeface="Gotham Medium" panose="02000604030000020004"/>
                </a:rPr>
                <a:t>God will bring peace to all nations.</a:t>
              </a:r>
            </a:p>
          </p:txBody>
        </p:sp>
        <p:sp>
          <p:nvSpPr>
            <p:cNvPr id="15" name="Rectangle 14">
              <a:extLst>
                <a:ext uri="{FF2B5EF4-FFF2-40B4-BE49-F238E27FC236}">
                  <a16:creationId xmlns:a16="http://schemas.microsoft.com/office/drawing/2014/main" id="{3C4A546D-0018-40BA-A5FD-75A46D201506}"/>
                </a:ext>
              </a:extLst>
            </p:cNvPr>
            <p:cNvSpPr/>
            <p:nvPr/>
          </p:nvSpPr>
          <p:spPr>
            <a:xfrm>
              <a:off x="1150459" y="2935689"/>
              <a:ext cx="11633200" cy="3166437"/>
            </a:xfrm>
            <a:prstGeom prst="rect">
              <a:avLst/>
            </a:prstGeom>
            <a:grpFill/>
            <a:ln w="603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nchor="ctr">
              <a:spAutoFit/>
            </a:bodyPr>
            <a:lstStyle/>
            <a:p>
              <a:pPr marL="1578757" lvl="3" indent="-342900" hangingPunct="0">
                <a:buFont typeface="Wingdings" panose="05000000000000000000" pitchFamily="2" charset="2"/>
                <a:buChar char="q"/>
                <a:tabLst>
                  <a:tab pos="642915" algn="l"/>
                </a:tabLst>
              </a:pPr>
              <a:r>
                <a:rPr lang="en-US" sz="28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Introduction</a:t>
              </a:r>
              <a:endParaRPr lang="en-US" sz="28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1578757" lvl="3" indent="-342900" hangingPunct="0">
                <a:buFont typeface="Wingdings" panose="05000000000000000000" pitchFamily="2" charset="2"/>
                <a:buChar char="q"/>
                <a:tabLst>
                  <a:tab pos="642915" algn="l"/>
                </a:tabLst>
              </a:pPr>
              <a:r>
                <a:rPr lang="en-US" sz="28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Review</a:t>
              </a:r>
              <a:endParaRPr lang="en-US" sz="28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1578757" lvl="3" indent="-342900" hangingPunct="0">
                <a:buFont typeface="Wingdings" panose="05000000000000000000" pitchFamily="2" charset="2"/>
                <a:buChar char="q"/>
                <a:tabLst>
                  <a:tab pos="642915" algn="l"/>
                </a:tabLst>
              </a:pPr>
              <a:r>
                <a:rPr lang="en-US" sz="28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Lesson Context</a:t>
              </a:r>
              <a:endParaRPr lang="en-US" sz="28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1578757" lvl="3" indent="-342900" hangingPunct="0">
                <a:buFont typeface="Wingdings" panose="05000000000000000000" pitchFamily="2" charset="2"/>
                <a:buChar char="q"/>
                <a:tabLst>
                  <a:tab pos="642915" algn="l"/>
                </a:tabLst>
              </a:pPr>
              <a:r>
                <a:rPr lang="en-US" sz="28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Overview</a:t>
              </a:r>
              <a:endParaRPr lang="en-US" sz="28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2171700" lvl="4" indent="-342900">
                <a:lnSpc>
                  <a:spcPct val="107000"/>
                </a:lnSpc>
                <a:buFont typeface="Wingdings" panose="05000000000000000000" pitchFamily="2" charset="2"/>
                <a:buChar char="q"/>
              </a:pPr>
              <a:r>
                <a:rPr lang="en-US" sz="24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rPr>
                <a:t>The Mountain of God - Isaiah 2:2–4 KJV</a:t>
              </a:r>
            </a:p>
            <a:p>
              <a:pPr marL="2171700" lvl="4" indent="-342900">
                <a:lnSpc>
                  <a:spcPct val="107000"/>
                </a:lnSpc>
                <a:buFont typeface="Wingdings" panose="05000000000000000000" pitchFamily="2" charset="2"/>
                <a:buChar char="q"/>
              </a:pPr>
              <a:r>
                <a:rPr lang="en-US" sz="24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rPr>
                <a:t>God’s Desire for the Nations - Acts 17:26–28 KJV</a:t>
              </a:r>
            </a:p>
            <a:p>
              <a:pPr marL="1578757" lvl="3" indent="-342900" hangingPunct="0">
                <a:lnSpc>
                  <a:spcPct val="107000"/>
                </a:lnSpc>
                <a:buFont typeface="Wingdings" panose="05000000000000000000" pitchFamily="2" charset="2"/>
                <a:buChar char="q"/>
                <a:tabLst>
                  <a:tab pos="642915" algn="l"/>
                </a:tabLst>
              </a:pPr>
              <a:r>
                <a:rPr lang="en-US" sz="2800" b="1" cap="small" spc="50" dirty="0">
                  <a:ln w="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Conclusion</a:t>
              </a:r>
            </a:p>
            <a:p>
              <a:pPr marL="1578757" lvl="3" indent="-342900" hangingPunct="0">
                <a:buFont typeface="Wingdings" panose="05000000000000000000" pitchFamily="2" charset="2"/>
                <a:buChar char="q"/>
                <a:tabLst>
                  <a:tab pos="642915" algn="l"/>
                </a:tabLst>
              </a:pPr>
              <a:r>
                <a:rPr lang="en-US" sz="28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Question &amp; Answers</a:t>
              </a:r>
              <a:endParaRPr lang="en-US" sz="28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p:txBody>
        </p:sp>
      </p:grpSp>
      <p:pic>
        <p:nvPicPr>
          <p:cNvPr id="6" name="Picture 5" descr="A person and person standing in a desert&#10;&#10;Description automatically generated">
            <a:extLst>
              <a:ext uri="{FF2B5EF4-FFF2-40B4-BE49-F238E27FC236}">
                <a16:creationId xmlns:a16="http://schemas.microsoft.com/office/drawing/2014/main" id="{C3A868A9-D975-BFD9-0AA6-7709C79C9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35262" y="4858887"/>
            <a:ext cx="3251048" cy="3251048"/>
          </a:xfrm>
          <a:prstGeom prst="rect">
            <a:avLst/>
          </a:prstGeom>
          <a:blipFill>
            <a:blip r:embed="rId3">
              <a:alphaModFix amt="70000"/>
            </a:blip>
            <a:stretch>
              <a:fillRect/>
            </a:stretch>
          </a:blipFill>
        </p:spPr>
      </p:pic>
      <p:pic>
        <p:nvPicPr>
          <p:cNvPr id="2" name="Picture 1">
            <a:extLst>
              <a:ext uri="{FF2B5EF4-FFF2-40B4-BE49-F238E27FC236}">
                <a16:creationId xmlns:a16="http://schemas.microsoft.com/office/drawing/2014/main" id="{3ED397F9-128A-4375-1F23-0F021FEA003B}"/>
              </a:ext>
            </a:extLst>
          </p:cNvPr>
          <p:cNvPicPr>
            <a:picLocks noChangeAspect="1"/>
          </p:cNvPicPr>
          <p:nvPr/>
        </p:nvPicPr>
        <p:blipFill>
          <a:blip r:embed="rId4">
            <a:extLst>
              <a:ext uri="{28A0092B-C50C-407E-A947-70E740481C1C}">
                <a14:useLocalDpi xmlns:a14="http://schemas.microsoft.com/office/drawing/2010/main" val="0"/>
              </a:ext>
            </a:extLst>
          </a:blip>
          <a:srcRect l="2851" r="2851"/>
          <a:stretch/>
        </p:blipFill>
        <p:spPr>
          <a:xfrm>
            <a:off x="8739130" y="2848760"/>
            <a:ext cx="3251048" cy="2586020"/>
          </a:xfrm>
          <a:custGeom>
            <a:avLst/>
            <a:gdLst/>
            <a:ahLst/>
            <a:cxnLst/>
            <a:rect l="l" t="t" r="r" b="b"/>
            <a:pathLst>
              <a:path w="6972657" h="6356349">
                <a:moveTo>
                  <a:pt x="4162425" y="4810724"/>
                </a:moveTo>
                <a:cubicBezTo>
                  <a:pt x="4508954" y="4810724"/>
                  <a:pt x="4789872" y="5103559"/>
                  <a:pt x="4789872" y="5464789"/>
                </a:cubicBezTo>
                <a:cubicBezTo>
                  <a:pt x="4789872" y="5826019"/>
                  <a:pt x="4508954" y="6118855"/>
                  <a:pt x="4162425" y="6118855"/>
                </a:cubicBezTo>
                <a:cubicBezTo>
                  <a:pt x="3815896" y="6118855"/>
                  <a:pt x="3534978" y="5826019"/>
                  <a:pt x="3534978" y="5464789"/>
                </a:cubicBezTo>
                <a:cubicBezTo>
                  <a:pt x="3534978" y="5103559"/>
                  <a:pt x="3815896" y="4810724"/>
                  <a:pt x="4162425" y="4810724"/>
                </a:cubicBezTo>
                <a:close/>
                <a:moveTo>
                  <a:pt x="92101" y="4731176"/>
                </a:moveTo>
                <a:cubicBezTo>
                  <a:pt x="540880" y="4731176"/>
                  <a:pt x="904688" y="5094984"/>
                  <a:pt x="904688" y="5543763"/>
                </a:cubicBezTo>
                <a:cubicBezTo>
                  <a:pt x="904688" y="5964494"/>
                  <a:pt x="584935" y="6310542"/>
                  <a:pt x="175183" y="6352155"/>
                </a:cubicBezTo>
                <a:lnTo>
                  <a:pt x="92121" y="6356349"/>
                </a:lnTo>
                <a:lnTo>
                  <a:pt x="92081" y="6356349"/>
                </a:lnTo>
                <a:lnTo>
                  <a:pt x="9019" y="6352155"/>
                </a:lnTo>
                <a:lnTo>
                  <a:pt x="4079" y="6351401"/>
                </a:lnTo>
                <a:lnTo>
                  <a:pt x="0" y="6352492"/>
                </a:lnTo>
                <a:lnTo>
                  <a:pt x="0" y="4736748"/>
                </a:lnTo>
                <a:lnTo>
                  <a:pt x="9019" y="4735372"/>
                </a:lnTo>
                <a:cubicBezTo>
                  <a:pt x="36336" y="4732597"/>
                  <a:pt x="64052" y="4731176"/>
                  <a:pt x="92101" y="4731176"/>
                </a:cubicBezTo>
                <a:close/>
                <a:moveTo>
                  <a:pt x="6385770" y="2098604"/>
                </a:moveTo>
                <a:cubicBezTo>
                  <a:pt x="6543907" y="2107100"/>
                  <a:pt x="6698935" y="2178483"/>
                  <a:pt x="6813407" y="2310776"/>
                </a:cubicBezTo>
                <a:cubicBezTo>
                  <a:pt x="7042252" y="2575278"/>
                  <a:pt x="7022052" y="2983098"/>
                  <a:pt x="6768322" y="3221698"/>
                </a:cubicBezTo>
                <a:cubicBezTo>
                  <a:pt x="6718815" y="3268040"/>
                  <a:pt x="6662527" y="3305861"/>
                  <a:pt x="6601629" y="3333787"/>
                </a:cubicBezTo>
                <a:cubicBezTo>
                  <a:pt x="6357584" y="3444872"/>
                  <a:pt x="6072796" y="3380857"/>
                  <a:pt x="5894479" y="3174765"/>
                </a:cubicBezTo>
                <a:cubicBezTo>
                  <a:pt x="5665537" y="2910180"/>
                  <a:pt x="5685739" y="2502359"/>
                  <a:pt x="5939476" y="2263752"/>
                </a:cubicBezTo>
                <a:cubicBezTo>
                  <a:pt x="6066385" y="2144498"/>
                  <a:pt x="6227633" y="2090107"/>
                  <a:pt x="6385770" y="2098604"/>
                </a:cubicBezTo>
                <a:close/>
                <a:moveTo>
                  <a:pt x="0" y="0"/>
                </a:moveTo>
                <a:lnTo>
                  <a:pt x="5609109" y="0"/>
                </a:lnTo>
                <a:lnTo>
                  <a:pt x="5710855" y="100163"/>
                </a:lnTo>
                <a:cubicBezTo>
                  <a:pt x="5940043" y="363896"/>
                  <a:pt x="6060564" y="781193"/>
                  <a:pt x="5983550" y="1133306"/>
                </a:cubicBezTo>
                <a:cubicBezTo>
                  <a:pt x="5820740" y="1874471"/>
                  <a:pt x="4868226" y="1916819"/>
                  <a:pt x="4807924" y="2551785"/>
                </a:cubicBezTo>
                <a:cubicBezTo>
                  <a:pt x="4772098" y="2931077"/>
                  <a:pt x="5073952" y="3310271"/>
                  <a:pt x="5323480" y="3486493"/>
                </a:cubicBezTo>
                <a:cubicBezTo>
                  <a:pt x="5798207" y="3822498"/>
                  <a:pt x="6190925" y="3545085"/>
                  <a:pt x="6484693" y="3873055"/>
                </a:cubicBezTo>
                <a:cubicBezTo>
                  <a:pt x="6702769" y="4116667"/>
                  <a:pt x="6749067" y="4564067"/>
                  <a:pt x="6564699" y="4869471"/>
                </a:cubicBezTo>
                <a:cubicBezTo>
                  <a:pt x="6538929" y="4912110"/>
                  <a:pt x="6508772" y="4951720"/>
                  <a:pt x="6474766" y="4987555"/>
                </a:cubicBezTo>
                <a:lnTo>
                  <a:pt x="6475634" y="4987552"/>
                </a:lnTo>
                <a:cubicBezTo>
                  <a:pt x="6246183" y="5229347"/>
                  <a:pt x="5896158" y="5245005"/>
                  <a:pt x="5787911" y="5249784"/>
                </a:cubicBezTo>
                <a:cubicBezTo>
                  <a:pt x="5276208" y="5272608"/>
                  <a:pt x="5181583" y="4739335"/>
                  <a:pt x="4594647" y="4582595"/>
                </a:cubicBezTo>
                <a:cubicBezTo>
                  <a:pt x="4553401" y="4571414"/>
                  <a:pt x="4047262" y="4444111"/>
                  <a:pt x="3576692" y="4689896"/>
                </a:cubicBezTo>
                <a:cubicBezTo>
                  <a:pt x="2903508" y="5041365"/>
                  <a:pt x="3035835" y="5772616"/>
                  <a:pt x="2439534" y="6019748"/>
                </a:cubicBezTo>
                <a:cubicBezTo>
                  <a:pt x="2062607" y="6175963"/>
                  <a:pt x="1545662" y="6076257"/>
                  <a:pt x="1262869" y="5786450"/>
                </a:cubicBezTo>
                <a:cubicBezTo>
                  <a:pt x="864056" y="5377550"/>
                  <a:pt x="1125562" y="4799418"/>
                  <a:pt x="734842" y="4526254"/>
                </a:cubicBezTo>
                <a:cubicBezTo>
                  <a:pt x="506361" y="4366061"/>
                  <a:pt x="192715" y="4446641"/>
                  <a:pt x="19856" y="4511293"/>
                </a:cubicBezTo>
                <a:lnTo>
                  <a:pt x="0" y="4519330"/>
                </a:lnTo>
                <a:close/>
              </a:path>
            </a:pathLst>
          </a:custGeom>
        </p:spPr>
      </p:pic>
      <p:sp>
        <p:nvSpPr>
          <p:cNvPr id="4" name="Slide Number Placeholder 1">
            <a:extLst>
              <a:ext uri="{FF2B5EF4-FFF2-40B4-BE49-F238E27FC236}">
                <a16:creationId xmlns:a16="http://schemas.microsoft.com/office/drawing/2014/main" id="{1A2E2050-BB63-B9F8-47A0-0B00CDE5A00B}"/>
              </a:ext>
            </a:extLst>
          </p:cNvPr>
          <p:cNvSpPr txBox="1">
            <a:spLocks/>
          </p:cNvSpPr>
          <p:nvPr/>
        </p:nvSpPr>
        <p:spPr>
          <a:xfrm>
            <a:off x="10583411" y="6330462"/>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3</a:t>
            </a:fld>
            <a:endParaRPr lang="en-US"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24846623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5B0F5-B0D3-8263-BAC5-CA289B352DB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99D02A6-A94E-9517-ABF7-B87155E87F56}"/>
              </a:ext>
            </a:extLst>
          </p:cNvPr>
          <p:cNvSpPr/>
          <p:nvPr/>
        </p:nvSpPr>
        <p:spPr>
          <a:xfrm>
            <a:off x="101372" y="590725"/>
            <a:ext cx="12090628" cy="6267275"/>
          </a:xfrm>
          <a:prstGeom prst="rect">
            <a:avLst/>
          </a:prstGeom>
          <a:noFill/>
          <a:ln w="1016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E13673-F993-5B2A-F553-687558127A98}"/>
              </a:ext>
            </a:extLst>
          </p:cNvPr>
          <p:cNvSpPr txBox="1"/>
          <p:nvPr/>
        </p:nvSpPr>
        <p:spPr>
          <a:xfrm>
            <a:off x="9522" y="-3497"/>
            <a:ext cx="2733678" cy="584295"/>
          </a:xfrm>
          <a:prstGeom prst="rect">
            <a:avLst/>
          </a:prstGeom>
          <a:solidFill>
            <a:srgbClr val="002060"/>
          </a:solidFill>
          <a:ln>
            <a:solidFill>
              <a:srgbClr val="002060"/>
            </a:solidFill>
          </a:ln>
        </p:spPr>
        <p:txBody>
          <a:bodyPr wrap="square" lIns="64291" tIns="32146" rIns="64291" bIns="32146" rtlCol="0">
            <a:spAutoFit/>
          </a:bodyPr>
          <a:lstStyle/>
          <a:p>
            <a:pPr algn="l"/>
            <a:r>
              <a:rPr lang="en-US" sz="3400" b="1" dirty="0">
                <a:solidFill>
                  <a:schemeClr val="bg1"/>
                </a:solidFill>
                <a:effectLst>
                  <a:outerShdw blurRad="38100" dist="38100" dir="2700000" algn="tl">
                    <a:srgbClr val="000000">
                      <a:alpha val="43137"/>
                    </a:srgbClr>
                  </a:outerShdw>
                </a:effectLst>
                <a:latin typeface="Gotham Medium" panose="02000604030000020004"/>
              </a:rPr>
              <a:t>CONCLUSION</a:t>
            </a:r>
            <a:endParaRPr lang="en-US" sz="2500" b="1" dirty="0">
              <a:solidFill>
                <a:schemeClr val="bg1"/>
              </a:solidFill>
              <a:effectLst>
                <a:outerShdw blurRad="38100" dist="38100" dir="2700000" algn="tl">
                  <a:srgbClr val="000000">
                    <a:alpha val="43137"/>
                  </a:srgbClr>
                </a:outerShdw>
              </a:effectLst>
              <a:latin typeface="Gotham Medium" panose="02000604030000020004"/>
            </a:endParaRPr>
          </a:p>
        </p:txBody>
      </p:sp>
      <p:cxnSp>
        <p:nvCxnSpPr>
          <p:cNvPr id="21" name="Straight Connector 20">
            <a:extLst>
              <a:ext uri="{FF2B5EF4-FFF2-40B4-BE49-F238E27FC236}">
                <a16:creationId xmlns:a16="http://schemas.microsoft.com/office/drawing/2014/main" id="{40157497-28FC-4909-CA4A-5AACFA44C071}"/>
              </a:ext>
            </a:extLst>
          </p:cNvPr>
          <p:cNvCxnSpPr/>
          <p:nvPr/>
        </p:nvCxnSpPr>
        <p:spPr>
          <a:xfrm>
            <a:off x="-228600" y="580798"/>
            <a:ext cx="128016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Title 2">
            <a:extLst>
              <a:ext uri="{FF2B5EF4-FFF2-40B4-BE49-F238E27FC236}">
                <a16:creationId xmlns:a16="http://schemas.microsoft.com/office/drawing/2014/main" id="{67D6BFBF-5242-5D58-5403-5E0911CB9CCC}"/>
              </a:ext>
            </a:extLst>
          </p:cNvPr>
          <p:cNvSpPr txBox="1">
            <a:spLocks/>
          </p:cNvSpPr>
          <p:nvPr/>
        </p:nvSpPr>
        <p:spPr>
          <a:xfrm>
            <a:off x="9175720" y="56521"/>
            <a:ext cx="3016280" cy="51435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effectLst>
                  <a:outerShdw blurRad="38100" dist="38100" dir="2700000" algn="tl">
                    <a:srgbClr val="000000">
                      <a:alpha val="43137"/>
                    </a:srgbClr>
                  </a:outerShdw>
                </a:effectLst>
                <a:latin typeface="Gotham Medium" panose="02000604030000020004"/>
              </a:rPr>
              <a:t>Waiting for  God’s Peace</a:t>
            </a:r>
          </a:p>
        </p:txBody>
      </p:sp>
      <p:pic>
        <p:nvPicPr>
          <p:cNvPr id="6" name="Picture 5">
            <a:extLst>
              <a:ext uri="{FF2B5EF4-FFF2-40B4-BE49-F238E27FC236}">
                <a16:creationId xmlns:a16="http://schemas.microsoft.com/office/drawing/2014/main" id="{63B08169-F435-6C77-6FE1-2DA7A1B451A6}"/>
              </a:ext>
            </a:extLst>
          </p:cNvPr>
          <p:cNvPicPr>
            <a:picLocks noChangeAspect="1"/>
          </p:cNvPicPr>
          <p:nvPr/>
        </p:nvPicPr>
        <p:blipFill>
          <a:blip r:embed="rId3">
            <a:extLst>
              <a:ext uri="{28A0092B-C50C-407E-A947-70E740481C1C}">
                <a14:useLocalDpi xmlns:a14="http://schemas.microsoft.com/office/drawing/2010/main" val="0"/>
              </a:ext>
            </a:extLst>
          </a:blip>
          <a:srcRect l="20655" t="33911" r="20655"/>
          <a:stretch>
            <a:fillRect/>
          </a:stretch>
        </p:blipFill>
        <p:spPr>
          <a:xfrm flipH="1">
            <a:off x="-31380" y="1487180"/>
            <a:ext cx="4922033" cy="5413376"/>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p:spPr>
      </p:pic>
      <p:sp>
        <p:nvSpPr>
          <p:cNvPr id="3" name="Rectangle 2">
            <a:extLst>
              <a:ext uri="{FF2B5EF4-FFF2-40B4-BE49-F238E27FC236}">
                <a16:creationId xmlns:a16="http://schemas.microsoft.com/office/drawing/2014/main" id="{9554B642-803F-0479-4F03-EBE4F019F9B4}"/>
              </a:ext>
            </a:extLst>
          </p:cNvPr>
          <p:cNvSpPr/>
          <p:nvPr/>
        </p:nvSpPr>
        <p:spPr>
          <a:xfrm>
            <a:off x="5563695" y="1104116"/>
            <a:ext cx="6659682" cy="304964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600"/>
              </a:spcBef>
              <a:spcAft>
                <a:spcPts val="600"/>
              </a:spcAft>
            </a:pPr>
            <a:endParaRPr lang="en-US" b="1" u="sng"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a:p>
            <a:pPr marR="0">
              <a:lnSpc>
                <a:spcPct val="107000"/>
              </a:lnSpc>
              <a:spcBef>
                <a:spcPts val="600"/>
              </a:spcBef>
              <a:spcAft>
                <a:spcPts val="600"/>
              </a:spcAft>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John 14:1–4—Many Dwellings in the Father’s House.</a:t>
            </a:r>
          </a:p>
          <a:p>
            <a:pPr marR="0">
              <a:lnSpc>
                <a:spcPct val="107000"/>
              </a:lnSpc>
              <a:spcBef>
                <a:spcPts val="600"/>
              </a:spcBef>
              <a:spcAft>
                <a:spcPts val="600"/>
              </a:spcAft>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1 Thessalonians 4:13–18—Encouraging Words of Hope. </a:t>
            </a:r>
          </a:p>
          <a:p>
            <a:pPr marR="0">
              <a:lnSpc>
                <a:spcPct val="107000"/>
              </a:lnSpc>
              <a:spcBef>
                <a:spcPts val="600"/>
              </a:spcBef>
              <a:spcAft>
                <a:spcPts val="600"/>
              </a:spcAft>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Job 19:23–27—I Know That My Redeemer Lives. </a:t>
            </a:r>
          </a:p>
          <a:p>
            <a:pPr marR="0">
              <a:lnSpc>
                <a:spcPct val="107000"/>
              </a:lnSpc>
              <a:spcBef>
                <a:spcPts val="600"/>
              </a:spcBef>
              <a:spcAft>
                <a:spcPts val="600"/>
              </a:spcAft>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Isaiah 26:12–19—Awake and Sing for Joy. </a:t>
            </a:r>
          </a:p>
          <a:p>
            <a:pPr marR="0">
              <a:lnSpc>
                <a:spcPct val="107000"/>
              </a:lnSpc>
              <a:spcBef>
                <a:spcPts val="600"/>
              </a:spcBef>
              <a:spcAft>
                <a:spcPts val="600"/>
              </a:spcAft>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Psalm 118:15–24—Give Thanks to the Lord. </a:t>
            </a:r>
          </a:p>
          <a:p>
            <a:pPr marR="0">
              <a:lnSpc>
                <a:spcPct val="107000"/>
              </a:lnSpc>
              <a:spcBef>
                <a:spcPts val="600"/>
              </a:spcBef>
              <a:spcAft>
                <a:spcPts val="600"/>
              </a:spcAft>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1 Corinthians 15:13–20—Christ Is Risen from the Dead. </a:t>
            </a:r>
          </a:p>
        </p:txBody>
      </p:sp>
      <p:sp>
        <p:nvSpPr>
          <p:cNvPr id="15" name="Rectangle: Rounded Corners 6">
            <a:extLst>
              <a:ext uri="{FF2B5EF4-FFF2-40B4-BE49-F238E27FC236}">
                <a16:creationId xmlns:a16="http://schemas.microsoft.com/office/drawing/2014/main" id="{052682AC-3702-54EE-80FA-206D76C6B19E}"/>
              </a:ext>
            </a:extLst>
          </p:cNvPr>
          <p:cNvSpPr txBox="1"/>
          <p:nvPr/>
        </p:nvSpPr>
        <p:spPr>
          <a:xfrm>
            <a:off x="0" y="647045"/>
            <a:ext cx="12191999" cy="840134"/>
          </a:xfrm>
          <a:prstGeom prst="rect">
            <a:avLst/>
          </a:prstGeom>
          <a:solidFill>
            <a:srgbClr val="00206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52400">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0008" tIns="90008" rIns="90008" bIns="90008" numCol="1" spcCol="893" anchor="ctr" anchorCtr="0">
            <a:noAutofit/>
          </a:bodyPr>
          <a:lstStyle/>
          <a:p>
            <a:pPr defTabSz="562550">
              <a:lnSpc>
                <a:spcPct val="90000"/>
              </a:lnSpc>
              <a:spcBef>
                <a:spcPct val="0"/>
              </a:spcBef>
              <a:spcAft>
                <a:spcPct val="35000"/>
              </a:spcAft>
            </a:pPr>
            <a:endParaRPr lang="en-US" sz="2800" b="1" cap="small" dirty="0">
              <a:solidFill>
                <a:schemeClr val="bg1"/>
              </a:solidFill>
              <a:effectLst>
                <a:outerShdw blurRad="38100" dist="38100" dir="2700000" algn="tl">
                  <a:srgbClr val="000000">
                    <a:alpha val="43137"/>
                  </a:srgbClr>
                </a:outerShdw>
              </a:effectLst>
              <a:latin typeface="Gotham Medium" panose="02000604030000020004"/>
            </a:endParaRPr>
          </a:p>
        </p:txBody>
      </p:sp>
      <p:sp>
        <p:nvSpPr>
          <p:cNvPr id="4" name="Slide Number Placeholder 1">
            <a:extLst>
              <a:ext uri="{FF2B5EF4-FFF2-40B4-BE49-F238E27FC236}">
                <a16:creationId xmlns:a16="http://schemas.microsoft.com/office/drawing/2014/main" id="{5CCFFBFB-D346-AD63-7028-935B15F28B83}"/>
              </a:ext>
            </a:extLst>
          </p:cNvPr>
          <p:cNvSpPr txBox="1">
            <a:spLocks/>
          </p:cNvSpPr>
          <p:nvPr/>
        </p:nvSpPr>
        <p:spPr>
          <a:xfrm>
            <a:off x="-953551" y="6552099"/>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chemeClr val="bg1"/>
                </a:solidFill>
                <a:latin typeface="Arial Black" panose="020B0A04020102020204" pitchFamily="34" charset="0"/>
              </a:rPr>
              <a:pPr algn="r"/>
              <a:t>4</a:t>
            </a:fld>
            <a:endParaRPr lang="en-US" dirty="0">
              <a:solidFill>
                <a:schemeClr val="bg1"/>
              </a:solidFill>
              <a:latin typeface="Arial Black" panose="020B0A04020102020204" pitchFamily="34" charset="0"/>
            </a:endParaRPr>
          </a:p>
        </p:txBody>
      </p:sp>
      <p:sp>
        <p:nvSpPr>
          <p:cNvPr id="8" name="TextBox 7">
            <a:extLst>
              <a:ext uri="{FF2B5EF4-FFF2-40B4-BE49-F238E27FC236}">
                <a16:creationId xmlns:a16="http://schemas.microsoft.com/office/drawing/2014/main" id="{A9FD80AF-7943-518C-2F8F-5141664A4726}"/>
              </a:ext>
            </a:extLst>
          </p:cNvPr>
          <p:cNvSpPr txBox="1"/>
          <p:nvPr/>
        </p:nvSpPr>
        <p:spPr>
          <a:xfrm>
            <a:off x="1049436" y="863187"/>
            <a:ext cx="10093125" cy="907941"/>
          </a:xfrm>
          <a:prstGeom prst="rect">
            <a:avLst/>
          </a:prstGeom>
          <a:noFill/>
        </p:spPr>
        <p:txBody>
          <a:bodyPr wrap="square">
            <a:spAutoFit/>
          </a:bodyPr>
          <a:lstStyle/>
          <a:p>
            <a:pPr defTabSz="562550">
              <a:lnSpc>
                <a:spcPct val="90000"/>
              </a:lnSpc>
              <a:spcBef>
                <a:spcPct val="0"/>
              </a:spcBef>
              <a:spcAft>
                <a:spcPct val="35000"/>
              </a:spcAft>
            </a:pPr>
            <a:r>
              <a:rPr lang="en-US" sz="2800" b="1" cap="small" dirty="0">
                <a:solidFill>
                  <a:schemeClr val="bg1"/>
                </a:solidFill>
                <a:effectLst>
                  <a:outerShdw blurRad="38100" dist="38100" dir="2700000" algn="tl">
                    <a:srgbClr val="000000">
                      <a:alpha val="43137"/>
                    </a:srgbClr>
                  </a:outerShdw>
                </a:effectLst>
                <a:latin typeface="Gotham Medium" panose="02000604030000020004"/>
                <a:ea typeface="+mn-lt"/>
                <a:cs typeface="Arial" panose="020B0604020202020204" pitchFamily="34" charset="0"/>
              </a:rPr>
              <a:t>Support Scripture for Lesson - </a:t>
            </a:r>
            <a:r>
              <a:rPr lang="en-US" sz="2000" b="1" u="sng"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Week of March 30 through April 4</a:t>
            </a:r>
          </a:p>
          <a:p>
            <a:pPr defTabSz="562550">
              <a:lnSpc>
                <a:spcPct val="90000"/>
              </a:lnSpc>
              <a:spcBef>
                <a:spcPct val="0"/>
              </a:spcBef>
              <a:spcAft>
                <a:spcPct val="35000"/>
              </a:spcAft>
            </a:pPr>
            <a:endParaRPr lang="en-US" sz="2000" b="1" u="sng"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0AF7E649-BAD1-B84E-0C00-91C3C26DF9F3}"/>
              </a:ext>
            </a:extLst>
          </p:cNvPr>
          <p:cNvSpPr txBox="1"/>
          <p:nvPr/>
        </p:nvSpPr>
        <p:spPr>
          <a:xfrm>
            <a:off x="4898503" y="4163690"/>
            <a:ext cx="6877650" cy="2308324"/>
          </a:xfrm>
          <a:prstGeom prst="rect">
            <a:avLst/>
          </a:prstGeom>
          <a:noFill/>
        </p:spPr>
        <p:txBody>
          <a:bodyPr wrap="square">
            <a:spAutoFit/>
          </a:bodyPr>
          <a:lstStyle/>
          <a:p>
            <a:r>
              <a:rPr lang="en-US" sz="1800" kern="1200" dirty="0">
                <a:solidFill>
                  <a:schemeClr val="tx1"/>
                </a:solidFill>
                <a:effectLst/>
                <a:latin typeface="+mn-lt"/>
                <a:ea typeface="+mn-ea"/>
                <a:cs typeface="+mn-cs"/>
              </a:rPr>
              <a:t>God gives believers a living hope that overcomes suffering, death, and uncertainty through Christ. These scriptures collectively teach that the believer’s hope is secure in God’s promises—eternal life, resurrection, and victory through Jesus Christ. Whether facing grief, suffering, or uncertainty, we are called to trust God, remain faithful, and rejoice in His salvation. The lesson is clear: </a:t>
            </a:r>
            <a:r>
              <a:rPr lang="en-US" sz="1800" b="1" kern="1200" dirty="0">
                <a:solidFill>
                  <a:schemeClr val="tx1"/>
                </a:solidFill>
                <a:effectLst/>
                <a:latin typeface="+mn-lt"/>
                <a:ea typeface="+mn-ea"/>
                <a:cs typeface="+mn-cs"/>
              </a:rPr>
              <a:t>because Christ lives and will return, we can live with confidence, endure trials with hope, and give thanks knowing our future with God is certain.</a:t>
            </a:r>
            <a:endParaRPr lang="en-US" sz="18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326049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59A3EA5-4B17-46D7-8358-1E2CFD7A8EB1}"/>
              </a:ext>
            </a:extLst>
          </p:cNvPr>
          <p:cNvCxnSpPr>
            <a:cxnSpLocks/>
          </p:cNvCxnSpPr>
          <p:nvPr/>
        </p:nvCxnSpPr>
        <p:spPr>
          <a:xfrm>
            <a:off x="-57883" y="690594"/>
            <a:ext cx="12186227" cy="21925"/>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Line 10">
            <a:extLst>
              <a:ext uri="{FF2B5EF4-FFF2-40B4-BE49-F238E27FC236}">
                <a16:creationId xmlns:a16="http://schemas.microsoft.com/office/drawing/2014/main" id="{53D00BA3-6582-4CD7-BC9B-B199287D39E2}"/>
              </a:ext>
            </a:extLst>
          </p:cNvPr>
          <p:cNvSpPr>
            <a:spLocks noChangeShapeType="1"/>
          </p:cNvSpPr>
          <p:nvPr/>
        </p:nvSpPr>
        <p:spPr bwMode="auto">
          <a:xfrm flipV="1">
            <a:off x="26215" y="6869816"/>
            <a:ext cx="12292061" cy="64384"/>
          </a:xfrm>
          <a:prstGeom prst="line">
            <a:avLst/>
          </a:prstGeom>
          <a:noFill/>
          <a:ln w="77063">
            <a:solidFill>
              <a:schemeClr val="bg1"/>
            </a:solidFill>
            <a:round/>
            <a:headEnd/>
            <a:tailEnd/>
          </a:ln>
        </p:spPr>
        <p:txBody>
          <a:bodyPr lIns="64291" tIns="32146" rIns="64291" bIns="32146"/>
          <a:lstStyle/>
          <a:p>
            <a:pPr algn="l"/>
            <a:endParaRPr lang="en-US" sz="1400" dirty="0">
              <a:solidFill>
                <a:srgbClr val="002060"/>
              </a:solidFill>
              <a:latin typeface="Gotham Medium" panose="02000604030000020004"/>
            </a:endParaRPr>
          </a:p>
        </p:txBody>
      </p:sp>
      <p:sp>
        <p:nvSpPr>
          <p:cNvPr id="29" name="TextBox 28">
            <a:extLst>
              <a:ext uri="{FF2B5EF4-FFF2-40B4-BE49-F238E27FC236}">
                <a16:creationId xmlns:a16="http://schemas.microsoft.com/office/drawing/2014/main" id="{94623693-3F29-41C2-8ECA-512EA43AF814}"/>
              </a:ext>
            </a:extLst>
          </p:cNvPr>
          <p:cNvSpPr txBox="1"/>
          <p:nvPr/>
        </p:nvSpPr>
        <p:spPr>
          <a:xfrm>
            <a:off x="152400" y="-10051"/>
            <a:ext cx="4724400" cy="588140"/>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solidFill>
                  <a:schemeClr val="bg1"/>
                </a:solidFill>
                <a:latin typeface="Gotham Medium" panose="02000604030000020004"/>
              </a:rPr>
              <a:t>LESSON INTRODUCTION</a:t>
            </a:r>
          </a:p>
        </p:txBody>
      </p:sp>
      <p:sp>
        <p:nvSpPr>
          <p:cNvPr id="27" name="Rectangle 26">
            <a:extLst>
              <a:ext uri="{FF2B5EF4-FFF2-40B4-BE49-F238E27FC236}">
                <a16:creationId xmlns:a16="http://schemas.microsoft.com/office/drawing/2014/main" id="{5D12579F-ED0B-4F28-9022-D18F2789D03C}"/>
              </a:ext>
            </a:extLst>
          </p:cNvPr>
          <p:cNvSpPr/>
          <p:nvPr/>
        </p:nvSpPr>
        <p:spPr>
          <a:xfrm>
            <a:off x="253919" y="1366348"/>
            <a:ext cx="7029689" cy="4660793"/>
          </a:xfrm>
          <a:prstGeom prst="rect">
            <a:avLst/>
          </a:prstGeom>
          <a:noFill/>
          <a:ln w="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sz="2000" b="1" dirty="0">
                <a:solidFill>
                  <a:srgbClr val="002060"/>
                </a:solidFill>
                <a:effectLst/>
                <a:latin typeface="Gotham Medium" panose="02000604030000020004"/>
                <a:ea typeface="Calibri" panose="020F0502020204030204" pitchFamily="34" charset="0"/>
                <a:cs typeface="Calibri" panose="020F0502020204030204" pitchFamily="34" charset="0"/>
              </a:rPr>
              <a:t>Throughout history, war is a constant reality. Examples of conflict are not hard to find; you can pick any century. In modern times, many of us grow weary of seeing headlines about wars and threats of war on a regular basis. We live in a world that is often gripped by terrorism and violence. Nevertheless, most people desire peace. We yearn for it. But how can such peace arrive? Where will it come from? </a:t>
            </a:r>
          </a:p>
          <a:p>
            <a:pPr marL="0" marR="0">
              <a:lnSpc>
                <a:spcPct val="107000"/>
              </a:lnSpc>
              <a:spcBef>
                <a:spcPts val="0"/>
              </a:spcBef>
              <a:spcAft>
                <a:spcPts val="0"/>
              </a:spcAft>
            </a:pPr>
            <a:r>
              <a:rPr lang="en-US" sz="2000" b="1" dirty="0">
                <a:solidFill>
                  <a:srgbClr val="002060"/>
                </a:solidFill>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2000" b="1" dirty="0">
                <a:solidFill>
                  <a:srgbClr val="002060"/>
                </a:solidFill>
                <a:effectLst/>
                <a:latin typeface="Gotham Medium" panose="02000604030000020004"/>
                <a:ea typeface="Calibri" panose="020F0502020204030204" pitchFamily="34" charset="0"/>
                <a:cs typeface="Calibri" panose="020F0502020204030204" pitchFamily="34" charset="0"/>
              </a:rPr>
              <a:t>The Bible tells us that true, lasting peace will only come from God. The total peace He promises has two aspects. The first is peace between us and God. The second is peace between humans, nations, and people groups. The first aspect has already been achieved through Jesus (Romans 5:1). This week, our Scripture texts reveal the path toward the second aspect. </a:t>
            </a:r>
          </a:p>
        </p:txBody>
      </p:sp>
      <p:sp>
        <p:nvSpPr>
          <p:cNvPr id="5" name="TextBox 4">
            <a:extLst>
              <a:ext uri="{FF2B5EF4-FFF2-40B4-BE49-F238E27FC236}">
                <a16:creationId xmlns:a16="http://schemas.microsoft.com/office/drawing/2014/main" id="{DD3544D4-6398-7B15-D152-491861D8A64E}"/>
              </a:ext>
            </a:extLst>
          </p:cNvPr>
          <p:cNvSpPr txBox="1"/>
          <p:nvPr/>
        </p:nvSpPr>
        <p:spPr>
          <a:xfrm>
            <a:off x="253919" y="800956"/>
            <a:ext cx="2904917" cy="532903"/>
          </a:xfrm>
          <a:prstGeom prst="rect">
            <a:avLst/>
          </a:prstGeom>
          <a:solidFill>
            <a:srgbClr val="002060"/>
          </a:solidFill>
        </p:spPr>
        <p:txBody>
          <a:bodyPr wrap="square">
            <a:spAutoFit/>
          </a:bodyPr>
          <a:lstStyle/>
          <a:p>
            <a:pPr marL="0" marR="0">
              <a:lnSpc>
                <a:spcPct val="107000"/>
              </a:lnSpc>
              <a:spcBef>
                <a:spcPts val="0"/>
              </a:spcBef>
              <a:spcAft>
                <a:spcPts val="0"/>
              </a:spcAft>
            </a:pPr>
            <a:r>
              <a:rPr lang="en-US" sz="2800" b="1" u="sng"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Yearning for Peace </a:t>
            </a:r>
          </a:p>
        </p:txBody>
      </p:sp>
      <p:pic>
        <p:nvPicPr>
          <p:cNvPr id="3" name="Picture 2">
            <a:extLst>
              <a:ext uri="{FF2B5EF4-FFF2-40B4-BE49-F238E27FC236}">
                <a16:creationId xmlns:a16="http://schemas.microsoft.com/office/drawing/2014/main" id="{40359545-EC31-BD71-EAFB-A20A18CB6E57}"/>
              </a:ext>
            </a:extLst>
          </p:cNvPr>
          <p:cNvPicPr>
            <a:picLocks noChangeAspect="1"/>
          </p:cNvPicPr>
          <p:nvPr/>
        </p:nvPicPr>
        <p:blipFill>
          <a:blip r:embed="rId3">
            <a:extLst>
              <a:ext uri="{28A0092B-C50C-407E-A947-70E740481C1C}">
                <a14:useLocalDpi xmlns:a14="http://schemas.microsoft.com/office/drawing/2010/main" val="0"/>
              </a:ext>
            </a:extLst>
          </a:blip>
          <a:srcRect l="19770" t="39222" r="19770"/>
          <a:stretch>
            <a:fillRect/>
          </a:stretch>
        </p:blipFill>
        <p:spPr>
          <a:xfrm>
            <a:off x="7283608" y="825024"/>
            <a:ext cx="4876798" cy="6011051"/>
          </a:xfrm>
          <a:custGeom>
            <a:avLst/>
            <a:gdLst/>
            <a:ahLst/>
            <a:cxnLst/>
            <a:rect l="l" t="t" r="r" b="b"/>
            <a:pathLst>
              <a:path w="6458232" h="6858001">
                <a:moveTo>
                  <a:pt x="2209000" y="0"/>
                </a:moveTo>
                <a:lnTo>
                  <a:pt x="6458232" y="0"/>
                </a:lnTo>
                <a:lnTo>
                  <a:pt x="6458232" y="6858001"/>
                </a:lnTo>
                <a:lnTo>
                  <a:pt x="651045" y="6858001"/>
                </a:lnTo>
                <a:lnTo>
                  <a:pt x="635146" y="6830200"/>
                </a:lnTo>
                <a:cubicBezTo>
                  <a:pt x="230085" y="6080469"/>
                  <a:pt x="0" y="5221296"/>
                  <a:pt x="0" y="4308089"/>
                </a:cubicBezTo>
                <a:cubicBezTo>
                  <a:pt x="0" y="2572997"/>
                  <a:pt x="830606" y="1032965"/>
                  <a:pt x="2113832" y="68046"/>
                </a:cubicBezTo>
                <a:close/>
              </a:path>
            </a:pathLst>
          </a:custGeom>
          <a:ln w="57150">
            <a:solidFill>
              <a:srgbClr val="002060"/>
            </a:solidFill>
          </a:ln>
        </p:spPr>
      </p:pic>
      <p:sp>
        <p:nvSpPr>
          <p:cNvPr id="4" name="Title 1">
            <a:extLst>
              <a:ext uri="{FF2B5EF4-FFF2-40B4-BE49-F238E27FC236}">
                <a16:creationId xmlns:a16="http://schemas.microsoft.com/office/drawing/2014/main" id="{F705BBBE-FD42-0A01-C61E-0FD8602C6DDC}"/>
              </a:ext>
            </a:extLst>
          </p:cNvPr>
          <p:cNvSpPr txBox="1">
            <a:spLocks/>
          </p:cNvSpPr>
          <p:nvPr/>
        </p:nvSpPr>
        <p:spPr>
          <a:xfrm>
            <a:off x="1898073" y="6292326"/>
            <a:ext cx="10293927" cy="616271"/>
          </a:xfrm>
          <a:prstGeom prst="rect">
            <a:avLst/>
          </a:prstGeom>
          <a:solidFill>
            <a:srgbClr val="002060"/>
          </a:solidFill>
          <a:ln>
            <a:solidFill>
              <a:srgbClr val="002060"/>
            </a:solidFill>
          </a:ln>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cap="small" dirty="0">
                <a:solidFill>
                  <a:schemeClr val="bg1"/>
                </a:solidFill>
                <a:effectLst>
                  <a:outerShdw blurRad="38100" dist="38100" dir="2700000" algn="tl">
                    <a:srgbClr val="000000">
                      <a:alpha val="43137"/>
                    </a:srgbClr>
                  </a:outerShdw>
                </a:effectLst>
                <a:latin typeface="Arial Black" panose="020B0A04020102020204" pitchFamily="34" charset="0"/>
              </a:rPr>
              <a:t>Waiting for  God’s Peace</a:t>
            </a:r>
          </a:p>
        </p:txBody>
      </p:sp>
      <p:sp>
        <p:nvSpPr>
          <p:cNvPr id="2" name="Slide Number Placeholder 1">
            <a:extLst>
              <a:ext uri="{FF2B5EF4-FFF2-40B4-BE49-F238E27FC236}">
                <a16:creationId xmlns:a16="http://schemas.microsoft.com/office/drawing/2014/main" id="{3271073A-D548-78FE-94C2-8DBBC83A55D2}"/>
              </a:ext>
            </a:extLst>
          </p:cNvPr>
          <p:cNvSpPr txBox="1">
            <a:spLocks/>
          </p:cNvSpPr>
          <p:nvPr/>
        </p:nvSpPr>
        <p:spPr>
          <a:xfrm>
            <a:off x="-761268" y="6517584"/>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5</a:t>
            </a:fld>
            <a:endParaRPr lang="en-US"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30975254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95518BAA-62C1-0315-8892-BDF52A6B4927}"/>
              </a:ext>
            </a:extLst>
          </p:cNvPr>
          <p:cNvGraphicFramePr/>
          <p:nvPr>
            <p:extLst>
              <p:ext uri="{D42A27DB-BD31-4B8C-83A1-F6EECF244321}">
                <p14:modId xmlns:p14="http://schemas.microsoft.com/office/powerpoint/2010/main" val="2325386906"/>
              </p:ext>
            </p:extLst>
          </p:nvPr>
        </p:nvGraphicFramePr>
        <p:xfrm>
          <a:off x="909722" y="370244"/>
          <a:ext cx="9969292" cy="540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Connector 8">
            <a:extLst>
              <a:ext uri="{FF2B5EF4-FFF2-40B4-BE49-F238E27FC236}">
                <a16:creationId xmlns:a16="http://schemas.microsoft.com/office/drawing/2014/main" id="{9175AEAA-93E6-E59B-F317-523EDB8E8196}"/>
              </a:ext>
            </a:extLst>
          </p:cNvPr>
          <p:cNvCxnSpPr>
            <a:cxnSpLocks/>
          </p:cNvCxnSpPr>
          <p:nvPr/>
        </p:nvCxnSpPr>
        <p:spPr>
          <a:xfrm>
            <a:off x="1086881" y="171919"/>
            <a:ext cx="11034177"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Title 2">
            <a:extLst>
              <a:ext uri="{FF2B5EF4-FFF2-40B4-BE49-F238E27FC236}">
                <a16:creationId xmlns:a16="http://schemas.microsoft.com/office/drawing/2014/main" id="{A3EDCA11-7D46-4DEB-B86A-158E6EABD961}"/>
              </a:ext>
            </a:extLst>
          </p:cNvPr>
          <p:cNvSpPr txBox="1">
            <a:spLocks/>
          </p:cNvSpPr>
          <p:nvPr/>
        </p:nvSpPr>
        <p:spPr>
          <a:xfrm rot="16200000">
            <a:off x="-877258" y="2446108"/>
            <a:ext cx="2892850"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77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Waiting for  God’s Peace</a:t>
            </a:r>
          </a:p>
        </p:txBody>
      </p:sp>
      <p:cxnSp>
        <p:nvCxnSpPr>
          <p:cNvPr id="5" name="Straight Connector 4">
            <a:extLst>
              <a:ext uri="{FF2B5EF4-FFF2-40B4-BE49-F238E27FC236}">
                <a16:creationId xmlns:a16="http://schemas.microsoft.com/office/drawing/2014/main" id="{415AB885-7399-4F8D-BDF5-09D530AA63CA}"/>
              </a:ext>
            </a:extLst>
          </p:cNvPr>
          <p:cNvCxnSpPr>
            <a:cxnSpLocks/>
          </p:cNvCxnSpPr>
          <p:nvPr/>
        </p:nvCxnSpPr>
        <p:spPr>
          <a:xfrm rot="16200000">
            <a:off x="-619554" y="5497361"/>
            <a:ext cx="237744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F946967-7149-4866-8E5C-6E38BD1ED582}"/>
              </a:ext>
            </a:extLst>
          </p:cNvPr>
          <p:cNvCxnSpPr>
            <a:cxnSpLocks/>
          </p:cNvCxnSpPr>
          <p:nvPr/>
        </p:nvCxnSpPr>
        <p:spPr>
          <a:xfrm rot="16200000">
            <a:off x="111966" y="629120"/>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Slide Number Placeholder 1">
            <a:extLst>
              <a:ext uri="{FF2B5EF4-FFF2-40B4-BE49-F238E27FC236}">
                <a16:creationId xmlns:a16="http://schemas.microsoft.com/office/drawing/2014/main" id="{89E5D1DF-2740-4039-8378-C71DD99089E0}"/>
              </a:ext>
            </a:extLst>
          </p:cNvPr>
          <p:cNvSpPr txBox="1">
            <a:spLocks/>
          </p:cNvSpPr>
          <p:nvPr/>
        </p:nvSpPr>
        <p:spPr>
          <a:xfrm>
            <a:off x="10175630" y="6330462"/>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6</a:t>
            </a:fld>
            <a:endParaRPr lang="en-US" dirty="0">
              <a:solidFill>
                <a:srgbClr val="002060"/>
              </a:solidFill>
              <a:latin typeface="Arial Black" panose="020B0A04020102020204" pitchFamily="34" charset="0"/>
            </a:endParaRPr>
          </a:p>
        </p:txBody>
      </p:sp>
      <p:graphicFrame>
        <p:nvGraphicFramePr>
          <p:cNvPr id="2" name="Diagram 1">
            <a:extLst>
              <a:ext uri="{FF2B5EF4-FFF2-40B4-BE49-F238E27FC236}">
                <a16:creationId xmlns:a16="http://schemas.microsoft.com/office/drawing/2014/main" id="{DD9C9C10-D69E-1A2B-6125-7401A8CCB68A}"/>
              </a:ext>
            </a:extLst>
          </p:cNvPr>
          <p:cNvGraphicFramePr/>
          <p:nvPr>
            <p:extLst>
              <p:ext uri="{D42A27DB-BD31-4B8C-83A1-F6EECF244321}">
                <p14:modId xmlns:p14="http://schemas.microsoft.com/office/powerpoint/2010/main" val="3882590847"/>
              </p:ext>
            </p:extLst>
          </p:nvPr>
        </p:nvGraphicFramePr>
        <p:xfrm>
          <a:off x="1805944" y="2159757"/>
          <a:ext cx="9969292" cy="54014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rapezoid 2">
            <a:extLst>
              <a:ext uri="{FF2B5EF4-FFF2-40B4-BE49-F238E27FC236}">
                <a16:creationId xmlns:a16="http://schemas.microsoft.com/office/drawing/2014/main" id="{5E1AFFF8-566E-294D-D078-27C2BD89624B}"/>
              </a:ext>
            </a:extLst>
          </p:cNvPr>
          <p:cNvSpPr/>
          <p:nvPr/>
        </p:nvSpPr>
        <p:spPr>
          <a:xfrm>
            <a:off x="676235" y="3766854"/>
            <a:ext cx="2131132" cy="2572252"/>
          </a:xfrm>
          <a:prstGeom prst="trapezoid">
            <a:avLst>
              <a:gd name="adj" fmla="val 13750"/>
            </a:avLst>
          </a:prstGeom>
          <a:blipFill>
            <a:blip r:embed="rId13">
              <a:alphaModFix amt="70000"/>
            </a:blip>
            <a:stretch>
              <a:fillRect t="-54858"/>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58164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95518BAA-62C1-0315-8892-BDF52A6B4927}"/>
              </a:ext>
            </a:extLst>
          </p:cNvPr>
          <p:cNvGraphicFramePr/>
          <p:nvPr>
            <p:extLst>
              <p:ext uri="{D42A27DB-BD31-4B8C-83A1-F6EECF244321}">
                <p14:modId xmlns:p14="http://schemas.microsoft.com/office/powerpoint/2010/main" val="490678487"/>
              </p:ext>
            </p:extLst>
          </p:nvPr>
        </p:nvGraphicFramePr>
        <p:xfrm>
          <a:off x="909722" y="370244"/>
          <a:ext cx="9969292" cy="540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Connector 8">
            <a:extLst>
              <a:ext uri="{FF2B5EF4-FFF2-40B4-BE49-F238E27FC236}">
                <a16:creationId xmlns:a16="http://schemas.microsoft.com/office/drawing/2014/main" id="{9175AEAA-93E6-E59B-F317-523EDB8E8196}"/>
              </a:ext>
            </a:extLst>
          </p:cNvPr>
          <p:cNvCxnSpPr>
            <a:cxnSpLocks/>
          </p:cNvCxnSpPr>
          <p:nvPr/>
        </p:nvCxnSpPr>
        <p:spPr>
          <a:xfrm>
            <a:off x="1086881" y="171919"/>
            <a:ext cx="11034177"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Title 2">
            <a:extLst>
              <a:ext uri="{FF2B5EF4-FFF2-40B4-BE49-F238E27FC236}">
                <a16:creationId xmlns:a16="http://schemas.microsoft.com/office/drawing/2014/main" id="{A3EDCA11-7D46-4DEB-B86A-158E6EABD961}"/>
              </a:ext>
            </a:extLst>
          </p:cNvPr>
          <p:cNvSpPr txBox="1">
            <a:spLocks/>
          </p:cNvSpPr>
          <p:nvPr/>
        </p:nvSpPr>
        <p:spPr>
          <a:xfrm rot="16200000">
            <a:off x="-877258" y="2446108"/>
            <a:ext cx="2892850"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77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Waiting for  God’s Peace</a:t>
            </a:r>
          </a:p>
        </p:txBody>
      </p:sp>
      <p:cxnSp>
        <p:nvCxnSpPr>
          <p:cNvPr id="5" name="Straight Connector 4">
            <a:extLst>
              <a:ext uri="{FF2B5EF4-FFF2-40B4-BE49-F238E27FC236}">
                <a16:creationId xmlns:a16="http://schemas.microsoft.com/office/drawing/2014/main" id="{415AB885-7399-4F8D-BDF5-09D530AA63CA}"/>
              </a:ext>
            </a:extLst>
          </p:cNvPr>
          <p:cNvCxnSpPr>
            <a:cxnSpLocks/>
          </p:cNvCxnSpPr>
          <p:nvPr/>
        </p:nvCxnSpPr>
        <p:spPr>
          <a:xfrm rot="16200000">
            <a:off x="-619554" y="5497361"/>
            <a:ext cx="237744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F946967-7149-4866-8E5C-6E38BD1ED582}"/>
              </a:ext>
            </a:extLst>
          </p:cNvPr>
          <p:cNvCxnSpPr>
            <a:cxnSpLocks/>
          </p:cNvCxnSpPr>
          <p:nvPr/>
        </p:nvCxnSpPr>
        <p:spPr>
          <a:xfrm rot="16200000">
            <a:off x="111966" y="629120"/>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Trapezoid 2">
            <a:extLst>
              <a:ext uri="{FF2B5EF4-FFF2-40B4-BE49-F238E27FC236}">
                <a16:creationId xmlns:a16="http://schemas.microsoft.com/office/drawing/2014/main" id="{03641521-4305-0802-F5CD-7D4B3E85CF24}"/>
              </a:ext>
            </a:extLst>
          </p:cNvPr>
          <p:cNvSpPr/>
          <p:nvPr/>
        </p:nvSpPr>
        <p:spPr>
          <a:xfrm>
            <a:off x="861775" y="3256549"/>
            <a:ext cx="10526131" cy="2764515"/>
          </a:xfrm>
          <a:prstGeom prst="trapezoid">
            <a:avLst>
              <a:gd name="adj" fmla="val 31548"/>
            </a:avLst>
          </a:prstGeom>
          <a:blipFill>
            <a:blip r:embed="rId8">
              <a:extLst>
                <a:ext uri="{28A0092B-C50C-407E-A947-70E740481C1C}">
                  <a14:useLocalDpi xmlns:a14="http://schemas.microsoft.com/office/drawing/2010/main" val="0"/>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D5CFA2D2-E676-4146-EA0D-B9326D7C1E29}"/>
              </a:ext>
            </a:extLst>
          </p:cNvPr>
          <p:cNvSpPr txBox="1">
            <a:spLocks/>
          </p:cNvSpPr>
          <p:nvPr/>
        </p:nvSpPr>
        <p:spPr>
          <a:xfrm>
            <a:off x="-82125" y="6005523"/>
            <a:ext cx="12537733" cy="1048161"/>
          </a:xfrm>
          <a:prstGeom prst="rect">
            <a:avLst/>
          </a:prstGeom>
          <a:solidFill>
            <a:srgbClr val="002060"/>
          </a:solidFill>
          <a:ln>
            <a:solidFill>
              <a:srgbClr val="002060"/>
            </a:solidFill>
          </a:ln>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b="1" cap="small"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7" name="Slide Number Placeholder 1">
            <a:extLst>
              <a:ext uri="{FF2B5EF4-FFF2-40B4-BE49-F238E27FC236}">
                <a16:creationId xmlns:a16="http://schemas.microsoft.com/office/drawing/2014/main" id="{89E5D1DF-2740-4039-8378-C71DD99089E0}"/>
              </a:ext>
            </a:extLst>
          </p:cNvPr>
          <p:cNvSpPr txBox="1">
            <a:spLocks/>
          </p:cNvSpPr>
          <p:nvPr/>
        </p:nvSpPr>
        <p:spPr>
          <a:xfrm>
            <a:off x="10175630" y="6330462"/>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chemeClr val="bg1"/>
                </a:solidFill>
                <a:latin typeface="Arial Black" panose="020B0A04020102020204" pitchFamily="34" charset="0"/>
              </a:rPr>
              <a:pPr algn="r"/>
              <a:t>7</a:t>
            </a:fld>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2407128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59A3EA5-4B17-46D7-8358-1E2CFD7A8EB1}"/>
              </a:ext>
            </a:extLst>
          </p:cNvPr>
          <p:cNvCxnSpPr>
            <a:cxnSpLocks/>
          </p:cNvCxnSpPr>
          <p:nvPr/>
        </p:nvCxnSpPr>
        <p:spPr>
          <a:xfrm>
            <a:off x="37367" y="671544"/>
            <a:ext cx="12186227" cy="21925"/>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Line 10">
            <a:extLst>
              <a:ext uri="{FF2B5EF4-FFF2-40B4-BE49-F238E27FC236}">
                <a16:creationId xmlns:a16="http://schemas.microsoft.com/office/drawing/2014/main" id="{53D00BA3-6582-4CD7-BC9B-B199287D39E2}"/>
              </a:ext>
            </a:extLst>
          </p:cNvPr>
          <p:cNvSpPr>
            <a:spLocks noChangeShapeType="1"/>
          </p:cNvSpPr>
          <p:nvPr/>
        </p:nvSpPr>
        <p:spPr bwMode="auto">
          <a:xfrm flipV="1">
            <a:off x="26215" y="6869816"/>
            <a:ext cx="12292061" cy="64384"/>
          </a:xfrm>
          <a:prstGeom prst="line">
            <a:avLst/>
          </a:prstGeom>
          <a:noFill/>
          <a:ln w="77063">
            <a:solidFill>
              <a:srgbClr val="002060"/>
            </a:solidFill>
            <a:round/>
            <a:headEnd/>
            <a:tailEnd/>
          </a:ln>
        </p:spPr>
        <p:txBody>
          <a:bodyPr lIns="64291" tIns="32146" rIns="64291" bIns="32146"/>
          <a:lstStyle/>
          <a:p>
            <a:pPr algn="l"/>
            <a:endParaRPr lang="en-US" sz="1400" dirty="0">
              <a:solidFill>
                <a:srgbClr val="002060"/>
              </a:solidFill>
              <a:latin typeface="Gotham Medium" panose="02000604030000020004"/>
            </a:endParaRPr>
          </a:p>
        </p:txBody>
      </p:sp>
      <p:sp>
        <p:nvSpPr>
          <p:cNvPr id="28" name="Title 2">
            <a:extLst>
              <a:ext uri="{FF2B5EF4-FFF2-40B4-BE49-F238E27FC236}">
                <a16:creationId xmlns:a16="http://schemas.microsoft.com/office/drawing/2014/main" id="{9E823B42-FD48-4E90-B684-16A5988304F2}"/>
              </a:ext>
            </a:extLst>
          </p:cNvPr>
          <p:cNvSpPr txBox="1">
            <a:spLocks/>
          </p:cNvSpPr>
          <p:nvPr/>
        </p:nvSpPr>
        <p:spPr>
          <a:xfrm>
            <a:off x="8974473" y="80994"/>
            <a:ext cx="3016280" cy="51435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latin typeface="Gotham Medium" panose="02000604030000020004"/>
              </a:rPr>
              <a:t>Waiting for  God’s Peace</a:t>
            </a:r>
          </a:p>
        </p:txBody>
      </p:sp>
      <p:sp>
        <p:nvSpPr>
          <p:cNvPr id="29" name="TextBox 28">
            <a:extLst>
              <a:ext uri="{FF2B5EF4-FFF2-40B4-BE49-F238E27FC236}">
                <a16:creationId xmlns:a16="http://schemas.microsoft.com/office/drawing/2014/main" id="{94623693-3F29-41C2-8ECA-512EA43AF814}"/>
              </a:ext>
            </a:extLst>
          </p:cNvPr>
          <p:cNvSpPr txBox="1"/>
          <p:nvPr/>
        </p:nvSpPr>
        <p:spPr>
          <a:xfrm>
            <a:off x="32657" y="-10051"/>
            <a:ext cx="3444003" cy="584295"/>
          </a:xfrm>
          <a:prstGeom prst="rect">
            <a:avLst/>
          </a:prstGeom>
          <a:solidFill>
            <a:srgbClr val="00206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solidFill>
                  <a:schemeClr val="bg1"/>
                </a:solidFill>
                <a:latin typeface="Gotham Medium" panose="02000604030000020004"/>
              </a:rPr>
              <a:t>LESSON CONTEXT</a:t>
            </a:r>
          </a:p>
        </p:txBody>
      </p:sp>
      <p:cxnSp>
        <p:nvCxnSpPr>
          <p:cNvPr id="9" name="Straight Connector 8">
            <a:extLst>
              <a:ext uri="{FF2B5EF4-FFF2-40B4-BE49-F238E27FC236}">
                <a16:creationId xmlns:a16="http://schemas.microsoft.com/office/drawing/2014/main" id="{D3A8CB74-F1FB-4E69-B836-2C0E53F66614}"/>
              </a:ext>
            </a:extLst>
          </p:cNvPr>
          <p:cNvCxnSpPr>
            <a:cxnSpLocks/>
          </p:cNvCxnSpPr>
          <p:nvPr/>
        </p:nvCxnSpPr>
        <p:spPr>
          <a:xfrm>
            <a:off x="-39402" y="6718590"/>
            <a:ext cx="12252960" cy="0"/>
          </a:xfrm>
          <a:prstGeom prst="line">
            <a:avLst/>
          </a:prstGeom>
          <a:ln w="31432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5D12579F-ED0B-4F28-9022-D18F2789D03C}"/>
              </a:ext>
            </a:extLst>
          </p:cNvPr>
          <p:cNvSpPr/>
          <p:nvPr/>
        </p:nvSpPr>
        <p:spPr>
          <a:xfrm>
            <a:off x="5630779" y="790769"/>
            <a:ext cx="6359974" cy="5287568"/>
          </a:xfrm>
          <a:prstGeom prst="rect">
            <a:avLst/>
          </a:prstGeom>
          <a:solidFill>
            <a:schemeClr val="bg1">
              <a:alpha val="10000"/>
            </a:schemeClr>
          </a:solidFill>
          <a:ln w="1143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sz="2400" b="1" u="sng"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Paul and Socrates</a:t>
            </a:r>
          </a:p>
          <a:p>
            <a:pPr marL="0" marR="0">
              <a:lnSpc>
                <a:spcPct val="107000"/>
              </a:lnSpc>
              <a:spcBef>
                <a:spcPts val="0"/>
              </a:spcBef>
              <a:spcAft>
                <a:spcPts val="0"/>
              </a:spcAft>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Scholars sometimes draw parallels between Paul and Socrates, suggesting that Luke (the author of Acts) is intentionally highlighting parallels to commend Paul as an ideal philosopher for Greek readers.  Socrates died in Athens about 450 years before Paul arrived.  Like Paul, he was accused of “advocating foreign gods” (see Acts 17:18), leading to the “corruption of the youth. ” It was viewed as a threat to fail to honor the pantheon of deities in Athens.  Like Paul, Socrates was taken before the Areopagus, where he also gave a speech.  Socrates’ trial led to his imprisonment and eventual death, by drinking poisonous hemlock.</a:t>
            </a:r>
            <a:r>
              <a:rPr lang="en-US" sz="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Paul’s case ends with a different outcome.  The meeting of the Areopagus in Acts 17 seems less official than the trial of Socrates.  Paul’s audience appears more open to hearing and collecting new ideas, rather than condemning or punishing Paul.  This reflects the altered cultural situation in Athens during the first century. </a:t>
            </a:r>
          </a:p>
        </p:txBody>
      </p:sp>
      <p:sp>
        <p:nvSpPr>
          <p:cNvPr id="2" name="Slide Number Placeholder 1">
            <a:extLst>
              <a:ext uri="{FF2B5EF4-FFF2-40B4-BE49-F238E27FC236}">
                <a16:creationId xmlns:a16="http://schemas.microsoft.com/office/drawing/2014/main" id="{5BCC25F1-528A-D5D0-6A13-1327F3E2B723}"/>
              </a:ext>
            </a:extLst>
          </p:cNvPr>
          <p:cNvSpPr txBox="1">
            <a:spLocks/>
          </p:cNvSpPr>
          <p:nvPr/>
        </p:nvSpPr>
        <p:spPr>
          <a:xfrm>
            <a:off x="10200344" y="6581499"/>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chemeClr val="bg1"/>
                </a:solidFill>
                <a:latin typeface="Arial Black" panose="020B0A04020102020204" pitchFamily="34" charset="0"/>
              </a:rPr>
              <a:pPr algn="r"/>
              <a:t>8</a:t>
            </a:fld>
            <a:endParaRPr lang="en-US" dirty="0">
              <a:solidFill>
                <a:schemeClr val="bg1"/>
              </a:solidFill>
              <a:latin typeface="Arial Black" panose="020B0A04020102020204" pitchFamily="34" charset="0"/>
            </a:endParaRPr>
          </a:p>
        </p:txBody>
      </p:sp>
      <p:pic>
        <p:nvPicPr>
          <p:cNvPr id="11" name="Picture 10">
            <a:extLst>
              <a:ext uri="{FF2B5EF4-FFF2-40B4-BE49-F238E27FC236}">
                <a16:creationId xmlns:a16="http://schemas.microsoft.com/office/drawing/2014/main" id="{D7852963-04F1-F100-471D-CB528EAA91D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3371" y="888546"/>
            <a:ext cx="5487407" cy="5047034"/>
          </a:xfrm>
          <a:prstGeom prst="rect">
            <a:avLst/>
          </a:prstGeom>
          <a:ln w="5715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8928971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59A3EA5-4B17-46D7-8358-1E2CFD7A8EB1}"/>
              </a:ext>
            </a:extLst>
          </p:cNvPr>
          <p:cNvCxnSpPr>
            <a:cxnSpLocks/>
          </p:cNvCxnSpPr>
          <p:nvPr/>
        </p:nvCxnSpPr>
        <p:spPr>
          <a:xfrm>
            <a:off x="-57883" y="620254"/>
            <a:ext cx="12186227" cy="21925"/>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Line 10">
            <a:extLst>
              <a:ext uri="{FF2B5EF4-FFF2-40B4-BE49-F238E27FC236}">
                <a16:creationId xmlns:a16="http://schemas.microsoft.com/office/drawing/2014/main" id="{53D00BA3-6582-4CD7-BC9B-B199287D39E2}"/>
              </a:ext>
            </a:extLst>
          </p:cNvPr>
          <p:cNvSpPr>
            <a:spLocks noChangeShapeType="1"/>
          </p:cNvSpPr>
          <p:nvPr/>
        </p:nvSpPr>
        <p:spPr bwMode="auto">
          <a:xfrm flipV="1">
            <a:off x="26215" y="6869816"/>
            <a:ext cx="12292061" cy="64384"/>
          </a:xfrm>
          <a:prstGeom prst="line">
            <a:avLst/>
          </a:prstGeom>
          <a:noFill/>
          <a:ln w="77063">
            <a:solidFill>
              <a:schemeClr val="bg1"/>
            </a:solidFill>
            <a:round/>
            <a:headEnd/>
            <a:tailEnd/>
          </a:ln>
        </p:spPr>
        <p:txBody>
          <a:bodyPr lIns="64291" tIns="32146" rIns="64291" bIns="32146"/>
          <a:lstStyle/>
          <a:p>
            <a:pPr algn="l"/>
            <a:endParaRPr lang="en-US" sz="1400" dirty="0">
              <a:solidFill>
                <a:srgbClr val="002060"/>
              </a:solidFill>
              <a:latin typeface="Gotham Medium" panose="02000604030000020004"/>
            </a:endParaRPr>
          </a:p>
        </p:txBody>
      </p:sp>
      <p:sp>
        <p:nvSpPr>
          <p:cNvPr id="27" name="Rectangle 26">
            <a:extLst>
              <a:ext uri="{FF2B5EF4-FFF2-40B4-BE49-F238E27FC236}">
                <a16:creationId xmlns:a16="http://schemas.microsoft.com/office/drawing/2014/main" id="{5D12579F-ED0B-4F28-9022-D18F2789D03C}"/>
              </a:ext>
            </a:extLst>
          </p:cNvPr>
          <p:cNvSpPr/>
          <p:nvPr/>
        </p:nvSpPr>
        <p:spPr>
          <a:xfrm>
            <a:off x="4379495" y="768253"/>
            <a:ext cx="7678675" cy="2210315"/>
          </a:xfrm>
          <a:prstGeom prst="rect">
            <a:avLst/>
          </a:prstGeom>
          <a:noFill/>
          <a:ln w="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sz="1600" b="1" dirty="0">
                <a:solidFill>
                  <a:srgbClr val="002060"/>
                </a:solidFill>
                <a:effectLst/>
                <a:latin typeface="Gotham Medium" panose="02000604030000020004"/>
                <a:ea typeface="Calibri" panose="020F0502020204030204" pitchFamily="34" charset="0"/>
                <a:cs typeface="Calibri" panose="020F0502020204030204" pitchFamily="34" charset="0"/>
              </a:rPr>
              <a:t>Isaiah 2 comes on the heels of an indictment against Judah and Jerusalem for their unfaithfulness to God.  Nonetheless, Isaiah 2:2–4 gives a glimpse of what will happen at the far end of history, revealing that God’s redemptive purposes will prevail as He restores Jerusalem and brings peace to the nations.</a:t>
            </a:r>
            <a:r>
              <a:rPr lang="en-US" sz="300" b="1" dirty="0">
                <a:solidFill>
                  <a:srgbClr val="002060"/>
                </a:solidFill>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300" b="1" dirty="0">
                <a:solidFill>
                  <a:srgbClr val="002060"/>
                </a:solidFill>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1600" b="1" dirty="0">
                <a:solidFill>
                  <a:srgbClr val="002060"/>
                </a:solidFill>
                <a:effectLst/>
                <a:latin typeface="Gotham Medium" panose="02000604030000020004"/>
                <a:ea typeface="Calibri" panose="020F0502020204030204" pitchFamily="34" charset="0"/>
                <a:cs typeface="Calibri" panose="020F0502020204030204" pitchFamily="34" charset="0"/>
              </a:rPr>
              <a:t>The second reading, Acts 17:26–28, is when the apostle Paul is preaching in Athens, during his missionary work around the Aegean Sea.  His Greek audience is curious, desiring new ideas.  Paul proclaims that all nations are seeking after the one true God—now revealed in Jesus. </a:t>
            </a:r>
          </a:p>
        </p:txBody>
      </p:sp>
      <p:pic>
        <p:nvPicPr>
          <p:cNvPr id="3" name="Picture 2">
            <a:extLst>
              <a:ext uri="{FF2B5EF4-FFF2-40B4-BE49-F238E27FC236}">
                <a16:creationId xmlns:a16="http://schemas.microsoft.com/office/drawing/2014/main" id="{40359545-EC31-BD71-EAFB-A20A18CB6E57}"/>
              </a:ext>
            </a:extLst>
          </p:cNvPr>
          <p:cNvPicPr>
            <a:picLocks noChangeAspect="1"/>
          </p:cNvPicPr>
          <p:nvPr/>
        </p:nvPicPr>
        <p:blipFill>
          <a:blip r:embed="rId3">
            <a:extLst>
              <a:ext uri="{28A0092B-C50C-407E-A947-70E740481C1C}">
                <a14:useLocalDpi xmlns:a14="http://schemas.microsoft.com/office/drawing/2010/main" val="0"/>
              </a:ext>
            </a:extLst>
          </a:blip>
          <a:srcRect l="25381" t="35691" r="25381"/>
          <a:stretch>
            <a:fillRect/>
          </a:stretch>
        </p:blipFill>
        <p:spPr>
          <a:xfrm flipH="1">
            <a:off x="70173" y="722860"/>
            <a:ext cx="4501814" cy="6035445"/>
          </a:xfrm>
          <a:custGeom>
            <a:avLst/>
            <a:gdLst/>
            <a:ahLst/>
            <a:cxnLst/>
            <a:rect l="l" t="t" r="r" b="b"/>
            <a:pathLst>
              <a:path w="6458232" h="6858001">
                <a:moveTo>
                  <a:pt x="2209000" y="0"/>
                </a:moveTo>
                <a:lnTo>
                  <a:pt x="6458232" y="0"/>
                </a:lnTo>
                <a:lnTo>
                  <a:pt x="6458232" y="6858001"/>
                </a:lnTo>
                <a:lnTo>
                  <a:pt x="651045" y="6858001"/>
                </a:lnTo>
                <a:lnTo>
                  <a:pt x="635146" y="6830200"/>
                </a:lnTo>
                <a:cubicBezTo>
                  <a:pt x="230085" y="6080469"/>
                  <a:pt x="0" y="5221296"/>
                  <a:pt x="0" y="4308089"/>
                </a:cubicBezTo>
                <a:cubicBezTo>
                  <a:pt x="0" y="2572997"/>
                  <a:pt x="830606" y="1032965"/>
                  <a:pt x="2113832" y="68046"/>
                </a:cubicBezTo>
                <a:close/>
              </a:path>
            </a:pathLst>
          </a:custGeom>
          <a:ln w="57150">
            <a:solidFill>
              <a:srgbClr val="002060"/>
            </a:solidFill>
          </a:ln>
        </p:spPr>
      </p:pic>
      <p:sp>
        <p:nvSpPr>
          <p:cNvPr id="4" name="Title 1">
            <a:extLst>
              <a:ext uri="{FF2B5EF4-FFF2-40B4-BE49-F238E27FC236}">
                <a16:creationId xmlns:a16="http://schemas.microsoft.com/office/drawing/2014/main" id="{F705BBBE-FD42-0A01-C61E-0FD8602C6DDC}"/>
              </a:ext>
            </a:extLst>
          </p:cNvPr>
          <p:cNvSpPr txBox="1">
            <a:spLocks/>
          </p:cNvSpPr>
          <p:nvPr/>
        </p:nvSpPr>
        <p:spPr>
          <a:xfrm>
            <a:off x="6096000" y="43086"/>
            <a:ext cx="5962169" cy="457200"/>
          </a:xfrm>
          <a:prstGeom prst="rect">
            <a:avLst/>
          </a:prstGeom>
          <a:solidFill>
            <a:srgbClr val="002060"/>
          </a:solidFill>
          <a:ln>
            <a:solidFill>
              <a:srgbClr val="002060"/>
            </a:solidFill>
          </a:ln>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cap="small" dirty="0">
                <a:solidFill>
                  <a:schemeClr val="bg1"/>
                </a:solidFill>
                <a:effectLst>
                  <a:outerShdw blurRad="38100" dist="38100" dir="2700000" algn="tl">
                    <a:srgbClr val="000000">
                      <a:alpha val="43137"/>
                    </a:srgbClr>
                  </a:outerShdw>
                </a:effectLst>
                <a:latin typeface="Arial Black" panose="020B0A04020102020204" pitchFamily="34" charset="0"/>
              </a:rPr>
              <a:t>Waiting for  God’s Peace</a:t>
            </a:r>
          </a:p>
        </p:txBody>
      </p:sp>
      <p:sp>
        <p:nvSpPr>
          <p:cNvPr id="2" name="Slide Number Placeholder 1">
            <a:extLst>
              <a:ext uri="{FF2B5EF4-FFF2-40B4-BE49-F238E27FC236}">
                <a16:creationId xmlns:a16="http://schemas.microsoft.com/office/drawing/2014/main" id="{6F9D9746-582E-5337-0DE7-081DB20DE63D}"/>
              </a:ext>
            </a:extLst>
          </p:cNvPr>
          <p:cNvSpPr txBox="1">
            <a:spLocks/>
          </p:cNvSpPr>
          <p:nvPr/>
        </p:nvSpPr>
        <p:spPr>
          <a:xfrm>
            <a:off x="10175630" y="6478746"/>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9</a:t>
            </a:fld>
            <a:endParaRPr lang="en-US" dirty="0">
              <a:solidFill>
                <a:srgbClr val="002060"/>
              </a:solidFill>
              <a:latin typeface="Arial Black" panose="020B0A04020102020204" pitchFamily="34" charset="0"/>
            </a:endParaRPr>
          </a:p>
        </p:txBody>
      </p:sp>
      <p:sp>
        <p:nvSpPr>
          <p:cNvPr id="6" name="Rectangle 5">
            <a:extLst>
              <a:ext uri="{FF2B5EF4-FFF2-40B4-BE49-F238E27FC236}">
                <a16:creationId xmlns:a16="http://schemas.microsoft.com/office/drawing/2014/main" id="{74AE19CD-45C0-0F0C-8148-72F9A7786FF5}"/>
              </a:ext>
            </a:extLst>
          </p:cNvPr>
          <p:cNvSpPr/>
          <p:nvPr/>
        </p:nvSpPr>
        <p:spPr>
          <a:xfrm>
            <a:off x="4812632" y="2993905"/>
            <a:ext cx="7245537" cy="3133709"/>
          </a:xfrm>
          <a:prstGeom prst="rect">
            <a:avLst/>
          </a:prstGeom>
          <a:noFill/>
          <a:ln w="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sz="1600" b="1" u="sng"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ISAIAH IN JUDAH </a:t>
            </a:r>
          </a:p>
          <a:p>
            <a:pPr marL="0" marR="0">
              <a:lnSpc>
                <a:spcPct val="107000"/>
              </a:lnSpc>
              <a:spcBef>
                <a:spcPts val="0"/>
              </a:spcBef>
              <a:spcAft>
                <a:spcPts val="0"/>
              </a:spcAft>
            </a:pPr>
            <a:r>
              <a:rPr lang="en-US" sz="1400" b="1" dirty="0">
                <a:solidFill>
                  <a:srgbClr val="002060"/>
                </a:solidFill>
                <a:effectLst/>
                <a:latin typeface="Gotham Medium" panose="02000604030000020004"/>
                <a:ea typeface="Calibri" panose="020F0502020204030204" pitchFamily="34" charset="0"/>
                <a:cs typeface="Calibri" panose="020F0502020204030204" pitchFamily="34" charset="0"/>
              </a:rPr>
              <a:t>Isaiah began prophesying at the end of the reign of Uzziah, king of Judah, in about 740 BC (Isaiah 1:1; 6:1). During Isaiah’s lifetime, the kingdom of Judah faced threats from within and without. Whether the danger came from war with the massive Assyrian Empire (7:17) or injustice and violence within Judah itself (1:21–23), the future of its capital, Jerusalem, was uncertain.</a:t>
            </a:r>
            <a:r>
              <a:rPr lang="en-US" sz="300" b="1" dirty="0">
                <a:solidFill>
                  <a:srgbClr val="002060"/>
                </a:solidFill>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300" b="1" dirty="0">
                <a:solidFill>
                  <a:srgbClr val="002060"/>
                </a:solidFill>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1400" b="1" dirty="0">
                <a:solidFill>
                  <a:srgbClr val="002060"/>
                </a:solidFill>
                <a:effectLst/>
                <a:latin typeface="Gotham Medium" panose="02000604030000020004"/>
                <a:ea typeface="Calibri" panose="020F0502020204030204" pitchFamily="34" charset="0"/>
                <a:cs typeface="Calibri" panose="020F0502020204030204" pitchFamily="34" charset="0"/>
              </a:rPr>
              <a:t>The beginning of the book of Isaiah warns Judah against an even deeper conflict: a war of rebellion that the people were waging against God. The people of Jerusalem led lives filled with unrighteousness, idolatry, and oppression; the once “faithful city” had become a “harlot” (Isaiah 1:21). Isaiah explains that the Judeans will have no peace with other nations or among their own people until they first accept God’s terms of peace. Thus, Isaiah calls Judah to repent (1:16–17). Amid promises of fearsome judgment, however, Isaiah also announces a message of hope: Jerusalem would once again become a “city of righteousness” through God’s redeeming work (1:26–27). The first of today’s texts (which has a parallel in Micah 4:1–3) picks up on this theme. </a:t>
            </a:r>
          </a:p>
        </p:txBody>
      </p:sp>
      <p:sp>
        <p:nvSpPr>
          <p:cNvPr id="7" name="TextBox 6">
            <a:extLst>
              <a:ext uri="{FF2B5EF4-FFF2-40B4-BE49-F238E27FC236}">
                <a16:creationId xmlns:a16="http://schemas.microsoft.com/office/drawing/2014/main" id="{058EBAA7-4BF7-4F28-2750-3EC696CD769D}"/>
              </a:ext>
            </a:extLst>
          </p:cNvPr>
          <p:cNvSpPr txBox="1"/>
          <p:nvPr/>
        </p:nvSpPr>
        <p:spPr>
          <a:xfrm>
            <a:off x="32657" y="43086"/>
            <a:ext cx="3444003" cy="457200"/>
          </a:xfrm>
          <a:prstGeom prst="rect">
            <a:avLst/>
          </a:prstGeom>
          <a:solidFill>
            <a:srgbClr val="00206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solidFill>
                  <a:schemeClr val="bg1"/>
                </a:solidFill>
                <a:latin typeface="Gotham Medium" panose="02000604030000020004"/>
              </a:rPr>
              <a:t>LESSON CONTEXT</a:t>
            </a:r>
          </a:p>
        </p:txBody>
      </p:sp>
      <p:sp>
        <p:nvSpPr>
          <p:cNvPr id="8" name="Line 10">
            <a:extLst>
              <a:ext uri="{FF2B5EF4-FFF2-40B4-BE49-F238E27FC236}">
                <a16:creationId xmlns:a16="http://schemas.microsoft.com/office/drawing/2014/main" id="{DF1093FD-3DDA-2525-60B2-0AFA1F2C1CB1}"/>
              </a:ext>
            </a:extLst>
          </p:cNvPr>
          <p:cNvSpPr>
            <a:spLocks noChangeShapeType="1"/>
          </p:cNvSpPr>
          <p:nvPr/>
        </p:nvSpPr>
        <p:spPr bwMode="auto">
          <a:xfrm flipV="1">
            <a:off x="4571987" y="3005889"/>
            <a:ext cx="7498080" cy="0"/>
          </a:xfrm>
          <a:prstGeom prst="line">
            <a:avLst/>
          </a:prstGeom>
          <a:noFill/>
          <a:ln w="57150">
            <a:solidFill>
              <a:schemeClr val="bg1"/>
            </a:solidFill>
            <a:round/>
            <a:headEnd/>
            <a:tailEnd/>
          </a:ln>
        </p:spPr>
        <p:txBody>
          <a:bodyPr lIns="64291" tIns="32146" rIns="64291" bIns="32146"/>
          <a:lstStyle/>
          <a:p>
            <a:pPr algn="l"/>
            <a:endParaRPr lang="en-US" sz="1400" dirty="0">
              <a:solidFill>
                <a:schemeClr val="bg1"/>
              </a:solidFill>
              <a:latin typeface="Gotham Medium" panose="02000604030000020004"/>
            </a:endParaRPr>
          </a:p>
        </p:txBody>
      </p:sp>
    </p:spTree>
    <p:extLst>
      <p:ext uri="{BB962C8B-B14F-4D97-AF65-F5344CB8AC3E}">
        <p14:creationId xmlns:p14="http://schemas.microsoft.com/office/powerpoint/2010/main" val="40448632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11230</Words>
  <Application>Microsoft Office PowerPoint</Application>
  <PresentationFormat>Widescreen</PresentationFormat>
  <Paragraphs>661</Paragraphs>
  <Slides>22</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Gotham Book</vt:lpstr>
      <vt:lpstr>Gotham Medium</vt:lpstr>
      <vt:lpstr>Helvetica Neue</vt:lpstr>
      <vt:lpstr>Aptos</vt:lpstr>
      <vt:lpstr>Arial</vt:lpstr>
      <vt:lpstr>Arial Black</vt:lpstr>
      <vt:lpstr>Calibri</vt:lpstr>
      <vt:lpstr>Calibri Light</vt:lpstr>
      <vt:lpstr>Wingdings</vt:lpstr>
      <vt:lpstr>Retrospect</vt:lpstr>
      <vt:lpstr>Waiting for  God’s Peace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Stanford Bowman</dc:creator>
  <cp:lastModifiedBy>Stanford Bowman</cp:lastModifiedBy>
  <cp:revision>3</cp:revision>
  <dcterms:created xsi:type="dcterms:W3CDTF">2023-10-23T11:42:57Z</dcterms:created>
  <dcterms:modified xsi:type="dcterms:W3CDTF">2026-03-21T23:35:42Z</dcterms:modified>
</cp:coreProperties>
</file>