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462" r:id="rId2"/>
    <p:sldId id="470" r:id="rId3"/>
    <p:sldId id="272" r:id="rId4"/>
    <p:sldId id="461" r:id="rId5"/>
    <p:sldId id="443" r:id="rId6"/>
    <p:sldId id="444" r:id="rId7"/>
    <p:sldId id="463" r:id="rId8"/>
    <p:sldId id="465" r:id="rId9"/>
    <p:sldId id="454" r:id="rId10"/>
    <p:sldId id="451" r:id="rId11"/>
    <p:sldId id="438" r:id="rId12"/>
    <p:sldId id="467" r:id="rId13"/>
    <p:sldId id="439" r:id="rId14"/>
    <p:sldId id="427" r:id="rId15"/>
    <p:sldId id="471" r:id="rId16"/>
    <p:sldId id="468" r:id="rId17"/>
    <p:sldId id="421" r:id="rId18"/>
    <p:sldId id="473" r:id="rId19"/>
    <p:sldId id="393" r:id="rId20"/>
    <p:sldId id="440" r:id="rId21"/>
    <p:sldId id="472" r:id="rId22"/>
    <p:sldId id="44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F0AF8B-C3E8-4713-8FBA-73AEA0EA3BB3}" v="143" dt="2026-03-30T02:28:59.1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415" autoAdjust="0"/>
    <p:restoredTop sz="28483" autoAdjust="0"/>
  </p:normalViewPr>
  <p:slideViewPr>
    <p:cSldViewPr>
      <p:cViewPr varScale="1">
        <p:scale>
          <a:sx n="24" d="100"/>
          <a:sy n="24" d="100"/>
        </p:scale>
        <p:origin x="2502" y="36"/>
      </p:cViewPr>
      <p:guideLst>
        <p:guide orient="horz" pos="2160"/>
        <p:guide pos="3840"/>
      </p:guideLst>
    </p:cSldViewPr>
  </p:slideViewPr>
  <p:notesTextViewPr>
    <p:cViewPr>
      <p:scale>
        <a:sx n="3" d="2"/>
        <a:sy n="3" d="2"/>
      </p:scale>
      <p:origin x="0" y="0"/>
    </p:cViewPr>
  </p:notesTextViewPr>
  <p:sorterViewPr>
    <p:cViewPr>
      <p:scale>
        <a:sx n="60" d="100"/>
        <a:sy n="60" d="100"/>
      </p:scale>
      <p:origin x="0" y="-3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nford Bowman" userId="6ede3e4e1afbea80" providerId="LiveId" clId="{5E8558FB-9D60-4710-A493-61EB11744BF7}"/>
    <pc:docChg chg="undo custSel addSld delSld modSld sldOrd">
      <pc:chgData name="Stanford Bowman" userId="6ede3e4e1afbea80" providerId="LiveId" clId="{5E8558FB-9D60-4710-A493-61EB11744BF7}" dt="2026-03-30T02:31:11.451" v="661" actId="403"/>
      <pc:docMkLst>
        <pc:docMk/>
      </pc:docMkLst>
      <pc:sldChg chg="modSp mod modTransition modNotesTx">
        <pc:chgData name="Stanford Bowman" userId="6ede3e4e1afbea80" providerId="LiveId" clId="{5E8558FB-9D60-4710-A493-61EB11744BF7}" dt="2026-03-29T22:43:39.970" v="110" actId="1076"/>
        <pc:sldMkLst>
          <pc:docMk/>
          <pc:sldMk cId="3640834202" sldId="272"/>
        </pc:sldMkLst>
        <pc:spChg chg="mod">
          <ac:chgData name="Stanford Bowman" userId="6ede3e4e1afbea80" providerId="LiveId" clId="{5E8558FB-9D60-4710-A493-61EB11744BF7}" dt="2026-03-29T22:43:18.359" v="107" actId="403"/>
          <ac:spMkLst>
            <pc:docMk/>
            <pc:sldMk cId="3640834202" sldId="272"/>
            <ac:spMk id="7" creationId="{9C55079D-4BA2-40CE-9A65-B2B4DAF5DBC6}"/>
          </ac:spMkLst>
        </pc:spChg>
        <pc:spChg chg="mod">
          <ac:chgData name="Stanford Bowman" userId="6ede3e4e1afbea80" providerId="LiveId" clId="{5E8558FB-9D60-4710-A493-61EB11744BF7}" dt="2026-03-29T22:43:39.970" v="110" actId="1076"/>
          <ac:spMkLst>
            <pc:docMk/>
            <pc:sldMk cId="3640834202" sldId="272"/>
            <ac:spMk id="11" creationId="{0F861137-455F-4156-A89B-7B5E22E8E984}"/>
          </ac:spMkLst>
        </pc:spChg>
        <pc:spChg chg="mod">
          <ac:chgData name="Stanford Bowman" userId="6ede3e4e1afbea80" providerId="LiveId" clId="{5E8558FB-9D60-4710-A493-61EB11744BF7}" dt="2026-03-29T22:43:33.937" v="109" actId="14100"/>
          <ac:spMkLst>
            <pc:docMk/>
            <pc:sldMk cId="3640834202" sldId="272"/>
            <ac:spMk id="16" creationId="{42D81312-EC24-4AE0-B13D-2FAB2FD9637B}"/>
          </ac:spMkLst>
        </pc:spChg>
        <pc:picChg chg="mod">
          <ac:chgData name="Stanford Bowman" userId="6ede3e4e1afbea80" providerId="LiveId" clId="{5E8558FB-9D60-4710-A493-61EB11744BF7}" dt="2026-03-29T22:43:29.935" v="108" actId="14100"/>
          <ac:picMkLst>
            <pc:docMk/>
            <pc:sldMk cId="3640834202" sldId="272"/>
            <ac:picMk id="1026" creationId="{9AE3EDF1-4CC3-47C9-8F26-0459389DA1D8}"/>
          </ac:picMkLst>
        </pc:picChg>
      </pc:sldChg>
      <pc:sldChg chg="modTransition">
        <pc:chgData name="Stanford Bowman" userId="6ede3e4e1afbea80" providerId="LiveId" clId="{5E8558FB-9D60-4710-A493-61EB11744BF7}" dt="2026-03-29T22:41:41.028" v="100"/>
        <pc:sldMkLst>
          <pc:docMk/>
          <pc:sldMk cId="3093456043" sldId="393"/>
        </pc:sldMkLst>
      </pc:sldChg>
      <pc:sldChg chg="modSp mod modTransition">
        <pc:chgData name="Stanford Bowman" userId="6ede3e4e1afbea80" providerId="LiveId" clId="{5E8558FB-9D60-4710-A493-61EB11744BF7}" dt="2026-03-29T22:41:41.028" v="100"/>
        <pc:sldMkLst>
          <pc:docMk/>
          <pc:sldMk cId="3452085809" sldId="421"/>
        </pc:sldMkLst>
        <pc:spChg chg="mod">
          <ac:chgData name="Stanford Bowman" userId="6ede3e4e1afbea80" providerId="LiveId" clId="{5E8558FB-9D60-4710-A493-61EB11744BF7}" dt="2026-03-29T22:29:03.942" v="17" actId="27636"/>
          <ac:spMkLst>
            <pc:docMk/>
            <pc:sldMk cId="3452085809" sldId="421"/>
            <ac:spMk id="27" creationId="{677FC927-7CB2-4858-9126-4B062A86ABDD}"/>
          </ac:spMkLst>
        </pc:spChg>
      </pc:sldChg>
      <pc:sldChg chg="modSp mod modTransition modNotes modNotesTx">
        <pc:chgData name="Stanford Bowman" userId="6ede3e4e1afbea80" providerId="LiveId" clId="{5E8558FB-9D60-4710-A493-61EB11744BF7}" dt="2026-03-29T22:41:41.028" v="100"/>
        <pc:sldMkLst>
          <pc:docMk/>
          <pc:sldMk cId="1728645258" sldId="427"/>
        </pc:sldMkLst>
        <pc:spChg chg="mod">
          <ac:chgData name="Stanford Bowman" userId="6ede3e4e1afbea80" providerId="LiveId" clId="{5E8558FB-9D60-4710-A493-61EB11744BF7}" dt="2026-03-29T22:29:03.942" v="15" actId="27636"/>
          <ac:spMkLst>
            <pc:docMk/>
            <pc:sldMk cId="1728645258" sldId="427"/>
            <ac:spMk id="8" creationId="{3F620FCE-C01A-44D0-8AF0-DC65FF54996C}"/>
          </ac:spMkLst>
        </pc:spChg>
      </pc:sldChg>
      <pc:sldChg chg="modSp mod modTransition modNotes modNotesTx">
        <pc:chgData name="Stanford Bowman" userId="6ede3e4e1afbea80" providerId="LiveId" clId="{5E8558FB-9D60-4710-A493-61EB11744BF7}" dt="2026-03-29T22:41:41.028" v="100"/>
        <pc:sldMkLst>
          <pc:docMk/>
          <pc:sldMk cId="2097442788" sldId="429"/>
        </pc:sldMkLst>
        <pc:spChg chg="mod">
          <ac:chgData name="Stanford Bowman" userId="6ede3e4e1afbea80" providerId="LiveId" clId="{5E8558FB-9D60-4710-A493-61EB11744BF7}" dt="2026-03-29T22:29:03.935" v="9" actId="27636"/>
          <ac:spMkLst>
            <pc:docMk/>
            <pc:sldMk cId="2097442788" sldId="429"/>
            <ac:spMk id="28" creationId="{9E823B42-FD48-4E90-B684-16A5988304F2}"/>
          </ac:spMkLst>
        </pc:spChg>
      </pc:sldChg>
      <pc:sldChg chg="modSp mod modTransition modNotes modNotesTx">
        <pc:chgData name="Stanford Bowman" userId="6ede3e4e1afbea80" providerId="LiveId" clId="{5E8558FB-9D60-4710-A493-61EB11744BF7}" dt="2026-03-30T02:31:11.451" v="661" actId="403"/>
        <pc:sldMkLst>
          <pc:docMk/>
          <pc:sldMk cId="6677557" sldId="438"/>
        </pc:sldMkLst>
        <pc:spChg chg="mod">
          <ac:chgData name="Stanford Bowman" userId="6ede3e4e1afbea80" providerId="LiveId" clId="{5E8558FB-9D60-4710-A493-61EB11744BF7}" dt="2026-03-30T02:27:32.156" v="612"/>
          <ac:spMkLst>
            <pc:docMk/>
            <pc:sldMk cId="6677557" sldId="438"/>
            <ac:spMk id="12" creationId="{CBEAE4E6-CD19-4092-9C7E-2C12B39CCE7B}"/>
          </ac:spMkLst>
        </pc:spChg>
        <pc:spChg chg="mod">
          <ac:chgData name="Stanford Bowman" userId="6ede3e4e1afbea80" providerId="LiveId" clId="{5E8558FB-9D60-4710-A493-61EB11744BF7}" dt="2026-03-30T02:31:11.451" v="661" actId="403"/>
          <ac:spMkLst>
            <pc:docMk/>
            <pc:sldMk cId="6677557" sldId="438"/>
            <ac:spMk id="13" creationId="{3770BEAC-D32D-4558-9174-4A01FA43041C}"/>
          </ac:spMkLst>
        </pc:spChg>
        <pc:spChg chg="mod">
          <ac:chgData name="Stanford Bowman" userId="6ede3e4e1afbea80" providerId="LiveId" clId="{5E8558FB-9D60-4710-A493-61EB11744BF7}" dt="2026-03-29T22:29:03.937" v="11" actId="27636"/>
          <ac:spMkLst>
            <pc:docMk/>
            <pc:sldMk cId="6677557" sldId="438"/>
            <ac:spMk id="15" creationId="{CFB6BB04-11BC-46EF-B400-5675755E56EA}"/>
          </ac:spMkLst>
        </pc:spChg>
        <pc:spChg chg="mod">
          <ac:chgData name="Stanford Bowman" userId="6ede3e4e1afbea80" providerId="LiveId" clId="{5E8558FB-9D60-4710-A493-61EB11744BF7}" dt="2026-03-30T02:30:48.046" v="633" actId="14100"/>
          <ac:spMkLst>
            <pc:docMk/>
            <pc:sldMk cId="6677557" sldId="438"/>
            <ac:spMk id="17" creationId="{825759E0-14D7-476D-8932-70685D477530}"/>
          </ac:spMkLst>
        </pc:spChg>
        <pc:cxnChg chg="mod">
          <ac:chgData name="Stanford Bowman" userId="6ede3e4e1afbea80" providerId="LiveId" clId="{5E8558FB-9D60-4710-A493-61EB11744BF7}" dt="2026-03-30T02:30:59.216" v="659" actId="1038"/>
          <ac:cxnSpMkLst>
            <pc:docMk/>
            <pc:sldMk cId="6677557" sldId="438"/>
            <ac:cxnSpMk id="2" creationId="{9D2D858B-58E9-EADA-32AA-B5903D29287D}"/>
          </ac:cxnSpMkLst>
        </pc:cxnChg>
      </pc:sldChg>
      <pc:sldChg chg="modSp mod modTransition modNotes modNotesTx">
        <pc:chgData name="Stanford Bowman" userId="6ede3e4e1afbea80" providerId="LiveId" clId="{5E8558FB-9D60-4710-A493-61EB11744BF7}" dt="2026-03-29T22:41:41.028" v="100"/>
        <pc:sldMkLst>
          <pc:docMk/>
          <pc:sldMk cId="3129728577" sldId="439"/>
        </pc:sldMkLst>
        <pc:spChg chg="mod">
          <ac:chgData name="Stanford Bowman" userId="6ede3e4e1afbea80" providerId="LiveId" clId="{5E8558FB-9D60-4710-A493-61EB11744BF7}" dt="2026-03-29T22:29:03.940" v="13" actId="27636"/>
          <ac:spMkLst>
            <pc:docMk/>
            <pc:sldMk cId="3129728577" sldId="439"/>
            <ac:spMk id="13" creationId="{A4163FD0-0069-454A-8DF4-978F02463049}"/>
          </ac:spMkLst>
        </pc:spChg>
      </pc:sldChg>
      <pc:sldChg chg="modSp mod modTransition modNotes modNotesTx">
        <pc:chgData name="Stanford Bowman" userId="6ede3e4e1afbea80" providerId="LiveId" clId="{5E8558FB-9D60-4710-A493-61EB11744BF7}" dt="2026-03-29T22:41:41.028" v="100"/>
        <pc:sldMkLst>
          <pc:docMk/>
          <pc:sldMk cId="4073456698" sldId="440"/>
        </pc:sldMkLst>
        <pc:spChg chg="mod">
          <ac:chgData name="Stanford Bowman" userId="6ede3e4e1afbea80" providerId="LiveId" clId="{5E8558FB-9D60-4710-A493-61EB11744BF7}" dt="2026-03-29T22:29:03.942" v="18" actId="27636"/>
          <ac:spMkLst>
            <pc:docMk/>
            <pc:sldMk cId="4073456698" sldId="440"/>
            <ac:spMk id="19" creationId="{DC35E360-F2C8-4E9C-99F8-1841E0C8B5BD}"/>
          </ac:spMkLst>
        </pc:spChg>
      </pc:sldChg>
      <pc:sldChg chg="modTransition">
        <pc:chgData name="Stanford Bowman" userId="6ede3e4e1afbea80" providerId="LiveId" clId="{5E8558FB-9D60-4710-A493-61EB11744BF7}" dt="2026-03-29T22:41:41.028" v="100"/>
        <pc:sldMkLst>
          <pc:docMk/>
          <pc:sldMk cId="660790955" sldId="441"/>
        </pc:sldMkLst>
      </pc:sldChg>
      <pc:sldChg chg="modSp mod modTransition modNotes modNotesTx">
        <pc:chgData name="Stanford Bowman" userId="6ede3e4e1afbea80" providerId="LiveId" clId="{5E8558FB-9D60-4710-A493-61EB11744BF7}" dt="2026-03-29T23:02:54.885" v="180" actId="255"/>
        <pc:sldMkLst>
          <pc:docMk/>
          <pc:sldMk cId="3097525468" sldId="443"/>
        </pc:sldMkLst>
        <pc:spChg chg="mod">
          <ac:chgData name="Stanford Bowman" userId="6ede3e4e1afbea80" providerId="LiveId" clId="{5E8558FB-9D60-4710-A493-61EB11744BF7}" dt="2026-03-29T23:02:54.885" v="180" actId="255"/>
          <ac:spMkLst>
            <pc:docMk/>
            <pc:sldMk cId="3097525468" sldId="443"/>
            <ac:spMk id="27" creationId="{5D12579F-ED0B-4F28-9022-D18F2789D03C}"/>
          </ac:spMkLst>
        </pc:spChg>
        <pc:spChg chg="mod">
          <ac:chgData name="Stanford Bowman" userId="6ede3e4e1afbea80" providerId="LiveId" clId="{5E8558FB-9D60-4710-A493-61EB11744BF7}" dt="2026-03-29T22:29:03.914" v="2" actId="27636"/>
          <ac:spMkLst>
            <pc:docMk/>
            <pc:sldMk cId="3097525468" sldId="443"/>
            <ac:spMk id="28" creationId="{9E823B42-FD48-4E90-B684-16A5988304F2}"/>
          </ac:spMkLst>
        </pc:spChg>
      </pc:sldChg>
      <pc:sldChg chg="addSp modSp mod modTransition modNotes modNotesTx">
        <pc:chgData name="Stanford Bowman" userId="6ede3e4e1afbea80" providerId="LiveId" clId="{5E8558FB-9D60-4710-A493-61EB11744BF7}" dt="2026-03-29T23:20:33.124" v="290" actId="20577"/>
        <pc:sldMkLst>
          <pc:docMk/>
          <pc:sldMk cId="2384424428" sldId="444"/>
        </pc:sldMkLst>
        <pc:spChg chg="add mod">
          <ac:chgData name="Stanford Bowman" userId="6ede3e4e1afbea80" providerId="LiveId" clId="{5E8558FB-9D60-4710-A493-61EB11744BF7}" dt="2026-03-29T23:17:47.488" v="279" actId="20577"/>
          <ac:spMkLst>
            <pc:docMk/>
            <pc:sldMk cId="2384424428" sldId="444"/>
            <ac:spMk id="4" creationId="{2D75A47E-B0D7-A3C4-8A21-21341569BB18}"/>
          </ac:spMkLst>
        </pc:spChg>
        <pc:spChg chg="mod">
          <ac:chgData name="Stanford Bowman" userId="6ede3e4e1afbea80" providerId="LiveId" clId="{5E8558FB-9D60-4710-A493-61EB11744BF7}" dt="2026-03-29T22:29:03.914" v="3" actId="27636"/>
          <ac:spMkLst>
            <pc:docMk/>
            <pc:sldMk cId="2384424428" sldId="444"/>
            <ac:spMk id="28" creationId="{9E823B42-FD48-4E90-B684-16A5988304F2}"/>
          </ac:spMkLst>
        </pc:spChg>
        <pc:graphicFrameChg chg="mod modGraphic">
          <ac:chgData name="Stanford Bowman" userId="6ede3e4e1afbea80" providerId="LiveId" clId="{5E8558FB-9D60-4710-A493-61EB11744BF7}" dt="2026-03-29T23:20:33.124" v="290" actId="20577"/>
          <ac:graphicFrameMkLst>
            <pc:docMk/>
            <pc:sldMk cId="2384424428" sldId="444"/>
            <ac:graphicFrameMk id="2" creationId="{384CC8C4-D228-4B6D-A5E5-5CCC844C4137}"/>
          </ac:graphicFrameMkLst>
        </pc:graphicFrameChg>
      </pc:sldChg>
      <pc:sldChg chg="addSp delSp modSp mod modTransition modNotes modNotesTx">
        <pc:chgData name="Stanford Bowman" userId="6ede3e4e1afbea80" providerId="LiveId" clId="{5E8558FB-9D60-4710-A493-61EB11744BF7}" dt="2026-03-30T02:25:27.915" v="611" actId="115"/>
        <pc:sldMkLst>
          <pc:docMk/>
          <pc:sldMk cId="234055838" sldId="451"/>
        </pc:sldMkLst>
        <pc:spChg chg="add mod">
          <ac:chgData name="Stanford Bowman" userId="6ede3e4e1afbea80" providerId="LiveId" clId="{5E8558FB-9D60-4710-A493-61EB11744BF7}" dt="2026-03-30T02:00:40.924" v="507"/>
          <ac:spMkLst>
            <pc:docMk/>
            <pc:sldMk cId="234055838" sldId="451"/>
            <ac:spMk id="3" creationId="{0703B35B-17CE-CD39-F77A-6F6A905CA895}"/>
          </ac:spMkLst>
        </pc:spChg>
        <pc:spChg chg="add mod">
          <ac:chgData name="Stanford Bowman" userId="6ede3e4e1afbea80" providerId="LiveId" clId="{5E8558FB-9D60-4710-A493-61EB11744BF7}" dt="2026-03-30T02:17:10.670" v="565" actId="1076"/>
          <ac:spMkLst>
            <pc:docMk/>
            <pc:sldMk cId="234055838" sldId="451"/>
            <ac:spMk id="4" creationId="{D1DC6B2B-D696-7673-3DC3-F248CD481818}"/>
          </ac:spMkLst>
        </pc:spChg>
        <pc:spChg chg="mod">
          <ac:chgData name="Stanford Bowman" userId="6ede3e4e1afbea80" providerId="LiveId" clId="{5E8558FB-9D60-4710-A493-61EB11744BF7}" dt="2026-03-29T22:29:03.933" v="8" actId="27636"/>
          <ac:spMkLst>
            <pc:docMk/>
            <pc:sldMk cId="234055838" sldId="451"/>
            <ac:spMk id="28" creationId="{9E823B42-FD48-4E90-B684-16A5988304F2}"/>
          </ac:spMkLst>
        </pc:spChg>
        <pc:grpChg chg="add mod">
          <ac:chgData name="Stanford Bowman" userId="6ede3e4e1afbea80" providerId="LiveId" clId="{5E8558FB-9D60-4710-A493-61EB11744BF7}" dt="2026-03-30T02:00:48.102" v="508" actId="1076"/>
          <ac:grpSpMkLst>
            <pc:docMk/>
            <pc:sldMk cId="234055838" sldId="451"/>
            <ac:grpSpMk id="2" creationId="{C6744469-0C76-5428-C4F4-FC6EF570E836}"/>
          </ac:grpSpMkLst>
        </pc:grpChg>
        <pc:graphicFrameChg chg="mod modGraphic">
          <ac:chgData name="Stanford Bowman" userId="6ede3e4e1afbea80" providerId="LiveId" clId="{5E8558FB-9D60-4710-A493-61EB11744BF7}" dt="2026-03-30T02:19:17.188" v="566"/>
          <ac:graphicFrameMkLst>
            <pc:docMk/>
            <pc:sldMk cId="234055838" sldId="451"/>
            <ac:graphicFrameMk id="8" creationId="{3604CCB0-F935-43CB-91FA-4ADD2A3AB88F}"/>
          </ac:graphicFrameMkLst>
        </pc:graphicFrameChg>
        <pc:graphicFrameChg chg="add del mod modGraphic">
          <ac:chgData name="Stanford Bowman" userId="6ede3e4e1afbea80" providerId="LiveId" clId="{5E8558FB-9D60-4710-A493-61EB11744BF7}" dt="2026-03-30T02:17:05.980" v="564" actId="1076"/>
          <ac:graphicFrameMkLst>
            <pc:docMk/>
            <pc:sldMk cId="234055838" sldId="451"/>
            <ac:graphicFrameMk id="9" creationId="{C04F4356-D65E-41D3-B8F6-BA5219097958}"/>
          </ac:graphicFrameMkLst>
        </pc:graphicFrameChg>
      </pc:sldChg>
      <pc:sldChg chg="modSp mod modTransition modNotes modNotesTx">
        <pc:chgData name="Stanford Bowman" userId="6ede3e4e1afbea80" providerId="LiveId" clId="{5E8558FB-9D60-4710-A493-61EB11744BF7}" dt="2026-03-29T23:50:35.990" v="420" actId="15"/>
        <pc:sldMkLst>
          <pc:docMk/>
          <pc:sldMk cId="3435269100" sldId="454"/>
        </pc:sldMkLst>
        <pc:spChg chg="mod">
          <ac:chgData name="Stanford Bowman" userId="6ede3e4e1afbea80" providerId="LiveId" clId="{5E8558FB-9D60-4710-A493-61EB11744BF7}" dt="2026-03-29T23:48:38.515" v="397" actId="1076"/>
          <ac:spMkLst>
            <pc:docMk/>
            <pc:sldMk cId="3435269100" sldId="454"/>
            <ac:spMk id="27" creationId="{5D12579F-ED0B-4F28-9022-D18F2789D03C}"/>
          </ac:spMkLst>
        </pc:spChg>
        <pc:spChg chg="mod">
          <ac:chgData name="Stanford Bowman" userId="6ede3e4e1afbea80" providerId="LiveId" clId="{5E8558FB-9D60-4710-A493-61EB11744BF7}" dt="2026-03-29T22:29:03.922" v="5" actId="27636"/>
          <ac:spMkLst>
            <pc:docMk/>
            <pc:sldMk cId="3435269100" sldId="454"/>
            <ac:spMk id="28" creationId="{9E823B42-FD48-4E90-B684-16A5988304F2}"/>
          </ac:spMkLst>
        </pc:spChg>
      </pc:sldChg>
      <pc:sldChg chg="modSp mod modTransition modNotes modNotesTx">
        <pc:chgData name="Stanford Bowman" userId="6ede3e4e1afbea80" providerId="LiveId" clId="{5E8558FB-9D60-4710-A493-61EB11744BF7}" dt="2026-03-29T22:41:41.028" v="100"/>
        <pc:sldMkLst>
          <pc:docMk/>
          <pc:sldMk cId="157223941" sldId="459"/>
        </pc:sldMkLst>
        <pc:spChg chg="mod">
          <ac:chgData name="Stanford Bowman" userId="6ede3e4e1afbea80" providerId="LiveId" clId="{5E8558FB-9D60-4710-A493-61EB11744BF7}" dt="2026-03-29T22:29:03.942" v="16" actId="27636"/>
          <ac:spMkLst>
            <pc:docMk/>
            <pc:sldMk cId="157223941" sldId="459"/>
            <ac:spMk id="8" creationId="{3F620FCE-C01A-44D0-8AF0-DC65FF54996C}"/>
          </ac:spMkLst>
        </pc:spChg>
      </pc:sldChg>
      <pc:sldChg chg="delSp modSp mod modTransition modNotes modNotesTx">
        <pc:chgData name="Stanford Bowman" userId="6ede3e4e1afbea80" providerId="LiveId" clId="{5E8558FB-9D60-4710-A493-61EB11744BF7}" dt="2026-03-29T22:59:23.272" v="169" actId="6549"/>
        <pc:sldMkLst>
          <pc:docMk/>
          <pc:sldMk cId="364716364" sldId="461"/>
        </pc:sldMkLst>
        <pc:spChg chg="mod">
          <ac:chgData name="Stanford Bowman" userId="6ede3e4e1afbea80" providerId="LiveId" clId="{5E8558FB-9D60-4710-A493-61EB11744BF7}" dt="2026-03-29T22:52:17.907" v="152" actId="14100"/>
          <ac:spMkLst>
            <pc:docMk/>
            <pc:sldMk cId="364716364" sldId="461"/>
            <ac:spMk id="15" creationId="{3C4A546D-0018-40BA-A5FD-75A46D201506}"/>
          </ac:spMkLst>
        </pc:spChg>
        <pc:spChg chg="mod topLvl">
          <ac:chgData name="Stanford Bowman" userId="6ede3e4e1afbea80" providerId="LiveId" clId="{5E8558FB-9D60-4710-A493-61EB11744BF7}" dt="2026-03-29T22:52:04.368" v="151" actId="20577"/>
          <ac:spMkLst>
            <pc:docMk/>
            <pc:sldMk cId="364716364" sldId="461"/>
            <ac:spMk id="16" creationId="{DD9D3D6D-AF29-46D1-9B23-73392F2CB3E3}"/>
          </ac:spMkLst>
        </pc:spChg>
        <pc:spChg chg="del mod topLvl">
          <ac:chgData name="Stanford Bowman" userId="6ede3e4e1afbea80" providerId="LiveId" clId="{5E8558FB-9D60-4710-A493-61EB11744BF7}" dt="2026-03-29T22:50:52.384" v="137" actId="478"/>
          <ac:spMkLst>
            <pc:docMk/>
            <pc:sldMk cId="364716364" sldId="461"/>
            <ac:spMk id="17" creationId="{F94D6090-8842-4245-BEAE-FF21E1059F03}"/>
          </ac:spMkLst>
        </pc:spChg>
        <pc:spChg chg="del">
          <ac:chgData name="Stanford Bowman" userId="6ede3e4e1afbea80" providerId="LiveId" clId="{5E8558FB-9D60-4710-A493-61EB11744BF7}" dt="2026-03-29T22:50:02.161" v="131" actId="478"/>
          <ac:spMkLst>
            <pc:docMk/>
            <pc:sldMk cId="364716364" sldId="461"/>
            <ac:spMk id="18" creationId="{401A931F-5916-49DF-A11E-B1849DDEA462}"/>
          </ac:spMkLst>
        </pc:spChg>
        <pc:spChg chg="mod">
          <ac:chgData name="Stanford Bowman" userId="6ede3e4e1afbea80" providerId="LiveId" clId="{5E8558FB-9D60-4710-A493-61EB11744BF7}" dt="2026-03-29T22:29:03.875" v="1" actId="27636"/>
          <ac:spMkLst>
            <pc:docMk/>
            <pc:sldMk cId="364716364" sldId="461"/>
            <ac:spMk id="22" creationId="{8F68DF59-7286-4940-83AC-0942762905DB}"/>
          </ac:spMkLst>
        </pc:spChg>
        <pc:grpChg chg="del mod">
          <ac:chgData name="Stanford Bowman" userId="6ede3e4e1afbea80" providerId="LiveId" clId="{5E8558FB-9D60-4710-A493-61EB11744BF7}" dt="2026-03-29T22:50:52.384" v="137" actId="478"/>
          <ac:grpSpMkLst>
            <pc:docMk/>
            <pc:sldMk cId="364716364" sldId="461"/>
            <ac:grpSpMk id="14" creationId="{CB257F6A-03DA-4B1B-B2F0-9780949B92E7}"/>
          </ac:grpSpMkLst>
        </pc:grpChg>
      </pc:sldChg>
      <pc:sldChg chg="delSp modSp mod modTransition">
        <pc:chgData name="Stanford Bowman" userId="6ede3e4e1afbea80" providerId="LiveId" clId="{5E8558FB-9D60-4710-A493-61EB11744BF7}" dt="2026-03-29T22:41:41.028" v="100"/>
        <pc:sldMkLst>
          <pc:docMk/>
          <pc:sldMk cId="4134612365" sldId="462"/>
        </pc:sldMkLst>
        <pc:spChg chg="del mod">
          <ac:chgData name="Stanford Bowman" userId="6ede3e4e1afbea80" providerId="LiveId" clId="{5E8558FB-9D60-4710-A493-61EB11744BF7}" dt="2026-03-29T22:37:31.935" v="56" actId="478"/>
          <ac:spMkLst>
            <pc:docMk/>
            <pc:sldMk cId="4134612365" sldId="462"/>
            <ac:spMk id="4" creationId="{DD90FF6B-B1F5-47F9-8094-F00868DE9218}"/>
          </ac:spMkLst>
        </pc:spChg>
        <pc:spChg chg="mod">
          <ac:chgData name="Stanford Bowman" userId="6ede3e4e1afbea80" providerId="LiveId" clId="{5E8558FB-9D60-4710-A493-61EB11744BF7}" dt="2026-03-29T22:39:03.164" v="69" actId="553"/>
          <ac:spMkLst>
            <pc:docMk/>
            <pc:sldMk cId="4134612365" sldId="462"/>
            <ac:spMk id="14" creationId="{82636567-86AA-4F3F-A4E6-C45478F989ED}"/>
          </ac:spMkLst>
        </pc:spChg>
        <pc:spChg chg="mod">
          <ac:chgData name="Stanford Bowman" userId="6ede3e4e1afbea80" providerId="LiveId" clId="{5E8558FB-9D60-4710-A493-61EB11744BF7}" dt="2026-03-29T22:40:11.576" v="80" actId="555"/>
          <ac:spMkLst>
            <pc:docMk/>
            <pc:sldMk cId="4134612365" sldId="462"/>
            <ac:spMk id="26" creationId="{DA313B1E-CFE2-462D-A084-6DA4DF67D2E9}"/>
          </ac:spMkLst>
        </pc:spChg>
        <pc:picChg chg="mod">
          <ac:chgData name="Stanford Bowman" userId="6ede3e4e1afbea80" providerId="LiveId" clId="{5E8558FB-9D60-4710-A493-61EB11744BF7}" dt="2026-03-29T22:40:11.576" v="80" actId="555"/>
          <ac:picMkLst>
            <pc:docMk/>
            <pc:sldMk cId="4134612365" sldId="462"/>
            <ac:picMk id="7" creationId="{BD7FDF28-B50F-4BCA-04F9-173428704660}"/>
          </ac:picMkLst>
        </pc:picChg>
      </pc:sldChg>
      <pc:sldChg chg="delSp modSp mod modTransition modNotes modNotesTx">
        <pc:chgData name="Stanford Bowman" userId="6ede3e4e1afbea80" providerId="LiveId" clId="{5E8558FB-9D60-4710-A493-61EB11744BF7}" dt="2026-03-29T23:36:29.965" v="359" actId="122"/>
        <pc:sldMkLst>
          <pc:docMk/>
          <pc:sldMk cId="1122548548" sldId="463"/>
        </pc:sldMkLst>
        <pc:spChg chg="del mod">
          <ac:chgData name="Stanford Bowman" userId="6ede3e4e1afbea80" providerId="LiveId" clId="{5E8558FB-9D60-4710-A493-61EB11744BF7}" dt="2026-03-29T23:35:16.062" v="354" actId="478"/>
          <ac:spMkLst>
            <pc:docMk/>
            <pc:sldMk cId="1122548548" sldId="463"/>
            <ac:spMk id="8" creationId="{230E0A52-D869-460F-9CF3-B4FAB2EC3132}"/>
          </ac:spMkLst>
        </pc:spChg>
        <pc:spChg chg="mod">
          <ac:chgData name="Stanford Bowman" userId="6ede3e4e1afbea80" providerId="LiveId" clId="{5E8558FB-9D60-4710-A493-61EB11744BF7}" dt="2026-03-29T22:29:03.922" v="4" actId="27636"/>
          <ac:spMkLst>
            <pc:docMk/>
            <pc:sldMk cId="1122548548" sldId="463"/>
            <ac:spMk id="28" creationId="{9E823B42-FD48-4E90-B684-16A5988304F2}"/>
          </ac:spMkLst>
        </pc:spChg>
        <pc:spChg chg="mod">
          <ac:chgData name="Stanford Bowman" userId="6ede3e4e1afbea80" providerId="LiveId" clId="{5E8558FB-9D60-4710-A493-61EB11744BF7}" dt="2026-03-29T23:36:29.965" v="359" actId="122"/>
          <ac:spMkLst>
            <pc:docMk/>
            <pc:sldMk cId="1122548548" sldId="463"/>
            <ac:spMk id="29" creationId="{94623693-3F29-41C2-8ECA-512EA43AF814}"/>
          </ac:spMkLst>
        </pc:spChg>
        <pc:graphicFrameChg chg="mod modGraphic">
          <ac:chgData name="Stanford Bowman" userId="6ede3e4e1afbea80" providerId="LiveId" clId="{5E8558FB-9D60-4710-A493-61EB11744BF7}" dt="2026-03-29T23:35:23.830" v="355" actId="1076"/>
          <ac:graphicFrameMkLst>
            <pc:docMk/>
            <pc:sldMk cId="1122548548" sldId="463"/>
            <ac:graphicFrameMk id="2" creationId="{384CC8C4-D228-4B6D-A5E5-5CCC844C4137}"/>
          </ac:graphicFrameMkLst>
        </pc:graphicFrameChg>
      </pc:sldChg>
      <pc:sldChg chg="modSp del mod modTransition modNotes modNotesTx">
        <pc:chgData name="Stanford Bowman" userId="6ede3e4e1afbea80" providerId="LiveId" clId="{5E8558FB-9D60-4710-A493-61EB11744BF7}" dt="2026-03-29T23:51:38.903" v="421" actId="47"/>
        <pc:sldMkLst>
          <pc:docMk/>
          <pc:sldMk cId="1387581817" sldId="464"/>
        </pc:sldMkLst>
        <pc:spChg chg="mod">
          <ac:chgData name="Stanford Bowman" userId="6ede3e4e1afbea80" providerId="LiveId" clId="{5E8558FB-9D60-4710-A493-61EB11744BF7}" dt="2026-03-29T22:29:03.931" v="7" actId="27636"/>
          <ac:spMkLst>
            <pc:docMk/>
            <pc:sldMk cId="1387581817" sldId="464"/>
            <ac:spMk id="28" creationId="{9E823B42-FD48-4E90-B684-16A5988304F2}"/>
          </ac:spMkLst>
        </pc:spChg>
      </pc:sldChg>
      <pc:sldChg chg="modSp mod ord modTransition modNotes modNotesTx">
        <pc:chgData name="Stanford Bowman" userId="6ede3e4e1afbea80" providerId="LiveId" clId="{5E8558FB-9D60-4710-A493-61EB11744BF7}" dt="2026-03-29T23:45:43.684" v="387"/>
        <pc:sldMkLst>
          <pc:docMk/>
          <pc:sldMk cId="500378391" sldId="465"/>
        </pc:sldMkLst>
        <pc:spChg chg="mod">
          <ac:chgData name="Stanford Bowman" userId="6ede3e4e1afbea80" providerId="LiveId" clId="{5E8558FB-9D60-4710-A493-61EB11744BF7}" dt="2026-03-29T23:43:10.507" v="369" actId="115"/>
          <ac:spMkLst>
            <pc:docMk/>
            <pc:sldMk cId="500378391" sldId="465"/>
            <ac:spMk id="27" creationId="{5D12579F-ED0B-4F28-9022-D18F2789D03C}"/>
          </ac:spMkLst>
        </pc:spChg>
        <pc:spChg chg="mod">
          <ac:chgData name="Stanford Bowman" userId="6ede3e4e1afbea80" providerId="LiveId" clId="{5E8558FB-9D60-4710-A493-61EB11744BF7}" dt="2026-03-29T22:29:03.929" v="6" actId="27636"/>
          <ac:spMkLst>
            <pc:docMk/>
            <pc:sldMk cId="500378391" sldId="465"/>
            <ac:spMk id="28" creationId="{9E823B42-FD48-4E90-B684-16A5988304F2}"/>
          </ac:spMkLst>
        </pc:spChg>
      </pc:sldChg>
      <pc:sldChg chg="modSp mod modTransition">
        <pc:chgData name="Stanford Bowman" userId="6ede3e4e1afbea80" providerId="LiveId" clId="{5E8558FB-9D60-4710-A493-61EB11744BF7}" dt="2026-03-29T22:41:41.028" v="100"/>
        <pc:sldMkLst>
          <pc:docMk/>
          <pc:sldMk cId="418495712" sldId="466"/>
        </pc:sldMkLst>
        <pc:spChg chg="mod">
          <ac:chgData name="Stanford Bowman" userId="6ede3e4e1afbea80" providerId="LiveId" clId="{5E8558FB-9D60-4710-A493-61EB11744BF7}" dt="2026-03-29T22:29:03.935" v="10" actId="27636"/>
          <ac:spMkLst>
            <pc:docMk/>
            <pc:sldMk cId="418495712" sldId="466"/>
            <ac:spMk id="28" creationId="{9E823B42-FD48-4E90-B684-16A5988304F2}"/>
          </ac:spMkLst>
        </pc:spChg>
      </pc:sldChg>
      <pc:sldChg chg="modSp mod modTransition modNotes modNotesTx">
        <pc:chgData name="Stanford Bowman" userId="6ede3e4e1afbea80" providerId="LiveId" clId="{5E8558FB-9D60-4710-A493-61EB11744BF7}" dt="2026-03-29T22:41:41.028" v="100"/>
        <pc:sldMkLst>
          <pc:docMk/>
          <pc:sldMk cId="2610134219" sldId="467"/>
        </pc:sldMkLst>
        <pc:spChg chg="mod">
          <ac:chgData name="Stanford Bowman" userId="6ede3e4e1afbea80" providerId="LiveId" clId="{5E8558FB-9D60-4710-A493-61EB11744BF7}" dt="2026-03-29T22:29:03.938" v="12" actId="27636"/>
          <ac:spMkLst>
            <pc:docMk/>
            <pc:sldMk cId="2610134219" sldId="467"/>
            <ac:spMk id="15" creationId="{CFB6BB04-11BC-46EF-B400-5675755E56EA}"/>
          </ac:spMkLst>
        </pc:spChg>
      </pc:sldChg>
      <pc:sldChg chg="modSp mod modTransition modNotes modNotesTx">
        <pc:chgData name="Stanford Bowman" userId="6ede3e4e1afbea80" providerId="LiveId" clId="{5E8558FB-9D60-4710-A493-61EB11744BF7}" dt="2026-03-29T22:41:41.028" v="100"/>
        <pc:sldMkLst>
          <pc:docMk/>
          <pc:sldMk cId="3131456950" sldId="468"/>
        </pc:sldMkLst>
        <pc:spChg chg="mod">
          <ac:chgData name="Stanford Bowman" userId="6ede3e4e1afbea80" providerId="LiveId" clId="{5E8558FB-9D60-4710-A493-61EB11744BF7}" dt="2026-03-29T22:29:03.942" v="14" actId="27636"/>
          <ac:spMkLst>
            <pc:docMk/>
            <pc:sldMk cId="3131456950" sldId="468"/>
            <ac:spMk id="13" creationId="{A4163FD0-0069-454A-8DF4-978F02463049}"/>
          </ac:spMkLst>
        </pc:spChg>
      </pc:sldChg>
      <pc:sldChg chg="modSp mod modTransition modNotes modNotesTx">
        <pc:chgData name="Stanford Bowman" userId="6ede3e4e1afbea80" providerId="LiveId" clId="{5E8558FB-9D60-4710-A493-61EB11744BF7}" dt="2026-03-29T22:41:41.028" v="100"/>
        <pc:sldMkLst>
          <pc:docMk/>
          <pc:sldMk cId="306566836" sldId="469"/>
        </pc:sldMkLst>
        <pc:spChg chg="mod">
          <ac:chgData name="Stanford Bowman" userId="6ede3e4e1afbea80" providerId="LiveId" clId="{5E8558FB-9D60-4710-A493-61EB11744BF7}" dt="2026-03-29T22:29:03.942" v="19" actId="27636"/>
          <ac:spMkLst>
            <pc:docMk/>
            <pc:sldMk cId="306566836" sldId="469"/>
            <ac:spMk id="19" creationId="{DC35E360-F2C8-4E9C-99F8-1841E0C8B5BD}"/>
          </ac:spMkLst>
        </pc:spChg>
      </pc:sldChg>
      <pc:sldChg chg="addSp delSp modSp add mod modTransition">
        <pc:chgData name="Stanford Bowman" userId="6ede3e4e1afbea80" providerId="LiveId" clId="{5E8558FB-9D60-4710-A493-61EB11744BF7}" dt="2026-03-29T22:41:41.028" v="100"/>
        <pc:sldMkLst>
          <pc:docMk/>
          <pc:sldMk cId="1634958726" sldId="470"/>
        </pc:sldMkLst>
        <pc:spChg chg="add mod">
          <ac:chgData name="Stanford Bowman" userId="6ede3e4e1afbea80" providerId="LiveId" clId="{5E8558FB-9D60-4710-A493-61EB11744BF7}" dt="2026-03-29T22:40:40.637" v="98" actId="553"/>
          <ac:spMkLst>
            <pc:docMk/>
            <pc:sldMk cId="1634958726" sldId="470"/>
            <ac:spMk id="3" creationId="{AAF5B2D3-3498-A991-FFC6-9897DD609C4D}"/>
          </ac:spMkLst>
        </pc:spChg>
        <pc:spChg chg="mod">
          <ac:chgData name="Stanford Bowman" userId="6ede3e4e1afbea80" providerId="LiveId" clId="{5E8558FB-9D60-4710-A493-61EB11744BF7}" dt="2026-03-29T22:40:57.350" v="99" actId="552"/>
          <ac:spMkLst>
            <pc:docMk/>
            <pc:sldMk cId="1634958726" sldId="470"/>
            <ac:spMk id="14" creationId="{BB67E70A-1670-4C2C-2D7F-4B91E7CE2F1B}"/>
          </ac:spMkLst>
        </pc:spChg>
        <pc:spChg chg="del">
          <ac:chgData name="Stanford Bowman" userId="6ede3e4e1afbea80" providerId="LiveId" clId="{5E8558FB-9D60-4710-A493-61EB11744BF7}" dt="2026-03-29T22:40:27.386" v="81" actId="478"/>
          <ac:spMkLst>
            <pc:docMk/>
            <pc:sldMk cId="1634958726" sldId="470"/>
            <ac:spMk id="26" creationId="{C17329BD-22F9-1660-F1F3-8A3CA4BC618B}"/>
          </ac:spMkLst>
        </pc:spChg>
        <pc:picChg chg="add mod">
          <ac:chgData name="Stanford Bowman" userId="6ede3e4e1afbea80" providerId="LiveId" clId="{5E8558FB-9D60-4710-A493-61EB11744BF7}" dt="2026-03-29T22:40:57.350" v="99" actId="552"/>
          <ac:picMkLst>
            <pc:docMk/>
            <pc:sldMk cId="1634958726" sldId="470"/>
            <ac:picMk id="4" creationId="{D812D544-8E71-763F-333E-27C289159040}"/>
          </ac:picMkLst>
        </pc:picChg>
        <pc:picChg chg="del">
          <ac:chgData name="Stanford Bowman" userId="6ede3e4e1afbea80" providerId="LiveId" clId="{5E8558FB-9D60-4710-A493-61EB11744BF7}" dt="2026-03-29T22:40:27.386" v="81" actId="478"/>
          <ac:picMkLst>
            <pc:docMk/>
            <pc:sldMk cId="1634958726" sldId="470"/>
            <ac:picMk id="7" creationId="{A270BFAB-0977-B550-53A9-F8238737823C}"/>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B0604F-74D2-4061-9542-DA65BEC468B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64AA657-8B6E-47C3-B3E7-59EC426B9431}">
      <dgm:prSet phldrT="[Text]" custT="1"/>
      <dgm:spPr>
        <a:solidFill>
          <a:schemeClr val="accent6">
            <a:lumMod val="20000"/>
            <a:lumOff val="80000"/>
          </a:schemeClr>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8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Daily Bible Readings </a:t>
          </a:r>
          <a:br>
            <a:rPr lang="en-US" sz="28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br>
          <a:r>
            <a:rPr lang="en-US" sz="28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Week of April 6 through April 11</a:t>
          </a:r>
          <a:r>
            <a:rPr lang="en-US" sz="2800" b="1" cap="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800" b="1" cap="all" baseline="0" dirty="0">
            <a:solidFill>
              <a:srgbClr val="002060"/>
            </a:solidFill>
            <a:effectLst>
              <a:outerShdw blurRad="38100" dist="38100" dir="2700000" algn="tl">
                <a:srgbClr val="000000">
                  <a:alpha val="43137"/>
                </a:srgbClr>
              </a:outerShdw>
            </a:effectLst>
            <a:latin typeface="Gotham Medium" panose="02000604030000020004"/>
          </a:endParaRPr>
        </a:p>
      </dgm:t>
    </dgm:pt>
    <dgm:pt modelId="{CF7594DA-EFAB-4CAD-9102-B7A4BA53521E}" type="parTrans" cxnId="{59D8EAF3-6BE3-4A17-929D-E9B27E1E7926}">
      <dgm:prSet/>
      <dgm:spPr/>
      <dgm:t>
        <a:bodyPr/>
        <a:lstStyle/>
        <a:p>
          <a:endParaRPr lang="en-US"/>
        </a:p>
      </dgm:t>
    </dgm:pt>
    <dgm:pt modelId="{4518916B-3884-45E0-B036-0E144D45A7BD}" type="sibTrans" cxnId="{59D8EAF3-6BE3-4A17-929D-E9B27E1E7926}">
      <dgm:prSet/>
      <dgm:spPr/>
      <dgm:t>
        <a:bodyPr/>
        <a:lstStyle/>
        <a:p>
          <a:endParaRPr lang="en-US"/>
        </a:p>
      </dgm:t>
    </dgm:pt>
    <dgm:pt modelId="{8E1FA906-5F34-4EAC-88FE-23CE28BF3A42}">
      <dgm:prSet custT="1"/>
      <dgm:spPr>
        <a:solidFill>
          <a:schemeClr val="bg1">
            <a:lumMod val="95000"/>
            <a:alpha val="35000"/>
          </a:schemeClr>
        </a:solidFill>
        <a:ln>
          <a:noFill/>
        </a:ln>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Prov.  11:3–6, 8–11, 14—Wise and Righteous Counsel. </a:t>
          </a:r>
          <a:endParaRPr lang="en-US" sz="2000" b="1"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AED10EE0-054C-408F-902E-B2BC617579EB}" type="parTrans" cxnId="{53D4D274-0E9D-4585-BA13-34F4940A6B85}">
      <dgm:prSet/>
      <dgm:spPr/>
      <dgm:t>
        <a:bodyPr/>
        <a:lstStyle/>
        <a:p>
          <a:endParaRPr lang="en-US"/>
        </a:p>
      </dgm:t>
    </dgm:pt>
    <dgm:pt modelId="{1C4668B0-E97F-4447-870A-B04142B5F8EA}" type="sibTrans" cxnId="{53D4D274-0E9D-4585-BA13-34F4940A6B85}">
      <dgm:prSet/>
      <dgm:spPr/>
      <dgm:t>
        <a:bodyPr/>
        <a:lstStyle/>
        <a:p>
          <a:endParaRPr lang="en-US"/>
        </a:p>
      </dgm:t>
    </dgm:pt>
    <dgm:pt modelId="{966DF97F-199D-4EE2-9D03-9A6D9DC9E700}">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Acts 5:26–32—Our Ultimate Allegiance Is to God. </a:t>
          </a:r>
        </a:p>
      </dgm:t>
    </dgm:pt>
    <dgm:pt modelId="{9D2B4488-F7A6-49F0-97E4-31E929C9BBA7}" type="parTrans" cxnId="{4E97F507-03D6-46C5-9126-6028B5D0E358}">
      <dgm:prSet/>
      <dgm:spPr/>
      <dgm:t>
        <a:bodyPr/>
        <a:lstStyle/>
        <a:p>
          <a:endParaRPr lang="en-US"/>
        </a:p>
      </dgm:t>
    </dgm:pt>
    <dgm:pt modelId="{062026FD-58E0-4799-ADD2-99FF8B2C534E}" type="sibTrans" cxnId="{4E97F507-03D6-46C5-9126-6028B5D0E358}">
      <dgm:prSet/>
      <dgm:spPr/>
      <dgm:t>
        <a:bodyPr/>
        <a:lstStyle/>
        <a:p>
          <a:endParaRPr lang="en-US"/>
        </a:p>
      </dgm:t>
    </dgm:pt>
    <dgm:pt modelId="{E387563B-50EB-4A12-A23A-9ECC0CB0C576}">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Heb.  13:16–21—Godly Leaders Will Give an Account. </a:t>
          </a:r>
        </a:p>
      </dgm:t>
    </dgm:pt>
    <dgm:pt modelId="{4350163C-C445-4F06-87E5-31F5E8D7393D}" type="parTrans" cxnId="{350F52D6-7BC7-4B14-928E-6AC4ED47ADCB}">
      <dgm:prSet/>
      <dgm:spPr/>
      <dgm:t>
        <a:bodyPr/>
        <a:lstStyle/>
        <a:p>
          <a:endParaRPr lang="en-US"/>
        </a:p>
      </dgm:t>
    </dgm:pt>
    <dgm:pt modelId="{70C3CC08-92EB-4F29-AA05-AAAD1F565058}" type="sibTrans" cxnId="{350F52D6-7BC7-4B14-928E-6AC4ED47ADCB}">
      <dgm:prSet/>
      <dgm:spPr/>
      <dgm:t>
        <a:bodyPr/>
        <a:lstStyle/>
        <a:p>
          <a:endParaRPr lang="en-US"/>
        </a:p>
      </dgm:t>
    </dgm:pt>
    <dgm:pt modelId="{743EF7F9-3CF4-4810-81AE-DDF0A6CA95C6}">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2 Samuel 23:1–7—Just Rulers Fear God. </a:t>
          </a:r>
        </a:p>
      </dgm:t>
    </dgm:pt>
    <dgm:pt modelId="{3B2FA4D2-A4C5-45F7-921B-6BE11B8C5772}" type="parTrans" cxnId="{4125A698-4863-4031-B591-0C84D7AEC946}">
      <dgm:prSet/>
      <dgm:spPr/>
      <dgm:t>
        <a:bodyPr/>
        <a:lstStyle/>
        <a:p>
          <a:endParaRPr lang="en-US"/>
        </a:p>
      </dgm:t>
    </dgm:pt>
    <dgm:pt modelId="{50482840-9B65-4385-8BA3-FF3BDF708EB8}" type="sibTrans" cxnId="{4125A698-4863-4031-B591-0C84D7AEC946}">
      <dgm:prSet/>
      <dgm:spPr/>
      <dgm:t>
        <a:bodyPr/>
        <a:lstStyle/>
        <a:p>
          <a:endParaRPr lang="en-US"/>
        </a:p>
      </dgm:t>
    </dgm:pt>
    <dgm:pt modelId="{5DE9DC0F-F366-47F0-B91E-87D111DD1C02}">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Deuteronomy 17:14–20—The Ways of a Godly King. </a:t>
          </a:r>
        </a:p>
      </dgm:t>
    </dgm:pt>
    <dgm:pt modelId="{A249A1B1-66D9-42DC-B616-192398DC9145}" type="parTrans" cxnId="{4EC4D52E-9CE8-4B95-B9C6-B789F719D768}">
      <dgm:prSet/>
      <dgm:spPr/>
      <dgm:t>
        <a:bodyPr/>
        <a:lstStyle/>
        <a:p>
          <a:endParaRPr lang="en-US"/>
        </a:p>
      </dgm:t>
    </dgm:pt>
    <dgm:pt modelId="{01A1C2CB-2CFA-4C69-8B50-DE749CF053CA}" type="sibTrans" cxnId="{4EC4D52E-9CE8-4B95-B9C6-B789F719D768}">
      <dgm:prSet/>
      <dgm:spPr/>
      <dgm:t>
        <a:bodyPr/>
        <a:lstStyle/>
        <a:p>
          <a:endParaRPr lang="en-US"/>
        </a:p>
      </dgm:t>
    </dgm:pt>
    <dgm:pt modelId="{99C6BFD4-EC92-437E-9451-444FB97F824C}">
      <dgm:prSet custT="1"/>
      <dgm:spPr>
        <a:solidFill>
          <a:schemeClr val="bg1">
            <a:lumMod val="95000"/>
            <a:alpha val="35000"/>
          </a:schemeClr>
        </a:solidFill>
      </dgm:spPr>
      <dgm:t>
        <a:bodyPr/>
        <a:lstStyle/>
        <a:p>
          <a:r>
            <a:rPr lang="en-US" sz="20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Mark 12:13–17—The Things That Belong to God. </a:t>
          </a:r>
        </a:p>
      </dgm:t>
    </dgm:pt>
    <dgm:pt modelId="{CC52D9D5-C8B9-4E8D-B5EE-2957F5395957}" type="parTrans" cxnId="{7C4941CC-6C81-43C4-A72D-590A285CDF1C}">
      <dgm:prSet/>
      <dgm:spPr/>
      <dgm:t>
        <a:bodyPr/>
        <a:lstStyle/>
        <a:p>
          <a:endParaRPr lang="en-US"/>
        </a:p>
      </dgm:t>
    </dgm:pt>
    <dgm:pt modelId="{1BA1D9A6-5778-42DE-92E2-607866A14384}" type="sibTrans" cxnId="{7C4941CC-6C81-43C4-A72D-590A285CDF1C}">
      <dgm:prSet/>
      <dgm:spPr/>
      <dgm:t>
        <a:bodyPr/>
        <a:lstStyle/>
        <a:p>
          <a:endParaRPr lang="en-US"/>
        </a:p>
      </dgm:t>
    </dgm:pt>
    <dgm:pt modelId="{82654AEA-A9D8-41AA-9B88-EC81FAECC6E5}">
      <dgm:prSet custT="1"/>
      <dgm:spPr>
        <a:solidFill>
          <a:schemeClr val="bg1">
            <a:lumMod val="95000"/>
            <a:alpha val="35000"/>
          </a:schemeClr>
        </a:solidFill>
      </dgm:spPr>
      <dgm:t>
        <a:bodyPr/>
        <a:lstStyle/>
        <a:p>
          <a:endParaRPr lang="en-US" sz="18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dgm:t>
    </dgm:pt>
    <dgm:pt modelId="{77777594-F56C-4B23-B7FD-881A41E56936}" type="parTrans" cxnId="{AFBFC58B-51A8-4566-BEDF-48BE8AC8CFF7}">
      <dgm:prSet/>
      <dgm:spPr/>
      <dgm:t>
        <a:bodyPr/>
        <a:lstStyle/>
        <a:p>
          <a:endParaRPr lang="en-US"/>
        </a:p>
      </dgm:t>
    </dgm:pt>
    <dgm:pt modelId="{FD61143B-387F-455E-AE45-39DAE70642F3}" type="sibTrans" cxnId="{AFBFC58B-51A8-4566-BEDF-48BE8AC8CFF7}">
      <dgm:prSet/>
      <dgm:spPr/>
      <dgm:t>
        <a:bodyPr/>
        <a:lstStyle/>
        <a:p>
          <a:endParaRPr lang="en-US"/>
        </a:p>
      </dgm:t>
    </dgm:pt>
    <dgm:pt modelId="{D585D311-0C49-4545-A70E-CF5A10D09952}" type="pres">
      <dgm:prSet presAssocID="{27B0604F-74D2-4061-9542-DA65BEC468BE}" presName="linear" presStyleCnt="0">
        <dgm:presLayoutVars>
          <dgm:animLvl val="lvl"/>
          <dgm:resizeHandles val="exact"/>
        </dgm:presLayoutVars>
      </dgm:prSet>
      <dgm:spPr/>
    </dgm:pt>
    <dgm:pt modelId="{3ACED6BD-5146-48FB-8DBA-921D89C310A8}" type="pres">
      <dgm:prSet presAssocID="{564AA657-8B6E-47C3-B3E7-59EC426B9431}" presName="parentText" presStyleLbl="node1" presStyleIdx="0" presStyleCnt="1" custScaleY="72312" custLinFactNeighborY="-66747">
        <dgm:presLayoutVars>
          <dgm:chMax val="0"/>
          <dgm:bulletEnabled val="1"/>
        </dgm:presLayoutVars>
      </dgm:prSet>
      <dgm:spPr/>
    </dgm:pt>
    <dgm:pt modelId="{63EB958E-E25B-40A1-8A59-8D3D2AB69F80}" type="pres">
      <dgm:prSet presAssocID="{564AA657-8B6E-47C3-B3E7-59EC426B9431}" presName="childText" presStyleLbl="revTx" presStyleIdx="0" presStyleCnt="1" custScaleY="85977" custLinFactY="-8507" custLinFactNeighborY="-100000">
        <dgm:presLayoutVars>
          <dgm:bulletEnabled val="1"/>
        </dgm:presLayoutVars>
      </dgm:prSet>
      <dgm:spPr/>
    </dgm:pt>
  </dgm:ptLst>
  <dgm:cxnLst>
    <dgm:cxn modelId="{84AB1B06-FA6E-478C-848F-8A988CE41DEF}" type="presOf" srcId="{27B0604F-74D2-4061-9542-DA65BEC468BE}" destId="{D585D311-0C49-4545-A70E-CF5A10D09952}" srcOrd="0" destOrd="0" presId="urn:microsoft.com/office/officeart/2005/8/layout/vList2"/>
    <dgm:cxn modelId="{4E97F507-03D6-46C5-9126-6028B5D0E358}" srcId="{564AA657-8B6E-47C3-B3E7-59EC426B9431}" destId="{966DF97F-199D-4EE2-9D03-9A6D9DC9E700}" srcOrd="1" destOrd="0" parTransId="{9D2B4488-F7A6-49F0-97E4-31E929C9BBA7}" sibTransId="{062026FD-58E0-4799-ADD2-99FF8B2C534E}"/>
    <dgm:cxn modelId="{4EC4D52E-9CE8-4B95-B9C6-B789F719D768}" srcId="{564AA657-8B6E-47C3-B3E7-59EC426B9431}" destId="{5DE9DC0F-F366-47F0-B91E-87D111DD1C02}" srcOrd="4" destOrd="0" parTransId="{A249A1B1-66D9-42DC-B616-192398DC9145}" sibTransId="{01A1C2CB-2CFA-4C69-8B50-DE749CF053CA}"/>
    <dgm:cxn modelId="{38537A4A-40B0-4E6B-BD7F-E50D124E5B09}" type="presOf" srcId="{966DF97F-199D-4EE2-9D03-9A6D9DC9E700}" destId="{63EB958E-E25B-40A1-8A59-8D3D2AB69F80}" srcOrd="0" destOrd="1" presId="urn:microsoft.com/office/officeart/2005/8/layout/vList2"/>
    <dgm:cxn modelId="{E2BAE34F-E556-41C9-ADAD-BF1C9211152C}" type="presOf" srcId="{99C6BFD4-EC92-437E-9451-444FB97F824C}" destId="{63EB958E-E25B-40A1-8A59-8D3D2AB69F80}" srcOrd="0" destOrd="5" presId="urn:microsoft.com/office/officeart/2005/8/layout/vList2"/>
    <dgm:cxn modelId="{53D4D274-0E9D-4585-BA13-34F4940A6B85}" srcId="{564AA657-8B6E-47C3-B3E7-59EC426B9431}" destId="{8E1FA906-5F34-4EAC-88FE-23CE28BF3A42}" srcOrd="0" destOrd="0" parTransId="{AED10EE0-054C-408F-902E-B2BC617579EB}" sibTransId="{1C4668B0-E97F-4447-870A-B04142B5F8EA}"/>
    <dgm:cxn modelId="{AFBFC58B-51A8-4566-BEDF-48BE8AC8CFF7}" srcId="{564AA657-8B6E-47C3-B3E7-59EC426B9431}" destId="{82654AEA-A9D8-41AA-9B88-EC81FAECC6E5}" srcOrd="6" destOrd="0" parTransId="{77777594-F56C-4B23-B7FD-881A41E56936}" sibTransId="{FD61143B-387F-455E-AE45-39DAE70642F3}"/>
    <dgm:cxn modelId="{4125A698-4863-4031-B591-0C84D7AEC946}" srcId="{564AA657-8B6E-47C3-B3E7-59EC426B9431}" destId="{743EF7F9-3CF4-4810-81AE-DDF0A6CA95C6}" srcOrd="3" destOrd="0" parTransId="{3B2FA4D2-A4C5-45F7-921B-6BE11B8C5772}" sibTransId="{50482840-9B65-4385-8BA3-FF3BDF708EB8}"/>
    <dgm:cxn modelId="{B999799D-7A92-4401-A3DF-6AB85431F100}" type="presOf" srcId="{8E1FA906-5F34-4EAC-88FE-23CE28BF3A42}" destId="{63EB958E-E25B-40A1-8A59-8D3D2AB69F80}" srcOrd="0" destOrd="0" presId="urn:microsoft.com/office/officeart/2005/8/layout/vList2"/>
    <dgm:cxn modelId="{82570CB2-C996-4118-A997-5F32D19796C7}" type="presOf" srcId="{564AA657-8B6E-47C3-B3E7-59EC426B9431}" destId="{3ACED6BD-5146-48FB-8DBA-921D89C310A8}" srcOrd="0" destOrd="0" presId="urn:microsoft.com/office/officeart/2005/8/layout/vList2"/>
    <dgm:cxn modelId="{1D07A9C7-809B-423D-A8ED-6129DD1CDA6B}" type="presOf" srcId="{5DE9DC0F-F366-47F0-B91E-87D111DD1C02}" destId="{63EB958E-E25B-40A1-8A59-8D3D2AB69F80}" srcOrd="0" destOrd="4" presId="urn:microsoft.com/office/officeart/2005/8/layout/vList2"/>
    <dgm:cxn modelId="{7C4941CC-6C81-43C4-A72D-590A285CDF1C}" srcId="{564AA657-8B6E-47C3-B3E7-59EC426B9431}" destId="{99C6BFD4-EC92-437E-9451-444FB97F824C}" srcOrd="5" destOrd="0" parTransId="{CC52D9D5-C8B9-4E8D-B5EE-2957F5395957}" sibTransId="{1BA1D9A6-5778-42DE-92E2-607866A14384}"/>
    <dgm:cxn modelId="{350F52D6-7BC7-4B14-928E-6AC4ED47ADCB}" srcId="{564AA657-8B6E-47C3-B3E7-59EC426B9431}" destId="{E387563B-50EB-4A12-A23A-9ECC0CB0C576}" srcOrd="2" destOrd="0" parTransId="{4350163C-C445-4F06-87E5-31F5E8D7393D}" sibTransId="{70C3CC08-92EB-4F29-AA05-AAAD1F565058}"/>
    <dgm:cxn modelId="{296315EA-1BA6-4382-AE02-5FC9AAD93A45}" type="presOf" srcId="{82654AEA-A9D8-41AA-9B88-EC81FAECC6E5}" destId="{63EB958E-E25B-40A1-8A59-8D3D2AB69F80}" srcOrd="0" destOrd="6" presId="urn:microsoft.com/office/officeart/2005/8/layout/vList2"/>
    <dgm:cxn modelId="{59D8EAF3-6BE3-4A17-929D-E9B27E1E7926}" srcId="{27B0604F-74D2-4061-9542-DA65BEC468BE}" destId="{564AA657-8B6E-47C3-B3E7-59EC426B9431}" srcOrd="0" destOrd="0" parTransId="{CF7594DA-EFAB-4CAD-9102-B7A4BA53521E}" sibTransId="{4518916B-3884-45E0-B036-0E144D45A7BD}"/>
    <dgm:cxn modelId="{01450CF9-3A1D-4661-A647-E022F820BC23}" type="presOf" srcId="{E387563B-50EB-4A12-A23A-9ECC0CB0C576}" destId="{63EB958E-E25B-40A1-8A59-8D3D2AB69F80}" srcOrd="0" destOrd="2" presId="urn:microsoft.com/office/officeart/2005/8/layout/vList2"/>
    <dgm:cxn modelId="{8C34F7FA-135D-4D5F-B5C5-E4D9CBF87E08}" type="presOf" srcId="{743EF7F9-3CF4-4810-81AE-DDF0A6CA95C6}" destId="{63EB958E-E25B-40A1-8A59-8D3D2AB69F80}" srcOrd="0" destOrd="3" presId="urn:microsoft.com/office/officeart/2005/8/layout/vList2"/>
    <dgm:cxn modelId="{8CD87033-900B-4E2A-9358-3F1BF409B137}" type="presParOf" srcId="{D585D311-0C49-4545-A70E-CF5A10D09952}" destId="{3ACED6BD-5146-48FB-8DBA-921D89C310A8}" srcOrd="0" destOrd="0" presId="urn:microsoft.com/office/officeart/2005/8/layout/vList2"/>
    <dgm:cxn modelId="{475D88C8-6FF1-4219-9A46-8F716B655EAD}" type="presParOf" srcId="{D585D311-0C49-4545-A70E-CF5A10D09952}" destId="{63EB958E-E25B-40A1-8A59-8D3D2AB69F80}" srcOrd="1" destOrd="0" presId="urn:microsoft.com/office/officeart/2005/8/layout/vList2"/>
  </dgm:cxnLst>
  <dgm:bg>
    <a:solidFill>
      <a:schemeClr val="bg1">
        <a:alpha val="0"/>
      </a:schemeClr>
    </a:solidFill>
  </dgm:bg>
  <dgm:whole>
    <a:ln w="101600">
      <a:solidFill>
        <a:srgbClr val="002060"/>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B0604F-74D2-4061-9542-DA65BEC468B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66BB468-9B67-4369-90E7-1CEC9C344A00}">
      <dgm:prSet custT="1"/>
      <dgm:spPr>
        <a:solidFill>
          <a:schemeClr val="bg1">
            <a:lumMod val="95000"/>
            <a:alpha val="50000"/>
          </a:schemeClr>
        </a:solidFill>
      </dgm:spPr>
      <dgm:t>
        <a:bodyPr/>
        <a:lstStyle/>
        <a:p>
          <a:endParaRPr lang="en-US" sz="1400" b="1"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884D7E2D-DC37-4CDF-9581-73D8CFD3748F}" type="parTrans" cxnId="{0AC69F71-A81B-4894-A341-920F8CB015BF}">
      <dgm:prSet/>
      <dgm:spPr/>
      <dgm:t>
        <a:bodyPr/>
        <a:lstStyle/>
        <a:p>
          <a:endParaRPr lang="en-US"/>
        </a:p>
      </dgm:t>
    </dgm:pt>
    <dgm:pt modelId="{F9F7D985-1C48-4C50-98E8-119B70335081}" type="sibTrans" cxnId="{0AC69F71-A81B-4894-A341-920F8CB015BF}">
      <dgm:prSet/>
      <dgm:spPr/>
      <dgm:t>
        <a:bodyPr/>
        <a:lstStyle/>
        <a:p>
          <a:endParaRPr lang="en-US"/>
        </a:p>
      </dgm:t>
    </dgm:pt>
    <dgm:pt modelId="{B7361338-1F0B-4D55-817A-D92A7639668F}">
      <dgm:prSet custT="1"/>
      <dgm:spPr>
        <a:solidFill>
          <a:schemeClr val="bg1">
            <a:lumMod val="95000"/>
            <a:alpha val="50000"/>
          </a:schemeClr>
        </a:solidFill>
      </dgm:spPr>
      <dgm:t>
        <a:bodyPr/>
        <a:lstStyle/>
        <a:p>
          <a:r>
            <a:rPr lang="en-US" sz="1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Corinth was a great commercial center in the first-century Roman Empire. It was situated between two seas on a very narrow strip of land in southern Greece: the Aegean to the east and the Adriatic to the west. A popular trade route grew between the two harbors because it was cheaper and less dangerous for merchants to freight their cargo overland than to sail around the Peloponnesian Peninsula. </a:t>
          </a:r>
        </a:p>
      </dgm:t>
    </dgm:pt>
    <dgm:pt modelId="{65286B7B-0A7E-4A45-AD4B-4ED0B560B927}" type="parTrans" cxnId="{6EC40C6C-4EA9-4D90-A61C-37E49197CD1B}">
      <dgm:prSet/>
      <dgm:spPr/>
      <dgm:t>
        <a:bodyPr/>
        <a:lstStyle/>
        <a:p>
          <a:endParaRPr lang="en-US"/>
        </a:p>
      </dgm:t>
    </dgm:pt>
    <dgm:pt modelId="{A329FBE6-35D3-46BD-8FCA-51DD968D728F}" type="sibTrans" cxnId="{6EC40C6C-4EA9-4D90-A61C-37E49197CD1B}">
      <dgm:prSet/>
      <dgm:spPr/>
      <dgm:t>
        <a:bodyPr/>
        <a:lstStyle/>
        <a:p>
          <a:endParaRPr lang="en-US"/>
        </a:p>
      </dgm:t>
    </dgm:pt>
    <dgm:pt modelId="{F79B47F9-7F25-4DCB-A11A-85D1450C48FE}">
      <dgm:prSet custT="1"/>
      <dgm:spPr>
        <a:solidFill>
          <a:schemeClr val="bg1">
            <a:lumMod val="95000"/>
            <a:alpha val="50000"/>
          </a:schemeClr>
        </a:solidFill>
      </dgm:spPr>
      <dgm:t>
        <a:bodyPr/>
        <a:lstStyle/>
        <a:p>
          <a:r>
            <a:rPr lang="en-US" sz="1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Paul traveled to Corinth from Athens during his second missionary journey between AD 51–54. His initial visit lasted around 18 months (Acts 18:11). Then Paul traveled to Ephesus, where he made a brief stop before proceeding to Jerusalem. He returned to Ephesus on his third missionary journey and, while there, wrote a letter to the church in Corinth. We now refer to that letter as 1 Corinthians. (Paul mentions being in Ephesus in 1 Corinthians 16:8. ) </a:t>
          </a:r>
        </a:p>
      </dgm:t>
    </dgm:pt>
    <dgm:pt modelId="{EC3A6D55-7D4F-49A5-A0AE-F4C55D5BE5A0}" type="parTrans" cxnId="{9152AEE8-8CDB-4358-B879-C6D83C898F04}">
      <dgm:prSet/>
      <dgm:spPr/>
      <dgm:t>
        <a:bodyPr/>
        <a:lstStyle/>
        <a:p>
          <a:endParaRPr lang="en-US"/>
        </a:p>
      </dgm:t>
    </dgm:pt>
    <dgm:pt modelId="{64918FDC-4F88-4B09-8107-8C01B3311CBE}" type="sibTrans" cxnId="{9152AEE8-8CDB-4358-B879-C6D83C898F04}">
      <dgm:prSet/>
      <dgm:spPr/>
      <dgm:t>
        <a:bodyPr/>
        <a:lstStyle/>
        <a:p>
          <a:endParaRPr lang="en-US"/>
        </a:p>
      </dgm:t>
    </dgm:pt>
    <dgm:pt modelId="{B15EEFF7-0158-4B0A-9DBA-9CEB2FD4600E}">
      <dgm:prSet custT="1"/>
      <dgm:spPr>
        <a:solidFill>
          <a:schemeClr val="bg1">
            <a:lumMod val="95000"/>
            <a:alpha val="50000"/>
          </a:schemeClr>
        </a:solidFill>
      </dgm:spPr>
      <dgm:t>
        <a:bodyPr/>
        <a:lstStyle/>
        <a:p>
          <a:r>
            <a:rPr lang="en-US" sz="1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Among an array of issues causing tension and debate within the Corinthian church was the resurrection of the dead. Some believers were still impacted by their pagan background and philosophical ways of thinking. The Greeks considered the body and soul as entirely separate entities. Plato and Socrates viewed the body as a “prison” for the soul. They even had a saying to express their philosophical disdain for physical mortality: Soma Sema, which means “the body [is] a tomb. ” Greek philosophers believed in the immortality of the soul but not a resurrection of the body (Acts 17:32). </a:t>
          </a:r>
        </a:p>
      </dgm:t>
    </dgm:pt>
    <dgm:pt modelId="{53DE6DC6-8FBF-4341-AFB7-010260AB0B0D}" type="parTrans" cxnId="{E6C31EC8-C4F7-438D-A622-1BFCCD3DC794}">
      <dgm:prSet/>
      <dgm:spPr/>
      <dgm:t>
        <a:bodyPr/>
        <a:lstStyle/>
        <a:p>
          <a:endParaRPr lang="en-US"/>
        </a:p>
      </dgm:t>
    </dgm:pt>
    <dgm:pt modelId="{504D269B-4728-4372-91CD-FC27A080CF72}" type="sibTrans" cxnId="{E6C31EC8-C4F7-438D-A622-1BFCCD3DC794}">
      <dgm:prSet/>
      <dgm:spPr/>
      <dgm:t>
        <a:bodyPr/>
        <a:lstStyle/>
        <a:p>
          <a:endParaRPr lang="en-US"/>
        </a:p>
      </dgm:t>
    </dgm:pt>
    <dgm:pt modelId="{C9A04CAA-E5E1-40B3-A655-0B9F89D0204F}">
      <dgm:prSet custT="1"/>
      <dgm:spPr>
        <a:solidFill>
          <a:schemeClr val="bg1">
            <a:lumMod val="95000"/>
            <a:alpha val="50000"/>
          </a:schemeClr>
        </a:solidFill>
      </dgm:spPr>
      <dgm:t>
        <a:bodyPr/>
        <a:lstStyle/>
        <a:p>
          <a:r>
            <a:rPr lang="en-US" sz="1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Paul begins 1 Corinthians 15 by reminding the Corinthian church of the gospel he preached to them and that they received. The foundation of the gospel is Jesus’ death, burial, and resurrection (1 Corinthians 15:1–4). Paul then lists some of the appearances Jesus made after His resurrection, including His appearance to Paul, “as of one born out of due time” (15:5–8). In the first portion of our printed text, Paul describes the devastating consequences that result if Jesus’ resurrection did not occur. </a:t>
          </a:r>
        </a:p>
      </dgm:t>
    </dgm:pt>
    <dgm:pt modelId="{2BA7F7A2-B59D-4EB2-BACB-438A32EB7F27}" type="parTrans" cxnId="{F7F62DA8-BCB5-4267-A4E5-DB239D5079D5}">
      <dgm:prSet/>
      <dgm:spPr/>
      <dgm:t>
        <a:bodyPr/>
        <a:lstStyle/>
        <a:p>
          <a:endParaRPr lang="en-US"/>
        </a:p>
      </dgm:t>
    </dgm:pt>
    <dgm:pt modelId="{3970A9E2-8D50-4F58-9BD4-A112212726E0}" type="sibTrans" cxnId="{F7F62DA8-BCB5-4267-A4E5-DB239D5079D5}">
      <dgm:prSet/>
      <dgm:spPr/>
      <dgm:t>
        <a:bodyPr/>
        <a:lstStyle/>
        <a:p>
          <a:endParaRPr lang="en-US"/>
        </a:p>
      </dgm:t>
    </dgm:pt>
    <dgm:pt modelId="{564AA657-8B6E-47C3-B3E7-59EC426B9431}">
      <dgm:prSet phldrT="[Text]" custT="1"/>
      <dgm:spPr>
        <a:solidFill>
          <a:schemeClr val="accent6">
            <a:lumMod val="20000"/>
            <a:lumOff val="80000"/>
          </a:schemeClr>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sz="2800" b="1" cap="small" baseline="0" dirty="0">
            <a:solidFill>
              <a:schemeClr val="accent6">
                <a:lumMod val="20000"/>
                <a:lumOff val="80000"/>
              </a:schemeClr>
            </a:solidFill>
            <a:effectLst>
              <a:outerShdw blurRad="38100" dist="38100" dir="2700000" algn="tl">
                <a:srgbClr val="000000">
                  <a:alpha val="43137"/>
                </a:srgbClr>
              </a:outerShdw>
            </a:effectLst>
            <a:latin typeface="Gotham Medium" panose="02000604030000020004"/>
          </a:endParaRPr>
        </a:p>
      </dgm:t>
    </dgm:pt>
    <dgm:pt modelId="{CF7594DA-EFAB-4CAD-9102-B7A4BA53521E}" type="parTrans" cxnId="{65C42240-4B7A-46C9-94B5-A7B95265737C}">
      <dgm:prSet/>
      <dgm:spPr/>
      <dgm:t>
        <a:bodyPr/>
        <a:lstStyle/>
        <a:p>
          <a:endParaRPr lang="en-US"/>
        </a:p>
      </dgm:t>
    </dgm:pt>
    <dgm:pt modelId="{4518916B-3884-45E0-B036-0E144D45A7BD}" type="sibTrans" cxnId="{65C42240-4B7A-46C9-94B5-A7B95265737C}">
      <dgm:prSet/>
      <dgm:spPr/>
      <dgm:t>
        <a:bodyPr/>
        <a:lstStyle/>
        <a:p>
          <a:endParaRPr lang="en-US"/>
        </a:p>
      </dgm:t>
    </dgm:pt>
    <dgm:pt modelId="{F63CA559-C692-4596-B26C-55A05C32FF55}">
      <dgm:prSet custT="1"/>
      <dgm:spPr>
        <a:solidFill>
          <a:schemeClr val="bg1">
            <a:lumMod val="95000"/>
            <a:alpha val="50000"/>
          </a:schemeClr>
        </a:solidFill>
      </dgm:spPr>
      <dgm:t>
        <a:bodyPr/>
        <a:lstStyle/>
        <a:p>
          <a:r>
            <a:rPr lang="en-US" sz="1400" b="1">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We should thank God that believers in the church at Corinth had so many questions, misunderstandings, and mistakes to correct! As a result, we have a rich record of Paul’s response to these challenges.  In the text for today, Paul responds to the claim by some, “There is no resurrection of the dead” (1 Cor.  15:12).  Like people we meet every day, these Christians thought that the body is just a temporary shell that passes away, discarded at death. </a:t>
          </a:r>
          <a:endParaRPr lang="en-US" sz="1400" b="1"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FDEC80A7-4167-463C-9EF4-54D8ADC8EE20}" type="parTrans" cxnId="{50F4E8DC-B77C-4CAF-A29E-F0C4ABDF129F}">
      <dgm:prSet/>
      <dgm:spPr/>
      <dgm:t>
        <a:bodyPr/>
        <a:lstStyle/>
        <a:p>
          <a:endParaRPr lang="en-US"/>
        </a:p>
      </dgm:t>
    </dgm:pt>
    <dgm:pt modelId="{8E2CD8CD-C7C9-4AD5-AC43-6BAC02D88217}" type="sibTrans" cxnId="{50F4E8DC-B77C-4CAF-A29E-F0C4ABDF129F}">
      <dgm:prSet/>
      <dgm:spPr/>
      <dgm:t>
        <a:bodyPr/>
        <a:lstStyle/>
        <a:p>
          <a:endParaRPr lang="en-US"/>
        </a:p>
      </dgm:t>
    </dgm:pt>
    <dgm:pt modelId="{D585D311-0C49-4545-A70E-CF5A10D09952}" type="pres">
      <dgm:prSet presAssocID="{27B0604F-74D2-4061-9542-DA65BEC468BE}" presName="linear" presStyleCnt="0">
        <dgm:presLayoutVars>
          <dgm:animLvl val="lvl"/>
          <dgm:resizeHandles val="exact"/>
        </dgm:presLayoutVars>
      </dgm:prSet>
      <dgm:spPr/>
    </dgm:pt>
    <dgm:pt modelId="{3ACED6BD-5146-48FB-8DBA-921D89C310A8}" type="pres">
      <dgm:prSet presAssocID="{564AA657-8B6E-47C3-B3E7-59EC426B9431}" presName="parentText" presStyleLbl="node1" presStyleIdx="0" presStyleCnt="1" custScaleY="42356" custLinFactNeighborX="909" custLinFactNeighborY="-45799">
        <dgm:presLayoutVars>
          <dgm:chMax val="0"/>
          <dgm:bulletEnabled val="1"/>
        </dgm:presLayoutVars>
      </dgm:prSet>
      <dgm:spPr/>
    </dgm:pt>
    <dgm:pt modelId="{3583A10F-6031-4616-ADE8-9AE217ADE42A}" type="pres">
      <dgm:prSet presAssocID="{564AA657-8B6E-47C3-B3E7-59EC426B9431}" presName="childText" presStyleLbl="revTx" presStyleIdx="0" presStyleCnt="1" custScaleX="100000" custScaleY="112729" custLinFactNeighborX="-623" custLinFactNeighborY="-10589">
        <dgm:presLayoutVars>
          <dgm:bulletEnabled val="1"/>
        </dgm:presLayoutVars>
      </dgm:prSet>
      <dgm:spPr/>
    </dgm:pt>
  </dgm:ptLst>
  <dgm:cxnLst>
    <dgm:cxn modelId="{84AB1B06-FA6E-478C-848F-8A988CE41DEF}" type="presOf" srcId="{27B0604F-74D2-4061-9542-DA65BEC468BE}" destId="{D585D311-0C49-4545-A70E-CF5A10D09952}" srcOrd="0" destOrd="0" presId="urn:microsoft.com/office/officeart/2005/8/layout/vList2"/>
    <dgm:cxn modelId="{7C17210F-F312-4BDA-A8C7-2D6ADDD8FC6C}" type="presOf" srcId="{466BB468-9B67-4369-90E7-1CEC9C344A00}" destId="{3583A10F-6031-4616-ADE8-9AE217ADE42A}" srcOrd="0" destOrd="0" presId="urn:microsoft.com/office/officeart/2005/8/layout/vList2"/>
    <dgm:cxn modelId="{B9D71D12-898A-4206-8A7E-45B65633FCBB}" type="presOf" srcId="{C9A04CAA-E5E1-40B3-A655-0B9F89D0204F}" destId="{3583A10F-6031-4616-ADE8-9AE217ADE42A}" srcOrd="0" destOrd="5" presId="urn:microsoft.com/office/officeart/2005/8/layout/vList2"/>
    <dgm:cxn modelId="{6A2E8F3E-D514-40F1-8216-93B823110E28}" type="presOf" srcId="{B15EEFF7-0158-4B0A-9DBA-9CEB2FD4600E}" destId="{3583A10F-6031-4616-ADE8-9AE217ADE42A}" srcOrd="0" destOrd="4" presId="urn:microsoft.com/office/officeart/2005/8/layout/vList2"/>
    <dgm:cxn modelId="{65C42240-4B7A-46C9-94B5-A7B95265737C}" srcId="{27B0604F-74D2-4061-9542-DA65BEC468BE}" destId="{564AA657-8B6E-47C3-B3E7-59EC426B9431}" srcOrd="0" destOrd="0" parTransId="{CF7594DA-EFAB-4CAD-9102-B7A4BA53521E}" sibTransId="{4518916B-3884-45E0-B036-0E144D45A7BD}"/>
    <dgm:cxn modelId="{6EC40C6C-4EA9-4D90-A61C-37E49197CD1B}" srcId="{564AA657-8B6E-47C3-B3E7-59EC426B9431}" destId="{B7361338-1F0B-4D55-817A-D92A7639668F}" srcOrd="2" destOrd="0" parTransId="{65286B7B-0A7E-4A45-AD4B-4ED0B560B927}" sibTransId="{A329FBE6-35D3-46BD-8FCA-51DD968D728F}"/>
    <dgm:cxn modelId="{0AC69F71-A81B-4894-A341-920F8CB015BF}" srcId="{564AA657-8B6E-47C3-B3E7-59EC426B9431}" destId="{466BB468-9B67-4369-90E7-1CEC9C344A00}" srcOrd="0" destOrd="0" parTransId="{884D7E2D-DC37-4CDF-9581-73D8CFD3748F}" sibTransId="{F9F7D985-1C48-4C50-98E8-119B70335081}"/>
    <dgm:cxn modelId="{3172289D-7667-42B7-AD3E-0F931E005196}" type="presOf" srcId="{F63CA559-C692-4596-B26C-55A05C32FF55}" destId="{3583A10F-6031-4616-ADE8-9AE217ADE42A}" srcOrd="0" destOrd="1" presId="urn:microsoft.com/office/officeart/2005/8/layout/vList2"/>
    <dgm:cxn modelId="{F7F62DA8-BCB5-4267-A4E5-DB239D5079D5}" srcId="{564AA657-8B6E-47C3-B3E7-59EC426B9431}" destId="{C9A04CAA-E5E1-40B3-A655-0B9F89D0204F}" srcOrd="5" destOrd="0" parTransId="{2BA7F7A2-B59D-4EB2-BACB-438A32EB7F27}" sibTransId="{3970A9E2-8D50-4F58-9BD4-A112212726E0}"/>
    <dgm:cxn modelId="{2ADE42AB-6436-4C46-8AB8-674E998517BD}" type="presOf" srcId="{564AA657-8B6E-47C3-B3E7-59EC426B9431}" destId="{3ACED6BD-5146-48FB-8DBA-921D89C310A8}" srcOrd="0" destOrd="0" presId="urn:microsoft.com/office/officeart/2005/8/layout/vList2"/>
    <dgm:cxn modelId="{5EC929BA-2FE1-4AEE-ABC8-EC98CC81F0AB}" type="presOf" srcId="{B7361338-1F0B-4D55-817A-D92A7639668F}" destId="{3583A10F-6031-4616-ADE8-9AE217ADE42A}" srcOrd="0" destOrd="2" presId="urn:microsoft.com/office/officeart/2005/8/layout/vList2"/>
    <dgm:cxn modelId="{E6C31EC8-C4F7-438D-A622-1BFCCD3DC794}" srcId="{564AA657-8B6E-47C3-B3E7-59EC426B9431}" destId="{B15EEFF7-0158-4B0A-9DBA-9CEB2FD4600E}" srcOrd="4" destOrd="0" parTransId="{53DE6DC6-8FBF-4341-AFB7-010260AB0B0D}" sibTransId="{504D269B-4728-4372-91CD-FC27A080CF72}"/>
    <dgm:cxn modelId="{903A26D1-F4E6-4664-B790-24E632AFF57C}" type="presOf" srcId="{F79B47F9-7F25-4DCB-A11A-85D1450C48FE}" destId="{3583A10F-6031-4616-ADE8-9AE217ADE42A}" srcOrd="0" destOrd="3" presId="urn:microsoft.com/office/officeart/2005/8/layout/vList2"/>
    <dgm:cxn modelId="{50F4E8DC-B77C-4CAF-A29E-F0C4ABDF129F}" srcId="{564AA657-8B6E-47C3-B3E7-59EC426B9431}" destId="{F63CA559-C692-4596-B26C-55A05C32FF55}" srcOrd="1" destOrd="0" parTransId="{FDEC80A7-4167-463C-9EF4-54D8ADC8EE20}" sibTransId="{8E2CD8CD-C7C9-4AD5-AC43-6BAC02D88217}"/>
    <dgm:cxn modelId="{9152AEE8-8CDB-4358-B879-C6D83C898F04}" srcId="{564AA657-8B6E-47C3-B3E7-59EC426B9431}" destId="{F79B47F9-7F25-4DCB-A11A-85D1450C48FE}" srcOrd="3" destOrd="0" parTransId="{EC3A6D55-7D4F-49A5-A0AE-F4C55D5BE5A0}" sibTransId="{64918FDC-4F88-4B09-8107-8C01B3311CBE}"/>
    <dgm:cxn modelId="{412D1CB3-27D6-482A-8327-0AB366CD57D5}" type="presParOf" srcId="{D585D311-0C49-4545-A70E-CF5A10D09952}" destId="{3ACED6BD-5146-48FB-8DBA-921D89C310A8}" srcOrd="0" destOrd="0" presId="urn:microsoft.com/office/officeart/2005/8/layout/vList2"/>
    <dgm:cxn modelId="{41B292B7-1C3A-45EE-90A3-C5547EB52A87}" type="presParOf" srcId="{D585D311-0C49-4545-A70E-CF5A10D09952}" destId="{3583A10F-6031-4616-ADE8-9AE217ADE42A}" srcOrd="1" destOrd="0" presId="urn:microsoft.com/office/officeart/2005/8/layout/vList2"/>
  </dgm:cxnLst>
  <dgm:bg>
    <a:solidFill>
      <a:schemeClr val="bg1">
        <a:alpha val="0"/>
      </a:schemeClr>
    </a:solidFill>
  </dgm:bg>
  <dgm:whole>
    <a:ln w="101600">
      <a:solidFill>
        <a:srgbClr val="002060"/>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B0604F-74D2-4061-9542-DA65BEC468B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64AA657-8B6E-47C3-B3E7-59EC426B9431}">
      <dgm:prSet phldrT="[Text]" custT="1"/>
      <dgm:spPr>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l"/>
          <a:r>
            <a:rPr lang="en-US" sz="2400" b="1" kern="1200" cap="sm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Life with God, after Death</a:t>
          </a:r>
        </a:p>
      </dgm:t>
    </dgm:pt>
    <dgm:pt modelId="{CF7594DA-EFAB-4CAD-9102-B7A4BA53521E}" type="parTrans" cxnId="{59D8EAF3-6BE3-4A17-929D-E9B27E1E7926}">
      <dgm:prSet/>
      <dgm:spPr/>
      <dgm:t>
        <a:bodyPr/>
        <a:lstStyle/>
        <a:p>
          <a:endParaRPr lang="en-US"/>
        </a:p>
      </dgm:t>
    </dgm:pt>
    <dgm:pt modelId="{4518916B-3884-45E0-B036-0E144D45A7BD}" type="sibTrans" cxnId="{59D8EAF3-6BE3-4A17-929D-E9B27E1E7926}">
      <dgm:prSet/>
      <dgm:spPr/>
      <dgm:t>
        <a:bodyPr/>
        <a:lstStyle/>
        <a:p>
          <a:endParaRPr lang="en-US"/>
        </a:p>
      </dgm:t>
    </dgm:pt>
    <dgm:pt modelId="{338BE602-BAB8-4D04-A889-F005BDB681AD}">
      <dgm:prSet/>
      <dgm:spPr>
        <a:solidFill>
          <a:schemeClr val="bg1">
            <a:lumMod val="95000"/>
            <a:alpha val="50000"/>
          </a:schemeClr>
        </a:solidFill>
      </dgm:spPr>
      <dgm:t>
        <a:bodyPr/>
        <a:lstStyle/>
        <a:p>
          <a:pPr marL="91440" indent="0" algn="l">
            <a:lnSpc>
              <a:spcPct val="100000"/>
            </a:lnSpc>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Because a general resurrection awaits us in the future, Paul describes death in this text as “sleeping” (1 Cor.  15:51).  There are at least some Christians who defend a view of “soul sleep” (implying that we are not conscious after death but before the resurrection), yet there are a variety of biblical texts to hint otherwise.  This is one area where human curiosity far exceeds the available evidence. </a:t>
          </a:r>
        </a:p>
      </dgm:t>
    </dgm:pt>
    <dgm:pt modelId="{5FCC5677-CBBF-45C4-8BBE-608764DD92CD}" type="parTrans" cxnId="{141E4380-6B5D-48A8-B5D7-B733177CBC72}">
      <dgm:prSet/>
      <dgm:spPr/>
      <dgm:t>
        <a:bodyPr/>
        <a:lstStyle/>
        <a:p>
          <a:endParaRPr lang="en-US"/>
        </a:p>
      </dgm:t>
    </dgm:pt>
    <dgm:pt modelId="{278E4194-0FC4-4D2D-B86C-2EB8818BFB58}" type="sibTrans" cxnId="{141E4380-6B5D-48A8-B5D7-B733177CBC72}">
      <dgm:prSet/>
      <dgm:spPr/>
      <dgm:t>
        <a:bodyPr/>
        <a:lstStyle/>
        <a:p>
          <a:endParaRPr lang="en-US"/>
        </a:p>
      </dgm:t>
    </dgm:pt>
    <dgm:pt modelId="{28E27B29-CCC1-4A03-9491-EE6FFA1E08F4}">
      <dgm:prSet/>
      <dgm:spPr>
        <a:solidFill>
          <a:schemeClr val="bg1">
            <a:lumMod val="95000"/>
            <a:alpha val="50000"/>
          </a:schemeClr>
        </a:solidFill>
      </dgm:spPr>
      <dgm:t>
        <a:bodyPr/>
        <a:lstStyle/>
        <a:p>
          <a:pPr marL="91440" indent="0" algn="l">
            <a:lnSpc>
              <a:spcPct val="100000"/>
            </a:lnSpc>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First, Jesus tells a criminal on the cross beside Him, “Today you will be with me in paradise” (Luke 23:43).  Second, Paul describes his own expectation of being present with the Lord while “away from the body” (2 Cor.  5:8).  Third, in Revelation 6:6–11, John describes the sight of souls who are “under the altar” in heaven, calling out and actively waiting for God’s kingdom to come.  From these and other images, many Christians conclude that the intermediary state (dead, but awaiting resurrection) is not an unconscious experience. </a:t>
          </a:r>
        </a:p>
      </dgm:t>
    </dgm:pt>
    <dgm:pt modelId="{444A6819-88D2-4166-A48B-A25E31687689}" type="parTrans" cxnId="{70C5E02D-AAEF-480F-B024-CF1F3A72D416}">
      <dgm:prSet/>
      <dgm:spPr/>
      <dgm:t>
        <a:bodyPr/>
        <a:lstStyle/>
        <a:p>
          <a:endParaRPr lang="en-US"/>
        </a:p>
      </dgm:t>
    </dgm:pt>
    <dgm:pt modelId="{58916636-9CB9-4DFB-8E0E-ACB5F71CDCAA}" type="sibTrans" cxnId="{70C5E02D-AAEF-480F-B024-CF1F3A72D416}">
      <dgm:prSet/>
      <dgm:spPr/>
      <dgm:t>
        <a:bodyPr/>
        <a:lstStyle/>
        <a:p>
          <a:endParaRPr lang="en-US"/>
        </a:p>
      </dgm:t>
    </dgm:pt>
    <dgm:pt modelId="{D585D311-0C49-4545-A70E-CF5A10D09952}" type="pres">
      <dgm:prSet presAssocID="{27B0604F-74D2-4061-9542-DA65BEC468BE}" presName="linear" presStyleCnt="0">
        <dgm:presLayoutVars>
          <dgm:animLvl val="lvl"/>
          <dgm:resizeHandles val="exact"/>
        </dgm:presLayoutVars>
      </dgm:prSet>
      <dgm:spPr/>
    </dgm:pt>
    <dgm:pt modelId="{3ACED6BD-5146-48FB-8DBA-921D89C310A8}" type="pres">
      <dgm:prSet presAssocID="{564AA657-8B6E-47C3-B3E7-59EC426B9431}" presName="parentText" presStyleLbl="node1" presStyleIdx="0" presStyleCnt="1" custScaleY="88517" custLinFactNeighborY="-43060">
        <dgm:presLayoutVars>
          <dgm:chMax val="0"/>
          <dgm:bulletEnabled val="1"/>
        </dgm:presLayoutVars>
      </dgm:prSet>
      <dgm:spPr/>
    </dgm:pt>
    <dgm:pt modelId="{70994F2B-852F-494D-AEB7-578B3DF607FB}" type="pres">
      <dgm:prSet presAssocID="{564AA657-8B6E-47C3-B3E7-59EC426B9431}" presName="childText" presStyleLbl="revTx" presStyleIdx="0" presStyleCnt="1" custLinFactNeighborY="-28216">
        <dgm:presLayoutVars>
          <dgm:bulletEnabled val="1"/>
        </dgm:presLayoutVars>
      </dgm:prSet>
      <dgm:spPr/>
    </dgm:pt>
  </dgm:ptLst>
  <dgm:cxnLst>
    <dgm:cxn modelId="{84AB1B06-FA6E-478C-848F-8A988CE41DEF}" type="presOf" srcId="{27B0604F-74D2-4061-9542-DA65BEC468BE}" destId="{D585D311-0C49-4545-A70E-CF5A10D09952}" srcOrd="0" destOrd="0" presId="urn:microsoft.com/office/officeart/2005/8/layout/vList2"/>
    <dgm:cxn modelId="{70C5E02D-AAEF-480F-B024-CF1F3A72D416}" srcId="{564AA657-8B6E-47C3-B3E7-59EC426B9431}" destId="{28E27B29-CCC1-4A03-9491-EE6FFA1E08F4}" srcOrd="1" destOrd="0" parTransId="{444A6819-88D2-4166-A48B-A25E31687689}" sibTransId="{58916636-9CB9-4DFB-8E0E-ACB5F71CDCAA}"/>
    <dgm:cxn modelId="{6E27EB40-A4E1-44FF-8A7F-CBD974184466}" type="presOf" srcId="{28E27B29-CCC1-4A03-9491-EE6FFA1E08F4}" destId="{70994F2B-852F-494D-AEB7-578B3DF607FB}" srcOrd="0" destOrd="1" presId="urn:microsoft.com/office/officeart/2005/8/layout/vList2"/>
    <dgm:cxn modelId="{AA750061-E982-47F4-B187-EC8663962F18}" type="presOf" srcId="{564AA657-8B6E-47C3-B3E7-59EC426B9431}" destId="{3ACED6BD-5146-48FB-8DBA-921D89C310A8}" srcOrd="0" destOrd="0" presId="urn:microsoft.com/office/officeart/2005/8/layout/vList2"/>
    <dgm:cxn modelId="{141E4380-6B5D-48A8-B5D7-B733177CBC72}" srcId="{564AA657-8B6E-47C3-B3E7-59EC426B9431}" destId="{338BE602-BAB8-4D04-A889-F005BDB681AD}" srcOrd="0" destOrd="0" parTransId="{5FCC5677-CBBF-45C4-8BBE-608764DD92CD}" sibTransId="{278E4194-0FC4-4D2D-B86C-2EB8818BFB58}"/>
    <dgm:cxn modelId="{D18D08C3-0A38-4228-B980-65E9222114CD}" type="presOf" srcId="{338BE602-BAB8-4D04-A889-F005BDB681AD}" destId="{70994F2B-852F-494D-AEB7-578B3DF607FB}" srcOrd="0" destOrd="0" presId="urn:microsoft.com/office/officeart/2005/8/layout/vList2"/>
    <dgm:cxn modelId="{59D8EAF3-6BE3-4A17-929D-E9B27E1E7926}" srcId="{27B0604F-74D2-4061-9542-DA65BEC468BE}" destId="{564AA657-8B6E-47C3-B3E7-59EC426B9431}" srcOrd="0" destOrd="0" parTransId="{CF7594DA-EFAB-4CAD-9102-B7A4BA53521E}" sibTransId="{4518916B-3884-45E0-B036-0E144D45A7BD}"/>
    <dgm:cxn modelId="{AB64B5A4-9ECF-4B2E-87BC-C9BC2CDCCAEB}" type="presParOf" srcId="{D585D311-0C49-4545-A70E-CF5A10D09952}" destId="{3ACED6BD-5146-48FB-8DBA-921D89C310A8}" srcOrd="0" destOrd="0" presId="urn:microsoft.com/office/officeart/2005/8/layout/vList2"/>
    <dgm:cxn modelId="{E20B3BFB-3FB9-4E9B-B535-09F4DDF7BE7E}" type="presParOf" srcId="{D585D311-0C49-4545-A70E-CF5A10D09952}" destId="{70994F2B-852F-494D-AEB7-578B3DF607FB}" srcOrd="1" destOrd="0" presId="urn:microsoft.com/office/officeart/2005/8/layout/vList2"/>
  </dgm:cxnLst>
  <dgm:bg>
    <a:solidFill>
      <a:schemeClr val="bg1">
        <a:alpha val="4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B0604F-74D2-4061-9542-DA65BEC468B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64AA657-8B6E-47C3-B3E7-59EC426B9431}">
      <dgm:prSet phldrT="[Text]" custT="1"/>
      <dgm:spPr>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l"/>
          <a:r>
            <a:rPr lang="en-US" sz="2400" b="1" kern="1200" cap="sm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Evidence of Jesus’ Resurrection</a:t>
          </a:r>
        </a:p>
      </dgm:t>
    </dgm:pt>
    <dgm:pt modelId="{CF7594DA-EFAB-4CAD-9102-B7A4BA53521E}" type="parTrans" cxnId="{59D8EAF3-6BE3-4A17-929D-E9B27E1E7926}">
      <dgm:prSet/>
      <dgm:spPr/>
      <dgm:t>
        <a:bodyPr/>
        <a:lstStyle/>
        <a:p>
          <a:endParaRPr lang="en-US"/>
        </a:p>
      </dgm:t>
    </dgm:pt>
    <dgm:pt modelId="{4518916B-3884-45E0-B036-0E144D45A7BD}" type="sibTrans" cxnId="{59D8EAF3-6BE3-4A17-929D-E9B27E1E7926}">
      <dgm:prSet/>
      <dgm:spPr/>
      <dgm:t>
        <a:bodyPr/>
        <a:lstStyle/>
        <a:p>
          <a:endParaRPr lang="en-US"/>
        </a:p>
      </dgm:t>
    </dgm:pt>
    <dgm:pt modelId="{D7F7E3F5-C698-48CB-A55F-FB72CEF61B6F}">
      <dgm:prSet custT="1"/>
      <dgm:spPr/>
      <dgm:t>
        <a:bodyPr/>
        <a:lstStyle/>
        <a:p>
          <a:pPr algn="l"/>
          <a:endParaRPr lang="en-US" sz="1800" b="1" dirty="0">
            <a:effectLst>
              <a:outerShdw blurRad="38100" dist="38100" dir="2700000" algn="tl">
                <a:srgbClr val="000000">
                  <a:alpha val="43137"/>
                </a:srgbClr>
              </a:outerShdw>
            </a:effectLst>
            <a:latin typeface="Gotham Medium" panose="02000604030000020004"/>
            <a:cs typeface="Times New Roman" panose="02020603050405020304" pitchFamily="18" charset="0"/>
          </a:endParaRPr>
        </a:p>
      </dgm:t>
    </dgm:pt>
    <dgm:pt modelId="{00FE2B0D-16BA-4188-B882-BE18E22CB5C1}" type="parTrans" cxnId="{BA8DD116-33BB-4B0E-9675-628601D09CB2}">
      <dgm:prSet/>
      <dgm:spPr/>
      <dgm:t>
        <a:bodyPr/>
        <a:lstStyle/>
        <a:p>
          <a:endParaRPr lang="en-US"/>
        </a:p>
      </dgm:t>
    </dgm:pt>
    <dgm:pt modelId="{75B02354-EB38-4D03-9365-7BAAA622F18F}" type="sibTrans" cxnId="{BA8DD116-33BB-4B0E-9675-628601D09CB2}">
      <dgm:prSet/>
      <dgm:spPr/>
      <dgm:t>
        <a:bodyPr/>
        <a:lstStyle/>
        <a:p>
          <a:endParaRPr lang="en-US"/>
        </a:p>
      </dgm:t>
    </dgm:pt>
    <dgm:pt modelId="{D585D311-0C49-4545-A70E-CF5A10D09952}" type="pres">
      <dgm:prSet presAssocID="{27B0604F-74D2-4061-9542-DA65BEC468BE}" presName="linear" presStyleCnt="0">
        <dgm:presLayoutVars>
          <dgm:animLvl val="lvl"/>
          <dgm:resizeHandles val="exact"/>
        </dgm:presLayoutVars>
      </dgm:prSet>
      <dgm:spPr/>
    </dgm:pt>
    <dgm:pt modelId="{3ACED6BD-5146-48FB-8DBA-921D89C310A8}" type="pres">
      <dgm:prSet presAssocID="{564AA657-8B6E-47C3-B3E7-59EC426B9431}" presName="parentText" presStyleLbl="node1" presStyleIdx="0" presStyleCnt="1" custScaleY="34658" custLinFactY="-94299" custLinFactNeighborX="-274" custLinFactNeighborY="-100000">
        <dgm:presLayoutVars>
          <dgm:chMax val="0"/>
          <dgm:bulletEnabled val="1"/>
        </dgm:presLayoutVars>
      </dgm:prSet>
      <dgm:spPr/>
    </dgm:pt>
    <dgm:pt modelId="{9B401756-468A-42FE-A230-E4D93E536B8E}" type="pres">
      <dgm:prSet presAssocID="{564AA657-8B6E-47C3-B3E7-59EC426B9431}" presName="childText" presStyleLbl="revTx" presStyleIdx="0" presStyleCnt="1" custLinFactNeighborX="566" custLinFactNeighborY="1925">
        <dgm:presLayoutVars>
          <dgm:bulletEnabled val="1"/>
        </dgm:presLayoutVars>
      </dgm:prSet>
      <dgm:spPr/>
    </dgm:pt>
  </dgm:ptLst>
  <dgm:cxnLst>
    <dgm:cxn modelId="{84AB1B06-FA6E-478C-848F-8A988CE41DEF}" type="presOf" srcId="{27B0604F-74D2-4061-9542-DA65BEC468BE}" destId="{D585D311-0C49-4545-A70E-CF5A10D09952}" srcOrd="0" destOrd="0" presId="urn:microsoft.com/office/officeart/2005/8/layout/vList2"/>
    <dgm:cxn modelId="{BA8DD116-33BB-4B0E-9675-628601D09CB2}" srcId="{564AA657-8B6E-47C3-B3E7-59EC426B9431}" destId="{D7F7E3F5-C698-48CB-A55F-FB72CEF61B6F}" srcOrd="0" destOrd="0" parTransId="{00FE2B0D-16BA-4188-B882-BE18E22CB5C1}" sibTransId="{75B02354-EB38-4D03-9365-7BAAA622F18F}"/>
    <dgm:cxn modelId="{41281999-DD45-4B3B-89BD-116DA75D65A8}" type="presOf" srcId="{D7F7E3F5-C698-48CB-A55F-FB72CEF61B6F}" destId="{9B401756-468A-42FE-A230-E4D93E536B8E}" srcOrd="0" destOrd="0" presId="urn:microsoft.com/office/officeart/2005/8/layout/vList2"/>
    <dgm:cxn modelId="{9CAE60CC-00B1-4A58-AFC8-837AFE5B067C}" type="presOf" srcId="{564AA657-8B6E-47C3-B3E7-59EC426B9431}" destId="{3ACED6BD-5146-48FB-8DBA-921D89C310A8}" srcOrd="0" destOrd="0" presId="urn:microsoft.com/office/officeart/2005/8/layout/vList2"/>
    <dgm:cxn modelId="{59D8EAF3-6BE3-4A17-929D-E9B27E1E7926}" srcId="{27B0604F-74D2-4061-9542-DA65BEC468BE}" destId="{564AA657-8B6E-47C3-B3E7-59EC426B9431}" srcOrd="0" destOrd="0" parTransId="{CF7594DA-EFAB-4CAD-9102-B7A4BA53521E}" sibTransId="{4518916B-3884-45E0-B036-0E144D45A7BD}"/>
    <dgm:cxn modelId="{C9C0A455-F876-4D8F-A040-2A17CFFF915F}" type="presParOf" srcId="{D585D311-0C49-4545-A70E-CF5A10D09952}" destId="{3ACED6BD-5146-48FB-8DBA-921D89C310A8}" srcOrd="0" destOrd="0" presId="urn:microsoft.com/office/officeart/2005/8/layout/vList2"/>
    <dgm:cxn modelId="{674ECA3A-D6D5-4A31-A37D-42B88B7BC3A0}" type="presParOf" srcId="{D585D311-0C49-4545-A70E-CF5A10D09952}" destId="{9B401756-468A-42FE-A230-E4D93E536B8E}" srcOrd="1" destOrd="0" presId="urn:microsoft.com/office/officeart/2005/8/layout/vList2"/>
  </dgm:cxnLst>
  <dgm:bg>
    <a:solidFill>
      <a:schemeClr val="bg1">
        <a:alpha val="35000"/>
      </a:schemeClr>
    </a:solidFill>
  </dgm:bg>
  <dgm:whole>
    <a:ln>
      <a:solidFill>
        <a:schemeClr val="accent1">
          <a:shade val="50000"/>
        </a:schemeClr>
      </a:solidFill>
    </a:ln>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ED6BD-5146-48FB-8DBA-921D89C310A8}">
      <dsp:nvSpPr>
        <dsp:cNvPr id="0" name=""/>
        <dsp:cNvSpPr/>
      </dsp:nvSpPr>
      <dsp:spPr>
        <a:xfrm>
          <a:off x="0" y="0"/>
          <a:ext cx="10820400" cy="865509"/>
        </a:xfrm>
        <a:prstGeom prst="roundRect">
          <a:avLst/>
        </a:prstGeom>
        <a:solidFill>
          <a:schemeClr val="accent6">
            <a:lumMod val="20000"/>
            <a:lumOff val="80000"/>
          </a:schemeClr>
        </a:solidFill>
        <a:ln w="25400" cap="flat" cmpd="sng" algn="ctr">
          <a:solidFill>
            <a:srgbClr val="002060"/>
          </a:solid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Daily Bible Readings </a:t>
          </a:r>
          <a:br>
            <a:rPr lang="en-US" sz="2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br>
          <a:r>
            <a:rPr lang="en-US" sz="2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r>
            <a:rPr lang="en-US"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Week of April 6 through April 11</a:t>
          </a:r>
          <a:r>
            <a:rPr lang="en-US" sz="2800" b="1" kern="1200" cap="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800" b="1" kern="1200" cap="all" baseline="0" dirty="0">
            <a:solidFill>
              <a:srgbClr val="002060"/>
            </a:solidFill>
            <a:effectLst>
              <a:outerShdw blurRad="38100" dist="38100" dir="2700000" algn="tl">
                <a:srgbClr val="000000">
                  <a:alpha val="43137"/>
                </a:srgbClr>
              </a:outerShdw>
            </a:effectLst>
            <a:latin typeface="Gotham Medium" panose="02000604030000020004"/>
          </a:endParaRPr>
        </a:p>
      </dsp:txBody>
      <dsp:txXfrm>
        <a:off x="42251" y="42251"/>
        <a:ext cx="10735898" cy="781007"/>
      </dsp:txXfrm>
    </dsp:sp>
    <dsp:sp modelId="{63EB958E-E25B-40A1-8A59-8D3D2AB69F80}">
      <dsp:nvSpPr>
        <dsp:cNvPr id="0" name=""/>
        <dsp:cNvSpPr/>
      </dsp:nvSpPr>
      <dsp:spPr>
        <a:xfrm>
          <a:off x="0" y="876961"/>
          <a:ext cx="10820400" cy="2048239"/>
        </a:xfrm>
        <a:prstGeom prst="rect">
          <a:avLst/>
        </a:prstGeom>
        <a:solidFill>
          <a:schemeClr val="bg1">
            <a:lumMod val="95000"/>
            <a:alpha val="35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343548"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Prov.  11:3–6, 8–11, 14—Wise and Righteous Counsel. </a:t>
          </a:r>
          <a:endParaRPr lang="en-US" sz="2000" b="1" kern="120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Acts 5:26–32—Our Ultimate Allegiance Is to God. </a:t>
          </a: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Heb.  13:16–21—Godly Leaders Will Give an Account. </a:t>
          </a: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2 Samuel 23:1–7—Just Rulers Fear God. </a:t>
          </a: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Deuteronomy 17:14–20—The Ways of a Godly King. </a:t>
          </a:r>
        </a:p>
        <a:p>
          <a:pPr marL="228600" lvl="1" indent="-228600" algn="l" defTabSz="889000">
            <a:lnSpc>
              <a:spcPct val="90000"/>
            </a:lnSpc>
            <a:spcBef>
              <a:spcPct val="0"/>
            </a:spcBef>
            <a:spcAft>
              <a:spcPct val="20000"/>
            </a:spcAft>
            <a:buChar char="•"/>
          </a:pPr>
          <a:r>
            <a:rPr lang="en-US" sz="20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Mark 12:13–17—The Things That Belong to God. </a:t>
          </a:r>
        </a:p>
        <a:p>
          <a:pPr marL="171450" lvl="1" indent="-171450" algn="l" defTabSz="800100">
            <a:lnSpc>
              <a:spcPct val="90000"/>
            </a:lnSpc>
            <a:spcBef>
              <a:spcPct val="0"/>
            </a:spcBef>
            <a:spcAft>
              <a:spcPct val="20000"/>
            </a:spcAft>
            <a:buChar char="•"/>
          </a:pPr>
          <a:endParaRPr lang="en-US" sz="1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dsp:txBody>
      <dsp:txXfrm>
        <a:off x="0" y="876961"/>
        <a:ext cx="10820400" cy="20482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ED6BD-5146-48FB-8DBA-921D89C310A8}">
      <dsp:nvSpPr>
        <dsp:cNvPr id="0" name=""/>
        <dsp:cNvSpPr/>
      </dsp:nvSpPr>
      <dsp:spPr>
        <a:xfrm>
          <a:off x="0" y="0"/>
          <a:ext cx="9829800" cy="333019"/>
        </a:xfrm>
        <a:prstGeom prst="roundRect">
          <a:avLst/>
        </a:prstGeom>
        <a:solidFill>
          <a:schemeClr val="accent6">
            <a:lumMod val="20000"/>
            <a:lumOff val="80000"/>
          </a:schemeClr>
        </a:solidFill>
        <a:ln w="25400" cap="flat" cmpd="sng" algn="ctr">
          <a:solidFill>
            <a:srgbClr val="002060"/>
          </a:solid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endParaRPr lang="en-US" sz="2800" b="1" kern="1200" cap="small" baseline="0" dirty="0">
            <a:solidFill>
              <a:schemeClr val="accent6">
                <a:lumMod val="20000"/>
                <a:lumOff val="80000"/>
              </a:schemeClr>
            </a:solidFill>
            <a:effectLst>
              <a:outerShdw blurRad="38100" dist="38100" dir="2700000" algn="tl">
                <a:srgbClr val="000000">
                  <a:alpha val="43137"/>
                </a:srgbClr>
              </a:outerShdw>
            </a:effectLst>
            <a:latin typeface="Gotham Medium" panose="02000604030000020004"/>
          </a:endParaRPr>
        </a:p>
      </dsp:txBody>
      <dsp:txXfrm>
        <a:off x="16257" y="16257"/>
        <a:ext cx="9797286" cy="300505"/>
      </dsp:txXfrm>
    </dsp:sp>
    <dsp:sp modelId="{3583A10F-6031-4616-ADE8-9AE217ADE42A}">
      <dsp:nvSpPr>
        <dsp:cNvPr id="0" name=""/>
        <dsp:cNvSpPr/>
      </dsp:nvSpPr>
      <dsp:spPr>
        <a:xfrm>
          <a:off x="0" y="255973"/>
          <a:ext cx="9829800" cy="5390362"/>
        </a:xfrm>
        <a:prstGeom prst="rect">
          <a:avLst/>
        </a:prstGeom>
        <a:solidFill>
          <a:schemeClr val="bg1">
            <a:lumMod val="95000"/>
            <a:alpha val="5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312096" tIns="17780" rIns="99568" bIns="17780" numCol="1" spcCol="1270" anchor="t" anchorCtr="0">
          <a:noAutofit/>
        </a:bodyPr>
        <a:lstStyle/>
        <a:p>
          <a:pPr marL="114300" lvl="1" indent="-114300" algn="l" defTabSz="622300">
            <a:lnSpc>
              <a:spcPct val="90000"/>
            </a:lnSpc>
            <a:spcBef>
              <a:spcPct val="0"/>
            </a:spcBef>
            <a:spcAft>
              <a:spcPct val="20000"/>
            </a:spcAft>
            <a:buChar char="•"/>
          </a:pPr>
          <a:endParaRPr lang="en-US" sz="1400" b="1" kern="120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a:p>
          <a:pPr marL="114300" lvl="1" indent="-114300" algn="l" defTabSz="622300">
            <a:lnSpc>
              <a:spcPct val="90000"/>
            </a:lnSpc>
            <a:spcBef>
              <a:spcPct val="0"/>
            </a:spcBef>
            <a:spcAft>
              <a:spcPct val="20000"/>
            </a:spcAft>
            <a:buChar char="•"/>
          </a:pPr>
          <a:r>
            <a:rPr lang="en-US" sz="1400" b="1" kern="120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We should thank God that believers in the church at Corinth had so many questions, misunderstandings, and mistakes to correct! As a result, we have a rich record of Paul’s response to these challenges.  In the text for today, Paul responds to the claim by some, “There is no resurrection of the dead” (1 Cor.  15:12).  Like people we meet every day, these Christians thought that the body is just a temporary shell that passes away, discarded at death. </a:t>
          </a:r>
          <a:endParaRPr lang="en-US" sz="1400" b="1" kern="120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a:p>
          <a:pPr marL="114300" lvl="1" indent="-114300" algn="l" defTabSz="622300">
            <a:lnSpc>
              <a:spcPct val="90000"/>
            </a:lnSpc>
            <a:spcBef>
              <a:spcPct val="0"/>
            </a:spcBef>
            <a:spcAft>
              <a:spcPct val="20000"/>
            </a:spcAft>
            <a:buChar char="•"/>
          </a:pPr>
          <a:r>
            <a:rPr lang="en-US" sz="14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Corinth was a great commercial center in the first-century Roman Empire. It was situated between two seas on a very narrow strip of land in southern Greece: the Aegean to the east and the Adriatic to the west. A popular trade route grew between the two harbors because it was cheaper and less dangerous for merchants to freight their cargo overland than to sail around the Peloponnesian Peninsula. </a:t>
          </a:r>
        </a:p>
        <a:p>
          <a:pPr marL="114300" lvl="1" indent="-114300" algn="l" defTabSz="622300">
            <a:lnSpc>
              <a:spcPct val="90000"/>
            </a:lnSpc>
            <a:spcBef>
              <a:spcPct val="0"/>
            </a:spcBef>
            <a:spcAft>
              <a:spcPct val="20000"/>
            </a:spcAft>
            <a:buChar char="•"/>
          </a:pPr>
          <a:r>
            <a:rPr lang="en-US" sz="14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Paul traveled to Corinth from Athens during his second missionary journey between AD 51–54. His initial visit lasted around 18 months (Acts 18:11). Then Paul traveled to Ephesus, where he made a brief stop before proceeding to Jerusalem. He returned to Ephesus on his third missionary journey and, while there, wrote a letter to the church in Corinth. We now refer to that letter as 1 Corinthians. (Paul mentions being in Ephesus in 1 Corinthians 16:8. ) </a:t>
          </a:r>
        </a:p>
        <a:p>
          <a:pPr marL="114300" lvl="1" indent="-114300" algn="l" defTabSz="622300">
            <a:lnSpc>
              <a:spcPct val="90000"/>
            </a:lnSpc>
            <a:spcBef>
              <a:spcPct val="0"/>
            </a:spcBef>
            <a:spcAft>
              <a:spcPct val="20000"/>
            </a:spcAft>
            <a:buChar char="•"/>
          </a:pPr>
          <a:r>
            <a:rPr lang="en-US" sz="14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Among an array of issues causing tension and debate within the Corinthian church was the resurrection of the dead. Some believers were still impacted by their pagan background and philosophical ways of thinking. The Greeks considered the body and soul as entirely separate entities. Plato and Socrates viewed the body as a “prison” for the soul. They even had a saying to express their philosophical disdain for physical mortality: Soma Sema, which means “the body [is] a tomb. ” Greek philosophers believed in the immortality of the soul but not a resurrection of the body (Acts 17:32). </a:t>
          </a:r>
        </a:p>
        <a:p>
          <a:pPr marL="114300" lvl="1" indent="-114300" algn="l" defTabSz="622300">
            <a:lnSpc>
              <a:spcPct val="90000"/>
            </a:lnSpc>
            <a:spcBef>
              <a:spcPct val="0"/>
            </a:spcBef>
            <a:spcAft>
              <a:spcPct val="20000"/>
            </a:spcAft>
            <a:buChar char="•"/>
          </a:pPr>
          <a:r>
            <a:rPr lang="en-US" sz="14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Paul begins 1 Corinthians 15 by reminding the Corinthian church of the gospel he preached to them and that they received. The foundation of the gospel is Jesus’ death, burial, and resurrection (1 Corinthians 15:1–4). Paul then lists some of the appearances Jesus made after His resurrection, including His appearance to Paul, “as of one born out of due time” (15:5–8). In the first portion of our printed text, Paul describes the devastating consequences that result if Jesus’ resurrection did not occur. </a:t>
          </a:r>
        </a:p>
      </dsp:txBody>
      <dsp:txXfrm>
        <a:off x="0" y="255973"/>
        <a:ext cx="9829800" cy="53903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ED6BD-5146-48FB-8DBA-921D89C310A8}">
      <dsp:nvSpPr>
        <dsp:cNvPr id="0" name=""/>
        <dsp:cNvSpPr/>
      </dsp:nvSpPr>
      <dsp:spPr>
        <a:xfrm>
          <a:off x="0" y="0"/>
          <a:ext cx="5942562" cy="512128"/>
        </a:xfrm>
        <a:prstGeom prst="roundRect">
          <a:avLst/>
        </a:prstGeom>
        <a:solidFill>
          <a:schemeClr val="bg1"/>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cap="sm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Life with God, after Death</a:t>
          </a:r>
        </a:p>
      </dsp:txBody>
      <dsp:txXfrm>
        <a:off x="25000" y="25000"/>
        <a:ext cx="5892562" cy="462128"/>
      </dsp:txXfrm>
    </dsp:sp>
    <dsp:sp modelId="{70994F2B-852F-494D-AEB7-578B3DF607FB}">
      <dsp:nvSpPr>
        <dsp:cNvPr id="0" name=""/>
        <dsp:cNvSpPr/>
      </dsp:nvSpPr>
      <dsp:spPr>
        <a:xfrm>
          <a:off x="0" y="525237"/>
          <a:ext cx="5942562" cy="5141879"/>
        </a:xfrm>
        <a:prstGeom prst="rect">
          <a:avLst/>
        </a:prstGeom>
        <a:solidFill>
          <a:schemeClr val="bg1">
            <a:lumMod val="95000"/>
            <a:alpha val="5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88676" tIns="29210" rIns="163576" bIns="29210" numCol="1" spcCol="1270" anchor="t" anchorCtr="0">
          <a:noAutofit/>
        </a:bodyPr>
        <a:lstStyle/>
        <a:p>
          <a:pPr marL="91440" lvl="1" indent="0" algn="l" defTabSz="800100">
            <a:lnSpc>
              <a:spcPct val="100000"/>
            </a:lnSpc>
            <a:spcBef>
              <a:spcPct val="0"/>
            </a:spcBef>
            <a:spcAft>
              <a:spcPct val="20000"/>
            </a:spcAft>
            <a:buFont typeface="Wingdings" panose="05000000000000000000" pitchFamily="2" charset="2"/>
            <a:buChar char="q"/>
          </a:pPr>
          <a:r>
            <a:rPr lang="en-US" sz="1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Because a general resurrection awaits us in the future, Paul describes death in this text as “sleeping” (1 Cor.  15:51).  There are at least some Christians who defend a view of “soul sleep” (implying that we are not conscious after death but before the resurrection), yet there are a variety of biblical texts to hint otherwise.  This is one area where human curiosity far exceeds the available evidence. </a:t>
          </a:r>
        </a:p>
        <a:p>
          <a:pPr marL="91440" lvl="1" indent="0" algn="l" defTabSz="800100">
            <a:lnSpc>
              <a:spcPct val="100000"/>
            </a:lnSpc>
            <a:spcBef>
              <a:spcPct val="0"/>
            </a:spcBef>
            <a:spcAft>
              <a:spcPct val="20000"/>
            </a:spcAft>
            <a:buFont typeface="Wingdings" panose="05000000000000000000" pitchFamily="2" charset="2"/>
            <a:buChar char="q"/>
          </a:pPr>
          <a:r>
            <a:rPr lang="en-US" sz="1800"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First, Jesus tells a criminal on the cross beside Him, “Today you will be with me in paradise” (Luke 23:43).  Second, Paul describes his own expectation of being present with the Lord while “away from the body” (2 Cor.  5:8).  Third, in Revelation 6:6–11, John describes the sight of souls who are “under the altar” in heaven, calling out and actively waiting for God’s kingdom to come.  From these and other images, many Christians conclude that the intermediary state (dead, but awaiting resurrection) is not an unconscious experience. </a:t>
          </a:r>
        </a:p>
      </dsp:txBody>
      <dsp:txXfrm>
        <a:off x="0" y="525237"/>
        <a:ext cx="5942562" cy="51418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ED6BD-5146-48FB-8DBA-921D89C310A8}">
      <dsp:nvSpPr>
        <dsp:cNvPr id="0" name=""/>
        <dsp:cNvSpPr/>
      </dsp:nvSpPr>
      <dsp:spPr>
        <a:xfrm>
          <a:off x="0" y="72721"/>
          <a:ext cx="6172199" cy="415230"/>
        </a:xfrm>
        <a:prstGeom prst="roundRect">
          <a:avLst/>
        </a:prstGeom>
        <a:solidFill>
          <a:schemeClr val="bg1"/>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cap="small" baseline="0" dirty="0">
              <a:solidFill>
                <a:srgbClr val="002060"/>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Evidence of Jesus’ Resurrection</a:t>
          </a:r>
        </a:p>
      </dsp:txBody>
      <dsp:txXfrm>
        <a:off x="20270" y="92991"/>
        <a:ext cx="6131659" cy="374690"/>
      </dsp:txXfrm>
    </dsp:sp>
    <dsp:sp modelId="{9B401756-468A-42FE-A230-E4D93E536B8E}">
      <dsp:nvSpPr>
        <dsp:cNvPr id="0" name=""/>
        <dsp:cNvSpPr/>
      </dsp:nvSpPr>
      <dsp:spPr>
        <a:xfrm>
          <a:off x="0" y="2700632"/>
          <a:ext cx="6172199" cy="105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967" tIns="22860" rIns="128016" bIns="22860" numCol="1" spcCol="1270" anchor="t" anchorCtr="0">
          <a:noAutofit/>
        </a:bodyPr>
        <a:lstStyle/>
        <a:p>
          <a:pPr marL="171450" lvl="1" indent="-171450" algn="l" defTabSz="800100">
            <a:lnSpc>
              <a:spcPct val="90000"/>
            </a:lnSpc>
            <a:spcBef>
              <a:spcPct val="0"/>
            </a:spcBef>
            <a:spcAft>
              <a:spcPct val="20000"/>
            </a:spcAft>
            <a:buChar char="•"/>
          </a:pPr>
          <a:endParaRPr lang="en-US" sz="1800" b="1" kern="1200" dirty="0">
            <a:effectLst>
              <a:outerShdw blurRad="38100" dist="38100" dir="2700000" algn="tl">
                <a:srgbClr val="000000">
                  <a:alpha val="43137"/>
                </a:srgbClr>
              </a:outerShdw>
            </a:effectLst>
            <a:latin typeface="Gotham Medium" panose="02000604030000020004"/>
            <a:cs typeface="Times New Roman" panose="02020603050405020304" pitchFamily="18" charset="0"/>
          </a:endParaRPr>
        </a:p>
      </dsp:txBody>
      <dsp:txXfrm>
        <a:off x="0" y="2700632"/>
        <a:ext cx="6172199" cy="10598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6277E8-34E1-4864-BF89-0A293FE899B0}" type="datetimeFigureOut">
              <a:rPr lang="en-US" smtClean="0"/>
              <a:pPr/>
              <a:t>3/30/2026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B98531-EBAC-4738-AC3B-4AA42F6013B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B98531-EBAC-4738-AC3B-4AA42F6013B1}" type="slidenum">
              <a:rPr lang="en-US" smtClean="0"/>
              <a:pPr/>
              <a:t>1</a:t>
            </a:fld>
            <a:endParaRPr lang="en-US"/>
          </a:p>
        </p:txBody>
      </p:sp>
    </p:spTree>
    <p:extLst>
      <p:ext uri="{BB962C8B-B14F-4D97-AF65-F5344CB8AC3E}">
        <p14:creationId xmlns:p14="http://schemas.microsoft.com/office/powerpoint/2010/main" val="3413896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77500" lnSpcReduction="20000"/>
          </a:bodyPr>
          <a:lstStyle/>
          <a:p>
            <a:r>
              <a:rPr lang="en-US" sz="1200" b="1" u="sng" kern="1200" dirty="0">
                <a:solidFill>
                  <a:schemeClr val="tx1"/>
                </a:solidFill>
                <a:effectLst/>
                <a:latin typeface="+mn-lt"/>
                <a:ea typeface="+mn-ea"/>
                <a:cs typeface="+mn-cs"/>
              </a:rPr>
              <a:t>Life with God, after Death</a:t>
            </a:r>
            <a:endParaRPr lang="en-US" sz="1200" u="sng"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experience conscious fellowship with God after death while awaiting resurrection.</a:t>
            </a:r>
            <a:r>
              <a:rPr lang="en-US" sz="1200" b="0" kern="1200" dirty="0">
                <a:solidFill>
                  <a:schemeClr val="tx1"/>
                </a:solidFill>
                <a:effectLst/>
                <a:latin typeface="+mn-lt"/>
                <a:ea typeface="+mn-ea"/>
                <a:cs typeface="+mn-cs"/>
              </a:rPr>
              <a:t> Although the Bible does not fully explain the state between death and resurrection, several passages suggest believers are consciously with God. This provides comfort and assurance that death is not separation from God.</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1. Scripture suggests awareness after death.</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2. Believers are with the Lord even before resurrection.</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3. Some details remain a mystery.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Trust God even when all answers are not clear.</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Death does not separate believers from God.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Our hope extends beyond this life.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&gt;&lt;&gt;&lt;&gt;&lt;&gt;&lt;&gt;&lt;&gt;&lt;&gt;&lt;&gt;&lt;&gt;&lt;&gt;&lt;&gt;&lt;&gt;&lt;&gt;&lt;&gt;&lt;&gt;&lt;&gt;&lt;&gt;&lt;&gt;&lt; </a:t>
            </a:r>
          </a:p>
          <a:p>
            <a:r>
              <a:rPr lang="en-US" sz="1200" b="1" u="sng" kern="1200" dirty="0">
                <a:solidFill>
                  <a:schemeClr val="tx1"/>
                </a:solidFill>
                <a:effectLst/>
                <a:latin typeface="+mn-lt"/>
                <a:ea typeface="+mn-ea"/>
                <a:cs typeface="+mn-cs"/>
              </a:rPr>
              <a:t>Evidence of Jesus’ Resurrection</a:t>
            </a:r>
            <a:endParaRPr lang="en-US" sz="1200" u="sng"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resurrection of Jesus is supported by strong, credible evidence.</a:t>
            </a:r>
            <a:r>
              <a:rPr lang="en-US" sz="1200" b="0" kern="1200" dirty="0">
                <a:solidFill>
                  <a:schemeClr val="tx1"/>
                </a:solidFill>
                <a:effectLst/>
                <a:latin typeface="+mn-lt"/>
                <a:ea typeface="+mn-ea"/>
                <a:cs typeface="+mn-cs"/>
              </a:rPr>
              <a:t> Jesus’ resurrection is confirmed through the empty tomb, eyewitness accounts, physical proof, and the bold witness of His followers. These facts provide a solid foundation for Christian faith.</a:t>
            </a:r>
          </a:p>
          <a:p>
            <a:r>
              <a:rPr lang="en-US" sz="1200" b="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The tomb was empty and unexplained by opponents.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Jesus appeared to many witnesses physically.</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The disciples’ testimony was consistent and sacrificial.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Faith in Christ is grounded in truth, not fiction.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God provides evidence to strengthen belief.</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Stand firm in truth, even in the face of opposition.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section presents strong historical and eyewitness evidence for Jesus’ resurrection. The empty tomb, multiple appearances, physical interaction, and testimony of many witnesses support its truth. The disciples’ willingness to suffer affirms their conviction. These evidences reinforce that the resurrection was a real, physical event, not a myth or illusion.</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10</a:t>
            </a:fld>
            <a:endParaRPr lang="en-US"/>
          </a:p>
        </p:txBody>
      </p:sp>
    </p:spTree>
    <p:extLst>
      <p:ext uri="{BB962C8B-B14F-4D97-AF65-F5344CB8AC3E}">
        <p14:creationId xmlns:p14="http://schemas.microsoft.com/office/powerpoint/2010/main" val="3567629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32500" lnSpcReduction="20000"/>
          </a:bodyPr>
          <a:lstStyle/>
          <a:p>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The resurrection of Jesus Christ is the foundation of Christian hope, proving victory over sin, death, and guaranteeing believers’ future resurrection. </a:t>
            </a:r>
            <a:r>
              <a:rPr lang="en-US" sz="1200" b="0" kern="1200" dirty="0">
                <a:solidFill>
                  <a:schemeClr val="tx1"/>
                </a:solidFill>
                <a:effectLst/>
                <a:latin typeface="+mn-lt"/>
                <a:ea typeface="+mn-ea"/>
                <a:cs typeface="+mn-cs"/>
              </a:rPr>
              <a:t>Paul explains that without the resurrection, Christianity would be empty—no forgiveness, no hope, and no future. But because Jesus rose from the dead, everything changes. His resurrection confirms the truth of the gospel and assures believers that they too will be raised. Like </a:t>
            </a:r>
            <a:r>
              <a:rPr lang="en-US" sz="1200" b="0" kern="1200" dirty="0" err="1">
                <a:solidFill>
                  <a:schemeClr val="tx1"/>
                </a:solidFill>
                <a:effectLst/>
                <a:latin typeface="+mn-lt"/>
                <a:ea typeface="+mn-ea"/>
                <a:cs typeface="+mn-cs"/>
              </a:rPr>
              <a:t>firstfruits</a:t>
            </a:r>
            <a:r>
              <a:rPr lang="en-US" sz="1200" b="0" kern="1200" dirty="0">
                <a:solidFill>
                  <a:schemeClr val="tx1"/>
                </a:solidFill>
                <a:effectLst/>
                <a:latin typeface="+mn-lt"/>
                <a:ea typeface="+mn-ea"/>
                <a:cs typeface="+mn-cs"/>
              </a:rPr>
              <a:t> signal a coming harvest, Christ’s resurrection guarantees eternal life for those who trust in Him.</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The resurrection is essential to the truth of the gospel.</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Without it, faith, forgiveness, and hope would be meaningless.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Christ’s resurrection guarantees the future resurrection of believers.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1. Our hope is secure because it is based on a real, historical event.</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2. Faith in Christ gives meaning and purpose to life beyond death.</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3. God’s promises are certain—what He did for Christ, He will do for us.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800" b="1" kern="1200" dirty="0">
                <a:solidFill>
                  <a:schemeClr val="tx1"/>
                </a:solidFill>
                <a:effectLst/>
                <a:latin typeface="+mn-lt"/>
                <a:ea typeface="+mn-ea"/>
                <a:cs typeface="+mn-cs"/>
              </a:rPr>
              <a:t> Analysis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Paul presents the resurrection as the cornerstone of the Christian faith. Writing to believers influenced by pagan culture, he confronts doubts about bodily resurrection. Through a logical argument, he shows that if Christ did not rise, then faith, forgiveness, and hope are meaningless. However, Christ has risen, proving God’s power over sin and death. His resurrection is not isolated but the beginning of a greater promise for all believers. This transforms resurrection from theory into assurance.</a:t>
            </a:r>
            <a:endParaRPr lang="en-US" sz="1800" kern="1200" dirty="0">
              <a:solidFill>
                <a:schemeClr val="tx1"/>
              </a:solidFill>
              <a:effectLst/>
              <a:latin typeface="+mn-lt"/>
              <a:ea typeface="+mn-ea"/>
              <a:cs typeface="+mn-cs"/>
            </a:endParaRP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Taste What Is Coming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Perhaps there is no text more appropriate for the joy of Easter Sunday than 1 Corinthians 15.  Paul is writing to Gentile Christians in the wealthy city of Corinth, home to the temple of Aphrodite and many pagan religious practices.  Paul begins by saying that he communicated the accurate and complete gospel story of Jesus’ death and resurrection.  This was confirmed by Christ’s appearance to hundreds of witnesses, most still living (1 Cor.  15:3–8).  Paul knows that there are some people who dispute whether resurrection is real, so he explains the greater significance.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People in Paul’s day know how bodies work: a cold corpse doesn’t start breathing again! Even leaving aside the obvious physical problem, there are people in Corinth who think that physical bodies </a:t>
            </a:r>
            <a:r>
              <a:rPr lang="en-US" sz="1200" i="1" kern="1200" dirty="0">
                <a:solidFill>
                  <a:schemeClr val="tx1"/>
                </a:solidFill>
                <a:effectLst/>
                <a:latin typeface="+mn-lt"/>
                <a:ea typeface="+mn-ea"/>
                <a:cs typeface="+mn-cs"/>
              </a:rPr>
              <a:t>don’t matter anyway.  </a:t>
            </a:r>
            <a:r>
              <a:rPr lang="en-US" sz="1200" kern="1200" dirty="0">
                <a:solidFill>
                  <a:schemeClr val="tx1"/>
                </a:solidFill>
                <a:effectLst/>
                <a:latin typeface="+mn-lt"/>
                <a:ea typeface="+mn-ea"/>
                <a:cs typeface="+mn-cs"/>
              </a:rPr>
              <a:t>But Paul claims moral significance for Christ’s resurrection (1 Cor.  6:12–20).  He says, “God raised the Lord from the dead, and he will raise us also” (1 Cor.  6:14).  In 1 Corinthians 15:13–20, Paul invites readers to a little thought experiment (notice “if” repeated in vv.  13–17, 19).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What if hope of resurrection is a fantasy (v.  13)? It cuts to the core of Christian faith, for this would mean that Jesus never rose from the dead—never defeated the grave (v.  13, 16).  It would mean that those hundreds of witnesses were deluded (or lying), and Paul’s missionary work is pointless.  But the problem gets even worse.  Death is the punishment for sin; as Paul says in another place, “Your body is subject to death because of sin” (Rom.  8:10).  Without the defeat of death and hope of resurrection, it means that we have not received forgiveness from sins either (1 Cor.  15:17).  Were that true, those already dead are gone forever, and Christians who follow Jesus deserve only pity (vv.  18–19).  Without hope of resurrection, they have surrendered their lives to a lost cause; all that awaits them is the common despair of all people who are lost in sin, unable to restore a relationship with the Creator.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other words, resurrection is pretty important! And the bodily resurrection of Jesus </a:t>
            </a:r>
            <a:r>
              <a:rPr lang="en-US" sz="1200" i="1" kern="1200" dirty="0">
                <a:solidFill>
                  <a:schemeClr val="tx1"/>
                </a:solidFill>
                <a:effectLst/>
                <a:latin typeface="+mn-lt"/>
                <a:ea typeface="+mn-ea"/>
                <a:cs typeface="+mn-cs"/>
              </a:rPr>
              <a:t>is true </a:t>
            </a:r>
            <a:r>
              <a:rPr lang="en-US" sz="1200" kern="1200" dirty="0">
                <a:solidFill>
                  <a:schemeClr val="tx1"/>
                </a:solidFill>
                <a:effectLst/>
                <a:latin typeface="+mn-lt"/>
                <a:ea typeface="+mn-ea"/>
                <a:cs typeface="+mn-cs"/>
              </a:rPr>
              <a:t>(v.  20).  It is a fact.  And the logic of the thought experiment works in reverse.  His resurrection proves the power of God to raise us and to forgive our sins.  What happened to Jesus is not a one-off but the pattern of what we shall experience too.  Like the “</a:t>
            </a:r>
            <a:r>
              <a:rPr lang="en-US" sz="1200" kern="1200" dirty="0" err="1">
                <a:solidFill>
                  <a:schemeClr val="tx1"/>
                </a:solidFill>
                <a:effectLst/>
                <a:latin typeface="+mn-lt"/>
                <a:ea typeface="+mn-ea"/>
                <a:cs typeface="+mn-cs"/>
              </a:rPr>
              <a:t>firstfruits</a:t>
            </a:r>
            <a:r>
              <a:rPr lang="en-US" sz="1200" kern="1200" dirty="0">
                <a:solidFill>
                  <a:schemeClr val="tx1"/>
                </a:solidFill>
                <a:effectLst/>
                <a:latin typeface="+mn-lt"/>
                <a:ea typeface="+mn-ea"/>
                <a:cs typeface="+mn-cs"/>
              </a:rPr>
              <a:t>” of a harvest, one with a rich bumper crop about to ripen, Christ’s resurrection is only the beginning!</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11</a:t>
            </a:fld>
            <a:endParaRPr lang="en-US"/>
          </a:p>
        </p:txBody>
      </p:sp>
    </p:spTree>
    <p:extLst>
      <p:ext uri="{BB962C8B-B14F-4D97-AF65-F5344CB8AC3E}">
        <p14:creationId xmlns:p14="http://schemas.microsoft.com/office/powerpoint/2010/main" val="39504376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32500" lnSpcReduction="20000"/>
          </a:bodyPr>
          <a:lstStyle/>
          <a:p>
            <a:r>
              <a:rPr lang="en-US" sz="1200" b="1" kern="1200">
                <a:solidFill>
                  <a:schemeClr val="tx1"/>
                </a:solidFill>
                <a:effectLst/>
                <a:latin typeface="+mn-lt"/>
                <a:ea typeface="+mn-ea"/>
                <a:cs typeface="+mn-cs"/>
              </a:rPr>
              <a:t>Through </a:t>
            </a:r>
            <a:r>
              <a:rPr lang="en-US" sz="1200" b="1" kern="1200" dirty="0">
                <a:solidFill>
                  <a:schemeClr val="tx1"/>
                </a:solidFill>
                <a:effectLst/>
                <a:latin typeface="+mn-lt"/>
                <a:ea typeface="+mn-ea"/>
                <a:cs typeface="+mn-cs"/>
              </a:rPr>
              <a:t>Jesus Christ, death is defeated, and believers are promised transformation and eternal victory.</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Paul teaches that death is not permanent but temporary, like sleep. When Christ returns, believers—both dead and living—will be instantly transformed into immortal bodies free from sin and decay. Death, once humanity’s greatest enemy, has been defeated through Jesus. Because of this victory, believers are encouraged to remain strong and committed, knowing their work for God has lasting significance.</a:t>
            </a:r>
          </a:p>
          <a:p>
            <a:r>
              <a:rPr lang="en-US" sz="1200" b="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Death is temporary because of the promise of resurrection.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Believers will be instantly transformed into immortal bodies.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Jesus has defeated death, giving believers victory.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Do not fear death—it has already been conquered by Christ.</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Live with confidence, knowing your future is secure in God.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Stay committed to God’s work, because your efforts have eternal impact.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u="heavy" kern="1200" cap="all" dirty="0">
                <a:solidFill>
                  <a:schemeClr val="tx1"/>
                </a:solidFill>
                <a:effectLst/>
                <a:latin typeface="+mn-lt"/>
                <a:ea typeface="+mn-ea"/>
                <a:cs typeface="+mn-cs"/>
              </a:rPr>
              <a:t>Analysis</a:t>
            </a: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Paul explains the final victory over death through Jesus Christ. Death is described as temporary, like sleep, because resurrection is certain. At Christ’s return, both the dead and the living will be transformed instantly into imperishable bodies. This transformation removes the effects of sin and decay. Paul celebrates this victory by declaring that death has been defeated. The passage shifts from doctrine to application, urging believers to stand firm and serve faithfully, knowing their labor has eternal value because Christ has already secured victory.</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God’s Victory, Revealed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Like many writers, Paul uses “sleep” as a metaphor for death and dying (v. 51). This doesn’t have to mean that death is a passive experience, but the metaphor is apt for Paul because sleep is </a:t>
            </a:r>
            <a:r>
              <a:rPr lang="en-US" sz="1200" i="1" kern="1200" dirty="0">
                <a:solidFill>
                  <a:schemeClr val="tx1"/>
                </a:solidFill>
                <a:effectLst/>
                <a:latin typeface="+mn-lt"/>
                <a:ea typeface="+mn-ea"/>
                <a:cs typeface="+mn-cs"/>
              </a:rPr>
              <a:t>temporary</a:t>
            </a:r>
            <a:r>
              <a:rPr lang="en-US" sz="1200" kern="1200" dirty="0">
                <a:solidFill>
                  <a:schemeClr val="tx1"/>
                </a:solidFill>
                <a:effectLst/>
                <a:latin typeface="+mn-lt"/>
                <a:ea typeface="+mn-ea"/>
                <a:cs typeface="+mn-cs"/>
              </a:rPr>
              <a:t>. Thanks to Jesus, death is temporary too.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Now that we know that the dead will rise, we might wonder: </a:t>
            </a:r>
            <a:r>
              <a:rPr lang="en-US" sz="1200" i="1" kern="1200" dirty="0">
                <a:solidFill>
                  <a:schemeClr val="tx1"/>
                </a:solidFill>
                <a:effectLst/>
                <a:latin typeface="+mn-lt"/>
                <a:ea typeface="+mn-ea"/>
                <a:cs typeface="+mn-cs"/>
              </a:rPr>
              <a:t>What will it be like for people who are still living when Christ returns? </a:t>
            </a:r>
            <a:r>
              <a:rPr lang="en-US" sz="1200" kern="1200" dirty="0">
                <a:solidFill>
                  <a:schemeClr val="tx1"/>
                </a:solidFill>
                <a:effectLst/>
                <a:latin typeface="+mn-lt"/>
                <a:ea typeface="+mn-ea"/>
                <a:cs typeface="+mn-cs"/>
              </a:rPr>
              <a:t>Paul describes a coming change for them (v. 51). Even though their bodies won’t have expired, they will stop being subject to decay. </a:t>
            </a:r>
          </a:p>
          <a:p>
            <a:r>
              <a:rPr lang="en-US" sz="1200" kern="1200" dirty="0">
                <a:solidFill>
                  <a:schemeClr val="tx1"/>
                </a:solidFill>
                <a:effectLst/>
                <a:latin typeface="+mn-lt"/>
                <a:ea typeface="+mn-ea"/>
                <a:cs typeface="+mn-cs"/>
              </a:rPr>
              <a:t> </a:t>
            </a:r>
          </a:p>
          <a:p>
            <a:r>
              <a:rPr lang="en-US" sz="1200" i="1" kern="1200" dirty="0">
                <a:solidFill>
                  <a:schemeClr val="tx1"/>
                </a:solidFill>
                <a:effectLst/>
                <a:latin typeface="+mn-lt"/>
                <a:ea typeface="+mn-ea"/>
                <a:cs typeface="+mn-cs"/>
              </a:rPr>
              <a:t>The experience will come in an instant, in roughly the time it takes to shift one’s gaze (v. 52). And what is “perishable” (NIV) or “corruptible” (KJV)—which means human bodies as they are now—will then “clothe itself” with something immortal and permanent (v. 53). Paul doesn’t say, The soul is eternal, and only it will last. </a:t>
            </a:r>
            <a:r>
              <a:rPr lang="en-US" sz="1200" kern="1200" dirty="0">
                <a:solidFill>
                  <a:schemeClr val="tx1"/>
                </a:solidFill>
                <a:effectLst/>
                <a:latin typeface="+mn-lt"/>
                <a:ea typeface="+mn-ea"/>
                <a:cs typeface="+mn-cs"/>
              </a:rPr>
              <a:t>Instead, he describes what we can only call a new kind of resurrection body, or a new way of being embodied altogether, without the harmful effects of sin. Instead of allowing death to continue </a:t>
            </a:r>
            <a:r>
              <a:rPr lang="en-US" sz="1200" i="1" kern="1200" dirty="0">
                <a:solidFill>
                  <a:schemeClr val="tx1"/>
                </a:solidFill>
                <a:effectLst/>
                <a:latin typeface="+mn-lt"/>
                <a:ea typeface="+mn-ea"/>
                <a:cs typeface="+mn-cs"/>
              </a:rPr>
              <a:t>swallowing </a:t>
            </a:r>
            <a:r>
              <a:rPr lang="en-US" sz="1200" kern="1200" dirty="0">
                <a:solidFill>
                  <a:schemeClr val="tx1"/>
                </a:solidFill>
                <a:effectLst/>
                <a:latin typeface="+mn-lt"/>
                <a:ea typeface="+mn-ea"/>
                <a:cs typeface="+mn-cs"/>
              </a:rPr>
              <a:t>people (perhaps Paul is imagining the grave like a mouth), it is death itself that gets “swallowed up,” for Jesus has won the struggle (v. 54).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Everyone knows that mocking isn’t kind, but Paul engages in what could be called “holy taunting” (v. 55). Paul adapts the language of Hosea 13:14, and the target of his taunt is death personified. Throughout all of human history, death has been the malignant enemy, robbing God’s creation of glory. But in the struggle with the Son of God, death lost and had nothing to show. Paul rejoices over the defeat of death and victory over sin, for we get to experience and enjoy the victory of our Lord Jesus Christ (v. 57).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application for Paul is, “Stand firm” (v. 58). With the victory already won, the price already paid, our invitation is to give ourselves over to any “labor” that God requires. We can spend our lives for God, because there is more where that came from.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12</a:t>
            </a:fld>
            <a:endParaRPr lang="en-US"/>
          </a:p>
        </p:txBody>
      </p:sp>
    </p:spTree>
    <p:extLst>
      <p:ext uri="{BB962C8B-B14F-4D97-AF65-F5344CB8AC3E}">
        <p14:creationId xmlns:p14="http://schemas.microsoft.com/office/powerpoint/2010/main" val="3417546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70000" lnSpcReduction="20000"/>
          </a:bodyPr>
          <a:lstStyle/>
          <a:p>
            <a:r>
              <a:rPr lang="en-US" sz="1200" b="1" kern="1200" dirty="0">
                <a:solidFill>
                  <a:schemeClr val="tx1"/>
                </a:solidFill>
                <a:effectLst/>
                <a:latin typeface="+mn-lt"/>
                <a:ea typeface="+mn-ea"/>
                <a:cs typeface="+mn-cs"/>
              </a:rPr>
              <a:t>God’s power to restore life is fully revealed in the resurrection of Jesus, guaranteeing complete restoration for His people.</a:t>
            </a:r>
            <a:r>
              <a:rPr lang="en-US" sz="1200" b="0" kern="1200" dirty="0">
                <a:solidFill>
                  <a:schemeClr val="tx1"/>
                </a:solidFill>
                <a:effectLst/>
                <a:latin typeface="+mn-lt"/>
                <a:ea typeface="+mn-ea"/>
                <a:cs typeface="+mn-cs"/>
              </a:rPr>
              <a:t> Ezekiel’s vision of dry bones illustrates God’s promise to restore Israel after exile. While this was partially fulfilled historically, Jesus’ resurrection reveals a greater restoration—one that overcomes sin, death, and injustice. Through Christ, God brings new life to all who believe, ensuring that nothing lost is beyond His power to restore.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The vision of dry bones represents God’s power to restore life.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Israel’s return from exile was a partial fulfillment of that promise.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Jesus’ resurrection brings complete and eternal restoration.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1. God can restore even what seems completely lost.</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2. True hope is found in Christ’s power over death.</a:t>
            </a:r>
            <a:endParaRPr lang="en-US" sz="1200" kern="1200" dirty="0">
              <a:solidFill>
                <a:schemeClr val="tx1"/>
              </a:solidFill>
              <a:effectLst/>
              <a:latin typeface="+mn-lt"/>
              <a:ea typeface="+mn-ea"/>
              <a:cs typeface="+mn-cs"/>
            </a:endParaRPr>
          </a:p>
          <a:p>
            <a:pPr marL="457200" lvl="1" indent="0">
              <a:buFont typeface="+mj-lt"/>
              <a:buNone/>
            </a:pPr>
            <a:r>
              <a:rPr lang="en-US" sz="1200" b="1" kern="1200" dirty="0">
                <a:solidFill>
                  <a:schemeClr val="tx1"/>
                </a:solidFill>
                <a:effectLst/>
                <a:latin typeface="+mn-lt"/>
                <a:ea typeface="+mn-ea"/>
                <a:cs typeface="+mn-cs"/>
              </a:rPr>
              <a:t>3. God’s restoration brings not only life, but joy and peace through His Spirit.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800" b="1" u="heavy" kern="1200" cap="all" dirty="0">
                <a:solidFill>
                  <a:schemeClr val="tx1"/>
                </a:solidFill>
                <a:effectLst/>
                <a:latin typeface="+mn-lt"/>
                <a:ea typeface="+mn-ea"/>
                <a:cs typeface="+mn-cs"/>
              </a:rPr>
              <a:t>Analysis</a:t>
            </a:r>
            <a:r>
              <a:rPr lang="en-US" sz="1800" b="1" kern="1200" dirty="0">
                <a:solidFill>
                  <a:schemeClr val="tx1"/>
                </a:solidFill>
                <a:effectLst/>
                <a:latin typeface="+mn-lt"/>
                <a:ea typeface="+mn-ea"/>
                <a:cs typeface="+mn-cs"/>
              </a:rPr>
              <a:t>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This passage connects the vision of restoration in Ezekiel 37 with the greater reality fulfilled through Jesus Christ. The valley of dry bones symbolizes Israel’s restoration from exile, showing God’s power to bring life from death. However, this restoration is only partial compared to the resurrection through Christ, which addresses sin, injustice, and death for all people. The resurrection ensures that God can fully restore what was broken, bringing justice, peace, and eternal life through His Spirit.</a:t>
            </a:r>
            <a:endParaRPr lang="en-US" sz="18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13</a:t>
            </a:fld>
            <a:endParaRPr lang="en-US"/>
          </a:p>
        </p:txBody>
      </p:sp>
    </p:spTree>
    <p:extLst>
      <p:ext uri="{BB962C8B-B14F-4D97-AF65-F5344CB8AC3E}">
        <p14:creationId xmlns:p14="http://schemas.microsoft.com/office/powerpoint/2010/main" val="36655859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547100" y="2968625"/>
            <a:ext cx="26390600" cy="14846300"/>
          </a:xfrm>
        </p:spPr>
      </p:sp>
      <p:sp>
        <p:nvSpPr>
          <p:cNvPr id="3" name="Notes Placeholder 2"/>
          <p:cNvSpPr>
            <a:spLocks noGrp="1"/>
          </p:cNvSpPr>
          <p:nvPr>
            <p:ph type="body" idx="1"/>
          </p:nvPr>
        </p:nvSpPr>
        <p:spPr/>
        <p:txBody>
          <a:bodyPr>
            <a:normAutofit fontScale="40000" lnSpcReduction="20000"/>
          </a:bodyPr>
          <a:lstStyle/>
          <a:p>
            <a:r>
              <a:rPr lang="en-US" sz="1200" b="1" kern="1200" dirty="0">
                <a:solidFill>
                  <a:schemeClr val="tx1"/>
                </a:solidFill>
                <a:effectLst/>
                <a:latin typeface="+mn-lt"/>
                <a:ea typeface="+mn-ea"/>
                <a:cs typeface="+mn-cs"/>
              </a:rPr>
              <a:t>Through Jesus Christ, believers have hope in a future where death is defeated and life is fully restored.</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Easter represents the fulfillment of God’s promises through Jesus’ resurrection. While the world may minimize its meaning, it stands as proof of God’s power over sin and death. Though believers still face physical death, they are not without hope. Through Christ, the effects of sin are reversed, and a future of complete restoration awaits. This promise replaces fear with confidence and assurance in God’s renewing power.</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Easter celebrates the fulfillment of God’s redemptive plan.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Jesus demonstrated authority over sin and death.</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Believers inherit resurrection and glory through Christ.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Do not let worldly distractions diminish the significance of Christ’s resurrection.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Replace fear of death with hope in God’s promises.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Trust that God will fully restore what sin has broken.</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Application (Apply the Message)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We have hope in a glorious future without death because of Jesus Christ. This truth should shape how we live—free from fear, confident in God’s promises, and committed to faithful service. Knowing that our future is secure, we can endure present struggles with joy and live with purpose, trusting that God is making all things new.</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u="heavy" kern="1200" cap="all" dirty="0">
                <a:solidFill>
                  <a:schemeClr val="tx1"/>
                </a:solidFill>
                <a:effectLst/>
                <a:latin typeface="+mn-lt"/>
                <a:ea typeface="+mn-ea"/>
                <a:cs typeface="+mn-cs"/>
              </a:rPr>
              <a:t>Analysis</a:t>
            </a: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centers on the hope believers have because of Jesus’ resurrection. It contrasts worldly distractions with the true significance of Easter—the fulfillment of God’s promises. Jesus demonstrated His authority over sin and death through miracles, culminating in His resurrection. Though death remains a reality, it is no longer final. Through Christ, the curse of sin introduced by Adam is reversed, and believers inherit new life and glory. The focus shifts from fear of death to confident expectation of complete restoration.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262307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D36FF-2D32-7223-A92C-E1ECE01547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5C0443-07F0-C9F0-472E-EA72232CBDDA}"/>
              </a:ext>
            </a:extLst>
          </p:cNvPr>
          <p:cNvSpPr>
            <a:spLocks noGrp="1" noRot="1" noChangeAspect="1"/>
          </p:cNvSpPr>
          <p:nvPr>
            <p:ph type="sldImg"/>
          </p:nvPr>
        </p:nvSpPr>
        <p:spPr>
          <a:xfrm>
            <a:off x="-8547100" y="2968625"/>
            <a:ext cx="26390600" cy="14846300"/>
          </a:xfrm>
        </p:spPr>
      </p:sp>
      <p:sp>
        <p:nvSpPr>
          <p:cNvPr id="3" name="Notes Placeholder 2">
            <a:extLst>
              <a:ext uri="{FF2B5EF4-FFF2-40B4-BE49-F238E27FC236}">
                <a16:creationId xmlns:a16="http://schemas.microsoft.com/office/drawing/2014/main" id="{7CB93002-0B4D-A063-4F68-651FA834389F}"/>
              </a:ext>
            </a:extLst>
          </p:cNvPr>
          <p:cNvSpPr>
            <a:spLocks noGrp="1"/>
          </p:cNvSpPr>
          <p:nvPr>
            <p:ph type="body" idx="1"/>
          </p:nvPr>
        </p:nvSpPr>
        <p:spPr/>
        <p:txBody>
          <a:bodyPr>
            <a:normAutofit/>
          </a:bodyPr>
          <a:lstStyle/>
          <a:p>
            <a:r>
              <a:rPr lang="en-US" sz="1200" b="1" kern="1200" dirty="0">
                <a:solidFill>
                  <a:schemeClr val="tx1"/>
                </a:solidFill>
                <a:effectLst/>
                <a:latin typeface="+mn-lt"/>
                <a:ea typeface="+mn-ea"/>
                <a:cs typeface="+mn-cs"/>
              </a:rPr>
              <a:t>1 What is on your short list of things you long to see renewed in your body or in the body of a loved one?</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Any number of disabilities, diseases, or weaknesses could stand out as needing God’s new life. We have only to look at the healing ministry of Jesus to see how people react when they receive a temporary reprieve (even though their bodies were not changed in the way we anticipate for the future). We can comfort one another with this surpassing hope that all shall be well in our resurrection bodies. </a:t>
            </a:r>
          </a:p>
          <a:p>
            <a:r>
              <a:rPr lang="en-US" sz="1200" b="1" kern="1200" dirty="0">
                <a:solidFill>
                  <a:schemeClr val="tx1"/>
                </a:solidFill>
                <a:effectLst/>
                <a:latin typeface="+mn-lt"/>
                <a:ea typeface="+mn-ea"/>
                <a:cs typeface="+mn-cs"/>
              </a:rPr>
              <a:t>2 Which would you prefer: living to see Jesus return or living a full life in hope of resurrection?</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Many of us are curious and eager to see the dawn of the new age, at the blowing of the last trumpet. One of the central joys of resurrection is the certainty that we will see that day, whether we live or die. No one will feel deprived or cheated by life when the end comes. </a:t>
            </a:r>
          </a:p>
          <a:p>
            <a:r>
              <a:rPr lang="en-US" sz="1200" b="1" kern="1200" dirty="0">
                <a:solidFill>
                  <a:schemeClr val="tx1"/>
                </a:solidFill>
                <a:effectLst/>
                <a:latin typeface="+mn-lt"/>
                <a:ea typeface="+mn-ea"/>
                <a:cs typeface="+mn-cs"/>
              </a:rPr>
              <a:t>3 What promise of Jesus gives you strength?</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Perhaps we cling to the knowledge that our prayers are heard and that Jesus knows our weaknesses. We don’t serve a God who is aloof and unaware of what it means to live in a body subject to pain. Or perhaps you cling to the promise of immediate life with God, when your time on earth comes to an end. In John’s Gospel, Jesus describes his preparation of a new home for us (John 14:1–4). </a:t>
            </a: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303237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55000" lnSpcReduction="20000"/>
          </a:bodyPr>
          <a:lstStyle/>
          <a:p>
            <a:r>
              <a:rPr lang="en-US" sz="1200" b="1" kern="1200" dirty="0">
                <a:solidFill>
                  <a:schemeClr val="tx1"/>
                </a:solidFill>
                <a:effectLst/>
                <a:latin typeface="+mn-lt"/>
                <a:ea typeface="+mn-ea"/>
                <a:cs typeface="+mn-cs"/>
              </a:rPr>
              <a:t>Through the resurrection of Jesus Christ, death is no longer the end but a transition into eternal life—changing it from a period to a comma.</a:t>
            </a:r>
            <a:r>
              <a:rPr lang="en-US" sz="1200" b="0" kern="1200" dirty="0">
                <a:solidFill>
                  <a:schemeClr val="tx1"/>
                </a:solidFill>
                <a:effectLst/>
                <a:latin typeface="+mn-lt"/>
                <a:ea typeface="+mn-ea"/>
                <a:cs typeface="+mn-cs"/>
              </a:rPr>
              <a:t> Death is a real and painful mystery, but it is not final. Through Jesus Christ’s death and resurrection, the power of death has been defeated. While loss still brings sorrow, believers have hope because death is only a transition, not an ending. Like a comma in a sentence, it pauses life temporarily before continuing into eternity with God.</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Death is a mystery and an enemy, not something to be embraced.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Christ’s resurrection has defeated the power of death forever.</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For believers, death is a transition—not the end, but a continuation.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We can face death with hope because Christ has already conquered it.</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Grief is real, but it is not without promise or purpose.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Our perspective on life changes when we see eternity beyond death.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Application (Live It Out)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When facing loss or the reality of death, remind yourself that in Christ, this is not the end. Speak hope over your situation: “This is not a period—this is a comma.” Let that truth strengthen your faith, comfort your heart, and guide how you live each day in expectation of eternity.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presents death as both a mystery and an enemy, echoing 1 Corinthians 15:51. While human understanding is limited, Scripture reveals God’s ultimate victory through Christ. Death, once final and fearful, is defeated by the cross and resurrection. Theologically, death remains painful but powerless over believers. The “comma” metaphor reframes death—not as termination, but as transition. This reflects a Baptist understanding of eternal security and resurrection hope: the believer’s life continues beyond physical death into God’s promised future.</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16</a:t>
            </a:fld>
            <a:endParaRPr lang="en-US"/>
          </a:p>
        </p:txBody>
      </p:sp>
    </p:spTree>
    <p:extLst>
      <p:ext uri="{BB962C8B-B14F-4D97-AF65-F5344CB8AC3E}">
        <p14:creationId xmlns:p14="http://schemas.microsoft.com/office/powerpoint/2010/main" val="38395595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81088" y="3873500"/>
            <a:ext cx="34420176" cy="19362738"/>
          </a:xfrm>
        </p:spPr>
      </p:sp>
      <p:sp>
        <p:nvSpPr>
          <p:cNvPr id="3" name="Notes Placeholder 2"/>
          <p:cNvSpPr>
            <a:spLocks noGrp="1"/>
          </p:cNvSpPr>
          <p:nvPr>
            <p:ph type="body" idx="1"/>
          </p:nvPr>
        </p:nvSpPr>
        <p:spPr/>
        <p:txBody>
          <a:bodyPr>
            <a:normAutofit fontScale="55000" lnSpcReduction="20000"/>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Main Idea</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should actively express gratitude to God for the victory over death by embracing resurrection hope in both prayer and daily living.</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Life is temporary, and its struggles can be discouraging. However, believers are invited to reflect on these realities while giving thanks for the promise of resurrection. Through intentional prayer, we declare victory over death and look forward to eternal life without suffering. Gratitude transforms our perspective, helping us live with hope and joy rooted in Christ’s triumph.</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Mortality reminds us of life’s limits, but resurrection gives us hope beyond them.</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Gratitude in prayer strengthens faith in Christ’s victory over death.</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Believers are called to intentionally reflect on both present struggles and future glory.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We must confront life’s hardships honestly, but not without hope.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Regular gratitude shifts our focus from fear to faith.</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Living with resurrection hope changes how we face aging, loss, and suffering.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Application (Live It Out)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Set aside quiet time this week to reflect on life’s challenges, then write and pray a thanksgiving prayer celebrating God’s promise of resurrection. Let your gratitude declare: death is not the end—victory is already secured in Christ.</a:t>
            </a:r>
            <a:endParaRPr lang="en-US" sz="1200" kern="1200" dirty="0">
              <a:solidFill>
                <a:schemeClr val="tx1"/>
              </a:solidFill>
              <a:effectLst/>
              <a:latin typeface="+mn-lt"/>
              <a:ea typeface="+mn-ea"/>
              <a:cs typeface="+mn-cs"/>
            </a:endParaRPr>
          </a:p>
          <a:p>
            <a:endParaRPr lang="en-US" sz="2200" dirty="0">
              <a:effectLst/>
              <a:latin typeface="Helvetica Neue"/>
              <a:ea typeface="Helvetica Neue"/>
              <a:cs typeface="Helvetica Neue"/>
              <a:sym typeface="Helvetica Neue"/>
            </a:endParaRPr>
          </a:p>
          <a:p>
            <a:r>
              <a:rPr lang="en-US" sz="2400" b="1" kern="1200" dirty="0">
                <a:solidFill>
                  <a:schemeClr val="tx1"/>
                </a:solidFill>
                <a:effectLst/>
                <a:latin typeface="+mn-lt"/>
                <a:ea typeface="+mn-ea"/>
                <a:cs typeface="+mn-cs"/>
              </a:rPr>
              <a:t> Analysis </a:t>
            </a:r>
            <a:endParaRPr lang="en-US" sz="2400" kern="1200" dirty="0">
              <a:solidFill>
                <a:schemeClr val="tx1"/>
              </a:solidFill>
              <a:effectLst/>
              <a:latin typeface="+mn-lt"/>
              <a:ea typeface="+mn-ea"/>
              <a:cs typeface="+mn-cs"/>
            </a:endParaRPr>
          </a:p>
          <a:p>
            <a:r>
              <a:rPr lang="en-US" sz="2400" b="1" kern="1200" dirty="0">
                <a:solidFill>
                  <a:schemeClr val="tx1"/>
                </a:solidFill>
                <a:effectLst/>
                <a:latin typeface="+mn-lt"/>
                <a:ea typeface="+mn-ea"/>
                <a:cs typeface="+mn-cs"/>
              </a:rPr>
              <a:t>This passage calls believers to move beyond acknowledging resurrection truth to living in it. Life’s limitations—aging, sickness, and loss—are real and sobering. Yet through Christ, these are not final. The discipline of reflecting on mortality while thanking God for resurrection shifts the believer’s focus from despair to hope. Gratitude becomes an act of faith, affirming that death has been defeated. This aligns with the biblical pattern of transformation—truth received must become truth lived. </a:t>
            </a:r>
            <a:endParaRPr lang="en-US" sz="2400" kern="1200" dirty="0">
              <a:solidFill>
                <a:schemeClr val="tx1"/>
              </a:solidFill>
              <a:effectLst/>
              <a:latin typeface="+mn-lt"/>
              <a:ea typeface="+mn-ea"/>
              <a:cs typeface="+mn-cs"/>
            </a:endParaRPr>
          </a:p>
          <a:p>
            <a:endParaRPr lang="en-US" sz="2200" dirty="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1731564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D4E96-0005-14FB-B71B-1CE270D190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61C26B-72DD-16FD-49E8-99155253E1F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BA84DCB-FB08-6585-9628-D53291D644E3}"/>
              </a:ext>
            </a:extLst>
          </p:cNvPr>
          <p:cNvSpPr>
            <a:spLocks noGrp="1"/>
          </p:cNvSpPr>
          <p:nvPr>
            <p:ph type="body" idx="1"/>
          </p:nvPr>
        </p:nvSpPr>
        <p:spPr/>
        <p:txBody>
          <a:bodyPr>
            <a:normAutofit fontScale="70000" lnSpcReduction="20000"/>
          </a:bodyPr>
          <a:lstStyle/>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Risen Lord Jesus,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We come before You with grateful hearts, acknowledging that while this life is marked by weakness, loss, and uncertainty, You have already secured our victory. You have taken the sting out of death and turned what once was an ending into a beginning. Where we see limits, You reveal eternity. Where we feel sorrow, You speak hope.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Teach us to live as people of the resurrection. When our bodies grow weary and our hearts feel the weight of this world, remind us that these are only temporary burdens. Strengthen our faith to trust that what You have promised, You will fulfill—that just as You rose, we too shall rise.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Help us to honor You not only with our words, but with our lives. Let our choices reflect that our bodies belong to You and that our labor in You is never in vain. Give us courage to stand firm, unwavering, and faithful, knowing that our future is secure in Your hands.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Fill us with resurrection joy even now. Let gratitude rise in us daily, so that we may declare Your victory over sin, death, and the grave. Comfort those who grieve, strengthen those who fear, and remind us all that death is not the end—it is only a passage into Your presence.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We thank You for the promise of a new body, a new life, and a future where pain has no place. Until that day, keep us steadfast, hopeful, and devoted to Your will.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In Your victorious and life-giving name we pray,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Amen.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Risen Lord Jesus,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We thank You for victory over death and the hope of eternal life. When we feel the weight of this world, remind us that it is only temporary. Strengthen our faith to trust Your promise that just as You rose, we too shall rise.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Help us to live as people of the resurrection—faithful, steadfast, and honoring You in all we do. Fill us with gratitude and courage, knowing our labor is not in vain and our future is secure in You.</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Comfort us in sorrow, replace fear with hope, and remind us that death is not the end, but a passage into Your presence.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In Your victorious name,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Amen.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EF0A7A9-B782-0F17-A9F3-1D2D4998CDF9}"/>
              </a:ext>
            </a:extLst>
          </p:cNvPr>
          <p:cNvSpPr>
            <a:spLocks noGrp="1"/>
          </p:cNvSpPr>
          <p:nvPr>
            <p:ph type="sldNum" sz="quarter" idx="10"/>
          </p:nvPr>
        </p:nvSpPr>
        <p:spPr/>
        <p:txBody>
          <a:bodyPr/>
          <a:lstStyle/>
          <a:p>
            <a:fld id="{0BB98531-EBAC-4738-AC3B-4AA42F6013B1}" type="slidenum">
              <a:rPr lang="en-US" smtClean="0"/>
              <a:pPr/>
              <a:t>18</a:t>
            </a:fld>
            <a:endParaRPr lang="en-US"/>
          </a:p>
        </p:txBody>
      </p:sp>
    </p:spTree>
    <p:extLst>
      <p:ext uri="{BB962C8B-B14F-4D97-AF65-F5344CB8AC3E}">
        <p14:creationId xmlns:p14="http://schemas.microsoft.com/office/powerpoint/2010/main" val="10883512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bwMode="auto">
          <a:xfrm>
            <a:off x="-13781088" y="3873500"/>
            <a:ext cx="34420176" cy="193627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sz="2200" dirty="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2110659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65565-55F8-4E7D-3C7D-104558BCC4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54CF5-1671-2D64-EBB9-A7E4E8E59D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3B798C-485D-A5FD-E653-9979217F3E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89605D-CBAC-5548-5D31-8EFD746B1D4B}"/>
              </a:ext>
            </a:extLst>
          </p:cNvPr>
          <p:cNvSpPr>
            <a:spLocks noGrp="1"/>
          </p:cNvSpPr>
          <p:nvPr>
            <p:ph type="sldNum" sz="quarter" idx="5"/>
          </p:nvPr>
        </p:nvSpPr>
        <p:spPr/>
        <p:txBody>
          <a:bodyPr/>
          <a:lstStyle/>
          <a:p>
            <a:fld id="{0BB98531-EBAC-4738-AC3B-4AA42F6013B1}" type="slidenum">
              <a:rPr lang="en-US" smtClean="0"/>
              <a:pPr/>
              <a:t>2</a:t>
            </a:fld>
            <a:endParaRPr lang="en-US"/>
          </a:p>
        </p:txBody>
      </p:sp>
    </p:spTree>
    <p:extLst>
      <p:ext uri="{BB962C8B-B14F-4D97-AF65-F5344CB8AC3E}">
        <p14:creationId xmlns:p14="http://schemas.microsoft.com/office/powerpoint/2010/main" val="13021894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bwMode="auto">
          <a:xfrm>
            <a:off x="-13781088" y="3873500"/>
            <a:ext cx="34420176" cy="193627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7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effectLst/>
                <a:latin typeface="+mn-lt"/>
                <a:ea typeface="+mn-ea"/>
                <a:cs typeface="+mn-cs"/>
              </a:rPr>
              <a:t>Taste What Is Coming</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1 What difference does it make whether we hope for bodily resurrection or not?</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It makes all the difference! Resurrection is not an arbitrary myth, but it is the surest sign of God’s favor and power.  If we don’t believe that our bodies will rise, it makes it easier for us to slip into thinking that our bodily habits have no moral consequences. </a:t>
            </a:r>
          </a:p>
          <a:p>
            <a:r>
              <a:rPr lang="en-US" sz="1800" b="1" kern="1200" dirty="0">
                <a:solidFill>
                  <a:schemeClr val="tx1"/>
                </a:solidFill>
                <a:effectLst/>
                <a:latin typeface="+mn-lt"/>
                <a:ea typeface="+mn-ea"/>
                <a:cs typeface="+mn-cs"/>
              </a:rPr>
              <a:t>2 Why does hope in resurrection relate at all to the forgiveness of sins?</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Forgiveness and resurrection are two sides of the same coin, since death it the consequence of sin.  If we are truly forgiven, we can have confidence that death will be reversed for us—our complete selves, body and all. </a:t>
            </a:r>
          </a:p>
          <a:p>
            <a:r>
              <a:rPr lang="en-US" sz="1800" b="1" kern="1200" dirty="0">
                <a:solidFill>
                  <a:schemeClr val="tx1"/>
                </a:solidFill>
                <a:effectLst/>
                <a:latin typeface="+mn-lt"/>
                <a:ea typeface="+mn-ea"/>
                <a:cs typeface="+mn-cs"/>
              </a:rPr>
              <a:t>3 What makes Jesus like the “</a:t>
            </a:r>
            <a:r>
              <a:rPr lang="en-US" sz="1800" b="1" kern="1200" dirty="0" err="1">
                <a:solidFill>
                  <a:schemeClr val="tx1"/>
                </a:solidFill>
                <a:effectLst/>
                <a:latin typeface="+mn-lt"/>
                <a:ea typeface="+mn-ea"/>
                <a:cs typeface="+mn-cs"/>
              </a:rPr>
              <a:t>firstfruits</a:t>
            </a:r>
            <a:r>
              <a:rPr lang="en-US" sz="1800" b="1" kern="1200" dirty="0">
                <a:solidFill>
                  <a:schemeClr val="tx1"/>
                </a:solidFill>
                <a:effectLst/>
                <a:latin typeface="+mn-lt"/>
                <a:ea typeface="+mn-ea"/>
                <a:cs typeface="+mn-cs"/>
              </a:rPr>
              <a:t>” of a harvest?</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When a crop is nearly ready, the </a:t>
            </a:r>
            <a:r>
              <a:rPr lang="en-US" sz="1800" kern="1200" dirty="0" err="1">
                <a:solidFill>
                  <a:schemeClr val="tx1"/>
                </a:solidFill>
                <a:effectLst/>
                <a:latin typeface="+mn-lt"/>
                <a:ea typeface="+mn-ea"/>
                <a:cs typeface="+mn-cs"/>
              </a:rPr>
              <a:t>firstfruits</a:t>
            </a:r>
            <a:r>
              <a:rPr lang="en-US" sz="1800" kern="1200" dirty="0">
                <a:solidFill>
                  <a:schemeClr val="tx1"/>
                </a:solidFill>
                <a:effectLst/>
                <a:latin typeface="+mn-lt"/>
                <a:ea typeface="+mn-ea"/>
                <a:cs typeface="+mn-cs"/>
              </a:rPr>
              <a:t> are a taste of what is to come.  You can look at the </a:t>
            </a:r>
            <a:r>
              <a:rPr lang="en-US" sz="1800" kern="1200" dirty="0" err="1">
                <a:solidFill>
                  <a:schemeClr val="tx1"/>
                </a:solidFill>
                <a:effectLst/>
                <a:latin typeface="+mn-lt"/>
                <a:ea typeface="+mn-ea"/>
                <a:cs typeface="+mn-cs"/>
              </a:rPr>
              <a:t>firstfruits</a:t>
            </a:r>
            <a:r>
              <a:rPr lang="en-US" sz="1800" kern="1200" dirty="0">
                <a:solidFill>
                  <a:schemeClr val="tx1"/>
                </a:solidFill>
                <a:effectLst/>
                <a:latin typeface="+mn-lt"/>
                <a:ea typeface="+mn-ea"/>
                <a:cs typeface="+mn-cs"/>
              </a:rPr>
              <a:t> to have a sense of how successful the harvest will be.  Jesus’ resurrection is like a pattern or template of the whole, and it points forward to a glorious future: the general resurrection of all. </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643857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D6D21-4B81-AD16-C267-852E5A4475F1}"/>
            </a:ext>
          </a:extLst>
        </p:cNvPr>
        <p:cNvGrpSpPr/>
        <p:nvPr/>
      </p:nvGrpSpPr>
      <p:grpSpPr>
        <a:xfrm>
          <a:off x="0" y="0"/>
          <a:ext cx="0" cy="0"/>
          <a:chOff x="0" y="0"/>
          <a:chExt cx="0" cy="0"/>
        </a:xfrm>
      </p:grpSpPr>
      <p:sp>
        <p:nvSpPr>
          <p:cNvPr id="37890" name="Rectangle 1">
            <a:extLst>
              <a:ext uri="{FF2B5EF4-FFF2-40B4-BE49-F238E27FC236}">
                <a16:creationId xmlns:a16="http://schemas.microsoft.com/office/drawing/2014/main" id="{AEBCA73B-6078-57F3-058E-CBC4F2C853FB}"/>
              </a:ext>
            </a:extLst>
          </p:cNvPr>
          <p:cNvSpPr>
            <a:spLocks noGrp="1" noRot="1" noChangeAspect="1" noChangeArrowheads="1" noTextEdit="1"/>
          </p:cNvSpPr>
          <p:nvPr>
            <p:ph type="sldImg"/>
          </p:nvPr>
        </p:nvSpPr>
        <p:spPr bwMode="auto">
          <a:xfrm>
            <a:off x="-13781088" y="3873500"/>
            <a:ext cx="34420176" cy="193627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a:extLst>
              <a:ext uri="{FF2B5EF4-FFF2-40B4-BE49-F238E27FC236}">
                <a16:creationId xmlns:a16="http://schemas.microsoft.com/office/drawing/2014/main" id="{90075D97-FBFF-E329-F1BE-BFBCC0C6A87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sz="1800" b="1" kern="1200" dirty="0">
                <a:solidFill>
                  <a:schemeClr val="tx1"/>
                </a:solidFill>
                <a:effectLst/>
                <a:latin typeface="+mn-lt"/>
                <a:ea typeface="+mn-ea"/>
                <a:cs typeface="+mn-cs"/>
              </a:rPr>
              <a:t>1 What makes you eager to be “clothed” with immortality?</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There are any number of ailments and frailties that we face, while our bodies are in a constant state of going downhill. Maybe you look forward to freedom from pain or illness, or you want to see Jesus face-to-face. </a:t>
            </a:r>
          </a:p>
          <a:p>
            <a:r>
              <a:rPr lang="en-US" sz="1800" b="1" kern="1200" dirty="0">
                <a:solidFill>
                  <a:schemeClr val="tx1"/>
                </a:solidFill>
                <a:effectLst/>
                <a:latin typeface="+mn-lt"/>
                <a:ea typeface="+mn-ea"/>
                <a:cs typeface="+mn-cs"/>
              </a:rPr>
              <a:t>2 What makes death the most powerful enemy of all time?</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God created us with life, but we die because of sin. Death is the undoing of God’s good creation, and human life is extremely precious to God. Death mocks our plans and dreams, robbing us of the opportunity to do everything we might set out to do. What do wicked people do? They murder and steal innocent life. </a:t>
            </a:r>
          </a:p>
          <a:p>
            <a:r>
              <a:rPr lang="en-US" sz="1800" b="1" kern="1200" dirty="0">
                <a:solidFill>
                  <a:schemeClr val="tx1"/>
                </a:solidFill>
                <a:effectLst/>
                <a:latin typeface="+mn-lt"/>
                <a:ea typeface="+mn-ea"/>
                <a:cs typeface="+mn-cs"/>
              </a:rPr>
              <a:t>3 How are you enjoying the victory that Jesus won for you?</a:t>
            </a:r>
            <a:endParaRPr lang="en-US" sz="1800" kern="1200" dirty="0">
              <a:solidFill>
                <a:schemeClr val="tx1"/>
              </a:solidFill>
              <a:effectLst/>
              <a:latin typeface="+mn-lt"/>
              <a:ea typeface="+mn-ea"/>
              <a:cs typeface="+mn-cs"/>
            </a:endParaRPr>
          </a:p>
          <a:p>
            <a:r>
              <a:rPr lang="en-US" sz="1800" kern="1200" dirty="0">
                <a:solidFill>
                  <a:schemeClr val="tx1"/>
                </a:solidFill>
                <a:effectLst/>
                <a:latin typeface="+mn-lt"/>
                <a:ea typeface="+mn-ea"/>
                <a:cs typeface="+mn-cs"/>
              </a:rPr>
              <a:t>Perhaps you are free to spend inordinate time serving your neighbor, or perhaps you have devoted time to a helping profession that will not make you wealthy. If you spend your life for others, it is not wasted. </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790696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bwMode="auto">
          <a:xfrm>
            <a:off x="-13781088" y="3873500"/>
            <a:ext cx="34420176" cy="193627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sz="2200" dirty="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4084124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Prayer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Father, thank You for the hope of Jesus’ resurrection. Thank You for the comfort it brings us to know that death is not the end. We praise You for the promise of eternal life in Jesus. May we live differently, knowing the trials of this life are not the final word. In Jesus’ name we pray. Amen.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Thought to Remember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Christ is risen!</a:t>
            </a:r>
          </a:p>
          <a:p>
            <a:r>
              <a:rPr lang="en-US" sz="1200" kern="1200" dirty="0">
                <a:solidFill>
                  <a:schemeClr val="tx1"/>
                </a:solidFill>
                <a:effectLst/>
                <a:latin typeface="+mn-lt"/>
                <a:ea typeface="+mn-ea"/>
                <a:cs typeface="+mn-cs"/>
              </a:rPr>
              <a:t> </a:t>
            </a: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3</a:t>
            </a:fld>
            <a:endParaRPr lang="en-US"/>
          </a:p>
        </p:txBody>
      </p:sp>
    </p:spTree>
    <p:extLst>
      <p:ext uri="{BB962C8B-B14F-4D97-AF65-F5344CB8AC3E}">
        <p14:creationId xmlns:p14="http://schemas.microsoft.com/office/powerpoint/2010/main" val="662104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Taste What Is Coming - 1 Corinthians 15:13–20 KJV</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God’s Victory, Revealed - 1 Corinthians 15:51–58 KJV</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US" sz="1800" kern="0" dirty="0">
                <a:effectLst/>
                <a:latin typeface="Calibri" panose="020F0502020204030204" pitchFamily="34" charset="0"/>
                <a:ea typeface="Aptos" panose="020B0004020202020204" pitchFamily="34" charset="0"/>
                <a:cs typeface="Times New Roman" panose="02020603050405020304" pitchFamily="18" charset="0"/>
              </a:rPr>
              <a:t>&lt;&gt;&lt;&gt;&lt;&gt;&lt;&gt;&lt;&gt;&lt;&gt;&lt;&gt;&lt;&gt;&lt;&gt;&lt;&gt;&lt;&gt;&lt;&gt;&lt;&gt;&lt;&gt;&lt;&gt;&lt;&gt;&lt;&gt;&lt;&gt;&lt;&gt;&lt;&gt;&lt;&gt;&lt;&gt;&lt;&gt;&lt;&gt;&lt;</a:t>
            </a:r>
          </a:p>
          <a:p>
            <a:r>
              <a:rPr lang="en-US" sz="1200" b="1" kern="1200" dirty="0">
                <a:solidFill>
                  <a:schemeClr val="tx1"/>
                </a:solidFill>
                <a:effectLst/>
                <a:latin typeface="+mn-lt"/>
                <a:ea typeface="+mn-ea"/>
                <a:cs typeface="+mn-cs"/>
              </a:rPr>
              <a:t> Scripture: 1 Corinthians 15:13–20, 51–58</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teaches that the resurrection of Jesus Christ is essential to salvation and hope. Because Christ rose, believers will also be raised and transformed. Death no longer has final authority, as it has been conquered through Christ. The promise of resurrection gives believers confidence and assurance of eternal life. As a result, Christians are encouraged to stand firm in their faith and continue doing God’s work, knowing their efforts have lasting, eternal value.</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Paul argues that the resurrection is the foundation of the Christian faith. If Christ were not raised, preaching and faith would be meaningless. However, Christ has been raised, becoming the “</a:t>
            </a:r>
            <a:r>
              <a:rPr lang="en-US" sz="1200" b="1" kern="1200" dirty="0" err="1">
                <a:solidFill>
                  <a:schemeClr val="tx1"/>
                </a:solidFill>
                <a:effectLst/>
                <a:latin typeface="+mn-lt"/>
                <a:ea typeface="+mn-ea"/>
                <a:cs typeface="+mn-cs"/>
              </a:rPr>
              <a:t>firstfruits</a:t>
            </a:r>
            <a:r>
              <a:rPr lang="en-US" sz="1200" b="1" kern="1200" dirty="0">
                <a:solidFill>
                  <a:schemeClr val="tx1"/>
                </a:solidFill>
                <a:effectLst/>
                <a:latin typeface="+mn-lt"/>
                <a:ea typeface="+mn-ea"/>
                <a:cs typeface="+mn-cs"/>
              </a:rPr>
              <a:t>” of those who have died, guaranteeing believers’ resurrection. Paul then reveals a mystery: believers will be transformed—mortality will put on immortality. Death is defeated through Jesus Christ. The passage closes with a call to remain steadfast, knowing that labor in the Lord is never in vain because victory over death has already been secured.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Paul shifts the believer’s focus from earthly uncertainty to eternal victory. The resurrection is not only a future event but a present source of strength and purpose. It removes fear of death and replaces it with hope and assurance. This truth challenges believers to live with boldness, consistency, and dedication. Since victory is already won through Christ, discouragement has no final place. The call to be “steadfast and unmovable” reminds us that faithful service matters, and every act done for God carries eternal significance.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4</a:t>
            </a:fld>
            <a:endParaRPr lang="en-US"/>
          </a:p>
        </p:txBody>
      </p:sp>
    </p:spTree>
    <p:extLst>
      <p:ext uri="{BB962C8B-B14F-4D97-AF65-F5344CB8AC3E}">
        <p14:creationId xmlns:p14="http://schemas.microsoft.com/office/powerpoint/2010/main" val="2228212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77500" lnSpcReduction="20000"/>
          </a:bodyPr>
          <a:lstStyle/>
          <a:p>
            <a:r>
              <a:rPr lang="en-US" sz="1200" b="1" kern="1200" dirty="0">
                <a:solidFill>
                  <a:schemeClr val="tx1"/>
                </a:solidFill>
                <a:effectLst/>
                <a:latin typeface="+mn-lt"/>
                <a:ea typeface="+mn-ea"/>
                <a:cs typeface="+mn-cs"/>
              </a:rPr>
              <a:t>Human understanding of death and grief provides guidance for coping, but true hope and ultimate meaning are found in Jesus Christ, who conquered death through His resurrection. </a:t>
            </a:r>
            <a:r>
              <a:rPr lang="en-US" sz="1200" b="0" kern="1200" dirty="0">
                <a:solidFill>
                  <a:schemeClr val="tx1"/>
                </a:solidFill>
                <a:effectLst/>
                <a:latin typeface="+mn-lt"/>
                <a:ea typeface="+mn-ea"/>
                <a:cs typeface="+mn-cs"/>
              </a:rPr>
              <a:t>Elisabeth Kübler-Ross introduced a groundbreaking model describing five stages of grief: denial, anger, bargaining, depression, and acceptance. Her work helped shape modern care for the dying and grieving. However, while her research explains emotional responses to death, the passage emphasizes that Jesus Christ is the ultimate authority on death and life. His resurrection provides hope beyond grief, showing that death is not the end but a transition to eternal life for believers.</a:t>
            </a:r>
          </a:p>
          <a:p>
            <a:r>
              <a:rPr lang="en-US" sz="1200" b="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Kübler-Ross identified five stages of grief that help explain how people process loss.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Her work led to compassionate care practices, including hospice care for the terminally ill.</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Jesus Christ’s death and resurrection provide ultimate truth and hope beyond human understanding of death.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 1. Grief is a natural process, and understanding its stages can help us cope with loss.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Compassion and care are essential when supporting those facing death or grieving.</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Faith in Jesus Christ provides lasting hope, reminding us that death is not the final outcome.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800" kern="1200" dirty="0">
                <a:solidFill>
                  <a:schemeClr val="tx1"/>
                </a:solidFill>
                <a:effectLst/>
                <a:latin typeface="+mn-lt"/>
                <a:ea typeface="+mn-ea"/>
                <a:cs typeface="+mn-cs"/>
              </a:rPr>
              <a:t> </a:t>
            </a:r>
          </a:p>
          <a:p>
            <a:r>
              <a:rPr lang="en-US" sz="1800" b="1" kern="1200" dirty="0">
                <a:solidFill>
                  <a:schemeClr val="tx1"/>
                </a:solidFill>
                <a:effectLst/>
                <a:latin typeface="+mn-lt"/>
                <a:ea typeface="+mn-ea"/>
                <a:cs typeface="+mn-cs"/>
              </a:rPr>
              <a:t> Analysis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 </a:t>
            </a:r>
            <a:endParaRPr lang="en-US" sz="1800" kern="1200" dirty="0">
              <a:solidFill>
                <a:schemeClr val="tx1"/>
              </a:solidFill>
              <a:effectLst/>
              <a:latin typeface="+mn-lt"/>
              <a:ea typeface="+mn-ea"/>
              <a:cs typeface="+mn-cs"/>
            </a:endParaRPr>
          </a:p>
          <a:p>
            <a:r>
              <a:rPr lang="en-US" sz="1800" b="1" kern="1200" dirty="0">
                <a:solidFill>
                  <a:schemeClr val="tx1"/>
                </a:solidFill>
                <a:effectLst/>
                <a:latin typeface="+mn-lt"/>
                <a:ea typeface="+mn-ea"/>
                <a:cs typeface="+mn-cs"/>
              </a:rPr>
              <a:t>Elisabeth Kübler-Ross’ work transformed how society understands death and grief by identifying five emotional stages people commonly experience. Her research not only provided a framework for processing loss but also led to the development of hospice care, emphasizing dignity and compassion for the dying. While her model explains human responses to death, the passage shifts to a spiritual perspective, affirming that Jesus Christ, through His death and resurrection, is the ultimate authority on life beyond death. This connects human understanding of grief with divine hope and eternal truth.</a:t>
            </a:r>
            <a:endParaRPr lang="en-US" sz="1800" kern="1200" dirty="0">
              <a:solidFill>
                <a:schemeClr val="tx1"/>
              </a:solidFill>
              <a:effectLst/>
              <a:latin typeface="+mn-lt"/>
              <a:ea typeface="+mn-ea"/>
              <a:cs typeface="+mn-cs"/>
            </a:endParaRPr>
          </a:p>
          <a:p>
            <a:pPr marL="0" marR="0">
              <a:lnSpc>
                <a:spcPct val="107000"/>
              </a:lnSpc>
              <a:spcBef>
                <a:spcPts val="0"/>
              </a:spcBef>
              <a:spcAft>
                <a:spcPts val="0"/>
              </a:spcAft>
            </a:pPr>
            <a:endParaRPr lang="en-US" sz="1800" dirty="0">
              <a:effectLst/>
              <a:latin typeface="Gotham Medium" panose="02000604030000020004"/>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5</a:t>
            </a:fld>
            <a:endParaRPr lang="en-US"/>
          </a:p>
        </p:txBody>
      </p:sp>
    </p:spTree>
    <p:extLst>
      <p:ext uri="{BB962C8B-B14F-4D97-AF65-F5344CB8AC3E}">
        <p14:creationId xmlns:p14="http://schemas.microsoft.com/office/powerpoint/2010/main" val="1255309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3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God calls His people to live and lead with integrity, wisdom, and humility, remaining faithful to Him above all while balancing earthly responsibilities with spiritual devotion.</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Proverbs 11:3–6, 8–11, 14 — Wise and Righteous Counsel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These verses contrast integrity with wickedness. The righteous are guided and delivered by their uprightness, while the unfaithful are trapped by deceit. Communities benefit from righteous leadership and wise counsel, while the absence of guidance leads to failure. Wisdom provides stability, protection, and direction in both personal and public life.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Integrity leads to safety and success, while dishonesty leads to destruction. Wise counsel strengthens individuals and communities, ensuring stability and righteous outcomes.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values integrity and accountability. Leadership without wisdom invites harm, but godly counsel builds strong foundations. This passage encourages seeking wise, righteous guidance in all decisions.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Acts 5:26–32 — Our Ultimate Allegiance Is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apostles boldly declare their obedience to God over human authority when commanded to stop preaching. They affirm that Jesus is Savior and that the Holy Spirit testifies to this truth. Their courage demonstrates unwavering commitment to God’s authority.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must obey God above all earthly authorities, especially when human commands conflict with God’s truth.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Faith requires courage and conviction. This passage teaches that loyalty to God must come first, even when it leads to opposition or risk.</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Hebrews 13:16–21 — Godly Leaders Will Give an Account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emphasizes doing good, sharing with others, and submitting to spiritual leaders who watch over souls. Leaders are accountable to God for their care, and believers are encouraged to support them so their work is joyful, not burdensome.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should live generously and respect godly leadership, recognizing that leaders are accountable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establishes leadership for spiritual growth and protection. Mutual respect between leaders and followers fosters a healthy, God-honoring community.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2 Samuel 23:1–7 — Just Rulers Fear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David describes righteous leadership as ruling in the fear of God, bringing justice and blessing to people. A just ruler is compared to light and rain that nourish the earth. Wickedness, however, is rejected and ultimately judged.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Godly leadership is rooted in reverence for God and produces justice, stability, and blessing.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Leadership is a sacred responsibility. Those who lead must do so with humility and reverence, understanding they are accountable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Deuteronomy 17:14–20 — The Ways of a Godly King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outlines requirements for Israel’s king: he must be chosen by God, avoid pride, not accumulate excessive wealth or power, and continually study God’s law. This ensures humility, obedience, and righteous governance.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 godly leader must remain humble, obedient to God’s Word, and free from selfish ambition.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True leadership flows from submission to God. When leaders stay grounded in Scripture, they lead with justice and integrity.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Mark 12:13–17 — The Things That Belong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Jesus responds wisely to a political trap about paying taxes. He teaches that believers should fulfill civic responsibilities while also giving God what belongs to Him—our ultimate allegiance and devotion.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Believers must balance earthly responsibilities with ultimate devotion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clarifies priorities: while we live under earthly systems, our highest loyalty belongs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6</a:t>
            </a:fld>
            <a:endParaRPr lang="en-US"/>
          </a:p>
        </p:txBody>
      </p:sp>
    </p:spTree>
    <p:extLst>
      <p:ext uri="{BB962C8B-B14F-4D97-AF65-F5344CB8AC3E}">
        <p14:creationId xmlns:p14="http://schemas.microsoft.com/office/powerpoint/2010/main" val="2493706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77500" lnSpcReduction="20000"/>
          </a:bodyPr>
          <a:lstStyle/>
          <a:p>
            <a:r>
              <a:rPr lang="en-US" sz="1200" b="1" kern="1200" dirty="0">
                <a:solidFill>
                  <a:schemeClr val="tx1"/>
                </a:solidFill>
                <a:effectLst/>
                <a:latin typeface="+mn-lt"/>
                <a:ea typeface="+mn-ea"/>
                <a:cs typeface="+mn-cs"/>
              </a:rPr>
              <a:t>The resurrection of Jesus Christ is the foundation of the gospel, and rejecting it leads to false beliefs and weakened faith.</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The Corinthian church struggled with misunderstanding the resurrection due to Greek philosophical influence, which viewed the body as unimportant. Paul reminds them that the gospel is built on Jesus’ death and resurrection. He explains that denying the resurrection has serious consequences, as it contradicts the core of Christian belief. This teaching corrects their thinking and reinforces that both body and soul are important in God’s plan.</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Cultural beliefs can distort biblical truth if not corrected.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The resurrection is central to the Christian gospel.</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Paul directly confronts false teaching to preserve sound doctrine.</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We must guard our faith against worldly philosophies that contradict Scripture.</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A strong foundation in the gospel keeps us from spiritual confusion.</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Truth must be taught and defended to maintain unity and spiritual growth.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Lesson Context 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explains the cultural and theological challenges faced by the Corinthian church. Influenced by Greek philosophy—particularly thinkers like Plato and Socrates—many believers rejected the idea of bodily resurrection. Paul addresses this error by reaffirming the gospel: Jesus’ death, burial, and resurrection. He shows that denying the resurrection undermines the entire Christian faith. The context highlights a clash between worldly philosophy and divine truth, emphasizing the need for sound doctrine rooted in Christ.</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7</a:t>
            </a:fld>
            <a:endParaRPr lang="en-US"/>
          </a:p>
        </p:txBody>
      </p:sp>
    </p:spTree>
    <p:extLst>
      <p:ext uri="{BB962C8B-B14F-4D97-AF65-F5344CB8AC3E}">
        <p14:creationId xmlns:p14="http://schemas.microsoft.com/office/powerpoint/2010/main" val="3535663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92500" lnSpcReduction="10000"/>
          </a:bodyPr>
          <a:lstStyle/>
          <a:p>
            <a:r>
              <a:rPr lang="en-US" sz="1200" b="1" kern="1200" dirty="0">
                <a:solidFill>
                  <a:schemeClr val="tx1"/>
                </a:solidFill>
                <a:effectLst/>
                <a:latin typeface="+mn-lt"/>
                <a:ea typeface="+mn-ea"/>
                <a:cs typeface="+mn-cs"/>
              </a:rPr>
              <a:t>If the Body Doesn’t Matter</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resurrection proves that the body matters to God and must be honored.</a:t>
            </a:r>
            <a:r>
              <a:rPr lang="en-US" sz="1200" b="0" kern="1200" dirty="0">
                <a:solidFill>
                  <a:schemeClr val="tx1"/>
                </a:solidFill>
                <a:effectLst/>
                <a:latin typeface="+mn-lt"/>
                <a:ea typeface="+mn-ea"/>
                <a:cs typeface="+mn-cs"/>
              </a:rPr>
              <a:t> Denying the physical resurrection leads to dangerous thinking that the body has no eternal value. This can result in immoral living. Scripture teaches that the body is for the Lord, and resurrection affirms that God redeems both body and spirit.</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Rejecting bodily resurrection leads to moral compromise.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The body has spiritual significance and purpose.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Redemption includes both physical and spiritual life.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Honor God with your body, not just your spirit.</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What we do physically matters to God.</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Truth shapes behavior—wrong beliefs lead to wrong living.</a:t>
            </a:r>
          </a:p>
          <a:p>
            <a:pPr lvl="1"/>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section warns against denying the physical resurrection. If salvation only affects the spiritual and not the body, then sin’s impact on human life is only partially defeated. This faulty belief can lead to moral carelessness, especially regarding the body. Paul counters this by affirming that the body belongs to the Lord and has purpose. The resurrection confirms that both body and spirit matter to God, and that redemption is complete.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8</a:t>
            </a:fld>
            <a:endParaRPr lang="en-US"/>
          </a:p>
        </p:txBody>
      </p:sp>
    </p:spTree>
    <p:extLst>
      <p:ext uri="{BB962C8B-B14F-4D97-AF65-F5344CB8AC3E}">
        <p14:creationId xmlns:p14="http://schemas.microsoft.com/office/powerpoint/2010/main" val="4131326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sz="1200" b="1" kern="1200" dirty="0">
                <a:solidFill>
                  <a:schemeClr val="tx1"/>
                </a:solidFill>
                <a:effectLst/>
                <a:latin typeface="+mn-lt"/>
                <a:ea typeface="+mn-ea"/>
                <a:cs typeface="+mn-cs"/>
              </a:rPr>
              <a:t>Jesus’ resurrection is the guarantee of future resurrection for believers. </a:t>
            </a:r>
            <a:r>
              <a:rPr lang="en-US" sz="1200" b="0" kern="1200" dirty="0">
                <a:solidFill>
                  <a:schemeClr val="tx1"/>
                </a:solidFill>
                <a:effectLst/>
                <a:latin typeface="+mn-lt"/>
                <a:ea typeface="+mn-ea"/>
                <a:cs typeface="+mn-cs"/>
              </a:rPr>
              <a:t>The idea of </a:t>
            </a:r>
            <a:r>
              <a:rPr lang="en-US" sz="1200" b="0" kern="1200" dirty="0" err="1">
                <a:solidFill>
                  <a:schemeClr val="tx1"/>
                </a:solidFill>
                <a:effectLst/>
                <a:latin typeface="+mn-lt"/>
                <a:ea typeface="+mn-ea"/>
                <a:cs typeface="+mn-cs"/>
              </a:rPr>
              <a:t>firstfruits</a:t>
            </a:r>
            <a:r>
              <a:rPr lang="en-US" sz="1200" b="0" kern="1200" dirty="0">
                <a:solidFill>
                  <a:schemeClr val="tx1"/>
                </a:solidFill>
                <a:effectLst/>
                <a:latin typeface="+mn-lt"/>
                <a:ea typeface="+mn-ea"/>
                <a:cs typeface="+mn-cs"/>
              </a:rPr>
              <a:t> shows that Christ’s resurrection is the first of many. It assures believers that their resurrection will follow, just as a harvest follows the first crops.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a:t>
            </a:r>
            <a:r>
              <a:rPr lang="en-US" sz="1200" b="1" kern="1200" dirty="0" err="1">
                <a:solidFill>
                  <a:schemeClr val="tx1"/>
                </a:solidFill>
                <a:effectLst/>
                <a:latin typeface="+mn-lt"/>
                <a:ea typeface="+mn-ea"/>
                <a:cs typeface="+mn-cs"/>
              </a:rPr>
              <a:t>Firstfruits</a:t>
            </a:r>
            <a:r>
              <a:rPr lang="en-US" sz="1200" b="1" kern="1200" dirty="0">
                <a:solidFill>
                  <a:schemeClr val="tx1"/>
                </a:solidFill>
                <a:effectLst/>
                <a:latin typeface="+mn-lt"/>
                <a:ea typeface="+mn-ea"/>
                <a:cs typeface="+mn-cs"/>
              </a:rPr>
              <a:t> represent the beginning of a greater harvest.</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Jesus’ resurrection came before the general resurrection.</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God’s promises ensure future fulfillment.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Trust God’s promises even when fulfillment is future.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2. What God begins, He will complete.</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3. Hope in Christ gives assurance of eternal life.</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a:t>
            </a:r>
            <a:r>
              <a:rPr lang="en-US" sz="1200" b="1" kern="1200" dirty="0" err="1">
                <a:solidFill>
                  <a:schemeClr val="tx1"/>
                </a:solidFill>
                <a:effectLst/>
                <a:latin typeface="+mn-lt"/>
                <a:ea typeface="+mn-ea"/>
                <a:cs typeface="+mn-cs"/>
              </a:rPr>
              <a:t>firstfruits</a:t>
            </a:r>
            <a:r>
              <a:rPr lang="en-US" sz="1200" b="1" kern="1200" dirty="0">
                <a:solidFill>
                  <a:schemeClr val="tx1"/>
                </a:solidFill>
                <a:effectLst/>
                <a:latin typeface="+mn-lt"/>
                <a:ea typeface="+mn-ea"/>
                <a:cs typeface="+mn-cs"/>
              </a:rPr>
              <a:t>” concept illustrates that Jesus’ resurrection is the beginning of a greater harvest—the future resurrection of believers. Just as early crops signal more to come, Christ’s resurrection guarantees the resurrection of His people. This metaphor emphasizes hope, assurance, and God’s faithfulness to complete what He has begun.</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9</a:t>
            </a:fld>
            <a:endParaRPr lang="en-US"/>
          </a:p>
        </p:txBody>
      </p:sp>
    </p:spTree>
    <p:extLst>
      <p:ext uri="{BB962C8B-B14F-4D97-AF65-F5344CB8AC3E}">
        <p14:creationId xmlns:p14="http://schemas.microsoft.com/office/powerpoint/2010/main" val="3054014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Shape 30"/>
          <p:cNvSpPr txBox="1">
            <a:spLocks noGrp="1"/>
          </p:cNvSpPr>
          <p:nvPr>
            <p:ph type="title"/>
          </p:nvPr>
        </p:nvSpPr>
        <p:spPr>
          <a:xfrm>
            <a:off x="1190627" y="2536031"/>
            <a:ext cx="9810751" cy="1785938"/>
          </a:xfrm>
          <a:prstGeom prst="rect">
            <a:avLst/>
          </a:prstGeom>
        </p:spPr>
        <p:txBody>
          <a:bodyPr/>
          <a:lstStyle/>
          <a:p>
            <a:r>
              <a:t>Title Text</a:t>
            </a:r>
          </a:p>
        </p:txBody>
      </p:sp>
      <p:sp>
        <p:nvSpPr>
          <p:cNvPr id="31" name="Shape 31"/>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Shape 38"/>
          <p:cNvSpPr>
            <a:spLocks noGrp="1"/>
          </p:cNvSpPr>
          <p:nvPr>
            <p:ph type="pic" idx="13"/>
          </p:nvPr>
        </p:nvSpPr>
        <p:spPr>
          <a:xfrm>
            <a:off x="1916911" y="-17859"/>
            <a:ext cx="11751469" cy="6081117"/>
          </a:xfrm>
          <a:prstGeom prst="rect">
            <a:avLst/>
          </a:prstGeom>
          <a:ln w="9525">
            <a:round/>
          </a:ln>
        </p:spPr>
        <p:txBody>
          <a:bodyPr lIns="64291" tIns="32145" rIns="64291" bIns="32145" anchor="t">
            <a:noAutofit/>
          </a:bodyPr>
          <a:lstStyle/>
          <a:p>
            <a:endParaRPr/>
          </a:p>
        </p:txBody>
      </p:sp>
      <p:sp>
        <p:nvSpPr>
          <p:cNvPr id="39" name="Shape 39"/>
          <p:cNvSpPr txBox="1">
            <a:spLocks noGrp="1"/>
          </p:cNvSpPr>
          <p:nvPr>
            <p:ph type="title"/>
          </p:nvPr>
        </p:nvSpPr>
        <p:spPr>
          <a:xfrm>
            <a:off x="571502" y="812602"/>
            <a:ext cx="5619751" cy="2509242"/>
          </a:xfrm>
          <a:prstGeom prst="rect">
            <a:avLst/>
          </a:prstGeom>
        </p:spPr>
        <p:txBody>
          <a:bodyPr anchor="b"/>
          <a:lstStyle>
            <a:lvl1pPr>
              <a:defRPr sz="4100"/>
            </a:lvl1pPr>
          </a:lstStyle>
          <a:p>
            <a:r>
              <a:t>Title Text</a:t>
            </a:r>
          </a:p>
        </p:txBody>
      </p:sp>
      <p:sp>
        <p:nvSpPr>
          <p:cNvPr id="40" name="Shape 40"/>
          <p:cNvSpPr txBox="1">
            <a:spLocks noGrp="1"/>
          </p:cNvSpPr>
          <p:nvPr>
            <p:ph type="body" sz="quarter" idx="1"/>
          </p:nvPr>
        </p:nvSpPr>
        <p:spPr>
          <a:xfrm>
            <a:off x="571502" y="3348633"/>
            <a:ext cx="5619751" cy="2509242"/>
          </a:xfrm>
          <a:prstGeom prst="rect">
            <a:avLst/>
          </a:prstGeom>
        </p:spPr>
        <p:txBody>
          <a:bodyPr anchor="t"/>
          <a:lstStyle>
            <a:lvl1pPr marL="0" indent="0" algn="ctr">
              <a:spcBef>
                <a:spcPts val="0"/>
              </a:spcBef>
              <a:buSzTx/>
              <a:buNone/>
            </a:lvl1pPr>
            <a:lvl2pPr marL="0" indent="160745" algn="ctr">
              <a:spcBef>
                <a:spcPts val="0"/>
              </a:spcBef>
              <a:buSzTx/>
              <a:buNone/>
            </a:lvl2pPr>
            <a:lvl3pPr marL="0" indent="321490" algn="ctr">
              <a:spcBef>
                <a:spcPts val="0"/>
              </a:spcBef>
              <a:buSzTx/>
              <a:buNone/>
            </a:lvl3pPr>
            <a:lvl4pPr marL="0" indent="482234" algn="ctr">
              <a:spcBef>
                <a:spcPts val="0"/>
              </a:spcBef>
              <a:buSzTx/>
              <a:buNone/>
            </a:lvl4pPr>
            <a:lvl5pPr marL="0" indent="642979" algn="ctr">
              <a:spcBef>
                <a:spcPts val="0"/>
              </a:spcBef>
              <a:buSzTx/>
              <a:buNone/>
            </a:lvl5pPr>
          </a:lstStyle>
          <a:p>
            <a:r>
              <a:t>Body Level One</a:t>
            </a:r>
          </a:p>
          <a:p>
            <a:pPr lvl="1"/>
            <a:r>
              <a:t>Body Level Two</a:t>
            </a:r>
          </a:p>
          <a:p>
            <a:pPr lvl="2"/>
            <a:r>
              <a:t>Body Level Three</a:t>
            </a:r>
          </a:p>
          <a:p>
            <a:pPr lvl="3"/>
            <a:r>
              <a:t>Body Level Four</a:t>
            </a:r>
          </a:p>
          <a:p>
            <a:pPr lvl="4"/>
            <a:r>
              <a:t>Body Level Five</a:t>
            </a:r>
          </a:p>
        </p:txBody>
      </p:sp>
      <p:sp>
        <p:nvSpPr>
          <p:cNvPr id="41" name="Shape 41"/>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45EE7B-067E-4491-98FF-1FE68AB59D4E}"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45EE7B-067E-4491-98FF-1FE68AB59D4E}"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45EE7B-067E-4491-98FF-1FE68AB59D4E}" type="datetimeFigureOut">
              <a:rPr lang="en-US" smtClean="0"/>
              <a:pPr/>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45EE7B-067E-4491-98FF-1FE68AB59D4E}" type="datetimeFigureOut">
              <a:rPr lang="en-US" smtClean="0"/>
              <a:pPr/>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45EE7B-067E-4491-98FF-1FE68AB59D4E}" type="datetimeFigureOut">
              <a:rPr lang="en-US" smtClean="0"/>
              <a:pPr/>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45EE7B-067E-4491-98FF-1FE68AB59D4E}"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45EE7B-067E-4491-98FF-1FE68AB59D4E}"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DD155A-A736-465E-AD78-FBDA6FB6ED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alphaModFix amt="50000"/>
            <a:lum/>
          </a:blip>
          <a:srcRect/>
          <a:stretch>
            <a:fillRect t="-11000" b="-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45EE7B-067E-4491-98FF-1FE68AB59D4E}" type="datetimeFigureOut">
              <a:rPr lang="en-US" smtClean="0"/>
              <a:pPr/>
              <a:t>3/30/2026</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DD155A-A736-465E-AD78-FBDA6FB6ED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7.emf"/><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74000">
              <a:schemeClr val="accent6">
                <a:lumMod val="60000"/>
                <a:lumOff val="40000"/>
              </a:schemeClr>
            </a:gs>
            <a:gs pos="83000">
              <a:schemeClr val="accent1">
                <a:lumMod val="45000"/>
                <a:lumOff val="55000"/>
              </a:schemeClr>
            </a:gs>
            <a:gs pos="100000">
              <a:schemeClr val="accent6">
                <a:lumMod val="75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AB85F1-DBF4-4D4B-08C2-7303583EB7D0}"/>
              </a:ext>
            </a:extLst>
          </p:cNvPr>
          <p:cNvSpPr/>
          <p:nvPr/>
        </p:nvSpPr>
        <p:spPr>
          <a:xfrm>
            <a:off x="-381000" y="-130771"/>
            <a:ext cx="12573000" cy="6984795"/>
          </a:xfrm>
          <a:prstGeom prst="rect">
            <a:avLst/>
          </a:prstGeom>
          <a:solidFill>
            <a:schemeClr val="bg1">
              <a:alpha val="80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ubtitle 2">
            <a:extLst>
              <a:ext uri="{FF2B5EF4-FFF2-40B4-BE49-F238E27FC236}">
                <a16:creationId xmlns:a16="http://schemas.microsoft.com/office/drawing/2014/main" id="{82636567-86AA-4F3F-A4E6-C45478F989ED}"/>
              </a:ext>
            </a:extLst>
          </p:cNvPr>
          <p:cNvSpPr txBox="1">
            <a:spLocks/>
          </p:cNvSpPr>
          <p:nvPr/>
        </p:nvSpPr>
        <p:spPr>
          <a:xfrm>
            <a:off x="190500" y="533400"/>
            <a:ext cx="11810998" cy="988549"/>
          </a:xfrm>
          <a:prstGeom prst="rect">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txBody>
          <a:bodyPr anchor="ctr">
            <a:noAutofit/>
          </a:bodyPr>
          <a:lstStyle/>
          <a:p>
            <a:pPr marL="342900" indent="-342900" algn="ctr">
              <a:spcBef>
                <a:spcPct val="20000"/>
              </a:spcBef>
              <a:defRPr/>
            </a:pPr>
            <a:r>
              <a:rPr lang="en-US" sz="4400" i="1" u="sng" cap="small" dirty="0">
                <a:ln w="0">
                  <a:solidFill>
                    <a:schemeClr val="bg1"/>
                  </a:solidFill>
                </a:ln>
                <a:solidFill>
                  <a:schemeClr val="bg1"/>
                </a:solidFill>
                <a:effectLst>
                  <a:glow rad="101600">
                    <a:schemeClr val="accent1">
                      <a:satMod val="175000"/>
                      <a:alpha val="40000"/>
                    </a:schemeClr>
                  </a:glow>
                  <a:outerShdw blurRad="38100" dist="19050" dir="2700000" algn="tl" rotWithShape="0">
                    <a:schemeClr val="dk1">
                      <a:alpha val="40000"/>
                    </a:schemeClr>
                  </a:outerShdw>
                </a:effectLst>
                <a:uFill>
                  <a:solidFill>
                    <a:srgbClr val="002060"/>
                  </a:solidFill>
                </a:uFill>
                <a:latin typeface="Arial Black" panose="020B0A04020102020204" pitchFamily="34" charset="0"/>
                <a:cs typeface="Gotham Book" pitchFamily="2" charset="0"/>
              </a:rPr>
              <a:t>RESURRECTION: THE FUTURE HOPE</a:t>
            </a:r>
            <a:endParaRPr lang="en-US" sz="6000" i="1" u="sng" cap="small" dirty="0">
              <a:ln w="0">
                <a:solidFill>
                  <a:schemeClr val="bg1"/>
                </a:solidFill>
              </a:ln>
              <a:solidFill>
                <a:schemeClr val="bg1"/>
              </a:solidFill>
              <a:effectLst>
                <a:glow rad="101600">
                  <a:schemeClr val="accent1">
                    <a:satMod val="175000"/>
                    <a:alpha val="40000"/>
                  </a:schemeClr>
                </a:glow>
                <a:outerShdw blurRad="38100" dist="19050" dir="2700000" algn="tl" rotWithShape="0">
                  <a:schemeClr val="dk1">
                    <a:alpha val="40000"/>
                  </a:schemeClr>
                </a:outerShdw>
              </a:effectLst>
              <a:uFill>
                <a:solidFill>
                  <a:srgbClr val="002060"/>
                </a:solidFill>
              </a:uFill>
              <a:latin typeface="Arial Black" panose="020B0A04020102020204" pitchFamily="34" charset="0"/>
              <a:cs typeface="Gotham Book" pitchFamily="2" charset="0"/>
            </a:endParaRPr>
          </a:p>
        </p:txBody>
      </p:sp>
      <p:sp>
        <p:nvSpPr>
          <p:cNvPr id="26" name="TextBox 25">
            <a:extLst>
              <a:ext uri="{FF2B5EF4-FFF2-40B4-BE49-F238E27FC236}">
                <a16:creationId xmlns:a16="http://schemas.microsoft.com/office/drawing/2014/main" id="{DA313B1E-CFE2-462D-A084-6DA4DF67D2E9}"/>
              </a:ext>
            </a:extLst>
          </p:cNvPr>
          <p:cNvSpPr txBox="1"/>
          <p:nvPr/>
        </p:nvSpPr>
        <p:spPr>
          <a:xfrm>
            <a:off x="190500" y="1752600"/>
            <a:ext cx="5486400" cy="3757567"/>
          </a:xfrm>
          <a:prstGeom prst="rect">
            <a:avLst/>
          </a:prstGeom>
          <a:noFill/>
          <a:ln w="1016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But now is Christ risen from the dead, and become the </a:t>
            </a:r>
            <a:r>
              <a:rPr lang="en-US" sz="3200" b="1" dirty="0" err="1">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of them that slept.  </a:t>
            </a:r>
          </a:p>
          <a:p>
            <a:pPr marL="0" marR="0">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gn="r">
              <a:lnSpc>
                <a:spcPct val="107000"/>
              </a:lnSpc>
              <a:spcBef>
                <a:spcPts val="0"/>
              </a:spcBef>
              <a:spcAft>
                <a:spcPts val="0"/>
              </a:spcAft>
            </a:pP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 Corinthians 15:20 KJV</a:t>
            </a:r>
          </a:p>
          <a:p>
            <a:pPr marL="0" marR="0" algn="r">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gn="r">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pic>
        <p:nvPicPr>
          <p:cNvPr id="7" name="Picture 6" descr="A cross with a white cloth on it&#10;&#10;Description automatically generated">
            <a:extLst>
              <a:ext uri="{FF2B5EF4-FFF2-40B4-BE49-F238E27FC236}">
                <a16:creationId xmlns:a16="http://schemas.microsoft.com/office/drawing/2014/main" id="{BD7FDF28-B50F-4BCA-04F9-173428704660}"/>
              </a:ext>
            </a:extLst>
          </p:cNvPr>
          <p:cNvPicPr>
            <a:picLocks noChangeAspect="1"/>
          </p:cNvPicPr>
          <p:nvPr/>
        </p:nvPicPr>
        <p:blipFill rotWithShape="1">
          <a:blip r:embed="rId3">
            <a:extLst>
              <a:ext uri="{28A0092B-C50C-407E-A947-70E740481C1C}">
                <a14:useLocalDpi xmlns:a14="http://schemas.microsoft.com/office/drawing/2010/main" val="0"/>
              </a:ext>
            </a:extLst>
          </a:blip>
          <a:srcRect r="3723"/>
          <a:stretch/>
        </p:blipFill>
        <p:spPr>
          <a:xfrm>
            <a:off x="6515099" y="1751983"/>
            <a:ext cx="5203639" cy="3758184"/>
          </a:xfrm>
          <a:prstGeom prst="rect">
            <a:avLst/>
          </a:prstGeom>
          <a:ln w="101600">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41346123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74473"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32657" y="-10051"/>
            <a:ext cx="3444003" cy="584295"/>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CONTEXT</a:t>
            </a:r>
          </a:p>
        </p:txBody>
      </p:sp>
      <p:graphicFrame>
        <p:nvGraphicFramePr>
          <p:cNvPr id="8" name="Diagram 7">
            <a:extLst>
              <a:ext uri="{FF2B5EF4-FFF2-40B4-BE49-F238E27FC236}">
                <a16:creationId xmlns:a16="http://schemas.microsoft.com/office/drawing/2014/main" id="{3604CCB0-F935-43CB-91FA-4ADD2A3AB88F}"/>
              </a:ext>
            </a:extLst>
          </p:cNvPr>
          <p:cNvGraphicFramePr/>
          <p:nvPr>
            <p:extLst>
              <p:ext uri="{D42A27DB-BD31-4B8C-83A1-F6EECF244321}">
                <p14:modId xmlns:p14="http://schemas.microsoft.com/office/powerpoint/2010/main" val="1575505010"/>
              </p:ext>
            </p:extLst>
          </p:nvPr>
        </p:nvGraphicFramePr>
        <p:xfrm>
          <a:off x="259695" y="851278"/>
          <a:ext cx="5942562" cy="60067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 8">
            <a:extLst>
              <a:ext uri="{FF2B5EF4-FFF2-40B4-BE49-F238E27FC236}">
                <a16:creationId xmlns:a16="http://schemas.microsoft.com/office/drawing/2014/main" id="{C04F4356-D65E-41D3-B8F6-BA5219097958}"/>
              </a:ext>
            </a:extLst>
          </p:cNvPr>
          <p:cNvGraphicFramePr/>
          <p:nvPr>
            <p:extLst>
              <p:ext uri="{D42A27DB-BD31-4B8C-83A1-F6EECF244321}">
                <p14:modId xmlns:p14="http://schemas.microsoft.com/office/powerpoint/2010/main" val="1332714714"/>
              </p:ext>
            </p:extLst>
          </p:nvPr>
        </p:nvGraphicFramePr>
        <p:xfrm>
          <a:off x="6137329" y="742420"/>
          <a:ext cx="6172200" cy="599974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10" name="Straight Connector 9">
            <a:extLst>
              <a:ext uri="{FF2B5EF4-FFF2-40B4-BE49-F238E27FC236}">
                <a16:creationId xmlns:a16="http://schemas.microsoft.com/office/drawing/2014/main" id="{99248DB4-6994-4296-8D77-F4AB8EC5DD2F}"/>
              </a:ext>
            </a:extLst>
          </p:cNvPr>
          <p:cNvCxnSpPr>
            <a:cxnSpLocks/>
          </p:cNvCxnSpPr>
          <p:nvPr/>
        </p:nvCxnSpPr>
        <p:spPr>
          <a:xfrm rot="5400000">
            <a:off x="2930357" y="3753318"/>
            <a:ext cx="6309360" cy="21925"/>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C6744469-0C76-5428-C4F4-FC6EF570E836}"/>
              </a:ext>
            </a:extLst>
          </p:cNvPr>
          <p:cNvGrpSpPr/>
          <p:nvPr/>
        </p:nvGrpSpPr>
        <p:grpSpPr>
          <a:xfrm>
            <a:off x="6093196" y="1320152"/>
            <a:ext cx="6204301" cy="5294368"/>
            <a:chOff x="-32102" y="519544"/>
            <a:chExt cx="6204301" cy="5294368"/>
          </a:xfrm>
        </p:grpSpPr>
        <p:sp>
          <p:nvSpPr>
            <p:cNvPr id="3" name="Rectangle 2">
              <a:extLst>
                <a:ext uri="{FF2B5EF4-FFF2-40B4-BE49-F238E27FC236}">
                  <a16:creationId xmlns:a16="http://schemas.microsoft.com/office/drawing/2014/main" id="{0703B35B-17CE-CD39-F77A-6F6A905CA895}"/>
                </a:ext>
              </a:extLst>
            </p:cNvPr>
            <p:cNvSpPr/>
            <p:nvPr/>
          </p:nvSpPr>
          <p:spPr>
            <a:xfrm>
              <a:off x="0" y="647192"/>
              <a:ext cx="6172199" cy="516672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solidFill>
                  <a:srgbClr val="002060"/>
                </a:solidFill>
              </a:endParaRPr>
            </a:p>
          </p:txBody>
        </p:sp>
        <p:sp>
          <p:nvSpPr>
            <p:cNvPr id="4" name="TextBox 3">
              <a:extLst>
                <a:ext uri="{FF2B5EF4-FFF2-40B4-BE49-F238E27FC236}">
                  <a16:creationId xmlns:a16="http://schemas.microsoft.com/office/drawing/2014/main" id="{D1DC6B2B-D696-7673-3DC3-F248CD481818}"/>
                </a:ext>
              </a:extLst>
            </p:cNvPr>
            <p:cNvSpPr txBox="1"/>
            <p:nvPr/>
          </p:nvSpPr>
          <p:spPr>
            <a:xfrm>
              <a:off x="-32102" y="519544"/>
              <a:ext cx="6172199" cy="5166720"/>
            </a:xfrm>
            <a:prstGeom prst="rect">
              <a:avLst/>
            </a:prstGeom>
            <a:solidFill>
              <a:schemeClr val="bg1">
                <a:lumMod val="95000"/>
                <a:alpha val="50000"/>
              </a:schemeClr>
            </a:solidFill>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95967" tIns="22860" rIns="128016" bIns="22860" numCol="1" spcCol="1270" anchor="t" anchorCtr="0">
              <a:noAutofit/>
            </a:bodyPr>
            <a:lstStyle/>
            <a:p>
              <a:pPr marL="0" lvl="1" indent="-171450" defTabSz="800100">
                <a:lnSpc>
                  <a:spcPct val="90000"/>
                </a:lnSpc>
                <a:spcBef>
                  <a:spcPct val="0"/>
                </a:spcBef>
                <a:spcAft>
                  <a:spcPct val="20000"/>
                </a:spcAft>
                <a:buNone/>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Christians through the centuries have found it easy to list several important pieces of evidence to support the truth of Jesus’ resurrection:</a:t>
              </a:r>
            </a:p>
            <a:p>
              <a:pPr marL="548640" lvl="2" defTabSz="800100">
                <a:spcBef>
                  <a:spcPct val="0"/>
                </a:spcBef>
                <a:spcAft>
                  <a:spcPct val="20000"/>
                </a:spcAft>
                <a:buFont typeface="Wingdings" panose="05000000000000000000" pitchFamily="2" charset="2"/>
                <a:buChar char="q"/>
              </a:pPr>
              <a:r>
                <a:rPr lang="en-US" b="1" kern="1200"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The tomb was empty.  Jesus’ enemies struggled to explain it.  Matthew records a falsified story: disciples stole the body (Matt.  28:11–15).</a:t>
              </a:r>
            </a:p>
            <a:p>
              <a:pPr marL="548640" lvl="2" defTabSz="800100">
                <a:spcBef>
                  <a:spcPct val="0"/>
                </a:spcBef>
                <a:spcAft>
                  <a:spcPct val="20000"/>
                </a:spcAft>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The risen Jesus was seen by more than five hundred people, in small and large groups.  Many spent time with Jesus after His resurrection (Luke 24:36–48; John 20:19–21; 1 Cor 15:6). </a:t>
              </a:r>
            </a:p>
            <a:p>
              <a:pPr marL="548640" lvl="2" defTabSz="800100">
                <a:spcBef>
                  <a:spcPct val="0"/>
                </a:spcBef>
                <a:spcAft>
                  <a:spcPct val="20000"/>
                </a:spcAft>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Jesus could be touched by his disciples, proving that He was no ghost (Luke 24:39; John 20:27; see also 1 John 1:1). </a:t>
              </a:r>
            </a:p>
            <a:p>
              <a:pPr marL="548640" lvl="2" defTabSz="800100">
                <a:spcBef>
                  <a:spcPct val="0"/>
                </a:spcBef>
                <a:spcAft>
                  <a:spcPct val="20000"/>
                </a:spcAft>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The risen Jesus ate food, another demonstration that He was physically present (Luke 24:40–43; John 21:13).</a:t>
              </a:r>
            </a:p>
            <a:p>
              <a:pPr marL="548640" lvl="2" defTabSz="800100">
                <a:spcBef>
                  <a:spcPct val="0"/>
                </a:spcBef>
                <a:spcAft>
                  <a:spcPct val="20000"/>
                </a:spcAft>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Paul’s gospel (see 1 Corinthians 15:3–7) was confirmed by the apostles—eyewitnesses.  Jesus’ followers endured persecution to proclaim the truth. </a:t>
              </a:r>
            </a:p>
          </p:txBody>
        </p:sp>
      </p:grpSp>
    </p:spTree>
    <p:extLst>
      <p:ext uri="{BB962C8B-B14F-4D97-AF65-F5344CB8AC3E}">
        <p14:creationId xmlns:p14="http://schemas.microsoft.com/office/powerpoint/2010/main" val="2340558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56A0CA3C-CB6F-4969-93C0-45F283F66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002060"/>
              </a:solidFill>
            </a:endParaRPr>
          </a:p>
        </p:txBody>
      </p: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8" name="Line 10">
            <a:extLst>
              <a:ext uri="{FF2B5EF4-FFF2-40B4-BE49-F238E27FC236}">
                <a16:creationId xmlns:a16="http://schemas.microsoft.com/office/drawing/2014/main" id="{0B0374A3-4F59-4729-A0DE-A253865B5D03}"/>
              </a:ext>
            </a:extLst>
          </p:cNvPr>
          <p:cNvSpPr>
            <a:spLocks noChangeShapeType="1"/>
          </p:cNvSpPr>
          <p:nvPr/>
        </p:nvSpPr>
        <p:spPr bwMode="auto">
          <a:xfrm>
            <a:off x="-152401" y="1295400"/>
            <a:ext cx="12985195" cy="0"/>
          </a:xfrm>
          <a:prstGeom prst="line">
            <a:avLst/>
          </a:prstGeom>
          <a:ln w="76200">
            <a:solidFill>
              <a:srgbClr val="002060"/>
            </a:solidFill>
            <a:round/>
            <a:headEnd/>
            <a:tailEnd/>
          </a:ln>
          <a:scene3d>
            <a:camera prst="orthographicFront"/>
            <a:lightRig rig="threePt" dir="t"/>
          </a:scene3d>
          <a:sp3d>
            <a:bevelT prst="relaxedInset"/>
          </a:sp3d>
        </p:spPr>
        <p:txBody>
          <a:bodyPr lIns="64291" tIns="32146" rIns="64291" bIns="32146"/>
          <a:lstStyle/>
          <a:p>
            <a:pPr algn="l"/>
            <a:endParaRPr lang="en-US" sz="1400" dirty="0">
              <a:latin typeface="Gotham Medium" panose="02000604030000020004"/>
            </a:endParaRPr>
          </a:p>
        </p:txBody>
      </p:sp>
      <p:cxnSp>
        <p:nvCxnSpPr>
          <p:cNvPr id="9" name="Straight Connector 8">
            <a:extLst>
              <a:ext uri="{FF2B5EF4-FFF2-40B4-BE49-F238E27FC236}">
                <a16:creationId xmlns:a16="http://schemas.microsoft.com/office/drawing/2014/main" id="{ECBF4161-EDD7-4A93-81C8-0EAD6F22079B}"/>
              </a:ext>
            </a:extLst>
          </p:cNvPr>
          <p:cNvCxnSpPr>
            <a:cxnSpLocks/>
          </p:cNvCxnSpPr>
          <p:nvPr/>
        </p:nvCxnSpPr>
        <p:spPr>
          <a:xfrm>
            <a:off x="-152400" y="692680"/>
            <a:ext cx="12985195" cy="0"/>
          </a:xfrm>
          <a:prstGeom prst="line">
            <a:avLst/>
          </a:prstGeom>
          <a:ln w="76200">
            <a:solidFill>
              <a:srgbClr val="002060"/>
            </a:solidFill>
          </a:ln>
          <a:scene3d>
            <a:camera prst="orthographicFront"/>
            <a:lightRig rig="threePt" dir="t"/>
          </a:scene3d>
          <a:sp3d>
            <a:bevelT prst="relaxedInset"/>
          </a:sp3d>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CD160821-B2AB-4341-ABF2-B44268E77B37}"/>
              </a:ext>
            </a:extLst>
          </p:cNvPr>
          <p:cNvSpPr txBox="1"/>
          <p:nvPr/>
        </p:nvSpPr>
        <p:spPr>
          <a:xfrm>
            <a:off x="76200" y="76200"/>
            <a:ext cx="35814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OVERVIEW</a:t>
            </a:r>
          </a:p>
        </p:txBody>
      </p:sp>
      <p:sp>
        <p:nvSpPr>
          <p:cNvPr id="12" name="Title 2">
            <a:extLst>
              <a:ext uri="{FF2B5EF4-FFF2-40B4-BE49-F238E27FC236}">
                <a16:creationId xmlns:a16="http://schemas.microsoft.com/office/drawing/2014/main" id="{CBEAE4E6-CD19-4092-9C7E-2C12B39CCE7B}"/>
              </a:ext>
            </a:extLst>
          </p:cNvPr>
          <p:cNvSpPr txBox="1">
            <a:spLocks/>
          </p:cNvSpPr>
          <p:nvPr/>
        </p:nvSpPr>
        <p:spPr>
          <a:xfrm>
            <a:off x="0" y="740540"/>
            <a:ext cx="12192000" cy="478660"/>
          </a:xfrm>
          <a:prstGeom prst="rect">
            <a:avLst/>
          </a:prstGeom>
          <a:solidFill>
            <a:schemeClr val="bg1"/>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r>
              <a:rPr lang="en-US" sz="3200" b="1" dirty="0">
                <a:solidFill>
                  <a:schemeClr val="tx1"/>
                </a:solidFill>
              </a:rPr>
              <a:t>Taste What Is Coming - 1 Corinthians 15:13–20 KJV</a:t>
            </a:r>
            <a:endParaRPr lang="en-US" sz="3200" dirty="0">
              <a:solidFill>
                <a:schemeClr val="tx1"/>
              </a:solidFill>
            </a:endParaRPr>
          </a:p>
        </p:txBody>
      </p:sp>
      <p:sp>
        <p:nvSpPr>
          <p:cNvPr id="15" name="Title 2">
            <a:extLst>
              <a:ext uri="{FF2B5EF4-FFF2-40B4-BE49-F238E27FC236}">
                <a16:creationId xmlns:a16="http://schemas.microsoft.com/office/drawing/2014/main" id="{CFB6BB04-11BC-46EF-B400-5675755E56EA}"/>
              </a:ext>
            </a:extLst>
          </p:cNvPr>
          <p:cNvSpPr txBox="1">
            <a:spLocks/>
          </p:cNvSpPr>
          <p:nvPr/>
        </p:nvSpPr>
        <p:spPr>
          <a:xfrm>
            <a:off x="7543800" y="149990"/>
            <a:ext cx="4464079"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925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16" name="Line 10">
            <a:extLst>
              <a:ext uri="{FF2B5EF4-FFF2-40B4-BE49-F238E27FC236}">
                <a16:creationId xmlns:a16="http://schemas.microsoft.com/office/drawing/2014/main" id="{291BD761-4788-473E-B4D5-337F7713CAC6}"/>
              </a:ext>
            </a:extLst>
          </p:cNvPr>
          <p:cNvSpPr>
            <a:spLocks noChangeShapeType="1"/>
          </p:cNvSpPr>
          <p:nvPr/>
        </p:nvSpPr>
        <p:spPr bwMode="auto">
          <a:xfrm>
            <a:off x="-457200" y="6858000"/>
            <a:ext cx="13256362" cy="0"/>
          </a:xfrm>
          <a:prstGeom prst="line">
            <a:avLst/>
          </a:prstGeom>
          <a:ln w="76200">
            <a:solidFill>
              <a:schemeClr val="bg2"/>
            </a:solidFill>
            <a:headEnd/>
            <a:tailEnd/>
          </a:ln>
          <a:scene3d>
            <a:camera prst="orthographicFront"/>
            <a:lightRig rig="threePt" dir="t"/>
          </a:scene3d>
          <a:sp3d>
            <a:bevelT prst="relaxedInset"/>
          </a:sp3d>
        </p:spPr>
        <p:style>
          <a:lnRef idx="3">
            <a:schemeClr val="dk1"/>
          </a:lnRef>
          <a:fillRef idx="0">
            <a:schemeClr val="dk1"/>
          </a:fillRef>
          <a:effectRef idx="2">
            <a:schemeClr val="dk1"/>
          </a:effectRef>
          <a:fontRef idx="minor">
            <a:schemeClr val="tx1"/>
          </a:fontRef>
        </p:style>
        <p:txBody>
          <a:bodyPr lIns="64291" tIns="32146" rIns="64291" bIns="32146"/>
          <a:lstStyle/>
          <a:p>
            <a:pPr algn="l"/>
            <a:endParaRPr lang="en-US" sz="1400" dirty="0">
              <a:latin typeface="Gotham Medium" panose="02000604030000020004"/>
            </a:endParaRPr>
          </a:p>
        </p:txBody>
      </p:sp>
      <p:sp>
        <p:nvSpPr>
          <p:cNvPr id="17" name="TextBox 16">
            <a:extLst>
              <a:ext uri="{FF2B5EF4-FFF2-40B4-BE49-F238E27FC236}">
                <a16:creationId xmlns:a16="http://schemas.microsoft.com/office/drawing/2014/main" id="{825759E0-14D7-476D-8932-70685D477530}"/>
              </a:ext>
            </a:extLst>
          </p:cNvPr>
          <p:cNvSpPr txBox="1"/>
          <p:nvPr/>
        </p:nvSpPr>
        <p:spPr>
          <a:xfrm>
            <a:off x="7239000" y="1371600"/>
            <a:ext cx="4953000" cy="5676169"/>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Paul is responding to Christians who think that bodily resurrection is an imaginary idea.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Paul goes along with this argument, and he follows the logic to its natural conclusion.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If we can’t be raised, it is because Jesus </a:t>
            </a:r>
            <a:r>
              <a:rPr lang="en-US" sz="20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asn’t</a:t>
            </a: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either.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If Jesus wasn’t raised, sin and death reign supreme.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If sin and death are undefeated, Christian faith is pointless.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If Christian faith is futile, departed loved ones are gone forever. </a:t>
            </a:r>
          </a:p>
          <a:p>
            <a:pPr marL="457200" marR="0" indent="-457200">
              <a:lnSpc>
                <a:spcPct val="107000"/>
              </a:lnSpc>
              <a:spcBef>
                <a:spcPts val="0"/>
              </a:spcBef>
              <a:spcAft>
                <a:spcPts val="0"/>
              </a:spcAft>
              <a:buFont typeface="Wingdings" panose="05000000000000000000" pitchFamily="2" charset="2"/>
              <a:buChar char="q"/>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Thanks be to God, none of that is true!</a:t>
            </a:r>
          </a:p>
          <a:p>
            <a:pPr marL="457200" marR="0" indent="-457200">
              <a:lnSpc>
                <a:spcPct val="107000"/>
              </a:lnSpc>
              <a:spcBef>
                <a:spcPts val="0"/>
              </a:spcBef>
              <a:spcAft>
                <a:spcPts val="0"/>
              </a:spcAft>
              <a:buFont typeface="Wingdings" panose="05000000000000000000" pitchFamily="2" charset="2"/>
              <a:buChar char="q"/>
            </a:pPr>
            <a:endPar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buFont typeface="Wingdings" panose="05000000000000000000" pitchFamily="2" charset="2"/>
              <a:buChar char="q"/>
            </a:pPr>
            <a:endPar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3770BEAC-D32D-4558-9174-4A01FA43041C}"/>
              </a:ext>
            </a:extLst>
          </p:cNvPr>
          <p:cNvSpPr txBox="1"/>
          <p:nvPr/>
        </p:nvSpPr>
        <p:spPr>
          <a:xfrm>
            <a:off x="-1" y="1371600"/>
            <a:ext cx="7162801" cy="5676169"/>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13 But if there be no resurrection of the dead, then is Christ not risen: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14 And if Christ be not risen, then is our preaching vain, and your faith is also vain.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15 Yea, and we are found false witnesses of God; because we have testified of God that he raised up Christ: whom he raised not up, if so be that the dead rise not.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16 For if the dead rise not, then is not Christ raised: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17 And if Christ be not raised, your faith is vain; ye are yet in your sins.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18 Then they also which are fallen asleep in Christ are perished.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19 If in this life only we have hope in Christ, we are of all men most miserable.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20 But now is Christ risen from the dead, and become the </a:t>
            </a:r>
            <a:r>
              <a:rPr lang="en-US" sz="20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of them that slept. </a:t>
            </a:r>
          </a:p>
          <a:p>
            <a:pPr marL="0" marR="0">
              <a:lnSpc>
                <a:spcPct val="107000"/>
              </a:lnSpc>
              <a:spcBef>
                <a:spcPts val="0"/>
              </a:spcBef>
              <a:spcAft>
                <a:spcPts val="0"/>
              </a:spcAft>
            </a:pPr>
            <a:endPar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cxnSp>
        <p:nvCxnSpPr>
          <p:cNvPr id="2" name="Straight Connector 1">
            <a:extLst>
              <a:ext uri="{FF2B5EF4-FFF2-40B4-BE49-F238E27FC236}">
                <a16:creationId xmlns:a16="http://schemas.microsoft.com/office/drawing/2014/main" id="{9D2D858B-58E9-EADA-32AA-B5903D29287D}"/>
              </a:ext>
            </a:extLst>
          </p:cNvPr>
          <p:cNvCxnSpPr>
            <a:cxnSpLocks/>
          </p:cNvCxnSpPr>
          <p:nvPr/>
        </p:nvCxnSpPr>
        <p:spPr>
          <a:xfrm rot="5400000">
            <a:off x="4073357" y="4439118"/>
            <a:ext cx="6309360"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75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56A0CA3C-CB6F-4969-93C0-45F283F66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002060"/>
              </a:solidFill>
            </a:endParaRPr>
          </a:p>
        </p:txBody>
      </p: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8" name="Line 10">
            <a:extLst>
              <a:ext uri="{FF2B5EF4-FFF2-40B4-BE49-F238E27FC236}">
                <a16:creationId xmlns:a16="http://schemas.microsoft.com/office/drawing/2014/main" id="{0B0374A3-4F59-4729-A0DE-A253865B5D03}"/>
              </a:ext>
            </a:extLst>
          </p:cNvPr>
          <p:cNvSpPr>
            <a:spLocks noChangeShapeType="1"/>
          </p:cNvSpPr>
          <p:nvPr/>
        </p:nvSpPr>
        <p:spPr bwMode="auto">
          <a:xfrm>
            <a:off x="-152401" y="1295400"/>
            <a:ext cx="12985195" cy="0"/>
          </a:xfrm>
          <a:prstGeom prst="line">
            <a:avLst/>
          </a:prstGeom>
          <a:ln w="76200">
            <a:solidFill>
              <a:srgbClr val="002060"/>
            </a:solidFill>
            <a:round/>
            <a:headEnd/>
            <a:tailEnd/>
          </a:ln>
          <a:scene3d>
            <a:camera prst="orthographicFront"/>
            <a:lightRig rig="threePt" dir="t"/>
          </a:scene3d>
          <a:sp3d>
            <a:bevelT prst="relaxedInset"/>
          </a:sp3d>
        </p:spPr>
        <p:txBody>
          <a:bodyPr lIns="64291" tIns="32146" rIns="64291" bIns="32146"/>
          <a:lstStyle/>
          <a:p>
            <a:pPr algn="l"/>
            <a:endParaRPr lang="en-US" sz="1400" dirty="0">
              <a:latin typeface="Gotham Medium" panose="02000604030000020004"/>
            </a:endParaRPr>
          </a:p>
        </p:txBody>
      </p:sp>
      <p:cxnSp>
        <p:nvCxnSpPr>
          <p:cNvPr id="9" name="Straight Connector 8">
            <a:extLst>
              <a:ext uri="{FF2B5EF4-FFF2-40B4-BE49-F238E27FC236}">
                <a16:creationId xmlns:a16="http://schemas.microsoft.com/office/drawing/2014/main" id="{ECBF4161-EDD7-4A93-81C8-0EAD6F22079B}"/>
              </a:ext>
            </a:extLst>
          </p:cNvPr>
          <p:cNvCxnSpPr>
            <a:cxnSpLocks/>
          </p:cNvCxnSpPr>
          <p:nvPr/>
        </p:nvCxnSpPr>
        <p:spPr>
          <a:xfrm>
            <a:off x="-152400" y="692680"/>
            <a:ext cx="12985195" cy="0"/>
          </a:xfrm>
          <a:prstGeom prst="line">
            <a:avLst/>
          </a:prstGeom>
          <a:ln w="76200">
            <a:solidFill>
              <a:srgbClr val="002060"/>
            </a:solidFill>
          </a:ln>
          <a:scene3d>
            <a:camera prst="orthographicFront"/>
            <a:lightRig rig="threePt" dir="t"/>
          </a:scene3d>
          <a:sp3d>
            <a:bevelT prst="relaxedInset"/>
          </a:sp3d>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CD160821-B2AB-4341-ABF2-B44268E77B37}"/>
              </a:ext>
            </a:extLst>
          </p:cNvPr>
          <p:cNvSpPr txBox="1"/>
          <p:nvPr/>
        </p:nvSpPr>
        <p:spPr>
          <a:xfrm>
            <a:off x="76200" y="76200"/>
            <a:ext cx="35814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OVERVIEW</a:t>
            </a:r>
          </a:p>
        </p:txBody>
      </p:sp>
      <p:sp>
        <p:nvSpPr>
          <p:cNvPr id="12" name="Title 2">
            <a:extLst>
              <a:ext uri="{FF2B5EF4-FFF2-40B4-BE49-F238E27FC236}">
                <a16:creationId xmlns:a16="http://schemas.microsoft.com/office/drawing/2014/main" id="{CBEAE4E6-CD19-4092-9C7E-2C12B39CCE7B}"/>
              </a:ext>
            </a:extLst>
          </p:cNvPr>
          <p:cNvSpPr txBox="1">
            <a:spLocks/>
          </p:cNvSpPr>
          <p:nvPr/>
        </p:nvSpPr>
        <p:spPr>
          <a:xfrm>
            <a:off x="0" y="740540"/>
            <a:ext cx="12192000" cy="478660"/>
          </a:xfrm>
          <a:prstGeom prst="rect">
            <a:avLst/>
          </a:prstGeom>
          <a:solidFill>
            <a:schemeClr val="bg1"/>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3200" b="1"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God’s Victory, Revealed - 1 Corinthians 15:51–58 KJV</a:t>
            </a:r>
          </a:p>
        </p:txBody>
      </p:sp>
      <p:sp>
        <p:nvSpPr>
          <p:cNvPr id="15" name="Title 2">
            <a:extLst>
              <a:ext uri="{FF2B5EF4-FFF2-40B4-BE49-F238E27FC236}">
                <a16:creationId xmlns:a16="http://schemas.microsoft.com/office/drawing/2014/main" id="{CFB6BB04-11BC-46EF-B400-5675755E56EA}"/>
              </a:ext>
            </a:extLst>
          </p:cNvPr>
          <p:cNvSpPr txBox="1">
            <a:spLocks/>
          </p:cNvSpPr>
          <p:nvPr/>
        </p:nvSpPr>
        <p:spPr>
          <a:xfrm>
            <a:off x="7543800" y="149990"/>
            <a:ext cx="4464079"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925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16" name="Line 10">
            <a:extLst>
              <a:ext uri="{FF2B5EF4-FFF2-40B4-BE49-F238E27FC236}">
                <a16:creationId xmlns:a16="http://schemas.microsoft.com/office/drawing/2014/main" id="{291BD761-4788-473E-B4D5-337F7713CAC6}"/>
              </a:ext>
            </a:extLst>
          </p:cNvPr>
          <p:cNvSpPr>
            <a:spLocks noChangeShapeType="1"/>
          </p:cNvSpPr>
          <p:nvPr/>
        </p:nvSpPr>
        <p:spPr bwMode="auto">
          <a:xfrm>
            <a:off x="-457200" y="6858000"/>
            <a:ext cx="13256362" cy="0"/>
          </a:xfrm>
          <a:prstGeom prst="line">
            <a:avLst/>
          </a:prstGeom>
          <a:ln w="76200">
            <a:solidFill>
              <a:schemeClr val="bg2"/>
            </a:solidFill>
            <a:headEnd/>
            <a:tailEnd/>
          </a:ln>
          <a:scene3d>
            <a:camera prst="orthographicFront"/>
            <a:lightRig rig="threePt" dir="t"/>
          </a:scene3d>
          <a:sp3d>
            <a:bevelT prst="relaxedInset"/>
          </a:sp3d>
        </p:spPr>
        <p:style>
          <a:lnRef idx="3">
            <a:schemeClr val="dk1"/>
          </a:lnRef>
          <a:fillRef idx="0">
            <a:schemeClr val="dk1"/>
          </a:fillRef>
          <a:effectRef idx="2">
            <a:schemeClr val="dk1"/>
          </a:effectRef>
          <a:fontRef idx="minor">
            <a:schemeClr val="tx1"/>
          </a:fontRef>
        </p:style>
        <p:txBody>
          <a:bodyPr lIns="64291" tIns="32146" rIns="64291" bIns="32146"/>
          <a:lstStyle/>
          <a:p>
            <a:pPr algn="l"/>
            <a:endParaRPr lang="en-US" sz="1400" dirty="0">
              <a:latin typeface="Gotham Medium" panose="02000604030000020004"/>
            </a:endParaRPr>
          </a:p>
        </p:txBody>
      </p:sp>
      <p:sp>
        <p:nvSpPr>
          <p:cNvPr id="17" name="TextBox 16">
            <a:extLst>
              <a:ext uri="{FF2B5EF4-FFF2-40B4-BE49-F238E27FC236}">
                <a16:creationId xmlns:a16="http://schemas.microsoft.com/office/drawing/2014/main" id="{825759E0-14D7-476D-8932-70685D477530}"/>
              </a:ext>
            </a:extLst>
          </p:cNvPr>
          <p:cNvSpPr txBox="1"/>
          <p:nvPr/>
        </p:nvSpPr>
        <p:spPr>
          <a:xfrm>
            <a:off x="8861126" y="1371600"/>
            <a:ext cx="3330874" cy="5510483"/>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457200" marR="0" indent="-457200">
              <a:lnSpc>
                <a:spcPct val="107000"/>
              </a:lnSpc>
              <a:spcBef>
                <a:spcPts val="0"/>
              </a:spcBef>
              <a:spcAft>
                <a:spcPts val="0"/>
              </a:spcAft>
              <a:buFont typeface="Wingdings" panose="05000000000000000000" pitchFamily="2" charset="2"/>
              <a:buChar char="q"/>
            </a:pPr>
            <a:r>
              <a:rPr lang="en-US" sz="2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 will return and bring a general resurrection. </a:t>
            </a:r>
          </a:p>
          <a:p>
            <a:pPr marL="457200" marR="0" indent="-457200">
              <a:lnSpc>
                <a:spcPct val="107000"/>
              </a:lnSpc>
              <a:spcBef>
                <a:spcPts val="0"/>
              </a:spcBef>
              <a:spcAft>
                <a:spcPts val="0"/>
              </a:spcAft>
              <a:buFont typeface="Wingdings" panose="05000000000000000000" pitchFamily="2" charset="2"/>
              <a:buChar char="q"/>
            </a:pPr>
            <a:r>
              <a:rPr lang="en-US" sz="2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bodies of God’s people will be changed in an instant, becoming more glorious and imperishable. </a:t>
            </a:r>
          </a:p>
          <a:p>
            <a:pPr marL="457200" marR="0" indent="-457200">
              <a:lnSpc>
                <a:spcPct val="107000"/>
              </a:lnSpc>
              <a:spcBef>
                <a:spcPts val="0"/>
              </a:spcBef>
              <a:spcAft>
                <a:spcPts val="0"/>
              </a:spcAft>
              <a:buFont typeface="Wingdings" panose="05000000000000000000" pitchFamily="2" charset="2"/>
              <a:buChar char="q"/>
            </a:pPr>
            <a:r>
              <a:rPr lang="en-US" sz="2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Death has no permanent power over Christ’s followers. </a:t>
            </a:r>
          </a:p>
          <a:p>
            <a:pPr marL="457200" marR="0" indent="-457200">
              <a:lnSpc>
                <a:spcPct val="107000"/>
              </a:lnSpc>
              <a:spcBef>
                <a:spcPts val="0"/>
              </a:spcBef>
              <a:spcAft>
                <a:spcPts val="0"/>
              </a:spcAft>
              <a:buFont typeface="Wingdings" panose="05000000000000000000" pitchFamily="2" charset="2"/>
              <a:buChar char="q"/>
            </a:pPr>
            <a:r>
              <a:rPr lang="en-US" sz="2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We can devote our lives to God, without hesitation. </a:t>
            </a:r>
          </a:p>
        </p:txBody>
      </p:sp>
      <p:sp>
        <p:nvSpPr>
          <p:cNvPr id="13" name="TextBox 12">
            <a:extLst>
              <a:ext uri="{FF2B5EF4-FFF2-40B4-BE49-F238E27FC236}">
                <a16:creationId xmlns:a16="http://schemas.microsoft.com/office/drawing/2014/main" id="{3770BEAC-D32D-4558-9174-4A01FA43041C}"/>
              </a:ext>
            </a:extLst>
          </p:cNvPr>
          <p:cNvSpPr txBox="1"/>
          <p:nvPr/>
        </p:nvSpPr>
        <p:spPr>
          <a:xfrm>
            <a:off x="-1" y="1371600"/>
            <a:ext cx="8795349" cy="5676169"/>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51 Behold, I shew you a mystery; We shall not all sleep, but we shall all be changed,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52 In a moment, in the twinkling of an eye, at the last trump: for the trumpet shall sound, and the dead shall be raised incorruptible, and we shall be changed.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53 For this corruptible must put on incorruption, and this mortal must put on immortality.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54 So when this corruptible shall have put on incorruption, and this mortal shall have put on immortality, then shall be brought to pass the saying that is written, Death is swallowed up in victory.</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55 O death, where is thy sting? O grave, where is thy victory?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56 The sting of death is sin; and the strength of sin is the law.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57 But thanks be to God, which giveth us the victory through our Lord Jesus Christ. </a:t>
            </a:r>
          </a:p>
          <a:p>
            <a:pPr marL="0" marR="0">
              <a:lnSpc>
                <a:spcPct val="107000"/>
              </a:lnSpc>
              <a:spcBef>
                <a:spcPts val="0"/>
              </a:spcBef>
              <a:spcAft>
                <a:spcPts val="0"/>
              </a:spcAft>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58 Therefore, my beloved brethren, be ye </a:t>
            </a:r>
            <a:r>
              <a:rPr lang="en-US" sz="20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stedfast</a:t>
            </a: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r>
              <a:rPr lang="en-US" sz="20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unmoveable</a:t>
            </a: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always abounding in the work of the Lord, forasmuch as ye know that your </a:t>
            </a:r>
            <a:r>
              <a:rPr lang="en-US" sz="20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labour</a:t>
            </a: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is not in vain in the Lord. </a:t>
            </a:r>
          </a:p>
          <a:p>
            <a:pPr marL="0" marR="0">
              <a:lnSpc>
                <a:spcPct val="107000"/>
              </a:lnSpc>
              <a:spcBef>
                <a:spcPts val="0"/>
              </a:spcBef>
              <a:spcAft>
                <a:spcPts val="0"/>
              </a:spcAft>
            </a:pPr>
            <a:endPar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cxnSp>
        <p:nvCxnSpPr>
          <p:cNvPr id="2" name="Straight Connector 1">
            <a:extLst>
              <a:ext uri="{FF2B5EF4-FFF2-40B4-BE49-F238E27FC236}">
                <a16:creationId xmlns:a16="http://schemas.microsoft.com/office/drawing/2014/main" id="{647A1F4E-DAAE-2843-95C8-0F202D1AEB3C}"/>
              </a:ext>
            </a:extLst>
          </p:cNvPr>
          <p:cNvCxnSpPr>
            <a:cxnSpLocks/>
          </p:cNvCxnSpPr>
          <p:nvPr/>
        </p:nvCxnSpPr>
        <p:spPr>
          <a:xfrm rot="5400000">
            <a:off x="5673557" y="4439118"/>
            <a:ext cx="6309360"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01342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56A0CA3C-CB6F-4969-93C0-45F283F66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002060"/>
              </a:solidFill>
            </a:endParaRPr>
          </a:p>
        </p:txBody>
      </p: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8" name="Line 10">
            <a:extLst>
              <a:ext uri="{FF2B5EF4-FFF2-40B4-BE49-F238E27FC236}">
                <a16:creationId xmlns:a16="http://schemas.microsoft.com/office/drawing/2014/main" id="{0B0374A3-4F59-4729-A0DE-A253865B5D03}"/>
              </a:ext>
            </a:extLst>
          </p:cNvPr>
          <p:cNvSpPr>
            <a:spLocks noChangeShapeType="1"/>
          </p:cNvSpPr>
          <p:nvPr/>
        </p:nvSpPr>
        <p:spPr bwMode="auto">
          <a:xfrm>
            <a:off x="-396598" y="7010400"/>
            <a:ext cx="12985195" cy="0"/>
          </a:xfrm>
          <a:prstGeom prst="line">
            <a:avLst/>
          </a:prstGeom>
          <a:ln w="76200">
            <a:solidFill>
              <a:schemeClr val="bg2"/>
            </a:solidFill>
            <a:round/>
            <a:headEnd/>
            <a:tailEnd/>
          </a:ln>
          <a:scene3d>
            <a:camera prst="orthographicFront"/>
            <a:lightRig rig="threePt" dir="t"/>
          </a:scene3d>
          <a:sp3d>
            <a:bevelT prst="relaxedInset"/>
          </a:sp3d>
        </p:spPr>
        <p:txBody>
          <a:bodyPr lIns="64291" tIns="32146" rIns="64291" bIns="32146"/>
          <a:lstStyle/>
          <a:p>
            <a:pPr algn="l"/>
            <a:endParaRPr lang="en-US" sz="1400" dirty="0">
              <a:solidFill>
                <a:srgbClr val="002060"/>
              </a:solidFill>
              <a:latin typeface="Gotham Medium" panose="02000604030000020004"/>
            </a:endParaRPr>
          </a:p>
        </p:txBody>
      </p:sp>
      <p:cxnSp>
        <p:nvCxnSpPr>
          <p:cNvPr id="9" name="Straight Connector 8">
            <a:extLst>
              <a:ext uri="{FF2B5EF4-FFF2-40B4-BE49-F238E27FC236}">
                <a16:creationId xmlns:a16="http://schemas.microsoft.com/office/drawing/2014/main" id="{ECBF4161-EDD7-4A93-81C8-0EAD6F22079B}"/>
              </a:ext>
            </a:extLst>
          </p:cNvPr>
          <p:cNvCxnSpPr>
            <a:cxnSpLocks/>
          </p:cNvCxnSpPr>
          <p:nvPr/>
        </p:nvCxnSpPr>
        <p:spPr>
          <a:xfrm>
            <a:off x="-420927" y="6864880"/>
            <a:ext cx="12985195" cy="0"/>
          </a:xfrm>
          <a:prstGeom prst="line">
            <a:avLst/>
          </a:prstGeom>
          <a:ln w="76200">
            <a:solidFill>
              <a:schemeClr val="bg2"/>
            </a:solidFill>
          </a:ln>
          <a:scene3d>
            <a:camera prst="orthographicFront"/>
            <a:lightRig rig="threePt" dir="t"/>
          </a:scene3d>
          <a:sp3d>
            <a:bevelT prst="relaxedInset"/>
          </a:sp3d>
        </p:spPr>
        <p:style>
          <a:lnRef idx="1">
            <a:schemeClr val="accent1"/>
          </a:lnRef>
          <a:fillRef idx="0">
            <a:schemeClr val="accent1"/>
          </a:fillRef>
          <a:effectRef idx="0">
            <a:schemeClr val="accent1"/>
          </a:effectRef>
          <a:fontRef idx="minor">
            <a:schemeClr val="tx1"/>
          </a:fontRef>
        </p:style>
      </p:cxnSp>
      <p:sp>
        <p:nvSpPr>
          <p:cNvPr id="16" name="Line 10">
            <a:extLst>
              <a:ext uri="{FF2B5EF4-FFF2-40B4-BE49-F238E27FC236}">
                <a16:creationId xmlns:a16="http://schemas.microsoft.com/office/drawing/2014/main" id="{291BD761-4788-473E-B4D5-337F7713CAC6}"/>
              </a:ext>
            </a:extLst>
          </p:cNvPr>
          <p:cNvSpPr>
            <a:spLocks noChangeShapeType="1"/>
          </p:cNvSpPr>
          <p:nvPr/>
        </p:nvSpPr>
        <p:spPr bwMode="auto">
          <a:xfrm>
            <a:off x="-396598" y="6934200"/>
            <a:ext cx="13256362" cy="0"/>
          </a:xfrm>
          <a:prstGeom prst="line">
            <a:avLst/>
          </a:prstGeom>
          <a:ln w="76200">
            <a:solidFill>
              <a:schemeClr val="bg2"/>
            </a:solidFill>
            <a:headEnd/>
            <a:tailEnd/>
          </a:ln>
          <a:scene3d>
            <a:camera prst="orthographicFront"/>
            <a:lightRig rig="threePt" dir="t"/>
          </a:scene3d>
          <a:sp3d>
            <a:bevelT prst="relaxedInset"/>
          </a:sp3d>
        </p:spPr>
        <p:style>
          <a:lnRef idx="3">
            <a:schemeClr val="dk1"/>
          </a:lnRef>
          <a:fillRef idx="0">
            <a:schemeClr val="dk1"/>
          </a:fillRef>
          <a:effectRef idx="2">
            <a:schemeClr val="dk1"/>
          </a:effectRef>
          <a:fontRef idx="minor">
            <a:schemeClr val="tx1"/>
          </a:fontRef>
        </p:style>
        <p:txBody>
          <a:bodyPr lIns="64291" tIns="32146" rIns="64291" bIns="32146"/>
          <a:lstStyle/>
          <a:p>
            <a:pPr algn="l"/>
            <a:endParaRPr lang="en-US" sz="1400" dirty="0">
              <a:solidFill>
                <a:srgbClr val="002060"/>
              </a:solidFill>
              <a:latin typeface="Gotham Medium" panose="02000604030000020004"/>
            </a:endParaRPr>
          </a:p>
        </p:txBody>
      </p:sp>
      <p:sp>
        <p:nvSpPr>
          <p:cNvPr id="13" name="Title 2">
            <a:extLst>
              <a:ext uri="{FF2B5EF4-FFF2-40B4-BE49-F238E27FC236}">
                <a16:creationId xmlns:a16="http://schemas.microsoft.com/office/drawing/2014/main" id="{A4163FD0-0069-454A-8DF4-978F02463049}"/>
              </a:ext>
            </a:extLst>
          </p:cNvPr>
          <p:cNvSpPr txBox="1">
            <a:spLocks/>
          </p:cNvSpPr>
          <p:nvPr/>
        </p:nvSpPr>
        <p:spPr>
          <a:xfrm>
            <a:off x="9067800" y="170578"/>
            <a:ext cx="3016280" cy="45720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1400" b="1" i="1" cap="small" dirty="0">
                <a:solidFill>
                  <a:schemeClr val="bg1"/>
                </a:solidFill>
                <a:latin typeface="Gotham Medium" panose="02000604030000020004"/>
              </a:rPr>
              <a:t>RESURRECTION: THE FUTURE HOPE</a:t>
            </a:r>
          </a:p>
        </p:txBody>
      </p:sp>
      <p:sp>
        <p:nvSpPr>
          <p:cNvPr id="18" name="Rectangle 17">
            <a:extLst>
              <a:ext uri="{FF2B5EF4-FFF2-40B4-BE49-F238E27FC236}">
                <a16:creationId xmlns:a16="http://schemas.microsoft.com/office/drawing/2014/main" id="{31BEEB90-7597-4769-AB1C-7A08AF233D8D}"/>
              </a:ext>
            </a:extLst>
          </p:cNvPr>
          <p:cNvSpPr/>
          <p:nvPr/>
        </p:nvSpPr>
        <p:spPr>
          <a:xfrm>
            <a:off x="182696" y="685800"/>
            <a:ext cx="11901384" cy="6136582"/>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vision in Ezekiel 37 shares God’s plan to restore Israel, and it uses the metaphor of resurrection. The prophet sees a valley of dead and dry bones, which by the power of God receive breath and life again (breath is identical to the Hebrew word for spirit). This vision Ezekiel takes as a sign of God’s coming restoration of the nation, partially fulfilled by the people’s return to the land at the decree of a Persian king.</a:t>
            </a:r>
            <a:r>
              <a:rPr lang="en-US" sz="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But Jesus’ resurrection brings restoration in an unexpected and more surpassing way. Without bodily resurrection of individuals, how could wrongs find redress? Without resurrection, how could innocent victims of violence find peace? Without resurrection, how could all of God’s people be restored, after so many had died? Yet because God brings new life, there is no limit to what He can make right. His victory will bring new life to those who trust in Him; His Spirit brings life and joy!</a:t>
            </a:r>
          </a:p>
        </p:txBody>
      </p:sp>
      <p:sp>
        <p:nvSpPr>
          <p:cNvPr id="20" name="Rectangle 19">
            <a:extLst>
              <a:ext uri="{FF2B5EF4-FFF2-40B4-BE49-F238E27FC236}">
                <a16:creationId xmlns:a16="http://schemas.microsoft.com/office/drawing/2014/main" id="{BCBD2F49-815B-418F-8629-2DDA84C136B6}"/>
              </a:ext>
            </a:extLst>
          </p:cNvPr>
          <p:cNvSpPr/>
          <p:nvPr/>
        </p:nvSpPr>
        <p:spPr>
          <a:xfrm>
            <a:off x="3352801" y="170578"/>
            <a:ext cx="5714999" cy="442587"/>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gn="ctr">
              <a:lnSpc>
                <a:spcPct val="107000"/>
              </a:lnSpc>
              <a:spcBef>
                <a:spcPts val="0"/>
              </a:spcBef>
              <a:spcAft>
                <a:spcPts val="0"/>
              </a:spcAft>
            </a:pPr>
            <a:r>
              <a:rPr lang="en-US" sz="2400" b="1" cap="small" dirty="0">
                <a:solidFill>
                  <a:schemeClr val="bg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Return from Exile—Resurrection</a:t>
            </a:r>
          </a:p>
        </p:txBody>
      </p:sp>
      <p:sp>
        <p:nvSpPr>
          <p:cNvPr id="21" name="Rectangle 20">
            <a:extLst>
              <a:ext uri="{FF2B5EF4-FFF2-40B4-BE49-F238E27FC236}">
                <a16:creationId xmlns:a16="http://schemas.microsoft.com/office/drawing/2014/main" id="{A04F92F1-B4CA-4743-9C01-4E7D2D34F37C}"/>
              </a:ext>
            </a:extLst>
          </p:cNvPr>
          <p:cNvSpPr/>
          <p:nvPr/>
        </p:nvSpPr>
        <p:spPr>
          <a:xfrm>
            <a:off x="107920" y="170578"/>
            <a:ext cx="3244881" cy="434252"/>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algn="l"/>
            <a:r>
              <a:rPr lang="en-US" sz="2400" b="1" dirty="0">
                <a:solidFill>
                  <a:schemeClr val="bg1"/>
                </a:solidFill>
                <a:latin typeface="Gotham Medium" panose="02000604030000020004"/>
              </a:rPr>
              <a:t>One Bible, One Story</a:t>
            </a:r>
          </a:p>
        </p:txBody>
      </p:sp>
    </p:spTree>
    <p:extLst>
      <p:ext uri="{BB962C8B-B14F-4D97-AF65-F5344CB8AC3E}">
        <p14:creationId xmlns:p14="http://schemas.microsoft.com/office/powerpoint/2010/main" val="31297285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85798FD-F7DA-4ED5-B683-77BDA39E0FE8}"/>
              </a:ext>
            </a:extLst>
          </p:cNvPr>
          <p:cNvSpPr/>
          <p:nvPr/>
        </p:nvSpPr>
        <p:spPr>
          <a:xfrm>
            <a:off x="1219200" y="1143000"/>
            <a:ext cx="10058400" cy="5413726"/>
          </a:xfrm>
          <a:prstGeom prst="rect">
            <a:avLst/>
          </a:prstGeom>
          <a:solidFill>
            <a:schemeClr val="bg1">
              <a:lumMod val="75000"/>
              <a:alpha val="50000"/>
            </a:schemeClr>
          </a:solidFill>
        </p:spPr>
        <p:txBody>
          <a:bodyPr wrap="square">
            <a:spAutoFit/>
          </a:bodyPr>
          <a:lstStyle/>
          <a:p>
            <a:pPr marL="0" marR="0">
              <a:lnSpc>
                <a:spcPct val="107000"/>
              </a:lnSpc>
              <a:spcBef>
                <a:spcPts val="0"/>
              </a:spcBef>
              <a:spcAft>
                <a:spcPts val="0"/>
              </a:spcAft>
            </a:pPr>
            <a:r>
              <a:rPr lang="en-US" sz="24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GLORY FROM THE LAST ADAM</a:t>
            </a:r>
          </a:p>
          <a:p>
            <a:pPr marL="0" marR="0">
              <a:lnSpc>
                <a:spcPct val="107000"/>
              </a:lnSpc>
              <a:spcBef>
                <a:spcPts val="0"/>
              </a:spcBef>
              <a:spcAft>
                <a:spcPts val="0"/>
              </a:spcAft>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Easter is the center of the Christian calendar. Don’t let stores and businesses fool you into thinking otherwise! (No surprise, but they would prefer your attention revolve around the season of gift-giving. )</a:t>
            </a:r>
            <a:endPar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Easter Sunday is the realization of thousands of years of God’s promises. Just think of the way that forgiving sins gave offense to Jesus’ contemporaries. They couldn’t yet imagine a person with the authority to cover sin. Thus Jesus seems to have enjoyed flummoxing the same authorities by reversing sin’s effects too—healing and raising people from the dead. How is that for a display of God’s power?</a:t>
            </a:r>
            <a:endPar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 resurrection is a sign of the times, God’s way of embarrassing and dethroning the forces of evil. Yet unless we witness Christ’s return, we must all face the cold breath of life’s end. Fear and apprehension are only natural.</a:t>
            </a: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Those in Christ are not without hope! God has flipped the curse of death. If sin and decay come from Adam, then resurrection and glory can be inherited from Jesus (see 1 Cor. 15:49). We don’t have to wallow in fear, worrying that our mortal lives are all we have. Those in Christ look forward to a glorious future with God—without pain, arthritis, or allergies. You probably have your own short list of everything going wrong with your physical body. But in the resurrection, everything that tends to go wrong will tend to do the opposite. It’s not a fantasy or a cheap parlor trick; it is simply the power of the Creator, our Lord, renewing all things. </a:t>
            </a:r>
          </a:p>
        </p:txBody>
      </p:sp>
      <p:sp>
        <p:nvSpPr>
          <p:cNvPr id="12" name="TextBox 11">
            <a:extLst>
              <a:ext uri="{FF2B5EF4-FFF2-40B4-BE49-F238E27FC236}">
                <a16:creationId xmlns:a16="http://schemas.microsoft.com/office/drawing/2014/main" id="{64AC2B0A-7EF6-4661-BAF2-48BF1E008AC9}"/>
              </a:ext>
            </a:extLst>
          </p:cNvPr>
          <p:cNvSpPr txBox="1"/>
          <p:nvPr/>
        </p:nvSpPr>
        <p:spPr>
          <a:xfrm>
            <a:off x="1286211" y="74628"/>
            <a:ext cx="6250488" cy="611706"/>
          </a:xfrm>
          <a:prstGeom prst="rect">
            <a:avLst/>
          </a:prstGeom>
          <a:solidFill>
            <a:schemeClr val="accent6">
              <a:lumMod val="75000"/>
              <a:alpha val="50000"/>
            </a:schemeClr>
          </a:solidFill>
        </p:spPr>
        <p:txBody>
          <a:bodyPr wrap="square" rtlCol="0">
            <a:spAutoFit/>
          </a:bodyPr>
          <a:lstStyle/>
          <a:p>
            <a:pPr algn="l"/>
            <a:r>
              <a:rPr lang="en-US" sz="3375" b="1" cap="small" dirty="0">
                <a:solidFill>
                  <a:schemeClr val="bg1"/>
                </a:solidFill>
                <a:latin typeface="Gotham Medium" panose="02000604030000020004"/>
              </a:rPr>
              <a:t>Apply the Message: </a:t>
            </a:r>
          </a:p>
        </p:txBody>
      </p:sp>
      <p:cxnSp>
        <p:nvCxnSpPr>
          <p:cNvPr id="13" name="Straight Connector 12">
            <a:extLst>
              <a:ext uri="{FF2B5EF4-FFF2-40B4-BE49-F238E27FC236}">
                <a16:creationId xmlns:a16="http://schemas.microsoft.com/office/drawing/2014/main" id="{3E3DA418-73DC-4E7D-8B3F-5DCAF7CD2029}"/>
              </a:ext>
            </a:extLst>
          </p:cNvPr>
          <p:cNvCxnSpPr/>
          <p:nvPr/>
        </p:nvCxnSpPr>
        <p:spPr>
          <a:xfrm>
            <a:off x="1807315" y="644784"/>
            <a:ext cx="829389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7" name="Title 2">
            <a:extLst>
              <a:ext uri="{FF2B5EF4-FFF2-40B4-BE49-F238E27FC236}">
                <a16:creationId xmlns:a16="http://schemas.microsoft.com/office/drawing/2014/main" id="{E7267DA1-AD82-473A-BA56-EA0245BABB6B}"/>
              </a:ext>
            </a:extLst>
          </p:cNvPr>
          <p:cNvSpPr txBox="1">
            <a:spLocks/>
          </p:cNvSpPr>
          <p:nvPr/>
        </p:nvSpPr>
        <p:spPr>
          <a:xfrm>
            <a:off x="1253836" y="686334"/>
            <a:ext cx="10019980" cy="453240"/>
          </a:xfrm>
          <a:prstGeom prst="rect">
            <a:avLst/>
          </a:prstGeom>
          <a:solidFill>
            <a:schemeClr val="bg1"/>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9" tIns="35719" rIns="35719" bIns="35719"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2400" b="1"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We have hope in a glorious future without death. </a:t>
            </a:r>
          </a:p>
        </p:txBody>
      </p:sp>
      <p:sp>
        <p:nvSpPr>
          <p:cNvPr id="8" name="Title 2">
            <a:extLst>
              <a:ext uri="{FF2B5EF4-FFF2-40B4-BE49-F238E27FC236}">
                <a16:creationId xmlns:a16="http://schemas.microsoft.com/office/drawing/2014/main" id="{3F620FCE-C01A-44D0-8AF0-DC65FF54996C}"/>
              </a:ext>
            </a:extLst>
          </p:cNvPr>
          <p:cNvSpPr txBox="1">
            <a:spLocks/>
          </p:cNvSpPr>
          <p:nvPr/>
        </p:nvSpPr>
        <p:spPr>
          <a:xfrm>
            <a:off x="7848600" y="149990"/>
            <a:ext cx="3425216"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Tree>
    <p:extLst>
      <p:ext uri="{BB962C8B-B14F-4D97-AF65-F5344CB8AC3E}">
        <p14:creationId xmlns:p14="http://schemas.microsoft.com/office/powerpoint/2010/main" val="17286452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2A340-8D7B-AEE7-BC7B-1DCA233A75D5}"/>
            </a:ext>
          </a:extLst>
        </p:cNvPr>
        <p:cNvGrpSpPr/>
        <p:nvPr/>
      </p:nvGrpSpPr>
      <p:grpSpPr>
        <a:xfrm>
          <a:off x="0" y="0"/>
          <a:ext cx="0" cy="0"/>
          <a:chOff x="0" y="0"/>
          <a:chExt cx="0" cy="0"/>
        </a:xfrm>
      </p:grpSpPr>
      <p:sp>
        <p:nvSpPr>
          <p:cNvPr id="19" name="Rectangle 18">
            <a:extLst>
              <a:ext uri="{FF2B5EF4-FFF2-40B4-BE49-F238E27FC236}">
                <a16:creationId xmlns:a16="http://schemas.microsoft.com/office/drawing/2014/main" id="{C3C669DB-0582-6FF7-CC84-04935F895649}"/>
              </a:ext>
            </a:extLst>
          </p:cNvPr>
          <p:cNvSpPr/>
          <p:nvPr/>
        </p:nvSpPr>
        <p:spPr>
          <a:xfrm>
            <a:off x="1219200" y="1143000"/>
            <a:ext cx="10058400" cy="5413854"/>
          </a:xfrm>
          <a:prstGeom prst="rect">
            <a:avLst/>
          </a:prstGeom>
          <a:solidFill>
            <a:schemeClr val="bg1">
              <a:lumMod val="95000"/>
              <a:alpha val="50000"/>
            </a:schemeClr>
          </a:solidFill>
        </p:spPr>
        <p:txBody>
          <a:bodyPr wrap="square">
            <a:spAutoFit/>
          </a:bodyPr>
          <a:lstStyle/>
          <a:p>
            <a:pPr marL="0" marR="0">
              <a:lnSpc>
                <a:spcPct val="107000"/>
              </a:lnSpc>
              <a:spcBef>
                <a:spcPts val="0"/>
              </a:spcBef>
              <a:spcAft>
                <a:spcPts val="0"/>
              </a:spcAft>
            </a:pPr>
            <a:r>
              <a:rPr lang="en-US" sz="24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GLORY FROM THE LAST ADAM</a:t>
            </a: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 What is on your short list of things you long to see renewed in your body or in the body of a loved one?</a:t>
            </a: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2 Which would you prefer: living to see Jesus return or living a full life in hope of resurrection?</a:t>
            </a: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3 What promise of Jesus gives you strength?</a:t>
            </a: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cxnSp>
        <p:nvCxnSpPr>
          <p:cNvPr id="13" name="Straight Connector 12">
            <a:extLst>
              <a:ext uri="{FF2B5EF4-FFF2-40B4-BE49-F238E27FC236}">
                <a16:creationId xmlns:a16="http://schemas.microsoft.com/office/drawing/2014/main" id="{5D67FD63-7329-8BD0-4EB5-8CDB2AD5EEDA}"/>
              </a:ext>
            </a:extLst>
          </p:cNvPr>
          <p:cNvCxnSpPr/>
          <p:nvPr/>
        </p:nvCxnSpPr>
        <p:spPr>
          <a:xfrm>
            <a:off x="1807315" y="644784"/>
            <a:ext cx="829389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7" name="Title 2">
            <a:extLst>
              <a:ext uri="{FF2B5EF4-FFF2-40B4-BE49-F238E27FC236}">
                <a16:creationId xmlns:a16="http://schemas.microsoft.com/office/drawing/2014/main" id="{D1EF8A68-DDE1-AAA3-D2B4-036D9D66128C}"/>
              </a:ext>
            </a:extLst>
          </p:cNvPr>
          <p:cNvSpPr txBox="1">
            <a:spLocks/>
          </p:cNvSpPr>
          <p:nvPr/>
        </p:nvSpPr>
        <p:spPr>
          <a:xfrm>
            <a:off x="1253836" y="686334"/>
            <a:ext cx="10019980" cy="453240"/>
          </a:xfrm>
          <a:prstGeom prst="rect">
            <a:avLst/>
          </a:prstGeom>
          <a:solidFill>
            <a:schemeClr val="bg1"/>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9" tIns="35719" rIns="35719" bIns="35719"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2400" b="1"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We have hope in a glorious future without death. </a:t>
            </a:r>
          </a:p>
        </p:txBody>
      </p:sp>
      <p:sp>
        <p:nvSpPr>
          <p:cNvPr id="2" name="TextBox 1">
            <a:extLst>
              <a:ext uri="{FF2B5EF4-FFF2-40B4-BE49-F238E27FC236}">
                <a16:creationId xmlns:a16="http://schemas.microsoft.com/office/drawing/2014/main" id="{1E789A4A-A6C9-37D0-802B-BED0C1216F7C}"/>
              </a:ext>
            </a:extLst>
          </p:cNvPr>
          <p:cNvSpPr txBox="1"/>
          <p:nvPr/>
        </p:nvSpPr>
        <p:spPr>
          <a:xfrm>
            <a:off x="1286211" y="74628"/>
            <a:ext cx="6250488" cy="611706"/>
          </a:xfrm>
          <a:prstGeom prst="rect">
            <a:avLst/>
          </a:prstGeom>
          <a:solidFill>
            <a:schemeClr val="accent6">
              <a:lumMod val="75000"/>
              <a:alpha val="50000"/>
            </a:schemeClr>
          </a:solidFill>
        </p:spPr>
        <p:txBody>
          <a:bodyPr wrap="square" rtlCol="0">
            <a:spAutoFit/>
          </a:bodyPr>
          <a:lstStyle/>
          <a:p>
            <a:pPr algn="l"/>
            <a:r>
              <a:rPr lang="en-US" sz="3375" b="1" cap="small" dirty="0">
                <a:solidFill>
                  <a:schemeClr val="bg1"/>
                </a:solidFill>
                <a:latin typeface="Gotham Medium" panose="02000604030000020004"/>
              </a:rPr>
              <a:t>Apply the Message: </a:t>
            </a:r>
          </a:p>
        </p:txBody>
      </p:sp>
      <p:sp>
        <p:nvSpPr>
          <p:cNvPr id="3" name="Title 2">
            <a:extLst>
              <a:ext uri="{FF2B5EF4-FFF2-40B4-BE49-F238E27FC236}">
                <a16:creationId xmlns:a16="http://schemas.microsoft.com/office/drawing/2014/main" id="{AE027146-8EB7-5DD0-6CC2-14C3A4E020B7}"/>
              </a:ext>
            </a:extLst>
          </p:cNvPr>
          <p:cNvSpPr txBox="1">
            <a:spLocks/>
          </p:cNvSpPr>
          <p:nvPr/>
        </p:nvSpPr>
        <p:spPr>
          <a:xfrm>
            <a:off x="7848600" y="149990"/>
            <a:ext cx="3425216"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Tree>
    <p:extLst>
      <p:ext uri="{BB962C8B-B14F-4D97-AF65-F5344CB8AC3E}">
        <p14:creationId xmlns:p14="http://schemas.microsoft.com/office/powerpoint/2010/main" val="41733447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56A0CA3C-CB6F-4969-93C0-45F283F66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002060"/>
              </a:solidFill>
            </a:endParaRPr>
          </a:p>
        </p:txBody>
      </p: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8" name="Line 10">
            <a:extLst>
              <a:ext uri="{FF2B5EF4-FFF2-40B4-BE49-F238E27FC236}">
                <a16:creationId xmlns:a16="http://schemas.microsoft.com/office/drawing/2014/main" id="{0B0374A3-4F59-4729-A0DE-A253865B5D03}"/>
              </a:ext>
            </a:extLst>
          </p:cNvPr>
          <p:cNvSpPr>
            <a:spLocks noChangeShapeType="1"/>
          </p:cNvSpPr>
          <p:nvPr/>
        </p:nvSpPr>
        <p:spPr bwMode="auto">
          <a:xfrm>
            <a:off x="-396598" y="7010400"/>
            <a:ext cx="12985195" cy="0"/>
          </a:xfrm>
          <a:prstGeom prst="line">
            <a:avLst/>
          </a:prstGeom>
          <a:ln w="76200">
            <a:solidFill>
              <a:schemeClr val="bg2"/>
            </a:solidFill>
            <a:round/>
            <a:headEnd/>
            <a:tailEnd/>
          </a:ln>
          <a:scene3d>
            <a:camera prst="orthographicFront"/>
            <a:lightRig rig="threePt" dir="t"/>
          </a:scene3d>
          <a:sp3d>
            <a:bevelT prst="relaxedInset"/>
          </a:sp3d>
        </p:spPr>
        <p:txBody>
          <a:bodyPr lIns="64291" tIns="32146" rIns="64291" bIns="32146"/>
          <a:lstStyle/>
          <a:p>
            <a:pPr algn="l"/>
            <a:endParaRPr lang="en-US" sz="1400" dirty="0">
              <a:solidFill>
                <a:srgbClr val="002060"/>
              </a:solidFill>
              <a:latin typeface="Gotham Medium" panose="02000604030000020004"/>
            </a:endParaRPr>
          </a:p>
        </p:txBody>
      </p:sp>
      <p:cxnSp>
        <p:nvCxnSpPr>
          <p:cNvPr id="9" name="Straight Connector 8">
            <a:extLst>
              <a:ext uri="{FF2B5EF4-FFF2-40B4-BE49-F238E27FC236}">
                <a16:creationId xmlns:a16="http://schemas.microsoft.com/office/drawing/2014/main" id="{ECBF4161-EDD7-4A93-81C8-0EAD6F22079B}"/>
              </a:ext>
            </a:extLst>
          </p:cNvPr>
          <p:cNvCxnSpPr>
            <a:cxnSpLocks/>
          </p:cNvCxnSpPr>
          <p:nvPr/>
        </p:nvCxnSpPr>
        <p:spPr>
          <a:xfrm>
            <a:off x="-420927" y="6864880"/>
            <a:ext cx="12985195" cy="0"/>
          </a:xfrm>
          <a:prstGeom prst="line">
            <a:avLst/>
          </a:prstGeom>
          <a:ln w="76200">
            <a:solidFill>
              <a:schemeClr val="bg2"/>
            </a:solidFill>
          </a:ln>
          <a:scene3d>
            <a:camera prst="orthographicFront"/>
            <a:lightRig rig="threePt" dir="t"/>
          </a:scene3d>
          <a:sp3d>
            <a:bevelT prst="relaxedInset"/>
          </a:sp3d>
        </p:spPr>
        <p:style>
          <a:lnRef idx="1">
            <a:schemeClr val="accent1"/>
          </a:lnRef>
          <a:fillRef idx="0">
            <a:schemeClr val="accent1"/>
          </a:fillRef>
          <a:effectRef idx="0">
            <a:schemeClr val="accent1"/>
          </a:effectRef>
          <a:fontRef idx="minor">
            <a:schemeClr val="tx1"/>
          </a:fontRef>
        </p:style>
      </p:cxnSp>
      <p:sp>
        <p:nvSpPr>
          <p:cNvPr id="16" name="Line 10">
            <a:extLst>
              <a:ext uri="{FF2B5EF4-FFF2-40B4-BE49-F238E27FC236}">
                <a16:creationId xmlns:a16="http://schemas.microsoft.com/office/drawing/2014/main" id="{291BD761-4788-473E-B4D5-337F7713CAC6}"/>
              </a:ext>
            </a:extLst>
          </p:cNvPr>
          <p:cNvSpPr>
            <a:spLocks noChangeShapeType="1"/>
          </p:cNvSpPr>
          <p:nvPr/>
        </p:nvSpPr>
        <p:spPr bwMode="auto">
          <a:xfrm>
            <a:off x="-396598" y="6934200"/>
            <a:ext cx="13256362" cy="0"/>
          </a:xfrm>
          <a:prstGeom prst="line">
            <a:avLst/>
          </a:prstGeom>
          <a:ln w="76200">
            <a:solidFill>
              <a:schemeClr val="bg2"/>
            </a:solidFill>
            <a:headEnd/>
            <a:tailEnd/>
          </a:ln>
          <a:scene3d>
            <a:camera prst="orthographicFront"/>
            <a:lightRig rig="threePt" dir="t"/>
          </a:scene3d>
          <a:sp3d>
            <a:bevelT prst="relaxedInset"/>
          </a:sp3d>
        </p:spPr>
        <p:style>
          <a:lnRef idx="3">
            <a:schemeClr val="dk1"/>
          </a:lnRef>
          <a:fillRef idx="0">
            <a:schemeClr val="dk1"/>
          </a:fillRef>
          <a:effectRef idx="2">
            <a:schemeClr val="dk1"/>
          </a:effectRef>
          <a:fontRef idx="minor">
            <a:schemeClr val="tx1"/>
          </a:fontRef>
        </p:style>
        <p:txBody>
          <a:bodyPr lIns="64291" tIns="32146" rIns="64291" bIns="32146"/>
          <a:lstStyle/>
          <a:p>
            <a:pPr algn="l"/>
            <a:endParaRPr lang="en-US" sz="1400" dirty="0">
              <a:solidFill>
                <a:srgbClr val="002060"/>
              </a:solidFill>
              <a:latin typeface="Gotham Medium" panose="02000604030000020004"/>
            </a:endParaRPr>
          </a:p>
        </p:txBody>
      </p:sp>
      <p:sp>
        <p:nvSpPr>
          <p:cNvPr id="13" name="Title 2">
            <a:extLst>
              <a:ext uri="{FF2B5EF4-FFF2-40B4-BE49-F238E27FC236}">
                <a16:creationId xmlns:a16="http://schemas.microsoft.com/office/drawing/2014/main" id="{A4163FD0-0069-454A-8DF4-978F02463049}"/>
              </a:ext>
            </a:extLst>
          </p:cNvPr>
          <p:cNvSpPr txBox="1">
            <a:spLocks/>
          </p:cNvSpPr>
          <p:nvPr/>
        </p:nvSpPr>
        <p:spPr>
          <a:xfrm>
            <a:off x="9067800" y="228600"/>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18" name="Rectangle 17">
            <a:extLst>
              <a:ext uri="{FF2B5EF4-FFF2-40B4-BE49-F238E27FC236}">
                <a16:creationId xmlns:a16="http://schemas.microsoft.com/office/drawing/2014/main" id="{31BEEB90-7597-4769-AB1C-7A08AF233D8D}"/>
              </a:ext>
            </a:extLst>
          </p:cNvPr>
          <p:cNvSpPr/>
          <p:nvPr/>
        </p:nvSpPr>
        <p:spPr>
          <a:xfrm>
            <a:off x="609600" y="801549"/>
            <a:ext cx="10972800" cy="4888292"/>
          </a:xfrm>
          <a:prstGeom prst="rect">
            <a:avLst/>
          </a:prstGeom>
          <a:solidFill>
            <a:schemeClr val="bg1">
              <a:lumMod val="9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Lesson Introduction noted the work of Elisabeth Kübler-Ross and her contributions to the psychological study of death and dying. Despite her extensive research and writing on the topic, she named death the “greatest mystery in science. ” Paul also used the word mystery in conjunction with death (1 Corinthians 15:51). There is much we cannot fully comprehend as humans in a fallen world.</a:t>
            </a:r>
            <a:r>
              <a:rPr lang="en-US" sz="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Death is indeed a mystery. It is not a friend; it is an enemy. The good news is that Christ’s cross and empty tomb defeat death for all time (1 Corinthians 15:26; 2 Timothy 1:10; Revelation 20:14). Death’s defeat is what Easter Sunday celebrates! Loss still hurts; of that, there is no question. But the power of death is vanquished by the resurrection. Because Jesus is risen, death is not the period at the end of life’s “sentence”; it is only a comma. As Christians, we believe the “comma” of death is just a pause leading to something far greater than anything this world can ever provide.</a:t>
            </a:r>
          </a:p>
        </p:txBody>
      </p:sp>
      <p:sp>
        <p:nvSpPr>
          <p:cNvPr id="20" name="Rectangle 19">
            <a:extLst>
              <a:ext uri="{FF2B5EF4-FFF2-40B4-BE49-F238E27FC236}">
                <a16:creationId xmlns:a16="http://schemas.microsoft.com/office/drawing/2014/main" id="{BCBD2F49-815B-418F-8629-2DDA84C136B6}"/>
              </a:ext>
            </a:extLst>
          </p:cNvPr>
          <p:cNvSpPr/>
          <p:nvPr/>
        </p:nvSpPr>
        <p:spPr>
          <a:xfrm>
            <a:off x="2819400" y="233030"/>
            <a:ext cx="4191000" cy="568519"/>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gn="ctr">
              <a:lnSpc>
                <a:spcPct val="107000"/>
              </a:lnSpc>
              <a:spcBef>
                <a:spcPts val="0"/>
              </a:spcBef>
              <a:spcAft>
                <a:spcPts val="0"/>
              </a:spcAft>
            </a:pPr>
            <a:r>
              <a:rPr lang="en-US" sz="3200" b="1" cap="small" dirty="0">
                <a:solidFill>
                  <a:schemeClr val="bg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Comma, Not Period</a:t>
            </a:r>
          </a:p>
        </p:txBody>
      </p:sp>
      <p:sp>
        <p:nvSpPr>
          <p:cNvPr id="21" name="Rectangle 20">
            <a:extLst>
              <a:ext uri="{FF2B5EF4-FFF2-40B4-BE49-F238E27FC236}">
                <a16:creationId xmlns:a16="http://schemas.microsoft.com/office/drawing/2014/main" id="{A04F92F1-B4CA-4743-9C01-4E7D2D34F37C}"/>
              </a:ext>
            </a:extLst>
          </p:cNvPr>
          <p:cNvSpPr/>
          <p:nvPr/>
        </p:nvSpPr>
        <p:spPr>
          <a:xfrm>
            <a:off x="210867" y="229658"/>
            <a:ext cx="2532333" cy="512235"/>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algn="l"/>
            <a:r>
              <a:rPr lang="en-US" sz="2800" b="1" dirty="0">
                <a:solidFill>
                  <a:schemeClr val="bg1"/>
                </a:solidFill>
                <a:latin typeface="Gotham Medium" panose="02000604030000020004"/>
              </a:rPr>
              <a:t>CONCLUSION:</a:t>
            </a:r>
            <a:endParaRPr lang="en-US" sz="2000" b="1" dirty="0">
              <a:solidFill>
                <a:schemeClr val="bg1"/>
              </a:solidFill>
              <a:latin typeface="Gotham Medium" panose="02000604030000020004"/>
            </a:endParaRPr>
          </a:p>
        </p:txBody>
      </p:sp>
    </p:spTree>
    <p:extLst>
      <p:ext uri="{BB962C8B-B14F-4D97-AF65-F5344CB8AC3E}">
        <p14:creationId xmlns:p14="http://schemas.microsoft.com/office/powerpoint/2010/main" val="31314569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Rounded Corners 6">
            <a:extLst>
              <a:ext uri="{FF2B5EF4-FFF2-40B4-BE49-F238E27FC236}">
                <a16:creationId xmlns:a16="http://schemas.microsoft.com/office/drawing/2014/main" id="{19D84E3C-EC1C-40A8-9BE4-CB83B851C0AC}"/>
              </a:ext>
            </a:extLst>
          </p:cNvPr>
          <p:cNvSpPr txBox="1"/>
          <p:nvPr/>
        </p:nvSpPr>
        <p:spPr>
          <a:xfrm>
            <a:off x="289559" y="762000"/>
            <a:ext cx="11370919" cy="708023"/>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z="152400">
            <a:bevelT w="190500" h="38100"/>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008" tIns="90008" rIns="90008" bIns="90008" numCol="1" spcCol="893" anchor="ctr" anchorCtr="0">
            <a:noAutofit/>
          </a:bodyPr>
          <a:lstStyle/>
          <a:p>
            <a:pPr defTabSz="562550">
              <a:lnSpc>
                <a:spcPct val="90000"/>
              </a:lnSpc>
              <a:spcBef>
                <a:spcPct val="0"/>
              </a:spcBef>
              <a:spcAft>
                <a:spcPct val="35000"/>
              </a:spcAft>
            </a:pPr>
            <a:r>
              <a:rPr lang="en-US" sz="32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Live It Out:  </a:t>
            </a:r>
            <a:r>
              <a:rPr lang="en-US" sz="3200" b="1" cap="small" dirty="0">
                <a:solidFill>
                  <a:srgbClr val="002060"/>
                </a:solidFill>
                <a:effectLst>
                  <a:outerShdw blurRad="38100" dist="38100" dir="2700000" algn="tl">
                    <a:srgbClr val="000000">
                      <a:alpha val="43137"/>
                    </a:srgbClr>
                  </a:outerShdw>
                </a:effectLst>
                <a:latin typeface="Gotham Medium" panose="02000604030000020004"/>
              </a:rPr>
              <a:t>Declare your gratitude to God for victory over death. </a:t>
            </a:r>
          </a:p>
        </p:txBody>
      </p:sp>
      <p:sp>
        <p:nvSpPr>
          <p:cNvPr id="16" name="Rectangle 15">
            <a:extLst>
              <a:ext uri="{FF2B5EF4-FFF2-40B4-BE49-F238E27FC236}">
                <a16:creationId xmlns:a16="http://schemas.microsoft.com/office/drawing/2014/main" id="{F458977A-D61D-4781-A330-C460143E239E}"/>
              </a:ext>
            </a:extLst>
          </p:cNvPr>
          <p:cNvSpPr/>
          <p:nvPr/>
        </p:nvSpPr>
        <p:spPr>
          <a:xfrm>
            <a:off x="1000124" y="3791972"/>
            <a:ext cx="10629811" cy="1367584"/>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lvl="1">
              <a:lnSpc>
                <a:spcPct val="107000"/>
              </a:lnSpc>
            </a:pPr>
            <a:r>
              <a:rPr lang="en-US" sz="2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This week, use a quiet time to allow yourself to consider some of the discouraging aspects of mortality (the aches and pains of aging, sickness or disease, the loss of loved ones).  Then write a prayer of gratitude, giving thanks to God that we can be raised from the dead, no longer to experience the pains of mortality. </a:t>
            </a:r>
          </a:p>
        </p:txBody>
      </p:sp>
      <p:sp>
        <p:nvSpPr>
          <p:cNvPr id="17" name="Rectangle 16">
            <a:extLst>
              <a:ext uri="{FF2B5EF4-FFF2-40B4-BE49-F238E27FC236}">
                <a16:creationId xmlns:a16="http://schemas.microsoft.com/office/drawing/2014/main" id="{FA587F66-BEFF-4D6C-AEF0-FA091908B866}"/>
              </a:ext>
            </a:extLst>
          </p:cNvPr>
          <p:cNvSpPr/>
          <p:nvPr/>
        </p:nvSpPr>
        <p:spPr>
          <a:xfrm>
            <a:off x="1000123" y="3352800"/>
            <a:ext cx="3571877" cy="505490"/>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800" b="1"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 New Day Is Coming!                                                                                                                                      </a:t>
            </a:r>
          </a:p>
        </p:txBody>
      </p:sp>
      <p:sp>
        <p:nvSpPr>
          <p:cNvPr id="20" name="TextBox 19">
            <a:extLst>
              <a:ext uri="{FF2B5EF4-FFF2-40B4-BE49-F238E27FC236}">
                <a16:creationId xmlns:a16="http://schemas.microsoft.com/office/drawing/2014/main" id="{E0E08A8E-44E9-45B0-8B50-4F7F860FB96D}"/>
              </a:ext>
            </a:extLst>
          </p:cNvPr>
          <p:cNvSpPr txBox="1"/>
          <p:nvPr/>
        </p:nvSpPr>
        <p:spPr>
          <a:xfrm>
            <a:off x="9522" y="-3497"/>
            <a:ext cx="2733678" cy="584295"/>
          </a:xfrm>
          <a:prstGeom prst="rect">
            <a:avLst/>
          </a:prstGeom>
          <a:solidFill>
            <a:schemeClr val="accent6">
              <a:lumMod val="75000"/>
              <a:alpha val="50000"/>
            </a:schemeClr>
          </a:solidFill>
        </p:spPr>
        <p:txBody>
          <a:bodyPr wrap="square" lIns="64291" tIns="32146" rIns="64291" bIns="32146" rtlCol="0">
            <a:spAutoFit/>
          </a:bodyPr>
          <a:lstStyle/>
          <a:p>
            <a:pPr algn="l"/>
            <a:r>
              <a:rPr lang="en-US" sz="3400" b="1" dirty="0">
                <a:solidFill>
                  <a:schemeClr val="bg1"/>
                </a:solidFill>
                <a:effectLst>
                  <a:outerShdw blurRad="38100" dist="38100" dir="2700000" algn="tl">
                    <a:srgbClr val="000000">
                      <a:alpha val="43137"/>
                    </a:srgbClr>
                  </a:outerShdw>
                </a:effectLst>
                <a:latin typeface="Gotham Medium" panose="02000604030000020004"/>
              </a:rPr>
              <a:t>CONCLUSION</a:t>
            </a:r>
            <a:endParaRPr lang="en-US" sz="2500" b="1" dirty="0">
              <a:solidFill>
                <a:schemeClr val="bg1"/>
              </a:solidFill>
              <a:effectLst>
                <a:outerShdw blurRad="38100" dist="38100" dir="2700000" algn="tl">
                  <a:srgbClr val="000000">
                    <a:alpha val="43137"/>
                  </a:srgbClr>
                </a:outerShdw>
              </a:effectLst>
              <a:latin typeface="Gotham Medium" panose="02000604030000020004"/>
            </a:endParaRPr>
          </a:p>
        </p:txBody>
      </p:sp>
      <p:cxnSp>
        <p:nvCxnSpPr>
          <p:cNvPr id="21" name="Straight Connector 20">
            <a:extLst>
              <a:ext uri="{FF2B5EF4-FFF2-40B4-BE49-F238E27FC236}">
                <a16:creationId xmlns:a16="http://schemas.microsoft.com/office/drawing/2014/main" id="{22F8F15B-CC40-4200-A69F-FFD4094F4EFC}"/>
              </a:ext>
            </a:extLst>
          </p:cNvPr>
          <p:cNvCxnSpPr/>
          <p:nvPr/>
        </p:nvCxnSpPr>
        <p:spPr>
          <a:xfrm>
            <a:off x="-228600" y="533400"/>
            <a:ext cx="12801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itle 2">
            <a:extLst>
              <a:ext uri="{FF2B5EF4-FFF2-40B4-BE49-F238E27FC236}">
                <a16:creationId xmlns:a16="http://schemas.microsoft.com/office/drawing/2014/main" id="{677FC927-7CB2-4858-9126-4B062A86ABDD}"/>
              </a:ext>
            </a:extLst>
          </p:cNvPr>
          <p:cNvSpPr txBox="1">
            <a:spLocks/>
          </p:cNvSpPr>
          <p:nvPr/>
        </p:nvSpPr>
        <p:spPr>
          <a:xfrm>
            <a:off x="9175720" y="56521"/>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12" name="TextBox 11">
            <a:extLst>
              <a:ext uri="{FF2B5EF4-FFF2-40B4-BE49-F238E27FC236}">
                <a16:creationId xmlns:a16="http://schemas.microsoft.com/office/drawing/2014/main" id="{E5607234-07D1-4F2A-9B6F-72528D376BCB}"/>
              </a:ext>
            </a:extLst>
          </p:cNvPr>
          <p:cNvSpPr txBox="1"/>
          <p:nvPr/>
        </p:nvSpPr>
        <p:spPr>
          <a:xfrm>
            <a:off x="321914" y="1371600"/>
            <a:ext cx="11336686" cy="1655518"/>
          </a:xfrm>
          <a:prstGeom prst="rect">
            <a:avLst/>
          </a:prstGeom>
          <a:solidFill>
            <a:schemeClr val="bg1"/>
          </a:solidFill>
        </p:spPr>
        <p:txBody>
          <a:bodyPr wrap="square">
            <a:spAutoFit/>
          </a:bodyPr>
          <a:lstStyle/>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Everything in our world has a lifespan, and the reality of a finite limit is sobering.  That’s why contemplating resurrection life is such a hopeful exercise for believers.  The invitation for the week ahead is to bring resurrection joy into your prayer time, giving voice to the victory that Christ has won. </a:t>
            </a:r>
          </a:p>
        </p:txBody>
      </p:sp>
    </p:spTree>
    <p:extLst>
      <p:ext uri="{BB962C8B-B14F-4D97-AF65-F5344CB8AC3E}">
        <p14:creationId xmlns:p14="http://schemas.microsoft.com/office/powerpoint/2010/main" val="34520858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4A888-0DD9-4A29-BA41-B2329D9CE4E7}"/>
            </a:ext>
          </a:extLst>
        </p:cNvPr>
        <p:cNvGrpSpPr/>
        <p:nvPr/>
      </p:nvGrpSpPr>
      <p:grpSpPr>
        <a:xfrm>
          <a:off x="0" y="0"/>
          <a:ext cx="0" cy="0"/>
          <a:chOff x="0" y="0"/>
          <a:chExt cx="0" cy="0"/>
        </a:xfrm>
      </p:grpSpPr>
      <p:pic>
        <p:nvPicPr>
          <p:cNvPr id="1026" name="Picture 2" descr="Crucifix statue">
            <a:extLst>
              <a:ext uri="{FF2B5EF4-FFF2-40B4-BE49-F238E27FC236}">
                <a16:creationId xmlns:a16="http://schemas.microsoft.com/office/drawing/2014/main" id="{97AC76B9-0503-A55F-385F-B5B197EDC3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8776" t="27439" r="17191" b="39642"/>
          <a:stretch/>
        </p:blipFill>
        <p:spPr bwMode="auto">
          <a:xfrm>
            <a:off x="7367336" y="2783953"/>
            <a:ext cx="4695249" cy="3294065"/>
          </a:xfrm>
          <a:prstGeom prst="flowChartAlternateProcess">
            <a:avLst/>
          </a:prstGeom>
          <a:noFill/>
          <a:ln w="1524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64E218B3-0C57-86E4-EF30-D0811A7A138C}"/>
              </a:ext>
            </a:extLst>
          </p:cNvPr>
          <p:cNvGrpSpPr/>
          <p:nvPr/>
        </p:nvGrpSpPr>
        <p:grpSpPr>
          <a:xfrm>
            <a:off x="129415" y="609600"/>
            <a:ext cx="6804785" cy="5595074"/>
            <a:chOff x="598687" y="978039"/>
            <a:chExt cx="6218981" cy="3306112"/>
          </a:xfrm>
          <a:solidFill>
            <a:schemeClr val="bg1">
              <a:lumMod val="95000"/>
              <a:alpha val="50000"/>
            </a:schemeClr>
          </a:solidFill>
        </p:grpSpPr>
        <p:sp>
          <p:nvSpPr>
            <p:cNvPr id="16" name="Rectangle 15">
              <a:extLst>
                <a:ext uri="{FF2B5EF4-FFF2-40B4-BE49-F238E27FC236}">
                  <a16:creationId xmlns:a16="http://schemas.microsoft.com/office/drawing/2014/main" id="{B6207548-1F7B-D2FB-E278-BF330163D020}"/>
                </a:ext>
              </a:extLst>
            </p:cNvPr>
            <p:cNvSpPr/>
            <p:nvPr/>
          </p:nvSpPr>
          <p:spPr>
            <a:xfrm>
              <a:off x="598687" y="1068092"/>
              <a:ext cx="6218981" cy="3216059"/>
            </a:xfrm>
            <a:prstGeom prst="rect">
              <a:avLst/>
            </a:prstGeom>
            <a:gr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endParaRPr lang="en-US" sz="4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i="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a:t>
              </a:r>
            </a:p>
            <a:p>
              <a:pPr marL="0" marR="0">
                <a:lnSpc>
                  <a:spcPct val="107000"/>
                </a:lnSpc>
                <a:spcBef>
                  <a:spcPts val="0"/>
                </a:spcBef>
                <a:spcAft>
                  <a:spcPts val="0"/>
                </a:spcAft>
              </a:pPr>
              <a:r>
                <a:rPr lang="en-US" sz="3200" i="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It’s hard for us to imagine an eternal life that is free from the pains of this world.  We praise You today for defeating death and all of its effects.  We eagerly anticipate joining You in Your resurrection one day.  Thank You for the incredible gift of resurrection life with You.  Amen. </a:t>
              </a: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768E673B-8647-338B-01AD-8EE3676F9055}"/>
                </a:ext>
              </a:extLst>
            </p:cNvPr>
            <p:cNvSpPr txBox="1"/>
            <p:nvPr/>
          </p:nvSpPr>
          <p:spPr>
            <a:xfrm>
              <a:off x="707529" y="978039"/>
              <a:ext cx="2068024" cy="556656"/>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lvl="2">
                <a:lnSpc>
                  <a:spcPct val="107000"/>
                </a:lnSpc>
              </a:pPr>
              <a:r>
                <a:rPr lang="en-US" sz="54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Prayer</a:t>
              </a:r>
            </a:p>
          </p:txBody>
        </p:sp>
      </p:grpSp>
      <p:sp>
        <p:nvSpPr>
          <p:cNvPr id="8" name="Line 10">
            <a:extLst>
              <a:ext uri="{FF2B5EF4-FFF2-40B4-BE49-F238E27FC236}">
                <a16:creationId xmlns:a16="http://schemas.microsoft.com/office/drawing/2014/main" id="{3D6CFBA1-1B6B-2E15-49E2-E2ACAD757CA3}"/>
              </a:ext>
            </a:extLst>
          </p:cNvPr>
          <p:cNvSpPr>
            <a:spLocks noChangeShapeType="1"/>
          </p:cNvSpPr>
          <p:nvPr/>
        </p:nvSpPr>
        <p:spPr bwMode="auto">
          <a:xfrm flipV="1">
            <a:off x="-304800" y="152400"/>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9" name="Line 10">
            <a:extLst>
              <a:ext uri="{FF2B5EF4-FFF2-40B4-BE49-F238E27FC236}">
                <a16:creationId xmlns:a16="http://schemas.microsoft.com/office/drawing/2014/main" id="{4423BD38-0906-72E7-892E-185883F0F925}"/>
              </a:ext>
            </a:extLst>
          </p:cNvPr>
          <p:cNvSpPr>
            <a:spLocks noChangeShapeType="1"/>
          </p:cNvSpPr>
          <p:nvPr/>
        </p:nvSpPr>
        <p:spPr bwMode="auto">
          <a:xfrm flipV="1">
            <a:off x="-304800" y="304800"/>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10" name="Line 10">
            <a:extLst>
              <a:ext uri="{FF2B5EF4-FFF2-40B4-BE49-F238E27FC236}">
                <a16:creationId xmlns:a16="http://schemas.microsoft.com/office/drawing/2014/main" id="{0DDA6E28-832B-94EC-02F5-DAB67C7AEF56}"/>
              </a:ext>
            </a:extLst>
          </p:cNvPr>
          <p:cNvSpPr>
            <a:spLocks noChangeShapeType="1"/>
          </p:cNvSpPr>
          <p:nvPr/>
        </p:nvSpPr>
        <p:spPr bwMode="auto">
          <a:xfrm flipV="1">
            <a:off x="-433137" y="6641216"/>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Tree>
    <p:extLst>
      <p:ext uri="{BB962C8B-B14F-4D97-AF65-F5344CB8AC3E}">
        <p14:creationId xmlns:p14="http://schemas.microsoft.com/office/powerpoint/2010/main" val="22009595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Content Placeholder 1">
            <a:extLst>
              <a:ext uri="{FF2B5EF4-FFF2-40B4-BE49-F238E27FC236}">
                <a16:creationId xmlns:a16="http://schemas.microsoft.com/office/drawing/2014/main" id="{42E1562E-E608-4D5E-8FE5-829C046080EC}"/>
              </a:ext>
            </a:extLst>
          </p:cNvPr>
          <p:cNvSpPr txBox="1">
            <a:spLocks/>
          </p:cNvSpPr>
          <p:nvPr/>
        </p:nvSpPr>
        <p:spPr>
          <a:xfrm>
            <a:off x="1371600" y="255090"/>
            <a:ext cx="10134600" cy="5405094"/>
          </a:xfrm>
          <a:prstGeom prst="rect">
            <a:avLst/>
          </a:prstGeom>
          <a:solidFill>
            <a:schemeClr val="accent6">
              <a:lumMod val="40000"/>
              <a:lumOff val="60000"/>
              <a:alpha val="10000"/>
            </a:schemeClr>
          </a:solidFill>
          <a:ln w="76200">
            <a:solidFill>
              <a:schemeClr val="tx1"/>
            </a:solid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scene3d>
              <a:camera prst="orthographicFront"/>
              <a:lightRig rig="threePt" dir="t"/>
            </a:scene3d>
            <a:sp3d extrusionH="57150">
              <a:bevelT w="38100" h="38100" prst="relaxedInset"/>
            </a:sp3d>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endParaRPr lang="en-US" sz="4000" i="1" cap="small"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
        <p:nvSpPr>
          <p:cNvPr id="14" name="TextBox 13">
            <a:extLst>
              <a:ext uri="{FF2B5EF4-FFF2-40B4-BE49-F238E27FC236}">
                <a16:creationId xmlns:a16="http://schemas.microsoft.com/office/drawing/2014/main" id="{F8D0999E-4264-487C-93ED-24210A5668CA}"/>
              </a:ext>
            </a:extLst>
          </p:cNvPr>
          <p:cNvSpPr txBox="1"/>
          <p:nvPr/>
        </p:nvSpPr>
        <p:spPr>
          <a:xfrm>
            <a:off x="1752600" y="1438045"/>
            <a:ext cx="9372600" cy="2862322"/>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bless thee, and keep thee:</a:t>
            </a:r>
          </a:p>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make his face shine upon thee, and be gracious unto thee:</a:t>
            </a:r>
          </a:p>
          <a:p>
            <a:pPr marL="182880" lvl="1" indent="-457200"/>
            <a:endPar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endParaRPr>
          </a:p>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lift up his countenance upon thee and give thee peace.  </a:t>
            </a:r>
          </a:p>
          <a:p>
            <a:pPr marL="182880" lvl="1" indent="-457200" algn="r"/>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 Numbers 6:24-26</a:t>
            </a:r>
            <a:r>
              <a:rPr lang="en-US" sz="36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 </a:t>
            </a:r>
            <a:endParaRPr lang="en-US" sz="40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endParaRPr>
          </a:p>
        </p:txBody>
      </p:sp>
      <p:sp>
        <p:nvSpPr>
          <p:cNvPr id="12" name="TextBox 11">
            <a:extLst>
              <a:ext uri="{FF2B5EF4-FFF2-40B4-BE49-F238E27FC236}">
                <a16:creationId xmlns:a16="http://schemas.microsoft.com/office/drawing/2014/main" id="{23F08298-F5E3-4123-BDAC-1FA06E9A9854}"/>
              </a:ext>
            </a:extLst>
          </p:cNvPr>
          <p:cNvSpPr txBox="1"/>
          <p:nvPr/>
        </p:nvSpPr>
        <p:spPr>
          <a:xfrm>
            <a:off x="5577636" y="454058"/>
            <a:ext cx="1723270" cy="769441"/>
          </a:xfrm>
          <a:prstGeom prst="rect">
            <a:avLst/>
          </a:prstGeom>
          <a:noFill/>
        </p:spPr>
        <p:txBody>
          <a:bodyPr wrap="square">
            <a:spAutoFit/>
          </a:bodyPr>
          <a:lstStyle/>
          <a:p>
            <a:pPr algn="ctr">
              <a:buFont typeface="Arial" pitchFamily="34" charset="0"/>
              <a:buNone/>
            </a:pPr>
            <a:r>
              <a:rPr lang="en-US" sz="4400" i="1" cap="small" dirty="0">
                <a:solidFill>
                  <a:srgbClr val="002060"/>
                </a:solidFill>
                <a:effectLst>
                  <a:outerShdw blurRad="38100" dist="38100" dir="2700000" algn="tl">
                    <a:srgbClr val="000000">
                      <a:alpha val="43137"/>
                    </a:srgbClr>
                  </a:outerShdw>
                </a:effectLst>
                <a:latin typeface="Arial Black" panose="020B0A04020102020204" pitchFamily="34" charset="0"/>
              </a:rPr>
              <a:t>End</a:t>
            </a:r>
          </a:p>
        </p:txBody>
      </p:sp>
      <p:grpSp>
        <p:nvGrpSpPr>
          <p:cNvPr id="2" name="Group 1">
            <a:extLst>
              <a:ext uri="{FF2B5EF4-FFF2-40B4-BE49-F238E27FC236}">
                <a16:creationId xmlns:a16="http://schemas.microsoft.com/office/drawing/2014/main" id="{3CFDB954-40D4-144B-E8D6-2C9799280A7D}"/>
              </a:ext>
            </a:extLst>
          </p:cNvPr>
          <p:cNvGrpSpPr/>
          <p:nvPr/>
        </p:nvGrpSpPr>
        <p:grpSpPr>
          <a:xfrm>
            <a:off x="7620000" y="6019799"/>
            <a:ext cx="4513457" cy="660813"/>
            <a:chOff x="1449360" y="8523847"/>
            <a:chExt cx="8020643" cy="930201"/>
          </a:xfrm>
        </p:grpSpPr>
        <p:grpSp>
          <p:nvGrpSpPr>
            <p:cNvPr id="3" name="Group 2">
              <a:extLst>
                <a:ext uri="{FF2B5EF4-FFF2-40B4-BE49-F238E27FC236}">
                  <a16:creationId xmlns:a16="http://schemas.microsoft.com/office/drawing/2014/main" id="{9A74E7AA-8C7D-781C-C75C-5348ABF222BB}"/>
                </a:ext>
              </a:extLst>
            </p:cNvPr>
            <p:cNvGrpSpPr/>
            <p:nvPr/>
          </p:nvGrpSpPr>
          <p:grpSpPr>
            <a:xfrm>
              <a:off x="2399144" y="8523847"/>
              <a:ext cx="6121074" cy="457200"/>
              <a:chOff x="3142974" y="6271325"/>
              <a:chExt cx="6718852" cy="1014475"/>
            </a:xfrm>
          </p:grpSpPr>
          <p:sp>
            <p:nvSpPr>
              <p:cNvPr id="5" name="Rectangle: Rounded Corners 4">
                <a:extLst>
                  <a:ext uri="{FF2B5EF4-FFF2-40B4-BE49-F238E27FC236}">
                    <a16:creationId xmlns:a16="http://schemas.microsoft.com/office/drawing/2014/main" id="{BE94DA08-5915-F018-2D39-A411320B7FB7}"/>
                  </a:ext>
                </a:extLst>
              </p:cNvPr>
              <p:cNvSpPr/>
              <p:nvPr/>
            </p:nvSpPr>
            <p:spPr>
              <a:xfrm>
                <a:off x="3142974" y="6321362"/>
                <a:ext cx="6718852" cy="914400"/>
              </a:xfrm>
              <a:prstGeom prst="roundRect">
                <a:avLst/>
              </a:prstGeom>
              <a:blipFill rotWithShape="1">
                <a:blip r:embed="rId3"/>
                <a:srcRect/>
                <a:tile tx="0" ty="0" sx="100000" sy="100000" flip="none" algn="tl"/>
              </a:blipFill>
              <a:ln w="12700" cap="flat">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4572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outerShdw blurRad="63500" dist="25400" dir="2700000" rotWithShape="0">
                      <a:srgbClr val="000000">
                        <a:alpha val="70000"/>
                      </a:srgbClr>
                    </a:outerShdw>
                  </a:effectLst>
                  <a:uFillTx/>
                  <a:latin typeface="+mn-lt"/>
                  <a:ea typeface="+mn-ea"/>
                  <a:cs typeface="+mn-cs"/>
                  <a:sym typeface="Chalkduster"/>
                </a:endParaRPr>
              </a:p>
            </p:txBody>
          </p:sp>
          <p:grpSp>
            <p:nvGrpSpPr>
              <p:cNvPr id="6" name="Group 5">
                <a:extLst>
                  <a:ext uri="{FF2B5EF4-FFF2-40B4-BE49-F238E27FC236}">
                    <a16:creationId xmlns:a16="http://schemas.microsoft.com/office/drawing/2014/main" id="{853722B2-E1E7-77BF-142D-05D59B4E925E}"/>
                  </a:ext>
                </a:extLst>
              </p:cNvPr>
              <p:cNvGrpSpPr/>
              <p:nvPr/>
            </p:nvGrpSpPr>
            <p:grpSpPr>
              <a:xfrm>
                <a:off x="3521476" y="6271325"/>
                <a:ext cx="5961849" cy="1014475"/>
                <a:chOff x="3385351" y="6315919"/>
                <a:chExt cx="5961849" cy="1014475"/>
              </a:xfrm>
              <a:scene3d>
                <a:camera prst="orthographicFront">
                  <a:rot lat="0" lon="0" rev="0"/>
                </a:camera>
                <a:lightRig rig="balanced" dir="t">
                  <a:rot lat="0" lon="0" rev="8700000"/>
                </a:lightRig>
              </a:scene3d>
            </p:grpSpPr>
            <p:pic>
              <p:nvPicPr>
                <p:cNvPr id="7" name="Picture 6" descr="A picture containing drawing, room&#10;&#10;Description automatically generated">
                  <a:extLst>
                    <a:ext uri="{FF2B5EF4-FFF2-40B4-BE49-F238E27FC236}">
                      <a16:creationId xmlns:a16="http://schemas.microsoft.com/office/drawing/2014/main" id="{A408E82E-C99B-5285-CBF9-D9708CFA7BC5}"/>
                    </a:ext>
                  </a:extLst>
                </p:cNvPr>
                <p:cNvPicPr>
                  <a:picLocks noChangeAspect="1"/>
                </p:cNvPicPr>
                <p:nvPr/>
              </p:nvPicPr>
              <p:blipFill>
                <a:blip r:embed="rId4"/>
                <a:stretch>
                  <a:fillRect/>
                </a:stretch>
              </p:blipFill>
              <p:spPr>
                <a:xfrm>
                  <a:off x="3385351" y="6570342"/>
                  <a:ext cx="2184451" cy="622569"/>
                </a:xfrm>
                <a:prstGeom prst="rect">
                  <a:avLst/>
                </a:prstGeom>
                <a:ln>
                  <a:noFill/>
                </a:ln>
                <a:effectLst>
                  <a:outerShdw blurRad="44450" dist="27940" dir="5400000" algn="ctr">
                    <a:srgbClr val="000000">
                      <a:alpha val="32000"/>
                    </a:srgbClr>
                  </a:outerShdw>
                </a:effectLst>
                <a:sp3d>
                  <a:bevelT w="190500" h="38100"/>
                </a:sp3d>
              </p:spPr>
            </p:pic>
            <p:pic>
              <p:nvPicPr>
                <p:cNvPr id="8" name="Picture 7" descr="A close up of a logo&#10;&#10;Description automatically generated">
                  <a:extLst>
                    <a:ext uri="{FF2B5EF4-FFF2-40B4-BE49-F238E27FC236}">
                      <a16:creationId xmlns:a16="http://schemas.microsoft.com/office/drawing/2014/main" id="{9458EEAC-6F5D-8EF1-E529-3FAD514DD2FD}"/>
                    </a:ext>
                  </a:extLst>
                </p:cNvPr>
                <p:cNvPicPr>
                  <a:picLocks noChangeAspect="1"/>
                </p:cNvPicPr>
                <p:nvPr/>
              </p:nvPicPr>
              <p:blipFill>
                <a:blip r:embed="rId5"/>
                <a:stretch>
                  <a:fillRect/>
                </a:stretch>
              </p:blipFill>
              <p:spPr>
                <a:xfrm>
                  <a:off x="5746205" y="6315919"/>
                  <a:ext cx="1107143" cy="1014475"/>
                </a:xfrm>
                <a:prstGeom prst="rect">
                  <a:avLst/>
                </a:prstGeom>
                <a:ln>
                  <a:noFill/>
                </a:ln>
                <a:effectLst>
                  <a:outerShdw blurRad="44450" dist="27940" dir="5400000" algn="ctr">
                    <a:srgbClr val="000000">
                      <a:alpha val="32000"/>
                    </a:srgbClr>
                  </a:outerShdw>
                </a:effectLst>
                <a:sp3d>
                  <a:bevelT w="190500" h="38100"/>
                </a:sp3d>
              </p:spPr>
            </p:pic>
            <p:pic>
              <p:nvPicPr>
                <p:cNvPr id="9" name="Picture 8">
                  <a:extLst>
                    <a:ext uri="{FF2B5EF4-FFF2-40B4-BE49-F238E27FC236}">
                      <a16:creationId xmlns:a16="http://schemas.microsoft.com/office/drawing/2014/main" id="{A6D5514C-3F0D-6CE8-A198-EECCA62576A0}"/>
                    </a:ext>
                  </a:extLst>
                </p:cNvPr>
                <p:cNvPicPr>
                  <a:picLocks noChangeAspect="1"/>
                </p:cNvPicPr>
                <p:nvPr/>
              </p:nvPicPr>
              <p:blipFill>
                <a:blip r:embed="rId6"/>
                <a:stretch>
                  <a:fillRect/>
                </a:stretch>
              </p:blipFill>
              <p:spPr>
                <a:xfrm>
                  <a:off x="7162749" y="6605486"/>
                  <a:ext cx="2184451" cy="322374"/>
                </a:xfrm>
                <a:prstGeom prst="rect">
                  <a:avLst/>
                </a:prstGeom>
                <a:ln>
                  <a:noFill/>
                </a:ln>
                <a:effectLst>
                  <a:outerShdw blurRad="44450" dist="27940" dir="5400000" algn="ctr">
                    <a:srgbClr val="000000">
                      <a:alpha val="32000"/>
                    </a:srgbClr>
                  </a:outerShdw>
                </a:effectLst>
                <a:sp3d>
                  <a:bevelT w="190500" h="38100"/>
                </a:sp3d>
              </p:spPr>
            </p:pic>
          </p:grpSp>
        </p:grpSp>
        <p:sp>
          <p:nvSpPr>
            <p:cNvPr id="4" name="Rectangle 3">
              <a:extLst>
                <a:ext uri="{FF2B5EF4-FFF2-40B4-BE49-F238E27FC236}">
                  <a16:creationId xmlns:a16="http://schemas.microsoft.com/office/drawing/2014/main" id="{AF8519CF-0607-E6E2-DD92-4B0578EBDF1B}"/>
                </a:ext>
              </a:extLst>
            </p:cNvPr>
            <p:cNvSpPr/>
            <p:nvPr/>
          </p:nvSpPr>
          <p:spPr>
            <a:xfrm>
              <a:off x="1449360" y="9020802"/>
              <a:ext cx="8020643" cy="433246"/>
            </a:xfrm>
            <a:prstGeom prst="rect">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l"/>
              <a:r>
                <a:rPr lang="en-US" sz="700" b="1" dirty="0">
                  <a:solidFill>
                    <a:schemeClr val="bg1"/>
                  </a:solidFill>
                  <a:latin typeface="Gotham Medium" panose="02000604030000020004"/>
                  <a:cs typeface="Lucida Sans Unicode" panose="020B0602030504020204" pitchFamily="34" charset="0"/>
                </a:rPr>
                <a:t>Material adapted by Stanford W. Bowman Jr. from Echoes® Adult and Bible-in-Life® Adult Spring 2026 quarter with permission,  © David C Cook, https://davidccook.org. May not be further reproduced. All rights reserved.</a:t>
              </a:r>
            </a:p>
          </p:txBody>
        </p:sp>
      </p:grpSp>
    </p:spTree>
    <p:extLst>
      <p:ext uri="{BB962C8B-B14F-4D97-AF65-F5344CB8AC3E}">
        <p14:creationId xmlns:p14="http://schemas.microsoft.com/office/powerpoint/2010/main" val="30934560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74000">
              <a:schemeClr val="accent6">
                <a:lumMod val="60000"/>
                <a:lumOff val="40000"/>
              </a:schemeClr>
            </a:gs>
            <a:gs pos="83000">
              <a:schemeClr val="accent1">
                <a:lumMod val="45000"/>
                <a:lumOff val="55000"/>
              </a:schemeClr>
            </a:gs>
            <a:gs pos="100000">
              <a:schemeClr val="accent6">
                <a:lumMod val="75000"/>
              </a:schemeClr>
            </a:gs>
          </a:gsLst>
          <a:lin ang="5400000" scaled="1"/>
        </a:gradFill>
        <a:effectLst/>
      </p:bgPr>
    </p:bg>
    <p:spTree>
      <p:nvGrpSpPr>
        <p:cNvPr id="1" name="">
          <a:extLst>
            <a:ext uri="{FF2B5EF4-FFF2-40B4-BE49-F238E27FC236}">
              <a16:creationId xmlns:a16="http://schemas.microsoft.com/office/drawing/2014/main" id="{08D20B25-A411-1805-4CCD-9AEE89A132F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7B42D6D-ECDF-8CC3-CDB7-E5306B1C9416}"/>
              </a:ext>
            </a:extLst>
          </p:cNvPr>
          <p:cNvSpPr/>
          <p:nvPr/>
        </p:nvSpPr>
        <p:spPr>
          <a:xfrm>
            <a:off x="-381000" y="-130771"/>
            <a:ext cx="12573000" cy="6984795"/>
          </a:xfrm>
          <a:prstGeom prst="rect">
            <a:avLst/>
          </a:prstGeom>
          <a:solidFill>
            <a:schemeClr val="bg1">
              <a:alpha val="80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ubtitle 2">
            <a:extLst>
              <a:ext uri="{FF2B5EF4-FFF2-40B4-BE49-F238E27FC236}">
                <a16:creationId xmlns:a16="http://schemas.microsoft.com/office/drawing/2014/main" id="{BB67E70A-1670-4C2C-2D7F-4B91E7CE2F1B}"/>
              </a:ext>
            </a:extLst>
          </p:cNvPr>
          <p:cNvSpPr txBox="1">
            <a:spLocks/>
          </p:cNvSpPr>
          <p:nvPr/>
        </p:nvSpPr>
        <p:spPr>
          <a:xfrm>
            <a:off x="190500" y="533400"/>
            <a:ext cx="11810998" cy="988549"/>
          </a:xfrm>
          <a:prstGeom prst="rect">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txBody>
          <a:bodyPr anchor="ctr">
            <a:noAutofit/>
          </a:bodyPr>
          <a:lstStyle/>
          <a:p>
            <a:pPr marL="342900" indent="-342900" algn="ctr">
              <a:spcBef>
                <a:spcPct val="20000"/>
              </a:spcBef>
              <a:defRPr/>
            </a:pPr>
            <a:r>
              <a:rPr lang="en-US" sz="4400" i="1" u="sng" cap="small" dirty="0">
                <a:ln w="0">
                  <a:solidFill>
                    <a:schemeClr val="bg1"/>
                  </a:solidFill>
                </a:ln>
                <a:solidFill>
                  <a:schemeClr val="bg1"/>
                </a:solidFill>
                <a:effectLst>
                  <a:glow rad="101600">
                    <a:schemeClr val="accent1">
                      <a:satMod val="175000"/>
                      <a:alpha val="40000"/>
                    </a:schemeClr>
                  </a:glow>
                  <a:outerShdw blurRad="38100" dist="19050" dir="2700000" algn="tl" rotWithShape="0">
                    <a:schemeClr val="dk1">
                      <a:alpha val="40000"/>
                    </a:schemeClr>
                  </a:outerShdw>
                </a:effectLst>
                <a:uFill>
                  <a:solidFill>
                    <a:srgbClr val="002060"/>
                  </a:solidFill>
                </a:uFill>
                <a:latin typeface="Arial Black" panose="020B0A04020102020204" pitchFamily="34" charset="0"/>
                <a:cs typeface="Gotham Book" pitchFamily="2" charset="0"/>
              </a:rPr>
              <a:t>RESURRECTION: THE FUTURE HOPE</a:t>
            </a:r>
            <a:endParaRPr lang="en-US" sz="6000" i="1" u="sng" cap="small" dirty="0">
              <a:ln w="0">
                <a:solidFill>
                  <a:schemeClr val="bg1"/>
                </a:solidFill>
              </a:ln>
              <a:solidFill>
                <a:schemeClr val="bg1"/>
              </a:solidFill>
              <a:effectLst>
                <a:glow rad="101600">
                  <a:schemeClr val="accent1">
                    <a:satMod val="175000"/>
                    <a:alpha val="40000"/>
                  </a:schemeClr>
                </a:glow>
                <a:outerShdw blurRad="38100" dist="19050" dir="2700000" algn="tl" rotWithShape="0">
                  <a:schemeClr val="dk1">
                    <a:alpha val="40000"/>
                  </a:schemeClr>
                </a:outerShdw>
              </a:effectLst>
              <a:uFill>
                <a:solidFill>
                  <a:srgbClr val="002060"/>
                </a:solidFill>
              </a:uFill>
              <a:latin typeface="Arial Black" panose="020B0A04020102020204" pitchFamily="34" charset="0"/>
              <a:cs typeface="Gotham Book" pitchFamily="2" charset="0"/>
            </a:endParaRPr>
          </a:p>
        </p:txBody>
      </p:sp>
      <p:sp>
        <p:nvSpPr>
          <p:cNvPr id="3" name="TextBox 2">
            <a:extLst>
              <a:ext uri="{FF2B5EF4-FFF2-40B4-BE49-F238E27FC236}">
                <a16:creationId xmlns:a16="http://schemas.microsoft.com/office/drawing/2014/main" id="{AAF5B2D3-3498-A991-FFC6-9897DD609C4D}"/>
              </a:ext>
            </a:extLst>
          </p:cNvPr>
          <p:cNvSpPr txBox="1"/>
          <p:nvPr/>
        </p:nvSpPr>
        <p:spPr>
          <a:xfrm>
            <a:off x="6515098" y="1752600"/>
            <a:ext cx="5486400" cy="3757567"/>
          </a:xfrm>
          <a:prstGeom prst="rect">
            <a:avLst/>
          </a:prstGeom>
          <a:noFill/>
          <a:ln w="1016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But now is Christ risen from the dead, and become the </a:t>
            </a:r>
            <a:r>
              <a:rPr lang="en-US" sz="3200" b="1" dirty="0" err="1">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of them that slept.  </a:t>
            </a:r>
          </a:p>
          <a:p>
            <a:pPr marL="0" marR="0">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gn="r">
              <a:lnSpc>
                <a:spcPct val="107000"/>
              </a:lnSpc>
              <a:spcBef>
                <a:spcPts val="0"/>
              </a:spcBef>
              <a:spcAft>
                <a:spcPts val="0"/>
              </a:spcAft>
            </a:pPr>
            <a:r>
              <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 Corinthians 15:20 KJV</a:t>
            </a:r>
          </a:p>
          <a:p>
            <a:pPr marL="0" marR="0" algn="r">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gn="r">
              <a:lnSpc>
                <a:spcPct val="107000"/>
              </a:lnSpc>
              <a:spcBef>
                <a:spcPts val="0"/>
              </a:spcBef>
              <a:spcAft>
                <a:spcPts val="0"/>
              </a:spcAft>
            </a:pPr>
            <a:endParaRPr lang="en-US" sz="32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pic>
        <p:nvPicPr>
          <p:cNvPr id="4" name="Picture 3" descr="A cross with a white cloth on it&#10;&#10;Description automatically generated">
            <a:extLst>
              <a:ext uri="{FF2B5EF4-FFF2-40B4-BE49-F238E27FC236}">
                <a16:creationId xmlns:a16="http://schemas.microsoft.com/office/drawing/2014/main" id="{D812D544-8E71-763F-333E-27C289159040}"/>
              </a:ext>
            </a:extLst>
          </p:cNvPr>
          <p:cNvPicPr>
            <a:picLocks noChangeAspect="1"/>
          </p:cNvPicPr>
          <p:nvPr/>
        </p:nvPicPr>
        <p:blipFill rotWithShape="1">
          <a:blip r:embed="rId3">
            <a:extLst>
              <a:ext uri="{28A0092B-C50C-407E-A947-70E740481C1C}">
                <a14:useLocalDpi xmlns:a14="http://schemas.microsoft.com/office/drawing/2010/main" val="0"/>
              </a:ext>
            </a:extLst>
          </a:blip>
          <a:srcRect r="3723"/>
          <a:stretch/>
        </p:blipFill>
        <p:spPr>
          <a:xfrm>
            <a:off x="190500" y="1751983"/>
            <a:ext cx="5203639" cy="3758184"/>
          </a:xfrm>
          <a:prstGeom prst="rect">
            <a:avLst/>
          </a:prstGeom>
          <a:ln w="101600">
            <a:solidFill>
              <a:schemeClr val="bg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6349587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9B61E99A-71EB-4D31-A4F3-EA91AD0AA5D9}"/>
              </a:ext>
            </a:extLst>
          </p:cNvPr>
          <p:cNvCxnSpPr>
            <a:cxnSpLocks/>
          </p:cNvCxnSpPr>
          <p:nvPr/>
        </p:nvCxnSpPr>
        <p:spPr>
          <a:xfrm>
            <a:off x="0" y="685800"/>
            <a:ext cx="12801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9815E7F2-3E69-4096-ADEB-0A3EDF7CAF0F}"/>
              </a:ext>
            </a:extLst>
          </p:cNvPr>
          <p:cNvSpPr/>
          <p:nvPr/>
        </p:nvSpPr>
        <p:spPr>
          <a:xfrm>
            <a:off x="259904" y="2249707"/>
            <a:ext cx="11779696" cy="4760693"/>
          </a:xfrm>
          <a:prstGeom prst="rect">
            <a:avLst/>
          </a:prstGeom>
          <a:solidFill>
            <a:schemeClr val="bg1">
              <a:lumMod val="95000"/>
              <a:alpha val="50000"/>
            </a:schemeClr>
          </a:solidFill>
        </p:spPr>
        <p:txBody>
          <a:bodyPr wrap="square" lIns="64291" tIns="32146" rIns="64291" bIns="32146">
            <a:spAutoFit/>
          </a:bodyPr>
          <a:lstStyle/>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1 What difference does it make whether we hope for bodily resurrection or not?</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sz="1600"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2 Why does hope in resurrection relate at all to the forgiveness of sins?</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3 What makes Jesus like the “</a:t>
            </a:r>
            <a:r>
              <a:rPr lang="en-US" b="1" dirty="0" err="1">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firstfruits</a:t>
            </a: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 of a harvest?</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p:txBody>
      </p:sp>
      <p:sp>
        <p:nvSpPr>
          <p:cNvPr id="16" name="Rectangle 15">
            <a:extLst>
              <a:ext uri="{FF2B5EF4-FFF2-40B4-BE49-F238E27FC236}">
                <a16:creationId xmlns:a16="http://schemas.microsoft.com/office/drawing/2014/main" id="{26C10FE7-E243-4C24-8423-5F595FFDBF66}"/>
              </a:ext>
            </a:extLst>
          </p:cNvPr>
          <p:cNvSpPr/>
          <p:nvPr/>
        </p:nvSpPr>
        <p:spPr>
          <a:xfrm>
            <a:off x="259904" y="2710825"/>
            <a:ext cx="11473182" cy="557362"/>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It makes all the difference! Resurrection is not an arbitrary myth, but it is the surest sign of God’s favor and power.  If we don’t believe that our bodies will rise, it makes it easier for us to slip into thinking that our bodily habits have no moral consequences. </a:t>
            </a:r>
          </a:p>
        </p:txBody>
      </p:sp>
      <p:sp>
        <p:nvSpPr>
          <p:cNvPr id="17" name="Title 2">
            <a:extLst>
              <a:ext uri="{FF2B5EF4-FFF2-40B4-BE49-F238E27FC236}">
                <a16:creationId xmlns:a16="http://schemas.microsoft.com/office/drawing/2014/main" id="{6FEED4C8-8AB2-427F-8463-36B6B70974D4}"/>
              </a:ext>
            </a:extLst>
          </p:cNvPr>
          <p:cNvSpPr txBox="1">
            <a:spLocks/>
          </p:cNvSpPr>
          <p:nvPr/>
        </p:nvSpPr>
        <p:spPr>
          <a:xfrm>
            <a:off x="336820" y="1475567"/>
            <a:ext cx="3352800" cy="505633"/>
          </a:xfrm>
          <a:prstGeom prst="rect">
            <a:avLst/>
          </a:prstGeom>
          <a:solidFill>
            <a:schemeClr val="bg1">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Taste What Is Coming</a:t>
            </a:r>
          </a:p>
        </p:txBody>
      </p:sp>
      <p:sp>
        <p:nvSpPr>
          <p:cNvPr id="19" name="Title 2">
            <a:extLst>
              <a:ext uri="{FF2B5EF4-FFF2-40B4-BE49-F238E27FC236}">
                <a16:creationId xmlns:a16="http://schemas.microsoft.com/office/drawing/2014/main" id="{DC35E360-F2C8-4E9C-99F8-1841E0C8B5BD}"/>
              </a:ext>
            </a:extLst>
          </p:cNvPr>
          <p:cNvSpPr txBox="1">
            <a:spLocks/>
          </p:cNvSpPr>
          <p:nvPr/>
        </p:nvSpPr>
        <p:spPr>
          <a:xfrm>
            <a:off x="9175720" y="62762"/>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23" name="Title 2">
            <a:extLst>
              <a:ext uri="{FF2B5EF4-FFF2-40B4-BE49-F238E27FC236}">
                <a16:creationId xmlns:a16="http://schemas.microsoft.com/office/drawing/2014/main" id="{5969DC95-2DC2-4108-894A-E0D642E6A836}"/>
              </a:ext>
            </a:extLst>
          </p:cNvPr>
          <p:cNvSpPr txBox="1">
            <a:spLocks/>
          </p:cNvSpPr>
          <p:nvPr/>
        </p:nvSpPr>
        <p:spPr>
          <a:xfrm>
            <a:off x="300725" y="157191"/>
            <a:ext cx="4423675" cy="325493"/>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algn="l"/>
            <a:r>
              <a:rPr lang="en-US" sz="3600" b="1" dirty="0">
                <a:solidFill>
                  <a:schemeClr val="bg1"/>
                </a:solidFill>
                <a:effectLst>
                  <a:outerShdw blurRad="38100" dist="38100" dir="2700000" algn="tl">
                    <a:srgbClr val="000000">
                      <a:alpha val="43137"/>
                    </a:srgbClr>
                  </a:outerShdw>
                </a:effectLst>
                <a:latin typeface="Gotham Medium" panose="02000604030000020004"/>
              </a:rPr>
              <a:t>QUESTION &amp; ANSWER</a:t>
            </a:r>
          </a:p>
        </p:txBody>
      </p:sp>
      <p:sp>
        <p:nvSpPr>
          <p:cNvPr id="14" name="Rectangle 13">
            <a:extLst>
              <a:ext uri="{FF2B5EF4-FFF2-40B4-BE49-F238E27FC236}">
                <a16:creationId xmlns:a16="http://schemas.microsoft.com/office/drawing/2014/main" id="{86B781A5-1181-4077-9ACD-3C38FA99EFAD}"/>
              </a:ext>
            </a:extLst>
          </p:cNvPr>
          <p:cNvSpPr/>
          <p:nvPr/>
        </p:nvSpPr>
        <p:spPr>
          <a:xfrm>
            <a:off x="259904" y="3731340"/>
            <a:ext cx="11473182" cy="580125"/>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pPr>
              <a:lnSpc>
                <a:spcPct val="107000"/>
              </a:lnSpc>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Forgiveness and resurrection are two sides of the same coin, since death it the consequence of sin.  If we are truly forgiven, we can have confidence that death will be reversed for us—our complete selves, body and all. </a:t>
            </a:r>
          </a:p>
        </p:txBody>
      </p:sp>
      <p:sp>
        <p:nvSpPr>
          <p:cNvPr id="2" name="Rectangle 1">
            <a:extLst>
              <a:ext uri="{FF2B5EF4-FFF2-40B4-BE49-F238E27FC236}">
                <a16:creationId xmlns:a16="http://schemas.microsoft.com/office/drawing/2014/main" id="{7F42CB59-9B13-A1C1-7A8B-AFE9C279768F}"/>
              </a:ext>
            </a:extLst>
          </p:cNvPr>
          <p:cNvSpPr/>
          <p:nvPr/>
        </p:nvSpPr>
        <p:spPr>
          <a:xfrm>
            <a:off x="259904" y="4950540"/>
            <a:ext cx="11473182" cy="843595"/>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pPr>
              <a:lnSpc>
                <a:spcPct val="107000"/>
              </a:lnSpc>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When a crop is nearly ready, the </a:t>
            </a:r>
            <a:r>
              <a:rPr lang="en-US" sz="16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are a taste of what is to come.  You can look at the </a:t>
            </a:r>
            <a:r>
              <a:rPr lang="en-US" sz="16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firstfruits</a:t>
            </a: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to have a sense of how successful the harvest will be.  Jesus’ resurrection is like a pattern or template of the whole, and it points forward to a glorious future: the general resurrection of all. </a:t>
            </a:r>
          </a:p>
        </p:txBody>
      </p:sp>
      <p:sp>
        <p:nvSpPr>
          <p:cNvPr id="4" name="Rectangle: Rounded Corners 6">
            <a:extLst>
              <a:ext uri="{FF2B5EF4-FFF2-40B4-BE49-F238E27FC236}">
                <a16:creationId xmlns:a16="http://schemas.microsoft.com/office/drawing/2014/main" id="{33851899-EF2D-57FC-82F4-C557C6CCD224}"/>
              </a:ext>
            </a:extLst>
          </p:cNvPr>
          <p:cNvSpPr txBox="1"/>
          <p:nvPr/>
        </p:nvSpPr>
        <p:spPr>
          <a:xfrm>
            <a:off x="289559" y="762001"/>
            <a:ext cx="8397241" cy="440016"/>
          </a:xfrm>
          <a:prstGeom prst="rect">
            <a:avLst/>
          </a:prstGeom>
          <a:solidFill>
            <a:schemeClr val="bg1">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z="152400">
            <a:bevelT w="190500" h="38100"/>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008" tIns="90008" rIns="90008" bIns="90008" numCol="1" spcCol="893" anchor="ctr" anchorCtr="0">
            <a:noAutofit/>
          </a:bodyPr>
          <a:lstStyle/>
          <a:p>
            <a:pPr defTabSz="562550">
              <a:lnSpc>
                <a:spcPct val="90000"/>
              </a:lnSpc>
              <a:spcBef>
                <a:spcPct val="0"/>
              </a:spcBef>
              <a:spcAft>
                <a:spcPct val="35000"/>
              </a:spcAft>
            </a:pPr>
            <a:r>
              <a:rPr lang="en-US" sz="24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Live It Out:  </a:t>
            </a:r>
            <a:r>
              <a:rPr lang="en-US" sz="2400" b="1" cap="small" dirty="0">
                <a:solidFill>
                  <a:srgbClr val="002060"/>
                </a:solidFill>
                <a:effectLst>
                  <a:outerShdw blurRad="38100" dist="38100" dir="2700000" algn="tl">
                    <a:srgbClr val="000000">
                      <a:alpha val="43137"/>
                    </a:srgbClr>
                  </a:outerShdw>
                </a:effectLst>
                <a:latin typeface="Gotham Medium" panose="02000604030000020004"/>
              </a:rPr>
              <a:t>Declare your gratitude to God for victory over death. </a:t>
            </a:r>
          </a:p>
        </p:txBody>
      </p:sp>
    </p:spTree>
    <p:extLst>
      <p:ext uri="{BB962C8B-B14F-4D97-AF65-F5344CB8AC3E}">
        <p14:creationId xmlns:p14="http://schemas.microsoft.com/office/powerpoint/2010/main" val="40734566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1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4" grpId="0"/>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250EB-43AF-82DD-2D2E-ED41345DDD50}"/>
            </a:ext>
          </a:extLst>
        </p:cNvPr>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BB90B62F-89A6-E8EE-0637-0276A0697EE3}"/>
              </a:ext>
            </a:extLst>
          </p:cNvPr>
          <p:cNvCxnSpPr>
            <a:cxnSpLocks/>
          </p:cNvCxnSpPr>
          <p:nvPr/>
        </p:nvCxnSpPr>
        <p:spPr>
          <a:xfrm>
            <a:off x="0" y="685800"/>
            <a:ext cx="12801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9422BF3-8FBF-25A8-B9B1-C9D528658B66}"/>
              </a:ext>
            </a:extLst>
          </p:cNvPr>
          <p:cNvSpPr/>
          <p:nvPr/>
        </p:nvSpPr>
        <p:spPr>
          <a:xfrm>
            <a:off x="259904" y="2249707"/>
            <a:ext cx="11779696" cy="5057056"/>
          </a:xfrm>
          <a:prstGeom prst="rect">
            <a:avLst/>
          </a:prstGeom>
          <a:solidFill>
            <a:schemeClr val="bg1">
              <a:lumMod val="95000"/>
              <a:alpha val="50000"/>
            </a:schemeClr>
          </a:solidFill>
        </p:spPr>
        <p:txBody>
          <a:bodyPr wrap="square" lIns="64291" tIns="32146" rIns="64291" bIns="32146">
            <a:spAutoFit/>
          </a:bodyPr>
          <a:lstStyle/>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1 What makes you eager to be “clothed” with immortality?</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sz="1600"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2 What makes death the most powerful enemy of all time?</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r>
              <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rPr>
              <a:t>3 How are you enjoying the victory that Jesus won for you?</a:t>
            </a: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a:p>
            <a:pPr>
              <a:lnSpc>
                <a:spcPct val="107000"/>
              </a:lnSpc>
            </a:pPr>
            <a:endParaRPr lang="en-US" b="1" dirty="0">
              <a:solidFill>
                <a:schemeClr val="bg1"/>
              </a:solidFill>
              <a:effectLst>
                <a:outerShdw blurRad="38100" dist="38100" dir="2700000" algn="tl">
                  <a:srgbClr val="000000">
                    <a:alpha val="43137"/>
                  </a:srgbClr>
                </a:outerShdw>
              </a:effectLst>
              <a:highlight>
                <a:srgbClr val="000080"/>
              </a:highlight>
              <a:latin typeface="Gotham Medium" panose="02000604030000020004"/>
              <a:cs typeface="Times New Roman" panose="02020603050405020304" pitchFamily="18" charset="0"/>
            </a:endParaRPr>
          </a:p>
        </p:txBody>
      </p:sp>
      <p:sp>
        <p:nvSpPr>
          <p:cNvPr id="16" name="Rectangle 15">
            <a:extLst>
              <a:ext uri="{FF2B5EF4-FFF2-40B4-BE49-F238E27FC236}">
                <a16:creationId xmlns:a16="http://schemas.microsoft.com/office/drawing/2014/main" id="{310D3BA7-6BFF-154D-6733-2D2D67D6CFDF}"/>
              </a:ext>
            </a:extLst>
          </p:cNvPr>
          <p:cNvSpPr/>
          <p:nvPr/>
        </p:nvSpPr>
        <p:spPr>
          <a:xfrm>
            <a:off x="259904" y="2710825"/>
            <a:ext cx="11473182" cy="557362"/>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There are any number of ailments and frailties that we face, while our bodies are in a constant state of going downhill. Maybe you look forward to freedom from pain or illness, or you want to see Jesus face-to-face. </a:t>
            </a:r>
          </a:p>
        </p:txBody>
      </p:sp>
      <p:sp>
        <p:nvSpPr>
          <p:cNvPr id="17" name="Title 2">
            <a:extLst>
              <a:ext uri="{FF2B5EF4-FFF2-40B4-BE49-F238E27FC236}">
                <a16:creationId xmlns:a16="http://schemas.microsoft.com/office/drawing/2014/main" id="{60298E06-F425-67F1-660F-951161AA028E}"/>
              </a:ext>
            </a:extLst>
          </p:cNvPr>
          <p:cNvSpPr txBox="1">
            <a:spLocks/>
          </p:cNvSpPr>
          <p:nvPr/>
        </p:nvSpPr>
        <p:spPr>
          <a:xfrm>
            <a:off x="336820" y="1475567"/>
            <a:ext cx="3549380" cy="505633"/>
          </a:xfrm>
          <a:prstGeom prst="rect">
            <a:avLst/>
          </a:prstGeom>
          <a:solidFill>
            <a:schemeClr val="bg1">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God’s Victory, Revealed</a:t>
            </a:r>
          </a:p>
        </p:txBody>
      </p:sp>
      <p:sp>
        <p:nvSpPr>
          <p:cNvPr id="14" name="Rectangle 13">
            <a:extLst>
              <a:ext uri="{FF2B5EF4-FFF2-40B4-BE49-F238E27FC236}">
                <a16:creationId xmlns:a16="http://schemas.microsoft.com/office/drawing/2014/main" id="{DD8FA672-BE3C-D98D-A3EA-AAE069784B41}"/>
              </a:ext>
            </a:extLst>
          </p:cNvPr>
          <p:cNvSpPr/>
          <p:nvPr/>
        </p:nvSpPr>
        <p:spPr>
          <a:xfrm>
            <a:off x="259904" y="3731340"/>
            <a:ext cx="11473182" cy="843595"/>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pPr>
              <a:lnSpc>
                <a:spcPct val="107000"/>
              </a:lnSpc>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 created us with life, but we die because of sin. Death is the undoing of God’s good creation, and human life is extremely precious to God. Death mocks our plans and dreams, robbing us of the opportunity to do everything we might set out to do. What do wicked people do? They murder and steal innocent life. </a:t>
            </a:r>
          </a:p>
        </p:txBody>
      </p:sp>
      <p:sp>
        <p:nvSpPr>
          <p:cNvPr id="2" name="Rectangle 1">
            <a:extLst>
              <a:ext uri="{FF2B5EF4-FFF2-40B4-BE49-F238E27FC236}">
                <a16:creationId xmlns:a16="http://schemas.microsoft.com/office/drawing/2014/main" id="{45394251-7FCA-82B7-EDCD-E93B36454AFB}"/>
              </a:ext>
            </a:extLst>
          </p:cNvPr>
          <p:cNvSpPr/>
          <p:nvPr/>
        </p:nvSpPr>
        <p:spPr>
          <a:xfrm>
            <a:off x="251883" y="5200827"/>
            <a:ext cx="11473182" cy="580125"/>
          </a:xfrm>
          <a:prstGeom prst="rect">
            <a:avLst/>
          </a:prstGeom>
          <a:noFill/>
          <a:ln/>
        </p:spPr>
        <p:style>
          <a:lnRef idx="0">
            <a:schemeClr val="accent1"/>
          </a:lnRef>
          <a:fillRef idx="3">
            <a:schemeClr val="accent1"/>
          </a:fillRef>
          <a:effectRef idx="3">
            <a:schemeClr val="accent1"/>
          </a:effectRef>
          <a:fontRef idx="minor">
            <a:schemeClr val="lt1"/>
          </a:fontRef>
        </p:style>
        <p:txBody>
          <a:bodyPr wrap="square" lIns="64291" tIns="32146" rIns="64291" bIns="32146">
            <a:spAutoFit/>
          </a:bodyPr>
          <a:lstStyle/>
          <a:p>
            <a:pPr>
              <a:lnSpc>
                <a:spcPct val="107000"/>
              </a:lnSpc>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Perhaps you are free to spend inordinate time serving your neighbor, or perhaps you have devoted time to a helping profession that will not make you wealthy. If you spend your life for others, it is not wasted. </a:t>
            </a:r>
          </a:p>
        </p:txBody>
      </p:sp>
      <p:sp>
        <p:nvSpPr>
          <p:cNvPr id="4" name="Rectangle: Rounded Corners 6">
            <a:extLst>
              <a:ext uri="{FF2B5EF4-FFF2-40B4-BE49-F238E27FC236}">
                <a16:creationId xmlns:a16="http://schemas.microsoft.com/office/drawing/2014/main" id="{9DD2D517-16E8-3ACE-D6A8-569686304934}"/>
              </a:ext>
            </a:extLst>
          </p:cNvPr>
          <p:cNvSpPr txBox="1"/>
          <p:nvPr/>
        </p:nvSpPr>
        <p:spPr>
          <a:xfrm>
            <a:off x="289559" y="762001"/>
            <a:ext cx="8397241" cy="440016"/>
          </a:xfrm>
          <a:prstGeom prst="rect">
            <a:avLst/>
          </a:prstGeom>
          <a:solidFill>
            <a:schemeClr val="bg1">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z="152400">
            <a:bevelT w="190500" h="38100"/>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008" tIns="90008" rIns="90008" bIns="90008" numCol="1" spcCol="893" anchor="ctr" anchorCtr="0">
            <a:noAutofit/>
          </a:bodyPr>
          <a:lstStyle/>
          <a:p>
            <a:pPr defTabSz="562550">
              <a:lnSpc>
                <a:spcPct val="90000"/>
              </a:lnSpc>
              <a:spcBef>
                <a:spcPct val="0"/>
              </a:spcBef>
              <a:spcAft>
                <a:spcPct val="35000"/>
              </a:spcAft>
            </a:pPr>
            <a:r>
              <a:rPr lang="en-US" sz="24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Live It Out:  </a:t>
            </a:r>
            <a:r>
              <a:rPr lang="en-US" sz="2400" b="1" cap="small" dirty="0">
                <a:solidFill>
                  <a:srgbClr val="002060"/>
                </a:solidFill>
                <a:effectLst>
                  <a:outerShdw blurRad="38100" dist="38100" dir="2700000" algn="tl">
                    <a:srgbClr val="000000">
                      <a:alpha val="43137"/>
                    </a:srgbClr>
                  </a:outerShdw>
                </a:effectLst>
                <a:latin typeface="Gotham Medium" panose="02000604030000020004"/>
              </a:rPr>
              <a:t>Declare your gratitude to God for victory over death. </a:t>
            </a:r>
          </a:p>
        </p:txBody>
      </p:sp>
      <p:sp>
        <p:nvSpPr>
          <p:cNvPr id="3" name="Title 2">
            <a:extLst>
              <a:ext uri="{FF2B5EF4-FFF2-40B4-BE49-F238E27FC236}">
                <a16:creationId xmlns:a16="http://schemas.microsoft.com/office/drawing/2014/main" id="{DC1A76A1-47CE-DC86-44A1-1B3C0409B114}"/>
              </a:ext>
            </a:extLst>
          </p:cNvPr>
          <p:cNvSpPr txBox="1">
            <a:spLocks/>
          </p:cNvSpPr>
          <p:nvPr/>
        </p:nvSpPr>
        <p:spPr>
          <a:xfrm>
            <a:off x="9175720" y="62762"/>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5" name="Title 2">
            <a:extLst>
              <a:ext uri="{FF2B5EF4-FFF2-40B4-BE49-F238E27FC236}">
                <a16:creationId xmlns:a16="http://schemas.microsoft.com/office/drawing/2014/main" id="{E1B1F75F-8BA4-8FA6-43B9-D9F1DA0C4A8A}"/>
              </a:ext>
            </a:extLst>
          </p:cNvPr>
          <p:cNvSpPr txBox="1">
            <a:spLocks/>
          </p:cNvSpPr>
          <p:nvPr/>
        </p:nvSpPr>
        <p:spPr>
          <a:xfrm>
            <a:off x="300725" y="157191"/>
            <a:ext cx="4423675" cy="325493"/>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algn="l"/>
            <a:r>
              <a:rPr lang="en-US" sz="3600" b="1" dirty="0">
                <a:solidFill>
                  <a:schemeClr val="bg1"/>
                </a:solidFill>
                <a:effectLst>
                  <a:outerShdw blurRad="38100" dist="38100" dir="2700000" algn="tl">
                    <a:srgbClr val="000000">
                      <a:alpha val="43137"/>
                    </a:srgbClr>
                  </a:outerShdw>
                </a:effectLst>
                <a:latin typeface="Gotham Medium" panose="02000604030000020004"/>
              </a:rPr>
              <a:t>QUESTION &amp; ANSWER</a:t>
            </a:r>
          </a:p>
        </p:txBody>
      </p:sp>
    </p:spTree>
    <p:extLst>
      <p:ext uri="{BB962C8B-B14F-4D97-AF65-F5344CB8AC3E}">
        <p14:creationId xmlns:p14="http://schemas.microsoft.com/office/powerpoint/2010/main" val="24867097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1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4"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t="-9000" b="-9000"/>
          </a:stretch>
        </a:blipFill>
        <a:effectLst/>
      </p:bgPr>
    </p:bg>
    <p:spTree>
      <p:nvGrpSpPr>
        <p:cNvPr id="1" name=""/>
        <p:cNvGrpSpPr/>
        <p:nvPr/>
      </p:nvGrpSpPr>
      <p:grpSpPr>
        <a:xfrm>
          <a:off x="0" y="0"/>
          <a:ext cx="0" cy="0"/>
          <a:chOff x="0" y="0"/>
          <a:chExt cx="0" cy="0"/>
        </a:xfrm>
      </p:grpSpPr>
      <p:sp>
        <p:nvSpPr>
          <p:cNvPr id="28" name="Content Placeholder 1">
            <a:extLst>
              <a:ext uri="{FF2B5EF4-FFF2-40B4-BE49-F238E27FC236}">
                <a16:creationId xmlns:a16="http://schemas.microsoft.com/office/drawing/2014/main" id="{42E1562E-E608-4D5E-8FE5-829C046080EC}"/>
              </a:ext>
            </a:extLst>
          </p:cNvPr>
          <p:cNvSpPr txBox="1">
            <a:spLocks/>
          </p:cNvSpPr>
          <p:nvPr/>
        </p:nvSpPr>
        <p:spPr>
          <a:xfrm>
            <a:off x="1371600" y="255090"/>
            <a:ext cx="10134600" cy="5405094"/>
          </a:xfrm>
          <a:prstGeom prst="rect">
            <a:avLst/>
          </a:prstGeom>
          <a:solidFill>
            <a:schemeClr val="accent6">
              <a:lumMod val="40000"/>
              <a:lumOff val="60000"/>
              <a:alpha val="10000"/>
            </a:schemeClr>
          </a:solidFill>
          <a:ln w="76200">
            <a:solidFill>
              <a:schemeClr val="tx1"/>
            </a:solid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scene3d>
              <a:camera prst="orthographicFront"/>
              <a:lightRig rig="threePt" dir="t"/>
            </a:scene3d>
            <a:sp3d extrusionH="57150">
              <a:bevelT w="38100" h="38100" prst="relaxedInset"/>
            </a:sp3d>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endParaRPr lang="en-US" sz="4000" i="1" cap="small"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
        <p:nvSpPr>
          <p:cNvPr id="14" name="TextBox 13">
            <a:extLst>
              <a:ext uri="{FF2B5EF4-FFF2-40B4-BE49-F238E27FC236}">
                <a16:creationId xmlns:a16="http://schemas.microsoft.com/office/drawing/2014/main" id="{F8D0999E-4264-487C-93ED-24210A5668CA}"/>
              </a:ext>
            </a:extLst>
          </p:cNvPr>
          <p:cNvSpPr txBox="1"/>
          <p:nvPr/>
        </p:nvSpPr>
        <p:spPr>
          <a:xfrm>
            <a:off x="1752600" y="1438045"/>
            <a:ext cx="9372600" cy="2862322"/>
          </a:xfrm>
          <a:prstGeom prst="rect">
            <a:avLst/>
          </a:prstGeom>
          <a:solidFill>
            <a:schemeClr val="bg1">
              <a:alpha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bless thee, and keep thee:</a:t>
            </a:r>
          </a:p>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make his face shine upon thee, and be gracious unto thee:</a:t>
            </a:r>
          </a:p>
          <a:p>
            <a:pPr marL="182880" lvl="1" indent="-457200"/>
            <a:endPar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endParaRPr>
          </a:p>
          <a:p>
            <a:pPr marL="182880" lvl="1" indent="-457200"/>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The Lord lift up his countenance upon thee and give thee peace.  </a:t>
            </a:r>
          </a:p>
          <a:p>
            <a:pPr marL="182880" lvl="1" indent="-457200" algn="r"/>
            <a:r>
              <a:rPr lang="en-US" sz="24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 Numbers 6:24-26</a:t>
            </a:r>
            <a:r>
              <a:rPr lang="en-US" sz="36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 </a:t>
            </a:r>
            <a:endParaRPr lang="en-US" sz="4000" i="1" dirty="0">
              <a:ln w="0"/>
              <a:solidFill>
                <a:srgbClr val="002060"/>
              </a:solidFill>
              <a:effectLst>
                <a:outerShdw blurRad="38100" dist="19050" dir="2700000" algn="tl" rotWithShape="0">
                  <a:schemeClr val="dk1">
                    <a:alpha val="40000"/>
                  </a:schemeClr>
                </a:outerShdw>
              </a:effectLst>
              <a:latin typeface="Arial Black" panose="020B0A04020102020204" pitchFamily="34" charset="0"/>
            </a:endParaRPr>
          </a:p>
        </p:txBody>
      </p:sp>
      <p:sp>
        <p:nvSpPr>
          <p:cNvPr id="12" name="TextBox 11">
            <a:extLst>
              <a:ext uri="{FF2B5EF4-FFF2-40B4-BE49-F238E27FC236}">
                <a16:creationId xmlns:a16="http://schemas.microsoft.com/office/drawing/2014/main" id="{23F08298-F5E3-4123-BDAC-1FA06E9A9854}"/>
              </a:ext>
            </a:extLst>
          </p:cNvPr>
          <p:cNvSpPr txBox="1"/>
          <p:nvPr/>
        </p:nvSpPr>
        <p:spPr>
          <a:xfrm>
            <a:off x="5577636" y="454058"/>
            <a:ext cx="1723270" cy="769441"/>
          </a:xfrm>
          <a:prstGeom prst="rect">
            <a:avLst/>
          </a:prstGeom>
          <a:noFill/>
        </p:spPr>
        <p:txBody>
          <a:bodyPr wrap="square">
            <a:spAutoFit/>
          </a:bodyPr>
          <a:lstStyle/>
          <a:p>
            <a:pPr algn="ctr">
              <a:buFont typeface="Arial" pitchFamily="34" charset="0"/>
              <a:buNone/>
            </a:pPr>
            <a:r>
              <a:rPr lang="en-US" sz="4400" i="1" cap="small" dirty="0">
                <a:solidFill>
                  <a:srgbClr val="002060"/>
                </a:solidFill>
                <a:effectLst>
                  <a:outerShdw blurRad="38100" dist="38100" dir="2700000" algn="tl">
                    <a:srgbClr val="000000">
                      <a:alpha val="43137"/>
                    </a:srgbClr>
                  </a:outerShdw>
                </a:effectLst>
                <a:latin typeface="Arial Black" panose="020B0A04020102020204" pitchFamily="34" charset="0"/>
              </a:rPr>
              <a:t>End</a:t>
            </a:r>
          </a:p>
        </p:txBody>
      </p:sp>
      <p:grpSp>
        <p:nvGrpSpPr>
          <p:cNvPr id="2" name="Group 1">
            <a:extLst>
              <a:ext uri="{FF2B5EF4-FFF2-40B4-BE49-F238E27FC236}">
                <a16:creationId xmlns:a16="http://schemas.microsoft.com/office/drawing/2014/main" id="{8F87579B-7206-146B-9BB7-DA6EE33398AF}"/>
              </a:ext>
            </a:extLst>
          </p:cNvPr>
          <p:cNvGrpSpPr/>
          <p:nvPr/>
        </p:nvGrpSpPr>
        <p:grpSpPr>
          <a:xfrm>
            <a:off x="7620000" y="6019799"/>
            <a:ext cx="4513457" cy="660813"/>
            <a:chOff x="1449360" y="8523847"/>
            <a:chExt cx="8020643" cy="930201"/>
          </a:xfrm>
        </p:grpSpPr>
        <p:grpSp>
          <p:nvGrpSpPr>
            <p:cNvPr id="3" name="Group 2">
              <a:extLst>
                <a:ext uri="{FF2B5EF4-FFF2-40B4-BE49-F238E27FC236}">
                  <a16:creationId xmlns:a16="http://schemas.microsoft.com/office/drawing/2014/main" id="{A336AE3F-FC7B-3B3B-70E4-33A1B7F6EAF0}"/>
                </a:ext>
              </a:extLst>
            </p:cNvPr>
            <p:cNvGrpSpPr/>
            <p:nvPr/>
          </p:nvGrpSpPr>
          <p:grpSpPr>
            <a:xfrm>
              <a:off x="2399144" y="8523847"/>
              <a:ext cx="6121074" cy="457200"/>
              <a:chOff x="3142974" y="6271325"/>
              <a:chExt cx="6718852" cy="1014475"/>
            </a:xfrm>
          </p:grpSpPr>
          <p:sp>
            <p:nvSpPr>
              <p:cNvPr id="5" name="Rectangle: Rounded Corners 4">
                <a:extLst>
                  <a:ext uri="{FF2B5EF4-FFF2-40B4-BE49-F238E27FC236}">
                    <a16:creationId xmlns:a16="http://schemas.microsoft.com/office/drawing/2014/main" id="{19881870-8920-EB34-C2C6-92C9ADEFBB19}"/>
                  </a:ext>
                </a:extLst>
              </p:cNvPr>
              <p:cNvSpPr/>
              <p:nvPr/>
            </p:nvSpPr>
            <p:spPr>
              <a:xfrm>
                <a:off x="3142974" y="6321362"/>
                <a:ext cx="6718852" cy="914400"/>
              </a:xfrm>
              <a:prstGeom prst="roundRect">
                <a:avLst/>
              </a:prstGeom>
              <a:blipFill rotWithShape="1">
                <a:blip r:embed="rId4"/>
                <a:srcRect/>
                <a:tile tx="0" ty="0" sx="100000" sy="100000" flip="none" algn="tl"/>
              </a:blipFill>
              <a:ln w="12700" cap="flat">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4572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outerShdw blurRad="63500" dist="25400" dir="2700000" rotWithShape="0">
                      <a:srgbClr val="000000">
                        <a:alpha val="70000"/>
                      </a:srgbClr>
                    </a:outerShdw>
                  </a:effectLst>
                  <a:uFillTx/>
                  <a:latin typeface="+mn-lt"/>
                  <a:ea typeface="+mn-ea"/>
                  <a:cs typeface="+mn-cs"/>
                  <a:sym typeface="Chalkduster"/>
                </a:endParaRPr>
              </a:p>
            </p:txBody>
          </p:sp>
          <p:grpSp>
            <p:nvGrpSpPr>
              <p:cNvPr id="6" name="Group 5">
                <a:extLst>
                  <a:ext uri="{FF2B5EF4-FFF2-40B4-BE49-F238E27FC236}">
                    <a16:creationId xmlns:a16="http://schemas.microsoft.com/office/drawing/2014/main" id="{5486471E-8951-B553-2A37-306C03DF6991}"/>
                  </a:ext>
                </a:extLst>
              </p:cNvPr>
              <p:cNvGrpSpPr/>
              <p:nvPr/>
            </p:nvGrpSpPr>
            <p:grpSpPr>
              <a:xfrm>
                <a:off x="3521476" y="6271325"/>
                <a:ext cx="5961849" cy="1014475"/>
                <a:chOff x="3385351" y="6315919"/>
                <a:chExt cx="5961849" cy="1014475"/>
              </a:xfrm>
              <a:scene3d>
                <a:camera prst="orthographicFront">
                  <a:rot lat="0" lon="0" rev="0"/>
                </a:camera>
                <a:lightRig rig="balanced" dir="t">
                  <a:rot lat="0" lon="0" rev="8700000"/>
                </a:lightRig>
              </a:scene3d>
            </p:grpSpPr>
            <p:pic>
              <p:nvPicPr>
                <p:cNvPr id="7" name="Picture 6" descr="A picture containing drawing, room&#10;&#10;Description automatically generated">
                  <a:extLst>
                    <a:ext uri="{FF2B5EF4-FFF2-40B4-BE49-F238E27FC236}">
                      <a16:creationId xmlns:a16="http://schemas.microsoft.com/office/drawing/2014/main" id="{7CFADCEC-DDBE-EEA7-DEB2-151DAE1C49B2}"/>
                    </a:ext>
                  </a:extLst>
                </p:cNvPr>
                <p:cNvPicPr>
                  <a:picLocks noChangeAspect="1"/>
                </p:cNvPicPr>
                <p:nvPr/>
              </p:nvPicPr>
              <p:blipFill>
                <a:blip r:embed="rId5"/>
                <a:stretch>
                  <a:fillRect/>
                </a:stretch>
              </p:blipFill>
              <p:spPr>
                <a:xfrm>
                  <a:off x="3385351" y="6570342"/>
                  <a:ext cx="2184451" cy="622569"/>
                </a:xfrm>
                <a:prstGeom prst="rect">
                  <a:avLst/>
                </a:prstGeom>
                <a:ln>
                  <a:noFill/>
                </a:ln>
                <a:effectLst>
                  <a:outerShdw blurRad="44450" dist="27940" dir="5400000" algn="ctr">
                    <a:srgbClr val="000000">
                      <a:alpha val="32000"/>
                    </a:srgbClr>
                  </a:outerShdw>
                </a:effectLst>
                <a:sp3d>
                  <a:bevelT w="190500" h="38100"/>
                </a:sp3d>
              </p:spPr>
            </p:pic>
            <p:pic>
              <p:nvPicPr>
                <p:cNvPr id="8" name="Picture 7" descr="A close up of a logo&#10;&#10;Description automatically generated">
                  <a:extLst>
                    <a:ext uri="{FF2B5EF4-FFF2-40B4-BE49-F238E27FC236}">
                      <a16:creationId xmlns:a16="http://schemas.microsoft.com/office/drawing/2014/main" id="{C64A6536-1D54-69EA-05F7-B3AB352B8ECD}"/>
                    </a:ext>
                  </a:extLst>
                </p:cNvPr>
                <p:cNvPicPr>
                  <a:picLocks noChangeAspect="1"/>
                </p:cNvPicPr>
                <p:nvPr/>
              </p:nvPicPr>
              <p:blipFill>
                <a:blip r:embed="rId6"/>
                <a:stretch>
                  <a:fillRect/>
                </a:stretch>
              </p:blipFill>
              <p:spPr>
                <a:xfrm>
                  <a:off x="5746205" y="6315919"/>
                  <a:ext cx="1107143" cy="1014475"/>
                </a:xfrm>
                <a:prstGeom prst="rect">
                  <a:avLst/>
                </a:prstGeom>
                <a:ln>
                  <a:noFill/>
                </a:ln>
                <a:effectLst>
                  <a:outerShdw blurRad="44450" dist="27940" dir="5400000" algn="ctr">
                    <a:srgbClr val="000000">
                      <a:alpha val="32000"/>
                    </a:srgbClr>
                  </a:outerShdw>
                </a:effectLst>
                <a:sp3d>
                  <a:bevelT w="190500" h="38100"/>
                </a:sp3d>
              </p:spPr>
            </p:pic>
            <p:pic>
              <p:nvPicPr>
                <p:cNvPr id="9" name="Picture 8">
                  <a:extLst>
                    <a:ext uri="{FF2B5EF4-FFF2-40B4-BE49-F238E27FC236}">
                      <a16:creationId xmlns:a16="http://schemas.microsoft.com/office/drawing/2014/main" id="{719D14E1-2386-C8F3-64BC-6C7E0F82098D}"/>
                    </a:ext>
                  </a:extLst>
                </p:cNvPr>
                <p:cNvPicPr>
                  <a:picLocks noChangeAspect="1"/>
                </p:cNvPicPr>
                <p:nvPr/>
              </p:nvPicPr>
              <p:blipFill>
                <a:blip r:embed="rId7"/>
                <a:stretch>
                  <a:fillRect/>
                </a:stretch>
              </p:blipFill>
              <p:spPr>
                <a:xfrm>
                  <a:off x="7162749" y="6605486"/>
                  <a:ext cx="2184451" cy="322374"/>
                </a:xfrm>
                <a:prstGeom prst="rect">
                  <a:avLst/>
                </a:prstGeom>
                <a:ln>
                  <a:noFill/>
                </a:ln>
                <a:effectLst>
                  <a:outerShdw blurRad="44450" dist="27940" dir="5400000" algn="ctr">
                    <a:srgbClr val="000000">
                      <a:alpha val="32000"/>
                    </a:srgbClr>
                  </a:outerShdw>
                </a:effectLst>
                <a:sp3d>
                  <a:bevelT w="190500" h="38100"/>
                </a:sp3d>
              </p:spPr>
            </p:pic>
          </p:grpSp>
        </p:grpSp>
        <p:sp>
          <p:nvSpPr>
            <p:cNvPr id="4" name="Rectangle 3">
              <a:extLst>
                <a:ext uri="{FF2B5EF4-FFF2-40B4-BE49-F238E27FC236}">
                  <a16:creationId xmlns:a16="http://schemas.microsoft.com/office/drawing/2014/main" id="{B3078CA3-F961-0FDD-8B08-6D5F6FB6B21D}"/>
                </a:ext>
              </a:extLst>
            </p:cNvPr>
            <p:cNvSpPr/>
            <p:nvPr/>
          </p:nvSpPr>
          <p:spPr>
            <a:xfrm>
              <a:off x="1449360" y="9020802"/>
              <a:ext cx="8020643" cy="433246"/>
            </a:xfrm>
            <a:prstGeom prst="rect">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l"/>
              <a:r>
                <a:rPr lang="en-US" sz="700" b="1" dirty="0">
                  <a:solidFill>
                    <a:schemeClr val="bg1"/>
                  </a:solidFill>
                  <a:latin typeface="Gotham Medium" panose="02000604030000020004"/>
                  <a:cs typeface="Lucida Sans Unicode" panose="020B0602030504020204" pitchFamily="34" charset="0"/>
                </a:rPr>
                <a:t>Material adapted by Stanford W. Bowman Jr. from Echoes® Adult and Bible-in-Life® Adult Spring 2026 quarter with permission,  © David C Cook, https://davidccook.org. May not be further reproduced. All rights reserved.</a:t>
              </a:r>
            </a:p>
          </p:txBody>
        </p:sp>
      </p:grpSp>
    </p:spTree>
    <p:extLst>
      <p:ext uri="{BB962C8B-B14F-4D97-AF65-F5344CB8AC3E}">
        <p14:creationId xmlns:p14="http://schemas.microsoft.com/office/powerpoint/2010/main" val="6607909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rucifix statue">
            <a:extLst>
              <a:ext uri="{FF2B5EF4-FFF2-40B4-BE49-F238E27FC236}">
                <a16:creationId xmlns:a16="http://schemas.microsoft.com/office/drawing/2014/main" id="{9AE3EDF1-4CC3-47C9-8F26-0459389DA1D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8776" t="27439" r="17191" b="39642"/>
          <a:stretch/>
        </p:blipFill>
        <p:spPr bwMode="auto">
          <a:xfrm>
            <a:off x="7367336" y="2783953"/>
            <a:ext cx="4695249" cy="3294065"/>
          </a:xfrm>
          <a:prstGeom prst="flowChartAlternateProcess">
            <a:avLst/>
          </a:prstGeom>
          <a:noFill/>
          <a:ln w="1524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B3AD8BD7-F484-4BDA-B563-3B8F80ACD9F3}"/>
              </a:ext>
            </a:extLst>
          </p:cNvPr>
          <p:cNvGrpSpPr/>
          <p:nvPr/>
        </p:nvGrpSpPr>
        <p:grpSpPr>
          <a:xfrm>
            <a:off x="152400" y="534251"/>
            <a:ext cx="7010400" cy="7175891"/>
            <a:chOff x="598687" y="978039"/>
            <a:chExt cx="6218981" cy="4240212"/>
          </a:xfrm>
          <a:solidFill>
            <a:schemeClr val="bg1">
              <a:lumMod val="95000"/>
              <a:alpha val="50000"/>
            </a:schemeClr>
          </a:solidFill>
        </p:grpSpPr>
        <p:sp>
          <p:nvSpPr>
            <p:cNvPr id="16" name="Rectangle 15">
              <a:extLst>
                <a:ext uri="{FF2B5EF4-FFF2-40B4-BE49-F238E27FC236}">
                  <a16:creationId xmlns:a16="http://schemas.microsoft.com/office/drawing/2014/main" id="{42D81312-EC24-4AE0-B13D-2FAB2FD9637B}"/>
                </a:ext>
              </a:extLst>
            </p:cNvPr>
            <p:cNvSpPr/>
            <p:nvPr/>
          </p:nvSpPr>
          <p:spPr>
            <a:xfrm>
              <a:off x="598687" y="1068092"/>
              <a:ext cx="6218981" cy="4150159"/>
            </a:xfrm>
            <a:prstGeom prst="rect">
              <a:avLst/>
            </a:prstGeom>
            <a:gr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endParaRPr lang="en-US" sz="40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Father, thank You for the hope of Jesus’ resurrection. Thank You for the comfort it brings us to know that death is not the end. We praise You for the promise of eternal life in Jesus. May we live differently, knowing the trials of this life are not the final word. In Jesus’ name we pray. Amen. </a:t>
              </a: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32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9C55079D-4BA2-40CE-9A65-B2B4DAF5DBC6}"/>
                </a:ext>
              </a:extLst>
            </p:cNvPr>
            <p:cNvSpPr txBox="1"/>
            <p:nvPr/>
          </p:nvSpPr>
          <p:spPr>
            <a:xfrm>
              <a:off x="707529" y="978039"/>
              <a:ext cx="2068024" cy="556656"/>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lvl="2">
                <a:lnSpc>
                  <a:spcPct val="107000"/>
                </a:lnSpc>
              </a:pPr>
              <a:r>
                <a:rPr lang="en-US" sz="54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Prayer</a:t>
              </a:r>
            </a:p>
          </p:txBody>
        </p:sp>
      </p:grpSp>
      <p:sp>
        <p:nvSpPr>
          <p:cNvPr id="8" name="Line 10">
            <a:extLst>
              <a:ext uri="{FF2B5EF4-FFF2-40B4-BE49-F238E27FC236}">
                <a16:creationId xmlns:a16="http://schemas.microsoft.com/office/drawing/2014/main" id="{05A31FDE-B23E-4932-97D3-105527275301}"/>
              </a:ext>
            </a:extLst>
          </p:cNvPr>
          <p:cNvSpPr>
            <a:spLocks noChangeShapeType="1"/>
          </p:cNvSpPr>
          <p:nvPr/>
        </p:nvSpPr>
        <p:spPr bwMode="auto">
          <a:xfrm flipV="1">
            <a:off x="-304800" y="152400"/>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9" name="Line 10">
            <a:extLst>
              <a:ext uri="{FF2B5EF4-FFF2-40B4-BE49-F238E27FC236}">
                <a16:creationId xmlns:a16="http://schemas.microsoft.com/office/drawing/2014/main" id="{5A45F950-DF44-4AA3-8E54-47FE2AFB00FE}"/>
              </a:ext>
            </a:extLst>
          </p:cNvPr>
          <p:cNvSpPr>
            <a:spLocks noChangeShapeType="1"/>
          </p:cNvSpPr>
          <p:nvPr/>
        </p:nvSpPr>
        <p:spPr bwMode="auto">
          <a:xfrm flipV="1">
            <a:off x="-304800" y="304800"/>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10" name="Line 10">
            <a:extLst>
              <a:ext uri="{FF2B5EF4-FFF2-40B4-BE49-F238E27FC236}">
                <a16:creationId xmlns:a16="http://schemas.microsoft.com/office/drawing/2014/main" id="{F45D9594-EC48-494D-93EA-6959D7756831}"/>
              </a:ext>
            </a:extLst>
          </p:cNvPr>
          <p:cNvSpPr>
            <a:spLocks noChangeShapeType="1"/>
          </p:cNvSpPr>
          <p:nvPr/>
        </p:nvSpPr>
        <p:spPr bwMode="auto">
          <a:xfrm flipV="1">
            <a:off x="-433137" y="6641216"/>
            <a:ext cx="12801600" cy="64384"/>
          </a:xfrm>
          <a:prstGeom prst="line">
            <a:avLst/>
          </a:prstGeom>
          <a:noFill/>
          <a:ln w="77063">
            <a:solidFill>
              <a:schemeClr val="bg1"/>
            </a:solidFill>
            <a:round/>
            <a:headEnd/>
            <a:tailEnd/>
          </a:ln>
        </p:spPr>
        <p:txBody>
          <a:bodyPr lIns="64291" tIns="32146" rIns="64291" bIns="32146"/>
          <a:lstStyle/>
          <a:p>
            <a:pPr algn="l"/>
            <a:endParaRPr lang="en-US" sz="1400" dirty="0">
              <a:latin typeface="Gotham Medium" panose="02000604030000020004"/>
            </a:endParaRPr>
          </a:p>
        </p:txBody>
      </p:sp>
      <p:sp>
        <p:nvSpPr>
          <p:cNvPr id="11" name="TextBox 10">
            <a:extLst>
              <a:ext uri="{FF2B5EF4-FFF2-40B4-BE49-F238E27FC236}">
                <a16:creationId xmlns:a16="http://schemas.microsoft.com/office/drawing/2014/main" id="{0F861137-455F-4156-A89B-7B5E22E8E984}"/>
              </a:ext>
            </a:extLst>
          </p:cNvPr>
          <p:cNvSpPr txBox="1"/>
          <p:nvPr/>
        </p:nvSpPr>
        <p:spPr>
          <a:xfrm>
            <a:off x="2438400" y="5457137"/>
            <a:ext cx="6766560" cy="1025345"/>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marL="0" lvl="1"/>
            <a:r>
              <a:rPr lang="en-US" sz="3200" b="1" i="1" u="sng" cap="small" dirty="0">
                <a:solidFill>
                  <a:srgbClr val="002060"/>
                </a:solidFill>
                <a:effectLst>
                  <a:outerShdw blurRad="38100" dist="38100" dir="2700000" algn="tl">
                    <a:srgbClr val="000000">
                      <a:alpha val="43137"/>
                    </a:srgbClr>
                  </a:outerShdw>
                </a:effectLst>
                <a:latin typeface="Gotham Medium" panose="02000604030000020004"/>
              </a:rPr>
              <a:t>Thought to Remember</a:t>
            </a:r>
          </a:p>
          <a:p>
            <a:pPr marL="0" marR="0">
              <a:lnSpc>
                <a:spcPct val="107000"/>
              </a:lnSpc>
              <a:spcBef>
                <a:spcPts val="0"/>
              </a:spcBef>
              <a:spcAft>
                <a:spcPts val="0"/>
              </a:spcAft>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Christ is risen!</a:t>
            </a:r>
          </a:p>
        </p:txBody>
      </p:sp>
    </p:spTree>
    <p:extLst>
      <p:ext uri="{BB962C8B-B14F-4D97-AF65-F5344CB8AC3E}">
        <p14:creationId xmlns:p14="http://schemas.microsoft.com/office/powerpoint/2010/main" val="36408342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C4A546D-0018-40BA-A5FD-75A46D201506}"/>
              </a:ext>
            </a:extLst>
          </p:cNvPr>
          <p:cNvSpPr/>
          <p:nvPr/>
        </p:nvSpPr>
        <p:spPr>
          <a:xfrm>
            <a:off x="152401" y="3171564"/>
            <a:ext cx="11642724" cy="3457836"/>
          </a:xfrm>
          <a:prstGeom prst="rect">
            <a:avLst/>
          </a:prstGeom>
          <a:solidFill>
            <a:schemeClr val="bg1">
              <a:lumMod val="95000"/>
              <a:alpha val="50000"/>
            </a:schemeClr>
          </a:solidFill>
          <a:ln w="603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nchor="ctr">
            <a:spAutoFit/>
          </a:bodyPr>
          <a:lstStyle/>
          <a:p>
            <a:pPr marL="457200" lvl="3" indent="-342900" hangingPunct="0">
              <a:buFont typeface="Wingdings" panose="05000000000000000000" pitchFamily="2" charset="2"/>
              <a:buChar char="q"/>
              <a:tabLst>
                <a:tab pos="642915" algn="l"/>
              </a:tabLst>
            </a:pPr>
            <a:endParaRPr lang="en-US" sz="8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Review</a:t>
            </a:r>
            <a:endParaRPr lang="en-US" sz="2400" b="1" cap="small" spc="50" dirty="0">
              <a:ln w="0"/>
              <a:solidFill>
                <a:srgbClr val="002060"/>
              </a:solidFill>
              <a:latin typeface="Gotham Medium" panose="02000604030000020004"/>
              <a:ea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Introduction</a:t>
            </a:r>
            <a:endParaRPr lang="en-US" sz="2400" b="1" cap="small" spc="50" dirty="0">
              <a:ln w="0"/>
              <a:solidFill>
                <a:srgbClr val="002060"/>
              </a:solidFill>
              <a:latin typeface="Gotham Medium" panose="02000604030000020004"/>
              <a:ea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Lesson Context</a:t>
            </a:r>
            <a:endParaRPr lang="en-US" sz="2400" b="1" cap="small" spc="50" dirty="0">
              <a:ln w="0"/>
              <a:solidFill>
                <a:srgbClr val="002060"/>
              </a:solidFill>
              <a:latin typeface="Gotham Medium" panose="02000604030000020004"/>
              <a:ea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Overview</a:t>
            </a:r>
            <a:endParaRPr lang="en-US" sz="2400" b="1" cap="small" spc="50" dirty="0">
              <a:ln w="0"/>
              <a:solidFill>
                <a:srgbClr val="002060"/>
              </a:solidFill>
              <a:latin typeface="Gotham Medium" panose="02000604030000020004"/>
              <a:ea typeface="Times New Roman" panose="02020603050405020304" pitchFamily="18" charset="0"/>
            </a:endParaRPr>
          </a:p>
          <a:p>
            <a:pPr marL="2171700" lvl="4" indent="-342900">
              <a:lnSpc>
                <a:spcPct val="107000"/>
              </a:lnSpc>
              <a:buFont typeface="Wingdings" panose="05000000000000000000" pitchFamily="2" charset="2"/>
              <a:buChar char="q"/>
            </a:pPr>
            <a:r>
              <a:rPr lang="de-DE" sz="2000" b="1" cap="small" spc="50" dirty="0">
                <a:ln w="0"/>
                <a:solidFill>
                  <a:srgbClr val="002060"/>
                </a:solidFill>
                <a:effectLst>
                  <a:outerShdw blurRad="38100" dist="38100" dir="2700000" algn="tl">
                    <a:srgbClr val="000000">
                      <a:alpha val="43137"/>
                    </a:srgbClr>
                  </a:outerShdw>
                </a:effectLst>
                <a:latin typeface="Gotham Medium" panose="02000604030000020004"/>
              </a:rPr>
              <a:t>An Empty Tomb - Mark 16:1-5, KJV</a:t>
            </a:r>
          </a:p>
          <a:p>
            <a:pPr marL="2171700" lvl="4" indent="-342900">
              <a:lnSpc>
                <a:spcPct val="107000"/>
              </a:lnSpc>
              <a:buFont typeface="Wingdings" panose="05000000000000000000" pitchFamily="2" charset="2"/>
              <a:buChar char="q"/>
            </a:pPr>
            <a:r>
              <a:rPr lang="de-DE" sz="2000" b="1" cap="small" spc="50" dirty="0">
                <a:ln w="0"/>
                <a:solidFill>
                  <a:srgbClr val="002060"/>
                </a:solidFill>
                <a:effectLst>
                  <a:outerShdw blurRad="38100" dist="38100" dir="2700000" algn="tl">
                    <a:srgbClr val="000000">
                      <a:alpha val="43137"/>
                    </a:srgbClr>
                  </a:outerShdw>
                </a:effectLst>
                <a:latin typeface="Gotham Medium" panose="02000604030000020004"/>
              </a:rPr>
              <a:t>A Risen Lord - Mark 16:6-8, KJV</a:t>
            </a:r>
          </a:p>
          <a:p>
            <a:pPr marL="1371600" lvl="6" indent="-342900">
              <a:lnSpc>
                <a:spcPct val="107000"/>
              </a:lnSpc>
              <a:buFont typeface="Wingdings" panose="05000000000000000000" pitchFamily="2" charset="2"/>
              <a:buChar char="q"/>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Bible Application</a:t>
            </a: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Conclusion</a:t>
            </a:r>
            <a:endParaRPr lang="en-US" sz="2400" b="1" cap="small" spc="50" dirty="0">
              <a:ln w="0"/>
              <a:solidFill>
                <a:srgbClr val="002060"/>
              </a:solidFill>
              <a:latin typeface="Gotham Medium" panose="02000604030000020004"/>
              <a:ea typeface="Times New Roman" panose="02020603050405020304" pitchFamily="18" charset="0"/>
            </a:endParaRPr>
          </a:p>
          <a:p>
            <a:pPr marL="1371600" lvl="5" indent="-342900" hangingPunct="0">
              <a:buFont typeface="Wingdings" panose="05000000000000000000" pitchFamily="2" charset="2"/>
              <a:buChar char="q"/>
              <a:tabLst>
                <a:tab pos="642915" algn="l"/>
              </a:tabLst>
            </a:pPr>
            <a:r>
              <a:rPr lang="en-US" sz="2400" b="1" cap="small" spc="50" dirty="0">
                <a:ln w="0"/>
                <a:solidFill>
                  <a:srgbClr val="002060"/>
                </a:solidFill>
                <a:latin typeface="Gotham Medium" panose="02000604030000020004"/>
                <a:ea typeface="Times New Roman" panose="02020603050405020304" pitchFamily="18" charset="0"/>
                <a:cs typeface="Times New Roman" panose="02020603050405020304" pitchFamily="18" charset="0"/>
              </a:rPr>
              <a:t>Question &amp; Answers</a:t>
            </a:r>
            <a:endParaRPr lang="en-US" sz="2400" b="1" cap="small" spc="50" dirty="0">
              <a:ln w="0"/>
              <a:solidFill>
                <a:srgbClr val="002060"/>
              </a:solidFill>
              <a:latin typeface="Gotham Medium" panose="02000604030000020004"/>
              <a:ea typeface="Times New Roman" panose="02020603050405020304" pitchFamily="18" charset="0"/>
            </a:endParaRPr>
          </a:p>
        </p:txBody>
      </p:sp>
      <p:sp>
        <p:nvSpPr>
          <p:cNvPr id="21" name="TextBox 20">
            <a:extLst>
              <a:ext uri="{FF2B5EF4-FFF2-40B4-BE49-F238E27FC236}">
                <a16:creationId xmlns:a16="http://schemas.microsoft.com/office/drawing/2014/main" id="{B3CAC57E-4D14-40F9-82DA-1D7CFBC1A8AC}"/>
              </a:ext>
            </a:extLst>
          </p:cNvPr>
          <p:cNvSpPr txBox="1"/>
          <p:nvPr/>
        </p:nvSpPr>
        <p:spPr>
          <a:xfrm>
            <a:off x="152400" y="3"/>
            <a:ext cx="3460415" cy="584295"/>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OUTLINE</a:t>
            </a:r>
          </a:p>
        </p:txBody>
      </p:sp>
      <p:sp>
        <p:nvSpPr>
          <p:cNvPr id="22" name="Title 2">
            <a:extLst>
              <a:ext uri="{FF2B5EF4-FFF2-40B4-BE49-F238E27FC236}">
                <a16:creationId xmlns:a16="http://schemas.microsoft.com/office/drawing/2014/main" id="{8F68DF59-7286-4940-83AC-0942762905DB}"/>
              </a:ext>
            </a:extLst>
          </p:cNvPr>
          <p:cNvSpPr txBox="1">
            <a:spLocks/>
          </p:cNvSpPr>
          <p:nvPr/>
        </p:nvSpPr>
        <p:spPr>
          <a:xfrm>
            <a:off x="8383565" y="76200"/>
            <a:ext cx="3808435"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55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cxnSp>
        <p:nvCxnSpPr>
          <p:cNvPr id="26" name="Straight Connector 25">
            <a:extLst>
              <a:ext uri="{FF2B5EF4-FFF2-40B4-BE49-F238E27FC236}">
                <a16:creationId xmlns:a16="http://schemas.microsoft.com/office/drawing/2014/main" id="{20C70E49-B2B9-42E3-A51E-1563A79CE1C4}"/>
              </a:ext>
            </a:extLst>
          </p:cNvPr>
          <p:cNvCxnSpPr>
            <a:cxnSpLocks/>
          </p:cNvCxnSpPr>
          <p:nvPr/>
        </p:nvCxnSpPr>
        <p:spPr>
          <a:xfrm>
            <a:off x="76197" y="595344"/>
            <a:ext cx="12186227"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27" name="Line 10">
            <a:extLst>
              <a:ext uri="{FF2B5EF4-FFF2-40B4-BE49-F238E27FC236}">
                <a16:creationId xmlns:a16="http://schemas.microsoft.com/office/drawing/2014/main" id="{9668BC52-3F14-425F-AA8C-99E40C6BB3DB}"/>
              </a:ext>
            </a:extLst>
          </p:cNvPr>
          <p:cNvSpPr>
            <a:spLocks noChangeShapeType="1"/>
          </p:cNvSpPr>
          <p:nvPr/>
        </p:nvSpPr>
        <p:spPr bwMode="auto">
          <a:xfrm flipV="1">
            <a:off x="0" y="2971800"/>
            <a:ext cx="12292061" cy="64384"/>
          </a:xfrm>
          <a:prstGeom prst="line">
            <a:avLst/>
          </a:prstGeom>
          <a:noFill/>
          <a:ln w="77063">
            <a:solidFill>
              <a:srgbClr val="002060"/>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16" name="Rectangle 15">
            <a:extLst>
              <a:ext uri="{FF2B5EF4-FFF2-40B4-BE49-F238E27FC236}">
                <a16:creationId xmlns:a16="http://schemas.microsoft.com/office/drawing/2014/main" id="{DD9D3D6D-AF29-46D1-9B23-73392F2CB3E3}"/>
              </a:ext>
            </a:extLst>
          </p:cNvPr>
          <p:cNvSpPr/>
          <p:nvPr/>
        </p:nvSpPr>
        <p:spPr>
          <a:xfrm>
            <a:off x="142875" y="801629"/>
            <a:ext cx="11633199" cy="2170112"/>
          </a:xfrm>
          <a:prstGeom prst="rect">
            <a:avLst/>
          </a:prstGeom>
          <a:solidFill>
            <a:schemeClr val="bg1">
              <a:lumMod val="95000"/>
              <a:alpha val="50000"/>
            </a:schemeClr>
          </a:solidFill>
          <a:ln w="603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nchor="ctr">
            <a:spAutoFit/>
          </a:bodyPr>
          <a:lstStyle/>
          <a:p>
            <a:pPr lvl="1" defTabSz="562578">
              <a:lnSpc>
                <a:spcPct val="90000"/>
              </a:lnSpc>
              <a:spcBef>
                <a:spcPct val="0"/>
              </a:spcBef>
              <a:spcAft>
                <a:spcPct val="15000"/>
              </a:spcAft>
            </a:pPr>
            <a:r>
              <a:rPr lang="en-US" sz="3200" b="1" cap="small" spc="50" dirty="0">
                <a:ln w="0"/>
                <a:solidFill>
                  <a:srgbClr val="002060"/>
                </a:solidFill>
                <a:effectLst>
                  <a:outerShdw blurRad="38100" dist="38100" dir="2700000" algn="tl">
                    <a:srgbClr val="000000">
                      <a:alpha val="43137"/>
                    </a:srgbClr>
                  </a:outerShdw>
                </a:effectLst>
                <a:latin typeface="Gotham Medium" panose="02000604030000020004"/>
              </a:rPr>
              <a:t>Lesson Scripture: </a:t>
            </a:r>
            <a:r>
              <a:rPr lang="en-US" sz="2800" b="1" u="sng" cap="small" spc="50" dirty="0">
                <a:ln w="0"/>
                <a:solidFill>
                  <a:srgbClr val="002060"/>
                </a:solidFill>
                <a:effectLst>
                  <a:outerShdw blurRad="38100" dist="38100" dir="2700000" algn="tl">
                    <a:srgbClr val="000000">
                      <a:alpha val="43137"/>
                    </a:srgbClr>
                  </a:outerShdw>
                </a:effectLst>
                <a:latin typeface="Gotham Medium" panose="02000604030000020004"/>
              </a:rPr>
              <a:t>1 Corinthians 15:13–20, 51–58</a:t>
            </a:r>
          </a:p>
          <a:p>
            <a:pPr lvl="1" defTabSz="562578">
              <a:lnSpc>
                <a:spcPct val="90000"/>
              </a:lnSpc>
              <a:spcBef>
                <a:spcPct val="0"/>
              </a:spcBef>
              <a:spcAft>
                <a:spcPct val="15000"/>
              </a:spcAft>
            </a:pPr>
            <a:r>
              <a:rPr lang="en-US" sz="3200" b="1" cap="small" spc="50" dirty="0">
                <a:ln w="0"/>
                <a:solidFill>
                  <a:srgbClr val="002060"/>
                </a:solidFill>
                <a:effectLst>
                  <a:outerShdw blurRad="38100" dist="38100" dir="2700000" algn="tl">
                    <a:srgbClr val="000000">
                      <a:alpha val="43137"/>
                    </a:srgbClr>
                  </a:outerShdw>
                </a:effectLst>
                <a:latin typeface="Gotham Medium" panose="02000604030000020004"/>
              </a:rPr>
              <a:t>Lesson Focus: </a:t>
            </a:r>
            <a:r>
              <a:rPr lang="en-US" sz="2800" b="1" cap="small" spc="50" dirty="0">
                <a:ln w="0"/>
                <a:solidFill>
                  <a:srgbClr val="002060"/>
                </a:solidFill>
                <a:effectLst>
                  <a:outerShdw blurRad="38100" dist="38100" dir="2700000" algn="tl">
                    <a:srgbClr val="000000">
                      <a:alpha val="43137"/>
                    </a:srgbClr>
                  </a:outerShdw>
                </a:effectLst>
                <a:latin typeface="Gotham Medium" panose="02000604030000020004"/>
              </a:rPr>
              <a:t>Cosmic victory arrived at Christ’s resurrection.</a:t>
            </a:r>
          </a:p>
          <a:p>
            <a:pPr lvl="1" defTabSz="562578">
              <a:lnSpc>
                <a:spcPct val="90000"/>
              </a:lnSpc>
              <a:spcBef>
                <a:spcPct val="0"/>
              </a:spcBef>
              <a:spcAft>
                <a:spcPct val="15000"/>
              </a:spcAft>
            </a:pPr>
            <a:r>
              <a:rPr lang="en-US" sz="3200" b="1" cap="small" spc="50" dirty="0">
                <a:ln w="0"/>
                <a:solidFill>
                  <a:srgbClr val="002060"/>
                </a:solidFill>
                <a:effectLst>
                  <a:outerShdw blurRad="38100" dist="38100" dir="2700000" algn="tl">
                    <a:srgbClr val="000000">
                      <a:alpha val="43137"/>
                    </a:srgbClr>
                  </a:outerShdw>
                </a:effectLst>
                <a:latin typeface="Gotham Medium" panose="02000604030000020004"/>
              </a:rPr>
              <a:t>Apply the Message: </a:t>
            </a:r>
            <a:r>
              <a:rPr lang="en-US" sz="2800" b="1" cap="small" spc="50" dirty="0">
                <a:ln w="0"/>
                <a:solidFill>
                  <a:srgbClr val="002060"/>
                </a:solidFill>
                <a:effectLst>
                  <a:outerShdw blurRad="38100" dist="38100" dir="2700000" algn="tl">
                    <a:srgbClr val="000000">
                      <a:alpha val="43137"/>
                    </a:srgbClr>
                  </a:outerShdw>
                </a:effectLst>
                <a:latin typeface="Gotham Medium" panose="02000604030000020004"/>
              </a:rPr>
              <a:t>We have hope in a glorious future without death. </a:t>
            </a:r>
          </a:p>
          <a:p>
            <a:pPr lvl="1"/>
            <a:endParaRPr lang="en-US" sz="400" b="1" cap="small" spc="50" dirty="0">
              <a:ln w="0"/>
              <a:solidFill>
                <a:srgbClr val="002060"/>
              </a:solidFill>
              <a:effectLst>
                <a:outerShdw blurRad="38100" dist="38100" dir="2700000" algn="tl">
                  <a:srgbClr val="000000">
                    <a:alpha val="43137"/>
                  </a:srgbClr>
                </a:outerShdw>
              </a:effectLst>
              <a:latin typeface="Gotham Medium" panose="02000604030000020004"/>
            </a:endParaRPr>
          </a:p>
          <a:p>
            <a:pPr lvl="1"/>
            <a:r>
              <a:rPr lang="en-US" sz="3200" b="1" cap="small" spc="50" dirty="0">
                <a:ln w="0"/>
                <a:solidFill>
                  <a:srgbClr val="002060"/>
                </a:solidFill>
                <a:effectLst>
                  <a:outerShdw blurRad="38100" dist="38100" dir="2700000" algn="tl">
                    <a:srgbClr val="000000">
                      <a:alpha val="43137"/>
                    </a:srgbClr>
                  </a:outerShdw>
                </a:effectLst>
                <a:latin typeface="Gotham Medium" panose="02000604030000020004"/>
              </a:rPr>
              <a:t>Live It Out : </a:t>
            </a:r>
            <a:r>
              <a:rPr lang="en-US" sz="2800" b="1" cap="small" spc="50" dirty="0">
                <a:ln w="0"/>
                <a:solidFill>
                  <a:srgbClr val="002060"/>
                </a:solidFill>
                <a:effectLst>
                  <a:outerShdw blurRad="38100" dist="38100" dir="2700000" algn="tl">
                    <a:srgbClr val="000000">
                      <a:alpha val="43137"/>
                    </a:srgbClr>
                  </a:outerShdw>
                </a:effectLst>
                <a:latin typeface="Gotham Medium" panose="02000604030000020004"/>
              </a:rPr>
              <a:t>Declare your gratitude to God for victory over death. </a:t>
            </a:r>
          </a:p>
        </p:txBody>
      </p:sp>
    </p:spTree>
    <p:extLst>
      <p:ext uri="{BB962C8B-B14F-4D97-AF65-F5344CB8AC3E}">
        <p14:creationId xmlns:p14="http://schemas.microsoft.com/office/powerpoint/2010/main" val="3647163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7" name="Rectangle 26">
            <a:extLst>
              <a:ext uri="{FF2B5EF4-FFF2-40B4-BE49-F238E27FC236}">
                <a16:creationId xmlns:a16="http://schemas.microsoft.com/office/drawing/2014/main" id="{5D12579F-ED0B-4F28-9022-D18F2789D03C}"/>
              </a:ext>
            </a:extLst>
          </p:cNvPr>
          <p:cNvSpPr/>
          <p:nvPr/>
        </p:nvSpPr>
        <p:spPr>
          <a:xfrm>
            <a:off x="964576" y="961078"/>
            <a:ext cx="10415337" cy="5448125"/>
          </a:xfrm>
          <a:prstGeom prst="rect">
            <a:avLst/>
          </a:prstGeom>
          <a:solidFill>
            <a:schemeClr val="bg1">
              <a:lumMod val="95000"/>
              <a:alpha val="50000"/>
            </a:schemeClr>
          </a:solidFill>
          <a:ln w="101600">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3200" b="1" u="sng" cap="sm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Groundbreaking News </a:t>
            </a:r>
          </a:p>
          <a:p>
            <a:pPr lvl="1">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1969 book On Death and Dying, by Elisabeth Kübler-Ross (1926–2004), proved revolutionary in identifying grief stages. The author named five parts of the grief cycle: denial, anger, bargaining, depression, and acceptance. These are typical stages experienced by a person diagnosed with a terminal illness. As a result of her research, Kübler-Ross pioneered hospice care for the terminally ill and served as an advocate for grieving families. Kübler-Ross received numerous honorary degrees for her insights. By July 1982, she had taught her grief model to approximately 125,000 students in various learning institutions.</a:t>
            </a:r>
            <a:r>
              <a:rPr lang="en-US" sz="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Today we will consider the subject of death and dying too. As we do, we remember that the ultimate expert is Jesus. His experience of death and resurrection changed things forever. </a:t>
            </a: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47244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INTRODUCTION</a:t>
            </a:r>
          </a:p>
        </p:txBody>
      </p:sp>
    </p:spTree>
    <p:extLst>
      <p:ext uri="{BB962C8B-B14F-4D97-AF65-F5344CB8AC3E}">
        <p14:creationId xmlns:p14="http://schemas.microsoft.com/office/powerpoint/2010/main" val="30975254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0E0A52-D869-460F-9CF3-B4FAB2EC3132}"/>
              </a:ext>
            </a:extLst>
          </p:cNvPr>
          <p:cNvSpPr/>
          <p:nvPr/>
        </p:nvSpPr>
        <p:spPr>
          <a:xfrm>
            <a:off x="26215" y="782115"/>
            <a:ext cx="12154633" cy="6126480"/>
          </a:xfrm>
          <a:prstGeom prst="rect">
            <a:avLst/>
          </a:prstGeom>
          <a:solidFill>
            <a:schemeClr val="bg1">
              <a:alpha val="20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47244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chemeClr val="bg1"/>
                </a:solidFill>
                <a:latin typeface="Gotham Medium" panose="02000604030000020004"/>
              </a:rPr>
              <a:t>LESSON INTRODUCTION</a:t>
            </a:r>
          </a:p>
        </p:txBody>
      </p:sp>
      <p:graphicFrame>
        <p:nvGraphicFramePr>
          <p:cNvPr id="2" name="Diagram 1">
            <a:extLst>
              <a:ext uri="{FF2B5EF4-FFF2-40B4-BE49-F238E27FC236}">
                <a16:creationId xmlns:a16="http://schemas.microsoft.com/office/drawing/2014/main" id="{384CC8C4-D228-4B6D-A5E5-5CCC844C4137}"/>
              </a:ext>
            </a:extLst>
          </p:cNvPr>
          <p:cNvGraphicFramePr/>
          <p:nvPr>
            <p:extLst>
              <p:ext uri="{D42A27DB-BD31-4B8C-83A1-F6EECF244321}">
                <p14:modId xmlns:p14="http://schemas.microsoft.com/office/powerpoint/2010/main" val="1001530490"/>
              </p:ext>
            </p:extLst>
          </p:nvPr>
        </p:nvGraphicFramePr>
        <p:xfrm>
          <a:off x="685800" y="875643"/>
          <a:ext cx="10820400" cy="5735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2D75A47E-B0D7-A3C4-8A21-21341569BB18}"/>
              </a:ext>
            </a:extLst>
          </p:cNvPr>
          <p:cNvSpPr txBox="1"/>
          <p:nvPr/>
        </p:nvSpPr>
        <p:spPr>
          <a:xfrm>
            <a:off x="762000" y="3810000"/>
            <a:ext cx="10668000" cy="2769989"/>
          </a:xfrm>
          <a:prstGeom prst="rect">
            <a:avLst/>
          </a:prstGeom>
          <a:solidFill>
            <a:schemeClr val="bg1">
              <a:lumMod val="95000"/>
              <a:alpha val="50000"/>
            </a:schemeClr>
          </a:solidFill>
        </p:spPr>
        <p:txBody>
          <a:bodyPr wrap="square">
            <a:spAutoFit/>
          </a:bodyPr>
          <a:lstStyle/>
          <a:p>
            <a:r>
              <a:rPr lang="en-US" sz="1800" b="1" kern="1200" dirty="0">
                <a:solidFill>
                  <a:srgbClr val="002060"/>
                </a:solidFill>
                <a:effectLst/>
                <a:latin typeface="+mn-lt"/>
                <a:ea typeface="+mn-ea"/>
                <a:cs typeface="+mn-cs"/>
              </a:rPr>
              <a:t>These passages collectively teach that righteous living and leadership are grounded in reverence for God, integrity, and obedience to His Word. Whether as leaders or followers, God calls His people to seek wise counsel, live justly, and remain faithful to Him above all earthly authorities. True leadership reflects humility and accountability, while true citizenship balances earthly duties with spiritual devotion.</a:t>
            </a:r>
            <a:endParaRPr lang="en-US" sz="400" kern="1200" dirty="0">
              <a:solidFill>
                <a:srgbClr val="002060"/>
              </a:solidFill>
              <a:effectLst/>
              <a:latin typeface="+mn-lt"/>
              <a:ea typeface="+mn-ea"/>
              <a:cs typeface="+mn-cs"/>
            </a:endParaRPr>
          </a:p>
          <a:p>
            <a:r>
              <a:rPr lang="en-US" sz="400" b="1" kern="1200" dirty="0">
                <a:solidFill>
                  <a:srgbClr val="002060"/>
                </a:solidFill>
                <a:effectLst/>
                <a:latin typeface="+mn-lt"/>
                <a:ea typeface="+mn-ea"/>
                <a:cs typeface="+mn-cs"/>
              </a:rPr>
              <a:t> </a:t>
            </a:r>
          </a:p>
          <a:p>
            <a:endParaRPr lang="en-US" sz="400" b="1" dirty="0">
              <a:solidFill>
                <a:srgbClr val="002060"/>
              </a:solidFill>
            </a:endParaRPr>
          </a:p>
          <a:p>
            <a:endParaRPr lang="en-US" sz="400" kern="1200" dirty="0">
              <a:solidFill>
                <a:srgbClr val="002060"/>
              </a:solidFill>
              <a:effectLst/>
              <a:latin typeface="+mn-lt"/>
              <a:ea typeface="+mn-ea"/>
              <a:cs typeface="+mn-cs"/>
            </a:endParaRPr>
          </a:p>
          <a:p>
            <a:pPr lvl="1"/>
            <a:r>
              <a:rPr lang="en-US" b="1" u="sng" kern="1200" dirty="0">
                <a:solidFill>
                  <a:srgbClr val="002060"/>
                </a:solidFill>
                <a:effectLst>
                  <a:outerShdw blurRad="38100" dist="38100" dir="2700000" algn="tl">
                    <a:srgbClr val="000000">
                      <a:alpha val="43137"/>
                    </a:srgbClr>
                  </a:outerShdw>
                </a:effectLst>
                <a:latin typeface="+mn-lt"/>
                <a:ea typeface="+mn-ea"/>
                <a:cs typeface="+mn-cs"/>
              </a:rPr>
              <a:t>GOD’S LESSON FOR US</a:t>
            </a:r>
            <a:endParaRPr lang="en-US" u="sng" kern="1200" dirty="0">
              <a:solidFill>
                <a:srgbClr val="002060"/>
              </a:solidFill>
              <a:effectLst>
                <a:outerShdw blurRad="38100" dist="38100" dir="2700000" algn="tl">
                  <a:srgbClr val="000000">
                    <a:alpha val="43137"/>
                  </a:srgbClr>
                </a:outerShdw>
              </a:effectLst>
              <a:latin typeface="+mn-lt"/>
              <a:ea typeface="+mn-ea"/>
              <a:cs typeface="+mn-cs"/>
            </a:endParaRPr>
          </a:p>
          <a:p>
            <a:pPr lvl="1"/>
            <a:r>
              <a:rPr lang="en-US" b="1" kern="1200" dirty="0">
                <a:solidFill>
                  <a:srgbClr val="002060"/>
                </a:solidFill>
                <a:effectLst/>
                <a:latin typeface="+mn-lt"/>
                <a:ea typeface="+mn-ea"/>
                <a:cs typeface="+mn-cs"/>
              </a:rPr>
              <a:t>God desires His people to live with integrity, follow godly leadership, and place Him above all else. He teaches that wisdom, humility, and obedience lead to stability, while faithful devotion to Him ensures righteous living and lasting impact.</a:t>
            </a:r>
          </a:p>
          <a:p>
            <a:pPr lvl="1"/>
            <a:endParaRPr lang="en-US" kern="1200" dirty="0">
              <a:solidFill>
                <a:srgbClr val="002060"/>
              </a:solidFill>
              <a:effectLst/>
              <a:latin typeface="+mn-lt"/>
              <a:ea typeface="+mn-ea"/>
              <a:cs typeface="+mn-cs"/>
            </a:endParaRPr>
          </a:p>
        </p:txBody>
      </p:sp>
    </p:spTree>
    <p:extLst>
      <p:ext uri="{BB962C8B-B14F-4D97-AF65-F5344CB8AC3E}">
        <p14:creationId xmlns:p14="http://schemas.microsoft.com/office/powerpoint/2010/main" val="23844244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36576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ctr"/>
            <a:r>
              <a:rPr lang="en-US" sz="3400" b="1" dirty="0">
                <a:solidFill>
                  <a:schemeClr val="bg1"/>
                </a:solidFill>
                <a:latin typeface="Gotham Medium" panose="02000604030000020004"/>
              </a:rPr>
              <a:t>LESSON CONTEXT</a:t>
            </a:r>
          </a:p>
        </p:txBody>
      </p:sp>
      <p:graphicFrame>
        <p:nvGraphicFramePr>
          <p:cNvPr id="2" name="Diagram 1">
            <a:extLst>
              <a:ext uri="{FF2B5EF4-FFF2-40B4-BE49-F238E27FC236}">
                <a16:creationId xmlns:a16="http://schemas.microsoft.com/office/drawing/2014/main" id="{384CC8C4-D228-4B6D-A5E5-5CCC844C4137}"/>
              </a:ext>
            </a:extLst>
          </p:cNvPr>
          <p:cNvGraphicFramePr/>
          <p:nvPr>
            <p:extLst>
              <p:ext uri="{D42A27DB-BD31-4B8C-83A1-F6EECF244321}">
                <p14:modId xmlns:p14="http://schemas.microsoft.com/office/powerpoint/2010/main" val="599556418"/>
              </p:ext>
            </p:extLst>
          </p:nvPr>
        </p:nvGraphicFramePr>
        <p:xfrm>
          <a:off x="1181100" y="762000"/>
          <a:ext cx="9829800" cy="5735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25485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0E0A52-D869-460F-9CF3-B4FAB2EC3132}"/>
              </a:ext>
            </a:extLst>
          </p:cNvPr>
          <p:cNvSpPr/>
          <p:nvPr/>
        </p:nvSpPr>
        <p:spPr>
          <a:xfrm>
            <a:off x="37367" y="685800"/>
            <a:ext cx="12143481" cy="6126480"/>
          </a:xfrm>
          <a:prstGeom prst="rect">
            <a:avLst/>
          </a:prstGeom>
          <a:solidFill>
            <a:schemeClr val="bg1">
              <a:alpha val="35000"/>
            </a:schemeClr>
          </a:solidFill>
          <a:ln w="1016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1016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7" name="Rectangle 26">
            <a:extLst>
              <a:ext uri="{FF2B5EF4-FFF2-40B4-BE49-F238E27FC236}">
                <a16:creationId xmlns:a16="http://schemas.microsoft.com/office/drawing/2014/main" id="{5D12579F-ED0B-4F28-9022-D18F2789D03C}"/>
              </a:ext>
            </a:extLst>
          </p:cNvPr>
          <p:cNvSpPr/>
          <p:nvPr/>
        </p:nvSpPr>
        <p:spPr>
          <a:xfrm>
            <a:off x="381000" y="914400"/>
            <a:ext cx="10896600" cy="4855334"/>
          </a:xfrm>
          <a:prstGeom prst="rect">
            <a:avLst/>
          </a:prstGeom>
          <a:solidFill>
            <a:schemeClr val="bg1">
              <a:lumMod val="95000"/>
              <a:alpha val="50000"/>
            </a:schemeClr>
          </a:solidFill>
          <a:ln w="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800" b="1" u="sng"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If the Body Doesn’t Matter .  .  . </a:t>
            </a:r>
          </a:p>
          <a:p>
            <a:pPr lvl="1">
              <a:lnSpc>
                <a:spcPct val="107000"/>
              </a:lnSpc>
            </a:pP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Some people may claim to believe in a spiritual resurrection (disembodied life in heaven), but they deny a future physical resurrection.  There is a big danger to this theology.  If redemption is only able to affect the spiritual, but not the physical parts of us, it would mean that the scourge of sin and death wasn’t entirely overcome where it affects us most—in the body.  Hedonism (“everything is permissible”) is one possible result from rejecting the resurrection of the dead, because nothing physical really matters in an eternal sense.  It is unsurprising that the same community where some denied the resurrection was a community that permitted many sexual sins (see 1 Cor.  6:12–20).  Because of bodily resurrection, Paul can say, “The body, however, is not meant for sexual immorality but for the Lord, and the Lord for the body” (1 Cor.  6:13). </a:t>
            </a: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35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3352800" cy="588140"/>
          </a:xfrm>
          <a:prstGeom prst="rect">
            <a:avLst/>
          </a:prstGeom>
          <a:solidFill>
            <a:schemeClr val="accent6">
              <a:lumMod val="75000"/>
              <a:alpha val="3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cap="all" dirty="0">
                <a:solidFill>
                  <a:schemeClr val="bg1"/>
                </a:solidFill>
                <a:latin typeface="Gotham Medium" panose="02000604030000020004"/>
              </a:rPr>
              <a:t>Lesson Context</a:t>
            </a:r>
          </a:p>
        </p:txBody>
      </p:sp>
    </p:spTree>
    <p:extLst>
      <p:ext uri="{BB962C8B-B14F-4D97-AF65-F5344CB8AC3E}">
        <p14:creationId xmlns:p14="http://schemas.microsoft.com/office/powerpoint/2010/main" val="5003783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0E0A52-D869-460F-9CF3-B4FAB2EC3132}"/>
              </a:ext>
            </a:extLst>
          </p:cNvPr>
          <p:cNvSpPr/>
          <p:nvPr/>
        </p:nvSpPr>
        <p:spPr>
          <a:xfrm>
            <a:off x="37367" y="685800"/>
            <a:ext cx="12143481" cy="6126480"/>
          </a:xfrm>
          <a:prstGeom prst="rect">
            <a:avLst/>
          </a:prstGeom>
          <a:solidFill>
            <a:schemeClr val="bg1">
              <a:alpha val="35000"/>
            </a:schemeClr>
          </a:solidFill>
          <a:ln w="1016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A59A3EA5-4B17-46D7-8358-1E2CFD7A8EB1}"/>
              </a:ext>
            </a:extLst>
          </p:cNvPr>
          <p:cNvCxnSpPr>
            <a:cxnSpLocks/>
          </p:cNvCxnSpPr>
          <p:nvPr/>
        </p:nvCxnSpPr>
        <p:spPr>
          <a:xfrm>
            <a:off x="37367" y="595344"/>
            <a:ext cx="12186227" cy="21925"/>
          </a:xfrm>
          <a:prstGeom prst="line">
            <a:avLst/>
          </a:prstGeom>
          <a:ln w="101600">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Line 10">
            <a:extLst>
              <a:ext uri="{FF2B5EF4-FFF2-40B4-BE49-F238E27FC236}">
                <a16:creationId xmlns:a16="http://schemas.microsoft.com/office/drawing/2014/main" id="{53D00BA3-6582-4CD7-BC9B-B199287D39E2}"/>
              </a:ext>
            </a:extLst>
          </p:cNvPr>
          <p:cNvSpPr>
            <a:spLocks noChangeShapeType="1"/>
          </p:cNvSpPr>
          <p:nvPr/>
        </p:nvSpPr>
        <p:spPr bwMode="auto">
          <a:xfrm flipV="1">
            <a:off x="26215" y="6869816"/>
            <a:ext cx="12292061" cy="64384"/>
          </a:xfrm>
          <a:prstGeom prst="line">
            <a:avLst/>
          </a:prstGeom>
          <a:noFill/>
          <a:ln w="77063">
            <a:solidFill>
              <a:schemeClr val="bg1"/>
            </a:solidFill>
            <a:round/>
            <a:headEnd/>
            <a:tailEnd/>
          </a:ln>
        </p:spPr>
        <p:txBody>
          <a:bodyPr lIns="64291" tIns="32146" rIns="64291" bIns="32146"/>
          <a:lstStyle/>
          <a:p>
            <a:pPr algn="l"/>
            <a:endParaRPr lang="en-US" sz="1400" dirty="0">
              <a:solidFill>
                <a:srgbClr val="002060"/>
              </a:solidFill>
              <a:latin typeface="Gotham Medium" panose="02000604030000020004"/>
            </a:endParaRPr>
          </a:p>
        </p:txBody>
      </p:sp>
      <p:sp>
        <p:nvSpPr>
          <p:cNvPr id="27" name="Rectangle 26">
            <a:extLst>
              <a:ext uri="{FF2B5EF4-FFF2-40B4-BE49-F238E27FC236}">
                <a16:creationId xmlns:a16="http://schemas.microsoft.com/office/drawing/2014/main" id="{5D12579F-ED0B-4F28-9022-D18F2789D03C}"/>
              </a:ext>
            </a:extLst>
          </p:cNvPr>
          <p:cNvSpPr/>
          <p:nvPr/>
        </p:nvSpPr>
        <p:spPr>
          <a:xfrm>
            <a:off x="224980" y="799193"/>
            <a:ext cx="11811000" cy="5810339"/>
          </a:xfrm>
          <a:prstGeom prst="rect">
            <a:avLst/>
          </a:prstGeom>
          <a:solidFill>
            <a:schemeClr val="bg1">
              <a:lumMod val="95000"/>
              <a:alpha val="50000"/>
            </a:schemeClr>
          </a:solidFill>
          <a:ln w="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a:lnSpc>
                <a:spcPct val="107000"/>
              </a:lnSpc>
            </a:pPr>
            <a:r>
              <a:rPr lang="en-US" sz="2800" b="1" u="sng" cap="small" dirty="0" err="1">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Firstfruits</a:t>
            </a:r>
            <a:endParaRPr lang="en-US" sz="2800" b="1" u="sng"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For most of recorded history, nearly every human was a farmer.  As more and more people did other jobs following the industrial revolution, metaphors of farming became unfamiliar.</a:t>
            </a:r>
            <a:r>
              <a:rPr lang="en-US" sz="5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p>
          <a:p>
            <a:pPr marL="0" marR="0">
              <a:lnSpc>
                <a:spcPct val="107000"/>
              </a:lnSpc>
              <a:spcBef>
                <a:spcPts val="0"/>
              </a:spcBef>
              <a:spcAft>
                <a:spcPts val="0"/>
              </a:spcAft>
            </a:pPr>
            <a:r>
              <a:rPr lang="en-US" sz="5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Farmers work hard.  They plow, prepare, plant, water, cultivate, and patiently wait.  It can take between four to seven months for grain to grow from a seed to fully ripe for harvest.  Grapevines typically take three or four years for a significant harvest.  Those first plants to produce a crop are exciting! They usher in the joy and satisfaction of knowing there is more to come.</a:t>
            </a:r>
            <a:r>
              <a:rPr lang="en-US" sz="5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p>
          <a:p>
            <a:pPr marL="0" marR="0">
              <a:lnSpc>
                <a:spcPct val="107000"/>
              </a:lnSpc>
              <a:spcBef>
                <a:spcPts val="0"/>
              </a:spcBef>
              <a:spcAft>
                <a:spcPts val="0"/>
              </a:spcAft>
            </a:pPr>
            <a:r>
              <a:rPr lang="en-US" sz="5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t>
            </a:r>
          </a:p>
          <a:p>
            <a:pPr marL="0" marR="0">
              <a:lnSpc>
                <a:spcPct val="107000"/>
              </a:lnSpc>
              <a:spcBef>
                <a:spcPts val="0"/>
              </a:spcBef>
              <a:spcAft>
                <a:spcPts val="0"/>
              </a:spcAft>
            </a:pP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In the sacrificial system for Jews and many Greeks, first produce or “</a:t>
            </a:r>
            <a:r>
              <a:rPr lang="en-US" sz="2400" b="1" dirty="0" err="1">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firstfruits</a:t>
            </a:r>
            <a:r>
              <a:rPr lang="en-US" sz="24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 are what is offered back to God in gratitude (see Ex.  23:19).  Since God brings life and growth, the offering invites people to trust that what first emerges is just the beginning of a season of abundance.  It is a perfect metaphor for Jesus’ resurrection because, in a surprise to many Jews, Jesus experienced resurrection ahead of time, before a general resurrection of all God’s people. </a:t>
            </a:r>
          </a:p>
        </p:txBody>
      </p:sp>
      <p:sp>
        <p:nvSpPr>
          <p:cNvPr id="28" name="Title 2">
            <a:extLst>
              <a:ext uri="{FF2B5EF4-FFF2-40B4-BE49-F238E27FC236}">
                <a16:creationId xmlns:a16="http://schemas.microsoft.com/office/drawing/2014/main" id="{9E823B42-FD48-4E90-B684-16A5988304F2}"/>
              </a:ext>
            </a:extLst>
          </p:cNvPr>
          <p:cNvSpPr txBox="1">
            <a:spLocks/>
          </p:cNvSpPr>
          <p:nvPr/>
        </p:nvSpPr>
        <p:spPr>
          <a:xfrm>
            <a:off x="8946260" y="80994"/>
            <a:ext cx="3016280" cy="514350"/>
          </a:xfrm>
          <a:prstGeom prst="rect">
            <a:avLst/>
          </a:prstGeom>
          <a:solidFill>
            <a:schemeClr val="accent6">
              <a:lumMod val="75000"/>
              <a:alpha val="50000"/>
            </a:schemeClr>
          </a:solid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400" b="1" i="1" cap="small" dirty="0">
                <a:solidFill>
                  <a:schemeClr val="bg1"/>
                </a:solidFill>
                <a:effectLst>
                  <a:outerShdw blurRad="38100" dist="38100" dir="2700000" algn="tl">
                    <a:srgbClr val="000000">
                      <a:alpha val="43137"/>
                    </a:srgbClr>
                  </a:outerShdw>
                </a:effectLst>
                <a:latin typeface="Gotham Medium" panose="02000604030000020004"/>
              </a:rPr>
              <a:t>RESURRECTION: THE FUTURE HOPE</a:t>
            </a:r>
          </a:p>
        </p:txBody>
      </p:sp>
      <p:sp>
        <p:nvSpPr>
          <p:cNvPr id="29" name="TextBox 28">
            <a:extLst>
              <a:ext uri="{FF2B5EF4-FFF2-40B4-BE49-F238E27FC236}">
                <a16:creationId xmlns:a16="http://schemas.microsoft.com/office/drawing/2014/main" id="{94623693-3F29-41C2-8ECA-512EA43AF814}"/>
              </a:ext>
            </a:extLst>
          </p:cNvPr>
          <p:cNvSpPr txBox="1"/>
          <p:nvPr/>
        </p:nvSpPr>
        <p:spPr>
          <a:xfrm>
            <a:off x="152400" y="-10051"/>
            <a:ext cx="3352800" cy="588140"/>
          </a:xfrm>
          <a:prstGeom prst="rect">
            <a:avLst/>
          </a:prstGeom>
          <a:solidFill>
            <a:schemeClr val="accent6">
              <a:lumMod val="75000"/>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cap="all" dirty="0">
                <a:solidFill>
                  <a:schemeClr val="bg1"/>
                </a:solidFill>
                <a:latin typeface="Gotham Medium" panose="02000604030000020004"/>
              </a:rPr>
              <a:t>Lesson Context</a:t>
            </a:r>
          </a:p>
        </p:txBody>
      </p:sp>
    </p:spTree>
    <p:extLst>
      <p:ext uri="{BB962C8B-B14F-4D97-AF65-F5344CB8AC3E}">
        <p14:creationId xmlns:p14="http://schemas.microsoft.com/office/powerpoint/2010/main" val="34352691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10277</Words>
  <Application>Microsoft Office PowerPoint</Application>
  <PresentationFormat>Widescreen</PresentationFormat>
  <Paragraphs>599</Paragraphs>
  <Slides>22</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Aptos</vt:lpstr>
      <vt:lpstr>Arial</vt:lpstr>
      <vt:lpstr>Arial Black</vt:lpstr>
      <vt:lpstr>Calibri</vt:lpstr>
      <vt:lpstr>Gotham Medium</vt:lpstr>
      <vt:lpstr>Helvetica Neue</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Stanford Bowman</dc:creator>
  <cp:lastModifiedBy>Bowman, Stanford W</cp:lastModifiedBy>
  <cp:revision>17</cp:revision>
  <dcterms:created xsi:type="dcterms:W3CDTF">2020-11-21T22:39:58Z</dcterms:created>
  <dcterms:modified xsi:type="dcterms:W3CDTF">2026-03-30T15:00:16Z</dcterms:modified>
</cp:coreProperties>
</file>