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26"/>
  </p:notesMasterIdLst>
  <p:sldIdLst>
    <p:sldId id="256" r:id="rId2"/>
    <p:sldId id="496" r:id="rId3"/>
    <p:sldId id="259" r:id="rId4"/>
    <p:sldId id="504" r:id="rId5"/>
    <p:sldId id="503" r:id="rId6"/>
    <p:sldId id="511" r:id="rId7"/>
    <p:sldId id="260" r:id="rId8"/>
    <p:sldId id="512" r:id="rId9"/>
    <p:sldId id="513" r:id="rId10"/>
    <p:sldId id="506" r:id="rId11"/>
    <p:sldId id="474" r:id="rId12"/>
    <p:sldId id="505" r:id="rId13"/>
    <p:sldId id="482" r:id="rId14"/>
    <p:sldId id="491" r:id="rId15"/>
    <p:sldId id="508" r:id="rId16"/>
    <p:sldId id="514" r:id="rId17"/>
    <p:sldId id="431" r:id="rId18"/>
    <p:sldId id="494" r:id="rId19"/>
    <p:sldId id="515" r:id="rId20"/>
    <p:sldId id="421" r:id="rId21"/>
    <p:sldId id="510" r:id="rId22"/>
    <p:sldId id="458" r:id="rId23"/>
    <p:sldId id="516" r:id="rId24"/>
    <p:sldId id="51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737EEE-1A48-4A95-BD49-6F6F033A4280}" v="10" dt="2026-04-03T15:15:10.1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47396" autoAdjust="0"/>
  </p:normalViewPr>
  <p:slideViewPr>
    <p:cSldViewPr snapToGrid="0">
      <p:cViewPr varScale="1">
        <p:scale>
          <a:sx n="34" d="100"/>
          <a:sy n="34" d="100"/>
        </p:scale>
        <p:origin x="3278" y="437"/>
      </p:cViewPr>
      <p:guideLst/>
    </p:cSldViewPr>
  </p:slideViewPr>
  <p:notesTextViewPr>
    <p:cViewPr>
      <p:scale>
        <a:sx n="3" d="2"/>
        <a:sy n="3" d="2"/>
      </p:scale>
      <p:origin x="0" y="-7387"/>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nford Bowman" userId="6ede3e4e1afbea80" providerId="LiveId" clId="{5E8558FB-9D60-4710-A493-61EB11744BF7}"/>
    <pc:docChg chg="custSel modSld">
      <pc:chgData name="Stanford Bowman" userId="6ede3e4e1afbea80" providerId="LiveId" clId="{5E8558FB-9D60-4710-A493-61EB11744BF7}" dt="2026-04-03T15:16:23.136" v="78" actId="6549"/>
      <pc:docMkLst>
        <pc:docMk/>
      </pc:docMkLst>
      <pc:sldChg chg="modSp mod modNotesTx">
        <pc:chgData name="Stanford Bowman" userId="6ede3e4e1afbea80" providerId="LiveId" clId="{5E8558FB-9D60-4710-A493-61EB11744BF7}" dt="2026-04-03T02:51:31.531" v="12" actId="6549"/>
        <pc:sldMkLst>
          <pc:docMk/>
          <pc:sldMk cId="3917973933" sldId="256"/>
        </pc:sldMkLst>
        <pc:spChg chg="mod">
          <ac:chgData name="Stanford Bowman" userId="6ede3e4e1afbea80" providerId="LiveId" clId="{5E8558FB-9D60-4710-A493-61EB11744BF7}" dt="2026-04-03T02:38:48.898" v="11"/>
          <ac:spMkLst>
            <pc:docMk/>
            <pc:sldMk cId="3917973933" sldId="256"/>
            <ac:spMk id="8" creationId="{CAA4A4BF-3D15-0AFB-1D92-168D6DAB4646}"/>
          </ac:spMkLst>
        </pc:spChg>
        <pc:spChg chg="mod">
          <ac:chgData name="Stanford Bowman" userId="6ede3e4e1afbea80" providerId="LiveId" clId="{5E8558FB-9D60-4710-A493-61EB11744BF7}" dt="2026-04-03T00:09:32.179" v="0"/>
          <ac:spMkLst>
            <pc:docMk/>
            <pc:sldMk cId="3917973933" sldId="256"/>
            <ac:spMk id="10" creationId="{67270069-6634-11E2-37D9-20CA3E21AB8B}"/>
          </ac:spMkLst>
        </pc:spChg>
        <pc:spChg chg="mod">
          <ac:chgData name="Stanford Bowman" userId="6ede3e4e1afbea80" providerId="LiveId" clId="{5E8558FB-9D60-4710-A493-61EB11744BF7}" dt="2026-04-03T02:38:21.186" v="10" actId="121"/>
          <ac:spMkLst>
            <pc:docMk/>
            <pc:sldMk cId="3917973933" sldId="256"/>
            <ac:spMk id="12" creationId="{ED80B947-E51A-3620-45A1-3A3CD52CCC6E}"/>
          </ac:spMkLst>
        </pc:spChg>
      </pc:sldChg>
      <pc:sldChg chg="modSp mod modNotesTx">
        <pc:chgData name="Stanford Bowman" userId="6ede3e4e1afbea80" providerId="LiveId" clId="{5E8558FB-9D60-4710-A493-61EB11744BF7}" dt="2026-04-03T03:00:43.676" v="42" actId="20577"/>
        <pc:sldMkLst>
          <pc:docMk/>
          <pc:sldMk cId="2139203408" sldId="259"/>
        </pc:sldMkLst>
        <pc:spChg chg="mod">
          <ac:chgData name="Stanford Bowman" userId="6ede3e4e1afbea80" providerId="LiveId" clId="{5E8558FB-9D60-4710-A493-61EB11744BF7}" dt="2026-04-03T03:00:43.676" v="42" actId="20577"/>
          <ac:spMkLst>
            <pc:docMk/>
            <pc:sldMk cId="2139203408" sldId="259"/>
            <ac:spMk id="5" creationId="{B1287DED-06E3-4317-4565-7C1DAD471D33}"/>
          </ac:spMkLst>
        </pc:spChg>
        <pc:spChg chg="mod">
          <ac:chgData name="Stanford Bowman" userId="6ede3e4e1afbea80" providerId="LiveId" clId="{5E8558FB-9D60-4710-A493-61EB11744BF7}" dt="2026-04-03T02:55:29.445" v="26" actId="121"/>
          <ac:spMkLst>
            <pc:docMk/>
            <pc:sldMk cId="2139203408" sldId="259"/>
            <ac:spMk id="8" creationId="{143BE764-A303-F010-B591-63BECC8E9675}"/>
          </ac:spMkLst>
        </pc:spChg>
      </pc:sldChg>
      <pc:sldChg chg="modSp mod">
        <pc:chgData name="Stanford Bowman" userId="6ede3e4e1afbea80" providerId="LiveId" clId="{5E8558FB-9D60-4710-A493-61EB11744BF7}" dt="2026-04-03T00:09:32.440" v="1" actId="27636"/>
        <pc:sldMkLst>
          <pc:docMk/>
          <pc:sldMk cId="847725026" sldId="260"/>
        </pc:sldMkLst>
        <pc:spChg chg="mod">
          <ac:chgData name="Stanford Bowman" userId="6ede3e4e1afbea80" providerId="LiveId" clId="{5E8558FB-9D60-4710-A493-61EB11744BF7}" dt="2026-04-03T00:09:32.440" v="1" actId="27636"/>
          <ac:spMkLst>
            <pc:docMk/>
            <pc:sldMk cId="847725026" sldId="260"/>
            <ac:spMk id="6" creationId="{37446C5A-3B6E-4241-B71A-6331FAF47B12}"/>
          </ac:spMkLst>
        </pc:spChg>
      </pc:sldChg>
      <pc:sldChg chg="modSp">
        <pc:chgData name="Stanford Bowman" userId="6ede3e4e1afbea80" providerId="LiveId" clId="{5E8558FB-9D60-4710-A493-61EB11744BF7}" dt="2026-04-03T00:09:32.179" v="0"/>
        <pc:sldMkLst>
          <pc:docMk/>
          <pc:sldMk cId="3452085809" sldId="421"/>
        </pc:sldMkLst>
        <pc:spChg chg="mod">
          <ac:chgData name="Stanford Bowman" userId="6ede3e4e1afbea80" providerId="LiveId" clId="{5E8558FB-9D60-4710-A493-61EB11744BF7}" dt="2026-04-03T00:09:32.179" v="0"/>
          <ac:spMkLst>
            <pc:docMk/>
            <pc:sldMk cId="3452085809" sldId="421"/>
            <ac:spMk id="12" creationId="{67D75771-0A2D-40E1-AA29-B4681B34E4E2}"/>
          </ac:spMkLst>
        </pc:spChg>
      </pc:sldChg>
      <pc:sldChg chg="modSp modNotes">
        <pc:chgData name="Stanford Bowman" userId="6ede3e4e1afbea80" providerId="LiveId" clId="{5E8558FB-9D60-4710-A493-61EB11744BF7}" dt="2026-04-03T15:12:41.691" v="47" actId="27636"/>
        <pc:sldMkLst>
          <pc:docMk/>
          <pc:sldMk cId="1145517130" sldId="431"/>
        </pc:sldMkLst>
        <pc:spChg chg="mod">
          <ac:chgData name="Stanford Bowman" userId="6ede3e4e1afbea80" providerId="LiveId" clId="{5E8558FB-9D60-4710-A493-61EB11744BF7}" dt="2026-04-03T00:09:32.179" v="0"/>
          <ac:spMkLst>
            <pc:docMk/>
            <pc:sldMk cId="1145517130" sldId="431"/>
            <ac:spMk id="2" creationId="{FF04471D-54AA-E04A-4DFF-E5AE99644850}"/>
          </ac:spMkLst>
        </pc:spChg>
      </pc:sldChg>
      <pc:sldChg chg="modSp">
        <pc:chgData name="Stanford Bowman" userId="6ede3e4e1afbea80" providerId="LiveId" clId="{5E8558FB-9D60-4710-A493-61EB11744BF7}" dt="2026-04-03T00:09:32.179" v="0"/>
        <pc:sldMkLst>
          <pc:docMk/>
          <pc:sldMk cId="998796097" sldId="453"/>
        </pc:sldMkLst>
        <pc:spChg chg="mod">
          <ac:chgData name="Stanford Bowman" userId="6ede3e4e1afbea80" providerId="LiveId" clId="{5E8558FB-9D60-4710-A493-61EB11744BF7}" dt="2026-04-03T00:09:32.179" v="0"/>
          <ac:spMkLst>
            <pc:docMk/>
            <pc:sldMk cId="998796097" sldId="453"/>
            <ac:spMk id="5" creationId="{9CBF2DF6-BE6A-4808-A788-56DC94952066}"/>
          </ac:spMkLst>
        </pc:spChg>
      </pc:sldChg>
      <pc:sldChg chg="modSp modNotes">
        <pc:chgData name="Stanford Bowman" userId="6ede3e4e1afbea80" providerId="LiveId" clId="{5E8558FB-9D60-4710-A493-61EB11744BF7}" dt="2026-04-03T15:12:41.641" v="44" actId="27636"/>
        <pc:sldMkLst>
          <pc:docMk/>
          <pc:sldMk cId="3295816466" sldId="474"/>
        </pc:sldMkLst>
        <pc:spChg chg="mod">
          <ac:chgData name="Stanford Bowman" userId="6ede3e4e1afbea80" providerId="LiveId" clId="{5E8558FB-9D60-4710-A493-61EB11744BF7}" dt="2026-04-03T00:09:32.179" v="0"/>
          <ac:spMkLst>
            <pc:docMk/>
            <pc:sldMk cId="3295816466" sldId="474"/>
            <ac:spMk id="4" creationId="{A3EDCA11-7D46-4DEB-B86A-158E6EABD961}"/>
          </ac:spMkLst>
        </pc:spChg>
      </pc:sldChg>
      <pc:sldChg chg="modSp mod">
        <pc:chgData name="Stanford Bowman" userId="6ede3e4e1afbea80" providerId="LiveId" clId="{5E8558FB-9D60-4710-A493-61EB11744BF7}" dt="2026-04-03T00:09:32.454" v="4" actId="27636"/>
        <pc:sldMkLst>
          <pc:docMk/>
          <pc:sldMk cId="503586353" sldId="476"/>
        </pc:sldMkLst>
        <pc:spChg chg="mod">
          <ac:chgData name="Stanford Bowman" userId="6ede3e4e1afbea80" providerId="LiveId" clId="{5E8558FB-9D60-4710-A493-61EB11744BF7}" dt="2026-04-03T00:09:32.454" v="4" actId="27636"/>
          <ac:spMkLst>
            <pc:docMk/>
            <pc:sldMk cId="503586353" sldId="476"/>
            <ac:spMk id="9" creationId="{E254EE40-D275-484D-B0FD-C951ED3524DB}"/>
          </ac:spMkLst>
        </pc:spChg>
      </pc:sldChg>
      <pc:sldChg chg="modSp">
        <pc:chgData name="Stanford Bowman" userId="6ede3e4e1afbea80" providerId="LiveId" clId="{5E8558FB-9D60-4710-A493-61EB11744BF7}" dt="2026-04-03T00:09:32.179" v="0"/>
        <pc:sldMkLst>
          <pc:docMk/>
          <pc:sldMk cId="3231419742" sldId="477"/>
        </pc:sldMkLst>
        <pc:spChg chg="mod">
          <ac:chgData name="Stanford Bowman" userId="6ede3e4e1afbea80" providerId="LiveId" clId="{5E8558FB-9D60-4710-A493-61EB11744BF7}" dt="2026-04-03T00:09:32.179" v="0"/>
          <ac:spMkLst>
            <pc:docMk/>
            <pc:sldMk cId="3231419742" sldId="477"/>
            <ac:spMk id="4" creationId="{A3EDCA11-7D46-4DEB-B86A-158E6EABD961}"/>
          </ac:spMkLst>
        </pc:spChg>
      </pc:sldChg>
      <pc:sldChg chg="modSp modNotes">
        <pc:chgData name="Stanford Bowman" userId="6ede3e4e1afbea80" providerId="LiveId" clId="{5E8558FB-9D60-4710-A493-61EB11744BF7}" dt="2026-04-03T15:12:41.675" v="46" actId="27636"/>
        <pc:sldMkLst>
          <pc:docMk/>
          <pc:sldMk cId="77023992" sldId="482"/>
        </pc:sldMkLst>
        <pc:spChg chg="mod">
          <ac:chgData name="Stanford Bowman" userId="6ede3e4e1afbea80" providerId="LiveId" clId="{5E8558FB-9D60-4710-A493-61EB11744BF7}" dt="2026-04-03T00:09:32.179" v="0"/>
          <ac:spMkLst>
            <pc:docMk/>
            <pc:sldMk cId="77023992" sldId="482"/>
            <ac:spMk id="4" creationId="{A3EDCA11-7D46-4DEB-B86A-158E6EABD961}"/>
          </ac:spMkLst>
        </pc:spChg>
      </pc:sldChg>
      <pc:sldChg chg="modSp mod modNotesTx">
        <pc:chgData name="Stanford Bowman" userId="6ede3e4e1afbea80" providerId="LiveId" clId="{5E8558FB-9D60-4710-A493-61EB11744BF7}" dt="2026-04-03T15:14:43.151" v="59" actId="6549"/>
        <pc:sldMkLst>
          <pc:docMk/>
          <pc:sldMk cId="1899292702" sldId="491"/>
        </pc:sldMkLst>
        <pc:spChg chg="mod">
          <ac:chgData name="Stanford Bowman" userId="6ede3e4e1afbea80" providerId="LiveId" clId="{5E8558FB-9D60-4710-A493-61EB11744BF7}" dt="2026-04-03T00:09:32.458" v="5" actId="27636"/>
          <ac:spMkLst>
            <pc:docMk/>
            <pc:sldMk cId="1899292702" sldId="491"/>
            <ac:spMk id="9" creationId="{57144AEB-4F5C-4496-9C1A-5AA661E879D2}"/>
          </ac:spMkLst>
        </pc:spChg>
      </pc:sldChg>
      <pc:sldChg chg="modSp">
        <pc:chgData name="Stanford Bowman" userId="6ede3e4e1afbea80" providerId="LiveId" clId="{5E8558FB-9D60-4710-A493-61EB11744BF7}" dt="2026-04-03T00:09:32.179" v="0"/>
        <pc:sldMkLst>
          <pc:docMk/>
          <pc:sldMk cId="3749501681" sldId="494"/>
        </pc:sldMkLst>
        <pc:spChg chg="mod">
          <ac:chgData name="Stanford Bowman" userId="6ede3e4e1afbea80" providerId="LiveId" clId="{5E8558FB-9D60-4710-A493-61EB11744BF7}" dt="2026-04-03T00:09:32.179" v="0"/>
          <ac:spMkLst>
            <pc:docMk/>
            <pc:sldMk cId="3749501681" sldId="494"/>
            <ac:spMk id="9" creationId="{2C62986F-FDD9-407A-B81D-62943E97555F}"/>
          </ac:spMkLst>
        </pc:spChg>
      </pc:sldChg>
      <pc:sldChg chg="modSp mod modNotesTx">
        <pc:chgData name="Stanford Bowman" userId="6ede3e4e1afbea80" providerId="LiveId" clId="{5E8558FB-9D60-4710-A493-61EB11744BF7}" dt="2026-04-03T02:54:58.893" v="23" actId="1076"/>
        <pc:sldMkLst>
          <pc:docMk/>
          <pc:sldMk cId="1339588841" sldId="496"/>
        </pc:sldMkLst>
        <pc:spChg chg="mod">
          <ac:chgData name="Stanford Bowman" userId="6ede3e4e1afbea80" providerId="LiveId" clId="{5E8558FB-9D60-4710-A493-61EB11744BF7}" dt="2026-04-03T02:54:52.632" v="22" actId="14100"/>
          <ac:spMkLst>
            <pc:docMk/>
            <pc:sldMk cId="1339588841" sldId="496"/>
            <ac:spMk id="3" creationId="{03D7AAC8-C1E7-6313-1CE0-BBBBCFC90064}"/>
          </ac:spMkLst>
        </pc:spChg>
        <pc:spChg chg="mod">
          <ac:chgData name="Stanford Bowman" userId="6ede3e4e1afbea80" providerId="LiveId" clId="{5E8558FB-9D60-4710-A493-61EB11744BF7}" dt="2026-04-03T02:52:16.033" v="16" actId="27636"/>
          <ac:spMkLst>
            <pc:docMk/>
            <pc:sldMk cId="1339588841" sldId="496"/>
            <ac:spMk id="5" creationId="{8440C3F4-DD89-48E5-497E-4BCDC41DD7C6}"/>
          </ac:spMkLst>
        </pc:spChg>
        <pc:cxnChg chg="mod">
          <ac:chgData name="Stanford Bowman" userId="6ede3e4e1afbea80" providerId="LiveId" clId="{5E8558FB-9D60-4710-A493-61EB11744BF7}" dt="2026-04-03T02:54:58.893" v="23" actId="1076"/>
          <ac:cxnSpMkLst>
            <pc:docMk/>
            <pc:sldMk cId="1339588841" sldId="496"/>
            <ac:cxnSpMk id="9" creationId="{F805EF57-3B00-95E0-D565-1F95B40E9676}"/>
          </ac:cxnSpMkLst>
        </pc:cxnChg>
      </pc:sldChg>
      <pc:sldChg chg="modSp">
        <pc:chgData name="Stanford Bowman" userId="6ede3e4e1afbea80" providerId="LiveId" clId="{5E8558FB-9D60-4710-A493-61EB11744BF7}" dt="2026-04-03T00:09:32.179" v="0"/>
        <pc:sldMkLst>
          <pc:docMk/>
          <pc:sldMk cId="758360709" sldId="503"/>
        </pc:sldMkLst>
        <pc:spChg chg="mod">
          <ac:chgData name="Stanford Bowman" userId="6ede3e4e1afbea80" providerId="LiveId" clId="{5E8558FB-9D60-4710-A493-61EB11744BF7}" dt="2026-04-03T00:09:32.179" v="0"/>
          <ac:spMkLst>
            <pc:docMk/>
            <pc:sldMk cId="758360709" sldId="503"/>
            <ac:spMk id="2" creationId="{6061CCF3-7E22-CD7A-0E91-243398B065C8}"/>
          </ac:spMkLst>
        </pc:spChg>
      </pc:sldChg>
      <pc:sldChg chg="modSp">
        <pc:chgData name="Stanford Bowman" userId="6ede3e4e1afbea80" providerId="LiveId" clId="{5E8558FB-9D60-4710-A493-61EB11744BF7}" dt="2026-04-03T00:09:32.179" v="0"/>
        <pc:sldMkLst>
          <pc:docMk/>
          <pc:sldMk cId="2256758321" sldId="504"/>
        </pc:sldMkLst>
        <pc:spChg chg="mod">
          <ac:chgData name="Stanford Bowman" userId="6ede3e4e1afbea80" providerId="LiveId" clId="{5E8558FB-9D60-4710-A493-61EB11744BF7}" dt="2026-04-03T00:09:32.179" v="0"/>
          <ac:spMkLst>
            <pc:docMk/>
            <pc:sldMk cId="2256758321" sldId="504"/>
            <ac:spMk id="2" creationId="{6061CCF3-7E22-CD7A-0E91-243398B065C8}"/>
          </ac:spMkLst>
        </pc:spChg>
      </pc:sldChg>
      <pc:sldChg chg="modSp modNotes">
        <pc:chgData name="Stanford Bowman" userId="6ede3e4e1afbea80" providerId="LiveId" clId="{5E8558FB-9D60-4710-A493-61EB11744BF7}" dt="2026-04-03T15:12:41.658" v="45" actId="27636"/>
        <pc:sldMkLst>
          <pc:docMk/>
          <pc:sldMk cId="4053261975" sldId="505"/>
        </pc:sldMkLst>
        <pc:spChg chg="mod">
          <ac:chgData name="Stanford Bowman" userId="6ede3e4e1afbea80" providerId="LiveId" clId="{5E8558FB-9D60-4710-A493-61EB11744BF7}" dt="2026-04-03T00:09:32.179" v="0"/>
          <ac:spMkLst>
            <pc:docMk/>
            <pc:sldMk cId="4053261975" sldId="505"/>
            <ac:spMk id="4" creationId="{A3EDCA11-7D46-4DEB-B86A-158E6EABD961}"/>
          </ac:spMkLst>
        </pc:spChg>
      </pc:sldChg>
      <pc:sldChg chg="modSp mod">
        <pc:chgData name="Stanford Bowman" userId="6ede3e4e1afbea80" providerId="LiveId" clId="{5E8558FB-9D60-4710-A493-61EB11744BF7}" dt="2026-04-03T00:09:32.448" v="2" actId="27636"/>
        <pc:sldMkLst>
          <pc:docMk/>
          <pc:sldMk cId="3545911675" sldId="506"/>
        </pc:sldMkLst>
        <pc:spChg chg="mod">
          <ac:chgData name="Stanford Bowman" userId="6ede3e4e1afbea80" providerId="LiveId" clId="{5E8558FB-9D60-4710-A493-61EB11744BF7}" dt="2026-04-03T00:09:32.448" v="2" actId="27636"/>
          <ac:spMkLst>
            <pc:docMk/>
            <pc:sldMk cId="3545911675" sldId="506"/>
            <ac:spMk id="6" creationId="{37446C5A-3B6E-4241-B71A-6331FAF47B12}"/>
          </ac:spMkLst>
        </pc:spChg>
      </pc:sldChg>
      <pc:sldChg chg="modSp mod">
        <pc:chgData name="Stanford Bowman" userId="6ede3e4e1afbea80" providerId="LiveId" clId="{5E8558FB-9D60-4710-A493-61EB11744BF7}" dt="2026-04-03T00:09:32.450" v="3" actId="27636"/>
        <pc:sldMkLst>
          <pc:docMk/>
          <pc:sldMk cId="924549603" sldId="507"/>
        </pc:sldMkLst>
        <pc:spChg chg="mod">
          <ac:chgData name="Stanford Bowman" userId="6ede3e4e1afbea80" providerId="LiveId" clId="{5E8558FB-9D60-4710-A493-61EB11744BF7}" dt="2026-04-03T00:09:32.450" v="3" actId="27636"/>
          <ac:spMkLst>
            <pc:docMk/>
            <pc:sldMk cId="924549603" sldId="507"/>
            <ac:spMk id="6" creationId="{37446C5A-3B6E-4241-B71A-6331FAF47B12}"/>
          </ac:spMkLst>
        </pc:spChg>
      </pc:sldChg>
      <pc:sldChg chg="modSp mod modNotesTx">
        <pc:chgData name="Stanford Bowman" userId="6ede3e4e1afbea80" providerId="LiveId" clId="{5E8558FB-9D60-4710-A493-61EB11744BF7}" dt="2026-04-03T15:16:23.136" v="78" actId="6549"/>
        <pc:sldMkLst>
          <pc:docMk/>
          <pc:sldMk cId="22895971" sldId="508"/>
        </pc:sldMkLst>
        <pc:spChg chg="mod">
          <ac:chgData name="Stanford Bowman" userId="6ede3e4e1afbea80" providerId="LiveId" clId="{5E8558FB-9D60-4710-A493-61EB11744BF7}" dt="2026-04-03T00:09:32.459" v="6" actId="27636"/>
          <ac:spMkLst>
            <pc:docMk/>
            <pc:sldMk cId="22895971" sldId="508"/>
            <ac:spMk id="9" creationId="{57144AEB-4F5C-4496-9C1A-5AA661E879D2}"/>
          </ac:spMkLst>
        </pc:spChg>
      </pc:sldChg>
      <pc:sldChg chg="modSp">
        <pc:chgData name="Stanford Bowman" userId="6ede3e4e1afbea80" providerId="LiveId" clId="{5E8558FB-9D60-4710-A493-61EB11744BF7}" dt="2026-04-03T00:09:32.179" v="0"/>
        <pc:sldMkLst>
          <pc:docMk/>
          <pc:sldMk cId="543236622" sldId="509"/>
        </pc:sldMkLst>
        <pc:spChg chg="mod">
          <ac:chgData name="Stanford Bowman" userId="6ede3e4e1afbea80" providerId="LiveId" clId="{5E8558FB-9D60-4710-A493-61EB11744BF7}" dt="2026-04-03T00:09:32.179" v="0"/>
          <ac:spMkLst>
            <pc:docMk/>
            <pc:sldMk cId="543236622" sldId="509"/>
            <ac:spMk id="9" creationId="{2C62986F-FDD9-407A-B81D-62943E97555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FC02B3-0AC4-4704-9C97-235C3C19ABDA}"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786FD7C7-0AD8-4C64-AD37-E9E2F0A122C3}">
      <dgm:prSet phldrT="[Text]" custT="1"/>
      <dgm:spPr>
        <a:solidFill>
          <a:srgbClr val="002060"/>
        </a:solidFill>
      </dgm:spPr>
      <dgm:t>
        <a:bodyPr/>
        <a:lstStyle/>
        <a:p>
          <a:r>
            <a:rPr lang="en-US" sz="2000" b="1" dirty="0">
              <a:effectLst>
                <a:outerShdw blurRad="38100" dist="38100" dir="2700000" algn="tl">
                  <a:srgbClr val="000000">
                    <a:alpha val="43137"/>
                  </a:srgbClr>
                </a:outerShdw>
              </a:effectLst>
              <a:latin typeface="Gotham Medium" panose="02000604030000020004"/>
              <a:cs typeface="Times New Roman" panose="02020603050405020304" pitchFamily="18" charset="0"/>
            </a:rPr>
            <a:t>Romans 13 in US History</a:t>
          </a:r>
          <a:r>
            <a:rPr lang="en-US" sz="2000" b="1"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000" b="1" i="0" cap="small" baseline="0" dirty="0">
            <a:solidFill>
              <a:schemeClr val="bg1"/>
            </a:solidFill>
            <a:effectLst>
              <a:outerShdw blurRad="38100" dist="38100" dir="2700000" algn="tl">
                <a:srgbClr val="000000">
                  <a:alpha val="43137"/>
                </a:srgbClr>
              </a:outerShdw>
            </a:effectLst>
            <a:latin typeface="Gotham Medium" panose="02000604030000020004"/>
            <a:ea typeface="Dotum" panose="020B0600000101010101" pitchFamily="34" charset="-127"/>
          </a:endParaRPr>
        </a:p>
      </dgm:t>
    </dgm:pt>
    <dgm:pt modelId="{78F48D11-8F07-486E-AF08-CFF26BEE561F}" type="parTrans" cxnId="{5944468D-CA8D-41B6-8AF3-D439160DDBE2}">
      <dgm:prSet/>
      <dgm:spPr/>
      <dgm:t>
        <a:bodyPr/>
        <a:lstStyle/>
        <a:p>
          <a:endParaRPr lang="en-US"/>
        </a:p>
      </dgm:t>
    </dgm:pt>
    <dgm:pt modelId="{28092426-74BC-4FB7-8DC0-927A5C61FD43}" type="sibTrans" cxnId="{5944468D-CA8D-41B6-8AF3-D439160DDBE2}">
      <dgm:prSet/>
      <dgm:spPr/>
      <dgm:t>
        <a:bodyPr/>
        <a:lstStyle/>
        <a:p>
          <a:endParaRPr lang="en-US"/>
        </a:p>
      </dgm:t>
    </dgm:pt>
    <dgm:pt modelId="{8C33D57A-E9AB-4A55-814D-E6018F77EB55}">
      <dgm:prSet custT="1"/>
      <dgm:spPr/>
      <dgm:t>
        <a:bodyPr/>
        <a:lstStyle/>
        <a:p>
          <a:r>
            <a:rPr lang="en-US" sz="2000" b="1" kern="1200">
              <a:effectLst>
                <a:outerShdw blurRad="38100" dist="38100" dir="2700000" algn="tl">
                  <a:srgbClr val="000000">
                    <a:alpha val="43137"/>
                  </a:srgbClr>
                </a:outerShdw>
              </a:effectLst>
              <a:latin typeface="Gotham Medium" panose="02000604030000020004"/>
              <a:cs typeface="Times New Roman" panose="02020603050405020304" pitchFamily="18" charset="0"/>
            </a:rPr>
            <a:t>Because it explicitly addresses how Christ’s followers should relate to their governments, believers on opposite sides of the political aisles have often looked to Romans 13 to support their positions. Though they seem straightforward, Paul’s statements in Romans 13 continue to inspire debate. In the 1700s, colonial loyalists argued that American patriots violated Paul’s command to submit to the ruling authorities, while the revolutionaries claimed that Paul’s exhortation only applied in the case of legitimate, just governors. Christians repeated the same arguments a century later to defend their respective positions on slavery.  This text also played a role in the Civil Rights era, when opponents of reform claimed that Romans 13 prohibited civil disobedience, while supporters said that peaceful resistance to injustice was consistent with God’s priorities.  History has shown that attention to the whole witness of Scripture can lead us to more faithful obedience to God. </a:t>
          </a:r>
          <a:endParaRPr lang="en-US" sz="2000" b="1" kern="1200"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gm:t>
    </dgm:pt>
    <dgm:pt modelId="{7C741E61-5370-4470-A9E0-9C47033DC5A1}" type="parTrans" cxnId="{2F888909-3526-414E-BA7B-6F8A3A3C215C}">
      <dgm:prSet/>
      <dgm:spPr/>
      <dgm:t>
        <a:bodyPr/>
        <a:lstStyle/>
        <a:p>
          <a:endParaRPr lang="en-US"/>
        </a:p>
      </dgm:t>
    </dgm:pt>
    <dgm:pt modelId="{5ECCA891-6DA1-4FE6-A72D-CB94DC78A5D6}" type="sibTrans" cxnId="{2F888909-3526-414E-BA7B-6F8A3A3C215C}">
      <dgm:prSet/>
      <dgm:spPr/>
      <dgm:t>
        <a:bodyPr/>
        <a:lstStyle/>
        <a:p>
          <a:endParaRPr lang="en-US"/>
        </a:p>
      </dgm:t>
    </dgm:pt>
    <dgm:pt modelId="{BA297CE5-BE5D-4F08-9245-5AAF0B6B5DDE}" type="pres">
      <dgm:prSet presAssocID="{BFFC02B3-0AC4-4704-9C97-235C3C19ABDA}" presName="linear" presStyleCnt="0">
        <dgm:presLayoutVars>
          <dgm:animLvl val="lvl"/>
          <dgm:resizeHandles val="exact"/>
        </dgm:presLayoutVars>
      </dgm:prSet>
      <dgm:spPr/>
    </dgm:pt>
    <dgm:pt modelId="{5C3F5683-E2C1-4078-8C6D-99AF73ADFB5E}" type="pres">
      <dgm:prSet presAssocID="{786FD7C7-0AD8-4C64-AD37-E9E2F0A122C3}" presName="parentText" presStyleLbl="node1" presStyleIdx="0" presStyleCnt="1" custScaleY="38161" custLinFactY="-100000" custLinFactNeighborY="-121704">
        <dgm:presLayoutVars>
          <dgm:chMax val="0"/>
          <dgm:bulletEnabled val="1"/>
        </dgm:presLayoutVars>
      </dgm:prSet>
      <dgm:spPr/>
    </dgm:pt>
    <dgm:pt modelId="{8489B083-92E0-4373-98DD-0F9930F0E99A}" type="pres">
      <dgm:prSet presAssocID="{786FD7C7-0AD8-4C64-AD37-E9E2F0A122C3}" presName="childText" presStyleLbl="revTx" presStyleIdx="0" presStyleCnt="1" custScaleY="109350" custLinFactNeighborY="-64507">
        <dgm:presLayoutVars>
          <dgm:bulletEnabled val="1"/>
        </dgm:presLayoutVars>
      </dgm:prSet>
      <dgm:spPr/>
    </dgm:pt>
  </dgm:ptLst>
  <dgm:cxnLst>
    <dgm:cxn modelId="{2F888909-3526-414E-BA7B-6F8A3A3C215C}" srcId="{786FD7C7-0AD8-4C64-AD37-E9E2F0A122C3}" destId="{8C33D57A-E9AB-4A55-814D-E6018F77EB55}" srcOrd="0" destOrd="0" parTransId="{7C741E61-5370-4470-A9E0-9C47033DC5A1}" sibTransId="{5ECCA891-6DA1-4FE6-A72D-CB94DC78A5D6}"/>
    <dgm:cxn modelId="{4956FC2D-C2DF-4024-BE27-7C68A53EB7AB}" type="presOf" srcId="{BFFC02B3-0AC4-4704-9C97-235C3C19ABDA}" destId="{BA297CE5-BE5D-4F08-9245-5AAF0B6B5DDE}" srcOrd="0" destOrd="0" presId="urn:microsoft.com/office/officeart/2005/8/layout/vList2"/>
    <dgm:cxn modelId="{59E24933-39CF-4386-923F-8C57617C1D87}" type="presOf" srcId="{8C33D57A-E9AB-4A55-814D-E6018F77EB55}" destId="{8489B083-92E0-4373-98DD-0F9930F0E99A}" srcOrd="0" destOrd="0" presId="urn:microsoft.com/office/officeart/2005/8/layout/vList2"/>
    <dgm:cxn modelId="{0125093E-54FB-4D3A-AC53-C974E4D40303}" type="presOf" srcId="{786FD7C7-0AD8-4C64-AD37-E9E2F0A122C3}" destId="{5C3F5683-E2C1-4078-8C6D-99AF73ADFB5E}" srcOrd="0" destOrd="0" presId="urn:microsoft.com/office/officeart/2005/8/layout/vList2"/>
    <dgm:cxn modelId="{5944468D-CA8D-41B6-8AF3-D439160DDBE2}" srcId="{BFFC02B3-0AC4-4704-9C97-235C3C19ABDA}" destId="{786FD7C7-0AD8-4C64-AD37-E9E2F0A122C3}" srcOrd="0" destOrd="0" parTransId="{78F48D11-8F07-486E-AF08-CFF26BEE561F}" sibTransId="{28092426-74BC-4FB7-8DC0-927A5C61FD43}"/>
    <dgm:cxn modelId="{2B491349-F2C0-40F0-B702-64E089BFF23E}" type="presParOf" srcId="{BA297CE5-BE5D-4F08-9245-5AAF0B6B5DDE}" destId="{5C3F5683-E2C1-4078-8C6D-99AF73ADFB5E}" srcOrd="0" destOrd="0" presId="urn:microsoft.com/office/officeart/2005/8/layout/vList2"/>
    <dgm:cxn modelId="{078B008A-37AB-44BD-BB07-47AABFA3B46D}" type="presParOf" srcId="{BA297CE5-BE5D-4F08-9245-5AAF0B6B5DDE}" destId="{8489B083-92E0-4373-98DD-0F9930F0E99A}" srcOrd="1" destOrd="0" presId="urn:microsoft.com/office/officeart/2005/8/layout/vList2"/>
  </dgm:cxnLst>
  <dgm:bg>
    <a:noFill/>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FC02B3-0AC4-4704-9C97-235C3C19ABDA}"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786FD7C7-0AD8-4C64-AD37-E9E2F0A122C3}">
      <dgm:prSet phldrT="[Text]" custT="1"/>
      <dgm:spPr>
        <a:solidFill>
          <a:srgbClr val="002060"/>
        </a:solidFill>
      </dgm:spPr>
      <dgm:t>
        <a:bodyPr/>
        <a:lstStyle/>
        <a:p>
          <a:r>
            <a:rPr lang="en-US" sz="2400" b="1" dirty="0">
              <a:solidFill>
                <a:schemeClr val="bg1"/>
              </a:solidFill>
              <a:effectLst/>
              <a:latin typeface="+mn-lt"/>
              <a:ea typeface="+mn-ea"/>
              <a:cs typeface="+mn-cs"/>
            </a:rPr>
            <a:t>Roman Justice (and Injustice)</a:t>
          </a:r>
          <a:r>
            <a:rPr lang="en-US" sz="2400" b="1" dirty="0">
              <a:solidFill>
                <a:schemeClr val="bg1"/>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400" b="1" i="0" cap="small" baseline="0" dirty="0">
            <a:solidFill>
              <a:schemeClr val="bg1"/>
            </a:solidFill>
            <a:effectLst>
              <a:outerShdw blurRad="38100" dist="38100" dir="2700000" algn="tl">
                <a:srgbClr val="000000">
                  <a:alpha val="43137"/>
                </a:srgbClr>
              </a:outerShdw>
            </a:effectLst>
            <a:latin typeface="Gotham Medium" panose="02000604030000020004"/>
            <a:ea typeface="Dotum" panose="020B0600000101010101" pitchFamily="34" charset="-127"/>
          </a:endParaRPr>
        </a:p>
      </dgm:t>
    </dgm:pt>
    <dgm:pt modelId="{78F48D11-8F07-486E-AF08-CFF26BEE561F}" type="parTrans" cxnId="{5944468D-CA8D-41B6-8AF3-D439160DDBE2}">
      <dgm:prSet/>
      <dgm:spPr/>
      <dgm:t>
        <a:bodyPr/>
        <a:lstStyle/>
        <a:p>
          <a:endParaRPr lang="en-US"/>
        </a:p>
      </dgm:t>
    </dgm:pt>
    <dgm:pt modelId="{28092426-74BC-4FB7-8DC0-927A5C61FD43}" type="sibTrans" cxnId="{5944468D-CA8D-41B6-8AF3-D439160DDBE2}">
      <dgm:prSet/>
      <dgm:spPr/>
      <dgm:t>
        <a:bodyPr/>
        <a:lstStyle/>
        <a:p>
          <a:endParaRPr lang="en-US"/>
        </a:p>
      </dgm:t>
    </dgm:pt>
    <dgm:pt modelId="{83C0D728-DBF4-421B-A370-37965D232122}">
      <dgm:prSet custT="1"/>
      <dgm:spPr/>
      <dgm:t>
        <a:bodyPr/>
        <a:lstStyle/>
        <a:p>
          <a:r>
            <a:rPr lang="en-US" sz="2000" b="1" dirty="0">
              <a:effectLst>
                <a:outerShdw blurRad="38100" dist="38100" dir="2700000" algn="tl">
                  <a:srgbClr val="000000">
                    <a:alpha val="43137"/>
                  </a:srgbClr>
                </a:outerShdw>
              </a:effectLst>
              <a:latin typeface="Gotham Medium" panose="02000604030000020004"/>
              <a:cs typeface="Times New Roman" panose="02020603050405020304" pitchFamily="18" charset="0"/>
            </a:rPr>
            <a:t>Roman officials often portrayed themselves as defenders of justice, and both Paul and Peter argue that enacting justice was their government’s duty from God. But the Roman system was rife with corruption. Governors often accepted positions as a means of increasing their wealth and status, not serving the people. For example, Florus—the last governor of Judea before the Jewish War (66–70 AD)— stole from the temple treasury. When the Jews objected and mocked him, he arrested and crucified their leaders.  Similarly, Pontius Pilate used funds from the temple treasury to build an aqueduct; and when the Jews formed a mob in response, he had troops beat and trample them.  Paul also suffered injustice under Roman rule: The governor Felix knew that Paul had committed no crimes, but he kept Paul in prison for two years to try to get a bribe and left him there to please the Jewish leaders (Acts 24:26–27). </a:t>
          </a:r>
          <a:endParaRPr lang="en-US" sz="2000" b="1"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gm:t>
    </dgm:pt>
    <dgm:pt modelId="{0CA3A5C9-0A5D-42D6-9201-2900C51DB980}" type="parTrans" cxnId="{76247570-2B9D-4512-9DF1-E91F5511F4A9}">
      <dgm:prSet/>
      <dgm:spPr/>
      <dgm:t>
        <a:bodyPr/>
        <a:lstStyle/>
        <a:p>
          <a:endParaRPr lang="en-US"/>
        </a:p>
      </dgm:t>
    </dgm:pt>
    <dgm:pt modelId="{351A75AB-C119-42CE-BD6B-3D618C3BCED8}" type="sibTrans" cxnId="{76247570-2B9D-4512-9DF1-E91F5511F4A9}">
      <dgm:prSet/>
      <dgm:spPr/>
      <dgm:t>
        <a:bodyPr/>
        <a:lstStyle/>
        <a:p>
          <a:endParaRPr lang="en-US"/>
        </a:p>
      </dgm:t>
    </dgm:pt>
    <dgm:pt modelId="{BA297CE5-BE5D-4F08-9245-5AAF0B6B5DDE}" type="pres">
      <dgm:prSet presAssocID="{BFFC02B3-0AC4-4704-9C97-235C3C19ABDA}" presName="linear" presStyleCnt="0">
        <dgm:presLayoutVars>
          <dgm:animLvl val="lvl"/>
          <dgm:resizeHandles val="exact"/>
        </dgm:presLayoutVars>
      </dgm:prSet>
      <dgm:spPr/>
    </dgm:pt>
    <dgm:pt modelId="{5C3F5683-E2C1-4078-8C6D-99AF73ADFB5E}" type="pres">
      <dgm:prSet presAssocID="{786FD7C7-0AD8-4C64-AD37-E9E2F0A122C3}" presName="parentText" presStyleLbl="node1" presStyleIdx="0" presStyleCnt="1" custScaleY="120981" custLinFactY="-100000" custLinFactNeighborY="-121704">
        <dgm:presLayoutVars>
          <dgm:chMax val="0"/>
          <dgm:bulletEnabled val="1"/>
        </dgm:presLayoutVars>
      </dgm:prSet>
      <dgm:spPr/>
    </dgm:pt>
    <dgm:pt modelId="{C848FEDF-EF97-4F9E-A521-F2A9DE1C3BA2}" type="pres">
      <dgm:prSet presAssocID="{786FD7C7-0AD8-4C64-AD37-E9E2F0A122C3}" presName="childText" presStyleLbl="revTx" presStyleIdx="0" presStyleCnt="1" custScaleX="97201" custScaleY="172634" custLinFactNeighborX="-1566" custLinFactNeighborY="23">
        <dgm:presLayoutVars>
          <dgm:bulletEnabled val="1"/>
        </dgm:presLayoutVars>
      </dgm:prSet>
      <dgm:spPr/>
    </dgm:pt>
  </dgm:ptLst>
  <dgm:cxnLst>
    <dgm:cxn modelId="{4956FC2D-C2DF-4024-BE27-7C68A53EB7AB}" type="presOf" srcId="{BFFC02B3-0AC4-4704-9C97-235C3C19ABDA}" destId="{BA297CE5-BE5D-4F08-9245-5AAF0B6B5DDE}" srcOrd="0" destOrd="0" presId="urn:microsoft.com/office/officeart/2005/8/layout/vList2"/>
    <dgm:cxn modelId="{76247570-2B9D-4512-9DF1-E91F5511F4A9}" srcId="{786FD7C7-0AD8-4C64-AD37-E9E2F0A122C3}" destId="{83C0D728-DBF4-421B-A370-37965D232122}" srcOrd="0" destOrd="0" parTransId="{0CA3A5C9-0A5D-42D6-9201-2900C51DB980}" sibTransId="{351A75AB-C119-42CE-BD6B-3D618C3BCED8}"/>
    <dgm:cxn modelId="{5944468D-CA8D-41B6-8AF3-D439160DDBE2}" srcId="{BFFC02B3-0AC4-4704-9C97-235C3C19ABDA}" destId="{786FD7C7-0AD8-4C64-AD37-E9E2F0A122C3}" srcOrd="0" destOrd="0" parTransId="{78F48D11-8F07-486E-AF08-CFF26BEE561F}" sibTransId="{28092426-74BC-4FB7-8DC0-927A5C61FD43}"/>
    <dgm:cxn modelId="{AFE941D0-F2C4-49A7-B244-9BB69A909607}" type="presOf" srcId="{786FD7C7-0AD8-4C64-AD37-E9E2F0A122C3}" destId="{5C3F5683-E2C1-4078-8C6D-99AF73ADFB5E}" srcOrd="0" destOrd="0" presId="urn:microsoft.com/office/officeart/2005/8/layout/vList2"/>
    <dgm:cxn modelId="{FA2685FC-5527-4A19-8CF9-9428156F70E1}" type="presOf" srcId="{83C0D728-DBF4-421B-A370-37965D232122}" destId="{C848FEDF-EF97-4F9E-A521-F2A9DE1C3BA2}" srcOrd="0" destOrd="0" presId="urn:microsoft.com/office/officeart/2005/8/layout/vList2"/>
    <dgm:cxn modelId="{548F98A1-F532-4D42-BEC3-D7E1BB0B2C67}" type="presParOf" srcId="{BA297CE5-BE5D-4F08-9245-5AAF0B6B5DDE}" destId="{5C3F5683-E2C1-4078-8C6D-99AF73ADFB5E}" srcOrd="0" destOrd="0" presId="urn:microsoft.com/office/officeart/2005/8/layout/vList2"/>
    <dgm:cxn modelId="{771888B4-23AC-4E47-B99D-8EAD11A22B58}" type="presParOf" srcId="{BA297CE5-BE5D-4F08-9245-5AAF0B6B5DDE}" destId="{C848FEDF-EF97-4F9E-A521-F2A9DE1C3BA2}" srcOrd="1" destOrd="0" presId="urn:microsoft.com/office/officeart/2005/8/layout/vList2"/>
  </dgm:cxnLst>
  <dgm:bg>
    <a:noFill/>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FC02B3-0AC4-4704-9C97-235C3C19ABDA}"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3726368B-BDD6-45AF-B88A-07ADE066F01A}">
      <dgm:prSet custT="1"/>
      <dgm:spPr>
        <a:solidFill>
          <a:srgbClr val="002060"/>
        </a:solidFill>
      </dgm:spPr>
      <dgm:t>
        <a:bodyPr/>
        <a:lstStyle/>
        <a:p>
          <a:r>
            <a:rPr lang="en-US" sz="2400" b="1" cap="small" baseline="0" dirty="0">
              <a:solidFill>
                <a:schemeClr val="bg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 </a:t>
          </a:r>
          <a:r>
            <a:rPr lang="en-US" sz="2400" b="1" dirty="0">
              <a:effectLst/>
              <a:latin typeface="Calibri" panose="020F0502020204030204" pitchFamily="34" charset="0"/>
              <a:ea typeface="Aptos" panose="020B0004020202020204" pitchFamily="34" charset="0"/>
              <a:cs typeface="Times New Roman" panose="02020603050405020304" pitchFamily="18" charset="0"/>
            </a:rPr>
            <a:t>Doing Good</a:t>
          </a:r>
          <a:endParaRPr lang="en-US" sz="2400" b="1" cap="small" baseline="0" dirty="0">
            <a:solidFill>
              <a:schemeClr val="bg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endParaRPr>
        </a:p>
      </dgm:t>
    </dgm:pt>
    <dgm:pt modelId="{3F54C354-F57B-4C5B-96A1-684B0E266E40}" type="parTrans" cxnId="{6DAC916F-3BF0-49EC-8C5A-094841C85FF1}">
      <dgm:prSet/>
      <dgm:spPr/>
      <dgm:t>
        <a:bodyPr/>
        <a:lstStyle/>
        <a:p>
          <a:endParaRPr lang="en-US"/>
        </a:p>
      </dgm:t>
    </dgm:pt>
    <dgm:pt modelId="{AEC7C530-E0DB-4170-8E73-A368211439F0}" type="sibTrans" cxnId="{6DAC916F-3BF0-49EC-8C5A-094841C85FF1}">
      <dgm:prSet/>
      <dgm:spPr/>
      <dgm:t>
        <a:bodyPr/>
        <a:lstStyle/>
        <a:p>
          <a:endParaRPr lang="en-US"/>
        </a:p>
      </dgm:t>
    </dgm:pt>
    <dgm:pt modelId="{A029C8CA-A79F-49CB-A7F9-4A3154B9D31F}">
      <dgm:prSet custT="1"/>
      <dgm:spPr>
        <a:noFill/>
      </dgm:spPr>
      <dgm:t>
        <a:bodyPr/>
        <a:lstStyle/>
        <a:p>
          <a:r>
            <a:rPr lang="en-US" sz="2200" b="1" dirty="0">
              <a:solidFill>
                <a:srgbClr val="000000"/>
              </a:solidFill>
              <a:effectLst>
                <a:outerShdw blurRad="38100" dist="38100" dir="2700000" algn="tl">
                  <a:srgbClr val="000000">
                    <a:alpha val="43137"/>
                  </a:srgbClr>
                </a:outerShdw>
              </a:effectLst>
              <a:latin typeface="Gotham Medium"/>
              <a:cs typeface="Times New Roman" panose="02020603050405020304" pitchFamily="18" charset="0"/>
            </a:rPr>
            <a:t>In 1 Peter 2:14–15, the same Greek word is translated as “doing right” and “doing good. ” Many scholars think the “good” in view is obeying civil laws. But others point out that Roman officials did not typically “commend” people for simply following the law. They suggest that Peter refers to “benefaction,” or public acts of charity and generosity for the sake of one’s neighbors. The Roman empire relied on these actions from the wealthy, whose names decorate public works and whose gifts are listed on their graves. The emperors saw their own construction projects as “gifts” to the people, rather than the proper and just use of public funds. Peter may be saying that believers should contribute generously and voluntarily to public works. The goal is to give the gospel a clear runway: through generosity, believers can prove themselves to be good citizens and silence the false accusations against their Lord. </a:t>
          </a:r>
          <a:endParaRPr lang="en-US" sz="2200" b="1" i="0" cap="small" baseline="0" dirty="0">
            <a:effectLst>
              <a:outerShdw blurRad="38100" dist="38100" dir="2700000" algn="tl">
                <a:srgbClr val="000000">
                  <a:alpha val="43137"/>
                </a:srgbClr>
              </a:outerShdw>
            </a:effectLst>
            <a:latin typeface="Gotham Medium"/>
          </a:endParaRPr>
        </a:p>
      </dgm:t>
    </dgm:pt>
    <dgm:pt modelId="{85BBA8D5-0303-4FA7-A153-A6F590CEDB96}" type="parTrans" cxnId="{A6247A88-094E-48D2-97DF-8F91E6C8756D}">
      <dgm:prSet/>
      <dgm:spPr/>
      <dgm:t>
        <a:bodyPr/>
        <a:lstStyle/>
        <a:p>
          <a:endParaRPr lang="en-US"/>
        </a:p>
      </dgm:t>
    </dgm:pt>
    <dgm:pt modelId="{0749D4E8-6596-49F1-8440-FECC17EDBCE9}" type="sibTrans" cxnId="{A6247A88-094E-48D2-97DF-8F91E6C8756D}">
      <dgm:prSet/>
      <dgm:spPr/>
      <dgm:t>
        <a:bodyPr/>
        <a:lstStyle/>
        <a:p>
          <a:endParaRPr lang="en-US"/>
        </a:p>
      </dgm:t>
    </dgm:pt>
    <dgm:pt modelId="{BA297CE5-BE5D-4F08-9245-5AAF0B6B5DDE}" type="pres">
      <dgm:prSet presAssocID="{BFFC02B3-0AC4-4704-9C97-235C3C19ABDA}" presName="linear" presStyleCnt="0">
        <dgm:presLayoutVars>
          <dgm:animLvl val="lvl"/>
          <dgm:resizeHandles val="exact"/>
        </dgm:presLayoutVars>
      </dgm:prSet>
      <dgm:spPr/>
    </dgm:pt>
    <dgm:pt modelId="{4B081BE8-33C5-4901-83E6-AB64BEDE54C1}" type="pres">
      <dgm:prSet presAssocID="{3726368B-BDD6-45AF-B88A-07ADE066F01A}" presName="parentText" presStyleLbl="node1" presStyleIdx="0" presStyleCnt="1" custScaleY="38161" custLinFactY="-52110" custLinFactNeighborY="-100000">
        <dgm:presLayoutVars>
          <dgm:chMax val="0"/>
          <dgm:bulletEnabled val="1"/>
        </dgm:presLayoutVars>
      </dgm:prSet>
      <dgm:spPr/>
    </dgm:pt>
    <dgm:pt modelId="{FBC6150C-50FA-4373-8912-A44074192AFF}" type="pres">
      <dgm:prSet presAssocID="{3726368B-BDD6-45AF-B88A-07ADE066F01A}" presName="childText" presStyleLbl="revTx" presStyleIdx="0" presStyleCnt="1" custLinFactNeighborY="-22766">
        <dgm:presLayoutVars>
          <dgm:bulletEnabled val="1"/>
        </dgm:presLayoutVars>
      </dgm:prSet>
      <dgm:spPr/>
    </dgm:pt>
  </dgm:ptLst>
  <dgm:cxnLst>
    <dgm:cxn modelId="{4956FC2D-C2DF-4024-BE27-7C68A53EB7AB}" type="presOf" srcId="{BFFC02B3-0AC4-4704-9C97-235C3C19ABDA}" destId="{BA297CE5-BE5D-4F08-9245-5AAF0B6B5DDE}" srcOrd="0" destOrd="0" presId="urn:microsoft.com/office/officeart/2005/8/layout/vList2"/>
    <dgm:cxn modelId="{6DAC916F-3BF0-49EC-8C5A-094841C85FF1}" srcId="{BFFC02B3-0AC4-4704-9C97-235C3C19ABDA}" destId="{3726368B-BDD6-45AF-B88A-07ADE066F01A}" srcOrd="0" destOrd="0" parTransId="{3F54C354-F57B-4C5B-96A1-684B0E266E40}" sibTransId="{AEC7C530-E0DB-4170-8E73-A368211439F0}"/>
    <dgm:cxn modelId="{DDFE1C58-1B10-46DE-AEA3-2259B3EAA11B}" type="presOf" srcId="{A029C8CA-A79F-49CB-A7F9-4A3154B9D31F}" destId="{FBC6150C-50FA-4373-8912-A44074192AFF}" srcOrd="0" destOrd="0" presId="urn:microsoft.com/office/officeart/2005/8/layout/vList2"/>
    <dgm:cxn modelId="{A6247A88-094E-48D2-97DF-8F91E6C8756D}" srcId="{3726368B-BDD6-45AF-B88A-07ADE066F01A}" destId="{A029C8CA-A79F-49CB-A7F9-4A3154B9D31F}" srcOrd="0" destOrd="0" parTransId="{85BBA8D5-0303-4FA7-A153-A6F590CEDB96}" sibTransId="{0749D4E8-6596-49F1-8440-FECC17EDBCE9}"/>
    <dgm:cxn modelId="{E16572B1-C613-4B39-B4FF-EC76C6381F3F}" type="presOf" srcId="{3726368B-BDD6-45AF-B88A-07ADE066F01A}" destId="{4B081BE8-33C5-4901-83E6-AB64BEDE54C1}" srcOrd="0" destOrd="0" presId="urn:microsoft.com/office/officeart/2005/8/layout/vList2"/>
    <dgm:cxn modelId="{BBC374D0-6155-4146-B74D-C656ABD041C6}" type="presParOf" srcId="{BA297CE5-BE5D-4F08-9245-5AAF0B6B5DDE}" destId="{4B081BE8-33C5-4901-83E6-AB64BEDE54C1}" srcOrd="0" destOrd="0" presId="urn:microsoft.com/office/officeart/2005/8/layout/vList2"/>
    <dgm:cxn modelId="{1C2C2927-A188-417D-80B3-DFAD76E0B3C9}" type="presParOf" srcId="{BA297CE5-BE5D-4F08-9245-5AAF0B6B5DDE}" destId="{FBC6150C-50FA-4373-8912-A44074192AFF}" srcOrd="1" destOrd="0" presId="urn:microsoft.com/office/officeart/2005/8/layout/vList2"/>
  </dgm:cxnLst>
  <dgm:bg>
    <a:noFill/>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FFC02B3-0AC4-4704-9C97-235C3C19ABDA}" type="doc">
      <dgm:prSet loTypeId="urn:microsoft.com/office/officeart/2005/8/layout/vList2" loCatId="list" qsTypeId="urn:microsoft.com/office/officeart/2005/8/quickstyle/3d3" qsCatId="3D" csTypeId="urn:microsoft.com/office/officeart/2005/8/colors/accent1_2" csCatId="accent1" phldr="1"/>
      <dgm:spPr>
        <a:scene3d>
          <a:camera prst="orthographicFront">
            <a:rot lat="0" lon="0" rev="0"/>
          </a:camera>
          <a:lightRig rig="balanced" dir="t">
            <a:rot lat="0" lon="0" rev="8700000"/>
          </a:lightRig>
        </a:scene3d>
      </dgm:spPr>
      <dgm:t>
        <a:bodyPr/>
        <a:lstStyle/>
        <a:p>
          <a:endParaRPr lang="en-US"/>
        </a:p>
      </dgm:t>
    </dgm:pt>
    <dgm:pt modelId="{A2C63905-F10C-4992-9EF1-30BF3D5E4F74}">
      <dgm:prSet custT="1"/>
      <dgm:spPr>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buNone/>
          </a:pPr>
          <a:r>
            <a:rPr lang="en-US" sz="2800" b="1" u="sng" cap="all" baseline="0" dirty="0">
              <a:solidFill>
                <a:schemeClr val="tx1"/>
              </a:solidFill>
              <a:effectLst>
                <a:outerShdw blurRad="38100" dist="38100" dir="2700000" algn="tl">
                  <a:srgbClr val="000000">
                    <a:alpha val="43137"/>
                  </a:srgbClr>
                </a:outerShdw>
              </a:effectLst>
              <a:latin typeface="Gotham Medium" panose="02000604030000020004"/>
              <a:ea typeface="+mn-ea"/>
              <a:cs typeface="+mn-cs"/>
            </a:rPr>
            <a:t>The Highest Authority</a:t>
          </a:r>
          <a:endParaRPr lang="en-US" sz="2800" b="1" u="sng" cap="all" baseline="0" dirty="0">
            <a:solidFill>
              <a:schemeClr val="tx1"/>
            </a:solidFill>
            <a:effectLst>
              <a:outerShdw blurRad="38100" dist="38100" dir="2700000" algn="tl">
                <a:srgbClr val="000000">
                  <a:alpha val="43137"/>
                </a:srgbClr>
              </a:outerShdw>
            </a:effectLst>
            <a:latin typeface="Gotham Medium" panose="02000604030000020004"/>
          </a:endParaRPr>
        </a:p>
      </dgm:t>
    </dgm:pt>
    <dgm:pt modelId="{0009E62C-454B-4F4A-9FCC-5A5699B5CE0F}" type="parTrans" cxnId="{C20033DD-E76E-4E36-88E2-D2A52AE6BDA6}">
      <dgm:prSet/>
      <dgm:spPr/>
      <dgm:t>
        <a:bodyPr/>
        <a:lstStyle/>
        <a:p>
          <a:endParaRPr lang="en-US"/>
        </a:p>
      </dgm:t>
    </dgm:pt>
    <dgm:pt modelId="{CFCF7DB5-2C71-47A3-9BB6-1CE32E62FFF4}" type="sibTrans" cxnId="{C20033DD-E76E-4E36-88E2-D2A52AE6BDA6}">
      <dgm:prSet/>
      <dgm:spPr/>
      <dgm:t>
        <a:bodyPr/>
        <a:lstStyle/>
        <a:p>
          <a:endParaRPr lang="en-US"/>
        </a:p>
      </dgm:t>
    </dgm:pt>
    <dgm:pt modelId="{0E696F8F-537C-4174-B100-FA48DCBF63EC}">
      <dgm:prSet custT="1"/>
      <dgm:spPr>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sz="2800" b="1" dirty="0">
            <a:solidFill>
              <a:schemeClr val="tx1"/>
            </a:solidFill>
            <a:effectLst>
              <a:outerShdw blurRad="38100" dist="38100" dir="2700000" algn="tl">
                <a:srgbClr val="000000">
                  <a:alpha val="43137"/>
                </a:srgbClr>
              </a:outerShdw>
            </a:effectLst>
            <a:latin typeface="Gotham Medium" panose="02000604030000020004"/>
          </a:endParaRPr>
        </a:p>
      </dgm:t>
    </dgm:pt>
    <dgm:pt modelId="{B2547159-2C31-4048-AA2F-47FDBD395EFC}" type="parTrans" cxnId="{EA6E8E29-6E2D-47B6-83DE-DCCB95645F76}">
      <dgm:prSet/>
      <dgm:spPr/>
      <dgm:t>
        <a:bodyPr/>
        <a:lstStyle/>
        <a:p>
          <a:endParaRPr lang="en-US"/>
        </a:p>
      </dgm:t>
    </dgm:pt>
    <dgm:pt modelId="{723913E7-4EE8-425C-921B-46F84E2298F8}" type="sibTrans" cxnId="{EA6E8E29-6E2D-47B6-83DE-DCCB95645F76}">
      <dgm:prSet/>
      <dgm:spPr/>
      <dgm:t>
        <a:bodyPr/>
        <a:lstStyle/>
        <a:p>
          <a:endParaRPr lang="en-US"/>
        </a:p>
      </dgm:t>
    </dgm:pt>
    <dgm:pt modelId="{289DC645-C229-4CAA-B3E8-D9A32E498E12}">
      <dgm:prSet custT="1"/>
      <dgm:spPr/>
      <dgm:t>
        <a:bodyPr/>
        <a:lstStyle/>
        <a:p>
          <a:r>
            <a:rPr lang="en-US" sz="2400" b="1" dirty="0">
              <a:effectLst>
                <a:outerShdw blurRad="38100" dist="38100" dir="2700000" algn="tl">
                  <a:srgbClr val="000000">
                    <a:alpha val="43137"/>
                  </a:srgbClr>
                </a:outerShdw>
              </a:effectLst>
              <a:latin typeface="Gotham Medium" panose="02000604030000020004"/>
            </a:rPr>
            <a:t>As citizens of God’s kingdom, we owe allegiance to God above all. Where a government’s laws conflict with God’s law, believers must follow God. Yet the God who created the world oversees and sanctions the nations. They exist at His discretion and derive their authority from Him. Therefore, believers are also to submit to earthly governments. By obeying human leaders, Christ’s followers honor God, submit to His cosmic order, and strengthen their witness to those outside the church. </a:t>
          </a:r>
        </a:p>
      </dgm:t>
    </dgm:pt>
    <dgm:pt modelId="{9E4F9242-F35C-48E1-914F-A1CF46AE787B}" type="parTrans" cxnId="{C090A961-DF4B-40C6-9052-4717F6385917}">
      <dgm:prSet/>
      <dgm:spPr/>
      <dgm:t>
        <a:bodyPr/>
        <a:lstStyle/>
        <a:p>
          <a:endParaRPr lang="en-US"/>
        </a:p>
      </dgm:t>
    </dgm:pt>
    <dgm:pt modelId="{CF60F81D-3580-4020-BD2A-1CC2CA4D99C2}" type="sibTrans" cxnId="{C090A961-DF4B-40C6-9052-4717F6385917}">
      <dgm:prSet/>
      <dgm:spPr/>
      <dgm:t>
        <a:bodyPr/>
        <a:lstStyle/>
        <a:p>
          <a:endParaRPr lang="en-US"/>
        </a:p>
      </dgm:t>
    </dgm:pt>
    <dgm:pt modelId="{A8F4C827-6075-4EDB-8CC9-B7DE1169D52E}">
      <dgm:prSet custT="1"/>
      <dgm:spPr/>
      <dgm:t>
        <a:bodyPr/>
        <a:lstStyle/>
        <a:p>
          <a:r>
            <a:rPr lang="en-US" sz="2400" b="1" dirty="0">
              <a:effectLst>
                <a:outerShdw blurRad="38100" dist="38100" dir="2700000" algn="tl">
                  <a:srgbClr val="000000">
                    <a:alpha val="43137"/>
                  </a:srgbClr>
                </a:outerShdw>
              </a:effectLst>
              <a:latin typeface="Gotham Medium" panose="02000604030000020004"/>
            </a:rPr>
            <a:t>Citizens in Western democracies are blessed with “due process,” among other things. Such citizens have opportunities that ancient Christians could only imagine. But no matter the kind of government under which we live, Scripture’s commands remain the same: love and care for neighbors, resist evil, and model upright citizenship. Honor others, especially those in high positions, while loving all people well. In other words, reflect the character of God. </a:t>
          </a:r>
        </a:p>
      </dgm:t>
    </dgm:pt>
    <dgm:pt modelId="{8A884A1F-0709-4D4E-A612-12D0B7E3C889}" type="parTrans" cxnId="{02662311-6E23-472A-B0C0-37EAA4D2F05E}">
      <dgm:prSet/>
      <dgm:spPr/>
      <dgm:t>
        <a:bodyPr/>
        <a:lstStyle/>
        <a:p>
          <a:endParaRPr lang="en-US"/>
        </a:p>
      </dgm:t>
    </dgm:pt>
    <dgm:pt modelId="{629AD1F1-E460-49E1-B291-71925989D793}" type="sibTrans" cxnId="{02662311-6E23-472A-B0C0-37EAA4D2F05E}">
      <dgm:prSet/>
      <dgm:spPr/>
      <dgm:t>
        <a:bodyPr/>
        <a:lstStyle/>
        <a:p>
          <a:endParaRPr lang="en-US"/>
        </a:p>
      </dgm:t>
    </dgm:pt>
    <dgm:pt modelId="{BA297CE5-BE5D-4F08-9245-5AAF0B6B5DDE}" type="pres">
      <dgm:prSet presAssocID="{BFFC02B3-0AC4-4704-9C97-235C3C19ABDA}" presName="linear" presStyleCnt="0">
        <dgm:presLayoutVars>
          <dgm:animLvl val="lvl"/>
          <dgm:resizeHandles val="exact"/>
        </dgm:presLayoutVars>
      </dgm:prSet>
      <dgm:spPr/>
    </dgm:pt>
    <dgm:pt modelId="{16E6F3F6-B987-4FDC-BE81-18C92897E183}" type="pres">
      <dgm:prSet presAssocID="{0E696F8F-537C-4174-B100-FA48DCBF63EC}" presName="parentText" presStyleLbl="node1" presStyleIdx="0" presStyleCnt="1" custScaleY="22544" custLinFactNeighborY="282">
        <dgm:presLayoutVars>
          <dgm:chMax val="0"/>
          <dgm:bulletEnabled val="1"/>
        </dgm:presLayoutVars>
      </dgm:prSet>
      <dgm:spPr/>
    </dgm:pt>
    <dgm:pt modelId="{982CAFFA-C484-4C06-9345-4BB5B106CBA7}" type="pres">
      <dgm:prSet presAssocID="{0E696F8F-537C-4174-B100-FA48DCBF63EC}" presName="childText" presStyleLbl="revTx" presStyleIdx="0" presStyleCnt="1">
        <dgm:presLayoutVars>
          <dgm:bulletEnabled val="1"/>
        </dgm:presLayoutVars>
      </dgm:prSet>
      <dgm:spPr/>
    </dgm:pt>
  </dgm:ptLst>
  <dgm:cxnLst>
    <dgm:cxn modelId="{02662311-6E23-472A-B0C0-37EAA4D2F05E}" srcId="{A2C63905-F10C-4992-9EF1-30BF3D5E4F74}" destId="{A8F4C827-6075-4EDB-8CC9-B7DE1169D52E}" srcOrd="1" destOrd="0" parTransId="{8A884A1F-0709-4D4E-A612-12D0B7E3C889}" sibTransId="{629AD1F1-E460-49E1-B291-71925989D793}"/>
    <dgm:cxn modelId="{EA6E8E29-6E2D-47B6-83DE-DCCB95645F76}" srcId="{BFFC02B3-0AC4-4704-9C97-235C3C19ABDA}" destId="{0E696F8F-537C-4174-B100-FA48DCBF63EC}" srcOrd="0" destOrd="0" parTransId="{B2547159-2C31-4048-AA2F-47FDBD395EFC}" sibTransId="{723913E7-4EE8-425C-921B-46F84E2298F8}"/>
    <dgm:cxn modelId="{4956FC2D-C2DF-4024-BE27-7C68A53EB7AB}" type="presOf" srcId="{BFFC02B3-0AC4-4704-9C97-235C3C19ABDA}" destId="{BA297CE5-BE5D-4F08-9245-5AAF0B6B5DDE}" srcOrd="0" destOrd="0" presId="urn:microsoft.com/office/officeart/2005/8/layout/vList2"/>
    <dgm:cxn modelId="{C090A961-DF4B-40C6-9052-4717F6385917}" srcId="{A2C63905-F10C-4992-9EF1-30BF3D5E4F74}" destId="{289DC645-C229-4CAA-B3E8-D9A32E498E12}" srcOrd="0" destOrd="0" parTransId="{9E4F9242-F35C-48E1-914F-A1CF46AE787B}" sibTransId="{CF60F81D-3580-4020-BD2A-1CC2CA4D99C2}"/>
    <dgm:cxn modelId="{6ACDD2B6-AD16-40C7-8FDA-821F1E415D29}" type="presOf" srcId="{289DC645-C229-4CAA-B3E8-D9A32E498E12}" destId="{982CAFFA-C484-4C06-9345-4BB5B106CBA7}" srcOrd="0" destOrd="1" presId="urn:microsoft.com/office/officeart/2005/8/layout/vList2"/>
    <dgm:cxn modelId="{725412D0-F680-4F17-BDAE-B402DCF6A5D0}" type="presOf" srcId="{0E696F8F-537C-4174-B100-FA48DCBF63EC}" destId="{16E6F3F6-B987-4FDC-BE81-18C92897E183}" srcOrd="0" destOrd="0" presId="urn:microsoft.com/office/officeart/2005/8/layout/vList2"/>
    <dgm:cxn modelId="{AF9986D0-407D-4046-AC16-5537A26F87AE}" type="presOf" srcId="{A2C63905-F10C-4992-9EF1-30BF3D5E4F74}" destId="{982CAFFA-C484-4C06-9345-4BB5B106CBA7}" srcOrd="0" destOrd="0" presId="urn:microsoft.com/office/officeart/2005/8/layout/vList2"/>
    <dgm:cxn modelId="{C20033DD-E76E-4E36-88E2-D2A52AE6BDA6}" srcId="{0E696F8F-537C-4174-B100-FA48DCBF63EC}" destId="{A2C63905-F10C-4992-9EF1-30BF3D5E4F74}" srcOrd="0" destOrd="0" parTransId="{0009E62C-454B-4F4A-9FCC-5A5699B5CE0F}" sibTransId="{CFCF7DB5-2C71-47A3-9BB6-1CE32E62FFF4}"/>
    <dgm:cxn modelId="{FF1964F3-D6C2-4EEF-8061-375A38D81CA5}" type="presOf" srcId="{A8F4C827-6075-4EDB-8CC9-B7DE1169D52E}" destId="{982CAFFA-C484-4C06-9345-4BB5B106CBA7}" srcOrd="0" destOrd="2" presId="urn:microsoft.com/office/officeart/2005/8/layout/vList2"/>
    <dgm:cxn modelId="{AFC62919-0700-4148-9A96-329A9BCBA292}" type="presParOf" srcId="{BA297CE5-BE5D-4F08-9245-5AAF0B6B5DDE}" destId="{16E6F3F6-B987-4FDC-BE81-18C92897E183}" srcOrd="0" destOrd="0" presId="urn:microsoft.com/office/officeart/2005/8/layout/vList2"/>
    <dgm:cxn modelId="{8B64E8B9-158D-454C-946E-F958306AEFC5}" type="presParOf" srcId="{BA297CE5-BE5D-4F08-9245-5AAF0B6B5DDE}" destId="{982CAFFA-C484-4C06-9345-4BB5B106CBA7}" srcOrd="1" destOrd="0" presId="urn:microsoft.com/office/officeart/2005/8/layout/vList2"/>
  </dgm:cxnLst>
  <dgm:bg>
    <a:noFill/>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3F5683-E2C1-4078-8C6D-99AF73ADFB5E}">
      <dsp:nvSpPr>
        <dsp:cNvPr id="0" name=""/>
        <dsp:cNvSpPr/>
      </dsp:nvSpPr>
      <dsp:spPr>
        <a:xfrm>
          <a:off x="0" y="0"/>
          <a:ext cx="10430117" cy="478853"/>
        </a:xfrm>
        <a:prstGeom prst="roundRect">
          <a:avLst/>
        </a:prstGeom>
        <a:solidFill>
          <a:srgbClr val="002060"/>
        </a:solidFill>
        <a:ln>
          <a:noFill/>
        </a:ln>
        <a:effectLst>
          <a:outerShdw blurRad="38100" dist="25400" dir="5400000" rotWithShape="0">
            <a:srgbClr val="000000">
              <a:alpha val="5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dirty="0">
              <a:effectLst>
                <a:outerShdw blurRad="38100" dist="38100" dir="2700000" algn="tl">
                  <a:srgbClr val="000000">
                    <a:alpha val="43137"/>
                  </a:srgbClr>
                </a:outerShdw>
              </a:effectLst>
              <a:latin typeface="Gotham Medium" panose="02000604030000020004"/>
              <a:cs typeface="Times New Roman" panose="02020603050405020304" pitchFamily="18" charset="0"/>
            </a:rPr>
            <a:t>Romans 13 in US History</a:t>
          </a:r>
          <a:r>
            <a:rPr lang="en-US" sz="2000" b="1" kern="1200"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000" b="1" i="0" kern="1200" cap="small" baseline="0" dirty="0">
            <a:solidFill>
              <a:schemeClr val="bg1"/>
            </a:solidFill>
            <a:effectLst>
              <a:outerShdw blurRad="38100" dist="38100" dir="2700000" algn="tl">
                <a:srgbClr val="000000">
                  <a:alpha val="43137"/>
                </a:srgbClr>
              </a:outerShdw>
            </a:effectLst>
            <a:latin typeface="Gotham Medium" panose="02000604030000020004"/>
            <a:ea typeface="Dotum" panose="020B0600000101010101" pitchFamily="34" charset="-127"/>
          </a:endParaRPr>
        </a:p>
      </dsp:txBody>
      <dsp:txXfrm>
        <a:off x="23376" y="23376"/>
        <a:ext cx="10383365" cy="432101"/>
      </dsp:txXfrm>
    </dsp:sp>
    <dsp:sp modelId="{8489B083-92E0-4373-98DD-0F9930F0E99A}">
      <dsp:nvSpPr>
        <dsp:cNvPr id="0" name=""/>
        <dsp:cNvSpPr/>
      </dsp:nvSpPr>
      <dsp:spPr>
        <a:xfrm>
          <a:off x="0" y="629657"/>
          <a:ext cx="10430117" cy="3457564"/>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31156"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b="1" kern="1200">
              <a:effectLst>
                <a:outerShdw blurRad="38100" dist="38100" dir="2700000" algn="tl">
                  <a:srgbClr val="000000">
                    <a:alpha val="43137"/>
                  </a:srgbClr>
                </a:outerShdw>
              </a:effectLst>
              <a:latin typeface="Gotham Medium" panose="02000604030000020004"/>
              <a:cs typeface="Times New Roman" panose="02020603050405020304" pitchFamily="18" charset="0"/>
            </a:rPr>
            <a:t>Because it explicitly addresses how Christ’s followers should relate to their governments, believers on opposite sides of the political aisles have often looked to Romans 13 to support their positions. Though they seem straightforward, Paul’s statements in Romans 13 continue to inspire debate. In the 1700s, colonial loyalists argued that American patriots violated Paul’s command to submit to the ruling authorities, while the revolutionaries claimed that Paul’s exhortation only applied in the case of legitimate, just governors. Christians repeated the same arguments a century later to defend their respective positions on slavery.  This text also played a role in the Civil Rights era, when opponents of reform claimed that Romans 13 prohibited civil disobedience, while supporters said that peaceful resistance to injustice was consistent with God’s priorities.  History has shown that attention to the whole witness of Scripture can lead us to more faithful obedience to God. </a:t>
          </a:r>
          <a:endParaRPr lang="en-US" sz="2000" b="1" kern="1200"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sp:txBody>
      <dsp:txXfrm>
        <a:off x="0" y="629657"/>
        <a:ext cx="10430117" cy="34575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3F5683-E2C1-4078-8C6D-99AF73ADFB5E}">
      <dsp:nvSpPr>
        <dsp:cNvPr id="0" name=""/>
        <dsp:cNvSpPr/>
      </dsp:nvSpPr>
      <dsp:spPr>
        <a:xfrm>
          <a:off x="0" y="0"/>
          <a:ext cx="11478465" cy="457199"/>
        </a:xfrm>
        <a:prstGeom prst="roundRect">
          <a:avLst/>
        </a:prstGeom>
        <a:solidFill>
          <a:srgbClr val="002060"/>
        </a:solidFill>
        <a:ln>
          <a:noFill/>
        </a:ln>
        <a:effectLst>
          <a:outerShdw blurRad="38100" dist="25400" dir="5400000" rotWithShape="0">
            <a:srgbClr val="000000">
              <a:alpha val="5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solidFill>
                <a:schemeClr val="bg1"/>
              </a:solidFill>
              <a:effectLst/>
              <a:latin typeface="+mn-lt"/>
              <a:ea typeface="+mn-ea"/>
              <a:cs typeface="+mn-cs"/>
            </a:rPr>
            <a:t>Roman Justice (and Injustice)</a:t>
          </a:r>
          <a:r>
            <a:rPr lang="en-US" sz="2400" b="1" kern="1200" dirty="0">
              <a:solidFill>
                <a:schemeClr val="bg1"/>
              </a:solidFill>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rPr>
            <a:t>—</a:t>
          </a:r>
          <a:endParaRPr lang="en-US" sz="2400" b="1" i="0" kern="1200" cap="small" baseline="0" dirty="0">
            <a:solidFill>
              <a:schemeClr val="bg1"/>
            </a:solidFill>
            <a:effectLst>
              <a:outerShdw blurRad="38100" dist="38100" dir="2700000" algn="tl">
                <a:srgbClr val="000000">
                  <a:alpha val="43137"/>
                </a:srgbClr>
              </a:outerShdw>
            </a:effectLst>
            <a:latin typeface="Gotham Medium" panose="02000604030000020004"/>
            <a:ea typeface="Dotum" panose="020B0600000101010101" pitchFamily="34" charset="-127"/>
          </a:endParaRPr>
        </a:p>
      </dsp:txBody>
      <dsp:txXfrm>
        <a:off x="22319" y="22319"/>
        <a:ext cx="11433827" cy="412561"/>
      </dsp:txXfrm>
    </dsp:sp>
    <dsp:sp modelId="{C848FEDF-EF97-4F9E-A521-F2A9DE1C3BA2}">
      <dsp:nvSpPr>
        <dsp:cNvPr id="0" name=""/>
        <dsp:cNvSpPr/>
      </dsp:nvSpPr>
      <dsp:spPr>
        <a:xfrm>
          <a:off x="0" y="793712"/>
          <a:ext cx="11157182" cy="3191156"/>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64441"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b="1" kern="1200" dirty="0">
              <a:effectLst>
                <a:outerShdw blurRad="38100" dist="38100" dir="2700000" algn="tl">
                  <a:srgbClr val="000000">
                    <a:alpha val="43137"/>
                  </a:srgbClr>
                </a:outerShdw>
              </a:effectLst>
              <a:latin typeface="Gotham Medium" panose="02000604030000020004"/>
              <a:cs typeface="Times New Roman" panose="02020603050405020304" pitchFamily="18" charset="0"/>
            </a:rPr>
            <a:t>Roman officials often portrayed themselves as defenders of justice, and both Paul and Peter argue that enacting justice was their government’s duty from God. But the Roman system was rife with corruption. Governors often accepted positions as a means of increasing their wealth and status, not serving the people. For example, Florus—the last governor of Judea before the Jewish War (66–70 AD)— stole from the temple treasury. When the Jews objected and mocked him, he arrested and crucified their leaders.  Similarly, Pontius Pilate used funds from the temple treasury to build an aqueduct; and when the Jews formed a mob in response, he had troops beat and trample them.  Paul also suffered injustice under Roman rule: The governor Felix knew that Paul had committed no crimes, but he kept Paul in prison for two years to try to get a bribe and left him there to please the Jewish leaders (Acts 24:26–27). </a:t>
          </a:r>
          <a:endParaRPr lang="en-US" sz="2000" b="1" kern="1200" dirty="0">
            <a:effectLst>
              <a:outerShdw blurRad="38100" dist="38100" dir="2700000" algn="tl">
                <a:srgbClr val="000000">
                  <a:alpha val="43137"/>
                </a:srgbClr>
              </a:outerShdw>
            </a:effectLst>
            <a:latin typeface="Gotham Medium" panose="02000604030000020004"/>
            <a:ea typeface="Aptos" panose="020B0004020202020204" pitchFamily="34" charset="0"/>
            <a:cs typeface="Times New Roman" panose="02020603050405020304" pitchFamily="18" charset="0"/>
          </a:endParaRPr>
        </a:p>
      </dsp:txBody>
      <dsp:txXfrm>
        <a:off x="0" y="793712"/>
        <a:ext cx="11157182" cy="31911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081BE8-33C5-4901-83E6-AB64BEDE54C1}">
      <dsp:nvSpPr>
        <dsp:cNvPr id="0" name=""/>
        <dsp:cNvSpPr/>
      </dsp:nvSpPr>
      <dsp:spPr>
        <a:xfrm>
          <a:off x="0" y="0"/>
          <a:ext cx="9852524" cy="457199"/>
        </a:xfrm>
        <a:prstGeom prst="roundRect">
          <a:avLst/>
        </a:prstGeom>
        <a:solidFill>
          <a:srgbClr val="002060"/>
        </a:solidFill>
        <a:ln>
          <a:noFill/>
        </a:ln>
        <a:effectLst>
          <a:outerShdw blurRad="38100" dist="25400" dir="5400000" rotWithShape="0">
            <a:srgbClr val="000000">
              <a:alpha val="5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cap="small" baseline="0" dirty="0">
              <a:solidFill>
                <a:schemeClr val="bg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 </a:t>
          </a:r>
          <a:r>
            <a:rPr lang="en-US" sz="2400" b="1" kern="1200" dirty="0">
              <a:effectLst/>
              <a:latin typeface="Calibri" panose="020F0502020204030204" pitchFamily="34" charset="0"/>
              <a:ea typeface="Aptos" panose="020B0004020202020204" pitchFamily="34" charset="0"/>
              <a:cs typeface="Times New Roman" panose="02020603050405020304" pitchFamily="18" charset="0"/>
            </a:rPr>
            <a:t>Doing Good</a:t>
          </a:r>
          <a:endParaRPr lang="en-US" sz="2400" b="1" kern="1200" cap="small" baseline="0" dirty="0">
            <a:solidFill>
              <a:schemeClr val="bg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endParaRPr>
        </a:p>
      </dsp:txBody>
      <dsp:txXfrm>
        <a:off x="22319" y="22319"/>
        <a:ext cx="9807886" cy="412561"/>
      </dsp:txXfrm>
    </dsp:sp>
    <dsp:sp modelId="{FBC6150C-50FA-4373-8912-A44074192AFF}">
      <dsp:nvSpPr>
        <dsp:cNvPr id="0" name=""/>
        <dsp:cNvSpPr/>
      </dsp:nvSpPr>
      <dsp:spPr>
        <a:xfrm>
          <a:off x="0" y="854006"/>
          <a:ext cx="9852524" cy="3775680"/>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2818"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en-US" sz="2200" b="1" kern="1200" dirty="0">
              <a:solidFill>
                <a:srgbClr val="000000"/>
              </a:solidFill>
              <a:effectLst>
                <a:outerShdw blurRad="38100" dist="38100" dir="2700000" algn="tl">
                  <a:srgbClr val="000000">
                    <a:alpha val="43137"/>
                  </a:srgbClr>
                </a:outerShdw>
              </a:effectLst>
              <a:latin typeface="Gotham Medium"/>
              <a:cs typeface="Times New Roman" panose="02020603050405020304" pitchFamily="18" charset="0"/>
            </a:rPr>
            <a:t>In 1 Peter 2:14–15, the same Greek word is translated as “doing right” and “doing good. ” Many scholars think the “good” in view is obeying civil laws. But others point out that Roman officials did not typically “commend” people for simply following the law. They suggest that Peter refers to “benefaction,” or public acts of charity and generosity for the sake of one’s neighbors. The Roman empire relied on these actions from the wealthy, whose names decorate public works and whose gifts are listed on their graves. The emperors saw their own construction projects as “gifts” to the people, rather than the proper and just use of public funds. Peter may be saying that believers should contribute generously and voluntarily to public works. The goal is to give the gospel a clear runway: through generosity, believers can prove themselves to be good citizens and silence the false accusations against their Lord. </a:t>
          </a:r>
          <a:endParaRPr lang="en-US" sz="2200" b="1" i="0" kern="1200" cap="small" baseline="0" dirty="0">
            <a:effectLst>
              <a:outerShdw blurRad="38100" dist="38100" dir="2700000" algn="tl">
                <a:srgbClr val="000000">
                  <a:alpha val="43137"/>
                </a:srgbClr>
              </a:outerShdw>
            </a:effectLst>
            <a:latin typeface="Gotham Medium"/>
          </a:endParaRPr>
        </a:p>
      </dsp:txBody>
      <dsp:txXfrm>
        <a:off x="0" y="854006"/>
        <a:ext cx="9852524" cy="37756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E6F3F6-B987-4FDC-BE81-18C92897E183}">
      <dsp:nvSpPr>
        <dsp:cNvPr id="0" name=""/>
        <dsp:cNvSpPr/>
      </dsp:nvSpPr>
      <dsp:spPr>
        <a:xfrm>
          <a:off x="0" y="31791"/>
          <a:ext cx="10463480" cy="236333"/>
        </a:xfrm>
        <a:prstGeom prst="roundRect">
          <a:avLst/>
        </a:prstGeom>
        <a:solidFill>
          <a:srgbClr val="002060"/>
        </a:soli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endParaRPr lang="en-US" sz="2800" b="1" kern="1200" dirty="0">
            <a:solidFill>
              <a:schemeClr val="tx1"/>
            </a:solidFill>
            <a:effectLst>
              <a:outerShdw blurRad="38100" dist="38100" dir="2700000" algn="tl">
                <a:srgbClr val="000000">
                  <a:alpha val="43137"/>
                </a:srgbClr>
              </a:outerShdw>
            </a:effectLst>
            <a:latin typeface="Gotham Medium" panose="02000604030000020004"/>
          </a:endParaRPr>
        </a:p>
      </dsp:txBody>
      <dsp:txXfrm>
        <a:off x="11537" y="43328"/>
        <a:ext cx="10440406" cy="213259"/>
      </dsp:txXfrm>
    </dsp:sp>
    <dsp:sp modelId="{982CAFFA-C484-4C06-9345-4BB5B106CBA7}">
      <dsp:nvSpPr>
        <dsp:cNvPr id="0" name=""/>
        <dsp:cNvSpPr/>
      </dsp:nvSpPr>
      <dsp:spPr>
        <a:xfrm>
          <a:off x="0" y="253087"/>
          <a:ext cx="10463480" cy="5332320"/>
        </a:xfrm>
        <a:prstGeom prst="rect">
          <a:avLst/>
        </a:prstGeom>
        <a:noFill/>
        <a:ln w="12700"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1">
          <a:scrgbClr r="0" g="0" b="0"/>
        </a:lnRef>
        <a:fillRef idx="0">
          <a:scrgbClr r="0" g="0" b="0"/>
        </a:fillRef>
        <a:effectRef idx="0">
          <a:scrgbClr r="0" g="0" b="0"/>
        </a:effectRef>
        <a:fontRef idx="minor"/>
      </dsp:style>
      <dsp:txBody>
        <a:bodyPr spcFirstLastPara="0" vert="horz" wrap="square" lIns="332215" tIns="35560" rIns="199136" bIns="35560" numCol="1" spcCol="1270" anchor="t" anchorCtr="0">
          <a:noAutofit/>
        </a:bodyPr>
        <a:lstStyle/>
        <a:p>
          <a:pPr marL="285750" lvl="1" indent="-285750" algn="l" defTabSz="1244600">
            <a:lnSpc>
              <a:spcPct val="90000"/>
            </a:lnSpc>
            <a:spcBef>
              <a:spcPct val="0"/>
            </a:spcBef>
            <a:spcAft>
              <a:spcPct val="20000"/>
            </a:spcAft>
            <a:buNone/>
          </a:pPr>
          <a:r>
            <a:rPr lang="en-US" sz="2800" b="1" u="sng" kern="1200" cap="all" baseline="0" dirty="0">
              <a:solidFill>
                <a:schemeClr val="tx1"/>
              </a:solidFill>
              <a:effectLst>
                <a:outerShdw blurRad="38100" dist="38100" dir="2700000" algn="tl">
                  <a:srgbClr val="000000">
                    <a:alpha val="43137"/>
                  </a:srgbClr>
                </a:outerShdw>
              </a:effectLst>
              <a:latin typeface="Gotham Medium" panose="02000604030000020004"/>
              <a:ea typeface="+mn-ea"/>
              <a:cs typeface="+mn-cs"/>
            </a:rPr>
            <a:t>The Highest Authority</a:t>
          </a:r>
          <a:endParaRPr lang="en-US" sz="2800" b="1" u="sng" kern="1200" cap="all" baseline="0" dirty="0">
            <a:solidFill>
              <a:schemeClr val="tx1"/>
            </a:solidFill>
            <a:effectLst>
              <a:outerShdw blurRad="38100" dist="38100" dir="2700000" algn="tl">
                <a:srgbClr val="000000">
                  <a:alpha val="43137"/>
                </a:srgbClr>
              </a:outerShdw>
            </a:effectLst>
            <a:latin typeface="Gotham Medium" panose="02000604030000020004"/>
          </a:endParaRPr>
        </a:p>
        <a:p>
          <a:pPr marL="457200" lvl="2" indent="-228600" algn="l" defTabSz="1066800">
            <a:lnSpc>
              <a:spcPct val="90000"/>
            </a:lnSpc>
            <a:spcBef>
              <a:spcPct val="0"/>
            </a:spcBef>
            <a:spcAft>
              <a:spcPct val="20000"/>
            </a:spcAft>
            <a:buChar char="•"/>
          </a:pPr>
          <a:r>
            <a:rPr lang="en-US" sz="2400" b="1" kern="1200" dirty="0">
              <a:effectLst>
                <a:outerShdw blurRad="38100" dist="38100" dir="2700000" algn="tl">
                  <a:srgbClr val="000000">
                    <a:alpha val="43137"/>
                  </a:srgbClr>
                </a:outerShdw>
              </a:effectLst>
              <a:latin typeface="Gotham Medium" panose="02000604030000020004"/>
            </a:rPr>
            <a:t>As citizens of God’s kingdom, we owe allegiance to God above all. Where a government’s laws conflict with God’s law, believers must follow God. Yet the God who created the world oversees and sanctions the nations. They exist at His discretion and derive their authority from Him. Therefore, believers are also to submit to earthly governments. By obeying human leaders, Christ’s followers honor God, submit to His cosmic order, and strengthen their witness to those outside the church. </a:t>
          </a:r>
        </a:p>
        <a:p>
          <a:pPr marL="457200" lvl="2" indent="-228600" algn="l" defTabSz="1066800">
            <a:lnSpc>
              <a:spcPct val="90000"/>
            </a:lnSpc>
            <a:spcBef>
              <a:spcPct val="0"/>
            </a:spcBef>
            <a:spcAft>
              <a:spcPct val="20000"/>
            </a:spcAft>
            <a:buChar char="•"/>
          </a:pPr>
          <a:r>
            <a:rPr lang="en-US" sz="2400" b="1" kern="1200" dirty="0">
              <a:effectLst>
                <a:outerShdw blurRad="38100" dist="38100" dir="2700000" algn="tl">
                  <a:srgbClr val="000000">
                    <a:alpha val="43137"/>
                  </a:srgbClr>
                </a:outerShdw>
              </a:effectLst>
              <a:latin typeface="Gotham Medium" panose="02000604030000020004"/>
            </a:rPr>
            <a:t>Citizens in Western democracies are blessed with “due process,” among other things. Such citizens have opportunities that ancient Christians could only imagine. But no matter the kind of government under which we live, Scripture’s commands remain the same: love and care for neighbors, resist evil, and model upright citizenship. Honor others, especially those in high positions, while loving all people well. In other words, reflect the character of God. </a:t>
          </a:r>
        </a:p>
      </dsp:txBody>
      <dsp:txXfrm>
        <a:off x="0" y="253087"/>
        <a:ext cx="10463480" cy="533232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791CD5-A1B3-4845-9E00-3A9A62AF8A60}" type="datetimeFigureOut">
              <a:rPr lang="en-US" smtClean="0"/>
              <a:t>4/3/2026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B6D10C-846E-4CB6-BE40-0BF493260E86}" type="slidenum">
              <a:rPr lang="en-US" smtClean="0"/>
              <a:t>‹#›</a:t>
            </a:fld>
            <a:endParaRPr lang="en-US"/>
          </a:p>
        </p:txBody>
      </p:sp>
    </p:spTree>
    <p:extLst>
      <p:ext uri="{BB962C8B-B14F-4D97-AF65-F5344CB8AC3E}">
        <p14:creationId xmlns:p14="http://schemas.microsoft.com/office/powerpoint/2010/main" val="2255036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6D10C-846E-4CB6-BE40-0BF493260E86}" type="slidenum">
              <a:rPr lang="en-US" smtClean="0"/>
              <a:t>1</a:t>
            </a:fld>
            <a:endParaRPr lang="en-US"/>
          </a:p>
        </p:txBody>
      </p:sp>
    </p:spTree>
    <p:extLst>
      <p:ext uri="{BB962C8B-B14F-4D97-AF65-F5344CB8AC3E}">
        <p14:creationId xmlns:p14="http://schemas.microsoft.com/office/powerpoint/2010/main" val="3637373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Jesus demonstrates divine wisdom and authority by overcoming opposition, turning conflict into teaching that strengthens His followers. </a:t>
            </a:r>
            <a:r>
              <a:rPr lang="en-US" sz="1200" kern="1200" dirty="0">
                <a:solidFill>
                  <a:schemeClr val="tx1"/>
                </a:solidFill>
                <a:effectLst/>
                <a:latin typeface="+mn-lt"/>
                <a:ea typeface="+mn-ea"/>
                <a:cs typeface="+mn-cs"/>
              </a:rPr>
              <a:t>In the ancient world, religious and philosophical groups often competed through public debates designed to expose weaknesses. In Mark’s Gospel, Jesus faces such challenges from groups like the Pharisees and Sadducees. They attempt to trap Him with difficult questions on issues like divorce and resurrection. However, Jesus consistently answers with truth and wisdom, silencing His opponents. These encounters not only defend His authority but also provide lasting instruction for believers.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Conflict was intentional — </a:t>
            </a:r>
            <a:r>
              <a:rPr lang="en-US" sz="1200" b="0" kern="1200" dirty="0">
                <a:solidFill>
                  <a:schemeClr val="tx1"/>
                </a:solidFill>
                <a:effectLst/>
                <a:latin typeface="+mn-lt"/>
                <a:ea typeface="+mn-ea"/>
                <a:cs typeface="+mn-cs"/>
              </a:rPr>
              <a:t>Opponents sought to discredit Jesus publicly.</a:t>
            </a:r>
          </a:p>
          <a:p>
            <a:pPr marL="457200" lvl="1" algn="l" defTabSz="914400" rtl="0" eaLnBrk="1" latinLnBrk="0" hangingPunct="1"/>
            <a:r>
              <a:rPr lang="en-US" sz="1200" b="1" kern="1200" dirty="0">
                <a:solidFill>
                  <a:schemeClr val="tx1"/>
                </a:solidFill>
                <a:effectLst/>
                <a:latin typeface="+mn-lt"/>
                <a:ea typeface="+mn-ea"/>
                <a:cs typeface="+mn-cs"/>
              </a:rPr>
              <a:t>2. Questions were traps — </a:t>
            </a:r>
            <a:r>
              <a:rPr lang="en-US" sz="1200" b="0" kern="1200" dirty="0">
                <a:solidFill>
                  <a:schemeClr val="tx1"/>
                </a:solidFill>
                <a:effectLst/>
                <a:latin typeface="+mn-lt"/>
                <a:ea typeface="+mn-ea"/>
                <a:cs typeface="+mn-cs"/>
              </a:rPr>
              <a:t>Designed to expose perceived flaws in His teaching.</a:t>
            </a:r>
          </a:p>
          <a:p>
            <a:pPr lvl="1"/>
            <a:r>
              <a:rPr lang="en-US" sz="1200" b="1" kern="1200" dirty="0">
                <a:solidFill>
                  <a:schemeClr val="tx1"/>
                </a:solidFill>
                <a:effectLst/>
                <a:latin typeface="+mn-lt"/>
                <a:ea typeface="+mn-ea"/>
                <a:cs typeface="+mn-cs"/>
              </a:rPr>
              <a:t>3. Jesus responded with authority — </a:t>
            </a:r>
            <a:r>
              <a:rPr lang="en-US" sz="1200" b="0" kern="1200" dirty="0">
                <a:solidFill>
                  <a:schemeClr val="tx1"/>
                </a:solidFill>
                <a:effectLst/>
                <a:latin typeface="+mn-lt"/>
                <a:ea typeface="+mn-ea"/>
                <a:cs typeface="+mn-cs"/>
              </a:rPr>
              <a:t>His answers silenced critics and revealed truth.</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a:t>
            </a:r>
            <a:endParaRPr lang="en-US" sz="1200" kern="1200" dirty="0">
              <a:solidFill>
                <a:schemeClr val="tx1"/>
              </a:solidFill>
              <a:effectLst/>
              <a:latin typeface="+mn-lt"/>
              <a:ea typeface="+mn-ea"/>
              <a:cs typeface="+mn-cs"/>
            </a:endParaRPr>
          </a:p>
          <a:p>
            <a:pPr marL="457200" lvl="1" algn="l" defTabSz="914400" rtl="0" eaLnBrk="1" latinLnBrk="0" hangingPunct="1"/>
            <a:r>
              <a:rPr lang="en-US" sz="1200" b="1" kern="1200" dirty="0">
                <a:solidFill>
                  <a:schemeClr val="tx1"/>
                </a:solidFill>
                <a:effectLst/>
                <a:latin typeface="+mn-lt"/>
                <a:ea typeface="+mn-ea"/>
                <a:cs typeface="+mn-cs"/>
              </a:rPr>
              <a:t>1. Respond to conflict with wisdom — </a:t>
            </a:r>
            <a:r>
              <a:rPr lang="en-US" sz="1200" b="0" kern="1200" dirty="0">
                <a:solidFill>
                  <a:schemeClr val="tx1"/>
                </a:solidFill>
                <a:effectLst/>
                <a:latin typeface="+mn-lt"/>
                <a:ea typeface="+mn-ea"/>
                <a:cs typeface="+mn-cs"/>
              </a:rPr>
              <a:t>Truth, not emotion, wins spiritual battles.</a:t>
            </a:r>
          </a:p>
          <a:p>
            <a:pPr marL="457200" lvl="1" algn="l" defTabSz="914400" rtl="0" eaLnBrk="1" latinLnBrk="0" hangingPunct="1"/>
            <a:r>
              <a:rPr lang="en-US" sz="1200" b="1" kern="1200" dirty="0">
                <a:solidFill>
                  <a:schemeClr val="tx1"/>
                </a:solidFill>
                <a:effectLst/>
                <a:latin typeface="+mn-lt"/>
                <a:ea typeface="+mn-ea"/>
                <a:cs typeface="+mn-cs"/>
              </a:rPr>
              <a:t>2. Stand firm in God’s Word — </a:t>
            </a:r>
            <a:r>
              <a:rPr lang="en-US" sz="1200" b="0" kern="1200" dirty="0">
                <a:solidFill>
                  <a:schemeClr val="tx1"/>
                </a:solidFill>
                <a:effectLst/>
                <a:latin typeface="+mn-lt"/>
                <a:ea typeface="+mn-ea"/>
                <a:cs typeface="+mn-cs"/>
              </a:rPr>
              <a:t>Challenges strengthen faith when grounded in truth.</a:t>
            </a:r>
          </a:p>
          <a:p>
            <a:pPr marL="457200" lvl="1" algn="l" defTabSz="914400" rtl="0" eaLnBrk="1" latinLnBrk="0" hangingPunct="1"/>
            <a:r>
              <a:rPr lang="en-US" sz="1200" b="1" kern="1200" dirty="0">
                <a:solidFill>
                  <a:schemeClr val="tx1"/>
                </a:solidFill>
                <a:effectLst/>
                <a:latin typeface="+mn-lt"/>
                <a:ea typeface="+mn-ea"/>
                <a:cs typeface="+mn-cs"/>
              </a:rPr>
              <a:t>3. Use opposition as opportunity — </a:t>
            </a:r>
            <a:r>
              <a:rPr lang="en-US" sz="1200" b="0" kern="1200" dirty="0">
                <a:solidFill>
                  <a:schemeClr val="tx1"/>
                </a:solidFill>
                <a:effectLst/>
                <a:latin typeface="+mn-lt"/>
                <a:ea typeface="+mn-ea"/>
                <a:cs typeface="+mn-cs"/>
              </a:rPr>
              <a:t>Conflict can become a platform for teaching and witness.</a:t>
            </a:r>
          </a:p>
          <a:p>
            <a:pPr marL="457200" lvl="1" algn="l" defTabSz="914400" rtl="0" eaLnBrk="1" latinLnBrk="0" hangingPunct="1"/>
            <a:r>
              <a:rPr lang="en-US" sz="1200" b="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These conflict stories reveal both the hostility toward Jesus and His unmatched authority. Rather than avoiding confrontation, Jesus engages it with divine insight, exposing error while teaching truth. This reflects a key biblical principle: truth does not fear examination. From a Baptist perspective, Scripture is sufficient and authoritative, equipping believers to respond to challenges. These passages also show that opposition is inevitable for those who stand for God, but when handled rightly, it advances both understanding and the mission of the gospel.</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227F0FC5-B51C-4732-9B6E-B6A14725BDD9}" type="slidenum">
              <a:rPr lang="en-US" smtClean="0"/>
              <a:t>10</a:t>
            </a:fld>
            <a:endParaRPr lang="en-US"/>
          </a:p>
        </p:txBody>
      </p:sp>
    </p:spTree>
    <p:extLst>
      <p:ext uri="{BB962C8B-B14F-4D97-AF65-F5344CB8AC3E}">
        <p14:creationId xmlns:p14="http://schemas.microsoft.com/office/powerpoint/2010/main" val="3166630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b="1" kern="1200" dirty="0">
                <a:solidFill>
                  <a:schemeClr val="tx1"/>
                </a:solidFill>
                <a:effectLst/>
                <a:latin typeface="+mn-lt"/>
                <a:ea typeface="+mn-ea"/>
                <a:cs typeface="+mn-cs"/>
              </a:rPr>
              <a:t>Romans 13 must be interpreted in light of all Scripture, balancing submission to authority with obedience to God’s justice. </a:t>
            </a:r>
            <a:r>
              <a:rPr lang="en-US" sz="1200" kern="1200" dirty="0">
                <a:solidFill>
                  <a:schemeClr val="tx1"/>
                </a:solidFill>
                <a:effectLst/>
                <a:latin typeface="+mn-lt"/>
                <a:ea typeface="+mn-ea"/>
                <a:cs typeface="+mn-cs"/>
              </a:rPr>
              <a:t>Romans 13 has been used throughout U.S. history to support opposing viewpoints on government authority. Loyalists, slaveholders, and opponents of civil rights used it to demand submission, while others argued it applies only to just authority and allows resistance to injustice. These debates show that isolated interpretation can mislead. True understanding requires viewing Romans 13 alongside the full biblical message, which includes justice, righteousness, and obedience to God above all.</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Romans 13 has been widely debated — </a:t>
            </a:r>
            <a:r>
              <a:rPr lang="en-US" sz="1200" b="0" kern="1200" dirty="0">
                <a:solidFill>
                  <a:schemeClr val="tx1"/>
                </a:solidFill>
                <a:effectLst/>
                <a:latin typeface="+mn-lt"/>
                <a:ea typeface="+mn-ea"/>
                <a:cs typeface="+mn-cs"/>
              </a:rPr>
              <a:t>Used by opposing sides in major historical conflicts.</a:t>
            </a:r>
          </a:p>
          <a:p>
            <a:pPr marL="685800" lvl="1" indent="-228600">
              <a:buFont typeface="+mj-lt"/>
              <a:buAutoNum type="arabicPeriod"/>
            </a:pPr>
            <a:r>
              <a:rPr lang="en-US" sz="1200" b="1" kern="1200" dirty="0">
                <a:solidFill>
                  <a:schemeClr val="tx1"/>
                </a:solidFill>
                <a:effectLst/>
                <a:latin typeface="+mn-lt"/>
                <a:ea typeface="+mn-ea"/>
                <a:cs typeface="+mn-cs"/>
              </a:rPr>
              <a:t>Interpretation depends on context — </a:t>
            </a:r>
            <a:r>
              <a:rPr lang="en-US" sz="1200" b="0" kern="1200" dirty="0">
                <a:solidFill>
                  <a:schemeClr val="tx1"/>
                </a:solidFill>
                <a:effectLst/>
                <a:latin typeface="+mn-lt"/>
                <a:ea typeface="+mn-ea"/>
                <a:cs typeface="+mn-cs"/>
              </a:rPr>
              <a:t>Some applied it to absolute submission; others to just authority.</a:t>
            </a:r>
          </a:p>
          <a:p>
            <a:pPr marL="685800" lvl="1" indent="-228600">
              <a:buFont typeface="+mj-lt"/>
              <a:buAutoNum type="arabicPeriod"/>
            </a:pPr>
            <a:r>
              <a:rPr lang="en-US" sz="1200" b="1" kern="1200" dirty="0">
                <a:solidFill>
                  <a:schemeClr val="tx1"/>
                </a:solidFill>
                <a:effectLst/>
                <a:latin typeface="+mn-lt"/>
                <a:ea typeface="+mn-ea"/>
                <a:cs typeface="+mn-cs"/>
              </a:rPr>
              <a:t>Scripture must interpret Scripture — </a:t>
            </a:r>
            <a:r>
              <a:rPr lang="en-US" sz="1200" b="0" kern="1200" dirty="0">
                <a:solidFill>
                  <a:schemeClr val="tx1"/>
                </a:solidFill>
                <a:effectLst/>
                <a:latin typeface="+mn-lt"/>
                <a:ea typeface="+mn-ea"/>
                <a:cs typeface="+mn-cs"/>
              </a:rPr>
              <a:t>A full biblical view brings balance and clarity.</a:t>
            </a:r>
          </a:p>
          <a:p>
            <a:br>
              <a:rPr lang="en-US" sz="1200" b="0" kern="1200" dirty="0">
                <a:solidFill>
                  <a:schemeClr val="tx1"/>
                </a:solidFill>
                <a:effectLst/>
                <a:latin typeface="+mn-lt"/>
                <a:ea typeface="+mn-ea"/>
                <a:cs typeface="+mn-cs"/>
              </a:rPr>
            </a:br>
            <a:endParaRPr lang="en-US" sz="1200" b="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Avoid isolated interpretation — </a:t>
            </a:r>
            <a:r>
              <a:rPr lang="en-US" sz="1200" b="0" kern="1200" dirty="0">
                <a:solidFill>
                  <a:schemeClr val="tx1"/>
                </a:solidFill>
                <a:effectLst/>
                <a:latin typeface="+mn-lt"/>
                <a:ea typeface="+mn-ea"/>
                <a:cs typeface="+mn-cs"/>
              </a:rPr>
              <a:t>One passage should not override the whole counsel of God.</a:t>
            </a:r>
          </a:p>
          <a:p>
            <a:pPr marL="685800" lvl="1" indent="-228600">
              <a:buFont typeface="+mj-lt"/>
              <a:buAutoNum type="arabicPeriod"/>
            </a:pPr>
            <a:r>
              <a:rPr lang="en-US" sz="1200" b="1" kern="1200" dirty="0">
                <a:solidFill>
                  <a:schemeClr val="tx1"/>
                </a:solidFill>
                <a:effectLst/>
                <a:latin typeface="+mn-lt"/>
                <a:ea typeface="+mn-ea"/>
                <a:cs typeface="+mn-cs"/>
              </a:rPr>
              <a:t>Seek justice and righteousness — </a:t>
            </a:r>
            <a:r>
              <a:rPr lang="en-US" sz="1200" b="0" kern="1200" dirty="0">
                <a:solidFill>
                  <a:schemeClr val="tx1"/>
                </a:solidFill>
                <a:effectLst/>
                <a:latin typeface="+mn-lt"/>
                <a:ea typeface="+mn-ea"/>
                <a:cs typeface="+mn-cs"/>
              </a:rPr>
              <a:t>God’s character guides how authority is understood.</a:t>
            </a:r>
          </a:p>
          <a:p>
            <a:pPr marL="685800" lvl="1" indent="-228600">
              <a:buFont typeface="+mj-lt"/>
              <a:buAutoNum type="arabicPeriod"/>
            </a:pPr>
            <a:r>
              <a:rPr lang="en-US" sz="1200" b="1" kern="1200" dirty="0">
                <a:solidFill>
                  <a:schemeClr val="tx1"/>
                </a:solidFill>
                <a:effectLst/>
                <a:latin typeface="+mn-lt"/>
                <a:ea typeface="+mn-ea"/>
                <a:cs typeface="+mn-cs"/>
              </a:rPr>
              <a:t>Discern wisely in complex issues — </a:t>
            </a:r>
            <a:r>
              <a:rPr lang="en-US" sz="1200" b="0" kern="1200" dirty="0">
                <a:solidFill>
                  <a:schemeClr val="tx1"/>
                </a:solidFill>
                <a:effectLst/>
                <a:latin typeface="+mn-lt"/>
                <a:ea typeface="+mn-ea"/>
                <a:cs typeface="+mn-cs"/>
              </a:rPr>
              <a:t>Faith requires thoughtful, Spirit-led application.</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section reveals the danger of misusing Scripture for personal or political agendas. Romans 13 teaches submission, but not blind obedience. When interpreted alongside passages like Acts 5:29 and the prophetic calls for justice, a fuller picture emerges. Authority is ordained by God but is accountable to Him. From a Baptist perspective, Scripture is the final authority, and believers must interpret it holistically. True faithfulness requires both respect for authority and courage to stand against injustice when it violates God’s will.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0BB98531-EBAC-4738-AC3B-4AA42F6013B1}" type="slidenum">
              <a:rPr lang="en-US" smtClean="0"/>
              <a:pPr/>
              <a:t>11</a:t>
            </a:fld>
            <a:endParaRPr lang="en-US"/>
          </a:p>
        </p:txBody>
      </p:sp>
    </p:spTree>
    <p:extLst>
      <p:ext uri="{BB962C8B-B14F-4D97-AF65-F5344CB8AC3E}">
        <p14:creationId xmlns:p14="http://schemas.microsoft.com/office/powerpoint/2010/main" val="3769549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b="1" kern="1200" dirty="0">
                <a:solidFill>
                  <a:schemeClr val="tx1"/>
                </a:solidFill>
                <a:effectLst/>
                <a:latin typeface="+mn-lt"/>
                <a:ea typeface="+mn-ea"/>
                <a:cs typeface="+mn-cs"/>
              </a:rPr>
              <a:t>Earthly governments are called by God to uphold justice, but human systems often fail due to corruption and self-interest. </a:t>
            </a:r>
            <a:r>
              <a:rPr lang="en-US" sz="1200" kern="1200" dirty="0">
                <a:solidFill>
                  <a:schemeClr val="tx1"/>
                </a:solidFill>
                <a:effectLst/>
                <a:latin typeface="+mn-lt"/>
                <a:ea typeface="+mn-ea"/>
                <a:cs typeface="+mn-cs"/>
              </a:rPr>
              <a:t>Although Roman officials claimed to administer justice, their system was frequently corrupt and abusive. Leaders like Florus and Pontius Pilate misused power for personal gain, oppressing the people. Even Paul suffered unjust imprisonment despite innocence. These examples reveal that while government authority is ordained by God, it does not always reflect His righteousness, exposing the gap between divine justice and human rule.</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Government has a God-given duty — To promote justice and punish wrongdoing.</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Human authority is often corrupted — Leaders may abuse power for personal benefit.</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Believers may suffer injustice — Faithfulness does not guarantee fair treatment.</a:t>
            </a:r>
            <a:endParaRPr lang="en-US" sz="1200" kern="1200" dirty="0">
              <a:solidFill>
                <a:schemeClr val="tx1"/>
              </a:solidFill>
              <a:effectLst/>
              <a:latin typeface="+mn-lt"/>
              <a:ea typeface="+mn-ea"/>
              <a:cs typeface="+mn-cs"/>
            </a:endParaRP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Do not place ultimate trust in human systems — Only God is perfectly just.</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Remain faithful despite injustice — God sees and will judge rightly.</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Stand for righteousness — Even when authority fails to do so.</a:t>
            </a:r>
            <a:endParaRPr lang="en-US" sz="1200" kern="1200" dirty="0">
              <a:solidFill>
                <a:schemeClr val="tx1"/>
              </a:solidFill>
              <a:effectLst/>
              <a:latin typeface="+mn-lt"/>
              <a:ea typeface="+mn-ea"/>
              <a:cs typeface="+mn-cs"/>
            </a:endParaRP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exposes the tension between divine intention and human failure. Romans 13 presents government as God’s servant, yet history shows that sinful leaders distort that role. Paul’s experience (Acts 24:26–27) demonstrates that injustice can persist even under lawful systems. From a Baptist perspective, this reinforces that authority is accountable to God and must be evaluated against His Word. Believers are called to respect authority, yet recognize its limitations, endure suffering with faith, and trust in God’s ultimate justice.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a:lnSpc>
                <a:spcPct val="115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12</a:t>
            </a:fld>
            <a:endParaRPr lang="en-US"/>
          </a:p>
        </p:txBody>
      </p:sp>
    </p:spTree>
    <p:extLst>
      <p:ext uri="{BB962C8B-B14F-4D97-AF65-F5344CB8AC3E}">
        <p14:creationId xmlns:p14="http://schemas.microsoft.com/office/powerpoint/2010/main" val="39088596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Doing good includes both obedience and visible acts of generosity that strengthen our witness and honor Christ. </a:t>
            </a:r>
            <a:r>
              <a:rPr lang="en-US" sz="1800" b="0" kern="100" dirty="0">
                <a:effectLst/>
                <a:latin typeface="Calibri" panose="020F0502020204030204" pitchFamily="34" charset="0"/>
                <a:ea typeface="Aptos" panose="020B0004020202020204" pitchFamily="34" charset="0"/>
                <a:cs typeface="Times New Roman" panose="02020603050405020304" pitchFamily="18" charset="0"/>
              </a:rPr>
              <a:t>In 1 Peter 2:14–15, “doing good” may go beyond simply obeying laws to include acts of generosity and public service. In the Roman world, benefaction—charitable giving for the public good—was highly valued. Peter may be encouraging believers to actively contribute to society through kindness and generosity. Such actions silence criticism and create opportunities for the gospel to be received, demonstrating that Christians are both faithful to God and beneficial to their communities.</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________________________________________</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Three Key Points</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1.	Doing good includes obedience — Respecting laws reflects godly character.</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2.	Doing good includes generosity — Acts of service and charity impact society.</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3.	Doing good strengthens witness — It silences false accusations against believers.</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________________________________________</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Three Life Lessons Learned</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1.	Live beyond compliance — Go from obeying rules to blessing others.</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2.	Use generosity as ministry — Good works open doors for the gospel.</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3.	Let your life defend your faith — Actions can silence criticism.</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________________________________________</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Analysis</a:t>
            </a:r>
          </a:p>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This passage expands the definition of righteousness from passive obedience to active goodness. Peter emphasizes that Christian conduct should be visible and beneficial to society. In a hostile culture, generosity becomes apologetic—defending the faith through action. From a Baptist perspective, salvation is by grace, but genuine faith produces good works (James 2:17). These works do not earn salvation but demonstrate transformation. Thus, believers serve not for recognition, but to glorify God and remove barriers to the gospel.</a:t>
            </a:r>
          </a:p>
          <a:p>
            <a:pPr marL="0" marR="0">
              <a:lnSpc>
                <a:spcPct val="115000"/>
              </a:lnSpc>
              <a:spcBef>
                <a:spcPts val="0"/>
              </a:spcBef>
              <a:spcAft>
                <a:spcPts val="0"/>
              </a:spcAft>
            </a:pPr>
            <a:endParaRPr lang="en-US" sz="1800" b="1" kern="100" dirty="0">
              <a:effectLst/>
              <a:latin typeface="Calibri" panose="020F050202020403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0"/>
              </a:spcAft>
            </a:pPr>
            <a:endParaRPr lang="en-US" sz="1800" b="1" kern="100" dirty="0">
              <a:effectLst/>
              <a:latin typeface="Calibri" panose="020F050202020403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13</a:t>
            </a:fld>
            <a:endParaRPr lang="en-US"/>
          </a:p>
        </p:txBody>
      </p:sp>
    </p:spTree>
    <p:extLst>
      <p:ext uri="{BB962C8B-B14F-4D97-AF65-F5344CB8AC3E}">
        <p14:creationId xmlns:p14="http://schemas.microsoft.com/office/powerpoint/2010/main" val="39189173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Believers must fulfill earthly responsibilities while giving ultimate allegiance and obedience to God above all. </a:t>
            </a:r>
            <a:r>
              <a:rPr lang="en-US" sz="1200" kern="1200" dirty="0">
                <a:solidFill>
                  <a:schemeClr val="tx1"/>
                </a:solidFill>
                <a:effectLst/>
                <a:latin typeface="+mn-lt"/>
                <a:ea typeface="+mn-ea"/>
                <a:cs typeface="+mn-cs"/>
              </a:rPr>
              <a:t>Jesus is confronted with a political trap about paying taxes to Caesar. His response—“Render to Caesar… and to God…”—reveals a divine hierarchy: earthly authorities have limited claims, but God has ultimate authority. Paul builds on this in Romans 13, teaching that governments are established by God and should be respected. However, this does not mean blind loyalty. Believers fulfill civic duties like taxes and honor, yet their highest loyalty remains with God, especially when earthly authority conflicts with His will.</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Jesus exposes the trap with wisdom — </a:t>
            </a:r>
            <a:r>
              <a:rPr lang="en-US" sz="1200" b="0" kern="1200" dirty="0">
                <a:solidFill>
                  <a:schemeClr val="tx1"/>
                </a:solidFill>
                <a:effectLst/>
                <a:latin typeface="+mn-lt"/>
                <a:ea typeface="+mn-ea"/>
                <a:cs typeface="+mn-cs"/>
              </a:rPr>
              <a:t>He avoids political manipulation while teaching truth.</a:t>
            </a:r>
          </a:p>
          <a:p>
            <a:pPr marL="685800" lvl="1" indent="-228600">
              <a:buFont typeface="+mj-lt"/>
              <a:buAutoNum type="arabicPeriod"/>
            </a:pPr>
            <a:r>
              <a:rPr lang="en-US" sz="1200" b="1" kern="1200" dirty="0">
                <a:solidFill>
                  <a:schemeClr val="tx1"/>
                </a:solidFill>
                <a:effectLst/>
                <a:latin typeface="+mn-lt"/>
                <a:ea typeface="+mn-ea"/>
                <a:cs typeface="+mn-cs"/>
              </a:rPr>
              <a:t>Authority has a hierarchy — </a:t>
            </a:r>
            <a:r>
              <a:rPr lang="en-US" sz="1200" b="0" kern="1200" dirty="0">
                <a:solidFill>
                  <a:schemeClr val="tx1"/>
                </a:solidFill>
                <a:effectLst/>
                <a:latin typeface="+mn-lt"/>
                <a:ea typeface="+mn-ea"/>
                <a:cs typeface="+mn-cs"/>
              </a:rPr>
              <a:t>Government has limited authority; God has supreme authority.</a:t>
            </a:r>
          </a:p>
          <a:p>
            <a:pPr marL="685800" lvl="1" indent="-228600">
              <a:buFont typeface="+mj-lt"/>
              <a:buAutoNum type="arabicPeriod"/>
            </a:pPr>
            <a:r>
              <a:rPr lang="en-US" sz="1200" b="1" kern="1200" dirty="0">
                <a:solidFill>
                  <a:schemeClr val="tx1"/>
                </a:solidFill>
                <a:effectLst/>
                <a:latin typeface="+mn-lt"/>
                <a:ea typeface="+mn-ea"/>
                <a:cs typeface="+mn-cs"/>
              </a:rPr>
              <a:t>Believers have dual responsibilities — </a:t>
            </a:r>
            <a:r>
              <a:rPr lang="en-US" sz="1200" b="0" kern="1200" dirty="0">
                <a:solidFill>
                  <a:schemeClr val="tx1"/>
                </a:solidFill>
                <a:effectLst/>
                <a:latin typeface="+mn-lt"/>
                <a:ea typeface="+mn-ea"/>
                <a:cs typeface="+mn-cs"/>
              </a:rPr>
              <a:t>Civic duties and spiritual allegiance must both be honored.</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Balance citizenship and faith — </a:t>
            </a:r>
            <a:r>
              <a:rPr lang="en-US" sz="1200" b="0" kern="1200" dirty="0">
                <a:solidFill>
                  <a:schemeClr val="tx1"/>
                </a:solidFill>
                <a:effectLst/>
                <a:latin typeface="+mn-lt"/>
                <a:ea typeface="+mn-ea"/>
                <a:cs typeface="+mn-cs"/>
              </a:rPr>
              <a:t>Be responsible citizens without compromising devotion to God.</a:t>
            </a:r>
          </a:p>
          <a:p>
            <a:pPr marL="685800" lvl="1" indent="-228600">
              <a:buFont typeface="+mj-lt"/>
              <a:buAutoNum type="arabicPeriod"/>
            </a:pPr>
            <a:r>
              <a:rPr lang="en-US" sz="1200" b="1" kern="1200" dirty="0">
                <a:solidFill>
                  <a:schemeClr val="tx1"/>
                </a:solidFill>
                <a:effectLst/>
                <a:latin typeface="+mn-lt"/>
                <a:ea typeface="+mn-ea"/>
                <a:cs typeface="+mn-cs"/>
              </a:rPr>
              <a:t>Recognize God’s ultimate authority — </a:t>
            </a:r>
            <a:r>
              <a:rPr lang="en-US" sz="1200" b="0" kern="1200" dirty="0">
                <a:solidFill>
                  <a:schemeClr val="tx1"/>
                </a:solidFill>
                <a:effectLst/>
                <a:latin typeface="+mn-lt"/>
                <a:ea typeface="+mn-ea"/>
                <a:cs typeface="+mn-cs"/>
              </a:rPr>
              <a:t>No earthly system outranks Him.</a:t>
            </a:r>
          </a:p>
          <a:p>
            <a:pPr marL="685800" lvl="1" indent="-228600">
              <a:buFont typeface="+mj-lt"/>
              <a:buAutoNum type="arabicPeriod"/>
            </a:pPr>
            <a:r>
              <a:rPr lang="en-US" sz="1200" b="1" kern="1200" dirty="0">
                <a:solidFill>
                  <a:schemeClr val="tx1"/>
                </a:solidFill>
                <a:effectLst/>
                <a:latin typeface="+mn-lt"/>
                <a:ea typeface="+mn-ea"/>
                <a:cs typeface="+mn-cs"/>
              </a:rPr>
              <a:t>Let love guide all actions — </a:t>
            </a:r>
            <a:r>
              <a:rPr lang="en-US" sz="1200" b="0" kern="1200" dirty="0">
                <a:solidFill>
                  <a:schemeClr val="tx1"/>
                </a:solidFill>
                <a:effectLst/>
                <a:latin typeface="+mn-lt"/>
                <a:ea typeface="+mn-ea"/>
                <a:cs typeface="+mn-cs"/>
              </a:rPr>
              <a:t>Love is the highest and ongoing obligation.</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is foundational for understanding the relationship between church and state. Jesus dismantles Roman propaganda by separating political authority from divine authority. The coin bears Caesar’s image, but humanity bears God’s image—indicating ultimate ownership belongs to God. Paul reinforces this by describing rulers as God’s servants, not sovereign powers. From a Baptist perspective, this supports religious liberty and accountability to God above government. Submission is expected, but never at the expense of obedience to God, establishing a clear boundary for faithful living.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&gt;&lt;&gt;&lt;&gt;&lt;&gt;&lt;&gt;&lt;&gt;&lt;&gt;&lt;&gt;&lt;&gt;&lt;&gt;&lt;&gt;&lt;&gt;&lt;&gt;&lt;&gt;&lt;&gt;&lt;&gt;&lt; </a:t>
            </a:r>
          </a:p>
          <a:p>
            <a:r>
              <a:rPr lang="en-US" sz="1200" b="1" kern="1200" dirty="0">
                <a:solidFill>
                  <a:schemeClr val="tx1"/>
                </a:solidFill>
                <a:effectLst/>
                <a:latin typeface="+mn-lt"/>
                <a:ea typeface="+mn-ea"/>
                <a:cs typeface="+mn-cs"/>
              </a:rPr>
              <a:t>God Before Government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Mark 12:17 is the climax of a “conflict” story. These describe encounters between Jesus and the religious leaders, who pose questions designed to stump and discredit Him in the eyes of the people.  In Mark 12:13, the Pharisees and the Herodians (supporters of Herod and his family) approach Jesus to flatter Him (v. 14). After trying to butter Him up, they ask their question: “Is it right to pay the imperial tax to Caesar or not?” (v. 14).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is a highly charged question in first-century Judea. The “imperial tax” was paid only by subjects of the Roman empire. Paying represented submission to the emperor. If Jesus advocates paying, it would make Him look sympathetic to oppressive authorities. The Pharisees hope to cast doubt on Jesus’ status as a potential king and deliverer of Israel. But if He objects to the tax, the Herodians will label Him a rebel who advocates disloyalty to the empire.  Jesus recognizes the trap and asks them for a coin (v. 15). Roman coins had the relief of an important political figure, along with an inscription. Coins at the time would read “Tiberius Caesar, son of the divine Augustus. ” The Pharisees and Herodians acknowledge that the coin has Caesar’s image and name on it, to which Jesus responds, “Give back to Caesar what is Caesar’s and to God what is God’s” (v. 17).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response may seem like mere deflection. But the answer reflects a deep insight about how believers should relate to their governments.  Roman propaganda claimed that the emperor descended from the gods, that submission was obedience to the gods. But Jesus implies a hierarchy. There are things that His followers owe to earthly rulers, but their ultimate allegiance is to the God of Israel. Where duties to God conflict with the emperor’s will, one must follow God.  Jesus’ teaching provides a context for Romans 13:1–8. Paul encourages believers to submit to authorities; they have been “established by God” (v. 1). This does not endorse every politician’s actions, but it acknowledges that God is really in charge. God instituted civil authorities, which is why they are “God’s servants” (v. 6)—whether they realize it or not. Paul follows Jesus’ lead, challenging Roman propaganda. Paul says that they are merely servants of the God of Israel, working at His pleasure and for His good purpose. Believers are, therefore, free to pay taxes without being disloyal to God (v. 6).  In verses 7–8, Paul restates and expands upon Jesus’ principle. God established duties between human beings, whether paying taxes or showing honor (v. 7). The believer must respect and fulfill these duties. Paul adds that only one “debt” is never set aside: the debt of love to one another (v. 8). </a:t>
            </a: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30F4BB1-95CD-454C-BCEE-43EC4849194A}" type="slidenum">
              <a:rPr lang="en-US" smtClean="0"/>
              <a:t>14</a:t>
            </a:fld>
            <a:endParaRPr lang="en-US"/>
          </a:p>
        </p:txBody>
      </p:sp>
    </p:spTree>
    <p:extLst>
      <p:ext uri="{BB962C8B-B14F-4D97-AF65-F5344CB8AC3E}">
        <p14:creationId xmlns:p14="http://schemas.microsoft.com/office/powerpoint/2010/main" val="1324522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Believers are spiritual exiles who live under earthly authority while representing God through holy living, respectful conduct, and unwavering devotion to Him. </a:t>
            </a:r>
            <a:r>
              <a:rPr lang="en-US" sz="1200" kern="1200" dirty="0">
                <a:solidFill>
                  <a:schemeClr val="tx1"/>
                </a:solidFill>
                <a:effectLst/>
                <a:latin typeface="+mn-lt"/>
                <a:ea typeface="+mn-ea"/>
                <a:cs typeface="+mn-cs"/>
              </a:rPr>
              <a:t>Peter teaches that Christians are not truly at home in this world but are citizens of God’s kingdom. As “exiles,” they must resist sin and live holy lives that reflect God to others. Even when facing false accusations or unjust authorities, believers are called to submit, do good, and demonstrate integrity. Their conduct becomes a witness that points others to God. While they honor human authority, their ultimate reverence and allegiance belong to God alone.</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Believers are spiritual exiles — </a:t>
            </a:r>
            <a:r>
              <a:rPr lang="en-US" sz="1200" b="0" kern="1200" dirty="0">
                <a:solidFill>
                  <a:schemeClr val="tx1"/>
                </a:solidFill>
                <a:effectLst/>
                <a:latin typeface="+mn-lt"/>
                <a:ea typeface="+mn-ea"/>
                <a:cs typeface="+mn-cs"/>
              </a:rPr>
              <a:t>Their true citizenship is in God’s kingdom.</a:t>
            </a:r>
          </a:p>
          <a:p>
            <a:pPr marL="685800" lvl="1" indent="-228600">
              <a:buFont typeface="+mj-lt"/>
              <a:buAutoNum type="arabicPeriod"/>
            </a:pPr>
            <a:r>
              <a:rPr lang="en-US" sz="1200" b="1" kern="1200" dirty="0">
                <a:solidFill>
                  <a:schemeClr val="tx1"/>
                </a:solidFill>
                <a:effectLst/>
                <a:latin typeface="+mn-lt"/>
                <a:ea typeface="+mn-ea"/>
                <a:cs typeface="+mn-cs"/>
              </a:rPr>
              <a:t>Holy living is a witness — </a:t>
            </a:r>
            <a:r>
              <a:rPr lang="en-US" sz="1200" b="0" kern="1200" dirty="0">
                <a:solidFill>
                  <a:schemeClr val="tx1"/>
                </a:solidFill>
                <a:effectLst/>
                <a:latin typeface="+mn-lt"/>
                <a:ea typeface="+mn-ea"/>
                <a:cs typeface="+mn-cs"/>
              </a:rPr>
              <a:t>Good conduct reveals God to a watching world.</a:t>
            </a:r>
          </a:p>
          <a:p>
            <a:pPr marL="685800" lvl="1" indent="-228600">
              <a:buFont typeface="+mj-lt"/>
              <a:buAutoNum type="arabicPeriod"/>
            </a:pPr>
            <a:r>
              <a:rPr lang="en-US" sz="1200" b="1" kern="1200" dirty="0">
                <a:solidFill>
                  <a:schemeClr val="tx1"/>
                </a:solidFill>
                <a:effectLst/>
                <a:latin typeface="+mn-lt"/>
                <a:ea typeface="+mn-ea"/>
                <a:cs typeface="+mn-cs"/>
              </a:rPr>
              <a:t>Submission has purpose — </a:t>
            </a:r>
            <a:r>
              <a:rPr lang="en-US" sz="1200" b="0" kern="1200" dirty="0">
                <a:solidFill>
                  <a:schemeClr val="tx1"/>
                </a:solidFill>
                <a:effectLst/>
                <a:latin typeface="+mn-lt"/>
                <a:ea typeface="+mn-ea"/>
                <a:cs typeface="+mn-cs"/>
              </a:rPr>
              <a:t>Respect for authority strengthens the gospel’s credibility.</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Live differently from the world — </a:t>
            </a:r>
            <a:r>
              <a:rPr lang="en-US" sz="1200" b="0" kern="1200" dirty="0">
                <a:solidFill>
                  <a:schemeClr val="tx1"/>
                </a:solidFill>
                <a:effectLst/>
                <a:latin typeface="+mn-lt"/>
                <a:ea typeface="+mn-ea"/>
                <a:cs typeface="+mn-cs"/>
              </a:rPr>
              <a:t>Your life should reflect God’s holiness.</a:t>
            </a:r>
          </a:p>
          <a:p>
            <a:pPr marL="685800" lvl="1" indent="-228600">
              <a:buFont typeface="+mj-lt"/>
              <a:buAutoNum type="arabicPeriod"/>
            </a:pPr>
            <a:r>
              <a:rPr lang="en-US" sz="1200" b="1" kern="1200" dirty="0">
                <a:solidFill>
                  <a:schemeClr val="tx1"/>
                </a:solidFill>
                <a:effectLst/>
                <a:latin typeface="+mn-lt"/>
                <a:ea typeface="+mn-ea"/>
                <a:cs typeface="+mn-cs"/>
              </a:rPr>
              <a:t>Respond to opposition with goodness — </a:t>
            </a:r>
            <a:r>
              <a:rPr lang="en-US" sz="1200" b="0" kern="1200" dirty="0">
                <a:solidFill>
                  <a:schemeClr val="tx1"/>
                </a:solidFill>
                <a:effectLst/>
                <a:latin typeface="+mn-lt"/>
                <a:ea typeface="+mn-ea"/>
                <a:cs typeface="+mn-cs"/>
              </a:rPr>
              <a:t>Let your actions silence criticism.</a:t>
            </a:r>
          </a:p>
          <a:p>
            <a:pPr marL="685800" lvl="1" indent="-228600">
              <a:buFont typeface="+mj-lt"/>
              <a:buAutoNum type="arabicPeriod"/>
            </a:pPr>
            <a:r>
              <a:rPr lang="en-US" sz="1200" b="1" kern="1200" dirty="0">
                <a:solidFill>
                  <a:schemeClr val="tx1"/>
                </a:solidFill>
                <a:effectLst/>
                <a:latin typeface="+mn-lt"/>
                <a:ea typeface="+mn-ea"/>
                <a:cs typeface="+mn-cs"/>
              </a:rPr>
              <a:t>Use freedom to serve God — </a:t>
            </a:r>
            <a:r>
              <a:rPr lang="en-US" sz="1200" b="0" kern="1200" dirty="0">
                <a:solidFill>
                  <a:schemeClr val="tx1"/>
                </a:solidFill>
                <a:effectLst/>
                <a:latin typeface="+mn-lt"/>
                <a:ea typeface="+mn-ea"/>
                <a:cs typeface="+mn-cs"/>
              </a:rPr>
              <a:t>True freedom leads to obedience, not sin.</a:t>
            </a:r>
          </a:p>
          <a:p>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Peter reframes the believer’s identity as a “foreigner,” shifting focus from earthly belonging to heavenly citizenship (Hebrews 11:13). This identity shapes behavior—resisting sin internally and demonstrating goodness externally. Submission to authority is not blind loyalty but strategic witness, showing that faith produces order, respect, and integrity. Even under unjust rulers like Nero, believers maintain godly conduct. From a Baptist perspective, this supports soul liberty and accountability to God: honor is given to rulers, but reverence belongs only to God. Holiness becomes both personal transformation and public testimony.</a:t>
            </a:r>
            <a:endParaRPr lang="en-US" sz="1200" kern="1200" dirty="0">
              <a:solidFill>
                <a:schemeClr val="tx1"/>
              </a:solidFill>
              <a:effectLst/>
              <a:latin typeface="+mn-lt"/>
              <a:ea typeface="+mn-ea"/>
              <a:cs typeface="+mn-cs"/>
            </a:endParaRPr>
          </a:p>
          <a:p>
            <a:r>
              <a:rPr lang="en-US" sz="1200" kern="1200">
                <a:solidFill>
                  <a:schemeClr val="tx1"/>
                </a:solidFill>
                <a:effectLst/>
                <a:latin typeface="+mn-lt"/>
                <a:ea typeface="+mn-ea"/>
                <a:cs typeface="+mn-cs"/>
              </a:rPr>
              <a:t>&gt;&lt;&gt;&lt;&gt;&lt;&gt;&lt;&gt;&lt;&gt;&lt;&gt;&lt;&gt;&lt;&gt;&lt;&gt;&lt;&gt;&lt;&gt;&lt;&gt;&lt;&gt;&lt;&gt;&lt;&gt;&lt;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Exiles in the World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Peter addresses his letter to “God’s elect, exiles scattered throughout the provinces” (1:1). The word translated “exile” refers to someone traveling in a foreign land (Heb. 11:13; 1 Peter 2:11). But Peter is using this word as a metaphor for his readers’ spiritual position: followers of Christ in the world. This world and its political systems are not their true home.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Peter prepares his audience to live as “foreigners” in the world. On the one hand, they must protect their spiritual selves by resisting sexual temptations that “wage war against” their souls (1 Peter 2:11).  On the other hand, they must walk in holiness for the benefit of others. In verse 12, Peter urges them to “live such good lives among the pagans that, though they accuse you of doing wrong, they may see your good deeds and glorify God on the day He visits us” (v. 12).  This echoes Jesus’ command to “let your light shine before others” (Matt. 5:16), casting the pursuit of holiness as a missionary project.  Though others may slander, obedience to God will lead them to recognize God’s reign over all the earth.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It is in this context that Peter turns to the subject of how believers should relate to earthly rulers. In verse 13, Peter exhorts his audience, “Submit yourselves for the Lord’s sake to every human authority. ” Authorities include “the emperor” and also “governors, who… punish those who do wrong and… commend those who do right” (v. 14).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Paul emphasized that God established authorities to enact justice (Rom. 13:3–4). Yet both apostles know that Roman authorities frequently fail at the task. Paul was unlawfully imprisoned at their hands (Acts 16:38), and the Roman emperor Nero is thought to have executed both Paul and Peter for their devotion to Christ.  Peter agrees with the general principle that one should obey the governing authorities because God wants them to bring justice. It allows that disobedience may be necessary when the wishes of civil authorities conflict with God’s.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Peter offers an additional reason for obedience: God wants them to “silence the ignorant talk of foolish people” by “doing good” (v. 15).  The “ignorant talk” includes false accusations against Christ’s followers.  The “good” that Peter expects may be mere obedience to the law, or it could also mean public acts of charity. It suggests that generosity and commitment to public good will show others that prejudices against Christ’s followers are unfounded.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Peter states the underlying principle that should govern these actions (vv. 16–17). Believers should live as people whom Christ has set free, using freedom to serve God rather than sinful desires (compare Gal. 5:13). They owe “respect” to everyone and “love” to fellow believers.  They owe honor to the emperor, but reverence to God (v. 17).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pPr marL="0" marR="0">
              <a:lnSpc>
                <a:spcPct val="115000"/>
              </a:lnSpc>
              <a:spcBef>
                <a:spcPts val="0"/>
              </a:spcBef>
              <a:spcAft>
                <a:spcPts val="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30F4BB1-95CD-454C-BCEE-43EC4849194A}" type="slidenum">
              <a:rPr lang="en-US" smtClean="0"/>
              <a:t>15</a:t>
            </a:fld>
            <a:endParaRPr lang="en-US"/>
          </a:p>
        </p:txBody>
      </p:sp>
    </p:spTree>
    <p:extLst>
      <p:ext uri="{BB962C8B-B14F-4D97-AF65-F5344CB8AC3E}">
        <p14:creationId xmlns:p14="http://schemas.microsoft.com/office/powerpoint/2010/main" val="19442192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4FC3D-F147-8054-DAD9-7CBC0B90F2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6326C6-0E5F-8C68-E62E-469CC891A9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826C87-1009-9561-272C-D2A1FB0FF6F7}"/>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Believers are citizens of heaven, living temporarily in this world with ultimate allegiance to God’s eternal kingdom. </a:t>
            </a:r>
            <a:r>
              <a:rPr lang="en-US" sz="1200" kern="1200" dirty="0">
                <a:solidFill>
                  <a:schemeClr val="tx1"/>
                </a:solidFill>
                <a:effectLst/>
                <a:latin typeface="+mn-lt"/>
                <a:ea typeface="+mn-ea"/>
                <a:cs typeface="+mn-cs"/>
              </a:rPr>
              <a:t>Scripture consistently teaches that God’s people are strangers and sojourners on earth. From David to the heroes of faith in Hebrews, believers understood that their true home was not in earthly nations but in God’s promised kingdom. Though we live under human governments, our loyalty and identity are rooted in heaven. We are called to live with an eternal perspective, longing for the “better country” God has prepared and reflecting His kingdom while we are here.</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God’s people are strangers on earth — </a:t>
            </a:r>
            <a:r>
              <a:rPr lang="en-US" sz="1200" b="0" kern="1200" dirty="0">
                <a:solidFill>
                  <a:schemeClr val="tx1"/>
                </a:solidFill>
                <a:effectLst/>
                <a:latin typeface="+mn-lt"/>
                <a:ea typeface="+mn-ea"/>
                <a:cs typeface="+mn-cs"/>
              </a:rPr>
              <a:t>This world is not our permanent home.</a:t>
            </a:r>
          </a:p>
          <a:p>
            <a:pPr marL="685800" lvl="1" indent="-228600">
              <a:buFont typeface="+mj-lt"/>
              <a:buAutoNum type="arabicPeriod"/>
            </a:pPr>
            <a:r>
              <a:rPr lang="en-US" sz="1200" b="1" kern="1200" dirty="0">
                <a:solidFill>
                  <a:schemeClr val="tx1"/>
                </a:solidFill>
                <a:effectLst/>
                <a:latin typeface="+mn-lt"/>
                <a:ea typeface="+mn-ea"/>
                <a:cs typeface="+mn-cs"/>
              </a:rPr>
              <a:t>Heaven is our true citizenship — </a:t>
            </a:r>
            <a:r>
              <a:rPr lang="en-US" sz="1200" b="0" kern="1200" dirty="0">
                <a:solidFill>
                  <a:schemeClr val="tx1"/>
                </a:solidFill>
                <a:effectLst/>
                <a:latin typeface="+mn-lt"/>
                <a:ea typeface="+mn-ea"/>
                <a:cs typeface="+mn-cs"/>
              </a:rPr>
              <a:t>Our identity is rooted in God’s kingdom.</a:t>
            </a:r>
          </a:p>
          <a:p>
            <a:pPr marL="685800" lvl="1" indent="-228600">
              <a:buFont typeface="+mj-lt"/>
              <a:buAutoNum type="arabicPeriod"/>
            </a:pPr>
            <a:r>
              <a:rPr lang="en-US" sz="1200" b="1" kern="1200" dirty="0">
                <a:solidFill>
                  <a:schemeClr val="tx1"/>
                </a:solidFill>
                <a:effectLst/>
                <a:latin typeface="+mn-lt"/>
                <a:ea typeface="+mn-ea"/>
                <a:cs typeface="+mn-cs"/>
              </a:rPr>
              <a:t>Faith looks beyond the present — </a:t>
            </a:r>
            <a:r>
              <a:rPr lang="en-US" sz="1200" b="0" kern="1200" dirty="0">
                <a:solidFill>
                  <a:schemeClr val="tx1"/>
                </a:solidFill>
                <a:effectLst/>
                <a:latin typeface="+mn-lt"/>
                <a:ea typeface="+mn-ea"/>
                <a:cs typeface="+mn-cs"/>
              </a:rPr>
              <a:t>Believers live with eternal hope and purpose.</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Do not become too attached to the world — </a:t>
            </a:r>
            <a:r>
              <a:rPr lang="en-US" sz="1200" b="0" kern="1200" dirty="0">
                <a:solidFill>
                  <a:schemeClr val="tx1"/>
                </a:solidFill>
                <a:effectLst/>
                <a:latin typeface="+mn-lt"/>
                <a:ea typeface="+mn-ea"/>
                <a:cs typeface="+mn-cs"/>
              </a:rPr>
              <a:t>Earthly things are temporary.</a:t>
            </a:r>
          </a:p>
          <a:p>
            <a:pPr marL="685800" lvl="1" indent="-228600">
              <a:buFont typeface="+mj-lt"/>
              <a:buAutoNum type="arabicPeriod"/>
            </a:pPr>
            <a:r>
              <a:rPr lang="en-US" sz="1200" b="1" kern="1200" dirty="0">
                <a:solidFill>
                  <a:schemeClr val="tx1"/>
                </a:solidFill>
                <a:effectLst/>
                <a:latin typeface="+mn-lt"/>
                <a:ea typeface="+mn-ea"/>
                <a:cs typeface="+mn-cs"/>
              </a:rPr>
              <a:t>Live with eternal focus — </a:t>
            </a:r>
            <a:r>
              <a:rPr lang="en-US" sz="1200" b="0" kern="1200" dirty="0">
                <a:solidFill>
                  <a:schemeClr val="tx1"/>
                </a:solidFill>
                <a:effectLst/>
                <a:latin typeface="+mn-lt"/>
                <a:ea typeface="+mn-ea"/>
                <a:cs typeface="+mn-cs"/>
              </a:rPr>
              <a:t>Let heaven shape your priorities and decisions.</a:t>
            </a:r>
          </a:p>
          <a:p>
            <a:pPr marL="685800" lvl="1" indent="-228600">
              <a:buFont typeface="+mj-lt"/>
              <a:buAutoNum type="arabicPeriod"/>
            </a:pPr>
            <a:r>
              <a:rPr lang="en-US" sz="1200" b="1" kern="1200" dirty="0">
                <a:solidFill>
                  <a:schemeClr val="tx1"/>
                </a:solidFill>
                <a:effectLst/>
                <a:latin typeface="+mn-lt"/>
                <a:ea typeface="+mn-ea"/>
                <a:cs typeface="+mn-cs"/>
              </a:rPr>
              <a:t>Remain faithful in the journey — </a:t>
            </a:r>
            <a:r>
              <a:rPr lang="en-US" sz="1200" b="0" kern="1200" dirty="0">
                <a:solidFill>
                  <a:schemeClr val="tx1"/>
                </a:solidFill>
                <a:effectLst/>
                <a:latin typeface="+mn-lt"/>
                <a:ea typeface="+mn-ea"/>
                <a:cs typeface="+mn-cs"/>
              </a:rPr>
              <a:t>Trust God even when promises are not yet fulfilled.</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unifies the testimony of Scripture—from the Old Testament to the New—showing a consistent identity for God’s people as pilgrims (1 Chronicles 29:14–15; Hebrews 11:13). Theologically, this reflects a kingdom perspective central to Baptist teaching: salvation transfers citizenship from the world to God’s kingdom (Philippians 3:20). This identity reshapes allegiance, priorities, and behavior. Believers engage the world but are not defined by it. Their hope is not political or earthly, but eschatological—anchored in the promised city of God. This produces faithful living, perseverance, and a witness that points beyond this life to eternal reality.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A0353380-28A6-092D-0DD1-EDCFE908350F}"/>
              </a:ext>
            </a:extLst>
          </p:cNvPr>
          <p:cNvSpPr>
            <a:spLocks noGrp="1"/>
          </p:cNvSpPr>
          <p:nvPr>
            <p:ph type="sldNum" sz="quarter" idx="5"/>
          </p:nvPr>
        </p:nvSpPr>
        <p:spPr/>
        <p:txBody>
          <a:bodyPr/>
          <a:lstStyle/>
          <a:p>
            <a:fld id="{51B6D10C-846E-4CB6-BE40-0BF493260E86}" type="slidenum">
              <a:rPr lang="en-US" smtClean="0"/>
              <a:t>16</a:t>
            </a:fld>
            <a:endParaRPr lang="en-US"/>
          </a:p>
        </p:txBody>
      </p:sp>
    </p:spTree>
    <p:extLst>
      <p:ext uri="{BB962C8B-B14F-4D97-AF65-F5344CB8AC3E}">
        <p14:creationId xmlns:p14="http://schemas.microsoft.com/office/powerpoint/2010/main" val="32565005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Main Idea</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 is the highest authority; believers honor Him by submitting to earthly authority while remaining faithful to His commands. </a:t>
            </a:r>
            <a:r>
              <a:rPr lang="en-US" sz="1200" kern="1200" dirty="0">
                <a:solidFill>
                  <a:schemeClr val="tx1"/>
                </a:solidFill>
                <a:effectLst/>
                <a:latin typeface="+mn-lt"/>
                <a:ea typeface="+mn-ea"/>
                <a:cs typeface="+mn-cs"/>
              </a:rPr>
              <a:t>Believers belong first to God’s kingdom and must obey Him above all. Yet governments exist under God’s authority, and submission to them reflects respect for His order. Christians are called to be good citizens—honoring leaders, loving others, and living upright lives. Regardless of political systems, the biblical mandate remains the same: reflect God’s character through obedience, love, and righteous conduct, strengthening our witness before the world.</a:t>
            </a: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God’s authority is supreme — Allegiance to Him comes before all else.</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Government is ordained by God — Submission reflects trust in His order.</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Christian conduct is a witness — Upright living honors God before others.</a:t>
            </a:r>
            <a:endParaRPr lang="en-US" sz="1200" kern="1200" dirty="0">
              <a:solidFill>
                <a:schemeClr val="tx1"/>
              </a:solidFill>
              <a:effectLst/>
              <a:latin typeface="+mn-lt"/>
              <a:ea typeface="+mn-ea"/>
              <a:cs typeface="+mn-cs"/>
            </a:endParaRP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 Learned</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Obey God above all — When conflict arises, choose God’s will.</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Live as a responsible citizen — Honor authority and serve others.</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Reflect God’s character daily — Love, integrity, and righteousness matter.</a:t>
            </a:r>
            <a:endParaRPr lang="en-US" sz="1200" kern="1200" dirty="0">
              <a:solidFill>
                <a:schemeClr val="tx1"/>
              </a:solidFill>
              <a:effectLst/>
              <a:latin typeface="+mn-lt"/>
              <a:ea typeface="+mn-ea"/>
              <a:cs typeface="+mn-cs"/>
            </a:endParaRPr>
          </a:p>
          <a:p>
            <a:br>
              <a:rPr lang="en-US" sz="1200" b="1"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conclusion ties together the biblical balance between submission and sovereignty. It affirms Romans 13 while maintaining Acts 5:29—obedience to God is ultimate. Governments function under God’s providence, even when imperfect. From a Baptist perspective, this supports both respect for authority and individual accountability to God. The emphasis on love, justice, and upright citizenship reflects the ethical demands of the gospel. Ultimately, the believer’s life becomes a visible testimony of God’s rule—demonstrating that true authority, justice, and righteousness flow from Him alone.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a:lnSpc>
                <a:spcPct val="107000"/>
              </a:lnSpc>
              <a:spcBef>
                <a:spcPts val="0"/>
              </a:spcBef>
              <a:spcAft>
                <a:spcPts val="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BB98531-EBAC-4738-AC3B-4AA42F6013B1}" type="slidenum">
              <a:rPr lang="en-US" smtClean="0"/>
              <a:pPr/>
              <a:t>17</a:t>
            </a:fld>
            <a:endParaRPr lang="en-US"/>
          </a:p>
        </p:txBody>
      </p:sp>
    </p:spTree>
    <p:extLst>
      <p:ext uri="{BB962C8B-B14F-4D97-AF65-F5344CB8AC3E}">
        <p14:creationId xmlns:p14="http://schemas.microsoft.com/office/powerpoint/2010/main" val="21521916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Grp="1" noRot="1" noChangeAspect="1" noChangeArrowheads="1" noTextEdit="1"/>
          </p:cNvSpPr>
          <p:nvPr>
            <p:ph type="sldImg"/>
          </p:nvPr>
        </p:nvSpPr>
        <p:spPr>
          <a:xfrm>
            <a:off x="-8547100" y="2968625"/>
            <a:ext cx="26390600" cy="14846300"/>
          </a:xfrm>
        </p:spPr>
      </p:sp>
      <p:sp>
        <p:nvSpPr>
          <p:cNvPr id="17411" name="Rectangle 2"/>
          <p:cNvSpPr>
            <a:spLocks noGrp="1" noChangeArrowheads="1"/>
          </p:cNvSpPr>
          <p:nvPr>
            <p:ph type="body" idx="1"/>
          </p:nvPr>
        </p:nvSpPr>
        <p:spPr>
          <a:noFill/>
          <a:ln w="9525"/>
        </p:spPr>
        <p:txBody>
          <a:bodyPr/>
          <a:lstStyle/>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Main Idea</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True freedom is found in surrender to God, expressed through obedient living and respectful submission to earthly authority. </a:t>
            </a:r>
            <a:r>
              <a:rPr lang="en-US" sz="1200" kern="1200" dirty="0">
                <a:solidFill>
                  <a:schemeClr val="tx1"/>
                </a:solidFill>
                <a:effectLst/>
                <a:latin typeface="+mn-lt"/>
                <a:ea typeface="+mn-ea"/>
                <a:cs typeface="+mn-cs"/>
              </a:rPr>
              <a:t>Though we value personal freedom, Scripture teaches that freedom has boundaries shaped by God’s will. Jesus calls believers to surrender their desires to find true life. Authority—both divine and earthly—guides this obedience. While believers must obey God above all, they are also called to habitually respect and submit to civil authority. When rightly practiced, this balance of surrender, obedience, and wise use of freedom becomes a powerful testimony that honors Christ.</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1. Freedom has limits — True freedom operates within God’s boundaries.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2. Surrender leads to life — Obedience to Christ defines abundant living.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3. Submission is habitual — Respect for authority is the norm, not the exception.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1. Use freedom wisely — Choose actions that reflect God’s will.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2. Practice daily obedience — Faith is shown in consistent submission.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3. Stand firm when necessary — Disobey only when authority contradicts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reframes freedom through a biblical lens. In contrast to cultural autonomy, Scripture defines freedom as the ability to obey God (Matthew 16:24–27). Authority is not restrictive but formative, shaping character and witness. Civil obedience becomes credible when it is consistent, not selective. From a Baptist perspective, this supports soul liberty under God—free, yet accountable. Civil disobedience, when necessary, must arise from faithful living, not rebellion. Ultimately, surrender to God transforms freedom into a tool for righteousness, elevating Christ through both obedience and conduct.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1 What laws do you wish would change?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are probably any number of ways we would like to change the rules if we were placed in charge. We might like to see fewer taxes, protection of vulnerable people, or leaders who focus on different things. For residents of an elected government, we have powers to advocate for change in a way far beyond what Paul or Peter could have imagined. </a:t>
            </a:r>
          </a:p>
          <a:p>
            <a:r>
              <a:rPr lang="en-US" sz="1200" b="1" kern="1200" dirty="0">
                <a:solidFill>
                  <a:schemeClr val="tx1"/>
                </a:solidFill>
                <a:effectLst/>
                <a:latin typeface="+mn-lt"/>
                <a:ea typeface="+mn-ea"/>
                <a:cs typeface="+mn-cs"/>
              </a:rPr>
              <a:t>2 What are some good examples of civil disobedience (when just following the law would have been unjust)?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might think of the Civil Rights era in the US, before the prohibition of racial discrimination. There are many names to consider, but Rosa Parks, Martin Luther King Jr. , and James Groppi are all activists who were accused of breaking the law. In parts of the world without religious freedom, it can be against the law for Christians to gather. </a:t>
            </a:r>
          </a:p>
          <a:p>
            <a:r>
              <a:rPr lang="en-US" sz="1200" b="1" kern="1200" dirty="0">
                <a:solidFill>
                  <a:schemeClr val="tx1"/>
                </a:solidFill>
                <a:effectLst/>
                <a:latin typeface="+mn-lt"/>
                <a:ea typeface="+mn-ea"/>
                <a:cs typeface="+mn-cs"/>
              </a:rPr>
              <a:t>3 How do you show your primary allegiance to God?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Perhaps we include God’s will in prayers for our country.  We might hold our ability to vote and to lobby our leaders before God, asking for divine wisdom. There may also be ways that we choose to remain distinct from our friends and neighbors, by keeping the call to remain holy in our visible public lives. </a:t>
            </a:r>
          </a:p>
        </p:txBody>
      </p:sp>
    </p:spTree>
    <p:extLst>
      <p:ext uri="{BB962C8B-B14F-4D97-AF65-F5344CB8AC3E}">
        <p14:creationId xmlns:p14="http://schemas.microsoft.com/office/powerpoint/2010/main" val="24787284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2D816-854D-C8D6-DA35-9A54C6D1D893}"/>
            </a:ext>
          </a:extLst>
        </p:cNvPr>
        <p:cNvGrpSpPr/>
        <p:nvPr/>
      </p:nvGrpSpPr>
      <p:grpSpPr>
        <a:xfrm>
          <a:off x="0" y="0"/>
          <a:ext cx="0" cy="0"/>
          <a:chOff x="0" y="0"/>
          <a:chExt cx="0" cy="0"/>
        </a:xfrm>
      </p:grpSpPr>
      <p:sp>
        <p:nvSpPr>
          <p:cNvPr id="17410" name="Rectangle 1">
            <a:extLst>
              <a:ext uri="{FF2B5EF4-FFF2-40B4-BE49-F238E27FC236}">
                <a16:creationId xmlns:a16="http://schemas.microsoft.com/office/drawing/2014/main" id="{25B0AD05-408B-B0E8-0E89-FB1D2AC215BE}"/>
              </a:ext>
            </a:extLst>
          </p:cNvPr>
          <p:cNvSpPr>
            <a:spLocks noGrp="1" noRot="1" noChangeAspect="1" noChangeArrowheads="1" noTextEdit="1"/>
          </p:cNvSpPr>
          <p:nvPr>
            <p:ph type="sldImg"/>
          </p:nvPr>
        </p:nvSpPr>
        <p:spPr>
          <a:xfrm>
            <a:off x="-8547100" y="2968625"/>
            <a:ext cx="26390600" cy="14846300"/>
          </a:xfrm>
        </p:spPr>
      </p:sp>
      <p:sp>
        <p:nvSpPr>
          <p:cNvPr id="17411" name="Rectangle 2">
            <a:extLst>
              <a:ext uri="{FF2B5EF4-FFF2-40B4-BE49-F238E27FC236}">
                <a16:creationId xmlns:a16="http://schemas.microsoft.com/office/drawing/2014/main" id="{6AD4022C-4953-7FDB-4805-9A3D27199895}"/>
              </a:ext>
            </a:extLst>
          </p:cNvPr>
          <p:cNvSpPr>
            <a:spLocks noGrp="1" noChangeArrowheads="1"/>
          </p:cNvSpPr>
          <p:nvPr>
            <p:ph type="body" idx="1"/>
          </p:nvPr>
        </p:nvSpPr>
        <p:spPr>
          <a:noFill/>
          <a:ln w="9525"/>
        </p:spPr>
        <p:txBody>
          <a:bodyPr/>
          <a:lstStyle/>
          <a:p>
            <a:r>
              <a:rPr lang="en-US" sz="1200" b="1" kern="1200" dirty="0">
                <a:solidFill>
                  <a:schemeClr val="tx1"/>
                </a:solidFill>
                <a:effectLst/>
                <a:latin typeface="+mn-lt"/>
                <a:ea typeface="+mn-ea"/>
                <a:cs typeface="+mn-cs"/>
              </a:rPr>
              <a:t>1 What laws do you wish would change?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are probably any number of ways we would like to change the rules if we were placed in charge. We might like to see fewer taxes, protection of vulnerable people, or leaders who focus on different things. For residents of an elected government, we have powers to advocate for change in a way far beyond what Paul or Peter could have imagined. </a:t>
            </a:r>
          </a:p>
          <a:p>
            <a:r>
              <a:rPr lang="en-US" sz="1200" b="1" kern="1200" dirty="0">
                <a:solidFill>
                  <a:schemeClr val="tx1"/>
                </a:solidFill>
                <a:effectLst/>
                <a:latin typeface="+mn-lt"/>
                <a:ea typeface="+mn-ea"/>
                <a:cs typeface="+mn-cs"/>
              </a:rPr>
              <a:t>2 What are some good examples of civil disobedience (when just following the law would have been unjust)?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might think of the Civil Rights era in the US, before the prohibition of racial discrimination. There are many names to consider, but Rosa Parks, Martin Luther King Jr. , and James Groppi are all activists who were accused of breaking the law. In parts of the world without religious freedom, it can be against the law for Christians to gather. </a:t>
            </a:r>
          </a:p>
          <a:p>
            <a:r>
              <a:rPr lang="en-US" sz="1200" b="1" kern="1200" dirty="0">
                <a:solidFill>
                  <a:schemeClr val="tx1"/>
                </a:solidFill>
                <a:effectLst/>
                <a:latin typeface="+mn-lt"/>
                <a:ea typeface="+mn-ea"/>
                <a:cs typeface="+mn-cs"/>
              </a:rPr>
              <a:t>3 How do you show your primary allegiance to God?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Perhaps we include God’s will in prayers for our country.  We might hold our ability to vote and to lobby our leaders before God, asking for divine wisdom. There may also be ways that we choose to remain distinct from our friends and neighbors, by keeping the call to remain holy in our visible public lives. </a:t>
            </a:r>
          </a:p>
        </p:txBody>
      </p:sp>
    </p:spTree>
    <p:extLst>
      <p:ext uri="{BB962C8B-B14F-4D97-AF65-F5344CB8AC3E}">
        <p14:creationId xmlns:p14="http://schemas.microsoft.com/office/powerpoint/2010/main" val="545378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Prayer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Father God, teach us to balance life in this world with our citizenship in Your kingdom. Guide us in Your will as we fulfill our responsibilities to earthly authorities and fellow humans. In so doing, may we be the fragrance of Jesus Christ on earth. In Jesus’ name we pray. Amen.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Thought to Remember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Respect the government, honor God. </a:t>
            </a:r>
          </a:p>
          <a:p>
            <a:pPr marL="0" marR="0">
              <a:lnSpc>
                <a:spcPct val="115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ED2E8F4-7A0F-46E2-BFF8-723D7B4CE024}" type="slidenum">
              <a:rPr lang="en-US" smtClean="0"/>
              <a:t>2</a:t>
            </a:fld>
            <a:endParaRPr lang="en-US"/>
          </a:p>
        </p:txBody>
      </p:sp>
    </p:spTree>
    <p:extLst>
      <p:ext uri="{BB962C8B-B14F-4D97-AF65-F5344CB8AC3E}">
        <p14:creationId xmlns:p14="http://schemas.microsoft.com/office/powerpoint/2010/main" val="16343363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81088" y="3873500"/>
            <a:ext cx="34420176" cy="19362738"/>
          </a:xfrm>
        </p:spPr>
      </p:sp>
      <p:sp>
        <p:nvSpPr>
          <p:cNvPr id="3" name="Notes Placeholder 2"/>
          <p:cNvSpPr>
            <a:spLocks noGrp="1"/>
          </p:cNvSpPr>
          <p:nvPr>
            <p:ph type="body" idx="1"/>
          </p:nvPr>
        </p:nvSpPr>
        <p:spPr/>
        <p:txBody>
          <a:bodyPr>
            <a:normAutofit/>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p:txBody>
      </p:sp>
    </p:spTree>
    <p:extLst>
      <p:ext uri="{BB962C8B-B14F-4D97-AF65-F5344CB8AC3E}">
        <p14:creationId xmlns:p14="http://schemas.microsoft.com/office/powerpoint/2010/main" val="17315649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Grp="1" noRot="1" noChangeAspect="1" noChangeArrowheads="1" noTextEdit="1"/>
          </p:cNvSpPr>
          <p:nvPr>
            <p:ph type="sldImg"/>
          </p:nvPr>
        </p:nvSpPr>
        <p:spPr>
          <a:xfrm>
            <a:off x="-13781088" y="3873500"/>
            <a:ext cx="34420176" cy="19362738"/>
          </a:xfrm>
        </p:spPr>
      </p:sp>
      <p:sp>
        <p:nvSpPr>
          <p:cNvPr id="17411" name="Rectangle 2"/>
          <p:cNvSpPr>
            <a:spLocks noGrp="1" noChangeArrowheads="1"/>
          </p:cNvSpPr>
          <p:nvPr>
            <p:ph type="body" idx="1"/>
          </p:nvPr>
        </p:nvSpPr>
        <p:spPr>
          <a:noFill/>
          <a:ln w="9525"/>
        </p:spPr>
        <p:txBody>
          <a:bodyPr>
            <a:normAutofit/>
          </a:bodyPr>
          <a:lstStyle/>
          <a:p>
            <a:pPr marL="0" marR="0">
              <a:lnSpc>
                <a:spcPct val="107000"/>
              </a:lnSpc>
              <a:spcBef>
                <a:spcPts val="0"/>
              </a:spcBef>
              <a:spcAft>
                <a:spcPts val="0"/>
              </a:spcAft>
            </a:pPr>
            <a:endParaRPr lang="en-US" sz="2800" b="1" dirty="0">
              <a:solidFill>
                <a:srgbClr val="002060"/>
              </a:solidFill>
              <a:latin typeface="Gotham Book"/>
            </a:endParaRPr>
          </a:p>
        </p:txBody>
      </p:sp>
    </p:spTree>
    <p:extLst>
      <p:ext uri="{BB962C8B-B14F-4D97-AF65-F5344CB8AC3E}">
        <p14:creationId xmlns:p14="http://schemas.microsoft.com/office/powerpoint/2010/main" val="21937009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62500" lnSpcReduction="20000"/>
          </a:bodyPr>
          <a:lstStyle/>
          <a:p>
            <a:r>
              <a:rPr lang="en-US" sz="2400" kern="1200" dirty="0">
                <a:solidFill>
                  <a:schemeClr val="tx1"/>
                </a:solidFill>
                <a:effectLst/>
                <a:latin typeface="+mn-lt"/>
                <a:ea typeface="+mn-ea"/>
                <a:cs typeface="+mn-cs"/>
              </a:rPr>
              <a:t> </a:t>
            </a:r>
            <a:r>
              <a:rPr lang="en-US" sz="2400" b="1"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God Before Government </a:t>
            </a:r>
            <a:endParaRPr lang="en-US" sz="2400" kern="1200" dirty="0">
              <a:solidFill>
                <a:schemeClr val="tx1"/>
              </a:solidFill>
              <a:effectLst/>
              <a:latin typeface="+mn-lt"/>
              <a:ea typeface="+mn-ea"/>
              <a:cs typeface="+mn-cs"/>
            </a:endParaRPr>
          </a:p>
          <a:p>
            <a:r>
              <a:rPr lang="en-US" sz="2400" b="1" kern="1200" dirty="0">
                <a:solidFill>
                  <a:schemeClr val="tx1"/>
                </a:solidFill>
                <a:effectLst/>
                <a:latin typeface="+mn-lt"/>
                <a:ea typeface="+mn-ea"/>
                <a:cs typeface="+mn-cs"/>
              </a:rPr>
              <a:t>1 Why is a question about paying taxes a trap for Jesus?</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If Jesus answers yes, then He seems to promote Roman oppression. If He says no, He can be charged with rebellion against the empire. The two groups—Pharisees and Herodians—are waiting to catch Jesus’ disloyalty, either to God or emperor. </a:t>
            </a:r>
          </a:p>
          <a:p>
            <a:r>
              <a:rPr lang="en-US" sz="2400" b="1" kern="1200" dirty="0">
                <a:solidFill>
                  <a:schemeClr val="tx1"/>
                </a:solidFill>
                <a:effectLst/>
                <a:latin typeface="+mn-lt"/>
                <a:ea typeface="+mn-ea"/>
                <a:cs typeface="+mn-cs"/>
              </a:rPr>
              <a:t>2 How does Jesus’ response stun His opponents?</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He makes a clever observation that nearly all money has a human face on it. God’s desire is for us to fulfill what civil government requires, like taxes. Yet these authorities are not outside His purview. God is able to use non-Christian kings and rulers. </a:t>
            </a:r>
          </a:p>
          <a:p>
            <a:r>
              <a:rPr lang="en-US" sz="2400" b="1" kern="1200" dirty="0">
                <a:solidFill>
                  <a:schemeClr val="tx1"/>
                </a:solidFill>
                <a:effectLst/>
                <a:latin typeface="+mn-lt"/>
                <a:ea typeface="+mn-ea"/>
                <a:cs typeface="+mn-cs"/>
              </a:rPr>
              <a:t>3 Do government authorities have absolute power? Why or why not?</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Only God can and should have absolute authority. Followers of Jesus are to glorify and honor God as supreme. But that allows them to follow the laws and requirements of civil leaders, so long as those laws do not violate the first allegiance to God.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0395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05A79-9D5D-18C5-B8DE-31686D9E23A1}"/>
            </a:ext>
          </a:extLst>
        </p:cNvPr>
        <p:cNvGrpSpPr/>
        <p:nvPr/>
      </p:nvGrpSpPr>
      <p:grpSpPr>
        <a:xfrm>
          <a:off x="0" y="0"/>
          <a:ext cx="0" cy="0"/>
          <a:chOff x="0" y="0"/>
          <a:chExt cx="0" cy="0"/>
        </a:xfrm>
      </p:grpSpPr>
      <p:sp>
        <p:nvSpPr>
          <p:cNvPr id="37890" name="Rectangle 1">
            <a:extLst>
              <a:ext uri="{FF2B5EF4-FFF2-40B4-BE49-F238E27FC236}">
                <a16:creationId xmlns:a16="http://schemas.microsoft.com/office/drawing/2014/main" id="{92885938-7D5F-1CC7-B7E8-F33BF5B389ED}"/>
              </a:ext>
            </a:extLst>
          </p:cNvPr>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2">
            <a:extLst>
              <a:ext uri="{FF2B5EF4-FFF2-40B4-BE49-F238E27FC236}">
                <a16:creationId xmlns:a16="http://schemas.microsoft.com/office/drawing/2014/main" id="{F0EF7279-DB8A-53FC-E0A8-3AD0C88315B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62500" lnSpcReduction="20000"/>
          </a:bodyPr>
          <a:lstStyle/>
          <a:p>
            <a:r>
              <a:rPr lang="en-US" sz="2400" b="1"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Exiles in the World </a:t>
            </a:r>
            <a:endParaRPr lang="en-US" sz="2400" kern="1200" dirty="0">
              <a:solidFill>
                <a:schemeClr val="tx1"/>
              </a:solidFill>
              <a:effectLst/>
              <a:latin typeface="+mn-lt"/>
              <a:ea typeface="+mn-ea"/>
              <a:cs typeface="+mn-cs"/>
            </a:endParaRPr>
          </a:p>
          <a:p>
            <a:r>
              <a:rPr lang="en-US" sz="2400" b="1" kern="1200" dirty="0">
                <a:solidFill>
                  <a:schemeClr val="tx1"/>
                </a:solidFill>
                <a:effectLst/>
                <a:latin typeface="+mn-lt"/>
                <a:ea typeface="+mn-ea"/>
                <a:cs typeface="+mn-cs"/>
              </a:rPr>
              <a:t>1 Why does Peter address his audience as exiles and foreigners?</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Peter wants them to see themselves as citizens of God’s kingdom, rather than partisans in the world. They may be “temporary” residents of many places mentioned in 1 Peter 1:1 (until death), but their more important citizenship and loyalty is to God in heaven. </a:t>
            </a:r>
          </a:p>
          <a:p>
            <a:r>
              <a:rPr lang="en-US" sz="2400" b="1" kern="1200" dirty="0">
                <a:solidFill>
                  <a:schemeClr val="tx1"/>
                </a:solidFill>
                <a:effectLst/>
                <a:latin typeface="+mn-lt"/>
                <a:ea typeface="+mn-ea"/>
                <a:cs typeface="+mn-cs"/>
              </a:rPr>
              <a:t>2 Why does Peter encourage living holy lives?</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Peter says that this will lead more people to turn to God and acknowledge His reign. Peter describes both a practical and missional objective to holy living. Practically, it draws no negative attention to invite persecution. It also is a witness to the world. </a:t>
            </a:r>
          </a:p>
          <a:p>
            <a:r>
              <a:rPr lang="en-US" sz="2400" b="1" kern="1200" dirty="0">
                <a:solidFill>
                  <a:schemeClr val="tx1"/>
                </a:solidFill>
                <a:effectLst/>
                <a:latin typeface="+mn-lt"/>
                <a:ea typeface="+mn-ea"/>
                <a:cs typeface="+mn-cs"/>
              </a:rPr>
              <a:t>3 What reason does Peter give for obeying the authorities?</a:t>
            </a:r>
            <a:endParaRPr lang="en-US" sz="2400" kern="1200" dirty="0">
              <a:solidFill>
                <a:schemeClr val="tx1"/>
              </a:solidFill>
              <a:effectLst/>
              <a:latin typeface="+mn-lt"/>
              <a:ea typeface="+mn-ea"/>
              <a:cs typeface="+mn-cs"/>
            </a:endParaRPr>
          </a:p>
          <a:p>
            <a:r>
              <a:rPr lang="en-US" sz="2400" kern="1200" dirty="0">
                <a:solidFill>
                  <a:schemeClr val="tx1"/>
                </a:solidFill>
                <a:effectLst/>
                <a:latin typeface="+mn-lt"/>
                <a:ea typeface="+mn-ea"/>
                <a:cs typeface="+mn-cs"/>
              </a:rPr>
              <a:t>By doing so, believers may put a stop to the false accusations against Christ’s followers. Peter sees that Christians will face more persecution in the future. There is no need to gain the reputation of being lawbreakers, since that will bring dishonor upon the name of Christ. </a:t>
            </a:r>
          </a:p>
        </p:txBody>
      </p:sp>
    </p:spTree>
    <p:extLst>
      <p:ext uri="{BB962C8B-B14F-4D97-AF65-F5344CB8AC3E}">
        <p14:creationId xmlns:p14="http://schemas.microsoft.com/office/powerpoint/2010/main" val="40080717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717F5-1BDF-0EE4-62F1-86078A324F04}"/>
            </a:ext>
          </a:extLst>
        </p:cNvPr>
        <p:cNvGrpSpPr/>
        <p:nvPr/>
      </p:nvGrpSpPr>
      <p:grpSpPr>
        <a:xfrm>
          <a:off x="0" y="0"/>
          <a:ext cx="0" cy="0"/>
          <a:chOff x="0" y="0"/>
          <a:chExt cx="0" cy="0"/>
        </a:xfrm>
      </p:grpSpPr>
      <p:sp>
        <p:nvSpPr>
          <p:cNvPr id="17410" name="Rectangle 1">
            <a:extLst>
              <a:ext uri="{FF2B5EF4-FFF2-40B4-BE49-F238E27FC236}">
                <a16:creationId xmlns:a16="http://schemas.microsoft.com/office/drawing/2014/main" id="{A8F48797-6415-B260-0895-86E7DFAC3338}"/>
              </a:ext>
            </a:extLst>
          </p:cNvPr>
          <p:cNvSpPr>
            <a:spLocks noGrp="1" noRot="1" noChangeAspect="1" noChangeArrowheads="1" noTextEdit="1"/>
          </p:cNvSpPr>
          <p:nvPr>
            <p:ph type="sldImg"/>
          </p:nvPr>
        </p:nvSpPr>
        <p:spPr>
          <a:xfrm>
            <a:off x="-13781088" y="3873500"/>
            <a:ext cx="34420176" cy="19362738"/>
          </a:xfrm>
        </p:spPr>
      </p:sp>
      <p:sp>
        <p:nvSpPr>
          <p:cNvPr id="17411" name="Rectangle 2">
            <a:extLst>
              <a:ext uri="{FF2B5EF4-FFF2-40B4-BE49-F238E27FC236}">
                <a16:creationId xmlns:a16="http://schemas.microsoft.com/office/drawing/2014/main" id="{D21BF628-E5B4-B84A-C788-59E6B5A2ACFD}"/>
              </a:ext>
            </a:extLst>
          </p:cNvPr>
          <p:cNvSpPr>
            <a:spLocks noGrp="1" noChangeArrowheads="1"/>
          </p:cNvSpPr>
          <p:nvPr>
            <p:ph type="body" idx="1"/>
          </p:nvPr>
        </p:nvSpPr>
        <p:spPr>
          <a:noFill/>
          <a:ln w="9525"/>
        </p:spPr>
        <p:txBody>
          <a:bodyPr>
            <a:normAutofit/>
          </a:bodyPr>
          <a:lstStyle/>
          <a:p>
            <a:pPr marL="0" marR="0">
              <a:lnSpc>
                <a:spcPct val="107000"/>
              </a:lnSpc>
              <a:spcBef>
                <a:spcPts val="0"/>
              </a:spcBef>
              <a:spcAft>
                <a:spcPts val="0"/>
              </a:spcAft>
            </a:pPr>
            <a:endParaRPr lang="en-US" sz="2800" b="1" dirty="0">
              <a:solidFill>
                <a:srgbClr val="002060"/>
              </a:solidFill>
              <a:latin typeface="Gotham Book"/>
            </a:endParaRPr>
          </a:p>
        </p:txBody>
      </p:sp>
    </p:spTree>
    <p:extLst>
      <p:ext uri="{BB962C8B-B14F-4D97-AF65-F5344CB8AC3E}">
        <p14:creationId xmlns:p14="http://schemas.microsoft.com/office/powerpoint/2010/main" val="1122726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God Before Government - Mark 12:17; Romans 13:1, 6–8 KJV</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Exiles in the World - 1 Peter 2:13–17 KJV</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r>
              <a:rPr lang="en-US" sz="1200" kern="1200" dirty="0">
                <a:solidFill>
                  <a:schemeClr val="tx1"/>
                </a:solidFill>
                <a:effectLst/>
                <a:latin typeface="+mn-lt"/>
                <a:ea typeface="+mn-ea"/>
                <a:cs typeface="+mn-cs"/>
              </a:rPr>
              <a:t>&gt;&lt;&gt;&lt;&gt;&lt;&gt;&lt;&gt;&lt;&gt;&lt;&gt;&lt;&gt;&lt;&gt;&lt;&gt;&lt;&gt;&lt;&gt;&lt;&gt;&lt;&gt;&lt;&gt;&lt;&gt;&lt; </a:t>
            </a:r>
          </a:p>
          <a:p>
            <a:r>
              <a:rPr lang="en-US" sz="1200" b="0" kern="1200" dirty="0">
                <a:solidFill>
                  <a:schemeClr val="tx1"/>
                </a:solidFill>
                <a:effectLst/>
                <a:latin typeface="+mn-lt"/>
                <a:ea typeface="+mn-ea"/>
                <a:cs typeface="+mn-cs"/>
              </a:rPr>
              <a:t>These passages teach that believers are called to live responsibly within earthly systems while maintaining ultimate loyalty to God. Civil obedience, financial integrity, and respectful conduct reflect God’s order, but devotion, reverence, and identity belong to Him alone. Christians balance citizenship and discipleship—submitting to authority as a witness, yet never compromising their allegiance to God.</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Mark 12:17 — Render to God and Government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Jesus declares, “Render to Caesar the things that are Caesar’s, and to God the things that are God’s.” He distinguishes between civil responsibility and spiritual allegiance. Earthly systems have rightful claims (taxes, order), but ultimate ownership belongs to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Christ affirms dual accountability: believers live under civil authority yet belong wholly to God (Psalm 24:1). Baptist theology emphasizes that while government has limited authority, God’s authority is supreme. Obedience to the state must never compromise obedience to God (Acts 5:29). The image on the coin belongs to Caesar; the image in man belongs to God (Genesis 1:27).</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Romans 13:1, 6–8 — Submission and Responsibility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Paul teaches that governing authorities are ordained by God. Believers are to submit, pay taxes, and fulfill obligations. The only ongoing debt is love toward others.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Government is a divine instrument for order, not ultimate authority. Submission reflects trust in God’s sovereignty (Daniel 2:21). Paying taxes and honoring authority demonstrate integrity. Yet love surpasses all obligations—fulfilling God’s moral law (Matthew 22:37–40). From a Baptist perspective, civil obedience is expected unless it contradicts God’s Word. Love governs all conduct, ensuring obedience is not merely external but spiritual.</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1 Peter 2:13–17 — Conduct and Witness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Peter instructs believers to submit to human authorities for the Lord’s sake, honor all people, love the brotherhood, fear God, and honor the king.</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Submission is a testimony, not blind allegiance. Believers live as free people, yet willingly submit to promote God’s reputation. Fear is reserved for God alone; honor is extended to leaders. This balance reflects holy living in a hostile world. As emphasized in the lesson materials, Christian conduct serves as witness to others . True freedom is expressed through obedience, respect, and godly character.</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a:lnSpc>
                <a:spcPct val="115000"/>
              </a:lnSpc>
              <a:spcBef>
                <a:spcPts val="0"/>
              </a:spcBef>
              <a:spcAft>
                <a:spcPts val="0"/>
              </a:spcAft>
            </a:pPr>
            <a:endParaRPr lang="en-US" sz="1800" b="1" i="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0BCA36A-F459-43A9-8AC6-3D330ED3C986}" type="slidenum">
              <a:rPr lang="en-US" smtClean="0"/>
              <a:t>3</a:t>
            </a:fld>
            <a:endParaRPr lang="en-US"/>
          </a:p>
        </p:txBody>
      </p:sp>
    </p:spTree>
    <p:extLst>
      <p:ext uri="{BB962C8B-B14F-4D97-AF65-F5344CB8AC3E}">
        <p14:creationId xmlns:p14="http://schemas.microsoft.com/office/powerpoint/2010/main" val="3180547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God establishes earthly authority (parents, government), but all authority is limited and must submit to His higher, perfect authority.</a:t>
            </a:r>
            <a:r>
              <a:rPr lang="en-US" sz="1200" b="0" kern="1200" dirty="0">
                <a:solidFill>
                  <a:schemeClr val="tx1"/>
                </a:solidFill>
                <a:effectLst/>
                <a:latin typeface="+mn-lt"/>
                <a:ea typeface="+mn-ea"/>
                <a:cs typeface="+mn-cs"/>
              </a:rPr>
              <a:t> The story shows a father correcting his mistake after misunderstanding his child’s act of kindness. It illustrates that human authority can fail, but humility restores what is broken. Scripture teaches that while parents and governments have God-given authority, that authority is not absolute. Believers must obey earthly authority, yet always recognize that God is the highest authority guiding all actions, motives, and decisions.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Key Points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Earthly authority is God-given — </a:t>
            </a:r>
            <a:r>
              <a:rPr lang="en-US" sz="1200" b="0" kern="1200" dirty="0">
                <a:solidFill>
                  <a:schemeClr val="tx1"/>
                </a:solidFill>
                <a:effectLst/>
                <a:latin typeface="+mn-lt"/>
                <a:ea typeface="+mn-ea"/>
                <a:cs typeface="+mn-cs"/>
              </a:rPr>
              <a:t>Parents and leaders are appointed to guide, protect, and instruct.</a:t>
            </a:r>
          </a:p>
          <a:p>
            <a:pPr lvl="1"/>
            <a:r>
              <a:rPr lang="en-US" sz="1200" b="1" kern="1200" dirty="0">
                <a:solidFill>
                  <a:schemeClr val="tx1"/>
                </a:solidFill>
                <a:effectLst/>
                <a:latin typeface="+mn-lt"/>
                <a:ea typeface="+mn-ea"/>
                <a:cs typeface="+mn-cs"/>
              </a:rPr>
              <a:t>2. Human authority is imperfect — </a:t>
            </a:r>
            <a:r>
              <a:rPr lang="en-US" sz="1200" b="0" kern="1200" dirty="0">
                <a:solidFill>
                  <a:schemeClr val="tx1"/>
                </a:solidFill>
                <a:effectLst/>
                <a:latin typeface="+mn-lt"/>
                <a:ea typeface="+mn-ea"/>
                <a:cs typeface="+mn-cs"/>
              </a:rPr>
              <a:t>Even rightful authority can make mistakes and must practice humility.</a:t>
            </a:r>
          </a:p>
          <a:p>
            <a:pPr lvl="1"/>
            <a:r>
              <a:rPr lang="en-US" sz="1200" b="1" kern="1200" dirty="0">
                <a:solidFill>
                  <a:schemeClr val="tx1"/>
                </a:solidFill>
                <a:effectLst/>
                <a:latin typeface="+mn-lt"/>
                <a:ea typeface="+mn-ea"/>
                <a:cs typeface="+mn-cs"/>
              </a:rPr>
              <a:t>3. God’s authority is supreme — </a:t>
            </a:r>
            <a:r>
              <a:rPr lang="en-US" sz="1200" b="0" kern="1200" dirty="0">
                <a:solidFill>
                  <a:schemeClr val="tx1"/>
                </a:solidFill>
                <a:effectLst/>
                <a:latin typeface="+mn-lt"/>
                <a:ea typeface="+mn-ea"/>
                <a:cs typeface="+mn-cs"/>
              </a:rPr>
              <a:t>All earthly authority must align with God’s will and purpose.</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Three Life Lessons Learned </a:t>
            </a:r>
            <a:endParaRPr lang="en-US" sz="1200" kern="1200" dirty="0">
              <a:solidFill>
                <a:schemeClr val="tx1"/>
              </a:solidFill>
              <a:effectLst/>
              <a:latin typeface="+mn-lt"/>
              <a:ea typeface="+mn-ea"/>
              <a:cs typeface="+mn-cs"/>
            </a:endParaRPr>
          </a:p>
          <a:p>
            <a:pPr lvl="1"/>
            <a:r>
              <a:rPr lang="en-US" sz="1200" b="1" kern="1200" dirty="0">
                <a:solidFill>
                  <a:schemeClr val="tx1"/>
                </a:solidFill>
                <a:effectLst/>
                <a:latin typeface="+mn-lt"/>
                <a:ea typeface="+mn-ea"/>
                <a:cs typeface="+mn-cs"/>
              </a:rPr>
              <a:t>1. Practice humility in leadership — </a:t>
            </a:r>
            <a:r>
              <a:rPr lang="en-US" sz="1200" b="0" kern="1200" dirty="0">
                <a:solidFill>
                  <a:schemeClr val="tx1"/>
                </a:solidFill>
                <a:effectLst/>
                <a:latin typeface="+mn-lt"/>
                <a:ea typeface="+mn-ea"/>
                <a:cs typeface="+mn-cs"/>
              </a:rPr>
              <a:t>True authority admits wrong and seeks forgiveness.</a:t>
            </a:r>
          </a:p>
          <a:p>
            <a:pPr lvl="1"/>
            <a:r>
              <a:rPr lang="en-US" sz="1200" b="1" kern="1200" dirty="0">
                <a:solidFill>
                  <a:schemeClr val="tx1"/>
                </a:solidFill>
                <a:effectLst/>
                <a:latin typeface="+mn-lt"/>
                <a:ea typeface="+mn-ea"/>
                <a:cs typeface="+mn-cs"/>
              </a:rPr>
              <a:t>2. Obey with discernment — </a:t>
            </a:r>
            <a:r>
              <a:rPr lang="en-US" sz="1200" b="0" kern="1200" dirty="0">
                <a:solidFill>
                  <a:schemeClr val="tx1"/>
                </a:solidFill>
                <a:effectLst/>
                <a:latin typeface="+mn-lt"/>
                <a:ea typeface="+mn-ea"/>
                <a:cs typeface="+mn-cs"/>
              </a:rPr>
              <a:t>Follow authority, but never above obedience to God.</a:t>
            </a:r>
          </a:p>
          <a:p>
            <a:pPr lvl="1"/>
            <a:r>
              <a:rPr lang="en-US" sz="1200" b="1" kern="1200" dirty="0">
                <a:solidFill>
                  <a:schemeClr val="tx1"/>
                </a:solidFill>
                <a:effectLst/>
                <a:latin typeface="+mn-lt"/>
                <a:ea typeface="+mn-ea"/>
                <a:cs typeface="+mn-cs"/>
              </a:rPr>
              <a:t>3. Value compassion over control — </a:t>
            </a:r>
            <a:r>
              <a:rPr lang="en-US" sz="1200" b="0" kern="1200" dirty="0">
                <a:solidFill>
                  <a:schemeClr val="tx1"/>
                </a:solidFill>
                <a:effectLst/>
                <a:latin typeface="+mn-lt"/>
                <a:ea typeface="+mn-ea"/>
                <a:cs typeface="+mn-cs"/>
              </a:rPr>
              <a:t>God’s will often emphasizes love, mercy, and generosity.</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Analysis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passage reflects a biblical hierarchy of authority rooted in Ephesians 3:14–15. The father represents delegated authority—real but limited. His correction models repentance, showing that authority is accountable to God. The child’s act reveals moral obedience to Christ above rules, echoing Acts 5:29. Theologically, this demonstrates that all authority functions properly only when aligned with God’s character—justice, mercy, and truth. In Baptist understanding, authority is never autonomous; it is always subordinate to God’s Word, ensuring that obedience remains both respectful and righteous.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51B6D10C-846E-4CB6-BE40-0BF493260E86}" type="slidenum">
              <a:rPr lang="en-US" smtClean="0"/>
              <a:t>4</a:t>
            </a:fld>
            <a:endParaRPr lang="en-US"/>
          </a:p>
        </p:txBody>
      </p:sp>
    </p:spTree>
    <p:extLst>
      <p:ext uri="{BB962C8B-B14F-4D97-AF65-F5344CB8AC3E}">
        <p14:creationId xmlns:p14="http://schemas.microsoft.com/office/powerpoint/2010/main" val="3031678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God desires that we value, teach, protect, and spiritually nurture children, recognizing them as precious gifts who can know Him, worship Him, and grow in righteousness under His authority.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Psalm 127 — A Heritage from the Lord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psalm teaches that all labor is vain without God’s blessing. Children are described as a heritage and reward from the Lord, like arrows in a warrior’s hand.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God is the source of provision, protection, and legacy. Families flourish not by human effort alone but by divine favor. Children are not burdens but blessings entrusted by God. In Baptist understanding, the home is a primary place of discipleship where God’s purposes are nurtured.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Proverbs 2:1–6 — My Child, Be Eager to Learn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passage calls for a passionate pursuit of wisdom. Those who seek God’s truth diligently will gain understanding, knowledge, and discernment.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Wisdom begins with a heart that treasures God’s Word. Learning is not passive but intentional and spiritual. God is the giver of true wisdom, revealing truth to those who seek Him. This reflects the importance of teaching children to value Scripture as their foundation.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Matthew 18:7–14 — Do Not Despise the Little Ones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Jesus warns against causing children to stumble and emphasizes their great value. The parable of the lost sheep shows God’s concern for even one who strays.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Children are precious in God’s sight, and their spiritual care is critical. Leading them astray brings severe judgment. God actively seeks and restores the lost, showing His deep love. This affirms the responsibility of believers to protect and guide the young in faith.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Colossians 3:20–25 — Obedience Before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Children are instructed to obey parents as pleasing to the Lord, while all believers are called to serve sincerely, knowing they serve Christ.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Obedience is ultimately an act of worship to God. Authority relationships reflect spiritual accountability. Whether child or worker, all service should be done wholeheartedly for the Lord. God rewards faithfulness and judges wrongdoing without partiality.</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Matthew 21:8–9, 15–17 — Praise from Infants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During Jesus’ triumphal entry, children praise Him as the Son of David. Religious leaders object, but Jesus affirms their praise as ordained by God.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Children recognize and respond to truth with pure worship. God values sincere praise over hardened religious pride. This passage shows that spiritual insight is not limited by age but revealed through humble hearts.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Proverbs 20:7–12 — Good Deeds of Children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 &amp; Summary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righteous live with integrity, and their children are blessed after them. Even children are known by their actions, whether they are pure and right.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Commentary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Character is visible early in life and shaped by example. Integrity in parents influences future generations. God sees and evaluates all behavior, emphasizing moral accountability for both young and old.</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Lesson God Wants Us to Learn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51B6D10C-846E-4CB6-BE40-0BF493260E86}" type="slidenum">
              <a:rPr lang="en-US" smtClean="0"/>
              <a:t>5</a:t>
            </a:fld>
            <a:endParaRPr lang="en-US"/>
          </a:p>
        </p:txBody>
      </p:sp>
    </p:spTree>
    <p:extLst>
      <p:ext uri="{BB962C8B-B14F-4D97-AF65-F5344CB8AC3E}">
        <p14:creationId xmlns:p14="http://schemas.microsoft.com/office/powerpoint/2010/main" val="499766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AAA15-EA56-33D6-7E9D-CC22953AEB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8C3D05-BC02-F314-9EDA-9414D043F7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F5CF4E-E252-20EF-F49D-D99BAE3AEC9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Believers must respect earthly authority while maintaining ultimate obedience to God. </a:t>
            </a:r>
            <a:r>
              <a:rPr lang="en-US" sz="1200" kern="1200" dirty="0">
                <a:solidFill>
                  <a:schemeClr val="tx1"/>
                </a:solidFill>
                <a:effectLst/>
                <a:latin typeface="+mn-lt"/>
                <a:ea typeface="+mn-ea"/>
                <a:cs typeface="+mn-cs"/>
              </a:rPr>
              <a:t>Early Christians lived under Roman rule and were taught to honor government authority. However, when human laws conflicted with God’s commands, they were to obey God above all. These teachings guided believers to live faithfully without compromising their allegiance to God. </a:t>
            </a:r>
            <a:r>
              <a:rPr lang="en-US" sz="1200" b="1" kern="1200" dirty="0">
                <a:solidFill>
                  <a:schemeClr val="tx1"/>
                </a:solidFill>
                <a:effectLst/>
                <a:latin typeface="+mn-lt"/>
                <a:ea typeface="+mn-ea"/>
                <a:cs typeface="+mn-cs"/>
              </a:rPr>
              <a:t>Christians prioritize the gospel over political resistance while living under authority. </a:t>
            </a:r>
            <a:r>
              <a:rPr lang="en-US" sz="1200" kern="1200" dirty="0">
                <a:solidFill>
                  <a:schemeClr val="tx1"/>
                </a:solidFill>
                <a:effectLst/>
                <a:latin typeface="+mn-lt"/>
                <a:ea typeface="+mn-ea"/>
                <a:cs typeface="+mn-cs"/>
              </a:rPr>
              <a:t>First-century believers lived under oppressive Roman rule with little freedom. Rather than pursuing political change, they focused on spreading the gospel and maintaining a testimony that honored Christ before unbelievers.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Government authority is to be respected.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God’s authority is higher than all human authority.</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Faithfulness requires discernment in conflict.</a:t>
            </a:r>
          </a:p>
          <a:p>
            <a:pPr marL="685800" lvl="1" indent="-228600">
              <a:buFont typeface="+mj-lt"/>
              <a:buAutoNum type="arabicPeriod"/>
            </a:pPr>
            <a:r>
              <a:rPr lang="en-US" sz="1200" b="1" kern="1200" dirty="0">
                <a:solidFill>
                  <a:schemeClr val="tx1"/>
                </a:solidFill>
                <a:effectLst/>
                <a:latin typeface="+mn-lt"/>
                <a:ea typeface="+mn-ea"/>
                <a:cs typeface="+mn-cs"/>
              </a:rPr>
              <a:t>Roman rule was absolute and restrictive.</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Christians had limited political influence.</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The gospel mission took priority over protest.</a:t>
            </a:r>
            <a:endParaRPr lang="en-US" sz="1200" kern="1200" dirty="0">
              <a:solidFill>
                <a:schemeClr val="tx1"/>
              </a:solidFill>
              <a:effectLst/>
              <a:latin typeface="+mn-lt"/>
              <a:ea typeface="+mn-ea"/>
              <a:cs typeface="+mn-cs"/>
            </a:endParaRPr>
          </a:p>
          <a:p>
            <a:pPr marL="685800" lvl="1" indent="-228600">
              <a:buFont typeface="+mj-lt"/>
              <a:buAutoNum type="arabicPeriod"/>
            </a:pP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Respect authority as part of godly living.</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Stand firm when obedience to God is challenged.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Balance citizenship with discipleship.</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Focus on spiritual impact over political control.</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Protect your witness before others.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Let your conduct reflect Christ.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section establishes the biblical tension between submission and allegiance. It reflects Acts 5:29 and reinforces that authority is delegated, not absolute. Believers live as dual citizens—earthly and heavenly.</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highlights mission over movement. The early church avoided unnecessary conflict that would hinder evangelism. Baptist theology affirms the church’s primary role is gospel proclamation, not political dominance.</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502FBC2-49E6-7ACA-403C-9F6B34CB23BB}"/>
              </a:ext>
            </a:extLst>
          </p:cNvPr>
          <p:cNvSpPr>
            <a:spLocks noGrp="1"/>
          </p:cNvSpPr>
          <p:nvPr>
            <p:ph type="sldNum" sz="quarter" idx="5"/>
          </p:nvPr>
        </p:nvSpPr>
        <p:spPr/>
        <p:txBody>
          <a:bodyPr/>
          <a:lstStyle/>
          <a:p>
            <a:fld id="{227F0FC5-B51C-4732-9B6E-B6A14725BDD9}" type="slidenum">
              <a:rPr lang="en-US" smtClean="0"/>
              <a:t>6</a:t>
            </a:fld>
            <a:endParaRPr lang="en-US"/>
          </a:p>
        </p:txBody>
      </p:sp>
    </p:spTree>
    <p:extLst>
      <p:ext uri="{BB962C8B-B14F-4D97-AF65-F5344CB8AC3E}">
        <p14:creationId xmlns:p14="http://schemas.microsoft.com/office/powerpoint/2010/main" val="4163268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Jesus demonstrates divine wisdom in confronting opposition and exposing false motives. </a:t>
            </a:r>
            <a:r>
              <a:rPr lang="en-US" sz="1200" kern="1200" dirty="0">
                <a:solidFill>
                  <a:schemeClr val="tx1"/>
                </a:solidFill>
                <a:effectLst/>
                <a:latin typeface="+mn-lt"/>
                <a:ea typeface="+mn-ea"/>
                <a:cs typeface="+mn-cs"/>
              </a:rPr>
              <a:t>In Mark, religious and political leaders attempt to trap Jesus with difficult questions. Each time, Jesus responds with truth that silences His opponents and reveals their hypocrisy.</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Opponents sought to discredit Jesus.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Questions were designed as traps.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Jesus responded with authority and wisdom.</a:t>
            </a:r>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Respond to opposition with truth, not fear.</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Discern motives behind questions and challenges.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Trust God for wisdom in difficult situations.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reveals Christ’s authority over both religious and political systems. His responses (Mark 12:17) model how believers should navigate pressure—wisely, truthfully, and without compromise.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a:lnSpc>
                <a:spcPct val="115000"/>
              </a:lnSpc>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227F0FC5-B51C-4732-9B6E-B6A14725BDD9}" type="slidenum">
              <a:rPr lang="en-US" smtClean="0"/>
              <a:t>7</a:t>
            </a:fld>
            <a:endParaRPr lang="en-US"/>
          </a:p>
        </p:txBody>
      </p:sp>
    </p:spTree>
    <p:extLst>
      <p:ext uri="{BB962C8B-B14F-4D97-AF65-F5344CB8AC3E}">
        <p14:creationId xmlns:p14="http://schemas.microsoft.com/office/powerpoint/2010/main" val="2511223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023AB-389D-4462-759C-CFAD44FB31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F317EA-61EA-34B9-D1F3-928F3D7FAE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74E132-7A59-852C-4B06-1054F03C55D4}"/>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True faith produces righteous living and responsible behavior. </a:t>
            </a:r>
            <a:r>
              <a:rPr lang="en-US" sz="1200" kern="1200" dirty="0">
                <a:solidFill>
                  <a:schemeClr val="tx1"/>
                </a:solidFill>
                <a:effectLst/>
                <a:latin typeface="+mn-lt"/>
                <a:ea typeface="+mn-ea"/>
                <a:cs typeface="+mn-cs"/>
              </a:rPr>
              <a:t>Paul writes to clarify the gospel and correct misunderstandings. He rejects the idea that sin can produce good outcomes and instead emphasizes living upright, obedient lives as evidence of faith.</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Paul clarifies the true gospel message.</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Misinterpretations of grace are corrected.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Righteous living reflects genuine faith.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Do not misuse grace as an excuse for sin.</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Live in a way that reflects God’s righteousness.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Integrity strengthens your witness.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Romans 12–15 connects doctrine to behavior. Salvation by grace leads to transformed living. Authority, ethics, and conduct all flow from a renewed mind under God.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516B1886-3058-AAFB-7EA9-0BFB4F2C9DDE}"/>
              </a:ext>
            </a:extLst>
          </p:cNvPr>
          <p:cNvSpPr>
            <a:spLocks noGrp="1"/>
          </p:cNvSpPr>
          <p:nvPr>
            <p:ph type="sldNum" sz="quarter" idx="5"/>
          </p:nvPr>
        </p:nvSpPr>
        <p:spPr/>
        <p:txBody>
          <a:bodyPr/>
          <a:lstStyle/>
          <a:p>
            <a:fld id="{227F0FC5-B51C-4732-9B6E-B6A14725BDD9}" type="slidenum">
              <a:rPr lang="en-US" smtClean="0"/>
              <a:t>8</a:t>
            </a:fld>
            <a:endParaRPr lang="en-US"/>
          </a:p>
        </p:txBody>
      </p:sp>
    </p:spTree>
    <p:extLst>
      <p:ext uri="{BB962C8B-B14F-4D97-AF65-F5344CB8AC3E}">
        <p14:creationId xmlns:p14="http://schemas.microsoft.com/office/powerpoint/2010/main" val="2906689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D577E-0A76-5704-3743-4DC2F01BD9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E1439A-C71D-1332-4659-607FB58E32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959720-8DBE-B803-3816-A4512411F019}"/>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Believers live as citizens of God’s kingdom while temporarily under earthly systems. </a:t>
            </a:r>
            <a:r>
              <a:rPr lang="en-US" sz="1200" kern="1200" dirty="0">
                <a:solidFill>
                  <a:schemeClr val="tx1"/>
                </a:solidFill>
                <a:effectLst/>
                <a:latin typeface="+mn-lt"/>
                <a:ea typeface="+mn-ea"/>
                <a:cs typeface="+mn-cs"/>
              </a:rPr>
              <a:t>Peter writes to Christians under persecution, encouraging them to see themselves as strangers in the world. Even under oppressive rule like Nero’s, they are to live honorably while remembering their true identity in God’s kingdom.</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Key Points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Christians are spiritual “strangers” in the world.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Rome (Babylon) symbolizes opposition to God.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Believers must maintain godly conduct under pressure.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Three Life Lessons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Your identity is in God, not the world.</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Endure hardship with faith and integrity.</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b="1" kern="1200" dirty="0">
                <a:solidFill>
                  <a:schemeClr val="tx1"/>
                </a:solidFill>
                <a:effectLst/>
                <a:latin typeface="+mn-lt"/>
                <a:ea typeface="+mn-ea"/>
                <a:cs typeface="+mn-cs"/>
              </a:rPr>
              <a:t>Live in a way that reflects eternal citizenship.</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Analysis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Peter reframes suffering and submission through kingdom identity. Even in hostile environments, believers remain faithful witnesses. Authority is temporary; God’s kingdom is eternal.</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206A45E3-7D81-0BBD-42C1-C16B5A1F7FD1}"/>
              </a:ext>
            </a:extLst>
          </p:cNvPr>
          <p:cNvSpPr>
            <a:spLocks noGrp="1"/>
          </p:cNvSpPr>
          <p:nvPr>
            <p:ph type="sldNum" sz="quarter" idx="5"/>
          </p:nvPr>
        </p:nvSpPr>
        <p:spPr/>
        <p:txBody>
          <a:bodyPr/>
          <a:lstStyle/>
          <a:p>
            <a:fld id="{227F0FC5-B51C-4732-9B6E-B6A14725BDD9}" type="slidenum">
              <a:rPr lang="en-US" smtClean="0"/>
              <a:t>9</a:t>
            </a:fld>
            <a:endParaRPr lang="en-US"/>
          </a:p>
        </p:txBody>
      </p:sp>
    </p:spTree>
    <p:extLst>
      <p:ext uri="{BB962C8B-B14F-4D97-AF65-F5344CB8AC3E}">
        <p14:creationId xmlns:p14="http://schemas.microsoft.com/office/powerpoint/2010/main" val="1815083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4/3/2026</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36813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4/3/2026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25079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4/3/2026</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83989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Shape 30"/>
          <p:cNvSpPr txBox="1">
            <a:spLocks noGrp="1"/>
          </p:cNvSpPr>
          <p:nvPr>
            <p:ph type="title"/>
          </p:nvPr>
        </p:nvSpPr>
        <p:spPr>
          <a:xfrm>
            <a:off x="1190626" y="2536031"/>
            <a:ext cx="9810751" cy="1785938"/>
          </a:xfrm>
          <a:prstGeom prst="rect">
            <a:avLst/>
          </a:prstGeom>
        </p:spPr>
        <p:txBody>
          <a:bodyPr/>
          <a:lstStyle/>
          <a:p>
            <a:r>
              <a:t>Title Text</a:t>
            </a:r>
          </a:p>
        </p:txBody>
      </p:sp>
      <p:sp>
        <p:nvSpPr>
          <p:cNvPr id="31" name="Shape 31"/>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41604928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Shape 38"/>
          <p:cNvSpPr>
            <a:spLocks noGrp="1"/>
          </p:cNvSpPr>
          <p:nvPr>
            <p:ph type="pic" idx="13"/>
          </p:nvPr>
        </p:nvSpPr>
        <p:spPr>
          <a:xfrm>
            <a:off x="1916911" y="-17859"/>
            <a:ext cx="11751469" cy="6081117"/>
          </a:xfrm>
          <a:prstGeom prst="rect">
            <a:avLst/>
          </a:prstGeom>
          <a:ln w="9525">
            <a:round/>
          </a:ln>
        </p:spPr>
        <p:txBody>
          <a:bodyPr lIns="64291" tIns="32145" rIns="64291" bIns="32145" anchor="t">
            <a:noAutofit/>
          </a:bodyPr>
          <a:lstStyle/>
          <a:p>
            <a:endParaRPr/>
          </a:p>
        </p:txBody>
      </p:sp>
      <p:sp>
        <p:nvSpPr>
          <p:cNvPr id="39" name="Shape 39"/>
          <p:cNvSpPr txBox="1">
            <a:spLocks noGrp="1"/>
          </p:cNvSpPr>
          <p:nvPr>
            <p:ph type="title"/>
          </p:nvPr>
        </p:nvSpPr>
        <p:spPr>
          <a:xfrm>
            <a:off x="571502" y="812602"/>
            <a:ext cx="5619751" cy="2509242"/>
          </a:xfrm>
          <a:prstGeom prst="rect">
            <a:avLst/>
          </a:prstGeom>
        </p:spPr>
        <p:txBody>
          <a:bodyPr anchor="b"/>
          <a:lstStyle>
            <a:lvl1pPr>
              <a:defRPr sz="4100"/>
            </a:lvl1pPr>
          </a:lstStyle>
          <a:p>
            <a:r>
              <a:t>Title Text</a:t>
            </a:r>
          </a:p>
        </p:txBody>
      </p:sp>
      <p:sp>
        <p:nvSpPr>
          <p:cNvPr id="40" name="Shape 40"/>
          <p:cNvSpPr txBox="1">
            <a:spLocks noGrp="1"/>
          </p:cNvSpPr>
          <p:nvPr>
            <p:ph type="body" sz="quarter" idx="1"/>
          </p:nvPr>
        </p:nvSpPr>
        <p:spPr>
          <a:xfrm>
            <a:off x="571502" y="3348633"/>
            <a:ext cx="5619751" cy="2509242"/>
          </a:xfrm>
          <a:prstGeom prst="rect">
            <a:avLst/>
          </a:prstGeom>
        </p:spPr>
        <p:txBody>
          <a:bodyPr anchor="t"/>
          <a:lstStyle>
            <a:lvl1pPr marL="0" indent="0" algn="ctr">
              <a:spcBef>
                <a:spcPts val="0"/>
              </a:spcBef>
              <a:buSzTx/>
              <a:buNone/>
            </a:lvl1pPr>
            <a:lvl2pPr marL="0" indent="160745" algn="ctr">
              <a:spcBef>
                <a:spcPts val="0"/>
              </a:spcBef>
              <a:buSzTx/>
              <a:buNone/>
            </a:lvl2pPr>
            <a:lvl3pPr marL="0" indent="321490" algn="ctr">
              <a:spcBef>
                <a:spcPts val="0"/>
              </a:spcBef>
              <a:buSzTx/>
              <a:buNone/>
            </a:lvl3pPr>
            <a:lvl4pPr marL="0" indent="482234" algn="ctr">
              <a:spcBef>
                <a:spcPts val="0"/>
              </a:spcBef>
              <a:buSzTx/>
              <a:buNone/>
            </a:lvl4pPr>
            <a:lvl5pPr marL="0" indent="642979" algn="ctr">
              <a:spcBef>
                <a:spcPts val="0"/>
              </a:spcBef>
              <a:buSzTx/>
              <a:buNone/>
            </a:lvl5pPr>
          </a:lstStyle>
          <a:p>
            <a:r>
              <a:t>Body Level One</a:t>
            </a:r>
          </a:p>
          <a:p>
            <a:pPr lvl="1"/>
            <a:r>
              <a:t>Body Level Two</a:t>
            </a:r>
          </a:p>
          <a:p>
            <a:pPr lvl="2"/>
            <a:r>
              <a:t>Body Level Three</a:t>
            </a:r>
          </a:p>
          <a:p>
            <a:pPr lvl="3"/>
            <a:r>
              <a:t>Body Level Four</a:t>
            </a:r>
          </a:p>
          <a:p>
            <a:pPr lvl="4"/>
            <a:r>
              <a:t>Body Level Five</a:t>
            </a:r>
          </a:p>
        </p:txBody>
      </p:sp>
      <p:sp>
        <p:nvSpPr>
          <p:cNvPr id="41" name="Shape 41"/>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260287642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4/3/2026</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32009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4/3/2026</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73786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4/3/2026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27520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4/3/2026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31643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4/3/2026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41196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4/3/2026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97041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4/3/2026</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10565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4/3/2026</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25110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4/3/2026</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625492512"/>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05" r:id="rId6"/>
    <p:sldLayoutId id="2147483701" r:id="rId7"/>
    <p:sldLayoutId id="2147483702" r:id="rId8"/>
    <p:sldLayoutId id="2147483703" r:id="rId9"/>
    <p:sldLayoutId id="2147483704" r:id="rId10"/>
    <p:sldLayoutId id="2147483706" r:id="rId11"/>
    <p:sldLayoutId id="2147483713" r:id="rId12"/>
    <p:sldLayoutId id="2147483714" r:id="rId13"/>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png"/><Relationship Id="rId7" Type="http://schemas.openxmlformats.org/officeDocument/2006/relationships/diagramQuickStyle" Target="../diagrams/quickStyle1.xml"/><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diagramLayout" Target="../diagrams/layout1.xml"/><Relationship Id="rId5" Type="http://schemas.openxmlformats.org/officeDocument/2006/relationships/diagramData" Target="../diagrams/data1.xml"/><Relationship Id="rId4" Type="http://schemas.microsoft.com/office/2007/relationships/hdphoto" Target="../media/hdphoto1.wdp"/><Relationship Id="rId9" Type="http://schemas.microsoft.com/office/2007/relationships/diagramDrawing" Target="../diagrams/drawing1.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1.png"/><Relationship Id="rId7" Type="http://schemas.openxmlformats.org/officeDocument/2006/relationships/diagramQuickStyle" Target="../diagrams/quickStyle2.xml"/><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diagramLayout" Target="../diagrams/layout2.xml"/><Relationship Id="rId5" Type="http://schemas.openxmlformats.org/officeDocument/2006/relationships/diagramData" Target="../diagrams/data2.xml"/><Relationship Id="rId4" Type="http://schemas.microsoft.com/office/2007/relationships/hdphoto" Target="../media/hdphoto1.wdp"/><Relationship Id="rId9" Type="http://schemas.microsoft.com/office/2007/relationships/diagramDrawing" Target="../diagrams/drawing2.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1.png"/><Relationship Id="rId7" Type="http://schemas.openxmlformats.org/officeDocument/2006/relationships/diagramQuickStyle" Target="../diagrams/quickStyle3.xml"/><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diagramLayout" Target="../diagrams/layout3.xml"/><Relationship Id="rId5" Type="http://schemas.openxmlformats.org/officeDocument/2006/relationships/diagramData" Target="../diagrams/data3.xml"/><Relationship Id="rId4" Type="http://schemas.microsoft.com/office/2007/relationships/hdphoto" Target="../media/hdphoto1.wdp"/><Relationship Id="rId9" Type="http://schemas.microsoft.com/office/2007/relationships/diagramDrawing" Target="../diagrams/drawing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1.png"/><Relationship Id="rId7" Type="http://schemas.openxmlformats.org/officeDocument/2006/relationships/diagramQuickStyle" Target="../diagrams/quickStyle4.xml"/><Relationship Id="rId2" Type="http://schemas.openxmlformats.org/officeDocument/2006/relationships/notesSlide" Target="../notesSlides/notesSlide17.xml"/><Relationship Id="rId1" Type="http://schemas.openxmlformats.org/officeDocument/2006/relationships/slideLayout" Target="../slideLayouts/slideLayout12.xml"/><Relationship Id="rId6" Type="http://schemas.openxmlformats.org/officeDocument/2006/relationships/diagramLayout" Target="../diagrams/layout4.xml"/><Relationship Id="rId5" Type="http://schemas.openxmlformats.org/officeDocument/2006/relationships/diagramData" Target="../diagrams/data4.xml"/><Relationship Id="rId4" Type="http://schemas.microsoft.com/office/2007/relationships/hdphoto" Target="../media/hdphoto1.wdp"/><Relationship Id="rId9" Type="http://schemas.microsoft.com/office/2007/relationships/diagramDrawing" Target="../diagrams/drawing4.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3.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emf"/><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emf"/><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jpe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B4480E-B7FF-4481-890E-043A69AE6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light in the clouds&#10;&#10;Description automatically generated">
            <a:extLst>
              <a:ext uri="{FF2B5EF4-FFF2-40B4-BE49-F238E27FC236}">
                <a16:creationId xmlns:a16="http://schemas.microsoft.com/office/drawing/2014/main" id="{4119CEF1-E640-5E15-2AFB-8B0AF2D8ED91}"/>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1" y="-150772"/>
            <a:ext cx="12192000" cy="7008771"/>
          </a:xfrm>
          <a:prstGeom prst="rect">
            <a:avLst/>
          </a:prstGeom>
        </p:spPr>
      </p:pic>
      <p:sp>
        <p:nvSpPr>
          <p:cNvPr id="11" name="Rectangle 10">
            <a:extLst>
              <a:ext uri="{FF2B5EF4-FFF2-40B4-BE49-F238E27FC236}">
                <a16:creationId xmlns:a16="http://schemas.microsoft.com/office/drawing/2014/main" id="{64C13BAB-7C00-4D21-A857-E3D41C0A2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4797" y="1661699"/>
            <a:ext cx="3703320" cy="9499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1F1FF39A-AC3C-4066-9D4C-519AA2281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5983" y="1812471"/>
            <a:ext cx="3702134" cy="3383831"/>
          </a:xfrm>
          <a:prstGeom prst="rect">
            <a:avLst/>
          </a:prstGeom>
          <a:solidFill>
            <a:schemeClr val="bg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Rectangle: Rounded Corners 1">
            <a:extLst>
              <a:ext uri="{FF2B5EF4-FFF2-40B4-BE49-F238E27FC236}">
                <a16:creationId xmlns:a16="http://schemas.microsoft.com/office/drawing/2014/main" id="{FEC1D917-B0D0-A1A2-F1C1-449B8BE6E37D}"/>
              </a:ext>
            </a:extLst>
          </p:cNvPr>
          <p:cNvSpPr/>
          <p:nvPr/>
        </p:nvSpPr>
        <p:spPr>
          <a:xfrm>
            <a:off x="7465325" y="1426192"/>
            <a:ext cx="4162568" cy="4005618"/>
          </a:xfrm>
          <a:prstGeom prst="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Subtitle 2">
            <a:extLst>
              <a:ext uri="{FF2B5EF4-FFF2-40B4-BE49-F238E27FC236}">
                <a16:creationId xmlns:a16="http://schemas.microsoft.com/office/drawing/2014/main" id="{ED80B947-E51A-3620-45A1-3A3CD52CCC6E}"/>
              </a:ext>
            </a:extLst>
          </p:cNvPr>
          <p:cNvSpPr>
            <a:spLocks noGrp="1"/>
          </p:cNvSpPr>
          <p:nvPr>
            <p:ph type="subTitle" idx="1"/>
          </p:nvPr>
        </p:nvSpPr>
        <p:spPr>
          <a:xfrm>
            <a:off x="7996957" y="3353613"/>
            <a:ext cx="3178999" cy="1670012"/>
          </a:xfr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oAutofit/>
          </a:bodyPr>
          <a:lstStyle/>
          <a:p>
            <a:r>
              <a:rPr lang="en-US" sz="800" kern="100" dirty="0">
                <a:solidFill>
                  <a:schemeClr val="bg1"/>
                </a:solidFill>
                <a:effectLst/>
                <a:latin typeface="Arial Black" panose="020B0A04020102020204" pitchFamily="34" charset="0"/>
                <a:ea typeface="Aptos" panose="020B0004020202020204" pitchFamily="34" charset="0"/>
                <a:cs typeface="Times New Roman" panose="02020603050405020304" pitchFamily="18" charset="0"/>
              </a:rPr>
              <a:t>And Jesus answering said unto them, Render to Caesar the things that are Caesar’s, and to God the things that are God’s. And they </a:t>
            </a:r>
            <a:r>
              <a:rPr lang="en-US" sz="800" kern="100" dirty="0" err="1">
                <a:solidFill>
                  <a:schemeClr val="bg1"/>
                </a:solidFill>
                <a:effectLst/>
                <a:latin typeface="Arial Black" panose="020B0A04020102020204" pitchFamily="34" charset="0"/>
                <a:ea typeface="Aptos" panose="020B0004020202020204" pitchFamily="34" charset="0"/>
                <a:cs typeface="Times New Roman" panose="02020603050405020304" pitchFamily="18" charset="0"/>
              </a:rPr>
              <a:t>marvelled</a:t>
            </a:r>
            <a:r>
              <a:rPr lang="en-US" sz="800" kern="100" dirty="0">
                <a:solidFill>
                  <a:schemeClr val="bg1"/>
                </a:solidFill>
                <a:effectLst/>
                <a:latin typeface="Arial Black" panose="020B0A04020102020204" pitchFamily="34" charset="0"/>
                <a:ea typeface="Aptos" panose="020B0004020202020204" pitchFamily="34" charset="0"/>
                <a:cs typeface="Times New Roman" panose="02020603050405020304" pitchFamily="18" charset="0"/>
              </a:rPr>
              <a:t> at him. </a:t>
            </a:r>
          </a:p>
          <a:p>
            <a:pPr algn="r"/>
            <a:r>
              <a:rPr lang="en-US" sz="800" kern="100" dirty="0">
                <a:solidFill>
                  <a:schemeClr val="bg1"/>
                </a:solidFill>
                <a:effectLst/>
                <a:latin typeface="Arial Black" panose="020B0A04020102020204" pitchFamily="34" charset="0"/>
                <a:ea typeface="Aptos" panose="020B0004020202020204" pitchFamily="34" charset="0"/>
                <a:cs typeface="Times New Roman" panose="02020603050405020304" pitchFamily="18" charset="0"/>
              </a:rPr>
              <a:t>—Mark 12:17 KJV</a:t>
            </a:r>
            <a:endParaRPr lang="en-US" sz="800" dirty="0">
              <a:solidFill>
                <a:schemeClr val="bg1"/>
              </a:solidFill>
              <a:latin typeface="Arial Black" panose="020B0A04020102020204" pitchFamily="34" charset="0"/>
            </a:endParaRPr>
          </a:p>
        </p:txBody>
      </p:sp>
      <p:sp>
        <p:nvSpPr>
          <p:cNvPr id="10" name="Title 1">
            <a:extLst>
              <a:ext uri="{FF2B5EF4-FFF2-40B4-BE49-F238E27FC236}">
                <a16:creationId xmlns:a16="http://schemas.microsoft.com/office/drawing/2014/main" id="{67270069-6634-11E2-37D9-20CA3E21AB8B}"/>
              </a:ext>
            </a:extLst>
          </p:cNvPr>
          <p:cNvSpPr>
            <a:spLocks noGrp="1"/>
          </p:cNvSpPr>
          <p:nvPr>
            <p:ph type="ctrTitle"/>
          </p:nvPr>
        </p:nvSpPr>
        <p:spPr>
          <a:xfrm>
            <a:off x="7734797" y="2319729"/>
            <a:ext cx="3703320" cy="660086"/>
          </a:xfr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ormAutofit fontScale="90000"/>
          </a:bodyPr>
          <a:lstStyle/>
          <a:p>
            <a:pPr algn="ctr">
              <a:lnSpc>
                <a:spcPct val="90000"/>
              </a:lnSpc>
            </a:pPr>
            <a:r>
              <a:rPr lang="en-US" kern="100" dirty="0">
                <a:solidFill>
                  <a:schemeClr val="bg1"/>
                </a:solidFill>
                <a:effectLst/>
                <a:latin typeface="Arial Black" panose="020B0A04020102020204" pitchFamily="34" charset="0"/>
                <a:ea typeface="Aptos" panose="020B0004020202020204" pitchFamily="34" charset="0"/>
                <a:cs typeface="Times New Roman" panose="02020603050405020304" pitchFamily="18" charset="0"/>
              </a:rPr>
              <a:t>AUTHORITY BELONGING TO GOD</a:t>
            </a:r>
            <a:endParaRPr lang="en-US" dirty="0">
              <a:solidFill>
                <a:schemeClr val="bg1"/>
              </a:solidFill>
              <a:latin typeface="Arial Black" panose="020B0A04020102020204" pitchFamily="34" charset="0"/>
            </a:endParaRPr>
          </a:p>
        </p:txBody>
      </p:sp>
      <p:pic>
        <p:nvPicPr>
          <p:cNvPr id="6" name="Picture 5" descr="A statue of a person with arms spread out&#10;&#10;Description automatically generated">
            <a:extLst>
              <a:ext uri="{FF2B5EF4-FFF2-40B4-BE49-F238E27FC236}">
                <a16:creationId xmlns:a16="http://schemas.microsoft.com/office/drawing/2014/main" id="{C0E30BE3-FB3B-393A-8B5F-9ACDD364C2CC}"/>
              </a:ext>
            </a:extLst>
          </p:cNvPr>
          <p:cNvPicPr>
            <a:picLocks noChangeAspect="1"/>
          </p:cNvPicPr>
          <p:nvPr/>
        </p:nvPicPr>
        <p:blipFill>
          <a:blip r:embed="rId5">
            <a:alphaModFix amt="35000"/>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64107" y="-602205"/>
            <a:ext cx="6337112" cy="7157020"/>
          </a:xfrm>
          <a:prstGeom prst="roundRect">
            <a:avLst>
              <a:gd name="adj" fmla="val 16667"/>
            </a:avLst>
          </a:prstGeom>
          <a:ln>
            <a:noFill/>
          </a:ln>
          <a:effectLst>
            <a:glow rad="228600">
              <a:schemeClr val="accent3">
                <a:satMod val="175000"/>
                <a:alpha val="40000"/>
              </a:schemeClr>
            </a:glow>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TextBox 7">
            <a:extLst>
              <a:ext uri="{FF2B5EF4-FFF2-40B4-BE49-F238E27FC236}">
                <a16:creationId xmlns:a16="http://schemas.microsoft.com/office/drawing/2014/main" id="{CAA4A4BF-3D15-0AFB-1D92-168D6DAB4646}"/>
              </a:ext>
            </a:extLst>
          </p:cNvPr>
          <p:cNvSpPr txBox="1"/>
          <p:nvPr/>
        </p:nvSpPr>
        <p:spPr>
          <a:xfrm>
            <a:off x="9249840" y="6209973"/>
            <a:ext cx="1920240" cy="394467"/>
          </a:xfrm>
          <a:prstGeom prst="rect">
            <a:avLst/>
          </a:prstGeom>
          <a:noFill/>
        </p:spPr>
        <p:txBody>
          <a:bodyPr wrap="square">
            <a:spAutoFit/>
          </a:bodyPr>
          <a:lstStyle/>
          <a:p>
            <a:pPr marL="0" marR="0">
              <a:lnSpc>
                <a:spcPct val="115000"/>
              </a:lnSpc>
              <a:spcBef>
                <a:spcPts val="0"/>
              </a:spcBef>
              <a:spcAft>
                <a:spcPts val="0"/>
              </a:spcAft>
            </a:pPr>
            <a:r>
              <a:rPr lang="en-US" sz="1800" b="1" kern="100" dirty="0">
                <a:effectLst/>
                <a:latin typeface="Calibri" panose="020F0502020204030204" pitchFamily="34" charset="0"/>
                <a:ea typeface="Aptos" panose="020B0004020202020204" pitchFamily="34" charset="0"/>
                <a:cs typeface="Times New Roman" panose="02020603050405020304" pitchFamily="18" charset="0"/>
              </a:rPr>
              <a:t>Week of April 12</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17973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BD8E4AC2-D657-499D-8E58-CA40FAB4D04E}"/>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DD63C7A7-5849-B6EA-47D3-31587FF66AEA}"/>
              </a:ext>
            </a:extLst>
          </p:cNvPr>
          <p:cNvSpPr>
            <a:spLocks noGrp="1"/>
          </p:cNvSpPr>
          <p:nvPr>
            <p:ph type="title"/>
          </p:nvPr>
        </p:nvSpPr>
        <p:spPr>
          <a:xfrm>
            <a:off x="609599" y="774887"/>
            <a:ext cx="10026650" cy="655637"/>
          </a:xfrm>
        </p:spPr>
        <p:txBody>
          <a:bodyPr>
            <a:normAutofit/>
          </a:bodyPr>
          <a:lstStyle/>
          <a:p>
            <a:pPr algn="l">
              <a:lnSpc>
                <a:spcPct val="107000"/>
              </a:lnSpc>
              <a:spcBef>
                <a:spcPts val="0"/>
              </a:spcBef>
            </a:pPr>
            <a:r>
              <a:rPr lang="en-US" sz="2800" b="1" u="sng" cap="small" dirty="0">
                <a:effectLst>
                  <a:outerShdw blurRad="38100" dist="38100" dir="2700000" algn="tl">
                    <a:srgbClr val="000000">
                      <a:alpha val="43137"/>
                    </a:srgbClr>
                  </a:outerShdw>
                </a:effectLst>
                <a:latin typeface="Gotham Medium" panose="02000604030000020004"/>
                <a:cs typeface="Times New Roman" panose="02020603050405020304" pitchFamily="18" charset="0"/>
              </a:rPr>
              <a:t>Conflict Stories</a:t>
            </a:r>
          </a:p>
        </p:txBody>
      </p:sp>
      <p:sp>
        <p:nvSpPr>
          <p:cNvPr id="3" name="Content Placeholder 2">
            <a:extLst>
              <a:ext uri="{FF2B5EF4-FFF2-40B4-BE49-F238E27FC236}">
                <a16:creationId xmlns:a16="http://schemas.microsoft.com/office/drawing/2014/main" id="{234ED835-031F-0843-FAF4-B5EEC522385F}"/>
              </a:ext>
            </a:extLst>
          </p:cNvPr>
          <p:cNvSpPr>
            <a:spLocks noGrp="1"/>
          </p:cNvSpPr>
          <p:nvPr>
            <p:ph idx="1"/>
          </p:nvPr>
        </p:nvSpPr>
        <p:spPr>
          <a:xfrm>
            <a:off x="758757" y="1980746"/>
            <a:ext cx="10823642" cy="3978275"/>
          </a:xfrm>
          <a:noFill/>
        </p:spPr>
        <p:txBody>
          <a:bodyPr>
            <a:noAutofit/>
          </a:bodyPr>
          <a:lstStyle/>
          <a:p>
            <a:pPr marL="0" marR="0" indent="0">
              <a:lnSpc>
                <a:spcPct val="107000"/>
              </a:lnSpc>
              <a:spcBef>
                <a:spcPts val="0"/>
              </a:spcBef>
              <a:spcAft>
                <a:spcPts val="0"/>
              </a:spcAft>
              <a:buNone/>
            </a:pPr>
            <a:r>
              <a:rPr lang="en-US" sz="24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“conflict” stories in Mark reflect a common situation in the ancient world. Philosophical schools and religious sects—like the Pharisees and Sadducees—were often in competition with one another. One of the ways that schools gained dominance over rivals was through public contests. Leaders would pose questions meant to trip up their opponents and show inconsistencies in opposing views. The losing party would suffer diminished clout and might lose members, as well.</a:t>
            </a:r>
            <a:r>
              <a:rPr lang="en-US" sz="4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4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24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Mark tells of several of these conflicts Jesus faced. The Pharisees question Jesus about the legitimacy of divorce (10:1–12), and the Sadducees try to make Jesus’ teaching about resurrection of the dead seem absurd (12:18–27). In every case, Jesus answers the questions and silences opponents.  At the same time, His answers give wisdom and guidance for future generations of disciples. </a:t>
            </a:r>
          </a:p>
        </p:txBody>
      </p:sp>
      <p:sp>
        <p:nvSpPr>
          <p:cNvPr id="7" name="Slide Number Placeholder 1">
            <a:extLst>
              <a:ext uri="{FF2B5EF4-FFF2-40B4-BE49-F238E27FC236}">
                <a16:creationId xmlns:a16="http://schemas.microsoft.com/office/drawing/2014/main" id="{D388BDEC-DFA8-434B-B115-5C4C818CAAFB}"/>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10</a:t>
            </a:fld>
            <a:endParaRPr lang="en-US" sz="1800" dirty="0">
              <a:solidFill>
                <a:srgbClr val="002060"/>
              </a:solidFill>
              <a:latin typeface="Arial Black" panose="020B0A04020102020204" pitchFamily="34" charset="0"/>
            </a:endParaRPr>
          </a:p>
        </p:txBody>
      </p:sp>
      <p:cxnSp>
        <p:nvCxnSpPr>
          <p:cNvPr id="5" name="Straight Connector 4">
            <a:extLst>
              <a:ext uri="{FF2B5EF4-FFF2-40B4-BE49-F238E27FC236}">
                <a16:creationId xmlns:a16="http://schemas.microsoft.com/office/drawing/2014/main" id="{50979D2E-0317-6976-9ACF-86A769ED2237}"/>
              </a:ext>
            </a:extLst>
          </p:cNvPr>
          <p:cNvCxnSpPr>
            <a:cxnSpLocks/>
          </p:cNvCxnSpPr>
          <p:nvPr/>
        </p:nvCxnSpPr>
        <p:spPr>
          <a:xfrm>
            <a:off x="609599" y="1484667"/>
            <a:ext cx="109728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Title 2">
            <a:extLst>
              <a:ext uri="{FF2B5EF4-FFF2-40B4-BE49-F238E27FC236}">
                <a16:creationId xmlns:a16="http://schemas.microsoft.com/office/drawing/2014/main" id="{37446C5A-3B6E-4241-B71A-6331FAF47B12}"/>
              </a:ext>
            </a:extLst>
          </p:cNvPr>
          <p:cNvSpPr txBox="1">
            <a:spLocks/>
          </p:cNvSpPr>
          <p:nvPr/>
        </p:nvSpPr>
        <p:spPr>
          <a:xfrm>
            <a:off x="7676469" y="15829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2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4" name="Title 1">
            <a:extLst>
              <a:ext uri="{FF2B5EF4-FFF2-40B4-BE49-F238E27FC236}">
                <a16:creationId xmlns:a16="http://schemas.microsoft.com/office/drawing/2014/main" id="{C6C70421-0DDE-6914-955E-43FCA9F39F4E}"/>
              </a:ext>
            </a:extLst>
          </p:cNvPr>
          <p:cNvSpPr txBox="1">
            <a:spLocks/>
          </p:cNvSpPr>
          <p:nvPr/>
        </p:nvSpPr>
        <p:spPr>
          <a:xfrm>
            <a:off x="418505" y="201212"/>
            <a:ext cx="4556266" cy="499379"/>
          </a:xfrm>
          <a:prstGeom prst="rect">
            <a:avLst/>
          </a:prstGeom>
          <a:solidFill>
            <a:schemeClr val="bg1"/>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0" tIns="0" rIns="0" bIns="0" rtlCol="0" anchor="t" anchorCtr="0">
            <a:normAutofit fontScale="92500" lnSpcReduction="10000"/>
          </a:bodyPr>
          <a:lst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a:lstStyle>
          <a:p>
            <a:pPr algn="ctr">
              <a:lnSpc>
                <a:spcPct val="107000"/>
              </a:lnSpc>
              <a:spcBef>
                <a:spcPts val="0"/>
              </a:spcBef>
            </a:pPr>
            <a:r>
              <a:rPr lang="en-US" sz="3600" b="1" dirty="0">
                <a:solidFill>
                  <a:srgbClr val="002060"/>
                </a:solidFill>
                <a:latin typeface="Gotham Medium" panose="02000604030000020004"/>
                <a:ea typeface="Calibri" panose="020F0502020204030204" pitchFamily="34" charset="0"/>
                <a:cs typeface="Times New Roman" panose="02020603050405020304" pitchFamily="18" charset="0"/>
              </a:rPr>
              <a:t>Lesson OVERVIEW</a:t>
            </a:r>
          </a:p>
        </p:txBody>
      </p:sp>
    </p:spTree>
    <p:extLst>
      <p:ext uri="{BB962C8B-B14F-4D97-AF65-F5344CB8AC3E}">
        <p14:creationId xmlns:p14="http://schemas.microsoft.com/office/powerpoint/2010/main" val="35459116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D7738E9B-232D-4722-89D8-1A7145AF9EE3}"/>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graphicFrame>
        <p:nvGraphicFramePr>
          <p:cNvPr id="12" name="Diagram 11">
            <a:extLst>
              <a:ext uri="{FF2B5EF4-FFF2-40B4-BE49-F238E27FC236}">
                <a16:creationId xmlns:a16="http://schemas.microsoft.com/office/drawing/2014/main" id="{95518BAA-62C1-0315-8892-BDF52A6B4927}"/>
              </a:ext>
            </a:extLst>
          </p:cNvPr>
          <p:cNvGraphicFramePr/>
          <p:nvPr>
            <p:extLst>
              <p:ext uri="{D42A27DB-BD31-4B8C-83A1-F6EECF244321}">
                <p14:modId xmlns:p14="http://schemas.microsoft.com/office/powerpoint/2010/main" val="2036100736"/>
              </p:ext>
            </p:extLst>
          </p:nvPr>
        </p:nvGraphicFramePr>
        <p:xfrm>
          <a:off x="1192717" y="669041"/>
          <a:ext cx="10430117" cy="585692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cxnSp>
        <p:nvCxnSpPr>
          <p:cNvPr id="9" name="Straight Connector 8">
            <a:extLst>
              <a:ext uri="{FF2B5EF4-FFF2-40B4-BE49-F238E27FC236}">
                <a16:creationId xmlns:a16="http://schemas.microsoft.com/office/drawing/2014/main" id="{9175AEAA-93E6-E59B-F317-523EDB8E8196}"/>
              </a:ext>
            </a:extLst>
          </p:cNvPr>
          <p:cNvCxnSpPr>
            <a:cxnSpLocks/>
          </p:cNvCxnSpPr>
          <p:nvPr/>
        </p:nvCxnSpPr>
        <p:spPr>
          <a:xfrm>
            <a:off x="1015443" y="5843587"/>
            <a:ext cx="11034177"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4" name="Title 2">
            <a:extLst>
              <a:ext uri="{FF2B5EF4-FFF2-40B4-BE49-F238E27FC236}">
                <a16:creationId xmlns:a16="http://schemas.microsoft.com/office/drawing/2014/main" id="{A3EDCA11-7D46-4DEB-B86A-158E6EABD961}"/>
              </a:ext>
            </a:extLst>
          </p:cNvPr>
          <p:cNvSpPr txBox="1">
            <a:spLocks/>
          </p:cNvSpPr>
          <p:nvPr/>
        </p:nvSpPr>
        <p:spPr>
          <a:xfrm rot="16200000">
            <a:off x="-1567544" y="313639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cxnSp>
        <p:nvCxnSpPr>
          <p:cNvPr id="5" name="Straight Connector 4">
            <a:extLst>
              <a:ext uri="{FF2B5EF4-FFF2-40B4-BE49-F238E27FC236}">
                <a16:creationId xmlns:a16="http://schemas.microsoft.com/office/drawing/2014/main" id="{415AB885-7399-4F8D-BDF5-09D530AA63CA}"/>
              </a:ext>
            </a:extLst>
          </p:cNvPr>
          <p:cNvCxnSpPr>
            <a:cxnSpLocks/>
          </p:cNvCxnSpPr>
          <p:nvPr/>
        </p:nvCxnSpPr>
        <p:spPr>
          <a:xfrm rot="16200000">
            <a:off x="111966" y="6228881"/>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F946967-7149-4866-8E5C-6E38BD1ED582}"/>
              </a:ext>
            </a:extLst>
          </p:cNvPr>
          <p:cNvCxnSpPr>
            <a:cxnSpLocks/>
          </p:cNvCxnSpPr>
          <p:nvPr/>
        </p:nvCxnSpPr>
        <p:spPr>
          <a:xfrm rot="16200000">
            <a:off x="111966" y="629120"/>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7" name="Slide Number Placeholder 1">
            <a:extLst>
              <a:ext uri="{FF2B5EF4-FFF2-40B4-BE49-F238E27FC236}">
                <a16:creationId xmlns:a16="http://schemas.microsoft.com/office/drawing/2014/main" id="{89E5D1DF-2740-4039-8378-C71DD99089E0}"/>
              </a:ext>
            </a:extLst>
          </p:cNvPr>
          <p:cNvSpPr txBox="1">
            <a:spLocks/>
          </p:cNvSpPr>
          <p:nvPr/>
        </p:nvSpPr>
        <p:spPr>
          <a:xfrm>
            <a:off x="10175630" y="6330462"/>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11</a:t>
            </a:fld>
            <a:endParaRPr lang="en-US" dirty="0">
              <a:solidFill>
                <a:srgbClr val="002060"/>
              </a:solidFill>
              <a:latin typeface="Arial Black" panose="020B0A04020102020204" pitchFamily="34" charset="0"/>
            </a:endParaRPr>
          </a:p>
        </p:txBody>
      </p:sp>
      <p:sp>
        <p:nvSpPr>
          <p:cNvPr id="2" name="Title 1">
            <a:extLst>
              <a:ext uri="{FF2B5EF4-FFF2-40B4-BE49-F238E27FC236}">
                <a16:creationId xmlns:a16="http://schemas.microsoft.com/office/drawing/2014/main" id="{49DEE648-78B3-E0FA-0290-27E7BF75E09B}"/>
              </a:ext>
            </a:extLst>
          </p:cNvPr>
          <p:cNvSpPr txBox="1">
            <a:spLocks/>
          </p:cNvSpPr>
          <p:nvPr/>
        </p:nvSpPr>
        <p:spPr>
          <a:xfrm>
            <a:off x="418505" y="111758"/>
            <a:ext cx="4556266" cy="499379"/>
          </a:xfrm>
          <a:prstGeom prst="rect">
            <a:avLst/>
          </a:prstGeom>
          <a:solidFill>
            <a:schemeClr val="bg1"/>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0" tIns="0" rIns="0" bIns="0" rtlCol="0" anchor="t" anchorCtr="0">
            <a:normAutofit fontScale="92500" lnSpcReduction="10000"/>
          </a:bodyPr>
          <a:lst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a:lstStyle>
          <a:p>
            <a:pPr algn="ctr">
              <a:lnSpc>
                <a:spcPct val="107000"/>
              </a:lnSpc>
              <a:spcBef>
                <a:spcPts val="0"/>
              </a:spcBef>
            </a:pPr>
            <a:r>
              <a:rPr lang="en-US" sz="3600" b="1" dirty="0">
                <a:solidFill>
                  <a:srgbClr val="002060"/>
                </a:solidFill>
                <a:latin typeface="Gotham Medium" panose="02000604030000020004"/>
                <a:ea typeface="Calibri" panose="020F0502020204030204" pitchFamily="34" charset="0"/>
                <a:cs typeface="Times New Roman" panose="02020603050405020304" pitchFamily="18" charset="0"/>
              </a:rPr>
              <a:t>Lesson OVERVIEW</a:t>
            </a:r>
          </a:p>
        </p:txBody>
      </p:sp>
    </p:spTree>
    <p:extLst>
      <p:ext uri="{BB962C8B-B14F-4D97-AF65-F5344CB8AC3E}">
        <p14:creationId xmlns:p14="http://schemas.microsoft.com/office/powerpoint/2010/main" val="32958164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D7738E9B-232D-4722-89D8-1A7145AF9EE3}"/>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1" y="0"/>
            <a:ext cx="12192000" cy="6858000"/>
          </a:xfrm>
          <a:prstGeom prst="rect">
            <a:avLst/>
          </a:prstGeom>
        </p:spPr>
      </p:pic>
      <p:graphicFrame>
        <p:nvGraphicFramePr>
          <p:cNvPr id="12" name="Diagram 11">
            <a:extLst>
              <a:ext uri="{FF2B5EF4-FFF2-40B4-BE49-F238E27FC236}">
                <a16:creationId xmlns:a16="http://schemas.microsoft.com/office/drawing/2014/main" id="{95518BAA-62C1-0315-8892-BDF52A6B4927}"/>
              </a:ext>
            </a:extLst>
          </p:cNvPr>
          <p:cNvGraphicFramePr/>
          <p:nvPr>
            <p:extLst>
              <p:ext uri="{D42A27DB-BD31-4B8C-83A1-F6EECF244321}">
                <p14:modId xmlns:p14="http://schemas.microsoft.com/office/powerpoint/2010/main" val="909718608"/>
              </p:ext>
            </p:extLst>
          </p:nvPr>
        </p:nvGraphicFramePr>
        <p:xfrm>
          <a:off x="359666" y="1471255"/>
          <a:ext cx="11478465" cy="432120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cxnSp>
        <p:nvCxnSpPr>
          <p:cNvPr id="9" name="Straight Connector 8">
            <a:extLst>
              <a:ext uri="{FF2B5EF4-FFF2-40B4-BE49-F238E27FC236}">
                <a16:creationId xmlns:a16="http://schemas.microsoft.com/office/drawing/2014/main" id="{9175AEAA-93E6-E59B-F317-523EDB8E8196}"/>
              </a:ext>
            </a:extLst>
          </p:cNvPr>
          <p:cNvCxnSpPr>
            <a:cxnSpLocks/>
          </p:cNvCxnSpPr>
          <p:nvPr/>
        </p:nvCxnSpPr>
        <p:spPr>
          <a:xfrm>
            <a:off x="786925" y="6157083"/>
            <a:ext cx="11034177"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4" name="Title 2">
            <a:extLst>
              <a:ext uri="{FF2B5EF4-FFF2-40B4-BE49-F238E27FC236}">
                <a16:creationId xmlns:a16="http://schemas.microsoft.com/office/drawing/2014/main" id="{A3EDCA11-7D46-4DEB-B86A-158E6EABD961}"/>
              </a:ext>
            </a:extLst>
          </p:cNvPr>
          <p:cNvSpPr txBox="1">
            <a:spLocks/>
          </p:cNvSpPr>
          <p:nvPr/>
        </p:nvSpPr>
        <p:spPr>
          <a:xfrm>
            <a:off x="3944121" y="767265"/>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cxnSp>
        <p:nvCxnSpPr>
          <p:cNvPr id="5" name="Straight Connector 4">
            <a:extLst>
              <a:ext uri="{FF2B5EF4-FFF2-40B4-BE49-F238E27FC236}">
                <a16:creationId xmlns:a16="http://schemas.microsoft.com/office/drawing/2014/main" id="{415AB885-7399-4F8D-BDF5-09D530AA63CA}"/>
              </a:ext>
            </a:extLst>
          </p:cNvPr>
          <p:cNvCxnSpPr>
            <a:cxnSpLocks/>
          </p:cNvCxnSpPr>
          <p:nvPr/>
        </p:nvCxnSpPr>
        <p:spPr>
          <a:xfrm>
            <a:off x="8803582" y="1059873"/>
            <a:ext cx="301752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F946967-7149-4866-8E5C-6E38BD1ED582}"/>
              </a:ext>
            </a:extLst>
          </p:cNvPr>
          <p:cNvCxnSpPr>
            <a:cxnSpLocks/>
          </p:cNvCxnSpPr>
          <p:nvPr/>
        </p:nvCxnSpPr>
        <p:spPr>
          <a:xfrm>
            <a:off x="340562" y="1065538"/>
            <a:ext cx="301752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7" name="Slide Number Placeholder 1">
            <a:extLst>
              <a:ext uri="{FF2B5EF4-FFF2-40B4-BE49-F238E27FC236}">
                <a16:creationId xmlns:a16="http://schemas.microsoft.com/office/drawing/2014/main" id="{89E5D1DF-2740-4039-8378-C71DD99089E0}"/>
              </a:ext>
            </a:extLst>
          </p:cNvPr>
          <p:cNvSpPr txBox="1">
            <a:spLocks/>
          </p:cNvSpPr>
          <p:nvPr/>
        </p:nvSpPr>
        <p:spPr>
          <a:xfrm>
            <a:off x="10175630" y="6330462"/>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12</a:t>
            </a:fld>
            <a:endParaRPr lang="en-US" dirty="0">
              <a:solidFill>
                <a:srgbClr val="002060"/>
              </a:solidFill>
              <a:latin typeface="Arial Black" panose="020B0A04020102020204" pitchFamily="34" charset="0"/>
            </a:endParaRPr>
          </a:p>
        </p:txBody>
      </p:sp>
      <p:sp>
        <p:nvSpPr>
          <p:cNvPr id="10" name="Title 1">
            <a:extLst>
              <a:ext uri="{FF2B5EF4-FFF2-40B4-BE49-F238E27FC236}">
                <a16:creationId xmlns:a16="http://schemas.microsoft.com/office/drawing/2014/main" id="{FA6E7EA3-E8DC-4D38-8FA6-068894D0AEDC}"/>
              </a:ext>
            </a:extLst>
          </p:cNvPr>
          <p:cNvSpPr txBox="1">
            <a:spLocks/>
          </p:cNvSpPr>
          <p:nvPr/>
        </p:nvSpPr>
        <p:spPr>
          <a:xfrm rot="16200000">
            <a:off x="-943062" y="3495239"/>
            <a:ext cx="2630866" cy="398257"/>
          </a:xfrm>
          <a:prstGeom prst="rect">
            <a:avLst/>
          </a:prstGeom>
          <a:solidFill>
            <a:schemeClr val="bg1"/>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0" tIns="0" rIns="0" bIns="0" rtlCol="0" anchor="t" anchorCtr="0">
            <a:normAutofit/>
          </a:bodyPr>
          <a:lst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a:lstStyle>
          <a:p>
            <a:pPr algn="ctr">
              <a:lnSpc>
                <a:spcPct val="107000"/>
              </a:lnSpc>
              <a:spcBef>
                <a:spcPts val="0"/>
              </a:spcBef>
            </a:pPr>
            <a:r>
              <a:rPr lang="en-US" sz="1800" b="1" dirty="0">
                <a:solidFill>
                  <a:srgbClr val="002060"/>
                </a:solidFill>
                <a:latin typeface="Gotham Medium" panose="02000604030000020004"/>
                <a:ea typeface="Calibri" panose="020F0502020204030204" pitchFamily="34" charset="0"/>
                <a:cs typeface="Times New Roman" panose="02020603050405020304" pitchFamily="18" charset="0"/>
              </a:rPr>
              <a:t>Lesson OVERVIEW</a:t>
            </a:r>
          </a:p>
        </p:txBody>
      </p:sp>
    </p:spTree>
    <p:extLst>
      <p:ext uri="{BB962C8B-B14F-4D97-AF65-F5344CB8AC3E}">
        <p14:creationId xmlns:p14="http://schemas.microsoft.com/office/powerpoint/2010/main" val="40532619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light in the clouds&#10;&#10;Description automatically generated">
            <a:extLst>
              <a:ext uri="{FF2B5EF4-FFF2-40B4-BE49-F238E27FC236}">
                <a16:creationId xmlns:a16="http://schemas.microsoft.com/office/drawing/2014/main" id="{A46419E2-D10C-4F01-80DE-22A4D24D658A}"/>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52202" y="-1"/>
            <a:ext cx="12192000" cy="6858000"/>
          </a:xfrm>
          <a:prstGeom prst="rect">
            <a:avLst/>
          </a:prstGeom>
        </p:spPr>
      </p:pic>
      <p:graphicFrame>
        <p:nvGraphicFramePr>
          <p:cNvPr id="12" name="Diagram 11">
            <a:extLst>
              <a:ext uri="{FF2B5EF4-FFF2-40B4-BE49-F238E27FC236}">
                <a16:creationId xmlns:a16="http://schemas.microsoft.com/office/drawing/2014/main" id="{95518BAA-62C1-0315-8892-BDF52A6B4927}"/>
              </a:ext>
            </a:extLst>
          </p:cNvPr>
          <p:cNvGraphicFramePr/>
          <p:nvPr>
            <p:extLst>
              <p:ext uri="{D42A27DB-BD31-4B8C-83A1-F6EECF244321}">
                <p14:modId xmlns:p14="http://schemas.microsoft.com/office/powerpoint/2010/main" val="3815894400"/>
              </p:ext>
            </p:extLst>
          </p:nvPr>
        </p:nvGraphicFramePr>
        <p:xfrm>
          <a:off x="1483142" y="948566"/>
          <a:ext cx="9852525" cy="557200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 name="Title 2">
            <a:extLst>
              <a:ext uri="{FF2B5EF4-FFF2-40B4-BE49-F238E27FC236}">
                <a16:creationId xmlns:a16="http://schemas.microsoft.com/office/drawing/2014/main" id="{A3EDCA11-7D46-4DEB-B86A-158E6EABD961}"/>
              </a:ext>
            </a:extLst>
          </p:cNvPr>
          <p:cNvSpPr txBox="1">
            <a:spLocks/>
          </p:cNvSpPr>
          <p:nvPr/>
        </p:nvSpPr>
        <p:spPr>
          <a:xfrm rot="16200000">
            <a:off x="-1567544" y="313639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cxnSp>
        <p:nvCxnSpPr>
          <p:cNvPr id="5" name="Straight Connector 4">
            <a:extLst>
              <a:ext uri="{FF2B5EF4-FFF2-40B4-BE49-F238E27FC236}">
                <a16:creationId xmlns:a16="http://schemas.microsoft.com/office/drawing/2014/main" id="{415AB885-7399-4F8D-BDF5-09D530AA63CA}"/>
              </a:ext>
            </a:extLst>
          </p:cNvPr>
          <p:cNvCxnSpPr>
            <a:cxnSpLocks/>
          </p:cNvCxnSpPr>
          <p:nvPr/>
        </p:nvCxnSpPr>
        <p:spPr>
          <a:xfrm rot="16200000">
            <a:off x="111966" y="6228881"/>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F946967-7149-4866-8E5C-6E38BD1ED582}"/>
              </a:ext>
            </a:extLst>
          </p:cNvPr>
          <p:cNvCxnSpPr>
            <a:cxnSpLocks/>
          </p:cNvCxnSpPr>
          <p:nvPr/>
        </p:nvCxnSpPr>
        <p:spPr>
          <a:xfrm rot="16200000">
            <a:off x="111966" y="629120"/>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49E6FD4-FE5D-487B-A717-F4394C3C44A3}"/>
              </a:ext>
            </a:extLst>
          </p:cNvPr>
          <p:cNvSpPr txBox="1">
            <a:spLocks/>
          </p:cNvSpPr>
          <p:nvPr/>
        </p:nvSpPr>
        <p:spPr>
          <a:xfrm>
            <a:off x="10175630" y="6330462"/>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13</a:t>
            </a:fld>
            <a:endParaRPr lang="en-US" dirty="0">
              <a:solidFill>
                <a:srgbClr val="002060"/>
              </a:solidFill>
              <a:latin typeface="Arial Black" panose="020B0A04020102020204" pitchFamily="34" charset="0"/>
            </a:endParaRPr>
          </a:p>
        </p:txBody>
      </p:sp>
      <p:sp>
        <p:nvSpPr>
          <p:cNvPr id="2" name="Title 1">
            <a:extLst>
              <a:ext uri="{FF2B5EF4-FFF2-40B4-BE49-F238E27FC236}">
                <a16:creationId xmlns:a16="http://schemas.microsoft.com/office/drawing/2014/main" id="{7E060B3B-3E5F-7C4A-6961-1CA8300C255F}"/>
              </a:ext>
            </a:extLst>
          </p:cNvPr>
          <p:cNvSpPr txBox="1">
            <a:spLocks/>
          </p:cNvSpPr>
          <p:nvPr/>
        </p:nvSpPr>
        <p:spPr>
          <a:xfrm>
            <a:off x="861775" y="240350"/>
            <a:ext cx="4112996" cy="499379"/>
          </a:xfrm>
          <a:prstGeom prst="rect">
            <a:avLst/>
          </a:prstGeom>
          <a:solidFill>
            <a:schemeClr val="bg1"/>
          </a:solid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0" tIns="0" rIns="0" bIns="0" rtlCol="0" anchor="t" anchorCtr="0">
            <a:normAutofit fontScale="92500" lnSpcReduction="10000"/>
          </a:bodyPr>
          <a:lst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a:lstStyle>
          <a:p>
            <a:pPr algn="ctr">
              <a:lnSpc>
                <a:spcPct val="107000"/>
              </a:lnSpc>
              <a:spcBef>
                <a:spcPts val="0"/>
              </a:spcBef>
            </a:pPr>
            <a:r>
              <a:rPr lang="en-US" sz="3600" b="1" dirty="0">
                <a:solidFill>
                  <a:srgbClr val="002060"/>
                </a:solidFill>
                <a:latin typeface="Gotham Medium" panose="02000604030000020004"/>
                <a:ea typeface="Calibri" panose="020F0502020204030204" pitchFamily="34" charset="0"/>
                <a:cs typeface="Times New Roman" panose="02020603050405020304" pitchFamily="18" charset="0"/>
              </a:rPr>
              <a:t>Lesson OVERVIEW</a:t>
            </a:r>
          </a:p>
        </p:txBody>
      </p:sp>
    </p:spTree>
    <p:extLst>
      <p:ext uri="{BB962C8B-B14F-4D97-AF65-F5344CB8AC3E}">
        <p14:creationId xmlns:p14="http://schemas.microsoft.com/office/powerpoint/2010/main" val="770239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light in the clouds&#10;&#10;Description automatically generated">
            <a:extLst>
              <a:ext uri="{FF2B5EF4-FFF2-40B4-BE49-F238E27FC236}">
                <a16:creationId xmlns:a16="http://schemas.microsoft.com/office/drawing/2014/main" id="{4A52208F-0886-421F-9A4B-4532626A4353}"/>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2" name="Picture 11" descr="A light in the clouds&#10;&#10;Description automatically generated">
            <a:extLst>
              <a:ext uri="{FF2B5EF4-FFF2-40B4-BE49-F238E27FC236}">
                <a16:creationId xmlns:a16="http://schemas.microsoft.com/office/drawing/2014/main" id="{1CB9BA78-634D-4706-B3B7-658901C8D263}"/>
              </a:ext>
            </a:extLst>
          </p:cNvPr>
          <p:cNvPicPr>
            <a:picLocks noChangeAspect="1"/>
          </p:cNvPicPr>
          <p:nvPr/>
        </p:nvPicPr>
        <p:blipFill>
          <a:blip r:embed="rId3">
            <a:alphaModFix amt="50000"/>
            <a:duotone>
              <a:schemeClr val="accent4">
                <a:shade val="45000"/>
                <a:satMod val="135000"/>
              </a:schemeClr>
              <a:prstClr val="white"/>
            </a:duotone>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77434" y="0"/>
            <a:ext cx="12192000" cy="6858000"/>
          </a:xfrm>
          <a:prstGeom prst="rect">
            <a:avLst/>
          </a:prstGeom>
        </p:spPr>
      </p:pic>
      <p:sp>
        <p:nvSpPr>
          <p:cNvPr id="3" name="Title 1">
            <a:extLst>
              <a:ext uri="{FF2B5EF4-FFF2-40B4-BE49-F238E27FC236}">
                <a16:creationId xmlns:a16="http://schemas.microsoft.com/office/drawing/2014/main" id="{BD90AFB3-CDB8-ABB3-27B0-DD2B8D724A92}"/>
              </a:ext>
            </a:extLst>
          </p:cNvPr>
          <p:cNvSpPr>
            <a:spLocks noGrp="1"/>
          </p:cNvSpPr>
          <p:nvPr>
            <p:ph type="title"/>
          </p:nvPr>
        </p:nvSpPr>
        <p:spPr>
          <a:xfrm>
            <a:off x="657201" y="245896"/>
            <a:ext cx="10332720" cy="655637"/>
          </a:xfrm>
          <a:ln>
            <a:noFill/>
          </a:ln>
        </p:spPr>
        <p:txBody>
          <a:bodyPr>
            <a:noAutofit/>
          </a:bodyPr>
          <a:lstStyle/>
          <a:p>
            <a:pPr algn="ctr">
              <a:lnSpc>
                <a:spcPct val="107000"/>
              </a:lnSpc>
              <a:spcBef>
                <a:spcPts val="0"/>
              </a:spcBef>
            </a:pPr>
            <a:r>
              <a:rPr lang="en-US" sz="3200" b="1"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God Before Government - Mark 12:17; Romans 13:1, 6–8 KJV</a:t>
            </a:r>
          </a:p>
        </p:txBody>
      </p:sp>
      <p:sp>
        <p:nvSpPr>
          <p:cNvPr id="4" name="Content Placeholder 2">
            <a:extLst>
              <a:ext uri="{FF2B5EF4-FFF2-40B4-BE49-F238E27FC236}">
                <a16:creationId xmlns:a16="http://schemas.microsoft.com/office/drawing/2014/main" id="{6B23B896-0450-1478-E8C2-3F855299224E}"/>
              </a:ext>
            </a:extLst>
          </p:cNvPr>
          <p:cNvSpPr txBox="1">
            <a:spLocks/>
          </p:cNvSpPr>
          <p:nvPr/>
        </p:nvSpPr>
        <p:spPr>
          <a:xfrm>
            <a:off x="579767" y="1015449"/>
            <a:ext cx="6848466" cy="5400675"/>
          </a:xfrm>
          <a:prstGeom prst="rect">
            <a:avLst/>
          </a:prstGeom>
          <a:ln>
            <a:noFill/>
          </a:ln>
        </p:spPr>
        <p:txBody>
          <a:bodyPr>
            <a:noAutofit/>
          </a:bodyPr>
          <a:lst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lnSpc>
                <a:spcPct val="107000"/>
              </a:lnSpc>
              <a:spcBef>
                <a:spcPts val="0"/>
              </a:spcBef>
              <a:spcAft>
                <a:spcPts val="0"/>
              </a:spcAft>
              <a:buNone/>
            </a:pPr>
            <a:r>
              <a:rPr lang="en-US" sz="18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Mark 12:17 </a:t>
            </a:r>
          </a:p>
          <a:p>
            <a:pPr marL="720000" lvl="2">
              <a:lnSpc>
                <a:spcPct val="107000"/>
              </a:lnSpc>
              <a:spcBef>
                <a:spcPts val="0"/>
              </a:spcBef>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17 And Jesus answering said unto them, Render to Caesar the things that are Caesar’s, and to God the things that are God’s. And they </a:t>
            </a:r>
            <a:r>
              <a:rPr lang="en-US"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marvelled</a:t>
            </a: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him. </a:t>
            </a:r>
          </a:p>
          <a:p>
            <a:pPr marL="0" marR="0" indent="0" algn="ctr">
              <a:lnSpc>
                <a:spcPct val="107000"/>
              </a:lnSpc>
              <a:spcBef>
                <a:spcPts val="0"/>
              </a:spcBef>
              <a:spcAft>
                <a:spcPts val="0"/>
              </a:spcAft>
              <a:buNone/>
            </a:pPr>
            <a:r>
              <a:rPr lang="en-US" sz="16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 . . . . . . . . . . . . . </a:t>
            </a:r>
          </a:p>
          <a:p>
            <a:pPr marL="0" marR="0" indent="0">
              <a:lnSpc>
                <a:spcPct val="107000"/>
              </a:lnSpc>
              <a:spcBef>
                <a:spcPts val="0"/>
              </a:spcBef>
              <a:spcAft>
                <a:spcPts val="0"/>
              </a:spcAft>
              <a:buNone/>
            </a:pPr>
            <a:r>
              <a:rPr lang="en-US" sz="18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Romans 13:1, 6–8 </a:t>
            </a:r>
          </a:p>
          <a:p>
            <a:pPr marL="720000" lvl="2">
              <a:lnSpc>
                <a:spcPct val="107000"/>
              </a:lnSpc>
              <a:spcBef>
                <a:spcPts val="0"/>
              </a:spcBef>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 Let every soul be subject unto the higher powers. For there is no power but of God: the powers that be are ordained of God.</a:t>
            </a:r>
            <a:r>
              <a:rPr lang="en-US" sz="11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720000" lvl="2">
              <a:lnSpc>
                <a:spcPct val="107000"/>
              </a:lnSpc>
              <a:spcBef>
                <a:spcPts val="0"/>
              </a:spcBef>
            </a:pPr>
            <a:r>
              <a:rPr lang="en-US" sz="11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720000" lvl="2">
              <a:lnSpc>
                <a:spcPct val="107000"/>
              </a:lnSpc>
              <a:spcBef>
                <a:spcPts val="0"/>
              </a:spcBef>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6 For </a:t>
            </a:r>
            <a:r>
              <a:rPr lang="en-US"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for</a:t>
            </a: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this cause pay ye tribute also: for they are God’s ministers, attending continually upon this very thing. </a:t>
            </a:r>
          </a:p>
          <a:p>
            <a:pPr marL="720000" lvl="2">
              <a:lnSpc>
                <a:spcPct val="107000"/>
              </a:lnSpc>
              <a:spcBef>
                <a:spcPts val="0"/>
              </a:spcBef>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7 Render therefore to all their dues: tribute to whom tribute is due; custom to whom custom; fear to whom fear; </a:t>
            </a:r>
            <a:r>
              <a:rPr lang="en-US"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honour</a:t>
            </a: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to whom </a:t>
            </a:r>
            <a:r>
              <a:rPr lang="en-US"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honour</a:t>
            </a: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marL="720000" lvl="2">
              <a:lnSpc>
                <a:spcPct val="107000"/>
              </a:lnSpc>
              <a:spcBef>
                <a:spcPts val="0"/>
              </a:spcBef>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8 Owe no man any thing, but to love one another: for he that loveth another hath fulfilled the law. </a:t>
            </a:r>
          </a:p>
        </p:txBody>
      </p:sp>
      <p:cxnSp>
        <p:nvCxnSpPr>
          <p:cNvPr id="6" name="Straight Connector 5">
            <a:extLst>
              <a:ext uri="{FF2B5EF4-FFF2-40B4-BE49-F238E27FC236}">
                <a16:creationId xmlns:a16="http://schemas.microsoft.com/office/drawing/2014/main" id="{615799C1-3BFE-AF4C-15D3-0B566B6E9A12}"/>
              </a:ext>
            </a:extLst>
          </p:cNvPr>
          <p:cNvCxnSpPr>
            <a:cxnSpLocks/>
          </p:cNvCxnSpPr>
          <p:nvPr/>
        </p:nvCxnSpPr>
        <p:spPr>
          <a:xfrm flipV="1">
            <a:off x="319646" y="859109"/>
            <a:ext cx="0" cy="594360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30C654AB-A098-10F8-E65C-363BA0977DBC}"/>
              </a:ext>
            </a:extLst>
          </p:cNvPr>
          <p:cNvSpPr txBox="1">
            <a:spLocks/>
          </p:cNvSpPr>
          <p:nvPr/>
        </p:nvSpPr>
        <p:spPr>
          <a:xfrm>
            <a:off x="7629526" y="1015448"/>
            <a:ext cx="3981805" cy="5333998"/>
          </a:xfrm>
          <a:prstGeom prst="rect">
            <a:avLst/>
          </a:prstGeom>
          <a:ln>
            <a:noFill/>
          </a:ln>
        </p:spPr>
        <p:txBody>
          <a:bodyPr>
            <a:noAutofit/>
          </a:bodyPr>
          <a:lst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Jesus is presented with a choice: side with the empire about paying taxes, or side with those who refuse.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Jesus’ response differentiates authority of God’s from authority belonging to human leaders.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Paul makes a similar point that being subject to the authorities of our government is for our good.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In fact, it was God who placed leaders in their positions so that we might obey the law, as much as possible. </a:t>
            </a:r>
          </a:p>
        </p:txBody>
      </p:sp>
      <p:cxnSp>
        <p:nvCxnSpPr>
          <p:cNvPr id="8" name="Straight Connector 7">
            <a:extLst>
              <a:ext uri="{FF2B5EF4-FFF2-40B4-BE49-F238E27FC236}">
                <a16:creationId xmlns:a16="http://schemas.microsoft.com/office/drawing/2014/main" id="{99F1AB1B-1F03-88BA-CCB9-D0A094652344}"/>
              </a:ext>
            </a:extLst>
          </p:cNvPr>
          <p:cNvCxnSpPr>
            <a:cxnSpLocks/>
          </p:cNvCxnSpPr>
          <p:nvPr/>
        </p:nvCxnSpPr>
        <p:spPr>
          <a:xfrm flipV="1">
            <a:off x="7528880" y="899384"/>
            <a:ext cx="0" cy="594360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3A27209-192F-3BAA-0113-4ED7836E392A}"/>
              </a:ext>
            </a:extLst>
          </p:cNvPr>
          <p:cNvCxnSpPr>
            <a:cxnSpLocks/>
          </p:cNvCxnSpPr>
          <p:nvPr/>
        </p:nvCxnSpPr>
        <p:spPr>
          <a:xfrm>
            <a:off x="657201" y="901533"/>
            <a:ext cx="10337901"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9" name="Title 2">
            <a:extLst>
              <a:ext uri="{FF2B5EF4-FFF2-40B4-BE49-F238E27FC236}">
                <a16:creationId xmlns:a16="http://schemas.microsoft.com/office/drawing/2014/main" id="{57144AEB-4F5C-4496-9C1A-5AA661E879D2}"/>
              </a:ext>
            </a:extLst>
          </p:cNvPr>
          <p:cNvSpPr txBox="1">
            <a:spLocks/>
          </p:cNvSpPr>
          <p:nvPr/>
        </p:nvSpPr>
        <p:spPr>
          <a:xfrm>
            <a:off x="7763502" y="6120241"/>
            <a:ext cx="3777306"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10" name="Slide Number Placeholder 1">
            <a:extLst>
              <a:ext uri="{FF2B5EF4-FFF2-40B4-BE49-F238E27FC236}">
                <a16:creationId xmlns:a16="http://schemas.microsoft.com/office/drawing/2014/main" id="{4883448D-E6CA-49EF-96EE-563541ACA42D}"/>
              </a:ext>
            </a:extLst>
          </p:cNvPr>
          <p:cNvSpPr txBox="1">
            <a:spLocks/>
          </p:cNvSpPr>
          <p:nvPr/>
        </p:nvSpPr>
        <p:spPr>
          <a:xfrm>
            <a:off x="10772422"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14</a:t>
            </a:fld>
            <a:endParaRPr lang="en-US" dirty="0">
              <a:solidFill>
                <a:srgbClr val="002060"/>
              </a:solidFill>
              <a:latin typeface="Arial Black" panose="020B0A04020102020204" pitchFamily="34" charset="0"/>
            </a:endParaRPr>
          </a:p>
        </p:txBody>
      </p:sp>
      <p:sp>
        <p:nvSpPr>
          <p:cNvPr id="7" name="TextBox 6">
            <a:extLst>
              <a:ext uri="{FF2B5EF4-FFF2-40B4-BE49-F238E27FC236}">
                <a16:creationId xmlns:a16="http://schemas.microsoft.com/office/drawing/2014/main" id="{DECED2BA-2E56-082E-C950-A7BF0167993C}"/>
              </a:ext>
            </a:extLst>
          </p:cNvPr>
          <p:cNvSpPr txBox="1"/>
          <p:nvPr/>
        </p:nvSpPr>
        <p:spPr>
          <a:xfrm>
            <a:off x="-4083352" y="953914"/>
            <a:ext cx="3502683" cy="6006452"/>
          </a:xfrm>
          <a:prstGeom prst="rect">
            <a:avLst/>
          </a:prstGeom>
          <a:noFill/>
        </p:spPr>
        <p:txBody>
          <a:bodyPr wrap="square">
            <a:spAutoFit/>
          </a:bodyPr>
          <a:lstStyle/>
          <a:p>
            <a:pPr marL="0" marR="0" indent="0">
              <a:lnSpc>
                <a:spcPct val="107000"/>
              </a:lnSpc>
              <a:spcBef>
                <a:spcPts val="0"/>
              </a:spcBef>
              <a:spcAft>
                <a:spcPts val="0"/>
              </a:spcAft>
              <a:buNone/>
            </a:pPr>
            <a:r>
              <a:rPr lang="en-US" sz="1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2 Whosoever therefore </a:t>
            </a:r>
            <a:r>
              <a:rPr lang="en-US" sz="18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resisteth</a:t>
            </a:r>
            <a:r>
              <a:rPr lang="en-US" sz="1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the power, </a:t>
            </a:r>
            <a:r>
              <a:rPr lang="en-US" sz="18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resisteth</a:t>
            </a:r>
            <a:r>
              <a:rPr lang="en-US" sz="1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the ordinance of God: and they that resist shall receive to themselves damnation. </a:t>
            </a:r>
          </a:p>
          <a:p>
            <a:pPr marL="0" marR="0" indent="0">
              <a:lnSpc>
                <a:spcPct val="107000"/>
              </a:lnSpc>
              <a:spcBef>
                <a:spcPts val="0"/>
              </a:spcBef>
              <a:spcAft>
                <a:spcPts val="0"/>
              </a:spcAft>
              <a:buNone/>
            </a:pPr>
            <a:r>
              <a:rPr lang="en-US" sz="1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3 For rulers are not a terror to good works, but to the evil. Wilt thou then not be afraid of the power? do that which is good, and thou shalt have praise of the same:</a:t>
            </a:r>
          </a:p>
          <a:p>
            <a:pPr marL="0" marR="0" indent="0">
              <a:lnSpc>
                <a:spcPct val="107000"/>
              </a:lnSpc>
              <a:spcBef>
                <a:spcPts val="0"/>
              </a:spcBef>
              <a:spcAft>
                <a:spcPts val="0"/>
              </a:spcAft>
              <a:buNone/>
            </a:pPr>
            <a:r>
              <a:rPr lang="en-US" sz="1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4 For he is the minister of God to thee for good. But if thou do that which is evil, be afraid; for he </a:t>
            </a:r>
            <a:r>
              <a:rPr lang="en-US" sz="18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beareth</a:t>
            </a:r>
            <a:r>
              <a:rPr lang="en-US" sz="1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not the sword in vain: for he is the minister of God, a revenger to execute wrath upon him that doeth evil. </a:t>
            </a:r>
          </a:p>
          <a:p>
            <a:pPr marL="0" marR="0" indent="0">
              <a:lnSpc>
                <a:spcPct val="107000"/>
              </a:lnSpc>
              <a:spcBef>
                <a:spcPts val="0"/>
              </a:spcBef>
              <a:spcAft>
                <a:spcPts val="0"/>
              </a:spcAft>
              <a:buNone/>
            </a:pPr>
            <a:r>
              <a:rPr lang="en-US" sz="1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5 Wherefore ye must needs be subject, not only for wrath, but also for conscience sake. </a:t>
            </a:r>
          </a:p>
        </p:txBody>
      </p:sp>
    </p:spTree>
    <p:extLst>
      <p:ext uri="{BB962C8B-B14F-4D97-AF65-F5344CB8AC3E}">
        <p14:creationId xmlns:p14="http://schemas.microsoft.com/office/powerpoint/2010/main" val="18992927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light in the clouds&#10;&#10;Description automatically generated">
            <a:extLst>
              <a:ext uri="{FF2B5EF4-FFF2-40B4-BE49-F238E27FC236}">
                <a16:creationId xmlns:a16="http://schemas.microsoft.com/office/drawing/2014/main" id="{4A52208F-0886-421F-9A4B-4532626A4353}"/>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2" name="Picture 11" descr="A light in the clouds&#10;&#10;Description automatically generated">
            <a:extLst>
              <a:ext uri="{FF2B5EF4-FFF2-40B4-BE49-F238E27FC236}">
                <a16:creationId xmlns:a16="http://schemas.microsoft.com/office/drawing/2014/main" id="{1CB9BA78-634D-4706-B3B7-658901C8D263}"/>
              </a:ext>
            </a:extLst>
          </p:cNvPr>
          <p:cNvPicPr>
            <a:picLocks noChangeAspect="1"/>
          </p:cNvPicPr>
          <p:nvPr/>
        </p:nvPicPr>
        <p:blipFill>
          <a:blip r:embed="rId3">
            <a:alphaModFix amt="50000"/>
            <a:duotone>
              <a:schemeClr val="accent4">
                <a:shade val="45000"/>
                <a:satMod val="135000"/>
              </a:schemeClr>
              <a:prstClr val="white"/>
            </a:duotone>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382234" y="0"/>
            <a:ext cx="12192000" cy="6858000"/>
          </a:xfrm>
          <a:prstGeom prst="rect">
            <a:avLst/>
          </a:prstGeom>
        </p:spPr>
      </p:pic>
      <p:sp>
        <p:nvSpPr>
          <p:cNvPr id="3" name="Title 1">
            <a:extLst>
              <a:ext uri="{FF2B5EF4-FFF2-40B4-BE49-F238E27FC236}">
                <a16:creationId xmlns:a16="http://schemas.microsoft.com/office/drawing/2014/main" id="{BD90AFB3-CDB8-ABB3-27B0-DD2B8D724A92}"/>
              </a:ext>
            </a:extLst>
          </p:cNvPr>
          <p:cNvSpPr>
            <a:spLocks noGrp="1"/>
          </p:cNvSpPr>
          <p:nvPr>
            <p:ph type="title"/>
          </p:nvPr>
        </p:nvSpPr>
        <p:spPr>
          <a:xfrm>
            <a:off x="657201" y="245896"/>
            <a:ext cx="10332720" cy="655637"/>
          </a:xfrm>
          <a:ln>
            <a:noFill/>
          </a:ln>
        </p:spPr>
        <p:txBody>
          <a:bodyPr>
            <a:noAutofit/>
          </a:bodyPr>
          <a:lstStyle/>
          <a:p>
            <a:pPr algn="ctr">
              <a:lnSpc>
                <a:spcPct val="107000"/>
              </a:lnSpc>
              <a:spcBef>
                <a:spcPts val="0"/>
              </a:spcBef>
            </a:pPr>
            <a:r>
              <a:rPr lang="en-US" sz="3600" b="1" cap="small"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Exiles in the World - 1 Peter 2:13–17 KJV</a:t>
            </a:r>
          </a:p>
        </p:txBody>
      </p:sp>
      <p:sp>
        <p:nvSpPr>
          <p:cNvPr id="4" name="Content Placeholder 2">
            <a:extLst>
              <a:ext uri="{FF2B5EF4-FFF2-40B4-BE49-F238E27FC236}">
                <a16:creationId xmlns:a16="http://schemas.microsoft.com/office/drawing/2014/main" id="{6B23B896-0450-1478-E8C2-3F855299224E}"/>
              </a:ext>
            </a:extLst>
          </p:cNvPr>
          <p:cNvSpPr txBox="1">
            <a:spLocks/>
          </p:cNvSpPr>
          <p:nvPr/>
        </p:nvSpPr>
        <p:spPr>
          <a:xfrm>
            <a:off x="579766" y="1015449"/>
            <a:ext cx="6687877" cy="5400675"/>
          </a:xfrm>
          <a:prstGeom prst="rect">
            <a:avLst/>
          </a:prstGeom>
          <a:ln>
            <a:noFill/>
          </a:ln>
        </p:spPr>
        <p:txBody>
          <a:bodyPr>
            <a:noAutofit/>
          </a:bodyPr>
          <a:lst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lnSpc>
                <a:spcPct val="107000"/>
              </a:lnSpc>
              <a:spcBef>
                <a:spcPts val="0"/>
              </a:spcBef>
              <a:spcAft>
                <a:spcPts val="0"/>
              </a:spcAft>
              <a:buNone/>
            </a:pPr>
            <a:r>
              <a:rPr lang="en-US" sz="25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13 Submit yourselves to every ordinance of man for the Lord’s sake: whether it be to the king, as supreme; </a:t>
            </a:r>
          </a:p>
          <a:p>
            <a:pPr marL="0" marR="0" indent="0">
              <a:lnSpc>
                <a:spcPct val="107000"/>
              </a:lnSpc>
              <a:spcBef>
                <a:spcPts val="0"/>
              </a:spcBef>
              <a:spcAft>
                <a:spcPts val="0"/>
              </a:spcAft>
              <a:buNone/>
            </a:pPr>
            <a:r>
              <a:rPr lang="en-US" sz="25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14 Or unto governors, as unto them that are sent by him for the punishment of evildoers, and for the praise of them that do well. </a:t>
            </a:r>
          </a:p>
          <a:p>
            <a:pPr marL="0" marR="0" indent="0">
              <a:lnSpc>
                <a:spcPct val="107000"/>
              </a:lnSpc>
              <a:spcBef>
                <a:spcPts val="0"/>
              </a:spcBef>
              <a:spcAft>
                <a:spcPts val="0"/>
              </a:spcAft>
              <a:buNone/>
            </a:pPr>
            <a:r>
              <a:rPr lang="en-US" sz="25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15 For so is the will of God, that with well doing ye may put to silence the ignorance of foolish men: </a:t>
            </a:r>
          </a:p>
          <a:p>
            <a:pPr marL="0" marR="0" indent="0">
              <a:lnSpc>
                <a:spcPct val="107000"/>
              </a:lnSpc>
              <a:spcBef>
                <a:spcPts val="0"/>
              </a:spcBef>
              <a:spcAft>
                <a:spcPts val="0"/>
              </a:spcAft>
              <a:buNone/>
            </a:pPr>
            <a:r>
              <a:rPr lang="en-US" sz="25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16 As free, and not using your liberty for a </a:t>
            </a:r>
            <a:r>
              <a:rPr lang="en-US" sz="2500" b="1" dirty="0" err="1">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cloke</a:t>
            </a:r>
            <a:r>
              <a:rPr lang="en-US" sz="25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of maliciousness, but as the servants of God. </a:t>
            </a:r>
          </a:p>
          <a:p>
            <a:pPr marL="0" marR="0" indent="0">
              <a:lnSpc>
                <a:spcPct val="107000"/>
              </a:lnSpc>
              <a:spcBef>
                <a:spcPts val="0"/>
              </a:spcBef>
              <a:spcAft>
                <a:spcPts val="0"/>
              </a:spcAft>
              <a:buNone/>
            </a:pPr>
            <a:r>
              <a:rPr lang="en-US" sz="25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17 Honour all men. Love the brotherhood. Fear God. Honour the king. </a:t>
            </a:r>
          </a:p>
        </p:txBody>
      </p:sp>
      <p:sp>
        <p:nvSpPr>
          <p:cNvPr id="5" name="Content Placeholder 2">
            <a:extLst>
              <a:ext uri="{FF2B5EF4-FFF2-40B4-BE49-F238E27FC236}">
                <a16:creationId xmlns:a16="http://schemas.microsoft.com/office/drawing/2014/main" id="{30C654AB-A098-10F8-E65C-363BA0977DBC}"/>
              </a:ext>
            </a:extLst>
          </p:cNvPr>
          <p:cNvSpPr txBox="1">
            <a:spLocks/>
          </p:cNvSpPr>
          <p:nvPr/>
        </p:nvSpPr>
        <p:spPr>
          <a:xfrm>
            <a:off x="7642860" y="1015448"/>
            <a:ext cx="3990773" cy="5333998"/>
          </a:xfrm>
          <a:prstGeom prst="rect">
            <a:avLst/>
          </a:prstGeom>
          <a:ln>
            <a:noFill/>
          </a:ln>
        </p:spPr>
        <p:txBody>
          <a:bodyPr>
            <a:noAutofit/>
          </a:bodyPr>
          <a:lst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Peter’s audience is the scattered Christians of the Roman empire. He sees them as exiles in the world.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As residents in a foreign land, Peter advises submission to civic authority—which is instituted by God.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Peter hopes for believers to gain a good reputation and honor in the world. </a:t>
            </a:r>
          </a:p>
          <a:p>
            <a:pPr marL="0" marR="0">
              <a:lnSpc>
                <a:spcPct val="107000"/>
              </a:lnSpc>
              <a:spcBef>
                <a:spcPts val="0"/>
              </a:spcBef>
              <a:spcAft>
                <a:spcPts val="0"/>
              </a:spcAft>
              <a:buClr>
                <a:srgbClr val="002060"/>
              </a:buClr>
              <a:buFont typeface="Wingdings" panose="05000000000000000000" pitchFamily="2" charset="2"/>
              <a:buChar char="q"/>
            </a:pPr>
            <a:r>
              <a:rPr lang="en-US"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Freedom as God’s beloved people is to be used for the good of others and to enhance the reputation of Christ.</a:t>
            </a:r>
          </a:p>
        </p:txBody>
      </p:sp>
      <p:cxnSp>
        <p:nvCxnSpPr>
          <p:cNvPr id="11" name="Straight Connector 10">
            <a:extLst>
              <a:ext uri="{FF2B5EF4-FFF2-40B4-BE49-F238E27FC236}">
                <a16:creationId xmlns:a16="http://schemas.microsoft.com/office/drawing/2014/main" id="{E3A27209-192F-3BAA-0113-4ED7836E392A}"/>
              </a:ext>
            </a:extLst>
          </p:cNvPr>
          <p:cNvCxnSpPr>
            <a:cxnSpLocks/>
          </p:cNvCxnSpPr>
          <p:nvPr/>
        </p:nvCxnSpPr>
        <p:spPr>
          <a:xfrm>
            <a:off x="657201" y="901533"/>
            <a:ext cx="10337901"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9" name="Title 2">
            <a:extLst>
              <a:ext uri="{FF2B5EF4-FFF2-40B4-BE49-F238E27FC236}">
                <a16:creationId xmlns:a16="http://schemas.microsoft.com/office/drawing/2014/main" id="{57144AEB-4F5C-4496-9C1A-5AA661E879D2}"/>
              </a:ext>
            </a:extLst>
          </p:cNvPr>
          <p:cNvSpPr txBox="1">
            <a:spLocks/>
          </p:cNvSpPr>
          <p:nvPr/>
        </p:nvSpPr>
        <p:spPr>
          <a:xfrm>
            <a:off x="7749593" y="6065840"/>
            <a:ext cx="3777306"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10" name="Slide Number Placeholder 1">
            <a:extLst>
              <a:ext uri="{FF2B5EF4-FFF2-40B4-BE49-F238E27FC236}">
                <a16:creationId xmlns:a16="http://schemas.microsoft.com/office/drawing/2014/main" id="{4883448D-E6CA-49EF-96EE-563541ACA42D}"/>
              </a:ext>
            </a:extLst>
          </p:cNvPr>
          <p:cNvSpPr txBox="1">
            <a:spLocks/>
          </p:cNvSpPr>
          <p:nvPr/>
        </p:nvSpPr>
        <p:spPr>
          <a:xfrm>
            <a:off x="10772422"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15</a:t>
            </a:fld>
            <a:endParaRPr lang="en-US" dirty="0">
              <a:solidFill>
                <a:srgbClr val="002060"/>
              </a:solidFill>
              <a:latin typeface="Arial Black" panose="020B0A04020102020204" pitchFamily="34" charset="0"/>
            </a:endParaRPr>
          </a:p>
        </p:txBody>
      </p:sp>
      <p:cxnSp>
        <p:nvCxnSpPr>
          <p:cNvPr id="2" name="Straight Connector 1">
            <a:extLst>
              <a:ext uri="{FF2B5EF4-FFF2-40B4-BE49-F238E27FC236}">
                <a16:creationId xmlns:a16="http://schemas.microsoft.com/office/drawing/2014/main" id="{2006202D-6B17-325B-A0B6-AFE88B9AFBE1}"/>
              </a:ext>
            </a:extLst>
          </p:cNvPr>
          <p:cNvCxnSpPr>
            <a:cxnSpLocks/>
          </p:cNvCxnSpPr>
          <p:nvPr/>
        </p:nvCxnSpPr>
        <p:spPr>
          <a:xfrm flipV="1">
            <a:off x="319646" y="859109"/>
            <a:ext cx="0" cy="594360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51DBDFF-6C92-82AF-49A8-3C7A4197264D}"/>
              </a:ext>
            </a:extLst>
          </p:cNvPr>
          <p:cNvCxnSpPr>
            <a:cxnSpLocks/>
          </p:cNvCxnSpPr>
          <p:nvPr/>
        </p:nvCxnSpPr>
        <p:spPr>
          <a:xfrm flipV="1">
            <a:off x="7528880" y="899384"/>
            <a:ext cx="0" cy="594360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959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F0289-B528-69A1-021D-777FAD747A55}"/>
            </a:ext>
          </a:extLst>
        </p:cNvPr>
        <p:cNvGrpSpPr/>
        <p:nvPr/>
      </p:nvGrpSpPr>
      <p:grpSpPr>
        <a:xfrm>
          <a:off x="0" y="0"/>
          <a:ext cx="0" cy="0"/>
          <a:chOff x="0" y="0"/>
          <a:chExt cx="0" cy="0"/>
        </a:xfrm>
      </p:grpSpPr>
      <p:pic>
        <p:nvPicPr>
          <p:cNvPr id="9" name="Picture 8" descr="A light in the clouds&#10;&#10;Description automatically generated">
            <a:extLst>
              <a:ext uri="{FF2B5EF4-FFF2-40B4-BE49-F238E27FC236}">
                <a16:creationId xmlns:a16="http://schemas.microsoft.com/office/drawing/2014/main" id="{6D8E1DD5-88A8-CF7B-E2B4-5267962F7ADE}"/>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02DEDA35-4CCF-0B3D-EA9C-8AE6D14CCB13}"/>
              </a:ext>
            </a:extLst>
          </p:cNvPr>
          <p:cNvSpPr>
            <a:spLocks noGrp="1"/>
          </p:cNvSpPr>
          <p:nvPr>
            <p:ph type="title"/>
          </p:nvPr>
        </p:nvSpPr>
        <p:spPr>
          <a:xfrm>
            <a:off x="581192" y="702156"/>
            <a:ext cx="11029616" cy="620806"/>
          </a:xfrm>
        </p:spPr>
        <p:txBody>
          <a:bodyPr>
            <a:normAutofit fontScale="90000"/>
          </a:bodyPr>
          <a:lstStyle/>
          <a:p>
            <a:r>
              <a:rPr lang="en-US" sz="3600" kern="100" dirty="0">
                <a:solidFill>
                  <a:schemeClr val="tx1"/>
                </a:solidFill>
                <a:effectLst/>
                <a:latin typeface="Arial Black" panose="020B0A04020102020204" pitchFamily="34" charset="0"/>
                <a:ea typeface="Aptos" panose="020B0004020202020204" pitchFamily="34" charset="0"/>
                <a:cs typeface="Times New Roman" panose="02020603050405020304" pitchFamily="18" charset="0"/>
              </a:rPr>
              <a:t>AUTHORITY BELONGING TO GOD</a:t>
            </a:r>
            <a:endParaRPr lang="en-US" sz="3600" dirty="0">
              <a:latin typeface="Arial Black" panose="020B0A04020102020204" pitchFamily="34" charset="0"/>
            </a:endParaRPr>
          </a:p>
        </p:txBody>
      </p:sp>
      <p:sp>
        <p:nvSpPr>
          <p:cNvPr id="4" name="Subtitle 2">
            <a:extLst>
              <a:ext uri="{FF2B5EF4-FFF2-40B4-BE49-F238E27FC236}">
                <a16:creationId xmlns:a16="http://schemas.microsoft.com/office/drawing/2014/main" id="{D255EDA0-9AD6-954E-D782-5C165AAFD220}"/>
              </a:ext>
            </a:extLst>
          </p:cNvPr>
          <p:cNvSpPr txBox="1">
            <a:spLocks/>
          </p:cNvSpPr>
          <p:nvPr/>
        </p:nvSpPr>
        <p:spPr>
          <a:xfrm>
            <a:off x="625737" y="1396279"/>
            <a:ext cx="3283323" cy="620806"/>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nSpc>
                <a:spcPct val="100000"/>
              </a:lnSpc>
              <a:spcBef>
                <a:spcPts val="0"/>
              </a:spcBef>
              <a:spcAft>
                <a:spcPts val="0"/>
              </a:spcAft>
              <a:buNone/>
            </a:pPr>
            <a:r>
              <a:rPr lang="en-US" sz="2800" b="1" dirty="0">
                <a:solidFill>
                  <a:schemeClr val="tx1"/>
                </a:solidFill>
                <a:latin typeface="Gotham Medium" panose="02000604030000020004"/>
              </a:rPr>
              <a:t>One Bible, One Story</a:t>
            </a:r>
          </a:p>
        </p:txBody>
      </p:sp>
      <p:sp>
        <p:nvSpPr>
          <p:cNvPr id="5" name="Slide Number Placeholder 1">
            <a:extLst>
              <a:ext uri="{FF2B5EF4-FFF2-40B4-BE49-F238E27FC236}">
                <a16:creationId xmlns:a16="http://schemas.microsoft.com/office/drawing/2014/main" id="{0396E59D-DA6D-56D5-D861-EB137D44192D}"/>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16</a:t>
            </a:fld>
            <a:endParaRPr lang="en-US" sz="1800" dirty="0">
              <a:solidFill>
                <a:srgbClr val="002060"/>
              </a:solidFill>
              <a:latin typeface="Arial Black" panose="020B0A04020102020204" pitchFamily="34" charset="0"/>
            </a:endParaRPr>
          </a:p>
        </p:txBody>
      </p:sp>
      <p:sp>
        <p:nvSpPr>
          <p:cNvPr id="6" name="Content Placeholder 2">
            <a:extLst>
              <a:ext uri="{FF2B5EF4-FFF2-40B4-BE49-F238E27FC236}">
                <a16:creationId xmlns:a16="http://schemas.microsoft.com/office/drawing/2014/main" id="{FCA8C29F-E7DA-6724-F103-3C943D0B0DC2}"/>
              </a:ext>
            </a:extLst>
          </p:cNvPr>
          <p:cNvSpPr txBox="1">
            <a:spLocks/>
          </p:cNvSpPr>
          <p:nvPr/>
        </p:nvSpPr>
        <p:spPr>
          <a:xfrm>
            <a:off x="953311" y="2400805"/>
            <a:ext cx="10657497" cy="3755039"/>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lnSpc>
                <a:spcPct val="100000"/>
              </a:lnSpc>
              <a:spcBef>
                <a:spcPts val="0"/>
              </a:spcBef>
              <a:spcAft>
                <a:spcPts val="0"/>
              </a:spcAft>
              <a:buNone/>
            </a:pPr>
            <a:r>
              <a:rPr lang="en-US" sz="20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The Old and New Testament authors shared the conviction that God’s people do not really belong to the world. While we live under human governments, our country should not hold our ultimate allegiance or occupy all our attention.  The Scriptures repeatedly portray the people of God as sojourners, foreigners staying for a time in a strange land.  Centuries after entering the promised land, David could still say to God, “Everything comes from you, and we have given you only what comes from your hand. We are foreigners and strangers in your sight, as were all our ancestors” (1 Chron. 29:14–15). Like Peter, the author of Hebrews also portrays God’s people as exiles, praising the biblical heroes who did not see God’s promises fulfilled but still “welcomed them from a distance, admitting they were foreigners and strangers on earth” (Heb. 11:13). Hebrews says that those heroes were “longing for a better country—a heavenly one,” and that “God has prepared a city for them” (v. 16). Believers continue to live as sojourners in this world, seeking the heavenly city—our mother, Jerusalem above (Gal. 4:26). As Paul puts it, “Our citizenship is in heaven. ” We are citizens of the kingdom of God. </a:t>
            </a:r>
          </a:p>
        </p:txBody>
      </p:sp>
      <p:cxnSp>
        <p:nvCxnSpPr>
          <p:cNvPr id="7" name="Straight Connector 6">
            <a:extLst>
              <a:ext uri="{FF2B5EF4-FFF2-40B4-BE49-F238E27FC236}">
                <a16:creationId xmlns:a16="http://schemas.microsoft.com/office/drawing/2014/main" id="{7C097988-EF33-A64C-7416-D029C68F1F40}"/>
              </a:ext>
            </a:extLst>
          </p:cNvPr>
          <p:cNvCxnSpPr>
            <a:cxnSpLocks/>
          </p:cNvCxnSpPr>
          <p:nvPr/>
        </p:nvCxnSpPr>
        <p:spPr>
          <a:xfrm>
            <a:off x="792480" y="1296136"/>
            <a:ext cx="1060704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8" name="Subtitle 2">
            <a:extLst>
              <a:ext uri="{FF2B5EF4-FFF2-40B4-BE49-F238E27FC236}">
                <a16:creationId xmlns:a16="http://schemas.microsoft.com/office/drawing/2014/main" id="{2CB69323-0407-F4A4-C13F-D91B06BD9D12}"/>
              </a:ext>
            </a:extLst>
          </p:cNvPr>
          <p:cNvSpPr txBox="1">
            <a:spLocks/>
          </p:cNvSpPr>
          <p:nvPr/>
        </p:nvSpPr>
        <p:spPr>
          <a:xfrm>
            <a:off x="1326777" y="1779999"/>
            <a:ext cx="5656322" cy="620806"/>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nSpc>
                <a:spcPct val="100000"/>
              </a:lnSpc>
              <a:spcBef>
                <a:spcPts val="0"/>
              </a:spcBef>
              <a:spcAft>
                <a:spcPts val="0"/>
              </a:spcAft>
              <a:buNone/>
            </a:pPr>
            <a:r>
              <a:rPr lang="en-US" sz="2400" b="1" dirty="0">
                <a:solidFill>
                  <a:schemeClr val="tx1"/>
                </a:solidFill>
                <a:latin typeface="Gotham Medium" panose="02000604030000020004"/>
              </a:rPr>
              <a:t>Heavenly Citizens</a:t>
            </a:r>
          </a:p>
        </p:txBody>
      </p:sp>
    </p:spTree>
    <p:extLst>
      <p:ext uri="{BB962C8B-B14F-4D97-AF65-F5344CB8AC3E}">
        <p14:creationId xmlns:p14="http://schemas.microsoft.com/office/powerpoint/2010/main" val="1511605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light in the clouds&#10;&#10;Description automatically generated">
            <a:extLst>
              <a:ext uri="{FF2B5EF4-FFF2-40B4-BE49-F238E27FC236}">
                <a16:creationId xmlns:a16="http://schemas.microsoft.com/office/drawing/2014/main" id="{16B744DD-2E5B-44AF-9C29-E8550FBA982D}"/>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54302"/>
            <a:ext cx="12192000" cy="6858000"/>
          </a:xfrm>
          <a:prstGeom prst="rect">
            <a:avLst/>
          </a:prstGeom>
        </p:spPr>
      </p:pic>
      <p:graphicFrame>
        <p:nvGraphicFramePr>
          <p:cNvPr id="12" name="Diagram 11">
            <a:extLst>
              <a:ext uri="{FF2B5EF4-FFF2-40B4-BE49-F238E27FC236}">
                <a16:creationId xmlns:a16="http://schemas.microsoft.com/office/drawing/2014/main" id="{95518BAA-62C1-0315-8892-BDF52A6B4927}"/>
              </a:ext>
            </a:extLst>
          </p:cNvPr>
          <p:cNvGraphicFramePr/>
          <p:nvPr>
            <p:extLst>
              <p:ext uri="{D42A27DB-BD31-4B8C-83A1-F6EECF244321}">
                <p14:modId xmlns:p14="http://schemas.microsoft.com/office/powerpoint/2010/main" val="3187118965"/>
              </p:ext>
            </p:extLst>
          </p:nvPr>
        </p:nvGraphicFramePr>
        <p:xfrm>
          <a:off x="659060" y="1123548"/>
          <a:ext cx="10463480" cy="560216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cxnSp>
        <p:nvCxnSpPr>
          <p:cNvPr id="8" name="Straight Connector 7">
            <a:extLst>
              <a:ext uri="{FF2B5EF4-FFF2-40B4-BE49-F238E27FC236}">
                <a16:creationId xmlns:a16="http://schemas.microsoft.com/office/drawing/2014/main" id="{273B4827-8DB0-0B38-F949-A9408EE913E9}"/>
              </a:ext>
            </a:extLst>
          </p:cNvPr>
          <p:cNvCxnSpPr>
            <a:cxnSpLocks/>
          </p:cNvCxnSpPr>
          <p:nvPr/>
        </p:nvCxnSpPr>
        <p:spPr>
          <a:xfrm>
            <a:off x="585188" y="469996"/>
            <a:ext cx="1124712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27823738-A69F-3179-76C8-4A6EBB2BC3AD}"/>
              </a:ext>
            </a:extLst>
          </p:cNvPr>
          <p:cNvGrpSpPr/>
          <p:nvPr/>
        </p:nvGrpSpPr>
        <p:grpSpPr>
          <a:xfrm>
            <a:off x="599837" y="742016"/>
            <a:ext cx="10463480" cy="628914"/>
            <a:chOff x="0" y="55339"/>
            <a:chExt cx="9026157" cy="343792"/>
          </a:xfrm>
          <a:solidFill>
            <a:srgbClr val="002060"/>
          </a:solidFill>
          <a:scene3d>
            <a:camera prst="orthographicFront">
              <a:rot lat="0" lon="0" rev="0"/>
            </a:camera>
            <a:lightRig rig="contrasting" dir="t">
              <a:rot lat="0" lon="0" rev="1200000"/>
            </a:lightRig>
          </a:scene3d>
        </p:grpSpPr>
        <p:sp>
          <p:nvSpPr>
            <p:cNvPr id="14" name="Rectangle: Rounded Corners 13">
              <a:extLst>
                <a:ext uri="{FF2B5EF4-FFF2-40B4-BE49-F238E27FC236}">
                  <a16:creationId xmlns:a16="http://schemas.microsoft.com/office/drawing/2014/main" id="{32670A2B-FCC5-DB81-A59E-385E0E481FC9}"/>
                </a:ext>
              </a:extLst>
            </p:cNvPr>
            <p:cNvSpPr/>
            <p:nvPr/>
          </p:nvSpPr>
          <p:spPr>
            <a:xfrm>
              <a:off x="0" y="55339"/>
              <a:ext cx="9026157" cy="343792"/>
            </a:xfrm>
            <a:prstGeom prst="roundRect">
              <a:avLst/>
            </a:prstGeom>
            <a:grpFill/>
            <a:ln>
              <a:solidFill>
                <a:srgbClr val="002060"/>
              </a:solidFill>
            </a:ln>
            <a:sp3d contourW="19050" prstMaterial="metal">
              <a:bevelT w="88900" h="203200"/>
              <a:bevelB w="165100" h="254000"/>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en-US"/>
            </a:p>
          </p:txBody>
        </p:sp>
        <p:sp>
          <p:nvSpPr>
            <p:cNvPr id="16" name="Rectangle: Rounded Corners 4">
              <a:extLst>
                <a:ext uri="{FF2B5EF4-FFF2-40B4-BE49-F238E27FC236}">
                  <a16:creationId xmlns:a16="http://schemas.microsoft.com/office/drawing/2014/main" id="{52E9ECB7-89A6-21B8-D971-09DED30723FF}"/>
                </a:ext>
              </a:extLst>
            </p:cNvPr>
            <p:cNvSpPr txBox="1"/>
            <p:nvPr/>
          </p:nvSpPr>
          <p:spPr>
            <a:xfrm>
              <a:off x="16783" y="72122"/>
              <a:ext cx="8992591" cy="310226"/>
            </a:xfrm>
            <a:prstGeom prst="rect">
              <a:avLst/>
            </a:prstGeom>
            <a:grpFill/>
            <a:ln>
              <a:solidFill>
                <a:srgbClr val="002060"/>
              </a:solidFill>
            </a:ln>
            <a:sp3d/>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1" kern="1200" cap="small">
                  <a:solidFill>
                    <a:schemeClr val="bg1"/>
                  </a:solidFill>
                  <a:effectLst>
                    <a:outerShdw blurRad="38100" dist="38100" dir="2700000" algn="tl">
                      <a:srgbClr val="000000">
                        <a:alpha val="43137"/>
                      </a:srgbClr>
                    </a:outerShdw>
                  </a:effectLst>
                  <a:latin typeface="Gotham Medium" panose="02000604030000020004"/>
                </a:rPr>
                <a:t>Conclusion</a:t>
              </a:r>
              <a:endParaRPr lang="en-US" sz="3600" b="1" kern="1200" cap="small">
                <a:solidFill>
                  <a:schemeClr val="bg1"/>
                </a:solidFill>
                <a:effectLst>
                  <a:outerShdw blurRad="38100" dist="38100" dir="2700000" algn="tl">
                    <a:srgbClr val="000000">
                      <a:alpha val="43137"/>
                    </a:srgbClr>
                  </a:outerShdw>
                </a:effectLst>
                <a:latin typeface="Gotham Medium" panose="02000604030000020004"/>
                <a:ea typeface="Dotum" panose="020B0600000101010101" pitchFamily="34" charset="-127"/>
              </a:endParaRPr>
            </a:p>
          </p:txBody>
        </p:sp>
      </p:grpSp>
      <p:sp>
        <p:nvSpPr>
          <p:cNvPr id="2" name="Title 2">
            <a:extLst>
              <a:ext uri="{FF2B5EF4-FFF2-40B4-BE49-F238E27FC236}">
                <a16:creationId xmlns:a16="http://schemas.microsoft.com/office/drawing/2014/main" id="{FF04471D-54AA-E04A-4DFF-E5AE99644850}"/>
              </a:ext>
            </a:extLst>
          </p:cNvPr>
          <p:cNvSpPr txBox="1">
            <a:spLocks/>
          </p:cNvSpPr>
          <p:nvPr/>
        </p:nvSpPr>
        <p:spPr>
          <a:xfrm rot="16200000">
            <a:off x="9483751" y="348705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10" name="Slide Number Placeholder 1">
            <a:extLst>
              <a:ext uri="{FF2B5EF4-FFF2-40B4-BE49-F238E27FC236}">
                <a16:creationId xmlns:a16="http://schemas.microsoft.com/office/drawing/2014/main" id="{FF919B5A-4B32-47F3-BE28-01659C2CB545}"/>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17</a:t>
            </a:fld>
            <a:endParaRPr lang="en-US" dirty="0">
              <a:solidFill>
                <a:srgbClr val="002060"/>
              </a:solidFill>
              <a:latin typeface="Arial Black" panose="020B0A04020102020204" pitchFamily="34" charset="0"/>
            </a:endParaRPr>
          </a:p>
        </p:txBody>
      </p:sp>
    </p:spTree>
    <p:extLst>
      <p:ext uri="{BB962C8B-B14F-4D97-AF65-F5344CB8AC3E}">
        <p14:creationId xmlns:p14="http://schemas.microsoft.com/office/powerpoint/2010/main" val="11455171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light in the clouds&#10;&#10;Description automatically generated">
            <a:extLst>
              <a:ext uri="{FF2B5EF4-FFF2-40B4-BE49-F238E27FC236}">
                <a16:creationId xmlns:a16="http://schemas.microsoft.com/office/drawing/2014/main" id="{5A1DD0BB-BB7B-459D-9B78-92FB419746C4}"/>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4" name="Picture 13" descr="A light in the clouds&#10;&#10;Description automatically generated">
            <a:extLst>
              <a:ext uri="{FF2B5EF4-FFF2-40B4-BE49-F238E27FC236}">
                <a16:creationId xmlns:a16="http://schemas.microsoft.com/office/drawing/2014/main" id="{21BCC8B6-3ED7-4A6F-96EB-E769539E92A2}"/>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14146"/>
            <a:ext cx="12192000" cy="6858000"/>
          </a:xfrm>
          <a:prstGeom prst="rect">
            <a:avLst/>
          </a:prstGeom>
        </p:spPr>
      </p:pic>
      <p:sp>
        <p:nvSpPr>
          <p:cNvPr id="35" name="Line 10">
            <a:extLst>
              <a:ext uri="{FF2B5EF4-FFF2-40B4-BE49-F238E27FC236}">
                <a16:creationId xmlns:a16="http://schemas.microsoft.com/office/drawing/2014/main" id="{70BA357C-35F2-26C8-CCF4-EEFCABD4CB70}"/>
              </a:ext>
            </a:extLst>
          </p:cNvPr>
          <p:cNvSpPr>
            <a:spLocks noChangeShapeType="1"/>
          </p:cNvSpPr>
          <p:nvPr/>
        </p:nvSpPr>
        <p:spPr bwMode="auto">
          <a:xfrm>
            <a:off x="453486" y="6669697"/>
            <a:ext cx="10972800" cy="0"/>
          </a:xfrm>
          <a:prstGeom prst="line">
            <a:avLst/>
          </a:prstGeom>
          <a:ln w="76200">
            <a:solidFill>
              <a:srgbClr val="002060"/>
            </a:solidFill>
            <a:headEnd/>
            <a:tailEnd/>
          </a:ln>
        </p:spPr>
        <p:style>
          <a:lnRef idx="3">
            <a:schemeClr val="accent1"/>
          </a:lnRef>
          <a:fillRef idx="0">
            <a:schemeClr val="accent1"/>
          </a:fillRef>
          <a:effectRef idx="2">
            <a:schemeClr val="accent1"/>
          </a:effectRef>
          <a:fontRef idx="minor">
            <a:schemeClr val="tx1"/>
          </a:fontRef>
        </p:style>
        <p:txBody>
          <a:bodyPr/>
          <a:lstStyle/>
          <a:p>
            <a:endParaRPr lang="en-US" sz="1406" b="1">
              <a:solidFill>
                <a:schemeClr val="bg1"/>
              </a:solidFill>
              <a:effectLst>
                <a:outerShdw blurRad="38100" dist="38100" dir="2700000" algn="tl">
                  <a:srgbClr val="000000">
                    <a:alpha val="43137"/>
                  </a:srgbClr>
                </a:outerShdw>
              </a:effectLst>
              <a:latin typeface="Gotham Medium" panose="02000604030000020004"/>
            </a:endParaRPr>
          </a:p>
        </p:txBody>
      </p:sp>
      <p:cxnSp>
        <p:nvCxnSpPr>
          <p:cNvPr id="7" name="Straight Connector 6">
            <a:extLst>
              <a:ext uri="{FF2B5EF4-FFF2-40B4-BE49-F238E27FC236}">
                <a16:creationId xmlns:a16="http://schemas.microsoft.com/office/drawing/2014/main" id="{88509B2D-EECC-201C-04DC-276DDDD06EDE}"/>
              </a:ext>
            </a:extLst>
          </p:cNvPr>
          <p:cNvCxnSpPr>
            <a:cxnSpLocks/>
          </p:cNvCxnSpPr>
          <p:nvPr/>
        </p:nvCxnSpPr>
        <p:spPr>
          <a:xfrm>
            <a:off x="601649" y="752208"/>
            <a:ext cx="886968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CD653B91-CA79-309E-20E9-1E82F3788D15}"/>
              </a:ext>
            </a:extLst>
          </p:cNvPr>
          <p:cNvSpPr/>
          <p:nvPr/>
        </p:nvSpPr>
        <p:spPr>
          <a:xfrm>
            <a:off x="792972" y="746077"/>
            <a:ext cx="11028262" cy="6072368"/>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3200" b="1" u="sng"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Earthly Authority Is from God</a:t>
            </a:r>
          </a:p>
          <a:p>
            <a:pPr lvl="1">
              <a:lnSpc>
                <a:spcPct val="107000"/>
              </a:lnSpc>
            </a:pPr>
            <a:r>
              <a:rPr lang="en-US"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We tend to balk at the word authority. In a world that prizes individualism and autonomy, it feels better to defend freedom. We have freedom to choose our path, our friends, the person we want to marry—almost anything.</a:t>
            </a: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Yet within the freedoms that we enjoy, there are limits, right? If we waltz into work on Monday and decide to scream at our boss, there would probably be dramatic consequences. If we allow ourselves to stretch the truth when we do our taxes, exaggerating deductions or fudging the math, we face the prospect of a painful audit.  If we choose the wrong company of friends—people who only encourage our worst habits—we might become a gossiping, cruder version of ourself.</a:t>
            </a: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I think of the challenging words of Jesus in Matthew 16:24–27. He encourages us to find abundant life, not by clinging to our will and our desires, but through surrender: laying down our lives to find what it means to live. The way of the cross requires surrender.</a:t>
            </a: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sz="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 </a:t>
            </a:r>
          </a:p>
          <a:p>
            <a:pPr lvl="1">
              <a:lnSpc>
                <a:spcPct val="107000"/>
              </a:lnSpc>
            </a:pPr>
            <a:r>
              <a:rPr lang="en-US" b="1"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There is for each of us a chain of duty: first to God and second to earthly authorities. While this probably is less common than in Paul and Peter’s day, an earthly authority who asks us to go against God’s will does not need to be obeyed. But for civil disobedience to be a credible witness, we must follow the other instructions in the same context: submit to earthly authorities, as a habit. It means that we follow the laws of civil government, we respect and honor the role of leaders, and we must seek to use our freedom for good. If we walk this path, we elevate the name of Christ. </a:t>
            </a:r>
          </a:p>
        </p:txBody>
      </p:sp>
      <p:sp>
        <p:nvSpPr>
          <p:cNvPr id="9" name="Title 2">
            <a:extLst>
              <a:ext uri="{FF2B5EF4-FFF2-40B4-BE49-F238E27FC236}">
                <a16:creationId xmlns:a16="http://schemas.microsoft.com/office/drawing/2014/main" id="{2C62986F-FDD9-407A-B81D-62943E97555F}"/>
              </a:ext>
            </a:extLst>
          </p:cNvPr>
          <p:cNvSpPr txBox="1">
            <a:spLocks/>
          </p:cNvSpPr>
          <p:nvPr/>
        </p:nvSpPr>
        <p:spPr>
          <a:xfrm rot="16200000">
            <a:off x="-1714505" y="313639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cxnSp>
        <p:nvCxnSpPr>
          <p:cNvPr id="10" name="Straight Connector 9">
            <a:extLst>
              <a:ext uri="{FF2B5EF4-FFF2-40B4-BE49-F238E27FC236}">
                <a16:creationId xmlns:a16="http://schemas.microsoft.com/office/drawing/2014/main" id="{CAB002D8-238E-401A-80BF-04F4C750BE89}"/>
              </a:ext>
            </a:extLst>
          </p:cNvPr>
          <p:cNvCxnSpPr>
            <a:cxnSpLocks/>
          </p:cNvCxnSpPr>
          <p:nvPr/>
        </p:nvCxnSpPr>
        <p:spPr>
          <a:xfrm rot="16200000">
            <a:off x="-34995" y="6228881"/>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4B182B4-5B95-48C0-8721-0AA74031D5D6}"/>
              </a:ext>
            </a:extLst>
          </p:cNvPr>
          <p:cNvCxnSpPr>
            <a:cxnSpLocks/>
          </p:cNvCxnSpPr>
          <p:nvPr/>
        </p:nvCxnSpPr>
        <p:spPr>
          <a:xfrm rot="16200000">
            <a:off x="-34995" y="629120"/>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13" name="Slide Number Placeholder 1">
            <a:extLst>
              <a:ext uri="{FF2B5EF4-FFF2-40B4-BE49-F238E27FC236}">
                <a16:creationId xmlns:a16="http://schemas.microsoft.com/office/drawing/2014/main" id="{2AB97E40-3939-4B30-9D90-257EB97A390E}"/>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18</a:t>
            </a:fld>
            <a:endParaRPr lang="en-US" dirty="0">
              <a:solidFill>
                <a:srgbClr val="002060"/>
              </a:solidFill>
              <a:latin typeface="Arial Black" panose="020B0A04020102020204" pitchFamily="34" charset="0"/>
            </a:endParaRPr>
          </a:p>
        </p:txBody>
      </p:sp>
      <p:sp>
        <p:nvSpPr>
          <p:cNvPr id="2" name="TextBox 1">
            <a:extLst>
              <a:ext uri="{FF2B5EF4-FFF2-40B4-BE49-F238E27FC236}">
                <a16:creationId xmlns:a16="http://schemas.microsoft.com/office/drawing/2014/main" id="{C13BD5A5-94EE-C771-A27C-062AF11E34FF}"/>
              </a:ext>
            </a:extLst>
          </p:cNvPr>
          <p:cNvSpPr txBox="1"/>
          <p:nvPr/>
        </p:nvSpPr>
        <p:spPr>
          <a:xfrm>
            <a:off x="832138" y="114146"/>
            <a:ext cx="10070323" cy="532903"/>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sz="2800" b="1"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Apply the Message:  </a:t>
            </a:r>
          </a:p>
        </p:txBody>
      </p:sp>
      <p:sp>
        <p:nvSpPr>
          <p:cNvPr id="8" name="TextBox 7">
            <a:extLst>
              <a:ext uri="{FF2B5EF4-FFF2-40B4-BE49-F238E27FC236}">
                <a16:creationId xmlns:a16="http://schemas.microsoft.com/office/drawing/2014/main" id="{B00D1B18-554F-60BC-6CBB-EE1865BE88B8}"/>
              </a:ext>
            </a:extLst>
          </p:cNvPr>
          <p:cNvSpPr txBox="1"/>
          <p:nvPr/>
        </p:nvSpPr>
        <p:spPr>
          <a:xfrm>
            <a:off x="3595691" y="180542"/>
            <a:ext cx="8479082" cy="407035"/>
          </a:xfrm>
          <a:prstGeom prst="rect">
            <a:avLst/>
          </a:prstGeom>
          <a:noFill/>
        </p:spPr>
        <p:txBody>
          <a:bodyPr wrap="square">
            <a:spAutoFit/>
          </a:bodyPr>
          <a:lstStyle/>
          <a:p>
            <a:pPr marL="0" marR="0">
              <a:lnSpc>
                <a:spcPct val="107000"/>
              </a:lnSpc>
              <a:spcBef>
                <a:spcPts val="0"/>
              </a:spcBef>
              <a:spcAft>
                <a:spcPts val="0"/>
              </a:spcAft>
            </a:pPr>
            <a:r>
              <a:rPr lang="en-US" sz="2000" b="1"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God has given us freedom to walk in obedience.</a:t>
            </a:r>
          </a:p>
        </p:txBody>
      </p:sp>
    </p:spTree>
    <p:extLst>
      <p:ext uri="{BB962C8B-B14F-4D97-AF65-F5344CB8AC3E}">
        <p14:creationId xmlns:p14="http://schemas.microsoft.com/office/powerpoint/2010/main" val="37495016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4AF3E-4AA3-D99C-ADC5-6D64E08E072F}"/>
            </a:ext>
          </a:extLst>
        </p:cNvPr>
        <p:cNvGrpSpPr/>
        <p:nvPr/>
      </p:nvGrpSpPr>
      <p:grpSpPr>
        <a:xfrm>
          <a:off x="0" y="0"/>
          <a:ext cx="0" cy="0"/>
          <a:chOff x="0" y="0"/>
          <a:chExt cx="0" cy="0"/>
        </a:xfrm>
      </p:grpSpPr>
      <p:pic>
        <p:nvPicPr>
          <p:cNvPr id="12" name="Picture 11" descr="A light in the clouds&#10;&#10;Description automatically generated">
            <a:extLst>
              <a:ext uri="{FF2B5EF4-FFF2-40B4-BE49-F238E27FC236}">
                <a16:creationId xmlns:a16="http://schemas.microsoft.com/office/drawing/2014/main" id="{79C131E4-1B44-0344-CD31-9D176F8DDC3E}"/>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4" name="Picture 13" descr="A light in the clouds&#10;&#10;Description automatically generated">
            <a:extLst>
              <a:ext uri="{FF2B5EF4-FFF2-40B4-BE49-F238E27FC236}">
                <a16:creationId xmlns:a16="http://schemas.microsoft.com/office/drawing/2014/main" id="{9F5C5055-7E33-43BB-EDA2-F2BB60016DCD}"/>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14146"/>
            <a:ext cx="12192000" cy="6858000"/>
          </a:xfrm>
          <a:prstGeom prst="rect">
            <a:avLst/>
          </a:prstGeom>
        </p:spPr>
      </p:pic>
      <p:sp>
        <p:nvSpPr>
          <p:cNvPr id="35" name="Line 10">
            <a:extLst>
              <a:ext uri="{FF2B5EF4-FFF2-40B4-BE49-F238E27FC236}">
                <a16:creationId xmlns:a16="http://schemas.microsoft.com/office/drawing/2014/main" id="{AFC8F40F-3503-23CD-A005-DC95FC00A1ED}"/>
              </a:ext>
            </a:extLst>
          </p:cNvPr>
          <p:cNvSpPr>
            <a:spLocks noChangeShapeType="1"/>
          </p:cNvSpPr>
          <p:nvPr/>
        </p:nvSpPr>
        <p:spPr bwMode="auto">
          <a:xfrm>
            <a:off x="453486" y="6669697"/>
            <a:ext cx="10972800" cy="0"/>
          </a:xfrm>
          <a:prstGeom prst="line">
            <a:avLst/>
          </a:prstGeom>
          <a:ln w="76200">
            <a:solidFill>
              <a:srgbClr val="002060"/>
            </a:solidFill>
            <a:headEnd/>
            <a:tailEnd/>
          </a:ln>
        </p:spPr>
        <p:style>
          <a:lnRef idx="3">
            <a:schemeClr val="accent1"/>
          </a:lnRef>
          <a:fillRef idx="0">
            <a:schemeClr val="accent1"/>
          </a:fillRef>
          <a:effectRef idx="2">
            <a:schemeClr val="accent1"/>
          </a:effectRef>
          <a:fontRef idx="minor">
            <a:schemeClr val="tx1"/>
          </a:fontRef>
        </p:style>
        <p:txBody>
          <a:bodyPr/>
          <a:lstStyle/>
          <a:p>
            <a:endParaRPr lang="en-US" sz="1406" b="1">
              <a:solidFill>
                <a:schemeClr val="bg1"/>
              </a:solidFill>
              <a:effectLst>
                <a:outerShdw blurRad="38100" dist="38100" dir="2700000" algn="tl">
                  <a:srgbClr val="000000">
                    <a:alpha val="43137"/>
                  </a:srgbClr>
                </a:outerShdw>
              </a:effectLst>
              <a:latin typeface="Gotham Medium" panose="02000604030000020004"/>
            </a:endParaRPr>
          </a:p>
        </p:txBody>
      </p:sp>
      <p:cxnSp>
        <p:nvCxnSpPr>
          <p:cNvPr id="7" name="Straight Connector 6">
            <a:extLst>
              <a:ext uri="{FF2B5EF4-FFF2-40B4-BE49-F238E27FC236}">
                <a16:creationId xmlns:a16="http://schemas.microsoft.com/office/drawing/2014/main" id="{76985365-3A10-F8BF-4510-21CE02C68982}"/>
              </a:ext>
            </a:extLst>
          </p:cNvPr>
          <p:cNvCxnSpPr>
            <a:cxnSpLocks/>
          </p:cNvCxnSpPr>
          <p:nvPr/>
        </p:nvCxnSpPr>
        <p:spPr>
          <a:xfrm>
            <a:off x="601649" y="752208"/>
            <a:ext cx="886968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FF602A57-FABF-9FF4-EBD6-DB2CCBB95991}"/>
              </a:ext>
            </a:extLst>
          </p:cNvPr>
          <p:cNvSpPr/>
          <p:nvPr/>
        </p:nvSpPr>
        <p:spPr>
          <a:xfrm>
            <a:off x="792972" y="746077"/>
            <a:ext cx="11028262" cy="4470198"/>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L="0" marR="0">
              <a:lnSpc>
                <a:spcPct val="107000"/>
              </a:lnSpc>
              <a:spcBef>
                <a:spcPts val="0"/>
              </a:spcBef>
              <a:spcAft>
                <a:spcPts val="0"/>
              </a:spcAft>
            </a:pPr>
            <a:r>
              <a:rPr lang="en-US" sz="3200" b="1" u="sng"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Earthly Authority Is from God</a:t>
            </a:r>
          </a:p>
          <a:p>
            <a:pPr marL="0" marR="0">
              <a:lnSpc>
                <a:spcPct val="107000"/>
              </a:lnSpc>
              <a:spcBef>
                <a:spcPts val="0"/>
              </a:spcBef>
              <a:spcAft>
                <a:spcPts val="0"/>
              </a:spcAft>
            </a:pPr>
            <a:endParaRPr lang="en-US" sz="3200" b="1" u="sng"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endParaRPr>
          </a:p>
          <a:p>
            <a:pPr lvl="1"/>
            <a:r>
              <a:rPr lang="en-US" sz="2400" b="1" dirty="0">
                <a:latin typeface="Gotham Medium" panose="02000604030000020004"/>
              </a:rPr>
              <a:t>1 What laws do you wish would change?</a:t>
            </a:r>
            <a:endParaRPr lang="en-US" sz="2400" dirty="0">
              <a:latin typeface="Gotham Medium" panose="02000604030000020004"/>
            </a:endParaRPr>
          </a:p>
          <a:p>
            <a:pPr lvl="1"/>
            <a:endParaRPr lang="en-US" sz="2400" dirty="0">
              <a:latin typeface="Gotham Medium" panose="02000604030000020004"/>
            </a:endParaRPr>
          </a:p>
          <a:p>
            <a:pPr lvl="1"/>
            <a:endParaRPr lang="en-US" sz="2400" b="1" dirty="0">
              <a:latin typeface="Gotham Medium" panose="02000604030000020004"/>
            </a:endParaRPr>
          </a:p>
          <a:p>
            <a:pPr lvl="1"/>
            <a:r>
              <a:rPr lang="en-US" sz="2400" b="1" dirty="0">
                <a:latin typeface="Gotham Medium" panose="02000604030000020004"/>
              </a:rPr>
              <a:t>2 What are some good examples of civil disobedience (when just following the law would have been unjust)?</a:t>
            </a:r>
            <a:endParaRPr lang="en-US" sz="2400" dirty="0">
              <a:latin typeface="Gotham Medium" panose="02000604030000020004"/>
            </a:endParaRPr>
          </a:p>
          <a:p>
            <a:pPr lvl="1"/>
            <a:endParaRPr lang="en-US" sz="2400" dirty="0">
              <a:latin typeface="Gotham Medium" panose="02000604030000020004"/>
            </a:endParaRPr>
          </a:p>
          <a:p>
            <a:pPr lvl="1"/>
            <a:endParaRPr lang="en-US" sz="2400" dirty="0">
              <a:latin typeface="Gotham Medium" panose="02000604030000020004"/>
            </a:endParaRPr>
          </a:p>
          <a:p>
            <a:pPr lvl="1"/>
            <a:r>
              <a:rPr lang="en-US" sz="2400" dirty="0">
                <a:latin typeface="Gotham Medium" panose="02000604030000020004"/>
              </a:rPr>
              <a:t> </a:t>
            </a:r>
          </a:p>
          <a:p>
            <a:pPr lvl="1"/>
            <a:r>
              <a:rPr lang="en-US" sz="2400" b="1" dirty="0">
                <a:latin typeface="Gotham Medium" panose="02000604030000020004"/>
              </a:rPr>
              <a:t>3 How do you show your primary allegiance to God?</a:t>
            </a:r>
            <a:endParaRPr lang="en-US" sz="2400" dirty="0">
              <a:latin typeface="Gotham Medium" panose="02000604030000020004"/>
            </a:endParaRPr>
          </a:p>
        </p:txBody>
      </p:sp>
      <p:sp>
        <p:nvSpPr>
          <p:cNvPr id="9" name="Title 2">
            <a:extLst>
              <a:ext uri="{FF2B5EF4-FFF2-40B4-BE49-F238E27FC236}">
                <a16:creationId xmlns:a16="http://schemas.microsoft.com/office/drawing/2014/main" id="{5360EDFB-F383-805B-6682-DAE675B4EA4F}"/>
              </a:ext>
            </a:extLst>
          </p:cNvPr>
          <p:cNvSpPr txBox="1">
            <a:spLocks/>
          </p:cNvSpPr>
          <p:nvPr/>
        </p:nvSpPr>
        <p:spPr>
          <a:xfrm rot="16200000">
            <a:off x="-1714505" y="3136393"/>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cxnSp>
        <p:nvCxnSpPr>
          <p:cNvPr id="10" name="Straight Connector 9">
            <a:extLst>
              <a:ext uri="{FF2B5EF4-FFF2-40B4-BE49-F238E27FC236}">
                <a16:creationId xmlns:a16="http://schemas.microsoft.com/office/drawing/2014/main" id="{9DD17C89-F5A7-89FB-7A8C-6EF052BE682B}"/>
              </a:ext>
            </a:extLst>
          </p:cNvPr>
          <p:cNvCxnSpPr>
            <a:cxnSpLocks/>
          </p:cNvCxnSpPr>
          <p:nvPr/>
        </p:nvCxnSpPr>
        <p:spPr>
          <a:xfrm rot="16200000">
            <a:off x="-34995" y="6228881"/>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5A24220-0A66-5E65-B0BD-A8022F1ED3A0}"/>
              </a:ext>
            </a:extLst>
          </p:cNvPr>
          <p:cNvCxnSpPr>
            <a:cxnSpLocks/>
          </p:cNvCxnSpPr>
          <p:nvPr/>
        </p:nvCxnSpPr>
        <p:spPr>
          <a:xfrm rot="16200000">
            <a:off x="-34995" y="629120"/>
            <a:ext cx="9144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13" name="Slide Number Placeholder 1">
            <a:extLst>
              <a:ext uri="{FF2B5EF4-FFF2-40B4-BE49-F238E27FC236}">
                <a16:creationId xmlns:a16="http://schemas.microsoft.com/office/drawing/2014/main" id="{3C1B33C8-4DC1-7EDA-66F7-868794427B28}"/>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19</a:t>
            </a:fld>
            <a:endParaRPr lang="en-US" dirty="0">
              <a:solidFill>
                <a:srgbClr val="002060"/>
              </a:solidFill>
              <a:latin typeface="Arial Black" panose="020B0A04020102020204" pitchFamily="34" charset="0"/>
            </a:endParaRPr>
          </a:p>
        </p:txBody>
      </p:sp>
      <p:sp>
        <p:nvSpPr>
          <p:cNvPr id="2" name="TextBox 1">
            <a:extLst>
              <a:ext uri="{FF2B5EF4-FFF2-40B4-BE49-F238E27FC236}">
                <a16:creationId xmlns:a16="http://schemas.microsoft.com/office/drawing/2014/main" id="{C89AFD44-1E44-CCDC-06E2-717B0344D866}"/>
              </a:ext>
            </a:extLst>
          </p:cNvPr>
          <p:cNvSpPr txBox="1"/>
          <p:nvPr/>
        </p:nvSpPr>
        <p:spPr>
          <a:xfrm>
            <a:off x="832138" y="114146"/>
            <a:ext cx="10070323" cy="532903"/>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sz="2800" b="1"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Apply the Message:  </a:t>
            </a:r>
          </a:p>
        </p:txBody>
      </p:sp>
      <p:sp>
        <p:nvSpPr>
          <p:cNvPr id="8" name="TextBox 7">
            <a:extLst>
              <a:ext uri="{FF2B5EF4-FFF2-40B4-BE49-F238E27FC236}">
                <a16:creationId xmlns:a16="http://schemas.microsoft.com/office/drawing/2014/main" id="{41C1BE02-4E4B-02D2-ECA0-E7FA5C07608C}"/>
              </a:ext>
            </a:extLst>
          </p:cNvPr>
          <p:cNvSpPr txBox="1"/>
          <p:nvPr/>
        </p:nvSpPr>
        <p:spPr>
          <a:xfrm>
            <a:off x="3595691" y="180542"/>
            <a:ext cx="8479082" cy="407035"/>
          </a:xfrm>
          <a:prstGeom prst="rect">
            <a:avLst/>
          </a:prstGeom>
          <a:noFill/>
        </p:spPr>
        <p:txBody>
          <a:bodyPr wrap="square">
            <a:spAutoFit/>
          </a:bodyPr>
          <a:lstStyle/>
          <a:p>
            <a:pPr marL="0" marR="0">
              <a:lnSpc>
                <a:spcPct val="107000"/>
              </a:lnSpc>
              <a:spcBef>
                <a:spcPts val="0"/>
              </a:spcBef>
              <a:spcAft>
                <a:spcPts val="0"/>
              </a:spcAft>
            </a:pPr>
            <a:r>
              <a:rPr lang="en-US" sz="2000" b="1"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God has given us freedom to walk in obedience.</a:t>
            </a:r>
          </a:p>
        </p:txBody>
      </p:sp>
    </p:spTree>
    <p:extLst>
      <p:ext uri="{BB962C8B-B14F-4D97-AF65-F5344CB8AC3E}">
        <p14:creationId xmlns:p14="http://schemas.microsoft.com/office/powerpoint/2010/main" val="6972293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light in the clouds&#10;&#10;Description automatically generated">
            <a:extLst>
              <a:ext uri="{FF2B5EF4-FFF2-40B4-BE49-F238E27FC236}">
                <a16:creationId xmlns:a16="http://schemas.microsoft.com/office/drawing/2014/main" id="{1D28DA48-467A-45D6-9F8A-92008BC44EE6}"/>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1791"/>
            <a:ext cx="12192000" cy="6858000"/>
          </a:xfrm>
          <a:prstGeom prst="rect">
            <a:avLst/>
          </a:prstGeom>
          <a:solidFill>
            <a:schemeClr val="accent5">
              <a:lumMod val="20000"/>
              <a:lumOff val="80000"/>
              <a:alpha val="50000"/>
            </a:schemeClr>
          </a:solidFill>
        </p:spPr>
      </p:pic>
      <p:sp>
        <p:nvSpPr>
          <p:cNvPr id="2" name="Title 1">
            <a:extLst>
              <a:ext uri="{FF2B5EF4-FFF2-40B4-BE49-F238E27FC236}">
                <a16:creationId xmlns:a16="http://schemas.microsoft.com/office/drawing/2014/main" id="{BC0BB60E-8441-4A72-E985-53B6D5B7D6EE}"/>
              </a:ext>
            </a:extLst>
          </p:cNvPr>
          <p:cNvSpPr>
            <a:spLocks noGrp="1"/>
          </p:cNvSpPr>
          <p:nvPr>
            <p:ph type="title"/>
          </p:nvPr>
        </p:nvSpPr>
        <p:spPr>
          <a:xfrm>
            <a:off x="492746" y="932644"/>
            <a:ext cx="10026650" cy="655637"/>
          </a:xfrm>
        </p:spPr>
        <p:txBody>
          <a:bodyPr>
            <a:normAutofit/>
          </a:bodyPr>
          <a:lstStyle/>
          <a:p>
            <a:pPr marL="0" marR="0" algn="l">
              <a:lnSpc>
                <a:spcPct val="107000"/>
              </a:lnSpc>
              <a:spcBef>
                <a:spcPts val="0"/>
              </a:spcBef>
              <a:spcAft>
                <a:spcPts val="0"/>
              </a:spcAft>
            </a:pPr>
            <a:r>
              <a:rPr lang="en-US" sz="3600" b="1" cap="all"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Prayer</a:t>
            </a:r>
          </a:p>
        </p:txBody>
      </p:sp>
      <p:sp>
        <p:nvSpPr>
          <p:cNvPr id="3" name="Content Placeholder 2">
            <a:extLst>
              <a:ext uri="{FF2B5EF4-FFF2-40B4-BE49-F238E27FC236}">
                <a16:creationId xmlns:a16="http://schemas.microsoft.com/office/drawing/2014/main" id="{03D7AAC8-C1E7-6313-1CE0-BBBBCFC90064}"/>
              </a:ext>
            </a:extLst>
          </p:cNvPr>
          <p:cNvSpPr>
            <a:spLocks noGrp="1"/>
          </p:cNvSpPr>
          <p:nvPr>
            <p:ph idx="1"/>
          </p:nvPr>
        </p:nvSpPr>
        <p:spPr>
          <a:xfrm>
            <a:off x="1037231" y="1588282"/>
            <a:ext cx="10691578" cy="2427454"/>
          </a:xfrm>
          <a:noFill/>
        </p:spPr>
        <p:txBody>
          <a:bodyPr>
            <a:normAutofit/>
          </a:bodyPr>
          <a:lstStyle/>
          <a:p>
            <a:pPr marL="0" marR="0" indent="0">
              <a:lnSpc>
                <a:spcPct val="107000"/>
              </a:lnSpc>
              <a:spcBef>
                <a:spcPts val="0"/>
              </a:spcBef>
              <a:spcAft>
                <a:spcPts val="0"/>
              </a:spcAft>
              <a:buNone/>
            </a:pPr>
            <a:r>
              <a:rPr lang="en-US" sz="2800" b="1"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Father God, teach us to balance life in this world with our citizenship in Your kingdom. Guide us in Your will as we fulfill our responsibilities to earthly authorities and fellow humans. In so doing, may we be the fragrance of Jesus Christ on earth. In Jesus’ name we pray. Amen. </a:t>
            </a:r>
          </a:p>
        </p:txBody>
      </p:sp>
      <p:sp>
        <p:nvSpPr>
          <p:cNvPr id="4" name="Title 1">
            <a:extLst>
              <a:ext uri="{FF2B5EF4-FFF2-40B4-BE49-F238E27FC236}">
                <a16:creationId xmlns:a16="http://schemas.microsoft.com/office/drawing/2014/main" id="{ADFE4E28-7984-4561-9D9C-D3C2770ECE1F}"/>
              </a:ext>
            </a:extLst>
          </p:cNvPr>
          <p:cNvSpPr txBox="1">
            <a:spLocks/>
          </p:cNvSpPr>
          <p:nvPr/>
        </p:nvSpPr>
        <p:spPr>
          <a:xfrm>
            <a:off x="1702159" y="4896182"/>
            <a:ext cx="10026650" cy="655637"/>
          </a:xfrm>
          <a:prstGeom prst="rect">
            <a:avLst/>
          </a:prstGeom>
          <a:noFill/>
        </p:spPr>
        <p:txBody>
          <a:bodyPr vert="horz" lIns="0" tIns="0" rIns="0" bIns="0" rtlCol="0" anchor="t" anchorCtr="0">
            <a:normAutofit/>
          </a:bodyPr>
          <a:lst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a:lstStyle>
          <a:p>
            <a:pPr marL="0" marR="0">
              <a:lnSpc>
                <a:spcPct val="107000"/>
              </a:lnSpc>
              <a:spcBef>
                <a:spcPts val="0"/>
              </a:spcBef>
              <a:spcAft>
                <a:spcPts val="0"/>
              </a:spcAft>
            </a:pPr>
            <a:r>
              <a:rPr lang="en-US" sz="3200" b="1" u="sng" dirty="0">
                <a:solidFill>
                  <a:srgbClr val="002060"/>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Thought to Remember</a:t>
            </a:r>
          </a:p>
        </p:txBody>
      </p:sp>
      <p:sp>
        <p:nvSpPr>
          <p:cNvPr id="5" name="Content Placeholder 2">
            <a:extLst>
              <a:ext uri="{FF2B5EF4-FFF2-40B4-BE49-F238E27FC236}">
                <a16:creationId xmlns:a16="http://schemas.microsoft.com/office/drawing/2014/main" id="{8440C3F4-DD89-48E5-497E-4BCDC41DD7C6}"/>
              </a:ext>
            </a:extLst>
          </p:cNvPr>
          <p:cNvSpPr txBox="1">
            <a:spLocks/>
          </p:cNvSpPr>
          <p:nvPr/>
        </p:nvSpPr>
        <p:spPr>
          <a:xfrm>
            <a:off x="2500603" y="5459364"/>
            <a:ext cx="8418409" cy="762532"/>
          </a:xfrm>
          <a:prstGeom prst="rect">
            <a:avLst/>
          </a:prstGeom>
        </p:spPr>
        <p:txBody>
          <a:bodyPr vert="horz" lIns="0" tIns="0" rIns="0" bIns="0" rtlCol="0" anchor="t" anchorCtr="0">
            <a:normAutofit/>
          </a:bodyPr>
          <a:lst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Bef>
                <a:spcPts val="0"/>
              </a:spcBef>
              <a:buNone/>
            </a:pPr>
            <a:r>
              <a:rPr lang="en-US" sz="3200" b="1" dirty="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Respect the government, honor God. </a:t>
            </a:r>
          </a:p>
        </p:txBody>
      </p:sp>
      <p:cxnSp>
        <p:nvCxnSpPr>
          <p:cNvPr id="9" name="Straight Connector 8">
            <a:extLst>
              <a:ext uri="{FF2B5EF4-FFF2-40B4-BE49-F238E27FC236}">
                <a16:creationId xmlns:a16="http://schemas.microsoft.com/office/drawing/2014/main" id="{F805EF57-3B00-95E0-D565-1F95B40E9676}"/>
              </a:ext>
            </a:extLst>
          </p:cNvPr>
          <p:cNvCxnSpPr>
            <a:cxnSpLocks/>
          </p:cNvCxnSpPr>
          <p:nvPr/>
        </p:nvCxnSpPr>
        <p:spPr>
          <a:xfrm>
            <a:off x="492746" y="4425553"/>
            <a:ext cx="10972800" cy="0"/>
          </a:xfrm>
          <a:prstGeom prst="line">
            <a:avLst/>
          </a:prstGeom>
          <a:ln w="92075">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95888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A light in the clouds&#10;&#10;Description automatically generated">
            <a:extLst>
              <a:ext uri="{FF2B5EF4-FFF2-40B4-BE49-F238E27FC236}">
                <a16:creationId xmlns:a16="http://schemas.microsoft.com/office/drawing/2014/main" id="{C51D875A-9797-44CB-9AD2-BEFF2FDF9106}"/>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39545" y="-8432"/>
            <a:ext cx="12192000" cy="6858000"/>
          </a:xfrm>
          <a:prstGeom prst="rect">
            <a:avLst/>
          </a:prstGeom>
          <a:solidFill>
            <a:schemeClr val="accent5">
              <a:lumMod val="20000"/>
              <a:lumOff val="80000"/>
              <a:alpha val="50000"/>
            </a:schemeClr>
          </a:solidFill>
        </p:spPr>
      </p:pic>
      <p:sp>
        <p:nvSpPr>
          <p:cNvPr id="15" name="Rectangle: Rounded Corners 6">
            <a:extLst>
              <a:ext uri="{FF2B5EF4-FFF2-40B4-BE49-F238E27FC236}">
                <a16:creationId xmlns:a16="http://schemas.microsoft.com/office/drawing/2014/main" id="{19D84E3C-EC1C-40A8-9BE4-CB83B851C0AC}"/>
              </a:ext>
            </a:extLst>
          </p:cNvPr>
          <p:cNvSpPr txBox="1"/>
          <p:nvPr/>
        </p:nvSpPr>
        <p:spPr>
          <a:xfrm>
            <a:off x="841094" y="703513"/>
            <a:ext cx="10588901" cy="63142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z="152400">
            <a:bevelT w="190500" h="38100"/>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008" tIns="90008" rIns="90008" bIns="90008" numCol="1" spcCol="893" anchor="ctr" anchorCtr="0">
            <a:noAutofit/>
          </a:bodyPr>
          <a:lstStyle/>
          <a:p>
            <a:pPr defTabSz="562550">
              <a:lnSpc>
                <a:spcPct val="90000"/>
              </a:lnSpc>
              <a:spcBef>
                <a:spcPct val="0"/>
              </a:spcBef>
              <a:spcAft>
                <a:spcPct val="35000"/>
              </a:spcAft>
            </a:pPr>
            <a:r>
              <a:rPr lang="en-US" sz="36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rPr>
              <a:t>Live It Out:  </a:t>
            </a:r>
            <a:r>
              <a:rPr lang="en-US" sz="28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rPr>
              <a:t>Use tax day as an opportunity for prayer. </a:t>
            </a:r>
            <a:endParaRPr lang="en-US" sz="3600" b="1" cap="small" dirty="0">
              <a:solidFill>
                <a:srgbClr val="002060"/>
              </a:solidFill>
              <a:effectLst>
                <a:outerShdw blurRad="38100" dist="38100" dir="2700000" algn="tl">
                  <a:srgbClr val="000000">
                    <a:alpha val="43137"/>
                  </a:srgbClr>
                </a:outerShdw>
              </a:effectLst>
              <a:latin typeface="Gotham Medium" panose="02000604030000020004"/>
              <a:ea typeface="+mn-lt"/>
              <a:cs typeface="Arial" panose="020B0604020202020204" pitchFamily="34" charset="0"/>
            </a:endParaRPr>
          </a:p>
        </p:txBody>
      </p:sp>
      <p:sp>
        <p:nvSpPr>
          <p:cNvPr id="16" name="Rectangle 15">
            <a:extLst>
              <a:ext uri="{FF2B5EF4-FFF2-40B4-BE49-F238E27FC236}">
                <a16:creationId xmlns:a16="http://schemas.microsoft.com/office/drawing/2014/main" id="{F458977A-D61D-4781-A330-C460143E239E}"/>
              </a:ext>
            </a:extLst>
          </p:cNvPr>
          <p:cNvSpPr/>
          <p:nvPr/>
        </p:nvSpPr>
        <p:spPr>
          <a:xfrm>
            <a:off x="1800903" y="4801303"/>
            <a:ext cx="9238212" cy="1696905"/>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0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Calibri" panose="020F0502020204030204" pitchFamily="34" charset="0"/>
              </a:rPr>
              <a:t>As citizens of the kingdom and exiles in this world, we are taught to respect the laws of civil government. It just so happens that the deadline to file taxes is this week in the US. Whether you have already filed or not, you probably have never thought of this as an invitation to prayer and self-examination! What would it be like to say the words below?</a:t>
            </a:r>
          </a:p>
        </p:txBody>
      </p:sp>
      <p:sp>
        <p:nvSpPr>
          <p:cNvPr id="17" name="Rectangle 16">
            <a:extLst>
              <a:ext uri="{FF2B5EF4-FFF2-40B4-BE49-F238E27FC236}">
                <a16:creationId xmlns:a16="http://schemas.microsoft.com/office/drawing/2014/main" id="{FA587F66-BEFF-4D6C-AEF0-FA091908B866}"/>
              </a:ext>
            </a:extLst>
          </p:cNvPr>
          <p:cNvSpPr/>
          <p:nvPr/>
        </p:nvSpPr>
        <p:spPr>
          <a:xfrm>
            <a:off x="1323044" y="4204385"/>
            <a:ext cx="5028059" cy="505490"/>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800" b="1" u="sng" cap="small" dirty="0">
                <a:effectLst>
                  <a:outerShdw blurRad="38100" dist="38100" dir="2700000" algn="tl">
                    <a:srgbClr val="000000">
                      <a:alpha val="43137"/>
                    </a:srgbClr>
                  </a:outerShdw>
                </a:effectLst>
                <a:latin typeface="Gotham Medium" panose="02000604030000020004"/>
                <a:ea typeface="Calibri" panose="020F0502020204030204" pitchFamily="34" charset="0"/>
                <a:cs typeface="Calibri" panose="020F0502020204030204" pitchFamily="34" charset="0"/>
              </a:rPr>
              <a:t>Practice for Tax Day</a:t>
            </a:r>
          </a:p>
        </p:txBody>
      </p:sp>
      <p:sp>
        <p:nvSpPr>
          <p:cNvPr id="20" name="TextBox 19">
            <a:extLst>
              <a:ext uri="{FF2B5EF4-FFF2-40B4-BE49-F238E27FC236}">
                <a16:creationId xmlns:a16="http://schemas.microsoft.com/office/drawing/2014/main" id="{E0E08A8E-44E9-45B0-8B50-4F7F860FB96D}"/>
              </a:ext>
            </a:extLst>
          </p:cNvPr>
          <p:cNvSpPr txBox="1"/>
          <p:nvPr/>
        </p:nvSpPr>
        <p:spPr>
          <a:xfrm>
            <a:off x="434064" y="-3497"/>
            <a:ext cx="2733678" cy="584295"/>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rtlCol="0">
            <a:spAutoFit/>
          </a:bodyPr>
          <a:lstStyle/>
          <a:p>
            <a:pPr algn="l"/>
            <a:r>
              <a:rPr lang="en-US" sz="3400" b="1" dirty="0">
                <a:solidFill>
                  <a:srgbClr val="002060"/>
                </a:solidFill>
                <a:effectLst>
                  <a:outerShdw blurRad="38100" dist="38100" dir="2700000" algn="tl">
                    <a:srgbClr val="000000">
                      <a:alpha val="43137"/>
                    </a:srgbClr>
                  </a:outerShdw>
                </a:effectLst>
                <a:latin typeface="Gotham Medium" panose="02000604030000020004"/>
              </a:rPr>
              <a:t>CONCLUSION</a:t>
            </a:r>
            <a:endParaRPr lang="en-US" sz="2500" b="1" dirty="0">
              <a:solidFill>
                <a:srgbClr val="002060"/>
              </a:solidFill>
              <a:effectLst>
                <a:outerShdw blurRad="38100" dist="38100" dir="2700000" algn="tl">
                  <a:srgbClr val="000000">
                    <a:alpha val="43137"/>
                  </a:srgbClr>
                </a:outerShdw>
              </a:effectLst>
              <a:latin typeface="Gotham Medium" panose="02000604030000020004"/>
            </a:endParaRPr>
          </a:p>
        </p:txBody>
      </p:sp>
      <p:cxnSp>
        <p:nvCxnSpPr>
          <p:cNvPr id="21" name="Straight Connector 20">
            <a:extLst>
              <a:ext uri="{FF2B5EF4-FFF2-40B4-BE49-F238E27FC236}">
                <a16:creationId xmlns:a16="http://schemas.microsoft.com/office/drawing/2014/main" id="{22F8F15B-CC40-4200-A69F-FFD4094F4EFC}"/>
              </a:ext>
            </a:extLst>
          </p:cNvPr>
          <p:cNvCxnSpPr/>
          <p:nvPr/>
        </p:nvCxnSpPr>
        <p:spPr>
          <a:xfrm>
            <a:off x="-304800" y="1334934"/>
            <a:ext cx="128016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itle 2">
            <a:extLst>
              <a:ext uri="{FF2B5EF4-FFF2-40B4-BE49-F238E27FC236}">
                <a16:creationId xmlns:a16="http://schemas.microsoft.com/office/drawing/2014/main" id="{67D75771-0A2D-40E1-AA29-B4681B34E4E2}"/>
              </a:ext>
            </a:extLst>
          </p:cNvPr>
          <p:cNvSpPr txBox="1">
            <a:spLocks/>
          </p:cNvSpPr>
          <p:nvPr/>
        </p:nvSpPr>
        <p:spPr>
          <a:xfrm>
            <a:off x="7805076" y="0"/>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85000" lnSpcReduction="1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28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13" name="Slide Number Placeholder 1">
            <a:extLst>
              <a:ext uri="{FF2B5EF4-FFF2-40B4-BE49-F238E27FC236}">
                <a16:creationId xmlns:a16="http://schemas.microsoft.com/office/drawing/2014/main" id="{967719D9-8006-4D2A-9953-08D9D0B6A2C4}"/>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20</a:t>
            </a:fld>
            <a:endParaRPr lang="en-US" dirty="0">
              <a:solidFill>
                <a:srgbClr val="002060"/>
              </a:solidFill>
              <a:latin typeface="Arial Black" panose="020B0A04020102020204" pitchFamily="34" charset="0"/>
            </a:endParaRPr>
          </a:p>
        </p:txBody>
      </p:sp>
      <p:sp>
        <p:nvSpPr>
          <p:cNvPr id="2" name="Rectangle 1">
            <a:extLst>
              <a:ext uri="{FF2B5EF4-FFF2-40B4-BE49-F238E27FC236}">
                <a16:creationId xmlns:a16="http://schemas.microsoft.com/office/drawing/2014/main" id="{D809DA3B-C408-8B2D-5A2D-7026CF93AEEC}"/>
              </a:ext>
            </a:extLst>
          </p:cNvPr>
          <p:cNvSpPr/>
          <p:nvPr/>
        </p:nvSpPr>
        <p:spPr>
          <a:xfrm>
            <a:off x="831610" y="1453231"/>
            <a:ext cx="11155077" cy="2418449"/>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64291" tIns="32146" rIns="64291" bIns="32146">
            <a:spAutoFit/>
          </a:bodyPr>
          <a:lstStyle/>
          <a:p>
            <a:pPr marL="0" marR="0">
              <a:lnSpc>
                <a:spcPct val="107000"/>
              </a:lnSpc>
              <a:spcBef>
                <a:spcPts val="0"/>
              </a:spcBef>
              <a:spcAft>
                <a:spcPts val="0"/>
              </a:spcAft>
            </a:pPr>
            <a:r>
              <a:rPr lang="en-US" sz="2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Calibri" panose="020F0502020204030204" pitchFamily="34" charset="0"/>
              </a:rPr>
              <a:t>It is getting rarer and rarer for people to file their own taxes in the US. But everyone is still responsible to turn over the records of our income and finances, and various estimates suggest that most—but certainly not all—of the taxes in the country are paid fairly (some sources say about </a:t>
            </a:r>
            <a:r>
              <a:rPr lang="en-US" sz="2400" b="1" dirty="0" err="1">
                <a:effectLst>
                  <a:outerShdw blurRad="38100" dist="38100" dir="2700000" algn="tl">
                    <a:srgbClr val="000000">
                      <a:alpha val="43137"/>
                    </a:srgbClr>
                  </a:outerShdw>
                </a:effectLst>
                <a:latin typeface="Gotham Medium" panose="02000604030000020004"/>
                <a:ea typeface="Calibri" panose="020F0502020204030204" pitchFamily="34" charset="0"/>
                <a:cs typeface="Calibri" panose="020F0502020204030204" pitchFamily="34" charset="0"/>
              </a:rPr>
              <a:t>eightyfive</a:t>
            </a:r>
            <a:r>
              <a:rPr lang="en-US" sz="2400" b="1" dirty="0">
                <a:effectLst>
                  <a:outerShdw blurRad="38100" dist="38100" dir="2700000" algn="tl">
                    <a:srgbClr val="000000">
                      <a:alpha val="43137"/>
                    </a:srgbClr>
                  </a:outerShdw>
                </a:effectLst>
                <a:latin typeface="Gotham Medium" panose="02000604030000020004"/>
                <a:ea typeface="Calibri" panose="020F0502020204030204" pitchFamily="34" charset="0"/>
                <a:cs typeface="Calibri" panose="020F0502020204030204" pitchFamily="34" charset="0"/>
              </a:rPr>
              <a:t> percent). What if Christians were known for their profound honesty—never cheating but always fulfilling their obligations? The world would notice!</a:t>
            </a:r>
          </a:p>
        </p:txBody>
      </p:sp>
    </p:spTree>
    <p:extLst>
      <p:ext uri="{BB962C8B-B14F-4D97-AF65-F5344CB8AC3E}">
        <p14:creationId xmlns:p14="http://schemas.microsoft.com/office/powerpoint/2010/main" val="34520858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light in the clouds&#10;&#10;Description automatically generated">
            <a:extLst>
              <a:ext uri="{FF2B5EF4-FFF2-40B4-BE49-F238E27FC236}">
                <a16:creationId xmlns:a16="http://schemas.microsoft.com/office/drawing/2014/main" id="{D06D470D-A8DC-4F8E-A8E7-314A234FDD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TextBox 21">
            <a:extLst>
              <a:ext uri="{FF2B5EF4-FFF2-40B4-BE49-F238E27FC236}">
                <a16:creationId xmlns:a16="http://schemas.microsoft.com/office/drawing/2014/main" id="{4676F6D0-DB31-CDF4-CB58-52DCB873ABEF}"/>
              </a:ext>
            </a:extLst>
          </p:cNvPr>
          <p:cNvSpPr txBox="1"/>
          <p:nvPr/>
        </p:nvSpPr>
        <p:spPr>
          <a:xfrm>
            <a:off x="802755" y="3249637"/>
            <a:ext cx="8089017" cy="2936188"/>
          </a:xfrm>
          <a:prstGeom prst="rect">
            <a:avLst/>
          </a:prstGeom>
          <a:solidFill>
            <a:schemeClr val="bg1">
              <a:alpha val="20000"/>
            </a:schemeClr>
          </a:solidFill>
          <a:ln>
            <a:gradFill flip="none" rotWithShape="1">
              <a:gsLst>
                <a:gs pos="0">
                  <a:srgbClr val="002060"/>
                </a:gs>
                <a:gs pos="33000">
                  <a:srgbClr val="0070C0"/>
                </a:gs>
                <a:gs pos="16000">
                  <a:schemeClr val="accent1">
                    <a:lumMod val="45000"/>
                    <a:lumOff val="55000"/>
                  </a:schemeClr>
                </a:gs>
                <a:gs pos="100000">
                  <a:schemeClr val="bg2"/>
                </a:gs>
              </a:gsLst>
              <a:path path="circle">
                <a:fillToRect l="100000" t="100000"/>
              </a:path>
              <a:tileRect r="-100000" b="-100000"/>
            </a:grad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a:spAutoFit/>
          </a:bodyPr>
          <a:lstStyle/>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bless thee, and keep thee:</a:t>
            </a:r>
          </a:p>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make his face shine </a:t>
            </a:r>
            <a:r>
              <a:rPr lang="en-US" sz="2800" b="1" i="1">
                <a:ln w="0"/>
                <a:effectLst>
                  <a:outerShdw blurRad="38100" dist="19050" dir="2700000" algn="tl" rotWithShape="0">
                    <a:schemeClr val="dk1">
                      <a:alpha val="40000"/>
                    </a:schemeClr>
                  </a:outerShdw>
                </a:effectLst>
                <a:latin typeface="Arial Black" panose="020B0A04020102020204" pitchFamily="34" charset="0"/>
              </a:rPr>
              <a:t>upon</a:t>
            </a:r>
            <a:r>
              <a:rPr lang="en-US" sz="2800" i="1">
                <a:ln w="0"/>
                <a:effectLst>
                  <a:outerShdw blurRad="38100" dist="19050" dir="2700000" algn="tl" rotWithShape="0">
                    <a:schemeClr val="dk1">
                      <a:alpha val="40000"/>
                    </a:schemeClr>
                  </a:outerShdw>
                </a:effectLst>
                <a:latin typeface="Arial Black" panose="020B0A04020102020204" pitchFamily="34" charset="0"/>
              </a:rPr>
              <a:t> thee, and be gracious unto thee:</a:t>
            </a:r>
          </a:p>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lift up his countenance upon thee and give thee peace.</a:t>
            </a:r>
          </a:p>
          <a:p>
            <a:pPr marL="342882" lvl="1" indent="-342882" algn="r"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  - Numbers 6:24-26, </a:t>
            </a:r>
          </a:p>
        </p:txBody>
      </p:sp>
      <p:grpSp>
        <p:nvGrpSpPr>
          <p:cNvPr id="11" name="Group 10">
            <a:extLst>
              <a:ext uri="{FF2B5EF4-FFF2-40B4-BE49-F238E27FC236}">
                <a16:creationId xmlns:a16="http://schemas.microsoft.com/office/drawing/2014/main" id="{9E1AA1C2-9BEA-4430-9487-075ECF958E7D}"/>
              </a:ext>
            </a:extLst>
          </p:cNvPr>
          <p:cNvGrpSpPr/>
          <p:nvPr/>
        </p:nvGrpSpPr>
        <p:grpSpPr>
          <a:xfrm>
            <a:off x="7455876" y="6077245"/>
            <a:ext cx="4088009" cy="571545"/>
            <a:chOff x="2514600" y="5649894"/>
            <a:chExt cx="5048626" cy="872047"/>
          </a:xfrm>
        </p:grpSpPr>
        <p:grpSp>
          <p:nvGrpSpPr>
            <p:cNvPr id="12" name="Group 11">
              <a:extLst>
                <a:ext uri="{FF2B5EF4-FFF2-40B4-BE49-F238E27FC236}">
                  <a16:creationId xmlns:a16="http://schemas.microsoft.com/office/drawing/2014/main" id="{7AAA1E9F-481E-4E6C-B71A-AAF3E641E551}"/>
                </a:ext>
              </a:extLst>
            </p:cNvPr>
            <p:cNvGrpSpPr/>
            <p:nvPr/>
          </p:nvGrpSpPr>
          <p:grpSpPr>
            <a:xfrm>
              <a:off x="3200400" y="5649894"/>
              <a:ext cx="3659864" cy="452610"/>
              <a:chOff x="3142974" y="6271325"/>
              <a:chExt cx="6718852" cy="1014475"/>
            </a:xfrm>
          </p:grpSpPr>
          <p:sp>
            <p:nvSpPr>
              <p:cNvPr id="14" name="Rectangle: Rounded Corners 13">
                <a:extLst>
                  <a:ext uri="{FF2B5EF4-FFF2-40B4-BE49-F238E27FC236}">
                    <a16:creationId xmlns:a16="http://schemas.microsoft.com/office/drawing/2014/main" id="{BB2EED20-80AC-4C51-A074-65C21CB2EB7E}"/>
                  </a:ext>
                </a:extLst>
              </p:cNvPr>
              <p:cNvSpPr/>
              <p:nvPr/>
            </p:nvSpPr>
            <p:spPr>
              <a:xfrm>
                <a:off x="3142974" y="6343198"/>
                <a:ext cx="6718852" cy="870737"/>
              </a:xfrm>
              <a:prstGeom prst="roundRect">
                <a:avLst/>
              </a:prstGeom>
              <a:blipFill rotWithShape="1">
                <a:blip r:embed="rId4" cstate="print">
                  <a:extLst>
                    <a:ext uri="{28A0092B-C50C-407E-A947-70E740481C1C}">
                      <a14:useLocalDpi xmlns:a14="http://schemas.microsoft.com/office/drawing/2010/main" val="0"/>
                    </a:ext>
                  </a:extLst>
                </a:blip>
                <a:srcRect/>
                <a:tile tx="0" ty="0" sx="100000" sy="100000" flip="none" algn="tl"/>
              </a:blipFill>
              <a:ln w="12700" cap="flat">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321440"/>
                <a:endParaRPr lang="en-US" sz="2200">
                  <a:effectLst>
                    <a:outerShdw blurRad="63500" dist="25400" dir="2700000" rotWithShape="0">
                      <a:srgbClr val="000000">
                        <a:alpha val="70000"/>
                      </a:srgbClr>
                    </a:outerShdw>
                  </a:effectLst>
                </a:endParaRPr>
              </a:p>
            </p:txBody>
          </p:sp>
          <p:grpSp>
            <p:nvGrpSpPr>
              <p:cNvPr id="15" name="Group 13">
                <a:extLst>
                  <a:ext uri="{FF2B5EF4-FFF2-40B4-BE49-F238E27FC236}">
                    <a16:creationId xmlns:a16="http://schemas.microsoft.com/office/drawing/2014/main" id="{B2656C20-4042-4571-B49B-A4B645C0D76E}"/>
                  </a:ext>
                </a:extLst>
              </p:cNvPr>
              <p:cNvGrpSpPr/>
              <p:nvPr/>
            </p:nvGrpSpPr>
            <p:grpSpPr>
              <a:xfrm>
                <a:off x="3521476" y="6271325"/>
                <a:ext cx="5961849" cy="1014475"/>
                <a:chOff x="3385351" y="6315919"/>
                <a:chExt cx="5961849" cy="1014475"/>
              </a:xfrm>
              <a:scene3d>
                <a:camera prst="orthographicFront">
                  <a:rot lat="0" lon="0" rev="0"/>
                </a:camera>
                <a:lightRig rig="balanced" dir="t">
                  <a:rot lat="0" lon="0" rev="8700000"/>
                </a:lightRig>
              </a:scene3d>
            </p:grpSpPr>
            <p:pic>
              <p:nvPicPr>
                <p:cNvPr id="16" name="Picture 15" descr="A picture containing drawing, room&#10;&#10;Description automatically generated">
                  <a:extLst>
                    <a:ext uri="{FF2B5EF4-FFF2-40B4-BE49-F238E27FC236}">
                      <a16:creationId xmlns:a16="http://schemas.microsoft.com/office/drawing/2014/main" id="{7C4A7054-B0A0-40DC-B51D-B2D4AE844A7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85351" y="6570342"/>
                  <a:ext cx="2184451" cy="622569"/>
                </a:xfrm>
                <a:prstGeom prst="rect">
                  <a:avLst/>
                </a:prstGeom>
                <a:ln>
                  <a:noFill/>
                </a:ln>
                <a:effectLst>
                  <a:outerShdw blurRad="44450" dist="27940" dir="5400000" algn="ctr">
                    <a:srgbClr val="000000">
                      <a:alpha val="32000"/>
                    </a:srgbClr>
                  </a:outerShdw>
                </a:effectLst>
                <a:sp3d>
                  <a:bevelT w="190500" h="38100"/>
                </a:sp3d>
              </p:spPr>
            </p:pic>
            <p:pic>
              <p:nvPicPr>
                <p:cNvPr id="17" name="Picture 16" descr="A close up of a logo&#10;&#10;Description automatically generated">
                  <a:extLst>
                    <a:ext uri="{FF2B5EF4-FFF2-40B4-BE49-F238E27FC236}">
                      <a16:creationId xmlns:a16="http://schemas.microsoft.com/office/drawing/2014/main" id="{8627415D-F3E2-4067-93F5-99ECCFCF990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46205" y="6315919"/>
                  <a:ext cx="1107143" cy="1014475"/>
                </a:xfrm>
                <a:prstGeom prst="rect">
                  <a:avLst/>
                </a:prstGeom>
                <a:ln>
                  <a:noFill/>
                </a:ln>
                <a:effectLst>
                  <a:outerShdw blurRad="44450" dist="27940" dir="5400000" algn="ctr">
                    <a:srgbClr val="000000">
                      <a:alpha val="32000"/>
                    </a:srgbClr>
                  </a:outerShdw>
                </a:effectLst>
                <a:sp3d>
                  <a:bevelT w="190500" h="38100"/>
                </a:sp3d>
              </p:spPr>
            </p:pic>
            <p:pic>
              <p:nvPicPr>
                <p:cNvPr id="18" name="Picture 17">
                  <a:extLst>
                    <a:ext uri="{FF2B5EF4-FFF2-40B4-BE49-F238E27FC236}">
                      <a16:creationId xmlns:a16="http://schemas.microsoft.com/office/drawing/2014/main" id="{5CD40875-D24E-4230-AFBD-F7C697FC47C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62749" y="6605486"/>
                  <a:ext cx="2184451" cy="322374"/>
                </a:xfrm>
                <a:prstGeom prst="rect">
                  <a:avLst/>
                </a:prstGeom>
                <a:ln>
                  <a:noFill/>
                </a:ln>
                <a:effectLst>
                  <a:outerShdw blurRad="44450" dist="27940" dir="5400000" algn="ctr">
                    <a:srgbClr val="000000">
                      <a:alpha val="32000"/>
                    </a:srgbClr>
                  </a:outerShdw>
                </a:effectLst>
                <a:sp3d>
                  <a:bevelT w="190500" h="38100"/>
                </a:sp3d>
              </p:spPr>
            </p:pic>
          </p:grpSp>
        </p:grpSp>
        <p:sp>
          <p:nvSpPr>
            <p:cNvPr id="13" name="Rectangle 12">
              <a:extLst>
                <a:ext uri="{FF2B5EF4-FFF2-40B4-BE49-F238E27FC236}">
                  <a16:creationId xmlns:a16="http://schemas.microsoft.com/office/drawing/2014/main" id="{DC04D890-4AEB-4299-B09E-C21A71394D8B}"/>
                </a:ext>
              </a:extLst>
            </p:cNvPr>
            <p:cNvSpPr/>
            <p:nvPr/>
          </p:nvSpPr>
          <p:spPr>
            <a:xfrm>
              <a:off x="2514600" y="6188090"/>
              <a:ext cx="5048626" cy="333851"/>
            </a:xfrm>
            <a:prstGeom prst="rect">
              <a:avLst/>
            </a:prstGeom>
            <a:solidFill>
              <a:srgbClr val="002060"/>
            </a:solidFill>
          </p:spPr>
          <p:txBody>
            <a:bodyPr wrap="square" lIns="64291" tIns="32146" rIns="64291" bIns="32146">
              <a:spAutoFit/>
            </a:bodyPr>
            <a:lstStyle/>
            <a:p>
              <a:r>
                <a:rPr lang="en-US" sz="500" dirty="0">
                  <a:solidFill>
                    <a:schemeClr val="bg1"/>
                  </a:solidFill>
                  <a:latin typeface="Gotham Book"/>
                  <a:cs typeface="Lucida Sans Unicode" panose="020B0602030504020204" pitchFamily="34" charset="0"/>
                </a:rPr>
                <a:t>Material adapted by Stanford W. Bowman Jr. from Echoes® Adult and Bible-in-Life® Adult Spring 2026 quarter with permission, © David C Cook, https://davidccook.org. May not be further reproduced. All rights reserved.</a:t>
              </a:r>
            </a:p>
          </p:txBody>
        </p:sp>
      </p:grpSp>
    </p:spTree>
    <p:extLst>
      <p:ext uri="{BB962C8B-B14F-4D97-AF65-F5344CB8AC3E}">
        <p14:creationId xmlns:p14="http://schemas.microsoft.com/office/powerpoint/2010/main" val="14042000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A light in the clouds&#10;&#10;Description automatically generated">
            <a:extLst>
              <a:ext uri="{FF2B5EF4-FFF2-40B4-BE49-F238E27FC236}">
                <a16:creationId xmlns:a16="http://schemas.microsoft.com/office/drawing/2014/main" id="{8D7FC4CC-9F00-4E00-94B0-E8CCC4C74065}"/>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4" name="Picture 13" descr="A light in the clouds&#10;&#10;Description automatically generated">
            <a:extLst>
              <a:ext uri="{FF2B5EF4-FFF2-40B4-BE49-F238E27FC236}">
                <a16:creationId xmlns:a16="http://schemas.microsoft.com/office/drawing/2014/main" id="{BCD56A3E-3200-486D-AE4C-286C13F7DDEA}"/>
              </a:ext>
            </a:extLst>
          </p:cNvPr>
          <p:cNvPicPr>
            <a:picLocks noChangeAspect="1"/>
          </p:cNvPicPr>
          <p:nvPr/>
        </p:nvPicPr>
        <p:blipFill>
          <a:blip r:embed="rId3">
            <a:alphaModFix amt="50000"/>
            <a:duotone>
              <a:schemeClr val="accent2">
                <a:shade val="45000"/>
                <a:satMod val="135000"/>
              </a:schemeClr>
              <a:prstClr val="white"/>
            </a:duotone>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54302"/>
            <a:ext cx="12192000" cy="6858000"/>
          </a:xfrm>
          <a:prstGeom prst="rect">
            <a:avLst/>
          </a:prstGeom>
        </p:spPr>
      </p:pic>
      <p:sp>
        <p:nvSpPr>
          <p:cNvPr id="36868" name="Line 7"/>
          <p:cNvSpPr>
            <a:spLocks noChangeShapeType="1"/>
          </p:cNvSpPr>
          <p:nvPr/>
        </p:nvSpPr>
        <p:spPr bwMode="auto">
          <a:xfrm flipH="1" flipV="1">
            <a:off x="-557806" y="1553497"/>
            <a:ext cx="8358188" cy="1067990"/>
          </a:xfrm>
          <a:prstGeom prst="line">
            <a:avLst/>
          </a:prstGeom>
          <a:noFill/>
          <a:ln w="8533" cap="rnd">
            <a:solidFill>
              <a:srgbClr val="A9A9EF">
                <a:alpha val="45097"/>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sp>
        <p:nvSpPr>
          <p:cNvPr id="36869" name="Line 8"/>
          <p:cNvSpPr>
            <a:spLocks noChangeShapeType="1"/>
          </p:cNvSpPr>
          <p:nvPr/>
        </p:nvSpPr>
        <p:spPr bwMode="auto">
          <a:xfrm flipV="1">
            <a:off x="3339541" y="1329965"/>
            <a:ext cx="8358188" cy="3849290"/>
          </a:xfrm>
          <a:prstGeom prst="line">
            <a:avLst/>
          </a:prstGeom>
          <a:noFill/>
          <a:ln w="7111" cap="rnd">
            <a:solidFill>
              <a:srgbClr val="9E9EED">
                <a:alpha val="34901"/>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sp>
        <p:nvSpPr>
          <p:cNvPr id="11" name="Line 7">
            <a:extLst>
              <a:ext uri="{FF2B5EF4-FFF2-40B4-BE49-F238E27FC236}">
                <a16:creationId xmlns:a16="http://schemas.microsoft.com/office/drawing/2014/main" id="{137B51C5-058B-48A2-B1E2-E4689C9F6D64}"/>
              </a:ext>
            </a:extLst>
          </p:cNvPr>
          <p:cNvSpPr>
            <a:spLocks noChangeShapeType="1"/>
          </p:cNvSpPr>
          <p:nvPr/>
        </p:nvSpPr>
        <p:spPr bwMode="auto">
          <a:xfrm flipH="1" flipV="1">
            <a:off x="7048503" y="1277544"/>
            <a:ext cx="1503760" cy="1067990"/>
          </a:xfrm>
          <a:prstGeom prst="line">
            <a:avLst/>
          </a:prstGeom>
          <a:noFill/>
          <a:ln w="8533" cap="rnd">
            <a:solidFill>
              <a:srgbClr val="A9A9EF">
                <a:alpha val="45097"/>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cxnSp>
        <p:nvCxnSpPr>
          <p:cNvPr id="33" name="Straight Connector 32">
            <a:extLst>
              <a:ext uri="{FF2B5EF4-FFF2-40B4-BE49-F238E27FC236}">
                <a16:creationId xmlns:a16="http://schemas.microsoft.com/office/drawing/2014/main" id="{8FBD9161-33ED-4C7A-9101-A5509CA2C805}"/>
              </a:ext>
            </a:extLst>
          </p:cNvPr>
          <p:cNvCxnSpPr/>
          <p:nvPr/>
        </p:nvCxnSpPr>
        <p:spPr>
          <a:xfrm>
            <a:off x="336374" y="1004994"/>
            <a:ext cx="9966960" cy="0"/>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C173528E-EDC8-4FBE-9BE9-878B206B957E}"/>
              </a:ext>
            </a:extLst>
          </p:cNvPr>
          <p:cNvSpPr/>
          <p:nvPr/>
        </p:nvSpPr>
        <p:spPr>
          <a:xfrm>
            <a:off x="485045" y="1168930"/>
            <a:ext cx="11212684" cy="5475538"/>
          </a:xfrm>
          <a:prstGeom prst="rect">
            <a:avLst/>
          </a:prstGeom>
          <a:noFill/>
          <a:ln w="53975">
            <a:noFill/>
          </a:ln>
        </p:spPr>
        <p:txBody>
          <a:bodyPr wrap="square">
            <a:spAutoFit/>
          </a:bodyPr>
          <a:lstStyle/>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1 Why is a question about paying taxes a trap for Jesus?</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2 How does Jesus’ response stun His opponents?</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16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1600" b="1" dirty="0">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3 Do government authorities have absolute power? Why or why not?</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p:txBody>
      </p:sp>
      <p:sp>
        <p:nvSpPr>
          <p:cNvPr id="23" name="Title 2">
            <a:extLst>
              <a:ext uri="{FF2B5EF4-FFF2-40B4-BE49-F238E27FC236}">
                <a16:creationId xmlns:a16="http://schemas.microsoft.com/office/drawing/2014/main" id="{4AE1B342-E6EE-45AE-83D4-7797DFEF110B}"/>
              </a:ext>
            </a:extLst>
          </p:cNvPr>
          <p:cNvSpPr txBox="1">
            <a:spLocks/>
          </p:cNvSpPr>
          <p:nvPr/>
        </p:nvSpPr>
        <p:spPr>
          <a:xfrm>
            <a:off x="7981122" y="169551"/>
            <a:ext cx="3906079" cy="584800"/>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9" tIns="35719" rIns="35719" bIns="35719" rtlCol="0" anchor="ctr">
            <a:normAutofit fontScale="475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a:lnSpc>
                <a:spcPct val="107000"/>
              </a:lnSpc>
              <a:spcBef>
                <a:spcPts val="0"/>
              </a:spcBef>
              <a:spcAft>
                <a:spcPts val="0"/>
              </a:spcAft>
            </a:pPr>
            <a:r>
              <a:rPr lang="en-US" sz="5400" b="1" kern="100" dirty="0">
                <a:effectLst/>
                <a:latin typeface="Calibri" panose="020F0502020204030204" pitchFamily="34" charset="0"/>
                <a:ea typeface="Calibri" panose="020F0502020204030204" pitchFamily="34" charset="0"/>
                <a:cs typeface="Calibri" panose="020F0502020204030204" pitchFamily="34" charset="0"/>
              </a:rPr>
              <a:t> God Before Government </a:t>
            </a:r>
          </a:p>
        </p:txBody>
      </p:sp>
      <p:sp>
        <p:nvSpPr>
          <p:cNvPr id="21" name="Rectangle 20">
            <a:extLst>
              <a:ext uri="{FF2B5EF4-FFF2-40B4-BE49-F238E27FC236}">
                <a16:creationId xmlns:a16="http://schemas.microsoft.com/office/drawing/2014/main" id="{D5CA7739-1376-4613-8ADE-73CDD8360891}"/>
              </a:ext>
            </a:extLst>
          </p:cNvPr>
          <p:cNvSpPr/>
          <p:nvPr/>
        </p:nvSpPr>
        <p:spPr>
          <a:xfrm>
            <a:off x="782971" y="1573207"/>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If Jesus answers yes, then He seems to promote Roman oppression. If He says no, He can be charged with rebellion against the empire. The two groups—Pharisees and Herodians—are waiting to catch Jesus’ disloyalty, either to God or emperor. </a:t>
            </a:r>
          </a:p>
        </p:txBody>
      </p:sp>
      <p:sp>
        <p:nvSpPr>
          <p:cNvPr id="18" name="Title 2">
            <a:extLst>
              <a:ext uri="{FF2B5EF4-FFF2-40B4-BE49-F238E27FC236}">
                <a16:creationId xmlns:a16="http://schemas.microsoft.com/office/drawing/2014/main" id="{8D284436-DACD-56FE-3A1E-471E5FEDF884}"/>
              </a:ext>
            </a:extLst>
          </p:cNvPr>
          <p:cNvSpPr txBox="1">
            <a:spLocks/>
          </p:cNvSpPr>
          <p:nvPr/>
        </p:nvSpPr>
        <p:spPr>
          <a:xfrm>
            <a:off x="118926" y="36914"/>
            <a:ext cx="2983831" cy="850074"/>
          </a:xfrm>
          <a:prstGeom prst="rect">
            <a:avLst/>
          </a:prstGeom>
          <a:no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rtlCol="0" anchor="ctr">
            <a:norm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algn="l"/>
            <a:r>
              <a:rPr lang="en-US" sz="2400" b="1">
                <a:solidFill>
                  <a:schemeClr val="tx1"/>
                </a:solidFill>
                <a:latin typeface="Gotham Medium" panose="02000604030000020004"/>
              </a:rPr>
              <a:t>QUESTION &amp; ANSWER</a:t>
            </a:r>
            <a:endParaRPr lang="en-US" sz="1800" b="1">
              <a:solidFill>
                <a:schemeClr val="tx1"/>
              </a:solidFill>
              <a:latin typeface="Gotham Medium" panose="02000604030000020004"/>
            </a:endParaRPr>
          </a:p>
        </p:txBody>
      </p:sp>
      <p:sp>
        <p:nvSpPr>
          <p:cNvPr id="12" name="Rectangle 11">
            <a:extLst>
              <a:ext uri="{FF2B5EF4-FFF2-40B4-BE49-F238E27FC236}">
                <a16:creationId xmlns:a16="http://schemas.microsoft.com/office/drawing/2014/main" id="{43E01BC6-A475-427E-AAE4-EABF933AD3A0}"/>
              </a:ext>
            </a:extLst>
          </p:cNvPr>
          <p:cNvSpPr/>
          <p:nvPr/>
        </p:nvSpPr>
        <p:spPr>
          <a:xfrm>
            <a:off x="841221" y="3154156"/>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He makes a clever observation that nearly all money has a human face on it. God’s desire is for us to fulfill what civil government requires, like taxes. Yet these authorities are not outside His purview. God is able to use non-Christian kings and rulers. </a:t>
            </a:r>
          </a:p>
        </p:txBody>
      </p:sp>
      <p:sp>
        <p:nvSpPr>
          <p:cNvPr id="13" name="Slide Number Placeholder 1">
            <a:extLst>
              <a:ext uri="{FF2B5EF4-FFF2-40B4-BE49-F238E27FC236}">
                <a16:creationId xmlns:a16="http://schemas.microsoft.com/office/drawing/2014/main" id="{DE2CC819-406C-4B83-835A-1A154365B191}"/>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22</a:t>
            </a:fld>
            <a:endParaRPr lang="en-US" dirty="0">
              <a:solidFill>
                <a:srgbClr val="002060"/>
              </a:solidFill>
              <a:latin typeface="Arial Black" panose="020B0A04020102020204" pitchFamily="34" charset="0"/>
            </a:endParaRPr>
          </a:p>
        </p:txBody>
      </p:sp>
      <p:sp>
        <p:nvSpPr>
          <p:cNvPr id="2" name="Rectangle 1">
            <a:extLst>
              <a:ext uri="{FF2B5EF4-FFF2-40B4-BE49-F238E27FC236}">
                <a16:creationId xmlns:a16="http://schemas.microsoft.com/office/drawing/2014/main" id="{D2A6677E-3A83-03C3-DB0D-0504BD19373D}"/>
              </a:ext>
            </a:extLst>
          </p:cNvPr>
          <p:cNvSpPr/>
          <p:nvPr/>
        </p:nvSpPr>
        <p:spPr>
          <a:xfrm>
            <a:off x="841221" y="4856151"/>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Only God can and should have absolute authority. Followers of Jesus are to glorify and honor God as supreme. But that allows them to follow the laws and requirements of civil leaders, so long as those laws do not violate the first allegiance to God. </a:t>
            </a:r>
          </a:p>
        </p:txBody>
      </p:sp>
    </p:spTree>
    <p:extLst>
      <p:ext uri="{BB962C8B-B14F-4D97-AF65-F5344CB8AC3E}">
        <p14:creationId xmlns:p14="http://schemas.microsoft.com/office/powerpoint/2010/main" val="9388029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left)">
                                      <p:cBhvr>
                                        <p:cTn id="7" dur="10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1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2" grpId="0" animBg="1"/>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3FCFD-1D96-E3FB-20C8-9DF4C07A8AA4}"/>
            </a:ext>
          </a:extLst>
        </p:cNvPr>
        <p:cNvGrpSpPr/>
        <p:nvPr/>
      </p:nvGrpSpPr>
      <p:grpSpPr>
        <a:xfrm>
          <a:off x="0" y="0"/>
          <a:ext cx="0" cy="0"/>
          <a:chOff x="0" y="0"/>
          <a:chExt cx="0" cy="0"/>
        </a:xfrm>
      </p:grpSpPr>
      <p:pic>
        <p:nvPicPr>
          <p:cNvPr id="15" name="Picture 14" descr="A light in the clouds&#10;&#10;Description automatically generated">
            <a:extLst>
              <a:ext uri="{FF2B5EF4-FFF2-40B4-BE49-F238E27FC236}">
                <a16:creationId xmlns:a16="http://schemas.microsoft.com/office/drawing/2014/main" id="{FB10D526-9301-B600-5DF8-513034E1C256}"/>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1"/>
            <a:ext cx="12192000" cy="6858000"/>
          </a:xfrm>
          <a:prstGeom prst="rect">
            <a:avLst/>
          </a:prstGeom>
          <a:solidFill>
            <a:schemeClr val="accent5">
              <a:lumMod val="20000"/>
              <a:lumOff val="80000"/>
              <a:alpha val="50000"/>
            </a:schemeClr>
          </a:solidFill>
        </p:spPr>
      </p:pic>
      <p:pic>
        <p:nvPicPr>
          <p:cNvPr id="14" name="Picture 13" descr="A light in the clouds&#10;&#10;Description automatically generated">
            <a:extLst>
              <a:ext uri="{FF2B5EF4-FFF2-40B4-BE49-F238E27FC236}">
                <a16:creationId xmlns:a16="http://schemas.microsoft.com/office/drawing/2014/main" id="{E22395F2-9166-4841-E6A3-8B6D45896C46}"/>
              </a:ext>
            </a:extLst>
          </p:cNvPr>
          <p:cNvPicPr>
            <a:picLocks noChangeAspect="1"/>
          </p:cNvPicPr>
          <p:nvPr/>
        </p:nvPicPr>
        <p:blipFill>
          <a:blip r:embed="rId3">
            <a:alphaModFix amt="50000"/>
            <a:duotone>
              <a:schemeClr val="accent2">
                <a:shade val="45000"/>
                <a:satMod val="135000"/>
              </a:schemeClr>
              <a:prstClr val="white"/>
            </a:duotone>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54302"/>
            <a:ext cx="12192000" cy="6858000"/>
          </a:xfrm>
          <a:prstGeom prst="rect">
            <a:avLst/>
          </a:prstGeom>
        </p:spPr>
      </p:pic>
      <p:sp>
        <p:nvSpPr>
          <p:cNvPr id="36868" name="Line 7">
            <a:extLst>
              <a:ext uri="{FF2B5EF4-FFF2-40B4-BE49-F238E27FC236}">
                <a16:creationId xmlns:a16="http://schemas.microsoft.com/office/drawing/2014/main" id="{ED9CF46C-FABC-5750-0F2F-A889FE4DC413}"/>
              </a:ext>
            </a:extLst>
          </p:cNvPr>
          <p:cNvSpPr>
            <a:spLocks noChangeShapeType="1"/>
          </p:cNvSpPr>
          <p:nvPr/>
        </p:nvSpPr>
        <p:spPr bwMode="auto">
          <a:xfrm flipH="1" flipV="1">
            <a:off x="-557806" y="1553497"/>
            <a:ext cx="8358188" cy="1067990"/>
          </a:xfrm>
          <a:prstGeom prst="line">
            <a:avLst/>
          </a:prstGeom>
          <a:noFill/>
          <a:ln w="8533" cap="rnd">
            <a:solidFill>
              <a:srgbClr val="A9A9EF">
                <a:alpha val="45097"/>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sp>
        <p:nvSpPr>
          <p:cNvPr id="36869" name="Line 8">
            <a:extLst>
              <a:ext uri="{FF2B5EF4-FFF2-40B4-BE49-F238E27FC236}">
                <a16:creationId xmlns:a16="http://schemas.microsoft.com/office/drawing/2014/main" id="{EA6615B7-61DD-3F20-E8D8-2389A6A430D7}"/>
              </a:ext>
            </a:extLst>
          </p:cNvPr>
          <p:cNvSpPr>
            <a:spLocks noChangeShapeType="1"/>
          </p:cNvSpPr>
          <p:nvPr/>
        </p:nvSpPr>
        <p:spPr bwMode="auto">
          <a:xfrm flipV="1">
            <a:off x="3339541" y="1329965"/>
            <a:ext cx="8358188" cy="3849290"/>
          </a:xfrm>
          <a:prstGeom prst="line">
            <a:avLst/>
          </a:prstGeom>
          <a:noFill/>
          <a:ln w="7111" cap="rnd">
            <a:solidFill>
              <a:srgbClr val="9E9EED">
                <a:alpha val="34901"/>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sp>
        <p:nvSpPr>
          <p:cNvPr id="11" name="Line 7">
            <a:extLst>
              <a:ext uri="{FF2B5EF4-FFF2-40B4-BE49-F238E27FC236}">
                <a16:creationId xmlns:a16="http://schemas.microsoft.com/office/drawing/2014/main" id="{49E3EA54-3694-AF7D-4400-9FE7C8B3B2F8}"/>
              </a:ext>
            </a:extLst>
          </p:cNvPr>
          <p:cNvSpPr>
            <a:spLocks noChangeShapeType="1"/>
          </p:cNvSpPr>
          <p:nvPr/>
        </p:nvSpPr>
        <p:spPr bwMode="auto">
          <a:xfrm flipH="1" flipV="1">
            <a:off x="7048503" y="1277544"/>
            <a:ext cx="1503760" cy="1067990"/>
          </a:xfrm>
          <a:prstGeom prst="line">
            <a:avLst/>
          </a:prstGeom>
          <a:noFill/>
          <a:ln w="8533" cap="rnd">
            <a:solidFill>
              <a:srgbClr val="A9A9EF">
                <a:alpha val="45097"/>
              </a:srgbClr>
            </a:solidFill>
            <a:round/>
            <a:headEnd/>
            <a:tailEnd/>
          </a:ln>
          <a:extLst>
            <a:ext uri="{909E8E84-426E-40DD-AFC4-6F175D3DCCD1}">
              <a14:hiddenFill xmlns:a14="http://schemas.microsoft.com/office/drawing/2010/main">
                <a:noFill/>
              </a14:hiddenFill>
            </a:ext>
          </a:extLst>
        </p:spPr>
        <p:txBody>
          <a:bodyPr lIns="36164" tIns="18082" rIns="36164" bIns="18082"/>
          <a:lstStyle/>
          <a:p>
            <a:endParaRPr lang="en-US" sz="3151" b="1">
              <a:latin typeface="Gotham Medium" panose="02000604030000020004"/>
            </a:endParaRPr>
          </a:p>
        </p:txBody>
      </p:sp>
      <p:cxnSp>
        <p:nvCxnSpPr>
          <p:cNvPr id="33" name="Straight Connector 32">
            <a:extLst>
              <a:ext uri="{FF2B5EF4-FFF2-40B4-BE49-F238E27FC236}">
                <a16:creationId xmlns:a16="http://schemas.microsoft.com/office/drawing/2014/main" id="{A76C9CDC-9569-A81F-7388-2C2A91F5B376}"/>
              </a:ext>
            </a:extLst>
          </p:cNvPr>
          <p:cNvCxnSpPr/>
          <p:nvPr/>
        </p:nvCxnSpPr>
        <p:spPr>
          <a:xfrm>
            <a:off x="336374" y="1004994"/>
            <a:ext cx="9966960" cy="0"/>
          </a:xfrm>
          <a:prstGeom prst="line">
            <a:avLst/>
          </a:prstGeom>
          <a:ln w="76200">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83988264-3AD1-D61E-27BA-460FAF73FA2E}"/>
              </a:ext>
            </a:extLst>
          </p:cNvPr>
          <p:cNvSpPr/>
          <p:nvPr/>
        </p:nvSpPr>
        <p:spPr>
          <a:xfrm>
            <a:off x="485045" y="1168930"/>
            <a:ext cx="11212684" cy="4553491"/>
          </a:xfrm>
          <a:prstGeom prst="rect">
            <a:avLst/>
          </a:prstGeom>
          <a:noFill/>
          <a:ln w="53975">
            <a:noFill/>
          </a:ln>
        </p:spPr>
        <p:txBody>
          <a:bodyPr wrap="square">
            <a:spAutoFit/>
          </a:bodyPr>
          <a:lstStyle/>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1 Why does Peter address his audience as exiles and foreigners?</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2 Why does Peter encourage living holy lives?</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16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1600" b="1" dirty="0">
              <a:latin typeface="Gotham Medium" panose="02000604030000020004"/>
              <a:ea typeface="Calibri" panose="020F0502020204030204" pitchFamily="34" charset="0"/>
              <a:cs typeface="Times New Roman" panose="02020603050405020304" pitchFamily="18" charset="0"/>
            </a:endParaRPr>
          </a:p>
          <a:p>
            <a:pPr>
              <a:lnSpc>
                <a:spcPct val="107000"/>
              </a:lnSpc>
            </a:pPr>
            <a:r>
              <a:rPr lang="en-US" sz="2400" b="1" dirty="0">
                <a:latin typeface="Gotham Medium" panose="02000604030000020004"/>
                <a:ea typeface="Calibri" panose="020F0502020204030204" pitchFamily="34" charset="0"/>
                <a:cs typeface="Times New Roman" panose="02020603050405020304" pitchFamily="18" charset="0"/>
              </a:rPr>
              <a:t>3 What reason does Peter give for obeying the authorities?</a:t>
            </a: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a:p>
            <a:pPr>
              <a:lnSpc>
                <a:spcPct val="107000"/>
              </a:lnSpc>
            </a:pPr>
            <a:endParaRPr lang="en-US" sz="2400" b="1" dirty="0">
              <a:latin typeface="Gotham Medium" panose="02000604030000020004"/>
              <a:ea typeface="Calibri" panose="020F0502020204030204" pitchFamily="34" charset="0"/>
              <a:cs typeface="Times New Roman" panose="02020603050405020304" pitchFamily="18" charset="0"/>
            </a:endParaRPr>
          </a:p>
        </p:txBody>
      </p:sp>
      <p:sp>
        <p:nvSpPr>
          <p:cNvPr id="23" name="Title 2">
            <a:extLst>
              <a:ext uri="{FF2B5EF4-FFF2-40B4-BE49-F238E27FC236}">
                <a16:creationId xmlns:a16="http://schemas.microsoft.com/office/drawing/2014/main" id="{1C2BFBDD-FB42-3CA0-7DB2-9704D5392B01}"/>
              </a:ext>
            </a:extLst>
          </p:cNvPr>
          <p:cNvSpPr txBox="1">
            <a:spLocks/>
          </p:cNvSpPr>
          <p:nvPr/>
        </p:nvSpPr>
        <p:spPr>
          <a:xfrm>
            <a:off x="7981122" y="169551"/>
            <a:ext cx="3906079" cy="584800"/>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9" tIns="35719" rIns="35719" bIns="35719"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marL="0" marR="0">
              <a:lnSpc>
                <a:spcPct val="107000"/>
              </a:lnSpc>
              <a:spcBef>
                <a:spcPts val="0"/>
              </a:spcBef>
              <a:spcAft>
                <a:spcPts val="0"/>
              </a:spcAft>
            </a:pPr>
            <a:r>
              <a:rPr lang="en-US" sz="5400" b="1" kern="100" dirty="0">
                <a:effectLst/>
                <a:latin typeface="Calibri" panose="020F0502020204030204" pitchFamily="34" charset="0"/>
                <a:ea typeface="Calibri" panose="020F0502020204030204" pitchFamily="34" charset="0"/>
                <a:cs typeface="Calibri" panose="020F0502020204030204" pitchFamily="34" charset="0"/>
              </a:rPr>
              <a:t>Exiles in the World </a:t>
            </a:r>
          </a:p>
        </p:txBody>
      </p:sp>
      <p:sp>
        <p:nvSpPr>
          <p:cNvPr id="21" name="Rectangle 20">
            <a:extLst>
              <a:ext uri="{FF2B5EF4-FFF2-40B4-BE49-F238E27FC236}">
                <a16:creationId xmlns:a16="http://schemas.microsoft.com/office/drawing/2014/main" id="{6815B3EA-F900-2A85-1702-E49111BDD72A}"/>
              </a:ext>
            </a:extLst>
          </p:cNvPr>
          <p:cNvSpPr/>
          <p:nvPr/>
        </p:nvSpPr>
        <p:spPr>
          <a:xfrm>
            <a:off x="782971" y="1573207"/>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Peter wants them to see themselves as citizens of God’s kingdom, rather than partisans in the world. They may be “temporary” residents of many places mentioned in 1 Peter 1:1 (until death), but their more important citizenship and loyalty is to God in heaven. </a:t>
            </a:r>
          </a:p>
        </p:txBody>
      </p:sp>
      <p:sp>
        <p:nvSpPr>
          <p:cNvPr id="18" name="Title 2">
            <a:extLst>
              <a:ext uri="{FF2B5EF4-FFF2-40B4-BE49-F238E27FC236}">
                <a16:creationId xmlns:a16="http://schemas.microsoft.com/office/drawing/2014/main" id="{F938D400-3279-523D-DF21-E0C50D316995}"/>
              </a:ext>
            </a:extLst>
          </p:cNvPr>
          <p:cNvSpPr txBox="1">
            <a:spLocks/>
          </p:cNvSpPr>
          <p:nvPr/>
        </p:nvSpPr>
        <p:spPr>
          <a:xfrm>
            <a:off x="118926" y="36914"/>
            <a:ext cx="2983831" cy="850074"/>
          </a:xfrm>
          <a:prstGeom prst="rect">
            <a:avLst/>
          </a:prstGeom>
          <a:noFill/>
          <a:ln w="12700">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rtlCol="0" anchor="ctr">
            <a:normAutofit/>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algn="l"/>
            <a:r>
              <a:rPr lang="en-US" sz="2400" b="1">
                <a:solidFill>
                  <a:schemeClr val="tx1"/>
                </a:solidFill>
                <a:latin typeface="Gotham Medium" panose="02000604030000020004"/>
              </a:rPr>
              <a:t>QUESTION &amp; ANSWER</a:t>
            </a:r>
            <a:endParaRPr lang="en-US" sz="1800" b="1">
              <a:solidFill>
                <a:schemeClr val="tx1"/>
              </a:solidFill>
              <a:latin typeface="Gotham Medium" panose="02000604030000020004"/>
            </a:endParaRPr>
          </a:p>
        </p:txBody>
      </p:sp>
      <p:sp>
        <p:nvSpPr>
          <p:cNvPr id="12" name="Rectangle 11">
            <a:extLst>
              <a:ext uri="{FF2B5EF4-FFF2-40B4-BE49-F238E27FC236}">
                <a16:creationId xmlns:a16="http://schemas.microsoft.com/office/drawing/2014/main" id="{E574AFD2-8A80-9AFC-881E-B6AE4830739F}"/>
              </a:ext>
            </a:extLst>
          </p:cNvPr>
          <p:cNvSpPr/>
          <p:nvPr/>
        </p:nvSpPr>
        <p:spPr>
          <a:xfrm>
            <a:off x="841221" y="3154156"/>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Peter says that this will lead more people to turn to God and acknowledge His reign. Peter describes both a practical and missional objective to holy living. Practically, it draws no negative attention to invite persecution. It also is a witness to the world. </a:t>
            </a:r>
          </a:p>
        </p:txBody>
      </p:sp>
      <p:sp>
        <p:nvSpPr>
          <p:cNvPr id="13" name="Slide Number Placeholder 1">
            <a:extLst>
              <a:ext uri="{FF2B5EF4-FFF2-40B4-BE49-F238E27FC236}">
                <a16:creationId xmlns:a16="http://schemas.microsoft.com/office/drawing/2014/main" id="{B162B367-5940-01CE-8253-AF95BCE00799}"/>
              </a:ext>
            </a:extLst>
          </p:cNvPr>
          <p:cNvSpPr txBox="1">
            <a:spLocks/>
          </p:cNvSpPr>
          <p:nvPr/>
        </p:nvSpPr>
        <p:spPr>
          <a:xfrm>
            <a:off x="10579918" y="6476251"/>
            <a:ext cx="1406769" cy="39101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1F646F3F-274D-499B-ABBE-824EB4ABDC3D}" type="slidenum">
              <a:rPr lang="en-US" smtClean="0">
                <a:solidFill>
                  <a:srgbClr val="002060"/>
                </a:solidFill>
                <a:latin typeface="Arial Black" panose="020B0A04020102020204" pitchFamily="34" charset="0"/>
              </a:rPr>
              <a:pPr algn="r"/>
              <a:t>23</a:t>
            </a:fld>
            <a:endParaRPr lang="en-US" dirty="0">
              <a:solidFill>
                <a:srgbClr val="002060"/>
              </a:solidFill>
              <a:latin typeface="Arial Black" panose="020B0A04020102020204" pitchFamily="34" charset="0"/>
            </a:endParaRPr>
          </a:p>
        </p:txBody>
      </p:sp>
      <p:sp>
        <p:nvSpPr>
          <p:cNvPr id="2" name="Rectangle 1">
            <a:extLst>
              <a:ext uri="{FF2B5EF4-FFF2-40B4-BE49-F238E27FC236}">
                <a16:creationId xmlns:a16="http://schemas.microsoft.com/office/drawing/2014/main" id="{D2648568-0CD1-437F-98FA-590C7A13FD55}"/>
              </a:ext>
            </a:extLst>
          </p:cNvPr>
          <p:cNvSpPr/>
          <p:nvPr/>
        </p:nvSpPr>
        <p:spPr>
          <a:xfrm>
            <a:off x="841221" y="4856151"/>
            <a:ext cx="10500331" cy="968278"/>
          </a:xfrm>
          <a:prstGeom prst="rect">
            <a:avLst/>
          </a:prstGeom>
          <a:solidFill>
            <a:schemeClr val="accent1">
              <a:lumMod val="40000"/>
              <a:lumOff val="60000"/>
              <a:alpha val="50000"/>
            </a:schemeClr>
          </a:solidFill>
          <a:ln w="539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nSpc>
                <a:spcPct val="107000"/>
              </a:lnSpc>
            </a:pPr>
            <a:r>
              <a:rPr lang="en-US" b="1" dirty="0">
                <a:latin typeface="Gotham Medium" panose="02000604030000020004"/>
                <a:ea typeface="Calibri" panose="020F0502020204030204" pitchFamily="34" charset="0"/>
                <a:cs typeface="Times New Roman" panose="02020603050405020304" pitchFamily="18" charset="0"/>
              </a:rPr>
              <a:t>By doing so, believers may put a stop to the false accusations against Christ’s followers. Peter sees that Christians will face more persecution in the future. There is no need to gain the reputation of being lawbreakers, since that will bring dishonor upon the name of Christ. </a:t>
            </a:r>
          </a:p>
        </p:txBody>
      </p:sp>
    </p:spTree>
    <p:extLst>
      <p:ext uri="{BB962C8B-B14F-4D97-AF65-F5344CB8AC3E}">
        <p14:creationId xmlns:p14="http://schemas.microsoft.com/office/powerpoint/2010/main" val="3318500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left)">
                                      <p:cBhvr>
                                        <p:cTn id="7" dur="10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1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2" grpId="0" animBg="1"/>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7E03F-941D-53DD-12FD-CC5EE668D22B}"/>
            </a:ext>
          </a:extLst>
        </p:cNvPr>
        <p:cNvGrpSpPr/>
        <p:nvPr/>
      </p:nvGrpSpPr>
      <p:grpSpPr>
        <a:xfrm>
          <a:off x="0" y="0"/>
          <a:ext cx="0" cy="0"/>
          <a:chOff x="0" y="0"/>
          <a:chExt cx="0" cy="0"/>
        </a:xfrm>
      </p:grpSpPr>
      <p:pic>
        <p:nvPicPr>
          <p:cNvPr id="4" name="Picture 3" descr="A light in the clouds&#10;&#10;Description automatically generated">
            <a:extLst>
              <a:ext uri="{FF2B5EF4-FFF2-40B4-BE49-F238E27FC236}">
                <a16:creationId xmlns:a16="http://schemas.microsoft.com/office/drawing/2014/main" id="{2ACF82C1-A2EB-1E77-1E12-317992038E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TextBox 21">
            <a:extLst>
              <a:ext uri="{FF2B5EF4-FFF2-40B4-BE49-F238E27FC236}">
                <a16:creationId xmlns:a16="http://schemas.microsoft.com/office/drawing/2014/main" id="{B120F9E6-00DC-602A-7C73-952420D6C167}"/>
              </a:ext>
            </a:extLst>
          </p:cNvPr>
          <p:cNvSpPr txBox="1"/>
          <p:nvPr/>
        </p:nvSpPr>
        <p:spPr>
          <a:xfrm>
            <a:off x="802755" y="3249637"/>
            <a:ext cx="8089017" cy="2936188"/>
          </a:xfrm>
          <a:prstGeom prst="rect">
            <a:avLst/>
          </a:prstGeom>
          <a:solidFill>
            <a:schemeClr val="bg1">
              <a:alpha val="20000"/>
            </a:schemeClr>
          </a:solidFill>
          <a:ln>
            <a:gradFill flip="none" rotWithShape="1">
              <a:gsLst>
                <a:gs pos="0">
                  <a:srgbClr val="002060"/>
                </a:gs>
                <a:gs pos="33000">
                  <a:srgbClr val="0070C0"/>
                </a:gs>
                <a:gs pos="16000">
                  <a:schemeClr val="accent1">
                    <a:lumMod val="45000"/>
                    <a:lumOff val="55000"/>
                  </a:schemeClr>
                </a:gs>
                <a:gs pos="100000">
                  <a:schemeClr val="bg2"/>
                </a:gs>
              </a:gsLst>
              <a:path path="circle">
                <a:fillToRect l="100000" t="100000"/>
              </a:path>
              <a:tileRect r="-100000" b="-100000"/>
            </a:grad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a:spAutoFit/>
          </a:bodyPr>
          <a:lstStyle/>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bless thee, and keep thee:</a:t>
            </a:r>
          </a:p>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make his face shine </a:t>
            </a:r>
            <a:r>
              <a:rPr lang="en-US" sz="2800" b="1" i="1">
                <a:ln w="0"/>
                <a:effectLst>
                  <a:outerShdw blurRad="38100" dist="19050" dir="2700000" algn="tl" rotWithShape="0">
                    <a:schemeClr val="dk1">
                      <a:alpha val="40000"/>
                    </a:schemeClr>
                  </a:outerShdw>
                </a:effectLst>
                <a:latin typeface="Arial Black" panose="020B0A04020102020204" pitchFamily="34" charset="0"/>
              </a:rPr>
              <a:t>upon</a:t>
            </a:r>
            <a:r>
              <a:rPr lang="en-US" sz="2800" i="1">
                <a:ln w="0"/>
                <a:effectLst>
                  <a:outerShdw blurRad="38100" dist="19050" dir="2700000" algn="tl" rotWithShape="0">
                    <a:schemeClr val="dk1">
                      <a:alpha val="40000"/>
                    </a:schemeClr>
                  </a:outerShdw>
                </a:effectLst>
                <a:latin typeface="Arial Black" panose="020B0A04020102020204" pitchFamily="34" charset="0"/>
              </a:rPr>
              <a:t> thee, and be gracious unto thee:</a:t>
            </a:r>
          </a:p>
          <a:p>
            <a:pPr marL="342882" lvl="1"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The Lord lift up his countenance upon thee and give thee peace.</a:t>
            </a:r>
          </a:p>
          <a:p>
            <a:pPr marL="342882" lvl="1" indent="-342882" algn="r" defTabSz="914353">
              <a:spcBef>
                <a:spcPct val="20000"/>
              </a:spcBef>
              <a:buNone/>
            </a:pPr>
            <a:r>
              <a:rPr lang="en-US" sz="2800" i="1">
                <a:ln w="0"/>
                <a:effectLst>
                  <a:outerShdw blurRad="38100" dist="19050" dir="2700000" algn="tl" rotWithShape="0">
                    <a:schemeClr val="dk1">
                      <a:alpha val="40000"/>
                    </a:schemeClr>
                  </a:outerShdw>
                </a:effectLst>
                <a:latin typeface="Arial Black" panose="020B0A04020102020204" pitchFamily="34" charset="0"/>
              </a:rPr>
              <a:t>  - Numbers 6:24-26, </a:t>
            </a:r>
          </a:p>
        </p:txBody>
      </p:sp>
      <p:grpSp>
        <p:nvGrpSpPr>
          <p:cNvPr id="11" name="Group 10">
            <a:extLst>
              <a:ext uri="{FF2B5EF4-FFF2-40B4-BE49-F238E27FC236}">
                <a16:creationId xmlns:a16="http://schemas.microsoft.com/office/drawing/2014/main" id="{B38517D5-52C2-AA8A-DCBE-43832F6F9C52}"/>
              </a:ext>
            </a:extLst>
          </p:cNvPr>
          <p:cNvGrpSpPr/>
          <p:nvPr/>
        </p:nvGrpSpPr>
        <p:grpSpPr>
          <a:xfrm>
            <a:off x="7455876" y="6077245"/>
            <a:ext cx="4088009" cy="571545"/>
            <a:chOff x="2514600" y="5649894"/>
            <a:chExt cx="5048626" cy="872047"/>
          </a:xfrm>
        </p:grpSpPr>
        <p:grpSp>
          <p:nvGrpSpPr>
            <p:cNvPr id="12" name="Group 11">
              <a:extLst>
                <a:ext uri="{FF2B5EF4-FFF2-40B4-BE49-F238E27FC236}">
                  <a16:creationId xmlns:a16="http://schemas.microsoft.com/office/drawing/2014/main" id="{63B75CD8-50DE-A4CD-E116-2485F3A1E791}"/>
                </a:ext>
              </a:extLst>
            </p:cNvPr>
            <p:cNvGrpSpPr/>
            <p:nvPr/>
          </p:nvGrpSpPr>
          <p:grpSpPr>
            <a:xfrm>
              <a:off x="3200400" y="5649894"/>
              <a:ext cx="3659864" cy="452610"/>
              <a:chOff x="3142974" y="6271325"/>
              <a:chExt cx="6718852" cy="1014475"/>
            </a:xfrm>
          </p:grpSpPr>
          <p:sp>
            <p:nvSpPr>
              <p:cNvPr id="14" name="Rectangle: Rounded Corners 13">
                <a:extLst>
                  <a:ext uri="{FF2B5EF4-FFF2-40B4-BE49-F238E27FC236}">
                    <a16:creationId xmlns:a16="http://schemas.microsoft.com/office/drawing/2014/main" id="{EE231DDD-597A-805D-63D1-B79713ECD453}"/>
                  </a:ext>
                </a:extLst>
              </p:cNvPr>
              <p:cNvSpPr/>
              <p:nvPr/>
            </p:nvSpPr>
            <p:spPr>
              <a:xfrm>
                <a:off x="3142974" y="6343198"/>
                <a:ext cx="6718852" cy="870737"/>
              </a:xfrm>
              <a:prstGeom prst="roundRect">
                <a:avLst/>
              </a:prstGeom>
              <a:blipFill rotWithShape="1">
                <a:blip r:embed="rId4" cstate="print">
                  <a:extLst>
                    <a:ext uri="{28A0092B-C50C-407E-A947-70E740481C1C}">
                      <a14:useLocalDpi xmlns:a14="http://schemas.microsoft.com/office/drawing/2010/main" val="0"/>
                    </a:ext>
                  </a:extLst>
                </a:blip>
                <a:srcRect/>
                <a:tile tx="0" ty="0" sx="100000" sy="100000" flip="none" algn="tl"/>
              </a:blipFill>
              <a:ln w="12700" cap="flat">
                <a:no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321440"/>
                <a:endParaRPr lang="en-US" sz="2200">
                  <a:effectLst>
                    <a:outerShdw blurRad="63500" dist="25400" dir="2700000" rotWithShape="0">
                      <a:srgbClr val="000000">
                        <a:alpha val="70000"/>
                      </a:srgbClr>
                    </a:outerShdw>
                  </a:effectLst>
                </a:endParaRPr>
              </a:p>
            </p:txBody>
          </p:sp>
          <p:grpSp>
            <p:nvGrpSpPr>
              <p:cNvPr id="15" name="Group 13">
                <a:extLst>
                  <a:ext uri="{FF2B5EF4-FFF2-40B4-BE49-F238E27FC236}">
                    <a16:creationId xmlns:a16="http://schemas.microsoft.com/office/drawing/2014/main" id="{3A77EA34-1F2D-60B0-B83E-F91333CEF67E}"/>
                  </a:ext>
                </a:extLst>
              </p:cNvPr>
              <p:cNvGrpSpPr/>
              <p:nvPr/>
            </p:nvGrpSpPr>
            <p:grpSpPr>
              <a:xfrm>
                <a:off x="3521476" y="6271325"/>
                <a:ext cx="5961849" cy="1014475"/>
                <a:chOff x="3385351" y="6315919"/>
                <a:chExt cx="5961849" cy="1014475"/>
              </a:xfrm>
              <a:scene3d>
                <a:camera prst="orthographicFront">
                  <a:rot lat="0" lon="0" rev="0"/>
                </a:camera>
                <a:lightRig rig="balanced" dir="t">
                  <a:rot lat="0" lon="0" rev="8700000"/>
                </a:lightRig>
              </a:scene3d>
            </p:grpSpPr>
            <p:pic>
              <p:nvPicPr>
                <p:cNvPr id="16" name="Picture 15" descr="A picture containing drawing, room&#10;&#10;Description automatically generated">
                  <a:extLst>
                    <a:ext uri="{FF2B5EF4-FFF2-40B4-BE49-F238E27FC236}">
                      <a16:creationId xmlns:a16="http://schemas.microsoft.com/office/drawing/2014/main" id="{B03E7046-E85E-073F-64DB-18343AF7212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85351" y="6570342"/>
                  <a:ext cx="2184451" cy="622569"/>
                </a:xfrm>
                <a:prstGeom prst="rect">
                  <a:avLst/>
                </a:prstGeom>
                <a:ln>
                  <a:noFill/>
                </a:ln>
                <a:effectLst>
                  <a:outerShdw blurRad="44450" dist="27940" dir="5400000" algn="ctr">
                    <a:srgbClr val="000000">
                      <a:alpha val="32000"/>
                    </a:srgbClr>
                  </a:outerShdw>
                </a:effectLst>
                <a:sp3d>
                  <a:bevelT w="190500" h="38100"/>
                </a:sp3d>
              </p:spPr>
            </p:pic>
            <p:pic>
              <p:nvPicPr>
                <p:cNvPr id="17" name="Picture 16" descr="A close up of a logo&#10;&#10;Description automatically generated">
                  <a:extLst>
                    <a:ext uri="{FF2B5EF4-FFF2-40B4-BE49-F238E27FC236}">
                      <a16:creationId xmlns:a16="http://schemas.microsoft.com/office/drawing/2014/main" id="{7FDB500B-6E11-524F-8D5C-D57ECAFF4FF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46205" y="6315919"/>
                  <a:ext cx="1107143" cy="1014475"/>
                </a:xfrm>
                <a:prstGeom prst="rect">
                  <a:avLst/>
                </a:prstGeom>
                <a:ln>
                  <a:noFill/>
                </a:ln>
                <a:effectLst>
                  <a:outerShdw blurRad="44450" dist="27940" dir="5400000" algn="ctr">
                    <a:srgbClr val="000000">
                      <a:alpha val="32000"/>
                    </a:srgbClr>
                  </a:outerShdw>
                </a:effectLst>
                <a:sp3d>
                  <a:bevelT w="190500" h="38100"/>
                </a:sp3d>
              </p:spPr>
            </p:pic>
            <p:pic>
              <p:nvPicPr>
                <p:cNvPr id="18" name="Picture 17">
                  <a:extLst>
                    <a:ext uri="{FF2B5EF4-FFF2-40B4-BE49-F238E27FC236}">
                      <a16:creationId xmlns:a16="http://schemas.microsoft.com/office/drawing/2014/main" id="{66B2939C-94DC-3835-3E1D-B210F2BB826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62749" y="6605486"/>
                  <a:ext cx="2184451" cy="322374"/>
                </a:xfrm>
                <a:prstGeom prst="rect">
                  <a:avLst/>
                </a:prstGeom>
                <a:ln>
                  <a:noFill/>
                </a:ln>
                <a:effectLst>
                  <a:outerShdw blurRad="44450" dist="27940" dir="5400000" algn="ctr">
                    <a:srgbClr val="000000">
                      <a:alpha val="32000"/>
                    </a:srgbClr>
                  </a:outerShdw>
                </a:effectLst>
                <a:sp3d>
                  <a:bevelT w="190500" h="38100"/>
                </a:sp3d>
              </p:spPr>
            </p:pic>
          </p:grpSp>
        </p:grpSp>
        <p:sp>
          <p:nvSpPr>
            <p:cNvPr id="13" name="Rectangle 12">
              <a:extLst>
                <a:ext uri="{FF2B5EF4-FFF2-40B4-BE49-F238E27FC236}">
                  <a16:creationId xmlns:a16="http://schemas.microsoft.com/office/drawing/2014/main" id="{E9BF7AD7-7D61-46CB-38A9-AC0264DED1CA}"/>
                </a:ext>
              </a:extLst>
            </p:cNvPr>
            <p:cNvSpPr/>
            <p:nvPr/>
          </p:nvSpPr>
          <p:spPr>
            <a:xfrm>
              <a:off x="2514600" y="6188090"/>
              <a:ext cx="5048626" cy="333851"/>
            </a:xfrm>
            <a:prstGeom prst="rect">
              <a:avLst/>
            </a:prstGeom>
            <a:solidFill>
              <a:srgbClr val="002060"/>
            </a:solidFill>
          </p:spPr>
          <p:txBody>
            <a:bodyPr wrap="square" lIns="64291" tIns="32146" rIns="64291" bIns="32146">
              <a:spAutoFit/>
            </a:bodyPr>
            <a:lstStyle/>
            <a:p>
              <a:r>
                <a:rPr lang="en-US" sz="500" dirty="0">
                  <a:solidFill>
                    <a:schemeClr val="bg1"/>
                  </a:solidFill>
                  <a:latin typeface="Gotham Book"/>
                  <a:cs typeface="Lucida Sans Unicode" panose="020B0602030504020204" pitchFamily="34" charset="0"/>
                </a:rPr>
                <a:t>Material adapted by Stanford W. Bowman Jr. from Echoes® Adult and Bible-in-Life® Adult Spring 2026 quarter with permission, © David C Cook, https://davidccook.org. May not be further reproduced. All rights reserved.</a:t>
              </a:r>
            </a:p>
          </p:txBody>
        </p:sp>
      </p:grpSp>
    </p:spTree>
    <p:extLst>
      <p:ext uri="{BB962C8B-B14F-4D97-AF65-F5344CB8AC3E}">
        <p14:creationId xmlns:p14="http://schemas.microsoft.com/office/powerpoint/2010/main" val="41539212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light in the clouds&#10;&#10;Description automatically generated">
            <a:extLst>
              <a:ext uri="{FF2B5EF4-FFF2-40B4-BE49-F238E27FC236}">
                <a16:creationId xmlns:a16="http://schemas.microsoft.com/office/drawing/2014/main" id="{35514CED-2458-4530-A662-FCAE6E52E743}"/>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5" name="TextBox 4">
            <a:extLst>
              <a:ext uri="{FF2B5EF4-FFF2-40B4-BE49-F238E27FC236}">
                <a16:creationId xmlns:a16="http://schemas.microsoft.com/office/drawing/2014/main" id="{B1287DED-06E3-4317-4565-7C1DAD471D33}"/>
              </a:ext>
            </a:extLst>
          </p:cNvPr>
          <p:cNvSpPr txBox="1"/>
          <p:nvPr/>
        </p:nvSpPr>
        <p:spPr>
          <a:xfrm>
            <a:off x="0" y="-1"/>
            <a:ext cx="12192000" cy="6941003"/>
          </a:xfrm>
          <a:prstGeom prst="rect">
            <a:avLst/>
          </a:prstGeom>
          <a:noFill/>
          <a:ln>
            <a:solidFill>
              <a:srgbClr val="002060"/>
            </a:solidFill>
          </a:ln>
        </p:spPr>
        <p:txBody>
          <a:bodyPr wrap="square">
            <a:spAutoFit/>
          </a:bodyPr>
          <a:lstStyle/>
          <a:p>
            <a:pPr marL="778657" lvl="2" hangingPunct="0">
              <a:tabLst>
                <a:tab pos="642915" algn="l"/>
              </a:tabLst>
            </a:pPr>
            <a:endPar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cs typeface="Times New Roman" panose="02020603050405020304" pitchFamily="18" charset="0"/>
            </a:endParaRPr>
          </a:p>
          <a:p>
            <a:pPr marL="778657" lvl="2" hangingPunct="0">
              <a:tabLst>
                <a:tab pos="642915" algn="l"/>
              </a:tabLst>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cs typeface="Times New Roman" panose="02020603050405020304" pitchFamily="18" charset="0"/>
              </a:rPr>
              <a:t>Review</a:t>
            </a:r>
            <a:endPar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endParaRPr>
          </a:p>
          <a:p>
            <a:pPr marL="778657" lvl="2" hangingPunct="0">
              <a:tabLst>
                <a:tab pos="642915" algn="l"/>
              </a:tabLst>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cs typeface="Times New Roman" panose="02020603050405020304" pitchFamily="18" charset="0"/>
              </a:rPr>
              <a:t>Introduction</a:t>
            </a:r>
            <a:endPar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endParaRPr>
          </a:p>
          <a:p>
            <a:pPr marL="778657" lvl="2" hangingPunct="0">
              <a:tabLst>
                <a:tab pos="642915" algn="l"/>
              </a:tabLst>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cs typeface="Times New Roman" panose="02020603050405020304" pitchFamily="18" charset="0"/>
              </a:rPr>
              <a:t>Lesson Context</a:t>
            </a:r>
            <a:endPar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endParaRPr>
          </a:p>
          <a:p>
            <a:pPr marL="778657" lvl="2" hangingPunct="0">
              <a:spcBef>
                <a:spcPts val="1200"/>
              </a:spcBef>
              <a:tabLst>
                <a:tab pos="642915" algn="l"/>
              </a:tabLst>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cs typeface="Times New Roman" panose="02020603050405020304" pitchFamily="18" charset="0"/>
              </a:rPr>
              <a:t>Overview</a:t>
            </a:r>
          </a:p>
          <a:p>
            <a:pPr marL="778657" lvl="2" hangingPunct="0">
              <a:spcBef>
                <a:spcPts val="1200"/>
              </a:spcBef>
              <a:tabLst>
                <a:tab pos="642915" algn="l"/>
              </a:tabLst>
            </a:pPr>
            <a:endParaRPr lang="en-US" b="1" cap="small" spc="50" dirty="0">
              <a:ln w="0"/>
              <a:solidFill>
                <a:srgbClr val="002060"/>
              </a:solidFill>
              <a:effectLst>
                <a:outerShdw blurRad="38100" dist="38100" dir="2700000" algn="tl">
                  <a:srgbClr val="000000">
                    <a:alpha val="43137"/>
                  </a:srgbClr>
                </a:outerShdw>
              </a:effectLst>
              <a:latin typeface="Gotham Medium" panose="02000604030000020004"/>
              <a:ea typeface="Times New Roman" panose="02020603050405020304" pitchFamily="18" charset="0"/>
            </a:endParaRPr>
          </a:p>
          <a:p>
            <a:pPr marL="1657350" lvl="3" indent="-457200">
              <a:buFont typeface="Wingdings" panose="05000000000000000000" pitchFamily="2" charset="2"/>
              <a:buChar char="q"/>
              <a:defRPr/>
            </a:pPr>
            <a:r>
              <a:rPr lang="en-US" sz="2800" b="1" cap="small" dirty="0">
                <a:solidFill>
                  <a:srgbClr val="002060"/>
                </a:solidFill>
                <a:effectLst>
                  <a:outerShdw blurRad="38100" dist="38100" dir="2700000" algn="tl">
                    <a:srgbClr val="000000">
                      <a:alpha val="43137"/>
                    </a:srgbClr>
                  </a:outerShdw>
                </a:effectLst>
                <a:latin typeface="Gotham Medium" panose="02000604030000020004"/>
              </a:rPr>
              <a:t>God Before Government - Mark 12:17; Romans 13:1, 6–8 KJV</a:t>
            </a:r>
          </a:p>
          <a:p>
            <a:pPr marL="1657350" lvl="3" indent="-457200">
              <a:buFont typeface="Wingdings" panose="05000000000000000000" pitchFamily="2" charset="2"/>
              <a:buChar char="q"/>
              <a:defRPr/>
            </a:pPr>
            <a:r>
              <a:rPr lang="en-US" sz="2800" b="1" cap="small" dirty="0">
                <a:solidFill>
                  <a:srgbClr val="002060"/>
                </a:solidFill>
                <a:effectLst>
                  <a:outerShdw blurRad="38100" dist="38100" dir="2700000" algn="tl">
                    <a:srgbClr val="000000">
                      <a:alpha val="43137"/>
                    </a:srgbClr>
                  </a:outerShdw>
                </a:effectLst>
                <a:latin typeface="Gotham Medium" panose="02000604030000020004"/>
              </a:rPr>
              <a:t>Exiles in the World - 1 Peter 2:13–17 KJV</a:t>
            </a:r>
          </a:p>
          <a:p>
            <a:pPr marL="1200150" lvl="3">
              <a:defRPr/>
            </a:pPr>
            <a:endParaRPr lang="en-US" sz="2000" b="1" cap="small" dirty="0">
              <a:solidFill>
                <a:srgbClr val="002060"/>
              </a:solidFill>
              <a:effectLst>
                <a:outerShdw blurRad="38100" dist="38100" dir="2700000" algn="tl">
                  <a:srgbClr val="000000">
                    <a:alpha val="43137"/>
                  </a:srgbClr>
                </a:outerShdw>
              </a:effectLst>
              <a:latin typeface="Gotham Medium" panose="02000604030000020004"/>
            </a:endParaRPr>
          </a:p>
          <a:p>
            <a:pPr marL="1657350" lvl="3" indent="-457200">
              <a:buFont typeface="Wingdings" panose="05000000000000000000" pitchFamily="2" charset="2"/>
              <a:buChar char="q"/>
              <a:defRPr/>
            </a:pPr>
            <a:endParaRPr lang="en-US" sz="2000" b="1" cap="small" dirty="0">
              <a:solidFill>
                <a:srgbClr val="002060"/>
              </a:solidFill>
              <a:effectLst>
                <a:outerShdw blurRad="38100" dist="38100" dir="2700000" algn="tl">
                  <a:srgbClr val="000000">
                    <a:alpha val="43137"/>
                  </a:srgbClr>
                </a:outerShdw>
              </a:effectLst>
              <a:latin typeface="Gotham Medium" panose="02000604030000020004"/>
            </a:endParaRPr>
          </a:p>
          <a:p>
            <a:pPr marL="778657" lvl="2" hangingPunct="0">
              <a:lnSpc>
                <a:spcPct val="107000"/>
              </a:lnSpc>
              <a:tabLst>
                <a:tab pos="642915" algn="l"/>
              </a:tabLst>
              <a:defRPr/>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Apply </a:t>
            </a:r>
            <a:r>
              <a:rPr lang="en-US" sz="3600" b="1" cap="small" spc="5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the Message</a:t>
            </a:r>
          </a:p>
          <a:p>
            <a:pPr marL="778657" lvl="2" hangingPunct="0">
              <a:lnSpc>
                <a:spcPct val="107000"/>
              </a:lnSpc>
              <a:tabLst>
                <a:tab pos="642915" algn="l"/>
              </a:tabLst>
              <a:defRPr/>
            </a:pPr>
            <a:r>
              <a:rPr lang="en-US" sz="3600" b="1" cap="small" spc="5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Conclusion </a:t>
            </a:r>
            <a:endPar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endParaRPr>
          </a:p>
          <a:p>
            <a:pPr marL="778657" lvl="2" hangingPunct="0">
              <a:tabLst>
                <a:tab pos="642915" algn="l"/>
              </a:tabLst>
            </a:pPr>
            <a:r>
              <a:rPr lang="en-US" sz="3600" b="1" cap="small" spc="50" dirty="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rPr>
              <a:t>Question &amp; Answers</a:t>
            </a:r>
            <a:endParaRPr lang="en-US" sz="2000" b="1" cap="small" spc="50" dirty="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endParaRPr>
          </a:p>
          <a:p>
            <a:pPr marL="778657" lvl="2" hangingPunct="0">
              <a:tabLst>
                <a:tab pos="642915" algn="l"/>
              </a:tabLst>
            </a:pPr>
            <a:endParaRPr lang="en-US" b="1" cap="small" spc="50" dirty="0">
              <a:ln w="0"/>
              <a:solidFill>
                <a:srgbClr val="002060"/>
              </a:solidFill>
              <a:effectLst>
                <a:outerShdw blurRad="38100" dist="38100" dir="2700000" algn="tl">
                  <a:srgbClr val="000000">
                    <a:alpha val="43137"/>
                  </a:srgbClr>
                </a:outerShdw>
              </a:effectLst>
              <a:latin typeface="Gotham Medium" panose="02000604030000020004"/>
              <a:cs typeface="Times New Roman" panose="02020603050405020304" pitchFamily="18" charset="0"/>
            </a:endParaRPr>
          </a:p>
        </p:txBody>
      </p:sp>
      <p:cxnSp>
        <p:nvCxnSpPr>
          <p:cNvPr id="6" name="Straight Connector 5">
            <a:extLst>
              <a:ext uri="{FF2B5EF4-FFF2-40B4-BE49-F238E27FC236}">
                <a16:creationId xmlns:a16="http://schemas.microsoft.com/office/drawing/2014/main" id="{88B6B354-28D0-DED4-6FF2-A93ADDBB4C49}"/>
              </a:ext>
            </a:extLst>
          </p:cNvPr>
          <p:cNvCxnSpPr>
            <a:cxnSpLocks/>
          </p:cNvCxnSpPr>
          <p:nvPr/>
        </p:nvCxnSpPr>
        <p:spPr>
          <a:xfrm>
            <a:off x="792480" y="2973395"/>
            <a:ext cx="1060704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143BE764-A303-F010-B591-63BECC8E9675}"/>
              </a:ext>
            </a:extLst>
          </p:cNvPr>
          <p:cNvSpPr txBox="1">
            <a:spLocks/>
          </p:cNvSpPr>
          <p:nvPr/>
        </p:nvSpPr>
        <p:spPr>
          <a:xfrm>
            <a:off x="6712085" y="827966"/>
            <a:ext cx="5058358" cy="1409389"/>
          </a:xfrm>
          <a:prstGeom prst="rect">
            <a:avLst/>
          </a:prstGeom>
          <a:blipFill>
            <a:blip r:embed="rId5">
              <a:extLst>
                <a:ext uri="{28A0092B-C50C-407E-A947-70E740481C1C}">
                  <a14:useLocalDpi xmlns:a14="http://schemas.microsoft.com/office/drawing/2010/main" val="0"/>
                </a:ext>
              </a:extLst>
            </a:blip>
            <a:stretch>
              <a:fillRect/>
            </a:stretch>
          </a:blipFill>
          <a:ln>
            <a:solidFill>
              <a:srgbClr val="00206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82880" lvl="1"/>
            <a:r>
              <a:rPr lang="en-US" sz="1600" cap="none" dirty="0">
                <a:solidFill>
                  <a:srgbClr val="002060"/>
                </a:solidFill>
                <a:effectLst/>
                <a:latin typeface="Arial Black" panose="020B0A04020102020204" pitchFamily="34" charset="0"/>
                <a:ea typeface="Calibri" panose="020F0502020204030204" pitchFamily="34" charset="0"/>
                <a:cs typeface="Times New Roman" panose="02020603050405020304" pitchFamily="18" charset="0"/>
              </a:rPr>
              <a:t>And Jesus answering said unto them, Render to Caesar the things that are Caesar’s, and to God the things that are God’s. And they </a:t>
            </a:r>
            <a:r>
              <a:rPr lang="en-US" sz="1600" cap="none" dirty="0" err="1">
                <a:solidFill>
                  <a:srgbClr val="002060"/>
                </a:solidFill>
                <a:effectLst/>
                <a:latin typeface="Arial Black" panose="020B0A04020102020204" pitchFamily="34" charset="0"/>
                <a:ea typeface="Calibri" panose="020F0502020204030204" pitchFamily="34" charset="0"/>
                <a:cs typeface="Times New Roman" panose="02020603050405020304" pitchFamily="18" charset="0"/>
              </a:rPr>
              <a:t>marvelled</a:t>
            </a:r>
            <a:r>
              <a:rPr lang="en-US" sz="1600" cap="none" dirty="0">
                <a:solidFill>
                  <a:srgbClr val="002060"/>
                </a:solidFill>
                <a:effectLst/>
                <a:latin typeface="Arial Black" panose="020B0A04020102020204" pitchFamily="34" charset="0"/>
                <a:ea typeface="Calibri" panose="020F0502020204030204" pitchFamily="34" charset="0"/>
                <a:cs typeface="Times New Roman" panose="02020603050405020304" pitchFamily="18" charset="0"/>
              </a:rPr>
              <a:t> at him. </a:t>
            </a:r>
          </a:p>
          <a:p>
            <a:pPr marL="182880" lvl="1" algn="r"/>
            <a:r>
              <a:rPr lang="en-US" sz="1600" cap="none" dirty="0">
                <a:solidFill>
                  <a:srgbClr val="002060"/>
                </a:solidFill>
                <a:effectLst/>
                <a:latin typeface="Arial Black" panose="020B0A04020102020204" pitchFamily="34" charset="0"/>
                <a:ea typeface="Calibri" panose="020F0502020204030204" pitchFamily="34" charset="0"/>
                <a:cs typeface="Times New Roman" panose="02020603050405020304" pitchFamily="18" charset="0"/>
              </a:rPr>
              <a:t>—Mark 12:17 KJV</a:t>
            </a:r>
          </a:p>
        </p:txBody>
      </p:sp>
      <p:cxnSp>
        <p:nvCxnSpPr>
          <p:cNvPr id="10" name="Straight Connector 9">
            <a:extLst>
              <a:ext uri="{FF2B5EF4-FFF2-40B4-BE49-F238E27FC236}">
                <a16:creationId xmlns:a16="http://schemas.microsoft.com/office/drawing/2014/main" id="{FB860F08-084D-7E5D-7F36-BA582F1D3C2F}"/>
              </a:ext>
            </a:extLst>
          </p:cNvPr>
          <p:cNvCxnSpPr>
            <a:cxnSpLocks/>
          </p:cNvCxnSpPr>
          <p:nvPr/>
        </p:nvCxnSpPr>
        <p:spPr>
          <a:xfrm>
            <a:off x="792480" y="4659825"/>
            <a:ext cx="1060704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F13BCADD-D661-4F5D-AF86-24F6D3551153}"/>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3</a:t>
            </a:fld>
            <a:endParaRPr lang="en-US" sz="1800" dirty="0">
              <a:solidFill>
                <a:srgbClr val="002060"/>
              </a:solidFill>
              <a:latin typeface="Arial Black" panose="020B0A04020102020204" pitchFamily="34" charset="0"/>
            </a:endParaRPr>
          </a:p>
        </p:txBody>
      </p:sp>
    </p:spTree>
    <p:extLst>
      <p:ext uri="{BB962C8B-B14F-4D97-AF65-F5344CB8AC3E}">
        <p14:creationId xmlns:p14="http://schemas.microsoft.com/office/powerpoint/2010/main" val="21392034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light in the clouds&#10;&#10;Description automatically generated">
            <a:extLst>
              <a:ext uri="{FF2B5EF4-FFF2-40B4-BE49-F238E27FC236}">
                <a16:creationId xmlns:a16="http://schemas.microsoft.com/office/drawing/2014/main" id="{F6161BA8-40B5-AF5B-06A6-F4DFCFDF4EE8}"/>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6061CCF3-7E22-CD7A-0E91-243398B065C8}"/>
              </a:ext>
            </a:extLst>
          </p:cNvPr>
          <p:cNvSpPr>
            <a:spLocks noGrp="1"/>
          </p:cNvSpPr>
          <p:nvPr>
            <p:ph type="title"/>
          </p:nvPr>
        </p:nvSpPr>
        <p:spPr>
          <a:xfrm>
            <a:off x="581192" y="702156"/>
            <a:ext cx="11029616" cy="620806"/>
          </a:xfrm>
        </p:spPr>
        <p:txBody>
          <a:bodyPr>
            <a:normAutofit fontScale="90000"/>
          </a:bodyPr>
          <a:lstStyle/>
          <a:p>
            <a:r>
              <a:rPr lang="en-US" sz="3600" kern="100" dirty="0">
                <a:solidFill>
                  <a:schemeClr val="tx1"/>
                </a:solidFill>
                <a:latin typeface="Arial Black" panose="020B0A04020102020204" pitchFamily="34" charset="0"/>
                <a:cs typeface="Times New Roman" panose="02020603050405020304" pitchFamily="18" charset="0"/>
              </a:rPr>
              <a:t>Introduction - </a:t>
            </a:r>
            <a:r>
              <a:rPr lang="en-US" sz="2700" kern="100" dirty="0">
                <a:solidFill>
                  <a:schemeClr val="tx1"/>
                </a:solidFill>
                <a:latin typeface="Arial Black" panose="020B0A04020102020204" pitchFamily="34" charset="0"/>
                <a:cs typeface="Times New Roman" panose="02020603050405020304" pitchFamily="18" charset="0"/>
              </a:rPr>
              <a:t>AUTHORITY </a:t>
            </a:r>
            <a:r>
              <a:rPr lang="en-US" sz="2700" kern="100" dirty="0">
                <a:solidFill>
                  <a:schemeClr val="tx1"/>
                </a:solidFill>
                <a:effectLst/>
                <a:latin typeface="Arial Black" panose="020B0A04020102020204" pitchFamily="34" charset="0"/>
                <a:ea typeface="Aptos" panose="020B0004020202020204" pitchFamily="34" charset="0"/>
                <a:cs typeface="Times New Roman" panose="02020603050405020304" pitchFamily="18" charset="0"/>
              </a:rPr>
              <a:t>BELONGING TO GOD</a:t>
            </a:r>
            <a:endParaRPr lang="en-US"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929B93EE-348C-1986-3928-484C6D638BAF}"/>
              </a:ext>
            </a:extLst>
          </p:cNvPr>
          <p:cNvSpPr>
            <a:spLocks noGrp="1"/>
          </p:cNvSpPr>
          <p:nvPr>
            <p:ph idx="1"/>
          </p:nvPr>
        </p:nvSpPr>
        <p:spPr>
          <a:xfrm>
            <a:off x="581192" y="3112832"/>
            <a:ext cx="11029616" cy="2039696"/>
          </a:xfrm>
        </p:spPr>
        <p:txBody>
          <a:bodyPr>
            <a:noAutofit/>
          </a:bodyPr>
          <a:lstStyle/>
          <a:p>
            <a:pPr marL="324000" lvl="1" indent="0">
              <a:buNone/>
            </a:pPr>
            <a:r>
              <a:rPr lang="en-US" sz="20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When I was in kindergarten, my dad had a rule against taking our toys out of the house. He feared we would lose them. One day I took a toy to school. When I got home, I began to tell my father what I had done. Before I could explain, he yelled at me and sent me to my room. </a:t>
            </a:r>
          </a:p>
          <a:p>
            <a:pPr marL="324000" lvl="1" indent="0">
              <a:buNone/>
            </a:pPr>
            <a:r>
              <a:rPr lang="en-US" sz="20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 A few minutes later, he opened the door with tears in his eyes, knelt beside me, and asked for my forgiveness. My mother told him that I had taken the toy as a present for another kid. This child had little money, and he brought nothing to show and tell. I told my dad I thought Jesus wanted me to share with the boy. My father looked at me and said, “Yes, He did, pal. I was unfair to you. I’m so sorry. ” My dad was always quick to admit his mistakes. </a:t>
            </a:r>
          </a:p>
          <a:p>
            <a:pPr marL="324000" lvl="1" indent="0">
              <a:buNone/>
            </a:pPr>
            <a:r>
              <a:rPr lang="en-US" sz="20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 Every earthly father derives his title and role from our heavenly Father (Ephesians 3:14–15). God charges every father with the duty and authority to train, guide, and protect his children. Scripture commands children to obey their parents (6:1), but the authority of earthly parents is not absolute. Similarly, Scripture asks believers to respect governmental authority while offering ultimate submission to the Lord. </a:t>
            </a:r>
          </a:p>
        </p:txBody>
      </p:sp>
      <p:sp>
        <p:nvSpPr>
          <p:cNvPr id="4" name="Subtitle 2">
            <a:extLst>
              <a:ext uri="{FF2B5EF4-FFF2-40B4-BE49-F238E27FC236}">
                <a16:creationId xmlns:a16="http://schemas.microsoft.com/office/drawing/2014/main" id="{6BAC06B5-AA3E-DC2C-F657-F43E8D0EEA20}"/>
              </a:ext>
            </a:extLst>
          </p:cNvPr>
          <p:cNvSpPr txBox="1">
            <a:spLocks/>
          </p:cNvSpPr>
          <p:nvPr/>
        </p:nvSpPr>
        <p:spPr>
          <a:xfrm>
            <a:off x="581192" y="1211107"/>
            <a:ext cx="4717982" cy="620806"/>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marR="0" indent="0">
              <a:lnSpc>
                <a:spcPct val="115000"/>
              </a:lnSpc>
              <a:spcBef>
                <a:spcPts val="0"/>
              </a:spcBef>
              <a:spcAft>
                <a:spcPts val="800"/>
              </a:spcAft>
              <a:buNone/>
            </a:pPr>
            <a:r>
              <a:rPr lang="en-US" sz="2400" b="1" u="heavy" kern="100" dirty="0">
                <a:effectLst/>
                <a:latin typeface="Gotham Medium" panose="02000604030000020004"/>
                <a:ea typeface="Aptos" panose="020B0004020202020204" pitchFamily="34" charset="0"/>
                <a:cs typeface="Times New Roman" panose="02020603050405020304" pitchFamily="18" charset="0"/>
              </a:rPr>
              <a:t>HIGHER AUTHORITY </a:t>
            </a:r>
          </a:p>
        </p:txBody>
      </p:sp>
      <p:sp>
        <p:nvSpPr>
          <p:cNvPr id="5" name="Slide Number Placeholder 1">
            <a:extLst>
              <a:ext uri="{FF2B5EF4-FFF2-40B4-BE49-F238E27FC236}">
                <a16:creationId xmlns:a16="http://schemas.microsoft.com/office/drawing/2014/main" id="{82C50C1D-6B53-F2A2-9B1E-A9F85F8C4FC0}"/>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4</a:t>
            </a:fld>
            <a:endParaRPr lang="en-US" sz="1800" dirty="0">
              <a:solidFill>
                <a:srgbClr val="002060"/>
              </a:solidFill>
              <a:latin typeface="Arial Black" panose="020B0A04020102020204" pitchFamily="34" charset="0"/>
            </a:endParaRPr>
          </a:p>
        </p:txBody>
      </p:sp>
      <p:cxnSp>
        <p:nvCxnSpPr>
          <p:cNvPr id="7" name="Straight Connector 6">
            <a:extLst>
              <a:ext uri="{FF2B5EF4-FFF2-40B4-BE49-F238E27FC236}">
                <a16:creationId xmlns:a16="http://schemas.microsoft.com/office/drawing/2014/main" id="{609FF287-F6BC-2CDB-4680-8594953F42F0}"/>
              </a:ext>
            </a:extLst>
          </p:cNvPr>
          <p:cNvCxnSpPr>
            <a:cxnSpLocks/>
          </p:cNvCxnSpPr>
          <p:nvPr/>
        </p:nvCxnSpPr>
        <p:spPr>
          <a:xfrm>
            <a:off x="792480" y="1296136"/>
            <a:ext cx="1060704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6758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light in the clouds&#10;&#10;Description automatically generated">
            <a:extLst>
              <a:ext uri="{FF2B5EF4-FFF2-40B4-BE49-F238E27FC236}">
                <a16:creationId xmlns:a16="http://schemas.microsoft.com/office/drawing/2014/main" id="{F6161BA8-40B5-AF5B-06A6-F4DFCFDF4EE8}"/>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6061CCF3-7E22-CD7A-0E91-243398B065C8}"/>
              </a:ext>
            </a:extLst>
          </p:cNvPr>
          <p:cNvSpPr>
            <a:spLocks noGrp="1"/>
          </p:cNvSpPr>
          <p:nvPr>
            <p:ph type="title"/>
          </p:nvPr>
        </p:nvSpPr>
        <p:spPr>
          <a:xfrm>
            <a:off x="581192" y="702156"/>
            <a:ext cx="11029616" cy="620806"/>
          </a:xfrm>
        </p:spPr>
        <p:txBody>
          <a:bodyPr>
            <a:normAutofit fontScale="90000"/>
          </a:bodyPr>
          <a:lstStyle/>
          <a:p>
            <a:r>
              <a:rPr lang="en-US" sz="3600" kern="100" dirty="0">
                <a:solidFill>
                  <a:schemeClr val="tx1"/>
                </a:solidFill>
                <a:effectLst/>
                <a:latin typeface="Arial Black" panose="020B0A04020102020204" pitchFamily="34" charset="0"/>
                <a:ea typeface="Aptos" panose="020B0004020202020204" pitchFamily="34" charset="0"/>
                <a:cs typeface="Times New Roman" panose="02020603050405020304" pitchFamily="18" charset="0"/>
              </a:rPr>
              <a:t>AUTHORITY BELONGING TO GOD</a:t>
            </a:r>
            <a:endParaRPr lang="en-US"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929B93EE-348C-1986-3928-484C6D638BAF}"/>
              </a:ext>
            </a:extLst>
          </p:cNvPr>
          <p:cNvSpPr>
            <a:spLocks noGrp="1"/>
          </p:cNvSpPr>
          <p:nvPr>
            <p:ph idx="1"/>
          </p:nvPr>
        </p:nvSpPr>
        <p:spPr>
          <a:xfrm>
            <a:off x="625737" y="2230404"/>
            <a:ext cx="10657497" cy="2039696"/>
          </a:xfrm>
        </p:spPr>
        <p:txBody>
          <a:bodyPr>
            <a:noAutofit/>
          </a:bodyPr>
          <a:lstStyle/>
          <a:p>
            <a:pPr lvl="1">
              <a:lnSpc>
                <a:spcPct val="100000"/>
              </a:lnSpc>
              <a:spcBef>
                <a:spcPts val="0"/>
              </a:spcBef>
              <a:spcAft>
                <a:spcPts val="0"/>
              </a:spcAft>
            </a:pPr>
            <a:r>
              <a:rPr lang="en-US" sz="24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Proverbs 2:1–6—My Child, Be Eager to Learn. </a:t>
            </a:r>
          </a:p>
          <a:p>
            <a:pPr lvl="1">
              <a:lnSpc>
                <a:spcPct val="100000"/>
              </a:lnSpc>
              <a:spcBef>
                <a:spcPts val="0"/>
              </a:spcBef>
              <a:spcAft>
                <a:spcPts val="0"/>
              </a:spcAft>
            </a:pPr>
            <a:r>
              <a:rPr lang="en-US" sz="24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Matthew 18:7–14—Do Not Despise the Little Ones. </a:t>
            </a:r>
          </a:p>
          <a:p>
            <a:pPr lvl="1">
              <a:lnSpc>
                <a:spcPct val="100000"/>
              </a:lnSpc>
              <a:spcBef>
                <a:spcPts val="0"/>
              </a:spcBef>
              <a:spcAft>
                <a:spcPts val="0"/>
              </a:spcAft>
            </a:pPr>
            <a:r>
              <a:rPr lang="en-US" sz="24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Colossians 3:20–25—Obedience Before God. </a:t>
            </a:r>
          </a:p>
          <a:p>
            <a:pPr lvl="1">
              <a:lnSpc>
                <a:spcPct val="100000"/>
              </a:lnSpc>
              <a:spcBef>
                <a:spcPts val="0"/>
              </a:spcBef>
              <a:spcAft>
                <a:spcPts val="0"/>
              </a:spcAft>
            </a:pPr>
            <a:r>
              <a:rPr lang="en-US" sz="24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Matthew 21:8–9, 15–17—Praise from Infants. </a:t>
            </a:r>
          </a:p>
          <a:p>
            <a:pPr lvl="1">
              <a:lnSpc>
                <a:spcPct val="100000"/>
              </a:lnSpc>
              <a:spcBef>
                <a:spcPts val="0"/>
              </a:spcBef>
              <a:spcAft>
                <a:spcPts val="0"/>
              </a:spcAft>
            </a:pPr>
            <a:r>
              <a:rPr lang="en-US" sz="2400" b="1"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Proverbs 20:7–12—Good Deeds of Children. </a:t>
            </a:r>
          </a:p>
        </p:txBody>
      </p:sp>
      <p:sp>
        <p:nvSpPr>
          <p:cNvPr id="4" name="Subtitle 2">
            <a:extLst>
              <a:ext uri="{FF2B5EF4-FFF2-40B4-BE49-F238E27FC236}">
                <a16:creationId xmlns:a16="http://schemas.microsoft.com/office/drawing/2014/main" id="{6BAC06B5-AA3E-DC2C-F657-F43E8D0EEA20}"/>
              </a:ext>
            </a:extLst>
          </p:cNvPr>
          <p:cNvSpPr txBox="1">
            <a:spLocks/>
          </p:cNvSpPr>
          <p:nvPr/>
        </p:nvSpPr>
        <p:spPr>
          <a:xfrm>
            <a:off x="625737" y="1485220"/>
            <a:ext cx="5656322" cy="620806"/>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nSpc>
                <a:spcPct val="100000"/>
              </a:lnSpc>
              <a:spcBef>
                <a:spcPts val="0"/>
              </a:spcBef>
              <a:spcAft>
                <a:spcPts val="0"/>
              </a:spcAft>
              <a:buNone/>
            </a:pPr>
            <a:r>
              <a:rPr lang="en-US" sz="2400" b="1" dirty="0">
                <a:solidFill>
                  <a:schemeClr val="tx1"/>
                </a:solidFill>
                <a:latin typeface="Gotham Medium" panose="02000604030000020004"/>
              </a:rPr>
              <a:t>Daily Bible Readings</a:t>
            </a:r>
          </a:p>
          <a:p>
            <a:pPr marL="0" indent="0">
              <a:lnSpc>
                <a:spcPct val="100000"/>
              </a:lnSpc>
              <a:spcBef>
                <a:spcPts val="0"/>
              </a:spcBef>
              <a:spcAft>
                <a:spcPts val="0"/>
              </a:spcAft>
              <a:buNone/>
            </a:pPr>
            <a:r>
              <a:rPr lang="en-US" sz="2400" dirty="0">
                <a:solidFill>
                  <a:schemeClr val="tx1"/>
                </a:solidFill>
                <a:latin typeface="Gotham Medium" panose="02000604030000020004"/>
              </a:rPr>
              <a:t>Week of April 13 through April 18</a:t>
            </a:r>
          </a:p>
        </p:txBody>
      </p:sp>
      <p:sp>
        <p:nvSpPr>
          <p:cNvPr id="5" name="Slide Number Placeholder 1">
            <a:extLst>
              <a:ext uri="{FF2B5EF4-FFF2-40B4-BE49-F238E27FC236}">
                <a16:creationId xmlns:a16="http://schemas.microsoft.com/office/drawing/2014/main" id="{29A2B5EE-797F-476E-157D-A17CF5797425}"/>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5</a:t>
            </a:fld>
            <a:endParaRPr lang="en-US" sz="1800" dirty="0">
              <a:solidFill>
                <a:srgbClr val="002060"/>
              </a:solidFill>
              <a:latin typeface="Arial Black" panose="020B0A04020102020204" pitchFamily="34" charset="0"/>
            </a:endParaRPr>
          </a:p>
        </p:txBody>
      </p:sp>
      <p:sp>
        <p:nvSpPr>
          <p:cNvPr id="6" name="Content Placeholder 2">
            <a:extLst>
              <a:ext uri="{FF2B5EF4-FFF2-40B4-BE49-F238E27FC236}">
                <a16:creationId xmlns:a16="http://schemas.microsoft.com/office/drawing/2014/main" id="{A6258A34-A664-4963-161C-190CB34CEB89}"/>
              </a:ext>
            </a:extLst>
          </p:cNvPr>
          <p:cNvSpPr txBox="1">
            <a:spLocks/>
          </p:cNvSpPr>
          <p:nvPr/>
        </p:nvSpPr>
        <p:spPr>
          <a:xfrm>
            <a:off x="953311" y="4370242"/>
            <a:ext cx="10657497" cy="2039696"/>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lnSpc>
                <a:spcPct val="100000"/>
              </a:lnSpc>
              <a:spcBef>
                <a:spcPts val="0"/>
              </a:spcBef>
              <a:spcAft>
                <a:spcPts val="0"/>
              </a:spcAft>
              <a:buNone/>
            </a:pPr>
            <a:r>
              <a:rPr lang="en-US" sz="2400" kern="100" dirty="0">
                <a:solidFill>
                  <a:schemeClr val="tx1"/>
                </a:solidFill>
                <a:effectLst>
                  <a:outerShdw blurRad="38100" dist="38100" dir="2700000" algn="tl">
                    <a:srgbClr val="000000">
                      <a:alpha val="43137"/>
                    </a:srgbClr>
                  </a:outerShdw>
                </a:effectLst>
                <a:latin typeface="Gotham Medium"/>
                <a:ea typeface="Aptos" panose="020B0004020202020204" pitchFamily="34" charset="0"/>
                <a:cs typeface="Times New Roman" panose="02020603050405020304" pitchFamily="18" charset="0"/>
              </a:rPr>
              <a:t>These passages teach that children are a gift from God, entrusted to families and the community for nurturing, instruction, and protection. God calls both children and adults to pursue wisdom, live in obedience, and walk in integrity. Children are not only learners but also capable of genuine faith and worship. The responsibility of believers is to guide them carefully, reflecting God’s love and truth.</a:t>
            </a:r>
          </a:p>
        </p:txBody>
      </p:sp>
      <p:cxnSp>
        <p:nvCxnSpPr>
          <p:cNvPr id="7" name="Straight Connector 6">
            <a:extLst>
              <a:ext uri="{FF2B5EF4-FFF2-40B4-BE49-F238E27FC236}">
                <a16:creationId xmlns:a16="http://schemas.microsoft.com/office/drawing/2014/main" id="{4AE7AD9F-17C5-B089-A239-91D2E775D6BF}"/>
              </a:ext>
            </a:extLst>
          </p:cNvPr>
          <p:cNvCxnSpPr>
            <a:cxnSpLocks/>
          </p:cNvCxnSpPr>
          <p:nvPr/>
        </p:nvCxnSpPr>
        <p:spPr>
          <a:xfrm>
            <a:off x="792480" y="1296136"/>
            <a:ext cx="1060704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8360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712E6-BD5F-E5F0-4021-2E984FB3C9C6}"/>
            </a:ext>
          </a:extLst>
        </p:cNvPr>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FF05C8B1-5922-DC42-022F-33A9E80C4208}"/>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139634CD-7007-7FE0-5B4E-C0B1836B745E}"/>
              </a:ext>
            </a:extLst>
          </p:cNvPr>
          <p:cNvSpPr>
            <a:spLocks noGrp="1"/>
          </p:cNvSpPr>
          <p:nvPr>
            <p:ph type="title"/>
          </p:nvPr>
        </p:nvSpPr>
        <p:spPr>
          <a:xfrm>
            <a:off x="609599" y="774887"/>
            <a:ext cx="10026650" cy="655637"/>
          </a:xfrm>
        </p:spPr>
        <p:txBody>
          <a:bodyPr>
            <a:normAutofit/>
          </a:bodyPr>
          <a:lstStyle/>
          <a:p>
            <a:pPr algn="l">
              <a:lnSpc>
                <a:spcPct val="107000"/>
              </a:lnSpc>
              <a:spcBef>
                <a:spcPts val="0"/>
              </a:spcBef>
            </a:pPr>
            <a:r>
              <a:rPr lang="en-US" sz="2800" b="1" cap="small" dirty="0">
                <a:effectLst>
                  <a:outerShdw blurRad="38100" dist="38100" dir="2700000" algn="tl">
                    <a:srgbClr val="000000">
                      <a:alpha val="43137"/>
                    </a:srgbClr>
                  </a:outerShdw>
                </a:effectLst>
                <a:latin typeface="Gotham Medium" panose="02000604030000020004"/>
                <a:cs typeface="Times New Roman" panose="02020603050405020304" pitchFamily="18" charset="0"/>
              </a:rPr>
              <a:t>Lesson Context: General </a:t>
            </a:r>
          </a:p>
        </p:txBody>
      </p:sp>
      <p:sp>
        <p:nvSpPr>
          <p:cNvPr id="3" name="Content Placeholder 2">
            <a:extLst>
              <a:ext uri="{FF2B5EF4-FFF2-40B4-BE49-F238E27FC236}">
                <a16:creationId xmlns:a16="http://schemas.microsoft.com/office/drawing/2014/main" id="{D8A1143A-4E12-C4E4-3ED4-7BC79C721A56}"/>
              </a:ext>
            </a:extLst>
          </p:cNvPr>
          <p:cNvSpPr>
            <a:spLocks noGrp="1"/>
          </p:cNvSpPr>
          <p:nvPr>
            <p:ph idx="1"/>
          </p:nvPr>
        </p:nvSpPr>
        <p:spPr>
          <a:xfrm>
            <a:off x="338667" y="1318856"/>
            <a:ext cx="11506200" cy="2286000"/>
          </a:xfrm>
          <a:noFill/>
        </p:spPr>
        <p:txBody>
          <a:bodyPr>
            <a:noAutofit/>
          </a:bodyPr>
          <a:lstStyle/>
          <a:p>
            <a:pPr marL="0" marR="0" indent="0">
              <a:lnSpc>
                <a:spcPct val="107000"/>
              </a:lnSpc>
              <a:spcBef>
                <a:spcPts val="0"/>
              </a:spcBef>
              <a:spcAft>
                <a:spcPts val="0"/>
              </a:spcAft>
              <a:buNone/>
            </a:pPr>
            <a:r>
              <a:rPr lang="en-US" sz="18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Christians around the world turn to Scripture for guidance and encouragement as they follow Jesus in their own political contexts. The earliest believers faced challenges as they tried to live faithfully under Roman domination. Today’s lesson focuses on some of the most explicit statements about how Jesus’ disciples should relate to their governments and societies. These texts from the Gospel of Mark and the letters of Peter and Paul encourage believers to respect political authorities and their laws. Yet they also assume that, where God’s law conflicts with earthly powers, believers will obey God, rather than human beings. </a:t>
            </a:r>
          </a:p>
        </p:txBody>
      </p:sp>
      <p:sp>
        <p:nvSpPr>
          <p:cNvPr id="7" name="Slide Number Placeholder 1">
            <a:extLst>
              <a:ext uri="{FF2B5EF4-FFF2-40B4-BE49-F238E27FC236}">
                <a16:creationId xmlns:a16="http://schemas.microsoft.com/office/drawing/2014/main" id="{B95A125A-BA72-7A8A-D680-32E8C1BB901E}"/>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6</a:t>
            </a:fld>
            <a:endParaRPr lang="en-US" sz="1800" dirty="0">
              <a:solidFill>
                <a:srgbClr val="002060"/>
              </a:solidFill>
              <a:latin typeface="Arial Black" panose="020B0A04020102020204" pitchFamily="34" charset="0"/>
            </a:endParaRPr>
          </a:p>
        </p:txBody>
      </p:sp>
      <p:cxnSp>
        <p:nvCxnSpPr>
          <p:cNvPr id="5" name="Straight Connector 4">
            <a:extLst>
              <a:ext uri="{FF2B5EF4-FFF2-40B4-BE49-F238E27FC236}">
                <a16:creationId xmlns:a16="http://schemas.microsoft.com/office/drawing/2014/main" id="{37E8EFE6-6B78-D99F-79E3-2FB7B6274F76}"/>
              </a:ext>
            </a:extLst>
          </p:cNvPr>
          <p:cNvCxnSpPr>
            <a:cxnSpLocks/>
          </p:cNvCxnSpPr>
          <p:nvPr/>
        </p:nvCxnSpPr>
        <p:spPr>
          <a:xfrm>
            <a:off x="609599" y="1484667"/>
            <a:ext cx="109728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Title 2">
            <a:extLst>
              <a:ext uri="{FF2B5EF4-FFF2-40B4-BE49-F238E27FC236}">
                <a16:creationId xmlns:a16="http://schemas.microsoft.com/office/drawing/2014/main" id="{7195994C-A8B8-C62F-ABDC-5A09A0289CA7}"/>
              </a:ext>
            </a:extLst>
          </p:cNvPr>
          <p:cNvSpPr txBox="1">
            <a:spLocks/>
          </p:cNvSpPr>
          <p:nvPr/>
        </p:nvSpPr>
        <p:spPr>
          <a:xfrm>
            <a:off x="3918857" y="202104"/>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200" b="1" i="1" cap="small" dirty="0">
                <a:solidFill>
                  <a:schemeClr val="bg1"/>
                </a:solidFill>
                <a:effectLst>
                  <a:outerShdw blurRad="38100" dist="38100" dir="2700000" algn="tl">
                    <a:srgbClr val="000000">
                      <a:alpha val="43137"/>
                    </a:srgbClr>
                  </a:outerShdw>
                </a:effectLst>
                <a:latin typeface="Gotham Book"/>
              </a:rPr>
              <a:t>AUTHORITY BELONGING TO GOD </a:t>
            </a:r>
          </a:p>
        </p:txBody>
      </p:sp>
      <p:sp>
        <p:nvSpPr>
          <p:cNvPr id="9" name="TextBox 8">
            <a:extLst>
              <a:ext uri="{FF2B5EF4-FFF2-40B4-BE49-F238E27FC236}">
                <a16:creationId xmlns:a16="http://schemas.microsoft.com/office/drawing/2014/main" id="{FF76039B-4FEF-7997-FBF3-983827B8DD1A}"/>
              </a:ext>
            </a:extLst>
          </p:cNvPr>
          <p:cNvSpPr txBox="1"/>
          <p:nvPr/>
        </p:nvSpPr>
        <p:spPr>
          <a:xfrm>
            <a:off x="338667" y="3388174"/>
            <a:ext cx="11506200" cy="3262432"/>
          </a:xfrm>
          <a:prstGeom prst="rect">
            <a:avLst/>
          </a:prstGeom>
          <a:noFill/>
        </p:spPr>
        <p:txBody>
          <a:bodyPr wrap="square">
            <a:spAutoFit/>
          </a:bodyPr>
          <a:lstStyle/>
          <a:p>
            <a:r>
              <a:rPr lang="en-US" sz="1800" kern="1200" dirty="0">
                <a:solidFill>
                  <a:schemeClr val="tx1"/>
                </a:solidFill>
                <a:effectLst/>
                <a:latin typeface="+mn-lt"/>
                <a:ea typeface="+mn-ea"/>
                <a:cs typeface="+mn-cs"/>
              </a:rPr>
              <a:t>The Gospel of Mark and the epistles of Romans and 1 Peter contain some of the sharpest statements in the New Testament about how Christ-followers should relate to their governments. These passages guide us as we walk out our duties to God and nation. Two aspects of first-century context are helpful for modern readers in this regard.</a:t>
            </a:r>
            <a:r>
              <a:rPr lang="en-US" sz="400" kern="1200" dirty="0">
                <a:solidFill>
                  <a:schemeClr val="tx1"/>
                </a:solidFill>
                <a:effectLst/>
                <a:latin typeface="+mn-lt"/>
                <a:ea typeface="+mn-ea"/>
                <a:cs typeface="+mn-cs"/>
              </a:rPr>
              <a:t> </a:t>
            </a:r>
          </a:p>
          <a:p>
            <a:r>
              <a:rPr lang="en-US" sz="400" kern="1200" dirty="0">
                <a:solidFill>
                  <a:schemeClr val="tx1"/>
                </a:solidFill>
                <a:effectLst/>
                <a:latin typeface="+mn-lt"/>
                <a:ea typeface="+mn-ea"/>
                <a:cs typeface="+mn-cs"/>
              </a:rPr>
              <a:t> </a:t>
            </a:r>
          </a:p>
          <a:p>
            <a:r>
              <a:rPr lang="en-US" sz="1800" kern="1200" dirty="0">
                <a:solidFill>
                  <a:schemeClr val="tx1"/>
                </a:solidFill>
                <a:effectLst/>
                <a:latin typeface="+mn-lt"/>
                <a:ea typeface="+mn-ea"/>
                <a:cs typeface="+mn-cs"/>
              </a:rPr>
              <a:t>First, the intended audiences of these texts lived under the dominion of a foreign empire. The Roman emperor held total authority. He ruled locally through a structure of governors and other officials. Roman citizens possessed a few rights, but most of the emperor’s subjects had minimal legal protections and no say in the political processes that affected them. Public objection toward ruling powers was considered seditious, and officials responded swiftly with overwhelming force. Consequently, the populace possessed few avenues for political or cultural change.</a:t>
            </a:r>
            <a:endParaRPr lang="en-US" sz="400" kern="1200" dirty="0">
              <a:solidFill>
                <a:schemeClr val="tx1"/>
              </a:solidFill>
              <a:effectLst/>
              <a:latin typeface="+mn-lt"/>
              <a:ea typeface="+mn-ea"/>
              <a:cs typeface="+mn-cs"/>
            </a:endParaRPr>
          </a:p>
          <a:p>
            <a:r>
              <a:rPr lang="en-US" sz="400" kern="1200" dirty="0">
                <a:solidFill>
                  <a:schemeClr val="tx1"/>
                </a:solidFill>
                <a:effectLst/>
                <a:latin typeface="+mn-lt"/>
                <a:ea typeface="+mn-ea"/>
                <a:cs typeface="+mn-cs"/>
              </a:rPr>
              <a:t> </a:t>
            </a:r>
          </a:p>
          <a:p>
            <a:r>
              <a:rPr lang="en-US" sz="1800" kern="1200" dirty="0">
                <a:solidFill>
                  <a:schemeClr val="tx1"/>
                </a:solidFill>
                <a:effectLst/>
                <a:latin typeface="+mn-lt"/>
                <a:ea typeface="+mn-ea"/>
                <a:cs typeface="+mn-cs"/>
              </a:rPr>
              <a:t>Second, the earliest Christians viewed spreading the gospel as their primary responsibility. Therefore, they avoided actions that might hinder their message. They discouraged behaviors that would dishonor the faith community in the eyes of unbelievers—the apostles aimed at discipleship, not political revolution. </a:t>
            </a:r>
          </a:p>
        </p:txBody>
      </p:sp>
    </p:spTree>
    <p:extLst>
      <p:ext uri="{BB962C8B-B14F-4D97-AF65-F5344CB8AC3E}">
        <p14:creationId xmlns:p14="http://schemas.microsoft.com/office/powerpoint/2010/main" val="12983455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BD8E4AC2-D657-499D-8E58-CA40FAB4D04E}"/>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DD63C7A7-5849-B6EA-47D3-31587FF66AEA}"/>
              </a:ext>
            </a:extLst>
          </p:cNvPr>
          <p:cNvSpPr>
            <a:spLocks noGrp="1"/>
          </p:cNvSpPr>
          <p:nvPr>
            <p:ph type="title"/>
          </p:nvPr>
        </p:nvSpPr>
        <p:spPr>
          <a:xfrm>
            <a:off x="609599" y="774887"/>
            <a:ext cx="10026650" cy="655637"/>
          </a:xfrm>
        </p:spPr>
        <p:txBody>
          <a:bodyPr>
            <a:normAutofit/>
          </a:bodyPr>
          <a:lstStyle/>
          <a:p>
            <a:pPr algn="l">
              <a:lnSpc>
                <a:spcPct val="107000"/>
              </a:lnSpc>
              <a:spcBef>
                <a:spcPts val="0"/>
              </a:spcBef>
            </a:pPr>
            <a:r>
              <a:rPr lang="en-US" sz="2800" b="1" cap="small" dirty="0">
                <a:effectLst>
                  <a:outerShdw blurRad="38100" dist="38100" dir="2700000" algn="tl">
                    <a:srgbClr val="000000">
                      <a:alpha val="43137"/>
                    </a:srgbClr>
                  </a:outerShdw>
                </a:effectLst>
                <a:latin typeface="Gotham Medium" panose="02000604030000020004"/>
                <a:cs typeface="Times New Roman" panose="02020603050405020304" pitchFamily="18" charset="0"/>
              </a:rPr>
              <a:t>Lesson Context: Mark</a:t>
            </a:r>
          </a:p>
        </p:txBody>
      </p:sp>
      <p:sp>
        <p:nvSpPr>
          <p:cNvPr id="3" name="Content Placeholder 2">
            <a:extLst>
              <a:ext uri="{FF2B5EF4-FFF2-40B4-BE49-F238E27FC236}">
                <a16:creationId xmlns:a16="http://schemas.microsoft.com/office/drawing/2014/main" id="{234ED835-031F-0843-FAF4-B5EEC522385F}"/>
              </a:ext>
            </a:extLst>
          </p:cNvPr>
          <p:cNvSpPr>
            <a:spLocks noGrp="1"/>
          </p:cNvSpPr>
          <p:nvPr>
            <p:ph idx="1"/>
          </p:nvPr>
        </p:nvSpPr>
        <p:spPr>
          <a:xfrm>
            <a:off x="684178" y="1654839"/>
            <a:ext cx="10823642" cy="3978275"/>
          </a:xfrm>
          <a:noFill/>
        </p:spPr>
        <p:txBody>
          <a:bodyPr>
            <a:noAutofit/>
          </a:bodyPr>
          <a:lstStyle/>
          <a:p>
            <a:pPr marL="0" marR="0" indent="0">
              <a:lnSpc>
                <a:spcPct val="107000"/>
              </a:lnSpc>
              <a:spcBef>
                <a:spcPts val="0"/>
              </a:spcBef>
              <a:spcAft>
                <a:spcPts val="0"/>
              </a:spcAft>
              <a:buNone/>
            </a:pPr>
            <a:r>
              <a:rPr lang="en-US" sz="24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Gospel of Mark contains a series of stories with a consistent structure: (1) Jesus’ opponents pose a tricky or controversial question, hoping He will stumble in His response, but (2) Jesus gives a response that challenges, frustrates, or silences them (Mark 2:18–22; 2:23–28; 3:1–6; 7:1–13; 11:27–33; 12:13–17; 12:18–27; 12:28–34). The opponents aimed to trick Jesus, harm His reputation, and subvert His authority (12:13). These opponents came from religious sects like the Pharisees and Sadducees, as well as political groups like the Herodians. Conflicts between members of religious sects or philosophical schools were common in the ancient world—as the old saying goes, “Nothing makes better friends than a common enemy. ” </a:t>
            </a:r>
          </a:p>
        </p:txBody>
      </p:sp>
      <p:sp>
        <p:nvSpPr>
          <p:cNvPr id="7" name="Slide Number Placeholder 1">
            <a:extLst>
              <a:ext uri="{FF2B5EF4-FFF2-40B4-BE49-F238E27FC236}">
                <a16:creationId xmlns:a16="http://schemas.microsoft.com/office/drawing/2014/main" id="{D388BDEC-DFA8-434B-B115-5C4C818CAAFB}"/>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7</a:t>
            </a:fld>
            <a:endParaRPr lang="en-US" sz="1800" dirty="0">
              <a:solidFill>
                <a:srgbClr val="002060"/>
              </a:solidFill>
              <a:latin typeface="Arial Black" panose="020B0A04020102020204" pitchFamily="34" charset="0"/>
            </a:endParaRPr>
          </a:p>
        </p:txBody>
      </p:sp>
      <p:cxnSp>
        <p:nvCxnSpPr>
          <p:cNvPr id="5" name="Straight Connector 4">
            <a:extLst>
              <a:ext uri="{FF2B5EF4-FFF2-40B4-BE49-F238E27FC236}">
                <a16:creationId xmlns:a16="http://schemas.microsoft.com/office/drawing/2014/main" id="{50979D2E-0317-6976-9ACF-86A769ED2237}"/>
              </a:ext>
            </a:extLst>
          </p:cNvPr>
          <p:cNvCxnSpPr>
            <a:cxnSpLocks/>
          </p:cNvCxnSpPr>
          <p:nvPr/>
        </p:nvCxnSpPr>
        <p:spPr>
          <a:xfrm>
            <a:off x="609599" y="1484667"/>
            <a:ext cx="109728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Title 2">
            <a:extLst>
              <a:ext uri="{FF2B5EF4-FFF2-40B4-BE49-F238E27FC236}">
                <a16:creationId xmlns:a16="http://schemas.microsoft.com/office/drawing/2014/main" id="{37446C5A-3B6E-4241-B71A-6331FAF47B12}"/>
              </a:ext>
            </a:extLst>
          </p:cNvPr>
          <p:cNvSpPr txBox="1">
            <a:spLocks/>
          </p:cNvSpPr>
          <p:nvPr/>
        </p:nvSpPr>
        <p:spPr>
          <a:xfrm>
            <a:off x="3918857" y="202104"/>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200" b="1" i="1" cap="small" dirty="0">
                <a:solidFill>
                  <a:schemeClr val="bg1"/>
                </a:solidFill>
                <a:effectLst>
                  <a:outerShdw blurRad="38100" dist="38100" dir="2700000" algn="tl">
                    <a:srgbClr val="000000">
                      <a:alpha val="43137"/>
                    </a:srgbClr>
                  </a:outerShdw>
                </a:effectLst>
                <a:latin typeface="Gotham Book"/>
              </a:rPr>
              <a:t>AUTHORITY BELONGING TO GOD </a:t>
            </a:r>
          </a:p>
        </p:txBody>
      </p:sp>
    </p:spTree>
    <p:extLst>
      <p:ext uri="{BB962C8B-B14F-4D97-AF65-F5344CB8AC3E}">
        <p14:creationId xmlns:p14="http://schemas.microsoft.com/office/powerpoint/2010/main" val="8477250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8947D-6ADE-3899-9A7C-0E5EF1030B48}"/>
            </a:ext>
          </a:extLst>
        </p:cNvPr>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E733BB64-E43B-8082-2FEE-39EE2EFC9D06}"/>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D4427604-DBE9-2854-74ED-E47130E3F9AD}"/>
              </a:ext>
            </a:extLst>
          </p:cNvPr>
          <p:cNvSpPr>
            <a:spLocks noGrp="1"/>
          </p:cNvSpPr>
          <p:nvPr>
            <p:ph type="title"/>
          </p:nvPr>
        </p:nvSpPr>
        <p:spPr>
          <a:xfrm>
            <a:off x="609599" y="774887"/>
            <a:ext cx="10026650" cy="655637"/>
          </a:xfrm>
        </p:spPr>
        <p:txBody>
          <a:bodyPr>
            <a:normAutofit/>
          </a:bodyPr>
          <a:lstStyle/>
          <a:p>
            <a:pPr algn="l">
              <a:lnSpc>
                <a:spcPct val="107000"/>
              </a:lnSpc>
              <a:spcBef>
                <a:spcPts val="0"/>
              </a:spcBef>
            </a:pPr>
            <a:r>
              <a:rPr lang="en-US" sz="2800" b="1" cap="small" dirty="0">
                <a:effectLst>
                  <a:outerShdw blurRad="38100" dist="38100" dir="2700000" algn="tl">
                    <a:srgbClr val="000000">
                      <a:alpha val="43137"/>
                    </a:srgbClr>
                  </a:outerShdw>
                </a:effectLst>
                <a:latin typeface="Gotham Medium" panose="02000604030000020004"/>
                <a:cs typeface="Times New Roman" panose="02020603050405020304" pitchFamily="18" charset="0"/>
              </a:rPr>
              <a:t>Lesson Context: Romans</a:t>
            </a:r>
          </a:p>
        </p:txBody>
      </p:sp>
      <p:sp>
        <p:nvSpPr>
          <p:cNvPr id="3" name="Content Placeholder 2">
            <a:extLst>
              <a:ext uri="{FF2B5EF4-FFF2-40B4-BE49-F238E27FC236}">
                <a16:creationId xmlns:a16="http://schemas.microsoft.com/office/drawing/2014/main" id="{2FB4D510-164C-EBB4-E994-801F8AA49E9A}"/>
              </a:ext>
            </a:extLst>
          </p:cNvPr>
          <p:cNvSpPr>
            <a:spLocks noGrp="1"/>
          </p:cNvSpPr>
          <p:nvPr>
            <p:ph idx="1"/>
          </p:nvPr>
        </p:nvSpPr>
        <p:spPr>
          <a:xfrm>
            <a:off x="684178" y="1654840"/>
            <a:ext cx="10823642" cy="2773228"/>
          </a:xfrm>
          <a:noFill/>
        </p:spPr>
        <p:txBody>
          <a:bodyPr>
            <a:noAutofit/>
          </a:bodyPr>
          <a:lstStyle/>
          <a:p>
            <a:pPr marL="0" marR="0" indent="0">
              <a:lnSpc>
                <a:spcPct val="107000"/>
              </a:lnSpc>
              <a:spcBef>
                <a:spcPts val="0"/>
              </a:spcBef>
              <a:spcAft>
                <a:spcPts val="0"/>
              </a:spcAft>
              <a:buNone/>
            </a:pPr>
            <a:r>
              <a:rPr lang="en-US" sz="28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Paul wrote this letter to introduce himself to the followers of Christ in Rome. He explained the gospel message, corrected rumors, and addressed misconceptions regarding his character and message. One distortion of his teaching was that Paul encouraged his converts to “do evil” so that “good may come” (Romans 3:8). Paul provided examples of upright behavior in response (Romans 12–15). </a:t>
            </a:r>
          </a:p>
        </p:txBody>
      </p:sp>
      <p:sp>
        <p:nvSpPr>
          <p:cNvPr id="7" name="Slide Number Placeholder 1">
            <a:extLst>
              <a:ext uri="{FF2B5EF4-FFF2-40B4-BE49-F238E27FC236}">
                <a16:creationId xmlns:a16="http://schemas.microsoft.com/office/drawing/2014/main" id="{CBF0B900-4565-EDFE-9513-0A0ED819F864}"/>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8</a:t>
            </a:fld>
            <a:endParaRPr lang="en-US" sz="1800" dirty="0">
              <a:solidFill>
                <a:srgbClr val="002060"/>
              </a:solidFill>
              <a:latin typeface="Arial Black" panose="020B0A04020102020204" pitchFamily="34" charset="0"/>
            </a:endParaRPr>
          </a:p>
        </p:txBody>
      </p:sp>
      <p:cxnSp>
        <p:nvCxnSpPr>
          <p:cNvPr id="5" name="Straight Connector 4">
            <a:extLst>
              <a:ext uri="{FF2B5EF4-FFF2-40B4-BE49-F238E27FC236}">
                <a16:creationId xmlns:a16="http://schemas.microsoft.com/office/drawing/2014/main" id="{150D024F-13FB-5D67-0EB4-2BCE6AE9FA94}"/>
              </a:ext>
            </a:extLst>
          </p:cNvPr>
          <p:cNvCxnSpPr>
            <a:cxnSpLocks/>
          </p:cNvCxnSpPr>
          <p:nvPr/>
        </p:nvCxnSpPr>
        <p:spPr>
          <a:xfrm>
            <a:off x="609599" y="1484667"/>
            <a:ext cx="109728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Title 2">
            <a:extLst>
              <a:ext uri="{FF2B5EF4-FFF2-40B4-BE49-F238E27FC236}">
                <a16:creationId xmlns:a16="http://schemas.microsoft.com/office/drawing/2014/main" id="{1918C802-A251-9826-A003-A618E4433BCB}"/>
              </a:ext>
            </a:extLst>
          </p:cNvPr>
          <p:cNvSpPr txBox="1">
            <a:spLocks/>
          </p:cNvSpPr>
          <p:nvPr/>
        </p:nvSpPr>
        <p:spPr>
          <a:xfrm>
            <a:off x="3918857" y="202104"/>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200" b="1" i="1" cap="small" dirty="0">
                <a:solidFill>
                  <a:schemeClr val="bg1"/>
                </a:solidFill>
                <a:effectLst>
                  <a:outerShdw blurRad="38100" dist="38100" dir="2700000" algn="tl">
                    <a:srgbClr val="000000">
                      <a:alpha val="43137"/>
                    </a:srgbClr>
                  </a:outerShdw>
                </a:effectLst>
                <a:latin typeface="Gotham Book"/>
              </a:rPr>
              <a:t>AUTHORITY BELONGING TO GOD </a:t>
            </a:r>
          </a:p>
        </p:txBody>
      </p:sp>
    </p:spTree>
    <p:extLst>
      <p:ext uri="{BB962C8B-B14F-4D97-AF65-F5344CB8AC3E}">
        <p14:creationId xmlns:p14="http://schemas.microsoft.com/office/powerpoint/2010/main" val="28483297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9D54C-9515-12FA-8EF0-5CB34B41227A}"/>
            </a:ext>
          </a:extLst>
        </p:cNvPr>
        <p:cNvGrpSpPr/>
        <p:nvPr/>
      </p:nvGrpSpPr>
      <p:grpSpPr>
        <a:xfrm>
          <a:off x="0" y="0"/>
          <a:ext cx="0" cy="0"/>
          <a:chOff x="0" y="0"/>
          <a:chExt cx="0" cy="0"/>
        </a:xfrm>
      </p:grpSpPr>
      <p:pic>
        <p:nvPicPr>
          <p:cNvPr id="8" name="Picture 7" descr="A light in the clouds&#10;&#10;Description automatically generated">
            <a:extLst>
              <a:ext uri="{FF2B5EF4-FFF2-40B4-BE49-F238E27FC236}">
                <a16:creationId xmlns:a16="http://schemas.microsoft.com/office/drawing/2014/main" id="{CAC26F27-C5F9-E4BD-4D3E-C880DB1227D1}"/>
              </a:ext>
            </a:extLst>
          </p:cNvPr>
          <p:cNvPicPr>
            <a:picLocks noChangeAspect="1"/>
          </p:cNvPicPr>
          <p:nvPr/>
        </p:nvPicPr>
        <p:blipFill>
          <a:blip r:embed="rId3">
            <a:alphaModFix amt="50000"/>
            <a:extLst>
              <a:ext uri="{BEBA8EAE-BF5A-486C-A8C5-ECC9F3942E4B}">
                <a14:imgProps xmlns:a14="http://schemas.microsoft.com/office/drawing/2010/main">
                  <a14:imgLayer r:embed="rId4">
                    <a14:imgEffect>
                      <a14:colorTemperature colorTemp="53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10800000">
            <a:off x="0" y="0"/>
            <a:ext cx="12192000" cy="6858000"/>
          </a:xfrm>
          <a:prstGeom prst="rect">
            <a:avLst/>
          </a:prstGeom>
        </p:spPr>
      </p:pic>
      <p:sp>
        <p:nvSpPr>
          <p:cNvPr id="2" name="Title 1">
            <a:extLst>
              <a:ext uri="{FF2B5EF4-FFF2-40B4-BE49-F238E27FC236}">
                <a16:creationId xmlns:a16="http://schemas.microsoft.com/office/drawing/2014/main" id="{B4EBF005-B7EE-33D4-4550-B7F1584AE38E}"/>
              </a:ext>
            </a:extLst>
          </p:cNvPr>
          <p:cNvSpPr>
            <a:spLocks noGrp="1"/>
          </p:cNvSpPr>
          <p:nvPr>
            <p:ph type="title"/>
          </p:nvPr>
        </p:nvSpPr>
        <p:spPr>
          <a:xfrm>
            <a:off x="609599" y="774887"/>
            <a:ext cx="10026650" cy="655637"/>
          </a:xfrm>
        </p:spPr>
        <p:txBody>
          <a:bodyPr>
            <a:normAutofit/>
          </a:bodyPr>
          <a:lstStyle/>
          <a:p>
            <a:pPr algn="l">
              <a:lnSpc>
                <a:spcPct val="107000"/>
              </a:lnSpc>
              <a:spcBef>
                <a:spcPts val="0"/>
              </a:spcBef>
            </a:pPr>
            <a:r>
              <a:rPr lang="en-US" sz="2800" b="1" cap="small" dirty="0">
                <a:effectLst>
                  <a:outerShdw blurRad="38100" dist="38100" dir="2700000" algn="tl">
                    <a:srgbClr val="000000">
                      <a:alpha val="43137"/>
                    </a:srgbClr>
                  </a:outerShdw>
                </a:effectLst>
                <a:latin typeface="Gotham Medium" panose="02000604030000020004"/>
                <a:cs typeface="Times New Roman" panose="02020603050405020304" pitchFamily="18" charset="0"/>
              </a:rPr>
              <a:t>Lesson Context: 1 Peter</a:t>
            </a:r>
          </a:p>
        </p:txBody>
      </p:sp>
      <p:sp>
        <p:nvSpPr>
          <p:cNvPr id="3" name="Content Placeholder 2">
            <a:extLst>
              <a:ext uri="{FF2B5EF4-FFF2-40B4-BE49-F238E27FC236}">
                <a16:creationId xmlns:a16="http://schemas.microsoft.com/office/drawing/2014/main" id="{07057138-F575-2881-F6B0-2F6AD32C33B8}"/>
              </a:ext>
            </a:extLst>
          </p:cNvPr>
          <p:cNvSpPr>
            <a:spLocks noGrp="1"/>
          </p:cNvSpPr>
          <p:nvPr>
            <p:ph idx="1"/>
          </p:nvPr>
        </p:nvSpPr>
        <p:spPr>
          <a:xfrm>
            <a:off x="609599" y="2271988"/>
            <a:ext cx="10823642" cy="2773228"/>
          </a:xfrm>
          <a:noFill/>
        </p:spPr>
        <p:txBody>
          <a:bodyPr>
            <a:noAutofit/>
          </a:bodyPr>
          <a:lstStyle/>
          <a:p>
            <a:pPr marL="0" marR="0" indent="0">
              <a:lnSpc>
                <a:spcPct val="107000"/>
              </a:lnSpc>
              <a:spcBef>
                <a:spcPts val="0"/>
              </a:spcBef>
              <a:spcAft>
                <a:spcPts val="0"/>
              </a:spcAft>
              <a:buNone/>
            </a:pPr>
            <a:r>
              <a:rPr lang="en-US" sz="20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The epistle of 1 Peter was most likely written from Rome in the early AD 60s. During this time, the evil Emperor Nero reigned (AD 53–68). Therefore, we detect a coded reference to the city of Rome as Peter greets his readers from “the church that is at Babylon” (1 Peter 5:13; compare Revelation 14:8; 16:19; 17:5; 18:2). The Babylonian empire brought about the exile of the southern kingdom of Judah (586 BC). In Jewish literature contemporary to 1 Peter, Babylon represented decadence, immorality, and opposition to God. Some Jews, like the authors of 4 Ezra and 2 Baruch (non-biblical books from the collection known as the Apocrypha), also used “Babylon” as a code name for Rome. The author of Revelation calls Rome “Babylon” too. </a:t>
            </a:r>
          </a:p>
          <a:p>
            <a:pPr marL="0" marR="0" indent="0">
              <a:lnSpc>
                <a:spcPct val="107000"/>
              </a:lnSpc>
              <a:spcBef>
                <a:spcPts val="0"/>
              </a:spcBef>
              <a:spcAft>
                <a:spcPts val="0"/>
              </a:spcAft>
              <a:buNone/>
            </a:pPr>
            <a:r>
              <a:rPr lang="en-US" sz="2000" b="1" dirty="0">
                <a:solidFill>
                  <a:schemeClr val="tx1"/>
                </a:solidFill>
                <a:effectLst>
                  <a:outerShdw blurRad="38100" dist="38100" dir="2700000" algn="tl">
                    <a:srgbClr val="000000">
                      <a:alpha val="43137"/>
                    </a:srgbClr>
                  </a:outerShdw>
                </a:effectLst>
                <a:latin typeface="Gotham Medium" panose="02000604030000020004"/>
                <a:ea typeface="Calibri" panose="020F0502020204030204" pitchFamily="34" charset="0"/>
                <a:cs typeface="Times New Roman" panose="02020603050405020304" pitchFamily="18" charset="0"/>
              </a:rPr>
              <a:t>Peter addresses his letter to “the strangers scattered throughout Pontus, Galatia, Cappadocia, Asia, and Bithynia” (1 Peter 1:1). By using the term “strangers,” Peter encourages Christ’s followers to perceive themselves primarily as citizens of God’s kingdom, even as he addresses the responsibility owed to their earthly government. </a:t>
            </a:r>
          </a:p>
        </p:txBody>
      </p:sp>
      <p:sp>
        <p:nvSpPr>
          <p:cNvPr id="7" name="Slide Number Placeholder 1">
            <a:extLst>
              <a:ext uri="{FF2B5EF4-FFF2-40B4-BE49-F238E27FC236}">
                <a16:creationId xmlns:a16="http://schemas.microsoft.com/office/drawing/2014/main" id="{31942CA6-641A-7C56-4BCF-7911D8509D8A}"/>
              </a:ext>
            </a:extLst>
          </p:cNvPr>
          <p:cNvSpPr>
            <a:spLocks noGrp="1"/>
          </p:cNvSpPr>
          <p:nvPr>
            <p:ph type="sldNum" sz="quarter" idx="12"/>
          </p:nvPr>
        </p:nvSpPr>
        <p:spPr>
          <a:xfrm>
            <a:off x="10175630" y="6330462"/>
            <a:ext cx="1406769" cy="391013"/>
          </a:xfrm>
        </p:spPr>
        <p:txBody>
          <a:bodyPr/>
          <a:lstStyle/>
          <a:p>
            <a:fld id="{1F646F3F-274D-499B-ABBE-824EB4ABDC3D}" type="slidenum">
              <a:rPr lang="en-US" sz="1800" smtClean="0">
                <a:solidFill>
                  <a:srgbClr val="002060"/>
                </a:solidFill>
                <a:latin typeface="Arial Black" panose="020B0A04020102020204" pitchFamily="34" charset="0"/>
              </a:rPr>
              <a:t>9</a:t>
            </a:fld>
            <a:endParaRPr lang="en-US" sz="1800" dirty="0">
              <a:solidFill>
                <a:srgbClr val="002060"/>
              </a:solidFill>
              <a:latin typeface="Arial Black" panose="020B0A04020102020204" pitchFamily="34" charset="0"/>
            </a:endParaRPr>
          </a:p>
        </p:txBody>
      </p:sp>
      <p:cxnSp>
        <p:nvCxnSpPr>
          <p:cNvPr id="5" name="Straight Connector 4">
            <a:extLst>
              <a:ext uri="{FF2B5EF4-FFF2-40B4-BE49-F238E27FC236}">
                <a16:creationId xmlns:a16="http://schemas.microsoft.com/office/drawing/2014/main" id="{782925C9-AD71-120A-7DFA-93536072CA57}"/>
              </a:ext>
            </a:extLst>
          </p:cNvPr>
          <p:cNvCxnSpPr>
            <a:cxnSpLocks/>
          </p:cNvCxnSpPr>
          <p:nvPr/>
        </p:nvCxnSpPr>
        <p:spPr>
          <a:xfrm>
            <a:off x="609599" y="1484667"/>
            <a:ext cx="10972800" cy="0"/>
          </a:xfrm>
          <a:prstGeom prst="line">
            <a:avLst/>
          </a:prstGeom>
          <a:ln w="92075">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Title 2">
            <a:extLst>
              <a:ext uri="{FF2B5EF4-FFF2-40B4-BE49-F238E27FC236}">
                <a16:creationId xmlns:a16="http://schemas.microsoft.com/office/drawing/2014/main" id="{4236C85D-321D-5AD6-4DBF-C29DA9AF3549}"/>
              </a:ext>
            </a:extLst>
          </p:cNvPr>
          <p:cNvSpPr txBox="1">
            <a:spLocks/>
          </p:cNvSpPr>
          <p:nvPr/>
        </p:nvSpPr>
        <p:spPr>
          <a:xfrm>
            <a:off x="3918857" y="202104"/>
            <a:ext cx="4273421" cy="585216"/>
          </a:xfrm>
          <a:prstGeom prst="rect">
            <a:avLst/>
          </a:prstGeom>
          <a:solidFill>
            <a:srgbClr val="002060"/>
          </a:solidFill>
          <a:ln w="12700">
            <a:solidFill>
              <a:srgbClr val="002060"/>
            </a:solidFill>
            <a:miter lim="4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5717" tIns="35717" rIns="35717" bIns="35717" rtlCol="0" anchor="ctr">
            <a:normAutofit fontScale="70000" lnSpcReduction="20000"/>
          </a:bodyPr>
          <a:lstStyle>
            <a:lvl1pPr marL="0" marR="0" indent="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1pPr>
            <a:lvl2pPr marL="0" marR="0" indent="228611"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2pPr>
            <a:lvl3pPr marL="0" marR="0" indent="457223"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3pPr>
            <a:lvl4pPr marL="0" marR="0" indent="685835"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4pPr>
            <a:lvl5pPr marL="0" marR="0" indent="914446"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5pPr>
            <a:lvl6pPr marL="0" marR="0" indent="1143057"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6pPr>
            <a:lvl7pPr marL="0" marR="0" indent="1371668"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7pPr>
            <a:lvl8pPr marL="0" marR="0" indent="1600280"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8pPr>
            <a:lvl9pPr marL="0" marR="0" indent="1828892" algn="ctr" defTabSz="457223" rtl="0" latinLnBrk="0">
              <a:lnSpc>
                <a:spcPct val="100000"/>
              </a:lnSpc>
              <a:spcBef>
                <a:spcPts val="0"/>
              </a:spcBef>
              <a:spcAft>
                <a:spcPts val="0"/>
              </a:spcAft>
              <a:buClrTx/>
              <a:buSzTx/>
              <a:buFontTx/>
              <a:buNone/>
              <a:tabLst/>
              <a:defRPr sz="7200" b="0" i="0" u="none" strike="noStrike" cap="none" spc="0" baseline="0">
                <a:solidFill>
                  <a:srgbClr val="FFFFFF"/>
                </a:solidFill>
                <a:uFillTx/>
                <a:latin typeface="+mn-lt"/>
                <a:ea typeface="+mn-ea"/>
                <a:cs typeface="+mn-cs"/>
                <a:sym typeface="Chalkduster"/>
              </a:defRPr>
            </a:lvl9pPr>
          </a:lstStyle>
          <a:p>
            <a:pPr defTabSz="642947"/>
            <a:r>
              <a:rPr lang="en-US" sz="3200" b="1" i="1" cap="small" dirty="0">
                <a:solidFill>
                  <a:schemeClr val="bg1"/>
                </a:solidFill>
                <a:effectLst>
                  <a:outerShdw blurRad="38100" dist="38100" dir="2700000" algn="tl">
                    <a:srgbClr val="000000">
                      <a:alpha val="43137"/>
                    </a:srgbClr>
                  </a:outerShdw>
                </a:effectLst>
                <a:latin typeface="Gotham Book"/>
              </a:rPr>
              <a:t>AUTHORITY BELONGING TO GOD </a:t>
            </a:r>
          </a:p>
        </p:txBody>
      </p:sp>
    </p:spTree>
    <p:extLst>
      <p:ext uri="{BB962C8B-B14F-4D97-AF65-F5344CB8AC3E}">
        <p14:creationId xmlns:p14="http://schemas.microsoft.com/office/powerpoint/2010/main" val="12222530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11027</Words>
  <Application>Microsoft Office PowerPoint</Application>
  <PresentationFormat>Widescreen</PresentationFormat>
  <Paragraphs>593</Paragraphs>
  <Slides>24</Slides>
  <Notes>24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Gotham Book</vt:lpstr>
      <vt:lpstr>Gotham Medium</vt:lpstr>
      <vt:lpstr>Aptos</vt:lpstr>
      <vt:lpstr>Arial Black</vt:lpstr>
      <vt:lpstr>Calibri</vt:lpstr>
      <vt:lpstr>Franklin Gothic Book</vt:lpstr>
      <vt:lpstr>Franklin Gothic Demi</vt:lpstr>
      <vt:lpstr>Wingdings</vt:lpstr>
      <vt:lpstr>Wingdings 2</vt:lpstr>
      <vt:lpstr>DividendVTI</vt:lpstr>
      <vt:lpstr>AUTHORITY BELONGING TO GOD</vt:lpstr>
      <vt:lpstr>Prayer</vt:lpstr>
      <vt:lpstr>PowerPoint Presentation</vt:lpstr>
      <vt:lpstr>Introduction - AUTHORITY BELONGING TO GOD</vt:lpstr>
      <vt:lpstr>AUTHORITY BELONGING TO GOD</vt:lpstr>
      <vt:lpstr>Lesson Context: General </vt:lpstr>
      <vt:lpstr>Lesson Context: Mark</vt:lpstr>
      <vt:lpstr>Lesson Context: Romans</vt:lpstr>
      <vt:lpstr>Lesson Context: 1 Peter</vt:lpstr>
      <vt:lpstr>Conflict Stories</vt:lpstr>
      <vt:lpstr>PowerPoint Presentation</vt:lpstr>
      <vt:lpstr>PowerPoint Presentation</vt:lpstr>
      <vt:lpstr>PowerPoint Presentation</vt:lpstr>
      <vt:lpstr>God Before Government - Mark 12:17; Romans 13:1, 6–8 KJV</vt:lpstr>
      <vt:lpstr>Exiles in the World - 1 Peter 2:13–17 KJV</vt:lpstr>
      <vt:lpstr>AUTHORITY BELONGING TO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Bowman, Stanford W</dc:creator>
  <cp:lastModifiedBy>Stanford Bowman</cp:lastModifiedBy>
  <cp:revision>4</cp:revision>
  <dcterms:created xsi:type="dcterms:W3CDTF">2025-04-08T19:37:35Z</dcterms:created>
  <dcterms:modified xsi:type="dcterms:W3CDTF">2026-04-03T15:16:28Z</dcterms:modified>
</cp:coreProperties>
</file>