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453" r:id="rId2"/>
    <p:sldId id="272" r:id="rId3"/>
    <p:sldId id="376" r:id="rId4"/>
    <p:sldId id="443" r:id="rId5"/>
    <p:sldId id="503" r:id="rId6"/>
    <p:sldId id="399" r:id="rId7"/>
    <p:sldId id="429" r:id="rId8"/>
    <p:sldId id="433" r:id="rId9"/>
    <p:sldId id="444" r:id="rId10"/>
    <p:sldId id="435" r:id="rId11"/>
    <p:sldId id="504" r:id="rId12"/>
    <p:sldId id="505" r:id="rId13"/>
    <p:sldId id="427" r:id="rId14"/>
    <p:sldId id="506" r:id="rId15"/>
    <p:sldId id="439" r:id="rId16"/>
    <p:sldId id="421" r:id="rId17"/>
    <p:sldId id="452" r:id="rId18"/>
    <p:sldId id="440" r:id="rId19"/>
    <p:sldId id="508" r:id="rId20"/>
    <p:sldId id="50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5AAF10-5232-4950-ACF0-AB6D874E77A3}" v="3" dt="2026-04-13T01:10:23.3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2" autoAdjust="0"/>
    <p:restoredTop sz="62604" autoAdjust="0"/>
  </p:normalViewPr>
  <p:slideViewPr>
    <p:cSldViewPr>
      <p:cViewPr>
        <p:scale>
          <a:sx n="60" d="100"/>
          <a:sy n="60" d="100"/>
        </p:scale>
        <p:origin x="2026" y="211"/>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undo custSel modSld">
      <pc:chgData name="Stanford Bowman" userId="6ede3e4e1afbea80" providerId="LiveId" clId="{5E8558FB-9D60-4710-A493-61EB11744BF7}" dt="2026-04-13T01:11:26.772" v="29" actId="313"/>
      <pc:docMkLst>
        <pc:docMk/>
      </pc:docMkLst>
      <pc:sldChg chg="modSp mod modNotesTx">
        <pc:chgData name="Stanford Bowman" userId="6ede3e4e1afbea80" providerId="LiveId" clId="{5E8558FB-9D60-4710-A493-61EB11744BF7}" dt="2026-04-13T01:11:24.674" v="28" actId="313"/>
        <pc:sldMkLst>
          <pc:docMk/>
          <pc:sldMk cId="2484662368" sldId="376"/>
        </pc:sldMkLst>
        <pc:spChg chg="mod">
          <ac:chgData name="Stanford Bowman" userId="6ede3e4e1afbea80" providerId="LiveId" clId="{5E8558FB-9D60-4710-A493-61EB11744BF7}" dt="2026-04-13T01:11:23.132" v="26" actId="313"/>
          <ac:spMkLst>
            <pc:docMk/>
            <pc:sldMk cId="2484662368" sldId="376"/>
            <ac:spMk id="15" creationId="{3C4A546D-0018-40BA-A5FD-75A46D201506}"/>
          </ac:spMkLst>
        </pc:spChg>
      </pc:sldChg>
      <pc:sldChg chg="modSp mod modNotesTx">
        <pc:chgData name="Stanford Bowman" userId="6ede3e4e1afbea80" providerId="LiveId" clId="{5E8558FB-9D60-4710-A493-61EB11744BF7}" dt="2026-04-13T01:11:26.772" v="29" actId="313"/>
        <pc:sldMkLst>
          <pc:docMk/>
          <pc:sldMk cId="2914401121" sldId="435"/>
        </pc:sldMkLst>
        <pc:spChg chg="mod">
          <ac:chgData name="Stanford Bowman" userId="6ede3e4e1afbea80" providerId="LiveId" clId="{5E8558FB-9D60-4710-A493-61EB11744BF7}" dt="2026-04-13T01:11:26.772" v="29" actId="313"/>
          <ac:spMkLst>
            <pc:docMk/>
            <pc:sldMk cId="2914401121" sldId="435"/>
            <ac:spMk id="12" creationId="{CBEAE4E6-CD19-4092-9C7E-2C12B39CCE7B}"/>
          </ac:spMkLst>
        </pc:spChg>
        <pc:spChg chg="mod">
          <ac:chgData name="Stanford Bowman" userId="6ede3e4e1afbea80" providerId="LiveId" clId="{5E8558FB-9D60-4710-A493-61EB11744BF7}" dt="2026-04-13T01:10:00.139" v="21" actId="6549"/>
          <ac:spMkLst>
            <pc:docMk/>
            <pc:sldMk cId="2914401121" sldId="435"/>
            <ac:spMk id="17" creationId="{825759E0-14D7-476D-8932-70685D477530}"/>
          </ac:spMkLst>
        </pc:spChg>
      </pc:sldChg>
      <pc:sldChg chg="modSp mod">
        <pc:chgData name="Stanford Bowman" userId="6ede3e4e1afbea80" providerId="LiveId" clId="{5E8558FB-9D60-4710-A493-61EB11744BF7}" dt="2026-04-13T01:07:42.038" v="6" actId="255"/>
        <pc:sldMkLst>
          <pc:docMk/>
          <pc:sldMk cId="653653731" sldId="453"/>
        </pc:sldMkLst>
        <pc:spChg chg="mod">
          <ac:chgData name="Stanford Bowman" userId="6ede3e4e1afbea80" providerId="LiveId" clId="{5E8558FB-9D60-4710-A493-61EB11744BF7}" dt="2026-04-13T01:07:42.038" v="6" actId="255"/>
          <ac:spMkLst>
            <pc:docMk/>
            <pc:sldMk cId="653653731" sldId="453"/>
            <ac:spMk id="26" creationId="{A97DD625-16DD-0A92-8B5D-EE819C1E4AC0}"/>
          </ac:spMkLst>
        </pc:spChg>
      </pc:sldChg>
      <pc:sldChg chg="modSp mod modNotesTx">
        <pc:chgData name="Stanford Bowman" userId="6ede3e4e1afbea80" providerId="LiveId" clId="{5E8558FB-9D60-4710-A493-61EB11744BF7}" dt="2026-04-13T01:11:20.437" v="24" actId="313"/>
        <pc:sldMkLst>
          <pc:docMk/>
          <pc:sldMk cId="3671820302" sldId="504"/>
        </pc:sldMkLst>
        <pc:spChg chg="mod">
          <ac:chgData name="Stanford Bowman" userId="6ede3e4e1afbea80" providerId="LiveId" clId="{5E8558FB-9D60-4710-A493-61EB11744BF7}" dt="2026-04-13T01:11:20.437" v="24" actId="313"/>
          <ac:spMkLst>
            <pc:docMk/>
            <pc:sldMk cId="3671820302" sldId="504"/>
            <ac:spMk id="12" creationId="{772C101E-2652-D8FB-7018-35DAE6E022B5}"/>
          </ac:spMkLst>
        </pc:spChg>
        <pc:spChg chg="mod">
          <ac:chgData name="Stanford Bowman" userId="6ede3e4e1afbea80" providerId="LiveId" clId="{5E8558FB-9D60-4710-A493-61EB11744BF7}" dt="2026-04-13T01:10:30.355" v="23"/>
          <ac:spMkLst>
            <pc:docMk/>
            <pc:sldMk cId="3671820302" sldId="504"/>
            <ac:spMk id="17" creationId="{BAE32E44-F82C-91CE-8F28-EA8CEC1A980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7BF882-C97C-4BFA-926D-95447C2E6158}"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F22F9CFE-B65F-4F71-A363-9A67BB7B02D4}">
      <dgm:prSet phldrT="[Text]"/>
      <dgm:spPr>
        <a:solidFill>
          <a:srgbClr val="002060"/>
        </a:solidFill>
      </dgm:spPr>
      <dgm:t>
        <a:bodyPr/>
        <a:lstStyle/>
        <a:p>
          <a:r>
            <a:rPr lang="en-US" b="1" cap="small" baseline="0" dirty="0">
              <a:effectLst/>
              <a:latin typeface="Calibri" panose="020F0502020204030204" pitchFamily="34" charset="0"/>
              <a:cs typeface="Times New Roman" panose="02020603050405020304" pitchFamily="18" charset="0"/>
            </a:rPr>
            <a:t>Millstones</a:t>
          </a:r>
          <a:endParaRPr lang="en-US" b="1" u="sng" cap="small" baseline="0" dirty="0">
            <a:solidFill>
              <a:schemeClr val="bg1"/>
            </a:solidFill>
            <a:effectLst>
              <a:outerShdw blurRad="38100" dist="38100" dir="2700000" algn="tl">
                <a:srgbClr val="000000">
                  <a:alpha val="43137"/>
                </a:srgbClr>
              </a:outerShdw>
            </a:effectLst>
          </a:endParaRPr>
        </a:p>
      </dgm:t>
    </dgm:pt>
    <dgm:pt modelId="{E4555C8A-E1CC-4EDB-A715-25DE7CC139B4}" type="parTrans" cxnId="{E8F76705-DF4E-4B6E-B69B-814199A27806}">
      <dgm:prSet/>
      <dgm:spPr/>
      <dgm:t>
        <a:bodyPr/>
        <a:lstStyle/>
        <a:p>
          <a:endParaRPr lang="en-US"/>
        </a:p>
      </dgm:t>
    </dgm:pt>
    <dgm:pt modelId="{8BB8010F-9F52-4ABC-9EB0-B3A8541E0ECD}" type="sibTrans" cxnId="{E8F76705-DF4E-4B6E-B69B-814199A27806}">
      <dgm:prSet/>
      <dgm:spPr/>
      <dgm:t>
        <a:bodyPr/>
        <a:lstStyle/>
        <a:p>
          <a:endParaRPr lang="en-US"/>
        </a:p>
      </dgm:t>
    </dgm:pt>
    <dgm:pt modelId="{231BBF91-87AA-4E43-90CE-C67E78BEB444}" type="pres">
      <dgm:prSet presAssocID="{647BF882-C97C-4BFA-926D-95447C2E6158}" presName="linear" presStyleCnt="0">
        <dgm:presLayoutVars>
          <dgm:animLvl val="lvl"/>
          <dgm:resizeHandles val="exact"/>
        </dgm:presLayoutVars>
      </dgm:prSet>
      <dgm:spPr/>
    </dgm:pt>
    <dgm:pt modelId="{6EDCE806-03FA-4AF8-8C9C-97F37496D9B1}" type="pres">
      <dgm:prSet presAssocID="{F22F9CFE-B65F-4F71-A363-9A67BB7B02D4}" presName="parentText" presStyleLbl="node1" presStyleIdx="0" presStyleCnt="1" custScaleY="29784" custLinFactY="-100000" custLinFactNeighborY="-137454">
        <dgm:presLayoutVars>
          <dgm:chMax val="0"/>
          <dgm:bulletEnabled val="1"/>
        </dgm:presLayoutVars>
      </dgm:prSet>
      <dgm:spPr/>
    </dgm:pt>
  </dgm:ptLst>
  <dgm:cxnLst>
    <dgm:cxn modelId="{E8F76705-DF4E-4B6E-B69B-814199A27806}" srcId="{647BF882-C97C-4BFA-926D-95447C2E6158}" destId="{F22F9CFE-B65F-4F71-A363-9A67BB7B02D4}" srcOrd="0" destOrd="0" parTransId="{E4555C8A-E1CC-4EDB-A715-25DE7CC139B4}" sibTransId="{8BB8010F-9F52-4ABC-9EB0-B3A8541E0ECD}"/>
    <dgm:cxn modelId="{52DF790A-517D-4C62-A19E-27F18C1E177E}" type="presOf" srcId="{F22F9CFE-B65F-4F71-A363-9A67BB7B02D4}" destId="{6EDCE806-03FA-4AF8-8C9C-97F37496D9B1}" srcOrd="0" destOrd="0" presId="urn:microsoft.com/office/officeart/2005/8/layout/vList2"/>
    <dgm:cxn modelId="{132621D0-FD00-40EC-BA8D-81D96CE719A5}" type="presOf" srcId="{647BF882-C97C-4BFA-926D-95447C2E6158}" destId="{231BBF91-87AA-4E43-90CE-C67E78BEB444}" srcOrd="0" destOrd="0" presId="urn:microsoft.com/office/officeart/2005/8/layout/vList2"/>
    <dgm:cxn modelId="{44A01F78-08F7-4480-9CD5-FFA20BCC1829}" type="presParOf" srcId="{231BBF91-87AA-4E43-90CE-C67E78BEB444}" destId="{6EDCE806-03FA-4AF8-8C9C-97F37496D9B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7BF882-C97C-4BFA-926D-95447C2E6158}"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F22F9CFE-B65F-4F71-A363-9A67BB7B02D4}">
      <dgm:prSet phldrT="[Text]"/>
      <dgm:spPr>
        <a:solidFill>
          <a:srgbClr val="002060"/>
        </a:solidFill>
      </dgm:spPr>
      <dgm:t>
        <a:bodyPr/>
        <a:lstStyle/>
        <a:p>
          <a:r>
            <a:rPr lang="en-US" b="1" cap="small" baseline="0" dirty="0">
              <a:effectLst/>
              <a:latin typeface="Calibri" panose="020F0502020204030204" pitchFamily="34" charset="0"/>
              <a:cs typeface="Times New Roman" panose="02020603050405020304" pitchFamily="18" charset="0"/>
            </a:rPr>
            <a:t>Stumbling</a:t>
          </a:r>
          <a:endParaRPr lang="en-US" b="1" u="sng" cap="small" baseline="0" dirty="0">
            <a:solidFill>
              <a:schemeClr val="bg1"/>
            </a:solidFill>
            <a:effectLst>
              <a:outerShdw blurRad="38100" dist="38100" dir="2700000" algn="tl">
                <a:srgbClr val="000000">
                  <a:alpha val="43137"/>
                </a:srgbClr>
              </a:outerShdw>
            </a:effectLst>
          </a:endParaRPr>
        </a:p>
      </dgm:t>
    </dgm:pt>
    <dgm:pt modelId="{E4555C8A-E1CC-4EDB-A715-25DE7CC139B4}" type="parTrans" cxnId="{E8F76705-DF4E-4B6E-B69B-814199A27806}">
      <dgm:prSet/>
      <dgm:spPr/>
      <dgm:t>
        <a:bodyPr/>
        <a:lstStyle/>
        <a:p>
          <a:endParaRPr lang="en-US"/>
        </a:p>
      </dgm:t>
    </dgm:pt>
    <dgm:pt modelId="{8BB8010F-9F52-4ABC-9EB0-B3A8541E0ECD}" type="sibTrans" cxnId="{E8F76705-DF4E-4B6E-B69B-814199A27806}">
      <dgm:prSet/>
      <dgm:spPr/>
      <dgm:t>
        <a:bodyPr/>
        <a:lstStyle/>
        <a:p>
          <a:endParaRPr lang="en-US"/>
        </a:p>
      </dgm:t>
    </dgm:pt>
    <dgm:pt modelId="{231BBF91-87AA-4E43-90CE-C67E78BEB444}" type="pres">
      <dgm:prSet presAssocID="{647BF882-C97C-4BFA-926D-95447C2E6158}" presName="linear" presStyleCnt="0">
        <dgm:presLayoutVars>
          <dgm:animLvl val="lvl"/>
          <dgm:resizeHandles val="exact"/>
        </dgm:presLayoutVars>
      </dgm:prSet>
      <dgm:spPr/>
    </dgm:pt>
    <dgm:pt modelId="{6EDCE806-03FA-4AF8-8C9C-97F37496D9B1}" type="pres">
      <dgm:prSet presAssocID="{F22F9CFE-B65F-4F71-A363-9A67BB7B02D4}" presName="parentText" presStyleLbl="node1" presStyleIdx="0" presStyleCnt="1" custScaleY="29784" custLinFactY="-68436" custLinFactNeighborX="375" custLinFactNeighborY="-100000">
        <dgm:presLayoutVars>
          <dgm:chMax val="0"/>
          <dgm:bulletEnabled val="1"/>
        </dgm:presLayoutVars>
      </dgm:prSet>
      <dgm:spPr/>
    </dgm:pt>
  </dgm:ptLst>
  <dgm:cxnLst>
    <dgm:cxn modelId="{E8F76705-DF4E-4B6E-B69B-814199A27806}" srcId="{647BF882-C97C-4BFA-926D-95447C2E6158}" destId="{F22F9CFE-B65F-4F71-A363-9A67BB7B02D4}" srcOrd="0" destOrd="0" parTransId="{E4555C8A-E1CC-4EDB-A715-25DE7CC139B4}" sibTransId="{8BB8010F-9F52-4ABC-9EB0-B3A8541E0ECD}"/>
    <dgm:cxn modelId="{52DF790A-517D-4C62-A19E-27F18C1E177E}" type="presOf" srcId="{F22F9CFE-B65F-4F71-A363-9A67BB7B02D4}" destId="{6EDCE806-03FA-4AF8-8C9C-97F37496D9B1}" srcOrd="0" destOrd="0" presId="urn:microsoft.com/office/officeart/2005/8/layout/vList2"/>
    <dgm:cxn modelId="{132621D0-FD00-40EC-BA8D-81D96CE719A5}" type="presOf" srcId="{647BF882-C97C-4BFA-926D-95447C2E6158}" destId="{231BBF91-87AA-4E43-90CE-C67E78BEB444}" srcOrd="0" destOrd="0" presId="urn:microsoft.com/office/officeart/2005/8/layout/vList2"/>
    <dgm:cxn modelId="{44A01F78-08F7-4480-9CD5-FFA20BCC1829}" type="presParOf" srcId="{231BBF91-87AA-4E43-90CE-C67E78BEB444}" destId="{6EDCE806-03FA-4AF8-8C9C-97F37496D9B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CE806-03FA-4AF8-8C9C-97F37496D9B1}">
      <dsp:nvSpPr>
        <dsp:cNvPr id="0" name=""/>
        <dsp:cNvSpPr/>
      </dsp:nvSpPr>
      <dsp:spPr>
        <a:xfrm>
          <a:off x="0" y="0"/>
          <a:ext cx="10308817" cy="457196"/>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cap="small" baseline="0" dirty="0">
              <a:effectLst/>
              <a:latin typeface="Calibri" panose="020F0502020204030204" pitchFamily="34" charset="0"/>
              <a:cs typeface="Times New Roman" panose="02020603050405020304" pitchFamily="18" charset="0"/>
            </a:rPr>
            <a:t>Millstones</a:t>
          </a:r>
          <a:endParaRPr lang="en-US" sz="1900" b="1" u="sng" kern="1200" cap="small" baseline="0" dirty="0">
            <a:solidFill>
              <a:schemeClr val="bg1"/>
            </a:solidFill>
            <a:effectLst>
              <a:outerShdw blurRad="38100" dist="38100" dir="2700000" algn="tl">
                <a:srgbClr val="000000">
                  <a:alpha val="43137"/>
                </a:srgbClr>
              </a:outerShdw>
            </a:effectLst>
          </a:endParaRPr>
        </a:p>
      </dsp:txBody>
      <dsp:txXfrm>
        <a:off x="22318" y="22318"/>
        <a:ext cx="10264181" cy="412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DCE806-03FA-4AF8-8C9C-97F37496D9B1}">
      <dsp:nvSpPr>
        <dsp:cNvPr id="0" name=""/>
        <dsp:cNvSpPr/>
      </dsp:nvSpPr>
      <dsp:spPr>
        <a:xfrm>
          <a:off x="0" y="89391"/>
          <a:ext cx="10440724" cy="457196"/>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cap="small" baseline="0" dirty="0">
              <a:effectLst/>
              <a:latin typeface="Calibri" panose="020F0502020204030204" pitchFamily="34" charset="0"/>
              <a:cs typeface="Times New Roman" panose="02020603050405020304" pitchFamily="18" charset="0"/>
            </a:rPr>
            <a:t>Stumbling</a:t>
          </a:r>
          <a:endParaRPr lang="en-US" sz="1900" b="1" u="sng" kern="1200" cap="small" baseline="0" dirty="0">
            <a:solidFill>
              <a:schemeClr val="bg1"/>
            </a:solidFill>
            <a:effectLst>
              <a:outerShdw blurRad="38100" dist="38100" dir="2700000" algn="tl">
                <a:srgbClr val="000000">
                  <a:alpha val="43137"/>
                </a:srgbClr>
              </a:outerShdw>
            </a:effectLst>
          </a:endParaRPr>
        </a:p>
      </dsp:txBody>
      <dsp:txXfrm>
        <a:off x="22318" y="111709"/>
        <a:ext cx="10396088" cy="4125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277E8-34E1-4864-BF89-0A293FE899B0}" type="datetimeFigureOut">
              <a:rPr lang="en-US" smtClean="0"/>
              <a:pPr/>
              <a:t>4/12/2026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B98531-EBAC-4738-AC3B-4AA42F6013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AFB40-B5BA-DC00-53AA-2781C4026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21F7A-D905-C3B6-0155-8BF11C048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65BA3-FEFD-3046-7BAB-92E17B6D77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1ECE82-EB2A-E3EE-2955-7602D4912F1C}"/>
              </a:ext>
            </a:extLst>
          </p:cNvPr>
          <p:cNvSpPr>
            <a:spLocks noGrp="1"/>
          </p:cNvSpPr>
          <p:nvPr>
            <p:ph type="sldNum" sz="quarter" idx="5"/>
          </p:nvPr>
        </p:nvSpPr>
        <p:spPr/>
        <p:txBody>
          <a:bodyPr/>
          <a:lstStyle/>
          <a:p>
            <a:fld id="{0BB98531-EBAC-4738-AC3B-4AA42F6013B1}" type="slidenum">
              <a:rPr lang="en-US" smtClean="0"/>
              <a:pPr/>
              <a:t>1</a:t>
            </a:fld>
            <a:endParaRPr lang="en-US"/>
          </a:p>
        </p:txBody>
      </p:sp>
    </p:spTree>
    <p:extLst>
      <p:ext uri="{BB962C8B-B14F-4D97-AF65-F5344CB8AC3E}">
        <p14:creationId xmlns:p14="http://schemas.microsoft.com/office/powerpoint/2010/main" val="3144974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r>
              <a:rPr lang="en-US" sz="1200" kern="1200" dirty="0">
                <a:solidFill>
                  <a:schemeClr val="tx1"/>
                </a:solidFill>
                <a:effectLst/>
                <a:latin typeface="+mn-lt"/>
                <a:ea typeface="+mn-ea"/>
                <a:cs typeface="+mn-cs"/>
              </a:rPr>
              <a:t>&gt;&lt;&gt;&lt;&gt;&lt;&gt;&lt;&gt;&lt;&gt;&lt;&gt;&lt;&gt;&lt;&gt;&lt;&gt;&lt;&gt;&lt;&gt;&lt;&gt;&lt;&gt;&lt;&gt;&lt; </a:t>
            </a:r>
          </a:p>
          <a:p>
            <a:r>
              <a:rPr lang="en-US" sz="1200" b="1" kern="1200" dirty="0">
                <a:solidFill>
                  <a:schemeClr val="tx1"/>
                </a:solidFill>
                <a:effectLst/>
                <a:latin typeface="+mn-lt"/>
                <a:ea typeface="+mn-ea"/>
                <a:cs typeface="+mn-cs"/>
              </a:rPr>
              <a:t>Welcoming the Children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disciples argue among themselves as they travel to Capernaum.  Once they arrive, Jesus asks, “What were you arguing about on the road?” (Mark 9:33).  They are quiet, probably because they are ashamed.  They had been debating who would be greatest in Jesus’ kingdom once He took over—perhaps imagining an imminent physical and political kingdom to replace Roman rule.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Jesus does something to teach them what true greatness looks like: “Anyone who wants to be first must be the very last, and the servant of all” (v.  35).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 does something strange.  He takes a child—a person of the lowest social status in first-century Judean society—and puts the child “among them” (v.  36).  Jesus treats the child as one made in God’s image, every bit as worthy of God’s love and respect as the adult disciples.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Here they are, trying to vie for position and leadership.  But their teacher puts a child before them.  If only they could have some of the best qualities of children: wonder, dependence, enthusiasm, guilelessness.  If only they weren’t so concerned about whether a task was beneath them.  No task was be too lowly for Jesus—emphasized when He washes their feet (John 13:1–17; compare Mark 10:42–45).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Jesus embraces the child, He says to His disciples, anyone who welcomes and serves a little one in Jesus’ name welcomes Jesus— and also the Father (Mark 9:37).  Those who care for others in Jesus’s name, especially those who cannot care for themselves, are caring for Jesus Himself, and would be rewarded accordingly (Mark 9:41; compare Matt.  25:31–46).  Jesus desires generosity toward young and old, regardless of social standing.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Everyone who believes in Jesus is of great value; so much so that anyone who “causes one of these little ones—those who believe in me—to stumble” will face enormous consequences (v.  42).  Just as every good deed is remembered and rewarded, every act with evil intent shall be remembered and repaid.  In fact, Jesus declares,</a:t>
            </a:r>
          </a:p>
          <a:p>
            <a:r>
              <a:rPr lang="en-US" sz="1200" kern="1200" dirty="0">
                <a:solidFill>
                  <a:schemeClr val="tx1"/>
                </a:solidFill>
                <a:effectLst/>
                <a:latin typeface="+mn-lt"/>
                <a:ea typeface="+mn-ea"/>
                <a:cs typeface="+mn-cs"/>
              </a:rPr>
              <a:t>it would be better if those who cause one of God’s “little ones” to stumble were to lose their lives.  You can see how greatly Jesus wants to protect the tiny faith of a child!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Welcoming the Children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disciples reveal a worldly mindset, seeking status, while Jesus teaches kingdom values through humility. By placing a child—socially insignificant—among them, He redefines greatness as servanthood. Jesus identifies Himself with the vulnerable, teaching that caring for them is equivalent to serving God. He also warns strongly against causing believers, especially the “little ones,” to stumble, showing God’s deep concern for their faith.</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True greatness in God’s kingdom is found in humility, service, and valuing the least, while protecting the faith of others.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corrects His disciples’ pursuit of status by teaching that greatness comes through humility and service. Using a child as an example, He shows that welcoming and caring for the least is the same as serving Him and the Father. He also warns that causing believers to stumble brings serious consequences, revealing God’s deep value for every person.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Greatness Is Redefined by Servanthood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Jesus teaches that being first in God’s kingdom means being last and serving others, not seeking power or recognition.</a:t>
            </a:r>
          </a:p>
          <a:p>
            <a:pPr lvl="0"/>
            <a:r>
              <a:rPr lang="en-US" sz="1200" b="1" kern="1200" dirty="0">
                <a:solidFill>
                  <a:schemeClr val="tx1"/>
                </a:solidFill>
                <a:effectLst/>
                <a:latin typeface="+mn-lt"/>
                <a:ea typeface="+mn-ea"/>
                <a:cs typeface="+mn-cs"/>
              </a:rPr>
              <a:t>The Lowly Are Highly Valued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By elevating a child, Jesus shows that those with the least status are precious and worthy of honor in God’s sight.</a:t>
            </a:r>
          </a:p>
          <a:p>
            <a:pPr lvl="0"/>
            <a:r>
              <a:rPr lang="en-US" sz="1200" b="1" kern="1200" dirty="0">
                <a:solidFill>
                  <a:schemeClr val="tx1"/>
                </a:solidFill>
                <a:effectLst/>
                <a:latin typeface="+mn-lt"/>
                <a:ea typeface="+mn-ea"/>
                <a:cs typeface="+mn-cs"/>
              </a:rPr>
              <a:t>Spiritual Responsibility Is Serious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Causing others, especially believers, to stumble invites severe judgment, highlighting the importance of protecting faith.</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Choose Humility Over Status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True greatness comes from serving others selflessly, not seeking recognition or position.</a:t>
            </a:r>
          </a:p>
          <a:p>
            <a:pPr lvl="0"/>
            <a:r>
              <a:rPr lang="en-US" sz="1200" b="1" kern="1200" dirty="0">
                <a:solidFill>
                  <a:schemeClr val="tx1"/>
                </a:solidFill>
                <a:effectLst/>
                <a:latin typeface="+mn-lt"/>
                <a:ea typeface="+mn-ea"/>
                <a:cs typeface="+mn-cs"/>
              </a:rPr>
              <a:t>Serve and Value Everyone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must treat all people—especially the vulnerable—with dignity, recognizing their worth before God.</a:t>
            </a:r>
          </a:p>
          <a:p>
            <a:pPr lvl="0"/>
            <a:r>
              <a:rPr lang="en-US" sz="1200" b="1" kern="1200" dirty="0">
                <a:solidFill>
                  <a:schemeClr val="tx1"/>
                </a:solidFill>
                <a:effectLst/>
                <a:latin typeface="+mn-lt"/>
                <a:ea typeface="+mn-ea"/>
                <a:cs typeface="+mn-cs"/>
              </a:rPr>
              <a:t>Guard the Faith of Others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Our actions should strengthen, not weaken, others’ faith, understanding the eternal impact of our influence.</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10</a:t>
            </a:fld>
            <a:endParaRPr lang="en-US"/>
          </a:p>
        </p:txBody>
      </p:sp>
    </p:spTree>
    <p:extLst>
      <p:ext uri="{BB962C8B-B14F-4D97-AF65-F5344CB8AC3E}">
        <p14:creationId xmlns:p14="http://schemas.microsoft.com/office/powerpoint/2010/main" val="2851233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44120-86BF-DAC7-EF92-1661927FA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42533-860D-41C4-A558-4773D1A357D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157C297-E03A-D3A3-57CF-51DFB4188B57}"/>
              </a:ext>
            </a:extLst>
          </p:cNvPr>
          <p:cNvSpPr>
            <a:spLocks noGrp="1"/>
          </p:cNvSpPr>
          <p:nvPr>
            <p:ph type="body" idx="1"/>
          </p:nvPr>
        </p:nvSpPr>
        <p:spPr/>
        <p:txBody>
          <a:bodyPr>
            <a:normAutofit fontScale="32500" lnSpcReduction="20000"/>
          </a:bodyPr>
          <a:lstStyle/>
          <a:p>
            <a:r>
              <a:rPr lang="en-US" sz="1200" kern="1200" dirty="0">
                <a:solidFill>
                  <a:schemeClr val="tx1"/>
                </a:solidFill>
                <a:effectLst/>
                <a:latin typeface="+mn-lt"/>
                <a:ea typeface="+mn-ea"/>
                <a:cs typeface="+mn-cs"/>
              </a:rPr>
              <a:t>&gt;&lt;&gt;&lt;&gt;&lt;&gt;&lt;&gt;&lt;&gt;&lt;&gt;&lt;&gt;&lt;&gt;&lt;&gt;&lt;&gt;&lt;&gt;&lt;&gt;&lt;&gt;&lt;&gt;&lt; </a:t>
            </a:r>
          </a:p>
          <a:p>
            <a:r>
              <a:rPr lang="en-US" sz="1200" b="1" kern="1200" dirty="0">
                <a:solidFill>
                  <a:schemeClr val="tx1"/>
                </a:solidFill>
                <a:effectLst/>
                <a:latin typeface="+mn-lt"/>
                <a:ea typeface="+mn-ea"/>
                <a:cs typeface="+mn-cs"/>
              </a:rPr>
              <a:t>Blessing the Children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and His disciples go from Capernaum to Judea and across the Jordan (Mark 10:1).  After debating with the Pharisees as to what constitutes grounds for divorce, Jesus goes into a house, where He continues to teach.  There in the cramped quarters of an ancient house, people bring their children to Jesus “for him to place his hands on them” (v.  13).  It could be that Jesus is in the habit of offering this kind of blessing, as a rabbi.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the disciples rebuke the parents for approaching Jesus with their children.  Can’t they see that Jesus is in the middle of important theological matters while he debates the Pharisees? The disciples are probably trying to protect their weary master.  After all, neither they nor Jesus would have had much time or space for themselves as they traveled.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They are projecting their own exhaustion and frustration onto Jesus.  And perhaps Jesus’ warnings about His impending death are starting to sink in, making the disciples sense that something important and dangerous is about to happen as they get nearer to Jerusalem.  Jesus has an urgent mission that can’t be interrupted! But, of course, Mark is showing that the disciples had completely missed the significance of Jesus’ earlier teaching to them.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is thus “indignant” at the disciples’ actions (v.  14).  Soon after this moment, He will again foretell His death (see vv.  32–34).  Time is of the essence.  But the disciples need to get it, to understand what </a:t>
            </a:r>
            <a:r>
              <a:rPr lang="en-US" sz="1200" i="1" kern="1200" dirty="0">
                <a:solidFill>
                  <a:schemeClr val="tx1"/>
                </a:solidFill>
                <a:effectLst/>
                <a:latin typeface="+mn-lt"/>
                <a:ea typeface="+mn-ea"/>
                <a:cs typeface="+mn-cs"/>
              </a:rPr>
              <a:t>being a disciple </a:t>
            </a:r>
            <a:r>
              <a:rPr lang="en-US" sz="1200" kern="1200" dirty="0">
                <a:solidFill>
                  <a:schemeClr val="tx1"/>
                </a:solidFill>
                <a:effectLst/>
                <a:latin typeface="+mn-lt"/>
                <a:ea typeface="+mn-ea"/>
                <a:cs typeface="+mn-cs"/>
              </a:rPr>
              <a:t>actually requires, while Jesus is there to teach them.  He tells the disciples to let the children come, “for the kingdom of God belongs to such as these” (v.  14).  Jesus wants no one to be barred from coming to Him, regardless of their status.  Every person has value, created in God’s image.  The children reflect that truth without question—and it is the disciples who are missing it.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then states His point in a plain manner.  Children are not only an example of innocence, but they illustrate something central about faith.  People who come to Jesus thinking they have all the right answers and thoughts are not really submitting to Jesus as a teacher.  On the other hand, children are persistently listening and learning—using their eyes and ears to put lessons into practice.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Anyone who refuses to receive the kingdom of God as a child will never be ready to enter it (v.  15).  The adults who follow Jesus should be more like children, receiving Jesus and His kingdom with a sense of wonder and enthusiasm.  Like children, the disciples need to be fully present before God and to trust His rule in their lives, without precondition.  As Jesus declared in Capernaum, those who wish to be great in God’s kingdom will humble themselves to become a “servant of all” (Mark 9:35).  That kind of obedience requires a childlike spirit.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rebukes the disciples, but He blesses the children.  With open hands, Jesus shows the meaning of </a:t>
            </a:r>
            <a:r>
              <a:rPr lang="en-US" sz="1200" i="1" kern="1200" dirty="0">
                <a:solidFill>
                  <a:schemeClr val="tx1"/>
                </a:solidFill>
                <a:effectLst/>
                <a:latin typeface="+mn-lt"/>
                <a:ea typeface="+mn-ea"/>
                <a:cs typeface="+mn-cs"/>
              </a:rPr>
              <a:t>welcome</a:t>
            </a:r>
            <a:r>
              <a:rPr lang="en-US" sz="1200" kern="1200" dirty="0">
                <a:solidFill>
                  <a:schemeClr val="tx1"/>
                </a:solidFill>
                <a:effectLst/>
                <a:latin typeface="+mn-lt"/>
                <a:ea typeface="+mn-ea"/>
                <a:cs typeface="+mn-cs"/>
              </a:rPr>
              <a:t>.  On His mission to Jerusalem, on His way to die, Jesus has all the time in the world to spend with them.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Blessing the Children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passage reveals the disciples’ continued misunderstanding of Jesus’ mission. They prioritize status and urgency, while Jesus prioritizes people—especially the overlooked. His indignation shows that excluding anyone from Him contradicts the kingdom. Children model the posture required for salvation: humility, trust, and receptivity. Jesus demonstrates that true discipleship is not intellectual pride but childlike dependence and openness to God.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kingdom of God belongs to those who approach Christ with childlike humility, trust, and openness.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people bring children to Jesus, the disciples attempt to stop them, thinking the moment is too important. Jesus rebukes them and welcomes the children, teaching that the kingdom belongs to those who receive it like a child. He emphasizes humility, trust, and openness as essential for entering God’s kingdom and models love by blessing the children.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No One Is Too Small for Jesus</a:t>
            </a:r>
            <a:br>
              <a:rPr lang="en-US" sz="1200" kern="1200" dirty="0">
                <a:solidFill>
                  <a:schemeClr val="tx1"/>
                </a:solidFill>
                <a:effectLst/>
                <a:latin typeface="+mn-lt"/>
                <a:ea typeface="+mn-ea"/>
                <a:cs typeface="+mn-cs"/>
              </a:rPr>
            </a:br>
            <a:r>
              <a:rPr lang="en-US" sz="1200" kern="1200" dirty="0" err="1">
                <a:solidFill>
                  <a:schemeClr val="tx1"/>
                </a:solidFill>
                <a:effectLst/>
                <a:latin typeface="+mn-lt"/>
                <a:ea typeface="+mn-ea"/>
                <a:cs typeface="+mn-cs"/>
              </a:rPr>
              <a:t>Jesus</a:t>
            </a:r>
            <a:r>
              <a:rPr lang="en-US" sz="1200" kern="1200" dirty="0">
                <a:solidFill>
                  <a:schemeClr val="tx1"/>
                </a:solidFill>
                <a:effectLst/>
                <a:latin typeface="+mn-lt"/>
                <a:ea typeface="+mn-ea"/>
                <a:cs typeface="+mn-cs"/>
              </a:rPr>
              <a:t> welcomes all, regardless of status, showing that every person has value and access to Him.</a:t>
            </a:r>
          </a:p>
          <a:p>
            <a:pPr lvl="0"/>
            <a:r>
              <a:rPr lang="en-US" sz="1200" b="1" kern="1200" dirty="0">
                <a:solidFill>
                  <a:schemeClr val="tx1"/>
                </a:solidFill>
                <a:effectLst/>
                <a:latin typeface="+mn-lt"/>
                <a:ea typeface="+mn-ea"/>
                <a:cs typeface="+mn-cs"/>
              </a:rPr>
              <a:t>Childlike Faith Is Essential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Entering God’s kingdom requires humility, trust, and a willingness to learn—qualities seen in children.</a:t>
            </a:r>
          </a:p>
          <a:p>
            <a:pPr lvl="0"/>
            <a:r>
              <a:rPr lang="en-US" sz="1200" b="1" kern="1200" dirty="0">
                <a:solidFill>
                  <a:schemeClr val="tx1"/>
                </a:solidFill>
                <a:effectLst/>
                <a:latin typeface="+mn-lt"/>
                <a:ea typeface="+mn-ea"/>
                <a:cs typeface="+mn-cs"/>
              </a:rPr>
              <a:t>Discipleship Requires Right Perspective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disciples’ misunderstanding highlights the need to value people over position and mission over status.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Approach God with Humility and Trust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must come to God without pride, fully dependent on Him like a child.</a:t>
            </a:r>
          </a:p>
          <a:p>
            <a:pPr lvl="0"/>
            <a:r>
              <a:rPr lang="en-US" sz="1200" b="1" kern="1200" dirty="0">
                <a:solidFill>
                  <a:schemeClr val="tx1"/>
                </a:solidFill>
                <a:effectLst/>
                <a:latin typeface="+mn-lt"/>
                <a:ea typeface="+mn-ea"/>
                <a:cs typeface="+mn-cs"/>
              </a:rPr>
              <a:t>Never Block Others from Christ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Our attitudes and actions should invite people to Jesus, not hinder them.</a:t>
            </a:r>
          </a:p>
          <a:p>
            <a:pPr lvl="0"/>
            <a:r>
              <a:rPr lang="en-US" sz="1200" b="1" kern="1200" dirty="0">
                <a:solidFill>
                  <a:schemeClr val="tx1"/>
                </a:solidFill>
                <a:effectLst/>
                <a:latin typeface="+mn-lt"/>
                <a:ea typeface="+mn-ea"/>
                <a:cs typeface="+mn-cs"/>
              </a:rPr>
              <a:t>Value What Jesus Values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People—especially the overlooked—matter more than status, busyness, or personal priorities.</a:t>
            </a:r>
          </a:p>
        </p:txBody>
      </p:sp>
      <p:sp>
        <p:nvSpPr>
          <p:cNvPr id="4" name="Slide Number Placeholder 3">
            <a:extLst>
              <a:ext uri="{FF2B5EF4-FFF2-40B4-BE49-F238E27FC236}">
                <a16:creationId xmlns:a16="http://schemas.microsoft.com/office/drawing/2014/main" id="{28AAC9FB-0554-09C5-3829-234556C15A70}"/>
              </a:ext>
            </a:extLst>
          </p:cNvPr>
          <p:cNvSpPr>
            <a:spLocks noGrp="1"/>
          </p:cNvSpPr>
          <p:nvPr>
            <p:ph type="sldNum" sz="quarter" idx="10"/>
          </p:nvPr>
        </p:nvSpPr>
        <p:spPr/>
        <p:txBody>
          <a:bodyPr/>
          <a:lstStyle/>
          <a:p>
            <a:fld id="{0BB98531-EBAC-4738-AC3B-4AA42F6013B1}" type="slidenum">
              <a:rPr lang="en-US" smtClean="0"/>
              <a:pPr/>
              <a:t>11</a:t>
            </a:fld>
            <a:endParaRPr lang="en-US"/>
          </a:p>
        </p:txBody>
      </p:sp>
    </p:spTree>
    <p:extLst>
      <p:ext uri="{BB962C8B-B14F-4D97-AF65-F5344CB8AC3E}">
        <p14:creationId xmlns:p14="http://schemas.microsoft.com/office/powerpoint/2010/main" val="2602662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BC8C1-2D67-940F-5E8D-0CDCBED4F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2235D-9DC3-57C3-4A9A-672A0B3CF51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8D6F3BD-96FA-FBAD-3DBA-A61568CE1C80}"/>
              </a:ext>
            </a:extLst>
          </p:cNvPr>
          <p:cNvSpPr>
            <a:spLocks noGrp="1"/>
          </p:cNvSpPr>
          <p:nvPr>
            <p:ph type="body" idx="1"/>
          </p:nvPr>
        </p:nvSpPr>
        <p:spPr/>
        <p:txBody>
          <a:bodyPr>
            <a:normAutofit fontScale="55000" lnSpcReduction="20000"/>
          </a:bodyPr>
          <a:lstStyle/>
          <a:p>
            <a:r>
              <a:rPr lang="en-US" sz="1200" b="1" kern="1200" dirty="0">
                <a:solidFill>
                  <a:schemeClr val="tx1"/>
                </a:solidFill>
                <a:effectLst/>
                <a:latin typeface="+mn-lt"/>
                <a:ea typeface="+mn-ea"/>
                <a:cs typeface="+mn-cs"/>
              </a:rPr>
              <a:t>The Disciples and Their “Children”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shows the disciples’ initial failure to understand Jesus’ teaching about humility and valuing the least. Their growth becomes evident after Christ’s resurrection and the coming of the Holy Spirit. They begin to reflect Jesus’ heart, using familial language like “children,” showing spiritual care and maturity. What they once dismissed, they later embraced, demonstrating transformation through divine revelation and experience.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Spiritual growth transforms misunderstanding into Christlike care, leading believers to nurture others with humility and love.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disciples initially failed to value children, revealing their lack of understanding. After Jesus’ resurrection and the Holy Spirit’s work, they matured and began to reflect His teachings. They adopted language of spiritual family, calling believers “children,” showing that they had learned to care for others with love, humility, and responsibility.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Initial Misunderstanding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disciples did not grasp Jesus’ teaching, shown by their dismissal of children and misplaced priorities.</a:t>
            </a:r>
          </a:p>
          <a:p>
            <a:pPr lvl="0"/>
            <a:r>
              <a:rPr lang="en-US" sz="1200" b="1" kern="1200" dirty="0">
                <a:solidFill>
                  <a:schemeClr val="tx1"/>
                </a:solidFill>
                <a:effectLst/>
                <a:latin typeface="+mn-lt"/>
                <a:ea typeface="+mn-ea"/>
                <a:cs typeface="+mn-cs"/>
              </a:rPr>
              <a:t>Transformation Through the Spirit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After Pentecost, they grew in understanding, humility, and Christlike behavior.</a:t>
            </a:r>
          </a:p>
          <a:p>
            <a:pPr lvl="0"/>
            <a:r>
              <a:rPr lang="en-US" sz="1200" b="1" kern="1200" dirty="0">
                <a:solidFill>
                  <a:schemeClr val="tx1"/>
                </a:solidFill>
                <a:effectLst/>
                <a:latin typeface="+mn-lt"/>
                <a:ea typeface="+mn-ea"/>
                <a:cs typeface="+mn-cs"/>
              </a:rPr>
              <a:t>Adoption of Spiritual Family Language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They began calling believers “children,” reflecting love, care, and responsibility for spiritual growth.</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Spiritual Growth Takes Time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Even devoted followers may misunderstand at first, but growth comes through learning and the Holy Spirit.</a:t>
            </a:r>
          </a:p>
          <a:p>
            <a:pPr lvl="0"/>
            <a:r>
              <a:rPr lang="en-US" sz="1200" b="1" kern="1200" dirty="0">
                <a:solidFill>
                  <a:schemeClr val="tx1"/>
                </a:solidFill>
                <a:effectLst/>
                <a:latin typeface="+mn-lt"/>
                <a:ea typeface="+mn-ea"/>
                <a:cs typeface="+mn-cs"/>
              </a:rPr>
              <a:t>Transformation Should Be Evident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True faith produces change, leading us to reflect Christ’s love and humility in our actions.</a:t>
            </a:r>
          </a:p>
          <a:p>
            <a:pPr lvl="0"/>
            <a:r>
              <a:rPr lang="en-US" sz="1200" b="1" kern="1200" dirty="0">
                <a:solidFill>
                  <a:schemeClr val="tx1"/>
                </a:solidFill>
                <a:effectLst/>
                <a:latin typeface="+mn-lt"/>
                <a:ea typeface="+mn-ea"/>
                <a:cs typeface="+mn-cs"/>
              </a:rPr>
              <a:t>Care for Others Spiritually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are called to nurture and guide others in faith, treating them with the same love Christ showed.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95D3B744-DD24-5EED-9D36-62D3DBBB66AB}"/>
              </a:ext>
            </a:extLst>
          </p:cNvPr>
          <p:cNvSpPr>
            <a:spLocks noGrp="1"/>
          </p:cNvSpPr>
          <p:nvPr>
            <p:ph type="sldNum" sz="quarter" idx="10"/>
          </p:nvPr>
        </p:nvSpPr>
        <p:spPr/>
        <p:txBody>
          <a:bodyPr/>
          <a:lstStyle/>
          <a:p>
            <a:fld id="{0BB98531-EBAC-4738-AC3B-4AA42F6013B1}" type="slidenum">
              <a:rPr lang="en-US" smtClean="0"/>
              <a:pPr/>
              <a:t>12</a:t>
            </a:fld>
            <a:endParaRPr lang="en-US"/>
          </a:p>
        </p:txBody>
      </p:sp>
    </p:spTree>
    <p:extLst>
      <p:ext uri="{BB962C8B-B14F-4D97-AF65-F5344CB8AC3E}">
        <p14:creationId xmlns:p14="http://schemas.microsoft.com/office/powerpoint/2010/main" val="2809386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7100" y="2968625"/>
            <a:ext cx="26390600" cy="14846300"/>
          </a:xfrm>
        </p:spPr>
      </p:sp>
      <p:sp>
        <p:nvSpPr>
          <p:cNvPr id="3" name="Notes Placeholder 2"/>
          <p:cNvSpPr>
            <a:spLocks noGrp="1"/>
          </p:cNvSpPr>
          <p:nvPr>
            <p:ph type="body" idx="1"/>
          </p:nvPr>
        </p:nvSpPr>
        <p:spPr/>
        <p:txBody>
          <a:bodyPr>
            <a:normAutofit fontScale="47500" lnSpcReduction="20000"/>
          </a:bodyPr>
          <a:lstStyle/>
          <a:p>
            <a:r>
              <a:rPr lang="en-US" sz="1200" b="1" kern="1200" dirty="0">
                <a:solidFill>
                  <a:schemeClr val="tx1"/>
                </a:solidFill>
                <a:effectLst/>
                <a:latin typeface="+mn-lt"/>
                <a:ea typeface="+mn-ea"/>
                <a:cs typeface="+mn-cs"/>
              </a:rPr>
              <a:t>Becoming “Like a Little Child”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passage clarifies that childlike faith is not immaturity but wholehearted trust, dependence, and openness toward God. Adults often struggle with control, pride, and self-reliance, which hinder trust. Jesus calls believers to relearn trust, embracing God’s care as children do, while still growing in spiritual maturity and wisdom.</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Receiving God’s kingdom requires childlike trust, dependence, and openness, balanced with spiritual maturity.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teaches that entering God’s kingdom requires a childlike posture—trusting, dependent, and open. While adults often rely on themselves, believers must learn to trust God fully. This does not mean remaining immature, but growing in wisdom while maintaining humble, childlike faith and dependence on the Father.</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Childlike Faith Means Trust and Dependence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Children naturally trust and rely on others, modeling how believers should depend on God.</a:t>
            </a:r>
          </a:p>
          <a:p>
            <a:pPr lvl="0"/>
            <a:r>
              <a:rPr lang="en-US" sz="1200" b="1" kern="1200" dirty="0">
                <a:solidFill>
                  <a:schemeClr val="tx1"/>
                </a:solidFill>
                <a:effectLst/>
                <a:latin typeface="+mn-lt"/>
                <a:ea typeface="+mn-ea"/>
                <a:cs typeface="+mn-cs"/>
              </a:rPr>
              <a:t>Self-Reliance Hinders Faith</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Pride and fear lead adults to depend on themselves instead of trusting God fully.</a:t>
            </a:r>
          </a:p>
          <a:p>
            <a:pPr lvl="0"/>
            <a:r>
              <a:rPr lang="en-US" sz="1200" b="1" kern="1200" dirty="0">
                <a:solidFill>
                  <a:schemeClr val="tx1"/>
                </a:solidFill>
                <a:effectLst/>
                <a:latin typeface="+mn-lt"/>
                <a:ea typeface="+mn-ea"/>
                <a:cs typeface="+mn-cs"/>
              </a:rPr>
              <a:t>Faith Requires Both Trust and Maturity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Believers must grow in wisdom while maintaining humility and openness before God.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Trust God Without Reservation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Let go of control and rely on God fully, especially in areas beyond your ability.</a:t>
            </a:r>
          </a:p>
          <a:p>
            <a:pPr lvl="0"/>
            <a:r>
              <a:rPr lang="en-US" sz="1200" b="1" kern="1200" dirty="0">
                <a:solidFill>
                  <a:schemeClr val="tx1"/>
                </a:solidFill>
                <a:effectLst/>
                <a:latin typeface="+mn-lt"/>
                <a:ea typeface="+mn-ea"/>
                <a:cs typeface="+mn-cs"/>
              </a:rPr>
              <a:t>Ask God for Help Freely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Like children, we should seek God’s guidance and provision without hesitation.</a:t>
            </a:r>
          </a:p>
          <a:p>
            <a:pPr lvl="0"/>
            <a:r>
              <a:rPr lang="en-US" sz="1200" b="1" kern="1200" dirty="0">
                <a:solidFill>
                  <a:schemeClr val="tx1"/>
                </a:solidFill>
                <a:effectLst/>
                <a:latin typeface="+mn-lt"/>
                <a:ea typeface="+mn-ea"/>
                <a:cs typeface="+mn-cs"/>
              </a:rPr>
              <a:t>Grow Spiritually While Staying Humble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Mature in faith, but never lose the trust, wonder, and dependence that define childlike faith.</a:t>
            </a: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26230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EAA98-0E3D-7CE6-E1DA-856163FF8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3780B-5785-E087-E53B-5CD4064F2D83}"/>
              </a:ext>
            </a:extLst>
          </p:cNvPr>
          <p:cNvSpPr>
            <a:spLocks noGrp="1" noRot="1" noChangeAspect="1"/>
          </p:cNvSpPr>
          <p:nvPr>
            <p:ph type="sldImg"/>
          </p:nvPr>
        </p:nvSpPr>
        <p:spPr>
          <a:xfrm>
            <a:off x="-8547100" y="2968625"/>
            <a:ext cx="26390600" cy="14846300"/>
          </a:xfrm>
        </p:spPr>
      </p:sp>
      <p:sp>
        <p:nvSpPr>
          <p:cNvPr id="3" name="Notes Placeholder 2">
            <a:extLst>
              <a:ext uri="{FF2B5EF4-FFF2-40B4-BE49-F238E27FC236}">
                <a16:creationId xmlns:a16="http://schemas.microsoft.com/office/drawing/2014/main" id="{2212ED51-6F28-E5F2-6D7D-638A8F786F40}"/>
              </a:ext>
            </a:extLst>
          </p:cNvPr>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1 What does it mean to receive God’s kingdom like a child?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a lot of potential answers to this question.  The typical child shows humility, acceptance, dependence upon God, a willingness to help others, wonder, enthusiasm, and more.  A child enjoys the “good gifts” (Matt.  7:11) God gives.  We might find inspiration from children we know or from examining stories of our past. </a:t>
            </a:r>
          </a:p>
          <a:p>
            <a:r>
              <a:rPr lang="en-US" sz="1200" b="1" kern="1200" dirty="0">
                <a:solidFill>
                  <a:schemeClr val="tx1"/>
                </a:solidFill>
                <a:effectLst/>
                <a:latin typeface="+mn-lt"/>
                <a:ea typeface="+mn-ea"/>
                <a:cs typeface="+mn-cs"/>
              </a:rPr>
              <a:t>2 What qualities should we </a:t>
            </a:r>
            <a:r>
              <a:rPr lang="en-US" sz="1200" b="1" i="1"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adopt, to receive God’s kingdom like a child?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don’t literally have to give up all knowledge and understanding.  God still invites us to a renewal of the mind (Rom.  12:2) and to ask for wisdom (James 1:5).  Children have all sorts of patterns of behavior that adults don’t need to emulate to share the same kind of trust in God’s provision and kingdom. </a:t>
            </a:r>
          </a:p>
          <a:p>
            <a:r>
              <a:rPr lang="en-US" sz="1200" b="1" kern="1200" dirty="0">
                <a:solidFill>
                  <a:schemeClr val="tx1"/>
                </a:solidFill>
                <a:effectLst/>
                <a:latin typeface="+mn-lt"/>
                <a:ea typeface="+mn-ea"/>
                <a:cs typeface="+mn-cs"/>
              </a:rPr>
              <a:t>3 Where do you struggle most with having a childlike faith?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question is intentionally open-ended, and will lead into the reflection activity for the week ahead.  Perhaps we are closed-minded or fearful of surrendering to what God wants us to do.  If we think back to our most cherished memories of being welcomed and included as a child, that might get close to the way that children look at God when they are nurtured in the faith. </a:t>
            </a:r>
          </a:p>
        </p:txBody>
      </p:sp>
    </p:spTree>
    <p:extLst>
      <p:ext uri="{BB962C8B-B14F-4D97-AF65-F5344CB8AC3E}">
        <p14:creationId xmlns:p14="http://schemas.microsoft.com/office/powerpoint/2010/main" val="911634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Greatness Is Childlikeness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contrasts worldly values of success—power, intelligence, and achievement—with Jesus’ kingdom values of humility, unity, and trust. Culture promotes comparison and competition, but Jesus calls for a nonhierarchical mindset. Childlikeness reflects dependence, openness, and joy in receiving from God. At the same time, Scripture warns against immaturity, requiring believers to balance spiritual growth with childlike faith.</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True greatness in God’s kingdom is found in humble, childlike faith rather than worldly status or achievement.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culture defines greatness by power and success, Jesus teaches that greatness comes through humility, service, and childlike trust. Believers are called to embrace a mindset of dependence on God while growing in spiritual maturity, rejecting pride and comparison in favor of unity and faith.</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Worldly Greatness Is Misleading</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Society promotes competition and status, shaping values that conflict with God’s kingdom.</a:t>
            </a:r>
          </a:p>
          <a:p>
            <a:pPr lvl="0"/>
            <a:r>
              <a:rPr lang="en-US" sz="1200" b="1" kern="1200" dirty="0">
                <a:solidFill>
                  <a:schemeClr val="tx1"/>
                </a:solidFill>
                <a:effectLst/>
                <a:latin typeface="+mn-lt"/>
                <a:ea typeface="+mn-ea"/>
                <a:cs typeface="+mn-cs"/>
              </a:rPr>
              <a:t>Jesus Redefines Greatness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Christ calls for humility, unity, service, and a childlike trust in God.</a:t>
            </a:r>
          </a:p>
          <a:p>
            <a:pPr lvl="0"/>
            <a:r>
              <a:rPr lang="en-US" sz="1200" b="1" kern="1200" dirty="0">
                <a:solidFill>
                  <a:schemeClr val="tx1"/>
                </a:solidFill>
                <a:effectLst/>
                <a:latin typeface="+mn-lt"/>
                <a:ea typeface="+mn-ea"/>
                <a:cs typeface="+mn-cs"/>
              </a:rPr>
              <a:t>Balance Childlikeness with Maturity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Believers must grow spiritually while maintaining humility, trust, and openness to God.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Reject Pride and Comparison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Do not measure success by worldly standards; seek God’s approval instead.</a:t>
            </a:r>
          </a:p>
          <a:p>
            <a:pPr lvl="0"/>
            <a:r>
              <a:rPr lang="en-US" sz="1200" b="1" kern="1200" dirty="0">
                <a:solidFill>
                  <a:schemeClr val="tx1"/>
                </a:solidFill>
                <a:effectLst/>
                <a:latin typeface="+mn-lt"/>
                <a:ea typeface="+mn-ea"/>
                <a:cs typeface="+mn-cs"/>
              </a:rPr>
              <a:t>Embrace Childlike Trust Daily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Approach God with dependence, joy, and openness, trusting Him fully.</a:t>
            </a:r>
          </a:p>
          <a:p>
            <a:pPr lvl="0"/>
            <a:r>
              <a:rPr lang="en-US" sz="1200" b="1" kern="1200" dirty="0">
                <a:solidFill>
                  <a:schemeClr val="tx1"/>
                </a:solidFill>
                <a:effectLst/>
                <a:latin typeface="+mn-lt"/>
                <a:ea typeface="+mn-ea"/>
                <a:cs typeface="+mn-cs"/>
              </a:rPr>
              <a:t>Grow While Staying Humble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Mature in faith without losing the humility and sincerity that reflect Christ.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15</a:t>
            </a:fld>
            <a:endParaRPr lang="en-US"/>
          </a:p>
        </p:txBody>
      </p:sp>
    </p:spTree>
    <p:extLst>
      <p:ext uri="{BB962C8B-B14F-4D97-AF65-F5344CB8AC3E}">
        <p14:creationId xmlns:p14="http://schemas.microsoft.com/office/powerpoint/2010/main" val="3665585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55000" lnSpcReduction="20000"/>
          </a:bodyPr>
          <a:lstStyle/>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Childlike Wonder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emphasizes that spiritual dullness can come with age as familiarity replaces wonder. Jesus calls believers to reclaim a sense of awe and openness toward God. Remembering childhood experiences helps rekindle gratitude, humility, and sensitivity to God’s presence, restoring a heart that is receptive to His kingdom.</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calls us to approach Him with renewed wonder, humility, and openness like a child.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people grow older, they often lose their sense of awe. Jesus invites believers to rediscover childlike wonder in their relationship with God. Reflecting on meaningful childhood experiences can help reignite gratitude, trust, and appreciation for God’s work, encouraging a fresh and humble perspective toward His kingdom.</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Wonder Fades with Age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Life experience can dull our sense of awe, making spiritual things feel routine.</a:t>
            </a:r>
          </a:p>
          <a:p>
            <a:pPr lvl="0"/>
            <a:r>
              <a:rPr lang="en-US" sz="1200" b="1" kern="1200" dirty="0">
                <a:solidFill>
                  <a:schemeClr val="tx1"/>
                </a:solidFill>
                <a:effectLst/>
                <a:latin typeface="+mn-lt"/>
                <a:ea typeface="+mn-ea"/>
                <a:cs typeface="+mn-cs"/>
              </a:rPr>
              <a:t>Jesus Invites Renewed Awe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Believers are called to approach God with curiosity, excitement, and openness.</a:t>
            </a:r>
          </a:p>
          <a:p>
            <a:pPr lvl="0"/>
            <a:r>
              <a:rPr lang="en-US" sz="1200" b="1" kern="1200" dirty="0">
                <a:solidFill>
                  <a:schemeClr val="tx1"/>
                </a:solidFill>
                <a:effectLst/>
                <a:latin typeface="+mn-lt"/>
                <a:ea typeface="+mn-ea"/>
                <a:cs typeface="+mn-cs"/>
              </a:rPr>
              <a:t>Reflection Rekindles Faith</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Revisiting meaningful memories can restore gratitude and spiritual sensitivity.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Cultivate Awe in Your Walk with God</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Intentionally seek to see God’s work with fresh eyes and a grateful heart.</a:t>
            </a:r>
          </a:p>
          <a:p>
            <a:pPr lvl="0"/>
            <a:r>
              <a:rPr lang="en-US" sz="1200" b="1" kern="1200" dirty="0">
                <a:solidFill>
                  <a:schemeClr val="tx1"/>
                </a:solidFill>
                <a:effectLst/>
                <a:latin typeface="+mn-lt"/>
                <a:ea typeface="+mn-ea"/>
                <a:cs typeface="+mn-cs"/>
              </a:rPr>
              <a:t>Remember God’s Past Faithfulness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Reflecting on meaningful moments strengthens trust and appreciation for God.</a:t>
            </a:r>
          </a:p>
          <a:p>
            <a:pPr lvl="0"/>
            <a:r>
              <a:rPr lang="en-US" sz="1200" b="1" kern="1200" dirty="0">
                <a:solidFill>
                  <a:schemeClr val="tx1"/>
                </a:solidFill>
                <a:effectLst/>
                <a:latin typeface="+mn-lt"/>
                <a:ea typeface="+mn-ea"/>
                <a:cs typeface="+mn-cs"/>
              </a:rPr>
              <a:t>Stay Spiritually Open and Receptive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Maintain a heart that is ready to receive, learn, and respond to God’s presence.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731564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025780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latin typeface="+mn-lt"/>
                <a:ea typeface="+mn-ea"/>
                <a:cs typeface="+mn-cs"/>
              </a:rPr>
              <a:t>Welcoming the Children</a:t>
            </a:r>
            <a:endParaRPr lang="en-US" sz="24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1 Why is a child such an important example to the disciples?</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Jesus’ disciples are still trying to gain position and had just been arguing about which of them was greatest (v.  33).  It was after confronting their behavior that Jesus places the child before them.  The disciples themselves are behaving like children (in a negative sense).  But Jesus would rather they have faith and </a:t>
            </a:r>
            <a:r>
              <a:rPr lang="en-US" sz="2400" i="1" kern="1200" dirty="0">
                <a:solidFill>
                  <a:schemeClr val="tx1"/>
                </a:solidFill>
                <a:effectLst/>
                <a:latin typeface="+mn-lt"/>
                <a:ea typeface="+mn-ea"/>
                <a:cs typeface="+mn-cs"/>
              </a:rPr>
              <a:t>believe </a:t>
            </a:r>
            <a:r>
              <a:rPr lang="en-US" sz="2400" kern="1200" dirty="0">
                <a:solidFill>
                  <a:schemeClr val="tx1"/>
                </a:solidFill>
                <a:effectLst/>
                <a:latin typeface="+mn-lt"/>
                <a:ea typeface="+mn-ea"/>
                <a:cs typeface="+mn-cs"/>
              </a:rPr>
              <a:t>wholeheartedly, to be more like children (in a positive sense).  Anyone who welcomes a child in Jesus’ name welcomes Jesus—by extension, also welcomes the Father, “the one who sent [Him]” (v.  37). </a:t>
            </a:r>
          </a:p>
          <a:p>
            <a:r>
              <a:rPr lang="en-US" sz="2400" b="1" kern="1200" dirty="0">
                <a:solidFill>
                  <a:schemeClr val="tx1"/>
                </a:solidFill>
                <a:effectLst/>
                <a:latin typeface="+mn-lt"/>
                <a:ea typeface="+mn-ea"/>
                <a:cs typeface="+mn-cs"/>
              </a:rPr>
              <a:t>2 What does it mean to “welcome” a child?</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Welcoming is about hospitality, being a good host by addressing the needs of others.  This could literally mean, opening up a home to a child, or it could mean a more general hospitable attitude—welcoming children to the family of faith, so to speak. </a:t>
            </a:r>
          </a:p>
          <a:p>
            <a:r>
              <a:rPr lang="en-US" sz="2400" b="1" kern="1200" dirty="0">
                <a:solidFill>
                  <a:schemeClr val="tx1"/>
                </a:solidFill>
                <a:effectLst/>
                <a:latin typeface="+mn-lt"/>
                <a:ea typeface="+mn-ea"/>
                <a:cs typeface="+mn-cs"/>
              </a:rPr>
              <a:t>3 Why does Jesus warn about terrible consequences for anyone who harms children?</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Jesus suggests that the fate of those who harmed these “little ones” is terrible! Just as every good deed done to God’s children would be remembered by God, so every act of evil intent is judged by God.  If someone’s harmful actions are the cause of a child’s loss of faith, it would be better if that guilty party had died a terrible death.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64385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85204-4605-790F-01B3-D6AD0AA3A29F}"/>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901CFEAD-783C-200D-6ABE-48E0D5634015}"/>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A09849E8-F60B-7706-9202-A7965C780A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latin typeface="+mn-lt"/>
                <a:ea typeface="+mn-ea"/>
                <a:cs typeface="+mn-cs"/>
              </a:rPr>
              <a:t>Blessing the Children</a:t>
            </a:r>
            <a:endParaRPr lang="en-US" sz="2400" kern="1200" dirty="0">
              <a:solidFill>
                <a:schemeClr val="tx1"/>
              </a:solidFill>
              <a:effectLst/>
              <a:latin typeface="+mn-lt"/>
              <a:ea typeface="+mn-ea"/>
              <a:cs typeface="+mn-cs"/>
            </a:endParaRPr>
          </a:p>
          <a:p>
            <a:endParaRPr lang="en-US" sz="2400" kern="1200" dirty="0">
              <a:solidFill>
                <a:schemeClr val="tx1"/>
              </a:solidFill>
              <a:effectLst/>
              <a:latin typeface="+mn-lt"/>
              <a:ea typeface="+mn-ea"/>
              <a:cs typeface="+mn-cs"/>
            </a:endParaRPr>
          </a:p>
          <a:p>
            <a:r>
              <a:rPr lang="en-US" sz="2400" b="1" kern="1200" dirty="0">
                <a:solidFill>
                  <a:schemeClr val="tx1"/>
                </a:solidFill>
                <a:effectLst/>
                <a:latin typeface="+mn-lt"/>
                <a:ea typeface="+mn-ea"/>
                <a:cs typeface="+mn-cs"/>
              </a:rPr>
              <a:t>1 Why do you think that people wanted Jesus’ blessing of their children?</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The children are brought to Jesus “for him to place his hands on them” (v.  13), so that He could bless them.  These parents might hope for healing or just an indication of God’s favor.  And Jesus was eager to oblige. </a:t>
            </a:r>
          </a:p>
          <a:p>
            <a:r>
              <a:rPr lang="en-US" sz="2400" b="1" kern="1200" dirty="0">
                <a:solidFill>
                  <a:schemeClr val="tx1"/>
                </a:solidFill>
                <a:effectLst/>
                <a:latin typeface="+mn-lt"/>
                <a:ea typeface="+mn-ea"/>
                <a:cs typeface="+mn-cs"/>
              </a:rPr>
              <a:t>2 What is Jesus’ definition of His greatest disciple?</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Jesus does not want a troop of hotshots.  He wants His disciples to be like humble servants to others.  When it comes to receiving from God and anticipating God’s blessing, Jesus wants His ideal disciples to be like children.  In this way, children are eager and ready for whatever they receive. </a:t>
            </a:r>
          </a:p>
          <a:p>
            <a:r>
              <a:rPr lang="en-US" sz="2400" b="1" kern="1200" dirty="0">
                <a:solidFill>
                  <a:schemeClr val="tx1"/>
                </a:solidFill>
                <a:effectLst/>
                <a:latin typeface="+mn-lt"/>
                <a:ea typeface="+mn-ea"/>
                <a:cs typeface="+mn-cs"/>
              </a:rPr>
              <a:t>3 Where do we fall short of giving time to children?</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We can examine our own experiences for times that we were put off by a simple request for time and attention.  Whether we have biological children or not, we have the same responsibility to be hospitable to children.  Jesus was not a parent, but He connected immediately with them.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28088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Heavenly Father, we thank You for welcoming us into Your kingdom as You welcomed the little children. Teach us to depend on You as a child depends on an adult. In Jesus’ name we pray. Amen.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Thought to Remember</a:t>
            </a:r>
            <a:r>
              <a:rPr lang="en-US" sz="1200" kern="1200" dirty="0">
                <a:solidFill>
                  <a:schemeClr val="tx1"/>
                </a:solidFill>
                <a:effectLst/>
                <a:latin typeface="+mn-lt"/>
                <a:ea typeface="+mn-ea"/>
                <a:cs typeface="+mn-cs"/>
              </a:rPr>
              <a:t> The kingdom of God belongs to the childlike.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a:p>
        </p:txBody>
      </p:sp>
    </p:spTree>
    <p:extLst>
      <p:ext uri="{BB962C8B-B14F-4D97-AF65-F5344CB8AC3E}">
        <p14:creationId xmlns:p14="http://schemas.microsoft.com/office/powerpoint/2010/main" val="662104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1857A-C026-265B-92DC-CEBA8C02C378}"/>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DEDB6A7C-83EA-C896-5A12-B439D0224D33}"/>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9745EF45-650C-351E-0BB4-EC22898E5E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8080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Welcoming the Children - Mark 9:36–37, 42 NIV</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Blessing the Children - Mark 10:13–16 NIV</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Jesus teaches that true greatness in God’s kingdom is marked by humility, receiving the lowly, and protecting the faith of others. Welcoming a child reflects welcoming Christ Himself, while causing believers to stumble brings serious judgment. Christ shows that the kingdom belongs to those with childlike faith—simple trust, dependence, and sincerity. Together, these passages reveal God’s heart: He values humility over status, guards the vulnerable, and graciously welcomes all who come to Him in genuine faith, reminding us to live responsibly and love others as representatives of Christ.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Mark 9:36–37 — Receiving a Child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Jesus places a child before His disciples to correct their misunderstanding of greatness. In a culture where children had little status, Christ uses the child to illustrate humility and dependence.</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True greatness in God’s kingdom is shown by receiving the lowly with love and honor, as if receiving Christ Himself.</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Jesus teaches that humility and service define kingdom leadership. To receive a child is to embrace those with no power or status. This reflects God’s heart and aligns with the lesson that God welcomes the undeserving.</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Mark 9:42 — Warning Against Causing Offense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Jesus gives a severe warning against causing “little ones” who believe in Him to stumble, emphasizing accountability.</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Leading others—especially the vulnerable—into sin brings serious judgment before God.</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reveals God’s protective nature toward believers, especially the humble. Spiritual influence carries responsibility. The severity underscores the value God places on faith and innocence, aligning with the broader teaching of repentance and care for others.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Mark 10:13–16 — Jesus Blesses the Children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People bring children to Jesus, but the disciples rebuke them. Jesus responds with indignation and invites the children.</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kingdom of God belongs to those who receive it with childlike faith—simple trust and dependence.</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Jesus affirms that access to God is not based on status but on faith. Childlike faith reflects humility, trust, and openness. Christ’s embrace of children mirrors God’s grace—He welcomes all who come sincerely, reinforcing the theme that God does not turn away those who seek Him.</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b="1" dirty="0">
              <a:effectLst/>
              <a:latin typeface="Gotham Medium" panose="020006040300000200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118420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Role models teach primarily through example rather than words. Their influence comes from observable behavior that others can imitate. The passage emphasizes that lived actions shape attitudes, habits, and character, especially in young and impressionable individuals. Jesus is presented as the perfect role model, demonstrating truth through both teaching and living, making His example the standard for believers.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Role models influence others through their actions, not just their words. Jesus is the ultimate example, teaching His disciples by both instruction and demonstration, calling us to imitate His life and values.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True teaching happens through consistent, godly example, with Jesus as the supreme model for all believers to follow.</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Takeaways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Actions Teach More Than Words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People learn best by observing consistent behavior. A role model’s daily actions communicate truth more powerfully than spoken instruction, shaping attitudes and habits in lasting ways.</a:t>
            </a:r>
          </a:p>
          <a:p>
            <a:pPr lvl="0"/>
            <a:r>
              <a:rPr lang="en-US" sz="1200" b="1" kern="1200" dirty="0">
                <a:solidFill>
                  <a:schemeClr val="tx1"/>
                </a:solidFill>
                <a:effectLst/>
                <a:latin typeface="+mn-lt"/>
                <a:ea typeface="+mn-ea"/>
                <a:cs typeface="+mn-cs"/>
              </a:rPr>
              <a:t>Jesus Is the Perfect Role Model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Christ not only taught truth but lived it. His life provides the ultimate example of humility, love, and obedience that believers are called to imitate.</a:t>
            </a:r>
          </a:p>
          <a:p>
            <a:pPr lvl="0"/>
            <a:r>
              <a:rPr lang="en-US" sz="1200" b="1" kern="1200" dirty="0">
                <a:solidFill>
                  <a:schemeClr val="tx1"/>
                </a:solidFill>
                <a:effectLst/>
                <a:latin typeface="+mn-lt"/>
                <a:ea typeface="+mn-ea"/>
                <a:cs typeface="+mn-cs"/>
              </a:rPr>
              <a:t>Influence Carries Responsibility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Being a role model impacts others deeply, especially the young. Believers must live intentionally, knowing their example can guide others toward godliness or lead them astray.</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tabLst>
                <a:tab pos="1356995"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4</a:t>
            </a:fld>
            <a:endParaRPr lang="en-US"/>
          </a:p>
        </p:txBody>
      </p:sp>
    </p:spTree>
    <p:extLst>
      <p:ext uri="{BB962C8B-B14F-4D97-AF65-F5344CB8AC3E}">
        <p14:creationId xmlns:p14="http://schemas.microsoft.com/office/powerpoint/2010/main" val="125530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Proverbs 24:1–6 — By Wisdom a House Is Built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passage contrasts envy of the wicked with the value of wisdom. A “house” represents both family and life structure, built through wisdom, understanding, and knowledge.</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True success and stability come from godly wisdom, not worldly gain.</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God teaches that strong families and lives are established by His wisdom. Victory and guidance come through wise counsel, not selfish ambition.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Luke 2:40–52 — Growing in Divine and Human Favor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Jesus grows in wisdom and favor with God and man, demonstrating balanced spiritual and human development.</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Spiritual maturity includes growth in wisdom, obedience, and relationships.</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Even Christ modeled submission and growth. Believers must develop spiritually and socially, honoring God while growing in understanding and responsibility.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Ephesians 5:21–33 — Submit to One Another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Paul teaches mutual submission rooted in reverence for Christ, with specific roles in marriage reflecting Christ and the church.</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Godly relationships are built on love, respect, and sacrificial leadership.</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Marriage is a divine picture of Christ’s love. Submission is not weakness but obedience to God’s design, producing unity and harmony.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Joshua 24:15–21 — Choose Whom You Will Serve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Joshua challenges Israel to make a clear decision between God and false gods.</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Serving God requires a deliberate and personal commitment.</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Faith is not inherited or casual; it demands choice. Joshua models leadership by declaring, “as for me and my house,” emphasizing personal responsibility.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Joshua 24:22–28 — We Will Serve the Lord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people affirm their commitment to God, and Joshua establishes a covenant as a witness.</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Commitment to God must be confirmed and remembered.</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Verbal commitment must be followed by faithful living. God holds His people accountable to their declared devotion.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Matthew 19:3–9 — An Inseparable Union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Jesus affirms God’s original design for marriage as a lifelong union between one man and one woman.</a:t>
            </a:r>
          </a:p>
          <a:p>
            <a:r>
              <a:rPr lang="en-US" sz="1200" b="1" kern="1200" dirty="0">
                <a:solidFill>
                  <a:schemeClr val="tx1"/>
                </a:solidFill>
                <a:effectLst/>
                <a:latin typeface="+mn-lt"/>
                <a:ea typeface="+mn-ea"/>
                <a:cs typeface="+mn-cs"/>
              </a:rPr>
              <a:t>Summary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Marriage is a sacred covenant that should not be broken by human will.</a:t>
            </a:r>
          </a:p>
          <a:p>
            <a:r>
              <a:rPr lang="en-US" sz="1200" b="1" kern="1200" dirty="0">
                <a:solidFill>
                  <a:schemeClr val="tx1"/>
                </a:solidFill>
                <a:effectLst/>
                <a:latin typeface="+mn-lt"/>
                <a:ea typeface="+mn-ea"/>
                <a:cs typeface="+mn-cs"/>
              </a:rPr>
              <a:t>Commentary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Jesus restores God’s standard, showing that marriage reflects divine intention, not cultural convenience. Faithfulness honors God.</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Unified Summary (Main Idea &amp; Lesson)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1B6D10C-846E-4CB6-BE40-0BF493260E86}" type="slidenum">
              <a:rPr lang="en-US" smtClean="0"/>
              <a:t>5</a:t>
            </a:fld>
            <a:endParaRPr lang="en-US"/>
          </a:p>
        </p:txBody>
      </p:sp>
    </p:spTree>
    <p:extLst>
      <p:ext uri="{BB962C8B-B14F-4D97-AF65-F5344CB8AC3E}">
        <p14:creationId xmlns:p14="http://schemas.microsoft.com/office/powerpoint/2010/main" val="499766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r>
              <a:rPr lang="en-US" sz="1200" b="1" kern="1200" dirty="0">
                <a:solidFill>
                  <a:schemeClr val="tx1"/>
                </a:solidFill>
                <a:effectLst/>
                <a:latin typeface="+mn-lt"/>
                <a:ea typeface="+mn-ea"/>
                <a:cs typeface="+mn-cs"/>
              </a:rPr>
              <a:t>Lesson Context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Mark 9, Jesus is nearing the end of His ministry.  He has just warned his disciples a second time about his impending death, although they still fail to grasp it (Mark 9:31–32).  Instead, they’re more concerned about jockeying for position in His kingdom.  But as they journey to Jerusalem, Jesus takes two opportunities to use children—nuisances to the disciples (10:13)—to demonstrate the value of every person, no matter how small, and to model what following God should look like.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Lesson Context: Historical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text lands between Peter’s confession of Jesus, “Thou art the Christ” (Mark 8:29), and the triumphal entry (11:1–10). Sandwiched between these events are clarifying motifs defining God’s kingdom as upside down and backward to natural human instinct. Examples of these motifs are the high cost of discipleship (10:21–22), the difficulties of wealth (10:24–31), and a redefinition of greatness (10:36–45). Throughout this section, Jesus exalts the weak and lowly while humbling the powerful and proud.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Just prior to today’s text, Jesus and His disciples traveled the 25 miles between Caesarea Philippi and Capernaum (Mark 8:27; 9:33). Caesarea Philippi was a town in the hill country at the base of Mount Hermon. Capernaum was a small fishing village that Jesus used as the home base of His ministry on the northern shore of the Sea of Galilee (Matthew 4:13). Capernaum is mentioned in all four Gospels and named more than any other town in the New Testament except Jerusalem. It is where the centurion asks for Jesus’ help and where He heals the paralytic who was dropped through the roof (Matthew 8:5; Mark 2:1–12). In contrast, Scripture mentions Caesarea Philippi only twice: in Matthew 16:13 and its parallel in Mark 8:27.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  Lesson Context: Children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Greco-Roman world of the first century AD, children held little significance. Adults viewed them as lacking reason and requiring training. The aim of their training was to learn their parents’ business and duties. Their value was in their contribution to the family. In the extreme, children were considered property—to be nurtured or disposed of as the head of household determined. The same was true in Jewish households, but God also taught His people to consider children as a blessing (Psalm 127:3–5). God instructed parents to teach Israel’s faith to their children and train them properly in behavior and wisdom (Deuteronomy 11:19; 31:12–13; Proverbs 22:6). Still, they had little power or status.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lesson context reveals the disciples’ misunderstanding of Christ’s mission, focusing on status while Jesus teaches humility. Jesus uses children—considered insignificant in that culture—to redefine greatness. Historically, this section highlights the “upside-down” nature of God’s kingdom, where the weak are exalted and pride is humbled. The journey from Caesarea Philippi to Capernaum sets the stage for teaching, while the cultural view of children magnifies Christ’s radical message of valuing the lowly.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God’s kingdom reverses human values—true greatness is found in humility, service, and valuing the least.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Jesus approaches the end of His ministry, He corrects His disciples’ focus on power by teaching that greatness comes through humility. Using children as examples, He elevates those considered least important. In a culture that valued status and power, Jesus reveals that God’s kingdom honors the lowly and calls believers to servant-hearted living.</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Disciples Misunderstood Greatness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Despite Jesus’ warnings about His death, the disciples focused on position and status, revealing a worldly mindset.</a:t>
            </a:r>
          </a:p>
          <a:p>
            <a:pPr lvl="0"/>
            <a:r>
              <a:rPr lang="en-US" sz="1200" b="1" kern="1200" dirty="0">
                <a:solidFill>
                  <a:schemeClr val="tx1"/>
                </a:solidFill>
                <a:effectLst/>
                <a:latin typeface="+mn-lt"/>
                <a:ea typeface="+mn-ea"/>
                <a:cs typeface="+mn-cs"/>
              </a:rPr>
              <a:t>Jesus Redefines Value Through Children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By using children as examples, Jesus shows that those with no status are highly valued in God’s kingdom.</a:t>
            </a:r>
          </a:p>
          <a:p>
            <a:pPr lvl="0"/>
            <a:r>
              <a:rPr lang="en-US" sz="1200" b="1" kern="1200" dirty="0">
                <a:solidFill>
                  <a:schemeClr val="tx1"/>
                </a:solidFill>
                <a:effectLst/>
                <a:latin typeface="+mn-lt"/>
                <a:ea typeface="+mn-ea"/>
                <a:cs typeface="+mn-cs"/>
              </a:rPr>
              <a:t>God’s Kingdom Is Upside Down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weak are exalted, and the proud are humbled, demonstrating that God’s ways differ from human thinking.</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Humility Is the Path to Greatness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must reject pride and embrace a servant’s heart to align with God’s kingdom.</a:t>
            </a:r>
          </a:p>
          <a:p>
            <a:pPr lvl="0"/>
            <a:r>
              <a:rPr lang="en-US" sz="1200" b="1" kern="1200" dirty="0">
                <a:solidFill>
                  <a:schemeClr val="tx1"/>
                </a:solidFill>
                <a:effectLst/>
                <a:latin typeface="+mn-lt"/>
                <a:ea typeface="+mn-ea"/>
                <a:cs typeface="+mn-cs"/>
              </a:rPr>
              <a:t>Value Every Person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God honors those society overlooks; we must treat all people with dignity and love.</a:t>
            </a:r>
          </a:p>
          <a:p>
            <a:pPr lvl="0"/>
            <a:r>
              <a:rPr lang="en-US" sz="1200" b="1" kern="1200" dirty="0">
                <a:solidFill>
                  <a:schemeClr val="tx1"/>
                </a:solidFill>
                <a:effectLst/>
                <a:latin typeface="+mn-lt"/>
                <a:ea typeface="+mn-ea"/>
                <a:cs typeface="+mn-cs"/>
              </a:rPr>
              <a:t>Seek God’s Perspective, Not the World’s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True success is not measured by status or power but by obedience and humility before God.</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6</a:t>
            </a:fld>
            <a:endParaRPr lang="en-US"/>
          </a:p>
        </p:txBody>
      </p:sp>
    </p:spTree>
    <p:extLst>
      <p:ext uri="{BB962C8B-B14F-4D97-AF65-F5344CB8AC3E}">
        <p14:creationId xmlns:p14="http://schemas.microsoft.com/office/powerpoint/2010/main" val="330746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sz="1200" b="1" kern="1200" dirty="0">
                <a:solidFill>
                  <a:schemeClr val="tx1"/>
                </a:solidFill>
                <a:effectLst/>
                <a:latin typeface="+mn-lt"/>
                <a:ea typeface="+mn-ea"/>
                <a:cs typeface="+mn-cs"/>
              </a:rPr>
              <a:t>Millstones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Millstones symbolize both daily provision and severe judgment. Jesus references the larger millstone—used for heavy grinding and even execution—to illustrate the seriousness of causing believers, especially children, to fall spiritually. The imagery conveys extreme consequences for spiritual harm.</a:t>
            </a: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severely judges those who harm the faith of others.</a:t>
            </a: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uses the image of a large millstone to emphasize the grave consequence of leading others into sin, showing that such actions bring serious judgment.</a:t>
            </a:r>
          </a:p>
          <a:p>
            <a:r>
              <a:rPr lang="en-US" sz="1200" b="1" kern="1200" dirty="0">
                <a:solidFill>
                  <a:schemeClr val="tx1"/>
                </a:solidFill>
                <a:effectLst/>
                <a:latin typeface="+mn-lt"/>
                <a:ea typeface="+mn-ea"/>
                <a:cs typeface="+mn-cs"/>
              </a:rPr>
              <a:t>Key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Millstones were tools of work and judgment.</a:t>
            </a:r>
          </a:p>
          <a:p>
            <a:pPr lvl="0"/>
            <a:r>
              <a:rPr lang="en-US" sz="1200" kern="1200" dirty="0">
                <a:solidFill>
                  <a:schemeClr val="tx1"/>
                </a:solidFill>
                <a:effectLst/>
                <a:latin typeface="+mn-lt"/>
                <a:ea typeface="+mn-ea"/>
                <a:cs typeface="+mn-cs"/>
              </a:rPr>
              <a:t>Jesus uses a severe image to stress accountability.</a:t>
            </a:r>
          </a:p>
          <a:p>
            <a:pPr lvl="0"/>
            <a:r>
              <a:rPr lang="en-US" sz="1200" kern="1200" dirty="0">
                <a:solidFill>
                  <a:schemeClr val="tx1"/>
                </a:solidFill>
                <a:effectLst/>
                <a:latin typeface="+mn-lt"/>
                <a:ea typeface="+mn-ea"/>
                <a:cs typeface="+mn-cs"/>
              </a:rPr>
              <a:t>Spiritual harm is treated as a serious offense.</a:t>
            </a:r>
          </a:p>
          <a:p>
            <a:r>
              <a:rPr lang="en-US" sz="1200" b="1" kern="1200" dirty="0">
                <a:solidFill>
                  <a:schemeClr val="tx1"/>
                </a:solidFill>
                <a:effectLst/>
                <a:latin typeface="+mn-lt"/>
                <a:ea typeface="+mn-ea"/>
                <a:cs typeface="+mn-cs"/>
              </a:rPr>
              <a:t>Life Lessons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influence carries eternal weight.</a:t>
            </a:r>
          </a:p>
          <a:p>
            <a:pPr lvl="0"/>
            <a:r>
              <a:rPr lang="en-US" sz="1200" kern="1200" dirty="0">
                <a:solidFill>
                  <a:schemeClr val="tx1"/>
                </a:solidFill>
                <a:effectLst/>
                <a:latin typeface="+mn-lt"/>
                <a:ea typeface="+mn-ea"/>
                <a:cs typeface="+mn-cs"/>
              </a:rPr>
              <a:t>Causing others to fall is a grave sin.</a:t>
            </a:r>
          </a:p>
          <a:p>
            <a:r>
              <a:rPr lang="en-US" sz="1200" kern="1200" dirty="0">
                <a:solidFill>
                  <a:schemeClr val="tx1"/>
                </a:solidFill>
                <a:effectLst/>
                <a:latin typeface="+mn-lt"/>
                <a:ea typeface="+mn-ea"/>
                <a:cs typeface="+mn-cs"/>
              </a:rPr>
              <a:t>Protecting others’ faith is a sacred duty.</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Stumbling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“Stumble” refers not to minor error but to causing someone to lose faith. The term carries deep spiritual meaning tied to one’s relationship with God, highlighting eternal consequences.</a:t>
            </a: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Leading others away from faith is a serious spiritual offense.</a:t>
            </a: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cause someone to stumble means to lead them into spiritual failure or loss of faith, making it a deeply serious and harmful act.</a:t>
            </a:r>
          </a:p>
          <a:p>
            <a:r>
              <a:rPr lang="en-US" sz="1200" b="1" kern="1200" dirty="0">
                <a:solidFill>
                  <a:schemeClr val="tx1"/>
                </a:solidFill>
                <a:effectLst/>
                <a:latin typeface="+mn-lt"/>
                <a:ea typeface="+mn-ea"/>
                <a:cs typeface="+mn-cs"/>
              </a:rPr>
              <a:t>Key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Stumbling involves spiritual, not just physical failure.</a:t>
            </a:r>
          </a:p>
          <a:p>
            <a:pPr lvl="0"/>
            <a:r>
              <a:rPr lang="en-US" sz="1200" kern="1200" dirty="0">
                <a:solidFill>
                  <a:schemeClr val="tx1"/>
                </a:solidFill>
                <a:effectLst/>
                <a:latin typeface="+mn-lt"/>
                <a:ea typeface="+mn-ea"/>
                <a:cs typeface="+mn-cs"/>
              </a:rPr>
              <a:t>It affects one’s relationship with God.</a:t>
            </a:r>
          </a:p>
          <a:p>
            <a:pPr lvl="0"/>
            <a:r>
              <a:rPr lang="en-US" sz="1200" kern="1200" dirty="0">
                <a:solidFill>
                  <a:schemeClr val="tx1"/>
                </a:solidFill>
                <a:effectLst/>
                <a:latin typeface="+mn-lt"/>
                <a:ea typeface="+mn-ea"/>
                <a:cs typeface="+mn-cs"/>
              </a:rPr>
              <a:t>Its consequences are eternal in nature.</a:t>
            </a:r>
          </a:p>
          <a:p>
            <a:r>
              <a:rPr lang="en-US" sz="1200" b="1" kern="1200" dirty="0">
                <a:solidFill>
                  <a:schemeClr val="tx1"/>
                </a:solidFill>
                <a:effectLst/>
                <a:latin typeface="+mn-lt"/>
                <a:ea typeface="+mn-ea"/>
                <a:cs typeface="+mn-cs"/>
              </a:rPr>
              <a:t>Life Lessons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 careful not to weaken others’ faith.</a:t>
            </a:r>
          </a:p>
          <a:p>
            <a:pPr lvl="0"/>
            <a:r>
              <a:rPr lang="en-US" sz="1200" kern="1200" dirty="0">
                <a:solidFill>
                  <a:schemeClr val="tx1"/>
                </a:solidFill>
                <a:effectLst/>
                <a:latin typeface="+mn-lt"/>
                <a:ea typeface="+mn-ea"/>
                <a:cs typeface="+mn-cs"/>
              </a:rPr>
              <a:t>Encourage spiritual growth in others.</a:t>
            </a:r>
          </a:p>
          <a:p>
            <a:pPr lvl="0"/>
            <a:r>
              <a:rPr lang="en-US" sz="1200" kern="1200" dirty="0">
                <a:solidFill>
                  <a:schemeClr val="tx1"/>
                </a:solidFill>
                <a:effectLst/>
                <a:latin typeface="+mn-lt"/>
                <a:ea typeface="+mn-ea"/>
                <a:cs typeface="+mn-cs"/>
              </a:rPr>
              <a:t>Recognize the eternal impact of our actions.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7</a:t>
            </a:fld>
            <a:endParaRPr lang="en-US"/>
          </a:p>
        </p:txBody>
      </p:sp>
    </p:spTree>
    <p:extLst>
      <p:ext uri="{BB962C8B-B14F-4D97-AF65-F5344CB8AC3E}">
        <p14:creationId xmlns:p14="http://schemas.microsoft.com/office/powerpoint/2010/main" val="489967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Children in Jesus’ Day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Children had little status in society, often viewed as property or future contributors. Jesus’ elevation of children challenges cultural norms and reveals God’s value system.</a:t>
            </a: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values those whom society considers least important.</a:t>
            </a: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 culture that minimized children, Jesus honored them, showing that God esteems the humble and lowly.</a:t>
            </a:r>
          </a:p>
          <a:p>
            <a:r>
              <a:rPr lang="en-US" sz="1200" b="1" kern="1200" dirty="0">
                <a:solidFill>
                  <a:schemeClr val="tx1"/>
                </a:solidFill>
                <a:effectLst/>
                <a:latin typeface="+mn-lt"/>
                <a:ea typeface="+mn-ea"/>
                <a:cs typeface="+mn-cs"/>
              </a:rPr>
              <a:t>Key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Children had low social status.</a:t>
            </a:r>
          </a:p>
          <a:p>
            <a:pPr lvl="0"/>
            <a:r>
              <a:rPr lang="en-US" sz="1200" kern="1200" dirty="0">
                <a:solidFill>
                  <a:schemeClr val="tx1"/>
                </a:solidFill>
                <a:effectLst/>
                <a:latin typeface="+mn-lt"/>
                <a:ea typeface="+mn-ea"/>
                <a:cs typeface="+mn-cs"/>
              </a:rPr>
              <a:t>Jesus elevated their value.</a:t>
            </a:r>
          </a:p>
          <a:p>
            <a:pPr lvl="0"/>
            <a:r>
              <a:rPr lang="en-US" sz="1200" kern="1200" dirty="0">
                <a:solidFill>
                  <a:schemeClr val="tx1"/>
                </a:solidFill>
                <a:effectLst/>
                <a:latin typeface="+mn-lt"/>
                <a:ea typeface="+mn-ea"/>
                <a:cs typeface="+mn-cs"/>
              </a:rPr>
              <a:t>God sees children as a blessing.</a:t>
            </a:r>
          </a:p>
          <a:p>
            <a:r>
              <a:rPr lang="en-US" sz="1200" b="1" kern="1200" dirty="0">
                <a:solidFill>
                  <a:schemeClr val="tx1"/>
                </a:solidFill>
                <a:effectLst/>
                <a:latin typeface="+mn-lt"/>
                <a:ea typeface="+mn-ea"/>
                <a:cs typeface="+mn-cs"/>
              </a:rPr>
              <a:t>Life Lessons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Value people regardless of status.</a:t>
            </a:r>
          </a:p>
          <a:p>
            <a:pPr lvl="0"/>
            <a:r>
              <a:rPr lang="en-US" sz="1200" kern="1200" dirty="0">
                <a:solidFill>
                  <a:schemeClr val="tx1"/>
                </a:solidFill>
                <a:effectLst/>
                <a:latin typeface="+mn-lt"/>
                <a:ea typeface="+mn-ea"/>
                <a:cs typeface="+mn-cs"/>
              </a:rPr>
              <a:t>Embrace humility like a child.</a:t>
            </a:r>
          </a:p>
          <a:p>
            <a:pPr lvl="0"/>
            <a:r>
              <a:rPr lang="en-US" sz="1200" kern="1200" dirty="0">
                <a:solidFill>
                  <a:schemeClr val="tx1"/>
                </a:solidFill>
                <a:effectLst/>
                <a:latin typeface="+mn-lt"/>
                <a:ea typeface="+mn-ea"/>
                <a:cs typeface="+mn-cs"/>
              </a:rPr>
              <a:t>Teach and guide the next generation faithfully.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1800" b="0" dirty="0">
              <a:effectLst/>
              <a:latin typeface="Gotham Medium" panose="020006040300000200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2058024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The Importance of Blessing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Blessing children was both spiritual and practical, impacting the entire family. Jesus’ authority made His blessing especially meaningful, possibly including healing and future provision.</a:t>
            </a: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God’s blessing brings spiritual covering and extends to families.</a:t>
            </a: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Parents sought Jesus’ blessing for their children, recognizing its power to impact both their lives and the future of the family.</a:t>
            </a:r>
          </a:p>
          <a:p>
            <a:r>
              <a:rPr lang="en-US" sz="1200" b="1" kern="1200" dirty="0">
                <a:solidFill>
                  <a:schemeClr val="tx1"/>
                </a:solidFill>
                <a:effectLst/>
                <a:latin typeface="+mn-lt"/>
                <a:ea typeface="+mn-ea"/>
                <a:cs typeface="+mn-cs"/>
              </a:rPr>
              <a:t>Key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Blessings were highly valued in biblical culture.</a:t>
            </a:r>
          </a:p>
          <a:p>
            <a:pPr lvl="0"/>
            <a:r>
              <a:rPr lang="en-US" sz="1200" kern="1200" dirty="0">
                <a:solidFill>
                  <a:schemeClr val="tx1"/>
                </a:solidFill>
                <a:effectLst/>
                <a:latin typeface="+mn-lt"/>
                <a:ea typeface="+mn-ea"/>
                <a:cs typeface="+mn-cs"/>
              </a:rPr>
              <a:t>Jesus’ authority made His blessing unique.</a:t>
            </a:r>
          </a:p>
          <a:p>
            <a:pPr lvl="0"/>
            <a:r>
              <a:rPr lang="en-US" sz="1200" kern="1200" dirty="0">
                <a:solidFill>
                  <a:schemeClr val="tx1"/>
                </a:solidFill>
                <a:effectLst/>
                <a:latin typeface="+mn-lt"/>
                <a:ea typeface="+mn-ea"/>
                <a:cs typeface="+mn-cs"/>
              </a:rPr>
              <a:t>Blessing children affected the whole family.</a:t>
            </a:r>
          </a:p>
          <a:p>
            <a:r>
              <a:rPr lang="en-US" sz="1200" b="1" kern="1200" dirty="0">
                <a:solidFill>
                  <a:schemeClr val="tx1"/>
                </a:solidFill>
                <a:effectLst/>
                <a:latin typeface="+mn-lt"/>
                <a:ea typeface="+mn-ea"/>
                <a:cs typeface="+mn-cs"/>
              </a:rPr>
              <a:t>Life Lessons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Seek God’s blessing over your family.</a:t>
            </a:r>
          </a:p>
          <a:p>
            <a:pPr lvl="0"/>
            <a:r>
              <a:rPr lang="en-US" sz="1200" kern="1200" dirty="0">
                <a:solidFill>
                  <a:schemeClr val="tx1"/>
                </a:solidFill>
                <a:effectLst/>
                <a:latin typeface="+mn-lt"/>
                <a:ea typeface="+mn-ea"/>
                <a:cs typeface="+mn-cs"/>
              </a:rPr>
              <a:t>Recognize the spiritual importance of children.</a:t>
            </a:r>
          </a:p>
          <a:p>
            <a:pPr lvl="0"/>
            <a:r>
              <a:rPr lang="en-US" sz="1200" kern="1200" dirty="0">
                <a:solidFill>
                  <a:schemeClr val="tx1"/>
                </a:solidFill>
                <a:effectLst/>
                <a:latin typeface="+mn-lt"/>
                <a:ea typeface="+mn-ea"/>
                <a:cs typeface="+mn-cs"/>
              </a:rPr>
              <a:t>Trust God to guide and protect future generations.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9</a:t>
            </a:fld>
            <a:endParaRPr lang="en-US"/>
          </a:p>
        </p:txBody>
      </p:sp>
    </p:spTree>
    <p:extLst>
      <p:ext uri="{BB962C8B-B14F-4D97-AF65-F5344CB8AC3E}">
        <p14:creationId xmlns:p14="http://schemas.microsoft.com/office/powerpoint/2010/main" val="304277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45EE7B-067E-4491-98FF-1FE68AB59D4E}"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7"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1" y="-17859"/>
            <a:ext cx="11751469"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571502"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2"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5EE7B-067E-4491-98FF-1FE68AB59D4E}" type="datetimeFigureOut">
              <a:rPr lang="en-US" smtClean="0"/>
              <a:pPr/>
              <a:t>4/12/2026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45EE7B-067E-4491-98FF-1FE68AB59D4E}" type="datetimeFigureOut">
              <a:rPr lang="en-US" smtClean="0"/>
              <a:pPr/>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45EE7B-067E-4491-98FF-1FE68AB59D4E}" type="datetimeFigureOut">
              <a:rPr lang="en-US" smtClean="0"/>
              <a:pPr/>
              <a:t>4/12/2026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45EE7B-067E-4491-98FF-1FE68AB59D4E}" type="datetimeFigureOut">
              <a:rPr lang="en-US" smtClean="0"/>
              <a:pPr/>
              <a:t>4/12/2026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5EE7B-067E-4491-98FF-1FE68AB59D4E}" type="datetimeFigureOut">
              <a:rPr lang="en-US" smtClean="0"/>
              <a:pPr/>
              <a:t>4/12/2026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4/12/2026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5EE7B-067E-4491-98FF-1FE68AB59D4E}" type="datetimeFigureOut">
              <a:rPr lang="en-US" smtClean="0"/>
              <a:pPr/>
              <a:t>4/12/2026</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D155A-A736-465E-AD78-FBDA6FB6ED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9943D5F-724B-EF6D-5652-0D5C8D1D9157}"/>
            </a:ext>
          </a:extLst>
        </p:cNvPr>
        <p:cNvGrpSpPr/>
        <p:nvPr/>
      </p:nvGrpSpPr>
      <p:grpSpPr>
        <a:xfrm>
          <a:off x="0" y="0"/>
          <a:ext cx="0" cy="0"/>
          <a:chOff x="0" y="0"/>
          <a:chExt cx="0" cy="0"/>
        </a:xfrm>
      </p:grpSpPr>
      <p:sp useBgFill="1">
        <p:nvSpPr>
          <p:cNvPr id="14" name="Subtitle 2">
            <a:extLst>
              <a:ext uri="{FF2B5EF4-FFF2-40B4-BE49-F238E27FC236}">
                <a16:creationId xmlns:a16="http://schemas.microsoft.com/office/drawing/2014/main" id="{C22EFB8F-BCF0-F1C2-29BA-00ED91503517}"/>
              </a:ext>
            </a:extLst>
          </p:cNvPr>
          <p:cNvSpPr txBox="1">
            <a:spLocks/>
          </p:cNvSpPr>
          <p:nvPr/>
        </p:nvSpPr>
        <p:spPr>
          <a:xfrm>
            <a:off x="190500" y="152400"/>
            <a:ext cx="11810998" cy="98854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txBody>
          <a:bodyPr anchor="ctr">
            <a:noAutofit/>
          </a:bodyPr>
          <a:lstStyle/>
          <a:p>
            <a:pPr marL="342900" indent="-342900" algn="ctr">
              <a:spcBef>
                <a:spcPct val="20000"/>
              </a:spcBef>
              <a:defRPr/>
            </a:pPr>
            <a:r>
              <a:rPr lang="en-US" sz="4800" i="1" u="sng" cap="small" dirty="0">
                <a:ln w="0">
                  <a:solidFill>
                    <a:schemeClr val="bg1"/>
                  </a:solidFill>
                </a:ln>
                <a:solidFill>
                  <a:srgbClr val="002060"/>
                </a:solidFill>
                <a:effectLst>
                  <a:glow rad="101600">
                    <a:schemeClr val="accent1">
                      <a:satMod val="175000"/>
                      <a:alpha val="40000"/>
                    </a:schemeClr>
                  </a:glow>
                  <a:outerShdw blurRad="38100" dist="19050" dir="2700000" algn="tl" rotWithShape="0">
                    <a:schemeClr val="dk1">
                      <a:alpha val="40000"/>
                    </a:schemeClr>
                  </a:outerShdw>
                </a:effectLst>
                <a:uFill>
                  <a:solidFill>
                    <a:srgbClr val="002060"/>
                  </a:solidFill>
                </a:uFill>
                <a:latin typeface="Arial Black" panose="020B0A04020102020204" pitchFamily="34" charset="0"/>
                <a:cs typeface="Gotham Book" pitchFamily="2" charset="0"/>
              </a:rPr>
              <a:t>CHILDREN GIFT AND MODEL</a:t>
            </a:r>
            <a:endParaRPr lang="en-US" sz="6600" i="1" u="sng" cap="small" dirty="0">
              <a:ln w="0">
                <a:solidFill>
                  <a:schemeClr val="bg1"/>
                </a:solidFill>
              </a:ln>
              <a:solidFill>
                <a:srgbClr val="002060"/>
              </a:solidFill>
              <a:effectLst>
                <a:glow rad="101600">
                  <a:schemeClr val="accent1">
                    <a:satMod val="175000"/>
                    <a:alpha val="40000"/>
                  </a:schemeClr>
                </a:glow>
                <a:outerShdw blurRad="38100" dist="19050" dir="2700000" algn="tl" rotWithShape="0">
                  <a:schemeClr val="dk1">
                    <a:alpha val="40000"/>
                  </a:schemeClr>
                </a:outerShdw>
              </a:effectLst>
              <a:uFill>
                <a:solidFill>
                  <a:srgbClr val="002060"/>
                </a:solidFill>
              </a:uFill>
              <a:latin typeface="Arial Black" panose="020B0A04020102020204" pitchFamily="34" charset="0"/>
              <a:cs typeface="Gotham Book" pitchFamily="2" charset="0"/>
            </a:endParaRPr>
          </a:p>
        </p:txBody>
      </p:sp>
      <p:sp>
        <p:nvSpPr>
          <p:cNvPr id="26" name="TextBox 25">
            <a:extLst>
              <a:ext uri="{FF2B5EF4-FFF2-40B4-BE49-F238E27FC236}">
                <a16:creationId xmlns:a16="http://schemas.microsoft.com/office/drawing/2014/main" id="{A97DD625-16DD-0A92-8B5D-EE819C1E4AC0}"/>
              </a:ext>
            </a:extLst>
          </p:cNvPr>
          <p:cNvSpPr txBox="1"/>
          <p:nvPr/>
        </p:nvSpPr>
        <p:spPr>
          <a:xfrm>
            <a:off x="533400" y="2667000"/>
            <a:ext cx="5317434" cy="1981825"/>
          </a:xfrm>
          <a:prstGeom prst="rect">
            <a:avLst/>
          </a:prstGeom>
          <a:solidFill>
            <a:schemeClr val="accent6">
              <a:lumMod val="60000"/>
              <a:lumOff val="40000"/>
              <a:alpha val="0"/>
            </a:schemeClr>
          </a:solidFill>
        </p:spPr>
        <p:txBody>
          <a:bodyPr wrap="square">
            <a:spAutoFit/>
          </a:bodyPr>
          <a:lstStyle/>
          <a:p>
            <a:pPr marL="0" marR="0">
              <a:lnSpc>
                <a:spcPct val="107000"/>
              </a:lnSpc>
              <a:spcBef>
                <a:spcPts val="0"/>
              </a:spcBef>
              <a:spcAft>
                <a:spcPts val="0"/>
              </a:spcAft>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Truly I tell you, anyone who will not receive the kingdom of God like a little child will never enter it.</a:t>
            </a:r>
            <a:endPar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gn="r">
              <a:lnSpc>
                <a:spcPct val="107000"/>
              </a:lnSpc>
              <a:spcBef>
                <a:spcPts val="0"/>
              </a:spcBef>
              <a:spcAft>
                <a:spcPts val="0"/>
              </a:spcAft>
            </a:pPr>
            <a:r>
              <a:rPr lang="en-US" sz="2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—Mark 10:15 NIV</a:t>
            </a:r>
          </a:p>
        </p:txBody>
      </p:sp>
      <p:sp>
        <p:nvSpPr>
          <p:cNvPr id="3" name="TextBox 2">
            <a:extLst>
              <a:ext uri="{FF2B5EF4-FFF2-40B4-BE49-F238E27FC236}">
                <a16:creationId xmlns:a16="http://schemas.microsoft.com/office/drawing/2014/main" id="{AF5BD843-1750-D61B-D133-D0FF1154A97A}"/>
              </a:ext>
            </a:extLst>
          </p:cNvPr>
          <p:cNvSpPr txBox="1"/>
          <p:nvPr/>
        </p:nvSpPr>
        <p:spPr>
          <a:xfrm>
            <a:off x="10134600" y="6423906"/>
            <a:ext cx="6102626" cy="375552"/>
          </a:xfrm>
          <a:prstGeom prst="rect">
            <a:avLst/>
          </a:prstGeom>
          <a:noFill/>
        </p:spPr>
        <p:txBody>
          <a:bodyPr wrap="square">
            <a:spAutoFit/>
          </a:bodyPr>
          <a:lstStyle/>
          <a:p>
            <a:pPr>
              <a:lnSpc>
                <a:spcPct val="107000"/>
              </a:lnSpc>
            </a:pPr>
            <a:r>
              <a:rPr lang="en-US" sz="1400" b="1" kern="0" dirty="0">
                <a:effectLst/>
                <a:latin typeface="Arial Black" panose="020B0A04020102020204" pitchFamily="34" charset="0"/>
                <a:ea typeface="Aptos" panose="020B0004020202020204" pitchFamily="34" charset="0"/>
                <a:cs typeface="Times New Roman" panose="02020603050405020304" pitchFamily="18" charset="0"/>
              </a:rPr>
              <a:t>Week of </a:t>
            </a:r>
            <a:r>
              <a:rPr lang="en-US" b="1" dirty="0"/>
              <a:t>April 19</a:t>
            </a:r>
            <a:endParaRPr lang="en-US" dirty="0"/>
          </a:p>
        </p:txBody>
      </p:sp>
      <p:pic>
        <p:nvPicPr>
          <p:cNvPr id="4" name="Picture 3">
            <a:extLst>
              <a:ext uri="{FF2B5EF4-FFF2-40B4-BE49-F238E27FC236}">
                <a16:creationId xmlns:a16="http://schemas.microsoft.com/office/drawing/2014/main" id="{4917AE6B-B41F-0F64-B478-99694C7DEC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1" y="2153235"/>
            <a:ext cx="4914898" cy="3686592"/>
          </a:xfrm>
          <a:prstGeom prst="rect">
            <a:avLst/>
          </a:prstGeom>
        </p:spPr>
      </p:pic>
    </p:spTree>
    <p:extLst>
      <p:ext uri="{BB962C8B-B14F-4D97-AF65-F5344CB8AC3E}">
        <p14:creationId xmlns:p14="http://schemas.microsoft.com/office/powerpoint/2010/main" val="65365373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0" name="TextBox 9">
            <a:extLst>
              <a:ext uri="{FF2B5EF4-FFF2-40B4-BE49-F238E27FC236}">
                <a16:creationId xmlns:a16="http://schemas.microsoft.com/office/drawing/2014/main" id="{CD160821-B2AB-4341-ABF2-B44268E77B37}"/>
              </a:ext>
            </a:extLst>
          </p:cNvPr>
          <p:cNvSpPr txBox="1"/>
          <p:nvPr/>
        </p:nvSpPr>
        <p:spPr>
          <a:xfrm>
            <a:off x="76200" y="76200"/>
            <a:ext cx="3581400" cy="588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0" y="811160"/>
            <a:ext cx="10058400" cy="36576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8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Welcoming the Children - Mark 9:36–37, 42 NIV</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91599" y="149990"/>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457200" y="6858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7" name="TextBox 16">
            <a:extLst>
              <a:ext uri="{FF2B5EF4-FFF2-40B4-BE49-F238E27FC236}">
                <a16:creationId xmlns:a16="http://schemas.microsoft.com/office/drawing/2014/main" id="{825759E0-14D7-476D-8932-70685D477530}"/>
              </a:ext>
            </a:extLst>
          </p:cNvPr>
          <p:cNvSpPr txBox="1"/>
          <p:nvPr/>
        </p:nvSpPr>
        <p:spPr>
          <a:xfrm>
            <a:off x="96094" y="1365832"/>
            <a:ext cx="11824604" cy="29068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36 He took a little child whom he placed among them.  Taking the child in his arms, he said to them, </a:t>
            </a:r>
          </a:p>
          <a:p>
            <a:pPr marL="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37 “Whoever welcomes one of these little children in my name welcomes me; and whoever welcomes me does not welcome me but the one who sent me. ”</a:t>
            </a:r>
          </a:p>
          <a:p>
            <a:pPr algn="ctr">
              <a:lnSpc>
                <a:spcPct val="107000"/>
              </a:lnSpc>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42 “If anyone causes one of these little ones—those who believe in me—to stumble, it would be better for them if a large millstone were hung around their neck </a:t>
            </a:r>
            <a:endParaRPr lang="en-US" sz="2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304801" y="1295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304800" y="6926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8" name="Line 10">
            <a:extLst>
              <a:ext uri="{FF2B5EF4-FFF2-40B4-BE49-F238E27FC236}">
                <a16:creationId xmlns:a16="http://schemas.microsoft.com/office/drawing/2014/main" id="{4E0CE3C7-4B6A-4720-B590-76C2ECF05173}"/>
              </a:ext>
            </a:extLst>
          </p:cNvPr>
          <p:cNvSpPr>
            <a:spLocks noChangeShapeType="1"/>
          </p:cNvSpPr>
          <p:nvPr/>
        </p:nvSpPr>
        <p:spPr bwMode="auto">
          <a:xfrm>
            <a:off x="-532181" y="42672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3" name="TextBox 12">
            <a:extLst>
              <a:ext uri="{FF2B5EF4-FFF2-40B4-BE49-F238E27FC236}">
                <a16:creationId xmlns:a16="http://schemas.microsoft.com/office/drawing/2014/main" id="{E0DEA4B6-9C7E-426D-B68A-F7E69F748A33}"/>
              </a:ext>
            </a:extLst>
          </p:cNvPr>
          <p:cNvSpPr txBox="1"/>
          <p:nvPr/>
        </p:nvSpPr>
        <p:spPr>
          <a:xfrm>
            <a:off x="289744" y="4388460"/>
            <a:ext cx="10987856" cy="238296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800100" lvl="1" indent="-342900">
              <a:lnSpc>
                <a:spcPct val="107000"/>
              </a:lnSpc>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disciples and Jesus are on their way to Jerusalem, where Jesus will be killed. </a:t>
            </a:r>
          </a:p>
          <a:p>
            <a:pPr marL="800100" lvl="1" indent="-342900">
              <a:lnSpc>
                <a:spcPct val="107000"/>
              </a:lnSpc>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disciples are unaware of what is about to take place, and they are thinking about their own greatness. </a:t>
            </a:r>
          </a:p>
          <a:p>
            <a:pPr marL="800100" lvl="1" indent="-342900">
              <a:lnSpc>
                <a:spcPct val="107000"/>
              </a:lnSpc>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To challenge them, Jesus sets a child in their midst.  </a:t>
            </a:r>
          </a:p>
          <a:p>
            <a:pPr marL="800100" lvl="1" indent="-342900">
              <a:lnSpc>
                <a:spcPct val="107000"/>
              </a:lnSpc>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has a lesson to teach about children: they had better welcome and look after little ones. </a:t>
            </a:r>
          </a:p>
          <a:p>
            <a:pPr marL="800100" lvl="1" indent="-342900">
              <a:lnSpc>
                <a:spcPct val="107000"/>
              </a:lnSpc>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Children can believe in Jesus too, and adults have a responsibility to look after this tiny faith. </a:t>
            </a:r>
          </a:p>
          <a:p>
            <a:pPr marL="800100" lvl="1" indent="-342900">
              <a:lnSpc>
                <a:spcPct val="107000"/>
              </a:lnSpc>
              <a:buFont typeface="Wingdings" panose="05000000000000000000" pitchFamily="2" charset="2"/>
              <a:buChar char="q"/>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Harming children is a grave offense to God. </a:t>
            </a:r>
          </a:p>
        </p:txBody>
      </p:sp>
    </p:spTree>
    <p:extLst>
      <p:ext uri="{BB962C8B-B14F-4D97-AF65-F5344CB8AC3E}">
        <p14:creationId xmlns:p14="http://schemas.microsoft.com/office/powerpoint/2010/main" val="2914401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C0C4F98-F74A-7579-0763-C04C152AA3F5}"/>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A6FF695C-BC47-D7C3-93D7-D89F209C0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4" name="Line 10">
            <a:extLst>
              <a:ext uri="{FF2B5EF4-FFF2-40B4-BE49-F238E27FC236}">
                <a16:creationId xmlns:a16="http://schemas.microsoft.com/office/drawing/2014/main" id="{BAEE517E-7A6E-721E-6078-BAF82CFE88A7}"/>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0" name="TextBox 9">
            <a:extLst>
              <a:ext uri="{FF2B5EF4-FFF2-40B4-BE49-F238E27FC236}">
                <a16:creationId xmlns:a16="http://schemas.microsoft.com/office/drawing/2014/main" id="{8B70BF4A-E00A-E643-BC71-26D110741869}"/>
              </a:ext>
            </a:extLst>
          </p:cNvPr>
          <p:cNvSpPr txBox="1"/>
          <p:nvPr/>
        </p:nvSpPr>
        <p:spPr>
          <a:xfrm>
            <a:off x="76200" y="76200"/>
            <a:ext cx="3581400" cy="58814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OVERVIEW</a:t>
            </a:r>
          </a:p>
        </p:txBody>
      </p:sp>
      <p:sp>
        <p:nvSpPr>
          <p:cNvPr id="12" name="Title 2">
            <a:extLst>
              <a:ext uri="{FF2B5EF4-FFF2-40B4-BE49-F238E27FC236}">
                <a16:creationId xmlns:a16="http://schemas.microsoft.com/office/drawing/2014/main" id="{772C101E-2652-D8FB-7018-35DAE6E022B5}"/>
              </a:ext>
            </a:extLst>
          </p:cNvPr>
          <p:cNvSpPr txBox="1">
            <a:spLocks/>
          </p:cNvSpPr>
          <p:nvPr/>
        </p:nvSpPr>
        <p:spPr>
          <a:xfrm>
            <a:off x="0" y="811160"/>
            <a:ext cx="10058400" cy="36576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8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Blessing the Children - Mark 10:13–16 NIV</a:t>
            </a:r>
          </a:p>
        </p:txBody>
      </p:sp>
      <p:sp>
        <p:nvSpPr>
          <p:cNvPr id="15" name="Title 2">
            <a:extLst>
              <a:ext uri="{FF2B5EF4-FFF2-40B4-BE49-F238E27FC236}">
                <a16:creationId xmlns:a16="http://schemas.microsoft.com/office/drawing/2014/main" id="{C1339082-01B4-AF06-C2C6-F17A2A0C2698}"/>
              </a:ext>
            </a:extLst>
          </p:cNvPr>
          <p:cNvSpPr txBox="1">
            <a:spLocks/>
          </p:cNvSpPr>
          <p:nvPr/>
        </p:nvSpPr>
        <p:spPr>
          <a:xfrm>
            <a:off x="8991599" y="149990"/>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16" name="Line 10">
            <a:extLst>
              <a:ext uri="{FF2B5EF4-FFF2-40B4-BE49-F238E27FC236}">
                <a16:creationId xmlns:a16="http://schemas.microsoft.com/office/drawing/2014/main" id="{98C39F1C-BA11-F5D2-47D8-1168246CE4FA}"/>
              </a:ext>
            </a:extLst>
          </p:cNvPr>
          <p:cNvSpPr>
            <a:spLocks noChangeShapeType="1"/>
          </p:cNvSpPr>
          <p:nvPr/>
        </p:nvSpPr>
        <p:spPr bwMode="auto">
          <a:xfrm>
            <a:off x="-457200" y="6858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7" name="TextBox 16">
            <a:extLst>
              <a:ext uri="{FF2B5EF4-FFF2-40B4-BE49-F238E27FC236}">
                <a16:creationId xmlns:a16="http://schemas.microsoft.com/office/drawing/2014/main" id="{BAE32E44-F82C-91CE-8F28-EA8CEC1A9809}"/>
              </a:ext>
            </a:extLst>
          </p:cNvPr>
          <p:cNvSpPr txBox="1"/>
          <p:nvPr/>
        </p:nvSpPr>
        <p:spPr>
          <a:xfrm>
            <a:off x="337100" y="1295400"/>
            <a:ext cx="11824604" cy="293830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13 People were bringing little children to Jesus for him to place his hands on them, but the disciples rebuked them.  </a:t>
            </a:r>
          </a:p>
          <a:p>
            <a:pPr marL="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14 When Jesus saw this, he was indignant.  He said to them, “Let the little children come to me, and do not hinder them, for the kingdom of God belongs to such as these.  </a:t>
            </a:r>
          </a:p>
          <a:p>
            <a:pPr marL="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15 Truly I tell you, anyone who will not receive the kingdom of God like a little child will never enter it. ” </a:t>
            </a:r>
          </a:p>
          <a:p>
            <a:pPr marL="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16 And he took the children in his arms, placed his hands on them and blessed them. </a:t>
            </a:r>
          </a:p>
        </p:txBody>
      </p:sp>
      <p:sp>
        <p:nvSpPr>
          <p:cNvPr id="8" name="Line 10">
            <a:extLst>
              <a:ext uri="{FF2B5EF4-FFF2-40B4-BE49-F238E27FC236}">
                <a16:creationId xmlns:a16="http://schemas.microsoft.com/office/drawing/2014/main" id="{BC665030-CFCF-E9AC-7C18-8CD44B2D602C}"/>
              </a:ext>
            </a:extLst>
          </p:cNvPr>
          <p:cNvSpPr>
            <a:spLocks noChangeShapeType="1"/>
          </p:cNvSpPr>
          <p:nvPr/>
        </p:nvSpPr>
        <p:spPr bwMode="auto">
          <a:xfrm>
            <a:off x="-304801" y="1295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D9C181F9-59FD-7B76-ABB5-93FB9A481D72}"/>
              </a:ext>
            </a:extLst>
          </p:cNvPr>
          <p:cNvCxnSpPr>
            <a:cxnSpLocks/>
          </p:cNvCxnSpPr>
          <p:nvPr/>
        </p:nvCxnSpPr>
        <p:spPr>
          <a:xfrm>
            <a:off x="-304800" y="6926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8" name="Line 10">
            <a:extLst>
              <a:ext uri="{FF2B5EF4-FFF2-40B4-BE49-F238E27FC236}">
                <a16:creationId xmlns:a16="http://schemas.microsoft.com/office/drawing/2014/main" id="{207852F1-D5DF-7B24-D533-3531333DB051}"/>
              </a:ext>
            </a:extLst>
          </p:cNvPr>
          <p:cNvSpPr>
            <a:spLocks noChangeShapeType="1"/>
          </p:cNvSpPr>
          <p:nvPr/>
        </p:nvSpPr>
        <p:spPr bwMode="auto">
          <a:xfrm>
            <a:off x="-532181" y="42672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3" name="TextBox 12">
            <a:extLst>
              <a:ext uri="{FF2B5EF4-FFF2-40B4-BE49-F238E27FC236}">
                <a16:creationId xmlns:a16="http://schemas.microsoft.com/office/drawing/2014/main" id="{A3356A84-8BC0-79F7-A96E-EE988B00F678}"/>
              </a:ext>
            </a:extLst>
          </p:cNvPr>
          <p:cNvSpPr txBox="1"/>
          <p:nvPr/>
        </p:nvSpPr>
        <p:spPr>
          <a:xfrm>
            <a:off x="337100" y="4388460"/>
            <a:ext cx="11763461" cy="205069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indent="-342900">
              <a:lnSpc>
                <a:spcPct val="107000"/>
              </a:lnSpc>
              <a:buFont typeface="Wingdings" panose="05000000000000000000" pitchFamily="2" charset="2"/>
              <a:buChar char="q"/>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Now in Judea, there are parents who have heard something about Jesus’ reputation.  They bring children to receive a blessing. </a:t>
            </a:r>
          </a:p>
          <a:p>
            <a:pPr marL="342900" indent="-342900">
              <a:lnSpc>
                <a:spcPct val="107000"/>
              </a:lnSpc>
              <a:buFont typeface="Wingdings" panose="05000000000000000000" pitchFamily="2" charset="2"/>
              <a:buChar char="q"/>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When the disciples object, Jesus insists that they make way for the children. </a:t>
            </a:r>
          </a:p>
          <a:p>
            <a:pPr marL="342900" indent="-342900">
              <a:lnSpc>
                <a:spcPct val="107000"/>
              </a:lnSpc>
              <a:buFont typeface="Wingdings" panose="05000000000000000000" pitchFamily="2" charset="2"/>
              <a:buChar char="q"/>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says that receiving the kingdom of God “like a little child” is the only way to enter. </a:t>
            </a:r>
          </a:p>
          <a:p>
            <a:pPr marL="342900" indent="-342900">
              <a:lnSpc>
                <a:spcPct val="107000"/>
              </a:lnSpc>
              <a:buFont typeface="Wingdings" panose="05000000000000000000" pitchFamily="2" charset="2"/>
              <a:buChar char="q"/>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does exactly what the people want by blessing the children and embracing them. </a:t>
            </a:r>
          </a:p>
        </p:txBody>
      </p:sp>
    </p:spTree>
    <p:extLst>
      <p:ext uri="{BB962C8B-B14F-4D97-AF65-F5344CB8AC3E}">
        <p14:creationId xmlns:p14="http://schemas.microsoft.com/office/powerpoint/2010/main" val="36718203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F6F7A-AC75-72A0-DEBC-CD88703B9BA8}"/>
            </a:ext>
          </a:extLst>
        </p:cNvPr>
        <p:cNvGrpSpPr/>
        <p:nvPr/>
      </p:nvGrpSpPr>
      <p:grpSpPr>
        <a:xfrm>
          <a:off x="0" y="0"/>
          <a:ext cx="0" cy="0"/>
          <a:chOff x="0" y="0"/>
          <a:chExt cx="0" cy="0"/>
        </a:xfrm>
      </p:grpSpPr>
      <p:sp>
        <p:nvSpPr>
          <p:cNvPr id="14" name="Line 10">
            <a:extLst>
              <a:ext uri="{FF2B5EF4-FFF2-40B4-BE49-F238E27FC236}">
                <a16:creationId xmlns:a16="http://schemas.microsoft.com/office/drawing/2014/main" id="{508CCF31-B965-1CEA-7956-F4B41BF9CA46}"/>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C3B69EA6-73BA-AC14-A906-3BE8A676DBF6}"/>
              </a:ext>
            </a:extLst>
          </p:cNvPr>
          <p:cNvSpPr>
            <a:spLocks noChangeShapeType="1"/>
          </p:cNvSpPr>
          <p:nvPr/>
        </p:nvSpPr>
        <p:spPr bwMode="auto">
          <a:xfrm>
            <a:off x="-396598" y="7010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CF2160C0-CB08-2003-4539-E2BCAF46C252}"/>
              </a:ext>
            </a:extLst>
          </p:cNvPr>
          <p:cNvCxnSpPr>
            <a:cxnSpLocks/>
          </p:cNvCxnSpPr>
          <p:nvPr/>
        </p:nvCxnSpPr>
        <p:spPr>
          <a:xfrm>
            <a:off x="-420927" y="68648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6" name="Line 10">
            <a:extLst>
              <a:ext uri="{FF2B5EF4-FFF2-40B4-BE49-F238E27FC236}">
                <a16:creationId xmlns:a16="http://schemas.microsoft.com/office/drawing/2014/main" id="{CF0C1EF6-D54F-3DA8-6959-585D5438A2EA}"/>
              </a:ext>
            </a:extLst>
          </p:cNvPr>
          <p:cNvSpPr>
            <a:spLocks noChangeShapeType="1"/>
          </p:cNvSpPr>
          <p:nvPr/>
        </p:nvSpPr>
        <p:spPr bwMode="auto">
          <a:xfrm>
            <a:off x="-396598" y="69342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3" name="Title 2">
            <a:extLst>
              <a:ext uri="{FF2B5EF4-FFF2-40B4-BE49-F238E27FC236}">
                <a16:creationId xmlns:a16="http://schemas.microsoft.com/office/drawing/2014/main" id="{337F116F-CF4C-0758-F9F8-A51BBC065D14}"/>
              </a:ext>
            </a:extLst>
          </p:cNvPr>
          <p:cNvSpPr txBox="1">
            <a:spLocks/>
          </p:cNvSpPr>
          <p:nvPr/>
        </p:nvSpPr>
        <p:spPr>
          <a:xfrm>
            <a:off x="9067800" y="228600"/>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18" name="Rectangle 17">
            <a:extLst>
              <a:ext uri="{FF2B5EF4-FFF2-40B4-BE49-F238E27FC236}">
                <a16:creationId xmlns:a16="http://schemas.microsoft.com/office/drawing/2014/main" id="{48B7EAA0-CD0B-F512-5BDD-5E23B2C6B2C1}"/>
              </a:ext>
            </a:extLst>
          </p:cNvPr>
          <p:cNvSpPr/>
          <p:nvPr/>
        </p:nvSpPr>
        <p:spPr>
          <a:xfrm>
            <a:off x="457200" y="838199"/>
            <a:ext cx="11626880" cy="5681329"/>
          </a:xfrm>
          <a:prstGeom prst="rect">
            <a:avLst/>
          </a:prstGeom>
          <a:solidFill>
            <a:schemeClr val="bg1">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4">
              <a:lnSpc>
                <a:spcPct val="107000"/>
              </a:lnSpc>
            </a:pPr>
            <a:r>
              <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Disciples and Their “Children”</a:t>
            </a: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3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4">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A9AE0F56-CB65-D48C-EC24-F1F22AC5A399}"/>
              </a:ext>
            </a:extLst>
          </p:cNvPr>
          <p:cNvSpPr/>
          <p:nvPr/>
        </p:nvSpPr>
        <p:spPr>
          <a:xfrm>
            <a:off x="210867" y="229658"/>
            <a:ext cx="3599133" cy="495807"/>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rgbClr val="002060"/>
                </a:solidFill>
                <a:latin typeface="Gotham Medium" panose="02000604030000020004"/>
              </a:rPr>
              <a:t>One Bible, One Story</a:t>
            </a:r>
          </a:p>
        </p:txBody>
      </p:sp>
      <p:cxnSp>
        <p:nvCxnSpPr>
          <p:cNvPr id="10" name="Straight Connector 9">
            <a:extLst>
              <a:ext uri="{FF2B5EF4-FFF2-40B4-BE49-F238E27FC236}">
                <a16:creationId xmlns:a16="http://schemas.microsoft.com/office/drawing/2014/main" id="{3CDCF7B2-FACE-9394-0C6F-3FEEB6CBA489}"/>
              </a:ext>
            </a:extLst>
          </p:cNvPr>
          <p:cNvCxnSpPr/>
          <p:nvPr/>
        </p:nvCxnSpPr>
        <p:spPr>
          <a:xfrm>
            <a:off x="-533400" y="838200"/>
            <a:ext cx="12801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6A99EA6-C488-6992-3B63-0AAA9045346D}"/>
              </a:ext>
            </a:extLst>
          </p:cNvPr>
          <p:cNvSpPr/>
          <p:nvPr/>
        </p:nvSpPr>
        <p:spPr>
          <a:xfrm>
            <a:off x="685799" y="1298494"/>
            <a:ext cx="4115167" cy="502610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17DC640-9528-C6A6-96F1-FAC3F4277443}"/>
              </a:ext>
            </a:extLst>
          </p:cNvPr>
          <p:cNvSpPr txBox="1"/>
          <p:nvPr/>
        </p:nvSpPr>
        <p:spPr>
          <a:xfrm>
            <a:off x="4985086" y="1219200"/>
            <a:ext cx="6749714" cy="5940088"/>
          </a:xfrm>
          <a:prstGeom prst="rect">
            <a:avLst/>
          </a:prstGeom>
          <a:noFill/>
        </p:spPr>
        <p:txBody>
          <a:bodyPr wrap="square">
            <a:spAutoFit/>
          </a:bodyPr>
          <a:lstStyle/>
          <a:p>
            <a:pPr marL="0" lvl="4"/>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disciples just weren’t “getting it. ” Their dismissal of children, no matter what their motivation might be, showed that they did not prioritize their needs.  The words of John’s Gospel apply, as with so many other things that Jesus said and did: “You do not realize now what I am doing, but later you will understand” (John 13:7).  Given their zeal, humility, and self-sacrifice after Jesus’ death and resurrection, after the Spirit came upon them at Pentecost, the disciples finally “got it. ” Notice that, in the Johannine Epistles, the writer addresses his readers as “dear children” or “children” about a dozen times.  The sometimes stubborn “rock” of Peter finally grasped the import of Jesus’ words, as he addressed scattered churches: “As obedient children, do not conform to the evil desires you had” (1 Peter 1:14).  Jesus’ first generation of disciples started using quite a lot of familial language, projecting the love and attention that Jesus showed toward literal children onto adults, spiritual children. </a:t>
            </a:r>
          </a:p>
          <a:p>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lvl="4"/>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8451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4AC2B0A-7EF6-4661-BAF2-48BF1E008AC9}"/>
              </a:ext>
            </a:extLst>
          </p:cNvPr>
          <p:cNvSpPr txBox="1"/>
          <p:nvPr/>
        </p:nvSpPr>
        <p:spPr>
          <a:xfrm>
            <a:off x="184121" y="177512"/>
            <a:ext cx="6250488" cy="611706"/>
          </a:xfrm>
          <a:prstGeom prst="rect">
            <a:avLst/>
          </a:prstGeom>
          <a:noFill/>
        </p:spPr>
        <p:txBody>
          <a:bodyPr wrap="square" rtlCol="0">
            <a:spAutoFit/>
          </a:bodyPr>
          <a:lstStyle/>
          <a:p>
            <a:pPr algn="l"/>
            <a:r>
              <a:rPr lang="en-US" sz="3375" b="1" cap="small" dirty="0">
                <a:solidFill>
                  <a:srgbClr val="002060"/>
                </a:solidFill>
                <a:latin typeface="Gotham Medium" panose="02000604030000020004"/>
              </a:rPr>
              <a:t>Apply the Message </a:t>
            </a:r>
          </a:p>
        </p:txBody>
      </p:sp>
      <p:sp>
        <p:nvSpPr>
          <p:cNvPr id="8" name="Title 2">
            <a:extLst>
              <a:ext uri="{FF2B5EF4-FFF2-40B4-BE49-F238E27FC236}">
                <a16:creationId xmlns:a16="http://schemas.microsoft.com/office/drawing/2014/main" id="{3F620FCE-C01A-44D0-8AF0-DC65FF54996C}"/>
              </a:ext>
            </a:extLst>
          </p:cNvPr>
          <p:cNvSpPr txBox="1">
            <a:spLocks/>
          </p:cNvSpPr>
          <p:nvPr/>
        </p:nvSpPr>
        <p:spPr>
          <a:xfrm>
            <a:off x="7543800" y="226190"/>
            <a:ext cx="4464079"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400" b="1" i="1" cap="small" dirty="0">
                <a:solidFill>
                  <a:srgbClr val="002060"/>
                </a:solidFill>
                <a:effectLst>
                  <a:outerShdw blurRad="38100" dist="38100" dir="2700000" algn="tl">
                    <a:srgbClr val="000000">
                      <a:alpha val="43137"/>
                    </a:srgbClr>
                  </a:outerShdw>
                </a:effectLst>
                <a:latin typeface="Gotham Medium" panose="02000604030000020004"/>
              </a:rPr>
              <a:t>CHILDREN GIFT AND MODEL</a:t>
            </a:r>
          </a:p>
        </p:txBody>
      </p:sp>
      <p:cxnSp>
        <p:nvCxnSpPr>
          <p:cNvPr id="13" name="Straight Connector 12">
            <a:extLst>
              <a:ext uri="{FF2B5EF4-FFF2-40B4-BE49-F238E27FC236}">
                <a16:creationId xmlns:a16="http://schemas.microsoft.com/office/drawing/2014/main" id="{3E3DA418-73DC-4E7D-8B3F-5DCAF7CD2029}"/>
              </a:ext>
            </a:extLst>
          </p:cNvPr>
          <p:cNvCxnSpPr/>
          <p:nvPr/>
        </p:nvCxnSpPr>
        <p:spPr>
          <a:xfrm>
            <a:off x="-533400" y="685800"/>
            <a:ext cx="12801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CE5E2CF-F79E-BA15-C9C7-7362DC75CBB8}"/>
              </a:ext>
            </a:extLst>
          </p:cNvPr>
          <p:cNvSpPr/>
          <p:nvPr/>
        </p:nvSpPr>
        <p:spPr>
          <a:xfrm>
            <a:off x="-20053" y="740540"/>
            <a:ext cx="12154633" cy="6212219"/>
          </a:xfrm>
          <a:prstGeom prst="rect">
            <a:avLst/>
          </a:prstGeom>
          <a:blipFill>
            <a:blip r:embed="rId3">
              <a:alphaModFix amt="20000"/>
              <a:extLst>
                <a:ext uri="{BEBA8EAE-BF5A-486C-A8C5-ECC9F3942E4B}">
                  <a14:imgProps xmlns:a14="http://schemas.microsoft.com/office/drawing/2010/main">
                    <a14:imgLayer r:embed="rId4">
                      <a14:imgEffect>
                        <a14:sharpenSoften amount="100000"/>
                      </a14:imgEffect>
                      <a14:imgEffect>
                        <a14:colorTemperature colorTemp="5900"/>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Rounded Corners 2">
            <a:extLst>
              <a:ext uri="{FF2B5EF4-FFF2-40B4-BE49-F238E27FC236}">
                <a16:creationId xmlns:a16="http://schemas.microsoft.com/office/drawing/2014/main" id="{84333385-090A-A8EC-C824-F342FBE57749}"/>
              </a:ext>
            </a:extLst>
          </p:cNvPr>
          <p:cNvSpPr/>
          <p:nvPr/>
        </p:nvSpPr>
        <p:spPr>
          <a:xfrm>
            <a:off x="-60158" y="1783080"/>
            <a:ext cx="6036563" cy="530352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b="1" u="heavy" cap="small" dirty="0">
                <a:solidFill>
                  <a:srgbClr val="002060"/>
                </a:solidFill>
                <a:effectLst>
                  <a:outerShdw blurRad="38100" dist="38100" dir="2700000" algn="tl">
                    <a:srgbClr val="000000">
                      <a:alpha val="43137"/>
                    </a:srgbClr>
                  </a:outerShdw>
                </a:effectLst>
                <a:latin typeface="Gotham Medium" panose="02000604030000020004"/>
              </a:rPr>
              <a:t>Becoming “Like a Little Child”</a:t>
            </a:r>
          </a:p>
          <a:p>
            <a:r>
              <a:rPr lang="en-US" b="1" dirty="0">
                <a:solidFill>
                  <a:srgbClr val="002060"/>
                </a:solidFill>
                <a:effectLst>
                  <a:outerShdw blurRad="38100" dist="38100" dir="2700000" algn="tl">
                    <a:srgbClr val="000000">
                      <a:alpha val="43137"/>
                    </a:srgbClr>
                  </a:outerShdw>
                </a:effectLst>
                <a:latin typeface="Gotham Medium" panose="02000604030000020004"/>
              </a:rPr>
              <a:t>Jesus gives us an challenging assignment: we must receive the kingdom like a little child, or we will not receive it at all.  We are left with questions—not unlike the questions of Nicodemus in John 3 who wondered about being “born again. ” What does it mean to receive the kingdom like a little child? What if we are fully grown and don’t remember what it is like to be a child?</a:t>
            </a:r>
            <a:endParaRPr lang="en-US" sz="500" b="1" dirty="0">
              <a:solidFill>
                <a:srgbClr val="002060"/>
              </a:solidFill>
              <a:effectLst>
                <a:outerShdw blurRad="38100" dist="38100" dir="2700000" algn="tl">
                  <a:srgbClr val="000000">
                    <a:alpha val="43137"/>
                  </a:srgbClr>
                </a:outerShdw>
              </a:effectLst>
              <a:latin typeface="Gotham Medium" panose="02000604030000020004"/>
            </a:endParaRPr>
          </a:p>
          <a:p>
            <a:r>
              <a:rPr lang="en-US" sz="500" b="1" dirty="0">
                <a:solidFill>
                  <a:srgbClr val="002060"/>
                </a:solidFill>
                <a:effectLst>
                  <a:outerShdw blurRad="38100" dist="38100" dir="2700000" algn="tl">
                    <a:srgbClr val="000000">
                      <a:alpha val="43137"/>
                    </a:srgbClr>
                  </a:outerShdw>
                </a:effectLst>
                <a:latin typeface="Gotham Medium" panose="02000604030000020004"/>
              </a:rPr>
              <a:t> </a:t>
            </a:r>
          </a:p>
          <a:p>
            <a:r>
              <a:rPr lang="en-US" b="1" dirty="0">
                <a:solidFill>
                  <a:srgbClr val="002060"/>
                </a:solidFill>
                <a:effectLst>
                  <a:outerShdw blurRad="38100" dist="38100" dir="2700000" algn="tl">
                    <a:srgbClr val="000000">
                      <a:alpha val="43137"/>
                    </a:srgbClr>
                  </a:outerShdw>
                </a:effectLst>
                <a:latin typeface="Gotham Medium" panose="02000604030000020004"/>
              </a:rPr>
              <a:t>Put simply, a child trusts.  A child embraces.  A child looks at the world as if it were enchanted.  A child helps others and asks for help.  That’s how we should be with our heavenly Father, who gives “good gifts” when we ask (Matt.  7:11).  </a:t>
            </a:r>
          </a:p>
        </p:txBody>
      </p:sp>
      <p:sp>
        <p:nvSpPr>
          <p:cNvPr id="4" name="Rectangle: Rounded Corners 3">
            <a:extLst>
              <a:ext uri="{FF2B5EF4-FFF2-40B4-BE49-F238E27FC236}">
                <a16:creationId xmlns:a16="http://schemas.microsoft.com/office/drawing/2014/main" id="{20CFD0CD-D466-7239-82B5-89FA0955A55C}"/>
              </a:ext>
            </a:extLst>
          </p:cNvPr>
          <p:cNvSpPr/>
          <p:nvPr/>
        </p:nvSpPr>
        <p:spPr>
          <a:xfrm>
            <a:off x="5334000" y="1679663"/>
            <a:ext cx="7018063" cy="5303520"/>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rgbClr val="002060"/>
                </a:solidFill>
                <a:effectLst>
                  <a:outerShdw blurRad="38100" dist="38100" dir="2700000" algn="tl">
                    <a:srgbClr val="000000">
                      <a:alpha val="43137"/>
                    </a:srgbClr>
                  </a:outerShdw>
                </a:effectLst>
                <a:latin typeface="Gotham Medium" panose="02000604030000020004"/>
              </a:rPr>
              <a:t>As adults, many of us struggle with trust, wonder, or receiving help.  Many of us choose to work things out on our own, out of pride, fear, or both.  But we can unlearn the coping mechanisms we’ve developed as adults in order to learn to trust God again.  We can let go of our control.  Parents and caregivers appreciate when a child asks for help.  We need to trust God with the things that we can’t handle.</a:t>
            </a:r>
            <a:r>
              <a:rPr lang="en-US" sz="500" b="1" dirty="0">
                <a:solidFill>
                  <a:srgbClr val="002060"/>
                </a:solidFill>
                <a:effectLst>
                  <a:outerShdw blurRad="38100" dist="38100" dir="2700000" algn="tl">
                    <a:srgbClr val="000000">
                      <a:alpha val="43137"/>
                    </a:srgbClr>
                  </a:outerShdw>
                </a:effectLst>
                <a:latin typeface="Gotham Medium" panose="02000604030000020004"/>
              </a:rPr>
              <a:t> </a:t>
            </a:r>
          </a:p>
          <a:p>
            <a:r>
              <a:rPr lang="en-US" sz="500" b="1" dirty="0">
                <a:solidFill>
                  <a:srgbClr val="002060"/>
                </a:solidFill>
                <a:effectLst>
                  <a:outerShdw blurRad="38100" dist="38100" dir="2700000" algn="tl">
                    <a:srgbClr val="000000">
                      <a:alpha val="43137"/>
                    </a:srgbClr>
                  </a:outerShdw>
                </a:effectLst>
                <a:latin typeface="Gotham Medium" panose="02000604030000020004"/>
              </a:rPr>
              <a:t> </a:t>
            </a:r>
          </a:p>
          <a:p>
            <a:r>
              <a:rPr lang="en-US" b="1" dirty="0">
                <a:solidFill>
                  <a:srgbClr val="002060"/>
                </a:solidFill>
                <a:effectLst>
                  <a:outerShdw blurRad="38100" dist="38100" dir="2700000" algn="tl">
                    <a:srgbClr val="000000">
                      <a:alpha val="43137"/>
                    </a:srgbClr>
                  </a:outerShdw>
                </a:effectLst>
                <a:latin typeface="Gotham Medium" panose="02000604030000020004"/>
              </a:rPr>
              <a:t>Of course, there is a difference between childlike faith and merely childish ways.  Other parts of Scripture urge adults to welcome the maturity and wisdom that comes with age and experience (1 Cor.  3:1–2; 13:11; Heb.  5:12–14).  But we never cease to be God’s children (1 John 3:1).  As we walk in the guidance and confidence from the Spirit, we learn the real meaning of trust. </a:t>
            </a:r>
          </a:p>
        </p:txBody>
      </p:sp>
      <p:sp>
        <p:nvSpPr>
          <p:cNvPr id="7" name="Title 2">
            <a:extLst>
              <a:ext uri="{FF2B5EF4-FFF2-40B4-BE49-F238E27FC236}">
                <a16:creationId xmlns:a16="http://schemas.microsoft.com/office/drawing/2014/main" id="{E7267DA1-AD82-473A-BA56-EA0245BABB6B}"/>
              </a:ext>
            </a:extLst>
          </p:cNvPr>
          <p:cNvSpPr txBox="1">
            <a:spLocks/>
          </p:cNvSpPr>
          <p:nvPr/>
        </p:nvSpPr>
        <p:spPr>
          <a:xfrm>
            <a:off x="428768" y="769715"/>
            <a:ext cx="6477000" cy="429897"/>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cap="small" dirty="0">
                <a:effectLst>
                  <a:outerShdw blurRad="38100" dist="38100" dir="2700000" algn="tl">
                    <a:srgbClr val="000000">
                      <a:alpha val="43137"/>
                    </a:srgbClr>
                  </a:outerShdw>
                </a:effectLst>
                <a:latin typeface="Gotham Medium" panose="02000604030000020004"/>
                <a:ea typeface="Calibri" panose="020F0502020204030204" pitchFamily="34" charset="0"/>
              </a:rPr>
              <a:t>We can trust God without inhibition, like children. </a:t>
            </a:r>
          </a:p>
        </p:txBody>
      </p:sp>
      <p:sp>
        <p:nvSpPr>
          <p:cNvPr id="5" name="Rectangle: Rounded Corners 4">
            <a:extLst>
              <a:ext uri="{FF2B5EF4-FFF2-40B4-BE49-F238E27FC236}">
                <a16:creationId xmlns:a16="http://schemas.microsoft.com/office/drawing/2014/main" id="{EF5B9FF6-76E2-8278-70F1-20E558024865}"/>
              </a:ext>
            </a:extLst>
          </p:cNvPr>
          <p:cNvSpPr/>
          <p:nvPr/>
        </p:nvSpPr>
        <p:spPr>
          <a:xfrm>
            <a:off x="1029889" y="1074321"/>
            <a:ext cx="10054748" cy="83067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b="1" dirty="0">
                <a:solidFill>
                  <a:srgbClr val="002060"/>
                </a:solidFill>
                <a:effectLst>
                  <a:outerShdw blurRad="38100" dist="38100" dir="2700000" algn="tl">
                    <a:srgbClr val="000000">
                      <a:alpha val="43137"/>
                    </a:srgbClr>
                  </a:outerShdw>
                </a:effectLst>
                <a:latin typeface="Gotham Medium" panose="02000604030000020004"/>
              </a:rPr>
              <a:t>This devotion and conclusion focuses on what it means— and doesn’t mean—to receive God’s kingdom as a child. </a:t>
            </a:r>
          </a:p>
        </p:txBody>
      </p:sp>
      <p:sp>
        <p:nvSpPr>
          <p:cNvPr id="6" name="Line 10">
            <a:extLst>
              <a:ext uri="{FF2B5EF4-FFF2-40B4-BE49-F238E27FC236}">
                <a16:creationId xmlns:a16="http://schemas.microsoft.com/office/drawing/2014/main" id="{37257D43-005B-F198-C78E-2772F0FE2FFA}"/>
              </a:ext>
            </a:extLst>
          </p:cNvPr>
          <p:cNvSpPr>
            <a:spLocks noChangeShapeType="1"/>
          </p:cNvSpPr>
          <p:nvPr/>
        </p:nvSpPr>
        <p:spPr bwMode="auto">
          <a:xfrm>
            <a:off x="-651776" y="1905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Tree>
    <p:extLst>
      <p:ext uri="{BB962C8B-B14F-4D97-AF65-F5344CB8AC3E}">
        <p14:creationId xmlns:p14="http://schemas.microsoft.com/office/powerpoint/2010/main" val="1728645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64162-E84B-C285-08EA-B51AE9973204}"/>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2EB1CDC8-8043-AE3C-C2EE-224E837C4F15}"/>
              </a:ext>
            </a:extLst>
          </p:cNvPr>
          <p:cNvSpPr txBox="1"/>
          <p:nvPr/>
        </p:nvSpPr>
        <p:spPr>
          <a:xfrm>
            <a:off x="184121" y="177512"/>
            <a:ext cx="6250488" cy="611706"/>
          </a:xfrm>
          <a:prstGeom prst="rect">
            <a:avLst/>
          </a:prstGeom>
          <a:noFill/>
        </p:spPr>
        <p:txBody>
          <a:bodyPr wrap="square" rtlCol="0">
            <a:spAutoFit/>
          </a:bodyPr>
          <a:lstStyle/>
          <a:p>
            <a:pPr algn="l"/>
            <a:r>
              <a:rPr lang="en-US" sz="3375" b="1" cap="small" dirty="0">
                <a:solidFill>
                  <a:srgbClr val="002060"/>
                </a:solidFill>
                <a:latin typeface="Gotham Medium" panose="02000604030000020004"/>
              </a:rPr>
              <a:t>Apply the Message </a:t>
            </a:r>
          </a:p>
        </p:txBody>
      </p:sp>
      <p:sp>
        <p:nvSpPr>
          <p:cNvPr id="8" name="Title 2">
            <a:extLst>
              <a:ext uri="{FF2B5EF4-FFF2-40B4-BE49-F238E27FC236}">
                <a16:creationId xmlns:a16="http://schemas.microsoft.com/office/drawing/2014/main" id="{4A4CEBF6-1B3C-20FB-E41C-16F3C33657FC}"/>
              </a:ext>
            </a:extLst>
          </p:cNvPr>
          <p:cNvSpPr txBox="1">
            <a:spLocks/>
          </p:cNvSpPr>
          <p:nvPr/>
        </p:nvSpPr>
        <p:spPr>
          <a:xfrm>
            <a:off x="7543800" y="226190"/>
            <a:ext cx="4464079"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400" b="1" i="1" cap="small" dirty="0">
                <a:solidFill>
                  <a:srgbClr val="002060"/>
                </a:solidFill>
                <a:effectLst>
                  <a:outerShdw blurRad="38100" dist="38100" dir="2700000" algn="tl">
                    <a:srgbClr val="000000">
                      <a:alpha val="43137"/>
                    </a:srgbClr>
                  </a:outerShdw>
                </a:effectLst>
                <a:latin typeface="Gotham Medium" panose="02000604030000020004"/>
              </a:rPr>
              <a:t>CHILDREN GIFT AND MODEL</a:t>
            </a:r>
          </a:p>
        </p:txBody>
      </p:sp>
      <p:cxnSp>
        <p:nvCxnSpPr>
          <p:cNvPr id="13" name="Straight Connector 12">
            <a:extLst>
              <a:ext uri="{FF2B5EF4-FFF2-40B4-BE49-F238E27FC236}">
                <a16:creationId xmlns:a16="http://schemas.microsoft.com/office/drawing/2014/main" id="{21D035C7-0CBF-E5B0-8A52-8A56C88FE4B4}"/>
              </a:ext>
            </a:extLst>
          </p:cNvPr>
          <p:cNvCxnSpPr/>
          <p:nvPr/>
        </p:nvCxnSpPr>
        <p:spPr>
          <a:xfrm>
            <a:off x="-533400" y="685800"/>
            <a:ext cx="12801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578F241-F748-57B8-2FF3-AE4E72331FCF}"/>
              </a:ext>
            </a:extLst>
          </p:cNvPr>
          <p:cNvSpPr/>
          <p:nvPr/>
        </p:nvSpPr>
        <p:spPr>
          <a:xfrm>
            <a:off x="-20053" y="740540"/>
            <a:ext cx="12154633" cy="6212219"/>
          </a:xfrm>
          <a:prstGeom prst="rect">
            <a:avLst/>
          </a:prstGeom>
          <a:blipFill>
            <a:blip r:embed="rId3">
              <a:alphaModFix amt="20000"/>
              <a:extLst>
                <a:ext uri="{BEBA8EAE-BF5A-486C-A8C5-ECC9F3942E4B}">
                  <a14:imgProps xmlns:a14="http://schemas.microsoft.com/office/drawing/2010/main">
                    <a14:imgLayer r:embed="rId4">
                      <a14:imgEffect>
                        <a14:colorTemperature colorTemp="5900"/>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itle 2">
            <a:extLst>
              <a:ext uri="{FF2B5EF4-FFF2-40B4-BE49-F238E27FC236}">
                <a16:creationId xmlns:a16="http://schemas.microsoft.com/office/drawing/2014/main" id="{9469CB4C-41D4-9504-52FE-8766413C9944}"/>
              </a:ext>
            </a:extLst>
          </p:cNvPr>
          <p:cNvSpPr txBox="1">
            <a:spLocks/>
          </p:cNvSpPr>
          <p:nvPr/>
        </p:nvSpPr>
        <p:spPr>
          <a:xfrm>
            <a:off x="428768" y="769715"/>
            <a:ext cx="6477000" cy="429897"/>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cap="small" dirty="0">
                <a:effectLst>
                  <a:outerShdw blurRad="38100" dist="38100" dir="2700000" algn="tl">
                    <a:srgbClr val="000000">
                      <a:alpha val="43137"/>
                    </a:srgbClr>
                  </a:outerShdw>
                </a:effectLst>
                <a:latin typeface="Gotham Medium" panose="02000604030000020004"/>
                <a:ea typeface="Calibri" panose="020F0502020204030204" pitchFamily="34" charset="0"/>
              </a:rPr>
              <a:t>We can trust God without inhibition, like children. </a:t>
            </a:r>
          </a:p>
        </p:txBody>
      </p:sp>
      <p:sp>
        <p:nvSpPr>
          <p:cNvPr id="5" name="Rectangle: Rounded Corners 4">
            <a:extLst>
              <a:ext uri="{FF2B5EF4-FFF2-40B4-BE49-F238E27FC236}">
                <a16:creationId xmlns:a16="http://schemas.microsoft.com/office/drawing/2014/main" id="{4590AE11-D1FA-BD06-B998-01CADE243688}"/>
              </a:ext>
            </a:extLst>
          </p:cNvPr>
          <p:cNvSpPr/>
          <p:nvPr/>
        </p:nvSpPr>
        <p:spPr>
          <a:xfrm>
            <a:off x="1029889" y="1074321"/>
            <a:ext cx="10054748" cy="830679"/>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000" b="1" dirty="0">
                <a:solidFill>
                  <a:srgbClr val="002060"/>
                </a:solidFill>
                <a:effectLst>
                  <a:outerShdw blurRad="38100" dist="38100" dir="2700000" algn="tl">
                    <a:srgbClr val="000000">
                      <a:alpha val="43137"/>
                    </a:srgbClr>
                  </a:outerShdw>
                </a:effectLst>
                <a:latin typeface="Gotham Medium" panose="02000604030000020004"/>
              </a:rPr>
              <a:t>This devotion and conclusion focuses on what it means— and doesn’t mean—to receive God’s kingdom as a child. </a:t>
            </a:r>
          </a:p>
        </p:txBody>
      </p:sp>
      <p:sp>
        <p:nvSpPr>
          <p:cNvPr id="19" name="Rectangle 18">
            <a:extLst>
              <a:ext uri="{FF2B5EF4-FFF2-40B4-BE49-F238E27FC236}">
                <a16:creationId xmlns:a16="http://schemas.microsoft.com/office/drawing/2014/main" id="{485798FD-F7DA-4ED5-B683-77BDA39E0FE8}"/>
              </a:ext>
            </a:extLst>
          </p:cNvPr>
          <p:cNvSpPr/>
          <p:nvPr/>
        </p:nvSpPr>
        <p:spPr>
          <a:xfrm>
            <a:off x="838200" y="2193564"/>
            <a:ext cx="10785764" cy="3970318"/>
          </a:xfrm>
          <a:prstGeom prst="rect">
            <a:avLst/>
          </a:prstGeom>
          <a:noFill/>
        </p:spPr>
        <p:txBody>
          <a:bodyPr wrap="square">
            <a:spAutoFit/>
          </a:bodyPr>
          <a:lstStyle/>
          <a:p>
            <a:r>
              <a:rPr lang="en-US" sz="2800" b="1" dirty="0">
                <a:solidFill>
                  <a:srgbClr val="002060"/>
                </a:solidFill>
              </a:rPr>
              <a:t>1 What does it mean to receive God’s kingdom like a child?</a:t>
            </a:r>
            <a:endParaRPr lang="en-US" sz="2800" dirty="0">
              <a:solidFill>
                <a:srgbClr val="002060"/>
              </a:solidFill>
            </a:endParaRPr>
          </a:p>
          <a:p>
            <a:endParaRPr lang="en-US" sz="2800" dirty="0">
              <a:solidFill>
                <a:srgbClr val="002060"/>
              </a:solidFill>
            </a:endParaRPr>
          </a:p>
          <a:p>
            <a:endParaRPr lang="en-US" sz="2800" b="1" dirty="0">
              <a:solidFill>
                <a:srgbClr val="002060"/>
              </a:solidFill>
            </a:endParaRPr>
          </a:p>
          <a:p>
            <a:r>
              <a:rPr lang="en-US" sz="2800" b="1" dirty="0">
                <a:solidFill>
                  <a:srgbClr val="002060"/>
                </a:solidFill>
              </a:rPr>
              <a:t>2 What qualities should we </a:t>
            </a:r>
            <a:r>
              <a:rPr lang="en-US" sz="2800" b="1" i="1" dirty="0">
                <a:solidFill>
                  <a:srgbClr val="002060"/>
                </a:solidFill>
              </a:rPr>
              <a:t>not </a:t>
            </a:r>
            <a:r>
              <a:rPr lang="en-US" sz="2800" b="1" dirty="0">
                <a:solidFill>
                  <a:srgbClr val="002060"/>
                </a:solidFill>
              </a:rPr>
              <a:t>adopt, to receive God’s kingdom like a child?</a:t>
            </a:r>
            <a:endParaRPr lang="en-US" sz="2800" dirty="0">
              <a:solidFill>
                <a:srgbClr val="002060"/>
              </a:solidFill>
            </a:endParaRPr>
          </a:p>
          <a:p>
            <a:endParaRPr lang="en-US" sz="2800" dirty="0">
              <a:solidFill>
                <a:srgbClr val="002060"/>
              </a:solidFill>
            </a:endParaRPr>
          </a:p>
          <a:p>
            <a:endParaRPr lang="en-US" sz="2800" b="1" dirty="0">
              <a:solidFill>
                <a:srgbClr val="002060"/>
              </a:solidFill>
            </a:endParaRPr>
          </a:p>
          <a:p>
            <a:r>
              <a:rPr lang="en-US" sz="2800" b="1" dirty="0">
                <a:solidFill>
                  <a:srgbClr val="002060"/>
                </a:solidFill>
              </a:rPr>
              <a:t>3 Where do you struggle most with having a childlike faith?</a:t>
            </a:r>
            <a:endParaRPr lang="en-US" sz="2800" dirty="0">
              <a:solidFill>
                <a:srgbClr val="002060"/>
              </a:solidFill>
            </a:endParaRPr>
          </a:p>
          <a:p>
            <a:endParaRPr lang="en-US" sz="2800" dirty="0">
              <a:solidFill>
                <a:srgbClr val="002060"/>
              </a:solidFill>
            </a:endParaRPr>
          </a:p>
        </p:txBody>
      </p:sp>
      <p:sp>
        <p:nvSpPr>
          <p:cNvPr id="6" name="Line 10">
            <a:extLst>
              <a:ext uri="{FF2B5EF4-FFF2-40B4-BE49-F238E27FC236}">
                <a16:creationId xmlns:a16="http://schemas.microsoft.com/office/drawing/2014/main" id="{70D6346D-49F9-7FF9-C95B-37B92C0DF514}"/>
              </a:ext>
            </a:extLst>
          </p:cNvPr>
          <p:cNvSpPr>
            <a:spLocks noChangeShapeType="1"/>
          </p:cNvSpPr>
          <p:nvPr/>
        </p:nvSpPr>
        <p:spPr bwMode="auto">
          <a:xfrm>
            <a:off x="-651776" y="1905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Tree>
    <p:extLst>
      <p:ext uri="{BB962C8B-B14F-4D97-AF65-F5344CB8AC3E}">
        <p14:creationId xmlns:p14="http://schemas.microsoft.com/office/powerpoint/2010/main" val="40105397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extLst>
              <a:ext uri="{BEBA8EAE-BF5A-486C-A8C5-ECC9F3942E4B}">
                <a14:imgProps xmlns:a14="http://schemas.microsoft.com/office/drawing/2010/main">
                  <a14:imgLayer r:embed="rId4">
                    <a14:imgEffect>
                      <a14:sharpenSoften amount="100000"/>
                    </a14:imgEffect>
                    <a14:imgEffect>
                      <a14:colorTemperature colorTemp="59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396598" y="7010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420927" y="68648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96598" y="69342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3" name="Title 2">
            <a:extLst>
              <a:ext uri="{FF2B5EF4-FFF2-40B4-BE49-F238E27FC236}">
                <a16:creationId xmlns:a16="http://schemas.microsoft.com/office/drawing/2014/main" id="{A4163FD0-0069-454A-8DF4-978F02463049}"/>
              </a:ext>
            </a:extLst>
          </p:cNvPr>
          <p:cNvSpPr txBox="1">
            <a:spLocks/>
          </p:cNvSpPr>
          <p:nvPr/>
        </p:nvSpPr>
        <p:spPr>
          <a:xfrm>
            <a:off x="9067800" y="228600"/>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18" name="Rectangle 17">
            <a:extLst>
              <a:ext uri="{FF2B5EF4-FFF2-40B4-BE49-F238E27FC236}">
                <a16:creationId xmlns:a16="http://schemas.microsoft.com/office/drawing/2014/main" id="{31BEEB90-7597-4769-AB1C-7A08AF233D8D}"/>
              </a:ext>
            </a:extLst>
          </p:cNvPr>
          <p:cNvSpPr/>
          <p:nvPr/>
        </p:nvSpPr>
        <p:spPr>
          <a:xfrm>
            <a:off x="1" y="838200"/>
            <a:ext cx="12192000" cy="5977051"/>
          </a:xfrm>
          <a:prstGeom prst="rect">
            <a:avLst/>
          </a:prstGeom>
          <a:solidFill>
            <a:schemeClr val="accent5">
              <a:lumMod val="20000"/>
              <a:lumOff val="80000"/>
              <a:alpha val="1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0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Remembering the Whole Truth</a:t>
            </a:r>
          </a:p>
          <a:p>
            <a:pPr marL="0" marR="0">
              <a:lnSpc>
                <a:spcPct val="107000"/>
              </a:lnSpc>
              <a:spcBef>
                <a:spcPts val="0"/>
              </a:spcBef>
              <a:spcAft>
                <a:spcPts val="0"/>
              </a:spcAft>
            </a:pPr>
            <a:r>
              <a:rPr lang="en-US" sz="2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Culture teaches us that the “good life” is for the smart, powerful, and accomplished. This concept is a constant refrain heralded by academia, work environments, media, and social circles. Even our children express this outlook—bragging about how good they are at something, how well they do in school, or how much bigger they are than younger siblings. This behavior points to social and cultural values that promote competition and comparison to determine who’s in and who’s not. Jesus’ point is quite the opposite.</a:t>
            </a: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2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teaches a nonhierarchical mindset among His followers. He challenges His disciples to recalibrate their values and embrace a new kingdom mindset. Jesus encourages unity, service, and childlike faith. He calls His people to accept entry into His kingdom with the delight of a child receiving a gift. To be sure, there are childish attitudes and actions we must avoid, correct, or other-wise put behind us (1 Corinthians 13:11; 14:20; Ephesians 4:14; Hebrews 5:13–14; 1 Peter 2:2). Knowing what those are and how to grow beyond them while honoring and embracing Jesus’ viewpoint is our continuing challenge.</a:t>
            </a: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2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How might you adjust your goals, vantage points, and perceptions to better align with Jesus’ directives? In what ways might you embrace childlikeness, vulnerability, innocence, and trust on a day-to-day basis? </a:t>
            </a:r>
          </a:p>
        </p:txBody>
      </p:sp>
      <p:sp>
        <p:nvSpPr>
          <p:cNvPr id="21" name="Rectangle 20">
            <a:extLst>
              <a:ext uri="{FF2B5EF4-FFF2-40B4-BE49-F238E27FC236}">
                <a16:creationId xmlns:a16="http://schemas.microsoft.com/office/drawing/2014/main" id="{A04F92F1-B4CA-4743-9C01-4E7D2D34F37C}"/>
              </a:ext>
            </a:extLst>
          </p:cNvPr>
          <p:cNvSpPr/>
          <p:nvPr/>
        </p:nvSpPr>
        <p:spPr>
          <a:xfrm>
            <a:off x="210867" y="229658"/>
            <a:ext cx="2532333" cy="512235"/>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rgbClr val="002060"/>
                </a:solidFill>
                <a:latin typeface="Gotham Medium" panose="02000604030000020004"/>
              </a:rPr>
              <a:t>CONCLUSION:</a:t>
            </a:r>
            <a:endParaRPr lang="en-US" sz="2000" b="1" dirty="0">
              <a:solidFill>
                <a:srgbClr val="002060"/>
              </a:solidFill>
              <a:latin typeface="Gotham Medium" panose="02000604030000020004"/>
            </a:endParaRPr>
          </a:p>
        </p:txBody>
      </p:sp>
      <p:cxnSp>
        <p:nvCxnSpPr>
          <p:cNvPr id="10" name="Straight Connector 9">
            <a:extLst>
              <a:ext uri="{FF2B5EF4-FFF2-40B4-BE49-F238E27FC236}">
                <a16:creationId xmlns:a16="http://schemas.microsoft.com/office/drawing/2014/main" id="{E5A4DBFC-1A82-450E-8314-9DE036BA5B3C}"/>
              </a:ext>
            </a:extLst>
          </p:cNvPr>
          <p:cNvCxnSpPr/>
          <p:nvPr/>
        </p:nvCxnSpPr>
        <p:spPr>
          <a:xfrm>
            <a:off x="-533400" y="838200"/>
            <a:ext cx="12801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728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Rounded Corners 4">
            <a:extLst>
              <a:ext uri="{FF2B5EF4-FFF2-40B4-BE49-F238E27FC236}">
                <a16:creationId xmlns:a16="http://schemas.microsoft.com/office/drawing/2014/main" id="{6D940EB7-81B1-4BB7-AF40-55F8D8B40C06}"/>
              </a:ext>
            </a:extLst>
          </p:cNvPr>
          <p:cNvSpPr txBox="1"/>
          <p:nvPr/>
        </p:nvSpPr>
        <p:spPr>
          <a:xfrm>
            <a:off x="289560" y="830252"/>
            <a:ext cx="11292840" cy="321417"/>
          </a:xfrm>
          <a:prstGeom prst="rect">
            <a:avLst/>
          </a:prstGeom>
          <a:noFill/>
          <a:scene3d>
            <a:camera prst="orthographicFront"/>
            <a:lightRig rig="threePt" dir="t">
              <a:rot lat="0" lon="0" rev="7500000"/>
            </a:lightRig>
          </a:scene3d>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36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Live It Out </a:t>
            </a:r>
            <a:r>
              <a:rPr lang="en-US" sz="3200" b="1" cap="small" dirty="0">
                <a:solidFill>
                  <a:srgbClr val="002060"/>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 </a:t>
            </a:r>
            <a:r>
              <a:rPr lang="en-US" sz="3200" b="1" cap="small" dirty="0">
                <a:solidFill>
                  <a:srgbClr val="002060"/>
                </a:solidFill>
                <a:effectLst>
                  <a:outerShdw blurRad="38100" dist="38100" dir="2700000" algn="tl">
                    <a:srgbClr val="000000">
                      <a:alpha val="43137"/>
                    </a:srgbClr>
                  </a:outerShdw>
                </a:effectLst>
                <a:latin typeface="Gotham Medium" panose="02000604030000020004"/>
              </a:rPr>
              <a:t>Review childhood memories that spur us to wonder. </a:t>
            </a:r>
          </a:p>
        </p:txBody>
      </p:sp>
      <p:sp>
        <p:nvSpPr>
          <p:cNvPr id="16" name="Rectangle 15">
            <a:extLst>
              <a:ext uri="{FF2B5EF4-FFF2-40B4-BE49-F238E27FC236}">
                <a16:creationId xmlns:a16="http://schemas.microsoft.com/office/drawing/2014/main" id="{F458977A-D61D-4781-A330-C460143E239E}"/>
              </a:ext>
            </a:extLst>
          </p:cNvPr>
          <p:cNvSpPr/>
          <p:nvPr/>
        </p:nvSpPr>
        <p:spPr>
          <a:xfrm>
            <a:off x="1828800" y="2362200"/>
            <a:ext cx="8915629" cy="3603966"/>
          </a:xfrm>
          <a:prstGeom prst="rect">
            <a:avLst/>
          </a:prstGeom>
          <a:solidFill>
            <a:schemeClr val="accent5">
              <a:lumMod val="40000"/>
              <a:lumOff val="6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279400" h="127000"/>
          </a:sp3d>
        </p:spPr>
        <p:txBody>
          <a:bodyPr wrap="square" lIns="64291" tIns="32146" rIns="64291" bIns="32146">
            <a:spAutoFit/>
          </a:bodyPr>
          <a:lstStyle/>
          <a:p>
            <a:pPr marL="0" marR="0">
              <a:lnSpc>
                <a:spcPct val="107000"/>
              </a:lnSpc>
              <a:spcBef>
                <a:spcPts val="0"/>
              </a:spcBef>
              <a:spcAft>
                <a:spcPts val="0"/>
              </a:spcAft>
            </a:pPr>
            <a:endPar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1">
              <a:lnSpc>
                <a:spcPct val="107000"/>
              </a:lnSpc>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older we get, the harder it can be to experience awe over something new.  Jesus invites us to receive His kingdom with the wide-eyed wonder of a child.  This week, your invitation is to take a trip down memory lane to recall a cherished moment when you (or, perhaps, another child) experienced something new, exciting, or overwhelming.  It wouldn’t hurt to break out the photo books to remember the occasion. </a:t>
            </a:r>
          </a:p>
          <a:p>
            <a:pPr marL="0" marR="0">
              <a:lnSpc>
                <a:spcPct val="107000"/>
              </a:lnSpc>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endPar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FA587F66-BEFF-4D6C-AEF0-FA091908B866}"/>
              </a:ext>
            </a:extLst>
          </p:cNvPr>
          <p:cNvSpPr/>
          <p:nvPr/>
        </p:nvSpPr>
        <p:spPr>
          <a:xfrm>
            <a:off x="774424" y="1752600"/>
            <a:ext cx="4864375" cy="63142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36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Childlike Wonder</a:t>
            </a:r>
          </a:p>
        </p:txBody>
      </p:sp>
      <p:sp>
        <p:nvSpPr>
          <p:cNvPr id="20" name="TextBox 19">
            <a:extLst>
              <a:ext uri="{FF2B5EF4-FFF2-40B4-BE49-F238E27FC236}">
                <a16:creationId xmlns:a16="http://schemas.microsoft.com/office/drawing/2014/main" id="{E0E08A8E-44E9-45B0-8B50-4F7F860FB96D}"/>
              </a:ext>
            </a:extLst>
          </p:cNvPr>
          <p:cNvSpPr txBox="1"/>
          <p:nvPr/>
        </p:nvSpPr>
        <p:spPr>
          <a:xfrm>
            <a:off x="9522" y="-3497"/>
            <a:ext cx="2733678" cy="584295"/>
          </a:xfrm>
          <a:prstGeom prst="rect">
            <a:avLst/>
          </a:prstGeom>
        </p:spPr>
        <p:txBody>
          <a:bodyPr wrap="square" lIns="64291" tIns="32146" rIns="64291" bIns="32146" rtlCol="0">
            <a:spAutoFit/>
          </a:bodyPr>
          <a:lstStyle/>
          <a:p>
            <a:pPr algn="l"/>
            <a:r>
              <a:rPr lang="en-US" sz="3400" b="1" dirty="0">
                <a:solidFill>
                  <a:srgbClr val="002060"/>
                </a:solidFill>
                <a:effectLst>
                  <a:outerShdw blurRad="38100" dist="38100" dir="2700000" algn="tl">
                    <a:srgbClr val="000000">
                      <a:alpha val="43137"/>
                    </a:srgbClr>
                  </a:outerShdw>
                </a:effectLst>
                <a:latin typeface="Gotham Medium" panose="02000604030000020004"/>
              </a:rPr>
              <a:t>CONCLUSION</a:t>
            </a:r>
            <a:endParaRPr lang="en-US" sz="2500" b="1" dirty="0">
              <a:solidFill>
                <a:srgbClr val="002060"/>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22F8F15B-CC40-4200-A69F-FFD4094F4EFC}"/>
              </a:ext>
            </a:extLst>
          </p:cNvPr>
          <p:cNvCxnSpPr/>
          <p:nvPr/>
        </p:nvCxnSpPr>
        <p:spPr>
          <a:xfrm>
            <a:off x="-228600" y="580798"/>
            <a:ext cx="12801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7FC927-7CB2-4858-9126-4B062A86ABDD}"/>
              </a:ext>
            </a:extLst>
          </p:cNvPr>
          <p:cNvSpPr txBox="1">
            <a:spLocks/>
          </p:cNvSpPr>
          <p:nvPr/>
        </p:nvSpPr>
        <p:spPr>
          <a:xfrm>
            <a:off x="9175720" y="56521"/>
            <a:ext cx="3016280" cy="51435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effectLst>
                  <a:outerShdw blurRad="38100" dist="38100" dir="2700000" algn="tl">
                    <a:srgbClr val="000000">
                      <a:alpha val="43137"/>
                    </a:srgbClr>
                  </a:outerShdw>
                </a:effectLst>
                <a:latin typeface="Gotham Medium" panose="02000604030000020004"/>
              </a:rPr>
              <a:t>CHILDREN GIFT AND MODEL</a:t>
            </a:r>
          </a:p>
        </p:txBody>
      </p:sp>
    </p:spTree>
    <p:extLst>
      <p:ext uri="{BB962C8B-B14F-4D97-AF65-F5344CB8AC3E}">
        <p14:creationId xmlns:p14="http://schemas.microsoft.com/office/powerpoint/2010/main" val="3452085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Content Placeholder 1">
            <a:extLst>
              <a:ext uri="{FF2B5EF4-FFF2-40B4-BE49-F238E27FC236}">
                <a16:creationId xmlns:a16="http://schemas.microsoft.com/office/drawing/2014/main" id="{42E1562E-E608-4D5E-8FE5-829C046080EC}"/>
              </a:ext>
            </a:extLst>
          </p:cNvPr>
          <p:cNvSpPr txBox="1">
            <a:spLocks/>
          </p:cNvSpPr>
          <p:nvPr/>
        </p:nvSpPr>
        <p:spPr>
          <a:xfrm>
            <a:off x="228600" y="80657"/>
            <a:ext cx="11734800" cy="5865536"/>
          </a:xfrm>
          <a:prstGeom prst="rect">
            <a:avLst/>
          </a:prstGeom>
          <a:solidFill>
            <a:schemeClr val="accent6">
              <a:lumMod val="40000"/>
              <a:lumOff val="60000"/>
              <a:alpha val="10000"/>
            </a:schemeClr>
          </a:solidFill>
          <a:ln w="76200">
            <a:solidFill>
              <a:schemeClr val="tx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Autofit/>
            <a:scene3d>
              <a:camera prst="orthographicFront"/>
              <a:lightRig rig="threePt" dir="t"/>
            </a:scene3d>
            <a:sp3d extrusionH="57150">
              <a:bevelT w="38100" h="38100" prst="relaxedInse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endParaRPr lang="en-US" sz="4000" i="1" cap="small" dirty="0">
              <a:solidFill>
                <a:srgbClr val="002060"/>
              </a:solidFill>
              <a:effectLst>
                <a:outerShdw blurRad="38100" dist="38100" dir="2700000" algn="tl">
                  <a:srgbClr val="000000">
                    <a:alpha val="43137"/>
                  </a:srgbClr>
                </a:outerShdw>
              </a:effectLst>
              <a:latin typeface="Arial Black" panose="020B0A04020102020204" pitchFamily="34" charset="0"/>
            </a:endParaRPr>
          </a:p>
        </p:txBody>
      </p:sp>
      <p:sp>
        <p:nvSpPr>
          <p:cNvPr id="12" name="TextBox 11">
            <a:extLst>
              <a:ext uri="{FF2B5EF4-FFF2-40B4-BE49-F238E27FC236}">
                <a16:creationId xmlns:a16="http://schemas.microsoft.com/office/drawing/2014/main" id="{23F08298-F5E3-4123-BDAC-1FA06E9A9854}"/>
              </a:ext>
            </a:extLst>
          </p:cNvPr>
          <p:cNvSpPr txBox="1"/>
          <p:nvPr/>
        </p:nvSpPr>
        <p:spPr>
          <a:xfrm>
            <a:off x="5356364" y="322912"/>
            <a:ext cx="1723270" cy="769441"/>
          </a:xfrm>
          <a:prstGeom prst="rect">
            <a:avLst/>
          </a:prstGeom>
          <a:noFill/>
        </p:spPr>
        <p:txBody>
          <a:bodyPr wrap="square">
            <a:spAutoFit/>
          </a:bodyPr>
          <a:lstStyle/>
          <a:p>
            <a:pPr algn="ctr">
              <a:buFont typeface="Arial" pitchFamily="34" charset="0"/>
              <a:buNone/>
            </a:pPr>
            <a:r>
              <a:rPr lang="en-US" sz="44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sp>
        <p:nvSpPr>
          <p:cNvPr id="8" name="TextBox 7">
            <a:extLst>
              <a:ext uri="{FF2B5EF4-FFF2-40B4-BE49-F238E27FC236}">
                <a16:creationId xmlns:a16="http://schemas.microsoft.com/office/drawing/2014/main" id="{C4F64588-5A7D-6593-0786-16CB1CBAEB2C}"/>
              </a:ext>
            </a:extLst>
          </p:cNvPr>
          <p:cNvSpPr txBox="1"/>
          <p:nvPr/>
        </p:nvSpPr>
        <p:spPr>
          <a:xfrm>
            <a:off x="4572000" y="1182154"/>
            <a:ext cx="7010399" cy="3662541"/>
          </a:xfrm>
          <a:prstGeom prst="rect">
            <a:avLst/>
          </a:prstGeom>
          <a:solidFill>
            <a:schemeClr val="bg1">
              <a:alpha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17500" h="127000"/>
          </a:sp3d>
        </p:spPr>
        <p:txBody>
          <a:bodyPr wrap="square">
            <a:spAutoFit/>
          </a:bodyPr>
          <a:lstStyle/>
          <a:p>
            <a:pPr marL="182880" lvl="1" indent="-457200"/>
            <a:endPar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a:p>
            <a:pPr marL="1097280" lvl="3" indent="-457200"/>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1097280" lvl="3" indent="-457200"/>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make his face shine upon thee, and be gracious unto thee:</a:t>
            </a:r>
          </a:p>
          <a:p>
            <a:pPr marL="1097280" lvl="3" indent="-457200"/>
            <a:endPar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a:p>
            <a:pPr marL="1097280" lvl="3" indent="-457200"/>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182880" lvl="1" indent="-457200" algn="r">
              <a:buFontTx/>
              <a:buChar char="-"/>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Numbers 6:24-26</a:t>
            </a:r>
            <a:r>
              <a:rPr lang="en-US" sz="36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a:t>
            </a:r>
            <a:r>
              <a:rPr lang="en-US" sz="20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a:t>
            </a:r>
          </a:p>
          <a:p>
            <a:pPr marL="297180" lvl="1" indent="-571500" algn="r">
              <a:buFontTx/>
              <a:buChar char="-"/>
            </a:pPr>
            <a:endPar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11" name="Picture 10">
            <a:extLst>
              <a:ext uri="{FF2B5EF4-FFF2-40B4-BE49-F238E27FC236}">
                <a16:creationId xmlns:a16="http://schemas.microsoft.com/office/drawing/2014/main" id="{6C1741F7-98B1-B67A-FA5B-F8E02F524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378" y="1182153"/>
            <a:ext cx="3831845" cy="3662541"/>
          </a:xfrm>
          <a:prstGeom prst="rect">
            <a:avLst/>
          </a:prstGeom>
          <a:scene3d>
            <a:camera prst="orthographicFront"/>
            <a:lightRig rig="threePt" dir="t"/>
          </a:scene3d>
          <a:sp3d extrusionH="254000" contourW="63500">
            <a:bevelT w="317500" h="127000"/>
            <a:extrusionClr>
              <a:schemeClr val="tx1"/>
            </a:extrusionClr>
            <a:contourClr>
              <a:srgbClr val="002060"/>
            </a:contourClr>
          </a:sp3d>
        </p:spPr>
      </p:pic>
      <p:grpSp>
        <p:nvGrpSpPr>
          <p:cNvPr id="13" name="Group 12">
            <a:extLst>
              <a:ext uri="{FF2B5EF4-FFF2-40B4-BE49-F238E27FC236}">
                <a16:creationId xmlns:a16="http://schemas.microsoft.com/office/drawing/2014/main" id="{8709B209-B662-21E3-AFE7-3836C0C180D2}"/>
              </a:ext>
            </a:extLst>
          </p:cNvPr>
          <p:cNvGrpSpPr/>
          <p:nvPr/>
        </p:nvGrpSpPr>
        <p:grpSpPr>
          <a:xfrm>
            <a:off x="7696200" y="6175748"/>
            <a:ext cx="3173609" cy="571545"/>
            <a:chOff x="2514600" y="5649894"/>
            <a:chExt cx="5048626" cy="872047"/>
          </a:xfrm>
        </p:grpSpPr>
        <p:grpSp>
          <p:nvGrpSpPr>
            <p:cNvPr id="14" name="Group 13">
              <a:extLst>
                <a:ext uri="{FF2B5EF4-FFF2-40B4-BE49-F238E27FC236}">
                  <a16:creationId xmlns:a16="http://schemas.microsoft.com/office/drawing/2014/main" id="{DA01505E-C4B0-FA68-2ACE-783CFA4D4834}"/>
                </a:ext>
              </a:extLst>
            </p:cNvPr>
            <p:cNvGrpSpPr/>
            <p:nvPr/>
          </p:nvGrpSpPr>
          <p:grpSpPr>
            <a:xfrm>
              <a:off x="3200400" y="5649894"/>
              <a:ext cx="3659864" cy="452610"/>
              <a:chOff x="3142974" y="6271325"/>
              <a:chExt cx="6718852" cy="1014475"/>
            </a:xfrm>
          </p:grpSpPr>
          <p:sp>
            <p:nvSpPr>
              <p:cNvPr id="24" name="Rectangle: Rounded Corners 23">
                <a:extLst>
                  <a:ext uri="{FF2B5EF4-FFF2-40B4-BE49-F238E27FC236}">
                    <a16:creationId xmlns:a16="http://schemas.microsoft.com/office/drawing/2014/main" id="{F727F716-3796-3955-FE67-84B34D551006}"/>
                  </a:ext>
                </a:extLst>
              </p:cNvPr>
              <p:cNvSpPr/>
              <p:nvPr/>
            </p:nvSpPr>
            <p:spPr>
              <a:xfrm>
                <a:off x="3142974" y="6343198"/>
                <a:ext cx="6718852" cy="870737"/>
              </a:xfrm>
              <a:prstGeom prst="roundRect">
                <a:avLst/>
              </a:prstGeom>
              <a:blipFill rotWithShape="1">
                <a:blip r:embed="rId4" cstate="print">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a:effectLst>
                    <a:outerShdw blurRad="63500" dist="25400" dir="2700000" rotWithShape="0">
                      <a:srgbClr val="000000">
                        <a:alpha val="70000"/>
                      </a:srgbClr>
                    </a:outerShdw>
                  </a:effectLst>
                </a:endParaRPr>
              </a:p>
            </p:txBody>
          </p:sp>
          <p:grpSp>
            <p:nvGrpSpPr>
              <p:cNvPr id="26" name="Group 13">
                <a:extLst>
                  <a:ext uri="{FF2B5EF4-FFF2-40B4-BE49-F238E27FC236}">
                    <a16:creationId xmlns:a16="http://schemas.microsoft.com/office/drawing/2014/main" id="{2592AE94-06D9-9F27-A5DC-C448837C5675}"/>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7" name="Picture 26" descr="A picture containing drawing, room&#10;&#10;Description automatically generated">
                  <a:extLst>
                    <a:ext uri="{FF2B5EF4-FFF2-40B4-BE49-F238E27FC236}">
                      <a16:creationId xmlns:a16="http://schemas.microsoft.com/office/drawing/2014/main" id="{28E24CB1-2E15-7F35-5E0C-387BA31114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9" name="Picture 28" descr="A close up of a logo&#10;&#10;Description automatically generated">
                  <a:extLst>
                    <a:ext uri="{FF2B5EF4-FFF2-40B4-BE49-F238E27FC236}">
                      <a16:creationId xmlns:a16="http://schemas.microsoft.com/office/drawing/2014/main" id="{D8BFE33F-7D08-6215-8F3A-3662A177B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30" name="Picture 29">
                  <a:extLst>
                    <a:ext uri="{FF2B5EF4-FFF2-40B4-BE49-F238E27FC236}">
                      <a16:creationId xmlns:a16="http://schemas.microsoft.com/office/drawing/2014/main" id="{6C928898-DC3F-0DB2-0E92-03EB31105B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23" name="Rectangle 22">
              <a:extLst>
                <a:ext uri="{FF2B5EF4-FFF2-40B4-BE49-F238E27FC236}">
                  <a16:creationId xmlns:a16="http://schemas.microsoft.com/office/drawing/2014/main" id="{4A9F7221-7F64-4516-DFBD-43DB2E088166}"/>
                </a:ext>
              </a:extLst>
            </p:cNvPr>
            <p:cNvSpPr/>
            <p:nvPr/>
          </p:nvSpPr>
          <p:spPr>
            <a:xfrm>
              <a:off x="2514600" y="6188090"/>
              <a:ext cx="5048626" cy="333851"/>
            </a:xfrm>
            <a:prstGeom prst="rect">
              <a:avLst/>
            </a:prstGeom>
            <a:solidFill>
              <a:srgbClr val="002060"/>
            </a:solidFill>
            <a:scene3d>
              <a:camera prst="orthographicFront"/>
              <a:lightRig rig="threePt" dir="t"/>
            </a:scene3d>
            <a:sp3d>
              <a:bevelT w="127000" h="127000"/>
            </a:sp3d>
          </p:spPr>
          <p:txBody>
            <a:bodyPr wrap="square" lIns="64291" tIns="32146" rIns="64291" bIns="32146">
              <a:spAutoFit/>
            </a:bodyPr>
            <a:lstStyle/>
            <a:p>
              <a:r>
                <a:rPr lang="en-US" sz="500" dirty="0">
                  <a:solidFill>
                    <a:schemeClr val="bg1"/>
                  </a:solidFill>
                  <a:latin typeface="Gotham Book"/>
                  <a:cs typeface="Lucida Sans Unicode" panose="020B0602030504020204" pitchFamily="34" charset="0"/>
                </a:rPr>
                <a:t>Material adapted by Stanford W. Bowman Jr. from Echoes® Adult and Bible-in-Life® Adult Spring 2026 quarter with permission, © David C Cook, https://davidccook.org. May not be further reproduced. All rights reserved.</a:t>
              </a:r>
            </a:p>
          </p:txBody>
        </p:sp>
      </p:grpSp>
    </p:spTree>
    <p:extLst>
      <p:ext uri="{BB962C8B-B14F-4D97-AF65-F5344CB8AC3E}">
        <p14:creationId xmlns:p14="http://schemas.microsoft.com/office/powerpoint/2010/main" val="758289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BAE08F-6786-253C-D7E7-868A71204F06}"/>
              </a:ext>
            </a:extLst>
          </p:cNvPr>
          <p:cNvPicPr>
            <a:picLocks noChangeAspect="1"/>
          </p:cNvPicPr>
          <p:nvPr/>
        </p:nvPicPr>
        <p:blipFill>
          <a:blip r:embed="rId3" cstate="print">
            <a:alphaModFix amt="13000"/>
            <a:extLst>
              <a:ext uri="{28A0092B-C50C-407E-A947-70E740481C1C}">
                <a14:useLocalDpi xmlns:a14="http://schemas.microsoft.com/office/drawing/2010/main" val="0"/>
              </a:ext>
            </a:extLst>
          </a:blip>
          <a:stretch>
            <a:fillRect/>
          </a:stretch>
        </p:blipFill>
        <p:spPr>
          <a:xfrm>
            <a:off x="217677" y="1256232"/>
            <a:ext cx="11515769" cy="5472932"/>
          </a:xfrm>
          <a:prstGeom prst="rect">
            <a:avLst/>
          </a:prstGeom>
          <a:scene3d>
            <a:camera prst="orthographicFront"/>
            <a:lightRig rig="threePt" dir="t"/>
          </a:scene3d>
          <a:sp3d extrusionH="254000" contourW="63500">
            <a:bevelT w="317500" h="127000"/>
            <a:extrusionClr>
              <a:schemeClr val="tx1"/>
            </a:extrusionClr>
            <a:contourClr>
              <a:srgbClr val="002060"/>
            </a:contourClr>
          </a:sp3d>
        </p:spPr>
      </p:pic>
      <p:cxnSp>
        <p:nvCxnSpPr>
          <p:cNvPr id="13" name="Straight Connector 12">
            <a:extLst>
              <a:ext uri="{FF2B5EF4-FFF2-40B4-BE49-F238E27FC236}">
                <a16:creationId xmlns:a16="http://schemas.microsoft.com/office/drawing/2014/main" id="{9B61E99A-71EB-4D31-A4F3-EA91AD0AA5D9}"/>
              </a:ext>
            </a:extLst>
          </p:cNvPr>
          <p:cNvCxnSpPr>
            <a:cxnSpLocks/>
          </p:cNvCxnSpPr>
          <p:nvPr/>
        </p:nvCxnSpPr>
        <p:spPr>
          <a:xfrm>
            <a:off x="-223520" y="629657"/>
            <a:ext cx="1272032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815E7F2-3E69-4096-ADEB-0A3EDF7CAF0F}"/>
              </a:ext>
            </a:extLst>
          </p:cNvPr>
          <p:cNvSpPr/>
          <p:nvPr/>
        </p:nvSpPr>
        <p:spPr>
          <a:xfrm>
            <a:off x="206152" y="2040016"/>
            <a:ext cx="11779696" cy="4561985"/>
          </a:xfrm>
          <a:prstGeom prst="rect">
            <a:avLst/>
          </a:prstGeom>
          <a:noFill/>
        </p:spPr>
        <p:txBody>
          <a:bodyPr wrap="square" lIns="64291" tIns="32146" rIns="64291" bIns="32146">
            <a:spAutoFit/>
          </a:bodyPr>
          <a:lstStyle/>
          <a:p>
            <a:pPr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1 Why is a child such an important example to the disciples?</a:t>
            </a: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2 What does it mean to “welcome” a child?</a:t>
            </a: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R="0">
              <a:lnSpc>
                <a:spcPct val="107000"/>
              </a:lnSpc>
              <a:spcBef>
                <a:spcPts val="0"/>
              </a:spcBef>
              <a:spcAft>
                <a:spcPts val="0"/>
              </a:spcAft>
            </a:pPr>
            <a:endParaRPr lang="en-US" sz="14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3 Why does Jesus warn about terrible consequences for anyone who harms children?</a:t>
            </a: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303446" y="2471566"/>
            <a:ext cx="11430000" cy="1107065"/>
          </a:xfrm>
          <a:prstGeom prst="rect">
            <a:avLst/>
          </a:prstGeom>
          <a:solidFill>
            <a:schemeClr val="bg1">
              <a:alpha val="25000"/>
            </a:schemeClr>
          </a:solidFill>
          <a:ln/>
          <a:scene3d>
            <a:camera prst="orthographicFront">
              <a:rot lat="0" lon="0" rev="0"/>
            </a:camera>
            <a:lightRig rig="threePt" dir="t">
              <a:rot lat="0" lon="0" rev="1200000"/>
            </a:lightRig>
          </a:scene3d>
          <a:sp3d extrusionH="63500" contourW="6350">
            <a:bevelT w="317500" h="127000"/>
          </a:sp3d>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disciples are still trying to gain position and had just been arguing about which of them was greatest (v.  33).  It was after confronting their behavior that Jesus places the child before them.  The disciples themselves are behaving like children (in a negative sense).  But Jesus would rather they have faith and believe wholeheartedly, to be more like children (in a positive sense).  Anyone who welcomes a child in Jesus’ name welcomes Jesus—by extension, also welcomes the Father, “the one who sent [Him]” (v.  37). </a:t>
            </a: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9067800" y="817622"/>
            <a:ext cx="3048000" cy="50563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WELCOMING THE CHILDREN</a:t>
            </a:r>
          </a:p>
        </p:txBody>
      </p:sp>
      <p:sp>
        <p:nvSpPr>
          <p:cNvPr id="18" name="Rectangle 17">
            <a:extLst>
              <a:ext uri="{FF2B5EF4-FFF2-40B4-BE49-F238E27FC236}">
                <a16:creationId xmlns:a16="http://schemas.microsoft.com/office/drawing/2014/main" id="{92C113D8-F8EF-4DFE-9BE5-E5F0D1E72215}"/>
              </a:ext>
            </a:extLst>
          </p:cNvPr>
          <p:cNvSpPr/>
          <p:nvPr/>
        </p:nvSpPr>
        <p:spPr>
          <a:xfrm>
            <a:off x="281675" y="4073809"/>
            <a:ext cx="11430000" cy="580125"/>
          </a:xfrm>
          <a:prstGeom prst="rect">
            <a:avLst/>
          </a:prstGeom>
          <a:solidFill>
            <a:schemeClr val="bg1">
              <a:alpha val="25000"/>
            </a:schemeClr>
          </a:solidFill>
          <a:ln/>
          <a:scene3d>
            <a:camera prst="orthographicFront">
              <a:rot lat="0" lon="0" rev="0"/>
            </a:camera>
            <a:lightRig rig="threePt" dir="t">
              <a:rot lat="0" lon="0" rev="1200000"/>
            </a:lightRig>
          </a:scene3d>
          <a:sp3d extrusionH="63500" contourW="6350">
            <a:bevelT w="317500" h="127000"/>
          </a:sp3d>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Welcoming is about hospitality, being a good host by addressing the needs of others.  This could literally mean, opening up a home to a child, or it could mean a more general hospitable attitude—welcoming children to the family of faith, so to speak. </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9175720" y="21771"/>
            <a:ext cx="3016280" cy="514350"/>
          </a:xfrm>
          <a:prstGeom prst="rect">
            <a:avLst/>
          </a:prstGeom>
          <a:solidFill>
            <a:schemeClr val="bg1">
              <a:alpha val="2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300725" y="116200"/>
            <a:ext cx="4423675" cy="325493"/>
          </a:xfrm>
          <a:prstGeom prst="rect">
            <a:avLst/>
          </a:prstGeom>
          <a:solidFill>
            <a:schemeClr val="bg1">
              <a:alpha val="2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rgbClr val="002060"/>
                </a:solidFill>
                <a:latin typeface="Gotham Medium" panose="02000604030000020004"/>
              </a:rPr>
              <a:t>QUESTION &amp; ANSWER</a:t>
            </a:r>
          </a:p>
        </p:txBody>
      </p:sp>
      <p:sp>
        <p:nvSpPr>
          <p:cNvPr id="2" name="Rectangle 1">
            <a:extLst>
              <a:ext uri="{FF2B5EF4-FFF2-40B4-BE49-F238E27FC236}">
                <a16:creationId xmlns:a16="http://schemas.microsoft.com/office/drawing/2014/main" id="{F534CA34-0E07-3D8C-EBD3-C13D5271E109}"/>
              </a:ext>
            </a:extLst>
          </p:cNvPr>
          <p:cNvSpPr/>
          <p:nvPr/>
        </p:nvSpPr>
        <p:spPr>
          <a:xfrm>
            <a:off x="281675" y="5328605"/>
            <a:ext cx="11430000" cy="843595"/>
          </a:xfrm>
          <a:prstGeom prst="rect">
            <a:avLst/>
          </a:prstGeom>
          <a:solidFill>
            <a:schemeClr val="bg1">
              <a:alpha val="25000"/>
            </a:schemeClr>
          </a:solidFill>
          <a:ln/>
          <a:scene3d>
            <a:camera prst="orthographicFront">
              <a:rot lat="0" lon="0" rev="0"/>
            </a:camera>
            <a:lightRig rig="threePt" dir="t">
              <a:rot lat="0" lon="0" rev="1200000"/>
            </a:lightRig>
          </a:scene3d>
          <a:sp3d extrusionH="63500" contourW="6350">
            <a:bevelT w="317500" h="127000"/>
          </a:sp3d>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suggests that the fate of those who harmed these “little ones” is terrible! Just as every good deed done to God’s children would be remembered by God, so every act of evil intent is judged by God.  If someone’s harmful actions are the cause of a child’s loss of faith, it would be better if that guilty party had died a terrible death. </a:t>
            </a:r>
          </a:p>
        </p:txBody>
      </p:sp>
      <p:sp>
        <p:nvSpPr>
          <p:cNvPr id="4" name="Rectangle: Rounded Corners 6">
            <a:extLst>
              <a:ext uri="{FF2B5EF4-FFF2-40B4-BE49-F238E27FC236}">
                <a16:creationId xmlns:a16="http://schemas.microsoft.com/office/drawing/2014/main" id="{7CD6DEA9-A1F9-E435-C059-D69CBFBEE319}"/>
              </a:ext>
            </a:extLst>
          </p:cNvPr>
          <p:cNvSpPr txBox="1"/>
          <p:nvPr/>
        </p:nvSpPr>
        <p:spPr>
          <a:xfrm>
            <a:off x="289560" y="1454684"/>
            <a:ext cx="9768840" cy="37411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z="152400" contourW="12700" prstMaterial="matte">
            <a:bevelT w="0" h="0" prst="artDeco"/>
            <a:contourClr>
              <a:srgbClr val="FFFFFF"/>
            </a:contourClr>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3600" b="1" cap="small" dirty="0">
                <a:solidFill>
                  <a:schemeClr val="bg1"/>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Live It Out: </a:t>
            </a:r>
            <a:r>
              <a:rPr lang="en-US" sz="2800" b="1" cap="small" dirty="0">
                <a:solidFill>
                  <a:schemeClr val="bg1"/>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Review childhood memories that spur us to wonder. </a:t>
            </a:r>
          </a:p>
        </p:txBody>
      </p:sp>
    </p:spTree>
    <p:extLst>
      <p:ext uri="{BB962C8B-B14F-4D97-AF65-F5344CB8AC3E}">
        <p14:creationId xmlns:p14="http://schemas.microsoft.com/office/powerpoint/2010/main" val="40734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a:extLst>
            <a:ext uri="{FF2B5EF4-FFF2-40B4-BE49-F238E27FC236}">
              <a16:creationId xmlns:a16="http://schemas.microsoft.com/office/drawing/2014/main" id="{6D7FB42D-B182-6403-80AB-B93E114ED694}"/>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82E0050F-BC7C-B8C7-D61B-C4845BC1DFC2}"/>
              </a:ext>
            </a:extLst>
          </p:cNvPr>
          <p:cNvCxnSpPr>
            <a:cxnSpLocks/>
          </p:cNvCxnSpPr>
          <p:nvPr/>
        </p:nvCxnSpPr>
        <p:spPr>
          <a:xfrm>
            <a:off x="-223520" y="629657"/>
            <a:ext cx="1272032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7C0F11A-C5F6-BAD3-E4CF-617312866D9C}"/>
              </a:ext>
            </a:extLst>
          </p:cNvPr>
          <p:cNvSpPr/>
          <p:nvPr/>
        </p:nvSpPr>
        <p:spPr>
          <a:xfrm>
            <a:off x="206152" y="2040016"/>
            <a:ext cx="11779696" cy="4561985"/>
          </a:xfrm>
          <a:prstGeom prst="rect">
            <a:avLst/>
          </a:prstGeom>
          <a:noFill/>
        </p:spPr>
        <p:txBody>
          <a:bodyPr wrap="square" lIns="64291" tIns="32146" rIns="64291" bIns="32146">
            <a:spAutoFit/>
          </a:bodyPr>
          <a:lstStyle/>
          <a:p>
            <a:pPr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1 Why do you think that people wanted Jesus’ blessing of their children?</a:t>
            </a: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2 What is Jesus’ definition of His greatest disciple?</a:t>
            </a: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R="0">
              <a:lnSpc>
                <a:spcPct val="107000"/>
              </a:lnSpc>
              <a:spcBef>
                <a:spcPts val="0"/>
              </a:spcBef>
              <a:spcAft>
                <a:spcPts val="0"/>
              </a:spcAft>
            </a:pPr>
            <a:endParaRPr lang="en-US" sz="14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3 Where do we fall short of giving time to children?</a:t>
            </a:r>
          </a:p>
          <a:p>
            <a:pPr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F71B3755-923E-7BCC-E893-8F3775DE85FD}"/>
              </a:ext>
            </a:extLst>
          </p:cNvPr>
          <p:cNvSpPr/>
          <p:nvPr/>
        </p:nvSpPr>
        <p:spPr>
          <a:xfrm>
            <a:off x="303446" y="2471566"/>
            <a:ext cx="11430000" cy="580125"/>
          </a:xfrm>
          <a:prstGeom prst="rect">
            <a:avLst/>
          </a:prstGeom>
          <a:solidFill>
            <a:schemeClr val="bg1">
              <a:alpha val="25000"/>
            </a:schemeClr>
          </a:solidFill>
          <a:ln/>
          <a:scene3d>
            <a:camera prst="orthographicFront">
              <a:rot lat="0" lon="0" rev="0"/>
            </a:camera>
            <a:lightRig rig="threePt" dir="t">
              <a:rot lat="0" lon="0" rev="1200000"/>
            </a:lightRig>
          </a:scene3d>
          <a:sp3d extrusionH="63500" contourW="6350">
            <a:bevelT w="317500" h="127000"/>
          </a:sp3d>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children are brought to Jesus “for him to place his hands on them” (v.  13), so that He could bless them.  These parents might hope for healing or just an indication of God’s favor.  And Jesus was eager to oblige. </a:t>
            </a:r>
          </a:p>
        </p:txBody>
      </p:sp>
      <p:sp>
        <p:nvSpPr>
          <p:cNvPr id="17" name="Title 2">
            <a:extLst>
              <a:ext uri="{FF2B5EF4-FFF2-40B4-BE49-F238E27FC236}">
                <a16:creationId xmlns:a16="http://schemas.microsoft.com/office/drawing/2014/main" id="{64E838CA-39AC-200C-D124-EA2C5D7CB5FD}"/>
              </a:ext>
            </a:extLst>
          </p:cNvPr>
          <p:cNvSpPr txBox="1">
            <a:spLocks/>
          </p:cNvSpPr>
          <p:nvPr/>
        </p:nvSpPr>
        <p:spPr>
          <a:xfrm>
            <a:off x="9067800" y="817622"/>
            <a:ext cx="3048000" cy="505633"/>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BLESSING THE CHILDREN</a:t>
            </a:r>
          </a:p>
        </p:txBody>
      </p:sp>
      <p:sp>
        <p:nvSpPr>
          <p:cNvPr id="18" name="Rectangle 17">
            <a:extLst>
              <a:ext uri="{FF2B5EF4-FFF2-40B4-BE49-F238E27FC236}">
                <a16:creationId xmlns:a16="http://schemas.microsoft.com/office/drawing/2014/main" id="{7FEC5F89-2AAE-1F00-1550-6952E9CFD0D5}"/>
              </a:ext>
            </a:extLst>
          </p:cNvPr>
          <p:cNvSpPr/>
          <p:nvPr/>
        </p:nvSpPr>
        <p:spPr>
          <a:xfrm>
            <a:off x="281675" y="3735312"/>
            <a:ext cx="11430000" cy="843595"/>
          </a:xfrm>
          <a:prstGeom prst="rect">
            <a:avLst/>
          </a:prstGeom>
          <a:solidFill>
            <a:schemeClr val="bg1">
              <a:alpha val="25000"/>
            </a:schemeClr>
          </a:solidFill>
          <a:ln/>
          <a:scene3d>
            <a:camera prst="orthographicFront">
              <a:rot lat="0" lon="0" rev="0"/>
            </a:camera>
            <a:lightRig rig="threePt" dir="t">
              <a:rot lat="0" lon="0" rev="1200000"/>
            </a:lightRig>
          </a:scene3d>
          <a:sp3d extrusionH="63500" contourW="6350">
            <a:bevelT w="317500" h="127000"/>
          </a:sp3d>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Jesus does not want a troop of hotshots.  He wants His disciples to be like humble servants to others.  When it comes to receiving from God and anticipating God’s blessing, Jesus wants His ideal disciples to be like children.  In this way, children are eager and ready for whatever they receive. </a:t>
            </a:r>
          </a:p>
        </p:txBody>
      </p:sp>
      <p:sp>
        <p:nvSpPr>
          <p:cNvPr id="19" name="Title 2">
            <a:extLst>
              <a:ext uri="{FF2B5EF4-FFF2-40B4-BE49-F238E27FC236}">
                <a16:creationId xmlns:a16="http://schemas.microsoft.com/office/drawing/2014/main" id="{F9BB5FCB-AA77-74B1-B0AA-1A160429E523}"/>
              </a:ext>
            </a:extLst>
          </p:cNvPr>
          <p:cNvSpPr txBox="1">
            <a:spLocks/>
          </p:cNvSpPr>
          <p:nvPr/>
        </p:nvSpPr>
        <p:spPr>
          <a:xfrm>
            <a:off x="9175720" y="21771"/>
            <a:ext cx="3016280" cy="514350"/>
          </a:xfrm>
          <a:prstGeom prst="rect">
            <a:avLst/>
          </a:prstGeom>
          <a:solidFill>
            <a:schemeClr val="bg1">
              <a:alpha val="2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23" name="Title 2">
            <a:extLst>
              <a:ext uri="{FF2B5EF4-FFF2-40B4-BE49-F238E27FC236}">
                <a16:creationId xmlns:a16="http://schemas.microsoft.com/office/drawing/2014/main" id="{5EC1819C-2F4E-144D-ECED-88061E8A6814}"/>
              </a:ext>
            </a:extLst>
          </p:cNvPr>
          <p:cNvSpPr txBox="1">
            <a:spLocks/>
          </p:cNvSpPr>
          <p:nvPr/>
        </p:nvSpPr>
        <p:spPr>
          <a:xfrm>
            <a:off x="300725" y="116200"/>
            <a:ext cx="4423675" cy="325493"/>
          </a:xfrm>
          <a:prstGeom prst="rect">
            <a:avLst/>
          </a:prstGeom>
          <a:solidFill>
            <a:schemeClr val="bg1">
              <a:alpha val="2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rgbClr val="002060"/>
                </a:solidFill>
                <a:latin typeface="Gotham Medium" panose="02000604030000020004"/>
              </a:rPr>
              <a:t>QUESTION &amp; ANSWER</a:t>
            </a:r>
          </a:p>
        </p:txBody>
      </p:sp>
      <p:sp>
        <p:nvSpPr>
          <p:cNvPr id="2" name="Rectangle 1">
            <a:extLst>
              <a:ext uri="{FF2B5EF4-FFF2-40B4-BE49-F238E27FC236}">
                <a16:creationId xmlns:a16="http://schemas.microsoft.com/office/drawing/2014/main" id="{19EF61B1-2C01-03A3-C65A-1AC0C6479BAD}"/>
              </a:ext>
            </a:extLst>
          </p:cNvPr>
          <p:cNvSpPr/>
          <p:nvPr/>
        </p:nvSpPr>
        <p:spPr>
          <a:xfrm>
            <a:off x="281675" y="5328605"/>
            <a:ext cx="11430000" cy="843595"/>
          </a:xfrm>
          <a:prstGeom prst="rect">
            <a:avLst/>
          </a:prstGeom>
          <a:solidFill>
            <a:schemeClr val="bg1">
              <a:alpha val="25000"/>
            </a:schemeClr>
          </a:solidFill>
          <a:ln/>
          <a:scene3d>
            <a:camera prst="orthographicFront">
              <a:rot lat="0" lon="0" rev="0"/>
            </a:camera>
            <a:lightRig rig="threePt" dir="t">
              <a:rot lat="0" lon="0" rev="1200000"/>
            </a:lightRig>
          </a:scene3d>
          <a:sp3d extrusionH="63500" contourW="6350">
            <a:bevelT w="317500" h="127000"/>
          </a:sp3d>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 can examine our own experiences for times that we were put off by a simple request for time and attention.  Whether we have biological children or not, we have the same responsibility to be hospitable to children.  Jesus was not a parent, but He connected immediately with them. </a:t>
            </a:r>
          </a:p>
        </p:txBody>
      </p:sp>
      <p:sp>
        <p:nvSpPr>
          <p:cNvPr id="4" name="Rectangle: Rounded Corners 6">
            <a:extLst>
              <a:ext uri="{FF2B5EF4-FFF2-40B4-BE49-F238E27FC236}">
                <a16:creationId xmlns:a16="http://schemas.microsoft.com/office/drawing/2014/main" id="{BAFF2153-1B80-1CC4-2FD6-3F92B0C3E2F8}"/>
              </a:ext>
            </a:extLst>
          </p:cNvPr>
          <p:cNvSpPr txBox="1"/>
          <p:nvPr/>
        </p:nvSpPr>
        <p:spPr>
          <a:xfrm>
            <a:off x="289560" y="1454684"/>
            <a:ext cx="9768840" cy="37411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z="152400" contourW="12700" prstMaterial="matte">
            <a:bevelT w="0" h="0" prst="artDeco"/>
            <a:contourClr>
              <a:srgbClr val="FFFFFF"/>
            </a:contourClr>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3600" b="1" cap="small" dirty="0">
                <a:solidFill>
                  <a:schemeClr val="bg1"/>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Live It Out: </a:t>
            </a:r>
            <a:r>
              <a:rPr lang="en-US" sz="2800" b="1" cap="small" dirty="0">
                <a:solidFill>
                  <a:schemeClr val="bg1"/>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Review childhood memories that spur us to wonder. </a:t>
            </a:r>
          </a:p>
        </p:txBody>
      </p:sp>
      <p:pic>
        <p:nvPicPr>
          <p:cNvPr id="3" name="Picture 2">
            <a:extLst>
              <a:ext uri="{FF2B5EF4-FFF2-40B4-BE49-F238E27FC236}">
                <a16:creationId xmlns:a16="http://schemas.microsoft.com/office/drawing/2014/main" id="{6FDB4D7F-844D-7C9C-75BA-997430E7B075}"/>
              </a:ext>
            </a:extLst>
          </p:cNvPr>
          <p:cNvPicPr>
            <a:picLocks noChangeAspect="1"/>
          </p:cNvPicPr>
          <p:nvPr/>
        </p:nvPicPr>
        <p:blipFill>
          <a:blip r:embed="rId3" cstate="print">
            <a:alphaModFix amt="13000"/>
            <a:extLst>
              <a:ext uri="{28A0092B-C50C-407E-A947-70E740481C1C}">
                <a14:useLocalDpi xmlns:a14="http://schemas.microsoft.com/office/drawing/2010/main" val="0"/>
              </a:ext>
            </a:extLst>
          </a:blip>
          <a:stretch>
            <a:fillRect/>
          </a:stretch>
        </p:blipFill>
        <p:spPr>
          <a:xfrm>
            <a:off x="217677" y="1256232"/>
            <a:ext cx="11515769" cy="5472932"/>
          </a:xfrm>
          <a:prstGeom prst="rect">
            <a:avLst/>
          </a:prstGeom>
          <a:scene3d>
            <a:camera prst="orthographicFront"/>
            <a:lightRig rig="threePt" dir="t"/>
          </a:scene3d>
          <a:sp3d extrusionH="254000" contourW="63500">
            <a:bevelT w="317500" h="127000"/>
            <a:extrusionClr>
              <a:schemeClr val="tx1"/>
            </a:extrusionClr>
            <a:contourClr>
              <a:srgbClr val="002060"/>
            </a:contourClr>
          </a:sp3d>
        </p:spPr>
      </p:pic>
    </p:spTree>
    <p:extLst>
      <p:ext uri="{BB962C8B-B14F-4D97-AF65-F5344CB8AC3E}">
        <p14:creationId xmlns:p14="http://schemas.microsoft.com/office/powerpoint/2010/main" val="41269035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D8BD7-F484-4BDA-B563-3B8F80ACD9F3}"/>
              </a:ext>
            </a:extLst>
          </p:cNvPr>
          <p:cNvGrpSpPr/>
          <p:nvPr/>
        </p:nvGrpSpPr>
        <p:grpSpPr>
          <a:xfrm>
            <a:off x="304800" y="304800"/>
            <a:ext cx="11189552" cy="4185902"/>
            <a:chOff x="381000" y="257696"/>
            <a:chExt cx="7142580" cy="3786298"/>
          </a:xfrm>
        </p:grpSpPr>
        <p:sp>
          <p:nvSpPr>
            <p:cNvPr id="16" name="Rectangle 15">
              <a:extLst>
                <a:ext uri="{FF2B5EF4-FFF2-40B4-BE49-F238E27FC236}">
                  <a16:creationId xmlns:a16="http://schemas.microsoft.com/office/drawing/2014/main" id="{42D81312-EC24-4AE0-B13D-2FAB2FD9637B}"/>
                </a:ext>
              </a:extLst>
            </p:cNvPr>
            <p:cNvSpPr/>
            <p:nvPr/>
          </p:nvSpPr>
          <p:spPr>
            <a:xfrm>
              <a:off x="2277977" y="1084803"/>
              <a:ext cx="5245603" cy="2959191"/>
            </a:xfrm>
            <a:prstGeom prst="rect">
              <a:avLst/>
            </a:prstGeom>
            <a:solidFill>
              <a:srgbClr val="002060">
                <a:alpha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lnSpc>
                  <a:spcPct val="107000"/>
                </a:lnSpc>
              </a:pPr>
              <a:r>
                <a:rPr lang="en-US" sz="2800" dirty="0">
                  <a:solidFill>
                    <a:schemeClr val="bg1"/>
                  </a:solidFill>
                  <a:effectLst/>
                  <a:latin typeface="Arial Black" panose="020B0A04020102020204" pitchFamily="34" charset="0"/>
                  <a:ea typeface="Calibri" panose="020F0502020204030204" pitchFamily="34" charset="0"/>
                  <a:cs typeface="Calibri" panose="020F0502020204030204" pitchFamily="34" charset="0"/>
                </a:rPr>
                <a:t>Heavenly Father, we thank You for welcoming us into Your kingdom as You welcomed the little children. Teach us to depend on You as a child depends on an adult. In Jesus’ name we pray. Amen. </a:t>
              </a:r>
            </a:p>
            <a:p>
              <a:pPr lvl="1">
                <a:lnSpc>
                  <a:spcPct val="107000"/>
                </a:lnSpc>
              </a:pPr>
              <a:endParaRPr lang="en-US" sz="2800" dirty="0">
                <a:solidFill>
                  <a:schemeClr val="bg1"/>
                </a:solidFill>
                <a:effectLst/>
                <a:latin typeface="Arial Black" panose="020B0A0402010202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C55079D-4BA2-40CE-9A65-B2B4DAF5DBC6}"/>
                </a:ext>
              </a:extLst>
            </p:cNvPr>
            <p:cNvSpPr txBox="1"/>
            <p:nvPr/>
          </p:nvSpPr>
          <p:spPr>
            <a:xfrm>
              <a:off x="381000" y="257696"/>
              <a:ext cx="2258158" cy="766688"/>
            </a:xfrm>
            <a:prstGeom prst="rect">
              <a:avLst/>
            </a:prstGeom>
            <a:noFill/>
          </p:spPr>
          <p:txBody>
            <a:bodyPr wrap="square">
              <a:spAutoFit/>
            </a:bodyPr>
            <a:lstStyle/>
            <a:p>
              <a:pPr lvl="2">
                <a:lnSpc>
                  <a:spcPct val="107000"/>
                </a:lnSpc>
              </a:pPr>
              <a:r>
                <a:rPr lang="en-US" sz="4800"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800"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gr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304800" y="1524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304800" y="3048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0" name="Line 10">
            <a:extLst>
              <a:ext uri="{FF2B5EF4-FFF2-40B4-BE49-F238E27FC236}">
                <a16:creationId xmlns:a16="http://schemas.microsoft.com/office/drawing/2014/main" id="{F45D9594-EC48-494D-93EA-6959D7756831}"/>
              </a:ext>
            </a:extLst>
          </p:cNvPr>
          <p:cNvSpPr>
            <a:spLocks noChangeShapeType="1"/>
          </p:cNvSpPr>
          <p:nvPr/>
        </p:nvSpPr>
        <p:spPr bwMode="auto">
          <a:xfrm flipV="1">
            <a:off x="-433137" y="6641216"/>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1" name="TextBox 10">
            <a:extLst>
              <a:ext uri="{FF2B5EF4-FFF2-40B4-BE49-F238E27FC236}">
                <a16:creationId xmlns:a16="http://schemas.microsoft.com/office/drawing/2014/main" id="{0F861137-455F-4156-A89B-7B5E22E8E984}"/>
              </a:ext>
            </a:extLst>
          </p:cNvPr>
          <p:cNvSpPr txBox="1"/>
          <p:nvPr/>
        </p:nvSpPr>
        <p:spPr>
          <a:xfrm>
            <a:off x="4419600" y="4800600"/>
            <a:ext cx="7074752" cy="1154547"/>
          </a:xfrm>
          <a:prstGeom prst="rect">
            <a:avLst/>
          </a:prstGeom>
          <a:gradFill>
            <a:gsLst>
              <a:gs pos="0">
                <a:schemeClr val="accent1">
                  <a:lumMod val="5000"/>
                  <a:lumOff val="95000"/>
                </a:schemeClr>
              </a:gs>
              <a:gs pos="47000">
                <a:schemeClr val="accent1">
                  <a:lumMod val="45000"/>
                  <a:lumOff val="55000"/>
                </a:schemeClr>
              </a:gs>
              <a:gs pos="68000">
                <a:schemeClr val="accent1">
                  <a:lumMod val="45000"/>
                  <a:lumOff val="55000"/>
                </a:schemeClr>
              </a:gs>
              <a:gs pos="93000">
                <a:schemeClr val="accent1">
                  <a:lumMod val="30000"/>
                  <a:lumOff val="70000"/>
                </a:schemeClr>
              </a:gs>
            </a:gsLst>
            <a:lin ang="5400000" scaled="1"/>
          </a:gradFill>
        </p:spPr>
        <p:style>
          <a:lnRef idx="1">
            <a:schemeClr val="accent1"/>
          </a:lnRef>
          <a:fillRef idx="2">
            <a:schemeClr val="accent1"/>
          </a:fillRef>
          <a:effectRef idx="1">
            <a:schemeClr val="accent1"/>
          </a:effectRef>
          <a:fontRef idx="minor">
            <a:schemeClr val="dk1"/>
          </a:fontRef>
        </p:style>
        <p:txBody>
          <a:bodyPr wrap="square">
            <a:spAutoFit/>
          </a:bodyPr>
          <a:lstStyle/>
          <a:p>
            <a:pPr marL="0" marR="0">
              <a:lnSpc>
                <a:spcPct val="107000"/>
              </a:lnSpc>
              <a:spcBef>
                <a:spcPts val="0"/>
              </a:spcBef>
              <a:spcAft>
                <a:spcPts val="0"/>
              </a:spcAft>
            </a:pPr>
            <a:endParaRPr lang="en-US" sz="1000" u="sng" cap="small" dirty="0">
              <a:solidFill>
                <a:srgbClr val="002060"/>
              </a:solidFill>
              <a:effectLst/>
              <a:latin typeface="Arial Black" panose="020B0A0402010202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2400" u="sng" cap="small" dirty="0">
                <a:solidFill>
                  <a:srgbClr val="002060"/>
                </a:solidFill>
                <a:effectLst/>
                <a:latin typeface="Arial Black" panose="020B0A04020102020204" pitchFamily="34" charset="0"/>
                <a:ea typeface="Calibri" panose="020F0502020204030204" pitchFamily="34" charset="0"/>
                <a:cs typeface="Calibri" panose="020F0502020204030204" pitchFamily="34" charset="0"/>
              </a:rPr>
              <a:t>Thought to Remember</a:t>
            </a:r>
            <a:endParaRPr lang="en-US" sz="2400" u="sng" cap="small" dirty="0">
              <a:solidFill>
                <a:srgbClr val="002060"/>
              </a:solidFill>
              <a:effectLst/>
              <a:latin typeface="Arial Black" panose="020B0A04020102020204" pitchFamily="34" charset="0"/>
              <a:ea typeface="Calibri" panose="020F0502020204030204" pitchFamily="34" charset="0"/>
              <a:cs typeface="Times New Roman" panose="02020603050405020304" pitchFamily="18" charset="0"/>
            </a:endParaRPr>
          </a:p>
          <a:p>
            <a:pPr lvl="1">
              <a:lnSpc>
                <a:spcPct val="107000"/>
              </a:lnSpc>
            </a:pPr>
            <a:r>
              <a:rPr lang="en-US" sz="2000" dirty="0">
                <a:solidFill>
                  <a:srgbClr val="002060"/>
                </a:solidFill>
                <a:effectLst/>
                <a:latin typeface="Arial Black" panose="020B0A04020102020204" pitchFamily="34" charset="0"/>
                <a:ea typeface="Calibri" panose="020F0502020204030204" pitchFamily="34" charset="0"/>
                <a:cs typeface="Calibri" panose="020F0502020204030204" pitchFamily="34" charset="0"/>
              </a:rPr>
              <a:t>The kingdom of God belongs to the childlike.</a:t>
            </a:r>
            <a:endParaRPr lang="en-US" sz="1000" dirty="0">
              <a:solidFill>
                <a:srgbClr val="002060"/>
              </a:solidFill>
              <a:effectLst/>
              <a:latin typeface="Arial Black" panose="020B0A04020102020204" pitchFamily="34" charset="0"/>
              <a:ea typeface="Calibri" panose="020F0502020204030204" pitchFamily="34" charset="0"/>
              <a:cs typeface="Calibri" panose="020F0502020204030204" pitchFamily="34" charset="0"/>
            </a:endParaRPr>
          </a:p>
          <a:p>
            <a:pPr lvl="1">
              <a:lnSpc>
                <a:spcPct val="107000"/>
              </a:lnSpc>
            </a:pPr>
            <a:endParaRPr lang="en-US" sz="1000" dirty="0">
              <a:solidFill>
                <a:srgbClr val="002060"/>
              </a:solidFill>
              <a:effectLst/>
              <a:latin typeface="Arial Black" panose="020B0A04020102020204" pitchFamily="34" charset="0"/>
              <a:ea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2170D0CA-9510-B968-A640-1D1094BD9A0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p:blipFill>
        <p:spPr bwMode="auto">
          <a:xfrm>
            <a:off x="-1219200" y="1559009"/>
            <a:ext cx="4868907" cy="299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83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B1D8332-8500-0C59-1AE3-71A858B61804}"/>
            </a:ext>
          </a:extLst>
        </p:cNvPr>
        <p:cNvGrpSpPr/>
        <p:nvPr/>
      </p:nvGrpSpPr>
      <p:grpSpPr>
        <a:xfrm>
          <a:off x="0" y="0"/>
          <a:ext cx="0" cy="0"/>
          <a:chOff x="0" y="0"/>
          <a:chExt cx="0" cy="0"/>
        </a:xfrm>
      </p:grpSpPr>
      <p:sp>
        <p:nvSpPr>
          <p:cNvPr id="28" name="Content Placeholder 1">
            <a:extLst>
              <a:ext uri="{FF2B5EF4-FFF2-40B4-BE49-F238E27FC236}">
                <a16:creationId xmlns:a16="http://schemas.microsoft.com/office/drawing/2014/main" id="{B2D5DC30-7215-7785-56D1-B3CC6D1A5AF1}"/>
              </a:ext>
            </a:extLst>
          </p:cNvPr>
          <p:cNvSpPr txBox="1">
            <a:spLocks/>
          </p:cNvSpPr>
          <p:nvPr/>
        </p:nvSpPr>
        <p:spPr>
          <a:xfrm>
            <a:off x="228600" y="80657"/>
            <a:ext cx="11734800" cy="5865536"/>
          </a:xfrm>
          <a:prstGeom prst="rect">
            <a:avLst/>
          </a:prstGeom>
          <a:solidFill>
            <a:schemeClr val="accent6">
              <a:lumMod val="40000"/>
              <a:lumOff val="60000"/>
              <a:alpha val="10000"/>
            </a:schemeClr>
          </a:solidFill>
          <a:ln w="76200">
            <a:solidFill>
              <a:schemeClr val="tx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Autofit/>
            <a:scene3d>
              <a:camera prst="orthographicFront"/>
              <a:lightRig rig="threePt" dir="t"/>
            </a:scene3d>
            <a:sp3d extrusionH="57150">
              <a:bevelT w="38100" h="38100" prst="relaxedInset"/>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Font typeface="Arial" pitchFamily="34" charset="0"/>
              <a:buNone/>
            </a:pPr>
            <a:endParaRPr lang="en-US" sz="4000" i="1" cap="small" dirty="0">
              <a:solidFill>
                <a:srgbClr val="002060"/>
              </a:solidFill>
              <a:effectLst>
                <a:outerShdw blurRad="38100" dist="38100" dir="2700000" algn="tl">
                  <a:srgbClr val="000000">
                    <a:alpha val="43137"/>
                  </a:srgbClr>
                </a:outerShdw>
              </a:effectLst>
              <a:latin typeface="Arial Black" panose="020B0A04020102020204" pitchFamily="34" charset="0"/>
            </a:endParaRPr>
          </a:p>
        </p:txBody>
      </p:sp>
      <p:sp>
        <p:nvSpPr>
          <p:cNvPr id="12" name="TextBox 11">
            <a:extLst>
              <a:ext uri="{FF2B5EF4-FFF2-40B4-BE49-F238E27FC236}">
                <a16:creationId xmlns:a16="http://schemas.microsoft.com/office/drawing/2014/main" id="{55BB4472-2EE0-E9E6-9994-478C6A5FC184}"/>
              </a:ext>
            </a:extLst>
          </p:cNvPr>
          <p:cNvSpPr txBox="1"/>
          <p:nvPr/>
        </p:nvSpPr>
        <p:spPr>
          <a:xfrm>
            <a:off x="5356364" y="322912"/>
            <a:ext cx="1723270" cy="769441"/>
          </a:xfrm>
          <a:prstGeom prst="rect">
            <a:avLst/>
          </a:prstGeom>
          <a:noFill/>
        </p:spPr>
        <p:txBody>
          <a:bodyPr wrap="square">
            <a:spAutoFit/>
          </a:bodyPr>
          <a:lstStyle/>
          <a:p>
            <a:pPr algn="ctr">
              <a:buFont typeface="Arial" pitchFamily="34" charset="0"/>
              <a:buNone/>
            </a:pPr>
            <a:r>
              <a:rPr lang="en-US" sz="4400" i="1" cap="small"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sp>
        <p:nvSpPr>
          <p:cNvPr id="8" name="TextBox 7">
            <a:extLst>
              <a:ext uri="{FF2B5EF4-FFF2-40B4-BE49-F238E27FC236}">
                <a16:creationId xmlns:a16="http://schemas.microsoft.com/office/drawing/2014/main" id="{F199A7AD-0216-623D-BDC6-A8CE84D7D706}"/>
              </a:ext>
            </a:extLst>
          </p:cNvPr>
          <p:cNvSpPr txBox="1"/>
          <p:nvPr/>
        </p:nvSpPr>
        <p:spPr>
          <a:xfrm>
            <a:off x="4572000" y="1182154"/>
            <a:ext cx="7010399" cy="3662541"/>
          </a:xfrm>
          <a:prstGeom prst="rect">
            <a:avLst/>
          </a:prstGeom>
          <a:solidFill>
            <a:schemeClr val="bg1">
              <a:alpha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17500" h="127000"/>
          </a:sp3d>
        </p:spPr>
        <p:txBody>
          <a:bodyPr wrap="square">
            <a:spAutoFit/>
          </a:bodyPr>
          <a:lstStyle/>
          <a:p>
            <a:pPr marL="182880" lvl="1" indent="-457200"/>
            <a:endPar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a:p>
            <a:pPr marL="1097280" lvl="3" indent="-457200"/>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1097280" lvl="3" indent="-457200"/>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make his face shine upon thee, and be gracious unto thee:</a:t>
            </a:r>
          </a:p>
          <a:p>
            <a:pPr marL="1097280" lvl="3" indent="-457200"/>
            <a:endPar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a:p>
            <a:pPr marL="1097280" lvl="3" indent="-457200"/>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  </a:t>
            </a:r>
          </a:p>
          <a:p>
            <a:pPr marL="182880" lvl="1" indent="-457200" algn="r">
              <a:buFontTx/>
              <a:buChar char="-"/>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Numbers 6:24-26</a:t>
            </a:r>
            <a:r>
              <a:rPr lang="en-US" sz="36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a:t>
            </a:r>
            <a:r>
              <a:rPr lang="en-US" sz="20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a:t>
            </a:r>
          </a:p>
          <a:p>
            <a:pPr marL="297180" lvl="1" indent="-571500" algn="r">
              <a:buFontTx/>
              <a:buChar char="-"/>
            </a:pPr>
            <a:endPar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p:txBody>
      </p:sp>
      <p:pic>
        <p:nvPicPr>
          <p:cNvPr id="11" name="Picture 10">
            <a:extLst>
              <a:ext uri="{FF2B5EF4-FFF2-40B4-BE49-F238E27FC236}">
                <a16:creationId xmlns:a16="http://schemas.microsoft.com/office/drawing/2014/main" id="{C5E858DA-2960-8E66-CC83-B0EC83C5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378" y="1182153"/>
            <a:ext cx="3831845" cy="3662541"/>
          </a:xfrm>
          <a:prstGeom prst="rect">
            <a:avLst/>
          </a:prstGeom>
          <a:scene3d>
            <a:camera prst="orthographicFront"/>
            <a:lightRig rig="threePt" dir="t"/>
          </a:scene3d>
          <a:sp3d extrusionH="254000" contourW="63500">
            <a:bevelT w="317500" h="127000"/>
            <a:extrusionClr>
              <a:schemeClr val="tx1"/>
            </a:extrusionClr>
            <a:contourClr>
              <a:srgbClr val="002060"/>
            </a:contourClr>
          </a:sp3d>
        </p:spPr>
      </p:pic>
      <p:grpSp>
        <p:nvGrpSpPr>
          <p:cNvPr id="13" name="Group 12">
            <a:extLst>
              <a:ext uri="{FF2B5EF4-FFF2-40B4-BE49-F238E27FC236}">
                <a16:creationId xmlns:a16="http://schemas.microsoft.com/office/drawing/2014/main" id="{71C6B530-4A4D-B74B-AF10-BB2B30F665B5}"/>
              </a:ext>
            </a:extLst>
          </p:cNvPr>
          <p:cNvGrpSpPr/>
          <p:nvPr/>
        </p:nvGrpSpPr>
        <p:grpSpPr>
          <a:xfrm>
            <a:off x="7696200" y="6175748"/>
            <a:ext cx="3173609" cy="571545"/>
            <a:chOff x="2514600" y="5649894"/>
            <a:chExt cx="5048626" cy="872047"/>
          </a:xfrm>
        </p:grpSpPr>
        <p:grpSp>
          <p:nvGrpSpPr>
            <p:cNvPr id="14" name="Group 13">
              <a:extLst>
                <a:ext uri="{FF2B5EF4-FFF2-40B4-BE49-F238E27FC236}">
                  <a16:creationId xmlns:a16="http://schemas.microsoft.com/office/drawing/2014/main" id="{B86A4760-EE3B-D384-4EB0-AC6556641908}"/>
                </a:ext>
              </a:extLst>
            </p:cNvPr>
            <p:cNvGrpSpPr/>
            <p:nvPr/>
          </p:nvGrpSpPr>
          <p:grpSpPr>
            <a:xfrm>
              <a:off x="3200400" y="5649894"/>
              <a:ext cx="3659864" cy="452610"/>
              <a:chOff x="3142974" y="6271325"/>
              <a:chExt cx="6718852" cy="1014475"/>
            </a:xfrm>
          </p:grpSpPr>
          <p:sp>
            <p:nvSpPr>
              <p:cNvPr id="24" name="Rectangle: Rounded Corners 23">
                <a:extLst>
                  <a:ext uri="{FF2B5EF4-FFF2-40B4-BE49-F238E27FC236}">
                    <a16:creationId xmlns:a16="http://schemas.microsoft.com/office/drawing/2014/main" id="{16C68142-288B-1776-55F2-2D3D270FF493}"/>
                  </a:ext>
                </a:extLst>
              </p:cNvPr>
              <p:cNvSpPr/>
              <p:nvPr/>
            </p:nvSpPr>
            <p:spPr>
              <a:xfrm>
                <a:off x="3142974" y="6343198"/>
                <a:ext cx="6718852" cy="870737"/>
              </a:xfrm>
              <a:prstGeom prst="roundRect">
                <a:avLst/>
              </a:prstGeom>
              <a:blipFill rotWithShape="1">
                <a:blip r:embed="rId4" cstate="print">
                  <a:extLst>
                    <a:ext uri="{28A0092B-C50C-407E-A947-70E740481C1C}">
                      <a14:useLocalDpi xmlns:a14="http://schemas.microsoft.com/office/drawing/2010/main" val="0"/>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a:effectLst>
                    <a:outerShdw blurRad="63500" dist="25400" dir="2700000" rotWithShape="0">
                      <a:srgbClr val="000000">
                        <a:alpha val="70000"/>
                      </a:srgbClr>
                    </a:outerShdw>
                  </a:effectLst>
                </a:endParaRPr>
              </a:p>
            </p:txBody>
          </p:sp>
          <p:grpSp>
            <p:nvGrpSpPr>
              <p:cNvPr id="26" name="Group 13">
                <a:extLst>
                  <a:ext uri="{FF2B5EF4-FFF2-40B4-BE49-F238E27FC236}">
                    <a16:creationId xmlns:a16="http://schemas.microsoft.com/office/drawing/2014/main" id="{87A539BA-00B7-9146-589A-447FD2A5AB93}"/>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7" name="Picture 26" descr="A picture containing drawing, room&#10;&#10;Description automatically generated">
                  <a:extLst>
                    <a:ext uri="{FF2B5EF4-FFF2-40B4-BE49-F238E27FC236}">
                      <a16:creationId xmlns:a16="http://schemas.microsoft.com/office/drawing/2014/main" id="{5BD349EA-E8DD-7EBB-1B56-312317A110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9" name="Picture 28" descr="A close up of a logo&#10;&#10;Description automatically generated">
                  <a:extLst>
                    <a:ext uri="{FF2B5EF4-FFF2-40B4-BE49-F238E27FC236}">
                      <a16:creationId xmlns:a16="http://schemas.microsoft.com/office/drawing/2014/main" id="{8F5AC192-FBB0-F962-7DDC-7C1144616A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30" name="Picture 29">
                  <a:extLst>
                    <a:ext uri="{FF2B5EF4-FFF2-40B4-BE49-F238E27FC236}">
                      <a16:creationId xmlns:a16="http://schemas.microsoft.com/office/drawing/2014/main" id="{0F1FD43D-DC9A-4127-64D5-A70D934A74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23" name="Rectangle 22">
              <a:extLst>
                <a:ext uri="{FF2B5EF4-FFF2-40B4-BE49-F238E27FC236}">
                  <a16:creationId xmlns:a16="http://schemas.microsoft.com/office/drawing/2014/main" id="{77026E5D-FB05-39E1-C28C-B10F57DD37FE}"/>
                </a:ext>
              </a:extLst>
            </p:cNvPr>
            <p:cNvSpPr/>
            <p:nvPr/>
          </p:nvSpPr>
          <p:spPr>
            <a:xfrm>
              <a:off x="2514600" y="6188090"/>
              <a:ext cx="5048626" cy="333851"/>
            </a:xfrm>
            <a:prstGeom prst="rect">
              <a:avLst/>
            </a:prstGeom>
            <a:solidFill>
              <a:srgbClr val="002060"/>
            </a:solidFill>
            <a:scene3d>
              <a:camera prst="orthographicFront"/>
              <a:lightRig rig="threePt" dir="t"/>
            </a:scene3d>
            <a:sp3d>
              <a:bevelT w="127000" h="127000"/>
            </a:sp3d>
          </p:spPr>
          <p:txBody>
            <a:bodyPr wrap="square" lIns="64291" tIns="32146" rIns="64291" bIns="32146">
              <a:spAutoFit/>
            </a:bodyPr>
            <a:lstStyle/>
            <a:p>
              <a:r>
                <a:rPr lang="en-US" sz="500" dirty="0">
                  <a:solidFill>
                    <a:schemeClr val="bg1"/>
                  </a:solidFill>
                  <a:latin typeface="Gotham Book"/>
                  <a:cs typeface="Lucida Sans Unicode" panose="020B0602030504020204" pitchFamily="34" charset="0"/>
                </a:rPr>
                <a:t>Material adapted by Stanford W. Bowman Jr. from Echoes® Adult and Bible-in-Life® Adult Spring 2026 quarter with permission, © David C Cook, https://davidccook.org. May not be further reproduced. All rights reserved.</a:t>
              </a:r>
            </a:p>
          </p:txBody>
        </p:sp>
      </p:grpSp>
    </p:spTree>
    <p:extLst>
      <p:ext uri="{BB962C8B-B14F-4D97-AF65-F5344CB8AC3E}">
        <p14:creationId xmlns:p14="http://schemas.microsoft.com/office/powerpoint/2010/main" val="32488809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4F3875-4BE8-4D80-AD7C-B50443ECDC03}"/>
              </a:ext>
            </a:extLst>
          </p:cNvPr>
          <p:cNvSpPr/>
          <p:nvPr/>
        </p:nvSpPr>
        <p:spPr>
          <a:xfrm>
            <a:off x="152400" y="685800"/>
            <a:ext cx="11929356" cy="5703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C4A546D-0018-40BA-A5FD-75A46D201506}"/>
              </a:ext>
            </a:extLst>
          </p:cNvPr>
          <p:cNvSpPr/>
          <p:nvPr/>
        </p:nvSpPr>
        <p:spPr>
          <a:xfrm>
            <a:off x="-838200" y="2588247"/>
            <a:ext cx="10063267" cy="3809919"/>
          </a:xfrm>
          <a:prstGeom prst="rect">
            <a:avLst/>
          </a:prstGeom>
          <a:no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2493157" lvl="5" indent="-342900" hangingPunct="0">
              <a:buFont typeface="Wingdings" panose="05000000000000000000" pitchFamily="2" charset="2"/>
              <a:buChar char="q"/>
              <a:tabLst>
                <a:tab pos="642915" algn="l"/>
              </a:tabLst>
            </a:pP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2493157"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2493157"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2493157"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2493157"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3086100" lvl="6" indent="-342900">
              <a:lnSpc>
                <a:spcPct val="107000"/>
              </a:lnSpc>
              <a:buFont typeface="Wingdings" panose="05000000000000000000" pitchFamily="2" charset="2"/>
              <a:buChar char="q"/>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Welcoming the Children - Mark 9:36–37, 42 NIV</a:t>
            </a:r>
          </a:p>
          <a:p>
            <a:pPr marL="3086100" lvl="6" indent="-342900">
              <a:lnSpc>
                <a:spcPct val="107000"/>
              </a:lnSpc>
              <a:buFont typeface="Wingdings" panose="05000000000000000000" pitchFamily="2" charset="2"/>
              <a:buChar char="q"/>
            </a:pPr>
            <a:r>
              <a:rPr lang="en-US" sz="24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Blessing the Children - Mark 10:13–16 NIV</a:t>
            </a:r>
          </a:p>
          <a:p>
            <a:pPr marL="2493157"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Conclusion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2493157"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p>
          <a:p>
            <a:pPr marL="2493157" lvl="5" indent="-342900" hangingPunct="0">
              <a:buFont typeface="Wingdings" panose="05000000000000000000" pitchFamily="2" charset="2"/>
              <a:buChar char="q"/>
              <a:tabLst>
                <a:tab pos="642915" algn="l"/>
              </a:tabLst>
            </a:pP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p:txBody>
      </p:sp>
      <p:sp>
        <p:nvSpPr>
          <p:cNvPr id="21" name="TextBox 20">
            <a:extLst>
              <a:ext uri="{FF2B5EF4-FFF2-40B4-BE49-F238E27FC236}">
                <a16:creationId xmlns:a16="http://schemas.microsoft.com/office/drawing/2014/main" id="{B3CAC57E-4D14-40F9-82DA-1D7CFBC1A8AC}"/>
              </a:ext>
            </a:extLst>
          </p:cNvPr>
          <p:cNvSpPr txBox="1"/>
          <p:nvPr/>
        </p:nvSpPr>
        <p:spPr>
          <a:xfrm>
            <a:off x="152400" y="3"/>
            <a:ext cx="3460415" cy="584295"/>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OUTLINE</a:t>
            </a:r>
          </a:p>
        </p:txBody>
      </p:sp>
      <p:sp>
        <p:nvSpPr>
          <p:cNvPr id="22" name="Title 2">
            <a:extLst>
              <a:ext uri="{FF2B5EF4-FFF2-40B4-BE49-F238E27FC236}">
                <a16:creationId xmlns:a16="http://schemas.microsoft.com/office/drawing/2014/main" id="{8F68DF59-7286-4940-83AC-0942762905DB}"/>
              </a:ext>
            </a:extLst>
          </p:cNvPr>
          <p:cNvSpPr txBox="1">
            <a:spLocks/>
          </p:cNvSpPr>
          <p:nvPr/>
        </p:nvSpPr>
        <p:spPr>
          <a:xfrm>
            <a:off x="8383565" y="76200"/>
            <a:ext cx="3808435"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24" name="Rectangle 23">
            <a:extLst>
              <a:ext uri="{FF2B5EF4-FFF2-40B4-BE49-F238E27FC236}">
                <a16:creationId xmlns:a16="http://schemas.microsoft.com/office/drawing/2014/main" id="{69CEFE4A-6B6E-4728-B42A-C8F77D17A120}"/>
              </a:ext>
            </a:extLst>
          </p:cNvPr>
          <p:cNvSpPr/>
          <p:nvPr/>
        </p:nvSpPr>
        <p:spPr>
          <a:xfrm>
            <a:off x="249135" y="838200"/>
            <a:ext cx="11633199" cy="1597647"/>
          </a:xfrm>
          <a:prstGeom prst="rect">
            <a:avLst/>
          </a:prstGeom>
          <a:no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marL="914400"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Scripture: </a:t>
            </a: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Mark 9:36–37, 42; 10:13–16</a:t>
            </a:r>
          </a:p>
          <a:p>
            <a:pPr marL="914400"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FOCUS: Come to Christ with the wonder of a child. </a:t>
            </a:r>
          </a:p>
          <a:p>
            <a:pPr marL="914400"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Apply the Message: We can trust God without inhibition, like children. </a:t>
            </a:r>
          </a:p>
          <a:p>
            <a:pPr marL="914400"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Live It Out: Review childhood memories that spur us to wonder. </a:t>
            </a:r>
          </a:p>
        </p:txBody>
      </p:sp>
      <p:cxnSp>
        <p:nvCxnSpPr>
          <p:cNvPr id="26" name="Straight Connector 25">
            <a:extLst>
              <a:ext uri="{FF2B5EF4-FFF2-40B4-BE49-F238E27FC236}">
                <a16:creationId xmlns:a16="http://schemas.microsoft.com/office/drawing/2014/main" id="{20C70E49-B2B9-42E3-A51E-1563A79CE1C4}"/>
              </a:ext>
            </a:extLst>
          </p:cNvPr>
          <p:cNvCxnSpPr>
            <a:cxnSpLocks/>
          </p:cNvCxnSpPr>
          <p:nvPr/>
        </p:nvCxnSpPr>
        <p:spPr>
          <a:xfrm>
            <a:off x="7619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Line 10">
            <a:extLst>
              <a:ext uri="{FF2B5EF4-FFF2-40B4-BE49-F238E27FC236}">
                <a16:creationId xmlns:a16="http://schemas.microsoft.com/office/drawing/2014/main" id="{9668BC52-3F14-425F-AA8C-99E40C6BB3DB}"/>
              </a:ext>
            </a:extLst>
          </p:cNvPr>
          <p:cNvSpPr>
            <a:spLocks noChangeShapeType="1"/>
          </p:cNvSpPr>
          <p:nvPr/>
        </p:nvSpPr>
        <p:spPr bwMode="auto">
          <a:xfrm flipV="1">
            <a:off x="309666" y="2590800"/>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3" name="Trapezoid 2">
            <a:extLst>
              <a:ext uri="{FF2B5EF4-FFF2-40B4-BE49-F238E27FC236}">
                <a16:creationId xmlns:a16="http://schemas.microsoft.com/office/drawing/2014/main" id="{FB93782C-9F29-3DBD-D8CA-6B867EC93206}"/>
              </a:ext>
            </a:extLst>
          </p:cNvPr>
          <p:cNvSpPr/>
          <p:nvPr/>
        </p:nvSpPr>
        <p:spPr>
          <a:xfrm>
            <a:off x="9220200" y="2743200"/>
            <a:ext cx="2662134" cy="3646100"/>
          </a:xfrm>
          <a:prstGeom prst="trapezoid">
            <a:avLst>
              <a:gd name="adj" fmla="val 14170"/>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5280EBEC-2532-7199-6F7A-E643343836D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p:blipFill>
        <p:spPr bwMode="auto">
          <a:xfrm>
            <a:off x="8681207" y="3213538"/>
            <a:ext cx="3213149" cy="2806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66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D12579F-ED0B-4F28-9022-D18F2789D03C}"/>
              </a:ext>
            </a:extLst>
          </p:cNvPr>
          <p:cNvSpPr/>
          <p:nvPr/>
        </p:nvSpPr>
        <p:spPr>
          <a:xfrm>
            <a:off x="381000" y="912296"/>
            <a:ext cx="5715000" cy="4870081"/>
          </a:xfrm>
          <a:prstGeom prst="rect">
            <a:avLst/>
          </a:prstGeom>
          <a:no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Role Models</a:t>
            </a: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 </a:t>
            </a:r>
            <a:endParaRPr lang="en-US" sz="400"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400" b="1" dirty="0">
              <a:solidFill>
                <a:srgbClr val="002060"/>
              </a:solidFill>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“Being a role model is the most powerful form of educating,” said John Wooden, a well-known and successful NCAA basketball coach. “Modeling” is the process of teaching skills and behaviors through observable actions and imitation. It is more than being told how to do something; consider that “actions speak louder than words. ” Therefore, role models positively influence our lives by sharing their wisdom, knowledge, and experience through observational learning. They live alongside us and teach by demonstrating exemplary attitudes, behaviors, skills, and habits. A role model can make a big difference in a young, impressionable life.</a:t>
            </a:r>
            <a:r>
              <a:rPr lang="en-US" sz="400" b="1" dirty="0">
                <a:solidFill>
                  <a:srgbClr val="002060"/>
                </a:solidFill>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400" b="1" dirty="0">
                <a:solidFill>
                  <a:srgbClr val="002060"/>
                </a:solidFill>
                <a:effectLst/>
                <a:latin typeface="Gotham Medium" panose="02000604030000020004"/>
                <a:ea typeface="Calibri" panose="020F0502020204030204" pitchFamily="34" charset="0"/>
                <a:cs typeface="Calibri" panose="020F0502020204030204" pitchFamily="34" charset="0"/>
              </a:rPr>
              <a:t> </a:t>
            </a:r>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80994"/>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4724400" cy="588140"/>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INTRODUCTION</a:t>
            </a:r>
          </a:p>
        </p:txBody>
      </p:sp>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63875"/>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99B44AA-886C-195C-74D5-EE31F13C87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807765"/>
            <a:ext cx="5761399" cy="4710985"/>
          </a:xfrm>
          <a:prstGeom prst="rect">
            <a:avLst/>
          </a:prstGeom>
        </p:spPr>
      </p:pic>
      <p:sp>
        <p:nvSpPr>
          <p:cNvPr id="7" name="TextBox 6">
            <a:extLst>
              <a:ext uri="{FF2B5EF4-FFF2-40B4-BE49-F238E27FC236}">
                <a16:creationId xmlns:a16="http://schemas.microsoft.com/office/drawing/2014/main" id="{BADD78CF-9C31-8908-83C2-912BD460800C}"/>
              </a:ext>
            </a:extLst>
          </p:cNvPr>
          <p:cNvSpPr txBox="1"/>
          <p:nvPr/>
        </p:nvSpPr>
        <p:spPr>
          <a:xfrm>
            <a:off x="381000" y="5667526"/>
            <a:ext cx="9372600" cy="736355"/>
          </a:xfrm>
          <a:prstGeom prst="rect">
            <a:avLst/>
          </a:prstGeom>
          <a:noFill/>
        </p:spPr>
        <p:txBody>
          <a:bodyPr wrap="square">
            <a:spAutoFit/>
          </a:bodyPr>
          <a:lstStyle/>
          <a:p>
            <a:pPr marL="0" marR="0">
              <a:lnSpc>
                <a:spcPct val="107000"/>
              </a:lnSpc>
              <a:spcBef>
                <a:spcPts val="0"/>
              </a:spcBef>
              <a:spcAft>
                <a:spcPts val="0"/>
              </a:spcAft>
            </a:pPr>
            <a:r>
              <a:rPr lang="en-US" sz="2000" b="1" dirty="0">
                <a:solidFill>
                  <a:srgbClr val="002060"/>
                </a:solidFill>
                <a:effectLst/>
                <a:latin typeface="Gotham Medium" panose="02000604030000020004"/>
                <a:ea typeface="Calibri" panose="020F0502020204030204" pitchFamily="34" charset="0"/>
                <a:cs typeface="Calibri" panose="020F0502020204030204" pitchFamily="34" charset="0"/>
              </a:rPr>
              <a:t>In today’s text, Jesus speaks and models His lesson to the disciples. As the most significant role model in history, we seek to learn and imitate His values and ways. </a:t>
            </a:r>
          </a:p>
        </p:txBody>
      </p:sp>
    </p:spTree>
    <p:extLst>
      <p:ext uri="{BB962C8B-B14F-4D97-AF65-F5344CB8AC3E}">
        <p14:creationId xmlns:p14="http://schemas.microsoft.com/office/powerpoint/2010/main" val="3097525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CCF3-7E22-CD7A-0E91-243398B065C8}"/>
              </a:ext>
            </a:extLst>
          </p:cNvPr>
          <p:cNvSpPr>
            <a:spLocks noGrp="1"/>
          </p:cNvSpPr>
          <p:nvPr>
            <p:ph type="title"/>
          </p:nvPr>
        </p:nvSpPr>
        <p:spPr>
          <a:xfrm>
            <a:off x="581192" y="228600"/>
            <a:ext cx="11029616" cy="1094362"/>
          </a:xfrm>
        </p:spPr>
        <p:txBody>
          <a:bodyPr>
            <a:normAutofit/>
          </a:bodyPr>
          <a:lstStyle/>
          <a:p>
            <a:r>
              <a:rPr lang="en-US" sz="3600" kern="100" dirty="0">
                <a:solidFill>
                  <a:srgbClr val="002060"/>
                </a:solidFill>
                <a:effectLst/>
                <a:latin typeface="Arial Black" panose="020B0A04020102020204" pitchFamily="34" charset="0"/>
                <a:ea typeface="Aptos" panose="020B0004020202020204" pitchFamily="34" charset="0"/>
                <a:cs typeface="Times New Roman" panose="02020603050405020304" pitchFamily="18" charset="0"/>
              </a:rPr>
              <a:t>CHILDREN GIFT AND MODEL</a:t>
            </a:r>
          </a:p>
        </p:txBody>
      </p:sp>
      <p:sp>
        <p:nvSpPr>
          <p:cNvPr id="3" name="Content Placeholder 2">
            <a:extLst>
              <a:ext uri="{FF2B5EF4-FFF2-40B4-BE49-F238E27FC236}">
                <a16:creationId xmlns:a16="http://schemas.microsoft.com/office/drawing/2014/main" id="{929B93EE-348C-1986-3928-484C6D638BAF}"/>
              </a:ext>
            </a:extLst>
          </p:cNvPr>
          <p:cNvSpPr>
            <a:spLocks noGrp="1"/>
          </p:cNvSpPr>
          <p:nvPr>
            <p:ph idx="1"/>
          </p:nvPr>
        </p:nvSpPr>
        <p:spPr>
          <a:xfrm>
            <a:off x="457200" y="2105289"/>
            <a:ext cx="10657497" cy="2039696"/>
          </a:xfrm>
        </p:spPr>
        <p:txBody>
          <a:bodyPr>
            <a:noAutofit/>
          </a:bodyPr>
          <a:lstStyle/>
          <a:p>
            <a:pPr lvl="1">
              <a:lnSpc>
                <a:spcPct val="100000"/>
              </a:lnSpc>
              <a:spcBef>
                <a:spcPts val="0"/>
              </a:spcBef>
              <a:spcAft>
                <a:spcPts val="0"/>
              </a:spcAft>
            </a:pPr>
            <a:r>
              <a:rPr lang="en-US" sz="2400" b="1" kern="100" dirty="0">
                <a:solidFill>
                  <a:srgbClr val="002060"/>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Proverbs 24:1–6—By Wisdom a House Is Built. </a:t>
            </a:r>
          </a:p>
          <a:p>
            <a:pPr lvl="1">
              <a:lnSpc>
                <a:spcPct val="100000"/>
              </a:lnSpc>
              <a:spcBef>
                <a:spcPts val="0"/>
              </a:spcBef>
              <a:spcAft>
                <a:spcPts val="0"/>
              </a:spcAft>
            </a:pPr>
            <a:r>
              <a:rPr lang="en-US" sz="2400" b="1" kern="100" dirty="0">
                <a:solidFill>
                  <a:srgbClr val="002060"/>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Luke 2:40–52—Growing in Divine and Human Favor. </a:t>
            </a:r>
          </a:p>
          <a:p>
            <a:pPr lvl="1">
              <a:lnSpc>
                <a:spcPct val="100000"/>
              </a:lnSpc>
              <a:spcBef>
                <a:spcPts val="0"/>
              </a:spcBef>
              <a:spcAft>
                <a:spcPts val="0"/>
              </a:spcAft>
            </a:pPr>
            <a:r>
              <a:rPr lang="en-US" sz="2400" b="1" kern="100" dirty="0">
                <a:solidFill>
                  <a:srgbClr val="002060"/>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Ephesians 5:21–33—Submit to One Another. </a:t>
            </a:r>
          </a:p>
          <a:p>
            <a:pPr lvl="1">
              <a:lnSpc>
                <a:spcPct val="100000"/>
              </a:lnSpc>
              <a:spcBef>
                <a:spcPts val="0"/>
              </a:spcBef>
              <a:spcAft>
                <a:spcPts val="0"/>
              </a:spcAft>
            </a:pPr>
            <a:r>
              <a:rPr lang="en-US" sz="2400" b="1" kern="100" dirty="0">
                <a:solidFill>
                  <a:srgbClr val="002060"/>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Joshua 24:15–21—Choose Whom You Will Serve. </a:t>
            </a:r>
          </a:p>
          <a:p>
            <a:pPr lvl="1">
              <a:lnSpc>
                <a:spcPct val="100000"/>
              </a:lnSpc>
              <a:spcBef>
                <a:spcPts val="0"/>
              </a:spcBef>
              <a:spcAft>
                <a:spcPts val="0"/>
              </a:spcAft>
            </a:pPr>
            <a:r>
              <a:rPr lang="en-US" sz="2400" b="1" kern="100" dirty="0">
                <a:solidFill>
                  <a:srgbClr val="002060"/>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Joshua 24:22–28—We Will Serve the Lord. </a:t>
            </a:r>
          </a:p>
          <a:p>
            <a:pPr lvl="1">
              <a:lnSpc>
                <a:spcPct val="100000"/>
              </a:lnSpc>
              <a:spcBef>
                <a:spcPts val="0"/>
              </a:spcBef>
              <a:spcAft>
                <a:spcPts val="0"/>
              </a:spcAft>
            </a:pPr>
            <a:r>
              <a:rPr lang="en-US" sz="2400" b="1" kern="100" dirty="0">
                <a:solidFill>
                  <a:srgbClr val="002060"/>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Matthew 19:3–9—An Inseparable Union. </a:t>
            </a:r>
          </a:p>
        </p:txBody>
      </p:sp>
      <p:sp>
        <p:nvSpPr>
          <p:cNvPr id="4" name="Subtitle 2">
            <a:extLst>
              <a:ext uri="{FF2B5EF4-FFF2-40B4-BE49-F238E27FC236}">
                <a16:creationId xmlns:a16="http://schemas.microsoft.com/office/drawing/2014/main" id="{6BAC06B5-AA3E-DC2C-F657-F43E8D0EEA20}"/>
              </a:ext>
            </a:extLst>
          </p:cNvPr>
          <p:cNvSpPr txBox="1">
            <a:spLocks/>
          </p:cNvSpPr>
          <p:nvPr/>
        </p:nvSpPr>
        <p:spPr>
          <a:xfrm>
            <a:off x="625737" y="1485220"/>
            <a:ext cx="5656322" cy="620806"/>
          </a:xfrm>
          <a:prstGeom prst="rect">
            <a:avLst/>
          </a:prstGeom>
        </p:spPr>
        <p:txBody>
          <a:bodyPr vert="horz" lIns="91440" tIns="45720" rIns="91440" bIns="45720" rtlCol="0" anchor="ctr">
            <a:no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00000"/>
              </a:lnSpc>
              <a:spcBef>
                <a:spcPts val="0"/>
              </a:spcBef>
              <a:spcAft>
                <a:spcPts val="0"/>
              </a:spcAft>
              <a:buNone/>
            </a:pPr>
            <a:r>
              <a:rPr lang="en-US" sz="2400" b="1" dirty="0">
                <a:solidFill>
                  <a:srgbClr val="002060"/>
                </a:solidFill>
                <a:latin typeface="Gotham Medium" panose="02000604030000020004"/>
              </a:rPr>
              <a:t>Daily Bible Readings</a:t>
            </a:r>
          </a:p>
          <a:p>
            <a:pPr marL="0" indent="0">
              <a:lnSpc>
                <a:spcPct val="100000"/>
              </a:lnSpc>
              <a:spcBef>
                <a:spcPts val="0"/>
              </a:spcBef>
              <a:spcAft>
                <a:spcPts val="0"/>
              </a:spcAft>
              <a:buNone/>
            </a:pPr>
            <a:r>
              <a:rPr lang="en-US" sz="2400" dirty="0">
                <a:solidFill>
                  <a:srgbClr val="002060"/>
                </a:solidFill>
                <a:latin typeface="Gotham Medium" panose="02000604030000020004"/>
              </a:rPr>
              <a:t>Week of April 20 through April 25</a:t>
            </a:r>
          </a:p>
        </p:txBody>
      </p:sp>
      <p:sp>
        <p:nvSpPr>
          <p:cNvPr id="5" name="Slide Number Placeholder 1">
            <a:extLst>
              <a:ext uri="{FF2B5EF4-FFF2-40B4-BE49-F238E27FC236}">
                <a16:creationId xmlns:a16="http://schemas.microsoft.com/office/drawing/2014/main" id="{29A2B5EE-797F-476E-157D-A17CF5797425}"/>
              </a:ext>
            </a:extLst>
          </p:cNvPr>
          <p:cNvSpPr>
            <a:spLocks noGrp="1"/>
          </p:cNvSpPr>
          <p:nvPr>
            <p:ph type="sldNum" sz="quarter" idx="12"/>
          </p:nvPr>
        </p:nvSpPr>
        <p:spPr>
          <a:xfrm>
            <a:off x="10175630" y="6330462"/>
            <a:ext cx="1406769" cy="391013"/>
          </a:xfrm>
        </p:spPr>
        <p:txBody>
          <a:bodyPr/>
          <a:lstStyle/>
          <a:p>
            <a:fld id="{1F646F3F-274D-499B-ABBE-824EB4ABDC3D}" type="slidenum">
              <a:rPr lang="en-US" sz="1800" smtClean="0">
                <a:solidFill>
                  <a:srgbClr val="002060"/>
                </a:solidFill>
                <a:latin typeface="Arial Black" panose="020B0A04020102020204" pitchFamily="34" charset="0"/>
              </a:rPr>
              <a:t>5</a:t>
            </a:fld>
            <a:endParaRPr lang="en-US" sz="1800" dirty="0">
              <a:solidFill>
                <a:srgbClr val="002060"/>
              </a:solidFill>
              <a:latin typeface="Arial Black" panose="020B0A04020102020204" pitchFamily="34" charset="0"/>
            </a:endParaRPr>
          </a:p>
        </p:txBody>
      </p:sp>
      <p:sp>
        <p:nvSpPr>
          <p:cNvPr id="6" name="Content Placeholder 2">
            <a:extLst>
              <a:ext uri="{FF2B5EF4-FFF2-40B4-BE49-F238E27FC236}">
                <a16:creationId xmlns:a16="http://schemas.microsoft.com/office/drawing/2014/main" id="{A6258A34-A664-4963-161C-190CB34CEB89}"/>
              </a:ext>
            </a:extLst>
          </p:cNvPr>
          <p:cNvSpPr txBox="1">
            <a:spLocks/>
          </p:cNvSpPr>
          <p:nvPr/>
        </p:nvSpPr>
        <p:spPr>
          <a:xfrm>
            <a:off x="304801" y="4589704"/>
            <a:ext cx="11306008" cy="2039696"/>
          </a:xfrm>
          <a:prstGeom prst="rect">
            <a:avLst/>
          </a:prstGeom>
        </p:spPr>
        <p:txBody>
          <a:bodyPr vert="horz" lIns="91440" tIns="45720" rIns="91440" bIns="45720" rtlCol="0" anchor="ctr">
            <a:no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24000" lvl="1" indent="0">
              <a:lnSpc>
                <a:spcPct val="100000"/>
              </a:lnSpc>
              <a:spcBef>
                <a:spcPts val="0"/>
              </a:spcBef>
              <a:spcAft>
                <a:spcPts val="0"/>
              </a:spcAft>
              <a:buNone/>
            </a:pPr>
            <a:r>
              <a:rPr lang="en-US" sz="2400" kern="100" dirty="0">
                <a:solidFill>
                  <a:srgbClr val="002060"/>
                </a:solidFill>
                <a:effectLst>
                  <a:outerShdw blurRad="38100" dist="38100" dir="2700000" algn="tl">
                    <a:srgbClr val="000000">
                      <a:alpha val="43137"/>
                    </a:srgbClr>
                  </a:outerShdw>
                </a:effectLst>
                <a:latin typeface="Gotham Medium"/>
                <a:ea typeface="Aptos" panose="020B0004020202020204" pitchFamily="34" charset="0"/>
                <a:cs typeface="Times New Roman" panose="02020603050405020304" pitchFamily="18" charset="0"/>
              </a:rPr>
              <a:t>These passages teach that a godly life, family, and relationships are built on wisdom, intentional commitment, and obedience to God’s design. From personal growth to marriage and service, God calls His people to choose Him daily, live with wisdom, and honor His covenant principles. The lesson is clear: lasting success and unity come when we align our lives, homes, and relationships with God’s truth, faithfully committing to serve Him in every area.</a:t>
            </a:r>
          </a:p>
        </p:txBody>
      </p:sp>
      <p:cxnSp>
        <p:nvCxnSpPr>
          <p:cNvPr id="7" name="Straight Connector 6">
            <a:extLst>
              <a:ext uri="{FF2B5EF4-FFF2-40B4-BE49-F238E27FC236}">
                <a16:creationId xmlns:a16="http://schemas.microsoft.com/office/drawing/2014/main" id="{4AE7AD9F-17C5-B089-A239-91D2E775D6BF}"/>
              </a:ext>
            </a:extLst>
          </p:cNvPr>
          <p:cNvCxnSpPr>
            <a:cxnSpLocks/>
          </p:cNvCxnSpPr>
          <p:nvPr/>
        </p:nvCxnSpPr>
        <p:spPr>
          <a:xfrm>
            <a:off x="792480" y="1296136"/>
            <a:ext cx="1060704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74FF5E9-4F77-5ACE-EB23-B22CE500DA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1" y="1295400"/>
            <a:ext cx="4343400" cy="307711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Line 10">
            <a:extLst>
              <a:ext uri="{FF2B5EF4-FFF2-40B4-BE49-F238E27FC236}">
                <a16:creationId xmlns:a16="http://schemas.microsoft.com/office/drawing/2014/main" id="{A1BC265B-6827-93AC-1705-08C0C2973ED8}"/>
              </a:ext>
            </a:extLst>
          </p:cNvPr>
          <p:cNvSpPr>
            <a:spLocks noChangeShapeType="1"/>
          </p:cNvSpPr>
          <p:nvPr/>
        </p:nvSpPr>
        <p:spPr bwMode="auto">
          <a:xfrm flipV="1">
            <a:off x="-76200" y="44314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Tree>
    <p:extLst>
      <p:ext uri="{BB962C8B-B14F-4D97-AF65-F5344CB8AC3E}">
        <p14:creationId xmlns:p14="http://schemas.microsoft.com/office/powerpoint/2010/main" val="758360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A5F162-E542-7969-0E66-09FA813F3141}"/>
              </a:ext>
            </a:extLst>
          </p:cNvPr>
          <p:cNvSpPr/>
          <p:nvPr/>
        </p:nvSpPr>
        <p:spPr>
          <a:xfrm>
            <a:off x="32657" y="778848"/>
            <a:ext cx="12159343" cy="6155352"/>
          </a:xfrm>
          <a:prstGeom prst="rect">
            <a:avLst/>
          </a:prstGeom>
          <a:blipFill>
            <a:blip r:embed="rId3">
              <a:duotone>
                <a:prstClr val="black"/>
                <a:schemeClr val="accent1">
                  <a:tint val="45000"/>
                  <a:satMod val="400000"/>
                </a:schemeClr>
              </a:duotone>
              <a:alphaModFix amt="35000"/>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0"/>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74473" y="80994"/>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29" name="TextBox 28">
            <a:extLst>
              <a:ext uri="{FF2B5EF4-FFF2-40B4-BE49-F238E27FC236}">
                <a16:creationId xmlns:a16="http://schemas.microsoft.com/office/drawing/2014/main" id="{94623693-3F29-41C2-8ECA-512EA43AF814}"/>
              </a:ext>
            </a:extLst>
          </p:cNvPr>
          <p:cNvSpPr txBox="1"/>
          <p:nvPr/>
        </p:nvSpPr>
        <p:spPr>
          <a:xfrm>
            <a:off x="32657" y="-10051"/>
            <a:ext cx="3444003" cy="584295"/>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CONTEXT</a:t>
            </a:r>
          </a:p>
        </p:txBody>
      </p:sp>
      <p:sp>
        <p:nvSpPr>
          <p:cNvPr id="27" name="Rectangle 26">
            <a:extLst>
              <a:ext uri="{FF2B5EF4-FFF2-40B4-BE49-F238E27FC236}">
                <a16:creationId xmlns:a16="http://schemas.microsoft.com/office/drawing/2014/main" id="{5D12579F-ED0B-4F28-9022-D18F2789D03C}"/>
              </a:ext>
            </a:extLst>
          </p:cNvPr>
          <p:cNvSpPr/>
          <p:nvPr/>
        </p:nvSpPr>
        <p:spPr>
          <a:xfrm>
            <a:off x="32656" y="876781"/>
            <a:ext cx="12165785" cy="5981219"/>
          </a:xfrm>
          <a:prstGeom prst="rect">
            <a:avLst/>
          </a:prstGeom>
          <a:solidFill>
            <a:schemeClr val="accent5">
              <a:lumMod val="20000"/>
              <a:lumOff val="80000"/>
              <a:alpha val="4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In Mark 9, Jesus is nearing the end of His ministry.  He has just warned his disciples a second time about his impending death, although they still fail to grasp it (Mark 9:31–32).  Instead, they’re more concerned about jockeying for position in His kingdom.  But as they journey to Jerusalem, Jesus takes two opportunities to use children—nuisances to the disciples (10:13)—to demonstrate the value of every person, no matter how small, and to model what following God should look like.</a:t>
            </a: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a:lnSpc>
                <a:spcPct val="107000"/>
              </a:lnSpc>
            </a:pPr>
            <a:r>
              <a:rPr lang="en-US" sz="1600"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CONTEXT: HISTORICAL </a:t>
            </a:r>
          </a:p>
          <a:p>
            <a:pPr lvl="1">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Our text lands between Peter’s confession of Jesus, “Thou art the Christ” (Mark 8:29), and the triumphal entry (11:1–10). Sandwiched between these events are clarifying motifs defining God’s kingdom as upside down and backward to natural human instinct. Examples of these motifs are the high cost of discipleship (10:21–22), the difficulties of wealth (10:24–31), and a redefinition of greatness (10:36–45). Throughout this section, Jesus exalts the weak and lowly while humbling the powerful and proud.</a:t>
            </a: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lvl="1">
              <a:lnSpc>
                <a:spcPct val="107000"/>
              </a:lnSpc>
            </a:pPr>
            <a:endPar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lvl="1">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Just prior to today’s text, Jesus and His disciples traveled the 25 miles between Caesarea Philippi and Capernaum (Mark 8:27; 9:33). Caesarea Philippi was a town in the hill country at the base of Mount Hermon. Capernaum was a small fishing village that Jesus used as the home base of His ministry on the northern shore of the Sea of Galilee (Matthew 4:13). Capernaum is mentioned in all four Gospels and named more than any other town in the New Testament except Jerusalem. It is where the centurion asks for Jesus’ help and where He heals the paralytic who was dropped through the roof (Matthew 8:5; Mark 2:1–12). In contrast, Scripture mentions Caesarea Philippi only twice: in Matthew 16:13 and its parallel in Mark 8:27.</a:t>
            </a:r>
            <a:r>
              <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sz="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600" b="1" u="sng"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CHILDREN</a:t>
            </a:r>
          </a:p>
          <a:p>
            <a:pPr lvl="1">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In the Greco-Roman world of the first century AD, children held little significance. Adults viewed them as lacking reason and requiring training. The aim of their training was to learn their parents’ business and duties. Their value was in their contribution to the family. In the extreme, children were considered property—to be nurtured or disposed of as the head of household determined. The same was true in Jewish households, but God also taught His people to consider children as a blessing (Psalm 127:3–5). God instructed parents to teach Israel’s faith to their children and train them properly in behavior and wisdom (Deuteronomy 11:19; 31:12–13; Proverbs 22:6). Still, they had little power or status. </a:t>
            </a:r>
          </a:p>
        </p:txBody>
      </p:sp>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63875"/>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897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9CEBA2-1282-4559-8CB9-C147912DF0BC}"/>
              </a:ext>
            </a:extLst>
          </p:cNvPr>
          <p:cNvSpPr/>
          <p:nvPr/>
        </p:nvSpPr>
        <p:spPr>
          <a:xfrm>
            <a:off x="1607686" y="798180"/>
            <a:ext cx="10641876" cy="6212219"/>
          </a:xfrm>
          <a:prstGeom prst="rect">
            <a:avLst/>
          </a:prstGeom>
          <a:solidFill>
            <a:schemeClr val="accent5">
              <a:lumMod val="20000"/>
              <a:lumOff val="8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74473" y="80994"/>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29" name="TextBox 28">
            <a:extLst>
              <a:ext uri="{FF2B5EF4-FFF2-40B4-BE49-F238E27FC236}">
                <a16:creationId xmlns:a16="http://schemas.microsoft.com/office/drawing/2014/main" id="{94623693-3F29-41C2-8ECA-512EA43AF814}"/>
              </a:ext>
            </a:extLst>
          </p:cNvPr>
          <p:cNvSpPr txBox="1"/>
          <p:nvPr/>
        </p:nvSpPr>
        <p:spPr>
          <a:xfrm>
            <a:off x="32657" y="-10051"/>
            <a:ext cx="3444003" cy="584295"/>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CONTEXT</a:t>
            </a:r>
          </a:p>
        </p:txBody>
      </p:sp>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79132" y="671545"/>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 name="Diagram 1">
            <a:extLst>
              <a:ext uri="{FF2B5EF4-FFF2-40B4-BE49-F238E27FC236}">
                <a16:creationId xmlns:a16="http://schemas.microsoft.com/office/drawing/2014/main" id="{C68A066D-639E-4355-8108-863B53E6C73F}"/>
              </a:ext>
            </a:extLst>
          </p:cNvPr>
          <p:cNvGraphicFramePr/>
          <p:nvPr>
            <p:extLst>
              <p:ext uri="{D42A27DB-BD31-4B8C-83A1-F6EECF244321}">
                <p14:modId xmlns:p14="http://schemas.microsoft.com/office/powerpoint/2010/main" val="1900361336"/>
              </p:ext>
            </p:extLst>
          </p:nvPr>
        </p:nvGraphicFramePr>
        <p:xfrm>
          <a:off x="1676400" y="787441"/>
          <a:ext cx="10308817" cy="6053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E8CBA6A2-FE7A-E737-B579-CB39EFCEC4CF}"/>
              </a:ext>
            </a:extLst>
          </p:cNvPr>
          <p:cNvSpPr txBox="1"/>
          <p:nvPr/>
        </p:nvSpPr>
        <p:spPr>
          <a:xfrm>
            <a:off x="1607686" y="1287795"/>
            <a:ext cx="10225040" cy="3140411"/>
          </a:xfrm>
          <a:prstGeom prst="rect">
            <a:avLst/>
          </a:prstGeom>
          <a:noFill/>
        </p:spPr>
        <p:txBody>
          <a:bodyPr wrap="square">
            <a:spAutoFit/>
          </a:bodyPr>
          <a:lstStyle/>
          <a:p>
            <a:pPr marL="0" marR="0">
              <a:lnSpc>
                <a:spcPct val="107000"/>
              </a:lnSpc>
              <a:spcBef>
                <a:spcPts val="0"/>
              </a:spcBef>
              <a:spcAft>
                <a:spcPts val="0"/>
              </a:spcAft>
            </a:pPr>
            <a:r>
              <a:rPr lang="en-US" sz="2000" b="1" kern="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Millstones were common in Bible days and used to grind grain.  The size of the millstone depended on the size of the task involved.  A small millstone could be used by a woman to grind the amount of grain needed for that day by hand.  On the other hand, larger millstones were often turned by donkeys, in order to grind a large amount of grain all together.  The example here suggests that Jesus is referring to this larger kind of millstone.</a:t>
            </a:r>
            <a:r>
              <a:rPr lang="en-US" sz="600" b="1" kern="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0" marR="0">
              <a:lnSpc>
                <a:spcPct val="107000"/>
              </a:lnSpc>
              <a:spcBef>
                <a:spcPts val="0"/>
              </a:spcBef>
              <a:spcAft>
                <a:spcPts val="0"/>
              </a:spcAft>
            </a:pPr>
            <a:r>
              <a:rPr lang="en-US" sz="600" b="1" kern="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a:t>
            </a:r>
          </a:p>
          <a:p>
            <a:pPr marL="0" marR="0">
              <a:lnSpc>
                <a:spcPct val="107000"/>
              </a:lnSpc>
              <a:spcBef>
                <a:spcPts val="0"/>
              </a:spcBef>
              <a:spcAft>
                <a:spcPts val="0"/>
              </a:spcAft>
            </a:pPr>
            <a:r>
              <a:rPr lang="en-US" sz="2000" b="1" kern="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It was also the practice among some nations, particularly the Syrians and Romans, to use millstones as a form of capital punishment, actually using them to drown criminal offenders.  Such a punishment would be horrific.  And yet, Jesus declares those who cause children to stumble would be better off having this sort of thing happen to them. </a:t>
            </a:r>
          </a:p>
        </p:txBody>
      </p:sp>
      <p:graphicFrame>
        <p:nvGraphicFramePr>
          <p:cNvPr id="5" name="Diagram 4">
            <a:extLst>
              <a:ext uri="{FF2B5EF4-FFF2-40B4-BE49-F238E27FC236}">
                <a16:creationId xmlns:a16="http://schemas.microsoft.com/office/drawing/2014/main" id="{A563AB48-B2E6-89F1-E5C0-8638BFE366C4}"/>
              </a:ext>
            </a:extLst>
          </p:cNvPr>
          <p:cNvGraphicFramePr/>
          <p:nvPr>
            <p:extLst>
              <p:ext uri="{D42A27DB-BD31-4B8C-83A1-F6EECF244321}">
                <p14:modId xmlns:p14="http://schemas.microsoft.com/office/powerpoint/2010/main" val="3012538740"/>
              </p:ext>
            </p:extLst>
          </p:nvPr>
        </p:nvGraphicFramePr>
        <p:xfrm>
          <a:off x="1676400" y="4343077"/>
          <a:ext cx="10440724" cy="58071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a:extLst>
              <a:ext uri="{FF2B5EF4-FFF2-40B4-BE49-F238E27FC236}">
                <a16:creationId xmlns:a16="http://schemas.microsoft.com/office/drawing/2014/main" id="{DB1DE5E4-1289-B815-9630-5BBE7E254A3F}"/>
              </a:ext>
            </a:extLst>
          </p:cNvPr>
          <p:cNvSpPr txBox="1"/>
          <p:nvPr/>
        </p:nvSpPr>
        <p:spPr>
          <a:xfrm>
            <a:off x="2036814" y="4851842"/>
            <a:ext cx="9697986" cy="2053639"/>
          </a:xfrm>
          <a:prstGeom prst="rect">
            <a:avLst/>
          </a:prstGeom>
          <a:noFill/>
        </p:spPr>
        <p:txBody>
          <a:bodyPr wrap="square">
            <a:spAutoFit/>
          </a:bodyPr>
          <a:lstStyle/>
          <a:p>
            <a:pPr marL="0" marR="0">
              <a:lnSpc>
                <a:spcPct val="107000"/>
              </a:lnSpc>
              <a:spcBef>
                <a:spcPts val="0"/>
              </a:spcBef>
              <a:spcAft>
                <a:spcPts val="0"/>
              </a:spcAft>
            </a:pPr>
            <a:r>
              <a:rPr lang="en-US" sz="2000" b="1" kern="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The verb for “stumble” and the closely associated noun appear forty times in the New Testament.  The contextual meaning owes a lot to the way the words are used in Greek translations of the Old Testament.  A person’s relation to God is always part of the point.  It is not simply about leading a person into a simple mistake.  In this context, the meaning is clearly about causing a loss of faith (which has eternal significance to the victim).  That is what makes this so heinous. </a:t>
            </a:r>
            <a:endParaRPr lang="en-US" sz="2000" b="1" kern="1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25DD35FE-1D8B-48FC-906F-5135DE05ADED}"/>
              </a:ext>
            </a:extLst>
          </p:cNvPr>
          <p:cNvSpPr/>
          <p:nvPr/>
        </p:nvSpPr>
        <p:spPr>
          <a:xfrm>
            <a:off x="114541" y="798180"/>
            <a:ext cx="1400903" cy="1107856"/>
          </a:xfrm>
          <a:prstGeom prst="rect">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BD0A36-7AF5-45BB-D187-34C929E8CCC2}"/>
              </a:ext>
            </a:extLst>
          </p:cNvPr>
          <p:cNvSpPr/>
          <p:nvPr/>
        </p:nvSpPr>
        <p:spPr>
          <a:xfrm>
            <a:off x="114541" y="2421450"/>
            <a:ext cx="1400903" cy="1107856"/>
          </a:xfrm>
          <a:prstGeom prst="rect">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8D10BF1-4ECD-A6E0-053F-EC9181D859C7}"/>
              </a:ext>
            </a:extLst>
          </p:cNvPr>
          <p:cNvSpPr/>
          <p:nvPr/>
        </p:nvSpPr>
        <p:spPr>
          <a:xfrm>
            <a:off x="114541" y="4044720"/>
            <a:ext cx="1400903" cy="1107856"/>
          </a:xfrm>
          <a:prstGeom prst="rect">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0D1FD8-5DB7-3593-0AC3-4C61227727EA}"/>
              </a:ext>
            </a:extLst>
          </p:cNvPr>
          <p:cNvSpPr/>
          <p:nvPr/>
        </p:nvSpPr>
        <p:spPr>
          <a:xfrm>
            <a:off x="114541" y="5667989"/>
            <a:ext cx="1400903" cy="1107856"/>
          </a:xfrm>
          <a:prstGeom prst="rect">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442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0" y="6858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80994"/>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4724400" cy="588140"/>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INTRODUCTION</a:t>
            </a:r>
          </a:p>
        </p:txBody>
      </p:sp>
      <p:sp>
        <p:nvSpPr>
          <p:cNvPr id="4" name="Rectangle: Rounded Corners 3">
            <a:extLst>
              <a:ext uri="{FF2B5EF4-FFF2-40B4-BE49-F238E27FC236}">
                <a16:creationId xmlns:a16="http://schemas.microsoft.com/office/drawing/2014/main" id="{D57BDEEC-D23D-A0AE-3699-E6C7F71DB2C1}"/>
              </a:ext>
            </a:extLst>
          </p:cNvPr>
          <p:cNvSpPr/>
          <p:nvPr/>
        </p:nvSpPr>
        <p:spPr>
          <a:xfrm>
            <a:off x="229460" y="815436"/>
            <a:ext cx="6476140" cy="5943600"/>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u="heavy" cap="small" dirty="0">
                <a:solidFill>
                  <a:schemeClr val="bg1"/>
                </a:solidFill>
                <a:effectLst>
                  <a:outerShdw blurRad="38100" dist="38100" dir="2700000" algn="tl">
                    <a:srgbClr val="000000">
                      <a:alpha val="43137"/>
                    </a:srgbClr>
                  </a:outerShdw>
                </a:effectLst>
                <a:latin typeface="Gotham Medium" panose="02000604030000020004"/>
              </a:rPr>
              <a:t>Children in Jesus’ Day</a:t>
            </a:r>
            <a:r>
              <a:rPr lang="en-US" sz="2400" b="1" cap="small" dirty="0">
                <a:solidFill>
                  <a:schemeClr val="bg1"/>
                </a:solidFill>
                <a:effectLst>
                  <a:outerShdw blurRad="38100" dist="38100" dir="2700000" algn="tl">
                    <a:srgbClr val="000000">
                      <a:alpha val="43137"/>
                    </a:srgbClr>
                  </a:outerShdw>
                </a:effectLst>
                <a:latin typeface="Gotham Medium" panose="02000604030000020004"/>
              </a:rPr>
              <a:t>—</a:t>
            </a:r>
          </a:p>
          <a:p>
            <a:r>
              <a:rPr lang="en-US" b="1" dirty="0">
                <a:solidFill>
                  <a:schemeClr val="bg1"/>
                </a:solidFill>
                <a:effectLst>
                  <a:outerShdw blurRad="38100" dist="38100" dir="2700000" algn="tl">
                    <a:srgbClr val="000000">
                      <a:alpha val="43137"/>
                    </a:srgbClr>
                  </a:outerShdw>
                </a:effectLst>
                <a:latin typeface="Gotham Medium" panose="02000604030000020004"/>
              </a:rPr>
              <a:t>In a culture that is highly conscious of honor and shame— like the Greco-Roman world of Jesus’ day—social status, reputation, and power play an outsized role in the way that people are treated.  Children were loved, but they were treated a bit like property.  They were viewed as senseless and in need of training.  They were supposed to be deferential, honoring elders, getting out of the way whenever possible.  It was their duty to learn their parents’ trade and responsibilities.  Children were seen as valuable for what they contributed to the family.  They were most parents’ only “retirement plan. ”</a:t>
            </a:r>
            <a:endParaRPr lang="en-US" sz="600" b="1" dirty="0">
              <a:solidFill>
                <a:schemeClr val="bg1"/>
              </a:solidFill>
              <a:effectLst>
                <a:outerShdw blurRad="38100" dist="38100" dir="2700000" algn="tl">
                  <a:srgbClr val="000000">
                    <a:alpha val="43137"/>
                  </a:srgbClr>
                </a:outerShdw>
              </a:effectLst>
              <a:latin typeface="Gotham Medium" panose="02000604030000020004"/>
            </a:endParaRPr>
          </a:p>
          <a:p>
            <a:r>
              <a:rPr lang="en-US" sz="600" b="1" dirty="0">
                <a:solidFill>
                  <a:schemeClr val="bg1"/>
                </a:solidFill>
                <a:effectLst>
                  <a:outerShdw blurRad="38100" dist="38100" dir="2700000" algn="tl">
                    <a:srgbClr val="000000">
                      <a:alpha val="43137"/>
                    </a:srgbClr>
                  </a:outerShdw>
                </a:effectLst>
                <a:latin typeface="Gotham Medium" panose="02000604030000020004"/>
              </a:rPr>
              <a:t> </a:t>
            </a:r>
          </a:p>
          <a:p>
            <a:r>
              <a:rPr lang="en-US" b="1" dirty="0">
                <a:solidFill>
                  <a:schemeClr val="bg1"/>
                </a:solidFill>
                <a:effectLst>
                  <a:outerShdw blurRad="38100" dist="38100" dir="2700000" algn="tl">
                    <a:srgbClr val="000000">
                      <a:alpha val="43137"/>
                    </a:srgbClr>
                  </a:outerShdw>
                </a:effectLst>
                <a:latin typeface="Gotham Medium" panose="02000604030000020004"/>
              </a:rPr>
              <a:t>When Jesus honors a child, it is scandalous.  No one except Jesus at this time would think to tell others to imitate a child! But God’s Word says that children are a gift and a blessing (Ps.  127:3–5).  As we will continue to discuss next week, God instructs parents to raise children in the faith and to train them properly in behavior and wisdom (Deut.  11:19; 31:12–13; Prov.  22:6). </a:t>
            </a:r>
          </a:p>
        </p:txBody>
      </p:sp>
      <p:sp>
        <p:nvSpPr>
          <p:cNvPr id="2" name="Rectangle 1">
            <a:extLst>
              <a:ext uri="{FF2B5EF4-FFF2-40B4-BE49-F238E27FC236}">
                <a16:creationId xmlns:a16="http://schemas.microsoft.com/office/drawing/2014/main" id="{83A8794F-A625-5700-99AD-392FCCEC0A20}"/>
              </a:ext>
            </a:extLst>
          </p:cNvPr>
          <p:cNvSpPr/>
          <p:nvPr/>
        </p:nvSpPr>
        <p:spPr>
          <a:xfrm>
            <a:off x="6858000" y="1066800"/>
            <a:ext cx="5104540" cy="5562600"/>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71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C15FD0-0218-4DDC-B593-6377C2AE72DD}"/>
              </a:ext>
            </a:extLst>
          </p:cNvPr>
          <p:cNvSpPr/>
          <p:nvPr/>
        </p:nvSpPr>
        <p:spPr>
          <a:xfrm>
            <a:off x="11152" y="874381"/>
            <a:ext cx="12154633" cy="621221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63875"/>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80994"/>
            <a:ext cx="3016280" cy="514350"/>
          </a:xfrm>
          <a:prstGeom prst="rect">
            <a:avLst/>
          </a:prstGeom>
          <a:solidFill>
            <a:schemeClr val="accent6">
              <a:lumMod val="40000"/>
              <a:lumOff val="60000"/>
              <a:alpha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55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rgbClr val="002060"/>
                </a:solidFill>
                <a:latin typeface="Gotham Medium" panose="02000604030000020004"/>
              </a:rPr>
              <a:t>CHILDREN GIFT AND MODEL</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4724400" cy="588140"/>
          </a:xfrm>
          <a:prstGeom prst="rect">
            <a:avLst/>
          </a:prstGeom>
          <a:solidFill>
            <a:schemeClr val="accent6">
              <a:lumMod val="40000"/>
              <a:lumOff val="6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rgbClr val="002060"/>
                </a:solidFill>
                <a:latin typeface="Gotham Medium" panose="02000604030000020004"/>
              </a:rPr>
              <a:t>LESSON INTRODUCTION</a:t>
            </a:r>
          </a:p>
        </p:txBody>
      </p:sp>
      <p:sp>
        <p:nvSpPr>
          <p:cNvPr id="7" name="Line 10">
            <a:extLst>
              <a:ext uri="{FF2B5EF4-FFF2-40B4-BE49-F238E27FC236}">
                <a16:creationId xmlns:a16="http://schemas.microsoft.com/office/drawing/2014/main" id="{0C76946B-BF92-494A-B496-02B8F6E36F45}"/>
              </a:ext>
            </a:extLst>
          </p:cNvPr>
          <p:cNvSpPr>
            <a:spLocks noChangeShapeType="1"/>
          </p:cNvSpPr>
          <p:nvPr/>
        </p:nvSpPr>
        <p:spPr bwMode="auto">
          <a:xfrm flipV="1">
            <a:off x="178615" y="70222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4" name="Rectangle: Rounded Corners 3">
            <a:extLst>
              <a:ext uri="{FF2B5EF4-FFF2-40B4-BE49-F238E27FC236}">
                <a16:creationId xmlns:a16="http://schemas.microsoft.com/office/drawing/2014/main" id="{B0B6AA5B-1276-CAF7-46DB-56283EBFF35E}"/>
              </a:ext>
            </a:extLst>
          </p:cNvPr>
          <p:cNvSpPr/>
          <p:nvPr/>
        </p:nvSpPr>
        <p:spPr>
          <a:xfrm>
            <a:off x="5638800" y="930976"/>
            <a:ext cx="6233337" cy="5971032"/>
          </a:xfrm>
          <a:prstGeom prst="round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800" b="1" u="heavy" cap="small" dirty="0">
                <a:solidFill>
                  <a:schemeClr val="bg1"/>
                </a:solidFill>
                <a:effectLst>
                  <a:outerShdw blurRad="38100" dist="38100" dir="2700000" algn="tl">
                    <a:srgbClr val="000000">
                      <a:alpha val="43137"/>
                    </a:srgbClr>
                  </a:outerShdw>
                </a:effectLst>
                <a:latin typeface="Gotham Medium" panose="02000604030000020004"/>
              </a:rPr>
              <a:t>The Importance of Blessing</a:t>
            </a:r>
          </a:p>
          <a:p>
            <a:r>
              <a:rPr lang="en-US" sz="2000" b="1" dirty="0">
                <a:solidFill>
                  <a:schemeClr val="bg1"/>
                </a:solidFill>
                <a:effectLst>
                  <a:outerShdw blurRad="38100" dist="38100" dir="2700000" algn="tl">
                    <a:srgbClr val="000000">
                      <a:alpha val="43137"/>
                    </a:srgbClr>
                  </a:outerShdw>
                </a:effectLst>
                <a:latin typeface="Gotham Medium" panose="02000604030000020004"/>
              </a:rPr>
              <a:t>Parents valued having a great rabbi’s blessing of their children.  It was not unusual in Bible times, as in many churches today, to bring children forward in the synagogue for a blessing, to be dedicated to God (compare Gen.  48:9, 13–16), especially after a child’s first birthday.  And here was a rabbi whose authority excelled that of other rabbis in the synagogue (Matt.  7:29)!</a:t>
            </a:r>
            <a:endParaRPr lang="en-US" sz="700" b="1" dirty="0">
              <a:solidFill>
                <a:schemeClr val="bg1"/>
              </a:solidFill>
              <a:effectLst>
                <a:outerShdw blurRad="38100" dist="38100" dir="2700000" algn="tl">
                  <a:srgbClr val="000000">
                    <a:alpha val="43137"/>
                  </a:srgbClr>
                </a:outerShdw>
              </a:effectLst>
              <a:latin typeface="Gotham Medium" panose="02000604030000020004"/>
            </a:endParaRPr>
          </a:p>
          <a:p>
            <a:r>
              <a:rPr lang="en-US" sz="700" b="1" dirty="0">
                <a:solidFill>
                  <a:schemeClr val="bg1"/>
                </a:solidFill>
                <a:effectLst>
                  <a:outerShdw blurRad="38100" dist="38100" dir="2700000" algn="tl">
                    <a:srgbClr val="000000">
                      <a:alpha val="43137"/>
                    </a:srgbClr>
                  </a:outerShdw>
                </a:effectLst>
                <a:latin typeface="Gotham Medium" panose="02000604030000020004"/>
              </a:rPr>
              <a:t> </a:t>
            </a:r>
          </a:p>
          <a:p>
            <a:r>
              <a:rPr lang="en-US" sz="2000" b="1" dirty="0">
                <a:solidFill>
                  <a:schemeClr val="bg1"/>
                </a:solidFill>
                <a:effectLst>
                  <a:outerShdw blurRad="38100" dist="38100" dir="2700000" algn="tl">
                    <a:srgbClr val="000000">
                      <a:alpha val="43137"/>
                    </a:srgbClr>
                  </a:outerShdw>
                </a:effectLst>
                <a:latin typeface="Gotham Medium" panose="02000604030000020004"/>
              </a:rPr>
              <a:t>It is possible that some of the children were sick, and that the parents hoped that Jesus’ blessing would also bring healing from physical or spiritual ailments, as it had for some in Capernaum (Mark 9:14–27).  And, of course, because of their expected future contributions to the family, a blessing of children was, by extension, a blessing upon the entire family. </a:t>
            </a:r>
          </a:p>
        </p:txBody>
      </p:sp>
      <p:sp>
        <p:nvSpPr>
          <p:cNvPr id="17" name="Rectangle 16">
            <a:extLst>
              <a:ext uri="{FF2B5EF4-FFF2-40B4-BE49-F238E27FC236}">
                <a16:creationId xmlns:a16="http://schemas.microsoft.com/office/drawing/2014/main" id="{96610924-CD0D-8782-3CD8-7079594854E8}"/>
              </a:ext>
            </a:extLst>
          </p:cNvPr>
          <p:cNvSpPr/>
          <p:nvPr/>
        </p:nvSpPr>
        <p:spPr>
          <a:xfrm>
            <a:off x="210699" y="1074703"/>
            <a:ext cx="5104540" cy="5562600"/>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358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9724</Words>
  <Application>Microsoft Office PowerPoint</Application>
  <PresentationFormat>Widescreen</PresentationFormat>
  <Paragraphs>569</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Gotham Book</vt:lpstr>
      <vt:lpstr>Gotham Medium</vt:lpstr>
      <vt:lpstr>Helvetica Neue</vt:lpstr>
      <vt:lpstr>Aptos</vt:lpstr>
      <vt:lpstr>Arial</vt:lpstr>
      <vt:lpstr>Arial Black</vt:lpstr>
      <vt:lpstr>Calibri</vt:lpstr>
      <vt:lpstr>Wingdings</vt:lpstr>
      <vt:lpstr>Office Theme</vt:lpstr>
      <vt:lpstr>PowerPoint Presentation</vt:lpstr>
      <vt:lpstr>PowerPoint Presentation</vt:lpstr>
      <vt:lpstr>PowerPoint Presentation</vt:lpstr>
      <vt:lpstr>PowerPoint Presentation</vt:lpstr>
      <vt:lpstr>CHILDREN GIFT AND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22</cp:revision>
  <dcterms:created xsi:type="dcterms:W3CDTF">2020-11-21T22:39:58Z</dcterms:created>
  <dcterms:modified xsi:type="dcterms:W3CDTF">2026-04-13T01:11:30Z</dcterms:modified>
</cp:coreProperties>
</file>