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4" r:id="rId2"/>
    <p:sldId id="306" r:id="rId3"/>
    <p:sldId id="296" r:id="rId4"/>
    <p:sldId id="504" r:id="rId5"/>
    <p:sldId id="503" r:id="rId6"/>
    <p:sldId id="308" r:id="rId7"/>
    <p:sldId id="326" r:id="rId8"/>
    <p:sldId id="331" r:id="rId9"/>
    <p:sldId id="263" r:id="rId10"/>
    <p:sldId id="328" r:id="rId11"/>
    <p:sldId id="333" r:id="rId12"/>
    <p:sldId id="334" r:id="rId13"/>
    <p:sldId id="505" r:id="rId14"/>
    <p:sldId id="293" r:id="rId15"/>
    <p:sldId id="325" r:id="rId16"/>
    <p:sldId id="506" r:id="rId17"/>
    <p:sldId id="275" r:id="rId18"/>
    <p:sldId id="507" r:id="rId19"/>
    <p:sldId id="282" r:id="rId20"/>
    <p:sldId id="277" r:id="rId21"/>
    <p:sldId id="508" r:id="rId22"/>
    <p:sldId id="509" r:id="rId23"/>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296"/>
            <p14:sldId id="504"/>
            <p14:sldId id="503"/>
            <p14:sldId id="308"/>
          </p14:sldIdLst>
        </p14:section>
        <p14:section name="Lesson Introduction" id="{39648E5E-5876-439D-86F6-6E7CCA4309F4}">
          <p14:sldIdLst>
            <p14:sldId id="326"/>
            <p14:sldId id="331"/>
          </p14:sldIdLst>
        </p14:section>
        <p14:section name="Lesson Context" id="{F26C3BC0-FC5F-48E7-926A-7FD6FCBB90CE}">
          <p14:sldIdLst>
            <p14:sldId id="263"/>
            <p14:sldId id="328"/>
          </p14:sldIdLst>
        </p14:section>
        <p14:section name="LESSON OVERVIEW" id="{C6BF38BB-5A55-4CA1-8553-0BD39F693BEF}">
          <p14:sldIdLst>
            <p14:sldId id="333"/>
            <p14:sldId id="334"/>
          </p14:sldIdLst>
        </p14:section>
        <p14:section name="Lesson Conclusion" id="{BB2B7FAC-DD78-4606-A052-99203845483C}">
          <p14:sldIdLst>
            <p14:sldId id="505"/>
            <p14:sldId id="293"/>
            <p14:sldId id="325"/>
            <p14:sldId id="506"/>
            <p14:sldId id="275"/>
          </p14:sldIdLst>
        </p14:section>
        <p14:section name="Section 14" id="{310FAADB-717F-4DF2-A854-AEA637C1AA4C}">
          <p14:sldIdLst>
            <p14:sldId id="507"/>
            <p14:sldId id="282"/>
          </p14:sldIdLst>
        </p14:section>
        <p14:section name="Section 1" id="{172E1B23-C3AF-416C-ADFB-404D59CF9F38}">
          <p14:sldIdLst>
            <p14:sldId id="277"/>
            <p14:sldId id="508"/>
            <p14:sldId id="509"/>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B07B7-3108-48ED-8062-E3F931C04BEF}" v="77" dt="2026-04-25T23:16:09.869"/>
    <p1510:client id="{F142B1A4-F8DB-4E73-BB35-CDAB03A8952D}" v="11" dt="2026-04-26T20:38:14.0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83" autoAdjust="0"/>
    <p:restoredTop sz="62708" autoAdjust="0"/>
  </p:normalViewPr>
  <p:slideViewPr>
    <p:cSldViewPr snapToGrid="0">
      <p:cViewPr>
        <p:scale>
          <a:sx n="120" d="100"/>
          <a:sy n="120" d="100"/>
        </p:scale>
        <p:origin x="-5634" y="-5478"/>
      </p:cViewPr>
      <p:guideLst>
        <p:guide orient="horz" pos="3072"/>
        <p:guide pos="4096"/>
      </p:guideLst>
    </p:cSldViewPr>
  </p:slideViewPr>
  <p:outlineViewPr>
    <p:cViewPr>
      <p:scale>
        <a:sx n="33" d="100"/>
        <a:sy n="33" d="100"/>
      </p:scale>
      <p:origin x="0" y="-5520"/>
    </p:cViewPr>
  </p:outlineViewPr>
  <p:notesTextViewPr>
    <p:cViewPr>
      <p:scale>
        <a:sx n="3" d="2"/>
        <a:sy n="3" d="2"/>
      </p:scale>
      <p:origin x="0" y="0"/>
    </p:cViewPr>
  </p:notesTextViewPr>
  <p:sorterViewPr>
    <p:cViewPr>
      <p:scale>
        <a:sx n="100" d="100"/>
        <a:sy n="100" d="100"/>
      </p:scale>
      <p:origin x="0" y="-9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custSel delSld modSld modMainMaster modSection">
      <pc:chgData name="Stanford Bowman" userId="6ede3e4e1afbea80" providerId="LiveId" clId="{5E8558FB-9D60-4710-A493-61EB11744BF7}" dt="2026-04-26T20:38:23.296" v="148" actId="14100"/>
      <pc:docMkLst>
        <pc:docMk/>
      </pc:docMkLst>
      <pc:sldChg chg="addSp modSp mod setBg">
        <pc:chgData name="Stanford Bowman" userId="6ede3e4e1afbea80" providerId="LiveId" clId="{5E8558FB-9D60-4710-A493-61EB11744BF7}" dt="2026-04-26T20:38:11.205" v="145"/>
        <pc:sldMkLst>
          <pc:docMk/>
          <pc:sldMk cId="732117688" sldId="263"/>
        </pc:sldMkLst>
        <pc:spChg chg="mod">
          <ac:chgData name="Stanford Bowman" userId="6ede3e4e1afbea80" providerId="LiveId" clId="{5E8558FB-9D60-4710-A493-61EB11744BF7}" dt="2026-04-26T20:34:59.265" v="79" actId="207"/>
          <ac:spMkLst>
            <pc:docMk/>
            <pc:sldMk cId="732117688" sldId="263"/>
            <ac:spMk id="2" creationId="{DBA3FA98-EE36-4C3B-9FA0-CA6DB5E0310D}"/>
          </ac:spMkLst>
        </pc:spChg>
        <pc:spChg chg="add mod">
          <ac:chgData name="Stanford Bowman" userId="6ede3e4e1afbea80" providerId="LiveId" clId="{5E8558FB-9D60-4710-A493-61EB11744BF7}" dt="2026-04-26T20:38:11.205" v="145"/>
          <ac:spMkLst>
            <pc:docMk/>
            <pc:sldMk cId="732117688" sldId="263"/>
            <ac:spMk id="3" creationId="{35494828-0F35-3D7C-5F7A-1A4E0150629F}"/>
          </ac:spMkLst>
        </pc:spChg>
        <pc:spChg chg="mod">
          <ac:chgData name="Stanford Bowman" userId="6ede3e4e1afbea80" providerId="LiveId" clId="{5E8558FB-9D60-4710-A493-61EB11744BF7}" dt="2026-04-26T20:34:59.265" v="79" actId="207"/>
          <ac:spMkLst>
            <pc:docMk/>
            <pc:sldMk cId="732117688" sldId="263"/>
            <ac:spMk id="9" creationId="{C62D38B2-4156-C615-792F-DDDC1125B4A3}"/>
          </ac:spMkLst>
        </pc:spChg>
      </pc:sldChg>
      <pc:sldChg chg="modNotes">
        <pc:chgData name="Stanford Bowman" userId="6ede3e4e1afbea80" providerId="LiveId" clId="{5E8558FB-9D60-4710-A493-61EB11744BF7}" dt="2026-04-26T20:33:56.258" v="3" actId="27636"/>
        <pc:sldMkLst>
          <pc:docMk/>
          <pc:sldMk cId="2028828048" sldId="293"/>
        </pc:sldMkLst>
      </pc:sldChg>
      <pc:sldChg chg="modSp mod">
        <pc:chgData name="Stanford Bowman" userId="6ede3e4e1afbea80" providerId="LiveId" clId="{5E8558FB-9D60-4710-A493-61EB11744BF7}" dt="2026-04-26T20:35:42.878" v="82" actId="207"/>
        <pc:sldMkLst>
          <pc:docMk/>
          <pc:sldMk cId="2232715721" sldId="294"/>
        </pc:sldMkLst>
        <pc:spChg chg="mod">
          <ac:chgData name="Stanford Bowman" userId="6ede3e4e1afbea80" providerId="LiveId" clId="{5E8558FB-9D60-4710-A493-61EB11744BF7}" dt="2026-04-26T20:35:42.878" v="82" actId="207"/>
          <ac:spMkLst>
            <pc:docMk/>
            <pc:sldMk cId="2232715721" sldId="294"/>
            <ac:spMk id="3" creationId="{596BCE1E-E24D-419E-8D9F-8319B78B0BF7}"/>
          </ac:spMkLst>
        </pc:spChg>
        <pc:spChg chg="mod">
          <ac:chgData name="Stanford Bowman" userId="6ede3e4e1afbea80" providerId="LiveId" clId="{5E8558FB-9D60-4710-A493-61EB11744BF7}" dt="2026-04-26T20:35:42.878" v="82" actId="207"/>
          <ac:spMkLst>
            <pc:docMk/>
            <pc:sldMk cId="2232715721" sldId="294"/>
            <ac:spMk id="5" creationId="{1BD4BB2E-5C28-8546-AFA6-8FF40D303DC4}"/>
          </ac:spMkLst>
        </pc:spChg>
      </pc:sldChg>
      <pc:sldChg chg="addSp modSp mod">
        <pc:chgData name="Stanford Bowman" userId="6ede3e4e1afbea80" providerId="LiveId" clId="{5E8558FB-9D60-4710-A493-61EB11744BF7}" dt="2026-04-26T20:37:47.019" v="141" actId="1035"/>
        <pc:sldMkLst>
          <pc:docMk/>
          <pc:sldMk cId="1683915044" sldId="296"/>
        </pc:sldMkLst>
        <pc:spChg chg="add mod">
          <ac:chgData name="Stanford Bowman" userId="6ede3e4e1afbea80" providerId="LiveId" clId="{5E8558FB-9D60-4710-A493-61EB11744BF7}" dt="2026-04-26T20:37:47.019" v="141" actId="1035"/>
          <ac:spMkLst>
            <pc:docMk/>
            <pc:sldMk cId="1683915044" sldId="296"/>
            <ac:spMk id="2" creationId="{B38DD790-1CF4-59B5-F2F9-34E540A6653D}"/>
          </ac:spMkLst>
        </pc:spChg>
        <pc:spChg chg="mod">
          <ac:chgData name="Stanford Bowman" userId="6ede3e4e1afbea80" providerId="LiveId" clId="{5E8558FB-9D60-4710-A493-61EB11744BF7}" dt="2026-04-26T20:36:15.709" v="97" actId="207"/>
          <ac:spMkLst>
            <pc:docMk/>
            <pc:sldMk cId="1683915044" sldId="296"/>
            <ac:spMk id="8" creationId="{46EB6426-2FB5-433D-9244-7ECF2452335A}"/>
          </ac:spMkLst>
        </pc:spChg>
        <pc:spChg chg="ord">
          <ac:chgData name="Stanford Bowman" userId="6ede3e4e1afbea80" providerId="LiveId" clId="{5E8558FB-9D60-4710-A493-61EB11744BF7}" dt="2026-04-26T20:36:31.083" v="98" actId="166"/>
          <ac:spMkLst>
            <pc:docMk/>
            <pc:sldMk cId="1683915044" sldId="296"/>
            <ac:spMk id="12" creationId="{73CA73ED-E258-491C-A8C5-3B7FA0697A1D}"/>
          </ac:spMkLst>
        </pc:spChg>
        <pc:spChg chg="mod">
          <ac:chgData name="Stanford Bowman" userId="6ede3e4e1afbea80" providerId="LiveId" clId="{5E8558FB-9D60-4710-A493-61EB11744BF7}" dt="2026-04-26T20:36:15.709" v="97" actId="207"/>
          <ac:spMkLst>
            <pc:docMk/>
            <pc:sldMk cId="1683915044" sldId="296"/>
            <ac:spMk id="14" creationId="{FA326913-7A2E-403D-8099-49DE18883F2F}"/>
          </ac:spMkLst>
        </pc:spChg>
        <pc:picChg chg="ord">
          <ac:chgData name="Stanford Bowman" userId="6ede3e4e1afbea80" providerId="LiveId" clId="{5E8558FB-9D60-4710-A493-61EB11744BF7}" dt="2026-04-26T20:36:31.083" v="98" actId="166"/>
          <ac:picMkLst>
            <pc:docMk/>
            <pc:sldMk cId="1683915044" sldId="296"/>
            <ac:picMk id="13" creationId="{CB01940D-260A-430B-8673-8D8A01B9E356}"/>
          </ac:picMkLst>
        </pc:picChg>
      </pc:sldChg>
      <pc:sldChg chg="addSp modSp">
        <pc:chgData name="Stanford Bowman" userId="6ede3e4e1afbea80" providerId="LiveId" clId="{5E8558FB-9D60-4710-A493-61EB11744BF7}" dt="2026-04-26T20:38:00.953" v="142"/>
        <pc:sldMkLst>
          <pc:docMk/>
          <pc:sldMk cId="1489487438" sldId="308"/>
        </pc:sldMkLst>
        <pc:spChg chg="add mod">
          <ac:chgData name="Stanford Bowman" userId="6ede3e4e1afbea80" providerId="LiveId" clId="{5E8558FB-9D60-4710-A493-61EB11744BF7}" dt="2026-04-26T20:38:00.953" v="142"/>
          <ac:spMkLst>
            <pc:docMk/>
            <pc:sldMk cId="1489487438" sldId="308"/>
            <ac:spMk id="2" creationId="{60269661-ABB4-018B-2E30-D183723011EA}"/>
          </ac:spMkLst>
        </pc:spChg>
      </pc:sldChg>
      <pc:sldChg chg="modNotes">
        <pc:chgData name="Stanford Bowman" userId="6ede3e4e1afbea80" providerId="LiveId" clId="{5E8558FB-9D60-4710-A493-61EB11744BF7}" dt="2026-04-26T20:33:56.269" v="4" actId="27636"/>
        <pc:sldMkLst>
          <pc:docMk/>
          <pc:sldMk cId="180577358" sldId="325"/>
        </pc:sldMkLst>
      </pc:sldChg>
      <pc:sldChg chg="addSp modSp">
        <pc:chgData name="Stanford Bowman" userId="6ede3e4e1afbea80" providerId="LiveId" clId="{5E8558FB-9D60-4710-A493-61EB11744BF7}" dt="2026-04-26T20:38:04.815" v="143"/>
        <pc:sldMkLst>
          <pc:docMk/>
          <pc:sldMk cId="3887617993" sldId="326"/>
        </pc:sldMkLst>
        <pc:spChg chg="add mod">
          <ac:chgData name="Stanford Bowman" userId="6ede3e4e1afbea80" providerId="LiveId" clId="{5E8558FB-9D60-4710-A493-61EB11744BF7}" dt="2026-04-26T20:38:04.815" v="143"/>
          <ac:spMkLst>
            <pc:docMk/>
            <pc:sldMk cId="3887617993" sldId="326"/>
            <ac:spMk id="2" creationId="{06538D7F-4EEA-699B-9BCA-9B58C9681D73}"/>
          </ac:spMkLst>
        </pc:spChg>
      </pc:sldChg>
      <pc:sldChg chg="addSp modSp mod">
        <pc:chgData name="Stanford Bowman" userId="6ede3e4e1afbea80" providerId="LiveId" clId="{5E8558FB-9D60-4710-A493-61EB11744BF7}" dt="2026-04-26T20:38:23.296" v="148" actId="14100"/>
        <pc:sldMkLst>
          <pc:docMk/>
          <pc:sldMk cId="2854650953" sldId="328"/>
        </pc:sldMkLst>
        <pc:spChg chg="add mod">
          <ac:chgData name="Stanford Bowman" userId="6ede3e4e1afbea80" providerId="LiveId" clId="{5E8558FB-9D60-4710-A493-61EB11744BF7}" dt="2026-04-26T20:38:23.296" v="148" actId="14100"/>
          <ac:spMkLst>
            <pc:docMk/>
            <pc:sldMk cId="2854650953" sldId="328"/>
            <ac:spMk id="2" creationId="{F37D495E-414C-5DDA-0E4B-9C4EDD2FF330}"/>
          </ac:spMkLst>
        </pc:spChg>
      </pc:sldChg>
      <pc:sldChg chg="addSp modSp">
        <pc:chgData name="Stanford Bowman" userId="6ede3e4e1afbea80" providerId="LiveId" clId="{5E8558FB-9D60-4710-A493-61EB11744BF7}" dt="2026-04-26T20:38:07.908" v="144"/>
        <pc:sldMkLst>
          <pc:docMk/>
          <pc:sldMk cId="3511111692" sldId="331"/>
        </pc:sldMkLst>
        <pc:spChg chg="add mod">
          <ac:chgData name="Stanford Bowman" userId="6ede3e4e1afbea80" providerId="LiveId" clId="{5E8558FB-9D60-4710-A493-61EB11744BF7}" dt="2026-04-26T20:38:07.908" v="144"/>
          <ac:spMkLst>
            <pc:docMk/>
            <pc:sldMk cId="3511111692" sldId="331"/>
            <ac:spMk id="3" creationId="{F87E411A-C834-6D1A-ADE0-C3A4EF35347E}"/>
          </ac:spMkLst>
        </pc:spChg>
      </pc:sldChg>
      <pc:sldChg chg="del">
        <pc:chgData name="Stanford Bowman" userId="6ede3e4e1afbea80" providerId="LiveId" clId="{5E8558FB-9D60-4710-A493-61EB11744BF7}" dt="2026-04-26T20:32:41.264" v="0" actId="2696"/>
        <pc:sldMkLst>
          <pc:docMk/>
          <pc:sldMk cId="2505661476" sldId="332"/>
        </pc:sldMkLst>
      </pc:sldChg>
      <pc:sldChg chg="modSp mod">
        <pc:chgData name="Stanford Bowman" userId="6ede3e4e1afbea80" providerId="LiveId" clId="{5E8558FB-9D60-4710-A493-61EB11744BF7}" dt="2026-04-26T20:37:18.290" v="121" actId="207"/>
        <pc:sldMkLst>
          <pc:docMk/>
          <pc:sldMk cId="758360709" sldId="503"/>
        </pc:sldMkLst>
        <pc:picChg chg="mod">
          <ac:chgData name="Stanford Bowman" userId="6ede3e4e1afbea80" providerId="LiveId" clId="{5E8558FB-9D60-4710-A493-61EB11744BF7}" dt="2026-04-26T20:37:18.290" v="121" actId="207"/>
          <ac:picMkLst>
            <pc:docMk/>
            <pc:sldMk cId="758360709" sldId="503"/>
            <ac:picMk id="9" creationId="{F6161BA8-40B5-AF5B-06A6-F4DFCFDF4EE8}"/>
          </ac:picMkLst>
        </pc:picChg>
      </pc:sldChg>
      <pc:sldChg chg="modSp mod">
        <pc:chgData name="Stanford Bowman" userId="6ede3e4e1afbea80" providerId="LiveId" clId="{5E8558FB-9D60-4710-A493-61EB11744BF7}" dt="2026-04-26T20:36:52.965" v="99" actId="207"/>
        <pc:sldMkLst>
          <pc:docMk/>
          <pc:sldMk cId="2256758321" sldId="504"/>
        </pc:sldMkLst>
        <pc:picChg chg="mod">
          <ac:chgData name="Stanford Bowman" userId="6ede3e4e1afbea80" providerId="LiveId" clId="{5E8558FB-9D60-4710-A493-61EB11744BF7}" dt="2026-04-26T20:36:52.965" v="99" actId="207"/>
          <ac:picMkLst>
            <pc:docMk/>
            <pc:sldMk cId="2256758321" sldId="504"/>
            <ac:picMk id="9" creationId="{F6161BA8-40B5-AF5B-06A6-F4DFCFDF4EE8}"/>
          </ac:picMkLst>
        </pc:picChg>
      </pc:sldChg>
      <pc:sldChg chg="modNotes">
        <pc:chgData name="Stanford Bowman" userId="6ede3e4e1afbea80" providerId="LiveId" clId="{5E8558FB-9D60-4710-A493-61EB11744BF7}" dt="2026-04-26T20:33:56.236" v="2" actId="27636"/>
        <pc:sldMkLst>
          <pc:docMk/>
          <pc:sldMk cId="3008619926" sldId="505"/>
        </pc:sldMkLst>
      </pc:sldChg>
      <pc:sldMasterChg chg="setBg modSldLayout">
        <pc:chgData name="Stanford Bowman" userId="6ede3e4e1afbea80" providerId="LiveId" clId="{5E8558FB-9D60-4710-A493-61EB11744BF7}" dt="2026-04-26T20:35:13.079" v="80"/>
        <pc:sldMasterMkLst>
          <pc:docMk/>
          <pc:sldMasterMk cId="0" sldId="2147483648"/>
        </pc:sldMasterMkLst>
        <pc:sldLayoutChg chg="setBg">
          <pc:chgData name="Stanford Bowman" userId="6ede3e4e1afbea80" providerId="LiveId" clId="{5E8558FB-9D60-4710-A493-61EB11744BF7}" dt="2026-04-26T20:35:13.079" v="80"/>
          <pc:sldLayoutMkLst>
            <pc:docMk/>
            <pc:sldMasterMk cId="0" sldId="2147483648"/>
            <pc:sldLayoutMk cId="0" sldId="2147483649"/>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0"/>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1"/>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2"/>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3"/>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7"/>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8"/>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59"/>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60"/>
          </pc:sldLayoutMkLst>
        </pc:sldLayoutChg>
        <pc:sldLayoutChg chg="setBg">
          <pc:chgData name="Stanford Bowman" userId="6ede3e4e1afbea80" providerId="LiveId" clId="{5E8558FB-9D60-4710-A493-61EB11744BF7}" dt="2026-04-26T20:35:13.079" v="80"/>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200" dirty="0">
                <a:effectLst/>
                <a:latin typeface="Helvetica Neue"/>
                <a:ea typeface="Helvetica Neue"/>
                <a:cs typeface="Helvetica Neue"/>
                <a:sym typeface="Helvetica Neue"/>
              </a:rPr>
              <a:t> </a:t>
            </a: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Political and Cultural Background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tension between Israel and Assyria shaped Jonah’s mindset. Though Assyria was temporarily weakened, its history of violence made Nineveh a feared enemy, making Jonah’s mission emotionally and politically difficult.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assignment to Nineveh was not just spiritual—it challenged deep-rooted fear, trauma, and national conflict.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Assyria was known for brutality and intimidation.</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Israel experienced temporary prosperity under Jeroboam II.</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Nineveh later became a dominant imperial capital.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Past wounds can distort our view of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is not limited by human conflict.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requires trusting God beyond fear and history.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Literary Lesson Context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narrative reveals God’s persistent grace in pursuing Jonah. Through the storm, the sailors, and the great fish, God orchestrates events to redirect Jonah toward 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disobedience leads to divine intervention, repentance, and restoration, culminating in renewed obedience to God’s command.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deliberately fled from God’s command.</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used a storm and circumstances to confront him.</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Jonah’s repentance led to a second opportunity.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disciplines to restore, not destroy.</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Disobedience leads to consequences, but not abandonment.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offers second chances for renewed obedience.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Summary (Lesson Introduction)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lesson context reveals a powerful truth about God’s sovereignty, mercy, and persistence. Jonah’s resistance was rooted in fear, history, and personal bias, yet God pursued him and redirected his path. Through historical conflict and divine intervention, we see that God’s mission extends beyond human boundaries and personal comfort. The lesson God wants us to learn is this: we cannot escape God’s presence or His purpose. Instead, we must surrender our fears, release our prejudices, and obey His call—trusting that His plans are greater, His mercy is wider, and His grace is available to all.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67641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1 Then the word of the Lord came to Jonah a second time: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2 “Go to the great city of Nineveh and proclaim to it the message I give you. ”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3 Jonah obeyed the word of the Lord and went to Nineveh.  Now Nineveh was a very large city; it took three days to go through it.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4 Jonah began by going a day’s journey into the city, proclaiming, “Forty more days and Nineveh will be overthrown. ”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5 The Ninevites believed God.  A fast was proclaimed, and all of them, from the greatest to the least, put on sackcloth. </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God Sends Jonah (Again); Nineveh Repents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Even though Jonah ran away from God’s command—God sent the great fish to swallow him and bring him back—Jonah has a second opportunity to heed the call.  It could be that Jonah is still sitting on the shore of the Mediterranean Sea, freshly out of the great fish (</a:t>
            </a:r>
            <a:r>
              <a:rPr lang="en-US" sz="2200" i="1" dirty="0">
                <a:effectLst/>
                <a:latin typeface="Helvetica Neue"/>
                <a:ea typeface="Helvetica Neue"/>
                <a:cs typeface="Helvetica Neue"/>
                <a:sym typeface="Helvetica Neue"/>
              </a:rPr>
              <a:t>gross</a:t>
            </a:r>
            <a:r>
              <a:rPr lang="en-US" sz="2200" dirty="0">
                <a:effectLst/>
                <a:latin typeface="Helvetica Neue"/>
                <a:ea typeface="Helvetica Neue"/>
                <a:cs typeface="Helvetica Neue"/>
                <a:sym typeface="Helvetica Neue"/>
              </a:rPr>
              <a:t>).  Or maybe he first returned to Jerusalem to offer sacrifice, as he promised from the belly of the creature (Jonah 2:9).  The text doesn’t say.  Whatever the case, God comes to Jonah and repeats the command to preach in Nineveh.  In essence, God is giving Jonah a “do-over. ” His patience and mercy are on display for Jonah, who had disregarded the message the first time.  God has not given up on Jonah, and God has not given up on the residents of Nineveh, despite their sin and heinous treatment of subjected people.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When God commands, “Go to the great city of Nineveh,” He does not mention the city’s wickedness again (Jonah 3:2; compare 1:2).  That was the part that Jonah could wholeheartedly agree upon! God simply instructs Jonah to “go” and to “proclaim” whatever message that God will supply, at the appropriate time.  Sufficiently humbled and compliant after three days inside the fish, Jonah gets up and travels to Nineveh.  To be clear though, this journey would take weeks on foot, depending on where he begins.  Jonah is now willing to heed God’s direction.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Nineveh was not yet the capital of an Assyrian Empire, but it is called simply “a very large city” (Jonah 3:3).  It is so large that its metropolitan area takes “three days” for Jonah to traverse.  After arriving, Jonah journeys to the heart of the city, proclaiming the message that God has given him: “Forty more days and Nineveh will be overthrown” (v.  4).  In a modern context, this sounds strange.  We are not in the habit of closely listening to the words of traveling prophets, those proclaiming a message of judgment on the street corner.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Assyria and Israel were military enemies.  The residents and leaders of Nineveh face the curious sight of a lone, courageous prophet in their midst—one whose reputation for accuracy might have preceded him (see 2 Kings 14:25).  And they listen to the message.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Before Jonah makes it through the entire city, his message has its intended effect.  As a result of Jonah’s faithful, but reluctant, preaching, “the Ninevites believed God,” signaling their profound repentance with fasting and other signs of mourning, “from the greatest to the least” (Jonah 3:5).  From the king on down, the people repent and ask God’s mercy (see vv.  6–9).  When God sees their repentance, He responds in the way that God </a:t>
            </a:r>
            <a:r>
              <a:rPr lang="en-US" sz="2200" i="1" dirty="0">
                <a:effectLst/>
                <a:latin typeface="Helvetica Neue"/>
                <a:ea typeface="Helvetica Neue"/>
                <a:cs typeface="Helvetica Neue"/>
                <a:sym typeface="Helvetica Neue"/>
              </a:rPr>
              <a:t>always </a:t>
            </a:r>
            <a:r>
              <a:rPr lang="en-US" sz="2200" dirty="0">
                <a:effectLst/>
                <a:latin typeface="Helvetica Neue"/>
                <a:ea typeface="Helvetica Neue"/>
                <a:cs typeface="Helvetica Neue"/>
                <a:sym typeface="Helvetica Neue"/>
              </a:rPr>
              <a:t>responds to a repentant heart: He shows mercy (v.  10).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God Sends Jonah (Again); Nineveh Repents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demonstrates both patience and sovereignty by giving Jonah a second opportunity to obey. Despite prior disobedience, God recommissions Jonah and extends mercy not only to him but also to Nineveh. The central truth is that God’s Word, when proclaimed, has power to produce repentance, and God responds to genuine repentance with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Jonah’s rebellion and deliverance from the great fish, God calls him again to preach to Nineveh. This time Jonah obeys. He delivers a simple message of coming judgment, and the entire city—from the king to the common people—responds with repentance. God sees their change of heart and withholds judgment, showing His consistent mercy toward those who turn to Him.</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gives Jonah a second chance, showing patience and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Jonah’s obedience leads to the powerful repentance of Nineveh.</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responds to true repentance with mercy, not destruction.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is a God of second chances; failure is not final.</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Obedience to God’s Word can impact lives beyond what we expect.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Genuine repentance always moves the heart of God toward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that God’s mercy is extended both to the disobedient servant and the sinful city.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The lesson God wants us to learn is this: no matter our past failure or present condition, God calls us to obey, trust His Word, and reflect His compassion—because His grace is available to all who repent.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8511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NIV </a:t>
            </a:r>
            <a:r>
              <a:rPr lang="en-US" sz="2200" dirty="0">
                <a:effectLst/>
                <a:latin typeface="Helvetica Neue"/>
                <a:ea typeface="Helvetica Neue"/>
                <a:cs typeface="Helvetica Neue"/>
                <a:sym typeface="Helvetica Neue"/>
              </a:rPr>
              <a:t>Jonah 4:6–11</a:t>
            </a:r>
          </a:p>
          <a:p>
            <a:r>
              <a:rPr lang="en-US" sz="2200" b="1" dirty="0">
                <a:effectLst/>
                <a:latin typeface="Helvetica Neue"/>
                <a:ea typeface="Helvetica Neue"/>
                <a:cs typeface="Helvetica Neue"/>
                <a:sym typeface="Helvetica Neue"/>
              </a:rPr>
              <a:t>6 Then the Lord God provided a leafy plant and made it grow up over Jonah to give shade for his head to ease his discomfort, and Jonah was very happy about the plant.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7 But at dawn the next day God provided a worm, which chewed the plant so that it withered.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8 When the sun rose, God provided a scorching east wind, and the sun blazed on Jonah’s head so that he grew faint.  He wanted to die, and said, “It would be better for me to die than to live. ”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9 But God said to Jonah, “Is it right for you to be angry about the plant?” “It is,” he said.  “And I’m so angry I wish I were dead. ”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10 But the Lord said, “You have been concerned about this plant, though you did not tend it or make it grow.  It sprang up overnight and died overnight.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11 And should I not have concern for the great city of Nineveh, in which there are more than a hundred and twenty thousand people who cannot tell their right hand from their left—and also many animals?”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&gt;&lt;&gt;&lt;&gt;&lt;&gt;&lt;&gt;&lt;&gt;&lt;&gt;&lt;&gt;&lt;&gt;&lt;&gt;&lt;&gt;&lt;&gt;&lt;&gt;&lt;&gt;&lt;&gt;&lt;&gt;&lt; </a:t>
            </a:r>
          </a:p>
          <a:p>
            <a:r>
              <a:rPr lang="en-US" sz="2200" b="1" dirty="0">
                <a:effectLst/>
                <a:latin typeface="Helvetica Neue"/>
                <a:ea typeface="Helvetica Neue"/>
                <a:cs typeface="Helvetica Neue"/>
                <a:sym typeface="Helvetica Neue"/>
              </a:rPr>
              <a:t>Jonah Complains; God Explains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Although Jonah had been successful in his mission, he is far from happy about it.  In fact, he is </a:t>
            </a:r>
            <a:r>
              <a:rPr lang="en-US" sz="2200" i="1" dirty="0">
                <a:effectLst/>
                <a:latin typeface="Helvetica Neue"/>
                <a:ea typeface="Helvetica Neue"/>
                <a:cs typeface="Helvetica Neue"/>
                <a:sym typeface="Helvetica Neue"/>
              </a:rPr>
              <a:t>angry</a:t>
            </a:r>
            <a:r>
              <a:rPr lang="en-US" sz="2200" dirty="0">
                <a:effectLst/>
                <a:latin typeface="Helvetica Neue"/>
                <a:ea typeface="Helvetica Neue"/>
                <a:cs typeface="Helvetica Neue"/>
                <a:sym typeface="Helvetica Neue"/>
              </a:rPr>
              <a:t>.  He goes on to complain that he knew all along that God would be compassionate, and this was exactly why he had tried fleeing in the first place.  Jonah knows God to be “gracious and compassionate ... slow to anger and abounding in love” (Jonah 4:2; compare Ex.  34:6).  Jonah’s level of frustration is so great that he voices a desire to die (v.  3).  Instead of just heading back home, Jonah makes a shelter for himself “waited to see what would happen in the city” (v.  5).  Perhaps Nineveh would relapse, and God would bring destruction after all.  Jonah could only hope.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If you are familiar with the story of Jonah, this reading picks up where many retellings leave off.  God isn’t done with Jonah, and the Lord arranges an object lesson.  He provides “a leafy plant” as shade to minimize discomfort (v.  6).  It is a world without sunscreen, after all.  And Jonah is “very happy” (v.  6).  But the comfort is short-lived.  Next, God destroys the plant by sending a worm to ruin the shade (v.  7).  As the plant withers, God sends ‘a scorching east wind’ to take its place, and the sun beats down on Jonah to the point that “he [grows] faint” (v.  8).  With Jonah’s small comfort gone, he pleads again to die.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God shows up to question Jonah and to explain this curious object lesson.  Jonah is angry about the plant; he liked it and did not want to see it wither.  But God is really asking, </a:t>
            </a:r>
            <a:r>
              <a:rPr lang="en-US" sz="2200" i="1" dirty="0">
                <a:effectLst/>
                <a:latin typeface="Helvetica Neue"/>
                <a:ea typeface="Helvetica Neue"/>
                <a:cs typeface="Helvetica Neue"/>
                <a:sym typeface="Helvetica Neue"/>
              </a:rPr>
              <a:t>What is the appropriate level of concern for others? </a:t>
            </a:r>
            <a:r>
              <a:rPr lang="en-US" sz="2200" dirty="0">
                <a:effectLst/>
                <a:latin typeface="Helvetica Neue"/>
                <a:ea typeface="Helvetica Neue"/>
                <a:cs typeface="Helvetica Neue"/>
                <a:sym typeface="Helvetica Neue"/>
              </a:rPr>
              <a:t>Jonah found himself worked up and remorseful about a plant, but he first encountered it a day earlier! It was God who supplied the growth and created it in the first place.  The point really isn’t about a plant, obviously, just like Jonah’s misplaced anger wasn’t just about the loss of shade.  God reminds him that “more than a hundred and twenty thousand people ... and also many animals” reside in Nineveh (v.  11)</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Jonah’s response is not recorded.  This is the very end of the book.  But the message is about God’s mercy and concern for all people.  God created them, cares for them, and offers grace and mercy in abundance.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Jonah Complains; God Explains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anger exposes a heart misaligned with God’s mercy. Though he knows God’s character—gracious and compassionate—he resists it when extended to others. God uses the plant, worm, and wind as an object lesson to reveal Jonah’s misplaced priorities: valuing personal comfort over human souls. The central issue is not the plant, but Jonah’s lack of compassion compared to God’s deep concern for people.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Nineveh repents, Jonah becomes angry because God shows mercy instead of judgment. God provides a plant for comfort, then removes it to teach Jonah a lesson. Jonah grieves over the loss of the plant, but God contrasts this with His compassion for the thousands of people in Nineveh. The book ends with God emphasizing His care for all creation and challenging Jonah’s perspective.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resents God’s mercy toward Nineveh.</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uses the plant to expose Jonah’s selfish priorities.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values human life far above temporary comfort.</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Knowing God’s character is not enough; we must reflect it.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Personal comfort should never outweigh compassion for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extends to all, and we must align our hearts with His.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that God’s mercy is broader than human judgment and challenges believers to examine their hearts. The lesson God wants us to learn is this: we must move beyond self-centered thinking and embrace God’s compassion—valuing people as He does and rejoicing when His grace is extended to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1642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BE73-BED7-5E47-6E6D-02182198B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3BE16-933D-17EE-C22A-82CAC2D538E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5BC113E-2FAF-D97D-6FB1-5B8363CD1AFA}"/>
              </a:ext>
            </a:extLst>
          </p:cNvPr>
          <p:cNvSpPr>
            <a:spLocks noGrp="1"/>
          </p:cNvSpPr>
          <p:nvPr>
            <p:ph type="body" idx="1"/>
          </p:nvPr>
        </p:nvSpPr>
        <p:spPr/>
        <p:txBody>
          <a:bodyPr>
            <a:normAutofit fontScale="325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One Bible, One Story — Jesus’ Parable about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connection between Jonah and Jesus’ parable exposes hypocrisy in receiving mercy but refusing to give it. Jonah, forgiven by God, resents Nineveh’s forgiveness. Likewise, the unforgiving servant receives grace but denies it to others. The central issue is a heart that accepts God’s mercy personally but rejects extending it relationally. This reveals a failure to truly understand the depth of God’s grace.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anger mirrors the unforgiving servant in Jesus’ parable. Both receive undeserved mercy but fail to extend it to others. Jesus teaches that those forgiven by God must also forgive others sincerely, or they reveal a heart unchanged by grace.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Jonah and the servant both receive mercy but refuse to give it.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expects those who receive grace to extend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Hypocrisy is revealed when forgiveness is withheld.</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extend the same mercy God has given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forgiveness comes from a transformed heart.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Refusing to forgive others contradicts God’s work in us.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ties together Jonah and Jesus’ teaching to reveal a consistent biblical truth: God’s mercy is not meant to stop with us but flow through us. The lesson God wants us to learn is this: having received God’s abundant forgiveness, we are called to forgive others wholeheartedly—rejecting hypocrisy and reflecting the grace we have been given.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88161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A.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Our Graciously Patient God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reveals God’s character as both just and merciful. He does not ignore sin, yet He responds with compassion when people repent. God’s patience extends not only to Nineveh but also to Jonah, showing His desire to transform hearts. The central idea is that God’s grace is impartial, available to all, and designed to reshape our understanding of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warned Nineveh of judgment, yet when they repented, He showed mercy. Jonah struggled with this grace, but God patiently taught him. The narrative demonstrates that God’s forgiveness is not limited by human standards and that He continues to work on both the sinner and the believer.</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is both just in judgment and rich in mercy.</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Repentance moves God to extend grace and forgiveness.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 patiently teaches and corrects His people.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trust God’s judgment rather than our own opinions.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grace is for everyone, even those we struggle to accept.</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Spiritual growth requires openness to God’s correction and guidance.</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that God’s grace is vast, patient, and available to all who respond in repentance. While we may struggle with who deserves mercy, God’s character remains consistent—slow to anger and full of lovingkindness.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lesson God wants us to learn is this: we must submit to God’s authority as the righteous Judge, embrace His grace, and allow Him to transform our hearts so that we reflect His mercy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Apply the Message: Reflecting God’s Mercy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mercy toward Nineveh and patience with Jonah reveal that mercy is central to His character. The call to believers is clear: extend mercy freely, even when it conflicts with personal feelings or desires for justice. Mercy is not based on human worthiness but on God’s grace. The struggle, like Jonah’s, is choosing compassion over condemnation.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used Jonah’s experience to show that His mercy reaches all people. Believers are called to reflect that same mercy, forgiving others as they have been forgiven. Rather than seeking judgment or revenge, Christians must trust God to judge rightly and choose compassion instead.</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mercy is extended to all, even the undeserving.</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Believers are commanded to reflect God’s mercy (Luke 6:36).</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Mercy must replace judgment in the life of a Christian.</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must forgive others because God has forgiven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Holding anger and grudges harms us more than others.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peace comes from trusting God’s justice and choosing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that mercy is not optional for believers—it is a reflection of God’s own nature. As recipients of divine grace, we are called to extend that same grace to others without restraint. The lesson God wants us to learn is this: when we release judgment, forgive freely, and show compassion even to those who are difficult to love, we reflect the heart of God—allowing His mercy to triumph over judgment and bringing peace to our own hearts.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456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AABA-0A50-9B32-3873-5175CBDAF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E2731-1358-70BD-385E-A056E020892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6B6D54B9-73CF-3585-CEAA-B31989183F32}"/>
              </a:ext>
            </a:extLst>
          </p:cNvPr>
          <p:cNvSpPr>
            <a:spLocks noGrp="1"/>
          </p:cNvSpPr>
          <p:nvPr>
            <p:ph type="body" idx="1"/>
          </p:nvPr>
        </p:nvSpPr>
        <p:spPr/>
        <p:txBody>
          <a:bodyPr>
            <a:normAutofit fontScale="400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Apply the Message: Reflecting God’s Mercy</a:t>
            </a:r>
            <a:endParaRPr lang="en-US" sz="2200" dirty="0">
              <a:effectLst/>
              <a:latin typeface="Helvetica Neue"/>
              <a:ea typeface="Helvetica Neue"/>
              <a:cs typeface="Helvetica Neue"/>
              <a:sym typeface="Helvetica Neue"/>
            </a:endParaRPr>
          </a:p>
          <a:p>
            <a:r>
              <a:rPr lang="en-US" sz="2200" b="1" i="0" u="none" strike="noStrike" baseline="0" dirty="0">
                <a:latin typeface="Helvetica Neue"/>
                <a:ea typeface="Helvetica Neue"/>
                <a:cs typeface="Helvetica Neue"/>
                <a:sym typeface="Helvetica Neue"/>
              </a:rPr>
              <a:t>1 How should an awareness of God’s mercy to</a:t>
            </a:r>
          </a:p>
          <a:p>
            <a:r>
              <a:rPr lang="en-US" sz="2200" b="1" i="0" u="none" strike="noStrike" baseline="0" dirty="0">
                <a:latin typeface="Helvetica Neue"/>
                <a:ea typeface="Helvetica Neue"/>
                <a:cs typeface="Helvetica Neue"/>
                <a:sym typeface="Helvetica Neue"/>
              </a:rPr>
              <a:t>us help us be merciful to others?</a:t>
            </a:r>
          </a:p>
          <a:p>
            <a:r>
              <a:rPr lang="en-US" sz="2200" b="0" i="0" u="none" strike="noStrike" baseline="0" dirty="0">
                <a:latin typeface="Helvetica Neue"/>
                <a:ea typeface="Helvetica Neue"/>
                <a:cs typeface="Helvetica Neue"/>
                <a:sym typeface="Helvetica Neue"/>
              </a:rPr>
              <a:t>God’s mercy to us should remind us that He desires us to</a:t>
            </a:r>
          </a:p>
          <a:p>
            <a:r>
              <a:rPr lang="en-US" sz="2200" b="0" i="0" u="none" strike="noStrike" baseline="0" dirty="0">
                <a:latin typeface="Helvetica Neue"/>
                <a:ea typeface="Helvetica Neue"/>
                <a:cs typeface="Helvetica Neue"/>
                <a:sym typeface="Helvetica Neue"/>
              </a:rPr>
              <a:t>be merciful to everyone—even those we don’t like. As we</a:t>
            </a:r>
          </a:p>
          <a:p>
            <a:r>
              <a:rPr lang="en-US" sz="2200" b="0" i="0" u="none" strike="noStrike" baseline="0" dirty="0">
                <a:latin typeface="Helvetica Neue"/>
                <a:ea typeface="Helvetica Neue"/>
                <a:cs typeface="Helvetica Neue"/>
                <a:sym typeface="Helvetica Neue"/>
              </a:rPr>
              <a:t>better appreciate and are humbled by the grace and mercy</a:t>
            </a:r>
          </a:p>
          <a:p>
            <a:r>
              <a:rPr lang="en-US" sz="2200" b="0" i="0" u="none" strike="noStrike" baseline="0" dirty="0">
                <a:latin typeface="Helvetica Neue"/>
                <a:ea typeface="Helvetica Neue"/>
                <a:cs typeface="Helvetica Neue"/>
                <a:sym typeface="Helvetica Neue"/>
              </a:rPr>
              <a:t>we have received through Jesus, we should become more</a:t>
            </a:r>
          </a:p>
          <a:p>
            <a:r>
              <a:rPr lang="en-US" sz="2200" b="0" i="0" u="none" strike="noStrike" baseline="0" dirty="0">
                <a:latin typeface="Helvetica Neue"/>
                <a:ea typeface="Helvetica Neue"/>
                <a:cs typeface="Helvetica Neue"/>
                <a:sym typeface="Helvetica Neue"/>
              </a:rPr>
              <a:t>willing to extend compassion to others, whether we “naturally”</a:t>
            </a:r>
          </a:p>
          <a:p>
            <a:r>
              <a:rPr lang="en-US" sz="2200" b="0" i="0" u="none" strike="noStrike" baseline="0" dirty="0">
                <a:latin typeface="Helvetica Neue"/>
                <a:ea typeface="Helvetica Neue"/>
                <a:cs typeface="Helvetica Neue"/>
                <a:sym typeface="Helvetica Neue"/>
              </a:rPr>
              <a:t>want to do it or not.</a:t>
            </a:r>
          </a:p>
          <a:p>
            <a:r>
              <a:rPr lang="en-US" sz="2200" b="1" i="0" u="none" strike="noStrike" baseline="0" dirty="0">
                <a:latin typeface="Helvetica Neue"/>
                <a:ea typeface="Helvetica Neue"/>
                <a:cs typeface="Helvetica Neue"/>
                <a:sym typeface="Helvetica Neue"/>
              </a:rPr>
              <a:t>2 What does God’s Word reassure us will happen</a:t>
            </a:r>
          </a:p>
          <a:p>
            <a:r>
              <a:rPr lang="en-US" sz="2200" b="1" i="0" u="none" strike="noStrike" baseline="0" dirty="0">
                <a:latin typeface="Helvetica Neue"/>
                <a:ea typeface="Helvetica Neue"/>
                <a:cs typeface="Helvetica Neue"/>
                <a:sym typeface="Helvetica Neue"/>
              </a:rPr>
              <a:t>when we are merciful?</a:t>
            </a:r>
          </a:p>
          <a:p>
            <a:r>
              <a:rPr lang="en-US" sz="2200" b="0" i="0" u="none" strike="noStrike" baseline="0" dirty="0">
                <a:latin typeface="Helvetica Neue"/>
                <a:ea typeface="Helvetica Neue"/>
                <a:cs typeface="Helvetica Neue"/>
                <a:sym typeface="Helvetica Neue"/>
              </a:rPr>
              <a:t>The bottom line is, God calls us to be merciful, just as He is</a:t>
            </a:r>
          </a:p>
          <a:p>
            <a:r>
              <a:rPr lang="en-US" sz="2200" b="0" i="0" u="none" strike="noStrike" baseline="0" dirty="0">
                <a:latin typeface="Helvetica Neue"/>
                <a:ea typeface="Helvetica Neue"/>
                <a:cs typeface="Helvetica Neue"/>
                <a:sym typeface="Helvetica Neue"/>
              </a:rPr>
              <a:t>merciful (Luke 6:36). As we obey, He will give us peace (Isa.</a:t>
            </a:r>
          </a:p>
          <a:p>
            <a:r>
              <a:rPr lang="en-US" sz="2200" b="0" i="0" u="none" strike="noStrike" baseline="0" dirty="0">
                <a:latin typeface="Helvetica Neue"/>
                <a:ea typeface="Helvetica Neue"/>
                <a:cs typeface="Helvetica Neue"/>
                <a:sym typeface="Helvetica Neue"/>
              </a:rPr>
              <a:t>48:18; John 14:27). We should let God be the final judge—</a:t>
            </a:r>
          </a:p>
          <a:p>
            <a:r>
              <a:rPr lang="en-US" sz="2200" b="0" i="0" u="none" strike="noStrike" baseline="0" dirty="0">
                <a:latin typeface="Helvetica Neue"/>
                <a:ea typeface="Helvetica Neue"/>
                <a:cs typeface="Helvetica Neue"/>
                <a:sym typeface="Helvetica Neue"/>
              </a:rPr>
              <a:t>and show mercy however He sees fit.</a:t>
            </a:r>
          </a:p>
          <a:p>
            <a:r>
              <a:rPr lang="en-US" sz="2200" b="1" i="0" u="none" strike="noStrike" baseline="0" dirty="0">
                <a:latin typeface="Helvetica Neue"/>
                <a:ea typeface="Helvetica Neue"/>
                <a:cs typeface="Helvetica Neue"/>
                <a:sym typeface="Helvetica Neue"/>
              </a:rPr>
              <a:t>3 Where do you lack mercy? How would you ask</a:t>
            </a:r>
          </a:p>
          <a:p>
            <a:r>
              <a:rPr lang="en-US" sz="2200" b="1" i="0" u="none" strike="noStrike" baseline="0" dirty="0">
                <a:latin typeface="Helvetica Neue"/>
                <a:ea typeface="Helvetica Neue"/>
                <a:cs typeface="Helvetica Neue"/>
                <a:sym typeface="Helvetica Neue"/>
              </a:rPr>
              <a:t>God to address it?</a:t>
            </a:r>
          </a:p>
          <a:p>
            <a:r>
              <a:rPr lang="en-US" sz="2200" b="0" i="0" u="none" strike="noStrike" baseline="0" dirty="0">
                <a:latin typeface="Helvetica Neue"/>
                <a:ea typeface="Helvetica Neue"/>
                <a:cs typeface="Helvetica Neue"/>
                <a:sym typeface="Helvetica Neue"/>
              </a:rPr>
              <a:t>Almost all of us have “cold spots” where we’re bitter, jaded,</a:t>
            </a:r>
          </a:p>
          <a:p>
            <a:r>
              <a:rPr lang="en-US" sz="2200" b="0" i="0" u="none" strike="noStrike" baseline="0" dirty="0">
                <a:latin typeface="Helvetica Neue"/>
                <a:ea typeface="Helvetica Neue"/>
                <a:cs typeface="Helvetica Neue"/>
                <a:sym typeface="Helvetica Neue"/>
              </a:rPr>
              <a:t>or unforgiving: the relationship we can’t get over, the sibling</a:t>
            </a:r>
          </a:p>
          <a:p>
            <a:r>
              <a:rPr lang="en-US" sz="2200" b="0" i="0" u="none" strike="noStrike" baseline="0" dirty="0">
                <a:latin typeface="Helvetica Neue"/>
                <a:ea typeface="Helvetica Neue"/>
                <a:cs typeface="Helvetica Neue"/>
                <a:sym typeface="Helvetica Neue"/>
              </a:rPr>
              <a:t>who won’t call us back, the person we can’t stand who</a:t>
            </a:r>
          </a:p>
          <a:p>
            <a:r>
              <a:rPr lang="en-US" sz="2200" b="0" i="0" u="none" strike="noStrike" baseline="0" dirty="0">
                <a:latin typeface="Helvetica Neue"/>
                <a:ea typeface="Helvetica Neue"/>
                <a:cs typeface="Helvetica Neue"/>
                <a:sym typeface="Helvetica Neue"/>
              </a:rPr>
              <a:t>lives nearby. We should ask God to address those “cold</a:t>
            </a:r>
          </a:p>
          <a:p>
            <a:r>
              <a:rPr lang="en-US" sz="2200" b="0" i="0" u="none" strike="noStrike" baseline="0" dirty="0">
                <a:latin typeface="Helvetica Neue"/>
                <a:ea typeface="Helvetica Neue"/>
                <a:cs typeface="Helvetica Neue"/>
                <a:sym typeface="Helvetica Neue"/>
              </a:rPr>
              <a:t>spots,” calling up in our minds the ways that mercy was</a:t>
            </a:r>
          </a:p>
          <a:p>
            <a:r>
              <a:rPr lang="en-US" sz="2200" b="0" i="0" u="none" strike="noStrike" baseline="0" dirty="0">
                <a:latin typeface="Helvetica Neue"/>
                <a:ea typeface="Helvetica Neue"/>
                <a:cs typeface="Helvetica Neue"/>
                <a:sym typeface="Helvetica Neue"/>
              </a:rPr>
              <a:t>shown to us. Being humble enough to let God work is often</a:t>
            </a:r>
          </a:p>
          <a:p>
            <a:r>
              <a:rPr lang="en-US" sz="2200" b="0" i="0" u="none" strike="noStrike" baseline="0" dirty="0">
                <a:latin typeface="Helvetica Neue"/>
                <a:ea typeface="Helvetica Neue"/>
                <a:cs typeface="Helvetica Neue"/>
                <a:sym typeface="Helvetica Neue"/>
              </a:rPr>
              <a:t>the first step.</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60724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Live It Out: Grace Available to All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grace is freely given to us despite our sin, yet we often struggle to extend that same grace to others. The tension reveals a heart issue—gratitude for personal forgiveness but resistance toward others receiving it. The central truth is that grace is not exclusive; it is meant for all, including those who have wronged us.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Believers rejoice in the grace they have received through Christ, but must also learn to desire and extend that same grace to others—even those who have hurt or offended them.</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grace was given to us while we were undeserving (Romans 5:8).</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We often struggle to extend grace to those who hurt us.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True discipleship includes practicing forgiveness and mercy.</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Gratitude for grace should lead to extending grace.</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Forgiveness is a choice, not a feeling.</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God’s love calls us to rise above personal offenses.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Teaching Insight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challenges believers to move beyond receiving grace to actively giving it. The lesson God wants us to learn is this: grace is available to all, and as followers of Christ, we must practice forgiveness and mercy—even when it is difficult—so that our lives reflect the same love and grace God has shown to us.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F6659-2E73-74CD-DEED-11093EAB1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25357-926B-0375-C6E5-1528705F57D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36DE3C8-E533-FD13-FCBB-ECE7307AE894}"/>
              </a:ext>
            </a:extLst>
          </p:cNvPr>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God’s grace is expansive, and His patience is persistent. </a:t>
            </a:r>
          </a:p>
        </p:txBody>
      </p:sp>
      <p:sp>
        <p:nvSpPr>
          <p:cNvPr id="4" name="Slide Number Placeholder 3">
            <a:extLst>
              <a:ext uri="{FF2B5EF4-FFF2-40B4-BE49-F238E27FC236}">
                <a16:creationId xmlns:a16="http://schemas.microsoft.com/office/drawing/2014/main" id="{94500C4D-1D1B-C19C-1C63-AA63E092DFA9}"/>
              </a:ext>
            </a:extLst>
          </p:cNvPr>
          <p:cNvSpPr>
            <a:spLocks noGrp="1"/>
          </p:cNvSpPr>
          <p:nvPr>
            <p:ph type="sldNum" sz="quarter" idx="5"/>
          </p:nvPr>
        </p:nvSpPr>
        <p:spPr/>
        <p:txBody>
          <a:bodyPr/>
          <a:lstStyle/>
          <a:p>
            <a:fld id="{9D4F5927-16C2-4764-8713-C447BE4BDC76}" type="slidenum">
              <a:rPr lang="en-US" smtClean="0"/>
              <a:pPr/>
              <a:t>18</a:t>
            </a:fld>
            <a:endParaRPr lang="en-US" dirty="0"/>
          </a:p>
        </p:txBody>
      </p:sp>
    </p:spTree>
    <p:extLst>
      <p:ext uri="{BB962C8B-B14F-4D97-AF65-F5344CB8AC3E}">
        <p14:creationId xmlns:p14="http://schemas.microsoft.com/office/powerpoint/2010/main" val="2592843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200" b="1" dirty="0">
                <a:effectLst/>
                <a:latin typeface="Helvetica Neue"/>
                <a:ea typeface="Helvetica Neue"/>
                <a:cs typeface="Helvetica Neue"/>
                <a:sym typeface="Helvetica Neue"/>
              </a:rPr>
              <a:t>1 Where do you see multiple ways that God is showing grace in this text and context?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repeats his original command to Jonah, which he certainly didn’t have to do.  This time, God simply tells Jonah to go and proclaim what he shall be told at the appropriate time.  God cares about Nineveh; otherwise, He would not be sending a prophet. </a:t>
            </a:r>
          </a:p>
          <a:p>
            <a:r>
              <a:rPr lang="en-US" sz="2200" b="1" dirty="0">
                <a:effectLst/>
                <a:latin typeface="Helvetica Neue"/>
                <a:ea typeface="Helvetica Neue"/>
                <a:cs typeface="Helvetica Neue"/>
                <a:sym typeface="Helvetica Neue"/>
              </a:rPr>
              <a:t>2 Why would Jonah have been reluctant to go to Nineveh?</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Nineveh is a city of heinous enemies to Israel.  Jonah might have friends or family who had been harmed.  You might also imagine that he is fearful, but Jonah will say that he is fearful that his message will provoke repentance!</a:t>
            </a:r>
          </a:p>
          <a:p>
            <a:r>
              <a:rPr lang="en-US" sz="2200" b="1" dirty="0">
                <a:effectLst/>
                <a:latin typeface="Helvetica Neue"/>
                <a:ea typeface="Helvetica Neue"/>
                <a:cs typeface="Helvetica Neue"/>
                <a:sym typeface="Helvetica Neue"/>
              </a:rPr>
              <a:t>3 How can we know when repentance is genuine?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Here, the people of Nineveh are obviously responding with seriousness.  It’s important to remember that, unlike God, we do not have the ability to read others’ thoughts.  All we can observe are their words and actions.  When someone asks for forgiveness, we want to see evidence that the person understands—isn’t just offering a flippant apology to get back into our good graces. </a:t>
            </a:r>
          </a:p>
        </p:txBody>
      </p:sp>
    </p:spTree>
    <p:extLst>
      <p:ext uri="{BB962C8B-B14F-4D97-AF65-F5344CB8AC3E}">
        <p14:creationId xmlns:p14="http://schemas.microsoft.com/office/powerpoint/2010/main" val="18324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God’s grace is expansive, and His patience is persistent.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6B66B-5A9B-3AC7-21F7-E4C073FE5E1E}"/>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B489A392-F171-848C-AB59-85E763D78765}"/>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D92056C1-E12B-CA54-52FD-519441BFF1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200" b="1" dirty="0">
                <a:effectLst/>
                <a:latin typeface="Helvetica Neue"/>
                <a:ea typeface="Helvetica Neue"/>
                <a:cs typeface="Helvetica Neue"/>
                <a:sym typeface="Helvetica Neue"/>
              </a:rPr>
              <a:t>1 If you were to add a speaking line at the end, what do you think Jonah would say?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There is no right or wrong answer to this question.  A lot depends on whether you think that Jonah has learned the lesson that God is teaching.  Perhaps Jonah asked for forgiveness, or perhaps he added his own prayers for the safety of the residents of Nineveh. </a:t>
            </a:r>
          </a:p>
          <a:p>
            <a:r>
              <a:rPr lang="en-US" sz="2200" b="1" dirty="0">
                <a:effectLst/>
                <a:latin typeface="Helvetica Neue"/>
                <a:ea typeface="Helvetica Neue"/>
                <a:cs typeface="Helvetica Neue"/>
                <a:sym typeface="Helvetica Neue"/>
              </a:rPr>
              <a:t>2 When have you noticed one person transferring strong emotions to another?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This is a very common response to anger.  Maybe we are really mad at a coworker, but we return home and are short with our family members.  Sometimes when we are hurt, we start looking around and trying to find anyone or anything to blame!</a:t>
            </a:r>
          </a:p>
          <a:p>
            <a:r>
              <a:rPr lang="en-US" sz="2200" b="1" dirty="0">
                <a:effectLst/>
                <a:latin typeface="Helvetica Neue"/>
                <a:ea typeface="Helvetica Neue"/>
                <a:cs typeface="Helvetica Neue"/>
                <a:sym typeface="Helvetica Neue"/>
              </a:rPr>
              <a:t>3 What do you make of the implication that God cares about the wellbeing of animals?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Maybe you already suspected that God cares about animals.  He is the Creator, after all.  Many pet owners have questions about how and when they might be reunited with their companions, and whether God protects animals. </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14942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God Sends Jonah (Again); Nineveh Repents - Jonah 3:1–5 KJV</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Jonah Complains; God Explains - Jonah 4:6–11 KJV </a:t>
            </a:r>
          </a:p>
          <a:p>
            <a:r>
              <a:rPr lang="en-US" sz="2200" b="1" dirty="0">
                <a:effectLst/>
                <a:latin typeface="Helvetica Neue"/>
                <a:ea typeface="Helvetica Neue"/>
                <a:cs typeface="Helvetica Neue"/>
                <a:sym typeface="Helvetica Neue"/>
              </a:rPr>
              <a:t>======================</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God’s Word calls all people to repentance, and His mercy extends far beyond human boundaries. In Jonah, we see a God who patiently restores His servant and compassionately warns a sinful city. While Nineveh humbles itself and receives grace, Jonah struggles with selfishness and misplaced priorities. Through this contrast, God teaches that true faith is not only obeying His command but also sharing His heart. The lesson reveals that God desires repentance, values every soul, and calls His people to reflect His mercy, not resist it.</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3:1–5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word comes a second time to Jonah, revealing divine mercy not only toward Nineveh but toward His servant. Jonah obeys and proclaims, “Yet forty days, and Nineveh shall be overthrown.” The message is brief but authoritative, showing that God’s Word carries power independent of the messenger’s enthusiasm. Nineveh, a great and wicked city, is confronted with impending judgment.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delivers God’s warning, and the people of Nineveh respond immediately with belief, fasting, and humility. Even without a detailed sermon, the conviction of God’s message pierces their hearts, leading to repentance.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demonstrates that repentance begins with hearing and believing God’s Word (Romans 10:17). It affirms that no people are beyond God’s reach. God’s willingness to send Jonah again reflects His grace, while Nineveh’s response shows that true repentance involves both inward belief and outward action.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4:6–8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prepares a gourd to provide Jonah shade, easing his discomfort. Jonah rejoices greatly in this provision. However, God then appoints a worm to destroy the plant and a vehement east wind to intensify Jonah’s suffering, exposing his fragile joy and misplaced priorities.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happiness is tied to personal comfort rather than God’s purposes. When the gourd is removed, his emotional state collapses, revealing spiritual immaturity.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uses circumstances as teaching tools. The gourd represents temporal blessings, while its removal exposes Jonah’s self-centeredness. This reveals how easily believers can value comfort over compassion and personal relief over God’s mission.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4:9–11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confronts Jonah, asking if his anger over the gourd is justified. Jonah admits his anger, even unto death. God contrasts Jonah’s concern for a plant with His own compassion for Nineveh, a city with over 120,000 souls lacking spiritual understanding.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reveals Jonah’s distorted values—mourning a plant while lacking concern for human souls. God affirms His rightful compassion for all people.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exposes the danger of spiritual pride and narrow mercy. God’s character is gracious and longsuffering (Exodus 34:6). The lesson is clear: God values people above possessions, and His servants must align their hearts with His compassion.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 Analysis — “I’m the Judge!” (Heart Attitude &amp; Jonah Connection)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narrative reveals a personal struggle with anger and self-righteous judgment. The speaker evaluates another man’s reckless life and, though the concerns are valid, crosses into condemnation rather than compassion. Like Jonah, the heart assumes authority to decide who deserves grace. This mirrors Jonah’s attitude toward Nineveh—seeing sin clearly but failing to reflect God’s mercy. The issue is not discernment of wrong, but the spirit in which judgment is rendered (Jonah 4:1–2).</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 man’s destructive lifestyle provokes anger, leading to a harsh, prideful response. The speaker later recognizes that the issue was not just the man’s behavior, but his own judgmental heart. This reflects Jonah’s failure—valuing personal opinion over God’s mercy and assuming the role of judge rather than servant.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Scripture teaches that God alone is the righteous Judge (Genesis 18:25; James 4:12). While believers must discern sin, they are not called to condemn but to restore (Galatians 6:1). Jonah’s anger exposes a deeper issue—resentment toward God’s grace extended to others. Likewise, personal anger often reveals a heart misaligned with God’s compassion. True spiritual maturity replaces harsh judgment with humility, recognizing that all stand in need of mercy (Romans 3:23).</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Unified Summary (Lesson Introduction)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lesson confronts the danger of assuming the role of judge in matters that belong to God. Like Jonah, we may clearly see the faults of others and feel justified in our anger, yet fail to reflect God’s mercy. The central truth is that God alone is the just Judge, and His judgments are always righteous and compassionate. The lesson God wants us to learn is this: we must surrender our pride, reject self-righteous judgment, and align our hearts with God’s grace—showing mercy to others just as He has shown mercy to us.</a:t>
            </a:r>
            <a:endParaRPr lang="en-US" sz="2200" dirty="0">
              <a:effectLst/>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5"/>
          </p:nvPr>
        </p:nvSpPr>
        <p:spPr/>
        <p:txBody>
          <a:bodyPr/>
          <a:lstStyle/>
          <a:p>
            <a:fld id="{51B6D10C-846E-4CB6-BE40-0BF493260E86}" type="slidenum">
              <a:rPr lang="en-US" smtClean="0"/>
              <a:t>4</a:t>
            </a:fld>
            <a:endParaRPr lang="en-US"/>
          </a:p>
        </p:txBody>
      </p:sp>
    </p:spTree>
    <p:extLst>
      <p:ext uri="{BB962C8B-B14F-4D97-AF65-F5344CB8AC3E}">
        <p14:creationId xmlns:p14="http://schemas.microsoft.com/office/powerpoint/2010/main" val="303167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The lesson God wants us to learn is this: our work is an act of worship when it is done for God, guided by His wisdom, balanced with rest, and used to serve and bless others.</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creates man and places him in the garden “to dress it and to keep it,” establishing work as part of His original design before sin. Work is purposeful, honorable, and connected to stewardship over God’s creation.</a:t>
            </a:r>
            <a:r>
              <a:rPr lang="en-US" sz="2200" dirty="0">
                <a:effectLst/>
                <a:latin typeface="Helvetica Neue"/>
                <a:ea typeface="Helvetica Neue"/>
                <a:cs typeface="Helvetica Neue"/>
                <a:sym typeface="Helvetica Neue"/>
              </a:rPr>
              <a:t> </a:t>
            </a:r>
            <a:r>
              <a:rPr lang="en-US" sz="2200" b="0" dirty="0">
                <a:effectLst/>
                <a:latin typeface="Helvetica Neue"/>
                <a:ea typeface="Helvetica Neue"/>
                <a:cs typeface="Helvetica Neue"/>
                <a:sym typeface="Helvetica Neue"/>
              </a:rPr>
              <a:t>Work is not a curse but a divine assignment, given to humanity as a means of reflecting God’s order and creativity.</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From the beginning, productive labor is sacred. God entrusts mankind with responsibility, showing that meaningful work is an act of obedience and partnership with Him, not merely survival.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Proverbs 16:1–3, 8–9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Human plans are subject to God’s sovereignty. While people devise their ways, the Lord directs their steps and weighs their motives.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Success comes from committing plans to God and trusting His guidance rather than relying on personal understanding.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passage teaches dependence on God in all labor. True prosperity is not measured by gain alone but by righteousness and alignment with God’s will.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Psalm 8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David marvels at God’s majesty and mankind’s honored position, being given dominion over creation as caretakers of God’s works.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Humanity is entrusted with stewardship over creation, reflecting God’s glory through responsible care.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Work becomes worship when we manage God’s creation faithfully. Our authority is delegated, reminding us that all labor ultimately serves God’s purpose.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Exodus 31:12–17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establishes the Sabbath as a perpetual covenant, commanding rest as a sign between Him and His people.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Rest is divinely commanded, reflecting God’s own rest after creation and affirming trust in His provision.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Sabbath teaches balance—work is important, but rest is sacred. It reminds believers that identity is rooted in God, not productivity.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John 5:8–11, 16–17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Jesus heals on the Sabbath, declaring that His work continues as the Father works, challenging legalistic interpretations.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God’s work of mercy and restoration is never restricted by human traditions.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Christ reveals that the purpose of Sabbath is not rigid rule-keeping but life-giving restoration. Compassion fulfills the heart of God’s law.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Acts 20:31–35 — Analysis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Paul models diligent labor, working to support himself and help others, emphasizing giving over receiving.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Work is a means of service, providing for personal needs and enabling generosity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Christian work ethic combines diligence with compassion. Labor is not selfish gain but a tool to bless others and advance God’s kingdom.</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B6D10C-846E-4CB6-BE40-0BF493260E86}" type="slidenum">
              <a:rPr lang="en-US" smtClean="0"/>
              <a:t>5</a:t>
            </a:fld>
            <a:endParaRPr lang="en-US"/>
          </a:p>
        </p:txBody>
      </p:sp>
    </p:spTree>
    <p:extLst>
      <p:ext uri="{BB962C8B-B14F-4D97-AF65-F5344CB8AC3E}">
        <p14:creationId xmlns:p14="http://schemas.microsoft.com/office/powerpoint/2010/main" val="49976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The lesson God wants us to learn is this: we must surrender pride, obey God fully, and embrace His heart of compassion—valuing people over comfort and trusting His purpose above our own.</a:t>
            </a:r>
            <a:endParaRPr lang="en-US" sz="2200" dirty="0">
              <a:effectLst/>
              <a:latin typeface="Helvetica Neue"/>
              <a:ea typeface="Helvetica Neue"/>
              <a:cs typeface="Helvetica Neue"/>
              <a:sym typeface="Helvetica Neue"/>
            </a:endParaRPr>
          </a:p>
          <a:p>
            <a:r>
              <a:rPr lang="en-US" sz="2200" b="0" dirty="0">
                <a:effectLst/>
                <a:latin typeface="Helvetica Neue"/>
                <a:ea typeface="Helvetica Neue"/>
                <a:cs typeface="Helvetica Neue"/>
                <a:sym typeface="Helvetica Neue"/>
              </a:rPr>
              <a:t>The account of Jonah reveals a powerful contrast between God’s mercy and human limitation. Though Jonah was a faithful prophet, he struggled to accept God’s compassion for those he considered undeserving. Israel, rich in God’s Word, ignored Him, while Nineveh, lacking truth, responded in repentance. Through historical tension, spiritual failure, and the lesson of the plant, God teaches that His mercy extends to all people. </a:t>
            </a: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Though Jonah was a faithful prophet in Israel, he resisted God’s command to preach to Nineveh because he did not want them to receive mercy.</a:t>
            </a: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Jonah was a historically credible prophet (2 Kings 14:25).</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God’s call extended beyond Israel to their enemies.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Jonah struggled with God’s compassion toward others.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Faithfulness in one area does not guarantee obedience in all areas.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mission often challenges personal bias.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We must align our hearts with God’s mercy, not our preferences.</a:t>
            </a: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br>
              <a:rPr lang="en-US" sz="2200" b="1" dirty="0">
                <a:effectLst/>
                <a:latin typeface="Helvetica Neue"/>
                <a:ea typeface="Helvetica Neue"/>
                <a:cs typeface="Helvetica Neue"/>
                <a:sym typeface="Helvetica Neue"/>
              </a:rPr>
            </a:b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Unified Summary (Lesson Introduction)</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Analysis (Main Idea)</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 was a recognized prophet of God with a proven record of accuracy, yet he struggled with obedience when God called him to minister to Nineveh, Israel’s enemy. His resistance reveals tension between national loyalty and God’s universal mercy.</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The Assyrian Threat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Assyria, though temporarily weakened, remained a dangerous and feared enemy of Israel. Jonah’s reluctance is better understood in light of this political and historical tension.</a:t>
            </a:r>
            <a:r>
              <a:rPr lang="en-US" sz="2200" b="0" dirty="0">
                <a:effectLst/>
                <a:latin typeface="Helvetica Neue"/>
                <a:ea typeface="Helvetica Neue"/>
                <a:cs typeface="Helvetica Neue"/>
                <a:sym typeface="Helvetica Neue"/>
              </a:rPr>
              <a:t> Nineveh represented a real and future threat to Israel, making Jonah’s mission both emotionally and nationally difficult.</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2" indent="-457200">
              <a:buFont typeface="+mj-lt"/>
              <a:buAutoNum type="arabicPeriod"/>
            </a:pPr>
            <a:r>
              <a:rPr lang="en-US" sz="2200" b="1" dirty="0">
                <a:effectLst/>
                <a:latin typeface="Helvetica Neue"/>
                <a:ea typeface="Helvetica Neue"/>
                <a:cs typeface="Helvetica Neue"/>
                <a:sym typeface="Helvetica Neue"/>
              </a:rPr>
              <a:t>Assyria was temporarily weak but still influential.</a:t>
            </a:r>
            <a:endParaRPr lang="en-US" sz="2200" dirty="0">
              <a:effectLst/>
              <a:latin typeface="Helvetica Neue"/>
              <a:ea typeface="Helvetica Neue"/>
              <a:cs typeface="Helvetica Neue"/>
              <a:sym typeface="Helvetica Neue"/>
            </a:endParaRPr>
          </a:p>
          <a:p>
            <a:pPr marL="457200" lvl="1" indent="-457200">
              <a:buFont typeface="+mj-lt"/>
              <a:buAutoNum type="arabicPeriod"/>
            </a:pPr>
            <a:r>
              <a:rPr lang="en-US" sz="2200" b="1" dirty="0">
                <a:effectLst/>
                <a:latin typeface="Helvetica Neue"/>
                <a:ea typeface="Helvetica Neue"/>
                <a:cs typeface="Helvetica Neue"/>
                <a:sym typeface="Helvetica Neue"/>
              </a:rPr>
              <a:t>Israel had prior uneasy relations with Assyria.</a:t>
            </a:r>
            <a:endParaRPr lang="en-US" sz="2200" dirty="0">
              <a:effectLst/>
              <a:latin typeface="Helvetica Neue"/>
              <a:ea typeface="Helvetica Neue"/>
              <a:cs typeface="Helvetica Neue"/>
              <a:sym typeface="Helvetica Neue"/>
            </a:endParaRPr>
          </a:p>
          <a:p>
            <a:pPr marL="457200" lvl="1" indent="-457200">
              <a:buFont typeface="+mj-lt"/>
              <a:buAutoNum type="arabicPeriod"/>
            </a:pPr>
            <a:r>
              <a:rPr lang="en-US" sz="2200" b="1" dirty="0">
                <a:effectLst/>
                <a:latin typeface="Helvetica Neue"/>
                <a:ea typeface="Helvetica Neue"/>
                <a:cs typeface="Helvetica Neue"/>
                <a:sym typeface="Helvetica Neue"/>
              </a:rPr>
              <a:t>Nineveh would later become a dominant imperial capital.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Fear and past conflict can hinder obedience to God.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plans often extend beyond national or personal interests.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Trusting God means obeying even when the assignment feels risky.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Israel had access to God’s truth but rejected it, while Nineveh, lacking spiritual knowledge, responded to God’s warning. This highlights the danger of spiritual complacency.</a:t>
            </a:r>
            <a:r>
              <a:rPr lang="en-US" sz="2200" b="0" dirty="0">
                <a:effectLst/>
                <a:latin typeface="Helvetica Neue"/>
                <a:ea typeface="Helvetica Neue"/>
                <a:cs typeface="Helvetica Neue"/>
                <a:sym typeface="Helvetica Neue"/>
              </a:rPr>
              <a:t> Those with greater spiritual knowledge are more accountable, yet often less responsive than those newly exposed to truth.</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Israel ignored prophets like Amos and Hosea.</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Nineveh lacked spiritual guidance but responded quickly.</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Spiritual blindness leads to judgment despite privilege.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Knowledge of God requires obedience, not complacency.</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truth can reach anyone, regardless of background.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Ignoring God’s Word leads to consequences.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The plant illustrates Jonah’s misplaced priorities—valuing personal comfort over people. God uses it as an object lesson to expose Jonah’s heart.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Jonah’s joy over a temporary plant contrasts with his lack of concern for human lives, revealing selfishness and spiritual immaturity.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The plant was temporary and divinely appointed.</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Jonah valued comfort more than compassion.</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used the plant to teach a spiritual lesson.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Temporary blessings should not define our priorities.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cares more about people than possessions.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Trials often reveal the true condition of our hearts.</a:t>
            </a:r>
            <a:endParaRPr lang="en-US" sz="2200" dirty="0">
              <a:effectLst/>
              <a:latin typeface="Helvetica Neue"/>
              <a:ea typeface="Helvetica Neue"/>
              <a:cs typeface="Helvetica Neue"/>
              <a:sym typeface="Helvetica Neue"/>
            </a:endParaRPr>
          </a:p>
          <a:p>
            <a:pPr marL="0" indent="0">
              <a:buFont typeface="+mj-lt"/>
              <a:buNone/>
            </a:pP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18037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2200" b="1" dirty="0">
                <a:effectLst/>
                <a:latin typeface="Helvetica Neue"/>
                <a:ea typeface="Helvetica Neue"/>
                <a:cs typeface="Helvetica Neue"/>
                <a:sym typeface="Helvetica Neue"/>
              </a:rPr>
              <a:t>God’s sovereign call overrides human resistance. Jonah fled because of deep national hatred toward Assyria, yet God pursued him and redirected his mission. The historical setting—Assyria’s brutality and Israel’s vulnerability—explains Jonah’s reluctance but highlights God’s concern for all nations.</a:t>
            </a:r>
            <a:endParaRPr lang="en-US" sz="2200" dirty="0">
              <a:effectLst/>
              <a:latin typeface="Helvetica Neue"/>
              <a:ea typeface="Helvetica Neue"/>
              <a:cs typeface="Helvetica Neue"/>
              <a:sym typeface="Helvetica Neue"/>
            </a:endParaRPr>
          </a:p>
          <a:p>
            <a:r>
              <a:rPr lang="en-US" sz="2200" b="0" dirty="0">
                <a:effectLst/>
                <a:latin typeface="Helvetica Neue"/>
                <a:ea typeface="Helvetica Neue"/>
                <a:cs typeface="Helvetica Neue"/>
                <a:sym typeface="Helvetica Neue"/>
              </a:rPr>
              <a:t>Despite Jonah’s attempt to escape, God reaffirmed His command, demonstrating that His purposes cannot be avoided and His mercy extends even to Israel’s enemies.</a:t>
            </a:r>
          </a:p>
          <a:p>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Jonah resisted due to Assyria’s cruelty and threat to Israel.</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presence cannot be escaped (Psalm 139:7–10).</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 uses even reluctant servants to fulfill His will.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We cannot run from God’s calling.</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God’s plans include people we may struggle to love.</a:t>
            </a:r>
            <a:endParaRPr lang="en-US" sz="2200" dirty="0">
              <a:effectLst/>
              <a:latin typeface="Helvetica Neue"/>
              <a:ea typeface="Helvetica Neue"/>
              <a:cs typeface="Helvetica Neue"/>
              <a:sym typeface="Helvetica Neue"/>
            </a:endParaRPr>
          </a:p>
          <a:p>
            <a:pPr marL="457200" lvl="0" indent="-457200">
              <a:buFont typeface="+mj-lt"/>
              <a:buAutoNum type="arabicPeriod"/>
            </a:pPr>
            <a:r>
              <a:rPr lang="en-US" sz="2200" b="1" dirty="0">
                <a:effectLst/>
                <a:latin typeface="Helvetica Neue"/>
                <a:ea typeface="Helvetica Neue"/>
                <a:cs typeface="Helvetica Neue"/>
                <a:sym typeface="Helvetica Neue"/>
              </a:rPr>
              <a:t>Obedience must rise above personal feelings and history.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535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6"/>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2"/>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Shape 21"/>
          <p:cNvSpPr txBox="1">
            <a:spLocks noGrp="1"/>
          </p:cNvSpPr>
          <p:nvPr>
            <p:ph type="title"/>
          </p:nvPr>
        </p:nvSpPr>
        <p:spPr>
          <a:xfrm>
            <a:off x="1181100" y="6794500"/>
            <a:ext cx="10642600" cy="1511300"/>
          </a:xfrm>
          <a:prstGeom prst="rect">
            <a:avLst/>
          </a:prstGeom>
        </p:spPr>
        <p:txBody>
          <a:bodyPr/>
          <a:lstStyle/>
          <a:p>
            <a:r>
              <a:t>Title Text</a:t>
            </a:r>
          </a:p>
        </p:txBody>
      </p:sp>
      <p:sp>
        <p:nvSpPr>
          <p:cNvPr id="22" name="Shape 22"/>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270000" y="3606800"/>
            <a:ext cx="10464800" cy="25400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5" y="3389023"/>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6"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4"/>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2"/>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8"/>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3"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002060"/>
            </a:gs>
            <a:gs pos="71000">
              <a:schemeClr val="accent1">
                <a:lumMod val="60000"/>
                <a:lumOff val="40000"/>
              </a:schemeClr>
            </a:gs>
            <a:gs pos="83000">
              <a:schemeClr val="accent1">
                <a:lumMod val="7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2"/>
              </a:buBlip>
            </a:lvl1pPr>
            <a:lvl2pPr>
              <a:buBlip>
                <a:blip r:embed="rId12"/>
              </a:buBlip>
            </a:lvl2pPr>
            <a:lvl3pPr>
              <a:buBlip>
                <a:blip r:embed="rId12"/>
              </a:buBlip>
            </a:lvl3pPr>
            <a:lvl4pPr>
              <a:buBlip>
                <a:blip r:embed="rId12"/>
              </a:buBlip>
            </a:lvl4pPr>
            <a:lvl5pPr>
              <a:buBlip>
                <a:blip r:embed="rId12"/>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1"/>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59" r:id="rId8"/>
    <p:sldLayoutId id="2147483660" r:id="rId9"/>
    <p:sldLayoutId id="2147483661" r:id="rId10"/>
  </p:sldLayoutIdLst>
  <p:transition spd="med"/>
  <p:hf sldNum="0" hdr="0" ftr="0" dt="0"/>
  <p:txStyles>
    <p:titleStyle>
      <a:lvl1pPr marL="0" marR="0" indent="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002060"/>
            </a:gs>
            <a:gs pos="71000">
              <a:schemeClr val="accent1">
                <a:lumMod val="60000"/>
                <a:lumOff val="40000"/>
              </a:schemeClr>
            </a:gs>
            <a:gs pos="83000">
              <a:schemeClr val="accent1">
                <a:lumMod val="75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303830" y="1522515"/>
            <a:ext cx="9918456" cy="1638198"/>
          </a:xfrm>
          <a:solidFill>
            <a:srgbClr val="00206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oAutofit/>
          </a:bodyPr>
          <a:lstStyle/>
          <a:p>
            <a:r>
              <a:rPr lang="en-US" sz="72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rPr>
              <a:t>Christian Expectation</a:t>
            </a:r>
          </a:p>
          <a:p>
            <a:r>
              <a:rPr lang="en-US" sz="72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rPr>
              <a:t> Of Grace</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Gotham Book" pitchFamily="2" charset="0"/>
            </a:endParaRPr>
          </a:p>
        </p:txBody>
      </p:sp>
      <p:sp>
        <p:nvSpPr>
          <p:cNvPr id="3" name="Rectangle 2">
            <a:extLst>
              <a:ext uri="{FF2B5EF4-FFF2-40B4-BE49-F238E27FC236}">
                <a16:creationId xmlns:a16="http://schemas.microsoft.com/office/drawing/2014/main" id="{596BCE1E-E24D-419E-8D9F-8319B78B0BF7}"/>
              </a:ext>
            </a:extLst>
          </p:cNvPr>
          <p:cNvSpPr/>
          <p:nvPr/>
        </p:nvSpPr>
        <p:spPr>
          <a:xfrm>
            <a:off x="1489263" y="4452888"/>
            <a:ext cx="9547590" cy="2308324"/>
          </a:xfrm>
          <a:prstGeom prst="rect">
            <a:avLst/>
          </a:prstGeom>
          <a:solidFill>
            <a:schemeClr val="accent1">
              <a:lumMod val="20000"/>
              <a:lumOff val="80000"/>
              <a:alpha val="69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68300"/>
          </a:sp3d>
        </p:spPr>
        <p:txBody>
          <a:bodyPr wrap="square">
            <a:spAutoFit/>
          </a:bodyPr>
          <a:lstStyle/>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a:p>
            <a:pPr algn="l"/>
            <a:endParaRPr lang="en-US" sz="24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TextBox 3">
            <a:extLst>
              <a:ext uri="{FF2B5EF4-FFF2-40B4-BE49-F238E27FC236}">
                <a16:creationId xmlns:a16="http://schemas.microsoft.com/office/drawing/2014/main" id="{1FA05686-80D1-07E1-E79D-7823B1D99B1F}"/>
              </a:ext>
            </a:extLst>
          </p:cNvPr>
          <p:cNvSpPr txBox="1"/>
          <p:nvPr/>
        </p:nvSpPr>
        <p:spPr>
          <a:xfrm>
            <a:off x="10972800" y="8922667"/>
            <a:ext cx="2032000" cy="392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Aft>
                <a:spcPts val="800"/>
              </a:spcAft>
            </a:pPr>
            <a:r>
              <a:rPr lang="en-US" sz="1800" b="1" kern="100" dirty="0">
                <a:effectLst/>
                <a:latin typeface="Calibri" panose="020F0502020204030204" pitchFamily="34" charset="0"/>
                <a:ea typeface="DengXian" panose="02010600030101010101" pitchFamily="2" charset="-122"/>
                <a:cs typeface="Arial" panose="020B0604020202020204" pitchFamily="34" charset="0"/>
              </a:rPr>
              <a:t>May 3</a:t>
            </a:r>
          </a:p>
        </p:txBody>
      </p:sp>
      <p:sp>
        <p:nvSpPr>
          <p:cNvPr id="6" name="TextBox 5">
            <a:extLst>
              <a:ext uri="{FF2B5EF4-FFF2-40B4-BE49-F238E27FC236}">
                <a16:creationId xmlns:a16="http://schemas.microsoft.com/office/drawing/2014/main" id="{A391FBD2-F1BF-D5D2-1A96-7F4520A4B163}"/>
              </a:ext>
            </a:extLst>
          </p:cNvPr>
          <p:cNvSpPr txBox="1"/>
          <p:nvPr/>
        </p:nvSpPr>
        <p:spPr>
          <a:xfrm>
            <a:off x="2014632" y="4702862"/>
            <a:ext cx="849685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800" b="1" dirty="0">
                <a:solidFill>
                  <a:srgbClr val="002060"/>
                </a:solidFill>
                <a:effectLst>
                  <a:outerShdw blurRad="38100" dist="38100" dir="2700000" algn="tl">
                    <a:srgbClr val="000000">
                      <a:alpha val="43137"/>
                    </a:srgbClr>
                  </a:outerShdw>
                </a:effectLst>
                <a:latin typeface="Gotham Medium" panose="02000604030000020004"/>
              </a:rPr>
              <a:t>Then said the Lord, Thou hast had pity on the gourd, for the which thou hast not </a:t>
            </a:r>
            <a:r>
              <a:rPr lang="en-US" sz="2800" b="1" dirty="0" err="1">
                <a:solidFill>
                  <a:srgbClr val="002060"/>
                </a:solidFill>
                <a:effectLst>
                  <a:outerShdw blurRad="38100" dist="38100" dir="2700000" algn="tl">
                    <a:srgbClr val="000000">
                      <a:alpha val="43137"/>
                    </a:srgbClr>
                  </a:outerShdw>
                </a:effectLst>
                <a:latin typeface="Gotham Medium" panose="02000604030000020004"/>
              </a:rPr>
              <a:t>laboured</a:t>
            </a:r>
            <a:r>
              <a:rPr lang="en-US" sz="2800" b="1" dirty="0">
                <a:solidFill>
                  <a:srgbClr val="002060"/>
                </a:solidFill>
                <a:effectLst>
                  <a:outerShdw blurRad="38100" dist="38100" dir="2700000" algn="tl">
                    <a:srgbClr val="000000">
                      <a:alpha val="43137"/>
                    </a:srgbClr>
                  </a:outerShdw>
                </a:effectLst>
                <a:latin typeface="Gotham Medium" panose="02000604030000020004"/>
              </a:rPr>
              <a:t>, neither </a:t>
            </a:r>
            <a:r>
              <a:rPr lang="en-US" sz="2800" b="1" dirty="0" err="1">
                <a:solidFill>
                  <a:srgbClr val="002060"/>
                </a:solidFill>
                <a:effectLst>
                  <a:outerShdw blurRad="38100" dist="38100" dir="2700000" algn="tl">
                    <a:srgbClr val="000000">
                      <a:alpha val="43137"/>
                    </a:srgbClr>
                  </a:outerShdw>
                </a:effectLst>
                <a:latin typeface="Gotham Medium" panose="02000604030000020004"/>
              </a:rPr>
              <a:t>madest</a:t>
            </a:r>
            <a:r>
              <a:rPr lang="en-US" sz="2800" b="1" dirty="0">
                <a:solidFill>
                  <a:srgbClr val="002060"/>
                </a:solidFill>
                <a:effectLst>
                  <a:outerShdw blurRad="38100" dist="38100" dir="2700000" algn="tl">
                    <a:srgbClr val="000000">
                      <a:alpha val="43137"/>
                    </a:srgbClr>
                  </a:outerShdw>
                </a:effectLst>
                <a:latin typeface="Gotham Medium" panose="02000604030000020004"/>
              </a:rPr>
              <a:t> it grow; which came up in a night, and perished in a night: And should not I spare Nineveh? —Jonah 4:10–11a KJV</a:t>
            </a:r>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14B0D0-6D99-4509-ACBD-B6CF12184C97}"/>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2" name="Rectangle 11">
            <a:extLst>
              <a:ext uri="{FF2B5EF4-FFF2-40B4-BE49-F238E27FC236}">
                <a16:creationId xmlns:a16="http://schemas.microsoft.com/office/drawing/2014/main" id="{9208A2B5-95FB-42A2-8216-EFB81A96DD8B}"/>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 LITERARY</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8" name="Straight Connector 17">
            <a:extLst>
              <a:ext uri="{FF2B5EF4-FFF2-40B4-BE49-F238E27FC236}">
                <a16:creationId xmlns:a16="http://schemas.microsoft.com/office/drawing/2014/main" id="{769DC34A-37CB-4767-BD67-BA2ECDA774C0}"/>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5370729" y="10235166"/>
            <a:ext cx="7697808" cy="0"/>
          </a:xfrm>
          <a:prstGeom prst="line">
            <a:avLst/>
          </a:prstGeom>
          <a:noFill/>
          <a:ln w="77063">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5381524" y="6841947"/>
            <a:ext cx="11695176"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7" name="TextBox 6">
            <a:extLst>
              <a:ext uri="{FF2B5EF4-FFF2-40B4-BE49-F238E27FC236}">
                <a16:creationId xmlns:a16="http://schemas.microsoft.com/office/drawing/2014/main" id="{89E5674F-3B64-7F88-28BE-E0BD79F29B14}"/>
              </a:ext>
            </a:extLst>
          </p:cNvPr>
          <p:cNvSpPr txBox="1"/>
          <p:nvPr/>
        </p:nvSpPr>
        <p:spPr>
          <a:xfrm>
            <a:off x="618265" y="1921161"/>
            <a:ext cx="9095154" cy="3170099"/>
          </a:xfrm>
          <a:prstGeom prst="rect">
            <a:avLst/>
          </a:prstGeom>
          <a:solidFill>
            <a:schemeClr val="accent1">
              <a:lumMod val="5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The book of Jonah opens with the Lord commanding Jonah to go to Nineveh and preach against it (Jonah 1:1–2). The Lord observed the city’s wickedness. Jonah, however, disobeyed the Lord’s command. He traveled to Joppa and boarded a west-bound ship to Tarshish (1:3). </a:t>
            </a:r>
            <a:endPar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l"/>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The Lord sent a storm to intercept Jonah and the ship. To save the vessel, the sailors lightened its load (Jonah 1:5; compare Acts 27:18). Their efforts failed, leading the crew to cast lots to determine the responsible party for the sudden storm (Jonah 1:6–7). Their process</a:t>
            </a:r>
          </a:p>
        </p:txBody>
      </p:sp>
      <p:sp>
        <p:nvSpPr>
          <p:cNvPr id="10" name="TextBox 9">
            <a:extLst>
              <a:ext uri="{FF2B5EF4-FFF2-40B4-BE49-F238E27FC236}">
                <a16:creationId xmlns:a16="http://schemas.microsoft.com/office/drawing/2014/main" id="{EE31E163-6792-BBB0-AE82-F40B151B3556}"/>
              </a:ext>
            </a:extLst>
          </p:cNvPr>
          <p:cNvSpPr txBox="1"/>
          <p:nvPr/>
        </p:nvSpPr>
        <p:spPr>
          <a:xfrm>
            <a:off x="618264" y="5108647"/>
            <a:ext cx="11478485" cy="3908762"/>
          </a:xfrm>
          <a:prstGeom prst="rect">
            <a:avLst/>
          </a:prstGeom>
          <a:solidFill>
            <a:schemeClr val="accent1">
              <a:lumMod val="5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pointed to Jonah (1:7). Jonah revealed that he fled the presence of “the Lord, the God of heaven” (1:9–10). He directed the ship’s crew to throw him overboard as a last-ditch effort to calm the storm. They agreed to do so only after requesting that Jonah’s God not hold them guilty of murder (1:14).</a:t>
            </a:r>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algn="l"/>
            <a:r>
              <a:rPr lang="en-US" sz="24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Rather than let Jonah drown in the sea, the Lord prepared “a great fish” to swallow him (Jonah 1:17). For three days and three nights, Jonah remained in the fish. He acknowledged his situation and prayed to the Lord (2:1). Jonah promised to make good on his vow to preach the Lord’s salvation to Nineveh (2:2–9). After three days, God directed the fish to vomit Jonah onto dry land (2:10). The prophet followed the Lord’s command to go to Nineveh. </a:t>
            </a:r>
          </a:p>
        </p:txBody>
      </p:sp>
      <p:sp>
        <p:nvSpPr>
          <p:cNvPr id="2" name="Slide Number Placeholder 1">
            <a:extLst>
              <a:ext uri="{FF2B5EF4-FFF2-40B4-BE49-F238E27FC236}">
                <a16:creationId xmlns:a16="http://schemas.microsoft.com/office/drawing/2014/main" id="{F37D495E-414C-5DDA-0E4B-9C4EDD2FF330}"/>
              </a:ext>
            </a:extLst>
          </p:cNvPr>
          <p:cNvSpPr txBox="1">
            <a:spLocks/>
          </p:cNvSpPr>
          <p:nvPr/>
        </p:nvSpPr>
        <p:spPr>
          <a:xfrm>
            <a:off x="11471232" y="8981315"/>
            <a:ext cx="625517" cy="4286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10</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5465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AC9CBFE-9281-4431-B861-5F35B9277798}"/>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1 And the word of the Lord came unto Jonah the second time, saying, </a:t>
            </a:r>
          </a:p>
          <a:p>
            <a:pPr algn="l"/>
            <a:r>
              <a:rPr lang="en-US" sz="2400" b="1" dirty="0">
                <a:latin typeface="Gotham Medium" panose="02000604030000020004"/>
                <a:ea typeface="Helvetica Neue"/>
                <a:cs typeface="Helvetica Neue"/>
                <a:sym typeface="Helvetica Neue"/>
              </a:rPr>
              <a:t>2 Arise, go unto Nineveh, that great city, and preach unto it the preaching that I bid thee.  </a:t>
            </a:r>
          </a:p>
          <a:p>
            <a:pPr algn="l"/>
            <a:r>
              <a:rPr lang="en-US" sz="2400" b="1" dirty="0">
                <a:latin typeface="Gotham Medium" panose="02000604030000020004"/>
                <a:ea typeface="Helvetica Neue"/>
                <a:cs typeface="Helvetica Neue"/>
                <a:sym typeface="Helvetica Neue"/>
              </a:rPr>
              <a:t>3 So Jonah arose, and went unto Nineveh, according to the word of the Lord.  Now Nineveh was an exceeding great city of three days’ journey.  </a:t>
            </a:r>
          </a:p>
          <a:p>
            <a:pPr algn="l"/>
            <a:r>
              <a:rPr lang="en-US" sz="2400" b="1" dirty="0">
                <a:latin typeface="Gotham Medium" panose="02000604030000020004"/>
                <a:ea typeface="Helvetica Neue"/>
                <a:cs typeface="Helvetica Neue"/>
                <a:sym typeface="Helvetica Neue"/>
              </a:rPr>
              <a:t>4 And Jonah began to enter into the city a day’s journey, and he cried, and said, Yet forty days, and Nineveh shall be overthrown.  </a:t>
            </a:r>
          </a:p>
          <a:p>
            <a:pPr algn="l"/>
            <a:r>
              <a:rPr lang="en-US" sz="2400" b="1" dirty="0">
                <a:latin typeface="Gotham Medium" panose="02000604030000020004"/>
                <a:ea typeface="Helvetica Neue"/>
                <a:cs typeface="Helvetica Neue"/>
                <a:sym typeface="Helvetica Neue"/>
              </a:rPr>
              <a:t>5 So the people of Nineveh believed God, and proclaimed a fast, and put on sackcloth, from the greatest of them even to the least of them. </a:t>
            </a:r>
            <a:endParaRPr lang="en-US" sz="2400" dirty="0">
              <a:latin typeface="Gotham Medium" panose="02000604030000020004"/>
              <a:ea typeface="Helvetica Neue"/>
              <a:cs typeface="Helvetica Neue"/>
              <a:sym typeface="Helvetica Neue"/>
            </a:endParaRP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9537182" cy="642723"/>
            <a:chOff x="-62983" y="1148935"/>
            <a:chExt cx="10792022"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10743315"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800" b="1" dirty="0">
                  <a:latin typeface="Gotham Medium" panose="02000604030000020004"/>
                  <a:ea typeface="Helvetica Neue"/>
                  <a:cs typeface="Helvetica Neue"/>
                  <a:sym typeface="Helvetica Neue"/>
                </a:rPr>
                <a:t>God Sends Jonah (Again); Nineveh Repents - Jonah 3:1–5 KJV</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458959" y="6548648"/>
            <a:ext cx="11887200" cy="2308324"/>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Jonah hears a second the command to go to Nineveh.</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This time, he obeys and travels all the way to the city.</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Jonah goes to the city center to proclaim that, without repenting, Nineveh would be overthrown in a few short weeks.</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The people from the king on down believe this report.</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 The Ninevites declare a fast; they put on sackcloth as a sign of mourning.</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9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ABD1976-2224-4F82-86E0-72DE7EFAA63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000" b="1" dirty="0">
                <a:latin typeface="Gotham Medium" panose="02000604030000020004"/>
                <a:ea typeface="Helvetica Neue"/>
                <a:cs typeface="Helvetica Neue"/>
                <a:sym typeface="Helvetica Neue"/>
              </a:rPr>
              <a:t>6 And the Lord God prepared a gourd, and made it to come up over Jonah, that it might be a shadow over his head, to deliver him from his grief.  So Jonah was exceeding glad of the gourd.  </a:t>
            </a:r>
          </a:p>
          <a:p>
            <a:pPr algn="l"/>
            <a:r>
              <a:rPr lang="en-US" sz="2000" b="1" dirty="0">
                <a:latin typeface="Gotham Medium" panose="02000604030000020004"/>
                <a:ea typeface="Helvetica Neue"/>
                <a:cs typeface="Helvetica Neue"/>
                <a:sym typeface="Helvetica Neue"/>
              </a:rPr>
              <a:t>7 But God prepared a worm when the morning rose the next day, and it smote the gourd that it withered.  </a:t>
            </a:r>
          </a:p>
          <a:p>
            <a:pPr algn="l"/>
            <a:r>
              <a:rPr lang="en-US" sz="2000" b="1" dirty="0">
                <a:latin typeface="Gotham Medium" panose="02000604030000020004"/>
                <a:ea typeface="Helvetica Neue"/>
                <a:cs typeface="Helvetica Neue"/>
                <a:sym typeface="Helvetica Neue"/>
              </a:rPr>
              <a:t>8 And it came to pass, when the sun did arise, that God prepared a vehement east wind; and the sun beat upon the head of Jonah, that he fainted, and wished in himself to die, and said, It is better for me to die than to live.  </a:t>
            </a:r>
          </a:p>
          <a:p>
            <a:pPr algn="l"/>
            <a:r>
              <a:rPr lang="en-US" sz="2000" b="1" dirty="0">
                <a:latin typeface="Gotham Medium" panose="02000604030000020004"/>
                <a:ea typeface="Helvetica Neue"/>
                <a:cs typeface="Helvetica Neue"/>
                <a:sym typeface="Helvetica Neue"/>
              </a:rPr>
              <a:t>9 And God said to Jonah, Doest thou well to be angry for the gourd? And he said, I do well to be angry, even unto death.  </a:t>
            </a:r>
          </a:p>
          <a:p>
            <a:pPr algn="l"/>
            <a:r>
              <a:rPr lang="en-US" sz="2000" b="1" dirty="0">
                <a:latin typeface="Gotham Medium" panose="02000604030000020004"/>
                <a:ea typeface="Helvetica Neue"/>
                <a:cs typeface="Helvetica Neue"/>
                <a:sym typeface="Helvetica Neue"/>
              </a:rPr>
              <a:t>10 Then said the Lord, Thou hast had pity on the gourd, for the which thou hast not </a:t>
            </a:r>
            <a:r>
              <a:rPr lang="en-US" sz="2000" b="1" dirty="0" err="1">
                <a:latin typeface="Gotham Medium" panose="02000604030000020004"/>
                <a:ea typeface="Helvetica Neue"/>
                <a:cs typeface="Helvetica Neue"/>
                <a:sym typeface="Helvetica Neue"/>
              </a:rPr>
              <a:t>laboured</a:t>
            </a:r>
            <a:r>
              <a:rPr lang="en-US" sz="2000" b="1" dirty="0">
                <a:latin typeface="Gotham Medium" panose="02000604030000020004"/>
                <a:ea typeface="Helvetica Neue"/>
                <a:cs typeface="Helvetica Neue"/>
                <a:sym typeface="Helvetica Neue"/>
              </a:rPr>
              <a:t>, neither </a:t>
            </a:r>
            <a:r>
              <a:rPr lang="en-US" sz="2000" b="1" dirty="0" err="1">
                <a:latin typeface="Gotham Medium" panose="02000604030000020004"/>
                <a:ea typeface="Helvetica Neue"/>
                <a:cs typeface="Helvetica Neue"/>
                <a:sym typeface="Helvetica Neue"/>
              </a:rPr>
              <a:t>madest</a:t>
            </a:r>
            <a:r>
              <a:rPr lang="en-US" sz="2000" b="1" dirty="0">
                <a:latin typeface="Gotham Medium" panose="02000604030000020004"/>
                <a:ea typeface="Helvetica Neue"/>
                <a:cs typeface="Helvetica Neue"/>
                <a:sym typeface="Helvetica Neue"/>
              </a:rPr>
              <a:t> it grow; which came up in a night, and perished in a night: </a:t>
            </a:r>
          </a:p>
          <a:p>
            <a:pPr algn="l"/>
            <a:r>
              <a:rPr lang="en-US" sz="2000" b="1" dirty="0">
                <a:latin typeface="Gotham Medium" panose="02000604030000020004"/>
                <a:ea typeface="Helvetica Neue"/>
                <a:cs typeface="Helvetica Neue"/>
                <a:sym typeface="Helvetica Neue"/>
              </a:rPr>
              <a:t>11 And should not I spare Nineveh, that great city, wherein are more than </a:t>
            </a:r>
            <a:r>
              <a:rPr lang="en-US" sz="2000" b="1" dirty="0" err="1">
                <a:latin typeface="Gotham Medium" panose="02000604030000020004"/>
                <a:ea typeface="Helvetica Neue"/>
                <a:cs typeface="Helvetica Neue"/>
                <a:sym typeface="Helvetica Neue"/>
              </a:rPr>
              <a:t>sixscore</a:t>
            </a:r>
            <a:r>
              <a:rPr lang="en-US" sz="2000" b="1" dirty="0">
                <a:latin typeface="Gotham Medium" panose="02000604030000020004"/>
                <a:ea typeface="Helvetica Neue"/>
                <a:cs typeface="Helvetica Neue"/>
                <a:sym typeface="Helvetica Neue"/>
              </a:rPr>
              <a:t> thousand persons that cannot discern between their right hand and their left hand; and also much cattle?</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8391905" cy="642723"/>
            <a:chOff x="-62983" y="1148935"/>
            <a:chExt cx="9496057"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9447350"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800" b="1" dirty="0">
                  <a:latin typeface="Gotham Medium" panose="02000604030000020004"/>
                  <a:ea typeface="Helvetica Neue"/>
                  <a:cs typeface="Helvetica Neue"/>
                  <a:sym typeface="Helvetica Neue"/>
                </a:rPr>
                <a:t>Jonah Complains; God Explains - Jonah 4:6–11 KJV </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658641" y="6002718"/>
            <a:ext cx="11887200" cy="2323713"/>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Jonah’s prophecy is received with seriousness, and he departs the city of Nineveh.</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Jonah is angry and wants to die.</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God sends Jonah a plant to shade his head.</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Then God sends a worm to destroy the plant.</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When Jonah objects, God points out that Jonah cared about the plant but not about the people.</a:t>
            </a:r>
          </a:p>
          <a:p>
            <a:pPr marL="342900"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God cares about the many residents of Nineveh, people and animals alike. God created them.</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FDE26-9C69-0772-20C6-BBA6C0C18CA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08A92F1-CD13-9272-CE99-5675D4CFBE8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7" name="Rectangle 6">
            <a:extLst>
              <a:ext uri="{FF2B5EF4-FFF2-40B4-BE49-F238E27FC236}">
                <a16:creationId xmlns:a16="http://schemas.microsoft.com/office/drawing/2014/main" id="{1298217C-0F49-572A-47B5-A8EDC4F25EAB}"/>
              </a:ext>
            </a:extLst>
          </p:cNvPr>
          <p:cNvSpPr/>
          <p:nvPr/>
        </p:nvSpPr>
        <p:spPr>
          <a:xfrm rot="20099263">
            <a:off x="10591595" y="-838200"/>
            <a:ext cx="274320" cy="11430000"/>
          </a:xfrm>
          <a:prstGeom prst="rect">
            <a:avLst/>
          </a:prstGeom>
          <a:solidFill>
            <a:schemeClr val="tx1"/>
          </a:solidFill>
          <a:ln w="12700" cap="flat">
            <a:solidFill>
              <a:schemeClr val="tx1"/>
            </a:solid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9A4C37CD-689B-15C5-CEF2-1EEB8582EC59}"/>
              </a:ext>
            </a:extLst>
          </p:cNvPr>
          <p:cNvSpPr/>
          <p:nvPr/>
        </p:nvSpPr>
        <p:spPr>
          <a:xfrm>
            <a:off x="203199" y="1134800"/>
            <a:ext cx="460734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Jesus’ Parable about Mercy</a:t>
            </a:r>
          </a:p>
        </p:txBody>
      </p:sp>
      <p:sp>
        <p:nvSpPr>
          <p:cNvPr id="12" name="TextBox 11">
            <a:extLst>
              <a:ext uri="{FF2B5EF4-FFF2-40B4-BE49-F238E27FC236}">
                <a16:creationId xmlns:a16="http://schemas.microsoft.com/office/drawing/2014/main" id="{B8617370-90BD-5236-27BE-625199E41DDC}"/>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One Bible, One Story</a:t>
            </a:r>
          </a:p>
        </p:txBody>
      </p:sp>
      <p:sp>
        <p:nvSpPr>
          <p:cNvPr id="18" name="Line 10">
            <a:extLst>
              <a:ext uri="{FF2B5EF4-FFF2-40B4-BE49-F238E27FC236}">
                <a16:creationId xmlns:a16="http://schemas.microsoft.com/office/drawing/2014/main" id="{B8DD3073-B697-99DB-7EA1-EC99AFEEEE0F}"/>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F94CC097-6689-85A9-5194-5657ECC0F0B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7" name="Straight Connector 16">
            <a:extLst>
              <a:ext uri="{FF2B5EF4-FFF2-40B4-BE49-F238E27FC236}">
                <a16:creationId xmlns:a16="http://schemas.microsoft.com/office/drawing/2014/main" id="{50BDEF9E-0882-2AA1-83CC-936CDF3D7141}"/>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D78949B-B08E-5738-99AC-CB45E966B761}"/>
              </a:ext>
            </a:extLst>
          </p:cNvPr>
          <p:cNvSpPr/>
          <p:nvPr/>
        </p:nvSpPr>
        <p:spPr>
          <a:xfrm>
            <a:off x="203199" y="1783585"/>
            <a:ext cx="9245601" cy="7109639"/>
          </a:xfrm>
          <a:prstGeom prst="rect">
            <a:avLst/>
          </a:prstGeom>
          <a:solidFill>
            <a:srgbClr val="002060">
              <a:alpha val="40000"/>
            </a:srgbClr>
          </a:solidFill>
        </p:spPr>
        <p:txBody>
          <a:bodyPr wrap="square">
            <a:spAutoFit/>
          </a:bodyPr>
          <a:lstStyle/>
          <a:p>
            <a:pPr algn="l"/>
            <a:r>
              <a:rPr lang="en-US" sz="2400" b="1" dirty="0">
                <a:solidFill>
                  <a:schemeClr val="tx1"/>
                </a:solidFill>
                <a:latin typeface="Gotham Medium" panose="02000604030000020004"/>
              </a:rPr>
              <a:t>Jonah was forgiven for his disobedience to God, and yet he feels nothing but anger toward the Ninevites, who were also shown God’s mercy.  Certainly Jesus preaches against racial prejudice in his Parable of the Samaritan (Luke 10:25–37).  But there is an even more common problem front-and-center in Jonah’s actions: hypocrisy.  Jonah’s refusal to extend mercy reminds us of another parable from Jesus.</a:t>
            </a:r>
            <a:r>
              <a:rPr lang="en-US" sz="800" b="1" dirty="0">
                <a:solidFill>
                  <a:schemeClr val="tx1"/>
                </a:solidFill>
                <a:latin typeface="Gotham Medium" panose="02000604030000020004"/>
              </a:rPr>
              <a:t> </a:t>
            </a:r>
          </a:p>
          <a:p>
            <a:pPr algn="l"/>
            <a:r>
              <a:rPr lang="en-US" sz="800" b="1" dirty="0">
                <a:solidFill>
                  <a:schemeClr val="tx1"/>
                </a:solidFill>
                <a:latin typeface="Gotham Medium" panose="02000604030000020004"/>
              </a:rPr>
              <a:t> </a:t>
            </a:r>
          </a:p>
          <a:p>
            <a:pPr algn="l"/>
            <a:r>
              <a:rPr lang="en-US" sz="2400" b="1" dirty="0">
                <a:solidFill>
                  <a:schemeClr val="tx1"/>
                </a:solidFill>
                <a:latin typeface="Gotham Medium" panose="02000604030000020004"/>
              </a:rPr>
              <a:t>In Matthew 18:23–35, Jesus tells of a servant with an unpayable debt, to the point where the king commands that the servant, his family, and all his goods be sold to pay the debt.  The servant begs for mercy, and the king graciously forgives the debt wholesale.  But then the same servant goes out to find another person who owes the equivalent of a day’s wages.  He grabs the man, choking him and demanding repayment.  He throws his own debtor into jail.  When the king hears of this, he responds in kind to the unforgiving servant.  Jesus warns, “This is how my heavenly Father will treat each of you”—who have already been forgiven so much through Jesus—”unless you forgive your brother or sister from your heart” (v.  35). </a:t>
            </a:r>
          </a:p>
        </p:txBody>
      </p:sp>
    </p:spTree>
    <p:extLst>
      <p:ext uri="{BB962C8B-B14F-4D97-AF65-F5344CB8AC3E}">
        <p14:creationId xmlns:p14="http://schemas.microsoft.com/office/powerpoint/2010/main" val="3008619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7C138-25DC-4E04-811E-1169B5E12509}"/>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460734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Our Graciously Patient God</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Conclusion</a:t>
            </a: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203199" y="1783585"/>
            <a:ext cx="7226301" cy="7386638"/>
          </a:xfrm>
          <a:prstGeom prst="rect">
            <a:avLst/>
          </a:prstGeom>
          <a:solidFill>
            <a:srgbClr val="002060">
              <a:alpha val="40000"/>
            </a:srgbClr>
          </a:solidFill>
        </p:spPr>
        <p:txBody>
          <a:bodyPr wrap="square">
            <a:spAutoFit/>
          </a:bodyPr>
          <a:lstStyle/>
          <a:p>
            <a:pPr algn="l"/>
            <a:r>
              <a:rPr lang="en-US" sz="2000" b="1" dirty="0">
                <a:solidFill>
                  <a:schemeClr val="tx1"/>
                </a:solidFill>
                <a:latin typeface="Gotham Medium" panose="02000604030000020004"/>
              </a:rPr>
              <a:t>The story of Jonah reveals God’s expansive grace and mercy without partiality. God does not ignore Nineveh’s wickedness; He is, of course, the just judge. However, when the people of Nineveh received the warning of destruction, they responded appropriately. In an act of compassion, God extended mercy and grace, relenting from the promised punishment.</a:t>
            </a:r>
            <a:r>
              <a:rPr lang="en-US" sz="700" b="1" dirty="0">
                <a:solidFill>
                  <a:schemeClr val="tx1"/>
                </a:solidFill>
                <a:latin typeface="Gotham Medium" panose="02000604030000020004"/>
              </a:rPr>
              <a:t> </a:t>
            </a:r>
          </a:p>
          <a:p>
            <a:pPr algn="l"/>
            <a:r>
              <a:rPr lang="en-US" sz="700" b="1" dirty="0">
                <a:solidFill>
                  <a:schemeClr val="tx1"/>
                </a:solidFill>
                <a:latin typeface="Gotham Medium" panose="02000604030000020004"/>
              </a:rPr>
              <a:t> </a:t>
            </a:r>
          </a:p>
          <a:p>
            <a:pPr algn="l"/>
            <a:r>
              <a:rPr lang="en-US" sz="2000" b="1" dirty="0">
                <a:solidFill>
                  <a:schemeClr val="tx1"/>
                </a:solidFill>
                <a:latin typeface="Gotham Medium" panose="02000604030000020004"/>
              </a:rPr>
              <a:t>Such manifestations of grace and mercy can surprise us. Like Jonah, we may quickly question God’s willingness to extend forgiveness to our enemies—people we feel do not deserve salvation. However, God is the ultimate judge. His treatment of Nineveh exemplifies that His grace and forgiveness are available to all who will accept them. God’s grace is massive, and His patience endures.</a:t>
            </a:r>
            <a:r>
              <a:rPr lang="en-US" sz="700" b="1" dirty="0">
                <a:solidFill>
                  <a:schemeClr val="tx1"/>
                </a:solidFill>
                <a:latin typeface="Gotham Medium" panose="02000604030000020004"/>
              </a:rPr>
              <a:t> </a:t>
            </a:r>
          </a:p>
          <a:p>
            <a:pPr algn="l"/>
            <a:r>
              <a:rPr lang="en-US" sz="700" b="1" dirty="0">
                <a:solidFill>
                  <a:schemeClr val="tx1"/>
                </a:solidFill>
                <a:latin typeface="Gotham Medium" panose="02000604030000020004"/>
              </a:rPr>
              <a:t> </a:t>
            </a:r>
          </a:p>
          <a:p>
            <a:pPr algn="l"/>
            <a:r>
              <a:rPr lang="en-US" sz="2000" b="1" dirty="0">
                <a:solidFill>
                  <a:schemeClr val="tx1"/>
                </a:solidFill>
                <a:latin typeface="Gotham Medium" panose="02000604030000020004"/>
              </a:rPr>
              <a:t>Jonah’s example reveals how God pursues His people and wants to conform our desires to His. God did not immediately punish Jonah for his disobedience and rebellion. Instead, God remained in conversation with Jonah and taught him the comprehensive nature of divine grace. The Lord God is “slow to anger, and of great kindness” (Jonah 4:2) to all people who respond to His grace and mercy. How do you remain in conversation with God? Are you leaning into the divine questions Scripture and the Holy Spirit continually ask? Are you willing to let your perception and understanding shift, change, and grow as you mature in faith?</a:t>
            </a:r>
          </a:p>
        </p:txBody>
      </p:sp>
      <p:sp>
        <p:nvSpPr>
          <p:cNvPr id="7" name="Rectangle 6">
            <a:extLst>
              <a:ext uri="{FF2B5EF4-FFF2-40B4-BE49-F238E27FC236}">
                <a16:creationId xmlns:a16="http://schemas.microsoft.com/office/drawing/2014/main" id="{D7551C67-8D5B-4DC7-9023-9BE36D5A4461}"/>
              </a:ext>
            </a:extLst>
          </p:cNvPr>
          <p:cNvSpPr/>
          <p:nvPr/>
        </p:nvSpPr>
        <p:spPr>
          <a:xfrm rot="20099263">
            <a:off x="8623209" y="-790018"/>
            <a:ext cx="274320" cy="11430000"/>
          </a:xfrm>
          <a:prstGeom prst="rect">
            <a:avLst/>
          </a:prstGeom>
          <a:solidFill>
            <a:schemeClr val="tx1"/>
          </a:solidFill>
          <a:ln w="12700" cap="flat">
            <a:solidFill>
              <a:schemeClr val="tx1"/>
            </a:solid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365096" y="1012196"/>
            <a:ext cx="5972203"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Reflecting God’s Mercy</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97364"/>
            <a:ext cx="8889583" cy="584775"/>
          </a:xfrm>
          <a:prstGeom prst="rect">
            <a:avLst/>
          </a:prstGeom>
          <a:solidFill>
            <a:schemeClr val="accent1">
              <a:lumMod val="75000"/>
            </a:schemeClr>
          </a:solidFill>
        </p:spPr>
        <p:txBody>
          <a:bodyPr wrap="square" rtlCol="0">
            <a:spAutoFit/>
          </a:bodyPr>
          <a:lstStyle/>
          <a:p>
            <a:pPr algn="l"/>
            <a:r>
              <a:rPr lang="en-US" sz="3200" b="1" cap="small" dirty="0">
                <a:solidFill>
                  <a:schemeClr val="tx1"/>
                </a:solidFill>
                <a:latin typeface="Gotham Medium" panose="02000604030000020004"/>
              </a:rPr>
              <a:t>Apply the Message:  </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91812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148389" y="1055435"/>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F91492A-8356-4B1A-A035-5B5185E5E856}"/>
              </a:ext>
            </a:extLst>
          </p:cNvPr>
          <p:cNvSpPr/>
          <p:nvPr/>
        </p:nvSpPr>
        <p:spPr>
          <a:xfrm>
            <a:off x="350550" y="2099420"/>
            <a:ext cx="9682450" cy="2811091"/>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Through the illustration of a plant and its shade—not to mention by bringing Nineveh to repentance in the previous chapter—God showed Jonah that He is merciful and compassionate toward all people.  Jonah needed to display that same mercy, but he preferred retributive justice.  God </a:t>
            </a:r>
            <a:r>
              <a:rPr lang="en-US" sz="1600" b="1" dirty="0">
                <a:latin typeface="Calibri" panose="020F0502020204030204" pitchFamily="34" charset="0"/>
                <a:ea typeface="Calibri" panose="020F0502020204030204" pitchFamily="34" charset="0"/>
                <a:cs typeface="AGaramondPro-Regular"/>
              </a:rPr>
              <a:t>calls</a:t>
            </a:r>
            <a:r>
              <a:rPr lang="en-US" sz="2000" b="1" dirty="0">
                <a:latin typeface="Calibri" panose="020F0502020204030204" pitchFamily="34" charset="0"/>
                <a:ea typeface="Calibri" panose="020F0502020204030204" pitchFamily="34" charset="0"/>
                <a:cs typeface="AGaramondPro-Regular"/>
              </a:rPr>
              <a:t> Christians today to respond to the grace received through Jesus by showing compassion and mercy to others— even for those who are difficult to love.</a:t>
            </a: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Jonah’s example should help us to consider the importance of extending God’s grace to anyone we consider undeserving.  God knows their hearts, and ours.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34959A6-625F-4B1C-9AD0-25CC6D8A95F6}"/>
              </a:ext>
            </a:extLst>
          </p:cNvPr>
          <p:cNvSpPr/>
          <p:nvPr/>
        </p:nvSpPr>
        <p:spPr>
          <a:xfrm>
            <a:off x="368299" y="4906460"/>
            <a:ext cx="11887200" cy="3897862"/>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While it is better to be at peace with those around us, it is not always possible for us to see justice served or our enemies come to ruin.  And this text would suggest it shouldn’t please us when we do.</a:t>
            </a: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God calls us to extend the same mercy to others as He has shown toward us.  God will bless our efforts, whether those blessings are immediate or not.  We are to be merciful because God is merciful (Luke 6:36).  God knows our hearts, and He has offered forgiveness before we come to all the right conclusions.  Therefore, as those who have been forgiven, we are to forgive in return (Luke 7:47). </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In His Sermon on the Mount, Jesus says, “Blessed are the merciful, for they will be shown mercy” (Matt.  5:7).  His brother James is even more blunt: “Speak and act as those who are going to be judged by the law that gives freedom. . .  Mercy triumphs over judgment” (James 2:12–13).  As we obey, God will give us peace in our hearts, and God will judge properly.  Whatever anger, grudges, or violations that we cannot surrender—we are only harming ourselves.</a:t>
            </a:r>
          </a:p>
        </p:txBody>
      </p:sp>
      <p:sp>
        <p:nvSpPr>
          <p:cNvPr id="6" name="TextBox 5">
            <a:extLst>
              <a:ext uri="{FF2B5EF4-FFF2-40B4-BE49-F238E27FC236}">
                <a16:creationId xmlns:a16="http://schemas.microsoft.com/office/drawing/2014/main" id="{B4751359-E524-539B-2AE5-B1E1C3F2FC35}"/>
              </a:ext>
            </a:extLst>
          </p:cNvPr>
          <p:cNvSpPr txBox="1"/>
          <p:nvPr/>
        </p:nvSpPr>
        <p:spPr>
          <a:xfrm>
            <a:off x="3445370" y="301198"/>
            <a:ext cx="4959288" cy="40011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1" dirty="0">
                <a:effectLst/>
                <a:latin typeface="Gotham Medium" panose="02000604030000020004"/>
                <a:ea typeface="Helvetica Neue"/>
                <a:cs typeface="Helvetica Neue"/>
                <a:sym typeface="Helvetica Neue"/>
              </a:rPr>
              <a:t>We should extend mercy without restraint. </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6D7D-895C-24F4-66C3-476695F171F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49588BC-5CCC-3C03-2066-0C54D2743E85}"/>
              </a:ext>
            </a:extLst>
          </p:cNvPr>
          <p:cNvSpPr/>
          <p:nvPr/>
        </p:nvSpPr>
        <p:spPr>
          <a:xfrm>
            <a:off x="365096" y="1012196"/>
            <a:ext cx="5972203"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Reflecting God’s Mercy</a:t>
            </a:r>
          </a:p>
        </p:txBody>
      </p:sp>
      <p:sp>
        <p:nvSpPr>
          <p:cNvPr id="12" name="TextBox 11">
            <a:extLst>
              <a:ext uri="{FF2B5EF4-FFF2-40B4-BE49-F238E27FC236}">
                <a16:creationId xmlns:a16="http://schemas.microsoft.com/office/drawing/2014/main" id="{830280F9-420A-50C8-F088-65BCC8E7C698}"/>
              </a:ext>
            </a:extLst>
          </p:cNvPr>
          <p:cNvSpPr txBox="1"/>
          <p:nvPr/>
        </p:nvSpPr>
        <p:spPr>
          <a:xfrm>
            <a:off x="203200" y="197364"/>
            <a:ext cx="8889583" cy="584775"/>
          </a:xfrm>
          <a:prstGeom prst="rect">
            <a:avLst/>
          </a:prstGeom>
          <a:solidFill>
            <a:schemeClr val="accent1">
              <a:lumMod val="75000"/>
            </a:schemeClr>
          </a:solidFill>
        </p:spPr>
        <p:txBody>
          <a:bodyPr wrap="square" rtlCol="0">
            <a:spAutoFit/>
          </a:bodyPr>
          <a:lstStyle/>
          <a:p>
            <a:pPr algn="l"/>
            <a:r>
              <a:rPr lang="en-US" sz="3200" b="1" cap="small" dirty="0">
                <a:solidFill>
                  <a:schemeClr val="tx1"/>
                </a:solidFill>
                <a:latin typeface="Gotham Medium" panose="02000604030000020004"/>
              </a:rPr>
              <a:t>Apply the Message:  </a:t>
            </a:r>
          </a:p>
        </p:txBody>
      </p:sp>
      <p:sp>
        <p:nvSpPr>
          <p:cNvPr id="18" name="Line 10">
            <a:extLst>
              <a:ext uri="{FF2B5EF4-FFF2-40B4-BE49-F238E27FC236}">
                <a16:creationId xmlns:a16="http://schemas.microsoft.com/office/drawing/2014/main" id="{E42B163B-37A7-CF67-6060-A5FD114F4508}"/>
              </a:ext>
            </a:extLst>
          </p:cNvPr>
          <p:cNvSpPr>
            <a:spLocks noChangeShapeType="1"/>
          </p:cNvSpPr>
          <p:nvPr/>
        </p:nvSpPr>
        <p:spPr bwMode="auto">
          <a:xfrm>
            <a:off x="768096" y="91812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cxnSp>
        <p:nvCxnSpPr>
          <p:cNvPr id="17" name="Straight Connector 16">
            <a:extLst>
              <a:ext uri="{FF2B5EF4-FFF2-40B4-BE49-F238E27FC236}">
                <a16:creationId xmlns:a16="http://schemas.microsoft.com/office/drawing/2014/main" id="{DD01A33C-8061-6F9B-EFB4-51B5E2C8204C}"/>
              </a:ext>
            </a:extLst>
          </p:cNvPr>
          <p:cNvCxnSpPr/>
          <p:nvPr/>
        </p:nvCxnSpPr>
        <p:spPr>
          <a:xfrm>
            <a:off x="148389" y="1055435"/>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A18C6D-E0AD-0603-D944-168F0D4FA201}"/>
              </a:ext>
            </a:extLst>
          </p:cNvPr>
          <p:cNvSpPr/>
          <p:nvPr/>
        </p:nvSpPr>
        <p:spPr>
          <a:xfrm>
            <a:off x="350549" y="2099420"/>
            <a:ext cx="12599439" cy="4682116"/>
          </a:xfrm>
          <a:prstGeom prst="rect">
            <a:avLst/>
          </a:prstGeom>
          <a:solidFill>
            <a:srgbClr val="002060">
              <a:alpha val="40000"/>
            </a:srgbClr>
          </a:solidFill>
        </p:spPr>
        <p:txBody>
          <a:bodyPr wrap="square">
            <a:spAutoFit/>
          </a:bodyPr>
          <a:lstStyle/>
          <a:p>
            <a:pPr algn="l">
              <a:lnSpc>
                <a:spcPct val="107000"/>
              </a:lnSpc>
            </a:pPr>
            <a:r>
              <a:rPr lang="en-US" sz="2800" b="1" dirty="0">
                <a:latin typeface="Calibri" panose="020F0502020204030204" pitchFamily="34" charset="0"/>
                <a:ea typeface="Calibri" panose="020F0502020204030204" pitchFamily="34" charset="0"/>
                <a:cs typeface="AGaramondPro-Regular"/>
              </a:rPr>
              <a:t>1 How should an awareness of God’s mercy to us help us be merciful to others?</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r>
              <a:rPr lang="en-US" sz="2800" b="1" dirty="0">
                <a:latin typeface="Calibri" panose="020F0502020204030204" pitchFamily="34" charset="0"/>
                <a:ea typeface="Calibri" panose="020F0502020204030204" pitchFamily="34" charset="0"/>
                <a:cs typeface="AGaramondPro-Regular"/>
              </a:rPr>
              <a:t>2 What does God’s Word reassure us will happen when we are merciful?</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r>
              <a:rPr lang="en-US" sz="2800" b="1" dirty="0">
                <a:latin typeface="Calibri" panose="020F0502020204030204" pitchFamily="34" charset="0"/>
                <a:ea typeface="Calibri" panose="020F0502020204030204" pitchFamily="34" charset="0"/>
                <a:cs typeface="AGaramondPro-Regular"/>
              </a:rPr>
              <a:t>3 Where do you lack mercy? How would you ask God to address it?</a:t>
            </a: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a:p>
            <a:pPr algn="l">
              <a:lnSpc>
                <a:spcPct val="107000"/>
              </a:lnSpc>
            </a:pPr>
            <a:endParaRPr lang="en-US" sz="2800" b="1" dirty="0">
              <a:latin typeface="Calibri" panose="020F0502020204030204" pitchFamily="34" charset="0"/>
              <a:ea typeface="Calibri" panose="020F0502020204030204" pitchFamily="34" charset="0"/>
              <a:cs typeface="AGaramondPro-Regular"/>
            </a:endParaRPr>
          </a:p>
        </p:txBody>
      </p:sp>
      <p:sp>
        <p:nvSpPr>
          <p:cNvPr id="6" name="TextBox 5">
            <a:extLst>
              <a:ext uri="{FF2B5EF4-FFF2-40B4-BE49-F238E27FC236}">
                <a16:creationId xmlns:a16="http://schemas.microsoft.com/office/drawing/2014/main" id="{8ED6645D-8082-53BE-D9DD-006B6D67DE87}"/>
              </a:ext>
            </a:extLst>
          </p:cNvPr>
          <p:cNvSpPr txBox="1"/>
          <p:nvPr/>
        </p:nvSpPr>
        <p:spPr>
          <a:xfrm>
            <a:off x="3445370" y="301198"/>
            <a:ext cx="4959288" cy="400110"/>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b="1" dirty="0">
                <a:effectLst/>
                <a:latin typeface="Gotham Medium" panose="02000604030000020004"/>
                <a:ea typeface="Helvetica Neue"/>
                <a:cs typeface="Helvetica Neue"/>
                <a:sym typeface="Helvetica Neue"/>
              </a:rPr>
              <a:t>We should extend mercy without restraint. </a:t>
            </a:r>
          </a:p>
        </p:txBody>
      </p:sp>
      <p:pic>
        <p:nvPicPr>
          <p:cNvPr id="10" name="Picture 9">
            <a:extLst>
              <a:ext uri="{FF2B5EF4-FFF2-40B4-BE49-F238E27FC236}">
                <a16:creationId xmlns:a16="http://schemas.microsoft.com/office/drawing/2014/main" id="{BD4AF9F7-CC24-114C-8315-665512758E6F}"/>
              </a:ext>
            </a:extLst>
          </p:cNvPr>
          <p:cNvPicPr>
            <a:picLocks noChangeAspect="1"/>
          </p:cNvPicPr>
          <p:nvPr/>
        </p:nvPicPr>
        <p:blipFill>
          <a:blip r:embed="rId3"/>
          <a:srcRect t="-42720" r="25184" b="-1"/>
          <a:stretch>
            <a:fillRect/>
          </a:stretch>
        </p:blipFill>
        <p:spPr>
          <a:xfrm flipH="1">
            <a:off x="-165101" y="3932735"/>
            <a:ext cx="3779010" cy="4808670"/>
          </a:xfrm>
          <a:prstGeom prst="ellipse">
            <a:avLst/>
          </a:prstGeom>
        </p:spPr>
      </p:pic>
      <p:sp>
        <p:nvSpPr>
          <p:cNvPr id="15" name="Title 2">
            <a:extLst>
              <a:ext uri="{FF2B5EF4-FFF2-40B4-BE49-F238E27FC236}">
                <a16:creationId xmlns:a16="http://schemas.microsoft.com/office/drawing/2014/main" id="{914D4893-5507-B38D-143F-9D15EEF2250A}"/>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1748337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C61022-BCF2-40B4-AB7A-4C0F37FAAFA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27" name="Picture 26">
            <a:extLst>
              <a:ext uri="{FF2B5EF4-FFF2-40B4-BE49-F238E27FC236}">
                <a16:creationId xmlns:a16="http://schemas.microsoft.com/office/drawing/2014/main" id="{D7B7B00B-E384-416A-9444-8DEEF0004BED}"/>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sp>
        <p:nvSpPr>
          <p:cNvPr id="14" name="Title 2">
            <a:extLst>
              <a:ext uri="{FF2B5EF4-FFF2-40B4-BE49-F238E27FC236}">
                <a16:creationId xmlns:a16="http://schemas.microsoft.com/office/drawing/2014/main" id="{030AD845-6276-4AE9-B18C-E02E4118715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679133-6CED-458B-84DB-18AD0DEC1CCA}"/>
              </a:ext>
            </a:extLst>
          </p:cNvPr>
          <p:cNvSpPr/>
          <p:nvPr/>
        </p:nvSpPr>
        <p:spPr>
          <a:xfrm>
            <a:off x="409577" y="1208979"/>
            <a:ext cx="3518566" cy="784702"/>
          </a:xfrm>
          <a:prstGeom prst="rect">
            <a:avLst/>
          </a:prstGeom>
        </p:spPr>
        <p:txBody>
          <a:bodyPr wrap="square">
            <a:spAutoFit/>
          </a:bodyPr>
          <a:lstStyle/>
          <a:p>
            <a:pPr algn="l">
              <a:lnSpc>
                <a:spcPct val="107000"/>
              </a:lnSpc>
            </a:pPr>
            <a:r>
              <a:rPr lang="en-US" sz="4400" b="1" u="sng" cap="small" dirty="0">
                <a:solidFill>
                  <a:srgbClr val="FFC000"/>
                </a:solidFill>
                <a:latin typeface="Gotham Medium" panose="02000604030000020004"/>
                <a:ea typeface="Calibri" panose="020F0502020204030204" pitchFamily="34" charset="0"/>
                <a:cs typeface="ITCFranklinGothicStd-Hvy"/>
              </a:rPr>
              <a:t>Live It Out: </a:t>
            </a:r>
            <a:endParaRPr lang="en-US" sz="4000" b="1" u="sng" cap="small" dirty="0">
              <a:solidFill>
                <a:srgbClr val="FFC000"/>
              </a:solidFill>
              <a:latin typeface="Gotham Medium" panose="02000604030000020004"/>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3A8987-2260-4FA0-8D7C-1F526CB1B105}"/>
              </a:ext>
            </a:extLst>
          </p:cNvPr>
          <p:cNvSpPr/>
          <p:nvPr/>
        </p:nvSpPr>
        <p:spPr>
          <a:xfrm>
            <a:off x="2088425" y="4003803"/>
            <a:ext cx="8769823" cy="2376997"/>
          </a:xfrm>
          <a:prstGeom prst="rect">
            <a:avLst/>
          </a:prstGeom>
          <a:solidFill>
            <a:srgbClr val="002060">
              <a:alpha val="40000"/>
            </a:srgbClr>
          </a:solidFill>
        </p:spPr>
        <p:txBody>
          <a:bodyPr wrap="square">
            <a:spAutoFit/>
          </a:bodyPr>
          <a:lstStyle/>
          <a:p>
            <a:pPr algn="l">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Followers of Jesus are grateful for the gift of grace extended to us, while we were yet sinners.  Sometimes it can be hard to want others, especially those who have irritated or wronged us, to have access to that same grace. </a:t>
            </a:r>
          </a:p>
        </p:txBody>
      </p:sp>
      <p:sp>
        <p:nvSpPr>
          <p:cNvPr id="5" name="Rectangle 4">
            <a:extLst>
              <a:ext uri="{FF2B5EF4-FFF2-40B4-BE49-F238E27FC236}">
                <a16:creationId xmlns:a16="http://schemas.microsoft.com/office/drawing/2014/main" id="{000FBA31-EF9B-49E9-9763-7C5FE027711F}"/>
              </a:ext>
            </a:extLst>
          </p:cNvPr>
          <p:cNvSpPr/>
          <p:nvPr/>
        </p:nvSpPr>
        <p:spPr>
          <a:xfrm>
            <a:off x="1935791" y="3361308"/>
            <a:ext cx="3841116" cy="595932"/>
          </a:xfrm>
          <a:prstGeom prst="rect">
            <a:avLst/>
          </a:prstGeom>
        </p:spPr>
        <p:txBody>
          <a:bodyPr wrap="none">
            <a:spAutoFit/>
          </a:bodyPr>
          <a:lstStyle/>
          <a:p>
            <a:pPr algn="l">
              <a:lnSpc>
                <a:spcPct val="107000"/>
              </a:lnSpc>
            </a:pPr>
            <a:r>
              <a:rPr lang="en-US" sz="3200" b="1" u="sng" dirty="0">
                <a:solidFill>
                  <a:srgbClr val="FFC000"/>
                </a:solidFill>
                <a:latin typeface="Gotham Medium" panose="02000604030000020004"/>
                <a:ea typeface="Calibri" panose="020F0502020204030204" pitchFamily="34" charset="0"/>
                <a:cs typeface="HelveticaNeueLTStd-Blk"/>
              </a:rPr>
              <a:t>Grace Available to All</a:t>
            </a:r>
          </a:p>
        </p:txBody>
      </p:sp>
      <p:sp>
        <p:nvSpPr>
          <p:cNvPr id="6" name="Rectangle 5">
            <a:extLst>
              <a:ext uri="{FF2B5EF4-FFF2-40B4-BE49-F238E27FC236}">
                <a16:creationId xmlns:a16="http://schemas.microsoft.com/office/drawing/2014/main" id="{24BD02B2-5C50-43D2-497E-90757CD88751}"/>
              </a:ext>
            </a:extLst>
          </p:cNvPr>
          <p:cNvSpPr/>
          <p:nvPr/>
        </p:nvSpPr>
        <p:spPr>
          <a:xfrm>
            <a:off x="1654107" y="2056407"/>
            <a:ext cx="8059318" cy="784702"/>
          </a:xfrm>
          <a:prstGeom prst="rect">
            <a:avLst/>
          </a:prstGeom>
        </p:spPr>
        <p:txBody>
          <a:bodyPr wrap="square">
            <a:spAutoFit/>
          </a:bodyPr>
          <a:lstStyle/>
          <a:p>
            <a:pPr algn="l">
              <a:lnSpc>
                <a:spcPct val="107000"/>
              </a:lnSpc>
            </a:pPr>
            <a:r>
              <a:rPr lang="en-US" sz="4400" b="1" cap="small" dirty="0">
                <a:solidFill>
                  <a:schemeClr val="tx1"/>
                </a:solidFill>
                <a:latin typeface="Gotham Medium" panose="02000604030000020004"/>
                <a:ea typeface="Calibri" panose="020F0502020204030204" pitchFamily="34" charset="0"/>
                <a:cs typeface="ITCFranklinGothicStd-Hvy"/>
              </a:rPr>
              <a:t>Practice forgiveness and mercy. </a:t>
            </a:r>
          </a:p>
        </p:txBody>
      </p:sp>
      <p:pic>
        <p:nvPicPr>
          <p:cNvPr id="18" name="Picture 17">
            <a:extLst>
              <a:ext uri="{FF2B5EF4-FFF2-40B4-BE49-F238E27FC236}">
                <a16:creationId xmlns:a16="http://schemas.microsoft.com/office/drawing/2014/main" id="{C0945AFC-9CAA-4E95-9F29-8C8652746E75}"/>
              </a:ext>
            </a:extLst>
          </p:cNvPr>
          <p:cNvPicPr>
            <a:picLocks noChangeAspect="1"/>
          </p:cNvPicPr>
          <p:nvPr/>
        </p:nvPicPr>
        <p:blipFill>
          <a:blip r:embed="rId3"/>
          <a:stretch>
            <a:fillRect/>
          </a:stretch>
        </p:blipFill>
        <p:spPr>
          <a:xfrm>
            <a:off x="9713425" y="147577"/>
            <a:ext cx="5051085" cy="4808670"/>
          </a:xfrm>
          <a:prstGeom prst="flowChartConnector">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5155-70E0-1A31-32BC-6B9F42671CD0}"/>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1CFBE03-4F63-3612-B109-6344EBDE10ED}"/>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757CBE-0126-6380-E09C-F289136F39C7}"/>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tx1"/>
              </a:solidFill>
            </a:endParaRPr>
          </a:p>
        </p:txBody>
      </p:sp>
      <p:cxnSp>
        <p:nvCxnSpPr>
          <p:cNvPr id="6" name="Straight Connector 5">
            <a:extLst>
              <a:ext uri="{FF2B5EF4-FFF2-40B4-BE49-F238E27FC236}">
                <a16:creationId xmlns:a16="http://schemas.microsoft.com/office/drawing/2014/main" id="{7B4C0C0E-4574-3E0A-A545-95F5948FCE7B}"/>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9BC55814-B83F-0D83-26FE-9EC24DD6FE0D}"/>
              </a:ext>
            </a:extLst>
          </p:cNvPr>
          <p:cNvSpPr/>
          <p:nvPr/>
        </p:nvSpPr>
        <p:spPr>
          <a:xfrm rot="20099263">
            <a:off x="10086046" y="-917636"/>
            <a:ext cx="182880" cy="11155680"/>
          </a:xfrm>
          <a:prstGeom prst="rect">
            <a:avLst/>
          </a:prstGeom>
          <a:solidFill>
            <a:schemeClr val="tx1"/>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5" name="Rectangle 4">
            <a:extLst>
              <a:ext uri="{FF2B5EF4-FFF2-40B4-BE49-F238E27FC236}">
                <a16:creationId xmlns:a16="http://schemas.microsoft.com/office/drawing/2014/main" id="{1DDD2DAD-9DED-8D1A-59B6-72723780B963}"/>
              </a:ext>
            </a:extLst>
          </p:cNvPr>
          <p:cNvSpPr/>
          <p:nvPr/>
        </p:nvSpPr>
        <p:spPr>
          <a:xfrm>
            <a:off x="596900" y="1863966"/>
            <a:ext cx="8331200" cy="3416320"/>
          </a:xfrm>
          <a:prstGeom prst="rect">
            <a:avLst/>
          </a:prstGeom>
          <a:noFill/>
        </p:spPr>
        <p:txBody>
          <a:bodyPr wrap="square">
            <a:spAutoFit/>
          </a:bodyPr>
          <a:lstStyle/>
          <a:p>
            <a:pPr algn="l"/>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Jesus,</a:t>
            </a:r>
          </a:p>
          <a:p>
            <a:pPr algn="l"/>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Thank You that no one is too far gone to be reached by the gospel. You met us in the depths of our own sinfulness and   extended Your grace to us, and for that we are eternally grateful. Open our hearts to those in our spheres of influence who don’t yet know You. Reach them with Your truth, and use us if You so desire. </a:t>
            </a:r>
          </a:p>
          <a:p>
            <a:pPr algn="l"/>
            <a:endParaRPr lang="en-US" sz="2400" b="1" i="1">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endParaRPr>
          </a:p>
          <a:p>
            <a:pPr algn="r"/>
            <a:r>
              <a:rPr lang="en-US" sz="2400" b="1" i="1">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r>
              <a:rPr lang="en-US" sz="24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t>
            </a:r>
          </a:p>
        </p:txBody>
      </p:sp>
      <p:pic>
        <p:nvPicPr>
          <p:cNvPr id="8" name="Picture 7">
            <a:extLst>
              <a:ext uri="{FF2B5EF4-FFF2-40B4-BE49-F238E27FC236}">
                <a16:creationId xmlns:a16="http://schemas.microsoft.com/office/drawing/2014/main" id="{8C9CF183-34D1-37A2-9810-23C6255C6A09}"/>
              </a:ext>
            </a:extLst>
          </p:cNvPr>
          <p:cNvPicPr>
            <a:picLocks noChangeAspect="1"/>
          </p:cNvPicPr>
          <p:nvPr/>
        </p:nvPicPr>
        <p:blipFill>
          <a:blip r:embed="rId3"/>
          <a:stretch>
            <a:fillRect/>
          </a:stretch>
        </p:blipFill>
        <p:spPr>
          <a:xfrm>
            <a:off x="9698028" y="147577"/>
            <a:ext cx="5051085" cy="4914966"/>
          </a:xfrm>
          <a:prstGeom prst="flowChartConnector">
            <a:avLst/>
          </a:prstGeom>
          <a:blipFill>
            <a:blip r:embed="rId4">
              <a:alphaModFix amt="50000"/>
            </a:blip>
            <a:tile tx="0" ty="0" sx="100000" sy="100000" flip="none" algn="tl"/>
          </a:blipFill>
        </p:spPr>
      </p:pic>
    </p:spTree>
    <p:extLst>
      <p:ext uri="{BB962C8B-B14F-4D97-AF65-F5344CB8AC3E}">
        <p14:creationId xmlns:p14="http://schemas.microsoft.com/office/powerpoint/2010/main" val="1543302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D8C9A7-BA91-4F45-AD78-45986D3066F6}"/>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0D024D8-545B-41BC-958B-0083DE4C07A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grpSp>
        <p:nvGrpSpPr>
          <p:cNvPr id="4" name="Group 3">
            <a:extLst>
              <a:ext uri="{FF2B5EF4-FFF2-40B4-BE49-F238E27FC236}">
                <a16:creationId xmlns:a16="http://schemas.microsoft.com/office/drawing/2014/main" id="{5AC3E7ED-2A62-3700-E8E2-9A34D2E7F170}"/>
              </a:ext>
            </a:extLst>
          </p:cNvPr>
          <p:cNvGrpSpPr/>
          <p:nvPr/>
        </p:nvGrpSpPr>
        <p:grpSpPr>
          <a:xfrm>
            <a:off x="3782582" y="7693635"/>
            <a:ext cx="6718852" cy="1014475"/>
            <a:chOff x="3142974" y="6271325"/>
            <a:chExt cx="6718852" cy="1014475"/>
          </a:xfrm>
        </p:grpSpPr>
        <p:sp>
          <p:nvSpPr>
            <p:cNvPr id="5" name="Rectangle: Rounded Corners 4">
              <a:extLst>
                <a:ext uri="{FF2B5EF4-FFF2-40B4-BE49-F238E27FC236}">
                  <a16:creationId xmlns:a16="http://schemas.microsoft.com/office/drawing/2014/main" id="{8D31E957-B6F0-B1E1-7A1D-CA3CA594B653}"/>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47F12BFF-3F6B-C85A-4C6F-D5A1A22C5A7D}"/>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DCE67C13-B900-1BB9-BB73-DC913C78B299}"/>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B9CCC326-8012-4035-63F9-8B33B6E2F204}"/>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5B01AA07-D36D-12FA-3B56-C4B142919ACC}"/>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0EB6D8C8-10D1-246B-5768-A6F582F37B04}"/>
              </a:ext>
            </a:extLst>
          </p:cNvPr>
          <p:cNvSpPr/>
          <p:nvPr/>
        </p:nvSpPr>
        <p:spPr>
          <a:xfrm>
            <a:off x="2639798" y="8708109"/>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chemeClr val="tx1"/>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FEBC7292-E59F-4644-99A1-250C2EFE1BC4}"/>
              </a:ext>
            </a:extLst>
          </p:cNvPr>
          <p:cNvSpPr/>
          <p:nvPr/>
        </p:nvSpPr>
        <p:spPr>
          <a:xfrm rot="20099263">
            <a:off x="10086046" y="-917636"/>
            <a:ext cx="182880" cy="11155680"/>
          </a:xfrm>
          <a:prstGeom prst="rect">
            <a:avLst/>
          </a:prstGeom>
          <a:solidFill>
            <a:schemeClr val="tx1"/>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0" name="Rectangle 9">
            <a:extLst>
              <a:ext uri="{FF2B5EF4-FFF2-40B4-BE49-F238E27FC236}">
                <a16:creationId xmlns:a16="http://schemas.microsoft.com/office/drawing/2014/main" id="{3D61ED23-726E-43E0-822B-DEBEDE42544B}"/>
              </a:ext>
            </a:extLst>
          </p:cNvPr>
          <p:cNvSpPr/>
          <p:nvPr/>
        </p:nvSpPr>
        <p:spPr>
          <a:xfrm>
            <a:off x="98524" y="7419833"/>
            <a:ext cx="6388480" cy="132343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74650" h="152400"/>
          </a:sp3d>
        </p:spPr>
        <p:txBody>
          <a:bodyPr wrap="square">
            <a:spAutoFit/>
          </a:bodyPr>
          <a:lstStyle/>
          <a:p>
            <a:pPr lvl="1" algn="l"/>
            <a:r>
              <a:rPr lang="en-US" sz="4400" b="1" i="1" cap="small" dirty="0">
                <a:solidFill>
                  <a:schemeClr val="tx1"/>
                </a:solidFill>
                <a:effectLst>
                  <a:outerShdw blurRad="38100" dist="38100" dir="2700000" algn="tl">
                    <a:srgbClr val="000000">
                      <a:alpha val="43137"/>
                    </a:srgbClr>
                  </a:outerShdw>
                </a:effectLst>
                <a:latin typeface="Gotham Medium" panose="02000604030000020004"/>
              </a:rPr>
              <a:t>Thought to Remember</a:t>
            </a:r>
          </a:p>
          <a:p>
            <a:pPr lvl="3" algn="l"/>
            <a:r>
              <a:rPr lang="en-US" sz="3600" b="1" i="1" dirty="0">
                <a:solidFill>
                  <a:schemeClr val="tx1"/>
                </a:solidFill>
                <a:latin typeface="Gotham Medium" panose="02000604030000020004"/>
                <a:ea typeface="Helvetica Neue"/>
                <a:cs typeface="Helvetica Neue"/>
                <a:sym typeface="Helvetica Neue"/>
              </a:rPr>
              <a:t>We are God’s real children!</a:t>
            </a:r>
          </a:p>
        </p:txBody>
      </p:sp>
      <p:sp>
        <p:nvSpPr>
          <p:cNvPr id="5" name="Rectangle 4">
            <a:extLst>
              <a:ext uri="{FF2B5EF4-FFF2-40B4-BE49-F238E27FC236}">
                <a16:creationId xmlns:a16="http://schemas.microsoft.com/office/drawing/2014/main" id="{42D81312-EC24-4AE0-B13D-2FAB2FD9637B}"/>
              </a:ext>
            </a:extLst>
          </p:cNvPr>
          <p:cNvSpPr/>
          <p:nvPr/>
        </p:nvSpPr>
        <p:spPr>
          <a:xfrm>
            <a:off x="181648" y="1863966"/>
            <a:ext cx="8941289" cy="4624326"/>
          </a:xfrm>
          <a:prstGeom prst="rect">
            <a:avLst/>
          </a:prstGeom>
          <a:noFill/>
        </p:spPr>
        <p:txBody>
          <a:bodyPr wrap="square">
            <a:spAutoFit/>
          </a:bodyPr>
          <a:lstStyle/>
          <a:p>
            <a:pPr algn="l"/>
            <a:r>
              <a:rPr lang="en-US" sz="3600" b="1" i="1"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Lord god, you are gracious and compassionate, slow to anger, and abounding in steadfast love. We repent of the times we have not reflected your grace and mercy. Shape our hearts and desires to faithfully imitate your compassion and kindness toward the world. In Jesus’ name we pray. </a:t>
            </a:r>
          </a:p>
          <a:p>
            <a:pPr algn="r"/>
            <a:r>
              <a:rPr lang="en-US" sz="3600" b="1" i="1" cap="small" dirty="0">
                <a:solidFill>
                  <a:schemeClr val="tx1"/>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Amen</a:t>
            </a:r>
            <a:endParaRPr lang="en-US" sz="2800" i="1" dirty="0">
              <a:solidFill>
                <a:schemeClr val="tx1"/>
              </a:solidFill>
              <a:latin typeface="Gotham Medium" panose="02000604030000020004"/>
              <a:ea typeface="Helvetica Neue"/>
              <a:cs typeface="Helvetica Neue"/>
              <a:sym typeface="Helvetica Neue"/>
            </a:endParaRP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3"/>
          <a:stretch>
            <a:fillRect/>
          </a:stretch>
        </p:blipFill>
        <p:spPr>
          <a:xfrm>
            <a:off x="9698028" y="147577"/>
            <a:ext cx="5051085" cy="4914966"/>
          </a:xfrm>
          <a:prstGeom prst="flowChartConnector">
            <a:avLst/>
          </a:prstGeom>
          <a:blipFill>
            <a:blip r:embed="rId4">
              <a:alphaModFix amt="50000"/>
            </a:blip>
            <a:tile tx="0" ty="0" sx="100000" sy="100000" flip="none" algn="tl"/>
          </a:blipFill>
        </p:spPr>
      </p:pic>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23E608-3E52-45CE-BC48-D153CE9D02CF}"/>
              </a:ext>
            </a:extLst>
          </p:cNvPr>
          <p:cNvGrpSpPr/>
          <p:nvPr/>
        </p:nvGrpSpPr>
        <p:grpSpPr>
          <a:xfrm>
            <a:off x="-672950" y="607778"/>
            <a:ext cx="4630058" cy="4407849"/>
            <a:chOff x="-672950" y="607778"/>
            <a:chExt cx="4630058" cy="4407849"/>
          </a:xfrm>
        </p:grpSpPr>
        <p:pic>
          <p:nvPicPr>
            <p:cNvPr id="28" name="Picture 27">
              <a:extLst>
                <a:ext uri="{FF2B5EF4-FFF2-40B4-BE49-F238E27FC236}">
                  <a16:creationId xmlns:a16="http://schemas.microsoft.com/office/drawing/2014/main" id="{47AD8B0A-04EF-4863-9762-7F69361215A3}"/>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18" name="Rectangle: Rounded Corners 4">
              <a:extLst>
                <a:ext uri="{FF2B5EF4-FFF2-40B4-BE49-F238E27FC236}">
                  <a16:creationId xmlns:a16="http://schemas.microsoft.com/office/drawing/2014/main" id="{6C968AE9-C3F4-4135-9434-0F35D0A5243A}"/>
                </a:ext>
              </a:extLst>
            </p:cNvPr>
            <p:cNvSpPr txBox="1"/>
            <p:nvPr/>
          </p:nvSpPr>
          <p:spPr>
            <a:xfrm>
              <a:off x="1044558" y="1482440"/>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19" name="Rectangle: Rounded Corners 6">
              <a:extLst>
                <a:ext uri="{FF2B5EF4-FFF2-40B4-BE49-F238E27FC236}">
                  <a16:creationId xmlns:a16="http://schemas.microsoft.com/office/drawing/2014/main" id="{69B5B8AA-723D-4FA7-B882-D351C09B3003}"/>
                </a:ext>
              </a:extLst>
            </p:cNvPr>
            <p:cNvSpPr txBox="1"/>
            <p:nvPr/>
          </p:nvSpPr>
          <p:spPr>
            <a:xfrm>
              <a:off x="1659414" y="2657277"/>
              <a:ext cx="2190526"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Life Response</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grpSp>
      <p:pic>
        <p:nvPicPr>
          <p:cNvPr id="38" name="Picture 37">
            <a:extLst>
              <a:ext uri="{FF2B5EF4-FFF2-40B4-BE49-F238E27FC236}">
                <a16:creationId xmlns:a16="http://schemas.microsoft.com/office/drawing/2014/main" id="{D91AD6CB-8AA2-4B0A-B623-0B3DDA784656}"/>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9" name="Rectangle 28">
            <a:extLst>
              <a:ext uri="{FF2B5EF4-FFF2-40B4-BE49-F238E27FC236}">
                <a16:creationId xmlns:a16="http://schemas.microsoft.com/office/drawing/2014/main" id="{DDB4858C-1BA8-47D1-AF02-78640EF386F9}"/>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C82EFB90-C4A0-4CD0-9AD7-5E6781B0ADFB}"/>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4511833" y="2468828"/>
            <a:ext cx="5223121" cy="152043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7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Sends Jonah (Again); Nineveh Repents</a:t>
            </a:r>
          </a:p>
        </p:txBody>
      </p:sp>
      <p:sp>
        <p:nvSpPr>
          <p:cNvPr id="3" name="Rectangle 2">
            <a:extLst>
              <a:ext uri="{FF2B5EF4-FFF2-40B4-BE49-F238E27FC236}">
                <a16:creationId xmlns:a16="http://schemas.microsoft.com/office/drawing/2014/main" id="{C173528E-EDC8-4FBE-9BE9-878B206B957E}"/>
              </a:ext>
            </a:extLst>
          </p:cNvPr>
          <p:cNvSpPr/>
          <p:nvPr/>
        </p:nvSpPr>
        <p:spPr>
          <a:xfrm>
            <a:off x="168564" y="4052696"/>
            <a:ext cx="13099853" cy="6001643"/>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Where do you see multiple ways that God is showing grace in this text and context?</a:t>
            </a:r>
          </a:p>
          <a:p>
            <a:pPr algn="l"/>
            <a:endParaRPr lang="en-US" sz="12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2 Why would Jonah have been reluctant to go to Nineveh?</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36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3 How can we know when repentance is genuine?</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u="sng" dirty="0">
              <a:solidFill>
                <a:schemeClr val="tx1"/>
              </a:solidFill>
              <a:highlight>
                <a:srgbClr val="000080"/>
              </a:highlight>
              <a:latin typeface="Gotham Medium" panose="02000604030000020004"/>
              <a:ea typeface="Helvetica Neue"/>
              <a:cs typeface="Helvetica Neue"/>
              <a:sym typeface="Helvetica Neue"/>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CA7739-1376-4613-8ADE-73CDD8360891}"/>
              </a:ext>
            </a:extLst>
          </p:cNvPr>
          <p:cNvSpPr/>
          <p:nvPr/>
        </p:nvSpPr>
        <p:spPr>
          <a:xfrm>
            <a:off x="574806" y="4638114"/>
            <a:ext cx="11887199" cy="1107996"/>
          </a:xfrm>
          <a:prstGeom prst="rect">
            <a:avLst/>
          </a:prstGeom>
          <a:solidFill>
            <a:srgbClr val="002060"/>
          </a:solidFill>
        </p:spPr>
        <p:txBody>
          <a:bodyPr wrap="square">
            <a:spAutoFit/>
          </a:bodyPr>
          <a:lstStyle/>
          <a:p>
            <a:pPr algn="l"/>
            <a:r>
              <a:rPr lang="en-US" sz="2200" b="1" dirty="0">
                <a:latin typeface="Gotham Medium" panose="02000604030000020004"/>
                <a:ea typeface="Helvetica Neue"/>
                <a:cs typeface="Helvetica Neue"/>
                <a:sym typeface="Helvetica Neue"/>
              </a:rPr>
              <a:t>God repeats his original command to Jonah, which he certainly didn’t have to do.  This time, God simply tells Jonah to go and proclaim what he shall be told at the appropriate time.  God cares about Nineveh; otherwise, He would not be sending a prophet. </a:t>
            </a:r>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1800" b="1" dirty="0">
              <a:solidFill>
                <a:srgbClr val="002060"/>
              </a:solidFill>
              <a:latin typeface="Arial" panose="020B0604020202020204" pitchFamily="34" charset="0"/>
              <a:cs typeface="Arial" pitchFamily="34" charset="0"/>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581837" y="6469667"/>
            <a:ext cx="11857317" cy="646331"/>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Nineveh is a city of heinous enemies to Israel.  Jonah might have friends or family who had been harmed.  You might also imagine that he is fearful, but Jonah will say that he is fearful that his message will provoke repentance!</a:t>
            </a:r>
          </a:p>
        </p:txBody>
      </p:sp>
      <p:sp>
        <p:nvSpPr>
          <p:cNvPr id="4" name="Rectangle 3">
            <a:extLst>
              <a:ext uri="{FF2B5EF4-FFF2-40B4-BE49-F238E27FC236}">
                <a16:creationId xmlns:a16="http://schemas.microsoft.com/office/drawing/2014/main" id="{817B2794-6FB6-C927-BF30-EDECDFED1A95}"/>
              </a:ext>
            </a:extLst>
          </p:cNvPr>
          <p:cNvSpPr/>
          <p:nvPr/>
        </p:nvSpPr>
        <p:spPr>
          <a:xfrm>
            <a:off x="538181" y="7903379"/>
            <a:ext cx="11857317" cy="1200329"/>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Here, the people of Nineveh are obviously responding with seriousness.  It’s important to remember that, unlike God, we do not have the ability to read others’ thoughts.  All we can observe are their words and actions.  When someone asks for forgiveness, we want to see evidence that the person understands—isn’t just offering a flippant apology to get back into our good graces.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35C3-9E0E-31D0-90BC-FAA430E0577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9A64DA9-E07F-152D-B05E-5D3D4188669A}"/>
              </a:ext>
            </a:extLst>
          </p:cNvPr>
          <p:cNvGrpSpPr/>
          <p:nvPr/>
        </p:nvGrpSpPr>
        <p:grpSpPr>
          <a:xfrm>
            <a:off x="-672950" y="607778"/>
            <a:ext cx="4630058" cy="4407849"/>
            <a:chOff x="-672950" y="607778"/>
            <a:chExt cx="4630058" cy="4407849"/>
          </a:xfrm>
        </p:grpSpPr>
        <p:pic>
          <p:nvPicPr>
            <p:cNvPr id="28" name="Picture 27">
              <a:extLst>
                <a:ext uri="{FF2B5EF4-FFF2-40B4-BE49-F238E27FC236}">
                  <a16:creationId xmlns:a16="http://schemas.microsoft.com/office/drawing/2014/main" id="{FF4122F7-F7AE-C1AC-6D36-F1BE172F08EC}"/>
                </a:ext>
              </a:extLst>
            </p:cNvPr>
            <p:cNvPicPr>
              <a:picLocks noChangeAspect="1"/>
            </p:cNvPicPr>
            <p:nvPr/>
          </p:nvPicPr>
          <p:blipFill>
            <a:blip r:embed="rId3"/>
            <a:stretch>
              <a:fillRect/>
            </a:stretch>
          </p:blipFill>
          <p:spPr>
            <a:xfrm rot="1478795">
              <a:off x="-672950" y="607778"/>
              <a:ext cx="4630058" cy="4407849"/>
            </a:xfrm>
            <a:prstGeom prst="flowChartConnector">
              <a:avLst/>
            </a:prstGeom>
          </p:spPr>
        </p:pic>
        <p:sp>
          <p:nvSpPr>
            <p:cNvPr id="18" name="Rectangle: Rounded Corners 4">
              <a:extLst>
                <a:ext uri="{FF2B5EF4-FFF2-40B4-BE49-F238E27FC236}">
                  <a16:creationId xmlns:a16="http://schemas.microsoft.com/office/drawing/2014/main" id="{95AE4588-9DD0-7DD5-2B66-AC332E114E93}"/>
                </a:ext>
              </a:extLst>
            </p:cNvPr>
            <p:cNvSpPr txBox="1"/>
            <p:nvPr/>
          </p:nvSpPr>
          <p:spPr>
            <a:xfrm>
              <a:off x="1044558" y="1482440"/>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19" name="Rectangle: Rounded Corners 6">
              <a:extLst>
                <a:ext uri="{FF2B5EF4-FFF2-40B4-BE49-F238E27FC236}">
                  <a16:creationId xmlns:a16="http://schemas.microsoft.com/office/drawing/2014/main" id="{C1831D1D-419B-A938-8BC9-21C2F835DC05}"/>
                </a:ext>
              </a:extLst>
            </p:cNvPr>
            <p:cNvSpPr txBox="1"/>
            <p:nvPr/>
          </p:nvSpPr>
          <p:spPr>
            <a:xfrm>
              <a:off x="1659414" y="2657277"/>
              <a:ext cx="2190526"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Life Response</a:t>
              </a:r>
              <a:r>
                <a:rPr lang="en-US" sz="1800" b="1" i="0" strike="noStrike" kern="1200" dirty="0">
                  <a:solidFill>
                    <a:schemeClr val="tx1"/>
                  </a:solidFill>
                  <a:effectLst/>
                  <a:latin typeface="Gotham Medium" panose="02000604030000020004"/>
                  <a:ea typeface="+mn-lt"/>
                  <a:cs typeface="Arial" panose="020B0604020202020204" pitchFamily="34" charset="0"/>
                </a:rPr>
                <a:t>: Love “those people” like Jesus did.</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grpSp>
      <p:pic>
        <p:nvPicPr>
          <p:cNvPr id="38" name="Picture 37">
            <a:extLst>
              <a:ext uri="{FF2B5EF4-FFF2-40B4-BE49-F238E27FC236}">
                <a16:creationId xmlns:a16="http://schemas.microsoft.com/office/drawing/2014/main" id="{88937EE6-647B-88C8-5A8C-AA238F32CE0A}"/>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9" name="Rectangle 28">
            <a:extLst>
              <a:ext uri="{FF2B5EF4-FFF2-40B4-BE49-F238E27FC236}">
                <a16:creationId xmlns:a16="http://schemas.microsoft.com/office/drawing/2014/main" id="{5C8CA462-8F5D-AB9B-F88D-C0CC4B530CB1}"/>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a:extLst>
              <a:ext uri="{FF2B5EF4-FFF2-40B4-BE49-F238E27FC236}">
                <a16:creationId xmlns:a16="http://schemas.microsoft.com/office/drawing/2014/main" id="{D84A517E-C9B3-4F7E-7FB1-0E91AF03CE29}"/>
              </a:ext>
            </a:extLst>
          </p:cNvPr>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31927C4E-5ED4-206F-1831-71D6581F10B7}"/>
              </a:ext>
            </a:extLst>
          </p:cNvPr>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3F94244B-17F4-6882-0B2D-C95566D9960B}"/>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B995D139-4430-9DD5-84D1-4FDD263E4688}"/>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EFF79150-50F6-1C4B-F2CA-30C48C7733E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D34F6216-61BB-8727-9887-27D703CD9F3C}"/>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FCC0B561-1F2E-E79A-2F64-69AE85BC4914}"/>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3" name="Title 2">
            <a:extLst>
              <a:ext uri="{FF2B5EF4-FFF2-40B4-BE49-F238E27FC236}">
                <a16:creationId xmlns:a16="http://schemas.microsoft.com/office/drawing/2014/main" id="{D9A31986-A11C-DC04-5599-32AA4D30792F}"/>
              </a:ext>
            </a:extLst>
          </p:cNvPr>
          <p:cNvSpPr txBox="1">
            <a:spLocks/>
          </p:cNvSpPr>
          <p:nvPr/>
        </p:nvSpPr>
        <p:spPr>
          <a:xfrm>
            <a:off x="4511833" y="2468828"/>
            <a:ext cx="5223121" cy="1131968"/>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8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Jonah Complains; God Explains</a:t>
            </a:r>
          </a:p>
        </p:txBody>
      </p:sp>
      <p:sp>
        <p:nvSpPr>
          <p:cNvPr id="3" name="Rectangle 2">
            <a:extLst>
              <a:ext uri="{FF2B5EF4-FFF2-40B4-BE49-F238E27FC236}">
                <a16:creationId xmlns:a16="http://schemas.microsoft.com/office/drawing/2014/main" id="{C5CE4862-0484-D752-895B-CFA8D5F7438B}"/>
              </a:ext>
            </a:extLst>
          </p:cNvPr>
          <p:cNvSpPr/>
          <p:nvPr/>
        </p:nvSpPr>
        <p:spPr>
          <a:xfrm>
            <a:off x="168564" y="4052696"/>
            <a:ext cx="13099853" cy="6124754"/>
          </a:xfrm>
          <a:prstGeom prst="rect">
            <a:avLst/>
          </a:prstGeom>
          <a:noFill/>
        </p:spPr>
        <p:txBody>
          <a:bodyPr wrap="square">
            <a:spAutoFit/>
          </a:bodyPr>
          <a:lstStyle/>
          <a:p>
            <a:pPr algn="l"/>
            <a:r>
              <a:rPr lang="en-US" sz="2400" b="1" i="1" u="sng" dirty="0">
                <a:solidFill>
                  <a:srgbClr val="FFC000"/>
                </a:solidFill>
                <a:highlight>
                  <a:srgbClr val="000080"/>
                </a:highlight>
                <a:latin typeface="Gotham Medium" panose="02000604030000020004"/>
                <a:sym typeface="Helvetica Neue"/>
              </a:rPr>
              <a:t>1 If you were to add a speaking line at the end, what do you think Jonah would say?</a:t>
            </a: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r>
              <a:rPr lang="en-US" sz="2400" b="1" i="1" u="sng" dirty="0">
                <a:solidFill>
                  <a:srgbClr val="FFC000"/>
                </a:solidFill>
                <a:highlight>
                  <a:srgbClr val="000080"/>
                </a:highlight>
                <a:latin typeface="Gotham Medium" panose="02000604030000020004"/>
                <a:sym typeface="Helvetica Neue"/>
              </a:rPr>
              <a:t>2 When have you noticed one person transferring strong emotions to another?</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400" b="1" i="1" u="sng" dirty="0">
              <a:solidFill>
                <a:srgbClr val="FFC000"/>
              </a:solidFill>
              <a:highlight>
                <a:srgbClr val="000080"/>
              </a:highlight>
              <a:latin typeface="Gotham Medium" panose="02000604030000020004"/>
              <a:sym typeface="Helvetica Neue"/>
            </a:endParaRPr>
          </a:p>
          <a:p>
            <a:pPr algn="l"/>
            <a:r>
              <a:rPr lang="en-US" sz="2400" b="1" i="1" u="sng" dirty="0">
                <a:solidFill>
                  <a:srgbClr val="FFC000"/>
                </a:solidFill>
                <a:highlight>
                  <a:srgbClr val="000080"/>
                </a:highlight>
                <a:latin typeface="Gotham Medium" panose="02000604030000020004"/>
                <a:sym typeface="Helvetica Neue"/>
              </a:rPr>
              <a:t>3 What do you make of the implication that God cares about the wellbeing of animals?</a:t>
            </a:r>
          </a:p>
          <a:p>
            <a:pPr algn="l"/>
            <a:endParaRPr lang="en-US" sz="24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u="sng" dirty="0">
              <a:solidFill>
                <a:schemeClr val="tx1"/>
              </a:solidFill>
              <a:highlight>
                <a:srgbClr val="000080"/>
              </a:highlight>
              <a:latin typeface="Gotham Medium" panose="02000604030000020004"/>
              <a:ea typeface="Helvetica Neue"/>
              <a:cs typeface="Helvetica Neue"/>
              <a:sym typeface="Helvetica Neue"/>
            </a:endParaRPr>
          </a:p>
        </p:txBody>
      </p:sp>
      <p:sp>
        <p:nvSpPr>
          <p:cNvPr id="27" name="TextBox 26">
            <a:extLst>
              <a:ext uri="{FF2B5EF4-FFF2-40B4-BE49-F238E27FC236}">
                <a16:creationId xmlns:a16="http://schemas.microsoft.com/office/drawing/2014/main" id="{EDD75BED-1B6C-EB30-AA4B-7B74504CA179}"/>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D98BD977-E59D-B1B2-339F-C0DA0545D1EE}"/>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BAB5F9F-27FC-C513-73F3-B90659E40B0F}"/>
              </a:ext>
            </a:extLst>
          </p:cNvPr>
          <p:cNvSpPr/>
          <p:nvPr/>
        </p:nvSpPr>
        <p:spPr>
          <a:xfrm>
            <a:off x="574806" y="4638114"/>
            <a:ext cx="11887199" cy="923330"/>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There is no right or wrong answer to this question.  A lot depends on whether you think that Jonah has learned the lesson that God is teaching.  Perhaps Jonah asked for forgiveness, or perhaps he added his own prayers for the safety of the residents of Nineveh. </a:t>
            </a:r>
          </a:p>
        </p:txBody>
      </p:sp>
      <p:sp>
        <p:nvSpPr>
          <p:cNvPr id="20" name="Rectangle 13">
            <a:extLst>
              <a:ext uri="{FF2B5EF4-FFF2-40B4-BE49-F238E27FC236}">
                <a16:creationId xmlns:a16="http://schemas.microsoft.com/office/drawing/2014/main" id="{1E33E580-9EC4-43D8-2BAD-D412BE90C1F6}"/>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1800" b="1" dirty="0">
              <a:solidFill>
                <a:srgbClr val="002060"/>
              </a:solidFill>
              <a:latin typeface="Arial" panose="020B0604020202020204" pitchFamily="34" charset="0"/>
              <a:cs typeface="Arial" pitchFamily="34" charset="0"/>
            </a:endParaRPr>
          </a:p>
        </p:txBody>
      </p:sp>
      <p:sp>
        <p:nvSpPr>
          <p:cNvPr id="24" name="Rectangle 23">
            <a:extLst>
              <a:ext uri="{FF2B5EF4-FFF2-40B4-BE49-F238E27FC236}">
                <a16:creationId xmlns:a16="http://schemas.microsoft.com/office/drawing/2014/main" id="{B25EEB96-378D-3B69-4509-BF0C2259FF7F}"/>
              </a:ext>
            </a:extLst>
          </p:cNvPr>
          <p:cNvSpPr/>
          <p:nvPr/>
        </p:nvSpPr>
        <p:spPr>
          <a:xfrm>
            <a:off x="581837" y="6222017"/>
            <a:ext cx="11857317" cy="923330"/>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This is a very common response to anger.  Maybe we are really mad at a coworker, but we return home and are short with our family members.  Sometimes when we are hurt, we start looking around and trying to find anyone or anything to blame!</a:t>
            </a:r>
          </a:p>
        </p:txBody>
      </p:sp>
      <p:sp>
        <p:nvSpPr>
          <p:cNvPr id="4" name="Rectangle 3">
            <a:extLst>
              <a:ext uri="{FF2B5EF4-FFF2-40B4-BE49-F238E27FC236}">
                <a16:creationId xmlns:a16="http://schemas.microsoft.com/office/drawing/2014/main" id="{E5D23623-6420-9EC5-7399-2F98DDEF1512}"/>
              </a:ext>
            </a:extLst>
          </p:cNvPr>
          <p:cNvSpPr/>
          <p:nvPr/>
        </p:nvSpPr>
        <p:spPr>
          <a:xfrm>
            <a:off x="538181" y="8055779"/>
            <a:ext cx="11857317" cy="646331"/>
          </a:xfrm>
          <a:prstGeom prst="rect">
            <a:avLst/>
          </a:prstGeom>
          <a:solidFill>
            <a:srgbClr val="002060"/>
          </a:solidFill>
        </p:spPr>
        <p:txBody>
          <a:bodyPr wrap="square">
            <a:spAutoFit/>
          </a:bodyPr>
          <a:lstStyle/>
          <a:p>
            <a:pPr algn="l"/>
            <a:r>
              <a:rPr lang="en-US" sz="1800" b="1" dirty="0">
                <a:latin typeface="Gotham Medium" panose="02000604030000020004"/>
                <a:ea typeface="Helvetica Neue"/>
                <a:cs typeface="Helvetica Neue"/>
                <a:sym typeface="Helvetica Neue"/>
              </a:rPr>
              <a:t>Maybe you already suspected that God cares about animals.  He is the Creator, after all.  Many pet owners have questions about how and when they might be reunited with their companions, and whether God protects animals. </a:t>
            </a:r>
          </a:p>
        </p:txBody>
      </p:sp>
    </p:spTree>
    <p:extLst>
      <p:ext uri="{BB962C8B-B14F-4D97-AF65-F5344CB8AC3E}">
        <p14:creationId xmlns:p14="http://schemas.microsoft.com/office/powerpoint/2010/main" val="11133227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49AF-A7EF-D8A3-61F3-86C7CDA37A8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DF13B36F-8E0C-D8FD-F14A-39B51E738F98}"/>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842837E1-29DA-E312-A210-396E80B520B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A251AC05-9618-E9EA-E66D-D79A1EA3B984}"/>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8753E619-794E-DAD3-5088-21D2480363B7}"/>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grpSp>
        <p:nvGrpSpPr>
          <p:cNvPr id="4" name="Group 3">
            <a:extLst>
              <a:ext uri="{FF2B5EF4-FFF2-40B4-BE49-F238E27FC236}">
                <a16:creationId xmlns:a16="http://schemas.microsoft.com/office/drawing/2014/main" id="{C3C73851-9486-7076-A185-AAF889BB0077}"/>
              </a:ext>
            </a:extLst>
          </p:cNvPr>
          <p:cNvGrpSpPr/>
          <p:nvPr/>
        </p:nvGrpSpPr>
        <p:grpSpPr>
          <a:xfrm>
            <a:off x="3782582" y="7693635"/>
            <a:ext cx="6718852" cy="1014475"/>
            <a:chOff x="3142974" y="6271325"/>
            <a:chExt cx="6718852" cy="1014475"/>
          </a:xfrm>
        </p:grpSpPr>
        <p:sp>
          <p:nvSpPr>
            <p:cNvPr id="5" name="Rectangle: Rounded Corners 4">
              <a:extLst>
                <a:ext uri="{FF2B5EF4-FFF2-40B4-BE49-F238E27FC236}">
                  <a16:creationId xmlns:a16="http://schemas.microsoft.com/office/drawing/2014/main" id="{3AFD869F-E355-EAFB-CBB0-A19567230A39}"/>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6" name="Group 5">
              <a:extLst>
                <a:ext uri="{FF2B5EF4-FFF2-40B4-BE49-F238E27FC236}">
                  <a16:creationId xmlns:a16="http://schemas.microsoft.com/office/drawing/2014/main" id="{C8276D51-F082-DEDC-EE02-1C631CF2DED1}"/>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7" name="Picture 6" descr="A picture containing drawing, room&#10;&#10;Description automatically generated">
                <a:extLst>
                  <a:ext uri="{FF2B5EF4-FFF2-40B4-BE49-F238E27FC236}">
                    <a16:creationId xmlns:a16="http://schemas.microsoft.com/office/drawing/2014/main" id="{E2810536-D244-3211-CFBA-0F56339779C4}"/>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9" name="Picture 8" descr="A close up of a logo&#10;&#10;Description automatically generated">
                <a:extLst>
                  <a:ext uri="{FF2B5EF4-FFF2-40B4-BE49-F238E27FC236}">
                    <a16:creationId xmlns:a16="http://schemas.microsoft.com/office/drawing/2014/main" id="{AC7C9E3F-F44C-2577-0810-847C40A97319}"/>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0" name="Picture 9">
                <a:extLst>
                  <a:ext uri="{FF2B5EF4-FFF2-40B4-BE49-F238E27FC236}">
                    <a16:creationId xmlns:a16="http://schemas.microsoft.com/office/drawing/2014/main" id="{410C3E67-79E7-9F35-0030-6BFFB134B337}"/>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1" name="Rectangle 10">
            <a:extLst>
              <a:ext uri="{FF2B5EF4-FFF2-40B4-BE49-F238E27FC236}">
                <a16:creationId xmlns:a16="http://schemas.microsoft.com/office/drawing/2014/main" id="{61C515DE-61B2-FB2B-025E-3E2D47762337}"/>
              </a:ext>
            </a:extLst>
          </p:cNvPr>
          <p:cNvSpPr/>
          <p:nvPr/>
        </p:nvSpPr>
        <p:spPr>
          <a:xfrm>
            <a:off x="2639798" y="8708109"/>
            <a:ext cx="9004420" cy="453329"/>
          </a:xfrm>
          <a:prstGeom prst="rect">
            <a:avLst/>
          </a:prstGeom>
          <a:solidFill>
            <a:srgbClr val="002060"/>
          </a:solidFill>
          <a:ln>
            <a:solidFill>
              <a:srgbClr val="002060"/>
            </a:solidFill>
          </a:ln>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Spring 2026 quarter with permission, © David C Cook, https://davidccook.org. May not be further reproduced. All rights reserved.</a:t>
            </a:r>
          </a:p>
        </p:txBody>
      </p:sp>
    </p:spTree>
    <p:extLst>
      <p:ext uri="{BB962C8B-B14F-4D97-AF65-F5344CB8AC3E}">
        <p14:creationId xmlns:p14="http://schemas.microsoft.com/office/powerpoint/2010/main" val="2348486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tx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05842"/>
            <a:ext cx="12801600" cy="5262979"/>
          </a:xfrm>
          <a:prstGeom prst="rect">
            <a:avLst/>
          </a:prstGeom>
          <a:solidFill>
            <a:srgbClr val="002060">
              <a:alpha val="66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Review</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Introduction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Overview</a:t>
            </a:r>
            <a:endParaRPr lang="en-US" sz="2800" b="1" cap="small" dirty="0">
              <a:solidFill>
                <a:srgbClr val="FFC000"/>
              </a:solidFill>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2800" b="1" cap="small" dirty="0">
                <a:solidFill>
                  <a:srgbClr val="FFC000"/>
                </a:solidFill>
                <a:latin typeface="Gotham Medium" panose="02000604030000020004"/>
              </a:rPr>
              <a:t>God Sends Jonah (Again); Nineveh Repents - Jonah 3:1–5 KJV</a:t>
            </a:r>
          </a:p>
          <a:p>
            <a:pPr marL="1097280" lvl="2" indent="0" algn="l">
              <a:buFont typeface="Wingdings" panose="05000000000000000000" pitchFamily="2" charset="2"/>
              <a:buChar char="q"/>
            </a:pPr>
            <a:r>
              <a:rPr lang="en-US" sz="2800" b="1" cap="small" dirty="0">
                <a:solidFill>
                  <a:srgbClr val="FFC000"/>
                </a:solidFill>
                <a:latin typeface="Gotham Medium" panose="02000604030000020004"/>
              </a:rPr>
              <a:t>Jonah Complains; God Explains - Jonah 4:6–11 KJV </a:t>
            </a: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Summary</a:t>
            </a:r>
            <a:endParaRPr lang="en-US" sz="2800" b="1" cap="small" dirty="0">
              <a:solidFill>
                <a:srgbClr val="FFC000"/>
              </a:solidFill>
              <a:latin typeface="Gotham Medium" panose="02000604030000020004"/>
              <a:ea typeface="Times New Roman" panose="02020603050405020304" pitchFamily="18" charset="0"/>
            </a:endParaRPr>
          </a:p>
          <a:p>
            <a:pPr marL="1143000" marR="0" lvl="2" indent="-228600" algn="l" hangingPunct="0">
              <a:spcBef>
                <a:spcPts val="0"/>
              </a:spcBef>
              <a:spcAft>
                <a:spcPts val="0"/>
              </a:spcAft>
              <a:buFont typeface="Wingdings" panose="05000000000000000000" pitchFamily="2" charset="2"/>
              <a:buChar char=""/>
              <a:tabLst>
                <a:tab pos="13716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Bible Application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Conclusion</a:t>
            </a:r>
            <a:endParaRPr lang="en-US" sz="2800" b="1" cap="small" dirty="0">
              <a:solidFill>
                <a:srgbClr val="FFC000"/>
              </a:solidFill>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2800" b="1" cap="small" dirty="0">
                <a:solidFill>
                  <a:srgbClr val="FFC000"/>
                </a:solidFill>
                <a:latin typeface="Gotham Medium" panose="02000604030000020004"/>
                <a:ea typeface="Times New Roman" panose="02020603050405020304" pitchFamily="18" charset="0"/>
                <a:cs typeface="Times New Roman" panose="02020603050405020304" pitchFamily="18" charset="0"/>
              </a:rPr>
              <a:t>Question &amp; Answers</a:t>
            </a:r>
          </a:p>
          <a:p>
            <a:pPr marL="742950" marR="0" lvl="1" indent="-285750" algn="l" hangingPunct="0">
              <a:spcBef>
                <a:spcPts val="0"/>
              </a:spcBef>
              <a:spcAft>
                <a:spcPts val="0"/>
              </a:spcAft>
              <a:buFont typeface="Wingdings" panose="05000000000000000000" pitchFamily="2" charset="2"/>
              <a:buChar char=""/>
              <a:tabLst>
                <a:tab pos="914400" algn="l"/>
              </a:tabLst>
            </a:pPr>
            <a:endParaRPr lang="en-US" sz="2800" b="1" cap="small" dirty="0">
              <a:solidFill>
                <a:srgbClr val="FFC000"/>
              </a:solidFill>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895532"/>
            <a:ext cx="12801600" cy="2897716"/>
          </a:xfrm>
          <a:prstGeom prst="rect">
            <a:avLst/>
          </a:prstGeom>
          <a:solidFill>
            <a:srgbClr val="002060">
              <a:alpha val="66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endParaRPr lang="en-US" sz="1400" b="1" cap="small" dirty="0">
              <a:solidFill>
                <a:srgbClr val="FFC000"/>
              </a:solidFill>
              <a:effectLst>
                <a:outerShdw blurRad="38100" dist="38100" dir="2700000" algn="tl">
                  <a:srgbClr val="000000">
                    <a:alpha val="43137"/>
                  </a:srgbClr>
                </a:outerShdw>
              </a:effectLst>
              <a:latin typeface="Gotham Medium" panose="02000604030000020004"/>
            </a:endParaRPr>
          </a:p>
          <a:p>
            <a:pPr lvl="1" indent="0" algn="l" defTabSz="800140">
              <a:lnSpc>
                <a:spcPct val="90000"/>
              </a:lnSpc>
              <a:spcBef>
                <a:spcPct val="0"/>
              </a:spcBef>
              <a:spcAft>
                <a:spcPct val="15000"/>
              </a:spcAft>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Lesson Scripture: </a:t>
            </a:r>
            <a:r>
              <a:rPr lang="en-US" sz="2400" b="1" dirty="0">
                <a:solidFill>
                  <a:schemeClr val="tx1"/>
                </a:solidFill>
                <a:latin typeface="Gotham Medium" panose="02000604030000020004"/>
              </a:rPr>
              <a:t>Jonah 3:1–5; 4:6–11</a:t>
            </a:r>
            <a:endParaRPr lang="en-US" sz="1800" b="1" dirty="0">
              <a:solidFill>
                <a:schemeClr val="tx1"/>
              </a:solidFill>
              <a:latin typeface="Gotham Medium" panose="02000604030000020004"/>
            </a:endParaRPr>
          </a:p>
          <a:p>
            <a:pPr lvl="1" indent="0" algn="l" defTabSz="800140">
              <a:lnSpc>
                <a:spcPct val="90000"/>
              </a:lnSpc>
              <a:spcBef>
                <a:spcPct val="0"/>
              </a:spcBef>
              <a:spcAft>
                <a:spcPct val="15000"/>
              </a:spcAft>
            </a:pPr>
            <a:endParaRPr lang="en-US" sz="18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Lesson Focus:</a:t>
            </a:r>
            <a:r>
              <a:rPr lang="en-US" sz="3600" b="1" cap="small" dirty="0">
                <a:solidFill>
                  <a:schemeClr val="tx1"/>
                </a:solidFill>
                <a:effectLst>
                  <a:outerShdw blurRad="38100" dist="38100" dir="2700000" algn="tl">
                    <a:srgbClr val="000000">
                      <a:alpha val="43137"/>
                    </a:srgbClr>
                  </a:outerShdw>
                </a:effectLst>
                <a:latin typeface="Gotham Medium" panose="02000604030000020004"/>
              </a:rPr>
              <a:t> </a:t>
            </a:r>
            <a:r>
              <a:rPr lang="en-US" sz="3600" b="1" cap="small" dirty="0">
                <a:solidFill>
                  <a:schemeClr val="tx1"/>
                </a:solidFill>
                <a:latin typeface="Gotham Medium" panose="02000604030000020004"/>
              </a:rPr>
              <a:t> </a:t>
            </a:r>
            <a:r>
              <a:rPr lang="en-US" sz="2400" b="1" dirty="0">
                <a:solidFill>
                  <a:schemeClr val="tx1"/>
                </a:solidFill>
                <a:latin typeface="Gotham Medium" panose="02000604030000020004"/>
              </a:rPr>
              <a:t>Our just God shows grace and mercy.</a:t>
            </a:r>
            <a:endParaRPr lang="en-US" sz="14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1800" b="1" dirty="0">
                <a:solidFill>
                  <a:schemeClr val="tx1"/>
                </a:solidFill>
                <a:latin typeface="Gotham Medium" panose="02000604030000020004"/>
              </a:rPr>
              <a:t> </a:t>
            </a:r>
          </a:p>
          <a:p>
            <a:pPr algn="l"/>
            <a:r>
              <a:rPr lang="en-US" sz="3600" b="1" cap="small" dirty="0">
                <a:solidFill>
                  <a:srgbClr val="FFC000"/>
                </a:solidFill>
                <a:effectLst>
                  <a:outerShdw blurRad="38100" dist="38100" dir="2700000" algn="tl">
                    <a:srgbClr val="000000">
                      <a:alpha val="43137"/>
                    </a:srgbClr>
                  </a:outerShdw>
                </a:effectLst>
                <a:latin typeface="Gotham Medium" panose="02000604030000020004"/>
              </a:rPr>
              <a:t>Apply the Message:</a:t>
            </a:r>
            <a:endParaRPr lang="en-US" sz="1400" b="1" dirty="0">
              <a:solidFill>
                <a:schemeClr val="tx1"/>
              </a:solidFill>
              <a:latin typeface="Gotham Medium" panose="02000604030000020004"/>
            </a:endParaRPr>
          </a:p>
          <a:p>
            <a:pPr algn="l"/>
            <a:endParaRPr lang="en-US" sz="1400" b="1" dirty="0">
              <a:solidFill>
                <a:schemeClr val="tx1"/>
              </a:solidFill>
              <a:latin typeface="Gotham Medium" panose="02000604030000020004"/>
            </a:endParaRPr>
          </a:p>
        </p:txBody>
      </p:sp>
      <p:sp>
        <p:nvSpPr>
          <p:cNvPr id="3" name="TextBox 2">
            <a:extLst>
              <a:ext uri="{FF2B5EF4-FFF2-40B4-BE49-F238E27FC236}">
                <a16:creationId xmlns:a16="http://schemas.microsoft.com/office/drawing/2014/main" id="{86B78D1A-CA81-D4DE-2422-2B8F3CB614EA}"/>
              </a:ext>
            </a:extLst>
          </p:cNvPr>
          <p:cNvSpPr txBox="1"/>
          <p:nvPr/>
        </p:nvSpPr>
        <p:spPr>
          <a:xfrm>
            <a:off x="3848400" y="2999529"/>
            <a:ext cx="68837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b="1" dirty="0">
                <a:solidFill>
                  <a:schemeClr val="tx1"/>
                </a:solidFill>
                <a:latin typeface="Gotham Medium" panose="02000604030000020004"/>
              </a:rPr>
              <a:t>We should extend mercy without restraint. </a:t>
            </a:r>
          </a:p>
        </p:txBody>
      </p:sp>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
        <p:nvSpPr>
          <p:cNvPr id="2" name="Slide Number Placeholder 1">
            <a:extLst>
              <a:ext uri="{FF2B5EF4-FFF2-40B4-BE49-F238E27FC236}">
                <a16:creationId xmlns:a16="http://schemas.microsoft.com/office/drawing/2014/main" id="{B38DD790-1CF4-59B5-F2F9-34E540A6653D}"/>
              </a:ext>
            </a:extLst>
          </p:cNvPr>
          <p:cNvSpPr>
            <a:spLocks noGrp="1"/>
          </p:cNvSpPr>
          <p:nvPr>
            <p:ph type="sldNum" sz="quarter" idx="12"/>
          </p:nvPr>
        </p:nvSpPr>
        <p:spPr>
          <a:xfrm>
            <a:off x="11471233" y="9247321"/>
            <a:ext cx="266098" cy="398058"/>
          </a:xfrm>
        </p:spPr>
        <p:txBody>
          <a:bodyPr/>
          <a:lstStyle/>
          <a:p>
            <a:fld id="{1F646F3F-274D-499B-ABBE-824EB4ABDC3D}" type="slidenum">
              <a:rPr lang="en-US" sz="1920">
                <a:solidFill>
                  <a:schemeClr val="tx1"/>
                </a:solidFill>
                <a:latin typeface="Arial Black" panose="020B0A04020102020204" pitchFamily="34" charset="0"/>
              </a:rPr>
              <a:t>3</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ght in the clouds&#10;&#10;Description automatically generated">
            <a:extLst>
              <a:ext uri="{FF2B5EF4-FFF2-40B4-BE49-F238E27FC236}">
                <a16:creationId xmlns:a16="http://schemas.microsoft.com/office/drawing/2014/main" id="{F6161BA8-40B5-AF5B-06A6-F4DFCFDF4EE8}"/>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colorTemperature colorTemp="59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0800000">
            <a:off x="0" y="1219200"/>
            <a:ext cx="13004800" cy="7315200"/>
          </a:xfrm>
          <a:prstGeom prst="rect">
            <a:avLst/>
          </a:prstGeom>
          <a:solidFill>
            <a:srgbClr val="002060"/>
          </a:solidFill>
          <a:ln>
            <a:solidFill>
              <a:schemeClr val="bg2"/>
            </a:solidFill>
          </a:ln>
        </p:spPr>
      </p:pic>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1592640" y="235453"/>
            <a:ext cx="11764924" cy="662193"/>
          </a:xfrm>
        </p:spPr>
        <p:txBody>
          <a:bodyPr>
            <a:normAutofit fontScale="90000"/>
          </a:bodyPr>
          <a:lstStyle/>
          <a:p>
            <a:r>
              <a:rPr lang="en-US" sz="4000" kern="100" cap="small" dirty="0">
                <a:solidFill>
                  <a:schemeClr val="tx1"/>
                </a:solidFill>
                <a:latin typeface="Arial Black" panose="020B0A04020102020204" pitchFamily="34" charset="0"/>
                <a:cs typeface="Times New Roman" panose="02020603050405020304" pitchFamily="18" charset="0"/>
              </a:rPr>
              <a:t>Introduction - </a:t>
            </a:r>
            <a:r>
              <a:rPr lang="en-US" sz="3200" kern="100" cap="small" dirty="0">
                <a:solidFill>
                  <a:schemeClr val="tx1"/>
                </a:solidFill>
                <a:latin typeface="Arial Black" panose="020B0A04020102020204" pitchFamily="34" charset="0"/>
                <a:cs typeface="Times New Roman" panose="02020603050405020304" pitchFamily="18" charset="0"/>
              </a:rPr>
              <a:t>I’m the Judge! </a:t>
            </a:r>
            <a:endParaRPr lang="en-US" sz="4000" cap="small"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861354" y="2587251"/>
            <a:ext cx="11639938" cy="4652211"/>
          </a:xfrm>
        </p:spPr>
        <p:txBody>
          <a:bodyPr>
            <a:noAutofit/>
          </a:bodyPr>
          <a:lstStyle/>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His drug of choice was adrenaline. He recklessly and repeatedly drove his motorcycle at high speeds—a decision that resulted in numerous wrecks and serious bodily harm. He squandered his money on expensive vehicles, alcohol, and drugs. He jeopardized his family’s financial stability and threatened to leave them without a father and husband. Although I considered him a friend, I grew angry at his irresponsible decision-making and selfish desires.</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endPar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One day, my anger bubbled to the surface. He had lost weight and felt good about it. He approached me, saying, “I’m looking good, don’t you think?” </a:t>
            </a:r>
            <a:endPar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“Well, it’s generally good to put on some muscle, too, don’t you think?” I retorted.</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In that moment, I felt justified. This man is a jerk, I thought. He doesn’t care about anyone else, so why should I be kind to him? Now, I realize I angrily judged him and concluded he did not deserve kindness and respect.</a:t>
            </a: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7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 </a:t>
            </a:r>
          </a:p>
          <a:p>
            <a:pPr marL="0" indent="-225945">
              <a:spcBef>
                <a:spcPts val="0"/>
              </a:spcBef>
              <a:buNone/>
            </a:pPr>
            <a:r>
              <a:rPr lang="en-US" sz="280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 question, “Who’s the just judge?” is central in today’s study of the prophet Jonah. The prophet angrily judges God and the people of Nineveh. But are his conclusions accurate? </a:t>
            </a:r>
          </a:p>
        </p:txBody>
      </p:sp>
      <p:sp>
        <p:nvSpPr>
          <p:cNvPr id="5" name="Slide Number Placeholder 1">
            <a:extLst>
              <a:ext uri="{FF2B5EF4-FFF2-40B4-BE49-F238E27FC236}">
                <a16:creationId xmlns:a16="http://schemas.microsoft.com/office/drawing/2014/main" id="{82C50C1D-6B53-F2A2-9B1E-A9F85F8C4FC0}"/>
              </a:ext>
            </a:extLst>
          </p:cNvPr>
          <p:cNvSpPr>
            <a:spLocks noGrp="1"/>
          </p:cNvSpPr>
          <p:nvPr>
            <p:ph type="sldNum" sz="quarter" idx="12"/>
          </p:nvPr>
        </p:nvSpPr>
        <p:spPr>
          <a:xfrm>
            <a:off x="11471233" y="8867015"/>
            <a:ext cx="266098" cy="398058"/>
          </a:xfrm>
        </p:spPr>
        <p:txBody>
          <a:bodyPr/>
          <a:lstStyle/>
          <a:p>
            <a:fld id="{1F646F3F-274D-499B-ABBE-824EB4ABDC3D}" type="slidenum">
              <a:rPr lang="en-US" sz="1920">
                <a:solidFill>
                  <a:schemeClr val="tx1"/>
                </a:solidFill>
                <a:latin typeface="Arial Black" panose="020B0A04020102020204" pitchFamily="34" charset="0"/>
              </a:rPr>
              <a:t>4</a:t>
            </a:fld>
            <a:endParaRPr lang="en-US" sz="1920" dirty="0">
              <a:solidFill>
                <a:schemeClr val="tx1"/>
              </a:solidFill>
              <a:latin typeface="Arial Black" panose="020B0A04020102020204" pitchFamily="34" charset="0"/>
            </a:endParaRPr>
          </a:p>
        </p:txBody>
      </p:sp>
      <p:cxnSp>
        <p:nvCxnSpPr>
          <p:cNvPr id="7" name="Straight Connector 6">
            <a:extLst>
              <a:ext uri="{FF2B5EF4-FFF2-40B4-BE49-F238E27FC236}">
                <a16:creationId xmlns:a16="http://schemas.microsoft.com/office/drawing/2014/main" id="{609FF287-F6BC-2CDB-4680-8594953F42F0}"/>
              </a:ext>
            </a:extLst>
          </p:cNvPr>
          <p:cNvCxnSpPr>
            <a:cxnSpLocks/>
          </p:cNvCxnSpPr>
          <p:nvPr/>
        </p:nvCxnSpPr>
        <p:spPr>
          <a:xfrm>
            <a:off x="861354" y="1292311"/>
            <a:ext cx="1131417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921A157E-902B-2F31-6DDF-BA4D80B341A1}"/>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spTree>
    <p:extLst>
      <p:ext uri="{BB962C8B-B14F-4D97-AF65-F5344CB8AC3E}">
        <p14:creationId xmlns:p14="http://schemas.microsoft.com/office/powerpoint/2010/main" val="225675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ght in the clouds&#10;&#10;Description automatically generated">
            <a:extLst>
              <a:ext uri="{FF2B5EF4-FFF2-40B4-BE49-F238E27FC236}">
                <a16:creationId xmlns:a16="http://schemas.microsoft.com/office/drawing/2014/main" id="{F6161BA8-40B5-AF5B-06A6-F4DFCFDF4EE8}"/>
              </a:ext>
            </a:extLst>
          </p:cNvPr>
          <p:cNvPicPr>
            <a:picLocks noChangeAspect="1"/>
          </p:cNvPicPr>
          <p:nvPr/>
        </p:nvPicPr>
        <p:blipFill>
          <a:blip r:embed="rId3">
            <a:alphaModFix amt="50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3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0800000">
            <a:off x="0" y="1219199"/>
            <a:ext cx="13004800" cy="7762115"/>
          </a:xfrm>
          <a:prstGeom prst="rect">
            <a:avLst/>
          </a:prstGeom>
          <a:solidFill>
            <a:srgbClr val="002060">
              <a:alpha val="74000"/>
            </a:srgbClr>
          </a:solidFill>
          <a:ln>
            <a:solidFill>
              <a:schemeClr val="bg2"/>
            </a:solidFill>
          </a:ln>
        </p:spPr>
      </p:pic>
      <p:sp>
        <p:nvSpPr>
          <p:cNvPr id="2" name="Title 1">
            <a:extLst>
              <a:ext uri="{FF2B5EF4-FFF2-40B4-BE49-F238E27FC236}">
                <a16:creationId xmlns:a16="http://schemas.microsoft.com/office/drawing/2014/main" id="{6061CCF3-7E22-CD7A-0E91-243398B065C8}"/>
              </a:ext>
            </a:extLst>
          </p:cNvPr>
          <p:cNvSpPr>
            <a:spLocks noGrp="1"/>
          </p:cNvSpPr>
          <p:nvPr>
            <p:ph type="title"/>
          </p:nvPr>
        </p:nvSpPr>
        <p:spPr>
          <a:xfrm>
            <a:off x="619937" y="1461618"/>
            <a:ext cx="11764924" cy="662193"/>
          </a:xfrm>
        </p:spPr>
        <p:txBody>
          <a:bodyPr>
            <a:normAutofit fontScale="90000"/>
          </a:bodyPr>
          <a:lstStyle/>
          <a:p>
            <a:r>
              <a:rPr lang="en-US" sz="3840" kern="100" dirty="0">
                <a:solidFill>
                  <a:schemeClr val="tx1"/>
                </a:solidFill>
                <a:latin typeface="Arial Black" panose="020B0A04020102020204" pitchFamily="34" charset="0"/>
                <a:ea typeface="Aptos" panose="020B0004020202020204" pitchFamily="34" charset="0"/>
                <a:cs typeface="Times New Roman" panose="02020603050405020304" pitchFamily="18" charset="0"/>
              </a:rPr>
              <a:t>Christian Expectation Of Grace</a:t>
            </a:r>
          </a:p>
        </p:txBody>
      </p:sp>
      <p:sp>
        <p:nvSpPr>
          <p:cNvPr id="3" name="Content Placeholder 2">
            <a:extLst>
              <a:ext uri="{FF2B5EF4-FFF2-40B4-BE49-F238E27FC236}">
                <a16:creationId xmlns:a16="http://schemas.microsoft.com/office/drawing/2014/main" id="{929B93EE-348C-1986-3928-484C6D638BAF}"/>
              </a:ext>
            </a:extLst>
          </p:cNvPr>
          <p:cNvSpPr>
            <a:spLocks noGrp="1"/>
          </p:cNvSpPr>
          <p:nvPr>
            <p:ph idx="1"/>
          </p:nvPr>
        </p:nvSpPr>
        <p:spPr>
          <a:xfrm>
            <a:off x="667453" y="3426847"/>
            <a:ext cx="11367997" cy="2175676"/>
          </a:xfrm>
        </p:spPr>
        <p:txBody>
          <a:bodyPr>
            <a:noAutofit/>
          </a:bodyPr>
          <a:lstStyle/>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Genesis 2:4–10, 15—God Ordains Productive Work.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Proverbs 16:1–3, 8–9—Commit Your Work to the Lord.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Psalm 8—Caring for the Work of God’s Hands.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Exodus 31:12–17—The Sabbath Is a Perpetual Covenant.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John 5:8–11, 16–17—Working on the Sabbath. </a:t>
            </a:r>
          </a:p>
          <a:p>
            <a:pPr lvl="1">
              <a:spcBef>
                <a:spcPts val="0"/>
              </a:spcBef>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Acts 20:31–35—Supporting Oneself and Others. </a:t>
            </a:r>
          </a:p>
        </p:txBody>
      </p:sp>
      <p:sp>
        <p:nvSpPr>
          <p:cNvPr id="4" name="Subtitle 2">
            <a:extLst>
              <a:ext uri="{FF2B5EF4-FFF2-40B4-BE49-F238E27FC236}">
                <a16:creationId xmlns:a16="http://schemas.microsoft.com/office/drawing/2014/main" id="{6BAC06B5-AA3E-DC2C-F657-F43E8D0EEA20}"/>
              </a:ext>
            </a:extLst>
          </p:cNvPr>
          <p:cNvSpPr txBox="1">
            <a:spLocks/>
          </p:cNvSpPr>
          <p:nvPr/>
        </p:nvSpPr>
        <p:spPr>
          <a:xfrm>
            <a:off x="667453" y="2631985"/>
            <a:ext cx="6033410" cy="662193"/>
          </a:xfrm>
          <a:prstGeom prst="rect">
            <a:avLst/>
          </a:prstGeom>
        </p:spPr>
        <p:txBody>
          <a:bodyPr vert="horz" lIns="97536" tIns="48768" rIns="97536" bIns="48768"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spcAft>
                <a:spcPts val="0"/>
              </a:spcAft>
              <a:buNone/>
            </a:pPr>
            <a:r>
              <a:rPr lang="en-US" sz="2560" b="1" dirty="0">
                <a:solidFill>
                  <a:schemeClr val="tx1"/>
                </a:solidFill>
                <a:latin typeface="Gotham Medium" panose="02000604030000020004"/>
              </a:rPr>
              <a:t>Daily Bible Readings</a:t>
            </a:r>
          </a:p>
          <a:p>
            <a:pPr marL="0" indent="0">
              <a:lnSpc>
                <a:spcPct val="100000"/>
              </a:lnSpc>
              <a:spcBef>
                <a:spcPts val="0"/>
              </a:spcBef>
              <a:spcAft>
                <a:spcPts val="0"/>
              </a:spcAft>
              <a:buNone/>
            </a:pPr>
            <a:r>
              <a:rPr lang="en-US" sz="2560" dirty="0">
                <a:solidFill>
                  <a:schemeClr val="tx1"/>
                </a:solidFill>
                <a:latin typeface="Gotham Medium" panose="02000604030000020004"/>
              </a:rPr>
              <a:t>Week of May 4 through May 9</a:t>
            </a:r>
          </a:p>
          <a:p>
            <a:pPr marL="0" indent="0">
              <a:lnSpc>
                <a:spcPct val="100000"/>
              </a:lnSpc>
              <a:spcBef>
                <a:spcPts val="0"/>
              </a:spcBef>
              <a:spcAft>
                <a:spcPts val="0"/>
              </a:spcAft>
              <a:buNone/>
            </a:pPr>
            <a:endParaRPr lang="en-US" sz="2560" dirty="0">
              <a:solidFill>
                <a:schemeClr val="tx1"/>
              </a:solidFill>
              <a:latin typeface="Gotham Medium" panose="02000604030000020004"/>
            </a:endParaRPr>
          </a:p>
        </p:txBody>
      </p:sp>
      <p:sp>
        <p:nvSpPr>
          <p:cNvPr id="5" name="Slide Number Placeholder 1">
            <a:extLst>
              <a:ext uri="{FF2B5EF4-FFF2-40B4-BE49-F238E27FC236}">
                <a16:creationId xmlns:a16="http://schemas.microsoft.com/office/drawing/2014/main" id="{29A2B5EE-797F-476E-157D-A17CF5797425}"/>
              </a:ext>
            </a:extLst>
          </p:cNvPr>
          <p:cNvSpPr>
            <a:spLocks noGrp="1"/>
          </p:cNvSpPr>
          <p:nvPr>
            <p:ph type="sldNum" sz="quarter" idx="12"/>
          </p:nvPr>
        </p:nvSpPr>
        <p:spPr>
          <a:xfrm>
            <a:off x="11471233" y="8981315"/>
            <a:ext cx="266098" cy="398058"/>
          </a:xfrm>
        </p:spPr>
        <p:txBody>
          <a:bodyPr/>
          <a:lstStyle/>
          <a:p>
            <a:fld id="{1F646F3F-274D-499B-ABBE-824EB4ABDC3D}" type="slidenum">
              <a:rPr lang="en-US" sz="1920">
                <a:solidFill>
                  <a:schemeClr val="tx1"/>
                </a:solidFill>
                <a:latin typeface="Arial Black" panose="020B0A04020102020204" pitchFamily="34" charset="0"/>
              </a:rPr>
              <a:t>5</a:t>
            </a:fld>
            <a:endParaRPr lang="en-US" sz="1920" dirty="0">
              <a:solidFill>
                <a:schemeClr val="tx1"/>
              </a:solidFill>
              <a:latin typeface="Arial Black" panose="020B0A04020102020204" pitchFamily="34" charset="0"/>
            </a:endParaRPr>
          </a:p>
        </p:txBody>
      </p:sp>
      <p:sp>
        <p:nvSpPr>
          <p:cNvPr id="6" name="Content Placeholder 2">
            <a:extLst>
              <a:ext uri="{FF2B5EF4-FFF2-40B4-BE49-F238E27FC236}">
                <a16:creationId xmlns:a16="http://schemas.microsoft.com/office/drawing/2014/main" id="{A6258A34-A664-4963-161C-190CB34CEB89}"/>
              </a:ext>
            </a:extLst>
          </p:cNvPr>
          <p:cNvSpPr txBox="1">
            <a:spLocks/>
          </p:cNvSpPr>
          <p:nvPr/>
        </p:nvSpPr>
        <p:spPr>
          <a:xfrm>
            <a:off x="1016864" y="6358724"/>
            <a:ext cx="11367997" cy="2175676"/>
          </a:xfrm>
          <a:prstGeom prst="rect">
            <a:avLst/>
          </a:prstGeom>
        </p:spPr>
        <p:txBody>
          <a:bodyPr vert="horz" lIns="97536" tIns="48768" rIns="97536" bIns="48768"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5611" lvl="1" indent="0">
              <a:lnSpc>
                <a:spcPct val="100000"/>
              </a:lnSpc>
              <a:spcBef>
                <a:spcPts val="0"/>
              </a:spcBef>
              <a:spcAft>
                <a:spcPts val="0"/>
              </a:spcAft>
              <a:buNone/>
            </a:pPr>
            <a:r>
              <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rPr>
              <a:t>These scriptures reveal that work and rest are both ordained by God and must be held in proper balance. From creation, God designed work as meaningful stewardship and commanded rest as a sign of trust in Him. While we are called to labor diligently and responsibly, we must also commit our plans to the Lord, recognizing His sovereignty over our efforts. Jesus teaches that mercy and restoration take priority over rigid traditions, and Paul shows that work should support both personal needs and the needs of others.</a:t>
            </a:r>
          </a:p>
          <a:p>
            <a:pPr marL="345611" lvl="1" indent="0">
              <a:lnSpc>
                <a:spcPct val="100000"/>
              </a:lnSpc>
              <a:spcBef>
                <a:spcPts val="0"/>
              </a:spcBef>
              <a:spcAft>
                <a:spcPts val="0"/>
              </a:spcAft>
              <a:buNone/>
            </a:pPr>
            <a:endParaRPr lang="en-US" sz="2560" b="1" kern="100" dirty="0">
              <a:solidFill>
                <a:schemeClr val="tx1"/>
              </a:solidFill>
              <a:effectLst>
                <a:outerShdw blurRad="38100" dist="38100" dir="2700000" algn="tl">
                  <a:srgbClr val="000000">
                    <a:alpha val="43137"/>
                  </a:srgbClr>
                </a:outerShdw>
              </a:effectLst>
              <a:latin typeface="Gotham Medium"/>
              <a:ea typeface="Aptos" panose="020B000402020202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AE7AD9F-17C5-B089-A239-91D2E775D6BF}"/>
              </a:ext>
            </a:extLst>
          </p:cNvPr>
          <p:cNvCxnSpPr>
            <a:cxnSpLocks/>
          </p:cNvCxnSpPr>
          <p:nvPr/>
        </p:nvCxnSpPr>
        <p:spPr>
          <a:xfrm>
            <a:off x="845312" y="2201695"/>
            <a:ext cx="1131417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6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C8E0F4-F68D-4A0F-8329-99F74ADDB12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1703760" y="2082015"/>
            <a:ext cx="9349759" cy="4401205"/>
          </a:xfrm>
          <a:prstGeom prst="rect">
            <a:avLst/>
          </a:prstGeom>
          <a:solidFill>
            <a:srgbClr val="002060">
              <a:alpha val="40000"/>
            </a:srgbClr>
          </a:solidFill>
        </p:spPr>
        <p:txBody>
          <a:bodyPr wrap="square">
            <a:spAutoFit/>
          </a:bodyPr>
          <a:lstStyle/>
          <a:p>
            <a:pPr algn="l"/>
            <a:r>
              <a:rPr lang="en-US" sz="2800" b="1" dirty="0">
                <a:solidFill>
                  <a:schemeClr val="tx1"/>
                </a:solidFill>
                <a:latin typeface="Gotham Medium" panose="02000604030000020004"/>
              </a:rPr>
              <a:t>Jonah, the son of Amittai (Jonah 1:1), lived during the eighth century BC and hailed from the village of Gath Hepher, in the region of Galilee belonging to the tribe of Zebulun (Josh.  19:13).  He seems to be the same prophet who accurately predicted the success of King Jeroboam II of Israel, before the events of the text.  Second Kings 14:25 tells us that, despite Jeroboam’s otherwise evil reign, he had restored Israel’s boundaries “from Lebo Hamath to the Dead Sea, in accordance with the word of the Lord ... spoken through his servant Jonah. ”</a:t>
            </a:r>
          </a:p>
        </p:txBody>
      </p:sp>
      <p:sp>
        <p:nvSpPr>
          <p:cNvPr id="17" name="Rectangle 16">
            <a:extLst>
              <a:ext uri="{FF2B5EF4-FFF2-40B4-BE49-F238E27FC236}">
                <a16:creationId xmlns:a16="http://schemas.microsoft.com/office/drawing/2014/main" id="{7DF2C187-A465-4CEB-8050-26D76706C4D6}"/>
              </a:ext>
            </a:extLst>
          </p:cNvPr>
          <p:cNvSpPr/>
          <p:nvPr/>
        </p:nvSpPr>
        <p:spPr>
          <a:xfrm>
            <a:off x="1700233" y="6654003"/>
            <a:ext cx="9349759" cy="2677656"/>
          </a:xfrm>
          <a:prstGeom prst="rect">
            <a:avLst/>
          </a:prstGeom>
          <a:solidFill>
            <a:srgbClr val="002060">
              <a:alpha val="40000"/>
            </a:srgbClr>
          </a:solidFill>
        </p:spPr>
        <p:txBody>
          <a:bodyPr wrap="square">
            <a:spAutoFit/>
          </a:bodyPr>
          <a:lstStyle/>
          <a:p>
            <a:pPr algn="l"/>
            <a:r>
              <a:rPr lang="en-US" sz="2800" b="1" dirty="0">
                <a:solidFill>
                  <a:schemeClr val="tx1"/>
                </a:solidFill>
                <a:latin typeface="Gotham Medium" panose="02000604030000020004"/>
              </a:rPr>
              <a:t>Given this established reputation as a prophet, a commission to preach to Israel’s enemies in Nineveh must have been especially repugnant to Jonah.  God’s relenting from punishing them made it worse.  Nonetheless, Jonah is the only “minor prophet” to be mentioned directly by Jesus (Matt.  12:39–41; 16:4; Luke 11:29–32).</a:t>
            </a:r>
          </a:p>
        </p:txBody>
      </p:sp>
      <p:sp>
        <p:nvSpPr>
          <p:cNvPr id="3" name="TextBox 2">
            <a:extLst>
              <a:ext uri="{FF2B5EF4-FFF2-40B4-BE49-F238E27FC236}">
                <a16:creationId xmlns:a16="http://schemas.microsoft.com/office/drawing/2014/main" id="{6C63F318-DCE1-3E3A-EDCC-4C060BE42F20}"/>
              </a:ext>
            </a:extLst>
          </p:cNvPr>
          <p:cNvSpPr txBox="1"/>
          <p:nvPr/>
        </p:nvSpPr>
        <p:spPr>
          <a:xfrm>
            <a:off x="894370" y="1268791"/>
            <a:ext cx="7505700"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b="1" dirty="0">
                <a:effectLst/>
                <a:latin typeface="Helvetica Neue"/>
                <a:ea typeface="Helvetica Neue"/>
                <a:cs typeface="Helvetica Neue"/>
                <a:sym typeface="Helvetica Neue"/>
              </a:rPr>
              <a:t>The Prophet Jonah</a:t>
            </a:r>
            <a:endParaRPr lang="en-US" sz="4400" dirty="0">
              <a:effectLst/>
              <a:latin typeface="Helvetica Neue"/>
              <a:ea typeface="Helvetica Neue"/>
              <a:cs typeface="Helvetica Neue"/>
              <a:sym typeface="Helvetica Neue"/>
            </a:endParaRPr>
          </a:p>
        </p:txBody>
      </p:sp>
      <p:sp>
        <p:nvSpPr>
          <p:cNvPr id="2" name="Slide Number Placeholder 1">
            <a:extLst>
              <a:ext uri="{FF2B5EF4-FFF2-40B4-BE49-F238E27FC236}">
                <a16:creationId xmlns:a16="http://schemas.microsoft.com/office/drawing/2014/main" id="{60269661-ABB4-018B-2E30-D183723011EA}"/>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6</a:t>
            </a:fld>
            <a:endParaRPr lang="en-US" sz="1920" dirty="0">
              <a:solidFill>
                <a:schemeClr val="tx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F3166844-CA8F-9666-2037-8D91C251A2D5}"/>
              </a:ext>
            </a:extLst>
          </p:cNvPr>
          <p:cNvCxnSpPr/>
          <p:nvPr/>
        </p:nvCxnSpPr>
        <p:spPr>
          <a:xfrm>
            <a:off x="-381000" y="6611723"/>
            <a:ext cx="13350240" cy="0"/>
          </a:xfrm>
          <a:prstGeom prst="line">
            <a:avLst/>
          </a:prstGeom>
          <a:ln w="292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4A5EC1-11D3-4A63-AA33-53FB250552AD}"/>
              </a:ext>
            </a:extLst>
          </p:cNvPr>
          <p:cNvPicPr>
            <a:picLocks noChangeAspect="1"/>
          </p:cNvPicPr>
          <p:nvPr/>
        </p:nvPicPr>
        <p:blipFill>
          <a:blip r:embed="rId3"/>
          <a:stretch>
            <a:fillRect/>
          </a:stretch>
        </p:blipFill>
        <p:spPr>
          <a:xfrm>
            <a:off x="9698496" y="-708656"/>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3"/>
          <a:stretch>
            <a:fillRect/>
          </a:stretch>
        </p:blipFill>
        <p:spPr>
          <a:xfrm>
            <a:off x="-25999" y="5421226"/>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3"/>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2125766" cy="7586692"/>
          </a:xfrm>
          <a:prstGeom prst="rect">
            <a:avLst/>
          </a:prstGeom>
          <a:solidFill>
            <a:srgbClr val="002060">
              <a:alpha val="60000"/>
            </a:srgbClr>
          </a:solidFill>
        </p:spPr>
        <p:txBody>
          <a:bodyPr wrap="square">
            <a:spAutoFit/>
          </a:bodyPr>
          <a:lstStyle/>
          <a:p>
            <a:pPr algn="l"/>
            <a:r>
              <a:rPr lang="en-US" sz="3200" b="1" u="sng" cap="small" dirty="0">
                <a:solidFill>
                  <a:srgbClr val="FFC000"/>
                </a:solidFill>
                <a:effectLst>
                  <a:outerShdw blurRad="38100" dist="38100" dir="2700000" algn="tl">
                    <a:srgbClr val="000000">
                      <a:alpha val="43137"/>
                    </a:srgbClr>
                  </a:outerShdw>
                </a:effectLst>
                <a:latin typeface="Gotham Medium" panose="02000604030000020004"/>
                <a:sym typeface="Helvetica Neue"/>
              </a:rPr>
              <a:t>The Assyrian Threat</a:t>
            </a:r>
          </a:p>
          <a:p>
            <a:pPr marL="914400" lvl="2" indent="0" algn="l"/>
            <a:r>
              <a:rPr lang="en-US" sz="32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At the time of Jonah, the Assyrian Empire was in a “lull. ” It was more of a cooperative of regional kingdoms than a consolidated empire.  The success of Jeroboam II in restoring Israel’s borders according to Jonah’s earlier prophecy (2 Kings 14:23) is evidence of Assyria’s current weakness.</a:t>
            </a:r>
            <a:r>
              <a:rPr lang="en-US" sz="7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marL="914400" lvl="2" indent="0" algn="l"/>
            <a:r>
              <a:rPr lang="en-US" sz="7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 </a:t>
            </a:r>
          </a:p>
          <a:p>
            <a:pPr marL="914400" lvl="2" indent="0" algn="l"/>
            <a:r>
              <a:rPr lang="en-US" sz="32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Even prior, however, Assyria and Israel had an uneasy relationship.  Assyrian records say that, in the mid-ninth century BC, King Jehu of Israel paid tribute to the Assyrian king, Shalmaneser III.  Although Assyria had retreated during Jeroboam’s time several decades later, they remained a threat.  If Jonah’s prophecy came between 780– 750 BC, Nineveh was a collection of city-states and a major power in Assyria—but not yet the capital.  That would happen around 705 BC—when the empire was once again on the rise. </a:t>
            </a:r>
          </a:p>
        </p:txBody>
      </p:sp>
      <p:sp>
        <p:nvSpPr>
          <p:cNvPr id="2" name="Slide Number Placeholder 1">
            <a:extLst>
              <a:ext uri="{FF2B5EF4-FFF2-40B4-BE49-F238E27FC236}">
                <a16:creationId xmlns:a16="http://schemas.microsoft.com/office/drawing/2014/main" id="{06538D7F-4EEA-699B-9BCA-9B58C9681D73}"/>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7</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C2E79-E4C7-4D60-A81A-1186989DC01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57069" y="5040909"/>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9" name="Rectangle 8">
            <a:extLst>
              <a:ext uri="{FF2B5EF4-FFF2-40B4-BE49-F238E27FC236}">
                <a16:creationId xmlns:a16="http://schemas.microsoft.com/office/drawing/2014/main" id="{85B3CA4D-3673-4B83-A2E0-F3C2593AC5C9}"/>
              </a:ext>
            </a:extLst>
          </p:cNvPr>
          <p:cNvSpPr/>
          <p:nvPr/>
        </p:nvSpPr>
        <p:spPr>
          <a:xfrm>
            <a:off x="2317751" y="1075117"/>
            <a:ext cx="10550074" cy="3785652"/>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sng" cap="small" dirty="0">
                <a:solidFill>
                  <a:srgbClr val="FFC000"/>
                </a:solidFill>
                <a:latin typeface="Gotham Medium" panose="02000604030000020004"/>
                <a:sym typeface="Helvetica Neue"/>
              </a:rPr>
              <a:t>A Nation Without God’s Word</a:t>
            </a:r>
          </a:p>
          <a:p>
            <a:pPr marL="182880" lvl="2" indent="0" algn="l"/>
            <a:r>
              <a:rPr lang="en-US" sz="2400" dirty="0">
                <a:latin typeface="Gotham Medium" panose="02000604030000020004"/>
                <a:sym typeface="Helvetica Neue"/>
              </a:rPr>
              <a:t>Around the same time that Jonah lived, his prophetic contemporaries were focused on Israel’s failure to honor God.  Specifically, the prophets Amos and Hosea prophesy against Israel’s complacency and idolatry (Amos 6:1–7; Hos.  4).  Israel—a nation that possesses the law of God and has prophets to teach them—had great advantages.  In contrast, the Ninevites had none of this wisdom, which is probably the meaning of God’s words that they cannot “tell their right hand from their left” (Jonah 4:11).  Ironically, while Nineveh listens to Jonah, Israel ignores its own prophets.  The result is, eventually, exile when the Assyrian Empire returns and conquers Israel. </a:t>
            </a:r>
          </a:p>
        </p:txBody>
      </p:sp>
      <p:sp>
        <p:nvSpPr>
          <p:cNvPr id="2" name="Rectangle 1">
            <a:extLst>
              <a:ext uri="{FF2B5EF4-FFF2-40B4-BE49-F238E27FC236}">
                <a16:creationId xmlns:a16="http://schemas.microsoft.com/office/drawing/2014/main" id="{7F2DB5D9-71C5-4A58-9DDD-75EBC6870EA9}"/>
              </a:ext>
            </a:extLst>
          </p:cNvPr>
          <p:cNvSpPr/>
          <p:nvPr/>
        </p:nvSpPr>
        <p:spPr>
          <a:xfrm>
            <a:off x="432887" y="5198133"/>
            <a:ext cx="10427002" cy="4293483"/>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sng" cap="small" dirty="0">
                <a:solidFill>
                  <a:srgbClr val="FFC000"/>
                </a:solidFill>
                <a:latin typeface="Gotham Medium" panose="02000604030000020004"/>
                <a:ea typeface="Helvetica Neue"/>
                <a:cs typeface="Helvetica Neue"/>
                <a:sym typeface="Helvetica Neue"/>
              </a:rPr>
              <a:t>What Plant?</a:t>
            </a:r>
          </a:p>
          <a:p>
            <a:pPr marL="182880" lvl="1" indent="0" algn="l"/>
            <a:r>
              <a:rPr lang="en-US" sz="2400" dirty="0">
                <a:latin typeface="Gotham Medium" panose="02000604030000020004"/>
                <a:sym typeface="Helvetica Neue"/>
              </a:rPr>
              <a:t>The fast-growing plant in Jonah 4 has long been the subject of speculation.  While the KJV and others translate the word as “gourd,” many others question this word, with most translations opting for the generic “plant” or “leafy plant. ” It is generally agreed that this would have to be a vine—especially since a worm was able to destroy it so quickly.  Thus a form of ivy has been one suggestion.</a:t>
            </a:r>
            <a:r>
              <a:rPr lang="en-US" sz="900" dirty="0">
                <a:latin typeface="Gotham Medium" panose="02000604030000020004"/>
                <a:sym typeface="Helvetica Neue"/>
              </a:rPr>
              <a:t> </a:t>
            </a:r>
          </a:p>
          <a:p>
            <a:pPr marL="182880" lvl="1" indent="0" algn="l"/>
            <a:r>
              <a:rPr lang="en-US" sz="900" dirty="0">
                <a:latin typeface="Gotham Medium" panose="02000604030000020004"/>
                <a:sym typeface="Helvetica Neue"/>
              </a:rPr>
              <a:t> </a:t>
            </a:r>
          </a:p>
          <a:p>
            <a:pPr marL="182880" lvl="1" indent="0" algn="l"/>
            <a:r>
              <a:rPr lang="en-US" sz="2400" dirty="0">
                <a:latin typeface="Gotham Medium" panose="02000604030000020004"/>
                <a:sym typeface="Helvetica Neue"/>
              </a:rPr>
              <a:t>The Hebrew word for this plant only appears in Jonah 4:6–10 in all of the Bible.  In modern Hebrew, it refers to the castor oil plant: grows quickly, can grow as high as forty feet, and produces glossy leaves six to eighteen inches long.  While we can’t be certain which plant it was, we do know that Jonah was happy about it—for a day.</a:t>
            </a:r>
          </a:p>
        </p:txBody>
      </p:sp>
      <p:sp>
        <p:nvSpPr>
          <p:cNvPr id="3" name="Slide Number Placeholder 1">
            <a:extLst>
              <a:ext uri="{FF2B5EF4-FFF2-40B4-BE49-F238E27FC236}">
                <a16:creationId xmlns:a16="http://schemas.microsoft.com/office/drawing/2014/main" id="{F87E411A-C834-6D1A-ADE0-C3A4EF35347E}"/>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8</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11111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C2328C8-D8FF-4924-BF0A-C70DA8FF1FB7}"/>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DD963A9-7386-4A87-A2B7-DA8891FEAEF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HISTORICAL LESSON CONTEXT</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Christian Expectation Of Grace</a:t>
            </a:r>
          </a:p>
        </p:txBody>
      </p:sp>
      <p:cxnSp>
        <p:nvCxnSpPr>
          <p:cNvPr id="18" name="Straight Connector 17">
            <a:extLst>
              <a:ext uri="{FF2B5EF4-FFF2-40B4-BE49-F238E27FC236}">
                <a16:creationId xmlns:a16="http://schemas.microsoft.com/office/drawing/2014/main" id="{769DC34A-37CB-4767-BD67-BA2ECDA774C0}"/>
              </a:ext>
            </a:extLst>
          </p:cNvPr>
          <p:cNvCxnSpPr>
            <a:cxnSpLocks/>
          </p:cNvCxnSpPr>
          <p:nvPr/>
        </p:nvCxnSpPr>
        <p:spPr>
          <a:xfrm flipV="1">
            <a:off x="-616197" y="812277"/>
            <a:ext cx="13774057" cy="184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0" y="10162007"/>
            <a:ext cx="12435840" cy="0"/>
          </a:xfrm>
          <a:prstGeom prst="line">
            <a:avLst/>
          </a:prstGeom>
          <a:noFill/>
          <a:ln w="77063">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8847672" y="7684464"/>
            <a:ext cx="8961120" cy="0"/>
          </a:xfrm>
          <a:prstGeom prst="line">
            <a:avLst/>
          </a:prstGeom>
          <a:noFill/>
          <a:ln w="77063">
            <a:solidFill>
              <a:schemeClr val="tx1"/>
            </a:solidFill>
            <a:round/>
            <a:headEnd/>
            <a:tailEnd/>
          </a:ln>
        </p:spPr>
        <p:txBody>
          <a:bodyPr/>
          <a:lstStyle/>
          <a:p>
            <a:pPr algn="l">
              <a:lnSpc>
                <a:spcPct val="107000"/>
              </a:lnSpc>
            </a:pPr>
            <a:r>
              <a:rPr lang="en-US" sz="2000" i="1">
                <a:latin typeface="Gotham Medium" panose="02000604030000020004"/>
                <a:ea typeface="Calibri" panose="020F0502020204030204" pitchFamily="34" charset="0"/>
                <a:cs typeface="ITCFranklinGothicStd-BkCpIt"/>
              </a:rPr>
              <a:t>eros</a:t>
            </a:r>
            <a:r>
              <a:rPr lang="en-US" sz="2000">
                <a:latin typeface="Gotham Medium" panose="02000604030000020004"/>
                <a:ea typeface="Calibri" panose="020F0502020204030204" pitchFamily="34" charset="0"/>
                <a:cs typeface="ITCFranklinGothicStd-BkCd"/>
              </a:rPr>
              <a:t>, or romantic love; </a:t>
            </a:r>
          </a:p>
          <a:p>
            <a:pPr algn="l">
              <a:lnSpc>
                <a:spcPct val="107000"/>
              </a:lnSpc>
            </a:pPr>
            <a:r>
              <a:rPr lang="en-US" sz="2000" i="1">
                <a:latin typeface="Gotham Medium" panose="02000604030000020004"/>
                <a:ea typeface="Calibri" panose="020F0502020204030204" pitchFamily="34" charset="0"/>
                <a:cs typeface="ITCFranklinGothicStd-BkCpIt"/>
              </a:rPr>
              <a:t>phileo</a:t>
            </a:r>
            <a:r>
              <a:rPr lang="en-US" sz="2000">
                <a:latin typeface="Gotham Medium" panose="02000604030000020004"/>
                <a:ea typeface="Calibri" panose="020F0502020204030204" pitchFamily="34" charset="0"/>
                <a:cs typeface="ITCFranklinGothicStd-BkCd"/>
              </a:rPr>
              <a:t>, or friendship love;</a:t>
            </a:r>
          </a:p>
          <a:p>
            <a:pPr algn="l">
              <a:lnSpc>
                <a:spcPct val="107000"/>
              </a:lnSpc>
            </a:pPr>
            <a:r>
              <a:rPr lang="en-US" sz="2000">
                <a:latin typeface="Gotham Medium" panose="02000604030000020004"/>
                <a:ea typeface="Calibri" panose="020F0502020204030204" pitchFamily="34" charset="0"/>
                <a:cs typeface="ITCFranklinGothicStd-BkCd"/>
              </a:rPr>
              <a:t> </a:t>
            </a:r>
            <a:r>
              <a:rPr lang="en-US" sz="2000" i="1">
                <a:latin typeface="Gotham Medium" panose="02000604030000020004"/>
                <a:ea typeface="Calibri" panose="020F0502020204030204" pitchFamily="34" charset="0"/>
                <a:cs typeface="ITCFranklinGothicStd-BkCpIt"/>
              </a:rPr>
              <a:t>storge</a:t>
            </a:r>
            <a:r>
              <a:rPr lang="en-US" sz="2000">
                <a:latin typeface="Gotham Medium" panose="02000604030000020004"/>
                <a:ea typeface="Calibri" panose="020F0502020204030204" pitchFamily="34" charset="0"/>
                <a:cs typeface="ITCFranklinGothicStd-BkCd"/>
              </a:rPr>
              <a:t>, or family love, and </a:t>
            </a:r>
          </a:p>
          <a:p>
            <a:pPr algn="l">
              <a:lnSpc>
                <a:spcPct val="107000"/>
              </a:lnSpc>
            </a:pPr>
            <a:r>
              <a:rPr lang="en-US" sz="2000">
                <a:latin typeface="Gotham Medium" panose="02000604030000020004"/>
                <a:ea typeface="Calibri" panose="020F0502020204030204" pitchFamily="34" charset="0"/>
                <a:cs typeface="ITCFranklinGothicStd-BkCd"/>
              </a:rPr>
              <a:t>finally </a:t>
            </a:r>
            <a:r>
              <a:rPr lang="en-US" sz="2000" i="1">
                <a:latin typeface="Gotham Medium" panose="02000604030000020004"/>
                <a:ea typeface="Calibri" panose="020F0502020204030204" pitchFamily="34" charset="0"/>
                <a:cs typeface="ITCFranklinGothicStd-BkCpIt"/>
              </a:rPr>
              <a:t>agape </a:t>
            </a:r>
            <a:r>
              <a:rPr lang="en-US" sz="2000">
                <a:latin typeface="Gotham Medium" panose="02000604030000020004"/>
                <a:ea typeface="Calibri" panose="020F0502020204030204" pitchFamily="34" charset="0"/>
                <a:cs typeface="ITCFranklinGothicStd-BkCd"/>
              </a:rPr>
              <a:t>love</a:t>
            </a:r>
            <a:endParaRPr lang="en-US" sz="2000" dirty="0">
              <a:solidFill>
                <a:schemeClr val="tx1"/>
              </a:solidFill>
            </a:endParaRPr>
          </a:p>
        </p:txBody>
      </p:sp>
      <p:sp>
        <p:nvSpPr>
          <p:cNvPr id="2" name="Rectangle 1">
            <a:extLst>
              <a:ext uri="{FF2B5EF4-FFF2-40B4-BE49-F238E27FC236}">
                <a16:creationId xmlns:a16="http://schemas.microsoft.com/office/drawing/2014/main" id="{DBA3FA98-EE36-4C3B-9FA0-CA6DB5E0310D}"/>
              </a:ext>
            </a:extLst>
          </p:cNvPr>
          <p:cNvSpPr/>
          <p:nvPr/>
        </p:nvSpPr>
        <p:spPr>
          <a:xfrm>
            <a:off x="180129" y="1393134"/>
            <a:ext cx="9533296" cy="3940374"/>
          </a:xfrm>
          <a:prstGeom prst="rect">
            <a:avLst/>
          </a:prstGeom>
          <a:solidFill>
            <a:schemeClr val="accent1">
              <a:lumMod val="50000"/>
              <a:alpha val="73000"/>
            </a:schemeClr>
          </a:solidFill>
        </p:spPr>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ITCFranklinGothicStd-BkCd"/>
              </a:rPr>
              <a:t>After Jonah spends three days inside a “huge fish” (Jonah 1:17; 2:10), God once again commands him to do the very thing he had tried so hard to avoid: preach to the people of the city of Nineveh.  Jonah knew that the Ninevites had opposed and harmed Israel.  Jonah didn’t want repentance and mercy—he wanted judgment and destruction.  He traveled as far as he could from “the presence of the Lord” (1:3).  But of course, God cannot be escaped (Ps.  139:7–10).  God would still use this reluctant prophet.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Jonah’s ministry is difficult to date. The closest approximation we may make is that he prophesied about events that occurred during the reign of Jeroboam II, the king of Israel from 793 to 753 BC (2 Kings 14:23–29). The designation “Israel” in this context refers to the northern kingdom that formed following the division of the original nation of Israel. This division occurred after King Solomon’s death, around 930 BC (1 Kings 12:20).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p:txBody>
      </p:sp>
      <p:sp>
        <p:nvSpPr>
          <p:cNvPr id="9" name="TextBox 8">
            <a:extLst>
              <a:ext uri="{FF2B5EF4-FFF2-40B4-BE49-F238E27FC236}">
                <a16:creationId xmlns:a16="http://schemas.microsoft.com/office/drawing/2014/main" id="{C62D38B2-4156-C615-792F-DDDC1125B4A3}"/>
              </a:ext>
            </a:extLst>
          </p:cNvPr>
          <p:cNvSpPr txBox="1"/>
          <p:nvPr/>
        </p:nvSpPr>
        <p:spPr>
          <a:xfrm>
            <a:off x="266937" y="5285699"/>
            <a:ext cx="12435839" cy="3930820"/>
          </a:xfrm>
          <a:prstGeom prst="rect">
            <a:avLst/>
          </a:prstGeom>
          <a:solidFill>
            <a:schemeClr val="accent1">
              <a:lumMod val="50000"/>
              <a:alpha val="73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ITCFranklinGothicStd-BkCd"/>
              </a:rPr>
              <a:t>In the eighth century BC, before the reign of Jeroboam, military conflicts existed between Israel and Assyria. The Assyrians were known for their brutal violence. Assyrian kings boasted about their power and commissioned visual displays of their cruelty as propaganda, reminding enemies of the futility of resistance. </a:t>
            </a:r>
            <a:endParaRPr lang="en-US" sz="700" b="1" dirty="0">
              <a:latin typeface="Gotham Medium" panose="02000604030000020004"/>
              <a:ea typeface="Calibri" panose="020F0502020204030204" pitchFamily="34" charset="0"/>
              <a:cs typeface="ITCFranklinGothicStd-BkCd"/>
            </a:endParaRP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Nineveh was a major city in the Assyrian Empire. It became the empire’s capital in about 700 BC during the reign of Sennacherib. Jonah prophesied more than 50 years before Nineveh became the seat of government. The city is first mentioned in the Bible when a descendant of Noah’s son Ham built it (Genesis 10:11).</a:t>
            </a: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700" b="1" dirty="0">
                <a:latin typeface="Gotham Medium" panose="02000604030000020004"/>
                <a:ea typeface="Calibri" panose="020F0502020204030204" pitchFamily="34" charset="0"/>
                <a:cs typeface="ITCFranklinGothicStd-BkCd"/>
              </a:rPr>
              <a:t> </a:t>
            </a:r>
          </a:p>
          <a:p>
            <a:pPr algn="l">
              <a:lnSpc>
                <a:spcPct val="107000"/>
              </a:lnSpc>
            </a:pPr>
            <a:r>
              <a:rPr lang="en-US" sz="2000" b="1" dirty="0">
                <a:latin typeface="Gotham Medium" panose="02000604030000020004"/>
                <a:ea typeface="Calibri" panose="020F0502020204030204" pitchFamily="34" charset="0"/>
                <a:cs typeface="ITCFranklinGothicStd-BkCd"/>
              </a:rPr>
              <a:t>During Jeroboam’s reign, Israel experienced prosperity, though it was short-lived. Their fortune was due in part to internal turmoil in Assyria. However, people remembered past conflicts, and soldiers involved in those wars may have been alive during Jonah’s lifetime. Jonah’s hometown of </a:t>
            </a:r>
            <a:r>
              <a:rPr lang="en-US" sz="2000" b="1" dirty="0" err="1">
                <a:latin typeface="Gotham Medium" panose="02000604030000020004"/>
                <a:ea typeface="Calibri" panose="020F0502020204030204" pitchFamily="34" charset="0"/>
                <a:cs typeface="ITCFranklinGothicStd-BkCd"/>
              </a:rPr>
              <a:t>Gathhepher</a:t>
            </a:r>
            <a:r>
              <a:rPr lang="en-US" sz="2000" b="1" dirty="0">
                <a:latin typeface="Gotham Medium" panose="02000604030000020004"/>
                <a:ea typeface="Calibri" panose="020F0502020204030204" pitchFamily="34" charset="0"/>
                <a:cs typeface="ITCFranklinGothicStd-BkCd"/>
              </a:rPr>
              <a:t> was in northern Israel (2 Kings 14:25), and this region likely experienced direct conflict with the Assyrians. Eventually, the Assyrian Empire regained strength and, in 722 BC, attacked the northern kingdom of Israel. </a:t>
            </a:r>
          </a:p>
        </p:txBody>
      </p:sp>
      <p:sp>
        <p:nvSpPr>
          <p:cNvPr id="3" name="Slide Number Placeholder 1">
            <a:extLst>
              <a:ext uri="{FF2B5EF4-FFF2-40B4-BE49-F238E27FC236}">
                <a16:creationId xmlns:a16="http://schemas.microsoft.com/office/drawing/2014/main" id="{35494828-0F35-3D7C-5F7A-1A4E0150629F}"/>
              </a:ext>
            </a:extLst>
          </p:cNvPr>
          <p:cNvSpPr txBox="1">
            <a:spLocks/>
          </p:cNvSpPr>
          <p:nvPr/>
        </p:nvSpPr>
        <p:spPr>
          <a:xfrm>
            <a:off x="11471233" y="8981315"/>
            <a:ext cx="266098" cy="39805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1F646F3F-274D-499B-ABBE-824EB4ABDC3D}" type="slidenum">
              <a:rPr lang="en-US" sz="1920" smtClean="0">
                <a:solidFill>
                  <a:schemeClr val="tx1"/>
                </a:solidFill>
                <a:latin typeface="Arial Black" panose="020B0A04020102020204" pitchFamily="34" charset="0"/>
              </a:rPr>
              <a:pPr/>
              <a:t>9</a:t>
            </a:fld>
            <a:endParaRPr lang="en-US" sz="192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732117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39</TotalTime>
  <Words>10580</Words>
  <Application>Microsoft Office PowerPoint</Application>
  <PresentationFormat>Custom</PresentationFormat>
  <Paragraphs>683</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Calibri</vt:lpstr>
      <vt:lpstr>Chalkduster</vt:lpstr>
      <vt:lpstr>Gotham Medium</vt:lpstr>
      <vt:lpstr>Helvetica Neue</vt:lpstr>
      <vt:lpstr>Lucida Sans Unicode</vt:lpstr>
      <vt:lpstr>Wingdings</vt:lpstr>
      <vt:lpstr>Chalkboard</vt:lpstr>
      <vt:lpstr>PowerPoint Presentation</vt:lpstr>
      <vt:lpstr>PowerPoint Presentation</vt:lpstr>
      <vt:lpstr>PowerPoint Presentation</vt:lpstr>
      <vt:lpstr>Introduction - I’m the Judge! </vt:lpstr>
      <vt:lpstr>Christian Expectation Of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262</cp:revision>
  <dcterms:modified xsi:type="dcterms:W3CDTF">2026-04-27T15:08:20Z</dcterms:modified>
</cp:coreProperties>
</file>