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Lst>
  <p:notesMasterIdLst>
    <p:notesMasterId r:id="rId21"/>
  </p:notesMasterIdLst>
  <p:sldIdLst>
    <p:sldId id="256" r:id="rId2"/>
    <p:sldId id="306" r:id="rId3"/>
    <p:sldId id="296" r:id="rId4"/>
    <p:sldId id="257" r:id="rId5"/>
    <p:sldId id="510" r:id="rId6"/>
    <p:sldId id="258" r:id="rId7"/>
    <p:sldId id="271" r:id="rId8"/>
    <p:sldId id="259" r:id="rId9"/>
    <p:sldId id="263" r:id="rId10"/>
    <p:sldId id="511" r:id="rId11"/>
    <p:sldId id="512" r:id="rId12"/>
    <p:sldId id="270" r:id="rId13"/>
    <p:sldId id="325" r:id="rId14"/>
    <p:sldId id="514" r:id="rId15"/>
    <p:sldId id="269" r:id="rId16"/>
    <p:sldId id="307" r:id="rId17"/>
    <p:sldId id="265" r:id="rId18"/>
    <p:sldId id="515" r:id="rId19"/>
    <p:sldId id="309" r:id="rId20"/>
  </p:sldIdLst>
  <p:sldSz cx="13004800" cy="9753600"/>
  <p:notesSz cx="6858000" cy="914400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1pPr>
    <a:lvl2pPr marL="342900" indent="1143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2pPr>
    <a:lvl3pPr marL="685800" indent="2286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3pPr>
    <a:lvl4pPr marL="1028700" indent="3429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4pPr>
    <a:lvl5pPr marL="1371600" indent="4572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5pPr>
    <a:lvl6pPr marL="22860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6pPr>
    <a:lvl7pPr marL="27432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7pPr>
    <a:lvl8pPr marL="32004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8pPr>
    <a:lvl9pPr marL="36576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092" autoAdjust="0"/>
    <p:restoredTop sz="62384" autoAdjust="0"/>
  </p:normalViewPr>
  <p:slideViewPr>
    <p:cSldViewPr>
      <p:cViewPr varScale="1">
        <p:scale>
          <a:sx n="38" d="100"/>
          <a:sy n="38" d="100"/>
        </p:scale>
        <p:origin x="1710" y="54"/>
      </p:cViewPr>
      <p:guideLst>
        <p:guide orient="horz" pos="3072"/>
        <p:guide pos="4096"/>
      </p:guideLst>
    </p:cSldViewPr>
  </p:slideViewPr>
  <p:notesTextViewPr>
    <p:cViewPr>
      <p:scale>
        <a:sx n="3" d="2"/>
        <a:sy n="3" d="2"/>
      </p:scale>
      <p:origin x="0" y="-39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0981DEF3-2FCE-0D3C-B3F2-1F5269911B0E}"/>
              </a:ext>
            </a:extLst>
          </p:cNvPr>
          <p:cNvSpPr>
            <a:spLocks noGrp="1" noRot="1" noChangeAspect="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sp>
      <p:sp>
        <p:nvSpPr>
          <p:cNvPr id="2050" name="Rectangle 2">
            <a:extLst>
              <a:ext uri="{FF2B5EF4-FFF2-40B4-BE49-F238E27FC236}">
                <a16:creationId xmlns:a16="http://schemas.microsoft.com/office/drawing/2014/main" id="{1FA1820D-D716-D702-996A-199393C417FA}"/>
              </a:ext>
            </a:extLst>
          </p:cNvPr>
          <p:cNvSpPr>
            <a:spLocks noGrp="1"/>
          </p:cNvSpPr>
          <p:nvPr>
            <p:ph type="body" sz="quarter" idx="3"/>
          </p:nvPr>
        </p:nvSpPr>
        <p:spPr bwMode="auto">
          <a:xfrm>
            <a:off x="914400" y="4343400"/>
            <a:ext cx="5029200" cy="4114800"/>
          </a:xfrm>
          <a:prstGeom prst="rect">
            <a:avLst/>
          </a:prstGeom>
          <a:noFill/>
          <a:ln w="12700" cap="rnd"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noProof="0">
                <a:sym typeface="Noteworthy Bold" charset="0"/>
              </a:rPr>
              <a:t>Click to edit Master text styles</a:t>
            </a:r>
          </a:p>
          <a:p>
            <a:pPr lvl="1"/>
            <a:r>
              <a:rPr lang="en-US" noProof="0">
                <a:sym typeface="Noteworthy Bold" charset="0"/>
              </a:rPr>
              <a:t>Second level</a:t>
            </a:r>
          </a:p>
          <a:p>
            <a:pPr lvl="2"/>
            <a:r>
              <a:rPr lang="en-US" noProof="0">
                <a:sym typeface="Noteworthy Bold" charset="0"/>
              </a:rPr>
              <a:t>Third level</a:t>
            </a:r>
          </a:p>
          <a:p>
            <a:pPr lvl="3"/>
            <a:r>
              <a:rPr lang="en-US" noProof="0">
                <a:sym typeface="Noteworthy Bold" charset="0"/>
              </a:rPr>
              <a:t>Fourth level</a:t>
            </a:r>
          </a:p>
          <a:p>
            <a:pPr lvl="4"/>
            <a:r>
              <a:rPr lang="en-US" noProof="0">
                <a:sym typeface="Noteworthy Bold"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1pPr>
    <a:lvl2pPr marL="3429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2pPr>
    <a:lvl3pPr marL="6858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3pPr>
    <a:lvl4pPr marL="10287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4pPr>
    <a:lvl5pPr marL="13716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94B09506-9899-B364-72CA-71AF2757B64D}"/>
              </a:ext>
            </a:extLst>
          </p:cNvPr>
          <p:cNvSpPr>
            <a:spLocks noGrp="1" noRot="1" noChangeAspect="1" noChangeArrowheads="1" noTextEdit="1"/>
          </p:cNvSpPr>
          <p:nvPr>
            <p:ph type="sldImg"/>
          </p:nvPr>
        </p:nvSpPr>
        <p:spPr/>
      </p:sp>
      <p:sp>
        <p:nvSpPr>
          <p:cNvPr id="17411" name="Rectangle 2">
            <a:extLst>
              <a:ext uri="{FF2B5EF4-FFF2-40B4-BE49-F238E27FC236}">
                <a16:creationId xmlns:a16="http://schemas.microsoft.com/office/drawing/2014/main" id="{50FF8AFD-8740-90E3-F9A5-362D52B8171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ED29-246A-CE76-4D89-35C8BB824043}"/>
            </a:ext>
          </a:extLst>
        </p:cNvPr>
        <p:cNvGrpSpPr/>
        <p:nvPr/>
      </p:nvGrpSpPr>
      <p:grpSpPr>
        <a:xfrm>
          <a:off x="0" y="0"/>
          <a:ext cx="0" cy="0"/>
          <a:chOff x="0" y="0"/>
          <a:chExt cx="0" cy="0"/>
        </a:xfrm>
      </p:grpSpPr>
      <p:sp>
        <p:nvSpPr>
          <p:cNvPr id="24578" name="Rectangle 1">
            <a:extLst>
              <a:ext uri="{FF2B5EF4-FFF2-40B4-BE49-F238E27FC236}">
                <a16:creationId xmlns:a16="http://schemas.microsoft.com/office/drawing/2014/main" id="{B2C397C9-11B2-04EC-1F63-7B28BF309114}"/>
              </a:ext>
            </a:extLst>
          </p:cNvPr>
          <p:cNvSpPr>
            <a:spLocks noGrp="1" noRot="1" noChangeAspect="1" noChangeArrowheads="1" noTextEdit="1"/>
          </p:cNvSpPr>
          <p:nvPr>
            <p:ph type="sldImg"/>
          </p:nvPr>
        </p:nvSpPr>
        <p:spPr/>
      </p:sp>
      <p:sp>
        <p:nvSpPr>
          <p:cNvPr id="24579" name="Rectangle 2">
            <a:extLst>
              <a:ext uri="{FF2B5EF4-FFF2-40B4-BE49-F238E27FC236}">
                <a16:creationId xmlns:a16="http://schemas.microsoft.com/office/drawing/2014/main" id="{7AAAF4DA-BA60-C28A-838E-1D0CE8B1140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r>
              <a:rPr lang="en-US" sz="2400" b="1" kern="1200" dirty="0">
                <a:solidFill>
                  <a:srgbClr val="572E2D"/>
                </a:solidFill>
                <a:effectLst/>
                <a:latin typeface="Noteworthy Bold" charset="0"/>
                <a:ea typeface="Noteworthy Bold" charset="0"/>
                <a:cs typeface="Noteworthy Bold" charset="0"/>
                <a:sym typeface="Noteworthy Bold" charset="0"/>
              </a:rPr>
              <a:t>Trusting God, Treating Others Fairly</a:t>
            </a:r>
          </a:p>
          <a:p>
            <a:endParaRPr lang="en-US" sz="2400" b="1"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The gospel transforms relationships by teaching believers to honor God through fairness, humility, generosity, and trust in Him rather than in power or wealth. </a:t>
            </a:r>
            <a:r>
              <a:rPr lang="en-US" sz="2400" kern="1200" dirty="0">
                <a:solidFill>
                  <a:srgbClr val="572E2D"/>
                </a:solidFill>
                <a:effectLst/>
                <a:latin typeface="Noteworthy Bold" charset="0"/>
                <a:ea typeface="Noteworthy Bold" charset="0"/>
                <a:cs typeface="Noteworthy Bold" charset="0"/>
                <a:sym typeface="Noteworthy Bold" charset="0"/>
              </a:rPr>
              <a:t>Paul taught that all believers, regardless of status, belong to Christ and should treat one another with sincerity and respect. Slaves were encouraged to work faithfully as serving the Lord, while masters were commanded to abandon threats and treat others fairly. Paul also warned wealthy believers against placing confidence in riches, reminding them that God is the true source of provision. True security comes from generosity, obedience, and treasures stored in heaven rather than earthly wealth.</a:t>
            </a:r>
          </a:p>
          <a:p>
            <a:r>
              <a:rPr lang="en-US" sz="2400" b="1" kern="1200" dirty="0">
                <a:solidFill>
                  <a:srgbClr val="572E2D"/>
                </a:solidFill>
                <a:effectLst/>
                <a:latin typeface="Noteworthy Bold" charset="0"/>
                <a:ea typeface="Noteworthy Bold" charset="0"/>
                <a:cs typeface="Noteworthy Bold" charset="0"/>
                <a:sym typeface="Noteworthy Bold" charset="0"/>
              </a:rPr>
              <a:t>Three Key Points</a:t>
            </a:r>
            <a:endParaRPr lang="en-US" sz="2400" kern="1200" dirty="0">
              <a:solidFill>
                <a:srgbClr val="572E2D"/>
              </a:solidFill>
              <a:effectLst/>
              <a:latin typeface="Noteworthy Bold" charset="0"/>
              <a:ea typeface="Noteworthy Bold" charset="0"/>
              <a:cs typeface="Noteworthy Bold" charset="0"/>
              <a:sym typeface="Noteworthy Bold" charset="0"/>
            </a:endParaRP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The gospel redefines human relationships by placing all people under the authority of Christ.</a:t>
            </a: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God condemns pride, abuse, and exploitation while promoting fairness and dignity.</a:t>
            </a: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Wealth is temporary, but spiritual riches gained through generosity and obedience are eternal.</a:t>
            </a:r>
          </a:p>
          <a:p>
            <a:r>
              <a:rPr lang="en-US" sz="2400" b="1" kern="1200" dirty="0">
                <a:solidFill>
                  <a:srgbClr val="572E2D"/>
                </a:solidFill>
                <a:effectLst/>
                <a:latin typeface="Noteworthy Bold" charset="0"/>
                <a:ea typeface="Noteworthy Bold" charset="0"/>
                <a:cs typeface="Noteworthy Bold" charset="0"/>
                <a:sym typeface="Noteworthy Bold" charset="0"/>
              </a:rPr>
              <a:t>Three Life Lessons Learned</a:t>
            </a:r>
            <a:endParaRPr lang="en-US" sz="2400" kern="1200" dirty="0">
              <a:solidFill>
                <a:srgbClr val="572E2D"/>
              </a:solidFill>
              <a:effectLst/>
              <a:latin typeface="Noteworthy Bold" charset="0"/>
              <a:ea typeface="Noteworthy Bold" charset="0"/>
              <a:cs typeface="Noteworthy Bold" charset="0"/>
              <a:sym typeface="Noteworthy Bold" charset="0"/>
            </a:endParaRP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Christians should treat all people with respect and fairness regardless of social position.</a:t>
            </a: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True identity and worth come from serving Christ, not from status, power, or money.</a:t>
            </a: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Lasting security is found in trusting God and investing in eternal things rather than material wealth.</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a:t>
            </a:r>
            <a:r>
              <a:rPr lang="en-US" sz="2400" b="1" kern="1200" dirty="0">
                <a:solidFill>
                  <a:srgbClr val="572E2D"/>
                </a:solidFill>
                <a:effectLst/>
                <a:latin typeface="Noteworthy Bold" charset="0"/>
                <a:ea typeface="Noteworthy Bold" charset="0"/>
                <a:cs typeface="Noteworthy Bold" charset="0"/>
                <a:sym typeface="Noteworthy Bold" charset="0"/>
              </a:rPr>
              <a:t>Analysis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Paul applied the gospel to everyday relationships within the Roman world, including masters and slaves. Though ancient slavery differed from race-based American slavery, it still involved injustice and abuse. Paul challenged the system by teaching that slaves ultimately served Christ and that masters must treat slaves with dignity and respect because both answer to God. In 1 Timothy, Paul addressed the dangers of wealth, warning the rich not to trust money or become prideful. Instead, believers were called to pursue spiritual riches through generosity, humility, and good works.</a:t>
            </a:r>
          </a:p>
          <a:p>
            <a:endParaRPr lang="en-US" altLang="en-US" dirty="0"/>
          </a:p>
          <a:p>
            <a:endParaRPr lang="en-US" sz="2400" b="1"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&gt;&lt;&gt;&lt;&gt;&lt;&gt;&lt;&gt;&lt;&gt;&lt;&gt;&lt;&gt;&lt;&gt;&lt;&gt;&lt;&gt;&lt;&gt;&lt;&gt;&lt;&gt;&lt; </a:t>
            </a:r>
          </a:p>
          <a:p>
            <a:r>
              <a:rPr lang="en-US" sz="2400" b="1" kern="1200" dirty="0">
                <a:solidFill>
                  <a:srgbClr val="572E2D"/>
                </a:solidFill>
                <a:effectLst/>
                <a:latin typeface="Noteworthy Bold" charset="0"/>
                <a:ea typeface="Noteworthy Bold" charset="0"/>
                <a:cs typeface="Noteworthy Bold" charset="0"/>
                <a:sym typeface="Noteworthy Bold" charset="0"/>
              </a:rPr>
              <a:t>Trusting God, Treating Others Fairly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In Ephesians 5:21–6:9, Paul writes what is called a </a:t>
            </a:r>
            <a:r>
              <a:rPr lang="en-US" sz="2400" i="1" kern="1200" dirty="0">
                <a:solidFill>
                  <a:srgbClr val="572E2D"/>
                </a:solidFill>
                <a:effectLst/>
                <a:latin typeface="Noteworthy Bold" charset="0"/>
                <a:ea typeface="Noteworthy Bold" charset="0"/>
                <a:cs typeface="Noteworthy Bold" charset="0"/>
                <a:sym typeface="Noteworthy Bold" charset="0"/>
              </a:rPr>
              <a:t>household code</a:t>
            </a:r>
            <a:r>
              <a:rPr lang="en-US" sz="2400" kern="1200" dirty="0">
                <a:solidFill>
                  <a:srgbClr val="572E2D"/>
                </a:solidFill>
                <a:effectLst/>
                <a:latin typeface="Noteworthy Bold" charset="0"/>
                <a:ea typeface="Noteworthy Bold" charset="0"/>
                <a:cs typeface="Noteworthy Bold" charset="0"/>
                <a:sym typeface="Noteworthy Bold" charset="0"/>
              </a:rPr>
              <a:t>, applying the gospel to various relationships of daily life.  “Slave”—we need precision with this word.  The systems of slavery in the ancient world are </a:t>
            </a:r>
            <a:r>
              <a:rPr lang="en-US" sz="2400" i="1" kern="1200" dirty="0">
                <a:solidFill>
                  <a:srgbClr val="572E2D"/>
                </a:solidFill>
                <a:effectLst/>
                <a:latin typeface="Noteworthy Bold" charset="0"/>
                <a:ea typeface="Noteworthy Bold" charset="0"/>
                <a:cs typeface="Noteworthy Bold" charset="0"/>
                <a:sym typeface="Noteworthy Bold" charset="0"/>
              </a:rPr>
              <a:t>not </a:t>
            </a:r>
            <a:r>
              <a:rPr lang="en-US" sz="2400" kern="1200" dirty="0">
                <a:solidFill>
                  <a:srgbClr val="572E2D"/>
                </a:solidFill>
                <a:effectLst/>
                <a:latin typeface="Noteworthy Bold" charset="0"/>
                <a:ea typeface="Noteworthy Bold" charset="0"/>
                <a:cs typeface="Noteworthy Bold" charset="0"/>
                <a:sym typeface="Noteworthy Bold" charset="0"/>
              </a:rPr>
              <a:t>synonymous with the system of race-based chattel slavery in America.  Often, slaves in ancient Israel and Rome were indentured—people who sold themselves out of financial necessity, yet by choice, and who could still achieve social mobility.  At the same time, slaves were regarded as property and subjected to abuse.  In a world of masters and slaves, Paul saw the gospel at work, even among fundamentally unjust relationships. </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Notice, Paul addresses the lower-status group first.  For slaves, Paul requires obedience to their masters (v.  5).  But Paul reorients their status by calling them “slaves of Christ,” their service as “doing the will of God from your heart ... as if you were serving the Lord” (vv.  6–7). </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Adopting this point of view, slaves can offer obedience “with sincerity of heart,” even to flawed human masters, for God will regard wholehearted devotion as good that is being done for Him (v.  8).  To masters, Paul issues a subversive command: Treat slaves “in the same way” as slaves were asked to treat them (v.  9).  Masters must offer heartfelt respect, not hateful threats.  After all, both groups have a greater master in heaven.  The world is partial to the powerful, but God is not (v.  9).  Paul lays a foundation that will ultimately undermine and tear down systems of slavery. </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But in 1 Timothy 6, Paul tackles the other worldly force that props up systems of oppression: money.  His instructions are for “those who are rich in this present world” not to trust in riches.  Wealth is not a foundation of hope.  Wealth is “uncertain” (v.  17).  Paul again reframes social standards: The wealthy should not think highly of themselves.  God is the owner and giver of riches (v.  17).  They should consider spiritual wealth—being “rich in good deeds”—as more valuable (v.  18).  God requires generosity and sharing (v.  18).  Living this way, the wealthy will find the surer footing and “firm foundation” that comes from treasures kept safe in heaven (v.  20; see Matt.  6:19–24). </a:t>
            </a:r>
          </a:p>
          <a:p>
            <a:r>
              <a:rPr lang="en-US" sz="2400" kern="1200" dirty="0">
                <a:solidFill>
                  <a:srgbClr val="572E2D"/>
                </a:solidFill>
                <a:effectLst/>
                <a:latin typeface="Noteworthy Bold" charset="0"/>
                <a:ea typeface="Noteworthy Bold" charset="0"/>
                <a:cs typeface="Noteworthy Bold" charset="0"/>
                <a:sym typeface="Noteworthy Bold" charset="0"/>
              </a:rPr>
              <a:t> </a:t>
            </a:r>
          </a:p>
        </p:txBody>
      </p:sp>
    </p:spTree>
    <p:extLst>
      <p:ext uri="{BB962C8B-B14F-4D97-AF65-F5344CB8AC3E}">
        <p14:creationId xmlns:p14="http://schemas.microsoft.com/office/powerpoint/2010/main" val="604384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5936D-7D33-B8A1-EDBF-C1CDEA3DF7CB}"/>
            </a:ext>
          </a:extLst>
        </p:cNvPr>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86D2003D-573C-0742-5087-8C0130CA5401}"/>
              </a:ext>
            </a:extLst>
          </p:cNvPr>
          <p:cNvSpPr>
            <a:spLocks noGrp="1" noRot="1" noChangeAspect="1" noTextEdit="1"/>
          </p:cNvSpPr>
          <p:nvPr>
            <p:ph type="sldImg"/>
          </p:nvPr>
        </p:nvSpPr>
        <p:spPr/>
      </p:sp>
      <p:sp>
        <p:nvSpPr>
          <p:cNvPr id="30723" name="Notes Placeholder 2">
            <a:extLst>
              <a:ext uri="{FF2B5EF4-FFF2-40B4-BE49-F238E27FC236}">
                <a16:creationId xmlns:a16="http://schemas.microsoft.com/office/drawing/2014/main" id="{34576402-44A0-3717-9A4B-D67740B3DEF0}"/>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b="1" kern="1200" dirty="0">
                <a:solidFill>
                  <a:srgbClr val="572E2D"/>
                </a:solidFill>
                <a:effectLst/>
                <a:latin typeface="Noteworthy Bold" charset="0"/>
                <a:ea typeface="Noteworthy Bold" charset="0"/>
                <a:cs typeface="Noteworthy Bold" charset="0"/>
                <a:sym typeface="Noteworthy Bold" charset="0"/>
              </a:rPr>
              <a:t>Servanthood</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True greatness in God’s kingdom is measured not by power, status, or recognition, but by humble service and selfless love toward others</a:t>
            </a:r>
            <a:r>
              <a:rPr lang="en-US" sz="2400" b="1" kern="1200">
                <a:solidFill>
                  <a:srgbClr val="572E2D"/>
                </a:solidFill>
                <a:effectLst/>
                <a:latin typeface="Noteworthy Bold" charset="0"/>
                <a:ea typeface="Noteworthy Bold" charset="0"/>
                <a:cs typeface="Noteworthy Bold" charset="0"/>
                <a:sym typeface="Noteworthy Bold" charset="0"/>
              </a:rPr>
              <a:t>. </a:t>
            </a:r>
            <a:r>
              <a:rPr lang="en-US" sz="2400" kern="1200">
                <a:solidFill>
                  <a:srgbClr val="572E2D"/>
                </a:solidFill>
                <a:effectLst/>
                <a:latin typeface="Noteworthy Bold" charset="0"/>
                <a:ea typeface="Noteworthy Bold" charset="0"/>
                <a:cs typeface="Noteworthy Bold" charset="0"/>
                <a:sym typeface="Noteworthy Bold" charset="0"/>
              </a:rPr>
              <a:t>Jesus </a:t>
            </a:r>
            <a:r>
              <a:rPr lang="en-US" sz="2400" kern="1200" dirty="0">
                <a:solidFill>
                  <a:srgbClr val="572E2D"/>
                </a:solidFill>
                <a:effectLst/>
                <a:latin typeface="Noteworthy Bold" charset="0"/>
                <a:ea typeface="Noteworthy Bold" charset="0"/>
                <a:cs typeface="Noteworthy Bold" charset="0"/>
                <a:sym typeface="Noteworthy Bold" charset="0"/>
              </a:rPr>
              <a:t>taught that those who desire greatness must become servants. He modeled humility by washing His disciples’ feet and ultimately giving His life for others. Paul instructed believers to reject selfish ambition and imitate Christ’s servant-hearted attitude. In God’s kingdom, greatness is found through humility, sacrifice, and serving others with love.</a:t>
            </a:r>
          </a:p>
          <a:p>
            <a:r>
              <a:rPr lang="en-US" sz="2400" b="1" kern="1200" dirty="0">
                <a:solidFill>
                  <a:srgbClr val="572E2D"/>
                </a:solidFill>
                <a:effectLst/>
                <a:latin typeface="Noteworthy Bold" charset="0"/>
                <a:ea typeface="Noteworthy Bold" charset="0"/>
                <a:cs typeface="Noteworthy Bold" charset="0"/>
                <a:sym typeface="Noteworthy Bold" charset="0"/>
              </a:rPr>
              <a:t>Three Key Points</a:t>
            </a:r>
            <a:endParaRPr lang="en-US" sz="2400" kern="1200" dirty="0">
              <a:solidFill>
                <a:srgbClr val="572E2D"/>
              </a:solidFill>
              <a:effectLst/>
              <a:latin typeface="Noteworthy Bold" charset="0"/>
              <a:ea typeface="Noteworthy Bold" charset="0"/>
              <a:cs typeface="Noteworthy Bold" charset="0"/>
              <a:sym typeface="Noteworthy Bold" charset="0"/>
            </a:endParaRP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Jesus redefined greatness as humble service rather than personal power or status.</a:t>
            </a: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Christ demonstrated servanthood through His actions, including washing the disciples’ feet.</a:t>
            </a: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Believers are called to adopt Christ’s mindset of humility and selflessness.</a:t>
            </a:r>
          </a:p>
          <a:p>
            <a:r>
              <a:rPr lang="en-US" sz="2400" b="1" kern="1200" dirty="0">
                <a:solidFill>
                  <a:srgbClr val="572E2D"/>
                </a:solidFill>
                <a:effectLst/>
                <a:latin typeface="Noteworthy Bold" charset="0"/>
                <a:ea typeface="Noteworthy Bold" charset="0"/>
                <a:cs typeface="Noteworthy Bold" charset="0"/>
                <a:sym typeface="Noteworthy Bold" charset="0"/>
              </a:rPr>
              <a:t>Three Life Lessons Learned</a:t>
            </a:r>
            <a:endParaRPr lang="en-US" sz="2400" kern="1200" dirty="0">
              <a:solidFill>
                <a:srgbClr val="572E2D"/>
              </a:solidFill>
              <a:effectLst/>
              <a:latin typeface="Noteworthy Bold" charset="0"/>
              <a:ea typeface="Noteworthy Bold" charset="0"/>
              <a:cs typeface="Noteworthy Bold" charset="0"/>
              <a:sym typeface="Noteworthy Bold" charset="0"/>
            </a:endParaRP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True leadership begins with serving others rather than seeking recognition.</a:t>
            </a: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Humility and sacrifice reflect the character of Jesus Christ.</a:t>
            </a: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God values servant-hearted living more than worldly success or status.</a:t>
            </a: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a:t>
            </a:r>
            <a:r>
              <a:rPr lang="en-US" sz="2400" b="1" kern="1200" dirty="0">
                <a:solidFill>
                  <a:srgbClr val="572E2D"/>
                </a:solidFill>
                <a:effectLst/>
                <a:latin typeface="Noteworthy Bold" charset="0"/>
                <a:ea typeface="Noteworthy Bold" charset="0"/>
                <a:cs typeface="Noteworthy Bold" charset="0"/>
                <a:sym typeface="Noteworthy Bold" charset="0"/>
              </a:rPr>
              <a:t>Analysis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Jesus completely redefined greatness by teaching that leadership in God’s kingdom requires servanthood. Instead of seeking power or honor, believers are called to place others before themselves. Jesus demonstrated this truth when He washed His disciples’ feet, performing a task usually reserved for servants. Paul reinforced this teaching in Philippians by urging believers to adopt Christ’s mindset of humility and sacrifice. Jesus willingly laid aside His privileges to serve humanity, becoming the ultimate example of selfless love and obedience.</a:t>
            </a:r>
          </a:p>
          <a:p>
            <a:pPr eaLnBrk="1"/>
            <a:endParaRPr lang="en-US" altLang="en-US" dirty="0"/>
          </a:p>
        </p:txBody>
      </p:sp>
    </p:spTree>
    <p:extLst>
      <p:ext uri="{BB962C8B-B14F-4D97-AF65-F5344CB8AC3E}">
        <p14:creationId xmlns:p14="http://schemas.microsoft.com/office/powerpoint/2010/main" val="965311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09067B38-CD05-158D-052D-8DCEF17233F0}"/>
              </a:ext>
            </a:extLst>
          </p:cNvPr>
          <p:cNvSpPr>
            <a:spLocks noGrp="1" noRot="1" noChangeAspect="1" noTextEdit="1"/>
          </p:cNvSpPr>
          <p:nvPr>
            <p:ph type="sldImg"/>
          </p:nvPr>
        </p:nvSpPr>
        <p:spPr/>
      </p:sp>
      <p:sp>
        <p:nvSpPr>
          <p:cNvPr id="30723" name="Notes Placeholder 2">
            <a:extLst>
              <a:ext uri="{FF2B5EF4-FFF2-40B4-BE49-F238E27FC236}">
                <a16:creationId xmlns:a16="http://schemas.microsoft.com/office/drawing/2014/main" id="{CB8FB61E-EDEC-86F3-4C80-D335E893F06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b="1" kern="1200" dirty="0">
                <a:solidFill>
                  <a:srgbClr val="572E2D"/>
                </a:solidFill>
                <a:effectLst/>
                <a:latin typeface="Noteworthy Bold" charset="0"/>
                <a:ea typeface="Noteworthy Bold" charset="0"/>
                <a:cs typeface="Noteworthy Bold" charset="0"/>
                <a:sym typeface="Noteworthy Bold" charset="0"/>
              </a:rPr>
              <a:t>The Work of Faith</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Main Idea</a:t>
            </a:r>
          </a:p>
          <a:p>
            <a:r>
              <a:rPr lang="en-US" sz="2400" b="1" kern="1200" dirty="0">
                <a:solidFill>
                  <a:srgbClr val="572E2D"/>
                </a:solidFill>
                <a:effectLst/>
                <a:latin typeface="Noteworthy Bold" charset="0"/>
                <a:ea typeface="Noteworthy Bold" charset="0"/>
                <a:cs typeface="Noteworthy Bold" charset="0"/>
                <a:sym typeface="Noteworthy Bold" charset="0"/>
              </a:rPr>
              <a:t>True faith is demonstrated through justice, generosity, humility, respect for others, and trust in God rather than in worldly power or possessions. </a:t>
            </a:r>
            <a:r>
              <a:rPr lang="en-US" sz="2400" kern="1200" dirty="0">
                <a:solidFill>
                  <a:srgbClr val="572E2D"/>
                </a:solidFill>
                <a:effectLst/>
                <a:latin typeface="Noteworthy Bold" charset="0"/>
                <a:ea typeface="Noteworthy Bold" charset="0"/>
                <a:cs typeface="Noteworthy Bold" charset="0"/>
                <a:sym typeface="Noteworthy Bold" charset="0"/>
              </a:rPr>
              <a:t>God calls His people to live differently from the world by practicing generosity, fairness, and mutual respect. Believers are reminded that Christ is Lord over every relationship and that all people are equal before Him. Christians must avoid trusting in money or status and instead place their hope in God. Lives marked by justice, generosity, and humility reveal the transforming power of God’s grace to the world.</a:t>
            </a:r>
          </a:p>
          <a:p>
            <a:r>
              <a:rPr lang="en-US" sz="2400" b="1" kern="1200" dirty="0">
                <a:solidFill>
                  <a:srgbClr val="572E2D"/>
                </a:solidFill>
                <a:effectLst/>
                <a:latin typeface="Noteworthy Bold" charset="0"/>
                <a:ea typeface="Noteworthy Bold" charset="0"/>
                <a:cs typeface="Noteworthy Bold" charset="0"/>
                <a:sym typeface="Noteworthy Bold" charset="0"/>
              </a:rPr>
              <a:t>Three Key Points</a:t>
            </a:r>
            <a:endParaRPr lang="en-US" sz="2400" kern="1200" dirty="0">
              <a:solidFill>
                <a:srgbClr val="572E2D"/>
              </a:solidFill>
              <a:effectLst/>
              <a:latin typeface="Noteworthy Bold" charset="0"/>
              <a:ea typeface="Noteworthy Bold" charset="0"/>
              <a:cs typeface="Noteworthy Bold" charset="0"/>
              <a:sym typeface="Noteworthy Bold" charset="0"/>
            </a:endParaRP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Faith in God should produce justice, compassion, and generosity toward others.</a:t>
            </a: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All believers are equal before Christ regardless of wealth, power, or social standing.</a:t>
            </a: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Lasting hope and security are found in God, not in material possessions.</a:t>
            </a:r>
          </a:p>
          <a:p>
            <a:r>
              <a:rPr lang="en-US" sz="2400" b="1" kern="1200" dirty="0">
                <a:solidFill>
                  <a:srgbClr val="572E2D"/>
                </a:solidFill>
                <a:effectLst/>
                <a:latin typeface="Noteworthy Bold" charset="0"/>
                <a:ea typeface="Noteworthy Bold" charset="0"/>
                <a:cs typeface="Noteworthy Bold" charset="0"/>
                <a:sym typeface="Noteworthy Bold" charset="0"/>
              </a:rPr>
              <a:t>Three Life Lessons Learned</a:t>
            </a:r>
            <a:endParaRPr lang="en-US" sz="2400" kern="1200" dirty="0">
              <a:solidFill>
                <a:srgbClr val="572E2D"/>
              </a:solidFill>
              <a:effectLst/>
              <a:latin typeface="Noteworthy Bold" charset="0"/>
              <a:ea typeface="Noteworthy Bold" charset="0"/>
              <a:cs typeface="Noteworthy Bold" charset="0"/>
              <a:sym typeface="Noteworthy Bold" charset="0"/>
            </a:endParaRP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Genuine faith is shown through how we treat and care for other people.</a:t>
            </a: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Christians should value people above money, power, or personal status.</a:t>
            </a: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Trusting God frees believers to live generously and compassionately.</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a:t>
            </a:r>
            <a:r>
              <a:rPr lang="en-US" sz="2400" b="1" kern="1200" dirty="0">
                <a:solidFill>
                  <a:srgbClr val="572E2D"/>
                </a:solidFill>
                <a:effectLst/>
                <a:latin typeface="Noteworthy Bold" charset="0"/>
                <a:ea typeface="Noteworthy Bold" charset="0"/>
                <a:cs typeface="Noteworthy Bold" charset="0"/>
                <a:sym typeface="Noteworthy Bold" charset="0"/>
              </a:rPr>
              <a:t>Analysis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These passages connect faith with practical living. Deuteronomy teaches that God’s people must show justice and compassion toward vulnerable people, reflecting God’s mercy in everyday relationships. Ephesians reminds believers that all people stand equal before Christ, removing pride and superiority based on status or power. First Timothy warns against placing hope in wealth and instead calls believers to trust God and live generously. Together, the scriptures teach that transformed lives become visible testimonies of God’s grace through righteous actions, humility, and compassionate service.</a:t>
            </a:r>
          </a:p>
          <a:p>
            <a:endParaRPr lang="en-US" sz="2400" kern="1200" dirty="0">
              <a:solidFill>
                <a:srgbClr val="572E2D"/>
              </a:solidFill>
              <a:effectLst/>
              <a:latin typeface="Noteworthy Bold" charset="0"/>
              <a:ea typeface="Noteworthy Bold" charset="0"/>
              <a:cs typeface="Noteworthy Bold" charset="0"/>
              <a:sym typeface="Noteworthy Bold" charset="0"/>
            </a:endParaRPr>
          </a:p>
          <a:p>
            <a:pPr eaLnBrk="1"/>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25000" lnSpcReduction="20000"/>
          </a:bodyPr>
          <a:lstStyle/>
          <a:p>
            <a:r>
              <a:rPr lang="en-US" sz="2400" b="1" kern="1200" dirty="0">
                <a:solidFill>
                  <a:srgbClr val="572E2D"/>
                </a:solidFill>
                <a:effectLst/>
                <a:latin typeface="Noteworthy Bold" charset="0"/>
                <a:ea typeface="Noteworthy Bold" charset="0"/>
                <a:cs typeface="Noteworthy Bold" charset="0"/>
                <a:sym typeface="Noteworthy Bold" charset="0"/>
              </a:rPr>
              <a:t>Holding Wealth Loosely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Believers are called to adopt the mindset of Christ by trusting God’s abundance, rejecting fear and greed, and using resources generously to serve others. </a:t>
            </a:r>
            <a:r>
              <a:rPr lang="en-US" sz="2400" kern="1200" dirty="0">
                <a:solidFill>
                  <a:srgbClr val="572E2D"/>
                </a:solidFill>
                <a:effectLst/>
                <a:latin typeface="Noteworthy Bold" charset="0"/>
                <a:ea typeface="Noteworthy Bold" charset="0"/>
                <a:cs typeface="Noteworthy Bold" charset="0"/>
                <a:sym typeface="Noteworthy Bold" charset="0"/>
              </a:rPr>
              <a:t>This passage challenges the strong emotional and spiritual grip that money can have on people. Fear, insecurity, and desire often create a scarcity mindset that causes individuals to cling tightly to possessions and compete with others. Scripture counters this mindset by teaching that God is the true provider who gives abundantly for both enjoyment and sharing. Jesus modeled a servant mindset by surrendering privilege and focusing on the needs of others. Christians are therefore called to hold wealth loosely, seeing money not as a source of identity or security, but as a tool for ministry, compassion, and generosity.</a:t>
            </a:r>
          </a:p>
          <a:p>
            <a:r>
              <a:rPr lang="en-US" sz="2400" b="1" kern="1200" dirty="0">
                <a:solidFill>
                  <a:srgbClr val="572E2D"/>
                </a:solidFill>
                <a:effectLst/>
                <a:latin typeface="Noteworthy Bold" charset="0"/>
                <a:ea typeface="Noteworthy Bold" charset="0"/>
                <a:cs typeface="Noteworthy Bold" charset="0"/>
                <a:sym typeface="Noteworthy Bold" charset="0"/>
              </a:rPr>
              <a:t>Summary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The Bible teaches believers to trust God rather than place confidence in wealth. Instead of living with fear that there is never enough, Christians are encouraged to embrace God’s abundance and practice generosity. Jesus demonstrated humility and servanthood, teaching His followers to focus on others rather than personal gain. When believers approach money with open hands and servant hearts, churches become places where people experience God’s love, provision, and compassion.</a:t>
            </a:r>
          </a:p>
          <a:p>
            <a:r>
              <a:rPr lang="en-US" sz="2400" b="1" kern="1200" dirty="0">
                <a:solidFill>
                  <a:srgbClr val="572E2D"/>
                </a:solidFill>
                <a:effectLst/>
                <a:latin typeface="Noteworthy Bold" charset="0"/>
                <a:ea typeface="Noteworthy Bold" charset="0"/>
                <a:cs typeface="Noteworthy Bold" charset="0"/>
                <a:sym typeface="Noteworthy Bold" charset="0"/>
              </a:rPr>
              <a:t>Three Key Points</a:t>
            </a:r>
            <a:endParaRPr lang="en-US" sz="2400" kern="1200" dirty="0">
              <a:solidFill>
                <a:srgbClr val="572E2D"/>
              </a:solidFill>
              <a:effectLst/>
              <a:latin typeface="Noteworthy Bold" charset="0"/>
              <a:ea typeface="Noteworthy Bold" charset="0"/>
              <a:cs typeface="Noteworthy Bold" charset="0"/>
              <a:sym typeface="Noteworthy Bold" charset="0"/>
            </a:endParaRP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God is the true source of provision, so believers should reject fear and scarcity thinking.</a:t>
            </a: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Jesus modeled a servant mindset that values people above possessions and power.</a:t>
            </a: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Generosity allows believers to reflect God’s abundance and bless those in need.</a:t>
            </a:r>
          </a:p>
          <a:p>
            <a:r>
              <a:rPr lang="en-US" sz="2400" b="1" kern="1200" dirty="0">
                <a:solidFill>
                  <a:srgbClr val="572E2D"/>
                </a:solidFill>
                <a:effectLst/>
                <a:latin typeface="Noteworthy Bold" charset="0"/>
                <a:ea typeface="Noteworthy Bold" charset="0"/>
                <a:cs typeface="Noteworthy Bold" charset="0"/>
                <a:sym typeface="Noteworthy Bold" charset="0"/>
              </a:rPr>
              <a:t>Three Life Lessons Learned</a:t>
            </a:r>
            <a:endParaRPr lang="en-US" sz="2400" kern="1200" dirty="0">
              <a:solidFill>
                <a:srgbClr val="572E2D"/>
              </a:solidFill>
              <a:effectLst/>
              <a:latin typeface="Noteworthy Bold" charset="0"/>
              <a:ea typeface="Noteworthy Bold" charset="0"/>
              <a:cs typeface="Noteworthy Bold" charset="0"/>
              <a:sym typeface="Noteworthy Bold" charset="0"/>
            </a:endParaRP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Lasting peace and security come from trusting God, not from accumulating wealth.</a:t>
            </a: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Christians should use their resources to serve others rather than control or impress people.</a:t>
            </a: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Open-handed generosity leads to spiritual freedom and reflects the character of Christ.</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a:t>
            </a:r>
          </a:p>
        </p:txBody>
      </p:sp>
    </p:spTree>
    <p:extLst>
      <p:ext uri="{BB962C8B-B14F-4D97-AF65-F5344CB8AC3E}">
        <p14:creationId xmlns:p14="http://schemas.microsoft.com/office/powerpoint/2010/main" val="4245641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6E7AC-F87F-3924-224F-14FA89D3AB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6371AB-252E-55CD-BFF7-DD7B28A9D715}"/>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4B4C5DB2-BF8B-71D5-1C19-BAFE1F56D7DC}"/>
              </a:ext>
            </a:extLst>
          </p:cNvPr>
          <p:cNvSpPr>
            <a:spLocks noGrp="1"/>
          </p:cNvSpPr>
          <p:nvPr>
            <p:ph type="body" idx="1"/>
          </p:nvPr>
        </p:nvSpPr>
        <p:spPr/>
        <p:txBody>
          <a:bodyPr>
            <a:normAutofit fontScale="25000" lnSpcReduction="20000"/>
          </a:bodyPr>
          <a:lstStyle/>
          <a:p>
            <a:r>
              <a:rPr lang="en-US" sz="2400" b="1" kern="1200" dirty="0">
                <a:solidFill>
                  <a:srgbClr val="572E2D"/>
                </a:solidFill>
                <a:effectLst/>
                <a:latin typeface="Noteworthy Bold" charset="0"/>
                <a:ea typeface="Noteworthy Bold" charset="0"/>
                <a:cs typeface="Noteworthy Bold" charset="0"/>
                <a:sym typeface="Noteworthy Bold" charset="0"/>
              </a:rPr>
              <a:t>1 How would the world be different if everyone adopted an “abundance mindset”?</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The fact that God owns everything should free us to not hold onto our “stuff” so tightly.  Without competition for resources, there would be more cooperation and sharing, less fear and greed.  This could likely reduce small-scale acts of petty theft, or even large-scale tragedies like war. </a:t>
            </a:r>
          </a:p>
          <a:p>
            <a:r>
              <a:rPr lang="en-US" sz="2400" b="1" kern="1200" dirty="0">
                <a:solidFill>
                  <a:srgbClr val="572E2D"/>
                </a:solidFill>
                <a:effectLst/>
                <a:latin typeface="Noteworthy Bold" charset="0"/>
                <a:ea typeface="Noteworthy Bold" charset="0"/>
                <a:cs typeface="Noteworthy Bold" charset="0"/>
                <a:sym typeface="Noteworthy Bold" charset="0"/>
              </a:rPr>
              <a:t>2 How easy or difficult is it for you to see yourself as a servant?</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Some people are naturally hardwired to serve.  Paul even mentions a spiritual gift of “helping” (1 Cor.  12:28).  Others of us struggle to see ourselves as servants, especially in a context where freedom is one of the highest ideals. </a:t>
            </a:r>
          </a:p>
          <a:p>
            <a:r>
              <a:rPr lang="en-US" sz="2400" b="1" kern="1200" dirty="0">
                <a:solidFill>
                  <a:srgbClr val="572E2D"/>
                </a:solidFill>
                <a:effectLst/>
                <a:latin typeface="Noteworthy Bold" charset="0"/>
                <a:ea typeface="Noteworthy Bold" charset="0"/>
                <a:cs typeface="Noteworthy Bold" charset="0"/>
                <a:sym typeface="Noteworthy Bold" charset="0"/>
              </a:rPr>
              <a:t>3 We live in an era of long lifespans, retirement planning, and long-term care.  What does it look like to balance responsibility (saving) and generosity (sharing)?</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There is no easy answer for this.  There is no one-size-</a:t>
            </a:r>
            <a:r>
              <a:rPr lang="en-US" sz="2400" kern="1200" dirty="0" err="1">
                <a:solidFill>
                  <a:srgbClr val="572E2D"/>
                </a:solidFill>
                <a:effectLst/>
                <a:latin typeface="Noteworthy Bold" charset="0"/>
                <a:ea typeface="Noteworthy Bold" charset="0"/>
                <a:cs typeface="Noteworthy Bold" charset="0"/>
                <a:sym typeface="Noteworthy Bold" charset="0"/>
              </a:rPr>
              <a:t>fitsall</a:t>
            </a:r>
            <a:r>
              <a:rPr lang="en-US" sz="2400" kern="1200" dirty="0">
                <a:solidFill>
                  <a:srgbClr val="572E2D"/>
                </a:solidFill>
                <a:effectLst/>
                <a:latin typeface="Noteworthy Bold" charset="0"/>
                <a:ea typeface="Noteworthy Bold" charset="0"/>
                <a:cs typeface="Noteworthy Bold" charset="0"/>
                <a:sym typeface="Noteworthy Bold" charset="0"/>
              </a:rPr>
              <a:t> solution.  We can reason that, our Lord Jesus will probably set different expectations for different people.  There are Christians—today and throughout history—who have given up saving altogether, accepting lives of poverty, in order to devote themselves entirely to service.  For many other Christians, investing and strategic saving is the normal pattern.  With that lifestyle of saving, Christians can also show radical generosity.  When we know our financial needs are met, we might find even more freedom to bless others. </a:t>
            </a:r>
          </a:p>
          <a:p>
            <a:r>
              <a:rPr lang="en-US" sz="2400" kern="1200" dirty="0">
                <a:solidFill>
                  <a:srgbClr val="572E2D"/>
                </a:solidFill>
                <a:effectLst/>
                <a:latin typeface="Noteworthy Bold" charset="0"/>
                <a:ea typeface="Noteworthy Bold" charset="0"/>
                <a:cs typeface="Noteworthy Bold" charset="0"/>
                <a:sym typeface="Noteworthy Bold" charset="0"/>
              </a:rPr>
              <a:t> </a:t>
            </a:r>
          </a:p>
        </p:txBody>
      </p:sp>
    </p:spTree>
    <p:extLst>
      <p:ext uri="{BB962C8B-B14F-4D97-AF65-F5344CB8AC3E}">
        <p14:creationId xmlns:p14="http://schemas.microsoft.com/office/powerpoint/2010/main" val="2146074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FE1D6C2-27C9-02B7-CA8C-F720DFC56265}"/>
              </a:ext>
            </a:extLst>
          </p:cNvPr>
          <p:cNvSpPr>
            <a:spLocks noGrp="1" noRot="1" noChangeAspect="1" noTextEdit="1"/>
          </p:cNvSpPr>
          <p:nvPr>
            <p:ph type="sldImg"/>
          </p:nvPr>
        </p:nvSpPr>
        <p:spPr/>
      </p:sp>
      <p:sp>
        <p:nvSpPr>
          <p:cNvPr id="29699" name="Notes Placeholder 2">
            <a:extLst>
              <a:ext uri="{FF2B5EF4-FFF2-40B4-BE49-F238E27FC236}">
                <a16:creationId xmlns:a16="http://schemas.microsoft.com/office/drawing/2014/main" id="{CCD62836-0C1D-082F-CE2E-2FDFEE35C30C}"/>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b="1" kern="1200" dirty="0">
                <a:solidFill>
                  <a:srgbClr val="572E2D"/>
                </a:solidFill>
                <a:effectLst/>
                <a:latin typeface="Noteworthy Bold" charset="0"/>
                <a:ea typeface="Noteworthy Bold" charset="0"/>
                <a:cs typeface="Noteworthy Bold" charset="0"/>
                <a:sym typeface="Noteworthy Bold" charset="0"/>
              </a:rPr>
              <a:t>Blessed to Be a Blessing</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Main Idea</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God calls believers to practice everyday generosity by intentionally blessing others as an expression of His grace and love.</a:t>
            </a:r>
          </a:p>
          <a:p>
            <a:r>
              <a:rPr lang="en-US" sz="2400" b="1" kern="1200" dirty="0">
                <a:solidFill>
                  <a:srgbClr val="572E2D"/>
                </a:solidFill>
                <a:effectLst/>
                <a:latin typeface="Noteworthy Bold" charset="0"/>
                <a:ea typeface="Noteworthy Bold" charset="0"/>
                <a:cs typeface="Noteworthy Bold" charset="0"/>
                <a:sym typeface="Noteworthy Bold" charset="0"/>
              </a:rPr>
              <a:t>Analysis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This passage emphasizes that generosity is not reserved only for the wealthy. Jesus valued even the smallest offering when it came from a sincere and willing heart. Acts of kindness, encouragement, service, and giving become practical demonstrations of God’s love in daily life. Every environment—workplaces, stores, neighborhoods, or social settings—provides opportunities to reflect Christ through generosity. Believers are reminded that they are blessed by God not merely for personal comfort, but so they can become channels of blessing to others.</a:t>
            </a:r>
          </a:p>
          <a:p>
            <a:r>
              <a:rPr lang="en-US" sz="2400" b="1" kern="1200" dirty="0">
                <a:solidFill>
                  <a:srgbClr val="572E2D"/>
                </a:solidFill>
                <a:effectLst/>
                <a:latin typeface="Noteworthy Bold" charset="0"/>
                <a:ea typeface="Noteworthy Bold" charset="0"/>
                <a:cs typeface="Noteworthy Bold" charset="0"/>
                <a:sym typeface="Noteworthy Bold" charset="0"/>
              </a:rPr>
              <a:t>Summary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Christians are encouraged to look intentionally for opportunities to bless others through generosity, kindness, time, or encouragement. The value of a gift is not measured by size but by the heart behind it. Everyday interactions provide opportunities to reflect God’s grace and begin conversations about His goodness. Believers are called to approach daily life with a servant-hearted desire to help others.</a:t>
            </a:r>
          </a:p>
          <a:p>
            <a:r>
              <a:rPr lang="en-US" sz="2400" b="1" kern="1200" dirty="0">
                <a:solidFill>
                  <a:srgbClr val="572E2D"/>
                </a:solidFill>
                <a:effectLst/>
                <a:latin typeface="Noteworthy Bold" charset="0"/>
                <a:ea typeface="Noteworthy Bold" charset="0"/>
                <a:cs typeface="Noteworthy Bold" charset="0"/>
                <a:sym typeface="Noteworthy Bold" charset="0"/>
              </a:rPr>
              <a:t>Three Key Points</a:t>
            </a:r>
            <a:endParaRPr lang="en-US" sz="2400" kern="1200" dirty="0">
              <a:solidFill>
                <a:srgbClr val="572E2D"/>
              </a:solidFill>
              <a:effectLst/>
              <a:latin typeface="Noteworthy Bold" charset="0"/>
              <a:ea typeface="Noteworthy Bold" charset="0"/>
              <a:cs typeface="Noteworthy Bold" charset="0"/>
              <a:sym typeface="Noteworthy Bold" charset="0"/>
            </a:endParaRPr>
          </a:p>
          <a:p>
            <a:pPr lvl="0"/>
            <a:r>
              <a:rPr lang="en-US" sz="2400" kern="1200" dirty="0">
                <a:solidFill>
                  <a:srgbClr val="572E2D"/>
                </a:solidFill>
                <a:effectLst/>
                <a:latin typeface="Noteworthy Bold" charset="0"/>
                <a:ea typeface="Noteworthy Bold" charset="0"/>
                <a:cs typeface="Noteworthy Bold" charset="0"/>
                <a:sym typeface="Noteworthy Bold" charset="0"/>
              </a:rPr>
              <a:t>Generosity is measured by the heart, not by the amount given.</a:t>
            </a:r>
          </a:p>
          <a:p>
            <a:pPr lvl="0"/>
            <a:r>
              <a:rPr lang="en-US" sz="2400" kern="1200" dirty="0">
                <a:solidFill>
                  <a:srgbClr val="572E2D"/>
                </a:solidFill>
                <a:effectLst/>
                <a:latin typeface="Noteworthy Bold" charset="0"/>
                <a:ea typeface="Noteworthy Bold" charset="0"/>
                <a:cs typeface="Noteworthy Bold" charset="0"/>
                <a:sym typeface="Noteworthy Bold" charset="0"/>
              </a:rPr>
              <a:t>Every believer has opportunities to bless others in everyday situations.</a:t>
            </a:r>
          </a:p>
          <a:p>
            <a:pPr lvl="0"/>
            <a:r>
              <a:rPr lang="en-US" sz="2400" kern="1200" dirty="0">
                <a:solidFill>
                  <a:srgbClr val="572E2D"/>
                </a:solidFill>
                <a:effectLst/>
                <a:latin typeface="Noteworthy Bold" charset="0"/>
                <a:ea typeface="Noteworthy Bold" charset="0"/>
                <a:cs typeface="Noteworthy Bold" charset="0"/>
                <a:sym typeface="Noteworthy Bold" charset="0"/>
              </a:rPr>
              <a:t>Acts of kindness can become testimonies of God’s grace and love.</a:t>
            </a:r>
          </a:p>
          <a:p>
            <a:r>
              <a:rPr lang="en-US" sz="2400" b="1" kern="1200" dirty="0">
                <a:solidFill>
                  <a:srgbClr val="572E2D"/>
                </a:solidFill>
                <a:effectLst/>
                <a:latin typeface="Noteworthy Bold" charset="0"/>
                <a:ea typeface="Noteworthy Bold" charset="0"/>
                <a:cs typeface="Noteworthy Bold" charset="0"/>
                <a:sym typeface="Noteworthy Bold" charset="0"/>
              </a:rPr>
              <a:t>Three Life Lessons Learned</a:t>
            </a:r>
            <a:endParaRPr lang="en-US" sz="2400" kern="1200" dirty="0">
              <a:solidFill>
                <a:srgbClr val="572E2D"/>
              </a:solidFill>
              <a:effectLst/>
              <a:latin typeface="Noteworthy Bold" charset="0"/>
              <a:ea typeface="Noteworthy Bold" charset="0"/>
              <a:cs typeface="Noteworthy Bold" charset="0"/>
              <a:sym typeface="Noteworthy Bold" charset="0"/>
            </a:endParaRPr>
          </a:p>
          <a:p>
            <a:pPr lvl="0"/>
            <a:r>
              <a:rPr lang="en-US" sz="2400" kern="1200" dirty="0">
                <a:solidFill>
                  <a:srgbClr val="572E2D"/>
                </a:solidFill>
                <a:effectLst/>
                <a:latin typeface="Noteworthy Bold" charset="0"/>
                <a:ea typeface="Noteworthy Bold" charset="0"/>
                <a:cs typeface="Noteworthy Bold" charset="0"/>
                <a:sym typeface="Noteworthy Bold" charset="0"/>
              </a:rPr>
              <a:t>Small acts of generosity can make a meaningful spiritual impact.</a:t>
            </a:r>
          </a:p>
          <a:p>
            <a:pPr lvl="0"/>
            <a:r>
              <a:rPr lang="en-US" sz="2400" kern="1200" dirty="0">
                <a:solidFill>
                  <a:srgbClr val="572E2D"/>
                </a:solidFill>
                <a:effectLst/>
                <a:latin typeface="Noteworthy Bold" charset="0"/>
                <a:ea typeface="Noteworthy Bold" charset="0"/>
                <a:cs typeface="Noteworthy Bold" charset="0"/>
                <a:sym typeface="Noteworthy Bold" charset="0"/>
              </a:rPr>
              <a:t>Christians should intentionally look for ways to serve and encourage others.</a:t>
            </a:r>
          </a:p>
          <a:p>
            <a:pPr lvl="0"/>
            <a:r>
              <a:rPr lang="en-US" sz="2400" kern="1200" dirty="0">
                <a:solidFill>
                  <a:srgbClr val="572E2D"/>
                </a:solidFill>
                <a:effectLst/>
                <a:latin typeface="Noteworthy Bold" charset="0"/>
                <a:ea typeface="Noteworthy Bold" charset="0"/>
                <a:cs typeface="Noteworthy Bold" charset="0"/>
                <a:sym typeface="Noteworthy Bold" charset="0"/>
              </a:rPr>
              <a:t>God blesses His people so they may become a blessing to those around them.</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a:t>
            </a:r>
          </a:p>
          <a:p>
            <a:pPr eaLnBrk="1"/>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EFD61948-48B1-3F73-06C6-F455F89FB587}"/>
              </a:ext>
            </a:extLst>
          </p:cNvPr>
          <p:cNvSpPr>
            <a:spLocks noGrp="1" noRot="1" noChangeAspect="1" noChangeArrowheads="1" noTextEdit="1"/>
          </p:cNvSpPr>
          <p:nvPr>
            <p:ph type="sldImg"/>
          </p:nvPr>
        </p:nvSpPr>
        <p:spPr/>
      </p:sp>
      <p:sp>
        <p:nvSpPr>
          <p:cNvPr id="26627" name="Rectangle 2">
            <a:extLst>
              <a:ext uri="{FF2B5EF4-FFF2-40B4-BE49-F238E27FC236}">
                <a16:creationId xmlns:a16="http://schemas.microsoft.com/office/drawing/2014/main" id="{477045E1-3799-A3A2-5BFC-B9802C9DD2B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algn="l" eaLnBrk="1"/>
            <a:r>
              <a:rPr lang="en-US" altLang="en-US" sz="2400" b="1" dirty="0">
                <a:solidFill>
                  <a:srgbClr val="FFFFFF"/>
                </a:solidFill>
                <a:latin typeface="Arial Rounded MT Bold" panose="020F0704030504030204" pitchFamily="34" charset="0"/>
                <a:ea typeface="Arial Rounded MT Bold" panose="020F0704030504030204" pitchFamily="34" charset="0"/>
                <a:cs typeface="Arial Rounded MT Bold" panose="020F0704030504030204" pitchFamily="34" charset="0"/>
              </a:rPr>
              <a:t>Providing for All </a:t>
            </a:r>
            <a:endParaRPr lang="en-US" altLang="en-US" sz="2400" b="1" dirty="0">
              <a:solidFill>
                <a:srgbClr val="FFFFF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Arial Rounded MT Bold" panose="020F0704030504030204" pitchFamily="34" charset="0"/>
            </a:endParaRPr>
          </a:p>
          <a:p>
            <a:endParaRPr lang="en-US" altLang="en-US" dirty="0"/>
          </a:p>
          <a:p>
            <a:r>
              <a:rPr lang="en-US" sz="2400" b="1" kern="1200" dirty="0">
                <a:solidFill>
                  <a:srgbClr val="572E2D"/>
                </a:solidFill>
                <a:effectLst/>
                <a:latin typeface="Noteworthy Bold" charset="0"/>
                <a:ea typeface="Noteworthy Bold" charset="0"/>
                <a:cs typeface="Noteworthy Bold" charset="0"/>
                <a:sym typeface="Noteworthy Bold" charset="0"/>
              </a:rPr>
              <a:t>1 Why are hired workers and destitute people a focus here?</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The people of Israel started out as slaves.  They should know better than to overlook the needs of those who are poor! Moses knows there inevitably will be people who need help, even in the land of Israel.  Thus God is especially concerned for the hired workers, foreigners, orphans, and widows.  They all are to be treated fairly and equally.  Workers are to be paid the same day (a cultural expectation), so that they can buy food to eat. </a:t>
            </a:r>
          </a:p>
          <a:p>
            <a:r>
              <a:rPr lang="en-US" sz="2400" b="1" kern="1200" dirty="0">
                <a:solidFill>
                  <a:srgbClr val="572E2D"/>
                </a:solidFill>
                <a:effectLst/>
                <a:latin typeface="Noteworthy Bold" charset="0"/>
                <a:ea typeface="Noteworthy Bold" charset="0"/>
                <a:cs typeface="Noteworthy Bold" charset="0"/>
                <a:sym typeface="Noteworthy Bold" charset="0"/>
              </a:rPr>
              <a:t>2 What similarities and differences do you see between Israel’s system of justice and welfare and ours?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Like Israel, we have laws that protect workers’ rights.  We have social safety nets and food programs to support the poor, in addition to a justice system that is (in theory) supposed to deliver fair treatment to each individual.  Under democratic government, justice under the law is what the civil state provides.  And of course, a civil system of justice is fallible.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857A4-7D54-F22E-73FD-8133844F80C8}"/>
            </a:ext>
          </a:extLst>
        </p:cNvPr>
        <p:cNvGrpSpPr/>
        <p:nvPr/>
      </p:nvGrpSpPr>
      <p:grpSpPr>
        <a:xfrm>
          <a:off x="0" y="0"/>
          <a:ext cx="0" cy="0"/>
          <a:chOff x="0" y="0"/>
          <a:chExt cx="0" cy="0"/>
        </a:xfrm>
      </p:grpSpPr>
      <p:sp>
        <p:nvSpPr>
          <p:cNvPr id="26626" name="Rectangle 1">
            <a:extLst>
              <a:ext uri="{FF2B5EF4-FFF2-40B4-BE49-F238E27FC236}">
                <a16:creationId xmlns:a16="http://schemas.microsoft.com/office/drawing/2014/main" id="{5738C63C-2393-99FB-71B0-B7819B274ADE}"/>
              </a:ext>
            </a:extLst>
          </p:cNvPr>
          <p:cNvSpPr>
            <a:spLocks noGrp="1" noRot="1" noChangeAspect="1" noChangeArrowheads="1" noTextEdit="1"/>
          </p:cNvSpPr>
          <p:nvPr>
            <p:ph type="sldImg"/>
          </p:nvPr>
        </p:nvSpPr>
        <p:spPr/>
      </p:sp>
      <p:sp>
        <p:nvSpPr>
          <p:cNvPr id="26627" name="Rectangle 2">
            <a:extLst>
              <a:ext uri="{FF2B5EF4-FFF2-40B4-BE49-F238E27FC236}">
                <a16:creationId xmlns:a16="http://schemas.microsoft.com/office/drawing/2014/main" id="{D19E81AD-BC3E-3F83-19EE-5535D51A643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r>
              <a:rPr lang="en-US" sz="2400" kern="1200" dirty="0">
                <a:solidFill>
                  <a:srgbClr val="572E2D"/>
                </a:solidFill>
                <a:effectLst/>
                <a:latin typeface="Noteworthy Bold" charset="0"/>
                <a:ea typeface="Noteworthy Bold" charset="0"/>
                <a:cs typeface="Noteworthy Bold" charset="0"/>
                <a:sym typeface="Noteworthy Bold" charset="0"/>
              </a:rPr>
              <a:t>In other contexts, Paul is willing to ask for Christians to free their slaves.  He requests for Philemon to receive Onesimus “no longer as a slave, but …as a dear brother” (Philem.  16).  Here, Paul shows that the light of the gospel can shine into whatever situation, system, or culture we find ourselves—however broken they may be.  Slavery, because it regards humans as property, should make us uncomfortable.  But nothing in this text should be taken as giving tacit approval to this arrangement. </a:t>
            </a:r>
          </a:p>
          <a:p>
            <a:r>
              <a:rPr lang="en-US" sz="2400" b="1" kern="1200" dirty="0">
                <a:solidFill>
                  <a:srgbClr val="572E2D"/>
                </a:solidFill>
                <a:effectLst/>
                <a:latin typeface="Noteworthy Bold" charset="0"/>
                <a:ea typeface="Noteworthy Bold" charset="0"/>
                <a:cs typeface="Noteworthy Bold" charset="0"/>
                <a:sym typeface="Noteworthy Bold" charset="0"/>
              </a:rPr>
              <a:t>2 What is surprising about Paul’s instructions for masters?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The call for reciprocal, heartfelt respect between masters and slaves would have been surprising to Paul’s ancient audience.  It is surprising that Paul addresses the slave first and the master second.  In the Greco-Roman world, human hierarchies dictated how people were treated.  But in the world of the gospel, God’s gracious love orders all relationships. </a:t>
            </a:r>
          </a:p>
          <a:p>
            <a:r>
              <a:rPr lang="en-US" sz="2400" b="1" kern="1200" dirty="0">
                <a:solidFill>
                  <a:srgbClr val="572E2D"/>
                </a:solidFill>
                <a:effectLst/>
                <a:latin typeface="Noteworthy Bold" charset="0"/>
                <a:ea typeface="Noteworthy Bold" charset="0"/>
                <a:cs typeface="Noteworthy Bold" charset="0"/>
                <a:sym typeface="Noteworthy Bold" charset="0"/>
              </a:rPr>
              <a:t>3 Imagine a church community that does not “put their hope in wealth” (1 Tim.  6:17).  Describe it. </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Perhaps you imagine a completely different mindset about growth.  Maybe money would be handled differently.  Perhaps the church would do something unique with their building, or have a creative arrangement to devote as much as possible to the needs of the community. </a:t>
            </a:r>
          </a:p>
          <a:p>
            <a:r>
              <a:rPr lang="en-US" sz="2400" kern="1200" dirty="0">
                <a:solidFill>
                  <a:srgbClr val="572E2D"/>
                </a:solidFill>
                <a:effectLst/>
                <a:latin typeface="Noteworthy Bold" charset="0"/>
                <a:ea typeface="Noteworthy Bold" charset="0"/>
                <a:cs typeface="Noteworthy Bold" charset="0"/>
                <a:sym typeface="Noteworthy Bold" charset="0"/>
              </a:rPr>
              <a:t> </a:t>
            </a:r>
          </a:p>
        </p:txBody>
      </p:sp>
    </p:spTree>
    <p:extLst>
      <p:ext uri="{BB962C8B-B14F-4D97-AF65-F5344CB8AC3E}">
        <p14:creationId xmlns:p14="http://schemas.microsoft.com/office/powerpoint/2010/main" val="3777631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55000" lnSpcReduction="20000"/>
          </a:bodyPr>
          <a:lstStyle/>
          <a:p>
            <a:r>
              <a:rPr lang="en-US" sz="2400" b="1" kern="1200" dirty="0">
                <a:solidFill>
                  <a:srgbClr val="572E2D"/>
                </a:solidFill>
                <a:effectLst/>
                <a:latin typeface="Noteworthy Bold" charset="0"/>
                <a:ea typeface="Noteworthy Bold" charset="0"/>
                <a:cs typeface="Noteworthy Bold" charset="0"/>
                <a:sym typeface="Noteworthy Bold" charset="0"/>
              </a:rPr>
              <a:t>Prayer</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Heavenly Father, help us never to neglect the most vulnerable members of our communities. Give us eyes to see how we can act justly and generously meet needs. May we do this to reflect Your love to the world. In Jesus’ name we pray. Amen. </a:t>
            </a:r>
          </a:p>
          <a:p>
            <a:r>
              <a:rPr lang="en-US" sz="2400" b="1" kern="1200" dirty="0">
                <a:solidFill>
                  <a:srgbClr val="572E2D"/>
                </a:solidFill>
                <a:effectLst/>
                <a:latin typeface="Noteworthy Bold" charset="0"/>
                <a:ea typeface="Noteworthy Bold" charset="0"/>
                <a:cs typeface="Noteworthy Bold" charset="0"/>
                <a:sym typeface="Noteworthy Bold" charset="0"/>
              </a:rPr>
              <a:t> </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Thought to Remember</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Serve God by serving others with justice, respect, and generosity. </a:t>
            </a:r>
          </a:p>
          <a:p>
            <a:r>
              <a:rPr lang="en-US" sz="2400" kern="1200" dirty="0">
                <a:solidFill>
                  <a:srgbClr val="572E2D"/>
                </a:solidFill>
                <a:effectLst/>
                <a:latin typeface="Noteworthy Bold" charset="0"/>
                <a:ea typeface="Noteworthy Bold" charset="0"/>
                <a:cs typeface="Noteworthy Bold" charset="0"/>
                <a:sym typeface="Noteworthy Bold" charset="0"/>
              </a:rPr>
              <a:t>=-------------------------------------------------------------------------------</a:t>
            </a:r>
            <a:endParaRPr lang="en-US" sz="2200" dirty="0">
              <a:effectLst/>
              <a:latin typeface="Helvetica Neue"/>
              <a:ea typeface="Helvetica Neue"/>
              <a:cs typeface="Helvetica Neue"/>
              <a:sym typeface="Helvetica Neue"/>
            </a:endParaRPr>
          </a:p>
        </p:txBody>
      </p:sp>
      <p:sp>
        <p:nvSpPr>
          <p:cNvPr id="4" name="Slide Number Placeholder 3"/>
          <p:cNvSpPr>
            <a:spLocks noGrp="1"/>
          </p:cNvSpPr>
          <p:nvPr>
            <p:ph type="sldNum" sz="quarter" idx="5"/>
          </p:nvPr>
        </p:nvSpPr>
        <p:spPr/>
        <p:txBody>
          <a:bodyPr/>
          <a:lstStyle/>
          <a:p>
            <a:fld id="{9D4F5927-16C2-4764-8713-C447BE4BDC76}" type="slidenum">
              <a:rPr lang="en-US" smtClean="0"/>
              <a:pPr/>
              <a:t>2</a:t>
            </a:fld>
            <a:endParaRPr lang="en-US" dirty="0"/>
          </a:p>
        </p:txBody>
      </p:sp>
    </p:spTree>
    <p:extLst>
      <p:ext uri="{BB962C8B-B14F-4D97-AF65-F5344CB8AC3E}">
        <p14:creationId xmlns:p14="http://schemas.microsoft.com/office/powerpoint/2010/main" val="3660680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ts val="3500"/>
              </a:lnSpc>
              <a:spcBef>
                <a:spcPct val="0"/>
              </a:spcBef>
              <a:spcAft>
                <a:spcPct val="0"/>
              </a:spcAft>
              <a:buClrTx/>
              <a:buSzTx/>
              <a:buFontTx/>
              <a:buNone/>
              <a:tabLst/>
              <a:defRPr/>
            </a:pPr>
            <a:r>
              <a:rPr lang="en-US" sz="2400" b="1" kern="1200" dirty="0">
                <a:solidFill>
                  <a:srgbClr val="572E2D"/>
                </a:solidFill>
                <a:effectLst/>
                <a:latin typeface="Noteworthy Bold" charset="0"/>
                <a:ea typeface="Noteworthy Bold" charset="0"/>
                <a:cs typeface="Noteworthy Bold" charset="0"/>
                <a:sym typeface="Noteworthy Bold" charset="0"/>
              </a:rPr>
              <a:t>Providing for All - Deuteronomy 24:14–21 KJV</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Trusting God, Treating Others Fairly - Ephesians 6:5–9; 1 Timothy 6:17–19 KJV</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&gt;&lt;&gt;&lt;&gt;&lt;&gt;&lt;&gt;&lt;&gt;&lt;&gt;&lt;&gt;&lt;&gt;&lt;&gt;&lt;&gt;&gt;&lt;&gt;&lt;&gt;&lt;&gt;&lt;&gt;&lt;</a:t>
            </a:r>
          </a:p>
          <a:p>
            <a:r>
              <a:rPr lang="en-US" sz="2400" kern="1200" dirty="0">
                <a:solidFill>
                  <a:srgbClr val="572E2D"/>
                </a:solidFill>
                <a:effectLst/>
                <a:latin typeface="Noteworthy Bold" charset="0"/>
                <a:ea typeface="Noteworthy Bold" charset="0"/>
                <a:cs typeface="Noteworthy Bold" charset="0"/>
                <a:sym typeface="Noteworthy Bold" charset="0"/>
              </a:rPr>
              <a:t>These scriptures collectively teach that God expects His people to practice justice, fairness, humility, and generosity in every area of life. Deuteronomy commands compassionate treatment of workers and the poor. Ephesians teaches that all relationships must reflect Christlike integrity and equality. First Timothy reminds believers that wealth is a stewardship from God, meant to serve others rather than exalt self. Together, these passages reveal that Christian justice is not merely legal fairness but active compassion, responsible stewardship, and love expressed through righteous actions. God desires His people to reflect His character by caring for the vulnerable, honoring others with dignity, and using their blessings to advance His kingdom.</a:t>
            </a:r>
          </a:p>
          <a:p>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a:t>
            </a:r>
          </a:p>
          <a:p>
            <a:r>
              <a:rPr lang="en-US" sz="2400" kern="1200" dirty="0">
                <a:solidFill>
                  <a:srgbClr val="572E2D"/>
                </a:solidFill>
                <a:effectLst/>
                <a:latin typeface="Noteworthy Bold" charset="0"/>
                <a:ea typeface="Noteworthy Bold" charset="0"/>
                <a:cs typeface="Noteworthy Bold" charset="0"/>
                <a:sym typeface="Noteworthy Bold" charset="0"/>
              </a:rPr>
              <a:t>Deuteronomy 24:14–21 — Justice, Compassion, and Provision</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Analysis</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Moses instructed Israel to treat workers, foreigners, widows, and orphans with fairness and dignity. Employers were forbidden to oppress laborers or delay wages because poor workers depended on daily pay for survival. God also commanded Israel to leave portions of their harvest for the needy, ensuring that vulnerable people could gather food with dignity rather than beg. These laws reflected God’s concern for justice and mercy within the community. </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Summary</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God required His people to protect the weak, pay workers honestly, and show generosity toward the poor. Justice was not only legal fairness but compassionate care for those in need.</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Commentary</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This passage reveals God’s heart for economic justice and human dignity. The wealthy and powerful were not to exploit others for gain. Israel’s own experience of slavery in Egypt reminded them to show mercy and fairness to others. God views generosity and justice as acts of obedience and worship. Believers today are called to treat employees, strangers, and the disadvantaged with integrity, compassion, and generosity.</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Ephesians 6:5–9 — Serving Christ Through Right Relationships</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Analysis</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Paul addressed servants and masters, teaching both groups to live under Christ’s authority. Servants were to work sincerely and faithfully as if serving the Lord Himself rather than merely pleasing people. Masters were warned not to threaten or abuse authority because God shows no favoritism. Both servant and master stood equal before Christ. This teaching transformed ordinary work relationships into opportunities for Christian witness.</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Summary</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Believers are called to serve faithfully, honestly, and respectfully, recognizing that all people ultimately answer to Christ.</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Commentary</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Paul emphasized that Christian conduct must reflect Christ in every relationship. Work is more than labor; it is service unto God. Employers must lead with fairness and compassion, while workers must labor with sincerity and diligence. The gospel removes pride, oppression, and favoritism because every believer stands equal before God. Christian justice requires humility, integrity, and mutual respect.</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1 Timothy 6:17–19 — The Proper Use of Wealth</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Analysis</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Paul warned wealthy believers not to become proud or trust in uncertain riches. Instead, they were to trust God, who richly provides all things. Wealth was to be used for good works, generosity, and helping others. By sharing freely, believers store up eternal treasures and demonstrate true spiritual riches.</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Summary</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Material blessings are gifts from God and should be used to bless others rather than promote pride or selfishness.</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Commentary</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This passage teaches stewardship rather than condemnation of wealth. Money itself is not evil, but trusting in riches instead of God leads to spiritual danger. Christians are called to use resources responsibly and generously for the benefit of others and the advancement of God’s kingdom. True wealth is measured by faithfulness, generosity, and eternal reward rather than possessions.</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a:t>
            </a:r>
          </a:p>
          <a:p>
            <a:r>
              <a:rPr lang="en-US" sz="2400" kern="1200" dirty="0">
                <a:solidFill>
                  <a:srgbClr val="572E2D"/>
                </a:solidFill>
                <a:effectLst/>
                <a:latin typeface="Noteworthy Bold" charset="0"/>
                <a:ea typeface="Noteworthy Bold" charset="0"/>
                <a:cs typeface="Noteworthy Bold" charset="0"/>
                <a:sym typeface="Noteworthy Bold" charset="0"/>
              </a:rPr>
              <a:t> </a:t>
            </a:r>
          </a:p>
          <a:p>
            <a:endParaRPr lang="en-US" sz="2200" dirty="0">
              <a:effectLst/>
              <a:latin typeface="Helvetica Neue"/>
              <a:ea typeface="Helvetica Neue"/>
              <a:cs typeface="Helvetica Neue"/>
              <a:sym typeface="Helvetica Neue"/>
            </a:endParaRP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17732C3C-A191-48C2-A7E8-9C96AF841A7A}" type="slidenum">
              <a:rPr lang="en-US" smtClean="0"/>
              <a:pPr/>
              <a:t>3</a:t>
            </a:fld>
            <a:endParaRPr lang="en-US" dirty="0"/>
          </a:p>
        </p:txBody>
      </p:sp>
    </p:spTree>
    <p:extLst>
      <p:ext uri="{BB962C8B-B14F-4D97-AF65-F5344CB8AC3E}">
        <p14:creationId xmlns:p14="http://schemas.microsoft.com/office/powerpoint/2010/main" val="192453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63C995BF-4FD9-817C-B82D-AD8616E23E26}"/>
              </a:ext>
            </a:extLst>
          </p:cNvPr>
          <p:cNvSpPr>
            <a:spLocks noGrp="1" noRot="1" noChangeAspect="1" noChangeArrowheads="1" noTextEdit="1"/>
          </p:cNvSpPr>
          <p:nvPr>
            <p:ph type="sldImg"/>
          </p:nvPr>
        </p:nvSpPr>
        <p:spPr/>
      </p:sp>
      <p:sp>
        <p:nvSpPr>
          <p:cNvPr id="18435" name="Rectangle 2">
            <a:extLst>
              <a:ext uri="{FF2B5EF4-FFF2-40B4-BE49-F238E27FC236}">
                <a16:creationId xmlns:a16="http://schemas.microsoft.com/office/drawing/2014/main" id="{62C32A2E-060E-259A-1107-9DA75B888B3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At age 15, I started working at a fast-food restaurant. The job came with an unexpected perk: Bible discussions with my Christian manager. Nearly four decades later, I have forgotten most of our conversations, but an act of kindness he displayed has stayed with me. One morning, I found a man rummaging through the dumpster, looking for food and told my manager. I expected my manager to chase the man away. Instead, I was surprised. He brought the man inside, gave him a meal, and packed fresh food for him to take. That day, I saw an aspect of God’s character uniquely displayed through my manager. His single act of generosity, hospitality, and respect had a more significant impact on me than any of our discussions. </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b="1" kern="1200" dirty="0">
                <a:solidFill>
                  <a:srgbClr val="572E2D"/>
                </a:solidFill>
                <a:effectLst/>
                <a:latin typeface="Noteworthy Bold" charset="0"/>
                <a:ea typeface="Noteworthy Bold" charset="0"/>
                <a:cs typeface="Noteworthy Bold" charset="0"/>
                <a:sym typeface="Noteworthy Bold" charset="0"/>
              </a:rPr>
              <a:t>Main Idea</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True Christian witness is demonstrated not only through words but through compassionate actions that reflect the character of God. Genuine kindness, generosity, and respect often communicate God’s love more powerfully than conversation alone.</a:t>
            </a:r>
          </a:p>
          <a:p>
            <a:r>
              <a:rPr lang="en-US" sz="2400" b="1" kern="1200" dirty="0">
                <a:solidFill>
                  <a:srgbClr val="572E2D"/>
                </a:solidFill>
                <a:effectLst/>
                <a:latin typeface="Noteworthy Bold" charset="0"/>
                <a:ea typeface="Noteworthy Bold" charset="0"/>
                <a:cs typeface="Noteworthy Bold" charset="0"/>
                <a:sym typeface="Noteworthy Bold" charset="0"/>
              </a:rPr>
              <a:t>Analysis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This account illustrates the principle that faith becomes most meaningful when it is lived out visibly. The young employee expected judgment and rejection toward the hungry man, but instead witnessed mercy and compassion. The manager’s response transformed an ordinary workplace moment into a living example of Christlike behavior. His actions revealed dignity, hospitality, and generosity toward someone society often overlooks. The experience left a lasting spiritual impression because it demonstrated God’s love in practical form rather than mere discussion.</a:t>
            </a:r>
          </a:p>
          <a:p>
            <a:r>
              <a:rPr lang="en-US" sz="2400" b="1" kern="1200" dirty="0">
                <a:solidFill>
                  <a:srgbClr val="572E2D"/>
                </a:solidFill>
                <a:effectLst/>
                <a:latin typeface="Noteworthy Bold" charset="0"/>
                <a:ea typeface="Noteworthy Bold" charset="0"/>
                <a:cs typeface="Noteworthy Bold" charset="0"/>
                <a:sym typeface="Noteworthy Bold" charset="0"/>
              </a:rPr>
              <a:t>Summary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A teenager working at a fast-food restaurant expected his manager to remove a hungry man searching through the dumpster. Instead, the Christian manager welcomed the man inside, fed him, and provided extra food to take with him. Though many Bible conversations were forgotten over the years, this one act of kindness remained unforgettable because it displayed God’s love through action. The experience taught that compassionate deeds often speak louder and remain longer than words alone.</a:t>
            </a:r>
          </a:p>
          <a:p>
            <a:r>
              <a:rPr lang="en-US" sz="2400" b="1" kern="1200" dirty="0">
                <a:solidFill>
                  <a:srgbClr val="572E2D"/>
                </a:solidFill>
                <a:effectLst/>
                <a:latin typeface="Noteworthy Bold" charset="0"/>
                <a:ea typeface="Noteworthy Bold" charset="0"/>
                <a:cs typeface="Noteworthy Bold" charset="0"/>
                <a:sym typeface="Noteworthy Bold" charset="0"/>
              </a:rPr>
              <a:t>Three Key Points</a:t>
            </a:r>
            <a:endParaRPr lang="en-US" sz="2400" kern="1200" dirty="0">
              <a:solidFill>
                <a:srgbClr val="572E2D"/>
              </a:solidFill>
              <a:effectLst/>
              <a:latin typeface="Noteworthy Bold" charset="0"/>
              <a:ea typeface="Noteworthy Bold" charset="0"/>
              <a:cs typeface="Noteworthy Bold" charset="0"/>
              <a:sym typeface="Noteworthy Bold" charset="0"/>
            </a:endParaRPr>
          </a:p>
          <a:p>
            <a:pPr lvl="0"/>
            <a:r>
              <a:rPr lang="en-US" sz="2400" kern="1200" dirty="0">
                <a:solidFill>
                  <a:srgbClr val="572E2D"/>
                </a:solidFill>
                <a:effectLst/>
                <a:latin typeface="Noteworthy Bold" charset="0"/>
                <a:ea typeface="Noteworthy Bold" charset="0"/>
                <a:cs typeface="Noteworthy Bold" charset="0"/>
                <a:sym typeface="Noteworthy Bold" charset="0"/>
              </a:rPr>
              <a:t>Christian faith is most powerful when demonstrated through compassionate action rather than spoken words alone.</a:t>
            </a:r>
          </a:p>
          <a:p>
            <a:pPr lvl="0"/>
            <a:r>
              <a:rPr lang="en-US" sz="2400" kern="1200" dirty="0">
                <a:solidFill>
                  <a:srgbClr val="572E2D"/>
                </a:solidFill>
                <a:effectLst/>
                <a:latin typeface="Noteworthy Bold" charset="0"/>
                <a:ea typeface="Noteworthy Bold" charset="0"/>
                <a:cs typeface="Noteworthy Bold" charset="0"/>
                <a:sym typeface="Noteworthy Bold" charset="0"/>
              </a:rPr>
              <a:t>Small acts of kindness can leave lifelong spiritual impressions on others.</a:t>
            </a:r>
          </a:p>
          <a:p>
            <a:pPr lvl="0"/>
            <a:r>
              <a:rPr lang="en-US" sz="2400" kern="1200" dirty="0">
                <a:solidFill>
                  <a:srgbClr val="572E2D"/>
                </a:solidFill>
                <a:effectLst/>
                <a:latin typeface="Noteworthy Bold" charset="0"/>
                <a:ea typeface="Noteworthy Bold" charset="0"/>
                <a:cs typeface="Noteworthy Bold" charset="0"/>
                <a:sym typeface="Noteworthy Bold" charset="0"/>
              </a:rPr>
              <a:t>Treating every person with dignity reflects the heart and character of God.</a:t>
            </a:r>
          </a:p>
          <a:p>
            <a:r>
              <a:rPr lang="en-US" sz="2400" b="1" kern="1200" dirty="0">
                <a:solidFill>
                  <a:srgbClr val="572E2D"/>
                </a:solidFill>
                <a:effectLst/>
                <a:latin typeface="Noteworthy Bold" charset="0"/>
                <a:ea typeface="Noteworthy Bold" charset="0"/>
                <a:cs typeface="Noteworthy Bold" charset="0"/>
                <a:sym typeface="Noteworthy Bold" charset="0"/>
              </a:rPr>
              <a:t>Three Life Lessons Learned</a:t>
            </a:r>
            <a:endParaRPr lang="en-US" sz="2400" kern="1200" dirty="0">
              <a:solidFill>
                <a:srgbClr val="572E2D"/>
              </a:solidFill>
              <a:effectLst/>
              <a:latin typeface="Noteworthy Bold" charset="0"/>
              <a:ea typeface="Noteworthy Bold" charset="0"/>
              <a:cs typeface="Noteworthy Bold" charset="0"/>
              <a:sym typeface="Noteworthy Bold" charset="0"/>
            </a:endParaRPr>
          </a:p>
          <a:p>
            <a:pPr lvl="0"/>
            <a:r>
              <a:rPr lang="en-US" sz="2400" kern="1200" dirty="0">
                <a:solidFill>
                  <a:srgbClr val="572E2D"/>
                </a:solidFill>
                <a:effectLst/>
                <a:latin typeface="Noteworthy Bold" charset="0"/>
                <a:ea typeface="Noteworthy Bold" charset="0"/>
                <a:cs typeface="Noteworthy Bold" charset="0"/>
                <a:sym typeface="Noteworthy Bold" charset="0"/>
              </a:rPr>
              <a:t>People remember how believers treat others more than the sermons they hear.</a:t>
            </a:r>
          </a:p>
          <a:p>
            <a:pPr lvl="0"/>
            <a:r>
              <a:rPr lang="en-US" sz="2400" kern="1200" dirty="0">
                <a:solidFill>
                  <a:srgbClr val="572E2D"/>
                </a:solidFill>
                <a:effectLst/>
                <a:latin typeface="Noteworthy Bold" charset="0"/>
                <a:ea typeface="Noteworthy Bold" charset="0"/>
                <a:cs typeface="Noteworthy Bold" charset="0"/>
                <a:sym typeface="Noteworthy Bold" charset="0"/>
              </a:rPr>
              <a:t>Compassion toward the poor and hurting is a visible expression of God’s love.</a:t>
            </a:r>
          </a:p>
          <a:p>
            <a:pPr lvl="0"/>
            <a:r>
              <a:rPr lang="en-US" sz="2400" kern="1200" dirty="0">
                <a:solidFill>
                  <a:srgbClr val="572E2D"/>
                </a:solidFill>
                <a:effectLst/>
                <a:latin typeface="Noteworthy Bold" charset="0"/>
                <a:ea typeface="Noteworthy Bold" charset="0"/>
                <a:cs typeface="Noteworthy Bold" charset="0"/>
                <a:sym typeface="Noteworthy Bold" charset="0"/>
              </a:rPr>
              <a:t>Everyday opportunities to help others can become powerful moments of ministry and witness.</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a:t>
            </a:r>
          </a:p>
          <a:p>
            <a:pPr eaLnBrk="1"/>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E5809-1E52-6C7D-6BB1-6C44C965E4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1127B1-7BE3-735C-FB9F-0AEB3E5D47D7}"/>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928D1769-FC58-BFF0-28CF-8CA2D3F272B9}"/>
              </a:ext>
            </a:extLst>
          </p:cNvPr>
          <p:cNvSpPr>
            <a:spLocks noGrp="1"/>
          </p:cNvSpPr>
          <p:nvPr>
            <p:ph type="body" idx="1"/>
          </p:nvPr>
        </p:nvSpPr>
        <p:spPr/>
        <p:txBody>
          <a:bodyPr/>
          <a:lstStyle/>
          <a:p>
            <a:r>
              <a:rPr lang="en-US" sz="2400" kern="1200" dirty="0">
                <a:solidFill>
                  <a:srgbClr val="572E2D"/>
                </a:solidFill>
                <a:effectLst/>
                <a:latin typeface="Noteworthy Bold" charset="0"/>
                <a:ea typeface="Noteworthy Bold" charset="0"/>
                <a:cs typeface="Noteworthy Bold" charset="0"/>
                <a:sym typeface="Noteworthy Bold" charset="0"/>
              </a:rPr>
              <a:t> </a:t>
            </a:r>
            <a:r>
              <a:rPr lang="en-US" sz="2400" b="1" kern="1200" dirty="0">
                <a:solidFill>
                  <a:srgbClr val="572E2D"/>
                </a:solidFill>
                <a:effectLst/>
                <a:latin typeface="Noteworthy Bold" charset="0"/>
                <a:ea typeface="Noteworthy Bold" charset="0"/>
                <a:cs typeface="Noteworthy Bold" charset="0"/>
                <a:sym typeface="Noteworthy Bold" charset="0"/>
              </a:rPr>
              <a:t>Unified Summary — Main Idea and Meaning</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The Lesson God Wants Us to Learn</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God desires His people to live with faith, gratitude, joy, and spiritual freedom. Believers must trust God’s promises, celebrate His blessings, reject empty legalism, and embrace the abundant life found in Christ. True joy comes not from rituals or possessions but from experiencing God’s presence, restoration, and faithful love.</a:t>
            </a:r>
          </a:p>
          <a:p>
            <a:r>
              <a:rPr lang="en-US" sz="2400" kern="1200" dirty="0">
                <a:solidFill>
                  <a:srgbClr val="572E2D"/>
                </a:solidFill>
                <a:effectLst/>
                <a:latin typeface="Noteworthy Bold" charset="0"/>
                <a:ea typeface="Noteworthy Bold" charset="0"/>
                <a:cs typeface="Noteworthy Bold" charset="0"/>
                <a:sym typeface="Noteworthy Bold" charset="0"/>
              </a:rPr>
              <a:t> </a:t>
            </a:r>
          </a:p>
          <a:p>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b="1" kern="1200" dirty="0">
                <a:solidFill>
                  <a:srgbClr val="572E2D"/>
                </a:solidFill>
                <a:effectLst/>
                <a:latin typeface="Noteworthy Bold" charset="0"/>
                <a:ea typeface="Noteworthy Bold" charset="0"/>
                <a:cs typeface="Noteworthy Bold" charset="0"/>
                <a:sym typeface="Noteworthy Bold" charset="0"/>
              </a:rPr>
              <a:t>John 2:1–11 — A Feast of Finest Wine</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Analysis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Jesus performed His first recorded miracle at a wedding in Cana by turning water into wine. This miracle revealed His divine power and demonstrated God’s abundance, joy, and blessing. Jesus transformed ordinary water used for ceremonial cleansing into excellent wine, symbolizing the arrival of a new covenant filled with grace and spiritual fulfillment.</a:t>
            </a:r>
          </a:p>
          <a:p>
            <a:r>
              <a:rPr lang="en-US" sz="2400" b="1" kern="1200" dirty="0">
                <a:solidFill>
                  <a:srgbClr val="572E2D"/>
                </a:solidFill>
                <a:effectLst/>
                <a:latin typeface="Noteworthy Bold" charset="0"/>
                <a:ea typeface="Noteworthy Bold" charset="0"/>
                <a:cs typeface="Noteworthy Bold" charset="0"/>
                <a:sym typeface="Noteworthy Bold" charset="0"/>
              </a:rPr>
              <a:t>Summary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Jesus provided abundant wine at a wedding feast, revealing His glory and bringing joy to the celebration. His disciples believed in Him because of this miracle.</a:t>
            </a:r>
          </a:p>
          <a:p>
            <a:r>
              <a:rPr lang="en-US" sz="2400" b="1" kern="1200" dirty="0">
                <a:solidFill>
                  <a:srgbClr val="572E2D"/>
                </a:solidFill>
                <a:effectLst/>
                <a:latin typeface="Noteworthy Bold" charset="0"/>
                <a:ea typeface="Noteworthy Bold" charset="0"/>
                <a:cs typeface="Noteworthy Bold" charset="0"/>
                <a:sym typeface="Noteworthy Bold" charset="0"/>
              </a:rPr>
              <a:t>Commentary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This miracle teaches that Jesus brings transformation, joy, and fullness into human life. God is not opposed to celebration but blesses righteous joy. Christ replaces empty ritual with living grace and abundant spiritual life.</a:t>
            </a:r>
          </a:p>
          <a:p>
            <a:br>
              <a:rPr lang="en-US" sz="2400" kern="1200" dirty="0">
                <a:solidFill>
                  <a:srgbClr val="572E2D"/>
                </a:solidFill>
                <a:effectLst/>
                <a:latin typeface="Noteworthy Bold" charset="0"/>
                <a:ea typeface="Noteworthy Bold" charset="0"/>
                <a:cs typeface="Noteworthy Bold" charset="0"/>
                <a:sym typeface="Noteworthy Bold" charset="0"/>
              </a:rPr>
            </a:b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Genesis 21:1–8 — Celebrate God’s Blessings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Analysis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God fulfilled His promise to Abraham and Sarah through the birth of Isaac despite their old age. Sarah rejoiced because God turned years of waiting and sorrow into laughter and joy. Isaac’s birth demonstrated God’s faithfulness and power to accomplish what seems impossible.</a:t>
            </a:r>
          </a:p>
          <a:p>
            <a:r>
              <a:rPr lang="en-US" sz="2400" b="1" kern="1200" dirty="0">
                <a:solidFill>
                  <a:srgbClr val="572E2D"/>
                </a:solidFill>
                <a:effectLst/>
                <a:latin typeface="Noteworthy Bold" charset="0"/>
                <a:ea typeface="Noteworthy Bold" charset="0"/>
                <a:cs typeface="Noteworthy Bold" charset="0"/>
                <a:sym typeface="Noteworthy Bold" charset="0"/>
              </a:rPr>
              <a:t>Summary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Isaac’s birth brought joy and celebration to Abraham and Sarah as God fulfilled His covenant promise.</a:t>
            </a:r>
          </a:p>
          <a:p>
            <a:r>
              <a:rPr lang="en-US" sz="2400" b="1" kern="1200" dirty="0">
                <a:solidFill>
                  <a:srgbClr val="572E2D"/>
                </a:solidFill>
                <a:effectLst/>
                <a:latin typeface="Noteworthy Bold" charset="0"/>
                <a:ea typeface="Noteworthy Bold" charset="0"/>
                <a:cs typeface="Noteworthy Bold" charset="0"/>
                <a:sym typeface="Noteworthy Bold" charset="0"/>
              </a:rPr>
              <a:t>Commentary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God’s promises may require patience, but He remains faithful. Seasons of waiting can lead to powerful testimonies of God’s provision, reminding believers to trust His timing.</a:t>
            </a:r>
          </a:p>
          <a:p>
            <a:br>
              <a:rPr lang="en-US" sz="2400" kern="1200" dirty="0">
                <a:solidFill>
                  <a:srgbClr val="572E2D"/>
                </a:solidFill>
                <a:effectLst/>
                <a:latin typeface="Noteworthy Bold" charset="0"/>
                <a:ea typeface="Noteworthy Bold" charset="0"/>
                <a:cs typeface="Noteworthy Bold" charset="0"/>
                <a:sym typeface="Noteworthy Bold" charset="0"/>
              </a:rPr>
            </a:b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Zechariah 8:1–5 — Playing Children Signal God’s Grace</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Analysis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God promised restoration for Jerusalem after judgment and exile. The image of elderly people resting safely and children playing freely in the streets symbolized peace, security, and renewed blessing within the community.</a:t>
            </a:r>
          </a:p>
          <a:p>
            <a:r>
              <a:rPr lang="en-US" sz="2400" b="1" kern="1200" dirty="0">
                <a:solidFill>
                  <a:srgbClr val="572E2D"/>
                </a:solidFill>
                <a:effectLst/>
                <a:latin typeface="Noteworthy Bold" charset="0"/>
                <a:ea typeface="Noteworthy Bold" charset="0"/>
                <a:cs typeface="Noteworthy Bold" charset="0"/>
                <a:sym typeface="Noteworthy Bold" charset="0"/>
              </a:rPr>
              <a:t>Summary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God promised to restore Jerusalem with peace, safety, joy, and flourishing family life.</a:t>
            </a:r>
          </a:p>
          <a:p>
            <a:r>
              <a:rPr lang="en-US" sz="2400" b="1" kern="1200" dirty="0">
                <a:solidFill>
                  <a:srgbClr val="572E2D"/>
                </a:solidFill>
                <a:effectLst/>
                <a:latin typeface="Noteworthy Bold" charset="0"/>
                <a:ea typeface="Noteworthy Bold" charset="0"/>
                <a:cs typeface="Noteworthy Bold" charset="0"/>
                <a:sym typeface="Noteworthy Bold" charset="0"/>
              </a:rPr>
              <a:t>Commentary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The presence of joyful children reflects a healthy and blessed society under God’s favor. God’s restoration brings healing, peace, and renewed hope to His people.</a:t>
            </a:r>
          </a:p>
          <a:p>
            <a:br>
              <a:rPr lang="en-US" sz="2400" kern="1200" dirty="0">
                <a:solidFill>
                  <a:srgbClr val="572E2D"/>
                </a:solidFill>
                <a:effectLst/>
                <a:latin typeface="Noteworthy Bold" charset="0"/>
                <a:ea typeface="Noteworthy Bold" charset="0"/>
                <a:cs typeface="Noteworthy Bold" charset="0"/>
                <a:sym typeface="Noteworthy Bold" charset="0"/>
              </a:rPr>
            </a:b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Colossians 2:16–23 — Release from Human Rules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Analysis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Paul warned believers not to let others judge them by human traditions, dietary laws, or religious regulations. External rules cannot produce true spiritual transformation. Freedom in Christ replaces legalism and empty religious performance.</a:t>
            </a:r>
          </a:p>
          <a:p>
            <a:r>
              <a:rPr lang="en-US" sz="2400" b="1" kern="1200" dirty="0">
                <a:solidFill>
                  <a:srgbClr val="572E2D"/>
                </a:solidFill>
                <a:effectLst/>
                <a:latin typeface="Noteworthy Bold" charset="0"/>
                <a:ea typeface="Noteworthy Bold" charset="0"/>
                <a:cs typeface="Noteworthy Bold" charset="0"/>
                <a:sym typeface="Noteworthy Bold" charset="0"/>
              </a:rPr>
              <a:t>Summary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Believers are complete in Christ and should not be controlled by man-made religious rules.</a:t>
            </a:r>
          </a:p>
          <a:p>
            <a:r>
              <a:rPr lang="en-US" sz="2400" b="1" kern="1200" dirty="0">
                <a:solidFill>
                  <a:srgbClr val="572E2D"/>
                </a:solidFill>
                <a:effectLst/>
                <a:latin typeface="Noteworthy Bold" charset="0"/>
                <a:ea typeface="Noteworthy Bold" charset="0"/>
                <a:cs typeface="Noteworthy Bold" charset="0"/>
                <a:sym typeface="Noteworthy Bold" charset="0"/>
              </a:rPr>
              <a:t>Commentary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Christian faith is rooted in relationship with Christ, not outward rituals alone. Spiritual growth comes through Christ’s power, not human regulations or appearances of holiness.</a:t>
            </a:r>
          </a:p>
          <a:p>
            <a:br>
              <a:rPr lang="en-US" sz="2400" kern="1200" dirty="0">
                <a:solidFill>
                  <a:srgbClr val="572E2D"/>
                </a:solidFill>
                <a:effectLst/>
                <a:latin typeface="Noteworthy Bold" charset="0"/>
                <a:ea typeface="Noteworthy Bold" charset="0"/>
                <a:cs typeface="Noteworthy Bold" charset="0"/>
                <a:sym typeface="Noteworthy Bold" charset="0"/>
              </a:rPr>
            </a:b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Matthew 11:7–11, 16–19 — A Time for Feasting and Joy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Analysis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Jesus praised John the Baptist as a great prophet while rebuking people who rejected both John’s seriousness and Jesus’ joyful fellowship. The generation criticized both fasting and feasting because their hearts resisted God’s message.</a:t>
            </a:r>
          </a:p>
          <a:p>
            <a:r>
              <a:rPr lang="en-US" sz="2400" b="1" kern="1200" dirty="0">
                <a:solidFill>
                  <a:srgbClr val="572E2D"/>
                </a:solidFill>
                <a:effectLst/>
                <a:latin typeface="Noteworthy Bold" charset="0"/>
                <a:ea typeface="Noteworthy Bold" charset="0"/>
                <a:cs typeface="Noteworthy Bold" charset="0"/>
                <a:sym typeface="Noteworthy Bold" charset="0"/>
              </a:rPr>
              <a:t>Summary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Jesus taught that people often reject God regardless of the form His message takes, whether through mourning or celebration.</a:t>
            </a:r>
          </a:p>
          <a:p>
            <a:r>
              <a:rPr lang="en-US" sz="2400" b="1" kern="1200" dirty="0">
                <a:solidFill>
                  <a:srgbClr val="572E2D"/>
                </a:solidFill>
                <a:effectLst/>
                <a:latin typeface="Noteworthy Bold" charset="0"/>
                <a:ea typeface="Noteworthy Bold" charset="0"/>
                <a:cs typeface="Noteworthy Bold" charset="0"/>
                <a:sym typeface="Noteworthy Bold" charset="0"/>
              </a:rPr>
              <a:t>Commentary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God works through different seasons and methods. Wisdom recognizes and receives God’s work with humility rather than criticizing His ways.</a:t>
            </a:r>
          </a:p>
          <a:p>
            <a:br>
              <a:rPr lang="en-US" sz="2400" kern="1200" dirty="0">
                <a:solidFill>
                  <a:srgbClr val="572E2D"/>
                </a:solidFill>
                <a:effectLst/>
                <a:latin typeface="Noteworthy Bold" charset="0"/>
                <a:ea typeface="Noteworthy Bold" charset="0"/>
                <a:cs typeface="Noteworthy Bold" charset="0"/>
                <a:sym typeface="Noteworthy Bold" charset="0"/>
              </a:rPr>
            </a:b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Jeremiah 31:10–14 — Rejoice and Be Glad</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Analysis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Jeremiah prophesied God’s future restoration of Israel after exile. God promised to gather His people, provide abundantly for them, and replace sorrow with joy, comfort, and gladness.</a:t>
            </a:r>
          </a:p>
          <a:p>
            <a:r>
              <a:rPr lang="en-US" sz="2400" b="1" kern="1200" dirty="0">
                <a:solidFill>
                  <a:srgbClr val="572E2D"/>
                </a:solidFill>
                <a:effectLst/>
                <a:latin typeface="Noteworthy Bold" charset="0"/>
                <a:ea typeface="Noteworthy Bold" charset="0"/>
                <a:cs typeface="Noteworthy Bold" charset="0"/>
                <a:sym typeface="Noteworthy Bold" charset="0"/>
              </a:rPr>
              <a:t>Summary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God promised to restore His people with abundance, peace, joy, and renewed hope after suffering.</a:t>
            </a:r>
          </a:p>
          <a:p>
            <a:r>
              <a:rPr lang="en-US" sz="2400" b="1" kern="1200" dirty="0">
                <a:solidFill>
                  <a:srgbClr val="572E2D"/>
                </a:solidFill>
                <a:effectLst/>
                <a:latin typeface="Noteworthy Bold" charset="0"/>
                <a:ea typeface="Noteworthy Bold" charset="0"/>
                <a:cs typeface="Noteworthy Bold" charset="0"/>
                <a:sym typeface="Noteworthy Bold" charset="0"/>
              </a:rPr>
              <a:t>Commentary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God’s restoration is both spiritual and practical. He heals brokenness, renews hope, and fills His people with joy because of His covenant love and faithfulness.</a:t>
            </a:r>
          </a:p>
          <a:p>
            <a:br>
              <a:rPr lang="en-US" sz="2400" kern="1200" dirty="0">
                <a:solidFill>
                  <a:srgbClr val="572E2D"/>
                </a:solidFill>
                <a:effectLst/>
                <a:latin typeface="Noteworthy Bold" charset="0"/>
                <a:ea typeface="Noteworthy Bold" charset="0"/>
                <a:cs typeface="Noteworthy Bold" charset="0"/>
                <a:sym typeface="Noteworthy Bold" charset="0"/>
              </a:rPr>
            </a:br>
            <a:endParaRPr lang="en-US" sz="2400" kern="1200" dirty="0">
              <a:solidFill>
                <a:srgbClr val="572E2D"/>
              </a:solidFill>
              <a:effectLst/>
              <a:latin typeface="Noteworthy Bold" charset="0"/>
              <a:ea typeface="Noteworthy Bold" charset="0"/>
              <a:cs typeface="Noteworthy Bold" charset="0"/>
              <a:sym typeface="Noteworthy Bold" charset="0"/>
            </a:endParaRPr>
          </a:p>
          <a:p>
            <a:endParaRPr lang="en-US" sz="2200" dirty="0">
              <a:effectLst/>
              <a:latin typeface="Helvetica Neue"/>
              <a:ea typeface="Helvetica Neue"/>
              <a:cs typeface="Helvetica Neue"/>
              <a:sym typeface="Helvetica Neue"/>
            </a:endParaRPr>
          </a:p>
        </p:txBody>
      </p:sp>
      <p:sp>
        <p:nvSpPr>
          <p:cNvPr id="4" name="Slide Number Placeholder 3">
            <a:extLst>
              <a:ext uri="{FF2B5EF4-FFF2-40B4-BE49-F238E27FC236}">
                <a16:creationId xmlns:a16="http://schemas.microsoft.com/office/drawing/2014/main" id="{B75BD72D-F3B4-14D7-3FB6-85C88D5C3241}"/>
              </a:ext>
            </a:extLst>
          </p:cNvPr>
          <p:cNvSpPr>
            <a:spLocks noGrp="1"/>
          </p:cNvSpPr>
          <p:nvPr>
            <p:ph type="sldNum" sz="quarter" idx="5"/>
          </p:nvPr>
        </p:nvSpPr>
        <p:spPr>
          <a:xfrm>
            <a:off x="3884613" y="8685213"/>
            <a:ext cx="2971800" cy="457200"/>
          </a:xfrm>
          <a:prstGeom prst="rect">
            <a:avLst/>
          </a:prstGeom>
        </p:spPr>
        <p:txBody>
          <a:bodyPr/>
          <a:lstStyle/>
          <a:p>
            <a:fld id="{17732C3C-A191-48C2-A7E8-9C96AF841A7A}" type="slidenum">
              <a:rPr lang="en-US" smtClean="0"/>
              <a:pPr/>
              <a:t>5</a:t>
            </a:fld>
            <a:endParaRPr lang="en-US" dirty="0"/>
          </a:p>
        </p:txBody>
      </p:sp>
    </p:spTree>
    <p:extLst>
      <p:ext uri="{BB962C8B-B14F-4D97-AF65-F5344CB8AC3E}">
        <p14:creationId xmlns:p14="http://schemas.microsoft.com/office/powerpoint/2010/main" val="689420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0FC594A-A69B-0661-2F1C-5CE3E8C654B0}"/>
              </a:ext>
            </a:extLst>
          </p:cNvPr>
          <p:cNvSpPr>
            <a:spLocks noGrp="1" noRot="1" noChangeAspect="1" noTextEdit="1"/>
          </p:cNvSpPr>
          <p:nvPr>
            <p:ph type="sldImg"/>
          </p:nvPr>
        </p:nvSpPr>
        <p:spPr/>
      </p:sp>
      <p:sp>
        <p:nvSpPr>
          <p:cNvPr id="19459" name="Notes Placeholder 2">
            <a:extLst>
              <a:ext uri="{FF2B5EF4-FFF2-40B4-BE49-F238E27FC236}">
                <a16:creationId xmlns:a16="http://schemas.microsoft.com/office/drawing/2014/main" id="{31FE696E-23FD-54D2-4523-068E6C4F9C6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b="1" kern="1200" dirty="0">
                <a:solidFill>
                  <a:srgbClr val="572E2D"/>
                </a:solidFill>
                <a:effectLst/>
                <a:latin typeface="Noteworthy Bold" charset="0"/>
                <a:ea typeface="Noteworthy Bold" charset="0"/>
                <a:cs typeface="Noteworthy Bold" charset="0"/>
                <a:sym typeface="Noteworthy Bold" charset="0"/>
              </a:rPr>
              <a:t>Gleaning</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Main Idea</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God established gleaning laws to provide compassionate care for the poor while preserving their dignity through meaningful work and community generosity.</a:t>
            </a:r>
          </a:p>
          <a:p>
            <a:r>
              <a:rPr lang="en-US" sz="2400" b="1" kern="1200" dirty="0">
                <a:solidFill>
                  <a:srgbClr val="572E2D"/>
                </a:solidFill>
                <a:effectLst/>
                <a:latin typeface="Noteworthy Bold" charset="0"/>
                <a:ea typeface="Noteworthy Bold" charset="0"/>
                <a:cs typeface="Noteworthy Bold" charset="0"/>
                <a:sym typeface="Noteworthy Bold" charset="0"/>
              </a:rPr>
              <a:t>Analysis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The gleaning laws in Leviticus and Deuteronomy reveal God’s concern for vulnerable people such as widows, foreigners, and the poor. Rather than commanding complete dependence on charity, God allowed the needy to gather leftover crops themselves, preserving dignity and encouraging participation in labor. The story of Ruth and Boaz demonstrates how righteousness goes beyond minimum legal requirements. Boaz not only obeyed the law but intentionally showed generosity, protection, kindness, and respect toward Ruth. His actions reflected God’s mercy and justice in practical ways.</a:t>
            </a:r>
          </a:p>
          <a:p>
            <a:r>
              <a:rPr lang="en-US" sz="2400" b="1" kern="1200" dirty="0">
                <a:solidFill>
                  <a:srgbClr val="572E2D"/>
                </a:solidFill>
                <a:effectLst/>
                <a:latin typeface="Noteworthy Bold" charset="0"/>
                <a:ea typeface="Noteworthy Bold" charset="0"/>
                <a:cs typeface="Noteworthy Bold" charset="0"/>
                <a:sym typeface="Noteworthy Bold" charset="0"/>
              </a:rPr>
              <a:t>Summary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God commanded landowners to leave portions of their harvest behind so poor people could gather food for themselves. This system provided provision while maintaining dignity through work. Ruth benefited from this practice while gleaning in Boaz’s field. Boaz displayed extraordinary compassion by ensuring Ruth had extra grain, protection, and water. His actions modeled godly justice, generosity, and care for those in need.</a:t>
            </a:r>
          </a:p>
          <a:p>
            <a:r>
              <a:rPr lang="en-US" sz="2400" b="1" kern="1200" dirty="0">
                <a:solidFill>
                  <a:srgbClr val="572E2D"/>
                </a:solidFill>
                <a:effectLst/>
                <a:latin typeface="Noteworthy Bold" charset="0"/>
                <a:ea typeface="Noteworthy Bold" charset="0"/>
                <a:cs typeface="Noteworthy Bold" charset="0"/>
                <a:sym typeface="Noteworthy Bold" charset="0"/>
              </a:rPr>
              <a:t>Three Key Points</a:t>
            </a:r>
            <a:endParaRPr lang="en-US" sz="2400" kern="1200" dirty="0">
              <a:solidFill>
                <a:srgbClr val="572E2D"/>
              </a:solidFill>
              <a:effectLst/>
              <a:latin typeface="Noteworthy Bold" charset="0"/>
              <a:ea typeface="Noteworthy Bold" charset="0"/>
              <a:cs typeface="Noteworthy Bold" charset="0"/>
              <a:sym typeface="Noteworthy Bold" charset="0"/>
            </a:endParaRPr>
          </a:p>
          <a:p>
            <a:pPr lvl="0"/>
            <a:r>
              <a:rPr lang="en-US" sz="2400" kern="1200" dirty="0">
                <a:solidFill>
                  <a:srgbClr val="572E2D"/>
                </a:solidFill>
                <a:effectLst/>
                <a:latin typeface="Noteworthy Bold" charset="0"/>
                <a:ea typeface="Noteworthy Bold" charset="0"/>
                <a:cs typeface="Noteworthy Bold" charset="0"/>
                <a:sym typeface="Noteworthy Bold" charset="0"/>
              </a:rPr>
              <a:t>Gleaning laws provided a practical system for caring for the poor and vulnerable.</a:t>
            </a:r>
          </a:p>
          <a:p>
            <a:pPr lvl="0"/>
            <a:r>
              <a:rPr lang="en-US" sz="2400" kern="1200" dirty="0">
                <a:solidFill>
                  <a:srgbClr val="572E2D"/>
                </a:solidFill>
                <a:effectLst/>
                <a:latin typeface="Noteworthy Bold" charset="0"/>
                <a:ea typeface="Noteworthy Bold" charset="0"/>
                <a:cs typeface="Noteworthy Bold" charset="0"/>
                <a:sym typeface="Noteworthy Bold" charset="0"/>
              </a:rPr>
              <a:t>God values both generosity and the dignity of meaningful work.</a:t>
            </a:r>
          </a:p>
          <a:p>
            <a:pPr lvl="0"/>
            <a:r>
              <a:rPr lang="en-US" sz="2400" kern="1200" dirty="0">
                <a:solidFill>
                  <a:srgbClr val="572E2D"/>
                </a:solidFill>
                <a:effectLst/>
                <a:latin typeface="Noteworthy Bold" charset="0"/>
                <a:ea typeface="Noteworthy Bold" charset="0"/>
                <a:cs typeface="Noteworthy Bold" charset="0"/>
                <a:sym typeface="Noteworthy Bold" charset="0"/>
              </a:rPr>
              <a:t>Boaz demonstrated that true righteousness includes compassion beyond the minimum requirement of the law.</a:t>
            </a:r>
          </a:p>
          <a:p>
            <a:r>
              <a:rPr lang="en-US" sz="2400" b="1" kern="1200" dirty="0">
                <a:solidFill>
                  <a:srgbClr val="572E2D"/>
                </a:solidFill>
                <a:effectLst/>
                <a:latin typeface="Noteworthy Bold" charset="0"/>
                <a:ea typeface="Noteworthy Bold" charset="0"/>
                <a:cs typeface="Noteworthy Bold" charset="0"/>
                <a:sym typeface="Noteworthy Bold" charset="0"/>
              </a:rPr>
              <a:t>Three Life Lessons Learned</a:t>
            </a:r>
            <a:endParaRPr lang="en-US" sz="2400" kern="1200" dirty="0">
              <a:solidFill>
                <a:srgbClr val="572E2D"/>
              </a:solidFill>
              <a:effectLst/>
              <a:latin typeface="Noteworthy Bold" charset="0"/>
              <a:ea typeface="Noteworthy Bold" charset="0"/>
              <a:cs typeface="Noteworthy Bold" charset="0"/>
              <a:sym typeface="Noteworthy Bold" charset="0"/>
            </a:endParaRPr>
          </a:p>
          <a:p>
            <a:pPr lvl="0"/>
            <a:r>
              <a:rPr lang="en-US" sz="2400" kern="1200" dirty="0">
                <a:solidFill>
                  <a:srgbClr val="572E2D"/>
                </a:solidFill>
                <a:effectLst/>
                <a:latin typeface="Noteworthy Bold" charset="0"/>
                <a:ea typeface="Noteworthy Bold" charset="0"/>
                <a:cs typeface="Noteworthy Bold" charset="0"/>
                <a:sym typeface="Noteworthy Bold" charset="0"/>
              </a:rPr>
              <a:t>God expects His people to care intentionally for those facing hardship.</a:t>
            </a:r>
          </a:p>
          <a:p>
            <a:pPr lvl="0"/>
            <a:r>
              <a:rPr lang="en-US" sz="2400" kern="1200" dirty="0">
                <a:solidFill>
                  <a:srgbClr val="572E2D"/>
                </a:solidFill>
                <a:effectLst/>
                <a:latin typeface="Noteworthy Bold" charset="0"/>
                <a:ea typeface="Noteworthy Bold" charset="0"/>
                <a:cs typeface="Noteworthy Bold" charset="0"/>
                <a:sym typeface="Noteworthy Bold" charset="0"/>
              </a:rPr>
              <a:t>Small acts of kindness and generosity can greatly impact someone’s life.</a:t>
            </a:r>
          </a:p>
          <a:p>
            <a:pPr lvl="0"/>
            <a:r>
              <a:rPr lang="en-US" sz="2400" kern="1200" dirty="0">
                <a:solidFill>
                  <a:srgbClr val="572E2D"/>
                </a:solidFill>
                <a:effectLst/>
                <a:latin typeface="Noteworthy Bold" charset="0"/>
                <a:ea typeface="Noteworthy Bold" charset="0"/>
                <a:cs typeface="Noteworthy Bold" charset="0"/>
                <a:sym typeface="Noteworthy Bold" charset="0"/>
              </a:rPr>
              <a:t>Compassion should preserve dignity and treat every person with respect and value.</a:t>
            </a:r>
          </a:p>
          <a:p>
            <a:r>
              <a:rPr lang="en-US" sz="2400" kern="1200" dirty="0">
                <a:solidFill>
                  <a:srgbClr val="572E2D"/>
                </a:solidFill>
                <a:effectLst/>
                <a:latin typeface="Noteworthy Bold" charset="0"/>
                <a:ea typeface="Noteworthy Bold" charset="0"/>
                <a:cs typeface="Noteworthy Bold" charset="0"/>
                <a:sym typeface="Noteworthy Bold" charset="0"/>
              </a:rPr>
              <a:t>&gt;&lt;&gt;&lt;&gt;&lt;&gt;&lt;&gt;&lt;&gt;&lt;&gt;&lt;&gt;&lt;&gt;&lt;</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b="1" kern="1200" dirty="0">
                <a:solidFill>
                  <a:srgbClr val="572E2D"/>
                </a:solidFill>
                <a:effectLst/>
                <a:latin typeface="Noteworthy Bold" charset="0"/>
                <a:ea typeface="Noteworthy Bold" charset="0"/>
                <a:cs typeface="Noteworthy Bold" charset="0"/>
                <a:sym typeface="Noteworthy Bold" charset="0"/>
              </a:rPr>
              <a:t>Other Ancient Systems of Law</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Main Idea</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Israel’s laws were unique because they combined justice with compassion, grounding care for the poor in God’s redemption and mercy rather than merely political authority or social order.</a:t>
            </a:r>
          </a:p>
          <a:p>
            <a:r>
              <a:rPr lang="en-US" sz="2400" b="1" kern="1200" dirty="0">
                <a:solidFill>
                  <a:srgbClr val="572E2D"/>
                </a:solidFill>
                <a:effectLst/>
                <a:latin typeface="Noteworthy Bold" charset="0"/>
                <a:ea typeface="Noteworthy Bold" charset="0"/>
                <a:cs typeface="Noteworthy Bold" charset="0"/>
                <a:sym typeface="Noteworthy Bold" charset="0"/>
              </a:rPr>
              <a:t>Analysis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Ancient Near Eastern societies, including Babylon and Assyria, developed legal systems intended to establish fairness, justice, and social stability. The Code of Hammurabi sought to demonstrate the wisdom and authority of the king. While these systems sometimes addressed the needs of the poor, Israel’s laws stood apart because they emphasized mercy and compassion toward vulnerable people. Unlike Assyrian law, which permitted harsh treatment such as taking a widow’s cloak as collateral, God’s law protected the weak. Israel’s motivation for justice came from remembering their own deliverance from slavery in Egypt.</a:t>
            </a:r>
          </a:p>
          <a:p>
            <a:r>
              <a:rPr lang="en-US" sz="2400" b="1" kern="1200" dirty="0">
                <a:solidFill>
                  <a:srgbClr val="572E2D"/>
                </a:solidFill>
                <a:effectLst/>
                <a:latin typeface="Noteworthy Bold" charset="0"/>
                <a:ea typeface="Noteworthy Bold" charset="0"/>
                <a:cs typeface="Noteworthy Bold" charset="0"/>
                <a:sym typeface="Noteworthy Bold" charset="0"/>
              </a:rPr>
              <a:t>Summary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Ancient civilizations created laws to maintain justice and order, including provisions for the poor. However, Israel’s laws were distinct because they reflected God’s compassionate character and His redemption of Israel from slavery. The Israelites were commanded to treat the needy mercifully because they themselves had once suffered oppression in Egypt. Their justice system was rooted not only in fairness but also in gratitude, mercy, and remembrance of God’s deliverance.</a:t>
            </a:r>
          </a:p>
          <a:p>
            <a:r>
              <a:rPr lang="en-US" sz="2400" b="1" kern="1200" dirty="0">
                <a:solidFill>
                  <a:srgbClr val="572E2D"/>
                </a:solidFill>
                <a:effectLst/>
                <a:latin typeface="Noteworthy Bold" charset="0"/>
                <a:ea typeface="Noteworthy Bold" charset="0"/>
                <a:cs typeface="Noteworthy Bold" charset="0"/>
                <a:sym typeface="Noteworthy Bold" charset="0"/>
              </a:rPr>
              <a:t>Three Key Points</a:t>
            </a:r>
            <a:endParaRPr lang="en-US" sz="2400" kern="1200" dirty="0">
              <a:solidFill>
                <a:srgbClr val="572E2D"/>
              </a:solidFill>
              <a:effectLst/>
              <a:latin typeface="Noteworthy Bold" charset="0"/>
              <a:ea typeface="Noteworthy Bold" charset="0"/>
              <a:cs typeface="Noteworthy Bold" charset="0"/>
              <a:sym typeface="Noteworthy Bold" charset="0"/>
            </a:endParaRPr>
          </a:p>
          <a:p>
            <a:pPr lvl="0"/>
            <a:r>
              <a:rPr lang="en-US" sz="2400" kern="1200" dirty="0">
                <a:solidFill>
                  <a:srgbClr val="572E2D"/>
                </a:solidFill>
                <a:effectLst/>
                <a:latin typeface="Noteworthy Bold" charset="0"/>
                <a:ea typeface="Noteworthy Bold" charset="0"/>
                <a:cs typeface="Noteworthy Bold" charset="0"/>
                <a:sym typeface="Noteworthy Bold" charset="0"/>
              </a:rPr>
              <a:t>Many ancient societies valued justice, but Israel’s laws emphasized greater compassion for vulnerable people.</a:t>
            </a:r>
          </a:p>
          <a:p>
            <a:pPr lvl="0"/>
            <a:r>
              <a:rPr lang="en-US" sz="2400" kern="1200" dirty="0">
                <a:solidFill>
                  <a:srgbClr val="572E2D"/>
                </a:solidFill>
                <a:effectLst/>
                <a:latin typeface="Noteworthy Bold" charset="0"/>
                <a:ea typeface="Noteworthy Bold" charset="0"/>
                <a:cs typeface="Noteworthy Bold" charset="0"/>
                <a:sym typeface="Noteworthy Bold" charset="0"/>
              </a:rPr>
              <a:t>God’s laws protected widows, foreigners, and the poor from exploitation and abuse.</a:t>
            </a:r>
          </a:p>
          <a:p>
            <a:pPr lvl="0"/>
            <a:r>
              <a:rPr lang="en-US" sz="2400" kern="1200" dirty="0">
                <a:solidFill>
                  <a:srgbClr val="572E2D"/>
                </a:solidFill>
                <a:effectLst/>
                <a:latin typeface="Noteworthy Bold" charset="0"/>
                <a:ea typeface="Noteworthy Bold" charset="0"/>
                <a:cs typeface="Noteworthy Bold" charset="0"/>
                <a:sym typeface="Noteworthy Bold" charset="0"/>
              </a:rPr>
              <a:t>Israel’s motivation for mercy came from remembering God’s redemption from slavery in Egypt.</a:t>
            </a:r>
          </a:p>
          <a:p>
            <a:r>
              <a:rPr lang="en-US" sz="2400" b="1" kern="1200" dirty="0">
                <a:solidFill>
                  <a:srgbClr val="572E2D"/>
                </a:solidFill>
                <a:effectLst/>
                <a:latin typeface="Noteworthy Bold" charset="0"/>
                <a:ea typeface="Noteworthy Bold" charset="0"/>
                <a:cs typeface="Noteworthy Bold" charset="0"/>
                <a:sym typeface="Noteworthy Bold" charset="0"/>
              </a:rPr>
              <a:t>Three Life Lessons Learned</a:t>
            </a:r>
            <a:endParaRPr lang="en-US" sz="2400" kern="1200" dirty="0">
              <a:solidFill>
                <a:srgbClr val="572E2D"/>
              </a:solidFill>
              <a:effectLst/>
              <a:latin typeface="Noteworthy Bold" charset="0"/>
              <a:ea typeface="Noteworthy Bold" charset="0"/>
              <a:cs typeface="Noteworthy Bold" charset="0"/>
              <a:sym typeface="Noteworthy Bold" charset="0"/>
            </a:endParaRPr>
          </a:p>
          <a:p>
            <a:pPr lvl="0"/>
            <a:r>
              <a:rPr lang="en-US" sz="2400" kern="1200" dirty="0">
                <a:solidFill>
                  <a:srgbClr val="572E2D"/>
                </a:solidFill>
                <a:effectLst/>
                <a:latin typeface="Noteworthy Bold" charset="0"/>
                <a:ea typeface="Noteworthy Bold" charset="0"/>
                <a:cs typeface="Noteworthy Bold" charset="0"/>
                <a:sym typeface="Noteworthy Bold" charset="0"/>
              </a:rPr>
              <a:t>Our past experiences of hardship should increase our compassion for others.</a:t>
            </a:r>
          </a:p>
          <a:p>
            <a:pPr lvl="0"/>
            <a:r>
              <a:rPr lang="en-US" sz="2400" kern="1200" dirty="0">
                <a:solidFill>
                  <a:srgbClr val="572E2D"/>
                </a:solidFill>
                <a:effectLst/>
                <a:latin typeface="Noteworthy Bold" charset="0"/>
                <a:ea typeface="Noteworthy Bold" charset="0"/>
                <a:cs typeface="Noteworthy Bold" charset="0"/>
                <a:sym typeface="Noteworthy Bold" charset="0"/>
              </a:rPr>
              <a:t>True justice includes mercy and protection for vulnerable people.</a:t>
            </a:r>
          </a:p>
          <a:p>
            <a:pPr lvl="0"/>
            <a:r>
              <a:rPr lang="en-US" sz="2400" kern="1200" dirty="0">
                <a:solidFill>
                  <a:srgbClr val="572E2D"/>
                </a:solidFill>
                <a:effectLst/>
                <a:latin typeface="Noteworthy Bold" charset="0"/>
                <a:ea typeface="Noteworthy Bold" charset="0"/>
                <a:cs typeface="Noteworthy Bold" charset="0"/>
                <a:sym typeface="Noteworthy Bold" charset="0"/>
              </a:rPr>
              <a:t>God calls His people to reflect His compassion, not merely enforce rules.</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a:t>
            </a:r>
          </a:p>
          <a:p>
            <a:pPr eaLnBrk="1"/>
            <a:endParaRPr lang="en-US"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222A626-7F51-AAB1-473E-A50F5302C6F4}"/>
              </a:ext>
            </a:extLst>
          </p:cNvPr>
          <p:cNvSpPr>
            <a:spLocks noGrp="1" noRot="1" noChangeAspect="1" noTextEdit="1"/>
          </p:cNvSpPr>
          <p:nvPr>
            <p:ph type="sldImg"/>
          </p:nvPr>
        </p:nvSpPr>
        <p:spPr/>
      </p:sp>
      <p:sp>
        <p:nvSpPr>
          <p:cNvPr id="21507" name="Notes Placeholder 2">
            <a:extLst>
              <a:ext uri="{FF2B5EF4-FFF2-40B4-BE49-F238E27FC236}">
                <a16:creationId xmlns:a16="http://schemas.microsoft.com/office/drawing/2014/main" id="{F1B94351-ACE8-E677-FF43-458F3C6C4F33}"/>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r>
              <a:rPr lang="en-US" sz="2400" kern="1200" dirty="0">
                <a:solidFill>
                  <a:srgbClr val="572E2D"/>
                </a:solidFill>
                <a:effectLst/>
                <a:latin typeface="Noteworthy Bold" charset="0"/>
                <a:ea typeface="Noteworthy Bold" charset="0"/>
                <a:cs typeface="Noteworthy Bold" charset="0"/>
                <a:sym typeface="Noteworthy Bold" charset="0"/>
              </a:rPr>
              <a:t> </a:t>
            </a:r>
            <a:r>
              <a:rPr lang="en-US" sz="2400" b="1" kern="1200" dirty="0">
                <a:solidFill>
                  <a:srgbClr val="572E2D"/>
                </a:solidFill>
                <a:effectLst/>
                <a:latin typeface="Noteworthy Bold" charset="0"/>
                <a:ea typeface="Noteworthy Bold" charset="0"/>
                <a:cs typeface="Noteworthy Bold" charset="0"/>
                <a:sym typeface="Noteworthy Bold" charset="0"/>
              </a:rPr>
              <a:t>Slavery in Rome</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Main Idea</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The gospel of Jesus Christ affirms the dignity and equality of all people, challenging systems that treat human beings as property or less valuable than others.</a:t>
            </a:r>
          </a:p>
          <a:p>
            <a:r>
              <a:rPr lang="en-US" sz="2400" b="1" kern="1200" dirty="0">
                <a:solidFill>
                  <a:srgbClr val="572E2D"/>
                </a:solidFill>
                <a:effectLst/>
                <a:latin typeface="Noteworthy Bold" charset="0"/>
                <a:ea typeface="Noteworthy Bold" charset="0"/>
                <a:cs typeface="Noteworthy Bold" charset="0"/>
                <a:sym typeface="Noteworthy Bold" charset="0"/>
              </a:rPr>
              <a:t>Analysis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Slavery was deeply woven into Roman society, with a large percentage of the population living as slaves or bondservants. Some entered servitude voluntarily for economic survival or social advancement, while others endured harsh treatment because slaves were legally considered property. Although certain slaves could achieve positions of responsibility, the system itself denied full human freedom and dignity. Scripture introduced a transforming principle by teaching spiritual equality in Christ. Christian leaders such as William Wilberforce later used biblical truth to argue for the abolition of slavery, emphasizing that all believers are one in Christ Jesus.</a:t>
            </a:r>
          </a:p>
          <a:p>
            <a:r>
              <a:rPr lang="en-US" sz="2400" b="1" kern="1200" dirty="0">
                <a:solidFill>
                  <a:srgbClr val="572E2D"/>
                </a:solidFill>
                <a:effectLst/>
                <a:latin typeface="Noteworthy Bold" charset="0"/>
                <a:ea typeface="Noteworthy Bold" charset="0"/>
                <a:cs typeface="Noteworthy Bold" charset="0"/>
                <a:sym typeface="Noteworthy Bold" charset="0"/>
              </a:rPr>
              <a:t>Summary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In ancient Rome, slavery was widespread and included both laborers and highly skilled servants such as managers and educators. Though not primarily race-based, slaves were often mistreated and viewed as property. The Bible acknowledges the reality of slavery within the ancient world while introducing principles of equality, dignity, and brotherhood in Christ. Over time, Christians applied these gospel truths to oppose and work toward ending slavery.</a:t>
            </a:r>
          </a:p>
          <a:p>
            <a:r>
              <a:rPr lang="en-US" sz="2400" b="1" kern="1200" dirty="0">
                <a:solidFill>
                  <a:srgbClr val="572E2D"/>
                </a:solidFill>
                <a:effectLst/>
                <a:latin typeface="Noteworthy Bold" charset="0"/>
                <a:ea typeface="Noteworthy Bold" charset="0"/>
                <a:cs typeface="Noteworthy Bold" charset="0"/>
                <a:sym typeface="Noteworthy Bold" charset="0"/>
              </a:rPr>
              <a:t>Three Key Points</a:t>
            </a:r>
            <a:endParaRPr lang="en-US" sz="2400" kern="1200" dirty="0">
              <a:solidFill>
                <a:srgbClr val="572E2D"/>
              </a:solidFill>
              <a:effectLst/>
              <a:latin typeface="Noteworthy Bold" charset="0"/>
              <a:ea typeface="Noteworthy Bold" charset="0"/>
              <a:cs typeface="Noteworthy Bold" charset="0"/>
              <a:sym typeface="Noteworthy Bold" charset="0"/>
            </a:endParaRPr>
          </a:p>
          <a:p>
            <a:pPr lvl="0"/>
            <a:r>
              <a:rPr lang="en-US" sz="2400" kern="1200" dirty="0">
                <a:solidFill>
                  <a:srgbClr val="572E2D"/>
                </a:solidFill>
                <a:effectLst/>
                <a:latin typeface="Noteworthy Bold" charset="0"/>
                <a:ea typeface="Noteworthy Bold" charset="0"/>
                <a:cs typeface="Noteworthy Bold" charset="0"/>
                <a:sym typeface="Noteworthy Bold" charset="0"/>
              </a:rPr>
              <a:t>Slavery was a major part of Roman society and affected many aspects of life and labor.</a:t>
            </a:r>
          </a:p>
          <a:p>
            <a:pPr lvl="0"/>
            <a:r>
              <a:rPr lang="en-US" sz="2400" kern="1200" dirty="0">
                <a:solidFill>
                  <a:srgbClr val="572E2D"/>
                </a:solidFill>
                <a:effectLst/>
                <a:latin typeface="Noteworthy Bold" charset="0"/>
                <a:ea typeface="Noteworthy Bold" charset="0"/>
                <a:cs typeface="Noteworthy Bold" charset="0"/>
                <a:sym typeface="Noteworthy Bold" charset="0"/>
              </a:rPr>
              <a:t>The gospel teaches the spiritual equality and value of every human being before God.</a:t>
            </a:r>
          </a:p>
          <a:p>
            <a:pPr lvl="0"/>
            <a:r>
              <a:rPr lang="en-US" sz="2400" kern="1200" dirty="0">
                <a:solidFill>
                  <a:srgbClr val="572E2D"/>
                </a:solidFill>
                <a:effectLst/>
                <a:latin typeface="Noteworthy Bold" charset="0"/>
                <a:ea typeface="Noteworthy Bold" charset="0"/>
                <a:cs typeface="Noteworthy Bold" charset="0"/>
                <a:sym typeface="Noteworthy Bold" charset="0"/>
              </a:rPr>
              <a:t>Christian principles eventually inspired movements that opposed and abolished slavery.</a:t>
            </a:r>
          </a:p>
          <a:p>
            <a:r>
              <a:rPr lang="en-US" sz="2400" b="1" kern="1200" dirty="0">
                <a:solidFill>
                  <a:srgbClr val="572E2D"/>
                </a:solidFill>
                <a:effectLst/>
                <a:latin typeface="Noteworthy Bold" charset="0"/>
                <a:ea typeface="Noteworthy Bold" charset="0"/>
                <a:cs typeface="Noteworthy Bold" charset="0"/>
                <a:sym typeface="Noteworthy Bold" charset="0"/>
              </a:rPr>
              <a:t>Three Life Lessons Learned</a:t>
            </a:r>
            <a:endParaRPr lang="en-US" sz="2400" kern="1200" dirty="0">
              <a:solidFill>
                <a:srgbClr val="572E2D"/>
              </a:solidFill>
              <a:effectLst/>
              <a:latin typeface="Noteworthy Bold" charset="0"/>
              <a:ea typeface="Noteworthy Bold" charset="0"/>
              <a:cs typeface="Noteworthy Bold" charset="0"/>
              <a:sym typeface="Noteworthy Bold" charset="0"/>
            </a:endParaRPr>
          </a:p>
          <a:p>
            <a:pPr lvl="0"/>
            <a:r>
              <a:rPr lang="en-US" sz="2400" kern="1200" dirty="0">
                <a:solidFill>
                  <a:srgbClr val="572E2D"/>
                </a:solidFill>
                <a:effectLst/>
                <a:latin typeface="Noteworthy Bold" charset="0"/>
                <a:ea typeface="Noteworthy Bold" charset="0"/>
                <a:cs typeface="Noteworthy Bold" charset="0"/>
                <a:sym typeface="Noteworthy Bold" charset="0"/>
              </a:rPr>
              <a:t>Every person should be treated with dignity and respect because all are created by God.</a:t>
            </a:r>
          </a:p>
          <a:p>
            <a:pPr lvl="0"/>
            <a:r>
              <a:rPr lang="en-US" sz="2400" kern="1200" dirty="0">
                <a:solidFill>
                  <a:srgbClr val="572E2D"/>
                </a:solidFill>
                <a:effectLst/>
                <a:latin typeface="Noteworthy Bold" charset="0"/>
                <a:ea typeface="Noteworthy Bold" charset="0"/>
                <a:cs typeface="Noteworthy Bold" charset="0"/>
                <a:sym typeface="Noteworthy Bold" charset="0"/>
              </a:rPr>
              <a:t>The truths of the gospel can transform unjust systems and social practices.</a:t>
            </a:r>
          </a:p>
          <a:p>
            <a:pPr lvl="0"/>
            <a:r>
              <a:rPr lang="en-US" sz="2400" kern="1200" dirty="0">
                <a:solidFill>
                  <a:srgbClr val="572E2D"/>
                </a:solidFill>
                <a:effectLst/>
                <a:latin typeface="Noteworthy Bold" charset="0"/>
                <a:ea typeface="Noteworthy Bold" charset="0"/>
                <a:cs typeface="Noteworthy Bold" charset="0"/>
                <a:sym typeface="Noteworthy Bold" charset="0"/>
              </a:rPr>
              <a:t>Christians are called to stand against oppression and advocate for justice and equality.</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b="1" kern="1200" dirty="0">
                <a:solidFill>
                  <a:srgbClr val="572E2D"/>
                </a:solidFill>
                <a:effectLst/>
                <a:latin typeface="Noteworthy Bold" charset="0"/>
                <a:ea typeface="Noteworthy Bold" charset="0"/>
                <a:cs typeface="Noteworthy Bold" charset="0"/>
                <a:sym typeface="Noteworthy Bold" charset="0"/>
              </a:rPr>
              <a:t>Slavery in ancient Rome and slavery in the United States both treated people as property and denied freedom, but they differed greatly in structure and purpose. Roman slavery was usually based on war, debt, or economic need and included many ethnic groups. Some slaves served as teachers, managers, or skilled workers and could sometimes gain freedom or social advancement.</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American slavery became primarily race-based, targeting Africans and their descendants. It was hereditary, harsh, and designed to maintain racial and economic control, especially on plantations. Enslaved people were often denied education, legal rights, and family stability.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 </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A major difference was mobility. Some Roman slaves could become citizens after freedom, while American slavery created lasting racial divisions even after emancipation.</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 </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Both systems conflicted with biblical teachings about human dignity and equality. Christians like William Wilberforce used scriptures such as Galatians 3:28 to oppose slavery and affirm that all people are one in Christ.</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 </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&gt;&lt;&gt;&lt;&gt;&lt;&gt;&lt;&gt;&lt;&gt;&lt;&gt;&lt;&gt;&lt;&gt;&lt;&gt; </a:t>
            </a:r>
          </a:p>
          <a:p>
            <a:r>
              <a:rPr lang="en-US" sz="2400" b="1" kern="1200" dirty="0">
                <a:solidFill>
                  <a:srgbClr val="572E2D"/>
                </a:solidFill>
                <a:effectLst/>
                <a:latin typeface="Noteworthy Bold" charset="0"/>
                <a:ea typeface="Noteworthy Bold" charset="0"/>
                <a:cs typeface="Noteworthy Bold" charset="0"/>
                <a:sym typeface="Noteworthy Bold" charset="0"/>
              </a:rPr>
              <a:t>Household Codes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Main Idea</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Biblical household codes teach that relationships within the home and society should reflect Christ through mutual respect, dignity, responsibility, and transformed living.</a:t>
            </a:r>
          </a:p>
          <a:p>
            <a:r>
              <a:rPr lang="en-US" sz="2400" b="1" kern="1200" dirty="0">
                <a:solidFill>
                  <a:srgbClr val="572E2D"/>
                </a:solidFill>
                <a:effectLst/>
                <a:latin typeface="Noteworthy Bold" charset="0"/>
                <a:ea typeface="Noteworthy Bold" charset="0"/>
                <a:cs typeface="Noteworthy Bold" charset="0"/>
                <a:sym typeface="Noteworthy Bold" charset="0"/>
              </a:rPr>
              <a:t>Analysis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Household codes in passages such as Ephesians 6, Colossians 3, Titus 2, and 1 Peter addressed common Greco-Roman family structures. Ancient household systems often emphasized authority and submission alone, but Scripture added the principles of reciprocity, compassion, and human dignity. The New Testament writers applied gospel truths to everyday life, teaching believers how to honor Christ within their existing cultural settings. While marriage and family are part of God’s design, slavery was not. Yet even within imperfect systems, the gospel introduced values that elevated dignity, accountability, and Christlike behavior for all people.</a:t>
            </a:r>
          </a:p>
          <a:p>
            <a:r>
              <a:rPr lang="en-US" sz="2400" b="1" kern="1200" dirty="0">
                <a:solidFill>
                  <a:srgbClr val="572E2D"/>
                </a:solidFill>
                <a:effectLst/>
                <a:latin typeface="Noteworthy Bold" charset="0"/>
                <a:ea typeface="Noteworthy Bold" charset="0"/>
                <a:cs typeface="Noteworthy Bold" charset="0"/>
                <a:sym typeface="Noteworthy Bold" charset="0"/>
              </a:rPr>
              <a:t>Summary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Biblical household codes provided guidance for relationships between husbands and wives, parents and children, and masters and servants. Unlike many ancient systems focused mainly on authority, Scripture emphasized mutual responsibility, respect, and dignity. The New Testament applied the gospel to ordinary household life, teaching believers to live transformed lives that reflect Christ even within difficult cultural realities.</a:t>
            </a:r>
          </a:p>
          <a:p>
            <a:r>
              <a:rPr lang="en-US" sz="2400" b="1" kern="1200" dirty="0">
                <a:solidFill>
                  <a:srgbClr val="572E2D"/>
                </a:solidFill>
                <a:effectLst/>
                <a:latin typeface="Noteworthy Bold" charset="0"/>
                <a:ea typeface="Noteworthy Bold" charset="0"/>
                <a:cs typeface="Noteworthy Bold" charset="0"/>
                <a:sym typeface="Noteworthy Bold" charset="0"/>
              </a:rPr>
              <a:t>Three Key Points</a:t>
            </a:r>
            <a:endParaRPr lang="en-US" sz="2400" kern="1200" dirty="0">
              <a:solidFill>
                <a:srgbClr val="572E2D"/>
              </a:solidFill>
              <a:effectLst/>
              <a:latin typeface="Noteworthy Bold" charset="0"/>
              <a:ea typeface="Noteworthy Bold" charset="0"/>
              <a:cs typeface="Noteworthy Bold" charset="0"/>
              <a:sym typeface="Noteworthy Bold" charset="0"/>
            </a:endParaRPr>
          </a:p>
          <a:p>
            <a:pPr lvl="0"/>
            <a:r>
              <a:rPr lang="en-US" sz="2400" kern="1200" dirty="0">
                <a:solidFill>
                  <a:srgbClr val="572E2D"/>
                </a:solidFill>
                <a:effectLst/>
                <a:latin typeface="Noteworthy Bold" charset="0"/>
                <a:ea typeface="Noteworthy Bold" charset="0"/>
                <a:cs typeface="Noteworthy Bold" charset="0"/>
                <a:sym typeface="Noteworthy Bold" charset="0"/>
              </a:rPr>
              <a:t>Biblical household codes stress mutual respect and dignity rather than harsh authority alone.</a:t>
            </a:r>
          </a:p>
          <a:p>
            <a:pPr lvl="0"/>
            <a:r>
              <a:rPr lang="en-US" sz="2400" kern="1200" dirty="0">
                <a:solidFill>
                  <a:srgbClr val="572E2D"/>
                </a:solidFill>
                <a:effectLst/>
                <a:latin typeface="Noteworthy Bold" charset="0"/>
                <a:ea typeface="Noteworthy Bold" charset="0"/>
                <a:cs typeface="Noteworthy Bold" charset="0"/>
                <a:sym typeface="Noteworthy Bold" charset="0"/>
              </a:rPr>
              <a:t>The gospel transforms ordinary relationships by applying Christlike behavior to everyday life.</a:t>
            </a:r>
          </a:p>
          <a:p>
            <a:pPr lvl="0"/>
            <a:r>
              <a:rPr lang="en-US" sz="2400" kern="1200" dirty="0">
                <a:solidFill>
                  <a:srgbClr val="572E2D"/>
                </a:solidFill>
                <a:effectLst/>
                <a:latin typeface="Noteworthy Bold" charset="0"/>
                <a:ea typeface="Noteworthy Bold" charset="0"/>
                <a:cs typeface="Noteworthy Bold" charset="0"/>
                <a:sym typeface="Noteworthy Bold" charset="0"/>
              </a:rPr>
              <a:t>Scripture acknowledges cultural realities while pointing believers toward God’s higher standard of justice and love.</a:t>
            </a:r>
          </a:p>
          <a:p>
            <a:r>
              <a:rPr lang="en-US" sz="2400" b="1" kern="1200" dirty="0">
                <a:solidFill>
                  <a:srgbClr val="572E2D"/>
                </a:solidFill>
                <a:effectLst/>
                <a:latin typeface="Noteworthy Bold" charset="0"/>
                <a:ea typeface="Noteworthy Bold" charset="0"/>
                <a:cs typeface="Noteworthy Bold" charset="0"/>
                <a:sym typeface="Noteworthy Bold" charset="0"/>
              </a:rPr>
              <a:t>Three Life Lessons Learned</a:t>
            </a:r>
            <a:endParaRPr lang="en-US" sz="2400" kern="1200" dirty="0">
              <a:solidFill>
                <a:srgbClr val="572E2D"/>
              </a:solidFill>
              <a:effectLst/>
              <a:latin typeface="Noteworthy Bold" charset="0"/>
              <a:ea typeface="Noteworthy Bold" charset="0"/>
              <a:cs typeface="Noteworthy Bold" charset="0"/>
              <a:sym typeface="Noteworthy Bold" charset="0"/>
            </a:endParaRPr>
          </a:p>
          <a:p>
            <a:pPr lvl="0"/>
            <a:r>
              <a:rPr lang="en-US" sz="2400" kern="1200" dirty="0">
                <a:solidFill>
                  <a:srgbClr val="572E2D"/>
                </a:solidFill>
                <a:effectLst/>
                <a:latin typeface="Noteworthy Bold" charset="0"/>
                <a:ea typeface="Noteworthy Bold" charset="0"/>
                <a:cs typeface="Noteworthy Bold" charset="0"/>
                <a:sym typeface="Noteworthy Bold" charset="0"/>
              </a:rPr>
              <a:t>Christian relationships should reflect respect, compassion, and responsibility toward one another.</a:t>
            </a:r>
          </a:p>
          <a:p>
            <a:pPr lvl="0"/>
            <a:r>
              <a:rPr lang="en-US" sz="2400" kern="1200" dirty="0">
                <a:solidFill>
                  <a:srgbClr val="572E2D"/>
                </a:solidFill>
                <a:effectLst/>
                <a:latin typeface="Noteworthy Bold" charset="0"/>
                <a:ea typeface="Noteworthy Bold" charset="0"/>
                <a:cs typeface="Noteworthy Bold" charset="0"/>
                <a:sym typeface="Noteworthy Bold" charset="0"/>
              </a:rPr>
              <a:t>The gospel has the power to transform lives even within imperfect social systems.</a:t>
            </a:r>
          </a:p>
          <a:p>
            <a:pPr lvl="0"/>
            <a:r>
              <a:rPr lang="en-US" sz="2400" kern="1200" dirty="0">
                <a:solidFill>
                  <a:srgbClr val="572E2D"/>
                </a:solidFill>
                <a:effectLst/>
                <a:latin typeface="Noteworthy Bold" charset="0"/>
                <a:ea typeface="Noteworthy Bold" charset="0"/>
                <a:cs typeface="Noteworthy Bold" charset="0"/>
                <a:sym typeface="Noteworthy Bold" charset="0"/>
              </a:rPr>
              <a:t>Believers are called to honor Christ through their conduct in the home, workplace, and community.</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a:t>
            </a:r>
          </a:p>
          <a:p>
            <a:pPr eaLnBrk="1"/>
            <a:endParaRPr lang="en-US"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0CEA5E6F-FEE7-476D-6178-6D68D06AC311}"/>
              </a:ext>
            </a:extLst>
          </p:cNvPr>
          <p:cNvSpPr>
            <a:spLocks noGrp="1" noRot="1" noChangeAspect="1" noTextEdit="1"/>
          </p:cNvSpPr>
          <p:nvPr>
            <p:ph type="sldImg"/>
          </p:nvPr>
        </p:nvSpPr>
        <p:spPr/>
      </p:sp>
      <p:sp>
        <p:nvSpPr>
          <p:cNvPr id="22531" name="Notes Placeholder 2">
            <a:extLst>
              <a:ext uri="{FF2B5EF4-FFF2-40B4-BE49-F238E27FC236}">
                <a16:creationId xmlns:a16="http://schemas.microsoft.com/office/drawing/2014/main" id="{E99614A9-CDE1-A8B3-0F86-CAA89FEB075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b="1" kern="1200" dirty="0">
                <a:solidFill>
                  <a:srgbClr val="572E2D"/>
                </a:solidFill>
                <a:effectLst/>
                <a:latin typeface="Noteworthy Bold" charset="0"/>
                <a:ea typeface="Noteworthy Bold" charset="0"/>
                <a:cs typeface="Noteworthy Bold" charset="0"/>
                <a:sym typeface="Noteworthy Bold" charset="0"/>
              </a:rPr>
              <a:t>Lesson Context</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Main Idea</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God calls His people to practice justice, generosity, humility, and responsible stewardship so that all people may experience His provision and dignity regardless of social status or economic position.</a:t>
            </a:r>
          </a:p>
          <a:p>
            <a:r>
              <a:rPr lang="en-US" sz="2400" b="1" kern="1200" dirty="0">
                <a:solidFill>
                  <a:srgbClr val="572E2D"/>
                </a:solidFill>
                <a:effectLst/>
                <a:latin typeface="Noteworthy Bold" charset="0"/>
                <a:ea typeface="Noteworthy Bold" charset="0"/>
                <a:cs typeface="Noteworthy Bold" charset="0"/>
                <a:sym typeface="Noteworthy Bold" charset="0"/>
              </a:rPr>
              <a:t>Analysis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This lesson connects the teachings of Moses and Paul concerning work, wealth, and human relationships. In Deuteronomy, Israel’s covenant identity was meant to shape how they treated the poor and marginalized through generosity and fairness. God reminded Israel that the poor would always exist, requiring compassion without resentment. In Ephesians, Paul applied the gospel to household relationships, transforming ordinary social roles with Christ-centered principles of dignity and mutual responsibility. In 1 Timothy, Paul warned against the love of money and false teachings that glorified wealth, teaching believers instead to trust God and use resources faithfully.</a:t>
            </a:r>
          </a:p>
          <a:p>
            <a:r>
              <a:rPr lang="en-US" sz="2400" b="1" kern="1200" dirty="0">
                <a:solidFill>
                  <a:srgbClr val="572E2D"/>
                </a:solidFill>
                <a:effectLst/>
                <a:latin typeface="Noteworthy Bold" charset="0"/>
                <a:ea typeface="Noteworthy Bold" charset="0"/>
                <a:cs typeface="Noteworthy Bold" charset="0"/>
                <a:sym typeface="Noteworthy Bold" charset="0"/>
              </a:rPr>
              <a:t>Summary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The Scriptures teach that work and provision are gifts from God, but believers must exercise justice and compassion in how they treat others. Moses instructed Israel to care generously for the poor as part of their covenant identity. Paul transformed household relationships by applying the teachings of Christ to everyday life. He also warned Timothy against greed and the love of money, urging believers to place their trust in God rather than wealth. Together, these passages show that godly justice and generosity should benefit all people.</a:t>
            </a:r>
          </a:p>
          <a:p>
            <a:r>
              <a:rPr lang="en-US" sz="2400" b="1" kern="1200" dirty="0">
                <a:solidFill>
                  <a:srgbClr val="572E2D"/>
                </a:solidFill>
                <a:effectLst/>
                <a:latin typeface="Noteworthy Bold" charset="0"/>
                <a:ea typeface="Noteworthy Bold" charset="0"/>
                <a:cs typeface="Noteworthy Bold" charset="0"/>
                <a:sym typeface="Noteworthy Bold" charset="0"/>
              </a:rPr>
              <a:t>Three Key Points</a:t>
            </a:r>
            <a:endParaRPr lang="en-US" sz="2400" kern="1200" dirty="0">
              <a:solidFill>
                <a:srgbClr val="572E2D"/>
              </a:solidFill>
              <a:effectLst/>
              <a:latin typeface="Noteworthy Bold" charset="0"/>
              <a:ea typeface="Noteworthy Bold" charset="0"/>
              <a:cs typeface="Noteworthy Bold" charset="0"/>
              <a:sym typeface="Noteworthy Bold" charset="0"/>
            </a:endParaRPr>
          </a:p>
          <a:p>
            <a:pPr lvl="0"/>
            <a:r>
              <a:rPr lang="en-US" sz="2400" kern="1200" dirty="0">
                <a:solidFill>
                  <a:srgbClr val="572E2D"/>
                </a:solidFill>
                <a:effectLst/>
                <a:latin typeface="Noteworthy Bold" charset="0"/>
                <a:ea typeface="Noteworthy Bold" charset="0"/>
                <a:cs typeface="Noteworthy Bold" charset="0"/>
                <a:sym typeface="Noteworthy Bold" charset="0"/>
              </a:rPr>
              <a:t>God expects His people to treat the poor and vulnerable with generosity and fairness.</a:t>
            </a:r>
          </a:p>
          <a:p>
            <a:pPr lvl="0"/>
            <a:r>
              <a:rPr lang="en-US" sz="2400" kern="1200" dirty="0">
                <a:solidFill>
                  <a:srgbClr val="572E2D"/>
                </a:solidFill>
                <a:effectLst/>
                <a:latin typeface="Noteworthy Bold" charset="0"/>
                <a:ea typeface="Noteworthy Bold" charset="0"/>
                <a:cs typeface="Noteworthy Bold" charset="0"/>
                <a:sym typeface="Noteworthy Bold" charset="0"/>
              </a:rPr>
              <a:t>The gospel transforms relationships by emphasizing dignity, respect, and mutual responsibility.</a:t>
            </a:r>
          </a:p>
          <a:p>
            <a:pPr lvl="0"/>
            <a:r>
              <a:rPr lang="en-US" sz="2400" kern="1200" dirty="0">
                <a:solidFill>
                  <a:srgbClr val="572E2D"/>
                </a:solidFill>
                <a:effectLst/>
                <a:latin typeface="Noteworthy Bold" charset="0"/>
                <a:ea typeface="Noteworthy Bold" charset="0"/>
                <a:cs typeface="Noteworthy Bold" charset="0"/>
                <a:sym typeface="Noteworthy Bold" charset="0"/>
              </a:rPr>
              <a:t>Wealth should never replace trust in God or become the focus of life.</a:t>
            </a:r>
          </a:p>
          <a:p>
            <a:r>
              <a:rPr lang="en-US" sz="2400" b="1" kern="1200" dirty="0">
                <a:solidFill>
                  <a:srgbClr val="572E2D"/>
                </a:solidFill>
                <a:effectLst/>
                <a:latin typeface="Noteworthy Bold" charset="0"/>
                <a:ea typeface="Noteworthy Bold" charset="0"/>
                <a:cs typeface="Noteworthy Bold" charset="0"/>
                <a:sym typeface="Noteworthy Bold" charset="0"/>
              </a:rPr>
              <a:t>Three Life Lessons Learned</a:t>
            </a:r>
            <a:endParaRPr lang="en-US" sz="2400" kern="1200" dirty="0">
              <a:solidFill>
                <a:srgbClr val="572E2D"/>
              </a:solidFill>
              <a:effectLst/>
              <a:latin typeface="Noteworthy Bold" charset="0"/>
              <a:ea typeface="Noteworthy Bold" charset="0"/>
              <a:cs typeface="Noteworthy Bold" charset="0"/>
              <a:sym typeface="Noteworthy Bold" charset="0"/>
            </a:endParaRPr>
          </a:p>
          <a:p>
            <a:pPr lvl="0"/>
            <a:r>
              <a:rPr lang="en-US" sz="2400" kern="1200" dirty="0">
                <a:solidFill>
                  <a:srgbClr val="572E2D"/>
                </a:solidFill>
                <a:effectLst/>
                <a:latin typeface="Noteworthy Bold" charset="0"/>
                <a:ea typeface="Noteworthy Bold" charset="0"/>
                <a:cs typeface="Noteworthy Bold" charset="0"/>
                <a:sym typeface="Noteworthy Bold" charset="0"/>
              </a:rPr>
              <a:t>Christians should use their resources and influence to help others rather than exploit them.</a:t>
            </a:r>
          </a:p>
          <a:p>
            <a:pPr lvl="0"/>
            <a:r>
              <a:rPr lang="en-US" sz="2400" kern="1200" dirty="0">
                <a:solidFill>
                  <a:srgbClr val="572E2D"/>
                </a:solidFill>
                <a:effectLst/>
                <a:latin typeface="Noteworthy Bold" charset="0"/>
                <a:ea typeface="Noteworthy Bold" charset="0"/>
                <a:cs typeface="Noteworthy Bold" charset="0"/>
                <a:sym typeface="Noteworthy Bold" charset="0"/>
              </a:rPr>
              <a:t>God’s people are called to reflect Christ in every relationship and responsibility.</a:t>
            </a:r>
          </a:p>
          <a:p>
            <a:pPr lvl="0"/>
            <a:r>
              <a:rPr lang="en-US" sz="2400" kern="1200" dirty="0">
                <a:solidFill>
                  <a:srgbClr val="572E2D"/>
                </a:solidFill>
                <a:effectLst/>
                <a:latin typeface="Noteworthy Bold" charset="0"/>
                <a:ea typeface="Noteworthy Bold" charset="0"/>
                <a:cs typeface="Noteworthy Bold" charset="0"/>
                <a:sym typeface="Noteworthy Bold" charset="0"/>
              </a:rPr>
              <a:t>True security comes from trusting God, not from money or social position.</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a:t>
            </a:r>
          </a:p>
          <a:p>
            <a:pPr eaLnBrk="1"/>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id="{8809E2C1-45BA-F475-F594-B9AFF0BFFAC4}"/>
              </a:ext>
            </a:extLst>
          </p:cNvPr>
          <p:cNvSpPr>
            <a:spLocks noGrp="1" noRot="1" noChangeAspect="1" noChangeArrowheads="1" noTextEdit="1"/>
          </p:cNvSpPr>
          <p:nvPr>
            <p:ph type="sldImg"/>
          </p:nvPr>
        </p:nvSpPr>
        <p:spPr/>
      </p:sp>
      <p:sp>
        <p:nvSpPr>
          <p:cNvPr id="24579" name="Rectangle 2">
            <a:extLst>
              <a:ext uri="{FF2B5EF4-FFF2-40B4-BE49-F238E27FC236}">
                <a16:creationId xmlns:a16="http://schemas.microsoft.com/office/drawing/2014/main" id="{4D63926A-4394-0D50-A3B2-EBE57770F1B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r>
              <a:rPr lang="en-US" sz="2400" kern="1200" dirty="0">
                <a:solidFill>
                  <a:srgbClr val="572E2D"/>
                </a:solidFill>
                <a:effectLst/>
                <a:latin typeface="Noteworthy Bold" charset="0"/>
                <a:ea typeface="Noteworthy Bold" charset="0"/>
                <a:cs typeface="Noteworthy Bold" charset="0"/>
                <a:sym typeface="Noteworthy Bold" charset="0"/>
              </a:rPr>
              <a:t> </a:t>
            </a:r>
            <a:r>
              <a:rPr lang="en-US" sz="2400" b="1" kern="1200" dirty="0">
                <a:solidFill>
                  <a:srgbClr val="572E2D"/>
                </a:solidFill>
                <a:effectLst/>
                <a:latin typeface="Noteworthy Bold" charset="0"/>
                <a:ea typeface="Noteworthy Bold" charset="0"/>
                <a:cs typeface="Noteworthy Bold" charset="0"/>
                <a:sym typeface="Noteworthy Bold" charset="0"/>
              </a:rPr>
              <a:t>Providing for All</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God commands His people to practice justice, fairness, and generosity by protecting workers, defending the vulnerable, and sharing His blessings with those in need. </a:t>
            </a:r>
            <a:r>
              <a:rPr lang="en-US" sz="2400" kern="1200" dirty="0">
                <a:solidFill>
                  <a:srgbClr val="572E2D"/>
                </a:solidFill>
                <a:effectLst/>
                <a:latin typeface="Noteworthy Bold" charset="0"/>
                <a:ea typeface="Noteworthy Bold" charset="0"/>
                <a:cs typeface="Noteworthy Bold" charset="0"/>
                <a:sym typeface="Noteworthy Bold" charset="0"/>
              </a:rPr>
              <a:t>God commanded Israel to treat workers fairly, avoid economic oppression, and protect vulnerable members of society. Individuals were held responsible for their own wrongdoing rather than punished for others’ sins. Landowners were also instructed to leave food behind for the poor and marginalized. Through these commands, God established a culture of justice, compassion, and generosity where everyone could experience His provision and blessing.</a:t>
            </a:r>
          </a:p>
          <a:p>
            <a:r>
              <a:rPr lang="en-US" sz="2400" b="1" kern="1200" dirty="0">
                <a:solidFill>
                  <a:srgbClr val="572E2D"/>
                </a:solidFill>
                <a:effectLst/>
                <a:latin typeface="Noteworthy Bold" charset="0"/>
                <a:ea typeface="Noteworthy Bold" charset="0"/>
                <a:cs typeface="Noteworthy Bold" charset="0"/>
                <a:sym typeface="Noteworthy Bold" charset="0"/>
              </a:rPr>
              <a:t>Three Key Points</a:t>
            </a:r>
            <a:endParaRPr lang="en-US" sz="2400" kern="1200" dirty="0">
              <a:solidFill>
                <a:srgbClr val="572E2D"/>
              </a:solidFill>
              <a:effectLst/>
              <a:latin typeface="Noteworthy Bold" charset="0"/>
              <a:ea typeface="Noteworthy Bold" charset="0"/>
              <a:cs typeface="Noteworthy Bold" charset="0"/>
              <a:sym typeface="Noteworthy Bold" charset="0"/>
            </a:endParaRP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God condemns exploitation and requires fair treatment of workers and the poor.</a:t>
            </a: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Justice includes both personal accountability and protection for vulnerable people.</a:t>
            </a: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God blesses generosity and expects His people to share their abundance with others.</a:t>
            </a:r>
          </a:p>
          <a:p>
            <a:r>
              <a:rPr lang="en-US" sz="2400" b="1" kern="1200" dirty="0">
                <a:solidFill>
                  <a:srgbClr val="572E2D"/>
                </a:solidFill>
                <a:effectLst/>
                <a:latin typeface="Noteworthy Bold" charset="0"/>
                <a:ea typeface="Noteworthy Bold" charset="0"/>
                <a:cs typeface="Noteworthy Bold" charset="0"/>
                <a:sym typeface="Noteworthy Bold" charset="0"/>
              </a:rPr>
              <a:t>Three Life Lessons Learned</a:t>
            </a:r>
            <a:endParaRPr lang="en-US" sz="2400" kern="1200" dirty="0">
              <a:solidFill>
                <a:srgbClr val="572E2D"/>
              </a:solidFill>
              <a:effectLst/>
              <a:latin typeface="Noteworthy Bold" charset="0"/>
              <a:ea typeface="Noteworthy Bold" charset="0"/>
              <a:cs typeface="Noteworthy Bold" charset="0"/>
              <a:sym typeface="Noteworthy Bold" charset="0"/>
            </a:endParaRP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Christians should treat employees, workers, and those in need with fairness and compassion.</a:t>
            </a: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God values justice that protects dignity and prevents abuse or oppression.</a:t>
            </a: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Generosity toward others invites God’s blessing and reflects His character.</a:t>
            </a:r>
          </a:p>
          <a:p>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Analysis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Moses instructed Israel to build a society marked by compassion and justice because God had delivered them from slavery in Egypt. Employers were forbidden to exploit workers or delay wages, recognizing that many depended on daily income for survival. God also emphasized personal accountability for sin, preventing innocent family members from suffering unjust punishment. Additionally, God required landowners to leave portions of their harvest for foreigners, widows, and orphans, ensuring provision for the needy. These laws reflected God’s heart for dignity, mercy, and equitable treatment for all people.</a:t>
            </a:r>
          </a:p>
          <a:p>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&gt;&lt;&gt;&lt;&gt;&lt;&gt;&lt;&gt;&lt;&gt;&lt;&gt;&lt;&gt;&lt;&gt;&lt;&gt;&lt;&gt;&lt;&gt;&lt;&gt;&lt;&gt;&lt; </a:t>
            </a:r>
          </a:p>
          <a:p>
            <a:r>
              <a:rPr lang="en-US" sz="2400" b="1" kern="1200" dirty="0">
                <a:solidFill>
                  <a:srgbClr val="572E2D"/>
                </a:solidFill>
                <a:effectLst/>
                <a:latin typeface="Noteworthy Bold" charset="0"/>
                <a:ea typeface="Noteworthy Bold" charset="0"/>
                <a:cs typeface="Noteworthy Bold" charset="0"/>
                <a:sym typeface="Noteworthy Bold" charset="0"/>
              </a:rPr>
              <a:t>Providing for All</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In his parting words to Israel, Moses gives instruction for life in the promised land.  God redeemed Israel from slavery in Egypt; He requires their just and generous treatment of the poor and powerless among them: hired workers, foreigners, orphans, and widows.  Moses addresses employers, cautioning that they are not to take advantage of anyone hired (vv.  14–15).  They must treat workers— both Israelites and foreigners—fairly and justly (Deut.  24:14).  Consider the practical realities facing people who live “paycheck to paycheck” (as we say today).  Timely payment of a day’s wages could spell the difference between having food to eat or not.  But if the powerful take advantage of the powerless, God will hear the cries of the oppressed— just as He heard the cries of Hebrew slaves (Ex.  3:7).  Moses warns that economic exploitation is a sin (Deut.  24:15). </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In the same context, God answers a general question: </a:t>
            </a:r>
            <a:r>
              <a:rPr lang="en-US" sz="2400" i="1" kern="1200" dirty="0">
                <a:solidFill>
                  <a:srgbClr val="572E2D"/>
                </a:solidFill>
                <a:effectLst/>
                <a:latin typeface="Noteworthy Bold" charset="0"/>
                <a:ea typeface="Noteworthy Bold" charset="0"/>
                <a:cs typeface="Noteworthy Bold" charset="0"/>
                <a:sym typeface="Noteworthy Bold" charset="0"/>
              </a:rPr>
              <a:t>Who is responsible for crimes? </a:t>
            </a:r>
            <a:r>
              <a:rPr lang="en-US" sz="2400" kern="1200" dirty="0">
                <a:solidFill>
                  <a:srgbClr val="572E2D"/>
                </a:solidFill>
                <a:effectLst/>
                <a:latin typeface="Noteworthy Bold" charset="0"/>
                <a:ea typeface="Noteworthy Bold" charset="0"/>
                <a:cs typeface="Noteworthy Bold" charset="0"/>
                <a:sym typeface="Noteworthy Bold" charset="0"/>
              </a:rPr>
              <a:t>Instead of punishing families together for capital offenses, He holds individuals responsible for their own sins (v.  16).  This prevents a variety of abuses, with innocent people receiving guilt by association. </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Finally, God gives specific requirements for the protection of the destitute (vv.  17–21).  All people are deserving of justice, and it is never acceptable to take clothes from another’s back (v.  17).  This “pledge” refers to collateral for a loan (since handwoven garments are valuable).  God is telling the loaner to make it easy for the person who needs financial help.  Owners of fields, orchards, and vineyards must deliberately leave extra food around, free for “the foreigner, the fatherless and the widow” (vv.  19–21).  In the promised land, there shall be more than enough for everyone (see 15:4–8).  And if God’s people share with the needy, they invite the Lord to bring even more abundant blessing (v.  19). </a:t>
            </a:r>
          </a:p>
          <a:p>
            <a:r>
              <a:rPr lang="en-US" sz="2400" kern="1200" dirty="0">
                <a:solidFill>
                  <a:srgbClr val="572E2D"/>
                </a:solidFill>
                <a:effectLst/>
                <a:latin typeface="Noteworthy Bold" charset="0"/>
                <a:ea typeface="Noteworthy Bold" charset="0"/>
                <a:cs typeface="Noteworthy Bold" charset="0"/>
                <a:sym typeface="Noteworthy Bold" charset="0"/>
              </a:rPr>
              <a:t> </a:t>
            </a:r>
          </a:p>
          <a:p>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 </a:t>
            </a: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13452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3730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2281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idx="13"/>
          </p:nvPr>
        </p:nvSpPr>
        <p:spPr>
          <a:xfrm>
            <a:off x="2044702" y="-25400"/>
            <a:ext cx="12534901" cy="8648700"/>
          </a:xfrm>
          <a:prstGeom prst="rect">
            <a:avLst/>
          </a:prstGeom>
          <a:ln w="9525">
            <a:round/>
          </a:ln>
        </p:spPr>
        <p:txBody>
          <a:bodyPr lIns="91439" tIns="45719" rIns="91439" bIns="45719" anchor="t">
            <a:noAutofit/>
          </a:bodyPr>
          <a:lstStyle/>
          <a:p>
            <a:endParaRPr/>
          </a:p>
        </p:txBody>
      </p:sp>
      <p:sp>
        <p:nvSpPr>
          <p:cNvPr id="39" name="Shape 39"/>
          <p:cNvSpPr txBox="1">
            <a:spLocks noGrp="1"/>
          </p:cNvSpPr>
          <p:nvPr>
            <p:ph type="title"/>
          </p:nvPr>
        </p:nvSpPr>
        <p:spPr>
          <a:xfrm>
            <a:off x="609600" y="1155700"/>
            <a:ext cx="5994400" cy="3568700"/>
          </a:xfrm>
          <a:prstGeom prst="rect">
            <a:avLst/>
          </a:prstGeom>
        </p:spPr>
        <p:txBody>
          <a:bodyPr anchor="b"/>
          <a:lstStyle>
            <a:lvl1pPr>
              <a:defRPr sz="5801"/>
            </a:lvl1pPr>
          </a:lstStyle>
          <a:p>
            <a:r>
              <a:t>Title Text</a:t>
            </a:r>
          </a:p>
        </p:txBody>
      </p:sp>
      <p:sp>
        <p:nvSpPr>
          <p:cNvPr id="40" name="Shape 40"/>
          <p:cNvSpPr txBox="1">
            <a:spLocks noGrp="1"/>
          </p:cNvSpPr>
          <p:nvPr>
            <p:ph type="body" sz="quarter" idx="1"/>
          </p:nvPr>
        </p:nvSpPr>
        <p:spPr>
          <a:xfrm>
            <a:off x="609600" y="4762500"/>
            <a:ext cx="5994400" cy="3568700"/>
          </a:xfrm>
          <a:prstGeom prst="rect">
            <a:avLst/>
          </a:prstGeom>
        </p:spPr>
        <p:txBody>
          <a:bodyPr anchor="t"/>
          <a:lstStyle>
            <a:lvl1pPr marL="0" indent="0" algn="ctr">
              <a:spcBef>
                <a:spcPts val="0"/>
              </a:spcBef>
              <a:buSzTx/>
              <a:buNone/>
            </a:lvl1pPr>
            <a:lvl2pPr marL="0" indent="228623" algn="ctr">
              <a:spcBef>
                <a:spcPts val="0"/>
              </a:spcBef>
              <a:buSzTx/>
              <a:buNone/>
            </a:lvl2pPr>
            <a:lvl3pPr marL="0" indent="457246" algn="ctr">
              <a:spcBef>
                <a:spcPts val="0"/>
              </a:spcBef>
              <a:buSzTx/>
              <a:buNone/>
            </a:lvl3pPr>
            <a:lvl4pPr marL="0" indent="685869" algn="ctr">
              <a:spcBef>
                <a:spcPts val="0"/>
              </a:spcBef>
              <a:buSzTx/>
              <a:buNone/>
            </a:lvl4pPr>
            <a:lvl5pPr marL="0" indent="914492"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hape 4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72959977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853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91991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461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326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6411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095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1219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39058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97171BCC-F4F4-133A-A75E-7059641B2432}"/>
              </a:ext>
            </a:extLst>
          </p:cNvPr>
          <p:cNvSpPr>
            <a:spLocks noGrp="1"/>
          </p:cNvSpPr>
          <p:nvPr>
            <p:ph type="title"/>
          </p:nvPr>
        </p:nvSpPr>
        <p:spPr bwMode="auto">
          <a:xfrm>
            <a:off x="1270000" y="254000"/>
            <a:ext cx="10464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Helvetica Light" charset="0"/>
              </a:rPr>
              <a:t>Click to edit Master title style</a:t>
            </a:r>
          </a:p>
        </p:txBody>
      </p:sp>
      <p:sp>
        <p:nvSpPr>
          <p:cNvPr id="1027" name="Rectangle 2">
            <a:extLst>
              <a:ext uri="{FF2B5EF4-FFF2-40B4-BE49-F238E27FC236}">
                <a16:creationId xmlns:a16="http://schemas.microsoft.com/office/drawing/2014/main" id="{E5F2FDB4-11E3-93AA-B755-5DCBB0B1BE0F}"/>
              </a:ext>
            </a:extLst>
          </p:cNvPr>
          <p:cNvSpPr>
            <a:spLocks noGrp="1"/>
          </p:cNvSpPr>
          <p:nvPr>
            <p:ph type="body" idx="1"/>
          </p:nvPr>
        </p:nvSpPr>
        <p:spPr bwMode="auto">
          <a:xfrm>
            <a:off x="1270000" y="2768600"/>
            <a:ext cx="10464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Helvetica Light" charset="0"/>
              </a:rPr>
              <a:t>Click to edit Master text styles</a:t>
            </a:r>
          </a:p>
          <a:p>
            <a:pPr lvl="1"/>
            <a:r>
              <a:rPr lang="en-US" altLang="en-US">
                <a:sym typeface="Helvetica Light" charset="0"/>
              </a:rPr>
              <a:t>Second level</a:t>
            </a:r>
          </a:p>
          <a:p>
            <a:pPr lvl="2"/>
            <a:r>
              <a:rPr lang="en-US" altLang="en-US">
                <a:sym typeface="Helvetica Light" charset="0"/>
              </a:rPr>
              <a:t>Third level</a:t>
            </a:r>
          </a:p>
          <a:p>
            <a:pPr lvl="3"/>
            <a:r>
              <a:rPr lang="en-US" altLang="en-US">
                <a:sym typeface="Helvetica Light" charset="0"/>
              </a:rPr>
              <a:t>Fourth level</a:t>
            </a:r>
          </a:p>
          <a:p>
            <a:pPr lvl="4"/>
            <a:r>
              <a:rPr lang="en-US" alt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p:titleStyle>
    <p:bodyStyle>
      <a:lvl1pPr marL="381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1pPr>
      <a:lvl2pPr marL="762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2pPr>
      <a:lvl3pPr marL="1143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3pPr>
      <a:lvl4pPr marL="1524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4pPr>
      <a:lvl5pPr marL="1905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5pPr>
      <a:lvl6pPr marL="23622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6pPr>
      <a:lvl7pPr marL="28194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7pPr>
      <a:lvl8pPr marL="32766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8pPr>
      <a:lvl9pPr marL="37338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1E85E76B-BBFB-A8EF-90FE-856C480FCA90}"/>
              </a:ext>
            </a:extLst>
          </p:cNvPr>
          <p:cNvSpPr>
            <a:spLocks/>
          </p:cNvSpPr>
          <p:nvPr/>
        </p:nvSpPr>
        <p:spPr bwMode="auto">
          <a:xfrm>
            <a:off x="0" y="0"/>
            <a:ext cx="13004800" cy="7302500"/>
          </a:xfrm>
          <a:prstGeom prst="rect">
            <a:avLst/>
          </a:prstGeom>
          <a:blipFill>
            <a:blip r:embed="rId4"/>
            <a:stretch>
              <a:fillRect/>
            </a:stretch>
          </a:blipFill>
          <a:ln>
            <a:noFill/>
          </a:ln>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2051" name="Rectangle 2">
            <a:extLst>
              <a:ext uri="{FF2B5EF4-FFF2-40B4-BE49-F238E27FC236}">
                <a16:creationId xmlns:a16="http://schemas.microsoft.com/office/drawing/2014/main" id="{43DB0399-550C-BD32-DB9A-C57D90D263B1}"/>
              </a:ext>
            </a:extLst>
          </p:cNvPr>
          <p:cNvSpPr>
            <a:spLocks/>
          </p:cNvSpPr>
          <p:nvPr/>
        </p:nvSpPr>
        <p:spPr bwMode="auto">
          <a:xfrm>
            <a:off x="0" y="7291388"/>
            <a:ext cx="13004800" cy="66675"/>
          </a:xfrm>
          <a:prstGeom prst="rect">
            <a:avLst/>
          </a:prstGeom>
          <a:solidFill>
            <a:srgbClr val="FFFFFF"/>
          </a:solidFill>
          <a:ln>
            <a:noFill/>
          </a:ln>
          <a:effectLst>
            <a:outerShdw dist="10160" dir="5400000" algn="ctr" rotWithShape="0">
              <a:srgbClr val="000000">
                <a:alpha val="59998"/>
              </a:srgbClr>
            </a:outerShdw>
          </a:effectLst>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2052" name="Rectangle 3">
            <a:extLst>
              <a:ext uri="{FF2B5EF4-FFF2-40B4-BE49-F238E27FC236}">
                <a16:creationId xmlns:a16="http://schemas.microsoft.com/office/drawing/2014/main" id="{2B9CF60A-FF0A-2FDA-B4D3-E76A4C6BE316}"/>
              </a:ext>
            </a:extLst>
          </p:cNvPr>
          <p:cNvSpPr>
            <a:spLocks noGrp="1" noChangeArrowheads="1"/>
          </p:cNvSpPr>
          <p:nvPr>
            <p:ph type="body" idx="1"/>
          </p:nvPr>
        </p:nvSpPr>
        <p:spPr>
          <a:xfrm>
            <a:off x="1067594" y="647080"/>
            <a:ext cx="11225212" cy="960437"/>
          </a:xfrm>
        </p:spPr>
        <p:txBody>
          <a:bodyPr lIns="165100" tIns="0" rIns="76200" bIns="0" anchor="t"/>
          <a:lstStyle/>
          <a:p>
            <a:pPr marL="0" indent="0" eaLnBrk="1">
              <a:buSzTx/>
              <a:buFontTx/>
              <a:buNone/>
            </a:pPr>
            <a:r>
              <a:rPr lang="en-US" altLang="en-US" sz="5000" b="1" dirty="0">
                <a:solidFill>
                  <a:srgbClr val="FFFFFF"/>
                </a:solidFill>
                <a:latin typeface="Helvetica" panose="020B0604020202020204" pitchFamily="34" charset="0"/>
                <a:ea typeface="Helvetica" panose="020B0604020202020204" pitchFamily="34" charset="0"/>
                <a:cs typeface="Helvetica" panose="020B0604020202020204" pitchFamily="34" charset="0"/>
              </a:rPr>
              <a:t>CHRISTIAN MANNER OF JUSTICE</a:t>
            </a:r>
          </a:p>
        </p:txBody>
      </p:sp>
      <p:sp>
        <p:nvSpPr>
          <p:cNvPr id="3078" name="Rectangle 6">
            <a:extLst>
              <a:ext uri="{FF2B5EF4-FFF2-40B4-BE49-F238E27FC236}">
                <a16:creationId xmlns:a16="http://schemas.microsoft.com/office/drawing/2014/main" id="{0E63BE7B-8738-1469-FF29-974F1361B2CA}"/>
              </a:ext>
            </a:extLst>
          </p:cNvPr>
          <p:cNvSpPr>
            <a:spLocks/>
          </p:cNvSpPr>
          <p:nvPr/>
        </p:nvSpPr>
        <p:spPr bwMode="auto">
          <a:xfrm>
            <a:off x="10812060" y="8848417"/>
            <a:ext cx="2182005" cy="1012345"/>
          </a:xfrm>
          <a:prstGeom prst="rect">
            <a:avLst/>
          </a:prstGeom>
          <a:solidFill>
            <a:srgbClr val="000000">
              <a:alpha val="0"/>
            </a:srgbClr>
          </a:solidFill>
          <a:ln w="12700" cap="flat" cmpd="sng">
            <a:noFill/>
            <a:prstDash val="solid"/>
            <a:miter lim="0"/>
            <a:headEnd/>
            <a:tailEnd/>
          </a:ln>
          <a:effectLst/>
        </p:spPr>
        <p:txBody>
          <a:bodyPr lIns="177800" tIns="114300" rIns="177800" bIns="114300" anchor="ctr"/>
          <a:lstStyle/>
          <a:p>
            <a:pPr algn="l" defTabSz="1296988">
              <a:defRPr/>
            </a:pPr>
            <a:r>
              <a:rPr lang="en-US" sz="1600" b="1" dirty="0">
                <a:solidFill>
                  <a:srgbClr val="FFC000"/>
                </a:solidFill>
                <a:effectLst>
                  <a:outerShdw blurRad="38100" dist="38100" dir="2700000" algn="tl">
                    <a:srgbClr val="C0C0C0"/>
                  </a:outerShdw>
                </a:effectLst>
                <a:latin typeface="Helvetica" charset="0"/>
                <a:ea typeface="Helvetica" charset="0"/>
                <a:cs typeface="Helvetica" charset="0"/>
                <a:sym typeface="Helvetica" charset="0"/>
              </a:rPr>
              <a:t>Week of 5/17/2026</a:t>
            </a:r>
          </a:p>
        </p:txBody>
      </p:sp>
      <p:sp>
        <p:nvSpPr>
          <p:cNvPr id="3081" name="Rectangle 9">
            <a:extLst>
              <a:ext uri="{FF2B5EF4-FFF2-40B4-BE49-F238E27FC236}">
                <a16:creationId xmlns:a16="http://schemas.microsoft.com/office/drawing/2014/main" id="{99768381-3C5B-1B30-F473-A320925E6EEF}"/>
              </a:ext>
            </a:extLst>
          </p:cNvPr>
          <p:cNvSpPr>
            <a:spLocks/>
          </p:cNvSpPr>
          <p:nvPr/>
        </p:nvSpPr>
        <p:spPr bwMode="auto">
          <a:xfrm>
            <a:off x="477643" y="7506963"/>
            <a:ext cx="4459288" cy="1270000"/>
          </a:xfrm>
          <a:prstGeom prst="rect">
            <a:avLst/>
          </a:prstGeom>
          <a:solidFill>
            <a:srgbClr val="000000">
              <a:alpha val="0"/>
            </a:srgbClr>
          </a:solidFill>
          <a:ln w="12700" cap="flat" cmpd="sng">
            <a:noFill/>
            <a:prstDash val="solid"/>
            <a:miter lim="0"/>
            <a:headEnd/>
            <a:tailEnd/>
          </a:ln>
          <a:effectLst/>
        </p:spPr>
        <p:txBody>
          <a:bodyPr lIns="114300" tIns="114300" rIns="114300" bIns="114300"/>
          <a:lstStyle/>
          <a:p>
            <a:pPr algn="l" defTabSz="1296988">
              <a:defRPr/>
            </a:pPr>
            <a:r>
              <a:rPr lang="en-US" sz="2500" b="1" u="sng" dirty="0">
                <a:solidFill>
                  <a:srgbClr val="FFC000"/>
                </a:solidFill>
                <a:effectLst>
                  <a:outerShdw blurRad="38100" dist="38100" dir="2700000" algn="tl">
                    <a:srgbClr val="C0C0C0"/>
                  </a:outerShdw>
                </a:effectLst>
                <a:latin typeface="Helvetica" charset="0"/>
                <a:ea typeface="Helvetica" charset="0"/>
                <a:cs typeface="Helvetica" charset="0"/>
                <a:sym typeface="Helvetica" charset="0"/>
              </a:rPr>
              <a:t>Lesson Focus:</a:t>
            </a:r>
            <a:r>
              <a:rPr lang="en-US" sz="2500" b="1" u="sng" dirty="0">
                <a:solidFill>
                  <a:srgbClr val="FFFFFF"/>
                </a:solidFill>
                <a:effectLst>
                  <a:outerShdw blurRad="38100" dist="38100" dir="2700000" algn="tl">
                    <a:srgbClr val="C0C0C0"/>
                  </a:outerShdw>
                </a:effectLst>
                <a:latin typeface="Helvetica" charset="0"/>
                <a:ea typeface="Helvetica" charset="0"/>
                <a:cs typeface="Helvetica" charset="0"/>
                <a:sym typeface="Helvetica" charset="0"/>
              </a:rPr>
              <a:t> </a:t>
            </a:r>
            <a:endParaRPr lang="en-US" sz="2500" u="sng" dirty="0">
              <a:latin typeface="Helvetica" charset="0"/>
              <a:ea typeface="Helvetica" charset="0"/>
              <a:cs typeface="Helvetica" charset="0"/>
              <a:sym typeface="Helvetica" charset="0"/>
            </a:endParaRPr>
          </a:p>
          <a:p>
            <a:pPr algn="l" defTabSz="1296988">
              <a:defRPr/>
            </a:pPr>
            <a:endParaRPr lang="en-US" sz="1800" b="1" dirty="0">
              <a:solidFill>
                <a:srgbClr val="FFFFFF"/>
              </a:solidFill>
              <a:latin typeface="Arial Black" pitchFamily="34" charset="0"/>
              <a:ea typeface="Arial Black" pitchFamily="34" charset="0"/>
              <a:cs typeface="Arial Black" pitchFamily="34" charset="0"/>
              <a:sym typeface="Arial Black" pitchFamily="34" charset="0"/>
            </a:endParaRPr>
          </a:p>
          <a:p>
            <a:pPr algn="l" defTabSz="1296988">
              <a:defRPr/>
            </a:pPr>
            <a:r>
              <a:rPr lang="en-US" sz="1800" b="1" dirty="0">
                <a:solidFill>
                  <a:srgbClr val="FFFFFF"/>
                </a:solidFill>
                <a:latin typeface="Arial Black" pitchFamily="34" charset="0"/>
                <a:ea typeface="Arial Black" pitchFamily="34" charset="0"/>
                <a:cs typeface="Arial Black" pitchFamily="34" charset="0"/>
                <a:sym typeface="Arial Black" pitchFamily="34" charset="0"/>
              </a:rPr>
              <a:t>Trust in God and not</a:t>
            </a:r>
          </a:p>
          <a:p>
            <a:pPr algn="l" defTabSz="1296988">
              <a:defRPr/>
            </a:pPr>
            <a:r>
              <a:rPr lang="en-US" sz="1800" b="1" dirty="0">
                <a:solidFill>
                  <a:srgbClr val="FFFFFF"/>
                </a:solidFill>
                <a:latin typeface="Arial Black" pitchFamily="34" charset="0"/>
                <a:ea typeface="Arial Black" pitchFamily="34" charset="0"/>
                <a:cs typeface="Arial Black" pitchFamily="34" charset="0"/>
                <a:sym typeface="Arial Black" pitchFamily="34" charset="0"/>
              </a:rPr>
              <a:t>the uncertainty of wealth.</a:t>
            </a:r>
            <a:endParaRPr lang="en-US" dirty="0"/>
          </a:p>
        </p:txBody>
      </p:sp>
      <p:sp>
        <p:nvSpPr>
          <p:cNvPr id="2061" name="Rectangle 14">
            <a:extLst>
              <a:ext uri="{FF2B5EF4-FFF2-40B4-BE49-F238E27FC236}">
                <a16:creationId xmlns:a16="http://schemas.microsoft.com/office/drawing/2014/main" id="{3DFDAD46-67A2-A533-8857-E0E111D2897D}"/>
              </a:ext>
            </a:extLst>
          </p:cNvPr>
          <p:cNvSpPr>
            <a:spLocks/>
          </p:cNvSpPr>
          <p:nvPr/>
        </p:nvSpPr>
        <p:spPr bwMode="auto">
          <a:xfrm>
            <a:off x="9124950" y="5092700"/>
            <a:ext cx="3879850" cy="1300163"/>
          </a:xfrm>
          <a:prstGeom prst="rect">
            <a:avLst/>
          </a:prstGeom>
          <a:solidFill>
            <a:srgbClr val="000000">
              <a:alpha val="0"/>
            </a:srgbClr>
          </a:solidFill>
          <a:ln w="9031" cap="rnd">
            <a:solidFill>
              <a:srgbClr val="000000"/>
            </a:solidFill>
            <a:round/>
            <a:headEnd/>
            <a:tailEnd/>
          </a:ln>
          <a:effectLst>
            <a:outerShdw dist="25000" dir="5400000" algn="ctr" rotWithShape="0">
              <a:srgbClr val="000000">
                <a:alpha val="37999"/>
              </a:srgbClr>
            </a:outerShdw>
          </a:effec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3087" name="Rectangle 15">
            <a:extLst>
              <a:ext uri="{FF2B5EF4-FFF2-40B4-BE49-F238E27FC236}">
                <a16:creationId xmlns:a16="http://schemas.microsoft.com/office/drawing/2014/main" id="{FC702637-A397-C447-1A6F-6272C346902A}"/>
              </a:ext>
            </a:extLst>
          </p:cNvPr>
          <p:cNvSpPr>
            <a:spLocks/>
          </p:cNvSpPr>
          <p:nvPr/>
        </p:nvSpPr>
        <p:spPr bwMode="auto">
          <a:xfrm>
            <a:off x="6301807" y="7506963"/>
            <a:ext cx="3879850" cy="1287540"/>
          </a:xfrm>
          <a:prstGeom prst="rect">
            <a:avLst/>
          </a:prstGeom>
          <a:solidFill>
            <a:srgbClr val="000000">
              <a:alpha val="0"/>
            </a:srgbClr>
          </a:solidFill>
          <a:ln w="12700" cap="flat" cmpd="sng">
            <a:noFill/>
            <a:prstDash val="solid"/>
            <a:miter lim="0"/>
            <a:headEnd/>
            <a:tailEnd/>
          </a:ln>
          <a:effectLst/>
        </p:spPr>
        <p:txBody>
          <a:bodyPr lIns="114300" tIns="114300" rIns="114300" bIns="114300"/>
          <a:lstStyle/>
          <a:p>
            <a:pPr marL="66675" algn="l" defTabSz="1296988">
              <a:defRPr/>
            </a:pPr>
            <a:r>
              <a:rPr lang="en-US" sz="2500" b="1" u="sng" dirty="0">
                <a:solidFill>
                  <a:srgbClr val="FFC000"/>
                </a:solidFill>
                <a:effectLst>
                  <a:outerShdw blurRad="38100" dist="38100" dir="2700000" algn="tl">
                    <a:srgbClr val="C0C0C0"/>
                  </a:outerShdw>
                </a:effectLst>
                <a:latin typeface="Helvetica" charset="0"/>
                <a:ea typeface="Helvetica" charset="0"/>
                <a:cs typeface="Helvetica" charset="0"/>
                <a:sym typeface="Helvetica" charset="0"/>
              </a:rPr>
              <a:t>Lesson Scripture:</a:t>
            </a:r>
            <a:endParaRPr lang="en-US" sz="2100" dirty="0">
              <a:latin typeface="Helvetica" charset="0"/>
              <a:ea typeface="Helvetica" charset="0"/>
              <a:cs typeface="Helvetica" charset="0"/>
              <a:sym typeface="Helvetica" charset="0"/>
            </a:endParaRPr>
          </a:p>
          <a:p>
            <a:pPr marL="66675" algn="l" defTabSz="1296988">
              <a:defRPr/>
            </a:pPr>
            <a:endParaRPr lang="en-US" sz="1900" b="1" dirty="0">
              <a:solidFill>
                <a:srgbClr val="FFFFFF"/>
              </a:solidFill>
              <a:latin typeface="Arial Black" pitchFamily="34" charset="0"/>
              <a:ea typeface="Arial Black" pitchFamily="34" charset="0"/>
              <a:cs typeface="Arial Black" pitchFamily="34" charset="0"/>
              <a:sym typeface="Arial Black" pitchFamily="34" charset="0"/>
            </a:endParaRPr>
          </a:p>
          <a:p>
            <a:pPr marL="409575" lvl="1" algn="l" defTabSz="1296988">
              <a:defRPr/>
            </a:pPr>
            <a:r>
              <a:rPr lang="en-US" sz="1900" b="1" dirty="0">
                <a:solidFill>
                  <a:srgbClr val="FFFFFF"/>
                </a:solidFill>
                <a:latin typeface="Arial Black" pitchFamily="34" charset="0"/>
                <a:ea typeface="Arial Black" pitchFamily="34" charset="0"/>
                <a:cs typeface="Arial Black" pitchFamily="34" charset="0"/>
                <a:sym typeface="Arial Black" pitchFamily="34" charset="0"/>
              </a:rPr>
              <a:t>Deuteronomy 24:14–21;</a:t>
            </a:r>
          </a:p>
          <a:p>
            <a:pPr marL="409575" lvl="1" algn="l" defTabSz="1296988">
              <a:defRPr/>
            </a:pPr>
            <a:r>
              <a:rPr lang="en-US" sz="1900" b="1" dirty="0">
                <a:solidFill>
                  <a:srgbClr val="FFFFFF"/>
                </a:solidFill>
                <a:latin typeface="Arial Black" pitchFamily="34" charset="0"/>
                <a:ea typeface="Arial Black" pitchFamily="34" charset="0"/>
                <a:cs typeface="Arial Black" pitchFamily="34" charset="0"/>
                <a:sym typeface="Arial Black" pitchFamily="34" charset="0"/>
              </a:rPr>
              <a:t>Ephesians 6:5–9;</a:t>
            </a:r>
          </a:p>
          <a:p>
            <a:pPr marL="409575" lvl="1" algn="l" defTabSz="1296988">
              <a:defRPr/>
            </a:pPr>
            <a:r>
              <a:rPr lang="en-US" sz="1900" b="1" dirty="0">
                <a:solidFill>
                  <a:srgbClr val="FFFFFF"/>
                </a:solidFill>
                <a:latin typeface="Arial Black" pitchFamily="34" charset="0"/>
                <a:ea typeface="Arial Black" pitchFamily="34" charset="0"/>
                <a:cs typeface="Arial Black" pitchFamily="34" charset="0"/>
                <a:sym typeface="Arial Black" pitchFamily="34" charset="0"/>
              </a:rPr>
              <a:t>1 Timothy 6:17–19</a:t>
            </a:r>
            <a:endParaRPr lang="en-US" dirty="0"/>
          </a:p>
        </p:txBody>
      </p:sp>
      <p:pic>
        <p:nvPicPr>
          <p:cNvPr id="2057" name="Picture 16">
            <a:extLst>
              <a:ext uri="{FF2B5EF4-FFF2-40B4-BE49-F238E27FC236}">
                <a16:creationId xmlns:a16="http://schemas.microsoft.com/office/drawing/2014/main" id="{1E3EDA66-290A-87CD-CAD3-53D780660F3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6258694" y="1756417"/>
            <a:ext cx="6247606" cy="49998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059" name="Rectangle 18">
            <a:extLst>
              <a:ext uri="{FF2B5EF4-FFF2-40B4-BE49-F238E27FC236}">
                <a16:creationId xmlns:a16="http://schemas.microsoft.com/office/drawing/2014/main" id="{98A3521E-ACE5-C796-11EC-C8DA47715950}"/>
              </a:ext>
            </a:extLst>
          </p:cNvPr>
          <p:cNvSpPr>
            <a:spLocks/>
          </p:cNvSpPr>
          <p:nvPr/>
        </p:nvSpPr>
        <p:spPr bwMode="auto">
          <a:xfrm>
            <a:off x="6310313" y="9258300"/>
            <a:ext cx="3698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fld id="{92766A94-4AE4-4B2A-8E42-B861628AE511}" type="slidenum">
              <a:rPr lang="en-US" altLang="en-US" sz="1800"/>
              <a:pPr eaLnBrk="1"/>
              <a:t>1</a:t>
            </a:fld>
            <a:endParaRPr lang="en-US" altLang="en-US"/>
          </a:p>
        </p:txBody>
      </p:sp>
      <p:sp>
        <p:nvSpPr>
          <p:cNvPr id="2" name="TextBox 1">
            <a:extLst>
              <a:ext uri="{FF2B5EF4-FFF2-40B4-BE49-F238E27FC236}">
                <a16:creationId xmlns:a16="http://schemas.microsoft.com/office/drawing/2014/main" id="{BEC8DDB5-BEBD-DA84-36F5-049F9F226EEE}"/>
              </a:ext>
            </a:extLst>
          </p:cNvPr>
          <p:cNvSpPr txBox="1"/>
          <p:nvPr/>
        </p:nvSpPr>
        <p:spPr>
          <a:xfrm>
            <a:off x="268886" y="5550584"/>
            <a:ext cx="5989808" cy="1666354"/>
          </a:xfrm>
          <a:prstGeom prst="rect">
            <a:avLst/>
          </a:prstGeom>
          <a:solidFill>
            <a:schemeClr val="tx1">
              <a:alpha val="40000"/>
            </a:schemeClr>
          </a:solidFill>
        </p:spPr>
        <p:txBody>
          <a:bodyPr wrap="square">
            <a:spAutoFit/>
          </a:bodyPr>
          <a:lstStyle/>
          <a:p>
            <a:pPr marL="0" marR="0" algn="l">
              <a:lnSpc>
                <a:spcPct val="115000"/>
              </a:lnSpc>
              <a:spcAft>
                <a:spcPts val="800"/>
              </a:spcAft>
              <a:buNone/>
            </a:pPr>
            <a:r>
              <a:rPr lang="en-US" sz="1800" b="1" kern="100" dirty="0">
                <a:solidFill>
                  <a:schemeClr val="bg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When thou </a:t>
            </a:r>
            <a:r>
              <a:rPr lang="en-US" sz="1800" b="1" kern="100" dirty="0" err="1">
                <a:solidFill>
                  <a:schemeClr val="bg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cuttest</a:t>
            </a:r>
            <a:r>
              <a:rPr lang="en-US" sz="1800" b="1" kern="100" dirty="0">
                <a:solidFill>
                  <a:schemeClr val="bg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 down thine harvest in thy field, and hast forgot a sheaf in the field, thou shalt not go again to fetch it: it shall be for the stranger, for the fatherless, and for the widow: that the Lord thy God may bless thee in all the work of thine hands.  —Deuteronomy 24:19 KJV</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07C0EC86-77CC-C3B3-5EC0-E2D22365E9C8}"/>
            </a:ext>
          </a:extLst>
        </p:cNvPr>
        <p:cNvGrpSpPr/>
        <p:nvPr/>
      </p:nvGrpSpPr>
      <p:grpSpPr>
        <a:xfrm>
          <a:off x="0" y="0"/>
          <a:ext cx="0" cy="0"/>
          <a:chOff x="0" y="0"/>
          <a:chExt cx="0" cy="0"/>
        </a:xfrm>
      </p:grpSpPr>
      <p:grpSp>
        <p:nvGrpSpPr>
          <p:cNvPr id="9220" name="Group 3">
            <a:extLst>
              <a:ext uri="{FF2B5EF4-FFF2-40B4-BE49-F238E27FC236}">
                <a16:creationId xmlns:a16="http://schemas.microsoft.com/office/drawing/2014/main" id="{E75CAF0B-DAE4-3534-E708-363608053EC7}"/>
              </a:ext>
            </a:extLst>
          </p:cNvPr>
          <p:cNvGrpSpPr>
            <a:grpSpLocks/>
          </p:cNvGrpSpPr>
          <p:nvPr/>
        </p:nvGrpSpPr>
        <p:grpSpPr bwMode="auto">
          <a:xfrm>
            <a:off x="0" y="2028825"/>
            <a:ext cx="13014325" cy="419100"/>
            <a:chOff x="0" y="0"/>
            <a:chExt cx="1025" cy="33"/>
          </a:xfrm>
        </p:grpSpPr>
        <p:sp>
          <p:nvSpPr>
            <p:cNvPr id="9248" name="Rectangle 4">
              <a:extLst>
                <a:ext uri="{FF2B5EF4-FFF2-40B4-BE49-F238E27FC236}">
                  <a16:creationId xmlns:a16="http://schemas.microsoft.com/office/drawing/2014/main" id="{10417CB3-2C97-C013-7CFF-A1BE962CC47B}"/>
                </a:ext>
              </a:extLst>
            </p:cNvPr>
            <p:cNvSpPr>
              <a:spLocks/>
            </p:cNvSpPr>
            <p:nvPr/>
          </p:nvSpPr>
          <p:spPr bwMode="auto">
            <a:xfrm>
              <a:off x="0" y="0"/>
              <a:ext cx="1025" cy="33"/>
            </a:xfrm>
            <a:prstGeom prst="rect">
              <a:avLst/>
            </a:prstGeom>
            <a:solidFill>
              <a:srgbClr val="A8DEF9"/>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9249" name="Rectangle 5">
              <a:extLst>
                <a:ext uri="{FF2B5EF4-FFF2-40B4-BE49-F238E27FC236}">
                  <a16:creationId xmlns:a16="http://schemas.microsoft.com/office/drawing/2014/main" id="{D2E415B8-CF92-BD13-AE51-59540E52DCD8}"/>
                </a:ext>
              </a:extLst>
            </p:cNvPr>
            <p:cNvSpPr>
              <a:spLocks/>
            </p:cNvSpPr>
            <p:nvPr/>
          </p:nvSpPr>
          <p:spPr bwMode="auto">
            <a:xfrm>
              <a:off x="0" y="2"/>
              <a:ext cx="92" cy="26"/>
            </a:xfrm>
            <a:prstGeom prst="rect">
              <a:avLst/>
            </a:prstGeom>
            <a:solidFill>
              <a:srgbClr val="5F5F00"/>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9250" name="Rectangle 6">
              <a:extLst>
                <a:ext uri="{FF2B5EF4-FFF2-40B4-BE49-F238E27FC236}">
                  <a16:creationId xmlns:a16="http://schemas.microsoft.com/office/drawing/2014/main" id="{B4F83D62-2C4B-A264-B83B-343C26BF9774}"/>
                </a:ext>
              </a:extLst>
            </p:cNvPr>
            <p:cNvSpPr>
              <a:spLocks/>
            </p:cNvSpPr>
            <p:nvPr/>
          </p:nvSpPr>
          <p:spPr bwMode="auto">
            <a:xfrm>
              <a:off x="89" y="3"/>
              <a:ext cx="935" cy="26"/>
            </a:xfrm>
            <a:prstGeom prst="rect">
              <a:avLst/>
            </a:prstGeom>
            <a:solidFill>
              <a:srgbClr val="5A427F"/>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pSp>
      <p:sp>
        <p:nvSpPr>
          <p:cNvPr id="9222" name="Line 8">
            <a:extLst>
              <a:ext uri="{FF2B5EF4-FFF2-40B4-BE49-F238E27FC236}">
                <a16:creationId xmlns:a16="http://schemas.microsoft.com/office/drawing/2014/main" id="{6CEEEF8C-F972-59A8-FE64-1FFBF4BE06B9}"/>
              </a:ext>
            </a:extLst>
          </p:cNvPr>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3" name="Line 9">
            <a:extLst>
              <a:ext uri="{FF2B5EF4-FFF2-40B4-BE49-F238E27FC236}">
                <a16:creationId xmlns:a16="http://schemas.microsoft.com/office/drawing/2014/main" id="{098FB4B0-585D-94DA-A1B9-BEE7A37F9037}"/>
              </a:ext>
            </a:extLst>
          </p:cNvPr>
          <p:cNvSpPr>
            <a:spLocks noChangeShapeType="1"/>
          </p:cNvSpPr>
          <p:nvPr/>
        </p:nvSpPr>
        <p:spPr bwMode="auto">
          <a:xfrm flipV="1">
            <a:off x="0" y="7938"/>
            <a:ext cx="12992100" cy="9732962"/>
          </a:xfrm>
          <a:prstGeom prst="line">
            <a:avLst/>
          </a:prstGeom>
          <a:noFill/>
          <a:ln w="10113" cap="rnd">
            <a:solidFill>
              <a:srgbClr val="9E9EED">
                <a:alpha val="34901"/>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4" name="Line 10">
            <a:extLst>
              <a:ext uri="{FF2B5EF4-FFF2-40B4-BE49-F238E27FC236}">
                <a16:creationId xmlns:a16="http://schemas.microsoft.com/office/drawing/2014/main" id="{8DEE6E25-D477-56A3-314A-014D8B3E146D}"/>
              </a:ext>
            </a:extLst>
          </p:cNvPr>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5" name="Line 11">
            <a:extLst>
              <a:ext uri="{FF2B5EF4-FFF2-40B4-BE49-F238E27FC236}">
                <a16:creationId xmlns:a16="http://schemas.microsoft.com/office/drawing/2014/main" id="{19F17D6D-043F-9409-4883-7F5E9F608789}"/>
              </a:ext>
            </a:extLst>
          </p:cNvPr>
          <p:cNvSpPr>
            <a:spLocks noChangeShapeType="1"/>
          </p:cNvSpPr>
          <p:nvPr/>
        </p:nvSpPr>
        <p:spPr bwMode="auto">
          <a:xfrm>
            <a:off x="-107950" y="2492375"/>
            <a:ext cx="13220700" cy="0"/>
          </a:xfrm>
          <a:prstGeom prst="line">
            <a:avLst/>
          </a:prstGeom>
          <a:noFill/>
          <a:ln w="77063">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Rectangle 12">
            <a:extLst>
              <a:ext uri="{FF2B5EF4-FFF2-40B4-BE49-F238E27FC236}">
                <a16:creationId xmlns:a16="http://schemas.microsoft.com/office/drawing/2014/main" id="{CD240ECE-7B20-A0BE-D72F-673DBC4AF534}"/>
              </a:ext>
            </a:extLst>
          </p:cNvPr>
          <p:cNvSpPr>
            <a:spLocks/>
          </p:cNvSpPr>
          <p:nvPr/>
        </p:nvSpPr>
        <p:spPr bwMode="auto">
          <a:xfrm>
            <a:off x="605446" y="1965349"/>
            <a:ext cx="119761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800" rIns="88900" bIns="5080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2400" b="1" dirty="0">
                <a:solidFill>
                  <a:srgbClr val="FFFFF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Noteworthy Bold" charset="0"/>
              </a:rPr>
              <a:t>Trusting God, Treating Others Fairly - Ephesians 6:5–9; 1 Timothy 6:17–19 KJV</a:t>
            </a:r>
          </a:p>
        </p:txBody>
      </p:sp>
      <p:graphicFrame>
        <p:nvGraphicFramePr>
          <p:cNvPr id="14349" name="Group 13">
            <a:extLst>
              <a:ext uri="{FF2B5EF4-FFF2-40B4-BE49-F238E27FC236}">
                <a16:creationId xmlns:a16="http://schemas.microsoft.com/office/drawing/2014/main" id="{8ABEFDF7-0BFC-6052-ABE6-FCD26F12D602}"/>
              </a:ext>
            </a:extLst>
          </p:cNvPr>
          <p:cNvGraphicFramePr>
            <a:graphicFrameLocks noGrp="1"/>
          </p:cNvGraphicFramePr>
          <p:nvPr>
            <p:extLst>
              <p:ext uri="{D42A27DB-BD31-4B8C-83A1-F6EECF244321}">
                <p14:modId xmlns:p14="http://schemas.microsoft.com/office/powerpoint/2010/main" val="727007614"/>
              </p:ext>
            </p:extLst>
          </p:nvPr>
        </p:nvGraphicFramePr>
        <p:xfrm>
          <a:off x="201820" y="2624389"/>
          <a:ext cx="9159667" cy="7091650"/>
        </p:xfrm>
        <a:graphic>
          <a:graphicData uri="http://schemas.openxmlformats.org/drawingml/2006/table">
            <a:tbl>
              <a:tblPr/>
              <a:tblGrid>
                <a:gridCol w="9159667">
                  <a:extLst>
                    <a:ext uri="{9D8B030D-6E8A-4147-A177-3AD203B41FA5}">
                      <a16:colId xmlns:a16="http://schemas.microsoft.com/office/drawing/2014/main" val="20000"/>
                    </a:ext>
                  </a:extLst>
                </a:gridCol>
              </a:tblGrid>
              <a:tr h="4940300">
                <a:tc>
                  <a:txBody>
                    <a:bodyPr/>
                    <a:lstStyle/>
                    <a:p>
                      <a:pPr marL="0" algn="l" defTabSz="914400" rtl="0" eaLnBrk="1" latinLnBrk="0" hangingPunct="1">
                        <a:lnSpc>
                          <a:spcPct val="100000"/>
                        </a:lnSpc>
                        <a:spcBef>
                          <a:spcPts val="0"/>
                        </a:spcBef>
                        <a:spcAft>
                          <a:spcPts val="600"/>
                        </a:spcAft>
                      </a:pPr>
                      <a:r>
                        <a:rPr kumimoji="0" lang="en-US" sz="20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5 Servants, be obedient to them that are your masters according to the flesh, with fear and trembling, in singleness of your heart, as unto Christ; </a:t>
                      </a:r>
                    </a:p>
                    <a:p>
                      <a:pPr marL="0" algn="l" defTabSz="914400" rtl="0" eaLnBrk="1" latinLnBrk="0" hangingPunct="1">
                        <a:lnSpc>
                          <a:spcPct val="100000"/>
                        </a:lnSpc>
                        <a:spcBef>
                          <a:spcPts val="0"/>
                        </a:spcBef>
                        <a:spcAft>
                          <a:spcPts val="600"/>
                        </a:spcAft>
                      </a:pPr>
                      <a:r>
                        <a:rPr kumimoji="0" lang="en-US" sz="20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6 Not with eyeservice, as </a:t>
                      </a:r>
                      <a:r>
                        <a:rPr kumimoji="0" lang="en-US" sz="2000" b="1" i="0" u="none" strike="noStrike" kern="1200" cap="none" normalizeH="0" baseline="0" dirty="0" err="1">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menpleasers</a:t>
                      </a:r>
                      <a:r>
                        <a:rPr kumimoji="0" lang="en-US" sz="20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 but as the servants of Christ, doing the will of God from the heart; </a:t>
                      </a:r>
                    </a:p>
                    <a:p>
                      <a:pPr marL="0" algn="l" defTabSz="914400" rtl="0" eaLnBrk="1" latinLnBrk="0" hangingPunct="1">
                        <a:lnSpc>
                          <a:spcPct val="100000"/>
                        </a:lnSpc>
                        <a:spcBef>
                          <a:spcPts val="0"/>
                        </a:spcBef>
                        <a:spcAft>
                          <a:spcPts val="600"/>
                        </a:spcAft>
                      </a:pPr>
                      <a:r>
                        <a:rPr kumimoji="0" lang="en-US" sz="20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7 With good will doing service, as to the Lord, and not to men: </a:t>
                      </a:r>
                    </a:p>
                    <a:p>
                      <a:pPr marL="0" algn="l" defTabSz="914400" rtl="0" eaLnBrk="1" latinLnBrk="0" hangingPunct="1">
                        <a:lnSpc>
                          <a:spcPct val="100000"/>
                        </a:lnSpc>
                        <a:spcBef>
                          <a:spcPts val="0"/>
                        </a:spcBef>
                        <a:spcAft>
                          <a:spcPts val="600"/>
                        </a:spcAft>
                      </a:pPr>
                      <a:r>
                        <a:rPr kumimoji="0" lang="en-US" sz="20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8 Knowing that whatsoever good thing any man doeth, the same shall he receive of the Lord, whether he be bond or free.  </a:t>
                      </a:r>
                    </a:p>
                    <a:p>
                      <a:pPr marL="0" algn="l" defTabSz="914400" rtl="0" eaLnBrk="1" latinLnBrk="0" hangingPunct="1">
                        <a:lnSpc>
                          <a:spcPct val="100000"/>
                        </a:lnSpc>
                        <a:spcBef>
                          <a:spcPts val="0"/>
                        </a:spcBef>
                        <a:spcAft>
                          <a:spcPts val="600"/>
                        </a:spcAft>
                      </a:pPr>
                      <a:r>
                        <a:rPr kumimoji="0" lang="en-US" sz="20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9 And, ye masters, do the same things unto them, forbearing threatening: knowing that your Master also is in heaven; neither is there respect of persons with him.</a:t>
                      </a:r>
                    </a:p>
                    <a:p>
                      <a:pPr algn="ctr">
                        <a:lnSpc>
                          <a:spcPct val="100000"/>
                        </a:lnSpc>
                        <a:spcBef>
                          <a:spcPts val="0"/>
                        </a:spcBef>
                        <a:spcAft>
                          <a:spcPts val="600"/>
                        </a:spcAft>
                      </a:pPr>
                      <a:r>
                        <a:rPr kumimoji="0" lang="en-US" sz="3200" b="1" i="0" u="none" strike="noStrike" kern="1200" cap="none" normalizeH="0" baseline="0" dirty="0">
                          <a:ln>
                            <a:noFill/>
                          </a:ln>
                          <a:solidFill>
                            <a:schemeClr val="bg1"/>
                          </a:solidFill>
                          <a:effectLst/>
                          <a:latin typeface="Arial Rounded MT Bold" pitchFamily="34" charset="0"/>
                          <a:ea typeface="Noteworthy Bold" charset="0"/>
                          <a:cs typeface="Noteworthy Bold" charset="0"/>
                          <a:sym typeface="Noteworthy Bold" charset="0"/>
                        </a:rPr>
                        <a:t>…</a:t>
                      </a:r>
                    </a:p>
                    <a:p>
                      <a:pPr>
                        <a:lnSpc>
                          <a:spcPct val="100000"/>
                        </a:lnSpc>
                        <a:spcBef>
                          <a:spcPts val="0"/>
                        </a:spcBef>
                        <a:spcAft>
                          <a:spcPts val="600"/>
                        </a:spcAft>
                      </a:pPr>
                      <a:r>
                        <a:rPr kumimoji="0" lang="en-US" sz="2000" b="1" i="0" u="none" strike="noStrike" kern="1200" cap="none" normalizeH="0" baseline="0" dirty="0">
                          <a:ln>
                            <a:noFill/>
                          </a:ln>
                          <a:solidFill>
                            <a:schemeClr val="bg1"/>
                          </a:solidFill>
                          <a:effectLst/>
                          <a:latin typeface="Arial Rounded MT Bold" pitchFamily="34" charset="0"/>
                          <a:ea typeface="Noteworthy Bold" charset="0"/>
                          <a:cs typeface="Noteworthy Bold" charset="0"/>
                          <a:sym typeface="Noteworthy Bold" charset="0"/>
                        </a:rPr>
                        <a:t>17 Charge them that are rich in this world, that they be not </a:t>
                      </a:r>
                      <a:r>
                        <a:rPr kumimoji="0" lang="en-US" sz="2000" b="1" i="0" u="none" strike="noStrike" kern="1200" cap="none" normalizeH="0" baseline="0" dirty="0" err="1">
                          <a:ln>
                            <a:noFill/>
                          </a:ln>
                          <a:solidFill>
                            <a:schemeClr val="bg1"/>
                          </a:solidFill>
                          <a:effectLst/>
                          <a:latin typeface="Arial Rounded MT Bold" pitchFamily="34" charset="0"/>
                          <a:ea typeface="Noteworthy Bold" charset="0"/>
                          <a:cs typeface="Noteworthy Bold" charset="0"/>
                          <a:sym typeface="Noteworthy Bold" charset="0"/>
                        </a:rPr>
                        <a:t>highminded</a:t>
                      </a:r>
                      <a:r>
                        <a:rPr kumimoji="0" lang="en-US" sz="2000" b="1" i="0" u="none" strike="noStrike" kern="1200" cap="none" normalizeH="0" baseline="0" dirty="0">
                          <a:ln>
                            <a:noFill/>
                          </a:ln>
                          <a:solidFill>
                            <a:schemeClr val="bg1"/>
                          </a:solidFill>
                          <a:effectLst/>
                          <a:latin typeface="Arial Rounded MT Bold" pitchFamily="34" charset="0"/>
                          <a:ea typeface="Noteworthy Bold" charset="0"/>
                          <a:cs typeface="Noteworthy Bold" charset="0"/>
                          <a:sym typeface="Noteworthy Bold" charset="0"/>
                        </a:rPr>
                        <a:t>, nor trust in uncertain riches, but in the living God, who giveth us richly all things to enjoy; </a:t>
                      </a:r>
                    </a:p>
                    <a:p>
                      <a:pPr>
                        <a:lnSpc>
                          <a:spcPct val="100000"/>
                        </a:lnSpc>
                        <a:spcBef>
                          <a:spcPts val="0"/>
                        </a:spcBef>
                        <a:spcAft>
                          <a:spcPts val="600"/>
                        </a:spcAft>
                      </a:pPr>
                      <a:r>
                        <a:rPr kumimoji="0" lang="en-US" sz="2000" b="1" i="0" u="none" strike="noStrike" kern="1200" cap="none" normalizeH="0" baseline="0" dirty="0">
                          <a:ln>
                            <a:noFill/>
                          </a:ln>
                          <a:solidFill>
                            <a:schemeClr val="bg1"/>
                          </a:solidFill>
                          <a:effectLst/>
                          <a:latin typeface="Arial Rounded MT Bold" pitchFamily="34" charset="0"/>
                          <a:ea typeface="Noteworthy Bold" charset="0"/>
                          <a:cs typeface="Noteworthy Bold" charset="0"/>
                          <a:sym typeface="Noteworthy Bold" charset="0"/>
                        </a:rPr>
                        <a:t>18 That they do good, that they be rich in good works, ready to distribute, willing to communicate; </a:t>
                      </a:r>
                    </a:p>
                    <a:p>
                      <a:pPr>
                        <a:lnSpc>
                          <a:spcPct val="100000"/>
                        </a:lnSpc>
                        <a:spcBef>
                          <a:spcPts val="0"/>
                        </a:spcBef>
                        <a:spcAft>
                          <a:spcPts val="600"/>
                        </a:spcAft>
                      </a:pPr>
                      <a:r>
                        <a:rPr kumimoji="0" lang="en-US" sz="2000" b="1" i="0" u="none" strike="noStrike" kern="1200" cap="none" normalizeH="0" baseline="0" dirty="0">
                          <a:ln>
                            <a:noFill/>
                          </a:ln>
                          <a:solidFill>
                            <a:schemeClr val="bg1"/>
                          </a:solidFill>
                          <a:effectLst/>
                          <a:latin typeface="Arial Rounded MT Bold" pitchFamily="34" charset="0"/>
                          <a:ea typeface="Noteworthy Bold" charset="0"/>
                          <a:cs typeface="Noteworthy Bold" charset="0"/>
                          <a:sym typeface="Noteworthy Bold" charset="0"/>
                        </a:rPr>
                        <a:t>19 Laying up in store for themselves a good foundation against the time to come, that they may lay hold on eternal life. </a:t>
                      </a:r>
                    </a:p>
                    <a:p>
                      <a:pPr>
                        <a:lnSpc>
                          <a:spcPct val="100000"/>
                        </a:lnSpc>
                        <a:spcBef>
                          <a:spcPts val="0"/>
                        </a:spcBef>
                        <a:spcAft>
                          <a:spcPts val="600"/>
                        </a:spcAft>
                      </a:pPr>
                      <a:endParaRPr kumimoji="0" lang="en-US" sz="20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endParaRPr>
                    </a:p>
                  </a:txBody>
                  <a:tcPr marL="63500" marR="63500" marT="63485" marB="63485" horzOverflow="overflow">
                    <a:lnL cap="flat">
                      <a:noFill/>
                    </a:lnL>
                    <a:lnR cap="flat">
                      <a:noFill/>
                    </a:lnR>
                    <a:lnT w="81280" cap="flat" cmpd="sng" algn="ctr">
                      <a:solidFill>
                        <a:srgbClr val="FFFFFF"/>
                      </a:solidFill>
                      <a:prstDash val="solid"/>
                      <a:miter lim="0"/>
                      <a:headEnd type="none" w="med" len="med"/>
                      <a:tailEnd type="none" w="med" len="med"/>
                    </a:lnT>
                    <a:lnB w="81280" cap="flat" cmpd="sng" algn="ctr">
                      <a:solidFill>
                        <a:srgbClr val="FFFFFF"/>
                      </a:solidFill>
                      <a:prstDash val="solid"/>
                      <a:miter lim="0"/>
                      <a:headEnd type="none" w="med" len="med"/>
                      <a:tailEnd type="none" w="med" len="med"/>
                    </a:lnB>
                    <a:lnTlToBr>
                      <a:noFill/>
                    </a:lnTlToBr>
                    <a:lnBlToTr>
                      <a:noFill/>
                    </a:lnBlToTr>
                    <a:solidFill>
                      <a:srgbClr val="000000">
                        <a:alpha val="60000"/>
                      </a:srgbClr>
                    </a:solidFill>
                  </a:tcPr>
                </a:tc>
                <a:extLst>
                  <a:ext uri="{0D108BD9-81ED-4DB2-BD59-A6C34878D82A}">
                    <a16:rowId xmlns:a16="http://schemas.microsoft.com/office/drawing/2014/main" val="10000"/>
                  </a:ext>
                </a:extLst>
              </a:tr>
            </a:tbl>
          </a:graphicData>
        </a:graphic>
      </p:graphicFrame>
      <p:sp>
        <p:nvSpPr>
          <p:cNvPr id="9231" name="Rectangle 23">
            <a:extLst>
              <a:ext uri="{FF2B5EF4-FFF2-40B4-BE49-F238E27FC236}">
                <a16:creationId xmlns:a16="http://schemas.microsoft.com/office/drawing/2014/main" id="{1899E7A0-5AD0-A8D0-9261-AFFD6A380553}"/>
              </a:ext>
            </a:extLst>
          </p:cNvPr>
          <p:cNvSpPr>
            <a:spLocks/>
          </p:cNvSpPr>
          <p:nvPr/>
        </p:nvSpPr>
        <p:spPr bwMode="auto">
          <a:xfrm>
            <a:off x="9474199" y="2768601"/>
            <a:ext cx="3298033" cy="6845295"/>
          </a:xfrm>
          <a:prstGeom prst="rect">
            <a:avLst/>
          </a:prstGeom>
          <a:solidFill>
            <a:schemeClr val="tx1">
              <a:lumMod val="95000"/>
              <a:lumOff val="5000"/>
              <a:alpha val="60000"/>
            </a:schemeClr>
          </a:solidFill>
          <a:ln>
            <a:noFill/>
          </a:ln>
        </p:spPr>
        <p:txBody>
          <a:bodyPr lIns="88900" tIns="50800" rIns="88900" bIns="50800"/>
          <a:lstStyle>
            <a:lvl1pPr marL="285750" indent="-285750"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marL="342900" indent="-342900" algn="l" eaLnBrk="1">
              <a:buFont typeface="Wingdings" panose="05000000000000000000" pitchFamily="2" charset="2"/>
              <a:buChar char="q"/>
            </a:pPr>
            <a:r>
              <a:rPr lang="en-US" altLang="en-US" sz="1850" b="1" dirty="0">
                <a:solidFill>
                  <a:srgbClr val="FFFFFF"/>
                </a:solidFill>
                <a:effectLst>
                  <a:outerShdw blurRad="38100" dist="38100" dir="2700000" algn="tl">
                    <a:srgbClr val="000000">
                      <a:alpha val="43137"/>
                    </a:srgbClr>
                  </a:outerShdw>
                </a:effectLst>
                <a:latin typeface="Arial Rounded MT Bold" panose="020F0704030504030204" pitchFamily="34" charset="0"/>
                <a:ea typeface="Arial Rounded MT Bold" panose="020F0704030504030204" pitchFamily="34" charset="0"/>
                <a:cs typeface="Arial Rounded MT Bold" panose="020F0704030504030204" pitchFamily="34" charset="0"/>
                <a:sym typeface="Noteworthy Bold" charset="0"/>
              </a:rPr>
              <a:t>Paul addresses the relations between members of a household. </a:t>
            </a:r>
          </a:p>
          <a:p>
            <a:pPr marL="342900" indent="-342900" algn="l" eaLnBrk="1">
              <a:buFont typeface="Wingdings" panose="05000000000000000000" pitchFamily="2" charset="2"/>
              <a:buChar char="q"/>
            </a:pPr>
            <a:r>
              <a:rPr lang="en-US" altLang="en-US" sz="1850" b="1" dirty="0">
                <a:solidFill>
                  <a:srgbClr val="FFFFFF"/>
                </a:solidFill>
                <a:effectLst>
                  <a:outerShdw blurRad="38100" dist="38100" dir="2700000" algn="tl">
                    <a:srgbClr val="000000">
                      <a:alpha val="43137"/>
                    </a:srgbClr>
                  </a:outerShdw>
                </a:effectLst>
                <a:latin typeface="Arial Rounded MT Bold" panose="020F0704030504030204" pitchFamily="34" charset="0"/>
                <a:ea typeface="Arial Rounded MT Bold" panose="020F0704030504030204" pitchFamily="34" charset="0"/>
                <a:cs typeface="Arial Rounded MT Bold" panose="020F0704030504030204" pitchFamily="34" charset="0"/>
                <a:sym typeface="Noteworthy Bold" charset="0"/>
              </a:rPr>
              <a:t>Slaves are to give heartfelt service. </a:t>
            </a:r>
          </a:p>
          <a:p>
            <a:pPr marL="342900" indent="-342900" algn="l" eaLnBrk="1">
              <a:buFont typeface="Wingdings" panose="05000000000000000000" pitchFamily="2" charset="2"/>
              <a:buChar char="q"/>
            </a:pPr>
            <a:r>
              <a:rPr lang="en-US" altLang="en-US" sz="1850" b="1" dirty="0">
                <a:solidFill>
                  <a:srgbClr val="FFFFFF"/>
                </a:solidFill>
                <a:effectLst>
                  <a:outerShdw blurRad="38100" dist="38100" dir="2700000" algn="tl">
                    <a:srgbClr val="000000">
                      <a:alpha val="43137"/>
                    </a:srgbClr>
                  </a:outerShdw>
                </a:effectLst>
                <a:latin typeface="Arial Rounded MT Bold" panose="020F0704030504030204" pitchFamily="34" charset="0"/>
                <a:ea typeface="Arial Rounded MT Bold" panose="020F0704030504030204" pitchFamily="34" charset="0"/>
                <a:cs typeface="Arial Rounded MT Bold" panose="020F0704030504030204" pitchFamily="34" charset="0"/>
                <a:sym typeface="Noteworthy Bold" charset="0"/>
              </a:rPr>
              <a:t>Masters are to give respect and consideration. </a:t>
            </a:r>
          </a:p>
          <a:p>
            <a:pPr marL="342900" indent="-342900" algn="l" eaLnBrk="1">
              <a:buFont typeface="Wingdings" panose="05000000000000000000" pitchFamily="2" charset="2"/>
              <a:buChar char="q"/>
            </a:pPr>
            <a:r>
              <a:rPr lang="en-US" altLang="en-US" sz="1850" b="1" dirty="0">
                <a:solidFill>
                  <a:srgbClr val="FFFFFF"/>
                </a:solidFill>
                <a:effectLst>
                  <a:outerShdw blurRad="38100" dist="38100" dir="2700000" algn="tl">
                    <a:srgbClr val="000000">
                      <a:alpha val="43137"/>
                    </a:srgbClr>
                  </a:outerShdw>
                </a:effectLst>
                <a:latin typeface="Arial Rounded MT Bold" panose="020F0704030504030204" pitchFamily="34" charset="0"/>
                <a:ea typeface="Arial Rounded MT Bold" panose="020F0704030504030204" pitchFamily="34" charset="0"/>
                <a:cs typeface="Arial Rounded MT Bold" panose="020F0704030504030204" pitchFamily="34" charset="0"/>
                <a:sym typeface="Noteworthy Bold" charset="0"/>
              </a:rPr>
              <a:t>God is the Lord and Master of all, without favoritism. </a:t>
            </a:r>
          </a:p>
          <a:p>
            <a:pPr marL="342900" indent="-342900" algn="l" eaLnBrk="1">
              <a:buFont typeface="Wingdings" panose="05000000000000000000" pitchFamily="2" charset="2"/>
              <a:buChar char="q"/>
            </a:pPr>
            <a:r>
              <a:rPr lang="en-US" altLang="en-US" sz="1850" b="1" dirty="0">
                <a:solidFill>
                  <a:srgbClr val="FFFFFF"/>
                </a:solidFill>
                <a:effectLst>
                  <a:outerShdw blurRad="38100" dist="38100" dir="2700000" algn="tl">
                    <a:srgbClr val="000000">
                      <a:alpha val="43137"/>
                    </a:srgbClr>
                  </a:outerShdw>
                </a:effectLst>
                <a:latin typeface="Arial Rounded MT Bold" panose="020F0704030504030204" pitchFamily="34" charset="0"/>
                <a:ea typeface="Arial Rounded MT Bold" panose="020F0704030504030204" pitchFamily="34" charset="0"/>
                <a:cs typeface="Arial Rounded MT Bold" panose="020F0704030504030204" pitchFamily="34" charset="0"/>
                <a:sym typeface="Noteworthy Bold" charset="0"/>
              </a:rPr>
              <a:t>Rich people are tempted to trust in riches. </a:t>
            </a:r>
          </a:p>
          <a:p>
            <a:pPr marL="342900" indent="-342900" algn="l" eaLnBrk="1">
              <a:buFont typeface="Wingdings" panose="05000000000000000000" pitchFamily="2" charset="2"/>
              <a:buChar char="q"/>
            </a:pPr>
            <a:r>
              <a:rPr lang="en-US" altLang="en-US" sz="1850" b="1" dirty="0">
                <a:solidFill>
                  <a:srgbClr val="FFFFFF"/>
                </a:solidFill>
                <a:effectLst>
                  <a:outerShdw blurRad="38100" dist="38100" dir="2700000" algn="tl">
                    <a:srgbClr val="000000">
                      <a:alpha val="43137"/>
                    </a:srgbClr>
                  </a:outerShdw>
                </a:effectLst>
                <a:latin typeface="Arial Rounded MT Bold" panose="020F0704030504030204" pitchFamily="34" charset="0"/>
                <a:ea typeface="Arial Rounded MT Bold" panose="020F0704030504030204" pitchFamily="34" charset="0"/>
                <a:cs typeface="Arial Rounded MT Bold" panose="020F0704030504030204" pitchFamily="34" charset="0"/>
                <a:sym typeface="Noteworthy Bold" charset="0"/>
              </a:rPr>
              <a:t>Everyone should be rich in good deeds, trusting God. </a:t>
            </a:r>
          </a:p>
          <a:p>
            <a:pPr marL="342900" indent="-342900" algn="l" eaLnBrk="1">
              <a:buFont typeface="Wingdings" panose="05000000000000000000" pitchFamily="2" charset="2"/>
              <a:buChar char="q"/>
            </a:pPr>
            <a:r>
              <a:rPr lang="en-US" altLang="en-US" sz="1850" b="1" dirty="0">
                <a:solidFill>
                  <a:srgbClr val="FFFFFF"/>
                </a:solidFill>
                <a:effectLst>
                  <a:outerShdw blurRad="38100" dist="38100" dir="2700000" algn="tl">
                    <a:srgbClr val="000000">
                      <a:alpha val="43137"/>
                    </a:srgbClr>
                  </a:outerShdw>
                </a:effectLst>
                <a:latin typeface="Arial Rounded MT Bold" panose="020F0704030504030204" pitchFamily="34" charset="0"/>
                <a:ea typeface="Arial Rounded MT Bold" panose="020F0704030504030204" pitchFamily="34" charset="0"/>
                <a:cs typeface="Arial Rounded MT Bold" panose="020F0704030504030204" pitchFamily="34" charset="0"/>
                <a:sym typeface="Noteworthy Bold" charset="0"/>
              </a:rPr>
              <a:t>Willingness to share with others is like credit from heaven, an eternal treasure. </a:t>
            </a:r>
          </a:p>
        </p:txBody>
      </p:sp>
      <p:sp>
        <p:nvSpPr>
          <p:cNvPr id="9232" name="Rectangle 47">
            <a:extLst>
              <a:ext uri="{FF2B5EF4-FFF2-40B4-BE49-F238E27FC236}">
                <a16:creationId xmlns:a16="http://schemas.microsoft.com/office/drawing/2014/main" id="{5EFB7C29-D06C-7765-72A2-58AB588340B3}"/>
              </a:ext>
            </a:extLst>
          </p:cNvPr>
          <p:cNvSpPr>
            <a:spLocks/>
          </p:cNvSpPr>
          <p:nvPr/>
        </p:nvSpPr>
        <p:spPr bwMode="auto">
          <a:xfrm>
            <a:off x="6310313" y="9258300"/>
            <a:ext cx="3698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fld id="{51C796A4-CBB6-4D80-B799-985D4A1F2AB9}" type="slidenum">
              <a:rPr lang="en-US" altLang="en-US" sz="1800"/>
              <a:pPr eaLnBrk="1"/>
              <a:t>10</a:t>
            </a:fld>
            <a:endParaRPr lang="en-US" altLang="en-US"/>
          </a:p>
        </p:txBody>
      </p:sp>
      <p:sp>
        <p:nvSpPr>
          <p:cNvPr id="9233" name="Rectangle 12">
            <a:extLst>
              <a:ext uri="{FF2B5EF4-FFF2-40B4-BE49-F238E27FC236}">
                <a16:creationId xmlns:a16="http://schemas.microsoft.com/office/drawing/2014/main" id="{ADFA2534-483D-5C00-3699-D29AAA73155E}"/>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2" name="Rectangle 11">
            <a:extLst>
              <a:ext uri="{FF2B5EF4-FFF2-40B4-BE49-F238E27FC236}">
                <a16:creationId xmlns:a16="http://schemas.microsoft.com/office/drawing/2014/main" id="{62C47AD9-CAB0-3E00-66D8-D4B0F9EDAD52}"/>
              </a:ext>
            </a:extLst>
          </p:cNvPr>
          <p:cNvSpPr>
            <a:spLocks/>
          </p:cNvSpPr>
          <p:nvPr/>
        </p:nvSpPr>
        <p:spPr bwMode="auto">
          <a:xfrm>
            <a:off x="0" y="1995488"/>
            <a:ext cx="13004800" cy="61912"/>
          </a:xfrm>
          <a:prstGeom prst="rect">
            <a:avLst/>
          </a:prstGeom>
          <a:solidFill>
            <a:srgbClr val="FFFFFF"/>
          </a:solidFill>
          <a:ln>
            <a:noFill/>
          </a:ln>
          <a:effectLst>
            <a:outerShdw dist="10160" dir="5400000" algn="ctr" rotWithShape="0">
              <a:srgbClr val="000000">
                <a:alpha val="59998"/>
              </a:srgbClr>
            </a:outerShdw>
          </a:effectLst>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3" name="Rectangle 12">
            <a:extLst>
              <a:ext uri="{FF2B5EF4-FFF2-40B4-BE49-F238E27FC236}">
                <a16:creationId xmlns:a16="http://schemas.microsoft.com/office/drawing/2014/main" id="{3757FACA-6C87-DF4B-D0D2-5C109129B5DA}"/>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aphicFrame>
        <p:nvGraphicFramePr>
          <p:cNvPr id="4" name="Group 13">
            <a:extLst>
              <a:ext uri="{FF2B5EF4-FFF2-40B4-BE49-F238E27FC236}">
                <a16:creationId xmlns:a16="http://schemas.microsoft.com/office/drawing/2014/main" id="{51C6981C-C2E0-3D21-BD8F-137A87DB0C3B}"/>
              </a:ext>
            </a:extLst>
          </p:cNvPr>
          <p:cNvGraphicFramePr>
            <a:graphicFrameLocks noGrp="1"/>
          </p:cNvGraphicFramePr>
          <p:nvPr/>
        </p:nvGraphicFramePr>
        <p:xfrm>
          <a:off x="12700" y="-63500"/>
          <a:ext cx="11041063" cy="1999104"/>
        </p:xfrm>
        <a:graphic>
          <a:graphicData uri="http://schemas.openxmlformats.org/drawingml/2006/table">
            <a:tbl>
              <a:tblPr/>
              <a:tblGrid>
                <a:gridCol w="6478163">
                  <a:extLst>
                    <a:ext uri="{9D8B030D-6E8A-4147-A177-3AD203B41FA5}">
                      <a16:colId xmlns:a16="http://schemas.microsoft.com/office/drawing/2014/main" val="20000"/>
                    </a:ext>
                  </a:extLst>
                </a:gridCol>
                <a:gridCol w="4562900">
                  <a:extLst>
                    <a:ext uri="{9D8B030D-6E8A-4147-A177-3AD203B41FA5}">
                      <a16:colId xmlns:a16="http://schemas.microsoft.com/office/drawing/2014/main" val="20001"/>
                    </a:ext>
                  </a:extLst>
                </a:gridCol>
              </a:tblGrid>
              <a:tr h="571540">
                <a:tc gridSpan="2">
                  <a:txBody>
                    <a:bodyPr/>
                    <a:lstStyle/>
                    <a:p>
                      <a:pPr marL="0" marR="0" lvl="0" indent="0" algn="ctr" defTabSz="1847850" rtl="0" eaLnBrk="1" fontAlgn="base" latinLnBrk="0" hangingPunct="0">
                        <a:lnSpc>
                          <a:spcPct val="100000"/>
                        </a:lnSpc>
                        <a:spcBef>
                          <a:spcPct val="0"/>
                        </a:spcBef>
                        <a:spcAft>
                          <a:spcPct val="0"/>
                        </a:spcAft>
                        <a:buClrTx/>
                        <a:buSzTx/>
                        <a:buFontTx/>
                        <a:buNone/>
                        <a:tabLst/>
                        <a:defRPr/>
                      </a:pPr>
                      <a:r>
                        <a:rPr kumimoji="0" lang="en-US" sz="2800" b="1" i="0" u="none" strike="noStrike" kern="1200"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rPr>
                        <a:t>CHRISTIAN MANNER OF JUSTICE</a:t>
                      </a: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000000"/>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0"/>
                  </a:ext>
                </a:extLst>
              </a:tr>
              <a:tr h="1016202">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Focus: </a:t>
                      </a:r>
                      <a:r>
                        <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Trust in God and not the uncertainty of wealth. </a:t>
                      </a:r>
                      <a:endPar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000000"/>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Scripture: </a:t>
                      </a:r>
                      <a:endParaRPr kumimoji="0" lang="en-US" sz="2500" b="0" i="0" u="none" strike="noStrike" cap="none" normalizeH="0" baseline="0" dirty="0">
                        <a:ln>
                          <a:noFill/>
                        </a:ln>
                        <a:solidFill>
                          <a:srgbClr val="FFFFFF"/>
                        </a:solidFill>
                        <a:effectLst/>
                        <a:latin typeface="Helvetica" charset="0"/>
                        <a:ea typeface="Helvetica" charset="0"/>
                        <a:cs typeface="Helvetica" charset="0"/>
                        <a:sym typeface="Helvetica" charset="0"/>
                      </a:endParaRPr>
                    </a:p>
                    <a:p>
                      <a:pPr marL="0" marR="0" lvl="0" indent="0" algn="l" defTabSz="1847850" rtl="0" eaLnBrk="1" fontAlgn="base" latinLnBrk="0" hangingPunct="0">
                        <a:lnSpc>
                          <a:spcPct val="100000"/>
                        </a:lnSpc>
                        <a:spcBef>
                          <a:spcPct val="0"/>
                        </a:spcBef>
                        <a:spcAft>
                          <a:spcPct val="0"/>
                        </a:spcAft>
                        <a:buClrTx/>
                        <a:buSzTx/>
                        <a:buFontTx/>
                        <a:buNone/>
                        <a:tabLst/>
                      </a:pPr>
                      <a:r>
                        <a:rPr kumimoji="0" lang="en-US" sz="21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Deuteronomy 24:14–21; Ephesians 6:5–9; 1 Timothy 6:17–19</a:t>
                      </a:r>
                      <a:endParaRPr kumimoji="0" lang="en-US" sz="18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63500" marR="63500" marT="63504" marB="63504" horzOverflow="overflow">
                    <a:lnL w="25688" cap="flat" cmpd="sng" algn="ctr">
                      <a:solidFill>
                        <a:srgbClr val="000000"/>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extLst>
                  <a:ext uri="{0D108BD9-81ED-4DB2-BD59-A6C34878D82A}">
                    <a16:rowId xmlns:a16="http://schemas.microsoft.com/office/drawing/2014/main" val="10001"/>
                  </a:ext>
                </a:extLst>
              </a:tr>
              <a:tr h="401396">
                <a:tc gridSpan="2">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Live It Out: </a:t>
                      </a:r>
                      <a:r>
                        <a:rPr kumimoji="0" lang="en-US" sz="18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 </a:t>
                      </a:r>
                      <a:r>
                        <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Find an opportunity to bless another person. .</a:t>
                      </a:r>
                      <a:endPar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6" name="Picture 32">
            <a:extLst>
              <a:ext uri="{FF2B5EF4-FFF2-40B4-BE49-F238E27FC236}">
                <a16:creationId xmlns:a16="http://schemas.microsoft.com/office/drawing/2014/main" id="{3D4B8976-17D4-D106-6527-45E7BBC0842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11161713" y="-47625"/>
            <a:ext cx="1843087"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7" name="Slide Number Placeholder 1">
            <a:extLst>
              <a:ext uri="{FF2B5EF4-FFF2-40B4-BE49-F238E27FC236}">
                <a16:creationId xmlns:a16="http://schemas.microsoft.com/office/drawing/2014/main" id="{4DF97962-D9CD-F115-6E91-C97B6472F34F}"/>
              </a:ext>
            </a:extLst>
          </p:cNvPr>
          <p:cNvSpPr txBox="1">
            <a:spLocks/>
          </p:cNvSpPr>
          <p:nvPr/>
        </p:nvSpPr>
        <p:spPr>
          <a:xfrm>
            <a:off x="10693400" y="9122055"/>
            <a:ext cx="1752600" cy="63154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707" kern="1200">
                <a:solidFill>
                  <a:schemeClr val="tx1">
                    <a:tint val="82000"/>
                  </a:schemeClr>
                </a:solidFill>
                <a:latin typeface="+mn-lt"/>
                <a:ea typeface="+mn-ea"/>
                <a:cs typeface="+mn-cs"/>
                <a:sym typeface="Helvetica Light" charset="0"/>
              </a:defRPr>
            </a:lvl1pPr>
            <a:lvl2pPr marL="457200" indent="1143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2pPr>
            <a:lvl3pPr marL="914400" indent="2286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3pPr>
            <a:lvl4pPr marL="1371600" indent="3429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4pPr>
            <a:lvl5pPr marL="1828800" indent="4572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5pPr>
            <a:lvl6pPr marL="2286000" algn="l" defTabSz="457200" rtl="0" eaLnBrk="1" latinLnBrk="0" hangingPunct="1">
              <a:defRPr sz="1800" kern="1200">
                <a:solidFill>
                  <a:schemeClr val="tx1"/>
                </a:solidFill>
                <a:latin typeface="+mn-lt"/>
                <a:ea typeface="+mn-ea"/>
                <a:cs typeface="+mn-cs"/>
                <a:sym typeface="Helvetica Light" charset="0"/>
              </a:defRPr>
            </a:lvl6pPr>
            <a:lvl7pPr marL="2743200" algn="l" defTabSz="457200" rtl="0" eaLnBrk="1" latinLnBrk="0" hangingPunct="1">
              <a:defRPr sz="1800" kern="1200">
                <a:solidFill>
                  <a:schemeClr val="tx1"/>
                </a:solidFill>
                <a:latin typeface="+mn-lt"/>
                <a:ea typeface="+mn-ea"/>
                <a:cs typeface="+mn-cs"/>
                <a:sym typeface="Helvetica Light" charset="0"/>
              </a:defRPr>
            </a:lvl7pPr>
            <a:lvl8pPr marL="3200400" algn="l" defTabSz="457200" rtl="0" eaLnBrk="1" latinLnBrk="0" hangingPunct="1">
              <a:defRPr sz="1800" kern="1200">
                <a:solidFill>
                  <a:schemeClr val="tx1"/>
                </a:solidFill>
                <a:latin typeface="+mn-lt"/>
                <a:ea typeface="+mn-ea"/>
                <a:cs typeface="+mn-cs"/>
                <a:sym typeface="Helvetica Light" charset="0"/>
              </a:defRPr>
            </a:lvl8pPr>
            <a:lvl9pPr marL="3657600" algn="l" defTabSz="457200" rtl="0" eaLnBrk="1" latinLnBrk="0" hangingPunct="1">
              <a:defRPr sz="1800" kern="1200">
                <a:solidFill>
                  <a:schemeClr val="tx1"/>
                </a:solidFill>
                <a:latin typeface="+mn-lt"/>
                <a:ea typeface="+mn-ea"/>
                <a:cs typeface="+mn-cs"/>
                <a:sym typeface="Helvetica Light" charset="0"/>
              </a:defRPr>
            </a:lvl9pPr>
          </a:lstStyle>
          <a:p>
            <a:fld id="{D57F1E4F-1CFF-5643-939E-217C01CDF565}" type="slidenum">
              <a:rPr lang="en-US" sz="1800" b="1" smtClean="0">
                <a:solidFill>
                  <a:schemeClr val="bg1"/>
                </a:solidFill>
                <a:latin typeface="Arial Black" panose="020B0A04020102020204" pitchFamily="34" charset="0"/>
              </a:rPr>
              <a:pPr/>
              <a:t>10</a:t>
            </a:fld>
            <a:endParaRPr lang="en-US" sz="20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410608941"/>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1EC0393-0112-764A-C580-979A318C43E4}"/>
            </a:ext>
          </a:extLst>
        </p:cNvPr>
        <p:cNvGrpSpPr/>
        <p:nvPr/>
      </p:nvGrpSpPr>
      <p:grpSpPr>
        <a:xfrm>
          <a:off x="0" y="0"/>
          <a:ext cx="0" cy="0"/>
          <a:chOff x="0" y="0"/>
          <a:chExt cx="0" cy="0"/>
        </a:xfrm>
      </p:grpSpPr>
      <p:sp>
        <p:nvSpPr>
          <p:cNvPr id="15362" name="Rectangle 2">
            <a:extLst>
              <a:ext uri="{FF2B5EF4-FFF2-40B4-BE49-F238E27FC236}">
                <a16:creationId xmlns:a16="http://schemas.microsoft.com/office/drawing/2014/main" id="{63F478E7-6914-E3E3-397C-0C6A7E95EA92}"/>
              </a:ext>
            </a:extLst>
          </p:cNvPr>
          <p:cNvSpPr>
            <a:spLocks/>
          </p:cNvSpPr>
          <p:nvPr/>
        </p:nvSpPr>
        <p:spPr bwMode="auto">
          <a:xfrm>
            <a:off x="0" y="2208213"/>
            <a:ext cx="13014325" cy="7507287"/>
          </a:xfrm>
          <a:prstGeom prst="rect">
            <a:avLst/>
          </a:prstGeom>
          <a:blipFill>
            <a:blip r:embed="rId4"/>
            <a:stretch>
              <a:fillRect/>
            </a:stretch>
          </a:blipFill>
          <a:ln>
            <a:noFill/>
          </a:ln>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pSp>
        <p:nvGrpSpPr>
          <p:cNvPr id="15363" name="Group 4">
            <a:extLst>
              <a:ext uri="{FF2B5EF4-FFF2-40B4-BE49-F238E27FC236}">
                <a16:creationId xmlns:a16="http://schemas.microsoft.com/office/drawing/2014/main" id="{41D1B185-2DAA-2FDC-2F21-C188FD8884A2}"/>
              </a:ext>
            </a:extLst>
          </p:cNvPr>
          <p:cNvGrpSpPr>
            <a:grpSpLocks/>
          </p:cNvGrpSpPr>
          <p:nvPr/>
        </p:nvGrpSpPr>
        <p:grpSpPr bwMode="auto">
          <a:xfrm>
            <a:off x="0" y="2028825"/>
            <a:ext cx="13014325" cy="419100"/>
            <a:chOff x="0" y="0"/>
            <a:chExt cx="1025" cy="33"/>
          </a:xfrm>
        </p:grpSpPr>
        <p:sp>
          <p:nvSpPr>
            <p:cNvPr id="15385" name="Rectangle 5">
              <a:extLst>
                <a:ext uri="{FF2B5EF4-FFF2-40B4-BE49-F238E27FC236}">
                  <a16:creationId xmlns:a16="http://schemas.microsoft.com/office/drawing/2014/main" id="{C6CDD544-4A59-7F51-FDC0-B5026589A703}"/>
                </a:ext>
              </a:extLst>
            </p:cNvPr>
            <p:cNvSpPr>
              <a:spLocks/>
            </p:cNvSpPr>
            <p:nvPr/>
          </p:nvSpPr>
          <p:spPr bwMode="auto">
            <a:xfrm>
              <a:off x="0" y="0"/>
              <a:ext cx="1025" cy="33"/>
            </a:xfrm>
            <a:prstGeom prst="rect">
              <a:avLst/>
            </a:prstGeom>
            <a:solidFill>
              <a:srgbClr val="A8DEF9"/>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15386" name="Rectangle 6">
              <a:extLst>
                <a:ext uri="{FF2B5EF4-FFF2-40B4-BE49-F238E27FC236}">
                  <a16:creationId xmlns:a16="http://schemas.microsoft.com/office/drawing/2014/main" id="{E58653A1-0A7C-D0A3-B1C8-22591D4342BE}"/>
                </a:ext>
              </a:extLst>
            </p:cNvPr>
            <p:cNvSpPr>
              <a:spLocks/>
            </p:cNvSpPr>
            <p:nvPr/>
          </p:nvSpPr>
          <p:spPr bwMode="auto">
            <a:xfrm>
              <a:off x="0" y="2"/>
              <a:ext cx="92" cy="26"/>
            </a:xfrm>
            <a:prstGeom prst="rect">
              <a:avLst/>
            </a:prstGeom>
            <a:solidFill>
              <a:srgbClr val="5F5F00"/>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15387" name="Rectangle 7">
              <a:extLst>
                <a:ext uri="{FF2B5EF4-FFF2-40B4-BE49-F238E27FC236}">
                  <a16:creationId xmlns:a16="http://schemas.microsoft.com/office/drawing/2014/main" id="{C65D07DC-59A5-779B-CC71-C547B13A4C00}"/>
                </a:ext>
              </a:extLst>
            </p:cNvPr>
            <p:cNvSpPr>
              <a:spLocks/>
            </p:cNvSpPr>
            <p:nvPr/>
          </p:nvSpPr>
          <p:spPr bwMode="auto">
            <a:xfrm>
              <a:off x="89" y="3"/>
              <a:ext cx="935" cy="26"/>
            </a:xfrm>
            <a:prstGeom prst="rect">
              <a:avLst/>
            </a:prstGeom>
            <a:solidFill>
              <a:srgbClr val="5A427F"/>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pSp>
      <p:sp>
        <p:nvSpPr>
          <p:cNvPr id="15364" name="Line 8">
            <a:extLst>
              <a:ext uri="{FF2B5EF4-FFF2-40B4-BE49-F238E27FC236}">
                <a16:creationId xmlns:a16="http://schemas.microsoft.com/office/drawing/2014/main" id="{D777CA97-B141-99B4-9FEE-8E74BE145882}"/>
              </a:ext>
            </a:extLst>
          </p:cNvPr>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5" name="Line 9">
            <a:extLst>
              <a:ext uri="{FF2B5EF4-FFF2-40B4-BE49-F238E27FC236}">
                <a16:creationId xmlns:a16="http://schemas.microsoft.com/office/drawing/2014/main" id="{9A283BD3-0846-4A98-4EBA-3AC98322A244}"/>
              </a:ext>
            </a:extLst>
          </p:cNvPr>
          <p:cNvSpPr>
            <a:spLocks noChangeShapeType="1"/>
          </p:cNvSpPr>
          <p:nvPr/>
        </p:nvSpPr>
        <p:spPr bwMode="auto">
          <a:xfrm flipV="1">
            <a:off x="-1878013" y="20638"/>
            <a:ext cx="12990513" cy="9732962"/>
          </a:xfrm>
          <a:prstGeom prst="line">
            <a:avLst/>
          </a:prstGeom>
          <a:noFill/>
          <a:ln w="10113" cap="rnd">
            <a:solidFill>
              <a:srgbClr val="9E9EED">
                <a:alpha val="34901"/>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6" name="Rectangle 10">
            <a:extLst>
              <a:ext uri="{FF2B5EF4-FFF2-40B4-BE49-F238E27FC236}">
                <a16:creationId xmlns:a16="http://schemas.microsoft.com/office/drawing/2014/main" id="{F27942D8-44B7-FEB6-6D76-18DB57E6470D}"/>
              </a:ext>
            </a:extLst>
          </p:cNvPr>
          <p:cNvSpPr>
            <a:spLocks/>
          </p:cNvSpPr>
          <p:nvPr/>
        </p:nvSpPr>
        <p:spPr bwMode="auto">
          <a:xfrm>
            <a:off x="1189038" y="1987550"/>
            <a:ext cx="98075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7000" tIns="76200" rIns="127000" bIns="76200"/>
          <a:lstStyle>
            <a:lvl1pPr defTabSz="1296988" eaLnBrk="0">
              <a:defRPr sz="3600">
                <a:solidFill>
                  <a:srgbClr val="000000"/>
                </a:solidFill>
                <a:latin typeface="Helvetica Light" charset="0"/>
                <a:ea typeface="Helvetica Light" charset="0"/>
                <a:cs typeface="Helvetica Light" charset="0"/>
                <a:sym typeface="Helvetica Light" charset="0"/>
              </a:defRPr>
            </a:lvl1pPr>
            <a:lvl2pPr marL="742950" indent="-285750" defTabSz="1296988" eaLnBrk="0">
              <a:defRPr sz="3600">
                <a:solidFill>
                  <a:srgbClr val="000000"/>
                </a:solidFill>
                <a:latin typeface="Helvetica Light" charset="0"/>
                <a:ea typeface="Helvetica Light" charset="0"/>
                <a:cs typeface="Helvetica Light" charset="0"/>
                <a:sym typeface="Helvetica Light" charset="0"/>
              </a:defRPr>
            </a:lvl2pPr>
            <a:lvl3pPr marL="1143000" indent="-228600" defTabSz="1296988" eaLnBrk="0">
              <a:defRPr sz="3600">
                <a:solidFill>
                  <a:srgbClr val="000000"/>
                </a:solidFill>
                <a:latin typeface="Helvetica Light" charset="0"/>
                <a:ea typeface="Helvetica Light" charset="0"/>
                <a:cs typeface="Helvetica Light" charset="0"/>
                <a:sym typeface="Helvetica Light" charset="0"/>
              </a:defRPr>
            </a:lvl3pPr>
            <a:lvl4pPr marL="1600200" indent="-228600" defTabSz="1296988" eaLnBrk="0">
              <a:defRPr sz="3600">
                <a:solidFill>
                  <a:srgbClr val="000000"/>
                </a:solidFill>
                <a:latin typeface="Helvetica Light" charset="0"/>
                <a:ea typeface="Helvetica Light" charset="0"/>
                <a:cs typeface="Helvetica Light" charset="0"/>
                <a:sym typeface="Helvetica Light" charset="0"/>
              </a:defRPr>
            </a:lvl4pPr>
            <a:lvl5pPr marL="2057400" indent="-228600" defTabSz="1296988"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2400" b="1" dirty="0">
                <a:solidFill>
                  <a:srgbClr val="FFFFFF"/>
                </a:solidFill>
                <a:latin typeface="Arial Black" panose="020B0A04020102020204" pitchFamily="34" charset="0"/>
                <a:ea typeface="Arial Black" panose="020B0A04020102020204" pitchFamily="34" charset="0"/>
                <a:cs typeface="Arial Black" panose="020B0A04020102020204" pitchFamily="34" charset="0"/>
                <a:sym typeface="Arial Black" panose="020B0A04020102020204" pitchFamily="34" charset="0"/>
              </a:rPr>
              <a:t>One Bible, One Story</a:t>
            </a:r>
          </a:p>
        </p:txBody>
      </p:sp>
      <p:sp>
        <p:nvSpPr>
          <p:cNvPr id="15367" name="Rectangle 11">
            <a:extLst>
              <a:ext uri="{FF2B5EF4-FFF2-40B4-BE49-F238E27FC236}">
                <a16:creationId xmlns:a16="http://schemas.microsoft.com/office/drawing/2014/main" id="{EF00D232-5C16-EC4A-7BE1-2FE69BDA08D2}"/>
              </a:ext>
            </a:extLst>
          </p:cNvPr>
          <p:cNvSpPr>
            <a:spLocks/>
          </p:cNvSpPr>
          <p:nvPr/>
        </p:nvSpPr>
        <p:spPr bwMode="auto">
          <a:xfrm>
            <a:off x="25400" y="10604500"/>
            <a:ext cx="370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800" rIns="88900" bIns="5080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defTabSz="914400" eaLnBrk="1"/>
            <a:r>
              <a:rPr lang="en-US" altLang="en-US" sz="400" u="sng">
                <a:solidFill>
                  <a:srgbClr val="FFFFFF"/>
                </a:solidFill>
                <a:latin typeface="Helvetica Light Oblique" charset="0"/>
                <a:ea typeface="Helvetica Light Oblique" charset="0"/>
                <a:cs typeface="Helvetica Light Oblique" charset="0"/>
                <a:sym typeface="Helvetica Light Oblique" charset="0"/>
              </a:rPr>
              <a:t>References and Sources</a:t>
            </a:r>
          </a:p>
          <a:p>
            <a:pPr algn="l" defTabSz="914400" eaLnBrk="1"/>
            <a:r>
              <a:rPr lang="en-US" altLang="en-US" sz="400">
                <a:solidFill>
                  <a:srgbClr val="FFFFFF"/>
                </a:solidFill>
                <a:latin typeface="Helvetica Light Oblique" charset="0"/>
                <a:ea typeface="Helvetica Light Oblique" charset="0"/>
                <a:cs typeface="Helvetica Light Oblique" charset="0"/>
                <a:sym typeface="Helvetica Light Oblique" charset="0"/>
              </a:rPr>
              <a:t>EasyEnglish Bible Commentaries</a:t>
            </a:r>
            <a:r>
              <a:rPr lang="en-US" altLang="en-US" sz="400">
                <a:solidFill>
                  <a:srgbClr val="FFFFFF"/>
                </a:solidFill>
              </a:rPr>
              <a:t> - http://www.easyenglish.info/bible-commentary/index.htm</a:t>
            </a:r>
          </a:p>
          <a:p>
            <a:pPr algn="l" defTabSz="914400" eaLnBrk="1"/>
            <a:r>
              <a:rPr lang="en-US" altLang="en-US" sz="400">
                <a:solidFill>
                  <a:srgbClr val="FFFFFF"/>
                </a:solidFill>
                <a:latin typeface="Helvetica Light Oblique" charset="0"/>
                <a:ea typeface="Helvetica Light Oblique" charset="0"/>
                <a:cs typeface="Helvetica Light Oblique" charset="0"/>
                <a:sym typeface="Helvetica Light Oblique" charset="0"/>
              </a:rPr>
              <a:t>ECHOES - Adult Teacher's Commentary March-May 2012 2012</a:t>
            </a:r>
            <a:r>
              <a:rPr lang="en-US" altLang="en-US" sz="400">
                <a:solidFill>
                  <a:srgbClr val="FFFFFF"/>
                </a:solidFill>
              </a:rPr>
              <a:t> David C Cook. Publishing</a:t>
            </a:r>
          </a:p>
          <a:p>
            <a:pPr algn="l" defTabSz="914400" eaLnBrk="1"/>
            <a:r>
              <a:rPr lang="en-US" altLang="en-US" sz="400">
                <a:solidFill>
                  <a:srgbClr val="FFFFFF"/>
                </a:solidFill>
                <a:latin typeface="Helvetica Light Oblique" charset="0"/>
                <a:ea typeface="Helvetica Light Oblique" charset="0"/>
                <a:cs typeface="Helvetica Light Oblique" charset="0"/>
                <a:sym typeface="Helvetica Light Oblique" charset="0"/>
              </a:rPr>
              <a:t>BOYD'S COMMENTARY for the Sunday School 2011-2012 vol 107 </a:t>
            </a:r>
            <a:r>
              <a:rPr lang="en-US" altLang="en-US" sz="400">
                <a:solidFill>
                  <a:srgbClr val="FFFFFF"/>
                </a:solidFill>
              </a:rPr>
              <a:t>- R.H. Boyd Publishing Corporation</a:t>
            </a:r>
          </a:p>
          <a:p>
            <a:pPr algn="l" defTabSz="914400" eaLnBrk="1"/>
            <a:r>
              <a:rPr lang="en-US" altLang="en-US" sz="400">
                <a:solidFill>
                  <a:srgbClr val="FFFFFF"/>
                </a:solidFill>
                <a:latin typeface="Helvetica Light Oblique" charset="0"/>
                <a:ea typeface="Helvetica Light Oblique" charset="0"/>
                <a:cs typeface="Helvetica Light Oblique" charset="0"/>
                <a:sym typeface="Helvetica Light Oblique" charset="0"/>
              </a:rPr>
              <a:t>Standard LESSON COMMENTARY - Volume 59 </a:t>
            </a:r>
            <a:r>
              <a:rPr lang="en-US" altLang="en-US" sz="400">
                <a:solidFill>
                  <a:srgbClr val="FFFFFF"/>
                </a:solidFill>
              </a:rPr>
              <a:t>-  STANDARD PUBLISHING, Cincinnati, Ohio</a:t>
            </a:r>
          </a:p>
          <a:p>
            <a:pPr algn="l" defTabSz="914400" eaLnBrk="1"/>
            <a:r>
              <a:rPr lang="en-US" altLang="en-US" sz="400">
                <a:solidFill>
                  <a:srgbClr val="FFFFFF"/>
                </a:solidFill>
                <a:latin typeface="Helvetica Light Oblique" charset="0"/>
                <a:ea typeface="Helvetica Light Oblique" charset="0"/>
                <a:cs typeface="Helvetica Light Oblique" charset="0"/>
                <a:sym typeface="Helvetica Light Oblique" charset="0"/>
              </a:rPr>
              <a:t>DAVID C. COOK KJV BIBLE LESSON COMMENTARY 2011-2012</a:t>
            </a:r>
            <a:r>
              <a:rPr lang="en-US" altLang="en-US" sz="400">
                <a:solidFill>
                  <a:srgbClr val="FFFFFF"/>
                </a:solidFill>
              </a:rPr>
              <a:t> Published by David C Cook </a:t>
            </a:r>
          </a:p>
          <a:p>
            <a:pPr algn="l" defTabSz="914400" eaLnBrk="1"/>
            <a:r>
              <a:rPr lang="en-US" altLang="en-US" sz="400">
                <a:solidFill>
                  <a:srgbClr val="FFFFFF"/>
                </a:solidFill>
                <a:latin typeface="Helvetica Light Oblique" charset="0"/>
                <a:ea typeface="Helvetica Light Oblique" charset="0"/>
                <a:cs typeface="Helvetica Light Oblique" charset="0"/>
                <a:sym typeface="Helvetica Light Oblique" charset="0"/>
              </a:rPr>
              <a:t>THE BAKER ILLUSTRATED BIBLE HANDBOOK</a:t>
            </a:r>
            <a:r>
              <a:rPr lang="en-US" altLang="en-US" sz="400">
                <a:solidFill>
                  <a:srgbClr val="FFFFFF"/>
                </a:solidFill>
              </a:rPr>
              <a:t> Edited by J. Daniel Hays and J. Scott Duvall, BakerBooks a division of Baker Publishing Group</a:t>
            </a:r>
          </a:p>
          <a:p>
            <a:pPr algn="l" defTabSz="914400" eaLnBrk="1"/>
            <a:r>
              <a:rPr lang="en-US" altLang="en-US" sz="400">
                <a:solidFill>
                  <a:srgbClr val="FFFFFF"/>
                </a:solidFill>
              </a:rPr>
              <a:t>Grand Rapids, Michigan</a:t>
            </a:r>
          </a:p>
          <a:p>
            <a:pPr algn="l" defTabSz="914400" eaLnBrk="1"/>
            <a:r>
              <a:rPr lang="en-US" altLang="en-US" sz="400">
                <a:solidFill>
                  <a:srgbClr val="FFFFFF"/>
                </a:solidFill>
                <a:latin typeface="Helvetica Light Oblique" charset="0"/>
                <a:ea typeface="Helvetica Light Oblique" charset="0"/>
                <a:cs typeface="Helvetica Light Oblique" charset="0"/>
                <a:sym typeface="Helvetica Light Oblique" charset="0"/>
              </a:rPr>
              <a:t>Executable Outlines</a:t>
            </a:r>
            <a:r>
              <a:rPr lang="en-US" altLang="en-US" sz="400">
                <a:solidFill>
                  <a:srgbClr val="FFFFFF"/>
                </a:solidFill>
              </a:rPr>
              <a:t>, Mark A. Copeland, 2011 - http://executableoutlines.com/</a:t>
            </a:r>
            <a:endParaRPr lang="en-US" altLang="en-US"/>
          </a:p>
        </p:txBody>
      </p:sp>
      <p:sp>
        <p:nvSpPr>
          <p:cNvPr id="15368" name="Rectangle 34">
            <a:extLst>
              <a:ext uri="{FF2B5EF4-FFF2-40B4-BE49-F238E27FC236}">
                <a16:creationId xmlns:a16="http://schemas.microsoft.com/office/drawing/2014/main" id="{B7F9DB5E-227F-6B85-ED02-CD8828DBC1AA}"/>
              </a:ext>
            </a:extLst>
          </p:cNvPr>
          <p:cNvSpPr>
            <a:spLocks/>
          </p:cNvSpPr>
          <p:nvPr/>
        </p:nvSpPr>
        <p:spPr bwMode="auto">
          <a:xfrm>
            <a:off x="6310313" y="9258300"/>
            <a:ext cx="3698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fld id="{E8564F75-05C5-45B0-BA64-2F384571023E}" type="slidenum">
              <a:rPr lang="en-US" altLang="en-US" sz="1800"/>
              <a:pPr eaLnBrk="1"/>
              <a:t>11</a:t>
            </a:fld>
            <a:endParaRPr lang="en-US" altLang="en-US"/>
          </a:p>
        </p:txBody>
      </p:sp>
      <p:sp>
        <p:nvSpPr>
          <p:cNvPr id="15384" name="Rectangle 2">
            <a:extLst>
              <a:ext uri="{FF2B5EF4-FFF2-40B4-BE49-F238E27FC236}">
                <a16:creationId xmlns:a16="http://schemas.microsoft.com/office/drawing/2014/main" id="{DDC51909-4565-B1AF-C766-E7659CDF5BB8}"/>
              </a:ext>
            </a:extLst>
          </p:cNvPr>
          <p:cNvSpPr>
            <a:spLocks noChangeArrowheads="1"/>
          </p:cNvSpPr>
          <p:nvPr/>
        </p:nvSpPr>
        <p:spPr bwMode="auto">
          <a:xfrm>
            <a:off x="-80964" y="2514600"/>
            <a:ext cx="12990513" cy="6186309"/>
          </a:xfrm>
          <a:prstGeom prst="rect">
            <a:avLst/>
          </a:prstGeom>
          <a:solidFill>
            <a:srgbClr val="0D0D0D">
              <a:alpha val="60000"/>
            </a:srgbClr>
          </a:solidFill>
          <a:ln>
            <a:noFill/>
          </a:ln>
        </p:spPr>
        <p:txBody>
          <a:bodyPr wrap="square">
            <a:spAutoFit/>
          </a:bodyPr>
          <a:lstStyle>
            <a:lvl1pPr marL="457200" defTabSz="1300163" eaLnBrk="0">
              <a:defRPr sz="3600">
                <a:solidFill>
                  <a:srgbClr val="000000"/>
                </a:solidFill>
                <a:latin typeface="Helvetica Light" charset="0"/>
                <a:ea typeface="Helvetica Light" charset="0"/>
                <a:cs typeface="Helvetica Light" charset="0"/>
                <a:sym typeface="Helvetica Light" charset="0"/>
              </a:defRPr>
            </a:lvl1pPr>
            <a:lvl2pPr defTabSz="1300163" eaLnBrk="0">
              <a:defRPr sz="3600">
                <a:solidFill>
                  <a:srgbClr val="000000"/>
                </a:solidFill>
                <a:latin typeface="Helvetica Light" charset="0"/>
                <a:ea typeface="Helvetica Light" charset="0"/>
                <a:cs typeface="Helvetica Light" charset="0"/>
                <a:sym typeface="Helvetica Light" charset="0"/>
              </a:defRPr>
            </a:lvl2pPr>
            <a:lvl3pPr defTabSz="1300163" eaLnBrk="0">
              <a:defRPr sz="3600">
                <a:solidFill>
                  <a:srgbClr val="000000"/>
                </a:solidFill>
                <a:latin typeface="Helvetica Light" charset="0"/>
                <a:ea typeface="Helvetica Light" charset="0"/>
                <a:cs typeface="Helvetica Light" charset="0"/>
                <a:sym typeface="Helvetica Light" charset="0"/>
              </a:defRPr>
            </a:lvl3pPr>
            <a:lvl4pPr marL="1600200" indent="-228600" defTabSz="1300163" eaLnBrk="0">
              <a:defRPr sz="3600">
                <a:solidFill>
                  <a:srgbClr val="000000"/>
                </a:solidFill>
                <a:latin typeface="Helvetica Light" charset="0"/>
                <a:ea typeface="Helvetica Light" charset="0"/>
                <a:cs typeface="Helvetica Light" charset="0"/>
                <a:sym typeface="Helvetica Light" charset="0"/>
              </a:defRPr>
            </a:lvl4pPr>
            <a:lvl5pPr marL="2057400" indent="-228600" defTabSz="1300163"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lvl="1" algn="l" eaLnBrk="1"/>
            <a:r>
              <a:rPr lang="en-US" altLang="en-US" sz="3200" b="1" u="sng" dirty="0">
                <a:solidFill>
                  <a:srgbClr val="F2F2F2"/>
                </a:solidFill>
                <a:latin typeface="Gotham Medium" panose="02000604030000020004"/>
                <a:ea typeface="Helvetica Light Oblique" charset="0"/>
                <a:cs typeface="Helvetica Light Oblique" charset="0"/>
              </a:rPr>
              <a:t>Servanthood</a:t>
            </a:r>
          </a:p>
          <a:p>
            <a:pPr lvl="3" indent="0" algn="l" eaLnBrk="1"/>
            <a:r>
              <a:rPr lang="en-US" altLang="en-US" sz="2800" b="1" dirty="0">
                <a:solidFill>
                  <a:schemeClr val="bg1"/>
                </a:solidFill>
                <a:effectLst>
                  <a:outerShdw blurRad="38100" dist="38100" dir="2700000" algn="tl">
                    <a:srgbClr val="000000">
                      <a:alpha val="43137"/>
                    </a:srgbClr>
                  </a:outerShdw>
                </a:effectLst>
                <a:latin typeface="Gotham Medium" panose="02000604030000020004"/>
              </a:rPr>
              <a:t>Jesus challenges His followers’ concept of greatness, teaching, “Whoever wants to become great among you must be your servant, and whoever wants to be first must be your slave” (Matt.  20:26–28).  He modeled this attitude when He washed the disciples’ feet—normally a task for a household servant (John 13:1–17). </a:t>
            </a:r>
          </a:p>
          <a:p>
            <a:pPr lvl="3" indent="0" algn="l" eaLnBrk="1"/>
            <a:r>
              <a:rPr lang="en-US" altLang="en-US" sz="2800" b="1" dirty="0">
                <a:solidFill>
                  <a:schemeClr val="bg1"/>
                </a:solidFill>
                <a:effectLst>
                  <a:outerShdw blurRad="38100" dist="38100" dir="2700000" algn="tl">
                    <a:srgbClr val="000000">
                      <a:alpha val="43137"/>
                    </a:srgbClr>
                  </a:outerShdw>
                </a:effectLst>
                <a:latin typeface="Gotham Medium" panose="02000604030000020004"/>
              </a:rPr>
              <a:t> </a:t>
            </a:r>
          </a:p>
          <a:p>
            <a:pPr lvl="3" indent="0" algn="l" eaLnBrk="1"/>
            <a:r>
              <a:rPr lang="en-US" altLang="en-US" sz="2800" b="1" dirty="0">
                <a:solidFill>
                  <a:schemeClr val="bg1"/>
                </a:solidFill>
                <a:effectLst>
                  <a:outerShdw blurRad="38100" dist="38100" dir="2700000" algn="tl">
                    <a:srgbClr val="000000">
                      <a:alpha val="43137"/>
                    </a:srgbClr>
                  </a:outerShdw>
                </a:effectLst>
                <a:latin typeface="Gotham Medium" panose="02000604030000020004"/>
              </a:rPr>
              <a:t>The apostle Paul later exhorts believers in Philippi not to be selfish or conceited, but to look to others’ interests ahead of their own.  They were to “have the same mindset as Christ Jesus: Who …made himself nothing by taking the very nature of a servant” (Phil.  2:5–7).  True greatness is found in giving oneself away as a servant.  That is the image of greatness we find in Jesus. </a:t>
            </a:r>
          </a:p>
          <a:p>
            <a:pPr lvl="3" indent="0" algn="l" eaLnBrk="1"/>
            <a:r>
              <a:rPr lang="en-US" altLang="en-US" sz="2800" b="1" dirty="0">
                <a:solidFill>
                  <a:schemeClr val="bg1"/>
                </a:solidFill>
                <a:effectLst>
                  <a:outerShdw blurRad="38100" dist="38100" dir="2700000" algn="tl">
                    <a:srgbClr val="000000">
                      <a:alpha val="43137"/>
                    </a:srgbClr>
                  </a:outerShdw>
                </a:effectLst>
                <a:latin typeface="Gotham Medium" panose="02000604030000020004"/>
              </a:rPr>
              <a:t>.</a:t>
            </a:r>
          </a:p>
        </p:txBody>
      </p:sp>
      <p:sp>
        <p:nvSpPr>
          <p:cNvPr id="2" name="Rectangle 11">
            <a:extLst>
              <a:ext uri="{FF2B5EF4-FFF2-40B4-BE49-F238E27FC236}">
                <a16:creationId xmlns:a16="http://schemas.microsoft.com/office/drawing/2014/main" id="{5D75238D-EEFE-AF93-325B-6F524E45650A}"/>
              </a:ext>
            </a:extLst>
          </p:cNvPr>
          <p:cNvSpPr>
            <a:spLocks/>
          </p:cNvSpPr>
          <p:nvPr/>
        </p:nvSpPr>
        <p:spPr bwMode="auto">
          <a:xfrm>
            <a:off x="0" y="1995488"/>
            <a:ext cx="13004800" cy="61912"/>
          </a:xfrm>
          <a:prstGeom prst="rect">
            <a:avLst/>
          </a:prstGeom>
          <a:solidFill>
            <a:srgbClr val="FFFFFF"/>
          </a:solidFill>
          <a:ln>
            <a:noFill/>
          </a:ln>
          <a:effectLst>
            <a:outerShdw dist="10160" dir="5400000" algn="ctr" rotWithShape="0">
              <a:srgbClr val="000000">
                <a:alpha val="59998"/>
              </a:srgbClr>
            </a:outerShdw>
          </a:effectLst>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3" name="Rectangle 12">
            <a:extLst>
              <a:ext uri="{FF2B5EF4-FFF2-40B4-BE49-F238E27FC236}">
                <a16:creationId xmlns:a16="http://schemas.microsoft.com/office/drawing/2014/main" id="{993C0A92-4516-7FA7-E7B9-41295854195C}"/>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aphicFrame>
        <p:nvGraphicFramePr>
          <p:cNvPr id="4" name="Group 13">
            <a:extLst>
              <a:ext uri="{FF2B5EF4-FFF2-40B4-BE49-F238E27FC236}">
                <a16:creationId xmlns:a16="http://schemas.microsoft.com/office/drawing/2014/main" id="{A2BECEF4-1A67-780D-C9B6-B3941642B275}"/>
              </a:ext>
            </a:extLst>
          </p:cNvPr>
          <p:cNvGraphicFramePr>
            <a:graphicFrameLocks noGrp="1"/>
          </p:cNvGraphicFramePr>
          <p:nvPr/>
        </p:nvGraphicFramePr>
        <p:xfrm>
          <a:off x="12700" y="-63500"/>
          <a:ext cx="11041063" cy="1999104"/>
        </p:xfrm>
        <a:graphic>
          <a:graphicData uri="http://schemas.openxmlformats.org/drawingml/2006/table">
            <a:tbl>
              <a:tblPr/>
              <a:tblGrid>
                <a:gridCol w="6478163">
                  <a:extLst>
                    <a:ext uri="{9D8B030D-6E8A-4147-A177-3AD203B41FA5}">
                      <a16:colId xmlns:a16="http://schemas.microsoft.com/office/drawing/2014/main" val="20000"/>
                    </a:ext>
                  </a:extLst>
                </a:gridCol>
                <a:gridCol w="4562900">
                  <a:extLst>
                    <a:ext uri="{9D8B030D-6E8A-4147-A177-3AD203B41FA5}">
                      <a16:colId xmlns:a16="http://schemas.microsoft.com/office/drawing/2014/main" val="20001"/>
                    </a:ext>
                  </a:extLst>
                </a:gridCol>
              </a:tblGrid>
              <a:tr h="571540">
                <a:tc gridSpan="2">
                  <a:txBody>
                    <a:bodyPr/>
                    <a:lstStyle/>
                    <a:p>
                      <a:pPr marL="0" marR="0" lvl="0" indent="0" algn="ctr" defTabSz="1847850" rtl="0" eaLnBrk="1" fontAlgn="base" latinLnBrk="0" hangingPunct="0">
                        <a:lnSpc>
                          <a:spcPct val="100000"/>
                        </a:lnSpc>
                        <a:spcBef>
                          <a:spcPct val="0"/>
                        </a:spcBef>
                        <a:spcAft>
                          <a:spcPct val="0"/>
                        </a:spcAft>
                        <a:buClrTx/>
                        <a:buSzTx/>
                        <a:buFontTx/>
                        <a:buNone/>
                        <a:tabLst/>
                        <a:defRPr/>
                      </a:pPr>
                      <a:r>
                        <a:rPr kumimoji="0" lang="en-US" sz="2800" b="1" i="0" u="none" strike="noStrike" kern="1200"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rPr>
                        <a:t>CHRISTIAN MANNER OF JUSTICE</a:t>
                      </a: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000000"/>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0"/>
                  </a:ext>
                </a:extLst>
              </a:tr>
              <a:tr h="1016202">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Focus: </a:t>
                      </a:r>
                      <a:r>
                        <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Trust in God and not the uncertainty of wealth. </a:t>
                      </a:r>
                      <a:endPar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000000"/>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Scripture: </a:t>
                      </a:r>
                      <a:endParaRPr kumimoji="0" lang="en-US" sz="2500" b="0" i="0" u="none" strike="noStrike" cap="none" normalizeH="0" baseline="0" dirty="0">
                        <a:ln>
                          <a:noFill/>
                        </a:ln>
                        <a:solidFill>
                          <a:srgbClr val="FFFFFF"/>
                        </a:solidFill>
                        <a:effectLst/>
                        <a:latin typeface="Helvetica" charset="0"/>
                        <a:ea typeface="Helvetica" charset="0"/>
                        <a:cs typeface="Helvetica" charset="0"/>
                        <a:sym typeface="Helvetica" charset="0"/>
                      </a:endParaRPr>
                    </a:p>
                    <a:p>
                      <a:pPr marL="0" marR="0" lvl="0" indent="0" algn="l" defTabSz="1847850" rtl="0" eaLnBrk="1" fontAlgn="base" latinLnBrk="0" hangingPunct="0">
                        <a:lnSpc>
                          <a:spcPct val="100000"/>
                        </a:lnSpc>
                        <a:spcBef>
                          <a:spcPct val="0"/>
                        </a:spcBef>
                        <a:spcAft>
                          <a:spcPct val="0"/>
                        </a:spcAft>
                        <a:buClrTx/>
                        <a:buSzTx/>
                        <a:buFontTx/>
                        <a:buNone/>
                        <a:tabLst/>
                      </a:pPr>
                      <a:r>
                        <a:rPr kumimoji="0" lang="en-US" sz="21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Deuteronomy 24:14–21; Ephesians 6:5–9; 1 Timothy 6:17–19</a:t>
                      </a:r>
                      <a:endParaRPr kumimoji="0" lang="en-US" sz="18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63500" marR="63500" marT="63504" marB="63504" horzOverflow="overflow">
                    <a:lnL w="25688" cap="flat" cmpd="sng" algn="ctr">
                      <a:solidFill>
                        <a:srgbClr val="000000"/>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extLst>
                  <a:ext uri="{0D108BD9-81ED-4DB2-BD59-A6C34878D82A}">
                    <a16:rowId xmlns:a16="http://schemas.microsoft.com/office/drawing/2014/main" val="10001"/>
                  </a:ext>
                </a:extLst>
              </a:tr>
              <a:tr h="401396">
                <a:tc gridSpan="2">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Live It Out: </a:t>
                      </a:r>
                      <a:r>
                        <a:rPr kumimoji="0" lang="en-US" sz="18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 </a:t>
                      </a:r>
                      <a:r>
                        <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Find an opportunity to bless another person. .</a:t>
                      </a:r>
                      <a:endPar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6" name="Picture 32">
            <a:extLst>
              <a:ext uri="{FF2B5EF4-FFF2-40B4-BE49-F238E27FC236}">
                <a16:creationId xmlns:a16="http://schemas.microsoft.com/office/drawing/2014/main" id="{B7EB6AA8-AEE6-1857-7FC2-42F0B25F235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11161713" y="-47625"/>
            <a:ext cx="1843087"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7" name="Slide Number Placeholder 1">
            <a:extLst>
              <a:ext uri="{FF2B5EF4-FFF2-40B4-BE49-F238E27FC236}">
                <a16:creationId xmlns:a16="http://schemas.microsoft.com/office/drawing/2014/main" id="{2333F332-181C-58C2-D901-E65391B7F964}"/>
              </a:ext>
            </a:extLst>
          </p:cNvPr>
          <p:cNvSpPr txBox="1">
            <a:spLocks/>
          </p:cNvSpPr>
          <p:nvPr/>
        </p:nvSpPr>
        <p:spPr>
          <a:xfrm>
            <a:off x="10693400" y="9122055"/>
            <a:ext cx="1752600" cy="63154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707" kern="1200">
                <a:solidFill>
                  <a:schemeClr val="tx1">
                    <a:tint val="82000"/>
                  </a:schemeClr>
                </a:solidFill>
                <a:latin typeface="+mn-lt"/>
                <a:ea typeface="+mn-ea"/>
                <a:cs typeface="+mn-cs"/>
                <a:sym typeface="Helvetica Light" charset="0"/>
              </a:defRPr>
            </a:lvl1pPr>
            <a:lvl2pPr marL="457200" indent="1143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2pPr>
            <a:lvl3pPr marL="914400" indent="2286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3pPr>
            <a:lvl4pPr marL="1371600" indent="3429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4pPr>
            <a:lvl5pPr marL="1828800" indent="4572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5pPr>
            <a:lvl6pPr marL="2286000" algn="l" defTabSz="457200" rtl="0" eaLnBrk="1" latinLnBrk="0" hangingPunct="1">
              <a:defRPr sz="1800" kern="1200">
                <a:solidFill>
                  <a:schemeClr val="tx1"/>
                </a:solidFill>
                <a:latin typeface="+mn-lt"/>
                <a:ea typeface="+mn-ea"/>
                <a:cs typeface="+mn-cs"/>
                <a:sym typeface="Helvetica Light" charset="0"/>
              </a:defRPr>
            </a:lvl6pPr>
            <a:lvl7pPr marL="2743200" algn="l" defTabSz="457200" rtl="0" eaLnBrk="1" latinLnBrk="0" hangingPunct="1">
              <a:defRPr sz="1800" kern="1200">
                <a:solidFill>
                  <a:schemeClr val="tx1"/>
                </a:solidFill>
                <a:latin typeface="+mn-lt"/>
                <a:ea typeface="+mn-ea"/>
                <a:cs typeface="+mn-cs"/>
                <a:sym typeface="Helvetica Light" charset="0"/>
              </a:defRPr>
            </a:lvl7pPr>
            <a:lvl8pPr marL="3200400" algn="l" defTabSz="457200" rtl="0" eaLnBrk="1" latinLnBrk="0" hangingPunct="1">
              <a:defRPr sz="1800" kern="1200">
                <a:solidFill>
                  <a:schemeClr val="tx1"/>
                </a:solidFill>
                <a:latin typeface="+mn-lt"/>
                <a:ea typeface="+mn-ea"/>
                <a:cs typeface="+mn-cs"/>
                <a:sym typeface="Helvetica Light" charset="0"/>
              </a:defRPr>
            </a:lvl8pPr>
            <a:lvl9pPr marL="3657600" algn="l" defTabSz="457200" rtl="0" eaLnBrk="1" latinLnBrk="0" hangingPunct="1">
              <a:defRPr sz="1800" kern="1200">
                <a:solidFill>
                  <a:schemeClr val="tx1"/>
                </a:solidFill>
                <a:latin typeface="+mn-lt"/>
                <a:ea typeface="+mn-ea"/>
                <a:cs typeface="+mn-cs"/>
                <a:sym typeface="Helvetica Light" charset="0"/>
              </a:defRPr>
            </a:lvl9pPr>
          </a:lstStyle>
          <a:p>
            <a:fld id="{D57F1E4F-1CFF-5643-939E-217C01CDF565}" type="slidenum">
              <a:rPr lang="en-US" sz="1800" b="1" smtClean="0">
                <a:solidFill>
                  <a:schemeClr val="bg1"/>
                </a:solidFill>
                <a:latin typeface="Arial Black" panose="020B0A04020102020204" pitchFamily="34" charset="0"/>
              </a:rPr>
              <a:pPr/>
              <a:t>11</a:t>
            </a:fld>
            <a:endParaRPr lang="en-US" sz="20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889242049"/>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B7F45D6-312E-AEF7-B668-E01E72385530}"/>
              </a:ext>
            </a:extLst>
          </p:cNvPr>
          <p:cNvSpPr>
            <a:spLocks/>
          </p:cNvSpPr>
          <p:nvPr/>
        </p:nvSpPr>
        <p:spPr bwMode="auto">
          <a:xfrm>
            <a:off x="25400" y="2409825"/>
            <a:ext cx="13014325" cy="7507287"/>
          </a:xfrm>
          <a:prstGeom prst="rect">
            <a:avLst/>
          </a:prstGeom>
          <a:blipFill>
            <a:blip r:embed="rId3"/>
            <a:stretch>
              <a:fillRect/>
            </a:stretch>
          </a:blipFill>
          <a:ln>
            <a:noFill/>
          </a:ln>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pSp>
        <p:nvGrpSpPr>
          <p:cNvPr id="15363" name="Group 4">
            <a:extLst>
              <a:ext uri="{FF2B5EF4-FFF2-40B4-BE49-F238E27FC236}">
                <a16:creationId xmlns:a16="http://schemas.microsoft.com/office/drawing/2014/main" id="{69AAB4B3-9FFA-14AA-435C-8844EBA866E9}"/>
              </a:ext>
            </a:extLst>
          </p:cNvPr>
          <p:cNvGrpSpPr>
            <a:grpSpLocks/>
          </p:cNvGrpSpPr>
          <p:nvPr/>
        </p:nvGrpSpPr>
        <p:grpSpPr bwMode="auto">
          <a:xfrm>
            <a:off x="0" y="2028825"/>
            <a:ext cx="13014325" cy="419100"/>
            <a:chOff x="0" y="0"/>
            <a:chExt cx="1025" cy="33"/>
          </a:xfrm>
        </p:grpSpPr>
        <p:sp>
          <p:nvSpPr>
            <p:cNvPr id="15385" name="Rectangle 5">
              <a:extLst>
                <a:ext uri="{FF2B5EF4-FFF2-40B4-BE49-F238E27FC236}">
                  <a16:creationId xmlns:a16="http://schemas.microsoft.com/office/drawing/2014/main" id="{1695A4A1-3A4C-000C-DF9F-5220F1679C24}"/>
                </a:ext>
              </a:extLst>
            </p:cNvPr>
            <p:cNvSpPr>
              <a:spLocks/>
            </p:cNvSpPr>
            <p:nvPr/>
          </p:nvSpPr>
          <p:spPr bwMode="auto">
            <a:xfrm>
              <a:off x="0" y="0"/>
              <a:ext cx="1025" cy="33"/>
            </a:xfrm>
            <a:prstGeom prst="rect">
              <a:avLst/>
            </a:prstGeom>
            <a:solidFill>
              <a:srgbClr val="A8DEF9"/>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15386" name="Rectangle 6">
              <a:extLst>
                <a:ext uri="{FF2B5EF4-FFF2-40B4-BE49-F238E27FC236}">
                  <a16:creationId xmlns:a16="http://schemas.microsoft.com/office/drawing/2014/main" id="{1C29F901-9759-C488-9CA0-724CBBBD86E8}"/>
                </a:ext>
              </a:extLst>
            </p:cNvPr>
            <p:cNvSpPr>
              <a:spLocks/>
            </p:cNvSpPr>
            <p:nvPr/>
          </p:nvSpPr>
          <p:spPr bwMode="auto">
            <a:xfrm>
              <a:off x="0" y="2"/>
              <a:ext cx="92" cy="26"/>
            </a:xfrm>
            <a:prstGeom prst="rect">
              <a:avLst/>
            </a:prstGeom>
            <a:solidFill>
              <a:srgbClr val="5F5F00"/>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15387" name="Rectangle 7">
              <a:extLst>
                <a:ext uri="{FF2B5EF4-FFF2-40B4-BE49-F238E27FC236}">
                  <a16:creationId xmlns:a16="http://schemas.microsoft.com/office/drawing/2014/main" id="{F403C6CF-9E10-B53A-E403-23353AACF5C0}"/>
                </a:ext>
              </a:extLst>
            </p:cNvPr>
            <p:cNvSpPr>
              <a:spLocks/>
            </p:cNvSpPr>
            <p:nvPr/>
          </p:nvSpPr>
          <p:spPr bwMode="auto">
            <a:xfrm>
              <a:off x="89" y="3"/>
              <a:ext cx="935" cy="26"/>
            </a:xfrm>
            <a:prstGeom prst="rect">
              <a:avLst/>
            </a:prstGeom>
            <a:solidFill>
              <a:srgbClr val="5A427F"/>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pSp>
      <p:sp>
        <p:nvSpPr>
          <p:cNvPr id="15364" name="Line 8">
            <a:extLst>
              <a:ext uri="{FF2B5EF4-FFF2-40B4-BE49-F238E27FC236}">
                <a16:creationId xmlns:a16="http://schemas.microsoft.com/office/drawing/2014/main" id="{D6C68F84-0427-5AD8-5272-34B4FCE5F8E1}"/>
              </a:ext>
            </a:extLst>
          </p:cNvPr>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5" name="Line 9">
            <a:extLst>
              <a:ext uri="{FF2B5EF4-FFF2-40B4-BE49-F238E27FC236}">
                <a16:creationId xmlns:a16="http://schemas.microsoft.com/office/drawing/2014/main" id="{AEB41A81-1199-1EF5-F5BA-C1347B0E60F5}"/>
              </a:ext>
            </a:extLst>
          </p:cNvPr>
          <p:cNvSpPr>
            <a:spLocks noChangeShapeType="1"/>
          </p:cNvSpPr>
          <p:nvPr/>
        </p:nvSpPr>
        <p:spPr bwMode="auto">
          <a:xfrm flipV="1">
            <a:off x="-1878013" y="20638"/>
            <a:ext cx="12990513" cy="9732962"/>
          </a:xfrm>
          <a:prstGeom prst="line">
            <a:avLst/>
          </a:prstGeom>
          <a:noFill/>
          <a:ln w="10113" cap="rnd">
            <a:solidFill>
              <a:srgbClr val="9E9EED">
                <a:alpha val="34901"/>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6" name="Rectangle 10">
            <a:extLst>
              <a:ext uri="{FF2B5EF4-FFF2-40B4-BE49-F238E27FC236}">
                <a16:creationId xmlns:a16="http://schemas.microsoft.com/office/drawing/2014/main" id="{26C8D2FE-AB3A-A383-6F87-6B6D6165181B}"/>
              </a:ext>
            </a:extLst>
          </p:cNvPr>
          <p:cNvSpPr>
            <a:spLocks/>
          </p:cNvSpPr>
          <p:nvPr/>
        </p:nvSpPr>
        <p:spPr bwMode="auto">
          <a:xfrm>
            <a:off x="1189038" y="1987550"/>
            <a:ext cx="98075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7000" tIns="76200" rIns="127000" bIns="76200"/>
          <a:lstStyle>
            <a:lvl1pPr defTabSz="1296988" eaLnBrk="0">
              <a:defRPr sz="3600">
                <a:solidFill>
                  <a:srgbClr val="000000"/>
                </a:solidFill>
                <a:latin typeface="Helvetica Light" charset="0"/>
                <a:ea typeface="Helvetica Light" charset="0"/>
                <a:cs typeface="Helvetica Light" charset="0"/>
                <a:sym typeface="Helvetica Light" charset="0"/>
              </a:defRPr>
            </a:lvl1pPr>
            <a:lvl2pPr marL="742950" indent="-285750" defTabSz="1296988" eaLnBrk="0">
              <a:defRPr sz="3600">
                <a:solidFill>
                  <a:srgbClr val="000000"/>
                </a:solidFill>
                <a:latin typeface="Helvetica Light" charset="0"/>
                <a:ea typeface="Helvetica Light" charset="0"/>
                <a:cs typeface="Helvetica Light" charset="0"/>
                <a:sym typeface="Helvetica Light" charset="0"/>
              </a:defRPr>
            </a:lvl2pPr>
            <a:lvl3pPr marL="1143000" indent="-228600" defTabSz="1296988" eaLnBrk="0">
              <a:defRPr sz="3600">
                <a:solidFill>
                  <a:srgbClr val="000000"/>
                </a:solidFill>
                <a:latin typeface="Helvetica Light" charset="0"/>
                <a:ea typeface="Helvetica Light" charset="0"/>
                <a:cs typeface="Helvetica Light" charset="0"/>
                <a:sym typeface="Helvetica Light" charset="0"/>
              </a:defRPr>
            </a:lvl3pPr>
            <a:lvl4pPr marL="1600200" indent="-228600" defTabSz="1296988" eaLnBrk="0">
              <a:defRPr sz="3600">
                <a:solidFill>
                  <a:srgbClr val="000000"/>
                </a:solidFill>
                <a:latin typeface="Helvetica Light" charset="0"/>
                <a:ea typeface="Helvetica Light" charset="0"/>
                <a:cs typeface="Helvetica Light" charset="0"/>
                <a:sym typeface="Helvetica Light" charset="0"/>
              </a:defRPr>
            </a:lvl4pPr>
            <a:lvl5pPr marL="2057400" indent="-228600" defTabSz="1296988"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2400" b="1">
                <a:solidFill>
                  <a:srgbClr val="FFFFFF"/>
                </a:solidFill>
                <a:latin typeface="Arial Black" panose="020B0A04020102020204" pitchFamily="34" charset="0"/>
                <a:ea typeface="Arial Black" panose="020B0A04020102020204" pitchFamily="34" charset="0"/>
                <a:cs typeface="Arial Black" panose="020B0A04020102020204" pitchFamily="34" charset="0"/>
                <a:sym typeface="Arial Black" panose="020B0A04020102020204" pitchFamily="34" charset="0"/>
              </a:rPr>
              <a:t>Conclusion</a:t>
            </a:r>
            <a:endParaRPr lang="en-US" altLang="en-US"/>
          </a:p>
        </p:txBody>
      </p:sp>
      <p:sp>
        <p:nvSpPr>
          <p:cNvPr id="15367" name="Rectangle 11">
            <a:extLst>
              <a:ext uri="{FF2B5EF4-FFF2-40B4-BE49-F238E27FC236}">
                <a16:creationId xmlns:a16="http://schemas.microsoft.com/office/drawing/2014/main" id="{98DA1DC7-514E-BFAF-798A-8DF92FD35147}"/>
              </a:ext>
            </a:extLst>
          </p:cNvPr>
          <p:cNvSpPr>
            <a:spLocks/>
          </p:cNvSpPr>
          <p:nvPr/>
        </p:nvSpPr>
        <p:spPr bwMode="auto">
          <a:xfrm>
            <a:off x="25400" y="10604500"/>
            <a:ext cx="370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800" rIns="88900" bIns="5080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defTabSz="914400" eaLnBrk="1"/>
            <a:r>
              <a:rPr lang="en-US" altLang="en-US" sz="400" u="sng">
                <a:solidFill>
                  <a:srgbClr val="FFFFFF"/>
                </a:solidFill>
                <a:latin typeface="Helvetica Light Oblique" charset="0"/>
                <a:ea typeface="Helvetica Light Oblique" charset="0"/>
                <a:cs typeface="Helvetica Light Oblique" charset="0"/>
                <a:sym typeface="Helvetica Light Oblique" charset="0"/>
              </a:rPr>
              <a:t>References and Sources</a:t>
            </a:r>
          </a:p>
          <a:p>
            <a:pPr algn="l" defTabSz="914400" eaLnBrk="1"/>
            <a:r>
              <a:rPr lang="en-US" altLang="en-US" sz="400">
                <a:solidFill>
                  <a:srgbClr val="FFFFFF"/>
                </a:solidFill>
                <a:latin typeface="Helvetica Light Oblique" charset="0"/>
                <a:ea typeface="Helvetica Light Oblique" charset="0"/>
                <a:cs typeface="Helvetica Light Oblique" charset="0"/>
                <a:sym typeface="Helvetica Light Oblique" charset="0"/>
              </a:rPr>
              <a:t>EasyEnglish Bible Commentaries</a:t>
            </a:r>
            <a:r>
              <a:rPr lang="en-US" altLang="en-US" sz="400">
                <a:solidFill>
                  <a:srgbClr val="FFFFFF"/>
                </a:solidFill>
              </a:rPr>
              <a:t> - http://www.easyenglish.info/bible-commentary/index.htm</a:t>
            </a:r>
          </a:p>
          <a:p>
            <a:pPr algn="l" defTabSz="914400" eaLnBrk="1"/>
            <a:r>
              <a:rPr lang="en-US" altLang="en-US" sz="400">
                <a:solidFill>
                  <a:srgbClr val="FFFFFF"/>
                </a:solidFill>
                <a:latin typeface="Helvetica Light Oblique" charset="0"/>
                <a:ea typeface="Helvetica Light Oblique" charset="0"/>
                <a:cs typeface="Helvetica Light Oblique" charset="0"/>
                <a:sym typeface="Helvetica Light Oblique" charset="0"/>
              </a:rPr>
              <a:t>ECHOES - Adult Teacher's Commentary March-May 2012 2012</a:t>
            </a:r>
            <a:r>
              <a:rPr lang="en-US" altLang="en-US" sz="400">
                <a:solidFill>
                  <a:srgbClr val="FFFFFF"/>
                </a:solidFill>
              </a:rPr>
              <a:t> David C Cook. Publishing</a:t>
            </a:r>
          </a:p>
          <a:p>
            <a:pPr algn="l" defTabSz="914400" eaLnBrk="1"/>
            <a:r>
              <a:rPr lang="en-US" altLang="en-US" sz="400">
                <a:solidFill>
                  <a:srgbClr val="FFFFFF"/>
                </a:solidFill>
                <a:latin typeface="Helvetica Light Oblique" charset="0"/>
                <a:ea typeface="Helvetica Light Oblique" charset="0"/>
                <a:cs typeface="Helvetica Light Oblique" charset="0"/>
                <a:sym typeface="Helvetica Light Oblique" charset="0"/>
              </a:rPr>
              <a:t>BOYD'S COMMENTARY for the Sunday School 2011-2012 vol 107 </a:t>
            </a:r>
            <a:r>
              <a:rPr lang="en-US" altLang="en-US" sz="400">
                <a:solidFill>
                  <a:srgbClr val="FFFFFF"/>
                </a:solidFill>
              </a:rPr>
              <a:t>- R.H. Boyd Publishing Corporation</a:t>
            </a:r>
          </a:p>
          <a:p>
            <a:pPr algn="l" defTabSz="914400" eaLnBrk="1"/>
            <a:r>
              <a:rPr lang="en-US" altLang="en-US" sz="400">
                <a:solidFill>
                  <a:srgbClr val="FFFFFF"/>
                </a:solidFill>
                <a:latin typeface="Helvetica Light Oblique" charset="0"/>
                <a:ea typeface="Helvetica Light Oblique" charset="0"/>
                <a:cs typeface="Helvetica Light Oblique" charset="0"/>
                <a:sym typeface="Helvetica Light Oblique" charset="0"/>
              </a:rPr>
              <a:t>Standard LESSON COMMENTARY - Volume 59 </a:t>
            </a:r>
            <a:r>
              <a:rPr lang="en-US" altLang="en-US" sz="400">
                <a:solidFill>
                  <a:srgbClr val="FFFFFF"/>
                </a:solidFill>
              </a:rPr>
              <a:t>-  STANDARD PUBLISHING, Cincinnati, Ohio</a:t>
            </a:r>
          </a:p>
          <a:p>
            <a:pPr algn="l" defTabSz="914400" eaLnBrk="1"/>
            <a:r>
              <a:rPr lang="en-US" altLang="en-US" sz="400">
                <a:solidFill>
                  <a:srgbClr val="FFFFFF"/>
                </a:solidFill>
                <a:latin typeface="Helvetica Light Oblique" charset="0"/>
                <a:ea typeface="Helvetica Light Oblique" charset="0"/>
                <a:cs typeface="Helvetica Light Oblique" charset="0"/>
                <a:sym typeface="Helvetica Light Oblique" charset="0"/>
              </a:rPr>
              <a:t>DAVID C. COOK KJV BIBLE LESSON COMMENTARY 2011-2012</a:t>
            </a:r>
            <a:r>
              <a:rPr lang="en-US" altLang="en-US" sz="400">
                <a:solidFill>
                  <a:srgbClr val="FFFFFF"/>
                </a:solidFill>
              </a:rPr>
              <a:t> Published by David C Cook </a:t>
            </a:r>
          </a:p>
          <a:p>
            <a:pPr algn="l" defTabSz="914400" eaLnBrk="1"/>
            <a:r>
              <a:rPr lang="en-US" altLang="en-US" sz="400">
                <a:solidFill>
                  <a:srgbClr val="FFFFFF"/>
                </a:solidFill>
                <a:latin typeface="Helvetica Light Oblique" charset="0"/>
                <a:ea typeface="Helvetica Light Oblique" charset="0"/>
                <a:cs typeface="Helvetica Light Oblique" charset="0"/>
                <a:sym typeface="Helvetica Light Oblique" charset="0"/>
              </a:rPr>
              <a:t>THE BAKER ILLUSTRATED BIBLE HANDBOOK</a:t>
            </a:r>
            <a:r>
              <a:rPr lang="en-US" altLang="en-US" sz="400">
                <a:solidFill>
                  <a:srgbClr val="FFFFFF"/>
                </a:solidFill>
              </a:rPr>
              <a:t> Edited by J. Daniel Hays and J. Scott Duvall, BakerBooks a division of Baker Publishing Group</a:t>
            </a:r>
          </a:p>
          <a:p>
            <a:pPr algn="l" defTabSz="914400" eaLnBrk="1"/>
            <a:r>
              <a:rPr lang="en-US" altLang="en-US" sz="400">
                <a:solidFill>
                  <a:srgbClr val="FFFFFF"/>
                </a:solidFill>
              </a:rPr>
              <a:t>Grand Rapids, Michigan</a:t>
            </a:r>
          </a:p>
          <a:p>
            <a:pPr algn="l" defTabSz="914400" eaLnBrk="1"/>
            <a:r>
              <a:rPr lang="en-US" altLang="en-US" sz="400">
                <a:solidFill>
                  <a:srgbClr val="FFFFFF"/>
                </a:solidFill>
                <a:latin typeface="Helvetica Light Oblique" charset="0"/>
                <a:ea typeface="Helvetica Light Oblique" charset="0"/>
                <a:cs typeface="Helvetica Light Oblique" charset="0"/>
                <a:sym typeface="Helvetica Light Oblique" charset="0"/>
              </a:rPr>
              <a:t>Executable Outlines</a:t>
            </a:r>
            <a:r>
              <a:rPr lang="en-US" altLang="en-US" sz="400">
                <a:solidFill>
                  <a:srgbClr val="FFFFFF"/>
                </a:solidFill>
              </a:rPr>
              <a:t>, Mark A. Copeland, 2011 - http://executableoutlines.com/</a:t>
            </a:r>
            <a:endParaRPr lang="en-US" altLang="en-US"/>
          </a:p>
        </p:txBody>
      </p:sp>
      <p:sp>
        <p:nvSpPr>
          <p:cNvPr id="15368" name="Rectangle 34">
            <a:extLst>
              <a:ext uri="{FF2B5EF4-FFF2-40B4-BE49-F238E27FC236}">
                <a16:creationId xmlns:a16="http://schemas.microsoft.com/office/drawing/2014/main" id="{76C45EDB-5E62-CB7F-E3F2-A20187FC3023}"/>
              </a:ext>
            </a:extLst>
          </p:cNvPr>
          <p:cNvSpPr>
            <a:spLocks/>
          </p:cNvSpPr>
          <p:nvPr/>
        </p:nvSpPr>
        <p:spPr bwMode="auto">
          <a:xfrm>
            <a:off x="6310313" y="9258300"/>
            <a:ext cx="3698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fld id="{E8564F75-05C5-45B0-BA64-2F384571023E}" type="slidenum">
              <a:rPr lang="en-US" altLang="en-US" sz="1800"/>
              <a:pPr eaLnBrk="1"/>
              <a:t>12</a:t>
            </a:fld>
            <a:endParaRPr lang="en-US" altLang="en-US"/>
          </a:p>
        </p:txBody>
      </p:sp>
      <p:sp>
        <p:nvSpPr>
          <p:cNvPr id="15384" name="Rectangle 2">
            <a:extLst>
              <a:ext uri="{FF2B5EF4-FFF2-40B4-BE49-F238E27FC236}">
                <a16:creationId xmlns:a16="http://schemas.microsoft.com/office/drawing/2014/main" id="{12DE7803-39FD-47E1-42BA-EB4D92097272}"/>
              </a:ext>
            </a:extLst>
          </p:cNvPr>
          <p:cNvSpPr>
            <a:spLocks noChangeArrowheads="1"/>
          </p:cNvSpPr>
          <p:nvPr/>
        </p:nvSpPr>
        <p:spPr bwMode="auto">
          <a:xfrm>
            <a:off x="65087" y="2586038"/>
            <a:ext cx="13000038" cy="6340197"/>
          </a:xfrm>
          <a:prstGeom prst="rect">
            <a:avLst/>
          </a:prstGeom>
          <a:solidFill>
            <a:schemeClr val="tx1">
              <a:alpha val="60000"/>
            </a:schemeClr>
          </a:solidFill>
          <a:ln>
            <a:noFill/>
          </a:ln>
        </p:spPr>
        <p:txBody>
          <a:bodyPr>
            <a:spAutoFit/>
          </a:bodyPr>
          <a:lstStyle>
            <a:lvl1pPr marL="457200" defTabSz="1300163" eaLnBrk="0">
              <a:defRPr sz="3600">
                <a:solidFill>
                  <a:srgbClr val="000000"/>
                </a:solidFill>
                <a:latin typeface="Helvetica Light" charset="0"/>
                <a:ea typeface="Helvetica Light" charset="0"/>
                <a:cs typeface="Helvetica Light" charset="0"/>
                <a:sym typeface="Helvetica Light" charset="0"/>
              </a:defRPr>
            </a:lvl1pPr>
            <a:lvl2pPr defTabSz="1300163" eaLnBrk="0">
              <a:defRPr sz="3600">
                <a:solidFill>
                  <a:srgbClr val="000000"/>
                </a:solidFill>
                <a:latin typeface="Helvetica Light" charset="0"/>
                <a:ea typeface="Helvetica Light" charset="0"/>
                <a:cs typeface="Helvetica Light" charset="0"/>
                <a:sym typeface="Helvetica Light" charset="0"/>
              </a:defRPr>
            </a:lvl2pPr>
            <a:lvl3pPr defTabSz="1300163" eaLnBrk="0">
              <a:defRPr sz="3600">
                <a:solidFill>
                  <a:srgbClr val="000000"/>
                </a:solidFill>
                <a:latin typeface="Helvetica Light" charset="0"/>
                <a:ea typeface="Helvetica Light" charset="0"/>
                <a:cs typeface="Helvetica Light" charset="0"/>
                <a:sym typeface="Helvetica Light" charset="0"/>
              </a:defRPr>
            </a:lvl3pPr>
            <a:lvl4pPr marL="1600200" indent="-228600" defTabSz="1300163" eaLnBrk="0">
              <a:defRPr sz="3600">
                <a:solidFill>
                  <a:srgbClr val="000000"/>
                </a:solidFill>
                <a:latin typeface="Helvetica Light" charset="0"/>
                <a:ea typeface="Helvetica Light" charset="0"/>
                <a:cs typeface="Helvetica Light" charset="0"/>
                <a:sym typeface="Helvetica Light" charset="0"/>
              </a:defRPr>
            </a:lvl4pPr>
            <a:lvl5pPr marL="2057400" indent="-228600" defTabSz="1300163"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2800" b="1" u="sng" dirty="0">
                <a:solidFill>
                  <a:srgbClr val="F2F2F2"/>
                </a:solidFill>
                <a:latin typeface="Helvetica Light Oblique" charset="0"/>
                <a:ea typeface="Helvetica Light Oblique" charset="0"/>
                <a:cs typeface="Helvetica Light Oblique" charset="0"/>
              </a:rPr>
              <a:t>The Work of Faith</a:t>
            </a:r>
          </a:p>
          <a:p>
            <a:pPr lvl="2" indent="0" algn="l" eaLnBrk="1"/>
            <a:r>
              <a:rPr lang="en-US" altLang="en-US" sz="2400" b="1" dirty="0">
                <a:solidFill>
                  <a:schemeClr val="bg1"/>
                </a:solidFill>
                <a:effectLst>
                  <a:outerShdw blurRad="38100" dist="38100" dir="2700000" algn="tl">
                    <a:srgbClr val="000000">
                      <a:alpha val="43137"/>
                    </a:srgbClr>
                  </a:outerShdw>
                </a:effectLst>
                <a:latin typeface="Gotham Medium"/>
              </a:rPr>
              <a:t>These three texts teach that God’s people must display generosity, mutual respect, and rightly ordered hope. Deuteronomy 24 identifies the generosity and justice God commanded of the ancient Israelites. We ought to show generosity and act justly in our homes, neighborhoods, and workplaces. When we do so, we reflect God’s character to everyone around us, including the most vulnerable.</a:t>
            </a:r>
            <a:r>
              <a:rPr lang="en-US" altLang="en-US" sz="600" b="1" dirty="0">
                <a:solidFill>
                  <a:schemeClr val="bg1"/>
                </a:solidFill>
                <a:effectLst>
                  <a:outerShdw blurRad="38100" dist="38100" dir="2700000" algn="tl">
                    <a:srgbClr val="000000">
                      <a:alpha val="43137"/>
                    </a:srgbClr>
                  </a:outerShdw>
                </a:effectLst>
                <a:latin typeface="Gotham Medium"/>
              </a:rPr>
              <a:t> </a:t>
            </a:r>
          </a:p>
          <a:p>
            <a:pPr lvl="2" indent="0" algn="l" eaLnBrk="1"/>
            <a:r>
              <a:rPr lang="en-US" altLang="en-US" sz="600" b="1" dirty="0">
                <a:solidFill>
                  <a:schemeClr val="bg1"/>
                </a:solidFill>
                <a:effectLst>
                  <a:outerShdw blurRad="38100" dist="38100" dir="2700000" algn="tl">
                    <a:srgbClr val="000000">
                      <a:alpha val="43137"/>
                    </a:srgbClr>
                  </a:outerShdw>
                </a:effectLst>
                <a:latin typeface="Gotham Medium"/>
              </a:rPr>
              <a:t> </a:t>
            </a:r>
          </a:p>
          <a:p>
            <a:pPr lvl="2" indent="0" algn="l" eaLnBrk="1"/>
            <a:r>
              <a:rPr lang="en-US" altLang="en-US" sz="2400" b="1" dirty="0">
                <a:solidFill>
                  <a:schemeClr val="bg1"/>
                </a:solidFill>
                <a:effectLst>
                  <a:outerShdw blurRad="38100" dist="38100" dir="2700000" algn="tl">
                    <a:srgbClr val="000000">
                      <a:alpha val="43137"/>
                    </a:srgbClr>
                  </a:outerShdw>
                </a:effectLst>
                <a:latin typeface="Gotham Medium"/>
              </a:rPr>
              <a:t>Paul’s letter to the Ephesians reminds us of the “level playing field” on which we stand before Christ. His authority governs all earthly relationships. Our faith demands that we treat others with respect, recognizing that we are all equal in Christ.</a:t>
            </a:r>
            <a:r>
              <a:rPr lang="en-US" altLang="en-US" sz="600" b="1" dirty="0">
                <a:solidFill>
                  <a:schemeClr val="bg1"/>
                </a:solidFill>
                <a:effectLst>
                  <a:outerShdw blurRad="38100" dist="38100" dir="2700000" algn="tl">
                    <a:srgbClr val="000000">
                      <a:alpha val="43137"/>
                    </a:srgbClr>
                  </a:outerShdw>
                </a:effectLst>
                <a:latin typeface="Gotham Medium"/>
              </a:rPr>
              <a:t> </a:t>
            </a:r>
          </a:p>
          <a:p>
            <a:pPr lvl="2" indent="0" algn="l" eaLnBrk="1"/>
            <a:r>
              <a:rPr lang="en-US" altLang="en-US" sz="600" b="1" dirty="0">
                <a:solidFill>
                  <a:schemeClr val="bg1"/>
                </a:solidFill>
                <a:effectLst>
                  <a:outerShdw blurRad="38100" dist="38100" dir="2700000" algn="tl">
                    <a:srgbClr val="000000">
                      <a:alpha val="43137"/>
                    </a:srgbClr>
                  </a:outerShdw>
                </a:effectLst>
                <a:latin typeface="Gotham Medium"/>
              </a:rPr>
              <a:t> </a:t>
            </a:r>
          </a:p>
          <a:p>
            <a:pPr lvl="2" indent="0" algn="l" eaLnBrk="1"/>
            <a:r>
              <a:rPr lang="en-US" altLang="en-US" sz="2400" b="1" dirty="0">
                <a:solidFill>
                  <a:schemeClr val="bg1"/>
                </a:solidFill>
                <a:effectLst>
                  <a:outerShdw blurRad="38100" dist="38100" dir="2700000" algn="tl">
                    <a:srgbClr val="000000">
                      <a:alpha val="43137"/>
                    </a:srgbClr>
                  </a:outerShdw>
                </a:effectLst>
                <a:latin typeface="Gotham Medium"/>
              </a:rPr>
              <a:t>Finally, Paul’s letter to Timothy encourages us to order our hopes rightly. The truth that our security comes from God, not our material possessions, remains especially relevant in the twenty-first century. As we place our hope in God, we should be openhanded and generous with our resources.</a:t>
            </a:r>
            <a:r>
              <a:rPr lang="en-US" altLang="en-US" sz="600" b="1" dirty="0">
                <a:solidFill>
                  <a:schemeClr val="bg1"/>
                </a:solidFill>
                <a:effectLst>
                  <a:outerShdw blurRad="38100" dist="38100" dir="2700000" algn="tl">
                    <a:srgbClr val="000000">
                      <a:alpha val="43137"/>
                    </a:srgbClr>
                  </a:outerShdw>
                </a:effectLst>
                <a:latin typeface="Gotham Medium"/>
              </a:rPr>
              <a:t> </a:t>
            </a:r>
          </a:p>
          <a:p>
            <a:pPr lvl="2" indent="0" algn="l" eaLnBrk="1"/>
            <a:r>
              <a:rPr lang="en-US" altLang="en-US" sz="600" b="1" dirty="0">
                <a:solidFill>
                  <a:schemeClr val="bg1"/>
                </a:solidFill>
                <a:effectLst>
                  <a:outerShdw blurRad="38100" dist="38100" dir="2700000" algn="tl">
                    <a:srgbClr val="000000">
                      <a:alpha val="43137"/>
                    </a:srgbClr>
                  </a:outerShdw>
                </a:effectLst>
                <a:latin typeface="Gotham Medium"/>
              </a:rPr>
              <a:t> </a:t>
            </a:r>
          </a:p>
          <a:p>
            <a:pPr lvl="2" indent="0" algn="l" eaLnBrk="1"/>
            <a:r>
              <a:rPr lang="en-US" altLang="en-US" sz="2400" b="1" dirty="0">
                <a:solidFill>
                  <a:schemeClr val="bg1"/>
                </a:solidFill>
                <a:effectLst>
                  <a:outerShdw blurRad="38100" dist="38100" dir="2700000" algn="tl">
                    <a:srgbClr val="000000">
                      <a:alpha val="43137"/>
                    </a:srgbClr>
                  </a:outerShdw>
                </a:effectLst>
                <a:latin typeface="Gotham Medium"/>
              </a:rPr>
              <a:t>Lives that do not prioritize the world’s measures of money, status, and power are living testimonies to God’s life-transforming grace. Because our lives have been transformed by God, we seek to practice justice, respect all people, and share generously. </a:t>
            </a:r>
          </a:p>
        </p:txBody>
      </p:sp>
      <p:sp>
        <p:nvSpPr>
          <p:cNvPr id="2" name="Rectangle 11">
            <a:extLst>
              <a:ext uri="{FF2B5EF4-FFF2-40B4-BE49-F238E27FC236}">
                <a16:creationId xmlns:a16="http://schemas.microsoft.com/office/drawing/2014/main" id="{F9D57258-4354-9A42-E7A8-ED1FF12046BA}"/>
              </a:ext>
            </a:extLst>
          </p:cNvPr>
          <p:cNvSpPr>
            <a:spLocks/>
          </p:cNvSpPr>
          <p:nvPr/>
        </p:nvSpPr>
        <p:spPr bwMode="auto">
          <a:xfrm>
            <a:off x="0" y="1995488"/>
            <a:ext cx="13004800" cy="61912"/>
          </a:xfrm>
          <a:prstGeom prst="rect">
            <a:avLst/>
          </a:prstGeom>
          <a:solidFill>
            <a:srgbClr val="FFFFFF"/>
          </a:solidFill>
          <a:ln>
            <a:noFill/>
          </a:ln>
          <a:effectLst>
            <a:outerShdw dist="10160" dir="5400000" algn="ctr" rotWithShape="0">
              <a:srgbClr val="000000">
                <a:alpha val="59998"/>
              </a:srgbClr>
            </a:outerShdw>
          </a:effectLst>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3" name="Rectangle 12">
            <a:extLst>
              <a:ext uri="{FF2B5EF4-FFF2-40B4-BE49-F238E27FC236}">
                <a16:creationId xmlns:a16="http://schemas.microsoft.com/office/drawing/2014/main" id="{6D1EB782-627A-C1EC-1589-1F3BDAF590A4}"/>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aphicFrame>
        <p:nvGraphicFramePr>
          <p:cNvPr id="4" name="Group 13">
            <a:extLst>
              <a:ext uri="{FF2B5EF4-FFF2-40B4-BE49-F238E27FC236}">
                <a16:creationId xmlns:a16="http://schemas.microsoft.com/office/drawing/2014/main" id="{F259497D-394B-21A4-DEEF-09264E5A3261}"/>
              </a:ext>
            </a:extLst>
          </p:cNvPr>
          <p:cNvGraphicFramePr>
            <a:graphicFrameLocks noGrp="1"/>
          </p:cNvGraphicFramePr>
          <p:nvPr>
            <p:extLst>
              <p:ext uri="{D42A27DB-BD31-4B8C-83A1-F6EECF244321}">
                <p14:modId xmlns:p14="http://schemas.microsoft.com/office/powerpoint/2010/main" val="3296599667"/>
              </p:ext>
            </p:extLst>
          </p:nvPr>
        </p:nvGraphicFramePr>
        <p:xfrm>
          <a:off x="12700" y="-63500"/>
          <a:ext cx="11041063" cy="1999104"/>
        </p:xfrm>
        <a:graphic>
          <a:graphicData uri="http://schemas.openxmlformats.org/drawingml/2006/table">
            <a:tbl>
              <a:tblPr/>
              <a:tblGrid>
                <a:gridCol w="6478163">
                  <a:extLst>
                    <a:ext uri="{9D8B030D-6E8A-4147-A177-3AD203B41FA5}">
                      <a16:colId xmlns:a16="http://schemas.microsoft.com/office/drawing/2014/main" val="20000"/>
                    </a:ext>
                  </a:extLst>
                </a:gridCol>
                <a:gridCol w="4562900">
                  <a:extLst>
                    <a:ext uri="{9D8B030D-6E8A-4147-A177-3AD203B41FA5}">
                      <a16:colId xmlns:a16="http://schemas.microsoft.com/office/drawing/2014/main" val="20001"/>
                    </a:ext>
                  </a:extLst>
                </a:gridCol>
              </a:tblGrid>
              <a:tr h="571540">
                <a:tc gridSpan="2">
                  <a:txBody>
                    <a:bodyPr/>
                    <a:lstStyle/>
                    <a:p>
                      <a:pPr marL="0" marR="0" lvl="0" indent="0" algn="ctr" defTabSz="1847850" rtl="0" eaLnBrk="1" fontAlgn="base" latinLnBrk="0" hangingPunct="0">
                        <a:lnSpc>
                          <a:spcPct val="100000"/>
                        </a:lnSpc>
                        <a:spcBef>
                          <a:spcPct val="0"/>
                        </a:spcBef>
                        <a:spcAft>
                          <a:spcPct val="0"/>
                        </a:spcAft>
                        <a:buClrTx/>
                        <a:buSzTx/>
                        <a:buFontTx/>
                        <a:buNone/>
                        <a:tabLst/>
                        <a:defRPr/>
                      </a:pPr>
                      <a:r>
                        <a:rPr kumimoji="0" lang="en-US" sz="2800" b="1" i="0" u="none" strike="noStrike" kern="1200"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rPr>
                        <a:t>CHRISTIAN MANNER OF JUSTICE</a:t>
                      </a: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000000"/>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0"/>
                  </a:ext>
                </a:extLst>
              </a:tr>
              <a:tr h="1016202">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Focus: </a:t>
                      </a:r>
                      <a:r>
                        <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Trust in God and not the uncertainty of wealth. </a:t>
                      </a:r>
                      <a:endPar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000000"/>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Scripture: </a:t>
                      </a:r>
                      <a:endParaRPr kumimoji="0" lang="en-US" sz="2500" b="0" i="0" u="none" strike="noStrike" cap="none" normalizeH="0" baseline="0" dirty="0">
                        <a:ln>
                          <a:noFill/>
                        </a:ln>
                        <a:solidFill>
                          <a:srgbClr val="FFFFFF"/>
                        </a:solidFill>
                        <a:effectLst/>
                        <a:latin typeface="Helvetica" charset="0"/>
                        <a:ea typeface="Helvetica" charset="0"/>
                        <a:cs typeface="Helvetica" charset="0"/>
                        <a:sym typeface="Helvetica" charset="0"/>
                      </a:endParaRPr>
                    </a:p>
                    <a:p>
                      <a:pPr marL="0" marR="0" lvl="0" indent="0" algn="l" defTabSz="1847850" rtl="0" eaLnBrk="1" fontAlgn="base" latinLnBrk="0" hangingPunct="0">
                        <a:lnSpc>
                          <a:spcPct val="100000"/>
                        </a:lnSpc>
                        <a:spcBef>
                          <a:spcPct val="0"/>
                        </a:spcBef>
                        <a:spcAft>
                          <a:spcPct val="0"/>
                        </a:spcAft>
                        <a:buClrTx/>
                        <a:buSzTx/>
                        <a:buFontTx/>
                        <a:buNone/>
                        <a:tabLst/>
                      </a:pPr>
                      <a:r>
                        <a:rPr kumimoji="0" lang="en-US" sz="21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Deuteronomy 24:14–21; Ephesians 6:5–9; 1 Timothy 6:17–19</a:t>
                      </a:r>
                      <a:endParaRPr kumimoji="0" lang="en-US" sz="18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63500" marR="63500" marT="63504" marB="63504" horzOverflow="overflow">
                    <a:lnL w="25688" cap="flat" cmpd="sng" algn="ctr">
                      <a:solidFill>
                        <a:srgbClr val="000000"/>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extLst>
                  <a:ext uri="{0D108BD9-81ED-4DB2-BD59-A6C34878D82A}">
                    <a16:rowId xmlns:a16="http://schemas.microsoft.com/office/drawing/2014/main" val="10001"/>
                  </a:ext>
                </a:extLst>
              </a:tr>
              <a:tr h="401396">
                <a:tc gridSpan="2">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Live It Out: </a:t>
                      </a:r>
                      <a:r>
                        <a:rPr kumimoji="0" lang="en-US" sz="18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 </a:t>
                      </a:r>
                      <a:r>
                        <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Find an opportunity to bless another person. .</a:t>
                      </a:r>
                      <a:endPar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6" name="Picture 32">
            <a:extLst>
              <a:ext uri="{FF2B5EF4-FFF2-40B4-BE49-F238E27FC236}">
                <a16:creationId xmlns:a16="http://schemas.microsoft.com/office/drawing/2014/main" id="{7321E8C4-D988-922E-A49B-A115BFE7EE8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11161713" y="-47625"/>
            <a:ext cx="1843087"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7" name="Slide Number Placeholder 1">
            <a:extLst>
              <a:ext uri="{FF2B5EF4-FFF2-40B4-BE49-F238E27FC236}">
                <a16:creationId xmlns:a16="http://schemas.microsoft.com/office/drawing/2014/main" id="{7F5EE63C-17EB-734C-A315-6F9ADAAD676F}"/>
              </a:ext>
            </a:extLst>
          </p:cNvPr>
          <p:cNvSpPr txBox="1">
            <a:spLocks/>
          </p:cNvSpPr>
          <p:nvPr/>
        </p:nvSpPr>
        <p:spPr>
          <a:xfrm>
            <a:off x="10693400" y="9122055"/>
            <a:ext cx="1752600" cy="63154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707" kern="1200">
                <a:solidFill>
                  <a:schemeClr val="tx1">
                    <a:tint val="82000"/>
                  </a:schemeClr>
                </a:solidFill>
                <a:latin typeface="+mn-lt"/>
                <a:ea typeface="+mn-ea"/>
                <a:cs typeface="+mn-cs"/>
                <a:sym typeface="Helvetica Light" charset="0"/>
              </a:defRPr>
            </a:lvl1pPr>
            <a:lvl2pPr marL="457200" indent="1143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2pPr>
            <a:lvl3pPr marL="914400" indent="2286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3pPr>
            <a:lvl4pPr marL="1371600" indent="3429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4pPr>
            <a:lvl5pPr marL="1828800" indent="4572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5pPr>
            <a:lvl6pPr marL="2286000" algn="l" defTabSz="457200" rtl="0" eaLnBrk="1" latinLnBrk="0" hangingPunct="1">
              <a:defRPr sz="1800" kern="1200">
                <a:solidFill>
                  <a:schemeClr val="tx1"/>
                </a:solidFill>
                <a:latin typeface="+mn-lt"/>
                <a:ea typeface="+mn-ea"/>
                <a:cs typeface="+mn-cs"/>
                <a:sym typeface="Helvetica Light" charset="0"/>
              </a:defRPr>
            </a:lvl6pPr>
            <a:lvl7pPr marL="2743200" algn="l" defTabSz="457200" rtl="0" eaLnBrk="1" latinLnBrk="0" hangingPunct="1">
              <a:defRPr sz="1800" kern="1200">
                <a:solidFill>
                  <a:schemeClr val="tx1"/>
                </a:solidFill>
                <a:latin typeface="+mn-lt"/>
                <a:ea typeface="+mn-ea"/>
                <a:cs typeface="+mn-cs"/>
                <a:sym typeface="Helvetica Light" charset="0"/>
              </a:defRPr>
            </a:lvl7pPr>
            <a:lvl8pPr marL="3200400" algn="l" defTabSz="457200" rtl="0" eaLnBrk="1" latinLnBrk="0" hangingPunct="1">
              <a:defRPr sz="1800" kern="1200">
                <a:solidFill>
                  <a:schemeClr val="tx1"/>
                </a:solidFill>
                <a:latin typeface="+mn-lt"/>
                <a:ea typeface="+mn-ea"/>
                <a:cs typeface="+mn-cs"/>
                <a:sym typeface="Helvetica Light" charset="0"/>
              </a:defRPr>
            </a:lvl8pPr>
            <a:lvl9pPr marL="3657600" algn="l" defTabSz="457200" rtl="0" eaLnBrk="1" latinLnBrk="0" hangingPunct="1">
              <a:defRPr sz="1800" kern="1200">
                <a:solidFill>
                  <a:schemeClr val="tx1"/>
                </a:solidFill>
                <a:latin typeface="+mn-lt"/>
                <a:ea typeface="+mn-ea"/>
                <a:cs typeface="+mn-cs"/>
                <a:sym typeface="Helvetica Light" charset="0"/>
              </a:defRPr>
            </a:lvl9pPr>
          </a:lstStyle>
          <a:p>
            <a:fld id="{D57F1E4F-1CFF-5643-939E-217C01CDF565}" type="slidenum">
              <a:rPr lang="en-US" sz="1800" b="1" smtClean="0">
                <a:solidFill>
                  <a:schemeClr val="bg1"/>
                </a:solidFill>
                <a:latin typeface="Arial Black" panose="020B0A04020102020204" pitchFamily="34" charset="0"/>
              </a:rPr>
              <a:pPr/>
              <a:t>12</a:t>
            </a:fld>
            <a:endParaRPr lang="en-US" sz="2000" b="1" dirty="0">
              <a:solidFill>
                <a:schemeClr val="bg1"/>
              </a:solidFill>
              <a:latin typeface="Arial Black" panose="020B0A04020102020204" pitchFamily="34" charset="0"/>
            </a:endParaRPr>
          </a:p>
        </p:txBody>
      </p:sp>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F5D1A2B-EEA7-459D-80F2-970AC84A03A9}"/>
              </a:ext>
            </a:extLst>
          </p:cNvPr>
          <p:cNvSpPr/>
          <p:nvPr/>
        </p:nvSpPr>
        <p:spPr>
          <a:xfrm>
            <a:off x="254000" y="2137395"/>
            <a:ext cx="5972203" cy="696503"/>
          </a:xfrm>
          <a:prstGeom prst="roundRect">
            <a:avLst/>
          </a:prstGeom>
          <a:solidFill>
            <a:srgbClr val="002060">
              <a:alpha val="90000"/>
            </a:srgb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ct val="107000"/>
              </a:lnSpc>
            </a:pPr>
            <a:r>
              <a:rPr lang="en-US" sz="3200" b="1" u="sng"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AGaramondPro-Bold"/>
              </a:rPr>
              <a:t>Holding Wealth Loosely</a:t>
            </a:r>
          </a:p>
        </p:txBody>
      </p:sp>
      <p:sp>
        <p:nvSpPr>
          <p:cNvPr id="3" name="Rectangle 2">
            <a:extLst>
              <a:ext uri="{FF2B5EF4-FFF2-40B4-BE49-F238E27FC236}">
                <a16:creationId xmlns:a16="http://schemas.microsoft.com/office/drawing/2014/main" id="{CF91492A-8356-4B1A-A035-5B5185E5E856}"/>
              </a:ext>
            </a:extLst>
          </p:cNvPr>
          <p:cNvSpPr/>
          <p:nvPr/>
        </p:nvSpPr>
        <p:spPr>
          <a:xfrm>
            <a:off x="425394" y="2743200"/>
            <a:ext cx="12154011" cy="3416320"/>
          </a:xfrm>
          <a:prstGeom prst="rect">
            <a:avLst/>
          </a:prstGeom>
          <a:noFill/>
        </p:spPr>
        <p:txBody>
          <a:bodyPr wrap="square">
            <a:spAutoFit/>
          </a:bodyPr>
          <a:lstStyle/>
          <a:p>
            <a:pPr algn="l"/>
            <a:r>
              <a:rPr lang="en-US" sz="1800" b="1" dirty="0">
                <a:solidFill>
                  <a:schemeClr val="bg1"/>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rPr>
              <a:t>We talk about how to handle our money when it often feels more like our money handles us.  No matter how much or little we have, it never feels like enough to satisfy our desires or allay our fears.  And we can’t shake the reality that money correlates with power, and that those who have less are at the mercy of those who have more.  The Bible offers us a way out of money’s grip: to hold our money with an open hand.  We can begin to do this with two changes of mindset. </a:t>
            </a:r>
          </a:p>
          <a:p>
            <a:pPr algn="l"/>
            <a:r>
              <a:rPr lang="en-US" sz="1800" b="1" dirty="0">
                <a:solidFill>
                  <a:schemeClr val="bg1"/>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rPr>
              <a:t> </a:t>
            </a:r>
          </a:p>
          <a:p>
            <a:pPr algn="l"/>
            <a:r>
              <a:rPr lang="en-US" sz="1800" b="1" dirty="0">
                <a:solidFill>
                  <a:schemeClr val="bg1"/>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rPr>
              <a:t>First, we can abandon a scarcity mindset, the voice in our head that tells us, There’s not enough for everyone—you have to fight to get yours.  The Bible paints a different picture.  God “richly provides us with everything for our enjoyment” (1 Tim.  6:17).  God has not made a world where we must fight for our “piece. ” Instead, we share to have peace.  There is no certainty or peace in the possession of wealth.  Second, instead of lording our money and power over others (or wishing we could), we can “have the same mindset as Christ Jesus,” who became a servant (Phil.  2:6–7).  Servants have no wealth to be concerned about, and they focus on the needs of others.  Regardless of our bank accounts or social standing, we have the one Master and one Lord (Matt.  23:10; Col.  4:1; Eph.  4:5). </a:t>
            </a:r>
            <a:endParaRPr lang="en-US" sz="1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834959A6-625F-4B1C-9AD0-25CC6D8A95F6}"/>
              </a:ext>
            </a:extLst>
          </p:cNvPr>
          <p:cNvSpPr/>
          <p:nvPr/>
        </p:nvSpPr>
        <p:spPr>
          <a:xfrm>
            <a:off x="425394" y="6159520"/>
            <a:ext cx="6381496" cy="2746457"/>
          </a:xfrm>
          <a:prstGeom prst="rect">
            <a:avLst/>
          </a:prstGeom>
          <a:noFill/>
        </p:spPr>
        <p:txBody>
          <a:bodyPr wrap="square">
            <a:spAutoFit/>
          </a:bodyPr>
          <a:lstStyle/>
          <a:p>
            <a:pPr algn="l">
              <a:lnSpc>
                <a:spcPct val="107000"/>
              </a:lnSpc>
            </a:pPr>
            <a:r>
              <a:rPr lang="en-US" sz="1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AGaramondPro-Regular"/>
              </a:rPr>
              <a:t>Approaching our money and possessions with an abundance and servant mindset, we become as free in our sharing as in our receiving.  While we work to provide for ourselves and our families, we can also help those around us who are struggling.  There’s no shortage of people needing help.  We can make our churches places where the poor and the powerless experience God’s abundance through Christlike generosity.  And when we hold money with open hands, we rediscover “life that is truly life” (1 Tim.  6:19)—God’s abundance. </a:t>
            </a:r>
          </a:p>
        </p:txBody>
      </p:sp>
      <p:pic>
        <p:nvPicPr>
          <p:cNvPr id="10" name="Picture 9">
            <a:extLst>
              <a:ext uri="{FF2B5EF4-FFF2-40B4-BE49-F238E27FC236}">
                <a16:creationId xmlns:a16="http://schemas.microsoft.com/office/drawing/2014/main" id="{C5BEE582-59BF-4332-8F0D-810333FCF1A9}"/>
              </a:ext>
            </a:extLst>
          </p:cNvPr>
          <p:cNvPicPr>
            <a:picLocks noChangeAspect="1"/>
          </p:cNvPicPr>
          <p:nvPr/>
        </p:nvPicPr>
        <p:blipFill>
          <a:blip r:embed="rId4">
            <a:extLst>
              <a:ext uri="{28A0092B-C50C-407E-A947-70E740481C1C}">
                <a14:useLocalDpi xmlns:a14="http://schemas.microsoft.com/office/drawing/2010/main" val="0"/>
              </a:ext>
            </a:extLst>
          </a:blip>
          <a:srcRect t="18340" b="18340"/>
          <a:stretch/>
        </p:blipFill>
        <p:spPr>
          <a:xfrm>
            <a:off x="6500597" y="5932525"/>
            <a:ext cx="6331628" cy="32084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Rectangle 11">
            <a:extLst>
              <a:ext uri="{FF2B5EF4-FFF2-40B4-BE49-F238E27FC236}">
                <a16:creationId xmlns:a16="http://schemas.microsoft.com/office/drawing/2014/main" id="{F9D57258-4354-9A42-E7A8-ED1FF12046BA}"/>
              </a:ext>
            </a:extLst>
          </p:cNvPr>
          <p:cNvSpPr>
            <a:spLocks/>
          </p:cNvSpPr>
          <p:nvPr/>
        </p:nvSpPr>
        <p:spPr bwMode="auto">
          <a:xfrm>
            <a:off x="0" y="1995488"/>
            <a:ext cx="13004800" cy="61912"/>
          </a:xfrm>
          <a:prstGeom prst="rect">
            <a:avLst/>
          </a:prstGeom>
          <a:solidFill>
            <a:srgbClr val="FFFFFF"/>
          </a:solidFill>
          <a:ln>
            <a:noFill/>
          </a:ln>
          <a:effectLst>
            <a:outerShdw dist="10160" dir="5400000" algn="ctr" rotWithShape="0">
              <a:srgbClr val="000000">
                <a:alpha val="59998"/>
              </a:srgbClr>
            </a:outerShdw>
          </a:effectLst>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7" name="Rectangle 12">
            <a:extLst>
              <a:ext uri="{FF2B5EF4-FFF2-40B4-BE49-F238E27FC236}">
                <a16:creationId xmlns:a16="http://schemas.microsoft.com/office/drawing/2014/main" id="{6D1EB782-627A-C1EC-1589-1F3BDAF590A4}"/>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aphicFrame>
        <p:nvGraphicFramePr>
          <p:cNvPr id="8" name="Group 13">
            <a:extLst>
              <a:ext uri="{FF2B5EF4-FFF2-40B4-BE49-F238E27FC236}">
                <a16:creationId xmlns:a16="http://schemas.microsoft.com/office/drawing/2014/main" id="{F259497D-394B-21A4-DEEF-09264E5A3261}"/>
              </a:ext>
            </a:extLst>
          </p:cNvPr>
          <p:cNvGraphicFramePr>
            <a:graphicFrameLocks noGrp="1"/>
          </p:cNvGraphicFramePr>
          <p:nvPr>
            <p:extLst>
              <p:ext uri="{D42A27DB-BD31-4B8C-83A1-F6EECF244321}">
                <p14:modId xmlns:p14="http://schemas.microsoft.com/office/powerpoint/2010/main" val="369045043"/>
              </p:ext>
            </p:extLst>
          </p:nvPr>
        </p:nvGraphicFramePr>
        <p:xfrm>
          <a:off x="12700" y="-63500"/>
          <a:ext cx="11041063" cy="1999104"/>
        </p:xfrm>
        <a:graphic>
          <a:graphicData uri="http://schemas.openxmlformats.org/drawingml/2006/table">
            <a:tbl>
              <a:tblPr/>
              <a:tblGrid>
                <a:gridCol w="6478163">
                  <a:extLst>
                    <a:ext uri="{9D8B030D-6E8A-4147-A177-3AD203B41FA5}">
                      <a16:colId xmlns:a16="http://schemas.microsoft.com/office/drawing/2014/main" val="20000"/>
                    </a:ext>
                  </a:extLst>
                </a:gridCol>
                <a:gridCol w="4562900">
                  <a:extLst>
                    <a:ext uri="{9D8B030D-6E8A-4147-A177-3AD203B41FA5}">
                      <a16:colId xmlns:a16="http://schemas.microsoft.com/office/drawing/2014/main" val="20001"/>
                    </a:ext>
                  </a:extLst>
                </a:gridCol>
              </a:tblGrid>
              <a:tr h="571540">
                <a:tc gridSpan="2">
                  <a:txBody>
                    <a:bodyPr/>
                    <a:lstStyle/>
                    <a:p>
                      <a:pPr marL="0" marR="0" lvl="0" indent="0" algn="ctr" defTabSz="1847850" rtl="0" eaLnBrk="1" fontAlgn="base" latinLnBrk="0" hangingPunct="0">
                        <a:lnSpc>
                          <a:spcPct val="100000"/>
                        </a:lnSpc>
                        <a:spcBef>
                          <a:spcPct val="0"/>
                        </a:spcBef>
                        <a:spcAft>
                          <a:spcPct val="0"/>
                        </a:spcAft>
                        <a:buClrTx/>
                        <a:buSzTx/>
                        <a:buFontTx/>
                        <a:buNone/>
                        <a:tabLst/>
                        <a:defRPr/>
                      </a:pPr>
                      <a:r>
                        <a:rPr kumimoji="0" lang="en-US" sz="2800" b="1" i="0" u="none" strike="noStrike" kern="1200"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rPr>
                        <a:t>CHRISTIAN MANNER OF JUSTICE</a:t>
                      </a: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000000"/>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0"/>
                  </a:ext>
                </a:extLst>
              </a:tr>
              <a:tr h="1016202">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Focus: </a:t>
                      </a:r>
                      <a:r>
                        <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Trust in God and not the uncertainty of wealth. </a:t>
                      </a:r>
                      <a:endPar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000000"/>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Scripture: </a:t>
                      </a:r>
                      <a:endParaRPr kumimoji="0" lang="en-US" sz="2500" b="0" i="0" u="none" strike="noStrike" cap="none" normalizeH="0" baseline="0" dirty="0">
                        <a:ln>
                          <a:noFill/>
                        </a:ln>
                        <a:solidFill>
                          <a:srgbClr val="FFFFFF"/>
                        </a:solidFill>
                        <a:effectLst/>
                        <a:latin typeface="Helvetica" charset="0"/>
                        <a:ea typeface="Helvetica" charset="0"/>
                        <a:cs typeface="Helvetica" charset="0"/>
                        <a:sym typeface="Helvetica" charset="0"/>
                      </a:endParaRPr>
                    </a:p>
                    <a:p>
                      <a:pPr marL="0" marR="0" lvl="0" indent="0" algn="l" defTabSz="1847850" rtl="0" eaLnBrk="1" fontAlgn="base" latinLnBrk="0" hangingPunct="0">
                        <a:lnSpc>
                          <a:spcPct val="100000"/>
                        </a:lnSpc>
                        <a:spcBef>
                          <a:spcPct val="0"/>
                        </a:spcBef>
                        <a:spcAft>
                          <a:spcPct val="0"/>
                        </a:spcAft>
                        <a:buClrTx/>
                        <a:buSzTx/>
                        <a:buFontTx/>
                        <a:buNone/>
                        <a:tabLst/>
                      </a:pPr>
                      <a:r>
                        <a:rPr kumimoji="0" lang="en-US" sz="21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Deuteronomy 24:14–21; Ephesians 6:5–9; 1 Timothy 6:17–19</a:t>
                      </a:r>
                      <a:endParaRPr kumimoji="0" lang="en-US" sz="18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63500" marR="63500" marT="63504" marB="63504" horzOverflow="overflow">
                    <a:lnL w="25688" cap="flat" cmpd="sng" algn="ctr">
                      <a:solidFill>
                        <a:srgbClr val="000000"/>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extLst>
                  <a:ext uri="{0D108BD9-81ED-4DB2-BD59-A6C34878D82A}">
                    <a16:rowId xmlns:a16="http://schemas.microsoft.com/office/drawing/2014/main" val="10001"/>
                  </a:ext>
                </a:extLst>
              </a:tr>
              <a:tr h="401396">
                <a:tc gridSpan="2">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Live It Out: </a:t>
                      </a:r>
                      <a:r>
                        <a:rPr kumimoji="0" lang="en-US" sz="18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 </a:t>
                      </a:r>
                      <a:r>
                        <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Find an opportunity to bless another person. .</a:t>
                      </a:r>
                      <a:endPar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9" name="Picture 32">
            <a:extLst>
              <a:ext uri="{FF2B5EF4-FFF2-40B4-BE49-F238E27FC236}">
                <a16:creationId xmlns:a16="http://schemas.microsoft.com/office/drawing/2014/main" id="{7321E8C4-D988-922E-A49B-A115BFE7EE8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11161713" y="-47625"/>
            <a:ext cx="1843087"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Tree>
    <p:extLst>
      <p:ext uri="{BB962C8B-B14F-4D97-AF65-F5344CB8AC3E}">
        <p14:creationId xmlns:p14="http://schemas.microsoft.com/office/powerpoint/2010/main" val="180577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A15914CA-ECD5-3696-BA2D-141E46F81491}"/>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1A72806-8EBE-C6F2-7E73-619ABE3A0401}"/>
              </a:ext>
            </a:extLst>
          </p:cNvPr>
          <p:cNvSpPr/>
          <p:nvPr/>
        </p:nvSpPr>
        <p:spPr>
          <a:xfrm>
            <a:off x="254000" y="2137395"/>
            <a:ext cx="5972203" cy="696503"/>
          </a:xfrm>
          <a:prstGeom prst="roundRect">
            <a:avLst/>
          </a:prstGeom>
          <a:solidFill>
            <a:srgbClr val="002060">
              <a:alpha val="90000"/>
            </a:srgb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ct val="107000"/>
              </a:lnSpc>
            </a:pPr>
            <a:r>
              <a:rPr lang="en-US" sz="3200" b="1" u="sng"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AGaramondPro-Bold"/>
              </a:rPr>
              <a:t>Holding Wealth Loosely</a:t>
            </a:r>
          </a:p>
        </p:txBody>
      </p:sp>
      <p:pic>
        <p:nvPicPr>
          <p:cNvPr id="10" name="Picture 9">
            <a:extLst>
              <a:ext uri="{FF2B5EF4-FFF2-40B4-BE49-F238E27FC236}">
                <a16:creationId xmlns:a16="http://schemas.microsoft.com/office/drawing/2014/main" id="{774DFA1B-30CB-4E7C-EB00-B77613ED97A5}"/>
              </a:ext>
            </a:extLst>
          </p:cNvPr>
          <p:cNvPicPr>
            <a:picLocks noChangeAspect="1"/>
          </p:cNvPicPr>
          <p:nvPr/>
        </p:nvPicPr>
        <p:blipFill>
          <a:blip r:embed="rId4">
            <a:extLst>
              <a:ext uri="{28A0092B-C50C-407E-A947-70E740481C1C}">
                <a14:useLocalDpi xmlns:a14="http://schemas.microsoft.com/office/drawing/2010/main" val="0"/>
              </a:ext>
            </a:extLst>
          </a:blip>
          <a:srcRect t="18340" b="18340"/>
          <a:stretch/>
        </p:blipFill>
        <p:spPr>
          <a:xfrm>
            <a:off x="4826000" y="5369553"/>
            <a:ext cx="7320425" cy="37095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Rectangle 11">
            <a:extLst>
              <a:ext uri="{FF2B5EF4-FFF2-40B4-BE49-F238E27FC236}">
                <a16:creationId xmlns:a16="http://schemas.microsoft.com/office/drawing/2014/main" id="{EC0476DE-2A5B-7E01-C8A1-2DAF33D55C87}"/>
              </a:ext>
            </a:extLst>
          </p:cNvPr>
          <p:cNvSpPr>
            <a:spLocks/>
          </p:cNvSpPr>
          <p:nvPr/>
        </p:nvSpPr>
        <p:spPr bwMode="auto">
          <a:xfrm>
            <a:off x="0" y="1995488"/>
            <a:ext cx="13004800" cy="61912"/>
          </a:xfrm>
          <a:prstGeom prst="rect">
            <a:avLst/>
          </a:prstGeom>
          <a:solidFill>
            <a:srgbClr val="FFFFFF"/>
          </a:solidFill>
          <a:ln>
            <a:noFill/>
          </a:ln>
          <a:effectLst>
            <a:outerShdw dist="10160" dir="5400000" algn="ctr" rotWithShape="0">
              <a:srgbClr val="000000">
                <a:alpha val="59998"/>
              </a:srgbClr>
            </a:outerShdw>
          </a:effectLst>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7" name="Rectangle 12">
            <a:extLst>
              <a:ext uri="{FF2B5EF4-FFF2-40B4-BE49-F238E27FC236}">
                <a16:creationId xmlns:a16="http://schemas.microsoft.com/office/drawing/2014/main" id="{1EBADF77-B132-BC8A-ABFE-06F1AEA3338E}"/>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aphicFrame>
        <p:nvGraphicFramePr>
          <p:cNvPr id="8" name="Group 13">
            <a:extLst>
              <a:ext uri="{FF2B5EF4-FFF2-40B4-BE49-F238E27FC236}">
                <a16:creationId xmlns:a16="http://schemas.microsoft.com/office/drawing/2014/main" id="{18F6A7DF-8854-C2AC-8F21-5FEDB10DFEC0}"/>
              </a:ext>
            </a:extLst>
          </p:cNvPr>
          <p:cNvGraphicFramePr>
            <a:graphicFrameLocks noGrp="1"/>
          </p:cNvGraphicFramePr>
          <p:nvPr/>
        </p:nvGraphicFramePr>
        <p:xfrm>
          <a:off x="12700" y="-63500"/>
          <a:ext cx="11041063" cy="1999104"/>
        </p:xfrm>
        <a:graphic>
          <a:graphicData uri="http://schemas.openxmlformats.org/drawingml/2006/table">
            <a:tbl>
              <a:tblPr/>
              <a:tblGrid>
                <a:gridCol w="6478163">
                  <a:extLst>
                    <a:ext uri="{9D8B030D-6E8A-4147-A177-3AD203B41FA5}">
                      <a16:colId xmlns:a16="http://schemas.microsoft.com/office/drawing/2014/main" val="20000"/>
                    </a:ext>
                  </a:extLst>
                </a:gridCol>
                <a:gridCol w="4562900">
                  <a:extLst>
                    <a:ext uri="{9D8B030D-6E8A-4147-A177-3AD203B41FA5}">
                      <a16:colId xmlns:a16="http://schemas.microsoft.com/office/drawing/2014/main" val="20001"/>
                    </a:ext>
                  </a:extLst>
                </a:gridCol>
              </a:tblGrid>
              <a:tr h="571540">
                <a:tc gridSpan="2">
                  <a:txBody>
                    <a:bodyPr/>
                    <a:lstStyle/>
                    <a:p>
                      <a:pPr marL="0" marR="0" lvl="0" indent="0" algn="ctr" defTabSz="1847850" rtl="0" eaLnBrk="1" fontAlgn="base" latinLnBrk="0" hangingPunct="0">
                        <a:lnSpc>
                          <a:spcPct val="100000"/>
                        </a:lnSpc>
                        <a:spcBef>
                          <a:spcPct val="0"/>
                        </a:spcBef>
                        <a:spcAft>
                          <a:spcPct val="0"/>
                        </a:spcAft>
                        <a:buClrTx/>
                        <a:buSzTx/>
                        <a:buFontTx/>
                        <a:buNone/>
                        <a:tabLst/>
                        <a:defRPr/>
                      </a:pPr>
                      <a:r>
                        <a:rPr kumimoji="0" lang="en-US" sz="2800" b="1" i="0" u="none" strike="noStrike" kern="1200"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rPr>
                        <a:t>CHRISTIAN MANNER OF JUSTICE</a:t>
                      </a: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000000"/>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0"/>
                  </a:ext>
                </a:extLst>
              </a:tr>
              <a:tr h="1016202">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Focus: </a:t>
                      </a:r>
                      <a:r>
                        <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Trust in God and not the uncertainty of wealth. </a:t>
                      </a:r>
                      <a:endPar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000000"/>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Scripture: </a:t>
                      </a:r>
                      <a:endParaRPr kumimoji="0" lang="en-US" sz="2500" b="0" i="0" u="none" strike="noStrike" cap="none" normalizeH="0" baseline="0" dirty="0">
                        <a:ln>
                          <a:noFill/>
                        </a:ln>
                        <a:solidFill>
                          <a:srgbClr val="FFFFFF"/>
                        </a:solidFill>
                        <a:effectLst/>
                        <a:latin typeface="Helvetica" charset="0"/>
                        <a:ea typeface="Helvetica" charset="0"/>
                        <a:cs typeface="Helvetica" charset="0"/>
                        <a:sym typeface="Helvetica" charset="0"/>
                      </a:endParaRPr>
                    </a:p>
                    <a:p>
                      <a:pPr marL="0" marR="0" lvl="0" indent="0" algn="l" defTabSz="1847850" rtl="0" eaLnBrk="1" fontAlgn="base" latinLnBrk="0" hangingPunct="0">
                        <a:lnSpc>
                          <a:spcPct val="100000"/>
                        </a:lnSpc>
                        <a:spcBef>
                          <a:spcPct val="0"/>
                        </a:spcBef>
                        <a:spcAft>
                          <a:spcPct val="0"/>
                        </a:spcAft>
                        <a:buClrTx/>
                        <a:buSzTx/>
                        <a:buFontTx/>
                        <a:buNone/>
                        <a:tabLst/>
                      </a:pPr>
                      <a:r>
                        <a:rPr kumimoji="0" lang="en-US" sz="21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Deuteronomy 24:14–21; Ephesians 6:5–9; 1 Timothy 6:17–19</a:t>
                      </a:r>
                      <a:endParaRPr kumimoji="0" lang="en-US" sz="18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63500" marR="63500" marT="63504" marB="63504" horzOverflow="overflow">
                    <a:lnL w="25688" cap="flat" cmpd="sng" algn="ctr">
                      <a:solidFill>
                        <a:srgbClr val="000000"/>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extLst>
                  <a:ext uri="{0D108BD9-81ED-4DB2-BD59-A6C34878D82A}">
                    <a16:rowId xmlns:a16="http://schemas.microsoft.com/office/drawing/2014/main" val="10001"/>
                  </a:ext>
                </a:extLst>
              </a:tr>
              <a:tr h="401396">
                <a:tc gridSpan="2">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Live It Out: </a:t>
                      </a:r>
                      <a:r>
                        <a:rPr kumimoji="0" lang="en-US" sz="18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 </a:t>
                      </a:r>
                      <a:r>
                        <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Find an opportunity to bless another person. .</a:t>
                      </a:r>
                      <a:endPar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9" name="Picture 32">
            <a:extLst>
              <a:ext uri="{FF2B5EF4-FFF2-40B4-BE49-F238E27FC236}">
                <a16:creationId xmlns:a16="http://schemas.microsoft.com/office/drawing/2014/main" id="{D6A21CAF-6584-4D3B-F8AF-C3D3C75465F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11161713" y="-47625"/>
            <a:ext cx="1843087"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6" name="Rectangle 5">
            <a:extLst>
              <a:ext uri="{FF2B5EF4-FFF2-40B4-BE49-F238E27FC236}">
                <a16:creationId xmlns:a16="http://schemas.microsoft.com/office/drawing/2014/main" id="{8E06CD0B-B6D1-8AC5-B177-A8A7F1DB574B}"/>
              </a:ext>
            </a:extLst>
          </p:cNvPr>
          <p:cNvSpPr/>
          <p:nvPr/>
        </p:nvSpPr>
        <p:spPr>
          <a:xfrm>
            <a:off x="1155303" y="2805824"/>
            <a:ext cx="10690587" cy="3108543"/>
          </a:xfrm>
          <a:prstGeom prst="rect">
            <a:avLst/>
          </a:prstGeom>
          <a:noFill/>
        </p:spPr>
        <p:txBody>
          <a:bodyPr wrap="square">
            <a:spAutoFit/>
          </a:bodyPr>
          <a:lstStyle/>
          <a:p>
            <a:pPr algn="l"/>
            <a:r>
              <a:rPr lang="en-US" sz="2800" b="1" dirty="0">
                <a:solidFill>
                  <a:schemeClr val="bg1"/>
                </a:solidFill>
                <a:latin typeface="Gotham Medium" panose="02000604030000020004"/>
                <a:ea typeface="Helvetica Neue"/>
                <a:cs typeface="Helvetica Neue"/>
                <a:sym typeface="Helvetica Neue"/>
              </a:rPr>
              <a:t>1 What kind of activity and hard work leaves you with joy?</a:t>
            </a:r>
          </a:p>
          <a:p>
            <a:pPr algn="l"/>
            <a:endParaRPr lang="en-US" sz="2800" b="1" dirty="0">
              <a:solidFill>
                <a:schemeClr val="bg1"/>
              </a:solidFill>
              <a:latin typeface="Gotham Medium" panose="02000604030000020004"/>
              <a:ea typeface="Helvetica Neue"/>
              <a:cs typeface="Helvetica Neue"/>
              <a:sym typeface="Helvetica Neue"/>
            </a:endParaRPr>
          </a:p>
          <a:p>
            <a:pPr algn="l"/>
            <a:r>
              <a:rPr lang="en-US" sz="2800" b="1" dirty="0">
                <a:solidFill>
                  <a:schemeClr val="bg1"/>
                </a:solidFill>
                <a:latin typeface="Gotham Medium" panose="02000604030000020004"/>
                <a:ea typeface="Helvetica Neue"/>
                <a:cs typeface="Helvetica Neue"/>
                <a:sym typeface="Helvetica Neue"/>
              </a:rPr>
              <a:t>2 When have you been challenged to find meaningful work?</a:t>
            </a:r>
          </a:p>
          <a:p>
            <a:pPr algn="l"/>
            <a:endParaRPr lang="en-US" sz="2800" b="1" dirty="0">
              <a:solidFill>
                <a:schemeClr val="bg1"/>
              </a:solidFill>
              <a:latin typeface="Gotham Medium" panose="02000604030000020004"/>
              <a:ea typeface="Helvetica Neue"/>
              <a:cs typeface="Helvetica Neue"/>
              <a:sym typeface="Helvetica Neue"/>
            </a:endParaRPr>
          </a:p>
          <a:p>
            <a:pPr algn="l"/>
            <a:r>
              <a:rPr lang="en-US" sz="2800" b="1" dirty="0">
                <a:solidFill>
                  <a:schemeClr val="bg1"/>
                </a:solidFill>
                <a:latin typeface="Gotham Medium" panose="02000604030000020004"/>
                <a:ea typeface="Helvetica Neue"/>
                <a:cs typeface="Helvetica Neue"/>
                <a:sym typeface="Helvetica Neue"/>
              </a:rPr>
              <a:t>3 In God’s kingdom, what is the kind of responsibility that you have been given?</a:t>
            </a:r>
          </a:p>
          <a:p>
            <a:pPr algn="l"/>
            <a:endParaRPr lang="en-US" sz="2800" b="1" dirty="0">
              <a:solidFill>
                <a:schemeClr val="bg1"/>
              </a:solidFill>
              <a:latin typeface="Gotham Medium" panose="02000604030000020004"/>
              <a:ea typeface="Helvetica Neue"/>
              <a:cs typeface="Helvetica Neue"/>
              <a:sym typeface="Helvetica Neue"/>
            </a:endParaRPr>
          </a:p>
        </p:txBody>
      </p:sp>
    </p:spTree>
    <p:extLst>
      <p:ext uri="{BB962C8B-B14F-4D97-AF65-F5344CB8AC3E}">
        <p14:creationId xmlns:p14="http://schemas.microsoft.com/office/powerpoint/2010/main" val="2522071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338" name="Group 1">
            <a:extLst>
              <a:ext uri="{FF2B5EF4-FFF2-40B4-BE49-F238E27FC236}">
                <a16:creationId xmlns:a16="http://schemas.microsoft.com/office/drawing/2014/main" id="{9361BB1B-8648-1FA7-ED9A-F4624AE37D75}"/>
              </a:ext>
            </a:extLst>
          </p:cNvPr>
          <p:cNvGrpSpPr>
            <a:grpSpLocks/>
          </p:cNvGrpSpPr>
          <p:nvPr/>
        </p:nvGrpSpPr>
        <p:grpSpPr bwMode="auto">
          <a:xfrm>
            <a:off x="0" y="2028825"/>
            <a:ext cx="13014325" cy="419100"/>
            <a:chOff x="0" y="0"/>
            <a:chExt cx="1025" cy="33"/>
          </a:xfrm>
        </p:grpSpPr>
        <p:sp>
          <p:nvSpPr>
            <p:cNvPr id="14361" name="Rectangle 2">
              <a:extLst>
                <a:ext uri="{FF2B5EF4-FFF2-40B4-BE49-F238E27FC236}">
                  <a16:creationId xmlns:a16="http://schemas.microsoft.com/office/drawing/2014/main" id="{CF42C2A7-2BB7-59D4-0483-CF0715B8E58E}"/>
                </a:ext>
              </a:extLst>
            </p:cNvPr>
            <p:cNvSpPr>
              <a:spLocks/>
            </p:cNvSpPr>
            <p:nvPr/>
          </p:nvSpPr>
          <p:spPr bwMode="auto">
            <a:xfrm>
              <a:off x="0" y="0"/>
              <a:ext cx="1025" cy="33"/>
            </a:xfrm>
            <a:prstGeom prst="rect">
              <a:avLst/>
            </a:prstGeom>
            <a:solidFill>
              <a:srgbClr val="A8DEF9"/>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14362" name="Rectangle 3">
              <a:extLst>
                <a:ext uri="{FF2B5EF4-FFF2-40B4-BE49-F238E27FC236}">
                  <a16:creationId xmlns:a16="http://schemas.microsoft.com/office/drawing/2014/main" id="{36DECC8B-ABBA-AE22-2815-B711DE3DD0BC}"/>
                </a:ext>
              </a:extLst>
            </p:cNvPr>
            <p:cNvSpPr>
              <a:spLocks/>
            </p:cNvSpPr>
            <p:nvPr/>
          </p:nvSpPr>
          <p:spPr bwMode="auto">
            <a:xfrm>
              <a:off x="0" y="2"/>
              <a:ext cx="92" cy="26"/>
            </a:xfrm>
            <a:prstGeom prst="rect">
              <a:avLst/>
            </a:prstGeom>
            <a:solidFill>
              <a:srgbClr val="5F5F00"/>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14363" name="Rectangle 4">
              <a:extLst>
                <a:ext uri="{FF2B5EF4-FFF2-40B4-BE49-F238E27FC236}">
                  <a16:creationId xmlns:a16="http://schemas.microsoft.com/office/drawing/2014/main" id="{D302647D-8676-BA1B-7B5A-097CB85D1A36}"/>
                </a:ext>
              </a:extLst>
            </p:cNvPr>
            <p:cNvSpPr>
              <a:spLocks/>
            </p:cNvSpPr>
            <p:nvPr/>
          </p:nvSpPr>
          <p:spPr bwMode="auto">
            <a:xfrm>
              <a:off x="89" y="3"/>
              <a:ext cx="935" cy="26"/>
            </a:xfrm>
            <a:prstGeom prst="rect">
              <a:avLst/>
            </a:prstGeom>
            <a:solidFill>
              <a:srgbClr val="5A427F"/>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pSp>
      <p:pic>
        <p:nvPicPr>
          <p:cNvPr id="14339" name="Picture 5" descr="image-small.png">
            <a:extLst>
              <a:ext uri="{FF2B5EF4-FFF2-40B4-BE49-F238E27FC236}">
                <a16:creationId xmlns:a16="http://schemas.microsoft.com/office/drawing/2014/main" id="{E3BC1176-9FA1-371A-AA6A-8A30C8B9CB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6350"/>
            <a:ext cx="12995275" cy="973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14340" name="Line 6">
            <a:extLst>
              <a:ext uri="{FF2B5EF4-FFF2-40B4-BE49-F238E27FC236}">
                <a16:creationId xmlns:a16="http://schemas.microsoft.com/office/drawing/2014/main" id="{D9225D7D-46DC-B4B8-A48E-FB89F4A186D1}"/>
              </a:ext>
            </a:extLst>
          </p:cNvPr>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1" name="Line 7">
            <a:extLst>
              <a:ext uri="{FF2B5EF4-FFF2-40B4-BE49-F238E27FC236}">
                <a16:creationId xmlns:a16="http://schemas.microsoft.com/office/drawing/2014/main" id="{70F977EE-B882-74E4-BA2F-17153298884A}"/>
              </a:ext>
            </a:extLst>
          </p:cNvPr>
          <p:cNvSpPr>
            <a:spLocks noChangeShapeType="1"/>
          </p:cNvSpPr>
          <p:nvPr/>
        </p:nvSpPr>
        <p:spPr bwMode="auto">
          <a:xfrm flipV="1">
            <a:off x="0" y="7938"/>
            <a:ext cx="12992100" cy="9732962"/>
          </a:xfrm>
          <a:prstGeom prst="line">
            <a:avLst/>
          </a:prstGeom>
          <a:noFill/>
          <a:ln w="10113" cap="rnd">
            <a:solidFill>
              <a:srgbClr val="9E9EED">
                <a:alpha val="34901"/>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Rectangle 9">
            <a:extLst>
              <a:ext uri="{FF2B5EF4-FFF2-40B4-BE49-F238E27FC236}">
                <a16:creationId xmlns:a16="http://schemas.microsoft.com/office/drawing/2014/main" id="{0FEB2F75-FE34-EA10-382C-9F27C6DE7877}"/>
              </a:ext>
            </a:extLst>
          </p:cNvPr>
          <p:cNvSpPr>
            <a:spLocks/>
          </p:cNvSpPr>
          <p:nvPr/>
        </p:nvSpPr>
        <p:spPr bwMode="auto">
          <a:xfrm>
            <a:off x="482600" y="2895600"/>
            <a:ext cx="12115800" cy="6858000"/>
          </a:xfrm>
          <a:prstGeom prst="rect">
            <a:avLst/>
          </a:prstGeom>
          <a:solidFill>
            <a:schemeClr val="tx1">
              <a:alpha val="60000"/>
            </a:schemeClr>
          </a:solidFill>
          <a:ln>
            <a:noFill/>
          </a:ln>
        </p:spPr>
        <p:txBody>
          <a:bodyPr lIns="127000" tIns="76200" rIns="127000" bIns="76200"/>
          <a:lstStyle>
            <a:lvl1pPr eaLnBrk="0">
              <a:defRPr sz="3600">
                <a:solidFill>
                  <a:srgbClr val="000000"/>
                </a:solidFill>
                <a:latin typeface="Helvetica Light" charset="0"/>
                <a:ea typeface="Helvetica Light" charset="0"/>
                <a:cs typeface="Helvetica Light" charset="0"/>
                <a:sym typeface="Helvetica Light" charset="0"/>
              </a:defRPr>
            </a:lvl1pPr>
            <a:lvl2pPr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defTabSz="914400" eaLnBrk="1"/>
            <a:r>
              <a:rPr lang="en-US" altLang="en-US" sz="4000" i="1" dirty="0">
                <a:solidFill>
                  <a:schemeClr val="bg1"/>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Live It Out : </a:t>
            </a:r>
            <a:r>
              <a:rPr lang="en-US" altLang="en-US" sz="3200" b="1" u="sng" dirty="0">
                <a:solidFill>
                  <a:schemeClr val="bg1"/>
                </a:solidFill>
              </a:rPr>
              <a:t>Find an opportunity to bless another person. </a:t>
            </a:r>
            <a:endParaRPr lang="en-US" altLang="en-US" sz="1800" b="1" u="sng" dirty="0">
              <a:solidFill>
                <a:schemeClr val="bg1"/>
              </a:solidFill>
            </a:endParaRPr>
          </a:p>
          <a:p>
            <a:pPr algn="l" defTabSz="914400" eaLnBrk="1"/>
            <a:endParaRPr lang="en-US" altLang="en-US" sz="1800" b="1" u="sng" dirty="0">
              <a:solidFill>
                <a:schemeClr val="bg1"/>
              </a:solidFill>
            </a:endParaRPr>
          </a:p>
          <a:p>
            <a:pPr lvl="1" algn="l" defTabSz="914400" eaLnBrk="1"/>
            <a:r>
              <a:rPr lang="en-US" altLang="en-US" sz="2000" b="1" dirty="0">
                <a:solidFill>
                  <a:schemeClr val="bg1"/>
                </a:solidFill>
                <a:latin typeface="Helvetica" panose="020B0604020202020204" pitchFamily="34" charset="0"/>
                <a:ea typeface="Helvetica" panose="020B0604020202020204" pitchFamily="34" charset="0"/>
                <a:cs typeface="Helvetica" panose="020B0604020202020204" pitchFamily="34" charset="0"/>
              </a:rPr>
              <a:t>We don’t have to be wealthy or have our financial house in order to learn the habit of generosity.  Jesus called attention to the smallest of gifts, because He knew the heart behind it (Luke 21:1–4).  The invitation for action in the week ahead is to find a way to bless another person.  It could be a big tip, quality time, or something else.  Maybe it will be the start of a conversation about God’s generosity to us. </a:t>
            </a:r>
          </a:p>
          <a:p>
            <a:pPr algn="l" defTabSz="914400" eaLnBrk="1"/>
            <a:endParaRPr lang="en-US" altLang="en-US" sz="2000" dirty="0">
              <a:solidFill>
                <a:schemeClr val="bg1"/>
              </a:solidFill>
            </a:endParaRPr>
          </a:p>
          <a:p>
            <a:pPr algn="l" defTabSz="914400" eaLnBrk="1"/>
            <a:r>
              <a:rPr lang="en-US" altLang="en-US" sz="2400" b="1" u="sng" dirty="0">
                <a:solidFill>
                  <a:schemeClr val="bg1"/>
                </a:solidFill>
              </a:rPr>
              <a:t>Blessed to Be a Blessing</a:t>
            </a:r>
          </a:p>
          <a:p>
            <a:pPr lvl="1" algn="l" defTabSz="914400" eaLnBrk="1"/>
            <a:r>
              <a:rPr lang="en-US" altLang="en-US" sz="2000" b="1" dirty="0">
                <a:solidFill>
                  <a:schemeClr val="bg1"/>
                </a:solidFill>
              </a:rPr>
              <a:t>Most of us won’t spend our workday harvesting in the fields, but all of us have opportunities to bless those around us as an extension of God’s grace.  Just before you enter your workplace this week, pray this simple prayer.  You might want to write it on a card to tuck into your wallet.  If you don’t work a formal job, you can pray this before heading to the store, the gym, anyplace you’ll be around others. </a:t>
            </a:r>
          </a:p>
          <a:p>
            <a:pPr algn="l" defTabSz="914400" eaLnBrk="1"/>
            <a:endParaRPr lang="en-US" altLang="en-US" sz="2000" dirty="0">
              <a:solidFill>
                <a:schemeClr val="bg1"/>
              </a:solidFill>
            </a:endParaRPr>
          </a:p>
        </p:txBody>
      </p:sp>
      <p:sp>
        <p:nvSpPr>
          <p:cNvPr id="14344" name="Rectangle 10">
            <a:extLst>
              <a:ext uri="{FF2B5EF4-FFF2-40B4-BE49-F238E27FC236}">
                <a16:creationId xmlns:a16="http://schemas.microsoft.com/office/drawing/2014/main" id="{8CA6AC67-8499-9A9C-9C5E-BC77625364A8}"/>
              </a:ext>
            </a:extLst>
          </p:cNvPr>
          <p:cNvSpPr>
            <a:spLocks/>
          </p:cNvSpPr>
          <p:nvPr/>
        </p:nvSpPr>
        <p:spPr bwMode="auto">
          <a:xfrm>
            <a:off x="1189038" y="1987550"/>
            <a:ext cx="10875962"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7000" tIns="76200" rIns="127000" bIns="76200"/>
          <a:lstStyle>
            <a:lvl1pPr defTabSz="1300163" eaLnBrk="0">
              <a:defRPr sz="3600">
                <a:solidFill>
                  <a:srgbClr val="000000"/>
                </a:solidFill>
                <a:latin typeface="Helvetica Light" charset="0"/>
                <a:ea typeface="Helvetica Light" charset="0"/>
                <a:cs typeface="Helvetica Light" charset="0"/>
                <a:sym typeface="Helvetica Light" charset="0"/>
              </a:defRPr>
            </a:lvl1pPr>
            <a:lvl2pPr marL="742950" indent="-285750" defTabSz="1300163" eaLnBrk="0">
              <a:defRPr sz="3600">
                <a:solidFill>
                  <a:srgbClr val="000000"/>
                </a:solidFill>
                <a:latin typeface="Helvetica Light" charset="0"/>
                <a:ea typeface="Helvetica Light" charset="0"/>
                <a:cs typeface="Helvetica Light" charset="0"/>
                <a:sym typeface="Helvetica Light" charset="0"/>
              </a:defRPr>
            </a:lvl2pPr>
            <a:lvl3pPr marL="1143000" indent="-228600" defTabSz="1300163" eaLnBrk="0">
              <a:defRPr sz="3600">
                <a:solidFill>
                  <a:srgbClr val="000000"/>
                </a:solidFill>
                <a:latin typeface="Helvetica Light" charset="0"/>
                <a:ea typeface="Helvetica Light" charset="0"/>
                <a:cs typeface="Helvetica Light" charset="0"/>
                <a:sym typeface="Helvetica Light" charset="0"/>
              </a:defRPr>
            </a:lvl3pPr>
            <a:lvl4pPr marL="1600200" indent="-228600" defTabSz="1300163" eaLnBrk="0">
              <a:defRPr sz="3600">
                <a:solidFill>
                  <a:srgbClr val="000000"/>
                </a:solidFill>
                <a:latin typeface="Helvetica Light" charset="0"/>
                <a:ea typeface="Helvetica Light" charset="0"/>
                <a:cs typeface="Helvetica Light" charset="0"/>
                <a:sym typeface="Helvetica Light" charset="0"/>
              </a:defRPr>
            </a:lvl4pPr>
            <a:lvl5pPr marL="2057400" indent="-228600" defTabSz="1300163"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2100" b="1">
                <a:solidFill>
                  <a:srgbClr val="FFFFFF"/>
                </a:solidFill>
                <a:latin typeface="Arial Black" panose="020B0A04020102020204" pitchFamily="34" charset="0"/>
                <a:ea typeface="Arial Black" panose="020B0A04020102020204" pitchFamily="34" charset="0"/>
                <a:cs typeface="Arial Black" panose="020B0A04020102020204" pitchFamily="34" charset="0"/>
                <a:sym typeface="Arial Black" panose="020B0A04020102020204" pitchFamily="34" charset="0"/>
              </a:rPr>
              <a:t>THE LESSON APPLIED</a:t>
            </a:r>
            <a:endParaRPr lang="en-US" altLang="en-US"/>
          </a:p>
        </p:txBody>
      </p:sp>
      <p:sp>
        <p:nvSpPr>
          <p:cNvPr id="14345" name="Rectangle 33">
            <a:extLst>
              <a:ext uri="{FF2B5EF4-FFF2-40B4-BE49-F238E27FC236}">
                <a16:creationId xmlns:a16="http://schemas.microsoft.com/office/drawing/2014/main" id="{D525EBAF-F1ED-DB25-FBB7-6FD5CAA9C647}"/>
              </a:ext>
            </a:extLst>
          </p:cNvPr>
          <p:cNvSpPr>
            <a:spLocks/>
          </p:cNvSpPr>
          <p:nvPr/>
        </p:nvSpPr>
        <p:spPr bwMode="auto">
          <a:xfrm>
            <a:off x="6310313" y="9258300"/>
            <a:ext cx="3698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fld id="{CADD9438-C67B-432D-8AA4-E7CC0A9687DD}" type="slidenum">
              <a:rPr lang="en-US" altLang="en-US" sz="1800"/>
              <a:pPr eaLnBrk="1"/>
              <a:t>15</a:t>
            </a:fld>
            <a:endParaRPr lang="en-US" altLang="en-US"/>
          </a:p>
        </p:txBody>
      </p:sp>
      <p:sp>
        <p:nvSpPr>
          <p:cNvPr id="2" name="Rectangle 11">
            <a:extLst>
              <a:ext uri="{FF2B5EF4-FFF2-40B4-BE49-F238E27FC236}">
                <a16:creationId xmlns:a16="http://schemas.microsoft.com/office/drawing/2014/main" id="{F9B1B2E0-EC94-5D02-876A-99C5B0E4069D}"/>
              </a:ext>
            </a:extLst>
          </p:cNvPr>
          <p:cNvSpPr>
            <a:spLocks/>
          </p:cNvSpPr>
          <p:nvPr/>
        </p:nvSpPr>
        <p:spPr bwMode="auto">
          <a:xfrm>
            <a:off x="0" y="1995488"/>
            <a:ext cx="13004800" cy="61912"/>
          </a:xfrm>
          <a:prstGeom prst="rect">
            <a:avLst/>
          </a:prstGeom>
          <a:solidFill>
            <a:srgbClr val="FFFFFF"/>
          </a:solidFill>
          <a:ln>
            <a:noFill/>
          </a:ln>
          <a:effectLst>
            <a:outerShdw dist="10160" dir="5400000" algn="ctr" rotWithShape="0">
              <a:srgbClr val="000000">
                <a:alpha val="59998"/>
              </a:srgbClr>
            </a:outerShdw>
          </a:effectLst>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3" name="Rectangle 12">
            <a:extLst>
              <a:ext uri="{FF2B5EF4-FFF2-40B4-BE49-F238E27FC236}">
                <a16:creationId xmlns:a16="http://schemas.microsoft.com/office/drawing/2014/main" id="{AEC46430-4A3C-9E7F-B657-DDA937B0ACE2}"/>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aphicFrame>
        <p:nvGraphicFramePr>
          <p:cNvPr id="4" name="Group 13">
            <a:extLst>
              <a:ext uri="{FF2B5EF4-FFF2-40B4-BE49-F238E27FC236}">
                <a16:creationId xmlns:a16="http://schemas.microsoft.com/office/drawing/2014/main" id="{97E64E0F-FE13-2093-F244-E225A6467D7A}"/>
              </a:ext>
            </a:extLst>
          </p:cNvPr>
          <p:cNvGraphicFramePr>
            <a:graphicFrameLocks noGrp="1"/>
          </p:cNvGraphicFramePr>
          <p:nvPr>
            <p:extLst>
              <p:ext uri="{D42A27DB-BD31-4B8C-83A1-F6EECF244321}">
                <p14:modId xmlns:p14="http://schemas.microsoft.com/office/powerpoint/2010/main" val="3296599667"/>
              </p:ext>
            </p:extLst>
          </p:nvPr>
        </p:nvGraphicFramePr>
        <p:xfrm>
          <a:off x="12700" y="-63500"/>
          <a:ext cx="11041063" cy="1999104"/>
        </p:xfrm>
        <a:graphic>
          <a:graphicData uri="http://schemas.openxmlformats.org/drawingml/2006/table">
            <a:tbl>
              <a:tblPr/>
              <a:tblGrid>
                <a:gridCol w="6478163">
                  <a:extLst>
                    <a:ext uri="{9D8B030D-6E8A-4147-A177-3AD203B41FA5}">
                      <a16:colId xmlns:a16="http://schemas.microsoft.com/office/drawing/2014/main" val="20000"/>
                    </a:ext>
                  </a:extLst>
                </a:gridCol>
                <a:gridCol w="4562900">
                  <a:extLst>
                    <a:ext uri="{9D8B030D-6E8A-4147-A177-3AD203B41FA5}">
                      <a16:colId xmlns:a16="http://schemas.microsoft.com/office/drawing/2014/main" val="20001"/>
                    </a:ext>
                  </a:extLst>
                </a:gridCol>
              </a:tblGrid>
              <a:tr h="571540">
                <a:tc gridSpan="2">
                  <a:txBody>
                    <a:bodyPr/>
                    <a:lstStyle/>
                    <a:p>
                      <a:pPr marL="0" marR="0" lvl="0" indent="0" algn="ctr" defTabSz="1847850" rtl="0" eaLnBrk="1" fontAlgn="base" latinLnBrk="0" hangingPunct="0">
                        <a:lnSpc>
                          <a:spcPct val="100000"/>
                        </a:lnSpc>
                        <a:spcBef>
                          <a:spcPct val="0"/>
                        </a:spcBef>
                        <a:spcAft>
                          <a:spcPct val="0"/>
                        </a:spcAft>
                        <a:buClrTx/>
                        <a:buSzTx/>
                        <a:buFontTx/>
                        <a:buNone/>
                        <a:tabLst/>
                        <a:defRPr/>
                      </a:pPr>
                      <a:r>
                        <a:rPr kumimoji="0" lang="en-US" sz="2800" b="1" i="0" u="none" strike="noStrike" kern="1200"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rPr>
                        <a:t>CHRISTIAN MANNER OF JUSTICE</a:t>
                      </a: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000000"/>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0"/>
                  </a:ext>
                </a:extLst>
              </a:tr>
              <a:tr h="1016202">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Focus: </a:t>
                      </a:r>
                      <a:r>
                        <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Trust in God and not the uncertainty of wealth. </a:t>
                      </a:r>
                      <a:endPar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000000"/>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Scripture: </a:t>
                      </a:r>
                      <a:endParaRPr kumimoji="0" lang="en-US" sz="2500" b="0" i="0" u="none" strike="noStrike" cap="none" normalizeH="0" baseline="0" dirty="0">
                        <a:ln>
                          <a:noFill/>
                        </a:ln>
                        <a:solidFill>
                          <a:srgbClr val="FFFFFF"/>
                        </a:solidFill>
                        <a:effectLst/>
                        <a:latin typeface="Helvetica" charset="0"/>
                        <a:ea typeface="Helvetica" charset="0"/>
                        <a:cs typeface="Helvetica" charset="0"/>
                        <a:sym typeface="Helvetica" charset="0"/>
                      </a:endParaRPr>
                    </a:p>
                    <a:p>
                      <a:pPr marL="0" marR="0" lvl="0" indent="0" algn="l" defTabSz="1847850" rtl="0" eaLnBrk="1" fontAlgn="base" latinLnBrk="0" hangingPunct="0">
                        <a:lnSpc>
                          <a:spcPct val="100000"/>
                        </a:lnSpc>
                        <a:spcBef>
                          <a:spcPct val="0"/>
                        </a:spcBef>
                        <a:spcAft>
                          <a:spcPct val="0"/>
                        </a:spcAft>
                        <a:buClrTx/>
                        <a:buSzTx/>
                        <a:buFontTx/>
                        <a:buNone/>
                        <a:tabLst/>
                      </a:pPr>
                      <a:r>
                        <a:rPr kumimoji="0" lang="en-US" sz="21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Deuteronomy 24:14–21; Ephesians 6:5–9; 1 Timothy 6:17–19</a:t>
                      </a:r>
                      <a:endParaRPr kumimoji="0" lang="en-US" sz="18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63500" marR="63500" marT="63504" marB="63504" horzOverflow="overflow">
                    <a:lnL w="25688" cap="flat" cmpd="sng" algn="ctr">
                      <a:solidFill>
                        <a:srgbClr val="000000"/>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extLst>
                  <a:ext uri="{0D108BD9-81ED-4DB2-BD59-A6C34878D82A}">
                    <a16:rowId xmlns:a16="http://schemas.microsoft.com/office/drawing/2014/main" val="10001"/>
                  </a:ext>
                </a:extLst>
              </a:tr>
              <a:tr h="401396">
                <a:tc gridSpan="2">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Live It Out: </a:t>
                      </a:r>
                      <a:r>
                        <a:rPr kumimoji="0" lang="en-US" sz="18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 </a:t>
                      </a:r>
                      <a:r>
                        <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Find an opportunity to bless another person. .</a:t>
                      </a:r>
                      <a:endPar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6" name="Picture 32">
            <a:extLst>
              <a:ext uri="{FF2B5EF4-FFF2-40B4-BE49-F238E27FC236}">
                <a16:creationId xmlns:a16="http://schemas.microsoft.com/office/drawing/2014/main" id="{6DB19178-8697-33A9-8431-678AFD848EF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11161713" y="-47625"/>
            <a:ext cx="1843087"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7" name="Slide Number Placeholder 1">
            <a:extLst>
              <a:ext uri="{FF2B5EF4-FFF2-40B4-BE49-F238E27FC236}">
                <a16:creationId xmlns:a16="http://schemas.microsoft.com/office/drawing/2014/main" id="{639B5F7D-ADD7-A8C7-E3BF-4CA161055088}"/>
              </a:ext>
            </a:extLst>
          </p:cNvPr>
          <p:cNvSpPr txBox="1">
            <a:spLocks/>
          </p:cNvSpPr>
          <p:nvPr/>
        </p:nvSpPr>
        <p:spPr>
          <a:xfrm>
            <a:off x="10693400" y="9122055"/>
            <a:ext cx="1752600" cy="63154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707" kern="1200">
                <a:solidFill>
                  <a:schemeClr val="tx1">
                    <a:tint val="82000"/>
                  </a:schemeClr>
                </a:solidFill>
                <a:latin typeface="+mn-lt"/>
                <a:ea typeface="+mn-ea"/>
                <a:cs typeface="+mn-cs"/>
                <a:sym typeface="Helvetica Light" charset="0"/>
              </a:defRPr>
            </a:lvl1pPr>
            <a:lvl2pPr marL="457200" indent="1143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2pPr>
            <a:lvl3pPr marL="914400" indent="2286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3pPr>
            <a:lvl4pPr marL="1371600" indent="3429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4pPr>
            <a:lvl5pPr marL="1828800" indent="4572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5pPr>
            <a:lvl6pPr marL="2286000" algn="l" defTabSz="457200" rtl="0" eaLnBrk="1" latinLnBrk="0" hangingPunct="1">
              <a:defRPr sz="1800" kern="1200">
                <a:solidFill>
                  <a:schemeClr val="tx1"/>
                </a:solidFill>
                <a:latin typeface="+mn-lt"/>
                <a:ea typeface="+mn-ea"/>
                <a:cs typeface="+mn-cs"/>
                <a:sym typeface="Helvetica Light" charset="0"/>
              </a:defRPr>
            </a:lvl6pPr>
            <a:lvl7pPr marL="2743200" algn="l" defTabSz="457200" rtl="0" eaLnBrk="1" latinLnBrk="0" hangingPunct="1">
              <a:defRPr sz="1800" kern="1200">
                <a:solidFill>
                  <a:schemeClr val="tx1"/>
                </a:solidFill>
                <a:latin typeface="+mn-lt"/>
                <a:ea typeface="+mn-ea"/>
                <a:cs typeface="+mn-cs"/>
                <a:sym typeface="Helvetica Light" charset="0"/>
              </a:defRPr>
            </a:lvl7pPr>
            <a:lvl8pPr marL="3200400" algn="l" defTabSz="457200" rtl="0" eaLnBrk="1" latinLnBrk="0" hangingPunct="1">
              <a:defRPr sz="1800" kern="1200">
                <a:solidFill>
                  <a:schemeClr val="tx1"/>
                </a:solidFill>
                <a:latin typeface="+mn-lt"/>
                <a:ea typeface="+mn-ea"/>
                <a:cs typeface="+mn-cs"/>
                <a:sym typeface="Helvetica Light" charset="0"/>
              </a:defRPr>
            </a:lvl8pPr>
            <a:lvl9pPr marL="3657600" algn="l" defTabSz="457200" rtl="0" eaLnBrk="1" latinLnBrk="0" hangingPunct="1">
              <a:defRPr sz="1800" kern="1200">
                <a:solidFill>
                  <a:schemeClr val="tx1"/>
                </a:solidFill>
                <a:latin typeface="+mn-lt"/>
                <a:ea typeface="+mn-ea"/>
                <a:cs typeface="+mn-cs"/>
                <a:sym typeface="Helvetica Light" charset="0"/>
              </a:defRPr>
            </a:lvl9pPr>
          </a:lstStyle>
          <a:p>
            <a:fld id="{D57F1E4F-1CFF-5643-939E-217C01CDF565}" type="slidenum">
              <a:rPr lang="en-US" sz="1800" b="1" smtClean="0">
                <a:solidFill>
                  <a:schemeClr val="bg1"/>
                </a:solidFill>
                <a:latin typeface="Arial Black" panose="020B0A04020102020204" pitchFamily="34" charset="0"/>
              </a:rPr>
              <a:pPr/>
              <a:t>15</a:t>
            </a:fld>
            <a:endParaRPr lang="en-US" sz="2000" b="1" dirty="0">
              <a:solidFill>
                <a:schemeClr val="bg1"/>
              </a:solidFill>
              <a:latin typeface="Arial Black" panose="020B0A04020102020204" pitchFamily="34" charset="0"/>
            </a:endParaRPr>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B07145-7644-466F-841D-DF1EFBC30635}"/>
              </a:ext>
            </a:extLst>
          </p:cNvPr>
          <p:cNvSpPr>
            <a:spLocks noGrp="1"/>
          </p:cNvSpPr>
          <p:nvPr>
            <p:ph type="title"/>
          </p:nvPr>
        </p:nvSpPr>
        <p:spPr>
          <a:xfrm>
            <a:off x="9100" y="541174"/>
            <a:ext cx="5026761" cy="2540000"/>
          </a:xfrm>
        </p:spPr>
        <p:txBody>
          <a:bodyPr/>
          <a:lstStyle/>
          <a:p>
            <a:r>
              <a:rPr lang="en-US" sz="9600" i="1" dirty="0">
                <a:solidFill>
                  <a:schemeClr val="bg1"/>
                </a:solidFill>
                <a:effectLst>
                  <a:outerShdw blurRad="38100" dist="38100" dir="2700000" algn="tl">
                    <a:srgbClr val="000000">
                      <a:alpha val="43137"/>
                    </a:srgbClr>
                  </a:outerShdw>
                </a:effectLst>
                <a:latin typeface="Arial Black" panose="020B0A04020102020204" pitchFamily="34" charset="0"/>
              </a:rPr>
              <a:t>End</a:t>
            </a:r>
          </a:p>
        </p:txBody>
      </p:sp>
      <p:sp>
        <p:nvSpPr>
          <p:cNvPr id="2" name="Content Placeholder 1">
            <a:extLst>
              <a:ext uri="{FF2B5EF4-FFF2-40B4-BE49-F238E27FC236}">
                <a16:creationId xmlns:a16="http://schemas.microsoft.com/office/drawing/2014/main" id="{133349D8-4C19-4A76-A183-88D20A08E7BE}"/>
              </a:ext>
            </a:extLst>
          </p:cNvPr>
          <p:cNvSpPr>
            <a:spLocks noGrp="1"/>
          </p:cNvSpPr>
          <p:nvPr>
            <p:ph idx="1"/>
          </p:nvPr>
        </p:nvSpPr>
        <p:spPr>
          <a:xfrm>
            <a:off x="5592854" y="5119254"/>
            <a:ext cx="7411946" cy="1752600"/>
          </a:xfrm>
          <a:ln w="76200"/>
        </p:spPr>
        <p:txBody>
          <a:bodyPr/>
          <a:lstStyle/>
          <a:p>
            <a:r>
              <a:rPr lang="en-US" sz="4400" i="1" dirty="0">
                <a:solidFill>
                  <a:schemeClr val="bg1"/>
                </a:solidFill>
                <a:effectLst>
                  <a:outerShdw blurRad="38100" dist="38100" dir="2700000" algn="tl">
                    <a:srgbClr val="000000">
                      <a:alpha val="43137"/>
                    </a:srgbClr>
                  </a:outerShdw>
                </a:effectLst>
                <a:latin typeface="Arial Black" panose="020B0A04020102020204" pitchFamily="34" charset="0"/>
              </a:rPr>
              <a:t>May God Bless and Keep you…</a:t>
            </a:r>
          </a:p>
        </p:txBody>
      </p:sp>
      <p:grpSp>
        <p:nvGrpSpPr>
          <p:cNvPr id="4" name="Group 3">
            <a:extLst>
              <a:ext uri="{FF2B5EF4-FFF2-40B4-BE49-F238E27FC236}">
                <a16:creationId xmlns:a16="http://schemas.microsoft.com/office/drawing/2014/main" id="{5AC3E7ED-2A62-3700-E8E2-9A34D2E7F170}"/>
              </a:ext>
            </a:extLst>
          </p:cNvPr>
          <p:cNvGrpSpPr/>
          <p:nvPr/>
        </p:nvGrpSpPr>
        <p:grpSpPr>
          <a:xfrm>
            <a:off x="5035861" y="8033634"/>
            <a:ext cx="6718852" cy="1014475"/>
            <a:chOff x="3142974" y="6271325"/>
            <a:chExt cx="6718852" cy="1014475"/>
          </a:xfrm>
        </p:grpSpPr>
        <p:sp>
          <p:nvSpPr>
            <p:cNvPr id="5" name="Rectangle: Rounded Corners 4">
              <a:extLst>
                <a:ext uri="{FF2B5EF4-FFF2-40B4-BE49-F238E27FC236}">
                  <a16:creationId xmlns:a16="http://schemas.microsoft.com/office/drawing/2014/main" id="{8D31E957-B6F0-B1E1-7A1D-CA3CA594B653}"/>
                </a:ext>
              </a:extLst>
            </p:cNvPr>
            <p:cNvSpPr/>
            <p:nvPr/>
          </p:nvSpPr>
          <p:spPr>
            <a:xfrm>
              <a:off x="3142974" y="6321362"/>
              <a:ext cx="6718852" cy="914400"/>
            </a:xfrm>
            <a:prstGeom prst="roundRect">
              <a:avLst/>
            </a:prstGeom>
            <a:blipFill rotWithShape="1">
              <a:blip r:embed="rId3">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grpSp>
          <p:nvGrpSpPr>
            <p:cNvPr id="6" name="Group 5">
              <a:extLst>
                <a:ext uri="{FF2B5EF4-FFF2-40B4-BE49-F238E27FC236}">
                  <a16:creationId xmlns:a16="http://schemas.microsoft.com/office/drawing/2014/main" id="{47F12BFF-3F6B-C85A-4C6F-D5A1A22C5A7D}"/>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7" name="Picture 6" descr="A picture containing drawing, room&#10;&#10;Description automatically generated">
                <a:extLst>
                  <a:ext uri="{FF2B5EF4-FFF2-40B4-BE49-F238E27FC236}">
                    <a16:creationId xmlns:a16="http://schemas.microsoft.com/office/drawing/2014/main" id="{DCE67C13-B900-1BB9-BB73-DC913C78B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9" name="Picture 8" descr="A close up of a logo&#10;&#10;Description automatically generated">
                <a:extLst>
                  <a:ext uri="{FF2B5EF4-FFF2-40B4-BE49-F238E27FC236}">
                    <a16:creationId xmlns:a16="http://schemas.microsoft.com/office/drawing/2014/main" id="{B9CCC326-8012-4035-63F9-8B33B6E2F2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0" name="Picture 9">
                <a:extLst>
                  <a:ext uri="{FF2B5EF4-FFF2-40B4-BE49-F238E27FC236}">
                    <a16:creationId xmlns:a16="http://schemas.microsoft.com/office/drawing/2014/main" id="{5B01AA07-D36D-12FA-3B56-C4B142919ACC}"/>
                  </a:ext>
                </a:extLst>
              </p:cNvPr>
              <p:cNvPicPr>
                <a:picLocks noChangeAspect="1"/>
              </p:cNvPicPr>
              <p:nvPr/>
            </p:nvPicPr>
            <p:blipFill>
              <a:blip r:embed="rId6"/>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1" name="Rectangle 10">
            <a:extLst>
              <a:ext uri="{FF2B5EF4-FFF2-40B4-BE49-F238E27FC236}">
                <a16:creationId xmlns:a16="http://schemas.microsoft.com/office/drawing/2014/main" id="{0EB6D8C8-10D1-246B-5768-A6F582F37B04}"/>
              </a:ext>
            </a:extLst>
          </p:cNvPr>
          <p:cNvSpPr/>
          <p:nvPr/>
        </p:nvSpPr>
        <p:spPr>
          <a:xfrm>
            <a:off x="3893077" y="9048108"/>
            <a:ext cx="9004420" cy="453329"/>
          </a:xfrm>
          <a:prstGeom prst="rect">
            <a:avLst/>
          </a:prstGeom>
          <a:solidFill>
            <a:srgbClr val="002060"/>
          </a:solidFill>
          <a:ln>
            <a:solidFill>
              <a:srgbClr val="002060"/>
            </a:solidFill>
          </a:ln>
        </p:spPr>
        <p:txBody>
          <a:bodyPr wrap="square">
            <a:spAutoFit/>
          </a:bodyPr>
          <a:lstStyle/>
          <a:p>
            <a:pPr algn="ctr"/>
            <a:r>
              <a:rPr lang="en-US" sz="1173" dirty="0">
                <a:solidFill>
                  <a:schemeClr val="bg1"/>
                </a:solidFill>
                <a:latin typeface="Lucida Sans Unicode" panose="020B0602030504020204" pitchFamily="34" charset="0"/>
                <a:cs typeface="Lucida Sans Unicode" panose="020B0602030504020204" pitchFamily="34" charset="0"/>
              </a:rPr>
              <a:t>Material adapted by Stanford W. Bowman Jr. from Echoes® Adult and Bible-in-Life® Adult Spring 2026 quarter with permission, © David C Cook, https://davidccook.org. May not be further reproduced. All rights reserved.</a:t>
            </a:r>
          </a:p>
        </p:txBody>
      </p:sp>
      <p:sp>
        <p:nvSpPr>
          <p:cNvPr id="12" name="Parallelogram 11">
            <a:extLst>
              <a:ext uri="{FF2B5EF4-FFF2-40B4-BE49-F238E27FC236}">
                <a16:creationId xmlns:a16="http://schemas.microsoft.com/office/drawing/2014/main" id="{CFFF83B9-07F7-DA02-D2E2-C95E8729B8FA}"/>
              </a:ext>
            </a:extLst>
          </p:cNvPr>
          <p:cNvSpPr/>
          <p:nvPr/>
        </p:nvSpPr>
        <p:spPr>
          <a:xfrm>
            <a:off x="4511119" y="273934"/>
            <a:ext cx="8484581" cy="3733576"/>
          </a:xfrm>
          <a:prstGeom prst="parallelogram">
            <a:avLst>
              <a:gd name="adj" fmla="val 47870"/>
            </a:avLst>
          </a:prstGeom>
          <a:blipFill>
            <a:blip r:embed="rId7"/>
            <a:stretch>
              <a:fillRect/>
            </a:stretch>
          </a:blipFill>
          <a:ln w="76200">
            <a:solidFill>
              <a:schemeClr val="bg1"/>
            </a:solidFill>
          </a:ln>
          <a:scene3d>
            <a:camera prst="orthographicFront"/>
            <a:lightRig rig="threePt" dir="t"/>
          </a:scene3d>
          <a:sp3d>
            <a:bevelT w="127000" h="323850"/>
            <a:bevelB w="63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67754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1">
            <a:extLst>
              <a:ext uri="{FF2B5EF4-FFF2-40B4-BE49-F238E27FC236}">
                <a16:creationId xmlns:a16="http://schemas.microsoft.com/office/drawing/2014/main" id="{6F5E7BC4-A432-0847-D084-3ADAE6050A7B}"/>
              </a:ext>
            </a:extLst>
          </p:cNvPr>
          <p:cNvGrpSpPr>
            <a:grpSpLocks/>
          </p:cNvGrpSpPr>
          <p:nvPr/>
        </p:nvGrpSpPr>
        <p:grpSpPr bwMode="auto">
          <a:xfrm>
            <a:off x="0" y="2028825"/>
            <a:ext cx="13014325" cy="419100"/>
            <a:chOff x="0" y="0"/>
            <a:chExt cx="1025" cy="33"/>
          </a:xfrm>
        </p:grpSpPr>
        <p:sp>
          <p:nvSpPr>
            <p:cNvPr id="11297" name="Rectangle 2">
              <a:extLst>
                <a:ext uri="{FF2B5EF4-FFF2-40B4-BE49-F238E27FC236}">
                  <a16:creationId xmlns:a16="http://schemas.microsoft.com/office/drawing/2014/main" id="{6E37ADF0-059A-59CE-AE0D-3E9D1729D74A}"/>
                </a:ext>
              </a:extLst>
            </p:cNvPr>
            <p:cNvSpPr>
              <a:spLocks/>
            </p:cNvSpPr>
            <p:nvPr/>
          </p:nvSpPr>
          <p:spPr bwMode="auto">
            <a:xfrm>
              <a:off x="0" y="0"/>
              <a:ext cx="1025" cy="33"/>
            </a:xfrm>
            <a:prstGeom prst="rect">
              <a:avLst/>
            </a:prstGeom>
            <a:solidFill>
              <a:srgbClr val="A8DEF9"/>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11298" name="Rectangle 3">
              <a:extLst>
                <a:ext uri="{FF2B5EF4-FFF2-40B4-BE49-F238E27FC236}">
                  <a16:creationId xmlns:a16="http://schemas.microsoft.com/office/drawing/2014/main" id="{10478DDC-B1BC-25B3-E1F5-E4627E2E3188}"/>
                </a:ext>
              </a:extLst>
            </p:cNvPr>
            <p:cNvSpPr>
              <a:spLocks/>
            </p:cNvSpPr>
            <p:nvPr/>
          </p:nvSpPr>
          <p:spPr bwMode="auto">
            <a:xfrm>
              <a:off x="0" y="2"/>
              <a:ext cx="92" cy="26"/>
            </a:xfrm>
            <a:prstGeom prst="rect">
              <a:avLst/>
            </a:prstGeom>
            <a:solidFill>
              <a:srgbClr val="5F5F00"/>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11299" name="Rectangle 4">
              <a:extLst>
                <a:ext uri="{FF2B5EF4-FFF2-40B4-BE49-F238E27FC236}">
                  <a16:creationId xmlns:a16="http://schemas.microsoft.com/office/drawing/2014/main" id="{FCE03D09-D553-ECC8-AC2D-FFD6F042E214}"/>
                </a:ext>
              </a:extLst>
            </p:cNvPr>
            <p:cNvSpPr>
              <a:spLocks/>
            </p:cNvSpPr>
            <p:nvPr/>
          </p:nvSpPr>
          <p:spPr bwMode="auto">
            <a:xfrm>
              <a:off x="89" y="3"/>
              <a:ext cx="935" cy="26"/>
            </a:xfrm>
            <a:prstGeom prst="rect">
              <a:avLst/>
            </a:prstGeom>
            <a:solidFill>
              <a:srgbClr val="5A427F"/>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pSp>
      <p:pic>
        <p:nvPicPr>
          <p:cNvPr id="11267" name="Picture 5" descr="image-small.png">
            <a:extLst>
              <a:ext uri="{FF2B5EF4-FFF2-40B4-BE49-F238E27FC236}">
                <a16:creationId xmlns:a16="http://schemas.microsoft.com/office/drawing/2014/main" id="{AD98E37F-B88D-B7C7-AF69-4218CEB297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296863"/>
            <a:ext cx="12995275" cy="9736137"/>
          </a:xfrm>
          <a:prstGeom prst="rect">
            <a:avLst/>
          </a:prstGeom>
          <a:blipFill>
            <a:blip r:embed="rId4"/>
            <a:stretch>
              <a:fillRect/>
            </a:stretch>
          </a:blipFill>
          <a:ln>
            <a:noFill/>
          </a:ln>
        </p:spPr>
      </p:pic>
      <p:sp>
        <p:nvSpPr>
          <p:cNvPr id="11268" name="Line 6">
            <a:extLst>
              <a:ext uri="{FF2B5EF4-FFF2-40B4-BE49-F238E27FC236}">
                <a16:creationId xmlns:a16="http://schemas.microsoft.com/office/drawing/2014/main" id="{A23B87FC-2AB7-5510-2B61-0D7AA245003D}"/>
              </a:ext>
            </a:extLst>
          </p:cNvPr>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9" name="Line 7">
            <a:extLst>
              <a:ext uri="{FF2B5EF4-FFF2-40B4-BE49-F238E27FC236}">
                <a16:creationId xmlns:a16="http://schemas.microsoft.com/office/drawing/2014/main" id="{C0B2ACC7-26A5-F17C-352C-C03F48F71EBA}"/>
              </a:ext>
            </a:extLst>
          </p:cNvPr>
          <p:cNvSpPr>
            <a:spLocks noChangeShapeType="1"/>
          </p:cNvSpPr>
          <p:nvPr/>
        </p:nvSpPr>
        <p:spPr bwMode="auto">
          <a:xfrm flipV="1">
            <a:off x="0" y="7938"/>
            <a:ext cx="12992100" cy="9732962"/>
          </a:xfrm>
          <a:prstGeom prst="line">
            <a:avLst/>
          </a:prstGeom>
          <a:noFill/>
          <a:ln w="10113" cap="rnd">
            <a:solidFill>
              <a:srgbClr val="9E9EED">
                <a:alpha val="34901"/>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0" name="Line 8">
            <a:extLst>
              <a:ext uri="{FF2B5EF4-FFF2-40B4-BE49-F238E27FC236}">
                <a16:creationId xmlns:a16="http://schemas.microsoft.com/office/drawing/2014/main" id="{E81F443B-9A25-ECFE-C8EE-BED316A079FE}"/>
              </a:ext>
            </a:extLst>
          </p:cNvPr>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1" name="Line 9">
            <a:extLst>
              <a:ext uri="{FF2B5EF4-FFF2-40B4-BE49-F238E27FC236}">
                <a16:creationId xmlns:a16="http://schemas.microsoft.com/office/drawing/2014/main" id="{0600A378-2DCF-A655-D3B1-011B3CF5FABD}"/>
              </a:ext>
            </a:extLst>
          </p:cNvPr>
          <p:cNvSpPr>
            <a:spLocks noChangeShapeType="1"/>
          </p:cNvSpPr>
          <p:nvPr/>
        </p:nvSpPr>
        <p:spPr bwMode="auto">
          <a:xfrm>
            <a:off x="-107950" y="2492375"/>
            <a:ext cx="13220700" cy="0"/>
          </a:xfrm>
          <a:prstGeom prst="line">
            <a:avLst/>
          </a:prstGeom>
          <a:noFill/>
          <a:ln w="77063">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2" name="Rectangle 10">
            <a:extLst>
              <a:ext uri="{FF2B5EF4-FFF2-40B4-BE49-F238E27FC236}">
                <a16:creationId xmlns:a16="http://schemas.microsoft.com/office/drawing/2014/main" id="{B4D8AAE7-6750-0008-A6C8-81021EFBA4A2}"/>
              </a:ext>
            </a:extLst>
          </p:cNvPr>
          <p:cNvSpPr>
            <a:spLocks/>
          </p:cNvSpPr>
          <p:nvPr/>
        </p:nvSpPr>
        <p:spPr bwMode="auto">
          <a:xfrm>
            <a:off x="1216025" y="1952625"/>
            <a:ext cx="118046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7000" tIns="76200" rIns="127000" bIns="76200"/>
          <a:lstStyle>
            <a:lvl1pPr defTabSz="1300163" eaLnBrk="0">
              <a:defRPr sz="3600">
                <a:solidFill>
                  <a:srgbClr val="000000"/>
                </a:solidFill>
                <a:latin typeface="Helvetica Light" charset="0"/>
                <a:ea typeface="Helvetica Light" charset="0"/>
                <a:cs typeface="Helvetica Light" charset="0"/>
                <a:sym typeface="Helvetica Light" charset="0"/>
              </a:defRPr>
            </a:lvl1pPr>
            <a:lvl2pPr marL="742950" indent="-285750" defTabSz="1300163" eaLnBrk="0">
              <a:defRPr sz="3600">
                <a:solidFill>
                  <a:srgbClr val="000000"/>
                </a:solidFill>
                <a:latin typeface="Helvetica Light" charset="0"/>
                <a:ea typeface="Helvetica Light" charset="0"/>
                <a:cs typeface="Helvetica Light" charset="0"/>
                <a:sym typeface="Helvetica Light" charset="0"/>
              </a:defRPr>
            </a:lvl2pPr>
            <a:lvl3pPr marL="1143000" indent="-228600" defTabSz="1300163" eaLnBrk="0">
              <a:defRPr sz="3600">
                <a:solidFill>
                  <a:srgbClr val="000000"/>
                </a:solidFill>
                <a:latin typeface="Helvetica Light" charset="0"/>
                <a:ea typeface="Helvetica Light" charset="0"/>
                <a:cs typeface="Helvetica Light" charset="0"/>
                <a:sym typeface="Helvetica Light" charset="0"/>
              </a:defRPr>
            </a:lvl3pPr>
            <a:lvl4pPr marL="1600200" indent="-228600" defTabSz="1300163" eaLnBrk="0">
              <a:defRPr sz="3600">
                <a:solidFill>
                  <a:srgbClr val="000000"/>
                </a:solidFill>
                <a:latin typeface="Helvetica Light" charset="0"/>
                <a:ea typeface="Helvetica Light" charset="0"/>
                <a:cs typeface="Helvetica Light" charset="0"/>
                <a:sym typeface="Helvetica Light" charset="0"/>
              </a:defRPr>
            </a:lvl4pPr>
            <a:lvl5pPr marL="2057400" indent="-228600" defTabSz="1300163"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2800" dirty="0">
                <a:solidFill>
                  <a:srgbClr val="FFFFFF"/>
                </a:solidFill>
                <a:latin typeface="Arial Rounded MT Bold" panose="020F0704030504030204" pitchFamily="34" charset="0"/>
                <a:ea typeface="Arial Rounded MT Bold" panose="020F0704030504030204" pitchFamily="34" charset="0"/>
                <a:cs typeface="Arial Rounded MT Bold" panose="020F0704030504030204" pitchFamily="34" charset="0"/>
              </a:rPr>
              <a:t>Providing for All </a:t>
            </a:r>
            <a:endParaRPr lang="en-US" altLang="en-US" sz="2800" dirty="0">
              <a:solidFill>
                <a:srgbClr val="FFFFF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Arial Rounded MT Bold" panose="020F0704030504030204" pitchFamily="34" charset="0"/>
            </a:endParaRPr>
          </a:p>
        </p:txBody>
      </p:sp>
      <p:sp>
        <p:nvSpPr>
          <p:cNvPr id="11274" name="Rectangle 12">
            <a:extLst>
              <a:ext uri="{FF2B5EF4-FFF2-40B4-BE49-F238E27FC236}">
                <a16:creationId xmlns:a16="http://schemas.microsoft.com/office/drawing/2014/main" id="{72D9CBED-53C5-0907-9B92-9D1B99DA81FF}"/>
              </a:ext>
            </a:extLst>
          </p:cNvPr>
          <p:cNvSpPr>
            <a:spLocks/>
          </p:cNvSpPr>
          <p:nvPr/>
        </p:nvSpPr>
        <p:spPr bwMode="auto">
          <a:xfrm>
            <a:off x="446088" y="2819400"/>
            <a:ext cx="12537269" cy="14200188"/>
          </a:xfrm>
          <a:prstGeom prst="rect">
            <a:avLst/>
          </a:prstGeom>
          <a:solidFill>
            <a:schemeClr val="tx1">
              <a:alpha val="60000"/>
            </a:schemeClr>
          </a:solidFill>
          <a:ln>
            <a:noFill/>
          </a:ln>
        </p:spPr>
        <p:txBody>
          <a:bodyPr lIns="88900" tIns="50800" rIns="88900" bIns="5080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defTabSz="914400" eaLnBrk="1">
              <a:lnSpc>
                <a:spcPts val="3500"/>
              </a:lnSpc>
            </a:pPr>
            <a:r>
              <a:rPr lang="en-US" altLang="en-US" sz="2800" b="1" dirty="0">
                <a:solidFill>
                  <a:srgbClr val="F2F2F2"/>
                </a:solidFill>
                <a:latin typeface="Gotham Medium" panose="02000604030000020004"/>
                <a:ea typeface="Noteworthy Bold" charset="0"/>
                <a:cs typeface="Noteworthy Bold" charset="0"/>
              </a:rPr>
              <a:t>1 WHY ARE HIRED WORKERS AND DESTITUTE PEOPLE A FOCUS HERE?</a:t>
            </a:r>
          </a:p>
          <a:p>
            <a:pPr algn="l" defTabSz="914400" eaLnBrk="1">
              <a:lnSpc>
                <a:spcPts val="3500"/>
              </a:lnSpc>
            </a:pPr>
            <a:endParaRPr lang="en-US" altLang="en-US" sz="2800" b="1" dirty="0">
              <a:solidFill>
                <a:srgbClr val="F2F2F2"/>
              </a:solidFill>
              <a:latin typeface="Gotham Medium" panose="02000604030000020004"/>
              <a:ea typeface="Noteworthy Bold" charset="0"/>
              <a:cs typeface="Noteworthy Bold" charset="0"/>
              <a:sym typeface="Noteworthy Bold" charset="0"/>
            </a:endParaRPr>
          </a:p>
          <a:p>
            <a:pPr algn="l" defTabSz="914400" eaLnBrk="1">
              <a:lnSpc>
                <a:spcPts val="3500"/>
              </a:lnSpc>
            </a:pPr>
            <a:endParaRPr lang="en-US" altLang="en-US" sz="2800" b="1" dirty="0">
              <a:solidFill>
                <a:srgbClr val="F2F2F2"/>
              </a:solidFill>
              <a:latin typeface="Gotham Medium" panose="02000604030000020004"/>
              <a:ea typeface="Noteworthy Bold" charset="0"/>
              <a:cs typeface="Noteworthy Bold" charset="0"/>
              <a:sym typeface="Noteworthy Bold" charset="0"/>
            </a:endParaRPr>
          </a:p>
          <a:p>
            <a:pPr algn="l" defTabSz="914400" eaLnBrk="1"/>
            <a:endParaRPr lang="en-US" altLang="en-US" sz="2800" b="1" dirty="0">
              <a:solidFill>
                <a:srgbClr val="F2F2F2"/>
              </a:solidFill>
              <a:latin typeface="Gotham Medium" panose="02000604030000020004"/>
              <a:ea typeface="Noteworthy Bold" charset="0"/>
              <a:cs typeface="Noteworthy Bold" charset="0"/>
              <a:sym typeface="Noteworthy Bold" charset="0"/>
            </a:endParaRPr>
          </a:p>
          <a:p>
            <a:pPr algn="l" defTabSz="914400" eaLnBrk="1"/>
            <a:endParaRPr lang="en-US" altLang="en-US" sz="2800" b="1" dirty="0">
              <a:solidFill>
                <a:srgbClr val="F2F2F2"/>
              </a:solidFill>
              <a:latin typeface="Gotham Medium" panose="02000604030000020004"/>
              <a:ea typeface="Noteworthy Bold" charset="0"/>
              <a:cs typeface="Noteworthy Bold" charset="0"/>
              <a:sym typeface="Noteworthy Bold" charset="0"/>
            </a:endParaRPr>
          </a:p>
          <a:p>
            <a:pPr algn="l" defTabSz="914400" eaLnBrk="1"/>
            <a:endParaRPr lang="en-US" altLang="en-US" sz="2800" b="1" dirty="0">
              <a:solidFill>
                <a:srgbClr val="F2F2F2"/>
              </a:solidFill>
              <a:latin typeface="Gotham Medium" panose="02000604030000020004"/>
              <a:ea typeface="Noteworthy Bold" charset="0"/>
              <a:cs typeface="Noteworthy Bold" charset="0"/>
              <a:sym typeface="Noteworthy Bold" charset="0"/>
            </a:endParaRPr>
          </a:p>
          <a:p>
            <a:pPr algn="l" defTabSz="914400" eaLnBrk="1"/>
            <a:endParaRPr lang="en-US" altLang="en-US" sz="2800" b="1" dirty="0">
              <a:solidFill>
                <a:srgbClr val="F2F2F2"/>
              </a:solidFill>
              <a:latin typeface="Gotham Medium" panose="02000604030000020004"/>
              <a:ea typeface="Noteworthy Bold" charset="0"/>
              <a:cs typeface="Noteworthy Bold" charset="0"/>
              <a:sym typeface="Noteworthy Bold" charset="0"/>
            </a:endParaRPr>
          </a:p>
          <a:p>
            <a:pPr algn="l" defTabSz="914400" eaLnBrk="1"/>
            <a:r>
              <a:rPr lang="en-US" altLang="en-US" sz="2800" b="1" dirty="0">
                <a:solidFill>
                  <a:srgbClr val="F2F2F2"/>
                </a:solidFill>
                <a:latin typeface="Gotham Medium" panose="02000604030000020004"/>
                <a:ea typeface="Noteworthy Bold" charset="0"/>
                <a:cs typeface="Noteworthy Bold" charset="0"/>
              </a:rPr>
              <a:t>2 WHAT SIMILARITIES AND DIFFERENCES DO YOU SEE BETWEEN ISRAEL’S SYSTEM OF JUSTICE AND WELFARE AND OURS?</a:t>
            </a:r>
          </a:p>
        </p:txBody>
      </p:sp>
      <p:sp>
        <p:nvSpPr>
          <p:cNvPr id="11296" name="Rectangle 15">
            <a:extLst>
              <a:ext uri="{FF2B5EF4-FFF2-40B4-BE49-F238E27FC236}">
                <a16:creationId xmlns:a16="http://schemas.microsoft.com/office/drawing/2014/main" id="{92085C2B-AB16-E037-3833-B604BDFA8A7D}"/>
              </a:ext>
            </a:extLst>
          </p:cNvPr>
          <p:cNvSpPr>
            <a:spLocks/>
          </p:cNvSpPr>
          <p:nvPr/>
        </p:nvSpPr>
        <p:spPr bwMode="auto">
          <a:xfrm>
            <a:off x="356255" y="3463013"/>
            <a:ext cx="11990651" cy="122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800" rIns="88900" bIns="5080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2400" b="1" dirty="0">
                <a:solidFill>
                  <a:schemeClr val="bg1"/>
                </a:solidFill>
                <a:latin typeface="Gotham Medium" panose="02000604030000020004"/>
                <a:ea typeface="Helvetica" panose="020B0604020202020204" pitchFamily="34" charset="0"/>
                <a:cs typeface="Helvetica" panose="020B0604020202020204" pitchFamily="34" charset="0"/>
              </a:rPr>
              <a:t>The people of Israel started out as slaves.  They should know better than to overlook the needs of those who are poor! Moses knows there inevitably will be people who need help, even in the land of Israel.  Thus God is especially concerned for the hired workers, foreigners, orphans, and widows.  They all are to be treated fairly and equally.  Workers are to be paid the same day (a cultural expectation), so that they can buy food to eat. </a:t>
            </a:r>
          </a:p>
        </p:txBody>
      </p:sp>
      <p:sp>
        <p:nvSpPr>
          <p:cNvPr id="11294" name="Rectangle 18">
            <a:extLst>
              <a:ext uri="{FF2B5EF4-FFF2-40B4-BE49-F238E27FC236}">
                <a16:creationId xmlns:a16="http://schemas.microsoft.com/office/drawing/2014/main" id="{71338F46-5C6E-0219-4EA7-79C74B1E3447}"/>
              </a:ext>
            </a:extLst>
          </p:cNvPr>
          <p:cNvSpPr>
            <a:spLocks/>
          </p:cNvSpPr>
          <p:nvPr/>
        </p:nvSpPr>
        <p:spPr bwMode="auto">
          <a:xfrm>
            <a:off x="349905" y="6781882"/>
            <a:ext cx="12633452" cy="183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800" rIns="88900" bIns="5080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2400" b="1" dirty="0">
                <a:solidFill>
                  <a:schemeClr val="bg1"/>
                </a:solidFill>
                <a:latin typeface="Gotham Medium" panose="02000604030000020004"/>
                <a:ea typeface="Helvetica" panose="020B0604020202020204" pitchFamily="34" charset="0"/>
                <a:cs typeface="Helvetica" panose="020B0604020202020204" pitchFamily="34" charset="0"/>
              </a:rPr>
              <a:t>Like Israel, we have laws that protect workers’ rights.  We have social safety nets and food programs to support the poor, in addition to a justice system that is (in theory) supposed to deliver fair treatment to each individual.  Under democratic government, justice under the law is what the civil state provides.  And of course, a civil system of justice is fallible. </a:t>
            </a:r>
          </a:p>
        </p:txBody>
      </p:sp>
      <p:sp>
        <p:nvSpPr>
          <p:cNvPr id="11277" name="Rectangle 41">
            <a:extLst>
              <a:ext uri="{FF2B5EF4-FFF2-40B4-BE49-F238E27FC236}">
                <a16:creationId xmlns:a16="http://schemas.microsoft.com/office/drawing/2014/main" id="{539CC4C7-46F6-56DE-4D99-E9BC04938FA4}"/>
              </a:ext>
            </a:extLst>
          </p:cNvPr>
          <p:cNvSpPr>
            <a:spLocks/>
          </p:cNvSpPr>
          <p:nvPr/>
        </p:nvSpPr>
        <p:spPr bwMode="auto">
          <a:xfrm>
            <a:off x="6310313" y="9258300"/>
            <a:ext cx="3698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fld id="{6E33AFF2-2200-4253-B022-0DF03840029B}" type="slidenum">
              <a:rPr lang="en-US" altLang="en-US" sz="1800"/>
              <a:pPr eaLnBrk="1"/>
              <a:t>17</a:t>
            </a:fld>
            <a:endParaRPr lang="en-US" altLang="en-US"/>
          </a:p>
        </p:txBody>
      </p:sp>
      <p:sp>
        <p:nvSpPr>
          <p:cNvPr id="11278" name="Rectangle 12">
            <a:extLst>
              <a:ext uri="{FF2B5EF4-FFF2-40B4-BE49-F238E27FC236}">
                <a16:creationId xmlns:a16="http://schemas.microsoft.com/office/drawing/2014/main" id="{089487D2-2506-C35B-B0BB-FB598CAF0558}"/>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2" name="Rectangle 11">
            <a:extLst>
              <a:ext uri="{FF2B5EF4-FFF2-40B4-BE49-F238E27FC236}">
                <a16:creationId xmlns:a16="http://schemas.microsoft.com/office/drawing/2014/main" id="{026E8E25-2B76-956C-321E-806B70DCE0C7}"/>
              </a:ext>
            </a:extLst>
          </p:cNvPr>
          <p:cNvSpPr>
            <a:spLocks/>
          </p:cNvSpPr>
          <p:nvPr/>
        </p:nvSpPr>
        <p:spPr bwMode="auto">
          <a:xfrm>
            <a:off x="0" y="1995488"/>
            <a:ext cx="13004800" cy="61912"/>
          </a:xfrm>
          <a:prstGeom prst="rect">
            <a:avLst/>
          </a:prstGeom>
          <a:solidFill>
            <a:srgbClr val="FFFFFF"/>
          </a:solidFill>
          <a:ln>
            <a:noFill/>
          </a:ln>
          <a:effectLst>
            <a:outerShdw dist="10160" dir="5400000" algn="ctr" rotWithShape="0">
              <a:srgbClr val="000000">
                <a:alpha val="59998"/>
              </a:srgbClr>
            </a:outerShdw>
          </a:effectLst>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3" name="Rectangle 12">
            <a:extLst>
              <a:ext uri="{FF2B5EF4-FFF2-40B4-BE49-F238E27FC236}">
                <a16:creationId xmlns:a16="http://schemas.microsoft.com/office/drawing/2014/main" id="{2FD0CFEE-5EC1-D1B6-BDF3-F08AB8E4BB17}"/>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aphicFrame>
        <p:nvGraphicFramePr>
          <p:cNvPr id="4" name="Group 13">
            <a:extLst>
              <a:ext uri="{FF2B5EF4-FFF2-40B4-BE49-F238E27FC236}">
                <a16:creationId xmlns:a16="http://schemas.microsoft.com/office/drawing/2014/main" id="{5BF0D950-CDA2-EC39-E756-420300A0946A}"/>
              </a:ext>
            </a:extLst>
          </p:cNvPr>
          <p:cNvGraphicFramePr>
            <a:graphicFrameLocks noGrp="1"/>
          </p:cNvGraphicFramePr>
          <p:nvPr>
            <p:extLst>
              <p:ext uri="{D42A27DB-BD31-4B8C-83A1-F6EECF244321}">
                <p14:modId xmlns:p14="http://schemas.microsoft.com/office/powerpoint/2010/main" val="3296599667"/>
              </p:ext>
            </p:extLst>
          </p:nvPr>
        </p:nvGraphicFramePr>
        <p:xfrm>
          <a:off x="12700" y="-63500"/>
          <a:ext cx="11041063" cy="1999104"/>
        </p:xfrm>
        <a:graphic>
          <a:graphicData uri="http://schemas.openxmlformats.org/drawingml/2006/table">
            <a:tbl>
              <a:tblPr/>
              <a:tblGrid>
                <a:gridCol w="6478163">
                  <a:extLst>
                    <a:ext uri="{9D8B030D-6E8A-4147-A177-3AD203B41FA5}">
                      <a16:colId xmlns:a16="http://schemas.microsoft.com/office/drawing/2014/main" val="20000"/>
                    </a:ext>
                  </a:extLst>
                </a:gridCol>
                <a:gridCol w="4562900">
                  <a:extLst>
                    <a:ext uri="{9D8B030D-6E8A-4147-A177-3AD203B41FA5}">
                      <a16:colId xmlns:a16="http://schemas.microsoft.com/office/drawing/2014/main" val="20001"/>
                    </a:ext>
                  </a:extLst>
                </a:gridCol>
              </a:tblGrid>
              <a:tr h="571540">
                <a:tc gridSpan="2">
                  <a:txBody>
                    <a:bodyPr/>
                    <a:lstStyle/>
                    <a:p>
                      <a:pPr marL="0" marR="0" lvl="0" indent="0" algn="ctr" defTabSz="1847850" rtl="0" eaLnBrk="1" fontAlgn="base" latinLnBrk="0" hangingPunct="0">
                        <a:lnSpc>
                          <a:spcPct val="100000"/>
                        </a:lnSpc>
                        <a:spcBef>
                          <a:spcPct val="0"/>
                        </a:spcBef>
                        <a:spcAft>
                          <a:spcPct val="0"/>
                        </a:spcAft>
                        <a:buClrTx/>
                        <a:buSzTx/>
                        <a:buFontTx/>
                        <a:buNone/>
                        <a:tabLst/>
                        <a:defRPr/>
                      </a:pPr>
                      <a:r>
                        <a:rPr kumimoji="0" lang="en-US" sz="2800" b="1" i="0" u="none" strike="noStrike" kern="1200"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rPr>
                        <a:t>CHRISTIAN MANNER OF JUSTICE</a:t>
                      </a: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000000"/>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0"/>
                  </a:ext>
                </a:extLst>
              </a:tr>
              <a:tr h="1016202">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Focus: </a:t>
                      </a:r>
                      <a:r>
                        <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Trust in God and not the uncertainty of wealth. </a:t>
                      </a:r>
                      <a:endPar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000000"/>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Scripture: </a:t>
                      </a:r>
                      <a:endParaRPr kumimoji="0" lang="en-US" sz="2500" b="0" i="0" u="none" strike="noStrike" cap="none" normalizeH="0" baseline="0" dirty="0">
                        <a:ln>
                          <a:noFill/>
                        </a:ln>
                        <a:solidFill>
                          <a:srgbClr val="FFFFFF"/>
                        </a:solidFill>
                        <a:effectLst/>
                        <a:latin typeface="Helvetica" charset="0"/>
                        <a:ea typeface="Helvetica" charset="0"/>
                        <a:cs typeface="Helvetica" charset="0"/>
                        <a:sym typeface="Helvetica" charset="0"/>
                      </a:endParaRPr>
                    </a:p>
                    <a:p>
                      <a:pPr marL="0" marR="0" lvl="0" indent="0" algn="l" defTabSz="1847850" rtl="0" eaLnBrk="1" fontAlgn="base" latinLnBrk="0" hangingPunct="0">
                        <a:lnSpc>
                          <a:spcPct val="100000"/>
                        </a:lnSpc>
                        <a:spcBef>
                          <a:spcPct val="0"/>
                        </a:spcBef>
                        <a:spcAft>
                          <a:spcPct val="0"/>
                        </a:spcAft>
                        <a:buClrTx/>
                        <a:buSzTx/>
                        <a:buFontTx/>
                        <a:buNone/>
                        <a:tabLst/>
                      </a:pPr>
                      <a:r>
                        <a:rPr kumimoji="0" lang="en-US" sz="21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Deuteronomy 24:14–21; Ephesians 6:5–9; 1 Timothy 6:17–19</a:t>
                      </a:r>
                      <a:endParaRPr kumimoji="0" lang="en-US" sz="18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63500" marR="63500" marT="63504" marB="63504" horzOverflow="overflow">
                    <a:lnL w="25688" cap="flat" cmpd="sng" algn="ctr">
                      <a:solidFill>
                        <a:srgbClr val="000000"/>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extLst>
                  <a:ext uri="{0D108BD9-81ED-4DB2-BD59-A6C34878D82A}">
                    <a16:rowId xmlns:a16="http://schemas.microsoft.com/office/drawing/2014/main" val="10001"/>
                  </a:ext>
                </a:extLst>
              </a:tr>
              <a:tr h="401396">
                <a:tc gridSpan="2">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Live It Out: </a:t>
                      </a:r>
                      <a:r>
                        <a:rPr kumimoji="0" lang="en-US" sz="18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 </a:t>
                      </a:r>
                      <a:r>
                        <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Find an opportunity to bless another person. .</a:t>
                      </a:r>
                      <a:endPar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5" name="Picture 32">
            <a:extLst>
              <a:ext uri="{FF2B5EF4-FFF2-40B4-BE49-F238E27FC236}">
                <a16:creationId xmlns:a16="http://schemas.microsoft.com/office/drawing/2014/main" id="{CC5C4A21-4A46-8F8E-86B3-F2209F9903C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11161713" y="218971"/>
            <a:ext cx="1843087" cy="175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6" name="Slide Number Placeholder 1">
            <a:extLst>
              <a:ext uri="{FF2B5EF4-FFF2-40B4-BE49-F238E27FC236}">
                <a16:creationId xmlns:a16="http://schemas.microsoft.com/office/drawing/2014/main" id="{499FE3E2-C94B-A690-9DE2-E38B91A4B8D6}"/>
              </a:ext>
            </a:extLst>
          </p:cNvPr>
          <p:cNvSpPr txBox="1">
            <a:spLocks/>
          </p:cNvSpPr>
          <p:nvPr/>
        </p:nvSpPr>
        <p:spPr>
          <a:xfrm>
            <a:off x="10693400" y="9122055"/>
            <a:ext cx="1752600" cy="63154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707" kern="1200">
                <a:solidFill>
                  <a:schemeClr val="tx1">
                    <a:tint val="82000"/>
                  </a:schemeClr>
                </a:solidFill>
                <a:latin typeface="+mn-lt"/>
                <a:ea typeface="+mn-ea"/>
                <a:cs typeface="+mn-cs"/>
                <a:sym typeface="Helvetica Light" charset="0"/>
              </a:defRPr>
            </a:lvl1pPr>
            <a:lvl2pPr marL="457200" indent="1143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2pPr>
            <a:lvl3pPr marL="914400" indent="2286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3pPr>
            <a:lvl4pPr marL="1371600" indent="3429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4pPr>
            <a:lvl5pPr marL="1828800" indent="4572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5pPr>
            <a:lvl6pPr marL="2286000" algn="l" defTabSz="457200" rtl="0" eaLnBrk="1" latinLnBrk="0" hangingPunct="1">
              <a:defRPr sz="1800" kern="1200">
                <a:solidFill>
                  <a:schemeClr val="tx1"/>
                </a:solidFill>
                <a:latin typeface="+mn-lt"/>
                <a:ea typeface="+mn-ea"/>
                <a:cs typeface="+mn-cs"/>
                <a:sym typeface="Helvetica Light" charset="0"/>
              </a:defRPr>
            </a:lvl6pPr>
            <a:lvl7pPr marL="2743200" algn="l" defTabSz="457200" rtl="0" eaLnBrk="1" latinLnBrk="0" hangingPunct="1">
              <a:defRPr sz="1800" kern="1200">
                <a:solidFill>
                  <a:schemeClr val="tx1"/>
                </a:solidFill>
                <a:latin typeface="+mn-lt"/>
                <a:ea typeface="+mn-ea"/>
                <a:cs typeface="+mn-cs"/>
                <a:sym typeface="Helvetica Light" charset="0"/>
              </a:defRPr>
            </a:lvl7pPr>
            <a:lvl8pPr marL="3200400" algn="l" defTabSz="457200" rtl="0" eaLnBrk="1" latinLnBrk="0" hangingPunct="1">
              <a:defRPr sz="1800" kern="1200">
                <a:solidFill>
                  <a:schemeClr val="tx1"/>
                </a:solidFill>
                <a:latin typeface="+mn-lt"/>
                <a:ea typeface="+mn-ea"/>
                <a:cs typeface="+mn-cs"/>
                <a:sym typeface="Helvetica Light" charset="0"/>
              </a:defRPr>
            </a:lvl8pPr>
            <a:lvl9pPr marL="3657600" algn="l" defTabSz="457200" rtl="0" eaLnBrk="1" latinLnBrk="0" hangingPunct="1">
              <a:defRPr sz="1800" kern="1200">
                <a:solidFill>
                  <a:schemeClr val="tx1"/>
                </a:solidFill>
                <a:latin typeface="+mn-lt"/>
                <a:ea typeface="+mn-ea"/>
                <a:cs typeface="+mn-cs"/>
                <a:sym typeface="Helvetica Light" charset="0"/>
              </a:defRPr>
            </a:lvl9pPr>
          </a:lstStyle>
          <a:p>
            <a:fld id="{D57F1E4F-1CFF-5643-939E-217C01CDF565}" type="slidenum">
              <a:rPr lang="en-US" sz="1800" b="1" smtClean="0">
                <a:solidFill>
                  <a:schemeClr val="bg1"/>
                </a:solidFill>
                <a:latin typeface="Arial Black" panose="020B0A04020102020204" pitchFamily="34" charset="0"/>
              </a:rPr>
              <a:pPr/>
              <a:t>17</a:t>
            </a:fld>
            <a:endParaRPr lang="en-US" sz="2000" b="1" dirty="0">
              <a:solidFill>
                <a:schemeClr val="bg1"/>
              </a:solidFill>
              <a:latin typeface="Arial Black" panose="020B0A04020102020204" pitchFamily="34"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96"/>
                                        </p:tgtEl>
                                        <p:attrNameLst>
                                          <p:attrName>style.visibility</p:attrName>
                                        </p:attrNameLst>
                                      </p:cBhvr>
                                      <p:to>
                                        <p:strVal val="visible"/>
                                      </p:to>
                                    </p:set>
                                    <p:animEffect transition="in" filter="wipe(left)">
                                      <p:cBhvr>
                                        <p:cTn id="7" dur="500"/>
                                        <p:tgtEl>
                                          <p:spTgt spid="112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94"/>
                                        </p:tgtEl>
                                        <p:attrNameLst>
                                          <p:attrName>style.visibility</p:attrName>
                                        </p:attrNameLst>
                                      </p:cBhvr>
                                      <p:to>
                                        <p:strVal val="visible"/>
                                      </p:to>
                                    </p:set>
                                    <p:animEffect transition="in" filter="wipe(left)">
                                      <p:cBhvr>
                                        <p:cTn id="12" dur="500"/>
                                        <p:tgtEl>
                                          <p:spTgt spid="11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6" grpId="0"/>
      <p:bldP spid="1129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880B3-475B-083A-7B94-FED62D9E166B}"/>
            </a:ext>
          </a:extLst>
        </p:cNvPr>
        <p:cNvGrpSpPr/>
        <p:nvPr/>
      </p:nvGrpSpPr>
      <p:grpSpPr>
        <a:xfrm>
          <a:off x="0" y="0"/>
          <a:ext cx="0" cy="0"/>
          <a:chOff x="0" y="0"/>
          <a:chExt cx="0" cy="0"/>
        </a:xfrm>
      </p:grpSpPr>
      <p:grpSp>
        <p:nvGrpSpPr>
          <p:cNvPr id="11266" name="Group 1">
            <a:extLst>
              <a:ext uri="{FF2B5EF4-FFF2-40B4-BE49-F238E27FC236}">
                <a16:creationId xmlns:a16="http://schemas.microsoft.com/office/drawing/2014/main" id="{D866F955-7E8C-A5B1-C1EA-1194E2D643B7}"/>
              </a:ext>
            </a:extLst>
          </p:cNvPr>
          <p:cNvGrpSpPr>
            <a:grpSpLocks/>
          </p:cNvGrpSpPr>
          <p:nvPr/>
        </p:nvGrpSpPr>
        <p:grpSpPr bwMode="auto">
          <a:xfrm>
            <a:off x="0" y="2028825"/>
            <a:ext cx="13014325" cy="419100"/>
            <a:chOff x="0" y="0"/>
            <a:chExt cx="1025" cy="33"/>
          </a:xfrm>
        </p:grpSpPr>
        <p:sp>
          <p:nvSpPr>
            <p:cNvPr id="11297" name="Rectangle 2">
              <a:extLst>
                <a:ext uri="{FF2B5EF4-FFF2-40B4-BE49-F238E27FC236}">
                  <a16:creationId xmlns:a16="http://schemas.microsoft.com/office/drawing/2014/main" id="{2FBCB076-5886-61AD-1DB8-4A34A837E739}"/>
                </a:ext>
              </a:extLst>
            </p:cNvPr>
            <p:cNvSpPr>
              <a:spLocks/>
            </p:cNvSpPr>
            <p:nvPr/>
          </p:nvSpPr>
          <p:spPr bwMode="auto">
            <a:xfrm>
              <a:off x="0" y="0"/>
              <a:ext cx="1025" cy="33"/>
            </a:xfrm>
            <a:prstGeom prst="rect">
              <a:avLst/>
            </a:prstGeom>
            <a:solidFill>
              <a:srgbClr val="A8DEF9"/>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11298" name="Rectangle 3">
              <a:extLst>
                <a:ext uri="{FF2B5EF4-FFF2-40B4-BE49-F238E27FC236}">
                  <a16:creationId xmlns:a16="http://schemas.microsoft.com/office/drawing/2014/main" id="{4F9EFAC4-C53A-488F-93F6-4C26BDB9581C}"/>
                </a:ext>
              </a:extLst>
            </p:cNvPr>
            <p:cNvSpPr>
              <a:spLocks/>
            </p:cNvSpPr>
            <p:nvPr/>
          </p:nvSpPr>
          <p:spPr bwMode="auto">
            <a:xfrm>
              <a:off x="0" y="2"/>
              <a:ext cx="92" cy="26"/>
            </a:xfrm>
            <a:prstGeom prst="rect">
              <a:avLst/>
            </a:prstGeom>
            <a:solidFill>
              <a:srgbClr val="5F5F00"/>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11299" name="Rectangle 4">
              <a:extLst>
                <a:ext uri="{FF2B5EF4-FFF2-40B4-BE49-F238E27FC236}">
                  <a16:creationId xmlns:a16="http://schemas.microsoft.com/office/drawing/2014/main" id="{24A7D73F-3FE5-98DB-1267-081E16923687}"/>
                </a:ext>
              </a:extLst>
            </p:cNvPr>
            <p:cNvSpPr>
              <a:spLocks/>
            </p:cNvSpPr>
            <p:nvPr/>
          </p:nvSpPr>
          <p:spPr bwMode="auto">
            <a:xfrm>
              <a:off x="89" y="3"/>
              <a:ext cx="935" cy="26"/>
            </a:xfrm>
            <a:prstGeom prst="rect">
              <a:avLst/>
            </a:prstGeom>
            <a:solidFill>
              <a:srgbClr val="5A427F"/>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pSp>
      <p:pic>
        <p:nvPicPr>
          <p:cNvPr id="11267" name="Picture 5" descr="image-small.png">
            <a:extLst>
              <a:ext uri="{FF2B5EF4-FFF2-40B4-BE49-F238E27FC236}">
                <a16:creationId xmlns:a16="http://schemas.microsoft.com/office/drawing/2014/main" id="{43F6405E-A831-8837-932A-F30A5828AF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296863"/>
            <a:ext cx="12995275" cy="9736137"/>
          </a:xfrm>
          <a:prstGeom prst="rect">
            <a:avLst/>
          </a:prstGeom>
          <a:blipFill>
            <a:blip r:embed="rId4"/>
            <a:stretch>
              <a:fillRect/>
            </a:stretch>
          </a:blipFill>
          <a:ln>
            <a:noFill/>
          </a:ln>
        </p:spPr>
      </p:pic>
      <p:sp>
        <p:nvSpPr>
          <p:cNvPr id="11268" name="Line 6">
            <a:extLst>
              <a:ext uri="{FF2B5EF4-FFF2-40B4-BE49-F238E27FC236}">
                <a16:creationId xmlns:a16="http://schemas.microsoft.com/office/drawing/2014/main" id="{00A98CB7-9BFD-31A2-69EF-B23B5602AEB9}"/>
              </a:ext>
            </a:extLst>
          </p:cNvPr>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9" name="Line 7">
            <a:extLst>
              <a:ext uri="{FF2B5EF4-FFF2-40B4-BE49-F238E27FC236}">
                <a16:creationId xmlns:a16="http://schemas.microsoft.com/office/drawing/2014/main" id="{C4B44FD9-EBA2-0F2E-9F4C-C255B1EE9392}"/>
              </a:ext>
            </a:extLst>
          </p:cNvPr>
          <p:cNvSpPr>
            <a:spLocks noChangeShapeType="1"/>
          </p:cNvSpPr>
          <p:nvPr/>
        </p:nvSpPr>
        <p:spPr bwMode="auto">
          <a:xfrm flipV="1">
            <a:off x="0" y="7938"/>
            <a:ext cx="12992100" cy="9732962"/>
          </a:xfrm>
          <a:prstGeom prst="line">
            <a:avLst/>
          </a:prstGeom>
          <a:noFill/>
          <a:ln w="10113" cap="rnd">
            <a:solidFill>
              <a:srgbClr val="9E9EED">
                <a:alpha val="34901"/>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0" name="Line 8">
            <a:extLst>
              <a:ext uri="{FF2B5EF4-FFF2-40B4-BE49-F238E27FC236}">
                <a16:creationId xmlns:a16="http://schemas.microsoft.com/office/drawing/2014/main" id="{7F634AC4-DF8F-ED1A-87CF-7F846FDD2FB9}"/>
              </a:ext>
            </a:extLst>
          </p:cNvPr>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1" name="Line 9">
            <a:extLst>
              <a:ext uri="{FF2B5EF4-FFF2-40B4-BE49-F238E27FC236}">
                <a16:creationId xmlns:a16="http://schemas.microsoft.com/office/drawing/2014/main" id="{F0F89A1D-E09B-CCC4-0408-FA7C61A286EC}"/>
              </a:ext>
            </a:extLst>
          </p:cNvPr>
          <p:cNvSpPr>
            <a:spLocks noChangeShapeType="1"/>
          </p:cNvSpPr>
          <p:nvPr/>
        </p:nvSpPr>
        <p:spPr bwMode="auto">
          <a:xfrm>
            <a:off x="-107950" y="2492375"/>
            <a:ext cx="13220700" cy="0"/>
          </a:xfrm>
          <a:prstGeom prst="line">
            <a:avLst/>
          </a:prstGeom>
          <a:noFill/>
          <a:ln w="77063">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2" name="Rectangle 10">
            <a:extLst>
              <a:ext uri="{FF2B5EF4-FFF2-40B4-BE49-F238E27FC236}">
                <a16:creationId xmlns:a16="http://schemas.microsoft.com/office/drawing/2014/main" id="{097F28A5-AAD8-26FB-6939-95D8DC39456A}"/>
              </a:ext>
            </a:extLst>
          </p:cNvPr>
          <p:cNvSpPr>
            <a:spLocks/>
          </p:cNvSpPr>
          <p:nvPr/>
        </p:nvSpPr>
        <p:spPr bwMode="auto">
          <a:xfrm>
            <a:off x="1216025" y="1952625"/>
            <a:ext cx="118046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7000" tIns="76200" rIns="127000" bIns="76200"/>
          <a:lstStyle>
            <a:lvl1pPr defTabSz="1300163" eaLnBrk="0">
              <a:defRPr sz="3600">
                <a:solidFill>
                  <a:srgbClr val="000000"/>
                </a:solidFill>
                <a:latin typeface="Helvetica Light" charset="0"/>
                <a:ea typeface="Helvetica Light" charset="0"/>
                <a:cs typeface="Helvetica Light" charset="0"/>
                <a:sym typeface="Helvetica Light" charset="0"/>
              </a:defRPr>
            </a:lvl1pPr>
            <a:lvl2pPr marL="742950" indent="-285750" defTabSz="1300163" eaLnBrk="0">
              <a:defRPr sz="3600">
                <a:solidFill>
                  <a:srgbClr val="000000"/>
                </a:solidFill>
                <a:latin typeface="Helvetica Light" charset="0"/>
                <a:ea typeface="Helvetica Light" charset="0"/>
                <a:cs typeface="Helvetica Light" charset="0"/>
                <a:sym typeface="Helvetica Light" charset="0"/>
              </a:defRPr>
            </a:lvl2pPr>
            <a:lvl3pPr marL="1143000" indent="-228600" defTabSz="1300163" eaLnBrk="0">
              <a:defRPr sz="3600">
                <a:solidFill>
                  <a:srgbClr val="000000"/>
                </a:solidFill>
                <a:latin typeface="Helvetica Light" charset="0"/>
                <a:ea typeface="Helvetica Light" charset="0"/>
                <a:cs typeface="Helvetica Light" charset="0"/>
                <a:sym typeface="Helvetica Light" charset="0"/>
              </a:defRPr>
            </a:lvl3pPr>
            <a:lvl4pPr marL="1600200" indent="-228600" defTabSz="1300163" eaLnBrk="0">
              <a:defRPr sz="3600">
                <a:solidFill>
                  <a:srgbClr val="000000"/>
                </a:solidFill>
                <a:latin typeface="Helvetica Light" charset="0"/>
                <a:ea typeface="Helvetica Light" charset="0"/>
                <a:cs typeface="Helvetica Light" charset="0"/>
                <a:sym typeface="Helvetica Light" charset="0"/>
              </a:defRPr>
            </a:lvl4pPr>
            <a:lvl5pPr marL="2057400" indent="-228600" defTabSz="1300163"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2800" dirty="0">
                <a:solidFill>
                  <a:srgbClr val="FFFFFF"/>
                </a:solidFill>
                <a:latin typeface="Arial Rounded MT Bold" panose="020F0704030504030204" pitchFamily="34" charset="0"/>
                <a:ea typeface="Arial Rounded MT Bold" panose="020F0704030504030204" pitchFamily="34" charset="0"/>
                <a:cs typeface="Arial Rounded MT Bold" panose="020F0704030504030204" pitchFamily="34" charset="0"/>
              </a:rPr>
              <a:t>Trusting God, Treating Others Fairly </a:t>
            </a:r>
          </a:p>
        </p:txBody>
      </p:sp>
      <p:sp>
        <p:nvSpPr>
          <p:cNvPr id="11274" name="Rectangle 12">
            <a:extLst>
              <a:ext uri="{FF2B5EF4-FFF2-40B4-BE49-F238E27FC236}">
                <a16:creationId xmlns:a16="http://schemas.microsoft.com/office/drawing/2014/main" id="{AFD2FE85-BD79-B7F9-FB6C-59F581AF37EE}"/>
              </a:ext>
            </a:extLst>
          </p:cNvPr>
          <p:cNvSpPr>
            <a:spLocks/>
          </p:cNvSpPr>
          <p:nvPr/>
        </p:nvSpPr>
        <p:spPr bwMode="auto">
          <a:xfrm>
            <a:off x="119781" y="2789238"/>
            <a:ext cx="12869926" cy="14227175"/>
          </a:xfrm>
          <a:prstGeom prst="rect">
            <a:avLst/>
          </a:prstGeom>
          <a:solidFill>
            <a:schemeClr val="tx1">
              <a:alpha val="60000"/>
            </a:schemeClr>
          </a:solidFill>
          <a:ln>
            <a:noFill/>
          </a:ln>
        </p:spPr>
        <p:txBody>
          <a:bodyPr lIns="88900" tIns="50800" rIns="88900" bIns="5080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defTabSz="914400" eaLnBrk="1">
              <a:lnSpc>
                <a:spcPts val="3500"/>
              </a:lnSpc>
            </a:pPr>
            <a:r>
              <a:rPr lang="en-US" altLang="en-US" sz="2000" b="1" dirty="0">
                <a:solidFill>
                  <a:srgbClr val="F2F2F2"/>
                </a:solidFill>
                <a:latin typeface="Gotham Medium" panose="02000604030000020004"/>
                <a:ea typeface="Noteworthy Bold" charset="0"/>
                <a:cs typeface="Noteworthy Bold" charset="0"/>
              </a:rPr>
              <a:t>1 “SLAVES, OBEY YOUR EARTHLY MASTERS” (EPH.  6:5).  DOES THIS STATEMENT MAKE YOU UNCOMFORTABLE? SHOULD IT?</a:t>
            </a:r>
          </a:p>
          <a:p>
            <a:pPr algn="l" defTabSz="914400" eaLnBrk="1">
              <a:lnSpc>
                <a:spcPts val="3500"/>
              </a:lnSpc>
            </a:pPr>
            <a:endParaRPr lang="en-US" altLang="en-US" sz="2000" b="1" dirty="0">
              <a:solidFill>
                <a:srgbClr val="F2F2F2"/>
              </a:solidFill>
              <a:latin typeface="Gotham Medium" panose="02000604030000020004"/>
              <a:ea typeface="Noteworthy Bold" charset="0"/>
              <a:cs typeface="Noteworthy Bold" charset="0"/>
              <a:sym typeface="Noteworthy Bold" charset="0"/>
            </a:endParaRPr>
          </a:p>
          <a:p>
            <a:pPr algn="l" defTabSz="914400" eaLnBrk="1">
              <a:lnSpc>
                <a:spcPts val="3500"/>
              </a:lnSpc>
            </a:pPr>
            <a:endParaRPr lang="en-US" altLang="en-US" sz="2000" b="1" dirty="0">
              <a:solidFill>
                <a:srgbClr val="F2F2F2"/>
              </a:solidFill>
              <a:latin typeface="Gotham Medium" panose="02000604030000020004"/>
              <a:ea typeface="Noteworthy Bold" charset="0"/>
              <a:cs typeface="Noteworthy Bold" charset="0"/>
              <a:sym typeface="Noteworthy Bold" charset="0"/>
            </a:endParaRPr>
          </a:p>
          <a:p>
            <a:pPr algn="l" defTabSz="914400" eaLnBrk="1"/>
            <a:endParaRPr lang="en-US" altLang="en-US" sz="2000" b="1" dirty="0">
              <a:solidFill>
                <a:srgbClr val="F2F2F2"/>
              </a:solidFill>
              <a:latin typeface="Gotham Medium" panose="02000604030000020004"/>
              <a:ea typeface="Noteworthy Bold" charset="0"/>
              <a:cs typeface="Noteworthy Bold" charset="0"/>
              <a:sym typeface="Noteworthy Bold" charset="0"/>
            </a:endParaRPr>
          </a:p>
          <a:p>
            <a:pPr algn="l" defTabSz="914400" eaLnBrk="1"/>
            <a:endParaRPr lang="en-US" altLang="en-US" sz="1600" b="1" dirty="0">
              <a:solidFill>
                <a:srgbClr val="F2F2F2"/>
              </a:solidFill>
              <a:latin typeface="Gotham Medium" panose="02000604030000020004"/>
              <a:ea typeface="Noteworthy Bold" charset="0"/>
              <a:cs typeface="Noteworthy Bold" charset="0"/>
              <a:sym typeface="Noteworthy Bold" charset="0"/>
            </a:endParaRPr>
          </a:p>
          <a:p>
            <a:pPr algn="l" defTabSz="914400" eaLnBrk="1"/>
            <a:endParaRPr lang="en-US" altLang="en-US" sz="1600" b="1" dirty="0">
              <a:solidFill>
                <a:srgbClr val="F2F2F2"/>
              </a:solidFill>
              <a:latin typeface="Gotham Medium" panose="02000604030000020004"/>
              <a:ea typeface="Noteworthy Bold" charset="0"/>
              <a:cs typeface="Noteworthy Bold" charset="0"/>
              <a:sym typeface="Noteworthy Bold" charset="0"/>
            </a:endParaRPr>
          </a:p>
          <a:p>
            <a:pPr algn="l" defTabSz="914400" eaLnBrk="1"/>
            <a:r>
              <a:rPr lang="en-US" altLang="en-US" sz="2000" b="1" dirty="0">
                <a:solidFill>
                  <a:srgbClr val="F2F2F2"/>
                </a:solidFill>
                <a:latin typeface="Gotham Medium" panose="02000604030000020004"/>
                <a:ea typeface="Noteworthy Bold" charset="0"/>
                <a:cs typeface="Noteworthy Bold" charset="0"/>
              </a:rPr>
              <a:t>2 WHAT IS SURPRISING ABOUT PAUL’S INSTRUCTIONS FOR MASTERS?</a:t>
            </a:r>
          </a:p>
          <a:p>
            <a:pPr algn="l" defTabSz="914400" eaLnBrk="1"/>
            <a:endParaRPr lang="en-US" altLang="en-US" sz="2000" b="1" dirty="0">
              <a:solidFill>
                <a:srgbClr val="F2F2F2"/>
              </a:solidFill>
              <a:latin typeface="Gotham Medium" panose="02000604030000020004"/>
              <a:ea typeface="Noteworthy Bold" charset="0"/>
              <a:cs typeface="Noteworthy Bold" charset="0"/>
            </a:endParaRPr>
          </a:p>
          <a:p>
            <a:pPr algn="l" defTabSz="914400" eaLnBrk="1"/>
            <a:endParaRPr lang="en-US" altLang="en-US" sz="2000" b="1" dirty="0">
              <a:solidFill>
                <a:srgbClr val="F2F2F2"/>
              </a:solidFill>
              <a:latin typeface="Gotham Medium" panose="02000604030000020004"/>
              <a:ea typeface="Noteworthy Bold" charset="0"/>
              <a:cs typeface="Noteworthy Bold" charset="0"/>
            </a:endParaRPr>
          </a:p>
          <a:p>
            <a:pPr algn="l" defTabSz="914400" eaLnBrk="1"/>
            <a:endParaRPr lang="en-US" altLang="en-US" sz="2000" b="1" dirty="0">
              <a:solidFill>
                <a:srgbClr val="F2F2F2"/>
              </a:solidFill>
              <a:latin typeface="Gotham Medium" panose="02000604030000020004"/>
              <a:ea typeface="Noteworthy Bold" charset="0"/>
              <a:cs typeface="Noteworthy Bold" charset="0"/>
            </a:endParaRPr>
          </a:p>
          <a:p>
            <a:pPr algn="l" defTabSz="914400" eaLnBrk="1"/>
            <a:endParaRPr lang="en-US" altLang="en-US" sz="900" b="1" dirty="0">
              <a:solidFill>
                <a:srgbClr val="F2F2F2"/>
              </a:solidFill>
              <a:latin typeface="Gotham Medium" panose="02000604030000020004"/>
              <a:ea typeface="Noteworthy Bold" charset="0"/>
              <a:cs typeface="Noteworthy Bold" charset="0"/>
            </a:endParaRPr>
          </a:p>
          <a:p>
            <a:pPr algn="l" defTabSz="914400" eaLnBrk="1"/>
            <a:endParaRPr lang="en-US" altLang="en-US" sz="900" b="1" dirty="0">
              <a:solidFill>
                <a:srgbClr val="F2F2F2"/>
              </a:solidFill>
              <a:latin typeface="Gotham Medium" panose="02000604030000020004"/>
              <a:ea typeface="Noteworthy Bold" charset="0"/>
              <a:cs typeface="Noteworthy Bold" charset="0"/>
            </a:endParaRPr>
          </a:p>
          <a:p>
            <a:pPr algn="l" defTabSz="914400" eaLnBrk="1"/>
            <a:r>
              <a:rPr lang="en-US" altLang="en-US" sz="2000" b="1" dirty="0">
                <a:solidFill>
                  <a:srgbClr val="F2F2F2"/>
                </a:solidFill>
                <a:latin typeface="Gotham Medium" panose="02000604030000020004"/>
                <a:ea typeface="Noteworthy Bold" charset="0"/>
                <a:cs typeface="Noteworthy Bold" charset="0"/>
              </a:rPr>
              <a:t> 3 IMAGINE A CHURCH COMMUNITY THAT DOES NOT “PUT THEIR HOPE IN WEALTH” (1 TIM.  6:17).  DESCRIBE IT. </a:t>
            </a:r>
          </a:p>
          <a:p>
            <a:pPr algn="l" defTabSz="914400" eaLnBrk="1"/>
            <a:endParaRPr lang="en-US" altLang="en-US" sz="2000" b="1" dirty="0">
              <a:solidFill>
                <a:srgbClr val="F2F2F2"/>
              </a:solidFill>
              <a:latin typeface="Gotham Medium" panose="02000604030000020004"/>
              <a:ea typeface="Noteworthy Bold" charset="0"/>
              <a:cs typeface="Noteworthy Bold" charset="0"/>
            </a:endParaRPr>
          </a:p>
        </p:txBody>
      </p:sp>
      <p:sp>
        <p:nvSpPr>
          <p:cNvPr id="11296" name="Rectangle 15">
            <a:extLst>
              <a:ext uri="{FF2B5EF4-FFF2-40B4-BE49-F238E27FC236}">
                <a16:creationId xmlns:a16="http://schemas.microsoft.com/office/drawing/2014/main" id="{FC5CB76E-F398-1C23-CB26-C812CBAB1E2B}"/>
              </a:ext>
            </a:extLst>
          </p:cNvPr>
          <p:cNvSpPr>
            <a:spLocks/>
          </p:cNvSpPr>
          <p:nvPr/>
        </p:nvSpPr>
        <p:spPr bwMode="auto">
          <a:xfrm>
            <a:off x="314987" y="3692629"/>
            <a:ext cx="11990651" cy="122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800" rIns="88900" bIns="5080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1800" b="1" dirty="0">
                <a:solidFill>
                  <a:schemeClr val="bg1"/>
                </a:solidFill>
                <a:latin typeface="Gotham Medium" panose="02000604030000020004"/>
                <a:ea typeface="Helvetica" panose="020B0604020202020204" pitchFamily="34" charset="0"/>
                <a:cs typeface="Helvetica" panose="020B0604020202020204" pitchFamily="34" charset="0"/>
              </a:rPr>
              <a:t>The people of Israel started out as slaves.  They should know better than to overlook the needs of those who are poor! Moses knows there inevitably will be people who need help, even in the land of Israel.  Thus God is especially concerned for the hired workers, foreigners, orphans, and widows.  They all are to be treated fairly and equally.  Workers are to be paid the same day (a cultural expectation), so that they can buy food to eat. </a:t>
            </a:r>
          </a:p>
        </p:txBody>
      </p:sp>
      <p:sp>
        <p:nvSpPr>
          <p:cNvPr id="11294" name="Rectangle 18">
            <a:extLst>
              <a:ext uri="{FF2B5EF4-FFF2-40B4-BE49-F238E27FC236}">
                <a16:creationId xmlns:a16="http://schemas.microsoft.com/office/drawing/2014/main" id="{74D1E852-F311-EE49-7B57-520DBB9E7E9A}"/>
              </a:ext>
            </a:extLst>
          </p:cNvPr>
          <p:cNvSpPr>
            <a:spLocks/>
          </p:cNvSpPr>
          <p:nvPr/>
        </p:nvSpPr>
        <p:spPr bwMode="auto">
          <a:xfrm>
            <a:off x="257917" y="5735523"/>
            <a:ext cx="12633452" cy="135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800" rIns="88900" bIns="5080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1800" b="1" dirty="0">
                <a:solidFill>
                  <a:schemeClr val="bg1"/>
                </a:solidFill>
                <a:latin typeface="Gotham Medium" panose="02000604030000020004"/>
                <a:ea typeface="Helvetica" panose="020B0604020202020204" pitchFamily="34" charset="0"/>
                <a:cs typeface="Helvetica" panose="020B0604020202020204" pitchFamily="34" charset="0"/>
              </a:rPr>
              <a:t>The call for reciprocal, heartfelt respect between masters and slaves would have been surprising to Paul’s ancient audience.  It is surprising that Paul addresses the slave first and the master second.  In the Greco-Roman world, human hierarchies dictated how people were treated.  But in the world of the gospel, God’s gracious love orders all relationships. </a:t>
            </a:r>
          </a:p>
        </p:txBody>
      </p:sp>
      <p:sp>
        <p:nvSpPr>
          <p:cNvPr id="11277" name="Rectangle 41">
            <a:extLst>
              <a:ext uri="{FF2B5EF4-FFF2-40B4-BE49-F238E27FC236}">
                <a16:creationId xmlns:a16="http://schemas.microsoft.com/office/drawing/2014/main" id="{A73ACC0C-AAA1-7BCE-0C91-06541B2703C2}"/>
              </a:ext>
            </a:extLst>
          </p:cNvPr>
          <p:cNvSpPr>
            <a:spLocks/>
          </p:cNvSpPr>
          <p:nvPr/>
        </p:nvSpPr>
        <p:spPr bwMode="auto">
          <a:xfrm>
            <a:off x="6310313" y="9258300"/>
            <a:ext cx="3698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fld id="{6E33AFF2-2200-4253-B022-0DF03840029B}" type="slidenum">
              <a:rPr lang="en-US" altLang="en-US" sz="1800"/>
              <a:pPr eaLnBrk="1"/>
              <a:t>18</a:t>
            </a:fld>
            <a:endParaRPr lang="en-US" altLang="en-US"/>
          </a:p>
        </p:txBody>
      </p:sp>
      <p:sp>
        <p:nvSpPr>
          <p:cNvPr id="11278" name="Rectangle 12">
            <a:extLst>
              <a:ext uri="{FF2B5EF4-FFF2-40B4-BE49-F238E27FC236}">
                <a16:creationId xmlns:a16="http://schemas.microsoft.com/office/drawing/2014/main" id="{3673CB39-C8BC-4CEE-D231-D3CE68259025}"/>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2" name="Rectangle 11">
            <a:extLst>
              <a:ext uri="{FF2B5EF4-FFF2-40B4-BE49-F238E27FC236}">
                <a16:creationId xmlns:a16="http://schemas.microsoft.com/office/drawing/2014/main" id="{1777E763-E9EB-2391-6327-CC05CFCFA920}"/>
              </a:ext>
            </a:extLst>
          </p:cNvPr>
          <p:cNvSpPr>
            <a:spLocks/>
          </p:cNvSpPr>
          <p:nvPr/>
        </p:nvSpPr>
        <p:spPr bwMode="auto">
          <a:xfrm>
            <a:off x="0" y="1995488"/>
            <a:ext cx="13004800" cy="61912"/>
          </a:xfrm>
          <a:prstGeom prst="rect">
            <a:avLst/>
          </a:prstGeom>
          <a:solidFill>
            <a:srgbClr val="FFFFFF"/>
          </a:solidFill>
          <a:ln>
            <a:noFill/>
          </a:ln>
          <a:effectLst>
            <a:outerShdw dist="10160" dir="5400000" algn="ctr" rotWithShape="0">
              <a:srgbClr val="000000">
                <a:alpha val="59998"/>
              </a:srgbClr>
            </a:outerShdw>
          </a:effectLst>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3" name="Rectangle 12">
            <a:extLst>
              <a:ext uri="{FF2B5EF4-FFF2-40B4-BE49-F238E27FC236}">
                <a16:creationId xmlns:a16="http://schemas.microsoft.com/office/drawing/2014/main" id="{FD903839-D023-272A-B69A-550CF7B25854}"/>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aphicFrame>
        <p:nvGraphicFramePr>
          <p:cNvPr id="4" name="Group 13">
            <a:extLst>
              <a:ext uri="{FF2B5EF4-FFF2-40B4-BE49-F238E27FC236}">
                <a16:creationId xmlns:a16="http://schemas.microsoft.com/office/drawing/2014/main" id="{2958D237-8990-C3C2-35BB-0F13C86C7E81}"/>
              </a:ext>
            </a:extLst>
          </p:cNvPr>
          <p:cNvGraphicFramePr>
            <a:graphicFrameLocks noGrp="1"/>
          </p:cNvGraphicFramePr>
          <p:nvPr/>
        </p:nvGraphicFramePr>
        <p:xfrm>
          <a:off x="12700" y="-63500"/>
          <a:ext cx="11041063" cy="1999104"/>
        </p:xfrm>
        <a:graphic>
          <a:graphicData uri="http://schemas.openxmlformats.org/drawingml/2006/table">
            <a:tbl>
              <a:tblPr/>
              <a:tblGrid>
                <a:gridCol w="6478163">
                  <a:extLst>
                    <a:ext uri="{9D8B030D-6E8A-4147-A177-3AD203B41FA5}">
                      <a16:colId xmlns:a16="http://schemas.microsoft.com/office/drawing/2014/main" val="20000"/>
                    </a:ext>
                  </a:extLst>
                </a:gridCol>
                <a:gridCol w="4562900">
                  <a:extLst>
                    <a:ext uri="{9D8B030D-6E8A-4147-A177-3AD203B41FA5}">
                      <a16:colId xmlns:a16="http://schemas.microsoft.com/office/drawing/2014/main" val="20001"/>
                    </a:ext>
                  </a:extLst>
                </a:gridCol>
              </a:tblGrid>
              <a:tr h="571540">
                <a:tc gridSpan="2">
                  <a:txBody>
                    <a:bodyPr/>
                    <a:lstStyle/>
                    <a:p>
                      <a:pPr marL="0" marR="0" lvl="0" indent="0" algn="ctr" defTabSz="1847850" rtl="0" eaLnBrk="1" fontAlgn="base" latinLnBrk="0" hangingPunct="0">
                        <a:lnSpc>
                          <a:spcPct val="100000"/>
                        </a:lnSpc>
                        <a:spcBef>
                          <a:spcPct val="0"/>
                        </a:spcBef>
                        <a:spcAft>
                          <a:spcPct val="0"/>
                        </a:spcAft>
                        <a:buClrTx/>
                        <a:buSzTx/>
                        <a:buFontTx/>
                        <a:buNone/>
                        <a:tabLst/>
                        <a:defRPr/>
                      </a:pPr>
                      <a:r>
                        <a:rPr kumimoji="0" lang="en-US" sz="2800" b="1" i="0" u="none" strike="noStrike" kern="1200"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rPr>
                        <a:t>CHRISTIAN MANNER OF JUSTICE</a:t>
                      </a: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000000"/>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0"/>
                  </a:ext>
                </a:extLst>
              </a:tr>
              <a:tr h="1016202">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Focus: </a:t>
                      </a:r>
                      <a:r>
                        <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Trust in God and not the uncertainty of wealth. </a:t>
                      </a:r>
                      <a:endPar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000000"/>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Scripture: </a:t>
                      </a:r>
                      <a:endParaRPr kumimoji="0" lang="en-US" sz="2500" b="0" i="0" u="none" strike="noStrike" cap="none" normalizeH="0" baseline="0" dirty="0">
                        <a:ln>
                          <a:noFill/>
                        </a:ln>
                        <a:solidFill>
                          <a:srgbClr val="FFFFFF"/>
                        </a:solidFill>
                        <a:effectLst/>
                        <a:latin typeface="Helvetica" charset="0"/>
                        <a:ea typeface="Helvetica" charset="0"/>
                        <a:cs typeface="Helvetica" charset="0"/>
                        <a:sym typeface="Helvetica" charset="0"/>
                      </a:endParaRPr>
                    </a:p>
                    <a:p>
                      <a:pPr marL="0" marR="0" lvl="0" indent="0" algn="l" defTabSz="1847850" rtl="0" eaLnBrk="1" fontAlgn="base" latinLnBrk="0" hangingPunct="0">
                        <a:lnSpc>
                          <a:spcPct val="100000"/>
                        </a:lnSpc>
                        <a:spcBef>
                          <a:spcPct val="0"/>
                        </a:spcBef>
                        <a:spcAft>
                          <a:spcPct val="0"/>
                        </a:spcAft>
                        <a:buClrTx/>
                        <a:buSzTx/>
                        <a:buFontTx/>
                        <a:buNone/>
                        <a:tabLst/>
                      </a:pPr>
                      <a:r>
                        <a:rPr kumimoji="0" lang="en-US" sz="21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Deuteronomy 24:14–21; Ephesians 6:5–9; 1 Timothy 6:17–19</a:t>
                      </a:r>
                      <a:endParaRPr kumimoji="0" lang="en-US" sz="18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63500" marR="63500" marT="63504" marB="63504" horzOverflow="overflow">
                    <a:lnL w="25688" cap="flat" cmpd="sng" algn="ctr">
                      <a:solidFill>
                        <a:srgbClr val="000000"/>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extLst>
                  <a:ext uri="{0D108BD9-81ED-4DB2-BD59-A6C34878D82A}">
                    <a16:rowId xmlns:a16="http://schemas.microsoft.com/office/drawing/2014/main" val="10001"/>
                  </a:ext>
                </a:extLst>
              </a:tr>
              <a:tr h="401396">
                <a:tc gridSpan="2">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Live It Out: </a:t>
                      </a:r>
                      <a:r>
                        <a:rPr kumimoji="0" lang="en-US" sz="18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 </a:t>
                      </a:r>
                      <a:r>
                        <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Find an opportunity to bless another person. .</a:t>
                      </a:r>
                      <a:endPar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5" name="Picture 32">
            <a:extLst>
              <a:ext uri="{FF2B5EF4-FFF2-40B4-BE49-F238E27FC236}">
                <a16:creationId xmlns:a16="http://schemas.microsoft.com/office/drawing/2014/main" id="{0C98C050-466B-7286-E58C-BAF75A8D0E3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11161713" y="218971"/>
            <a:ext cx="1843087" cy="175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6" name="Slide Number Placeholder 1">
            <a:extLst>
              <a:ext uri="{FF2B5EF4-FFF2-40B4-BE49-F238E27FC236}">
                <a16:creationId xmlns:a16="http://schemas.microsoft.com/office/drawing/2014/main" id="{18306691-5F77-DDF7-2EF9-39361AA5CA5F}"/>
              </a:ext>
            </a:extLst>
          </p:cNvPr>
          <p:cNvSpPr txBox="1">
            <a:spLocks/>
          </p:cNvSpPr>
          <p:nvPr/>
        </p:nvSpPr>
        <p:spPr>
          <a:xfrm>
            <a:off x="10693400" y="9122055"/>
            <a:ext cx="1752600" cy="63154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707" kern="1200">
                <a:solidFill>
                  <a:schemeClr val="tx1">
                    <a:tint val="82000"/>
                  </a:schemeClr>
                </a:solidFill>
                <a:latin typeface="+mn-lt"/>
                <a:ea typeface="+mn-ea"/>
                <a:cs typeface="+mn-cs"/>
                <a:sym typeface="Helvetica Light" charset="0"/>
              </a:defRPr>
            </a:lvl1pPr>
            <a:lvl2pPr marL="457200" indent="1143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2pPr>
            <a:lvl3pPr marL="914400" indent="2286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3pPr>
            <a:lvl4pPr marL="1371600" indent="3429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4pPr>
            <a:lvl5pPr marL="1828800" indent="4572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5pPr>
            <a:lvl6pPr marL="2286000" algn="l" defTabSz="457200" rtl="0" eaLnBrk="1" latinLnBrk="0" hangingPunct="1">
              <a:defRPr sz="1800" kern="1200">
                <a:solidFill>
                  <a:schemeClr val="tx1"/>
                </a:solidFill>
                <a:latin typeface="+mn-lt"/>
                <a:ea typeface="+mn-ea"/>
                <a:cs typeface="+mn-cs"/>
                <a:sym typeface="Helvetica Light" charset="0"/>
              </a:defRPr>
            </a:lvl6pPr>
            <a:lvl7pPr marL="2743200" algn="l" defTabSz="457200" rtl="0" eaLnBrk="1" latinLnBrk="0" hangingPunct="1">
              <a:defRPr sz="1800" kern="1200">
                <a:solidFill>
                  <a:schemeClr val="tx1"/>
                </a:solidFill>
                <a:latin typeface="+mn-lt"/>
                <a:ea typeface="+mn-ea"/>
                <a:cs typeface="+mn-cs"/>
                <a:sym typeface="Helvetica Light" charset="0"/>
              </a:defRPr>
            </a:lvl7pPr>
            <a:lvl8pPr marL="3200400" algn="l" defTabSz="457200" rtl="0" eaLnBrk="1" latinLnBrk="0" hangingPunct="1">
              <a:defRPr sz="1800" kern="1200">
                <a:solidFill>
                  <a:schemeClr val="tx1"/>
                </a:solidFill>
                <a:latin typeface="+mn-lt"/>
                <a:ea typeface="+mn-ea"/>
                <a:cs typeface="+mn-cs"/>
                <a:sym typeface="Helvetica Light" charset="0"/>
              </a:defRPr>
            </a:lvl8pPr>
            <a:lvl9pPr marL="3657600" algn="l" defTabSz="457200" rtl="0" eaLnBrk="1" latinLnBrk="0" hangingPunct="1">
              <a:defRPr sz="1800" kern="1200">
                <a:solidFill>
                  <a:schemeClr val="tx1"/>
                </a:solidFill>
                <a:latin typeface="+mn-lt"/>
                <a:ea typeface="+mn-ea"/>
                <a:cs typeface="+mn-cs"/>
                <a:sym typeface="Helvetica Light" charset="0"/>
              </a:defRPr>
            </a:lvl9pPr>
          </a:lstStyle>
          <a:p>
            <a:fld id="{D57F1E4F-1CFF-5643-939E-217C01CDF565}" type="slidenum">
              <a:rPr lang="en-US" sz="1800" b="1" smtClean="0">
                <a:solidFill>
                  <a:schemeClr val="bg1"/>
                </a:solidFill>
                <a:latin typeface="Arial Black" panose="020B0A04020102020204" pitchFamily="34" charset="0"/>
              </a:rPr>
              <a:pPr/>
              <a:t>18</a:t>
            </a:fld>
            <a:endParaRPr lang="en-US" sz="2000" b="1" dirty="0">
              <a:solidFill>
                <a:schemeClr val="bg1"/>
              </a:solidFill>
              <a:latin typeface="Arial Black" panose="020B0A04020102020204" pitchFamily="34" charset="0"/>
            </a:endParaRPr>
          </a:p>
        </p:txBody>
      </p:sp>
      <p:sp>
        <p:nvSpPr>
          <p:cNvPr id="7" name="Rectangle 18">
            <a:extLst>
              <a:ext uri="{FF2B5EF4-FFF2-40B4-BE49-F238E27FC236}">
                <a16:creationId xmlns:a16="http://schemas.microsoft.com/office/drawing/2014/main" id="{03744356-E0E8-512E-EA88-DE12CB3D5309}"/>
              </a:ext>
            </a:extLst>
          </p:cNvPr>
          <p:cNvSpPr>
            <a:spLocks/>
          </p:cNvSpPr>
          <p:nvPr/>
        </p:nvSpPr>
        <p:spPr bwMode="auto">
          <a:xfrm>
            <a:off x="356255" y="7182129"/>
            <a:ext cx="12633452" cy="135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800" rIns="88900" bIns="5080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1800" b="1" dirty="0">
                <a:solidFill>
                  <a:schemeClr val="bg1"/>
                </a:solidFill>
                <a:latin typeface="Gotham Medium" panose="02000604030000020004"/>
                <a:ea typeface="Helvetica" panose="020B0604020202020204" pitchFamily="34" charset="0"/>
                <a:cs typeface="Helvetica" panose="020B0604020202020204" pitchFamily="34" charset="0"/>
              </a:rPr>
              <a:t>Perhaps you imagine a completely different mindset about growth.  Maybe money would be handled differently.  Perhaps the church would do something unique with their building, or have a creative arrangement to devote as much as possible to the needs of the community. </a:t>
            </a:r>
          </a:p>
        </p:txBody>
      </p:sp>
    </p:spTree>
    <p:extLst>
      <p:ext uri="{BB962C8B-B14F-4D97-AF65-F5344CB8AC3E}">
        <p14:creationId xmlns:p14="http://schemas.microsoft.com/office/powerpoint/2010/main" val="425483419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96"/>
                                        </p:tgtEl>
                                        <p:attrNameLst>
                                          <p:attrName>style.visibility</p:attrName>
                                        </p:attrNameLst>
                                      </p:cBhvr>
                                      <p:to>
                                        <p:strVal val="visible"/>
                                      </p:to>
                                    </p:set>
                                    <p:animEffect transition="in" filter="wipe(left)">
                                      <p:cBhvr>
                                        <p:cTn id="7" dur="500"/>
                                        <p:tgtEl>
                                          <p:spTgt spid="112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94"/>
                                        </p:tgtEl>
                                        <p:attrNameLst>
                                          <p:attrName>style.visibility</p:attrName>
                                        </p:attrNameLst>
                                      </p:cBhvr>
                                      <p:to>
                                        <p:strVal val="visible"/>
                                      </p:to>
                                    </p:set>
                                    <p:animEffect transition="in" filter="wipe(left)">
                                      <p:cBhvr>
                                        <p:cTn id="12" dur="500"/>
                                        <p:tgtEl>
                                          <p:spTgt spid="1129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6" grpId="0"/>
      <p:bldP spid="1129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A64B012-2F7E-B91A-8396-2D13DB860F2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F41FEE7-7E41-645E-30CA-D719184C2369}"/>
              </a:ext>
            </a:extLst>
          </p:cNvPr>
          <p:cNvSpPr>
            <a:spLocks noGrp="1"/>
          </p:cNvSpPr>
          <p:nvPr>
            <p:ph type="title"/>
          </p:nvPr>
        </p:nvSpPr>
        <p:spPr>
          <a:xfrm>
            <a:off x="9100" y="541174"/>
            <a:ext cx="5026761" cy="2540000"/>
          </a:xfrm>
        </p:spPr>
        <p:txBody>
          <a:bodyPr/>
          <a:lstStyle/>
          <a:p>
            <a:r>
              <a:rPr lang="en-US" sz="9600" i="1" dirty="0">
                <a:solidFill>
                  <a:schemeClr val="bg1"/>
                </a:solidFill>
                <a:effectLst>
                  <a:outerShdw blurRad="38100" dist="38100" dir="2700000" algn="tl">
                    <a:srgbClr val="000000">
                      <a:alpha val="43137"/>
                    </a:srgbClr>
                  </a:outerShdw>
                </a:effectLst>
                <a:latin typeface="Arial Black" panose="020B0A04020102020204" pitchFamily="34" charset="0"/>
              </a:rPr>
              <a:t>End</a:t>
            </a:r>
          </a:p>
        </p:txBody>
      </p:sp>
      <p:sp>
        <p:nvSpPr>
          <p:cNvPr id="2" name="Content Placeholder 1">
            <a:extLst>
              <a:ext uri="{FF2B5EF4-FFF2-40B4-BE49-F238E27FC236}">
                <a16:creationId xmlns:a16="http://schemas.microsoft.com/office/drawing/2014/main" id="{B728F758-615A-DCB7-0D2F-AB1237C0A064}"/>
              </a:ext>
            </a:extLst>
          </p:cNvPr>
          <p:cNvSpPr>
            <a:spLocks noGrp="1"/>
          </p:cNvSpPr>
          <p:nvPr>
            <p:ph idx="1"/>
          </p:nvPr>
        </p:nvSpPr>
        <p:spPr>
          <a:xfrm>
            <a:off x="5592854" y="5119254"/>
            <a:ext cx="7411946" cy="1752600"/>
          </a:xfrm>
          <a:ln w="76200"/>
        </p:spPr>
        <p:txBody>
          <a:bodyPr/>
          <a:lstStyle/>
          <a:p>
            <a:r>
              <a:rPr lang="en-US" sz="4400" i="1" dirty="0">
                <a:solidFill>
                  <a:schemeClr val="bg1"/>
                </a:solidFill>
                <a:effectLst>
                  <a:outerShdw blurRad="38100" dist="38100" dir="2700000" algn="tl">
                    <a:srgbClr val="000000">
                      <a:alpha val="43137"/>
                    </a:srgbClr>
                  </a:outerShdw>
                </a:effectLst>
                <a:latin typeface="Arial Black" panose="020B0A04020102020204" pitchFamily="34" charset="0"/>
              </a:rPr>
              <a:t>May God Bless and Keep you…</a:t>
            </a:r>
          </a:p>
        </p:txBody>
      </p:sp>
      <p:grpSp>
        <p:nvGrpSpPr>
          <p:cNvPr id="4" name="Group 3">
            <a:extLst>
              <a:ext uri="{FF2B5EF4-FFF2-40B4-BE49-F238E27FC236}">
                <a16:creationId xmlns:a16="http://schemas.microsoft.com/office/drawing/2014/main" id="{99FE38E7-A8F5-33B7-665B-01AA3DBFA90E}"/>
              </a:ext>
            </a:extLst>
          </p:cNvPr>
          <p:cNvGrpSpPr/>
          <p:nvPr/>
        </p:nvGrpSpPr>
        <p:grpSpPr>
          <a:xfrm>
            <a:off x="5035861" y="8033634"/>
            <a:ext cx="6718852" cy="1014475"/>
            <a:chOff x="3142974" y="6271325"/>
            <a:chExt cx="6718852" cy="1014475"/>
          </a:xfrm>
        </p:grpSpPr>
        <p:sp>
          <p:nvSpPr>
            <p:cNvPr id="5" name="Rectangle: Rounded Corners 4">
              <a:extLst>
                <a:ext uri="{FF2B5EF4-FFF2-40B4-BE49-F238E27FC236}">
                  <a16:creationId xmlns:a16="http://schemas.microsoft.com/office/drawing/2014/main" id="{6D5536DE-60B3-3408-93E3-66DB76A91D7D}"/>
                </a:ext>
              </a:extLst>
            </p:cNvPr>
            <p:cNvSpPr/>
            <p:nvPr/>
          </p:nvSpPr>
          <p:spPr>
            <a:xfrm>
              <a:off x="3142974" y="6321362"/>
              <a:ext cx="6718852" cy="914400"/>
            </a:xfrm>
            <a:prstGeom prst="roundRect">
              <a:avLst/>
            </a:prstGeom>
            <a:blipFill rotWithShape="1">
              <a:blip r:embed="rId3">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grpSp>
          <p:nvGrpSpPr>
            <p:cNvPr id="6" name="Group 5">
              <a:extLst>
                <a:ext uri="{FF2B5EF4-FFF2-40B4-BE49-F238E27FC236}">
                  <a16:creationId xmlns:a16="http://schemas.microsoft.com/office/drawing/2014/main" id="{3B7A8897-D3E6-EFF7-2100-1B9BE4C62ECB}"/>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7" name="Picture 6" descr="A picture containing drawing, room&#10;&#10;Description automatically generated">
                <a:extLst>
                  <a:ext uri="{FF2B5EF4-FFF2-40B4-BE49-F238E27FC236}">
                    <a16:creationId xmlns:a16="http://schemas.microsoft.com/office/drawing/2014/main" id="{C4254FAB-07CF-DA3A-BB55-664BA9C100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9" name="Picture 8" descr="A close up of a logo&#10;&#10;Description automatically generated">
                <a:extLst>
                  <a:ext uri="{FF2B5EF4-FFF2-40B4-BE49-F238E27FC236}">
                    <a16:creationId xmlns:a16="http://schemas.microsoft.com/office/drawing/2014/main" id="{13229BDE-50CC-18FC-E348-74E7D86236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0" name="Picture 9">
                <a:extLst>
                  <a:ext uri="{FF2B5EF4-FFF2-40B4-BE49-F238E27FC236}">
                    <a16:creationId xmlns:a16="http://schemas.microsoft.com/office/drawing/2014/main" id="{B54973BF-13CF-A785-E0D9-C4AADE6F9119}"/>
                  </a:ext>
                </a:extLst>
              </p:cNvPr>
              <p:cNvPicPr>
                <a:picLocks noChangeAspect="1"/>
              </p:cNvPicPr>
              <p:nvPr/>
            </p:nvPicPr>
            <p:blipFill>
              <a:blip r:embed="rId6"/>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1" name="Rectangle 10">
            <a:extLst>
              <a:ext uri="{FF2B5EF4-FFF2-40B4-BE49-F238E27FC236}">
                <a16:creationId xmlns:a16="http://schemas.microsoft.com/office/drawing/2014/main" id="{062F8E6D-F9C6-D819-4099-C14001C070F1}"/>
              </a:ext>
            </a:extLst>
          </p:cNvPr>
          <p:cNvSpPr/>
          <p:nvPr/>
        </p:nvSpPr>
        <p:spPr>
          <a:xfrm>
            <a:off x="3893077" y="9048108"/>
            <a:ext cx="9004420" cy="453329"/>
          </a:xfrm>
          <a:prstGeom prst="rect">
            <a:avLst/>
          </a:prstGeom>
          <a:solidFill>
            <a:srgbClr val="002060"/>
          </a:solidFill>
          <a:ln>
            <a:solidFill>
              <a:srgbClr val="002060"/>
            </a:solidFill>
          </a:ln>
        </p:spPr>
        <p:txBody>
          <a:bodyPr wrap="square">
            <a:spAutoFit/>
          </a:bodyPr>
          <a:lstStyle/>
          <a:p>
            <a:pPr algn="ctr"/>
            <a:r>
              <a:rPr lang="en-US" sz="1173" dirty="0">
                <a:solidFill>
                  <a:schemeClr val="bg1"/>
                </a:solidFill>
                <a:latin typeface="Lucida Sans Unicode" panose="020B0602030504020204" pitchFamily="34" charset="0"/>
                <a:cs typeface="Lucida Sans Unicode" panose="020B0602030504020204" pitchFamily="34" charset="0"/>
              </a:rPr>
              <a:t>Material adapted by Stanford W. Bowman Jr. from Echoes® Adult and Bible-in-Life® Adult Spring 2026 quarter with permission, © David C Cook, https://davidccook.org. May not be further reproduced. All rights reserved.</a:t>
            </a:r>
          </a:p>
        </p:txBody>
      </p:sp>
      <p:sp>
        <p:nvSpPr>
          <p:cNvPr id="12" name="Parallelogram 11">
            <a:extLst>
              <a:ext uri="{FF2B5EF4-FFF2-40B4-BE49-F238E27FC236}">
                <a16:creationId xmlns:a16="http://schemas.microsoft.com/office/drawing/2014/main" id="{D1BB8C4F-DE49-4814-F3AD-D883C92A8BCE}"/>
              </a:ext>
            </a:extLst>
          </p:cNvPr>
          <p:cNvSpPr/>
          <p:nvPr/>
        </p:nvSpPr>
        <p:spPr>
          <a:xfrm>
            <a:off x="4511119" y="273934"/>
            <a:ext cx="8484581" cy="3733576"/>
          </a:xfrm>
          <a:prstGeom prst="parallelogram">
            <a:avLst>
              <a:gd name="adj" fmla="val 47870"/>
            </a:avLst>
          </a:prstGeom>
          <a:blipFill>
            <a:blip r:embed="rId7"/>
            <a:stretch>
              <a:fillRect/>
            </a:stretch>
          </a:blipFill>
          <a:ln w="76200">
            <a:solidFill>
              <a:schemeClr val="bg1"/>
            </a:solidFill>
          </a:ln>
          <a:scene3d>
            <a:camera prst="orthographicFront"/>
            <a:lightRig rig="threePt" dir="t"/>
          </a:scene3d>
          <a:sp3d>
            <a:bevelT w="127000" h="323850"/>
            <a:bevelB w="63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9193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7AB31E4F-668A-4559-AE27-F712EC547FD1}"/>
              </a:ext>
            </a:extLst>
          </p:cNvPr>
          <p:cNvSpPr txBox="1"/>
          <p:nvPr/>
        </p:nvSpPr>
        <p:spPr>
          <a:xfrm>
            <a:off x="3435" y="20858"/>
            <a:ext cx="5910478" cy="923330"/>
          </a:xfrm>
          <a:prstGeom prst="rect">
            <a:avLst/>
          </a:prstGeom>
          <a:noFill/>
        </p:spPr>
        <p:txBody>
          <a:bodyPr wrap="square" rtlCol="0" anchor="t">
            <a:spAutoFit/>
          </a:bodyPr>
          <a:lstStyle/>
          <a:p>
            <a:pPr algn="l"/>
            <a:r>
              <a:rPr lang="en-US" sz="5120" dirty="0">
                <a:solidFill>
                  <a:schemeClr val="bg1"/>
                </a:solidFill>
                <a:latin typeface="Gotham Medium" panose="02000604030000020004" pitchFamily="2" charset="0"/>
              </a:rPr>
              <a:t>	</a:t>
            </a:r>
            <a:r>
              <a:rPr lang="en-US" sz="5400" b="1" cap="small" dirty="0">
                <a:solidFill>
                  <a:schemeClr val="bg1"/>
                </a:solidFill>
                <a:effectLst>
                  <a:outerShdw blurRad="38100" dist="38100" dir="2700000" algn="tl">
                    <a:srgbClr val="000000">
                      <a:alpha val="43137"/>
                    </a:srgbClr>
                  </a:outerShdw>
                </a:effectLst>
                <a:latin typeface="Gotham Medium" panose="02000604030000020004" pitchFamily="2" charset="0"/>
              </a:rPr>
              <a:t>Devotion</a:t>
            </a:r>
            <a:endParaRPr lang="en-US" sz="5400" b="1" cap="small" dirty="0">
              <a:solidFill>
                <a:schemeClr val="bg1"/>
              </a:solidFill>
              <a:effectLst>
                <a:outerShdw blurRad="38100" dist="38100" dir="2700000" algn="tl">
                  <a:srgbClr val="000000">
                    <a:alpha val="43137"/>
                  </a:srgbClr>
                </a:outerShdw>
              </a:effectLst>
              <a:latin typeface="Gotham Medium"/>
            </a:endParaRPr>
          </a:p>
        </p:txBody>
      </p:sp>
      <p:sp>
        <p:nvSpPr>
          <p:cNvPr id="18" name="Rectangle 4">
            <a:extLst>
              <a:ext uri="{FF2B5EF4-FFF2-40B4-BE49-F238E27FC236}">
                <a16:creationId xmlns:a16="http://schemas.microsoft.com/office/drawing/2014/main" id="{E62D3B19-EDE7-4803-9F82-A1B27D114A02}"/>
              </a:ext>
            </a:extLst>
          </p:cNvPr>
          <p:cNvSpPr>
            <a:spLocks noChangeArrowheads="1"/>
          </p:cNvSpPr>
          <p:nvPr/>
        </p:nvSpPr>
        <p:spPr bwMode="auto">
          <a:xfrm>
            <a:off x="3" y="825183"/>
            <a:ext cx="197042" cy="78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7536" tIns="48768" rIns="97536" bIns="48768" numCol="1" anchor="ctr" anchorCtr="0" compatLnSpc="1">
            <a:prstTxWarp prst="textNoShape">
              <a:avLst/>
            </a:prstTxWarp>
            <a:spAutoFit/>
          </a:bodyPr>
          <a:lstStyle/>
          <a:p>
            <a:pPr algn="l"/>
            <a:endParaRPr lang="en-US" sz="4481" dirty="0">
              <a:solidFill>
                <a:schemeClr val="bg1"/>
              </a:solidFill>
            </a:endParaRPr>
          </a:p>
        </p:txBody>
      </p:sp>
      <p:cxnSp>
        <p:nvCxnSpPr>
          <p:cNvPr id="6" name="Straight Connector 5">
            <a:extLst>
              <a:ext uri="{FF2B5EF4-FFF2-40B4-BE49-F238E27FC236}">
                <a16:creationId xmlns:a16="http://schemas.microsoft.com/office/drawing/2014/main" id="{C35E95EB-5B88-4BDD-9437-041F3C038843}"/>
              </a:ext>
            </a:extLst>
          </p:cNvPr>
          <p:cNvCxnSpPr/>
          <p:nvPr/>
        </p:nvCxnSpPr>
        <p:spPr>
          <a:xfrm>
            <a:off x="203200" y="972923"/>
            <a:ext cx="12801600" cy="0"/>
          </a:xfrm>
          <a:prstGeom prst="line">
            <a:avLst/>
          </a:prstGeom>
          <a:ln>
            <a:solidFill>
              <a:schemeClr val="tx1"/>
            </a:solidFill>
          </a:ln>
        </p:spPr>
        <p:style>
          <a:lnRef idx="3">
            <a:schemeClr val="accent3"/>
          </a:lnRef>
          <a:fillRef idx="0">
            <a:schemeClr val="accent3"/>
          </a:fillRef>
          <a:effectRef idx="2">
            <a:schemeClr val="accent3"/>
          </a:effectRef>
          <a:fontRef idx="minor">
            <a:schemeClr val="tx1"/>
          </a:fontRef>
        </p:style>
      </p:cxnSp>
      <p:sp>
        <p:nvSpPr>
          <p:cNvPr id="10" name="Rectangle 9">
            <a:extLst>
              <a:ext uri="{FF2B5EF4-FFF2-40B4-BE49-F238E27FC236}">
                <a16:creationId xmlns:a16="http://schemas.microsoft.com/office/drawing/2014/main" id="{3D61ED23-726E-43E0-822B-DEBEDE42544B}"/>
              </a:ext>
            </a:extLst>
          </p:cNvPr>
          <p:cNvSpPr/>
          <p:nvPr/>
        </p:nvSpPr>
        <p:spPr>
          <a:xfrm>
            <a:off x="6197600" y="7895819"/>
            <a:ext cx="7391400" cy="176971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74650" h="152400"/>
          </a:sp3d>
        </p:spPr>
        <p:txBody>
          <a:bodyPr wrap="square">
            <a:spAutoFit/>
          </a:bodyPr>
          <a:lstStyle/>
          <a:p>
            <a:pPr lvl="1" algn="l"/>
            <a:endParaRPr lang="en-US" sz="800" b="1" i="1" cap="small" dirty="0">
              <a:solidFill>
                <a:schemeClr val="bg1"/>
              </a:solidFill>
              <a:effectLst>
                <a:outerShdw blurRad="38100" dist="38100" dir="2700000" algn="tl">
                  <a:srgbClr val="000000">
                    <a:alpha val="43137"/>
                  </a:srgbClr>
                </a:outerShdw>
              </a:effectLst>
              <a:latin typeface="Gotham Medium" panose="02000604030000020004"/>
            </a:endParaRPr>
          </a:p>
          <a:p>
            <a:pPr lvl="1" algn="l"/>
            <a:r>
              <a:rPr lang="en-US" b="1" i="1" cap="small" dirty="0">
                <a:solidFill>
                  <a:schemeClr val="bg1"/>
                </a:solidFill>
                <a:effectLst>
                  <a:outerShdw blurRad="38100" dist="38100" dir="2700000" algn="tl">
                    <a:srgbClr val="000000">
                      <a:alpha val="43137"/>
                    </a:srgbClr>
                  </a:outerShdw>
                </a:effectLst>
                <a:latin typeface="Gotham Medium" panose="02000604030000020004"/>
              </a:rPr>
              <a:t>Thought to Remember</a:t>
            </a:r>
          </a:p>
          <a:p>
            <a:pPr lvl="3" algn="l"/>
            <a:r>
              <a:rPr lang="en-US" sz="2800" b="1" i="1" dirty="0">
                <a:solidFill>
                  <a:schemeClr val="bg1"/>
                </a:solidFill>
                <a:latin typeface="Gotham Medium" panose="02000604030000020004"/>
                <a:ea typeface="Helvetica Neue"/>
                <a:cs typeface="Helvetica Neue"/>
                <a:sym typeface="Helvetica Neue"/>
              </a:rPr>
              <a:t>Serve God by serving others with justice, respect, and generosity. </a:t>
            </a:r>
          </a:p>
          <a:p>
            <a:pPr lvl="3" algn="l"/>
            <a:endParaRPr lang="en-US" sz="800" b="1" i="1" dirty="0">
              <a:solidFill>
                <a:schemeClr val="bg1"/>
              </a:solidFill>
              <a:latin typeface="Gotham Medium" panose="02000604030000020004"/>
              <a:ea typeface="Helvetica Neue"/>
              <a:cs typeface="Helvetica Neue"/>
              <a:sym typeface="Helvetica Neue"/>
            </a:endParaRPr>
          </a:p>
        </p:txBody>
      </p:sp>
      <p:sp>
        <p:nvSpPr>
          <p:cNvPr id="5" name="Rectangle 4">
            <a:extLst>
              <a:ext uri="{FF2B5EF4-FFF2-40B4-BE49-F238E27FC236}">
                <a16:creationId xmlns:a16="http://schemas.microsoft.com/office/drawing/2014/main" id="{42D81312-EC24-4AE0-B13D-2FAB2FD9637B}"/>
              </a:ext>
            </a:extLst>
          </p:cNvPr>
          <p:cNvSpPr/>
          <p:nvPr/>
        </p:nvSpPr>
        <p:spPr>
          <a:xfrm>
            <a:off x="230065" y="1379110"/>
            <a:ext cx="6989693" cy="5016758"/>
          </a:xfrm>
          <a:prstGeom prst="rect">
            <a:avLst/>
          </a:prstGeom>
          <a:noFill/>
        </p:spPr>
        <p:txBody>
          <a:bodyPr wrap="square">
            <a:spAutoFit/>
          </a:bodyPr>
          <a:lstStyle/>
          <a:p>
            <a:pPr algn="l"/>
            <a:r>
              <a:rPr lang="en-US" sz="4000" b="1" i="1" dirty="0">
                <a:solidFill>
                  <a:schemeClr val="bg1"/>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rPr>
              <a:t>Heavenly Father, help us never to neglect the most vulnerable members of our communities. Give us eyes to see how we can act justly and generously meet needs. May we do this to reflect Your love to the world. In Jesus’ name we pray. </a:t>
            </a:r>
            <a:r>
              <a:rPr lang="en-US" sz="4000" b="1" i="1" cap="small" dirty="0">
                <a:solidFill>
                  <a:schemeClr val="bg1"/>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rPr>
              <a:t>Amen</a:t>
            </a:r>
            <a:endParaRPr lang="en-US" sz="3200" i="1" dirty="0">
              <a:solidFill>
                <a:schemeClr val="bg1"/>
              </a:solidFill>
              <a:latin typeface="Gotham Medium" panose="02000604030000020004"/>
              <a:ea typeface="Helvetica Neue"/>
              <a:cs typeface="Helvetica Neue"/>
              <a:sym typeface="Helvetica Neue"/>
            </a:endParaRPr>
          </a:p>
        </p:txBody>
      </p:sp>
      <p:pic>
        <p:nvPicPr>
          <p:cNvPr id="8" name="Picture 7">
            <a:extLst>
              <a:ext uri="{FF2B5EF4-FFF2-40B4-BE49-F238E27FC236}">
                <a16:creationId xmlns:a16="http://schemas.microsoft.com/office/drawing/2014/main" id="{3E04C96E-EADB-4549-AF0F-A4FD0DFE4119}"/>
              </a:ext>
            </a:extLst>
          </p:cNvPr>
          <p:cNvPicPr>
            <a:picLocks noChangeAspect="1"/>
          </p:cNvPicPr>
          <p:nvPr/>
        </p:nvPicPr>
        <p:blipFill>
          <a:blip r:embed="rId4">
            <a:extLst>
              <a:ext uri="{28A0092B-C50C-407E-A947-70E740481C1C}">
                <a14:useLocalDpi xmlns:a14="http://schemas.microsoft.com/office/drawing/2010/main" val="0"/>
              </a:ext>
            </a:extLst>
          </a:blip>
          <a:srcRect l="8878" r="8878"/>
          <a:stretch/>
        </p:blipFill>
        <p:spPr>
          <a:xfrm>
            <a:off x="7950280" y="-19050"/>
            <a:ext cx="5051085" cy="491496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528768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9B438A10-0F05-4F21-B2A4-538CD3BB51C5}"/>
              </a:ext>
            </a:extLst>
          </p:cNvPr>
          <p:cNvSpPr txBox="1"/>
          <p:nvPr/>
        </p:nvSpPr>
        <p:spPr>
          <a:xfrm>
            <a:off x="203200" y="113742"/>
            <a:ext cx="8889583" cy="830997"/>
          </a:xfrm>
          <a:prstGeom prst="rect">
            <a:avLst/>
          </a:prstGeom>
          <a:noFill/>
        </p:spPr>
        <p:txBody>
          <a:bodyPr wrap="square" rtlCol="0">
            <a:spAutoFit/>
          </a:bodyPr>
          <a:lstStyle/>
          <a:p>
            <a:pPr algn="l"/>
            <a:r>
              <a:rPr lang="en-US" sz="4800" b="1" dirty="0">
                <a:solidFill>
                  <a:schemeClr val="bg1"/>
                </a:solidFill>
                <a:latin typeface="Gotham Medium" panose="02000604030000020004" pitchFamily="2" charset="0"/>
              </a:rPr>
              <a:t>LESSON OUTLINE</a:t>
            </a:r>
          </a:p>
        </p:txBody>
      </p:sp>
      <p:sp>
        <p:nvSpPr>
          <p:cNvPr id="9" name="Line 10">
            <a:extLst>
              <a:ext uri="{FF2B5EF4-FFF2-40B4-BE49-F238E27FC236}">
                <a16:creationId xmlns:a16="http://schemas.microsoft.com/office/drawing/2014/main" id="{F8AFC21B-389C-4577-9F71-99E0FA5246CB}"/>
              </a:ext>
            </a:extLst>
          </p:cNvPr>
          <p:cNvSpPr>
            <a:spLocks noChangeShapeType="1"/>
          </p:cNvSpPr>
          <p:nvPr/>
        </p:nvSpPr>
        <p:spPr bwMode="auto">
          <a:xfrm>
            <a:off x="558800" y="3904273"/>
            <a:ext cx="11887200" cy="0"/>
          </a:xfrm>
          <a:prstGeom prst="line">
            <a:avLst/>
          </a:prstGeom>
          <a:ln>
            <a:solidFill>
              <a:schemeClr val="tx1"/>
            </a:solidFill>
            <a:headEnd/>
            <a:tailEnd/>
          </a:ln>
        </p:spPr>
        <p:style>
          <a:lnRef idx="3">
            <a:schemeClr val="accent3"/>
          </a:lnRef>
          <a:fillRef idx="0">
            <a:schemeClr val="accent3"/>
          </a:fillRef>
          <a:effectRef idx="2">
            <a:schemeClr val="accent3"/>
          </a:effectRef>
          <a:fontRef idx="minor">
            <a:schemeClr val="tx1"/>
          </a:fontRef>
        </p:style>
        <p:txBody>
          <a:bodyPr/>
          <a:lstStyle/>
          <a:p>
            <a:pPr algn="l"/>
            <a:endParaRPr lang="en-US" sz="2000" b="1" dirty="0">
              <a:solidFill>
                <a:schemeClr val="bg1"/>
              </a:solidFill>
              <a:latin typeface="Gotham Medium" panose="02000604030000020004"/>
            </a:endParaRPr>
          </a:p>
        </p:txBody>
      </p:sp>
      <p:cxnSp>
        <p:nvCxnSpPr>
          <p:cNvPr id="11" name="Straight Connector 10">
            <a:extLst>
              <a:ext uri="{FF2B5EF4-FFF2-40B4-BE49-F238E27FC236}">
                <a16:creationId xmlns:a16="http://schemas.microsoft.com/office/drawing/2014/main" id="{884D89BB-523C-4D2D-98DE-29EC8E3AE469}"/>
              </a:ext>
            </a:extLst>
          </p:cNvPr>
          <p:cNvCxnSpPr/>
          <p:nvPr/>
        </p:nvCxnSpPr>
        <p:spPr>
          <a:xfrm>
            <a:off x="203200" y="972923"/>
            <a:ext cx="12801600" cy="0"/>
          </a:xfrm>
          <a:prstGeom prst="line">
            <a:avLst/>
          </a:prstGeom>
          <a:ln>
            <a:solidFill>
              <a:schemeClr val="tx1"/>
            </a:solidFill>
          </a:ln>
        </p:spPr>
        <p:style>
          <a:lnRef idx="3">
            <a:schemeClr val="accent3"/>
          </a:lnRef>
          <a:fillRef idx="0">
            <a:schemeClr val="accent3"/>
          </a:fillRef>
          <a:effectRef idx="2">
            <a:schemeClr val="accent3"/>
          </a:effectRef>
          <a:fontRef idx="minor">
            <a:schemeClr val="tx1"/>
          </a:fontRef>
        </p:style>
      </p:cxnSp>
      <p:sp>
        <p:nvSpPr>
          <p:cNvPr id="14" name="Rectangle 13">
            <a:extLst>
              <a:ext uri="{FF2B5EF4-FFF2-40B4-BE49-F238E27FC236}">
                <a16:creationId xmlns:a16="http://schemas.microsoft.com/office/drawing/2014/main" id="{FA326913-7A2E-403D-8099-49DE18883F2F}"/>
              </a:ext>
            </a:extLst>
          </p:cNvPr>
          <p:cNvSpPr/>
          <p:nvPr/>
        </p:nvSpPr>
        <p:spPr>
          <a:xfrm>
            <a:off x="160667" y="4067397"/>
            <a:ext cx="12801600" cy="5139869"/>
          </a:xfrm>
          <a:prstGeom prst="rect">
            <a:avLst/>
          </a:prstGeom>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marL="742950" marR="0" lvl="1" indent="-285750" algn="l" hangingPunct="0">
              <a:spcBef>
                <a:spcPts val="0"/>
              </a:spcBef>
              <a:spcAft>
                <a:spcPts val="0"/>
              </a:spcAft>
              <a:buFont typeface="Wingdings" panose="05000000000000000000" pitchFamily="2" charset="2"/>
              <a:buChar char=""/>
              <a:tabLst>
                <a:tab pos="914400" algn="l"/>
              </a:tabLst>
            </a:pPr>
            <a:endParaRPr lang="en-US" sz="2800" b="1" cap="small" dirty="0">
              <a:solidFill>
                <a:schemeClr val="bg1"/>
              </a:solidFill>
              <a:latin typeface="Gotham Medium" panose="02000604030000020004"/>
              <a:ea typeface="Times New Roman" panose="02020603050405020304" pitchFamily="18" charset="0"/>
              <a:cs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280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Review</a:t>
            </a:r>
            <a:endParaRPr lang="en-US" sz="2800" b="1" cap="small" dirty="0">
              <a:solidFill>
                <a:schemeClr val="bg1"/>
              </a:solidFill>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280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Introduction</a:t>
            </a:r>
            <a:endParaRPr lang="en-US" sz="2800" b="1" cap="small" dirty="0">
              <a:solidFill>
                <a:schemeClr val="bg1"/>
              </a:solidFill>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280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Lesson Context</a:t>
            </a:r>
            <a:endParaRPr lang="en-US" sz="2800" b="1" cap="small" dirty="0">
              <a:solidFill>
                <a:schemeClr val="bg1"/>
              </a:solidFill>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280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Overview</a:t>
            </a:r>
            <a:endParaRPr lang="en-US" sz="2800" b="1" cap="small" dirty="0">
              <a:solidFill>
                <a:schemeClr val="bg1"/>
              </a:solidFill>
              <a:latin typeface="Gotham Medium" panose="02000604030000020004"/>
              <a:ea typeface="Times New Roman" panose="02020603050405020304" pitchFamily="18" charset="0"/>
            </a:endParaRPr>
          </a:p>
          <a:p>
            <a:pPr marL="1097280" lvl="2" indent="0" algn="l">
              <a:buFont typeface="Wingdings" panose="05000000000000000000" pitchFamily="2" charset="2"/>
              <a:buChar char="q"/>
            </a:pPr>
            <a:r>
              <a:rPr lang="en-US" sz="2400" b="1" cap="small" dirty="0">
                <a:solidFill>
                  <a:schemeClr val="bg1"/>
                </a:solidFill>
                <a:latin typeface="Gotham Medium" panose="02000604030000020004"/>
              </a:rPr>
              <a:t>Providing for All - Deuteronomy 24:14–21 KJV</a:t>
            </a:r>
          </a:p>
          <a:p>
            <a:pPr marL="1097280" lvl="2" indent="0" algn="l">
              <a:buFont typeface="Wingdings" panose="05000000000000000000" pitchFamily="2" charset="2"/>
              <a:buChar char="q"/>
            </a:pPr>
            <a:r>
              <a:rPr lang="en-US" sz="2400" b="1" cap="small" dirty="0">
                <a:solidFill>
                  <a:schemeClr val="bg1"/>
                </a:solidFill>
                <a:latin typeface="Gotham Medium" panose="02000604030000020004"/>
              </a:rPr>
              <a:t>Trusting God, Treating Others Fairly - Ephesians 6:5–9; 1 Timothy 6:17–19 KJV</a:t>
            </a:r>
          </a:p>
          <a:p>
            <a:pPr marL="742950" marR="0" lvl="1" indent="-285750" algn="l" hangingPunct="0">
              <a:spcBef>
                <a:spcPts val="0"/>
              </a:spcBef>
              <a:spcAft>
                <a:spcPts val="0"/>
              </a:spcAft>
              <a:buFont typeface="Wingdings" panose="05000000000000000000" pitchFamily="2" charset="2"/>
              <a:buChar char=""/>
              <a:tabLst>
                <a:tab pos="914400" algn="l"/>
              </a:tabLst>
            </a:pPr>
            <a:r>
              <a:rPr lang="en-US" sz="280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Summary</a:t>
            </a:r>
            <a:endParaRPr lang="en-US" sz="2800" b="1" cap="small" dirty="0">
              <a:solidFill>
                <a:schemeClr val="bg1"/>
              </a:solidFill>
              <a:latin typeface="Gotham Medium" panose="02000604030000020004"/>
              <a:ea typeface="Times New Roman" panose="02020603050405020304" pitchFamily="18" charset="0"/>
            </a:endParaRPr>
          </a:p>
          <a:p>
            <a:pPr marL="1143000" marR="0" lvl="2" indent="-228600" algn="l" hangingPunct="0">
              <a:spcBef>
                <a:spcPts val="0"/>
              </a:spcBef>
              <a:spcAft>
                <a:spcPts val="0"/>
              </a:spcAft>
              <a:buFont typeface="Wingdings" panose="05000000000000000000" pitchFamily="2" charset="2"/>
              <a:buChar char=""/>
              <a:tabLst>
                <a:tab pos="1371600" algn="l"/>
              </a:tabLst>
            </a:pPr>
            <a:r>
              <a:rPr lang="en-US" sz="280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Bible Application</a:t>
            </a:r>
            <a:endParaRPr lang="en-US" sz="2800" b="1" cap="small" dirty="0">
              <a:solidFill>
                <a:schemeClr val="bg1"/>
              </a:solidFill>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280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Conclusion</a:t>
            </a:r>
            <a:endParaRPr lang="en-US" sz="2800" b="1" cap="small" dirty="0">
              <a:solidFill>
                <a:schemeClr val="bg1"/>
              </a:solidFill>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280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Question &amp; Answers</a:t>
            </a:r>
          </a:p>
          <a:p>
            <a:pPr marL="742950" marR="0" lvl="1" indent="-285750" algn="l" hangingPunct="0">
              <a:spcBef>
                <a:spcPts val="0"/>
              </a:spcBef>
              <a:spcAft>
                <a:spcPts val="0"/>
              </a:spcAft>
              <a:buFont typeface="Wingdings" panose="05000000000000000000" pitchFamily="2" charset="2"/>
              <a:buChar char=""/>
              <a:tabLst>
                <a:tab pos="914400" algn="l"/>
              </a:tabLst>
            </a:pPr>
            <a:endParaRPr lang="en-US" sz="2800" b="1" cap="small" dirty="0">
              <a:solidFill>
                <a:schemeClr val="bg1"/>
              </a:solidFill>
              <a:latin typeface="Gotham Medium" panose="02000604030000020004"/>
              <a:ea typeface="Times New Roman" panose="02020603050405020304" pitchFamily="18" charset="0"/>
            </a:endParaRPr>
          </a:p>
        </p:txBody>
      </p:sp>
      <p:sp>
        <p:nvSpPr>
          <p:cNvPr id="8" name="Rectangle 7">
            <a:extLst>
              <a:ext uri="{FF2B5EF4-FFF2-40B4-BE49-F238E27FC236}">
                <a16:creationId xmlns:a16="http://schemas.microsoft.com/office/drawing/2014/main" id="{46EB6426-2FB5-433D-9244-7ECF2452335A}"/>
              </a:ext>
            </a:extLst>
          </p:cNvPr>
          <p:cNvSpPr/>
          <p:nvPr/>
        </p:nvSpPr>
        <p:spPr>
          <a:xfrm>
            <a:off x="160667" y="1073273"/>
            <a:ext cx="12801600" cy="2542234"/>
          </a:xfrm>
          <a:prstGeom prst="rect">
            <a:avLst/>
          </a:prstGeom>
          <a:no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lvl="1" indent="0" algn="l" defTabSz="800140">
              <a:lnSpc>
                <a:spcPct val="90000"/>
              </a:lnSpc>
              <a:spcBef>
                <a:spcPct val="0"/>
              </a:spcBef>
              <a:spcAft>
                <a:spcPct val="15000"/>
              </a:spcAft>
            </a:pPr>
            <a:endParaRPr lang="en-US" sz="1400" b="1" cap="small" dirty="0">
              <a:solidFill>
                <a:schemeClr val="bg1"/>
              </a:solidFill>
              <a:effectLst>
                <a:outerShdw blurRad="38100" dist="38100" dir="2700000" algn="tl">
                  <a:srgbClr val="000000">
                    <a:alpha val="43137"/>
                  </a:srgbClr>
                </a:outerShdw>
              </a:effectLst>
              <a:latin typeface="Gotham Medium" panose="02000604030000020004"/>
            </a:endParaRPr>
          </a:p>
          <a:p>
            <a:pPr lvl="1" indent="0" algn="l" defTabSz="800140">
              <a:lnSpc>
                <a:spcPct val="90000"/>
              </a:lnSpc>
              <a:spcBef>
                <a:spcPct val="0"/>
              </a:spcBef>
              <a:spcAft>
                <a:spcPct val="15000"/>
              </a:spcAft>
            </a:pPr>
            <a:r>
              <a:rPr lang="en-US" sz="3600" b="1" cap="small" dirty="0">
                <a:solidFill>
                  <a:schemeClr val="bg1"/>
                </a:solidFill>
                <a:effectLst>
                  <a:outerShdw blurRad="38100" dist="38100" dir="2700000" algn="tl">
                    <a:srgbClr val="000000">
                      <a:alpha val="43137"/>
                    </a:srgbClr>
                  </a:outerShdw>
                </a:effectLst>
                <a:latin typeface="Gotham Medium" panose="02000604030000020004"/>
              </a:rPr>
              <a:t>Lesson Scripture:</a:t>
            </a:r>
            <a:endParaRPr lang="en-US" sz="1800" b="1" dirty="0">
              <a:solidFill>
                <a:schemeClr val="bg1"/>
              </a:solidFill>
              <a:latin typeface="Gotham Medium" panose="02000604030000020004"/>
            </a:endParaRPr>
          </a:p>
          <a:p>
            <a:pPr lvl="1" indent="0" algn="l" defTabSz="800140">
              <a:lnSpc>
                <a:spcPct val="90000"/>
              </a:lnSpc>
              <a:spcBef>
                <a:spcPct val="0"/>
              </a:spcBef>
              <a:spcAft>
                <a:spcPct val="15000"/>
              </a:spcAft>
            </a:pPr>
            <a:endParaRPr lang="en-US" sz="1800" b="1" dirty="0">
              <a:solidFill>
                <a:schemeClr val="bg1"/>
              </a:solidFill>
              <a:latin typeface="Gotham Medium" panose="02000604030000020004"/>
            </a:endParaRPr>
          </a:p>
          <a:p>
            <a:pPr lvl="1" indent="0" algn="l" defTabSz="800140">
              <a:lnSpc>
                <a:spcPct val="90000"/>
              </a:lnSpc>
              <a:spcBef>
                <a:spcPct val="0"/>
              </a:spcBef>
              <a:spcAft>
                <a:spcPct val="15000"/>
              </a:spcAft>
            </a:pPr>
            <a:r>
              <a:rPr lang="en-US" sz="3600" b="1" cap="small" dirty="0">
                <a:solidFill>
                  <a:schemeClr val="bg1"/>
                </a:solidFill>
                <a:effectLst>
                  <a:outerShdw blurRad="38100" dist="38100" dir="2700000" algn="tl">
                    <a:srgbClr val="000000">
                      <a:alpha val="43137"/>
                    </a:srgbClr>
                  </a:outerShdw>
                </a:effectLst>
                <a:latin typeface="Gotham Medium" panose="02000604030000020004"/>
              </a:rPr>
              <a:t>Lesson Focus: </a:t>
            </a:r>
            <a:r>
              <a:rPr lang="en-US" sz="3600" b="1" cap="small" dirty="0">
                <a:solidFill>
                  <a:schemeClr val="bg1"/>
                </a:solidFill>
                <a:latin typeface="Gotham Medium" panose="02000604030000020004"/>
              </a:rPr>
              <a:t> </a:t>
            </a:r>
            <a:r>
              <a:rPr lang="en-US" sz="2400" b="1" dirty="0">
                <a:solidFill>
                  <a:schemeClr val="bg1"/>
                </a:solidFill>
                <a:latin typeface="Gotham Medium" panose="02000604030000020004"/>
              </a:rPr>
              <a:t>Be creative and productive in all you do. </a:t>
            </a:r>
            <a:r>
              <a:rPr lang="en-US" sz="1800" b="1" dirty="0">
                <a:solidFill>
                  <a:schemeClr val="bg1"/>
                </a:solidFill>
                <a:latin typeface="Gotham Medium" panose="02000604030000020004"/>
              </a:rPr>
              <a:t> </a:t>
            </a:r>
          </a:p>
          <a:p>
            <a:pPr algn="l"/>
            <a:r>
              <a:rPr lang="en-US" sz="3600" b="1" cap="small" dirty="0">
                <a:solidFill>
                  <a:schemeClr val="bg1"/>
                </a:solidFill>
                <a:effectLst>
                  <a:outerShdw blurRad="38100" dist="38100" dir="2700000" algn="tl">
                    <a:srgbClr val="000000">
                      <a:alpha val="43137"/>
                    </a:srgbClr>
                  </a:outerShdw>
                </a:effectLst>
                <a:latin typeface="Gotham Medium" panose="02000604030000020004"/>
              </a:rPr>
              <a:t>Apply the Message:</a:t>
            </a:r>
            <a:endParaRPr lang="en-US" sz="1400" b="1" dirty="0">
              <a:solidFill>
                <a:schemeClr val="bg1"/>
              </a:solidFill>
              <a:latin typeface="Gotham Medium" panose="02000604030000020004"/>
            </a:endParaRPr>
          </a:p>
          <a:p>
            <a:pPr algn="l"/>
            <a:endParaRPr lang="en-US" sz="1400" b="1" dirty="0">
              <a:solidFill>
                <a:schemeClr val="bg1"/>
              </a:solidFill>
              <a:latin typeface="Gotham Medium" panose="02000604030000020004"/>
            </a:endParaRPr>
          </a:p>
        </p:txBody>
      </p:sp>
      <p:sp>
        <p:nvSpPr>
          <p:cNvPr id="3" name="TextBox 2">
            <a:extLst>
              <a:ext uri="{FF2B5EF4-FFF2-40B4-BE49-F238E27FC236}">
                <a16:creationId xmlns:a16="http://schemas.microsoft.com/office/drawing/2014/main" id="{86B78D1A-CA81-D4DE-2422-2B8F3CB614EA}"/>
              </a:ext>
            </a:extLst>
          </p:cNvPr>
          <p:cNvSpPr txBox="1"/>
          <p:nvPr/>
        </p:nvSpPr>
        <p:spPr>
          <a:xfrm>
            <a:off x="3747523" y="2864062"/>
            <a:ext cx="6883767"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400" b="1" dirty="0">
                <a:solidFill>
                  <a:schemeClr val="bg1"/>
                </a:solidFill>
                <a:latin typeface="Gotham Medium" panose="02000604030000020004"/>
              </a:rPr>
              <a:t>Work is not a burden to bear. </a:t>
            </a:r>
          </a:p>
        </p:txBody>
      </p:sp>
      <p:pic>
        <p:nvPicPr>
          <p:cNvPr id="13" name="Picture 12">
            <a:extLst>
              <a:ext uri="{FF2B5EF4-FFF2-40B4-BE49-F238E27FC236}">
                <a16:creationId xmlns:a16="http://schemas.microsoft.com/office/drawing/2014/main" id="{CB01940D-260A-430B-8673-8D8A01B9E356}"/>
              </a:ext>
            </a:extLst>
          </p:cNvPr>
          <p:cNvPicPr>
            <a:picLocks noChangeAspect="1"/>
          </p:cNvPicPr>
          <p:nvPr/>
        </p:nvPicPr>
        <p:blipFill>
          <a:blip r:embed="rId4">
            <a:extLst>
              <a:ext uri="{28A0092B-C50C-407E-A947-70E740481C1C}">
                <a14:useLocalDpi xmlns:a14="http://schemas.microsoft.com/office/drawing/2010/main" val="0"/>
              </a:ext>
            </a:extLst>
          </a:blip>
          <a:srcRect l="7969" r="7969"/>
          <a:stretch/>
        </p:blipFill>
        <p:spPr>
          <a:xfrm>
            <a:off x="9271236" y="952359"/>
            <a:ext cx="5051085" cy="4808670"/>
          </a:xfrm>
          <a:prstGeom prst="flowChartConnector">
            <a:avLst/>
          </a:prstGeom>
          <a:blipFill>
            <a:blip r:embed="rId5"/>
            <a:stretch>
              <a:fillRect/>
            </a:stretch>
          </a:blipFill>
        </p:spPr>
      </p:pic>
      <p:sp>
        <p:nvSpPr>
          <p:cNvPr id="12" name="Title 2">
            <a:extLst>
              <a:ext uri="{FF2B5EF4-FFF2-40B4-BE49-F238E27FC236}">
                <a16:creationId xmlns:a16="http://schemas.microsoft.com/office/drawing/2014/main" id="{73CA73ED-E258-491C-A8C5-3B7FA0697A1D}"/>
              </a:ext>
            </a:extLst>
          </p:cNvPr>
          <p:cNvSpPr txBox="1">
            <a:spLocks/>
          </p:cNvSpPr>
          <p:nvPr/>
        </p:nvSpPr>
        <p:spPr>
          <a:xfrm>
            <a:off x="8714979" y="80758"/>
            <a:ext cx="4289821" cy="731520"/>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47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bg1"/>
                </a:solidFill>
                <a:latin typeface="Gotham Medium"/>
              </a:rPr>
              <a:t>CHRISTIAN MANNER OF JUSTICE</a:t>
            </a:r>
          </a:p>
        </p:txBody>
      </p:sp>
      <p:sp>
        <p:nvSpPr>
          <p:cNvPr id="2" name="Slide Number Placeholder 1">
            <a:extLst>
              <a:ext uri="{FF2B5EF4-FFF2-40B4-BE49-F238E27FC236}">
                <a16:creationId xmlns:a16="http://schemas.microsoft.com/office/drawing/2014/main" id="{B38DD790-1CF4-59B5-F2F9-34E540A6653D}"/>
              </a:ext>
            </a:extLst>
          </p:cNvPr>
          <p:cNvSpPr>
            <a:spLocks noGrp="1"/>
          </p:cNvSpPr>
          <p:nvPr>
            <p:ph type="sldNum" sz="quarter" idx="12"/>
          </p:nvPr>
        </p:nvSpPr>
        <p:spPr>
          <a:xfrm>
            <a:off x="9184640" y="9040144"/>
            <a:ext cx="2926080" cy="519289"/>
          </a:xfrm>
          <a:prstGeom prst="rect">
            <a:avLst/>
          </a:prstGeom>
        </p:spPr>
        <p:txBody>
          <a:bodyPr vert="horz" lIns="91440" tIns="45720" rIns="91440" bIns="45720" rtlCol="0" anchor="ctr"/>
          <a:lstStyle>
            <a:defPPr>
              <a:defRPr lang="en-US"/>
            </a:defPPr>
            <a:lvl1pPr marL="0" algn="r" defTabSz="457200" rtl="0" eaLnBrk="1" latinLnBrk="0" hangingPunct="1">
              <a:defRPr sz="1707"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solidFill>
                  <a:schemeClr val="bg1"/>
                </a:solidFill>
              </a:rPr>
              <a:pPr/>
              <a:t>3</a:t>
            </a:fld>
            <a:endParaRPr lang="en-US" sz="1920" dirty="0">
              <a:solidFill>
                <a:schemeClr val="bg1"/>
              </a:solidFill>
              <a:latin typeface="Arial Black" panose="020B0A04020102020204" pitchFamily="34" charset="0"/>
            </a:endParaRPr>
          </a:p>
        </p:txBody>
      </p:sp>
      <p:sp>
        <p:nvSpPr>
          <p:cNvPr id="5" name="TextBox 4">
            <a:extLst>
              <a:ext uri="{FF2B5EF4-FFF2-40B4-BE49-F238E27FC236}">
                <a16:creationId xmlns:a16="http://schemas.microsoft.com/office/drawing/2014/main" id="{F9928434-9DE8-384F-A750-E476013FD661}"/>
              </a:ext>
            </a:extLst>
          </p:cNvPr>
          <p:cNvSpPr txBox="1"/>
          <p:nvPr/>
        </p:nvSpPr>
        <p:spPr>
          <a:xfrm>
            <a:off x="4052394" y="1135641"/>
            <a:ext cx="5954093" cy="916854"/>
          </a:xfrm>
          <a:prstGeom prst="rect">
            <a:avLst/>
          </a:prstGeom>
          <a:noFill/>
        </p:spPr>
        <p:txBody>
          <a:bodyPr wrap="square">
            <a:spAutoFit/>
          </a:bodyPr>
          <a:lstStyle/>
          <a:p>
            <a:pPr marL="0" marR="0">
              <a:lnSpc>
                <a:spcPct val="115000"/>
              </a:lnSpc>
              <a:spcAft>
                <a:spcPts val="800"/>
              </a:spcAft>
              <a:buNone/>
            </a:pPr>
            <a:r>
              <a:rPr lang="en-US" sz="2400" b="1" dirty="0">
                <a:solidFill>
                  <a:schemeClr val="bg1"/>
                </a:solidFill>
                <a:latin typeface="Gotham Medium" panose="02000604030000020004"/>
              </a:rPr>
              <a:t>Genesis 2:15; Exodus 20:9; John 5:17; 9:4; Acts 20:33–35; 2 Thessalonians 3:6–12</a:t>
            </a:r>
          </a:p>
        </p:txBody>
      </p:sp>
    </p:spTree>
    <p:extLst>
      <p:ext uri="{BB962C8B-B14F-4D97-AF65-F5344CB8AC3E}">
        <p14:creationId xmlns:p14="http://schemas.microsoft.com/office/powerpoint/2010/main" val="16839150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pSp>
        <p:nvGrpSpPr>
          <p:cNvPr id="3074" name="Group 1">
            <a:extLst>
              <a:ext uri="{FF2B5EF4-FFF2-40B4-BE49-F238E27FC236}">
                <a16:creationId xmlns:a16="http://schemas.microsoft.com/office/drawing/2014/main" id="{258686CF-E94E-A271-9CA1-9993459B34E9}"/>
              </a:ext>
            </a:extLst>
          </p:cNvPr>
          <p:cNvGrpSpPr>
            <a:grpSpLocks/>
          </p:cNvGrpSpPr>
          <p:nvPr/>
        </p:nvGrpSpPr>
        <p:grpSpPr bwMode="auto">
          <a:xfrm>
            <a:off x="0" y="2028825"/>
            <a:ext cx="13014325" cy="419100"/>
            <a:chOff x="0" y="0"/>
            <a:chExt cx="1025" cy="33"/>
          </a:xfrm>
        </p:grpSpPr>
        <p:sp>
          <p:nvSpPr>
            <p:cNvPr id="3098" name="Rectangle 2">
              <a:extLst>
                <a:ext uri="{FF2B5EF4-FFF2-40B4-BE49-F238E27FC236}">
                  <a16:creationId xmlns:a16="http://schemas.microsoft.com/office/drawing/2014/main" id="{309A354A-0573-1CAA-C6FB-15360534FB1F}"/>
                </a:ext>
              </a:extLst>
            </p:cNvPr>
            <p:cNvSpPr>
              <a:spLocks/>
            </p:cNvSpPr>
            <p:nvPr/>
          </p:nvSpPr>
          <p:spPr bwMode="auto">
            <a:xfrm>
              <a:off x="0" y="0"/>
              <a:ext cx="1025" cy="33"/>
            </a:xfrm>
            <a:prstGeom prst="rect">
              <a:avLst/>
            </a:prstGeom>
            <a:solidFill>
              <a:srgbClr val="A8DEF9"/>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3099" name="Rectangle 3">
              <a:extLst>
                <a:ext uri="{FF2B5EF4-FFF2-40B4-BE49-F238E27FC236}">
                  <a16:creationId xmlns:a16="http://schemas.microsoft.com/office/drawing/2014/main" id="{0B87F713-3CBE-409B-482E-A0641FF87FA5}"/>
                </a:ext>
              </a:extLst>
            </p:cNvPr>
            <p:cNvSpPr>
              <a:spLocks/>
            </p:cNvSpPr>
            <p:nvPr/>
          </p:nvSpPr>
          <p:spPr bwMode="auto">
            <a:xfrm>
              <a:off x="0" y="2"/>
              <a:ext cx="92" cy="26"/>
            </a:xfrm>
            <a:prstGeom prst="rect">
              <a:avLst/>
            </a:prstGeom>
            <a:solidFill>
              <a:srgbClr val="5F5F00"/>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3100" name="Rectangle 4">
              <a:extLst>
                <a:ext uri="{FF2B5EF4-FFF2-40B4-BE49-F238E27FC236}">
                  <a16:creationId xmlns:a16="http://schemas.microsoft.com/office/drawing/2014/main" id="{DA6267D5-9902-8498-A56F-4BEACA745FE4}"/>
                </a:ext>
              </a:extLst>
            </p:cNvPr>
            <p:cNvSpPr>
              <a:spLocks/>
            </p:cNvSpPr>
            <p:nvPr/>
          </p:nvSpPr>
          <p:spPr bwMode="auto">
            <a:xfrm>
              <a:off x="89" y="3"/>
              <a:ext cx="935" cy="26"/>
            </a:xfrm>
            <a:prstGeom prst="rect">
              <a:avLst/>
            </a:prstGeom>
            <a:solidFill>
              <a:srgbClr val="5A427F"/>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pSp>
      <p:pic>
        <p:nvPicPr>
          <p:cNvPr id="3075" name="Picture 5" descr="image-small.png">
            <a:extLst>
              <a:ext uri="{FF2B5EF4-FFF2-40B4-BE49-F238E27FC236}">
                <a16:creationId xmlns:a16="http://schemas.microsoft.com/office/drawing/2014/main" id="{A49BC041-D5C4-3B84-CD56-0FC8967D32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6350"/>
            <a:ext cx="12995275" cy="973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3076" name="Line 6">
            <a:extLst>
              <a:ext uri="{FF2B5EF4-FFF2-40B4-BE49-F238E27FC236}">
                <a16:creationId xmlns:a16="http://schemas.microsoft.com/office/drawing/2014/main" id="{F06011F7-54E0-4A26-E1F1-3D3082F38261}"/>
              </a:ext>
            </a:extLst>
          </p:cNvPr>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 name="Line 7">
            <a:extLst>
              <a:ext uri="{FF2B5EF4-FFF2-40B4-BE49-F238E27FC236}">
                <a16:creationId xmlns:a16="http://schemas.microsoft.com/office/drawing/2014/main" id="{C00380C9-4434-BAC2-5141-6E262E0ADCA4}"/>
              </a:ext>
            </a:extLst>
          </p:cNvPr>
          <p:cNvSpPr>
            <a:spLocks noChangeShapeType="1"/>
          </p:cNvSpPr>
          <p:nvPr/>
        </p:nvSpPr>
        <p:spPr bwMode="auto">
          <a:xfrm flipV="1">
            <a:off x="0" y="7938"/>
            <a:ext cx="12992100" cy="9732962"/>
          </a:xfrm>
          <a:prstGeom prst="line">
            <a:avLst/>
          </a:prstGeom>
          <a:noFill/>
          <a:ln w="10113" cap="rnd">
            <a:solidFill>
              <a:srgbClr val="9E9EED">
                <a:alpha val="34901"/>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 name="Rectangle 9">
            <a:extLst>
              <a:ext uri="{FF2B5EF4-FFF2-40B4-BE49-F238E27FC236}">
                <a16:creationId xmlns:a16="http://schemas.microsoft.com/office/drawing/2014/main" id="{4397C6B7-2EC8-F553-17CF-F96052995084}"/>
              </a:ext>
            </a:extLst>
          </p:cNvPr>
          <p:cNvSpPr>
            <a:spLocks/>
          </p:cNvSpPr>
          <p:nvPr/>
        </p:nvSpPr>
        <p:spPr bwMode="auto">
          <a:xfrm>
            <a:off x="1187450" y="1987550"/>
            <a:ext cx="30654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7000" tIns="76200" rIns="127000" bIns="76200"/>
          <a:lstStyle>
            <a:lvl1pPr defTabSz="1296988" eaLnBrk="0">
              <a:defRPr sz="3600">
                <a:solidFill>
                  <a:srgbClr val="000000"/>
                </a:solidFill>
                <a:latin typeface="Helvetica Light" charset="0"/>
                <a:ea typeface="Helvetica Light" charset="0"/>
                <a:cs typeface="Helvetica Light" charset="0"/>
                <a:sym typeface="Helvetica Light" charset="0"/>
              </a:defRPr>
            </a:lvl1pPr>
            <a:lvl2pPr marL="742950" indent="-285750" defTabSz="1296988" eaLnBrk="0">
              <a:defRPr sz="3600">
                <a:solidFill>
                  <a:srgbClr val="000000"/>
                </a:solidFill>
                <a:latin typeface="Helvetica Light" charset="0"/>
                <a:ea typeface="Helvetica Light" charset="0"/>
                <a:cs typeface="Helvetica Light" charset="0"/>
                <a:sym typeface="Helvetica Light" charset="0"/>
              </a:defRPr>
            </a:lvl2pPr>
            <a:lvl3pPr marL="1143000" indent="-228600" defTabSz="1296988" eaLnBrk="0">
              <a:defRPr sz="3600">
                <a:solidFill>
                  <a:srgbClr val="000000"/>
                </a:solidFill>
                <a:latin typeface="Helvetica Light" charset="0"/>
                <a:ea typeface="Helvetica Light" charset="0"/>
                <a:cs typeface="Helvetica Light" charset="0"/>
                <a:sym typeface="Helvetica Light" charset="0"/>
              </a:defRPr>
            </a:lvl3pPr>
            <a:lvl4pPr marL="1600200" indent="-228600" defTabSz="1296988" eaLnBrk="0">
              <a:defRPr sz="3600">
                <a:solidFill>
                  <a:srgbClr val="000000"/>
                </a:solidFill>
                <a:latin typeface="Helvetica Light" charset="0"/>
                <a:ea typeface="Helvetica Light" charset="0"/>
                <a:cs typeface="Helvetica Light" charset="0"/>
                <a:sym typeface="Helvetica Light" charset="0"/>
              </a:defRPr>
            </a:lvl4pPr>
            <a:lvl5pPr marL="2057400" indent="-228600" defTabSz="1296988"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2400" b="1">
                <a:solidFill>
                  <a:srgbClr val="FFFFFF"/>
                </a:solidFill>
                <a:latin typeface="Arial Black" panose="020B0A04020102020204" pitchFamily="34" charset="0"/>
                <a:ea typeface="Arial Black" panose="020B0A04020102020204" pitchFamily="34" charset="0"/>
                <a:cs typeface="Arial Black" panose="020B0A04020102020204" pitchFamily="34" charset="0"/>
                <a:sym typeface="Arial Black" panose="020B0A04020102020204" pitchFamily="34" charset="0"/>
              </a:rPr>
              <a:t>INTRODUCTION </a:t>
            </a:r>
            <a:endParaRPr lang="en-US" altLang="en-US"/>
          </a:p>
        </p:txBody>
      </p:sp>
      <p:sp>
        <p:nvSpPr>
          <p:cNvPr id="3080" name="Rectangle 10">
            <a:extLst>
              <a:ext uri="{FF2B5EF4-FFF2-40B4-BE49-F238E27FC236}">
                <a16:creationId xmlns:a16="http://schemas.microsoft.com/office/drawing/2014/main" id="{131DA5F6-ED1E-8D9B-6DE6-0CE38CBAB165}"/>
              </a:ext>
            </a:extLst>
          </p:cNvPr>
          <p:cNvSpPr>
            <a:spLocks/>
          </p:cNvSpPr>
          <p:nvPr/>
        </p:nvSpPr>
        <p:spPr bwMode="auto">
          <a:xfrm>
            <a:off x="1130024" y="2743200"/>
            <a:ext cx="9923739" cy="721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7000" tIns="76200" rIns="127000" bIns="76200"/>
          <a:lstStyle>
            <a:lvl1pPr defTabSz="1300163" eaLnBrk="0">
              <a:defRPr sz="3600">
                <a:solidFill>
                  <a:srgbClr val="000000"/>
                </a:solidFill>
                <a:latin typeface="Helvetica Light" charset="0"/>
                <a:ea typeface="Helvetica Light" charset="0"/>
                <a:cs typeface="Helvetica Light" charset="0"/>
                <a:sym typeface="Helvetica Light" charset="0"/>
              </a:defRPr>
            </a:lvl1pPr>
            <a:lvl2pPr marL="742950" indent="-285750" defTabSz="1300163" eaLnBrk="0">
              <a:defRPr sz="3600">
                <a:solidFill>
                  <a:srgbClr val="000000"/>
                </a:solidFill>
                <a:latin typeface="Helvetica Light" charset="0"/>
                <a:ea typeface="Helvetica Light" charset="0"/>
                <a:cs typeface="Helvetica Light" charset="0"/>
                <a:sym typeface="Helvetica Light" charset="0"/>
              </a:defRPr>
            </a:lvl2pPr>
            <a:lvl3pPr marL="1143000" indent="-228600" defTabSz="1300163" eaLnBrk="0">
              <a:defRPr sz="3600">
                <a:solidFill>
                  <a:srgbClr val="000000"/>
                </a:solidFill>
                <a:latin typeface="Helvetica Light" charset="0"/>
                <a:ea typeface="Helvetica Light" charset="0"/>
                <a:cs typeface="Helvetica Light" charset="0"/>
                <a:sym typeface="Helvetica Light" charset="0"/>
              </a:defRPr>
            </a:lvl3pPr>
            <a:lvl4pPr marL="1600200" indent="-228600" defTabSz="1300163" eaLnBrk="0">
              <a:defRPr sz="3600">
                <a:solidFill>
                  <a:srgbClr val="000000"/>
                </a:solidFill>
                <a:latin typeface="Helvetica Light" charset="0"/>
                <a:ea typeface="Helvetica Light" charset="0"/>
                <a:cs typeface="Helvetica Light" charset="0"/>
                <a:sym typeface="Helvetica Light" charset="0"/>
              </a:defRPr>
            </a:lvl4pPr>
            <a:lvl5pPr marL="2057400" indent="-228600" defTabSz="1300163"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lnSpc>
                <a:spcPct val="125000"/>
              </a:lnSpc>
            </a:pPr>
            <a:r>
              <a:rPr lang="en-US" altLang="en-US" sz="2800" b="1" u="sng" dirty="0">
                <a:solidFill>
                  <a:schemeClr val="bg1"/>
                </a:solidFill>
                <a:latin typeface="Gotham Medium" panose="02000604030000020004"/>
                <a:ea typeface="Helvetica" panose="020B0604020202020204" pitchFamily="34" charset="0"/>
                <a:cs typeface="Helvetica" panose="020B0604020202020204" pitchFamily="34" charset="0"/>
                <a:sym typeface="Helvetica" panose="020B0604020202020204" pitchFamily="34" charset="0"/>
              </a:rPr>
              <a:t>Actions Speak Louder than Words</a:t>
            </a:r>
            <a:r>
              <a:rPr lang="en-US" altLang="en-US" sz="600" b="1" u="sng" dirty="0">
                <a:solidFill>
                  <a:schemeClr val="bg1"/>
                </a:solidFill>
                <a:latin typeface="Gotham Medium" panose="02000604030000020004"/>
                <a:ea typeface="Helvetica" panose="020B0604020202020204" pitchFamily="34" charset="0"/>
                <a:cs typeface="Helvetica" panose="020B0604020202020204" pitchFamily="34" charset="0"/>
                <a:sym typeface="Helvetica" panose="020B0604020202020204" pitchFamily="34" charset="0"/>
              </a:rPr>
              <a:t> </a:t>
            </a:r>
          </a:p>
          <a:p>
            <a:pPr algn="l" eaLnBrk="1">
              <a:lnSpc>
                <a:spcPct val="150000"/>
              </a:lnSpc>
            </a:pPr>
            <a:endParaRPr lang="en-US" altLang="en-US" sz="600" dirty="0">
              <a:solidFill>
                <a:schemeClr val="bg1"/>
              </a:solidFill>
              <a:latin typeface="Gotham Medium" panose="02000604030000020004"/>
            </a:endParaRPr>
          </a:p>
          <a:p>
            <a:pPr lvl="1" algn="l" eaLnBrk="1"/>
            <a:r>
              <a:rPr lang="en-US" altLang="en-US" sz="2800" dirty="0">
                <a:solidFill>
                  <a:schemeClr val="bg1"/>
                </a:solidFill>
                <a:latin typeface="Gotham Medium" panose="02000604030000020004"/>
              </a:rPr>
              <a:t>At age 15, I started working at a fast-food restaurant. The job came with an unexpected perk: Bible discussions with my Christian manager. Nearly four decades later, I have forgotten most of our conversations, but an act of kindness he displayed has stayed with me. One morning, I found a man rummaging through the dumpster, looking for food and told my manager. I expected my manager to chase the man away. Instead, I was surprised. He brought the man inside, gave him a meal, and packed fresh food for him to take. That day, I saw an aspect of God’s character uniquely displayed through my manager. His single act of generosity, hospitality, and respect had a more significant impact on me than any of our discussions. </a:t>
            </a:r>
            <a:endParaRPr lang="en-US" altLang="en-US" sz="4400" dirty="0">
              <a:solidFill>
                <a:schemeClr val="bg1"/>
              </a:solidFill>
              <a:latin typeface="Gotham Medium" panose="02000604030000020004"/>
            </a:endParaRPr>
          </a:p>
        </p:txBody>
      </p:sp>
      <p:sp>
        <p:nvSpPr>
          <p:cNvPr id="3081" name="Rectangle 11">
            <a:extLst>
              <a:ext uri="{FF2B5EF4-FFF2-40B4-BE49-F238E27FC236}">
                <a16:creationId xmlns:a16="http://schemas.microsoft.com/office/drawing/2014/main" id="{049C8C47-8E48-1611-AE2F-B0698918BEC8}"/>
              </a:ext>
            </a:extLst>
          </p:cNvPr>
          <p:cNvSpPr>
            <a:spLocks/>
          </p:cNvSpPr>
          <p:nvPr/>
        </p:nvSpPr>
        <p:spPr bwMode="auto">
          <a:xfrm>
            <a:off x="0" y="1995488"/>
            <a:ext cx="13004800" cy="61912"/>
          </a:xfrm>
          <a:prstGeom prst="rect">
            <a:avLst/>
          </a:prstGeom>
          <a:solidFill>
            <a:srgbClr val="FFFFFF"/>
          </a:solidFill>
          <a:ln>
            <a:noFill/>
          </a:ln>
          <a:effectLst>
            <a:outerShdw dist="10160" dir="5400000" algn="ctr" rotWithShape="0">
              <a:srgbClr val="000000">
                <a:alpha val="59998"/>
              </a:srgbClr>
            </a:outerShdw>
          </a:effectLst>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3097" name="Rectangle 33">
            <a:extLst>
              <a:ext uri="{FF2B5EF4-FFF2-40B4-BE49-F238E27FC236}">
                <a16:creationId xmlns:a16="http://schemas.microsoft.com/office/drawing/2014/main" id="{D61FC4DA-E890-8FB9-D90D-D563AEDB0248}"/>
              </a:ext>
            </a:extLst>
          </p:cNvPr>
          <p:cNvSpPr>
            <a:spLocks/>
          </p:cNvSpPr>
          <p:nvPr/>
        </p:nvSpPr>
        <p:spPr bwMode="auto">
          <a:xfrm>
            <a:off x="6310313" y="9258300"/>
            <a:ext cx="3698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fld id="{3D479DEE-13C9-4129-9312-A73C4178B40C}" type="slidenum">
              <a:rPr lang="en-US" altLang="en-US" sz="1800"/>
              <a:pPr eaLnBrk="1"/>
              <a:t>4</a:t>
            </a:fld>
            <a:endParaRPr lang="en-US" altLang="en-US"/>
          </a:p>
        </p:txBody>
      </p:sp>
      <p:sp>
        <p:nvSpPr>
          <p:cNvPr id="2" name="Rectangle 12">
            <a:extLst>
              <a:ext uri="{FF2B5EF4-FFF2-40B4-BE49-F238E27FC236}">
                <a16:creationId xmlns:a16="http://schemas.microsoft.com/office/drawing/2014/main" id="{0E588161-6614-3E3D-600F-B79DAFF0C6D8}"/>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aphicFrame>
        <p:nvGraphicFramePr>
          <p:cNvPr id="3" name="Group 13">
            <a:extLst>
              <a:ext uri="{FF2B5EF4-FFF2-40B4-BE49-F238E27FC236}">
                <a16:creationId xmlns:a16="http://schemas.microsoft.com/office/drawing/2014/main" id="{1ECC3796-F01A-BDFF-2454-CE634E4BB989}"/>
              </a:ext>
            </a:extLst>
          </p:cNvPr>
          <p:cNvGraphicFramePr>
            <a:graphicFrameLocks noGrp="1"/>
          </p:cNvGraphicFramePr>
          <p:nvPr>
            <p:extLst>
              <p:ext uri="{D42A27DB-BD31-4B8C-83A1-F6EECF244321}">
                <p14:modId xmlns:p14="http://schemas.microsoft.com/office/powerpoint/2010/main" val="2959353961"/>
              </p:ext>
            </p:extLst>
          </p:nvPr>
        </p:nvGraphicFramePr>
        <p:xfrm>
          <a:off x="12700" y="-63500"/>
          <a:ext cx="11041063" cy="1999104"/>
        </p:xfrm>
        <a:graphic>
          <a:graphicData uri="http://schemas.openxmlformats.org/drawingml/2006/table">
            <a:tbl>
              <a:tblPr/>
              <a:tblGrid>
                <a:gridCol w="6478163">
                  <a:extLst>
                    <a:ext uri="{9D8B030D-6E8A-4147-A177-3AD203B41FA5}">
                      <a16:colId xmlns:a16="http://schemas.microsoft.com/office/drawing/2014/main" val="20000"/>
                    </a:ext>
                  </a:extLst>
                </a:gridCol>
                <a:gridCol w="4562900">
                  <a:extLst>
                    <a:ext uri="{9D8B030D-6E8A-4147-A177-3AD203B41FA5}">
                      <a16:colId xmlns:a16="http://schemas.microsoft.com/office/drawing/2014/main" val="20001"/>
                    </a:ext>
                  </a:extLst>
                </a:gridCol>
              </a:tblGrid>
              <a:tr h="571540">
                <a:tc gridSpan="2">
                  <a:txBody>
                    <a:bodyPr/>
                    <a:lstStyle/>
                    <a:p>
                      <a:pPr marL="0" marR="0" lvl="0" indent="0" algn="ctr" defTabSz="1847850" rtl="0" eaLnBrk="1" fontAlgn="base" latinLnBrk="0" hangingPunct="0">
                        <a:lnSpc>
                          <a:spcPct val="100000"/>
                        </a:lnSpc>
                        <a:spcBef>
                          <a:spcPct val="0"/>
                        </a:spcBef>
                        <a:spcAft>
                          <a:spcPct val="0"/>
                        </a:spcAft>
                        <a:buClrTx/>
                        <a:buSzTx/>
                        <a:buFontTx/>
                        <a:buNone/>
                        <a:tabLst/>
                        <a:defRPr/>
                      </a:pPr>
                      <a:r>
                        <a:rPr kumimoji="0" lang="en-US" sz="2800" b="1" i="0" u="none" strike="noStrike" kern="1200"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rPr>
                        <a:t>CHRISTIAN MANNER OF JUSTICE</a:t>
                      </a: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000000"/>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0"/>
                  </a:ext>
                </a:extLst>
              </a:tr>
              <a:tr h="1016202">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Focus: </a:t>
                      </a:r>
                      <a:r>
                        <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Trust in God and not the uncertainty of wealth. </a:t>
                      </a:r>
                      <a:endPar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000000"/>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Scripture: </a:t>
                      </a:r>
                      <a:endParaRPr kumimoji="0" lang="en-US" sz="2500" b="0" i="0" u="none" strike="noStrike" cap="none" normalizeH="0" baseline="0" dirty="0">
                        <a:ln>
                          <a:noFill/>
                        </a:ln>
                        <a:solidFill>
                          <a:srgbClr val="FFFFFF"/>
                        </a:solidFill>
                        <a:effectLst/>
                        <a:latin typeface="Helvetica" charset="0"/>
                        <a:ea typeface="Helvetica" charset="0"/>
                        <a:cs typeface="Helvetica" charset="0"/>
                        <a:sym typeface="Helvetica" charset="0"/>
                      </a:endParaRPr>
                    </a:p>
                    <a:p>
                      <a:pPr marL="0" marR="0" lvl="0" indent="0" algn="l" defTabSz="1847850" rtl="0" eaLnBrk="1" fontAlgn="base" latinLnBrk="0" hangingPunct="0">
                        <a:lnSpc>
                          <a:spcPct val="100000"/>
                        </a:lnSpc>
                        <a:spcBef>
                          <a:spcPct val="0"/>
                        </a:spcBef>
                        <a:spcAft>
                          <a:spcPct val="0"/>
                        </a:spcAft>
                        <a:buClrTx/>
                        <a:buSzTx/>
                        <a:buFontTx/>
                        <a:buNone/>
                        <a:tabLst/>
                      </a:pPr>
                      <a:r>
                        <a:rPr kumimoji="0" lang="en-US" sz="21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Deuteronomy 24:14–21; Ephesians 6:5–9; 1 Timothy 6:17–19</a:t>
                      </a:r>
                      <a:endParaRPr kumimoji="0" lang="en-US" sz="18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63500" marR="63500" marT="63504" marB="63504" horzOverflow="overflow">
                    <a:lnL w="25688" cap="flat" cmpd="sng" algn="ctr">
                      <a:solidFill>
                        <a:srgbClr val="000000"/>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extLst>
                  <a:ext uri="{0D108BD9-81ED-4DB2-BD59-A6C34878D82A}">
                    <a16:rowId xmlns:a16="http://schemas.microsoft.com/office/drawing/2014/main" val="10001"/>
                  </a:ext>
                </a:extLst>
              </a:tr>
              <a:tr h="401396">
                <a:tc gridSpan="2">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Live It Out: </a:t>
                      </a:r>
                      <a:r>
                        <a:rPr kumimoji="0" lang="en-US" sz="18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 </a:t>
                      </a:r>
                      <a:r>
                        <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Find an opportunity to bless another person. .</a:t>
                      </a:r>
                      <a:endPar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4" name="Picture 32">
            <a:extLst>
              <a:ext uri="{FF2B5EF4-FFF2-40B4-BE49-F238E27FC236}">
                <a16:creationId xmlns:a16="http://schemas.microsoft.com/office/drawing/2014/main" id="{F8D97134-E777-C00E-D0E7-3F3FEA187B6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11161713" y="-47625"/>
            <a:ext cx="1843087"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5" name="Slide Number Placeholder 1">
            <a:extLst>
              <a:ext uri="{FF2B5EF4-FFF2-40B4-BE49-F238E27FC236}">
                <a16:creationId xmlns:a16="http://schemas.microsoft.com/office/drawing/2014/main" id="{B9E3D1D8-5D89-D4D6-121D-13F98F5D98CC}"/>
              </a:ext>
            </a:extLst>
          </p:cNvPr>
          <p:cNvSpPr txBox="1">
            <a:spLocks/>
          </p:cNvSpPr>
          <p:nvPr/>
        </p:nvSpPr>
        <p:spPr>
          <a:xfrm>
            <a:off x="10693400" y="9122055"/>
            <a:ext cx="1752600" cy="63154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707" kern="1200">
                <a:solidFill>
                  <a:schemeClr val="tx1">
                    <a:tint val="82000"/>
                  </a:schemeClr>
                </a:solidFill>
                <a:latin typeface="+mn-lt"/>
                <a:ea typeface="+mn-ea"/>
                <a:cs typeface="+mn-cs"/>
                <a:sym typeface="Helvetica Light" charset="0"/>
              </a:defRPr>
            </a:lvl1pPr>
            <a:lvl2pPr marL="457200" indent="1143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2pPr>
            <a:lvl3pPr marL="914400" indent="2286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3pPr>
            <a:lvl4pPr marL="1371600" indent="3429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4pPr>
            <a:lvl5pPr marL="1828800" indent="4572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5pPr>
            <a:lvl6pPr marL="2286000" algn="l" defTabSz="457200" rtl="0" eaLnBrk="1" latinLnBrk="0" hangingPunct="1">
              <a:defRPr sz="1800" kern="1200">
                <a:solidFill>
                  <a:schemeClr val="tx1"/>
                </a:solidFill>
                <a:latin typeface="+mn-lt"/>
                <a:ea typeface="+mn-ea"/>
                <a:cs typeface="+mn-cs"/>
                <a:sym typeface="Helvetica Light" charset="0"/>
              </a:defRPr>
            </a:lvl6pPr>
            <a:lvl7pPr marL="2743200" algn="l" defTabSz="457200" rtl="0" eaLnBrk="1" latinLnBrk="0" hangingPunct="1">
              <a:defRPr sz="1800" kern="1200">
                <a:solidFill>
                  <a:schemeClr val="tx1"/>
                </a:solidFill>
                <a:latin typeface="+mn-lt"/>
                <a:ea typeface="+mn-ea"/>
                <a:cs typeface="+mn-cs"/>
                <a:sym typeface="Helvetica Light" charset="0"/>
              </a:defRPr>
            </a:lvl7pPr>
            <a:lvl8pPr marL="3200400" algn="l" defTabSz="457200" rtl="0" eaLnBrk="1" latinLnBrk="0" hangingPunct="1">
              <a:defRPr sz="1800" kern="1200">
                <a:solidFill>
                  <a:schemeClr val="tx1"/>
                </a:solidFill>
                <a:latin typeface="+mn-lt"/>
                <a:ea typeface="+mn-ea"/>
                <a:cs typeface="+mn-cs"/>
                <a:sym typeface="Helvetica Light" charset="0"/>
              </a:defRPr>
            </a:lvl8pPr>
            <a:lvl9pPr marL="3657600" algn="l" defTabSz="457200" rtl="0" eaLnBrk="1" latinLnBrk="0" hangingPunct="1">
              <a:defRPr sz="1800" kern="1200">
                <a:solidFill>
                  <a:schemeClr val="tx1"/>
                </a:solidFill>
                <a:latin typeface="+mn-lt"/>
                <a:ea typeface="+mn-ea"/>
                <a:cs typeface="+mn-cs"/>
                <a:sym typeface="Helvetica Light" charset="0"/>
              </a:defRPr>
            </a:lvl9pPr>
          </a:lstStyle>
          <a:p>
            <a:fld id="{D57F1E4F-1CFF-5643-939E-217C01CDF565}" type="slidenum">
              <a:rPr lang="en-US" sz="1800" b="1" smtClean="0">
                <a:solidFill>
                  <a:schemeClr val="bg1"/>
                </a:solidFill>
                <a:latin typeface="Arial Black" panose="020B0A04020102020204" pitchFamily="34" charset="0"/>
              </a:rPr>
              <a:pPr/>
              <a:t>4</a:t>
            </a:fld>
            <a:endParaRPr lang="en-US" sz="2000" b="1" dirty="0">
              <a:solidFill>
                <a:schemeClr val="bg1"/>
              </a:solidFill>
              <a:latin typeface="Arial Black" panose="020B0A04020102020204" pitchFamily="34" charset="0"/>
            </a:endParaRPr>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2000"/>
            <a:lum/>
          </a:blip>
          <a:srcRect/>
          <a:stretch>
            <a:fillRect/>
          </a:stretch>
        </a:blipFill>
        <a:effectLst/>
      </p:bgPr>
    </p:bg>
    <p:spTree>
      <p:nvGrpSpPr>
        <p:cNvPr id="1" name="">
          <a:extLst>
            <a:ext uri="{FF2B5EF4-FFF2-40B4-BE49-F238E27FC236}">
              <a16:creationId xmlns:a16="http://schemas.microsoft.com/office/drawing/2014/main" id="{DAF96FF0-430C-1E89-2239-FFD4B4545846}"/>
            </a:ext>
          </a:extLst>
        </p:cNvPr>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D266EB3-CEDA-491F-634F-EE3C205DAD38}"/>
              </a:ext>
            </a:extLst>
          </p:cNvPr>
          <p:cNvCxnSpPr/>
          <p:nvPr/>
        </p:nvCxnSpPr>
        <p:spPr>
          <a:xfrm>
            <a:off x="203200" y="6324600"/>
            <a:ext cx="13030200" cy="0"/>
          </a:xfrm>
          <a:prstGeom prst="line">
            <a:avLst/>
          </a:prstGeom>
          <a:ln>
            <a:solidFill>
              <a:schemeClr val="tx1"/>
            </a:solidFill>
          </a:ln>
        </p:spPr>
        <p:style>
          <a:lnRef idx="3">
            <a:schemeClr val="accent3"/>
          </a:lnRef>
          <a:fillRef idx="0">
            <a:schemeClr val="accent3"/>
          </a:fillRef>
          <a:effectRef idx="2">
            <a:schemeClr val="accent3"/>
          </a:effectRef>
          <a:fontRef idx="minor">
            <a:schemeClr val="tx1"/>
          </a:fontRef>
        </p:style>
      </p:cxnSp>
      <p:sp>
        <p:nvSpPr>
          <p:cNvPr id="14" name="Rectangle 13">
            <a:extLst>
              <a:ext uri="{FF2B5EF4-FFF2-40B4-BE49-F238E27FC236}">
                <a16:creationId xmlns:a16="http://schemas.microsoft.com/office/drawing/2014/main" id="{E19F091B-4F2E-2149-2905-A7ADF9C1E531}"/>
              </a:ext>
            </a:extLst>
          </p:cNvPr>
          <p:cNvSpPr/>
          <p:nvPr/>
        </p:nvSpPr>
        <p:spPr>
          <a:xfrm>
            <a:off x="25400" y="6429905"/>
            <a:ext cx="13030200" cy="3416320"/>
          </a:xfrm>
          <a:prstGeom prst="rect">
            <a:avLst/>
          </a:prstGeom>
          <a:solidFill>
            <a:srgbClr val="002060">
              <a:alpha val="35000"/>
            </a:srgbClr>
          </a:solid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lvl="1" algn="l" hangingPunct="0">
              <a:tabLst>
                <a:tab pos="914400" algn="l"/>
              </a:tabLst>
            </a:pPr>
            <a:endParaRPr lang="en-US" sz="2400" b="1" dirty="0">
              <a:solidFill>
                <a:schemeClr val="bg1"/>
              </a:solidFill>
              <a:latin typeface="Gotham Medium" panose="02000604030000020004"/>
              <a:ea typeface="Helvetica Neue"/>
              <a:cs typeface="Helvetica Neue"/>
              <a:sym typeface="Helvetica Neue"/>
            </a:endParaRPr>
          </a:p>
          <a:p>
            <a:pPr lvl="1" algn="l" hangingPunct="0">
              <a:tabLst>
                <a:tab pos="914400" algn="l"/>
              </a:tabLst>
            </a:pPr>
            <a:r>
              <a:rPr lang="en-US" sz="2400" b="1" dirty="0">
                <a:solidFill>
                  <a:schemeClr val="bg1"/>
                </a:solidFill>
                <a:latin typeface="Gotham Medium" panose="02000604030000020004"/>
                <a:ea typeface="Helvetica Neue"/>
                <a:cs typeface="Helvetica Neue"/>
                <a:sym typeface="Helvetica Neue"/>
              </a:rPr>
              <a:t>These scriptures collectively reveal that God delights in bringing joy, restoration, celebration, and spiritual freedom to His people. From Isaac’s miraculous birth to Jesus turning water into wine, God demonstrates His faithfulness and abundance. Zechariah and Jeremiah portray restored communities filled with peace, safety, and rejoicing, while Colossians teaches freedom from burdensome human traditions. Jesus further reveals that God’s kingdom includes both repentance and joyful celebration. Together, these passages teach that God’s grace transforms sorrow into joy, emptiness into abundance, and bondage into freedom.</a:t>
            </a:r>
          </a:p>
          <a:p>
            <a:pPr lvl="1" algn="l" hangingPunct="0">
              <a:tabLst>
                <a:tab pos="914400" algn="l"/>
              </a:tabLst>
            </a:pPr>
            <a:endParaRPr lang="en-US" sz="2400" b="1" dirty="0">
              <a:solidFill>
                <a:schemeClr val="bg1"/>
              </a:solidFill>
              <a:latin typeface="Gotham Medium" panose="02000604030000020004"/>
              <a:ea typeface="Helvetica Neue"/>
              <a:cs typeface="Helvetica Neue"/>
              <a:sym typeface="Helvetica Neue"/>
            </a:endParaRPr>
          </a:p>
        </p:txBody>
      </p:sp>
      <p:sp>
        <p:nvSpPr>
          <p:cNvPr id="8" name="Rectangle 7">
            <a:extLst>
              <a:ext uri="{FF2B5EF4-FFF2-40B4-BE49-F238E27FC236}">
                <a16:creationId xmlns:a16="http://schemas.microsoft.com/office/drawing/2014/main" id="{BEFFBA57-593D-C4F6-2A4F-692F50A10C43}"/>
              </a:ext>
            </a:extLst>
          </p:cNvPr>
          <p:cNvSpPr/>
          <p:nvPr/>
        </p:nvSpPr>
        <p:spPr>
          <a:xfrm>
            <a:off x="-26738" y="2004946"/>
            <a:ext cx="13030200" cy="4401205"/>
          </a:xfrm>
          <a:prstGeom prst="rect">
            <a:avLst/>
          </a:prstGeom>
          <a:solidFill>
            <a:srgbClr val="002060">
              <a:alpha val="35000"/>
            </a:srgbClr>
          </a:solid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lvl="2"/>
            <a:r>
              <a:rPr lang="en-US" sz="4000" b="1" cap="small" dirty="0">
                <a:solidFill>
                  <a:schemeClr val="bg1"/>
                </a:solidFill>
                <a:effectLst>
                  <a:outerShdw blurRad="38100" dist="38100" dir="2700000" algn="tl">
                    <a:srgbClr val="000000">
                      <a:alpha val="43137"/>
                    </a:srgbClr>
                  </a:outerShdw>
                </a:effectLst>
                <a:latin typeface="Gotham Medium" panose="02000604030000020004"/>
                <a:sym typeface="Helvetica Neue"/>
              </a:rPr>
              <a:t>Daily Bible Readings</a:t>
            </a:r>
          </a:p>
          <a:p>
            <a:pPr lvl="4"/>
            <a:r>
              <a:rPr lang="en-US" sz="3200" b="1" dirty="0">
                <a:solidFill>
                  <a:schemeClr val="bg1"/>
                </a:solidFill>
                <a:latin typeface="Gotham Medium" panose="02000604030000020004"/>
                <a:ea typeface="Helvetica Neue"/>
                <a:cs typeface="Helvetica Neue"/>
                <a:sym typeface="Helvetica Neue"/>
              </a:rPr>
              <a:t>Week of May 18 through May 23</a:t>
            </a:r>
          </a:p>
          <a:p>
            <a:pPr lvl="7"/>
            <a:r>
              <a:rPr lang="en-US" sz="3200" b="1" dirty="0">
                <a:solidFill>
                  <a:schemeClr val="bg1"/>
                </a:solidFill>
                <a:latin typeface="Gotham Medium" panose="02000604030000020004"/>
                <a:ea typeface="Helvetica Neue"/>
                <a:cs typeface="Helvetica Neue"/>
                <a:sym typeface="Helvetica Neue"/>
              </a:rPr>
              <a:t>John 2:1–11—A Feast of Finest Wine. </a:t>
            </a:r>
          </a:p>
          <a:p>
            <a:pPr lvl="7"/>
            <a:r>
              <a:rPr lang="en-US" sz="3200" b="1" dirty="0">
                <a:solidFill>
                  <a:schemeClr val="bg1"/>
                </a:solidFill>
                <a:latin typeface="Gotham Medium" panose="02000604030000020004"/>
                <a:ea typeface="Helvetica Neue"/>
                <a:cs typeface="Helvetica Neue"/>
                <a:sym typeface="Helvetica Neue"/>
              </a:rPr>
              <a:t>Genesis 21:1–8—Celebrate God’s Blessings. </a:t>
            </a:r>
          </a:p>
          <a:p>
            <a:pPr lvl="7"/>
            <a:r>
              <a:rPr lang="en-US" sz="3200" b="1" dirty="0">
                <a:solidFill>
                  <a:schemeClr val="bg1"/>
                </a:solidFill>
                <a:latin typeface="Gotham Medium" panose="02000604030000020004"/>
                <a:ea typeface="Helvetica Neue"/>
                <a:cs typeface="Helvetica Neue"/>
                <a:sym typeface="Helvetica Neue"/>
              </a:rPr>
              <a:t>Zechariah 8:1–5—Playing Children Signal God’s Grace. </a:t>
            </a:r>
          </a:p>
          <a:p>
            <a:pPr lvl="7"/>
            <a:r>
              <a:rPr lang="en-US" sz="3200" b="1" dirty="0">
                <a:solidFill>
                  <a:schemeClr val="bg1"/>
                </a:solidFill>
                <a:latin typeface="Gotham Medium" panose="02000604030000020004"/>
                <a:ea typeface="Helvetica Neue"/>
                <a:cs typeface="Helvetica Neue"/>
                <a:sym typeface="Helvetica Neue"/>
              </a:rPr>
              <a:t>Colossians 2:16–23—Release from Human Rules. </a:t>
            </a:r>
          </a:p>
          <a:p>
            <a:pPr lvl="7"/>
            <a:r>
              <a:rPr lang="en-US" sz="3200" b="1" dirty="0">
                <a:solidFill>
                  <a:schemeClr val="bg1"/>
                </a:solidFill>
                <a:latin typeface="Gotham Medium" panose="02000604030000020004"/>
                <a:ea typeface="Helvetica Neue"/>
                <a:cs typeface="Helvetica Neue"/>
                <a:sym typeface="Helvetica Neue"/>
              </a:rPr>
              <a:t>Matthew 11:7–11, 16–19—A Time for Feasting and Joy. </a:t>
            </a:r>
          </a:p>
          <a:p>
            <a:pPr lvl="7"/>
            <a:r>
              <a:rPr lang="en-US" sz="3200" b="1" dirty="0">
                <a:solidFill>
                  <a:schemeClr val="bg1"/>
                </a:solidFill>
                <a:latin typeface="Gotham Medium" panose="02000604030000020004"/>
                <a:ea typeface="Helvetica Neue"/>
                <a:cs typeface="Helvetica Neue"/>
                <a:sym typeface="Helvetica Neue"/>
              </a:rPr>
              <a:t>Jeremiah 31:10–14—Rejoice and Be Glad. </a:t>
            </a:r>
          </a:p>
          <a:p>
            <a:pPr algn="l"/>
            <a:endParaRPr lang="en-US" sz="1600" b="1" dirty="0">
              <a:solidFill>
                <a:schemeClr val="bg1"/>
              </a:solidFill>
              <a:latin typeface="Gotham Medium" panose="02000604030000020004"/>
            </a:endParaRPr>
          </a:p>
        </p:txBody>
      </p:sp>
      <p:pic>
        <p:nvPicPr>
          <p:cNvPr id="13" name="Picture 12">
            <a:extLst>
              <a:ext uri="{FF2B5EF4-FFF2-40B4-BE49-F238E27FC236}">
                <a16:creationId xmlns:a16="http://schemas.microsoft.com/office/drawing/2014/main" id="{A40C2BFD-FB95-74BD-EBFA-7C938A1EB9FC}"/>
              </a:ext>
            </a:extLst>
          </p:cNvPr>
          <p:cNvPicPr>
            <a:picLocks noChangeAspect="1"/>
          </p:cNvPicPr>
          <p:nvPr/>
        </p:nvPicPr>
        <p:blipFill>
          <a:blip r:embed="rId4">
            <a:extLst>
              <a:ext uri="{28A0092B-C50C-407E-A947-70E740481C1C}">
                <a14:useLocalDpi xmlns:a14="http://schemas.microsoft.com/office/drawing/2010/main" val="0"/>
              </a:ext>
            </a:extLst>
          </a:blip>
          <a:srcRect l="10893" r="10893"/>
          <a:stretch/>
        </p:blipFill>
        <p:spPr>
          <a:xfrm>
            <a:off x="-24063" y="2004946"/>
            <a:ext cx="2971326" cy="3040296"/>
          </a:xfrm>
          <a:prstGeom prst="flowChartConnector">
            <a:avLst/>
          </a:prstGeom>
        </p:spPr>
      </p:pic>
      <p:sp>
        <p:nvSpPr>
          <p:cNvPr id="2" name="Slide Number Placeholder 1">
            <a:extLst>
              <a:ext uri="{FF2B5EF4-FFF2-40B4-BE49-F238E27FC236}">
                <a16:creationId xmlns:a16="http://schemas.microsoft.com/office/drawing/2014/main" id="{1316FE5A-05B4-A9DC-C403-94EA52FCE67D}"/>
              </a:ext>
            </a:extLst>
          </p:cNvPr>
          <p:cNvSpPr>
            <a:spLocks noGrp="1"/>
          </p:cNvSpPr>
          <p:nvPr>
            <p:ph type="sldNum" sz="quarter" idx="12"/>
          </p:nvPr>
        </p:nvSpPr>
        <p:spPr>
          <a:xfrm>
            <a:off x="10693400" y="9122055"/>
            <a:ext cx="1752600" cy="631545"/>
          </a:xfrm>
          <a:prstGeom prst="rect">
            <a:avLst/>
          </a:prstGeom>
        </p:spPr>
        <p:txBody>
          <a:bodyPr vert="horz" lIns="91440" tIns="45720" rIns="91440" bIns="45720" rtlCol="0" anchor="ctr"/>
          <a:lstStyle>
            <a:defPPr>
              <a:defRPr lang="en-US"/>
            </a:defPPr>
            <a:lvl1pPr marL="0" algn="r" defTabSz="457200" rtl="0" eaLnBrk="1" latinLnBrk="0" hangingPunct="1">
              <a:defRPr sz="1707"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800" b="1" smtClean="0">
                <a:solidFill>
                  <a:schemeClr val="bg1"/>
                </a:solidFill>
                <a:latin typeface="Arial Black" panose="020B0A04020102020204" pitchFamily="34" charset="0"/>
              </a:rPr>
              <a:pPr/>
              <a:t>5</a:t>
            </a:fld>
            <a:endParaRPr lang="en-US" sz="2000" b="1" dirty="0">
              <a:solidFill>
                <a:schemeClr val="bg1"/>
              </a:solidFill>
              <a:latin typeface="Arial Black" panose="020B0A04020102020204" pitchFamily="34" charset="0"/>
            </a:endParaRPr>
          </a:p>
        </p:txBody>
      </p:sp>
      <p:sp>
        <p:nvSpPr>
          <p:cNvPr id="5" name="Rectangle 12">
            <a:extLst>
              <a:ext uri="{FF2B5EF4-FFF2-40B4-BE49-F238E27FC236}">
                <a16:creationId xmlns:a16="http://schemas.microsoft.com/office/drawing/2014/main" id="{D2BAF151-C605-8AC9-9EF1-94900F7BF1D4}"/>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aphicFrame>
        <p:nvGraphicFramePr>
          <p:cNvPr id="6" name="Group 13">
            <a:extLst>
              <a:ext uri="{FF2B5EF4-FFF2-40B4-BE49-F238E27FC236}">
                <a16:creationId xmlns:a16="http://schemas.microsoft.com/office/drawing/2014/main" id="{D541E081-00D2-B2F9-59A1-691FB259E480}"/>
              </a:ext>
            </a:extLst>
          </p:cNvPr>
          <p:cNvGraphicFramePr>
            <a:graphicFrameLocks noGrp="1"/>
          </p:cNvGraphicFramePr>
          <p:nvPr>
            <p:extLst>
              <p:ext uri="{D42A27DB-BD31-4B8C-83A1-F6EECF244321}">
                <p14:modId xmlns:p14="http://schemas.microsoft.com/office/powerpoint/2010/main" val="219577389"/>
              </p:ext>
            </p:extLst>
          </p:nvPr>
        </p:nvGraphicFramePr>
        <p:xfrm>
          <a:off x="12700" y="-63500"/>
          <a:ext cx="11041063" cy="1999104"/>
        </p:xfrm>
        <a:graphic>
          <a:graphicData uri="http://schemas.openxmlformats.org/drawingml/2006/table">
            <a:tbl>
              <a:tblPr/>
              <a:tblGrid>
                <a:gridCol w="6478163">
                  <a:extLst>
                    <a:ext uri="{9D8B030D-6E8A-4147-A177-3AD203B41FA5}">
                      <a16:colId xmlns:a16="http://schemas.microsoft.com/office/drawing/2014/main" val="20000"/>
                    </a:ext>
                  </a:extLst>
                </a:gridCol>
                <a:gridCol w="4562900">
                  <a:extLst>
                    <a:ext uri="{9D8B030D-6E8A-4147-A177-3AD203B41FA5}">
                      <a16:colId xmlns:a16="http://schemas.microsoft.com/office/drawing/2014/main" val="20001"/>
                    </a:ext>
                  </a:extLst>
                </a:gridCol>
              </a:tblGrid>
              <a:tr h="571540">
                <a:tc gridSpan="2">
                  <a:txBody>
                    <a:bodyPr/>
                    <a:lstStyle/>
                    <a:p>
                      <a:pPr marL="0" marR="0" lvl="0" indent="0" algn="ctr" defTabSz="1847850" rtl="0" eaLnBrk="1" fontAlgn="base" latinLnBrk="0" hangingPunct="0">
                        <a:lnSpc>
                          <a:spcPct val="100000"/>
                        </a:lnSpc>
                        <a:spcBef>
                          <a:spcPct val="0"/>
                        </a:spcBef>
                        <a:spcAft>
                          <a:spcPct val="0"/>
                        </a:spcAft>
                        <a:buClrTx/>
                        <a:buSzTx/>
                        <a:buFontTx/>
                        <a:buNone/>
                        <a:tabLst/>
                        <a:defRPr/>
                      </a:pPr>
                      <a:r>
                        <a:rPr kumimoji="0" lang="en-US" sz="2800" b="1" i="0" u="none" strike="noStrike" kern="1200"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rPr>
                        <a:t>CHRISTIAN MANNER OF JUSTICE</a:t>
                      </a: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000000"/>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0"/>
                  </a:ext>
                </a:extLst>
              </a:tr>
              <a:tr h="1016202">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Focus: </a:t>
                      </a:r>
                      <a:r>
                        <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Trust in God and not the uncertainty of wealth. </a:t>
                      </a:r>
                      <a:endPar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000000"/>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Scripture: </a:t>
                      </a:r>
                      <a:endParaRPr kumimoji="0" lang="en-US" sz="2500" b="0" i="0" u="none" strike="noStrike" cap="none" normalizeH="0" baseline="0" dirty="0">
                        <a:ln>
                          <a:noFill/>
                        </a:ln>
                        <a:solidFill>
                          <a:srgbClr val="FFFFFF"/>
                        </a:solidFill>
                        <a:effectLst/>
                        <a:latin typeface="Helvetica" charset="0"/>
                        <a:ea typeface="Helvetica" charset="0"/>
                        <a:cs typeface="Helvetica" charset="0"/>
                        <a:sym typeface="Helvetica" charset="0"/>
                      </a:endParaRPr>
                    </a:p>
                    <a:p>
                      <a:pPr marL="0" marR="0" lvl="0" indent="0" algn="l" defTabSz="1847850" rtl="0" eaLnBrk="1" fontAlgn="base" latinLnBrk="0" hangingPunct="0">
                        <a:lnSpc>
                          <a:spcPct val="100000"/>
                        </a:lnSpc>
                        <a:spcBef>
                          <a:spcPct val="0"/>
                        </a:spcBef>
                        <a:spcAft>
                          <a:spcPct val="0"/>
                        </a:spcAft>
                        <a:buClrTx/>
                        <a:buSzTx/>
                        <a:buFontTx/>
                        <a:buNone/>
                        <a:tabLst/>
                      </a:pPr>
                      <a:r>
                        <a:rPr kumimoji="0" lang="en-US" sz="21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Deuteronomy 24:14–21; Ephesians 6:5–9; 1 Timothy 6:17–19</a:t>
                      </a:r>
                      <a:endParaRPr kumimoji="0" lang="en-US" sz="18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63500" marR="63500" marT="63504" marB="63504" horzOverflow="overflow">
                    <a:lnL w="25688" cap="flat" cmpd="sng" algn="ctr">
                      <a:solidFill>
                        <a:srgbClr val="000000"/>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extLst>
                  <a:ext uri="{0D108BD9-81ED-4DB2-BD59-A6C34878D82A}">
                    <a16:rowId xmlns:a16="http://schemas.microsoft.com/office/drawing/2014/main" val="10001"/>
                  </a:ext>
                </a:extLst>
              </a:tr>
              <a:tr h="401396">
                <a:tc gridSpan="2">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OUTLINE</a:t>
                      </a: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7" name="Picture 32">
            <a:extLst>
              <a:ext uri="{FF2B5EF4-FFF2-40B4-BE49-F238E27FC236}">
                <a16:creationId xmlns:a16="http://schemas.microsoft.com/office/drawing/2014/main" id="{29D386FE-70C2-5935-685F-83DE0DFF73F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11161713" y="-47625"/>
            <a:ext cx="1843087"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Tree>
    <p:extLst>
      <p:ext uri="{BB962C8B-B14F-4D97-AF65-F5344CB8AC3E}">
        <p14:creationId xmlns:p14="http://schemas.microsoft.com/office/powerpoint/2010/main" val="4116628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7D3FF125-A7F4-3151-ECD6-A5F09DFD6881}"/>
              </a:ext>
            </a:extLst>
          </p:cNvPr>
          <p:cNvGrpSpPr>
            <a:grpSpLocks/>
          </p:cNvGrpSpPr>
          <p:nvPr/>
        </p:nvGrpSpPr>
        <p:grpSpPr bwMode="auto">
          <a:xfrm>
            <a:off x="0" y="2028825"/>
            <a:ext cx="13014325" cy="419100"/>
            <a:chOff x="0" y="0"/>
            <a:chExt cx="1025" cy="33"/>
          </a:xfrm>
        </p:grpSpPr>
        <p:sp>
          <p:nvSpPr>
            <p:cNvPr id="4122" name="Rectangle 2">
              <a:extLst>
                <a:ext uri="{FF2B5EF4-FFF2-40B4-BE49-F238E27FC236}">
                  <a16:creationId xmlns:a16="http://schemas.microsoft.com/office/drawing/2014/main" id="{0E01E853-725E-4E8D-A682-B240EE1A88FA}"/>
                </a:ext>
              </a:extLst>
            </p:cNvPr>
            <p:cNvSpPr>
              <a:spLocks/>
            </p:cNvSpPr>
            <p:nvPr/>
          </p:nvSpPr>
          <p:spPr bwMode="auto">
            <a:xfrm>
              <a:off x="0" y="0"/>
              <a:ext cx="1025" cy="33"/>
            </a:xfrm>
            <a:prstGeom prst="rect">
              <a:avLst/>
            </a:prstGeom>
            <a:solidFill>
              <a:srgbClr val="A8DEF9"/>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4123" name="Rectangle 3">
              <a:extLst>
                <a:ext uri="{FF2B5EF4-FFF2-40B4-BE49-F238E27FC236}">
                  <a16:creationId xmlns:a16="http://schemas.microsoft.com/office/drawing/2014/main" id="{AB778FAE-17D0-150D-1AEE-A1C14C963B34}"/>
                </a:ext>
              </a:extLst>
            </p:cNvPr>
            <p:cNvSpPr>
              <a:spLocks/>
            </p:cNvSpPr>
            <p:nvPr/>
          </p:nvSpPr>
          <p:spPr bwMode="auto">
            <a:xfrm>
              <a:off x="0" y="2"/>
              <a:ext cx="92" cy="26"/>
            </a:xfrm>
            <a:prstGeom prst="rect">
              <a:avLst/>
            </a:prstGeom>
            <a:solidFill>
              <a:srgbClr val="5F5F00"/>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4124" name="Rectangle 4">
              <a:extLst>
                <a:ext uri="{FF2B5EF4-FFF2-40B4-BE49-F238E27FC236}">
                  <a16:creationId xmlns:a16="http://schemas.microsoft.com/office/drawing/2014/main" id="{224142C8-23C7-7526-8AF4-4C1B54858425}"/>
                </a:ext>
              </a:extLst>
            </p:cNvPr>
            <p:cNvSpPr>
              <a:spLocks/>
            </p:cNvSpPr>
            <p:nvPr/>
          </p:nvSpPr>
          <p:spPr bwMode="auto">
            <a:xfrm>
              <a:off x="89" y="3"/>
              <a:ext cx="935" cy="26"/>
            </a:xfrm>
            <a:prstGeom prst="rect">
              <a:avLst/>
            </a:prstGeom>
            <a:solidFill>
              <a:srgbClr val="5A427F"/>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pSp>
      <p:pic>
        <p:nvPicPr>
          <p:cNvPr id="4099" name="Picture 5" descr="image-small.png">
            <a:extLst>
              <a:ext uri="{FF2B5EF4-FFF2-40B4-BE49-F238E27FC236}">
                <a16:creationId xmlns:a16="http://schemas.microsoft.com/office/drawing/2014/main" id="{EBC647D6-467B-3DC4-FAE7-B551850152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6350"/>
            <a:ext cx="12995275" cy="9732963"/>
          </a:xfrm>
          <a:prstGeom prst="rect">
            <a:avLst/>
          </a:prstGeom>
          <a:blipFill>
            <a:blip r:embed="rId4"/>
            <a:stretch>
              <a:fillRect/>
            </a:stretch>
          </a:blipFill>
          <a:ln>
            <a:noFill/>
          </a:ln>
        </p:spPr>
      </p:pic>
      <p:sp>
        <p:nvSpPr>
          <p:cNvPr id="4100" name="Line 6">
            <a:extLst>
              <a:ext uri="{FF2B5EF4-FFF2-40B4-BE49-F238E27FC236}">
                <a16:creationId xmlns:a16="http://schemas.microsoft.com/office/drawing/2014/main" id="{DC50FBBB-814E-92B4-C1B9-05A21DA41322}"/>
              </a:ext>
            </a:extLst>
          </p:cNvPr>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 name="Line 7">
            <a:extLst>
              <a:ext uri="{FF2B5EF4-FFF2-40B4-BE49-F238E27FC236}">
                <a16:creationId xmlns:a16="http://schemas.microsoft.com/office/drawing/2014/main" id="{BF56C65F-3514-9309-8186-34EEE484F8E5}"/>
              </a:ext>
            </a:extLst>
          </p:cNvPr>
          <p:cNvSpPr>
            <a:spLocks noChangeShapeType="1"/>
          </p:cNvSpPr>
          <p:nvPr/>
        </p:nvSpPr>
        <p:spPr bwMode="auto">
          <a:xfrm flipV="1">
            <a:off x="0" y="7938"/>
            <a:ext cx="12992100" cy="9732962"/>
          </a:xfrm>
          <a:prstGeom prst="line">
            <a:avLst/>
          </a:prstGeom>
          <a:noFill/>
          <a:ln w="10113" cap="rnd">
            <a:solidFill>
              <a:srgbClr val="9E9EED">
                <a:alpha val="34901"/>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3" name="Rectangle 9">
            <a:extLst>
              <a:ext uri="{FF2B5EF4-FFF2-40B4-BE49-F238E27FC236}">
                <a16:creationId xmlns:a16="http://schemas.microsoft.com/office/drawing/2014/main" id="{446A40D4-AC66-7A60-B2DA-17437B2F096D}"/>
              </a:ext>
            </a:extLst>
          </p:cNvPr>
          <p:cNvSpPr>
            <a:spLocks/>
          </p:cNvSpPr>
          <p:nvPr/>
        </p:nvSpPr>
        <p:spPr bwMode="auto">
          <a:xfrm>
            <a:off x="49630" y="2066925"/>
            <a:ext cx="30654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7000" tIns="76200" rIns="127000" bIns="76200"/>
          <a:lstStyle>
            <a:lvl1pPr defTabSz="1296988" eaLnBrk="0">
              <a:defRPr sz="3600">
                <a:solidFill>
                  <a:srgbClr val="000000"/>
                </a:solidFill>
                <a:latin typeface="Helvetica Light" charset="0"/>
                <a:ea typeface="Helvetica Light" charset="0"/>
                <a:cs typeface="Helvetica Light" charset="0"/>
                <a:sym typeface="Helvetica Light" charset="0"/>
              </a:defRPr>
            </a:lvl1pPr>
            <a:lvl2pPr marL="742950" indent="-285750" defTabSz="1296988" eaLnBrk="0">
              <a:defRPr sz="3600">
                <a:solidFill>
                  <a:srgbClr val="000000"/>
                </a:solidFill>
                <a:latin typeface="Helvetica Light" charset="0"/>
                <a:ea typeface="Helvetica Light" charset="0"/>
                <a:cs typeface="Helvetica Light" charset="0"/>
                <a:sym typeface="Helvetica Light" charset="0"/>
              </a:defRPr>
            </a:lvl2pPr>
            <a:lvl3pPr marL="1143000" indent="-228600" defTabSz="1296988" eaLnBrk="0">
              <a:defRPr sz="3600">
                <a:solidFill>
                  <a:srgbClr val="000000"/>
                </a:solidFill>
                <a:latin typeface="Helvetica Light" charset="0"/>
                <a:ea typeface="Helvetica Light" charset="0"/>
                <a:cs typeface="Helvetica Light" charset="0"/>
                <a:sym typeface="Helvetica Light" charset="0"/>
              </a:defRPr>
            </a:lvl3pPr>
            <a:lvl4pPr marL="1600200" indent="-228600" defTabSz="1296988" eaLnBrk="0">
              <a:defRPr sz="3600">
                <a:solidFill>
                  <a:srgbClr val="000000"/>
                </a:solidFill>
                <a:latin typeface="Helvetica Light" charset="0"/>
                <a:ea typeface="Helvetica Light" charset="0"/>
                <a:cs typeface="Helvetica Light" charset="0"/>
                <a:sym typeface="Helvetica Light" charset="0"/>
              </a:defRPr>
            </a:lvl4pPr>
            <a:lvl5pPr marL="2057400" indent="-228600" defTabSz="1296988"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2400" b="1" dirty="0">
                <a:solidFill>
                  <a:srgbClr val="FFFFFF"/>
                </a:solidFill>
                <a:latin typeface="Arial Black" panose="020B0A04020102020204" pitchFamily="34" charset="0"/>
                <a:ea typeface="Arial Black" panose="020B0A04020102020204" pitchFamily="34" charset="0"/>
                <a:cs typeface="Arial Black" panose="020B0A04020102020204" pitchFamily="34" charset="0"/>
                <a:sym typeface="Arial Black" panose="020B0A04020102020204" pitchFamily="34" charset="0"/>
              </a:rPr>
              <a:t>INTRODUCTION </a:t>
            </a:r>
            <a:endParaRPr lang="en-US" altLang="en-US" dirty="0"/>
          </a:p>
        </p:txBody>
      </p:sp>
      <p:sp>
        <p:nvSpPr>
          <p:cNvPr id="7178" name="Rectangle 10">
            <a:extLst>
              <a:ext uri="{FF2B5EF4-FFF2-40B4-BE49-F238E27FC236}">
                <a16:creationId xmlns:a16="http://schemas.microsoft.com/office/drawing/2014/main" id="{DE22D793-5B35-1D8A-6CC6-A726F3F9D381}"/>
              </a:ext>
            </a:extLst>
          </p:cNvPr>
          <p:cNvSpPr>
            <a:spLocks/>
          </p:cNvSpPr>
          <p:nvPr/>
        </p:nvSpPr>
        <p:spPr bwMode="auto">
          <a:xfrm>
            <a:off x="40272" y="2587541"/>
            <a:ext cx="12979400" cy="3632200"/>
          </a:xfrm>
          <a:prstGeom prst="rect">
            <a:avLst/>
          </a:prstGeom>
          <a:solidFill>
            <a:schemeClr val="tx1">
              <a:lumMod val="95000"/>
              <a:lumOff val="5000"/>
              <a:alpha val="60000"/>
            </a:schemeClr>
          </a:solidFill>
          <a:ln w="12700" cap="flat" cmpd="sng">
            <a:noFill/>
            <a:prstDash val="solid"/>
            <a:miter lim="0"/>
            <a:headEnd/>
            <a:tailEnd/>
          </a:ln>
          <a:effectLst/>
        </p:spPr>
        <p:txBody>
          <a:bodyPr lIns="127000" tIns="76200" rIns="127000" bIns="76200"/>
          <a:lstStyle/>
          <a:p>
            <a:pPr algn="l">
              <a:defRPr/>
            </a:pPr>
            <a:r>
              <a:rPr lang="en-US" sz="2800" b="1" dirty="0">
                <a:solidFill>
                  <a:schemeClr val="bg1"/>
                </a:solidFill>
                <a:latin typeface="Helvetica" charset="0"/>
                <a:ea typeface="Helvetica" charset="0"/>
                <a:cs typeface="Helvetica" charset="0"/>
              </a:rPr>
              <a:t>Gleaning</a:t>
            </a:r>
          </a:p>
          <a:p>
            <a:pPr lvl="1" indent="0" algn="l">
              <a:defRPr/>
            </a:pPr>
            <a:r>
              <a:rPr lang="en-US" sz="1800" b="1" dirty="0">
                <a:solidFill>
                  <a:schemeClr val="bg1"/>
                </a:solidFill>
                <a:latin typeface="Helvetica" charset="0"/>
                <a:ea typeface="Helvetica" charset="0"/>
                <a:cs typeface="Helvetica" charset="0"/>
              </a:rPr>
              <a:t>God commands field workers to leave remnants of their harvests behind for the poor to glean (Lev. 19:9–10; 23:22; Deut. 24:19–21). Laws about gleaning were a practical expression of God’s concern for the poor; they were God’s version of a social safety net. Gleaning is itself a form of work, but it helped the poorest people maintain their dignity. Some agricultural societies still practice this today. </a:t>
            </a:r>
          </a:p>
          <a:p>
            <a:pPr lvl="1" indent="0" algn="l">
              <a:defRPr/>
            </a:pPr>
            <a:r>
              <a:rPr lang="en-US" sz="1800" b="1" dirty="0">
                <a:solidFill>
                  <a:schemeClr val="bg1"/>
                </a:solidFill>
                <a:latin typeface="Helvetica" charset="0"/>
                <a:ea typeface="Helvetica" charset="0"/>
                <a:cs typeface="Helvetica" charset="0"/>
              </a:rPr>
              <a:t> </a:t>
            </a:r>
          </a:p>
          <a:p>
            <a:pPr lvl="1" indent="0" algn="l">
              <a:defRPr/>
            </a:pPr>
            <a:r>
              <a:rPr lang="en-US" sz="1800" b="1" dirty="0">
                <a:solidFill>
                  <a:schemeClr val="bg1"/>
                </a:solidFill>
                <a:latin typeface="Helvetica" charset="0"/>
                <a:ea typeface="Helvetica" charset="0"/>
                <a:cs typeface="Helvetica" charset="0"/>
              </a:rPr>
              <a:t>A memorable example is that of Ruth, gleaning in the fields of her relative and future husband, Boaz. He is portrayed as the kind of righteous Israelite who seeks justice for others. He instructs his workers not only to allow Ruth to glean freely (which the law requires), but to deliberately leave stalks behind for her to find, so that she would have more than enough to feed herself and her mother-in-law, (Ruth 2:16).  He also provides Ruth with water, since she would be as thirsty as any other worker (Ruth 2:9). </a:t>
            </a:r>
          </a:p>
        </p:txBody>
      </p:sp>
      <p:sp>
        <p:nvSpPr>
          <p:cNvPr id="4106" name="Rectangle 33">
            <a:extLst>
              <a:ext uri="{FF2B5EF4-FFF2-40B4-BE49-F238E27FC236}">
                <a16:creationId xmlns:a16="http://schemas.microsoft.com/office/drawing/2014/main" id="{69FB0367-B4ED-3401-4540-BA94A73C9719}"/>
              </a:ext>
            </a:extLst>
          </p:cNvPr>
          <p:cNvSpPr>
            <a:spLocks/>
          </p:cNvSpPr>
          <p:nvPr/>
        </p:nvSpPr>
        <p:spPr bwMode="auto">
          <a:xfrm>
            <a:off x="6310313" y="9258300"/>
            <a:ext cx="3698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fld id="{9FDF3F2C-796D-49BB-93EE-EAFD9F4E557B}" type="slidenum">
              <a:rPr lang="en-US" altLang="en-US" sz="1800"/>
              <a:pPr eaLnBrk="1"/>
              <a:t>6</a:t>
            </a:fld>
            <a:endParaRPr lang="en-US" altLang="en-US"/>
          </a:p>
        </p:txBody>
      </p:sp>
      <p:sp>
        <p:nvSpPr>
          <p:cNvPr id="3081" name="Rectangle 11">
            <a:extLst>
              <a:ext uri="{FF2B5EF4-FFF2-40B4-BE49-F238E27FC236}">
                <a16:creationId xmlns:a16="http://schemas.microsoft.com/office/drawing/2014/main" id="{049C8C47-8E48-1611-AE2F-B0698918BEC8}"/>
              </a:ext>
            </a:extLst>
          </p:cNvPr>
          <p:cNvSpPr>
            <a:spLocks/>
          </p:cNvSpPr>
          <p:nvPr/>
        </p:nvSpPr>
        <p:spPr bwMode="auto">
          <a:xfrm>
            <a:off x="0" y="1995488"/>
            <a:ext cx="13004800" cy="61912"/>
          </a:xfrm>
          <a:prstGeom prst="rect">
            <a:avLst/>
          </a:prstGeom>
          <a:solidFill>
            <a:srgbClr val="FFFFFF"/>
          </a:solidFill>
          <a:ln>
            <a:noFill/>
          </a:ln>
          <a:effectLst>
            <a:outerShdw dist="10160" dir="5400000" algn="ctr" rotWithShape="0">
              <a:srgbClr val="000000">
                <a:alpha val="59998"/>
              </a:srgbClr>
            </a:outerShdw>
          </a:effectLst>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3082" name="Rectangle 12">
            <a:extLst>
              <a:ext uri="{FF2B5EF4-FFF2-40B4-BE49-F238E27FC236}">
                <a16:creationId xmlns:a16="http://schemas.microsoft.com/office/drawing/2014/main" id="{0E588161-6614-3E3D-600F-B79DAFF0C6D8}"/>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aphicFrame>
        <p:nvGraphicFramePr>
          <p:cNvPr id="5133" name="Group 13">
            <a:extLst>
              <a:ext uri="{FF2B5EF4-FFF2-40B4-BE49-F238E27FC236}">
                <a16:creationId xmlns:a16="http://schemas.microsoft.com/office/drawing/2014/main" id="{1ECC3796-F01A-BDFF-2454-CE634E4BB989}"/>
              </a:ext>
            </a:extLst>
          </p:cNvPr>
          <p:cNvGraphicFramePr>
            <a:graphicFrameLocks noGrp="1"/>
          </p:cNvGraphicFramePr>
          <p:nvPr>
            <p:extLst>
              <p:ext uri="{D42A27DB-BD31-4B8C-83A1-F6EECF244321}">
                <p14:modId xmlns:p14="http://schemas.microsoft.com/office/powerpoint/2010/main" val="134508458"/>
              </p:ext>
            </p:extLst>
          </p:nvPr>
        </p:nvGraphicFramePr>
        <p:xfrm>
          <a:off x="12700" y="-63500"/>
          <a:ext cx="11041063" cy="2090476"/>
        </p:xfrm>
        <a:graphic>
          <a:graphicData uri="http://schemas.openxmlformats.org/drawingml/2006/table">
            <a:tbl>
              <a:tblPr/>
              <a:tblGrid>
                <a:gridCol w="6478163">
                  <a:extLst>
                    <a:ext uri="{9D8B030D-6E8A-4147-A177-3AD203B41FA5}">
                      <a16:colId xmlns:a16="http://schemas.microsoft.com/office/drawing/2014/main" val="20000"/>
                    </a:ext>
                  </a:extLst>
                </a:gridCol>
                <a:gridCol w="4562900">
                  <a:extLst>
                    <a:ext uri="{9D8B030D-6E8A-4147-A177-3AD203B41FA5}">
                      <a16:colId xmlns:a16="http://schemas.microsoft.com/office/drawing/2014/main" val="20001"/>
                    </a:ext>
                  </a:extLst>
                </a:gridCol>
              </a:tblGrid>
              <a:tr h="571540">
                <a:tc gridSpan="2">
                  <a:txBody>
                    <a:bodyPr/>
                    <a:lstStyle/>
                    <a:p>
                      <a:pPr marL="0" marR="0" lvl="0" indent="0" algn="ctr" defTabSz="1847850" rtl="0" eaLnBrk="1" fontAlgn="base" latinLnBrk="0" hangingPunct="0">
                        <a:lnSpc>
                          <a:spcPct val="100000"/>
                        </a:lnSpc>
                        <a:spcBef>
                          <a:spcPct val="0"/>
                        </a:spcBef>
                        <a:spcAft>
                          <a:spcPct val="0"/>
                        </a:spcAft>
                        <a:buClrTx/>
                        <a:buSzTx/>
                        <a:buFontTx/>
                        <a:buNone/>
                        <a:tabLst/>
                        <a:defRPr/>
                      </a:pPr>
                      <a:r>
                        <a:rPr kumimoji="0" lang="en-US" sz="2800" b="1" i="0" u="none" strike="noStrike" kern="1200"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rPr>
                        <a:t>CHRISTIAN MANNER OF JUSTICE</a:t>
                      </a: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000000"/>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0"/>
                  </a:ext>
                </a:extLst>
              </a:tr>
              <a:tr h="1016202">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Focus: </a:t>
                      </a:r>
                      <a:r>
                        <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Trust in God and not the uncertainty of wealth. </a:t>
                      </a:r>
                      <a:endPar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000000"/>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Scripture: </a:t>
                      </a:r>
                      <a:endParaRPr kumimoji="0" lang="en-US" sz="2500" b="0" i="0" u="none" strike="noStrike" cap="none" normalizeH="0" baseline="0" dirty="0">
                        <a:ln>
                          <a:noFill/>
                        </a:ln>
                        <a:solidFill>
                          <a:srgbClr val="FFFFFF"/>
                        </a:solidFill>
                        <a:effectLst/>
                        <a:latin typeface="Helvetica" charset="0"/>
                        <a:ea typeface="Helvetica" charset="0"/>
                        <a:cs typeface="Helvetica" charset="0"/>
                        <a:sym typeface="Helvetica" charset="0"/>
                      </a:endParaRPr>
                    </a:p>
                    <a:p>
                      <a:pPr marL="0" marR="0" lvl="0" indent="0" algn="l" defTabSz="1847850" rtl="0" eaLnBrk="1" fontAlgn="base" latinLnBrk="0" hangingPunct="0">
                        <a:lnSpc>
                          <a:spcPct val="100000"/>
                        </a:lnSpc>
                        <a:spcBef>
                          <a:spcPct val="0"/>
                        </a:spcBef>
                        <a:spcAft>
                          <a:spcPct val="0"/>
                        </a:spcAft>
                        <a:buClrTx/>
                        <a:buSzTx/>
                        <a:buFontTx/>
                        <a:buNone/>
                        <a:tabLst/>
                      </a:pPr>
                      <a:r>
                        <a:rPr kumimoji="0" lang="en-US" sz="21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Deuteronomy 24:14–21; Ephesians 6:5–9; 1 Timothy 6:17–19</a:t>
                      </a:r>
                      <a:endParaRPr kumimoji="0" lang="en-US" sz="18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63500" marR="63500" marT="63504" marB="63504" horzOverflow="overflow">
                    <a:lnL w="25688" cap="flat" cmpd="sng" algn="ctr">
                      <a:solidFill>
                        <a:srgbClr val="000000"/>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extLst>
                  <a:ext uri="{0D108BD9-81ED-4DB2-BD59-A6C34878D82A}">
                    <a16:rowId xmlns:a16="http://schemas.microsoft.com/office/drawing/2014/main" val="10001"/>
                  </a:ext>
                </a:extLst>
              </a:tr>
              <a:tr h="401396">
                <a:tc gridSpan="2">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OVERVIEW</a:t>
                      </a:r>
                      <a:endParaRPr kumimoji="0" lang="en-US" sz="2400" b="1" i="0" u="none" strike="noStrike" kern="1200" cap="none" normalizeH="0" baseline="0" dirty="0">
                        <a:ln>
                          <a:noFill/>
                        </a:ln>
                        <a:solidFill>
                          <a:schemeClr val="bg1"/>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2" name="Picture 32">
            <a:extLst>
              <a:ext uri="{FF2B5EF4-FFF2-40B4-BE49-F238E27FC236}">
                <a16:creationId xmlns:a16="http://schemas.microsoft.com/office/drawing/2014/main" id="{232587D7-4DDE-EBD0-40DE-CF599D94861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11161713" y="-47625"/>
            <a:ext cx="1843087"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3" name="Slide Number Placeholder 1">
            <a:extLst>
              <a:ext uri="{FF2B5EF4-FFF2-40B4-BE49-F238E27FC236}">
                <a16:creationId xmlns:a16="http://schemas.microsoft.com/office/drawing/2014/main" id="{0F1BCC4F-C3DB-87E9-F636-9B17972700D8}"/>
              </a:ext>
            </a:extLst>
          </p:cNvPr>
          <p:cNvSpPr txBox="1">
            <a:spLocks/>
          </p:cNvSpPr>
          <p:nvPr/>
        </p:nvSpPr>
        <p:spPr>
          <a:xfrm>
            <a:off x="10693400" y="9122055"/>
            <a:ext cx="1752600" cy="63154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707" kern="1200">
                <a:solidFill>
                  <a:schemeClr val="tx1">
                    <a:tint val="82000"/>
                  </a:schemeClr>
                </a:solidFill>
                <a:latin typeface="+mn-lt"/>
                <a:ea typeface="+mn-ea"/>
                <a:cs typeface="+mn-cs"/>
                <a:sym typeface="Helvetica Light" charset="0"/>
              </a:defRPr>
            </a:lvl1pPr>
            <a:lvl2pPr marL="457200" indent="1143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2pPr>
            <a:lvl3pPr marL="914400" indent="2286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3pPr>
            <a:lvl4pPr marL="1371600" indent="3429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4pPr>
            <a:lvl5pPr marL="1828800" indent="4572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5pPr>
            <a:lvl6pPr marL="2286000" algn="l" defTabSz="457200" rtl="0" eaLnBrk="1" latinLnBrk="0" hangingPunct="1">
              <a:defRPr sz="1800" kern="1200">
                <a:solidFill>
                  <a:schemeClr val="tx1"/>
                </a:solidFill>
                <a:latin typeface="+mn-lt"/>
                <a:ea typeface="+mn-ea"/>
                <a:cs typeface="+mn-cs"/>
                <a:sym typeface="Helvetica Light" charset="0"/>
              </a:defRPr>
            </a:lvl6pPr>
            <a:lvl7pPr marL="2743200" algn="l" defTabSz="457200" rtl="0" eaLnBrk="1" latinLnBrk="0" hangingPunct="1">
              <a:defRPr sz="1800" kern="1200">
                <a:solidFill>
                  <a:schemeClr val="tx1"/>
                </a:solidFill>
                <a:latin typeface="+mn-lt"/>
                <a:ea typeface="+mn-ea"/>
                <a:cs typeface="+mn-cs"/>
                <a:sym typeface="Helvetica Light" charset="0"/>
              </a:defRPr>
            </a:lvl7pPr>
            <a:lvl8pPr marL="3200400" algn="l" defTabSz="457200" rtl="0" eaLnBrk="1" latinLnBrk="0" hangingPunct="1">
              <a:defRPr sz="1800" kern="1200">
                <a:solidFill>
                  <a:schemeClr val="tx1"/>
                </a:solidFill>
                <a:latin typeface="+mn-lt"/>
                <a:ea typeface="+mn-ea"/>
                <a:cs typeface="+mn-cs"/>
                <a:sym typeface="Helvetica Light" charset="0"/>
              </a:defRPr>
            </a:lvl8pPr>
            <a:lvl9pPr marL="3657600" algn="l" defTabSz="457200" rtl="0" eaLnBrk="1" latinLnBrk="0" hangingPunct="1">
              <a:defRPr sz="1800" kern="1200">
                <a:solidFill>
                  <a:schemeClr val="tx1"/>
                </a:solidFill>
                <a:latin typeface="+mn-lt"/>
                <a:ea typeface="+mn-ea"/>
                <a:cs typeface="+mn-cs"/>
                <a:sym typeface="Helvetica Light" charset="0"/>
              </a:defRPr>
            </a:lvl9pPr>
          </a:lstStyle>
          <a:p>
            <a:fld id="{D57F1E4F-1CFF-5643-939E-217C01CDF565}" type="slidenum">
              <a:rPr lang="en-US" sz="1800" b="1" smtClean="0">
                <a:solidFill>
                  <a:schemeClr val="bg1"/>
                </a:solidFill>
                <a:latin typeface="Arial Black" panose="020B0A04020102020204" pitchFamily="34" charset="0"/>
              </a:rPr>
              <a:pPr/>
              <a:t>6</a:t>
            </a:fld>
            <a:endParaRPr lang="en-US" sz="2000" b="1" dirty="0">
              <a:solidFill>
                <a:schemeClr val="bg1"/>
              </a:solidFill>
              <a:latin typeface="Arial Black" panose="020B0A04020102020204" pitchFamily="34" charset="0"/>
            </a:endParaRPr>
          </a:p>
        </p:txBody>
      </p:sp>
      <p:sp>
        <p:nvSpPr>
          <p:cNvPr id="7" name="Rectangle 10">
            <a:extLst>
              <a:ext uri="{FF2B5EF4-FFF2-40B4-BE49-F238E27FC236}">
                <a16:creationId xmlns:a16="http://schemas.microsoft.com/office/drawing/2014/main" id="{167E69AE-C441-5155-A746-9A391947F833}"/>
              </a:ext>
            </a:extLst>
          </p:cNvPr>
          <p:cNvSpPr>
            <a:spLocks/>
          </p:cNvSpPr>
          <p:nvPr/>
        </p:nvSpPr>
        <p:spPr bwMode="auto">
          <a:xfrm>
            <a:off x="23228" y="6229182"/>
            <a:ext cx="12979400" cy="3632200"/>
          </a:xfrm>
          <a:prstGeom prst="rect">
            <a:avLst/>
          </a:prstGeom>
          <a:solidFill>
            <a:schemeClr val="tx1">
              <a:lumMod val="95000"/>
              <a:lumOff val="5000"/>
              <a:alpha val="60000"/>
            </a:schemeClr>
          </a:solidFill>
          <a:ln w="12700" cap="flat" cmpd="sng">
            <a:noFill/>
            <a:prstDash val="solid"/>
            <a:miter lim="0"/>
            <a:headEnd/>
            <a:tailEnd/>
          </a:ln>
          <a:effectLst/>
        </p:spPr>
        <p:txBody>
          <a:bodyPr lIns="127000" tIns="76200" rIns="127000" bIns="76200"/>
          <a:lstStyle/>
          <a:p>
            <a:pPr algn="l">
              <a:defRPr/>
            </a:pPr>
            <a:r>
              <a:rPr lang="en-US" sz="2800" b="1" dirty="0">
                <a:solidFill>
                  <a:schemeClr val="bg1"/>
                </a:solidFill>
                <a:latin typeface="Helvetica" charset="0"/>
                <a:ea typeface="Helvetica" charset="0"/>
                <a:cs typeface="Helvetica" charset="0"/>
              </a:rPr>
              <a:t>Other Ancient Systems of Law</a:t>
            </a:r>
          </a:p>
          <a:p>
            <a:pPr lvl="1" indent="0" algn="l">
              <a:defRPr/>
            </a:pPr>
            <a:r>
              <a:rPr lang="en-US" sz="1800" b="1" dirty="0">
                <a:solidFill>
                  <a:schemeClr val="bg1"/>
                </a:solidFill>
                <a:latin typeface="Helvetica" charset="0"/>
                <a:ea typeface="Helvetica" charset="0"/>
                <a:cs typeface="Helvetica" charset="0"/>
              </a:rPr>
              <a:t>It is fascinating to compare and contrast some of the </a:t>
            </a:r>
            <a:r>
              <a:rPr lang="en-US" sz="1800" b="1" dirty="0" err="1">
                <a:solidFill>
                  <a:schemeClr val="bg1"/>
                </a:solidFill>
                <a:latin typeface="Helvetica" charset="0"/>
                <a:ea typeface="Helvetica" charset="0"/>
                <a:cs typeface="Helvetica" charset="0"/>
              </a:rPr>
              <a:t>lawcodes</a:t>
            </a:r>
            <a:r>
              <a:rPr lang="en-US" sz="1800" b="1" dirty="0">
                <a:solidFill>
                  <a:schemeClr val="bg1"/>
                </a:solidFill>
                <a:latin typeface="Helvetica" charset="0"/>
                <a:ea typeface="Helvetica" charset="0"/>
                <a:cs typeface="Helvetica" charset="0"/>
              </a:rPr>
              <a:t> found in the ancient Near East.  One of the most famous is the ancient Babylonian Code of Hammurabi, which has some of the same goals of providing fairness and justice— in large part, to show the wisdom and divine mandate of the king. </a:t>
            </a:r>
          </a:p>
          <a:p>
            <a:pPr lvl="1" indent="0" algn="l">
              <a:defRPr/>
            </a:pPr>
            <a:r>
              <a:rPr lang="en-US" sz="1800" b="1" dirty="0">
                <a:solidFill>
                  <a:schemeClr val="bg1"/>
                </a:solidFill>
                <a:latin typeface="Helvetica" charset="0"/>
                <a:ea typeface="Helvetica" charset="0"/>
                <a:cs typeface="Helvetica" charset="0"/>
              </a:rPr>
              <a:t> </a:t>
            </a:r>
          </a:p>
          <a:p>
            <a:pPr lvl="1" indent="0" algn="l">
              <a:defRPr/>
            </a:pPr>
            <a:r>
              <a:rPr lang="en-US" sz="1800" b="1" dirty="0">
                <a:solidFill>
                  <a:schemeClr val="bg1"/>
                </a:solidFill>
                <a:latin typeface="Helvetica" charset="0"/>
                <a:ea typeface="Helvetica" charset="0"/>
                <a:cs typeface="Helvetica" charset="0"/>
              </a:rPr>
              <a:t>Israel’s law has more generous treatment for the needy, as in this reading.  For instance, Assyrian law allowed a person to take a widow’s cloak when making a loan.  There are enough similarities across the different legal codes to show that providing for the poor was a consistent concern in surrounding cultures.  But unlike those others, the Israelites can answer the question Why? As Deuteronomy 24:18 reminds them, “You were slaves in Egypt. ”</a:t>
            </a:r>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
            <a:extLst>
              <a:ext uri="{FF2B5EF4-FFF2-40B4-BE49-F238E27FC236}">
                <a16:creationId xmlns:a16="http://schemas.microsoft.com/office/drawing/2014/main" id="{89A5A025-CA74-62ED-FD96-3E67CF9362B7}"/>
              </a:ext>
            </a:extLst>
          </p:cNvPr>
          <p:cNvGrpSpPr>
            <a:grpSpLocks/>
          </p:cNvGrpSpPr>
          <p:nvPr/>
        </p:nvGrpSpPr>
        <p:grpSpPr bwMode="auto">
          <a:xfrm>
            <a:off x="0" y="2028825"/>
            <a:ext cx="13014325" cy="419100"/>
            <a:chOff x="0" y="0"/>
            <a:chExt cx="1025" cy="33"/>
          </a:xfrm>
        </p:grpSpPr>
        <p:sp>
          <p:nvSpPr>
            <p:cNvPr id="6170" name="Rectangle 2">
              <a:extLst>
                <a:ext uri="{FF2B5EF4-FFF2-40B4-BE49-F238E27FC236}">
                  <a16:creationId xmlns:a16="http://schemas.microsoft.com/office/drawing/2014/main" id="{4E3BF3E5-52EF-7827-0A8D-5B99E7D392F2}"/>
                </a:ext>
              </a:extLst>
            </p:cNvPr>
            <p:cNvSpPr>
              <a:spLocks/>
            </p:cNvSpPr>
            <p:nvPr/>
          </p:nvSpPr>
          <p:spPr bwMode="auto">
            <a:xfrm>
              <a:off x="0" y="0"/>
              <a:ext cx="1025" cy="33"/>
            </a:xfrm>
            <a:prstGeom prst="rect">
              <a:avLst/>
            </a:prstGeom>
            <a:solidFill>
              <a:srgbClr val="A8DEF9"/>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b="1">
                <a:effectLst>
                  <a:outerShdw blurRad="38100" dist="38100" dir="2700000" algn="tl">
                    <a:srgbClr val="000000">
                      <a:alpha val="43137"/>
                    </a:srgbClr>
                  </a:outerShdw>
                </a:effectLst>
              </a:endParaRPr>
            </a:p>
          </p:txBody>
        </p:sp>
        <p:sp>
          <p:nvSpPr>
            <p:cNvPr id="6171" name="Rectangle 3">
              <a:extLst>
                <a:ext uri="{FF2B5EF4-FFF2-40B4-BE49-F238E27FC236}">
                  <a16:creationId xmlns:a16="http://schemas.microsoft.com/office/drawing/2014/main" id="{DD5B20B9-6EC9-7483-AE37-221EBF39D925}"/>
                </a:ext>
              </a:extLst>
            </p:cNvPr>
            <p:cNvSpPr>
              <a:spLocks/>
            </p:cNvSpPr>
            <p:nvPr/>
          </p:nvSpPr>
          <p:spPr bwMode="auto">
            <a:xfrm>
              <a:off x="0" y="2"/>
              <a:ext cx="92" cy="26"/>
            </a:xfrm>
            <a:prstGeom prst="rect">
              <a:avLst/>
            </a:prstGeom>
            <a:solidFill>
              <a:srgbClr val="5F5F00"/>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b="1">
                <a:effectLst>
                  <a:outerShdw blurRad="38100" dist="38100" dir="2700000" algn="tl">
                    <a:srgbClr val="000000">
                      <a:alpha val="43137"/>
                    </a:srgbClr>
                  </a:outerShdw>
                </a:effectLst>
              </a:endParaRPr>
            </a:p>
          </p:txBody>
        </p:sp>
        <p:sp>
          <p:nvSpPr>
            <p:cNvPr id="6172" name="Rectangle 4">
              <a:extLst>
                <a:ext uri="{FF2B5EF4-FFF2-40B4-BE49-F238E27FC236}">
                  <a16:creationId xmlns:a16="http://schemas.microsoft.com/office/drawing/2014/main" id="{F70A3088-F530-084F-692B-7D47E845EAC6}"/>
                </a:ext>
              </a:extLst>
            </p:cNvPr>
            <p:cNvSpPr>
              <a:spLocks/>
            </p:cNvSpPr>
            <p:nvPr/>
          </p:nvSpPr>
          <p:spPr bwMode="auto">
            <a:xfrm>
              <a:off x="89" y="3"/>
              <a:ext cx="935" cy="26"/>
            </a:xfrm>
            <a:prstGeom prst="rect">
              <a:avLst/>
            </a:prstGeom>
            <a:solidFill>
              <a:srgbClr val="5A427F"/>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b="1">
                <a:effectLst>
                  <a:outerShdw blurRad="38100" dist="38100" dir="2700000" algn="tl">
                    <a:srgbClr val="000000">
                      <a:alpha val="43137"/>
                    </a:srgbClr>
                  </a:outerShdw>
                </a:effectLst>
              </a:endParaRPr>
            </a:p>
          </p:txBody>
        </p:sp>
      </p:grpSp>
      <p:pic>
        <p:nvPicPr>
          <p:cNvPr id="6147" name="Picture 5" descr="image-small.png">
            <a:extLst>
              <a:ext uri="{FF2B5EF4-FFF2-40B4-BE49-F238E27FC236}">
                <a16:creationId xmlns:a16="http://schemas.microsoft.com/office/drawing/2014/main" id="{CD1BA3A3-4C22-A83B-D029-E804125E17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6350"/>
            <a:ext cx="12995275" cy="9732963"/>
          </a:xfrm>
          <a:prstGeom prst="rect">
            <a:avLst/>
          </a:prstGeom>
          <a:blipFill>
            <a:blip r:embed="rId4"/>
            <a:stretch>
              <a:fillRect/>
            </a:stretch>
          </a:blipFill>
          <a:ln>
            <a:noFill/>
          </a:ln>
        </p:spPr>
      </p:pic>
      <p:sp>
        <p:nvSpPr>
          <p:cNvPr id="6148" name="Line 6">
            <a:extLst>
              <a:ext uri="{FF2B5EF4-FFF2-40B4-BE49-F238E27FC236}">
                <a16:creationId xmlns:a16="http://schemas.microsoft.com/office/drawing/2014/main" id="{AD1D63BC-6A68-8783-3251-8989732A1F1D}"/>
              </a:ext>
            </a:extLst>
          </p:cNvPr>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a:extLst>
            <a:ext uri="{909E8E84-426E-40DD-AFC4-6F175D3DCCD1}">
              <a14:hiddenFill xmlns:a14="http://schemas.microsoft.com/office/drawing/2010/main">
                <a:noFill/>
              </a14:hiddenFill>
            </a:ext>
          </a:extLst>
        </p:spPr>
        <p:txBody>
          <a:bodyPr/>
          <a:lstStyle/>
          <a:p>
            <a:endParaRPr lang="en-US" b="1">
              <a:effectLst>
                <a:outerShdw blurRad="38100" dist="38100" dir="2700000" algn="tl">
                  <a:srgbClr val="000000">
                    <a:alpha val="43137"/>
                  </a:srgbClr>
                </a:outerShdw>
              </a:effectLst>
            </a:endParaRPr>
          </a:p>
        </p:txBody>
      </p:sp>
      <p:sp>
        <p:nvSpPr>
          <p:cNvPr id="6149" name="Line 7">
            <a:extLst>
              <a:ext uri="{FF2B5EF4-FFF2-40B4-BE49-F238E27FC236}">
                <a16:creationId xmlns:a16="http://schemas.microsoft.com/office/drawing/2014/main" id="{BB465ABB-8FB6-B9F4-8512-244718451EA4}"/>
              </a:ext>
            </a:extLst>
          </p:cNvPr>
          <p:cNvSpPr>
            <a:spLocks noChangeShapeType="1"/>
          </p:cNvSpPr>
          <p:nvPr/>
        </p:nvSpPr>
        <p:spPr bwMode="auto">
          <a:xfrm flipV="1">
            <a:off x="0" y="7938"/>
            <a:ext cx="12992100" cy="9732962"/>
          </a:xfrm>
          <a:prstGeom prst="line">
            <a:avLst/>
          </a:prstGeom>
          <a:noFill/>
          <a:ln w="10113" cap="rnd">
            <a:solidFill>
              <a:srgbClr val="9E9EED">
                <a:alpha val="34901"/>
              </a:srgbClr>
            </a:solidFill>
            <a:round/>
            <a:headEnd/>
            <a:tailEnd/>
          </a:ln>
          <a:extLst>
            <a:ext uri="{909E8E84-426E-40DD-AFC4-6F175D3DCCD1}">
              <a14:hiddenFill xmlns:a14="http://schemas.microsoft.com/office/drawing/2010/main">
                <a:noFill/>
              </a14:hiddenFill>
            </a:ext>
          </a:extLst>
        </p:spPr>
        <p:txBody>
          <a:bodyPr/>
          <a:lstStyle/>
          <a:p>
            <a:endParaRPr lang="en-US" b="1">
              <a:effectLst>
                <a:outerShdw blurRad="38100" dist="38100" dir="2700000" algn="tl">
                  <a:srgbClr val="000000">
                    <a:alpha val="43137"/>
                  </a:srgbClr>
                </a:outerShdw>
              </a:effectLst>
            </a:endParaRPr>
          </a:p>
        </p:txBody>
      </p:sp>
      <p:sp>
        <p:nvSpPr>
          <p:cNvPr id="6151" name="Rectangle 9">
            <a:extLst>
              <a:ext uri="{FF2B5EF4-FFF2-40B4-BE49-F238E27FC236}">
                <a16:creationId xmlns:a16="http://schemas.microsoft.com/office/drawing/2014/main" id="{92F96542-8A92-2906-74EB-458CA34473E8}"/>
              </a:ext>
            </a:extLst>
          </p:cNvPr>
          <p:cNvSpPr>
            <a:spLocks/>
          </p:cNvSpPr>
          <p:nvPr/>
        </p:nvSpPr>
        <p:spPr bwMode="auto">
          <a:xfrm>
            <a:off x="1187450" y="1987550"/>
            <a:ext cx="30654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7000" tIns="76200" rIns="127000" bIns="76200"/>
          <a:lstStyle>
            <a:lvl1pPr defTabSz="1296988" eaLnBrk="0">
              <a:defRPr sz="3600">
                <a:solidFill>
                  <a:srgbClr val="000000"/>
                </a:solidFill>
                <a:latin typeface="Helvetica Light" charset="0"/>
                <a:ea typeface="Helvetica Light" charset="0"/>
                <a:cs typeface="Helvetica Light" charset="0"/>
                <a:sym typeface="Helvetica Light" charset="0"/>
              </a:defRPr>
            </a:lvl1pPr>
            <a:lvl2pPr marL="742950" indent="-285750" defTabSz="1296988" eaLnBrk="0">
              <a:defRPr sz="3600">
                <a:solidFill>
                  <a:srgbClr val="000000"/>
                </a:solidFill>
                <a:latin typeface="Helvetica Light" charset="0"/>
                <a:ea typeface="Helvetica Light" charset="0"/>
                <a:cs typeface="Helvetica Light" charset="0"/>
                <a:sym typeface="Helvetica Light" charset="0"/>
              </a:defRPr>
            </a:lvl2pPr>
            <a:lvl3pPr marL="1143000" indent="-228600" defTabSz="1296988" eaLnBrk="0">
              <a:defRPr sz="3600">
                <a:solidFill>
                  <a:srgbClr val="000000"/>
                </a:solidFill>
                <a:latin typeface="Helvetica Light" charset="0"/>
                <a:ea typeface="Helvetica Light" charset="0"/>
                <a:cs typeface="Helvetica Light" charset="0"/>
                <a:sym typeface="Helvetica Light" charset="0"/>
              </a:defRPr>
            </a:lvl3pPr>
            <a:lvl4pPr marL="1600200" indent="-228600" defTabSz="1296988" eaLnBrk="0">
              <a:defRPr sz="3600">
                <a:solidFill>
                  <a:srgbClr val="000000"/>
                </a:solidFill>
                <a:latin typeface="Helvetica Light" charset="0"/>
                <a:ea typeface="Helvetica Light" charset="0"/>
                <a:cs typeface="Helvetica Light" charset="0"/>
                <a:sym typeface="Helvetica Light" charset="0"/>
              </a:defRPr>
            </a:lvl4pPr>
            <a:lvl5pPr marL="2057400" indent="-228600" defTabSz="1296988"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2400" b="1">
                <a:solidFill>
                  <a:srgbClr val="FFFFFF"/>
                </a:solidFill>
                <a:effectLst>
                  <a:outerShdw blurRad="38100" dist="38100" dir="2700000" algn="tl">
                    <a:srgbClr val="000000">
                      <a:alpha val="43137"/>
                    </a:srgbClr>
                  </a:outerShdw>
                </a:effectLst>
                <a:latin typeface="Arial Black" panose="020B0A04020102020204" pitchFamily="34" charset="0"/>
                <a:ea typeface="Arial Black" panose="020B0A04020102020204" pitchFamily="34" charset="0"/>
                <a:cs typeface="Arial Black" panose="020B0A04020102020204" pitchFamily="34" charset="0"/>
                <a:sym typeface="Arial Black" panose="020B0A04020102020204" pitchFamily="34" charset="0"/>
              </a:rPr>
              <a:t>INTRODUCTION </a:t>
            </a:r>
            <a:endParaRPr lang="en-US" altLang="en-US" b="1">
              <a:effectLst>
                <a:outerShdw blurRad="38100" dist="38100" dir="2700000" algn="tl">
                  <a:srgbClr val="000000">
                    <a:alpha val="43137"/>
                  </a:srgbClr>
                </a:outerShdw>
              </a:effectLst>
            </a:endParaRPr>
          </a:p>
        </p:txBody>
      </p:sp>
      <p:sp>
        <p:nvSpPr>
          <p:cNvPr id="2" name="Rectangle 11">
            <a:extLst>
              <a:ext uri="{FF2B5EF4-FFF2-40B4-BE49-F238E27FC236}">
                <a16:creationId xmlns:a16="http://schemas.microsoft.com/office/drawing/2014/main" id="{B013702D-AC5A-1C5B-FE86-A3FDAB18ABD4}"/>
              </a:ext>
            </a:extLst>
          </p:cNvPr>
          <p:cNvSpPr>
            <a:spLocks/>
          </p:cNvSpPr>
          <p:nvPr/>
        </p:nvSpPr>
        <p:spPr bwMode="auto">
          <a:xfrm>
            <a:off x="0" y="1995488"/>
            <a:ext cx="13004800" cy="61912"/>
          </a:xfrm>
          <a:prstGeom prst="rect">
            <a:avLst/>
          </a:prstGeom>
          <a:solidFill>
            <a:srgbClr val="FFFFFF"/>
          </a:solidFill>
          <a:ln>
            <a:noFill/>
          </a:ln>
          <a:effectLst>
            <a:outerShdw dist="10160" dir="5400000" algn="ctr" rotWithShape="0">
              <a:srgbClr val="000000">
                <a:alpha val="59998"/>
              </a:srgbClr>
            </a:outerShdw>
          </a:effectLst>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b="1">
              <a:effectLst>
                <a:outerShdw blurRad="38100" dist="38100" dir="2700000" algn="tl">
                  <a:srgbClr val="000000">
                    <a:alpha val="43137"/>
                  </a:srgbClr>
                </a:outerShdw>
              </a:effectLst>
            </a:endParaRPr>
          </a:p>
        </p:txBody>
      </p:sp>
      <p:sp>
        <p:nvSpPr>
          <p:cNvPr id="3" name="Rectangle 12">
            <a:extLst>
              <a:ext uri="{FF2B5EF4-FFF2-40B4-BE49-F238E27FC236}">
                <a16:creationId xmlns:a16="http://schemas.microsoft.com/office/drawing/2014/main" id="{AA7C60D7-2106-A3AC-627C-ED444AB19270}"/>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b="1">
              <a:effectLst>
                <a:outerShdw blurRad="38100" dist="38100" dir="2700000" algn="tl">
                  <a:srgbClr val="000000">
                    <a:alpha val="43137"/>
                  </a:srgbClr>
                </a:outerShdw>
              </a:effectLst>
            </a:endParaRPr>
          </a:p>
        </p:txBody>
      </p:sp>
      <p:graphicFrame>
        <p:nvGraphicFramePr>
          <p:cNvPr id="4" name="Group 13">
            <a:extLst>
              <a:ext uri="{FF2B5EF4-FFF2-40B4-BE49-F238E27FC236}">
                <a16:creationId xmlns:a16="http://schemas.microsoft.com/office/drawing/2014/main" id="{F9A92E6A-0C55-9245-5317-388543F02A23}"/>
              </a:ext>
            </a:extLst>
          </p:cNvPr>
          <p:cNvGraphicFramePr>
            <a:graphicFrameLocks noGrp="1"/>
          </p:cNvGraphicFramePr>
          <p:nvPr>
            <p:extLst>
              <p:ext uri="{D42A27DB-BD31-4B8C-83A1-F6EECF244321}">
                <p14:modId xmlns:p14="http://schemas.microsoft.com/office/powerpoint/2010/main" val="2869340486"/>
              </p:ext>
            </p:extLst>
          </p:nvPr>
        </p:nvGraphicFramePr>
        <p:xfrm>
          <a:off x="12700" y="-63500"/>
          <a:ext cx="11041063" cy="1999104"/>
        </p:xfrm>
        <a:graphic>
          <a:graphicData uri="http://schemas.openxmlformats.org/drawingml/2006/table">
            <a:tbl>
              <a:tblPr/>
              <a:tblGrid>
                <a:gridCol w="6478163">
                  <a:extLst>
                    <a:ext uri="{9D8B030D-6E8A-4147-A177-3AD203B41FA5}">
                      <a16:colId xmlns:a16="http://schemas.microsoft.com/office/drawing/2014/main" val="20000"/>
                    </a:ext>
                  </a:extLst>
                </a:gridCol>
                <a:gridCol w="4562900">
                  <a:extLst>
                    <a:ext uri="{9D8B030D-6E8A-4147-A177-3AD203B41FA5}">
                      <a16:colId xmlns:a16="http://schemas.microsoft.com/office/drawing/2014/main" val="20001"/>
                    </a:ext>
                  </a:extLst>
                </a:gridCol>
              </a:tblGrid>
              <a:tr h="571540">
                <a:tc gridSpan="2">
                  <a:txBody>
                    <a:bodyPr/>
                    <a:lstStyle/>
                    <a:p>
                      <a:pPr marL="0" marR="0" lvl="0" indent="0" algn="ctr" defTabSz="1847850" rtl="0" eaLnBrk="1" fontAlgn="base" latinLnBrk="0" hangingPunct="0">
                        <a:lnSpc>
                          <a:spcPct val="100000"/>
                        </a:lnSpc>
                        <a:spcBef>
                          <a:spcPct val="0"/>
                        </a:spcBef>
                        <a:spcAft>
                          <a:spcPct val="0"/>
                        </a:spcAft>
                        <a:buClrTx/>
                        <a:buSzTx/>
                        <a:buFontTx/>
                        <a:buNone/>
                        <a:tabLst/>
                        <a:defRPr/>
                      </a:pPr>
                      <a:r>
                        <a:rPr kumimoji="0" lang="en-US" sz="2800" b="1" i="0" u="none" strike="noStrike" kern="1200"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rPr>
                        <a:t>CHRISTIAN MANNER OF JUSTICE</a:t>
                      </a: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000000"/>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0"/>
                  </a:ext>
                </a:extLst>
              </a:tr>
              <a:tr h="1016202">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Focus: </a:t>
                      </a:r>
                      <a:r>
                        <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Trust in God and not the uncertainty of wealth. </a:t>
                      </a:r>
                      <a:endPar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000000"/>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Scripture: </a:t>
                      </a:r>
                      <a:endParaRPr kumimoji="0" lang="en-US" sz="2500" b="0" i="0" u="none" strike="noStrike" cap="none" normalizeH="0" baseline="0" dirty="0">
                        <a:ln>
                          <a:noFill/>
                        </a:ln>
                        <a:solidFill>
                          <a:srgbClr val="FFFFFF"/>
                        </a:solidFill>
                        <a:effectLst/>
                        <a:latin typeface="Helvetica" charset="0"/>
                        <a:ea typeface="Helvetica" charset="0"/>
                        <a:cs typeface="Helvetica" charset="0"/>
                        <a:sym typeface="Helvetica" charset="0"/>
                      </a:endParaRPr>
                    </a:p>
                    <a:p>
                      <a:pPr marL="0" marR="0" lvl="0" indent="0" algn="l" defTabSz="1847850" rtl="0" eaLnBrk="1" fontAlgn="base" latinLnBrk="0" hangingPunct="0">
                        <a:lnSpc>
                          <a:spcPct val="100000"/>
                        </a:lnSpc>
                        <a:spcBef>
                          <a:spcPct val="0"/>
                        </a:spcBef>
                        <a:spcAft>
                          <a:spcPct val="0"/>
                        </a:spcAft>
                        <a:buClrTx/>
                        <a:buSzTx/>
                        <a:buFontTx/>
                        <a:buNone/>
                        <a:tabLst/>
                      </a:pPr>
                      <a:r>
                        <a:rPr kumimoji="0" lang="en-US" sz="21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Deuteronomy 24:14–21; Ephesians 6:5–9; 1 Timothy 6:17–19</a:t>
                      </a:r>
                      <a:endParaRPr kumimoji="0" lang="en-US" sz="18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63500" marR="63500" marT="63504" marB="63504" horzOverflow="overflow">
                    <a:lnL w="25688" cap="flat" cmpd="sng" algn="ctr">
                      <a:solidFill>
                        <a:srgbClr val="000000"/>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extLst>
                  <a:ext uri="{0D108BD9-81ED-4DB2-BD59-A6C34878D82A}">
                    <a16:rowId xmlns:a16="http://schemas.microsoft.com/office/drawing/2014/main" val="10001"/>
                  </a:ext>
                </a:extLst>
              </a:tr>
              <a:tr h="401396">
                <a:tc gridSpan="2">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OVERVIEW</a:t>
                      </a:r>
                      <a:endParaRPr kumimoji="0" lang="en-US" sz="1800" b="1" i="0" u="none" strike="noStrike" kern="1200" cap="none" normalizeH="0" baseline="0" dirty="0">
                        <a:ln>
                          <a:noFill/>
                        </a:ln>
                        <a:solidFill>
                          <a:schemeClr val="bg1"/>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6" name="Picture 32">
            <a:extLst>
              <a:ext uri="{FF2B5EF4-FFF2-40B4-BE49-F238E27FC236}">
                <a16:creationId xmlns:a16="http://schemas.microsoft.com/office/drawing/2014/main" id="{2B1EA755-65BB-D015-C9CC-B860F83D8C6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11161713" y="-47625"/>
            <a:ext cx="1843087"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7" name="Slide Number Placeholder 1">
            <a:extLst>
              <a:ext uri="{FF2B5EF4-FFF2-40B4-BE49-F238E27FC236}">
                <a16:creationId xmlns:a16="http://schemas.microsoft.com/office/drawing/2014/main" id="{A0019341-A04D-5B52-7504-FA3E732B1A70}"/>
              </a:ext>
            </a:extLst>
          </p:cNvPr>
          <p:cNvSpPr txBox="1">
            <a:spLocks/>
          </p:cNvSpPr>
          <p:nvPr/>
        </p:nvSpPr>
        <p:spPr>
          <a:xfrm>
            <a:off x="10693400" y="9122055"/>
            <a:ext cx="1752600" cy="63154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707" kern="1200">
                <a:solidFill>
                  <a:schemeClr val="tx1">
                    <a:tint val="82000"/>
                  </a:schemeClr>
                </a:solidFill>
                <a:latin typeface="+mn-lt"/>
                <a:ea typeface="+mn-ea"/>
                <a:cs typeface="+mn-cs"/>
                <a:sym typeface="Helvetica Light" charset="0"/>
              </a:defRPr>
            </a:lvl1pPr>
            <a:lvl2pPr marL="457200" indent="1143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2pPr>
            <a:lvl3pPr marL="914400" indent="2286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3pPr>
            <a:lvl4pPr marL="1371600" indent="3429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4pPr>
            <a:lvl5pPr marL="1828800" indent="4572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5pPr>
            <a:lvl6pPr marL="2286000" algn="l" defTabSz="457200" rtl="0" eaLnBrk="1" latinLnBrk="0" hangingPunct="1">
              <a:defRPr sz="1800" kern="1200">
                <a:solidFill>
                  <a:schemeClr val="tx1"/>
                </a:solidFill>
                <a:latin typeface="+mn-lt"/>
                <a:ea typeface="+mn-ea"/>
                <a:cs typeface="+mn-cs"/>
                <a:sym typeface="Helvetica Light" charset="0"/>
              </a:defRPr>
            </a:lvl6pPr>
            <a:lvl7pPr marL="2743200" algn="l" defTabSz="457200" rtl="0" eaLnBrk="1" latinLnBrk="0" hangingPunct="1">
              <a:defRPr sz="1800" kern="1200">
                <a:solidFill>
                  <a:schemeClr val="tx1"/>
                </a:solidFill>
                <a:latin typeface="+mn-lt"/>
                <a:ea typeface="+mn-ea"/>
                <a:cs typeface="+mn-cs"/>
                <a:sym typeface="Helvetica Light" charset="0"/>
              </a:defRPr>
            </a:lvl7pPr>
            <a:lvl8pPr marL="3200400" algn="l" defTabSz="457200" rtl="0" eaLnBrk="1" latinLnBrk="0" hangingPunct="1">
              <a:defRPr sz="1800" kern="1200">
                <a:solidFill>
                  <a:schemeClr val="tx1"/>
                </a:solidFill>
                <a:latin typeface="+mn-lt"/>
                <a:ea typeface="+mn-ea"/>
                <a:cs typeface="+mn-cs"/>
                <a:sym typeface="Helvetica Light" charset="0"/>
              </a:defRPr>
            </a:lvl8pPr>
            <a:lvl9pPr marL="3657600" algn="l" defTabSz="457200" rtl="0" eaLnBrk="1" latinLnBrk="0" hangingPunct="1">
              <a:defRPr sz="1800" kern="1200">
                <a:solidFill>
                  <a:schemeClr val="tx1"/>
                </a:solidFill>
                <a:latin typeface="+mn-lt"/>
                <a:ea typeface="+mn-ea"/>
                <a:cs typeface="+mn-cs"/>
                <a:sym typeface="Helvetica Light" charset="0"/>
              </a:defRPr>
            </a:lvl9pPr>
          </a:lstStyle>
          <a:p>
            <a:fld id="{D57F1E4F-1CFF-5643-939E-217C01CDF565}" type="slidenum">
              <a:rPr lang="en-US" sz="1800" b="1" smtClean="0">
                <a:solidFill>
                  <a:schemeClr val="bg1"/>
                </a:solidFill>
                <a:effectLst>
                  <a:outerShdw blurRad="38100" dist="38100" dir="2700000" algn="tl">
                    <a:srgbClr val="000000">
                      <a:alpha val="43137"/>
                    </a:srgbClr>
                  </a:outerShdw>
                </a:effectLst>
                <a:latin typeface="Arial Black" panose="020B0A04020102020204" pitchFamily="34" charset="0"/>
              </a:rPr>
              <a:pPr/>
              <a:t>7</a:t>
            </a:fld>
            <a:endParaRPr lang="en-US" sz="20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AA3993F4-7137-60EE-10C6-1C1A073A0E9D}"/>
              </a:ext>
            </a:extLst>
          </p:cNvPr>
          <p:cNvSpPr txBox="1"/>
          <p:nvPr/>
        </p:nvSpPr>
        <p:spPr>
          <a:xfrm>
            <a:off x="318874" y="2573505"/>
            <a:ext cx="7250326" cy="4801314"/>
          </a:xfrm>
          <a:prstGeom prst="rect">
            <a:avLst/>
          </a:prstGeom>
          <a:solidFill>
            <a:schemeClr val="tx1">
              <a:lumMod val="95000"/>
              <a:lumOff val="5000"/>
              <a:alpha val="60000"/>
            </a:schemeClr>
          </a:solidFill>
        </p:spPr>
        <p:txBody>
          <a:bodyPr wrap="square">
            <a:spAutoFit/>
          </a:bodyPr>
          <a:lstStyle/>
          <a:p>
            <a:pPr algn="l"/>
            <a:r>
              <a:rPr lang="en-US" sz="1800" b="1" kern="1200" dirty="0">
                <a:solidFill>
                  <a:schemeClr val="bg1"/>
                </a:solidFill>
                <a:effectLst>
                  <a:outerShdw blurRad="38100" dist="38100" dir="2700000" algn="tl">
                    <a:srgbClr val="000000">
                      <a:alpha val="43137"/>
                    </a:srgbClr>
                  </a:outerShdw>
                </a:effectLst>
                <a:latin typeface="Noteworthy Bold" charset="0"/>
                <a:ea typeface="Noteworthy Bold" charset="0"/>
                <a:cs typeface="Noteworthy Bold" charset="0"/>
                <a:sym typeface="Noteworthy Bold" charset="0"/>
              </a:rPr>
              <a:t>Slavery in Rome</a:t>
            </a:r>
          </a:p>
          <a:p>
            <a:pPr algn="l"/>
            <a:r>
              <a:rPr lang="en-US" sz="1800" b="1" kern="1200" dirty="0">
                <a:solidFill>
                  <a:schemeClr val="bg1"/>
                </a:solidFill>
                <a:effectLst>
                  <a:outerShdw blurRad="38100" dist="38100" dir="2700000" algn="tl">
                    <a:srgbClr val="000000">
                      <a:alpha val="43137"/>
                    </a:srgbClr>
                  </a:outerShdw>
                </a:effectLst>
                <a:latin typeface="Noteworthy Bold" charset="0"/>
                <a:ea typeface="Noteworthy Bold" charset="0"/>
                <a:cs typeface="Noteworthy Bold" charset="0"/>
                <a:sym typeface="Noteworthy Bold" charset="0"/>
              </a:rPr>
              <a:t>Slaves may have been as much as thirty percent of ancient Rome’s population (even more in some cities).  In many cases, slaves in Rome had sold themselves into servitude to provide for their families or improve their social status.  Some Bible translations use the archaic term “bondservant” as a way to distinguish this arrangement.  While slaves were typically field laborers, they could also be estate managers and educators.  The story of Joseph in Genesis is an illustration of upward mobility; he was a slave who eventually ran his master’s household, then came to have great influence within Egypt. </a:t>
            </a:r>
          </a:p>
          <a:p>
            <a:pPr algn="l"/>
            <a:r>
              <a:rPr lang="en-US" sz="1800" b="1" kern="1200" dirty="0">
                <a:solidFill>
                  <a:schemeClr val="bg1"/>
                </a:solidFill>
                <a:effectLst>
                  <a:outerShdw blurRad="38100" dist="38100" dir="2700000" algn="tl">
                    <a:srgbClr val="000000">
                      <a:alpha val="43137"/>
                    </a:srgbClr>
                  </a:outerShdw>
                </a:effectLst>
                <a:latin typeface="Noteworthy Bold" charset="0"/>
                <a:ea typeface="Noteworthy Bold" charset="0"/>
                <a:cs typeface="Noteworthy Bold" charset="0"/>
                <a:sym typeface="Noteworthy Bold" charset="0"/>
              </a:rPr>
              <a:t> </a:t>
            </a:r>
          </a:p>
          <a:p>
            <a:pPr algn="l"/>
            <a:r>
              <a:rPr lang="en-US" sz="1800" b="1" kern="1200" dirty="0">
                <a:solidFill>
                  <a:schemeClr val="bg1"/>
                </a:solidFill>
                <a:effectLst>
                  <a:outerShdw blurRad="38100" dist="38100" dir="2700000" algn="tl">
                    <a:srgbClr val="000000">
                      <a:alpha val="43137"/>
                    </a:srgbClr>
                  </a:outerShdw>
                </a:effectLst>
                <a:latin typeface="Noteworthy Bold" charset="0"/>
                <a:ea typeface="Noteworthy Bold" charset="0"/>
                <a:cs typeface="Noteworthy Bold" charset="0"/>
                <a:sym typeface="Noteworthy Bold" charset="0"/>
              </a:rPr>
              <a:t>While slavery in the Greco-Roman world was not exactly race-based (as, sadly, often the case in modern times), slaves were considered property and often mistreated.  In modern times, Christian leaders like William Wilberforce (1759–1833) persuasively argued that the gospel requires an end to slavery, for “there is .  .  neither slave nor free .  .  for you are all one in Christ Jesus” (Gal.  3:28). </a:t>
            </a:r>
          </a:p>
        </p:txBody>
      </p:sp>
      <p:sp>
        <p:nvSpPr>
          <p:cNvPr id="10" name="TextBox 9">
            <a:extLst>
              <a:ext uri="{FF2B5EF4-FFF2-40B4-BE49-F238E27FC236}">
                <a16:creationId xmlns:a16="http://schemas.microsoft.com/office/drawing/2014/main" id="{E287EE6F-7B0E-C9D1-710A-7A6DCAC27748}"/>
              </a:ext>
            </a:extLst>
          </p:cNvPr>
          <p:cNvSpPr txBox="1"/>
          <p:nvPr/>
        </p:nvSpPr>
        <p:spPr>
          <a:xfrm>
            <a:off x="8178800" y="3512475"/>
            <a:ext cx="4586334" cy="5632311"/>
          </a:xfrm>
          <a:prstGeom prst="rect">
            <a:avLst/>
          </a:prstGeom>
          <a:solidFill>
            <a:schemeClr val="tx1">
              <a:lumMod val="95000"/>
              <a:lumOff val="5000"/>
              <a:alpha val="60000"/>
            </a:schemeClr>
          </a:solidFill>
        </p:spPr>
        <p:txBody>
          <a:bodyPr wrap="square">
            <a:spAutoFit/>
          </a:bodyPr>
          <a:lstStyle/>
          <a:p>
            <a:pPr algn="l"/>
            <a:r>
              <a:rPr lang="en-US" sz="1800" b="1" kern="1200" dirty="0">
                <a:solidFill>
                  <a:schemeClr val="bg1"/>
                </a:solidFill>
                <a:effectLst>
                  <a:outerShdw blurRad="38100" dist="38100" dir="2700000" algn="tl">
                    <a:srgbClr val="000000">
                      <a:alpha val="43137"/>
                    </a:srgbClr>
                  </a:outerShdw>
                </a:effectLst>
                <a:latin typeface="Noteworthy Bold" charset="0"/>
                <a:ea typeface="Noteworthy Bold" charset="0"/>
                <a:cs typeface="Noteworthy Bold" charset="0"/>
                <a:sym typeface="Noteworthy Bold" charset="0"/>
              </a:rPr>
              <a:t>Household Codes</a:t>
            </a:r>
          </a:p>
          <a:p>
            <a:pPr algn="l"/>
            <a:r>
              <a:rPr lang="en-US" sz="1800" b="1" kern="1200" dirty="0">
                <a:solidFill>
                  <a:schemeClr val="bg1"/>
                </a:solidFill>
                <a:effectLst>
                  <a:outerShdw blurRad="38100" dist="38100" dir="2700000" algn="tl">
                    <a:srgbClr val="000000">
                      <a:alpha val="43137"/>
                    </a:srgbClr>
                  </a:outerShdw>
                </a:effectLst>
                <a:latin typeface="Noteworthy Bold" charset="0"/>
                <a:ea typeface="Noteworthy Bold" charset="0"/>
                <a:cs typeface="Noteworthy Bold" charset="0"/>
                <a:sym typeface="Noteworthy Bold" charset="0"/>
              </a:rPr>
              <a:t>Ephesians 6 contains is technically a “household code. ” In the Bible and other texts, these provide guidance for relationships within the family and broader household (husbands and wives, parents and children, masters and slaves).  While most codes stress authority and submission, biblical adaptations stress reciprocity and dignity.  Other examples are in Colossians 3:18–4:1; Titus 2:1–10; and 1 Peter 2:13–3:12. </a:t>
            </a:r>
          </a:p>
          <a:p>
            <a:pPr algn="l"/>
            <a:r>
              <a:rPr lang="en-US" sz="1800" b="1" kern="1200" dirty="0">
                <a:solidFill>
                  <a:schemeClr val="bg1"/>
                </a:solidFill>
                <a:effectLst>
                  <a:outerShdw blurRad="38100" dist="38100" dir="2700000" algn="tl">
                    <a:srgbClr val="000000">
                      <a:alpha val="43137"/>
                    </a:srgbClr>
                  </a:outerShdw>
                </a:effectLst>
                <a:latin typeface="Noteworthy Bold" charset="0"/>
                <a:ea typeface="Noteworthy Bold" charset="0"/>
                <a:cs typeface="Noteworthy Bold" charset="0"/>
                <a:sym typeface="Noteworthy Bold" charset="0"/>
              </a:rPr>
              <a:t> </a:t>
            </a:r>
          </a:p>
          <a:p>
            <a:pPr algn="l"/>
            <a:r>
              <a:rPr lang="en-US" sz="1800" b="1" kern="1200" dirty="0">
                <a:solidFill>
                  <a:schemeClr val="bg1"/>
                </a:solidFill>
                <a:effectLst>
                  <a:outerShdw blurRad="38100" dist="38100" dir="2700000" algn="tl">
                    <a:srgbClr val="000000">
                      <a:alpha val="43137"/>
                    </a:srgbClr>
                  </a:outerShdw>
                </a:effectLst>
                <a:latin typeface="Noteworthy Bold" charset="0"/>
                <a:ea typeface="Noteworthy Bold" charset="0"/>
                <a:cs typeface="Noteworthy Bold" charset="0"/>
                <a:sym typeface="Noteworthy Bold" charset="0"/>
              </a:rPr>
              <a:t>While the relationships of marriage and childbearing are God’s design, the master-slave relationship is not.  The typical Greco-Roman household structure is the starting point for these New Testament authors.  Still, they apply the gospel to the lived realities of their culture, showing that ordinary believers can live transformed lives. </a:t>
            </a:r>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03974C91-3143-57A1-A351-08079B96E445}"/>
              </a:ext>
            </a:extLst>
          </p:cNvPr>
          <p:cNvSpPr>
            <a:spLocks noGrp="1" noChangeArrowheads="1"/>
          </p:cNvSpPr>
          <p:nvPr>
            <p:ph type="body" idx="1"/>
          </p:nvPr>
        </p:nvSpPr>
        <p:spPr>
          <a:xfrm>
            <a:off x="355203" y="2571081"/>
            <a:ext cx="12471797" cy="7215188"/>
          </a:xfrm>
          <a:solidFill>
            <a:schemeClr val="tx1">
              <a:alpha val="60000"/>
            </a:schemeClr>
          </a:solidFill>
        </p:spPr>
        <p:txBody>
          <a:bodyPr lIns="0" tIns="0" rIns="0" bIns="0" anchor="t"/>
          <a:lstStyle/>
          <a:p>
            <a:pPr marL="0" indent="0">
              <a:spcBef>
                <a:spcPts val="0"/>
              </a:spcBef>
              <a:buFontTx/>
              <a:buNone/>
              <a:defRPr/>
            </a:pPr>
            <a:r>
              <a:rPr lang="en-US" sz="2000" b="1" dirty="0">
                <a:solidFill>
                  <a:schemeClr val="bg1"/>
                </a:solidFill>
                <a:latin typeface="Gotham Medium" panose="02000604030000020004"/>
                <a:ea typeface="Helvetica" charset="0"/>
                <a:cs typeface="Helvetica" charset="0"/>
              </a:rPr>
              <a:t>Work is important and necessary to provide for ourselves and our families.  But God’s followers are to trust in His provision and to live out of that trust, acting justly in all matters.  Both Moses (in Deuteronomy) and Paul (in Ephesians and 1 Timothy) emphasize that the powerful and the powerless—who must live and work together—are to respect one another by sharing in the abundance of God’s provision.  The benefits of godly justice are meant for everyone, regardless of ability or social standing.</a:t>
            </a:r>
            <a:endParaRPr lang="en-US" sz="600" b="1" dirty="0">
              <a:solidFill>
                <a:schemeClr val="bg1"/>
              </a:solidFill>
              <a:latin typeface="Gotham Medium" panose="02000604030000020004"/>
              <a:ea typeface="Helvetica" charset="0"/>
              <a:cs typeface="Helvetica" charset="0"/>
            </a:endParaRPr>
          </a:p>
          <a:p>
            <a:pPr marL="0" indent="0">
              <a:spcBef>
                <a:spcPts val="0"/>
              </a:spcBef>
              <a:buFontTx/>
              <a:buNone/>
              <a:defRPr/>
            </a:pPr>
            <a:endParaRPr lang="en-US" sz="600" b="1" dirty="0">
              <a:solidFill>
                <a:schemeClr val="bg1"/>
              </a:solidFill>
              <a:latin typeface="Gotham Medium" panose="02000604030000020004"/>
              <a:ea typeface="Helvetica" charset="0"/>
              <a:cs typeface="Helvetica" charset="0"/>
            </a:endParaRPr>
          </a:p>
          <a:p>
            <a:pPr marL="0" indent="0">
              <a:spcBef>
                <a:spcPts val="0"/>
              </a:spcBef>
              <a:buFontTx/>
              <a:buNone/>
              <a:defRPr/>
            </a:pPr>
            <a:r>
              <a:rPr lang="en-US" sz="2000" b="1" dirty="0">
                <a:solidFill>
                  <a:schemeClr val="bg1"/>
                </a:solidFill>
                <a:latin typeface="Gotham Medium" panose="02000604030000020004"/>
                <a:ea typeface="Helvetica" charset="0"/>
                <a:cs typeface="Helvetica" charset="0"/>
              </a:rPr>
              <a:t>The first Scripture text from today’s lesson comes from Moses’ second speech in Deuteronomy to the people of Israel. The speech begins by setting forth a general set of rules for God’s covenant people (Deuteronomy 4:44–11:32). The second part of the speech focuses on specific rules within God’s order for a new society (12:1–26:19).</a:t>
            </a:r>
            <a:r>
              <a:rPr lang="en-US" sz="600" b="1" dirty="0">
                <a:solidFill>
                  <a:schemeClr val="bg1"/>
                </a:solidFill>
                <a:latin typeface="Gotham Medium" panose="02000604030000020004"/>
                <a:ea typeface="Helvetica" charset="0"/>
                <a:cs typeface="Helvetica" charset="0"/>
              </a:rPr>
              <a:t> </a:t>
            </a:r>
          </a:p>
          <a:p>
            <a:pPr marL="0" indent="0">
              <a:spcBef>
                <a:spcPts val="0"/>
              </a:spcBef>
              <a:buFontTx/>
              <a:buNone/>
              <a:defRPr/>
            </a:pPr>
            <a:r>
              <a:rPr lang="en-US" sz="600" b="1" dirty="0">
                <a:solidFill>
                  <a:schemeClr val="bg1"/>
                </a:solidFill>
                <a:latin typeface="Gotham Medium" panose="02000604030000020004"/>
                <a:ea typeface="Helvetica" charset="0"/>
                <a:cs typeface="Helvetica" charset="0"/>
              </a:rPr>
              <a:t> </a:t>
            </a:r>
          </a:p>
          <a:p>
            <a:pPr marL="0" indent="0">
              <a:spcBef>
                <a:spcPts val="0"/>
              </a:spcBef>
              <a:buFontTx/>
              <a:buNone/>
              <a:defRPr/>
            </a:pPr>
            <a:r>
              <a:rPr lang="en-US" sz="2000" b="1" dirty="0">
                <a:solidFill>
                  <a:schemeClr val="bg1"/>
                </a:solidFill>
                <a:latin typeface="Gotham Medium" panose="02000604030000020004"/>
                <a:ea typeface="Helvetica" charset="0"/>
                <a:cs typeface="Helvetica" charset="0"/>
              </a:rPr>
              <a:t>Israel’s identity as God’s covenant people was supposed to shape their treatment of poor and marginalized people. Moses had already reminded the Israelites that poor people would always be part of the population (Deuteronomy 15:11). As a result, he commanded an openhanded policy toward these people, requiring generous giving without resentment (15:10; see lesson 2).</a:t>
            </a:r>
            <a:r>
              <a:rPr lang="en-US" sz="600" b="1" dirty="0">
                <a:solidFill>
                  <a:schemeClr val="bg1"/>
                </a:solidFill>
                <a:latin typeface="Gotham Medium" panose="02000604030000020004"/>
                <a:ea typeface="Helvetica" charset="0"/>
                <a:cs typeface="Helvetica" charset="0"/>
              </a:rPr>
              <a:t> </a:t>
            </a:r>
          </a:p>
          <a:p>
            <a:pPr marL="0" indent="0">
              <a:spcBef>
                <a:spcPts val="0"/>
              </a:spcBef>
              <a:buFontTx/>
              <a:buNone/>
              <a:defRPr/>
            </a:pPr>
            <a:r>
              <a:rPr lang="en-US" sz="600" b="1" dirty="0">
                <a:solidFill>
                  <a:schemeClr val="bg1"/>
                </a:solidFill>
                <a:latin typeface="Gotham Medium" panose="02000604030000020004"/>
                <a:ea typeface="Helvetica" charset="0"/>
                <a:cs typeface="Helvetica" charset="0"/>
              </a:rPr>
              <a:t> </a:t>
            </a:r>
          </a:p>
          <a:p>
            <a:pPr marL="0" indent="0">
              <a:spcBef>
                <a:spcPts val="0"/>
              </a:spcBef>
              <a:buFontTx/>
              <a:buNone/>
              <a:defRPr/>
            </a:pPr>
            <a:r>
              <a:rPr lang="en-US" sz="2000" b="1" dirty="0">
                <a:solidFill>
                  <a:schemeClr val="bg1"/>
                </a:solidFill>
                <a:latin typeface="Gotham Medium" panose="02000604030000020004"/>
                <a:ea typeface="Helvetica" charset="0"/>
                <a:cs typeface="Helvetica" charset="0"/>
              </a:rPr>
              <a:t>The second Scripture text comes from the apostle Paul’s letter to the church in Ephesus. In Ephesians 5:21–6:9, Paul includes a “household code,” a common form of social teaching in that day. These codes consisted of a list of obligations and duties in household relationships (compare Colossians 3:8–14; 1 Peter 2:18–3:7). He discusses each of the common roles in a household of his time, including family members and servants. Far from simply affirming the culturally accepted social order, Paul infuses every household role with the revolutionary story of Jesus.</a:t>
            </a:r>
            <a:r>
              <a:rPr lang="en-US" sz="600" b="1" dirty="0">
                <a:solidFill>
                  <a:schemeClr val="bg1"/>
                </a:solidFill>
                <a:latin typeface="Gotham Medium" panose="02000604030000020004"/>
                <a:ea typeface="Helvetica" charset="0"/>
                <a:cs typeface="Helvetica" charset="0"/>
              </a:rPr>
              <a:t> </a:t>
            </a:r>
          </a:p>
          <a:p>
            <a:pPr marL="0" indent="0">
              <a:spcBef>
                <a:spcPts val="0"/>
              </a:spcBef>
              <a:buFontTx/>
              <a:buNone/>
              <a:defRPr/>
            </a:pPr>
            <a:r>
              <a:rPr lang="en-US" sz="600" b="1" dirty="0">
                <a:solidFill>
                  <a:schemeClr val="bg1"/>
                </a:solidFill>
                <a:latin typeface="Gotham Medium" panose="02000604030000020004"/>
                <a:ea typeface="Helvetica" charset="0"/>
                <a:cs typeface="Helvetica" charset="0"/>
              </a:rPr>
              <a:t> </a:t>
            </a:r>
          </a:p>
          <a:p>
            <a:pPr marL="0" indent="0">
              <a:spcBef>
                <a:spcPts val="0"/>
              </a:spcBef>
              <a:buFontTx/>
              <a:buNone/>
              <a:defRPr/>
            </a:pPr>
            <a:r>
              <a:rPr lang="en-US" sz="2000" b="1" dirty="0">
                <a:solidFill>
                  <a:schemeClr val="bg1"/>
                </a:solidFill>
                <a:latin typeface="Gotham Medium" panose="02000604030000020004"/>
                <a:ea typeface="Helvetica" charset="0"/>
                <a:cs typeface="Helvetica" charset="0"/>
              </a:rPr>
              <a:t>The final Scripture text comes from the first letter that Paul wrote to Timothy. Timothy was likely dealing with false teachers who arose in the church in Ephesus (1 Timothy 1:3–4). These false teachers glorified wealth (6:5–10). Paul outlines steps the community members can take to ensure they are not overcome by “love of money” (6:10). </a:t>
            </a:r>
          </a:p>
          <a:p>
            <a:pPr marL="90488" indent="0" eaLnBrk="1">
              <a:spcBef>
                <a:spcPts val="0"/>
              </a:spcBef>
              <a:buSzTx/>
              <a:buFontTx/>
              <a:buNone/>
              <a:defRPr/>
            </a:pPr>
            <a:endParaRPr lang="en-US" sz="2000" dirty="0">
              <a:solidFill>
                <a:srgbClr val="FFC000"/>
              </a:solidFill>
              <a:latin typeface="Helvetica" charset="0"/>
              <a:ea typeface="Helvetica" charset="0"/>
              <a:cs typeface="Helvetica" charset="0"/>
              <a:sym typeface="Helvetica" charset="0"/>
            </a:endParaRPr>
          </a:p>
        </p:txBody>
      </p:sp>
      <p:grpSp>
        <p:nvGrpSpPr>
          <p:cNvPr id="7172" name="Group 3">
            <a:extLst>
              <a:ext uri="{FF2B5EF4-FFF2-40B4-BE49-F238E27FC236}">
                <a16:creationId xmlns:a16="http://schemas.microsoft.com/office/drawing/2014/main" id="{BC3BDFA0-23F0-507D-1250-787630E6816F}"/>
              </a:ext>
            </a:extLst>
          </p:cNvPr>
          <p:cNvGrpSpPr>
            <a:grpSpLocks/>
          </p:cNvGrpSpPr>
          <p:nvPr/>
        </p:nvGrpSpPr>
        <p:grpSpPr bwMode="auto">
          <a:xfrm>
            <a:off x="0" y="2028825"/>
            <a:ext cx="13014325" cy="419100"/>
            <a:chOff x="0" y="0"/>
            <a:chExt cx="1025" cy="33"/>
          </a:xfrm>
        </p:grpSpPr>
        <p:sp>
          <p:nvSpPr>
            <p:cNvPr id="7192" name="Rectangle 4">
              <a:extLst>
                <a:ext uri="{FF2B5EF4-FFF2-40B4-BE49-F238E27FC236}">
                  <a16:creationId xmlns:a16="http://schemas.microsoft.com/office/drawing/2014/main" id="{50ABAC37-6378-837C-26D0-A3F70F69AB75}"/>
                </a:ext>
              </a:extLst>
            </p:cNvPr>
            <p:cNvSpPr>
              <a:spLocks/>
            </p:cNvSpPr>
            <p:nvPr/>
          </p:nvSpPr>
          <p:spPr bwMode="auto">
            <a:xfrm>
              <a:off x="0" y="0"/>
              <a:ext cx="1025" cy="33"/>
            </a:xfrm>
            <a:prstGeom prst="rect">
              <a:avLst/>
            </a:prstGeom>
            <a:solidFill>
              <a:srgbClr val="A8DEF9"/>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7193" name="Rectangle 5">
              <a:extLst>
                <a:ext uri="{FF2B5EF4-FFF2-40B4-BE49-F238E27FC236}">
                  <a16:creationId xmlns:a16="http://schemas.microsoft.com/office/drawing/2014/main" id="{252591CF-2EB1-9A07-F299-42458D82A689}"/>
                </a:ext>
              </a:extLst>
            </p:cNvPr>
            <p:cNvSpPr>
              <a:spLocks/>
            </p:cNvSpPr>
            <p:nvPr/>
          </p:nvSpPr>
          <p:spPr bwMode="auto">
            <a:xfrm>
              <a:off x="0" y="2"/>
              <a:ext cx="92" cy="26"/>
            </a:xfrm>
            <a:prstGeom prst="rect">
              <a:avLst/>
            </a:prstGeom>
            <a:solidFill>
              <a:srgbClr val="5F5F00"/>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7194" name="Rectangle 6">
              <a:extLst>
                <a:ext uri="{FF2B5EF4-FFF2-40B4-BE49-F238E27FC236}">
                  <a16:creationId xmlns:a16="http://schemas.microsoft.com/office/drawing/2014/main" id="{F697B5F0-7196-53F1-6CFA-E5343404A06E}"/>
                </a:ext>
              </a:extLst>
            </p:cNvPr>
            <p:cNvSpPr>
              <a:spLocks/>
            </p:cNvSpPr>
            <p:nvPr/>
          </p:nvSpPr>
          <p:spPr bwMode="auto">
            <a:xfrm>
              <a:off x="89" y="3"/>
              <a:ext cx="935" cy="26"/>
            </a:xfrm>
            <a:prstGeom prst="rect">
              <a:avLst/>
            </a:prstGeom>
            <a:solidFill>
              <a:srgbClr val="5A427F"/>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pSp>
      <p:sp>
        <p:nvSpPr>
          <p:cNvPr id="7173" name="Line 7">
            <a:extLst>
              <a:ext uri="{FF2B5EF4-FFF2-40B4-BE49-F238E27FC236}">
                <a16:creationId xmlns:a16="http://schemas.microsoft.com/office/drawing/2014/main" id="{FB6B526B-6500-59CD-C8EF-08E6EC199C83}"/>
              </a:ext>
            </a:extLst>
          </p:cNvPr>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4" name="Line 8">
            <a:extLst>
              <a:ext uri="{FF2B5EF4-FFF2-40B4-BE49-F238E27FC236}">
                <a16:creationId xmlns:a16="http://schemas.microsoft.com/office/drawing/2014/main" id="{C3472AC9-226C-87E1-6451-9621154E16B0}"/>
              </a:ext>
            </a:extLst>
          </p:cNvPr>
          <p:cNvSpPr>
            <a:spLocks noChangeShapeType="1"/>
          </p:cNvSpPr>
          <p:nvPr/>
        </p:nvSpPr>
        <p:spPr bwMode="auto">
          <a:xfrm flipV="1">
            <a:off x="0" y="7938"/>
            <a:ext cx="12992100" cy="9732962"/>
          </a:xfrm>
          <a:prstGeom prst="line">
            <a:avLst/>
          </a:prstGeom>
          <a:noFill/>
          <a:ln w="10113" cap="rnd">
            <a:solidFill>
              <a:srgbClr val="9E9EED">
                <a:alpha val="34901"/>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5" name="Rectangle 9">
            <a:extLst>
              <a:ext uri="{FF2B5EF4-FFF2-40B4-BE49-F238E27FC236}">
                <a16:creationId xmlns:a16="http://schemas.microsoft.com/office/drawing/2014/main" id="{B9560807-95F4-5B43-96C9-DD882985C425}"/>
              </a:ext>
            </a:extLst>
          </p:cNvPr>
          <p:cNvSpPr>
            <a:spLocks/>
          </p:cNvSpPr>
          <p:nvPr/>
        </p:nvSpPr>
        <p:spPr bwMode="auto">
          <a:xfrm>
            <a:off x="1187450" y="1987550"/>
            <a:ext cx="40195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7000" tIns="76200" rIns="127000" bIns="76200"/>
          <a:lstStyle>
            <a:lvl1pPr defTabSz="1296988" eaLnBrk="0">
              <a:defRPr sz="3600">
                <a:solidFill>
                  <a:srgbClr val="000000"/>
                </a:solidFill>
                <a:latin typeface="Helvetica Light" charset="0"/>
                <a:ea typeface="Helvetica Light" charset="0"/>
                <a:cs typeface="Helvetica Light" charset="0"/>
                <a:sym typeface="Helvetica Light" charset="0"/>
              </a:defRPr>
            </a:lvl1pPr>
            <a:lvl2pPr marL="742950" indent="-285750" defTabSz="1296988" eaLnBrk="0">
              <a:defRPr sz="3600">
                <a:solidFill>
                  <a:srgbClr val="000000"/>
                </a:solidFill>
                <a:latin typeface="Helvetica Light" charset="0"/>
                <a:ea typeface="Helvetica Light" charset="0"/>
                <a:cs typeface="Helvetica Light" charset="0"/>
                <a:sym typeface="Helvetica Light" charset="0"/>
              </a:defRPr>
            </a:lvl2pPr>
            <a:lvl3pPr marL="1143000" indent="-228600" defTabSz="1296988" eaLnBrk="0">
              <a:defRPr sz="3600">
                <a:solidFill>
                  <a:srgbClr val="000000"/>
                </a:solidFill>
                <a:latin typeface="Helvetica Light" charset="0"/>
                <a:ea typeface="Helvetica Light" charset="0"/>
                <a:cs typeface="Helvetica Light" charset="0"/>
                <a:sym typeface="Helvetica Light" charset="0"/>
              </a:defRPr>
            </a:lvl3pPr>
            <a:lvl4pPr marL="1600200" indent="-228600" defTabSz="1296988" eaLnBrk="0">
              <a:defRPr sz="3600">
                <a:solidFill>
                  <a:srgbClr val="000000"/>
                </a:solidFill>
                <a:latin typeface="Helvetica Light" charset="0"/>
                <a:ea typeface="Helvetica Light" charset="0"/>
                <a:cs typeface="Helvetica Light" charset="0"/>
                <a:sym typeface="Helvetica Light" charset="0"/>
              </a:defRPr>
            </a:lvl4pPr>
            <a:lvl5pPr marL="2057400" indent="-228600" defTabSz="1296988"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2400" b="1" dirty="0">
                <a:solidFill>
                  <a:srgbClr val="FFFFFF"/>
                </a:solidFill>
                <a:latin typeface="Arial Black" panose="020B0A04020102020204" pitchFamily="34" charset="0"/>
                <a:ea typeface="Arial Black" panose="020B0A04020102020204" pitchFamily="34" charset="0"/>
                <a:cs typeface="Arial Black" panose="020B0A04020102020204" pitchFamily="34" charset="0"/>
                <a:sym typeface="Arial Black" panose="020B0A04020102020204" pitchFamily="34" charset="0"/>
              </a:rPr>
              <a:t>Lesson Context</a:t>
            </a:r>
          </a:p>
        </p:txBody>
      </p:sp>
      <p:sp>
        <p:nvSpPr>
          <p:cNvPr id="7176" name="Rectangle 33">
            <a:extLst>
              <a:ext uri="{FF2B5EF4-FFF2-40B4-BE49-F238E27FC236}">
                <a16:creationId xmlns:a16="http://schemas.microsoft.com/office/drawing/2014/main" id="{779A91EE-1B23-E4CA-0B84-D7E576739BC4}"/>
              </a:ext>
            </a:extLst>
          </p:cNvPr>
          <p:cNvSpPr>
            <a:spLocks/>
          </p:cNvSpPr>
          <p:nvPr/>
        </p:nvSpPr>
        <p:spPr bwMode="auto">
          <a:xfrm>
            <a:off x="6310313" y="9258300"/>
            <a:ext cx="3698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fld id="{9D2F809E-DD4B-4B4A-97FC-F63E71F810EF}" type="slidenum">
              <a:rPr lang="en-US" altLang="en-US" sz="1800"/>
              <a:pPr eaLnBrk="1"/>
              <a:t>8</a:t>
            </a:fld>
            <a:endParaRPr lang="en-US" altLang="en-US"/>
          </a:p>
        </p:txBody>
      </p:sp>
      <p:sp>
        <p:nvSpPr>
          <p:cNvPr id="7177" name="Rectangle 12">
            <a:extLst>
              <a:ext uri="{FF2B5EF4-FFF2-40B4-BE49-F238E27FC236}">
                <a16:creationId xmlns:a16="http://schemas.microsoft.com/office/drawing/2014/main" id="{0BEAAC83-7DBB-A2B1-F9B1-5AB35C532A3B}"/>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2" name="Rectangle 11">
            <a:extLst>
              <a:ext uri="{FF2B5EF4-FFF2-40B4-BE49-F238E27FC236}">
                <a16:creationId xmlns:a16="http://schemas.microsoft.com/office/drawing/2014/main" id="{6BD1226A-218C-9A26-A6B2-845A21D65335}"/>
              </a:ext>
            </a:extLst>
          </p:cNvPr>
          <p:cNvSpPr>
            <a:spLocks/>
          </p:cNvSpPr>
          <p:nvPr/>
        </p:nvSpPr>
        <p:spPr bwMode="auto">
          <a:xfrm>
            <a:off x="0" y="1995488"/>
            <a:ext cx="13004800" cy="61912"/>
          </a:xfrm>
          <a:prstGeom prst="rect">
            <a:avLst/>
          </a:prstGeom>
          <a:solidFill>
            <a:srgbClr val="FFFFFF"/>
          </a:solidFill>
          <a:ln>
            <a:noFill/>
          </a:ln>
          <a:effectLst>
            <a:outerShdw dist="10160" dir="5400000" algn="ctr" rotWithShape="0">
              <a:srgbClr val="000000">
                <a:alpha val="59998"/>
              </a:srgbClr>
            </a:outerShdw>
          </a:effectLst>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3" name="Rectangle 12">
            <a:extLst>
              <a:ext uri="{FF2B5EF4-FFF2-40B4-BE49-F238E27FC236}">
                <a16:creationId xmlns:a16="http://schemas.microsoft.com/office/drawing/2014/main" id="{65ADF965-9C86-9BA1-4845-31DA7CF68749}"/>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aphicFrame>
        <p:nvGraphicFramePr>
          <p:cNvPr id="4" name="Group 13">
            <a:extLst>
              <a:ext uri="{FF2B5EF4-FFF2-40B4-BE49-F238E27FC236}">
                <a16:creationId xmlns:a16="http://schemas.microsoft.com/office/drawing/2014/main" id="{79EDB3C4-E654-BAE4-7D8B-E33A55522FD2}"/>
              </a:ext>
            </a:extLst>
          </p:cNvPr>
          <p:cNvGraphicFramePr>
            <a:graphicFrameLocks noGrp="1"/>
          </p:cNvGraphicFramePr>
          <p:nvPr>
            <p:extLst>
              <p:ext uri="{D42A27DB-BD31-4B8C-83A1-F6EECF244321}">
                <p14:modId xmlns:p14="http://schemas.microsoft.com/office/powerpoint/2010/main" val="3296599667"/>
              </p:ext>
            </p:extLst>
          </p:nvPr>
        </p:nvGraphicFramePr>
        <p:xfrm>
          <a:off x="12700" y="-63500"/>
          <a:ext cx="11041063" cy="1999104"/>
        </p:xfrm>
        <a:graphic>
          <a:graphicData uri="http://schemas.openxmlformats.org/drawingml/2006/table">
            <a:tbl>
              <a:tblPr/>
              <a:tblGrid>
                <a:gridCol w="6478163">
                  <a:extLst>
                    <a:ext uri="{9D8B030D-6E8A-4147-A177-3AD203B41FA5}">
                      <a16:colId xmlns:a16="http://schemas.microsoft.com/office/drawing/2014/main" val="20000"/>
                    </a:ext>
                  </a:extLst>
                </a:gridCol>
                <a:gridCol w="4562900">
                  <a:extLst>
                    <a:ext uri="{9D8B030D-6E8A-4147-A177-3AD203B41FA5}">
                      <a16:colId xmlns:a16="http://schemas.microsoft.com/office/drawing/2014/main" val="20001"/>
                    </a:ext>
                  </a:extLst>
                </a:gridCol>
              </a:tblGrid>
              <a:tr h="571540">
                <a:tc gridSpan="2">
                  <a:txBody>
                    <a:bodyPr/>
                    <a:lstStyle/>
                    <a:p>
                      <a:pPr marL="0" marR="0" lvl="0" indent="0" algn="ctr" defTabSz="1847850" rtl="0" eaLnBrk="1" fontAlgn="base" latinLnBrk="0" hangingPunct="0">
                        <a:lnSpc>
                          <a:spcPct val="100000"/>
                        </a:lnSpc>
                        <a:spcBef>
                          <a:spcPct val="0"/>
                        </a:spcBef>
                        <a:spcAft>
                          <a:spcPct val="0"/>
                        </a:spcAft>
                        <a:buClrTx/>
                        <a:buSzTx/>
                        <a:buFontTx/>
                        <a:buNone/>
                        <a:tabLst/>
                        <a:defRPr/>
                      </a:pPr>
                      <a:r>
                        <a:rPr kumimoji="0" lang="en-US" sz="2800" b="1" i="0" u="none" strike="noStrike" kern="1200"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rPr>
                        <a:t>CHRISTIAN MANNER OF JUSTICE</a:t>
                      </a: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000000"/>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0"/>
                  </a:ext>
                </a:extLst>
              </a:tr>
              <a:tr h="1016202">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Focus: </a:t>
                      </a:r>
                      <a:r>
                        <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Trust in God and not the uncertainty of wealth. </a:t>
                      </a:r>
                      <a:endPar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000000"/>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Scripture: </a:t>
                      </a:r>
                      <a:endParaRPr kumimoji="0" lang="en-US" sz="2500" b="0" i="0" u="none" strike="noStrike" cap="none" normalizeH="0" baseline="0" dirty="0">
                        <a:ln>
                          <a:noFill/>
                        </a:ln>
                        <a:solidFill>
                          <a:srgbClr val="FFFFFF"/>
                        </a:solidFill>
                        <a:effectLst/>
                        <a:latin typeface="Helvetica" charset="0"/>
                        <a:ea typeface="Helvetica" charset="0"/>
                        <a:cs typeface="Helvetica" charset="0"/>
                        <a:sym typeface="Helvetica" charset="0"/>
                      </a:endParaRPr>
                    </a:p>
                    <a:p>
                      <a:pPr marL="0" marR="0" lvl="0" indent="0" algn="l" defTabSz="1847850" rtl="0" eaLnBrk="1" fontAlgn="base" latinLnBrk="0" hangingPunct="0">
                        <a:lnSpc>
                          <a:spcPct val="100000"/>
                        </a:lnSpc>
                        <a:spcBef>
                          <a:spcPct val="0"/>
                        </a:spcBef>
                        <a:spcAft>
                          <a:spcPct val="0"/>
                        </a:spcAft>
                        <a:buClrTx/>
                        <a:buSzTx/>
                        <a:buFontTx/>
                        <a:buNone/>
                        <a:tabLst/>
                      </a:pPr>
                      <a:r>
                        <a:rPr kumimoji="0" lang="en-US" sz="21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Deuteronomy 24:14–21; Ephesians 6:5–9; 1 Timothy 6:17–19</a:t>
                      </a:r>
                      <a:endParaRPr kumimoji="0" lang="en-US" sz="18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63500" marR="63500" marT="63504" marB="63504" horzOverflow="overflow">
                    <a:lnL w="25688" cap="flat" cmpd="sng" algn="ctr">
                      <a:solidFill>
                        <a:srgbClr val="000000"/>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extLst>
                  <a:ext uri="{0D108BD9-81ED-4DB2-BD59-A6C34878D82A}">
                    <a16:rowId xmlns:a16="http://schemas.microsoft.com/office/drawing/2014/main" val="10001"/>
                  </a:ext>
                </a:extLst>
              </a:tr>
              <a:tr h="401396">
                <a:tc gridSpan="2">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Live It Out: </a:t>
                      </a:r>
                      <a:r>
                        <a:rPr kumimoji="0" lang="en-US" sz="18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 </a:t>
                      </a:r>
                      <a:r>
                        <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Find an opportunity to bless another person. .</a:t>
                      </a:r>
                      <a:endPar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6" name="Picture 32">
            <a:extLst>
              <a:ext uri="{FF2B5EF4-FFF2-40B4-BE49-F238E27FC236}">
                <a16:creationId xmlns:a16="http://schemas.microsoft.com/office/drawing/2014/main" id="{284A9D9F-DA50-5D25-B67E-AB2D0725886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11161713" y="-47625"/>
            <a:ext cx="1843087"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7" name="Slide Number Placeholder 1">
            <a:extLst>
              <a:ext uri="{FF2B5EF4-FFF2-40B4-BE49-F238E27FC236}">
                <a16:creationId xmlns:a16="http://schemas.microsoft.com/office/drawing/2014/main" id="{9AB39C78-2ACD-595A-6E67-C741D66486AF}"/>
              </a:ext>
            </a:extLst>
          </p:cNvPr>
          <p:cNvSpPr txBox="1">
            <a:spLocks/>
          </p:cNvSpPr>
          <p:nvPr/>
        </p:nvSpPr>
        <p:spPr>
          <a:xfrm>
            <a:off x="10693400" y="9122055"/>
            <a:ext cx="1752600" cy="63154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707" kern="1200">
                <a:solidFill>
                  <a:schemeClr val="tx1">
                    <a:tint val="82000"/>
                  </a:schemeClr>
                </a:solidFill>
                <a:latin typeface="+mn-lt"/>
                <a:ea typeface="+mn-ea"/>
                <a:cs typeface="+mn-cs"/>
                <a:sym typeface="Helvetica Light" charset="0"/>
              </a:defRPr>
            </a:lvl1pPr>
            <a:lvl2pPr marL="457200" indent="1143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2pPr>
            <a:lvl3pPr marL="914400" indent="2286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3pPr>
            <a:lvl4pPr marL="1371600" indent="3429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4pPr>
            <a:lvl5pPr marL="1828800" indent="4572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5pPr>
            <a:lvl6pPr marL="2286000" algn="l" defTabSz="457200" rtl="0" eaLnBrk="1" latinLnBrk="0" hangingPunct="1">
              <a:defRPr sz="1800" kern="1200">
                <a:solidFill>
                  <a:schemeClr val="tx1"/>
                </a:solidFill>
                <a:latin typeface="+mn-lt"/>
                <a:ea typeface="+mn-ea"/>
                <a:cs typeface="+mn-cs"/>
                <a:sym typeface="Helvetica Light" charset="0"/>
              </a:defRPr>
            </a:lvl6pPr>
            <a:lvl7pPr marL="2743200" algn="l" defTabSz="457200" rtl="0" eaLnBrk="1" latinLnBrk="0" hangingPunct="1">
              <a:defRPr sz="1800" kern="1200">
                <a:solidFill>
                  <a:schemeClr val="tx1"/>
                </a:solidFill>
                <a:latin typeface="+mn-lt"/>
                <a:ea typeface="+mn-ea"/>
                <a:cs typeface="+mn-cs"/>
                <a:sym typeface="Helvetica Light" charset="0"/>
              </a:defRPr>
            </a:lvl7pPr>
            <a:lvl8pPr marL="3200400" algn="l" defTabSz="457200" rtl="0" eaLnBrk="1" latinLnBrk="0" hangingPunct="1">
              <a:defRPr sz="1800" kern="1200">
                <a:solidFill>
                  <a:schemeClr val="tx1"/>
                </a:solidFill>
                <a:latin typeface="+mn-lt"/>
                <a:ea typeface="+mn-ea"/>
                <a:cs typeface="+mn-cs"/>
                <a:sym typeface="Helvetica Light" charset="0"/>
              </a:defRPr>
            </a:lvl8pPr>
            <a:lvl9pPr marL="3657600" algn="l" defTabSz="457200" rtl="0" eaLnBrk="1" latinLnBrk="0" hangingPunct="1">
              <a:defRPr sz="1800" kern="1200">
                <a:solidFill>
                  <a:schemeClr val="tx1"/>
                </a:solidFill>
                <a:latin typeface="+mn-lt"/>
                <a:ea typeface="+mn-ea"/>
                <a:cs typeface="+mn-cs"/>
                <a:sym typeface="Helvetica Light" charset="0"/>
              </a:defRPr>
            </a:lvl9pPr>
          </a:lstStyle>
          <a:p>
            <a:fld id="{D57F1E4F-1CFF-5643-939E-217C01CDF565}" type="slidenum">
              <a:rPr lang="en-US" sz="1800" b="1" smtClean="0">
                <a:solidFill>
                  <a:schemeClr val="bg1"/>
                </a:solidFill>
                <a:latin typeface="Arial Black" panose="020B0A04020102020204" pitchFamily="34" charset="0"/>
              </a:rPr>
              <a:pPr/>
              <a:t>8</a:t>
            </a:fld>
            <a:endParaRPr lang="en-US" sz="2000" b="1" dirty="0">
              <a:solidFill>
                <a:schemeClr val="bg1"/>
              </a:solidFill>
              <a:latin typeface="Arial Black" panose="020B0A04020102020204" pitchFamily="34" charset="0"/>
            </a:endParaRPr>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pSp>
        <p:nvGrpSpPr>
          <p:cNvPr id="9220" name="Group 3">
            <a:extLst>
              <a:ext uri="{FF2B5EF4-FFF2-40B4-BE49-F238E27FC236}">
                <a16:creationId xmlns:a16="http://schemas.microsoft.com/office/drawing/2014/main" id="{3ADA280B-5F75-6C4B-44AC-38094C8C5F53}"/>
              </a:ext>
            </a:extLst>
          </p:cNvPr>
          <p:cNvGrpSpPr>
            <a:grpSpLocks/>
          </p:cNvGrpSpPr>
          <p:nvPr/>
        </p:nvGrpSpPr>
        <p:grpSpPr bwMode="auto">
          <a:xfrm>
            <a:off x="0" y="2028825"/>
            <a:ext cx="13014325" cy="419100"/>
            <a:chOff x="0" y="0"/>
            <a:chExt cx="1025" cy="33"/>
          </a:xfrm>
        </p:grpSpPr>
        <p:sp>
          <p:nvSpPr>
            <p:cNvPr id="9248" name="Rectangle 4">
              <a:extLst>
                <a:ext uri="{FF2B5EF4-FFF2-40B4-BE49-F238E27FC236}">
                  <a16:creationId xmlns:a16="http://schemas.microsoft.com/office/drawing/2014/main" id="{7CB60841-DC5D-A2D1-F544-625D573CC6EF}"/>
                </a:ext>
              </a:extLst>
            </p:cNvPr>
            <p:cNvSpPr>
              <a:spLocks/>
            </p:cNvSpPr>
            <p:nvPr/>
          </p:nvSpPr>
          <p:spPr bwMode="auto">
            <a:xfrm>
              <a:off x="0" y="0"/>
              <a:ext cx="1025" cy="33"/>
            </a:xfrm>
            <a:prstGeom prst="rect">
              <a:avLst/>
            </a:prstGeom>
            <a:solidFill>
              <a:srgbClr val="A8DEF9"/>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9249" name="Rectangle 5">
              <a:extLst>
                <a:ext uri="{FF2B5EF4-FFF2-40B4-BE49-F238E27FC236}">
                  <a16:creationId xmlns:a16="http://schemas.microsoft.com/office/drawing/2014/main" id="{8DE614D7-3948-7E35-1CD2-73763FF1E320}"/>
                </a:ext>
              </a:extLst>
            </p:cNvPr>
            <p:cNvSpPr>
              <a:spLocks/>
            </p:cNvSpPr>
            <p:nvPr/>
          </p:nvSpPr>
          <p:spPr bwMode="auto">
            <a:xfrm>
              <a:off x="0" y="2"/>
              <a:ext cx="92" cy="26"/>
            </a:xfrm>
            <a:prstGeom prst="rect">
              <a:avLst/>
            </a:prstGeom>
            <a:solidFill>
              <a:srgbClr val="5F5F00"/>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9250" name="Rectangle 6">
              <a:extLst>
                <a:ext uri="{FF2B5EF4-FFF2-40B4-BE49-F238E27FC236}">
                  <a16:creationId xmlns:a16="http://schemas.microsoft.com/office/drawing/2014/main" id="{5F05940E-AFBF-97ED-F051-1465BD6488A9}"/>
                </a:ext>
              </a:extLst>
            </p:cNvPr>
            <p:cNvSpPr>
              <a:spLocks/>
            </p:cNvSpPr>
            <p:nvPr/>
          </p:nvSpPr>
          <p:spPr bwMode="auto">
            <a:xfrm>
              <a:off x="89" y="3"/>
              <a:ext cx="935" cy="26"/>
            </a:xfrm>
            <a:prstGeom prst="rect">
              <a:avLst/>
            </a:prstGeom>
            <a:solidFill>
              <a:srgbClr val="5A427F"/>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pSp>
      <p:sp>
        <p:nvSpPr>
          <p:cNvPr id="9222" name="Line 8">
            <a:extLst>
              <a:ext uri="{FF2B5EF4-FFF2-40B4-BE49-F238E27FC236}">
                <a16:creationId xmlns:a16="http://schemas.microsoft.com/office/drawing/2014/main" id="{FFACBBBB-01B4-FF94-9BD8-419B0C580651}"/>
              </a:ext>
            </a:extLst>
          </p:cNvPr>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3" name="Line 9">
            <a:extLst>
              <a:ext uri="{FF2B5EF4-FFF2-40B4-BE49-F238E27FC236}">
                <a16:creationId xmlns:a16="http://schemas.microsoft.com/office/drawing/2014/main" id="{BDE556FF-2498-87A9-3FDF-2F0A9F13B81A}"/>
              </a:ext>
            </a:extLst>
          </p:cNvPr>
          <p:cNvSpPr>
            <a:spLocks noChangeShapeType="1"/>
          </p:cNvSpPr>
          <p:nvPr/>
        </p:nvSpPr>
        <p:spPr bwMode="auto">
          <a:xfrm flipV="1">
            <a:off x="0" y="7938"/>
            <a:ext cx="12992100" cy="9732962"/>
          </a:xfrm>
          <a:prstGeom prst="line">
            <a:avLst/>
          </a:prstGeom>
          <a:noFill/>
          <a:ln w="10113" cap="rnd">
            <a:solidFill>
              <a:srgbClr val="9E9EED">
                <a:alpha val="34901"/>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4" name="Line 10">
            <a:extLst>
              <a:ext uri="{FF2B5EF4-FFF2-40B4-BE49-F238E27FC236}">
                <a16:creationId xmlns:a16="http://schemas.microsoft.com/office/drawing/2014/main" id="{5B8EC293-6597-AC4F-0353-F9BA5207B305}"/>
              </a:ext>
            </a:extLst>
          </p:cNvPr>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5" name="Line 11">
            <a:extLst>
              <a:ext uri="{FF2B5EF4-FFF2-40B4-BE49-F238E27FC236}">
                <a16:creationId xmlns:a16="http://schemas.microsoft.com/office/drawing/2014/main" id="{03073104-4B3F-2611-4B69-F98227430FA2}"/>
              </a:ext>
            </a:extLst>
          </p:cNvPr>
          <p:cNvSpPr>
            <a:spLocks noChangeShapeType="1"/>
          </p:cNvSpPr>
          <p:nvPr/>
        </p:nvSpPr>
        <p:spPr bwMode="auto">
          <a:xfrm>
            <a:off x="-107950" y="2492375"/>
            <a:ext cx="13220700" cy="0"/>
          </a:xfrm>
          <a:prstGeom prst="line">
            <a:avLst/>
          </a:prstGeom>
          <a:noFill/>
          <a:ln w="77063">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Rectangle 12">
            <a:extLst>
              <a:ext uri="{FF2B5EF4-FFF2-40B4-BE49-F238E27FC236}">
                <a16:creationId xmlns:a16="http://schemas.microsoft.com/office/drawing/2014/main" id="{5E464B4A-E545-C921-C246-9C8870A12722}"/>
              </a:ext>
            </a:extLst>
          </p:cNvPr>
          <p:cNvSpPr>
            <a:spLocks/>
          </p:cNvSpPr>
          <p:nvPr/>
        </p:nvSpPr>
        <p:spPr bwMode="auto">
          <a:xfrm>
            <a:off x="1016000" y="1981200"/>
            <a:ext cx="7543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800" rIns="88900" bIns="5080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2400" b="1" dirty="0">
                <a:solidFill>
                  <a:srgbClr val="FFFFF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Noteworthy Bold" charset="0"/>
              </a:rPr>
              <a:t>Providing for All - Deuteronomy 24:14–21 KJV</a:t>
            </a:r>
          </a:p>
        </p:txBody>
      </p:sp>
      <p:graphicFrame>
        <p:nvGraphicFramePr>
          <p:cNvPr id="14349" name="Group 13">
            <a:extLst>
              <a:ext uri="{FF2B5EF4-FFF2-40B4-BE49-F238E27FC236}">
                <a16:creationId xmlns:a16="http://schemas.microsoft.com/office/drawing/2014/main" id="{23A7EA0F-E44A-B746-3392-C908C6A286C9}"/>
              </a:ext>
            </a:extLst>
          </p:cNvPr>
          <p:cNvGraphicFramePr>
            <a:graphicFrameLocks noGrp="1"/>
          </p:cNvGraphicFramePr>
          <p:nvPr>
            <p:extLst>
              <p:ext uri="{D42A27DB-BD31-4B8C-83A1-F6EECF244321}">
                <p14:modId xmlns:p14="http://schemas.microsoft.com/office/powerpoint/2010/main" val="2376221527"/>
              </p:ext>
            </p:extLst>
          </p:nvPr>
        </p:nvGraphicFramePr>
        <p:xfrm>
          <a:off x="463550" y="2746375"/>
          <a:ext cx="12114213" cy="4873625"/>
        </p:xfrm>
        <a:graphic>
          <a:graphicData uri="http://schemas.openxmlformats.org/drawingml/2006/table">
            <a:tbl>
              <a:tblPr/>
              <a:tblGrid>
                <a:gridCol w="12114213">
                  <a:extLst>
                    <a:ext uri="{9D8B030D-6E8A-4147-A177-3AD203B41FA5}">
                      <a16:colId xmlns:a16="http://schemas.microsoft.com/office/drawing/2014/main" val="20000"/>
                    </a:ext>
                  </a:extLst>
                </a:gridCol>
              </a:tblGrid>
              <a:tr h="4873625">
                <a:tc>
                  <a:txBody>
                    <a:bodyPr/>
                    <a:lstStyle/>
                    <a:p>
                      <a:r>
                        <a:rPr kumimoji="0" lang="en-US" sz="18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14 Thou shalt not oppress an hired servant that is poor and needy, whether he be of thy brethren, or of thy strangers that are in thy land within thy gates: </a:t>
                      </a:r>
                    </a:p>
                    <a:p>
                      <a:r>
                        <a:rPr kumimoji="0" lang="en-US" sz="18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15 At his day thou shalt give him his hire, neither shall the sun go down upon it; for he is poor, and </a:t>
                      </a:r>
                      <a:r>
                        <a:rPr kumimoji="0" lang="en-US" sz="1800" b="1" i="0" u="none" strike="noStrike" kern="1200" cap="none" normalizeH="0" baseline="0" dirty="0" err="1">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setteth</a:t>
                      </a:r>
                      <a:r>
                        <a:rPr kumimoji="0" lang="en-US" sz="18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 his heart upon it: lest he cry against thee unto the Lord, and it be sin unto thee.  </a:t>
                      </a:r>
                    </a:p>
                    <a:p>
                      <a:r>
                        <a:rPr kumimoji="0" lang="en-US" sz="18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16 The fathers shall not be put to death for the children, neither shall the children be put to death for the fathers: every man shall be put to death for his own sin.  </a:t>
                      </a:r>
                    </a:p>
                    <a:p>
                      <a:r>
                        <a:rPr kumimoji="0" lang="en-US" sz="18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17 Thou shalt not pervert the judgment of the stranger, nor of the fatherless; nor take a widow’s raiment to pledge: </a:t>
                      </a:r>
                    </a:p>
                    <a:p>
                      <a:r>
                        <a:rPr kumimoji="0" lang="en-US" sz="18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18 But thou shalt remember that thou </a:t>
                      </a:r>
                      <a:r>
                        <a:rPr kumimoji="0" lang="en-US" sz="1800" b="1" i="0" u="none" strike="noStrike" kern="1200" cap="none" normalizeH="0" baseline="0" dirty="0" err="1">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wast</a:t>
                      </a:r>
                      <a:r>
                        <a:rPr kumimoji="0" lang="en-US" sz="18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 a bondman in Egypt, and the Lord thy God redeemed thee thence: therefore I command thee to do this thing.  </a:t>
                      </a:r>
                    </a:p>
                    <a:p>
                      <a:r>
                        <a:rPr kumimoji="0" lang="en-US" sz="18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19 When thou </a:t>
                      </a:r>
                      <a:r>
                        <a:rPr kumimoji="0" lang="en-US" sz="1800" b="1" i="0" u="none" strike="noStrike" kern="1200" cap="none" normalizeH="0" baseline="0" dirty="0" err="1">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cuttest</a:t>
                      </a:r>
                      <a:r>
                        <a:rPr kumimoji="0" lang="en-US" sz="18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 down thine harvest in thy field, and hast forgot a sheaf in the field, thou shalt not go again to fetch it: it shall be for the stranger, for the fatherless, and for the widow: that the Lord thy God may bless thee in all the work of thine hands.  </a:t>
                      </a:r>
                    </a:p>
                    <a:p>
                      <a:r>
                        <a:rPr kumimoji="0" lang="en-US" sz="18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20 When thou </a:t>
                      </a:r>
                      <a:r>
                        <a:rPr kumimoji="0" lang="en-US" sz="1800" b="1" i="0" u="none" strike="noStrike" kern="1200" cap="none" normalizeH="0" baseline="0" dirty="0" err="1">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beatest</a:t>
                      </a:r>
                      <a:r>
                        <a:rPr kumimoji="0" lang="en-US" sz="18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 thine olive tree, thou shalt not go over the boughs again: it shall be for the stranger, for the fatherless, and for the widow.  </a:t>
                      </a:r>
                    </a:p>
                    <a:p>
                      <a:r>
                        <a:rPr kumimoji="0" lang="en-US" sz="18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21 When thou </a:t>
                      </a:r>
                      <a:r>
                        <a:rPr kumimoji="0" lang="en-US" sz="1800" b="1" i="0" u="none" strike="noStrike" kern="1200" cap="none" normalizeH="0" baseline="0" dirty="0" err="1">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gatherest</a:t>
                      </a:r>
                      <a:r>
                        <a:rPr kumimoji="0" lang="en-US" sz="18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 the grapes of thy vineyard, thou shalt not glean it afterward: it shall be for the stranger, for the fatherless, and for the widow. </a:t>
                      </a:r>
                    </a:p>
                  </a:txBody>
                  <a:tcPr marL="63500" marR="63500" marT="63485" marB="63485" horzOverflow="overflow">
                    <a:lnL cap="flat">
                      <a:noFill/>
                    </a:lnL>
                    <a:lnR cap="flat">
                      <a:noFill/>
                    </a:lnR>
                    <a:lnT w="81280" cap="flat" cmpd="sng" algn="ctr">
                      <a:solidFill>
                        <a:srgbClr val="FFFFFF"/>
                      </a:solidFill>
                      <a:prstDash val="solid"/>
                      <a:miter lim="0"/>
                      <a:headEnd type="none" w="med" len="med"/>
                      <a:tailEnd type="none" w="med" len="med"/>
                    </a:lnT>
                    <a:lnB w="81280" cap="flat" cmpd="sng" algn="ctr">
                      <a:solidFill>
                        <a:srgbClr val="FFFFFF"/>
                      </a:solidFill>
                      <a:prstDash val="solid"/>
                      <a:miter lim="0"/>
                      <a:headEnd type="none" w="med" len="med"/>
                      <a:tailEnd type="none" w="med" len="med"/>
                    </a:lnB>
                    <a:lnTlToBr>
                      <a:noFill/>
                    </a:lnTlToBr>
                    <a:lnBlToTr>
                      <a:noFill/>
                    </a:lnBlToTr>
                    <a:solidFill>
                      <a:srgbClr val="000000">
                        <a:alpha val="60000"/>
                      </a:srgbClr>
                    </a:solidFill>
                  </a:tcPr>
                </a:tc>
                <a:extLst>
                  <a:ext uri="{0D108BD9-81ED-4DB2-BD59-A6C34878D82A}">
                    <a16:rowId xmlns:a16="http://schemas.microsoft.com/office/drawing/2014/main" val="10000"/>
                  </a:ext>
                </a:extLst>
              </a:tr>
            </a:tbl>
          </a:graphicData>
        </a:graphic>
      </p:graphicFrame>
      <p:sp>
        <p:nvSpPr>
          <p:cNvPr id="9231" name="Rectangle 23">
            <a:extLst>
              <a:ext uri="{FF2B5EF4-FFF2-40B4-BE49-F238E27FC236}">
                <a16:creationId xmlns:a16="http://schemas.microsoft.com/office/drawing/2014/main" id="{CD0A091D-2FB6-EDE5-F04B-F0476EE86B8A}"/>
              </a:ext>
            </a:extLst>
          </p:cNvPr>
          <p:cNvSpPr>
            <a:spLocks/>
          </p:cNvSpPr>
          <p:nvPr/>
        </p:nvSpPr>
        <p:spPr bwMode="auto">
          <a:xfrm>
            <a:off x="388938" y="7686675"/>
            <a:ext cx="11828462" cy="1754188"/>
          </a:xfrm>
          <a:prstGeom prst="rect">
            <a:avLst/>
          </a:prstGeom>
          <a:solidFill>
            <a:schemeClr val="tx1">
              <a:lumMod val="95000"/>
              <a:lumOff val="5000"/>
              <a:alpha val="60000"/>
            </a:schemeClr>
          </a:solidFill>
          <a:ln>
            <a:noFill/>
          </a:ln>
        </p:spPr>
        <p:txBody>
          <a:bodyPr lIns="88900" tIns="50800" rIns="88900" bIns="50800"/>
          <a:lstStyle>
            <a:lvl1pPr marL="285750" indent="-285750"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marL="800100" lvl="1" indent="-342900" algn="l" eaLnBrk="1">
              <a:buFont typeface="Wingdings" panose="05000000000000000000" pitchFamily="2" charset="2"/>
              <a:buChar char="q"/>
            </a:pPr>
            <a:r>
              <a:rPr lang="en-US" altLang="en-US" sz="1700" dirty="0">
                <a:solidFill>
                  <a:srgbClr val="FFFFF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Noteworthy Bold" charset="0"/>
              </a:rPr>
              <a:t>Moses is giving a sermon to the people about to enter the land of promise and abundance. </a:t>
            </a:r>
          </a:p>
          <a:p>
            <a:pPr marL="800100" lvl="1" indent="-342900" algn="l" eaLnBrk="1">
              <a:buFont typeface="Wingdings" panose="05000000000000000000" pitchFamily="2" charset="2"/>
              <a:buChar char="q"/>
            </a:pPr>
            <a:r>
              <a:rPr lang="en-US" altLang="en-US" sz="1700" dirty="0">
                <a:solidFill>
                  <a:srgbClr val="FFFFF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Noteworthy Bold" charset="0"/>
              </a:rPr>
              <a:t>He cautions the employer to pay the agreed daily wage, not shirking any financial obligation. </a:t>
            </a:r>
          </a:p>
          <a:p>
            <a:pPr marL="800100" lvl="1" indent="-342900" algn="l" eaLnBrk="1">
              <a:buFont typeface="Wingdings" panose="05000000000000000000" pitchFamily="2" charset="2"/>
              <a:buChar char="q"/>
            </a:pPr>
            <a:r>
              <a:rPr lang="en-US" altLang="en-US" sz="1700" dirty="0">
                <a:solidFill>
                  <a:srgbClr val="FFFFF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Noteworthy Bold" charset="0"/>
              </a:rPr>
              <a:t>He tells that punishment for crimes should not fall on family members, only the responsible individual. </a:t>
            </a:r>
          </a:p>
          <a:p>
            <a:pPr marL="800100" lvl="1" indent="-342900" algn="l" eaLnBrk="1">
              <a:buFont typeface="Wingdings" panose="05000000000000000000" pitchFamily="2" charset="2"/>
              <a:buChar char="q"/>
            </a:pPr>
            <a:r>
              <a:rPr lang="en-US" altLang="en-US" sz="1700" dirty="0">
                <a:solidFill>
                  <a:srgbClr val="FFFFF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Noteworthy Bold" charset="0"/>
              </a:rPr>
              <a:t>Anyone loaning money should make it easy for the other person to pay it back. </a:t>
            </a:r>
          </a:p>
          <a:p>
            <a:pPr marL="800100" lvl="1" indent="-342900" algn="l" eaLnBrk="1">
              <a:buFont typeface="Wingdings" panose="05000000000000000000" pitchFamily="2" charset="2"/>
              <a:buChar char="q"/>
            </a:pPr>
            <a:r>
              <a:rPr lang="en-US" altLang="en-US" sz="1700" dirty="0">
                <a:solidFill>
                  <a:srgbClr val="FFFFF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Noteworthy Bold" charset="0"/>
              </a:rPr>
              <a:t>Agricultural workers should deliberately leave extra food in fields, orchards, and vineyards to that any hungry person shall have something to eat. </a:t>
            </a:r>
          </a:p>
        </p:txBody>
      </p:sp>
      <p:sp>
        <p:nvSpPr>
          <p:cNvPr id="9232" name="Rectangle 47">
            <a:extLst>
              <a:ext uri="{FF2B5EF4-FFF2-40B4-BE49-F238E27FC236}">
                <a16:creationId xmlns:a16="http://schemas.microsoft.com/office/drawing/2014/main" id="{761861E2-D389-08A7-6345-4EE3F74BB825}"/>
              </a:ext>
            </a:extLst>
          </p:cNvPr>
          <p:cNvSpPr>
            <a:spLocks/>
          </p:cNvSpPr>
          <p:nvPr/>
        </p:nvSpPr>
        <p:spPr bwMode="auto">
          <a:xfrm>
            <a:off x="6310313" y="9258300"/>
            <a:ext cx="3698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fld id="{51C796A4-CBB6-4D80-B799-985D4A1F2AB9}" type="slidenum">
              <a:rPr lang="en-US" altLang="en-US" sz="1800"/>
              <a:pPr eaLnBrk="1"/>
              <a:t>9</a:t>
            </a:fld>
            <a:endParaRPr lang="en-US" altLang="en-US"/>
          </a:p>
        </p:txBody>
      </p:sp>
      <p:sp>
        <p:nvSpPr>
          <p:cNvPr id="9233" name="Rectangle 12">
            <a:extLst>
              <a:ext uri="{FF2B5EF4-FFF2-40B4-BE49-F238E27FC236}">
                <a16:creationId xmlns:a16="http://schemas.microsoft.com/office/drawing/2014/main" id="{FBB19929-4CD5-E118-A5AF-4A502FD298FF}"/>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2" name="Rectangle 11">
            <a:extLst>
              <a:ext uri="{FF2B5EF4-FFF2-40B4-BE49-F238E27FC236}">
                <a16:creationId xmlns:a16="http://schemas.microsoft.com/office/drawing/2014/main" id="{634D3FE5-45E7-3AED-7553-311810BE39A1}"/>
              </a:ext>
            </a:extLst>
          </p:cNvPr>
          <p:cNvSpPr>
            <a:spLocks/>
          </p:cNvSpPr>
          <p:nvPr/>
        </p:nvSpPr>
        <p:spPr bwMode="auto">
          <a:xfrm>
            <a:off x="0" y="1995488"/>
            <a:ext cx="13004800" cy="61912"/>
          </a:xfrm>
          <a:prstGeom prst="rect">
            <a:avLst/>
          </a:prstGeom>
          <a:solidFill>
            <a:srgbClr val="FFFFFF"/>
          </a:solidFill>
          <a:ln>
            <a:noFill/>
          </a:ln>
          <a:effectLst>
            <a:outerShdw dist="10160" dir="5400000" algn="ctr" rotWithShape="0">
              <a:srgbClr val="000000">
                <a:alpha val="59998"/>
              </a:srgbClr>
            </a:outerShdw>
          </a:effectLst>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3" name="Rectangle 12">
            <a:extLst>
              <a:ext uri="{FF2B5EF4-FFF2-40B4-BE49-F238E27FC236}">
                <a16:creationId xmlns:a16="http://schemas.microsoft.com/office/drawing/2014/main" id="{659185DF-FF16-9F6E-85E1-5AECD5833041}"/>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aphicFrame>
        <p:nvGraphicFramePr>
          <p:cNvPr id="4" name="Group 13">
            <a:extLst>
              <a:ext uri="{FF2B5EF4-FFF2-40B4-BE49-F238E27FC236}">
                <a16:creationId xmlns:a16="http://schemas.microsoft.com/office/drawing/2014/main" id="{71A937DD-B420-AF63-36A3-DF2D5E367988}"/>
              </a:ext>
            </a:extLst>
          </p:cNvPr>
          <p:cNvGraphicFramePr>
            <a:graphicFrameLocks noGrp="1"/>
          </p:cNvGraphicFramePr>
          <p:nvPr>
            <p:extLst>
              <p:ext uri="{D42A27DB-BD31-4B8C-83A1-F6EECF244321}">
                <p14:modId xmlns:p14="http://schemas.microsoft.com/office/powerpoint/2010/main" val="3296599667"/>
              </p:ext>
            </p:extLst>
          </p:nvPr>
        </p:nvGraphicFramePr>
        <p:xfrm>
          <a:off x="12700" y="-63500"/>
          <a:ext cx="11041063" cy="1999104"/>
        </p:xfrm>
        <a:graphic>
          <a:graphicData uri="http://schemas.openxmlformats.org/drawingml/2006/table">
            <a:tbl>
              <a:tblPr/>
              <a:tblGrid>
                <a:gridCol w="6478163">
                  <a:extLst>
                    <a:ext uri="{9D8B030D-6E8A-4147-A177-3AD203B41FA5}">
                      <a16:colId xmlns:a16="http://schemas.microsoft.com/office/drawing/2014/main" val="20000"/>
                    </a:ext>
                  </a:extLst>
                </a:gridCol>
                <a:gridCol w="4562900">
                  <a:extLst>
                    <a:ext uri="{9D8B030D-6E8A-4147-A177-3AD203B41FA5}">
                      <a16:colId xmlns:a16="http://schemas.microsoft.com/office/drawing/2014/main" val="20001"/>
                    </a:ext>
                  </a:extLst>
                </a:gridCol>
              </a:tblGrid>
              <a:tr h="571540">
                <a:tc gridSpan="2">
                  <a:txBody>
                    <a:bodyPr/>
                    <a:lstStyle/>
                    <a:p>
                      <a:pPr marL="0" marR="0" lvl="0" indent="0" algn="ctr" defTabSz="1847850" rtl="0" eaLnBrk="1" fontAlgn="base" latinLnBrk="0" hangingPunct="0">
                        <a:lnSpc>
                          <a:spcPct val="100000"/>
                        </a:lnSpc>
                        <a:spcBef>
                          <a:spcPct val="0"/>
                        </a:spcBef>
                        <a:spcAft>
                          <a:spcPct val="0"/>
                        </a:spcAft>
                        <a:buClrTx/>
                        <a:buSzTx/>
                        <a:buFontTx/>
                        <a:buNone/>
                        <a:tabLst/>
                        <a:defRPr/>
                      </a:pPr>
                      <a:r>
                        <a:rPr kumimoji="0" lang="en-US" sz="2800" b="1" i="0" u="none" strike="noStrike" kern="1200"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rPr>
                        <a:t>CHRISTIAN MANNER OF JUSTICE</a:t>
                      </a: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000000"/>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0"/>
                  </a:ext>
                </a:extLst>
              </a:tr>
              <a:tr h="1016202">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Focus: </a:t>
                      </a:r>
                      <a:r>
                        <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Trust in God and not the uncertainty of wealth. </a:t>
                      </a:r>
                      <a:endPar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000000"/>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Scripture: </a:t>
                      </a:r>
                      <a:endParaRPr kumimoji="0" lang="en-US" sz="2500" b="0" i="0" u="none" strike="noStrike" cap="none" normalizeH="0" baseline="0" dirty="0">
                        <a:ln>
                          <a:noFill/>
                        </a:ln>
                        <a:solidFill>
                          <a:srgbClr val="FFFFFF"/>
                        </a:solidFill>
                        <a:effectLst/>
                        <a:latin typeface="Helvetica" charset="0"/>
                        <a:ea typeface="Helvetica" charset="0"/>
                        <a:cs typeface="Helvetica" charset="0"/>
                        <a:sym typeface="Helvetica" charset="0"/>
                      </a:endParaRPr>
                    </a:p>
                    <a:p>
                      <a:pPr marL="0" marR="0" lvl="0" indent="0" algn="l" defTabSz="1847850" rtl="0" eaLnBrk="1" fontAlgn="base" latinLnBrk="0" hangingPunct="0">
                        <a:lnSpc>
                          <a:spcPct val="100000"/>
                        </a:lnSpc>
                        <a:spcBef>
                          <a:spcPct val="0"/>
                        </a:spcBef>
                        <a:spcAft>
                          <a:spcPct val="0"/>
                        </a:spcAft>
                        <a:buClrTx/>
                        <a:buSzTx/>
                        <a:buFontTx/>
                        <a:buNone/>
                        <a:tabLst/>
                      </a:pPr>
                      <a:r>
                        <a:rPr kumimoji="0" lang="en-US" sz="21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Deuteronomy 24:14–21; Ephesians 6:5–9; 1 Timothy 6:17–19</a:t>
                      </a:r>
                      <a:endParaRPr kumimoji="0" lang="en-US" sz="18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63500" marR="63500" marT="63504" marB="63504" horzOverflow="overflow">
                    <a:lnL w="25688" cap="flat" cmpd="sng" algn="ctr">
                      <a:solidFill>
                        <a:srgbClr val="000000"/>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extLst>
                  <a:ext uri="{0D108BD9-81ED-4DB2-BD59-A6C34878D82A}">
                    <a16:rowId xmlns:a16="http://schemas.microsoft.com/office/drawing/2014/main" val="10001"/>
                  </a:ext>
                </a:extLst>
              </a:tr>
              <a:tr h="401396">
                <a:tc gridSpan="2">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Live It Out: </a:t>
                      </a:r>
                      <a:r>
                        <a:rPr kumimoji="0" lang="en-US" sz="18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 </a:t>
                      </a:r>
                      <a:r>
                        <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Find an opportunity to bless another person. .</a:t>
                      </a:r>
                      <a:endPar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6" name="Picture 32">
            <a:extLst>
              <a:ext uri="{FF2B5EF4-FFF2-40B4-BE49-F238E27FC236}">
                <a16:creationId xmlns:a16="http://schemas.microsoft.com/office/drawing/2014/main" id="{DEB68991-A091-734D-1DD2-73F2AA39BEF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11161713" y="-47625"/>
            <a:ext cx="1843087"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7" name="Slide Number Placeholder 1">
            <a:extLst>
              <a:ext uri="{FF2B5EF4-FFF2-40B4-BE49-F238E27FC236}">
                <a16:creationId xmlns:a16="http://schemas.microsoft.com/office/drawing/2014/main" id="{0C93432B-559C-01A0-820D-345C09294D48}"/>
              </a:ext>
            </a:extLst>
          </p:cNvPr>
          <p:cNvSpPr txBox="1">
            <a:spLocks/>
          </p:cNvSpPr>
          <p:nvPr/>
        </p:nvSpPr>
        <p:spPr>
          <a:xfrm>
            <a:off x="10693400" y="9122055"/>
            <a:ext cx="1752600" cy="63154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707" kern="1200">
                <a:solidFill>
                  <a:schemeClr val="tx1">
                    <a:tint val="82000"/>
                  </a:schemeClr>
                </a:solidFill>
                <a:latin typeface="+mn-lt"/>
                <a:ea typeface="+mn-ea"/>
                <a:cs typeface="+mn-cs"/>
                <a:sym typeface="Helvetica Light" charset="0"/>
              </a:defRPr>
            </a:lvl1pPr>
            <a:lvl2pPr marL="457200" indent="1143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2pPr>
            <a:lvl3pPr marL="914400" indent="2286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3pPr>
            <a:lvl4pPr marL="1371600" indent="3429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4pPr>
            <a:lvl5pPr marL="1828800" indent="4572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5pPr>
            <a:lvl6pPr marL="2286000" algn="l" defTabSz="457200" rtl="0" eaLnBrk="1" latinLnBrk="0" hangingPunct="1">
              <a:defRPr sz="1800" kern="1200">
                <a:solidFill>
                  <a:schemeClr val="tx1"/>
                </a:solidFill>
                <a:latin typeface="+mn-lt"/>
                <a:ea typeface="+mn-ea"/>
                <a:cs typeface="+mn-cs"/>
                <a:sym typeface="Helvetica Light" charset="0"/>
              </a:defRPr>
            </a:lvl6pPr>
            <a:lvl7pPr marL="2743200" algn="l" defTabSz="457200" rtl="0" eaLnBrk="1" latinLnBrk="0" hangingPunct="1">
              <a:defRPr sz="1800" kern="1200">
                <a:solidFill>
                  <a:schemeClr val="tx1"/>
                </a:solidFill>
                <a:latin typeface="+mn-lt"/>
                <a:ea typeface="+mn-ea"/>
                <a:cs typeface="+mn-cs"/>
                <a:sym typeface="Helvetica Light" charset="0"/>
              </a:defRPr>
            </a:lvl7pPr>
            <a:lvl8pPr marL="3200400" algn="l" defTabSz="457200" rtl="0" eaLnBrk="1" latinLnBrk="0" hangingPunct="1">
              <a:defRPr sz="1800" kern="1200">
                <a:solidFill>
                  <a:schemeClr val="tx1"/>
                </a:solidFill>
                <a:latin typeface="+mn-lt"/>
                <a:ea typeface="+mn-ea"/>
                <a:cs typeface="+mn-cs"/>
                <a:sym typeface="Helvetica Light" charset="0"/>
              </a:defRPr>
            </a:lvl8pPr>
            <a:lvl9pPr marL="3657600" algn="l" defTabSz="457200" rtl="0" eaLnBrk="1" latinLnBrk="0" hangingPunct="1">
              <a:defRPr sz="1800" kern="1200">
                <a:solidFill>
                  <a:schemeClr val="tx1"/>
                </a:solidFill>
                <a:latin typeface="+mn-lt"/>
                <a:ea typeface="+mn-ea"/>
                <a:cs typeface="+mn-cs"/>
                <a:sym typeface="Helvetica Light" charset="0"/>
              </a:defRPr>
            </a:lvl9pPr>
          </a:lstStyle>
          <a:p>
            <a:fld id="{D57F1E4F-1CFF-5643-939E-217C01CDF565}" type="slidenum">
              <a:rPr lang="en-US" sz="1800" b="1" smtClean="0">
                <a:solidFill>
                  <a:schemeClr val="bg1"/>
                </a:solidFill>
                <a:latin typeface="Arial Black" panose="020B0A04020102020204" pitchFamily="34" charset="0"/>
              </a:rPr>
              <a:pPr/>
              <a:t>9</a:t>
            </a:fld>
            <a:endParaRPr lang="en-US" sz="2000" b="1" dirty="0">
              <a:solidFill>
                <a:schemeClr val="bg1"/>
              </a:solidFill>
              <a:latin typeface="Arial Black" panose="020B0A04020102020204" pitchFamily="34" charset="0"/>
            </a:endParaRPr>
          </a:p>
        </p:txBody>
      </p:sp>
    </p:spTree>
  </p:cSld>
  <p:clrMapOvr>
    <a:masterClrMapping/>
  </p:clrMapOvr>
  <p:transition spd="med">
    <p:fade thruBlk="1"/>
  </p:transition>
</p:sld>
</file>

<file path=ppt/theme/theme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730</TotalTime>
  <Words>11664</Words>
  <Application>Microsoft Office PowerPoint</Application>
  <PresentationFormat>Custom</PresentationFormat>
  <Paragraphs>658</Paragraphs>
  <Slides>19</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 Black</vt:lpstr>
      <vt:lpstr>Arial Rounded MT Bold</vt:lpstr>
      <vt:lpstr>Gotham Medium</vt:lpstr>
      <vt:lpstr>Helvetica</vt:lpstr>
      <vt:lpstr>Helvetica Light</vt:lpstr>
      <vt:lpstr>Helvetica Light Oblique</vt:lpstr>
      <vt:lpstr>Helvetica Neue</vt:lpstr>
      <vt:lpstr>Lucida Sans Unicode</vt:lpstr>
      <vt:lpstr>Noteworthy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vt:lpstr>
      <vt:lpstr>PowerPoint Presentation</vt:lpstr>
      <vt:lpstr>PowerPoint Presentation</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Bowman, Stanford W</cp:lastModifiedBy>
  <cp:revision>11</cp:revision>
  <dcterms:modified xsi:type="dcterms:W3CDTF">2026-05-08T18:46:28Z</dcterms:modified>
</cp:coreProperties>
</file>