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24"/>
  </p:notesMasterIdLst>
  <p:sldIdLst>
    <p:sldId id="269" r:id="rId2"/>
    <p:sldId id="506" r:id="rId3"/>
    <p:sldId id="307" r:id="rId4"/>
    <p:sldId id="313" r:id="rId5"/>
    <p:sldId id="352" r:id="rId6"/>
    <p:sldId id="520" r:id="rId7"/>
    <p:sldId id="534" r:id="rId8"/>
    <p:sldId id="303" r:id="rId9"/>
    <p:sldId id="524" r:id="rId10"/>
    <p:sldId id="519" r:id="rId11"/>
    <p:sldId id="530" r:id="rId12"/>
    <p:sldId id="290" r:id="rId13"/>
    <p:sldId id="531" r:id="rId14"/>
    <p:sldId id="522" r:id="rId15"/>
    <p:sldId id="257" r:id="rId16"/>
    <p:sldId id="532" r:id="rId17"/>
    <p:sldId id="527" r:id="rId18"/>
    <p:sldId id="432" r:id="rId19"/>
    <p:sldId id="467" r:id="rId20"/>
    <p:sldId id="493" r:id="rId21"/>
    <p:sldId id="533" r:id="rId22"/>
    <p:sldId id="52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90190-0906-4B1F-90DB-E3953413F0F5}" v="98" dt="2026-05-17T21:30:05.475"/>
    <p1510:client id="{6C84617A-1B05-4C29-AA8C-C27F0BB52C95}" v="4" dt="2026-05-17T21:47:03.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69271" autoAdjust="0"/>
  </p:normalViewPr>
  <p:slideViewPr>
    <p:cSldViewPr snapToGrid="0">
      <p:cViewPr varScale="1">
        <p:scale>
          <a:sx n="71" d="100"/>
          <a:sy n="71" d="100"/>
        </p:scale>
        <p:origin x="653" y="86"/>
      </p:cViewPr>
      <p:guideLst/>
    </p:cSldViewPr>
  </p:slideViewPr>
  <p:outlineViewPr>
    <p:cViewPr>
      <p:scale>
        <a:sx n="33" d="100"/>
        <a:sy n="33" d="100"/>
      </p:scale>
      <p:origin x="0" y="-111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undo custSel addSld delSld modSld">
      <pc:chgData name="Stanford Bowman" userId="6ede3e4e1afbea80" providerId="LiveId" clId="{5E8558FB-9D60-4710-A493-61EB11744BF7}" dt="2026-05-17T21:47:50.014" v="1093" actId="27636"/>
      <pc:docMkLst>
        <pc:docMk/>
      </pc:docMkLst>
      <pc:sldChg chg="modSp mod modNotesTx">
        <pc:chgData name="Stanford Bowman" userId="6ede3e4e1afbea80" providerId="LiveId" clId="{5E8558FB-9D60-4710-A493-61EB11744BF7}" dt="2026-05-17T20:59:30.452" v="880" actId="6549"/>
        <pc:sldMkLst>
          <pc:docMk/>
          <pc:sldMk cId="3996979024" sldId="257"/>
        </pc:sldMkLst>
        <pc:spChg chg="mod">
          <ac:chgData name="Stanford Bowman" userId="6ede3e4e1afbea80" providerId="LiveId" clId="{5E8558FB-9D60-4710-A493-61EB11744BF7}" dt="2026-05-17T20:55:10.408" v="809" actId="14100"/>
          <ac:spMkLst>
            <pc:docMk/>
            <pc:sldMk cId="3996979024" sldId="257"/>
            <ac:spMk id="4" creationId="{C741E62E-7780-8E62-AD40-7F7BD31CEDDB}"/>
          </ac:spMkLst>
        </pc:spChg>
        <pc:spChg chg="mod">
          <ac:chgData name="Stanford Bowman" userId="6ede3e4e1afbea80" providerId="LiveId" clId="{5E8558FB-9D60-4710-A493-61EB11744BF7}" dt="2026-05-17T20:53:16.938" v="790" actId="207"/>
          <ac:spMkLst>
            <pc:docMk/>
            <pc:sldMk cId="3996979024" sldId="257"/>
            <ac:spMk id="11" creationId="{902C293B-DEEF-553C-963F-C0466CDB564A}"/>
          </ac:spMkLst>
        </pc:spChg>
        <pc:spChg chg="mod">
          <ac:chgData name="Stanford Bowman" userId="6ede3e4e1afbea80" providerId="LiveId" clId="{5E8558FB-9D60-4710-A493-61EB11744BF7}" dt="2026-05-17T20:51:19.391" v="782" actId="207"/>
          <ac:spMkLst>
            <pc:docMk/>
            <pc:sldMk cId="3996979024" sldId="257"/>
            <ac:spMk id="13" creationId="{7E520130-A84B-67C5-9AB5-65D0E0CBB3EA}"/>
          </ac:spMkLst>
        </pc:spChg>
        <pc:spChg chg="mod">
          <ac:chgData name="Stanford Bowman" userId="6ede3e4e1afbea80" providerId="LiveId" clId="{5E8558FB-9D60-4710-A493-61EB11744BF7}" dt="2026-05-17T20:52:04.796" v="783"/>
          <ac:spMkLst>
            <pc:docMk/>
            <pc:sldMk cId="3996979024" sldId="257"/>
            <ac:spMk id="14" creationId="{2497A8F7-F23A-76EA-4067-534B06B02633}"/>
          </ac:spMkLst>
        </pc:spChg>
        <pc:spChg chg="mod">
          <ac:chgData name="Stanford Bowman" userId="6ede3e4e1afbea80" providerId="LiveId" clId="{5E8558FB-9D60-4710-A493-61EB11744BF7}" dt="2026-05-17T20:52:17.212" v="784"/>
          <ac:spMkLst>
            <pc:docMk/>
            <pc:sldMk cId="3996979024" sldId="257"/>
            <ac:spMk id="17" creationId="{A38FB8EE-367A-8177-A5EC-2B92E33758E6}"/>
          </ac:spMkLst>
        </pc:spChg>
        <pc:picChg chg="mod">
          <ac:chgData name="Stanford Bowman" userId="6ede3e4e1afbea80" providerId="LiveId" clId="{5E8558FB-9D60-4710-A493-61EB11744BF7}" dt="2026-05-17T20:55:15.957" v="810" actId="14100"/>
          <ac:picMkLst>
            <pc:docMk/>
            <pc:sldMk cId="3996979024" sldId="257"/>
            <ac:picMk id="2" creationId="{DE986114-DDB8-3792-AD8B-7D0C70922AAB}"/>
          </ac:picMkLst>
        </pc:picChg>
        <pc:cxnChg chg="mod">
          <ac:chgData name="Stanford Bowman" userId="6ede3e4e1afbea80" providerId="LiveId" clId="{5E8558FB-9D60-4710-A493-61EB11744BF7}" dt="2026-05-17T20:51:10.971" v="781" actId="208"/>
          <ac:cxnSpMkLst>
            <pc:docMk/>
            <pc:sldMk cId="3996979024" sldId="257"/>
            <ac:cxnSpMk id="15" creationId="{C15B24F8-7F9D-DDDF-4DDF-BE56858E4048}"/>
          </ac:cxnSpMkLst>
        </pc:cxnChg>
      </pc:sldChg>
      <pc:sldChg chg="modSp mod">
        <pc:chgData name="Stanford Bowman" userId="6ede3e4e1afbea80" providerId="LiveId" clId="{5E8558FB-9D60-4710-A493-61EB11744BF7}" dt="2026-05-17T21:47:50.014" v="1093" actId="27636"/>
        <pc:sldMkLst>
          <pc:docMk/>
          <pc:sldMk cId="1224325169" sldId="269"/>
        </pc:sldMkLst>
        <pc:spChg chg="mod">
          <ac:chgData name="Stanford Bowman" userId="6ede3e4e1afbea80" providerId="LiveId" clId="{5E8558FB-9D60-4710-A493-61EB11744BF7}" dt="2026-05-17T21:47:50.014" v="1093" actId="27636"/>
          <ac:spMkLst>
            <pc:docMk/>
            <pc:sldMk cId="1224325169" sldId="269"/>
            <ac:spMk id="3" creationId="{BD819F24-11D8-4D4D-82E9-F811469BA3E5}"/>
          </ac:spMkLst>
        </pc:spChg>
        <pc:spChg chg="mod">
          <ac:chgData name="Stanford Bowman" userId="6ede3e4e1afbea80" providerId="LiveId" clId="{5E8558FB-9D60-4710-A493-61EB11744BF7}" dt="2026-05-17T19:05:14.655" v="7" actId="20577"/>
          <ac:spMkLst>
            <pc:docMk/>
            <pc:sldMk cId="1224325169" sldId="269"/>
            <ac:spMk id="5" creationId="{69BCB339-1278-C99C-81D4-F8266DDC2FE9}"/>
          </ac:spMkLst>
        </pc:spChg>
      </pc:sldChg>
      <pc:sldChg chg="delSp modSp mod modNotesTx">
        <pc:chgData name="Stanford Bowman" userId="6ede3e4e1afbea80" providerId="LiveId" clId="{5E8558FB-9D60-4710-A493-61EB11744BF7}" dt="2026-05-17T21:20:59.343" v="972" actId="6549"/>
        <pc:sldMkLst>
          <pc:docMk/>
          <pc:sldMk cId="302755266" sldId="290"/>
        </pc:sldMkLst>
        <pc:spChg chg="mod">
          <ac:chgData name="Stanford Bowman" userId="6ede3e4e1afbea80" providerId="LiveId" clId="{5E8558FB-9D60-4710-A493-61EB11744BF7}" dt="2026-05-17T20:23:00.955" v="616" actId="947"/>
          <ac:spMkLst>
            <pc:docMk/>
            <pc:sldMk cId="302755266" sldId="290"/>
            <ac:spMk id="3" creationId="{BD90AFB3-CDB8-ABB3-27B0-DD2B8D724A92}"/>
          </ac:spMkLst>
        </pc:spChg>
        <pc:spChg chg="mod">
          <ac:chgData name="Stanford Bowman" userId="6ede3e4e1afbea80" providerId="LiveId" clId="{5E8558FB-9D60-4710-A493-61EB11744BF7}" dt="2026-05-17T20:33:04.055" v="719" actId="1037"/>
          <ac:spMkLst>
            <pc:docMk/>
            <pc:sldMk cId="302755266" sldId="290"/>
            <ac:spMk id="4" creationId="{6B23B896-0450-1478-E8C2-3F855299224E}"/>
          </ac:spMkLst>
        </pc:spChg>
        <pc:spChg chg="del">
          <ac:chgData name="Stanford Bowman" userId="6ede3e4e1afbea80" providerId="LiveId" clId="{5E8558FB-9D60-4710-A493-61EB11744BF7}" dt="2026-05-17T20:15:50.552" v="537" actId="478"/>
          <ac:spMkLst>
            <pc:docMk/>
            <pc:sldMk cId="302755266" sldId="290"/>
            <ac:spMk id="5" creationId="{36DDC02A-D32D-342A-6736-49059E188CE0}"/>
          </ac:spMkLst>
        </pc:spChg>
        <pc:spChg chg="mod">
          <ac:chgData name="Stanford Bowman" userId="6ede3e4e1afbea80" providerId="LiveId" clId="{5E8558FB-9D60-4710-A493-61EB11744BF7}" dt="2026-05-17T21:20:00.184" v="970"/>
          <ac:spMkLst>
            <pc:docMk/>
            <pc:sldMk cId="302755266" sldId="290"/>
            <ac:spMk id="12" creationId="{5853C28E-F791-18F0-B0C3-3324264BAACB}"/>
          </ac:spMkLst>
        </pc:spChg>
        <pc:picChg chg="mod">
          <ac:chgData name="Stanford Bowman" userId="6ede3e4e1afbea80" providerId="LiveId" clId="{5E8558FB-9D60-4710-A493-61EB11744BF7}" dt="2026-05-17T20:22:14.288" v="612" actId="1076"/>
          <ac:picMkLst>
            <pc:docMk/>
            <pc:sldMk cId="302755266" sldId="290"/>
            <ac:picMk id="2" creationId="{F86F0918-51AD-B582-4D26-4F2FF2171CE0}"/>
          </ac:picMkLst>
        </pc:picChg>
        <pc:cxnChg chg="mod">
          <ac:chgData name="Stanford Bowman" userId="6ede3e4e1afbea80" providerId="LiveId" clId="{5E8558FB-9D60-4710-A493-61EB11744BF7}" dt="2026-05-17T20:33:04.055" v="719" actId="1037"/>
          <ac:cxnSpMkLst>
            <pc:docMk/>
            <pc:sldMk cId="302755266" sldId="290"/>
            <ac:cxnSpMk id="13" creationId="{288B7961-C6C5-2E82-28E5-00F90B705229}"/>
          </ac:cxnSpMkLst>
        </pc:cxnChg>
      </pc:sldChg>
      <pc:sldChg chg="addSp modSp mod modNotesTx">
        <pc:chgData name="Stanford Bowman" userId="6ede3e4e1afbea80" providerId="LiveId" clId="{5E8558FB-9D60-4710-A493-61EB11744BF7}" dt="2026-05-17T20:07:21.848" v="454" actId="6549"/>
        <pc:sldMkLst>
          <pc:docMk/>
          <pc:sldMk cId="3159288639" sldId="303"/>
        </pc:sldMkLst>
        <pc:spChg chg="add mod">
          <ac:chgData name="Stanford Bowman" userId="6ede3e4e1afbea80" providerId="LiveId" clId="{5E8558FB-9D60-4710-A493-61EB11744BF7}" dt="2026-05-17T19:45:47.397" v="256" actId="1076"/>
          <ac:spMkLst>
            <pc:docMk/>
            <pc:sldMk cId="3159288639" sldId="303"/>
            <ac:spMk id="3" creationId="{8883ECC0-9E8C-C581-2B1B-F61F1708CB94}"/>
          </ac:spMkLst>
        </pc:spChg>
        <pc:spChg chg="mod">
          <ac:chgData name="Stanford Bowman" userId="6ede3e4e1afbea80" providerId="LiveId" clId="{5E8558FB-9D60-4710-A493-61EB11744BF7}" dt="2026-05-17T19:46:10.378" v="258" actId="207"/>
          <ac:spMkLst>
            <pc:docMk/>
            <pc:sldMk cId="3159288639" sldId="303"/>
            <ac:spMk id="9" creationId="{DA6238A2-F1F0-23EB-1B7D-CF18132BC7DF}"/>
          </ac:spMkLst>
        </pc:spChg>
        <pc:graphicFrameChg chg="mod modGraphic">
          <ac:chgData name="Stanford Bowman" userId="6ede3e4e1afbea80" providerId="LiveId" clId="{5E8558FB-9D60-4710-A493-61EB11744BF7}" dt="2026-05-17T19:45:53.576" v="257"/>
          <ac:graphicFrameMkLst>
            <pc:docMk/>
            <pc:sldMk cId="3159288639" sldId="303"/>
            <ac:graphicFrameMk id="11" creationId="{503F7713-8E67-1421-2A8A-400A0F3D2CE1}"/>
          </ac:graphicFrameMkLst>
        </pc:graphicFrameChg>
      </pc:sldChg>
      <pc:sldChg chg="modSp mod">
        <pc:chgData name="Stanford Bowman" userId="6ede3e4e1afbea80" providerId="LiveId" clId="{5E8558FB-9D60-4710-A493-61EB11744BF7}" dt="2026-05-17T19:06:34.925" v="10" actId="207"/>
        <pc:sldMkLst>
          <pc:docMk/>
          <pc:sldMk cId="1613598062" sldId="307"/>
        </pc:sldMkLst>
        <pc:spChg chg="mod">
          <ac:chgData name="Stanford Bowman" userId="6ede3e4e1afbea80" providerId="LiveId" clId="{5E8558FB-9D60-4710-A493-61EB11744BF7}" dt="2026-05-17T19:06:34.925" v="10" actId="207"/>
          <ac:spMkLst>
            <pc:docMk/>
            <pc:sldMk cId="1613598062" sldId="307"/>
            <ac:spMk id="3" creationId="{1DDBBC93-70DF-4E4E-98E3-08124185AB18}"/>
          </ac:spMkLst>
        </pc:spChg>
        <pc:spChg chg="mod">
          <ac:chgData name="Stanford Bowman" userId="6ede3e4e1afbea80" providerId="LiveId" clId="{5E8558FB-9D60-4710-A493-61EB11744BF7}" dt="2026-05-17T19:06:34.925" v="10" actId="207"/>
          <ac:spMkLst>
            <pc:docMk/>
            <pc:sldMk cId="1613598062" sldId="307"/>
            <ac:spMk id="4" creationId="{65DE74E9-AA78-46C1-845A-0B72FA8AF35E}"/>
          </ac:spMkLst>
        </pc:spChg>
      </pc:sldChg>
      <pc:sldChg chg="modSp mod modNotesTx">
        <pc:chgData name="Stanford Bowman" userId="6ede3e4e1afbea80" providerId="LiveId" clId="{5E8558FB-9D60-4710-A493-61EB11744BF7}" dt="2026-05-17T19:11:27.429" v="33" actId="6549"/>
        <pc:sldMkLst>
          <pc:docMk/>
          <pc:sldMk cId="2270028676" sldId="313"/>
        </pc:sldMkLst>
        <pc:spChg chg="mod">
          <ac:chgData name="Stanford Bowman" userId="6ede3e4e1afbea80" providerId="LiveId" clId="{5E8558FB-9D60-4710-A493-61EB11744BF7}" dt="2026-05-17T19:08:28.772" v="23" actId="20577"/>
          <ac:spMkLst>
            <pc:docMk/>
            <pc:sldMk cId="2270028676" sldId="313"/>
            <ac:spMk id="5" creationId="{38DE476D-C50D-3BF0-F71F-176CC71DA0B9}"/>
          </ac:spMkLst>
        </pc:spChg>
      </pc:sldChg>
      <pc:sldChg chg="modNotesTx">
        <pc:chgData name="Stanford Bowman" userId="6ede3e4e1afbea80" providerId="LiveId" clId="{5E8558FB-9D60-4710-A493-61EB11744BF7}" dt="2026-05-17T19:12:45.042" v="63" actId="113"/>
        <pc:sldMkLst>
          <pc:docMk/>
          <pc:sldMk cId="265589637" sldId="352"/>
        </pc:sldMkLst>
      </pc:sldChg>
      <pc:sldChg chg="addSp modSp mod modNotes modNotesTx">
        <pc:chgData name="Stanford Bowman" userId="6ede3e4e1afbea80" providerId="LiveId" clId="{5E8558FB-9D60-4710-A493-61EB11744BF7}" dt="2026-05-17T21:45:53.508" v="1086" actId="27636"/>
        <pc:sldMkLst>
          <pc:docMk/>
          <pc:sldMk cId="0" sldId="432"/>
        </pc:sldMkLst>
        <pc:spChg chg="mod">
          <ac:chgData name="Stanford Bowman" userId="6ede3e4e1afbea80" providerId="LiveId" clId="{5E8558FB-9D60-4710-A493-61EB11744BF7}" dt="2026-05-17T21:13:20.221" v="913" actId="1076"/>
          <ac:spMkLst>
            <pc:docMk/>
            <pc:sldMk cId="0" sldId="432"/>
            <ac:spMk id="6" creationId="{82C01810-1B81-4DB7-803B-568937633E50}"/>
          </ac:spMkLst>
        </pc:spChg>
        <pc:spChg chg="add mod">
          <ac:chgData name="Stanford Bowman" userId="6ede3e4e1afbea80" providerId="LiveId" clId="{5E8558FB-9D60-4710-A493-61EB11744BF7}" dt="2026-05-17T21:14:31.260" v="924" actId="255"/>
          <ac:spMkLst>
            <pc:docMk/>
            <pc:sldMk cId="0" sldId="432"/>
            <ac:spMk id="7" creationId="{27CC759F-0541-E7AB-0B98-E356BEA6D860}"/>
          </ac:spMkLst>
        </pc:spChg>
        <pc:spChg chg="mod">
          <ac:chgData name="Stanford Bowman" userId="6ede3e4e1afbea80" providerId="LiveId" clId="{5E8558FB-9D60-4710-A493-61EB11744BF7}" dt="2026-05-17T21:14:31.260" v="924" actId="255"/>
          <ac:spMkLst>
            <pc:docMk/>
            <pc:sldMk cId="0" sldId="432"/>
            <ac:spMk id="12" creationId="{3E001B44-E7BD-77BC-9425-71DDB2C4470E}"/>
          </ac:spMkLst>
        </pc:spChg>
        <pc:spChg chg="mod">
          <ac:chgData name="Stanford Bowman" userId="6ede3e4e1afbea80" providerId="LiveId" clId="{5E8558FB-9D60-4710-A493-61EB11744BF7}" dt="2026-05-17T21:11:43.535" v="902"/>
          <ac:spMkLst>
            <pc:docMk/>
            <pc:sldMk cId="0" sldId="432"/>
            <ac:spMk id="15" creationId="{B378EF2D-0FE3-87DA-93CB-0D4FF316A144}"/>
          </ac:spMkLst>
        </pc:spChg>
        <pc:picChg chg="mod">
          <ac:chgData name="Stanford Bowman" userId="6ede3e4e1afbea80" providerId="LiveId" clId="{5E8558FB-9D60-4710-A493-61EB11744BF7}" dt="2026-05-17T21:14:36.285" v="925" actId="1076"/>
          <ac:picMkLst>
            <pc:docMk/>
            <pc:sldMk cId="0" sldId="432"/>
            <ac:picMk id="3" creationId="{21F44691-EFF1-85A3-29C4-D465A71CDEE5}"/>
          </ac:picMkLst>
        </pc:picChg>
      </pc:sldChg>
      <pc:sldChg chg="modSp mod">
        <pc:chgData name="Stanford Bowman" userId="6ede3e4e1afbea80" providerId="LiveId" clId="{5E8558FB-9D60-4710-A493-61EB11744BF7}" dt="2026-05-17T21:19:26.808" v="968" actId="207"/>
        <pc:sldMkLst>
          <pc:docMk/>
          <pc:sldMk cId="2998404002" sldId="467"/>
        </pc:sldMkLst>
        <pc:spChg chg="mod">
          <ac:chgData name="Stanford Bowman" userId="6ede3e4e1afbea80" providerId="LiveId" clId="{5E8558FB-9D60-4710-A493-61EB11744BF7}" dt="2026-05-17T21:19:26.808" v="968" actId="207"/>
          <ac:spMkLst>
            <pc:docMk/>
            <pc:sldMk cId="2998404002" sldId="467"/>
            <ac:spMk id="8" creationId="{50061247-EA4F-4DFA-AFCE-648487762CF7}"/>
          </ac:spMkLst>
        </pc:spChg>
      </pc:sldChg>
      <pc:sldChg chg="modSp mod modNotes">
        <pc:chgData name="Stanford Bowman" userId="6ede3e4e1afbea80" providerId="LiveId" clId="{5E8558FB-9D60-4710-A493-61EB11744BF7}" dt="2026-05-17T21:30:44.640" v="1058" actId="14100"/>
        <pc:sldMkLst>
          <pc:docMk/>
          <pc:sldMk cId="1673513579" sldId="493"/>
        </pc:sldMkLst>
        <pc:spChg chg="mod">
          <ac:chgData name="Stanford Bowman" userId="6ede3e4e1afbea80" providerId="LiveId" clId="{5E8558FB-9D60-4710-A493-61EB11744BF7}" dt="2026-05-17T21:25:53.344" v="1033" actId="2711"/>
          <ac:spMkLst>
            <pc:docMk/>
            <pc:sldMk cId="1673513579" sldId="493"/>
            <ac:spMk id="3" creationId="{C173528E-EDC8-4FBE-9BE9-878B206B957E}"/>
          </ac:spMkLst>
        </pc:spChg>
        <pc:spChg chg="mod">
          <ac:chgData name="Stanford Bowman" userId="6ede3e4e1afbea80" providerId="LiveId" clId="{5E8558FB-9D60-4710-A493-61EB11744BF7}" dt="2026-05-17T21:26:07.945" v="1035" actId="207"/>
          <ac:spMkLst>
            <pc:docMk/>
            <pc:sldMk cId="1673513579" sldId="493"/>
            <ac:spMk id="4" creationId="{0AA87F9A-0C5D-004E-8C55-8344DC80F1CA}"/>
          </ac:spMkLst>
        </pc:spChg>
        <pc:spChg chg="mod">
          <ac:chgData name="Stanford Bowman" userId="6ede3e4e1afbea80" providerId="LiveId" clId="{5E8558FB-9D60-4710-A493-61EB11744BF7}" dt="2026-05-17T21:25:53.344" v="1033" actId="2711"/>
          <ac:spMkLst>
            <pc:docMk/>
            <pc:sldMk cId="1673513579" sldId="493"/>
            <ac:spMk id="5" creationId="{A1EEE892-ADC6-47E7-0D57-2605C27E8EAE}"/>
          </ac:spMkLst>
        </pc:spChg>
        <pc:spChg chg="mod">
          <ac:chgData name="Stanford Bowman" userId="6ede3e4e1afbea80" providerId="LiveId" clId="{5E8558FB-9D60-4710-A493-61EB11744BF7}" dt="2026-05-17T21:30:44.640" v="1058" actId="14100"/>
          <ac:spMkLst>
            <pc:docMk/>
            <pc:sldMk cId="1673513579" sldId="493"/>
            <ac:spMk id="7" creationId="{FC6D06A5-F2CA-3D9C-CFB2-19D357BB2131}"/>
          </ac:spMkLst>
        </pc:spChg>
        <pc:spChg chg="mod">
          <ac:chgData name="Stanford Bowman" userId="6ede3e4e1afbea80" providerId="LiveId" clId="{5E8558FB-9D60-4710-A493-61EB11744BF7}" dt="2026-05-17T21:30:44.640" v="1058" actId="14100"/>
          <ac:spMkLst>
            <pc:docMk/>
            <pc:sldMk cId="1673513579" sldId="493"/>
            <ac:spMk id="8" creationId="{693BDBB2-0C82-9D47-F236-905DDDD0D02A}"/>
          </ac:spMkLst>
        </pc:spChg>
        <pc:spChg chg="mod">
          <ac:chgData name="Stanford Bowman" userId="6ede3e4e1afbea80" providerId="LiveId" clId="{5E8558FB-9D60-4710-A493-61EB11744BF7}" dt="2026-05-17T21:25:53.344" v="1033" actId="2711"/>
          <ac:spMkLst>
            <pc:docMk/>
            <pc:sldMk cId="1673513579" sldId="493"/>
            <ac:spMk id="11" creationId="{137B51C5-058B-48A2-B1E2-E4689C9F6D64}"/>
          </ac:spMkLst>
        </pc:spChg>
        <pc:spChg chg="mod">
          <ac:chgData name="Stanford Bowman" userId="6ede3e4e1afbea80" providerId="LiveId" clId="{5E8558FB-9D60-4710-A493-61EB11744BF7}" dt="2026-05-17T21:30:44.640" v="1058" actId="14100"/>
          <ac:spMkLst>
            <pc:docMk/>
            <pc:sldMk cId="1673513579" sldId="493"/>
            <ac:spMk id="16" creationId="{29A240AA-5305-48FD-18D5-BE6A2C73C567}"/>
          </ac:spMkLst>
        </pc:spChg>
        <pc:spChg chg="mod">
          <ac:chgData name="Stanford Bowman" userId="6ede3e4e1afbea80" providerId="LiveId" clId="{5E8558FB-9D60-4710-A493-61EB11744BF7}" dt="2026-05-17T21:25:53.344" v="1033" actId="2711"/>
          <ac:spMkLst>
            <pc:docMk/>
            <pc:sldMk cId="1673513579" sldId="493"/>
            <ac:spMk id="18" creationId="{8D284436-DACD-56FE-3A1E-471E5FEDF884}"/>
          </ac:spMkLst>
        </pc:spChg>
        <pc:spChg chg="mod">
          <ac:chgData name="Stanford Bowman" userId="6ede3e4e1afbea80" providerId="LiveId" clId="{5E8558FB-9D60-4710-A493-61EB11744BF7}" dt="2026-05-17T21:25:53.344" v="1033" actId="2711"/>
          <ac:spMkLst>
            <pc:docMk/>
            <pc:sldMk cId="1673513579" sldId="493"/>
            <ac:spMk id="23" creationId="{4AE1B342-E6EE-45AE-83D4-7797DFEF110B}"/>
          </ac:spMkLst>
        </pc:spChg>
        <pc:spChg chg="mod">
          <ac:chgData name="Stanford Bowman" userId="6ede3e4e1afbea80" providerId="LiveId" clId="{5E8558FB-9D60-4710-A493-61EB11744BF7}" dt="2026-05-17T21:25:53.344" v="1033" actId="2711"/>
          <ac:spMkLst>
            <pc:docMk/>
            <pc:sldMk cId="1673513579" sldId="493"/>
            <ac:spMk id="36868" creationId="{00000000-0000-0000-0000-000000000000}"/>
          </ac:spMkLst>
        </pc:spChg>
        <pc:spChg chg="mod">
          <ac:chgData name="Stanford Bowman" userId="6ede3e4e1afbea80" providerId="LiveId" clId="{5E8558FB-9D60-4710-A493-61EB11744BF7}" dt="2026-05-17T21:25:53.344" v="1033" actId="2711"/>
          <ac:spMkLst>
            <pc:docMk/>
            <pc:sldMk cId="1673513579" sldId="493"/>
            <ac:spMk id="36869" creationId="{00000000-0000-0000-0000-000000000000}"/>
          </ac:spMkLst>
        </pc:spChg>
        <pc:picChg chg="mod">
          <ac:chgData name="Stanford Bowman" userId="6ede3e4e1afbea80" providerId="LiveId" clId="{5E8558FB-9D60-4710-A493-61EB11744BF7}" dt="2026-05-17T21:25:17.368" v="1030" actId="1076"/>
          <ac:picMkLst>
            <pc:docMk/>
            <pc:sldMk cId="1673513579" sldId="493"/>
            <ac:picMk id="10" creationId="{5225A809-D9EE-AE3E-5A4A-B66A1B033355}"/>
          </ac:picMkLst>
        </pc:picChg>
        <pc:cxnChg chg="mod">
          <ac:chgData name="Stanford Bowman" userId="6ede3e4e1afbea80" providerId="LiveId" clId="{5E8558FB-9D60-4710-A493-61EB11744BF7}" dt="2026-05-17T21:25:01.770" v="1026" actId="1076"/>
          <ac:cxnSpMkLst>
            <pc:docMk/>
            <pc:sldMk cId="1673513579" sldId="493"/>
            <ac:cxnSpMk id="6" creationId="{0DEB3DE9-58EF-1377-7FCD-8FFD2A784329}"/>
          </ac:cxnSpMkLst>
        </pc:cxnChg>
      </pc:sldChg>
      <pc:sldChg chg="modSp mod">
        <pc:chgData name="Stanford Bowman" userId="6ede3e4e1afbea80" providerId="LiveId" clId="{5E8558FB-9D60-4710-A493-61EB11744BF7}" dt="2026-05-17T19:06:09.947" v="9" actId="208"/>
        <pc:sldMkLst>
          <pc:docMk/>
          <pc:sldMk cId="70005618" sldId="506"/>
        </pc:sldMkLst>
        <pc:spChg chg="mod">
          <ac:chgData name="Stanford Bowman" userId="6ede3e4e1afbea80" providerId="LiveId" clId="{5E8558FB-9D60-4710-A493-61EB11744BF7}" dt="2026-05-17T19:06:09.947" v="9" actId="208"/>
          <ac:spMkLst>
            <pc:docMk/>
            <pc:sldMk cId="70005618" sldId="506"/>
            <ac:spMk id="4" creationId="{B0881FA9-F3B0-4912-B0E1-352094195C30}"/>
          </ac:spMkLst>
        </pc:spChg>
        <pc:spChg chg="mod">
          <ac:chgData name="Stanford Bowman" userId="6ede3e4e1afbea80" providerId="LiveId" clId="{5E8558FB-9D60-4710-A493-61EB11744BF7}" dt="2026-05-17T19:06:09.947" v="9" actId="208"/>
          <ac:spMkLst>
            <pc:docMk/>
            <pc:sldMk cId="70005618" sldId="506"/>
            <ac:spMk id="7" creationId="{471471E2-DD11-5462-318F-83FC1E69DD20}"/>
          </ac:spMkLst>
        </pc:spChg>
      </pc:sldChg>
      <pc:sldChg chg="del">
        <pc:chgData name="Stanford Bowman" userId="6ede3e4e1afbea80" providerId="LiveId" clId="{5E8558FB-9D60-4710-A493-61EB11744BF7}" dt="2026-05-17T21:26:18.526" v="1036" actId="47"/>
        <pc:sldMkLst>
          <pc:docMk/>
          <pc:sldMk cId="1764344510" sldId="516"/>
        </pc:sldMkLst>
      </pc:sldChg>
      <pc:sldChg chg="addSp modSp mod modNotesTx">
        <pc:chgData name="Stanford Bowman" userId="6ede3e4e1afbea80" providerId="LiveId" clId="{5E8558FB-9D60-4710-A493-61EB11744BF7}" dt="2026-05-17T20:09:41.075" v="494" actId="5793"/>
        <pc:sldMkLst>
          <pc:docMk/>
          <pc:sldMk cId="1540194508" sldId="519"/>
        </pc:sldMkLst>
        <pc:spChg chg="add mod">
          <ac:chgData name="Stanford Bowman" userId="6ede3e4e1afbea80" providerId="LiveId" clId="{5E8558FB-9D60-4710-A493-61EB11744BF7}" dt="2026-05-17T19:57:18.549" v="394" actId="14100"/>
          <ac:spMkLst>
            <pc:docMk/>
            <pc:sldMk cId="1540194508" sldId="519"/>
            <ac:spMk id="3" creationId="{3B2C080F-36BF-67BF-7898-A0B70EECEAB9}"/>
          </ac:spMkLst>
        </pc:spChg>
        <pc:spChg chg="mod">
          <ac:chgData name="Stanford Bowman" userId="6ede3e4e1afbea80" providerId="LiveId" clId="{5E8558FB-9D60-4710-A493-61EB11744BF7}" dt="2026-05-17T20:02:16.654" v="414" actId="207"/>
          <ac:spMkLst>
            <pc:docMk/>
            <pc:sldMk cId="1540194508" sldId="519"/>
            <ac:spMk id="9" creationId="{A5426253-B979-9CA5-CF19-3C9178A20CB2}"/>
          </ac:spMkLst>
        </pc:spChg>
        <pc:graphicFrameChg chg="mod modGraphic">
          <ac:chgData name="Stanford Bowman" userId="6ede3e4e1afbea80" providerId="LiveId" clId="{5E8558FB-9D60-4710-A493-61EB11744BF7}" dt="2026-05-17T19:56:41.471" v="387" actId="1076"/>
          <ac:graphicFrameMkLst>
            <pc:docMk/>
            <pc:sldMk cId="1540194508" sldId="519"/>
            <ac:graphicFrameMk id="11" creationId="{A2C4A47C-F0C5-B322-8FB6-7F0C0316CD15}"/>
          </ac:graphicFrameMkLst>
        </pc:graphicFrameChg>
        <pc:picChg chg="mod">
          <ac:chgData name="Stanford Bowman" userId="6ede3e4e1afbea80" providerId="LiveId" clId="{5E8558FB-9D60-4710-A493-61EB11744BF7}" dt="2026-05-17T19:57:13.159" v="392" actId="14100"/>
          <ac:picMkLst>
            <pc:docMk/>
            <pc:sldMk cId="1540194508" sldId="519"/>
            <ac:picMk id="12" creationId="{3496B6DE-28DB-3F44-8BE9-7FC4CA3E8CE5}"/>
          </ac:picMkLst>
        </pc:picChg>
      </pc:sldChg>
      <pc:sldChg chg="addSp modSp mod modNotesTx">
        <pc:chgData name="Stanford Bowman" userId="6ede3e4e1afbea80" providerId="LiveId" clId="{5E8558FB-9D60-4710-A493-61EB11744BF7}" dt="2026-05-17T19:47:09.674" v="314" actId="1076"/>
        <pc:sldMkLst>
          <pc:docMk/>
          <pc:sldMk cId="3458977905" sldId="520"/>
        </pc:sldMkLst>
        <pc:spChg chg="add mod">
          <ac:chgData name="Stanford Bowman" userId="6ede3e4e1afbea80" providerId="LiveId" clId="{5E8558FB-9D60-4710-A493-61EB11744BF7}" dt="2026-05-17T19:47:09.674" v="314" actId="1076"/>
          <ac:spMkLst>
            <pc:docMk/>
            <pc:sldMk cId="3458977905" sldId="520"/>
            <ac:spMk id="4" creationId="{7642D65A-B96A-7B7E-69A1-C3783817F175}"/>
          </ac:spMkLst>
        </pc:spChg>
      </pc:sldChg>
      <pc:sldChg chg="modSp mod modNotesTx">
        <pc:chgData name="Stanford Bowman" userId="6ede3e4e1afbea80" providerId="LiveId" clId="{5E8558FB-9D60-4710-A493-61EB11744BF7}" dt="2026-05-17T20:50:36.395" v="778" actId="6549"/>
        <pc:sldMkLst>
          <pc:docMk/>
          <pc:sldMk cId="3881449923" sldId="522"/>
        </pc:sldMkLst>
        <pc:spChg chg="mod">
          <ac:chgData name="Stanford Bowman" userId="6ede3e4e1afbea80" providerId="LiveId" clId="{5E8558FB-9D60-4710-A493-61EB11744BF7}" dt="2026-05-17T20:34:33.059" v="722" actId="20577"/>
          <ac:spMkLst>
            <pc:docMk/>
            <pc:sldMk cId="3881449923" sldId="522"/>
            <ac:spMk id="2" creationId="{80271D6C-BBB6-92CC-0CA6-B74CDD2A4403}"/>
          </ac:spMkLst>
        </pc:spChg>
        <pc:spChg chg="mod">
          <ac:chgData name="Stanford Bowman" userId="6ede3e4e1afbea80" providerId="LiveId" clId="{5E8558FB-9D60-4710-A493-61EB11744BF7}" dt="2026-05-17T20:36:05.930" v="737" actId="14100"/>
          <ac:spMkLst>
            <pc:docMk/>
            <pc:sldMk cId="3881449923" sldId="522"/>
            <ac:spMk id="5" creationId="{E737B24B-DDD5-7C95-C609-056623045DE2}"/>
          </ac:spMkLst>
        </pc:spChg>
      </pc:sldChg>
      <pc:sldChg chg="addSp modSp mod modNotesTx">
        <pc:chgData name="Stanford Bowman" userId="6ede3e4e1afbea80" providerId="LiveId" clId="{5E8558FB-9D60-4710-A493-61EB11744BF7}" dt="2026-05-17T19:55:09.239" v="379" actId="1076"/>
        <pc:sldMkLst>
          <pc:docMk/>
          <pc:sldMk cId="777189288" sldId="524"/>
        </pc:sldMkLst>
        <pc:spChg chg="add mod">
          <ac:chgData name="Stanford Bowman" userId="6ede3e4e1afbea80" providerId="LiveId" clId="{5E8558FB-9D60-4710-A493-61EB11744BF7}" dt="2026-05-17T19:55:09.239" v="379" actId="1076"/>
          <ac:spMkLst>
            <pc:docMk/>
            <pc:sldMk cId="777189288" sldId="524"/>
            <ac:spMk id="3" creationId="{001BCBF0-FC52-5C6A-2A29-80BA79EF6DA1}"/>
          </ac:spMkLst>
        </pc:spChg>
        <pc:spChg chg="mod">
          <ac:chgData name="Stanford Bowman" userId="6ede3e4e1afbea80" providerId="LiveId" clId="{5E8558FB-9D60-4710-A493-61EB11744BF7}" dt="2026-05-17T19:47:39.245" v="317" actId="1076"/>
          <ac:spMkLst>
            <pc:docMk/>
            <pc:sldMk cId="777189288" sldId="524"/>
            <ac:spMk id="9" creationId="{EF411099-20EB-9832-2D55-76B6FFF263AF}"/>
          </ac:spMkLst>
        </pc:spChg>
        <pc:graphicFrameChg chg="mod modGraphic">
          <ac:chgData name="Stanford Bowman" userId="6ede3e4e1afbea80" providerId="LiveId" clId="{5E8558FB-9D60-4710-A493-61EB11744BF7}" dt="2026-05-17T19:49:52.941" v="323"/>
          <ac:graphicFrameMkLst>
            <pc:docMk/>
            <pc:sldMk cId="777189288" sldId="524"/>
            <ac:graphicFrameMk id="11" creationId="{E1AC9456-F861-B513-78F7-36B6F5B5C868}"/>
          </ac:graphicFrameMkLst>
        </pc:graphicFrameChg>
        <pc:picChg chg="mod">
          <ac:chgData name="Stanford Bowman" userId="6ede3e4e1afbea80" providerId="LiveId" clId="{5E8558FB-9D60-4710-A493-61EB11744BF7}" dt="2026-05-17T19:55:05.287" v="378" actId="1076"/>
          <ac:picMkLst>
            <pc:docMk/>
            <pc:sldMk cId="777189288" sldId="524"/>
            <ac:picMk id="12" creationId="{AE28C082-D820-6F15-8076-C0B6C8E52D5E}"/>
          </ac:picMkLst>
        </pc:picChg>
      </pc:sldChg>
      <pc:sldChg chg="del">
        <pc:chgData name="Stanford Bowman" userId="6ede3e4e1afbea80" providerId="LiveId" clId="{5E8558FB-9D60-4710-A493-61EB11744BF7}" dt="2026-05-17T20:24:27.742" v="617" actId="47"/>
        <pc:sldMkLst>
          <pc:docMk/>
          <pc:sldMk cId="3355685355" sldId="525"/>
        </pc:sldMkLst>
      </pc:sldChg>
      <pc:sldChg chg="delSp del mod">
        <pc:chgData name="Stanford Bowman" userId="6ede3e4e1afbea80" providerId="LiveId" clId="{5E8558FB-9D60-4710-A493-61EB11744BF7}" dt="2026-05-17T20:55:31.229" v="812" actId="47"/>
        <pc:sldMkLst>
          <pc:docMk/>
          <pc:sldMk cId="2887734334" sldId="526"/>
        </pc:sldMkLst>
        <pc:spChg chg="del">
          <ac:chgData name="Stanford Bowman" userId="6ede3e4e1afbea80" providerId="LiveId" clId="{5E8558FB-9D60-4710-A493-61EB11744BF7}" dt="2026-05-17T20:55:28.562" v="811" actId="21"/>
          <ac:spMkLst>
            <pc:docMk/>
            <pc:sldMk cId="2887734334" sldId="526"/>
            <ac:spMk id="4" creationId="{A3D45819-0CFD-AADF-4B13-028AB92A50BD}"/>
          </ac:spMkLst>
        </pc:spChg>
      </pc:sldChg>
      <pc:sldChg chg="modSp mod modNotesTx">
        <pc:chgData name="Stanford Bowman" userId="6ede3e4e1afbea80" providerId="LiveId" clId="{5E8558FB-9D60-4710-A493-61EB11744BF7}" dt="2026-05-17T21:09:59.398" v="898" actId="14100"/>
        <pc:sldMkLst>
          <pc:docMk/>
          <pc:sldMk cId="3481067115" sldId="527"/>
        </pc:sldMkLst>
        <pc:spChg chg="mod">
          <ac:chgData name="Stanford Bowman" userId="6ede3e4e1afbea80" providerId="LiveId" clId="{5E8558FB-9D60-4710-A493-61EB11744BF7}" dt="2026-05-17T21:08:34.386" v="893" actId="404"/>
          <ac:spMkLst>
            <pc:docMk/>
            <pc:sldMk cId="3481067115" sldId="527"/>
            <ac:spMk id="2" creationId="{D7239D58-9B7E-5E6B-7BB0-ED9FC63220B6}"/>
          </ac:spMkLst>
        </pc:spChg>
        <pc:spChg chg="mod">
          <ac:chgData name="Stanford Bowman" userId="6ede3e4e1afbea80" providerId="LiveId" clId="{5E8558FB-9D60-4710-A493-61EB11744BF7}" dt="2026-05-17T21:09:59.398" v="898" actId="14100"/>
          <ac:spMkLst>
            <pc:docMk/>
            <pc:sldMk cId="3481067115" sldId="527"/>
            <ac:spMk id="5" creationId="{DB5F3580-CAD8-6A95-9B57-62A6090A653B}"/>
          </ac:spMkLst>
        </pc:spChg>
      </pc:sldChg>
      <pc:sldChg chg="modSp mod">
        <pc:chgData name="Stanford Bowman" userId="6ede3e4e1afbea80" providerId="LiveId" clId="{5E8558FB-9D60-4710-A493-61EB11744BF7}" dt="2026-05-17T21:19:33.578" v="969" actId="207"/>
        <pc:sldMkLst>
          <pc:docMk/>
          <pc:sldMk cId="2267140757" sldId="528"/>
        </pc:sldMkLst>
        <pc:spChg chg="mod">
          <ac:chgData name="Stanford Bowman" userId="6ede3e4e1afbea80" providerId="LiveId" clId="{5E8558FB-9D60-4710-A493-61EB11744BF7}" dt="2026-05-17T21:19:33.578" v="969" actId="207"/>
          <ac:spMkLst>
            <pc:docMk/>
            <pc:sldMk cId="2267140757" sldId="528"/>
            <ac:spMk id="8" creationId="{FC14D488-6F15-84CE-4F40-F9450ECC8A33}"/>
          </ac:spMkLst>
        </pc:spChg>
      </pc:sldChg>
      <pc:sldChg chg="addSp modSp del mod modNotesTx">
        <pc:chgData name="Stanford Bowman" userId="6ede3e4e1afbea80" providerId="LiveId" clId="{5E8558FB-9D60-4710-A493-61EB11744BF7}" dt="2026-05-17T21:47:06.543" v="1088" actId="47"/>
        <pc:sldMkLst>
          <pc:docMk/>
          <pc:sldMk cId="2913142344" sldId="529"/>
        </pc:sldMkLst>
        <pc:spChg chg="add mod">
          <ac:chgData name="Stanford Bowman" userId="6ede3e4e1afbea80" providerId="LiveId" clId="{5E8558FB-9D60-4710-A493-61EB11744BF7}" dt="2026-05-17T19:46:59.872" v="312" actId="1038"/>
          <ac:spMkLst>
            <pc:docMk/>
            <pc:sldMk cId="2913142344" sldId="529"/>
            <ac:spMk id="4" creationId="{424AD3D0-79EF-DFBC-43AD-88BE11D94473}"/>
          </ac:spMkLst>
        </pc:spChg>
      </pc:sldChg>
      <pc:sldChg chg="modSp add mod modNotesTx">
        <pc:chgData name="Stanford Bowman" userId="6ede3e4e1afbea80" providerId="LiveId" clId="{5E8558FB-9D60-4710-A493-61EB11744BF7}" dt="2026-05-17T20:15:10.889" v="536" actId="6549"/>
        <pc:sldMkLst>
          <pc:docMk/>
          <pc:sldMk cId="1932507216" sldId="530"/>
        </pc:sldMkLst>
        <pc:spChg chg="mod">
          <ac:chgData name="Stanford Bowman" userId="6ede3e4e1afbea80" providerId="LiveId" clId="{5E8558FB-9D60-4710-A493-61EB11744BF7}" dt="2026-05-17T20:02:44.600" v="415" actId="12788"/>
          <ac:spMkLst>
            <pc:docMk/>
            <pc:sldMk cId="1932507216" sldId="530"/>
            <ac:spMk id="3" creationId="{0FCDC1DE-955C-4DBC-9AA7-4F2CA09471AD}"/>
          </ac:spMkLst>
        </pc:spChg>
        <pc:spChg chg="mod">
          <ac:chgData name="Stanford Bowman" userId="6ede3e4e1afbea80" providerId="LiveId" clId="{5E8558FB-9D60-4710-A493-61EB11744BF7}" dt="2026-05-17T20:02:00.732" v="412" actId="207"/>
          <ac:spMkLst>
            <pc:docMk/>
            <pc:sldMk cId="1932507216" sldId="530"/>
            <ac:spMk id="9" creationId="{46A1B140-8637-83BB-734E-F259F21DACBB}"/>
          </ac:spMkLst>
        </pc:spChg>
        <pc:graphicFrameChg chg="mod modGraphic">
          <ac:chgData name="Stanford Bowman" userId="6ede3e4e1afbea80" providerId="LiveId" clId="{5E8558FB-9D60-4710-A493-61EB11744BF7}" dt="2026-05-17T20:02:44.600" v="415" actId="12788"/>
          <ac:graphicFrameMkLst>
            <pc:docMk/>
            <pc:sldMk cId="1932507216" sldId="530"/>
            <ac:graphicFrameMk id="11" creationId="{E3A9D0E1-FE65-90E6-AC91-909983F1ACB8}"/>
          </ac:graphicFrameMkLst>
        </pc:graphicFrameChg>
        <pc:picChg chg="mod">
          <ac:chgData name="Stanford Bowman" userId="6ede3e4e1afbea80" providerId="LiveId" clId="{5E8558FB-9D60-4710-A493-61EB11744BF7}" dt="2026-05-17T20:02:44.600" v="415" actId="12788"/>
          <ac:picMkLst>
            <pc:docMk/>
            <pc:sldMk cId="1932507216" sldId="530"/>
            <ac:picMk id="12" creationId="{284F41CE-08A8-1EB3-F518-E2C69B3458B6}"/>
          </ac:picMkLst>
        </pc:picChg>
      </pc:sldChg>
      <pc:sldChg chg="modSp add mod modNotesTx">
        <pc:chgData name="Stanford Bowman" userId="6ede3e4e1afbea80" providerId="LiveId" clId="{5E8558FB-9D60-4710-A493-61EB11744BF7}" dt="2026-05-17T21:27:24.586" v="1044" actId="20577"/>
        <pc:sldMkLst>
          <pc:docMk/>
          <pc:sldMk cId="2203830018" sldId="531"/>
        </pc:sldMkLst>
        <pc:spChg chg="mod">
          <ac:chgData name="Stanford Bowman" userId="6ede3e4e1afbea80" providerId="LiveId" clId="{5E8558FB-9D60-4710-A493-61EB11744BF7}" dt="2026-05-17T20:25:25.934" v="619"/>
          <ac:spMkLst>
            <pc:docMk/>
            <pc:sldMk cId="2203830018" sldId="531"/>
            <ac:spMk id="3" creationId="{07FB28E6-2C21-2D03-FDE8-8153C7CE460D}"/>
          </ac:spMkLst>
        </pc:spChg>
        <pc:spChg chg="mod">
          <ac:chgData name="Stanford Bowman" userId="6ede3e4e1afbea80" providerId="LiveId" clId="{5E8558FB-9D60-4710-A493-61EB11744BF7}" dt="2026-05-17T20:29:41.650" v="631" actId="255"/>
          <ac:spMkLst>
            <pc:docMk/>
            <pc:sldMk cId="2203830018" sldId="531"/>
            <ac:spMk id="4" creationId="{78109878-7CDE-232E-687F-3EA8160C0F76}"/>
          </ac:spMkLst>
        </pc:spChg>
        <pc:spChg chg="mod">
          <ac:chgData name="Stanford Bowman" userId="6ede3e4e1afbea80" providerId="LiveId" clId="{5E8558FB-9D60-4710-A493-61EB11744BF7}" dt="2026-05-17T21:20:00.184" v="970"/>
          <ac:spMkLst>
            <pc:docMk/>
            <pc:sldMk cId="2203830018" sldId="531"/>
            <ac:spMk id="12" creationId="{40264BB3-0560-31BF-6CBC-ABA1DC95D786}"/>
          </ac:spMkLst>
        </pc:spChg>
        <pc:cxnChg chg="mod">
          <ac:chgData name="Stanford Bowman" userId="6ede3e4e1afbea80" providerId="LiveId" clId="{5E8558FB-9D60-4710-A493-61EB11744BF7}" dt="2026-05-17T20:32:30.145" v="713" actId="14100"/>
          <ac:cxnSpMkLst>
            <pc:docMk/>
            <pc:sldMk cId="2203830018" sldId="531"/>
            <ac:cxnSpMk id="13" creationId="{9833615C-A403-A523-FECF-F71923209966}"/>
          </ac:cxnSpMkLst>
        </pc:cxnChg>
      </pc:sldChg>
      <pc:sldChg chg="addSp delSp modSp add mod modNotesTx">
        <pc:chgData name="Stanford Bowman" userId="6ede3e4e1afbea80" providerId="LiveId" clId="{5E8558FB-9D60-4710-A493-61EB11744BF7}" dt="2026-05-17T20:57:08.150" v="840" actId="20577"/>
        <pc:sldMkLst>
          <pc:docMk/>
          <pc:sldMk cId="36036937" sldId="532"/>
        </pc:sldMkLst>
        <pc:spChg chg="add mod">
          <ac:chgData name="Stanford Bowman" userId="6ede3e4e1afbea80" providerId="LiveId" clId="{5E8558FB-9D60-4710-A493-61EB11744BF7}" dt="2026-05-17T20:57:08.150" v="840" actId="20577"/>
          <ac:spMkLst>
            <pc:docMk/>
            <pc:sldMk cId="36036937" sldId="532"/>
            <ac:spMk id="3" creationId="{A3D45819-0CFD-AADF-4B13-028AB92A50BD}"/>
          </ac:spMkLst>
        </pc:spChg>
        <pc:spChg chg="del">
          <ac:chgData name="Stanford Bowman" userId="6ede3e4e1afbea80" providerId="LiveId" clId="{5E8558FB-9D60-4710-A493-61EB11744BF7}" dt="2026-05-17T20:55:39.156" v="814" actId="478"/>
          <ac:spMkLst>
            <pc:docMk/>
            <pc:sldMk cId="36036937" sldId="532"/>
            <ac:spMk id="4" creationId="{07B7C652-8563-17B2-1503-2F5557DA307F}"/>
          </ac:spMkLst>
        </pc:spChg>
      </pc:sldChg>
      <pc:sldChg chg="modSp add mod modNotes">
        <pc:chgData name="Stanford Bowman" userId="6ede3e4e1afbea80" providerId="LiveId" clId="{5E8558FB-9D60-4710-A493-61EB11744BF7}" dt="2026-05-17T21:31:28.766" v="1081" actId="1037"/>
        <pc:sldMkLst>
          <pc:docMk/>
          <pc:sldMk cId="1246643451" sldId="533"/>
        </pc:sldMkLst>
        <pc:spChg chg="mod">
          <ac:chgData name="Stanford Bowman" userId="6ede3e4e1afbea80" providerId="LiveId" clId="{5E8558FB-9D60-4710-A493-61EB11744BF7}" dt="2026-05-17T21:29:49.652" v="1054"/>
          <ac:spMkLst>
            <pc:docMk/>
            <pc:sldMk cId="1246643451" sldId="533"/>
            <ac:spMk id="3" creationId="{8472AFEC-1C62-B9F4-C5FB-C0B832789A1F}"/>
          </ac:spMkLst>
        </pc:spChg>
        <pc:spChg chg="mod">
          <ac:chgData name="Stanford Bowman" userId="6ede3e4e1afbea80" providerId="LiveId" clId="{5E8558FB-9D60-4710-A493-61EB11744BF7}" dt="2026-05-17T21:31:28.766" v="1081" actId="1037"/>
          <ac:spMkLst>
            <pc:docMk/>
            <pc:sldMk cId="1246643451" sldId="533"/>
            <ac:spMk id="7" creationId="{57FEF9D9-0A81-906F-549D-E184BA729B7F}"/>
          </ac:spMkLst>
        </pc:spChg>
        <pc:spChg chg="mod">
          <ac:chgData name="Stanford Bowman" userId="6ede3e4e1afbea80" providerId="LiveId" clId="{5E8558FB-9D60-4710-A493-61EB11744BF7}" dt="2026-05-17T21:31:28.766" v="1081" actId="1037"/>
          <ac:spMkLst>
            <pc:docMk/>
            <pc:sldMk cId="1246643451" sldId="533"/>
            <ac:spMk id="8" creationId="{2251F988-F411-FFB0-C260-075082271297}"/>
          </ac:spMkLst>
        </pc:spChg>
        <pc:spChg chg="mod">
          <ac:chgData name="Stanford Bowman" userId="6ede3e4e1afbea80" providerId="LiveId" clId="{5E8558FB-9D60-4710-A493-61EB11744BF7}" dt="2026-05-17T21:31:28.766" v="1081" actId="1037"/>
          <ac:spMkLst>
            <pc:docMk/>
            <pc:sldMk cId="1246643451" sldId="533"/>
            <ac:spMk id="16" creationId="{C8F40D4E-9F9F-E2A2-6621-CCEE5D7A3EC3}"/>
          </ac:spMkLst>
        </pc:spChg>
        <pc:spChg chg="mod">
          <ac:chgData name="Stanford Bowman" userId="6ede3e4e1afbea80" providerId="LiveId" clId="{5E8558FB-9D60-4710-A493-61EB11744BF7}" dt="2026-05-17T21:27:50.026" v="1047" actId="14100"/>
          <ac:spMkLst>
            <pc:docMk/>
            <pc:sldMk cId="1246643451" sldId="533"/>
            <ac:spMk id="23" creationId="{84DD5412-8D1F-206B-5837-9AE70D2C2CB0}"/>
          </ac:spMkLst>
        </pc:spChg>
      </pc:sldChg>
      <pc:sldChg chg="add">
        <pc:chgData name="Stanford Bowman" userId="6ede3e4e1afbea80" providerId="LiveId" clId="{5E8558FB-9D60-4710-A493-61EB11744BF7}" dt="2026-05-17T21:47:03.487" v="1087"/>
        <pc:sldMkLst>
          <pc:docMk/>
          <pc:sldMk cId="1592115960" sldId="53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cap="small" baseline="0" dirty="0">
              <a:solidFill>
                <a:schemeClr val="bg1"/>
              </a:solidFill>
              <a:effectLst/>
              <a:latin typeface="Gotham Medium" panose="02000604030000020004"/>
              <a:ea typeface="+mn-ea"/>
              <a:cs typeface="+mn-cs"/>
            </a:rPr>
            <a:t>Jesus’ Practice of Fasting</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F07E5C74-BBA7-4095-A32C-9AD3A04B16BB}">
      <dgm:prSet custT="1"/>
      <dgm:spPr/>
      <dgm:t>
        <a:bodyPr/>
        <a:lstStyle/>
        <a:p>
          <a:endParaRPr lang="en-US" sz="1600" b="1" dirty="0">
            <a:solidFill>
              <a:schemeClr val="tx1"/>
            </a:solidFill>
            <a:effectLst/>
            <a:latin typeface="Gotham Medium" panose="02000604030000020004"/>
            <a:ea typeface="+mn-ea"/>
            <a:cs typeface="+mn-cs"/>
          </a:endParaRPr>
        </a:p>
      </dgm:t>
    </dgm:pt>
    <dgm:pt modelId="{7F857379-5DBF-47B3-BC46-C4FE3781F497}" type="parTrans" cxnId="{1D2EC5A2-4543-48AD-AD37-7C7BDC97F29E}">
      <dgm:prSet/>
      <dgm:spPr/>
      <dgm:t>
        <a:bodyPr/>
        <a:lstStyle/>
        <a:p>
          <a:endParaRPr lang="en-US"/>
        </a:p>
      </dgm:t>
    </dgm:pt>
    <dgm:pt modelId="{73251FC5-01E6-423C-9077-DF99D44EF258}" type="sibTrans" cxnId="{1D2EC5A2-4543-48AD-AD37-7C7BDC97F29E}">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Y="-9510" custLinFactNeighborY="-100000">
        <dgm:presLayoutVars>
          <dgm:chMax val="0"/>
          <dgm:bulletEnabled val="1"/>
        </dgm:presLayoutVars>
      </dgm:prSet>
      <dgm:spPr/>
    </dgm:pt>
    <dgm:pt modelId="{1C042EC5-E6B9-4C59-B6FE-3E04314DC4D7}" type="pres">
      <dgm:prSet presAssocID="{5334A4D0-6DC3-4364-90BD-434E92B06E84}" presName="childText" presStyleLbl="revTx" presStyleIdx="0" presStyleCnt="1" custScaleY="225057" custLinFactNeighborX="-211" custLinFactNeighborY="-24713">
        <dgm:presLayoutVars>
          <dgm:bulletEnabled val="1"/>
        </dgm:presLayoutVars>
      </dgm:prSet>
      <dgm:spPr/>
    </dgm:pt>
  </dgm:ptLst>
  <dgm:cxnLst>
    <dgm:cxn modelId="{F34BFF04-99F4-4344-8680-30640A6A6F85}" type="presOf" srcId="{F07E5C74-BBA7-4095-A32C-9AD3A04B16BB}" destId="{1C042EC5-E6B9-4C59-B6FE-3E04314DC4D7}"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24237379-8EE5-424F-8779-EE002C3620A4}" type="presOf" srcId="{5334A4D0-6DC3-4364-90BD-434E92B06E84}" destId="{B2785CD1-C157-4E1D-89E2-08E093D8A5BE}" srcOrd="0" destOrd="0" presId="urn:microsoft.com/office/officeart/2005/8/layout/vList2"/>
    <dgm:cxn modelId="{1D2EC5A2-4543-48AD-AD37-7C7BDC97F29E}" srcId="{5334A4D0-6DC3-4364-90BD-434E92B06E84}" destId="{F07E5C74-BBA7-4095-A32C-9AD3A04B16BB}" srcOrd="0" destOrd="0" parTransId="{7F857379-5DBF-47B3-BC46-C4FE3781F497}" sibTransId="{73251FC5-01E6-423C-9077-DF99D44EF258}"/>
    <dgm:cxn modelId="{537EF6D9-4C34-4644-9430-B98F5498E505}" type="presParOf" srcId="{2CAA70E5-F744-4680-8103-416F359E6392}" destId="{B2785CD1-C157-4E1D-89E2-08E093D8A5BE}" srcOrd="0" destOrd="0" presId="urn:microsoft.com/office/officeart/2005/8/layout/vList2"/>
    <dgm:cxn modelId="{C36C72C3-95A7-4B87-81ED-7999875D3AC2}" type="presParOf" srcId="{2CAA70E5-F744-4680-8103-416F359E6392}" destId="{1C042EC5-E6B9-4C59-B6FE-3E04314DC4D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dirty="0">
              <a:effectLst>
                <a:outerShdw blurRad="38100" dist="38100" dir="2700000" algn="tl">
                  <a:srgbClr val="000000">
                    <a:alpha val="43137"/>
                  </a:srgbClr>
                </a:outerShdw>
              </a:effectLst>
              <a:latin typeface="Gotham Medium" panose="02000604030000020004"/>
            </a:rPr>
            <a:t>Pharisees in Mark’s Gospel </a:t>
          </a:r>
          <a:r>
            <a:rPr lang="en-US" sz="3200" b="1" cap="small" baseline="0" dirty="0">
              <a:latin typeface="Gotham Medium" panose="02000604030000020004"/>
            </a:rPr>
            <a:t>—</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Y="-74211" custLinFactNeighborX="1055" custLinFactNeighborY="-100000">
        <dgm:presLayoutVars>
          <dgm:chMax val="0"/>
          <dgm:bulletEnabled val="1"/>
        </dgm:presLayoutVars>
      </dgm:prSet>
      <dgm:spPr/>
    </dgm:pt>
  </dgm:ptLst>
  <dgm:cxnLst>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09CFFE9B-830A-4086-9F40-123429EED182}" type="presOf" srcId="{5334A4D0-6DC3-4364-90BD-434E92B06E84}" destId="{B2785CD1-C157-4E1D-89E2-08E093D8A5BE}" srcOrd="0" destOrd="0" presId="urn:microsoft.com/office/officeart/2005/8/layout/vList2"/>
    <dgm:cxn modelId="{7C818CCC-D9A3-4C93-B3D5-19477F2B759F}" type="presParOf" srcId="{2CAA70E5-F744-4680-8103-416F359E6392}" destId="{B2785CD1-C157-4E1D-89E2-08E093D8A5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dirty="0">
              <a:effectLst>
                <a:outerShdw blurRad="38100" dist="38100" dir="2700000" algn="tl">
                  <a:srgbClr val="000000">
                    <a:alpha val="43137"/>
                  </a:srgbClr>
                </a:outerShdw>
              </a:effectLst>
              <a:latin typeface="Gotham Medium" panose="02000604030000020004"/>
            </a:rPr>
            <a:t>New Testament Perspective on Sabbath</a:t>
          </a: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Y="-100000" custLinFactNeighborX="-30293" custLinFactNeighborY="-105018">
        <dgm:presLayoutVars>
          <dgm:chMax val="0"/>
          <dgm:bulletEnabled val="1"/>
        </dgm:presLayoutVars>
      </dgm:prSet>
      <dgm:spPr/>
    </dgm:pt>
  </dgm:ptLst>
  <dgm:cxnLst>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583CD1EC-8A36-4B71-B662-388CFFBBCCD3}" type="presOf" srcId="{5334A4D0-6DC3-4364-90BD-434E92B06E84}" destId="{B2785CD1-C157-4E1D-89E2-08E093D8A5BE}" srcOrd="0" destOrd="0" presId="urn:microsoft.com/office/officeart/2005/8/layout/vList2"/>
    <dgm:cxn modelId="{4AA2271B-62C8-4113-A766-F2A1D5FC0FD2}" type="presParOf" srcId="{2CAA70E5-F744-4680-8103-416F359E6392}" destId="{B2785CD1-C157-4E1D-89E2-08E093D8A5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pPr algn="ctr"/>
          <a:r>
            <a:rPr lang="en-US" sz="3200" b="1" dirty="0">
              <a:effectLst>
                <a:outerShdw blurRad="38100" dist="38100" dir="2700000" algn="tl">
                  <a:srgbClr val="000000">
                    <a:alpha val="43137"/>
                  </a:srgbClr>
                </a:outerShdw>
              </a:effectLst>
              <a:latin typeface="Gotham Medium" panose="02000604030000020004"/>
            </a:rPr>
            <a:t>Abiathar or Ahimelech?</a:t>
          </a: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X="100000" custScaleY="57368" custLinFactY="-100000" custLinFactNeighborX="-30293" custLinFactNeighborY="-105018">
        <dgm:presLayoutVars>
          <dgm:chMax val="0"/>
          <dgm:bulletEnabled val="1"/>
        </dgm:presLayoutVars>
      </dgm:prSet>
      <dgm:spPr/>
    </dgm:pt>
  </dgm:ptLst>
  <dgm:cxnLst>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583CD1EC-8A36-4B71-B662-388CFFBBCCD3}" type="presOf" srcId="{5334A4D0-6DC3-4364-90BD-434E92B06E84}" destId="{B2785CD1-C157-4E1D-89E2-08E093D8A5BE}" srcOrd="0" destOrd="0" presId="urn:microsoft.com/office/officeart/2005/8/layout/vList2"/>
    <dgm:cxn modelId="{4AA2271B-62C8-4113-A766-F2A1D5FC0FD2}" type="presParOf" srcId="{2CAA70E5-F744-4680-8103-416F359E6392}" destId="{B2785CD1-C157-4E1D-89E2-08E093D8A5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145540"/>
          <a:ext cx="6668142" cy="687314"/>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chemeClr val="bg1"/>
              </a:solidFill>
              <a:effectLst/>
              <a:latin typeface="Gotham Medium" panose="02000604030000020004"/>
              <a:ea typeface="+mn-ea"/>
              <a:cs typeface="+mn-cs"/>
            </a:rPr>
            <a:t>Jesus’ Practice of Fasting</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179092"/>
        <a:ext cx="6601038" cy="620210"/>
      </dsp:txXfrm>
    </dsp:sp>
    <dsp:sp modelId="{1C042EC5-E6B9-4C59-B6FE-3E04314DC4D7}">
      <dsp:nvSpPr>
        <dsp:cNvPr id="0" name=""/>
        <dsp:cNvSpPr/>
      </dsp:nvSpPr>
      <dsp:spPr>
        <a:xfrm>
          <a:off x="0" y="1710551"/>
          <a:ext cx="6668142" cy="238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14"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b="1" kern="1200" dirty="0">
            <a:solidFill>
              <a:schemeClr val="tx1"/>
            </a:solidFill>
            <a:effectLst/>
            <a:latin typeface="Gotham Medium" panose="02000604030000020004"/>
            <a:ea typeface="+mn-ea"/>
            <a:cs typeface="+mn-cs"/>
          </a:endParaRPr>
        </a:p>
      </dsp:txBody>
      <dsp:txXfrm>
        <a:off x="0" y="1710551"/>
        <a:ext cx="6668142" cy="2385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192549"/>
          <a:ext cx="6668142" cy="687314"/>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Gotham Medium" panose="02000604030000020004"/>
            </a:rPr>
            <a:t>Pharisees in Mark’s Gospel </a:t>
          </a:r>
          <a:r>
            <a:rPr lang="en-US" sz="3200" b="1" kern="1200" cap="small" baseline="0" dirty="0">
              <a:latin typeface="Gotham Medium" panose="02000604030000020004"/>
            </a:rPr>
            <a:t>—</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226101"/>
        <a:ext cx="6601038" cy="620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303474" cy="687314"/>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Gotham Medium" panose="02000604030000020004"/>
            </a:rPr>
            <a:t>New Testament Perspective on Sabbath</a:t>
          </a:r>
        </a:p>
      </dsp:txBody>
      <dsp:txXfrm>
        <a:off x="33552" y="33552"/>
        <a:ext cx="7236370" cy="620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5416838" cy="687314"/>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Gotham Medium" panose="02000604030000020004"/>
            </a:rPr>
            <a:t>Abiathar or Ahimelech?</a:t>
          </a:r>
        </a:p>
      </dsp:txBody>
      <dsp:txXfrm>
        <a:off x="33552" y="33552"/>
        <a:ext cx="5349734" cy="6202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1474-A3E4-45B7-8156-568ED728CC5A}" type="datetimeFigureOut">
              <a:rPr lang="en-US" smtClean="0"/>
              <a:t>5/17/2026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9334-2E3A-4318-BDDF-EC4B8F82C349}" type="slidenum">
              <a:rPr lang="en-US" smtClean="0"/>
              <a:t>‹#›</a:t>
            </a:fld>
            <a:endParaRPr lang="en-US"/>
          </a:p>
        </p:txBody>
      </p:sp>
    </p:spTree>
    <p:extLst>
      <p:ext uri="{BB962C8B-B14F-4D97-AF65-F5344CB8AC3E}">
        <p14:creationId xmlns:p14="http://schemas.microsoft.com/office/powerpoint/2010/main" val="6158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AD089334-2E3A-4318-BDDF-EC4B8F82C349}" type="slidenum">
              <a:rPr lang="en-US" smtClean="0"/>
              <a:t>1</a:t>
            </a:fld>
            <a:endParaRPr lang="en-US"/>
          </a:p>
        </p:txBody>
      </p:sp>
    </p:spTree>
    <p:extLst>
      <p:ext uri="{BB962C8B-B14F-4D97-AF65-F5344CB8AC3E}">
        <p14:creationId xmlns:p14="http://schemas.microsoft.com/office/powerpoint/2010/main" val="353858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9D11A-3274-BF4C-A228-7824FBF86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8DD99-8B0A-0C07-3C9D-853E388E3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EABB1-8C9C-34D4-1676-93433629971B}"/>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New Testament teaches that the Sabbath is God’s gift of rest, worship, renewal, and dependence upon Him—not a burdensome system of legalistic rule-keeping.</a:t>
            </a:r>
            <a:r>
              <a:rPr lang="en-US" sz="1200" b="0" kern="1200" dirty="0">
                <a:solidFill>
                  <a:schemeClr val="tx1"/>
                </a:solidFill>
                <a:effectLst/>
                <a:latin typeface="+mn-lt"/>
                <a:ea typeface="+mn-ea"/>
                <a:cs typeface="+mn-cs"/>
              </a:rPr>
              <a:t> The Sabbath originated in creation when God rested on the seventh day, establishing a pattern of work and rest for His people. Under the Mosaic covenant, the Sabbath became a sacred sign reminding Israel of God’s provision, deliverance, and sovereignty. During His earthly ministry, Jesus honored the Sabbath by attending synagogue regularly, yet He also corrected false interpretations surrounding it. By healing and helping people on the Sabbath, Jesus demonstrated that acts of mercy and compassion fulfilled God’s intent for the day. The early church continued to recognize the importance of worship and teaching connected to the Sabbath. However, the New Testament warns believers against turning Sabbath observance into a legalistic standard for judging others. Instead, the Sabbath is presented as a blessing meant to refresh God’s people spiritually and physically.</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The Sabbath Originated with God - </a:t>
            </a:r>
            <a:r>
              <a:rPr lang="en-US" sz="1200" b="0" kern="1200" dirty="0">
                <a:solidFill>
                  <a:schemeClr val="tx1"/>
                </a:solidFill>
                <a:effectLst/>
                <a:latin typeface="+mn-lt"/>
                <a:ea typeface="+mn-ea"/>
                <a:cs typeface="+mn-cs"/>
              </a:rPr>
              <a:t>The Sabbath was established during creation as a divine pattern of rest, worship, and trust in God’s provision.</a:t>
            </a:r>
          </a:p>
          <a:p>
            <a:pPr marL="228600" lvl="0" indent="-228600">
              <a:buFont typeface="+mj-lt"/>
              <a:buAutoNum type="arabicPeriod"/>
            </a:pPr>
            <a:r>
              <a:rPr lang="en-US" sz="1200" b="1" kern="1200" dirty="0">
                <a:solidFill>
                  <a:schemeClr val="tx1"/>
                </a:solidFill>
                <a:effectLst/>
                <a:latin typeface="+mn-lt"/>
                <a:ea typeface="+mn-ea"/>
                <a:cs typeface="+mn-cs"/>
              </a:rPr>
              <a:t>Jesus Clarified the True Purpose of Sabbath - </a:t>
            </a:r>
            <a:r>
              <a:rPr lang="en-US" sz="1200" b="0" kern="1200" dirty="0">
                <a:solidFill>
                  <a:schemeClr val="tx1"/>
                </a:solidFill>
                <a:effectLst/>
                <a:latin typeface="+mn-lt"/>
                <a:ea typeface="+mn-ea"/>
                <a:cs typeface="+mn-cs"/>
              </a:rPr>
              <a:t>Jesus showed that the Sabbath should promote mercy, healing, worship, and restoration rather than rigid legalism.</a:t>
            </a:r>
          </a:p>
          <a:p>
            <a:pPr marL="228600" lvl="0" indent="-228600">
              <a:buFont typeface="+mj-lt"/>
              <a:buAutoNum type="arabicPeriod"/>
            </a:pPr>
            <a:r>
              <a:rPr lang="en-US" sz="1200" b="1" kern="1200" dirty="0">
                <a:solidFill>
                  <a:schemeClr val="tx1"/>
                </a:solidFill>
                <a:effectLst/>
                <a:latin typeface="+mn-lt"/>
                <a:ea typeface="+mn-ea"/>
                <a:cs typeface="+mn-cs"/>
              </a:rPr>
              <a:t>The New Testament Emphasizes Freedom in Christ - </a:t>
            </a:r>
            <a:r>
              <a:rPr lang="en-US" sz="1200" b="0" kern="1200" dirty="0">
                <a:solidFill>
                  <a:schemeClr val="tx1"/>
                </a:solidFill>
                <a:effectLst/>
                <a:latin typeface="+mn-lt"/>
                <a:ea typeface="+mn-ea"/>
                <a:cs typeface="+mn-cs"/>
              </a:rPr>
              <a:t>Believers are warned not to judge one another over Sabbath practices, recognizing it as a gift rather than a burdensome requirement.</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 Is Spiritually Necessary - </a:t>
            </a:r>
            <a:r>
              <a:rPr lang="en-US" sz="1200" b="0" kern="1200" dirty="0">
                <a:solidFill>
                  <a:schemeClr val="tx1"/>
                </a:solidFill>
                <a:effectLst/>
                <a:latin typeface="+mn-lt"/>
                <a:ea typeface="+mn-ea"/>
                <a:cs typeface="+mn-cs"/>
              </a:rPr>
              <a:t>God designed humanity to pause from constant labor in order to worship, reflect, and renew strength in Him.</a:t>
            </a:r>
          </a:p>
          <a:p>
            <a:pPr marL="685800" lvl="1" indent="-228600">
              <a:buFont typeface="+mj-lt"/>
              <a:buAutoNum type="arabicPeriod"/>
            </a:pPr>
            <a:r>
              <a:rPr lang="en-US" sz="1200" b="1" kern="1200" dirty="0">
                <a:solidFill>
                  <a:schemeClr val="tx1"/>
                </a:solidFill>
                <a:effectLst/>
                <a:latin typeface="+mn-lt"/>
                <a:ea typeface="+mn-ea"/>
                <a:cs typeface="+mn-cs"/>
              </a:rPr>
              <a:t>Mercy Reflects God’s Heart - </a:t>
            </a:r>
            <a:r>
              <a:rPr lang="en-US" sz="1200" b="0" kern="1200" dirty="0">
                <a:solidFill>
                  <a:schemeClr val="tx1"/>
                </a:solidFill>
                <a:effectLst/>
                <a:latin typeface="+mn-lt"/>
                <a:ea typeface="+mn-ea"/>
                <a:cs typeface="+mn-cs"/>
              </a:rPr>
              <a:t>Helping people, showing compassion, and doing good honor God more than strict religious formalism.</a:t>
            </a:r>
          </a:p>
          <a:p>
            <a:pPr marL="685800" lvl="1" indent="-228600">
              <a:buFont typeface="+mj-lt"/>
              <a:buAutoNum type="arabicPeriod"/>
            </a:pPr>
            <a:r>
              <a:rPr lang="en-US" sz="1200" b="1" kern="1200" dirty="0">
                <a:solidFill>
                  <a:schemeClr val="tx1"/>
                </a:solidFill>
                <a:effectLst/>
                <a:latin typeface="+mn-lt"/>
                <a:ea typeface="+mn-ea"/>
                <a:cs typeface="+mn-cs"/>
              </a:rPr>
              <a:t>Avoid Legalistic Judgment - </a:t>
            </a:r>
            <a:r>
              <a:rPr lang="en-US" sz="1200" b="0" kern="1200" dirty="0">
                <a:solidFill>
                  <a:schemeClr val="tx1"/>
                </a:solidFill>
                <a:effectLst/>
                <a:latin typeface="+mn-lt"/>
                <a:ea typeface="+mn-ea"/>
                <a:cs typeface="+mn-cs"/>
              </a:rPr>
              <a:t>Believers should focus on honoring God sincerely rather than condemning others over differing personal practices regarding worship and rest.</a:t>
            </a:r>
          </a:p>
          <a:p>
            <a:pPr marL="457200" lvl="1" indent="0">
              <a:buFont typeface="+mj-lt"/>
              <a:buNone/>
            </a:pP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D3C50C10-BF7C-1A26-9FAC-4DE231048492}"/>
              </a:ext>
            </a:extLst>
          </p:cNvPr>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2719358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620AD-2BA7-E3C9-E129-ED770D03A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86D0F-A2BE-E5BE-5427-5E322C6DF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0C6C6-84FA-F5A3-EE7A-D77709EF7D1E}"/>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reference to Abiathar in Mark 2:25–26 does not undermine Scripture’s reliability but reflects a common ancient way of identifying a well-known section of biblical history through a prominent figure. </a:t>
            </a:r>
            <a:r>
              <a:rPr lang="en-US" sz="1200" b="0" kern="1200" dirty="0">
                <a:solidFill>
                  <a:schemeClr val="tx1"/>
                </a:solidFill>
                <a:effectLst/>
                <a:latin typeface="+mn-lt"/>
                <a:ea typeface="+mn-ea"/>
                <a:cs typeface="+mn-cs"/>
              </a:rPr>
              <a:t>In Mark 2:25–26, Jesus refers to David eating the consecrated bread “in the days of Abiathar the high priest.” However, 1 Samuel 21:1–6 identifies Ahimelech, Abiathar’s father, as the acting high priest at that moment. This apparent difficulty has led to much discussion among interpreters. One reasonable explanation is that Jesus referred to the broader historical period associated with Abiathar, who later became a far more prominent high priest connected closely with David’s reign. In ancient Jewish practice, sections of Scripture were often identified by notable individuals rather than precise chapter references, since chapters and verses did not yet exist.</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Ancient References Often Used Prominent Figures  </a:t>
            </a:r>
            <a:r>
              <a:rPr lang="en-US" sz="1200" b="0" kern="1200" dirty="0">
                <a:solidFill>
                  <a:schemeClr val="tx1"/>
                </a:solidFill>
                <a:effectLst/>
                <a:latin typeface="+mn-lt"/>
                <a:ea typeface="+mn-ea"/>
                <a:cs typeface="+mn-cs"/>
              </a:rPr>
              <a:t>Biblical passages were commonly identified by well-known names connected to larger events or historical periods.</a:t>
            </a:r>
          </a:p>
          <a:p>
            <a:pPr marL="685800" lvl="1" indent="-228600">
              <a:buFont typeface="+mj-lt"/>
              <a:buAutoNum type="arabicPeriod"/>
            </a:pPr>
            <a:r>
              <a:rPr lang="en-US" sz="1200" b="1" kern="1200" dirty="0">
                <a:solidFill>
                  <a:schemeClr val="tx1"/>
                </a:solidFill>
                <a:effectLst/>
                <a:latin typeface="+mn-lt"/>
                <a:ea typeface="+mn-ea"/>
                <a:cs typeface="+mn-cs"/>
              </a:rPr>
              <a:t>Abiathar Became Closely Associated with David - </a:t>
            </a:r>
            <a:r>
              <a:rPr lang="en-US" sz="1200" b="0" kern="1200" dirty="0">
                <a:solidFill>
                  <a:schemeClr val="tx1"/>
                </a:solidFill>
                <a:effectLst/>
                <a:latin typeface="+mn-lt"/>
                <a:ea typeface="+mn-ea"/>
                <a:cs typeface="+mn-cs"/>
              </a:rPr>
              <a:t>Although Ahimelech served as priest during the immediate event, Abiathar later became the more recognized priest in David’s life and kingdom.</a:t>
            </a:r>
          </a:p>
          <a:p>
            <a:pPr marL="685800" lvl="1" indent="-228600">
              <a:buFont typeface="+mj-lt"/>
              <a:buAutoNum type="arabicPeriod"/>
            </a:pPr>
            <a:r>
              <a:rPr lang="en-US" sz="1200" b="1" kern="1200" dirty="0">
                <a:solidFill>
                  <a:schemeClr val="tx1"/>
                </a:solidFill>
                <a:effectLst/>
                <a:latin typeface="+mn-lt"/>
                <a:ea typeface="+mn-ea"/>
                <a:cs typeface="+mn-cs"/>
              </a:rPr>
              <a:t>The Focus of Jesus’ Teaching Was Mercy and Need - </a:t>
            </a:r>
            <a:r>
              <a:rPr lang="en-US" sz="1200" b="0" kern="1200" dirty="0">
                <a:solidFill>
                  <a:schemeClr val="tx1"/>
                </a:solidFill>
                <a:effectLst/>
                <a:latin typeface="+mn-lt"/>
                <a:ea typeface="+mn-ea"/>
                <a:cs typeface="+mn-cs"/>
              </a:rPr>
              <a:t>Jesus used David’s example to show that human need and God’s mercy take precedence over rigid legalistic interpretations.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Study Scripture Carefully and Contextually - </a:t>
            </a:r>
            <a:r>
              <a:rPr lang="en-US" sz="1200" b="0" kern="1200" dirty="0">
                <a:solidFill>
                  <a:schemeClr val="tx1"/>
                </a:solidFill>
                <a:effectLst/>
                <a:latin typeface="+mn-lt"/>
                <a:ea typeface="+mn-ea"/>
                <a:cs typeface="+mn-cs"/>
              </a:rPr>
              <a:t>Apparent difficulties in Scripture often become clearer through historical understanding and careful interpretation.</a:t>
            </a:r>
          </a:p>
          <a:p>
            <a:pPr marL="685800" lvl="1" indent="-228600">
              <a:buFont typeface="+mj-lt"/>
              <a:buAutoNum type="arabicPeriod"/>
            </a:pPr>
            <a:r>
              <a:rPr lang="en-US" sz="1200" b="1" kern="1200" dirty="0">
                <a:solidFill>
                  <a:schemeClr val="tx1"/>
                </a:solidFill>
                <a:effectLst/>
                <a:latin typeface="+mn-lt"/>
                <a:ea typeface="+mn-ea"/>
                <a:cs typeface="+mn-cs"/>
              </a:rPr>
              <a:t>Do Not Miss the Main Spiritual Message - </a:t>
            </a:r>
            <a:r>
              <a:rPr lang="en-US" sz="1200" b="0" kern="1200" dirty="0">
                <a:solidFill>
                  <a:schemeClr val="tx1"/>
                </a:solidFill>
                <a:effectLst/>
                <a:latin typeface="+mn-lt"/>
                <a:ea typeface="+mn-ea"/>
                <a:cs typeface="+mn-cs"/>
              </a:rPr>
              <a:t>The central lesson in the passage concerns God’s mercy and the purpose of the Sabbath, not merely a technical detail.</a:t>
            </a:r>
          </a:p>
          <a:p>
            <a:pPr marL="685800" lvl="1" indent="-228600">
              <a:buFont typeface="+mj-lt"/>
              <a:buAutoNum type="arabicPeriod"/>
            </a:pPr>
            <a:r>
              <a:rPr lang="en-US" sz="1200" b="1" kern="1200" dirty="0">
                <a:solidFill>
                  <a:schemeClr val="tx1"/>
                </a:solidFill>
                <a:effectLst/>
                <a:latin typeface="+mn-lt"/>
                <a:ea typeface="+mn-ea"/>
                <a:cs typeface="+mn-cs"/>
              </a:rPr>
              <a:t>Trust the Reliability of God’s Word - </a:t>
            </a:r>
            <a:r>
              <a:rPr lang="en-US" sz="1200" b="0" kern="1200" dirty="0">
                <a:solidFill>
                  <a:schemeClr val="tx1"/>
                </a:solidFill>
                <a:effectLst/>
                <a:latin typeface="+mn-lt"/>
                <a:ea typeface="+mn-ea"/>
                <a:cs typeface="+mn-cs"/>
              </a:rPr>
              <a:t>Questions in Scripture should encourage deeper study rather than weaken faith, revealing the richness and historical depth of the Bible.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E8E063E5-7E5F-8064-946C-5919D6998862}"/>
              </a:ext>
            </a:extLst>
          </p:cNvPr>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93944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Jesus taught that His presence introduced a new work of God that could not be contained within old religious expectations, traditions, or outward rituals alone. </a:t>
            </a:r>
            <a:r>
              <a:rPr lang="en-US" sz="1200" b="0" kern="1200" dirty="0">
                <a:solidFill>
                  <a:schemeClr val="tx1"/>
                </a:solidFill>
                <a:effectLst/>
                <a:latin typeface="+mn-lt"/>
                <a:ea typeface="+mn-ea"/>
                <a:cs typeface="+mn-cs"/>
              </a:rPr>
              <a:t>People questioned why Jesus’ disciples did not fast like the disciples of John and the Pharisees. Since fasting was deeply connected to repentance, prayer, mourning, and devotion in Jewish life, the absence of fasting seemed unusual and possibly irreverent. Jesus answered by comparing Himself to a bridegroom at a wedding feast. Weddings were occasions of joy and celebration, not mourning and fasting. Jesus explained that while He was physically present with His disciples, it was a time of rejoicing. However, He also hinted at His future suffering and death by saying the bridegroom would eventually be taken away, and then His followers would fast. Through the illustrations of new cloth and new wine, Jesus showed that His kingdom could not simply fit into old religious systems. Something new, greater, and transformative had arrived through Him.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Affirmed the Proper Place of Fasting - </a:t>
            </a:r>
            <a:r>
              <a:rPr lang="en-US" sz="1200" b="0" kern="1200" dirty="0">
                <a:solidFill>
                  <a:schemeClr val="tx1"/>
                </a:solidFill>
                <a:effectLst/>
                <a:latin typeface="+mn-lt"/>
                <a:ea typeface="+mn-ea"/>
                <a:cs typeface="+mn-cs"/>
              </a:rPr>
              <a:t>Jesus did not reject fasting but taught that spiritual practices must align with the proper season and purpose.</a:t>
            </a:r>
          </a:p>
          <a:p>
            <a:pPr marL="685800" lvl="1" indent="-228600">
              <a:buFont typeface="+mj-lt"/>
              <a:buAutoNum type="arabicPeriod"/>
            </a:pPr>
            <a:r>
              <a:rPr lang="en-US" sz="1200" b="1" kern="1200" dirty="0">
                <a:solidFill>
                  <a:schemeClr val="tx1"/>
                </a:solidFill>
                <a:effectLst/>
                <a:latin typeface="+mn-lt"/>
                <a:ea typeface="+mn-ea"/>
                <a:cs typeface="+mn-cs"/>
              </a:rPr>
              <a:t>Jesus Identified Himself as the Bridegroom - </a:t>
            </a:r>
            <a:r>
              <a:rPr lang="en-US" sz="1200" b="0" kern="1200" dirty="0">
                <a:solidFill>
                  <a:schemeClr val="tx1"/>
                </a:solidFill>
                <a:effectLst/>
                <a:latin typeface="+mn-lt"/>
                <a:ea typeface="+mn-ea"/>
                <a:cs typeface="+mn-cs"/>
              </a:rPr>
              <a:t>By using wedding imagery, Jesus revealed His unique authority and the joyful nature of God’s kingdom arriving through Him.</a:t>
            </a:r>
          </a:p>
          <a:p>
            <a:pPr marL="685800" lvl="1" indent="-228600">
              <a:buFont typeface="+mj-lt"/>
              <a:buAutoNum type="arabicPeriod"/>
            </a:pPr>
            <a:r>
              <a:rPr lang="en-US" sz="1200" b="1" kern="1200" dirty="0">
                <a:solidFill>
                  <a:schemeClr val="tx1"/>
                </a:solidFill>
                <a:effectLst/>
                <a:latin typeface="+mn-lt"/>
                <a:ea typeface="+mn-ea"/>
                <a:cs typeface="+mn-cs"/>
              </a:rPr>
              <a:t>The Kingdom of God Brings Something New - </a:t>
            </a:r>
            <a:r>
              <a:rPr lang="en-US" sz="1200" b="0" kern="1200" dirty="0">
                <a:solidFill>
                  <a:schemeClr val="tx1"/>
                </a:solidFill>
                <a:effectLst/>
                <a:latin typeface="+mn-lt"/>
                <a:ea typeface="+mn-ea"/>
                <a:cs typeface="+mn-cs"/>
              </a:rPr>
              <a:t>The illustrations of cloth and wineskins show that Jesus came not merely to preserve old systems but to bring spiritual renewal and transformation.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Relationship with Christ Brings Joy - </a:t>
            </a:r>
            <a:r>
              <a:rPr lang="en-US" sz="1200" b="0" kern="1200" dirty="0">
                <a:solidFill>
                  <a:schemeClr val="tx1"/>
                </a:solidFill>
                <a:effectLst/>
                <a:latin typeface="+mn-lt"/>
                <a:ea typeface="+mn-ea"/>
                <a:cs typeface="+mn-cs"/>
              </a:rPr>
              <a:t>The Christian life is not based only on ritual or sorrow but on joyful fellowship with Jesus.</a:t>
            </a:r>
          </a:p>
          <a:p>
            <a:pPr marL="685800" lvl="1" indent="-228600">
              <a:buFont typeface="+mj-lt"/>
              <a:buAutoNum type="arabicPeriod"/>
            </a:pPr>
            <a:r>
              <a:rPr lang="en-US" sz="1200" b="1" kern="1200" dirty="0">
                <a:solidFill>
                  <a:schemeClr val="tx1"/>
                </a:solidFill>
                <a:effectLst/>
                <a:latin typeface="+mn-lt"/>
                <a:ea typeface="+mn-ea"/>
                <a:cs typeface="+mn-cs"/>
              </a:rPr>
              <a:t>Avoid Rigid Religious Thinking - </a:t>
            </a:r>
            <a:r>
              <a:rPr lang="en-US" sz="1200" b="0" kern="1200" dirty="0">
                <a:solidFill>
                  <a:schemeClr val="tx1"/>
                </a:solidFill>
                <a:effectLst/>
                <a:latin typeface="+mn-lt"/>
                <a:ea typeface="+mn-ea"/>
                <a:cs typeface="+mn-cs"/>
              </a:rPr>
              <a:t>Believers must remain open to God’s work rather than forcing His truth into human traditions or expectations.</a:t>
            </a:r>
          </a:p>
          <a:p>
            <a:pPr marL="685800" lvl="1" indent="-228600">
              <a:buFont typeface="+mj-lt"/>
              <a:buAutoNum type="arabicPeriod"/>
            </a:pPr>
            <a:r>
              <a:rPr lang="en-US" sz="1200" b="1" kern="1200" dirty="0">
                <a:solidFill>
                  <a:schemeClr val="tx1"/>
                </a:solidFill>
                <a:effectLst/>
                <a:latin typeface="+mn-lt"/>
                <a:ea typeface="+mn-ea"/>
                <a:cs typeface="+mn-cs"/>
              </a:rPr>
              <a:t>Spiritual Practices Must Have Right Motives - </a:t>
            </a:r>
            <a:r>
              <a:rPr lang="en-US" sz="1200" b="0" kern="1200" dirty="0">
                <a:solidFill>
                  <a:schemeClr val="tx1"/>
                </a:solidFill>
                <a:effectLst/>
                <a:latin typeface="+mn-lt"/>
                <a:ea typeface="+mn-ea"/>
                <a:cs typeface="+mn-cs"/>
              </a:rPr>
              <a:t>Fasting, worship, and obedience should flow from sincere devotion to God rather than external pressure or performance.</a:t>
            </a:r>
          </a:p>
          <a:p>
            <a:r>
              <a:rPr lang="en-US" sz="1200" b="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&gt;&lt;&gt;&lt;&gt;&lt;&gt;&lt;&gt;&lt;&gt;&lt;&gt;&lt;&gt;&lt;&gt;&lt;&gt;&lt;&gt;&lt;&gt;&lt;&gt;&lt;&lt;&gt;&lt;&gt;&lt;&gt;&lt;&gt;&lt;&gt;&lt; </a:t>
            </a:r>
          </a:p>
          <a:p>
            <a:r>
              <a:rPr lang="en-US" sz="1200" b="1" kern="1200" dirty="0">
                <a:solidFill>
                  <a:schemeClr val="tx1"/>
                </a:solidFill>
                <a:effectLst/>
                <a:latin typeface="+mn-lt"/>
                <a:ea typeface="+mn-ea"/>
                <a:cs typeface="+mn-cs"/>
              </a:rPr>
              <a:t>A Time for Feasting and Fasting</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Why no fasting? </a:t>
            </a:r>
            <a:r>
              <a:rPr lang="en-US" sz="1200" kern="1200" dirty="0">
                <a:solidFill>
                  <a:schemeClr val="tx1"/>
                </a:solidFill>
                <a:effectLst/>
                <a:latin typeface="+mn-lt"/>
                <a:ea typeface="+mn-ea"/>
                <a:cs typeface="+mn-cs"/>
              </a:rPr>
              <a:t>the people are asking Jesus.  They observe that John the Baptist’s disciples and Pharisees are in the habit, but Jesus’ disciples are not (Mark 2:18).  It strikes them as remarkable, maybe even a sign that Jesus is not as devout as He seems.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Fasting was a significant practice in Judaism.  The Old Testament prescribes fasting on the Day of Atonement.  Even though weekly fasting was not required by the law, regular fasts were common.  They showed a commitment to prayer, repentance, or even lament for national crises: war, famine, and plagues (see 2 Sam 12:16; Ps 35:13; Zech 7:3–4; 8:19).  Fasting was an integral part of Jewish life, so much so that it raised doubts if Jesus’ disciples were not participating.  </a:t>
            </a:r>
            <a:r>
              <a:rPr lang="en-US" sz="1200" i="1" kern="1200" dirty="0">
                <a:solidFill>
                  <a:schemeClr val="tx1"/>
                </a:solidFill>
                <a:effectLst/>
                <a:latin typeface="+mn-lt"/>
                <a:ea typeface="+mn-ea"/>
                <a:cs typeface="+mn-cs"/>
              </a:rPr>
              <a:t>Didn’t Jesus care about the nation? </a:t>
            </a:r>
            <a:r>
              <a:rPr lang="en-US" sz="1200" kern="1200" dirty="0">
                <a:solidFill>
                  <a:schemeClr val="tx1"/>
                </a:solidFill>
                <a:effectLst/>
                <a:latin typeface="+mn-lt"/>
                <a:ea typeface="+mn-ea"/>
                <a:cs typeface="+mn-cs"/>
              </a:rPr>
              <a:t>Of course He did! </a:t>
            </a:r>
            <a:r>
              <a:rPr lang="en-US" sz="1200" i="1" kern="1200" dirty="0">
                <a:solidFill>
                  <a:schemeClr val="tx1"/>
                </a:solidFill>
                <a:effectLst/>
                <a:latin typeface="+mn-lt"/>
                <a:ea typeface="+mn-ea"/>
                <a:cs typeface="+mn-cs"/>
              </a:rPr>
              <a:t>Was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Jesus setting aside time for prayer? </a:t>
            </a:r>
            <a:r>
              <a:rPr lang="en-US" sz="1200" kern="1200" dirty="0">
                <a:solidFill>
                  <a:schemeClr val="tx1"/>
                </a:solidFill>
                <a:effectLst/>
                <a:latin typeface="+mn-lt"/>
                <a:ea typeface="+mn-ea"/>
                <a:cs typeface="+mn-cs"/>
              </a:rPr>
              <a:t>More than most! </a:t>
            </a:r>
            <a:r>
              <a:rPr lang="en-US" sz="1200" i="1" kern="1200" dirty="0">
                <a:solidFill>
                  <a:schemeClr val="tx1"/>
                </a:solidFill>
                <a:effectLst/>
                <a:latin typeface="+mn-lt"/>
                <a:ea typeface="+mn-ea"/>
                <a:cs typeface="+mn-cs"/>
              </a:rPr>
              <a:t>Does Jesus keep the ancestral traditions? </a:t>
            </a:r>
            <a:r>
              <a:rPr lang="en-US" sz="1200" kern="1200" dirty="0">
                <a:solidFill>
                  <a:schemeClr val="tx1"/>
                </a:solidFill>
                <a:effectLst/>
                <a:latin typeface="+mn-lt"/>
                <a:ea typeface="+mn-ea"/>
                <a:cs typeface="+mn-cs"/>
              </a:rPr>
              <a:t>In most cases, He does!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responds with a wedding analogy: “How can the guests of the bridegroom fast while he is with them?” (v.  19).  Subtly, Jesus is communicating that today is a special time, a joyous celebration.  As long as the bridegroom is at the wedding, no one should be fasting.  Jesus does not dismiss the legitimacy of fasting.  He assures them that the bridegroom will eventually be taken away.  When that day comes, His disciples will fast (v.  20).  In the analogy, Jesus is the bridegroom.  He is talking about His coming arrest and death.  But for now, He’s right here.  When Jesus is with you, it is time to celebrate.  There will be time for grief and mourning later.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emphasize that He is not just any important teacher, Jesus tells two </a:t>
            </a:r>
            <a:r>
              <a:rPr lang="en-US" sz="1200" kern="1200" dirty="0" err="1">
                <a:solidFill>
                  <a:schemeClr val="tx1"/>
                </a:solidFill>
                <a:effectLst/>
                <a:latin typeface="+mn-lt"/>
                <a:ea typeface="+mn-ea"/>
                <a:cs typeface="+mn-cs"/>
              </a:rPr>
              <a:t>miniparables</a:t>
            </a:r>
            <a:r>
              <a:rPr lang="en-US" sz="1200" kern="1200" dirty="0">
                <a:solidFill>
                  <a:schemeClr val="tx1"/>
                </a:solidFill>
                <a:effectLst/>
                <a:latin typeface="+mn-lt"/>
                <a:ea typeface="+mn-ea"/>
                <a:cs typeface="+mn-cs"/>
              </a:rPr>
              <a:t>.  First, new cloth cannot be sewn onto an old garment.  New cloth shrinks, and the clothes would tear (v.  21).  Second, one tries to reuse old wineskins to store new wine.  As the wine ages, the old wineskins would not stretch but burst (v.  22).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tiny analogies are not as familiar to us as the original hearers, but the point is not hard to understand: something new is at hand.  If people around Jesus are expecting Him to confirm everything they already think to be true, they will struggle.  Jesus is the bridegroom, the most honored guest.  Everything that came before was leading up to this moment.  When He teaches, the people recognize that His words are full of authority (Mark 1:27).  Mark doesn’t want to spoil the surprise, but if you are paying attention, you’ll know that Jesus is reconfiguring His contemporaries’ imaginations.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12</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F3145-411E-8400-1679-D33DAA42A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00CED-A585-FAF2-D75A-ACF435D01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5929F-CE5B-F59E-B258-4326CD2DDCB6}"/>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Jesus taught that God established the Sabbath to benefit people, not to burden them with legalistic rules, and He declared His divine authority as Lord over the Sabbath. </a:t>
            </a:r>
            <a:r>
              <a:rPr lang="en-US" sz="1200" b="0" kern="1200" dirty="0">
                <a:solidFill>
                  <a:schemeClr val="tx1"/>
                </a:solidFill>
                <a:effectLst/>
                <a:latin typeface="+mn-lt"/>
                <a:ea typeface="+mn-ea"/>
                <a:cs typeface="+mn-cs"/>
              </a:rPr>
              <a:t>While walking through grainfields on the Sabbath, Jesus’ disciples picked grain to eat because they were hungry. The Pharisees accused them of breaking Sabbath law by performing what they considered “work.” Their interpretation came from detailed religious traditions that expanded the Law beyond Scripture itself. Jesus responded by recalling how David ate consecrated bread reserved for priests when he and his men were in desperate need. By using this example, Jesus demonstrated that human need and mercy take priority over rigid ceremonial regulations. Jesus then declared that “The Sabbath was made for man, not man for the Sabbath,” teaching that God created the Sabbath as a gift of rest, worship, and blessing. Finally, Jesus revealed His authority by proclaiming Himself “Lord even of the Sabbath.”</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Human Need Matters to God</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Jesus showed that compassion and caring for people are consistent with God’s purpose and should never be overshadowed by rigid legalism.</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Sabbath Was Designed as a Blessing</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created the Sabbath to provide rest, renewal, worship, and dependence upon Him rather than oppressive religious burdens.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Jesus Possesses Divine Authority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By calling Himself “Lord of the Sabbath,” Jesus claimed authority over God’s law and revealed His divine identity.</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People Are More Important Than Religious Formalism</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Believers should never value rules, traditions, or appearances above compassion, mercy, and helping others.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Desires Rest and Renewal for His People</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Sabbath principle reminds believers to trust God, pause from constant striving, and devote time to worship and spiritual renewal.</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Submit to Christ’s Authority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Jesus alone has the authority to define true obedience, worship, and spiritual priorities because He is Lord over all.</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&gt;&lt;&gt;&lt;&gt;&lt;&gt;&lt;&gt;&lt;&gt;&lt;&gt;&lt;&gt;&lt;&gt;&lt;&gt;&lt;&gt;&lt;&gt;&lt;&gt;&lt;&lt;&gt;&lt;&gt;&lt;&gt;&lt;&gt;&lt;&gt;&lt; </a:t>
            </a:r>
          </a:p>
          <a:p>
            <a:r>
              <a:rPr lang="en-US" sz="1200" kern="1200" dirty="0">
                <a:solidFill>
                  <a:schemeClr val="tx1"/>
                </a:solidFill>
                <a:effectLst/>
                <a:latin typeface="+mn-lt"/>
                <a:ea typeface="+mn-ea"/>
                <a:cs typeface="+mn-cs"/>
              </a:rPr>
              <a:t>Mark 2:23–28</a:t>
            </a:r>
          </a:p>
          <a:p>
            <a:r>
              <a:rPr lang="en-US" sz="1200" b="1" kern="1200" dirty="0">
                <a:solidFill>
                  <a:schemeClr val="tx1"/>
                </a:solidFill>
                <a:effectLst/>
                <a:latin typeface="+mn-lt"/>
                <a:ea typeface="+mn-ea"/>
                <a:cs typeface="+mn-cs"/>
              </a:rPr>
              <a:t>23 One Sabbath Jesus was going through the grainfields, and as his disciples walked along, they began to pick some heads of grain.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24 The Pharisees said to him, “Look, why are they doing what is unlawful on the Sabbath?”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25 He answered, “Have you never read what David did when he and his companions were hungry and in need?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26 In the days of Abiathar the high priest, he entered the house of God and ate the consecrated bread, which is lawful only for priests to eat.  And he also gave some to his companions. ”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27 Then he said to them, “The Sabbath was made for man, not man for the Sabbath.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28 So the Son of Man is Lord even of the Sabbath.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People Come First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Mark 2:23 introduces another controversial event in Jesus’ ministry.  On the Sabbath, Jesus and His disciples are walking through some grainfields, and the disciples pick heads of grain to eat.  The Pharisees see this and, once again, confront Jesus.  The Pharisees accuse the disciples of doing something unlawful on the Sabbath (v.  24).  But what starts out as a question of Sabbath rules turns into a deeper conversation about Jesus and His authority.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Pharisees’ accusation against the disciples is rooted in their interpretation of the Mosaic law.  They argue that by picking grain, the disciples violate Exodus 20:8–11, which prohibits work on the Sabbath.  Even though Exodus 20 does not define “work,” rabbinic tradition identified thirty-nine categories of work, all prohibited on the Sabbath.  Among the prohibitions is reaping.  Isn’t that what the disciples are doing by picking grain?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responds with a compelling scriptural argument (2:25–26).  He references a story from 1 Samuel 21:1–6, when David broke normal regulations.  He and his men were starving and facing deadly peril.  David asked the priest for bread; and he accepted consecrated bread, the kind placed before God’s holy presence.  Only priests were permitted to eat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David’s actions are more serious than picking heads of grain, yet he is not condemned for them.  In his case, hunger took precedence over the law.  Sabbath was not intended as a rigid system of onerous observances, and Jesus knows better.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Mark 2:27, Jesus makes a stunningly simple observation: “The Sabbath was made for man, not man for the Sabbath. ” The Pharisees are focused on displaying religious devotion.  They placed a heavy burden on the people (see Matt.  23:4).  But Jesus reorients the conversation, pointing them to the story of creation.  </a:t>
            </a:r>
            <a:r>
              <a:rPr lang="en-US" sz="1200" i="1" kern="1200" dirty="0">
                <a:solidFill>
                  <a:schemeClr val="tx1"/>
                </a:solidFill>
                <a:effectLst/>
                <a:latin typeface="+mn-lt"/>
                <a:ea typeface="+mn-ea"/>
                <a:cs typeface="+mn-cs"/>
              </a:rPr>
              <a:t>Which came first, humans or Sabbath?</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Jesus reasons, people are not created to observe Sabbath.  The Sabbath is intended for them.  It is not designed as a burden, one that leaves hungry people unable to eat.  Even the word </a:t>
            </a:r>
            <a:r>
              <a:rPr lang="en-US" sz="1200" i="1" kern="1200" dirty="0">
                <a:solidFill>
                  <a:schemeClr val="tx1"/>
                </a:solidFill>
                <a:effectLst/>
                <a:latin typeface="+mn-lt"/>
                <a:ea typeface="+mn-ea"/>
                <a:cs typeface="+mn-cs"/>
              </a:rPr>
              <a:t>Sabbath </a:t>
            </a:r>
            <a:r>
              <a:rPr lang="en-US" sz="1200" kern="1200" dirty="0">
                <a:solidFill>
                  <a:schemeClr val="tx1"/>
                </a:solidFill>
                <a:effectLst/>
                <a:latin typeface="+mn-lt"/>
                <a:ea typeface="+mn-ea"/>
                <a:cs typeface="+mn-cs"/>
              </a:rPr>
              <a:t>means simply “rest” or “cease. ” Sabbath belongs to God, when all people turn their attention to the one who rescued them (see Ex.  31:13).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concludes His argument by saying, “The Son of Man is Lord even of the Sabbath” (Mark 2:28).  Here, “Son of Man” is Jesus’ title for Himself.  Jesus is saying that He is the one who has authority over Sabbath.  He has the rightful authority to interpret and to make judgments about Sabbath.  The day that belongs to God is something Jesus claims is under His authority.</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073AD188-8F52-0634-7F90-8F1B4D2D569E}"/>
              </a:ext>
            </a:extLst>
          </p:cNvPr>
          <p:cNvSpPr>
            <a:spLocks noGrp="1"/>
          </p:cNvSpPr>
          <p:nvPr>
            <p:ph type="sldNum" sz="quarter" idx="5"/>
          </p:nvPr>
        </p:nvSpPr>
        <p:spPr/>
        <p:txBody>
          <a:bodyPr/>
          <a:lstStyle/>
          <a:p>
            <a:fld id="{E30F4BB1-95CD-454C-BCEE-43EC4849194A}" type="slidenum">
              <a:rPr lang="en-US" smtClean="0"/>
              <a:t>13</a:t>
            </a:fld>
            <a:endParaRPr lang="en-US"/>
          </a:p>
        </p:txBody>
      </p:sp>
    </p:spTree>
    <p:extLst>
      <p:ext uri="{BB962C8B-B14F-4D97-AF65-F5344CB8AC3E}">
        <p14:creationId xmlns:p14="http://schemas.microsoft.com/office/powerpoint/2010/main" val="422595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AFD24-7353-94C6-1648-D9365E1D8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E76A3-9E15-082A-3188-7961D0849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E2C6B-2F09-A42E-6838-1CBDA54A2511}"/>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By identifying Himself as the bridegroom, Jesus revealed His divine identity and His loving covenant relationship with His people, fulfilling God’s promise to dwell with and redeem His bride. </a:t>
            </a:r>
            <a:r>
              <a:rPr lang="en-US" sz="1200" b="0" kern="1200" dirty="0">
                <a:solidFill>
                  <a:schemeClr val="tx1"/>
                </a:solidFill>
                <a:effectLst/>
                <a:latin typeface="+mn-lt"/>
                <a:ea typeface="+mn-ea"/>
                <a:cs typeface="+mn-cs"/>
              </a:rPr>
              <a:t>The image of the bridegroom in Scripture originates in the Old Testament, where God describes His covenant relationship with Israel in terms of marriage. Through prophets like Isaiah and Hosea, God portrays Himself as a faithful husband who loves, restores, and rejoices over His people despite their unfaithfulness. However, the Old Testament does not explicitly describe the Messiah as the bridegroom. Therefore, Jesus’ use of this title is highly significant. By calling Himself the bridegroom, Jesus declares that He is God’s promised presence among His people. He is the divine Savior pursuing a loving relationship with humanity. The New Testament expands this imagery by describing the church as Christ’s bride awaiting the final heavenly marriage supper.</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Covenant Love Is Described as Marriage - </a:t>
            </a:r>
            <a:r>
              <a:rPr lang="en-US" sz="1200" b="0" kern="1200" dirty="0">
                <a:solidFill>
                  <a:schemeClr val="tx1"/>
                </a:solidFill>
                <a:effectLst/>
                <a:latin typeface="+mn-lt"/>
                <a:ea typeface="+mn-ea"/>
                <a:cs typeface="+mn-cs"/>
              </a:rPr>
              <a:t>The Old Testament repeatedly portrays God’s relationship with His people through the language of faithful marital love.</a:t>
            </a:r>
          </a:p>
          <a:p>
            <a:pPr marL="685800" lvl="1" indent="-228600">
              <a:buFont typeface="+mj-lt"/>
              <a:buAutoNum type="arabicPeriod"/>
            </a:pPr>
            <a:r>
              <a:rPr lang="en-US" sz="1200" b="1" kern="1200" dirty="0">
                <a:solidFill>
                  <a:schemeClr val="tx1"/>
                </a:solidFill>
                <a:effectLst/>
                <a:latin typeface="+mn-lt"/>
                <a:ea typeface="+mn-ea"/>
                <a:cs typeface="+mn-cs"/>
              </a:rPr>
              <a:t>Jesus Reveals Himself as the Divine Bridegroom - </a:t>
            </a:r>
            <a:r>
              <a:rPr lang="en-US" sz="1200" b="0" kern="1200" dirty="0">
                <a:solidFill>
                  <a:schemeClr val="tx1"/>
                </a:solidFill>
                <a:effectLst/>
                <a:latin typeface="+mn-lt"/>
                <a:ea typeface="+mn-ea"/>
                <a:cs typeface="+mn-cs"/>
              </a:rPr>
              <a:t>By identifying Himself as the bridegroom, Jesus connects Himself directly with God’s covenant promises and divine identity.</a:t>
            </a:r>
          </a:p>
          <a:p>
            <a:pPr marL="685800" lvl="1" indent="-228600">
              <a:buFont typeface="+mj-lt"/>
              <a:buAutoNum type="arabicPeriod"/>
            </a:pPr>
            <a:r>
              <a:rPr lang="en-US" sz="1200" b="1" kern="1200" dirty="0">
                <a:solidFill>
                  <a:schemeClr val="tx1"/>
                </a:solidFill>
                <a:effectLst/>
                <a:latin typeface="+mn-lt"/>
                <a:ea typeface="+mn-ea"/>
                <a:cs typeface="+mn-cs"/>
              </a:rPr>
              <a:t>The Church Awaits Final Union with Christ - </a:t>
            </a:r>
            <a:r>
              <a:rPr lang="en-US" sz="1200" b="0" kern="1200" dirty="0">
                <a:solidFill>
                  <a:schemeClr val="tx1"/>
                </a:solidFill>
                <a:effectLst/>
                <a:latin typeface="+mn-lt"/>
                <a:ea typeface="+mn-ea"/>
                <a:cs typeface="+mn-cs"/>
              </a:rPr>
              <a:t>The New Testament presents believers as Christ’s bride, anticipating eternal fellowship and celebration with Him.</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Pursues His People with Love - </a:t>
            </a:r>
            <a:r>
              <a:rPr lang="en-US" sz="1200" b="0" kern="1200" dirty="0">
                <a:solidFill>
                  <a:schemeClr val="tx1"/>
                </a:solidFill>
                <a:effectLst/>
                <a:latin typeface="+mn-lt"/>
                <a:ea typeface="+mn-ea"/>
                <a:cs typeface="+mn-cs"/>
              </a:rPr>
              <a:t>Even when people fail or wander, God continues seeking restoration, faithfulness, and relationship with them.</a:t>
            </a:r>
          </a:p>
          <a:p>
            <a:pPr marL="685800" lvl="1" indent="-228600">
              <a:buFont typeface="+mj-lt"/>
              <a:buAutoNum type="arabicPeriod"/>
            </a:pPr>
            <a:r>
              <a:rPr lang="en-US" sz="1200" b="1" kern="1200" dirty="0">
                <a:solidFill>
                  <a:schemeClr val="tx1"/>
                </a:solidFill>
                <a:effectLst/>
                <a:latin typeface="+mn-lt"/>
                <a:ea typeface="+mn-ea"/>
                <a:cs typeface="+mn-cs"/>
              </a:rPr>
              <a:t>Jesus Desires Relationship, Not Mere Religion - </a:t>
            </a:r>
            <a:r>
              <a:rPr lang="en-US" sz="1200" b="0" kern="1200" dirty="0">
                <a:solidFill>
                  <a:schemeClr val="tx1"/>
                </a:solidFill>
                <a:effectLst/>
                <a:latin typeface="+mn-lt"/>
                <a:ea typeface="+mn-ea"/>
                <a:cs typeface="+mn-cs"/>
              </a:rPr>
              <a:t>Christian faith is more than ritual or duty; it is a loving covenant relationship with Christ.</a:t>
            </a:r>
          </a:p>
          <a:p>
            <a:pPr marL="685800" lvl="1" indent="-228600">
              <a:buFont typeface="+mj-lt"/>
              <a:buAutoNum type="arabicPeriod"/>
            </a:pPr>
            <a:r>
              <a:rPr lang="en-US" sz="1200" b="1" kern="1200" dirty="0">
                <a:solidFill>
                  <a:schemeClr val="tx1"/>
                </a:solidFill>
                <a:effectLst/>
                <a:latin typeface="+mn-lt"/>
                <a:ea typeface="+mn-ea"/>
                <a:cs typeface="+mn-cs"/>
              </a:rPr>
              <a:t>Believers Should Live with Expectation and Faithfulness - </a:t>
            </a:r>
            <a:r>
              <a:rPr lang="en-US" sz="1200" b="0" kern="1200" dirty="0">
                <a:solidFill>
                  <a:schemeClr val="tx1"/>
                </a:solidFill>
                <a:effectLst/>
                <a:latin typeface="+mn-lt"/>
                <a:ea typeface="+mn-ea"/>
                <a:cs typeface="+mn-cs"/>
              </a:rPr>
              <a:t>Like a bride awaiting her groom, Christians should live prepared, devoted, and joyful as they anticipate Christ’s return.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9B839D6C-197A-AB24-FFB2-8F02E7B5C16B}"/>
              </a:ext>
            </a:extLst>
          </p:cNvPr>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108553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Jesus must be the center and authority of every aspect of life, including worship, fasting, work, rest, and spiritual discipline, because only He provides true fulfillment and rest for the soul. </a:t>
            </a:r>
            <a:r>
              <a:rPr lang="en-US" sz="1200" b="0" kern="1200" dirty="0">
                <a:solidFill>
                  <a:schemeClr val="tx1"/>
                </a:solidFill>
                <a:effectLst/>
                <a:latin typeface="+mn-lt"/>
                <a:ea typeface="+mn-ea"/>
                <a:cs typeface="+mn-cs"/>
              </a:rPr>
              <a:t>Modern life places constant pressure on people to perform, succeed, manage time perfectly, and follow endless rules about productivity, health, and self-care. Although these pressures differ from the religious burdens faced in Jesus’ day, they can create the same exhausting struggle to “do everything right.” In Mark 2:18–28, Jesus redirects attention away from outward performance and toward Himself. He teaches that fasting and Sabbath observance are not empty rituals but practices meant to deepen dependence on God and bring spiritual renewal. Jesus declares Himself Lord of the Sabbath and explains that God designed these practices for humanity’s benefit. True rest, peace, and fulfillment come only when life is centered on Christ rather than human expectations or legalistic systems.</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Has Authority Over How Believers Live - </a:t>
            </a:r>
            <a:r>
              <a:rPr lang="en-US" sz="1200" b="0" kern="1200" dirty="0">
                <a:solidFill>
                  <a:schemeClr val="tx1"/>
                </a:solidFill>
                <a:effectLst/>
                <a:latin typeface="+mn-lt"/>
                <a:ea typeface="+mn-ea"/>
                <a:cs typeface="+mn-cs"/>
              </a:rPr>
              <a:t>Christ alone defines the proper purpose of worship, fasting, rest, and spiritual discipline.</a:t>
            </a:r>
          </a:p>
          <a:p>
            <a:pPr marL="685800" lvl="1" indent="-228600">
              <a:buFont typeface="+mj-lt"/>
              <a:buAutoNum type="arabicPeriod"/>
            </a:pPr>
            <a:r>
              <a:rPr lang="en-US" sz="1200" b="1" kern="1200" dirty="0">
                <a:solidFill>
                  <a:schemeClr val="tx1"/>
                </a:solidFill>
                <a:effectLst/>
                <a:latin typeface="+mn-lt"/>
                <a:ea typeface="+mn-ea"/>
                <a:cs typeface="+mn-cs"/>
              </a:rPr>
              <a:t>Spiritual Practices Should Point to Christ - </a:t>
            </a:r>
            <a:r>
              <a:rPr lang="en-US" sz="1200" b="0" kern="1200" dirty="0">
                <a:solidFill>
                  <a:schemeClr val="tx1"/>
                </a:solidFill>
                <a:effectLst/>
                <a:latin typeface="+mn-lt"/>
                <a:ea typeface="+mn-ea"/>
                <a:cs typeface="+mn-cs"/>
              </a:rPr>
              <a:t>Fasting and Sabbath observance are valuable when they strengthen faith, dependence, worship, and relationship with Jesus.</a:t>
            </a:r>
          </a:p>
          <a:p>
            <a:pPr marL="685800" lvl="1" indent="-228600">
              <a:buFont typeface="+mj-lt"/>
              <a:buAutoNum type="arabicPeriod"/>
            </a:pPr>
            <a:r>
              <a:rPr lang="en-US" sz="1200" b="1" kern="1200" dirty="0">
                <a:solidFill>
                  <a:schemeClr val="tx1"/>
                </a:solidFill>
                <a:effectLst/>
                <a:latin typeface="+mn-lt"/>
                <a:ea typeface="+mn-ea"/>
                <a:cs typeface="+mn-cs"/>
              </a:rPr>
              <a:t>God Desires the Heart More Than Outward Performance - </a:t>
            </a:r>
            <a:r>
              <a:rPr lang="en-US" sz="1200" b="0" kern="1200" dirty="0">
                <a:solidFill>
                  <a:schemeClr val="tx1"/>
                </a:solidFill>
                <a:effectLst/>
                <a:latin typeface="+mn-lt"/>
                <a:ea typeface="+mn-ea"/>
                <a:cs typeface="+mn-cs"/>
              </a:rPr>
              <a:t>The Lord looks beyond appearances and values sincere devotion, trust, humility, and obedience.</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Do Not Let Human Expectations Control Your Life - </a:t>
            </a:r>
            <a:r>
              <a:rPr lang="en-US" sz="1200" b="0" kern="1200" dirty="0">
                <a:solidFill>
                  <a:schemeClr val="tx1"/>
                </a:solidFill>
                <a:effectLst/>
                <a:latin typeface="+mn-lt"/>
                <a:ea typeface="+mn-ea"/>
                <a:cs typeface="+mn-cs"/>
              </a:rPr>
              <a:t>Believers must avoid becoming consumed by performance, legalism, or constant pressure to appear successful or spiritual.</a:t>
            </a:r>
          </a:p>
          <a:p>
            <a:pPr marL="685800" lvl="1" indent="-228600">
              <a:buFont typeface="+mj-lt"/>
              <a:buAutoNum type="arabicPeriod"/>
            </a:pPr>
            <a:r>
              <a:rPr lang="en-US" sz="1200" b="1" kern="1200" dirty="0">
                <a:solidFill>
                  <a:schemeClr val="tx1"/>
                </a:solidFill>
                <a:effectLst/>
                <a:latin typeface="+mn-lt"/>
                <a:ea typeface="+mn-ea"/>
                <a:cs typeface="+mn-cs"/>
              </a:rPr>
              <a:t>Find Rest in Christ - </a:t>
            </a:r>
            <a:r>
              <a:rPr lang="en-US" sz="1200" b="0" kern="1200" dirty="0">
                <a:solidFill>
                  <a:schemeClr val="tx1"/>
                </a:solidFill>
                <a:effectLst/>
                <a:latin typeface="+mn-lt"/>
                <a:ea typeface="+mn-ea"/>
                <a:cs typeface="+mn-cs"/>
              </a:rPr>
              <a:t>Jesus provides spiritual rest, peace, and renewal that no human system, schedule, or achievement can supply.</a:t>
            </a:r>
          </a:p>
          <a:p>
            <a:pPr marL="685800" lvl="1" indent="-228600">
              <a:buFont typeface="+mj-lt"/>
              <a:buAutoNum type="arabicPeriod"/>
            </a:pPr>
            <a:r>
              <a:rPr lang="en-US" sz="1200" b="1" kern="1200" dirty="0">
                <a:solidFill>
                  <a:schemeClr val="tx1"/>
                </a:solidFill>
                <a:effectLst/>
                <a:latin typeface="+mn-lt"/>
                <a:ea typeface="+mn-ea"/>
                <a:cs typeface="+mn-cs"/>
              </a:rPr>
              <a:t>Center Every Part of Life on Jesus - </a:t>
            </a:r>
            <a:r>
              <a:rPr lang="en-US" sz="1200" b="0" kern="1200" dirty="0">
                <a:solidFill>
                  <a:schemeClr val="tx1"/>
                </a:solidFill>
                <a:effectLst/>
                <a:latin typeface="+mn-lt"/>
                <a:ea typeface="+mn-ea"/>
                <a:cs typeface="+mn-cs"/>
              </a:rPr>
              <a:t>Work, worship, fasting, rest, prayer, and daily living should all revolve around Christ as Lord and Savior.</a:t>
            </a:r>
          </a:p>
          <a:p>
            <a:r>
              <a:rPr lang="en-US" sz="1200" b="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AD089334-2E3A-4318-BDDF-EC4B8F82C349}" type="slidenum">
              <a:rPr lang="en-US" smtClean="0"/>
              <a:t>15</a:t>
            </a:fld>
            <a:endParaRPr lang="en-US"/>
          </a:p>
        </p:txBody>
      </p:sp>
    </p:spTree>
    <p:extLst>
      <p:ext uri="{BB962C8B-B14F-4D97-AF65-F5344CB8AC3E}">
        <p14:creationId xmlns:p14="http://schemas.microsoft.com/office/powerpoint/2010/main" val="1830865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18625-17A9-AA32-0C09-8DF05E69B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D4F34-9BD1-2FEA-08FD-07CFC1C25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42577-11DB-38D7-A295-657657A8257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In what ways can people miss the point of fasting and observing the Sabbath today?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easiest ways to miss the point of fasting and Sabbath is to turn them into a rigid system of rules that must be followed.  When people focus on outward actions and performance (especially to impress others), they stray from God’s intent.  He wants these practices to be a means for people to connect with Him in relationship. </a:t>
            </a:r>
          </a:p>
          <a:p>
            <a:r>
              <a:rPr lang="en-US" sz="1200" b="1" kern="1200" dirty="0">
                <a:solidFill>
                  <a:schemeClr val="tx1"/>
                </a:solidFill>
                <a:effectLst/>
                <a:latin typeface="+mn-lt"/>
                <a:ea typeface="+mn-ea"/>
                <a:cs typeface="+mn-cs"/>
              </a:rPr>
              <a:t>2 How might knowing that the Sabbath was made for people challenge your view of rest?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it can be tempting to see the Sabbath as a burden, it should be regarded as a gift.  God has given it to people for their own good.  No one needs to feel guilty for enjoying rest, nor should they feel bad for doing necessary things that help others on the Sabbath. </a:t>
            </a:r>
          </a:p>
          <a:p>
            <a:r>
              <a:rPr lang="en-US" sz="1200" b="1" kern="1200" dirty="0">
                <a:solidFill>
                  <a:schemeClr val="tx1"/>
                </a:solidFill>
                <a:effectLst/>
                <a:latin typeface="+mn-lt"/>
                <a:ea typeface="+mn-ea"/>
                <a:cs typeface="+mn-cs"/>
              </a:rPr>
              <a:t>3 What are some practical ways we can keep Jesus as the center of our lives?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Spending regular time in prayer and Scripture is perhaps the best way to keep Jesus at the center.  Fasting is a way we can express dependence on Him, and Sabbath rest can be a wonderful time to enjoy His presence.  We can closely examine our daily habits to find ways to include Jesus in our lives. </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5047A66C-8E94-A9D2-E3AF-F178AE84DAC7}"/>
              </a:ext>
            </a:extLst>
          </p:cNvPr>
          <p:cNvSpPr>
            <a:spLocks noGrp="1"/>
          </p:cNvSpPr>
          <p:nvPr>
            <p:ph type="sldNum" sz="quarter" idx="5"/>
          </p:nvPr>
        </p:nvSpPr>
        <p:spPr/>
        <p:txBody>
          <a:bodyPr/>
          <a:lstStyle/>
          <a:p>
            <a:fld id="{AD089334-2E3A-4318-BDDF-EC4B8F82C349}" type="slidenum">
              <a:rPr lang="en-US" smtClean="0"/>
              <a:t>16</a:t>
            </a:fld>
            <a:endParaRPr lang="en-US"/>
          </a:p>
        </p:txBody>
      </p:sp>
    </p:spTree>
    <p:extLst>
      <p:ext uri="{BB962C8B-B14F-4D97-AF65-F5344CB8AC3E}">
        <p14:creationId xmlns:p14="http://schemas.microsoft.com/office/powerpoint/2010/main" val="4283358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B4720-8B75-9265-402B-3F35DEDC1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2F134-4F38-45CA-96EF-1C2525478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8E8AB-E25B-AE57-5AC8-E85EA447B0B9}"/>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Spiritual practices such as fasting and Sabbath observance are meaningful only when they are centered on Christ and strengthen a believer’s relationship, dependence, and obedience to Him.</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Christians throughout the world hold different views regarding fasting and Sabbath practices because Jesus emphasized their purpose more than rigid regulations. Unlike the Pharisees, Jesus focused on the heart, human well-being, and God’s kingdom rather than burdensome legalism. He taught that spiritual disciplines should lead believers into deeper trust, freedom, worship, and dependence upon Him. God designed life with rhythms of work, rest, celebration, mourning, feasting, and fasting. Scripture teaches that there are proper seasons for each. Rather than searching for a perfect religious formula, believers are called to make Christ the center of every practice and decision. Spiritual disciplines become beneficial when they draw people closer to Jesus and help them live faithfully under His lordship.</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Jesus Focused on Purpose Rather Than Legalism</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Christ emphasized the spiritual intent behind fasting and Sabbath observance instead of enforcing rigid man-made rules.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Spiritual Disciplines Should Strengthen Dependence on Christ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Practices such as fasting, worship, and rest are valuable when they deepen faith, obedience, and relationship with Jesus.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Christ Must Remain the Center of Christian Living</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goal of spiritual life is not perfect rule-keeping but a thriving relationship with Christ as Lord and Savior.</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Avoid Turning Spiritual Practices into Burdens</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Religious habits should refresh and strengthen faith rather than produce guilt, pride, or oppressive legalism.</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Seek Balance Through God’s Design</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Believers need healthy rhythms of work, rest, worship, celebration, repentance, and spiritual reflection.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Keep Jesus at the Center of Everything</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Every spiritual discipline, tradition, and decision should point believers toward deeper love, trust, and obedience to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E65B3A76-76D8-CCEC-2850-706E90A16737}"/>
              </a:ext>
            </a:extLst>
          </p:cNvPr>
          <p:cNvSpPr>
            <a:spLocks noGrp="1"/>
          </p:cNvSpPr>
          <p:nvPr>
            <p:ph type="sldNum" sz="quarter" idx="5"/>
          </p:nvPr>
        </p:nvSpPr>
        <p:spPr/>
        <p:txBody>
          <a:bodyPr/>
          <a:lstStyle/>
          <a:p>
            <a:fld id="{D5939589-3E79-4C82-AA4A-FE78234FAA59}" type="slidenum">
              <a:rPr lang="en-US" smtClean="0"/>
              <a:t>17</a:t>
            </a:fld>
            <a:endParaRPr lang="en-US" dirty="0"/>
          </a:p>
        </p:txBody>
      </p:sp>
    </p:spTree>
    <p:extLst>
      <p:ext uri="{BB962C8B-B14F-4D97-AF65-F5344CB8AC3E}">
        <p14:creationId xmlns:p14="http://schemas.microsoft.com/office/powerpoint/2010/main" val="179248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b="1" kern="1200" dirty="0">
                <a:solidFill>
                  <a:schemeClr val="tx1"/>
                </a:solidFill>
                <a:effectLst/>
                <a:latin typeface="+mn-lt"/>
                <a:ea typeface="+mn-ea"/>
                <a:cs typeface="+mn-cs"/>
              </a:rPr>
              <a:t>God designed Sabbath rest as a gracious gift that draws believers into deeper fellowship, worship, peace, and renewal through Jesus Christ.</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Sabbath was never intended to be a burdensome obligation but a time of joyful rest and renewed focus on God. Scripture teaches that believers need intentional rhythms of stopping, resting, worshiping, and delighting in the Lord. Jesus, the Lord of the Sabbath, invites His followers into spiritual and physical renewal through Him. Whether observed traditionally or through another intentional practice of rest and restraint, Sabbath reminds believers that life is sustained by God’s grace rather than constant striving. A Christ-centered Sabbath creates space for prayer, worship, reflection, family, fellowship, and gratitude. It also encourages believers to consider whether others should share in this time of encouragement, peace, and renewal.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Sabbath Is a Gift from God - </a:t>
            </a:r>
            <a:r>
              <a:rPr lang="en-US" sz="1200" b="0" kern="1200" dirty="0">
                <a:solidFill>
                  <a:schemeClr val="tx1"/>
                </a:solidFill>
                <a:effectLst/>
                <a:latin typeface="+mn-lt"/>
                <a:ea typeface="+mn-ea"/>
                <a:cs typeface="+mn-cs"/>
              </a:rPr>
              <a:t>God established Sabbath rest for humanity’s benefit, renewal, worship, and delight rather than legalistic obligation.</a:t>
            </a:r>
          </a:p>
          <a:p>
            <a:pPr marL="685800" lvl="1" indent="-228600">
              <a:buFont typeface="+mj-lt"/>
              <a:buAutoNum type="arabicPeriod"/>
            </a:pPr>
            <a:r>
              <a:rPr lang="en-US" sz="1200" b="1" kern="1200" dirty="0">
                <a:solidFill>
                  <a:schemeClr val="tx1"/>
                </a:solidFill>
                <a:effectLst/>
                <a:latin typeface="+mn-lt"/>
                <a:ea typeface="+mn-ea"/>
                <a:cs typeface="+mn-cs"/>
              </a:rPr>
              <a:t>Jesus Is the Center of True Rest - </a:t>
            </a:r>
            <a:r>
              <a:rPr lang="en-US" sz="1200" b="0" kern="1200" dirty="0">
                <a:solidFill>
                  <a:schemeClr val="tx1"/>
                </a:solidFill>
                <a:effectLst/>
                <a:latin typeface="+mn-lt"/>
                <a:ea typeface="+mn-ea"/>
                <a:cs typeface="+mn-cs"/>
              </a:rPr>
              <a:t>Sabbath finds its deepest meaning in Christ, who gives peace, restoration, and rest for weary souls.</a:t>
            </a:r>
          </a:p>
          <a:p>
            <a:pPr marL="685800" lvl="1" indent="-228600">
              <a:buFont typeface="+mj-lt"/>
              <a:buAutoNum type="arabicPeriod"/>
            </a:pPr>
            <a:r>
              <a:rPr lang="en-US" sz="1200" b="1" kern="1200" dirty="0">
                <a:solidFill>
                  <a:schemeClr val="tx1"/>
                </a:solidFill>
                <a:effectLst/>
                <a:latin typeface="+mn-lt"/>
                <a:ea typeface="+mn-ea"/>
                <a:cs typeface="+mn-cs"/>
              </a:rPr>
              <a:t>Rest Requires Intentional Planning - </a:t>
            </a:r>
            <a:r>
              <a:rPr lang="en-US" sz="1200" b="0" kern="1200" dirty="0">
                <a:solidFill>
                  <a:schemeClr val="tx1"/>
                </a:solidFill>
                <a:effectLst/>
                <a:latin typeface="+mn-lt"/>
                <a:ea typeface="+mn-ea"/>
                <a:cs typeface="+mn-cs"/>
              </a:rPr>
              <a:t>Believers must intentionally make time to step away from constant activity and focus on God’s presence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 Is Part of Healthy Spiritual Living - </a:t>
            </a:r>
            <a:r>
              <a:rPr lang="en-US" sz="1200" b="0" kern="1200" dirty="0">
                <a:solidFill>
                  <a:schemeClr val="tx1"/>
                </a:solidFill>
                <a:effectLst/>
                <a:latin typeface="+mn-lt"/>
                <a:ea typeface="+mn-ea"/>
                <a:cs typeface="+mn-cs"/>
              </a:rPr>
              <a:t>Constant busyness can weaken spiritual health, but intentional rest renews the mind, body, and spirit.</a:t>
            </a:r>
          </a:p>
          <a:p>
            <a:pPr marL="685800" lvl="1" indent="-228600">
              <a:buFont typeface="+mj-lt"/>
              <a:buAutoNum type="arabicPeriod"/>
            </a:pPr>
            <a:r>
              <a:rPr lang="en-US" sz="1200" b="1" kern="1200" dirty="0">
                <a:solidFill>
                  <a:schemeClr val="tx1"/>
                </a:solidFill>
                <a:effectLst/>
                <a:latin typeface="+mn-lt"/>
                <a:ea typeface="+mn-ea"/>
                <a:cs typeface="+mn-cs"/>
              </a:rPr>
              <a:t>Trust God More Than Productivity - </a:t>
            </a:r>
            <a:r>
              <a:rPr lang="en-US" sz="1200" b="0" kern="1200" dirty="0">
                <a:solidFill>
                  <a:schemeClr val="tx1"/>
                </a:solidFill>
                <a:effectLst/>
                <a:latin typeface="+mn-lt"/>
                <a:ea typeface="+mn-ea"/>
                <a:cs typeface="+mn-cs"/>
              </a:rPr>
              <a:t>Sabbath teaches believers to rely on God’s provision instead of believing life depends entirely on human effort.</a:t>
            </a:r>
          </a:p>
          <a:p>
            <a:pPr marL="685800" lvl="1" indent="-228600">
              <a:buFont typeface="+mj-lt"/>
              <a:buAutoNum type="arabicPeriod"/>
            </a:pPr>
            <a:r>
              <a:rPr lang="en-US" sz="1200" b="1" kern="1200" dirty="0">
                <a:solidFill>
                  <a:schemeClr val="tx1"/>
                </a:solidFill>
                <a:effectLst/>
                <a:latin typeface="+mn-lt"/>
                <a:ea typeface="+mn-ea"/>
                <a:cs typeface="+mn-cs"/>
              </a:rPr>
              <a:t>Make Space for Worship and Relationships - </a:t>
            </a:r>
            <a:r>
              <a:rPr lang="en-US" sz="1200" b="0" kern="1200" dirty="0">
                <a:solidFill>
                  <a:schemeClr val="tx1"/>
                </a:solidFill>
                <a:effectLst/>
                <a:latin typeface="+mn-lt"/>
                <a:ea typeface="+mn-ea"/>
                <a:cs typeface="+mn-cs"/>
              </a:rPr>
              <a:t>Times of rest create opportunities to deepen fellowship with God, strengthen family relationships, and encourage others.</a:t>
            </a:r>
          </a:p>
          <a:p>
            <a:pPr marL="457200" lvl="1" indent="0">
              <a:buFont typeface="+mj-lt"/>
              <a:buNone/>
            </a:pP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19</a:t>
            </a:fld>
            <a:endParaRPr lang="en-US"/>
          </a:p>
        </p:txBody>
      </p:sp>
    </p:spTree>
    <p:extLst>
      <p:ext uri="{BB962C8B-B14F-4D97-AF65-F5344CB8AC3E}">
        <p14:creationId xmlns:p14="http://schemas.microsoft.com/office/powerpoint/2010/main" val="118397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Prayer</a:t>
            </a:r>
          </a:p>
          <a:p>
            <a:r>
              <a:rPr lang="en-US" sz="1200" kern="1200" dirty="0">
                <a:solidFill>
                  <a:schemeClr val="tx1"/>
                </a:solidFill>
                <a:effectLst/>
                <a:latin typeface="+mn-lt"/>
                <a:ea typeface="+mn-ea"/>
                <a:cs typeface="+mn-cs"/>
              </a:rPr>
              <a:t>Heavenly Father, may we depend on You in every act of devotion and every rhythm of life.  Whether we are feasting in joy or fasting in sadness, working or resting, may we keep our eyes fixed on You, our Lord and king.  In Jesus’ name we pray.  Amen.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Thought to Remember</a:t>
            </a:r>
          </a:p>
          <a:p>
            <a:r>
              <a:rPr lang="en-US" sz="1200" kern="1200" dirty="0">
                <a:solidFill>
                  <a:schemeClr val="tx1"/>
                </a:solidFill>
                <a:effectLst/>
                <a:latin typeface="+mn-lt"/>
                <a:ea typeface="+mn-ea"/>
                <a:cs typeface="+mn-cs"/>
              </a:rPr>
              <a:t>Christ is Lord over the rhythms of our lives. </a:t>
            </a: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2217362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kern="1200" dirty="0">
                <a:solidFill>
                  <a:schemeClr val="tx1"/>
                </a:solidFill>
                <a:effectLst/>
                <a:latin typeface="+mn-lt"/>
                <a:ea typeface="+mn-ea"/>
                <a:cs typeface="+mn-cs"/>
              </a:rPr>
              <a:t>1 Why didn’t Jesus’ disciples fast?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They were following the wishes of their teacher, and Jesus had not indicated it was time for fasting.  Fasting is a tool for intense prayer and supplication, even during times of lament.  Jesus describes Himself as the bridegroom at a feast, and fasting is not what you do when the guest of honor arrives! Jesus says they will fast, when He is taken. </a:t>
            </a:r>
          </a:p>
          <a:p>
            <a:r>
              <a:rPr lang="en-US" sz="2400" b="1" kern="1200" dirty="0">
                <a:solidFill>
                  <a:schemeClr val="tx1"/>
                </a:solidFill>
                <a:effectLst/>
                <a:latin typeface="+mn-lt"/>
                <a:ea typeface="+mn-ea"/>
                <a:cs typeface="+mn-cs"/>
              </a:rPr>
              <a:t>2 Why can’t Jesus just go along with everything that the religious people thought to be important?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I’m sorry, but it just doesn’t work like that.  How can anyone really be giving Jesus the authority and honor that He deserves if they think that they already know everything? Many of the devoutly religious people of Jesus’ day were expecting something like a restoration of Israel’s past.  God had a plan for an even better future. </a:t>
            </a:r>
          </a:p>
          <a:p>
            <a:r>
              <a:rPr lang="en-US" sz="2400" b="1" kern="1200" dirty="0">
                <a:solidFill>
                  <a:schemeClr val="tx1"/>
                </a:solidFill>
                <a:effectLst/>
                <a:latin typeface="+mn-lt"/>
                <a:ea typeface="+mn-ea"/>
                <a:cs typeface="+mn-cs"/>
              </a:rPr>
              <a:t>3 When have you had the experience of struggling to explain something about Jesus?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It is normal to struggle to explain God.  God is transcendent and not like things in the world that we describe every day.  If we seek wisdom from God, we can be sure to find the words we need as witnesses in His name (see Mark 13:11). </a:t>
            </a:r>
          </a:p>
          <a:p>
            <a:r>
              <a:rPr lang="en-US" sz="24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288823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022DE-26CC-E673-EA78-4B86B2AD9DC8}"/>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A990F9C0-F540-A115-A92D-8DF3AD3E835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B528A1B8-89A5-3B38-F68C-389CC7EB43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kern="1200" dirty="0">
                <a:solidFill>
                  <a:schemeClr val="tx1"/>
                </a:solidFill>
                <a:effectLst/>
                <a:latin typeface="+mn-lt"/>
                <a:ea typeface="+mn-ea"/>
                <a:cs typeface="+mn-cs"/>
              </a:rPr>
              <a:t>1 What makes the gleaning of the disciples objectionable to the Pharisees?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Gleaning looks like they are harvesting and processing food, which are traditionally not allowed during Sabbath.  Sabbath is a day of rest, and food preparations must usually be completed in advance. </a:t>
            </a:r>
          </a:p>
          <a:p>
            <a:r>
              <a:rPr lang="en-US" sz="2400" b="1" kern="1200" dirty="0">
                <a:solidFill>
                  <a:schemeClr val="tx1"/>
                </a:solidFill>
                <a:effectLst/>
                <a:latin typeface="+mn-lt"/>
                <a:ea typeface="+mn-ea"/>
                <a:cs typeface="+mn-cs"/>
              </a:rPr>
              <a:t>2 Why does Jesus refer back to David and the bread he ate?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David was a king on mission, and his men were in desperate need.  Jesus and His disciples are not fleeing for their lives yet (that comes later), but they are on a kingdom mission.  If Israel’s king could allow his men to eat bread of the Presence, Jesus could allow His disciples to eat food they find in this presence. </a:t>
            </a:r>
          </a:p>
          <a:p>
            <a:r>
              <a:rPr lang="en-US" sz="2400" b="1" kern="1200" dirty="0">
                <a:solidFill>
                  <a:schemeClr val="tx1"/>
                </a:solidFill>
                <a:effectLst/>
                <a:latin typeface="+mn-lt"/>
                <a:ea typeface="+mn-ea"/>
                <a:cs typeface="+mn-cs"/>
              </a:rPr>
              <a:t>3 What are the implications if Jesus is Lord of the Sabbath?</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Sabbath is God’s.  God made it, regulated it, and expected His covenant people to remember it (thus, remembering God too).  If Jesus is in charge of Sabbath, it sounds like important evidence that He is the Lord of all creation.  In fact, He is. </a:t>
            </a:r>
          </a:p>
        </p:txBody>
      </p:sp>
    </p:spTree>
    <p:extLst>
      <p:ext uri="{BB962C8B-B14F-4D97-AF65-F5344CB8AC3E}">
        <p14:creationId xmlns:p14="http://schemas.microsoft.com/office/powerpoint/2010/main" val="1162912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ED73E-0439-7CFC-280A-E7CC58D55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3C703-A702-994B-9C97-543309D1D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3F689-344D-4985-5B17-0C1536C7A1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5D12F4-C48A-1300-1887-76740C15D907}"/>
              </a:ext>
            </a:extLst>
          </p:cNvPr>
          <p:cNvSpPr>
            <a:spLocks noGrp="1"/>
          </p:cNvSpPr>
          <p:nvPr>
            <p:ph type="sldNum" sz="quarter" idx="5"/>
          </p:nvPr>
        </p:nvSpPr>
        <p:spPr/>
        <p:txBody>
          <a:bodyPr/>
          <a:lstStyle/>
          <a:p>
            <a:fld id="{11AF2270-F328-4C3A-A8AE-17C64459AE2A}" type="slidenum">
              <a:rPr lang="en-US" smtClean="0"/>
              <a:t>22</a:t>
            </a:fld>
            <a:endParaRPr lang="en-US"/>
          </a:p>
        </p:txBody>
      </p:sp>
    </p:spTree>
    <p:extLst>
      <p:ext uri="{BB962C8B-B14F-4D97-AF65-F5344CB8AC3E}">
        <p14:creationId xmlns:p14="http://schemas.microsoft.com/office/powerpoint/2010/main" val="72159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Time for Feasting and Fasting - Mark 2:18–22 KJV</a:t>
            </a:r>
          </a:p>
          <a:p>
            <a:r>
              <a:rPr lang="en-US" sz="1200" b="1" kern="1200" dirty="0">
                <a:solidFill>
                  <a:schemeClr val="tx1"/>
                </a:solidFill>
                <a:effectLst/>
                <a:latin typeface="+mn-lt"/>
                <a:ea typeface="+mn-ea"/>
                <a:cs typeface="+mn-cs"/>
              </a:rPr>
              <a:t>People Come First - Mark 2:23–28 KJV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Mark 2:18–28 teaches that Jesus did not come to preserve empty religious traditions but to bring new life, grace, and true relationship with God. The Pharisees focused on rules and outward rituals, while Jesus emphasized mercy, compassion, and transformed hearts.</a:t>
            </a:r>
          </a:p>
          <a:p>
            <a:r>
              <a:rPr lang="en-US" sz="1200" kern="1200" dirty="0">
                <a:solidFill>
                  <a:schemeClr val="tx1"/>
                </a:solidFill>
                <a:effectLst/>
                <a:latin typeface="+mn-lt"/>
                <a:ea typeface="+mn-ea"/>
                <a:cs typeface="+mn-cs"/>
              </a:rPr>
              <a:t>By calling Himself “Lord also of the sabbath,” Jesus revealed His authority over religious customs and taught that God’s laws were meant to help people, not burden them. The lesson reminds believers that true faith is centered on following Christ, not merely performing religious acts.</a:t>
            </a:r>
          </a:p>
          <a:p>
            <a:r>
              <a:rPr lang="en-US" sz="1200" b="1" kern="1200" dirty="0">
                <a:solidFill>
                  <a:schemeClr val="tx1"/>
                </a:solidFill>
                <a:effectLst/>
                <a:latin typeface="+mn-lt"/>
                <a:ea typeface="+mn-ea"/>
                <a:cs typeface="+mn-cs"/>
              </a:rPr>
              <a:t>The lesson God desires us to learn is that faith must center on Christ Himself, not merely on rituals, routines, or external performances. God calls His people to worship Him with sincerity, receive the new life Christ offers, and extend mercy, wisdom, and compassion to others. True obedience is not legalistic bondage but joyful submission to the Lordship of Jesus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 Mark 2:18–22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questioned Jesus because His disciples did not fast like the Pharisees and John’s disciples. Jesus answered by comparing Himself to a bridegroom at a wedding. While the bridegroom is present, celebration—not mourning—is appropriate. Jesus then used the illustrations of new cloth on old garments and new wine in old bottles to show that His ministry introduced a new covenant that could not simply fit within old religious traditions. Christ came not merely to reform Judaism’s external rituals, but to fulfill God’s redemptive plan through grace, truth, and spiritual transformation.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 Mark 2:18–22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did not reject fasting itself; He corrected the misunderstanding behind empty religious practice. The Pharisees emphasized outward rituals, but Jesus emphasized relationship with God through Himself. Calling Himself the bridegroom revealed His divine identity and the joy of salvation found in His presence. The parables of the cloth and wine demonstrate that the gospel cannot be confined to legalism or tradition alone. Genuine faith requires inward renewal through Christ. Jesus teaches that the kingdom of God brings transformation, not merely external conformity. His followers must be spiritually renewed to receive the fullness of the new life He offers.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 Mark 2:23–28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and His disciples walked through grainfields on the Sabbath, and the disciples picked grain to eat. The Pharisees accused them of violating Sabbath law. Jesus responded by referring to David eating the consecrated bread when in need. He then declared that “The sabbath was made for man, and not man for the sabbath,” and proclaimed Himself “Lord also of the sabbath.” Jesus taught that human need and mercy are consistent with God’s purpose for the Sabbath. The Sabbath was intended as a blessing, not a burdensome legal restriction.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 Mark 2:23–28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Pharisees had turned God’s gift of rest into a system of rigid control. Jesus restored the true meaning of the Sabbath by emphasizing mercy, compassion, and God’s intent for humanity’s good. By referencing David, Jesus showed that preserving life and meeting genuine need take precedence over man-made interpretations of religious rules. His declaration as “Lord of the sabbath” affirmed His divine authority over both the Law and its interpretation. Christ teaches that obedience to God flows from love and relationship rather than legalistic performance. True worship honors both God’s holiness and His compassion toward people.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Jesus challenged religious traditions that had lost their true spiritual purpose. He taught that God’s work through Him required people to move beyond empty ritual and understand the deeper meaning of worship, grace, mercy, and relationship with God. </a:t>
            </a:r>
            <a:r>
              <a:rPr lang="en-US" sz="1200" b="0" kern="1200" dirty="0">
                <a:solidFill>
                  <a:schemeClr val="tx1"/>
                </a:solidFill>
                <a:effectLst/>
                <a:latin typeface="+mn-lt"/>
                <a:ea typeface="+mn-ea"/>
                <a:cs typeface="+mn-cs"/>
              </a:rPr>
              <a:t>Every culture values traditions and customs that shape expectations and identity. Changes to familiar practices often feel uncomfortable or even offensive because traditions become deeply rooted in daily life. In Jesus’ day, fasting and Sabbath observance were highly respected religious customs. However, Jesus challenged the way many people practiced these traditions. He showed that some religious leaders focused more on preserving rituals than understanding God’s heart. Through His teaching, Jesus revealed that God desired sincerity, compassion, and spiritual renewal rather than rigid legalism. His message called people to embrace the new work God was accomplishing through Him.</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Traditions Can Lose Their True Purpose</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Religious customs are valuable when they point people toward God, but they become harmful when they replace genuine faith and obedience.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Introduced a New Understanding of God’s Kingdom</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Jesus taught that His coming fulfilled God’s plan and required people to rethink old assumptions and traditions in light of God’s grace and truth.</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Values Mercy Over Legalism</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Jesus emphasized compassion, spiritual transformation, and relationship with God above rigid rule-keeping and outward appearances.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Examine Traditions Carefully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Believers should honor meaningful traditions while ensuring they remain consistent with Scripture and God’s purpose.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Stay Open to Spiritual Growth</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may challenge long-held assumptions in order to deepen faith, understanding, and obedience.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Prioritize Relationship Over Ritual</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True Christianity is not merely performing religious activities; it is living in loving fellowship with God through Christ.</a:t>
            </a:r>
            <a:endParaRPr lang="en-US" sz="1200" kern="1200" dirty="0">
              <a:solidFill>
                <a:schemeClr val="tx1"/>
              </a:solidFill>
              <a:effectLst/>
              <a:latin typeface="+mn-lt"/>
              <a:ea typeface="+mn-ea"/>
              <a:cs typeface="+mn-cs"/>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D406D-BE55-784E-6EDD-710B31F08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A3374-B156-BB02-69B3-798A2A76352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8C1CCD0-91A7-7D0B-95EC-4F7BF68538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 desires His people to live as one body in Christ—worshiping sincerely, serving faithfully, reconciling lovingly, and giving generously. True faith is not merely personal devotion but a transformed life expressed through unity, compassion, holiness, and joyful obedience within the community of believers.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b="0" kern="1200" dirty="0">
                <a:solidFill>
                  <a:schemeClr val="tx1"/>
                </a:solidFill>
                <a:effectLst/>
                <a:latin typeface="+mn-lt"/>
                <a:ea typeface="+mn-ea"/>
                <a:cs typeface="+mn-cs"/>
              </a:rPr>
              <a:t>Psalm 95 — Let Us Sing to the Lord</a:t>
            </a:r>
          </a:p>
          <a:p>
            <a:r>
              <a:rPr lang="en-US" sz="1200" b="0" kern="1200" dirty="0">
                <a:solidFill>
                  <a:schemeClr val="tx1"/>
                </a:solidFill>
                <a:effectLst/>
                <a:latin typeface="+mn-lt"/>
                <a:ea typeface="+mn-ea"/>
                <a:cs typeface="+mn-cs"/>
              </a:rPr>
              <a:t>Summary</a:t>
            </a:r>
          </a:p>
          <a:p>
            <a:r>
              <a:rPr lang="en-US" sz="1200" b="0" kern="1200" dirty="0">
                <a:solidFill>
                  <a:schemeClr val="tx1"/>
                </a:solidFill>
                <a:effectLst/>
                <a:latin typeface="+mn-lt"/>
                <a:ea typeface="+mn-ea"/>
                <a:cs typeface="+mn-cs"/>
              </a:rPr>
              <a:t>Psalm 95 is a call to joyful worship and humble obedience. God’s people are urged to sing, rejoice, and bow before the Lord because He is the great Creator and Shepherd. The psalm also warns against hardening the heart as Israel did in the wilderness. Worship must involve both praise and faithful obedience to God’s voice.</a:t>
            </a:r>
          </a:p>
          <a:p>
            <a:r>
              <a:rPr lang="en-US" sz="1200" b="0" kern="1200" dirty="0">
                <a:solidFill>
                  <a:schemeClr val="tx1"/>
                </a:solidFill>
                <a:effectLst/>
                <a:latin typeface="+mn-lt"/>
                <a:ea typeface="+mn-ea"/>
                <a:cs typeface="+mn-cs"/>
              </a:rPr>
              <a:t>Commentary</a:t>
            </a:r>
          </a:p>
          <a:p>
            <a:r>
              <a:rPr lang="en-US" sz="1200" b="0" kern="1200" dirty="0">
                <a:solidFill>
                  <a:schemeClr val="tx1"/>
                </a:solidFill>
                <a:effectLst/>
                <a:latin typeface="+mn-lt"/>
                <a:ea typeface="+mn-ea"/>
                <a:cs typeface="+mn-cs"/>
              </a:rPr>
              <a:t>This psalm teaches that worship is more than music or celebration. True worship flows from recognizing God’s authority, goodness, and care. The warning against rebellion reminds believers that outward worship without obedient hearts displeases God. Joy and reverence must exist together in the life of God’s people.</a:t>
            </a:r>
          </a:p>
          <a:p>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Psalm 122 — Gladness in the House of the Lord</a:t>
            </a:r>
          </a:p>
          <a:p>
            <a:r>
              <a:rPr lang="en-US" sz="1200" b="0" kern="1200" dirty="0">
                <a:solidFill>
                  <a:schemeClr val="tx1"/>
                </a:solidFill>
                <a:effectLst/>
                <a:latin typeface="+mn-lt"/>
                <a:ea typeface="+mn-ea"/>
                <a:cs typeface="+mn-cs"/>
              </a:rPr>
              <a:t>Summary</a:t>
            </a:r>
          </a:p>
          <a:p>
            <a:r>
              <a:rPr lang="en-US" sz="1200" b="0" kern="1200" dirty="0">
                <a:solidFill>
                  <a:schemeClr val="tx1"/>
                </a:solidFill>
                <a:effectLst/>
                <a:latin typeface="+mn-lt"/>
                <a:ea typeface="+mn-ea"/>
                <a:cs typeface="+mn-cs"/>
              </a:rPr>
              <a:t>Psalm 122 expresses joy in gathering for worship in Jerusalem. The psalmist celebrates unity among God’s people and prays for peace within the city. The house of the Lord is presented as a place of worship, fellowship, justice, and blessing.</a:t>
            </a:r>
          </a:p>
          <a:p>
            <a:r>
              <a:rPr lang="en-US" sz="1200" b="0" kern="1200" dirty="0">
                <a:solidFill>
                  <a:schemeClr val="tx1"/>
                </a:solidFill>
                <a:effectLst/>
                <a:latin typeface="+mn-lt"/>
                <a:ea typeface="+mn-ea"/>
                <a:cs typeface="+mn-cs"/>
              </a:rPr>
              <a:t>Commentary</a:t>
            </a:r>
          </a:p>
          <a:p>
            <a:r>
              <a:rPr lang="en-US" sz="1200" b="0" kern="1200" dirty="0">
                <a:solidFill>
                  <a:schemeClr val="tx1"/>
                </a:solidFill>
                <a:effectLst/>
                <a:latin typeface="+mn-lt"/>
                <a:ea typeface="+mn-ea"/>
                <a:cs typeface="+mn-cs"/>
              </a:rPr>
              <a:t>Believers are strengthened when they gather together in worship. God designed His people to live in unity and peace, not isolation. Worship gatherings encourage spiritual growth, mutual support, and shared devotion to God. The church should remain a place where peace, righteousness, and love flourish.</a:t>
            </a:r>
          </a:p>
          <a:p>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Romans 12:1–8 — Members of the Body of Christ</a:t>
            </a:r>
          </a:p>
          <a:p>
            <a:r>
              <a:rPr lang="en-US" sz="1200" b="0" kern="1200" dirty="0">
                <a:solidFill>
                  <a:schemeClr val="tx1"/>
                </a:solidFill>
                <a:effectLst/>
                <a:latin typeface="+mn-lt"/>
                <a:ea typeface="+mn-ea"/>
                <a:cs typeface="+mn-cs"/>
              </a:rPr>
              <a:t>Summary</a:t>
            </a:r>
          </a:p>
          <a:p>
            <a:r>
              <a:rPr lang="en-US" sz="1200" b="0" kern="1200" dirty="0">
                <a:solidFill>
                  <a:schemeClr val="tx1"/>
                </a:solidFill>
                <a:effectLst/>
                <a:latin typeface="+mn-lt"/>
                <a:ea typeface="+mn-ea"/>
                <a:cs typeface="+mn-cs"/>
              </a:rPr>
              <a:t>Paul urges believers to present themselves as living sacrifices to God. Christians are not to conform to the world but to be transformed through renewed minds. The passage teaches that believers form one body in Christ, with different spiritual gifts given for serving one another faithfully.</a:t>
            </a:r>
          </a:p>
          <a:p>
            <a:r>
              <a:rPr lang="en-US" sz="1200" b="0" kern="1200" dirty="0">
                <a:solidFill>
                  <a:schemeClr val="tx1"/>
                </a:solidFill>
                <a:effectLst/>
                <a:latin typeface="+mn-lt"/>
                <a:ea typeface="+mn-ea"/>
                <a:cs typeface="+mn-cs"/>
              </a:rPr>
              <a:t>Commentary</a:t>
            </a:r>
          </a:p>
          <a:p>
            <a:r>
              <a:rPr lang="en-US" sz="1200" b="0" kern="1200" dirty="0">
                <a:solidFill>
                  <a:schemeClr val="tx1"/>
                </a:solidFill>
                <a:effectLst/>
                <a:latin typeface="+mn-lt"/>
                <a:ea typeface="+mn-ea"/>
                <a:cs typeface="+mn-cs"/>
              </a:rPr>
              <a:t>Christian life requires surrender, humility, and service. Every believer has value and purpose within the body of Christ. Spiritual gifts are not for pride or competition but for building up the church. Transformation begins inwardly and produces outward acts of faithful ministry and unity.</a:t>
            </a:r>
          </a:p>
          <a:p>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Nehemiah 8:9–12 — A Holy Day of Rejoicing</a:t>
            </a:r>
          </a:p>
          <a:p>
            <a:r>
              <a:rPr lang="en-US" sz="1200" b="0" kern="1200" dirty="0">
                <a:solidFill>
                  <a:schemeClr val="tx1"/>
                </a:solidFill>
                <a:effectLst/>
                <a:latin typeface="+mn-lt"/>
                <a:ea typeface="+mn-ea"/>
                <a:cs typeface="+mn-cs"/>
              </a:rPr>
              <a:t>Summary</a:t>
            </a:r>
          </a:p>
          <a:p>
            <a:r>
              <a:rPr lang="en-US" sz="1200" b="0" kern="1200" dirty="0">
                <a:solidFill>
                  <a:schemeClr val="tx1"/>
                </a:solidFill>
                <a:effectLst/>
                <a:latin typeface="+mn-lt"/>
                <a:ea typeface="+mn-ea"/>
                <a:cs typeface="+mn-cs"/>
              </a:rPr>
              <a:t>After hearing God’s Law read, the people wept because they recognized their sin. Nehemiah, Ezra, and the Levites encouraged them not to mourn but to rejoice because the day was holy unto the Lord. The people celebrated with gladness, generosity, and understanding of God’s Word.</a:t>
            </a:r>
          </a:p>
          <a:p>
            <a:r>
              <a:rPr lang="en-US" sz="1200" b="0" kern="1200" dirty="0">
                <a:solidFill>
                  <a:schemeClr val="tx1"/>
                </a:solidFill>
                <a:effectLst/>
                <a:latin typeface="+mn-lt"/>
                <a:ea typeface="+mn-ea"/>
                <a:cs typeface="+mn-cs"/>
              </a:rPr>
              <a:t>Commentary</a:t>
            </a:r>
          </a:p>
          <a:p>
            <a:r>
              <a:rPr lang="en-US" sz="1200" b="0" kern="1200" dirty="0">
                <a:solidFill>
                  <a:schemeClr val="tx1"/>
                </a:solidFill>
                <a:effectLst/>
                <a:latin typeface="+mn-lt"/>
                <a:ea typeface="+mn-ea"/>
                <a:cs typeface="+mn-cs"/>
              </a:rPr>
              <a:t>Conviction of sin should lead to repentance and renewed joy in God’s grace. God does not desire His people to remain defeated by guilt when forgiveness and restoration are available. Spiritual understanding produces rejoicing, worship, and compassion toward others in need.</a:t>
            </a:r>
          </a:p>
          <a:p>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Matthew 18:15–20 — Restoring Healthy Relationships</a:t>
            </a:r>
          </a:p>
          <a:p>
            <a:r>
              <a:rPr lang="en-US" sz="1200" b="0" kern="1200" dirty="0">
                <a:solidFill>
                  <a:schemeClr val="tx1"/>
                </a:solidFill>
                <a:effectLst/>
                <a:latin typeface="+mn-lt"/>
                <a:ea typeface="+mn-ea"/>
                <a:cs typeface="+mn-cs"/>
              </a:rPr>
              <a:t>Summary</a:t>
            </a:r>
          </a:p>
          <a:p>
            <a:r>
              <a:rPr lang="en-US" sz="1200" b="0" kern="1200" dirty="0">
                <a:solidFill>
                  <a:schemeClr val="tx1"/>
                </a:solidFill>
                <a:effectLst/>
                <a:latin typeface="+mn-lt"/>
                <a:ea typeface="+mn-ea"/>
                <a:cs typeface="+mn-cs"/>
              </a:rPr>
              <a:t>Jesus teaches believers how to handle sin and conflict within relationships. Private correction should come first, followed by additional witnesses if necessary. The goal is repentance and restoration, not humiliation. Jesus promises His presence wherever believers gather in His name and seek unity.</a:t>
            </a:r>
          </a:p>
          <a:p>
            <a:r>
              <a:rPr lang="en-US" sz="1200" b="0" kern="1200" dirty="0">
                <a:solidFill>
                  <a:schemeClr val="tx1"/>
                </a:solidFill>
                <a:effectLst/>
                <a:latin typeface="+mn-lt"/>
                <a:ea typeface="+mn-ea"/>
                <a:cs typeface="+mn-cs"/>
              </a:rPr>
              <a:t>Commentary</a:t>
            </a:r>
          </a:p>
          <a:p>
            <a:r>
              <a:rPr lang="en-US" sz="1200" b="0" kern="1200" dirty="0">
                <a:solidFill>
                  <a:schemeClr val="tx1"/>
                </a:solidFill>
                <a:effectLst/>
                <a:latin typeface="+mn-lt"/>
                <a:ea typeface="+mn-ea"/>
                <a:cs typeface="+mn-cs"/>
              </a:rPr>
              <a:t>God values reconciliation among His people. Healthy relationships require truth, humility, accountability, and forgiveness. Conflict should be handled carefully and biblically rather than through gossip or division. Christ desires restored fellowship and unity within the church community.</a:t>
            </a:r>
          </a:p>
          <a:p>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Acts 4:32–37 — Fellowship Through Common Property</a:t>
            </a:r>
          </a:p>
          <a:p>
            <a:r>
              <a:rPr lang="en-US" sz="1200" b="0" kern="1200" dirty="0">
                <a:solidFill>
                  <a:schemeClr val="tx1"/>
                </a:solidFill>
                <a:effectLst/>
                <a:latin typeface="+mn-lt"/>
                <a:ea typeface="+mn-ea"/>
                <a:cs typeface="+mn-cs"/>
              </a:rPr>
              <a:t>Summary</a:t>
            </a:r>
          </a:p>
          <a:p>
            <a:r>
              <a:rPr lang="en-US" sz="1200" b="0" kern="1200" dirty="0">
                <a:solidFill>
                  <a:schemeClr val="tx1"/>
                </a:solidFill>
                <a:effectLst/>
                <a:latin typeface="+mn-lt"/>
                <a:ea typeface="+mn-ea"/>
                <a:cs typeface="+mn-cs"/>
              </a:rPr>
              <a:t>The early believers lived in deep unity, sharing possessions and caring for one another’s needs. The apostles preached Christ’s resurrection with power, and God’s grace rested upon the community. Generosity became evidence of genuine fellowship and spiritual transformation.</a:t>
            </a:r>
          </a:p>
          <a:p>
            <a:r>
              <a:rPr lang="en-US" sz="1200" b="0" kern="1200" dirty="0">
                <a:solidFill>
                  <a:schemeClr val="tx1"/>
                </a:solidFill>
                <a:effectLst/>
                <a:latin typeface="+mn-lt"/>
                <a:ea typeface="+mn-ea"/>
                <a:cs typeface="+mn-cs"/>
              </a:rPr>
              <a:t>Commentary</a:t>
            </a:r>
          </a:p>
          <a:p>
            <a:r>
              <a:rPr lang="en-US" sz="1200" b="0" kern="1200" dirty="0">
                <a:solidFill>
                  <a:schemeClr val="tx1"/>
                </a:solidFill>
                <a:effectLst/>
                <a:latin typeface="+mn-lt"/>
                <a:ea typeface="+mn-ea"/>
                <a:cs typeface="+mn-cs"/>
              </a:rPr>
              <a:t>The early church demonstrated that faith affects how believers treat one another. Christian fellowship involves sacrifice, compassion, and stewardship. Unity grows when believers place God’s kingdom above selfish ambition. Generosity reflects the love and grace believers have received through Christ.</a:t>
            </a:r>
          </a:p>
          <a:p>
            <a:pPr marL="0" marR="0">
              <a:lnSpc>
                <a:spcPct val="107000"/>
              </a:lnSpc>
              <a:spcAft>
                <a:spcPts val="800"/>
              </a:spcAft>
            </a:pPr>
            <a:endParaRPr lang="en-US" sz="1600" b="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4652946-2621-B671-D9F1-69BAED5B678C}"/>
              </a:ext>
            </a:extLst>
          </p:cNvPr>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5</a:t>
            </a:fld>
            <a:endParaRPr lang="en-US" dirty="0"/>
          </a:p>
        </p:txBody>
      </p:sp>
    </p:spTree>
    <p:extLst>
      <p:ext uri="{BB962C8B-B14F-4D97-AF65-F5344CB8AC3E}">
        <p14:creationId xmlns:p14="http://schemas.microsoft.com/office/powerpoint/2010/main" val="170969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D6B9-8846-86F7-F953-D4D95408B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22DE6-89BB-F072-1CF0-A3D9A8A1B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07E23-6167-48BD-5100-0B5956FE57D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Section 1 — The Gospel of Mark and the Growing Controversy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Gospel of Mark presents Jesus as the authoritative Son of God whose teachings, miracles, and actions challenged established religious expectations and revealed the arrival of God’s kingdom. </a:t>
            </a:r>
            <a:r>
              <a:rPr lang="en-US" sz="1200" b="0" kern="1200" dirty="0">
                <a:solidFill>
                  <a:schemeClr val="tx1"/>
                </a:solidFill>
                <a:effectLst/>
                <a:latin typeface="+mn-lt"/>
                <a:ea typeface="+mn-ea"/>
                <a:cs typeface="+mn-cs"/>
              </a:rPr>
              <a:t>Mark’s Gospel moves quickly from John the Baptist preparing the way for Jesus to Jesus beginning His public ministry. Jesus preached repentance, called disciples, healed the sick, cast out demons, and demonstrated divine authority. Yet His authority immediately created tension with religious leaders. By chapter two, Jesus faced criticism and opposition because His actions challenged traditional interpretations of religious practice. These controversies revealed that Jesus possessed authority greater than religious customs and human traditions.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Came Proclaiming God’s Kingdom - </a:t>
            </a:r>
            <a:r>
              <a:rPr lang="en-US" sz="1200" b="0" kern="1200" dirty="0">
                <a:solidFill>
                  <a:schemeClr val="tx1"/>
                </a:solidFill>
                <a:effectLst/>
                <a:latin typeface="+mn-lt"/>
                <a:ea typeface="+mn-ea"/>
                <a:cs typeface="+mn-cs"/>
              </a:rPr>
              <a:t>His ministry announced that God’s reign had arrived through Him.</a:t>
            </a:r>
          </a:p>
          <a:p>
            <a:pPr marL="685800" lvl="1" indent="-228600">
              <a:buFont typeface="+mj-lt"/>
              <a:buAutoNum type="arabicPeriod"/>
            </a:pPr>
            <a:r>
              <a:rPr lang="en-US" sz="1200" b="1" kern="1200" dirty="0">
                <a:solidFill>
                  <a:schemeClr val="tx1"/>
                </a:solidFill>
                <a:effectLst/>
                <a:latin typeface="+mn-lt"/>
                <a:ea typeface="+mn-ea"/>
                <a:cs typeface="+mn-cs"/>
              </a:rPr>
              <a:t>Jesus Demonstrated Divine Authority - </a:t>
            </a:r>
            <a:r>
              <a:rPr lang="en-US" sz="1200" b="0" kern="1200" dirty="0">
                <a:solidFill>
                  <a:schemeClr val="tx1"/>
                </a:solidFill>
                <a:effectLst/>
                <a:latin typeface="+mn-lt"/>
                <a:ea typeface="+mn-ea"/>
                <a:cs typeface="+mn-cs"/>
              </a:rPr>
              <a:t>His miracles, teachings, and power over demons showed authority unlike any ordinary teacher.</a:t>
            </a:r>
          </a:p>
          <a:p>
            <a:pPr marL="685800" lvl="1" indent="-228600">
              <a:buFont typeface="+mj-lt"/>
              <a:buAutoNum type="arabicPeriod"/>
            </a:pPr>
            <a:r>
              <a:rPr lang="en-US" sz="1200" b="1" kern="1200" dirty="0">
                <a:solidFill>
                  <a:schemeClr val="tx1"/>
                </a:solidFill>
                <a:effectLst/>
                <a:latin typeface="+mn-lt"/>
                <a:ea typeface="+mn-ea"/>
                <a:cs typeface="+mn-cs"/>
              </a:rPr>
              <a:t>Religious Leaders Resisted Change - </a:t>
            </a:r>
            <a:r>
              <a:rPr lang="en-US" sz="1200" b="0" kern="1200" dirty="0">
                <a:solidFill>
                  <a:schemeClr val="tx1"/>
                </a:solidFill>
                <a:effectLst/>
                <a:latin typeface="+mn-lt"/>
                <a:ea typeface="+mn-ea"/>
                <a:cs typeface="+mn-cs"/>
              </a:rPr>
              <a:t>Many people struggled to accept Jesus because His teaching challenged established traditions and expectations.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Truth May Challenge Comfortable Traditions - </a:t>
            </a:r>
            <a:r>
              <a:rPr lang="en-US" sz="1200" b="0" kern="1200" dirty="0">
                <a:solidFill>
                  <a:schemeClr val="tx1"/>
                </a:solidFill>
                <a:effectLst/>
                <a:latin typeface="+mn-lt"/>
                <a:ea typeface="+mn-ea"/>
                <a:cs typeface="+mn-cs"/>
              </a:rPr>
              <a:t>Believers must remain open to God’s correction and leading.</a:t>
            </a:r>
          </a:p>
          <a:p>
            <a:pPr marL="685800" lvl="1" indent="-228600">
              <a:buFont typeface="+mj-lt"/>
              <a:buAutoNum type="arabicPeriod"/>
            </a:pPr>
            <a:r>
              <a:rPr lang="en-US" sz="1200" b="1" kern="1200" dirty="0">
                <a:solidFill>
                  <a:schemeClr val="tx1"/>
                </a:solidFill>
                <a:effectLst/>
                <a:latin typeface="+mn-lt"/>
                <a:ea typeface="+mn-ea"/>
                <a:cs typeface="+mn-cs"/>
              </a:rPr>
              <a:t>Jesus Has Absolute Authority - </a:t>
            </a:r>
            <a:r>
              <a:rPr lang="en-US" sz="1200" b="0" kern="1200" dirty="0">
                <a:solidFill>
                  <a:schemeClr val="tx1"/>
                </a:solidFill>
                <a:effectLst/>
                <a:latin typeface="+mn-lt"/>
                <a:ea typeface="+mn-ea"/>
                <a:cs typeface="+mn-cs"/>
              </a:rPr>
              <a:t>Christ’s words and actions must take priority over human opinions and customs.</a:t>
            </a:r>
          </a:p>
          <a:p>
            <a:pPr marL="685800" lvl="1" indent="-228600">
              <a:buFont typeface="+mj-lt"/>
              <a:buAutoNum type="arabicPeriod"/>
            </a:pPr>
            <a:r>
              <a:rPr lang="en-US" sz="1200" b="1" kern="1200" dirty="0">
                <a:solidFill>
                  <a:schemeClr val="tx1"/>
                </a:solidFill>
                <a:effectLst/>
                <a:latin typeface="+mn-lt"/>
                <a:ea typeface="+mn-ea"/>
                <a:cs typeface="+mn-cs"/>
              </a:rPr>
              <a:t>Following Jesus Requires Faith and Flexibility - </a:t>
            </a:r>
            <a:r>
              <a:rPr lang="en-US" sz="1200" b="0" kern="1200" dirty="0">
                <a:solidFill>
                  <a:schemeClr val="tx1"/>
                </a:solidFill>
                <a:effectLst/>
                <a:latin typeface="+mn-lt"/>
                <a:ea typeface="+mn-ea"/>
                <a:cs typeface="+mn-cs"/>
              </a:rPr>
              <a:t>Discipleship often calls believers to rethink long-held assumptions.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Section 2 — Lesson Context: Fasting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Biblical fasting was intended to draw people closer to God through humility, repentance, prayer, and spiritual dependence rather than outward religious display.</a:t>
            </a:r>
            <a:r>
              <a:rPr lang="en-US" sz="1200" b="0" kern="1200" dirty="0">
                <a:solidFill>
                  <a:schemeClr val="tx1"/>
                </a:solidFill>
                <a:effectLst/>
                <a:latin typeface="+mn-lt"/>
                <a:ea typeface="+mn-ea"/>
                <a:cs typeface="+mn-cs"/>
              </a:rPr>
              <a:t> In the Old Testament, fasting was closely connected to worship, repentance, grief, prayer, and seeking God’s guidance. The Day of Atonement was the only required national fast for Israel, emphasizing confession and cleansing from sin. Throughout Scripture, people fasted during times of mourning, danger, repentance, and spiritual preparation. Moses, soldiers, grieving parents, prophets, Jesus, and the early church all practiced fasting. Over time, however, some religious leaders transformed fasting into an external ritual focused more on appearance and legalism than sincere devotion to God.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p>
          <a:p>
            <a:pPr marL="685800" lvl="1" indent="-228600">
              <a:buFont typeface="+mj-lt"/>
              <a:buAutoNum type="arabicPeriod"/>
            </a:pPr>
            <a:r>
              <a:rPr lang="en-US" sz="1200" b="1" kern="1200" dirty="0">
                <a:solidFill>
                  <a:schemeClr val="tx1"/>
                </a:solidFill>
                <a:effectLst/>
                <a:latin typeface="+mn-lt"/>
                <a:ea typeface="+mn-ea"/>
                <a:cs typeface="+mn-cs"/>
              </a:rPr>
              <a:t>Fasting Was Meant to Humble the Heart - </a:t>
            </a:r>
            <a:r>
              <a:rPr lang="en-US" sz="1200" b="0" kern="1200" dirty="0">
                <a:solidFill>
                  <a:schemeClr val="tx1"/>
                </a:solidFill>
                <a:effectLst/>
                <a:latin typeface="+mn-lt"/>
                <a:ea typeface="+mn-ea"/>
                <a:cs typeface="+mn-cs"/>
              </a:rPr>
              <a:t>It expressed dependence upon God rather than human strength.</a:t>
            </a:r>
          </a:p>
          <a:p>
            <a:pPr marL="685800" lvl="1" indent="-228600">
              <a:buFont typeface="+mj-lt"/>
              <a:buAutoNum type="arabicPeriod"/>
            </a:pPr>
            <a:r>
              <a:rPr lang="en-US" sz="1200" b="1" kern="1200" dirty="0">
                <a:solidFill>
                  <a:schemeClr val="tx1"/>
                </a:solidFill>
                <a:effectLst/>
                <a:latin typeface="+mn-lt"/>
                <a:ea typeface="+mn-ea"/>
                <a:cs typeface="+mn-cs"/>
              </a:rPr>
              <a:t>Fasting Accompanied Prayer and Repentance - </a:t>
            </a:r>
            <a:r>
              <a:rPr lang="en-US" sz="1200" b="0" kern="1200" dirty="0">
                <a:solidFill>
                  <a:schemeClr val="tx1"/>
                </a:solidFill>
                <a:effectLst/>
                <a:latin typeface="+mn-lt"/>
                <a:ea typeface="+mn-ea"/>
                <a:cs typeface="+mn-cs"/>
              </a:rPr>
              <a:t>People fasted when seeking God’s forgiveness, wisdom, or intervention.</a:t>
            </a:r>
          </a:p>
          <a:p>
            <a:pPr marL="685800" lvl="1" indent="-228600">
              <a:buFont typeface="+mj-lt"/>
              <a:buAutoNum type="arabicPeriod"/>
            </a:pPr>
            <a:r>
              <a:rPr lang="en-US" sz="1200" b="1" kern="1200" dirty="0">
                <a:solidFill>
                  <a:schemeClr val="tx1"/>
                </a:solidFill>
                <a:effectLst/>
                <a:latin typeface="+mn-lt"/>
                <a:ea typeface="+mn-ea"/>
                <a:cs typeface="+mn-cs"/>
              </a:rPr>
              <a:t>Religious Ritual Can Lose Spiritual Meaning - </a:t>
            </a:r>
            <a:r>
              <a:rPr lang="en-US" sz="1200" b="0" kern="1200" dirty="0">
                <a:solidFill>
                  <a:schemeClr val="tx1"/>
                </a:solidFill>
                <a:effectLst/>
                <a:latin typeface="+mn-lt"/>
                <a:ea typeface="+mn-ea"/>
                <a:cs typeface="+mn-cs"/>
              </a:rPr>
              <a:t>Some leaders focused more on outward performance than inward sincerity.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Spiritual Disciplines Should Deepen Relationship with God - </a:t>
            </a:r>
            <a:r>
              <a:rPr lang="en-US" sz="1200" b="0" kern="1200" dirty="0">
                <a:solidFill>
                  <a:schemeClr val="tx1"/>
                </a:solidFill>
                <a:effectLst/>
                <a:latin typeface="+mn-lt"/>
                <a:ea typeface="+mn-ea"/>
                <a:cs typeface="+mn-cs"/>
              </a:rPr>
              <a:t>Practices like fasting must flow from sincere faith.</a:t>
            </a:r>
          </a:p>
          <a:p>
            <a:pPr marL="685800" lvl="1" indent="-228600">
              <a:buFont typeface="+mj-lt"/>
              <a:buAutoNum type="arabicPeriod"/>
            </a:pPr>
            <a:r>
              <a:rPr lang="en-US" sz="1200" b="1" kern="1200" dirty="0">
                <a:solidFill>
                  <a:schemeClr val="tx1"/>
                </a:solidFill>
                <a:effectLst/>
                <a:latin typeface="+mn-lt"/>
                <a:ea typeface="+mn-ea"/>
                <a:cs typeface="+mn-cs"/>
              </a:rPr>
              <a:t>God Desires the Heart More Than Ritual - </a:t>
            </a:r>
            <a:r>
              <a:rPr lang="en-US" sz="1200" b="0" kern="1200" dirty="0">
                <a:solidFill>
                  <a:schemeClr val="tx1"/>
                </a:solidFill>
                <a:effectLst/>
                <a:latin typeface="+mn-lt"/>
                <a:ea typeface="+mn-ea"/>
                <a:cs typeface="+mn-cs"/>
              </a:rPr>
              <a:t>External religious acts are empty without true devotion.</a:t>
            </a:r>
          </a:p>
          <a:p>
            <a:pPr marL="685800" lvl="1" indent="-228600">
              <a:buFont typeface="+mj-lt"/>
              <a:buAutoNum type="arabicPeriod"/>
            </a:pPr>
            <a:r>
              <a:rPr lang="en-US" sz="1200" b="1" kern="1200" dirty="0">
                <a:solidFill>
                  <a:schemeClr val="tx1"/>
                </a:solidFill>
                <a:effectLst/>
                <a:latin typeface="+mn-lt"/>
                <a:ea typeface="+mn-ea"/>
                <a:cs typeface="+mn-cs"/>
              </a:rPr>
              <a:t>Believers Should Seek God in Times of Need - </a:t>
            </a:r>
            <a:r>
              <a:rPr lang="en-US" sz="1200" b="0" kern="1200" dirty="0">
                <a:solidFill>
                  <a:schemeClr val="tx1"/>
                </a:solidFill>
                <a:effectLst/>
                <a:latin typeface="+mn-lt"/>
                <a:ea typeface="+mn-ea"/>
                <a:cs typeface="+mn-cs"/>
              </a:rPr>
              <a:t>Prayer, fasting, and repentance help strengthen spiritual dependence upon Him.</a:t>
            </a:r>
          </a:p>
          <a:p>
            <a:r>
              <a:rPr lang="en-US" sz="1200" b="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27B301E5-2B2C-945B-DD34-AC3EC2550F74}"/>
              </a:ext>
            </a:extLst>
          </p:cNvPr>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309662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9F6E3-B3F0-C437-4238-0DCFC85C4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918BF-A486-3ABE-85FF-09A87F0F9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B5FF54-D17B-A8E0-0DF6-B051AB3CDBB6}"/>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Lesson Context: Sabbath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established the Sabbath as a blessing of rest, worship, and dependence upon Him, but human traditions eventually distorted it into burdensome legalism.</a:t>
            </a:r>
            <a:r>
              <a:rPr lang="en-US" sz="1200" b="0" kern="1200" dirty="0">
                <a:solidFill>
                  <a:schemeClr val="tx1"/>
                </a:solidFill>
                <a:effectLst/>
                <a:latin typeface="+mn-lt"/>
                <a:ea typeface="+mn-ea"/>
                <a:cs typeface="+mn-cs"/>
              </a:rPr>
              <a:t> The Sabbath originated after Israel’s deliverance from Egypt and became part of God’s covenant law. It reminded Israel that God was Creator, Provider, and Deliverer. By resting on the seventh day, the people demonstrated trust in God rather than constant labor and self-reliance. Over time, religious leaders added detailed regulations defining prohibited activities. What began as a gift of rest became a rigid system of legalism. Many focused more on technical rule-keeping than on honoring God with sincere hearts and compassionate living.</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Sabbath Celebrated God’s Provision - </a:t>
            </a:r>
            <a:r>
              <a:rPr lang="en-US" sz="1200" b="0" kern="1200" dirty="0">
                <a:solidFill>
                  <a:schemeClr val="tx1"/>
                </a:solidFill>
                <a:effectLst/>
                <a:latin typeface="+mn-lt"/>
                <a:ea typeface="+mn-ea"/>
                <a:cs typeface="+mn-cs"/>
              </a:rPr>
              <a:t>Rest reminded Israel that God sustained their lives.</a:t>
            </a:r>
          </a:p>
          <a:p>
            <a:pPr marL="685800" lvl="1" indent="-228600">
              <a:buFont typeface="+mj-lt"/>
              <a:buAutoNum type="arabicPeriod"/>
            </a:pPr>
            <a:r>
              <a:rPr lang="en-US" sz="1200" b="1" kern="1200" dirty="0">
                <a:solidFill>
                  <a:schemeClr val="tx1"/>
                </a:solidFill>
                <a:effectLst/>
                <a:latin typeface="+mn-lt"/>
                <a:ea typeface="+mn-ea"/>
                <a:cs typeface="+mn-cs"/>
              </a:rPr>
              <a:t>The Sabbath Was Intended for Human Good -</a:t>
            </a:r>
            <a:r>
              <a:rPr lang="en-US" sz="1200" b="0" kern="1200" dirty="0">
                <a:solidFill>
                  <a:schemeClr val="tx1"/>
                </a:solidFill>
                <a:effectLst/>
                <a:latin typeface="+mn-lt"/>
                <a:ea typeface="+mn-ea"/>
                <a:cs typeface="+mn-cs"/>
              </a:rPr>
              <a:t>God designed rest to bring spiritual renewal and worship.</a:t>
            </a:r>
          </a:p>
          <a:p>
            <a:pPr marL="685800" lvl="1" indent="-228600">
              <a:buFont typeface="+mj-lt"/>
              <a:buAutoNum type="arabicPeriod"/>
            </a:pPr>
            <a:r>
              <a:rPr lang="en-US" sz="1200" b="1" kern="1200" dirty="0">
                <a:solidFill>
                  <a:schemeClr val="tx1"/>
                </a:solidFill>
                <a:effectLst/>
                <a:latin typeface="+mn-lt"/>
                <a:ea typeface="+mn-ea"/>
                <a:cs typeface="+mn-cs"/>
              </a:rPr>
              <a:t>Legalism Distorted God’s Purpose - </a:t>
            </a:r>
            <a:r>
              <a:rPr lang="en-US" sz="1200" b="0" kern="1200" dirty="0">
                <a:solidFill>
                  <a:schemeClr val="tx1"/>
                </a:solidFill>
                <a:effectLst/>
                <a:latin typeface="+mn-lt"/>
                <a:ea typeface="+mn-ea"/>
                <a:cs typeface="+mn-cs"/>
              </a:rPr>
              <a:t>Human traditions transformed a blessing into a burden.</a:t>
            </a:r>
          </a:p>
          <a:p>
            <a:pPr marL="685800" lvl="1" indent="-228600">
              <a:buFont typeface="+mj-lt"/>
              <a:buAutoNum type="arabicPeriod"/>
            </a:pPr>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 Is Part of God’s Design for Healthy Living - </a:t>
            </a:r>
            <a:r>
              <a:rPr lang="en-US" sz="1200" b="0" kern="1200" dirty="0">
                <a:solidFill>
                  <a:schemeClr val="tx1"/>
                </a:solidFill>
                <a:effectLst/>
                <a:latin typeface="+mn-lt"/>
                <a:ea typeface="+mn-ea"/>
                <a:cs typeface="+mn-cs"/>
              </a:rPr>
              <a:t>Believers need regular spiritual and physical renewal.</a:t>
            </a:r>
          </a:p>
          <a:p>
            <a:pPr marL="685800" lvl="1" indent="-228600">
              <a:buFont typeface="+mj-lt"/>
              <a:buAutoNum type="arabicPeriod"/>
            </a:pPr>
            <a:r>
              <a:rPr lang="en-US" sz="1200" b="1" kern="1200" dirty="0">
                <a:solidFill>
                  <a:schemeClr val="tx1"/>
                </a:solidFill>
                <a:effectLst/>
                <a:latin typeface="+mn-lt"/>
                <a:ea typeface="+mn-ea"/>
                <a:cs typeface="+mn-cs"/>
              </a:rPr>
              <a:t>Trust God More Than Human Effort - </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The Sabbath teaches dependence upon God’s provision.</a:t>
            </a:r>
          </a:p>
          <a:p>
            <a:pPr marL="685800" lvl="1" indent="-228600">
              <a:buFont typeface="+mj-lt"/>
              <a:buAutoNum type="arabicPeriod"/>
            </a:pPr>
            <a:r>
              <a:rPr lang="en-US" sz="1200" b="1" kern="1200" dirty="0">
                <a:solidFill>
                  <a:schemeClr val="tx1"/>
                </a:solidFill>
                <a:effectLst/>
                <a:latin typeface="+mn-lt"/>
                <a:ea typeface="+mn-ea"/>
                <a:cs typeface="+mn-cs"/>
              </a:rPr>
              <a:t>Avoid Empty Legalism - </a:t>
            </a:r>
            <a:r>
              <a:rPr lang="en-US" sz="1200" b="0" kern="1200" dirty="0">
                <a:solidFill>
                  <a:schemeClr val="tx1"/>
                </a:solidFill>
                <a:effectLst/>
                <a:latin typeface="+mn-lt"/>
                <a:ea typeface="+mn-ea"/>
                <a:cs typeface="+mn-cs"/>
              </a:rPr>
              <a:t>God cares about sincere worship, mercy, and obedience from the heart rather than rigid rule enforcement.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JESUS CONFRONTED RELIGIOUS LEGALISM BY RESTORING THE TRUE PURPOSE OF FASTING AND SABBATH OBSERVANCE. HE TAUGHT THAT GOD DESIRES SINCERE WORSHIP, SPIRITUAL RENEWAL, MERCY, AND DEPENDENCE ON HIM RATHER THAN EMPTY TRADITIONS AND OUTWARD RELIGIOUS PERFORMANCE.</a:t>
            </a:r>
            <a:endParaRPr lang="en-US" sz="1200" i="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B9D5139-9966-C060-D3D0-3FFDAEC7881C}"/>
              </a:ext>
            </a:extLst>
          </p:cNvPr>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115356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Jesus restored the true spiritual purpose of fasting and Sabbath observance by emphasizing heartfelt devotion, mercy, dependence on God, and obedience over empty religious tradition and legalistic performance.</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Gospels show that Jesus did practice and value fasting, especially during His forty days of temptation in the wilderness, where He relied upon God’s Word to resist Satan. Jesus also taught His disciples how to fast properly—not for public attention, but sincerely before God. In contrast, many Pharisees focused heavily on outward religious traditions and strict interpretations of the Law while neglecting the condition of the heart. Their conflicts with Jesus centered on authority, mercy, and true obedience. Likewise, the Sabbath, originally established as God’s gift of rest and worship, had become burdened by legalism. Jesus clarified that the Sabbath was designed to bless people and glorify God through rest, worship, and acts of compassion. The New Testament ultimately presents both fasting and Sabbath observance as spiritual practices rooted in relationship with God rather than rigid rule-keeping.</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Affirmed Proper Fasting - </a:t>
            </a:r>
            <a:r>
              <a:rPr lang="en-US" sz="1200" b="0" kern="1200" dirty="0">
                <a:solidFill>
                  <a:schemeClr val="tx1"/>
                </a:solidFill>
                <a:effectLst/>
                <a:latin typeface="+mn-lt"/>
                <a:ea typeface="+mn-ea"/>
                <a:cs typeface="+mn-cs"/>
              </a:rPr>
              <a:t>Jesus practiced fasting Himself and taught His followers to fast with humility, sincerity, and dependence upon God rather than for human recognition.</a:t>
            </a:r>
          </a:p>
          <a:p>
            <a:pPr marL="685800" lvl="1" indent="-228600">
              <a:buFont typeface="+mj-lt"/>
              <a:buAutoNum type="arabicPeriod"/>
            </a:pPr>
            <a:r>
              <a:rPr lang="en-US" sz="1200" b="1" kern="1200" dirty="0">
                <a:solidFill>
                  <a:schemeClr val="tx1"/>
                </a:solidFill>
                <a:effectLst/>
                <a:latin typeface="+mn-lt"/>
                <a:ea typeface="+mn-ea"/>
                <a:cs typeface="+mn-cs"/>
              </a:rPr>
              <a:t>The Pharisees Focused on Tradition More Than Transformation - </a:t>
            </a:r>
            <a:r>
              <a:rPr lang="en-US" sz="1200" b="0" kern="1200" dirty="0">
                <a:solidFill>
                  <a:schemeClr val="tx1"/>
                </a:solidFill>
                <a:effectLst/>
                <a:latin typeface="+mn-lt"/>
                <a:ea typeface="+mn-ea"/>
                <a:cs typeface="+mn-cs"/>
              </a:rPr>
              <a:t>The Pharisees emphasized external religious rules and traditions while often neglecting mercy, humility, and true spiritual devotion.</a:t>
            </a:r>
          </a:p>
          <a:p>
            <a:pPr marL="685800" lvl="1" indent="-228600">
              <a:buFont typeface="+mj-lt"/>
              <a:buAutoNum type="arabicPeriod"/>
            </a:pPr>
            <a:r>
              <a:rPr lang="en-US" sz="1200" b="1" kern="1200" dirty="0">
                <a:solidFill>
                  <a:schemeClr val="tx1"/>
                </a:solidFill>
                <a:effectLst/>
                <a:latin typeface="+mn-lt"/>
                <a:ea typeface="+mn-ea"/>
                <a:cs typeface="+mn-cs"/>
              </a:rPr>
              <a:t>The Sabbath Was Created as a Blessing, Not a Burden - </a:t>
            </a:r>
            <a:r>
              <a:rPr lang="en-US" sz="1200" b="0" kern="1200" dirty="0">
                <a:solidFill>
                  <a:schemeClr val="tx1"/>
                </a:solidFill>
                <a:effectLst/>
                <a:latin typeface="+mn-lt"/>
                <a:ea typeface="+mn-ea"/>
                <a:cs typeface="+mn-cs"/>
              </a:rPr>
              <a:t>God designed the Sabbath to provide rest, worship, renewal, and trust in His provision, not oppressive legal restrictions.</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Spiritual Disciplines Must Come from the Heart - </a:t>
            </a:r>
            <a:r>
              <a:rPr lang="en-US" sz="1200" b="0" kern="1200" dirty="0">
                <a:solidFill>
                  <a:schemeClr val="tx1"/>
                </a:solidFill>
                <a:effectLst/>
                <a:latin typeface="+mn-lt"/>
                <a:ea typeface="+mn-ea"/>
                <a:cs typeface="+mn-cs"/>
              </a:rPr>
              <a:t>Prayer, fasting, worship, and obedience should be sincere acts of devotion rather than performances meant to impress others.</a:t>
            </a:r>
          </a:p>
          <a:p>
            <a:pPr marL="685800" lvl="1" indent="-228600">
              <a:buFont typeface="+mj-lt"/>
              <a:buAutoNum type="arabicPeriod"/>
            </a:pPr>
            <a:r>
              <a:rPr lang="en-US" sz="1200" b="1" kern="1200" dirty="0">
                <a:solidFill>
                  <a:schemeClr val="tx1"/>
                </a:solidFill>
                <a:effectLst/>
                <a:latin typeface="+mn-lt"/>
                <a:ea typeface="+mn-ea"/>
                <a:cs typeface="+mn-cs"/>
              </a:rPr>
              <a:t>Avoid Legalism in Faith - </a:t>
            </a:r>
            <a:r>
              <a:rPr lang="en-US" sz="1200" b="0" kern="1200" dirty="0">
                <a:solidFill>
                  <a:schemeClr val="tx1"/>
                </a:solidFill>
                <a:effectLst/>
                <a:latin typeface="+mn-lt"/>
                <a:ea typeface="+mn-ea"/>
                <a:cs typeface="+mn-cs"/>
              </a:rPr>
              <a:t>Believers must guard against elevating traditions or personal rules above God’s greater purposes of love, mercy, and truth.</a:t>
            </a:r>
          </a:p>
          <a:p>
            <a:pPr marL="685800" lvl="1" indent="-228600">
              <a:buFont typeface="+mj-lt"/>
              <a:buAutoNum type="arabicPeriod"/>
            </a:pPr>
            <a:r>
              <a:rPr lang="en-US" sz="1200" b="1" kern="1200" dirty="0">
                <a:solidFill>
                  <a:schemeClr val="tx1"/>
                </a:solidFill>
                <a:effectLst/>
                <a:latin typeface="+mn-lt"/>
                <a:ea typeface="+mn-ea"/>
                <a:cs typeface="+mn-cs"/>
              </a:rPr>
              <a:t>Rest and Worship Are Gifts from God - </a:t>
            </a:r>
            <a:r>
              <a:rPr lang="en-US" sz="1200" b="0" kern="1200" dirty="0">
                <a:solidFill>
                  <a:schemeClr val="tx1"/>
                </a:solidFill>
                <a:effectLst/>
                <a:latin typeface="+mn-lt"/>
                <a:ea typeface="+mn-ea"/>
                <a:cs typeface="+mn-cs"/>
              </a:rPr>
              <a:t>Healthy spiritual living includes intentional times of worship, renewal, and dependence upon God rather than constant striving through human effort.</a:t>
            </a:r>
          </a:p>
          <a:p>
            <a:r>
              <a:rPr lang="en-US" sz="1200" b="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5AEEC-F119-3FC2-D0B9-3E2C4A4CF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06CE3-A39C-42EC-0C32-ED6035EBD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5E767-9C53-8139-5CEE-57E582AA72F1}"/>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Pharisees opposed Jesus because they valued religious traditions, external purity, and human rules more than true obedience to God and a transformed heart centered on Christ.</a:t>
            </a:r>
            <a:r>
              <a:rPr lang="en-US" sz="1200" b="0" kern="1200" dirty="0">
                <a:solidFill>
                  <a:schemeClr val="tx1"/>
                </a:solidFill>
                <a:effectLst/>
                <a:latin typeface="+mn-lt"/>
                <a:ea typeface="+mn-ea"/>
                <a:cs typeface="+mn-cs"/>
              </a:rPr>
              <a:t> In Mark’s Gospel, the Pharisees are presented as major opponents of Jesus. They belonged to a Jewish religious group committed to strict observance of the Mosaic Law and oral traditions intended to preserve ceremonial purity and devotion. However, their emphasis on rules and separation often caused them to miss God’s greater purpose. They criticized Jesus for associating with sinners, questioned His disciples’ actions, and condemned practices that did not conform to their traditions. Jesus rebuked them because they elevated human customs above God’s commandments and neglected matters of the heart. Their refusal to recognize Jesus’ authority revealed spiritual blindness and misplaced priorities.</a:t>
            </a:r>
          </a:p>
          <a:p>
            <a:br>
              <a:rPr lang="en-US" sz="1200" b="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Pharisees Prioritized Tradition Over Relationship -</a:t>
            </a:r>
            <a:r>
              <a:rPr lang="en-US" sz="1200" b="0" kern="1200" dirty="0">
                <a:solidFill>
                  <a:schemeClr val="tx1"/>
                </a:solidFill>
                <a:effectLst/>
                <a:latin typeface="+mn-lt"/>
                <a:ea typeface="+mn-ea"/>
                <a:cs typeface="+mn-cs"/>
              </a:rPr>
              <a:t> They focused heavily on external religious rules while overlooking inward transformation, mercy, and genuine devotion to God.</a:t>
            </a:r>
          </a:p>
          <a:p>
            <a:pPr marL="685800" lvl="1" indent="-228600">
              <a:buFont typeface="+mj-lt"/>
              <a:buAutoNum type="arabicPeriod"/>
            </a:pPr>
            <a:r>
              <a:rPr lang="en-US" sz="1200" b="1" kern="1200" dirty="0">
                <a:solidFill>
                  <a:schemeClr val="tx1"/>
                </a:solidFill>
                <a:effectLst/>
                <a:latin typeface="+mn-lt"/>
                <a:ea typeface="+mn-ea"/>
                <a:cs typeface="+mn-cs"/>
              </a:rPr>
              <a:t>Jesus Challenged Empty Religion - </a:t>
            </a:r>
            <a:r>
              <a:rPr lang="en-US" sz="1200" b="0" kern="1200" dirty="0">
                <a:solidFill>
                  <a:schemeClr val="tx1"/>
                </a:solidFill>
                <a:effectLst/>
                <a:latin typeface="+mn-lt"/>
                <a:ea typeface="+mn-ea"/>
                <a:cs typeface="+mn-cs"/>
              </a:rPr>
              <a:t>Jesus exposed the danger of obeying traditions outwardly while neglecting the heart, compassion, and true obedience.</a:t>
            </a:r>
          </a:p>
          <a:p>
            <a:pPr marL="685800" lvl="1" indent="-228600">
              <a:buFont typeface="+mj-lt"/>
              <a:buAutoNum type="arabicPeriod"/>
            </a:pPr>
            <a:r>
              <a:rPr lang="en-US" sz="1200" b="1" kern="1200" dirty="0">
                <a:solidFill>
                  <a:schemeClr val="tx1"/>
                </a:solidFill>
                <a:effectLst/>
                <a:latin typeface="+mn-lt"/>
                <a:ea typeface="+mn-ea"/>
                <a:cs typeface="+mn-cs"/>
              </a:rPr>
              <a:t>Resistance to Christ Often Comes from Pride - </a:t>
            </a:r>
            <a:r>
              <a:rPr lang="en-US" sz="1200" b="0" kern="1200" dirty="0">
                <a:solidFill>
                  <a:schemeClr val="tx1"/>
                </a:solidFill>
                <a:effectLst/>
                <a:latin typeface="+mn-lt"/>
                <a:ea typeface="+mn-ea"/>
                <a:cs typeface="+mn-cs"/>
              </a:rPr>
              <a:t>The Pharisees resisted Jesus because His authority threatened their control, status, and interpretation of religion.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Looks at the Heart - </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True spirituality is measured by humility, obedience, love, and faithfulness—not merely outward religious activity.</a:t>
            </a:r>
          </a:p>
          <a:p>
            <a:pPr marL="685800" lvl="1" indent="-228600">
              <a:buFont typeface="+mj-lt"/>
              <a:buAutoNum type="arabicPeriod"/>
            </a:pPr>
            <a:r>
              <a:rPr lang="en-US" sz="1200" b="1" kern="1200" dirty="0">
                <a:solidFill>
                  <a:schemeClr val="tx1"/>
                </a:solidFill>
                <a:effectLst/>
                <a:latin typeface="+mn-lt"/>
                <a:ea typeface="+mn-ea"/>
                <a:cs typeface="+mn-cs"/>
              </a:rPr>
              <a:t>Traditions Must Never Replace God’s Truth - </a:t>
            </a:r>
            <a:r>
              <a:rPr lang="en-US" sz="1200" b="0" kern="1200" dirty="0">
                <a:solidFill>
                  <a:schemeClr val="tx1"/>
                </a:solidFill>
                <a:effectLst/>
                <a:latin typeface="+mn-lt"/>
                <a:ea typeface="+mn-ea"/>
                <a:cs typeface="+mn-cs"/>
              </a:rPr>
              <a:t>Religious customs are helpful only when they support God’s Word rather than compete with it.</a:t>
            </a:r>
          </a:p>
          <a:p>
            <a:pPr marL="685800" lvl="1" indent="-228600">
              <a:buFont typeface="+mj-lt"/>
              <a:buAutoNum type="arabicPeriod"/>
            </a:pPr>
            <a:r>
              <a:rPr lang="en-US" sz="1200" b="1" kern="1200" dirty="0">
                <a:solidFill>
                  <a:schemeClr val="tx1"/>
                </a:solidFill>
                <a:effectLst/>
                <a:latin typeface="+mn-lt"/>
                <a:ea typeface="+mn-ea"/>
                <a:cs typeface="+mn-cs"/>
              </a:rPr>
              <a:t>Keep Christ at the Center - </a:t>
            </a:r>
            <a:r>
              <a:rPr lang="en-US" sz="1200" b="0" kern="1200" dirty="0">
                <a:solidFill>
                  <a:schemeClr val="tx1"/>
                </a:solidFill>
                <a:effectLst/>
                <a:latin typeface="+mn-lt"/>
                <a:ea typeface="+mn-ea"/>
                <a:cs typeface="+mn-cs"/>
              </a:rPr>
              <a:t>Believers must continually examine whether their worship, service, and practices truly honor Jesus or simply maintain routine and tradition.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23843B7-EE27-170C-CE35-48FD0BBF1C81}"/>
              </a:ext>
            </a:extLst>
          </p:cNvPr>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400592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r>
              <a:rPr lang="en-US"/>
              <a:t>9/3/20XX</a:t>
            </a:r>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a:t>Presentation Title</a:t>
            </a: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54FF5A43-5860-45F3-A4A1-B751D8F4B1B0}" type="slidenum">
              <a:rPr lang="en-US" smtClean="0"/>
              <a:t>‹#›</a:t>
            </a:fld>
            <a:endParaRPr lang="en-US"/>
          </a:p>
        </p:txBody>
      </p:sp>
    </p:spTree>
    <p:extLst>
      <p:ext uri="{BB962C8B-B14F-4D97-AF65-F5344CB8AC3E}">
        <p14:creationId xmlns:p14="http://schemas.microsoft.com/office/powerpoint/2010/main" val="3258205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00735112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17614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0160873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2930721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97574381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94740188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6686036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79575794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772194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53426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57383197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4582513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90561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27154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359505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25612693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27442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82891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04471617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7561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Presentation Title</a:t>
            </a:r>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r>
              <a:rPr lang="en-US"/>
              <a:t>9/3/20XX</a:t>
            </a:r>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4FF5A43-5860-45F3-A4A1-B751D8F4B1B0}" type="slidenum">
              <a:rPr lang="en-US" smtClean="0"/>
              <a:t>‹#›</a:t>
            </a:fld>
            <a:endParaRPr lang="en-US"/>
          </a:p>
        </p:txBody>
      </p:sp>
    </p:spTree>
    <p:extLst>
      <p:ext uri="{BB962C8B-B14F-4D97-AF65-F5344CB8AC3E}">
        <p14:creationId xmlns:p14="http://schemas.microsoft.com/office/powerpoint/2010/main" val="1536068875"/>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 id="2147483981" r:id="rId19"/>
    <p:sldLayoutId id="2147483982" r:id="rId20"/>
    <p:sldLayoutId id="2147483983" r:id="rId21"/>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35000"/>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FF78615-3473-CEE9-EA3F-423DA9CB7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995283" y="10"/>
            <a:ext cx="6195194" cy="699591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5">
            <a:extLst>
              <a:ext uri="{FF2B5EF4-FFF2-40B4-BE49-F238E27FC236}">
                <a16:creationId xmlns:a16="http://schemas.microsoft.com/office/drawing/2014/main" id="{69BCB339-1278-C99C-81D4-F8266DDC2FE9}"/>
              </a:ext>
            </a:extLst>
          </p:cNvPr>
          <p:cNvSpPr txBox="1"/>
          <p:nvPr/>
        </p:nvSpPr>
        <p:spPr>
          <a:xfrm>
            <a:off x="10410904" y="6534398"/>
            <a:ext cx="1737360" cy="344005"/>
          </a:xfrm>
          <a:prstGeom prst="rect">
            <a:avLst/>
          </a:prstGeom>
          <a:solidFill>
            <a:schemeClr val="accent2">
              <a:lumMod val="5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lnSpc>
                <a:spcPct val="107000"/>
              </a:lnSpc>
              <a:spcBef>
                <a:spcPts val="0"/>
              </a:spcBef>
              <a:spcAft>
                <a:spcPts val="800"/>
              </a:spcAft>
            </a:pPr>
            <a:r>
              <a:rPr lang="en-US" sz="1600" kern="0" dirty="0">
                <a:solidFill>
                  <a:schemeClr val="bg1"/>
                </a:solidFill>
                <a:effectLst/>
                <a:latin typeface="Arial Black" panose="020B0A04020102020204" pitchFamily="34" charset="0"/>
                <a:ea typeface="Calibri" panose="020F0502020204030204" pitchFamily="34" charset="0"/>
                <a:cs typeface="Calibri" panose="020F0502020204030204" pitchFamily="34" charset="0"/>
              </a:rPr>
              <a:t>May 24</a:t>
            </a:r>
            <a:endParaRPr lang="en-US" sz="1600"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Moon 7">
            <a:extLst>
              <a:ext uri="{FF2B5EF4-FFF2-40B4-BE49-F238E27FC236}">
                <a16:creationId xmlns:a16="http://schemas.microsoft.com/office/drawing/2014/main" id="{531AA7B0-8380-45E5-52A8-C3D70D447600}"/>
              </a:ext>
            </a:extLst>
          </p:cNvPr>
          <p:cNvSpPr/>
          <p:nvPr/>
        </p:nvSpPr>
        <p:spPr>
          <a:xfrm>
            <a:off x="162940" y="-381000"/>
            <a:ext cx="6863047" cy="7376922"/>
          </a:xfrm>
          <a:prstGeom prst="moon">
            <a:avLst>
              <a:gd name="adj" fmla="val 86309"/>
            </a:avLst>
          </a:prstGeom>
          <a:solidFill>
            <a:schemeClr val="accent2">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2485D04-ECD1-4504-A279-3A0C3B378B8E}"/>
              </a:ext>
            </a:extLst>
          </p:cNvPr>
          <p:cNvSpPr>
            <a:spLocks noGrp="1"/>
          </p:cNvSpPr>
          <p:nvPr>
            <p:ph type="ctrTitle"/>
          </p:nvPr>
        </p:nvSpPr>
        <p:spPr>
          <a:xfrm>
            <a:off x="500331" y="534837"/>
            <a:ext cx="11647933" cy="14436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algn="ctr"/>
            <a:r>
              <a:rPr lang="en-US" sz="4800" dirty="0">
                <a:solidFill>
                  <a:schemeClr val="bg1"/>
                </a:solidFill>
                <a:uFill>
                  <a:solidFill>
                    <a:schemeClr val="accent6">
                      <a:lumMod val="50000"/>
                    </a:schemeClr>
                  </a:solidFill>
                </a:uFill>
                <a:latin typeface="Arial Black" panose="020B0A04020102020204" pitchFamily="34" charset="0"/>
              </a:rPr>
              <a:t>CHRISTIAN RHYTHMS OF LIFE</a:t>
            </a:r>
          </a:p>
        </p:txBody>
      </p:sp>
      <p:sp>
        <p:nvSpPr>
          <p:cNvPr id="3" name="Subtitle 2">
            <a:extLst>
              <a:ext uri="{FF2B5EF4-FFF2-40B4-BE49-F238E27FC236}">
                <a16:creationId xmlns:a16="http://schemas.microsoft.com/office/drawing/2014/main" id="{BD819F24-11D8-4D4D-82E9-F811469BA3E5}"/>
              </a:ext>
            </a:extLst>
          </p:cNvPr>
          <p:cNvSpPr>
            <a:spLocks noGrp="1"/>
          </p:cNvSpPr>
          <p:nvPr>
            <p:ph type="subTitle" idx="1"/>
          </p:nvPr>
        </p:nvSpPr>
        <p:spPr>
          <a:xfrm>
            <a:off x="705041" y="1978512"/>
            <a:ext cx="4990505" cy="2238486"/>
          </a:xfr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pPr lvl="1" algn="l">
              <a:spcBef>
                <a:spcPts val="0"/>
              </a:spcBef>
              <a:spcAft>
                <a:spcPts val="600"/>
              </a:spcAft>
            </a:pPr>
            <a:endParaRPr lang="en-US" sz="200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lvl="1" algn="l">
              <a:spcBef>
                <a:spcPts val="0"/>
              </a:spcBef>
              <a:spcAft>
                <a:spcPts val="600"/>
              </a:spcAft>
            </a:pPr>
            <a:r>
              <a:rPr lang="en-US" sz="200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And </a:t>
            </a:r>
            <a:r>
              <a:rPr lang="en-US" sz="2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he said unto them, The sabbath was made for man, and not man for the sabbath: Therefore the Son of man is Lord also of the sabbath.  </a:t>
            </a:r>
          </a:p>
          <a:p>
            <a:pPr lvl="1" algn="r">
              <a:spcBef>
                <a:spcPts val="0"/>
              </a:spcBef>
              <a:spcAft>
                <a:spcPts val="600"/>
              </a:spcAft>
            </a:pPr>
            <a:r>
              <a:rPr lang="en-US" sz="2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—Mark 2:27–28 KJV</a:t>
            </a:r>
            <a:endParaRPr lang="en-US" sz="18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325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a:extLst>
            <a:ext uri="{FF2B5EF4-FFF2-40B4-BE49-F238E27FC236}">
              <a16:creationId xmlns:a16="http://schemas.microsoft.com/office/drawing/2014/main" id="{7BF88BF1-77AE-A3CE-AC28-F9A0F2BA9E0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101DA02-BC20-FC56-7DC5-9F31B06CA615}"/>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A2C4A47C-F0C5-B322-8FB6-7F0C0316CD15}"/>
              </a:ext>
            </a:extLst>
          </p:cNvPr>
          <p:cNvGraphicFramePr/>
          <p:nvPr>
            <p:extLst>
              <p:ext uri="{D42A27DB-BD31-4B8C-83A1-F6EECF244321}">
                <p14:modId xmlns:p14="http://schemas.microsoft.com/office/powerpoint/2010/main" val="851108758"/>
              </p:ext>
            </p:extLst>
          </p:nvPr>
        </p:nvGraphicFramePr>
        <p:xfrm>
          <a:off x="2601648" y="757944"/>
          <a:ext cx="7303474" cy="5242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7BEE5659-FAB5-D3D1-6724-528DC9F477AF}"/>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A5426253-B979-9CA5-CF19-3C9178A20CB2}"/>
              </a:ext>
            </a:extLst>
          </p:cNvPr>
          <p:cNvSpPr>
            <a:spLocks noGrp="1"/>
          </p:cNvSpPr>
          <p:nvPr>
            <p:ph type="sldNum" sz="quarter" idx="12"/>
          </p:nvPr>
        </p:nvSpPr>
        <p:spPr>
          <a:xfrm>
            <a:off x="8892352" y="6362822"/>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lgn="r">
                <a:spcAft>
                  <a:spcPts val="600"/>
                </a:spcAft>
              </a:pPr>
              <a:t>10</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D5FDBBBE-0B90-6F5D-40CB-DF60ACFA8A81}"/>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4B39FB57-01A3-CA1A-3670-27C3BBFE77AA}"/>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E77DF4B3-1BC4-1C1D-D21B-001EBF80DD62}"/>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496B6DE-28DB-3F44-8BE9-7FC4CA3E8CE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flipH="1">
            <a:off x="293907" y="2492278"/>
            <a:ext cx="3515215" cy="271676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a:extLst>
              <a:ext uri="{FF2B5EF4-FFF2-40B4-BE49-F238E27FC236}">
                <a16:creationId xmlns:a16="http://schemas.microsoft.com/office/drawing/2014/main" id="{3B2C080F-36BF-67BF-7898-A0B70EECEAB9}"/>
              </a:ext>
            </a:extLst>
          </p:cNvPr>
          <p:cNvSpPr txBox="1"/>
          <p:nvPr/>
        </p:nvSpPr>
        <p:spPr>
          <a:xfrm>
            <a:off x="4046768" y="2527477"/>
            <a:ext cx="7688031" cy="3693319"/>
          </a:xfrm>
          <a:prstGeom prst="rect">
            <a:avLst/>
          </a:prstGeom>
          <a:noFill/>
        </p:spPr>
        <p:txBody>
          <a:bodyPr wrap="square">
            <a:spAutoFit/>
          </a:bodyPr>
          <a:lstStyle/>
          <a:p>
            <a:r>
              <a:rPr lang="en-US" sz="1800" b="1" kern="1200" dirty="0">
                <a:solidFill>
                  <a:schemeClr val="tx1"/>
                </a:solidFill>
                <a:effectLst/>
                <a:latin typeface="Gotham Medium" panose="02000604030000020004"/>
              </a:rPr>
              <a:t>In the Old Testament, God instituted the Sabbath as a sacred day for rest and devotion to Him.  It was modeled after the creation week—six days of work and a seventh day of rest (Gen.  2:2–3; Ex.  20:8–11).  The Sabbath was a sign of God’s covenant with Israel and a reminder of His provision for them.  During Jesus’ ministry, He clarifies the purpose of Sabbath observance.  According to Luke 4:16, it was His custom to attend synagogue on the Sabbath.  He also frequently heals people on this day (Luke 6:6–9; 13:14; 14:1–6), showing that doing good is consistent with God’s intent for Sabbath.  The Sabbath remained important in the early church.  Paul often attended synagogues on the Sabbath, during his missionary journeys (Acts 13:13-52; 16:11-15; 17:1-9; 18:1-4).  In Colossians 2:16, Paul warns believers not to let anyone judge them regarding Sabbath observance.  Ultimately, the New Testament portrays the Sabbath not as a legalistic requirement but as a gift for God’s people. </a:t>
            </a:r>
            <a:endParaRPr lang="en-US" b="1" dirty="0">
              <a:latin typeface="Gotham Medium" panose="02000604030000020004"/>
            </a:endParaRPr>
          </a:p>
        </p:txBody>
      </p:sp>
    </p:spTree>
    <p:extLst>
      <p:ext uri="{BB962C8B-B14F-4D97-AF65-F5344CB8AC3E}">
        <p14:creationId xmlns:p14="http://schemas.microsoft.com/office/powerpoint/2010/main" val="1540194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a:extLst>
            <a:ext uri="{FF2B5EF4-FFF2-40B4-BE49-F238E27FC236}">
              <a16:creationId xmlns:a16="http://schemas.microsoft.com/office/drawing/2014/main" id="{EB369CB1-99AB-206D-AB37-B4C6BA27AA8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45F7B52-862F-E475-CDE9-FB3F9C728BBA}"/>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E3A9D0E1-FE65-90E6-AC91-909983F1ACB8}"/>
              </a:ext>
            </a:extLst>
          </p:cNvPr>
          <p:cNvGraphicFramePr/>
          <p:nvPr>
            <p:extLst>
              <p:ext uri="{D42A27DB-BD31-4B8C-83A1-F6EECF244321}">
                <p14:modId xmlns:p14="http://schemas.microsoft.com/office/powerpoint/2010/main" val="159566664"/>
              </p:ext>
            </p:extLst>
          </p:nvPr>
        </p:nvGraphicFramePr>
        <p:xfrm>
          <a:off x="3495096" y="877885"/>
          <a:ext cx="5416838" cy="5242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50A28040-558A-D5B7-5B5B-4128BF4C26D0}"/>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46A1B140-8637-83BB-734E-F259F21DACBB}"/>
              </a:ext>
            </a:extLst>
          </p:cNvPr>
          <p:cNvSpPr>
            <a:spLocks noGrp="1"/>
          </p:cNvSpPr>
          <p:nvPr>
            <p:ph type="sldNum" sz="quarter" idx="12"/>
          </p:nvPr>
        </p:nvSpPr>
        <p:spPr>
          <a:xfrm>
            <a:off x="8861480" y="5936001"/>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lgn="r">
                <a:spcAft>
                  <a:spcPts val="600"/>
                </a:spcAft>
              </a:pPr>
              <a:t>11</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3DFC8D8F-F52D-9B90-397A-9A5A3DADE33F}"/>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2C9EF2DB-CAE1-E5F5-D50B-586723E2F089}"/>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F1C4E75B-5739-3FF0-3648-CA2C7F3293B2}"/>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4F41CE-08A8-1EB3-F518-E2C69B3458B6}"/>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flipH="1">
            <a:off x="4445908" y="4141239"/>
            <a:ext cx="3515215" cy="241369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a:extLst>
              <a:ext uri="{FF2B5EF4-FFF2-40B4-BE49-F238E27FC236}">
                <a16:creationId xmlns:a16="http://schemas.microsoft.com/office/drawing/2014/main" id="{0FCDC1DE-955C-4DBC-9AA7-4F2CA09471AD}"/>
              </a:ext>
            </a:extLst>
          </p:cNvPr>
          <p:cNvSpPr txBox="1"/>
          <p:nvPr/>
        </p:nvSpPr>
        <p:spPr>
          <a:xfrm>
            <a:off x="601892" y="2240684"/>
            <a:ext cx="11203246" cy="2031325"/>
          </a:xfrm>
          <a:prstGeom prst="rect">
            <a:avLst/>
          </a:prstGeom>
          <a:noFill/>
        </p:spPr>
        <p:txBody>
          <a:bodyPr wrap="square">
            <a:spAutoFit/>
          </a:bodyPr>
          <a:lstStyle/>
          <a:p>
            <a:r>
              <a:rPr lang="en-US" sz="1800" b="1" kern="1200" dirty="0">
                <a:solidFill>
                  <a:schemeClr val="tx1"/>
                </a:solidFill>
                <a:effectLst/>
                <a:latin typeface="Gotham Medium" panose="02000604030000020004"/>
              </a:rPr>
              <a:t>Mark 2:25–26 contains a textual issue that has puzzled interpreters for centuries.  In this passage, Jesus tells the story of David eating the consecrated bread, mentioning that this occurs in the days of Abiathar the high priest.  However, in 1 Samuel 21:1–6, the high priest is identified as Ahimelech, the father of Abiathar (who is not mentioned until 22:20).  One plausible explanation is to interpret “in the days of” as referring to a section in the Old Testament when Abiathar is mentioned.  Before the Old Testament was divided into chapters and verses, it was common to refer to sections of Scripture using notable figures.  Since Abiathar became high priest after Ahimelech and was more prominent, it makes sense that his name is used. </a:t>
            </a:r>
            <a:endParaRPr lang="en-US" b="1" dirty="0">
              <a:latin typeface="Gotham Medium" panose="02000604030000020004"/>
            </a:endParaRPr>
          </a:p>
        </p:txBody>
      </p:sp>
    </p:spTree>
    <p:extLst>
      <p:ext uri="{BB962C8B-B14F-4D97-AF65-F5344CB8AC3E}">
        <p14:creationId xmlns:p14="http://schemas.microsoft.com/office/powerpoint/2010/main" val="1932507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590940" y="2160497"/>
            <a:ext cx="7419707" cy="4572000"/>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18 And the disciples of John and of the Pharisees used to fast: and they come and say unto him, Why do the disciples of John and of the Pharisees fast, but thy disciples fast not?</a:t>
            </a:r>
          </a:p>
          <a:p>
            <a:pPr marL="0" marR="0" indent="0">
              <a:lnSpc>
                <a:spcPct val="100000"/>
              </a:lnSpc>
              <a:spcBef>
                <a:spcPts val="300"/>
              </a:spcBef>
              <a:spcAft>
                <a:spcPts val="300"/>
              </a:spcAft>
              <a:buNone/>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19 And Jesus said unto them, Can the children of the bridechamber fast, while the bridegroom is with them? as long as they have the bridegroom with them, they cannot fast.  </a:t>
            </a:r>
          </a:p>
          <a:p>
            <a:pPr marL="0" marR="0" indent="0">
              <a:lnSpc>
                <a:spcPct val="100000"/>
              </a:lnSpc>
              <a:spcBef>
                <a:spcPts val="300"/>
              </a:spcBef>
              <a:spcAft>
                <a:spcPts val="300"/>
              </a:spcAft>
              <a:buNone/>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20 But the days will come, when the bridegroom shall be taken away from them, and then shall they fast in those days.  </a:t>
            </a:r>
          </a:p>
          <a:p>
            <a:pPr marL="0" marR="0" indent="0">
              <a:lnSpc>
                <a:spcPct val="100000"/>
              </a:lnSpc>
              <a:spcBef>
                <a:spcPts val="300"/>
              </a:spcBef>
              <a:spcAft>
                <a:spcPts val="300"/>
              </a:spcAft>
              <a:buNone/>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21 No man also </a:t>
            </a:r>
            <a:r>
              <a:rPr lang="en-US" b="1" dirty="0" err="1">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seweth</a:t>
            </a: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a piece of new cloth on an old garment: else the new piece that filled it up taketh away from the old, and the rent is made worse.  </a:t>
            </a:r>
          </a:p>
          <a:p>
            <a:pPr marL="0" marR="0" indent="0">
              <a:lnSpc>
                <a:spcPct val="100000"/>
              </a:lnSpc>
              <a:spcBef>
                <a:spcPts val="300"/>
              </a:spcBef>
              <a:spcAft>
                <a:spcPts val="300"/>
              </a:spcAft>
              <a:buNone/>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22 And no man </a:t>
            </a:r>
            <a:r>
              <a:rPr lang="en-US" b="1" dirty="0" err="1">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putteth</a:t>
            </a: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new wine into old bottles: else the new wine doth burst the bottles, and the wine is spilled, and the bottles will be marred: but new wine must be put into new bottles.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1007398"/>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CHRISTIAN RHYTHMS OF LIFE</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8652751" y="3813566"/>
            <a:ext cx="59436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86F0918-51AD-B582-4D26-4F2FF2171C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9608349" y="178376"/>
            <a:ext cx="2266451" cy="2272926"/>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380688" y="1297336"/>
            <a:ext cx="9227661" cy="407591"/>
          </a:xfrm>
        </p:spPr>
        <p:txBody>
          <a:bodyPr>
            <a:noAutofit/>
          </a:bodyPr>
          <a:lstStyle/>
          <a:p>
            <a:pPr marL="0" marR="0" algn="ctr">
              <a:lnSpc>
                <a:spcPct val="107000"/>
              </a:lnSpc>
              <a:spcBef>
                <a:spcPts val="0"/>
              </a:spcBef>
              <a:spcAft>
                <a:spcPts val="0"/>
              </a:spcAft>
            </a:pPr>
            <a:r>
              <a:rPr lang="en-US" sz="3200" b="1" u="heavy" cap="small" dirty="0">
                <a:solidFill>
                  <a:schemeClr val="bg1"/>
                </a:solidFill>
                <a:effectLst>
                  <a:outerShdw blurRad="38100" dist="38100" dir="2700000" algn="tl">
                    <a:srgbClr val="000000">
                      <a:alpha val="43137"/>
                    </a:srgbClr>
                  </a:outerShdw>
                </a:effectLst>
                <a:uFill>
                  <a:solidFill>
                    <a:srgbClr val="002060"/>
                  </a:solidFill>
                </a:uFill>
                <a:latin typeface="Gotham Medium" panose="02000604030000020004"/>
                <a:ea typeface="Calibri" panose="020F0502020204030204" pitchFamily="34" charset="0"/>
                <a:cs typeface="Times New Roman" panose="02020603050405020304" pitchFamily="18" charset="0"/>
              </a:rPr>
              <a:t>A Time for Feasting and Fasting - Mark 2:18–22 KJV</a:t>
            </a:r>
          </a:p>
        </p:txBody>
      </p:sp>
      <p:sp>
        <p:nvSpPr>
          <p:cNvPr id="12" name="TextBox 11">
            <a:extLst>
              <a:ext uri="{FF2B5EF4-FFF2-40B4-BE49-F238E27FC236}">
                <a16:creationId xmlns:a16="http://schemas.microsoft.com/office/drawing/2014/main" id="{5853C28E-F791-18F0-B0C3-3324264BAACB}"/>
              </a:ext>
            </a:extLst>
          </p:cNvPr>
          <p:cNvSpPr txBox="1"/>
          <p:nvPr/>
        </p:nvSpPr>
        <p:spPr>
          <a:xfrm>
            <a:off x="8247530" y="2160496"/>
            <a:ext cx="3377020" cy="4572000"/>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Jesus is getting questioned by two groups of people: disciples of John the Baptist and the Pharisees.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These religious conservatives are noticing that Jesus’ disciples do not habitually fast.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Jesus says that fasting is for a time when He is not with them (since Jesus brings the party).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He uses two additional illustrations to show that His ministry is something new. </a:t>
            </a:r>
          </a:p>
        </p:txBody>
      </p:sp>
      <p:cxnSp>
        <p:nvCxnSpPr>
          <p:cNvPr id="13" name="Straight Connector 12">
            <a:extLst>
              <a:ext uri="{FF2B5EF4-FFF2-40B4-BE49-F238E27FC236}">
                <a16:creationId xmlns:a16="http://schemas.microsoft.com/office/drawing/2014/main" id="{288B7961-C6C5-2E82-28E5-00F90B705229}"/>
              </a:ext>
            </a:extLst>
          </p:cNvPr>
          <p:cNvCxnSpPr>
            <a:cxnSpLocks/>
          </p:cNvCxnSpPr>
          <p:nvPr/>
        </p:nvCxnSpPr>
        <p:spPr>
          <a:xfrm rot="5400000">
            <a:off x="5806951" y="4519504"/>
            <a:ext cx="4572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3F852DA-F53D-6F04-2870-AD03F491F1EE}"/>
              </a:ext>
            </a:extLst>
          </p:cNvPr>
          <p:cNvSpPr txBox="1">
            <a:spLocks/>
          </p:cNvSpPr>
          <p:nvPr/>
        </p:nvSpPr>
        <p:spPr>
          <a:xfrm>
            <a:off x="8917446" y="6147548"/>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12</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9AE56-0C6F-DF4B-EC50-07ADF9F39446}"/>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8109878-7CDE-232E-687F-3EA8160C0F76}"/>
              </a:ext>
            </a:extLst>
          </p:cNvPr>
          <p:cNvSpPr txBox="1">
            <a:spLocks/>
          </p:cNvSpPr>
          <p:nvPr/>
        </p:nvSpPr>
        <p:spPr>
          <a:xfrm>
            <a:off x="657200" y="2160497"/>
            <a:ext cx="7344457" cy="4572000"/>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endParaRPr lang="en-US" sz="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23 And it came to pass, that he went through the corn fields on the sabbath day; and his disciples began, as they went, to pluck the ears of corn.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24 And the Pharisees said unto him, Behold, why do they on the sabbath day that which is not lawful?</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25 And he said unto them, Have ye never read what David did, when he had need, and was an </a:t>
            </a:r>
            <a:r>
              <a:rPr lang="en-US" sz="1900" b="1" dirty="0" err="1">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hungred</a:t>
            </a: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he, and they that were with him?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26 How he went into the house of God in the days of Abiathar the high priest, and did eat the shewbread, which is not lawful to eat but for the priests, and gave also to them which were with him?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27 And he said unto them, The sabbath was made for man, and not man for the sabbath: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28 Therefore the Son of man is Lord also of the sabbath. </a:t>
            </a:r>
          </a:p>
        </p:txBody>
      </p:sp>
      <p:cxnSp>
        <p:nvCxnSpPr>
          <p:cNvPr id="11" name="Straight Connector 10">
            <a:extLst>
              <a:ext uri="{FF2B5EF4-FFF2-40B4-BE49-F238E27FC236}">
                <a16:creationId xmlns:a16="http://schemas.microsoft.com/office/drawing/2014/main" id="{163387FA-72AD-D0F8-8980-B304C11003E1}"/>
              </a:ext>
            </a:extLst>
          </p:cNvPr>
          <p:cNvCxnSpPr>
            <a:cxnSpLocks/>
          </p:cNvCxnSpPr>
          <p:nvPr/>
        </p:nvCxnSpPr>
        <p:spPr>
          <a:xfrm>
            <a:off x="657201" y="1007398"/>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C9F32A27-9414-F867-1C8D-11DF4D9D1349}"/>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CHRISTIAN RHYTHMS OF LIFE</a:t>
            </a:r>
          </a:p>
        </p:txBody>
      </p:sp>
      <p:cxnSp>
        <p:nvCxnSpPr>
          <p:cNvPr id="9" name="Straight Connector 8">
            <a:extLst>
              <a:ext uri="{FF2B5EF4-FFF2-40B4-BE49-F238E27FC236}">
                <a16:creationId xmlns:a16="http://schemas.microsoft.com/office/drawing/2014/main" id="{575D64E8-92FA-B014-7E91-B206665A194E}"/>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1A89DB-B318-B5CB-B5F6-F8F02C286468}"/>
              </a:ext>
            </a:extLst>
          </p:cNvPr>
          <p:cNvCxnSpPr>
            <a:cxnSpLocks/>
          </p:cNvCxnSpPr>
          <p:nvPr/>
        </p:nvCxnSpPr>
        <p:spPr>
          <a:xfrm rot="16200000">
            <a:off x="8652751" y="3813566"/>
            <a:ext cx="59436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617B0C1-3485-FB98-C26B-BC815CCC92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9608349" y="178376"/>
            <a:ext cx="2266451" cy="2272926"/>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1">
            <a:extLst>
              <a:ext uri="{FF2B5EF4-FFF2-40B4-BE49-F238E27FC236}">
                <a16:creationId xmlns:a16="http://schemas.microsoft.com/office/drawing/2014/main" id="{07FB28E6-2C21-2D03-FDE8-8153C7CE460D}"/>
              </a:ext>
            </a:extLst>
          </p:cNvPr>
          <p:cNvSpPr>
            <a:spLocks noGrp="1"/>
          </p:cNvSpPr>
          <p:nvPr>
            <p:ph type="title"/>
          </p:nvPr>
        </p:nvSpPr>
        <p:spPr>
          <a:xfrm>
            <a:off x="380688" y="1297336"/>
            <a:ext cx="9227661" cy="407591"/>
          </a:xfrm>
        </p:spPr>
        <p:txBody>
          <a:bodyPr>
            <a:noAutofit/>
          </a:bodyPr>
          <a:lstStyle/>
          <a:p>
            <a:pPr marL="0" marR="0" algn="ctr">
              <a:lnSpc>
                <a:spcPct val="107000"/>
              </a:lnSpc>
              <a:spcBef>
                <a:spcPts val="0"/>
              </a:spcBef>
              <a:spcAft>
                <a:spcPts val="0"/>
              </a:spcAft>
            </a:pPr>
            <a:r>
              <a:rPr lang="en-US" sz="3200" b="1" u="heavy" cap="small" dirty="0">
                <a:solidFill>
                  <a:schemeClr val="bg1"/>
                </a:solidFill>
                <a:effectLst>
                  <a:outerShdw blurRad="38100" dist="38100" dir="2700000" algn="tl">
                    <a:srgbClr val="000000">
                      <a:alpha val="43137"/>
                    </a:srgbClr>
                  </a:outerShdw>
                </a:effectLst>
                <a:uFill>
                  <a:solidFill>
                    <a:srgbClr val="002060"/>
                  </a:solidFill>
                </a:uFill>
                <a:latin typeface="Gotham Medium" panose="02000604030000020004"/>
                <a:ea typeface="Calibri" panose="020F0502020204030204" pitchFamily="34" charset="0"/>
                <a:cs typeface="Times New Roman" panose="02020603050405020304" pitchFamily="18" charset="0"/>
              </a:rPr>
              <a:t>People Come First - Mark 2:23–28 KJV</a:t>
            </a:r>
          </a:p>
        </p:txBody>
      </p:sp>
      <p:sp>
        <p:nvSpPr>
          <p:cNvPr id="12" name="TextBox 11">
            <a:extLst>
              <a:ext uri="{FF2B5EF4-FFF2-40B4-BE49-F238E27FC236}">
                <a16:creationId xmlns:a16="http://schemas.microsoft.com/office/drawing/2014/main" id="{40264BB3-0560-31BF-6CBC-ABA1DC95D786}"/>
              </a:ext>
            </a:extLst>
          </p:cNvPr>
          <p:cNvSpPr txBox="1"/>
          <p:nvPr/>
        </p:nvSpPr>
        <p:spPr>
          <a:xfrm>
            <a:off x="8159210" y="2160496"/>
            <a:ext cx="3465340" cy="4839082"/>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7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The Pharisees see Jesus’ disciples picking grain to eat and accuse them of not keeping the Sabbath.</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7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Jesus counters their accusation by reminding them that David and his men ate the consecrated bread, which only priests were allowed to eat, when they were starving on a mission.</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7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Jesus told the Pharisees that God intended the Sabbath for people; He didn’t create people for the purpose of rigidly observing the Sabbath.</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7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Jesus claims authority over the Sabbath.</a:t>
            </a:r>
          </a:p>
        </p:txBody>
      </p:sp>
      <p:cxnSp>
        <p:nvCxnSpPr>
          <p:cNvPr id="13" name="Straight Connector 12">
            <a:extLst>
              <a:ext uri="{FF2B5EF4-FFF2-40B4-BE49-F238E27FC236}">
                <a16:creationId xmlns:a16="http://schemas.microsoft.com/office/drawing/2014/main" id="{9833615C-A403-A523-FECF-F71923209966}"/>
              </a:ext>
            </a:extLst>
          </p:cNvPr>
          <p:cNvCxnSpPr>
            <a:cxnSpLocks/>
          </p:cNvCxnSpPr>
          <p:nvPr/>
        </p:nvCxnSpPr>
        <p:spPr>
          <a:xfrm rot="5400000">
            <a:off x="5873211" y="4519504"/>
            <a:ext cx="4572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FF6752F2-DD5D-CE3D-1494-FBCB7F4F6D2E}"/>
              </a:ext>
            </a:extLst>
          </p:cNvPr>
          <p:cNvSpPr txBox="1">
            <a:spLocks/>
          </p:cNvSpPr>
          <p:nvPr/>
        </p:nvSpPr>
        <p:spPr>
          <a:xfrm>
            <a:off x="8917446" y="6147548"/>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13</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03830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56468-6B43-F3F9-9B43-C0139C041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71D6C-BBB6-92CC-0CA6-B74CDD2A4403}"/>
              </a:ext>
            </a:extLst>
          </p:cNvPr>
          <p:cNvSpPr>
            <a:spLocks noGrp="1"/>
          </p:cNvSpPr>
          <p:nvPr>
            <p:ph type="title"/>
          </p:nvPr>
        </p:nvSpPr>
        <p:spPr>
          <a:xfrm>
            <a:off x="838200" y="214294"/>
            <a:ext cx="10515600" cy="1325563"/>
          </a:xfrm>
        </p:spPr>
        <p:txBody>
          <a:bodyPr>
            <a:normAutofit fontScale="90000"/>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Bible, One Story: The Bridegroom</a:t>
            </a:r>
          </a:p>
        </p:txBody>
      </p:sp>
      <p:sp>
        <p:nvSpPr>
          <p:cNvPr id="8" name="Slide Number Placeholder 5">
            <a:extLst>
              <a:ext uri="{FF2B5EF4-FFF2-40B4-BE49-F238E27FC236}">
                <a16:creationId xmlns:a16="http://schemas.microsoft.com/office/drawing/2014/main" id="{FB30EBE4-2094-5F78-BA31-84C47F07359E}"/>
              </a:ext>
            </a:extLst>
          </p:cNvPr>
          <p:cNvSpPr>
            <a:spLocks noGrp="1"/>
          </p:cNvSpPr>
          <p:nvPr>
            <p:ph type="sldNum" sz="quarter" idx="12"/>
          </p:nvPr>
        </p:nvSpPr>
        <p:spPr>
          <a:xfrm>
            <a:off x="9259718" y="6302447"/>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14</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a:extLst>
              <a:ext uri="{FF2B5EF4-FFF2-40B4-BE49-F238E27FC236}">
                <a16:creationId xmlns:a16="http://schemas.microsoft.com/office/drawing/2014/main" id="{2291DE47-0FB1-E0DB-5161-3F3D02AEA9BC}"/>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E737B24B-DDD5-7C95-C609-056623045DE2}"/>
              </a:ext>
            </a:extLst>
          </p:cNvPr>
          <p:cNvSpPr txBox="1"/>
          <p:nvPr/>
        </p:nvSpPr>
        <p:spPr>
          <a:xfrm>
            <a:off x="838200" y="1544413"/>
            <a:ext cx="10730948" cy="4884735"/>
          </a:xfrm>
          <a:prstGeom prst="rect">
            <a:avLst/>
          </a:prstGeom>
          <a:solidFill>
            <a:schemeClr val="bg1">
              <a:alpha val="50000"/>
            </a:schemeClr>
          </a:solidFill>
        </p:spPr>
        <p:txBody>
          <a:bodyPr wrap="square">
            <a:spAutoFit/>
          </a:bodyPr>
          <a:lstStyle/>
          <a:p>
            <a:pPr>
              <a:lnSpc>
                <a:spcPct val="107000"/>
              </a:lnSpc>
            </a:pPr>
            <a:r>
              <a:rPr lang="en-US" sz="2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imagery of the bridegroom is deeply rooted in the Old Testament.  Throughout the prophetic literature, God is portrayed as a husband and lover of His people, Israel.  Through prophets like Isaiah and Hosea, God communicates His covenant love for His people in marital terms.  For example, Isaiah 62:4–5 says, “As a bridegroom rejoices over his bride, so will your God rejoice over you” (see also Isa.  54:5-6).  Hosea 2:16 anticipates a day when Israel will call the Lord “my husband,” as He lovingly restores His bride, even though she has been unfaithful.</a:t>
            </a: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Interestingly, the Old Testament never presents the Messiah as a bridegroom.  So when Jesus identifies Himself as bridegroom, the connection to Himself and the Messiah seems unique to Jesus.  Jesus is the divine bridegroom— God in the flesh, lovingly pursuing a relationship with His people.  Paul later describes the church as a bride awaiting her heavenly groom (2 Cor.  11:2); and Revelation 19:7–9 picks up on this wedding imagery, depicting a joyful wedding supper of the Lamb. </a:t>
            </a:r>
          </a:p>
        </p:txBody>
      </p:sp>
      <p:cxnSp>
        <p:nvCxnSpPr>
          <p:cNvPr id="9" name="Straight Connector 8">
            <a:extLst>
              <a:ext uri="{FF2B5EF4-FFF2-40B4-BE49-F238E27FC236}">
                <a16:creationId xmlns:a16="http://schemas.microsoft.com/office/drawing/2014/main" id="{203273CD-03F1-5F88-129B-B2D5D1FFB769}"/>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E83E24-4911-792E-6DB3-F531F28A5FD3}"/>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392F9498-D46D-44BB-FC69-84B8B503BAF8}"/>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4F195166-D595-AF2C-F6D3-860C950FE7A6}"/>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449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902C293B-DEEF-553C-963F-C0466CDB564A}"/>
              </a:ext>
            </a:extLst>
          </p:cNvPr>
          <p:cNvSpPr>
            <a:spLocks noGrp="1"/>
          </p:cNvSpPr>
          <p:nvPr>
            <p:ph type="sldNum" sz="quarter" idx="12"/>
          </p:nvPr>
        </p:nvSpPr>
        <p:spPr>
          <a:xfrm>
            <a:off x="10053281" y="6216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15</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DE986114-DDB8-3792-AD8B-7D0C70922AAB}"/>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10243849" y="3613403"/>
            <a:ext cx="1948150" cy="2046118"/>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p:spPr>
      </p:pic>
      <p:sp>
        <p:nvSpPr>
          <p:cNvPr id="6" name="Footer Placeholder 9">
            <a:extLst>
              <a:ext uri="{FF2B5EF4-FFF2-40B4-BE49-F238E27FC236}">
                <a16:creationId xmlns:a16="http://schemas.microsoft.com/office/drawing/2014/main" id="{D64DF96B-6F76-45A9-2821-4BDB7F76A531}"/>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A2A387B5-3C51-8D69-BBE4-D58F654778E5}"/>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ACB86A-5E46-F7D0-4A9F-7DD5B8851636}"/>
              </a:ext>
            </a:extLst>
          </p:cNvPr>
          <p:cNvCxnSpPr>
            <a:cxnSpLocks/>
          </p:cNvCxnSpPr>
          <p:nvPr/>
        </p:nvCxnSpPr>
        <p:spPr>
          <a:xfrm>
            <a:off x="848534" y="1546980"/>
            <a:ext cx="111556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520130-A84B-67C5-9AB5-65D0E0CBB3EA}"/>
              </a:ext>
            </a:extLst>
          </p:cNvPr>
          <p:cNvSpPr txBox="1"/>
          <p:nvPr/>
        </p:nvSpPr>
        <p:spPr>
          <a:xfrm>
            <a:off x="784013" y="456841"/>
            <a:ext cx="10525991" cy="532903"/>
          </a:xfrm>
          <a:prstGeom prst="rect">
            <a:avLst/>
          </a:prstGeom>
          <a:noFill/>
        </p:spPr>
        <p:txBody>
          <a:bodyPr wrap="square">
            <a:spAutoFit/>
          </a:bodyPr>
          <a:lstStyle/>
          <a:p>
            <a:pPr>
              <a:lnSpc>
                <a:spcPct val="107000"/>
              </a:lnSpc>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14" name="TextBox 13">
            <a:extLst>
              <a:ext uri="{FF2B5EF4-FFF2-40B4-BE49-F238E27FC236}">
                <a16:creationId xmlns:a16="http://schemas.microsoft.com/office/drawing/2014/main" id="{2497A8F7-F23A-76EA-4067-534B06B02633}"/>
              </a:ext>
            </a:extLst>
          </p:cNvPr>
          <p:cNvSpPr txBox="1"/>
          <p:nvPr/>
        </p:nvSpPr>
        <p:spPr>
          <a:xfrm>
            <a:off x="3554477" y="544023"/>
            <a:ext cx="8119407" cy="407035"/>
          </a:xfrm>
          <a:prstGeom prst="rect">
            <a:avLst/>
          </a:prstGeom>
          <a:noFill/>
          <a:ln>
            <a:solidFill>
              <a:schemeClr val="bg1"/>
            </a:solidFill>
          </a:ln>
        </p:spPr>
        <p:txBody>
          <a:bodyPr wrap="square">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is the authority over how we live.</a:t>
            </a:r>
          </a:p>
        </p:txBody>
      </p:sp>
      <p:cxnSp>
        <p:nvCxnSpPr>
          <p:cNvPr id="15" name="Straight Connector 14">
            <a:extLst>
              <a:ext uri="{FF2B5EF4-FFF2-40B4-BE49-F238E27FC236}">
                <a16:creationId xmlns:a16="http://schemas.microsoft.com/office/drawing/2014/main" id="{C15B24F8-7F9D-DDDF-4DDF-BE56858E4048}"/>
              </a:ext>
            </a:extLst>
          </p:cNvPr>
          <p:cNvCxnSpPr>
            <a:cxnSpLocks/>
          </p:cNvCxnSpPr>
          <p:nvPr/>
        </p:nvCxnSpPr>
        <p:spPr>
          <a:xfrm>
            <a:off x="848534" y="1003725"/>
            <a:ext cx="10972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8FB8EE-367A-8177-A5EC-2B92E33758E6}"/>
              </a:ext>
            </a:extLst>
          </p:cNvPr>
          <p:cNvSpPr txBox="1"/>
          <p:nvPr/>
        </p:nvSpPr>
        <p:spPr>
          <a:xfrm>
            <a:off x="1104900" y="987849"/>
            <a:ext cx="6096000" cy="532903"/>
          </a:xfrm>
          <a:prstGeom prst="rect">
            <a:avLst/>
          </a:prstGeom>
          <a:noFill/>
          <a:ln>
            <a:solidFill>
              <a:schemeClr val="bg1"/>
            </a:solidFill>
          </a:ln>
        </p:spPr>
        <p:txBody>
          <a:bodyPr wrap="square">
            <a:spAutoFit/>
          </a:bodyPr>
          <a:lstStyle/>
          <a:p>
            <a:pPr marL="0" marR="0">
              <a:lnSpc>
                <a:spcPct val="107000"/>
              </a:lnSpc>
              <a:spcBef>
                <a:spcPts val="0"/>
              </a:spcBef>
              <a:spcAft>
                <a:spcPts val="0"/>
              </a:spcAft>
            </a:pPr>
            <a:r>
              <a:rPr lang="en-US" sz="2800" b="1" kern="10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Jesus at the Center</a:t>
            </a:r>
          </a:p>
        </p:txBody>
      </p:sp>
      <p:sp>
        <p:nvSpPr>
          <p:cNvPr id="4" name="Content Placeholder 2">
            <a:extLst>
              <a:ext uri="{FF2B5EF4-FFF2-40B4-BE49-F238E27FC236}">
                <a16:creationId xmlns:a16="http://schemas.microsoft.com/office/drawing/2014/main" id="{C741E62E-7780-8E62-AD40-7F7BD31CEDDB}"/>
              </a:ext>
            </a:extLst>
          </p:cNvPr>
          <p:cNvSpPr txBox="1">
            <a:spLocks/>
          </p:cNvSpPr>
          <p:nvPr/>
        </p:nvSpPr>
        <p:spPr>
          <a:xfrm>
            <a:off x="646711" y="2167894"/>
            <a:ext cx="9843483" cy="484250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Fasting and Sabbath observance are practices that can seem strange and foreign to the modern world.  But notice that many people are obsessed with productivity, self-care, time-management, and dieting.  We track steps, schedule rest, and follow rules about what we should and should not do with our bodies and our time.  While we don’t face the same religious pressures, many of us can relate to the burden of constantly trying to “do it right. ” Whether it’s how we eat, rest, or work, the pressure to live by human-imposed rules can feel relentless.</a:t>
            </a:r>
            <a:r>
              <a:rPr lang="en-US" sz="7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7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This is what makes Jesus’ teaching in Mark 2:18–28 so striking.  He does not dismiss fasting or observing the Sabbath as outdated or irrelevant.  Rather, He redefines these practices, centering them on Himself.  When questioned about fasting, Jesus reminds the people that His presence invites joyous celebration.  The time for fasting and mourning comes when He is absent.  When His disciples are criticized for not following Sabbath traditions, Jesus responds by saying that the Sabbath is for people, not vice versa.  As Lord of the Sabbath, He has authority to interpret a God-honoring Sabbath routine.</a:t>
            </a:r>
            <a:r>
              <a:rPr lang="en-US" sz="7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7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It is easy for people to focus on outward appearances, But Scripture shows that God observes the heart (see 1 Sam.  16:7).  Fasting, which is useful in times of intense prayer, expresses dependence on God.  Likewise, Sabbath serves as a reminder that God is our provider, giving rest to the weary.</a:t>
            </a:r>
            <a:r>
              <a:rPr lang="en-US" sz="7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7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Fasting and Sabbath are not ends in themselves, but they should point us to Jesus.  He fulfills our deepest hunger and gives us true rest.  He should be at the center of our fasting, prayer, rest, and work.  When our lives revolve around Jesus, these practices become life-giving instead of burdensome.  Only through Him can we find true rest and fulfillment. </a:t>
            </a:r>
          </a:p>
        </p:txBody>
      </p:sp>
    </p:spTree>
    <p:extLst>
      <p:ext uri="{BB962C8B-B14F-4D97-AF65-F5344CB8AC3E}">
        <p14:creationId xmlns:p14="http://schemas.microsoft.com/office/powerpoint/2010/main" val="399697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F86BA1F8-64A5-F90E-B283-42DA11D7615B}"/>
            </a:ext>
          </a:extLst>
        </p:cNvPr>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34B51254-71F4-C18F-F5B3-64DC2505E55B}"/>
              </a:ext>
            </a:extLst>
          </p:cNvPr>
          <p:cNvSpPr>
            <a:spLocks noGrp="1"/>
          </p:cNvSpPr>
          <p:nvPr>
            <p:ph type="sldNum" sz="quarter" idx="12"/>
          </p:nvPr>
        </p:nvSpPr>
        <p:spPr>
          <a:xfrm>
            <a:off x="10053281" y="6216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16</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E9391C14-8467-FE38-2909-8E72BD663E9E}"/>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10243849" y="3613403"/>
            <a:ext cx="1948150" cy="2046118"/>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p:spPr>
      </p:pic>
      <p:sp>
        <p:nvSpPr>
          <p:cNvPr id="6" name="Footer Placeholder 9">
            <a:extLst>
              <a:ext uri="{FF2B5EF4-FFF2-40B4-BE49-F238E27FC236}">
                <a16:creationId xmlns:a16="http://schemas.microsoft.com/office/drawing/2014/main" id="{233657AA-C61F-BCE9-B6AD-E52B5A261616}"/>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15979AA3-6613-1CDB-0216-F740E45E8916}"/>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D97070-10AB-16A8-82BC-7B2DD985E81C}"/>
              </a:ext>
            </a:extLst>
          </p:cNvPr>
          <p:cNvCxnSpPr>
            <a:cxnSpLocks/>
          </p:cNvCxnSpPr>
          <p:nvPr/>
        </p:nvCxnSpPr>
        <p:spPr>
          <a:xfrm>
            <a:off x="848534" y="1546980"/>
            <a:ext cx="111556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E7BF493-7530-9DAD-B877-13EA3A64B2E0}"/>
              </a:ext>
            </a:extLst>
          </p:cNvPr>
          <p:cNvSpPr txBox="1"/>
          <p:nvPr/>
        </p:nvSpPr>
        <p:spPr>
          <a:xfrm>
            <a:off x="784013" y="456841"/>
            <a:ext cx="10525991" cy="532903"/>
          </a:xfrm>
          <a:prstGeom prst="rect">
            <a:avLst/>
          </a:prstGeom>
          <a:noFill/>
        </p:spPr>
        <p:txBody>
          <a:bodyPr wrap="square">
            <a:spAutoFit/>
          </a:bodyPr>
          <a:lstStyle/>
          <a:p>
            <a:pPr>
              <a:lnSpc>
                <a:spcPct val="107000"/>
              </a:lnSpc>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14" name="TextBox 13">
            <a:extLst>
              <a:ext uri="{FF2B5EF4-FFF2-40B4-BE49-F238E27FC236}">
                <a16:creationId xmlns:a16="http://schemas.microsoft.com/office/drawing/2014/main" id="{8D6D46E9-42DA-B6E4-43E0-670B23803512}"/>
              </a:ext>
            </a:extLst>
          </p:cNvPr>
          <p:cNvSpPr txBox="1"/>
          <p:nvPr/>
        </p:nvSpPr>
        <p:spPr>
          <a:xfrm>
            <a:off x="3554477" y="544023"/>
            <a:ext cx="8119407" cy="407035"/>
          </a:xfrm>
          <a:prstGeom prst="rect">
            <a:avLst/>
          </a:prstGeom>
          <a:noFill/>
          <a:ln>
            <a:solidFill>
              <a:schemeClr val="bg1"/>
            </a:solidFill>
          </a:ln>
        </p:spPr>
        <p:txBody>
          <a:bodyPr wrap="square">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is the authority over how we live.</a:t>
            </a:r>
          </a:p>
        </p:txBody>
      </p:sp>
      <p:cxnSp>
        <p:nvCxnSpPr>
          <p:cNvPr id="15" name="Straight Connector 14">
            <a:extLst>
              <a:ext uri="{FF2B5EF4-FFF2-40B4-BE49-F238E27FC236}">
                <a16:creationId xmlns:a16="http://schemas.microsoft.com/office/drawing/2014/main" id="{CD548297-2809-1B3F-BB7E-27017C14180C}"/>
              </a:ext>
            </a:extLst>
          </p:cNvPr>
          <p:cNvCxnSpPr>
            <a:cxnSpLocks/>
          </p:cNvCxnSpPr>
          <p:nvPr/>
        </p:nvCxnSpPr>
        <p:spPr>
          <a:xfrm>
            <a:off x="848534" y="1003725"/>
            <a:ext cx="10972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F710961-44CD-5AA8-A9A5-04AC330A0833}"/>
              </a:ext>
            </a:extLst>
          </p:cNvPr>
          <p:cNvSpPr txBox="1"/>
          <p:nvPr/>
        </p:nvSpPr>
        <p:spPr>
          <a:xfrm>
            <a:off x="1104900" y="987849"/>
            <a:ext cx="6096000" cy="532903"/>
          </a:xfrm>
          <a:prstGeom prst="rect">
            <a:avLst/>
          </a:prstGeom>
          <a:noFill/>
          <a:ln>
            <a:solidFill>
              <a:schemeClr val="bg1"/>
            </a:solidFill>
          </a:ln>
        </p:spPr>
        <p:txBody>
          <a:bodyPr wrap="square">
            <a:spAutoFit/>
          </a:bodyPr>
          <a:lstStyle/>
          <a:p>
            <a:pPr marL="0" marR="0">
              <a:lnSpc>
                <a:spcPct val="107000"/>
              </a:lnSpc>
              <a:spcBef>
                <a:spcPts val="0"/>
              </a:spcBef>
              <a:spcAft>
                <a:spcPts val="0"/>
              </a:spcAft>
            </a:pPr>
            <a:r>
              <a:rPr lang="en-US" sz="2800" b="1" kern="10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Jesus at the Center</a:t>
            </a:r>
          </a:p>
        </p:txBody>
      </p:sp>
      <p:sp>
        <p:nvSpPr>
          <p:cNvPr id="3" name="Content Placeholder 2">
            <a:extLst>
              <a:ext uri="{FF2B5EF4-FFF2-40B4-BE49-F238E27FC236}">
                <a16:creationId xmlns:a16="http://schemas.microsoft.com/office/drawing/2014/main" id="{A3D45819-0CFD-AADF-4B13-028AB92A50BD}"/>
              </a:ext>
            </a:extLst>
          </p:cNvPr>
          <p:cNvSpPr txBox="1">
            <a:spLocks/>
          </p:cNvSpPr>
          <p:nvPr/>
        </p:nvSpPr>
        <p:spPr>
          <a:xfrm>
            <a:off x="793454" y="2460793"/>
            <a:ext cx="9646603" cy="43513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300"/>
              </a:spcBef>
              <a:buFont typeface="Wingdings 3" charset="2"/>
              <a:buNone/>
            </a:pPr>
            <a:r>
              <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1 In what ways can people miss the point of fasting and observing the Sabbath today?</a:t>
            </a:r>
          </a:p>
          <a:p>
            <a:pPr marL="0" indent="0">
              <a:spcBef>
                <a:spcPts val="300"/>
              </a:spcBef>
              <a:buFont typeface="Wingdings 3" charset="2"/>
              <a:buNone/>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spcBef>
                <a:spcPts val="300"/>
              </a:spcBef>
              <a:buFont typeface="Wingdings 3" charset="2"/>
              <a:buNone/>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spcBef>
                <a:spcPts val="300"/>
              </a:spcBef>
              <a:buFont typeface="Wingdings 3" charset="2"/>
              <a:buNone/>
            </a:pPr>
            <a:r>
              <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rPr>
              <a:t>2 How might knowing that the Sabbath was made for people challenge your view of rest?</a:t>
            </a:r>
          </a:p>
          <a:p>
            <a:pPr marL="0" indent="0">
              <a:spcBef>
                <a:spcPts val="300"/>
              </a:spcBef>
              <a:buFont typeface="Wingdings 3" charset="2"/>
              <a:buNone/>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spcBef>
                <a:spcPts val="300"/>
              </a:spcBef>
              <a:buFont typeface="Wingdings 3" charset="2"/>
              <a:buNone/>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spcBef>
                <a:spcPts val="300"/>
              </a:spcBef>
              <a:buFont typeface="Wingdings 3" charset="2"/>
              <a:buNone/>
            </a:pPr>
            <a:r>
              <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rPr>
              <a:t>3 What are some practical ways we can keep Jesus as the center of our lives?</a:t>
            </a:r>
          </a:p>
        </p:txBody>
      </p:sp>
    </p:spTree>
    <p:extLst>
      <p:ext uri="{BB962C8B-B14F-4D97-AF65-F5344CB8AC3E}">
        <p14:creationId xmlns:p14="http://schemas.microsoft.com/office/powerpoint/2010/main" val="36036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3A36C-48DD-2056-D185-69D7AD822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39D58-9B7E-5E6B-7BB0-ED9FC63220B6}"/>
              </a:ext>
            </a:extLst>
          </p:cNvPr>
          <p:cNvSpPr>
            <a:spLocks noGrp="1"/>
          </p:cNvSpPr>
          <p:nvPr>
            <p:ph type="title"/>
          </p:nvPr>
        </p:nvSpPr>
        <p:spPr>
          <a:xfrm>
            <a:off x="838200" y="214294"/>
            <a:ext cx="10515600" cy="1325563"/>
          </a:xfrm>
        </p:spPr>
        <p:txBody>
          <a:bodyPr>
            <a:normAutofit/>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Conclusion: </a:t>
            </a:r>
            <a:r>
              <a:rPr lang="en-US" sz="4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Centering Customs on Christ</a:t>
            </a:r>
            <a:endPar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8" name="Slide Number Placeholder 5">
            <a:extLst>
              <a:ext uri="{FF2B5EF4-FFF2-40B4-BE49-F238E27FC236}">
                <a16:creationId xmlns:a16="http://schemas.microsoft.com/office/drawing/2014/main" id="{D067CD63-A663-2549-0BBA-EE1D97279BF3}"/>
              </a:ext>
            </a:extLst>
          </p:cNvPr>
          <p:cNvSpPr>
            <a:spLocks noGrp="1"/>
          </p:cNvSpPr>
          <p:nvPr>
            <p:ph type="sldNum" sz="quarter" idx="12"/>
          </p:nvPr>
        </p:nvSpPr>
        <p:spPr>
          <a:xfrm>
            <a:off x="9310983" y="6274904"/>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17</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a:extLst>
              <a:ext uri="{FF2B5EF4-FFF2-40B4-BE49-F238E27FC236}">
                <a16:creationId xmlns:a16="http://schemas.microsoft.com/office/drawing/2014/main" id="{81A9B3C9-3E30-E0BF-D756-2D37E988148F}"/>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DB5F3580-CAD8-6A95-9B57-62A6090A653B}"/>
              </a:ext>
            </a:extLst>
          </p:cNvPr>
          <p:cNvSpPr txBox="1"/>
          <p:nvPr/>
        </p:nvSpPr>
        <p:spPr>
          <a:xfrm>
            <a:off x="646564" y="1641854"/>
            <a:ext cx="11164424" cy="4819909"/>
          </a:xfrm>
          <a:prstGeom prst="rect">
            <a:avLst/>
          </a:prstGeom>
          <a:solidFill>
            <a:schemeClr val="bg1">
              <a:alpha val="50000"/>
            </a:schemeClr>
          </a:solidFill>
        </p:spPr>
        <p:txBody>
          <a:bodyPr wrap="square">
            <a:spAutoFit/>
          </a:bodyPr>
          <a:lstStyle/>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Christians around the globe hold differing viewpoints on the practices of fasting and Sabbath-keeping.  Their practices reflect tradition, doctrinal convictions, and/or personal choice.</a:t>
            </a: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Today’s lesson gives a reason for this variety: Jesus, unlike the Pharisees, did not present set rules about fasting or the Sabbath.  Instead, He pointed to their intent and His authority and presence.  He taught new ways of living in God’s kingdom, focusing on freedom and well-being rather than strict adherence to rules and regulations (compare Colossians 2:16).  Jesus calls us to center our spiritual practices on Him as the source of life.  God designed humans to follow cycles of work, rest, feasting, and fasting.  Jesus, as our Lord, invites us to trust Him on this.  His way offers rest from burdens, not additional weight (Matthew 11:28–30; 1 John 5:3).  Life with Jesus presents opportunities for both celebration and mourning, with Scripture guiding us in what is appropriate at any given time (Romans 12:15; 1 Corinthians 5:2; 2 Corinthians 7:11).  If our spiritual disciplines strengthen our dependence on Jesus, then they are beneficial, regardless of the specifics (Romans 14:22; 1 Corinthians 8:8). </a:t>
            </a:r>
            <a:endPar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Ultimately, the goal is not to find the perfect formula for any rhythm of life but to thrive in our relationship with Jesus.  May He be the heartbeat, center, origin, and director of all we do. </a:t>
            </a:r>
          </a:p>
        </p:txBody>
      </p:sp>
      <p:cxnSp>
        <p:nvCxnSpPr>
          <p:cNvPr id="9" name="Straight Connector 8">
            <a:extLst>
              <a:ext uri="{FF2B5EF4-FFF2-40B4-BE49-F238E27FC236}">
                <a16:creationId xmlns:a16="http://schemas.microsoft.com/office/drawing/2014/main" id="{BEBD3870-1AD1-4F81-EAD9-D3A9AAC13B28}"/>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78F781-5CB6-8831-10DE-05C692E3F951}"/>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F9FDC7C8-74BF-1781-4EC4-4E315010ED13}"/>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DD7B839B-E6F2-DBA3-6945-733B0AA922D9}"/>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067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378EF2D-0FE3-87DA-93CB-0D4FF316A144}"/>
              </a:ext>
            </a:extLst>
          </p:cNvPr>
          <p:cNvSpPr txBox="1"/>
          <p:nvPr/>
        </p:nvSpPr>
        <p:spPr>
          <a:xfrm>
            <a:off x="684994" y="686179"/>
            <a:ext cx="11507006" cy="769441"/>
          </a:xfrm>
          <a:prstGeom prst="rect">
            <a:avLst/>
          </a:prstGeom>
          <a:solidFill>
            <a:schemeClr val="accent2">
              <a:lumMod val="50000"/>
              <a:alpha val="40000"/>
            </a:schemeClr>
          </a:solidFill>
          <a:ln w="76200">
            <a:solidFill>
              <a:schemeClr val="accent2">
                <a:lumMod val="50000"/>
              </a:schemeClr>
            </a:solidFill>
          </a:ln>
        </p:spPr>
        <p:txBody>
          <a:bodyPr wrap="square">
            <a:spAutoFit/>
          </a:bodyPr>
          <a:lstStyle/>
          <a:p>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Live It Out:</a:t>
            </a:r>
            <a:r>
              <a:rPr lang="en-US" sz="4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Plan a Sabbath that is all about Jesus.</a:t>
            </a:r>
          </a:p>
        </p:txBody>
      </p:sp>
      <p:sp>
        <p:nvSpPr>
          <p:cNvPr id="6" name="Rectangle 5">
            <a:extLst>
              <a:ext uri="{FF2B5EF4-FFF2-40B4-BE49-F238E27FC236}">
                <a16:creationId xmlns:a16="http://schemas.microsoft.com/office/drawing/2014/main" id="{82C01810-1B81-4DB7-803B-568937633E50}"/>
              </a:ext>
            </a:extLst>
          </p:cNvPr>
          <p:cNvSpPr/>
          <p:nvPr/>
        </p:nvSpPr>
        <p:spPr>
          <a:xfrm>
            <a:off x="4711250" y="4562763"/>
            <a:ext cx="6823019" cy="2087944"/>
          </a:xfrm>
          <a:prstGeom prst="rect">
            <a:avLst/>
          </a:prstGeom>
          <a:solidFill>
            <a:schemeClr val="accent2">
              <a:lumMod val="50000"/>
            </a:schemeClr>
          </a:solidFill>
          <a:ln w="76200">
            <a:solidFill>
              <a:schemeClr val="accent2">
                <a:lumMod val="50000"/>
              </a:schemeClr>
            </a:solidFill>
          </a:ln>
        </p:spPr>
        <p:txBody>
          <a:bodyPr wrap="square">
            <a:spAutoFit/>
          </a:bodyPr>
          <a:lstStyle/>
          <a:p>
            <a:pPr marL="91440" marR="0">
              <a:lnSpc>
                <a:spcPct val="107000"/>
              </a:lnSpc>
              <a:spcBef>
                <a:spcPts val="0"/>
              </a:spcBef>
              <a:spcAft>
                <a:spcPts val="0"/>
              </a:spcAft>
            </a:pPr>
            <a:r>
              <a:rPr lang="en-US" sz="3200" b="1" i="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Embracing Rest</a:t>
            </a:r>
          </a:p>
          <a:p>
            <a:pPr lvl="1">
              <a:lnSpc>
                <a:spcPct val="107000"/>
              </a:lnSpc>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Sabbath is a gift from God, designed not as a burden but a delight.  Once a week we are invited to rest and enjoy the Creator and His creation.  If a Sabbath is already part of your rhythm, write down how you hope to spend it.  If Sabbath is not your routine, plan a Sabbath with the Lord of Sabbath. </a:t>
            </a:r>
          </a:p>
        </p:txBody>
      </p:sp>
      <p:sp>
        <p:nvSpPr>
          <p:cNvPr id="12" name="TextBox 11">
            <a:extLst>
              <a:ext uri="{FF2B5EF4-FFF2-40B4-BE49-F238E27FC236}">
                <a16:creationId xmlns:a16="http://schemas.microsoft.com/office/drawing/2014/main" id="{3E001B44-E7BD-77BC-9425-71DDB2C4470E}"/>
              </a:ext>
            </a:extLst>
          </p:cNvPr>
          <p:cNvSpPr txBox="1"/>
          <p:nvPr/>
        </p:nvSpPr>
        <p:spPr>
          <a:xfrm>
            <a:off x="776527" y="2225540"/>
            <a:ext cx="7869446" cy="923330"/>
          </a:xfrm>
          <a:prstGeom prst="rect">
            <a:avLst/>
          </a:prstGeom>
          <a:noFill/>
          <a:ln w="76200">
            <a:noFill/>
          </a:ln>
        </p:spPr>
        <p:txBody>
          <a:bodyPr wrap="square">
            <a:spAutoFit/>
          </a:bodyPr>
          <a:lstStyle/>
          <a:p>
            <a:pPr marL="0" marR="0">
              <a:spcBef>
                <a:spcPts val="0"/>
              </a:spcBef>
              <a:spcAft>
                <a:spcPts val="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Sabbath is traditionally celebrated from Friday evening until Saturday evening.  But since we serve the Lord of the Sabbath, maybe there is another habit of restraint and rest that</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197997"/>
            <a:ext cx="2479541" cy="365125"/>
          </a:xfrm>
          <a:prstGeom prst="rect">
            <a:avLst/>
          </a:prstGeom>
          <a:solidFill>
            <a:schemeClr val="accent2">
              <a:lumMod val="50000"/>
            </a:schemeClr>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CHRISTIAN RHYTHMS OF LIFE</a:t>
            </a:r>
          </a:p>
        </p:txBody>
      </p: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81107" y="1408392"/>
            <a:ext cx="8686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36153"/>
            <a:ext cx="402336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36869" name="Line 8"/>
          <p:cNvSpPr>
            <a:spLocks noChangeShapeType="1"/>
          </p:cNvSpPr>
          <p:nvPr/>
        </p:nvSpPr>
        <p:spPr bwMode="auto">
          <a:xfrm flipV="1">
            <a:off x="5020014" y="2031497"/>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pic>
        <p:nvPicPr>
          <p:cNvPr id="3" name="Picture 2">
            <a:extLst>
              <a:ext uri="{FF2B5EF4-FFF2-40B4-BE49-F238E27FC236}">
                <a16:creationId xmlns:a16="http://schemas.microsoft.com/office/drawing/2014/main" id="{21F44691-EFF1-85A3-29C4-D465A71CDEE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flipH="1">
            <a:off x="368301" y="3574571"/>
            <a:ext cx="3696656" cy="2287991"/>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ln w="38100">
            <a:solidFill>
              <a:schemeClr val="accent2">
                <a:lumMod val="50000"/>
              </a:schemeClr>
            </a:solidFill>
          </a:ln>
          <a:effectLst>
            <a:glow rad="2286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pic>
        <p:nvPicPr>
          <p:cNvPr id="8" name="Picture 7">
            <a:extLst>
              <a:ext uri="{FF2B5EF4-FFF2-40B4-BE49-F238E27FC236}">
                <a16:creationId xmlns:a16="http://schemas.microsoft.com/office/drawing/2014/main" id="{49C93349-A7DE-F0C4-EC10-3D61972238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37505" y="926234"/>
            <a:ext cx="3255111" cy="2376524"/>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a:ln w="38100">
            <a:solidFill>
              <a:schemeClr val="accent2">
                <a:lumMod val="50000"/>
              </a:schemeClr>
            </a:solidFill>
          </a:ln>
          <a:effectLst>
            <a:glow rad="1397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sp>
        <p:nvSpPr>
          <p:cNvPr id="5" name="Slide Number Placeholder 5">
            <a:extLst>
              <a:ext uri="{FF2B5EF4-FFF2-40B4-BE49-F238E27FC236}">
                <a16:creationId xmlns:a16="http://schemas.microsoft.com/office/drawing/2014/main" id="{D4DB40FF-5CD6-653A-27F7-411229FE52BB}"/>
              </a:ext>
            </a:extLst>
          </p:cNvPr>
          <p:cNvSpPr txBox="1">
            <a:spLocks/>
          </p:cNvSpPr>
          <p:nvPr/>
        </p:nvSpPr>
        <p:spPr>
          <a:xfrm>
            <a:off x="-1530126" y="5987420"/>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18</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a:extLst>
              <a:ext uri="{FF2B5EF4-FFF2-40B4-BE49-F238E27FC236}">
                <a16:creationId xmlns:a16="http://schemas.microsoft.com/office/drawing/2014/main" id="{27CC759F-0541-E7AB-0B98-E356BEA6D860}"/>
              </a:ext>
            </a:extLst>
          </p:cNvPr>
          <p:cNvSpPr txBox="1"/>
          <p:nvPr/>
        </p:nvSpPr>
        <p:spPr>
          <a:xfrm>
            <a:off x="2945441" y="2751330"/>
            <a:ext cx="6009292" cy="923330"/>
          </a:xfrm>
          <a:prstGeom prst="rect">
            <a:avLst/>
          </a:prstGeom>
          <a:noFill/>
        </p:spPr>
        <p:txBody>
          <a:bodyPr wrap="square">
            <a:spAutoFit/>
          </a:bodyPr>
          <a:lstStyle/>
          <a:p>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invites you to try.  As we plan a respite with Jesus, ask whether your Lord would want you to include anyone else.  We have to make time.</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60473" y="1879618"/>
            <a:ext cx="5524500" cy="2957095"/>
          </a:xfrm>
          <a:ln w="190500">
            <a:noFill/>
          </a:ln>
        </p:spPr>
        <p:txBody>
          <a:bodyPr anchor="ctr">
            <a:normAutofit/>
          </a:bodyPr>
          <a:lstStyle/>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D86942A7-47DA-D67C-EE43-A0F99E49B4C9}"/>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7BFB5F07-E446-C852-4B90-F4394C1F1FB5}"/>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2C0E541B-640C-16BC-AAC4-59C07BA8C1B2}"/>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D60B9ED6-6224-5750-9242-946BB3BEF35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3EFBDE82-69B8-D43A-EB32-475C55B7B21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3FD70DA2-668D-8D27-2C55-0F8807A65E4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0E91380F-427D-4DF0-FA11-CF385257354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A94BD811-5827-2DD9-A793-970F2CB398CA}"/>
                </a:ext>
              </a:extLst>
            </p:cNvPr>
            <p:cNvSpPr/>
            <p:nvPr/>
          </p:nvSpPr>
          <p:spPr>
            <a:xfrm>
              <a:off x="2514600" y="6188090"/>
              <a:ext cx="5048626" cy="247650"/>
            </a:xfrm>
            <a:prstGeom prst="rect">
              <a:avLst/>
            </a:prstGeom>
            <a:solidFill>
              <a:srgbClr val="002060"/>
            </a:solidFill>
          </p:spPr>
          <p:txBody>
            <a:bodyPr wrap="square" lIns="64291" tIns="32146" rIns="64291" bIns="32146">
              <a:spAutoFit/>
            </a:bodyPr>
            <a:lstStyle/>
            <a:p>
              <a:pPr algn="ctr"/>
              <a:r>
                <a:rPr lang="en-US" sz="800" dirty="0">
                  <a:solidFill>
                    <a:schemeClr val="bg1"/>
                  </a:solidFill>
                  <a:latin typeface="Gotham Book"/>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C951D9CA-AEAD-4692-C976-176F1C68A24F}"/>
              </a:ext>
            </a:extLst>
          </p:cNvPr>
          <p:cNvPicPr>
            <a:picLocks noChangeAspect="1"/>
          </p:cNvPicPr>
          <p:nvPr/>
        </p:nvPicPr>
        <p:blipFill>
          <a:blip r:embed="rId7">
            <a:extLst>
              <a:ext uri="{28A0092B-C50C-407E-A947-70E740481C1C}">
                <a14:useLocalDpi xmlns:a14="http://schemas.microsoft.com/office/drawing/2010/main" val="0"/>
              </a:ext>
            </a:extLst>
          </a:blip>
          <a:srcRect t="5964" b="5964"/>
          <a:stretch/>
        </p:blipFill>
        <p:spPr>
          <a:xfrm>
            <a:off x="-69143" y="-141668"/>
            <a:ext cx="5940241" cy="6999668"/>
          </a:xfrm>
          <a:prstGeom prst="rect">
            <a:avLst/>
          </a:prstGeom>
        </p:spPr>
      </p:pic>
      <p:sp>
        <p:nvSpPr>
          <p:cNvPr id="3" name="Trapezoid 2">
            <a:extLst>
              <a:ext uri="{FF2B5EF4-FFF2-40B4-BE49-F238E27FC236}">
                <a16:creationId xmlns:a16="http://schemas.microsoft.com/office/drawing/2014/main" id="{4DCFE766-46FF-1384-CB23-26E192AC0F87}"/>
              </a:ext>
            </a:extLst>
          </p:cNvPr>
          <p:cNvSpPr/>
          <p:nvPr/>
        </p:nvSpPr>
        <p:spPr>
          <a:xfrm>
            <a:off x="341194" y="0"/>
            <a:ext cx="4735773" cy="6858000"/>
          </a:xfrm>
          <a:prstGeom prst="trapezoid">
            <a:avLst>
              <a:gd name="adj" fmla="val 40850"/>
            </a:avLst>
          </a:prstGeom>
          <a:blipFill>
            <a:blip r:embed="rId8">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a:blipFill>
          <a:ln w="1905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404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C4138E-2D57-A210-3460-21125FA70CD1}"/>
              </a:ext>
            </a:extLst>
          </p:cNvPr>
          <p:cNvPicPr>
            <a:picLocks noChangeAspect="1"/>
          </p:cNvPicPr>
          <p:nvPr/>
        </p:nvPicPr>
        <p:blipFill>
          <a:blip r:embed="rId3">
            <a:alphaModFix amt="70000"/>
            <a:duotone>
              <a:schemeClr val="accent2">
                <a:shade val="45000"/>
                <a:satMod val="135000"/>
              </a:schemeClr>
              <a:prstClr val="white"/>
            </a:duotone>
            <a:extLst>
              <a:ext uri="{BEBA8EAE-BF5A-486C-A8C5-ECC9F3942E4B}">
                <a14:imgProps xmlns:a14="http://schemas.microsoft.com/office/drawing/2010/main">
                  <a14:imgLayer r:embed="rId4">
                    <a14:imgEffect>
                      <a14:artisticGlowEdges/>
                    </a14:imgEffect>
                    <a14:imgEffect>
                      <a14:colorTemperature colorTemp="7200"/>
                    </a14:imgEffect>
                  </a14:imgLayer>
                </a14:imgProps>
              </a:ext>
              <a:ext uri="{28A0092B-C50C-407E-A947-70E740481C1C}">
                <a14:useLocalDpi xmlns:a14="http://schemas.microsoft.com/office/drawing/2010/main" val="0"/>
              </a:ext>
            </a:extLst>
          </a:blip>
          <a:srcRect/>
          <a:stretch/>
        </p:blipFill>
        <p:spPr>
          <a:xfrm>
            <a:off x="0" y="-206731"/>
            <a:ext cx="12192000" cy="6858000"/>
          </a:xfrm>
          <a:prstGeom prst="rect">
            <a:avLst/>
          </a:prstGeom>
          <a:ln>
            <a:solidFill>
              <a:schemeClr val="accent2">
                <a:lumMod val="50000"/>
              </a:schemeClr>
            </a:solidFill>
          </a:ln>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3708083" y="-206731"/>
            <a:ext cx="3480438" cy="1444981"/>
          </a:xfrm>
        </p:spPr>
        <p:txBody>
          <a:bodyPr vert="horz" lIns="91440" tIns="45720" rIns="91440" bIns="45720" rtlCol="0" anchor="ctr">
            <a:normAutofit/>
          </a:bodyPr>
          <a:lstStyle/>
          <a:p>
            <a:pPr marL="0" marR="0">
              <a:spcAft>
                <a:spcPts val="0"/>
              </a:spcAft>
            </a:pPr>
            <a:r>
              <a:rPr lang="en-US" sz="6000" b="1" u="sng" kern="1200" cap="small" dirty="0">
                <a:ln>
                  <a:solidFill>
                    <a:schemeClr val="tx1"/>
                  </a:solidFill>
                </a:ln>
                <a:solidFill>
                  <a:srgbClr val="FFFFFF"/>
                </a:solidFill>
                <a:effectLst>
                  <a:outerShdw blurRad="38100" dist="38100" dir="2700000" algn="tl">
                    <a:srgbClr val="000000">
                      <a:alpha val="43137"/>
                    </a:srgbClr>
                  </a:outerShdw>
                </a:effectLst>
                <a:latin typeface="Arial Black" panose="020B0A04020102020204" pitchFamily="34" charset="0"/>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210301" y="1529659"/>
            <a:ext cx="5756510" cy="5211274"/>
          </a:xfrm>
          <a:noFill/>
        </p:spPr>
        <p:txBody>
          <a:bodyPr vert="horz" lIns="91440" tIns="45720" rIns="91440" bIns="45720" rtlCol="0" anchor="t">
            <a:normAutofit/>
          </a:bodyPr>
          <a:lstStyle/>
          <a:p>
            <a:pPr marL="0" marR="0">
              <a:lnSpc>
                <a:spcPct val="107000"/>
              </a:lnSpc>
              <a:spcBef>
                <a:spcPts val="0"/>
              </a:spcBef>
              <a:spcAft>
                <a:spcPts val="0"/>
              </a:spcAft>
            </a:pPr>
            <a:r>
              <a:rPr lang="en-US" sz="2400" b="1" dirty="0">
                <a:ln>
                  <a:solidFill>
                    <a:srgbClr val="002060"/>
                  </a:solidFill>
                </a:ln>
                <a:solidFill>
                  <a:srgbClr val="002060"/>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Heavenly Father, may we depend on You in every act of devotion and every rhythm of life.  Whether we are feasting in joy or fasting in sadness, working or resting, may we keep our eyes fixed on You, our Lord and king.  In Jesus’ name we pray.  Amen.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10267170" y="6148414"/>
            <a:ext cx="1812235" cy="365125"/>
          </a:xfrm>
        </p:spPr>
        <p:txBody>
          <a:bodyPr vert="horz" lIns="91440" tIns="45720" rIns="91440" bIns="45720" rtlCol="0" anchor="ctr">
            <a:normAutofit lnSpcReduction="10000"/>
          </a:bodyPr>
          <a:lstStyle/>
          <a:p>
            <a:pPr>
              <a:spcAft>
                <a:spcPts val="600"/>
              </a:spcAft>
            </a:pPr>
            <a:fld id="{D8DA9DAA-006C-4F4B-980E-E3DF019B24E2}" type="slidenum">
              <a:rPr lang="en-US" sz="1800" smtClean="0">
                <a:solidFill>
                  <a:schemeClr val="bg1"/>
                </a:solidFill>
                <a:latin typeface="Arial Black" panose="020B0A04020102020204" pitchFamily="34" charset="0"/>
              </a:rPr>
              <a:pPr>
                <a:spcAft>
                  <a:spcPts val="600"/>
                </a:spcAft>
              </a:pPr>
              <a:t>2</a:t>
            </a:fld>
            <a:endParaRPr lang="en-US" sz="1800" dirty="0">
              <a:solidFill>
                <a:schemeClr val="bg1"/>
              </a:solidFill>
              <a:latin typeface="Arial Black" panose="020B0A04020102020204" pitchFamily="34" charset="0"/>
            </a:endParaRPr>
          </a:p>
        </p:txBody>
      </p:sp>
      <p:sp>
        <p:nvSpPr>
          <p:cNvPr id="7" name="TextBox 6">
            <a:extLst>
              <a:ext uri="{FF2B5EF4-FFF2-40B4-BE49-F238E27FC236}">
                <a16:creationId xmlns:a16="http://schemas.microsoft.com/office/drawing/2014/main" id="{471471E2-DD11-5462-318F-83FC1E69DD20}"/>
              </a:ext>
            </a:extLst>
          </p:cNvPr>
          <p:cNvSpPr txBox="1"/>
          <p:nvPr/>
        </p:nvSpPr>
        <p:spPr>
          <a:xfrm>
            <a:off x="5070764" y="4460283"/>
            <a:ext cx="6745977" cy="868058"/>
          </a:xfrm>
          <a:prstGeom prst="rect">
            <a:avLst/>
          </a:prstGeom>
          <a:noFill/>
        </p:spPr>
        <p:txBody>
          <a:bodyPr wrap="square">
            <a:spAutoFit/>
          </a:bodyPr>
          <a:lstStyle/>
          <a:p>
            <a:pPr marL="0" marR="0">
              <a:lnSpc>
                <a:spcPct val="107000"/>
              </a:lnSpc>
              <a:spcBef>
                <a:spcPts val="0"/>
              </a:spcBef>
              <a:spcAft>
                <a:spcPts val="0"/>
              </a:spcAft>
            </a:pPr>
            <a:r>
              <a:rPr lang="en-US" sz="2800" b="1" u="sng" kern="0" dirty="0">
                <a:ln>
                  <a:solidFill>
                    <a:srgbClr val="002060"/>
                  </a:solidFill>
                </a:ln>
                <a:solidFill>
                  <a:srgbClr val="002060"/>
                </a:solidFill>
                <a:effectLst/>
                <a:latin typeface="Gotham Medium"/>
                <a:ea typeface="Calibri" panose="020F0502020204030204" pitchFamily="34" charset="0"/>
                <a:cs typeface="Calibri" panose="020F0502020204030204" pitchFamily="34" charset="0"/>
              </a:rPr>
              <a:t>Thought to Remember</a:t>
            </a:r>
            <a:endParaRPr lang="en-US" sz="2800" u="sng" kern="100" dirty="0">
              <a:ln>
                <a:solidFill>
                  <a:srgbClr val="002060"/>
                </a:solidFill>
              </a:ln>
              <a:solidFill>
                <a:srgbClr val="002060"/>
              </a:solidFill>
              <a:effectLst/>
              <a:latin typeface="Gotham Medium"/>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a:ln>
                  <a:solidFill>
                    <a:srgbClr val="002060"/>
                  </a:solidFill>
                </a:ln>
                <a:solidFill>
                  <a:srgbClr val="002060"/>
                </a:solidFill>
                <a:effectLst/>
                <a:latin typeface="Gotham Medium"/>
                <a:ea typeface="Calibri" panose="020F0502020204030204" pitchFamily="34" charset="0"/>
                <a:cs typeface="Calibri" panose="020F0502020204030204" pitchFamily="34" charset="0"/>
              </a:rPr>
              <a:t>Christ is Lord over the rhythms of our lives. </a:t>
            </a:r>
            <a:endParaRPr lang="en-US" sz="2000" kern="0" dirty="0">
              <a:ln>
                <a:solidFill>
                  <a:srgbClr val="002060"/>
                </a:solidFill>
              </a:ln>
              <a:solidFill>
                <a:srgbClr val="002060"/>
              </a:solidFill>
              <a:effectLst/>
              <a:latin typeface="Gotham Medium"/>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005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1985760" y="2196578"/>
            <a:ext cx="9571057" cy="4195508"/>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rgbClr val="002060"/>
                </a:solidFill>
                <a:latin typeface="Gotham Medium" panose="02000604030000020004"/>
                <a:ea typeface="Calibri" panose="020F0502020204030204" pitchFamily="34" charset="0"/>
                <a:cs typeface="Times New Roman" panose="02020603050405020304" pitchFamily="18" charset="0"/>
              </a:rPr>
              <a:t>1 Why didn’t Jesus’ disciples fast?</a:t>
            </a:r>
          </a:p>
          <a:p>
            <a:pPr marL="0" marR="0">
              <a:lnSpc>
                <a:spcPct val="107000"/>
              </a:lnSpc>
              <a:spcBef>
                <a:spcPts val="0"/>
              </a:spcBef>
              <a:spcAft>
                <a:spcPts val="0"/>
              </a:spcAft>
            </a:pPr>
            <a:endParaRPr lang="en-US" b="1" dirty="0">
              <a:solidFill>
                <a:srgbClr val="002060"/>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solidFill>
                <a:srgbClr val="002060"/>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b="1" dirty="0">
              <a:solidFill>
                <a:srgbClr val="002060"/>
              </a:solidFill>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100" b="1" dirty="0">
              <a:solidFill>
                <a:srgbClr val="002060"/>
              </a:solidFill>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solidFill>
                  <a:srgbClr val="002060"/>
                </a:solidFill>
                <a:latin typeface="Gotham Medium" panose="02000604030000020004"/>
                <a:cs typeface="Times New Roman" panose="02020603050405020304" pitchFamily="18" charset="0"/>
              </a:rPr>
              <a:t>2 Why can’t Jesus just go along with everything that the religious people thought to be important?</a:t>
            </a:r>
          </a:p>
          <a:p>
            <a:pPr>
              <a:lnSpc>
                <a:spcPct val="107000"/>
              </a:lnSpc>
            </a:pPr>
            <a:endParaRPr lang="en-US" b="1" dirty="0">
              <a:solidFill>
                <a:srgbClr val="002060"/>
              </a:solidFill>
              <a:latin typeface="Gotham Medium" panose="02000604030000020004"/>
              <a:cs typeface="Times New Roman" panose="02020603050405020304" pitchFamily="18" charset="0"/>
            </a:endParaRPr>
          </a:p>
          <a:p>
            <a:pPr>
              <a:lnSpc>
                <a:spcPct val="107000"/>
              </a:lnSpc>
            </a:pPr>
            <a:endParaRPr lang="en-US" sz="1600" b="1" dirty="0">
              <a:solidFill>
                <a:srgbClr val="002060"/>
              </a:solidFill>
              <a:latin typeface="Gotham Medium" panose="02000604030000020004"/>
              <a:cs typeface="Times New Roman" panose="02020603050405020304" pitchFamily="18" charset="0"/>
            </a:endParaRPr>
          </a:p>
          <a:p>
            <a:pPr>
              <a:lnSpc>
                <a:spcPct val="107000"/>
              </a:lnSpc>
            </a:pPr>
            <a:endParaRPr lang="en-US" sz="1600" b="1" dirty="0">
              <a:solidFill>
                <a:srgbClr val="002060"/>
              </a:solidFill>
              <a:latin typeface="Gotham Medium" panose="02000604030000020004"/>
              <a:cs typeface="Times New Roman" panose="02020603050405020304" pitchFamily="18" charset="0"/>
            </a:endParaRPr>
          </a:p>
          <a:p>
            <a:pPr>
              <a:lnSpc>
                <a:spcPct val="107000"/>
              </a:lnSpc>
            </a:pPr>
            <a:endParaRPr lang="en-US" sz="1600" b="1" dirty="0">
              <a:solidFill>
                <a:srgbClr val="002060"/>
              </a:solidFill>
              <a:latin typeface="Gotham Medium" panose="02000604030000020004"/>
              <a:cs typeface="Times New Roman" panose="02020603050405020304" pitchFamily="18" charset="0"/>
            </a:endParaRPr>
          </a:p>
          <a:p>
            <a:pPr>
              <a:lnSpc>
                <a:spcPct val="107000"/>
              </a:lnSpc>
            </a:pPr>
            <a:r>
              <a:rPr lang="en-US" b="1" dirty="0">
                <a:solidFill>
                  <a:srgbClr val="002060"/>
                </a:solidFill>
                <a:latin typeface="Gotham Medium" panose="02000604030000020004"/>
                <a:cs typeface="Times New Roman" panose="02020603050405020304" pitchFamily="18" charset="0"/>
              </a:rPr>
              <a:t>3 When have you had the experience of struggling to explain something about Jesus?</a:t>
            </a:r>
          </a:p>
          <a:p>
            <a:pPr>
              <a:lnSpc>
                <a:spcPct val="107000"/>
              </a:lnSpc>
            </a:pPr>
            <a:endParaRPr lang="en-US" b="1" dirty="0">
              <a:solidFill>
                <a:srgbClr val="002060"/>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rgbClr val="002060"/>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rgbClr val="002060"/>
              </a:solidFill>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b="1" dirty="0">
              <a:solidFill>
                <a:srgbClr val="002060"/>
              </a:solidFill>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7048503" y="-7820"/>
            <a:ext cx="4743447" cy="468224"/>
          </a:xfrm>
          <a:prstGeom prst="rect">
            <a:avLst/>
          </a:prstGeom>
          <a:solidFill>
            <a:schemeClr val="accent2">
              <a:lumMod val="50000"/>
            </a:schemeClr>
          </a:solidFill>
          <a:ln w="12700">
            <a:solidFill>
              <a:schemeClr val="accent2">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Time for Feasting and Fasting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2729569" y="535623"/>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bg1"/>
                </a:solidFill>
                <a:latin typeface="Gotham Medium" panose="02000604030000020004"/>
              </a:rPr>
              <a:t>QUESTION &amp; ANSWER</a:t>
            </a:r>
            <a:endParaRPr lang="en-US" sz="3200" b="1" dirty="0">
              <a:solidFill>
                <a:schemeClr val="bg1"/>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77042"/>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15198"/>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68844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807118" y="537004"/>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2612570" y="2536825"/>
            <a:ext cx="8956622" cy="773673"/>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They were following the wishes of their teacher, and Jesus had not indicated it was time for fasting.  Fasting is a tool for intense prayer and supplication, even during times of lament.  Jesus describes Himself as the bridegroom at a feast, and fasting is not what you do when the guest of honor arrives! Jesus says they will fast, when He is taken. </a:t>
            </a:r>
          </a:p>
        </p:txBody>
      </p:sp>
      <p:sp>
        <p:nvSpPr>
          <p:cNvPr id="8" name="Rectangle 7">
            <a:extLst>
              <a:ext uri="{FF2B5EF4-FFF2-40B4-BE49-F238E27FC236}">
                <a16:creationId xmlns:a16="http://schemas.microsoft.com/office/drawing/2014/main" id="{693BDBB2-0C82-9D47-F236-905DDDD0D02A}"/>
              </a:ext>
            </a:extLst>
          </p:cNvPr>
          <p:cNvSpPr/>
          <p:nvPr/>
        </p:nvSpPr>
        <p:spPr>
          <a:xfrm>
            <a:off x="2599266" y="3779716"/>
            <a:ext cx="8943087" cy="113447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I’m sorry, but it just doesn’t work like that.  How can anyone really be giving Jesus the authority and honor that He deserves if they think that they already know everything? Many of the devoutly religious people of Jesus’ day were expecting something like a restoration of Israel’s past.  God had a plan for an even better future. </a:t>
            </a:r>
          </a:p>
        </p:txBody>
      </p:sp>
      <p:pic>
        <p:nvPicPr>
          <p:cNvPr id="10" name="Picture 9">
            <a:extLst>
              <a:ext uri="{FF2B5EF4-FFF2-40B4-BE49-F238E27FC236}">
                <a16:creationId xmlns:a16="http://schemas.microsoft.com/office/drawing/2014/main" id="{5225A809-D9EE-AE3E-5A4A-B66A1B03335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417" r="4417"/>
          <a:stretch/>
        </p:blipFill>
        <p:spPr>
          <a:xfrm flipH="1">
            <a:off x="489670" y="2272936"/>
            <a:ext cx="1570931" cy="2679582"/>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10576479" y="6159918"/>
            <a:ext cx="1121250" cy="368802"/>
          </a:xfrm>
        </p:spPr>
        <p:txBody>
          <a:bodyPr>
            <a:normAutofit fontScale="92500" lnSpcReduction="10000"/>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Gotham Medium" panose="02000604030000020004"/>
              </a:rPr>
              <a:pPr>
                <a:spcAft>
                  <a:spcPts val="600"/>
                </a:spcAft>
              </a:pPr>
              <a:t>20</a:t>
            </a:fld>
            <a:endParaRPr lang="en-US" sz="2000" b="1" cap="all" spc="100"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16" name="Rectangle 15">
            <a:extLst>
              <a:ext uri="{FF2B5EF4-FFF2-40B4-BE49-F238E27FC236}">
                <a16:creationId xmlns:a16="http://schemas.microsoft.com/office/drawing/2014/main" id="{29A240AA-5305-48FD-18D5-BE6A2C73C567}"/>
              </a:ext>
            </a:extLst>
          </p:cNvPr>
          <p:cNvSpPr/>
          <p:nvPr/>
        </p:nvSpPr>
        <p:spPr>
          <a:xfrm>
            <a:off x="2612570" y="5202055"/>
            <a:ext cx="8956622" cy="87100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 is normal to struggle to explain God.  God is transcendent and not like things in the world that we describe every day.  If we seek wisdom from God, we can be sure to find the words we need as witnesses in His name (see Mark 13:11). </a:t>
            </a:r>
          </a:p>
        </p:txBody>
      </p:sp>
    </p:spTree>
    <p:extLst>
      <p:ext uri="{BB962C8B-B14F-4D97-AF65-F5344CB8AC3E}">
        <p14:creationId xmlns:p14="http://schemas.microsoft.com/office/powerpoint/2010/main" val="167351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05155-C7BB-5597-DE79-D4D2348468A1}"/>
            </a:ext>
          </a:extLst>
        </p:cNvPr>
        <p:cNvGrpSpPr/>
        <p:nvPr/>
      </p:nvGrpSpPr>
      <p:grpSpPr>
        <a:xfrm>
          <a:off x="0" y="0"/>
          <a:ext cx="0" cy="0"/>
          <a:chOff x="0" y="0"/>
          <a:chExt cx="0" cy="0"/>
        </a:xfrm>
      </p:grpSpPr>
      <p:sp>
        <p:nvSpPr>
          <p:cNvPr id="36868" name="Line 7">
            <a:extLst>
              <a:ext uri="{FF2B5EF4-FFF2-40B4-BE49-F238E27FC236}">
                <a16:creationId xmlns:a16="http://schemas.microsoft.com/office/drawing/2014/main" id="{961FCC48-8B2C-3401-B0E1-FEA9C7FA8136}"/>
              </a:ext>
            </a:extLst>
          </p:cNvPr>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a:extLst>
              <a:ext uri="{FF2B5EF4-FFF2-40B4-BE49-F238E27FC236}">
                <a16:creationId xmlns:a16="http://schemas.microsoft.com/office/drawing/2014/main" id="{54FA5C87-EC27-7FD3-F10F-7E1186B7C389}"/>
              </a:ext>
            </a:extLst>
          </p:cNvPr>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0208356-02CD-4687-3F6B-405C38D584A7}"/>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FFB47174-BD5E-2A37-C75E-A2FB9DB82F12}"/>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72AFEC-1C62-B9F4-C5FB-C0B832789A1F}"/>
              </a:ext>
            </a:extLst>
          </p:cNvPr>
          <p:cNvSpPr/>
          <p:nvPr/>
        </p:nvSpPr>
        <p:spPr>
          <a:xfrm>
            <a:off x="1985760" y="2196578"/>
            <a:ext cx="9571057" cy="4014369"/>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rgbClr val="002060"/>
                </a:solidFill>
                <a:latin typeface="Gotham Medium" panose="02000604030000020004"/>
                <a:ea typeface="Calibri" panose="020F0502020204030204" pitchFamily="34" charset="0"/>
                <a:cs typeface="Times New Roman" panose="02020603050405020304" pitchFamily="18" charset="0"/>
              </a:rPr>
              <a:t>1 What makes the gleaning of the disciples objectionable to the Pharisees?</a:t>
            </a:r>
          </a:p>
          <a:p>
            <a:pPr marL="0" marR="0">
              <a:lnSpc>
                <a:spcPct val="107000"/>
              </a:lnSpc>
              <a:spcBef>
                <a:spcPts val="0"/>
              </a:spcBef>
              <a:spcAft>
                <a:spcPts val="0"/>
              </a:spcAft>
            </a:pPr>
            <a:endParaRPr lang="en-US" b="1" dirty="0">
              <a:solidFill>
                <a:srgbClr val="002060"/>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solidFill>
                <a:srgbClr val="002060"/>
              </a:solidFill>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100" b="1" dirty="0">
              <a:solidFill>
                <a:srgbClr val="002060"/>
              </a:solidFill>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solidFill>
                  <a:srgbClr val="002060"/>
                </a:solidFill>
                <a:latin typeface="Gotham Medium" panose="02000604030000020004"/>
                <a:cs typeface="Times New Roman" panose="02020603050405020304" pitchFamily="18" charset="0"/>
              </a:rPr>
              <a:t>2 Why does Jesus refer back to David and the bread he ate?</a:t>
            </a:r>
          </a:p>
          <a:p>
            <a:pPr>
              <a:lnSpc>
                <a:spcPct val="107000"/>
              </a:lnSpc>
            </a:pPr>
            <a:endParaRPr lang="en-US" b="1" dirty="0">
              <a:solidFill>
                <a:srgbClr val="002060"/>
              </a:solidFill>
              <a:latin typeface="Gotham Medium" panose="02000604030000020004"/>
              <a:cs typeface="Times New Roman" panose="02020603050405020304" pitchFamily="18" charset="0"/>
            </a:endParaRPr>
          </a:p>
          <a:p>
            <a:pPr>
              <a:lnSpc>
                <a:spcPct val="107000"/>
              </a:lnSpc>
            </a:pPr>
            <a:endParaRPr lang="en-US" sz="1600" b="1" dirty="0">
              <a:solidFill>
                <a:srgbClr val="002060"/>
              </a:solidFill>
              <a:latin typeface="Gotham Medium" panose="02000604030000020004"/>
              <a:cs typeface="Times New Roman" panose="02020603050405020304" pitchFamily="18" charset="0"/>
            </a:endParaRPr>
          </a:p>
          <a:p>
            <a:pPr>
              <a:lnSpc>
                <a:spcPct val="107000"/>
              </a:lnSpc>
            </a:pPr>
            <a:endParaRPr lang="en-US" sz="1600" b="1" dirty="0">
              <a:solidFill>
                <a:srgbClr val="002060"/>
              </a:solidFill>
              <a:latin typeface="Gotham Medium" panose="02000604030000020004"/>
              <a:cs typeface="Times New Roman" panose="02020603050405020304" pitchFamily="18" charset="0"/>
            </a:endParaRPr>
          </a:p>
          <a:p>
            <a:pPr>
              <a:lnSpc>
                <a:spcPct val="107000"/>
              </a:lnSpc>
            </a:pPr>
            <a:endParaRPr lang="en-US" sz="1600" b="1" dirty="0">
              <a:solidFill>
                <a:srgbClr val="002060"/>
              </a:solidFill>
              <a:latin typeface="Gotham Medium" panose="02000604030000020004"/>
              <a:cs typeface="Times New Roman" panose="02020603050405020304" pitchFamily="18" charset="0"/>
            </a:endParaRPr>
          </a:p>
          <a:p>
            <a:pPr>
              <a:lnSpc>
                <a:spcPct val="107000"/>
              </a:lnSpc>
            </a:pPr>
            <a:r>
              <a:rPr lang="en-US" b="1" dirty="0">
                <a:solidFill>
                  <a:srgbClr val="002060"/>
                </a:solidFill>
                <a:latin typeface="Gotham Medium" panose="02000604030000020004"/>
                <a:cs typeface="Times New Roman" panose="02020603050405020304" pitchFamily="18" charset="0"/>
              </a:rPr>
              <a:t>3 What are the implications if Jesus is Lord of the Sabbath?</a:t>
            </a:r>
          </a:p>
          <a:p>
            <a:pPr>
              <a:lnSpc>
                <a:spcPct val="107000"/>
              </a:lnSpc>
            </a:pPr>
            <a:endParaRPr lang="en-US" b="1" dirty="0">
              <a:solidFill>
                <a:srgbClr val="002060"/>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rgbClr val="002060"/>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rgbClr val="002060"/>
              </a:solidFill>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b="1" dirty="0">
              <a:solidFill>
                <a:srgbClr val="002060"/>
              </a:solidFill>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84DD5412-8D1F-206B-5837-9AE70D2C2CB0}"/>
              </a:ext>
            </a:extLst>
          </p:cNvPr>
          <p:cNvSpPr txBox="1">
            <a:spLocks/>
          </p:cNvSpPr>
          <p:nvPr/>
        </p:nvSpPr>
        <p:spPr>
          <a:xfrm>
            <a:off x="8932333" y="-7820"/>
            <a:ext cx="2859617" cy="468224"/>
          </a:xfrm>
          <a:prstGeom prst="rect">
            <a:avLst/>
          </a:prstGeom>
          <a:solidFill>
            <a:schemeClr val="accent2">
              <a:lumMod val="50000"/>
            </a:schemeClr>
          </a:solidFill>
          <a:ln w="12700">
            <a:solidFill>
              <a:schemeClr val="accent2">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People Come First </a:t>
            </a:r>
          </a:p>
        </p:txBody>
      </p:sp>
      <p:sp>
        <p:nvSpPr>
          <p:cNvPr id="18" name="Title 2">
            <a:extLst>
              <a:ext uri="{FF2B5EF4-FFF2-40B4-BE49-F238E27FC236}">
                <a16:creationId xmlns:a16="http://schemas.microsoft.com/office/drawing/2014/main" id="{5AD6B19F-E736-57C0-13CE-B458B1AE3D70}"/>
              </a:ext>
            </a:extLst>
          </p:cNvPr>
          <p:cNvSpPr txBox="1">
            <a:spLocks/>
          </p:cNvSpPr>
          <p:nvPr/>
        </p:nvSpPr>
        <p:spPr>
          <a:xfrm>
            <a:off x="2729569" y="535623"/>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bg1"/>
                </a:solidFill>
                <a:latin typeface="Gotham Medium" panose="02000604030000020004"/>
              </a:rPr>
              <a:t>QUESTION &amp; ANSWER</a:t>
            </a:r>
            <a:endParaRPr lang="en-US" sz="3200" b="1" dirty="0">
              <a:solidFill>
                <a:schemeClr val="bg1"/>
              </a:solidFill>
              <a:latin typeface="Gotham Medium" panose="02000604030000020004"/>
            </a:endParaRPr>
          </a:p>
        </p:txBody>
      </p:sp>
      <p:sp>
        <p:nvSpPr>
          <p:cNvPr id="5" name="Footer Placeholder 9">
            <a:extLst>
              <a:ext uri="{FF2B5EF4-FFF2-40B4-BE49-F238E27FC236}">
                <a16:creationId xmlns:a16="http://schemas.microsoft.com/office/drawing/2014/main" id="{C158AE17-11DF-AC33-1AB6-F07C83BCD41A}"/>
              </a:ext>
            </a:extLst>
          </p:cNvPr>
          <p:cNvSpPr txBox="1">
            <a:spLocks/>
          </p:cNvSpPr>
          <p:nvPr/>
        </p:nvSpPr>
        <p:spPr>
          <a:xfrm rot="16200000">
            <a:off x="-857823" y="1177042"/>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6" name="Straight Connector 5">
            <a:extLst>
              <a:ext uri="{FF2B5EF4-FFF2-40B4-BE49-F238E27FC236}">
                <a16:creationId xmlns:a16="http://schemas.microsoft.com/office/drawing/2014/main" id="{D941BFA0-A274-7958-8EA8-F6410F1711E6}"/>
              </a:ext>
            </a:extLst>
          </p:cNvPr>
          <p:cNvCxnSpPr>
            <a:cxnSpLocks/>
          </p:cNvCxnSpPr>
          <p:nvPr/>
        </p:nvCxnSpPr>
        <p:spPr>
          <a:xfrm rot="16200000">
            <a:off x="-1643379" y="4715198"/>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BAA3A8-30D0-DEF7-4D26-F200ABDAF02D}"/>
              </a:ext>
            </a:extLst>
          </p:cNvPr>
          <p:cNvCxnSpPr>
            <a:cxnSpLocks/>
          </p:cNvCxnSpPr>
          <p:nvPr/>
        </p:nvCxnSpPr>
        <p:spPr>
          <a:xfrm>
            <a:off x="868959" y="668844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99800-FDFD-9AF4-409E-F4D192F2F420}"/>
              </a:ext>
            </a:extLst>
          </p:cNvPr>
          <p:cNvCxnSpPr>
            <a:cxnSpLocks/>
          </p:cNvCxnSpPr>
          <p:nvPr/>
        </p:nvCxnSpPr>
        <p:spPr>
          <a:xfrm>
            <a:off x="807118" y="537004"/>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7FEF9D9-0A81-906F-549D-E184BA729B7F}"/>
              </a:ext>
            </a:extLst>
          </p:cNvPr>
          <p:cNvSpPr/>
          <p:nvPr/>
        </p:nvSpPr>
        <p:spPr>
          <a:xfrm>
            <a:off x="2514601" y="2536825"/>
            <a:ext cx="8961120" cy="543162"/>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Gleaning looks like they are harvesting and processing food, which are traditionally not allowed during Sabbath.  Sabbath is a day of rest, and food preparations must usually be completed in advance. </a:t>
            </a:r>
          </a:p>
        </p:txBody>
      </p:sp>
      <p:sp>
        <p:nvSpPr>
          <p:cNvPr id="8" name="Rectangle 7">
            <a:extLst>
              <a:ext uri="{FF2B5EF4-FFF2-40B4-BE49-F238E27FC236}">
                <a16:creationId xmlns:a16="http://schemas.microsoft.com/office/drawing/2014/main" id="{2251F988-F411-FFB0-C260-075082271297}"/>
              </a:ext>
            </a:extLst>
          </p:cNvPr>
          <p:cNvSpPr/>
          <p:nvPr/>
        </p:nvSpPr>
        <p:spPr>
          <a:xfrm>
            <a:off x="2502226" y="3625146"/>
            <a:ext cx="8961120" cy="87100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David was a king on mission, and his men were in desperate need.  Jesus and His disciples are not fleeing for their lives yet (that comes later), but they are on a kingdom mission.  If Israel’s king could allow his men to eat bread of the Presence, Jesus could allow His disciples to eat food they find in this presence. </a:t>
            </a:r>
          </a:p>
        </p:txBody>
      </p:sp>
      <p:pic>
        <p:nvPicPr>
          <p:cNvPr id="10" name="Picture 9">
            <a:extLst>
              <a:ext uri="{FF2B5EF4-FFF2-40B4-BE49-F238E27FC236}">
                <a16:creationId xmlns:a16="http://schemas.microsoft.com/office/drawing/2014/main" id="{6BE06631-C73A-6E6D-C938-9F23BA6FC07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417" r="4417"/>
          <a:stretch/>
        </p:blipFill>
        <p:spPr>
          <a:xfrm flipH="1">
            <a:off x="489670" y="2272936"/>
            <a:ext cx="1570931" cy="2679582"/>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
        <p:nvSpPr>
          <p:cNvPr id="4" name="Slide Number Placeholder 5">
            <a:extLst>
              <a:ext uri="{FF2B5EF4-FFF2-40B4-BE49-F238E27FC236}">
                <a16:creationId xmlns:a16="http://schemas.microsoft.com/office/drawing/2014/main" id="{E2178A38-E648-5C5D-5626-1463E1E600BE}"/>
              </a:ext>
            </a:extLst>
          </p:cNvPr>
          <p:cNvSpPr>
            <a:spLocks noGrp="1"/>
          </p:cNvSpPr>
          <p:nvPr>
            <p:ph type="sldNum" sz="quarter" idx="12"/>
          </p:nvPr>
        </p:nvSpPr>
        <p:spPr>
          <a:xfrm>
            <a:off x="10576479" y="6159918"/>
            <a:ext cx="1121250" cy="368802"/>
          </a:xfrm>
        </p:spPr>
        <p:txBody>
          <a:bodyPr>
            <a:normAutofit fontScale="92500" lnSpcReduction="10000"/>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Gotham Medium" panose="02000604030000020004"/>
              </a:rPr>
              <a:pPr>
                <a:spcAft>
                  <a:spcPts val="600"/>
                </a:spcAft>
              </a:pPr>
              <a:t>21</a:t>
            </a:fld>
            <a:endParaRPr lang="en-US" sz="2000" b="1" cap="all" spc="100"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16" name="Rectangle 15">
            <a:extLst>
              <a:ext uri="{FF2B5EF4-FFF2-40B4-BE49-F238E27FC236}">
                <a16:creationId xmlns:a16="http://schemas.microsoft.com/office/drawing/2014/main" id="{C8F40D4E-9F9F-E2A2-6621-CCEE5D7A3EC3}"/>
              </a:ext>
            </a:extLst>
          </p:cNvPr>
          <p:cNvSpPr/>
          <p:nvPr/>
        </p:nvSpPr>
        <p:spPr>
          <a:xfrm>
            <a:off x="2494994" y="5023099"/>
            <a:ext cx="8961120" cy="87100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Sabbath is God’s.  God made it, regulated it, and expected His covenant people to remember it (thus, remembering God too).  If Jesus is in charge of Sabbath, it sounds like important evidence that He is the Lord of all creation.  In fact, He is. </a:t>
            </a:r>
          </a:p>
        </p:txBody>
      </p:sp>
    </p:spTree>
    <p:extLst>
      <p:ext uri="{BB962C8B-B14F-4D97-AF65-F5344CB8AC3E}">
        <p14:creationId xmlns:p14="http://schemas.microsoft.com/office/powerpoint/2010/main" val="1246643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2E21FE23-1D20-4819-D52C-C97CA4B6BD30}"/>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FC14D488-6F15-84CE-4F40-F9450ECC8A33}"/>
              </a:ext>
            </a:extLst>
          </p:cNvPr>
          <p:cNvSpPr>
            <a:spLocks noGrp="1"/>
          </p:cNvSpPr>
          <p:nvPr>
            <p:ph type="subTitle" idx="1"/>
          </p:nvPr>
        </p:nvSpPr>
        <p:spPr>
          <a:xfrm>
            <a:off x="5960473" y="1879618"/>
            <a:ext cx="5524500" cy="2957095"/>
          </a:xfrm>
          <a:ln w="190500">
            <a:noFill/>
          </a:ln>
        </p:spPr>
        <p:txBody>
          <a:bodyPr anchor="ctr">
            <a:normAutofit/>
          </a:bodyPr>
          <a:lstStyle/>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3269C016-F32C-9FE7-74B1-B14FE885EE12}"/>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1F204EAF-1DE0-5FCD-7199-BF2F9413F110}"/>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9A8AFFD2-22D3-D297-360C-83F9C2ED43FA}"/>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1A67B5F9-6760-C8E2-302A-284CF12E7CE5}"/>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09035C8B-35FE-A893-3152-0B4EC6F470A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BAA77DC7-45B1-13F3-6369-EC656BB099E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4D8C2EA5-34C4-C041-1C09-38CA1913925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DF8299C9-86DC-5C3C-C74F-0E7E21030180}"/>
                </a:ext>
              </a:extLst>
            </p:cNvPr>
            <p:cNvSpPr/>
            <p:nvPr/>
          </p:nvSpPr>
          <p:spPr>
            <a:xfrm>
              <a:off x="2514600" y="6188090"/>
              <a:ext cx="5048626" cy="247650"/>
            </a:xfrm>
            <a:prstGeom prst="rect">
              <a:avLst/>
            </a:prstGeom>
            <a:solidFill>
              <a:srgbClr val="002060"/>
            </a:solidFill>
          </p:spPr>
          <p:txBody>
            <a:bodyPr wrap="square" lIns="64291" tIns="32146" rIns="64291" bIns="32146">
              <a:spAutoFit/>
            </a:bodyPr>
            <a:lstStyle/>
            <a:p>
              <a:pPr algn="ctr"/>
              <a:r>
                <a:rPr lang="en-US" sz="800" dirty="0">
                  <a:solidFill>
                    <a:schemeClr val="bg1"/>
                  </a:solidFill>
                  <a:latin typeface="Gotham Book"/>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59EED863-A95D-E6FB-A640-EC7BCB396666}"/>
              </a:ext>
            </a:extLst>
          </p:cNvPr>
          <p:cNvPicPr>
            <a:picLocks noChangeAspect="1"/>
          </p:cNvPicPr>
          <p:nvPr/>
        </p:nvPicPr>
        <p:blipFill>
          <a:blip r:embed="rId7">
            <a:extLst>
              <a:ext uri="{28A0092B-C50C-407E-A947-70E740481C1C}">
                <a14:useLocalDpi xmlns:a14="http://schemas.microsoft.com/office/drawing/2010/main" val="0"/>
              </a:ext>
            </a:extLst>
          </a:blip>
          <a:srcRect t="5964" b="5964"/>
          <a:stretch/>
        </p:blipFill>
        <p:spPr>
          <a:xfrm>
            <a:off x="-69143" y="-141668"/>
            <a:ext cx="5940241" cy="6999668"/>
          </a:xfrm>
          <a:prstGeom prst="rect">
            <a:avLst/>
          </a:prstGeom>
        </p:spPr>
      </p:pic>
      <p:sp>
        <p:nvSpPr>
          <p:cNvPr id="3" name="Trapezoid 2">
            <a:extLst>
              <a:ext uri="{FF2B5EF4-FFF2-40B4-BE49-F238E27FC236}">
                <a16:creationId xmlns:a16="http://schemas.microsoft.com/office/drawing/2014/main" id="{83D6C718-7AAB-D0CE-2A68-7740E547594C}"/>
              </a:ext>
            </a:extLst>
          </p:cNvPr>
          <p:cNvSpPr/>
          <p:nvPr/>
        </p:nvSpPr>
        <p:spPr>
          <a:xfrm>
            <a:off x="341194" y="0"/>
            <a:ext cx="4735773" cy="6858000"/>
          </a:xfrm>
          <a:prstGeom prst="trapezoid">
            <a:avLst>
              <a:gd name="adj" fmla="val 40850"/>
            </a:avLst>
          </a:prstGeom>
          <a:blipFill>
            <a:blip r:embed="rId8">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a:blipFill>
          <a:ln w="1905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140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7C6533-116B-6FFE-A194-F7DE011A9522}"/>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561825" y="140789"/>
            <a:ext cx="4964019" cy="4306725"/>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149724" y="-150387"/>
            <a:ext cx="6986016" cy="1336481"/>
          </a:xfrm>
          <a:noFill/>
        </p:spPr>
        <p:txBody>
          <a:bodyPr/>
          <a:lstStyle/>
          <a:p>
            <a:pPr algn="ctr"/>
            <a:r>
              <a:rPr lang="en-US" b="1" u="sng" cap="all" spc="400" dirty="0">
                <a:ln>
                  <a:solidFill>
                    <a:schemeClr val="accent6">
                      <a:lumMod val="50000"/>
                    </a:schemeClr>
                  </a:solidFill>
                </a:ln>
                <a:solidFill>
                  <a:srgbClr val="002060"/>
                </a:solidFill>
                <a:latin typeface="Gotham Medium" panose="02000604030000020004"/>
              </a:rPr>
              <a:t>Agenda</a:t>
            </a:r>
            <a:endParaRPr lang="en-US" u="sng" dirty="0">
              <a:ln>
                <a:solidFill>
                  <a:schemeClr val="accent6">
                    <a:lumMod val="50000"/>
                  </a:schemeClr>
                </a:solidFill>
              </a:ln>
              <a:solidFill>
                <a:srgbClr val="002060"/>
              </a:solidFill>
              <a:latin typeface="Gotham Medium" panose="02000604030000020004"/>
            </a:endParaRPr>
          </a:p>
        </p:txBody>
      </p:sp>
      <p:sp>
        <p:nvSpPr>
          <p:cNvPr id="5" name="Slide Number Placeholder 4">
            <a:extLst>
              <a:ext uri="{FF2B5EF4-FFF2-40B4-BE49-F238E27FC236}">
                <a16:creationId xmlns:a16="http://schemas.microsoft.com/office/drawing/2014/main" id="{FDB5FA25-FB28-6AC6-0532-693E39D0E420}"/>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149114" y="2398420"/>
            <a:ext cx="6986626" cy="4717989"/>
          </a:xfrm>
          <a:noFill/>
        </p:spPr>
        <p:txBody>
          <a:bodyPr>
            <a:noAutofit/>
          </a:bodyPr>
          <a:lstStyle/>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8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r>
              <a:rPr lang="en-US" sz="16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A Time for Feasting and Fasting - Mark 2:18–22 KJV</a:t>
            </a:r>
          </a:p>
          <a:p>
            <a:pPr marL="1350157" lvl="3" indent="-342900" hangingPunct="0">
              <a:lnSpc>
                <a:spcPct val="100000"/>
              </a:lnSpc>
              <a:spcBef>
                <a:spcPts val="0"/>
              </a:spcBef>
              <a:buFont typeface="Wingdings" panose="05000000000000000000" pitchFamily="2" charset="2"/>
              <a:buChar char="q"/>
              <a:tabLst>
                <a:tab pos="642915" algn="l"/>
              </a:tabLst>
            </a:pPr>
            <a:r>
              <a:rPr lang="en-US" sz="16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People Come First - Mark 2:23–28 KJV</a:t>
            </a: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1200"/>
              </a:spcBef>
              <a:buFont typeface="Wingdings" panose="05000000000000000000" pitchFamily="2" charset="2"/>
              <a:buChar char="q"/>
              <a:tabLst>
                <a:tab pos="642915" algn="l"/>
              </a:tabLst>
            </a:pPr>
            <a:endPar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6119330" y="4488295"/>
            <a:ext cx="612648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6009260" y="5251305"/>
            <a:ext cx="612648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DEDB79C-FBC4-9BE6-B30A-E54AD20CCEDC}"/>
              </a:ext>
            </a:extLst>
          </p:cNvPr>
          <p:cNvSpPr txBox="1">
            <a:spLocks/>
          </p:cNvSpPr>
          <p:nvPr/>
        </p:nvSpPr>
        <p:spPr>
          <a:xfrm>
            <a:off x="8946479" y="5988521"/>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spcAft>
                  <a:spcPts val="600"/>
                </a:spcAft>
              </a:pPr>
              <a:t>3</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8" name="TextBox 7">
            <a:extLst>
              <a:ext uri="{FF2B5EF4-FFF2-40B4-BE49-F238E27FC236}">
                <a16:creationId xmlns:a16="http://schemas.microsoft.com/office/drawing/2014/main" id="{0C1A6621-0543-AE85-B8D1-203430FB2E91}"/>
              </a:ext>
            </a:extLst>
          </p:cNvPr>
          <p:cNvSpPr txBox="1"/>
          <p:nvPr/>
        </p:nvSpPr>
        <p:spPr>
          <a:xfrm>
            <a:off x="2743200" y="1976954"/>
            <a:ext cx="2336720" cy="646331"/>
          </a:xfrm>
          <a:prstGeom prst="rect">
            <a:avLst/>
          </a:prstGeom>
          <a:noFill/>
        </p:spPr>
        <p:txBody>
          <a:bodyPr wrap="square">
            <a:spAutoFit/>
          </a:bodyPr>
          <a:lstStyle/>
          <a:p>
            <a:pPr marL="0" marR="0"/>
            <a:r>
              <a:rPr lang="en-US" sz="1800" b="1" kern="100" dirty="0">
                <a:solidFill>
                  <a:schemeClr val="bg1"/>
                </a:solidFill>
                <a:effectLst/>
                <a:latin typeface="Gotham Medium" panose="02000604030000020004"/>
                <a:ea typeface="Aptos" panose="020B0004020202020204" pitchFamily="34" charset="0"/>
                <a:cs typeface="Times New Roman" panose="02020603050405020304" pitchFamily="18" charset="0"/>
              </a:rPr>
              <a:t>LESSON SCRIPTURE: </a:t>
            </a:r>
          </a:p>
          <a:p>
            <a:pPr marL="0" marR="0"/>
            <a:r>
              <a:rPr lang="en-US" sz="1800" kern="100" dirty="0">
                <a:solidFill>
                  <a:schemeClr val="bg1"/>
                </a:solidFill>
                <a:effectLst/>
                <a:latin typeface="Gotham Medium" panose="02000604030000020004"/>
                <a:ea typeface="Aptos" panose="020B0004020202020204" pitchFamily="34" charset="0"/>
                <a:cs typeface="Times New Roman" panose="02020603050405020304" pitchFamily="18" charset="0"/>
              </a:rPr>
              <a:t>Mark 2:18–28</a:t>
            </a: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Challenging Cherished Customs </a:t>
            </a:r>
          </a:p>
        </p:txBody>
      </p:sp>
      <p:sp>
        <p:nvSpPr>
          <p:cNvPr id="8" name="Slide Number Placeholder 5">
            <a:extLst>
              <a:ext uri="{FF2B5EF4-FFF2-40B4-BE49-F238E27FC236}">
                <a16:creationId xmlns:a16="http://schemas.microsoft.com/office/drawing/2014/main" id="{685B14C9-34D4-53BD-B6E8-CD62FF0B4784}"/>
              </a:ext>
            </a:extLst>
          </p:cNvPr>
          <p:cNvSpPr>
            <a:spLocks noGrp="1"/>
          </p:cNvSpPr>
          <p:nvPr>
            <p:ph type="sldNum" sz="quarter" idx="12"/>
          </p:nvPr>
        </p:nvSpPr>
        <p:spPr>
          <a:xfrm>
            <a:off x="8742946" y="6256422"/>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4</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a:extLst>
              <a:ext uri="{FF2B5EF4-FFF2-40B4-BE49-F238E27FC236}">
                <a16:creationId xmlns:a16="http://schemas.microsoft.com/office/drawing/2014/main" id="{E67019D1-C3F6-4E18-9CB4-A9382F6F5420}"/>
              </a:ext>
            </a:extLst>
          </p:cNvPr>
          <p:cNvPicPr>
            <a:picLocks noChangeAspect="1"/>
          </p:cNvPicPr>
          <p:nvPr/>
        </p:nvPicPr>
        <p:blipFill>
          <a:blip r:embed="rId3"/>
          <a:stretch>
            <a:fillRect/>
          </a:stretch>
        </p:blipFill>
        <p:spPr>
          <a:xfrm>
            <a:off x="56264" y="1316489"/>
            <a:ext cx="12135736" cy="5431344"/>
          </a:xfrm>
          <a:prstGeom prst="rect">
            <a:avLst/>
          </a:prstGeom>
        </p:spPr>
      </p:pic>
      <p:sp>
        <p:nvSpPr>
          <p:cNvPr id="5" name="TextBox 4">
            <a:extLst>
              <a:ext uri="{FF2B5EF4-FFF2-40B4-BE49-F238E27FC236}">
                <a16:creationId xmlns:a16="http://schemas.microsoft.com/office/drawing/2014/main" id="{38DE476D-C50D-3BF0-F71F-176CC71DA0B9}"/>
              </a:ext>
            </a:extLst>
          </p:cNvPr>
          <p:cNvSpPr txBox="1"/>
          <p:nvPr/>
        </p:nvSpPr>
        <p:spPr>
          <a:xfrm>
            <a:off x="741948" y="1470421"/>
            <a:ext cx="10897601" cy="5343771"/>
          </a:xfrm>
          <a:prstGeom prst="rect">
            <a:avLst/>
          </a:prstGeom>
          <a:solidFill>
            <a:schemeClr val="accent2">
              <a:lumMod val="20000"/>
              <a:lumOff val="80000"/>
              <a:alpha val="75000"/>
            </a:schemeClr>
          </a:solidFill>
        </p:spPr>
        <p:txBody>
          <a:bodyPr wrap="square">
            <a:spAutoFit/>
          </a:bodyPr>
          <a:lstStyle/>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Every culture has customs that are widely practiced and deeply respected. In the United States, for instance, many people enjoy flying the flag and watching fireworks displays on the Fourth of July. At Thanksgiving dinner, people anticipate eating dishes like turkey and mashed potatoes. A sudden shift in traditional expectations comes as a shock. For example, suggesting a quiet evening indoors for Independence Day feels strange. Likewise, anyone invited to a Thanksgiving meal might feel confused if they receive only rice and beans. As with all traditions, the details matter.</a:t>
            </a:r>
            <a:r>
              <a:rPr lang="en-US" sz="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challenged people to rethink old customs in light of the new things God was doing. Some people interpreted His teachings as contentious or controversial. Our text today highlights two specific traditions: fasting and the Sabbath. </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685D8FC2-2CDC-F546-F321-41391FE561A1}"/>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C528878D-83B7-495A-BCE2-3E883C7C0ED8}"/>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96636-0F08-9AB3-ED08-0E3AD30EB58D}"/>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B0B939DD-7324-02C5-EE38-D2D629E083A3}"/>
              </a:ext>
            </a:extLst>
          </p:cNvPr>
          <p:cNvSpPr txBox="1"/>
          <p:nvPr/>
        </p:nvSpPr>
        <p:spPr>
          <a:xfrm>
            <a:off x="217289" y="-85384"/>
            <a:ext cx="8333984" cy="784830"/>
          </a:xfrm>
          <a:prstGeom prst="rect">
            <a:avLst/>
          </a:prstGeom>
          <a:noFill/>
        </p:spPr>
        <p:txBody>
          <a:bodyPr wrap="square" rtlCol="0">
            <a:spAutoFit/>
          </a:bodyPr>
          <a:lstStyle/>
          <a:p>
            <a:pPr algn="l"/>
            <a:r>
              <a:rPr lang="en-US" sz="4500" b="1" dirty="0">
                <a:solidFill>
                  <a:srgbClr val="002060"/>
                </a:solidFill>
                <a:latin typeface="Gotham Medium" panose="02000604030000020004" pitchFamily="2" charset="0"/>
              </a:rPr>
              <a:t>Daily Bible Readings</a:t>
            </a:r>
          </a:p>
        </p:txBody>
      </p:sp>
      <p:sp>
        <p:nvSpPr>
          <p:cNvPr id="12" name="Title 2">
            <a:extLst>
              <a:ext uri="{FF2B5EF4-FFF2-40B4-BE49-F238E27FC236}">
                <a16:creationId xmlns:a16="http://schemas.microsoft.com/office/drawing/2014/main" id="{6FDE2C47-71F5-E328-2E73-C587F54C1851}"/>
              </a:ext>
            </a:extLst>
          </p:cNvPr>
          <p:cNvSpPr txBox="1">
            <a:spLocks/>
          </p:cNvSpPr>
          <p:nvPr/>
        </p:nvSpPr>
        <p:spPr>
          <a:xfrm>
            <a:off x="8197082" y="-116307"/>
            <a:ext cx="4021707" cy="68580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7625" tIns="47625" rIns="47625" bIns="47625"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857349"/>
            <a:r>
              <a:rPr lang="en-US" sz="4500" b="1" i="1" dirty="0">
                <a:solidFill>
                  <a:schemeClr val="bg1"/>
                </a:solidFill>
                <a:latin typeface="Gotham Medium"/>
              </a:rPr>
              <a:t>CHRISTIAN RHYTHMS OF LIFE</a:t>
            </a:r>
          </a:p>
        </p:txBody>
      </p:sp>
      <p:cxnSp>
        <p:nvCxnSpPr>
          <p:cNvPr id="11" name="Straight Connector 10">
            <a:extLst>
              <a:ext uri="{FF2B5EF4-FFF2-40B4-BE49-F238E27FC236}">
                <a16:creationId xmlns:a16="http://schemas.microsoft.com/office/drawing/2014/main" id="{CFCBEBDF-D6C2-0269-00C2-3E174E1EE82E}"/>
              </a:ext>
            </a:extLst>
          </p:cNvPr>
          <p:cNvCxnSpPr/>
          <p:nvPr/>
        </p:nvCxnSpPr>
        <p:spPr>
          <a:xfrm>
            <a:off x="217288" y="599551"/>
            <a:ext cx="12001500" cy="0"/>
          </a:xfrm>
          <a:prstGeom prst="line">
            <a:avLst/>
          </a:prstGeom>
          <a:ln w="206375">
            <a:solidFill>
              <a:srgbClr val="002060"/>
            </a:solidFill>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F0EFBC35-4C20-2326-00D6-CE2301C67BED}"/>
              </a:ext>
            </a:extLst>
          </p:cNvPr>
          <p:cNvSpPr/>
          <p:nvPr/>
        </p:nvSpPr>
        <p:spPr>
          <a:xfrm>
            <a:off x="183240" y="3415246"/>
            <a:ext cx="11825520" cy="3208571"/>
          </a:xfrm>
          <a:prstGeom prst="rect">
            <a:avLst/>
          </a:prstGeom>
          <a:solidFill>
            <a:srgbClr val="002060"/>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428653" lvl="1" hangingPunct="0">
              <a:tabLst>
                <a:tab pos="857305" algn="l"/>
              </a:tabLst>
            </a:pPr>
            <a:r>
              <a:rPr lang="en-US" sz="2250" b="1" u="sng" cap="small" dirty="0">
                <a:solidFill>
                  <a:schemeClr val="bg1"/>
                </a:solidFill>
                <a:latin typeface="Gotham Medium" panose="02000604030000020004"/>
                <a:ea typeface="Times New Roman" panose="02020603050405020304" pitchFamily="18" charset="0"/>
                <a:cs typeface="Times New Roman" panose="02020603050405020304" pitchFamily="18" charset="0"/>
              </a:rPr>
              <a:t>Daily Bible Readings</a:t>
            </a:r>
          </a:p>
          <a:p>
            <a:pPr marL="1018018" lvl="2" indent="-267908" hangingPunct="0">
              <a:buFont typeface="Wingdings" panose="05000000000000000000" pitchFamily="2" charset="2"/>
              <a:buChar char=""/>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Week of May 25 through May 30</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Psalm 95—Let Us Sing to the Lord.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Psalm 122—Gladness in the House of the Lord.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Romans 12:1–8—Members of the Body of Christ.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Nehemiah 8:9–12—A Holy Day of Rejoicing.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Matthew 18:15–20—Restoring Healthy Relationships.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Acts 4:32–37—Fellowship Through Common Property</a:t>
            </a:r>
          </a:p>
          <a:p>
            <a:pPr marL="1393025" lvl="4" hangingPunct="0">
              <a:tabLst>
                <a:tab pos="857305" algn="l"/>
              </a:tabLst>
            </a:pPr>
            <a:endPar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37C5102-0E81-39FE-7478-AA3D525109BC}"/>
              </a:ext>
            </a:extLst>
          </p:cNvPr>
          <p:cNvSpPr/>
          <p:nvPr/>
        </p:nvSpPr>
        <p:spPr>
          <a:xfrm>
            <a:off x="457199" y="715844"/>
            <a:ext cx="11163301" cy="2596865"/>
          </a:xfrm>
          <a:prstGeom prst="rect">
            <a:avLst/>
          </a:prstGeom>
          <a:solidFill>
            <a:schemeClr val="tx2">
              <a:lumMod val="50000"/>
            </a:scheme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defTabSz="750180">
              <a:lnSpc>
                <a:spcPct val="90000"/>
              </a:lnSpc>
              <a:spcBef>
                <a:spcPct val="0"/>
              </a:spcBef>
              <a:spcAft>
                <a:spcPct val="15000"/>
              </a:spcAft>
            </a:pPr>
            <a:endParaRPr lang="en-US" sz="1100" b="1" dirty="0">
              <a:solidFill>
                <a:schemeClr val="bg1"/>
              </a:solidFill>
              <a:latin typeface="Gotham Medium" panose="02000604030000020004"/>
            </a:endParaRPr>
          </a:p>
          <a:p>
            <a:pPr lvl="1" defTabSz="750180">
              <a:lnSpc>
                <a:spcPct val="90000"/>
              </a:lnSpc>
              <a:spcBef>
                <a:spcPct val="0"/>
              </a:spcBef>
              <a:spcAft>
                <a:spcPct val="15000"/>
              </a:spcAft>
            </a:pPr>
            <a:r>
              <a:rPr lang="en-US" sz="2400" b="1" dirty="0">
                <a:solidFill>
                  <a:schemeClr val="bg1"/>
                </a:solidFill>
                <a:latin typeface="Gotham Medium" panose="02000604030000020004"/>
              </a:rPr>
              <a:t>These passages reveal God’s desire for a worshiping, unified, joyful, and spiritually healthy people. True worship includes praise, obedience, repentance, reconciliation, service, and generosity. God calls believers to gather together in unity, care for one another, use their gifts faithfully, and restore broken relationships with love and humility. The church is meant to reflect God’s grace through joyful worship, transformed lives, peaceful fellowship, and sacrificial care for others.</a:t>
            </a:r>
          </a:p>
        </p:txBody>
      </p:sp>
      <p:pic>
        <p:nvPicPr>
          <p:cNvPr id="2" name="Picture 1">
            <a:extLst>
              <a:ext uri="{FF2B5EF4-FFF2-40B4-BE49-F238E27FC236}">
                <a16:creationId xmlns:a16="http://schemas.microsoft.com/office/drawing/2014/main" id="{14DC8A0D-3951-6D5D-30A7-DA696A218F79}"/>
              </a:ext>
            </a:extLst>
          </p:cNvPr>
          <p:cNvPicPr>
            <a:picLocks noChangeAspect="1"/>
          </p:cNvPicPr>
          <p:nvPr/>
        </p:nvPicPr>
        <p:blipFill>
          <a:blip r:embed="rId3"/>
          <a:stretch>
            <a:fillRect/>
          </a:stretch>
        </p:blipFill>
        <p:spPr>
          <a:xfrm>
            <a:off x="8038143" y="3707975"/>
            <a:ext cx="3829669" cy="2558360"/>
          </a:xfrm>
          <a:prstGeom prst="rect">
            <a:avLst/>
          </a:prstGeom>
          <a:noFill/>
        </p:spPr>
      </p:pic>
      <p:cxnSp>
        <p:nvCxnSpPr>
          <p:cNvPr id="3" name="Straight Connector 2">
            <a:extLst>
              <a:ext uri="{FF2B5EF4-FFF2-40B4-BE49-F238E27FC236}">
                <a16:creationId xmlns:a16="http://schemas.microsoft.com/office/drawing/2014/main" id="{C3855FA7-2C38-C539-2E59-419C7A85FF79}"/>
              </a:ext>
            </a:extLst>
          </p:cNvPr>
          <p:cNvCxnSpPr/>
          <p:nvPr/>
        </p:nvCxnSpPr>
        <p:spPr>
          <a:xfrm>
            <a:off x="-2274" y="3415405"/>
            <a:ext cx="12215440"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04A1559F-08DC-742B-EEA4-4DA24C13CCE4}"/>
              </a:ext>
            </a:extLst>
          </p:cNvPr>
          <p:cNvSpPr>
            <a:spLocks noGrp="1"/>
          </p:cNvSpPr>
          <p:nvPr>
            <p:ph type="sldNum" sz="quarter" idx="12"/>
          </p:nvPr>
        </p:nvSpPr>
        <p:spPr>
          <a:xfrm>
            <a:off x="10207935" y="6280224"/>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5</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65589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55FF1-2C8C-C908-EC0A-B53239DA5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192A5-CA86-82AB-773E-063C63497F5B}"/>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sp>
        <p:nvSpPr>
          <p:cNvPr id="8" name="Slide Number Placeholder 5">
            <a:extLst>
              <a:ext uri="{FF2B5EF4-FFF2-40B4-BE49-F238E27FC236}">
                <a16:creationId xmlns:a16="http://schemas.microsoft.com/office/drawing/2014/main" id="{4F857DB6-A6C4-4EA4-435F-D8AF00C56C6A}"/>
              </a:ext>
            </a:extLst>
          </p:cNvPr>
          <p:cNvSpPr>
            <a:spLocks noGrp="1"/>
          </p:cNvSpPr>
          <p:nvPr>
            <p:ph type="sldNum" sz="quarter" idx="12"/>
          </p:nvPr>
        </p:nvSpPr>
        <p:spPr>
          <a:xfrm>
            <a:off x="10457447" y="6379031"/>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a:extLst>
              <a:ext uri="{FF2B5EF4-FFF2-40B4-BE49-F238E27FC236}">
                <a16:creationId xmlns:a16="http://schemas.microsoft.com/office/drawing/2014/main" id="{AE98DDCD-05AB-09DE-CBB3-A671B5C30C3B}"/>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D3FBA97C-CA3E-1EAB-B17C-BFCCEED7DE9E}"/>
              </a:ext>
            </a:extLst>
          </p:cNvPr>
          <p:cNvSpPr txBox="1"/>
          <p:nvPr/>
        </p:nvSpPr>
        <p:spPr>
          <a:xfrm>
            <a:off x="477647" y="1380559"/>
            <a:ext cx="11658088" cy="5395388"/>
          </a:xfrm>
          <a:prstGeom prst="rect">
            <a:avLst/>
          </a:prstGeom>
          <a:solidFill>
            <a:schemeClr val="accent5">
              <a:lumMod val="40000"/>
              <a:lumOff val="60000"/>
              <a:alpha val="70000"/>
            </a:schemeClr>
          </a:solidFill>
        </p:spPr>
        <p:txBody>
          <a:bodyPr wrap="square">
            <a:spAutoFit/>
          </a:bodyPr>
          <a:lstStyle/>
          <a:p>
            <a:pPr>
              <a:lnSpc>
                <a:spcPct val="107000"/>
              </a:lnSpc>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Gospel of Mark is known for its fast-paced action.  It begins with John the Baptist’s ministry, preparing the way for Jesus (1:1–8).  Once Jesus is baptized, His ministry begins with a proclamation of kingdom (1:15).  He calls disciples, casts out demons, and performs miracles (1:16–45).  But already by the second chapter of Mark, Jesus is facing one challenge after another.  This lesson examines two controversies, when Jesus is challenged to explain and defend His actions.  He has authority unlike anyone the people have heard before. </a:t>
            </a:r>
          </a:p>
          <a:p>
            <a:r>
              <a:rPr lang="en-US" sz="1600" b="1" u="sng" dirty="0"/>
              <a:t>FASTING </a:t>
            </a:r>
            <a:endParaRPr lang="en-US" sz="16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r>
              <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the Old Testament, God required only one formalized day of fasting (abstaining from food) for all of Israel. He called it the Day of Atonement (Leviticus 16:29–31; 23:26–32). Yearly, everyone in Israel was to observe the Day of Atonement on the tenth day of the seventh month (in late September or early October). On this day, the high priest sacrificed collectively for all the nation’s sins. His priestly act cleansed the people from impurity. The community participated through confession, prayer, and fasting.</a:t>
            </a: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r>
              <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Fasting was also associated with situations of grief, anxiety, or remorse. It was used in worship and preparation to draw near to God and to seek revelation, discernment, or help in overcoming temptation. Moses fasted for 40 days when he met God on Mount Sinai and received the Ten Commandments (Exodus 34:28). Soldiers fasted before entering battle (Judges 20:26; 1 Samuel 7:6), the nation fasted at Saul’s death (31:12–13), and parents fasted in distress over the illness of a child (2 Samuel 12:16). All Israel fasted in repentance when they recommitted to God’s covenant ways and heard the Mosaic law read aloud in Jerusalem after exile (Nehemiah 9:1). </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r>
              <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see continued evidence of fasting as a spiritual discipline in the New Testament. The prophetess Anna used fasting as a part of her perpetual worship in the temple (Luke 2:36–37). Jesus fasted for 40 days and 40 nights when the Spirit drove Him into the wilderness after His baptism (Matthew 4:2). The Pharisees were known for fasting twice weekly (Luke 18:12). Looking ahead to the practices of the early church, we see the apostles utilizing fasting in worship, for discernment, and when appointing elders (Acts 13:2; 14:23). </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r>
              <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passages of Matthew 9:14–17 and Luke 5:33–39 are parallels to today’s text on fasting.</a:t>
            </a:r>
          </a:p>
          <a:p>
            <a:pPr lvl="1"/>
            <a:r>
              <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cxnSp>
        <p:nvCxnSpPr>
          <p:cNvPr id="9" name="Straight Connector 8">
            <a:extLst>
              <a:ext uri="{FF2B5EF4-FFF2-40B4-BE49-F238E27FC236}">
                <a16:creationId xmlns:a16="http://schemas.microsoft.com/office/drawing/2014/main" id="{BC7AB3EB-D525-5185-00AB-1766A4214623}"/>
              </a:ext>
            </a:extLst>
          </p:cNvPr>
          <p:cNvCxnSpPr>
            <a:cxnSpLocks/>
          </p:cNvCxnSpPr>
          <p:nvPr/>
        </p:nvCxnSpPr>
        <p:spPr>
          <a:xfrm>
            <a:off x="838200" y="6765947"/>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787E3D-14AA-8BAB-9643-8D6E79A5792A}"/>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7DB245BB-490D-FFBD-6DCB-DDD3FBA453F6}"/>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59562C99-6593-DE3D-DF04-D3944AC6504F}"/>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642D65A-B96A-7B7E-69A1-C3783817F175}"/>
              </a:ext>
            </a:extLst>
          </p:cNvPr>
          <p:cNvSpPr txBox="1">
            <a:spLocks/>
          </p:cNvSpPr>
          <p:nvPr/>
        </p:nvSpPr>
        <p:spPr bwMode="gray">
          <a:xfrm>
            <a:off x="10204978" y="6140020"/>
            <a:ext cx="2707105" cy="368802"/>
          </a:xfrm>
          <a:prstGeom prst="rect">
            <a:avLst/>
          </a:prstGeom>
        </p:spPr>
        <p:txBody>
          <a:bodyPr vert="horz" lIns="91440" tIns="45720" rIns="91440" bIns="45720" rtlCol="0" anchor="b">
            <a:normAutofit fontScale="92500" lnSpcReduction="10000"/>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45897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3E4A1-43E3-434B-8F7A-4F15A258F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244AB0-81C7-851C-2569-87A9907AE0DB}"/>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sp>
        <p:nvSpPr>
          <p:cNvPr id="8" name="Slide Number Placeholder 5">
            <a:extLst>
              <a:ext uri="{FF2B5EF4-FFF2-40B4-BE49-F238E27FC236}">
                <a16:creationId xmlns:a16="http://schemas.microsoft.com/office/drawing/2014/main" id="{74B67CBD-E385-53CA-762E-BF5ACDED276D}"/>
              </a:ext>
            </a:extLst>
          </p:cNvPr>
          <p:cNvSpPr>
            <a:spLocks noGrp="1"/>
          </p:cNvSpPr>
          <p:nvPr>
            <p:ph type="sldNum" sz="quarter" idx="12"/>
          </p:nvPr>
        </p:nvSpPr>
        <p:spPr>
          <a:xfrm>
            <a:off x="10457447" y="6379031"/>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a:extLst>
              <a:ext uri="{FF2B5EF4-FFF2-40B4-BE49-F238E27FC236}">
                <a16:creationId xmlns:a16="http://schemas.microsoft.com/office/drawing/2014/main" id="{1709A749-C9C9-C7A4-DBAA-135DC7F84F1A}"/>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C829EBFF-3EC2-6164-7FDF-7DD489048F61}"/>
              </a:ext>
            </a:extLst>
          </p:cNvPr>
          <p:cNvSpPr txBox="1"/>
          <p:nvPr/>
        </p:nvSpPr>
        <p:spPr>
          <a:xfrm>
            <a:off x="477647" y="1380559"/>
            <a:ext cx="11658088" cy="7114127"/>
          </a:xfrm>
          <a:prstGeom prst="rect">
            <a:avLst/>
          </a:prstGeom>
          <a:solidFill>
            <a:schemeClr val="accent5">
              <a:lumMod val="40000"/>
              <a:lumOff val="60000"/>
              <a:alpha val="70000"/>
            </a:schemeClr>
          </a:solidFill>
        </p:spPr>
        <p:txBody>
          <a:bodyPr wrap="square">
            <a:spAutoFit/>
          </a:bodyPr>
          <a:lstStyle/>
          <a:p>
            <a:pPr>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Gospel of Mark is known for its fast-paced action.  It begins with John the Baptist’s ministry, preparing the way for Jesus (1:1–8).  Once Jesus is baptized, His ministry begins with a proclamation of kingdom (1:15).  He calls disciples, casts out demons, and performs miracles (1:16–45).  But already by the second chapter of Mark, Jesus is facing one challenge after another.  This lesson examines two controversies, when Jesus is challenged to explain and defend His actions.  He has authority unlike anyone the people have heard before. </a:t>
            </a:r>
          </a:p>
          <a:p>
            <a:pPr lvl="2"/>
            <a:endParaRPr lang="en-US" b="1" u="sng" dirty="0"/>
          </a:p>
          <a:p>
            <a:pPr lvl="2"/>
            <a:r>
              <a:rPr lang="en-US" b="1" u="sng" dirty="0"/>
              <a:t>Sabbath</a:t>
            </a:r>
          </a:p>
          <a:p>
            <a:pPr lvl="3"/>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Sabbath observance began after Israel escaped from slavery under Pharaoh in Egypt. The Law of Moses formalized the Sabbath as a commemoration of God’s rest after creation (Exodus 20:8–11; see lesson 10). As a liberated community, Israel learned a new pattern of healthy living, rewriting their mindset after being enslaved (Deuteronomy 5:15). Unlike other cultures of their time, God required His people to balance labor and toil with rest to reflect on His sovereignty. Their weekly rhythm required abstaining from work on the seventh day of every week. Obedience indicated reliance on God’s provision rather than human effort and achievement. Adherence to the imperative of Sabbath rest was a regular reminder of their dependence upon God. </a:t>
            </a:r>
          </a:p>
          <a:p>
            <a:pPr lvl="3"/>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2A801CCF-FD5D-49D0-E886-1298DE76070D}"/>
              </a:ext>
            </a:extLst>
          </p:cNvPr>
          <p:cNvCxnSpPr>
            <a:cxnSpLocks/>
          </p:cNvCxnSpPr>
          <p:nvPr/>
        </p:nvCxnSpPr>
        <p:spPr>
          <a:xfrm>
            <a:off x="838200" y="6765947"/>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5981A57-C1A3-38F1-C574-FBF921CE19A6}"/>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40A3B55D-6F71-52B0-8F7B-E1C2AFE90DD0}"/>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5AE487BB-AAAD-FC09-B48F-854EB966F02E}"/>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424AD3D0-79EF-DFBC-43AD-88BE11D94473}"/>
              </a:ext>
            </a:extLst>
          </p:cNvPr>
          <p:cNvSpPr txBox="1">
            <a:spLocks/>
          </p:cNvSpPr>
          <p:nvPr/>
        </p:nvSpPr>
        <p:spPr bwMode="gray">
          <a:xfrm>
            <a:off x="-648111" y="6034260"/>
            <a:ext cx="2707105" cy="368802"/>
          </a:xfrm>
          <a:prstGeom prst="rect">
            <a:avLst/>
          </a:prstGeom>
        </p:spPr>
        <p:txBody>
          <a:bodyPr vert="horz" lIns="91440" tIns="45720" rIns="91440" bIns="45720" rtlCol="0" anchor="b">
            <a:normAutofit fontScale="92500" lnSpcReduction="10000"/>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592115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117891408"/>
              </p:ext>
            </p:extLst>
          </p:nvPr>
        </p:nvGraphicFramePr>
        <p:xfrm>
          <a:off x="927799" y="827712"/>
          <a:ext cx="6668142" cy="5711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DA6238A2-F1F0-23EB-1B7D-CF18132BC7DF}"/>
              </a:ext>
            </a:extLst>
          </p:cNvPr>
          <p:cNvSpPr>
            <a:spLocks noGrp="1"/>
          </p:cNvSpPr>
          <p:nvPr>
            <p:ph type="sldNum" sz="quarter" idx="12"/>
          </p:nvPr>
        </p:nvSpPr>
        <p:spPr>
          <a:xfrm>
            <a:off x="-777064" y="6034260"/>
            <a:ext cx="2707105" cy="368802"/>
          </a:xfrm>
        </p:spPr>
        <p:txBody>
          <a:bodyPr>
            <a:normAutofit fontScale="92500" lnSpcReduction="10000"/>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8</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53356A76-B1FF-49F7-91BC-9CD3F77C8571}"/>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B7D8D767-EC77-375B-C619-2640EA446675}"/>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1846019C-B760-504E-C631-869B4675EB44}"/>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35F96C2-A572-50B9-91C9-4ED48BB002C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a:off x="7581902" y="2971801"/>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a:extLst>
              <a:ext uri="{FF2B5EF4-FFF2-40B4-BE49-F238E27FC236}">
                <a16:creationId xmlns:a16="http://schemas.microsoft.com/office/drawing/2014/main" id="{8883ECC0-9E8C-C581-2B1B-F61F1708CB94}"/>
              </a:ext>
            </a:extLst>
          </p:cNvPr>
          <p:cNvSpPr txBox="1"/>
          <p:nvPr/>
        </p:nvSpPr>
        <p:spPr>
          <a:xfrm>
            <a:off x="927799" y="2248343"/>
            <a:ext cx="6518030" cy="3970318"/>
          </a:xfrm>
          <a:prstGeom prst="rect">
            <a:avLst/>
          </a:prstGeom>
          <a:noFill/>
        </p:spPr>
        <p:txBody>
          <a:bodyPr wrap="square">
            <a:spAutoFit/>
          </a:bodyPr>
          <a:lstStyle/>
          <a:p>
            <a:pPr lvl="0"/>
            <a:r>
              <a:rPr lang="en-US" sz="1800" b="1" dirty="0">
                <a:solidFill>
                  <a:schemeClr val="tx1"/>
                </a:solidFill>
                <a:effectLst/>
                <a:latin typeface="Gotham Medium" panose="02000604030000020004"/>
                <a:ea typeface="+mn-ea"/>
                <a:cs typeface="+mn-cs"/>
              </a:rPr>
              <a:t>A cursory reading of Mark 2:18–22 might leave the impression that Jesus never fasted or considered it necessary.  However, the Gospels record a time when Jesus </a:t>
            </a:r>
            <a:r>
              <a:rPr lang="en-US" sz="1800" b="1" i="1" dirty="0">
                <a:solidFill>
                  <a:schemeClr val="tx1"/>
                </a:solidFill>
                <a:effectLst/>
                <a:latin typeface="Gotham Medium" panose="02000604030000020004"/>
                <a:ea typeface="+mn-ea"/>
                <a:cs typeface="+mn-cs"/>
              </a:rPr>
              <a:t>did </a:t>
            </a:r>
            <a:r>
              <a:rPr lang="en-US" sz="1800" b="1" dirty="0">
                <a:solidFill>
                  <a:schemeClr val="tx1"/>
                </a:solidFill>
                <a:effectLst/>
                <a:latin typeface="Gotham Medium" panose="02000604030000020004"/>
                <a:ea typeface="+mn-ea"/>
                <a:cs typeface="+mn-cs"/>
              </a:rPr>
              <a:t>fast.  After His baptism, Jesus goes into the wilderness to be tempted (Matt.  4:1–2; Luke 4:2).  As typical for Mark, this episode is more abbreviated (Mark 1:12–13).  During this time of temptation, Jesus fasts for forty days and nights.  He faces Satan, but He resists by relying on God’s Word.  And in Matthew 6:16–18, Jesus His instructs disciples how to fast.  He warns them not to look gloomy or sullen, which is what hypocrites do to attract attention while fasting.  Instead, they are to fast in a way that God alone will see, and God will reward them in secret.  Thus Jesus criticizes fasting that is performative or inappropriate, even while He expects disciples to fast under the right circumstances (see Mark 2:20 and the words “they will fast”). </a:t>
            </a:r>
          </a:p>
        </p:txBody>
      </p: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a:extLst>
            <a:ext uri="{FF2B5EF4-FFF2-40B4-BE49-F238E27FC236}">
              <a16:creationId xmlns:a16="http://schemas.microsoft.com/office/drawing/2014/main" id="{085896A7-9E91-149B-F9E9-5638FB9AE082}"/>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57933F2-EBAC-08CE-3053-E2FDBC88546D}"/>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E1AC9456-F861-B513-78F7-36B6F5B5C868}"/>
              </a:ext>
            </a:extLst>
          </p:cNvPr>
          <p:cNvGraphicFramePr/>
          <p:nvPr>
            <p:extLst>
              <p:ext uri="{D42A27DB-BD31-4B8C-83A1-F6EECF244321}">
                <p14:modId xmlns:p14="http://schemas.microsoft.com/office/powerpoint/2010/main" val="654187706"/>
              </p:ext>
            </p:extLst>
          </p:nvPr>
        </p:nvGraphicFramePr>
        <p:xfrm>
          <a:off x="927799" y="827713"/>
          <a:ext cx="6668142" cy="524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50DBFF12-1657-EE43-B4F9-8200FB092CEB}"/>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EF411099-20EB-9832-2D55-76B6FFF263AF}"/>
              </a:ext>
            </a:extLst>
          </p:cNvPr>
          <p:cNvSpPr>
            <a:spLocks noGrp="1"/>
          </p:cNvSpPr>
          <p:nvPr>
            <p:ph type="sldNum" sz="quarter" idx="12"/>
          </p:nvPr>
        </p:nvSpPr>
        <p:spPr>
          <a:xfrm>
            <a:off x="421387" y="6090055"/>
            <a:ext cx="2707105" cy="368802"/>
          </a:xfrm>
        </p:spPr>
        <p:txBody>
          <a:bodyPr>
            <a:normAutofit fontScale="92500" lnSpcReduction="10000"/>
          </a:bodyPr>
          <a:lstStyle/>
          <a:p>
            <a:pPr algn="l">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lgn="l">
                <a:spcAft>
                  <a:spcPts val="600"/>
                </a:spcAft>
              </a:pPr>
              <a:t>9</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1F1FBD45-61D7-C826-9768-49168E9AC985}"/>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EFC643E2-5CCB-35AE-5C4D-21A9DF24D667}"/>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58A280BF-C657-BE78-4A1B-8E81BDBF764C}"/>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E28C082-D820-6F15-8076-C0B6C8E52D5E}"/>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a:off x="470590" y="2350648"/>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a:extLst>
              <a:ext uri="{FF2B5EF4-FFF2-40B4-BE49-F238E27FC236}">
                <a16:creationId xmlns:a16="http://schemas.microsoft.com/office/drawing/2014/main" id="{001BCBF0-FC52-5C6A-2A29-80BA79EF6DA1}"/>
              </a:ext>
            </a:extLst>
          </p:cNvPr>
          <p:cNvSpPr txBox="1"/>
          <p:nvPr/>
        </p:nvSpPr>
        <p:spPr>
          <a:xfrm>
            <a:off x="5134662" y="2350648"/>
            <a:ext cx="6668137" cy="3970318"/>
          </a:xfrm>
          <a:prstGeom prst="rect">
            <a:avLst/>
          </a:prstGeom>
          <a:noFill/>
        </p:spPr>
        <p:txBody>
          <a:bodyPr wrap="square">
            <a:spAutoFit/>
          </a:bodyPr>
          <a:lstStyle/>
          <a:p>
            <a:r>
              <a:rPr lang="en-US" sz="1800" b="1" kern="1200" dirty="0">
                <a:solidFill>
                  <a:schemeClr val="tx1"/>
                </a:solidFill>
                <a:effectLst/>
                <a:latin typeface="Gotham Medium" panose="02000604030000020004"/>
              </a:rPr>
              <a:t>In Mark, the Pharisees are portrayed as primary opponents of Jesus.  They represent a Jewish sect known for strict interpretation of the Mosaic law and the development of extensive oral traditions, all meant to maintain religious purity and devotion.  The term </a:t>
            </a:r>
            <a:r>
              <a:rPr lang="en-US" sz="1800" b="1" i="1" kern="1200" dirty="0">
                <a:solidFill>
                  <a:schemeClr val="tx1"/>
                </a:solidFill>
                <a:effectLst/>
                <a:latin typeface="Gotham Medium" panose="02000604030000020004"/>
              </a:rPr>
              <a:t>Pharisee </a:t>
            </a:r>
            <a:r>
              <a:rPr lang="en-US" sz="1800" b="1" kern="1200" dirty="0">
                <a:solidFill>
                  <a:schemeClr val="tx1"/>
                </a:solidFill>
                <a:effectLst/>
                <a:latin typeface="Gotham Medium" panose="02000604030000020004"/>
              </a:rPr>
              <a:t>comes from an Aramaic word meaning “separate” or “distinguish. ” Mark depicts Pharisees in conflict with Jesus.  They question why He eats with tax collectors and sinners, implying that He should not do so (Mark 2:13–17).  They criticize His disciples for not washing their hands before eating (7:1–4).  Jesus rebukes them for prioritizing human traditions over God’s commandments (7:8).  He criticizes them together with servants of Herod—each following a mistaken ideal (8:15).  The Pharisees resist Jesus’ authority, focusing on preserving their traditions instead of what is important to God: the heart.  They would not follow Jesus, or put Him at the center!</a:t>
            </a:r>
          </a:p>
        </p:txBody>
      </p:sp>
    </p:spTree>
    <p:extLst>
      <p:ext uri="{BB962C8B-B14F-4D97-AF65-F5344CB8AC3E}">
        <p14:creationId xmlns:p14="http://schemas.microsoft.com/office/powerpoint/2010/main" val="777189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11923</Words>
  <Application>Microsoft Office PowerPoint</Application>
  <PresentationFormat>Widescreen</PresentationFormat>
  <Paragraphs>549</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Gotham Book</vt:lpstr>
      <vt:lpstr>Gotham Medium</vt:lpstr>
      <vt:lpstr>Arial Black</vt:lpstr>
      <vt:lpstr>Calibri</vt:lpstr>
      <vt:lpstr>Century Gothic</vt:lpstr>
      <vt:lpstr>Wingdings</vt:lpstr>
      <vt:lpstr>Wingdings 3</vt:lpstr>
      <vt:lpstr>Ion Boardroom</vt:lpstr>
      <vt:lpstr>CHRISTIAN RHYTHMS OF LIFE</vt:lpstr>
      <vt:lpstr>Prayer</vt:lpstr>
      <vt:lpstr>Agenda</vt:lpstr>
      <vt:lpstr>Challenging Cherished Customs </vt:lpstr>
      <vt:lpstr>PowerPoint Presentation</vt:lpstr>
      <vt:lpstr>Lesson Context</vt:lpstr>
      <vt:lpstr>Lesson Context</vt:lpstr>
      <vt:lpstr>Key Points </vt:lpstr>
      <vt:lpstr>Key Points </vt:lpstr>
      <vt:lpstr>Key Points </vt:lpstr>
      <vt:lpstr>Key Points </vt:lpstr>
      <vt:lpstr>A Time for Feasting and Fasting - Mark 2:18–22 KJV</vt:lpstr>
      <vt:lpstr>People Come First - Mark 2:23–28 KJV</vt:lpstr>
      <vt:lpstr>One Bible, One Story: The Bridegroom</vt:lpstr>
      <vt:lpstr>PowerPoint Presentation</vt:lpstr>
      <vt:lpstr>PowerPoint Presentation</vt:lpstr>
      <vt:lpstr>Conclusion: Centering Customs on Christ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11</cp:revision>
  <dcterms:created xsi:type="dcterms:W3CDTF">2023-08-04T01:08:47Z</dcterms:created>
  <dcterms:modified xsi:type="dcterms:W3CDTF">2026-05-17T21:47:52Z</dcterms:modified>
</cp:coreProperties>
</file>