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401" r:id="rId3"/>
    <p:sldId id="417" r:id="rId4"/>
    <p:sldId id="258" r:id="rId5"/>
    <p:sldId id="259" r:id="rId6"/>
    <p:sldId id="402" r:id="rId7"/>
    <p:sldId id="415" r:id="rId8"/>
    <p:sldId id="376" r:id="rId9"/>
    <p:sldId id="404" r:id="rId10"/>
    <p:sldId id="414" r:id="rId11"/>
    <p:sldId id="405" r:id="rId12"/>
    <p:sldId id="416" r:id="rId13"/>
    <p:sldId id="379" r:id="rId14"/>
    <p:sldId id="418" r:id="rId15"/>
    <p:sldId id="408" r:id="rId16"/>
    <p:sldId id="419" r:id="rId17"/>
    <p:sldId id="384" r:id="rId18"/>
    <p:sldId id="398" r:id="rId19"/>
    <p:sldId id="385" r:id="rId20"/>
    <p:sldId id="386" r:id="rId21"/>
    <p:sldId id="411" r:id="rId22"/>
    <p:sldId id="41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896D68-D4BA-4673-86B1-4526A41489DB}" v="11" dt="2025-07-29T18:03:35.4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012" autoAdjust="0"/>
  </p:normalViewPr>
  <p:slideViewPr>
    <p:cSldViewPr snapToGrid="0">
      <p:cViewPr>
        <p:scale>
          <a:sx n="80" d="100"/>
          <a:sy n="80" d="100"/>
        </p:scale>
        <p:origin x="-708" y="-1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DF896D68-D4BA-4673-86B1-4526A41489DB}"/>
    <pc:docChg chg="undo custSel modSld">
      <pc:chgData name="Stanford Bowman" userId="6ede3e4e1afbea80" providerId="LiveId" clId="{DF896D68-D4BA-4673-86B1-4526A41489DB}" dt="2025-07-29T18:06:03.044" v="48" actId="404"/>
      <pc:docMkLst>
        <pc:docMk/>
      </pc:docMkLst>
      <pc:sldChg chg="modSp mod">
        <pc:chgData name="Stanford Bowman" userId="6ede3e4e1afbea80" providerId="LiveId" clId="{DF896D68-D4BA-4673-86B1-4526A41489DB}" dt="2025-07-29T17:50:25.007" v="2" actId="121"/>
        <pc:sldMkLst>
          <pc:docMk/>
          <pc:sldMk cId="1007976843" sldId="256"/>
        </pc:sldMkLst>
        <pc:spChg chg="mod">
          <ac:chgData name="Stanford Bowman" userId="6ede3e4e1afbea80" providerId="LiveId" clId="{DF896D68-D4BA-4673-86B1-4526A41489DB}" dt="2025-07-29T17:50:25.007" v="2" actId="121"/>
          <ac:spMkLst>
            <pc:docMk/>
            <pc:sldMk cId="1007976843" sldId="256"/>
            <ac:spMk id="3" creationId="{C9388AE8-D77A-C969-43CD-B9BC1AC052D7}"/>
          </ac:spMkLst>
        </pc:spChg>
      </pc:sldChg>
      <pc:sldChg chg="modSp mod">
        <pc:chgData name="Stanford Bowman" userId="6ede3e4e1afbea80" providerId="LiveId" clId="{DF896D68-D4BA-4673-86B1-4526A41489DB}" dt="2025-07-29T17:56:25.755" v="29" actId="313"/>
        <pc:sldMkLst>
          <pc:docMk/>
          <pc:sldMk cId="4003182223" sldId="258"/>
        </pc:sldMkLst>
        <pc:spChg chg="mod">
          <ac:chgData name="Stanford Bowman" userId="6ede3e4e1afbea80" providerId="LiveId" clId="{DF896D68-D4BA-4673-86B1-4526A41489DB}" dt="2025-07-29T17:56:25.755" v="29" actId="313"/>
          <ac:spMkLst>
            <pc:docMk/>
            <pc:sldMk cId="4003182223" sldId="258"/>
            <ac:spMk id="8" creationId="{955967F5-DEDC-BB83-95B0-08DDBEFC6858}"/>
          </ac:spMkLst>
        </pc:spChg>
      </pc:sldChg>
      <pc:sldChg chg="modSp mod">
        <pc:chgData name="Stanford Bowman" userId="6ede3e4e1afbea80" providerId="LiveId" clId="{DF896D68-D4BA-4673-86B1-4526A41489DB}" dt="2025-07-29T17:53:27.221" v="17" actId="1076"/>
        <pc:sldMkLst>
          <pc:docMk/>
          <pc:sldMk cId="3538949968" sldId="259"/>
        </pc:sldMkLst>
        <pc:spChg chg="mod">
          <ac:chgData name="Stanford Bowman" userId="6ede3e4e1afbea80" providerId="LiveId" clId="{DF896D68-D4BA-4673-86B1-4526A41489DB}" dt="2025-07-29T17:53:27.221" v="17" actId="1076"/>
          <ac:spMkLst>
            <pc:docMk/>
            <pc:sldMk cId="3538949968" sldId="259"/>
            <ac:spMk id="15" creationId="{902D59F9-6712-77DE-D9EE-CE30A4E7EF86}"/>
          </ac:spMkLst>
        </pc:spChg>
        <pc:picChg chg="mod">
          <ac:chgData name="Stanford Bowman" userId="6ede3e4e1afbea80" providerId="LiveId" clId="{DF896D68-D4BA-4673-86B1-4526A41489DB}" dt="2025-07-29T17:53:17.607" v="16" actId="14826"/>
          <ac:picMkLst>
            <pc:docMk/>
            <pc:sldMk cId="3538949968" sldId="259"/>
            <ac:picMk id="14" creationId="{69D6398E-B153-AB62-BACB-BF62120E8518}"/>
          </ac:picMkLst>
        </pc:picChg>
      </pc:sldChg>
      <pc:sldChg chg="modSp mod modNotesTx">
        <pc:chgData name="Stanford Bowman" userId="6ede3e4e1afbea80" providerId="LiveId" clId="{DF896D68-D4BA-4673-86B1-4526A41489DB}" dt="2025-07-29T17:58:27.345" v="38" actId="313"/>
        <pc:sldMkLst>
          <pc:docMk/>
          <pc:sldMk cId="4114194796" sldId="379"/>
        </pc:sldMkLst>
        <pc:spChg chg="mod">
          <ac:chgData name="Stanford Bowman" userId="6ede3e4e1afbea80" providerId="LiveId" clId="{DF896D68-D4BA-4673-86B1-4526A41489DB}" dt="2025-07-29T17:56:36.531" v="30" actId="313"/>
          <ac:spMkLst>
            <pc:docMk/>
            <pc:sldMk cId="4114194796" sldId="379"/>
            <ac:spMk id="16" creationId="{4F123F2E-C565-4555-981E-61A6D6EC2C25}"/>
          </ac:spMkLst>
        </pc:spChg>
        <pc:spChg chg="mod">
          <ac:chgData name="Stanford Bowman" userId="6ede3e4e1afbea80" providerId="LiveId" clId="{DF896D68-D4BA-4673-86B1-4526A41489DB}" dt="2025-07-29T17:55:08.488" v="25" actId="948"/>
          <ac:spMkLst>
            <pc:docMk/>
            <pc:sldMk cId="4114194796" sldId="379"/>
            <ac:spMk id="23" creationId="{00000000-0000-0000-0000-000000000000}"/>
          </ac:spMkLst>
        </pc:spChg>
      </pc:sldChg>
      <pc:sldChg chg="modNotesTx">
        <pc:chgData name="Stanford Bowman" userId="6ede3e4e1afbea80" providerId="LiveId" clId="{DF896D68-D4BA-4673-86B1-4526A41489DB}" dt="2025-07-29T17:58:30.178" v="40" actId="313"/>
        <pc:sldMkLst>
          <pc:docMk/>
          <pc:sldMk cId="0" sldId="384"/>
        </pc:sldMkLst>
      </pc:sldChg>
      <pc:sldChg chg="addSp delSp modSp mod">
        <pc:chgData name="Stanford Bowman" userId="6ede3e4e1afbea80" providerId="LiveId" clId="{DF896D68-D4BA-4673-86B1-4526A41489DB}" dt="2025-07-29T18:03:35.454" v="47"/>
        <pc:sldMkLst>
          <pc:docMk/>
          <pc:sldMk cId="102223111" sldId="385"/>
        </pc:sldMkLst>
        <pc:spChg chg="mod">
          <ac:chgData name="Stanford Bowman" userId="6ede3e4e1afbea80" providerId="LiveId" clId="{DF896D68-D4BA-4673-86B1-4526A41489DB}" dt="2025-07-29T18:03:35.454" v="47"/>
          <ac:spMkLst>
            <pc:docMk/>
            <pc:sldMk cId="102223111" sldId="385"/>
            <ac:spMk id="6" creationId="{AEE6CB7E-D3BA-CBEC-008E-BE00C504E8EE}"/>
          </ac:spMkLst>
        </pc:spChg>
        <pc:spChg chg="mod">
          <ac:chgData name="Stanford Bowman" userId="6ede3e4e1afbea80" providerId="LiveId" clId="{DF896D68-D4BA-4673-86B1-4526A41489DB}" dt="2025-07-29T18:03:35.454" v="47"/>
          <ac:spMkLst>
            <pc:docMk/>
            <pc:sldMk cId="102223111" sldId="385"/>
            <ac:spMk id="7" creationId="{2122FC25-44DC-2606-237A-D35912C0A137}"/>
          </ac:spMkLst>
        </pc:spChg>
        <pc:grpChg chg="add mod">
          <ac:chgData name="Stanford Bowman" userId="6ede3e4e1afbea80" providerId="LiveId" clId="{DF896D68-D4BA-4673-86B1-4526A41489DB}" dt="2025-07-29T18:03:35.454" v="47"/>
          <ac:grpSpMkLst>
            <pc:docMk/>
            <pc:sldMk cId="102223111" sldId="385"/>
            <ac:grpSpMk id="3" creationId="{045A9611-48AB-EE6D-7042-3E0FC8C19B11}"/>
          </ac:grpSpMkLst>
        </pc:grpChg>
        <pc:grpChg chg="mod">
          <ac:chgData name="Stanford Bowman" userId="6ede3e4e1afbea80" providerId="LiveId" clId="{DF896D68-D4BA-4673-86B1-4526A41489DB}" dt="2025-07-29T18:03:35.454" v="47"/>
          <ac:grpSpMkLst>
            <pc:docMk/>
            <pc:sldMk cId="102223111" sldId="385"/>
            <ac:grpSpMk id="4" creationId="{45AEE329-11DD-C465-EF4B-4971F7DB21EA}"/>
          </ac:grpSpMkLst>
        </pc:grpChg>
        <pc:grpChg chg="mod">
          <ac:chgData name="Stanford Bowman" userId="6ede3e4e1afbea80" providerId="LiveId" clId="{DF896D68-D4BA-4673-86B1-4526A41489DB}" dt="2025-07-29T18:03:35.454" v="47"/>
          <ac:grpSpMkLst>
            <pc:docMk/>
            <pc:sldMk cId="102223111" sldId="385"/>
            <ac:grpSpMk id="8" creationId="{A8F76911-C5DD-0D61-A6EE-2995878459A6}"/>
          </ac:grpSpMkLst>
        </pc:grpChg>
        <pc:grpChg chg="del">
          <ac:chgData name="Stanford Bowman" userId="6ede3e4e1afbea80" providerId="LiveId" clId="{DF896D68-D4BA-4673-86B1-4526A41489DB}" dt="2025-07-29T17:59:59.801" v="42" actId="478"/>
          <ac:grpSpMkLst>
            <pc:docMk/>
            <pc:sldMk cId="102223111" sldId="385"/>
            <ac:grpSpMk id="21" creationId="{BDB1EFAE-1B33-EAC2-0BA8-B67B8ED4E026}"/>
          </ac:grpSpMkLst>
        </pc:grpChg>
        <pc:picChg chg="mod">
          <ac:chgData name="Stanford Bowman" userId="6ede3e4e1afbea80" providerId="LiveId" clId="{DF896D68-D4BA-4673-86B1-4526A41489DB}" dt="2025-07-29T18:03:35.454" v="47"/>
          <ac:picMkLst>
            <pc:docMk/>
            <pc:sldMk cId="102223111" sldId="385"/>
            <ac:picMk id="9" creationId="{E344F2DC-4E6C-EE85-193F-4645E14225F9}"/>
          </ac:picMkLst>
        </pc:picChg>
        <pc:picChg chg="mod">
          <ac:chgData name="Stanford Bowman" userId="6ede3e4e1afbea80" providerId="LiveId" clId="{DF896D68-D4BA-4673-86B1-4526A41489DB}" dt="2025-07-29T18:03:35.454" v="47"/>
          <ac:picMkLst>
            <pc:docMk/>
            <pc:sldMk cId="102223111" sldId="385"/>
            <ac:picMk id="12" creationId="{914C8E87-FC25-5F8E-97F5-2DF063639C6F}"/>
          </ac:picMkLst>
        </pc:picChg>
        <pc:picChg chg="mod">
          <ac:chgData name="Stanford Bowman" userId="6ede3e4e1afbea80" providerId="LiveId" clId="{DF896D68-D4BA-4673-86B1-4526A41489DB}" dt="2025-07-29T18:03:35.454" v="47"/>
          <ac:picMkLst>
            <pc:docMk/>
            <pc:sldMk cId="102223111" sldId="385"/>
            <ac:picMk id="13" creationId="{C587A062-2CE7-99F3-8AE1-47AEDFB0A249}"/>
          </ac:picMkLst>
        </pc:picChg>
      </pc:sldChg>
      <pc:sldChg chg="modNotesTx">
        <pc:chgData name="Stanford Bowman" userId="6ede3e4e1afbea80" providerId="LiveId" clId="{DF896D68-D4BA-4673-86B1-4526A41489DB}" dt="2025-07-29T17:58:32.397" v="41" actId="313"/>
        <pc:sldMkLst>
          <pc:docMk/>
          <pc:sldMk cId="1141615395" sldId="398"/>
        </pc:sldMkLst>
      </pc:sldChg>
      <pc:sldChg chg="modSp mod modNotesTx">
        <pc:chgData name="Stanford Bowman" userId="6ede3e4e1afbea80" providerId="LiveId" clId="{DF896D68-D4BA-4673-86B1-4526A41489DB}" dt="2025-07-29T17:58:24.535" v="36" actId="313"/>
        <pc:sldMkLst>
          <pc:docMk/>
          <pc:sldMk cId="2238929432" sldId="404"/>
        </pc:sldMkLst>
        <pc:picChg chg="mod">
          <ac:chgData name="Stanford Bowman" userId="6ede3e4e1afbea80" providerId="LiveId" clId="{DF896D68-D4BA-4673-86B1-4526A41489DB}" dt="2025-07-29T17:51:45.083" v="8"/>
          <ac:picMkLst>
            <pc:docMk/>
            <pc:sldMk cId="2238929432" sldId="404"/>
            <ac:picMk id="36" creationId="{4E31D310-340F-65E2-F6DA-F71DAC5589DC}"/>
          </ac:picMkLst>
        </pc:picChg>
      </pc:sldChg>
      <pc:sldChg chg="delSp modSp mod">
        <pc:chgData name="Stanford Bowman" userId="6ede3e4e1afbea80" providerId="LiveId" clId="{DF896D68-D4BA-4673-86B1-4526A41489DB}" dt="2025-07-29T17:52:43.173" v="14" actId="1076"/>
        <pc:sldMkLst>
          <pc:docMk/>
          <pc:sldMk cId="2382935538" sldId="408"/>
        </pc:sldMkLst>
        <pc:spChg chg="mod">
          <ac:chgData name="Stanford Bowman" userId="6ede3e4e1afbea80" providerId="LiveId" clId="{DF896D68-D4BA-4673-86B1-4526A41489DB}" dt="2025-07-29T17:52:43.173" v="14" actId="1076"/>
          <ac:spMkLst>
            <pc:docMk/>
            <pc:sldMk cId="2382935538" sldId="408"/>
            <ac:spMk id="8" creationId="{1EBA1FC3-264E-E901-BCF8-C0A951A3E28E}"/>
          </ac:spMkLst>
        </pc:spChg>
        <pc:picChg chg="del mod">
          <ac:chgData name="Stanford Bowman" userId="6ede3e4e1afbea80" providerId="LiveId" clId="{DF896D68-D4BA-4673-86B1-4526A41489DB}" dt="2025-07-29T17:52:37.190" v="13" actId="478"/>
          <ac:picMkLst>
            <pc:docMk/>
            <pc:sldMk cId="2382935538" sldId="408"/>
            <ac:picMk id="12" creationId="{869E3AA1-92BB-8523-F994-706111591E8B}"/>
          </ac:picMkLst>
        </pc:picChg>
      </pc:sldChg>
      <pc:sldChg chg="addSp delSp modSp mod">
        <pc:chgData name="Stanford Bowman" userId="6ede3e4e1afbea80" providerId="LiveId" clId="{DF896D68-D4BA-4673-86B1-4526A41489DB}" dt="2025-07-29T18:03:18.970" v="46" actId="207"/>
        <pc:sldMkLst>
          <pc:docMk/>
          <pc:sldMk cId="4211081030" sldId="413"/>
        </pc:sldMkLst>
        <pc:spChg chg="mod">
          <ac:chgData name="Stanford Bowman" userId="6ede3e4e1afbea80" providerId="LiveId" clId="{DF896D68-D4BA-4673-86B1-4526A41489DB}" dt="2025-07-29T18:03:18.970" v="46" actId="207"/>
          <ac:spMkLst>
            <pc:docMk/>
            <pc:sldMk cId="4211081030" sldId="413"/>
            <ac:spMk id="6" creationId="{E4ADCF76-798B-2DF1-1F93-273B71149542}"/>
          </ac:spMkLst>
        </pc:spChg>
        <pc:spChg chg="mod">
          <ac:chgData name="Stanford Bowman" userId="6ede3e4e1afbea80" providerId="LiveId" clId="{DF896D68-D4BA-4673-86B1-4526A41489DB}" dt="2025-07-29T18:02:53.768" v="44"/>
          <ac:spMkLst>
            <pc:docMk/>
            <pc:sldMk cId="4211081030" sldId="413"/>
            <ac:spMk id="7" creationId="{743CCDBE-9CB4-8E37-E44E-B960E58E265F}"/>
          </ac:spMkLst>
        </pc:spChg>
        <pc:grpChg chg="add mod">
          <ac:chgData name="Stanford Bowman" userId="6ede3e4e1afbea80" providerId="LiveId" clId="{DF896D68-D4BA-4673-86B1-4526A41489DB}" dt="2025-07-29T18:02:57.306" v="45" actId="1076"/>
          <ac:grpSpMkLst>
            <pc:docMk/>
            <pc:sldMk cId="4211081030" sldId="413"/>
            <ac:grpSpMk id="3" creationId="{75CC26C1-AE75-BB52-BA9F-97BBAECF8CF3}"/>
          </ac:grpSpMkLst>
        </pc:grpChg>
        <pc:grpChg chg="mod">
          <ac:chgData name="Stanford Bowman" userId="6ede3e4e1afbea80" providerId="LiveId" clId="{DF896D68-D4BA-4673-86B1-4526A41489DB}" dt="2025-07-29T18:02:53.768" v="44"/>
          <ac:grpSpMkLst>
            <pc:docMk/>
            <pc:sldMk cId="4211081030" sldId="413"/>
            <ac:grpSpMk id="4" creationId="{6806C862-1E03-CF5D-54A9-5648570282DA}"/>
          </ac:grpSpMkLst>
        </pc:grpChg>
        <pc:grpChg chg="mod">
          <ac:chgData name="Stanford Bowman" userId="6ede3e4e1afbea80" providerId="LiveId" clId="{DF896D68-D4BA-4673-86B1-4526A41489DB}" dt="2025-07-29T18:02:53.768" v="44"/>
          <ac:grpSpMkLst>
            <pc:docMk/>
            <pc:sldMk cId="4211081030" sldId="413"/>
            <ac:grpSpMk id="8" creationId="{A9562EEE-A976-44EC-11E4-2B011FC6409A}"/>
          </ac:grpSpMkLst>
        </pc:grpChg>
        <pc:grpChg chg="del">
          <ac:chgData name="Stanford Bowman" userId="6ede3e4e1afbea80" providerId="LiveId" clId="{DF896D68-D4BA-4673-86B1-4526A41489DB}" dt="2025-07-29T18:00:15.135" v="43" actId="478"/>
          <ac:grpSpMkLst>
            <pc:docMk/>
            <pc:sldMk cId="4211081030" sldId="413"/>
            <ac:grpSpMk id="21" creationId="{BDB1EFAE-1B33-EAC2-0BA8-B67B8ED4E026}"/>
          </ac:grpSpMkLst>
        </pc:grpChg>
        <pc:picChg chg="mod">
          <ac:chgData name="Stanford Bowman" userId="6ede3e4e1afbea80" providerId="LiveId" clId="{DF896D68-D4BA-4673-86B1-4526A41489DB}" dt="2025-07-29T18:02:53.768" v="44"/>
          <ac:picMkLst>
            <pc:docMk/>
            <pc:sldMk cId="4211081030" sldId="413"/>
            <ac:picMk id="9" creationId="{84F3674B-2435-1951-36C2-04C61DC77B33}"/>
          </ac:picMkLst>
        </pc:picChg>
        <pc:picChg chg="mod">
          <ac:chgData name="Stanford Bowman" userId="6ede3e4e1afbea80" providerId="LiveId" clId="{DF896D68-D4BA-4673-86B1-4526A41489DB}" dt="2025-07-29T18:02:53.768" v="44"/>
          <ac:picMkLst>
            <pc:docMk/>
            <pc:sldMk cId="4211081030" sldId="413"/>
            <ac:picMk id="12" creationId="{F3A8A753-15B3-A775-D254-383295F3FA63}"/>
          </ac:picMkLst>
        </pc:picChg>
        <pc:picChg chg="mod">
          <ac:chgData name="Stanford Bowman" userId="6ede3e4e1afbea80" providerId="LiveId" clId="{DF896D68-D4BA-4673-86B1-4526A41489DB}" dt="2025-07-29T18:02:53.768" v="44"/>
          <ac:picMkLst>
            <pc:docMk/>
            <pc:sldMk cId="4211081030" sldId="413"/>
            <ac:picMk id="13" creationId="{2DB84C00-8A08-E4B2-7814-B520BB4E4789}"/>
          </ac:picMkLst>
        </pc:picChg>
      </pc:sldChg>
      <pc:sldChg chg="modSp mod modNotesTx">
        <pc:chgData name="Stanford Bowman" userId="6ede3e4e1afbea80" providerId="LiveId" clId="{DF896D68-D4BA-4673-86B1-4526A41489DB}" dt="2025-07-29T17:58:25.544" v="37" actId="313"/>
        <pc:sldMkLst>
          <pc:docMk/>
          <pc:sldMk cId="3274681768" sldId="414"/>
        </pc:sldMkLst>
        <pc:picChg chg="mod">
          <ac:chgData name="Stanford Bowman" userId="6ede3e4e1afbea80" providerId="LiveId" clId="{DF896D68-D4BA-4673-86B1-4526A41489DB}" dt="2025-07-29T17:52:10.926" v="10" actId="14826"/>
          <ac:picMkLst>
            <pc:docMk/>
            <pc:sldMk cId="3274681768" sldId="414"/>
            <ac:picMk id="36" creationId="{4E31D310-340F-65E2-F6DA-F71DAC5589DC}"/>
          </ac:picMkLst>
        </pc:picChg>
      </pc:sldChg>
      <pc:sldChg chg="modNotesTx">
        <pc:chgData name="Stanford Bowman" userId="6ede3e4e1afbea80" providerId="LiveId" clId="{DF896D68-D4BA-4673-86B1-4526A41489DB}" dt="2025-07-29T17:57:58.906" v="35" actId="6549"/>
        <pc:sldMkLst>
          <pc:docMk/>
          <pc:sldMk cId="287462374" sldId="415"/>
        </pc:sldMkLst>
      </pc:sldChg>
      <pc:sldChg chg="modSp mod">
        <pc:chgData name="Stanford Bowman" userId="6ede3e4e1afbea80" providerId="LiveId" clId="{DF896D68-D4BA-4673-86B1-4526A41489DB}" dt="2025-07-29T18:06:03.044" v="48" actId="404"/>
        <pc:sldMkLst>
          <pc:docMk/>
          <pc:sldMk cId="3695103478" sldId="417"/>
        </pc:sldMkLst>
        <pc:spChg chg="mod">
          <ac:chgData name="Stanford Bowman" userId="6ede3e4e1afbea80" providerId="LiveId" clId="{DF896D68-D4BA-4673-86B1-4526A41489DB}" dt="2025-07-29T18:06:03.044" v="48" actId="404"/>
          <ac:spMkLst>
            <pc:docMk/>
            <pc:sldMk cId="3695103478" sldId="417"/>
            <ac:spMk id="12" creationId="{80FDE239-1C2D-4C44-5938-BB6F1EE04CAF}"/>
          </ac:spMkLst>
        </pc:spChg>
      </pc:sldChg>
      <pc:sldChg chg="modSp mod modNotesTx">
        <pc:chgData name="Stanford Bowman" userId="6ede3e4e1afbea80" providerId="LiveId" clId="{DF896D68-D4BA-4673-86B1-4526A41489DB}" dt="2025-07-29T17:58:28.910" v="39" actId="313"/>
        <pc:sldMkLst>
          <pc:docMk/>
          <pc:sldMk cId="2232578127" sldId="418"/>
        </pc:sldMkLst>
        <pc:spChg chg="mod">
          <ac:chgData name="Stanford Bowman" userId="6ede3e4e1afbea80" providerId="LiveId" clId="{DF896D68-D4BA-4673-86B1-4526A41489DB}" dt="2025-07-29T17:56:04.750" v="27" actId="313"/>
          <ac:spMkLst>
            <pc:docMk/>
            <pc:sldMk cId="2232578127" sldId="418"/>
            <ac:spMk id="16" creationId="{08D5D549-CD20-5AFD-D752-3D1E59D67EFC}"/>
          </ac:spMkLst>
        </pc:spChg>
        <pc:spChg chg="mod">
          <ac:chgData name="Stanford Bowman" userId="6ede3e4e1afbea80" providerId="LiveId" clId="{DF896D68-D4BA-4673-86B1-4526A41489DB}" dt="2025-07-29T17:55:38.985" v="26"/>
          <ac:spMkLst>
            <pc:docMk/>
            <pc:sldMk cId="2232578127" sldId="418"/>
            <ac:spMk id="23" creationId="{F4298C3F-AD67-3560-D039-36A7064B89B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F5B645-44B5-4C70-84F0-A43487F725E8}"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38170F4-4AE2-41EA-A9BC-07A38BED3B24}">
      <dgm:prSet phldrT="[Text]" custT="1"/>
      <dgm:spPr>
        <a:noFill/>
      </dgm:spPr>
      <dgm:t>
        <a:bodyPr/>
        <a:lstStyle/>
        <a:p>
          <a:pPr algn="l"/>
          <a:r>
            <a:rPr lang="en-US" sz="2400" b="1" cap="small" baseline="0">
              <a:solidFill>
                <a:schemeClr val="bg1"/>
              </a:solidFill>
              <a:latin typeface="Arial Black" panose="020B0A04020102020204" pitchFamily="34" charset="0"/>
            </a:rPr>
            <a:t>What’s your foundation?—</a:t>
          </a:r>
          <a:endParaRPr lang="en-US" sz="3200" b="1" cap="small" baseline="0" dirty="0">
            <a:solidFill>
              <a:schemeClr val="bg1"/>
            </a:solidFill>
            <a:effectLst>
              <a:outerShdw blurRad="38100" dist="38100" dir="2700000" algn="tl">
                <a:srgbClr val="000000">
                  <a:alpha val="43137"/>
                </a:srgbClr>
              </a:outerShdw>
            </a:effectLst>
            <a:latin typeface="Arial Black" panose="020B0A04020102020204" pitchFamily="34" charset="0"/>
          </a:endParaRPr>
        </a:p>
      </dgm:t>
    </dgm:pt>
    <dgm:pt modelId="{6F483883-00AF-4C59-9180-E840962910CC}" type="parTrans" cxnId="{5D4A4CC1-8007-4526-A9D4-A4A1B06B593E}">
      <dgm:prSet/>
      <dgm:spPr/>
      <dgm:t>
        <a:bodyPr/>
        <a:lstStyle/>
        <a:p>
          <a:endParaRPr lang="en-US"/>
        </a:p>
      </dgm:t>
    </dgm:pt>
    <dgm:pt modelId="{09AED88B-3B63-4920-B23A-9AD9EC513030}" type="sibTrans" cxnId="{5D4A4CC1-8007-4526-A9D4-A4A1B06B593E}">
      <dgm:prSet/>
      <dgm:spPr/>
      <dgm:t>
        <a:bodyPr/>
        <a:lstStyle/>
        <a:p>
          <a:endParaRPr lang="en-US"/>
        </a:p>
      </dgm:t>
    </dgm:pt>
    <dgm:pt modelId="{57AC753E-C34A-4705-8079-4958937938F9}">
      <dgm:prSet custT="1"/>
      <dgm:spPr>
        <a:solidFill>
          <a:schemeClr val="accent1">
            <a:hueOff val="0"/>
            <a:satOff val="0"/>
            <a:lumOff val="0"/>
            <a:alpha val="0"/>
          </a:schemeClr>
        </a:solidFill>
        <a:ln>
          <a:noFill/>
        </a:ln>
      </dgm:spPr>
      <dgm:t>
        <a:bodyPr/>
        <a:lstStyle/>
        <a:p>
          <a:pPr algn="l"/>
          <a:r>
            <a:rPr lang="en-US" dirty="0">
              <a:solidFill>
                <a:schemeClr val="bg1"/>
              </a:solidFill>
              <a:effectLst/>
              <a:latin typeface="+mn-lt"/>
              <a:ea typeface="+mn-ea"/>
              <a:cs typeface="+mn-cs"/>
            </a:rPr>
            <a:t>Paul uses a picture of a building to emphasize his point. First, all structures stand on a foundation. He identifies that foundation as Jesus Christ (1 Cor. 2:1-2). Jesus alone is the structure upon which to build. But in Corinth, some were boosting their own preferred leaders. </a:t>
          </a:r>
          <a:r>
            <a:rPr lang="en-US" i="1" dirty="0">
              <a:solidFill>
                <a:schemeClr val="bg1"/>
              </a:solidFill>
              <a:effectLst/>
              <a:latin typeface="+mn-lt"/>
              <a:ea typeface="+mn-ea"/>
              <a:cs typeface="+mn-cs"/>
            </a:rPr>
            <a:t>I follow Paul. I follow Apollos.  </a:t>
          </a:r>
          <a:r>
            <a:rPr lang="en-US" dirty="0">
              <a:solidFill>
                <a:schemeClr val="bg1"/>
              </a:solidFill>
              <a:effectLst/>
              <a:latin typeface="+mn-lt"/>
              <a:ea typeface="+mn-ea"/>
              <a:cs typeface="+mn-cs"/>
            </a:rPr>
            <a:t>Paul doesn’t stand for any of this. No! Jesus is the only one to be lifted up. Paul warns about building one’s foundation on any person—the building will wobble. What happens to a building with an unstable foundation? Eventually, it collapses. </a:t>
          </a:r>
          <a:endParaRPr lang="en-US" sz="2400" b="1" cap="small" baseline="0" dirty="0">
            <a:solidFill>
              <a:schemeClr val="bg1"/>
            </a:solidFill>
            <a:latin typeface="Arial Black" panose="020B0A04020102020204" pitchFamily="34" charset="0"/>
          </a:endParaRPr>
        </a:p>
      </dgm:t>
    </dgm:pt>
    <dgm:pt modelId="{8FB9F2B9-BE56-4670-B418-FB1A222471AF}" type="parTrans" cxnId="{CCF73F9F-E884-4BAC-8B7D-835F7E14877A}">
      <dgm:prSet/>
      <dgm:spPr/>
      <dgm:t>
        <a:bodyPr/>
        <a:lstStyle/>
        <a:p>
          <a:endParaRPr lang="en-US"/>
        </a:p>
      </dgm:t>
    </dgm:pt>
    <dgm:pt modelId="{75F0DDD8-4113-4E61-B12A-B7D7679B29E5}" type="sibTrans" cxnId="{CCF73F9F-E884-4BAC-8B7D-835F7E14877A}">
      <dgm:prSet/>
      <dgm:spPr/>
      <dgm:t>
        <a:bodyPr/>
        <a:lstStyle/>
        <a:p>
          <a:endParaRPr lang="en-US"/>
        </a:p>
      </dgm:t>
    </dgm:pt>
    <dgm:pt modelId="{037191A7-7F4B-4AFE-B7F7-69343ED478FD}" type="pres">
      <dgm:prSet presAssocID="{43F5B645-44B5-4C70-84F0-A43487F725E8}" presName="Name0" presStyleCnt="0">
        <dgm:presLayoutVars>
          <dgm:dir/>
          <dgm:animLvl val="lvl"/>
          <dgm:resizeHandles val="exact"/>
        </dgm:presLayoutVars>
      </dgm:prSet>
      <dgm:spPr/>
    </dgm:pt>
    <dgm:pt modelId="{29BCCB37-F372-4CD7-82F9-9A76E1EF6013}" type="pres">
      <dgm:prSet presAssocID="{E38170F4-4AE2-41EA-A9BC-07A38BED3B24}" presName="linNode" presStyleCnt="0"/>
      <dgm:spPr/>
    </dgm:pt>
    <dgm:pt modelId="{40E75054-4C23-45A1-9B0A-79C76AC0A66A}" type="pres">
      <dgm:prSet presAssocID="{E38170F4-4AE2-41EA-A9BC-07A38BED3B24}" presName="parTx" presStyleLbl="revTx" presStyleIdx="0" presStyleCnt="1" custScaleX="88958" custScaleY="47560" custLinFactNeighborX="65819" custLinFactNeighborY="-17991">
        <dgm:presLayoutVars>
          <dgm:chMax val="1"/>
          <dgm:bulletEnabled val="1"/>
        </dgm:presLayoutVars>
      </dgm:prSet>
      <dgm:spPr/>
    </dgm:pt>
    <dgm:pt modelId="{7224C308-02B2-4A34-8737-8824A158F477}" type="pres">
      <dgm:prSet presAssocID="{E38170F4-4AE2-41EA-A9BC-07A38BED3B24}" presName="bracket" presStyleLbl="parChTrans1D1" presStyleIdx="0" presStyleCnt="1" custScaleY="84390" custLinFactNeighborX="-23552"/>
      <dgm:spPr>
        <a:ln w="44450">
          <a:solidFill>
            <a:schemeClr val="bg1"/>
          </a:solidFill>
        </a:ln>
      </dgm:spPr>
    </dgm:pt>
    <dgm:pt modelId="{2E9711EE-91B5-405B-A44F-3EAB5CF9C14F}" type="pres">
      <dgm:prSet presAssocID="{E38170F4-4AE2-41EA-A9BC-07A38BED3B24}" presName="spH" presStyleCnt="0"/>
      <dgm:spPr/>
    </dgm:pt>
    <dgm:pt modelId="{BB4D1385-5C58-4BA3-A86E-20E5D6E9C45F}" type="pres">
      <dgm:prSet presAssocID="{E38170F4-4AE2-41EA-A9BC-07A38BED3B24}" presName="desTx" presStyleLbl="node1" presStyleIdx="0" presStyleCnt="1">
        <dgm:presLayoutVars>
          <dgm:bulletEnabled val="1"/>
        </dgm:presLayoutVars>
      </dgm:prSet>
      <dgm:spPr/>
    </dgm:pt>
  </dgm:ptLst>
  <dgm:cxnLst>
    <dgm:cxn modelId="{AF782E48-126F-4D74-92A2-9F13520FB560}" type="presOf" srcId="{43F5B645-44B5-4C70-84F0-A43487F725E8}" destId="{037191A7-7F4B-4AFE-B7F7-69343ED478FD}" srcOrd="0" destOrd="0" presId="urn:diagrams.loki3.com/BracketList"/>
    <dgm:cxn modelId="{CCF73F9F-E884-4BAC-8B7D-835F7E14877A}" srcId="{E38170F4-4AE2-41EA-A9BC-07A38BED3B24}" destId="{57AC753E-C34A-4705-8079-4958937938F9}" srcOrd="0" destOrd="0" parTransId="{8FB9F2B9-BE56-4670-B418-FB1A222471AF}" sibTransId="{75F0DDD8-4113-4E61-B12A-B7D7679B29E5}"/>
    <dgm:cxn modelId="{30DDC8BE-6A64-4795-93DA-8D307073F75A}" type="presOf" srcId="{E38170F4-4AE2-41EA-A9BC-07A38BED3B24}" destId="{40E75054-4C23-45A1-9B0A-79C76AC0A66A}" srcOrd="0" destOrd="0" presId="urn:diagrams.loki3.com/BracketList"/>
    <dgm:cxn modelId="{5D4A4CC1-8007-4526-A9D4-A4A1B06B593E}" srcId="{43F5B645-44B5-4C70-84F0-A43487F725E8}" destId="{E38170F4-4AE2-41EA-A9BC-07A38BED3B24}" srcOrd="0" destOrd="0" parTransId="{6F483883-00AF-4C59-9180-E840962910CC}" sibTransId="{09AED88B-3B63-4920-B23A-9AD9EC513030}"/>
    <dgm:cxn modelId="{6DA27CDA-B5C3-4FE1-8AF9-2DAE710ADFC0}" type="presOf" srcId="{57AC753E-C34A-4705-8079-4958937938F9}" destId="{BB4D1385-5C58-4BA3-A86E-20E5D6E9C45F}" srcOrd="0" destOrd="0" presId="urn:diagrams.loki3.com/BracketList"/>
    <dgm:cxn modelId="{06E3F4BC-EB35-46C2-A662-6904B1638C12}" type="presParOf" srcId="{037191A7-7F4B-4AFE-B7F7-69343ED478FD}" destId="{29BCCB37-F372-4CD7-82F9-9A76E1EF6013}" srcOrd="0" destOrd="0" presId="urn:diagrams.loki3.com/BracketList"/>
    <dgm:cxn modelId="{A01763FC-5A1D-4CE9-88A3-CD22F474BCAC}" type="presParOf" srcId="{29BCCB37-F372-4CD7-82F9-9A76E1EF6013}" destId="{40E75054-4C23-45A1-9B0A-79C76AC0A66A}" srcOrd="0" destOrd="0" presId="urn:diagrams.loki3.com/BracketList"/>
    <dgm:cxn modelId="{F80FA4F6-C216-4753-A967-F6E9E3CFAEA4}" type="presParOf" srcId="{29BCCB37-F372-4CD7-82F9-9A76E1EF6013}" destId="{7224C308-02B2-4A34-8737-8824A158F477}" srcOrd="1" destOrd="0" presId="urn:diagrams.loki3.com/BracketList"/>
    <dgm:cxn modelId="{8439861E-ED6D-4BB7-9097-61C00FCC9EEC}" type="presParOf" srcId="{29BCCB37-F372-4CD7-82F9-9A76E1EF6013}" destId="{2E9711EE-91B5-405B-A44F-3EAB5CF9C14F}" srcOrd="2" destOrd="0" presId="urn:diagrams.loki3.com/BracketList"/>
    <dgm:cxn modelId="{FB613E81-4ADA-4547-ABA2-C08C5C036D09}" type="presParOf" srcId="{29BCCB37-F372-4CD7-82F9-9A76E1EF6013}" destId="{BB4D1385-5C58-4BA3-A86E-20E5D6E9C45F}" srcOrd="3" destOrd="0" presId="urn:diagrams.loki3.com/BracketList"/>
  </dgm:cxnLst>
  <dgm:bg>
    <a:solidFill>
      <a:srgbClr val="002060">
        <a:alpha val="50000"/>
      </a:srgb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F5B645-44B5-4C70-84F0-A43487F725E8}"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38170F4-4AE2-41EA-A9BC-07A38BED3B24}">
      <dgm:prSet phldrT="[Text]" custT="1"/>
      <dgm:spPr>
        <a:noFill/>
      </dgm:spPr>
      <dgm:t>
        <a:bodyPr/>
        <a:lstStyle/>
        <a:p>
          <a:pPr algn="l"/>
          <a:r>
            <a:rPr lang="en-US" sz="3200" b="1" cap="small" baseline="0" dirty="0">
              <a:solidFill>
                <a:schemeClr val="bg1"/>
              </a:solidFill>
            </a:rPr>
            <a:t>Precious stones—</a:t>
          </a:r>
          <a:endParaRPr lang="en-US" sz="3200" b="1" cap="small" baseline="0" dirty="0">
            <a:solidFill>
              <a:schemeClr val="bg1"/>
            </a:solidFill>
            <a:effectLst>
              <a:outerShdw blurRad="38100" dist="38100" dir="2700000" algn="tl">
                <a:srgbClr val="000000">
                  <a:alpha val="43137"/>
                </a:srgbClr>
              </a:outerShdw>
            </a:effectLst>
            <a:latin typeface="Arial Black" panose="020B0A04020102020204" pitchFamily="34" charset="0"/>
          </a:endParaRPr>
        </a:p>
      </dgm:t>
    </dgm:pt>
    <dgm:pt modelId="{6F483883-00AF-4C59-9180-E840962910CC}" type="parTrans" cxnId="{5D4A4CC1-8007-4526-A9D4-A4A1B06B593E}">
      <dgm:prSet/>
      <dgm:spPr/>
      <dgm:t>
        <a:bodyPr/>
        <a:lstStyle/>
        <a:p>
          <a:endParaRPr lang="en-US"/>
        </a:p>
      </dgm:t>
    </dgm:pt>
    <dgm:pt modelId="{09AED88B-3B63-4920-B23A-9AD9EC513030}" type="sibTrans" cxnId="{5D4A4CC1-8007-4526-A9D4-A4A1B06B593E}">
      <dgm:prSet/>
      <dgm:spPr/>
      <dgm:t>
        <a:bodyPr/>
        <a:lstStyle/>
        <a:p>
          <a:endParaRPr lang="en-US"/>
        </a:p>
      </dgm:t>
    </dgm:pt>
    <dgm:pt modelId="{B55170BD-3DAF-4594-8302-8B2C1D522E21}">
      <dgm:prSet custT="1"/>
      <dgm:spPr>
        <a:noFill/>
        <a:ln>
          <a:noFill/>
        </a:ln>
      </dgm:spPr>
      <dgm:t>
        <a:bodyPr/>
        <a:lstStyle/>
        <a:p>
          <a:pPr algn="l"/>
          <a:r>
            <a:rPr lang="en-US" sz="1700" b="1" dirty="0">
              <a:solidFill>
                <a:schemeClr val="bg1"/>
              </a:solidFill>
              <a:effectLst>
                <a:outerShdw blurRad="38100" dist="38100" dir="2700000" algn="tl">
                  <a:srgbClr val="000000">
                    <a:alpha val="43137"/>
                  </a:srgbClr>
                </a:outerShdw>
              </a:effectLst>
              <a:latin typeface="Gotham Medium" panose="02000604030000020004"/>
            </a:rPr>
            <a:t>Paul continues to explain the materials used for a strong structure. Certain houses are made with wood, straw, or hay. These are cheap, temporary materials and easy to find. But understand, in a fire, those houses are gone. Materials that survive a fire are gold, silver, and other precious stones. Building with these (metaphorically) means building with something that can withstand the coming fire.  The activities of a teacher and leader should be like precious stones. On judgment day, when fire is applied, the hope is that they shall remain. Paul is clear that this isn’t grounds for salvation, for “the builder [with only wood and hay] will suffer loss but yet will be saved” (1 Cor. 3:15). It matters to God what the body of believers is made of, how they represent Him, and how the brothers and sisters treat each other. </a:t>
          </a:r>
          <a:endParaRPr lang="en-US" sz="3200" b="1" cap="small" baseline="0" dirty="0">
            <a:solidFill>
              <a:schemeClr val="bg1"/>
            </a:solidFill>
          </a:endParaRPr>
        </a:p>
      </dgm:t>
    </dgm:pt>
    <dgm:pt modelId="{7BAD8CB1-792C-4D42-B036-764B7D90E853}" type="parTrans" cxnId="{34EC8C35-40C2-451F-9F0A-8076E09DB1A9}">
      <dgm:prSet/>
      <dgm:spPr/>
      <dgm:t>
        <a:bodyPr/>
        <a:lstStyle/>
        <a:p>
          <a:endParaRPr lang="en-US"/>
        </a:p>
      </dgm:t>
    </dgm:pt>
    <dgm:pt modelId="{2795CE16-EDA4-4097-A8CC-CDADC46D99FC}" type="sibTrans" cxnId="{34EC8C35-40C2-451F-9F0A-8076E09DB1A9}">
      <dgm:prSet/>
      <dgm:spPr/>
      <dgm:t>
        <a:bodyPr/>
        <a:lstStyle/>
        <a:p>
          <a:endParaRPr lang="en-US"/>
        </a:p>
      </dgm:t>
    </dgm:pt>
    <dgm:pt modelId="{037191A7-7F4B-4AFE-B7F7-69343ED478FD}" type="pres">
      <dgm:prSet presAssocID="{43F5B645-44B5-4C70-84F0-A43487F725E8}" presName="Name0" presStyleCnt="0">
        <dgm:presLayoutVars>
          <dgm:dir/>
          <dgm:animLvl val="lvl"/>
          <dgm:resizeHandles val="exact"/>
        </dgm:presLayoutVars>
      </dgm:prSet>
      <dgm:spPr/>
    </dgm:pt>
    <dgm:pt modelId="{29BCCB37-F372-4CD7-82F9-9A76E1EF6013}" type="pres">
      <dgm:prSet presAssocID="{E38170F4-4AE2-41EA-A9BC-07A38BED3B24}" presName="linNode" presStyleCnt="0"/>
      <dgm:spPr/>
    </dgm:pt>
    <dgm:pt modelId="{40E75054-4C23-45A1-9B0A-79C76AC0A66A}" type="pres">
      <dgm:prSet presAssocID="{E38170F4-4AE2-41EA-A9BC-07A38BED3B24}" presName="parTx" presStyleLbl="revTx" presStyleIdx="0" presStyleCnt="1" custScaleX="88958" custScaleY="47560" custLinFactNeighborX="65819" custLinFactNeighborY="-36981">
        <dgm:presLayoutVars>
          <dgm:chMax val="1"/>
          <dgm:bulletEnabled val="1"/>
        </dgm:presLayoutVars>
      </dgm:prSet>
      <dgm:spPr/>
    </dgm:pt>
    <dgm:pt modelId="{7224C308-02B2-4A34-8737-8824A158F477}" type="pres">
      <dgm:prSet presAssocID="{E38170F4-4AE2-41EA-A9BC-07A38BED3B24}" presName="bracket" presStyleLbl="parChTrans1D1" presStyleIdx="0" presStyleCnt="1" custScaleY="84390" custLinFactNeighborX="-23552" custLinFactNeighborY="-9491"/>
      <dgm:spPr>
        <a:ln w="44450">
          <a:solidFill>
            <a:schemeClr val="bg1"/>
          </a:solidFill>
        </a:ln>
      </dgm:spPr>
    </dgm:pt>
    <dgm:pt modelId="{2E9711EE-91B5-405B-A44F-3EAB5CF9C14F}" type="pres">
      <dgm:prSet presAssocID="{E38170F4-4AE2-41EA-A9BC-07A38BED3B24}" presName="spH" presStyleCnt="0"/>
      <dgm:spPr/>
    </dgm:pt>
    <dgm:pt modelId="{E1B70995-6ABA-4EA0-B302-8D6CA0C68FB3}" type="pres">
      <dgm:prSet presAssocID="{E38170F4-4AE2-41EA-A9BC-07A38BED3B24}" presName="desTx" presStyleLbl="node1" presStyleIdx="0" presStyleCnt="1" custLinFactNeighborX="69013" custLinFactNeighborY="-9497">
        <dgm:presLayoutVars>
          <dgm:bulletEnabled val="1"/>
        </dgm:presLayoutVars>
      </dgm:prSet>
      <dgm:spPr/>
    </dgm:pt>
  </dgm:ptLst>
  <dgm:cxnLst>
    <dgm:cxn modelId="{34EC8C35-40C2-451F-9F0A-8076E09DB1A9}" srcId="{E38170F4-4AE2-41EA-A9BC-07A38BED3B24}" destId="{B55170BD-3DAF-4594-8302-8B2C1D522E21}" srcOrd="0" destOrd="0" parTransId="{7BAD8CB1-792C-4D42-B036-764B7D90E853}" sibTransId="{2795CE16-EDA4-4097-A8CC-CDADC46D99FC}"/>
    <dgm:cxn modelId="{AF782E48-126F-4D74-92A2-9F13520FB560}" type="presOf" srcId="{43F5B645-44B5-4C70-84F0-A43487F725E8}" destId="{037191A7-7F4B-4AFE-B7F7-69343ED478FD}" srcOrd="0" destOrd="0" presId="urn:diagrams.loki3.com/BracketList"/>
    <dgm:cxn modelId="{9063558B-1453-4C0D-A109-11F7FDF3A11D}" type="presOf" srcId="{B55170BD-3DAF-4594-8302-8B2C1D522E21}" destId="{E1B70995-6ABA-4EA0-B302-8D6CA0C68FB3}" srcOrd="0" destOrd="0" presId="urn:diagrams.loki3.com/BracketList"/>
    <dgm:cxn modelId="{30DDC8BE-6A64-4795-93DA-8D307073F75A}" type="presOf" srcId="{E38170F4-4AE2-41EA-A9BC-07A38BED3B24}" destId="{40E75054-4C23-45A1-9B0A-79C76AC0A66A}" srcOrd="0" destOrd="0" presId="urn:diagrams.loki3.com/BracketList"/>
    <dgm:cxn modelId="{5D4A4CC1-8007-4526-A9D4-A4A1B06B593E}" srcId="{43F5B645-44B5-4C70-84F0-A43487F725E8}" destId="{E38170F4-4AE2-41EA-A9BC-07A38BED3B24}" srcOrd="0" destOrd="0" parTransId="{6F483883-00AF-4C59-9180-E840962910CC}" sibTransId="{09AED88B-3B63-4920-B23A-9AD9EC513030}"/>
    <dgm:cxn modelId="{06E3F4BC-EB35-46C2-A662-6904B1638C12}" type="presParOf" srcId="{037191A7-7F4B-4AFE-B7F7-69343ED478FD}" destId="{29BCCB37-F372-4CD7-82F9-9A76E1EF6013}" srcOrd="0" destOrd="0" presId="urn:diagrams.loki3.com/BracketList"/>
    <dgm:cxn modelId="{A01763FC-5A1D-4CE9-88A3-CD22F474BCAC}" type="presParOf" srcId="{29BCCB37-F372-4CD7-82F9-9A76E1EF6013}" destId="{40E75054-4C23-45A1-9B0A-79C76AC0A66A}" srcOrd="0" destOrd="0" presId="urn:diagrams.loki3.com/BracketList"/>
    <dgm:cxn modelId="{F80FA4F6-C216-4753-A967-F6E9E3CFAEA4}" type="presParOf" srcId="{29BCCB37-F372-4CD7-82F9-9A76E1EF6013}" destId="{7224C308-02B2-4A34-8737-8824A158F477}" srcOrd="1" destOrd="0" presId="urn:diagrams.loki3.com/BracketList"/>
    <dgm:cxn modelId="{8439861E-ED6D-4BB7-9097-61C00FCC9EEC}" type="presParOf" srcId="{29BCCB37-F372-4CD7-82F9-9A76E1EF6013}" destId="{2E9711EE-91B5-405B-A44F-3EAB5CF9C14F}" srcOrd="2" destOrd="0" presId="urn:diagrams.loki3.com/BracketList"/>
    <dgm:cxn modelId="{74C9670D-C340-4BEB-84A0-FC3C51392617}" type="presParOf" srcId="{29BCCB37-F372-4CD7-82F9-9A76E1EF6013}" destId="{E1B70995-6ABA-4EA0-B302-8D6CA0C68FB3}" srcOrd="3" destOrd="0" presId="urn:diagrams.loki3.com/BracketList"/>
  </dgm:cxnLst>
  <dgm:bg>
    <a:solidFill>
      <a:srgbClr val="002060">
        <a:alpha val="50000"/>
      </a:srgbClr>
    </a:solid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F5B645-44B5-4C70-84F0-A43487F725E8}"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38170F4-4AE2-41EA-A9BC-07A38BED3B24}">
      <dgm:prSet phldrT="[Text]" custT="1"/>
      <dgm:spPr>
        <a:noFill/>
      </dgm:spPr>
      <dgm:t>
        <a:bodyPr/>
        <a:lstStyle/>
        <a:p>
          <a:pPr algn="l"/>
          <a:r>
            <a:rPr lang="en-US" sz="2400" b="1" cap="small" baseline="0" dirty="0">
              <a:solidFill>
                <a:schemeClr val="bg1"/>
              </a:solidFill>
              <a:latin typeface="Arial Black" panose="020B0A04020102020204" pitchFamily="34" charset="0"/>
            </a:rPr>
            <a:t>Live in His presence—</a:t>
          </a:r>
          <a:endParaRPr lang="en-US" sz="3200" b="1" cap="small" baseline="0" dirty="0">
            <a:solidFill>
              <a:schemeClr val="bg1"/>
            </a:solidFill>
            <a:effectLst>
              <a:outerShdw blurRad="38100" dist="38100" dir="2700000" algn="tl">
                <a:srgbClr val="000000">
                  <a:alpha val="43137"/>
                </a:srgbClr>
              </a:outerShdw>
            </a:effectLst>
            <a:latin typeface="Arial Black" panose="020B0A04020102020204" pitchFamily="34" charset="0"/>
          </a:endParaRPr>
        </a:p>
      </dgm:t>
    </dgm:pt>
    <dgm:pt modelId="{6F483883-00AF-4C59-9180-E840962910CC}" type="parTrans" cxnId="{5D4A4CC1-8007-4526-A9D4-A4A1B06B593E}">
      <dgm:prSet/>
      <dgm:spPr/>
      <dgm:t>
        <a:bodyPr/>
        <a:lstStyle/>
        <a:p>
          <a:endParaRPr lang="en-US"/>
        </a:p>
      </dgm:t>
    </dgm:pt>
    <dgm:pt modelId="{09AED88B-3B63-4920-B23A-9AD9EC513030}" type="sibTrans" cxnId="{5D4A4CC1-8007-4526-A9D4-A4A1B06B593E}">
      <dgm:prSet/>
      <dgm:spPr/>
      <dgm:t>
        <a:bodyPr/>
        <a:lstStyle/>
        <a:p>
          <a:endParaRPr lang="en-US"/>
        </a:p>
      </dgm:t>
    </dgm:pt>
    <dgm:pt modelId="{64B8E19F-2792-44C7-9CD9-625C08F9D379}">
      <dgm:prSet custT="1"/>
      <dgm:spPr>
        <a:noFill/>
        <a:ln>
          <a:noFill/>
        </a:ln>
      </dgm:spPr>
      <dgm:t>
        <a:bodyPr/>
        <a:lstStyle/>
        <a:p>
          <a:pPr algn="l"/>
          <a:r>
            <a:rPr lang="en-US" sz="1700" b="1" dirty="0">
              <a:solidFill>
                <a:schemeClr val="bg1"/>
              </a:solidFill>
              <a:effectLst>
                <a:outerShdw blurRad="38100" dist="38100" dir="2700000" algn="tl">
                  <a:srgbClr val="000000">
                    <a:alpha val="43137"/>
                  </a:srgbClr>
                </a:outerShdw>
              </a:effectLst>
              <a:latin typeface="Gotham Medium" panose="02000604030000020004"/>
              <a:ea typeface="+mn-ea"/>
              <a:cs typeface="+mn-cs"/>
            </a:rPr>
            <a:t>Paul warns to stop lying to ourselves.  It’s foolish to cling to worldly wisdom and philosophies. Those thoughts and behaviors that puff us up hold no eternal value.  Instead, we are to understand that we are in Christ’s care. Ask God to help you comprehend what it means to live in His presence, to be filled with His powerful Spirit. </a:t>
          </a:r>
        </a:p>
      </dgm:t>
    </dgm:pt>
    <dgm:pt modelId="{3D228B7D-FE6B-4F36-BA89-4BF1E48F1DDD}" type="parTrans" cxnId="{BC59F092-0B87-416A-BCD8-C15F655D505C}">
      <dgm:prSet/>
      <dgm:spPr/>
      <dgm:t>
        <a:bodyPr/>
        <a:lstStyle/>
        <a:p>
          <a:endParaRPr lang="en-US"/>
        </a:p>
      </dgm:t>
    </dgm:pt>
    <dgm:pt modelId="{B3445AC5-AD54-4449-B335-7A69F21687C9}" type="sibTrans" cxnId="{BC59F092-0B87-416A-BCD8-C15F655D505C}">
      <dgm:prSet/>
      <dgm:spPr/>
      <dgm:t>
        <a:bodyPr/>
        <a:lstStyle/>
        <a:p>
          <a:endParaRPr lang="en-US"/>
        </a:p>
      </dgm:t>
    </dgm:pt>
    <dgm:pt modelId="{D10868A3-6FBD-4F72-9245-62B922261B14}">
      <dgm:prSet custT="1"/>
      <dgm:spPr/>
      <dgm:t>
        <a:bodyPr/>
        <a:lstStyle/>
        <a:p>
          <a:pPr algn="l"/>
          <a:endParaRPr lang="en-US" dirty="0">
            <a:solidFill>
              <a:schemeClr val="bg1"/>
            </a:solidFill>
            <a:effectLst/>
            <a:latin typeface="+mn-lt"/>
            <a:ea typeface="+mn-ea"/>
            <a:cs typeface="+mn-cs"/>
          </a:endParaRPr>
        </a:p>
      </dgm:t>
    </dgm:pt>
    <dgm:pt modelId="{7EFDCF83-A766-4598-A9A6-F46F1FD860BC}" type="parTrans" cxnId="{7A117039-0C78-4CDF-AB8E-CABB7BBF0B53}">
      <dgm:prSet/>
      <dgm:spPr/>
      <dgm:t>
        <a:bodyPr/>
        <a:lstStyle/>
        <a:p>
          <a:endParaRPr lang="en-US"/>
        </a:p>
      </dgm:t>
    </dgm:pt>
    <dgm:pt modelId="{0840B2BE-98F7-46BC-B0BC-E580FAF9864E}" type="sibTrans" cxnId="{7A117039-0C78-4CDF-AB8E-CABB7BBF0B53}">
      <dgm:prSet/>
      <dgm:spPr/>
      <dgm:t>
        <a:bodyPr/>
        <a:lstStyle/>
        <a:p>
          <a:endParaRPr lang="en-US"/>
        </a:p>
      </dgm:t>
    </dgm:pt>
    <dgm:pt modelId="{037191A7-7F4B-4AFE-B7F7-69343ED478FD}" type="pres">
      <dgm:prSet presAssocID="{43F5B645-44B5-4C70-84F0-A43487F725E8}" presName="Name0" presStyleCnt="0">
        <dgm:presLayoutVars>
          <dgm:dir/>
          <dgm:animLvl val="lvl"/>
          <dgm:resizeHandles val="exact"/>
        </dgm:presLayoutVars>
      </dgm:prSet>
      <dgm:spPr/>
    </dgm:pt>
    <dgm:pt modelId="{29BCCB37-F372-4CD7-82F9-9A76E1EF6013}" type="pres">
      <dgm:prSet presAssocID="{E38170F4-4AE2-41EA-A9BC-07A38BED3B24}" presName="linNode" presStyleCnt="0"/>
      <dgm:spPr/>
    </dgm:pt>
    <dgm:pt modelId="{40E75054-4C23-45A1-9B0A-79C76AC0A66A}" type="pres">
      <dgm:prSet presAssocID="{E38170F4-4AE2-41EA-A9BC-07A38BED3B24}" presName="parTx" presStyleLbl="revTx" presStyleIdx="0" presStyleCnt="2" custScaleX="88958" custScaleY="47560" custLinFactNeighborX="65819" custLinFactNeighborY="-17991">
        <dgm:presLayoutVars>
          <dgm:chMax val="1"/>
          <dgm:bulletEnabled val="1"/>
        </dgm:presLayoutVars>
      </dgm:prSet>
      <dgm:spPr/>
    </dgm:pt>
    <dgm:pt modelId="{7224C308-02B2-4A34-8737-8824A158F477}" type="pres">
      <dgm:prSet presAssocID="{E38170F4-4AE2-41EA-A9BC-07A38BED3B24}" presName="bracket" presStyleLbl="parChTrans1D1" presStyleIdx="0" presStyleCnt="2" custScaleY="84390" custLinFactNeighborX="-23552"/>
      <dgm:spPr>
        <a:ln w="44450">
          <a:solidFill>
            <a:schemeClr val="bg1"/>
          </a:solidFill>
        </a:ln>
      </dgm:spPr>
    </dgm:pt>
    <dgm:pt modelId="{2E9711EE-91B5-405B-A44F-3EAB5CF9C14F}" type="pres">
      <dgm:prSet presAssocID="{E38170F4-4AE2-41EA-A9BC-07A38BED3B24}" presName="spH" presStyleCnt="0"/>
      <dgm:spPr/>
    </dgm:pt>
    <dgm:pt modelId="{6FC56EFE-F5FD-4118-9E0D-4AFB11EE12AC}" type="pres">
      <dgm:prSet presAssocID="{E38170F4-4AE2-41EA-A9BC-07A38BED3B24}" presName="desTx" presStyleLbl="node1" presStyleIdx="0" presStyleCnt="1">
        <dgm:presLayoutVars>
          <dgm:bulletEnabled val="1"/>
        </dgm:presLayoutVars>
      </dgm:prSet>
      <dgm:spPr/>
    </dgm:pt>
    <dgm:pt modelId="{E79B9FA1-9CF6-469A-9068-A679D7EBEA02}" type="pres">
      <dgm:prSet presAssocID="{09AED88B-3B63-4920-B23A-9AD9EC513030}" presName="spV" presStyleCnt="0"/>
      <dgm:spPr/>
    </dgm:pt>
    <dgm:pt modelId="{37F889B9-5F04-41CA-8D5C-E30EDCA003C7}" type="pres">
      <dgm:prSet presAssocID="{D10868A3-6FBD-4F72-9245-62B922261B14}" presName="linNode" presStyleCnt="0"/>
      <dgm:spPr/>
    </dgm:pt>
    <dgm:pt modelId="{C377BC00-8B8F-46A1-A066-4778FAE38441}" type="pres">
      <dgm:prSet presAssocID="{D10868A3-6FBD-4F72-9245-62B922261B14}" presName="parTx" presStyleLbl="revTx" presStyleIdx="1" presStyleCnt="2">
        <dgm:presLayoutVars>
          <dgm:chMax val="1"/>
          <dgm:bulletEnabled val="1"/>
        </dgm:presLayoutVars>
      </dgm:prSet>
      <dgm:spPr/>
    </dgm:pt>
    <dgm:pt modelId="{090CC6F6-797E-46D1-9105-767AB32F8A4F}" type="pres">
      <dgm:prSet presAssocID="{D10868A3-6FBD-4F72-9245-62B922261B14}" presName="bracket" presStyleLbl="parChTrans1D1" presStyleIdx="1" presStyleCnt="2"/>
      <dgm:spPr/>
    </dgm:pt>
    <dgm:pt modelId="{1F6D0DED-4853-44E1-8BE9-2A8395C823B9}" type="pres">
      <dgm:prSet presAssocID="{D10868A3-6FBD-4F72-9245-62B922261B14}" presName="spH" presStyleCnt="0"/>
      <dgm:spPr/>
    </dgm:pt>
  </dgm:ptLst>
  <dgm:cxnLst>
    <dgm:cxn modelId="{7A117039-0C78-4CDF-AB8E-CABB7BBF0B53}" srcId="{43F5B645-44B5-4C70-84F0-A43487F725E8}" destId="{D10868A3-6FBD-4F72-9245-62B922261B14}" srcOrd="1" destOrd="0" parTransId="{7EFDCF83-A766-4598-A9A6-F46F1FD860BC}" sibTransId="{0840B2BE-98F7-46BC-B0BC-E580FAF9864E}"/>
    <dgm:cxn modelId="{AF782E48-126F-4D74-92A2-9F13520FB560}" type="presOf" srcId="{43F5B645-44B5-4C70-84F0-A43487F725E8}" destId="{037191A7-7F4B-4AFE-B7F7-69343ED478FD}" srcOrd="0" destOrd="0" presId="urn:diagrams.loki3.com/BracketList"/>
    <dgm:cxn modelId="{6D7A6688-913D-494D-ABF6-AA377FA5EA5B}" type="presOf" srcId="{D10868A3-6FBD-4F72-9245-62B922261B14}" destId="{C377BC00-8B8F-46A1-A066-4778FAE38441}" srcOrd="0" destOrd="0" presId="urn:diagrams.loki3.com/BracketList"/>
    <dgm:cxn modelId="{BC59F092-0B87-416A-BCD8-C15F655D505C}" srcId="{E38170F4-4AE2-41EA-A9BC-07A38BED3B24}" destId="{64B8E19F-2792-44C7-9CD9-625C08F9D379}" srcOrd="0" destOrd="0" parTransId="{3D228B7D-FE6B-4F36-BA89-4BF1E48F1DDD}" sibTransId="{B3445AC5-AD54-4449-B335-7A69F21687C9}"/>
    <dgm:cxn modelId="{30DDC8BE-6A64-4795-93DA-8D307073F75A}" type="presOf" srcId="{E38170F4-4AE2-41EA-A9BC-07A38BED3B24}" destId="{40E75054-4C23-45A1-9B0A-79C76AC0A66A}" srcOrd="0" destOrd="0" presId="urn:diagrams.loki3.com/BracketList"/>
    <dgm:cxn modelId="{5D4A4CC1-8007-4526-A9D4-A4A1B06B593E}" srcId="{43F5B645-44B5-4C70-84F0-A43487F725E8}" destId="{E38170F4-4AE2-41EA-A9BC-07A38BED3B24}" srcOrd="0" destOrd="0" parTransId="{6F483883-00AF-4C59-9180-E840962910CC}" sibTransId="{09AED88B-3B63-4920-B23A-9AD9EC513030}"/>
    <dgm:cxn modelId="{67A2DED0-2B3A-45D0-ACAA-EE198C52FCDD}" type="presOf" srcId="{64B8E19F-2792-44C7-9CD9-625C08F9D379}" destId="{6FC56EFE-F5FD-4118-9E0D-4AFB11EE12AC}" srcOrd="0" destOrd="0" presId="urn:diagrams.loki3.com/BracketList"/>
    <dgm:cxn modelId="{06E3F4BC-EB35-46C2-A662-6904B1638C12}" type="presParOf" srcId="{037191A7-7F4B-4AFE-B7F7-69343ED478FD}" destId="{29BCCB37-F372-4CD7-82F9-9A76E1EF6013}" srcOrd="0" destOrd="0" presId="urn:diagrams.loki3.com/BracketList"/>
    <dgm:cxn modelId="{A01763FC-5A1D-4CE9-88A3-CD22F474BCAC}" type="presParOf" srcId="{29BCCB37-F372-4CD7-82F9-9A76E1EF6013}" destId="{40E75054-4C23-45A1-9B0A-79C76AC0A66A}" srcOrd="0" destOrd="0" presId="urn:diagrams.loki3.com/BracketList"/>
    <dgm:cxn modelId="{F80FA4F6-C216-4753-A967-F6E9E3CFAEA4}" type="presParOf" srcId="{29BCCB37-F372-4CD7-82F9-9A76E1EF6013}" destId="{7224C308-02B2-4A34-8737-8824A158F477}" srcOrd="1" destOrd="0" presId="urn:diagrams.loki3.com/BracketList"/>
    <dgm:cxn modelId="{8439861E-ED6D-4BB7-9097-61C00FCC9EEC}" type="presParOf" srcId="{29BCCB37-F372-4CD7-82F9-9A76E1EF6013}" destId="{2E9711EE-91B5-405B-A44F-3EAB5CF9C14F}" srcOrd="2" destOrd="0" presId="urn:diagrams.loki3.com/BracketList"/>
    <dgm:cxn modelId="{C13B6B42-33E9-480F-8C18-5ED9154607D7}" type="presParOf" srcId="{29BCCB37-F372-4CD7-82F9-9A76E1EF6013}" destId="{6FC56EFE-F5FD-4118-9E0D-4AFB11EE12AC}" srcOrd="3" destOrd="0" presId="urn:diagrams.loki3.com/BracketList"/>
    <dgm:cxn modelId="{E8809600-11E9-4A6E-BF66-CD65859E769C}" type="presParOf" srcId="{037191A7-7F4B-4AFE-B7F7-69343ED478FD}" destId="{E79B9FA1-9CF6-469A-9068-A679D7EBEA02}" srcOrd="1" destOrd="0" presId="urn:diagrams.loki3.com/BracketList"/>
    <dgm:cxn modelId="{212F7962-7CDB-4CE5-8516-556CFF3A3AAF}" type="presParOf" srcId="{037191A7-7F4B-4AFE-B7F7-69343ED478FD}" destId="{37F889B9-5F04-41CA-8D5C-E30EDCA003C7}" srcOrd="2" destOrd="0" presId="urn:diagrams.loki3.com/BracketList"/>
    <dgm:cxn modelId="{5F247F80-96B1-4EC1-BC05-BE985E5AC87E}" type="presParOf" srcId="{37F889B9-5F04-41CA-8D5C-E30EDCA003C7}" destId="{C377BC00-8B8F-46A1-A066-4778FAE38441}" srcOrd="0" destOrd="0" presId="urn:diagrams.loki3.com/BracketList"/>
    <dgm:cxn modelId="{2DCE434F-9C17-491C-B6A2-9E85E3BB7422}" type="presParOf" srcId="{37F889B9-5F04-41CA-8D5C-E30EDCA003C7}" destId="{090CC6F6-797E-46D1-9105-767AB32F8A4F}" srcOrd="1" destOrd="0" presId="urn:diagrams.loki3.com/BracketList"/>
    <dgm:cxn modelId="{C026D165-8E1E-40A6-BB84-1F420C014417}" type="presParOf" srcId="{37F889B9-5F04-41CA-8D5C-E30EDCA003C7}" destId="{1F6D0DED-4853-44E1-8BE9-2A8395C823B9}" srcOrd="2" destOrd="0" presId="urn:diagrams.loki3.com/BracketList"/>
  </dgm:cxnLst>
  <dgm:bg>
    <a:solidFill>
      <a:srgbClr val="002060">
        <a:alpha val="50000"/>
      </a:srgb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75054-4C23-45A1-9B0A-79C76AC0A66A}">
      <dsp:nvSpPr>
        <dsp:cNvPr id="0" name=""/>
        <dsp:cNvSpPr/>
      </dsp:nvSpPr>
      <dsp:spPr>
        <a:xfrm>
          <a:off x="579165" y="751575"/>
          <a:ext cx="2700851" cy="38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l" defTabSz="1066800">
            <a:lnSpc>
              <a:spcPct val="90000"/>
            </a:lnSpc>
            <a:spcBef>
              <a:spcPct val="0"/>
            </a:spcBef>
            <a:spcAft>
              <a:spcPct val="35000"/>
            </a:spcAft>
            <a:buNone/>
          </a:pPr>
          <a:r>
            <a:rPr lang="en-US" sz="2400" b="1" kern="1200" cap="small" baseline="0">
              <a:solidFill>
                <a:schemeClr val="bg1"/>
              </a:solidFill>
              <a:latin typeface="Arial Black" panose="020B0A04020102020204" pitchFamily="34" charset="0"/>
            </a:rPr>
            <a:t>What’s your foundation?—</a:t>
          </a:r>
          <a:endParaRPr lang="en-US" sz="3200" b="1" kern="1200" cap="small" baseline="0" dirty="0">
            <a:solidFill>
              <a:schemeClr val="bg1"/>
            </a:solidFill>
            <a:effectLst>
              <a:outerShdw blurRad="38100" dist="38100" dir="2700000" algn="tl">
                <a:srgbClr val="000000">
                  <a:alpha val="43137"/>
                </a:srgbClr>
              </a:outerShdw>
            </a:effectLst>
            <a:latin typeface="Arial Black" panose="020B0A04020102020204" pitchFamily="34" charset="0"/>
          </a:endParaRPr>
        </a:p>
      </dsp:txBody>
      <dsp:txXfrm>
        <a:off x="579165" y="751575"/>
        <a:ext cx="2700851" cy="385767"/>
      </dsp:txXfrm>
    </dsp:sp>
    <dsp:sp modelId="{7224C308-02B2-4A34-8737-8824A158F477}">
      <dsp:nvSpPr>
        <dsp:cNvPr id="0" name=""/>
        <dsp:cNvSpPr/>
      </dsp:nvSpPr>
      <dsp:spPr>
        <a:xfrm>
          <a:off x="2823147" y="170587"/>
          <a:ext cx="607219" cy="1839601"/>
        </a:xfrm>
        <a:prstGeom prst="leftBrace">
          <a:avLst>
            <a:gd name="adj1" fmla="val 35000"/>
            <a:gd name="adj2" fmla="val 50000"/>
          </a:avLst>
        </a:prstGeom>
        <a:noFill/>
        <a:ln w="444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BB4D1385-5C58-4BA3-A86E-20E5D6E9C45F}">
      <dsp:nvSpPr>
        <dsp:cNvPr id="0" name=""/>
        <dsp:cNvSpPr/>
      </dsp:nvSpPr>
      <dsp:spPr>
        <a:xfrm>
          <a:off x="3730459" y="447"/>
          <a:ext cx="8258186" cy="2179880"/>
        </a:xfrm>
        <a:prstGeom prst="rect">
          <a:avLst/>
        </a:prstGeom>
        <a:solidFill>
          <a:schemeClr val="accent1">
            <a:hueOff val="0"/>
            <a:satOff val="0"/>
            <a:lumOff val="0"/>
            <a:alpha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285750" lvl="1" indent="-285750" algn="l" defTabSz="1600200">
            <a:lnSpc>
              <a:spcPct val="90000"/>
            </a:lnSpc>
            <a:spcBef>
              <a:spcPct val="0"/>
            </a:spcBef>
            <a:spcAft>
              <a:spcPct val="15000"/>
            </a:spcAft>
            <a:buChar char="•"/>
          </a:pPr>
          <a:r>
            <a:rPr lang="en-US" kern="1200" dirty="0">
              <a:solidFill>
                <a:schemeClr val="bg1"/>
              </a:solidFill>
              <a:effectLst/>
              <a:latin typeface="+mn-lt"/>
              <a:ea typeface="+mn-ea"/>
              <a:cs typeface="+mn-cs"/>
            </a:rPr>
            <a:t>Paul uses a picture of a building to emphasize his point. First, all structures stand on a foundation. He identifies that foundation as Jesus Christ (1 Cor. 2:1-2). Jesus alone is the structure upon which to build. But in Corinth, some were boosting their own preferred leaders. </a:t>
          </a:r>
          <a:r>
            <a:rPr lang="en-US" i="1" kern="1200" dirty="0">
              <a:solidFill>
                <a:schemeClr val="bg1"/>
              </a:solidFill>
              <a:effectLst/>
              <a:latin typeface="+mn-lt"/>
              <a:ea typeface="+mn-ea"/>
              <a:cs typeface="+mn-cs"/>
            </a:rPr>
            <a:t>I follow Paul. I follow Apollos.  </a:t>
          </a:r>
          <a:r>
            <a:rPr lang="en-US" kern="1200" dirty="0">
              <a:solidFill>
                <a:schemeClr val="bg1"/>
              </a:solidFill>
              <a:effectLst/>
              <a:latin typeface="+mn-lt"/>
              <a:ea typeface="+mn-ea"/>
              <a:cs typeface="+mn-cs"/>
            </a:rPr>
            <a:t>Paul doesn’t stand for any of this. No! Jesus is the only one to be lifted up. Paul warns about building one’s foundation on any person—the building will wobble. What happens to a building with an unstable foundation? Eventually, it collapses. </a:t>
          </a:r>
          <a:endParaRPr lang="en-US" sz="2400" b="1" kern="1200" cap="small" baseline="0" dirty="0">
            <a:solidFill>
              <a:schemeClr val="bg1"/>
            </a:solidFill>
            <a:latin typeface="Arial Black" panose="020B0A04020102020204" pitchFamily="34" charset="0"/>
          </a:endParaRPr>
        </a:p>
      </dsp:txBody>
      <dsp:txXfrm>
        <a:off x="3730459" y="447"/>
        <a:ext cx="8258186" cy="2179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75054-4C23-45A1-9B0A-79C76AC0A66A}">
      <dsp:nvSpPr>
        <dsp:cNvPr id="0" name=""/>
        <dsp:cNvSpPr/>
      </dsp:nvSpPr>
      <dsp:spPr>
        <a:xfrm>
          <a:off x="568398" y="874964"/>
          <a:ext cx="2706134" cy="60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dirty="0">
              <a:solidFill>
                <a:schemeClr val="bg1"/>
              </a:solidFill>
            </a:rPr>
            <a:t>Precious stones—</a:t>
          </a:r>
          <a:endParaRPr lang="en-US" sz="3200" b="1" kern="1200" cap="small" baseline="0" dirty="0">
            <a:solidFill>
              <a:schemeClr val="bg1"/>
            </a:solidFill>
            <a:effectLst>
              <a:outerShdw blurRad="38100" dist="38100" dir="2700000" algn="tl">
                <a:srgbClr val="000000">
                  <a:alpha val="43137"/>
                </a:srgbClr>
              </a:outerShdw>
            </a:effectLst>
            <a:latin typeface="Arial Black" panose="020B0A04020102020204" pitchFamily="34" charset="0"/>
          </a:endParaRPr>
        </a:p>
      </dsp:txBody>
      <dsp:txXfrm>
        <a:off x="568398" y="874964"/>
        <a:ext cx="2706134" cy="602680"/>
      </dsp:txXfrm>
    </dsp:sp>
    <dsp:sp modelId="{7224C308-02B2-4A34-8737-8824A158F477}">
      <dsp:nvSpPr>
        <dsp:cNvPr id="0" name=""/>
        <dsp:cNvSpPr/>
      </dsp:nvSpPr>
      <dsp:spPr>
        <a:xfrm>
          <a:off x="2816768" y="334998"/>
          <a:ext cx="608407" cy="2138780"/>
        </a:xfrm>
        <a:prstGeom prst="leftBrace">
          <a:avLst>
            <a:gd name="adj1" fmla="val 35000"/>
            <a:gd name="adj2" fmla="val 50000"/>
          </a:avLst>
        </a:prstGeom>
        <a:noFill/>
        <a:ln w="444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E1B70995-6ABA-4EA0-B302-8D6CA0C68FB3}">
      <dsp:nvSpPr>
        <dsp:cNvPr id="0" name=""/>
        <dsp:cNvSpPr/>
      </dsp:nvSpPr>
      <dsp:spPr>
        <a:xfrm>
          <a:off x="3893806" y="137036"/>
          <a:ext cx="8274339" cy="2534400"/>
        </a:xfrm>
        <a:prstGeom prst="rect">
          <a:avLst/>
        </a:prstGeom>
        <a:no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a:solidFill>
                <a:schemeClr val="bg1"/>
              </a:solidFill>
              <a:effectLst>
                <a:outerShdw blurRad="38100" dist="38100" dir="2700000" algn="tl">
                  <a:srgbClr val="000000">
                    <a:alpha val="43137"/>
                  </a:srgbClr>
                </a:outerShdw>
              </a:effectLst>
              <a:latin typeface="Gotham Medium" panose="02000604030000020004"/>
            </a:rPr>
            <a:t>Paul continues to explain the materials used for a strong structure. Certain houses are made with wood, straw, or hay. These are cheap, temporary materials and easy to find. But understand, in a fire, those houses are gone. Materials that survive a fire are gold, silver, and other precious stones. Building with these (metaphorically) means building with something that can withstand the coming fire.  The activities of a teacher and leader should be like precious stones. On judgment day, when fire is applied, the hope is that they shall remain. Paul is clear that this isn’t grounds for salvation, for “the builder [with only wood and hay] will suffer loss but yet will be saved” (1 Cor. 3:15). It matters to God what the body of believers is made of, how they represent Him, and how the brothers and sisters treat each other. </a:t>
          </a:r>
          <a:endParaRPr lang="en-US" sz="3200" b="1" kern="1200" cap="small" baseline="0" dirty="0">
            <a:solidFill>
              <a:schemeClr val="bg1"/>
            </a:solidFill>
          </a:endParaRPr>
        </a:p>
      </dsp:txBody>
      <dsp:txXfrm>
        <a:off x="3893806" y="137036"/>
        <a:ext cx="8274339" cy="2534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75054-4C23-45A1-9B0A-79C76AC0A66A}">
      <dsp:nvSpPr>
        <dsp:cNvPr id="0" name=""/>
        <dsp:cNvSpPr/>
      </dsp:nvSpPr>
      <dsp:spPr>
        <a:xfrm>
          <a:off x="568398" y="1238400"/>
          <a:ext cx="2706134" cy="60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l" defTabSz="1066800">
            <a:lnSpc>
              <a:spcPct val="90000"/>
            </a:lnSpc>
            <a:spcBef>
              <a:spcPct val="0"/>
            </a:spcBef>
            <a:spcAft>
              <a:spcPct val="35000"/>
            </a:spcAft>
            <a:buNone/>
          </a:pPr>
          <a:r>
            <a:rPr lang="en-US" sz="2400" b="1" kern="1200" cap="small" baseline="0" dirty="0">
              <a:solidFill>
                <a:schemeClr val="bg1"/>
              </a:solidFill>
              <a:latin typeface="Arial Black" panose="020B0A04020102020204" pitchFamily="34" charset="0"/>
            </a:rPr>
            <a:t>Live in His presence—</a:t>
          </a:r>
          <a:endParaRPr lang="en-US" sz="3200" b="1" kern="1200" cap="small" baseline="0" dirty="0">
            <a:solidFill>
              <a:schemeClr val="bg1"/>
            </a:solidFill>
            <a:effectLst>
              <a:outerShdw blurRad="38100" dist="38100" dir="2700000" algn="tl">
                <a:srgbClr val="000000">
                  <a:alpha val="43137"/>
                </a:srgbClr>
              </a:outerShdw>
            </a:effectLst>
            <a:latin typeface="Arial Black" panose="020B0A04020102020204" pitchFamily="34" charset="0"/>
          </a:endParaRPr>
        </a:p>
      </dsp:txBody>
      <dsp:txXfrm>
        <a:off x="568398" y="1238400"/>
        <a:ext cx="2706134" cy="602680"/>
      </dsp:txXfrm>
    </dsp:sp>
    <dsp:sp modelId="{7224C308-02B2-4A34-8737-8824A158F477}">
      <dsp:nvSpPr>
        <dsp:cNvPr id="0" name=""/>
        <dsp:cNvSpPr/>
      </dsp:nvSpPr>
      <dsp:spPr>
        <a:xfrm>
          <a:off x="2816768" y="1233027"/>
          <a:ext cx="608407" cy="1069390"/>
        </a:xfrm>
        <a:prstGeom prst="leftBrace">
          <a:avLst>
            <a:gd name="adj1" fmla="val 35000"/>
            <a:gd name="adj2" fmla="val 50000"/>
          </a:avLst>
        </a:prstGeom>
        <a:noFill/>
        <a:ln w="444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6FC56EFE-F5FD-4118-9E0D-4AFB11EE12AC}">
      <dsp:nvSpPr>
        <dsp:cNvPr id="0" name=""/>
        <dsp:cNvSpPr/>
      </dsp:nvSpPr>
      <dsp:spPr>
        <a:xfrm>
          <a:off x="3725855" y="1134123"/>
          <a:ext cx="8274339" cy="1267200"/>
        </a:xfrm>
        <a:prstGeom prst="rect">
          <a:avLst/>
        </a:prstGeom>
        <a:no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a:solidFill>
                <a:schemeClr val="bg1"/>
              </a:solidFill>
              <a:effectLst>
                <a:outerShdw blurRad="38100" dist="38100" dir="2700000" algn="tl">
                  <a:srgbClr val="000000">
                    <a:alpha val="43137"/>
                  </a:srgbClr>
                </a:outerShdw>
              </a:effectLst>
              <a:latin typeface="Gotham Medium" panose="02000604030000020004"/>
              <a:ea typeface="+mn-ea"/>
              <a:cs typeface="+mn-cs"/>
            </a:rPr>
            <a:t>Paul warns to stop lying to ourselves.  It’s foolish to cling to worldly wisdom and philosophies. Those thoughts and behaviors that puff us up hold no eternal value.  Instead, we are to understand that we are in Christ’s care. Ask God to help you comprehend what it means to live in His presence, to be filled with His powerful Spirit. </a:t>
          </a:r>
        </a:p>
      </dsp:txBody>
      <dsp:txXfrm>
        <a:off x="3725855" y="1134123"/>
        <a:ext cx="8274339" cy="1267200"/>
      </dsp:txXfrm>
    </dsp:sp>
    <dsp:sp modelId="{C377BC00-8B8F-46A1-A066-4778FAE38441}">
      <dsp:nvSpPr>
        <dsp:cNvPr id="0" name=""/>
        <dsp:cNvSpPr/>
      </dsp:nvSpPr>
      <dsp:spPr>
        <a:xfrm>
          <a:off x="167950" y="2631723"/>
          <a:ext cx="3042036" cy="126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l" defTabSz="1600200">
            <a:lnSpc>
              <a:spcPct val="90000"/>
            </a:lnSpc>
            <a:spcBef>
              <a:spcPct val="0"/>
            </a:spcBef>
            <a:spcAft>
              <a:spcPct val="35000"/>
            </a:spcAft>
            <a:buNone/>
          </a:pPr>
          <a:endParaRPr lang="en-US" sz="3600" kern="1200" dirty="0">
            <a:solidFill>
              <a:schemeClr val="bg1"/>
            </a:solidFill>
            <a:effectLst/>
            <a:latin typeface="+mn-lt"/>
            <a:ea typeface="+mn-ea"/>
            <a:cs typeface="+mn-cs"/>
          </a:endParaRPr>
        </a:p>
      </dsp:txBody>
      <dsp:txXfrm>
        <a:off x="167950" y="2631723"/>
        <a:ext cx="3042036" cy="1267200"/>
      </dsp:txXfrm>
    </dsp:sp>
    <dsp:sp modelId="{090CC6F6-797E-46D1-9105-767AB32F8A4F}">
      <dsp:nvSpPr>
        <dsp:cNvPr id="0" name=""/>
        <dsp:cNvSpPr/>
      </dsp:nvSpPr>
      <dsp:spPr>
        <a:xfrm>
          <a:off x="3209987" y="2631723"/>
          <a:ext cx="608407" cy="1267200"/>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EF9EA-D1EE-4A8C-9113-F497025CE97D}" type="datetimeFigureOut">
              <a:rPr lang="en-US" smtClean="0"/>
              <a:t>7/29/2025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3A175-9DC5-499E-8063-5B8B6C650366}" type="slidenum">
              <a:rPr lang="en-US" smtClean="0"/>
              <a:t>‹#›</a:t>
            </a:fld>
            <a:endParaRPr lang="en-US"/>
          </a:p>
        </p:txBody>
      </p:sp>
    </p:spTree>
    <p:extLst>
      <p:ext uri="{BB962C8B-B14F-4D97-AF65-F5344CB8AC3E}">
        <p14:creationId xmlns:p14="http://schemas.microsoft.com/office/powerpoint/2010/main" val="868285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Corinthian pagan temples, such as those in ancient Corinth, were grand structures dedicated to Greek and Roman deities. They served as centers of worship, ritual, and community life, where sacrifices and offerings were made to honor gods like Apollo, Aphrodite, and Poseidon. These temples often featured large courtyards, altars for sacrifices, and inner sanctuaries (</a:t>
            </a:r>
            <a:r>
              <a:rPr lang="en-US" i="1" dirty="0"/>
              <a:t>naos</a:t>
            </a:r>
            <a:r>
              <a:rPr lang="en-US" dirty="0"/>
              <a:t>) believed to house the deity’s image or presence. Architecturally, they showcased classical columns, intricate carvings, and elevated platforms, reflecting the power and glory of the gods they honored.</a:t>
            </a:r>
          </a:p>
          <a:p>
            <a:endParaRPr lang="en-US" dirty="0"/>
          </a:p>
          <a:p>
            <a:r>
              <a:rPr lang="en-US" dirty="0"/>
              <a:t>The </a:t>
            </a:r>
            <a:r>
              <a:rPr lang="en-US" b="1" dirty="0"/>
              <a:t>Temple of Apollo in Corinth</a:t>
            </a:r>
            <a:r>
              <a:rPr lang="en-US" dirty="0"/>
              <a:t>, one of the city’s most iconic structures, was built around 540 BC. It originally had 38 massive Doric columns (seven of which remain standing today) and was constructed from local limestone. It dominated the city’s landscape as a visible symbol of religious devotion and civic pride.</a:t>
            </a:r>
          </a:p>
          <a:p>
            <a:r>
              <a:rPr lang="en-US" dirty="0"/>
              <a:t>Here is an image of the Temple of Apollo from Corinth:</a:t>
            </a:r>
          </a:p>
          <a:p>
            <a:endParaRPr lang="en-US" dirty="0"/>
          </a:p>
        </p:txBody>
      </p:sp>
      <p:sp>
        <p:nvSpPr>
          <p:cNvPr id="4" name="Slide Number Placeholder 3"/>
          <p:cNvSpPr>
            <a:spLocks noGrp="1"/>
          </p:cNvSpPr>
          <p:nvPr>
            <p:ph type="sldNum" sz="quarter" idx="5"/>
          </p:nvPr>
        </p:nvSpPr>
        <p:spPr/>
        <p:txBody>
          <a:bodyPr/>
          <a:lstStyle/>
          <a:p>
            <a:fld id="{F5CE4E33-BC5C-4FC9-B04E-70BE7C831810}" type="slidenum">
              <a:rPr lang="en-US" smtClean="0"/>
              <a:t>1</a:t>
            </a:fld>
            <a:endParaRPr lang="en-US"/>
          </a:p>
        </p:txBody>
      </p:sp>
    </p:spTree>
    <p:extLst>
      <p:ext uri="{BB962C8B-B14F-4D97-AF65-F5344CB8AC3E}">
        <p14:creationId xmlns:p14="http://schemas.microsoft.com/office/powerpoint/2010/main" val="813996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teaches that church leaders will face a special judgment for how they build up God’s people. Work that survives God’s testing will be rewarded, but work that fails will bring loss, even though the leader is still saved. This warning applies mainly to pastors and teachers, who carry greater responsibility.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Leaders in God’s church are held to a higher standard because their work impacts His people and must withstand His judgment.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warns that those who lead and build up the church will face testing, with rewards for faithful work and loss for careless labor.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 will test every leader’s work to reveal its quality.</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Faithful, lasting efforts bring reward; careless efforts bring loss.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Church leaders bear greater responsibility and will face stricter judgment.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contrasts faithful and careless ministry, warning that God will test every leader’s work. Those whose labor endures will be rewarded, while those whose efforts fail will suffer loss, though still saved. This passage highlights the higher responsibility and accountability of church leaders before God.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5CE4E33-BC5C-4FC9-B04E-70BE7C831810}" type="slidenum">
              <a:rPr lang="en-US" smtClean="0"/>
              <a:t>10</a:t>
            </a:fld>
            <a:endParaRPr lang="en-US"/>
          </a:p>
        </p:txBody>
      </p:sp>
    </p:spTree>
    <p:extLst>
      <p:ext uri="{BB962C8B-B14F-4D97-AF65-F5344CB8AC3E}">
        <p14:creationId xmlns:p14="http://schemas.microsoft.com/office/powerpoint/2010/main" val="452786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Paul says the church is God’s holy sanctuary, not just a building. God’s Spirit now lives in His people, not in a temple of stone. Even after the Jerusalem temple was destroyed, God’s presence remained with believers through the Holy Spirit.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true dwelling is within His people, so the church must live as His holy sanctuary on earth.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declares that God’s presence now resides in His people, making the church His holy sanctuary, not a physical temple.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The church is the naos—God’s inner sanctuary where He dwells on earth.</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 fulfilled Joel’s prophecy by filling His people with His Spirit.</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Even after the Jerusalem temple’s destruction, God’s presence remains in His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calls the Corinthian church God’s naos, His inner sanctuary, where His Spirit dwells. This fulfilled Joel’s prophecy as God moved from a temple of stone to living among His people. Even after the temple’s destruction, God’s presence continues in the church, making believers His holy dwelling on earth.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5CE4E33-BC5C-4FC9-B04E-70BE7C831810}" type="slidenum">
              <a:rPr lang="en-US" smtClean="0"/>
              <a:t>11</a:t>
            </a:fld>
            <a:endParaRPr lang="en-US"/>
          </a:p>
        </p:txBody>
      </p:sp>
    </p:spTree>
    <p:extLst>
      <p:ext uri="{BB962C8B-B14F-4D97-AF65-F5344CB8AC3E}">
        <p14:creationId xmlns:p14="http://schemas.microsoft.com/office/powerpoint/2010/main" val="3730731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08A14-5409-3129-51B7-12CEFDEA9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7B317C-EA96-2F56-AE09-7B76E9FD14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BF367-C797-DE5F-B0D5-E110C51B8C7F}"/>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Paul reminds the Corinthians that they don’t belong to church leaders; instead, leaders serve them. Even more, all things—life, death, the present, and the future—belong to God’s people because they are united with Christ.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p>
          <a:p>
            <a:r>
              <a:rPr lang="en-US" sz="1200" b="1" kern="1200" dirty="0">
                <a:solidFill>
                  <a:schemeClr val="tx1"/>
                </a:solidFill>
                <a:effectLst/>
                <a:latin typeface="+mn-lt"/>
                <a:ea typeface="+mn-ea"/>
                <a:cs typeface="+mn-cs"/>
              </a:rPr>
              <a:t>Believers share in Christ’s victory and blessings, so they should avoid pride and division, living as God’s honored people.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p>
          <a:p>
            <a:r>
              <a:rPr lang="en-US" sz="1200" b="1" kern="1200" dirty="0">
                <a:solidFill>
                  <a:schemeClr val="tx1"/>
                </a:solidFill>
                <a:effectLst/>
                <a:latin typeface="+mn-lt"/>
                <a:ea typeface="+mn-ea"/>
                <a:cs typeface="+mn-cs"/>
              </a:rPr>
              <a:t>Paul teaches that all things, including life, death, and the future, belong to God’s people, who are served by leaders and united in Christ.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p>
          <a:p>
            <a:pPr marL="685800" lvl="1" indent="-228600">
              <a:buFont typeface="+mj-lt"/>
              <a:buAutoNum type="arabicPeriod"/>
            </a:pPr>
            <a:r>
              <a:rPr lang="en-US" sz="1200" b="1" kern="1200" dirty="0">
                <a:solidFill>
                  <a:schemeClr val="tx1"/>
                </a:solidFill>
                <a:effectLst/>
                <a:latin typeface="+mn-lt"/>
                <a:ea typeface="+mn-ea"/>
                <a:cs typeface="+mn-cs"/>
              </a:rPr>
              <a:t>Church leaders exist to serve believers, not to gain fame.</a:t>
            </a:r>
          </a:p>
          <a:p>
            <a:pPr marL="685800" lvl="1" indent="-228600">
              <a:buFont typeface="+mj-lt"/>
              <a:buAutoNum type="arabicPeriod"/>
            </a:pPr>
            <a:r>
              <a:rPr lang="en-US" sz="1200" b="1" kern="1200" dirty="0">
                <a:solidFill>
                  <a:schemeClr val="tx1"/>
                </a:solidFill>
                <a:effectLst/>
                <a:latin typeface="+mn-lt"/>
                <a:ea typeface="+mn-ea"/>
                <a:cs typeface="+mn-cs"/>
              </a:rPr>
              <a:t>All things, even life and death, belong to God’s people.</a:t>
            </a:r>
          </a:p>
          <a:p>
            <a:pPr marL="685800" lvl="1" indent="-228600">
              <a:buFont typeface="+mj-lt"/>
              <a:buAutoNum type="arabicPeriod"/>
            </a:pPr>
            <a:r>
              <a:rPr lang="en-US" sz="1200" b="1" kern="1200" dirty="0">
                <a:solidFill>
                  <a:schemeClr val="tx1"/>
                </a:solidFill>
                <a:effectLst/>
                <a:latin typeface="+mn-lt"/>
                <a:ea typeface="+mn-ea"/>
                <a:cs typeface="+mn-cs"/>
              </a:rPr>
              <a:t>Believers’ unity in Christ gives them a secure, honored place in God’s plan.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p>
          <a:p>
            <a:r>
              <a:rPr lang="en-US" sz="1200" b="1" kern="1200" dirty="0">
                <a:solidFill>
                  <a:schemeClr val="tx1"/>
                </a:solidFill>
                <a:effectLst/>
                <a:latin typeface="+mn-lt"/>
                <a:ea typeface="+mn-ea"/>
                <a:cs typeface="+mn-cs"/>
              </a:rPr>
              <a:t>Paul counters Corinthian pride by explaining that apostles serve the church, not rule over it. Through Christ, believers inherit all things—life, death, the present, and the future—showing their high standing in God’s plan. This truth calls for humility, unity, and gratitude rather than division and rivalry.</a:t>
            </a:r>
          </a:p>
        </p:txBody>
      </p:sp>
      <p:sp>
        <p:nvSpPr>
          <p:cNvPr id="4" name="Slide Number Placeholder 3">
            <a:extLst>
              <a:ext uri="{FF2B5EF4-FFF2-40B4-BE49-F238E27FC236}">
                <a16:creationId xmlns:a16="http://schemas.microsoft.com/office/drawing/2014/main" id="{E3E8C3B0-58DB-36C4-A37A-1AC65015DCF2}"/>
              </a:ext>
            </a:extLst>
          </p:cNvPr>
          <p:cNvSpPr>
            <a:spLocks noGrp="1"/>
          </p:cNvSpPr>
          <p:nvPr>
            <p:ph type="sldNum" sz="quarter" idx="5"/>
          </p:nvPr>
        </p:nvSpPr>
        <p:spPr/>
        <p:txBody>
          <a:bodyPr/>
          <a:lstStyle/>
          <a:p>
            <a:fld id="{F5CE4E33-BC5C-4FC9-B04E-70BE7C831810}" type="slidenum">
              <a:rPr lang="en-US" smtClean="0"/>
              <a:t>12</a:t>
            </a:fld>
            <a:endParaRPr lang="en-US"/>
          </a:p>
        </p:txBody>
      </p:sp>
    </p:spTree>
    <p:extLst>
      <p:ext uri="{BB962C8B-B14F-4D97-AF65-F5344CB8AC3E}">
        <p14:creationId xmlns:p14="http://schemas.microsoft.com/office/powerpoint/2010/main" val="2906872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381000" y="685800"/>
            <a:ext cx="6096000" cy="3429000"/>
          </a:xfrm>
        </p:spPr>
      </p:sp>
      <p:sp>
        <p:nvSpPr>
          <p:cNvPr id="17411" name="Rectangle 2"/>
          <p:cNvSpPr>
            <a:spLocks noGrp="1" noChangeArrowheads="1"/>
          </p:cNvSpPr>
          <p:nvPr>
            <p:ph type="body" idx="1"/>
          </p:nvPr>
        </p:nvSpPr>
        <p:spPr>
          <a:noFill/>
          <a:ln w="9525"/>
        </p:spPr>
        <p:txBody>
          <a:bodyPr/>
          <a:lstStyle/>
          <a:p>
            <a:r>
              <a:rPr lang="en-US" sz="1200" kern="1200" dirty="0">
                <a:solidFill>
                  <a:schemeClr val="tx1"/>
                </a:solidFill>
                <a:effectLst/>
                <a:latin typeface="+mn-lt"/>
                <a:ea typeface="+mn-ea"/>
                <a:cs typeface="+mn-cs"/>
              </a:rPr>
              <a:t>&lt;&gt;&lt;&gt;&lt;&gt;&lt;&gt;&lt;&gt;&lt;&gt;&lt;&gt;&lt;&gt;&lt;&gt;&lt;&gt;&lt;&gt;&lt;&gt;&lt;&gt;&lt;&gt;&lt;&gt;&lt;&gt;&lt;&gt;&lt;&gt;&lt;&gt;&lt;&gt;&lt;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1 Corinthians 3:10–15 NIV</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&lt;&gt;&lt;&gt;&lt;&gt;&lt;&gt;&lt;&gt;&lt;&gt;&lt;&gt;&lt;&gt;&lt;&gt;&lt;&gt;&lt;&gt;&lt;&gt;&lt;&gt;&lt;&gt;&lt;&gt;&lt;&gt;&lt;&gt;&lt;&gt;&lt;&gt;&lt;&gt;&lt;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calls the letter’s recipients “God’s building” in verse 9. Paul portrays himself and the gifted speaker Apollos (see 1 Cor. 3:4–6; Acts 18:24–26) as laborers on this building. Paul rejects the view that he and Apollos are rivals. Instead, he describes their relationship as cooperative laborers working together toward a common goal. Paul’s role is that of the wise master builder, the person who manages a group of workers on a building project. In Acts, Paul had founded the church at Corinth (Acts 18:1–11, 18), and Apollos came later to continue the work sometime after Paul left.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warns that believers must be careful how they build on this foundation. Paul and the other apostles’ duties are not to be taken lightly, and the quality of their work will be tested. They do not have the luxury of petty rivalries or self-glory. At the same time, this exhortation also addresses the leaders of the Corinthian community. God will hold them responsible for how they build His church, because Jesus Christ is its unique foundation (v. 11).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verse 12, Paul compares the way one builds to constructing with different materials. Some would use valuable materials that last through time and reflect the importance of the building. Others use wood, hay, and stubble, which are neither precious nor long-lasting. The nature of one’s work will ultimately come to light, because the day shall declare it (v. 13). Paul here likely refers to the Day of the Lord, the time when Christ returns, judges the living and the dead, and establishes justice in the world (2 Cor. 1:14; 1 Thess. 5:1–4; 2 Thess. 2:2–3; 2 Tim. 4:8). The Scriptures sometimes associate this day with purging fire (2 Pet.  2:10, 13), and Paul probably draws on that same imagery here. The fires of God’s judgment show the character of a leader’s work. Leaders who build well will see their work survive the flames and receive a reward (v. 14). Others will find that their labor burns away; but while they will not receive a reward, God still brings them His promised salvation (Rom. 10:13). Paul thus emphasizes God’s grace even toward those who fail in the work that God has given them.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says he and Apollos worked together to build the church, not as rivals but as co-laborers. Jesus is the only true foundation, so leaders must build carefully with lasting work. On the Day of the Lord, God will test each leader’s work. Some will be rewarded; others will lose reward but still be saved by God’s grace.</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Church leaders must build carefully on Christ, knowing God will test their work, yet His grace remains even when their efforts fall short.</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calls leaders to work together and build carefully on Christ, knowing their work will be tested and rewarded or lost under God’s judgment.</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24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Paul and Apollos labored together, with Christ as the sole foundation.</a:t>
            </a:r>
            <a:endParaRPr lang="en-US" sz="24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Leaders must build with lasting, valuable work, not weak or temporary efforts.</a:t>
            </a:r>
            <a:endParaRPr lang="en-US" sz="24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 will test each work by fire; rewards follow faithful service, but salvation is still by grace.</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presents himself and Apollos as co-workers, not competitors, building on Christ, the only true foundation. He warns that the quality of each leader’s work will be tested by God’s judgment. While faithful labor earns reward, those whose efforts fail will still be saved by God’s grace, though without reward, showing His mercy even in correction.</a:t>
            </a:r>
            <a:endParaRPr lang="en-US" sz="2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67005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514A2-55BD-32E6-DAEE-0A9E672F93A0}"/>
            </a:ext>
          </a:extLst>
        </p:cNvPr>
        <p:cNvGrpSpPr/>
        <p:nvPr/>
      </p:nvGrpSpPr>
      <p:grpSpPr>
        <a:xfrm>
          <a:off x="0" y="0"/>
          <a:ext cx="0" cy="0"/>
          <a:chOff x="0" y="0"/>
          <a:chExt cx="0" cy="0"/>
        </a:xfrm>
      </p:grpSpPr>
      <p:sp>
        <p:nvSpPr>
          <p:cNvPr id="17410" name="Rectangle 1">
            <a:extLst>
              <a:ext uri="{FF2B5EF4-FFF2-40B4-BE49-F238E27FC236}">
                <a16:creationId xmlns:a16="http://schemas.microsoft.com/office/drawing/2014/main" id="{EF7ED887-2D7A-064C-53F1-EDECD1E43E02}"/>
              </a:ext>
            </a:extLst>
          </p:cNvPr>
          <p:cNvSpPr>
            <a:spLocks noGrp="1" noRot="1" noChangeAspect="1" noChangeArrowheads="1" noTextEdit="1"/>
          </p:cNvSpPr>
          <p:nvPr>
            <p:ph type="sldImg"/>
          </p:nvPr>
        </p:nvSpPr>
        <p:spPr>
          <a:xfrm>
            <a:off x="381000" y="685800"/>
            <a:ext cx="6096000" cy="3429000"/>
          </a:xfrm>
        </p:spPr>
      </p:sp>
      <p:sp>
        <p:nvSpPr>
          <p:cNvPr id="17411" name="Rectangle 2">
            <a:extLst>
              <a:ext uri="{FF2B5EF4-FFF2-40B4-BE49-F238E27FC236}">
                <a16:creationId xmlns:a16="http://schemas.microsoft.com/office/drawing/2014/main" id="{B5694283-1B30-1913-A847-836A9F860A2C}"/>
              </a:ext>
            </a:extLst>
          </p:cNvPr>
          <p:cNvSpPr>
            <a:spLocks noGrp="1" noChangeArrowheads="1"/>
          </p:cNvSpPr>
          <p:nvPr>
            <p:ph type="body" idx="1"/>
          </p:nvPr>
        </p:nvSpPr>
        <p:spPr>
          <a:noFill/>
          <a:ln w="9525"/>
        </p:spPr>
        <p:txBody>
          <a:bodyPr/>
          <a:lstStyle/>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&lt;&gt;&lt;&gt;&lt;&gt;&lt;&gt;&lt;&gt;&lt;&gt;&lt;&gt;&lt;&gt;&lt;&gt;&lt;&gt;&lt;&gt;&lt;&gt;&lt;&gt;&lt;&gt;&lt;&gt;&lt;&gt;&lt;&gt;&lt;&gt;&lt;&gt;&lt;&gt;&lt; </a:t>
            </a:r>
          </a:p>
          <a:p>
            <a:r>
              <a:rPr lang="en-US" sz="1200" b="1" i="1" kern="1200" dirty="0">
                <a:solidFill>
                  <a:schemeClr val="tx1"/>
                </a:solidFill>
                <a:effectLst/>
                <a:latin typeface="+mn-lt"/>
                <a:ea typeface="+mn-ea"/>
                <a:cs typeface="+mn-cs"/>
              </a:rPr>
              <a:t>1 Corinthians 3:16–23 NIV</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&lt;&gt;&lt;&gt;&lt;&gt;&lt;&gt;&lt;&gt;&lt;&gt;&lt;&gt;&lt;&gt;&lt;&gt;&lt;&gt;&lt;&gt;&lt;&gt;&lt;&gt;&lt;&gt;&lt;&gt;&lt;&gt;&lt;&gt;&lt;&gt;&lt;&gt;&lt;&gt;&lt; </a:t>
            </a:r>
          </a:p>
          <a:p>
            <a:r>
              <a:rPr lang="en-US" sz="1200" kern="1200" dirty="0">
                <a:solidFill>
                  <a:schemeClr val="tx1"/>
                </a:solidFill>
                <a:effectLst/>
                <a:latin typeface="+mn-lt"/>
                <a:ea typeface="+mn-ea"/>
                <a:cs typeface="+mn-cs"/>
              </a:rPr>
              <a:t>Here Paul identifies the type of building in view, calling the Corinthian community the temple of God (v. 16).  Greeks, Romans, and Jews alike thought of temples as places where a deity’s presence could reside.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Paul can describe the Corinthian community this way because, “the Spirit of God dwelleth in you” (v. 16 KJV).  The Greek pronoun translated “you” in this verse is plural, referring to the entire church. Paul’s focus here is on the Spirit’s role within the community, which functions collectively as God’s temple.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verse 17, Paul issues a warning based on the temple metaphor. Since the community is God’s holy temple, God will destroy those who defile the community. Paul frames his warning with a play on words, as the verbs for “destroy” and “defile” (KJV) are the same Greek verb.  The wordplay emphasizes the balance of God’s justice: the one who destroys God’s temple will be destroyed. Paul is again warning that the community’s leaders should protect— not harm—the community.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Verses 18–23 weave together the major threads of Paul’s response to the divisions in Corinth. The ironic contrast between the wise person and the fool returns to a theme that came up earlier in 1 Corinthians 1:18–31, where Paul argues that the divine wisdom of the gospel transcends the philosophy and values of the Greek and Roman world.  Paul goes further here, saying that the world’s “wisdom” is actually foolishness with God.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support his claim, Paul quotes Job 5:13 and Psalm 94:11. Job 5 is a speech of Eliphaz (one of Job’s friends), who highlights God’s concern for the lowly, impoverished, and weak, rather than those the world considers rich, powerful, and wise. In Psalm 94, the speaker asks how long the wicked will prosper in their schemes (vv. 3–7); but the psalmist affirms God’s attention and coming judgment against them (vv. 8–23).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Although the Corinthian Christ-followers thought they served the apostles, it would be more accurate to say that the apostles serve them, as do the world and its spiritual forces (v. 22; compare Rom. 8:38–39). The Corinthians themselves are also servants of Christ (v. 23).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says the whole Corinthian church is God’s temple because the Holy Spirit lives among them. He warns that anyone who harms this community will face God’s judgment. Paul reminds them that worldly wisdom is foolish to God and that apostles serve the church, not the other way around. Believers, in turn, belong to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church must protect its unity, trust God’s wisdom, and live as His holy temple, serving Christ above all.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calls the Corinthian church God’s temple, warns against harming it, rejects worldly wisdom, and reminds believers that all things serve them as they serve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church, as a whole, is God’s temple where His Spirit dwells.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 will judge anyone, including leaders, who harms His holy community.</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Worldly wisdom is worthless; believers must rely on God and live as Christ’s servants.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identifies the Corinthian church as God’s temple because the Spirit dwells among them. He warns leaders and members not to harm the community, for God will judge those who do. Paul contrasts worldly wisdom with God’s truth, affirming that apostles and even spiritual realities serve the church, while all believers ultimately serve Christ, who is subject to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2908259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Analysis &amp;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text explains that a true home is not about walls or materials but the life within. Paul teaches that God no longer dwells in temples of stone but in His people. The church, as a unified body filled with the Holy Spirit, becomes God’s true home, revealing His presence through shared life and unity.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10. What do you think makes a house a home?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house becomes a home through shared life—relationships, daily rhythms, and love—not just its walls or materials.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11. Why do you think God chose to make His home among followers of Christ, rather than a building?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desires a living, active relationship with His people. His Spirit dwells in believers, reflecting His presence beyond physical walls.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12. How might being filled with the Holy Spirit make God’s presence known “on earth as it is in heaven”?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Spirit empowers believers to show God’s love, unity, and holiness, allowing His presence to be seen through their lives and community.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10. </a:t>
            </a:r>
            <a:r>
              <a:rPr lang="en-US" sz="1200" b="1" i="1" kern="1200" dirty="0">
                <a:solidFill>
                  <a:schemeClr val="tx1"/>
                </a:solidFill>
                <a:effectLst/>
                <a:latin typeface="+mn-lt"/>
                <a:ea typeface="+mn-ea"/>
                <a:cs typeface="+mn-cs"/>
              </a:rPr>
              <a:t>What do you think makes a house a home?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11. </a:t>
            </a:r>
            <a:r>
              <a:rPr lang="en-US" sz="1200" b="1" i="1" kern="1200" dirty="0">
                <a:solidFill>
                  <a:schemeClr val="tx1"/>
                </a:solidFill>
                <a:effectLst/>
                <a:latin typeface="+mn-lt"/>
                <a:ea typeface="+mn-ea"/>
                <a:cs typeface="+mn-cs"/>
              </a:rPr>
              <a:t>Why do you think God chose to make His home among followers of Christ, rather than a building?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12. </a:t>
            </a:r>
            <a:r>
              <a:rPr lang="en-US" sz="1200" b="1" i="1" kern="1200" dirty="0">
                <a:solidFill>
                  <a:schemeClr val="tx1"/>
                </a:solidFill>
                <a:effectLst/>
                <a:latin typeface="+mn-lt"/>
                <a:ea typeface="+mn-ea"/>
                <a:cs typeface="+mn-cs"/>
              </a:rPr>
              <a:t>How might being filled with the Holy Spirit make God’s presence known “on earth as it is in heaven”?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5CE4E33-BC5C-4FC9-B04E-70BE7C831810}" type="slidenum">
              <a:rPr lang="en-US" smtClean="0"/>
              <a:t>15</a:t>
            </a:fld>
            <a:endParaRPr lang="en-US"/>
          </a:p>
        </p:txBody>
      </p:sp>
    </p:spTree>
    <p:extLst>
      <p:ext uri="{BB962C8B-B14F-4D97-AF65-F5344CB8AC3E}">
        <p14:creationId xmlns:p14="http://schemas.microsoft.com/office/powerpoint/2010/main" val="3088659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73B0C-2ED9-AF1D-BFEA-A71DD9FB56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5ADB24-6B3C-31C8-BF8D-23D4685B61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BEFB16-A4C9-E75F-491F-C49FA1B881D0}"/>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10. What do you think makes a house a home?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house becomes a home through shared life—relationships, daily rhythms, and love—not just its walls or materials.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11. Why do you think God chose to make His home among followers of Christ, rather than a building?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desires a living, active relationship with His people. His Spirit dwells in believers, reflecting His presence beyond physical walls.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12. How might being filled with the Holy Spirit make God’s presence known “on earth as it is in heaven”?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Spirit empowers believers to show God’s love, unity, and holiness, allowing His presence to be seen through their lives and community.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3C1E048B-0BBA-8112-F86C-24D19242B2BB}"/>
              </a:ext>
            </a:extLst>
          </p:cNvPr>
          <p:cNvSpPr>
            <a:spLocks noGrp="1"/>
          </p:cNvSpPr>
          <p:nvPr>
            <p:ph type="sldNum" sz="quarter" idx="5"/>
          </p:nvPr>
        </p:nvSpPr>
        <p:spPr/>
        <p:txBody>
          <a:bodyPr/>
          <a:lstStyle/>
          <a:p>
            <a:fld id="{F5CE4E33-BC5C-4FC9-B04E-70BE7C831810}" type="slidenum">
              <a:rPr lang="en-US" smtClean="0"/>
              <a:t>16</a:t>
            </a:fld>
            <a:endParaRPr lang="en-US"/>
          </a:p>
        </p:txBody>
      </p:sp>
    </p:spTree>
    <p:extLst>
      <p:ext uri="{BB962C8B-B14F-4D97-AF65-F5344CB8AC3E}">
        <p14:creationId xmlns:p14="http://schemas.microsoft.com/office/powerpoint/2010/main" val="689275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teaches that God no longer dwells in a building but in His people through the Holy Spirit. As God’s living temple, Christians must avoid division, honor one another, and live by God’s standards—not cultural trends.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Believers must live as God’s temple on earth, united and holy, representing His presence above the influence of the world.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Christians, as God’s temple, must live in unity and holiness, bearing His presence while rejecting worldly influences and divisions.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 dwells in His people through the Holy Spirit, not a physical temple.</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Christians must honor one another and avoid worldly divisions or influences.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Our conduct should reflect God’s presence, answering to Him rather than cultural pressures.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reminds believers that God’s presence now resides in His people, making the church His temple on earth. This calling requires unity, holiness, and faithfulness, avoiding division and cultural compromise. Christians must live as God’s dwelling place, reflecting His presence and honoring Him above societal trends.</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US" sz="1200" b="1" kern="1200" dirty="0">
                <a:solidFill>
                  <a:schemeClr val="tx1"/>
                </a:solidFill>
                <a:effectLst/>
                <a:latin typeface="+mn-lt"/>
                <a:ea typeface="+mn-ea"/>
                <a:cs typeface="+mn-cs"/>
              </a:rPr>
              <a:t>Life Response: </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We must pray for our church leaders, asking God’s Spirit to guide them with wisdom. While everyone can serve God in their work, leaders carry greater responsibility because they help build God’s temple—His people—and will be held to a higher standard.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Believers must support and pray for their leaders, recognizing their heavy responsibility before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Church leaders carry a high responsibility in guiding God’s people, so all believers must pray for them and seek to serve God faithfully in every part of life.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All believers can serve God, no matter their work.</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Church leaders face stricter accountability as they build God’s community.</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Prayer and support for leaders help them lead with wisdom and integrity.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reminds the church that while everyone can honor God in daily work, leaders hold a special calling and stricter accountability as they build His people. Because of this, believers must faithfully pray for and support their leaders, asking God’s Spirit to give them wisdom and strength for their role.</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4514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23A175-9DC5-499E-8063-5B8B6C650366}" type="slidenum">
              <a:rPr lang="en-US" smtClean="0"/>
              <a:t>19</a:t>
            </a:fld>
            <a:endParaRPr lang="en-US"/>
          </a:p>
        </p:txBody>
      </p:sp>
    </p:spTree>
    <p:extLst>
      <p:ext uri="{BB962C8B-B14F-4D97-AF65-F5344CB8AC3E}">
        <p14:creationId xmlns:p14="http://schemas.microsoft.com/office/powerpoint/2010/main" val="1109830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Prayer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Father God, thank You for choosing to live in us as Your temple. Teach us to honor one another as those blessed to carry Your presence. In Jesus’ name. Amen.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Thought to Remember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carry God’s presence in the world. </a:t>
            </a:r>
          </a:p>
        </p:txBody>
      </p:sp>
      <p:sp>
        <p:nvSpPr>
          <p:cNvPr id="4" name="Slide Number Placeholder 3"/>
          <p:cNvSpPr>
            <a:spLocks noGrp="1"/>
          </p:cNvSpPr>
          <p:nvPr>
            <p:ph type="sldNum" sz="quarter" idx="5"/>
          </p:nvPr>
        </p:nvSpPr>
        <p:spPr/>
        <p:txBody>
          <a:bodyPr/>
          <a:lstStyle/>
          <a:p>
            <a:fld id="{F5CE4E33-BC5C-4FC9-B04E-70BE7C831810}" type="slidenum">
              <a:rPr lang="en-US" smtClean="0"/>
              <a:t>2</a:t>
            </a:fld>
            <a:endParaRPr lang="en-US"/>
          </a:p>
        </p:txBody>
      </p:sp>
    </p:spTree>
    <p:extLst>
      <p:ext uri="{BB962C8B-B14F-4D97-AF65-F5344CB8AC3E}">
        <p14:creationId xmlns:p14="http://schemas.microsoft.com/office/powerpoint/2010/main" val="3984313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BUILDING FAITHFULLY</a:t>
            </a:r>
            <a:endParaRPr lang="en-US" sz="3600" kern="100" dirty="0">
              <a:effectLst/>
              <a:latin typeface="+mn-lt"/>
              <a:ea typeface="Calibri" panose="020F0502020204030204" pitchFamily="34" charset="0"/>
              <a:cs typeface="Times New Roman" panose="02020603050405020304" pitchFamily="18" charset="0"/>
            </a:endParaRPr>
          </a:p>
          <a:p>
            <a:r>
              <a:rPr lang="en-US" sz="2400" kern="1200" dirty="0">
                <a:solidFill>
                  <a:schemeClr val="tx1"/>
                </a:solidFill>
                <a:effectLst/>
                <a:latin typeface="+mn-lt"/>
                <a:ea typeface="+mn-ea"/>
                <a:cs typeface="+mn-cs"/>
              </a:rPr>
              <a:t>4. </a:t>
            </a:r>
            <a:r>
              <a:rPr lang="en-US" sz="2400" b="1" i="1" kern="1200" dirty="0">
                <a:solidFill>
                  <a:schemeClr val="tx1"/>
                </a:solidFill>
                <a:effectLst/>
                <a:latin typeface="+mn-lt"/>
                <a:ea typeface="+mn-ea"/>
                <a:cs typeface="+mn-cs"/>
              </a:rPr>
              <a:t>Why must church leaders build carefully upon the foundation Paul laid?</a:t>
            </a:r>
            <a:endParaRPr lang="en-US" sz="28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 </a:t>
            </a:r>
            <a:endParaRPr lang="en-US" sz="28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The foundation is Jesus Christ, and He deserves all honor. To build something unworthy upon the foundation would be like when the church is not living up to its potential. </a:t>
            </a:r>
            <a:endParaRPr lang="en-US" sz="28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 </a:t>
            </a:r>
            <a:endParaRPr lang="en-US" sz="28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5. </a:t>
            </a:r>
            <a:r>
              <a:rPr lang="en-US" sz="2400" b="1" i="1" kern="1200" dirty="0">
                <a:solidFill>
                  <a:schemeClr val="tx1"/>
                </a:solidFill>
                <a:effectLst/>
                <a:latin typeface="+mn-lt"/>
                <a:ea typeface="+mn-ea"/>
                <a:cs typeface="+mn-cs"/>
              </a:rPr>
              <a:t>Why might this passage be relevant to those who aren’t involved in explicitly Christian ministry?</a:t>
            </a:r>
            <a:endParaRPr lang="en-US" sz="28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 </a:t>
            </a:r>
            <a:endParaRPr lang="en-US" sz="28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Answers to this question will vary.  Even Paul did not earn his living as a church leader. The work that each of us does, whether in or out of church, can have dignity and can be honoring to the Lord. </a:t>
            </a:r>
            <a:endParaRPr lang="en-US" sz="28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 </a:t>
            </a:r>
            <a:endParaRPr lang="en-US" sz="28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832402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GOD’S TEMPLE</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6. </a:t>
            </a:r>
            <a:r>
              <a:rPr lang="en-US" sz="2400" b="1" i="1" kern="1200" dirty="0">
                <a:solidFill>
                  <a:schemeClr val="tx1"/>
                </a:solidFill>
                <a:effectLst/>
                <a:latin typeface="+mn-lt"/>
                <a:ea typeface="+mn-ea"/>
                <a:cs typeface="+mn-cs"/>
              </a:rPr>
              <a:t>Why does Paul call the Corinthian church the temple of God?</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Temples are places where gods can reside, or at least were thought to reside in a pagan religious environment. But the true God’s own Holy Spirit dwells in the church, so the church is a temple.  Paul does not mean the heart of individual believers here; he means the whole group of believers are a temple.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7. </a:t>
            </a:r>
            <a:r>
              <a:rPr lang="en-US" sz="2400" b="1" i="1" kern="1200" dirty="0">
                <a:solidFill>
                  <a:schemeClr val="tx1"/>
                </a:solidFill>
                <a:effectLst/>
                <a:latin typeface="+mn-lt"/>
                <a:ea typeface="+mn-ea"/>
                <a:cs typeface="+mn-cs"/>
              </a:rPr>
              <a:t>What does Paul say will happen to those who defile God’s temple?</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Using a play on words, Paul says that those who destroy God’s temple will be destroyed. He might be talking about leaders who set a poor example, who do not care for the people under their care, or who are seeking selfish gain instead of the wisdom of God.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8. </a:t>
            </a:r>
            <a:r>
              <a:rPr lang="en-US" sz="2400" b="1" i="1" kern="1200" dirty="0">
                <a:solidFill>
                  <a:schemeClr val="tx1"/>
                </a:solidFill>
                <a:effectLst/>
                <a:latin typeface="+mn-lt"/>
                <a:ea typeface="+mn-ea"/>
                <a:cs typeface="+mn-cs"/>
              </a:rPr>
              <a:t>Why does Paul say the Corinthians should not pursue the glory of humans?</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The whole world belongs to the followers of Christ, regardless of how things seem right now.  Chasing after the esteem of culture is neglecting the fact that God has already raised the church community up to a high position of honor. If God’s Spirit dwells in the community, it would be silly to seek praise from those who do not know God. </a:t>
            </a:r>
          </a:p>
          <a:p>
            <a:r>
              <a:rPr lang="en-US" sz="24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2723388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E6592-55FE-8DDF-FE9F-DECFE41A1B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F38297-B690-AF3A-72C1-5DDD3D932D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35CDC9-3617-76C0-7EC2-54AA57DF1A72}"/>
              </a:ext>
            </a:extLst>
          </p:cNvPr>
          <p:cNvSpPr>
            <a:spLocks noGrp="1"/>
          </p:cNvSpPr>
          <p:nvPr>
            <p:ph type="body" idx="1"/>
          </p:nvPr>
        </p:nvSpPr>
        <p:spPr/>
        <p:txBody>
          <a:bodyPr/>
          <a:lstStyle/>
          <a:p>
            <a:r>
              <a:rPr lang="en-US" dirty="0"/>
              <a:t>Corinthian pagan temples, such as those in ancient Corinth, were grand structures dedicated to Greek and Roman deities. They served as centers of worship, ritual, and community life, where sacrifices and offerings were made to honor gods like Apollo, Aphrodite, and Poseidon. These temples often featured large courtyards, altars for sacrifices, and inner sanctuaries (</a:t>
            </a:r>
            <a:r>
              <a:rPr lang="en-US" i="1" dirty="0"/>
              <a:t>naos</a:t>
            </a:r>
            <a:r>
              <a:rPr lang="en-US" dirty="0"/>
              <a:t>) believed to house the deity’s image or presence. Architecturally, they showcased classical columns, intricate carvings, and elevated platforms, reflecting the power and glory of the gods they honored.</a:t>
            </a:r>
          </a:p>
          <a:p>
            <a:endParaRPr lang="en-US" dirty="0"/>
          </a:p>
          <a:p>
            <a:r>
              <a:rPr lang="en-US" dirty="0"/>
              <a:t>The </a:t>
            </a:r>
            <a:r>
              <a:rPr lang="en-US" b="1" dirty="0"/>
              <a:t>Temple of Apollo in Corinth</a:t>
            </a:r>
            <a:r>
              <a:rPr lang="en-US" dirty="0"/>
              <a:t>, one of the city’s most iconic structures, was built around 540 BC. It originally had 38 massive Doric columns (seven of which remain standing today) and was constructed from local limestone. It dominated the city’s landscape as a visible symbol of religious devotion and civic pride.</a:t>
            </a:r>
          </a:p>
          <a:p>
            <a:r>
              <a:rPr lang="en-US" dirty="0"/>
              <a:t>Here is an image of the Temple of Apollo from Corinth:</a:t>
            </a:r>
          </a:p>
          <a:p>
            <a:endParaRPr lang="en-US" dirty="0"/>
          </a:p>
        </p:txBody>
      </p:sp>
      <p:sp>
        <p:nvSpPr>
          <p:cNvPr id="4" name="Slide Number Placeholder 3">
            <a:extLst>
              <a:ext uri="{FF2B5EF4-FFF2-40B4-BE49-F238E27FC236}">
                <a16:creationId xmlns:a16="http://schemas.microsoft.com/office/drawing/2014/main" id="{9A960622-AE0F-B588-9D26-7352F2739365}"/>
              </a:ext>
            </a:extLst>
          </p:cNvPr>
          <p:cNvSpPr>
            <a:spLocks noGrp="1"/>
          </p:cNvSpPr>
          <p:nvPr>
            <p:ph type="sldNum" sz="quarter" idx="5"/>
          </p:nvPr>
        </p:nvSpPr>
        <p:spPr/>
        <p:txBody>
          <a:bodyPr/>
          <a:lstStyle/>
          <a:p>
            <a:fld id="{F5CE4E33-BC5C-4FC9-B04E-70BE7C831810}" type="slidenum">
              <a:rPr lang="en-US" smtClean="0"/>
              <a:t>3</a:t>
            </a:fld>
            <a:endParaRPr lang="en-US"/>
          </a:p>
        </p:txBody>
      </p:sp>
    </p:spTree>
    <p:extLst>
      <p:ext uri="{BB962C8B-B14F-4D97-AF65-F5344CB8AC3E}">
        <p14:creationId xmlns:p14="http://schemas.microsoft.com/office/powerpoint/2010/main" val="2470708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Summary of 1 Corinthians 3:10–23</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teaches that Jesus Christ is the only true foundation for God’s church. Believers must build carefully, using enduring “materials” like faithfulness and truth, because every work will be tested by God’s judgment (vv. 10–15). The church is God’s temple, inhabited by His Spirit (vv. 16–17). Those who damage or divide it face God’s judgment. Worldly wisdom must be rejected, as it is foolishness before God. All things—life, death, present, and future—belong to God’s people, but they must live under Christ’s authority (vv. 18–23).</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on 1 Corinthians 3:10–23</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warns church leaders and members to build upon Christ, the sole foundation, with care and integrity. The “fire” of the Day of the Lord will reveal whether their labor reflects eternal values or fleeting pursuits. The church, as God’s holy temple, carries His presence on earth, demanding unity and holiness. Paul rebukes prideful reliance on human wisdom and leaders, calling for humility and submission to God’s wisdom. By reminding believers that all things are theirs in Christ, Paul redirects their focus to God’s kingdom rather than worldly divisions or honors.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5CE4E33-BC5C-4FC9-B04E-70BE7C831810}" type="slidenum">
              <a:rPr lang="en-US" smtClean="0"/>
              <a:t>4</a:t>
            </a:fld>
            <a:endParaRPr lang="en-US"/>
          </a:p>
        </p:txBody>
      </p:sp>
    </p:spTree>
    <p:extLst>
      <p:ext uri="{BB962C8B-B14F-4D97-AF65-F5344CB8AC3E}">
        <p14:creationId xmlns:p14="http://schemas.microsoft.com/office/powerpoint/2010/main" val="2523879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My grandfather taught me that anything built to last must have a strong foundation. He showed me buildings he had built, including a small house he constructed for his parents when he was 19. Decades later, it still stood because he worked carefully and built it right. His lesson was clear: lasting success depends on a solid foundation.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True strength and lasting value in life or work come from building on a strong foundation, whether in construction, relationships, or faith.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lasting life or work requires a strong foundation built with care and integrity.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Building carefully and correctly creates durability and value.</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 strong foundation supports endurance through time and challenges.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Lessons from past generations show that quality and care ensure lasting impact.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story highlights a grandfather’s belief that everything lasting begins with a solid foundation. Through visiting buildings he had built, especially a small home for his parents that still stood, he taught the value of building carefully and with quality. His lesson emphasizes that durability, whether in life or projects, depends on the foundation’s strength.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5CE4E33-BC5C-4FC9-B04E-70BE7C831810}" type="slidenum">
              <a:rPr lang="en-US" smtClean="0"/>
              <a:t>5</a:t>
            </a:fld>
            <a:endParaRPr lang="en-US"/>
          </a:p>
        </p:txBody>
      </p:sp>
    </p:spTree>
    <p:extLst>
      <p:ext uri="{BB962C8B-B14F-4D97-AF65-F5344CB8AC3E}">
        <p14:creationId xmlns:p14="http://schemas.microsoft.com/office/powerpoint/2010/main" val="512699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BELIEVERS MUST LIVE AS VESSELS OF GOD’S SPIRIT, HONORING HIS PRESENCE IN THEIR LIVES.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WHAT’S YOUR FOUNDATION?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warns that Jesus is the only true foundation. Building life or faith on leaders or anything else leads to collapse because nothing else can hold steady.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Our faith and life must rest on Jesus alone, not on people or worldly preferences.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Christ is the sole foundation for faith; building on anything else leads to ruin.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Paul rebukes the Corinthians for elevating leaders over Christ.</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A foundation built on people is unstable and doomed.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Jesus alone can sustain the church and believers’ lives.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uses the image of a building to teach that Jesus is the only foundation. Corinthian believers, divided by loyalty to leaders, risked spiritual collapse. True faith must rest solely on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LIVE IN HIS PRESENCE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says stop chasing worldly wisdom and pride. Instead, trust God, live in His care, and let His Spirit guide your life.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Living for God means rejecting empty pride and worldly thinking, embracing His Spirit’s presence.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Christians must reject prideful, worldly wisdom and live in God’s Spirit and care.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Worldly wisdom and pride lack eternal value.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Believers must rely on God’s Spirit, not self-glory.</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Living in God’s presence brings true guidance and strength.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warns believers not to trust in human wisdom or self-importance. True life and guidance come from living in God’s presence, letting His Spirit lead and sustain them.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F5CE4E33-BC5C-4FC9-B04E-70BE7C831810}" type="slidenum">
              <a:rPr lang="en-US" smtClean="0"/>
              <a:t>6</a:t>
            </a:fld>
            <a:endParaRPr lang="en-US"/>
          </a:p>
        </p:txBody>
      </p:sp>
    </p:spTree>
    <p:extLst>
      <p:ext uri="{BB962C8B-B14F-4D97-AF65-F5344CB8AC3E}">
        <p14:creationId xmlns:p14="http://schemas.microsoft.com/office/powerpoint/2010/main" val="4141989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84A21-4C00-51AE-00B1-9BB5E64FFE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747F31-0C96-6FB6-0320-0BEDA4BA8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84D0D7-6774-61DA-83E3-5361F1950633}"/>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Live in His Presence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says stop chasing worldly wisdom and pride. Instead, trust God, live in His care, and let His Spirit guide your life.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Living for God means rejecting empty pride and worldly thinking, embracing His Spirit’s presence.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Christians must reject prideful, worldly wisdom and live in God’s Spirit and care.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Worldly wisdom and pride lack eternal value.</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Believers must rely on God’s Spirit, not self-glory.</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Living in God’s presence brings true guidance and strength.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warns believers not to trust in human wisdom or self-importance. True life and guidance come from living in God’s presence, letting His Spirit lead and sustain them.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683A02A2-E98A-B0FB-7AC9-3790086BD8B0}"/>
              </a:ext>
            </a:extLst>
          </p:cNvPr>
          <p:cNvSpPr>
            <a:spLocks noGrp="1"/>
          </p:cNvSpPr>
          <p:nvPr>
            <p:ph type="sldNum" sz="quarter" idx="5"/>
          </p:nvPr>
        </p:nvSpPr>
        <p:spPr/>
        <p:txBody>
          <a:bodyPr/>
          <a:lstStyle/>
          <a:p>
            <a:fld id="{F5CE4E33-BC5C-4FC9-B04E-70BE7C831810}" type="slidenum">
              <a:rPr lang="en-US" smtClean="0"/>
              <a:t>7</a:t>
            </a:fld>
            <a:endParaRPr lang="en-US"/>
          </a:p>
        </p:txBody>
      </p:sp>
    </p:spTree>
    <p:extLst>
      <p:ext uri="{BB962C8B-B14F-4D97-AF65-F5344CB8AC3E}">
        <p14:creationId xmlns:p14="http://schemas.microsoft.com/office/powerpoint/2010/main" val="405603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Paul traveled on his second missionary journey to revisit churches he had started, but God led him to Macedonia and eventually to Corinth. Corinth was wealthy, diverse, and morally corrupt. Paul preached there for 18 months, first to Jews, then to Gentiles. Later, he wrote letters to correct problems that arose in the church after his departure.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directs His servants to challenging places, and churches must stay true to His ways despite cultural pressures.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guided by God, ministered in Corinth, a diverse but morally corrupt city, and later addressed spiritual issues that developed in the church.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God redirected Paul’s journey, leading him to Corinth through a vision.</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Corinth was a major trade hub with diverse people but rampant immorality and paganism.</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Paul’s letters to the Corinthians addressed problems that arose after his ministry there.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On his second missionary journey, Paul revisited earlier churches but was guided by God to Macedonia and then Corinth, where he ministered for 18 months. Corinth’s wealth, diversity, and moral corruption posed challenges. After Paul left, ungodly trends emerged in the church, prompting his letters to correct and guide the congregation.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algn="l">
              <a:buFont typeface="+mj-lt"/>
              <a:buNone/>
            </a:pPr>
            <a:endParaRPr lang="en-US" sz="1800" kern="1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B89DD0-1E8D-4B61-ADE9-B87318B81BF8}" type="slidenum">
              <a:rPr lang="en-US" smtClean="0"/>
              <a:t>8</a:t>
            </a:fld>
            <a:endParaRPr lang="en-US" dirty="0"/>
          </a:p>
        </p:txBody>
      </p:sp>
    </p:spTree>
    <p:extLst>
      <p:ext uri="{BB962C8B-B14F-4D97-AF65-F5344CB8AC3E}">
        <p14:creationId xmlns:p14="http://schemas.microsoft.com/office/powerpoint/2010/main" val="2121308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Paul compares the church to the heavenly Jerusalem, described in Scripture as being made of gold, silver, and gems. These materials reflect beauty and permanence, connecting the church to God’s eternal city and to Christ, its bridegroom.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church is not just earthly—it reflects God’s eternal, heavenly kingdom and must be built with qualities that last.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links the church to the heavenly Jerusalem, symbolizing its eternal value and connection to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heavenly Jerusalem is described as built with gold, silver, and gemstones in the Bible.</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Paul identifies the church with this eternal city, showing its heavenly nature.</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church, like the bride of Christ, reflects lasting beauty and God’s eternal plan.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Paul’s imagery of gold, silver, and gems points to the heavenly Jerusalem, which Scripture describes as God’s eternal city. By linking the church to this city, Paul emphasizes its eternal significance and connection to Christ, portraying it as the bride of the Lamb and a reflection of God’s enduring kingdom.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“Day of the Lord” isn’t just one day but marks times when God brings judgment and deliverance. In the Old Testament, it included judgments on nations and even Israel and Judah. Ultimately, it points to a final time when God will save His people, judge the wicked, and cleanse the world.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Day of the Lord reminds us that God will bring justice, save His people, and hold the world accountable.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Day of the Lord represents times when God intervenes in history to judge the wicked and deliver His people, culminating in a final end-time fulfillment.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“Day” signifies important periods of God’s judgment and deliverance, not a single 24-hour day.</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Prophets described it as both recurring historical judgments and a future ultimate event.</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Its ultimate fulfillment brings salvation for God’s people and purification of the world.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Day of the Lord, a recurring biblical theme, refers to God’s decisive intervention in history. It includes past judgments on nations and Israel, and points to a final future event where God saves His people, judges the wicked, and purifies His creation.</a:t>
            </a:r>
            <a:endParaRPr lang="en-US" sz="1200" kern="1200" dirty="0">
              <a:solidFill>
                <a:schemeClr val="tx1"/>
              </a:solidFill>
              <a:effectLst/>
              <a:latin typeface="+mn-lt"/>
              <a:ea typeface="+mn-ea"/>
              <a:cs typeface="+mn-cs"/>
            </a:endParaRPr>
          </a:p>
          <a:p>
            <a:pPr algn="l">
              <a:buFont typeface="+mj-lt"/>
              <a:buNone/>
            </a:pPr>
            <a:endParaRPr lang="en-US" sz="1800" kern="1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CE4E33-BC5C-4FC9-B04E-70BE7C831810}" type="slidenum">
              <a:rPr lang="en-US" smtClean="0"/>
              <a:t>9</a:t>
            </a:fld>
            <a:endParaRPr lang="en-US"/>
          </a:p>
        </p:txBody>
      </p:sp>
    </p:spTree>
    <p:extLst>
      <p:ext uri="{BB962C8B-B14F-4D97-AF65-F5344CB8AC3E}">
        <p14:creationId xmlns:p14="http://schemas.microsoft.com/office/powerpoint/2010/main" val="3778450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DEA0B-AF56-37CA-7240-27A6D76DBA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DF06A6-36D0-07FB-2CBC-94B6791A10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1524BF-994F-249F-E8DC-A2F244929008}"/>
              </a:ext>
            </a:extLst>
          </p:cNvPr>
          <p:cNvSpPr>
            <a:spLocks noGrp="1"/>
          </p:cNvSpPr>
          <p:nvPr>
            <p:ph type="dt" sz="half" idx="10"/>
          </p:nvPr>
        </p:nvSpPr>
        <p:spPr/>
        <p:txBody>
          <a:bodyPr/>
          <a:lstStyle/>
          <a:p>
            <a:fld id="{C16C0C2F-DA59-4136-A5C5-6C035322A4E2}" type="datetimeFigureOut">
              <a:rPr lang="en-US" smtClean="0"/>
              <a:t>7/29/2025</a:t>
            </a:fld>
            <a:endParaRPr lang="en-US"/>
          </a:p>
        </p:txBody>
      </p:sp>
      <p:sp>
        <p:nvSpPr>
          <p:cNvPr id="5" name="Footer Placeholder 4">
            <a:extLst>
              <a:ext uri="{FF2B5EF4-FFF2-40B4-BE49-F238E27FC236}">
                <a16:creationId xmlns:a16="http://schemas.microsoft.com/office/drawing/2014/main" id="{8A448892-5E80-5250-EB67-E48B69AFA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9C4ADD-BF95-AF67-0083-2142FCFEB496}"/>
              </a:ext>
            </a:extLst>
          </p:cNvPr>
          <p:cNvSpPr>
            <a:spLocks noGrp="1"/>
          </p:cNvSpPr>
          <p:nvPr>
            <p:ph type="sldNum" sz="quarter" idx="12"/>
          </p:nvPr>
        </p:nvSpPr>
        <p:spPr/>
        <p:txBody>
          <a:bodyPr/>
          <a:lstStyle/>
          <a:p>
            <a:fld id="{B6516F54-A3F6-422C-B25B-7683C88A6833}" type="slidenum">
              <a:rPr lang="en-US" smtClean="0"/>
              <a:t>‹#›</a:t>
            </a:fld>
            <a:endParaRPr lang="en-US"/>
          </a:p>
        </p:txBody>
      </p:sp>
    </p:spTree>
    <p:extLst>
      <p:ext uri="{BB962C8B-B14F-4D97-AF65-F5344CB8AC3E}">
        <p14:creationId xmlns:p14="http://schemas.microsoft.com/office/powerpoint/2010/main" val="910520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29715-17FC-C5FE-9E08-9DC1BEA112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31E2BC-5EC3-0CAD-EA3A-8D6069DA56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26EAE0-5443-B978-80E4-84D9FD4CB4FD}"/>
              </a:ext>
            </a:extLst>
          </p:cNvPr>
          <p:cNvSpPr>
            <a:spLocks noGrp="1"/>
          </p:cNvSpPr>
          <p:nvPr>
            <p:ph type="dt" sz="half" idx="10"/>
          </p:nvPr>
        </p:nvSpPr>
        <p:spPr/>
        <p:txBody>
          <a:bodyPr/>
          <a:lstStyle/>
          <a:p>
            <a:fld id="{C16C0C2F-DA59-4136-A5C5-6C035322A4E2}" type="datetimeFigureOut">
              <a:rPr lang="en-US" smtClean="0"/>
              <a:t>7/29/2025</a:t>
            </a:fld>
            <a:endParaRPr lang="en-US"/>
          </a:p>
        </p:txBody>
      </p:sp>
      <p:sp>
        <p:nvSpPr>
          <p:cNvPr id="5" name="Footer Placeholder 4">
            <a:extLst>
              <a:ext uri="{FF2B5EF4-FFF2-40B4-BE49-F238E27FC236}">
                <a16:creationId xmlns:a16="http://schemas.microsoft.com/office/drawing/2014/main" id="{EB55108C-8541-E352-3B79-4BEA31020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D30E5-9D66-C6EA-3082-DD2F079BA357}"/>
              </a:ext>
            </a:extLst>
          </p:cNvPr>
          <p:cNvSpPr>
            <a:spLocks noGrp="1"/>
          </p:cNvSpPr>
          <p:nvPr>
            <p:ph type="sldNum" sz="quarter" idx="12"/>
          </p:nvPr>
        </p:nvSpPr>
        <p:spPr/>
        <p:txBody>
          <a:bodyPr/>
          <a:lstStyle/>
          <a:p>
            <a:fld id="{B6516F54-A3F6-422C-B25B-7683C88A6833}" type="slidenum">
              <a:rPr lang="en-US" smtClean="0"/>
              <a:t>‹#›</a:t>
            </a:fld>
            <a:endParaRPr lang="en-US"/>
          </a:p>
        </p:txBody>
      </p:sp>
    </p:spTree>
    <p:extLst>
      <p:ext uri="{BB962C8B-B14F-4D97-AF65-F5344CB8AC3E}">
        <p14:creationId xmlns:p14="http://schemas.microsoft.com/office/powerpoint/2010/main" val="3856502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F4D25B-9B40-27AD-7E00-96EB17FDAE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D90B22-2864-7D3B-1AFC-FF75035F42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362A6-71C6-411F-5F73-CC19A198DD96}"/>
              </a:ext>
            </a:extLst>
          </p:cNvPr>
          <p:cNvSpPr>
            <a:spLocks noGrp="1"/>
          </p:cNvSpPr>
          <p:nvPr>
            <p:ph type="dt" sz="half" idx="10"/>
          </p:nvPr>
        </p:nvSpPr>
        <p:spPr/>
        <p:txBody>
          <a:bodyPr/>
          <a:lstStyle/>
          <a:p>
            <a:fld id="{C16C0C2F-DA59-4136-A5C5-6C035322A4E2}" type="datetimeFigureOut">
              <a:rPr lang="en-US" smtClean="0"/>
              <a:t>7/29/2025</a:t>
            </a:fld>
            <a:endParaRPr lang="en-US"/>
          </a:p>
        </p:txBody>
      </p:sp>
      <p:sp>
        <p:nvSpPr>
          <p:cNvPr id="5" name="Footer Placeholder 4">
            <a:extLst>
              <a:ext uri="{FF2B5EF4-FFF2-40B4-BE49-F238E27FC236}">
                <a16:creationId xmlns:a16="http://schemas.microsoft.com/office/drawing/2014/main" id="{72FE9A07-A267-2CEE-248E-5211197CE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526DA-ECD6-4CAA-555E-3C1128604BFE}"/>
              </a:ext>
            </a:extLst>
          </p:cNvPr>
          <p:cNvSpPr>
            <a:spLocks noGrp="1"/>
          </p:cNvSpPr>
          <p:nvPr>
            <p:ph type="sldNum" sz="quarter" idx="12"/>
          </p:nvPr>
        </p:nvSpPr>
        <p:spPr/>
        <p:txBody>
          <a:bodyPr/>
          <a:lstStyle/>
          <a:p>
            <a:fld id="{B6516F54-A3F6-422C-B25B-7683C88A6833}" type="slidenum">
              <a:rPr lang="en-US" smtClean="0"/>
              <a:t>‹#›</a:t>
            </a:fld>
            <a:endParaRPr lang="en-US"/>
          </a:p>
        </p:txBody>
      </p:sp>
    </p:spTree>
    <p:extLst>
      <p:ext uri="{BB962C8B-B14F-4D97-AF65-F5344CB8AC3E}">
        <p14:creationId xmlns:p14="http://schemas.microsoft.com/office/powerpoint/2010/main" val="2522839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458724" y="411480"/>
            <a:ext cx="11274552" cy="5870448"/>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457201" y="3490624"/>
            <a:ext cx="4571999" cy="1235382"/>
          </a:xfrm>
          <a:solidFill>
            <a:schemeClr val="bg1">
              <a:alpha val="80000"/>
            </a:schemeClr>
          </a:solidFill>
        </p:spPr>
        <p:txBody>
          <a:bodyPr lIns="457200" bIns="137160" anchor="b">
            <a:normAutofit/>
          </a:bodyPr>
          <a:lstStyle>
            <a:lvl1pPr algn="l">
              <a:defRPr sz="3600">
                <a:solidFill>
                  <a:schemeClr val="bg2">
                    <a:lumMod val="25000"/>
                  </a:schemeClr>
                </a:solidFill>
              </a:defRPr>
            </a:lvl1pPr>
          </a:lstStyle>
          <a:p>
            <a:r>
              <a:rPr lang="en-US" dirty="0"/>
              <a:t>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7199" y="4726007"/>
            <a:ext cx="4571999" cy="1314432"/>
          </a:xfrm>
          <a:solidFill>
            <a:schemeClr val="bg1">
              <a:alpha val="80000"/>
            </a:schemeClr>
          </a:solidFill>
        </p:spPr>
        <p:txBody>
          <a:bodyPr lIns="502920" rIns="2103120">
            <a:normAutofit/>
          </a:bodyPr>
          <a:lstStyle>
            <a:lvl1pPr marL="0" indent="0" algn="l">
              <a:buNone/>
              <a:defRPr sz="1400" spc="40" baseline="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7FB6E25-C828-48BC-8628-82D1E81A507C}"/>
              </a:ext>
            </a:extLst>
          </p:cNvPr>
          <p:cNvSpPr>
            <a:spLocks noGrp="1"/>
          </p:cNvSpPr>
          <p:nvPr>
            <p:ph type="dt" sz="half" idx="11"/>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A210386C-9F0A-4DAC-822E-DEC8EA1DDEAC}"/>
              </a:ext>
            </a:extLst>
          </p:cNvPr>
          <p:cNvSpPr>
            <a:spLocks noGrp="1"/>
          </p:cNvSpPr>
          <p:nvPr>
            <p:ph type="ftr" sz="quarter" idx="12"/>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AB3A59EB-A4AA-43EC-A853-BDDFB7AB3D8B}"/>
              </a:ext>
            </a:extLst>
          </p:cNvPr>
          <p:cNvSpPr>
            <a:spLocks noGrp="1"/>
          </p:cNvSpPr>
          <p:nvPr>
            <p:ph type="sldNum" sz="quarter" idx="13"/>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12288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24DFD-0C0A-8C73-8E6E-C71ABB212A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ACA762-EA2C-9E23-3EBC-F9C3404D88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B88780-0516-56FE-7D52-BA30D55B16D3}"/>
              </a:ext>
            </a:extLst>
          </p:cNvPr>
          <p:cNvSpPr>
            <a:spLocks noGrp="1"/>
          </p:cNvSpPr>
          <p:nvPr>
            <p:ph type="dt" sz="half" idx="10"/>
          </p:nvPr>
        </p:nvSpPr>
        <p:spPr/>
        <p:txBody>
          <a:bodyPr/>
          <a:lstStyle/>
          <a:p>
            <a:fld id="{C16C0C2F-DA59-4136-A5C5-6C035322A4E2}" type="datetimeFigureOut">
              <a:rPr lang="en-US" smtClean="0"/>
              <a:t>7/29/2025</a:t>
            </a:fld>
            <a:endParaRPr lang="en-US"/>
          </a:p>
        </p:txBody>
      </p:sp>
      <p:sp>
        <p:nvSpPr>
          <p:cNvPr id="5" name="Footer Placeholder 4">
            <a:extLst>
              <a:ext uri="{FF2B5EF4-FFF2-40B4-BE49-F238E27FC236}">
                <a16:creationId xmlns:a16="http://schemas.microsoft.com/office/drawing/2014/main" id="{80753518-1DC9-A204-7E17-9125921787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0B1AFB-3F59-5F42-C96B-C7411FAE2191}"/>
              </a:ext>
            </a:extLst>
          </p:cNvPr>
          <p:cNvSpPr>
            <a:spLocks noGrp="1"/>
          </p:cNvSpPr>
          <p:nvPr>
            <p:ph type="sldNum" sz="quarter" idx="12"/>
          </p:nvPr>
        </p:nvSpPr>
        <p:spPr/>
        <p:txBody>
          <a:bodyPr/>
          <a:lstStyle/>
          <a:p>
            <a:fld id="{B6516F54-A3F6-422C-B25B-7683C88A6833}" type="slidenum">
              <a:rPr lang="en-US" smtClean="0"/>
              <a:t>‹#›</a:t>
            </a:fld>
            <a:endParaRPr lang="en-US"/>
          </a:p>
        </p:txBody>
      </p:sp>
    </p:spTree>
    <p:extLst>
      <p:ext uri="{BB962C8B-B14F-4D97-AF65-F5344CB8AC3E}">
        <p14:creationId xmlns:p14="http://schemas.microsoft.com/office/powerpoint/2010/main" val="374343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C5895-E5A5-2EF0-4036-C09996CA5A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8E99A5-A7EE-1D5F-0FE2-EA18AF3016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91E39A-0830-FB2B-3CE4-CBBF60E7E413}"/>
              </a:ext>
            </a:extLst>
          </p:cNvPr>
          <p:cNvSpPr>
            <a:spLocks noGrp="1"/>
          </p:cNvSpPr>
          <p:nvPr>
            <p:ph type="dt" sz="half" idx="10"/>
          </p:nvPr>
        </p:nvSpPr>
        <p:spPr/>
        <p:txBody>
          <a:bodyPr/>
          <a:lstStyle/>
          <a:p>
            <a:fld id="{C16C0C2F-DA59-4136-A5C5-6C035322A4E2}" type="datetimeFigureOut">
              <a:rPr lang="en-US" smtClean="0"/>
              <a:t>7/29/2025</a:t>
            </a:fld>
            <a:endParaRPr lang="en-US"/>
          </a:p>
        </p:txBody>
      </p:sp>
      <p:sp>
        <p:nvSpPr>
          <p:cNvPr id="5" name="Footer Placeholder 4">
            <a:extLst>
              <a:ext uri="{FF2B5EF4-FFF2-40B4-BE49-F238E27FC236}">
                <a16:creationId xmlns:a16="http://schemas.microsoft.com/office/drawing/2014/main" id="{54B5A6C0-AB82-6051-8EB0-B51D7BB84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8055C3-2D4C-697A-4727-CD38A137F1EF}"/>
              </a:ext>
            </a:extLst>
          </p:cNvPr>
          <p:cNvSpPr>
            <a:spLocks noGrp="1"/>
          </p:cNvSpPr>
          <p:nvPr>
            <p:ph type="sldNum" sz="quarter" idx="12"/>
          </p:nvPr>
        </p:nvSpPr>
        <p:spPr/>
        <p:txBody>
          <a:bodyPr/>
          <a:lstStyle/>
          <a:p>
            <a:fld id="{B6516F54-A3F6-422C-B25B-7683C88A6833}" type="slidenum">
              <a:rPr lang="en-US" smtClean="0"/>
              <a:t>‹#›</a:t>
            </a:fld>
            <a:endParaRPr lang="en-US"/>
          </a:p>
        </p:txBody>
      </p:sp>
    </p:spTree>
    <p:extLst>
      <p:ext uri="{BB962C8B-B14F-4D97-AF65-F5344CB8AC3E}">
        <p14:creationId xmlns:p14="http://schemas.microsoft.com/office/powerpoint/2010/main" val="64291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CF1CD-3C06-5AA9-4040-C01D4088F2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8F313E-E2B8-F8A9-16C7-7073E224B0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1C9B30-CB6F-AFD2-83B5-5770E1662C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3A101C-98CC-53E8-BCFC-651E99F88A27}"/>
              </a:ext>
            </a:extLst>
          </p:cNvPr>
          <p:cNvSpPr>
            <a:spLocks noGrp="1"/>
          </p:cNvSpPr>
          <p:nvPr>
            <p:ph type="dt" sz="half" idx="10"/>
          </p:nvPr>
        </p:nvSpPr>
        <p:spPr/>
        <p:txBody>
          <a:bodyPr/>
          <a:lstStyle/>
          <a:p>
            <a:fld id="{C16C0C2F-DA59-4136-A5C5-6C035322A4E2}" type="datetimeFigureOut">
              <a:rPr lang="en-US" smtClean="0"/>
              <a:t>7/29/2025</a:t>
            </a:fld>
            <a:endParaRPr lang="en-US"/>
          </a:p>
        </p:txBody>
      </p:sp>
      <p:sp>
        <p:nvSpPr>
          <p:cNvPr id="6" name="Footer Placeholder 5">
            <a:extLst>
              <a:ext uri="{FF2B5EF4-FFF2-40B4-BE49-F238E27FC236}">
                <a16:creationId xmlns:a16="http://schemas.microsoft.com/office/drawing/2014/main" id="{A67F65EC-5E5A-8E87-796D-34F1AA24D9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26B44B-6686-6C89-F011-C43B17E59A8D}"/>
              </a:ext>
            </a:extLst>
          </p:cNvPr>
          <p:cNvSpPr>
            <a:spLocks noGrp="1"/>
          </p:cNvSpPr>
          <p:nvPr>
            <p:ph type="sldNum" sz="quarter" idx="12"/>
          </p:nvPr>
        </p:nvSpPr>
        <p:spPr/>
        <p:txBody>
          <a:bodyPr/>
          <a:lstStyle/>
          <a:p>
            <a:fld id="{B6516F54-A3F6-422C-B25B-7683C88A6833}" type="slidenum">
              <a:rPr lang="en-US" smtClean="0"/>
              <a:t>‹#›</a:t>
            </a:fld>
            <a:endParaRPr lang="en-US"/>
          </a:p>
        </p:txBody>
      </p:sp>
    </p:spTree>
    <p:extLst>
      <p:ext uri="{BB962C8B-B14F-4D97-AF65-F5344CB8AC3E}">
        <p14:creationId xmlns:p14="http://schemas.microsoft.com/office/powerpoint/2010/main" val="1884415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88DFD-4492-E1E1-EB17-C326C3D62B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ABB59C-C398-F8B5-2BF8-095BADBCA4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BEB520-F2E5-060E-BDE4-80D23C1505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0388A2-A5DE-47FC-C0E0-FCCD309243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FF84AD-85F0-9348-D3E4-F592A06E97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E74C20-4880-C16D-276D-4DAADB6660FE}"/>
              </a:ext>
            </a:extLst>
          </p:cNvPr>
          <p:cNvSpPr>
            <a:spLocks noGrp="1"/>
          </p:cNvSpPr>
          <p:nvPr>
            <p:ph type="dt" sz="half" idx="10"/>
          </p:nvPr>
        </p:nvSpPr>
        <p:spPr/>
        <p:txBody>
          <a:bodyPr/>
          <a:lstStyle/>
          <a:p>
            <a:fld id="{C16C0C2F-DA59-4136-A5C5-6C035322A4E2}" type="datetimeFigureOut">
              <a:rPr lang="en-US" smtClean="0"/>
              <a:t>7/29/2025</a:t>
            </a:fld>
            <a:endParaRPr lang="en-US"/>
          </a:p>
        </p:txBody>
      </p:sp>
      <p:sp>
        <p:nvSpPr>
          <p:cNvPr id="8" name="Footer Placeholder 7">
            <a:extLst>
              <a:ext uri="{FF2B5EF4-FFF2-40B4-BE49-F238E27FC236}">
                <a16:creationId xmlns:a16="http://schemas.microsoft.com/office/drawing/2014/main" id="{F4D59697-2607-E1F7-C983-9CB28124F2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DE4EC8-7ED5-D661-47BB-35186B739A2E}"/>
              </a:ext>
            </a:extLst>
          </p:cNvPr>
          <p:cNvSpPr>
            <a:spLocks noGrp="1"/>
          </p:cNvSpPr>
          <p:nvPr>
            <p:ph type="sldNum" sz="quarter" idx="12"/>
          </p:nvPr>
        </p:nvSpPr>
        <p:spPr/>
        <p:txBody>
          <a:bodyPr/>
          <a:lstStyle/>
          <a:p>
            <a:fld id="{B6516F54-A3F6-422C-B25B-7683C88A6833}" type="slidenum">
              <a:rPr lang="en-US" smtClean="0"/>
              <a:t>‹#›</a:t>
            </a:fld>
            <a:endParaRPr lang="en-US"/>
          </a:p>
        </p:txBody>
      </p:sp>
    </p:spTree>
    <p:extLst>
      <p:ext uri="{BB962C8B-B14F-4D97-AF65-F5344CB8AC3E}">
        <p14:creationId xmlns:p14="http://schemas.microsoft.com/office/powerpoint/2010/main" val="1882534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CE8AF-E34E-79D0-7B36-EC73B6325B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2D2358-7ADF-23F8-AB69-517265146539}"/>
              </a:ext>
            </a:extLst>
          </p:cNvPr>
          <p:cNvSpPr>
            <a:spLocks noGrp="1"/>
          </p:cNvSpPr>
          <p:nvPr>
            <p:ph type="dt" sz="half" idx="10"/>
          </p:nvPr>
        </p:nvSpPr>
        <p:spPr/>
        <p:txBody>
          <a:bodyPr/>
          <a:lstStyle/>
          <a:p>
            <a:fld id="{C16C0C2F-DA59-4136-A5C5-6C035322A4E2}" type="datetimeFigureOut">
              <a:rPr lang="en-US" smtClean="0"/>
              <a:t>7/29/2025</a:t>
            </a:fld>
            <a:endParaRPr lang="en-US"/>
          </a:p>
        </p:txBody>
      </p:sp>
      <p:sp>
        <p:nvSpPr>
          <p:cNvPr id="4" name="Footer Placeholder 3">
            <a:extLst>
              <a:ext uri="{FF2B5EF4-FFF2-40B4-BE49-F238E27FC236}">
                <a16:creationId xmlns:a16="http://schemas.microsoft.com/office/drawing/2014/main" id="{2D19A742-AE9F-F213-53FF-10E5BA1D86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0A92AB-5C5D-8252-A9BD-88CF0F2BE0AF}"/>
              </a:ext>
            </a:extLst>
          </p:cNvPr>
          <p:cNvSpPr>
            <a:spLocks noGrp="1"/>
          </p:cNvSpPr>
          <p:nvPr>
            <p:ph type="sldNum" sz="quarter" idx="12"/>
          </p:nvPr>
        </p:nvSpPr>
        <p:spPr/>
        <p:txBody>
          <a:bodyPr/>
          <a:lstStyle/>
          <a:p>
            <a:fld id="{B6516F54-A3F6-422C-B25B-7683C88A6833}" type="slidenum">
              <a:rPr lang="en-US" smtClean="0"/>
              <a:t>‹#›</a:t>
            </a:fld>
            <a:endParaRPr lang="en-US"/>
          </a:p>
        </p:txBody>
      </p:sp>
    </p:spTree>
    <p:extLst>
      <p:ext uri="{BB962C8B-B14F-4D97-AF65-F5344CB8AC3E}">
        <p14:creationId xmlns:p14="http://schemas.microsoft.com/office/powerpoint/2010/main" val="291668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8B21BC-FE01-7429-1424-CCAFBF473896}"/>
              </a:ext>
            </a:extLst>
          </p:cNvPr>
          <p:cNvSpPr>
            <a:spLocks noGrp="1"/>
          </p:cNvSpPr>
          <p:nvPr>
            <p:ph type="dt" sz="half" idx="10"/>
          </p:nvPr>
        </p:nvSpPr>
        <p:spPr/>
        <p:txBody>
          <a:bodyPr/>
          <a:lstStyle/>
          <a:p>
            <a:fld id="{C16C0C2F-DA59-4136-A5C5-6C035322A4E2}" type="datetimeFigureOut">
              <a:rPr lang="en-US" smtClean="0"/>
              <a:t>7/29/2025</a:t>
            </a:fld>
            <a:endParaRPr lang="en-US"/>
          </a:p>
        </p:txBody>
      </p:sp>
      <p:sp>
        <p:nvSpPr>
          <p:cNvPr id="3" name="Footer Placeholder 2">
            <a:extLst>
              <a:ext uri="{FF2B5EF4-FFF2-40B4-BE49-F238E27FC236}">
                <a16:creationId xmlns:a16="http://schemas.microsoft.com/office/drawing/2014/main" id="{92F8A65C-6089-B90C-9343-4DC170084C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6FF994-BCE1-5CD8-BC46-04CD55EEDF6E}"/>
              </a:ext>
            </a:extLst>
          </p:cNvPr>
          <p:cNvSpPr>
            <a:spLocks noGrp="1"/>
          </p:cNvSpPr>
          <p:nvPr>
            <p:ph type="sldNum" sz="quarter" idx="12"/>
          </p:nvPr>
        </p:nvSpPr>
        <p:spPr/>
        <p:txBody>
          <a:bodyPr/>
          <a:lstStyle/>
          <a:p>
            <a:fld id="{B6516F54-A3F6-422C-B25B-7683C88A6833}" type="slidenum">
              <a:rPr lang="en-US" smtClean="0"/>
              <a:t>‹#›</a:t>
            </a:fld>
            <a:endParaRPr lang="en-US"/>
          </a:p>
        </p:txBody>
      </p:sp>
    </p:spTree>
    <p:extLst>
      <p:ext uri="{BB962C8B-B14F-4D97-AF65-F5344CB8AC3E}">
        <p14:creationId xmlns:p14="http://schemas.microsoft.com/office/powerpoint/2010/main" val="2435707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9BBB-4A5E-622E-D070-119D52D71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E14F28-6377-D97A-6965-B21CA5D81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8C962E-DE30-631D-F91F-BD8B5C012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D3F798-0BF2-F77C-4121-E255BD2FDC96}"/>
              </a:ext>
            </a:extLst>
          </p:cNvPr>
          <p:cNvSpPr>
            <a:spLocks noGrp="1"/>
          </p:cNvSpPr>
          <p:nvPr>
            <p:ph type="dt" sz="half" idx="10"/>
          </p:nvPr>
        </p:nvSpPr>
        <p:spPr/>
        <p:txBody>
          <a:bodyPr/>
          <a:lstStyle/>
          <a:p>
            <a:fld id="{C16C0C2F-DA59-4136-A5C5-6C035322A4E2}" type="datetimeFigureOut">
              <a:rPr lang="en-US" smtClean="0"/>
              <a:t>7/29/2025</a:t>
            </a:fld>
            <a:endParaRPr lang="en-US"/>
          </a:p>
        </p:txBody>
      </p:sp>
      <p:sp>
        <p:nvSpPr>
          <p:cNvPr id="6" name="Footer Placeholder 5">
            <a:extLst>
              <a:ext uri="{FF2B5EF4-FFF2-40B4-BE49-F238E27FC236}">
                <a16:creationId xmlns:a16="http://schemas.microsoft.com/office/drawing/2014/main" id="{700CD168-2509-408A-4245-E7990D1557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D6F364-18F6-E97A-A097-0048C31FC822}"/>
              </a:ext>
            </a:extLst>
          </p:cNvPr>
          <p:cNvSpPr>
            <a:spLocks noGrp="1"/>
          </p:cNvSpPr>
          <p:nvPr>
            <p:ph type="sldNum" sz="quarter" idx="12"/>
          </p:nvPr>
        </p:nvSpPr>
        <p:spPr/>
        <p:txBody>
          <a:bodyPr/>
          <a:lstStyle/>
          <a:p>
            <a:fld id="{B6516F54-A3F6-422C-B25B-7683C88A6833}" type="slidenum">
              <a:rPr lang="en-US" smtClean="0"/>
              <a:t>‹#›</a:t>
            </a:fld>
            <a:endParaRPr lang="en-US"/>
          </a:p>
        </p:txBody>
      </p:sp>
    </p:spTree>
    <p:extLst>
      <p:ext uri="{BB962C8B-B14F-4D97-AF65-F5344CB8AC3E}">
        <p14:creationId xmlns:p14="http://schemas.microsoft.com/office/powerpoint/2010/main" val="1274883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11C09-C620-B0AE-9C41-045BACDE0E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9A252-FB70-B43D-3BB2-8F8904119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290F9A-842B-BFEC-14FA-6F8D1CC9C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B05793-6E5D-9278-A236-19220B68447D}"/>
              </a:ext>
            </a:extLst>
          </p:cNvPr>
          <p:cNvSpPr>
            <a:spLocks noGrp="1"/>
          </p:cNvSpPr>
          <p:nvPr>
            <p:ph type="dt" sz="half" idx="10"/>
          </p:nvPr>
        </p:nvSpPr>
        <p:spPr/>
        <p:txBody>
          <a:bodyPr/>
          <a:lstStyle/>
          <a:p>
            <a:fld id="{C16C0C2F-DA59-4136-A5C5-6C035322A4E2}" type="datetimeFigureOut">
              <a:rPr lang="en-US" smtClean="0"/>
              <a:t>7/29/2025</a:t>
            </a:fld>
            <a:endParaRPr lang="en-US"/>
          </a:p>
        </p:txBody>
      </p:sp>
      <p:sp>
        <p:nvSpPr>
          <p:cNvPr id="6" name="Footer Placeholder 5">
            <a:extLst>
              <a:ext uri="{FF2B5EF4-FFF2-40B4-BE49-F238E27FC236}">
                <a16:creationId xmlns:a16="http://schemas.microsoft.com/office/drawing/2014/main" id="{9274D10A-35E8-D88D-B616-FEF924635B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E40451-E25A-51CF-4B02-F7195C7FC62D}"/>
              </a:ext>
            </a:extLst>
          </p:cNvPr>
          <p:cNvSpPr>
            <a:spLocks noGrp="1"/>
          </p:cNvSpPr>
          <p:nvPr>
            <p:ph type="sldNum" sz="quarter" idx="12"/>
          </p:nvPr>
        </p:nvSpPr>
        <p:spPr/>
        <p:txBody>
          <a:bodyPr/>
          <a:lstStyle/>
          <a:p>
            <a:fld id="{B6516F54-A3F6-422C-B25B-7683C88A6833}" type="slidenum">
              <a:rPr lang="en-US" smtClean="0"/>
              <a:t>‹#›</a:t>
            </a:fld>
            <a:endParaRPr lang="en-US"/>
          </a:p>
        </p:txBody>
      </p:sp>
    </p:spTree>
    <p:extLst>
      <p:ext uri="{BB962C8B-B14F-4D97-AF65-F5344CB8AC3E}">
        <p14:creationId xmlns:p14="http://schemas.microsoft.com/office/powerpoint/2010/main" val="269892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DC76B2-898B-86CD-D674-8358466CCD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602A45-6BB7-C3C1-8792-176ECA947C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1F63B7-D1B3-F9FD-A3F8-067F81E40F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6C0C2F-DA59-4136-A5C5-6C035322A4E2}" type="datetimeFigureOut">
              <a:rPr lang="en-US" smtClean="0"/>
              <a:t>7/29/2025</a:t>
            </a:fld>
            <a:endParaRPr lang="en-US"/>
          </a:p>
        </p:txBody>
      </p:sp>
      <p:sp>
        <p:nvSpPr>
          <p:cNvPr id="5" name="Footer Placeholder 4">
            <a:extLst>
              <a:ext uri="{FF2B5EF4-FFF2-40B4-BE49-F238E27FC236}">
                <a16:creationId xmlns:a16="http://schemas.microsoft.com/office/drawing/2014/main" id="{F3D7164A-0F82-7D27-5692-8FFFAA9246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7ACB9BF-BB11-E6EF-D974-1F32C67B4D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516F54-A3F6-422C-B25B-7683C88A6833}" type="slidenum">
              <a:rPr lang="en-US" smtClean="0"/>
              <a:t>‹#›</a:t>
            </a:fld>
            <a:endParaRPr lang="en-US"/>
          </a:p>
        </p:txBody>
      </p:sp>
    </p:spTree>
    <p:extLst>
      <p:ext uri="{BB962C8B-B14F-4D97-AF65-F5344CB8AC3E}">
        <p14:creationId xmlns:p14="http://schemas.microsoft.com/office/powerpoint/2010/main" val="744730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10.emf"/><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holding a cross&#10;&#10;AI-generated content may be incorrect.">
            <a:extLst>
              <a:ext uri="{FF2B5EF4-FFF2-40B4-BE49-F238E27FC236}">
                <a16:creationId xmlns:a16="http://schemas.microsoft.com/office/drawing/2014/main" id="{15587DD5-ABFB-D30B-5555-FC641B0AF231}"/>
              </a:ext>
            </a:extLst>
          </p:cNvPr>
          <p:cNvPicPr>
            <a:picLocks noChangeAspect="1"/>
          </p:cNvPicPr>
          <p:nvPr/>
        </p:nvPicPr>
        <p:blipFill>
          <a:blip r:embed="rId3">
            <a:alphaModFix amt="50000"/>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C9388AE8-D77A-C969-43CD-B9BC1AC052D7}"/>
              </a:ext>
            </a:extLst>
          </p:cNvPr>
          <p:cNvSpPr>
            <a:spLocks noGrp="1"/>
          </p:cNvSpPr>
          <p:nvPr>
            <p:ph type="subTitle" idx="1"/>
          </p:nvPr>
        </p:nvSpPr>
        <p:spPr>
          <a:xfrm>
            <a:off x="1909091" y="3914354"/>
            <a:ext cx="8504304" cy="2745581"/>
          </a:xfrm>
          <a:noFill/>
        </p:spPr>
        <p:txBody>
          <a:bodyPr>
            <a:noAutofit/>
          </a:bodyPr>
          <a:lstStyle/>
          <a:p>
            <a:pPr algn="l"/>
            <a:r>
              <a:rPr lang="en-US" sz="32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For no one can lay any foundation other than the one already laid, which is Jesus Christ. </a:t>
            </a:r>
          </a:p>
          <a:p>
            <a:pPr algn="r"/>
            <a:r>
              <a:rPr lang="en-US" sz="32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—1 Corinthians 3:11 NIV</a:t>
            </a:r>
            <a:endParaRPr lang="en-US" sz="4000" b="1" dirty="0">
              <a:solidFill>
                <a:srgbClr val="002060"/>
              </a:solidFill>
              <a:effectLst>
                <a:outerShdw blurRad="38100" dist="38100" dir="2700000" algn="tl">
                  <a:srgbClr val="000000">
                    <a:alpha val="43137"/>
                  </a:srgbClr>
                </a:outerShdw>
              </a:effectLst>
              <a:latin typeface="Gotham Medium" panose="02000604030000020004"/>
            </a:endParaRPr>
          </a:p>
        </p:txBody>
      </p:sp>
      <p:sp>
        <p:nvSpPr>
          <p:cNvPr id="6" name="TextBox 5">
            <a:extLst>
              <a:ext uri="{FF2B5EF4-FFF2-40B4-BE49-F238E27FC236}">
                <a16:creationId xmlns:a16="http://schemas.microsoft.com/office/drawing/2014/main" id="{B78D0025-7929-E1C6-AC02-DD4EF9DC5DF8}"/>
              </a:ext>
            </a:extLst>
          </p:cNvPr>
          <p:cNvSpPr txBox="1"/>
          <p:nvPr/>
        </p:nvSpPr>
        <p:spPr>
          <a:xfrm>
            <a:off x="10374228" y="6593022"/>
            <a:ext cx="2321350" cy="281103"/>
          </a:xfrm>
          <a:prstGeom prst="rect">
            <a:avLst/>
          </a:prstGeom>
          <a:noFill/>
        </p:spPr>
        <p:txBody>
          <a:bodyPr wrap="square">
            <a:spAutoFit/>
          </a:bodyPr>
          <a:lstStyle/>
          <a:p>
            <a:pPr marL="0" marR="0">
              <a:lnSpc>
                <a:spcPct val="107000"/>
              </a:lnSpc>
              <a:spcBef>
                <a:spcPts val="0"/>
              </a:spcBef>
              <a:spcAft>
                <a:spcPts val="800"/>
              </a:spcAft>
            </a:pPr>
            <a:r>
              <a:rPr lang="en-US" sz="1200" b="1" kern="0" dirty="0">
                <a:solidFill>
                  <a:schemeClr val="bg1"/>
                </a:solidFill>
                <a:effectLst/>
                <a:latin typeface="Arial Black" panose="020B0A04020102020204" pitchFamily="34" charset="0"/>
                <a:ea typeface="Calibri" panose="020F0502020204030204" pitchFamily="34" charset="0"/>
                <a:cs typeface="Calibri" panose="020F0502020204030204" pitchFamily="34" charset="0"/>
              </a:rPr>
              <a:t>Week of August 3</a:t>
            </a:r>
            <a:endParaRPr lang="en-US" sz="1100" b="1" kern="1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2E429B46-51D2-65FE-2CAD-6782E74EDB4D}"/>
              </a:ext>
            </a:extLst>
          </p:cNvPr>
          <p:cNvSpPr>
            <a:spLocks noGrp="1"/>
          </p:cNvSpPr>
          <p:nvPr>
            <p:ph type="ctrTitle"/>
          </p:nvPr>
        </p:nvSpPr>
        <p:spPr>
          <a:xfrm>
            <a:off x="1909091" y="1007109"/>
            <a:ext cx="8904523" cy="1045274"/>
          </a:xfrm>
          <a:noFill/>
        </p:spPr>
        <p:txBody>
          <a:bodyPr anchor="ctr">
            <a:normAutofit fontScale="90000"/>
          </a:bodyPr>
          <a:lstStyle/>
          <a:p>
            <a:r>
              <a:rPr lang="en-US" sz="6600" b="1" cap="small" dirty="0">
                <a:solidFill>
                  <a:srgbClr val="002060"/>
                </a:solidFill>
                <a:effectLst>
                  <a:outerShdw blurRad="38100" dist="38100" dir="2700000" algn="tl">
                    <a:srgbClr val="000000">
                      <a:alpha val="43137"/>
                    </a:srgbClr>
                  </a:outerShdw>
                </a:effectLst>
                <a:latin typeface="Gotham Medium" panose="02000604030000020004"/>
              </a:rPr>
              <a:t>Christians as God’s Temple </a:t>
            </a:r>
          </a:p>
        </p:txBody>
      </p:sp>
    </p:spTree>
    <p:extLst>
      <p:ext uri="{BB962C8B-B14F-4D97-AF65-F5344CB8AC3E}">
        <p14:creationId xmlns:p14="http://schemas.microsoft.com/office/powerpoint/2010/main" val="1007976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4E31D310-340F-65E2-F6DA-F71DAC5589DC}"/>
              </a:ext>
            </a:extLst>
          </p:cNvPr>
          <p:cNvPicPr>
            <a:picLocks noChangeAspect="1"/>
          </p:cNvPicPr>
          <p:nvPr/>
        </p:nvPicPr>
        <p:blipFill>
          <a:blip r:embed="rId3"/>
          <a:srcRect t="12500" b="12500"/>
          <a:stretch/>
        </p:blipFill>
        <p:spPr>
          <a:xfrm>
            <a:off x="20" y="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14" name="Title 1">
            <a:extLst>
              <a:ext uri="{FF2B5EF4-FFF2-40B4-BE49-F238E27FC236}">
                <a16:creationId xmlns:a16="http://schemas.microsoft.com/office/drawing/2014/main" id="{0ED65C84-D4C5-AA51-5E94-AF9B61BC7E5C}"/>
              </a:ext>
            </a:extLst>
          </p:cNvPr>
          <p:cNvSpPr txBox="1">
            <a:spLocks/>
          </p:cNvSpPr>
          <p:nvPr/>
        </p:nvSpPr>
        <p:spPr>
          <a:xfrm>
            <a:off x="457200" y="405586"/>
            <a:ext cx="10515600" cy="54927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cap="small" dirty="0">
                <a:solidFill>
                  <a:schemeClr val="bg1"/>
                </a:solidFill>
                <a:effectLst>
                  <a:outerShdw blurRad="38100" dist="38100" dir="2700000" algn="tl">
                    <a:srgbClr val="000000">
                      <a:alpha val="43137"/>
                    </a:srgbClr>
                  </a:outerShdw>
                </a:effectLst>
                <a:latin typeface="Gotham Medium" panose="02000604030000020004"/>
              </a:rPr>
              <a:t>Background</a:t>
            </a:r>
          </a:p>
        </p:txBody>
      </p:sp>
      <p:sp>
        <p:nvSpPr>
          <p:cNvPr id="15" name="Text Placeholder 2">
            <a:extLst>
              <a:ext uri="{FF2B5EF4-FFF2-40B4-BE49-F238E27FC236}">
                <a16:creationId xmlns:a16="http://schemas.microsoft.com/office/drawing/2014/main" id="{B3E5610D-DF8F-A3B4-4FA3-0C3CDC66E599}"/>
              </a:ext>
            </a:extLst>
          </p:cNvPr>
          <p:cNvSpPr>
            <a:spLocks noGrp="1"/>
          </p:cNvSpPr>
          <p:nvPr>
            <p:ph type="body" idx="1"/>
          </p:nvPr>
        </p:nvSpPr>
        <p:spPr>
          <a:xfrm>
            <a:off x="898356" y="838216"/>
            <a:ext cx="3601650" cy="457200"/>
          </a:xfrm>
        </p:spPr>
        <p:txBody>
          <a:bodyPr anchor="t" anchorCtr="0">
            <a:normAutofit/>
          </a:bodyPr>
          <a:lstStyle/>
          <a:p>
            <a:pPr algn="ctr"/>
            <a:r>
              <a:rPr lang="en-US" b="1" kern="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Abiding Work</a:t>
            </a:r>
          </a:p>
        </p:txBody>
      </p:sp>
      <p:sp>
        <p:nvSpPr>
          <p:cNvPr id="16" name="Content Placeholder 3">
            <a:extLst>
              <a:ext uri="{FF2B5EF4-FFF2-40B4-BE49-F238E27FC236}">
                <a16:creationId xmlns:a16="http://schemas.microsoft.com/office/drawing/2014/main" id="{E9FB88DF-DAF0-A8A6-5F6D-688C720DA83F}"/>
              </a:ext>
            </a:extLst>
          </p:cNvPr>
          <p:cNvSpPr>
            <a:spLocks noGrp="1"/>
          </p:cNvSpPr>
          <p:nvPr>
            <p:ph sz="half" idx="2"/>
          </p:nvPr>
        </p:nvSpPr>
        <p:spPr>
          <a:xfrm>
            <a:off x="1078172" y="1295416"/>
            <a:ext cx="9567081" cy="5109723"/>
          </a:xfrm>
          <a:solidFill>
            <a:schemeClr val="bg1">
              <a:alpha val="40000"/>
            </a:schemeClr>
          </a:solidFill>
        </p:spPr>
        <p:txBody>
          <a:bodyPr>
            <a:noAutofit/>
          </a:bodyPr>
          <a:lstStyle/>
          <a:p>
            <a:pPr marL="0" indent="0">
              <a:buNone/>
            </a:pPr>
            <a:endParaRPr lang="en-US" sz="2400" b="1" dirty="0">
              <a:effectLst>
                <a:outerShdw blurRad="38100" dist="38100" dir="2700000" algn="tl">
                  <a:srgbClr val="000000">
                    <a:alpha val="43137"/>
                  </a:srgbClr>
                </a:outerShdw>
              </a:effectLst>
              <a:latin typeface="Gotham Medium" panose="02000604030000020004"/>
            </a:endParaRPr>
          </a:p>
          <a:p>
            <a:pPr marL="0" indent="0">
              <a:buNone/>
            </a:pPr>
            <a:r>
              <a:rPr lang="en-US" sz="2400" b="1" dirty="0">
                <a:effectLst>
                  <a:outerShdw blurRad="38100" dist="38100" dir="2700000" algn="tl">
                    <a:srgbClr val="000000">
                      <a:alpha val="43137"/>
                    </a:srgbClr>
                  </a:outerShdw>
                </a:effectLst>
                <a:latin typeface="Gotham Medium" panose="02000604030000020004"/>
              </a:rPr>
              <a:t>In 1 Corinthians 3:14–15, Paul contrasts the results of carefully building up the church with doing so carelessly. Those whose works survive God’s fiery testing will receive a reward, while those whose work is consumed will not. Christians often understand this passage as describing any vocation that a Christian pursues. Many find this interpretation attractive, as it implies that our labor has eternal import, whether or not we pursue traditional ministry. However, without denying that God cares about how we conduct ourselves in our careers, the scope of the warning in this passage is likely limited to those involved in ministry.  Paul singles out himself, Apollos, and other leaders within the early church. The warning and consequences noted in this text most likely fall upon those who aspire to lead God’s people and directly build up His church. They have a higher responsibility and a “greater judgment” (James 3:1 KJV). </a:t>
            </a:r>
          </a:p>
        </p:txBody>
      </p:sp>
      <p:cxnSp>
        <p:nvCxnSpPr>
          <p:cNvPr id="31" name="Straight Connector 30">
            <a:extLst>
              <a:ext uri="{FF2B5EF4-FFF2-40B4-BE49-F238E27FC236}">
                <a16:creationId xmlns:a16="http://schemas.microsoft.com/office/drawing/2014/main" id="{6EA75EBF-7733-6F90-0A2B-14222FA72D98}"/>
              </a:ext>
            </a:extLst>
          </p:cNvPr>
          <p:cNvCxnSpPr>
            <a:cxnSpLocks/>
          </p:cNvCxnSpPr>
          <p:nvPr/>
        </p:nvCxnSpPr>
        <p:spPr>
          <a:xfrm>
            <a:off x="1203349" y="1264015"/>
            <a:ext cx="9090647" cy="0"/>
          </a:xfrm>
          <a:prstGeom prst="line">
            <a:avLst/>
          </a:prstGeom>
          <a:ln w="127000">
            <a:solidFill>
              <a:srgbClr val="002060"/>
            </a:solidFill>
          </a:ln>
        </p:spPr>
        <p:style>
          <a:lnRef idx="3">
            <a:schemeClr val="dk1"/>
          </a:lnRef>
          <a:fillRef idx="0">
            <a:schemeClr val="dk1"/>
          </a:fillRef>
          <a:effectRef idx="2">
            <a:schemeClr val="dk1"/>
          </a:effectRef>
          <a:fontRef idx="minor">
            <a:schemeClr val="tx1"/>
          </a:fontRef>
        </p:style>
      </p:cxnSp>
      <p:sp>
        <p:nvSpPr>
          <p:cNvPr id="33" name="Date Placeholder 3">
            <a:extLst>
              <a:ext uri="{FF2B5EF4-FFF2-40B4-BE49-F238E27FC236}">
                <a16:creationId xmlns:a16="http://schemas.microsoft.com/office/drawing/2014/main" id="{6E20DB44-0F9C-40DD-159C-57B5DFFE16C6}"/>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35" name="Slide Number Placeholder 6">
            <a:extLst>
              <a:ext uri="{FF2B5EF4-FFF2-40B4-BE49-F238E27FC236}">
                <a16:creationId xmlns:a16="http://schemas.microsoft.com/office/drawing/2014/main" id="{3C81D964-0ABF-0DA5-2377-CFF31D53F027}"/>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10</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 name="Footer Placeholder 4">
            <a:extLst>
              <a:ext uri="{FF2B5EF4-FFF2-40B4-BE49-F238E27FC236}">
                <a16:creationId xmlns:a16="http://schemas.microsoft.com/office/drawing/2014/main" id="{A7B78C52-7853-A754-9AAC-5D383E086354}"/>
              </a:ext>
            </a:extLst>
          </p:cNvPr>
          <p:cNvSpPr>
            <a:spLocks noGrp="1"/>
          </p:cNvSpPr>
          <p:nvPr>
            <p:ph type="ftr" sz="quarter" idx="11"/>
          </p:nvPr>
        </p:nvSpPr>
        <p:spPr>
          <a:xfrm>
            <a:off x="4038600" y="6546850"/>
            <a:ext cx="466344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p>
        </p:txBody>
      </p:sp>
    </p:spTree>
    <p:extLst>
      <p:ext uri="{BB962C8B-B14F-4D97-AF65-F5344CB8AC3E}">
        <p14:creationId xmlns:p14="http://schemas.microsoft.com/office/powerpoint/2010/main" val="3274681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EAA49EA-5777-08C0-2DA1-84BA85DFE359}"/>
              </a:ext>
            </a:extLst>
          </p:cNvPr>
          <p:cNvPicPr>
            <a:picLocks noChangeAspect="1"/>
          </p:cNvPicPr>
          <p:nvPr/>
        </p:nvPicPr>
        <p:blipFill>
          <a:blip r:embed="rId3"/>
          <a:srcRect t="19473" b="19473"/>
          <a:stretch/>
        </p:blipFill>
        <p:spPr>
          <a:xfrm>
            <a:off x="0" y="0"/>
            <a:ext cx="12191980" cy="4962525"/>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14" name="Title 1">
            <a:extLst>
              <a:ext uri="{FF2B5EF4-FFF2-40B4-BE49-F238E27FC236}">
                <a16:creationId xmlns:a16="http://schemas.microsoft.com/office/drawing/2014/main" id="{0ED65C84-D4C5-AA51-5E94-AF9B61BC7E5C}"/>
              </a:ext>
            </a:extLst>
          </p:cNvPr>
          <p:cNvSpPr txBox="1">
            <a:spLocks/>
          </p:cNvSpPr>
          <p:nvPr/>
        </p:nvSpPr>
        <p:spPr>
          <a:xfrm>
            <a:off x="457200" y="405586"/>
            <a:ext cx="10515600" cy="54927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cap="small" dirty="0">
                <a:solidFill>
                  <a:schemeClr val="bg1"/>
                </a:solidFill>
                <a:effectLst>
                  <a:outerShdw blurRad="38100" dist="38100" dir="2700000" algn="tl">
                    <a:srgbClr val="000000">
                      <a:alpha val="43137"/>
                    </a:srgbClr>
                  </a:outerShdw>
                </a:effectLst>
                <a:latin typeface="Gotham Medium" panose="02000604030000020004"/>
              </a:rPr>
              <a:t>Background</a:t>
            </a:r>
          </a:p>
        </p:txBody>
      </p:sp>
      <p:sp>
        <p:nvSpPr>
          <p:cNvPr id="15" name="Text Placeholder 2">
            <a:extLst>
              <a:ext uri="{FF2B5EF4-FFF2-40B4-BE49-F238E27FC236}">
                <a16:creationId xmlns:a16="http://schemas.microsoft.com/office/drawing/2014/main" id="{B3E5610D-DF8F-A3B4-4FA3-0C3CDC66E599}"/>
              </a:ext>
            </a:extLst>
          </p:cNvPr>
          <p:cNvSpPr>
            <a:spLocks noGrp="1"/>
          </p:cNvSpPr>
          <p:nvPr>
            <p:ph type="body" idx="1"/>
          </p:nvPr>
        </p:nvSpPr>
        <p:spPr>
          <a:xfrm>
            <a:off x="732845" y="857851"/>
            <a:ext cx="4423296" cy="457200"/>
          </a:xfrm>
        </p:spPr>
        <p:txBody>
          <a:bodyPr anchor="t" anchorCtr="0">
            <a:normAutofit/>
          </a:bodyPr>
          <a:lstStyle/>
          <a:p>
            <a:r>
              <a:rPr lang="en-US" b="1" kern="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Sanctuary of God</a:t>
            </a:r>
          </a:p>
        </p:txBody>
      </p:sp>
      <p:sp>
        <p:nvSpPr>
          <p:cNvPr id="16" name="Content Placeholder 3">
            <a:extLst>
              <a:ext uri="{FF2B5EF4-FFF2-40B4-BE49-F238E27FC236}">
                <a16:creationId xmlns:a16="http://schemas.microsoft.com/office/drawing/2014/main" id="{E9FB88DF-DAF0-A8A6-5F6D-688C720DA83F}"/>
              </a:ext>
            </a:extLst>
          </p:cNvPr>
          <p:cNvSpPr>
            <a:spLocks noGrp="1"/>
          </p:cNvSpPr>
          <p:nvPr>
            <p:ph sz="half" idx="2"/>
          </p:nvPr>
        </p:nvSpPr>
        <p:spPr>
          <a:xfrm>
            <a:off x="583009" y="1318812"/>
            <a:ext cx="11200823" cy="5133595"/>
          </a:xfrm>
          <a:solidFill>
            <a:schemeClr val="bg1">
              <a:alpha val="40000"/>
            </a:schemeClr>
          </a:solidFill>
        </p:spPr>
        <p:txBody>
          <a:bodyPr>
            <a:noAutofit/>
          </a:bodyPr>
          <a:lstStyle/>
          <a:p>
            <a:pPr marL="0" marR="0" indent="0">
              <a:lnSpc>
                <a:spcPct val="107000"/>
              </a:lnSpc>
              <a:spcBef>
                <a:spcPts val="0"/>
              </a:spcBef>
              <a:spcAft>
                <a:spcPts val="0"/>
              </a:spcAft>
              <a:buNone/>
            </a:pPr>
            <a:r>
              <a:rPr lang="en-US" sz="24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Temples were sacred sites where ancient people believed the divine and earthly realities met.  The most sacred part of the temple was the naos, the inner sanctuary where the deity was thought to dwell. Paul actually uses this Greek word to describe the Corinthian church (vv. 16–17). They are not merely a temple complex. They are the Holy Place, where God resides on earth.</a:t>
            </a:r>
            <a:r>
              <a:rPr lang="en-US" sz="6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marR="0" indent="0">
              <a:lnSpc>
                <a:spcPct val="107000"/>
              </a:lnSpc>
              <a:spcBef>
                <a:spcPts val="0"/>
              </a:spcBef>
              <a:spcAft>
                <a:spcPts val="0"/>
              </a:spcAft>
              <a:buNone/>
            </a:pPr>
            <a:r>
              <a:rPr lang="en-US" sz="6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marR="0" indent="0">
              <a:lnSpc>
                <a:spcPct val="107000"/>
              </a:lnSpc>
              <a:spcBef>
                <a:spcPts val="0"/>
              </a:spcBef>
              <a:spcAft>
                <a:spcPts val="0"/>
              </a:spcAft>
              <a:buNone/>
            </a:pPr>
            <a:r>
              <a:rPr lang="en-US" sz="24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Paul’s description of the Corinthians is powerful and surprising, as most Jews in Paul’s day believed that the God of Israel lived in the Jerusalem temple. But Paul and the other early Christ followers believed that God had fulfilled the prophecy of Joel 2:28–29 and filled His people with His Holy Spirit (Acts 2:1–4, 14–21). Within a few years of Paul’s death, the Romans would destroy the Jerusalem temple, but God’s presence continues to reside in the brothers and sisters of Christ. </a:t>
            </a:r>
          </a:p>
        </p:txBody>
      </p:sp>
      <p:cxnSp>
        <p:nvCxnSpPr>
          <p:cNvPr id="31" name="Straight Connector 30">
            <a:extLst>
              <a:ext uri="{FF2B5EF4-FFF2-40B4-BE49-F238E27FC236}">
                <a16:creationId xmlns:a16="http://schemas.microsoft.com/office/drawing/2014/main" id="{6EA75EBF-7733-6F90-0A2B-14222FA72D98}"/>
              </a:ext>
            </a:extLst>
          </p:cNvPr>
          <p:cNvCxnSpPr>
            <a:cxnSpLocks/>
          </p:cNvCxnSpPr>
          <p:nvPr/>
        </p:nvCxnSpPr>
        <p:spPr>
          <a:xfrm>
            <a:off x="732845" y="1264015"/>
            <a:ext cx="10517298" cy="0"/>
          </a:xfrm>
          <a:prstGeom prst="line">
            <a:avLst/>
          </a:prstGeom>
          <a:ln w="127000">
            <a:solidFill>
              <a:srgbClr val="002060"/>
            </a:solidFill>
          </a:ln>
        </p:spPr>
        <p:style>
          <a:lnRef idx="3">
            <a:schemeClr val="dk1"/>
          </a:lnRef>
          <a:fillRef idx="0">
            <a:schemeClr val="dk1"/>
          </a:fillRef>
          <a:effectRef idx="2">
            <a:schemeClr val="dk1"/>
          </a:effectRef>
          <a:fontRef idx="minor">
            <a:schemeClr val="tx1"/>
          </a:fontRef>
        </p:style>
      </p:cxnSp>
      <p:sp>
        <p:nvSpPr>
          <p:cNvPr id="7" name="Date Placeholder 3">
            <a:extLst>
              <a:ext uri="{FF2B5EF4-FFF2-40B4-BE49-F238E27FC236}">
                <a16:creationId xmlns:a16="http://schemas.microsoft.com/office/drawing/2014/main" id="{2717D5DA-8DDA-FE39-27DC-E7B9139E5D61}"/>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9" name="Slide Number Placeholder 6">
            <a:extLst>
              <a:ext uri="{FF2B5EF4-FFF2-40B4-BE49-F238E27FC236}">
                <a16:creationId xmlns:a16="http://schemas.microsoft.com/office/drawing/2014/main" id="{3D7836BE-8FFE-F3D9-F4E6-E8F93DC30F78}"/>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11</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 name="Footer Placeholder 4">
            <a:extLst>
              <a:ext uri="{FF2B5EF4-FFF2-40B4-BE49-F238E27FC236}">
                <a16:creationId xmlns:a16="http://schemas.microsoft.com/office/drawing/2014/main" id="{A10D0BC0-FF49-D41F-A3D9-D500EF6ECD30}"/>
              </a:ext>
            </a:extLst>
          </p:cNvPr>
          <p:cNvSpPr>
            <a:spLocks noGrp="1"/>
          </p:cNvSpPr>
          <p:nvPr>
            <p:ph type="ftr" sz="quarter" idx="11"/>
          </p:nvPr>
        </p:nvSpPr>
        <p:spPr>
          <a:xfrm>
            <a:off x="4038600" y="6546850"/>
            <a:ext cx="466344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p>
        </p:txBody>
      </p:sp>
    </p:spTree>
    <p:extLst>
      <p:ext uri="{BB962C8B-B14F-4D97-AF65-F5344CB8AC3E}">
        <p14:creationId xmlns:p14="http://schemas.microsoft.com/office/powerpoint/2010/main" val="3309989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2B6CA-82AF-FDF3-172E-333BC60571D9}"/>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AFA4DAC7-A9E9-BB77-D1EF-42F81178DCB0}"/>
              </a:ext>
            </a:extLst>
          </p:cNvPr>
          <p:cNvPicPr>
            <a:picLocks noChangeAspect="1"/>
          </p:cNvPicPr>
          <p:nvPr/>
        </p:nvPicPr>
        <p:blipFill>
          <a:blip r:embed="rId3"/>
          <a:srcRect t="36432" b="36432"/>
          <a:stretch/>
        </p:blipFill>
        <p:spPr>
          <a:xfrm>
            <a:off x="0" y="0"/>
            <a:ext cx="12191980" cy="4962525"/>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14" name="Title 1">
            <a:extLst>
              <a:ext uri="{FF2B5EF4-FFF2-40B4-BE49-F238E27FC236}">
                <a16:creationId xmlns:a16="http://schemas.microsoft.com/office/drawing/2014/main" id="{17F369FC-1EC3-A176-A6E1-AEC84C016A70}"/>
              </a:ext>
            </a:extLst>
          </p:cNvPr>
          <p:cNvSpPr txBox="1">
            <a:spLocks/>
          </p:cNvSpPr>
          <p:nvPr/>
        </p:nvSpPr>
        <p:spPr>
          <a:xfrm>
            <a:off x="457200" y="405586"/>
            <a:ext cx="10515600" cy="54927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cap="small" dirty="0">
                <a:solidFill>
                  <a:schemeClr val="bg1"/>
                </a:solidFill>
                <a:effectLst>
                  <a:outerShdw blurRad="38100" dist="38100" dir="2700000" algn="tl">
                    <a:srgbClr val="000000">
                      <a:alpha val="43137"/>
                    </a:srgbClr>
                  </a:outerShdw>
                </a:effectLst>
                <a:latin typeface="Gotham Medium" panose="02000604030000020004"/>
              </a:rPr>
              <a:t>Background</a:t>
            </a:r>
          </a:p>
        </p:txBody>
      </p:sp>
      <p:sp>
        <p:nvSpPr>
          <p:cNvPr id="15" name="Text Placeholder 2">
            <a:extLst>
              <a:ext uri="{FF2B5EF4-FFF2-40B4-BE49-F238E27FC236}">
                <a16:creationId xmlns:a16="http://schemas.microsoft.com/office/drawing/2014/main" id="{B38355DA-2779-8311-EBAD-A8E7AB9C9BD6}"/>
              </a:ext>
            </a:extLst>
          </p:cNvPr>
          <p:cNvSpPr>
            <a:spLocks noGrp="1"/>
          </p:cNvSpPr>
          <p:nvPr>
            <p:ph type="body" idx="1"/>
          </p:nvPr>
        </p:nvSpPr>
        <p:spPr>
          <a:xfrm>
            <a:off x="732845" y="857851"/>
            <a:ext cx="4423296" cy="457200"/>
          </a:xfrm>
        </p:spPr>
        <p:txBody>
          <a:bodyPr anchor="t" anchorCtr="0">
            <a:normAutofit/>
          </a:bodyPr>
          <a:lstStyle/>
          <a:p>
            <a:r>
              <a:rPr lang="en-US" b="1" kern="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All Things Are Ours</a:t>
            </a:r>
          </a:p>
        </p:txBody>
      </p:sp>
      <p:sp>
        <p:nvSpPr>
          <p:cNvPr id="16" name="Content Placeholder 3">
            <a:extLst>
              <a:ext uri="{FF2B5EF4-FFF2-40B4-BE49-F238E27FC236}">
                <a16:creationId xmlns:a16="http://schemas.microsoft.com/office/drawing/2014/main" id="{8D6B91F2-F049-F056-D543-752161949C7A}"/>
              </a:ext>
            </a:extLst>
          </p:cNvPr>
          <p:cNvSpPr>
            <a:spLocks noGrp="1"/>
          </p:cNvSpPr>
          <p:nvPr>
            <p:ph sz="half" idx="2"/>
          </p:nvPr>
        </p:nvSpPr>
        <p:spPr>
          <a:xfrm>
            <a:off x="583009" y="1318812"/>
            <a:ext cx="11200823" cy="5228037"/>
          </a:xfrm>
          <a:solidFill>
            <a:schemeClr val="bg1">
              <a:alpha val="40000"/>
            </a:schemeClr>
          </a:solidFill>
        </p:spPr>
        <p:txBody>
          <a:bodyPr>
            <a:noAutofit/>
          </a:bodyPr>
          <a:lstStyle/>
          <a:p>
            <a:pPr marL="0" marR="0" indent="0">
              <a:lnSpc>
                <a:spcPct val="107000"/>
              </a:lnSpc>
              <a:spcBef>
                <a:spcPts val="0"/>
              </a:spcBef>
              <a:spcAft>
                <a:spcPts val="0"/>
              </a:spcAft>
              <a:buNone/>
            </a:pPr>
            <a:r>
              <a:rPr lang="en-US" sz="24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rival groups in the Corinthian church were likely inspired by the ancient schools of philosophy, which grew up around famous teachers and competed with other schools for fame.  In 1 Corinthians 3:21–23, Paul turns this way of thinking on its head. The Corinthians do not serve the apostles, like students of influential philosophers.  Instead, the apostles were called by God to serve the Corinthians, to put the community’s needs first, rather than pursue glory. </a:t>
            </a:r>
          </a:p>
          <a:p>
            <a:pPr marL="0" marR="0" indent="0">
              <a:lnSpc>
                <a:spcPct val="107000"/>
              </a:lnSpc>
              <a:spcBef>
                <a:spcPts val="0"/>
              </a:spcBef>
              <a:spcAft>
                <a:spcPts val="0"/>
              </a:spcAft>
              <a:buNone/>
            </a:pPr>
            <a:endParaRPr lang="en-US" sz="24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24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Not only that, but the world, life, death, things present, and things to come also belong to the Corinthians. Paul makes similar claims in Romans 8:38–39, where the last four items of the list appear as things that “shall not be able to separate us from the love of God, which is in Christ Jesus our Lord” (KJV). In Romans 4:13, Paul also says that Abraham and his descendants would inherit the “world. ” Paul has a very high view of the community of God’s people!</a:t>
            </a:r>
          </a:p>
        </p:txBody>
      </p:sp>
      <p:cxnSp>
        <p:nvCxnSpPr>
          <p:cNvPr id="31" name="Straight Connector 30">
            <a:extLst>
              <a:ext uri="{FF2B5EF4-FFF2-40B4-BE49-F238E27FC236}">
                <a16:creationId xmlns:a16="http://schemas.microsoft.com/office/drawing/2014/main" id="{A2D518D6-2422-4644-4041-3893A3EFEC2D}"/>
              </a:ext>
            </a:extLst>
          </p:cNvPr>
          <p:cNvCxnSpPr>
            <a:cxnSpLocks/>
          </p:cNvCxnSpPr>
          <p:nvPr/>
        </p:nvCxnSpPr>
        <p:spPr>
          <a:xfrm>
            <a:off x="732845" y="1264015"/>
            <a:ext cx="10517298" cy="0"/>
          </a:xfrm>
          <a:prstGeom prst="line">
            <a:avLst/>
          </a:prstGeom>
          <a:ln w="127000">
            <a:solidFill>
              <a:srgbClr val="002060"/>
            </a:solidFill>
          </a:ln>
        </p:spPr>
        <p:style>
          <a:lnRef idx="3">
            <a:schemeClr val="dk1"/>
          </a:lnRef>
          <a:fillRef idx="0">
            <a:schemeClr val="dk1"/>
          </a:fillRef>
          <a:effectRef idx="2">
            <a:schemeClr val="dk1"/>
          </a:effectRef>
          <a:fontRef idx="minor">
            <a:schemeClr val="tx1"/>
          </a:fontRef>
        </p:style>
      </p:cxnSp>
      <p:sp>
        <p:nvSpPr>
          <p:cNvPr id="7" name="Date Placeholder 3">
            <a:extLst>
              <a:ext uri="{FF2B5EF4-FFF2-40B4-BE49-F238E27FC236}">
                <a16:creationId xmlns:a16="http://schemas.microsoft.com/office/drawing/2014/main" id="{D5776E32-64A8-5715-8435-F9D632FAA8EC}"/>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9" name="Slide Number Placeholder 6">
            <a:extLst>
              <a:ext uri="{FF2B5EF4-FFF2-40B4-BE49-F238E27FC236}">
                <a16:creationId xmlns:a16="http://schemas.microsoft.com/office/drawing/2014/main" id="{DD8E6F7D-C7F2-C4DD-A627-A6DA76B3C89F}"/>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12</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 name="Footer Placeholder 4">
            <a:extLst>
              <a:ext uri="{FF2B5EF4-FFF2-40B4-BE49-F238E27FC236}">
                <a16:creationId xmlns:a16="http://schemas.microsoft.com/office/drawing/2014/main" id="{048BF86D-07CD-634C-9350-D4F1AC631341}"/>
              </a:ext>
            </a:extLst>
          </p:cNvPr>
          <p:cNvSpPr>
            <a:spLocks noGrp="1"/>
          </p:cNvSpPr>
          <p:nvPr>
            <p:ph type="ftr" sz="quarter" idx="11"/>
          </p:nvPr>
        </p:nvSpPr>
        <p:spPr>
          <a:xfrm>
            <a:off x="4038600" y="6546850"/>
            <a:ext cx="466344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p>
        </p:txBody>
      </p:sp>
    </p:spTree>
    <p:extLst>
      <p:ext uri="{BB962C8B-B14F-4D97-AF65-F5344CB8AC3E}">
        <p14:creationId xmlns:p14="http://schemas.microsoft.com/office/powerpoint/2010/main" val="2391756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ne 10">
            <a:extLst>
              <a:ext uri="{FF2B5EF4-FFF2-40B4-BE49-F238E27FC236}">
                <a16:creationId xmlns:a16="http://schemas.microsoft.com/office/drawing/2014/main" id="{0A027986-47CB-4EC3-A673-ABF84764C316}"/>
              </a:ext>
            </a:extLst>
          </p:cNvPr>
          <p:cNvSpPr>
            <a:spLocks noChangeShapeType="1"/>
          </p:cNvSpPr>
          <p:nvPr/>
        </p:nvSpPr>
        <p:spPr bwMode="auto">
          <a:xfrm>
            <a:off x="683004" y="1249996"/>
            <a:ext cx="10881360" cy="0"/>
          </a:xfrm>
          <a:prstGeom prst="line">
            <a:avLst/>
          </a:prstGeom>
          <a:noFill/>
          <a:ln w="77063">
            <a:solidFill>
              <a:schemeClr val="tx1"/>
            </a:solidFill>
            <a:round/>
            <a:headEnd/>
            <a:tailEnd/>
          </a:ln>
        </p:spPr>
        <p:txBody>
          <a:bodyPr/>
          <a:lstStyle/>
          <a:p>
            <a:pPr algn="l"/>
            <a:endParaRPr lang="en-US" sz="1406" b="1">
              <a:effectLst>
                <a:outerShdw blurRad="38100" dist="38100" dir="2700000" algn="tl">
                  <a:srgbClr val="000000">
                    <a:alpha val="43137"/>
                  </a:srgbClr>
                </a:outerShdw>
              </a:effectLst>
              <a:latin typeface="Gotham Medium" panose="02000604030000020004"/>
            </a:endParaRPr>
          </a:p>
        </p:txBody>
      </p:sp>
      <p:sp>
        <p:nvSpPr>
          <p:cNvPr id="7171" name="Line 7"/>
          <p:cNvSpPr>
            <a:spLocks noChangeShapeType="1"/>
          </p:cNvSpPr>
          <p:nvPr/>
        </p:nvSpPr>
        <p:spPr bwMode="auto">
          <a:xfrm flipH="1" flipV="1">
            <a:off x="7992444" y="8930"/>
            <a:ext cx="2672209" cy="1898675"/>
          </a:xfrm>
          <a:prstGeom prst="line">
            <a:avLst/>
          </a:prstGeom>
          <a:noFill/>
          <a:ln w="12135" cap="rnd">
            <a:solidFill>
              <a:srgbClr val="A9A9EF">
                <a:alpha val="45097"/>
              </a:srgbClr>
            </a:solidFill>
            <a:round/>
            <a:headEnd/>
            <a:tailEnd/>
          </a:ln>
        </p:spPr>
        <p:txBody>
          <a:bodyPr/>
          <a:lstStyle/>
          <a:p>
            <a:endParaRPr lang="en-US" sz="1266" b="1">
              <a:solidFill>
                <a:schemeClr val="bg2">
                  <a:lumMod val="50000"/>
                </a:schemeClr>
              </a:solidFill>
              <a:effectLst>
                <a:outerShdw blurRad="38100" dist="38100" dir="2700000" algn="tl">
                  <a:srgbClr val="000000">
                    <a:alpha val="43137"/>
                  </a:srgbClr>
                </a:outerShdw>
              </a:effectLst>
              <a:latin typeface="Gotham Medium" panose="02000604030000020004"/>
            </a:endParaRPr>
          </a:p>
        </p:txBody>
      </p:sp>
      <p:sp>
        <p:nvSpPr>
          <p:cNvPr id="7173" name="Line 9"/>
          <p:cNvSpPr>
            <a:spLocks noChangeShapeType="1"/>
          </p:cNvSpPr>
          <p:nvPr/>
        </p:nvSpPr>
        <p:spPr bwMode="auto">
          <a:xfrm flipH="1" flipV="1">
            <a:off x="7992444" y="8930"/>
            <a:ext cx="2672209" cy="1898675"/>
          </a:xfrm>
          <a:prstGeom prst="line">
            <a:avLst/>
          </a:prstGeom>
          <a:noFill/>
          <a:ln w="12135" cap="rnd">
            <a:solidFill>
              <a:srgbClr val="A9A9EF">
                <a:alpha val="45097"/>
              </a:srgbClr>
            </a:solidFill>
            <a:round/>
            <a:headEnd/>
            <a:tailEnd/>
          </a:ln>
        </p:spPr>
        <p:txBody>
          <a:bodyPr/>
          <a:lstStyle/>
          <a:p>
            <a:endParaRPr lang="en-US" sz="1266" b="1">
              <a:solidFill>
                <a:schemeClr val="bg2">
                  <a:lumMod val="50000"/>
                </a:schemeClr>
              </a:solidFill>
              <a:effectLst>
                <a:outerShdw blurRad="38100" dist="38100" dir="2700000" algn="tl">
                  <a:srgbClr val="000000">
                    <a:alpha val="43137"/>
                  </a:srgbClr>
                </a:outerShdw>
              </a:effectLst>
              <a:latin typeface="Gotham Medium" panose="02000604030000020004"/>
            </a:endParaRPr>
          </a:p>
        </p:txBody>
      </p:sp>
      <p:cxnSp>
        <p:nvCxnSpPr>
          <p:cNvPr id="7177" name="Straight Connector 25"/>
          <p:cNvCxnSpPr>
            <a:cxnSpLocks noChangeShapeType="1"/>
          </p:cNvCxnSpPr>
          <p:nvPr/>
        </p:nvCxnSpPr>
        <p:spPr bwMode="auto">
          <a:xfrm>
            <a:off x="683004" y="4292199"/>
            <a:ext cx="10881360" cy="642938"/>
          </a:xfrm>
          <a:prstGeom prst="line">
            <a:avLst/>
          </a:prstGeom>
          <a:noFill/>
          <a:ln w="12700" algn="ctr">
            <a:noFill/>
            <a:miter lim="0"/>
            <a:headEnd/>
            <a:tailEnd/>
          </a:ln>
        </p:spPr>
      </p:cxnSp>
      <p:sp>
        <p:nvSpPr>
          <p:cNvPr id="41" name="TextBox 40">
            <a:extLst>
              <a:ext uri="{FF2B5EF4-FFF2-40B4-BE49-F238E27FC236}">
                <a16:creationId xmlns:a16="http://schemas.microsoft.com/office/drawing/2014/main" id="{55FC8DB6-0545-402E-8EC4-8011DECDBFD1}"/>
              </a:ext>
            </a:extLst>
          </p:cNvPr>
          <p:cNvSpPr txBox="1"/>
          <p:nvPr/>
        </p:nvSpPr>
        <p:spPr>
          <a:xfrm>
            <a:off x="1666875" y="-1076"/>
            <a:ext cx="3647072" cy="611706"/>
          </a:xfrm>
          <a:prstGeom prst="rect">
            <a:avLst/>
          </a:prstGeom>
          <a:noFill/>
        </p:spPr>
        <p:txBody>
          <a:bodyPr wrap="square" rtlCol="0">
            <a:spAutoFit/>
          </a:bodyPr>
          <a:lstStyle/>
          <a:p>
            <a:pPr algn="l"/>
            <a:r>
              <a:rPr lang="en-US" sz="3375" b="1" dirty="0">
                <a:effectLst>
                  <a:outerShdw blurRad="38100" dist="38100" dir="2700000" algn="tl">
                    <a:srgbClr val="000000">
                      <a:alpha val="43137"/>
                    </a:srgbClr>
                  </a:outerShdw>
                </a:effectLst>
                <a:latin typeface="Gotham Medium" panose="02000604030000020004"/>
              </a:rPr>
              <a:t>LESSON OVERVIEW</a:t>
            </a:r>
          </a:p>
        </p:txBody>
      </p:sp>
      <p:grpSp>
        <p:nvGrpSpPr>
          <p:cNvPr id="13" name="Group 12">
            <a:extLst>
              <a:ext uri="{FF2B5EF4-FFF2-40B4-BE49-F238E27FC236}">
                <a16:creationId xmlns:a16="http://schemas.microsoft.com/office/drawing/2014/main" id="{A5948FE5-221F-45A4-9CD3-DA7607B3C949}"/>
              </a:ext>
            </a:extLst>
          </p:cNvPr>
          <p:cNvGrpSpPr/>
          <p:nvPr/>
        </p:nvGrpSpPr>
        <p:grpSpPr>
          <a:xfrm>
            <a:off x="683004" y="599803"/>
            <a:ext cx="10881360" cy="534881"/>
            <a:chOff x="-62983" y="1148935"/>
            <a:chExt cx="7961587" cy="427933"/>
          </a:xfrm>
          <a:solidFill>
            <a:srgbClr val="0070C0"/>
          </a:solidFill>
        </p:grpSpPr>
        <p:sp>
          <p:nvSpPr>
            <p:cNvPr id="14" name="Rectangle 13">
              <a:extLst>
                <a:ext uri="{FF2B5EF4-FFF2-40B4-BE49-F238E27FC236}">
                  <a16:creationId xmlns:a16="http://schemas.microsoft.com/office/drawing/2014/main" id="{B0544552-A4FE-4E7D-8D25-B0F4AB441AEF}"/>
                </a:ext>
              </a:extLst>
            </p:cNvPr>
            <p:cNvSpPr/>
            <p:nvPr/>
          </p:nvSpPr>
          <p:spPr>
            <a:xfrm>
              <a:off x="-62983" y="1148935"/>
              <a:ext cx="7961587" cy="427933"/>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Rectangle 15">
              <a:extLst>
                <a:ext uri="{FF2B5EF4-FFF2-40B4-BE49-F238E27FC236}">
                  <a16:creationId xmlns:a16="http://schemas.microsoft.com/office/drawing/2014/main" id="{4F123F2E-C565-4555-981E-61A6D6EC2C25}"/>
                </a:ext>
              </a:extLst>
            </p:cNvPr>
            <p:cNvSpPr/>
            <p:nvPr/>
          </p:nvSpPr>
          <p:spPr>
            <a:xfrm>
              <a:off x="-39891" y="1176910"/>
              <a:ext cx="7683422" cy="294095"/>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736" tIns="17859" rIns="100013" bIns="17859" numCol="1" spcCol="1270" anchor="t" anchorCtr="0">
              <a:noAutofit/>
            </a:bodyPr>
            <a:lstStyle/>
            <a:p>
              <a:pPr marL="0" marR="0" algn="ctr">
                <a:lnSpc>
                  <a:spcPct val="107000"/>
                </a:lnSpc>
                <a:spcBef>
                  <a:spcPts val="0"/>
                </a:spcBef>
                <a:spcAft>
                  <a:spcPts val="0"/>
                </a:spcAft>
              </a:pPr>
              <a:r>
                <a:rPr lang="en-US" sz="32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Building Faithfully - 1 Corinthians 3:10–15 NIV</a:t>
              </a:r>
            </a:p>
          </p:txBody>
        </p:sp>
      </p:grpSp>
      <p:sp>
        <p:nvSpPr>
          <p:cNvPr id="2" name="Rectangle 1">
            <a:extLst>
              <a:ext uri="{FF2B5EF4-FFF2-40B4-BE49-F238E27FC236}">
                <a16:creationId xmlns:a16="http://schemas.microsoft.com/office/drawing/2014/main" id="{B073B5BA-3F73-4788-A44E-6FEC2EA0391D}"/>
              </a:ext>
            </a:extLst>
          </p:cNvPr>
          <p:cNvSpPr/>
          <p:nvPr/>
        </p:nvSpPr>
        <p:spPr>
          <a:xfrm>
            <a:off x="683004" y="4048766"/>
            <a:ext cx="10881360" cy="2053639"/>
          </a:xfrm>
          <a:prstGeom prst="rect">
            <a:avLst/>
          </a:prstGeom>
          <a:solidFill>
            <a:schemeClr val="bg1">
              <a:alpha val="40000"/>
            </a:schemeClr>
          </a:solidFill>
          <a:ln>
            <a:noFill/>
          </a:ln>
        </p:spPr>
        <p:txBody>
          <a:bodyPr wrap="square" anchor="ctr">
            <a:spAutoFit/>
          </a:bodyPr>
          <a:lstStyle/>
          <a:p>
            <a:pPr marL="742950" lvl="1" indent="-285750">
              <a:lnSpc>
                <a:spcPct val="107000"/>
              </a:lnSpc>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Paul describes his work in the Corinthian church as if he were constructing a building; and in his absence, Apollos had continued the work. </a:t>
            </a:r>
          </a:p>
          <a:p>
            <a:pPr marL="742950" lvl="1" indent="-285750">
              <a:lnSpc>
                <a:spcPct val="107000"/>
              </a:lnSpc>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Anyone who contributes to the building must do quality work. </a:t>
            </a:r>
          </a:p>
          <a:p>
            <a:pPr marL="742950" lvl="1" indent="-285750">
              <a:lnSpc>
                <a:spcPct val="107000"/>
              </a:lnSpc>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Jesus is the foundation of the church. </a:t>
            </a:r>
          </a:p>
          <a:p>
            <a:pPr marL="742950" lvl="1" indent="-285750">
              <a:lnSpc>
                <a:spcPct val="107000"/>
              </a:lnSpc>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work of leaders and all people will be tested by God to determine its quality.</a:t>
            </a:r>
          </a:p>
          <a:p>
            <a:pPr marL="742950" lvl="1" indent="-285750">
              <a:lnSpc>
                <a:spcPct val="107000"/>
              </a:lnSpc>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Some peoples’ work will receive no reward, even though they will experience God’s salvation.</a:t>
            </a:r>
          </a:p>
        </p:txBody>
      </p:sp>
      <p:sp>
        <p:nvSpPr>
          <p:cNvPr id="23" name="Rectangle 13"/>
          <p:cNvSpPr>
            <a:spLocks/>
          </p:cNvSpPr>
          <p:nvPr/>
        </p:nvSpPr>
        <p:spPr bwMode="auto">
          <a:xfrm>
            <a:off x="683004" y="1322430"/>
            <a:ext cx="10881360" cy="2525827"/>
          </a:xfrm>
          <a:prstGeom prst="rect">
            <a:avLst/>
          </a:prstGeom>
          <a:solidFill>
            <a:schemeClr val="bg1">
              <a:alpha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2508" tIns="35719" rIns="62508" bIns="35719" anchor="t"/>
          <a:lstStyle/>
          <a:p>
            <a:pPr marL="182880">
              <a:lnSpc>
                <a:spcPct val="107000"/>
              </a:lnSpc>
            </a:pPr>
            <a:r>
              <a:rPr lang="en-US" sz="1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10 By the grace God has given me, I laid a foundation as a wise builder, and someone else is building on it. But each one should build with care. </a:t>
            </a:r>
          </a:p>
          <a:p>
            <a:pPr marL="182880">
              <a:lnSpc>
                <a:spcPct val="107000"/>
              </a:lnSpc>
            </a:pPr>
            <a:r>
              <a:rPr lang="en-US" sz="1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11 For no one can lay any foundation other than the one already laid, which is Jesus Christ. </a:t>
            </a:r>
          </a:p>
          <a:p>
            <a:pPr marL="182880">
              <a:lnSpc>
                <a:spcPct val="107000"/>
              </a:lnSpc>
            </a:pPr>
            <a:r>
              <a:rPr lang="en-US" sz="1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12 If anyone builds on this foundation using gold, silver, costly stones, wood, hay or straw, </a:t>
            </a:r>
          </a:p>
          <a:p>
            <a:pPr marL="182880">
              <a:lnSpc>
                <a:spcPct val="107000"/>
              </a:lnSpc>
            </a:pPr>
            <a:r>
              <a:rPr lang="en-US" sz="1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13 their work will be shown for what it is, because the Day will bring it to light. It will be revealed with fire, and the fire will test the quality of each person’s work. </a:t>
            </a:r>
          </a:p>
          <a:p>
            <a:pPr marL="182880">
              <a:lnSpc>
                <a:spcPct val="107000"/>
              </a:lnSpc>
            </a:pPr>
            <a:r>
              <a:rPr lang="en-US" sz="1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14 If what has been built survives, the builder will receive a reward.  </a:t>
            </a:r>
          </a:p>
          <a:p>
            <a:pPr marL="182880">
              <a:lnSpc>
                <a:spcPct val="107000"/>
              </a:lnSpc>
            </a:pPr>
            <a:r>
              <a:rPr lang="en-US" sz="1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15 If it is burned up, the builder will suffer loss but yet will be saved—even though only as one escaping through the flames. </a:t>
            </a:r>
          </a:p>
        </p:txBody>
      </p:sp>
      <p:sp>
        <p:nvSpPr>
          <p:cNvPr id="17" name="Line 10">
            <a:extLst>
              <a:ext uri="{FF2B5EF4-FFF2-40B4-BE49-F238E27FC236}">
                <a16:creationId xmlns:a16="http://schemas.microsoft.com/office/drawing/2014/main" id="{F67760C7-6837-45B9-B842-5FDDC5966EEE}"/>
              </a:ext>
            </a:extLst>
          </p:cNvPr>
          <p:cNvSpPr>
            <a:spLocks noChangeShapeType="1"/>
          </p:cNvSpPr>
          <p:nvPr/>
        </p:nvSpPr>
        <p:spPr bwMode="auto">
          <a:xfrm>
            <a:off x="683004" y="3966902"/>
            <a:ext cx="10881360" cy="0"/>
          </a:xfrm>
          <a:prstGeom prst="line">
            <a:avLst/>
          </a:prstGeom>
          <a:noFill/>
          <a:ln w="165100">
            <a:solidFill>
              <a:schemeClr val="tx1"/>
            </a:solidFill>
            <a:round/>
            <a:headEnd/>
            <a:tailEnd/>
          </a:ln>
        </p:spPr>
        <p:txBody>
          <a:bodyPr anchor="ctr"/>
          <a:lstStyle/>
          <a:p>
            <a:pPr algn="l"/>
            <a:endParaRPr lang="en-US" sz="1406" b="1" dirty="0">
              <a:solidFill>
                <a:schemeClr val="accent4">
                  <a:lumMod val="60000"/>
                  <a:lumOff val="40000"/>
                </a:schemeClr>
              </a:solidFill>
              <a:effectLst>
                <a:outerShdw blurRad="38100" dist="38100" dir="2700000" algn="tl">
                  <a:srgbClr val="000000">
                    <a:alpha val="43137"/>
                  </a:srgbClr>
                </a:outerShdw>
              </a:effectLst>
              <a:latin typeface="Gotham Medium" panose="02000604030000020004"/>
            </a:endParaRPr>
          </a:p>
        </p:txBody>
      </p:sp>
      <p:sp>
        <p:nvSpPr>
          <p:cNvPr id="15" name="Title 2">
            <a:extLst>
              <a:ext uri="{FF2B5EF4-FFF2-40B4-BE49-F238E27FC236}">
                <a16:creationId xmlns:a16="http://schemas.microsoft.com/office/drawing/2014/main" id="{9D31C9E7-CEC3-9040-6FE7-EE281DE0E962}"/>
              </a:ext>
            </a:extLst>
          </p:cNvPr>
          <p:cNvSpPr txBox="1">
            <a:spLocks/>
          </p:cNvSpPr>
          <p:nvPr/>
        </p:nvSpPr>
        <p:spPr>
          <a:xfrm>
            <a:off x="7902179" y="46277"/>
            <a:ext cx="4289821" cy="517001"/>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bg1"/>
                </a:solidFill>
                <a:latin typeface="Gotham Medium"/>
              </a:rPr>
              <a:t>Christians as God’s Temple </a:t>
            </a:r>
          </a:p>
        </p:txBody>
      </p:sp>
      <p:sp>
        <p:nvSpPr>
          <p:cNvPr id="4" name="Date Placeholder 3">
            <a:extLst>
              <a:ext uri="{FF2B5EF4-FFF2-40B4-BE49-F238E27FC236}">
                <a16:creationId xmlns:a16="http://schemas.microsoft.com/office/drawing/2014/main" id="{654BA0E7-88E7-AE88-8985-DB716322B5B2}"/>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7" name="Slide Number Placeholder 6">
            <a:extLst>
              <a:ext uri="{FF2B5EF4-FFF2-40B4-BE49-F238E27FC236}">
                <a16:creationId xmlns:a16="http://schemas.microsoft.com/office/drawing/2014/main" id="{77DC3E77-A20C-2C0F-261C-830A143E1F0D}"/>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13</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4114194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C9148-428A-FA1F-4131-8EC1A6D4AD89}"/>
            </a:ext>
          </a:extLst>
        </p:cNvPr>
        <p:cNvGrpSpPr/>
        <p:nvPr/>
      </p:nvGrpSpPr>
      <p:grpSpPr>
        <a:xfrm>
          <a:off x="0" y="0"/>
          <a:ext cx="0" cy="0"/>
          <a:chOff x="0" y="0"/>
          <a:chExt cx="0" cy="0"/>
        </a:xfrm>
      </p:grpSpPr>
      <p:sp>
        <p:nvSpPr>
          <p:cNvPr id="24" name="Line 10">
            <a:extLst>
              <a:ext uri="{FF2B5EF4-FFF2-40B4-BE49-F238E27FC236}">
                <a16:creationId xmlns:a16="http://schemas.microsoft.com/office/drawing/2014/main" id="{A6E39BCD-63AC-352B-3B99-12182024CEBB}"/>
              </a:ext>
            </a:extLst>
          </p:cNvPr>
          <p:cNvSpPr>
            <a:spLocks noChangeShapeType="1"/>
          </p:cNvSpPr>
          <p:nvPr/>
        </p:nvSpPr>
        <p:spPr bwMode="auto">
          <a:xfrm>
            <a:off x="683004" y="1249996"/>
            <a:ext cx="10881360" cy="0"/>
          </a:xfrm>
          <a:prstGeom prst="line">
            <a:avLst/>
          </a:prstGeom>
          <a:noFill/>
          <a:ln w="77063">
            <a:solidFill>
              <a:schemeClr val="tx1"/>
            </a:solidFill>
            <a:round/>
            <a:headEnd/>
            <a:tailEnd/>
          </a:ln>
        </p:spPr>
        <p:txBody>
          <a:bodyPr/>
          <a:lstStyle/>
          <a:p>
            <a:pPr algn="l"/>
            <a:endParaRPr lang="en-US" sz="1406" b="1">
              <a:effectLst>
                <a:outerShdw blurRad="38100" dist="38100" dir="2700000" algn="tl">
                  <a:srgbClr val="000000">
                    <a:alpha val="43137"/>
                  </a:srgbClr>
                </a:outerShdw>
              </a:effectLst>
              <a:latin typeface="Gotham Medium" panose="02000604030000020004"/>
            </a:endParaRPr>
          </a:p>
        </p:txBody>
      </p:sp>
      <p:sp>
        <p:nvSpPr>
          <p:cNvPr id="7171" name="Line 7">
            <a:extLst>
              <a:ext uri="{FF2B5EF4-FFF2-40B4-BE49-F238E27FC236}">
                <a16:creationId xmlns:a16="http://schemas.microsoft.com/office/drawing/2014/main" id="{04B541EE-99B0-A852-DE64-80A630C6A52B}"/>
              </a:ext>
            </a:extLst>
          </p:cNvPr>
          <p:cNvSpPr>
            <a:spLocks noChangeShapeType="1"/>
          </p:cNvSpPr>
          <p:nvPr/>
        </p:nvSpPr>
        <p:spPr bwMode="auto">
          <a:xfrm flipH="1" flipV="1">
            <a:off x="7992444" y="8930"/>
            <a:ext cx="2672209" cy="1898675"/>
          </a:xfrm>
          <a:prstGeom prst="line">
            <a:avLst/>
          </a:prstGeom>
          <a:noFill/>
          <a:ln w="12135" cap="rnd">
            <a:solidFill>
              <a:srgbClr val="A9A9EF">
                <a:alpha val="45097"/>
              </a:srgbClr>
            </a:solidFill>
            <a:round/>
            <a:headEnd/>
            <a:tailEnd/>
          </a:ln>
        </p:spPr>
        <p:txBody>
          <a:bodyPr/>
          <a:lstStyle/>
          <a:p>
            <a:endParaRPr lang="en-US" sz="1266" b="1">
              <a:solidFill>
                <a:schemeClr val="bg2">
                  <a:lumMod val="50000"/>
                </a:schemeClr>
              </a:solidFill>
              <a:effectLst>
                <a:outerShdw blurRad="38100" dist="38100" dir="2700000" algn="tl">
                  <a:srgbClr val="000000">
                    <a:alpha val="43137"/>
                  </a:srgbClr>
                </a:outerShdw>
              </a:effectLst>
              <a:latin typeface="Gotham Medium" panose="02000604030000020004"/>
            </a:endParaRPr>
          </a:p>
        </p:txBody>
      </p:sp>
      <p:sp>
        <p:nvSpPr>
          <p:cNvPr id="7173" name="Line 9">
            <a:extLst>
              <a:ext uri="{FF2B5EF4-FFF2-40B4-BE49-F238E27FC236}">
                <a16:creationId xmlns:a16="http://schemas.microsoft.com/office/drawing/2014/main" id="{7D8E90C2-0D2E-9589-7FCC-BFDD81427D8A}"/>
              </a:ext>
            </a:extLst>
          </p:cNvPr>
          <p:cNvSpPr>
            <a:spLocks noChangeShapeType="1"/>
          </p:cNvSpPr>
          <p:nvPr/>
        </p:nvSpPr>
        <p:spPr bwMode="auto">
          <a:xfrm flipH="1" flipV="1">
            <a:off x="7992444" y="8930"/>
            <a:ext cx="2672209" cy="1898675"/>
          </a:xfrm>
          <a:prstGeom prst="line">
            <a:avLst/>
          </a:prstGeom>
          <a:noFill/>
          <a:ln w="12135" cap="rnd">
            <a:solidFill>
              <a:srgbClr val="A9A9EF">
                <a:alpha val="45097"/>
              </a:srgbClr>
            </a:solidFill>
            <a:round/>
            <a:headEnd/>
            <a:tailEnd/>
          </a:ln>
        </p:spPr>
        <p:txBody>
          <a:bodyPr/>
          <a:lstStyle/>
          <a:p>
            <a:endParaRPr lang="en-US" sz="1266" b="1">
              <a:solidFill>
                <a:schemeClr val="bg2">
                  <a:lumMod val="50000"/>
                </a:schemeClr>
              </a:solidFill>
              <a:effectLst>
                <a:outerShdw blurRad="38100" dist="38100" dir="2700000" algn="tl">
                  <a:srgbClr val="000000">
                    <a:alpha val="43137"/>
                  </a:srgbClr>
                </a:outerShdw>
              </a:effectLst>
              <a:latin typeface="Gotham Medium" panose="02000604030000020004"/>
            </a:endParaRPr>
          </a:p>
        </p:txBody>
      </p:sp>
      <p:cxnSp>
        <p:nvCxnSpPr>
          <p:cNvPr id="7177" name="Straight Connector 25">
            <a:extLst>
              <a:ext uri="{FF2B5EF4-FFF2-40B4-BE49-F238E27FC236}">
                <a16:creationId xmlns:a16="http://schemas.microsoft.com/office/drawing/2014/main" id="{7F24BFCA-02B3-DEC4-BAAC-4077EBE1AF7A}"/>
              </a:ext>
            </a:extLst>
          </p:cNvPr>
          <p:cNvCxnSpPr>
            <a:cxnSpLocks noChangeShapeType="1"/>
          </p:cNvCxnSpPr>
          <p:nvPr/>
        </p:nvCxnSpPr>
        <p:spPr bwMode="auto">
          <a:xfrm>
            <a:off x="683004" y="4292199"/>
            <a:ext cx="10881360" cy="642938"/>
          </a:xfrm>
          <a:prstGeom prst="line">
            <a:avLst/>
          </a:prstGeom>
          <a:noFill/>
          <a:ln w="12700" algn="ctr">
            <a:noFill/>
            <a:miter lim="0"/>
            <a:headEnd/>
            <a:tailEnd/>
          </a:ln>
        </p:spPr>
      </p:cxnSp>
      <p:sp>
        <p:nvSpPr>
          <p:cNvPr id="41" name="TextBox 40">
            <a:extLst>
              <a:ext uri="{FF2B5EF4-FFF2-40B4-BE49-F238E27FC236}">
                <a16:creationId xmlns:a16="http://schemas.microsoft.com/office/drawing/2014/main" id="{95C1C985-D786-EBED-498B-00857B7EB6BE}"/>
              </a:ext>
            </a:extLst>
          </p:cNvPr>
          <p:cNvSpPr txBox="1"/>
          <p:nvPr/>
        </p:nvSpPr>
        <p:spPr>
          <a:xfrm>
            <a:off x="1666875" y="-1076"/>
            <a:ext cx="3647072" cy="611706"/>
          </a:xfrm>
          <a:prstGeom prst="rect">
            <a:avLst/>
          </a:prstGeom>
          <a:noFill/>
        </p:spPr>
        <p:txBody>
          <a:bodyPr wrap="square" rtlCol="0">
            <a:spAutoFit/>
          </a:bodyPr>
          <a:lstStyle/>
          <a:p>
            <a:pPr algn="l"/>
            <a:r>
              <a:rPr lang="en-US" sz="3375" b="1" dirty="0">
                <a:effectLst>
                  <a:outerShdw blurRad="38100" dist="38100" dir="2700000" algn="tl">
                    <a:srgbClr val="000000">
                      <a:alpha val="43137"/>
                    </a:srgbClr>
                  </a:outerShdw>
                </a:effectLst>
                <a:latin typeface="Gotham Medium" panose="02000604030000020004"/>
              </a:rPr>
              <a:t>LESSON OVERVIEW</a:t>
            </a:r>
          </a:p>
        </p:txBody>
      </p:sp>
      <p:grpSp>
        <p:nvGrpSpPr>
          <p:cNvPr id="13" name="Group 12">
            <a:extLst>
              <a:ext uri="{FF2B5EF4-FFF2-40B4-BE49-F238E27FC236}">
                <a16:creationId xmlns:a16="http://schemas.microsoft.com/office/drawing/2014/main" id="{7DBF1C66-6520-9BB0-5C06-532C814D2B90}"/>
              </a:ext>
            </a:extLst>
          </p:cNvPr>
          <p:cNvGrpSpPr/>
          <p:nvPr/>
        </p:nvGrpSpPr>
        <p:grpSpPr>
          <a:xfrm>
            <a:off x="683004" y="599803"/>
            <a:ext cx="10881360" cy="534881"/>
            <a:chOff x="-62983" y="1148935"/>
            <a:chExt cx="7961587" cy="427933"/>
          </a:xfrm>
          <a:solidFill>
            <a:srgbClr val="0070C0"/>
          </a:solidFill>
        </p:grpSpPr>
        <p:sp>
          <p:nvSpPr>
            <p:cNvPr id="14" name="Rectangle 13">
              <a:extLst>
                <a:ext uri="{FF2B5EF4-FFF2-40B4-BE49-F238E27FC236}">
                  <a16:creationId xmlns:a16="http://schemas.microsoft.com/office/drawing/2014/main" id="{85EFE5E8-267D-7726-1147-C028DF64522A}"/>
                </a:ext>
              </a:extLst>
            </p:cNvPr>
            <p:cNvSpPr/>
            <p:nvPr/>
          </p:nvSpPr>
          <p:spPr>
            <a:xfrm>
              <a:off x="-62983" y="1148935"/>
              <a:ext cx="7961587" cy="427933"/>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Rectangle 15">
              <a:extLst>
                <a:ext uri="{FF2B5EF4-FFF2-40B4-BE49-F238E27FC236}">
                  <a16:creationId xmlns:a16="http://schemas.microsoft.com/office/drawing/2014/main" id="{08D5D549-CD20-5AFD-D752-3D1E59D67EFC}"/>
                </a:ext>
              </a:extLst>
            </p:cNvPr>
            <p:cNvSpPr/>
            <p:nvPr/>
          </p:nvSpPr>
          <p:spPr>
            <a:xfrm>
              <a:off x="-39891" y="1176910"/>
              <a:ext cx="7683422" cy="294095"/>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736" tIns="17859" rIns="100013" bIns="17859" numCol="1" spcCol="1270" anchor="t" anchorCtr="0">
              <a:noAutofit/>
            </a:bodyPr>
            <a:lstStyle/>
            <a:p>
              <a:pPr marL="0" marR="0" algn="ctr">
                <a:lnSpc>
                  <a:spcPct val="107000"/>
                </a:lnSpc>
                <a:spcBef>
                  <a:spcPts val="0"/>
                </a:spcBef>
                <a:spcAft>
                  <a:spcPts val="0"/>
                </a:spcAft>
              </a:pPr>
              <a:r>
                <a:rPr lang="en-US" sz="32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God’s Temple - 1 Corinthians 3:16–23 NIV </a:t>
              </a:r>
            </a:p>
          </p:txBody>
        </p:sp>
      </p:grpSp>
      <p:sp>
        <p:nvSpPr>
          <p:cNvPr id="2" name="Rectangle 1">
            <a:extLst>
              <a:ext uri="{FF2B5EF4-FFF2-40B4-BE49-F238E27FC236}">
                <a16:creationId xmlns:a16="http://schemas.microsoft.com/office/drawing/2014/main" id="{59D5B8BB-AC11-D042-71FE-A371AD659B9B}"/>
              </a:ext>
            </a:extLst>
          </p:cNvPr>
          <p:cNvSpPr/>
          <p:nvPr/>
        </p:nvSpPr>
        <p:spPr>
          <a:xfrm>
            <a:off x="683004" y="5151853"/>
            <a:ext cx="10881360" cy="1394997"/>
          </a:xfrm>
          <a:prstGeom prst="rect">
            <a:avLst/>
          </a:prstGeom>
          <a:solidFill>
            <a:schemeClr val="bg1">
              <a:alpha val="40000"/>
            </a:schemeClr>
          </a:solidFill>
          <a:ln>
            <a:noFill/>
          </a:ln>
        </p:spPr>
        <p:txBody>
          <a:bodyPr wrap="square" anchor="ctr">
            <a:spAutoFit/>
          </a:bodyPr>
          <a:lstStyle/>
          <a:p>
            <a:pPr marL="742950" lvl="1" indent="-285750">
              <a:lnSpc>
                <a:spcPct val="107000"/>
              </a:lnSpc>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Paul defines the church as the temple— the holy sanctuary of God. </a:t>
            </a:r>
          </a:p>
          <a:p>
            <a:pPr marL="742950" lvl="1" indent="-285750">
              <a:lnSpc>
                <a:spcPct val="107000"/>
              </a:lnSpc>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Temples were considered a place where gods would dwell in ancient cultures. </a:t>
            </a:r>
          </a:p>
          <a:p>
            <a:pPr marL="742950" lvl="1" indent="-285750">
              <a:lnSpc>
                <a:spcPct val="107000"/>
              </a:lnSpc>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Similarly, God’s Spirit dwells within all believers as a collective community. </a:t>
            </a:r>
          </a:p>
          <a:p>
            <a:pPr marL="742950" lvl="1" indent="-285750">
              <a:lnSpc>
                <a:spcPct val="107000"/>
              </a:lnSpc>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will protect the church and maintain the temple’s purity. </a:t>
            </a:r>
          </a:p>
        </p:txBody>
      </p:sp>
      <p:sp>
        <p:nvSpPr>
          <p:cNvPr id="23" name="Rectangle 13">
            <a:extLst>
              <a:ext uri="{FF2B5EF4-FFF2-40B4-BE49-F238E27FC236}">
                <a16:creationId xmlns:a16="http://schemas.microsoft.com/office/drawing/2014/main" id="{F4298C3F-AD67-3560-D039-36A7064B89B5}"/>
              </a:ext>
            </a:extLst>
          </p:cNvPr>
          <p:cNvSpPr>
            <a:spLocks/>
          </p:cNvSpPr>
          <p:nvPr/>
        </p:nvSpPr>
        <p:spPr bwMode="auto">
          <a:xfrm>
            <a:off x="683004" y="1322430"/>
            <a:ext cx="10881360" cy="3721442"/>
          </a:xfrm>
          <a:prstGeom prst="rect">
            <a:avLst/>
          </a:prstGeom>
          <a:solidFill>
            <a:schemeClr val="bg1">
              <a:alpha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2508" tIns="35719" rIns="62508" bIns="35719" anchor="t"/>
          <a:lstStyle/>
          <a:p>
            <a:pPr lvl="1">
              <a:lnSpc>
                <a:spcPct val="107000"/>
              </a:lnSpc>
            </a:pPr>
            <a:r>
              <a:rPr lang="en-US" b="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16 Don’t you know that you yourselves are God’s temple and that God’s Spirit dwells in your midst? </a:t>
            </a:r>
          </a:p>
          <a:p>
            <a:pPr lvl="1">
              <a:lnSpc>
                <a:spcPct val="107000"/>
              </a:lnSpc>
            </a:pPr>
            <a:r>
              <a:rPr lang="en-US" b="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17 If anyone destroys God’s temple, God will destroy that person; for God’s temple is sacred, and you together are that temple.  </a:t>
            </a:r>
          </a:p>
          <a:p>
            <a:pPr lvl="1">
              <a:lnSpc>
                <a:spcPct val="107000"/>
              </a:lnSpc>
            </a:pPr>
            <a:r>
              <a:rPr lang="en-US" b="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18 Do not deceive yourselves. If any of you think you are wise by the standards of this age, you should become “fools” so that you may become wise.  </a:t>
            </a:r>
          </a:p>
          <a:p>
            <a:pPr lvl="1">
              <a:lnSpc>
                <a:spcPct val="107000"/>
              </a:lnSpc>
            </a:pPr>
            <a:r>
              <a:rPr lang="en-US" b="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19 For the wisdom of this world is foolishness in God’s sight.  As it is written: “He catches the wise in their craftiness”; </a:t>
            </a:r>
          </a:p>
          <a:p>
            <a:pPr lvl="1">
              <a:lnSpc>
                <a:spcPct val="107000"/>
              </a:lnSpc>
            </a:pPr>
            <a:r>
              <a:rPr lang="en-US" b="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20 and again, “The Lord knows that the thoughts of the wise are futile. ” </a:t>
            </a:r>
          </a:p>
          <a:p>
            <a:pPr lvl="1">
              <a:lnSpc>
                <a:spcPct val="107000"/>
              </a:lnSpc>
            </a:pPr>
            <a:r>
              <a:rPr lang="en-US" b="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21 So then, no more boasting about human leaders! All things are yours, </a:t>
            </a:r>
          </a:p>
          <a:p>
            <a:pPr lvl="1">
              <a:lnSpc>
                <a:spcPct val="107000"/>
              </a:lnSpc>
            </a:pPr>
            <a:r>
              <a:rPr lang="en-US" b="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22 whether Paul or Apollos or Cephas or the world or life or death or the present or the future—all are yours, </a:t>
            </a:r>
          </a:p>
          <a:p>
            <a:pPr lvl="1">
              <a:lnSpc>
                <a:spcPct val="107000"/>
              </a:lnSpc>
            </a:pPr>
            <a:r>
              <a:rPr lang="en-US" b="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23 and you are of Christ, and Christ is of God</a:t>
            </a:r>
            <a:endPar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17" name="Line 10">
            <a:extLst>
              <a:ext uri="{FF2B5EF4-FFF2-40B4-BE49-F238E27FC236}">
                <a16:creationId xmlns:a16="http://schemas.microsoft.com/office/drawing/2014/main" id="{C9391BB4-61F6-94AD-CFF6-C31C4FE38559}"/>
              </a:ext>
            </a:extLst>
          </p:cNvPr>
          <p:cNvSpPr>
            <a:spLocks noChangeShapeType="1"/>
          </p:cNvSpPr>
          <p:nvPr/>
        </p:nvSpPr>
        <p:spPr bwMode="auto">
          <a:xfrm>
            <a:off x="683004" y="5097863"/>
            <a:ext cx="10881360" cy="0"/>
          </a:xfrm>
          <a:prstGeom prst="line">
            <a:avLst/>
          </a:prstGeom>
          <a:noFill/>
          <a:ln w="165100">
            <a:solidFill>
              <a:schemeClr val="tx1"/>
            </a:solidFill>
            <a:round/>
            <a:headEnd/>
            <a:tailEnd/>
          </a:ln>
        </p:spPr>
        <p:txBody>
          <a:bodyPr anchor="ctr"/>
          <a:lstStyle/>
          <a:p>
            <a:pPr algn="l"/>
            <a:endParaRPr lang="en-US" sz="1406" b="1" dirty="0">
              <a:solidFill>
                <a:schemeClr val="accent4">
                  <a:lumMod val="60000"/>
                  <a:lumOff val="40000"/>
                </a:schemeClr>
              </a:solidFill>
              <a:effectLst>
                <a:outerShdw blurRad="38100" dist="38100" dir="2700000" algn="tl">
                  <a:srgbClr val="000000">
                    <a:alpha val="43137"/>
                  </a:srgbClr>
                </a:outerShdw>
              </a:effectLst>
              <a:latin typeface="Gotham Medium" panose="02000604030000020004"/>
            </a:endParaRPr>
          </a:p>
        </p:txBody>
      </p:sp>
      <p:sp>
        <p:nvSpPr>
          <p:cNvPr id="15" name="Title 2">
            <a:extLst>
              <a:ext uri="{FF2B5EF4-FFF2-40B4-BE49-F238E27FC236}">
                <a16:creationId xmlns:a16="http://schemas.microsoft.com/office/drawing/2014/main" id="{C84BFF51-A38F-5393-1B6C-39083460A211}"/>
              </a:ext>
            </a:extLst>
          </p:cNvPr>
          <p:cNvSpPr txBox="1">
            <a:spLocks/>
          </p:cNvSpPr>
          <p:nvPr/>
        </p:nvSpPr>
        <p:spPr>
          <a:xfrm>
            <a:off x="7902179" y="46277"/>
            <a:ext cx="4289821" cy="517001"/>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bg1"/>
                </a:solidFill>
                <a:latin typeface="Gotham Medium"/>
              </a:rPr>
              <a:t>Christians as God’s Temple </a:t>
            </a:r>
          </a:p>
        </p:txBody>
      </p:sp>
      <p:sp>
        <p:nvSpPr>
          <p:cNvPr id="4" name="Date Placeholder 3">
            <a:extLst>
              <a:ext uri="{FF2B5EF4-FFF2-40B4-BE49-F238E27FC236}">
                <a16:creationId xmlns:a16="http://schemas.microsoft.com/office/drawing/2014/main" id="{CE4AE542-E14C-1FF4-37D9-289D02F0306E}"/>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7" name="Slide Number Placeholder 6">
            <a:extLst>
              <a:ext uri="{FF2B5EF4-FFF2-40B4-BE49-F238E27FC236}">
                <a16:creationId xmlns:a16="http://schemas.microsoft.com/office/drawing/2014/main" id="{3CAC7B51-BF56-8E41-CEEF-56C23F994CD8}"/>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14</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232578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BA1FC3-264E-E901-BCF8-C0A951A3E28E}"/>
              </a:ext>
            </a:extLst>
          </p:cNvPr>
          <p:cNvSpPr/>
          <p:nvPr/>
        </p:nvSpPr>
        <p:spPr>
          <a:xfrm>
            <a:off x="0" y="-14563"/>
            <a:ext cx="12192000" cy="656141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Gotham Medium" panose="02000604030000020004"/>
            </a:endParaRPr>
          </a:p>
        </p:txBody>
      </p:sp>
      <p:sp>
        <p:nvSpPr>
          <p:cNvPr id="9" name="Text Placeholder 2">
            <a:extLst>
              <a:ext uri="{FF2B5EF4-FFF2-40B4-BE49-F238E27FC236}">
                <a16:creationId xmlns:a16="http://schemas.microsoft.com/office/drawing/2014/main" id="{75D57134-5035-4E62-578D-1657ACE8FC4F}"/>
              </a:ext>
            </a:extLst>
          </p:cNvPr>
          <p:cNvSpPr txBox="1">
            <a:spLocks/>
          </p:cNvSpPr>
          <p:nvPr/>
        </p:nvSpPr>
        <p:spPr>
          <a:xfrm>
            <a:off x="774382" y="651945"/>
            <a:ext cx="11191875" cy="5321172"/>
          </a:xfrm>
          <a:prstGeom prst="rect">
            <a:avLst/>
          </a:prstGeom>
          <a:blipFill dpi="0" rotWithShape="1">
            <a:blip r:embed="rId3">
              <a:alphaModFix amt="50000"/>
            </a:blip>
            <a:srcRect/>
            <a:stretch>
              <a:fillRect/>
            </a:stretch>
          </a:blip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000" b="1" u="sng" kern="0" cap="small" dirty="0">
                <a:solidFill>
                  <a:schemeClr val="bg1"/>
                </a:solidFill>
                <a:effectLst>
                  <a:outerShdw blurRad="38100" dist="38100" dir="2700000" algn="tl">
                    <a:srgbClr val="000000">
                      <a:alpha val="43137"/>
                    </a:srgbClr>
                  </a:outerShdw>
                </a:effectLst>
                <a:latin typeface="Gotham Medium" panose="02000604030000020004"/>
                <a:cs typeface="Calibri" panose="020F0502020204030204" pitchFamily="34" charset="0"/>
              </a:rPr>
              <a:t>God’s Home, With Us</a:t>
            </a:r>
          </a:p>
          <a:p>
            <a:pPr marL="457200" lvl="1" indent="0">
              <a:lnSpc>
                <a:spcPct val="107000"/>
              </a:lnSpc>
              <a:spcBef>
                <a:spcPts val="0"/>
              </a:spcBef>
              <a:buNone/>
            </a:pPr>
            <a:r>
              <a:rPr lang="en-US" sz="1800" b="1" kern="0" dirty="0">
                <a:solidFill>
                  <a:schemeClr val="bg1"/>
                </a:solidFill>
                <a:effectLst>
                  <a:outerShdw blurRad="38100" dist="38100" dir="2700000" algn="tl">
                    <a:srgbClr val="000000">
                      <a:alpha val="43137"/>
                    </a:srgbClr>
                  </a:outerShdw>
                </a:effectLst>
                <a:latin typeface="Gotham Medium" panose="02000604030000020004"/>
                <a:cs typeface="Calibri" panose="020F0502020204030204" pitchFamily="34" charset="0"/>
              </a:rPr>
              <a:t>In the course of my life, I’ve lived in ten different houses and three different states. I’ve transitioned from my role as a child in my parents’ home, to a single adult with roommates, to a married mother of four. With each new phase, I had to reimagine what it meant to be “at home. ”</a:t>
            </a:r>
            <a:endParaRPr lang="en-US" sz="400" b="1" kern="0" dirty="0">
              <a:solidFill>
                <a:schemeClr val="bg1"/>
              </a:solidFill>
              <a:effectLst>
                <a:outerShdw blurRad="38100" dist="38100" dir="2700000" algn="tl">
                  <a:srgbClr val="000000">
                    <a:alpha val="43137"/>
                  </a:srgbClr>
                </a:outerShdw>
              </a:effectLst>
              <a:latin typeface="Gotham Medium" panose="02000604030000020004"/>
              <a:cs typeface="Calibri" panose="020F0502020204030204" pitchFamily="34" charset="0"/>
            </a:endParaRPr>
          </a:p>
          <a:p>
            <a:pPr marL="457200" lvl="1" indent="0">
              <a:lnSpc>
                <a:spcPct val="107000"/>
              </a:lnSpc>
              <a:spcBef>
                <a:spcPts val="0"/>
              </a:spcBef>
              <a:buNone/>
            </a:pPr>
            <a:r>
              <a:rPr lang="en-US" sz="400" b="1" kern="0" dirty="0">
                <a:solidFill>
                  <a:schemeClr val="bg1"/>
                </a:solidFill>
                <a:effectLst>
                  <a:outerShdw blurRad="38100" dist="38100" dir="2700000" algn="tl">
                    <a:srgbClr val="000000">
                      <a:alpha val="43137"/>
                    </a:srgbClr>
                  </a:outerShdw>
                </a:effectLst>
                <a:latin typeface="Gotham Medium" panose="02000604030000020004"/>
                <a:cs typeface="Calibri" panose="020F0502020204030204" pitchFamily="34" charset="0"/>
              </a:rPr>
              <a:t> </a:t>
            </a:r>
          </a:p>
          <a:p>
            <a:pPr marL="457200" lvl="1" indent="0">
              <a:lnSpc>
                <a:spcPct val="107000"/>
              </a:lnSpc>
              <a:spcBef>
                <a:spcPts val="0"/>
              </a:spcBef>
              <a:buNone/>
            </a:pPr>
            <a:r>
              <a:rPr lang="en-US" sz="1800" b="1" kern="0" dirty="0">
                <a:solidFill>
                  <a:schemeClr val="bg1"/>
                </a:solidFill>
                <a:effectLst>
                  <a:outerShdw blurRad="38100" dist="38100" dir="2700000" algn="tl">
                    <a:srgbClr val="000000">
                      <a:alpha val="43137"/>
                    </a:srgbClr>
                  </a:outerShdw>
                </a:effectLst>
                <a:latin typeface="Gotham Medium" panose="02000604030000020004"/>
                <a:cs typeface="Calibri" panose="020F0502020204030204" pitchFamily="34" charset="0"/>
              </a:rPr>
              <a:t>One thing remains clear: a home is more than the four walls that contain it. A house might be made of drywall and ceiling tiles, of dirt and wood, of marble and gold— but a home is the life lived inside. Even with all the shifting containers, some things remained, no matter where I settled. The rhythms we practice, the meals we decide to cook, the activities we engage in—these are what determine the culture of a home.</a:t>
            </a:r>
            <a:r>
              <a:rPr lang="en-US" sz="400" b="1" kern="0" dirty="0">
                <a:solidFill>
                  <a:schemeClr val="bg1"/>
                </a:solidFill>
                <a:effectLst>
                  <a:outerShdw blurRad="38100" dist="38100" dir="2700000" algn="tl">
                    <a:srgbClr val="000000">
                      <a:alpha val="43137"/>
                    </a:srgbClr>
                  </a:outerShdw>
                </a:effectLst>
                <a:latin typeface="Gotham Medium" panose="02000604030000020004"/>
                <a:cs typeface="Calibri" panose="020F0502020204030204" pitchFamily="34" charset="0"/>
              </a:rPr>
              <a:t> </a:t>
            </a:r>
          </a:p>
          <a:p>
            <a:pPr marL="457200" lvl="1" indent="0">
              <a:lnSpc>
                <a:spcPct val="107000"/>
              </a:lnSpc>
              <a:spcBef>
                <a:spcPts val="0"/>
              </a:spcBef>
              <a:buNone/>
            </a:pPr>
            <a:r>
              <a:rPr lang="en-US" sz="400" b="1" kern="0" dirty="0">
                <a:solidFill>
                  <a:schemeClr val="bg1"/>
                </a:solidFill>
                <a:effectLst>
                  <a:outerShdw blurRad="38100" dist="38100" dir="2700000" algn="tl">
                    <a:srgbClr val="000000">
                      <a:alpha val="43137"/>
                    </a:srgbClr>
                  </a:outerShdw>
                </a:effectLst>
                <a:latin typeface="Gotham Medium" panose="02000604030000020004"/>
                <a:cs typeface="Calibri" panose="020F0502020204030204" pitchFamily="34" charset="0"/>
              </a:rPr>
              <a:t> </a:t>
            </a:r>
          </a:p>
          <a:p>
            <a:pPr marL="457200" lvl="1" indent="0">
              <a:lnSpc>
                <a:spcPct val="107000"/>
              </a:lnSpc>
              <a:spcBef>
                <a:spcPts val="0"/>
              </a:spcBef>
              <a:buNone/>
            </a:pPr>
            <a:r>
              <a:rPr lang="en-US" sz="1800" b="1" kern="0" dirty="0">
                <a:solidFill>
                  <a:schemeClr val="bg1"/>
                </a:solidFill>
                <a:effectLst>
                  <a:outerShdw blurRad="38100" dist="38100" dir="2700000" algn="tl">
                    <a:srgbClr val="000000">
                      <a:alpha val="43137"/>
                    </a:srgbClr>
                  </a:outerShdw>
                </a:effectLst>
                <a:latin typeface="Gotham Medium" panose="02000604030000020004"/>
                <a:cs typeface="Calibri" panose="020F0502020204030204" pitchFamily="34" charset="0"/>
              </a:rPr>
              <a:t>For centuries, the Israelites connected God’s “home” to the temple. The walls of the temple, the materials that fashioned it, the symbolism etched into every object—all of these helped form their ideas of what it means to be at home with God. But now, God was on the move! Imagine what a transition that would have meant for them. Paul wants his readers to understand that God is bigger than the walls of the temple. His Spirit is not the building; it is the life inside. And now, that Spirit is moving beyond the walls of the temple and into every follower of Jesus.</a:t>
            </a:r>
            <a:r>
              <a:rPr lang="en-US" sz="400" b="1" kern="0" dirty="0">
                <a:solidFill>
                  <a:schemeClr val="bg1"/>
                </a:solidFill>
                <a:effectLst>
                  <a:outerShdw blurRad="38100" dist="38100" dir="2700000" algn="tl">
                    <a:srgbClr val="000000">
                      <a:alpha val="43137"/>
                    </a:srgbClr>
                  </a:outerShdw>
                </a:effectLst>
                <a:latin typeface="Gotham Medium" panose="02000604030000020004"/>
                <a:cs typeface="Calibri" panose="020F0502020204030204" pitchFamily="34" charset="0"/>
              </a:rPr>
              <a:t> </a:t>
            </a:r>
          </a:p>
          <a:p>
            <a:pPr marL="457200" lvl="1" indent="0">
              <a:lnSpc>
                <a:spcPct val="107000"/>
              </a:lnSpc>
              <a:spcBef>
                <a:spcPts val="0"/>
              </a:spcBef>
              <a:buNone/>
            </a:pPr>
            <a:r>
              <a:rPr lang="en-US" sz="400" b="1" kern="0" dirty="0">
                <a:solidFill>
                  <a:schemeClr val="bg1"/>
                </a:solidFill>
                <a:effectLst>
                  <a:outerShdw blurRad="38100" dist="38100" dir="2700000" algn="tl">
                    <a:srgbClr val="000000">
                      <a:alpha val="43137"/>
                    </a:srgbClr>
                  </a:outerShdw>
                </a:effectLst>
                <a:latin typeface="Gotham Medium" panose="02000604030000020004"/>
                <a:cs typeface="Calibri" panose="020F0502020204030204" pitchFamily="34" charset="0"/>
              </a:rPr>
              <a:t> </a:t>
            </a:r>
          </a:p>
          <a:p>
            <a:pPr marL="457200" lvl="1" indent="0">
              <a:lnSpc>
                <a:spcPct val="107000"/>
              </a:lnSpc>
              <a:spcBef>
                <a:spcPts val="0"/>
              </a:spcBef>
              <a:buNone/>
            </a:pPr>
            <a:r>
              <a:rPr lang="en-US" sz="1800" b="1" kern="0" dirty="0">
                <a:solidFill>
                  <a:schemeClr val="bg1"/>
                </a:solidFill>
                <a:effectLst>
                  <a:outerShdw blurRad="38100" dist="38100" dir="2700000" algn="tl">
                    <a:srgbClr val="000000">
                      <a:alpha val="43137"/>
                    </a:srgbClr>
                  </a:outerShdw>
                </a:effectLst>
                <a:latin typeface="Gotham Medium" panose="02000604030000020004"/>
                <a:cs typeface="Calibri" panose="020F0502020204030204" pitchFamily="34" charset="0"/>
              </a:rPr>
              <a:t>If God’s Spirit is not bound to a building, then the universal church isn’t, either. It is the life lived among believers that constitutes God’s true home. When we come together, God’s presence can be shared among us. That is why Paul says, “you together” are the temple. It’s why unity is so important. </a:t>
            </a:r>
          </a:p>
          <a:p>
            <a:pPr marL="0" indent="0">
              <a:lnSpc>
                <a:spcPct val="107000"/>
              </a:lnSpc>
              <a:spcBef>
                <a:spcPts val="0"/>
              </a:spcBef>
              <a:buNone/>
            </a:pPr>
            <a:endParaRPr lang="en-US" sz="1600" b="1" u="sng" kern="0" cap="small" dirty="0">
              <a:solidFill>
                <a:schemeClr val="bg1"/>
              </a:solidFill>
              <a:effectLst>
                <a:outerShdw blurRad="38100" dist="38100" dir="2700000" algn="tl">
                  <a:srgbClr val="000000">
                    <a:alpha val="43137"/>
                  </a:srgbClr>
                </a:outerShdw>
              </a:effectLst>
              <a:latin typeface="Gotham Medium" panose="02000604030000020004"/>
              <a:cs typeface="Calibri" panose="020F0502020204030204" pitchFamily="34" charset="0"/>
            </a:endParaRPr>
          </a:p>
        </p:txBody>
      </p:sp>
      <p:sp>
        <p:nvSpPr>
          <p:cNvPr id="13" name="Date Placeholder 3">
            <a:extLst>
              <a:ext uri="{FF2B5EF4-FFF2-40B4-BE49-F238E27FC236}">
                <a16:creationId xmlns:a16="http://schemas.microsoft.com/office/drawing/2014/main" id="{176A1085-BEA6-1BB4-701F-966294871935}"/>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15" name="Slide Number Placeholder 6">
            <a:extLst>
              <a:ext uri="{FF2B5EF4-FFF2-40B4-BE49-F238E27FC236}">
                <a16:creationId xmlns:a16="http://schemas.microsoft.com/office/drawing/2014/main" id="{755DFDEC-9299-A8F4-80E7-0616741826D7}"/>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15</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 name="Footer Placeholder 4">
            <a:extLst>
              <a:ext uri="{FF2B5EF4-FFF2-40B4-BE49-F238E27FC236}">
                <a16:creationId xmlns:a16="http://schemas.microsoft.com/office/drawing/2014/main" id="{29454810-F2F7-471F-049B-A3497225AF4A}"/>
              </a:ext>
            </a:extLst>
          </p:cNvPr>
          <p:cNvSpPr>
            <a:spLocks noGrp="1"/>
          </p:cNvSpPr>
          <p:nvPr>
            <p:ph type="ftr" sz="quarter" idx="11"/>
          </p:nvPr>
        </p:nvSpPr>
        <p:spPr>
          <a:xfrm>
            <a:off x="4038600" y="6546850"/>
            <a:ext cx="466344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p>
        </p:txBody>
      </p:sp>
      <p:sp>
        <p:nvSpPr>
          <p:cNvPr id="6" name="Title 1">
            <a:extLst>
              <a:ext uri="{FF2B5EF4-FFF2-40B4-BE49-F238E27FC236}">
                <a16:creationId xmlns:a16="http://schemas.microsoft.com/office/drawing/2014/main" id="{59ACDBEF-9225-B637-8641-5B9A3AED538D}"/>
              </a:ext>
            </a:extLst>
          </p:cNvPr>
          <p:cNvSpPr txBox="1">
            <a:spLocks/>
          </p:cNvSpPr>
          <p:nvPr/>
        </p:nvSpPr>
        <p:spPr>
          <a:xfrm>
            <a:off x="790575" y="78212"/>
            <a:ext cx="11175682" cy="564321"/>
          </a:xfrm>
          <a:prstGeom prst="rect">
            <a:avLst/>
          </a:prstGeom>
          <a:solidFill>
            <a:srgbClr val="002060">
              <a:alpha val="40000"/>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kern="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BIBLE APPLICATION:</a:t>
            </a:r>
            <a:r>
              <a:rPr lang="en-US" sz="1800" b="1" kern="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r>
              <a:rPr lang="en-US" sz="2000" b="1" kern="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Consider that God is at home in your church community. </a:t>
            </a:r>
            <a:endParaRPr lang="en-US" b="1" dirty="0">
              <a:solidFill>
                <a:schemeClr val="bg1"/>
              </a:solidFill>
              <a:effectLst>
                <a:outerShdw blurRad="38100" dist="38100" dir="2700000" algn="tl">
                  <a:srgbClr val="000000">
                    <a:alpha val="43137"/>
                  </a:srgbClr>
                </a:outerShdw>
              </a:effectLst>
              <a:latin typeface="Gotham Medium" panose="02000604030000020004"/>
            </a:endParaRPr>
          </a:p>
        </p:txBody>
      </p:sp>
    </p:spTree>
    <p:extLst>
      <p:ext uri="{BB962C8B-B14F-4D97-AF65-F5344CB8AC3E}">
        <p14:creationId xmlns:p14="http://schemas.microsoft.com/office/powerpoint/2010/main" val="2382935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B82E0-8A51-6411-8663-057D07A4378F}"/>
            </a:ext>
          </a:extLst>
        </p:cNvPr>
        <p:cNvGrpSpPr/>
        <p:nvPr/>
      </p:nvGrpSpPr>
      <p:grpSpPr>
        <a:xfrm>
          <a:off x="0" y="0"/>
          <a:ext cx="0" cy="0"/>
          <a:chOff x="0" y="0"/>
          <a:chExt cx="0" cy="0"/>
        </a:xfrm>
      </p:grpSpPr>
      <p:pic>
        <p:nvPicPr>
          <p:cNvPr id="12" name="Picture 11" descr="A light shining through clouds&#10;&#10;Description automatically generated">
            <a:extLst>
              <a:ext uri="{FF2B5EF4-FFF2-40B4-BE49-F238E27FC236}">
                <a16:creationId xmlns:a16="http://schemas.microsoft.com/office/drawing/2014/main" id="{A6C1F2C6-708C-E19E-FF2D-DF8A20B2EE16}"/>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l="12792" r="261"/>
          <a:stretch/>
        </p:blipFill>
        <p:spPr>
          <a:xfrm flipH="1">
            <a:off x="-1" y="10"/>
            <a:ext cx="7781925" cy="656141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8" name="Rectangle 7">
            <a:extLst>
              <a:ext uri="{FF2B5EF4-FFF2-40B4-BE49-F238E27FC236}">
                <a16:creationId xmlns:a16="http://schemas.microsoft.com/office/drawing/2014/main" id="{E86A0AED-1763-F607-8DA9-21B9A580A321}"/>
              </a:ext>
            </a:extLst>
          </p:cNvPr>
          <p:cNvSpPr/>
          <p:nvPr/>
        </p:nvSpPr>
        <p:spPr>
          <a:xfrm>
            <a:off x="0" y="78212"/>
            <a:ext cx="12192000" cy="656141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Gotham Medium" panose="02000604030000020004"/>
            </a:endParaRPr>
          </a:p>
        </p:txBody>
      </p:sp>
      <p:sp>
        <p:nvSpPr>
          <p:cNvPr id="4" name="Title 1">
            <a:extLst>
              <a:ext uri="{FF2B5EF4-FFF2-40B4-BE49-F238E27FC236}">
                <a16:creationId xmlns:a16="http://schemas.microsoft.com/office/drawing/2014/main" id="{CFF81F85-997E-49B1-DEC2-3BF03650218E}"/>
              </a:ext>
            </a:extLst>
          </p:cNvPr>
          <p:cNvSpPr>
            <a:spLocks noGrp="1"/>
          </p:cNvSpPr>
          <p:nvPr>
            <p:ph type="title"/>
          </p:nvPr>
        </p:nvSpPr>
        <p:spPr>
          <a:xfrm>
            <a:off x="790575" y="78212"/>
            <a:ext cx="11175682" cy="564321"/>
          </a:xfrm>
          <a:solidFill>
            <a:srgbClr val="002060">
              <a:alpha val="40000"/>
            </a:srgbClr>
          </a:solidFill>
        </p:spPr>
        <p:txBody>
          <a:bodyPr>
            <a:normAutofit/>
          </a:bodyPr>
          <a:lstStyle/>
          <a:p>
            <a:r>
              <a:rPr lang="en-US" sz="24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BIBLE APPLICATION:</a:t>
            </a:r>
            <a:r>
              <a:rPr lang="en-US" sz="18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r>
              <a:rPr lang="en-US" sz="20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Consider that God is at home in your church community. </a:t>
            </a:r>
            <a:endParaRPr lang="en-US" b="1"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9" name="Text Placeholder 2">
            <a:extLst>
              <a:ext uri="{FF2B5EF4-FFF2-40B4-BE49-F238E27FC236}">
                <a16:creationId xmlns:a16="http://schemas.microsoft.com/office/drawing/2014/main" id="{63EEB12D-3AE2-AEDB-AD86-9A8278E5332A}"/>
              </a:ext>
            </a:extLst>
          </p:cNvPr>
          <p:cNvSpPr txBox="1">
            <a:spLocks/>
          </p:cNvSpPr>
          <p:nvPr/>
        </p:nvSpPr>
        <p:spPr>
          <a:xfrm>
            <a:off x="774382" y="651945"/>
            <a:ext cx="11191875" cy="5321172"/>
          </a:xfrm>
          <a:prstGeom prst="rect">
            <a:avLst/>
          </a:prstGeom>
          <a:blipFill>
            <a:blip r:embed="rId5">
              <a:alphaModFix amt="80000"/>
            </a:blip>
            <a:tile tx="0" ty="0" sx="100000" sy="100000" flip="none" algn="tl"/>
          </a:blip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000" b="1" u="sng" kern="0" cap="small" dirty="0">
                <a:solidFill>
                  <a:srgbClr val="002060"/>
                </a:solidFill>
                <a:effectLst>
                  <a:outerShdw blurRad="38100" dist="38100" dir="2700000" algn="tl">
                    <a:srgbClr val="000000">
                      <a:alpha val="43137"/>
                    </a:srgbClr>
                  </a:outerShdw>
                </a:effectLst>
                <a:latin typeface="Gotham Medium" panose="02000604030000020004"/>
                <a:cs typeface="Calibri" panose="020F0502020204030204" pitchFamily="34" charset="0"/>
              </a:rPr>
              <a:t>God’s Home, With Us</a:t>
            </a:r>
          </a:p>
          <a:p>
            <a:pPr marL="457200" lvl="1" indent="0">
              <a:lnSpc>
                <a:spcPct val="107000"/>
              </a:lnSpc>
              <a:spcBef>
                <a:spcPts val="0"/>
              </a:spcBef>
              <a:buNone/>
            </a:pPr>
            <a:endParaRPr lang="en-US" b="1" kern="0" dirty="0">
              <a:effectLst>
                <a:outerShdw blurRad="38100" dist="38100" dir="2700000" algn="tl">
                  <a:srgbClr val="000000">
                    <a:alpha val="43137"/>
                  </a:srgbClr>
                </a:outerShdw>
              </a:effectLst>
              <a:latin typeface="Gotham Medium" panose="02000604030000020004"/>
              <a:cs typeface="Calibri" panose="020F0502020204030204" pitchFamily="34" charset="0"/>
            </a:endParaRPr>
          </a:p>
          <a:p>
            <a:pPr marL="1371600" lvl="3" indent="0">
              <a:lnSpc>
                <a:spcPct val="107000"/>
              </a:lnSpc>
              <a:spcBef>
                <a:spcPts val="0"/>
              </a:spcBef>
              <a:buNone/>
            </a:pPr>
            <a:r>
              <a:rPr lang="en-US" sz="2400" b="1" kern="0" dirty="0">
                <a:effectLst>
                  <a:outerShdw blurRad="38100" dist="38100" dir="2700000" algn="tl">
                    <a:srgbClr val="000000">
                      <a:alpha val="43137"/>
                    </a:srgbClr>
                  </a:outerShdw>
                </a:effectLst>
                <a:latin typeface="Gotham Medium" panose="02000604030000020004"/>
                <a:cs typeface="Calibri" panose="020F0502020204030204" pitchFamily="34" charset="0"/>
              </a:rPr>
              <a:t>10. What do you think makes a house a home?</a:t>
            </a:r>
          </a:p>
          <a:p>
            <a:pPr marL="1371600" lvl="3" indent="0">
              <a:lnSpc>
                <a:spcPct val="107000"/>
              </a:lnSpc>
              <a:spcBef>
                <a:spcPts val="0"/>
              </a:spcBef>
              <a:buNone/>
            </a:pPr>
            <a:endParaRPr lang="en-US" sz="2400" b="1" kern="0" dirty="0">
              <a:effectLst>
                <a:outerShdw blurRad="38100" dist="38100" dir="2700000" algn="tl">
                  <a:srgbClr val="000000">
                    <a:alpha val="43137"/>
                  </a:srgbClr>
                </a:outerShdw>
              </a:effectLst>
              <a:latin typeface="Gotham Medium" panose="02000604030000020004"/>
              <a:cs typeface="Calibri" panose="020F0502020204030204" pitchFamily="34" charset="0"/>
            </a:endParaRPr>
          </a:p>
          <a:p>
            <a:pPr marL="1371600" lvl="3" indent="0">
              <a:lnSpc>
                <a:spcPct val="107000"/>
              </a:lnSpc>
              <a:spcBef>
                <a:spcPts val="0"/>
              </a:spcBef>
              <a:buNone/>
            </a:pPr>
            <a:endParaRPr lang="en-US" sz="2400" b="1" kern="0" dirty="0">
              <a:effectLst>
                <a:outerShdw blurRad="38100" dist="38100" dir="2700000" algn="tl">
                  <a:srgbClr val="000000">
                    <a:alpha val="43137"/>
                  </a:srgbClr>
                </a:outerShdw>
              </a:effectLst>
              <a:latin typeface="Gotham Medium" panose="02000604030000020004"/>
              <a:cs typeface="Calibri" panose="020F0502020204030204" pitchFamily="34" charset="0"/>
            </a:endParaRPr>
          </a:p>
          <a:p>
            <a:pPr marL="1371600" lvl="3" indent="0">
              <a:lnSpc>
                <a:spcPct val="107000"/>
              </a:lnSpc>
              <a:spcBef>
                <a:spcPts val="0"/>
              </a:spcBef>
              <a:buNone/>
            </a:pPr>
            <a:r>
              <a:rPr lang="en-US" sz="2400" b="1" kern="0" dirty="0">
                <a:effectLst>
                  <a:outerShdw blurRad="38100" dist="38100" dir="2700000" algn="tl">
                    <a:srgbClr val="000000">
                      <a:alpha val="43137"/>
                    </a:srgbClr>
                  </a:outerShdw>
                </a:effectLst>
                <a:latin typeface="Gotham Medium" panose="02000604030000020004"/>
                <a:cs typeface="Calibri" panose="020F0502020204030204" pitchFamily="34" charset="0"/>
              </a:rPr>
              <a:t>11. Why do you think God chose to make His home among followers of Christ, rather than a building?</a:t>
            </a:r>
          </a:p>
          <a:p>
            <a:pPr marL="1371600" lvl="3" indent="0">
              <a:lnSpc>
                <a:spcPct val="107000"/>
              </a:lnSpc>
              <a:spcBef>
                <a:spcPts val="0"/>
              </a:spcBef>
              <a:buNone/>
            </a:pPr>
            <a:endParaRPr lang="en-US" sz="2400" b="1" kern="0" dirty="0">
              <a:effectLst>
                <a:outerShdw blurRad="38100" dist="38100" dir="2700000" algn="tl">
                  <a:srgbClr val="000000">
                    <a:alpha val="43137"/>
                  </a:srgbClr>
                </a:outerShdw>
              </a:effectLst>
              <a:latin typeface="Gotham Medium" panose="02000604030000020004"/>
              <a:cs typeface="Calibri" panose="020F0502020204030204" pitchFamily="34" charset="0"/>
            </a:endParaRPr>
          </a:p>
          <a:p>
            <a:pPr marL="1371600" lvl="3" indent="0">
              <a:lnSpc>
                <a:spcPct val="107000"/>
              </a:lnSpc>
              <a:spcBef>
                <a:spcPts val="0"/>
              </a:spcBef>
              <a:buNone/>
            </a:pPr>
            <a:endParaRPr lang="en-US" sz="2400" b="1" kern="0" dirty="0">
              <a:effectLst>
                <a:outerShdw blurRad="38100" dist="38100" dir="2700000" algn="tl">
                  <a:srgbClr val="000000">
                    <a:alpha val="43137"/>
                  </a:srgbClr>
                </a:outerShdw>
              </a:effectLst>
              <a:latin typeface="Gotham Medium" panose="02000604030000020004"/>
              <a:cs typeface="Calibri" panose="020F0502020204030204" pitchFamily="34" charset="0"/>
            </a:endParaRPr>
          </a:p>
          <a:p>
            <a:pPr marL="1371600" lvl="3" indent="0">
              <a:lnSpc>
                <a:spcPct val="107000"/>
              </a:lnSpc>
              <a:spcBef>
                <a:spcPts val="0"/>
              </a:spcBef>
              <a:buNone/>
            </a:pPr>
            <a:r>
              <a:rPr lang="en-US" sz="2400" b="1" kern="0" dirty="0">
                <a:effectLst>
                  <a:outerShdw blurRad="38100" dist="38100" dir="2700000" algn="tl">
                    <a:srgbClr val="000000">
                      <a:alpha val="43137"/>
                    </a:srgbClr>
                  </a:outerShdw>
                </a:effectLst>
                <a:latin typeface="Gotham Medium" panose="02000604030000020004"/>
                <a:cs typeface="Calibri" panose="020F0502020204030204" pitchFamily="34" charset="0"/>
              </a:rPr>
              <a:t>12. How might being filled with the Holy Spirit make God’s presence known “on earth as it is in heaven”?</a:t>
            </a:r>
          </a:p>
          <a:p>
            <a:pPr marL="0" indent="0">
              <a:lnSpc>
                <a:spcPct val="107000"/>
              </a:lnSpc>
              <a:spcBef>
                <a:spcPts val="0"/>
              </a:spcBef>
              <a:buNone/>
            </a:pPr>
            <a:endParaRPr lang="en-US" sz="1600" b="1" u="sng" kern="0" cap="small" dirty="0">
              <a:solidFill>
                <a:srgbClr val="002060"/>
              </a:solidFill>
              <a:effectLst>
                <a:outerShdw blurRad="38100" dist="38100" dir="2700000" algn="tl">
                  <a:srgbClr val="000000">
                    <a:alpha val="43137"/>
                  </a:srgbClr>
                </a:outerShdw>
              </a:effectLst>
              <a:latin typeface="Gotham Medium" panose="02000604030000020004"/>
              <a:cs typeface="Calibri" panose="020F0502020204030204" pitchFamily="34" charset="0"/>
            </a:endParaRPr>
          </a:p>
        </p:txBody>
      </p:sp>
      <p:sp>
        <p:nvSpPr>
          <p:cNvPr id="13" name="Date Placeholder 3">
            <a:extLst>
              <a:ext uri="{FF2B5EF4-FFF2-40B4-BE49-F238E27FC236}">
                <a16:creationId xmlns:a16="http://schemas.microsoft.com/office/drawing/2014/main" id="{12DD71ED-FF40-122F-4221-8D1819172FF9}"/>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15" name="Slide Number Placeholder 6">
            <a:extLst>
              <a:ext uri="{FF2B5EF4-FFF2-40B4-BE49-F238E27FC236}">
                <a16:creationId xmlns:a16="http://schemas.microsoft.com/office/drawing/2014/main" id="{7F8593E3-7662-102E-FC68-D42E705B27FE}"/>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16</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 name="Footer Placeholder 4">
            <a:extLst>
              <a:ext uri="{FF2B5EF4-FFF2-40B4-BE49-F238E27FC236}">
                <a16:creationId xmlns:a16="http://schemas.microsoft.com/office/drawing/2014/main" id="{4B43B235-6B67-ABD1-71C3-528C4481F5FF}"/>
              </a:ext>
            </a:extLst>
          </p:cNvPr>
          <p:cNvSpPr>
            <a:spLocks noGrp="1"/>
          </p:cNvSpPr>
          <p:nvPr>
            <p:ph type="ftr" sz="quarter" idx="11"/>
          </p:nvPr>
        </p:nvSpPr>
        <p:spPr>
          <a:xfrm>
            <a:off x="4038600" y="6546850"/>
            <a:ext cx="466344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p>
        </p:txBody>
      </p:sp>
    </p:spTree>
    <p:extLst>
      <p:ext uri="{BB962C8B-B14F-4D97-AF65-F5344CB8AC3E}">
        <p14:creationId xmlns:p14="http://schemas.microsoft.com/office/powerpoint/2010/main" val="4165636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CBB9E5-D911-3F79-AF1E-FFBE7E757181}"/>
              </a:ext>
            </a:extLst>
          </p:cNvPr>
          <p:cNvSpPr/>
          <p:nvPr/>
        </p:nvSpPr>
        <p:spPr>
          <a:xfrm>
            <a:off x="-11844" y="0"/>
            <a:ext cx="12203844" cy="6988339"/>
          </a:xfrm>
          <a:prstGeom prst="rect">
            <a:avLst/>
          </a:prstGeom>
          <a:solidFill>
            <a:schemeClr val="tx1">
              <a:lumMod val="85000"/>
              <a:lumOff val="1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Gotham Medium" panose="02000604030000020004"/>
            </a:endParaRPr>
          </a:p>
        </p:txBody>
      </p:sp>
      <p:sp>
        <p:nvSpPr>
          <p:cNvPr id="5" name="Text Placeholder 2">
            <a:extLst>
              <a:ext uri="{FF2B5EF4-FFF2-40B4-BE49-F238E27FC236}">
                <a16:creationId xmlns:a16="http://schemas.microsoft.com/office/drawing/2014/main" id="{65E08ED2-4607-8FDE-BA3C-CF6DD76C8CC4}"/>
              </a:ext>
            </a:extLst>
          </p:cNvPr>
          <p:cNvSpPr txBox="1">
            <a:spLocks/>
          </p:cNvSpPr>
          <p:nvPr/>
        </p:nvSpPr>
        <p:spPr>
          <a:xfrm>
            <a:off x="662521" y="806209"/>
            <a:ext cx="6586004" cy="457200"/>
          </a:xfrm>
          <a:prstGeom prst="rect">
            <a:avLst/>
          </a:prstGeom>
          <a:ln>
            <a:noFill/>
          </a:ln>
        </p:spPr>
        <p:txBody>
          <a:bodyPr vert="horz" lIns="91440" tIns="45720" rIns="91440" bIns="45720" rtlCol="0" anchor="t" anchorCtr="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kern="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God’s Earthly Temple</a:t>
            </a:r>
          </a:p>
        </p:txBody>
      </p:sp>
      <p:sp>
        <p:nvSpPr>
          <p:cNvPr id="6" name="Content Placeholder 3">
            <a:extLst>
              <a:ext uri="{FF2B5EF4-FFF2-40B4-BE49-F238E27FC236}">
                <a16:creationId xmlns:a16="http://schemas.microsoft.com/office/drawing/2014/main" id="{CF9F62F1-AC53-B182-8EA4-F8B2667BF893}"/>
              </a:ext>
            </a:extLst>
          </p:cNvPr>
          <p:cNvSpPr txBox="1">
            <a:spLocks/>
          </p:cNvSpPr>
          <p:nvPr/>
        </p:nvSpPr>
        <p:spPr>
          <a:xfrm>
            <a:off x="1003953" y="1347430"/>
            <a:ext cx="10349847" cy="4704361"/>
          </a:xfrm>
          <a:prstGeom prst="rect">
            <a:avLst/>
          </a:prstGeom>
          <a:solidFill>
            <a:srgbClr val="002060">
              <a:alpha val="2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7000"/>
              </a:lnSpc>
              <a:spcBef>
                <a:spcPts val="0"/>
              </a:spcBef>
              <a:buNone/>
            </a:pPr>
            <a:r>
              <a:rPr lang="en-US" sz="20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Paul composed this letter about two decades before the Romans destroyed the temple in Jerusalem in AD 70. Yet even before the temple’s destruction, the earliest Christians believed that God was with His people rather than in a physical building (Acts 17:24). Yet today, the Holy Spirit, given at baptism (2:38), resides in each person who trusts in Jesus as Lord. Therefore, Christians, collectively as the church, are God’s temple on earth.</a:t>
            </a:r>
            <a:r>
              <a:rPr lang="en-US" sz="7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457200" lvl="1" indent="0">
              <a:lnSpc>
                <a:spcPct val="107000"/>
              </a:lnSpc>
              <a:spcBef>
                <a:spcPts val="0"/>
              </a:spcBef>
              <a:buNone/>
            </a:pPr>
            <a:r>
              <a:rPr lang="en-US" sz="7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457200" lvl="1" indent="0">
              <a:lnSpc>
                <a:spcPct val="107000"/>
              </a:lnSpc>
              <a:spcBef>
                <a:spcPts val="0"/>
              </a:spcBef>
              <a:buNone/>
            </a:pPr>
            <a:r>
              <a:rPr lang="en-US" sz="20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We have the duty and privilege of bearing God’s presence in and to the world. Therefore, we must live in a way that honors ourselves and our fellow Christians. We avoid division and factionalism, especially when motivated by the values of the world. God will call to account all who dishonor His temple. Let us conduct ourselves in the world as those in whom God dwells.</a:t>
            </a:r>
            <a:r>
              <a:rPr lang="en-US" sz="7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457200" lvl="1" indent="0">
              <a:lnSpc>
                <a:spcPct val="107000"/>
              </a:lnSpc>
              <a:spcBef>
                <a:spcPts val="0"/>
              </a:spcBef>
              <a:buNone/>
            </a:pPr>
            <a:r>
              <a:rPr lang="en-US" sz="7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457200" lvl="1" indent="0">
              <a:lnSpc>
                <a:spcPct val="107000"/>
              </a:lnSpc>
              <a:spcBef>
                <a:spcPts val="0"/>
              </a:spcBef>
              <a:buNone/>
            </a:pPr>
            <a:r>
              <a:rPr lang="en-US" sz="20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As we do, we remember that we answer to God, not to the court of public opinion or cultural trends. We need to think only of shifts in cultural values that have resulted in shifts in church doctrine to see the tragedy of failure in this regard. </a:t>
            </a:r>
          </a:p>
        </p:txBody>
      </p:sp>
      <p:sp>
        <p:nvSpPr>
          <p:cNvPr id="11" name="Line 10">
            <a:extLst>
              <a:ext uri="{FF2B5EF4-FFF2-40B4-BE49-F238E27FC236}">
                <a16:creationId xmlns:a16="http://schemas.microsoft.com/office/drawing/2014/main" id="{EE9AC803-A8A7-B1A1-1741-CF30183F4C85}"/>
              </a:ext>
            </a:extLst>
          </p:cNvPr>
          <p:cNvSpPr>
            <a:spLocks noChangeShapeType="1"/>
          </p:cNvSpPr>
          <p:nvPr/>
        </p:nvSpPr>
        <p:spPr bwMode="auto">
          <a:xfrm rot="5400000" flipV="1">
            <a:off x="9357487" y="3963500"/>
            <a:ext cx="5303520" cy="3337"/>
          </a:xfrm>
          <a:prstGeom prst="line">
            <a:avLst/>
          </a:prstGeom>
          <a:noFill/>
          <a:ln w="38100">
            <a:noFill/>
            <a:round/>
            <a:headEnd/>
            <a:tailEnd/>
          </a:ln>
        </p:spPr>
        <p:txBody>
          <a:bodyPr anchor="ctr"/>
          <a:lstStyle/>
          <a:p>
            <a:pPr algn="l"/>
            <a:endParaRPr lang="en-US" sz="1406" b="1" dirty="0">
              <a:solidFill>
                <a:schemeClr val="accent4">
                  <a:lumMod val="60000"/>
                  <a:lumOff val="40000"/>
                </a:schemeClr>
              </a:solidFill>
              <a:effectLst>
                <a:outerShdw blurRad="38100" dist="38100" dir="2700000" algn="tl">
                  <a:srgbClr val="000000">
                    <a:alpha val="43137"/>
                  </a:srgbClr>
                </a:outerShdw>
              </a:effectLst>
              <a:latin typeface="Gotham Medium" panose="02000604030000020004"/>
            </a:endParaRPr>
          </a:p>
        </p:txBody>
      </p:sp>
      <p:sp>
        <p:nvSpPr>
          <p:cNvPr id="14" name="TextBox 13">
            <a:extLst>
              <a:ext uri="{FF2B5EF4-FFF2-40B4-BE49-F238E27FC236}">
                <a16:creationId xmlns:a16="http://schemas.microsoft.com/office/drawing/2014/main" id="{DE304F51-8C93-8875-53EA-A6B0E283B6C2}"/>
              </a:ext>
            </a:extLst>
          </p:cNvPr>
          <p:cNvSpPr txBox="1"/>
          <p:nvPr/>
        </p:nvSpPr>
        <p:spPr>
          <a:xfrm>
            <a:off x="7045002" y="63145"/>
            <a:ext cx="2582777" cy="611706"/>
          </a:xfrm>
          <a:prstGeom prst="rect">
            <a:avLst/>
          </a:prstGeom>
          <a:noFill/>
          <a:ln>
            <a:noFill/>
          </a:ln>
        </p:spPr>
        <p:txBody>
          <a:bodyPr wrap="square" rtlCol="0">
            <a:spAutoFit/>
          </a:bodyPr>
          <a:lstStyle/>
          <a:p>
            <a:pPr algn="l"/>
            <a:r>
              <a:rPr lang="en-US" sz="3375" b="1" dirty="0">
                <a:solidFill>
                  <a:schemeClr val="bg1"/>
                </a:solidFill>
                <a:latin typeface="Gotham Medium" panose="02000604030000020004"/>
              </a:rPr>
              <a:t>CONCLUSION</a:t>
            </a:r>
            <a:endParaRPr lang="en-US" sz="2531" b="1" dirty="0">
              <a:solidFill>
                <a:schemeClr val="bg1"/>
              </a:solidFill>
              <a:latin typeface="Gotham Medium" panose="02000604030000020004"/>
            </a:endParaRPr>
          </a:p>
        </p:txBody>
      </p:sp>
      <p:sp>
        <p:nvSpPr>
          <p:cNvPr id="9" name="Date Placeholder 3">
            <a:extLst>
              <a:ext uri="{FF2B5EF4-FFF2-40B4-BE49-F238E27FC236}">
                <a16:creationId xmlns:a16="http://schemas.microsoft.com/office/drawing/2014/main" id="{DBA8C89D-B99F-93F8-1A3E-3C4C668ABAC6}"/>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13" name="Slide Number Placeholder 6">
            <a:extLst>
              <a:ext uri="{FF2B5EF4-FFF2-40B4-BE49-F238E27FC236}">
                <a16:creationId xmlns:a16="http://schemas.microsoft.com/office/drawing/2014/main" id="{FE6F04A5-B49D-FA3B-FB0B-A538F46A07CE}"/>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17</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 name="Footer Placeholder 4">
            <a:extLst>
              <a:ext uri="{FF2B5EF4-FFF2-40B4-BE49-F238E27FC236}">
                <a16:creationId xmlns:a16="http://schemas.microsoft.com/office/drawing/2014/main" id="{518496B5-DB66-8C4C-11B2-72E49275FA8C}"/>
              </a:ext>
            </a:extLst>
          </p:cNvPr>
          <p:cNvSpPr>
            <a:spLocks noGrp="1"/>
          </p:cNvSpPr>
          <p:nvPr>
            <p:ph type="ftr" sz="quarter" idx="11"/>
          </p:nvPr>
        </p:nvSpPr>
        <p:spPr>
          <a:xfrm>
            <a:off x="4038600" y="6546850"/>
            <a:ext cx="466344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4E44DF-19D2-4D3D-82BD-BFFF8C12487B}"/>
              </a:ext>
            </a:extLst>
          </p:cNvPr>
          <p:cNvSpPr/>
          <p:nvPr/>
        </p:nvSpPr>
        <p:spPr>
          <a:xfrm>
            <a:off x="704850" y="1714144"/>
            <a:ext cx="10972800" cy="2053639"/>
          </a:xfrm>
          <a:prstGeom prst="rect">
            <a:avLst/>
          </a:prstGeom>
          <a:solidFill>
            <a:srgbClr val="002060">
              <a:alpha val="40000"/>
            </a:srgbClr>
          </a:solidFill>
        </p:spPr>
        <p:txBody>
          <a:bodyPr wrap="square">
            <a:spAutoFit/>
          </a:bodyPr>
          <a:lstStyle/>
          <a:p>
            <a:pPr marL="0" marR="0">
              <a:lnSpc>
                <a:spcPct val="107000"/>
              </a:lnSpc>
              <a:spcBef>
                <a:spcPts val="0"/>
              </a:spcBef>
              <a:spcAft>
                <a:spcPts val="0"/>
              </a:spcAft>
            </a:pPr>
            <a:endPar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On the one hand, the message from today’s text has a lot of guidance for the leaders of a church.  But on the other hand, we can all devote ourselves to God, whether we are in the ministry field or working a different job to pay the bills (see Col.  3:23). Paul did that too. But we also have a special responsibility to support and pray for our community leaders. </a:t>
            </a:r>
          </a:p>
          <a:p>
            <a:pPr marL="0" marR="0">
              <a:lnSpc>
                <a:spcPct val="107000"/>
              </a:lnSpc>
              <a:spcBef>
                <a:spcPts val="0"/>
              </a:spcBef>
              <a:spcAft>
                <a:spcPts val="0"/>
              </a:spcAft>
            </a:pPr>
            <a:endPar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36868" name="Line 7"/>
          <p:cNvSpPr>
            <a:spLocks noChangeShapeType="1"/>
          </p:cNvSpPr>
          <p:nvPr/>
        </p:nvSpPr>
        <p:spPr bwMode="auto">
          <a:xfrm flipH="1" flipV="1">
            <a:off x="5379119" y="1211319"/>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1500" b="1">
              <a:solidFill>
                <a:schemeClr val="bg1"/>
              </a:solidFill>
              <a:latin typeface="Gotham Medium" panose="02000604030000020004"/>
            </a:endParaRPr>
          </a:p>
        </p:txBody>
      </p:sp>
      <p:sp>
        <p:nvSpPr>
          <p:cNvPr id="36869" name="Line 8"/>
          <p:cNvSpPr>
            <a:spLocks noChangeShapeType="1"/>
          </p:cNvSpPr>
          <p:nvPr/>
        </p:nvSpPr>
        <p:spPr bwMode="auto">
          <a:xfrm flipV="1">
            <a:off x="3561630" y="1208937"/>
            <a:ext cx="513873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1500" b="1">
              <a:solidFill>
                <a:schemeClr val="bg1"/>
              </a:solidFill>
              <a:latin typeface="Gotham Medium" panose="02000604030000020004"/>
            </a:endParaRPr>
          </a:p>
        </p:txBody>
      </p:sp>
      <p:sp>
        <p:nvSpPr>
          <p:cNvPr id="13" name="TextBox 12">
            <a:extLst>
              <a:ext uri="{FF2B5EF4-FFF2-40B4-BE49-F238E27FC236}">
                <a16:creationId xmlns:a16="http://schemas.microsoft.com/office/drawing/2014/main" id="{E3225621-1F29-493D-A2BD-27F3A526DFC8}"/>
              </a:ext>
            </a:extLst>
          </p:cNvPr>
          <p:cNvSpPr txBox="1"/>
          <p:nvPr/>
        </p:nvSpPr>
        <p:spPr>
          <a:xfrm>
            <a:off x="285505" y="69405"/>
            <a:ext cx="2582777" cy="611706"/>
          </a:xfrm>
          <a:prstGeom prst="rect">
            <a:avLst/>
          </a:prstGeom>
          <a:noFill/>
        </p:spPr>
        <p:txBody>
          <a:bodyPr wrap="square" rtlCol="0">
            <a:spAutoFit/>
          </a:bodyPr>
          <a:lstStyle/>
          <a:p>
            <a:pPr algn="l"/>
            <a:r>
              <a:rPr lang="en-US" sz="3375" b="1" dirty="0">
                <a:solidFill>
                  <a:schemeClr val="bg1"/>
                </a:solidFill>
                <a:latin typeface="Gotham Medium" panose="02000604030000020004"/>
              </a:rPr>
              <a:t>CONCLUSION</a:t>
            </a:r>
            <a:endParaRPr lang="en-US" sz="2531" b="1" dirty="0">
              <a:solidFill>
                <a:schemeClr val="bg1"/>
              </a:solidFill>
              <a:latin typeface="Gotham Medium" panose="02000604030000020004"/>
            </a:endParaRPr>
          </a:p>
        </p:txBody>
      </p:sp>
      <p:sp>
        <p:nvSpPr>
          <p:cNvPr id="12" name="Rectangle: Rounded Corners 4">
            <a:extLst>
              <a:ext uri="{FF2B5EF4-FFF2-40B4-BE49-F238E27FC236}">
                <a16:creationId xmlns:a16="http://schemas.microsoft.com/office/drawing/2014/main" id="{03509706-7A6A-4C76-88E5-48F9ECC09BF3}"/>
              </a:ext>
            </a:extLst>
          </p:cNvPr>
          <p:cNvSpPr txBox="1"/>
          <p:nvPr/>
        </p:nvSpPr>
        <p:spPr>
          <a:xfrm>
            <a:off x="704850" y="867600"/>
            <a:ext cx="10972800" cy="809821"/>
          </a:xfrm>
          <a:prstGeom prst="rect">
            <a:avLst/>
          </a:prstGeom>
          <a:solidFill>
            <a:srgbClr val="002060">
              <a:alpha val="40000"/>
            </a:srgbClr>
          </a:solidFill>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11" tIns="90011" rIns="90011" bIns="90011" numCol="1" spcCol="1270" anchor="ctr" anchorCtr="0">
            <a:noAutofit/>
          </a:bodyPr>
          <a:lstStyle/>
          <a:p>
            <a:pPr defTabSz="562550">
              <a:lnSpc>
                <a:spcPct val="90000"/>
              </a:lnSpc>
              <a:spcBef>
                <a:spcPct val="0"/>
              </a:spcBef>
              <a:spcAft>
                <a:spcPct val="35000"/>
              </a:spcAft>
            </a:pPr>
            <a:r>
              <a:rPr lang="en-US" sz="2400" b="1" u="sng"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ITCFranklinGothicStd-Hvy"/>
              </a:rPr>
              <a:t>Life Response:</a:t>
            </a:r>
            <a:r>
              <a:rPr lang="en-US" sz="2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Pray for the Spirit to guide your church leaders to pursue wisdom. </a:t>
            </a:r>
          </a:p>
          <a:p>
            <a:pPr defTabSz="562550">
              <a:lnSpc>
                <a:spcPct val="90000"/>
              </a:lnSpc>
              <a:spcBef>
                <a:spcPct val="0"/>
              </a:spcBef>
              <a:spcAft>
                <a:spcPct val="35000"/>
              </a:spcAft>
            </a:pPr>
            <a:endParaRPr lang="en-US" sz="2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E242E6CB-4105-4059-A082-C59926DEAD8E}"/>
              </a:ext>
            </a:extLst>
          </p:cNvPr>
          <p:cNvSpPr/>
          <p:nvPr/>
        </p:nvSpPr>
        <p:spPr>
          <a:xfrm>
            <a:off x="772234" y="3887617"/>
            <a:ext cx="10972800" cy="1790170"/>
          </a:xfrm>
          <a:prstGeom prst="rect">
            <a:avLst/>
          </a:prstGeom>
          <a:solidFill>
            <a:srgbClr val="002060">
              <a:alpha val="40000"/>
            </a:srgbClr>
          </a:solidFill>
        </p:spPr>
        <p:txBody>
          <a:bodyPr wrap="square">
            <a:spAutoFit/>
          </a:bodyPr>
          <a:lstStyle/>
          <a:p>
            <a:pPr marL="0" marR="0">
              <a:lnSpc>
                <a:spcPct val="107000"/>
              </a:lnSpc>
              <a:spcBef>
                <a:spcPts val="0"/>
              </a:spcBef>
              <a:spcAft>
                <a:spcPts val="0"/>
              </a:spcAft>
            </a:pPr>
            <a:r>
              <a:rPr lang="en-US" sz="2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Responsibility of Leaders</a:t>
            </a:r>
          </a:p>
          <a:p>
            <a:pPr lvl="1">
              <a:lnSpc>
                <a:spcPct val="107000"/>
              </a:lnSpc>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Again and again in today’s text, Paul calls attention to the unique call for leaders of God’s people. Because God’s people are a temple, together, those charged with building this community will be held to a high standard. If you have a leadership position in your church community, answer the first prompt. If you do not, you can respond to the second prompt to pray for your leaders. </a:t>
            </a:r>
          </a:p>
        </p:txBody>
      </p:sp>
      <p:sp>
        <p:nvSpPr>
          <p:cNvPr id="2" name="Line 10">
            <a:extLst>
              <a:ext uri="{FF2B5EF4-FFF2-40B4-BE49-F238E27FC236}">
                <a16:creationId xmlns:a16="http://schemas.microsoft.com/office/drawing/2014/main" id="{D8F53AD6-DA82-F1FE-FBD7-32124BC0E320}"/>
              </a:ext>
            </a:extLst>
          </p:cNvPr>
          <p:cNvSpPr>
            <a:spLocks noChangeShapeType="1"/>
          </p:cNvSpPr>
          <p:nvPr/>
        </p:nvSpPr>
        <p:spPr bwMode="auto">
          <a:xfrm flipV="1">
            <a:off x="285504" y="3767782"/>
            <a:ext cx="11459529" cy="3337"/>
          </a:xfrm>
          <a:prstGeom prst="line">
            <a:avLst/>
          </a:prstGeom>
          <a:noFill/>
          <a:ln w="165100">
            <a:solidFill>
              <a:schemeClr val="tx1"/>
            </a:solidFill>
            <a:round/>
            <a:headEnd/>
            <a:tailEnd/>
          </a:ln>
        </p:spPr>
        <p:txBody>
          <a:bodyPr anchor="ctr"/>
          <a:lstStyle/>
          <a:p>
            <a:pPr algn="l"/>
            <a:endParaRPr lang="en-US" sz="1406" b="1"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4" name="Line 10">
            <a:extLst>
              <a:ext uri="{FF2B5EF4-FFF2-40B4-BE49-F238E27FC236}">
                <a16:creationId xmlns:a16="http://schemas.microsoft.com/office/drawing/2014/main" id="{EDFFB445-FA40-DBAA-2E9B-305B7F4293C7}"/>
              </a:ext>
            </a:extLst>
          </p:cNvPr>
          <p:cNvSpPr>
            <a:spLocks noChangeShapeType="1"/>
          </p:cNvSpPr>
          <p:nvPr/>
        </p:nvSpPr>
        <p:spPr bwMode="auto">
          <a:xfrm flipV="1">
            <a:off x="326884" y="681111"/>
            <a:ext cx="11350766" cy="69992"/>
          </a:xfrm>
          <a:prstGeom prst="line">
            <a:avLst/>
          </a:prstGeom>
          <a:noFill/>
          <a:ln w="165100">
            <a:solidFill>
              <a:schemeClr val="tx1"/>
            </a:solidFill>
            <a:round/>
            <a:headEnd/>
            <a:tailEnd/>
          </a:ln>
        </p:spPr>
        <p:txBody>
          <a:bodyPr anchor="ctr"/>
          <a:lstStyle/>
          <a:p>
            <a:pPr algn="l"/>
            <a:endParaRPr lang="en-US" sz="1406" b="1"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5" name="Date Placeholder 3">
            <a:extLst>
              <a:ext uri="{FF2B5EF4-FFF2-40B4-BE49-F238E27FC236}">
                <a16:creationId xmlns:a16="http://schemas.microsoft.com/office/drawing/2014/main" id="{CC2B7BBE-60C3-0CC3-A5F8-078EEF0DFAEC}"/>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11" name="Slide Number Placeholder 6">
            <a:extLst>
              <a:ext uri="{FF2B5EF4-FFF2-40B4-BE49-F238E27FC236}">
                <a16:creationId xmlns:a16="http://schemas.microsoft.com/office/drawing/2014/main" id="{83751480-6994-A786-EED7-841EE85F77E3}"/>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18</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7" name="Footer Placeholder 4">
            <a:extLst>
              <a:ext uri="{FF2B5EF4-FFF2-40B4-BE49-F238E27FC236}">
                <a16:creationId xmlns:a16="http://schemas.microsoft.com/office/drawing/2014/main" id="{CFEDF4EB-0C85-1F86-6366-3B6633AFEADB}"/>
              </a:ext>
            </a:extLst>
          </p:cNvPr>
          <p:cNvSpPr>
            <a:spLocks noGrp="1"/>
          </p:cNvSpPr>
          <p:nvPr>
            <p:ph type="ftr" sz="quarter" idx="11"/>
          </p:nvPr>
        </p:nvSpPr>
        <p:spPr>
          <a:xfrm>
            <a:off x="4038600" y="6546850"/>
            <a:ext cx="466344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p>
        </p:txBody>
      </p:sp>
    </p:spTree>
    <p:extLst>
      <p:ext uri="{BB962C8B-B14F-4D97-AF65-F5344CB8AC3E}">
        <p14:creationId xmlns:p14="http://schemas.microsoft.com/office/powerpoint/2010/main" val="1141615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B4A6BAED-EBE6-4796-91D1-762EB5936B76}"/>
              </a:ext>
            </a:extLst>
          </p:cNvPr>
          <p:cNvSpPr>
            <a:spLocks noGrp="1"/>
          </p:cNvSpPr>
          <p:nvPr>
            <p:ph type="ctrTitle"/>
          </p:nvPr>
        </p:nvSpPr>
        <p:spPr>
          <a:xfrm>
            <a:off x="685800" y="357200"/>
            <a:ext cx="10540874" cy="1092906"/>
          </a:xfrm>
          <a:solidFill>
            <a:srgbClr val="00206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Autofit/>
          </a:bodyPr>
          <a:lstStyle/>
          <a:p>
            <a:r>
              <a:rPr lang="en-US" sz="5400" b="1" dirty="0">
                <a:solidFill>
                  <a:schemeClr val="bg1"/>
                </a:solidFill>
                <a:effectLst>
                  <a:outerShdw blurRad="38100" dist="38100" dir="2700000" algn="tl">
                    <a:srgbClr val="000000">
                      <a:alpha val="43137"/>
                    </a:srgbClr>
                  </a:outerShdw>
                </a:effectLst>
                <a:latin typeface="Gotham Medium" panose="02000604030000020004"/>
              </a:rPr>
              <a:t>END</a:t>
            </a:r>
          </a:p>
        </p:txBody>
      </p:sp>
      <p:sp>
        <p:nvSpPr>
          <p:cNvPr id="11" name="TextBox 10">
            <a:extLst>
              <a:ext uri="{FF2B5EF4-FFF2-40B4-BE49-F238E27FC236}">
                <a16:creationId xmlns:a16="http://schemas.microsoft.com/office/drawing/2014/main" id="{3F53B30E-B5A5-3D80-C2B9-CADF2BF71BE7}"/>
              </a:ext>
            </a:extLst>
          </p:cNvPr>
          <p:cNvSpPr txBox="1"/>
          <p:nvPr/>
        </p:nvSpPr>
        <p:spPr>
          <a:xfrm>
            <a:off x="685800" y="1351508"/>
            <a:ext cx="10540874" cy="2385268"/>
          </a:xfrm>
          <a:prstGeom prst="rect">
            <a:avLst/>
          </a:prstGeom>
          <a:solidFill>
            <a:srgbClr val="00206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800" b="1" dirty="0">
                <a:solidFill>
                  <a:schemeClr val="bg1"/>
                </a:solidFill>
                <a:effectLst>
                  <a:outerShdw blurRad="38100" dist="38100" dir="2700000" algn="tl">
                    <a:srgbClr val="000000">
                      <a:alpha val="43137"/>
                    </a:srgbClr>
                  </a:outerShdw>
                </a:effectLst>
                <a:latin typeface="Gotham Medium" panose="02000604030000020004"/>
              </a:rPr>
              <a:t>The Lord bless thee, and keep thee:</a:t>
            </a:r>
          </a:p>
          <a:p>
            <a:r>
              <a:rPr lang="en-US" sz="2800" b="1" dirty="0">
                <a:solidFill>
                  <a:schemeClr val="bg1"/>
                </a:solidFill>
                <a:effectLst>
                  <a:outerShdw blurRad="38100" dist="38100" dir="2700000" algn="tl">
                    <a:srgbClr val="000000">
                      <a:alpha val="43137"/>
                    </a:srgbClr>
                  </a:outerShdw>
                </a:effectLst>
                <a:latin typeface="Gotham Medium" panose="02000604030000020004"/>
              </a:rPr>
              <a:t>The Lord make his face shine upon thee, and be gracious unto thee:</a:t>
            </a:r>
          </a:p>
          <a:p>
            <a:r>
              <a:rPr lang="en-US" sz="2800" b="1" dirty="0">
                <a:solidFill>
                  <a:schemeClr val="bg1"/>
                </a:solidFill>
                <a:effectLst>
                  <a:outerShdw blurRad="38100" dist="38100" dir="2700000" algn="tl">
                    <a:srgbClr val="000000">
                      <a:alpha val="43137"/>
                    </a:srgbClr>
                  </a:outerShdw>
                </a:effectLst>
                <a:latin typeface="Gotham Medium" panose="02000604030000020004"/>
              </a:rPr>
              <a:t>The Lord lift up his countenance upon thee and give thee peace.</a:t>
            </a:r>
            <a:endParaRPr lang="en-US" sz="900" b="1" dirty="0">
              <a:solidFill>
                <a:schemeClr val="bg1"/>
              </a:solidFill>
              <a:effectLst>
                <a:outerShdw blurRad="38100" dist="38100" dir="2700000" algn="tl">
                  <a:srgbClr val="000000">
                    <a:alpha val="43137"/>
                  </a:srgbClr>
                </a:outerShdw>
              </a:effectLst>
              <a:latin typeface="Gotham Medium" panose="02000604030000020004"/>
            </a:endParaRPr>
          </a:p>
          <a:p>
            <a:endParaRPr lang="en-US" sz="900" b="1" dirty="0">
              <a:solidFill>
                <a:schemeClr val="bg1"/>
              </a:solidFill>
              <a:effectLst>
                <a:outerShdw blurRad="38100" dist="38100" dir="2700000" algn="tl">
                  <a:srgbClr val="000000">
                    <a:alpha val="43137"/>
                  </a:srgbClr>
                </a:outerShdw>
              </a:effectLst>
              <a:latin typeface="Gotham Medium" panose="02000604030000020004"/>
            </a:endParaRPr>
          </a:p>
          <a:p>
            <a:pPr algn="r"/>
            <a:r>
              <a:rPr lang="en-US" sz="900" b="1" dirty="0">
                <a:solidFill>
                  <a:schemeClr val="bg1"/>
                </a:solidFill>
                <a:effectLst>
                  <a:outerShdw blurRad="38100" dist="38100" dir="2700000" algn="tl">
                    <a:srgbClr val="000000">
                      <a:alpha val="43137"/>
                    </a:srgbClr>
                  </a:outerShdw>
                </a:effectLst>
                <a:latin typeface="Gotham Medium" panose="02000604030000020004"/>
              </a:rPr>
              <a:t> </a:t>
            </a:r>
            <a:r>
              <a:rPr lang="en-US" sz="2000" b="1" dirty="0">
                <a:solidFill>
                  <a:schemeClr val="bg1"/>
                </a:solidFill>
                <a:effectLst>
                  <a:outerShdw blurRad="38100" dist="38100" dir="2700000" algn="tl">
                    <a:srgbClr val="000000">
                      <a:alpha val="43137"/>
                    </a:srgbClr>
                  </a:outerShdw>
                </a:effectLst>
                <a:latin typeface="Gotham Medium" panose="02000604030000020004"/>
              </a:rPr>
              <a:t>- Numbers 6:24-26, KJV</a:t>
            </a:r>
          </a:p>
          <a:p>
            <a:pPr algn="r"/>
            <a:endParaRPr lang="en-US" sz="3600" b="1"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5" name="Date Placeholder 3">
            <a:extLst>
              <a:ext uri="{FF2B5EF4-FFF2-40B4-BE49-F238E27FC236}">
                <a16:creationId xmlns:a16="http://schemas.microsoft.com/office/drawing/2014/main" id="{FAB1D3B1-C924-C9DA-C08D-4136577EDF1E}"/>
              </a:ext>
            </a:extLst>
          </p:cNvPr>
          <p:cNvSpPr txBox="1">
            <a:spLocks/>
          </p:cNvSpPr>
          <p:nvPr/>
        </p:nvSpPr>
        <p:spPr>
          <a:xfrm>
            <a:off x="457200" y="6604000"/>
            <a:ext cx="2743200" cy="36512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10" name="Slide Number Placeholder 6">
            <a:extLst>
              <a:ext uri="{FF2B5EF4-FFF2-40B4-BE49-F238E27FC236}">
                <a16:creationId xmlns:a16="http://schemas.microsoft.com/office/drawing/2014/main" id="{6A96B3E6-75D9-75C1-6EE9-18D5F8E3334A}"/>
              </a:ext>
            </a:extLst>
          </p:cNvPr>
          <p:cNvSpPr txBox="1">
            <a:spLocks/>
          </p:cNvSpPr>
          <p:nvPr/>
        </p:nvSpPr>
        <p:spPr>
          <a:xfrm>
            <a:off x="8610600" y="65468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19</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 name="Footer Placeholder 4">
            <a:extLst>
              <a:ext uri="{FF2B5EF4-FFF2-40B4-BE49-F238E27FC236}">
                <a16:creationId xmlns:a16="http://schemas.microsoft.com/office/drawing/2014/main" id="{2C3D7DEB-30BC-4080-826A-2E17ED60B5B3}"/>
              </a:ext>
            </a:extLst>
          </p:cNvPr>
          <p:cNvSpPr txBox="1">
            <a:spLocks/>
          </p:cNvSpPr>
          <p:nvPr/>
        </p:nvSpPr>
        <p:spPr>
          <a:xfrm>
            <a:off x="4038600" y="6546850"/>
            <a:ext cx="466344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cap="small">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endPar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grpSp>
        <p:nvGrpSpPr>
          <p:cNvPr id="3" name="Group 2">
            <a:extLst>
              <a:ext uri="{FF2B5EF4-FFF2-40B4-BE49-F238E27FC236}">
                <a16:creationId xmlns:a16="http://schemas.microsoft.com/office/drawing/2014/main" id="{045A9611-48AB-EE6D-7042-3E0FC8C19B11}"/>
              </a:ext>
            </a:extLst>
          </p:cNvPr>
          <p:cNvGrpSpPr/>
          <p:nvPr/>
        </p:nvGrpSpPr>
        <p:grpSpPr>
          <a:xfrm>
            <a:off x="8165431" y="5649299"/>
            <a:ext cx="3633537" cy="620331"/>
            <a:chOff x="2514600" y="5392902"/>
            <a:chExt cx="5048626" cy="1228520"/>
          </a:xfrm>
        </p:grpSpPr>
        <p:grpSp>
          <p:nvGrpSpPr>
            <p:cNvPr id="4" name="Group 3">
              <a:extLst>
                <a:ext uri="{FF2B5EF4-FFF2-40B4-BE49-F238E27FC236}">
                  <a16:creationId xmlns:a16="http://schemas.microsoft.com/office/drawing/2014/main" id="{45AEE329-11DD-C465-EF4B-4971F7DB21EA}"/>
                </a:ext>
              </a:extLst>
            </p:cNvPr>
            <p:cNvGrpSpPr/>
            <p:nvPr/>
          </p:nvGrpSpPr>
          <p:grpSpPr>
            <a:xfrm>
              <a:off x="3200400" y="5392902"/>
              <a:ext cx="3659864" cy="966599"/>
              <a:chOff x="3142974" y="5695307"/>
              <a:chExt cx="6718852" cy="2166525"/>
            </a:xfrm>
          </p:grpSpPr>
          <p:sp>
            <p:nvSpPr>
              <p:cNvPr id="7" name="Rectangle: Rounded Corners 6">
                <a:extLst>
                  <a:ext uri="{FF2B5EF4-FFF2-40B4-BE49-F238E27FC236}">
                    <a16:creationId xmlns:a16="http://schemas.microsoft.com/office/drawing/2014/main" id="{2122FC25-44DC-2606-237A-D35912C0A137}"/>
                  </a:ext>
                </a:extLst>
              </p:cNvPr>
              <p:cNvSpPr/>
              <p:nvPr/>
            </p:nvSpPr>
            <p:spPr>
              <a:xfrm>
                <a:off x="3142974" y="5695307"/>
                <a:ext cx="6718852" cy="2166525"/>
              </a:xfrm>
              <a:prstGeom prst="roundRect">
                <a:avLst/>
              </a:prstGeom>
              <a:blipFill rotWithShape="1">
                <a:blip r:embed="rId3" cstate="print">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solidFill>
                    <a:schemeClr val="bg1"/>
                  </a:solidFill>
                  <a:effectLst>
                    <a:outerShdw blurRad="63500" dist="25400" dir="2700000" rotWithShape="0">
                      <a:srgbClr val="000000">
                        <a:alpha val="70000"/>
                      </a:srgbClr>
                    </a:outerShdw>
                  </a:effectLst>
                </a:endParaRPr>
              </a:p>
            </p:txBody>
          </p:sp>
          <p:grpSp>
            <p:nvGrpSpPr>
              <p:cNvPr id="8" name="Group 13">
                <a:extLst>
                  <a:ext uri="{FF2B5EF4-FFF2-40B4-BE49-F238E27FC236}">
                    <a16:creationId xmlns:a16="http://schemas.microsoft.com/office/drawing/2014/main" id="{A8F76911-C5DD-0D61-A6EE-2995878459A6}"/>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9" name="Picture 8" descr="A picture containing drawing, room&#10;&#10;Description automatically generated">
                  <a:extLst>
                    <a:ext uri="{FF2B5EF4-FFF2-40B4-BE49-F238E27FC236}">
                      <a16:creationId xmlns:a16="http://schemas.microsoft.com/office/drawing/2014/main" id="{E344F2DC-4E6C-EE85-193F-4645E14225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2" name="Picture 11" descr="A close up of a logo&#10;&#10;Description automatically generated">
                  <a:extLst>
                    <a:ext uri="{FF2B5EF4-FFF2-40B4-BE49-F238E27FC236}">
                      <a16:creationId xmlns:a16="http://schemas.microsoft.com/office/drawing/2014/main" id="{914C8E87-FC25-5F8E-97F5-2DF063639C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3" name="Picture 12">
                  <a:extLst>
                    <a:ext uri="{FF2B5EF4-FFF2-40B4-BE49-F238E27FC236}">
                      <a16:creationId xmlns:a16="http://schemas.microsoft.com/office/drawing/2014/main" id="{C587A062-2CE7-99F3-8AE1-47AEDFB0A2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6" name="Rectangle 5">
              <a:extLst>
                <a:ext uri="{FF2B5EF4-FFF2-40B4-BE49-F238E27FC236}">
                  <a16:creationId xmlns:a16="http://schemas.microsoft.com/office/drawing/2014/main" id="{AEE6CB7E-D3BA-CBEC-008E-BE00C504E8EE}"/>
                </a:ext>
              </a:extLst>
            </p:cNvPr>
            <p:cNvSpPr/>
            <p:nvPr/>
          </p:nvSpPr>
          <p:spPr>
            <a:xfrm>
              <a:off x="2514600" y="6188089"/>
              <a:ext cx="5048626" cy="433333"/>
            </a:xfrm>
            <a:prstGeom prst="rect">
              <a:avLst/>
            </a:prstGeom>
            <a:solidFill>
              <a:srgbClr val="002060"/>
            </a:solidFill>
          </p:spPr>
          <p:txBody>
            <a:bodyPr wrap="square" lIns="64291" tIns="32146" rIns="64291" bIns="32146">
              <a:spAutoFit/>
            </a:bodyPr>
            <a:lstStyle/>
            <a:p>
              <a:r>
                <a:rPr lang="en-US" sz="500" b="1" dirty="0">
                  <a:solidFill>
                    <a:schemeClr val="bg1"/>
                  </a:solidFill>
                  <a:latin typeface="Gotham Book"/>
                  <a:cs typeface="Lucida Sans Unicode" panose="020B0602030504020204" pitchFamily="34" charset="0"/>
                </a:rPr>
                <a:t>Material adapted by Stanford W. Bowman Jr. from Echoes® Adult and Bible-in-Life® Adult Summer 2025 quarter with permission, © David C Cook, https://davidccook.org. May not be further reproduced. All rights reserved.</a:t>
              </a:r>
            </a:p>
          </p:txBody>
        </p:sp>
      </p:grpSp>
    </p:spTree>
    <p:extLst>
      <p:ext uri="{BB962C8B-B14F-4D97-AF65-F5344CB8AC3E}">
        <p14:creationId xmlns:p14="http://schemas.microsoft.com/office/powerpoint/2010/main" val="102223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09BDD88-4276-CE3C-29F0-EEDC1CB90EF2}"/>
              </a:ext>
            </a:extLst>
          </p:cNvPr>
          <p:cNvSpPr txBox="1">
            <a:spLocks/>
          </p:cNvSpPr>
          <p:nvPr/>
        </p:nvSpPr>
        <p:spPr>
          <a:xfrm>
            <a:off x="540569" y="100894"/>
            <a:ext cx="5422217" cy="965229"/>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7000"/>
              </a:lnSpc>
              <a:spcBef>
                <a:spcPts val="0"/>
              </a:spcBef>
            </a:pPr>
            <a:r>
              <a:rPr lang="en-US" b="1" u="heavy" cap="small" dirty="0">
                <a:solidFill>
                  <a:srgbClr val="002060"/>
                </a:solidFill>
                <a:effectLst>
                  <a:outerShdw blurRad="38100" dist="38100" dir="2700000" algn="tl">
                    <a:srgbClr val="000000">
                      <a:alpha val="43137"/>
                    </a:srgbClr>
                  </a:outerShdw>
                </a:effectLst>
                <a:uFill>
                  <a:solidFill>
                    <a:schemeClr val="tx1"/>
                  </a:solidFill>
                </a:uFill>
                <a:latin typeface="Gotham Medium" panose="02000604030000020004"/>
                <a:cs typeface="Times New Roman" panose="02020603050405020304" pitchFamily="18" charset="0"/>
              </a:rPr>
              <a:t>Prayer</a:t>
            </a:r>
          </a:p>
        </p:txBody>
      </p:sp>
      <p:sp>
        <p:nvSpPr>
          <p:cNvPr id="15" name="Content Placeholder 2">
            <a:extLst>
              <a:ext uri="{FF2B5EF4-FFF2-40B4-BE49-F238E27FC236}">
                <a16:creationId xmlns:a16="http://schemas.microsoft.com/office/drawing/2014/main" id="{D707A61F-6EAB-75DE-746A-CF80411AF4B2}"/>
              </a:ext>
            </a:extLst>
          </p:cNvPr>
          <p:cNvSpPr txBox="1">
            <a:spLocks/>
          </p:cNvSpPr>
          <p:nvPr/>
        </p:nvSpPr>
        <p:spPr>
          <a:xfrm>
            <a:off x="806999" y="967123"/>
            <a:ext cx="5422216" cy="232198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spc="50" dirty="0">
                <a:ln w="0"/>
                <a:solidFill>
                  <a:srgbClr val="002060"/>
                </a:solidFill>
                <a:effectLst>
                  <a:outerShdw blurRad="38100" dist="38100" dir="2700000" algn="tl">
                    <a:srgbClr val="000000">
                      <a:alpha val="43137"/>
                    </a:srgbClr>
                  </a:outerShdw>
                </a:effectLst>
                <a:latin typeface="Gotham Medium"/>
              </a:rPr>
              <a:t>Father God, thank You for choosing to live in us as Your temple. Teach us to honor one another as those blessed to carry Your presence. In Jesus’ name.</a:t>
            </a:r>
          </a:p>
          <a:p>
            <a:pPr marL="0" indent="0" algn="r">
              <a:buNone/>
            </a:pPr>
            <a:r>
              <a:rPr lang="en-US" b="1" spc="50" dirty="0">
                <a:ln w="0"/>
                <a:solidFill>
                  <a:srgbClr val="002060"/>
                </a:solidFill>
                <a:effectLst>
                  <a:outerShdw blurRad="38100" dist="38100" dir="2700000" algn="tl">
                    <a:srgbClr val="000000">
                      <a:alpha val="43137"/>
                    </a:srgbClr>
                  </a:outerShdw>
                </a:effectLst>
                <a:latin typeface="Gotham Medium"/>
              </a:rPr>
              <a:t> Amen. </a:t>
            </a:r>
          </a:p>
          <a:p>
            <a:pPr marL="0" indent="0">
              <a:buNone/>
            </a:pPr>
            <a:endParaRPr lang="en-US" b="1" spc="50" dirty="0">
              <a:ln w="0"/>
              <a:solidFill>
                <a:srgbClr val="002060"/>
              </a:solidFill>
              <a:effectLst>
                <a:outerShdw blurRad="38100" dist="38100" dir="2700000" algn="tl">
                  <a:srgbClr val="000000">
                    <a:alpha val="43137"/>
                  </a:srgbClr>
                </a:outerShdw>
              </a:effectLst>
              <a:latin typeface="Gotham Medium"/>
            </a:endParaRPr>
          </a:p>
        </p:txBody>
      </p:sp>
      <p:sp>
        <p:nvSpPr>
          <p:cNvPr id="16" name="TextBox 15">
            <a:extLst>
              <a:ext uri="{FF2B5EF4-FFF2-40B4-BE49-F238E27FC236}">
                <a16:creationId xmlns:a16="http://schemas.microsoft.com/office/drawing/2014/main" id="{DEC6D535-8061-B65D-F8A6-4BF869745327}"/>
              </a:ext>
            </a:extLst>
          </p:cNvPr>
          <p:cNvSpPr txBox="1"/>
          <p:nvPr/>
        </p:nvSpPr>
        <p:spPr>
          <a:xfrm>
            <a:off x="673783" y="3429000"/>
            <a:ext cx="5822551" cy="135793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3200" b="1" u="heavy" cap="small" dirty="0">
                <a:solidFill>
                  <a:srgbClr val="002060"/>
                </a:solidFill>
                <a:effectLst>
                  <a:outerShdw blurRad="38100" dist="38100" dir="2700000" algn="tl">
                    <a:srgbClr val="000000">
                      <a:alpha val="43137"/>
                    </a:srgbClr>
                  </a:outerShdw>
                </a:effectLst>
                <a:uFill>
                  <a:solidFill>
                    <a:schemeClr val="tx1"/>
                  </a:solidFill>
                </a:uFill>
                <a:latin typeface="Gotham Medium" panose="02000604030000020004"/>
                <a:ea typeface="Calibri" panose="020F0502020204030204" pitchFamily="34" charset="0"/>
                <a:cs typeface="Times New Roman" panose="02020603050405020304" pitchFamily="18" charset="0"/>
              </a:rPr>
              <a:t>Thought to Remember</a:t>
            </a:r>
          </a:p>
          <a:p>
            <a:pPr lvl="2"/>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 carry God’s presence in the world. </a:t>
            </a:r>
          </a:p>
        </p:txBody>
      </p:sp>
      <p:pic>
        <p:nvPicPr>
          <p:cNvPr id="17" name="Picture 16">
            <a:extLst>
              <a:ext uri="{FF2B5EF4-FFF2-40B4-BE49-F238E27FC236}">
                <a16:creationId xmlns:a16="http://schemas.microsoft.com/office/drawing/2014/main" id="{0577D1D0-3DC8-B092-C041-547363E077CA}"/>
              </a:ext>
            </a:extLst>
          </p:cNvPr>
          <p:cNvPicPr>
            <a:picLocks noChangeAspect="1"/>
          </p:cNvPicPr>
          <p:nvPr/>
        </p:nvPicPr>
        <p:blipFill>
          <a:blip r:embed="rId3"/>
          <a:srcRect t="12604" b="12604"/>
          <a:stretch/>
        </p:blipFill>
        <p:spPr>
          <a:xfrm>
            <a:off x="6229215" y="10"/>
            <a:ext cx="5962785" cy="6689548"/>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432471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C396322-2CBB-F4E4-7466-FFCBDFC94B60}"/>
              </a:ext>
            </a:extLst>
          </p:cNvPr>
          <p:cNvSpPr/>
          <p:nvPr/>
        </p:nvSpPr>
        <p:spPr>
          <a:xfrm>
            <a:off x="0" y="810308"/>
            <a:ext cx="12125325" cy="5765117"/>
          </a:xfrm>
          <a:prstGeom prst="rect">
            <a:avLst/>
          </a:prstGeom>
          <a:solidFill>
            <a:schemeClr val="bg1">
              <a:alpha val="2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8" name="Line 7"/>
          <p:cNvSpPr>
            <a:spLocks noChangeShapeType="1"/>
          </p:cNvSpPr>
          <p:nvPr/>
        </p:nvSpPr>
        <p:spPr bwMode="auto">
          <a:xfrm flipH="1" flipV="1">
            <a:off x="-557806" y="2247915"/>
            <a:ext cx="8358188"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effectLst>
                <a:outerShdw blurRad="38100" dist="38100" dir="2700000" algn="tl">
                  <a:srgbClr val="000000">
                    <a:alpha val="43137"/>
                  </a:srgbClr>
                </a:outerShdw>
              </a:effectLst>
              <a:latin typeface="Gotham Medium" panose="02000604030000020004"/>
            </a:endParaRPr>
          </a:p>
        </p:txBody>
      </p:sp>
      <p:sp>
        <p:nvSpPr>
          <p:cNvPr id="36869" name="Line 8"/>
          <p:cNvSpPr>
            <a:spLocks noChangeShapeType="1"/>
          </p:cNvSpPr>
          <p:nvPr/>
        </p:nvSpPr>
        <p:spPr bwMode="auto">
          <a:xfrm flipV="1">
            <a:off x="3339541" y="1592360"/>
            <a:ext cx="835818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effectLst>
                <a:outerShdw blurRad="38100" dist="38100" dir="2700000" algn="tl">
                  <a:srgbClr val="000000">
                    <a:alpha val="43137"/>
                  </a:srgbClr>
                </a:outerShdw>
              </a:effectLst>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effectLst>
                <a:outerShdw blurRad="38100" dist="38100" dir="2700000" algn="tl">
                  <a:srgbClr val="000000">
                    <a:alpha val="43137"/>
                  </a:srgbClr>
                </a:outerShdw>
              </a:effectLst>
              <a:latin typeface="Gotham Medium" panose="02000604030000020004"/>
            </a:endParaRPr>
          </a:p>
        </p:txBody>
      </p:sp>
      <p:sp>
        <p:nvSpPr>
          <p:cNvPr id="27" name="TextBox 26">
            <a:extLst>
              <a:ext uri="{FF2B5EF4-FFF2-40B4-BE49-F238E27FC236}">
                <a16:creationId xmlns:a16="http://schemas.microsoft.com/office/drawing/2014/main" id="{179360E6-2B9F-4F9B-A245-89821C837B3F}"/>
              </a:ext>
            </a:extLst>
          </p:cNvPr>
          <p:cNvSpPr txBox="1"/>
          <p:nvPr/>
        </p:nvSpPr>
        <p:spPr>
          <a:xfrm>
            <a:off x="1666876" y="52227"/>
            <a:ext cx="5234256" cy="611706"/>
          </a:xfrm>
          <a:prstGeom prst="rect">
            <a:avLst/>
          </a:prstGeom>
          <a:noFill/>
        </p:spPr>
        <p:txBody>
          <a:bodyPr wrap="square" rtlCol="0">
            <a:spAutoFit/>
          </a:bodyPr>
          <a:lstStyle/>
          <a:p>
            <a:pPr algn="l"/>
            <a:r>
              <a:rPr lang="en-US" sz="3375" b="1" dirty="0">
                <a:solidFill>
                  <a:srgbClr val="002060"/>
                </a:solidFill>
                <a:effectLst>
                  <a:outerShdw blurRad="38100" dist="38100" dir="2700000" algn="tl">
                    <a:srgbClr val="000000">
                      <a:alpha val="43137"/>
                    </a:srgbClr>
                  </a:outerShdw>
                </a:effectLst>
                <a:latin typeface="Gotham Medium" panose="02000604030000020004"/>
              </a:rPr>
              <a:t>QUESTION &amp; ANSWER</a:t>
            </a:r>
            <a:endParaRPr lang="en-US" sz="2531" b="1" dirty="0">
              <a:solidFill>
                <a:srgbClr val="002060"/>
              </a:solidFill>
              <a:effectLst>
                <a:outerShdw blurRad="38100" dist="38100" dir="2700000" algn="tl">
                  <a:srgbClr val="000000">
                    <a:alpha val="43137"/>
                  </a:srgbClr>
                </a:outerShdw>
              </a:effectLst>
              <a:latin typeface="Gotham Medium" panose="02000604030000020004"/>
            </a:endParaRPr>
          </a:p>
        </p:txBody>
      </p:sp>
      <p:sp>
        <p:nvSpPr>
          <p:cNvPr id="3" name="Rectangle 2">
            <a:extLst>
              <a:ext uri="{FF2B5EF4-FFF2-40B4-BE49-F238E27FC236}">
                <a16:creationId xmlns:a16="http://schemas.microsoft.com/office/drawing/2014/main" id="{C173528E-EDC8-4FBE-9BE9-878B206B957E}"/>
              </a:ext>
            </a:extLst>
          </p:cNvPr>
          <p:cNvSpPr/>
          <p:nvPr/>
        </p:nvSpPr>
        <p:spPr>
          <a:xfrm>
            <a:off x="923925" y="1043882"/>
            <a:ext cx="9929431" cy="3663695"/>
          </a:xfrm>
          <a:prstGeom prst="rect">
            <a:avLst/>
          </a:prstGeom>
          <a:noFill/>
          <a:ln w="53975">
            <a:noFill/>
          </a:ln>
        </p:spPr>
        <p:txBody>
          <a:bodyPr wrap="square">
            <a:spAutoFit/>
          </a:bodyPr>
          <a:lstStyle/>
          <a:p>
            <a:pPr>
              <a:lnSpc>
                <a:spcPct val="107000"/>
              </a:lnSpc>
            </a:pPr>
            <a:r>
              <a:rPr lang="en-US" sz="24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rPr>
              <a:t>4. Why must church leaders build carefully upon the foundation Paul laid?</a:t>
            </a:r>
          </a:p>
          <a:p>
            <a:pPr>
              <a:lnSpc>
                <a:spcPct val="107000"/>
              </a:lnSpc>
            </a:pPr>
            <a:r>
              <a:rPr lang="en-US" sz="24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rPr>
              <a:t> </a:t>
            </a:r>
          </a:p>
          <a:p>
            <a:pPr>
              <a:lnSpc>
                <a:spcPct val="107000"/>
              </a:lnSpc>
            </a:pPr>
            <a:endParaRPr lang="en-US" sz="24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nSpc>
                <a:spcPct val="107000"/>
              </a:lnSpc>
            </a:pPr>
            <a:endParaRPr lang="en-US" sz="24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endParaRPr>
          </a:p>
          <a:p>
            <a:pPr marR="0">
              <a:lnSpc>
                <a:spcPct val="107000"/>
              </a:lnSpc>
              <a:spcBef>
                <a:spcPts val="0"/>
              </a:spcBef>
              <a:spcAft>
                <a:spcPts val="0"/>
              </a:spcAft>
            </a:pPr>
            <a:r>
              <a:rPr lang="en-US" sz="24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rPr>
              <a:t>5. Why might this passage be relevant to those who aren’t involved in explicitly Christian ministry?</a:t>
            </a:r>
          </a:p>
          <a:p>
            <a:pPr algn="l"/>
            <a:endParaRPr lang="en-US" sz="24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p:txBody>
      </p:sp>
      <p:sp>
        <p:nvSpPr>
          <p:cNvPr id="24" name="Rectangle 23">
            <a:extLst>
              <a:ext uri="{FF2B5EF4-FFF2-40B4-BE49-F238E27FC236}">
                <a16:creationId xmlns:a16="http://schemas.microsoft.com/office/drawing/2014/main" id="{C5AC856C-F84B-4F5B-B75E-528405671DD9}"/>
              </a:ext>
            </a:extLst>
          </p:cNvPr>
          <p:cNvSpPr/>
          <p:nvPr/>
        </p:nvSpPr>
        <p:spPr>
          <a:xfrm>
            <a:off x="1062702" y="3655366"/>
            <a:ext cx="9811512" cy="639855"/>
          </a:xfrm>
          <a:prstGeom prst="rect">
            <a:avLst/>
          </a:prstGeom>
          <a:solidFill>
            <a:schemeClr val="bg1">
              <a:alpha val="50000"/>
            </a:schemeClr>
          </a:solidFill>
          <a:ln w="53975">
            <a:noFill/>
          </a:ln>
        </p:spPr>
        <p:txBody>
          <a:bodyPr wrap="square">
            <a:spAutoFit/>
          </a:bodyPr>
          <a:lstStyle/>
          <a:p>
            <a:pPr>
              <a:lnSpc>
                <a:spcPct val="107000"/>
              </a:lnSpc>
            </a:pPr>
            <a:r>
              <a:rPr lang="en-US" sz="1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Paul urged them to let the law of love be their guide. Following this law, to love others as we love ourselves, should result in humility and a desire to serve others.</a:t>
            </a:r>
          </a:p>
        </p:txBody>
      </p:sp>
      <p:sp>
        <p:nvSpPr>
          <p:cNvPr id="21" name="Rectangle 20">
            <a:extLst>
              <a:ext uri="{FF2B5EF4-FFF2-40B4-BE49-F238E27FC236}">
                <a16:creationId xmlns:a16="http://schemas.microsoft.com/office/drawing/2014/main" id="{D5CA7739-1376-4613-8ADE-73CDD8360891}"/>
              </a:ext>
            </a:extLst>
          </p:cNvPr>
          <p:cNvSpPr/>
          <p:nvPr/>
        </p:nvSpPr>
        <p:spPr>
          <a:xfrm>
            <a:off x="1044855" y="1488515"/>
            <a:ext cx="9811512" cy="639855"/>
          </a:xfrm>
          <a:prstGeom prst="rect">
            <a:avLst/>
          </a:prstGeom>
          <a:solidFill>
            <a:schemeClr val="bg1">
              <a:alpha val="50000"/>
            </a:schemeClr>
          </a:solidFill>
          <a:ln w="53975">
            <a:noFill/>
          </a:ln>
        </p:spPr>
        <p:txBody>
          <a:bodyPr wrap="square">
            <a:spAutoFit/>
          </a:bodyPr>
          <a:lstStyle/>
          <a:p>
            <a:pPr>
              <a:lnSpc>
                <a:spcPct val="107000"/>
              </a:lnSpc>
            </a:pPr>
            <a:r>
              <a:rPr lang="en-US" sz="1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foundation is Jesus Christ, and He deserves all honor. To build something unworthy upon the foundation would be like when the church is not living up to its potential. </a:t>
            </a:r>
          </a:p>
        </p:txBody>
      </p:sp>
      <p:sp>
        <p:nvSpPr>
          <p:cNvPr id="4" name="Title 2">
            <a:extLst>
              <a:ext uri="{FF2B5EF4-FFF2-40B4-BE49-F238E27FC236}">
                <a16:creationId xmlns:a16="http://schemas.microsoft.com/office/drawing/2014/main" id="{6F3E47FF-74B6-4A70-6385-ED278135541F}"/>
              </a:ext>
            </a:extLst>
          </p:cNvPr>
          <p:cNvSpPr txBox="1">
            <a:spLocks/>
          </p:cNvSpPr>
          <p:nvPr/>
        </p:nvSpPr>
        <p:spPr>
          <a:xfrm>
            <a:off x="7525920" y="110151"/>
            <a:ext cx="4289821" cy="517001"/>
          </a:xfrm>
          <a:prstGeom prst="rect">
            <a:avLst/>
          </a:prstGeom>
          <a:solidFill>
            <a:srgbClr val="002060">
              <a:alpha val="60000"/>
            </a:srgb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bg1"/>
                </a:solidFill>
                <a:latin typeface="Gotham Medium"/>
              </a:rPr>
              <a:t>BUILDING FAITHFULLY</a:t>
            </a:r>
          </a:p>
        </p:txBody>
      </p:sp>
      <p:cxnSp>
        <p:nvCxnSpPr>
          <p:cNvPr id="10" name="Straight Connector 9">
            <a:extLst>
              <a:ext uri="{FF2B5EF4-FFF2-40B4-BE49-F238E27FC236}">
                <a16:creationId xmlns:a16="http://schemas.microsoft.com/office/drawing/2014/main" id="{B0E78D4A-D200-4569-4F95-309E61EB8BCD}"/>
              </a:ext>
            </a:extLst>
          </p:cNvPr>
          <p:cNvCxnSpPr/>
          <p:nvPr/>
        </p:nvCxnSpPr>
        <p:spPr>
          <a:xfrm>
            <a:off x="825094" y="781733"/>
            <a:ext cx="10972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5DB36E78-C4B0-93FC-4D7B-F46D4388A855}"/>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15" name="Slide Number Placeholder 6">
            <a:extLst>
              <a:ext uri="{FF2B5EF4-FFF2-40B4-BE49-F238E27FC236}">
                <a16:creationId xmlns:a16="http://schemas.microsoft.com/office/drawing/2014/main" id="{730D53EA-819C-5806-72E6-2D175630A8F1}"/>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20</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Footer Placeholder 4">
            <a:extLst>
              <a:ext uri="{FF2B5EF4-FFF2-40B4-BE49-F238E27FC236}">
                <a16:creationId xmlns:a16="http://schemas.microsoft.com/office/drawing/2014/main" id="{D6110991-0578-D6B7-8F32-F523CB5044C2}"/>
              </a:ext>
            </a:extLst>
          </p:cNvPr>
          <p:cNvSpPr>
            <a:spLocks noGrp="1"/>
          </p:cNvSpPr>
          <p:nvPr>
            <p:ph type="ftr" sz="quarter" idx="11"/>
          </p:nvPr>
        </p:nvSpPr>
        <p:spPr>
          <a:xfrm>
            <a:off x="4038600" y="6546850"/>
            <a:ext cx="466344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p>
        </p:txBody>
      </p:sp>
    </p:spTree>
    <p:extLst>
      <p:ext uri="{BB962C8B-B14F-4D97-AF65-F5344CB8AC3E}">
        <p14:creationId xmlns:p14="http://schemas.microsoft.com/office/powerpoint/2010/main" val="1369532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7C3DD5-6697-7F44-166A-E9B3D405A189}"/>
              </a:ext>
            </a:extLst>
          </p:cNvPr>
          <p:cNvSpPr/>
          <p:nvPr/>
        </p:nvSpPr>
        <p:spPr>
          <a:xfrm>
            <a:off x="0" y="810308"/>
            <a:ext cx="12125325" cy="5765117"/>
          </a:xfrm>
          <a:prstGeom prst="rect">
            <a:avLst/>
          </a:prstGeom>
          <a:solidFill>
            <a:schemeClr val="bg1">
              <a:alpha val="2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8" name="Line 7"/>
          <p:cNvSpPr>
            <a:spLocks noChangeShapeType="1"/>
          </p:cNvSpPr>
          <p:nvPr/>
        </p:nvSpPr>
        <p:spPr bwMode="auto">
          <a:xfrm flipH="1" flipV="1">
            <a:off x="-557806" y="1501958"/>
            <a:ext cx="8358188"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effectLst>
                <a:outerShdw blurRad="38100" dist="38100" dir="2700000" algn="tl">
                  <a:srgbClr val="000000">
                    <a:alpha val="43137"/>
                  </a:srgbClr>
                </a:outerShdw>
              </a:effectLst>
              <a:latin typeface="Gotham Medium" panose="02000604030000020004"/>
            </a:endParaRPr>
          </a:p>
        </p:txBody>
      </p:sp>
      <p:sp>
        <p:nvSpPr>
          <p:cNvPr id="36869" name="Line 8"/>
          <p:cNvSpPr>
            <a:spLocks noChangeShapeType="1"/>
          </p:cNvSpPr>
          <p:nvPr/>
        </p:nvSpPr>
        <p:spPr bwMode="auto">
          <a:xfrm flipV="1">
            <a:off x="3339541" y="846403"/>
            <a:ext cx="835818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effectLst>
                <a:outerShdw blurRad="38100" dist="38100" dir="2700000" algn="tl">
                  <a:srgbClr val="000000">
                    <a:alpha val="43137"/>
                  </a:srgbClr>
                </a:outerShdw>
              </a:effectLst>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effectLst>
                <a:outerShdw blurRad="38100" dist="38100" dir="2700000" algn="tl">
                  <a:srgbClr val="000000">
                    <a:alpha val="43137"/>
                  </a:srgbClr>
                </a:outerShdw>
              </a:effectLst>
              <a:latin typeface="Gotham Medium" panose="02000604030000020004"/>
            </a:endParaRPr>
          </a:p>
        </p:txBody>
      </p:sp>
      <p:sp>
        <p:nvSpPr>
          <p:cNvPr id="27" name="TextBox 26">
            <a:extLst>
              <a:ext uri="{FF2B5EF4-FFF2-40B4-BE49-F238E27FC236}">
                <a16:creationId xmlns:a16="http://schemas.microsoft.com/office/drawing/2014/main" id="{179360E6-2B9F-4F9B-A245-89821C837B3F}"/>
              </a:ext>
            </a:extLst>
          </p:cNvPr>
          <p:cNvSpPr txBox="1"/>
          <p:nvPr/>
        </p:nvSpPr>
        <p:spPr>
          <a:xfrm>
            <a:off x="1666876" y="52227"/>
            <a:ext cx="5234256" cy="611706"/>
          </a:xfrm>
          <a:prstGeom prst="rect">
            <a:avLst/>
          </a:prstGeom>
          <a:noFill/>
        </p:spPr>
        <p:txBody>
          <a:bodyPr wrap="square" rtlCol="0">
            <a:spAutoFit/>
          </a:bodyPr>
          <a:lstStyle/>
          <a:p>
            <a:pPr algn="l"/>
            <a:r>
              <a:rPr lang="en-US" sz="3375" b="1" dirty="0">
                <a:solidFill>
                  <a:srgbClr val="002060"/>
                </a:solidFill>
                <a:effectLst>
                  <a:outerShdw blurRad="38100" dist="38100" dir="2700000" algn="tl">
                    <a:srgbClr val="000000">
                      <a:alpha val="43137"/>
                    </a:srgbClr>
                  </a:outerShdw>
                </a:effectLst>
                <a:latin typeface="Gotham Medium" panose="02000604030000020004"/>
              </a:rPr>
              <a:t>QUESTION &amp; ANSWER</a:t>
            </a:r>
            <a:endParaRPr lang="en-US" sz="2531" b="1" dirty="0">
              <a:solidFill>
                <a:srgbClr val="002060"/>
              </a:solidFill>
              <a:effectLst>
                <a:outerShdw blurRad="38100" dist="38100" dir="2700000" algn="tl">
                  <a:srgbClr val="000000">
                    <a:alpha val="43137"/>
                  </a:srgbClr>
                </a:outerShdw>
              </a:effectLst>
              <a:latin typeface="Gotham Medium" panose="02000604030000020004"/>
            </a:endParaRPr>
          </a:p>
        </p:txBody>
      </p:sp>
      <p:sp>
        <p:nvSpPr>
          <p:cNvPr id="3" name="Rectangle 2">
            <a:extLst>
              <a:ext uri="{FF2B5EF4-FFF2-40B4-BE49-F238E27FC236}">
                <a16:creationId xmlns:a16="http://schemas.microsoft.com/office/drawing/2014/main" id="{C173528E-EDC8-4FBE-9BE9-878B206B957E}"/>
              </a:ext>
            </a:extLst>
          </p:cNvPr>
          <p:cNvSpPr/>
          <p:nvPr/>
        </p:nvSpPr>
        <p:spPr>
          <a:xfrm>
            <a:off x="923925" y="1063793"/>
            <a:ext cx="9929431" cy="4758226"/>
          </a:xfrm>
          <a:prstGeom prst="rect">
            <a:avLst/>
          </a:prstGeom>
          <a:noFill/>
          <a:ln w="53975">
            <a:noFill/>
          </a:ln>
        </p:spPr>
        <p:txBody>
          <a:bodyPr wrap="square">
            <a:spAutoFit/>
          </a:bodyPr>
          <a:lstStyle/>
          <a:p>
            <a:pPr>
              <a:lnSpc>
                <a:spcPct val="107000"/>
              </a:lnSpc>
            </a:pPr>
            <a:r>
              <a:rPr lang="en-US" sz="20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rPr>
              <a:t>6. Why does Paul call the Corinthian church the temple of God?</a:t>
            </a:r>
          </a:p>
          <a:p>
            <a:pPr>
              <a:lnSpc>
                <a:spcPct val="107000"/>
              </a:lnSpc>
            </a:pPr>
            <a:endParaRPr lang="en-US" sz="20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endParaRPr>
          </a:p>
          <a:p>
            <a:pPr>
              <a:lnSpc>
                <a:spcPct val="107000"/>
              </a:lnSpc>
            </a:pPr>
            <a:endParaRPr lang="en-US" sz="20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endParaRPr>
          </a:p>
          <a:p>
            <a:pPr>
              <a:lnSpc>
                <a:spcPct val="107000"/>
              </a:lnSpc>
            </a:pPr>
            <a:endParaRPr lang="en-US" sz="20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endParaRPr>
          </a:p>
          <a:p>
            <a:pPr marR="0">
              <a:lnSpc>
                <a:spcPct val="107000"/>
              </a:lnSpc>
              <a:spcBef>
                <a:spcPts val="0"/>
              </a:spcBef>
              <a:spcAft>
                <a:spcPts val="0"/>
              </a:spcAft>
            </a:pPr>
            <a:endParaRPr lang="en-US" sz="20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endParaRPr>
          </a:p>
          <a:p>
            <a:pPr marR="0">
              <a:lnSpc>
                <a:spcPct val="107000"/>
              </a:lnSpc>
              <a:spcBef>
                <a:spcPts val="0"/>
              </a:spcBef>
              <a:spcAft>
                <a:spcPts val="0"/>
              </a:spcAft>
            </a:pPr>
            <a:r>
              <a:rPr lang="en-US" sz="20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rPr>
              <a:t>7. What does Paul say will happen to those who defile God’s temple?</a:t>
            </a:r>
          </a:p>
          <a:p>
            <a:pPr algn="l"/>
            <a:endParaRPr lang="en-US" sz="20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20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16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16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nSpc>
                <a:spcPct val="107000"/>
              </a:lnSpc>
            </a:pPr>
            <a:r>
              <a:rPr lang="en-US" sz="20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rPr>
              <a:t>8. Why does Paul say the Corinthians should not pursue the glory of humans?</a:t>
            </a:r>
          </a:p>
          <a:p>
            <a:pPr>
              <a:lnSpc>
                <a:spcPct val="107000"/>
              </a:lnSpc>
            </a:pPr>
            <a:r>
              <a:rPr lang="en-US" sz="20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rPr>
              <a:t> </a:t>
            </a:r>
          </a:p>
          <a:p>
            <a:pPr algn="l"/>
            <a:endParaRPr lang="en-US" sz="20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20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20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p:txBody>
      </p:sp>
      <p:sp>
        <p:nvSpPr>
          <p:cNvPr id="24" name="Rectangle 23">
            <a:extLst>
              <a:ext uri="{FF2B5EF4-FFF2-40B4-BE49-F238E27FC236}">
                <a16:creationId xmlns:a16="http://schemas.microsoft.com/office/drawing/2014/main" id="{C5AC856C-F84B-4F5B-B75E-528405671DD9}"/>
              </a:ext>
            </a:extLst>
          </p:cNvPr>
          <p:cNvSpPr/>
          <p:nvPr/>
        </p:nvSpPr>
        <p:spPr>
          <a:xfrm>
            <a:off x="905196" y="3121328"/>
            <a:ext cx="9808502" cy="919804"/>
          </a:xfrm>
          <a:prstGeom prst="rect">
            <a:avLst/>
          </a:prstGeom>
          <a:solidFill>
            <a:schemeClr val="bg1">
              <a:alpha val="50000"/>
            </a:schemeClr>
          </a:solidFill>
          <a:ln w="53975">
            <a:noFill/>
          </a:ln>
        </p:spPr>
        <p:txBody>
          <a:bodyPr wrap="square">
            <a:spAutoFit/>
          </a:bodyPr>
          <a:lstStyle/>
          <a:p>
            <a:pPr>
              <a:lnSpc>
                <a:spcPct val="107000"/>
              </a:lnSpc>
            </a:pPr>
            <a:r>
              <a:rPr lang="en-US" sz="1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Using a play on words, Paul says that those who destroy God’s temple will be destroyed. He might be talking about leaders who set a poor example, who do not care for the people under their care, or who are seeking selfish gain instead of the wisdom of God. </a:t>
            </a:r>
          </a:p>
        </p:txBody>
      </p:sp>
      <p:sp>
        <p:nvSpPr>
          <p:cNvPr id="21" name="Rectangle 20">
            <a:extLst>
              <a:ext uri="{FF2B5EF4-FFF2-40B4-BE49-F238E27FC236}">
                <a16:creationId xmlns:a16="http://schemas.microsoft.com/office/drawing/2014/main" id="{D5CA7739-1376-4613-8ADE-73CDD8360891}"/>
              </a:ext>
            </a:extLst>
          </p:cNvPr>
          <p:cNvSpPr/>
          <p:nvPr/>
        </p:nvSpPr>
        <p:spPr>
          <a:xfrm>
            <a:off x="1044855" y="1489761"/>
            <a:ext cx="9808502" cy="1199752"/>
          </a:xfrm>
          <a:prstGeom prst="rect">
            <a:avLst/>
          </a:prstGeom>
          <a:solidFill>
            <a:schemeClr val="bg1">
              <a:alpha val="50000"/>
            </a:schemeClr>
          </a:solidFill>
          <a:ln w="53975">
            <a:noFill/>
          </a:ln>
        </p:spPr>
        <p:txBody>
          <a:bodyPr wrap="square">
            <a:spAutoFit/>
          </a:bodyPr>
          <a:lstStyle/>
          <a:p>
            <a:pPr>
              <a:lnSpc>
                <a:spcPct val="107000"/>
              </a:lnSpc>
            </a:pPr>
            <a:r>
              <a:rPr lang="en-US" sz="1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Temples are places where gods can reside, or at least were thought to reside in a pagan religious environment. But the true God’s own Holy Spirit dwells in the church, so the church is a temple.  Paul does not mean the heart of individual believers here; he means the whole group of believers are a temple.</a:t>
            </a:r>
          </a:p>
        </p:txBody>
      </p:sp>
      <p:sp>
        <p:nvSpPr>
          <p:cNvPr id="25" name="Rectangle 24">
            <a:extLst>
              <a:ext uri="{FF2B5EF4-FFF2-40B4-BE49-F238E27FC236}">
                <a16:creationId xmlns:a16="http://schemas.microsoft.com/office/drawing/2014/main" id="{2B7748B7-79BA-40E2-BC78-7EAFE76F6D69}"/>
              </a:ext>
            </a:extLst>
          </p:cNvPr>
          <p:cNvSpPr/>
          <p:nvPr/>
        </p:nvSpPr>
        <p:spPr>
          <a:xfrm>
            <a:off x="991996" y="4543530"/>
            <a:ext cx="9808502" cy="1199752"/>
          </a:xfrm>
          <a:prstGeom prst="rect">
            <a:avLst/>
          </a:prstGeom>
          <a:solidFill>
            <a:schemeClr val="bg1">
              <a:alpha val="50000"/>
            </a:schemeClr>
          </a:solidFill>
          <a:ln w="53975">
            <a:noFill/>
          </a:ln>
        </p:spPr>
        <p:txBody>
          <a:bodyPr wrap="square">
            <a:spAutoFit/>
          </a:bodyPr>
          <a:lstStyle/>
          <a:p>
            <a:pPr>
              <a:lnSpc>
                <a:spcPct val="107000"/>
              </a:lnSpc>
            </a:pPr>
            <a:r>
              <a:rPr lang="en-US" sz="1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whole world belongs to the followers of Christ, regardless of how things seem right now.  Chasing after the esteem of culture is neglecting the fact that God has already raised the church community up to a high position of honor. If God’s Spirit dwells in the community, it would be silly to seek praise from those who do not know God. </a:t>
            </a:r>
          </a:p>
        </p:txBody>
      </p:sp>
      <p:sp>
        <p:nvSpPr>
          <p:cNvPr id="4" name="Title 2">
            <a:extLst>
              <a:ext uri="{FF2B5EF4-FFF2-40B4-BE49-F238E27FC236}">
                <a16:creationId xmlns:a16="http://schemas.microsoft.com/office/drawing/2014/main" id="{6F3E47FF-74B6-4A70-6385-ED278135541F}"/>
              </a:ext>
            </a:extLst>
          </p:cNvPr>
          <p:cNvSpPr txBox="1">
            <a:spLocks/>
          </p:cNvSpPr>
          <p:nvPr/>
        </p:nvSpPr>
        <p:spPr>
          <a:xfrm>
            <a:off x="7525920" y="110151"/>
            <a:ext cx="4289821" cy="517001"/>
          </a:xfrm>
          <a:prstGeom prst="rect">
            <a:avLst/>
          </a:prstGeom>
          <a:solidFill>
            <a:srgbClr val="002060">
              <a:alpha val="60000"/>
            </a:srgb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bg1"/>
                </a:solidFill>
                <a:latin typeface="Gotham Medium"/>
              </a:rPr>
              <a:t>GOD’S TEMPLE</a:t>
            </a:r>
          </a:p>
        </p:txBody>
      </p:sp>
      <p:cxnSp>
        <p:nvCxnSpPr>
          <p:cNvPr id="10" name="Straight Connector 9">
            <a:extLst>
              <a:ext uri="{FF2B5EF4-FFF2-40B4-BE49-F238E27FC236}">
                <a16:creationId xmlns:a16="http://schemas.microsoft.com/office/drawing/2014/main" id="{B0E78D4A-D200-4569-4F95-309E61EB8BCD}"/>
              </a:ext>
            </a:extLst>
          </p:cNvPr>
          <p:cNvCxnSpPr/>
          <p:nvPr/>
        </p:nvCxnSpPr>
        <p:spPr>
          <a:xfrm>
            <a:off x="825094" y="781733"/>
            <a:ext cx="10972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5DB36E78-C4B0-93FC-4D7B-F46D4388A855}"/>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15" name="Slide Number Placeholder 6">
            <a:extLst>
              <a:ext uri="{FF2B5EF4-FFF2-40B4-BE49-F238E27FC236}">
                <a16:creationId xmlns:a16="http://schemas.microsoft.com/office/drawing/2014/main" id="{730D53EA-819C-5806-72E6-2D175630A8F1}"/>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21</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6" name="Footer Placeholder 4">
            <a:extLst>
              <a:ext uri="{FF2B5EF4-FFF2-40B4-BE49-F238E27FC236}">
                <a16:creationId xmlns:a16="http://schemas.microsoft.com/office/drawing/2014/main" id="{3B5E7A5A-1A2D-F8EF-B693-ED84DF0AED0A}"/>
              </a:ext>
            </a:extLst>
          </p:cNvPr>
          <p:cNvSpPr>
            <a:spLocks noGrp="1"/>
          </p:cNvSpPr>
          <p:nvPr>
            <p:ph type="ftr" sz="quarter" idx="11"/>
          </p:nvPr>
        </p:nvSpPr>
        <p:spPr>
          <a:xfrm>
            <a:off x="4038600" y="6546850"/>
            <a:ext cx="466344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p>
        </p:txBody>
      </p:sp>
    </p:spTree>
    <p:extLst>
      <p:ext uri="{BB962C8B-B14F-4D97-AF65-F5344CB8AC3E}">
        <p14:creationId xmlns:p14="http://schemas.microsoft.com/office/powerpoint/2010/main" val="2578798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B4A6BAED-EBE6-4796-91D1-762EB5936B76}"/>
              </a:ext>
            </a:extLst>
          </p:cNvPr>
          <p:cNvSpPr>
            <a:spLocks noGrp="1"/>
          </p:cNvSpPr>
          <p:nvPr>
            <p:ph type="ctrTitle"/>
          </p:nvPr>
        </p:nvSpPr>
        <p:spPr>
          <a:xfrm>
            <a:off x="685800" y="357200"/>
            <a:ext cx="10540874" cy="1092906"/>
          </a:xfrm>
          <a:solidFill>
            <a:srgbClr val="00206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Autofit/>
          </a:bodyPr>
          <a:lstStyle/>
          <a:p>
            <a:r>
              <a:rPr lang="en-US" sz="5400" b="1" dirty="0">
                <a:solidFill>
                  <a:schemeClr val="bg1"/>
                </a:solidFill>
                <a:effectLst>
                  <a:outerShdw blurRad="38100" dist="38100" dir="2700000" algn="tl">
                    <a:srgbClr val="000000">
                      <a:alpha val="43137"/>
                    </a:srgbClr>
                  </a:outerShdw>
                </a:effectLst>
                <a:latin typeface="Gotham Medium" panose="02000604030000020004"/>
              </a:rPr>
              <a:t>END</a:t>
            </a:r>
          </a:p>
        </p:txBody>
      </p:sp>
      <p:sp>
        <p:nvSpPr>
          <p:cNvPr id="11" name="TextBox 10">
            <a:extLst>
              <a:ext uri="{FF2B5EF4-FFF2-40B4-BE49-F238E27FC236}">
                <a16:creationId xmlns:a16="http://schemas.microsoft.com/office/drawing/2014/main" id="{3F53B30E-B5A5-3D80-C2B9-CADF2BF71BE7}"/>
              </a:ext>
            </a:extLst>
          </p:cNvPr>
          <p:cNvSpPr txBox="1"/>
          <p:nvPr/>
        </p:nvSpPr>
        <p:spPr>
          <a:xfrm>
            <a:off x="685800" y="1351508"/>
            <a:ext cx="10540874" cy="2385268"/>
          </a:xfrm>
          <a:prstGeom prst="rect">
            <a:avLst/>
          </a:prstGeom>
          <a:solidFill>
            <a:srgbClr val="00206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800" b="1" dirty="0">
                <a:solidFill>
                  <a:schemeClr val="bg1"/>
                </a:solidFill>
                <a:effectLst>
                  <a:outerShdw blurRad="38100" dist="38100" dir="2700000" algn="tl">
                    <a:srgbClr val="000000">
                      <a:alpha val="43137"/>
                    </a:srgbClr>
                  </a:outerShdw>
                </a:effectLst>
                <a:latin typeface="Gotham Medium" panose="02000604030000020004"/>
              </a:rPr>
              <a:t>The Lord bless thee, and keep thee:</a:t>
            </a:r>
          </a:p>
          <a:p>
            <a:r>
              <a:rPr lang="en-US" sz="2800" b="1" dirty="0">
                <a:solidFill>
                  <a:schemeClr val="bg1"/>
                </a:solidFill>
                <a:effectLst>
                  <a:outerShdw blurRad="38100" dist="38100" dir="2700000" algn="tl">
                    <a:srgbClr val="000000">
                      <a:alpha val="43137"/>
                    </a:srgbClr>
                  </a:outerShdw>
                </a:effectLst>
                <a:latin typeface="Gotham Medium" panose="02000604030000020004"/>
              </a:rPr>
              <a:t>The Lord make his face shine upon thee, and be gracious unto thee:</a:t>
            </a:r>
          </a:p>
          <a:p>
            <a:r>
              <a:rPr lang="en-US" sz="2800" b="1" dirty="0">
                <a:solidFill>
                  <a:schemeClr val="bg1"/>
                </a:solidFill>
                <a:effectLst>
                  <a:outerShdw blurRad="38100" dist="38100" dir="2700000" algn="tl">
                    <a:srgbClr val="000000">
                      <a:alpha val="43137"/>
                    </a:srgbClr>
                  </a:outerShdw>
                </a:effectLst>
                <a:latin typeface="Gotham Medium" panose="02000604030000020004"/>
              </a:rPr>
              <a:t>The Lord lift up his countenance upon thee and give thee peace.</a:t>
            </a:r>
            <a:endParaRPr lang="en-US" sz="900" b="1" dirty="0">
              <a:solidFill>
                <a:schemeClr val="bg1"/>
              </a:solidFill>
              <a:effectLst>
                <a:outerShdw blurRad="38100" dist="38100" dir="2700000" algn="tl">
                  <a:srgbClr val="000000">
                    <a:alpha val="43137"/>
                  </a:srgbClr>
                </a:outerShdw>
              </a:effectLst>
              <a:latin typeface="Gotham Medium" panose="02000604030000020004"/>
            </a:endParaRPr>
          </a:p>
          <a:p>
            <a:endParaRPr lang="en-US" sz="900" b="1" dirty="0">
              <a:solidFill>
                <a:schemeClr val="bg1"/>
              </a:solidFill>
              <a:effectLst>
                <a:outerShdw blurRad="38100" dist="38100" dir="2700000" algn="tl">
                  <a:srgbClr val="000000">
                    <a:alpha val="43137"/>
                  </a:srgbClr>
                </a:outerShdw>
              </a:effectLst>
              <a:latin typeface="Gotham Medium" panose="02000604030000020004"/>
            </a:endParaRPr>
          </a:p>
          <a:p>
            <a:pPr algn="r"/>
            <a:r>
              <a:rPr lang="en-US" sz="900" b="1" dirty="0">
                <a:solidFill>
                  <a:schemeClr val="bg1"/>
                </a:solidFill>
                <a:effectLst>
                  <a:outerShdw blurRad="38100" dist="38100" dir="2700000" algn="tl">
                    <a:srgbClr val="000000">
                      <a:alpha val="43137"/>
                    </a:srgbClr>
                  </a:outerShdw>
                </a:effectLst>
                <a:latin typeface="Gotham Medium" panose="02000604030000020004"/>
              </a:rPr>
              <a:t> </a:t>
            </a:r>
            <a:r>
              <a:rPr lang="en-US" sz="2000" b="1" dirty="0">
                <a:solidFill>
                  <a:schemeClr val="bg1"/>
                </a:solidFill>
                <a:effectLst>
                  <a:outerShdw blurRad="38100" dist="38100" dir="2700000" algn="tl">
                    <a:srgbClr val="000000">
                      <a:alpha val="43137"/>
                    </a:srgbClr>
                  </a:outerShdw>
                </a:effectLst>
                <a:latin typeface="Gotham Medium" panose="02000604030000020004"/>
              </a:rPr>
              <a:t>- Numbers 6:24-26, KJV</a:t>
            </a:r>
          </a:p>
          <a:p>
            <a:pPr algn="r"/>
            <a:endParaRPr lang="en-US" sz="3600" b="1"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5" name="Date Placeholder 3">
            <a:extLst>
              <a:ext uri="{FF2B5EF4-FFF2-40B4-BE49-F238E27FC236}">
                <a16:creationId xmlns:a16="http://schemas.microsoft.com/office/drawing/2014/main" id="{FAB1D3B1-C924-C9DA-C08D-4136577EDF1E}"/>
              </a:ext>
            </a:extLst>
          </p:cNvPr>
          <p:cNvSpPr txBox="1">
            <a:spLocks/>
          </p:cNvSpPr>
          <p:nvPr/>
        </p:nvSpPr>
        <p:spPr>
          <a:xfrm>
            <a:off x="457200" y="6604000"/>
            <a:ext cx="2743200" cy="36512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10" name="Slide Number Placeholder 6">
            <a:extLst>
              <a:ext uri="{FF2B5EF4-FFF2-40B4-BE49-F238E27FC236}">
                <a16:creationId xmlns:a16="http://schemas.microsoft.com/office/drawing/2014/main" id="{6A96B3E6-75D9-75C1-6EE9-18D5F8E3334A}"/>
              </a:ext>
            </a:extLst>
          </p:cNvPr>
          <p:cNvSpPr txBox="1">
            <a:spLocks/>
          </p:cNvSpPr>
          <p:nvPr/>
        </p:nvSpPr>
        <p:spPr>
          <a:xfrm>
            <a:off x="8610600" y="65468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22</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 name="Footer Placeholder 4">
            <a:extLst>
              <a:ext uri="{FF2B5EF4-FFF2-40B4-BE49-F238E27FC236}">
                <a16:creationId xmlns:a16="http://schemas.microsoft.com/office/drawing/2014/main" id="{7CB1C91E-CF69-3E26-061F-06943256C05B}"/>
              </a:ext>
            </a:extLst>
          </p:cNvPr>
          <p:cNvSpPr txBox="1">
            <a:spLocks/>
          </p:cNvSpPr>
          <p:nvPr/>
        </p:nvSpPr>
        <p:spPr>
          <a:xfrm>
            <a:off x="4038600" y="6546850"/>
            <a:ext cx="466344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cap="small">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endPar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grpSp>
        <p:nvGrpSpPr>
          <p:cNvPr id="3" name="Group 2">
            <a:extLst>
              <a:ext uri="{FF2B5EF4-FFF2-40B4-BE49-F238E27FC236}">
                <a16:creationId xmlns:a16="http://schemas.microsoft.com/office/drawing/2014/main" id="{75CC26C1-AE75-BB52-BA9F-97BBAECF8CF3}"/>
              </a:ext>
            </a:extLst>
          </p:cNvPr>
          <p:cNvGrpSpPr/>
          <p:nvPr/>
        </p:nvGrpSpPr>
        <p:grpSpPr>
          <a:xfrm>
            <a:off x="8165431" y="5649299"/>
            <a:ext cx="3633537" cy="620331"/>
            <a:chOff x="2514600" y="5392902"/>
            <a:chExt cx="5048626" cy="1228520"/>
          </a:xfrm>
        </p:grpSpPr>
        <p:grpSp>
          <p:nvGrpSpPr>
            <p:cNvPr id="4" name="Group 3">
              <a:extLst>
                <a:ext uri="{FF2B5EF4-FFF2-40B4-BE49-F238E27FC236}">
                  <a16:creationId xmlns:a16="http://schemas.microsoft.com/office/drawing/2014/main" id="{6806C862-1E03-CF5D-54A9-5648570282DA}"/>
                </a:ext>
              </a:extLst>
            </p:cNvPr>
            <p:cNvGrpSpPr/>
            <p:nvPr/>
          </p:nvGrpSpPr>
          <p:grpSpPr>
            <a:xfrm>
              <a:off x="3200400" y="5392902"/>
              <a:ext cx="3659864" cy="966599"/>
              <a:chOff x="3142974" y="5695307"/>
              <a:chExt cx="6718852" cy="2166525"/>
            </a:xfrm>
          </p:grpSpPr>
          <p:sp>
            <p:nvSpPr>
              <p:cNvPr id="7" name="Rectangle: Rounded Corners 6">
                <a:extLst>
                  <a:ext uri="{FF2B5EF4-FFF2-40B4-BE49-F238E27FC236}">
                    <a16:creationId xmlns:a16="http://schemas.microsoft.com/office/drawing/2014/main" id="{743CCDBE-9CB4-8E37-E44E-B960E58E265F}"/>
                  </a:ext>
                </a:extLst>
              </p:cNvPr>
              <p:cNvSpPr/>
              <p:nvPr/>
            </p:nvSpPr>
            <p:spPr>
              <a:xfrm>
                <a:off x="3142974" y="5695307"/>
                <a:ext cx="6718852" cy="2166525"/>
              </a:xfrm>
              <a:prstGeom prst="roundRect">
                <a:avLst/>
              </a:prstGeom>
              <a:blipFill rotWithShape="1">
                <a:blip r:embed="rId2" cstate="print">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solidFill>
                    <a:schemeClr val="bg1"/>
                  </a:solidFill>
                  <a:effectLst>
                    <a:outerShdw blurRad="63500" dist="25400" dir="2700000" rotWithShape="0">
                      <a:srgbClr val="000000">
                        <a:alpha val="70000"/>
                      </a:srgbClr>
                    </a:outerShdw>
                  </a:effectLst>
                </a:endParaRPr>
              </a:p>
            </p:txBody>
          </p:sp>
          <p:grpSp>
            <p:nvGrpSpPr>
              <p:cNvPr id="8" name="Group 13">
                <a:extLst>
                  <a:ext uri="{FF2B5EF4-FFF2-40B4-BE49-F238E27FC236}">
                    <a16:creationId xmlns:a16="http://schemas.microsoft.com/office/drawing/2014/main" id="{A9562EEE-A976-44EC-11E4-2B011FC6409A}"/>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9" name="Picture 8" descr="A picture containing drawing, room&#10;&#10;Description automatically generated">
                  <a:extLst>
                    <a:ext uri="{FF2B5EF4-FFF2-40B4-BE49-F238E27FC236}">
                      <a16:creationId xmlns:a16="http://schemas.microsoft.com/office/drawing/2014/main" id="{84F3674B-2435-1951-36C2-04C61DC77B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2" name="Picture 11" descr="A close up of a logo&#10;&#10;Description automatically generated">
                  <a:extLst>
                    <a:ext uri="{FF2B5EF4-FFF2-40B4-BE49-F238E27FC236}">
                      <a16:creationId xmlns:a16="http://schemas.microsoft.com/office/drawing/2014/main" id="{F3A8A753-15B3-A775-D254-383295F3FA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3" name="Picture 12">
                  <a:extLst>
                    <a:ext uri="{FF2B5EF4-FFF2-40B4-BE49-F238E27FC236}">
                      <a16:creationId xmlns:a16="http://schemas.microsoft.com/office/drawing/2014/main" id="{2DB84C00-8A08-E4B2-7814-B520BB4E47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6" name="Rectangle 5">
              <a:extLst>
                <a:ext uri="{FF2B5EF4-FFF2-40B4-BE49-F238E27FC236}">
                  <a16:creationId xmlns:a16="http://schemas.microsoft.com/office/drawing/2014/main" id="{E4ADCF76-798B-2DF1-1F93-273B71149542}"/>
                </a:ext>
              </a:extLst>
            </p:cNvPr>
            <p:cNvSpPr/>
            <p:nvPr/>
          </p:nvSpPr>
          <p:spPr>
            <a:xfrm>
              <a:off x="2514600" y="6188089"/>
              <a:ext cx="5048626" cy="433333"/>
            </a:xfrm>
            <a:prstGeom prst="rect">
              <a:avLst/>
            </a:prstGeom>
            <a:solidFill>
              <a:srgbClr val="002060"/>
            </a:solidFill>
          </p:spPr>
          <p:txBody>
            <a:bodyPr wrap="square" lIns="64291" tIns="32146" rIns="64291" bIns="32146">
              <a:spAutoFit/>
            </a:bodyPr>
            <a:lstStyle/>
            <a:p>
              <a:r>
                <a:rPr lang="en-US" sz="500" b="1" dirty="0">
                  <a:solidFill>
                    <a:schemeClr val="bg1"/>
                  </a:solidFill>
                  <a:latin typeface="Gotham Book"/>
                  <a:cs typeface="Lucida Sans Unicode" panose="020B0602030504020204" pitchFamily="34" charset="0"/>
                </a:rPr>
                <a:t>Material adapted by Stanford W. Bowman Jr. from Echoes® Adult and Bible-in-Life® Adult Summer 2025 quarter with permission, © David C Cook, https://davidccook.org. May not be further reproduced. All rights reserved.</a:t>
              </a:r>
            </a:p>
          </p:txBody>
        </p:sp>
      </p:grpSp>
    </p:spTree>
    <p:extLst>
      <p:ext uri="{BB962C8B-B14F-4D97-AF65-F5344CB8AC3E}">
        <p14:creationId xmlns:p14="http://schemas.microsoft.com/office/powerpoint/2010/main" val="4211081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A2023-6EF1-8022-09DB-562D638EC6A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F4F23E7-B133-2C15-E1AC-0A49B16BCCEE}"/>
              </a:ext>
            </a:extLst>
          </p:cNvPr>
          <p:cNvSpPr txBox="1"/>
          <p:nvPr/>
        </p:nvSpPr>
        <p:spPr>
          <a:xfrm>
            <a:off x="10374228" y="6593022"/>
            <a:ext cx="2321350" cy="281103"/>
          </a:xfrm>
          <a:prstGeom prst="rect">
            <a:avLst/>
          </a:prstGeom>
          <a:noFill/>
        </p:spPr>
        <p:txBody>
          <a:bodyPr wrap="square">
            <a:spAutoFit/>
          </a:bodyPr>
          <a:lstStyle/>
          <a:p>
            <a:pPr marL="0" marR="0">
              <a:lnSpc>
                <a:spcPct val="107000"/>
              </a:lnSpc>
              <a:spcBef>
                <a:spcPts val="0"/>
              </a:spcBef>
              <a:spcAft>
                <a:spcPts val="800"/>
              </a:spcAft>
            </a:pPr>
            <a:r>
              <a:rPr lang="en-US" sz="1200" b="1" kern="0" dirty="0">
                <a:solidFill>
                  <a:schemeClr val="bg1"/>
                </a:solidFill>
                <a:effectLst/>
                <a:latin typeface="Arial Black" panose="020B0A04020102020204" pitchFamily="34" charset="0"/>
                <a:ea typeface="Calibri" panose="020F0502020204030204" pitchFamily="34" charset="0"/>
                <a:cs typeface="Calibri" panose="020F0502020204030204" pitchFamily="34" charset="0"/>
              </a:rPr>
              <a:t>Week of August 3</a:t>
            </a:r>
            <a:endParaRPr lang="en-US" sz="1100" b="1" kern="1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A1ADA9A2-8B40-EA2F-8A9D-9368A5ED8528}"/>
              </a:ext>
            </a:extLst>
          </p:cNvPr>
          <p:cNvSpPr>
            <a:spLocks noGrp="1"/>
          </p:cNvSpPr>
          <p:nvPr>
            <p:ph type="ctrTitle"/>
          </p:nvPr>
        </p:nvSpPr>
        <p:spPr>
          <a:xfrm>
            <a:off x="0" y="0"/>
            <a:ext cx="8904523" cy="1045274"/>
          </a:xfrm>
          <a:noFill/>
        </p:spPr>
        <p:txBody>
          <a:bodyPr anchor="ctr">
            <a:normAutofit fontScale="90000"/>
          </a:bodyPr>
          <a:lstStyle/>
          <a:p>
            <a:r>
              <a:rPr lang="en-US" sz="6600" b="1" cap="small" dirty="0">
                <a:solidFill>
                  <a:srgbClr val="002060"/>
                </a:solidFill>
                <a:effectLst>
                  <a:outerShdw blurRad="38100" dist="38100" dir="2700000" algn="tl">
                    <a:srgbClr val="000000">
                      <a:alpha val="43137"/>
                    </a:srgbClr>
                  </a:outerShdw>
                </a:effectLst>
                <a:latin typeface="Gotham Medium" panose="02000604030000020004"/>
              </a:rPr>
              <a:t>Christians as God’s Temple </a:t>
            </a:r>
          </a:p>
        </p:txBody>
      </p:sp>
      <p:pic>
        <p:nvPicPr>
          <p:cNvPr id="9" name="Picture 8">
            <a:extLst>
              <a:ext uri="{FF2B5EF4-FFF2-40B4-BE49-F238E27FC236}">
                <a16:creationId xmlns:a16="http://schemas.microsoft.com/office/drawing/2014/main" id="{F10859F2-D9C5-2786-0C3E-5E0CBCBB7BDD}"/>
              </a:ext>
            </a:extLst>
          </p:cNvPr>
          <p:cNvPicPr>
            <a:picLocks noChangeAspect="1"/>
          </p:cNvPicPr>
          <p:nvPr/>
        </p:nvPicPr>
        <p:blipFill>
          <a:blip r:embed="rId3"/>
          <a:stretch>
            <a:fillRect/>
          </a:stretch>
        </p:blipFill>
        <p:spPr>
          <a:xfrm>
            <a:off x="6336632" y="2418347"/>
            <a:ext cx="5486400" cy="2871941"/>
          </a:xfrm>
          <a:prstGeom prst="rect">
            <a:avLst/>
          </a:prstGeom>
          <a:solidFill>
            <a:schemeClr val="bg1">
              <a:alpha val="40000"/>
            </a:schemeClr>
          </a:solidFill>
          <a:ln w="57150">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 name="Picture 9">
            <a:extLst>
              <a:ext uri="{FF2B5EF4-FFF2-40B4-BE49-F238E27FC236}">
                <a16:creationId xmlns:a16="http://schemas.microsoft.com/office/drawing/2014/main" id="{73BE8549-A97E-F307-6880-3873501AB72A}"/>
              </a:ext>
            </a:extLst>
          </p:cNvPr>
          <p:cNvPicPr>
            <a:picLocks noChangeAspect="1"/>
          </p:cNvPicPr>
          <p:nvPr/>
        </p:nvPicPr>
        <p:blipFill>
          <a:blip r:embed="rId4"/>
          <a:stretch>
            <a:fillRect/>
          </a:stretch>
        </p:blipFill>
        <p:spPr>
          <a:xfrm>
            <a:off x="301791" y="1129495"/>
            <a:ext cx="5488903" cy="3335271"/>
          </a:xfrm>
          <a:prstGeom prst="rect">
            <a:avLst/>
          </a:prstGeom>
          <a:ln w="38100">
            <a:solidFill>
              <a:schemeClr val="accent1">
                <a:shade val="1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2" name="TextBox 11">
            <a:extLst>
              <a:ext uri="{FF2B5EF4-FFF2-40B4-BE49-F238E27FC236}">
                <a16:creationId xmlns:a16="http://schemas.microsoft.com/office/drawing/2014/main" id="{80FDE239-1C2D-4C44-5938-BB6F1EE04CAF}"/>
              </a:ext>
            </a:extLst>
          </p:cNvPr>
          <p:cNvSpPr txBox="1"/>
          <p:nvPr/>
        </p:nvSpPr>
        <p:spPr>
          <a:xfrm>
            <a:off x="270713" y="4548987"/>
            <a:ext cx="5584657" cy="1815882"/>
          </a:xfrm>
          <a:prstGeom prst="rect">
            <a:avLst/>
          </a:prstGeom>
          <a:solidFill>
            <a:srgbClr val="002060">
              <a:alpha val="40000"/>
            </a:srgbClr>
          </a:solidFill>
        </p:spPr>
        <p:txBody>
          <a:bodyPr wrap="square">
            <a:spAutoFit/>
          </a:bodyPr>
          <a:lstStyle/>
          <a:p>
            <a:r>
              <a:rPr lang="en-US" sz="1600" b="1" dirty="0">
                <a:solidFill>
                  <a:schemeClr val="bg1"/>
                </a:solidFill>
                <a:effectLst>
                  <a:outerShdw blurRad="38100" dist="38100" dir="2700000" algn="tl">
                    <a:srgbClr val="000000">
                      <a:alpha val="43137"/>
                    </a:srgbClr>
                  </a:outerShdw>
                </a:effectLst>
              </a:rPr>
              <a:t>Corinthian pagan temples were large, ornate structures devoted to gods like Apollo, Aphrodite, and Poseidon. They acted as centers for worship, rituals, and sacrifices, featuring open courtyards, altars, and inner sanctuaries (</a:t>
            </a:r>
            <a:r>
              <a:rPr lang="en-US" sz="1600" b="1" i="1" dirty="0">
                <a:solidFill>
                  <a:schemeClr val="bg1"/>
                </a:solidFill>
                <a:effectLst>
                  <a:outerShdw blurRad="38100" dist="38100" dir="2700000" algn="tl">
                    <a:srgbClr val="000000">
                      <a:alpha val="43137"/>
                    </a:srgbClr>
                  </a:outerShdw>
                </a:effectLst>
              </a:rPr>
              <a:t>naos</a:t>
            </a:r>
            <a:r>
              <a:rPr lang="en-US" sz="1600" b="1" dirty="0">
                <a:solidFill>
                  <a:schemeClr val="bg1"/>
                </a:solidFill>
                <a:effectLst>
                  <a:outerShdw blurRad="38100" dist="38100" dir="2700000" algn="tl">
                    <a:srgbClr val="000000">
                      <a:alpha val="43137"/>
                    </a:srgbClr>
                  </a:outerShdw>
                </a:effectLst>
              </a:rPr>
              <a:t>) believed to hold the deity’s image. Built with classical columns, carvings, and raised platforms, they symbolized the gods’ power and majesty.</a:t>
            </a:r>
          </a:p>
        </p:txBody>
      </p:sp>
    </p:spTree>
    <p:extLst>
      <p:ext uri="{BB962C8B-B14F-4D97-AF65-F5344CB8AC3E}">
        <p14:creationId xmlns:p14="http://schemas.microsoft.com/office/powerpoint/2010/main" val="3695103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20B7043-2C8A-5DA1-5CA7-D57A9B5DE609}"/>
              </a:ext>
            </a:extLst>
          </p:cNvPr>
          <p:cNvSpPr/>
          <p:nvPr/>
        </p:nvSpPr>
        <p:spPr>
          <a:xfrm>
            <a:off x="-1299411" y="-9467"/>
            <a:ext cx="9256055" cy="7216189"/>
          </a:xfrm>
          <a:prstGeom prst="roundRect">
            <a:avLst/>
          </a:prstGeom>
          <a:solidFill>
            <a:schemeClr val="bg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955967F5-DEDC-BB83-95B0-08DDBEFC6858}"/>
              </a:ext>
            </a:extLst>
          </p:cNvPr>
          <p:cNvSpPr txBox="1">
            <a:spLocks/>
          </p:cNvSpPr>
          <p:nvPr/>
        </p:nvSpPr>
        <p:spPr>
          <a:xfrm>
            <a:off x="74676" y="608988"/>
            <a:ext cx="6251447" cy="651003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q"/>
            </a:pPr>
            <a:r>
              <a:rPr lang="en-US" sz="3200" b="1" dirty="0">
                <a:ln w="12700">
                  <a:solidFill>
                    <a:srgbClr val="002060"/>
                  </a:solidFill>
                  <a:prstDash val="solid"/>
                </a:ln>
                <a:solidFill>
                  <a:srgbClr val="002060"/>
                </a:solidFill>
                <a:latin typeface="Gotham Medium" panose="02000604030000020004"/>
              </a:rPr>
              <a:t>Review</a:t>
            </a:r>
          </a:p>
          <a:p>
            <a:pPr lvl="1">
              <a:buFont typeface="Wingdings" panose="05000000000000000000" pitchFamily="2" charset="2"/>
              <a:buChar char="q"/>
            </a:pPr>
            <a:r>
              <a:rPr lang="en-US" sz="3200" b="1" dirty="0">
                <a:ln w="12700">
                  <a:solidFill>
                    <a:srgbClr val="002060"/>
                  </a:solidFill>
                  <a:prstDash val="solid"/>
                </a:ln>
                <a:solidFill>
                  <a:srgbClr val="002060"/>
                </a:solidFill>
                <a:latin typeface="Gotham Medium" panose="02000604030000020004"/>
              </a:rPr>
              <a:t>Introduction</a:t>
            </a:r>
          </a:p>
          <a:p>
            <a:pPr lvl="1">
              <a:buFont typeface="Wingdings" panose="05000000000000000000" pitchFamily="2" charset="2"/>
              <a:buChar char="q"/>
            </a:pPr>
            <a:r>
              <a:rPr lang="en-US" sz="3200" b="1" dirty="0">
                <a:ln w="12700">
                  <a:solidFill>
                    <a:srgbClr val="002060"/>
                  </a:solidFill>
                  <a:prstDash val="solid"/>
                </a:ln>
                <a:solidFill>
                  <a:srgbClr val="002060"/>
                </a:solidFill>
                <a:latin typeface="Gotham Medium" panose="02000604030000020004"/>
              </a:rPr>
              <a:t>Lesson Context</a:t>
            </a:r>
          </a:p>
          <a:p>
            <a:pPr lvl="1">
              <a:buFont typeface="Wingdings" panose="05000000000000000000" pitchFamily="2" charset="2"/>
              <a:buChar char="q"/>
            </a:pPr>
            <a:r>
              <a:rPr lang="en-US" sz="3200" b="1" dirty="0">
                <a:ln w="12700">
                  <a:solidFill>
                    <a:srgbClr val="002060"/>
                  </a:solidFill>
                  <a:prstDash val="solid"/>
                </a:ln>
                <a:solidFill>
                  <a:srgbClr val="002060"/>
                </a:solidFill>
                <a:latin typeface="Gotham Medium" panose="02000604030000020004"/>
              </a:rPr>
              <a:t>Overview</a:t>
            </a:r>
          </a:p>
          <a:p>
            <a:pPr lvl="2">
              <a:buFont typeface="Wingdings" panose="05000000000000000000" pitchFamily="2" charset="2"/>
              <a:buChar char="q"/>
            </a:pPr>
            <a:r>
              <a:rPr lang="en-US" sz="1800" b="1" dirty="0">
                <a:ln w="12700">
                  <a:solidFill>
                    <a:srgbClr val="002060"/>
                  </a:solidFill>
                  <a:prstDash val="solid"/>
                </a:ln>
                <a:solidFill>
                  <a:srgbClr val="002060"/>
                </a:solidFill>
                <a:latin typeface="Gotham Medium" panose="02000604030000020004"/>
              </a:rPr>
              <a:t>Building Faithfully - 1 Corinthians 3:10–15 NIV</a:t>
            </a:r>
          </a:p>
          <a:p>
            <a:pPr lvl="2">
              <a:buFont typeface="Wingdings" panose="05000000000000000000" pitchFamily="2" charset="2"/>
              <a:buChar char="q"/>
            </a:pPr>
            <a:r>
              <a:rPr lang="en-US" sz="1800" b="1" dirty="0">
                <a:ln w="12700">
                  <a:solidFill>
                    <a:srgbClr val="002060"/>
                  </a:solidFill>
                  <a:prstDash val="solid"/>
                </a:ln>
                <a:solidFill>
                  <a:srgbClr val="002060"/>
                </a:solidFill>
                <a:latin typeface="Gotham Medium" panose="02000604030000020004"/>
              </a:rPr>
              <a:t>God’s Temple - 1 Corinthians 3:16–23 NIV </a:t>
            </a:r>
          </a:p>
          <a:p>
            <a:pPr lvl="1">
              <a:buFont typeface="Wingdings" panose="05000000000000000000" pitchFamily="2" charset="2"/>
              <a:buChar char="q"/>
            </a:pPr>
            <a:endParaRPr lang="en-US" sz="1000" b="1" dirty="0">
              <a:ln w="12700">
                <a:solidFill>
                  <a:srgbClr val="002060"/>
                </a:solidFill>
                <a:prstDash val="solid"/>
              </a:ln>
              <a:solidFill>
                <a:srgbClr val="002060"/>
              </a:solidFill>
              <a:latin typeface="Gotham Medium" panose="02000604030000020004"/>
            </a:endParaRPr>
          </a:p>
          <a:p>
            <a:pPr lvl="1">
              <a:buFont typeface="Wingdings" panose="05000000000000000000" pitchFamily="2" charset="2"/>
              <a:buChar char="q"/>
            </a:pPr>
            <a:endParaRPr lang="en-US" sz="1000" b="1" dirty="0">
              <a:ln w="12700">
                <a:solidFill>
                  <a:srgbClr val="002060"/>
                </a:solidFill>
                <a:prstDash val="solid"/>
              </a:ln>
              <a:solidFill>
                <a:srgbClr val="002060"/>
              </a:solidFill>
              <a:latin typeface="Gotham Medium" panose="02000604030000020004"/>
            </a:endParaRPr>
          </a:p>
          <a:p>
            <a:pPr lvl="1">
              <a:buFont typeface="Wingdings" panose="05000000000000000000" pitchFamily="2" charset="2"/>
              <a:buChar char="q"/>
            </a:pPr>
            <a:endParaRPr lang="en-US" sz="1000" b="1" dirty="0">
              <a:ln w="12700">
                <a:solidFill>
                  <a:srgbClr val="002060"/>
                </a:solidFill>
                <a:prstDash val="solid"/>
              </a:ln>
              <a:solidFill>
                <a:srgbClr val="002060"/>
              </a:solidFill>
              <a:latin typeface="Gotham Medium" panose="02000604030000020004"/>
            </a:endParaRPr>
          </a:p>
          <a:p>
            <a:pPr lvl="1">
              <a:buFont typeface="Wingdings" panose="05000000000000000000" pitchFamily="2" charset="2"/>
              <a:buChar char="q"/>
            </a:pPr>
            <a:r>
              <a:rPr lang="en-US" sz="3200" b="1" dirty="0">
                <a:ln w="12700">
                  <a:solidFill>
                    <a:srgbClr val="002060"/>
                  </a:solidFill>
                  <a:prstDash val="solid"/>
                </a:ln>
                <a:solidFill>
                  <a:srgbClr val="002060"/>
                </a:solidFill>
                <a:latin typeface="Gotham Medium" panose="02000604030000020004"/>
              </a:rPr>
              <a:t>Bible Application</a:t>
            </a:r>
          </a:p>
          <a:p>
            <a:pPr lvl="1">
              <a:buFont typeface="Wingdings" panose="05000000000000000000" pitchFamily="2" charset="2"/>
              <a:buChar char="q"/>
            </a:pPr>
            <a:r>
              <a:rPr lang="en-US" sz="3200" b="1" dirty="0">
                <a:ln w="12700">
                  <a:solidFill>
                    <a:srgbClr val="002060"/>
                  </a:solidFill>
                  <a:prstDash val="solid"/>
                </a:ln>
                <a:solidFill>
                  <a:srgbClr val="002060"/>
                </a:solidFill>
                <a:latin typeface="Gotham Medium" panose="02000604030000020004"/>
              </a:rPr>
              <a:t>Conclusion</a:t>
            </a:r>
          </a:p>
          <a:p>
            <a:pPr lvl="1">
              <a:buFont typeface="Wingdings" panose="05000000000000000000" pitchFamily="2" charset="2"/>
              <a:buChar char="q"/>
            </a:pPr>
            <a:r>
              <a:rPr lang="en-US" sz="3200" b="1" dirty="0">
                <a:ln w="12700">
                  <a:solidFill>
                    <a:srgbClr val="002060"/>
                  </a:solidFill>
                  <a:prstDash val="solid"/>
                </a:ln>
                <a:solidFill>
                  <a:srgbClr val="002060"/>
                </a:solidFill>
                <a:latin typeface="Gotham Medium" panose="02000604030000020004"/>
              </a:rPr>
              <a:t>Question &amp; Answers</a:t>
            </a:r>
            <a:endParaRPr lang="en-US" sz="3200" b="1" cap="all" dirty="0">
              <a:ln w="12700">
                <a:solidFill>
                  <a:srgbClr val="002060"/>
                </a:solidFill>
                <a:prstDash val="solid"/>
              </a:ln>
              <a:solidFill>
                <a:srgbClr val="002060"/>
              </a:solidFill>
              <a:effectLst>
                <a:outerShdw blurRad="38100" dist="38100" dir="2700000" algn="tl">
                  <a:srgbClr val="000000">
                    <a:alpha val="43137"/>
                  </a:srgbClr>
                </a:outerShdw>
              </a:effectLst>
              <a:latin typeface="Gotham Medium" panose="02000604030000020004"/>
            </a:endParaRPr>
          </a:p>
        </p:txBody>
      </p:sp>
      <p:pic>
        <p:nvPicPr>
          <p:cNvPr id="2" name="Picture 1">
            <a:extLst>
              <a:ext uri="{FF2B5EF4-FFF2-40B4-BE49-F238E27FC236}">
                <a16:creationId xmlns:a16="http://schemas.microsoft.com/office/drawing/2014/main" id="{385387C2-78E9-DCEE-D9FA-C08A068900A8}"/>
              </a:ext>
            </a:extLst>
          </p:cNvPr>
          <p:cNvPicPr>
            <a:picLocks noChangeAspect="1"/>
          </p:cNvPicPr>
          <p:nvPr/>
        </p:nvPicPr>
        <p:blipFill>
          <a:blip r:embed="rId3"/>
          <a:srcRect t="13871" b="13871"/>
          <a:stretch/>
        </p:blipFill>
        <p:spPr>
          <a:xfrm>
            <a:off x="6096000" y="-9467"/>
            <a:ext cx="6095999" cy="660720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blipFill>
            <a:blip r:embed="rId3"/>
            <a:stretch>
              <a:fillRect/>
            </a:stretch>
          </a:blipFill>
        </p:spPr>
      </p:pic>
      <p:sp>
        <p:nvSpPr>
          <p:cNvPr id="4" name="Rectangle 3">
            <a:extLst>
              <a:ext uri="{FF2B5EF4-FFF2-40B4-BE49-F238E27FC236}">
                <a16:creationId xmlns:a16="http://schemas.microsoft.com/office/drawing/2014/main" id="{C65AEE6E-3AF8-6DCC-FEBA-D55EBB43C4B7}"/>
              </a:ext>
            </a:extLst>
          </p:cNvPr>
          <p:cNvSpPr/>
          <p:nvPr/>
        </p:nvSpPr>
        <p:spPr>
          <a:xfrm>
            <a:off x="-697832" y="6597735"/>
            <a:ext cx="13162548" cy="36512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a:extLst>
              <a:ext uri="{FF2B5EF4-FFF2-40B4-BE49-F238E27FC236}">
                <a16:creationId xmlns:a16="http://schemas.microsoft.com/office/drawing/2014/main" id="{41F7BCB3-36F3-6E85-FE68-265561774DE8}"/>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14" name="Slide Number Placeholder 6">
            <a:extLst>
              <a:ext uri="{FF2B5EF4-FFF2-40B4-BE49-F238E27FC236}">
                <a16:creationId xmlns:a16="http://schemas.microsoft.com/office/drawing/2014/main" id="{056FE746-7BA3-BEEB-4500-76B9F4EDA6D3}"/>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4</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6" name="Footer Placeholder 23">
            <a:extLst>
              <a:ext uri="{FF2B5EF4-FFF2-40B4-BE49-F238E27FC236}">
                <a16:creationId xmlns:a16="http://schemas.microsoft.com/office/drawing/2014/main" id="{AD1E5BE1-899D-3AFE-0F4C-277325F1A8E5}"/>
              </a:ext>
            </a:extLst>
          </p:cNvPr>
          <p:cNvSpPr>
            <a:spLocks noGrp="1"/>
          </p:cNvSpPr>
          <p:nvPr>
            <p:ph type="ftr" sz="quarter" idx="11"/>
          </p:nvPr>
        </p:nvSpPr>
        <p:spPr>
          <a:xfrm>
            <a:off x="-275764" y="12456"/>
            <a:ext cx="6885054" cy="1017670"/>
          </a:xfrm>
        </p:spPr>
        <p:txBody>
          <a:bodyPr/>
          <a:lstStyle/>
          <a:p>
            <a:r>
              <a:rPr lang="en-US" sz="4000" b="1" cap="small" dirty="0">
                <a:solidFill>
                  <a:srgbClr val="002060"/>
                </a:solidFill>
                <a:effectLst>
                  <a:outerShdw blurRad="38100" dist="38100" dir="2700000" algn="tl">
                    <a:srgbClr val="000000">
                      <a:alpha val="43137"/>
                    </a:srgbClr>
                  </a:outerShdw>
                </a:effectLst>
                <a:latin typeface="Gotham Medium" panose="02000604030000020004"/>
              </a:rPr>
              <a:t>Christians as God’s Temple </a:t>
            </a:r>
            <a:endParaRPr lang="en-US" sz="1600" b="1" cap="small" dirty="0">
              <a:solidFill>
                <a:srgbClr val="002060"/>
              </a:solidFill>
              <a:effectLst>
                <a:outerShdw blurRad="38100" dist="38100" dir="2700000" algn="tl">
                  <a:srgbClr val="000000">
                    <a:alpha val="43137"/>
                  </a:srgbClr>
                </a:outerShdw>
              </a:effectLst>
              <a:latin typeface="Gotham Medium" panose="02000604030000020004"/>
            </a:endParaRPr>
          </a:p>
        </p:txBody>
      </p:sp>
    </p:spTree>
    <p:extLst>
      <p:ext uri="{BB962C8B-B14F-4D97-AF65-F5344CB8AC3E}">
        <p14:creationId xmlns:p14="http://schemas.microsoft.com/office/powerpoint/2010/main" val="4003182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59ECCA2-9A00-60EF-76BA-95969A8BACDD}"/>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pic>
        <p:nvPicPr>
          <p:cNvPr id="14" name="Picture 13">
            <a:extLst>
              <a:ext uri="{FF2B5EF4-FFF2-40B4-BE49-F238E27FC236}">
                <a16:creationId xmlns:a16="http://schemas.microsoft.com/office/drawing/2014/main" id="{69D6398E-B153-AB62-BACB-BF62120E8518}"/>
              </a:ext>
            </a:extLst>
          </p:cNvPr>
          <p:cNvPicPr>
            <a:picLocks noChangeAspect="1"/>
          </p:cNvPicPr>
          <p:nvPr/>
        </p:nvPicPr>
        <p:blipFill>
          <a:blip r:embed="rId3"/>
          <a:srcRect t="17255" b="17255"/>
          <a:stretch/>
        </p:blipFill>
        <p:spPr>
          <a:xfrm>
            <a:off x="85725" y="392592"/>
            <a:ext cx="12103227" cy="5284308"/>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
        <p:nvSpPr>
          <p:cNvPr id="5" name="Footer Placeholder 4">
            <a:extLst>
              <a:ext uri="{FF2B5EF4-FFF2-40B4-BE49-F238E27FC236}">
                <a16:creationId xmlns:a16="http://schemas.microsoft.com/office/drawing/2014/main" id="{3DB424D7-6B2D-4DBC-59D0-9CDF0B9175E8}"/>
              </a:ext>
            </a:extLst>
          </p:cNvPr>
          <p:cNvSpPr>
            <a:spLocks noGrp="1"/>
          </p:cNvSpPr>
          <p:nvPr>
            <p:ph type="ftr" sz="quarter" idx="11"/>
          </p:nvPr>
        </p:nvSpPr>
        <p:spPr>
          <a:xfrm>
            <a:off x="4038600" y="6546850"/>
            <a:ext cx="466344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p>
        </p:txBody>
      </p:sp>
      <p:sp>
        <p:nvSpPr>
          <p:cNvPr id="9" name="Slide Number Placeholder 6">
            <a:extLst>
              <a:ext uri="{FF2B5EF4-FFF2-40B4-BE49-F238E27FC236}">
                <a16:creationId xmlns:a16="http://schemas.microsoft.com/office/drawing/2014/main" id="{D76A9B46-F501-4300-A9B8-945315AA2DD9}"/>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5</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5" name="TextBox 14">
            <a:extLst>
              <a:ext uri="{FF2B5EF4-FFF2-40B4-BE49-F238E27FC236}">
                <a16:creationId xmlns:a16="http://schemas.microsoft.com/office/drawing/2014/main" id="{902D59F9-6712-77DE-D9EE-CE30A4E7EF86}"/>
              </a:ext>
            </a:extLst>
          </p:cNvPr>
          <p:cNvSpPr txBox="1"/>
          <p:nvPr/>
        </p:nvSpPr>
        <p:spPr>
          <a:xfrm>
            <a:off x="0" y="46288"/>
            <a:ext cx="12106275" cy="6500562"/>
          </a:xfrm>
          <a:prstGeom prst="rect">
            <a:avLst/>
          </a:prstGeom>
          <a:solidFill>
            <a:srgbClr val="002060">
              <a:alpha val="30000"/>
            </a:srgbClr>
          </a:solidFill>
        </p:spPr>
        <p:txBody>
          <a:bodyPr wrap="square">
            <a:spAutoFit/>
          </a:bodyPr>
          <a:lstStyle/>
          <a:p>
            <a:pPr marL="0" marR="0">
              <a:lnSpc>
                <a:spcPct val="107000"/>
              </a:lnSpc>
              <a:spcBef>
                <a:spcPts val="0"/>
              </a:spcBef>
              <a:spcAft>
                <a:spcPts val="0"/>
              </a:spcAft>
            </a:pPr>
            <a:endParaRPr lang="en-US" sz="3200" b="1" u="heavy" kern="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3200" b="1" u="heavy" kern="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Strong Foundation</a:t>
            </a:r>
          </a:p>
          <a:p>
            <a:pPr marL="0" marR="0">
              <a:lnSpc>
                <a:spcPct val="107000"/>
              </a:lnSpc>
              <a:spcBef>
                <a:spcPts val="0"/>
              </a:spcBef>
              <a:spcAft>
                <a:spcPts val="0"/>
              </a:spcAft>
            </a:pPr>
            <a:endParaRPr lang="en-US" sz="3200" b="1" u="heavy" kern="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lvl="1">
              <a:lnSpc>
                <a:spcPct val="107000"/>
              </a:lnSpc>
            </a:pPr>
            <a:r>
              <a:rPr lang="en-US"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My grandfather owned a real estate company, but his first love was general contracting. He was a frugal and conscientious man, deeply shaped by the Great Depression. As a result, he always advocated doing things well and right the first time. He believed in making things that would last. </a:t>
            </a:r>
          </a:p>
          <a:p>
            <a:pPr lvl="1">
              <a:lnSpc>
                <a:spcPct val="107000"/>
              </a:lnSpc>
            </a:pPr>
            <a:r>
              <a:rPr lang="en-US"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lvl="1">
              <a:lnSpc>
                <a:spcPct val="107000"/>
              </a:lnSpc>
            </a:pPr>
            <a:r>
              <a:rPr lang="en-US"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When I was 12 years old, my grandfather invited me out for a drive around our town. We spent the day visiting the buildings his company had constructed over the years. We saw office buildings, shopping centers, and apartment complexes. My grandfather would tell me an interesting story about each building and its construction. </a:t>
            </a:r>
          </a:p>
          <a:p>
            <a:pPr lvl="1">
              <a:lnSpc>
                <a:spcPct val="107000"/>
              </a:lnSpc>
            </a:pPr>
            <a:r>
              <a:rPr lang="en-US"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lvl="1">
              <a:lnSpc>
                <a:spcPct val="107000"/>
              </a:lnSpc>
            </a:pPr>
            <a:r>
              <a:rPr lang="en-US"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Just before dusk, we pulled into a neighborhood that, at first glance, seemed filled with large, new houses. But as we drove on, the houses became smaller and older. We finally stopped at a small, two-story home with blue siding and a gray roof. My grandfather said, “I built this house for my parents when I was 19 years old. It still stands today because I built it with care on a strong foundation. Everything that lasts has a strong foundation. ” </a:t>
            </a:r>
          </a:p>
          <a:p>
            <a:pPr lvl="1">
              <a:lnSpc>
                <a:spcPct val="107000"/>
              </a:lnSpc>
            </a:pPr>
            <a:r>
              <a:rPr lang="en-US"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lvl="1">
              <a:lnSpc>
                <a:spcPct val="107000"/>
              </a:lnSpc>
            </a:pPr>
            <a:r>
              <a:rPr lang="en-US"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I’ve never forgotten my grandfather’s lesson. In every pursuit, one’s work only lasts if the foundation is strong.</a:t>
            </a:r>
          </a:p>
          <a:p>
            <a:pPr lvl="1">
              <a:lnSpc>
                <a:spcPct val="107000"/>
              </a:lnSpc>
            </a:pPr>
            <a:endParaRPr lang="en-US" sz="8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lvl="1">
              <a:lnSpc>
                <a:spcPct val="107000"/>
              </a:lnSpc>
            </a:pPr>
            <a:endParaRPr lang="en-US" sz="8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lvl="1">
              <a:lnSpc>
                <a:spcPct val="107000"/>
              </a:lnSpc>
            </a:pPr>
            <a:endParaRPr lang="en-US" sz="8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lvl="1">
              <a:lnSpc>
                <a:spcPct val="107000"/>
              </a:lnSpc>
            </a:pPr>
            <a:r>
              <a:rPr lang="en-US"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38949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C9002DF-E17E-5D61-B34C-FA2F028F559E}"/>
              </a:ext>
            </a:extLst>
          </p:cNvPr>
          <p:cNvPicPr>
            <a:picLocks noChangeAspect="1"/>
          </p:cNvPicPr>
          <p:nvPr/>
        </p:nvPicPr>
        <p:blipFill>
          <a:blip r:embed="rId3">
            <a:alphaModFix amt="50000"/>
            <a:duotone>
              <a:prstClr val="black"/>
              <a:schemeClr val="accent2">
                <a:tint val="45000"/>
                <a:satMod val="400000"/>
              </a:schemeClr>
            </a:duotone>
          </a:blip>
          <a:srcRect t="18156" b="18156"/>
          <a:stretch/>
        </p:blipFill>
        <p:spPr>
          <a:xfrm>
            <a:off x="457200" y="1463040"/>
            <a:ext cx="11620500" cy="4933950"/>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graphicFrame>
        <p:nvGraphicFramePr>
          <p:cNvPr id="7" name="Diagram 6">
            <a:extLst>
              <a:ext uri="{FF2B5EF4-FFF2-40B4-BE49-F238E27FC236}">
                <a16:creationId xmlns:a16="http://schemas.microsoft.com/office/drawing/2014/main" id="{40CA8F95-03F5-BE55-5D65-B3238873F19D}"/>
              </a:ext>
            </a:extLst>
          </p:cNvPr>
          <p:cNvGraphicFramePr/>
          <p:nvPr/>
        </p:nvGraphicFramePr>
        <p:xfrm>
          <a:off x="23854" y="1513804"/>
          <a:ext cx="12168146" cy="21807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Diagram 1">
            <a:extLst>
              <a:ext uri="{FF2B5EF4-FFF2-40B4-BE49-F238E27FC236}">
                <a16:creationId xmlns:a16="http://schemas.microsoft.com/office/drawing/2014/main" id="{004BE7C9-B400-8859-4FC0-C3F8714E252E}"/>
              </a:ext>
            </a:extLst>
          </p:cNvPr>
          <p:cNvGraphicFramePr/>
          <p:nvPr/>
        </p:nvGraphicFramePr>
        <p:xfrm>
          <a:off x="23854" y="3716468"/>
          <a:ext cx="12168146" cy="328985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Date Placeholder 3">
            <a:extLst>
              <a:ext uri="{FF2B5EF4-FFF2-40B4-BE49-F238E27FC236}">
                <a16:creationId xmlns:a16="http://schemas.microsoft.com/office/drawing/2014/main" id="{2E4047A1-9482-588B-8BAC-7014D5432C8F}"/>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9" name="Slide Number Placeholder 6">
            <a:extLst>
              <a:ext uri="{FF2B5EF4-FFF2-40B4-BE49-F238E27FC236}">
                <a16:creationId xmlns:a16="http://schemas.microsoft.com/office/drawing/2014/main" id="{1607A054-ABB1-E656-576B-D0BA36FE444E}"/>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6</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4" name="Rectangle 3">
            <a:extLst>
              <a:ext uri="{FF2B5EF4-FFF2-40B4-BE49-F238E27FC236}">
                <a16:creationId xmlns:a16="http://schemas.microsoft.com/office/drawing/2014/main" id="{C79A625B-B823-F82B-4108-B428CDEE2984}"/>
              </a:ext>
            </a:extLst>
          </p:cNvPr>
          <p:cNvSpPr/>
          <p:nvPr/>
        </p:nvSpPr>
        <p:spPr>
          <a:xfrm>
            <a:off x="0" y="0"/>
            <a:ext cx="12192000" cy="1491916"/>
          </a:xfrm>
          <a:prstGeom prst="rect">
            <a:avLst/>
          </a:prstGeom>
          <a:solidFill>
            <a:srgbClr val="00206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4320"/>
            <a:r>
              <a:rPr lang="en-US" sz="2400" dirty="0">
                <a:solidFill>
                  <a:schemeClr val="bg1"/>
                </a:solidFill>
                <a:effectLst>
                  <a:outerShdw blurRad="38100" dist="38100" dir="2700000" algn="tl">
                    <a:srgbClr val="000000">
                      <a:alpha val="43137"/>
                    </a:srgbClr>
                  </a:outerShdw>
                </a:effectLst>
                <a:latin typeface="Arial Black" panose="020B0A04020102020204" pitchFamily="34" charset="0"/>
              </a:rPr>
              <a:t>The Holy Spirit lives in you. In Paul’s letter to the Corinthians, the believers are called dwelling places for the Holy Spirit.  The moment a person says yes to Jesus Christ and accepts His forgiveness, God’s sacred presence comes to dwell in their life. </a:t>
            </a:r>
          </a:p>
        </p:txBody>
      </p:sp>
      <p:sp>
        <p:nvSpPr>
          <p:cNvPr id="5" name="Footer Placeholder 4">
            <a:extLst>
              <a:ext uri="{FF2B5EF4-FFF2-40B4-BE49-F238E27FC236}">
                <a16:creationId xmlns:a16="http://schemas.microsoft.com/office/drawing/2014/main" id="{09DDABB8-9F3C-84CD-1F73-EE1F69B88B02}"/>
              </a:ext>
            </a:extLst>
          </p:cNvPr>
          <p:cNvSpPr>
            <a:spLocks noGrp="1"/>
          </p:cNvSpPr>
          <p:nvPr>
            <p:ph type="ftr" sz="quarter" idx="11"/>
          </p:nvPr>
        </p:nvSpPr>
        <p:spPr>
          <a:xfrm>
            <a:off x="4038600" y="6546850"/>
            <a:ext cx="466344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p>
        </p:txBody>
      </p:sp>
      <p:sp>
        <p:nvSpPr>
          <p:cNvPr id="6" name="Rectangle 5">
            <a:extLst>
              <a:ext uri="{FF2B5EF4-FFF2-40B4-BE49-F238E27FC236}">
                <a16:creationId xmlns:a16="http://schemas.microsoft.com/office/drawing/2014/main" id="{2CFDCBBE-2FD4-5042-FC59-3E5CDB5D5EC2}"/>
              </a:ext>
            </a:extLst>
          </p:cNvPr>
          <p:cNvSpPr/>
          <p:nvPr/>
        </p:nvSpPr>
        <p:spPr>
          <a:xfrm>
            <a:off x="-4014" y="1491916"/>
            <a:ext cx="12618720" cy="9144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435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AsOne/>
      </p:bldGraphic>
      <p:bldGraphic spid="2" grpId="0" uiExpand="1">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693BD-CD17-588F-577E-8510CB22948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9CAB4E0-9FFB-6890-8C12-BD97A11BE6D3}"/>
              </a:ext>
            </a:extLst>
          </p:cNvPr>
          <p:cNvPicPr>
            <a:picLocks noChangeAspect="1"/>
          </p:cNvPicPr>
          <p:nvPr/>
        </p:nvPicPr>
        <p:blipFill>
          <a:blip r:embed="rId3">
            <a:duotone>
              <a:schemeClr val="accent2">
                <a:shade val="45000"/>
                <a:satMod val="135000"/>
              </a:schemeClr>
              <a:prstClr val="white"/>
            </a:duotone>
          </a:blip>
          <a:srcRect t="18156" b="18156"/>
          <a:stretch/>
        </p:blipFill>
        <p:spPr>
          <a:xfrm>
            <a:off x="457200" y="1463040"/>
            <a:ext cx="11620500" cy="4933950"/>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graphicFrame>
        <p:nvGraphicFramePr>
          <p:cNvPr id="7" name="Diagram 6">
            <a:extLst>
              <a:ext uri="{FF2B5EF4-FFF2-40B4-BE49-F238E27FC236}">
                <a16:creationId xmlns:a16="http://schemas.microsoft.com/office/drawing/2014/main" id="{335201B7-0CE9-CFCB-7979-2F1E0325C9A2}"/>
              </a:ext>
            </a:extLst>
          </p:cNvPr>
          <p:cNvGraphicFramePr/>
          <p:nvPr/>
        </p:nvGraphicFramePr>
        <p:xfrm>
          <a:off x="23854" y="1513804"/>
          <a:ext cx="12168146" cy="50330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Date Placeholder 3">
            <a:extLst>
              <a:ext uri="{FF2B5EF4-FFF2-40B4-BE49-F238E27FC236}">
                <a16:creationId xmlns:a16="http://schemas.microsoft.com/office/drawing/2014/main" id="{AC9DC236-A83A-D2F6-EDA2-8716EABC9DD9}"/>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9" name="Slide Number Placeholder 6">
            <a:extLst>
              <a:ext uri="{FF2B5EF4-FFF2-40B4-BE49-F238E27FC236}">
                <a16:creationId xmlns:a16="http://schemas.microsoft.com/office/drawing/2014/main" id="{4C9415C7-2C55-241D-7C93-03AD5731DE00}"/>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7</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4" name="Rectangle 3">
            <a:extLst>
              <a:ext uri="{FF2B5EF4-FFF2-40B4-BE49-F238E27FC236}">
                <a16:creationId xmlns:a16="http://schemas.microsoft.com/office/drawing/2014/main" id="{B584F63F-A809-B20B-3A93-0F361E89C8E3}"/>
              </a:ext>
            </a:extLst>
          </p:cNvPr>
          <p:cNvSpPr/>
          <p:nvPr/>
        </p:nvSpPr>
        <p:spPr>
          <a:xfrm>
            <a:off x="0" y="0"/>
            <a:ext cx="12192000" cy="1491916"/>
          </a:xfrm>
          <a:prstGeom prst="rect">
            <a:avLst/>
          </a:prstGeom>
          <a:solidFill>
            <a:srgbClr val="00206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4320"/>
            <a:r>
              <a:rPr lang="en-US" sz="2400" dirty="0">
                <a:solidFill>
                  <a:schemeClr val="bg1"/>
                </a:solidFill>
                <a:effectLst>
                  <a:outerShdw blurRad="38100" dist="38100" dir="2700000" algn="tl">
                    <a:srgbClr val="000000">
                      <a:alpha val="43137"/>
                    </a:srgbClr>
                  </a:outerShdw>
                </a:effectLst>
                <a:latin typeface="Arial Black" panose="020B0A04020102020204" pitchFamily="34" charset="0"/>
              </a:rPr>
              <a:t>The Holy Spirit lives in you. In Paul’s letter to the Corinthians, the believers are called dwelling places for the Holy Spirit.  The moment a person says yes to Jesus Christ and accepts His forgiveness, God’s sacred presence comes to dwell in their life. </a:t>
            </a:r>
          </a:p>
        </p:txBody>
      </p:sp>
      <p:sp>
        <p:nvSpPr>
          <p:cNvPr id="5" name="Footer Placeholder 4">
            <a:extLst>
              <a:ext uri="{FF2B5EF4-FFF2-40B4-BE49-F238E27FC236}">
                <a16:creationId xmlns:a16="http://schemas.microsoft.com/office/drawing/2014/main" id="{3EF680CD-1639-35B0-B8DD-78DC2CA7B8B8}"/>
              </a:ext>
            </a:extLst>
          </p:cNvPr>
          <p:cNvSpPr>
            <a:spLocks noGrp="1"/>
          </p:cNvSpPr>
          <p:nvPr>
            <p:ph type="ftr" sz="quarter" idx="11"/>
          </p:nvPr>
        </p:nvSpPr>
        <p:spPr>
          <a:xfrm>
            <a:off x="4038600" y="6546850"/>
            <a:ext cx="466344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p>
        </p:txBody>
      </p:sp>
      <p:sp>
        <p:nvSpPr>
          <p:cNvPr id="6" name="Rectangle 5">
            <a:extLst>
              <a:ext uri="{FF2B5EF4-FFF2-40B4-BE49-F238E27FC236}">
                <a16:creationId xmlns:a16="http://schemas.microsoft.com/office/drawing/2014/main" id="{94ED5C2F-1681-ABEB-C171-C8F10ABA5B8D}"/>
              </a:ext>
            </a:extLst>
          </p:cNvPr>
          <p:cNvSpPr/>
          <p:nvPr/>
        </p:nvSpPr>
        <p:spPr>
          <a:xfrm>
            <a:off x="-4014" y="1491916"/>
            <a:ext cx="12618720" cy="9144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62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65E446-6505-A4C3-C429-48E18F7E9522}"/>
              </a:ext>
            </a:extLst>
          </p:cNvPr>
          <p:cNvSpPr/>
          <p:nvPr/>
        </p:nvSpPr>
        <p:spPr>
          <a:xfrm>
            <a:off x="0" y="36096"/>
            <a:ext cx="12192000" cy="6546056"/>
          </a:xfrm>
          <a:prstGeom prst="rec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1D42312-A380-6FD0-D505-ABF67F32091C}"/>
              </a:ext>
            </a:extLst>
          </p:cNvPr>
          <p:cNvSpPr/>
          <p:nvPr/>
        </p:nvSpPr>
        <p:spPr>
          <a:xfrm>
            <a:off x="0" y="24064"/>
            <a:ext cx="12192000" cy="65701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7704426" y="164045"/>
            <a:ext cx="3826724" cy="1327196"/>
          </a:xfrm>
        </p:spPr>
        <p:txBody>
          <a:bodyPr>
            <a:normAutofit/>
          </a:bodyPr>
          <a:lstStyle/>
          <a:p>
            <a:r>
              <a:rPr lang="en-US" sz="4000" b="1" cap="small" dirty="0">
                <a:solidFill>
                  <a:schemeClr val="bg1"/>
                </a:solidFill>
                <a:effectLst>
                  <a:outerShdw blurRad="38100" dist="38100" dir="2700000" algn="tl">
                    <a:srgbClr val="000000">
                      <a:alpha val="43137"/>
                    </a:srgbClr>
                  </a:outerShdw>
                </a:effectLst>
                <a:latin typeface="Gotham Medium" panose="02000604030000020004"/>
              </a:rPr>
              <a:t>Lesson Context</a:t>
            </a:r>
          </a:p>
        </p:txBody>
      </p:sp>
      <p:sp>
        <p:nvSpPr>
          <p:cNvPr id="4" name="Content Placeholder 3">
            <a:extLst>
              <a:ext uri="{FF2B5EF4-FFF2-40B4-BE49-F238E27FC236}">
                <a16:creationId xmlns:a16="http://schemas.microsoft.com/office/drawing/2014/main" id="{950677C9-3E42-427F-93B8-526692906471}"/>
              </a:ext>
            </a:extLst>
          </p:cNvPr>
          <p:cNvSpPr>
            <a:spLocks noGrp="1"/>
          </p:cNvSpPr>
          <p:nvPr>
            <p:ph sz="half" idx="2"/>
          </p:nvPr>
        </p:nvSpPr>
        <p:spPr>
          <a:xfrm>
            <a:off x="216569" y="2966961"/>
            <a:ext cx="6655320" cy="3560599"/>
          </a:xfrm>
        </p:spPr>
        <p:txBody>
          <a:bodyPr vert="horz" lIns="91440" tIns="45720" rIns="91440" bIns="45720" rtlCol="0" anchor="t">
            <a:noAutofit/>
          </a:bodyPr>
          <a:lstStyle/>
          <a:p>
            <a:pPr marL="0" indent="0">
              <a:buNone/>
            </a:pPr>
            <a:r>
              <a:rPr lang="en-US" sz="1800" b="1" dirty="0">
                <a:solidFill>
                  <a:srgbClr val="002060"/>
                </a:solidFill>
                <a:effectLst>
                  <a:outerShdw blurRad="38100" dist="38100" dir="2700000" algn="tl">
                    <a:srgbClr val="000000">
                      <a:alpha val="43137"/>
                    </a:srgbClr>
                  </a:outerShdw>
                </a:effectLst>
                <a:latin typeface="Gotham Medium" panose="02000604030000020004"/>
              </a:rPr>
              <a:t>Paul’s second missionary journey began as a trip to visit the congregations he had planted on his first journey (Acts 15:36). After doing so (15:41), the restless Paul desired to move on to new territory with the message of the gospel.</a:t>
            </a:r>
          </a:p>
          <a:p>
            <a:pPr marL="0" indent="0">
              <a:buNone/>
            </a:pPr>
            <a:r>
              <a:rPr lang="en-US" sz="1800" b="1" dirty="0">
                <a:solidFill>
                  <a:srgbClr val="002060"/>
                </a:solidFill>
                <a:effectLst>
                  <a:outerShdw blurRad="38100" dist="38100" dir="2700000" algn="tl">
                    <a:srgbClr val="000000">
                      <a:alpha val="43137"/>
                    </a:srgbClr>
                  </a:outerShdw>
                </a:effectLst>
                <a:latin typeface="Gotham Medium" panose="02000604030000020004"/>
              </a:rPr>
              <a:t>God influenced Paul’s itinerary through a vision that directed him to cross the Aegean Sea to the region known as Macedonia (Acts 16:9-10). Paul eventually arrived in Corinth in about AD 52, where he remained for some 18 months (18:11, 18). Corinth was a busy and wealthy center of trade in Paul’s day, a cosmopolitan city with residents from many regions. It was a place of lax morals and influential pagan religions. </a:t>
            </a:r>
          </a:p>
          <a:p>
            <a:pPr marL="0" indent="0">
              <a:buNone/>
            </a:pPr>
            <a:r>
              <a:rPr lang="en-US" sz="1800" b="1" dirty="0">
                <a:solidFill>
                  <a:srgbClr val="002060"/>
                </a:solidFill>
                <a:effectLst>
                  <a:outerShdw blurRad="38100" dist="38100" dir="2700000" algn="tl">
                    <a:srgbClr val="000000">
                      <a:alpha val="43137"/>
                    </a:srgbClr>
                  </a:outerShdw>
                </a:effectLst>
                <a:latin typeface="Gotham Medium" panose="02000604030000020004"/>
              </a:rPr>
              <a:t> </a:t>
            </a: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7120839" y="1491241"/>
            <a:ext cx="4694172" cy="4043339"/>
          </a:xfrm>
        </p:spPr>
        <p:txBody>
          <a:bodyPr>
            <a:noAutofit/>
          </a:bodyPr>
          <a:lstStyle/>
          <a:p>
            <a:pPr marL="0" indent="0">
              <a:buNone/>
            </a:pPr>
            <a:r>
              <a:rPr lang="en-US" sz="1800" b="1" dirty="0">
                <a:solidFill>
                  <a:srgbClr val="002060"/>
                </a:solidFill>
                <a:effectLst>
                  <a:outerShdw blurRad="38100" dist="38100" dir="2700000" algn="tl">
                    <a:srgbClr val="000000">
                      <a:alpha val="43137"/>
                    </a:srgbClr>
                  </a:outerShdw>
                </a:effectLst>
                <a:latin typeface="Gotham Medium" panose="02000604030000020004"/>
              </a:rPr>
              <a:t>Acts 18:4 tells us that Corinth had a synagogue (as was the case in most of the large trading cities of the Roman Empire). Paul began his preaching in that synagogue, which was composed of both Jews and Greeks (18:4-5). But opposition caused him to leave and focus on the Gentiles of the city (18:6-7). Nevertheless, there was a strong contingent of Jewish believers in the Corinthian church (18:8). </a:t>
            </a:r>
            <a:endParaRPr lang="en-US" sz="600" b="1" dirty="0">
              <a:solidFill>
                <a:srgbClr val="002060"/>
              </a:solidFill>
              <a:effectLst>
                <a:outerShdw blurRad="38100" dist="38100" dir="2700000" algn="tl">
                  <a:srgbClr val="000000">
                    <a:alpha val="43137"/>
                  </a:srgbClr>
                </a:outerShdw>
              </a:effectLst>
              <a:latin typeface="Gotham Medium" panose="02000604030000020004"/>
            </a:endParaRPr>
          </a:p>
          <a:p>
            <a:pPr marL="0" indent="0">
              <a:buNone/>
            </a:pPr>
            <a:r>
              <a:rPr lang="en-US" sz="600" b="1" dirty="0">
                <a:solidFill>
                  <a:srgbClr val="002060"/>
                </a:solidFill>
                <a:effectLst>
                  <a:outerShdw blurRad="38100" dist="38100" dir="2700000" algn="tl">
                    <a:srgbClr val="000000">
                      <a:alpha val="43137"/>
                    </a:srgbClr>
                  </a:outerShdw>
                </a:effectLst>
                <a:latin typeface="Gotham Medium" panose="02000604030000020004"/>
              </a:rPr>
              <a:t> </a:t>
            </a:r>
          </a:p>
          <a:p>
            <a:pPr marL="0" indent="0">
              <a:buNone/>
            </a:pPr>
            <a:r>
              <a:rPr lang="en-US" sz="1800" b="1" dirty="0">
                <a:solidFill>
                  <a:srgbClr val="002060"/>
                </a:solidFill>
                <a:effectLst>
                  <a:outerShdw blurRad="38100" dist="38100" dir="2700000" algn="tl">
                    <a:srgbClr val="000000">
                      <a:alpha val="43137"/>
                    </a:srgbClr>
                  </a:outerShdw>
                </a:effectLst>
                <a:latin typeface="Gotham Medium" panose="02000604030000020004"/>
              </a:rPr>
              <a:t>It was to this mixed congregation that Paul wrote the two Corinthian letters while on his third missionary journey. The four years that elapsed between Paul’s time in Corinth and his first letter back witnessed the development of ungodly trends—trends that needed to be corrected. </a:t>
            </a:r>
          </a:p>
        </p:txBody>
      </p:sp>
      <p:pic>
        <p:nvPicPr>
          <p:cNvPr id="6" name="Picture 5">
            <a:extLst>
              <a:ext uri="{FF2B5EF4-FFF2-40B4-BE49-F238E27FC236}">
                <a16:creationId xmlns:a16="http://schemas.microsoft.com/office/drawing/2014/main" id="{6DC8F698-979F-63BE-9D6B-A6C2ED6368C9}"/>
              </a:ext>
            </a:extLst>
          </p:cNvPr>
          <p:cNvPicPr>
            <a:picLocks noChangeAspect="1"/>
          </p:cNvPicPr>
          <p:nvPr/>
        </p:nvPicPr>
        <p:blipFill>
          <a:blip r:embed="rId3"/>
          <a:srcRect t="18516" b="18516"/>
          <a:stretch/>
        </p:blipFill>
        <p:spPr>
          <a:xfrm>
            <a:off x="485642" y="247420"/>
            <a:ext cx="5974347" cy="250797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Date Placeholder 3">
            <a:extLst>
              <a:ext uri="{FF2B5EF4-FFF2-40B4-BE49-F238E27FC236}">
                <a16:creationId xmlns:a16="http://schemas.microsoft.com/office/drawing/2014/main" id="{035996AC-440D-45BF-B031-2B8F5EBEFDC8}"/>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11" name="Slide Number Placeholder 6">
            <a:extLst>
              <a:ext uri="{FF2B5EF4-FFF2-40B4-BE49-F238E27FC236}">
                <a16:creationId xmlns:a16="http://schemas.microsoft.com/office/drawing/2014/main" id="{26D3D703-EAFF-BA41-DC7E-C1B0525AEF9A}"/>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8</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7" name="Footer Placeholder 4">
            <a:extLst>
              <a:ext uri="{FF2B5EF4-FFF2-40B4-BE49-F238E27FC236}">
                <a16:creationId xmlns:a16="http://schemas.microsoft.com/office/drawing/2014/main" id="{ED11E707-A36D-10B5-37C8-B2C1F5D7384C}"/>
              </a:ext>
            </a:extLst>
          </p:cNvPr>
          <p:cNvSpPr>
            <a:spLocks noGrp="1"/>
          </p:cNvSpPr>
          <p:nvPr>
            <p:ph type="ftr" sz="quarter" idx="11"/>
          </p:nvPr>
        </p:nvSpPr>
        <p:spPr>
          <a:xfrm>
            <a:off x="4038600" y="6546850"/>
            <a:ext cx="466344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p>
        </p:txBody>
      </p:sp>
    </p:spTree>
    <p:extLst>
      <p:ext uri="{BB962C8B-B14F-4D97-AF65-F5344CB8AC3E}">
        <p14:creationId xmlns:p14="http://schemas.microsoft.com/office/powerpoint/2010/main" val="1970106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4E31D310-340F-65E2-F6DA-F71DAC5589DC}"/>
              </a:ext>
            </a:extLst>
          </p:cNvPr>
          <p:cNvPicPr>
            <a:picLocks noChangeAspect="1"/>
          </p:cNvPicPr>
          <p:nvPr/>
        </p:nvPicPr>
        <p:blipFill>
          <a:blip r:embed="rId3"/>
          <a:srcRect t="12500" b="12500"/>
          <a:stretch/>
        </p:blipFill>
        <p:spPr>
          <a:xfrm>
            <a:off x="20" y="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14" name="Title 1">
            <a:extLst>
              <a:ext uri="{FF2B5EF4-FFF2-40B4-BE49-F238E27FC236}">
                <a16:creationId xmlns:a16="http://schemas.microsoft.com/office/drawing/2014/main" id="{0ED65C84-D4C5-AA51-5E94-AF9B61BC7E5C}"/>
              </a:ext>
            </a:extLst>
          </p:cNvPr>
          <p:cNvSpPr txBox="1">
            <a:spLocks/>
          </p:cNvSpPr>
          <p:nvPr/>
        </p:nvSpPr>
        <p:spPr>
          <a:xfrm>
            <a:off x="583010" y="0"/>
            <a:ext cx="11608990" cy="1086870"/>
          </a:xfrm>
          <a:prstGeom prst="rect">
            <a:avLst/>
          </a:prstGeom>
          <a:solidFill>
            <a:srgbClr val="00206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cap="small" dirty="0">
                <a:solidFill>
                  <a:schemeClr val="bg1"/>
                </a:solidFill>
                <a:effectLst>
                  <a:outerShdw blurRad="38100" dist="38100" dir="2700000" algn="tl">
                    <a:srgbClr val="000000">
                      <a:alpha val="43137"/>
                    </a:srgbClr>
                  </a:outerShdw>
                </a:effectLst>
                <a:latin typeface="Gotham Medium" panose="02000604030000020004"/>
              </a:rPr>
              <a:t>Background</a:t>
            </a:r>
          </a:p>
          <a:p>
            <a:endParaRPr lang="en-US" b="1" cap="small"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15" name="Text Placeholder 2">
            <a:extLst>
              <a:ext uri="{FF2B5EF4-FFF2-40B4-BE49-F238E27FC236}">
                <a16:creationId xmlns:a16="http://schemas.microsoft.com/office/drawing/2014/main" id="{B3E5610D-DF8F-A3B4-4FA3-0C3CDC66E599}"/>
              </a:ext>
            </a:extLst>
          </p:cNvPr>
          <p:cNvSpPr>
            <a:spLocks noGrp="1"/>
          </p:cNvSpPr>
          <p:nvPr>
            <p:ph type="body" idx="1"/>
          </p:nvPr>
        </p:nvSpPr>
        <p:spPr>
          <a:xfrm>
            <a:off x="407038" y="629670"/>
            <a:ext cx="3601650" cy="457200"/>
          </a:xfrm>
        </p:spPr>
        <p:txBody>
          <a:bodyPr anchor="t" anchorCtr="0">
            <a:normAutofit/>
          </a:bodyPr>
          <a:lstStyle/>
          <a:p>
            <a:pPr algn="ctr"/>
            <a:r>
              <a:rPr lang="en-US" sz="1800" b="1" kern="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Precious Materials</a:t>
            </a:r>
          </a:p>
        </p:txBody>
      </p:sp>
      <p:sp>
        <p:nvSpPr>
          <p:cNvPr id="16" name="Content Placeholder 3">
            <a:extLst>
              <a:ext uri="{FF2B5EF4-FFF2-40B4-BE49-F238E27FC236}">
                <a16:creationId xmlns:a16="http://schemas.microsoft.com/office/drawing/2014/main" id="{E9FB88DF-DAF0-A8A6-5F6D-688C720DA83F}"/>
              </a:ext>
            </a:extLst>
          </p:cNvPr>
          <p:cNvSpPr>
            <a:spLocks noGrp="1"/>
          </p:cNvSpPr>
          <p:nvPr>
            <p:ph sz="half" idx="2"/>
          </p:nvPr>
        </p:nvSpPr>
        <p:spPr>
          <a:xfrm>
            <a:off x="583010" y="1086870"/>
            <a:ext cx="5879392" cy="5480641"/>
          </a:xfrm>
          <a:solidFill>
            <a:schemeClr val="bg1">
              <a:alpha val="40000"/>
            </a:schemeClr>
          </a:solidFill>
        </p:spPr>
        <p:txBody>
          <a:bodyPr>
            <a:noAutofit/>
          </a:bodyPr>
          <a:lstStyle/>
          <a:p>
            <a:pPr marL="0" indent="0">
              <a:lnSpc>
                <a:spcPct val="107000"/>
              </a:lnSpc>
              <a:spcBef>
                <a:spcPts val="0"/>
              </a:spcBef>
              <a:buNone/>
            </a:pPr>
            <a:r>
              <a:rPr lang="en-US" sz="18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Gold, silver, and precious stones do not seem like practical building materials. However, Paul here probably draws upon biblical descriptions of the temple and the idealized Jerusalem. Gold and silver overlaid the walls of Solomon’s temple, and gemstones were also used in the construction (1 Chron. 29:1–9). Moreover, Isaiah 54:11–12 envisions a future Jerusalem with foundations, walls, and gates built from a variety of precious stones. Paul identifies this future Jerusalem of Isaiah 54 as the “Jerusalem which is above” (Gal.  4:26–27), the heavenly and perfected twin of the earthly city. Revelation 21 similarly describes this idealized Jerusalem as constructed of gold and gemstones (vv. 18–21). Paul may thus be identifying the church with this heavenly Jerusalem. In fact, Revelation 21:9 calls the ideal city “the bride, the wife of the Lamb,” and Ephesians 5:29–32 famously compares the church to Christ’s bride. </a:t>
            </a:r>
          </a:p>
          <a:p>
            <a:pPr marL="0" indent="0">
              <a:lnSpc>
                <a:spcPct val="107000"/>
              </a:lnSpc>
              <a:spcBef>
                <a:spcPts val="0"/>
              </a:spcBef>
              <a:buNone/>
            </a:pPr>
            <a:endParaRPr lang="en-US" sz="18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L="0" indent="0">
              <a:lnSpc>
                <a:spcPct val="107000"/>
              </a:lnSpc>
              <a:spcBef>
                <a:spcPts val="0"/>
              </a:spcBef>
              <a:buNone/>
            </a:pPr>
            <a:endParaRPr lang="en-US" sz="18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p:txBody>
      </p:sp>
      <p:sp>
        <p:nvSpPr>
          <p:cNvPr id="19" name="Text Placeholder 7">
            <a:extLst>
              <a:ext uri="{FF2B5EF4-FFF2-40B4-BE49-F238E27FC236}">
                <a16:creationId xmlns:a16="http://schemas.microsoft.com/office/drawing/2014/main" id="{6BD1E8F9-A1BB-5A4C-15B9-7ADCBF3DACDE}"/>
              </a:ext>
            </a:extLst>
          </p:cNvPr>
          <p:cNvSpPr txBox="1">
            <a:spLocks/>
          </p:cNvSpPr>
          <p:nvPr/>
        </p:nvSpPr>
        <p:spPr>
          <a:xfrm>
            <a:off x="7125411" y="629670"/>
            <a:ext cx="4451688" cy="457200"/>
          </a:xfrm>
          <a:prstGeom prst="rect">
            <a:avLst/>
          </a:prstGeom>
        </p:spPr>
        <p:txBody>
          <a:bodyPr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buNone/>
            </a:pPr>
            <a:r>
              <a:rPr lang="en-US" sz="1800" b="1" kern="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Day of the Lord</a:t>
            </a:r>
          </a:p>
        </p:txBody>
      </p:sp>
      <p:sp>
        <p:nvSpPr>
          <p:cNvPr id="20" name="Content Placeholder 8">
            <a:extLst>
              <a:ext uri="{FF2B5EF4-FFF2-40B4-BE49-F238E27FC236}">
                <a16:creationId xmlns:a16="http://schemas.microsoft.com/office/drawing/2014/main" id="{0D853E54-D9C9-2BAE-72D9-6A61EF3CC7DF}"/>
              </a:ext>
            </a:extLst>
          </p:cNvPr>
          <p:cNvSpPr txBox="1">
            <a:spLocks/>
          </p:cNvSpPr>
          <p:nvPr/>
        </p:nvSpPr>
        <p:spPr>
          <a:xfrm>
            <a:off x="6638375" y="1047975"/>
            <a:ext cx="5505478" cy="5480641"/>
          </a:xfrm>
          <a:prstGeom prst="rect">
            <a:avLst/>
          </a:prstGeom>
          <a:solidFill>
            <a:schemeClr val="bg1">
              <a:alpha val="40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18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Day of the Lord is a concept progressively developed and explained across the Scriptures.  “Day” in this expression refers to the beginning of an important period in history, rather than a specific twenty-four-hour term. Some of the prophets of the Old Testament refer to the Day of the Lord as a recurring event, times that God judges the nations for their cruelty toward His people.  Isaiah 13:6–10 envisions God’s judgment against Babylon, while Jeremiah 46:10 foretells God’s use of the Babylonians to judge Egypt (see also Ezek. 30). Other prophets anticipate that Israel and Judah will also face judgment (Amos 5:18– 27; Zeph. 1; Joel 1:1–2:17). Later prophets and the New Testament authors envision an ultimate end-time Day of the Lord, in which God delivers His people while judging the wicked and purifying His world (see Joel 2:18–32; Mal. 4:1–6; Phil. 1:6, 10; 2:16; 1 Thess. 5:2; 2 Peter 2:10, 13). </a:t>
            </a:r>
          </a:p>
          <a:p>
            <a:pPr marL="0" indent="0">
              <a:lnSpc>
                <a:spcPct val="107000"/>
              </a:lnSpc>
              <a:spcBef>
                <a:spcPts val="0"/>
              </a:spcBef>
              <a:buNone/>
            </a:pPr>
            <a:endParaRPr lang="en-US" sz="18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p:txBody>
      </p:sp>
      <p:cxnSp>
        <p:nvCxnSpPr>
          <p:cNvPr id="29" name="Straight Connector 28">
            <a:extLst>
              <a:ext uri="{FF2B5EF4-FFF2-40B4-BE49-F238E27FC236}">
                <a16:creationId xmlns:a16="http://schemas.microsoft.com/office/drawing/2014/main" id="{36A11CE5-AFDA-AD1E-6999-AFA3517E8EFF}"/>
              </a:ext>
            </a:extLst>
          </p:cNvPr>
          <p:cNvCxnSpPr>
            <a:cxnSpLocks/>
          </p:cNvCxnSpPr>
          <p:nvPr/>
        </p:nvCxnSpPr>
        <p:spPr>
          <a:xfrm>
            <a:off x="6690112" y="1055469"/>
            <a:ext cx="5394960" cy="0"/>
          </a:xfrm>
          <a:prstGeom prst="line">
            <a:avLst/>
          </a:prstGeom>
          <a:ln w="127000">
            <a:solidFill>
              <a:srgbClr val="002060"/>
            </a:solidFill>
          </a:ln>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6EA75EBF-7733-6F90-0A2B-14222FA72D98}"/>
              </a:ext>
            </a:extLst>
          </p:cNvPr>
          <p:cNvCxnSpPr>
            <a:cxnSpLocks/>
          </p:cNvCxnSpPr>
          <p:nvPr/>
        </p:nvCxnSpPr>
        <p:spPr>
          <a:xfrm>
            <a:off x="588467" y="1055469"/>
            <a:ext cx="5852160" cy="0"/>
          </a:xfrm>
          <a:prstGeom prst="line">
            <a:avLst/>
          </a:prstGeom>
          <a:ln w="127000">
            <a:solidFill>
              <a:srgbClr val="002060"/>
            </a:solidFill>
          </a:ln>
        </p:spPr>
        <p:style>
          <a:lnRef idx="3">
            <a:schemeClr val="dk1"/>
          </a:lnRef>
          <a:fillRef idx="0">
            <a:schemeClr val="dk1"/>
          </a:fillRef>
          <a:effectRef idx="2">
            <a:schemeClr val="dk1"/>
          </a:effectRef>
          <a:fontRef idx="minor">
            <a:schemeClr val="tx1"/>
          </a:fontRef>
        </p:style>
      </p:cxnSp>
      <p:sp>
        <p:nvSpPr>
          <p:cNvPr id="33" name="Date Placeholder 3">
            <a:extLst>
              <a:ext uri="{FF2B5EF4-FFF2-40B4-BE49-F238E27FC236}">
                <a16:creationId xmlns:a16="http://schemas.microsoft.com/office/drawing/2014/main" id="{6E20DB44-0F9C-40DD-159C-57B5DFFE16C6}"/>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35" name="Slide Number Placeholder 6">
            <a:extLst>
              <a:ext uri="{FF2B5EF4-FFF2-40B4-BE49-F238E27FC236}">
                <a16:creationId xmlns:a16="http://schemas.microsoft.com/office/drawing/2014/main" id="{3C81D964-0ABF-0DA5-2377-CFF31D53F027}"/>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9</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 name="Footer Placeholder 4">
            <a:extLst>
              <a:ext uri="{FF2B5EF4-FFF2-40B4-BE49-F238E27FC236}">
                <a16:creationId xmlns:a16="http://schemas.microsoft.com/office/drawing/2014/main" id="{AD01EC94-C374-56A7-2D5D-6747E8ECE1BC}"/>
              </a:ext>
            </a:extLst>
          </p:cNvPr>
          <p:cNvSpPr>
            <a:spLocks noGrp="1"/>
          </p:cNvSpPr>
          <p:nvPr>
            <p:ph type="ftr" sz="quarter" idx="11"/>
          </p:nvPr>
        </p:nvSpPr>
        <p:spPr>
          <a:xfrm>
            <a:off x="4038600" y="6546850"/>
            <a:ext cx="466344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p>
        </p:txBody>
      </p:sp>
    </p:spTree>
    <p:extLst>
      <p:ext uri="{BB962C8B-B14F-4D97-AF65-F5344CB8AC3E}">
        <p14:creationId xmlns:p14="http://schemas.microsoft.com/office/powerpoint/2010/main" val="2238929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TotalTime>
  <Words>9105</Words>
  <Application>Microsoft Office PowerPoint</Application>
  <PresentationFormat>Widescreen</PresentationFormat>
  <Paragraphs>577</Paragraphs>
  <Slides>22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Aptos Display</vt:lpstr>
      <vt:lpstr>Arial</vt:lpstr>
      <vt:lpstr>Arial Black</vt:lpstr>
      <vt:lpstr>Gotham Book</vt:lpstr>
      <vt:lpstr>Gotham Medium</vt:lpstr>
      <vt:lpstr>Wingdings</vt:lpstr>
      <vt:lpstr>Office Theme</vt:lpstr>
      <vt:lpstr>Christians as God’s Temple </vt:lpstr>
      <vt:lpstr>PowerPoint Presentation</vt:lpstr>
      <vt:lpstr>Christians as God’s Temple </vt:lpstr>
      <vt:lpstr>PowerPoint Presentation</vt:lpstr>
      <vt:lpstr>PowerPoint Presentation</vt:lpstr>
      <vt:lpstr>PowerPoint Presentation</vt:lpstr>
      <vt:lpstr>PowerPoint Presentation</vt:lpstr>
      <vt:lpstr>Lesson 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BIBLE APPLICATION:  Consider that God is at home in your church community. </vt:lpstr>
      <vt:lpstr>PowerPoint Presentation</vt:lpstr>
      <vt:lpstr>PowerPoint Presentation</vt:lpstr>
      <vt:lpstr>END</vt:lpstr>
      <vt:lpstr>PowerPoint Presentation</vt:lpstr>
      <vt:lpstr>PowerPoint Presentation</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Stanford Bowman</dc:creator>
  <cp:lastModifiedBy>Stanford Bowman</cp:lastModifiedBy>
  <cp:revision>2</cp:revision>
  <dcterms:created xsi:type="dcterms:W3CDTF">2025-07-29T17:44:22Z</dcterms:created>
  <dcterms:modified xsi:type="dcterms:W3CDTF">2025-07-29T18:06:05Z</dcterms:modified>
</cp:coreProperties>
</file>