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4"/>
  </p:sldMasterIdLst>
  <p:notesMasterIdLst>
    <p:notesMasterId r:id="rId23"/>
  </p:notesMasterIdLst>
  <p:sldIdLst>
    <p:sldId id="278" r:id="rId5"/>
    <p:sldId id="496" r:id="rId6"/>
    <p:sldId id="259" r:id="rId7"/>
    <p:sldId id="260" r:id="rId8"/>
    <p:sldId id="474" r:id="rId9"/>
    <p:sldId id="453" r:id="rId10"/>
    <p:sldId id="476" r:id="rId11"/>
    <p:sldId id="477" r:id="rId12"/>
    <p:sldId id="490" r:id="rId13"/>
    <p:sldId id="491" r:id="rId14"/>
    <p:sldId id="492" r:id="rId15"/>
    <p:sldId id="494" r:id="rId16"/>
    <p:sldId id="501" r:id="rId17"/>
    <p:sldId id="421" r:id="rId18"/>
    <p:sldId id="422" r:id="rId19"/>
    <p:sldId id="458" r:id="rId20"/>
    <p:sldId id="502" r:id="rId21"/>
    <p:sldId id="489" r:id="rId22"/>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4456A-8A33-4FD1-AED4-1C9E02626A50}" v="146" dt="2025-07-14T20:53:44.126"/>
    <p1510:client id="{EE753725-1787-417D-B5F7-CB2BA42BB524}" v="9" dt="2025-07-14T21:00:53.62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81712" autoAdjust="0"/>
  </p:normalViewPr>
  <p:slideViewPr>
    <p:cSldViewPr snapToGrid="0" snapToObjects="1">
      <p:cViewPr>
        <p:scale>
          <a:sx n="160" d="100"/>
          <a:sy n="160" d="100"/>
        </p:scale>
        <p:origin x="-5856" y="-471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EE753725-1787-417D-B5F7-CB2BA42BB524}"/>
    <pc:docChg chg="custSel modSld">
      <pc:chgData name="Stanford Bowman" userId="6ede3e4e1afbea80" providerId="LiveId" clId="{EE753725-1787-417D-B5F7-CB2BA42BB524}" dt="2025-07-14T21:07:42.991" v="38" actId="6549"/>
      <pc:docMkLst>
        <pc:docMk/>
      </pc:docMkLst>
      <pc:sldChg chg="modSp mod modNotesTx">
        <pc:chgData name="Stanford Bowman" userId="6ede3e4e1afbea80" providerId="LiveId" clId="{EE753725-1787-417D-B5F7-CB2BA42BB524}" dt="2025-07-14T21:03:13.617" v="34" actId="313"/>
        <pc:sldMkLst>
          <pc:docMk/>
          <pc:sldMk cId="2139203408" sldId="259"/>
        </pc:sldMkLst>
        <pc:spChg chg="mod">
          <ac:chgData name="Stanford Bowman" userId="6ede3e4e1afbea80" providerId="LiveId" clId="{EE753725-1787-417D-B5F7-CB2BA42BB524}" dt="2025-07-14T21:03:10.712" v="32" actId="313"/>
          <ac:spMkLst>
            <pc:docMk/>
            <pc:sldMk cId="2139203408" sldId="259"/>
            <ac:spMk id="5" creationId="{B1287DED-06E3-4317-4565-7C1DAD471D33}"/>
          </ac:spMkLst>
        </pc:spChg>
        <pc:spChg chg="mod">
          <ac:chgData name="Stanford Bowman" userId="6ede3e4e1afbea80" providerId="LiveId" clId="{EE753725-1787-417D-B5F7-CB2BA42BB524}" dt="2025-07-14T20:58:15.905" v="8" actId="121"/>
          <ac:spMkLst>
            <pc:docMk/>
            <pc:sldMk cId="2139203408" sldId="259"/>
            <ac:spMk id="8" creationId="{143BE764-A303-F010-B591-63BECC8E9675}"/>
          </ac:spMkLst>
        </pc:spChg>
      </pc:sldChg>
      <pc:sldChg chg="modSp modAnim">
        <pc:chgData name="Stanford Bowman" userId="6ede3e4e1afbea80" providerId="LiveId" clId="{EE753725-1787-417D-B5F7-CB2BA42BB524}" dt="2025-07-14T20:57:43.966" v="4" actId="121"/>
        <pc:sldMkLst>
          <pc:docMk/>
          <pc:sldMk cId="2131568492" sldId="278"/>
        </pc:sldMkLst>
        <pc:spChg chg="mod">
          <ac:chgData name="Stanford Bowman" userId="6ede3e4e1afbea80" providerId="LiveId" clId="{EE753725-1787-417D-B5F7-CB2BA42BB524}" dt="2025-07-14T20:57:43.966" v="4" actId="121"/>
          <ac:spMkLst>
            <pc:docMk/>
            <pc:sldMk cId="2131568492" sldId="278"/>
            <ac:spMk id="3" creationId="{86C1060B-300F-3CE3-E5AA-D8E29791C960}"/>
          </ac:spMkLst>
        </pc:spChg>
      </pc:sldChg>
      <pc:sldChg chg="modSp mod">
        <pc:chgData name="Stanford Bowman" userId="6ede3e4e1afbea80" providerId="LiveId" clId="{EE753725-1787-417D-B5F7-CB2BA42BB524}" dt="2025-07-14T21:07:31.317" v="36" actId="6549"/>
        <pc:sldMkLst>
          <pc:docMk/>
          <pc:sldMk cId="3907903736" sldId="422"/>
        </pc:sldMkLst>
        <pc:spChg chg="mod">
          <ac:chgData name="Stanford Bowman" userId="6ede3e4e1afbea80" providerId="LiveId" clId="{EE753725-1787-417D-B5F7-CB2BA42BB524}" dt="2025-07-14T21:07:31.317" v="36" actId="6549"/>
          <ac:spMkLst>
            <pc:docMk/>
            <pc:sldMk cId="3907903736" sldId="422"/>
            <ac:spMk id="13" creationId="{DC04D890-4AEB-4299-B09E-C21A71394D8B}"/>
          </ac:spMkLst>
        </pc:spChg>
      </pc:sldChg>
      <pc:sldChg chg="modSp mod">
        <pc:chgData name="Stanford Bowman" userId="6ede3e4e1afbea80" providerId="LiveId" clId="{EE753725-1787-417D-B5F7-CB2BA42BB524}" dt="2025-07-14T21:07:42.991" v="38" actId="6549"/>
        <pc:sldMkLst>
          <pc:docMk/>
          <pc:sldMk cId="1687113891" sldId="489"/>
        </pc:sldMkLst>
        <pc:spChg chg="mod">
          <ac:chgData name="Stanford Bowman" userId="6ede3e4e1afbea80" providerId="LiveId" clId="{EE753725-1787-417D-B5F7-CB2BA42BB524}" dt="2025-07-14T21:07:42.991" v="38" actId="6549"/>
          <ac:spMkLst>
            <pc:docMk/>
            <pc:sldMk cId="1687113891" sldId="489"/>
            <ac:spMk id="13" creationId="{DC04D890-4AEB-4299-B09E-C21A71394D8B}"/>
          </ac:spMkLst>
        </pc:spChg>
      </pc:sldChg>
      <pc:sldChg chg="modSp mod modNotesTx">
        <pc:chgData name="Stanford Bowman" userId="6ede3e4e1afbea80" providerId="LiveId" clId="{EE753725-1787-417D-B5F7-CB2BA42BB524}" dt="2025-07-14T21:03:06.493" v="29" actId="313"/>
        <pc:sldMkLst>
          <pc:docMk/>
          <pc:sldMk cId="1899292702" sldId="491"/>
        </pc:sldMkLst>
        <pc:spChg chg="mod">
          <ac:chgData name="Stanford Bowman" userId="6ede3e4e1afbea80" providerId="LiveId" clId="{EE753725-1787-417D-B5F7-CB2BA42BB524}" dt="2025-07-14T21:03:06.493" v="29" actId="313"/>
          <ac:spMkLst>
            <pc:docMk/>
            <pc:sldMk cId="1899292702" sldId="491"/>
            <ac:spMk id="3" creationId="{BD90AFB3-CDB8-ABB3-27B0-DD2B8D724A92}"/>
          </ac:spMkLst>
        </pc:spChg>
        <pc:spChg chg="mod">
          <ac:chgData name="Stanford Bowman" userId="6ede3e4e1afbea80" providerId="LiveId" clId="{EE753725-1787-417D-B5F7-CB2BA42BB524}" dt="2025-07-14T21:00:20.806" v="17" actId="27636"/>
          <ac:spMkLst>
            <pc:docMk/>
            <pc:sldMk cId="1899292702" sldId="491"/>
            <ac:spMk id="4" creationId="{6B23B896-0450-1478-E8C2-3F855299224E}"/>
          </ac:spMkLst>
        </pc:spChg>
      </pc:sldChg>
      <pc:sldChg chg="modSp mod modNotesTx">
        <pc:chgData name="Stanford Bowman" userId="6ede3e4e1afbea80" providerId="LiveId" clId="{EE753725-1787-417D-B5F7-CB2BA42BB524}" dt="2025-07-14T21:03:07.899" v="30" actId="313"/>
        <pc:sldMkLst>
          <pc:docMk/>
          <pc:sldMk cId="302755266" sldId="492"/>
        </pc:sldMkLst>
        <pc:spChg chg="mod">
          <ac:chgData name="Stanford Bowman" userId="6ede3e4e1afbea80" providerId="LiveId" clId="{EE753725-1787-417D-B5F7-CB2BA42BB524}" dt="2025-07-14T21:03:07.899" v="30" actId="313"/>
          <ac:spMkLst>
            <pc:docMk/>
            <pc:sldMk cId="302755266" sldId="492"/>
            <ac:spMk id="3" creationId="{BD90AFB3-CDB8-ABB3-27B0-DD2B8D724A92}"/>
          </ac:spMkLst>
        </pc:spChg>
        <pc:spChg chg="mod">
          <ac:chgData name="Stanford Bowman" userId="6ede3e4e1afbea80" providerId="LiveId" clId="{EE753725-1787-417D-B5F7-CB2BA42BB524}" dt="2025-07-14T21:01:25.138" v="25" actId="27636"/>
          <ac:spMkLst>
            <pc:docMk/>
            <pc:sldMk cId="302755266" sldId="492"/>
            <ac:spMk id="4" creationId="{6B23B896-0450-1478-E8C2-3F855299224E}"/>
          </ac:spMkLst>
        </pc:spChg>
        <pc:spChg chg="mod">
          <ac:chgData name="Stanford Bowman" userId="6ede3e4e1afbea80" providerId="LiveId" clId="{EE753725-1787-417D-B5F7-CB2BA42BB524}" dt="2025-07-14T21:01:50.356" v="27" actId="255"/>
          <ac:spMkLst>
            <pc:docMk/>
            <pc:sldMk cId="302755266" sldId="492"/>
            <ac:spMk id="5" creationId="{30C654AB-A098-10F8-E65C-363BA0977DBC}"/>
          </ac:spMkLst>
        </pc:spChg>
      </pc:sldChg>
    </pc:docChg>
  </pc:docChgLst>
  <pc:docChgLst>
    <pc:chgData name="Stanford Bowman" userId="6ede3e4e1afbea80" providerId="LiveId" clId="{4204456A-8A33-4FD1-AED4-1C9E02626A50}"/>
    <pc:docChg chg="custSel addSld delSld modSld">
      <pc:chgData name="Stanford Bowman" userId="6ede3e4e1afbea80" providerId="LiveId" clId="{4204456A-8A33-4FD1-AED4-1C9E02626A50}" dt="2025-07-14T20:54:39.434" v="632" actId="1035"/>
      <pc:docMkLst>
        <pc:docMk/>
      </pc:docMkLst>
      <pc:sldChg chg="modSp mod modNotes modNotesTx">
        <pc:chgData name="Stanford Bowman" userId="6ede3e4e1afbea80" providerId="LiveId" clId="{4204456A-8A33-4FD1-AED4-1C9E02626A50}" dt="2025-07-13T17:16:26.802" v="60" actId="121"/>
        <pc:sldMkLst>
          <pc:docMk/>
          <pc:sldMk cId="2139203408" sldId="259"/>
        </pc:sldMkLst>
        <pc:spChg chg="mod">
          <ac:chgData name="Stanford Bowman" userId="6ede3e4e1afbea80" providerId="LiveId" clId="{4204456A-8A33-4FD1-AED4-1C9E02626A50}" dt="2025-07-13T17:15:28.439" v="57" actId="404"/>
          <ac:spMkLst>
            <pc:docMk/>
            <pc:sldMk cId="2139203408" sldId="259"/>
            <ac:spMk id="5" creationId="{B1287DED-06E3-4317-4565-7C1DAD471D33}"/>
          </ac:spMkLst>
        </pc:spChg>
        <pc:spChg chg="mod">
          <ac:chgData name="Stanford Bowman" userId="6ede3e4e1afbea80" providerId="LiveId" clId="{4204456A-8A33-4FD1-AED4-1C9E02626A50}" dt="2025-07-13T17:16:26.802" v="60" actId="121"/>
          <ac:spMkLst>
            <pc:docMk/>
            <pc:sldMk cId="2139203408" sldId="259"/>
            <ac:spMk id="8" creationId="{143BE764-A303-F010-B591-63BECC8E9675}"/>
          </ac:spMkLst>
        </pc:spChg>
      </pc:sldChg>
      <pc:sldChg chg="modSp mod modNotesTx">
        <pc:chgData name="Stanford Bowman" userId="6ede3e4e1afbea80" providerId="LiveId" clId="{4204456A-8A33-4FD1-AED4-1C9E02626A50}" dt="2025-07-13T17:19:43.223" v="75" actId="6549"/>
        <pc:sldMkLst>
          <pc:docMk/>
          <pc:sldMk cId="847725026" sldId="260"/>
        </pc:sldMkLst>
        <pc:spChg chg="mod">
          <ac:chgData name="Stanford Bowman" userId="6ede3e4e1afbea80" providerId="LiveId" clId="{4204456A-8A33-4FD1-AED4-1C9E02626A50}" dt="2025-07-13T17:17:33.082" v="64"/>
          <ac:spMkLst>
            <pc:docMk/>
            <pc:sldMk cId="847725026" sldId="260"/>
            <ac:spMk id="2" creationId="{DD63C7A7-5849-B6EA-47D3-31587FF66AEA}"/>
          </ac:spMkLst>
        </pc:spChg>
        <pc:spChg chg="mod">
          <ac:chgData name="Stanford Bowman" userId="6ede3e4e1afbea80" providerId="LiveId" clId="{4204456A-8A33-4FD1-AED4-1C9E02626A50}" dt="2025-07-13T17:19:43.223" v="75" actId="6549"/>
          <ac:spMkLst>
            <pc:docMk/>
            <pc:sldMk cId="847725026" sldId="260"/>
            <ac:spMk id="3" creationId="{234ED835-031F-0843-FAF4-B5EEC522385F}"/>
          </ac:spMkLst>
        </pc:spChg>
        <pc:spChg chg="mod">
          <ac:chgData name="Stanford Bowman" userId="6ede3e4e1afbea80" providerId="LiveId" clId="{4204456A-8A33-4FD1-AED4-1C9E02626A50}" dt="2025-07-13T17:08:40.716" v="1" actId="27636"/>
          <ac:spMkLst>
            <pc:docMk/>
            <pc:sldMk cId="847725026" sldId="260"/>
            <ac:spMk id="6" creationId="{37446C5A-3B6E-4241-B71A-6331FAF47B12}"/>
          </ac:spMkLst>
        </pc:spChg>
      </pc:sldChg>
      <pc:sldChg chg="delSp modSp mod delAnim modAnim">
        <pc:chgData name="Stanford Bowman" userId="6ede3e4e1afbea80" providerId="LiveId" clId="{4204456A-8A33-4FD1-AED4-1C9E02626A50}" dt="2025-07-13T17:10:37.393" v="27" actId="121"/>
        <pc:sldMkLst>
          <pc:docMk/>
          <pc:sldMk cId="2131568492" sldId="278"/>
        </pc:sldMkLst>
        <pc:spChg chg="mod">
          <ac:chgData name="Stanford Bowman" userId="6ede3e4e1afbea80" providerId="LiveId" clId="{4204456A-8A33-4FD1-AED4-1C9E02626A50}" dt="2025-07-13T17:09:20.388" v="24" actId="14100"/>
          <ac:spMkLst>
            <pc:docMk/>
            <pc:sldMk cId="2131568492" sldId="278"/>
            <ac:spMk id="2" creationId="{516860D9-9D47-C0BB-B2B4-4B6F2B36CFCC}"/>
          </ac:spMkLst>
        </pc:spChg>
        <pc:spChg chg="mod">
          <ac:chgData name="Stanford Bowman" userId="6ede3e4e1afbea80" providerId="LiveId" clId="{4204456A-8A33-4FD1-AED4-1C9E02626A50}" dt="2025-07-13T17:10:37.393" v="27" actId="121"/>
          <ac:spMkLst>
            <pc:docMk/>
            <pc:sldMk cId="2131568492" sldId="278"/>
            <ac:spMk id="3" creationId="{86C1060B-300F-3CE3-E5AA-D8E29791C960}"/>
          </ac:spMkLst>
        </pc:spChg>
        <pc:spChg chg="del">
          <ac:chgData name="Stanford Bowman" userId="6ede3e4e1afbea80" providerId="LiveId" clId="{4204456A-8A33-4FD1-AED4-1C9E02626A50}" dt="2025-07-13T17:09:05.090" v="20" actId="478"/>
          <ac:spMkLst>
            <pc:docMk/>
            <pc:sldMk cId="2131568492" sldId="278"/>
            <ac:spMk id="8" creationId="{0098B6AC-BD81-424A-A60B-0B3E2FD0F6F5}"/>
          </ac:spMkLst>
        </pc:spChg>
      </pc:sldChg>
      <pc:sldChg chg="addSp delSp modSp mod modNotesTx">
        <pc:chgData name="Stanford Bowman" userId="6ede3e4e1afbea80" providerId="LiveId" clId="{4204456A-8A33-4FD1-AED4-1C9E02626A50}" dt="2025-07-13T18:20:09.222" v="558" actId="1036"/>
        <pc:sldMkLst>
          <pc:docMk/>
          <pc:sldMk cId="3452085809" sldId="421"/>
        </pc:sldMkLst>
        <pc:spChg chg="add mod">
          <ac:chgData name="Stanford Bowman" userId="6ede3e4e1afbea80" providerId="LiveId" clId="{4204456A-8A33-4FD1-AED4-1C9E02626A50}" dt="2025-07-13T18:20:09.222" v="558" actId="1036"/>
          <ac:spMkLst>
            <pc:docMk/>
            <pc:sldMk cId="3452085809" sldId="421"/>
            <ac:spMk id="2" creationId="{9E816C8F-D743-9269-D42E-473C65046D26}"/>
          </ac:spMkLst>
        </pc:spChg>
        <pc:spChg chg="add mod">
          <ac:chgData name="Stanford Bowman" userId="6ede3e4e1afbea80" providerId="LiveId" clId="{4204456A-8A33-4FD1-AED4-1C9E02626A50}" dt="2025-07-13T18:20:09.222" v="558" actId="1036"/>
          <ac:spMkLst>
            <pc:docMk/>
            <pc:sldMk cId="3452085809" sldId="421"/>
            <ac:spMk id="3" creationId="{71DED4AF-57FE-7008-B042-4068CCFFC256}"/>
          </ac:spMkLst>
        </pc:spChg>
        <pc:spChg chg="mod">
          <ac:chgData name="Stanford Bowman" userId="6ede3e4e1afbea80" providerId="LiveId" clId="{4204456A-8A33-4FD1-AED4-1C9E02626A50}" dt="2025-07-13T17:08:40.909" v="16" actId="27636"/>
          <ac:spMkLst>
            <pc:docMk/>
            <pc:sldMk cId="3452085809" sldId="421"/>
            <ac:spMk id="12" creationId="{67D75771-0A2D-40E1-AA29-B4681B34E4E2}"/>
          </ac:spMkLst>
        </pc:spChg>
        <pc:spChg chg="del">
          <ac:chgData name="Stanford Bowman" userId="6ede3e4e1afbea80" providerId="LiveId" clId="{4204456A-8A33-4FD1-AED4-1C9E02626A50}" dt="2025-07-13T18:18:12.336" v="519" actId="478"/>
          <ac:spMkLst>
            <pc:docMk/>
            <pc:sldMk cId="3452085809" sldId="421"/>
            <ac:spMk id="14" creationId="{6D940EB7-81B1-4BB7-AF40-55F8D8B40C06}"/>
          </ac:spMkLst>
        </pc:spChg>
        <pc:spChg chg="mod">
          <ac:chgData name="Stanford Bowman" userId="6ede3e4e1afbea80" providerId="LiveId" clId="{4204456A-8A33-4FD1-AED4-1C9E02626A50}" dt="2025-07-13T18:18:19.693" v="522" actId="404"/>
          <ac:spMkLst>
            <pc:docMk/>
            <pc:sldMk cId="3452085809" sldId="421"/>
            <ac:spMk id="15" creationId="{19D84E3C-EC1C-40A8-9BE4-CB83B851C0AC}"/>
          </ac:spMkLst>
        </pc:spChg>
        <pc:spChg chg="mod">
          <ac:chgData name="Stanford Bowman" userId="6ede3e4e1afbea80" providerId="LiveId" clId="{4204456A-8A33-4FD1-AED4-1C9E02626A50}" dt="2025-07-13T18:19:58.778" v="541" actId="403"/>
          <ac:spMkLst>
            <pc:docMk/>
            <pc:sldMk cId="3452085809" sldId="421"/>
            <ac:spMk id="16" creationId="{F458977A-D61D-4781-A330-C460143E239E}"/>
          </ac:spMkLst>
        </pc:spChg>
        <pc:spChg chg="del">
          <ac:chgData name="Stanford Bowman" userId="6ede3e4e1afbea80" providerId="LiveId" clId="{4204456A-8A33-4FD1-AED4-1C9E02626A50}" dt="2025-07-13T18:19:12.527" v="533" actId="478"/>
          <ac:spMkLst>
            <pc:docMk/>
            <pc:sldMk cId="3452085809" sldId="421"/>
            <ac:spMk id="17" creationId="{FA587F66-BEFF-4D6C-AEF0-FA091908B866}"/>
          </ac:spMkLst>
        </pc:spChg>
      </pc:sldChg>
      <pc:sldChg chg="modSp del mod">
        <pc:chgData name="Stanford Bowman" userId="6ede3e4e1afbea80" providerId="LiveId" clId="{4204456A-8A33-4FD1-AED4-1C9E02626A50}" dt="2025-07-13T18:16:38.009" v="514" actId="47"/>
        <pc:sldMkLst>
          <pc:docMk/>
          <pc:sldMk cId="1145517130" sldId="431"/>
        </pc:sldMkLst>
        <pc:spChg chg="mod">
          <ac:chgData name="Stanford Bowman" userId="6ede3e4e1afbea80" providerId="LiveId" clId="{4204456A-8A33-4FD1-AED4-1C9E02626A50}" dt="2025-07-13T17:08:40.907" v="15" actId="27636"/>
          <ac:spMkLst>
            <pc:docMk/>
            <pc:sldMk cId="1145517130" sldId="431"/>
            <ac:spMk id="2" creationId="{FF04471D-54AA-E04A-4DFF-E5AE99644850}"/>
          </ac:spMkLst>
        </pc:spChg>
      </pc:sldChg>
      <pc:sldChg chg="modSp mod">
        <pc:chgData name="Stanford Bowman" userId="6ede3e4e1afbea80" providerId="LiveId" clId="{4204456A-8A33-4FD1-AED4-1C9E02626A50}" dt="2025-07-14T20:36:36.271" v="562" actId="6549"/>
        <pc:sldMkLst>
          <pc:docMk/>
          <pc:sldMk cId="998796097" sldId="453"/>
        </pc:sldMkLst>
        <pc:spChg chg="mod">
          <ac:chgData name="Stanford Bowman" userId="6ede3e4e1afbea80" providerId="LiveId" clId="{4204456A-8A33-4FD1-AED4-1C9E02626A50}" dt="2025-07-13T17:08:40.809" v="4" actId="27636"/>
          <ac:spMkLst>
            <pc:docMk/>
            <pc:sldMk cId="998796097" sldId="453"/>
            <ac:spMk id="5" creationId="{9CBF2DF6-BE6A-4808-A788-56DC94952066}"/>
          </ac:spMkLst>
        </pc:spChg>
        <pc:spChg chg="mod">
          <ac:chgData name="Stanford Bowman" userId="6ede3e4e1afbea80" providerId="LiveId" clId="{4204456A-8A33-4FD1-AED4-1C9E02626A50}" dt="2025-07-13T17:43:55.757" v="140" actId="14100"/>
          <ac:spMkLst>
            <pc:docMk/>
            <pc:sldMk cId="998796097" sldId="453"/>
            <ac:spMk id="10" creationId="{E7A7DBE9-5C5B-7C4C-E227-A3BB2B174B95}"/>
          </ac:spMkLst>
        </pc:spChg>
        <pc:spChg chg="mod">
          <ac:chgData name="Stanford Bowman" userId="6ede3e4e1afbea80" providerId="LiveId" clId="{4204456A-8A33-4FD1-AED4-1C9E02626A50}" dt="2025-07-14T20:36:36.271" v="562" actId="6549"/>
          <ac:spMkLst>
            <pc:docMk/>
            <pc:sldMk cId="998796097" sldId="453"/>
            <ac:spMk id="13" creationId="{49687E3C-5D07-4C96-A777-DB1EEE0BF167}"/>
          </ac:spMkLst>
        </pc:spChg>
      </pc:sldChg>
      <pc:sldChg chg="delSp modSp mod delAnim modNotesTx">
        <pc:chgData name="Stanford Bowman" userId="6ede3e4e1afbea80" providerId="LiveId" clId="{4204456A-8A33-4FD1-AED4-1C9E02626A50}" dt="2025-07-14T20:43:03.443" v="577"/>
        <pc:sldMkLst>
          <pc:docMk/>
          <pc:sldMk cId="938802995" sldId="458"/>
        </pc:sldMkLst>
        <pc:spChg chg="mod">
          <ac:chgData name="Stanford Bowman" userId="6ede3e4e1afbea80" providerId="LiveId" clId="{4204456A-8A33-4FD1-AED4-1C9E02626A50}" dt="2025-07-14T20:42:51.513" v="576"/>
          <ac:spMkLst>
            <pc:docMk/>
            <pc:sldMk cId="938802995" sldId="458"/>
            <ac:spMk id="3" creationId="{C173528E-EDC8-4FBE-9BE9-878B206B957E}"/>
          </ac:spMkLst>
        </pc:spChg>
        <pc:spChg chg="del">
          <ac:chgData name="Stanford Bowman" userId="6ede3e4e1afbea80" providerId="LiveId" clId="{4204456A-8A33-4FD1-AED4-1C9E02626A50}" dt="2025-07-14T20:41:43.301" v="574" actId="478"/>
          <ac:spMkLst>
            <pc:docMk/>
            <pc:sldMk cId="938802995" sldId="458"/>
            <ac:spMk id="5" creationId="{DCF43D07-452B-C8F1-F4F1-470CCF1D81A7}"/>
          </ac:spMkLst>
        </pc:spChg>
        <pc:spChg chg="mod">
          <ac:chgData name="Stanford Bowman" userId="6ede3e4e1afbea80" providerId="LiveId" clId="{4204456A-8A33-4FD1-AED4-1C9E02626A50}" dt="2025-07-14T20:43:03.443" v="577"/>
          <ac:spMkLst>
            <pc:docMk/>
            <pc:sldMk cId="938802995" sldId="458"/>
            <ac:spMk id="12" creationId="{43E01BC6-A475-427E-AAE4-EABF933AD3A0}"/>
          </ac:spMkLst>
        </pc:spChg>
        <pc:spChg chg="mod">
          <ac:chgData name="Stanford Bowman" userId="6ede3e4e1afbea80" providerId="LiveId" clId="{4204456A-8A33-4FD1-AED4-1C9E02626A50}" dt="2025-07-14T20:42:10.622" v="575" actId="108"/>
          <ac:spMkLst>
            <pc:docMk/>
            <pc:sldMk cId="938802995" sldId="458"/>
            <ac:spMk id="21" creationId="{D5CA7739-1376-4613-8ADE-73CDD8360891}"/>
          </ac:spMkLst>
        </pc:spChg>
        <pc:spChg chg="mod">
          <ac:chgData name="Stanford Bowman" userId="6ede3e4e1afbea80" providerId="LiveId" clId="{4204456A-8A33-4FD1-AED4-1C9E02626A50}" dt="2025-07-14T20:39:57.384" v="565"/>
          <ac:spMkLst>
            <pc:docMk/>
            <pc:sldMk cId="938802995" sldId="458"/>
            <ac:spMk id="23" creationId="{4AE1B342-E6EE-45AE-83D4-7797DFEF110B}"/>
          </ac:spMkLst>
        </pc:spChg>
      </pc:sldChg>
      <pc:sldChg chg="modSp del mod modNotes">
        <pc:chgData name="Stanford Bowman" userId="6ede3e4e1afbea80" providerId="LiveId" clId="{4204456A-8A33-4FD1-AED4-1C9E02626A50}" dt="2025-07-13T17:58:18.516" v="265" actId="47"/>
        <pc:sldMkLst>
          <pc:docMk/>
          <pc:sldMk cId="3617164010" sldId="472"/>
        </pc:sldMkLst>
        <pc:spChg chg="mod">
          <ac:chgData name="Stanford Bowman" userId="6ede3e4e1afbea80" providerId="LiveId" clId="{4204456A-8A33-4FD1-AED4-1C9E02626A50}" dt="2025-07-13T17:08:39.613" v="0"/>
          <ac:spMkLst>
            <pc:docMk/>
            <pc:sldMk cId="3617164010" sldId="472"/>
            <ac:spMk id="4" creationId="{6B23B896-0450-1478-E8C2-3F855299224E}"/>
          </ac:spMkLst>
        </pc:spChg>
        <pc:spChg chg="mod">
          <ac:chgData name="Stanford Bowman" userId="6ede3e4e1afbea80" providerId="LiveId" clId="{4204456A-8A33-4FD1-AED4-1C9E02626A50}" dt="2025-07-13T17:08:40.877" v="12" actId="27636"/>
          <ac:spMkLst>
            <pc:docMk/>
            <pc:sldMk cId="3617164010" sldId="472"/>
            <ac:spMk id="9" creationId="{1EC3F896-68AB-496D-8E00-E6CD77E942DA}"/>
          </ac:spMkLst>
        </pc:spChg>
      </pc:sldChg>
      <pc:sldChg chg="modSp mod modNotesTx">
        <pc:chgData name="Stanford Bowman" userId="6ede3e4e1afbea80" providerId="LiveId" clId="{4204456A-8A33-4FD1-AED4-1C9E02626A50}" dt="2025-07-13T17:24:01.201" v="93" actId="20577"/>
        <pc:sldMkLst>
          <pc:docMk/>
          <pc:sldMk cId="3295816466" sldId="474"/>
        </pc:sldMkLst>
        <pc:spChg chg="mod">
          <ac:chgData name="Stanford Bowman" userId="6ede3e4e1afbea80" providerId="LiveId" clId="{4204456A-8A33-4FD1-AED4-1C9E02626A50}" dt="2025-07-13T17:08:40.794" v="2" actId="27636"/>
          <ac:spMkLst>
            <pc:docMk/>
            <pc:sldMk cId="3295816466" sldId="474"/>
            <ac:spMk id="4" creationId="{A3EDCA11-7D46-4DEB-B86A-158E6EABD961}"/>
          </ac:spMkLst>
        </pc:spChg>
        <pc:graphicFrameChg chg="mod">
          <ac:chgData name="Stanford Bowman" userId="6ede3e4e1afbea80" providerId="LiveId" clId="{4204456A-8A33-4FD1-AED4-1C9E02626A50}" dt="2025-07-13T17:23:24.921" v="92"/>
          <ac:graphicFrameMkLst>
            <pc:docMk/>
            <pc:sldMk cId="3295816466" sldId="474"/>
            <ac:graphicFrameMk id="12" creationId="{95518BAA-62C1-0315-8892-BDF52A6B4927}"/>
          </ac:graphicFrameMkLst>
        </pc:graphicFrameChg>
      </pc:sldChg>
      <pc:sldChg chg="modSp mod">
        <pc:chgData name="Stanford Bowman" userId="6ede3e4e1afbea80" providerId="LiveId" clId="{4204456A-8A33-4FD1-AED4-1C9E02626A50}" dt="2025-07-13T17:48:55.613" v="220" actId="1035"/>
        <pc:sldMkLst>
          <pc:docMk/>
          <pc:sldMk cId="503586353" sldId="476"/>
        </pc:sldMkLst>
        <pc:spChg chg="mod">
          <ac:chgData name="Stanford Bowman" userId="6ede3e4e1afbea80" providerId="LiveId" clId="{4204456A-8A33-4FD1-AED4-1C9E02626A50}" dt="2025-07-13T17:08:40.820" v="5" actId="27636"/>
          <ac:spMkLst>
            <pc:docMk/>
            <pc:sldMk cId="503586353" sldId="476"/>
            <ac:spMk id="9" creationId="{E254EE40-D275-484D-B0FD-C951ED3524DB}"/>
          </ac:spMkLst>
        </pc:spChg>
        <pc:graphicFrameChg chg="mod modGraphic">
          <ac:chgData name="Stanford Bowman" userId="6ede3e4e1afbea80" providerId="LiveId" clId="{4204456A-8A33-4FD1-AED4-1C9E02626A50}" dt="2025-07-13T17:48:55.613" v="220" actId="1035"/>
          <ac:graphicFrameMkLst>
            <pc:docMk/>
            <pc:sldMk cId="503586353" sldId="476"/>
            <ac:graphicFrameMk id="8" creationId="{242B4EE1-F97A-4D97-82FE-864653058872}"/>
          </ac:graphicFrameMkLst>
        </pc:graphicFrameChg>
        <pc:cxnChg chg="mod">
          <ac:chgData name="Stanford Bowman" userId="6ede3e4e1afbea80" providerId="LiveId" clId="{4204456A-8A33-4FD1-AED4-1C9E02626A50}" dt="2025-07-13T17:47:13.723" v="204" actId="1038"/>
          <ac:cxnSpMkLst>
            <pc:docMk/>
            <pc:sldMk cId="503586353" sldId="476"/>
            <ac:cxnSpMk id="16" creationId="{73BAAAEE-EC65-42E5-A40C-3BB2B4DEDC1C}"/>
          </ac:cxnSpMkLst>
        </pc:cxnChg>
      </pc:sldChg>
      <pc:sldChg chg="modSp mod modNotesTx">
        <pc:chgData name="Stanford Bowman" userId="6ede3e4e1afbea80" providerId="LiveId" clId="{4204456A-8A33-4FD1-AED4-1C9E02626A50}" dt="2025-07-13T17:51:24.243" v="231"/>
        <pc:sldMkLst>
          <pc:docMk/>
          <pc:sldMk cId="3231419742" sldId="477"/>
        </pc:sldMkLst>
        <pc:spChg chg="mod">
          <ac:chgData name="Stanford Bowman" userId="6ede3e4e1afbea80" providerId="LiveId" clId="{4204456A-8A33-4FD1-AED4-1C9E02626A50}" dt="2025-07-13T17:08:40.825" v="6" actId="27636"/>
          <ac:spMkLst>
            <pc:docMk/>
            <pc:sldMk cId="3231419742" sldId="477"/>
            <ac:spMk id="4" creationId="{A3EDCA11-7D46-4DEB-B86A-158E6EABD961}"/>
          </ac:spMkLst>
        </pc:spChg>
        <pc:graphicFrameChg chg="mod">
          <ac:chgData name="Stanford Bowman" userId="6ede3e4e1afbea80" providerId="LiveId" clId="{4204456A-8A33-4FD1-AED4-1C9E02626A50}" dt="2025-07-13T17:51:24.243" v="231"/>
          <ac:graphicFrameMkLst>
            <pc:docMk/>
            <pc:sldMk cId="3231419742" sldId="477"/>
            <ac:graphicFrameMk id="12" creationId="{95518BAA-62C1-0315-8892-BDF52A6B4927}"/>
          </ac:graphicFrameMkLst>
        </pc:graphicFrameChg>
      </pc:sldChg>
      <pc:sldChg chg="modSp del mod">
        <pc:chgData name="Stanford Bowman" userId="6ede3e4e1afbea80" providerId="LiveId" clId="{4204456A-8A33-4FD1-AED4-1C9E02626A50}" dt="2025-07-13T17:44:13.440" v="141" actId="47"/>
        <pc:sldMkLst>
          <pc:docMk/>
          <pc:sldMk cId="77023992" sldId="482"/>
        </pc:sldMkLst>
        <pc:spChg chg="mod">
          <ac:chgData name="Stanford Bowman" userId="6ede3e4e1afbea80" providerId="LiveId" clId="{4204456A-8A33-4FD1-AED4-1C9E02626A50}" dt="2025-07-13T17:08:40.794" v="3" actId="27636"/>
          <ac:spMkLst>
            <pc:docMk/>
            <pc:sldMk cId="77023992" sldId="482"/>
            <ac:spMk id="4" creationId="{A3EDCA11-7D46-4DEB-B86A-158E6EABD961}"/>
          </ac:spMkLst>
        </pc:spChg>
        <pc:graphicFrameChg chg="mod modGraphic">
          <ac:chgData name="Stanford Bowman" userId="6ede3e4e1afbea80" providerId="LiveId" clId="{4204456A-8A33-4FD1-AED4-1C9E02626A50}" dt="2025-07-13T17:27:42.171" v="130" actId="2711"/>
          <ac:graphicFrameMkLst>
            <pc:docMk/>
            <pc:sldMk cId="77023992" sldId="482"/>
            <ac:graphicFrameMk id="12" creationId="{95518BAA-62C1-0315-8892-BDF52A6B4927}"/>
          </ac:graphicFrameMkLst>
        </pc:graphicFrameChg>
      </pc:sldChg>
      <pc:sldChg chg="modSp del mod modNotes">
        <pc:chgData name="Stanford Bowman" userId="6ede3e4e1afbea80" providerId="LiveId" clId="{4204456A-8A33-4FD1-AED4-1C9E02626A50}" dt="2025-07-13T17:58:12.737" v="264" actId="47"/>
        <pc:sldMkLst>
          <pc:docMk/>
          <pc:sldMk cId="967760806" sldId="483"/>
        </pc:sldMkLst>
        <pc:spChg chg="mod">
          <ac:chgData name="Stanford Bowman" userId="6ede3e4e1afbea80" providerId="LiveId" clId="{4204456A-8A33-4FD1-AED4-1C9E02626A50}" dt="2025-07-13T17:08:39.613" v="0"/>
          <ac:spMkLst>
            <pc:docMk/>
            <pc:sldMk cId="967760806" sldId="483"/>
            <ac:spMk id="3" creationId="{BD90AFB3-CDB8-ABB3-27B0-DD2B8D724A92}"/>
          </ac:spMkLst>
        </pc:spChg>
        <pc:spChg chg="mod">
          <ac:chgData name="Stanford Bowman" userId="6ede3e4e1afbea80" providerId="LiveId" clId="{4204456A-8A33-4FD1-AED4-1C9E02626A50}" dt="2025-07-13T17:08:40.873" v="11" actId="27636"/>
          <ac:spMkLst>
            <pc:docMk/>
            <pc:sldMk cId="967760806" sldId="483"/>
            <ac:spMk id="9" creationId="{57144AEB-4F5C-4496-9C1A-5AA661E879D2}"/>
          </ac:spMkLst>
        </pc:spChg>
      </pc:sldChg>
      <pc:sldChg chg="modSp del mod">
        <pc:chgData name="Stanford Bowman" userId="6ede3e4e1afbea80" providerId="LiveId" clId="{4204456A-8A33-4FD1-AED4-1C9E02626A50}" dt="2025-07-13T18:15:30.236" v="508" actId="47"/>
        <pc:sldMkLst>
          <pc:docMk/>
          <pc:sldMk cId="3437038303" sldId="485"/>
        </pc:sldMkLst>
        <pc:spChg chg="mod">
          <ac:chgData name="Stanford Bowman" userId="6ede3e4e1afbea80" providerId="LiveId" clId="{4204456A-8A33-4FD1-AED4-1C9E02626A50}" dt="2025-07-13T17:08:40.903" v="14" actId="27636"/>
          <ac:spMkLst>
            <pc:docMk/>
            <pc:sldMk cId="3437038303" sldId="485"/>
            <ac:spMk id="9" creationId="{2C62986F-FDD9-407A-B81D-62943E97555F}"/>
          </ac:spMkLst>
        </pc:spChg>
      </pc:sldChg>
      <pc:sldChg chg="modSp mod modNotesTx">
        <pc:chgData name="Stanford Bowman" userId="6ede3e4e1afbea80" providerId="LiveId" clId="{4204456A-8A33-4FD1-AED4-1C9E02626A50}" dt="2025-07-13T17:54:49.262" v="251"/>
        <pc:sldMkLst>
          <pc:docMk/>
          <pc:sldMk cId="229721806" sldId="490"/>
        </pc:sldMkLst>
        <pc:spChg chg="mod">
          <ac:chgData name="Stanford Bowman" userId="6ede3e4e1afbea80" providerId="LiveId" clId="{4204456A-8A33-4FD1-AED4-1C9E02626A50}" dt="2025-07-13T17:08:40.833" v="7" actId="27636"/>
          <ac:spMkLst>
            <pc:docMk/>
            <pc:sldMk cId="229721806" sldId="490"/>
            <ac:spMk id="4" creationId="{A3EDCA11-7D46-4DEB-B86A-158E6EABD961}"/>
          </ac:spMkLst>
        </pc:spChg>
        <pc:graphicFrameChg chg="mod">
          <ac:chgData name="Stanford Bowman" userId="6ede3e4e1afbea80" providerId="LiveId" clId="{4204456A-8A33-4FD1-AED4-1C9E02626A50}" dt="2025-07-13T17:54:49.262" v="251"/>
          <ac:graphicFrameMkLst>
            <pc:docMk/>
            <pc:sldMk cId="229721806" sldId="490"/>
            <ac:graphicFrameMk id="10" creationId="{9AABECEC-4CAA-42CF-BCB7-9788CADBE753}"/>
          </ac:graphicFrameMkLst>
        </pc:graphicFrameChg>
      </pc:sldChg>
      <pc:sldChg chg="modSp mod modNotes modNotesTx">
        <pc:chgData name="Stanford Bowman" userId="6ede3e4e1afbea80" providerId="LiveId" clId="{4204456A-8A33-4FD1-AED4-1C9E02626A50}" dt="2025-07-13T18:07:46.254" v="501"/>
        <pc:sldMkLst>
          <pc:docMk/>
          <pc:sldMk cId="1899292702" sldId="491"/>
        </pc:sldMkLst>
        <pc:spChg chg="mod">
          <ac:chgData name="Stanford Bowman" userId="6ede3e4e1afbea80" providerId="LiveId" clId="{4204456A-8A33-4FD1-AED4-1C9E02626A50}" dt="2025-07-13T17:56:55.886" v="256"/>
          <ac:spMkLst>
            <pc:docMk/>
            <pc:sldMk cId="1899292702" sldId="491"/>
            <ac:spMk id="3" creationId="{BD90AFB3-CDB8-ABB3-27B0-DD2B8D724A92}"/>
          </ac:spMkLst>
        </pc:spChg>
        <pc:spChg chg="mod">
          <ac:chgData name="Stanford Bowman" userId="6ede3e4e1afbea80" providerId="LiveId" clId="{4204456A-8A33-4FD1-AED4-1C9E02626A50}" dt="2025-07-13T17:57:32.253" v="262" actId="20577"/>
          <ac:spMkLst>
            <pc:docMk/>
            <pc:sldMk cId="1899292702" sldId="491"/>
            <ac:spMk id="4" creationId="{6B23B896-0450-1478-E8C2-3F855299224E}"/>
          </ac:spMkLst>
        </pc:spChg>
        <pc:spChg chg="mod">
          <ac:chgData name="Stanford Bowman" userId="6ede3e4e1afbea80" providerId="LiveId" clId="{4204456A-8A33-4FD1-AED4-1C9E02626A50}" dt="2025-07-13T18:07:46.254" v="501"/>
          <ac:spMkLst>
            <pc:docMk/>
            <pc:sldMk cId="1899292702" sldId="491"/>
            <ac:spMk id="5" creationId="{30C654AB-A098-10F8-E65C-363BA0977DBC}"/>
          </ac:spMkLst>
        </pc:spChg>
        <pc:spChg chg="mod">
          <ac:chgData name="Stanford Bowman" userId="6ede3e4e1afbea80" providerId="LiveId" clId="{4204456A-8A33-4FD1-AED4-1C9E02626A50}" dt="2025-07-13T17:08:40.846" v="9" actId="27636"/>
          <ac:spMkLst>
            <pc:docMk/>
            <pc:sldMk cId="1899292702" sldId="491"/>
            <ac:spMk id="9" creationId="{57144AEB-4F5C-4496-9C1A-5AA661E879D2}"/>
          </ac:spMkLst>
        </pc:spChg>
      </pc:sldChg>
      <pc:sldChg chg="modSp mod modNotesTx">
        <pc:chgData name="Stanford Bowman" userId="6ede3e4e1afbea80" providerId="LiveId" clId="{4204456A-8A33-4FD1-AED4-1C9E02626A50}" dt="2025-07-14T20:50:07.089" v="580" actId="6549"/>
        <pc:sldMkLst>
          <pc:docMk/>
          <pc:sldMk cId="302755266" sldId="492"/>
        </pc:sldMkLst>
        <pc:spChg chg="mod">
          <ac:chgData name="Stanford Bowman" userId="6ede3e4e1afbea80" providerId="LiveId" clId="{4204456A-8A33-4FD1-AED4-1C9E02626A50}" dt="2025-07-13T17:59:47.036" v="273"/>
          <ac:spMkLst>
            <pc:docMk/>
            <pc:sldMk cId="302755266" sldId="492"/>
            <ac:spMk id="3" creationId="{BD90AFB3-CDB8-ABB3-27B0-DD2B8D724A92}"/>
          </ac:spMkLst>
        </pc:spChg>
        <pc:spChg chg="mod">
          <ac:chgData name="Stanford Bowman" userId="6ede3e4e1afbea80" providerId="LiveId" clId="{4204456A-8A33-4FD1-AED4-1C9E02626A50}" dt="2025-07-13T18:07:08.916" v="500" actId="1035"/>
          <ac:spMkLst>
            <pc:docMk/>
            <pc:sldMk cId="302755266" sldId="492"/>
            <ac:spMk id="4" creationId="{6B23B896-0450-1478-E8C2-3F855299224E}"/>
          </ac:spMkLst>
        </pc:spChg>
        <pc:spChg chg="mod">
          <ac:chgData name="Stanford Bowman" userId="6ede3e4e1afbea80" providerId="LiveId" clId="{4204456A-8A33-4FD1-AED4-1C9E02626A50}" dt="2025-07-13T18:07:46.254" v="501"/>
          <ac:spMkLst>
            <pc:docMk/>
            <pc:sldMk cId="302755266" sldId="492"/>
            <ac:spMk id="5" creationId="{30C654AB-A098-10F8-E65C-363BA0977DBC}"/>
          </ac:spMkLst>
        </pc:spChg>
        <pc:spChg chg="mod">
          <ac:chgData name="Stanford Bowman" userId="6ede3e4e1afbea80" providerId="LiveId" clId="{4204456A-8A33-4FD1-AED4-1C9E02626A50}" dt="2025-07-13T17:08:40.860" v="10" actId="27636"/>
          <ac:spMkLst>
            <pc:docMk/>
            <pc:sldMk cId="302755266" sldId="492"/>
            <ac:spMk id="9" creationId="{57144AEB-4F5C-4496-9C1A-5AA661E879D2}"/>
          </ac:spMkLst>
        </pc:spChg>
        <pc:cxnChg chg="mod">
          <ac:chgData name="Stanford Bowman" userId="6ede3e4e1afbea80" providerId="LiveId" clId="{4204456A-8A33-4FD1-AED4-1C9E02626A50}" dt="2025-07-13T18:01:22.314" v="289" actId="1038"/>
          <ac:cxnSpMkLst>
            <pc:docMk/>
            <pc:sldMk cId="302755266" sldId="492"/>
            <ac:cxnSpMk id="8" creationId="{99F1AB1B-1F03-88BA-CCB9-D0A094652344}"/>
          </ac:cxnSpMkLst>
        </pc:cxnChg>
      </pc:sldChg>
      <pc:sldChg chg="modSp mod modNotesTx">
        <pc:chgData name="Stanford Bowman" userId="6ede3e4e1afbea80" providerId="LiveId" clId="{4204456A-8A33-4FD1-AED4-1C9E02626A50}" dt="2025-07-13T18:15:16.548" v="506"/>
        <pc:sldMkLst>
          <pc:docMk/>
          <pc:sldMk cId="3749501681" sldId="494"/>
        </pc:sldMkLst>
        <pc:spChg chg="mod">
          <ac:chgData name="Stanford Bowman" userId="6ede3e4e1afbea80" providerId="LiveId" clId="{4204456A-8A33-4FD1-AED4-1C9E02626A50}" dt="2025-07-13T18:13:45.682" v="504"/>
          <ac:spMkLst>
            <pc:docMk/>
            <pc:sldMk cId="3749501681" sldId="494"/>
            <ac:spMk id="8" creationId="{B00D1B18-554F-60BC-6CBB-EE1865BE88B8}"/>
          </ac:spMkLst>
        </pc:spChg>
        <pc:spChg chg="mod">
          <ac:chgData name="Stanford Bowman" userId="6ede3e4e1afbea80" providerId="LiveId" clId="{4204456A-8A33-4FD1-AED4-1C9E02626A50}" dt="2025-07-13T17:08:40.897" v="13" actId="27636"/>
          <ac:spMkLst>
            <pc:docMk/>
            <pc:sldMk cId="3749501681" sldId="494"/>
            <ac:spMk id="9" creationId="{2C62986F-FDD9-407A-B81D-62943E97555F}"/>
          </ac:spMkLst>
        </pc:spChg>
        <pc:spChg chg="mod">
          <ac:chgData name="Stanford Bowman" userId="6ede3e4e1afbea80" providerId="LiveId" clId="{4204456A-8A33-4FD1-AED4-1C9E02626A50}" dt="2025-07-13T18:15:16.548" v="506"/>
          <ac:spMkLst>
            <pc:docMk/>
            <pc:sldMk cId="3749501681" sldId="494"/>
            <ac:spMk id="25" creationId="{CD653B91-CA79-309E-20E9-1E82F3788D15}"/>
          </ac:spMkLst>
        </pc:spChg>
      </pc:sldChg>
      <pc:sldChg chg="modSp mod modNotesTx">
        <pc:chgData name="Stanford Bowman" userId="6ede3e4e1afbea80" providerId="LiveId" clId="{4204456A-8A33-4FD1-AED4-1C9E02626A50}" dt="2025-07-13T17:13:40.998" v="36"/>
        <pc:sldMkLst>
          <pc:docMk/>
          <pc:sldMk cId="1339588841" sldId="496"/>
        </pc:sldMkLst>
        <pc:spChg chg="mod">
          <ac:chgData name="Stanford Bowman" userId="6ede3e4e1afbea80" providerId="LiveId" clId="{4204456A-8A33-4FD1-AED4-1C9E02626A50}" dt="2025-07-13T17:13:04.877" v="35"/>
          <ac:spMkLst>
            <pc:docMk/>
            <pc:sldMk cId="1339588841" sldId="496"/>
            <ac:spMk id="3" creationId="{03D7AAC8-C1E7-6313-1CE0-BBBBCFC90064}"/>
          </ac:spMkLst>
        </pc:spChg>
        <pc:spChg chg="mod">
          <ac:chgData name="Stanford Bowman" userId="6ede3e4e1afbea80" providerId="LiveId" clId="{4204456A-8A33-4FD1-AED4-1C9E02626A50}" dt="2025-07-13T17:13:40.998" v="36"/>
          <ac:spMkLst>
            <pc:docMk/>
            <pc:sldMk cId="1339588841" sldId="496"/>
            <ac:spMk id="5" creationId="{8440C3F4-DD89-48E5-497E-4BCDC41DD7C6}"/>
          </ac:spMkLst>
        </pc:spChg>
      </pc:sldChg>
      <pc:sldChg chg="modSp del mod modNotesTx">
        <pc:chgData name="Stanford Bowman" userId="6ede3e4e1afbea80" providerId="LiveId" clId="{4204456A-8A33-4FD1-AED4-1C9E02626A50}" dt="2025-07-13T17:55:50.366" v="253" actId="47"/>
        <pc:sldMkLst>
          <pc:docMk/>
          <pc:sldMk cId="4035663526" sldId="498"/>
        </pc:sldMkLst>
        <pc:spChg chg="mod">
          <ac:chgData name="Stanford Bowman" userId="6ede3e4e1afbea80" providerId="LiveId" clId="{4204456A-8A33-4FD1-AED4-1C9E02626A50}" dt="2025-07-13T17:08:40.842" v="8" actId="27636"/>
          <ac:spMkLst>
            <pc:docMk/>
            <pc:sldMk cId="4035663526" sldId="498"/>
            <ac:spMk id="4" creationId="{A3EDCA11-7D46-4DEB-B86A-158E6EABD961}"/>
          </ac:spMkLst>
        </pc:spChg>
      </pc:sldChg>
      <pc:sldChg chg="del">
        <pc:chgData name="Stanford Bowman" userId="6ede3e4e1afbea80" providerId="LiveId" clId="{4204456A-8A33-4FD1-AED4-1C9E02626A50}" dt="2025-07-14T20:44:01.629" v="578" actId="47"/>
        <pc:sldMkLst>
          <pc:docMk/>
          <pc:sldMk cId="3490201448" sldId="499"/>
        </pc:sldMkLst>
      </pc:sldChg>
      <pc:sldChg chg="modSp del mod modNotes">
        <pc:chgData name="Stanford Bowman" userId="6ede3e4e1afbea80" providerId="LiveId" clId="{4204456A-8A33-4FD1-AED4-1C9E02626A50}" dt="2025-07-14T20:44:01.629" v="578" actId="47"/>
        <pc:sldMkLst>
          <pc:docMk/>
          <pc:sldMk cId="3234698708" sldId="500"/>
        </pc:sldMkLst>
        <pc:spChg chg="mod">
          <ac:chgData name="Stanford Bowman" userId="6ede3e4e1afbea80" providerId="LiveId" clId="{4204456A-8A33-4FD1-AED4-1C9E02626A50}" dt="2025-07-13T17:08:40.952" v="17" actId="27636"/>
          <ac:spMkLst>
            <pc:docMk/>
            <pc:sldMk cId="3234698708" sldId="500"/>
            <ac:spMk id="23" creationId="{4AE1B342-E6EE-45AE-83D4-7797DFEF110B}"/>
          </ac:spMkLst>
        </pc:spChg>
      </pc:sldChg>
      <pc:sldChg chg="modSp add mod modNotesTx">
        <pc:chgData name="Stanford Bowman" userId="6ede3e4e1afbea80" providerId="LiveId" clId="{4204456A-8A33-4FD1-AED4-1C9E02626A50}" dt="2025-07-13T18:16:20.911" v="513" actId="403"/>
        <pc:sldMkLst>
          <pc:docMk/>
          <pc:sldMk cId="3123458020" sldId="501"/>
        </pc:sldMkLst>
        <pc:spChg chg="mod">
          <ac:chgData name="Stanford Bowman" userId="6ede3e4e1afbea80" providerId="LiveId" clId="{4204456A-8A33-4FD1-AED4-1C9E02626A50}" dt="2025-07-13T18:16:20.911" v="513" actId="403"/>
          <ac:spMkLst>
            <pc:docMk/>
            <pc:sldMk cId="3123458020" sldId="501"/>
            <ac:spMk id="25" creationId="{7430F1AB-7CD8-09E0-A337-A24DC9486410}"/>
          </ac:spMkLst>
        </pc:spChg>
      </pc:sldChg>
      <pc:sldChg chg="addSp modSp add mod modAnim modNotesTx">
        <pc:chgData name="Stanford Bowman" userId="6ede3e4e1afbea80" providerId="LiveId" clId="{4204456A-8A33-4FD1-AED4-1C9E02626A50}" dt="2025-07-14T20:54:39.434" v="632" actId="1035"/>
        <pc:sldMkLst>
          <pc:docMk/>
          <pc:sldMk cId="2027707385" sldId="502"/>
        </pc:sldMkLst>
        <pc:spChg chg="add mod">
          <ac:chgData name="Stanford Bowman" userId="6ede3e4e1afbea80" providerId="LiveId" clId="{4204456A-8A33-4FD1-AED4-1C9E02626A50}" dt="2025-07-14T20:54:39.434" v="632" actId="1035"/>
          <ac:spMkLst>
            <pc:docMk/>
            <pc:sldMk cId="2027707385" sldId="502"/>
            <ac:spMk id="2" creationId="{442AD91F-788A-87F7-AC7B-604FF8E335FF}"/>
          </ac:spMkLst>
        </pc:spChg>
        <pc:spChg chg="mod">
          <ac:chgData name="Stanford Bowman" userId="6ede3e4e1afbea80" providerId="LiveId" clId="{4204456A-8A33-4FD1-AED4-1C9E02626A50}" dt="2025-07-14T20:54:24.901" v="621" actId="6549"/>
          <ac:spMkLst>
            <pc:docMk/>
            <pc:sldMk cId="2027707385" sldId="502"/>
            <ac:spMk id="3" creationId="{4AF24C12-1631-7241-4269-10AF4552868A}"/>
          </ac:spMkLst>
        </pc:spChg>
        <pc:spChg chg="mod">
          <ac:chgData name="Stanford Bowman" userId="6ede3e4e1afbea80" providerId="LiveId" clId="{4204456A-8A33-4FD1-AED4-1C9E02626A50}" dt="2025-07-14T20:54:39.434" v="632" actId="1035"/>
          <ac:spMkLst>
            <pc:docMk/>
            <pc:sldMk cId="2027707385" sldId="502"/>
            <ac:spMk id="12" creationId="{20EDD4DE-9245-87B1-74C7-34F6641ED8ED}"/>
          </ac:spMkLst>
        </pc:spChg>
        <pc:spChg chg="mod">
          <ac:chgData name="Stanford Bowman" userId="6ede3e4e1afbea80" providerId="LiveId" clId="{4204456A-8A33-4FD1-AED4-1C9E02626A50}" dt="2025-07-14T20:53:44.126" v="620" actId="404"/>
          <ac:spMkLst>
            <pc:docMk/>
            <pc:sldMk cId="2027707385" sldId="502"/>
            <ac:spMk id="21" creationId="{34B3E9AE-EE94-C811-90B9-A45C14537E4E}"/>
          </ac:spMkLst>
        </pc:spChg>
        <pc:spChg chg="mod">
          <ac:chgData name="Stanford Bowman" userId="6ede3e4e1afbea80" providerId="LiveId" clId="{4204456A-8A33-4FD1-AED4-1C9E02626A50}" dt="2025-07-14T20:50:44.321" v="584" actId="27636"/>
          <ac:spMkLst>
            <pc:docMk/>
            <pc:sldMk cId="2027707385" sldId="502"/>
            <ac:spMk id="23" creationId="{99E3C810-9927-26C0-6369-8FD83ACC6150}"/>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blipFill rotWithShape="0">
          <a:blip xmlns:r="http://schemas.openxmlformats.org/officeDocument/2006/relationships" r:embed="rId1"/>
          <a:stretch>
            <a:fillRect/>
          </a:stretch>
        </a:blipFill>
      </dgm:spPr>
      <dgm:t>
        <a:bodyPr/>
        <a:lstStyle/>
        <a:p>
          <a:r>
            <a:rPr lang="en-US" sz="2000" b="1">
              <a:latin typeface="Gotham Medium"/>
            </a:rPr>
            <a:t>Just imagine—</a:t>
          </a:r>
          <a:endParaRPr lang="en-US" sz="2000" b="1" i="0" cap="small" baseline="0" dirty="0">
            <a:solidFill>
              <a:schemeClr val="bg1"/>
            </a:solidFill>
            <a:effectLst>
              <a:outerShdw blurRad="38100" dist="38100" dir="2700000" algn="tl">
                <a:srgbClr val="000000">
                  <a:alpha val="43137"/>
                </a:srgbClr>
              </a:outerShdw>
            </a:effectLst>
            <a:latin typeface="Gotham Medium"/>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354191F8-C96B-4BA7-A9E8-088692C7DAAF}">
      <dgm:prSet/>
      <dgm:spPr/>
      <dgm:t>
        <a:bodyPr/>
        <a:lstStyle/>
        <a:p>
          <a:pPr>
            <a:buNone/>
          </a:pPr>
          <a:r>
            <a:rPr lang="en-US" dirty="0">
              <a:latin typeface="Gotham Medium"/>
            </a:rPr>
            <a:t>You go on vacation for a month and leave your keys with a neighbor, with a request to water your plants. You return to find your neighbor selling half-rotten food they found in your refrigerator to people on the street corner. And not only that—all your plants are dead. I imagine you’d be pretty upset, angry, and irate! No doubt you’d yell, “This is my house, get out! You’ve turned my house into a place to take advantage of people!”</a:t>
          </a:r>
        </a:p>
      </dgm:t>
    </dgm:pt>
    <dgm:pt modelId="{A9381D20-4850-4749-9AF5-DB5962C98CD3}" type="parTrans" cxnId="{D47D3352-368B-4931-BC44-C1450FAC6E64}">
      <dgm:prSet/>
      <dgm:spPr/>
      <dgm:t>
        <a:bodyPr/>
        <a:lstStyle/>
        <a:p>
          <a:endParaRPr lang="en-US"/>
        </a:p>
      </dgm:t>
    </dgm:pt>
    <dgm:pt modelId="{28EFF1E8-55AF-48CD-9F69-2A5A2F2CC4E3}" type="sibTrans" cxnId="{D47D3352-368B-4931-BC44-C1450FAC6E64}">
      <dgm:prSet/>
      <dgm:spPr/>
      <dgm:t>
        <a:bodyPr/>
        <a:lstStyle/>
        <a:p>
          <a:endParaRPr lang="en-US"/>
        </a:p>
      </dgm:t>
    </dgm:pt>
    <dgm:pt modelId="{90673DF6-6E3E-4CE9-8117-A841A14CD63C}">
      <dgm:prSet/>
      <dgm:spPr/>
      <dgm:t>
        <a:bodyPr/>
        <a:lstStyle/>
        <a:p>
          <a:pPr>
            <a:buNone/>
          </a:pPr>
          <a:r>
            <a:rPr lang="en-US" b="1" dirty="0">
              <a:latin typeface="Gotham Medium"/>
            </a:rPr>
            <a:t>My Father’s house—</a:t>
          </a:r>
          <a:endParaRPr lang="en-US" dirty="0">
            <a:latin typeface="Gotham Medium"/>
          </a:endParaRPr>
        </a:p>
      </dgm:t>
    </dgm:pt>
    <dgm:pt modelId="{D8B13708-919B-4CDD-9AE0-9CC752534FAF}" type="parTrans" cxnId="{C8C7CAC4-80B0-483D-A21A-7FC028D572EE}">
      <dgm:prSet/>
      <dgm:spPr/>
      <dgm:t>
        <a:bodyPr/>
        <a:lstStyle/>
        <a:p>
          <a:endParaRPr lang="en-US"/>
        </a:p>
      </dgm:t>
    </dgm:pt>
    <dgm:pt modelId="{B6ECC8B1-9FCA-47EE-B429-61E9763F4C09}" type="sibTrans" cxnId="{C8C7CAC4-80B0-483D-A21A-7FC028D572EE}">
      <dgm:prSet/>
      <dgm:spPr/>
      <dgm:t>
        <a:bodyPr/>
        <a:lstStyle/>
        <a:p>
          <a:endParaRPr lang="en-US"/>
        </a:p>
      </dgm:t>
    </dgm:pt>
    <dgm:pt modelId="{B79C0325-86E5-47F8-8FA5-DCF6258124A6}">
      <dgm:prSet/>
      <dgm:spPr/>
      <dgm:t>
        <a:bodyPr/>
        <a:lstStyle/>
        <a:p>
          <a:pPr>
            <a:buNone/>
          </a:pPr>
          <a:r>
            <a:rPr lang="en-US" dirty="0">
              <a:latin typeface="Gotham Medium"/>
            </a:rPr>
            <a:t>Jesus made a whip, like those used to move animals along and began to move the animals and their sellers out. How dare they use His Father’s house for their own selfish financial gain? He drove them out!</a:t>
          </a:r>
        </a:p>
      </dgm:t>
    </dgm:pt>
    <dgm:pt modelId="{EF4A7969-2BCB-409E-A2BD-01D8186E3977}" type="parTrans" cxnId="{0B040C8B-108C-4B6E-B8CB-34FFF55B91F1}">
      <dgm:prSet/>
      <dgm:spPr/>
      <dgm:t>
        <a:bodyPr/>
        <a:lstStyle/>
        <a:p>
          <a:endParaRPr lang="en-US"/>
        </a:p>
      </dgm:t>
    </dgm:pt>
    <dgm:pt modelId="{1A76AF78-E4D2-4914-A593-BD6FAEB11627}" type="sibTrans" cxnId="{0B040C8B-108C-4B6E-B8CB-34FFF55B91F1}">
      <dgm:prSet/>
      <dgm:spPr/>
      <dgm:t>
        <a:bodyPr/>
        <a:lstStyle/>
        <a:p>
          <a:endParaRPr lang="en-US"/>
        </a:p>
      </dgm:t>
    </dgm:pt>
    <dgm:pt modelId="{FC1BA319-C998-413C-976F-21C3594F7324}">
      <dgm:prSet/>
      <dgm:spPr/>
      <dgm:t>
        <a:bodyPr/>
        <a:lstStyle/>
        <a:p>
          <a:pPr>
            <a:buNone/>
          </a:pPr>
          <a:r>
            <a:rPr lang="en-US" dirty="0">
              <a:latin typeface="Gotham Medium"/>
            </a:rPr>
            <a:t>The various courts of the temple provide places for different groups to pray: the Gentiles in the outer court, the Jewish women in one court, the Jewish men in another, and a court for the priesthood. But the outer court, a space for the non-Jewish people to enter and pray was not usable for its intended purpose. The priesthood of this day was widely considered corrupt, and they exploited worshipers who needed animals to sacrifice and the proper coins to pay their temple tax. </a:t>
          </a:r>
        </a:p>
      </dgm:t>
    </dgm:pt>
    <dgm:pt modelId="{6D3A75FA-9D81-4E67-ADEF-4304676A7611}" type="parTrans" cxnId="{CF729467-42EA-4747-82F2-C0D3F3CC168F}">
      <dgm:prSet/>
      <dgm:spPr/>
      <dgm:t>
        <a:bodyPr/>
        <a:lstStyle/>
        <a:p>
          <a:endParaRPr lang="en-US"/>
        </a:p>
      </dgm:t>
    </dgm:pt>
    <dgm:pt modelId="{50578667-0B70-497F-8279-CC66CC21D8BF}" type="sibTrans" cxnId="{CF729467-42EA-4747-82F2-C0D3F3CC168F}">
      <dgm:prSet/>
      <dgm:spPr/>
      <dgm:t>
        <a:bodyPr/>
        <a:lstStyle/>
        <a:p>
          <a:endParaRPr lang="en-US"/>
        </a:p>
      </dgm:t>
    </dgm:pt>
    <dgm:pt modelId="{D1671FFE-069C-4C5C-AD01-8F2FCE814C22}">
      <dgm:prSet/>
      <dgm:spPr/>
      <dgm:t>
        <a:bodyPr/>
        <a:lstStyle/>
        <a:p>
          <a:pPr>
            <a:buNone/>
          </a:pPr>
          <a:r>
            <a:rPr lang="en-US" b="1" dirty="0">
              <a:latin typeface="Gotham Medium"/>
            </a:rPr>
            <a:t>God’s desire—</a:t>
          </a:r>
          <a:endParaRPr lang="en-US" dirty="0">
            <a:latin typeface="Gotham Medium"/>
          </a:endParaRPr>
        </a:p>
      </dgm:t>
    </dgm:pt>
    <dgm:pt modelId="{6F64095F-5C3F-44EA-936D-65D7AD2B5BF7}" type="parTrans" cxnId="{049B84BB-2079-4CF9-8BF8-EB3040FE61D1}">
      <dgm:prSet/>
      <dgm:spPr/>
      <dgm:t>
        <a:bodyPr/>
        <a:lstStyle/>
        <a:p>
          <a:endParaRPr lang="en-US"/>
        </a:p>
      </dgm:t>
    </dgm:pt>
    <dgm:pt modelId="{D05634DD-1E87-4FE6-B01F-3BB4274E4EFD}" type="sibTrans" cxnId="{049B84BB-2079-4CF9-8BF8-EB3040FE61D1}">
      <dgm:prSet/>
      <dgm:spPr/>
      <dgm:t>
        <a:bodyPr/>
        <a:lstStyle/>
        <a:p>
          <a:endParaRPr lang="en-US"/>
        </a:p>
      </dgm:t>
    </dgm:pt>
    <dgm:pt modelId="{9690DF67-20EB-4266-8101-813200C22A8B}">
      <dgm:prSet/>
      <dgm:spPr/>
      <dgm:t>
        <a:bodyPr/>
        <a:lstStyle/>
        <a:p>
          <a:pPr>
            <a:buNone/>
          </a:pPr>
          <a:r>
            <a:rPr lang="en-US" dirty="0">
              <a:latin typeface="Gotham Medium"/>
            </a:rPr>
            <a:t>God demonstrates love through Jesus’ cleansing of the temple. The temple invites the humble to connect with a gracious, almighty God. And Jesus makes God’s expectations and desires known. When He cleanses the temple, He makes know the heart of the Father, for all people. </a:t>
          </a:r>
        </a:p>
      </dgm:t>
    </dgm:pt>
    <dgm:pt modelId="{F64CBE6A-4BFF-4314-982D-561FE88D62BC}" type="parTrans" cxnId="{231266CD-CE07-47FE-A56A-758FCA58A77C}">
      <dgm:prSet/>
      <dgm:spPr/>
      <dgm:t>
        <a:bodyPr/>
        <a:lstStyle/>
        <a:p>
          <a:endParaRPr lang="en-US"/>
        </a:p>
      </dgm:t>
    </dgm:pt>
    <dgm:pt modelId="{6F935CBA-3060-4F47-B998-AE53E49CA462}" type="sibTrans" cxnId="{231266CD-CE07-47FE-A56A-758FCA58A77C}">
      <dgm:prSet/>
      <dgm:spPr/>
      <dgm:t>
        <a:bodyPr/>
        <a:lstStyle/>
        <a:p>
          <a:endParaRPr lang="en-US"/>
        </a:p>
      </dgm:t>
    </dgm:pt>
    <dgm:pt modelId="{49E5DF38-403F-4C63-AC2A-AF6396CCFD06}">
      <dgm:prSet/>
      <dgm:spPr/>
      <dgm:t>
        <a:bodyPr/>
        <a:lstStyle/>
        <a:p>
          <a:pPr>
            <a:buNone/>
          </a:pPr>
          <a:r>
            <a:rPr lang="en-US">
              <a:latin typeface="Gotham Medium"/>
            </a:rPr>
            <a:t>Jesus </a:t>
          </a:r>
          <a:r>
            <a:rPr lang="en-US" dirty="0">
              <a:latin typeface="Gotham Medium"/>
            </a:rPr>
            <a:t>walked into the temple, His Father’s house, a place for the spiritually hungry to connect with God. He entered one of the outer courts and discovered a scene. The priests, God’s representatives, oversaw the proper use of the temple; but they were allowing the area to be taken over by merchants. They were turning God’s house into a place to take advantage of poor travelers, who come to celebrate Passover. </a:t>
          </a:r>
        </a:p>
      </dgm:t>
    </dgm:pt>
    <dgm:pt modelId="{FC256DCE-7914-4E7A-8570-B51EFBA38BF1}" type="parTrans" cxnId="{50B5F157-EDB2-4915-A60D-B3CC8A0C1018}">
      <dgm:prSet/>
      <dgm:spPr/>
    </dgm:pt>
    <dgm:pt modelId="{BD123AD7-52C2-4D2F-85E9-881A64693860}" type="sibTrans" cxnId="{50B5F157-EDB2-4915-A60D-B3CC8A0C1018}">
      <dgm:prSet/>
      <dgm:spPr/>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3" custScaleY="153185" custLinFactNeighborX="0" custLinFactNeighborY="-70285">
        <dgm:presLayoutVars>
          <dgm:chMax val="0"/>
          <dgm:bulletEnabled val="1"/>
        </dgm:presLayoutVars>
      </dgm:prSet>
      <dgm:spPr/>
    </dgm:pt>
    <dgm:pt modelId="{A8B11FD5-6318-4A21-B1EA-A3104E560F2E}" type="pres">
      <dgm:prSet presAssocID="{786FD7C7-0AD8-4C64-AD37-E9E2F0A122C3}" presName="childText" presStyleLbl="revTx" presStyleIdx="0" presStyleCnt="3">
        <dgm:presLayoutVars>
          <dgm:bulletEnabled val="1"/>
        </dgm:presLayoutVars>
      </dgm:prSet>
      <dgm:spPr/>
    </dgm:pt>
    <dgm:pt modelId="{5D371AAE-3D66-4047-9628-8598935529DB}" type="pres">
      <dgm:prSet presAssocID="{90673DF6-6E3E-4CE9-8117-A841A14CD63C}" presName="parentText" presStyleLbl="node1" presStyleIdx="1" presStyleCnt="3">
        <dgm:presLayoutVars>
          <dgm:chMax val="0"/>
          <dgm:bulletEnabled val="1"/>
        </dgm:presLayoutVars>
      </dgm:prSet>
      <dgm:spPr/>
    </dgm:pt>
    <dgm:pt modelId="{E6D33373-4773-466C-98AF-544A6FFAF111}" type="pres">
      <dgm:prSet presAssocID="{90673DF6-6E3E-4CE9-8117-A841A14CD63C}" presName="childText" presStyleLbl="revTx" presStyleIdx="1" presStyleCnt="3">
        <dgm:presLayoutVars>
          <dgm:bulletEnabled val="1"/>
        </dgm:presLayoutVars>
      </dgm:prSet>
      <dgm:spPr/>
    </dgm:pt>
    <dgm:pt modelId="{DD4C783F-011D-4C77-A887-87BC7E01879B}" type="pres">
      <dgm:prSet presAssocID="{D1671FFE-069C-4C5C-AD01-8F2FCE814C22}" presName="parentText" presStyleLbl="node1" presStyleIdx="2" presStyleCnt="3">
        <dgm:presLayoutVars>
          <dgm:chMax val="0"/>
          <dgm:bulletEnabled val="1"/>
        </dgm:presLayoutVars>
      </dgm:prSet>
      <dgm:spPr/>
    </dgm:pt>
    <dgm:pt modelId="{BC8EBD0D-8B21-4FED-B802-95D61479E5CD}" type="pres">
      <dgm:prSet presAssocID="{D1671FFE-069C-4C5C-AD01-8F2FCE814C22}" presName="childText" presStyleLbl="revTx" presStyleIdx="2" presStyleCnt="3">
        <dgm:presLayoutVars>
          <dgm:bulletEnabled val="1"/>
        </dgm:presLayoutVars>
      </dgm:prSet>
      <dgm:spPr/>
    </dgm:pt>
  </dgm:ptLst>
  <dgm:cxnLst>
    <dgm:cxn modelId="{5D331003-F267-4D0D-AE66-B606D1D18BF1}" type="presOf" srcId="{FC1BA319-C998-413C-976F-21C3594F7324}" destId="{E6D33373-4773-466C-98AF-544A6FFAF111}" srcOrd="0" destOrd="2" presId="urn:microsoft.com/office/officeart/2005/8/layout/vList2"/>
    <dgm:cxn modelId="{0C6C1715-52ED-4A18-8647-492299DDBCB3}" type="presOf" srcId="{354191F8-C96B-4BA7-A9E8-088692C7DAAF}" destId="{A8B11FD5-6318-4A21-B1EA-A3104E560F2E}" srcOrd="0" destOrd="0" presId="urn:microsoft.com/office/officeart/2005/8/layout/vList2"/>
    <dgm:cxn modelId="{99F3C515-9E1D-4DDF-8B89-FFA6D2D44636}" type="presOf" srcId="{B79C0325-86E5-47F8-8FA5-DCF6258124A6}" destId="{E6D33373-4773-466C-98AF-544A6FFAF111}" srcOrd="0" destOrd="1" presId="urn:microsoft.com/office/officeart/2005/8/layout/vList2"/>
    <dgm:cxn modelId="{4956FC2D-C2DF-4024-BE27-7C68A53EB7AB}" type="presOf" srcId="{BFFC02B3-0AC4-4704-9C97-235C3C19ABDA}" destId="{BA297CE5-BE5D-4F08-9245-5AAF0B6B5DDE}" srcOrd="0" destOrd="0" presId="urn:microsoft.com/office/officeart/2005/8/layout/vList2"/>
    <dgm:cxn modelId="{CF729467-42EA-4747-82F2-C0D3F3CC168F}" srcId="{90673DF6-6E3E-4CE9-8117-A841A14CD63C}" destId="{FC1BA319-C998-413C-976F-21C3594F7324}" srcOrd="2" destOrd="0" parTransId="{6D3A75FA-9D81-4E67-ADEF-4304676A7611}" sibTransId="{50578667-0B70-497F-8279-CC66CC21D8BF}"/>
    <dgm:cxn modelId="{D47D3352-368B-4931-BC44-C1450FAC6E64}" srcId="{786FD7C7-0AD8-4C64-AD37-E9E2F0A122C3}" destId="{354191F8-C96B-4BA7-A9E8-088692C7DAAF}" srcOrd="0" destOrd="0" parTransId="{A9381D20-4850-4749-9AF5-DB5962C98CD3}" sibTransId="{28EFF1E8-55AF-48CD-9F69-2A5A2F2CC4E3}"/>
    <dgm:cxn modelId="{50B5F157-EDB2-4915-A60D-B3CC8A0C1018}" srcId="{90673DF6-6E3E-4CE9-8117-A841A14CD63C}" destId="{49E5DF38-403F-4C63-AC2A-AF6396CCFD06}" srcOrd="0" destOrd="0" parTransId="{FC256DCE-7914-4E7A-8570-B51EFBA38BF1}" sibTransId="{BD123AD7-52C2-4D2F-85E9-881A64693860}"/>
    <dgm:cxn modelId="{0B040C8B-108C-4B6E-B8CB-34FFF55B91F1}" srcId="{90673DF6-6E3E-4CE9-8117-A841A14CD63C}" destId="{B79C0325-86E5-47F8-8FA5-DCF6258124A6}" srcOrd="1" destOrd="0" parTransId="{EF4A7969-2BCB-409E-A2BD-01D8186E3977}" sibTransId="{1A76AF78-E4D2-4914-A593-BD6FAEB11627}"/>
    <dgm:cxn modelId="{5944468D-CA8D-41B6-8AF3-D439160DDBE2}" srcId="{BFFC02B3-0AC4-4704-9C97-235C3C19ABDA}" destId="{786FD7C7-0AD8-4C64-AD37-E9E2F0A122C3}" srcOrd="0" destOrd="0" parTransId="{78F48D11-8F07-486E-AF08-CFF26BEE561F}" sibTransId="{28092426-74BC-4FB7-8DC0-927A5C61FD43}"/>
    <dgm:cxn modelId="{B6F1268F-728E-470F-8F16-5AEB6B6111B6}" type="presOf" srcId="{D1671FFE-069C-4C5C-AD01-8F2FCE814C22}" destId="{DD4C783F-011D-4C77-A887-87BC7E01879B}" srcOrd="0" destOrd="0" presId="urn:microsoft.com/office/officeart/2005/8/layout/vList2"/>
    <dgm:cxn modelId="{049B84BB-2079-4CF9-8BF8-EB3040FE61D1}" srcId="{BFFC02B3-0AC4-4704-9C97-235C3C19ABDA}" destId="{D1671FFE-069C-4C5C-AD01-8F2FCE814C22}" srcOrd="2" destOrd="0" parTransId="{6F64095F-5C3F-44EA-936D-65D7AD2B5BF7}" sibTransId="{D05634DD-1E87-4FE6-B01F-3BB4274E4EFD}"/>
    <dgm:cxn modelId="{C8C7CAC4-80B0-483D-A21A-7FC028D572EE}" srcId="{BFFC02B3-0AC4-4704-9C97-235C3C19ABDA}" destId="{90673DF6-6E3E-4CE9-8117-A841A14CD63C}" srcOrd="1" destOrd="0" parTransId="{D8B13708-919B-4CDD-9AE0-9CC752534FAF}" sibTransId="{B6ECC8B1-9FCA-47EE-B429-61E9763F4C09}"/>
    <dgm:cxn modelId="{7F96F0C5-4068-476D-86FF-3497B13A291D}" type="presOf" srcId="{49E5DF38-403F-4C63-AC2A-AF6396CCFD06}" destId="{E6D33373-4773-466C-98AF-544A6FFAF111}" srcOrd="0" destOrd="0" presId="urn:microsoft.com/office/officeart/2005/8/layout/vList2"/>
    <dgm:cxn modelId="{231266CD-CE07-47FE-A56A-758FCA58A77C}" srcId="{D1671FFE-069C-4C5C-AD01-8F2FCE814C22}" destId="{9690DF67-20EB-4266-8101-813200C22A8B}" srcOrd="0" destOrd="0" parTransId="{F64CBE6A-4BFF-4314-982D-561FE88D62BC}" sibTransId="{6F935CBA-3060-4F47-B998-AE53E49CA462}"/>
    <dgm:cxn modelId="{AFE941D0-F2C4-49A7-B244-9BB69A909607}" type="presOf" srcId="{786FD7C7-0AD8-4C64-AD37-E9E2F0A122C3}" destId="{5C3F5683-E2C1-4078-8C6D-99AF73ADFB5E}" srcOrd="0" destOrd="0" presId="urn:microsoft.com/office/officeart/2005/8/layout/vList2"/>
    <dgm:cxn modelId="{D881FBDF-FF43-4CF1-9D38-1E95486606CB}" type="presOf" srcId="{9690DF67-20EB-4266-8101-813200C22A8B}" destId="{BC8EBD0D-8B21-4FED-B802-95D61479E5CD}" srcOrd="0" destOrd="0" presId="urn:microsoft.com/office/officeart/2005/8/layout/vList2"/>
    <dgm:cxn modelId="{CCE53CE7-46A1-4A82-A3BB-918BB130A9BB}" type="presOf" srcId="{90673DF6-6E3E-4CE9-8117-A841A14CD63C}" destId="{5D371AAE-3D66-4047-9628-8598935529DB}"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 modelId="{F00990B5-981F-4B4A-AFED-AD6BB3D714C8}" type="presParOf" srcId="{BA297CE5-BE5D-4F08-9245-5AAF0B6B5DDE}" destId="{A8B11FD5-6318-4A21-B1EA-A3104E560F2E}" srcOrd="1" destOrd="0" presId="urn:microsoft.com/office/officeart/2005/8/layout/vList2"/>
    <dgm:cxn modelId="{C7064041-ED14-4A19-BBFA-221C8EB40009}" type="presParOf" srcId="{BA297CE5-BE5D-4F08-9245-5AAF0B6B5DDE}" destId="{5D371AAE-3D66-4047-9628-8598935529DB}" srcOrd="2" destOrd="0" presId="urn:microsoft.com/office/officeart/2005/8/layout/vList2"/>
    <dgm:cxn modelId="{D18D1AD3-2CC2-4568-8B74-645BE0CED864}" type="presParOf" srcId="{BA297CE5-BE5D-4F08-9245-5AAF0B6B5DDE}" destId="{E6D33373-4773-466C-98AF-544A6FFAF111}" srcOrd="3" destOrd="0" presId="urn:microsoft.com/office/officeart/2005/8/layout/vList2"/>
    <dgm:cxn modelId="{8AE8F8D5-80D8-4AB7-8EE8-9F879CAC1A2E}" type="presParOf" srcId="{BA297CE5-BE5D-4F08-9245-5AAF0B6B5DDE}" destId="{DD4C783F-011D-4C77-A887-87BC7E01879B}" srcOrd="4" destOrd="0" presId="urn:microsoft.com/office/officeart/2005/8/layout/vList2"/>
    <dgm:cxn modelId="{A57898E9-D8B6-4D5C-9634-C1E40D26266F}" type="presParOf" srcId="{BA297CE5-BE5D-4F08-9245-5AAF0B6B5DDE}" destId="{BC8EBD0D-8B21-4FED-B802-95D61479E5CD}" srcOrd="5"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400" b="1" dirty="0">
              <a:effectLst/>
              <a:latin typeface="Gotham Medium" panose="02000604030000020004"/>
              <a:ea typeface="Calibri" panose="020F0502020204030204" pitchFamily="34" charset="0"/>
              <a:cs typeface="Times New Roman" panose="02020603050405020304" pitchFamily="18" charset="0"/>
            </a:rPr>
            <a:t> </a:t>
          </a:r>
          <a:endParaRPr lang="en-US" sz="2400" b="1"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FlipVert="1" custScaleY="37574" custLinFactY="-100000" custLinFactNeighborY="-137442">
        <dgm:presLayoutVars>
          <dgm:chMax val="0"/>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000" b="1">
              <a:effectLst>
                <a:outerShdw blurRad="38100" dist="38100" dir="2700000" algn="tl">
                  <a:srgbClr val="000000">
                    <a:alpha val="43137"/>
                  </a:srgbClr>
                </a:outerShdw>
              </a:effectLst>
              <a:latin typeface="Gotham Medium"/>
            </a:rPr>
            <a:t>Malachi 3 and the Temple Cleansing</a:t>
          </a:r>
          <a:endParaRPr lang="en-US" sz="2000" b="1" i="0" cap="small" baseline="0" dirty="0">
            <a:solidFill>
              <a:schemeClr val="bg1"/>
            </a:solidFill>
            <a:effectLst>
              <a:outerShdw blurRad="38100" dist="38100" dir="2700000" algn="tl">
                <a:srgbClr val="000000">
                  <a:alpha val="43137"/>
                </a:srgbClr>
              </a:outerShdw>
            </a:effectLst>
            <a:latin typeface="Gotham Medium"/>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514C4DA7-A1CE-4B45-B16B-E64E4C52EE02}">
      <dgm:prSet/>
      <dgm:spPr/>
      <dgm:t>
        <a:bodyPr/>
        <a:lstStyle/>
        <a:p>
          <a:pPr>
            <a:buNone/>
          </a:pPr>
          <a:r>
            <a:rPr lang="en-US" b="1" dirty="0">
              <a:effectLst>
                <a:outerShdw blurRad="38100" dist="38100" dir="2700000" algn="tl">
                  <a:srgbClr val="000000">
                    <a:alpha val="43137"/>
                  </a:srgbClr>
                </a:outerShdw>
              </a:effectLst>
              <a:latin typeface="Gotham Medium"/>
            </a:rPr>
            <a:t>The book of Malachi is a prophecy of judgment written to God’s people living in Judea after the exile. Even though the people had just experienced exile, they continued to disobey the law and show indifference toward God. God expresses displeasure with their insincere sacrifices and corrupt priests. In chapter 3, God promises to send His messenger to clear the way before God will come to the temple (v. 1). He will return “suddenly. ” Like a refining fire or soap, He will cleanse the Levites.  Then the people will be able to offer a proper sacrifice (vv. 2–3). The beginning of John’s Gospel reveals that God did send a messenger to prepare the way—John the Baptist (1:19–39). With Jesus’ cleansing of the temple, it is clear that the Lord has indeed arrived to restore worship to its proper place. </a:t>
          </a:r>
        </a:p>
      </dgm:t>
    </dgm:pt>
    <dgm:pt modelId="{68A0E4AA-99A8-4518-8FA2-63FE1EB8D259}" type="parTrans" cxnId="{6728A27C-5292-478E-9736-48D3C23131B8}">
      <dgm:prSet/>
      <dgm:spPr/>
      <dgm:t>
        <a:bodyPr/>
        <a:lstStyle/>
        <a:p>
          <a:endParaRPr lang="en-US"/>
        </a:p>
      </dgm:t>
    </dgm:pt>
    <dgm:pt modelId="{BD7FC4BA-8742-459C-AF45-52E1087D6062}" type="sibTrans" cxnId="{6728A27C-5292-478E-9736-48D3C23131B8}">
      <dgm:prSet/>
      <dgm:spPr/>
      <dgm:t>
        <a:bodyPr/>
        <a:lstStyle/>
        <a:p>
          <a:endParaRPr lang="en-US"/>
        </a:p>
      </dgm:t>
    </dgm:pt>
    <dgm:pt modelId="{3ED2BEF8-8DE9-4CC2-B620-53097DB3B7F3}">
      <dgm:prSet/>
      <dgm:spPr>
        <a:solidFill>
          <a:srgbClr val="002060"/>
        </a:solidFill>
      </dgm:spPr>
      <dgm:t>
        <a:bodyPr/>
        <a:lstStyle/>
        <a:p>
          <a:pPr>
            <a:buNone/>
          </a:pPr>
          <a:r>
            <a:rPr lang="en-US" b="1" dirty="0">
              <a:effectLst>
                <a:outerShdw blurRad="38100" dist="38100" dir="2700000" algn="tl">
                  <a:srgbClr val="000000">
                    <a:alpha val="43137"/>
                  </a:srgbClr>
                </a:outerShdw>
              </a:effectLst>
              <a:latin typeface="Gotham Medium"/>
            </a:rPr>
            <a:t>Psalm 69:9 in Its Context</a:t>
          </a:r>
        </a:p>
      </dgm:t>
    </dgm:pt>
    <dgm:pt modelId="{FA07A90D-7A84-42C2-906A-8BB95DD6A2C3}" type="parTrans" cxnId="{B567DD23-38B5-4138-B8C2-609F9BFF871A}">
      <dgm:prSet/>
      <dgm:spPr/>
      <dgm:t>
        <a:bodyPr/>
        <a:lstStyle/>
        <a:p>
          <a:endParaRPr lang="en-US"/>
        </a:p>
      </dgm:t>
    </dgm:pt>
    <dgm:pt modelId="{73E0411C-1B7A-44CE-BECC-B121648D6AFF}" type="sibTrans" cxnId="{B567DD23-38B5-4138-B8C2-609F9BFF871A}">
      <dgm:prSet/>
      <dgm:spPr/>
      <dgm:t>
        <a:bodyPr/>
        <a:lstStyle/>
        <a:p>
          <a:endParaRPr lang="en-US"/>
        </a:p>
      </dgm:t>
    </dgm:pt>
    <dgm:pt modelId="{778D04A6-9B24-4EBF-B3A7-F998C41F85D1}">
      <dgm:prSet/>
      <dgm:spPr/>
      <dgm:t>
        <a:bodyPr/>
        <a:lstStyle/>
        <a:p>
          <a:pPr>
            <a:buNone/>
          </a:pPr>
          <a:r>
            <a:rPr lang="en-US" b="1" dirty="0">
              <a:effectLst>
                <a:outerShdw blurRad="38100" dist="38100" dir="2700000" algn="tl">
                  <a:srgbClr val="000000">
                    <a:alpha val="43137"/>
                  </a:srgbClr>
                </a:outerShdw>
              </a:effectLst>
              <a:latin typeface="Gotham Medium"/>
            </a:rPr>
            <a:t>Psalm 69 is a psalm of David, known for its theme of a righteous sufferer. In this psalm, he calls out to God for deliverance. He describes his enemies who seek to destroy him. He depicts himself as one who has endured scorn for God’s sake, and he has even been alienated from his own family (vv. 7–8). He demonstrates zealous devotion to God’s house, but it brings only insults (v. 9). Even as the psalmist describes his suffering, he does not give up looking for deliverance.  The application to Jesus’ temple-cleansing serves to link Jesus with this righteous sufferer. Jesus fits the description of one whose zeal and passion for proper worship set Him at odds with those around Him. Indeed, this eventually leads to His crucifixion.  Furthermore, Jesus’ life fits the broader pattern of the righteous sufferer in Psalm 69. Jesus has enemies who plot to destroy Him and experiences alienation from His family (see John 4:44; 5:18; 7:1–9; 11:53). </a:t>
          </a:r>
        </a:p>
      </dgm:t>
    </dgm:pt>
    <dgm:pt modelId="{A7E38B16-98A7-4DD8-A088-20E5C33214E7}" type="parTrans" cxnId="{86ABFA31-2485-4625-B3AB-1C1BD956D3AD}">
      <dgm:prSet/>
      <dgm:spPr/>
      <dgm:t>
        <a:bodyPr/>
        <a:lstStyle/>
        <a:p>
          <a:endParaRPr lang="en-US"/>
        </a:p>
      </dgm:t>
    </dgm:pt>
    <dgm:pt modelId="{CBB693CD-2868-41CC-99A8-897F497E1730}" type="sibTrans" cxnId="{86ABFA31-2485-4625-B3AB-1C1BD956D3AD}">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2" custScaleY="103716" custLinFactY="-96083" custLinFactNeighborX="176" custLinFactNeighborY="-100000">
        <dgm:presLayoutVars>
          <dgm:chMax val="0"/>
          <dgm:bulletEnabled val="1"/>
        </dgm:presLayoutVars>
      </dgm:prSet>
      <dgm:spPr/>
    </dgm:pt>
    <dgm:pt modelId="{E1512016-4F2D-4DF5-9DC3-514B5FED1486}" type="pres">
      <dgm:prSet presAssocID="{786FD7C7-0AD8-4C64-AD37-E9E2F0A122C3}" presName="childText" presStyleLbl="revTx" presStyleIdx="0" presStyleCnt="2">
        <dgm:presLayoutVars>
          <dgm:bulletEnabled val="1"/>
        </dgm:presLayoutVars>
      </dgm:prSet>
      <dgm:spPr/>
    </dgm:pt>
    <dgm:pt modelId="{81E36B54-91AF-4835-A0DF-1905CD012521}" type="pres">
      <dgm:prSet presAssocID="{3ED2BEF8-8DE9-4CC2-B620-53097DB3B7F3}" presName="parentText" presStyleLbl="node1" presStyleIdx="1" presStyleCnt="2">
        <dgm:presLayoutVars>
          <dgm:chMax val="0"/>
          <dgm:bulletEnabled val="1"/>
        </dgm:presLayoutVars>
      </dgm:prSet>
      <dgm:spPr/>
    </dgm:pt>
    <dgm:pt modelId="{FBCA513F-A1C3-47A7-8FF0-AC3C28E59E1F}" type="pres">
      <dgm:prSet presAssocID="{3ED2BEF8-8DE9-4CC2-B620-53097DB3B7F3}" presName="childText" presStyleLbl="revTx" presStyleIdx="1" presStyleCnt="2">
        <dgm:presLayoutVars>
          <dgm:bulletEnabled val="1"/>
        </dgm:presLayoutVars>
      </dgm:prSet>
      <dgm:spPr/>
    </dgm:pt>
  </dgm:ptLst>
  <dgm:cxnLst>
    <dgm:cxn modelId="{B567DD23-38B5-4138-B8C2-609F9BFF871A}" srcId="{BFFC02B3-0AC4-4704-9C97-235C3C19ABDA}" destId="{3ED2BEF8-8DE9-4CC2-B620-53097DB3B7F3}" srcOrd="1" destOrd="0" parTransId="{FA07A90D-7A84-42C2-906A-8BB95DD6A2C3}" sibTransId="{73E0411C-1B7A-44CE-BECC-B121648D6AFF}"/>
    <dgm:cxn modelId="{4956FC2D-C2DF-4024-BE27-7C68A53EB7AB}" type="presOf" srcId="{BFFC02B3-0AC4-4704-9C97-235C3C19ABDA}" destId="{BA297CE5-BE5D-4F08-9245-5AAF0B6B5DDE}" srcOrd="0" destOrd="0" presId="urn:microsoft.com/office/officeart/2005/8/layout/vList2"/>
    <dgm:cxn modelId="{375E712E-B614-45DA-8634-9318386BEB76}" type="presOf" srcId="{3ED2BEF8-8DE9-4CC2-B620-53097DB3B7F3}" destId="{81E36B54-91AF-4835-A0DF-1905CD012521}" srcOrd="0" destOrd="0" presId="urn:microsoft.com/office/officeart/2005/8/layout/vList2"/>
    <dgm:cxn modelId="{86ABFA31-2485-4625-B3AB-1C1BD956D3AD}" srcId="{3ED2BEF8-8DE9-4CC2-B620-53097DB3B7F3}" destId="{778D04A6-9B24-4EBF-B3A7-F998C41F85D1}" srcOrd="0" destOrd="0" parTransId="{A7E38B16-98A7-4DD8-A088-20E5C33214E7}" sibTransId="{CBB693CD-2868-41CC-99A8-897F497E1730}"/>
    <dgm:cxn modelId="{68FD7552-6ACF-4B12-8A33-ED4C0507CA5D}" type="presOf" srcId="{514C4DA7-A1CE-4B45-B16B-E64E4C52EE02}" destId="{E1512016-4F2D-4DF5-9DC3-514B5FED1486}" srcOrd="0" destOrd="0" presId="urn:microsoft.com/office/officeart/2005/8/layout/vList2"/>
    <dgm:cxn modelId="{6728A27C-5292-478E-9736-48D3C23131B8}" srcId="{786FD7C7-0AD8-4C64-AD37-E9E2F0A122C3}" destId="{514C4DA7-A1CE-4B45-B16B-E64E4C52EE02}" srcOrd="0" destOrd="0" parTransId="{68A0E4AA-99A8-4518-8FA2-63FE1EB8D259}" sibTransId="{BD7FC4BA-8742-459C-AF45-52E1087D6062}"/>
    <dgm:cxn modelId="{859B5C82-890C-4846-8991-BB1DF2D9CF8C}" type="presOf" srcId="{778D04A6-9B24-4EBF-B3A7-F998C41F85D1}" destId="{FBCA513F-A1C3-47A7-8FF0-AC3C28E59E1F}"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 modelId="{3CAC6556-C5B3-464B-98B3-72E364C31DF6}" type="presParOf" srcId="{BA297CE5-BE5D-4F08-9245-5AAF0B6B5DDE}" destId="{E1512016-4F2D-4DF5-9DC3-514B5FED1486}" srcOrd="1" destOrd="0" presId="urn:microsoft.com/office/officeart/2005/8/layout/vList2"/>
    <dgm:cxn modelId="{89C8E2F1-342E-4911-B92A-14B26BFFE5BB}" type="presParOf" srcId="{BA297CE5-BE5D-4F08-9245-5AAF0B6B5DDE}" destId="{81E36B54-91AF-4835-A0DF-1905CD012521}" srcOrd="2" destOrd="0" presId="urn:microsoft.com/office/officeart/2005/8/layout/vList2"/>
    <dgm:cxn modelId="{0E7837DC-588A-4297-B546-9BEBA02C7F20}" type="presParOf" srcId="{BA297CE5-BE5D-4F08-9245-5AAF0B6B5DDE}" destId="{FBCA513F-A1C3-47A7-8FF0-AC3C28E59E1F}" srcOrd="3"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pPr indent="0">
            <a:lnSpc>
              <a:spcPct val="100000"/>
            </a:lnSpc>
            <a:spcAft>
              <a:spcPts val="0"/>
            </a:spcAft>
          </a:pPr>
          <a:r>
            <a:rPr lang="en-US" sz="2000" b="1" dirty="0">
              <a:effectLst>
                <a:outerShdw blurRad="38100" dist="38100" dir="2700000" algn="tl">
                  <a:srgbClr val="000000">
                    <a:alpha val="43137"/>
                  </a:srgbClr>
                </a:outerShdw>
              </a:effectLst>
              <a:latin typeface="Gotham Medium"/>
            </a:rPr>
            <a:t>Riddles in the Teaching of Jesus</a:t>
          </a:r>
          <a:endParaRPr lang="en-US" sz="2000" b="1" i="0" cap="small" baseline="0" dirty="0">
            <a:solidFill>
              <a:schemeClr val="bg1"/>
            </a:solidFill>
            <a:effectLst>
              <a:outerShdw blurRad="38100" dist="38100" dir="2700000" algn="tl">
                <a:srgbClr val="000000">
                  <a:alpha val="43137"/>
                </a:srgbClr>
              </a:outerShdw>
            </a:effectLst>
            <a:latin typeface="Gotham Medium"/>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D56E2FCF-F954-48E9-8FF5-48032B0E5986}">
      <dgm:prSet/>
      <dgm:spPr/>
      <dgm:t>
        <a:bodyPr/>
        <a:lstStyle/>
        <a:p>
          <a:pPr indent="0">
            <a:lnSpc>
              <a:spcPct val="100000"/>
            </a:lnSpc>
            <a:spcAft>
              <a:spcPts val="0"/>
            </a:spcAft>
            <a:buNone/>
          </a:pPr>
          <a:r>
            <a:rPr lang="en-US" b="1" dirty="0">
              <a:effectLst>
                <a:outerShdw blurRad="38100" dist="38100" dir="2700000" algn="tl">
                  <a:srgbClr val="000000">
                    <a:alpha val="43137"/>
                  </a:srgbClr>
                </a:outerShdw>
              </a:effectLst>
              <a:latin typeface="Gotham Medium"/>
            </a:rPr>
            <a:t>Riddles, along with parables and proverbs, are a recognized feature in Jesus’ teaching. Riddles are formed as questions, and the audience has to identify what the questioner is referring to.  For example, Jesus asks, “How can Satan drive out Satan?” (Mark 3:23). Jesus’ riddle about the destruction and rebuilding of the temple is perhaps the most well-known one, appearing in three of the Gospels (Matt. 26:61; Mark 14:58; John 2:19). When Jesus uses riddles, he often discloses information about His authority and identity or about the kingdom of God. Riddles also serve to show Christ’s wit—a highly honored ability in the ancient world—and His superiority to existing religious leaders (Matt. 21:23–27). In the Gospel of John, riddles play a particularly prominent role. In fact, John emphasizes riddles more than parables.  Jesus is frequently shown speaking in an ambiguous way, prompting listeners to question what He could mean. People often misunderstand His meaning, but this then provides an opportunity for later explanation. </a:t>
          </a:r>
        </a:p>
      </dgm:t>
    </dgm:pt>
    <dgm:pt modelId="{18E9AEC6-639E-4747-AC26-6FCE55294830}" type="parTrans" cxnId="{7A27523A-719C-4C4E-8A9B-629F1AD932DE}">
      <dgm:prSet/>
      <dgm:spPr/>
      <dgm:t>
        <a:bodyPr/>
        <a:lstStyle/>
        <a:p>
          <a:endParaRPr lang="en-US"/>
        </a:p>
      </dgm:t>
    </dgm:pt>
    <dgm:pt modelId="{D8F9F067-1AEB-4619-804A-236DE8172ECB}" type="sibTrans" cxnId="{7A27523A-719C-4C4E-8A9B-629F1AD932DE}">
      <dgm:prSet/>
      <dgm:spPr/>
      <dgm:t>
        <a:bodyPr/>
        <a:lstStyle/>
        <a:p>
          <a:endParaRPr lang="en-US"/>
        </a:p>
      </dgm:t>
    </dgm:pt>
    <dgm:pt modelId="{6B60A3F2-6A7C-4991-8813-5D83C2762941}">
      <dgm:prSet/>
      <dgm:spPr>
        <a:solidFill>
          <a:srgbClr val="002060"/>
        </a:solidFill>
      </dgm:spPr>
      <dgm:t>
        <a:bodyPr/>
        <a:lstStyle/>
        <a:p>
          <a:pPr indent="0">
            <a:lnSpc>
              <a:spcPct val="100000"/>
            </a:lnSpc>
            <a:spcAft>
              <a:spcPts val="0"/>
            </a:spcAft>
            <a:buNone/>
          </a:pPr>
          <a:r>
            <a:rPr lang="en-US" b="1" dirty="0">
              <a:effectLst>
                <a:outerShdw blurRad="38100" dist="38100" dir="2700000" algn="tl">
                  <a:srgbClr val="000000">
                    <a:alpha val="43137"/>
                  </a:srgbClr>
                </a:outerShdw>
              </a:effectLst>
              <a:latin typeface="Gotham Medium"/>
            </a:rPr>
            <a:t>God Sees the Heart</a:t>
          </a:r>
        </a:p>
      </dgm:t>
    </dgm:pt>
    <dgm:pt modelId="{D2FEDF34-D5A3-4529-8635-1869186E5FF4}" type="parTrans" cxnId="{F9974142-F229-4C76-8932-2F0D1682F8D8}">
      <dgm:prSet/>
      <dgm:spPr/>
      <dgm:t>
        <a:bodyPr/>
        <a:lstStyle/>
        <a:p>
          <a:endParaRPr lang="en-US"/>
        </a:p>
      </dgm:t>
    </dgm:pt>
    <dgm:pt modelId="{DED3600A-6C9A-4E39-98A8-61EFD334574B}" type="sibTrans" cxnId="{F9974142-F229-4C76-8932-2F0D1682F8D8}">
      <dgm:prSet/>
      <dgm:spPr/>
      <dgm:t>
        <a:bodyPr/>
        <a:lstStyle/>
        <a:p>
          <a:endParaRPr lang="en-US"/>
        </a:p>
      </dgm:t>
    </dgm:pt>
    <dgm:pt modelId="{549D5DD0-9389-40E2-8B30-14D96C9CDE4C}">
      <dgm:prSet/>
      <dgm:spPr/>
      <dgm:t>
        <a:bodyPr/>
        <a:lstStyle/>
        <a:p>
          <a:pPr indent="0">
            <a:lnSpc>
              <a:spcPct val="100000"/>
            </a:lnSpc>
            <a:spcAft>
              <a:spcPts val="0"/>
            </a:spcAft>
            <a:buNone/>
          </a:pPr>
          <a:r>
            <a:rPr lang="en-US" b="1" dirty="0">
              <a:effectLst>
                <a:outerShdw blurRad="38100" dist="38100" dir="2700000" algn="tl">
                  <a:srgbClr val="000000">
                    <a:alpha val="43137"/>
                  </a:srgbClr>
                </a:outerShdw>
              </a:effectLst>
              <a:latin typeface="Gotham Medium"/>
            </a:rPr>
            <a:t>When humans evaluate others, they are limited to observations about peoples’ actions and words. The result is that they often do not know the motivations and intent behind these actions and words. God does not have these limitations.  Scripture is clear that God sees what is in the hearts of people, and He is not distracted by their outward appearance (see 1 Sam. 16:7; Acts 1:24). One of the psalmists declares that God “knows the secrets of the heart” (Ps. 44:21; compare 1 Kings 8:39). This truth can be a great comfort for believers, because they can know that their God sees their needs. One wonderful illustration of this is found in John 4 with the story of Jesus and the Samaritan woman. Jesus knows her history and what she is seeking. As a result, she responds joyfully and spreads the news about Him in her town: “Come, see a man who told me everything I ever did” (v. 29). </a:t>
          </a:r>
        </a:p>
      </dgm:t>
    </dgm:pt>
    <dgm:pt modelId="{615412B8-1401-4802-8009-D030F7B5C824}" type="parTrans" cxnId="{A871222D-5071-4AD4-B385-7500B9101D9B}">
      <dgm:prSet/>
      <dgm:spPr/>
      <dgm:t>
        <a:bodyPr/>
        <a:lstStyle/>
        <a:p>
          <a:endParaRPr lang="en-US"/>
        </a:p>
      </dgm:t>
    </dgm:pt>
    <dgm:pt modelId="{E74AF6F8-F88E-4AF1-BFF0-BAB0CDAA467F}" type="sibTrans" cxnId="{A871222D-5071-4AD4-B385-7500B9101D9B}">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2" custScaleY="93935" custLinFactNeighborY="-2207">
        <dgm:presLayoutVars>
          <dgm:chMax val="0"/>
          <dgm:bulletEnabled val="1"/>
        </dgm:presLayoutVars>
      </dgm:prSet>
      <dgm:spPr/>
    </dgm:pt>
    <dgm:pt modelId="{6880C223-429D-48AC-ABF4-0C45F784BD7B}" type="pres">
      <dgm:prSet presAssocID="{786FD7C7-0AD8-4C64-AD37-E9E2F0A122C3}" presName="childText" presStyleLbl="revTx" presStyleIdx="0" presStyleCnt="2" custLinFactNeighborY="24169">
        <dgm:presLayoutVars>
          <dgm:bulletEnabled val="1"/>
        </dgm:presLayoutVars>
      </dgm:prSet>
      <dgm:spPr/>
    </dgm:pt>
    <dgm:pt modelId="{1EF2B0B1-7ACD-41F2-9090-E8341E980138}" type="pres">
      <dgm:prSet presAssocID="{6B60A3F2-6A7C-4991-8813-5D83C2762941}" presName="parentText" presStyleLbl="node1" presStyleIdx="1" presStyleCnt="2" custLinFactNeighborY="6484">
        <dgm:presLayoutVars>
          <dgm:chMax val="0"/>
          <dgm:bulletEnabled val="1"/>
        </dgm:presLayoutVars>
      </dgm:prSet>
      <dgm:spPr/>
    </dgm:pt>
    <dgm:pt modelId="{CF971741-6B96-40A2-89CC-965135F9595B}" type="pres">
      <dgm:prSet presAssocID="{6B60A3F2-6A7C-4991-8813-5D83C2762941}" presName="childText" presStyleLbl="revTx" presStyleIdx="1" presStyleCnt="2" custLinFactNeighborY="24169">
        <dgm:presLayoutVars>
          <dgm:bulletEnabled val="1"/>
        </dgm:presLayoutVars>
      </dgm:prSet>
      <dgm:spPr/>
    </dgm:pt>
  </dgm:ptLst>
  <dgm:cxnLst>
    <dgm:cxn modelId="{40373C19-5198-4494-BBF8-FEA8C1606057}" type="presOf" srcId="{6B60A3F2-6A7C-4991-8813-5D83C2762941}" destId="{1EF2B0B1-7ACD-41F2-9090-E8341E980138}" srcOrd="0" destOrd="0" presId="urn:microsoft.com/office/officeart/2005/8/layout/vList2"/>
    <dgm:cxn modelId="{A871222D-5071-4AD4-B385-7500B9101D9B}" srcId="{6B60A3F2-6A7C-4991-8813-5D83C2762941}" destId="{549D5DD0-9389-40E2-8B30-14D96C9CDE4C}" srcOrd="0" destOrd="0" parTransId="{615412B8-1401-4802-8009-D030F7B5C824}" sibTransId="{E74AF6F8-F88E-4AF1-BFF0-BAB0CDAA467F}"/>
    <dgm:cxn modelId="{4956FC2D-C2DF-4024-BE27-7C68A53EB7AB}" type="presOf" srcId="{BFFC02B3-0AC4-4704-9C97-235C3C19ABDA}" destId="{BA297CE5-BE5D-4F08-9245-5AAF0B6B5DDE}" srcOrd="0" destOrd="0" presId="urn:microsoft.com/office/officeart/2005/8/layout/vList2"/>
    <dgm:cxn modelId="{7E6FCE2F-CBFD-4A8A-87D9-E52EAD364D2B}" type="presOf" srcId="{549D5DD0-9389-40E2-8B30-14D96C9CDE4C}" destId="{CF971741-6B96-40A2-89CC-965135F9595B}" srcOrd="0" destOrd="0" presId="urn:microsoft.com/office/officeart/2005/8/layout/vList2"/>
    <dgm:cxn modelId="{7A27523A-719C-4C4E-8A9B-629F1AD932DE}" srcId="{786FD7C7-0AD8-4C64-AD37-E9E2F0A122C3}" destId="{D56E2FCF-F954-48E9-8FF5-48032B0E5986}" srcOrd="0" destOrd="0" parTransId="{18E9AEC6-639E-4747-AC26-6FCE55294830}" sibTransId="{D8F9F067-1AEB-4619-804A-236DE8172ECB}"/>
    <dgm:cxn modelId="{F9974142-F229-4C76-8932-2F0D1682F8D8}" srcId="{BFFC02B3-0AC4-4704-9C97-235C3C19ABDA}" destId="{6B60A3F2-6A7C-4991-8813-5D83C2762941}" srcOrd="1" destOrd="0" parTransId="{D2FEDF34-D5A3-4529-8635-1869186E5FF4}" sibTransId="{DED3600A-6C9A-4E39-98A8-61EFD334574B}"/>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7C81AAF3-F67F-41C5-9302-856322E0D1CE}" type="presOf" srcId="{D56E2FCF-F954-48E9-8FF5-48032B0E5986}" destId="{6880C223-429D-48AC-ABF4-0C45F784BD7B}"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 modelId="{BAC74BED-6E8D-442A-9BF5-7EC4D9AB0B3D}" type="presParOf" srcId="{BA297CE5-BE5D-4F08-9245-5AAF0B6B5DDE}" destId="{6880C223-429D-48AC-ABF4-0C45F784BD7B}" srcOrd="1" destOrd="0" presId="urn:microsoft.com/office/officeart/2005/8/layout/vList2"/>
    <dgm:cxn modelId="{05DEFF80-CE96-4224-B19C-312DDE41D8E6}" type="presParOf" srcId="{BA297CE5-BE5D-4F08-9245-5AAF0B6B5DDE}" destId="{1EF2B0B1-7ACD-41F2-9090-E8341E980138}" srcOrd="2" destOrd="0" presId="urn:microsoft.com/office/officeart/2005/8/layout/vList2"/>
    <dgm:cxn modelId="{13CB3B67-EC60-4CFE-A712-95E2E626FEB8}" type="presParOf" srcId="{BA297CE5-BE5D-4F08-9245-5AAF0B6B5DDE}" destId="{CF971741-6B96-40A2-89CC-965135F9595B}" srcOrd="3"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9790521" cy="741997"/>
        </a:xfrm>
        <a:prstGeom prst="roundRect">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latin typeface="Gotham Medium"/>
            </a:rPr>
            <a:t>Just imagine—</a:t>
          </a:r>
          <a:endParaRPr lang="en-US" sz="2000" b="1" i="0" kern="1200" cap="small" baseline="0" dirty="0">
            <a:solidFill>
              <a:schemeClr val="bg1"/>
            </a:solidFill>
            <a:effectLst>
              <a:outerShdw blurRad="38100" dist="38100" dir="2700000" algn="tl">
                <a:srgbClr val="000000">
                  <a:alpha val="43137"/>
                </a:srgbClr>
              </a:outerShdw>
            </a:effectLst>
            <a:latin typeface="Gotham Medium"/>
            <a:ea typeface="Dotum" panose="020B0600000101010101" pitchFamily="34" charset="-127"/>
          </a:endParaRPr>
        </a:p>
      </dsp:txBody>
      <dsp:txXfrm>
        <a:off x="36221" y="36221"/>
        <a:ext cx="9718079" cy="669555"/>
      </dsp:txXfrm>
    </dsp:sp>
    <dsp:sp modelId="{A8B11FD5-6318-4A21-B1EA-A3104E560F2E}">
      <dsp:nvSpPr>
        <dsp:cNvPr id="0" name=""/>
        <dsp:cNvSpPr/>
      </dsp:nvSpPr>
      <dsp:spPr>
        <a:xfrm>
          <a:off x="0" y="1003155"/>
          <a:ext cx="9790521" cy="8383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0849"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latin typeface="Gotham Medium"/>
            </a:rPr>
            <a:t>You go on vacation for a month and leave your keys with a neighbor, with a request to water your plants. You return to find your neighbor selling half-rotten food they found in your refrigerator to people on the street corner. And not only that—all your plants are dead. I imagine you’d be pretty upset, angry, and irate! No doubt you’d yell, “This is my house, get out! You’ve turned my house into a place to take advantage of people!”</a:t>
          </a:r>
        </a:p>
      </dsp:txBody>
      <dsp:txXfrm>
        <a:off x="0" y="1003155"/>
        <a:ext cx="9790521" cy="838350"/>
      </dsp:txXfrm>
    </dsp:sp>
    <dsp:sp modelId="{5D371AAE-3D66-4047-9628-8598935529DB}">
      <dsp:nvSpPr>
        <dsp:cNvPr id="0" name=""/>
        <dsp:cNvSpPr/>
      </dsp:nvSpPr>
      <dsp:spPr>
        <a:xfrm>
          <a:off x="0" y="1841505"/>
          <a:ext cx="9790521" cy="48437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Medium"/>
            </a:rPr>
            <a:t>My Father’s house—</a:t>
          </a:r>
          <a:endParaRPr lang="en-US" sz="1800" kern="1200" dirty="0">
            <a:latin typeface="Gotham Medium"/>
          </a:endParaRPr>
        </a:p>
      </dsp:txBody>
      <dsp:txXfrm>
        <a:off x="23645" y="1865150"/>
        <a:ext cx="9743231" cy="437089"/>
      </dsp:txXfrm>
    </dsp:sp>
    <dsp:sp modelId="{E6D33373-4773-466C-98AF-544A6FFAF111}">
      <dsp:nvSpPr>
        <dsp:cNvPr id="0" name=""/>
        <dsp:cNvSpPr/>
      </dsp:nvSpPr>
      <dsp:spPr>
        <a:xfrm>
          <a:off x="0" y="2325885"/>
          <a:ext cx="9790521" cy="20865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0849"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a:latin typeface="Gotham Medium"/>
            </a:rPr>
            <a:t>Jesus </a:t>
          </a:r>
          <a:r>
            <a:rPr lang="en-US" sz="1400" kern="1200" dirty="0">
              <a:latin typeface="Gotham Medium"/>
            </a:rPr>
            <a:t>walked into the temple, His Father’s house, a place for the spiritually hungry to connect with God. He entered one of the outer courts and discovered a scene. The priests, God’s representatives, oversaw the proper use of the temple; but they were allowing the area to be taken over by merchants. They were turning God’s house into a place to take advantage of poor travelers, who come to celebrate Passover. </a:t>
          </a:r>
        </a:p>
        <a:p>
          <a:pPr marL="114300" lvl="1" indent="-114300" algn="l" defTabSz="622300">
            <a:lnSpc>
              <a:spcPct val="90000"/>
            </a:lnSpc>
            <a:spcBef>
              <a:spcPct val="0"/>
            </a:spcBef>
            <a:spcAft>
              <a:spcPct val="20000"/>
            </a:spcAft>
            <a:buNone/>
          </a:pPr>
          <a:r>
            <a:rPr lang="en-US" sz="1400" kern="1200" dirty="0">
              <a:latin typeface="Gotham Medium"/>
            </a:rPr>
            <a:t>Jesus made a whip, like those used to move animals along and began to move the animals and their sellers out. How dare they use His Father’s house for their own selfish financial gain? He drove them out!</a:t>
          </a:r>
        </a:p>
        <a:p>
          <a:pPr marL="114300" lvl="1" indent="-114300" algn="l" defTabSz="622300">
            <a:lnSpc>
              <a:spcPct val="90000"/>
            </a:lnSpc>
            <a:spcBef>
              <a:spcPct val="0"/>
            </a:spcBef>
            <a:spcAft>
              <a:spcPct val="20000"/>
            </a:spcAft>
            <a:buNone/>
          </a:pPr>
          <a:r>
            <a:rPr lang="en-US" sz="1400" kern="1200" dirty="0">
              <a:latin typeface="Gotham Medium"/>
            </a:rPr>
            <a:t>The various courts of the temple provide places for different groups to pray: the Gentiles in the outer court, the Jewish women in one court, the Jewish men in another, and a court for the priesthood. But the outer court, a space for the non-Jewish people to enter and pray was not usable for its intended purpose. The priesthood of this day was widely considered corrupt, and they exploited worshipers who needed animals to sacrifice and the proper coins to pay their temple tax. </a:t>
          </a:r>
        </a:p>
      </dsp:txBody>
      <dsp:txXfrm>
        <a:off x="0" y="2325885"/>
        <a:ext cx="9790521" cy="2086560"/>
      </dsp:txXfrm>
    </dsp:sp>
    <dsp:sp modelId="{DD4C783F-011D-4C77-A887-87BC7E01879B}">
      <dsp:nvSpPr>
        <dsp:cNvPr id="0" name=""/>
        <dsp:cNvSpPr/>
      </dsp:nvSpPr>
      <dsp:spPr>
        <a:xfrm>
          <a:off x="0" y="4412445"/>
          <a:ext cx="9790521" cy="48437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Medium"/>
            </a:rPr>
            <a:t>God’s desire—</a:t>
          </a:r>
          <a:endParaRPr lang="en-US" sz="1800" kern="1200" dirty="0">
            <a:latin typeface="Gotham Medium"/>
          </a:endParaRPr>
        </a:p>
      </dsp:txBody>
      <dsp:txXfrm>
        <a:off x="23645" y="4436090"/>
        <a:ext cx="9743231" cy="437089"/>
      </dsp:txXfrm>
    </dsp:sp>
    <dsp:sp modelId="{BC8EBD0D-8B21-4FED-B802-95D61479E5CD}">
      <dsp:nvSpPr>
        <dsp:cNvPr id="0" name=""/>
        <dsp:cNvSpPr/>
      </dsp:nvSpPr>
      <dsp:spPr>
        <a:xfrm>
          <a:off x="0" y="4896825"/>
          <a:ext cx="9790521" cy="6334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0849"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latin typeface="Gotham Medium"/>
            </a:rPr>
            <a:t>God demonstrates love through Jesus’ cleansing of the temple. The temple invites the humble to connect with a gracious, almighty God. And Jesus makes God’s expectations and desires known. When He cleanses the temple, He makes know the heart of the Father, for all people. </a:t>
          </a:r>
        </a:p>
      </dsp:txBody>
      <dsp:txXfrm>
        <a:off x="0" y="4896825"/>
        <a:ext cx="9790521" cy="633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flipV="1">
          <a:off x="0" y="0"/>
          <a:ext cx="11687045" cy="450166"/>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effectLst/>
              <a:latin typeface="Gotham Medium" panose="02000604030000020004"/>
              <a:ea typeface="Calibri" panose="020F0502020204030204" pitchFamily="34" charset="0"/>
              <a:cs typeface="Times New Roman" panose="02020603050405020304" pitchFamily="18" charset="0"/>
            </a:rPr>
            <a:t> </a:t>
          </a:r>
          <a:endParaRPr lang="en-US" sz="2400" b="1" kern="1200"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rot="10800000">
        <a:off x="21975" y="21975"/>
        <a:ext cx="11643095" cy="406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10769027" cy="580876"/>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latin typeface="Gotham Medium"/>
            </a:rPr>
            <a:t>Malachi 3 and the Temple Cleansing</a:t>
          </a:r>
          <a:endParaRPr lang="en-US" sz="2000" b="1" i="0" kern="1200" cap="small" baseline="0" dirty="0">
            <a:solidFill>
              <a:schemeClr val="bg1"/>
            </a:solidFill>
            <a:effectLst>
              <a:outerShdw blurRad="38100" dist="38100" dir="2700000" algn="tl">
                <a:srgbClr val="000000">
                  <a:alpha val="43137"/>
                </a:srgbClr>
              </a:outerShdw>
            </a:effectLst>
            <a:latin typeface="Gotham Medium"/>
            <a:ea typeface="Dotum" panose="020B0600000101010101" pitchFamily="34" charset="-127"/>
          </a:endParaRPr>
        </a:p>
      </dsp:txBody>
      <dsp:txXfrm>
        <a:off x="28356" y="28356"/>
        <a:ext cx="10712315" cy="524164"/>
      </dsp:txXfrm>
    </dsp:sp>
    <dsp:sp modelId="{E1512016-4F2D-4DF5-9DC3-514B5FED1486}">
      <dsp:nvSpPr>
        <dsp:cNvPr id="0" name=""/>
        <dsp:cNvSpPr/>
      </dsp:nvSpPr>
      <dsp:spPr>
        <a:xfrm>
          <a:off x="0" y="686500"/>
          <a:ext cx="10769027" cy="20948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1917" tIns="29210" rIns="163576" bIns="29210" numCol="1" spcCol="1270" anchor="t" anchorCtr="0">
          <a:noAutofit/>
        </a:bodyPr>
        <a:lstStyle/>
        <a:p>
          <a:pPr marL="171450" lvl="1" indent="-171450" algn="l" defTabSz="800100">
            <a:lnSpc>
              <a:spcPct val="90000"/>
            </a:lnSpc>
            <a:spcBef>
              <a:spcPct val="0"/>
            </a:spcBef>
            <a:spcAft>
              <a:spcPct val="20000"/>
            </a:spcAft>
            <a:buNone/>
          </a:pPr>
          <a:r>
            <a:rPr lang="en-US" sz="1800" b="1" kern="1200" dirty="0">
              <a:effectLst>
                <a:outerShdw blurRad="38100" dist="38100" dir="2700000" algn="tl">
                  <a:srgbClr val="000000">
                    <a:alpha val="43137"/>
                  </a:srgbClr>
                </a:outerShdw>
              </a:effectLst>
              <a:latin typeface="Gotham Medium"/>
            </a:rPr>
            <a:t>The book of Malachi is a prophecy of judgment written to God’s people living in Judea after the exile. Even though the people had just experienced exile, they continued to disobey the law and show indifference toward God. God expresses displeasure with their insincere sacrifices and corrupt priests. In chapter 3, God promises to send His messenger to clear the way before God will come to the temple (v. 1). He will return “suddenly. ” Like a refining fire or soap, He will cleanse the Levites.  Then the people will be able to offer a proper sacrifice (vv. 2–3). The beginning of John’s Gospel reveals that God did send a messenger to prepare the way—John the Baptist (1:19–39). With Jesus’ cleansing of the temple, it is clear that the Lord has indeed arrived to restore worship to its proper place. </a:t>
          </a:r>
        </a:p>
      </dsp:txBody>
      <dsp:txXfrm>
        <a:off x="0" y="686500"/>
        <a:ext cx="10769027" cy="2094840"/>
      </dsp:txXfrm>
    </dsp:sp>
    <dsp:sp modelId="{81E36B54-91AF-4835-A0DF-1905CD012521}">
      <dsp:nvSpPr>
        <dsp:cNvPr id="0" name=""/>
        <dsp:cNvSpPr/>
      </dsp:nvSpPr>
      <dsp:spPr>
        <a:xfrm>
          <a:off x="0" y="2781340"/>
          <a:ext cx="10769027" cy="560064"/>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latin typeface="Gotham Medium"/>
            </a:rPr>
            <a:t>Psalm 69:9 in Its Context</a:t>
          </a:r>
        </a:p>
      </dsp:txBody>
      <dsp:txXfrm>
        <a:off x="27340" y="2808680"/>
        <a:ext cx="10714347" cy="505384"/>
      </dsp:txXfrm>
    </dsp:sp>
    <dsp:sp modelId="{FBCA513F-A1C3-47A7-8FF0-AC3C28E59E1F}">
      <dsp:nvSpPr>
        <dsp:cNvPr id="0" name=""/>
        <dsp:cNvSpPr/>
      </dsp:nvSpPr>
      <dsp:spPr>
        <a:xfrm>
          <a:off x="0" y="3341405"/>
          <a:ext cx="10769027" cy="257093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1917" tIns="29210" rIns="163576" bIns="29210" numCol="1" spcCol="1270" anchor="t" anchorCtr="0">
          <a:noAutofit/>
        </a:bodyPr>
        <a:lstStyle/>
        <a:p>
          <a:pPr marL="171450" lvl="1" indent="-171450" algn="l" defTabSz="800100">
            <a:lnSpc>
              <a:spcPct val="90000"/>
            </a:lnSpc>
            <a:spcBef>
              <a:spcPct val="0"/>
            </a:spcBef>
            <a:spcAft>
              <a:spcPct val="20000"/>
            </a:spcAft>
            <a:buNone/>
          </a:pPr>
          <a:r>
            <a:rPr lang="en-US" sz="1800" b="1" kern="1200" dirty="0">
              <a:effectLst>
                <a:outerShdw blurRad="38100" dist="38100" dir="2700000" algn="tl">
                  <a:srgbClr val="000000">
                    <a:alpha val="43137"/>
                  </a:srgbClr>
                </a:outerShdw>
              </a:effectLst>
              <a:latin typeface="Gotham Medium"/>
            </a:rPr>
            <a:t>Psalm 69 is a psalm of David, known for its theme of a righteous sufferer. In this psalm, he calls out to God for deliverance. He describes his enemies who seek to destroy him. He depicts himself as one who has endured scorn for God’s sake, and he has even been alienated from his own family (vv. 7–8). He demonstrates zealous devotion to God’s house, but it brings only insults (v. 9). Even as the psalmist describes his suffering, he does not give up looking for deliverance.  The application to Jesus’ temple-cleansing serves to link Jesus with this righteous sufferer. Jesus fits the description of one whose zeal and passion for proper worship set Him at odds with those around Him. Indeed, this eventually leads to His crucifixion.  Furthermore, Jesus’ life fits the broader pattern of the righteous sufferer in Psalm 69. Jesus has enemies who plot to destroy Him and experiences alienation from His family (see John 4:44; 5:18; 7:1–9; 11:53). </a:t>
          </a:r>
        </a:p>
      </dsp:txBody>
      <dsp:txXfrm>
        <a:off x="0" y="3341405"/>
        <a:ext cx="10769027" cy="2570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132421"/>
          <a:ext cx="10418247" cy="514968"/>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1" kern="1200" dirty="0">
              <a:effectLst>
                <a:outerShdw blurRad="38100" dist="38100" dir="2700000" algn="tl">
                  <a:srgbClr val="000000">
                    <a:alpha val="43137"/>
                  </a:srgbClr>
                </a:outerShdw>
              </a:effectLst>
              <a:latin typeface="Gotham Medium"/>
            </a:rPr>
            <a:t>Riddles in the Teaching of Jesus</a:t>
          </a:r>
          <a:endParaRPr lang="en-US" sz="2000" b="1" i="0" kern="1200" cap="small" baseline="0" dirty="0">
            <a:solidFill>
              <a:schemeClr val="bg1"/>
            </a:solidFill>
            <a:effectLst>
              <a:outerShdw blurRad="38100" dist="38100" dir="2700000" algn="tl">
                <a:srgbClr val="000000">
                  <a:alpha val="43137"/>
                </a:srgbClr>
              </a:outerShdw>
            </a:effectLst>
            <a:latin typeface="Gotham Medium"/>
            <a:ea typeface="Dotum" panose="020B0600000101010101" pitchFamily="34" charset="-127"/>
          </a:endParaRPr>
        </a:p>
      </dsp:txBody>
      <dsp:txXfrm>
        <a:off x="25139" y="157560"/>
        <a:ext cx="10367969" cy="464690"/>
      </dsp:txXfrm>
    </dsp:sp>
    <dsp:sp modelId="{6880C223-429D-48AC-ABF4-0C45F784BD7B}">
      <dsp:nvSpPr>
        <dsp:cNvPr id="0" name=""/>
        <dsp:cNvSpPr/>
      </dsp:nvSpPr>
      <dsp:spPr>
        <a:xfrm>
          <a:off x="0" y="836493"/>
          <a:ext cx="10418247" cy="256472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30779" tIns="26670" rIns="149352" bIns="26670" numCol="1" spcCol="1270" anchor="t" anchorCtr="0">
          <a:noAutofit/>
        </a:bodyPr>
        <a:lstStyle/>
        <a:p>
          <a:pPr marL="171450" lvl="1" indent="0" algn="l" defTabSz="711200">
            <a:lnSpc>
              <a:spcPct val="100000"/>
            </a:lnSpc>
            <a:spcBef>
              <a:spcPct val="0"/>
            </a:spcBef>
            <a:spcAft>
              <a:spcPts val="0"/>
            </a:spcAft>
            <a:buNone/>
          </a:pPr>
          <a:r>
            <a:rPr lang="en-US" sz="1600" b="1" kern="1200" dirty="0">
              <a:effectLst>
                <a:outerShdw blurRad="38100" dist="38100" dir="2700000" algn="tl">
                  <a:srgbClr val="000000">
                    <a:alpha val="43137"/>
                  </a:srgbClr>
                </a:outerShdw>
              </a:effectLst>
              <a:latin typeface="Gotham Medium"/>
            </a:rPr>
            <a:t>Riddles, along with parables and proverbs, are a recognized feature in Jesus’ teaching. Riddles are formed as questions, and the audience has to identify what the questioner is referring to.  For example, Jesus asks, “How can Satan drive out Satan?” (Mark 3:23). Jesus’ riddle about the destruction and rebuilding of the temple is perhaps the most well-known one, appearing in three of the Gospels (Matt. 26:61; Mark 14:58; John 2:19). When Jesus uses riddles, he often discloses information about His authority and identity or about the kingdom of God. Riddles also serve to show Christ’s wit—a highly honored ability in the ancient world—and His superiority to existing religious leaders (Matt. 21:23–27). In the Gospel of John, riddles play a particularly prominent role. In fact, John emphasizes riddles more than parables.  Jesus is frequently shown speaking in an ambiguous way, prompting listeners to question what He could mean. People often misunderstand His meaning, but this then provides an opportunity for later explanation. </a:t>
          </a:r>
        </a:p>
      </dsp:txBody>
      <dsp:txXfrm>
        <a:off x="0" y="836493"/>
        <a:ext cx="10418247" cy="2564729"/>
      </dsp:txXfrm>
    </dsp:sp>
    <dsp:sp modelId="{1EF2B0B1-7ACD-41F2-9090-E8341E980138}">
      <dsp:nvSpPr>
        <dsp:cNvPr id="0" name=""/>
        <dsp:cNvSpPr/>
      </dsp:nvSpPr>
      <dsp:spPr>
        <a:xfrm>
          <a:off x="0" y="3401198"/>
          <a:ext cx="10418247" cy="548218"/>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ts val="0"/>
            </a:spcAft>
            <a:buNone/>
          </a:pPr>
          <a:r>
            <a:rPr lang="en-US" sz="2100" b="1" kern="1200" dirty="0">
              <a:effectLst>
                <a:outerShdw blurRad="38100" dist="38100" dir="2700000" algn="tl">
                  <a:srgbClr val="000000">
                    <a:alpha val="43137"/>
                  </a:srgbClr>
                </a:outerShdw>
              </a:effectLst>
              <a:latin typeface="Gotham Medium"/>
            </a:rPr>
            <a:t>God Sees the Heart</a:t>
          </a:r>
        </a:p>
      </dsp:txBody>
      <dsp:txXfrm>
        <a:off x="26762" y="3427960"/>
        <a:ext cx="10364723" cy="494694"/>
      </dsp:txXfrm>
    </dsp:sp>
    <dsp:sp modelId="{CF971741-6B96-40A2-89CC-965135F9595B}">
      <dsp:nvSpPr>
        <dsp:cNvPr id="0" name=""/>
        <dsp:cNvSpPr/>
      </dsp:nvSpPr>
      <dsp:spPr>
        <a:xfrm>
          <a:off x="0" y="3949441"/>
          <a:ext cx="10418247" cy="204309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30779" tIns="26670" rIns="149352" bIns="26670" numCol="1" spcCol="1270" anchor="t" anchorCtr="0">
          <a:noAutofit/>
        </a:bodyPr>
        <a:lstStyle/>
        <a:p>
          <a:pPr marL="171450" lvl="1" indent="0" algn="l" defTabSz="711200">
            <a:lnSpc>
              <a:spcPct val="100000"/>
            </a:lnSpc>
            <a:spcBef>
              <a:spcPct val="0"/>
            </a:spcBef>
            <a:spcAft>
              <a:spcPts val="0"/>
            </a:spcAft>
            <a:buNone/>
          </a:pPr>
          <a:r>
            <a:rPr lang="en-US" sz="1600" b="1" kern="1200" dirty="0">
              <a:effectLst>
                <a:outerShdw blurRad="38100" dist="38100" dir="2700000" algn="tl">
                  <a:srgbClr val="000000">
                    <a:alpha val="43137"/>
                  </a:srgbClr>
                </a:outerShdw>
              </a:effectLst>
              <a:latin typeface="Gotham Medium"/>
            </a:rPr>
            <a:t>When humans evaluate others, they are limited to observations about peoples’ actions and words. The result is that they often do not know the motivations and intent behind these actions and words. God does not have these limitations.  Scripture is clear that God sees what is in the hearts of people, and He is not distracted by their outward appearance (see 1 Sam. 16:7; Acts 1:24). One of the psalmists declares that God “knows the secrets of the heart” (Ps. 44:21; compare 1 Kings 8:39). This truth can be a great comfort for believers, because they can know that their God sees their needs. One wonderful illustration of this is found in John 4 with the story of Jesus and the Samaritan woman. Jesus knows her history and what she is seeking. As a result, she responds joyfully and spreads the news about Him in her town: “Come, see a man who told me everything I ever did” (v. 29). </a:t>
          </a:r>
        </a:p>
      </dsp:txBody>
      <dsp:txXfrm>
        <a:off x="0" y="3949441"/>
        <a:ext cx="10418247" cy="20430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600" b="1" kern="1200" dirty="0">
                <a:solidFill>
                  <a:schemeClr val="tx1"/>
                </a:solidFill>
                <a:effectLst/>
                <a:latin typeface="+mn-lt"/>
                <a:ea typeface="+mn-ea"/>
                <a:cs typeface="+mn-cs"/>
              </a:rPr>
              <a:t>Cleansing the Temple</a:t>
            </a:r>
            <a:endParaRPr lang="en-US" sz="600" kern="1200" dirty="0">
              <a:solidFill>
                <a:schemeClr val="tx1"/>
              </a:solidFill>
              <a:effectLst/>
              <a:latin typeface="+mn-lt"/>
              <a:ea typeface="+mn-ea"/>
              <a:cs typeface="+mn-cs"/>
            </a:endParaRPr>
          </a:p>
          <a:p>
            <a:r>
              <a:rPr lang="en-US" sz="600" b="1" kern="1200" dirty="0">
                <a:solidFill>
                  <a:schemeClr val="tx1"/>
                </a:solidFill>
                <a:effectLst/>
                <a:latin typeface="+mn-lt"/>
                <a:ea typeface="+mn-ea"/>
                <a:cs typeface="+mn-cs"/>
              </a:rPr>
              <a:t>Week of July 20</a:t>
            </a:r>
            <a:endParaRPr lang="en-US" sz="6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205921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kern="1200" dirty="0">
                <a:solidFill>
                  <a:schemeClr val="tx1"/>
                </a:solidFill>
                <a:effectLst/>
                <a:latin typeface="+mn-lt"/>
                <a:ea typeface="+mn-ea"/>
                <a:cs typeface="+mn-cs"/>
              </a:rPr>
              <a:t>As is customary for Jews during Passover, Jesus travels to Jerusalem to celebrate the feast (v. 13). This is the first of three, possibly four, Passovers that Jesus is recorded as celebrating (John 5:1; 6:4; 11:55).  Jesus enters the temple courts, where He finds money changers and people selling cattle, sheep, and doves.  The temple courts are the outermost part of the temple complex. For travelers who come from long distances, it is more convenient to purchase an animal on site, rather than transport one. And if a person wishes to bring financial offerings, only one kind of coin is allowed in the temple. Thus money changers do business in the temple courtyards and offer “acceptable” coins (those with a high silver content), which they will gladly exchange—at exorbitant transaction rates. Ironically, these “acceptable” coins feature pagan images, which offend many Jews, since God permits no graven image of Himself (Ex. 20:4).  The priesthood who run the temple of the first century is widely seen as corrupt, but powerful. They seem to be enriching themselves by allowing this commerce.  Using a whip of cords, Jesus drives everyone out, along with their animals. He scatters the money changers’ coins and flips their tables (v. 15). He commands the people selling doves to leave. Doves are a sacrifice used especially by people who cannot afford larger animals (Lev. 5:7; 12:8).  They have made His Father’s house a marketplace (v. 16).  The Court of the Gentiles, the only part of the temple where Gentiles are permitted to pray, has become a chaotic marketplace. Verse 17 reveals the disciples’ reaction, though it is not clear whether they have this reaction immediately or much later. The disciples think of the words of David, when he cries out to God while facing hostile enemies. David shows incredible courage and commitment to God’s temple: “Zeal for your house will consume me” (Ps. 69:9). Like David before Him, Jesus is passionate for God’s glory, and He risks a controversy by calling attention to a problem.    </a:t>
            </a:r>
            <a:endParaRPr lang="en-US" sz="1800" i="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10</a:t>
            </a:fld>
            <a:endParaRPr lang="en-US"/>
          </a:p>
        </p:txBody>
      </p:sp>
    </p:spTree>
    <p:extLst>
      <p:ext uri="{BB962C8B-B14F-4D97-AF65-F5344CB8AC3E}">
        <p14:creationId xmlns:p14="http://schemas.microsoft.com/office/powerpoint/2010/main" val="132452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kern="1200" dirty="0">
                <a:solidFill>
                  <a:schemeClr val="tx1"/>
                </a:solidFill>
                <a:effectLst/>
                <a:latin typeface="+mn-lt"/>
                <a:ea typeface="+mn-ea"/>
                <a:cs typeface="+mn-cs"/>
              </a:rPr>
              <a:t>The Jewish leaders (in this case, probably the authorities of the temple priesthood) ask Jesus for a sign to prove His authority from God. This request comes from a place of skepticism. They are demanding that He justify himself on their terms, and Jesus never complies with these types of demands. Since His authority comes from God, He gives a sign that they do not expect or understand. He says he will raise (or rebuild) it in three days (v. 19).  The questioners think Jesus is saying He would like to rebuild a new physical temple. At this point, the temple has been undergoing reconstruction for 46 years (v. 20).  We know that the work went on long after Jesus’ ministry.  According to the Jewish historian Josephus, the temple work began around 20 BC and continued until AD 64.  From the perspective of the temple authorities, this is not a building project that can be completed in three days.  Verse 21 gives the narrator’s explanation, something for readers to understand when the listeners do not. As Jesus speaks about a temple, He is actually talking about His body. Readers of the Gospel know that Jesus is God, who took on flesh to dwell among His people (1:14). The purpose of a temple has always been to welcome the presence of God and to offer sacrifices. But now, Jesus’ resurrection body can serve as a replacement temple, since meeting Jesus also means encountering God (1:18; 14:6). Through Jesus, it is no longer necessary to worship God in a particular place (see also 4:21–23).  According to John, not even Jesus’ disciples understand what His words could mean (v. 22). After Jesus’ death and resurrection, they come to understand more. The disciples will then “believe the scripture” and the words that Jesus has taught (v. 22). It is only after Jesus’ resurrection that His closest friends realize the surprising way that God has fulfilled a redemptive plan.  The text ends by saying what Jesus continues to do during the Passover. The people are able to witness Jesus doing many miraculous signs—which John does not describe—and many respond with faith. But there remains an element of uncertainty. The faith of the crowds does not lead Jesus to affirm their trust, since He has knowledge about the hidden motives of each person (vv.  24–25). Jesus will continue to say and do things that display the heart of God, but His message will challenge the comfortable. </a:t>
            </a:r>
          </a:p>
        </p:txBody>
      </p:sp>
      <p:sp>
        <p:nvSpPr>
          <p:cNvPr id="4" name="Slide Number Placeholder 3"/>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r>
              <a:rPr lang="en-US" sz="600" b="1" kern="1200" dirty="0">
                <a:solidFill>
                  <a:schemeClr val="tx1"/>
                </a:solidFill>
                <a:effectLst/>
                <a:latin typeface="+mn-lt"/>
                <a:ea typeface="+mn-ea"/>
                <a:cs typeface="+mn-cs"/>
              </a:rPr>
              <a:t>Bible Application:</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The world around us seems to be angry. We hear stories of road rage, when an angry exchange between drivers turns tragic. Protests when people peacefully march in support of human rights too often diminish into angry name-calling, physical violence, and vandalism. Righteous indignation is rampant over what people do, say, and believe.  For Christians, is there a scenario when anger is righteous, or excusable? It’s easy to assume that, with Jesus as our example, imitating anything He does is acceptable.  But this story is not an open invitation to start flipping tables whenever we feel offended. Jesus had a specific mission and a unique authority as the Son of God. His role was to follow the prompting of the Father, whether that meant healing the sick or turning over money tables in His Father’s house to expose rampant corruption.  Scripture generally treats anger in a negative light.  James 1:19–20 says, “My dear brothers and sisters, take note of this: Everyone should be quick to listen, slow to speak and slow to become angry, because human anger does not produce the righteousness that God desires. ” When faced with difficult situations, it’s easy to yield to emotions and act on them. However, wisdom usually dictates against an impulsive reaction. Jesus ultimately won over the masses through demonstrations of humility, kindness, graciousness, wisdom, and love. If you desire to be like Christ in your words and deeds, those positive qualities can set you on the right path. </a:t>
            </a: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9. </a:t>
            </a:r>
            <a:r>
              <a:rPr lang="en-US" sz="600" b="1" i="1" kern="1200" dirty="0">
                <a:solidFill>
                  <a:schemeClr val="tx1"/>
                </a:solidFill>
                <a:effectLst/>
                <a:latin typeface="+mn-lt"/>
                <a:ea typeface="+mn-ea"/>
                <a:cs typeface="+mn-cs"/>
              </a:rPr>
              <a:t>Do you think that there are scenarios where “righteous anger” is justified for Christians? What are some examples?</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10. </a:t>
            </a:r>
            <a:r>
              <a:rPr lang="en-US" sz="600" b="1" i="1" kern="1200" dirty="0">
                <a:solidFill>
                  <a:schemeClr val="tx1"/>
                </a:solidFill>
                <a:effectLst/>
                <a:latin typeface="+mn-lt"/>
                <a:ea typeface="+mn-ea"/>
                <a:cs typeface="+mn-cs"/>
              </a:rPr>
              <a:t>What did James mean when he said that human anger does not produce the righteousness that God desires?</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11. </a:t>
            </a:r>
            <a:r>
              <a:rPr lang="en-US" sz="600" b="1" i="1" kern="1200" dirty="0">
                <a:solidFill>
                  <a:schemeClr val="tx1"/>
                </a:solidFill>
                <a:effectLst/>
                <a:latin typeface="+mn-lt"/>
                <a:ea typeface="+mn-ea"/>
                <a:cs typeface="+mn-cs"/>
              </a:rPr>
              <a:t>Have you ever witnessed an angry exchange between Christians in church? Was it productive or destructive?</a:t>
            </a:r>
            <a:endParaRPr lang="en-US" sz="600" kern="1200" dirty="0">
              <a:solidFill>
                <a:schemeClr val="tx1"/>
              </a:solidFill>
              <a:effectLst/>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800" b="1" i="1" u="sng"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8728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9E1BF-BE19-AE23-D544-D9DB0026ED72}"/>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43C5B3A9-3D03-02B3-7BA5-606AB5DF829C}"/>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7E9D5CDD-4B70-8265-B99D-6F0A12D9C7E6}"/>
              </a:ext>
            </a:extLst>
          </p:cNvPr>
          <p:cNvSpPr>
            <a:spLocks noGrp="1" noChangeArrowheads="1"/>
          </p:cNvSpPr>
          <p:nvPr>
            <p:ph type="body" idx="1"/>
          </p:nvPr>
        </p:nvSpPr>
        <p:spPr>
          <a:noFill/>
          <a:ln w="9525"/>
        </p:spPr>
        <p:txBody>
          <a:bodyPr/>
          <a:lstStyle/>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9. </a:t>
            </a:r>
            <a:r>
              <a:rPr lang="en-US" sz="600" b="1" i="1" kern="1200" dirty="0">
                <a:solidFill>
                  <a:schemeClr val="tx1"/>
                </a:solidFill>
                <a:effectLst/>
                <a:latin typeface="+mn-lt"/>
                <a:ea typeface="+mn-ea"/>
                <a:cs typeface="+mn-cs"/>
              </a:rPr>
              <a:t>Do you think that there are scenarios where “righteous anger” is justified for Christians? What are some examples?</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10. </a:t>
            </a:r>
            <a:r>
              <a:rPr lang="en-US" sz="600" b="1" i="1" kern="1200" dirty="0">
                <a:solidFill>
                  <a:schemeClr val="tx1"/>
                </a:solidFill>
                <a:effectLst/>
                <a:latin typeface="+mn-lt"/>
                <a:ea typeface="+mn-ea"/>
                <a:cs typeface="+mn-cs"/>
              </a:rPr>
              <a:t>What did James mean when he said that human anger does not produce the righteousness that God desires?</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11. </a:t>
            </a:r>
            <a:r>
              <a:rPr lang="en-US" sz="600" b="1" i="1" kern="1200" dirty="0">
                <a:solidFill>
                  <a:schemeClr val="tx1"/>
                </a:solidFill>
                <a:effectLst/>
                <a:latin typeface="+mn-lt"/>
                <a:ea typeface="+mn-ea"/>
                <a:cs typeface="+mn-cs"/>
              </a:rPr>
              <a:t>Have you ever witnessed an angry exchange between Christians in church? Was it productive or destructive?</a:t>
            </a:r>
            <a:endParaRPr lang="en-US" sz="600" kern="1200" dirty="0">
              <a:solidFill>
                <a:schemeClr val="tx1"/>
              </a:solidFill>
              <a:effectLst/>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800" b="1" i="1" u="sng"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0565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25000" lnSpcReduction="20000"/>
          </a:bodyPr>
          <a:lstStyle/>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Life Response:  Pray that God continues to make us devoted to others, like Jesus. </a:t>
            </a:r>
          </a:p>
          <a:p>
            <a:pPr marL="0" marR="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Some Christians have the impression that emotions are bad. But Jesus shows a different example of God’s unrivaled devotion to the cause of others, even to the point of risking His life. By expressing dissatisfaction with the uses of the temple, Jesus shows that God wants people to come to Him, without money getting in the way. And like Jesus, we should have a strong devotion to the good of others. </a:t>
            </a:r>
          </a:p>
          <a:p>
            <a:pPr marL="0" marR="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A Cause Worth Praying For</a:t>
            </a:r>
          </a:p>
          <a:p>
            <a:pPr marL="0" marR="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156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fontScale="25000" lnSpcReduction="20000"/>
          </a:bodyPr>
          <a:lstStyle/>
          <a:p>
            <a:pPr marL="0" marR="0">
              <a:lnSpc>
                <a:spcPct val="107000"/>
              </a:lnSpc>
              <a:spcBef>
                <a:spcPts val="0"/>
              </a:spcBef>
              <a:spcAft>
                <a:spcPts val="0"/>
              </a:spcAft>
            </a:pPr>
            <a:endParaRPr lang="en-US" sz="2800" b="1">
              <a:solidFill>
                <a:srgbClr val="002060"/>
              </a:solidFill>
              <a:latin typeface="Gotham Book"/>
            </a:endParaRPr>
          </a:p>
        </p:txBody>
      </p:sp>
    </p:spTree>
    <p:extLst>
      <p:ext uri="{BB962C8B-B14F-4D97-AF65-F5344CB8AC3E}">
        <p14:creationId xmlns:p14="http://schemas.microsoft.com/office/powerpoint/2010/main" val="332515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JESUS CLEANSES THE TEMPLE</a:t>
            </a:r>
          </a:p>
          <a:p>
            <a:r>
              <a:rPr lang="en-US" sz="800" kern="1200" dirty="0">
                <a:solidFill>
                  <a:schemeClr val="tx1"/>
                </a:solidFill>
                <a:effectLst/>
                <a:latin typeface="+mn-lt"/>
                <a:ea typeface="+mn-ea"/>
                <a:cs typeface="+mn-cs"/>
              </a:rPr>
              <a:t>4. </a:t>
            </a:r>
            <a:r>
              <a:rPr lang="en-US" sz="800" b="1" i="1" kern="1200" dirty="0">
                <a:solidFill>
                  <a:schemeClr val="tx1"/>
                </a:solidFill>
                <a:effectLst/>
                <a:latin typeface="+mn-lt"/>
                <a:ea typeface="+mn-ea"/>
                <a:cs typeface="+mn-cs"/>
              </a:rPr>
              <a:t>When Jesus arrives at the temple, what does He discover in the temple courts? </a:t>
            </a:r>
            <a:r>
              <a:rPr lang="en-US" sz="800" kern="1200" dirty="0">
                <a:solidFill>
                  <a:schemeClr val="tx1"/>
                </a:solidFill>
                <a:effectLst/>
                <a:latin typeface="+mn-lt"/>
                <a:ea typeface="+mn-ea"/>
                <a:cs typeface="+mn-cs"/>
              </a:rPr>
              <a:t>The temple courts were supposed to be places of worship, but Jesus discovers that they are being used as a marketplace. People were selling various animals for travelers to use as sacrifices, and money changers were providing services at their tables. It would almost be impossible to approach God in worship without passing money to a third party.  </a:t>
            </a:r>
          </a:p>
          <a:p>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5. </a:t>
            </a:r>
            <a:r>
              <a:rPr lang="en-US" sz="800" b="1" i="1" kern="1200" dirty="0">
                <a:solidFill>
                  <a:schemeClr val="tx1"/>
                </a:solidFill>
                <a:effectLst/>
                <a:latin typeface="+mn-lt"/>
                <a:ea typeface="+mn-ea"/>
                <a:cs typeface="+mn-cs"/>
              </a:rPr>
              <a:t>Why does Jesus object to animal merchants and money changers?</a:t>
            </a:r>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Jesus specifically charged them with turning His Father’s house into a marketplace. His primary concern was that the temple be used for its intended purpose: the worship of God. The quotation His disciples remembered provides additional insight into Jesus’ motives. He had a zeal, or passion, for God’s house, so He earnestly desires it to be used for communion with God, not for financial transactions to enrich the people running the place. </a:t>
            </a:r>
          </a:p>
          <a:p>
            <a:r>
              <a:rPr lang="en-US" sz="8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2039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F70BF-A396-197A-E344-9A680AFDECF1}"/>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4CEB8170-2958-EA45-15B7-9B176AA24D8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046A23CD-6012-3CEC-D9AB-45AC8EC4A2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b="1" kern="1200" dirty="0">
                <a:solidFill>
                  <a:schemeClr val="tx1"/>
                </a:solidFill>
                <a:effectLst/>
                <a:latin typeface="+mn-lt"/>
                <a:ea typeface="+mn-ea"/>
                <a:cs typeface="+mn-cs"/>
              </a:rPr>
              <a:t>JESUS SPEAKS ABOUT HIS BODY</a:t>
            </a:r>
          </a:p>
          <a:p>
            <a:r>
              <a:rPr lang="en-US" sz="600" kern="1200" dirty="0">
                <a:solidFill>
                  <a:schemeClr val="tx1"/>
                </a:solidFill>
                <a:effectLst/>
                <a:latin typeface="+mn-lt"/>
                <a:ea typeface="+mn-ea"/>
                <a:cs typeface="+mn-cs"/>
              </a:rPr>
              <a:t>6. </a:t>
            </a:r>
            <a:r>
              <a:rPr lang="en-US" sz="600" b="1" i="1" kern="1200" dirty="0">
                <a:solidFill>
                  <a:schemeClr val="tx1"/>
                </a:solidFill>
                <a:effectLst/>
                <a:latin typeface="+mn-lt"/>
                <a:ea typeface="+mn-ea"/>
                <a:cs typeface="+mn-cs"/>
              </a:rPr>
              <a:t>How does Jesus respond to a demand for a sign?</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The Jews’ demand for a sign did not originate from belief. They want Jesus to justify His actions and demonstrate by whose authority He acts in the temple. Jesus does not give them the type of miraculous sign that they desire. He provides them with a different kind of sign, a prediction of His death and resurrection. They, of course, misunderstand this and think He is referring to the physical temple.</a:t>
            </a: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7. </a:t>
            </a:r>
            <a:r>
              <a:rPr lang="en-US" sz="600" b="1" i="1" kern="1200" dirty="0">
                <a:solidFill>
                  <a:schemeClr val="tx1"/>
                </a:solidFill>
                <a:effectLst/>
                <a:latin typeface="+mn-lt"/>
                <a:ea typeface="+mn-ea"/>
                <a:cs typeface="+mn-cs"/>
              </a:rPr>
              <a:t>How are the temple and Jesus’ body connected?</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The temple is a physical space to make sacrifices, welcome the presence of God, and worship. Jesus’ body becomes a replacement temple. Jesus is the new “place” where all people can meet God. God has taken on flesh and dwells among His people.</a:t>
            </a: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8. </a:t>
            </a:r>
            <a:r>
              <a:rPr lang="en-US" sz="600" b="1" i="1" kern="1200" dirty="0">
                <a:solidFill>
                  <a:schemeClr val="tx1"/>
                </a:solidFill>
                <a:effectLst/>
                <a:latin typeface="+mn-lt"/>
                <a:ea typeface="+mn-ea"/>
                <a:cs typeface="+mn-cs"/>
              </a:rPr>
              <a:t>Why wouldn’t Jesus entrust Himself to the people?</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Although John 2:23 says that the people believe in Jesus’ name, they do not have a full understanding of who He is. Later stories in the Gospel reveal that many people who initially follow Jesus will abandon Him, because they do not understand His role. According to John, Jesus knows all people and what is in them. He is not limited by human understanding but has divine insight into motives.</a:t>
            </a:r>
          </a:p>
          <a:p>
            <a:r>
              <a:rPr lang="en-US" sz="6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970099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fontScale="25000" lnSpcReduction="20000"/>
          </a:bodyPr>
          <a:lstStyle/>
          <a:p>
            <a:pPr marL="0" marR="0">
              <a:lnSpc>
                <a:spcPct val="107000"/>
              </a:lnSpc>
              <a:spcBef>
                <a:spcPts val="0"/>
              </a:spcBef>
              <a:spcAft>
                <a:spcPts val="0"/>
              </a:spcAft>
            </a:pPr>
            <a:endParaRPr lang="en-US" sz="2800" b="1">
              <a:solidFill>
                <a:srgbClr val="002060"/>
              </a:solidFill>
              <a:latin typeface="Gotham Book"/>
            </a:endParaRPr>
          </a:p>
        </p:txBody>
      </p:sp>
    </p:spTree>
    <p:extLst>
      <p:ext uri="{BB962C8B-B14F-4D97-AF65-F5344CB8AC3E}">
        <p14:creationId xmlns:p14="http://schemas.microsoft.com/office/powerpoint/2010/main" val="32593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b="0" i="0" u="none" strike="noStrike" kern="1200" baseline="0" dirty="0">
                <a:solidFill>
                  <a:schemeClr val="tx1"/>
                </a:solidFill>
                <a:latin typeface="+mn-lt"/>
                <a:ea typeface="+mn-ea"/>
                <a:cs typeface="+mn-cs"/>
              </a:rPr>
              <a:t>Lord God, we are amazed to consider ourselves a temple of Your presence. We ask You to renew us and rid us of anything not pleasing in Your sight: greed, selfishness, and insincerity. Help us to be more like Jesus, who communicated Your truth and mercy to those around Him. In His name we pray, Amen.</a:t>
            </a:r>
          </a:p>
          <a:p>
            <a:endParaRPr lang="en-US" sz="600" b="1" i="0" u="none" strike="noStrike" kern="1200" baseline="0" dirty="0">
              <a:solidFill>
                <a:schemeClr val="tx1"/>
              </a:solidFill>
              <a:latin typeface="+mn-lt"/>
              <a:ea typeface="+mn-ea"/>
              <a:cs typeface="+mn-cs"/>
            </a:endParaRPr>
          </a:p>
          <a:p>
            <a:r>
              <a:rPr lang="en-US" sz="600" b="1" i="0" u="none" strike="noStrike" kern="1200" baseline="0" dirty="0">
                <a:solidFill>
                  <a:schemeClr val="tx1"/>
                </a:solidFill>
                <a:latin typeface="+mn-lt"/>
                <a:ea typeface="+mn-ea"/>
                <a:cs typeface="+mn-cs"/>
              </a:rPr>
              <a:t>Thought to Remember</a:t>
            </a:r>
            <a:endParaRPr lang="en-US" sz="600" b="0" i="0" u="none" strike="noStrike" kern="1200" baseline="0" dirty="0">
              <a:solidFill>
                <a:schemeClr val="tx1"/>
              </a:solidFill>
              <a:latin typeface="+mn-lt"/>
              <a:ea typeface="+mn-ea"/>
              <a:cs typeface="+mn-cs"/>
            </a:endParaRPr>
          </a:p>
          <a:p>
            <a:r>
              <a:rPr lang="en-US" sz="600" b="0" i="0" u="none" strike="noStrike" kern="1200" baseline="0" dirty="0">
                <a:solidFill>
                  <a:schemeClr val="tx1"/>
                </a:solidFill>
                <a:latin typeface="+mn-lt"/>
                <a:ea typeface="+mn-ea"/>
                <a:cs typeface="+mn-cs"/>
              </a:rPr>
              <a:t>The body of Christ is God’s temple.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D2E8F4-7A0F-46E2-BFF8-723D7B4CE024}" type="slidenum">
              <a:rPr lang="en-US" smtClean="0"/>
              <a:t>2</a:t>
            </a:fld>
            <a:endParaRPr lang="en-US"/>
          </a:p>
        </p:txBody>
      </p:sp>
    </p:spTree>
    <p:extLst>
      <p:ext uri="{BB962C8B-B14F-4D97-AF65-F5344CB8AC3E}">
        <p14:creationId xmlns:p14="http://schemas.microsoft.com/office/powerpoint/2010/main" val="163433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b="1" kern="1200" dirty="0">
                <a:solidFill>
                  <a:schemeClr val="tx1"/>
                </a:solidFill>
                <a:effectLst/>
                <a:latin typeface="+mn-lt"/>
                <a:ea typeface="+mn-ea"/>
                <a:cs typeface="+mn-cs"/>
              </a:rPr>
              <a:t>Jesus Cleanses the Temple - </a:t>
            </a:r>
            <a:r>
              <a:rPr lang="en-US" sz="600" b="1" i="1" kern="1200" dirty="0">
                <a:solidFill>
                  <a:schemeClr val="tx1"/>
                </a:solidFill>
                <a:effectLst/>
                <a:latin typeface="+mn-lt"/>
                <a:ea typeface="+mn-ea"/>
                <a:cs typeface="+mn-cs"/>
              </a:rPr>
              <a:t>John 2:13–17 NIV</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b="1" kern="1200" dirty="0">
                <a:solidFill>
                  <a:schemeClr val="tx1"/>
                </a:solidFill>
                <a:effectLst/>
                <a:latin typeface="+mn-lt"/>
                <a:ea typeface="+mn-ea"/>
                <a:cs typeface="+mn-cs"/>
              </a:rPr>
              <a:t>Jesus Speaks about His Body - </a:t>
            </a:r>
            <a:r>
              <a:rPr lang="en-US" sz="600" b="1" i="1" kern="1200" dirty="0">
                <a:solidFill>
                  <a:schemeClr val="tx1"/>
                </a:solidFill>
                <a:effectLst/>
                <a:latin typeface="+mn-lt"/>
                <a:ea typeface="+mn-ea"/>
                <a:cs typeface="+mn-cs"/>
              </a:rPr>
              <a:t>John 2:18–25 NIV</a:t>
            </a:r>
            <a:endParaRPr lang="en-US" sz="600" kern="1200" dirty="0">
              <a:solidFill>
                <a:schemeClr val="tx1"/>
              </a:solidFill>
              <a:effectLst/>
              <a:latin typeface="+mn-lt"/>
              <a:ea typeface="+mn-ea"/>
              <a:cs typeface="+mn-cs"/>
            </a:endParaRPr>
          </a:p>
          <a:p>
            <a:endParaRPr lang="en-US" sz="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0BCA36A-F459-43A9-8AC6-3D330ED3C986}" type="slidenum">
              <a:rPr lang="en-US" smtClean="0"/>
              <a:t>3</a:t>
            </a:fld>
            <a:endParaRPr lang="en-US"/>
          </a:p>
        </p:txBody>
      </p:sp>
    </p:spTree>
    <p:extLst>
      <p:ext uri="{BB962C8B-B14F-4D97-AF65-F5344CB8AC3E}">
        <p14:creationId xmlns:p14="http://schemas.microsoft.com/office/powerpoint/2010/main" val="318054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b="1" kern="1200" dirty="0">
                <a:solidFill>
                  <a:schemeClr val="tx1"/>
                </a:solidFill>
                <a:effectLst/>
                <a:latin typeface="+mn-lt"/>
                <a:ea typeface="+mn-ea"/>
                <a:cs typeface="+mn-cs"/>
              </a:rPr>
              <a:t>Not in my House!</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Every home is different, each with its own set of rules. From an early age, I learned that certain things were not permitted in my home. For example, under no circumstances was smoking allowed in the house. “Not in my house!” my mother would say. Smoking wasn’t the only off-limits behavior; my siblings and I didn’t dare use fighting words or curse. We knew our parents expected us to follow their rules while we lived under their roof. Later, when I married, I learned that my wife’s childhood home had new and different rules. Shoes in the house? Not a chance! And don’t even think of turning on a screen during mealtime. </a:t>
            </a: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What about God’s house? If the rules we impose in our homes reflect our values, what does God value? God’s earthly house—the temple—would need to reflect the character of the holy God. But when Jesus entered the temple in Jerusalem, He was not pleased with what He found.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4</a:t>
            </a:fld>
            <a:endParaRPr lang="en-US"/>
          </a:p>
        </p:txBody>
      </p:sp>
    </p:spTree>
    <p:extLst>
      <p:ext uri="{BB962C8B-B14F-4D97-AF65-F5344CB8AC3E}">
        <p14:creationId xmlns:p14="http://schemas.microsoft.com/office/powerpoint/2010/main" val="251122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600" b="1" kern="1200" dirty="0">
                <a:solidFill>
                  <a:schemeClr val="tx1"/>
                </a:solidFill>
                <a:effectLst/>
                <a:latin typeface="+mn-lt"/>
                <a:ea typeface="+mn-ea"/>
                <a:cs typeface="+mn-cs"/>
              </a:rPr>
              <a:t>Just imagine—</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You go on vacation for a month and leave your keys with a neighbor, with a request to water your plants. You return to find your neighbor selling half-rotten food they found in your refrigerator to people on the street corner. And not only that—all your plants are dead. I imagine you’d be pretty upset, angry, and irate! No doubt you’d yell, “This is my house, get out! You’ve turned my house into a place to take advantage of people!”</a:t>
            </a:r>
          </a:p>
          <a:p>
            <a:r>
              <a:rPr lang="en-US" sz="600" b="1" kern="1200" dirty="0">
                <a:solidFill>
                  <a:schemeClr val="tx1"/>
                </a:solidFill>
                <a:effectLst/>
                <a:latin typeface="+mn-lt"/>
                <a:ea typeface="+mn-ea"/>
                <a:cs typeface="+mn-cs"/>
              </a:rPr>
              <a:t> </a:t>
            </a:r>
            <a:endParaRPr lang="en-US" sz="600" kern="1200" dirty="0">
              <a:solidFill>
                <a:schemeClr val="tx1"/>
              </a:solidFill>
              <a:effectLst/>
              <a:latin typeface="+mn-lt"/>
              <a:ea typeface="+mn-ea"/>
              <a:cs typeface="+mn-cs"/>
            </a:endParaRPr>
          </a:p>
          <a:p>
            <a:r>
              <a:rPr lang="en-US" sz="600" b="1" kern="1200" dirty="0">
                <a:solidFill>
                  <a:schemeClr val="tx1"/>
                </a:solidFill>
                <a:effectLst/>
                <a:latin typeface="+mn-lt"/>
                <a:ea typeface="+mn-ea"/>
                <a:cs typeface="+mn-cs"/>
              </a:rPr>
              <a:t>My Father’s house—</a:t>
            </a:r>
          </a:p>
          <a:p>
            <a:r>
              <a:rPr lang="en-US" sz="600" kern="1200" dirty="0">
                <a:solidFill>
                  <a:schemeClr val="tx1"/>
                </a:solidFill>
                <a:effectLst/>
                <a:latin typeface="+mn-lt"/>
                <a:ea typeface="+mn-ea"/>
                <a:cs typeface="+mn-cs"/>
              </a:rPr>
              <a:t>Jesus walked into the temple, His Father’s house, a place for the spiritually hungry to connect with God. He entered one of the outer courts and discovered a scene. The priests, God’s representatives, oversaw the proper use of the temple; but they were allowing the area to be taken over by merchants. They were turning God’s house into a place to take advantage of poor travelers, who come to celebrate Passover. </a:t>
            </a: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Jesus made a whip, like those used to move animals along and began to move the animals and their sellers out. How dare they use His Father’s house for their own selfish financial gain? He drove them out!</a:t>
            </a: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The various courts of the temple provide places for different groups to pray: the Gentiles in the outer court, the Jewish women in one court, the Jewish men in another, and a court for the priesthood. But the outer court, a space for the non-Jewish people to enter and pray was not usable for its intended purpose. The priesthood of this day was widely considered corrupt, and they exploited worshipers who needed animals to sacrifice and the proper coins to pay their temple tax. </a:t>
            </a:r>
          </a:p>
          <a:p>
            <a:r>
              <a:rPr lang="en-US" sz="600" b="1" kern="1200" dirty="0">
                <a:solidFill>
                  <a:schemeClr val="tx1"/>
                </a:solidFill>
                <a:effectLst/>
                <a:latin typeface="+mn-lt"/>
                <a:ea typeface="+mn-ea"/>
                <a:cs typeface="+mn-cs"/>
              </a:rPr>
              <a:t> </a:t>
            </a:r>
            <a:endParaRPr lang="en-US" sz="600" kern="1200" dirty="0">
              <a:solidFill>
                <a:schemeClr val="tx1"/>
              </a:solidFill>
              <a:effectLst/>
              <a:latin typeface="+mn-lt"/>
              <a:ea typeface="+mn-ea"/>
              <a:cs typeface="+mn-cs"/>
            </a:endParaRPr>
          </a:p>
          <a:p>
            <a:r>
              <a:rPr lang="en-US" sz="600" b="1" kern="1200" dirty="0">
                <a:solidFill>
                  <a:schemeClr val="tx1"/>
                </a:solidFill>
                <a:effectLst/>
                <a:latin typeface="+mn-lt"/>
                <a:ea typeface="+mn-ea"/>
                <a:cs typeface="+mn-cs"/>
              </a:rPr>
              <a:t>God’s desire—</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God demonstrates love through Jesus’ cleansing of the temple. The temple invites the humble to connect with a gracious, almighty God. And Jesus makes God’s expectations and desires known. When He cleanses the temple, He makes know the heart of the Father, for all people. </a:t>
            </a:r>
          </a:p>
          <a:p>
            <a:pPr marL="342900" marR="0" lvl="0" indent="-342900">
              <a:lnSpc>
                <a:spcPct val="107000"/>
              </a:lnSpc>
              <a:spcBef>
                <a:spcPts val="0"/>
              </a:spcBef>
              <a:spcAft>
                <a:spcPts val="0"/>
              </a:spcAft>
              <a:buFont typeface="+mj-l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5</a:t>
            </a:fld>
            <a:endParaRPr lang="en-US"/>
          </a:p>
        </p:txBody>
      </p:sp>
    </p:spTree>
    <p:extLst>
      <p:ext uri="{BB962C8B-B14F-4D97-AF65-F5344CB8AC3E}">
        <p14:creationId xmlns:p14="http://schemas.microsoft.com/office/powerpoint/2010/main" val="376954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800" kern="1200" dirty="0">
                <a:solidFill>
                  <a:schemeClr val="tx1"/>
                </a:solidFill>
                <a:effectLst/>
                <a:latin typeface="+mn-lt"/>
                <a:ea typeface="+mn-ea"/>
                <a:cs typeface="+mn-cs"/>
              </a:rPr>
              <a:t>The cleansing of the temple in today’s lesson differs from the accounts given in the Synoptic Gospels of Matthew, Mark, and Luke. Those Gospels recount the time of Jesus’ dramatic actions in the temple that led to His arrest (Matthew 21:12-13; Mark 11:15-17; Luke 19:45-46). Some scholars believe that John and the writers of the Synoptics are recording different events. Others suggest that John has brought the event forward in his narrative to show its significance for everything that Jesus says and does in that Gospel. </a:t>
            </a:r>
          </a:p>
          <a:p>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If Jesus performed more than one cleansing of the temple, it might be that His actions caused no permanent reforms, which would make a second cleansing necessary—and perhaps more provocative to those seeking His death. </a:t>
            </a:r>
          </a:p>
          <a:p>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The first-century temple in Jerusalem was the center of Jewish religious life. Although the faithful of </a:t>
            </a:r>
          </a:p>
          <a:p>
            <a:r>
              <a:rPr lang="en-US" sz="800" kern="1200" dirty="0">
                <a:solidFill>
                  <a:schemeClr val="tx1"/>
                </a:solidFill>
                <a:effectLst/>
                <a:latin typeface="+mn-lt"/>
                <a:ea typeface="+mn-ea"/>
                <a:cs typeface="+mn-cs"/>
              </a:rPr>
              <a:t>Jesus’ time regarded the temple as sacred, the temple complex was filled with controversy. The temple was led by a family of priests seen as corrupt. The temple’s outer courts became the</a:t>
            </a:r>
          </a:p>
          <a:p>
            <a:r>
              <a:rPr lang="en-US" sz="800" kern="1200" dirty="0">
                <a:solidFill>
                  <a:schemeClr val="tx1"/>
                </a:solidFill>
                <a:effectLst/>
                <a:latin typeface="+mn-lt"/>
                <a:ea typeface="+mn-ea"/>
                <a:cs typeface="+mn-cs"/>
              </a:rPr>
              <a:t>location for selling animals used for sacrifices. Although many probably approved of this practice for convenience, others found it scandalous since the priesthood profited from the arrangement. </a:t>
            </a:r>
          </a:p>
          <a:p>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Jesus’ cleansing of the temple of His day is analogous to the activities of His ancestors. Hezekiah (reigned 715–687 BC) and Josiah (reigned 640–609 BC) were kings of Judah who reformed and renovated the temple of their day after it was neglected and defiled by idolatry (2 Kings 23:1-30; 2 Chronicles 29:1-36). Because Jesus is the rightful King and a Son of David, it was fitting for Him to demand reform of the temple. </a:t>
            </a:r>
          </a:p>
          <a:p>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Before the events of today’s lesson text, Jesus had been in Cana in Galilee, where He had miraculously transformed water into wine (John 2:1-10). This miracle “manifested forth his glory” for His disciples and others to see (2:11). Following that event, Jesus traveled with family members and disciples to Capernaum, a fishing village on the shores of the Sea of Galilee (2:12). After staying in that town for a few days, Jesus and the disciples departed for Jerusalem, a journey of several days on foot. Our story picks up here.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6</a:t>
            </a:fld>
            <a:endParaRPr lang="en-US"/>
          </a:p>
        </p:txBody>
      </p:sp>
    </p:spTree>
    <p:extLst>
      <p:ext uri="{BB962C8B-B14F-4D97-AF65-F5344CB8AC3E}">
        <p14:creationId xmlns:p14="http://schemas.microsoft.com/office/powerpoint/2010/main" val="329876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b="1" kern="1200" dirty="0">
                <a:solidFill>
                  <a:schemeClr val="tx1"/>
                </a:solidFill>
                <a:effectLst/>
                <a:latin typeface="+mn-lt"/>
                <a:ea typeface="+mn-ea"/>
                <a:cs typeface="+mn-cs"/>
              </a:rPr>
              <a:t>Introduction to the Gospel of John</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John is a Gospel, which means that it contains “good news. ” Its purpose is to announce the news of salvation through faith in Jesus. John was probably the last Gospel to be written, sometime after the destruction of the Jewish temple in AD 70. This period was particularly tumultuous for Jews, since their sacrificial system of worship required the temple. This would have been a crucial opportunity for the early church to reach out to Jews, showing them how Jesus, the Jewish Messiah, had fulfilled the need for a temple through His death and resurrection (1:14; 2:18–22; 4:21–24). The Evangelist wants his readers to believe that “Jesus is the Messiah, the Son of God, and . . . have life in his name” (20:31). </a:t>
            </a:r>
          </a:p>
          <a:p>
            <a:r>
              <a:rPr lang="en-US" sz="600" kern="1200" dirty="0">
                <a:solidFill>
                  <a:schemeClr val="tx1"/>
                </a:solidFill>
                <a:effectLst/>
                <a:latin typeface="+mn-lt"/>
                <a:ea typeface="+mn-ea"/>
                <a:cs typeface="+mn-cs"/>
              </a:rPr>
              <a:t>From its beginning, the Gospel of John demonstrates that Jesus is the Messiah. In the prologue, John emphasizes Jesus’ identity, that Jesus is God in the flesh, who came down to dwell amid His people (1:1–18). Because Jesus is God, He fulfills the expectations of Malachi 3:1: “Suddenly the Lord you are seeking will come to his temple. ” He displays God’s reaction to what He finds. </a:t>
            </a:r>
          </a:p>
          <a:p>
            <a:r>
              <a:rPr lang="en-US" sz="600" b="1" kern="1200" dirty="0">
                <a:solidFill>
                  <a:schemeClr val="tx1"/>
                </a:solidFill>
                <a:effectLst/>
                <a:latin typeface="+mn-lt"/>
                <a:ea typeface="+mn-ea"/>
                <a:cs typeface="+mn-cs"/>
              </a:rPr>
              <a:t> </a:t>
            </a:r>
            <a:endParaRPr lang="en-US" sz="600" kern="1200" dirty="0">
              <a:solidFill>
                <a:schemeClr val="tx1"/>
              </a:solidFill>
              <a:effectLst/>
              <a:latin typeface="+mn-lt"/>
              <a:ea typeface="+mn-ea"/>
              <a:cs typeface="+mn-cs"/>
            </a:endParaRPr>
          </a:p>
          <a:p>
            <a:r>
              <a:rPr lang="en-US" sz="600" b="1" kern="1200" dirty="0">
                <a:solidFill>
                  <a:schemeClr val="tx1"/>
                </a:solidFill>
                <a:effectLst/>
                <a:latin typeface="+mn-lt"/>
                <a:ea typeface="+mn-ea"/>
                <a:cs typeface="+mn-cs"/>
              </a:rPr>
              <a:t>One or Two Temple Cleansings?</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In John’s Gospel, Jesus cleanses the temple early in His ministry. He drives out the merchants and the money changers, declaring that they were not to make His Father’s house a marketplace. The Synoptic Gospels, however, provide a slightly different timeline and wording. They also describe Jesus driving people out for turning the temple into a “den of robbers” (Mark 11:17). In Mark and the other Gospels, this takes place in the days right before Jesus’ crucifixion. Many Christians who notice this difference speculate that Jesus might have cleansed the temple twice during His ministry.  However, others have claimed that it is unlikely Jesus would have done this twice, since it would prompt a great deal of scrutiny. One possibility is that John wishes to emphasize Jesus’ body as a replacement temple from the very beginning of the narrative. Thus the Evangelist might have moved this event to happen earlier in the story, helping to foreshadow what was to come and to provide interpretive insight for the rest of the Gospel. </a:t>
            </a:r>
          </a:p>
        </p:txBody>
      </p:sp>
      <p:sp>
        <p:nvSpPr>
          <p:cNvPr id="4" name="Slide Number Placeholder 3"/>
          <p:cNvSpPr>
            <a:spLocks noGrp="1"/>
          </p:cNvSpPr>
          <p:nvPr>
            <p:ph type="sldNum" sz="quarter" idx="5"/>
          </p:nvPr>
        </p:nvSpPr>
        <p:spPr/>
        <p:txBody>
          <a:bodyPr/>
          <a:lstStyle/>
          <a:p>
            <a:fld id="{227F0FC5-B51C-4732-9B6E-B6A14725BDD9}" type="slidenum">
              <a:rPr lang="en-US" smtClean="0"/>
              <a:t>7</a:t>
            </a:fld>
            <a:endParaRPr lang="en-US"/>
          </a:p>
        </p:txBody>
      </p:sp>
    </p:spTree>
    <p:extLst>
      <p:ext uri="{BB962C8B-B14F-4D97-AF65-F5344CB8AC3E}">
        <p14:creationId xmlns:p14="http://schemas.microsoft.com/office/powerpoint/2010/main" val="220427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600" b="1" kern="1200" dirty="0">
                <a:solidFill>
                  <a:schemeClr val="tx1"/>
                </a:solidFill>
                <a:effectLst/>
                <a:latin typeface="+mn-lt"/>
                <a:ea typeface="+mn-ea"/>
                <a:cs typeface="+mn-cs"/>
              </a:rPr>
              <a:t>Malachi 3 and the Temple Cleansing</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The book of Malachi is a prophecy of judgment written to God’s people living in Judea after the exile. Even though the people had just experienced exile, they continued to disobey the law and show indifference toward God. God expresses displeasure with their insincere sacrifices and corrupt priests. In chapter 3, God promises to send His messenger to clear the way before God will come to the temple (v. 1). He will return “suddenly. ” Like a refining fire or soap, He will cleanse the Levites.  Then the people will be able to offer a proper sacrifice (vv. 2–3). The beginning of John’s Gospel reveals that God did send a messenger to prepare the way—John the Baptist (1:19–39). With Jesus’ cleansing of the temple, it is clear that the Lord has indeed arrived to restore worship to its proper place. </a:t>
            </a: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Psalm 69:9 in Its Context</a:t>
            </a:r>
          </a:p>
          <a:p>
            <a:r>
              <a:rPr lang="en-US" sz="600" kern="1200" dirty="0">
                <a:solidFill>
                  <a:schemeClr val="tx1"/>
                </a:solidFill>
                <a:effectLst/>
                <a:latin typeface="+mn-lt"/>
                <a:ea typeface="+mn-ea"/>
                <a:cs typeface="+mn-cs"/>
              </a:rPr>
              <a:t>Psalm 69 is a psalm of David, known for its theme of a righteous sufferer. In this psalm, he calls out to God for deliverance. He describes his enemies who seek to destroy him. He depicts himself as one who has endured scorn for God’s sake, and he has even been alienated from his own family (vv. 7–8). He demonstrates zealous devotion to God’s house, but it brings only insults (v. 9). Even as the psalmist describes his suffering, he does not give up looking for deliverance.  The application to Jesus’ temple-cleansing serves to link Jesus with this righteous sufferer. Jesus fits the description of one whose zeal and passion for proper worship set Him at odds with those around Him. Indeed, this eventually leads to His crucifixion.  Furthermore, Jesus’ life fits the broader pattern of the righteous sufferer in Psalm 69. Jesus has enemies who plot to destroy Him and experiences alienation from His family (see John 4:44; 5:18; 7:1–9; 11:53). </a:t>
            </a:r>
          </a:p>
          <a:p>
            <a:pPr marL="342900" marR="0" lvl="0" indent="-342900">
              <a:lnSpc>
                <a:spcPct val="107000"/>
              </a:lnSpc>
              <a:spcBef>
                <a:spcPts val="0"/>
              </a:spcBef>
              <a:spcAft>
                <a:spcPts val="0"/>
              </a:spcAft>
              <a:buFont typeface="+mj-l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8</a:t>
            </a:fld>
            <a:endParaRPr lang="en-US"/>
          </a:p>
        </p:txBody>
      </p:sp>
    </p:spTree>
    <p:extLst>
      <p:ext uri="{BB962C8B-B14F-4D97-AF65-F5344CB8AC3E}">
        <p14:creationId xmlns:p14="http://schemas.microsoft.com/office/powerpoint/2010/main" val="40031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600" b="1" kern="1200" dirty="0">
                <a:solidFill>
                  <a:schemeClr val="tx1"/>
                </a:solidFill>
                <a:effectLst/>
                <a:latin typeface="+mn-lt"/>
                <a:ea typeface="+mn-ea"/>
                <a:cs typeface="+mn-cs"/>
              </a:rPr>
              <a:t>Riddles in the Teaching of Jesus</a:t>
            </a:r>
            <a:endParaRPr lang="en-US" sz="6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Riddles, along with parables and proverbs, are a recognized feature in Jesus’ teaching. Riddles are formed as questions, and the audience has to identify what the questioner is referring to.  For example, Jesus asks, “How can Satan drive out Satan?” (Mark 3:23). Jesus’ riddle about the destruction and rebuilding of the temple is perhaps the most well-known one, appearing in three of the Gospels (Matt. 26:61; Mark 14:58; John 2:19). When Jesus uses riddles, he often discloses information about His authority and identity or about the kingdom of God. Riddles also serve to show Christ’s wit—a highly honored ability in the ancient world—and His superiority to existing religious leaders (Matt. 21:23–27). In the Gospel of John, riddles play a particularly prominent role. In fact, John emphasizes riddles more than parables.  Jesus is frequently shown speaking in an ambiguous way, prompting listeners to question what He could mean. People often misunderstand His meaning, but this then provides an opportunity for later explanation. </a:t>
            </a:r>
          </a:p>
          <a:p>
            <a:r>
              <a:rPr lang="en-US" sz="600" kern="1200" dirty="0">
                <a:solidFill>
                  <a:schemeClr val="tx1"/>
                </a:solidFill>
                <a:effectLst/>
                <a:latin typeface="+mn-lt"/>
                <a:ea typeface="+mn-ea"/>
                <a:cs typeface="+mn-cs"/>
              </a:rPr>
              <a:t> </a:t>
            </a:r>
          </a:p>
          <a:p>
            <a:r>
              <a:rPr lang="en-US" sz="600" kern="1200" dirty="0">
                <a:solidFill>
                  <a:schemeClr val="tx1"/>
                </a:solidFill>
                <a:effectLst/>
                <a:latin typeface="+mn-lt"/>
                <a:ea typeface="+mn-ea"/>
                <a:cs typeface="+mn-cs"/>
              </a:rPr>
              <a:t>God Sees the Heart</a:t>
            </a:r>
          </a:p>
          <a:p>
            <a:r>
              <a:rPr lang="en-US" sz="600" kern="1200" dirty="0">
                <a:solidFill>
                  <a:schemeClr val="tx1"/>
                </a:solidFill>
                <a:effectLst/>
                <a:latin typeface="+mn-lt"/>
                <a:ea typeface="+mn-ea"/>
                <a:cs typeface="+mn-cs"/>
              </a:rPr>
              <a:t>When humans evaluate others, they are limited to observations about peoples’ actions and words. The result is that they often do not know the motivations and intent behind these actions and words. God does not have these limitations.  Scripture is clear that God sees what is in the hearts of people, and He is not distracted by their outward appearance (see 1 Sam. 16:7; Acts 1:24). One of the psalmists declares that God “knows the secrets of the heart” (Ps. 44:21; compare 1 Kings 8:39). This truth can be a great comfort for believers, because they can know that their God sees their needs. One wonderful illustration of this is found in John 4 with the story of Jesus and the Samaritan woman. Jesus knows her history and what she is seeking. As a result, she responds joyfully and spreads the news about Him in her town: “Come, see a man who told me everything I ever did” (v. 29). </a:t>
            </a:r>
          </a:p>
          <a:p>
            <a:pPr marL="342900" marR="0" lvl="0" indent="-342900">
              <a:lnSpc>
                <a:spcPct val="107000"/>
              </a:lnSpc>
              <a:spcBef>
                <a:spcPts val="0"/>
              </a:spcBef>
              <a:spcAft>
                <a:spcPts val="0"/>
              </a:spcAft>
              <a:buFont typeface="+mj-l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9</a:t>
            </a:fld>
            <a:endParaRPr lang="en-US"/>
          </a:p>
        </p:txBody>
      </p:sp>
    </p:spTree>
    <p:extLst>
      <p:ext uri="{BB962C8B-B14F-4D97-AF65-F5344CB8AC3E}">
        <p14:creationId xmlns:p14="http://schemas.microsoft.com/office/powerpoint/2010/main" val="2273952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7/14/2025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
        <p:nvSpPr>
          <p:cNvPr id="9" name="Freeform: Shape 8">
            <a:extLst>
              <a:ext uri="{FF2B5EF4-FFF2-40B4-BE49-F238E27FC236}">
                <a16:creationId xmlns:a16="http://schemas.microsoft.com/office/drawing/2014/main" id="{22AC2724-DF81-4BF7-91D1-BDCEBCF03B6F}"/>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FC938EC0-9C23-43A7-AB02-BF44CB8E3A45}"/>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67819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7/14/2025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7333388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7/14/2025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2548787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7/14/2025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8F63A3B-78C7-47BE-AE5E-E10140E04643}"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5990569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7/14/2025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9601274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7/14/2025</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8774948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7/14/2025</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932919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7/14/2025</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595128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7/14/2025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0362918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6873349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40534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7/14/2025</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61411565"/>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7/14/2025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Freeform: Shape 8">
            <a:extLst>
              <a:ext uri="{FF2B5EF4-FFF2-40B4-BE49-F238E27FC236}">
                <a16:creationId xmlns:a16="http://schemas.microsoft.com/office/drawing/2014/main" id="{E1A21B59-3D31-43CA-8A4B-DD2DB9EAD533}"/>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8F0805E1-1AC5-474B-B075-8826C159808A}"/>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50986186-543A-4319-ADF1-738DF8423244}"/>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8E111574-1C4B-432E-92B4-0023227C8AE7}"/>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DE30E531-7B03-40B8-BDCA-D5E04D977049}"/>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AB857C2A-9790-4EA2-A104-D4D5ABBF96F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38634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7/14/2025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992128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
        <p:nvSpPr>
          <p:cNvPr id="10" name="Image 0" descr="preencoded.png">
            <a:extLst>
              <a:ext uri="{FF2B5EF4-FFF2-40B4-BE49-F238E27FC236}">
                <a16:creationId xmlns:a16="http://schemas.microsoft.com/office/drawing/2014/main" id="{97EF8731-88DD-451C-BE8E-A719100B12D8}"/>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A3C8C5D9-AA11-4E7D-9236-B84D35E417D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2" name="Image 5" descr="preencoded.png">
            <a:extLst>
              <a:ext uri="{FF2B5EF4-FFF2-40B4-BE49-F238E27FC236}">
                <a16:creationId xmlns:a16="http://schemas.microsoft.com/office/drawing/2014/main" id="{390C5B52-8C88-4D16-AD01-C0ACF9B96E0A}"/>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3" name="Image 6" descr="preencoded.png">
            <a:extLst>
              <a:ext uri="{FF2B5EF4-FFF2-40B4-BE49-F238E27FC236}">
                <a16:creationId xmlns:a16="http://schemas.microsoft.com/office/drawing/2014/main" id="{E088B1CD-4273-4CB7-9BB6-D80725702AAA}"/>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Tree>
    <p:extLst>
      <p:ext uri="{BB962C8B-B14F-4D97-AF65-F5344CB8AC3E}">
        <p14:creationId xmlns:p14="http://schemas.microsoft.com/office/powerpoint/2010/main" val="52179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7/14/2025</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6" name="Freeform: Shape 5">
            <a:extLst>
              <a:ext uri="{FF2B5EF4-FFF2-40B4-BE49-F238E27FC236}">
                <a16:creationId xmlns:a16="http://schemas.microsoft.com/office/drawing/2014/main" id="{2AB7C017-FEBB-410C-BCFE-642AD21353C5}"/>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6B25B211-C012-49D5-8C21-96BD199673A4}"/>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1726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7/14/2025</a:t>
            </a:fld>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
        <p:nvSpPr>
          <p:cNvPr id="5" name="Freeform: Shape 4">
            <a:extLst>
              <a:ext uri="{FF2B5EF4-FFF2-40B4-BE49-F238E27FC236}">
                <a16:creationId xmlns:a16="http://schemas.microsoft.com/office/drawing/2014/main" id="{F60F6FDE-D8C5-4748-BD77-EFF60CB114B5}"/>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5">
            <a:extLst>
              <a:ext uri="{FF2B5EF4-FFF2-40B4-BE49-F238E27FC236}">
                <a16:creationId xmlns:a16="http://schemas.microsoft.com/office/drawing/2014/main" id="{81E7F06D-3D11-47E2-B99B-9B980E664430}"/>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14992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7/14/2025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Freeform: Shape 7">
            <a:extLst>
              <a:ext uri="{FF2B5EF4-FFF2-40B4-BE49-F238E27FC236}">
                <a16:creationId xmlns:a16="http://schemas.microsoft.com/office/drawing/2014/main" id="{E696A1C6-B5FA-4EF4-8F37-2D1A1AEA2240}"/>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3169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7/14/2025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Freeform: Shape 7">
            <a:extLst>
              <a:ext uri="{FF2B5EF4-FFF2-40B4-BE49-F238E27FC236}">
                <a16:creationId xmlns:a16="http://schemas.microsoft.com/office/drawing/2014/main" id="{0C5F4D2A-4DED-4157-9588-B0B5E3E465D4}"/>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0379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7/14/2025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3585744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655" r:id="rId20"/>
    <p:sldLayoutId id="2147483654" r:id="rId21"/>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2.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F1C256-2F11-4A02-95F5-6AF1309D4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ight in the clouds&#10;&#10;Description automatically generated">
            <a:extLst>
              <a:ext uri="{FF2B5EF4-FFF2-40B4-BE49-F238E27FC236}">
                <a16:creationId xmlns:a16="http://schemas.microsoft.com/office/drawing/2014/main" id="{EC920EE0-62FF-44DB-B577-F4A6CFBF6E8B}"/>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p:blipFill>
        <p:spPr>
          <a:xfrm rot="10800000">
            <a:off x="0" y="18508"/>
            <a:ext cx="12191980" cy="6857990"/>
          </a:xfrm>
          <a:prstGeom prst="rect">
            <a:avLst/>
          </a:prstGeom>
        </p:spPr>
      </p:pic>
      <p:pic>
        <p:nvPicPr>
          <p:cNvPr id="11" name="Picture 10">
            <a:extLst>
              <a:ext uri="{FF2B5EF4-FFF2-40B4-BE49-F238E27FC236}">
                <a16:creationId xmlns:a16="http://schemas.microsoft.com/office/drawing/2014/main" id="{D58DF76B-DED5-42E0-858C-715D29C802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a:extLst>
              <a:ext uri="{FF2B5EF4-FFF2-40B4-BE49-F238E27FC236}">
                <a16:creationId xmlns:a16="http://schemas.microsoft.com/office/drawing/2014/main" id="{91DB274C-2710-4178-96F7-5B9CB12984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1078350" y="1097280"/>
            <a:ext cx="7833737" cy="1358900"/>
          </a:xfrm>
        </p:spPr>
        <p:txBody>
          <a:bodyPr>
            <a:normAutofit/>
          </a:bodyPr>
          <a:lstStyle/>
          <a:p>
            <a:r>
              <a:rPr lang="en-US" sz="4800" b="1" dirty="0">
                <a:solidFill>
                  <a:srgbClr val="002060"/>
                </a:solidFill>
                <a:effectLst>
                  <a:outerShdw blurRad="38100" dist="38100" dir="2700000" algn="tl">
                    <a:srgbClr val="000000">
                      <a:alpha val="43137"/>
                    </a:srgbClr>
                  </a:outerShdw>
                </a:effectLst>
                <a:latin typeface="Gotham Book"/>
              </a:rPr>
              <a:t>Cleansing the Temple</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2040835" y="3689350"/>
            <a:ext cx="6871252" cy="1358900"/>
          </a:xfrm>
        </p:spPr>
        <p:txBody>
          <a:bodyPr>
            <a:noAutofit/>
          </a:bodyPr>
          <a:lstStyle/>
          <a:p>
            <a:r>
              <a:rPr lang="en-US" sz="2400" b="1" dirty="0">
                <a:solidFill>
                  <a:srgbClr val="002060"/>
                </a:solidFill>
                <a:effectLst>
                  <a:outerShdw blurRad="38100" dist="38100" dir="2700000" algn="tl">
                    <a:srgbClr val="000000">
                      <a:alpha val="43137"/>
                    </a:srgbClr>
                  </a:outerShdw>
                </a:effectLst>
                <a:latin typeface="Gotham Book"/>
              </a:rPr>
              <a:t>To those who sold doves he said, “Get these out of here! Stop turning my Father’s house into a market!” </a:t>
            </a:r>
          </a:p>
          <a:p>
            <a:pPr algn="r"/>
            <a:r>
              <a:rPr lang="en-US" sz="2400" b="1" dirty="0">
                <a:solidFill>
                  <a:srgbClr val="002060"/>
                </a:solidFill>
                <a:effectLst>
                  <a:outerShdw blurRad="38100" dist="38100" dir="2700000" algn="tl">
                    <a:srgbClr val="000000">
                      <a:alpha val="43137"/>
                    </a:srgbClr>
                  </a:outerShdw>
                </a:effectLst>
                <a:latin typeface="Gotham Book"/>
              </a:rPr>
              <a:t>—John 2:16 NIV</a:t>
            </a:r>
          </a:p>
        </p:txBody>
      </p:sp>
      <p:sp>
        <p:nvSpPr>
          <p:cNvPr id="10" name="TextBox 9">
            <a:extLst>
              <a:ext uri="{FF2B5EF4-FFF2-40B4-BE49-F238E27FC236}">
                <a16:creationId xmlns:a16="http://schemas.microsoft.com/office/drawing/2014/main" id="{18221584-D626-4C50-9500-5547CC6F67E3}"/>
              </a:ext>
            </a:extLst>
          </p:cNvPr>
          <p:cNvSpPr txBox="1"/>
          <p:nvPr/>
        </p:nvSpPr>
        <p:spPr>
          <a:xfrm>
            <a:off x="9917723" y="6389115"/>
            <a:ext cx="2148834" cy="312586"/>
          </a:xfrm>
          <a:prstGeom prst="rect">
            <a:avLst/>
          </a:prstGeom>
          <a:noFill/>
        </p:spPr>
        <p:txBody>
          <a:bodyPr wrap="square">
            <a:spAutoFit/>
          </a:bodyPr>
          <a:lstStyle/>
          <a:p>
            <a:pPr marL="0" marR="0">
              <a:lnSpc>
                <a:spcPct val="107000"/>
              </a:lnSpc>
              <a:spcBef>
                <a:spcPts val="0"/>
              </a:spcBef>
              <a:spcAft>
                <a:spcPts val="800"/>
              </a:spcAft>
            </a:pPr>
            <a:r>
              <a:rPr lang="en-US" sz="1400" i="1" kern="1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Week of July 20</a:t>
            </a:r>
          </a:p>
        </p:txBody>
      </p:sp>
    </p:spTree>
    <p:extLst>
      <p:ext uri="{BB962C8B-B14F-4D97-AF65-F5344CB8AC3E}">
        <p14:creationId xmlns:p14="http://schemas.microsoft.com/office/powerpoint/2010/main" val="21315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par>
                          <p:cTn id="11" fill="hold">
                            <p:stCondLst>
                              <p:cond delay="2700"/>
                            </p:stCondLst>
                            <p:childTnLst>
                              <p:par>
                                <p:cTn id="12" presetID="1"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par>
                          <p:cTn id="14" fill="hold">
                            <p:stCondLst>
                              <p:cond delay="2700"/>
                            </p:stCondLst>
                            <p:childTnLst>
                              <p:par>
                                <p:cTn id="15" presetID="1"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ght in the clouds&#10;&#10;Description automatically generated">
            <a:extLst>
              <a:ext uri="{FF2B5EF4-FFF2-40B4-BE49-F238E27FC236}">
                <a16:creationId xmlns:a16="http://schemas.microsoft.com/office/drawing/2014/main" id="{4A52208F-0886-421F-9A4B-4532626A435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2" name="Picture 11" descr="A light in the clouds&#10;&#10;Description automatically generated">
            <a:extLst>
              <a:ext uri="{FF2B5EF4-FFF2-40B4-BE49-F238E27FC236}">
                <a16:creationId xmlns:a16="http://schemas.microsoft.com/office/drawing/2014/main" id="{1CB9BA78-634D-4706-B3B7-658901C8D263}"/>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77434" y="0"/>
            <a:ext cx="12192000" cy="6858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57201" y="245896"/>
            <a:ext cx="10332720" cy="655637"/>
          </a:xfrm>
          <a:ln>
            <a:noFill/>
          </a:ln>
        </p:spPr>
        <p:txBody>
          <a:bodyPr>
            <a:noAutofit/>
          </a:bodyPr>
          <a:lstStyle/>
          <a:p>
            <a:pPr algn="ctr">
              <a:lnSpc>
                <a:spcPct val="107000"/>
              </a:lnSpc>
              <a:spcBef>
                <a:spcPts val="0"/>
              </a:spcBef>
            </a:pPr>
            <a:r>
              <a:rPr lang="en-US" sz="28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Jesus Cleanses the Temple - John 2:13–17 NIV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579767" y="1104900"/>
            <a:ext cx="5029223" cy="5400675"/>
          </a:xfrm>
          <a:prstGeom prst="rect">
            <a:avLst/>
          </a:prstGeom>
          <a:ln>
            <a:noFill/>
          </a:ln>
        </p:spPr>
        <p:txBody>
          <a:bodyPr>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13 When it was almost time for the Jewish Passover, Jesus went up to Jerusalem.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14 In the temple courts he found people selling cattle, sheep and doves, and others sitting at tables exchanging money.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15 So he made a whip out of cords, and drove all from the temple courts, both sheep and cattle; he scattered the coins of the money changers and overturned their tables.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16 To those who sold doves he said, “Get these out of here! Stop turning my Father’s house into a market!”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17 His disciples remembered that it is written: “Zeal for your house will consume me. ”</a:t>
            </a:r>
          </a:p>
        </p:txBody>
      </p:sp>
      <p:cxnSp>
        <p:nvCxnSpPr>
          <p:cNvPr id="6" name="Straight Connector 5">
            <a:extLst>
              <a:ext uri="{FF2B5EF4-FFF2-40B4-BE49-F238E27FC236}">
                <a16:creationId xmlns:a16="http://schemas.microsoft.com/office/drawing/2014/main" id="{615799C1-3BFE-AF4C-15D3-0B566B6E9A12}"/>
              </a:ext>
            </a:extLst>
          </p:cNvPr>
          <p:cNvCxnSpPr>
            <a:cxnSpLocks/>
          </p:cNvCxnSpPr>
          <p:nvPr/>
        </p:nvCxnSpPr>
        <p:spPr>
          <a:xfrm flipV="1">
            <a:off x="319646" y="1003889"/>
            <a:ext cx="0" cy="4952578"/>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096000" y="1104899"/>
            <a:ext cx="5524928" cy="5333998"/>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rgbClr val="002060"/>
              </a:buClr>
              <a:buFont typeface="Wingdings" panose="05000000000000000000" pitchFamily="2" charset="2"/>
              <a:buChar char="q"/>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enters the temple during Passover and sees money changers and other people selling animals for sacrifices. </a:t>
            </a:r>
          </a:p>
          <a:p>
            <a:pPr marL="0" marR="0">
              <a:lnSpc>
                <a:spcPct val="107000"/>
              </a:lnSpc>
              <a:spcBef>
                <a:spcPts val="0"/>
              </a:spcBef>
              <a:spcAft>
                <a:spcPts val="0"/>
              </a:spcAft>
              <a:buClr>
                <a:srgbClr val="002060"/>
              </a:buClr>
              <a:buFont typeface="Wingdings" panose="05000000000000000000" pitchFamily="2" charset="2"/>
              <a:buChar char="q"/>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These merchandising activities were unacceptable to Jesus, perhaps because He found them exploitative. </a:t>
            </a:r>
          </a:p>
          <a:p>
            <a:pPr marL="0" marR="0">
              <a:lnSpc>
                <a:spcPct val="107000"/>
              </a:lnSpc>
              <a:spcBef>
                <a:spcPts val="0"/>
              </a:spcBef>
              <a:spcAft>
                <a:spcPts val="0"/>
              </a:spcAft>
              <a:buClr>
                <a:srgbClr val="002060"/>
              </a:buClr>
              <a:buFont typeface="Wingdings" panose="05000000000000000000" pitchFamily="2" charset="2"/>
              <a:buChar char="q"/>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takes up a whip of cords and drives out the money changers and merchants. </a:t>
            </a:r>
          </a:p>
          <a:p>
            <a:pPr marL="0" marR="0">
              <a:lnSpc>
                <a:spcPct val="107000"/>
              </a:lnSpc>
              <a:spcBef>
                <a:spcPts val="0"/>
              </a:spcBef>
              <a:spcAft>
                <a:spcPts val="0"/>
              </a:spcAft>
              <a:buClr>
                <a:srgbClr val="002060"/>
              </a:buClr>
              <a:buFont typeface="Wingdings" panose="05000000000000000000" pitchFamily="2" charset="2"/>
              <a:buChar char="q"/>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disciples interpret this as fervent concern (zeal) for God’s space. </a:t>
            </a:r>
          </a:p>
        </p:txBody>
      </p: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flipV="1">
            <a:off x="5994110" y="899384"/>
            <a:ext cx="0" cy="4694066"/>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901533"/>
            <a:ext cx="10337901"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7144AEB-4F5C-4496-9C1A-5AA661E879D2}"/>
              </a:ext>
            </a:extLst>
          </p:cNvPr>
          <p:cNvSpPr txBox="1">
            <a:spLocks/>
          </p:cNvSpPr>
          <p:nvPr/>
        </p:nvSpPr>
        <p:spPr>
          <a:xfrm>
            <a:off x="3797771" y="5956467"/>
            <a:ext cx="3777306"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Cleansing the Temple</a:t>
            </a:r>
          </a:p>
        </p:txBody>
      </p:sp>
      <p:sp>
        <p:nvSpPr>
          <p:cNvPr id="10" name="Slide Number Placeholder 1">
            <a:extLst>
              <a:ext uri="{FF2B5EF4-FFF2-40B4-BE49-F238E27FC236}">
                <a16:creationId xmlns:a16="http://schemas.microsoft.com/office/drawing/2014/main" id="{4883448D-E6CA-49EF-96EE-563541ACA42D}"/>
              </a:ext>
            </a:extLst>
          </p:cNvPr>
          <p:cNvSpPr txBox="1">
            <a:spLocks/>
          </p:cNvSpPr>
          <p:nvPr/>
        </p:nvSpPr>
        <p:spPr>
          <a:xfrm>
            <a:off x="10772422"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10</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899292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ight in the clouds&#10;&#10;Description automatically generated">
            <a:extLst>
              <a:ext uri="{FF2B5EF4-FFF2-40B4-BE49-F238E27FC236}">
                <a16:creationId xmlns:a16="http://schemas.microsoft.com/office/drawing/2014/main" id="{0864E972-2C39-4CA7-8D2C-50E8DA78AC1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24" name="Picture 23" descr="A light in the clouds&#10;&#10;Description automatically generated">
            <a:extLst>
              <a:ext uri="{FF2B5EF4-FFF2-40B4-BE49-F238E27FC236}">
                <a16:creationId xmlns:a16="http://schemas.microsoft.com/office/drawing/2014/main" id="{8AD19AD0-3196-421B-BD8A-E07203C2486E}"/>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77434" y="0"/>
            <a:ext cx="12192000" cy="6858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57201" y="245896"/>
            <a:ext cx="10332720" cy="655637"/>
          </a:xfrm>
          <a:ln>
            <a:noFill/>
          </a:ln>
        </p:spPr>
        <p:txBody>
          <a:bodyPr>
            <a:noAutofit/>
          </a:bodyPr>
          <a:lstStyle/>
          <a:p>
            <a:pPr algn="ctr">
              <a:lnSpc>
                <a:spcPct val="107000"/>
              </a:lnSpc>
              <a:spcBef>
                <a:spcPts val="0"/>
              </a:spcBef>
            </a:pPr>
            <a:r>
              <a:rPr lang="en-US" sz="28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Jesus Speaks about His Body - John 2:18–25 NIV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657202" y="1024690"/>
            <a:ext cx="6343166" cy="5400675"/>
          </a:xfrm>
          <a:prstGeom prst="rect">
            <a:avLst/>
          </a:prstGeom>
          <a:ln>
            <a:noFill/>
          </a:ln>
        </p:spPr>
        <p:txBody>
          <a:bodyPr>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18 The Jews then responded to him, “What sign can you show us to prove your authority to do all this?”</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19 Jesus answered them, “Destroy this temple, and I will raise it again in three days.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20 They replied, “It has taken forty-six years to build this temple, and you are going to raise it in three days?” 21 But the temple he had spoken of was his body.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22 After he was raised from the dead, his disciples recalled what he had said. Then they believed the scripture and the words that Jesus had spoken.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23 Now while he was in Jerusalem at the Passover Festival, many people saw the signs he was performing and believed in his name.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24 But Jesus would not entrust himself to them, for he knew all people.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25 He did not need any testimony about mankind, for he knew what was in each person. </a:t>
            </a:r>
          </a:p>
        </p:txBody>
      </p:sp>
      <p:cxnSp>
        <p:nvCxnSpPr>
          <p:cNvPr id="6" name="Straight Connector 5">
            <a:extLst>
              <a:ext uri="{FF2B5EF4-FFF2-40B4-BE49-F238E27FC236}">
                <a16:creationId xmlns:a16="http://schemas.microsoft.com/office/drawing/2014/main" id="{615799C1-3BFE-AF4C-15D3-0B566B6E9A12}"/>
              </a:ext>
            </a:extLst>
          </p:cNvPr>
          <p:cNvCxnSpPr>
            <a:cxnSpLocks/>
          </p:cNvCxnSpPr>
          <p:nvPr/>
        </p:nvCxnSpPr>
        <p:spPr>
          <a:xfrm flipV="1">
            <a:off x="319646" y="1003889"/>
            <a:ext cx="0" cy="4952578"/>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7090610" y="1024689"/>
            <a:ext cx="4607751" cy="5333998"/>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rgbClr val="002060"/>
              </a:buClr>
              <a:buFont typeface="Wingdings" panose="05000000000000000000" pitchFamily="2" charset="2"/>
              <a:buChar char="q"/>
            </a:pPr>
            <a:r>
              <a:rPr lang="en-US" sz="2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religious leaders demand a sign of Jesus’ authority. </a:t>
            </a:r>
          </a:p>
          <a:p>
            <a:pPr marL="0" marR="0">
              <a:lnSpc>
                <a:spcPct val="107000"/>
              </a:lnSpc>
              <a:spcBef>
                <a:spcPts val="0"/>
              </a:spcBef>
              <a:spcAft>
                <a:spcPts val="0"/>
              </a:spcAft>
              <a:buClr>
                <a:srgbClr val="002060"/>
              </a:buClr>
              <a:buFont typeface="Wingdings" panose="05000000000000000000" pitchFamily="2" charset="2"/>
              <a:buChar char="q"/>
            </a:pPr>
            <a:r>
              <a:rPr lang="en-US" sz="2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tells them He will destroy the temple and rebuild it in three days. </a:t>
            </a:r>
          </a:p>
          <a:p>
            <a:pPr marL="0" marR="0">
              <a:lnSpc>
                <a:spcPct val="107000"/>
              </a:lnSpc>
              <a:spcBef>
                <a:spcPts val="0"/>
              </a:spcBef>
              <a:spcAft>
                <a:spcPts val="0"/>
              </a:spcAft>
              <a:buClr>
                <a:srgbClr val="002060"/>
              </a:buClr>
              <a:buFont typeface="Wingdings" panose="05000000000000000000" pitchFamily="2" charset="2"/>
              <a:buChar char="q"/>
            </a:pPr>
            <a:r>
              <a:rPr lang="en-US" sz="2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religious leaders misunderstand Jesus’ words, and they don’t believe that the temple could be rebuilt in three days. </a:t>
            </a:r>
          </a:p>
          <a:p>
            <a:pPr marL="0" marR="0">
              <a:lnSpc>
                <a:spcPct val="107000"/>
              </a:lnSpc>
              <a:spcBef>
                <a:spcPts val="0"/>
              </a:spcBef>
              <a:spcAft>
                <a:spcPts val="0"/>
              </a:spcAft>
              <a:buClr>
                <a:srgbClr val="002060"/>
              </a:buClr>
              <a:buFont typeface="Wingdings" panose="05000000000000000000" pitchFamily="2" charset="2"/>
              <a:buChar char="q"/>
            </a:pPr>
            <a:r>
              <a:rPr lang="en-US" sz="2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means His body, since His resurrection would happen on the third day. </a:t>
            </a:r>
          </a:p>
        </p:txBody>
      </p: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flipV="1">
            <a:off x="7117057" y="1104900"/>
            <a:ext cx="0" cy="4694066"/>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901533"/>
            <a:ext cx="10337901"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7144AEB-4F5C-4496-9C1A-5AA661E879D2}"/>
              </a:ext>
            </a:extLst>
          </p:cNvPr>
          <p:cNvSpPr txBox="1">
            <a:spLocks/>
          </p:cNvSpPr>
          <p:nvPr/>
        </p:nvSpPr>
        <p:spPr>
          <a:xfrm>
            <a:off x="3797771" y="5956467"/>
            <a:ext cx="3777306"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Cleansing the Temple</a:t>
            </a:r>
          </a:p>
        </p:txBody>
      </p:sp>
      <p:sp>
        <p:nvSpPr>
          <p:cNvPr id="23" name="Slide Number Placeholder 1">
            <a:extLst>
              <a:ext uri="{FF2B5EF4-FFF2-40B4-BE49-F238E27FC236}">
                <a16:creationId xmlns:a16="http://schemas.microsoft.com/office/drawing/2014/main" id="{5C6873E8-67E5-4DA3-98FD-C3435E3A9166}"/>
              </a:ext>
            </a:extLst>
          </p:cNvPr>
          <p:cNvSpPr txBox="1">
            <a:spLocks/>
          </p:cNvSpPr>
          <p:nvPr/>
        </p:nvSpPr>
        <p:spPr>
          <a:xfrm>
            <a:off x="10772422"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11</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ight in the clouds&#10;&#10;Description automatically generated">
            <a:extLst>
              <a:ext uri="{FF2B5EF4-FFF2-40B4-BE49-F238E27FC236}">
                <a16:creationId xmlns:a16="http://schemas.microsoft.com/office/drawing/2014/main" id="{5A1DD0BB-BB7B-459D-9B78-92FB419746C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4" name="Picture 13" descr="A light in the clouds&#10;&#10;Description automatically generated">
            <a:extLst>
              <a:ext uri="{FF2B5EF4-FFF2-40B4-BE49-F238E27FC236}">
                <a16:creationId xmlns:a16="http://schemas.microsoft.com/office/drawing/2014/main" id="{21BCC8B6-3ED7-4A6F-96EB-E769539E92A2}"/>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3" name="TextBox 32">
            <a:extLst>
              <a:ext uri="{FF2B5EF4-FFF2-40B4-BE49-F238E27FC236}">
                <a16:creationId xmlns:a16="http://schemas.microsoft.com/office/drawing/2014/main" id="{D1EBF7DC-DBA8-F3F9-79CC-35CCD3381ED8}"/>
              </a:ext>
            </a:extLst>
          </p:cNvPr>
          <p:cNvSpPr txBox="1"/>
          <p:nvPr/>
        </p:nvSpPr>
        <p:spPr>
          <a:xfrm>
            <a:off x="832139" y="114146"/>
            <a:ext cx="6907604" cy="532903"/>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35" name="Line 10">
            <a:extLst>
              <a:ext uri="{FF2B5EF4-FFF2-40B4-BE49-F238E27FC236}">
                <a16:creationId xmlns:a16="http://schemas.microsoft.com/office/drawing/2014/main" id="{70BA357C-35F2-26C8-CCF4-EEFCABD4CB70}"/>
              </a:ext>
            </a:extLst>
          </p:cNvPr>
          <p:cNvSpPr>
            <a:spLocks noChangeShapeType="1"/>
          </p:cNvSpPr>
          <p:nvPr/>
        </p:nvSpPr>
        <p:spPr bwMode="auto">
          <a:xfrm>
            <a:off x="609600" y="6714301"/>
            <a:ext cx="10972800" cy="0"/>
          </a:xfrm>
          <a:prstGeom prst="line">
            <a:avLst/>
          </a:prstGeom>
          <a:ln w="76200">
            <a:solidFill>
              <a:srgbClr val="00206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en-US" sz="1406" b="1">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7" name="Straight Connector 6">
            <a:extLst>
              <a:ext uri="{FF2B5EF4-FFF2-40B4-BE49-F238E27FC236}">
                <a16:creationId xmlns:a16="http://schemas.microsoft.com/office/drawing/2014/main" id="{88509B2D-EECC-201C-04DC-276DDDD06EDE}"/>
              </a:ext>
            </a:extLst>
          </p:cNvPr>
          <p:cNvCxnSpPr>
            <a:cxnSpLocks/>
          </p:cNvCxnSpPr>
          <p:nvPr/>
        </p:nvCxnSpPr>
        <p:spPr>
          <a:xfrm>
            <a:off x="601649" y="752208"/>
            <a:ext cx="886968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0D1B18-554F-60BC-6CBB-EE1865BE88B8}"/>
              </a:ext>
            </a:extLst>
          </p:cNvPr>
          <p:cNvSpPr txBox="1"/>
          <p:nvPr/>
        </p:nvSpPr>
        <p:spPr>
          <a:xfrm>
            <a:off x="3443287" y="180542"/>
            <a:ext cx="8479082"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Discuss “righteous anger” and a duty to display the humility of Jesus.</a:t>
            </a:r>
          </a:p>
        </p:txBody>
      </p:sp>
      <p:sp>
        <p:nvSpPr>
          <p:cNvPr id="25" name="Rectangle 24">
            <a:extLst>
              <a:ext uri="{FF2B5EF4-FFF2-40B4-BE49-F238E27FC236}">
                <a16:creationId xmlns:a16="http://schemas.microsoft.com/office/drawing/2014/main" id="{CD653B91-CA79-309E-20E9-1E82F3788D15}"/>
              </a:ext>
            </a:extLst>
          </p:cNvPr>
          <p:cNvSpPr/>
          <p:nvPr/>
        </p:nvSpPr>
        <p:spPr>
          <a:xfrm>
            <a:off x="958425" y="752208"/>
            <a:ext cx="11195144" cy="47552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Is Anger “Righteous”?</a:t>
            </a:r>
          </a:p>
          <a:p>
            <a:pPr lvl="1">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world around us seems to be angry. We hear stories of road rage, when an angry exchange between drivers turns tragic. Protests when people peacefully march in support of human rights too often diminish into angry name-calling, physical violence, and vandalism. Righteous indignation is rampant over what people do, say, and believe.  For Christians, is there a scenario when anger is righteous, or excusable? It’s easy to assume that, with Jesus as our example, imitating anything He does is acceptable.  But this story is not an open invitation to start flipping tables whenever we feel offended. Jesus had a specific mission and a unique authority as the Son of God. His role was to follow the prompting of the Father, whether that meant healing the sick or turning over money tables in His Father’s house to expose rampant corruption.  Scripture generally treats anger in a negative light.  James 1:19–20 says, “My dear brothers and sisters, take note of this: Everyone should be quick to listen, slow to speak and slow to become angry, because human anger does not produce the righteousness that God desires. ” When faced with difficult situations, it’s easy to yield to emotions and act on them. However, wisdom usually dictates against an impulsive reaction. Jesus ultimately won over the masses through demonstrations of humility, kindness, graciousness, wisdom, and love. If you desire to be like Christ in your words and deeds, those positive qualities can set you on the right path.</a:t>
            </a:r>
          </a:p>
        </p:txBody>
      </p:sp>
      <p:sp>
        <p:nvSpPr>
          <p:cNvPr id="9" name="Title 2">
            <a:extLst>
              <a:ext uri="{FF2B5EF4-FFF2-40B4-BE49-F238E27FC236}">
                <a16:creationId xmlns:a16="http://schemas.microsoft.com/office/drawing/2014/main" id="{2C62986F-FDD9-407A-B81D-62943E97555F}"/>
              </a:ext>
            </a:extLst>
          </p:cNvPr>
          <p:cNvSpPr txBox="1">
            <a:spLocks/>
          </p:cNvSpPr>
          <p:nvPr/>
        </p:nvSpPr>
        <p:spPr>
          <a:xfrm rot="16200000">
            <a:off x="-1714505"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Cleansing the Temple</a:t>
            </a:r>
          </a:p>
        </p:txBody>
      </p:sp>
      <p:cxnSp>
        <p:nvCxnSpPr>
          <p:cNvPr id="10" name="Straight Connector 9">
            <a:extLst>
              <a:ext uri="{FF2B5EF4-FFF2-40B4-BE49-F238E27FC236}">
                <a16:creationId xmlns:a16="http://schemas.microsoft.com/office/drawing/2014/main" id="{CAB002D8-238E-401A-80BF-04F4C750BE89}"/>
              </a:ext>
            </a:extLst>
          </p:cNvPr>
          <p:cNvCxnSpPr>
            <a:cxnSpLocks/>
          </p:cNvCxnSpPr>
          <p:nvPr/>
        </p:nvCxnSpPr>
        <p:spPr>
          <a:xfrm rot="16200000">
            <a:off x="-34995"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B182B4-5B95-48C0-8721-0AA74031D5D6}"/>
              </a:ext>
            </a:extLst>
          </p:cNvPr>
          <p:cNvCxnSpPr>
            <a:cxnSpLocks/>
          </p:cNvCxnSpPr>
          <p:nvPr/>
        </p:nvCxnSpPr>
        <p:spPr>
          <a:xfrm rot="16200000">
            <a:off x="-34995"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2AB97E40-3939-4B30-9D90-257EB97A390E}"/>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12</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749501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D48BC-2941-4226-EAE9-DB25AA918328}"/>
            </a:ext>
          </a:extLst>
        </p:cNvPr>
        <p:cNvGrpSpPr/>
        <p:nvPr/>
      </p:nvGrpSpPr>
      <p:grpSpPr>
        <a:xfrm>
          <a:off x="0" y="0"/>
          <a:ext cx="0" cy="0"/>
          <a:chOff x="0" y="0"/>
          <a:chExt cx="0" cy="0"/>
        </a:xfrm>
      </p:grpSpPr>
      <p:pic>
        <p:nvPicPr>
          <p:cNvPr id="12" name="Picture 11" descr="A light in the clouds&#10;&#10;Description automatically generated">
            <a:extLst>
              <a:ext uri="{FF2B5EF4-FFF2-40B4-BE49-F238E27FC236}">
                <a16:creationId xmlns:a16="http://schemas.microsoft.com/office/drawing/2014/main" id="{5DFA7D5B-3179-1B97-0ACA-D294C4DD183B}"/>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4" name="Picture 13" descr="A light in the clouds&#10;&#10;Description automatically generated">
            <a:extLst>
              <a:ext uri="{FF2B5EF4-FFF2-40B4-BE49-F238E27FC236}">
                <a16:creationId xmlns:a16="http://schemas.microsoft.com/office/drawing/2014/main" id="{8BC77265-EDC4-DC31-B0AB-8DEFF29FAD62}"/>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3" name="TextBox 32">
            <a:extLst>
              <a:ext uri="{FF2B5EF4-FFF2-40B4-BE49-F238E27FC236}">
                <a16:creationId xmlns:a16="http://schemas.microsoft.com/office/drawing/2014/main" id="{08755B1D-868A-9693-EF2F-B4BA5466914D}"/>
              </a:ext>
            </a:extLst>
          </p:cNvPr>
          <p:cNvSpPr txBox="1"/>
          <p:nvPr/>
        </p:nvSpPr>
        <p:spPr>
          <a:xfrm>
            <a:off x="832139" y="114146"/>
            <a:ext cx="6907604" cy="532903"/>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35" name="Line 10">
            <a:extLst>
              <a:ext uri="{FF2B5EF4-FFF2-40B4-BE49-F238E27FC236}">
                <a16:creationId xmlns:a16="http://schemas.microsoft.com/office/drawing/2014/main" id="{6C217F51-C98C-75D6-3353-092A9FBDEAF7}"/>
              </a:ext>
            </a:extLst>
          </p:cNvPr>
          <p:cNvSpPr>
            <a:spLocks noChangeShapeType="1"/>
          </p:cNvSpPr>
          <p:nvPr/>
        </p:nvSpPr>
        <p:spPr bwMode="auto">
          <a:xfrm>
            <a:off x="609600" y="6714301"/>
            <a:ext cx="10972800" cy="0"/>
          </a:xfrm>
          <a:prstGeom prst="line">
            <a:avLst/>
          </a:prstGeom>
          <a:ln w="76200">
            <a:solidFill>
              <a:srgbClr val="00206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en-US" sz="1406" b="1">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7" name="Straight Connector 6">
            <a:extLst>
              <a:ext uri="{FF2B5EF4-FFF2-40B4-BE49-F238E27FC236}">
                <a16:creationId xmlns:a16="http://schemas.microsoft.com/office/drawing/2014/main" id="{DBC27EBB-9FC0-DA83-D289-7A3267FF3A44}"/>
              </a:ext>
            </a:extLst>
          </p:cNvPr>
          <p:cNvCxnSpPr>
            <a:cxnSpLocks/>
          </p:cNvCxnSpPr>
          <p:nvPr/>
        </p:nvCxnSpPr>
        <p:spPr>
          <a:xfrm>
            <a:off x="601649" y="752208"/>
            <a:ext cx="886968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A183D8C-282D-8CE1-3679-2D1C4A9E1890}"/>
              </a:ext>
            </a:extLst>
          </p:cNvPr>
          <p:cNvSpPr txBox="1"/>
          <p:nvPr/>
        </p:nvSpPr>
        <p:spPr>
          <a:xfrm>
            <a:off x="3443287" y="180542"/>
            <a:ext cx="8479082"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Discuss “righteous anger” and a duty to display the humility of Jesus.</a:t>
            </a:r>
          </a:p>
        </p:txBody>
      </p:sp>
      <p:sp>
        <p:nvSpPr>
          <p:cNvPr id="25" name="Rectangle 24">
            <a:extLst>
              <a:ext uri="{FF2B5EF4-FFF2-40B4-BE49-F238E27FC236}">
                <a16:creationId xmlns:a16="http://schemas.microsoft.com/office/drawing/2014/main" id="{7430F1AB-7CD8-09E0-A337-A24DC9486410}"/>
              </a:ext>
            </a:extLst>
          </p:cNvPr>
          <p:cNvSpPr/>
          <p:nvPr/>
        </p:nvSpPr>
        <p:spPr>
          <a:xfrm>
            <a:off x="958425" y="752208"/>
            <a:ext cx="11195144" cy="520905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Is Anger “Righteous”?</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Do you think that there are scenarios where “righteous anger” is justified for Christians? What are some examples?</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What did James mean when he said that human anger does not produce the righteousness that God desires?</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Have you ever witnessed an angry exchange between Christians in church? Was it productive or destructive?</a:t>
            </a:r>
          </a:p>
        </p:txBody>
      </p:sp>
      <p:sp>
        <p:nvSpPr>
          <p:cNvPr id="9" name="Title 2">
            <a:extLst>
              <a:ext uri="{FF2B5EF4-FFF2-40B4-BE49-F238E27FC236}">
                <a16:creationId xmlns:a16="http://schemas.microsoft.com/office/drawing/2014/main" id="{CE17914C-2F1B-B38E-1B03-AF4CB7DBC5C9}"/>
              </a:ext>
            </a:extLst>
          </p:cNvPr>
          <p:cNvSpPr txBox="1">
            <a:spLocks/>
          </p:cNvSpPr>
          <p:nvPr/>
        </p:nvSpPr>
        <p:spPr>
          <a:xfrm rot="16200000">
            <a:off x="-1714505"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Cleansing the Temple</a:t>
            </a:r>
          </a:p>
        </p:txBody>
      </p:sp>
      <p:cxnSp>
        <p:nvCxnSpPr>
          <p:cNvPr id="10" name="Straight Connector 9">
            <a:extLst>
              <a:ext uri="{FF2B5EF4-FFF2-40B4-BE49-F238E27FC236}">
                <a16:creationId xmlns:a16="http://schemas.microsoft.com/office/drawing/2014/main" id="{A381EBE8-F472-926E-004E-7A13E2C4B95C}"/>
              </a:ext>
            </a:extLst>
          </p:cNvPr>
          <p:cNvCxnSpPr>
            <a:cxnSpLocks/>
          </p:cNvCxnSpPr>
          <p:nvPr/>
        </p:nvCxnSpPr>
        <p:spPr>
          <a:xfrm rot="16200000">
            <a:off x="-34995"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5E56A4-0813-9EA1-2D4D-FC8CC257D831}"/>
              </a:ext>
            </a:extLst>
          </p:cNvPr>
          <p:cNvCxnSpPr>
            <a:cxnSpLocks/>
          </p:cNvCxnSpPr>
          <p:nvPr/>
        </p:nvCxnSpPr>
        <p:spPr>
          <a:xfrm rot="16200000">
            <a:off x="-34995"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E3A9D213-AEBD-41C6-D58F-13A64A17BD36}"/>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13</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123458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ight in the clouds&#10;&#10;Description automatically generated">
            <a:extLst>
              <a:ext uri="{FF2B5EF4-FFF2-40B4-BE49-F238E27FC236}">
                <a16:creationId xmlns:a16="http://schemas.microsoft.com/office/drawing/2014/main" id="{C51D875A-9797-44CB-9AD2-BEFF2FDF910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62408"/>
            <a:ext cx="12192000" cy="6858000"/>
          </a:xfrm>
          <a:prstGeom prst="rect">
            <a:avLst/>
          </a:prstGeom>
          <a:solidFill>
            <a:schemeClr val="accent5">
              <a:lumMod val="20000"/>
              <a:lumOff val="80000"/>
              <a:alpha val="50000"/>
            </a:schemeClr>
          </a:solidFill>
        </p:spPr>
      </p:pic>
      <p:sp>
        <p:nvSpPr>
          <p:cNvPr id="15" name="Rectangle: Rounded Corners 6">
            <a:extLst>
              <a:ext uri="{FF2B5EF4-FFF2-40B4-BE49-F238E27FC236}">
                <a16:creationId xmlns:a16="http://schemas.microsoft.com/office/drawing/2014/main" id="{19D84E3C-EC1C-40A8-9BE4-CB83B851C0AC}"/>
              </a:ext>
            </a:extLst>
          </p:cNvPr>
          <p:cNvSpPr txBox="1"/>
          <p:nvPr/>
        </p:nvSpPr>
        <p:spPr>
          <a:xfrm>
            <a:off x="841095" y="1255624"/>
            <a:ext cx="11350905" cy="6314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r>
              <a:rPr lang="en-US" sz="36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36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solidFill>
                  <a:srgbClr val="002060"/>
                </a:solidFill>
                <a:effectLst>
                  <a:outerShdw blurRad="38100" dist="38100" dir="2700000" algn="tl">
                    <a:srgbClr val="000000">
                      <a:alpha val="43137"/>
                    </a:srgbClr>
                  </a:outerShdw>
                </a:effectLst>
                <a:latin typeface="Gotham Medium" panose="02000604030000020004"/>
              </a:rPr>
              <a:t>Pray that God continues to make us devoted to others, like Jesus.</a:t>
            </a:r>
          </a:p>
        </p:txBody>
      </p:sp>
      <p:sp>
        <p:nvSpPr>
          <p:cNvPr id="16" name="Rectangle 15">
            <a:extLst>
              <a:ext uri="{FF2B5EF4-FFF2-40B4-BE49-F238E27FC236}">
                <a16:creationId xmlns:a16="http://schemas.microsoft.com/office/drawing/2014/main" id="{F458977A-D61D-4781-A330-C460143E239E}"/>
              </a:ext>
            </a:extLst>
          </p:cNvPr>
          <p:cNvSpPr/>
          <p:nvPr/>
        </p:nvSpPr>
        <p:spPr>
          <a:xfrm>
            <a:off x="1306282" y="2296695"/>
            <a:ext cx="10123714" cy="169690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Some Christians have the impression that emotions are bad. But Jesus shows a different example of God’s unrivaled devotion to the cause of others, even to the point of risking His life. By expressing dissatisfaction with the uses of the temple, Jesus shows that God wants people to come to Him, without money getting in the way. And like Jesus, we should have a strong devotion to the good of others. </a:t>
            </a:r>
          </a:p>
        </p:txBody>
      </p:sp>
      <p:sp>
        <p:nvSpPr>
          <p:cNvPr id="20" name="TextBox 19">
            <a:extLst>
              <a:ext uri="{FF2B5EF4-FFF2-40B4-BE49-F238E27FC236}">
                <a16:creationId xmlns:a16="http://schemas.microsoft.com/office/drawing/2014/main" id="{E0E08A8E-44E9-45B0-8B50-4F7F860FB96D}"/>
              </a:ext>
            </a:extLst>
          </p:cNvPr>
          <p:cNvSpPr txBox="1"/>
          <p:nvPr/>
        </p:nvSpPr>
        <p:spPr>
          <a:xfrm>
            <a:off x="434064" y="-3497"/>
            <a:ext cx="2733678" cy="58429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rgbClr val="002060"/>
                </a:solidFill>
                <a:effectLst>
                  <a:outerShdw blurRad="38100" dist="38100" dir="2700000" algn="tl">
                    <a:srgbClr val="000000">
                      <a:alpha val="43137"/>
                    </a:srgbClr>
                  </a:outerShdw>
                </a:effectLst>
                <a:latin typeface="Gotham Medium" panose="02000604030000020004"/>
              </a:rPr>
              <a:t>CONCLUSION</a:t>
            </a:r>
            <a:endParaRPr lang="en-US" sz="2500" b="1" dirty="0">
              <a:solidFill>
                <a:srgbClr val="002060"/>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717278"/>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2">
            <a:extLst>
              <a:ext uri="{FF2B5EF4-FFF2-40B4-BE49-F238E27FC236}">
                <a16:creationId xmlns:a16="http://schemas.microsoft.com/office/drawing/2014/main" id="{67D75771-0A2D-40E1-AA29-B4681B34E4E2}"/>
              </a:ext>
            </a:extLst>
          </p:cNvPr>
          <p:cNvSpPr txBox="1">
            <a:spLocks/>
          </p:cNvSpPr>
          <p:nvPr/>
        </p:nvSpPr>
        <p:spPr>
          <a:xfrm>
            <a:off x="7805076" y="0"/>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Cleansing the Temple</a:t>
            </a:r>
          </a:p>
        </p:txBody>
      </p:sp>
      <p:sp>
        <p:nvSpPr>
          <p:cNvPr id="13" name="Slide Number Placeholder 1">
            <a:extLst>
              <a:ext uri="{FF2B5EF4-FFF2-40B4-BE49-F238E27FC236}">
                <a16:creationId xmlns:a16="http://schemas.microsoft.com/office/drawing/2014/main" id="{967719D9-8006-4D2A-9953-08D9D0B6A2C4}"/>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14</a:t>
            </a:fld>
            <a:endParaRPr lang="en-US" dirty="0">
              <a:solidFill>
                <a:srgbClr val="002060"/>
              </a:solidFill>
              <a:latin typeface="Arial Black" panose="020B0A04020102020204" pitchFamily="34" charset="0"/>
            </a:endParaRPr>
          </a:p>
        </p:txBody>
      </p:sp>
      <p:sp>
        <p:nvSpPr>
          <p:cNvPr id="2" name="Rectangle 1">
            <a:extLst>
              <a:ext uri="{FF2B5EF4-FFF2-40B4-BE49-F238E27FC236}">
                <a16:creationId xmlns:a16="http://schemas.microsoft.com/office/drawing/2014/main" id="{9E816C8F-D743-9269-D42E-473C65046D26}"/>
              </a:ext>
            </a:extLst>
          </p:cNvPr>
          <p:cNvSpPr/>
          <p:nvPr/>
        </p:nvSpPr>
        <p:spPr>
          <a:xfrm>
            <a:off x="1306282" y="4947243"/>
            <a:ext cx="10123714" cy="13675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As we consider our motives and hearts, we might find that there are particular issues and causes that make us angry: we feel our temperature rising, the hair on the back of our neck might stand up, and we might feel sick. This type of reaction can also prompt us to think about what God would have us do. Do you sense an invitation to pray over a particular issue?</a:t>
            </a:r>
          </a:p>
        </p:txBody>
      </p:sp>
      <p:sp>
        <p:nvSpPr>
          <p:cNvPr id="3" name="Rectangle 2">
            <a:extLst>
              <a:ext uri="{FF2B5EF4-FFF2-40B4-BE49-F238E27FC236}">
                <a16:creationId xmlns:a16="http://schemas.microsoft.com/office/drawing/2014/main" id="{71DED4AF-57FE-7008-B042-4068CCFFC256}"/>
              </a:ext>
            </a:extLst>
          </p:cNvPr>
          <p:cNvSpPr/>
          <p:nvPr/>
        </p:nvSpPr>
        <p:spPr>
          <a:xfrm>
            <a:off x="1223957" y="4315821"/>
            <a:ext cx="6251664" cy="63142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36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 Cause Worth Praying For</a:t>
            </a:r>
          </a:p>
        </p:txBody>
      </p:sp>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in the clouds&#10;&#10;Description automatically generated">
            <a:extLst>
              <a:ext uri="{FF2B5EF4-FFF2-40B4-BE49-F238E27FC236}">
                <a16:creationId xmlns:a16="http://schemas.microsoft.com/office/drawing/2014/main" id="{D06D470D-A8DC-4F8E-A8E7-314A234F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4676F6D0-DB31-CDF4-CB58-52DCB873ABEF}"/>
              </a:ext>
            </a:extLst>
          </p:cNvPr>
          <p:cNvSpPr txBox="1"/>
          <p:nvPr/>
        </p:nvSpPr>
        <p:spPr>
          <a:xfrm>
            <a:off x="802755" y="3249637"/>
            <a:ext cx="8089017" cy="2936188"/>
          </a:xfrm>
          <a:prstGeom prst="rect">
            <a:avLst/>
          </a:prstGeom>
          <a:solidFill>
            <a:schemeClr val="bg1">
              <a:alpha val="20000"/>
            </a:schemeClr>
          </a:solidFill>
          <a:ln>
            <a:gradFill flip="none" rotWithShape="1">
              <a:gsLst>
                <a:gs pos="0">
                  <a:srgbClr val="002060"/>
                </a:gs>
                <a:gs pos="33000">
                  <a:srgbClr val="0070C0"/>
                </a:gs>
                <a:gs pos="16000">
                  <a:schemeClr val="accent1">
                    <a:lumMod val="45000"/>
                    <a:lumOff val="55000"/>
                  </a:schemeClr>
                </a:gs>
                <a:gs pos="100000">
                  <a:schemeClr val="bg2"/>
                </a:gs>
              </a:gsLst>
              <a:path path="circle">
                <a:fillToRect l="100000" t="100000"/>
              </a:path>
              <a:tileRect r="-100000" b="-100000"/>
            </a:gra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a:ln w="0"/>
                <a:effectLst>
                  <a:outerShdw blurRad="38100" dist="19050" dir="2700000" algn="tl" rotWithShape="0">
                    <a:schemeClr val="dk1">
                      <a:alpha val="40000"/>
                    </a:schemeClr>
                  </a:outerShdw>
                </a:effectLst>
                <a:latin typeface="Arial Black" panose="020B0A04020102020204" pitchFamily="34" charset="0"/>
              </a:rPr>
              <a:t>upon</a:t>
            </a:r>
            <a:r>
              <a:rPr lang="en-US" sz="2800" i="1">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11" name="Group 10">
            <a:extLst>
              <a:ext uri="{FF2B5EF4-FFF2-40B4-BE49-F238E27FC236}">
                <a16:creationId xmlns:a16="http://schemas.microsoft.com/office/drawing/2014/main" id="{9E1AA1C2-9BEA-4430-9487-075ECF958E7D}"/>
              </a:ext>
            </a:extLst>
          </p:cNvPr>
          <p:cNvGrpSpPr/>
          <p:nvPr/>
        </p:nvGrpSpPr>
        <p:grpSpPr>
          <a:xfrm>
            <a:off x="7455876" y="6077245"/>
            <a:ext cx="4088009" cy="571545"/>
            <a:chOff x="2514600" y="5649894"/>
            <a:chExt cx="5048626" cy="872047"/>
          </a:xfrm>
        </p:grpSpPr>
        <p:grpSp>
          <p:nvGrpSpPr>
            <p:cNvPr id="12" name="Group 11">
              <a:extLst>
                <a:ext uri="{FF2B5EF4-FFF2-40B4-BE49-F238E27FC236}">
                  <a16:creationId xmlns:a16="http://schemas.microsoft.com/office/drawing/2014/main" id="{7AAA1E9F-481E-4E6C-B71A-AAF3E641E551}"/>
                </a:ext>
              </a:extLst>
            </p:cNvPr>
            <p:cNvGrpSpPr/>
            <p:nvPr/>
          </p:nvGrpSpPr>
          <p:grpSpPr>
            <a:xfrm>
              <a:off x="3200400" y="5649894"/>
              <a:ext cx="3659864" cy="452610"/>
              <a:chOff x="3142974" y="6271325"/>
              <a:chExt cx="6718852" cy="1014475"/>
            </a:xfrm>
          </p:grpSpPr>
          <p:sp>
            <p:nvSpPr>
              <p:cNvPr id="14" name="Rectangle: Rounded Corners 13">
                <a:extLst>
                  <a:ext uri="{FF2B5EF4-FFF2-40B4-BE49-F238E27FC236}">
                    <a16:creationId xmlns:a16="http://schemas.microsoft.com/office/drawing/2014/main" id="{BB2EED20-80AC-4C51-A074-65C21CB2EB7E}"/>
                  </a:ext>
                </a:extLst>
              </p:cNvPr>
              <p:cNvSpPr/>
              <p:nvPr/>
            </p:nvSpPr>
            <p:spPr>
              <a:xfrm>
                <a:off x="3142974" y="6343198"/>
                <a:ext cx="6718852" cy="870737"/>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a:effectLst>
                    <a:outerShdw blurRad="63500" dist="25400" dir="2700000" rotWithShape="0">
                      <a:srgbClr val="000000">
                        <a:alpha val="70000"/>
                      </a:srgbClr>
                    </a:outerShdw>
                  </a:effectLst>
                </a:endParaRPr>
              </a:p>
            </p:txBody>
          </p:sp>
          <p:grpSp>
            <p:nvGrpSpPr>
              <p:cNvPr id="15" name="Group 13">
                <a:extLst>
                  <a:ext uri="{FF2B5EF4-FFF2-40B4-BE49-F238E27FC236}">
                    <a16:creationId xmlns:a16="http://schemas.microsoft.com/office/drawing/2014/main" id="{B2656C20-4042-4571-B49B-A4B645C0D76E}"/>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6" name="Picture 15" descr="A picture containing drawing, room&#10;&#10;Description automatically generated">
                  <a:extLst>
                    <a:ext uri="{FF2B5EF4-FFF2-40B4-BE49-F238E27FC236}">
                      <a16:creationId xmlns:a16="http://schemas.microsoft.com/office/drawing/2014/main" id="{7C4A7054-B0A0-40DC-B51D-B2D4AE844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7" name="Picture 16" descr="A close up of a logo&#10;&#10;Description automatically generated">
                  <a:extLst>
                    <a:ext uri="{FF2B5EF4-FFF2-40B4-BE49-F238E27FC236}">
                      <a16:creationId xmlns:a16="http://schemas.microsoft.com/office/drawing/2014/main" id="{8627415D-F3E2-4067-93F5-99ECCFCF9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8" name="Picture 17">
                  <a:extLst>
                    <a:ext uri="{FF2B5EF4-FFF2-40B4-BE49-F238E27FC236}">
                      <a16:creationId xmlns:a16="http://schemas.microsoft.com/office/drawing/2014/main" id="{5CD40875-D24E-4230-AFBD-F7C697FC47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3" name="Rectangle 12">
              <a:extLst>
                <a:ext uri="{FF2B5EF4-FFF2-40B4-BE49-F238E27FC236}">
                  <a16:creationId xmlns:a16="http://schemas.microsoft.com/office/drawing/2014/main" id="{DC04D890-4AEB-4299-B09E-C21A71394D8B}"/>
                </a:ext>
              </a:extLst>
            </p:cNvPr>
            <p:cNvSpPr/>
            <p:nvPr/>
          </p:nvSpPr>
          <p:spPr>
            <a:xfrm>
              <a:off x="2514600" y="6188090"/>
              <a:ext cx="5048626" cy="333851"/>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spTree>
    <p:extLst>
      <p:ext uri="{BB962C8B-B14F-4D97-AF65-F5344CB8AC3E}">
        <p14:creationId xmlns:p14="http://schemas.microsoft.com/office/powerpoint/2010/main" val="3907903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light in the clouds&#10;&#10;Description automatically generated">
            <a:extLst>
              <a:ext uri="{FF2B5EF4-FFF2-40B4-BE49-F238E27FC236}">
                <a16:creationId xmlns:a16="http://schemas.microsoft.com/office/drawing/2014/main" id="{8D7FC4CC-9F00-4E00-94B0-E8CCC4C74065}"/>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4" name="Picture 13" descr="A light in the clouds&#10;&#10;Description automatically generated">
            <a:extLst>
              <a:ext uri="{FF2B5EF4-FFF2-40B4-BE49-F238E27FC236}">
                <a16:creationId xmlns:a16="http://schemas.microsoft.com/office/drawing/2014/main" id="{BCD56A3E-3200-486D-AE4C-286C13F7DDEA}"/>
              </a:ext>
            </a:extLst>
          </p:cNvPr>
          <p:cNvPicPr>
            <a:picLocks noChangeAspect="1"/>
          </p:cNvPicPr>
          <p:nvPr/>
        </p:nvPicPr>
        <p:blipFill>
          <a:blip r:embed="rId3">
            <a:alphaModFix amt="5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6868" name="Line 7"/>
          <p:cNvSpPr>
            <a:spLocks noChangeShapeType="1"/>
          </p:cNvSpPr>
          <p:nvPr/>
        </p:nvSpPr>
        <p:spPr bwMode="auto">
          <a:xfrm flipH="1" flipV="1">
            <a:off x="-557806" y="155349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36374" y="1004994"/>
            <a:ext cx="996696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485045" y="1168930"/>
            <a:ext cx="11212684" cy="4918719"/>
          </a:xfrm>
          <a:prstGeom prst="rect">
            <a:avLst/>
          </a:prstGeom>
          <a:noFill/>
          <a:ln w="53975">
            <a:noFill/>
          </a:ln>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4. When Jesus arrives at the temple, what does He discover in the temple courts? </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5. Why does Jesus object to animal merchants and money changers?</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447965" y="169551"/>
            <a:ext cx="3439236" cy="5848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3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5400" b="1" kern="100" dirty="0">
                <a:effectLst/>
                <a:latin typeface="Calibri" panose="020F0502020204030204" pitchFamily="34" charset="0"/>
                <a:ea typeface="Calibri" panose="020F0502020204030204" pitchFamily="34" charset="0"/>
                <a:cs typeface="Calibri" panose="020F0502020204030204" pitchFamily="34" charset="0"/>
              </a:rPr>
              <a:t>JESUS CLEANSES THE TEMPLE</a:t>
            </a:r>
          </a:p>
        </p:txBody>
      </p:sp>
      <p:sp>
        <p:nvSpPr>
          <p:cNvPr id="21" name="Rectangle 20">
            <a:extLst>
              <a:ext uri="{FF2B5EF4-FFF2-40B4-BE49-F238E27FC236}">
                <a16:creationId xmlns:a16="http://schemas.microsoft.com/office/drawing/2014/main" id="{D5CA7739-1376-4613-8ADE-73CDD8360891}"/>
              </a:ext>
            </a:extLst>
          </p:cNvPr>
          <p:cNvSpPr/>
          <p:nvPr/>
        </p:nvSpPr>
        <p:spPr>
          <a:xfrm>
            <a:off x="777268" y="1569062"/>
            <a:ext cx="10500331" cy="1394997"/>
          </a:xfrm>
          <a:prstGeom prst="rect">
            <a:avLst/>
          </a:prstGeom>
          <a:solidFill>
            <a:schemeClr val="accent1">
              <a:lumMod val="40000"/>
              <a:lumOff val="60000"/>
              <a:alpha val="5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The temple courts were supposed to be places of worship, but Jesus discovers that they are being used as a marketplace. People were selling various animals for travelers to use as sacrifices, and money changers were providing services at their tables. It would almost be impossible to approach God in worship without passing money to a third party.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18926" y="36914"/>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a:solidFill>
                  <a:schemeClr val="tx1"/>
                </a:solidFill>
                <a:latin typeface="Gotham Medium" panose="02000604030000020004"/>
              </a:rPr>
              <a:t>QUESTION &amp; ANSWER</a:t>
            </a:r>
            <a:endParaRPr lang="en-US" sz="1800" b="1">
              <a:solidFill>
                <a:schemeClr val="tx1"/>
              </a:solidFill>
              <a:latin typeface="Gotham Medium" panose="02000604030000020004"/>
            </a:endParaRPr>
          </a:p>
        </p:txBody>
      </p:sp>
      <p:sp>
        <p:nvSpPr>
          <p:cNvPr id="12" name="Rectangle 11">
            <a:extLst>
              <a:ext uri="{FF2B5EF4-FFF2-40B4-BE49-F238E27FC236}">
                <a16:creationId xmlns:a16="http://schemas.microsoft.com/office/drawing/2014/main" id="{43E01BC6-A475-427E-AAE4-EABF933AD3A0}"/>
              </a:ext>
            </a:extLst>
          </p:cNvPr>
          <p:cNvSpPr/>
          <p:nvPr/>
        </p:nvSpPr>
        <p:spPr>
          <a:xfrm>
            <a:off x="777268" y="3859236"/>
            <a:ext cx="10500331" cy="1724318"/>
          </a:xfrm>
          <a:prstGeom prst="rect">
            <a:avLst/>
          </a:prstGeom>
          <a:solidFill>
            <a:schemeClr val="accent1">
              <a:lumMod val="40000"/>
              <a:lumOff val="60000"/>
              <a:alpha val="5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Jesus specifically charged them with turning His Father’s house into a marketplace. His primary concern was that the temple be used for its intended purpose: the worship of God. The quotation His disciples remembered provides additional insight into Jesus’ motives. He had a zeal, or passion, for God’s house, so He earnestly desires it to be used for communion with God, not for financial transactions to enrich the people running the place. </a:t>
            </a:r>
          </a:p>
        </p:txBody>
      </p:sp>
      <p:sp>
        <p:nvSpPr>
          <p:cNvPr id="13" name="Slide Number Placeholder 1">
            <a:extLst>
              <a:ext uri="{FF2B5EF4-FFF2-40B4-BE49-F238E27FC236}">
                <a16:creationId xmlns:a16="http://schemas.microsoft.com/office/drawing/2014/main" id="{DE2CC819-406C-4B83-835A-1A154365B191}"/>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16</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938802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4B7CB-9619-5D05-D303-69D25922A36F}"/>
            </a:ext>
          </a:extLst>
        </p:cNvPr>
        <p:cNvGrpSpPr/>
        <p:nvPr/>
      </p:nvGrpSpPr>
      <p:grpSpPr>
        <a:xfrm>
          <a:off x="0" y="0"/>
          <a:ext cx="0" cy="0"/>
          <a:chOff x="0" y="0"/>
          <a:chExt cx="0" cy="0"/>
        </a:xfrm>
      </p:grpSpPr>
      <p:pic>
        <p:nvPicPr>
          <p:cNvPr id="15" name="Picture 14" descr="A light in the clouds&#10;&#10;Description automatically generated">
            <a:extLst>
              <a:ext uri="{FF2B5EF4-FFF2-40B4-BE49-F238E27FC236}">
                <a16:creationId xmlns:a16="http://schemas.microsoft.com/office/drawing/2014/main" id="{EE88561C-6859-2188-8304-044ADD5B4982}"/>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4" name="Picture 13" descr="A light in the clouds&#10;&#10;Description automatically generated">
            <a:extLst>
              <a:ext uri="{FF2B5EF4-FFF2-40B4-BE49-F238E27FC236}">
                <a16:creationId xmlns:a16="http://schemas.microsoft.com/office/drawing/2014/main" id="{62749D76-2960-FF30-B385-25E6C53A2CD4}"/>
              </a:ext>
            </a:extLst>
          </p:cNvPr>
          <p:cNvPicPr>
            <a:picLocks noChangeAspect="1"/>
          </p:cNvPicPr>
          <p:nvPr/>
        </p:nvPicPr>
        <p:blipFill>
          <a:blip r:embed="rId3">
            <a:alphaModFix amt="5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6868" name="Line 7">
            <a:extLst>
              <a:ext uri="{FF2B5EF4-FFF2-40B4-BE49-F238E27FC236}">
                <a16:creationId xmlns:a16="http://schemas.microsoft.com/office/drawing/2014/main" id="{8C419700-0823-B48C-F3C5-21B6E1C5F56F}"/>
              </a:ext>
            </a:extLst>
          </p:cNvPr>
          <p:cNvSpPr>
            <a:spLocks noChangeShapeType="1"/>
          </p:cNvSpPr>
          <p:nvPr/>
        </p:nvSpPr>
        <p:spPr bwMode="auto">
          <a:xfrm flipH="1" flipV="1">
            <a:off x="-557806" y="155349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36869" name="Line 8">
            <a:extLst>
              <a:ext uri="{FF2B5EF4-FFF2-40B4-BE49-F238E27FC236}">
                <a16:creationId xmlns:a16="http://schemas.microsoft.com/office/drawing/2014/main" id="{B4141B39-4A95-3A87-7F33-FDF4EAFB464F}"/>
              </a:ext>
            </a:extLst>
          </p:cNvPr>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11" name="Line 7">
            <a:extLst>
              <a:ext uri="{FF2B5EF4-FFF2-40B4-BE49-F238E27FC236}">
                <a16:creationId xmlns:a16="http://schemas.microsoft.com/office/drawing/2014/main" id="{56EED457-BA08-C9BC-75AF-2398ECB3467E}"/>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cxnSp>
        <p:nvCxnSpPr>
          <p:cNvPr id="33" name="Straight Connector 32">
            <a:extLst>
              <a:ext uri="{FF2B5EF4-FFF2-40B4-BE49-F238E27FC236}">
                <a16:creationId xmlns:a16="http://schemas.microsoft.com/office/drawing/2014/main" id="{53752208-1334-1892-2A5B-B5CB59DB5A13}"/>
              </a:ext>
            </a:extLst>
          </p:cNvPr>
          <p:cNvCxnSpPr/>
          <p:nvPr/>
        </p:nvCxnSpPr>
        <p:spPr>
          <a:xfrm>
            <a:off x="336374" y="1004994"/>
            <a:ext cx="996696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AF24C12-1631-7241-4269-10AF4552868A}"/>
              </a:ext>
            </a:extLst>
          </p:cNvPr>
          <p:cNvSpPr/>
          <p:nvPr/>
        </p:nvSpPr>
        <p:spPr>
          <a:xfrm>
            <a:off x="485045" y="1168930"/>
            <a:ext cx="11212684" cy="5906682"/>
          </a:xfrm>
          <a:prstGeom prst="rect">
            <a:avLst/>
          </a:prstGeom>
          <a:noFill/>
          <a:ln w="53975">
            <a:noFill/>
          </a:ln>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6. How does Jesus respond to a demand for a sign?</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7. How are the temple and Jesus’ body connected?</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8. Why wouldn’t Jesus entrust Himself to the people?</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99E3C810-9927-26C0-6369-8FD83ACC6150}"/>
              </a:ext>
            </a:extLst>
          </p:cNvPr>
          <p:cNvSpPr txBox="1">
            <a:spLocks/>
          </p:cNvSpPr>
          <p:nvPr/>
        </p:nvSpPr>
        <p:spPr>
          <a:xfrm>
            <a:off x="7800382" y="169551"/>
            <a:ext cx="4086819" cy="55948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4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5400" b="1" kern="100" dirty="0">
                <a:effectLst/>
                <a:latin typeface="Calibri" panose="020F0502020204030204" pitchFamily="34" charset="0"/>
                <a:ea typeface="Calibri" panose="020F0502020204030204" pitchFamily="34" charset="0"/>
                <a:cs typeface="Calibri" panose="020F0502020204030204" pitchFamily="34" charset="0"/>
              </a:rPr>
              <a:t>JESUS SPEAKS ABOUT HIS BODY</a:t>
            </a:r>
          </a:p>
        </p:txBody>
      </p:sp>
      <p:sp>
        <p:nvSpPr>
          <p:cNvPr id="21" name="Rectangle 20">
            <a:extLst>
              <a:ext uri="{FF2B5EF4-FFF2-40B4-BE49-F238E27FC236}">
                <a16:creationId xmlns:a16="http://schemas.microsoft.com/office/drawing/2014/main" id="{34B3E9AE-EE94-C811-90B9-A45C14537E4E}"/>
              </a:ext>
            </a:extLst>
          </p:cNvPr>
          <p:cNvSpPr/>
          <p:nvPr/>
        </p:nvSpPr>
        <p:spPr>
          <a:xfrm>
            <a:off x="777268" y="1569062"/>
            <a:ext cx="10500331" cy="1264642"/>
          </a:xfrm>
          <a:prstGeom prst="rect">
            <a:avLst/>
          </a:prstGeom>
          <a:solidFill>
            <a:schemeClr val="accent1">
              <a:lumMod val="40000"/>
              <a:lumOff val="60000"/>
              <a:alpha val="5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The Jews’ demand for a sign did not originate from belief. They want Jesus to justify His actions and demonstrate by whose authority He acts in the temple. Jesus does not give them the type of miraculous sign that they desire. He provides them with a different kind of sign, a prediction of His death and resurrection. They, of course, misunderstand this and think He is referring to the physical temple.</a:t>
            </a:r>
          </a:p>
        </p:txBody>
      </p:sp>
      <p:sp>
        <p:nvSpPr>
          <p:cNvPr id="18" name="Title 2">
            <a:extLst>
              <a:ext uri="{FF2B5EF4-FFF2-40B4-BE49-F238E27FC236}">
                <a16:creationId xmlns:a16="http://schemas.microsoft.com/office/drawing/2014/main" id="{88E13685-53AF-6C5C-C9B0-3B3476D70A51}"/>
              </a:ext>
            </a:extLst>
          </p:cNvPr>
          <p:cNvSpPr txBox="1">
            <a:spLocks/>
          </p:cNvSpPr>
          <p:nvPr/>
        </p:nvSpPr>
        <p:spPr>
          <a:xfrm>
            <a:off x="118926" y="36914"/>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a:solidFill>
                  <a:schemeClr val="tx1"/>
                </a:solidFill>
                <a:latin typeface="Gotham Medium" panose="02000604030000020004"/>
              </a:rPr>
              <a:t>QUESTION &amp; ANSWER</a:t>
            </a:r>
            <a:endParaRPr lang="en-US" sz="1800" b="1">
              <a:solidFill>
                <a:schemeClr val="tx1"/>
              </a:solidFill>
              <a:latin typeface="Gotham Medium" panose="02000604030000020004"/>
            </a:endParaRPr>
          </a:p>
        </p:txBody>
      </p:sp>
      <p:sp>
        <p:nvSpPr>
          <p:cNvPr id="12" name="Rectangle 11">
            <a:extLst>
              <a:ext uri="{FF2B5EF4-FFF2-40B4-BE49-F238E27FC236}">
                <a16:creationId xmlns:a16="http://schemas.microsoft.com/office/drawing/2014/main" id="{20EDD4DE-9245-87B1-74C7-34F6641ED8ED}"/>
              </a:ext>
            </a:extLst>
          </p:cNvPr>
          <p:cNvSpPr/>
          <p:nvPr/>
        </p:nvSpPr>
        <p:spPr>
          <a:xfrm>
            <a:off x="777268" y="3579836"/>
            <a:ext cx="10500331" cy="968278"/>
          </a:xfrm>
          <a:prstGeom prst="rect">
            <a:avLst/>
          </a:prstGeom>
          <a:solidFill>
            <a:schemeClr val="accent1">
              <a:lumMod val="40000"/>
              <a:lumOff val="60000"/>
              <a:alpha val="5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The temple is a physical space to make sacrifices, welcome the presence of God, and worship. Jesus’ body becomes a replacement temple. Jesus is the new “place” where all people can meet God. God has taken on flesh and dwells among His people.</a:t>
            </a:r>
          </a:p>
        </p:txBody>
      </p:sp>
      <p:sp>
        <p:nvSpPr>
          <p:cNvPr id="13" name="Slide Number Placeholder 1">
            <a:extLst>
              <a:ext uri="{FF2B5EF4-FFF2-40B4-BE49-F238E27FC236}">
                <a16:creationId xmlns:a16="http://schemas.microsoft.com/office/drawing/2014/main" id="{C9AEEF45-9234-4618-EA4D-7573787F23E6}"/>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17</a:t>
            </a:fld>
            <a:endParaRPr lang="en-US" dirty="0">
              <a:solidFill>
                <a:srgbClr val="002060"/>
              </a:solidFill>
              <a:latin typeface="Arial Black" panose="020B0A04020102020204" pitchFamily="34" charset="0"/>
            </a:endParaRPr>
          </a:p>
        </p:txBody>
      </p:sp>
      <p:sp>
        <p:nvSpPr>
          <p:cNvPr id="2" name="Rectangle 1">
            <a:extLst>
              <a:ext uri="{FF2B5EF4-FFF2-40B4-BE49-F238E27FC236}">
                <a16:creationId xmlns:a16="http://schemas.microsoft.com/office/drawing/2014/main" id="{442AD91F-788A-87F7-AC7B-604FF8E335FF}"/>
              </a:ext>
            </a:extLst>
          </p:cNvPr>
          <p:cNvSpPr/>
          <p:nvPr/>
        </p:nvSpPr>
        <p:spPr>
          <a:xfrm>
            <a:off x="929668" y="5205436"/>
            <a:ext cx="10500331" cy="1264642"/>
          </a:xfrm>
          <a:prstGeom prst="rect">
            <a:avLst/>
          </a:prstGeom>
          <a:solidFill>
            <a:schemeClr val="accent1">
              <a:lumMod val="40000"/>
              <a:lumOff val="60000"/>
              <a:alpha val="5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Although John 2:23 says that the people believe in Jesus’ name, they do not have a full understanding of who He is. Later stories in the Gospel reveal that many people who initially follow Jesus will abandon Him, because they do not understand His role. According to John, Jesus knows all people and what is in them. He is not limited by human understanding but has divine insight into motives.</a:t>
            </a:r>
          </a:p>
        </p:txBody>
      </p:sp>
    </p:spTree>
    <p:extLst>
      <p:ext uri="{BB962C8B-B14F-4D97-AF65-F5344CB8AC3E}">
        <p14:creationId xmlns:p14="http://schemas.microsoft.com/office/powerpoint/2010/main" val="2027707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in the clouds&#10;&#10;Description automatically generated">
            <a:extLst>
              <a:ext uri="{FF2B5EF4-FFF2-40B4-BE49-F238E27FC236}">
                <a16:creationId xmlns:a16="http://schemas.microsoft.com/office/drawing/2014/main" id="{D06D470D-A8DC-4F8E-A8E7-314A234F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4676F6D0-DB31-CDF4-CB58-52DCB873ABEF}"/>
              </a:ext>
            </a:extLst>
          </p:cNvPr>
          <p:cNvSpPr txBox="1"/>
          <p:nvPr/>
        </p:nvSpPr>
        <p:spPr>
          <a:xfrm>
            <a:off x="802755" y="3249637"/>
            <a:ext cx="8089017" cy="2936188"/>
          </a:xfrm>
          <a:prstGeom prst="rect">
            <a:avLst/>
          </a:prstGeom>
          <a:solidFill>
            <a:schemeClr val="bg1">
              <a:alpha val="20000"/>
            </a:schemeClr>
          </a:solidFill>
          <a:ln>
            <a:gradFill flip="none" rotWithShape="1">
              <a:gsLst>
                <a:gs pos="0">
                  <a:srgbClr val="002060"/>
                </a:gs>
                <a:gs pos="33000">
                  <a:srgbClr val="0070C0"/>
                </a:gs>
                <a:gs pos="16000">
                  <a:schemeClr val="accent1">
                    <a:lumMod val="45000"/>
                    <a:lumOff val="55000"/>
                  </a:schemeClr>
                </a:gs>
                <a:gs pos="100000">
                  <a:schemeClr val="bg2"/>
                </a:gs>
              </a:gsLst>
              <a:path path="circle">
                <a:fillToRect l="100000" t="100000"/>
              </a:path>
              <a:tileRect r="-100000" b="-100000"/>
            </a:gra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a:ln w="0"/>
                <a:effectLst>
                  <a:outerShdw blurRad="38100" dist="19050" dir="2700000" algn="tl" rotWithShape="0">
                    <a:schemeClr val="dk1">
                      <a:alpha val="40000"/>
                    </a:schemeClr>
                  </a:outerShdw>
                </a:effectLst>
                <a:latin typeface="Arial Black" panose="020B0A04020102020204" pitchFamily="34" charset="0"/>
              </a:rPr>
              <a:t>upon</a:t>
            </a:r>
            <a:r>
              <a:rPr lang="en-US" sz="2800" i="1">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11" name="Group 10">
            <a:extLst>
              <a:ext uri="{FF2B5EF4-FFF2-40B4-BE49-F238E27FC236}">
                <a16:creationId xmlns:a16="http://schemas.microsoft.com/office/drawing/2014/main" id="{9E1AA1C2-9BEA-4430-9487-075ECF958E7D}"/>
              </a:ext>
            </a:extLst>
          </p:cNvPr>
          <p:cNvGrpSpPr/>
          <p:nvPr/>
        </p:nvGrpSpPr>
        <p:grpSpPr>
          <a:xfrm>
            <a:off x="7455876" y="6077245"/>
            <a:ext cx="4088009" cy="571545"/>
            <a:chOff x="2514600" y="5649894"/>
            <a:chExt cx="5048626" cy="872047"/>
          </a:xfrm>
        </p:grpSpPr>
        <p:grpSp>
          <p:nvGrpSpPr>
            <p:cNvPr id="12" name="Group 11">
              <a:extLst>
                <a:ext uri="{FF2B5EF4-FFF2-40B4-BE49-F238E27FC236}">
                  <a16:creationId xmlns:a16="http://schemas.microsoft.com/office/drawing/2014/main" id="{7AAA1E9F-481E-4E6C-B71A-AAF3E641E551}"/>
                </a:ext>
              </a:extLst>
            </p:cNvPr>
            <p:cNvGrpSpPr/>
            <p:nvPr/>
          </p:nvGrpSpPr>
          <p:grpSpPr>
            <a:xfrm>
              <a:off x="3200400" y="5649894"/>
              <a:ext cx="3659864" cy="452610"/>
              <a:chOff x="3142974" y="6271325"/>
              <a:chExt cx="6718852" cy="1014475"/>
            </a:xfrm>
          </p:grpSpPr>
          <p:sp>
            <p:nvSpPr>
              <p:cNvPr id="14" name="Rectangle: Rounded Corners 13">
                <a:extLst>
                  <a:ext uri="{FF2B5EF4-FFF2-40B4-BE49-F238E27FC236}">
                    <a16:creationId xmlns:a16="http://schemas.microsoft.com/office/drawing/2014/main" id="{BB2EED20-80AC-4C51-A074-65C21CB2EB7E}"/>
                  </a:ext>
                </a:extLst>
              </p:cNvPr>
              <p:cNvSpPr/>
              <p:nvPr/>
            </p:nvSpPr>
            <p:spPr>
              <a:xfrm>
                <a:off x="3142974" y="6343198"/>
                <a:ext cx="6718852" cy="870737"/>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a:effectLst>
                    <a:outerShdw blurRad="63500" dist="25400" dir="2700000" rotWithShape="0">
                      <a:srgbClr val="000000">
                        <a:alpha val="70000"/>
                      </a:srgbClr>
                    </a:outerShdw>
                  </a:effectLst>
                </a:endParaRPr>
              </a:p>
            </p:txBody>
          </p:sp>
          <p:grpSp>
            <p:nvGrpSpPr>
              <p:cNvPr id="15" name="Group 13">
                <a:extLst>
                  <a:ext uri="{FF2B5EF4-FFF2-40B4-BE49-F238E27FC236}">
                    <a16:creationId xmlns:a16="http://schemas.microsoft.com/office/drawing/2014/main" id="{B2656C20-4042-4571-B49B-A4B645C0D76E}"/>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6" name="Picture 15" descr="A picture containing drawing, room&#10;&#10;Description automatically generated">
                  <a:extLst>
                    <a:ext uri="{FF2B5EF4-FFF2-40B4-BE49-F238E27FC236}">
                      <a16:creationId xmlns:a16="http://schemas.microsoft.com/office/drawing/2014/main" id="{7C4A7054-B0A0-40DC-B51D-B2D4AE844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7" name="Picture 16" descr="A close up of a logo&#10;&#10;Description automatically generated">
                  <a:extLst>
                    <a:ext uri="{FF2B5EF4-FFF2-40B4-BE49-F238E27FC236}">
                      <a16:creationId xmlns:a16="http://schemas.microsoft.com/office/drawing/2014/main" id="{8627415D-F3E2-4067-93F5-99ECCFCF9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8" name="Picture 17">
                  <a:extLst>
                    <a:ext uri="{FF2B5EF4-FFF2-40B4-BE49-F238E27FC236}">
                      <a16:creationId xmlns:a16="http://schemas.microsoft.com/office/drawing/2014/main" id="{5CD40875-D24E-4230-AFBD-F7C697FC47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3" name="Rectangle 12">
              <a:extLst>
                <a:ext uri="{FF2B5EF4-FFF2-40B4-BE49-F238E27FC236}">
                  <a16:creationId xmlns:a16="http://schemas.microsoft.com/office/drawing/2014/main" id="{DC04D890-4AEB-4299-B09E-C21A71394D8B}"/>
                </a:ext>
              </a:extLst>
            </p:cNvPr>
            <p:cNvSpPr/>
            <p:nvPr/>
          </p:nvSpPr>
          <p:spPr>
            <a:xfrm>
              <a:off x="2514600" y="6188090"/>
              <a:ext cx="5048626" cy="333851"/>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a:t>
              </a:r>
              <a:r>
                <a:rPr lang="en-US" sz="500">
                  <a:solidFill>
                    <a:schemeClr val="bg1"/>
                  </a:solidFill>
                  <a:latin typeface="Gotham Book"/>
                  <a:cs typeface="Lucida Sans Unicode" panose="020B0602030504020204" pitchFamily="34" charset="0"/>
                </a:rPr>
                <a:t>SUMMER 2025 </a:t>
              </a:r>
              <a:r>
                <a:rPr lang="en-US" sz="500" dirty="0">
                  <a:solidFill>
                    <a:schemeClr val="bg1"/>
                  </a:solidFill>
                  <a:latin typeface="Gotham Book"/>
                  <a:cs typeface="Lucida Sans Unicode" panose="020B0602030504020204" pitchFamily="34" charset="0"/>
                </a:rPr>
                <a:t>quarter with permission, © David C Cook, https://davidccook.org. May not be further reproduced. All rights reserved.</a:t>
              </a:r>
            </a:p>
          </p:txBody>
        </p:sp>
      </p:grpSp>
    </p:spTree>
    <p:extLst>
      <p:ext uri="{BB962C8B-B14F-4D97-AF65-F5344CB8AC3E}">
        <p14:creationId xmlns:p14="http://schemas.microsoft.com/office/powerpoint/2010/main" val="1687113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1D28DA48-467A-45D6-9F8A-92008BC44EE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sp>
        <p:nvSpPr>
          <p:cNvPr id="2" name="Title 1">
            <a:extLst>
              <a:ext uri="{FF2B5EF4-FFF2-40B4-BE49-F238E27FC236}">
                <a16:creationId xmlns:a16="http://schemas.microsoft.com/office/drawing/2014/main" id="{BC0BB60E-8441-4A72-E985-53B6D5B7D6EE}"/>
              </a:ext>
            </a:extLst>
          </p:cNvPr>
          <p:cNvSpPr>
            <a:spLocks noGrp="1"/>
          </p:cNvSpPr>
          <p:nvPr>
            <p:ph type="title"/>
          </p:nvPr>
        </p:nvSpPr>
        <p:spPr>
          <a:xfrm>
            <a:off x="492746" y="932644"/>
            <a:ext cx="10026650" cy="655637"/>
          </a:xfrm>
        </p:spPr>
        <p:txBody>
          <a:bodyPr>
            <a:normAutofit/>
          </a:bodyPr>
          <a:lstStyle/>
          <a:p>
            <a:pPr marL="0" marR="0" algn="l">
              <a:lnSpc>
                <a:spcPct val="107000"/>
              </a:lnSpc>
              <a:spcBef>
                <a:spcPts val="0"/>
              </a:spcBef>
              <a:spcAft>
                <a:spcPts val="0"/>
              </a:spcAft>
            </a:pPr>
            <a:r>
              <a:rPr lang="en-US" sz="3600" b="1" cap="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p>
        </p:txBody>
      </p:sp>
      <p:sp>
        <p:nvSpPr>
          <p:cNvPr id="3" name="Content Placeholder 2">
            <a:extLst>
              <a:ext uri="{FF2B5EF4-FFF2-40B4-BE49-F238E27FC236}">
                <a16:creationId xmlns:a16="http://schemas.microsoft.com/office/drawing/2014/main" id="{03D7AAC8-C1E7-6313-1CE0-BBBBCFC90064}"/>
              </a:ext>
            </a:extLst>
          </p:cNvPr>
          <p:cNvSpPr>
            <a:spLocks noGrp="1"/>
          </p:cNvSpPr>
          <p:nvPr>
            <p:ph idx="1"/>
          </p:nvPr>
        </p:nvSpPr>
        <p:spPr>
          <a:xfrm>
            <a:off x="1037231" y="1588282"/>
            <a:ext cx="10691578" cy="3346574"/>
          </a:xfrm>
          <a:noFill/>
        </p:spPr>
        <p:txBody>
          <a:bodyPr>
            <a:normAutofit/>
          </a:bodyPr>
          <a:lstStyle/>
          <a:p>
            <a:pPr marL="0" marR="0" indent="0">
              <a:lnSpc>
                <a:spcPct val="107000"/>
              </a:lnSpc>
              <a:spcBef>
                <a:spcPts val="0"/>
              </a:spcBef>
              <a:spcAft>
                <a:spcPts val="0"/>
              </a:spcAft>
              <a:buNone/>
            </a:pPr>
            <a:r>
              <a:rPr lang="en-US" sz="3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Lord God, we are amazed to consider ourselves a temple of Your presence. We ask You to renew us and rid us of anything not pleasing in Your sight: greed, selfishness, and insincerity. Help us to be more like Jesus, who communicated Your truth and mercy to those around Him. In His name we pray, Amen.</a:t>
            </a:r>
          </a:p>
        </p:txBody>
      </p:sp>
      <p:sp>
        <p:nvSpPr>
          <p:cNvPr id="4" name="Title 1">
            <a:extLst>
              <a:ext uri="{FF2B5EF4-FFF2-40B4-BE49-F238E27FC236}">
                <a16:creationId xmlns:a16="http://schemas.microsoft.com/office/drawing/2014/main" id="{ADFE4E28-7984-4561-9D9C-D3C2770ECE1F}"/>
              </a:ext>
            </a:extLst>
          </p:cNvPr>
          <p:cNvSpPr txBox="1">
            <a:spLocks/>
          </p:cNvSpPr>
          <p:nvPr/>
        </p:nvSpPr>
        <p:spPr>
          <a:xfrm>
            <a:off x="1702159" y="4896182"/>
            <a:ext cx="10026650" cy="655637"/>
          </a:xfrm>
          <a:prstGeom prst="rect">
            <a:avLst/>
          </a:prstGeom>
          <a:noFill/>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marL="0" marR="0">
              <a:lnSpc>
                <a:spcPct val="107000"/>
              </a:lnSpc>
              <a:spcBef>
                <a:spcPts val="0"/>
              </a:spcBef>
              <a:spcAft>
                <a:spcPts val="0"/>
              </a:spcAft>
            </a:pPr>
            <a:r>
              <a:rPr lang="en-US" sz="32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Thought to Remember</a:t>
            </a:r>
          </a:p>
        </p:txBody>
      </p:sp>
      <p:sp>
        <p:nvSpPr>
          <p:cNvPr id="5" name="Content Placeholder 2">
            <a:extLst>
              <a:ext uri="{FF2B5EF4-FFF2-40B4-BE49-F238E27FC236}">
                <a16:creationId xmlns:a16="http://schemas.microsoft.com/office/drawing/2014/main" id="{8440C3F4-DD89-48E5-497E-4BCDC41DD7C6}"/>
              </a:ext>
            </a:extLst>
          </p:cNvPr>
          <p:cNvSpPr txBox="1">
            <a:spLocks/>
          </p:cNvSpPr>
          <p:nvPr/>
        </p:nvSpPr>
        <p:spPr>
          <a:xfrm>
            <a:off x="2500603" y="5459364"/>
            <a:ext cx="8418409" cy="1398636"/>
          </a:xfrm>
          <a:prstGeom prst="rect">
            <a:avLst/>
          </a:prstGeom>
        </p:spPr>
        <p:txBody>
          <a:bodyPr vert="horz" lIns="0" tIns="0" rIns="0" bIns="0" rtlCol="0" anchor="t" anchorCtr="0">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32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body of Christ is God’s temple.</a:t>
            </a:r>
          </a:p>
        </p:txBody>
      </p:sp>
      <p:cxnSp>
        <p:nvCxnSpPr>
          <p:cNvPr id="9" name="Straight Connector 8">
            <a:extLst>
              <a:ext uri="{FF2B5EF4-FFF2-40B4-BE49-F238E27FC236}">
                <a16:creationId xmlns:a16="http://schemas.microsoft.com/office/drawing/2014/main" id="{F805EF57-3B00-95E0-D565-1F95B40E9676}"/>
              </a:ext>
            </a:extLst>
          </p:cNvPr>
          <p:cNvCxnSpPr>
            <a:cxnSpLocks/>
          </p:cNvCxnSpPr>
          <p:nvPr/>
        </p:nvCxnSpPr>
        <p:spPr>
          <a:xfrm>
            <a:off x="492746" y="4837033"/>
            <a:ext cx="10972800" cy="0"/>
          </a:xfrm>
          <a:prstGeom prst="line">
            <a:avLst/>
          </a:prstGeom>
          <a:ln w="920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588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35514CED-2458-4530-A662-FCAE6E52E74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5" name="TextBox 4">
            <a:extLst>
              <a:ext uri="{FF2B5EF4-FFF2-40B4-BE49-F238E27FC236}">
                <a16:creationId xmlns:a16="http://schemas.microsoft.com/office/drawing/2014/main" id="{B1287DED-06E3-4317-4565-7C1DAD471D33}"/>
              </a:ext>
            </a:extLst>
          </p:cNvPr>
          <p:cNvSpPr txBox="1"/>
          <p:nvPr/>
        </p:nvSpPr>
        <p:spPr>
          <a:xfrm>
            <a:off x="0" y="51796"/>
            <a:ext cx="12192000" cy="7945252"/>
          </a:xfrm>
          <a:prstGeom prst="rect">
            <a:avLst/>
          </a:prstGeom>
          <a:solidFill>
            <a:schemeClr val="tx2">
              <a:lumMod val="25000"/>
              <a:lumOff val="75000"/>
              <a:alpha val="30000"/>
            </a:schemeClr>
          </a:solidFill>
          <a:ln>
            <a:solidFill>
              <a:srgbClr val="002060"/>
            </a:solidFill>
          </a:ln>
        </p:spPr>
        <p:txBody>
          <a:bodyPr wrap="square">
            <a:spAutoFit/>
          </a:bodyPr>
          <a:lstStyle/>
          <a:p>
            <a:pPr marL="778657" lvl="2" hangingPunct="0">
              <a:tabLst>
                <a:tab pos="642915" algn="l"/>
              </a:tabLst>
            </a:pP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spcBef>
                <a:spcPts val="1200"/>
              </a:spcBef>
              <a:tabLst>
                <a:tab pos="642915" algn="l"/>
              </a:tabLst>
            </a:pPr>
            <a:endParaRPr lang="en-US" sz="12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78657" lvl="2" hangingPunct="0">
              <a:spcBef>
                <a:spcPts val="1200"/>
              </a:spcBef>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657350" lvl="3" indent="-457200">
              <a:buFont typeface="Wingdings" panose="05000000000000000000" pitchFamily="2" charset="2"/>
              <a:buChar char="q"/>
              <a:defRPr/>
            </a:pPr>
            <a:r>
              <a:rPr lang="en-US" sz="2800" b="1" cap="small" dirty="0">
                <a:solidFill>
                  <a:srgbClr val="002060"/>
                </a:solidFill>
                <a:effectLst>
                  <a:outerShdw blurRad="38100" dist="38100" dir="2700000" algn="tl">
                    <a:srgbClr val="000000">
                      <a:alpha val="43137"/>
                    </a:srgbClr>
                  </a:outerShdw>
                </a:effectLst>
                <a:latin typeface="Gotham Medium" panose="02000604030000020004"/>
              </a:rPr>
              <a:t>Jesus Cleanses the Temple - John 2:13–17 NIV</a:t>
            </a:r>
          </a:p>
          <a:p>
            <a:pPr marL="1657350" lvl="3" indent="-457200">
              <a:buFont typeface="Wingdings" panose="05000000000000000000" pitchFamily="2" charset="2"/>
              <a:buChar char="q"/>
              <a:defRPr/>
            </a:pPr>
            <a:r>
              <a:rPr lang="en-US" sz="2800" b="1" cap="small" dirty="0">
                <a:solidFill>
                  <a:srgbClr val="002060"/>
                </a:solidFill>
                <a:effectLst>
                  <a:outerShdw blurRad="38100" dist="38100" dir="2700000" algn="tl">
                    <a:srgbClr val="000000">
                      <a:alpha val="43137"/>
                    </a:srgbClr>
                  </a:outerShdw>
                </a:effectLst>
                <a:latin typeface="Gotham Medium" panose="02000604030000020004"/>
              </a:rPr>
              <a:t>Jesus Speaks about His Body - John 2:18–25 NIV</a:t>
            </a:r>
          </a:p>
          <a:p>
            <a:pPr marL="778657" lvl="2" hangingPunct="0">
              <a:lnSpc>
                <a:spcPct val="107000"/>
              </a:lnSpc>
              <a:tabLst>
                <a:tab pos="642915" algn="l"/>
              </a:tabLst>
              <a:defRPr/>
            </a:pP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lnSpc>
                <a:spcPct val="107000"/>
              </a:lnSpc>
              <a:tabLst>
                <a:tab pos="642915" algn="l"/>
              </a:tabLst>
              <a:defRPr/>
            </a:pPr>
            <a:endParaRPr lang="en-US" sz="11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lnSpc>
                <a:spcPct val="107000"/>
              </a:lnSpc>
              <a:tabLst>
                <a:tab pos="642915" algn="l"/>
              </a:tabLst>
              <a:defRPr/>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Bible Application</a:t>
            </a: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Question &amp; Answers</a:t>
            </a:r>
          </a:p>
          <a:p>
            <a:pPr marL="778657" lvl="2" hangingPunct="0">
              <a:tabLst>
                <a:tab pos="642915" algn="l"/>
              </a:tabLst>
            </a:pP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pP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pPr>
            <a:endParaRPr lang="en-US"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cxnSp>
        <p:nvCxnSpPr>
          <p:cNvPr id="6" name="Straight Connector 5">
            <a:extLst>
              <a:ext uri="{FF2B5EF4-FFF2-40B4-BE49-F238E27FC236}">
                <a16:creationId xmlns:a16="http://schemas.microsoft.com/office/drawing/2014/main" id="{88B6B354-28D0-DED4-6FF2-A93ADDBB4C49}"/>
              </a:ext>
            </a:extLst>
          </p:cNvPr>
          <p:cNvCxnSpPr>
            <a:cxnSpLocks/>
          </p:cNvCxnSpPr>
          <p:nvPr/>
        </p:nvCxnSpPr>
        <p:spPr>
          <a:xfrm>
            <a:off x="792480" y="2387832"/>
            <a:ext cx="106070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43BE764-A303-F010-B591-63BECC8E9675}"/>
              </a:ext>
            </a:extLst>
          </p:cNvPr>
          <p:cNvSpPr txBox="1">
            <a:spLocks/>
          </p:cNvSpPr>
          <p:nvPr/>
        </p:nvSpPr>
        <p:spPr>
          <a:xfrm>
            <a:off x="5090894" y="574243"/>
            <a:ext cx="6798819" cy="1400014"/>
          </a:xfrm>
          <a:prstGeom prst="rect">
            <a:avLst/>
          </a:prstGeom>
          <a:blipFill>
            <a:blip r:embed="rId5">
              <a:extLst>
                <a:ext uri="{28A0092B-C50C-407E-A947-70E740481C1C}">
                  <a14:useLocalDpi xmlns:a14="http://schemas.microsoft.com/office/drawing/2010/main" val="0"/>
                </a:ext>
              </a:extLst>
            </a:blip>
            <a:stretch>
              <a:fillRect/>
            </a:stretch>
          </a:blip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2880" lvl="1"/>
            <a:r>
              <a:rPr lang="en-US"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To those who sold doves he said, “Get these out of here! Stop turning my Father’s house into a market!” </a:t>
            </a:r>
          </a:p>
          <a:p>
            <a:pPr marL="182880" lvl="1" algn="r"/>
            <a:r>
              <a:rPr lang="en-US"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—John 2:16 NIV</a:t>
            </a:r>
          </a:p>
        </p:txBody>
      </p:sp>
      <p:cxnSp>
        <p:nvCxnSpPr>
          <p:cNvPr id="10" name="Straight Connector 9">
            <a:extLst>
              <a:ext uri="{FF2B5EF4-FFF2-40B4-BE49-F238E27FC236}">
                <a16:creationId xmlns:a16="http://schemas.microsoft.com/office/drawing/2014/main" id="{FB860F08-084D-7E5D-7F36-BA582F1D3C2F}"/>
              </a:ext>
            </a:extLst>
          </p:cNvPr>
          <p:cNvCxnSpPr>
            <a:cxnSpLocks/>
          </p:cNvCxnSpPr>
          <p:nvPr/>
        </p:nvCxnSpPr>
        <p:spPr>
          <a:xfrm>
            <a:off x="792480" y="4614997"/>
            <a:ext cx="106070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13BCADD-D661-4F5D-AF86-24F6D3551153}"/>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3</a:t>
            </a:fld>
            <a:endParaRPr lang="en-US"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139203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BD8E4AC2-D657-499D-8E58-CA40FAB4D04E}"/>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DD63C7A7-5849-B6EA-47D3-31587FF66AEA}"/>
              </a:ext>
            </a:extLst>
          </p:cNvPr>
          <p:cNvSpPr>
            <a:spLocks noGrp="1"/>
          </p:cNvSpPr>
          <p:nvPr>
            <p:ph type="title"/>
          </p:nvPr>
        </p:nvSpPr>
        <p:spPr>
          <a:xfrm>
            <a:off x="609599" y="774887"/>
            <a:ext cx="10026650" cy="655637"/>
          </a:xfrm>
        </p:spPr>
        <p:txBody>
          <a:bodyPr>
            <a:normAutofit/>
          </a:bodyPr>
          <a:lstStyle/>
          <a:p>
            <a:pPr algn="l">
              <a:lnSpc>
                <a:spcPct val="107000"/>
              </a:lnSpc>
              <a:spcBef>
                <a:spcPts val="0"/>
              </a:spcBef>
            </a:pPr>
            <a:r>
              <a:rPr lang="en-US" sz="28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Not in my House!</a:t>
            </a:r>
          </a:p>
        </p:txBody>
      </p:sp>
      <p:sp>
        <p:nvSpPr>
          <p:cNvPr id="3" name="Content Placeholder 2">
            <a:extLst>
              <a:ext uri="{FF2B5EF4-FFF2-40B4-BE49-F238E27FC236}">
                <a16:creationId xmlns:a16="http://schemas.microsoft.com/office/drawing/2014/main" id="{234ED835-031F-0843-FAF4-B5EEC522385F}"/>
              </a:ext>
            </a:extLst>
          </p:cNvPr>
          <p:cNvSpPr>
            <a:spLocks noGrp="1"/>
          </p:cNvSpPr>
          <p:nvPr>
            <p:ph idx="1"/>
          </p:nvPr>
        </p:nvSpPr>
        <p:spPr>
          <a:xfrm>
            <a:off x="1609344" y="1526134"/>
            <a:ext cx="9619488" cy="3978275"/>
          </a:xfrm>
          <a:solidFill>
            <a:schemeClr val="tx2">
              <a:lumMod val="25000"/>
              <a:lumOff val="75000"/>
              <a:alpha val="30000"/>
            </a:schemeClr>
          </a:solidFill>
        </p:spPr>
        <p:txBody>
          <a:bodyPr>
            <a:noAutofit/>
          </a:bodyPr>
          <a:lstStyle/>
          <a:p>
            <a:pPr marL="0" marR="0" indent="0">
              <a:lnSpc>
                <a:spcPct val="107000"/>
              </a:lnSpc>
              <a:spcBef>
                <a:spcPts val="0"/>
              </a:spcBef>
              <a:spcAft>
                <a:spcPts val="0"/>
              </a:spcAft>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Every home is different, each with its own set of rules. From an early age, I learned that certain things were not permitted in my home. For example, under no circumstances was smoking allowed in the house. “Not in my house!” my mother would say. Smoking wasn’t the only off-limits behavior; my siblings and I didn’t dare use fighting words or curse. We knew our parents expected us to follow their rules while we lived under their roof. Later, when I married, I learned that my wife’s childhood home had new and different rules. Shoes in the house? Not a chance! And don’t even think of turning on a screen during mealtime.</a:t>
            </a:r>
            <a:r>
              <a:rPr lang="en-US" sz="5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endParaRPr lang="en-US" sz="5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What about God’s house? If the rules we impose in our homes reflect our values, what does God value? God’s earthly house—the temple—would need to reflect the character of the holy God. But when Jesus entered the temple in Jerusalem, He was not pleased with what He found. </a:t>
            </a:r>
          </a:p>
        </p:txBody>
      </p:sp>
      <p:sp>
        <p:nvSpPr>
          <p:cNvPr id="7" name="Slide Number Placeholder 1">
            <a:extLst>
              <a:ext uri="{FF2B5EF4-FFF2-40B4-BE49-F238E27FC236}">
                <a16:creationId xmlns:a16="http://schemas.microsoft.com/office/drawing/2014/main" id="{D388BDEC-DFA8-434B-B115-5C4C818CAAFB}"/>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4</a:t>
            </a:fld>
            <a:endParaRPr lang="en-US" sz="1800" dirty="0">
              <a:solidFill>
                <a:srgbClr val="002060"/>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609599" y="1484667"/>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37446C5A-3B6E-4241-B71A-6331FAF47B12}"/>
              </a:ext>
            </a:extLst>
          </p:cNvPr>
          <p:cNvSpPr txBox="1">
            <a:spLocks/>
          </p:cNvSpPr>
          <p:nvPr/>
        </p:nvSpPr>
        <p:spPr>
          <a:xfrm>
            <a:off x="3918857" y="202104"/>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200" b="1" i="1" cap="small" dirty="0">
                <a:solidFill>
                  <a:schemeClr val="bg1"/>
                </a:solidFill>
                <a:effectLst>
                  <a:outerShdw blurRad="38100" dist="38100" dir="2700000" algn="tl">
                    <a:srgbClr val="000000">
                      <a:alpha val="43137"/>
                    </a:srgbClr>
                  </a:outerShdw>
                </a:effectLst>
                <a:latin typeface="Gotham Book"/>
              </a:rPr>
              <a:t>Cleansing the Temple</a:t>
            </a:r>
          </a:p>
        </p:txBody>
      </p:sp>
    </p:spTree>
    <p:extLst>
      <p:ext uri="{BB962C8B-B14F-4D97-AF65-F5344CB8AC3E}">
        <p14:creationId xmlns:p14="http://schemas.microsoft.com/office/powerpoint/2010/main" val="84772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D7738E9B-232D-4722-89D8-1A7145AF9EE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36525"/>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384318575"/>
              </p:ext>
            </p:extLst>
          </p:nvPr>
        </p:nvGraphicFramePr>
        <p:xfrm>
          <a:off x="1485323" y="734565"/>
          <a:ext cx="9790521" cy="57914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Cleansing the Temple</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89E5D1DF-2740-4039-8378-C71DD99089E0}"/>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5</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295816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ight in the clouds&#10;&#10;Description automatically generated">
            <a:extLst>
              <a:ext uri="{FF2B5EF4-FFF2-40B4-BE49-F238E27FC236}">
                <a16:creationId xmlns:a16="http://schemas.microsoft.com/office/drawing/2014/main" id="{27947F93-5988-470C-92E2-D6DD1F4C1817}"/>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nvGraphicFramePr>
        <p:xfrm>
          <a:off x="418505" y="691573"/>
          <a:ext cx="11687045" cy="61044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2">
            <a:extLst>
              <a:ext uri="{FF2B5EF4-FFF2-40B4-BE49-F238E27FC236}">
                <a16:creationId xmlns:a16="http://schemas.microsoft.com/office/drawing/2014/main" id="{9CBF2DF6-BE6A-4808-A788-56DC94952066}"/>
              </a:ext>
            </a:extLst>
          </p:cNvPr>
          <p:cNvSpPr txBox="1">
            <a:spLocks/>
          </p:cNvSpPr>
          <p:nvPr/>
        </p:nvSpPr>
        <p:spPr>
          <a:xfrm>
            <a:off x="4126097" y="6245345"/>
            <a:ext cx="4273421"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Cleansing the Temple</a:t>
            </a:r>
          </a:p>
        </p:txBody>
      </p:sp>
      <p:cxnSp>
        <p:nvCxnSpPr>
          <p:cNvPr id="6" name="Straight Connector 5">
            <a:extLst>
              <a:ext uri="{FF2B5EF4-FFF2-40B4-BE49-F238E27FC236}">
                <a16:creationId xmlns:a16="http://schemas.microsoft.com/office/drawing/2014/main" id="{06F39CC5-651A-44EA-A01A-5D82130E676D}"/>
              </a:ext>
            </a:extLst>
          </p:cNvPr>
          <p:cNvCxnSpPr>
            <a:cxnSpLocks/>
          </p:cNvCxnSpPr>
          <p:nvPr/>
        </p:nvCxnSpPr>
        <p:spPr>
          <a:xfrm>
            <a:off x="9458178" y="6537953"/>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05E786-1140-4B08-B6C8-72DB8B08D328}"/>
              </a:ext>
            </a:extLst>
          </p:cNvPr>
          <p:cNvCxnSpPr>
            <a:cxnSpLocks/>
          </p:cNvCxnSpPr>
          <p:nvPr/>
        </p:nvCxnSpPr>
        <p:spPr>
          <a:xfrm>
            <a:off x="781437" y="6537953"/>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C4DD03D-CC98-A0FA-876F-0F25E50B352F}"/>
              </a:ext>
            </a:extLst>
          </p:cNvPr>
          <p:cNvGrpSpPr/>
          <p:nvPr/>
        </p:nvGrpSpPr>
        <p:grpSpPr>
          <a:xfrm>
            <a:off x="6810806" y="1389828"/>
            <a:ext cx="5294744" cy="3113280"/>
            <a:chOff x="0" y="463800"/>
            <a:chExt cx="5294744" cy="3113280"/>
          </a:xfrm>
        </p:grpSpPr>
        <p:sp>
          <p:nvSpPr>
            <p:cNvPr id="3" name="Rectangle 2">
              <a:extLst>
                <a:ext uri="{FF2B5EF4-FFF2-40B4-BE49-F238E27FC236}">
                  <a16:creationId xmlns:a16="http://schemas.microsoft.com/office/drawing/2014/main" id="{E7E3DD1D-0531-0CA5-EE33-425E49C57026}"/>
                </a:ext>
              </a:extLst>
            </p:cNvPr>
            <p:cNvSpPr/>
            <p:nvPr/>
          </p:nvSpPr>
          <p:spPr>
            <a:xfrm>
              <a:off x="0" y="463800"/>
              <a:ext cx="5294744" cy="311328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400"/>
            </a:p>
          </p:txBody>
        </p:sp>
        <p:sp>
          <p:nvSpPr>
            <p:cNvPr id="10" name="TextBox 9">
              <a:extLst>
                <a:ext uri="{FF2B5EF4-FFF2-40B4-BE49-F238E27FC236}">
                  <a16:creationId xmlns:a16="http://schemas.microsoft.com/office/drawing/2014/main" id="{E7A7DBE9-5C5B-7C4C-E227-A3BB2B174B95}"/>
                </a:ext>
              </a:extLst>
            </p:cNvPr>
            <p:cNvSpPr txBox="1"/>
            <p:nvPr/>
          </p:nvSpPr>
          <p:spPr>
            <a:xfrm>
              <a:off x="86450" y="463800"/>
              <a:ext cx="5208294" cy="31132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8108" tIns="22860" rIns="128016" bIns="22860" numCol="1" spcCol="1270" anchor="t" anchorCtr="0">
              <a:noAutofit/>
            </a:bodyPr>
            <a:lstStyle/>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cleansing of the temple of His day is analogous to the activities of His ancestors. Hezekiah (reigned 715–687 BC) and Josiah (reigned 640–609 BC) were kings of Judah who reformed and renovated the temple of their day after it was neglected and defiled by idolatry (2 Kings 23:1-30; 2 Chronicles 29:1-36). Because Jesus is the rightful King and a Son of David, it was fitting for Him to demand reform of the temple. </a:t>
              </a:r>
            </a:p>
            <a:p>
              <a:pPr marL="0" marR="0">
                <a:lnSpc>
                  <a:spcPct val="107000"/>
                </a:lnSpc>
                <a:spcBef>
                  <a:spcPts val="0"/>
                </a:spcBef>
                <a:spcAft>
                  <a:spcPts val="0"/>
                </a:spcAft>
              </a:pPr>
              <a:endPar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Before the events of today’s lesson text, Jesus had been in Cana in Galilee, where He had miraculously transformed water into wine (John 2:1-10). This miracle “manifested forth his glory” for His disciples and others to see (2:11). Following that event, Jesus traveled with family members and disciples to Capernaum, a fishing village on the shores of the Sea of Galilee (2:12). After staying in that town for a few days, Jesus and the disciples departed for Jerusalem, a journey of several days on foot. Our story picks up here. </a:t>
              </a:r>
            </a:p>
          </p:txBody>
        </p:sp>
      </p:grpSp>
      <p:sp>
        <p:nvSpPr>
          <p:cNvPr id="13" name="TextBox 12">
            <a:extLst>
              <a:ext uri="{FF2B5EF4-FFF2-40B4-BE49-F238E27FC236}">
                <a16:creationId xmlns:a16="http://schemas.microsoft.com/office/drawing/2014/main" id="{49687E3C-5D07-4C96-A777-DB1EEE0BF167}"/>
              </a:ext>
            </a:extLst>
          </p:cNvPr>
          <p:cNvSpPr txBox="1"/>
          <p:nvPr/>
        </p:nvSpPr>
        <p:spPr>
          <a:xfrm>
            <a:off x="332055" y="1389828"/>
            <a:ext cx="6478751" cy="4461862"/>
          </a:xfrm>
          <a:prstGeom prst="rect">
            <a:avLst/>
          </a:prstGeom>
          <a:noFill/>
        </p:spPr>
        <p:txBody>
          <a:bodyPr wrap="square">
            <a:spAutoFit/>
          </a:bodyPr>
          <a:lstStyle/>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cleansing of the temple in today’s lesson differs from the accounts given in the Synoptic Gospels of Matthew, Mark, and Luke. Those Gospels recount the time of Jesus’ dramatic actions in the temple that led to His arrest (Matthew 21:12-13; Mark 11:15-17; Luke 19:45-46). Some scholars believe that John and the writers of the Synoptics are recording different events. Others suggest that John has brought the event forward in his narrative to show its significance for everything that Jesus says and does in that Gospel. </a:t>
            </a: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If Jesus performed more than one cleansing of the temple, it might be that His actions caused no permanent reforms, which would make a second cleansing necessary—and perhaps more provocative to those seeking His death. </a:t>
            </a: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first-century temple in Jerusalem was the center of Jewish religious life. Although the faithful of  Jesus’ time regarded the temple as sacred, the temple complex was filled with controversy. The temple was led by a family of priests seen as corrupt. The temple’s outer courts became the location for selling animals used for sacrifices. Although many probably approved of this practice for convenience, others found it scandalous since the priesthood profited from the arrangement. </a:t>
            </a: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
        <p:nvSpPr>
          <p:cNvPr id="16" name="Title 1">
            <a:extLst>
              <a:ext uri="{FF2B5EF4-FFF2-40B4-BE49-F238E27FC236}">
                <a16:creationId xmlns:a16="http://schemas.microsoft.com/office/drawing/2014/main" id="{4D7CF8F4-F6CE-49D2-94EC-FCF52AF529D0}"/>
              </a:ext>
            </a:extLst>
          </p:cNvPr>
          <p:cNvSpPr txBox="1">
            <a:spLocks/>
          </p:cNvSpPr>
          <p:nvPr/>
        </p:nvSpPr>
        <p:spPr>
          <a:xfrm>
            <a:off x="418505" y="111758"/>
            <a:ext cx="4556266" cy="499379"/>
          </a:xfrm>
          <a:prstGeom prst="rect">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t" anchorCtr="0">
            <a:normAutofit fontScale="92500" lnSpcReduction="10000"/>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rgbClr val="002060"/>
                </a:solidFill>
                <a:latin typeface="Gotham Medium" panose="02000604030000020004"/>
                <a:ea typeface="Calibri" panose="020F0502020204030204" pitchFamily="34" charset="0"/>
                <a:cs typeface="Times New Roman" panose="02020603050405020304" pitchFamily="18" charset="0"/>
              </a:rPr>
              <a:t>Lesson Context</a:t>
            </a:r>
          </a:p>
        </p:txBody>
      </p:sp>
      <p:sp>
        <p:nvSpPr>
          <p:cNvPr id="17" name="Slide Number Placeholder 1">
            <a:extLst>
              <a:ext uri="{FF2B5EF4-FFF2-40B4-BE49-F238E27FC236}">
                <a16:creationId xmlns:a16="http://schemas.microsoft.com/office/drawing/2014/main" id="{99C45ABC-CFA4-402F-B27A-C583A3025AEE}"/>
              </a:ext>
            </a:extLst>
          </p:cNvPr>
          <p:cNvSpPr txBox="1">
            <a:spLocks/>
          </p:cNvSpPr>
          <p:nvPr/>
        </p:nvSpPr>
        <p:spPr>
          <a:xfrm>
            <a:off x="10707178" y="640503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6</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998796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ght in the clouds&#10;&#10;Description automatically generated">
            <a:extLst>
              <a:ext uri="{FF2B5EF4-FFF2-40B4-BE49-F238E27FC236}">
                <a16:creationId xmlns:a16="http://schemas.microsoft.com/office/drawing/2014/main" id="{5DA891C7-EDF4-405F-B79C-6596BD1A1DCE}"/>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DD63C7A7-5849-B6EA-47D3-31587FF66AEA}"/>
              </a:ext>
            </a:extLst>
          </p:cNvPr>
          <p:cNvSpPr>
            <a:spLocks noGrp="1"/>
          </p:cNvSpPr>
          <p:nvPr>
            <p:ph type="title"/>
          </p:nvPr>
        </p:nvSpPr>
        <p:spPr>
          <a:xfrm>
            <a:off x="761448" y="-26640"/>
            <a:ext cx="10026650" cy="655637"/>
          </a:xfrm>
        </p:spPr>
        <p:txBody>
          <a:bodyPr>
            <a:noAutofit/>
          </a:bodyPr>
          <a:lstStyle/>
          <a:p>
            <a:pPr>
              <a:lnSpc>
                <a:spcPct val="107000"/>
              </a:lnSpc>
              <a:spcBef>
                <a:spcPts val="0"/>
              </a:spcBef>
            </a:pPr>
            <a:r>
              <a:rPr lang="en-US" sz="4000" b="1" u="sng">
                <a:effectLst>
                  <a:outerShdw blurRad="38100" dist="38100" dir="2700000" algn="tl">
                    <a:srgbClr val="000000">
                      <a:alpha val="43137"/>
                    </a:srgbClr>
                  </a:outerShdw>
                </a:effectLst>
                <a:latin typeface="Gotham Medium" panose="02000604030000020004"/>
                <a:cs typeface="Times New Roman" panose="02020603050405020304" pitchFamily="18" charset="0"/>
              </a:rPr>
              <a:t>Lesson Context</a:t>
            </a:r>
            <a:br>
              <a:rPr lang="en-US" sz="4000" b="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br>
              <a:rPr lang="en-US" sz="4000" b="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endParaRPr lang="en-US" sz="4000" b="1" u="sng">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graphicFrame>
        <p:nvGraphicFramePr>
          <p:cNvPr id="8" name="Table 8">
            <a:extLst>
              <a:ext uri="{FF2B5EF4-FFF2-40B4-BE49-F238E27FC236}">
                <a16:creationId xmlns:a16="http://schemas.microsoft.com/office/drawing/2014/main" id="{242B4EE1-F97A-4D97-82FE-864653058872}"/>
              </a:ext>
            </a:extLst>
          </p:cNvPr>
          <p:cNvGraphicFramePr>
            <a:graphicFrameLocks noGrp="1"/>
          </p:cNvGraphicFramePr>
          <p:nvPr>
            <p:ph idx="1"/>
            <p:extLst>
              <p:ext uri="{D42A27DB-BD31-4B8C-83A1-F6EECF244321}">
                <p14:modId xmlns:p14="http://schemas.microsoft.com/office/powerpoint/2010/main" val="969464314"/>
              </p:ext>
            </p:extLst>
          </p:nvPr>
        </p:nvGraphicFramePr>
        <p:xfrm>
          <a:off x="489892" y="1154191"/>
          <a:ext cx="11268631" cy="5820093"/>
        </p:xfrm>
        <a:graphic>
          <a:graphicData uri="http://schemas.openxmlformats.org/drawingml/2006/table">
            <a:tbl>
              <a:tblPr firstRow="1" bandRow="1">
                <a:tableStyleId>{5C22544A-7EE6-4342-B048-85BDC9FD1C3A}</a:tableStyleId>
              </a:tblPr>
              <a:tblGrid>
                <a:gridCol w="5649651">
                  <a:extLst>
                    <a:ext uri="{9D8B030D-6E8A-4147-A177-3AD203B41FA5}">
                      <a16:colId xmlns:a16="http://schemas.microsoft.com/office/drawing/2014/main" val="2308885808"/>
                    </a:ext>
                  </a:extLst>
                </a:gridCol>
                <a:gridCol w="5618980">
                  <a:extLst>
                    <a:ext uri="{9D8B030D-6E8A-4147-A177-3AD203B41FA5}">
                      <a16:colId xmlns:a16="http://schemas.microsoft.com/office/drawing/2014/main" val="3895442870"/>
                    </a:ext>
                  </a:extLst>
                </a:gridCol>
              </a:tblGrid>
              <a:tr h="3270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i="0" u="sng" kern="100" cap="small" baseline="0" noProof="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Introduction to the Gospel of John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John is a Gospel, which means that it contains “good news. ” Its purpose is to announce the news of salvation through faith in Jesus. John was probably the last Gospel to be written, sometime after the destruction of the Jewish temple in AD 70. This period was particularly tumultuous for Jews, since their sacrificial system of worship required the temple. This would have been a crucial opportunity for the early church to reach out to Jews, showing them how Jesus, the Jewish Messiah, had fulfilled the need for a temple through His death and resurrection (1:14; 2:18–22; 4:21–24). The Evangelist wants his readers to believe that “Jesus is the Messiah, the Son of God, and . . . have life in his name” (20:31).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From its beginning, the Gospel of John demonstrates that Jesus is the Messiah. In the prologue, John emphasizes Jesus’ identity, that Jesus is God in the flesh, who came down to dwell amid His people (1:1–18). Because Jesus is God, He fulfills the expectations of Malachi 3:1: “Suddenly the Lord you are seeking will come to his temple. ” He displays God’s reaction to what He finds.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600" b="1" i="0" u="sng" kern="100" cap="small" baseline="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One or Two Temple Cleansings?</a:t>
                      </a:r>
                    </a:p>
                    <a:p>
                      <a:pPr marL="0" marR="0">
                        <a:lnSpc>
                          <a:spcPct val="107000"/>
                        </a:lnSpc>
                        <a:spcBef>
                          <a:spcPts val="0"/>
                        </a:spcBef>
                        <a:spcAft>
                          <a:spcPts val="0"/>
                        </a:spcAft>
                      </a:pPr>
                      <a:r>
                        <a:rPr lang="en-US" sz="1600" b="1" i="0" kern="1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 John’s Gospel, Jesus cleanses the temple early in His ministry. He drives out the merchants and the money changers, declaring that they were not to make His Father’s house a marketplace. The Synoptic Gospels, however, provide a slightly different timeline and wording. They also describe Jesus driving people out for turning the temple into a “den of robbers” (Mark 11:17). In Mark and the other Gospels, this takes place in the days right before Jesus’ crucifixion. Many Christians who notice this difference speculate that Jesus might have cleansed the temple twice during His ministry.  However, others have claimed that it is unlikely Jesus would have done this twice, since it would prompt a great deal of scrutiny. One possibility is that John wishes to emphasize Jesus’ body as a replacement temple from the very beginning of the narrative. Thus the Evangelist might have moved this event to happen earlier in the story, helping to foreshadow what was to come and to provide interpretive insight for the rest of the Gospel.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0600029"/>
                  </a:ext>
                </a:extLst>
              </a:tr>
            </a:tbl>
          </a:graphicData>
        </a:graphic>
      </p:graphicFrame>
      <p:sp>
        <p:nvSpPr>
          <p:cNvPr id="11" name="Slide Number Placeholder 1">
            <a:extLst>
              <a:ext uri="{FF2B5EF4-FFF2-40B4-BE49-F238E27FC236}">
                <a16:creationId xmlns:a16="http://schemas.microsoft.com/office/drawing/2014/main" id="{AADAFA6F-7A8D-425A-BC67-65E3D2CB9122}"/>
              </a:ext>
            </a:extLst>
          </p:cNvPr>
          <p:cNvSpPr>
            <a:spLocks noGrp="1"/>
          </p:cNvSpPr>
          <p:nvPr>
            <p:ph type="sldNum" sz="quarter" idx="12"/>
          </p:nvPr>
        </p:nvSpPr>
        <p:spPr>
          <a:xfrm>
            <a:off x="10728695" y="6466987"/>
            <a:ext cx="1406769" cy="391013"/>
          </a:xfrm>
        </p:spPr>
        <p:txBody>
          <a:bodyPr/>
          <a:lstStyle/>
          <a:p>
            <a:fld id="{1F646F3F-274D-499B-ABBE-824EB4ABDC3D}" type="slidenum">
              <a:rPr lang="en-US" sz="1800" smtClean="0">
                <a:solidFill>
                  <a:srgbClr val="002060"/>
                </a:solidFill>
                <a:latin typeface="Arial Black" panose="020B0A04020102020204" pitchFamily="34" charset="0"/>
              </a:rPr>
              <a:t>7</a:t>
            </a:fld>
            <a:endParaRPr lang="en-US" sz="1800" dirty="0">
              <a:solidFill>
                <a:srgbClr val="002060"/>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609600" y="888362"/>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5FC01997-F2F4-422F-A246-43C926EA22A8}"/>
              </a:ext>
            </a:extLst>
          </p:cNvPr>
          <p:cNvGraphicFramePr>
            <a:graphicFrameLocks noGrp="1"/>
          </p:cNvGraphicFramePr>
          <p:nvPr/>
        </p:nvGraphicFramePr>
        <p:xfrm>
          <a:off x="4070555" y="6548284"/>
          <a:ext cx="208280" cy="365760"/>
        </p:xfrm>
        <a:graphic>
          <a:graphicData uri="http://schemas.openxmlformats.org/drawingml/2006/table">
            <a:tbl>
              <a:tblPr/>
              <a:tblGrid>
                <a:gridCol w="208280">
                  <a:extLst>
                    <a:ext uri="{9D8B030D-6E8A-4147-A177-3AD203B41FA5}">
                      <a16:colId xmlns:a16="http://schemas.microsoft.com/office/drawing/2014/main" val="2196964629"/>
                    </a:ext>
                  </a:extLst>
                </a:gridCol>
              </a:tblGrid>
              <a:tr h="0">
                <a:tc>
                  <a:txBody>
                    <a:bodyPr/>
                    <a:lstStyle/>
                    <a:p>
                      <a:endParaRPr lang="en-US"/>
                    </a:p>
                  </a:txBody>
                  <a:tcPr>
                    <a:lnL>
                      <a:noFill/>
                    </a:lnL>
                    <a:lnR>
                      <a:noFill/>
                    </a:lnR>
                    <a:lnT>
                      <a:noFill/>
                    </a:lnT>
                    <a:lnB>
                      <a:noFill/>
                    </a:lnB>
                  </a:tcPr>
                </a:tc>
                <a:extLst>
                  <a:ext uri="{0D108BD9-81ED-4DB2-BD59-A6C34878D82A}">
                    <a16:rowId xmlns:a16="http://schemas.microsoft.com/office/drawing/2014/main" val="2819759543"/>
                  </a:ext>
                </a:extLst>
              </a:tr>
            </a:tbl>
          </a:graphicData>
        </a:graphic>
      </p:graphicFrame>
      <p:cxnSp>
        <p:nvCxnSpPr>
          <p:cNvPr id="16" name="Straight Connector 15">
            <a:extLst>
              <a:ext uri="{FF2B5EF4-FFF2-40B4-BE49-F238E27FC236}">
                <a16:creationId xmlns:a16="http://schemas.microsoft.com/office/drawing/2014/main" id="{73BAAAEE-EC65-42E5-A40C-3BB2B4DEDC1C}"/>
              </a:ext>
            </a:extLst>
          </p:cNvPr>
          <p:cNvCxnSpPr>
            <a:cxnSpLocks/>
          </p:cNvCxnSpPr>
          <p:nvPr/>
        </p:nvCxnSpPr>
        <p:spPr>
          <a:xfrm rot="5400000">
            <a:off x="3378923" y="3585832"/>
            <a:ext cx="5486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E254EE40-D275-484D-B0FD-C951ED3524DB}"/>
              </a:ext>
            </a:extLst>
          </p:cNvPr>
          <p:cNvSpPr txBox="1">
            <a:spLocks/>
          </p:cNvSpPr>
          <p:nvPr/>
        </p:nvSpPr>
        <p:spPr>
          <a:xfrm>
            <a:off x="7536300" y="6019491"/>
            <a:ext cx="4046100"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Cleansing the Temple</a:t>
            </a:r>
          </a:p>
        </p:txBody>
      </p:sp>
      <p:sp>
        <p:nvSpPr>
          <p:cNvPr id="3" name="Title 1">
            <a:extLst>
              <a:ext uri="{FF2B5EF4-FFF2-40B4-BE49-F238E27FC236}">
                <a16:creationId xmlns:a16="http://schemas.microsoft.com/office/drawing/2014/main" id="{40A8DE66-546C-6D42-4251-BC07BDA28495}"/>
              </a:ext>
            </a:extLst>
          </p:cNvPr>
          <p:cNvSpPr txBox="1">
            <a:spLocks/>
          </p:cNvSpPr>
          <p:nvPr/>
        </p:nvSpPr>
        <p:spPr>
          <a:xfrm>
            <a:off x="609599" y="71148"/>
            <a:ext cx="4343401" cy="65563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chemeClr val="bg1"/>
                </a:solidFill>
                <a:latin typeface="Gotham Medium" panose="02000604030000020004"/>
                <a:ea typeface="Calibri" panose="020F0502020204030204" pitchFamily="34" charset="0"/>
                <a:cs typeface="Times New Roman" panose="02020603050405020304" pitchFamily="18" charset="0"/>
              </a:rPr>
              <a:t>Lesson Context</a:t>
            </a:r>
          </a:p>
        </p:txBody>
      </p:sp>
    </p:spTree>
    <p:extLst>
      <p:ext uri="{BB962C8B-B14F-4D97-AF65-F5344CB8AC3E}">
        <p14:creationId xmlns:p14="http://schemas.microsoft.com/office/powerpoint/2010/main" val="503586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F6E85A4A-FB59-401F-AC69-0138BA96CC49}"/>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765811383"/>
              </p:ext>
            </p:extLst>
          </p:nvPr>
        </p:nvGraphicFramePr>
        <p:xfrm>
          <a:off x="1146412" y="327546"/>
          <a:ext cx="10769028" cy="60179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1567542" y="3136394"/>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Cleansing the Temple</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34363"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9D172ECF-E5F4-4190-BB9D-10000A424EC5}"/>
              </a:ext>
            </a:extLst>
          </p:cNvPr>
          <p:cNvSpPr txBox="1">
            <a:spLocks/>
          </p:cNvSpPr>
          <p:nvPr/>
        </p:nvSpPr>
        <p:spPr>
          <a:xfrm>
            <a:off x="10714289" y="6466987"/>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8</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231419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6E39A047-2E10-494B-8C77-71BB7C592DAD}"/>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471345" y="203526"/>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9401813" y="319680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Cleansing the Temple</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11081321" y="628929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003718" y="689529"/>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A3CA285B-2249-4D45-9F1F-F5FD252E311F}"/>
              </a:ext>
            </a:extLst>
          </p:cNvPr>
          <p:cNvSpPr txBox="1">
            <a:spLocks/>
          </p:cNvSpPr>
          <p:nvPr/>
        </p:nvSpPr>
        <p:spPr>
          <a:xfrm>
            <a:off x="10736066" y="6435900"/>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9</a:t>
            </a:fld>
            <a:endParaRPr lang="en-US" dirty="0">
              <a:solidFill>
                <a:srgbClr val="002060"/>
              </a:solidFill>
              <a:latin typeface="Arial Black" panose="020B0A04020102020204" pitchFamily="34" charset="0"/>
            </a:endParaRPr>
          </a:p>
        </p:txBody>
      </p:sp>
      <p:graphicFrame>
        <p:nvGraphicFramePr>
          <p:cNvPr id="10" name="Diagram 9">
            <a:extLst>
              <a:ext uri="{FF2B5EF4-FFF2-40B4-BE49-F238E27FC236}">
                <a16:creationId xmlns:a16="http://schemas.microsoft.com/office/drawing/2014/main" id="{9AABECEC-4CAA-42CF-BCB7-9788CADBE753}"/>
              </a:ext>
            </a:extLst>
          </p:cNvPr>
          <p:cNvGraphicFramePr/>
          <p:nvPr>
            <p:extLst>
              <p:ext uri="{D42A27DB-BD31-4B8C-83A1-F6EECF244321}">
                <p14:modId xmlns:p14="http://schemas.microsoft.com/office/powerpoint/2010/main" val="1849118314"/>
              </p:ext>
            </p:extLst>
          </p:nvPr>
        </p:nvGraphicFramePr>
        <p:xfrm>
          <a:off x="466796" y="386842"/>
          <a:ext cx="10418247" cy="60490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9721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7EB4D8-2DC8-4900-B296-3F8E8CD9E6A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A1D2ED2F-BDEE-47B8-82AA-B088E838B0E6}">
  <ds:schemaRefs>
    <ds:schemaRef ds:uri="http://schemas.microsoft.com/sharepoint/v3/contenttype/forms"/>
  </ds:schemaRefs>
</ds:datastoreItem>
</file>

<file path=customXml/itemProps3.xml><?xml version="1.0" encoding="utf-8"?>
<ds:datastoreItem xmlns:ds="http://schemas.openxmlformats.org/officeDocument/2006/customXml" ds:itemID="{8A2982D6-A655-4F26-86D7-B5C32A625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TM04033937[[fn=Vapor Trail]]</Template>
  <TotalTime>812</TotalTime>
  <Words>8162</Words>
  <Application>Microsoft Office PowerPoint</Application>
  <PresentationFormat>Widescreen</PresentationFormat>
  <Paragraphs>280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Century Gothic</vt:lpstr>
      <vt:lpstr>Gotham Book</vt:lpstr>
      <vt:lpstr>Gotham Medium</vt:lpstr>
      <vt:lpstr>Wingdings</vt:lpstr>
      <vt:lpstr>Vapor Trail</vt:lpstr>
      <vt:lpstr>Cleansing the Temple</vt:lpstr>
      <vt:lpstr>Prayer</vt:lpstr>
      <vt:lpstr>PowerPoint Presentation</vt:lpstr>
      <vt:lpstr>Not in my House!</vt:lpstr>
      <vt:lpstr>PowerPoint Presentation</vt:lpstr>
      <vt:lpstr>PowerPoint Presentation</vt:lpstr>
      <vt:lpstr>Lesson Context  </vt:lpstr>
      <vt:lpstr>PowerPoint Presentation</vt:lpstr>
      <vt:lpstr>PowerPoint Presentation</vt:lpstr>
      <vt:lpstr>Jesus Cleanses the Temple - John 2:13–17 NIV</vt:lpstr>
      <vt:lpstr>Jesus Speaks about His Body - John 2:18–25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Kingdom </dc:title>
  <dc:subject/>
  <dc:creator>Stanford Bowman</dc:creator>
  <cp:lastModifiedBy>Stanford Bowman</cp:lastModifiedBy>
  <cp:revision>5</cp:revision>
  <dcterms:created xsi:type="dcterms:W3CDTF">2023-08-16T16:30:31Z</dcterms:created>
  <dcterms:modified xsi:type="dcterms:W3CDTF">2025-07-14T21:07:50Z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