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469" r:id="rId2"/>
    <p:sldId id="272" r:id="rId3"/>
    <p:sldId id="376" r:id="rId4"/>
    <p:sldId id="443" r:id="rId5"/>
    <p:sldId id="498" r:id="rId6"/>
    <p:sldId id="444" r:id="rId7"/>
    <p:sldId id="470" r:id="rId8"/>
    <p:sldId id="471" r:id="rId9"/>
    <p:sldId id="452" r:id="rId10"/>
    <p:sldId id="500" r:id="rId11"/>
    <p:sldId id="499" r:id="rId12"/>
    <p:sldId id="465" r:id="rId13"/>
    <p:sldId id="501" r:id="rId14"/>
    <p:sldId id="439" r:id="rId15"/>
    <p:sldId id="421" r:id="rId16"/>
    <p:sldId id="480" r:id="rId17"/>
    <p:sldId id="393" r:id="rId18"/>
    <p:sldId id="440" r:id="rId19"/>
    <p:sldId id="479" r:id="rId20"/>
    <p:sldId id="50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AFBA6A-1FF3-4DB0-87ED-7E2C5530E3C7}" v="8" dt="2026-07-04T01:08:55.8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12" autoAdjust="0"/>
    <p:restoredTop sz="59349" autoAdjust="0"/>
  </p:normalViewPr>
  <p:slideViewPr>
    <p:cSldViewPr>
      <p:cViewPr>
        <p:scale>
          <a:sx n="70" d="100"/>
          <a:sy n="70" d="100"/>
        </p:scale>
        <p:origin x="773" y="-418"/>
      </p:cViewPr>
      <p:guideLst>
        <p:guide orient="horz" pos="2160"/>
        <p:guide pos="3840"/>
      </p:guideLst>
    </p:cSldViewPr>
  </p:slideViewPr>
  <p:outlineViewPr>
    <p:cViewPr>
      <p:scale>
        <a:sx n="33" d="100"/>
        <a:sy n="33" d="100"/>
      </p:scale>
      <p:origin x="0" y="0"/>
    </p:cViewPr>
  </p:outlineViewPr>
  <p:notesTextViewPr>
    <p:cViewPr>
      <p:scale>
        <a:sx n="3" d="2"/>
        <a:sy n="3" d="2"/>
      </p:scale>
      <p:origin x="0" y="-24"/>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nford Bowman" userId="6ede3e4e1afbea80" providerId="LiveId" clId="{5E8558FB-9D60-4710-A493-61EB11744BF7}"/>
    <pc:docChg chg="undo custSel addSld delSld modSld sldOrd">
      <pc:chgData name="Stanford Bowman" userId="6ede3e4e1afbea80" providerId="LiveId" clId="{5E8558FB-9D60-4710-A493-61EB11744BF7}" dt="2026-07-04T01:10:12.260" v="996" actId="207"/>
      <pc:docMkLst>
        <pc:docMk/>
      </pc:docMkLst>
      <pc:sldChg chg="addSp delSp modSp add del mod modNotesTx">
        <pc:chgData name="Stanford Bowman" userId="6ede3e4e1afbea80" providerId="LiveId" clId="{5E8558FB-9D60-4710-A493-61EB11744BF7}" dt="2026-07-01T21:14:25.504" v="84"/>
        <pc:sldMkLst>
          <pc:docMk/>
          <pc:sldMk cId="3640834202" sldId="272"/>
        </pc:sldMkLst>
        <pc:spChg chg="mod">
          <ac:chgData name="Stanford Bowman" userId="6ede3e4e1afbea80" providerId="LiveId" clId="{5E8558FB-9D60-4710-A493-61EB11744BF7}" dt="2026-07-01T21:14:03.978" v="81" actId="14100"/>
          <ac:spMkLst>
            <pc:docMk/>
            <pc:sldMk cId="3640834202" sldId="272"/>
            <ac:spMk id="4" creationId="{F6933BF0-6A92-9C4E-4D55-4B8CDCCA1325}"/>
          </ac:spMkLst>
        </pc:spChg>
        <pc:spChg chg="mod">
          <ac:chgData name="Stanford Bowman" userId="6ede3e4e1afbea80" providerId="LiveId" clId="{5E8558FB-9D60-4710-A493-61EB11744BF7}" dt="2026-07-01T21:14:10.542" v="83" actId="1076"/>
          <ac:spMkLst>
            <pc:docMk/>
            <pc:sldMk cId="3640834202" sldId="272"/>
            <ac:spMk id="11" creationId="{0F861137-455F-4156-A89B-7B5E22E8E984}"/>
          </ac:spMkLst>
        </pc:spChg>
        <pc:spChg chg="mod">
          <ac:chgData name="Stanford Bowman" userId="6ede3e4e1afbea80" providerId="LiveId" clId="{5E8558FB-9D60-4710-A493-61EB11744BF7}" dt="2026-07-01T21:14:25.504" v="84"/>
          <ac:spMkLst>
            <pc:docMk/>
            <pc:sldMk cId="3640834202" sldId="272"/>
            <ac:spMk id="16" creationId="{42D81312-EC24-4AE0-B13D-2FAB2FD9637B}"/>
          </ac:spMkLst>
        </pc:spChg>
      </pc:sldChg>
      <pc:sldChg chg="modSp add del mod modNotes modNotesTx">
        <pc:chgData name="Stanford Bowman" userId="6ede3e4e1afbea80" providerId="LiveId" clId="{5E8558FB-9D60-4710-A493-61EB11744BF7}" dt="2026-07-04T01:02:43.172" v="941" actId="27636"/>
        <pc:sldMkLst>
          <pc:docMk/>
          <pc:sldMk cId="2484662368" sldId="376"/>
        </pc:sldMkLst>
        <pc:spChg chg="mod">
          <ac:chgData name="Stanford Bowman" userId="6ede3e4e1afbea80" providerId="LiveId" clId="{5E8558FB-9D60-4710-A493-61EB11744BF7}" dt="2026-07-01T21:18:02.113" v="97"/>
          <ac:spMkLst>
            <pc:docMk/>
            <pc:sldMk cId="2484662368" sldId="376"/>
            <ac:spMk id="10" creationId="{9BD83D4C-0F41-4852-A1A9-FD8CB2A889C5}"/>
          </ac:spMkLst>
        </pc:spChg>
        <pc:spChg chg="mod">
          <ac:chgData name="Stanford Bowman" userId="6ede3e4e1afbea80" providerId="LiveId" clId="{5E8558FB-9D60-4710-A493-61EB11744BF7}" dt="2026-07-01T21:20:28.989" v="115" actId="14100"/>
          <ac:spMkLst>
            <pc:docMk/>
            <pc:sldMk cId="2484662368" sldId="376"/>
            <ac:spMk id="11" creationId="{461B9C3C-B554-4BCD-9A48-8B99E466A7B0}"/>
          </ac:spMkLst>
        </pc:spChg>
        <pc:spChg chg="mod">
          <ac:chgData name="Stanford Bowman" userId="6ede3e4e1afbea80" providerId="LiveId" clId="{5E8558FB-9D60-4710-A493-61EB11744BF7}" dt="2026-07-01T21:19:27.993" v="104" actId="207"/>
          <ac:spMkLst>
            <pc:docMk/>
            <pc:sldMk cId="2484662368" sldId="376"/>
            <ac:spMk id="13" creationId="{10AEB2E7-02ED-48F9-A1FD-DF1A8AF26EA5}"/>
          </ac:spMkLst>
        </pc:spChg>
        <pc:spChg chg="mod">
          <ac:chgData name="Stanford Bowman" userId="6ede3e4e1afbea80" providerId="LiveId" clId="{5E8558FB-9D60-4710-A493-61EB11744BF7}" dt="2026-07-01T21:19:35.125" v="105" actId="14100"/>
          <ac:spMkLst>
            <pc:docMk/>
            <pc:sldMk cId="2484662368" sldId="376"/>
            <ac:spMk id="24" creationId="{69CEFE4A-6B6E-4728-B42A-C8F77D17A120}"/>
          </ac:spMkLst>
        </pc:spChg>
        <pc:spChg chg="mod">
          <ac:chgData name="Stanford Bowman" userId="6ede3e4e1afbea80" providerId="LiveId" clId="{5E8558FB-9D60-4710-A493-61EB11744BF7}" dt="2026-07-01T21:17:18.525" v="92" actId="14100"/>
          <ac:spMkLst>
            <pc:docMk/>
            <pc:sldMk cId="2484662368" sldId="376"/>
            <ac:spMk id="25" creationId="{E60F60CB-9085-45BA-95A1-7A8237587305}"/>
          </ac:spMkLst>
        </pc:spChg>
        <pc:spChg chg="mod">
          <ac:chgData name="Stanford Bowman" userId="6ede3e4e1afbea80" providerId="LiveId" clId="{5E8558FB-9D60-4710-A493-61EB11744BF7}" dt="2026-07-01T21:18:31.918" v="100" actId="14100"/>
          <ac:spMkLst>
            <pc:docMk/>
            <pc:sldMk cId="2484662368" sldId="376"/>
            <ac:spMk id="27" creationId="{9668BC52-3F14-425F-AA8C-99E40C6BB3DB}"/>
          </ac:spMkLst>
        </pc:spChg>
      </pc:sldChg>
      <pc:sldChg chg="modSp add del mod">
        <pc:chgData name="Stanford Bowman" userId="6ede3e4e1afbea80" providerId="LiveId" clId="{5E8558FB-9D60-4710-A493-61EB11744BF7}" dt="2026-07-02T02:23:54.752" v="897" actId="20577"/>
        <pc:sldMkLst>
          <pc:docMk/>
          <pc:sldMk cId="3093456043" sldId="393"/>
        </pc:sldMkLst>
        <pc:spChg chg="mod">
          <ac:chgData name="Stanford Bowman" userId="6ede3e4e1afbea80" providerId="LiveId" clId="{5E8558FB-9D60-4710-A493-61EB11744BF7}" dt="2026-07-02T02:23:54.752" v="897" actId="20577"/>
          <ac:spMkLst>
            <pc:docMk/>
            <pc:sldMk cId="3093456043" sldId="393"/>
            <ac:spMk id="17" creationId="{7DA1A466-C385-490A-8C94-B1760207B4CE}"/>
          </ac:spMkLst>
        </pc:spChg>
      </pc:sldChg>
      <pc:sldChg chg="modSp add del mod modNotes modNotesTx">
        <pc:chgData name="Stanford Bowman" userId="6ede3e4e1afbea80" providerId="LiveId" clId="{5E8558FB-9D60-4710-A493-61EB11744BF7}" dt="2026-07-04T01:02:43.837" v="952" actId="27636"/>
        <pc:sldMkLst>
          <pc:docMk/>
          <pc:sldMk cId="3452085809" sldId="421"/>
        </pc:sldMkLst>
        <pc:spChg chg="mod">
          <ac:chgData name="Stanford Bowman" userId="6ede3e4e1afbea80" providerId="LiveId" clId="{5E8558FB-9D60-4710-A493-61EB11744BF7}" dt="2026-07-02T02:18:45.184" v="859" actId="14100"/>
          <ac:spMkLst>
            <pc:docMk/>
            <pc:sldMk cId="3452085809" sldId="421"/>
            <ac:spMk id="4" creationId="{C1546560-E672-2FC4-4590-F82CD5F6ABFD}"/>
          </ac:spMkLst>
        </pc:spChg>
        <pc:spChg chg="mod">
          <ac:chgData name="Stanford Bowman" userId="6ede3e4e1afbea80" providerId="LiveId" clId="{5E8558FB-9D60-4710-A493-61EB11744BF7}" dt="2026-07-02T02:18:45.184" v="859" actId="14100"/>
          <ac:spMkLst>
            <pc:docMk/>
            <pc:sldMk cId="3452085809" sldId="421"/>
            <ac:spMk id="11" creationId="{F099FE17-7908-4AD1-B569-6C1C8B4F1F02}"/>
          </ac:spMkLst>
        </pc:spChg>
        <pc:spChg chg="mod">
          <ac:chgData name="Stanford Bowman" userId="6ede3e4e1afbea80" providerId="LiveId" clId="{5E8558FB-9D60-4710-A493-61EB11744BF7}" dt="2026-07-02T02:18:45.184" v="859" actId="14100"/>
          <ac:spMkLst>
            <pc:docMk/>
            <pc:sldMk cId="3452085809" sldId="421"/>
            <ac:spMk id="15" creationId="{19D84E3C-EC1C-40A8-9BE4-CB83B851C0AC}"/>
          </ac:spMkLst>
        </pc:spChg>
        <pc:spChg chg="mod">
          <ac:chgData name="Stanford Bowman" userId="6ede3e4e1afbea80" providerId="LiveId" clId="{5E8558FB-9D60-4710-A493-61EB11744BF7}" dt="2026-07-02T02:18:45.184" v="859" actId="14100"/>
          <ac:spMkLst>
            <pc:docMk/>
            <pc:sldMk cId="3452085809" sldId="421"/>
            <ac:spMk id="16" creationId="{F458977A-D61D-4781-A330-C460143E239E}"/>
          </ac:spMkLst>
        </pc:spChg>
        <pc:spChg chg="mod">
          <ac:chgData name="Stanford Bowman" userId="6ede3e4e1afbea80" providerId="LiveId" clId="{5E8558FB-9D60-4710-A493-61EB11744BF7}" dt="2026-07-02T02:18:45.184" v="859" actId="14100"/>
          <ac:spMkLst>
            <pc:docMk/>
            <pc:sldMk cId="3452085809" sldId="421"/>
            <ac:spMk id="17" creationId="{FA587F66-BEFF-4D6C-AEF0-FA091908B866}"/>
          </ac:spMkLst>
        </pc:spChg>
        <pc:spChg chg="mod">
          <ac:chgData name="Stanford Bowman" userId="6ede3e4e1afbea80" providerId="LiveId" clId="{5E8558FB-9D60-4710-A493-61EB11744BF7}" dt="2026-07-01T21:20:23.016" v="112" actId="27636"/>
          <ac:spMkLst>
            <pc:docMk/>
            <pc:sldMk cId="3452085809" sldId="421"/>
            <ac:spMk id="27" creationId="{677FC927-7CB2-4858-9126-4B062A86ABDD}"/>
          </ac:spMkLst>
        </pc:spChg>
      </pc:sldChg>
      <pc:sldChg chg="addSp delSp modSp add del mod modNotes modNotesTx">
        <pc:chgData name="Stanford Bowman" userId="6ede3e4e1afbea80" providerId="LiveId" clId="{5E8558FB-9D60-4710-A493-61EB11744BF7}" dt="2026-07-04T01:02:43.761" v="951" actId="27636"/>
        <pc:sldMkLst>
          <pc:docMk/>
          <pc:sldMk cId="3129728577" sldId="439"/>
        </pc:sldMkLst>
        <pc:spChg chg="add mod">
          <ac:chgData name="Stanford Bowman" userId="6ede3e4e1afbea80" providerId="LiveId" clId="{5E8558FB-9D60-4710-A493-61EB11744BF7}" dt="2026-07-01T21:22:47.912" v="139"/>
          <ac:spMkLst>
            <pc:docMk/>
            <pc:sldMk cId="3129728577" sldId="439"/>
            <ac:spMk id="3" creationId="{0AA42ECA-490A-08AE-C1B8-A8BEB09C3333}"/>
          </ac:spMkLst>
        </pc:spChg>
        <pc:spChg chg="mod">
          <ac:chgData name="Stanford Bowman" userId="6ede3e4e1afbea80" providerId="LiveId" clId="{5E8558FB-9D60-4710-A493-61EB11744BF7}" dt="2026-07-02T02:16:00.717" v="852" actId="1076"/>
          <ac:spMkLst>
            <pc:docMk/>
            <pc:sldMk cId="3129728577" sldId="439"/>
            <ac:spMk id="18" creationId="{31BEEB90-7597-4769-AB1C-7A08AF233D8D}"/>
          </ac:spMkLst>
        </pc:spChg>
        <pc:spChg chg="mod">
          <ac:chgData name="Stanford Bowman" userId="6ede3e4e1afbea80" providerId="LiveId" clId="{5E8558FB-9D60-4710-A493-61EB11744BF7}" dt="2026-07-02T02:14:48.953" v="842"/>
          <ac:spMkLst>
            <pc:docMk/>
            <pc:sldMk cId="3129728577" sldId="439"/>
            <ac:spMk id="20" creationId="{BCBD2F49-815B-418F-8629-2DDA84C136B6}"/>
          </ac:spMkLst>
        </pc:spChg>
      </pc:sldChg>
      <pc:sldChg chg="modSp add del mod modNotesTx">
        <pc:chgData name="Stanford Bowman" userId="6ede3e4e1afbea80" providerId="LiveId" clId="{5E8558FB-9D60-4710-A493-61EB11744BF7}" dt="2026-07-02T02:22:55.140" v="876"/>
        <pc:sldMkLst>
          <pc:docMk/>
          <pc:sldMk cId="4073456698" sldId="440"/>
        </pc:sldMkLst>
        <pc:spChg chg="mod">
          <ac:chgData name="Stanford Bowman" userId="6ede3e4e1afbea80" providerId="LiveId" clId="{5E8558FB-9D60-4710-A493-61EB11744BF7}" dt="2026-07-02T02:22:55.140" v="876"/>
          <ac:spMkLst>
            <pc:docMk/>
            <pc:sldMk cId="4073456698" sldId="440"/>
            <ac:spMk id="3" creationId="{AD1B10EA-84B1-41CA-BB46-5A8BE6DCEDD0}"/>
          </ac:spMkLst>
        </pc:spChg>
        <pc:spChg chg="mod">
          <ac:chgData name="Stanford Bowman" userId="6ede3e4e1afbea80" providerId="LiveId" clId="{5E8558FB-9D60-4710-A493-61EB11744BF7}" dt="2026-07-02T02:22:38.473" v="874"/>
          <ac:spMkLst>
            <pc:docMk/>
            <pc:sldMk cId="4073456698" sldId="440"/>
            <ac:spMk id="15" creationId="{9815E7F2-3E69-4096-ADEB-0A3EDF7CAF0F}"/>
          </ac:spMkLst>
        </pc:spChg>
        <pc:spChg chg="mod">
          <ac:chgData name="Stanford Bowman" userId="6ede3e4e1afbea80" providerId="LiveId" clId="{5E8558FB-9D60-4710-A493-61EB11744BF7}" dt="2026-07-02T02:21:42.608" v="868"/>
          <ac:spMkLst>
            <pc:docMk/>
            <pc:sldMk cId="4073456698" sldId="440"/>
            <ac:spMk id="16" creationId="{26C10FE7-E243-4C24-8423-5F595FFDBF66}"/>
          </ac:spMkLst>
        </pc:spChg>
        <pc:spChg chg="mod">
          <ac:chgData name="Stanford Bowman" userId="6ede3e4e1afbea80" providerId="LiveId" clId="{5E8558FB-9D60-4710-A493-61EB11744BF7}" dt="2026-07-02T02:21:00.737" v="866" actId="14100"/>
          <ac:spMkLst>
            <pc:docMk/>
            <pc:sldMk cId="4073456698" sldId="440"/>
            <ac:spMk id="17" creationId="{6FEED4C8-8AB2-427F-8463-36B6B70974D4}"/>
          </ac:spMkLst>
        </pc:spChg>
        <pc:spChg chg="mod">
          <ac:chgData name="Stanford Bowman" userId="6ede3e4e1afbea80" providerId="LiveId" clId="{5E8558FB-9D60-4710-A493-61EB11744BF7}" dt="2026-07-02T02:22:24.299" v="873"/>
          <ac:spMkLst>
            <pc:docMk/>
            <pc:sldMk cId="4073456698" sldId="440"/>
            <ac:spMk id="18" creationId="{92C113D8-F8EF-4DFE-9BE5-E5F0D1E72215}"/>
          </ac:spMkLst>
        </pc:spChg>
        <pc:spChg chg="mod">
          <ac:chgData name="Stanford Bowman" userId="6ede3e4e1afbea80" providerId="LiveId" clId="{5E8558FB-9D60-4710-A493-61EB11744BF7}" dt="2026-07-01T21:20:23.016" v="113" actId="27636"/>
          <ac:spMkLst>
            <pc:docMk/>
            <pc:sldMk cId="4073456698" sldId="440"/>
            <ac:spMk id="19" creationId="{DC35E360-F2C8-4E9C-99F8-1841E0C8B5BD}"/>
          </ac:spMkLst>
        </pc:spChg>
      </pc:sldChg>
      <pc:sldChg chg="addSp delSp modSp add del mod modNotes modNotesTx">
        <pc:chgData name="Stanford Bowman" userId="6ede3e4e1afbea80" providerId="LiveId" clId="{5E8558FB-9D60-4710-A493-61EB11744BF7}" dt="2026-07-04T01:02:43.204" v="942" actId="27636"/>
        <pc:sldMkLst>
          <pc:docMk/>
          <pc:sldMk cId="3097525468" sldId="443"/>
        </pc:sldMkLst>
        <pc:spChg chg="mod">
          <ac:chgData name="Stanford Bowman" userId="6ede3e4e1afbea80" providerId="LiveId" clId="{5E8558FB-9D60-4710-A493-61EB11744BF7}" dt="2026-07-01T21:27:03.342" v="149" actId="14100"/>
          <ac:spMkLst>
            <pc:docMk/>
            <pc:sldMk cId="3097525468" sldId="443"/>
            <ac:spMk id="2" creationId="{97324159-2308-7E40-2320-1A474855804D}"/>
          </ac:spMkLst>
        </pc:spChg>
        <pc:spChg chg="mod">
          <ac:chgData name="Stanford Bowman" userId="6ede3e4e1afbea80" providerId="LiveId" clId="{5E8558FB-9D60-4710-A493-61EB11744BF7}" dt="2026-07-01T21:27:24.655" v="151" actId="14100"/>
          <ac:spMkLst>
            <pc:docMk/>
            <pc:sldMk cId="3097525468" sldId="443"/>
            <ac:spMk id="4" creationId="{3ADBE11E-D083-907A-8F03-04D68FB609D7}"/>
          </ac:spMkLst>
        </pc:spChg>
        <pc:spChg chg="add mod">
          <ac:chgData name="Stanford Bowman" userId="6ede3e4e1afbea80" providerId="LiveId" clId="{5E8558FB-9D60-4710-A493-61EB11744BF7}" dt="2026-07-01T21:20:57.652" v="119" actId="207"/>
          <ac:spMkLst>
            <pc:docMk/>
            <pc:sldMk cId="3097525468" sldId="443"/>
            <ac:spMk id="5" creationId="{FE26ED1E-FB73-0626-6DA3-5B561F3AEA17}"/>
          </ac:spMkLst>
        </pc:spChg>
        <pc:spChg chg="mod">
          <ac:chgData name="Stanford Bowman" userId="6ede3e4e1afbea80" providerId="LiveId" clId="{5E8558FB-9D60-4710-A493-61EB11744BF7}" dt="2026-07-01T21:25:59.961" v="141"/>
          <ac:spMkLst>
            <pc:docMk/>
            <pc:sldMk cId="3097525468" sldId="443"/>
            <ac:spMk id="27" creationId="{5D12579F-ED0B-4F28-9022-D18F2789D03C}"/>
          </ac:spMkLst>
        </pc:spChg>
      </pc:sldChg>
      <pc:sldChg chg="addSp delSp modSp add del mod modNotes modNotesTx">
        <pc:chgData name="Stanford Bowman" userId="6ede3e4e1afbea80" providerId="LiveId" clId="{5E8558FB-9D60-4710-A493-61EB11744BF7}" dt="2026-07-04T01:02:43.273" v="944" actId="27636"/>
        <pc:sldMkLst>
          <pc:docMk/>
          <pc:sldMk cId="2384424428" sldId="444"/>
        </pc:sldMkLst>
        <pc:spChg chg="add mod">
          <ac:chgData name="Stanford Bowman" userId="6ede3e4e1afbea80" providerId="LiveId" clId="{5E8558FB-9D60-4710-A493-61EB11744BF7}" dt="2026-07-01T21:21:34.681" v="127" actId="1036"/>
          <ac:spMkLst>
            <pc:docMk/>
            <pc:sldMk cId="2384424428" sldId="444"/>
            <ac:spMk id="2" creationId="{024A03E2-D43D-6DF7-27CC-6658C4439280}"/>
          </ac:spMkLst>
        </pc:spChg>
        <pc:spChg chg="mod">
          <ac:chgData name="Stanford Bowman" userId="6ede3e4e1afbea80" providerId="LiveId" clId="{5E8558FB-9D60-4710-A493-61EB11744BF7}" dt="2026-07-01T22:49:39.778" v="238" actId="948"/>
          <ac:spMkLst>
            <pc:docMk/>
            <pc:sldMk cId="2384424428" sldId="444"/>
            <ac:spMk id="3" creationId="{477DD5A4-1DC4-A353-AE92-B4B3BD5AF843}"/>
          </ac:spMkLst>
        </pc:spChg>
        <pc:spChg chg="mod">
          <ac:chgData name="Stanford Bowman" userId="6ede3e4e1afbea80" providerId="LiveId" clId="{5E8558FB-9D60-4710-A493-61EB11744BF7}" dt="2026-07-01T22:49:39.778" v="238" actId="948"/>
          <ac:spMkLst>
            <pc:docMk/>
            <pc:sldMk cId="2384424428" sldId="444"/>
            <ac:spMk id="7" creationId="{F604E5CB-21A4-CA7B-FF54-88DA0B5953DD}"/>
          </ac:spMkLst>
        </pc:spChg>
        <pc:picChg chg="mod">
          <ac:chgData name="Stanford Bowman" userId="6ede3e4e1afbea80" providerId="LiveId" clId="{5E8558FB-9D60-4710-A493-61EB11744BF7}" dt="2026-07-01T22:50:06.861" v="242" actId="14100"/>
          <ac:picMkLst>
            <pc:docMk/>
            <pc:sldMk cId="2384424428" sldId="444"/>
            <ac:picMk id="5" creationId="{957169E5-C057-3B94-77FE-4B3C29CE0D62}"/>
          </ac:picMkLst>
        </pc:picChg>
      </pc:sldChg>
      <pc:sldChg chg="modSp add del mod modNotes modNotesTx">
        <pc:chgData name="Stanford Bowman" userId="6ede3e4e1afbea80" providerId="LiveId" clId="{5E8558FB-9D60-4710-A493-61EB11744BF7}" dt="2026-07-04T01:10:12.260" v="996" actId="207"/>
        <pc:sldMkLst>
          <pc:docMk/>
          <pc:sldMk cId="1172392015" sldId="452"/>
        </pc:sldMkLst>
        <pc:spChg chg="mod">
          <ac:chgData name="Stanford Bowman" userId="6ede3e4e1afbea80" providerId="LiveId" clId="{5E8558FB-9D60-4710-A493-61EB11744BF7}" dt="2026-07-02T01:57:39.135" v="757" actId="1036"/>
          <ac:spMkLst>
            <pc:docMk/>
            <pc:sldMk cId="1172392015" sldId="452"/>
            <ac:spMk id="2" creationId="{38496255-E250-671B-C224-714BA5AD4D1A}"/>
          </ac:spMkLst>
        </pc:spChg>
        <pc:spChg chg="mod">
          <ac:chgData name="Stanford Bowman" userId="6ede3e4e1afbea80" providerId="LiveId" clId="{5E8558FB-9D60-4710-A493-61EB11744BF7}" dt="2026-07-02T01:52:30.678" v="327" actId="404"/>
          <ac:spMkLst>
            <pc:docMk/>
            <pc:sldMk cId="1172392015" sldId="452"/>
            <ac:spMk id="12" creationId="{CBEAE4E6-CD19-4092-9C7E-2C12B39CCE7B}"/>
          </ac:spMkLst>
        </pc:spChg>
        <pc:spChg chg="mod">
          <ac:chgData name="Stanford Bowman" userId="6ede3e4e1afbea80" providerId="LiveId" clId="{5E8558FB-9D60-4710-A493-61EB11744BF7}" dt="2026-07-04T01:10:12.260" v="996" actId="207"/>
          <ac:spMkLst>
            <pc:docMk/>
            <pc:sldMk cId="1172392015" sldId="452"/>
            <ac:spMk id="13" creationId="{3770BEAC-D32D-4558-9174-4A01FA43041C}"/>
          </ac:spMkLst>
        </pc:spChg>
        <pc:spChg chg="mod">
          <ac:chgData name="Stanford Bowman" userId="6ede3e4e1afbea80" providerId="LiveId" clId="{5E8558FB-9D60-4710-A493-61EB11744BF7}" dt="2026-07-01T21:20:23.007" v="107" actId="27636"/>
          <ac:spMkLst>
            <pc:docMk/>
            <pc:sldMk cId="1172392015" sldId="452"/>
            <ac:spMk id="15" creationId="{CFB6BB04-11BC-46EF-B400-5675755E56EA}"/>
          </ac:spMkLst>
        </pc:spChg>
        <pc:spChg chg="mod">
          <ac:chgData name="Stanford Bowman" userId="6ede3e4e1afbea80" providerId="LiveId" clId="{5E8558FB-9D60-4710-A493-61EB11744BF7}" dt="2026-07-02T02:03:55.573" v="793"/>
          <ac:spMkLst>
            <pc:docMk/>
            <pc:sldMk cId="1172392015" sldId="452"/>
            <ac:spMk id="17" creationId="{825759E0-14D7-476D-8932-70685D477530}"/>
          </ac:spMkLst>
        </pc:spChg>
        <pc:cxnChg chg="mod">
          <ac:chgData name="Stanford Bowman" userId="6ede3e4e1afbea80" providerId="LiveId" clId="{5E8558FB-9D60-4710-A493-61EB11744BF7}" dt="2026-07-02T01:56:06.235" v="738" actId="1076"/>
          <ac:cxnSpMkLst>
            <pc:docMk/>
            <pc:sldMk cId="1172392015" sldId="452"/>
            <ac:cxnSpMk id="20" creationId="{AC747590-0795-4DDF-BB10-64FACDDC33DA}"/>
          </ac:cxnSpMkLst>
        </pc:cxnChg>
      </pc:sldChg>
      <pc:sldChg chg="delSp modSp add del mod modNotes modNotesTx">
        <pc:chgData name="Stanford Bowman" userId="6ede3e4e1afbea80" providerId="LiveId" clId="{5E8558FB-9D60-4710-A493-61EB11744BF7}" dt="2026-07-04T01:02:43.733" v="950" actId="27636"/>
        <pc:sldMkLst>
          <pc:docMk/>
          <pc:sldMk cId="3160670924" sldId="465"/>
        </pc:sldMkLst>
        <pc:spChg chg="mod">
          <ac:chgData name="Stanford Bowman" userId="6ede3e4e1afbea80" providerId="LiveId" clId="{5E8558FB-9D60-4710-A493-61EB11744BF7}" dt="2026-07-01T21:20:23.010" v="109" actId="27636"/>
          <ac:spMkLst>
            <pc:docMk/>
            <pc:sldMk cId="3160670924" sldId="465"/>
            <ac:spMk id="13" creationId="{A4163FD0-0069-454A-8DF4-978F02463049}"/>
          </ac:spMkLst>
        </pc:spChg>
        <pc:spChg chg="mod">
          <ac:chgData name="Stanford Bowman" userId="6ede3e4e1afbea80" providerId="LiveId" clId="{5E8558FB-9D60-4710-A493-61EB11744BF7}" dt="2026-07-02T02:11:04.740" v="822"/>
          <ac:spMkLst>
            <pc:docMk/>
            <pc:sldMk cId="3160670924" sldId="465"/>
            <ac:spMk id="18" creationId="{31BEEB90-7597-4769-AB1C-7A08AF233D8D}"/>
          </ac:spMkLst>
        </pc:spChg>
        <pc:spChg chg="mod">
          <ac:chgData name="Stanford Bowman" userId="6ede3e4e1afbea80" providerId="LiveId" clId="{5E8558FB-9D60-4710-A493-61EB11744BF7}" dt="2026-07-02T02:08:32.207" v="806"/>
          <ac:spMkLst>
            <pc:docMk/>
            <pc:sldMk cId="3160670924" sldId="465"/>
            <ac:spMk id="41" creationId="{427875CE-3C73-8950-8683-16AF2B4D8AA9}"/>
          </ac:spMkLst>
        </pc:spChg>
      </pc:sldChg>
      <pc:sldChg chg="addSp delSp modSp add del mod modNotesTx">
        <pc:chgData name="Stanford Bowman" userId="6ede3e4e1afbea80" providerId="LiveId" clId="{5E8558FB-9D60-4710-A493-61EB11744BF7}" dt="2026-07-04T01:03:54.948" v="969" actId="404"/>
        <pc:sldMkLst>
          <pc:docMk/>
          <pc:sldMk cId="1458985817" sldId="469"/>
        </pc:sldMkLst>
        <pc:spChg chg="mod ord">
          <ac:chgData name="Stanford Bowman" userId="6ede3e4e1afbea80" providerId="LiveId" clId="{5E8558FB-9D60-4710-A493-61EB11744BF7}" dt="2026-07-01T21:13:14.123" v="66"/>
          <ac:spMkLst>
            <pc:docMk/>
            <pc:sldMk cId="1458985817" sldId="469"/>
            <ac:spMk id="4" creationId="{00F933E5-4874-48B6-33E6-6ABA94BA7E86}"/>
          </ac:spMkLst>
        </pc:spChg>
        <pc:spChg chg="mod ord">
          <ac:chgData name="Stanford Bowman" userId="6ede3e4e1afbea80" providerId="LiveId" clId="{5E8558FB-9D60-4710-A493-61EB11744BF7}" dt="2026-07-04T01:03:54.948" v="969" actId="404"/>
          <ac:spMkLst>
            <pc:docMk/>
            <pc:sldMk cId="1458985817" sldId="469"/>
            <ac:spMk id="5" creationId="{2F7657C9-5CA4-0B8E-5F86-1A91A09FF7D5}"/>
          </ac:spMkLst>
        </pc:spChg>
        <pc:spChg chg="mod ord">
          <ac:chgData name="Stanford Bowman" userId="6ede3e4e1afbea80" providerId="LiveId" clId="{5E8558FB-9D60-4710-A493-61EB11744BF7}" dt="2026-07-01T21:20:22.957" v="106"/>
          <ac:spMkLst>
            <pc:docMk/>
            <pc:sldMk cId="1458985817" sldId="469"/>
            <ac:spMk id="14" creationId="{82636567-86AA-4F3F-A4E6-C45478F989ED}"/>
          </ac:spMkLst>
        </pc:spChg>
        <pc:picChg chg="add mod modCrop">
          <ac:chgData name="Stanford Bowman" userId="6ede3e4e1afbea80" providerId="LiveId" clId="{5E8558FB-9D60-4710-A493-61EB11744BF7}" dt="2026-07-01T21:12:20.917" v="64" actId="14100"/>
          <ac:picMkLst>
            <pc:docMk/>
            <pc:sldMk cId="1458985817" sldId="469"/>
            <ac:picMk id="6" creationId="{43E7D67B-155D-C464-0E28-C1926A4F821B}"/>
          </ac:picMkLst>
        </pc:picChg>
      </pc:sldChg>
      <pc:sldChg chg="addSp delSp modSp add del mod modNotes modNotesTx">
        <pc:chgData name="Stanford Bowman" userId="6ede3e4e1afbea80" providerId="LiveId" clId="{5E8558FB-9D60-4710-A493-61EB11744BF7}" dt="2026-07-04T01:02:43.373" v="945" actId="27636"/>
        <pc:sldMkLst>
          <pc:docMk/>
          <pc:sldMk cId="4282079643" sldId="470"/>
        </pc:sldMkLst>
        <pc:spChg chg="mod">
          <ac:chgData name="Stanford Bowman" userId="6ede3e4e1afbea80" providerId="LiveId" clId="{5E8558FB-9D60-4710-A493-61EB11744BF7}" dt="2026-07-02T02:03:55.573" v="793"/>
          <ac:spMkLst>
            <pc:docMk/>
            <pc:sldMk cId="4282079643" sldId="470"/>
            <ac:spMk id="3" creationId="{79FB3412-A236-1D03-9827-8C7B01F8A95E}"/>
          </ac:spMkLst>
        </pc:spChg>
        <pc:spChg chg="mod">
          <ac:chgData name="Stanford Bowman" userId="6ede3e4e1afbea80" providerId="LiveId" clId="{5E8558FB-9D60-4710-A493-61EB11744BF7}" dt="2026-07-02T01:45:00.949" v="306" actId="1035"/>
          <ac:spMkLst>
            <pc:docMk/>
            <pc:sldMk cId="4282079643" sldId="470"/>
            <ac:spMk id="6" creationId="{A6E7F461-187D-687D-6D67-83C1E4B05D6F}"/>
          </ac:spMkLst>
        </pc:spChg>
        <pc:spChg chg="mod">
          <ac:chgData name="Stanford Bowman" userId="6ede3e4e1afbea80" providerId="LiveId" clId="{5E8558FB-9D60-4710-A493-61EB11744BF7}" dt="2026-07-02T01:45:00.949" v="306" actId="1035"/>
          <ac:spMkLst>
            <pc:docMk/>
            <pc:sldMk cId="4282079643" sldId="470"/>
            <ac:spMk id="7" creationId="{F604E5CB-21A4-CA7B-FF54-88DA0B5953DD}"/>
          </ac:spMkLst>
        </pc:spChg>
        <pc:spChg chg="add mod">
          <ac:chgData name="Stanford Bowman" userId="6ede3e4e1afbea80" providerId="LiveId" clId="{5E8558FB-9D60-4710-A493-61EB11744BF7}" dt="2026-07-01T21:21:53.295" v="130" actId="1076"/>
          <ac:spMkLst>
            <pc:docMk/>
            <pc:sldMk cId="4282079643" sldId="470"/>
            <ac:spMk id="8" creationId="{1345092C-ED2D-4F0E-45BB-13F72F04D42A}"/>
          </ac:spMkLst>
        </pc:spChg>
        <pc:picChg chg="mod">
          <ac:chgData name="Stanford Bowman" userId="6ede3e4e1afbea80" providerId="LiveId" clId="{5E8558FB-9D60-4710-A493-61EB11744BF7}" dt="2026-07-02T01:45:00.949" v="306" actId="1035"/>
          <ac:picMkLst>
            <pc:docMk/>
            <pc:sldMk cId="4282079643" sldId="470"/>
            <ac:picMk id="4" creationId="{536E6950-9B6D-E263-9C53-C5A2D53E38B7}"/>
          </ac:picMkLst>
        </pc:picChg>
        <pc:picChg chg="mod">
          <ac:chgData name="Stanford Bowman" userId="6ede3e4e1afbea80" providerId="LiveId" clId="{5E8558FB-9D60-4710-A493-61EB11744BF7}" dt="2026-07-02T01:45:00.949" v="306" actId="1035"/>
          <ac:picMkLst>
            <pc:docMk/>
            <pc:sldMk cId="4282079643" sldId="470"/>
            <ac:picMk id="5" creationId="{41E11166-014F-E8BC-16E7-E66EF9FFB119}"/>
          </ac:picMkLst>
        </pc:picChg>
        <pc:cxnChg chg="mod">
          <ac:chgData name="Stanford Bowman" userId="6ede3e4e1afbea80" providerId="LiveId" clId="{5E8558FB-9D60-4710-A493-61EB11744BF7}" dt="2026-07-02T01:45:00.949" v="306" actId="1035"/>
          <ac:cxnSpMkLst>
            <pc:docMk/>
            <pc:sldMk cId="4282079643" sldId="470"/>
            <ac:cxnSpMk id="13" creationId="{A59A3EA5-4B17-46D7-8358-1E2CFD7A8EB1}"/>
          </ac:cxnSpMkLst>
        </pc:cxnChg>
      </pc:sldChg>
      <pc:sldChg chg="addSp delSp modSp add del mod modNotes modNotesTx">
        <pc:chgData name="Stanford Bowman" userId="6ede3e4e1afbea80" providerId="LiveId" clId="{5E8558FB-9D60-4710-A493-61EB11744BF7}" dt="2026-07-04T01:02:43.397" v="946" actId="27636"/>
        <pc:sldMkLst>
          <pc:docMk/>
          <pc:sldMk cId="2405079745" sldId="471"/>
        </pc:sldMkLst>
        <pc:spChg chg="add mod">
          <ac:chgData name="Stanford Bowman" userId="6ede3e4e1afbea80" providerId="LiveId" clId="{5E8558FB-9D60-4710-A493-61EB11744BF7}" dt="2026-07-01T21:22:07.627" v="133" actId="1076"/>
          <ac:spMkLst>
            <pc:docMk/>
            <pc:sldMk cId="2405079745" sldId="471"/>
            <ac:spMk id="3" creationId="{44415E08-8A9A-A004-EAC6-F35749389276}"/>
          </ac:spMkLst>
        </pc:spChg>
        <pc:spChg chg="mod">
          <ac:chgData name="Stanford Bowman" userId="6ede3e4e1afbea80" providerId="LiveId" clId="{5E8558FB-9D60-4710-A493-61EB11744BF7}" dt="2026-07-02T01:49:15.385" v="321" actId="255"/>
          <ac:spMkLst>
            <pc:docMk/>
            <pc:sldMk cId="2405079745" sldId="471"/>
            <ac:spMk id="4" creationId="{3ADBE11E-D083-907A-8F03-04D68FB609D7}"/>
          </ac:spMkLst>
        </pc:spChg>
      </pc:sldChg>
      <pc:sldChg chg="delSp modSp add del mod delAnim modNotes">
        <pc:chgData name="Stanford Bowman" userId="6ede3e4e1afbea80" providerId="LiveId" clId="{5E8558FB-9D60-4710-A493-61EB11744BF7}" dt="2026-07-04T01:02:44.026" v="953" actId="27636"/>
        <pc:sldMkLst>
          <pc:docMk/>
          <pc:sldMk cId="687623149" sldId="479"/>
        </pc:sldMkLst>
        <pc:spChg chg="mod">
          <ac:chgData name="Stanford Bowman" userId="6ede3e4e1afbea80" providerId="LiveId" clId="{5E8558FB-9D60-4710-A493-61EB11744BF7}" dt="2026-07-02T02:28:01.659" v="922" actId="20577"/>
          <ac:spMkLst>
            <pc:docMk/>
            <pc:sldMk cId="687623149" sldId="479"/>
            <ac:spMk id="3" creationId="{AD1B10EA-84B1-41CA-BB46-5A8BE6DCEDD0}"/>
          </ac:spMkLst>
        </pc:spChg>
        <pc:spChg chg="mod">
          <ac:chgData name="Stanford Bowman" userId="6ede3e4e1afbea80" providerId="LiveId" clId="{5E8558FB-9D60-4710-A493-61EB11744BF7}" dt="2026-07-02T02:28:06.678" v="924" actId="20577"/>
          <ac:spMkLst>
            <pc:docMk/>
            <pc:sldMk cId="687623149" sldId="479"/>
            <ac:spMk id="15" creationId="{9815E7F2-3E69-4096-ADEB-0A3EDF7CAF0F}"/>
          </ac:spMkLst>
        </pc:spChg>
        <pc:spChg chg="mod">
          <ac:chgData name="Stanford Bowman" userId="6ede3e4e1afbea80" providerId="LiveId" clId="{5E8558FB-9D60-4710-A493-61EB11744BF7}" dt="2026-07-02T02:26:33.530" v="908"/>
          <ac:spMkLst>
            <pc:docMk/>
            <pc:sldMk cId="687623149" sldId="479"/>
            <ac:spMk id="16" creationId="{26C10FE7-E243-4C24-8423-5F595FFDBF66}"/>
          </ac:spMkLst>
        </pc:spChg>
        <pc:spChg chg="mod">
          <ac:chgData name="Stanford Bowman" userId="6ede3e4e1afbea80" providerId="LiveId" clId="{5E8558FB-9D60-4710-A493-61EB11744BF7}" dt="2026-07-02T02:26:05.194" v="906" actId="20577"/>
          <ac:spMkLst>
            <pc:docMk/>
            <pc:sldMk cId="687623149" sldId="479"/>
            <ac:spMk id="17" creationId="{6FEED4C8-8AB2-427F-8463-36B6B70974D4}"/>
          </ac:spMkLst>
        </pc:spChg>
        <pc:spChg chg="mod">
          <ac:chgData name="Stanford Bowman" userId="6ede3e4e1afbea80" providerId="LiveId" clId="{5E8558FB-9D60-4710-A493-61EB11744BF7}" dt="2026-07-02T02:27:10.498" v="912"/>
          <ac:spMkLst>
            <pc:docMk/>
            <pc:sldMk cId="687623149" sldId="479"/>
            <ac:spMk id="18" creationId="{92C113D8-F8EF-4DFE-9BE5-E5F0D1E72215}"/>
          </ac:spMkLst>
        </pc:spChg>
        <pc:spChg chg="mod">
          <ac:chgData name="Stanford Bowman" userId="6ede3e4e1afbea80" providerId="LiveId" clId="{5E8558FB-9D60-4710-A493-61EB11744BF7}" dt="2026-07-01T21:20:23.016" v="114" actId="27636"/>
          <ac:spMkLst>
            <pc:docMk/>
            <pc:sldMk cId="687623149" sldId="479"/>
            <ac:spMk id="19" creationId="{DC35E360-F2C8-4E9C-99F8-1841E0C8B5BD}"/>
          </ac:spMkLst>
        </pc:spChg>
      </pc:sldChg>
      <pc:sldChg chg="modSp add del mod modNotesTx">
        <pc:chgData name="Stanford Bowman" userId="6ede3e4e1afbea80" providerId="LiveId" clId="{5E8558FB-9D60-4710-A493-61EB11744BF7}" dt="2026-07-02T02:19:46.778" v="862" actId="15"/>
        <pc:sldMkLst>
          <pc:docMk/>
          <pc:sldMk cId="3206712176" sldId="480"/>
        </pc:sldMkLst>
        <pc:spChg chg="mod">
          <ac:chgData name="Stanford Bowman" userId="6ede3e4e1afbea80" providerId="LiveId" clId="{5E8558FB-9D60-4710-A493-61EB11744BF7}" dt="2026-07-02T02:19:46.778" v="862" actId="15"/>
          <ac:spMkLst>
            <pc:docMk/>
            <pc:sldMk cId="3206712176" sldId="480"/>
            <ac:spMk id="5" creationId="{5BC1F803-ABAE-98F0-02A5-E7EC0892F125}"/>
          </ac:spMkLst>
        </pc:spChg>
      </pc:sldChg>
      <pc:sldChg chg="addSp delSp modSp add del mod modNotes modNotesTx">
        <pc:chgData name="Stanford Bowman" userId="6ede3e4e1afbea80" providerId="LiveId" clId="{5E8558FB-9D60-4710-A493-61EB11744BF7}" dt="2026-07-04T01:02:43.259" v="943" actId="27636"/>
        <pc:sldMkLst>
          <pc:docMk/>
          <pc:sldMk cId="2619866097" sldId="498"/>
        </pc:sldMkLst>
        <pc:spChg chg="add mod">
          <ac:chgData name="Stanford Bowman" userId="6ede3e4e1afbea80" providerId="LiveId" clId="{5E8558FB-9D60-4710-A493-61EB11744BF7}" dt="2026-07-01T21:21:20.093" v="122" actId="1076"/>
          <ac:spMkLst>
            <pc:docMk/>
            <pc:sldMk cId="2619866097" sldId="498"/>
            <ac:spMk id="2" creationId="{3C6A3446-62F6-AA03-EBA8-45F0061DE72E}"/>
          </ac:spMkLst>
        </pc:spChg>
        <pc:spChg chg="mod modCrop">
          <ac:chgData name="Stanford Bowman" userId="6ede3e4e1afbea80" providerId="LiveId" clId="{5E8558FB-9D60-4710-A493-61EB11744BF7}" dt="2026-07-01T21:34:36.106" v="172" actId="29295"/>
          <ac:spMkLst>
            <pc:docMk/>
            <pc:sldMk cId="2619866097" sldId="498"/>
            <ac:spMk id="4" creationId="{9380C28B-7035-1425-73FF-EC009CDC6557}"/>
          </ac:spMkLst>
        </pc:spChg>
        <pc:spChg chg="add mod">
          <ac:chgData name="Stanford Bowman" userId="6ede3e4e1afbea80" providerId="LiveId" clId="{5E8558FB-9D60-4710-A493-61EB11744BF7}" dt="2026-07-01T22:45:33.568" v="173" actId="255"/>
          <ac:spMkLst>
            <pc:docMk/>
            <pc:sldMk cId="2619866097" sldId="498"/>
            <ac:spMk id="5" creationId="{EBAC1080-CAEC-F8D8-9F68-FB956D8FB78A}"/>
          </ac:spMkLst>
        </pc:spChg>
        <pc:spChg chg="mod">
          <ac:chgData name="Stanford Bowman" userId="6ede3e4e1afbea80" providerId="LiveId" clId="{5E8558FB-9D60-4710-A493-61EB11744BF7}" dt="2026-07-01T21:33:36.661" v="169" actId="1036"/>
          <ac:spMkLst>
            <pc:docMk/>
            <pc:sldMk cId="2619866097" sldId="498"/>
            <ac:spMk id="12" creationId="{7433357E-33BC-9703-5125-FB2754C4E54F}"/>
          </ac:spMkLst>
        </pc:spChg>
        <pc:spChg chg="mod">
          <ac:chgData name="Stanford Bowman" userId="6ede3e4e1afbea80" providerId="LiveId" clId="{5E8558FB-9D60-4710-A493-61EB11744BF7}" dt="2026-07-01T21:30:14.973" v="152"/>
          <ac:spMkLst>
            <pc:docMk/>
            <pc:sldMk cId="2619866097" sldId="498"/>
            <ac:spMk id="14" creationId="{2D30D5CC-0944-64AD-FE16-7B57C37585E0}"/>
          </ac:spMkLst>
        </pc:spChg>
      </pc:sldChg>
      <pc:sldChg chg="addSp delSp modSp add del mod modNotes modNotesTx">
        <pc:chgData name="Stanford Bowman" userId="6ede3e4e1afbea80" providerId="LiveId" clId="{5E8558FB-9D60-4710-A493-61EB11744BF7}" dt="2026-07-04T01:02:43.614" v="949" actId="27636"/>
        <pc:sldMkLst>
          <pc:docMk/>
          <pc:sldMk cId="2168259970" sldId="499"/>
        </pc:sldMkLst>
        <pc:spChg chg="mod">
          <ac:chgData name="Stanford Bowman" userId="6ede3e4e1afbea80" providerId="LiveId" clId="{5E8558FB-9D60-4710-A493-61EB11744BF7}" dt="2026-07-02T02:06:47.524" v="801" actId="1076"/>
          <ac:spMkLst>
            <pc:docMk/>
            <pc:sldMk cId="2168259970" sldId="499"/>
            <ac:spMk id="2" creationId="{69B96B15-E0A1-202B-7015-5ABFF65EE071}"/>
          </ac:spMkLst>
        </pc:spChg>
        <pc:spChg chg="add mod">
          <ac:chgData name="Stanford Bowman" userId="6ede3e4e1afbea80" providerId="LiveId" clId="{5E8558FB-9D60-4710-A493-61EB11744BF7}" dt="2026-07-01T21:22:33.802" v="137"/>
          <ac:spMkLst>
            <pc:docMk/>
            <pc:sldMk cId="2168259970" sldId="499"/>
            <ac:spMk id="3" creationId="{72E74BEB-043E-915C-B570-FD0A6F20509F}"/>
          </ac:spMkLst>
        </pc:spChg>
        <pc:spChg chg="mod">
          <ac:chgData name="Stanford Bowman" userId="6ede3e4e1afbea80" providerId="LiveId" clId="{5E8558FB-9D60-4710-A493-61EB11744BF7}" dt="2026-07-02T02:07:18.149" v="804" actId="12789"/>
          <ac:spMkLst>
            <pc:docMk/>
            <pc:sldMk cId="2168259970" sldId="499"/>
            <ac:spMk id="6" creationId="{893DAB01-739A-D52A-42E4-B09AA590B8AD}"/>
          </ac:spMkLst>
        </pc:spChg>
        <pc:spChg chg="mod">
          <ac:chgData name="Stanford Bowman" userId="6ede3e4e1afbea80" providerId="LiveId" clId="{5E8558FB-9D60-4710-A493-61EB11744BF7}" dt="2026-07-02T02:07:18.149" v="804" actId="12789"/>
          <ac:spMkLst>
            <pc:docMk/>
            <pc:sldMk cId="2168259970" sldId="499"/>
            <ac:spMk id="27" creationId="{9BE6664A-5C0A-14F3-8864-8EFC914A6F7A}"/>
          </ac:spMkLst>
        </pc:spChg>
      </pc:sldChg>
      <pc:sldChg chg="modSp add del mod modNotes modNotesTx">
        <pc:chgData name="Stanford Bowman" userId="6ede3e4e1afbea80" providerId="LiveId" clId="{5E8558FB-9D60-4710-A493-61EB11744BF7}" dt="2026-07-04T01:09:58.334" v="995" actId="207"/>
        <pc:sldMkLst>
          <pc:docMk/>
          <pc:sldMk cId="2451377739" sldId="500"/>
        </pc:sldMkLst>
        <pc:spChg chg="mod">
          <ac:chgData name="Stanford Bowman" userId="6ede3e4e1afbea80" providerId="LiveId" clId="{5E8558FB-9D60-4710-A493-61EB11744BF7}" dt="2026-07-02T02:00:36.434" v="768"/>
          <ac:spMkLst>
            <pc:docMk/>
            <pc:sldMk cId="2451377739" sldId="500"/>
            <ac:spMk id="12" creationId="{C0E6FB2C-BB11-C4F1-A08C-5CDB2528CCAA}"/>
          </ac:spMkLst>
        </pc:spChg>
        <pc:spChg chg="mod">
          <ac:chgData name="Stanford Bowman" userId="6ede3e4e1afbea80" providerId="LiveId" clId="{5E8558FB-9D60-4710-A493-61EB11744BF7}" dt="2026-07-04T01:09:58.334" v="995" actId="207"/>
          <ac:spMkLst>
            <pc:docMk/>
            <pc:sldMk cId="2451377739" sldId="500"/>
            <ac:spMk id="13" creationId="{DE930F43-50E3-7BDA-62F0-B5CFB3913C11}"/>
          </ac:spMkLst>
        </pc:spChg>
        <pc:spChg chg="mod">
          <ac:chgData name="Stanford Bowman" userId="6ede3e4e1afbea80" providerId="LiveId" clId="{5E8558FB-9D60-4710-A493-61EB11744BF7}" dt="2026-07-01T21:20:23.010" v="108" actId="27636"/>
          <ac:spMkLst>
            <pc:docMk/>
            <pc:sldMk cId="2451377739" sldId="500"/>
            <ac:spMk id="15" creationId="{B8C76A5A-915A-D553-6E70-DD3E6416727A}"/>
          </ac:spMkLst>
        </pc:spChg>
        <pc:spChg chg="mod">
          <ac:chgData name="Stanford Bowman" userId="6ede3e4e1afbea80" providerId="LiveId" clId="{5E8558FB-9D60-4710-A493-61EB11744BF7}" dt="2026-07-02T02:03:55.573" v="793"/>
          <ac:spMkLst>
            <pc:docMk/>
            <pc:sldMk cId="2451377739" sldId="500"/>
            <ac:spMk id="17" creationId="{5828C544-E49C-3E55-DEC0-5C7187C87853}"/>
          </ac:spMkLst>
        </pc:spChg>
      </pc:sldChg>
      <pc:sldChg chg="delSp modSp add del mod modNotesTx">
        <pc:chgData name="Stanford Bowman" userId="6ede3e4e1afbea80" providerId="LiveId" clId="{5E8558FB-9D60-4710-A493-61EB11744BF7}" dt="2026-07-02T02:13:39.755" v="838" actId="1076"/>
        <pc:sldMkLst>
          <pc:docMk/>
          <pc:sldMk cId="2856458671" sldId="501"/>
        </pc:sldMkLst>
        <pc:spChg chg="mod">
          <ac:chgData name="Stanford Bowman" userId="6ede3e4e1afbea80" providerId="LiveId" clId="{5E8558FB-9D60-4710-A493-61EB11744BF7}" dt="2026-07-01T21:20:23.013" v="110" actId="27636"/>
          <ac:spMkLst>
            <pc:docMk/>
            <pc:sldMk cId="2856458671" sldId="501"/>
            <ac:spMk id="3" creationId="{4BC24865-D52F-C75D-E0AF-BCC17A116276}"/>
          </ac:spMkLst>
        </pc:spChg>
        <pc:spChg chg="mod">
          <ac:chgData name="Stanford Bowman" userId="6ede3e4e1afbea80" providerId="LiveId" clId="{5E8558FB-9D60-4710-A493-61EB11744BF7}" dt="2026-07-02T02:13:39.755" v="838" actId="1076"/>
          <ac:spMkLst>
            <pc:docMk/>
            <pc:sldMk cId="2856458671" sldId="501"/>
            <ac:spMk id="18" creationId="{0286ADC8-92DF-E3F2-C788-85179203C3F8}"/>
          </ac:spMkLst>
        </pc:spChg>
      </pc:sldChg>
      <pc:sldChg chg="add ord">
        <pc:chgData name="Stanford Bowman" userId="6ede3e4e1afbea80" providerId="LiveId" clId="{5E8558FB-9D60-4710-A493-61EB11744BF7}" dt="2026-07-02T02:24:10.100" v="900"/>
        <pc:sldMkLst>
          <pc:docMk/>
          <pc:sldMk cId="2824528744" sldId="503"/>
        </pc:sldMkLst>
      </pc:sldChg>
      <pc:sldMasterChg chg="addSldLayout delSldLayout">
        <pc:chgData name="Stanford Bowman" userId="6ede3e4e1afbea80" providerId="LiveId" clId="{5E8558FB-9D60-4710-A493-61EB11744BF7}" dt="2026-07-01T21:04:37.671" v="9" actId="47"/>
        <pc:sldMasterMkLst>
          <pc:docMk/>
          <pc:sldMasterMk cId="0" sldId="2147483648"/>
        </pc:sldMasterMkLst>
        <pc:sldLayoutChg chg="add del">
          <pc:chgData name="Stanford Bowman" userId="6ede3e4e1afbea80" providerId="LiveId" clId="{5E8558FB-9D60-4710-A493-61EB11744BF7}" dt="2026-07-01T21:04:37.671" v="9" actId="47"/>
          <pc:sldLayoutMkLst>
            <pc:docMk/>
            <pc:sldMasterMk cId="0" sldId="2147483648"/>
            <pc:sldLayoutMk cId="0" sldId="2147483660"/>
          </pc:sldLayoutMkLst>
        </pc:sldLayoutChg>
        <pc:sldLayoutChg chg="add del">
          <pc:chgData name="Stanford Bowman" userId="6ede3e4e1afbea80" providerId="LiveId" clId="{5E8558FB-9D60-4710-A493-61EB11744BF7}" dt="2026-07-01T21:04:37.671" v="9" actId="47"/>
          <pc:sldLayoutMkLst>
            <pc:docMk/>
            <pc:sldMasterMk cId="0" sldId="2147483648"/>
            <pc:sldLayoutMk cId="0" sldId="214748366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6277E8-34E1-4864-BF89-0A293FE899B0}" type="datetimeFigureOut">
              <a:rPr lang="en-US" smtClean="0"/>
              <a:pPr/>
              <a:t>7/3/2026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B98531-EBAC-4738-AC3B-4AA42F6013B1}"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BB98531-EBAC-4738-AC3B-4AA42F6013B1}" type="slidenum">
              <a:rPr lang="en-US" smtClean="0"/>
              <a:pPr/>
              <a:t>1</a:t>
            </a:fld>
            <a:endParaRPr lang="en-US"/>
          </a:p>
        </p:txBody>
      </p:sp>
    </p:spTree>
    <p:extLst>
      <p:ext uri="{BB962C8B-B14F-4D97-AF65-F5344CB8AC3E}">
        <p14:creationId xmlns:p14="http://schemas.microsoft.com/office/powerpoint/2010/main" val="36996885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EF81B-F75A-E7C2-C2C2-04C80D8933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57C2D8-0050-325E-B9A3-0008C836F7A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56E00B0-D457-E6B1-829B-7099E22AB4EA}"/>
              </a:ext>
            </a:extLst>
          </p:cNvPr>
          <p:cNvSpPr>
            <a:spLocks noGrp="1"/>
          </p:cNvSpPr>
          <p:nvPr>
            <p:ph type="body" idx="1"/>
          </p:nvPr>
        </p:nvSpPr>
        <p:spPr/>
        <p:txBody>
          <a:bodyPr>
            <a:normAutofit fontScale="25000" lnSpcReduction="20000"/>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&gt;&lt;&gt;&lt;&gt;&lt;&gt;&lt;&gt;&lt;&gt;&lt;&gt;&lt;&gt;&lt;&gt;&lt;&gt;&lt;&gt;&lt;&gt;&lt;&gt;&lt;&gt;&lt; </a:t>
            </a:r>
          </a:p>
          <a:p>
            <a:r>
              <a:rPr lang="en-US" sz="1200" b="1" kern="1200" dirty="0">
                <a:solidFill>
                  <a:schemeClr val="tx1"/>
                </a:solidFill>
                <a:effectLst/>
                <a:latin typeface="+mn-lt"/>
                <a:ea typeface="+mn-ea"/>
                <a:cs typeface="+mn-cs"/>
              </a:rPr>
              <a:t>John 21:15–17 NIV</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&gt;&lt;&gt;&lt;&gt;&lt;&gt;&lt;&gt;&lt;&gt;&lt;&gt;&lt;&gt;&lt;&gt;&lt;&gt;&lt;&gt;&lt;&gt;&lt;&gt;&lt;&gt;&lt; </a:t>
            </a:r>
          </a:p>
          <a:p>
            <a:r>
              <a:rPr lang="en-US" sz="1200" b="1" kern="1200" dirty="0">
                <a:solidFill>
                  <a:schemeClr val="tx1"/>
                </a:solidFill>
                <a:effectLst/>
                <a:latin typeface="+mn-lt"/>
                <a:ea typeface="+mn-ea"/>
                <a:cs typeface="+mn-cs"/>
              </a:rPr>
              <a:t>Do You Love Him?</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Wouldn’t you like to have seen Peter’s face when he learns that his closest friend, the one he </a:t>
            </a:r>
            <a:r>
              <a:rPr lang="en-US" sz="1200" i="1" kern="1200" dirty="0">
                <a:solidFill>
                  <a:schemeClr val="tx1"/>
                </a:solidFill>
                <a:effectLst/>
                <a:latin typeface="+mn-lt"/>
                <a:ea typeface="+mn-ea"/>
                <a:cs typeface="+mn-cs"/>
              </a:rPr>
              <a:t>knew </a:t>
            </a:r>
            <a:r>
              <a:rPr lang="en-US" sz="1200" kern="1200" dirty="0">
                <a:solidFill>
                  <a:schemeClr val="tx1"/>
                </a:solidFill>
                <a:effectLst/>
                <a:latin typeface="+mn-lt"/>
                <a:ea typeface="+mn-ea"/>
                <a:cs typeface="+mn-cs"/>
              </a:rPr>
              <a:t>to be the Messiah, had risen? Imagine the recognition coming over him and the waves of conflicting emotions.  In John’s Gospel, his immediate response is to run (John 20:3–4).  He races to the tomb to be the first to enter, where he sees the strips of cloth that had covered the face of his crucified king (John 20:6–7).  Yet when the risen Jesus appears, He says nothing specific to Peter.  What could possibly be said? But when Jesus breathes upon Peter and gives the Holy Spirit, do you imagine that Peter can meet His gaze (John 20:21–23)?</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Scene 4 (John 21)—</a:t>
            </a:r>
            <a:r>
              <a:rPr lang="en-US" sz="1200" kern="1200" dirty="0">
                <a:solidFill>
                  <a:schemeClr val="tx1"/>
                </a:solidFill>
                <a:effectLst/>
                <a:latin typeface="+mn-lt"/>
                <a:ea typeface="+mn-ea"/>
                <a:cs typeface="+mn-cs"/>
              </a:rPr>
              <a:t>The reading picks up some time later; the exact date we don’t know.  Peter has returned to his fishing lifestyle, setting out with others in a boat upon the Sea of Galilee.  And then the risen Jesus comes to them, again.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When Peter realizes it is Jesus, he leaps from the boat and swims to the shore to reach his friend.  Jesus is hungry and ready to share breakfast.  As they eat, everyone is struggling to know what to say.  They have returned to the beginning.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When Jesus is through eating He turns and addresses “Simon son of John,” suddenly sounding formal (John 21:15).  It’s the moment that Peter has been dreading, when Jesus seems ready to bring up what he had done.  But Jesus just says, “Do you love me?”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It feels like a strange test, but Peter knows the answer.  Of course, he loves Jesus; and he reminds Jesus, “You know” (v.  15).  But Jesus seems to deflect by saying, “Feed my lambs. ” It’s like Jesus is saying, </a:t>
            </a:r>
            <a:r>
              <a:rPr lang="en-US" sz="1200" i="1" kern="1200" dirty="0">
                <a:solidFill>
                  <a:schemeClr val="tx1"/>
                </a:solidFill>
                <a:effectLst/>
                <a:latin typeface="+mn-lt"/>
                <a:ea typeface="+mn-ea"/>
                <a:cs typeface="+mn-cs"/>
              </a:rPr>
              <a:t>Be that leader I knew you were.  Be the one who looks after others.  </a:t>
            </a:r>
            <a:r>
              <a:rPr lang="en-US" sz="1200" kern="1200" dirty="0">
                <a:solidFill>
                  <a:schemeClr val="tx1"/>
                </a:solidFill>
                <a:effectLst/>
                <a:latin typeface="+mn-lt"/>
                <a:ea typeface="+mn-ea"/>
                <a:cs typeface="+mn-cs"/>
              </a:rPr>
              <a:t>Then Jesus repeats the same question all over again! Maybe He wants a different response or some kind of assurance like, </a:t>
            </a:r>
            <a:r>
              <a:rPr lang="en-US" sz="1200" i="1" kern="1200" dirty="0">
                <a:solidFill>
                  <a:schemeClr val="tx1"/>
                </a:solidFill>
                <a:effectLst/>
                <a:latin typeface="+mn-lt"/>
                <a:ea typeface="+mn-ea"/>
                <a:cs typeface="+mn-cs"/>
              </a:rPr>
              <a:t>I will try harder.  </a:t>
            </a:r>
            <a:r>
              <a:rPr lang="en-US" sz="1200" kern="1200" dirty="0">
                <a:solidFill>
                  <a:schemeClr val="tx1"/>
                </a:solidFill>
                <a:effectLst/>
                <a:latin typeface="+mn-lt"/>
                <a:ea typeface="+mn-ea"/>
                <a:cs typeface="+mn-cs"/>
              </a:rPr>
              <a:t>But Peter gives the same answer, “You know that I love you” (v.  16).  When Jesus says “Take care of my sheep,” Peter has to be wondering where this conversation is going (v.  16).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 Jesus repeats His question a third time, Peter understands.  Just as Jesus—who knows all things—was wounded by three denials, Peter needs to hear Jesus repeat the lesson three times.  It’s true: Jesus already </a:t>
            </a:r>
            <a:r>
              <a:rPr lang="en-US" sz="1200" i="1" kern="1200" dirty="0">
                <a:solidFill>
                  <a:schemeClr val="tx1"/>
                </a:solidFill>
                <a:effectLst/>
                <a:latin typeface="+mn-lt"/>
                <a:ea typeface="+mn-ea"/>
                <a:cs typeface="+mn-cs"/>
              </a:rPr>
              <a:t>knows </a:t>
            </a:r>
            <a:r>
              <a:rPr lang="en-US" sz="1200" kern="1200" dirty="0">
                <a:solidFill>
                  <a:schemeClr val="tx1"/>
                </a:solidFill>
                <a:effectLst/>
                <a:latin typeface="+mn-lt"/>
                <a:ea typeface="+mn-ea"/>
                <a:cs typeface="+mn-cs"/>
              </a:rPr>
              <a:t>Peter’s heart.  It’s true: Peter put his own safety ahead of loyalty to his king.  But he cannot repeat the pattern.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Once Jesus is gone, and Peter is in a position of leadership, he’ll be tempted time and again to hide.  Jesus is saying to Peter, </a:t>
            </a:r>
            <a:r>
              <a:rPr lang="en-US" sz="1200" i="1" kern="1200" dirty="0">
                <a:solidFill>
                  <a:schemeClr val="tx1"/>
                </a:solidFill>
                <a:effectLst/>
                <a:latin typeface="+mn-lt"/>
                <a:ea typeface="+mn-ea"/>
                <a:cs typeface="+mn-cs"/>
              </a:rPr>
              <a:t>You are that rock and pillar I knew you to be—a shepherd who looks after others.  </a:t>
            </a:r>
            <a:r>
              <a:rPr lang="en-US" sz="1200" kern="1200" dirty="0">
                <a:solidFill>
                  <a:schemeClr val="tx1"/>
                </a:solidFill>
                <a:effectLst/>
                <a:latin typeface="+mn-lt"/>
                <a:ea typeface="+mn-ea"/>
                <a:cs typeface="+mn-cs"/>
              </a:rPr>
              <a:t>Jesus, the Great Shepherd, is about to leave Peter in charge of the sheep.  And because He knows that Peter loves Him, He also knows that Peter will be the selfless leader others desperately need.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restores those who truly love Him and transforms forgiven disciples into faithful servants. Love for Christ is demonstrated not by perfect performance but by obediently caring for His people.</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After His resurrection, Jesus intentionally sought Peter, not to condemn him for his three denials but to restore him. Beside the Sea of Galilee, Jesus asked Peter three times, "Do you love Me?" Each question corresponded to one of Peter's denials, replacing shame with forgiveness and failure with renewed purpose. Rather than dwelling on Peter's past, Jesus commissioned him to "Feed my lambs" and "Take care of my sheep." Peter's restoration shows that Christ's forgiveness is complete and that genuine love for Jesus is expressed through faithful service to others.</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Empty Tomb—Hope Restored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When Peter heard that Jesus had risen, he ran to the tomb with hope, confusion, and anticipation. The empty tomb confirmed that death had been defeated, but Peter still carried the weight of his denial. Although Jesus appeared to the disciples, Peter's personal restoration had not yet been completed. The risen Christ was preparing to restore both Peter's heart and his mission.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God's resurrection power brings hope before it brings restoration.</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Scene Four (John 21:15–17)—The Restoration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Around a charcoal fire—the same setting where Peter had denied Jesus—Christ lovingly restored him. Three times Jesus asked, "Do you love Me?" and three times Peter affirmed his love. Each confession erased the sting of a previous denial and was followed by a commission to care for Christ's people. Jesus did not define Peter by his greatest failure but by his renewed love and future faithfulness.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Christ restores repentant believers so they can faithfully serve His kingdom.</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Feed My Sheep—A Shepherd's Calling</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connected love for Him with responsibility for His people. Peter's leadership would not be measured by power or position but by humble service. Just as Jesus is the Good Shepherd, Peter was called to shepherd Christ's flock with compassion, sacrifice, and faithfulness. Love for Christ naturally overflows into caring for those Christ loves.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Those who truly love Jesus will faithfully serve His people.</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Jesus Seeks Restoration, Not Condemnation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Christ confronted Peter's failure with grace, offering forgiveness and a renewed purpose instead of rejection.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Love Produces Obedience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Peter's love for Jesus was demonstrated by accepting Christ's commission to shepherd His flock.</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Restored Believers Become Spiritual Leaders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 often uses those He has forgiven most deeply to strengthen and care for others.</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Christ Is Greater Than Your Failures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 past mistake is beyond the reach of God's restoring grace.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Love Requires Action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Our devotion to Christ is revealed through faithful service, not merely sincere words.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God Gives Second Chances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Lord delights in restoring repentant people and equipping them for meaningful ministry.</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John 21 is one of the clearest portraits of God's restoring grace. Peter had denied Jesus three times beside a charcoal fire (John 18:18). Now, beside another charcoal fire (John 21:9), Jesus recreated the setting—not to shame Peter but to heal him. Every question of "Do you love Me?" corresponded to one denial, allowing Peter publicly to affirm the loyalty he had once denied.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emphasis is not on Peter proving his love but on Jesus reaffirming Peter's calling. Each declaration of love is followed immediately by a command: "Feed My lambs," "Shepherd My sheep," and "Feed My sheep." Jesus teaches that genuine love for Him is inseparable from caring for His people.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Peter's restoration also prepared him for future trials. Jesus knew Peter would face persecution, imprisonment, and ultimately martyrdom. Unlike the fearful disciple who denied Christ, Peter would become a courageous shepherd because he now depended upon Christ's grace rather than his own strength.</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passage fulfills Jesus' earlier promise in Luke 22:32: "When thou art converted, strengthen thy brethren." Peter's greatest failure became the foundation of his greatest ministry.</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Unified 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 and Meaning</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Peter's restoration reveals the heart of the gospel. Jesus does not abandon those who fail Him; He seeks them, forgives them, restores them, and recommissions them for service. The repeated question, "Do you love Me?" is not a test of Peter's worthiness but an invitation to renew his relationship with Christ. Jesus teaches that authentic love is expressed through humble obedience, sacrificial leadership, and faithful care for others.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lesson God wants us to learn is this: Christ's grace is greater than our failures. When we truly love Jesus, He restores us, gives us a new purpose, and calls us to care for others as faithful shepherds of His love.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4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C8FC34B0-B90E-2FDC-571C-37CA45052048}"/>
              </a:ext>
            </a:extLst>
          </p:cNvPr>
          <p:cNvSpPr>
            <a:spLocks noGrp="1"/>
          </p:cNvSpPr>
          <p:nvPr>
            <p:ph type="sldNum" sz="quarter" idx="10"/>
          </p:nvPr>
        </p:nvSpPr>
        <p:spPr/>
        <p:txBody>
          <a:bodyPr/>
          <a:lstStyle/>
          <a:p>
            <a:fld id="{0BB98531-EBAC-4738-AC3B-4AA42F6013B1}" type="slidenum">
              <a:rPr lang="en-US" smtClean="0"/>
              <a:pPr/>
              <a:t>10</a:t>
            </a:fld>
            <a:endParaRPr lang="en-US"/>
          </a:p>
        </p:txBody>
      </p:sp>
    </p:spTree>
    <p:extLst>
      <p:ext uri="{BB962C8B-B14F-4D97-AF65-F5344CB8AC3E}">
        <p14:creationId xmlns:p14="http://schemas.microsoft.com/office/powerpoint/2010/main" val="9768464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E0529-A253-585B-EF0B-60B6D0E99E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AC7A91-090E-6F7F-1788-BCAA61E86A8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8D5AC15-F8B9-47C0-DBA2-3F1371F8D3C7}"/>
              </a:ext>
            </a:extLst>
          </p:cNvPr>
          <p:cNvSpPr>
            <a:spLocks noGrp="1"/>
          </p:cNvSpPr>
          <p:nvPr>
            <p:ph type="body" idx="1"/>
          </p:nvPr>
        </p:nvSpPr>
        <p:spPr/>
        <p:txBody>
          <a:bodyPr>
            <a:normAutofit fontScale="32500" lnSpcReduction="20000"/>
          </a:bodyPr>
          <a:lstStyle/>
          <a:p>
            <a:r>
              <a:rPr lang="en-US" sz="1200" b="1" kern="1200" dirty="0">
                <a:solidFill>
                  <a:schemeClr val="tx1"/>
                </a:solidFill>
                <a:effectLst/>
                <a:latin typeface="+mn-lt"/>
                <a:ea typeface="+mn-ea"/>
                <a:cs typeface="+mn-cs"/>
              </a:rPr>
              <a:t>Jesus is the one true Messiah—the perfect Prophet, Priest, and King. He alone fulfills every Old Testament promise and provides complete salvation, perfect leadership, and eternal access to God.</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When Peter confessed that Jesus is the Messiah (the Christ), he declared that Jesus is God's promised Anointed One. In the Old Testament, priests, kings, and prophets were separately anointed for their God-given ministries. Some Jews expected God to send multiple messianic figures to fulfill these different roles. Instead, God sent one perfect Messiah—His Son, Jesus Christ. Hebrews demonstrates that Jesus surpasses every previous leader. He is the final Prophet who perfectly reveals God, the eternal High Priest who offers Himself as the perfect sacrifice, and the everlasting King who reigns forever. Jesus fulfills every role completely.</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Meaning of "Messiah"</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Hebrew word Messiah (</a:t>
            </a:r>
            <a:r>
              <a:rPr lang="en-US" sz="1200" b="1" i="1" kern="1200" dirty="0">
                <a:solidFill>
                  <a:schemeClr val="tx1"/>
                </a:solidFill>
                <a:effectLst/>
                <a:latin typeface="+mn-lt"/>
                <a:ea typeface="+mn-ea"/>
                <a:cs typeface="+mn-cs"/>
              </a:rPr>
              <a:t>Mashiach</a:t>
            </a:r>
            <a:r>
              <a:rPr lang="en-US" sz="1200" b="1" kern="1200" dirty="0">
                <a:solidFill>
                  <a:schemeClr val="tx1"/>
                </a:solidFill>
                <a:effectLst/>
                <a:latin typeface="+mn-lt"/>
                <a:ea typeface="+mn-ea"/>
                <a:cs typeface="+mn-cs"/>
              </a:rPr>
              <a:t>) and the Greek word Christ (</a:t>
            </a:r>
            <a:r>
              <a:rPr lang="en-US" sz="1200" b="1" i="1" kern="1200" dirty="0">
                <a:solidFill>
                  <a:schemeClr val="tx1"/>
                </a:solidFill>
                <a:effectLst/>
                <a:latin typeface="+mn-lt"/>
                <a:ea typeface="+mn-ea"/>
                <a:cs typeface="+mn-cs"/>
              </a:rPr>
              <a:t>Christos</a:t>
            </a:r>
            <a:r>
              <a:rPr lang="en-US" sz="1200" b="1" kern="1200" dirty="0">
                <a:solidFill>
                  <a:schemeClr val="tx1"/>
                </a:solidFill>
                <a:effectLst/>
                <a:latin typeface="+mn-lt"/>
                <a:ea typeface="+mn-ea"/>
                <a:cs typeface="+mn-cs"/>
              </a:rPr>
              <a:t>) both mean "Anointed One." Throughout Israel's history, God anointed priests to represent the people before Him, prophets to proclaim His Word, and kings to lead His covenant people. These offices pointed forward to One who would perfectly fulfill them all.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God's plan always centered on one perfect Redeemer.</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the Perfect Prophet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Like Moses, Jesus revealed God's truth, but He is greater than Moses because He is God's Son (Heb. 3:1–6). He does not merely speak God's message—He is the living Word of God (John 1:1, 14). His teaching carries absolute authority because He perfectly reveals the Father.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is God's final and complete revelation to humanity.</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the Great High Priest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Unlike the priests who continually offered sacrifices for sin, Jesus offered Himself once for all. His sacrifice completely satisfied God's justice, and His priesthood continues forever as He intercedes for believers (Heb. 4:14–16; 7:23–28).</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alone provides permanent forgiveness and direct access to God.</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the Eternal King</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is the promised Son of David whose kingdom will never end. His authority surpasses every earthly ruler because He reigns with perfect righteousness, justice, and mercy. His kingdom is both present in the hearts of believers and will one day be fully established when He returns.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is the King who reigns forever.</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Jesus Fulfills Every Messianic Promise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All Old Testament expectations find their fulfillment in Christ.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Jesus Is Prophet, Priest, and King</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He perfectly teaches God's truth, reconciles sinners to God, and rules with eternal authority.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Christ Is Supreme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 prophet, priest, king, angel, or human leader compares to Jesus.</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Trust Christ Completely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Because Jesus fulfills every role perfectly, we need no other mediator or savior.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Submit to His Authority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deserves complete obedience as our eternal King.</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Live with Confidence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Our salvation rests upon the finished work and ongoing ministry of the perfect Messiah.</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Peter's confession, "Thou art the Christ," marks one of the greatest declarations of faith in Scripture (Mark 8:29). By identifying Jesus as the Messiah, Peter acknowledged that Jesus is the fulfillment of centuries of prophetic expectation. Yet Peter's understanding would continue to grow, for he initially expected a political deliverer rather than a suffering Savior.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Book of Hebrews expands this confession by showing that Jesus fulfills every major leadership role in Israel's history. He is greater than Moses because He is the Son over God's house (Heb. 3:1–6). He is greater than Aaron because His priesthood is eternal and His sacrifice is perfect (Heb. 4:14–16). He is greater than every earthly king because His kingdom is everlasting.</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Rather than sending separate anointed leaders—a prophet, a priest, and a king—God united every office in one Person. Jesus alone possesses the qualifications to reveal God perfectly, reconcile sinners completely, and reign eternally. His anointing was not with earthly oil but with the Holy Spirit (Luke 4:18; Acts 10:38), confirming Him as God's chosen Redeemer.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Peter's confession ultimately points beyond a title to a Person. Jesus is not merely a Messiah among many expectations—He is the Messiah, God's only Son, who fulfills every promise of Scripture.</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Unified 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 and Meaning</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Peter's confession that Jesus is the Messiah declares the central truth of the Christian faith. Jesus is God's one and only Anointed One who perfectly fulfills the offices of Prophet, Priest, and King. He reveals God's truth, provides complete forgiveness through His sacrifice, and reigns forever over His people. Hebrews emphasizes that no human leader, priest, prophet, angel, or king can compare with Him.</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lesson God wants us to learn is this: Jesus alone is the complete Savior. He is everything we need—our perfect Teacher, our eternal High Priest, and our sovereign King. Therefore, we should trust Him fully, obey Him wholeheartedly, and worship Him as the promised Messiah who surpasses every expectation.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algn="l"/>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53F6C8B3-E0FF-C743-DF31-77619324CC17}"/>
              </a:ext>
            </a:extLst>
          </p:cNvPr>
          <p:cNvSpPr>
            <a:spLocks noGrp="1"/>
          </p:cNvSpPr>
          <p:nvPr>
            <p:ph type="sldNum" sz="quarter" idx="10"/>
          </p:nvPr>
        </p:nvSpPr>
        <p:spPr/>
        <p:txBody>
          <a:bodyPr/>
          <a:lstStyle/>
          <a:p>
            <a:fld id="{0BB98531-EBAC-4738-AC3B-4AA42F6013B1}" type="slidenum">
              <a:rPr lang="en-US" smtClean="0"/>
              <a:pPr/>
              <a:t>11</a:t>
            </a:fld>
            <a:endParaRPr lang="en-US"/>
          </a:p>
        </p:txBody>
      </p:sp>
    </p:spTree>
    <p:extLst>
      <p:ext uri="{BB962C8B-B14F-4D97-AF65-F5344CB8AC3E}">
        <p14:creationId xmlns:p14="http://schemas.microsoft.com/office/powerpoint/2010/main" val="34648149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25000" lnSpcReduction="20000"/>
          </a:bodyPr>
          <a:lstStyle/>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restores repentant disciples, not because they deserve a second chance, but because His grace is greater than their failures. Those who have been forgiven are called to love and serve others with the same grace they have received.</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Peter's restoration reminds believers that failure is never the end of God's story. Although Peter denied Jesus three times, Christ did not reject him. Instead, Jesus restored Peter with forgiveness, renewed his calling, and entrusted him with caring for His people. Likewise, John Newton's testimony demonstrates that God's grace can transform even the most unlikely sinner into a faithful servant. Neither Peter's denial nor Newton's past defined their future. God's grace did. Christ does not call believers to live in shame but to live in grateful obedience, serving others with the same mercy they have received.</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Peter and John Newton share a common testimony: both experienced the transforming power of God's grace. Peter denied the Lord he loved, and Newton participated in the horrors of the slave trade before God radically changed his life. Neither man's past was ignored, but neither was it allowed to define his future.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never asked Peter to prove himself or earn back His favor. Instead, He asked one simple question: "Do you love Me?" Then He immediately entrusted Peter with the responsibility of caring for His flock. Christ's forgiveness restored Peter's relationship and renewed his purpose.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John Newton's hymn </a:t>
            </a:r>
            <a:r>
              <a:rPr lang="en-US" sz="1200" b="1" i="1" kern="1200" dirty="0">
                <a:solidFill>
                  <a:schemeClr val="tx1"/>
                </a:solidFill>
                <a:effectLst/>
                <a:latin typeface="+mn-lt"/>
                <a:ea typeface="+mn-ea"/>
                <a:cs typeface="+mn-cs"/>
              </a:rPr>
              <a:t>Amazing Grace</a:t>
            </a:r>
            <a:r>
              <a:rPr lang="en-US" sz="1200" b="1" kern="1200" dirty="0">
                <a:solidFill>
                  <a:schemeClr val="tx1"/>
                </a:solidFill>
                <a:effectLst/>
                <a:latin typeface="+mn-lt"/>
                <a:ea typeface="+mn-ea"/>
                <a:cs typeface="+mn-cs"/>
              </a:rPr>
              <a:t> echoes this same truth. Newton understood that salvation is entirely the work of God's mercy. His life became a testimony that God's grace not only forgives sinners but also transforms them into instruments of His kingdom.</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Christian life is not built upon trying harder to overcome past failures. It is built upon trusting Christ's finished work, accepting His forgiveness, and faithfully following His call. God's grace does not excuse sin; it overcomes it by creating changed hearts that joyfully serve Him.</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God's Grace Is Greater Than Our Past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Neither Peter's denial nor John Newton's former life prevented God from using them for His glory.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Jesus Restores with Purpose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Christ forgives believers and then commissions them to serve others faithfully.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Forgiven People Extend Grace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Those who have experienced God's mercy should demonstrate that same mercy toward others.</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Don't Let Past Failures Define You</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Repentance places your future in God's hands rather than your past mistakes.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Receive Christ's Forgiveness Completely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removes shame so His followers can live confidently in His calling.</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Love Others as Christ Has Loved You</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greatest evidence of receiving God's grace is extending grace to others.</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Lesson God Wants Us to Learn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Every believer needs forgiveness, restoration, and grace. Jesus does not define us by our worst failure but by His redeeming love. When we humbly repent, He forgives us completely, restores our purpose, and calls us to love, serve, and strengthen others. The same grace that restored Peter and transformed John Newton is available today to all who trust in Christ.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Conclusion</a:t>
            </a:r>
          </a:p>
          <a:p>
            <a:r>
              <a:rPr lang="en-US" sz="1200" b="1" kern="1200" dirty="0">
                <a:solidFill>
                  <a:schemeClr val="tx1"/>
                </a:solidFill>
                <a:effectLst/>
                <a:latin typeface="+mn-lt"/>
                <a:ea typeface="+mn-ea"/>
                <a:cs typeface="+mn-cs"/>
              </a:rPr>
              <a:t>Time to Change the Story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Following Jesus’ ascension, Peter demonstrated his love for Christ and commitment to God’s people. He played a key role in the first-century church (Acts 1:21–22; 2:14; 3:12; 4:8–20; 10:47–48). His declaration of commitment to Christ, even while imprisoned, came to fruition (5:17–42; 12:1–11). He grew from being “unlearned and ignorant” (4:13) to being the author of the two letters in the New Testament that bear his name. Although we don’t know the circumstances of Peter’s death, tradition suggests that he was crucified in Rome.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Peter’s story following Jesus’ ascension is an important milestone marking his spiritual maturity. But we must not miss the formative issues of today’s lesson. The most significant aspect of Peter’s story may not be its beginning or ending but rather the remarkable turning point in the middle.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Peter faced a painful low point in his life when he denied his Savior. We too will experience painful lows on our road to spiritual maturity—every Christian does. When such a low happens, the primary issue is how we respond. Peter heard Jesus speak of four possible outcomes in hearing the Word (see Matthew 13:1–9). Three of those are quite negative, but they need not be considered irreversible. God redeemed Peter’s failure and used his weakness to strengthen his faith. The same can happen with us.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Failure does not have to be the end of your story. Through repentance and God's grace, Jesus transforms broken disciples into faithful servants who courageously live for His glory.</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Peter's life after Jesus' ascension demonstrates the transforming power of God's restoring grace. The disciple who once denied Jesus became the bold leader of the early church, preaching at Pentecost, healing in Jesus' name, defending the gospel before hostile authorities, welcoming Gentiles into the church, and writing two New Testament letters. Tradition holds that Peter remained faithful to Christ even unto death. His greatest failure became the turning point that prepared him for faithful leadership. Peter's story reminds believers that spiritual maturity is not measured by never falling but by allowing God to redeem our failures and strengthen our faith.</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Peter's transformation after the resurrection reveals what God's grace can accomplish in a surrendered life. Before Pentecost, Peter often acted impulsively and relied on his own strength. After being restored by Christ and empowered by the Holy Spirit, he became courageous, humble, and steadfast.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turning point in Peter's life was not his denial but his response to it. Rather than remaining in shame or abandoning his calling, Peter accepted Christ's forgiveness and moved forward in obedience. His restored relationship with Jesus became the foundation of his ministry.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had already prepared Peter for this moment. In Luke 22:32, Jesus prayed that Peter's faith would not fail completely and said, "When thou art converted, strengthen thy brethren." Peter's greatest weakness became the source of his greatest ministry because he learned to depend on God's grace instead of his own confidence.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parable of the soils (Matt. 13:1–9) reminds believers that spiritual growth depends on how we respond to God's Word. Difficult seasons, failures, and trials need not harden our hearts. When surrendered to God, they become opportunities for deeper faith and greater usefulness in His kingdom.</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God's Grace Changes Lives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Peter's life demonstrates that Christ transforms fearful followers into courageous witnesses.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Failure Can Become a Turning Point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 often uses our deepest failures to teach humility, strengthen faith, and prepare us for greater service.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Spiritual Maturity Is a Lifelong Journey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Growth comes through continual repentance, dependence upon Christ, and obedience to His Word.</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Don't Let Failure Write Your Story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Your worst moment does not determine your future when your life is surrendered to Christ.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Respond to God's Grace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Every setback is an opportunity to trust God's forgiveness and continue following Him.</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Let God Use Your Testimony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struggles God brings you through can become powerful encouragement for someone else.</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Peter's story follows the pattern of Christian discipleship. He was called by Christ, confessed faith in Christ, failed Christ, was restored by Christ, empowered by the Holy Spirit, and faithfully served Christ until the end of his life. His transformation was not the result of stronger determination but of God's restoring grace and the Holy Spirit's power.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Acts presents a completely different Peter than the one found in the Gospels' passion narrative. The fearful disciple who denied Jesus before a servant girl became the fearless apostle who proclaimed Christ before religious leaders, imprisonment, and persecution. This dramatic change was possible because Peter had experienced both the forgiveness of Christ and the empowering presence of the Holy Spirit.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Peter's life offers hope to every believer. Spiritual failure is never God's final word. What matters most is not whether we stumble, but whether we return to Christ in repentance and allow Him to reshape our lives. God specializes in transforming broken people into faithful servants, using their redeemed lives to strengthen others and glorify His name.</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Unified 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 and Meaning</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Peter's life teaches that God's grace is greater than our failures. Although Peter experienced profound disappointment after denying Jesus, he accepted Christ's forgiveness and allowed God to rewrite his story. His greatest defeat became the foundation of his greatest ministry. The same Lord who restored Peter desires to restore every believer who repents and trusts Him.</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Lesson God Wants Us to Learn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Every believer will face failures, disappointments, and seasons of weakness. What matters most is how we respond. When we repent, trust Christ's forgiveness, and depend on the Holy Spirit, God transforms our failures into testimonies of His grace. He changes the story from defeat to victory, from fear to courage, and from brokenness to faithful service, so that His glory—not our strength—is displayed.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12</a:t>
            </a:fld>
            <a:endParaRPr lang="en-US"/>
          </a:p>
        </p:txBody>
      </p:sp>
    </p:spTree>
    <p:extLst>
      <p:ext uri="{BB962C8B-B14F-4D97-AF65-F5344CB8AC3E}">
        <p14:creationId xmlns:p14="http://schemas.microsoft.com/office/powerpoint/2010/main" val="20156651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13507-2DA5-3840-7BED-229F8B2F0F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F91487-80CF-EFB8-ACFF-543D66A1C2E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C24D15A-B34A-7FBC-677A-0146356943E4}"/>
              </a:ext>
            </a:extLst>
          </p:cNvPr>
          <p:cNvSpPr>
            <a:spLocks noGrp="1"/>
          </p:cNvSpPr>
          <p:nvPr>
            <p:ph type="body" idx="1"/>
          </p:nvPr>
        </p:nvSpPr>
        <p:spPr/>
        <p:txBody>
          <a:bodyPr>
            <a:normAutofit/>
          </a:bodyPr>
          <a:lstStyle/>
          <a:p>
            <a:r>
              <a:rPr lang="en-US" sz="1200" b="1" kern="1200" dirty="0">
                <a:solidFill>
                  <a:schemeClr val="tx1"/>
                </a:solidFill>
                <a:effectLst/>
                <a:latin typeface="+mn-lt"/>
                <a:ea typeface="+mn-ea"/>
                <a:cs typeface="+mn-cs"/>
              </a:rPr>
              <a:t>1 What is your testimony of God’s amazing grace?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instance, our pasts do not determine how God sees us.  God loves each of us no matter what.  God delights when we come to Him rather than hide our failures.  God’s grace is bigger than any failure. </a:t>
            </a:r>
          </a:p>
          <a:p>
            <a:r>
              <a:rPr lang="en-US" sz="1200" b="1" kern="1200" dirty="0">
                <a:solidFill>
                  <a:schemeClr val="tx1"/>
                </a:solidFill>
                <a:effectLst/>
                <a:latin typeface="+mn-lt"/>
                <a:ea typeface="+mn-ea"/>
                <a:cs typeface="+mn-cs"/>
              </a:rPr>
              <a:t>2 What self-doubt or unhelpful narratives might hold us back from receiving the grace of Jesus?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might have thoughts go through your mind like: </a:t>
            </a:r>
            <a:r>
              <a:rPr lang="en-US" sz="1200" i="1" kern="1200" dirty="0">
                <a:solidFill>
                  <a:schemeClr val="tx1"/>
                </a:solidFill>
                <a:effectLst/>
                <a:latin typeface="+mn-lt"/>
                <a:ea typeface="+mn-ea"/>
                <a:cs typeface="+mn-cs"/>
              </a:rPr>
              <a:t>I messed up again.  I should know better by now.  God could never work through me because of my past.  </a:t>
            </a:r>
            <a:r>
              <a:rPr lang="en-US" sz="1200" kern="1200" dirty="0">
                <a:solidFill>
                  <a:schemeClr val="tx1"/>
                </a:solidFill>
                <a:effectLst/>
                <a:latin typeface="+mn-lt"/>
                <a:ea typeface="+mn-ea"/>
                <a:cs typeface="+mn-cs"/>
              </a:rPr>
              <a:t>All of these lead us to ruts of shame and disappointment. </a:t>
            </a:r>
          </a:p>
          <a:p>
            <a:r>
              <a:rPr lang="en-US" sz="1200" b="1" kern="1200" dirty="0">
                <a:solidFill>
                  <a:schemeClr val="tx1"/>
                </a:solidFill>
                <a:effectLst/>
                <a:latin typeface="+mn-lt"/>
                <a:ea typeface="+mn-ea"/>
                <a:cs typeface="+mn-cs"/>
              </a:rPr>
              <a:t>3 What does God want in response to the grace you have been shown?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Just like Peter, God wants us to live into the love He gives.  By living into God’s love and receiving it fully, we can love others more fully.  God wants us to look forward and live in His grace and love.  Our failures do not need to hold us back because they do not disqualify us from God’s plans.</a:t>
            </a:r>
          </a:p>
        </p:txBody>
      </p:sp>
      <p:sp>
        <p:nvSpPr>
          <p:cNvPr id="4" name="Slide Number Placeholder 3">
            <a:extLst>
              <a:ext uri="{FF2B5EF4-FFF2-40B4-BE49-F238E27FC236}">
                <a16:creationId xmlns:a16="http://schemas.microsoft.com/office/drawing/2014/main" id="{840EC55C-C1FA-B67B-27C5-E309C64B26E8}"/>
              </a:ext>
            </a:extLst>
          </p:cNvPr>
          <p:cNvSpPr>
            <a:spLocks noGrp="1"/>
          </p:cNvSpPr>
          <p:nvPr>
            <p:ph type="sldNum" sz="quarter" idx="10"/>
          </p:nvPr>
        </p:nvSpPr>
        <p:spPr/>
        <p:txBody>
          <a:bodyPr/>
          <a:lstStyle/>
          <a:p>
            <a:fld id="{0BB98531-EBAC-4738-AC3B-4AA42F6013B1}" type="slidenum">
              <a:rPr lang="en-US" smtClean="0"/>
              <a:pPr/>
              <a:t>13</a:t>
            </a:fld>
            <a:endParaRPr lang="en-US"/>
          </a:p>
        </p:txBody>
      </p:sp>
    </p:spTree>
    <p:extLst>
      <p:ext uri="{BB962C8B-B14F-4D97-AF65-F5344CB8AC3E}">
        <p14:creationId xmlns:p14="http://schemas.microsoft.com/office/powerpoint/2010/main" val="2476427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40000" lnSpcReduction="20000"/>
          </a:bodyPr>
          <a:lstStyle/>
          <a:p>
            <a:r>
              <a:rPr lang="en-US" sz="1200" b="1" kern="1200" dirty="0">
                <a:solidFill>
                  <a:schemeClr val="tx1"/>
                </a:solidFill>
                <a:effectLst/>
                <a:latin typeface="+mn-lt"/>
                <a:ea typeface="+mn-ea"/>
                <a:cs typeface="+mn-cs"/>
              </a:rPr>
              <a:t>Failure does not have to be the end of your story. Through repentance and God's grace, Jesus transforms broken disciples into faithful servants who courageously live for His glory.</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Peter's life after Jesus' ascension demonstrates the transforming power of God's restoring grace. The disciple who once denied Jesus became the bold leader of the early church, preaching at Pentecost, healing in Jesus' name, defending the gospel before hostile authorities, welcoming Gentiles into the church, and writing two New Testament letters. Tradition holds that Peter remained faithful to Christ even unto death. His greatest failure became the turning point that prepared him for faithful leadership. Peter's story reminds believers that spiritual maturity is not measured by never falling but by allowing God to redeem our failures and strengthen our faith.</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Peter's transformation after the resurrection reveals what God's grace can accomplish in a surrendered life. Before Pentecost, Peter often acted impulsively and relied on his own strength. After being restored by Christ and empowered by the Holy Spirit, he became courageous, humble, and steadfast.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turning point in Peter's life was not his denial but his response to it. Rather than remaining in shame or abandoning his calling, Peter accepted Christ's forgiveness and moved forward in obedience. His restored relationship with Jesus became the foundation of his ministry.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had already prepared Peter for this moment. In Luke 22:32, Jesus prayed that Peter's faith would not fail completely and said, "When thou art converted, strengthen thy brethren." Peter's greatest weakness became the source of his greatest ministry because he learned to depend on God's grace instead of his own confidence.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parable of the soils (Matt. 13:1–9) reminds believers that spiritual growth depends on how we respond to God's Word. Difficult seasons, failures, and trials need not harden our hearts. When surrendered to God, they become opportunities for deeper faith and greater usefulness in His kingdom.</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God's Grace Changes Lives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Peter's life demonstrates that Christ transforms fearful followers into courageous witnesses.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Failure Can Become a Turning Point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 often uses our deepest failures to teach humility, strengthen faith, and prepare us for greater service.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Spiritual Maturity Is a Lifelong Journey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Growth comes through continual repentance, dependence upon Christ, and obedience to His Word.</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Don't Let Failure Write Your Story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Your worst moment does not determine your future when your life is surrendered to Christ.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Respond to God's Grace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Every setback is an opportunity to trust God's forgiveness and continue following Him.</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Let God Use Your Testimony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struggles God brings you through can become powerful encouragement for someone else.</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Peter's story follows the pattern of Christian discipleship. He was called by Christ, confessed faith in Christ, failed Christ, was restored by Christ, empowered by the Holy Spirit, and faithfully served Christ until the end of his life. His transformation was not the result of stronger determination but of God's restoring grace and the Holy Spirit's power.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Acts presents a completely different Peter than the one found in the Gospels' passion narrative. The fearful disciple who denied Jesus before a servant girl became the fearless apostle who proclaimed Christ before religious leaders, imprisonment, and persecution. This dramatic change was possible because Peter had experienced both the forgiveness of Christ and the empowering presence of the Holy Spirit.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Peter's life offers hope to every believer. Spiritual failure is never God's final word. What matters most is not whether we stumble, but whether we return to Christ in repentance and allow Him to reshape our lives. God specializes in transforming broken people into faithful servants, using their redeemed lives to strengthen others and glorify His name.</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Unified 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 and Meaning</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Peter's life teaches that God's grace is greater than our failures. Although Peter experienced profound disappointment after denying Jesus, he accepted Christ's forgiveness and allowed God to rewrite his story. His greatest defeat became the foundation of his greatest ministry. The same Lord who restored Peter desires to restore every believer who repents and trusts Him.</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Lesson God Wants Us to Learn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Every believer will face failures, disappointments, and seasons of weakness. What matters most is how we respond. When we repent, trust Christ's forgiveness, and depend on the Holy Spirit, God transforms our failures into testimonies of His grace. He changes the story from defeat to victory, from fear to courage, and from brokenness to faithful service, so that His glory—not our strength—is displayed.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BB98531-EBAC-4738-AC3B-4AA42F6013B1}" type="slidenum">
              <a:rPr lang="en-US" smtClean="0"/>
              <a:pPr/>
              <a:t>14</a:t>
            </a:fld>
            <a:endParaRPr lang="en-US"/>
          </a:p>
        </p:txBody>
      </p:sp>
    </p:spTree>
    <p:extLst>
      <p:ext uri="{BB962C8B-B14F-4D97-AF65-F5344CB8AC3E}">
        <p14:creationId xmlns:p14="http://schemas.microsoft.com/office/powerpoint/2010/main" val="3665585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81088" y="3873500"/>
            <a:ext cx="34420176" cy="19362738"/>
          </a:xfrm>
        </p:spPr>
      </p:sp>
      <p:sp>
        <p:nvSpPr>
          <p:cNvPr id="3" name="Notes Placeholder 2"/>
          <p:cNvSpPr>
            <a:spLocks noGrp="1"/>
          </p:cNvSpPr>
          <p:nvPr>
            <p:ph type="body" idx="1"/>
          </p:nvPr>
        </p:nvSpPr>
        <p:spPr/>
        <p:txBody>
          <a:bodyPr>
            <a:normAutofit fontScale="47500" lnSpcReduction="20000"/>
          </a:bodyPr>
          <a:lstStyle/>
          <a:p>
            <a:r>
              <a:rPr lang="en-US" sz="1200" b="1" kern="1200" dirty="0">
                <a:solidFill>
                  <a:schemeClr val="tx1"/>
                </a:solidFill>
                <a:effectLst/>
                <a:latin typeface="+mn-lt"/>
                <a:ea typeface="+mn-ea"/>
                <a:cs typeface="+mn-cs"/>
              </a:rPr>
              <a:t>God's amazing grace forgives, restores, and transforms every repentant believer into someone He can use for His glory. No failure is greater than God's mercy.</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Peter's restoration reminds believers that God never abandons those who sincerely return to Him. Although Peter denied Jesus, Christ forgave him, restored his calling, and used him to lead the early church. The same grace that transformed Peter is available today. Our past failures do not cancel God's future purposes when we repent and trust Him. Like the hymn </a:t>
            </a:r>
            <a:r>
              <a:rPr lang="en-US" sz="1200" b="1" i="1" kern="1200" dirty="0">
                <a:solidFill>
                  <a:schemeClr val="tx1"/>
                </a:solidFill>
                <a:effectLst/>
                <a:latin typeface="+mn-lt"/>
                <a:ea typeface="+mn-ea"/>
                <a:cs typeface="+mn-cs"/>
              </a:rPr>
              <a:t>Amazing Grace</a:t>
            </a:r>
            <a:r>
              <a:rPr lang="en-US" sz="1200" b="1" kern="1200" dirty="0">
                <a:solidFill>
                  <a:schemeClr val="tx1"/>
                </a:solidFill>
                <a:effectLst/>
                <a:latin typeface="+mn-lt"/>
                <a:ea typeface="+mn-ea"/>
                <a:cs typeface="+mn-cs"/>
              </a:rPr>
              <a:t> proclaims, God delights in saving the lost, restoring the broken, and using imperfect people to accomplish extraordinary things for His kingdom.</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did not define Peter by his greatest failure but by His redeeming grace. Instead of dwelling on Peter's denial, Christ called him to feed His sheep and continue His work. Peter's story assures believers that God's forgiveness is complete and His calling remains available to those who repent.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John Newton's hymn </a:t>
            </a:r>
            <a:r>
              <a:rPr lang="en-US" sz="1200" b="1" i="1" kern="1200" dirty="0">
                <a:solidFill>
                  <a:schemeClr val="tx1"/>
                </a:solidFill>
                <a:effectLst/>
                <a:latin typeface="+mn-lt"/>
                <a:ea typeface="+mn-ea"/>
                <a:cs typeface="+mn-cs"/>
              </a:rPr>
              <a:t>Amazing Grace</a:t>
            </a:r>
            <a:r>
              <a:rPr lang="en-US" sz="1200" b="1" kern="1200" dirty="0">
                <a:solidFill>
                  <a:schemeClr val="tx1"/>
                </a:solidFill>
                <a:effectLst/>
                <a:latin typeface="+mn-lt"/>
                <a:ea typeface="+mn-ea"/>
                <a:cs typeface="+mn-cs"/>
              </a:rPr>
              <a:t> echoes this same truth. Newton never forgot who he had been, but neither did he doubt what God's grace had made him. The Christian life is not about pretending we have no past; it is about celebrating that Christ has redeemed it.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Accepting God's grace means refusing to live in guilt while also refusing to take God's mercy for granted. Grace changes hearts, renews purpose, and produces lives marked by humility, gratitude, and faithful obedience.</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God's Grace Restores Completely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forgives repentant sinners and renews their purpose.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Your Past Does Not Define Your Future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God's mercy is greater than your greatest failure.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Transformed Lives Glorify Christ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Those who have experienced grace become powerful witnesses of God's redeeming love.</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Receive God's Forgiveness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Stop allowing past failures to keep you from serving Christ faithfully.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Walk in Gratitude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Remember what God has done for you and let thankfulness shape your daily life.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Extend Grace to Others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Offer the same forgiveness, patience, and encouragement that Christ has shown you.</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Live It Out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week, spend time thanking God for His amazing grace instead of dwelling on past failures. Read or sing the words of Amazing Grace, reflecting on how Christ has forgiven and transformed your life. Ask God to reveal any lingering guilt or shame that keeps you from fully serving Him. Then step forward in faith, knowing that Jesus specializes in restoring broken people and using them for His glory. Look for one opportunity this week to encourage someone who feels discouraged or unworthy, reminding them that no one is beyond the reach of God's redeeming grace.</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Lesson God Wants Us to Learn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 one is too far gone for God's grace. Jesus forgives, restores, and transforms all who repent and trust Him. He does not call perfect people—He perfects those He calls. Our failures become testimonies of His mercy, and our restored lives become instruments through which others experience His love.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7315649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Heavenly Father,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Thank You for loving us even when we fail. Like Peter, we often rely on our own strength instead of trusting You. Forgive us for denying You by our words, actions, or silence, and thank You for Your grace that restores and renews.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Strengthen our faith through every trial. Teach us to love You wholeheartedly and to show that love by serving others, sharing the gospel, and caring for Your people. Help us live as faithful witnesses, bringing hope to the broken and glory to Your name.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In Jesus' name, Amen.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16</a:t>
            </a:fld>
            <a:endParaRPr lang="en-US"/>
          </a:p>
        </p:txBody>
      </p:sp>
    </p:spTree>
    <p:extLst>
      <p:ext uri="{BB962C8B-B14F-4D97-AF65-F5344CB8AC3E}">
        <p14:creationId xmlns:p14="http://schemas.microsoft.com/office/powerpoint/2010/main" val="22192764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13781088" y="3873500"/>
            <a:ext cx="3442017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21106592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13781088" y="3873500"/>
            <a:ext cx="3442017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sz="1200" kern="1200" dirty="0">
                <a:solidFill>
                  <a:schemeClr val="tx1"/>
                </a:solidFill>
                <a:effectLst/>
                <a:latin typeface="+mn-lt"/>
                <a:ea typeface="+mn-ea"/>
                <a:cs typeface="+mn-cs"/>
              </a:rPr>
              <a:t> </a:t>
            </a:r>
          </a:p>
          <a:p>
            <a:r>
              <a:rPr lang="en-US" sz="1200" b="1" cap="small" dirty="0">
                <a:solidFill>
                  <a:schemeClr val="bg1"/>
                </a:solidFill>
                <a:effectLst>
                  <a:outerShdw blurRad="38100" dist="38100" dir="2700000" algn="tl">
                    <a:srgbClr val="000000">
                      <a:alpha val="43137"/>
                    </a:srgbClr>
                  </a:outerShdw>
                </a:effectLst>
              </a:rPr>
              <a:t>Do You Know Him? </a:t>
            </a:r>
          </a:p>
          <a:p>
            <a:r>
              <a:rPr lang="en-US" sz="1200" b="1" kern="1200" dirty="0">
                <a:solidFill>
                  <a:schemeClr val="tx1"/>
                </a:solidFill>
                <a:effectLst/>
                <a:latin typeface="+mn-lt"/>
                <a:ea typeface="+mn-ea"/>
                <a:cs typeface="+mn-cs"/>
              </a:rPr>
              <a:t>1 What does Peter know about Jesus that others don’t know (Mark 8)?</a:t>
            </a: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Peter knows that Jesus is the Messiah and not merely a prophet.  To call Jesus a prophet means to recognize the God-given power and authority that He possesses.  Israel has had many prophets, but Jesus is different.  Jesus is the rightful king and God’s Son. </a:t>
            </a:r>
          </a:p>
          <a:p>
            <a:r>
              <a:rPr lang="en-US" sz="1200" b="1" kern="1200" dirty="0">
                <a:solidFill>
                  <a:schemeClr val="tx1"/>
                </a:solidFill>
                <a:effectLst/>
                <a:latin typeface="+mn-lt"/>
                <a:ea typeface="+mn-ea"/>
                <a:cs typeface="+mn-cs"/>
              </a:rPr>
              <a:t>2 What does Jesus know about Peter (Luke 22)?</a:t>
            </a: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Jesus knows that Peter’s self-assurance is hiding a fearful spirit.  While Peter talks a big talk, when he really sees the coordinated opposition to Jesus, he won’t want to join Jesus in persecution and death.  Peter will deny his Lord to save his own skin. </a:t>
            </a:r>
          </a:p>
          <a:p>
            <a:r>
              <a:rPr lang="en-US" sz="1200" b="1" kern="1200" dirty="0">
                <a:solidFill>
                  <a:schemeClr val="tx1"/>
                </a:solidFill>
                <a:effectLst/>
                <a:latin typeface="+mn-lt"/>
                <a:ea typeface="+mn-ea"/>
                <a:cs typeface="+mn-cs"/>
              </a:rPr>
              <a:t>3 Why is Peter so afraid to admit that he knows Jesus (John 18)?</a:t>
            </a: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Jesus is being questioned by the highest religious authorities in Judea.  Jesus’ captors will make the final hours of His life excruciatingly painful and humiliating.  Peter was willing to defend Jesus while hope remained, but he does not want to be known as Jesus’ disciple at this dangerous time. </a:t>
            </a:r>
          </a:p>
          <a:p>
            <a:r>
              <a:rPr lang="en-US" sz="1200"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1643857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13781088" y="3873500"/>
            <a:ext cx="3442017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r>
              <a:rPr lang="en-US" sz="1600" b="1" cap="small" dirty="0">
                <a:solidFill>
                  <a:schemeClr val="bg1"/>
                </a:solidFill>
                <a:effectLst>
                  <a:outerShdw blurRad="38100" dist="38100" dir="2700000" algn="tl">
                    <a:srgbClr val="000000">
                      <a:alpha val="43137"/>
                    </a:srgbClr>
                  </a:outerShdw>
                </a:effectLst>
              </a:rPr>
              <a:t>Do You Love Him? </a:t>
            </a:r>
            <a:r>
              <a:rPr lang="en-US" sz="1600" kern="1200" dirty="0">
                <a:solidFill>
                  <a:schemeClr val="tx1"/>
                </a:solidFill>
                <a:effectLst/>
                <a:latin typeface="+mn-lt"/>
                <a:ea typeface="+mn-ea"/>
                <a:cs typeface="+mn-cs"/>
              </a:rPr>
              <a:t> </a:t>
            </a:r>
          </a:p>
          <a:p>
            <a:r>
              <a:rPr lang="en-US" sz="1600" b="1" kern="1200" dirty="0">
                <a:solidFill>
                  <a:schemeClr val="tx1"/>
                </a:solidFill>
                <a:effectLst/>
                <a:latin typeface="+mn-lt"/>
                <a:ea typeface="+mn-ea"/>
                <a:cs typeface="+mn-cs"/>
              </a:rPr>
              <a:t>1 Do you love Jesus? And how does it feel to be asked?</a:t>
            </a:r>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This is probably a surprising question to be asked.  It seems simple, but there are many layers to this question.  Feelings of uncertainty, worry, and confusion may be rising to the surface.  Or perhaps this question is one that you have been waiting to be asked because you have something remarkable to share about who Jesus is and what He has done in your life. </a:t>
            </a:r>
          </a:p>
          <a:p>
            <a:r>
              <a:rPr lang="en-US" sz="1600" b="1" kern="1200" dirty="0">
                <a:solidFill>
                  <a:schemeClr val="tx1"/>
                </a:solidFill>
                <a:effectLst/>
                <a:latin typeface="+mn-lt"/>
                <a:ea typeface="+mn-ea"/>
                <a:cs typeface="+mn-cs"/>
              </a:rPr>
              <a:t>2 If you love Jesus, how do you show it?</a:t>
            </a:r>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When we say yes to following Jesus, the Holy Spirit begins to change us from the inside out.  Our love for Jesus will be revealed by our words and actions.  Loving Jesus can mean giving words of encouragement to a friend.  It can mean a prayer or blessing spoken over a stranger.  It can be shown by putting someone else’s needs before your own. </a:t>
            </a:r>
          </a:p>
          <a:p>
            <a:r>
              <a:rPr lang="en-US" sz="1600" b="1" kern="1200" dirty="0">
                <a:solidFill>
                  <a:schemeClr val="tx1"/>
                </a:solidFill>
                <a:effectLst/>
                <a:latin typeface="+mn-lt"/>
                <a:ea typeface="+mn-ea"/>
                <a:cs typeface="+mn-cs"/>
              </a:rPr>
              <a:t>3 What does the witness of Peter teach us about loving Jesus?</a:t>
            </a:r>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Peter needed to be asked this question three times to really hear what Jesus was asking.  We are invited, like Peter, to “take care of [Jesus’] sheep,” to be a shepherd of God’s love to others.  Peter was expecting Jesus to bring up what he had done, but Jesus wants Peter to see himself as Jesus sees him. </a:t>
            </a:r>
          </a:p>
          <a:p>
            <a:r>
              <a:rPr lang="en-US" sz="160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4244182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1200" b="1" kern="1200" dirty="0">
                <a:solidFill>
                  <a:schemeClr val="tx1"/>
                </a:solidFill>
                <a:effectLst/>
                <a:latin typeface="+mn-lt"/>
                <a:ea typeface="+mn-ea"/>
                <a:cs typeface="+mn-cs"/>
              </a:rPr>
              <a:t>Prayer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Heavenly Father, You are our Healer. You restore brokenness. Thank You for the testimony of Peter. We need Your healing power, and we pray that You will restore, renew, and strengthen us so that we may help others and direct them to You. In Jesus’ name we pray. Amen.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Thought to Remember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Never underestimate what God can do with our weaknesses. </a:t>
            </a: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2</a:t>
            </a:fld>
            <a:endParaRPr lang="en-US" dirty="0"/>
          </a:p>
        </p:txBody>
      </p:sp>
    </p:spTree>
    <p:extLst>
      <p:ext uri="{BB962C8B-B14F-4D97-AF65-F5344CB8AC3E}">
        <p14:creationId xmlns:p14="http://schemas.microsoft.com/office/powerpoint/2010/main" val="6621040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47F07-AAD0-3B8F-7489-F4D25E0B1D0F}"/>
            </a:ext>
          </a:extLst>
        </p:cNvPr>
        <p:cNvGrpSpPr/>
        <p:nvPr/>
      </p:nvGrpSpPr>
      <p:grpSpPr>
        <a:xfrm>
          <a:off x="0" y="0"/>
          <a:ext cx="0" cy="0"/>
          <a:chOff x="0" y="0"/>
          <a:chExt cx="0" cy="0"/>
        </a:xfrm>
      </p:grpSpPr>
      <p:sp>
        <p:nvSpPr>
          <p:cNvPr id="37890" name="Rectangle 1">
            <a:extLst>
              <a:ext uri="{FF2B5EF4-FFF2-40B4-BE49-F238E27FC236}">
                <a16:creationId xmlns:a16="http://schemas.microsoft.com/office/drawing/2014/main" id="{2EB3F3BA-A942-58E3-8C62-93F5FFEF79B9}"/>
              </a:ext>
            </a:extLst>
          </p:cNvPr>
          <p:cNvSpPr>
            <a:spLocks noGrp="1" noRot="1" noChangeAspect="1" noChangeArrowheads="1" noTextEdit="1"/>
          </p:cNvSpPr>
          <p:nvPr>
            <p:ph type="sldImg"/>
          </p:nvPr>
        </p:nvSpPr>
        <p:spPr bwMode="auto">
          <a:xfrm>
            <a:off x="-13781088" y="3873500"/>
            <a:ext cx="3442017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a:extLst>
              <a:ext uri="{FF2B5EF4-FFF2-40B4-BE49-F238E27FC236}">
                <a16:creationId xmlns:a16="http://schemas.microsoft.com/office/drawing/2014/main" id="{A4A4A1B2-FDAF-404A-371A-1CF007077C7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1758255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3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Do You Know Him? - Mark 8:27–29; Luke 22:31–34; John 18:25–27 KJV</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Mark 8:27–29</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Do You Love Him? - John 21:15–17 KJV</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&gt;&lt;&gt;&lt;&gt;&lt;&gt;&lt;&gt;&lt;&gt;&lt;&gt;&lt;&gt;&lt;&gt;&lt;&gt;&lt;&gt;&lt;&gt;&lt;&gt;&lt;</a:t>
            </a: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restores those who truly love Him and transforms forgiven disciples into faithful servants. Love for Christ is demonstrated not by perfect performance but by obediently caring for His people.</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After His resurrection, Jesus intentionally sought Peter, not to condemn him for his three denials but to restore him. Beside the Sea of Galilee, Jesus asked Peter three times, "Do you love Me?" Each question corresponded to one of Peter's denials, replacing shame with forgiveness and failure with renewed purpose. Rather than dwelling on Peter's past, Jesus commissioned him to "Feed my lambs" and "Take care of my sheep." Peter's restoration shows that Christ's forgiveness is complete and that genuine love for Jesus is expressed through faithful service to others.</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Empty Tomb—Hope Restored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When Peter heard that Jesus had risen, he ran to the tomb with hope, confusion, and anticipation. The empty tomb confirmed that death had been defeated, but Peter still carried the weight of his denial. Although Jesus appeared to the disciples, Peter's personal restoration had not yet been completed. The risen Christ was preparing to restore both Peter's heart and his mission.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God's resurrection power brings hope before it brings restoration.</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Scene Four (John 21:15–17)—The Restoration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Around a charcoal fire—the same setting where Peter had denied Jesus—Christ lovingly restored him. Three times Jesus asked, "Do you love Me?" and three times Peter affirmed his love. Each confession erased the sting of a previous denial and was followed by a commission to care for Christ's people. Jesus did not define Peter by his greatest failure but by his renewed love and future faithfulness.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Christ restores repentant believers so they can faithfully serve His kingdom.</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Feed My Sheep—A Shepherd's Calling</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connected love for Him with responsibility for His people. Peter's leadership would not be measured by power or position but by humble service. Just as Jesus is the Good Shepherd, Peter was called to shepherd Christ's flock with compassion, sacrifice, and faithfulness. Love for Christ naturally overflows into caring for those Christ loves.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Those who truly love Jesus will faithfully serve His people.</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Jesus Seeks Restoration, Not Condemnation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Christ confronted Peter's failure with grace, offering forgiveness and a renewed purpose instead of rejection.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Love Produces Obedience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Peter's love for Jesus was demonstrated by accepting Christ's commission to shepherd His flock.</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Restored Believers Become Spiritual Leaders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 often uses those He has forgiven most deeply to strengthen and care for others.</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Christ Is Greater Than Your Failures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 past mistake is beyond the reach of God's restoring grace.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Love Requires Action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Our devotion to Christ is revealed through faithful service, not merely sincere words.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God Gives Second Chances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Lord delights in restoring repentant people and equipping them for meaningful ministry.</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John 21 is one of the clearest portraits of God's restoring grace. Peter had denied Jesus three times beside a charcoal fire (John 18:18). Now, beside another charcoal fire (John 21:9), Jesus recreated the setting—not to shame Peter but to heal him. Every question of "Do you love Me?" corresponded to one denial, allowing Peter publicly to affirm the loyalty he had once denied.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emphasis is not on Peter proving his love but on Jesus reaffirming Peter's calling. Each declaration of love is followed immediately by a command: "Feed My lambs," "Shepherd My sheep," and "Feed My sheep." Jesus teaches that genuine love for Him is inseparable from caring for His people.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Peter's restoration also prepared him for future trials. Jesus knew Peter would face persecution, imprisonment, and ultimately martyrdom. Unlike the fearful disciple who denied Christ, Peter would become a courageous shepherd because he now depended upon Christ's grace rather than his own strength.</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passage fulfills Jesus' earlier promise in Luke 22:32: "When thou art converted, strengthen thy brethren." Peter's greatest failure became the foundation of his greatest ministry.</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Unified 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 and Meaning</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Peter's restoration reveals the heart of the gospel. Jesus does not abandon those who fail Him; He seeks them, forgives them, restores them, and recommissions them for service. The repeated question, "Do you love Me?" is not a test of Peter's worthiness but an invitation to renew his relationship with Christ. Jesus teaches that authentic love is expressed through humble obedience, sacrificial leadership, and faithful care for others.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lesson God wants us to learn is this: Christ's grace is greater than our failures. When we truly love Jesus, He restores us, gives us a new purpose, and calls us to care for others as faithful shepherds of His love.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3</a:t>
            </a:fld>
            <a:endParaRPr lang="en-US"/>
          </a:p>
        </p:txBody>
      </p:sp>
    </p:spTree>
    <p:extLst>
      <p:ext uri="{BB962C8B-B14F-4D97-AF65-F5344CB8AC3E}">
        <p14:creationId xmlns:p14="http://schemas.microsoft.com/office/powerpoint/2010/main" val="1184207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47500" lnSpcReduction="20000"/>
          </a:bodyPr>
          <a:lstStyle/>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 does not discard broken people—He restores them through His grace, transforming failure into a testimony that displays His glory. Like Kintsugi pottery, the scars remain visible, not as signs of defeat, but as evidence of God's redeeming power.</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Kintsugi, the Japanese art of repairing broken pottery with precious metals, illustrates a profound biblical truth. Rather than hiding cracks, Kintsugi highlights them, turning damaged vessels into unique works of beauty. Likewise, sin leaves humanity broken, unable to restore itself. Through Jesus Christ, however, God does not merely repair lives—He redeems and transforms them.</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Peter's life perfectly demonstrates this truth. Though he boldly confessed Jesus as the Christ, he later denied Him three times in fear. Instead of rejecting Peter, the risen Christ lovingly restored him beside the Sea of Galilee. Jesus replaced Peter's shame with forgiveness, renewed his calling, and entrusted him with caring for His people. Peter's greatest failure became the foundation of his strongest testimony.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God's grace does not erase the past; it redeems it. The restored believer becomes living evidence that Christ's mercy is greater than human failure.</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Brokenness Is Not the End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Everyone experiences failure because of sin. God sees beyond our brokenness and desires to restore rather than discard those who repent.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Christ Restores with Grace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met Peter after his failure, offering forgiveness instead of condemnation. Restoration begins when we honestly repent and accept Christ's grace.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Restored People Become Useful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Peter was restored for a purpose—to feed Christ's sheep and strengthen the church. God often uses those He has restored to encourage and serve others.</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Failure Does Not Define Your Future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Past mistakes do not determine God's plans. Genuine repentance opens the door to renewed purpose.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God's Grace Is Greater Than Our Weakness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Where sin produces shame, Christ provides forgiveness, healing, and hope.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Your Scars Can Glorify God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 can use your past struggles to strengthen others and testify to His faithfulness.</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Kintsugi illustration captures the heart of biblical restoration. Human attempts at repair often seek to hide failure, but God's grace transforms failure into a testimony of redemption. Peter's journey follows this pattern perfectly. His bold confession revealed genuine faith, his denial exposed human weakness, and Christ's restoration demonstrated divine mercy.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Peter's restoration was intentional. Jesus asked Peter three times, "</a:t>
            </a:r>
            <a:r>
              <a:rPr lang="en-US" sz="1200" b="1" kern="1200" dirty="0" err="1">
                <a:solidFill>
                  <a:schemeClr val="tx1"/>
                </a:solidFill>
                <a:effectLst/>
                <a:latin typeface="+mn-lt"/>
                <a:ea typeface="+mn-ea"/>
                <a:cs typeface="+mn-cs"/>
              </a:rPr>
              <a:t>Lovest</a:t>
            </a:r>
            <a:r>
              <a:rPr lang="en-US" sz="1200" b="1" kern="1200" dirty="0">
                <a:solidFill>
                  <a:schemeClr val="tx1"/>
                </a:solidFill>
                <a:effectLst/>
                <a:latin typeface="+mn-lt"/>
                <a:ea typeface="+mn-ea"/>
                <a:cs typeface="+mn-cs"/>
              </a:rPr>
              <a:t> thou me?"—mirroring Peter's three denials. Rather than humiliating Peter, Christ publicly reaffirmed him and restored his ministry. The wounds of Peter's failure remained part of his story, but they no longer represented defeat. Instead, they testified to the transforming power of God's forgiveness.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lesson also reveals an important principle of discipleship: God's greatest servants are often those who have experienced His greatest mercy. Peter's restored relationship with Christ prepared him to become a courageous leader at Pentecost and a faithful shepherd of the early church.</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Like Kintsugi pottery, believers are not valuable because they have never been broken. They are beautiful because God's grace has restored them. The visible "cracks" of a redeemed life become reminders that Christ heals what sin destroys and transforms broken vessels into instruments fit for His service. This theme aligns with Scripture's teaching that God perfects His strength through human weakness and restores sinners for His glory.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marL="0" marR="0">
              <a:lnSpc>
                <a:spcPct val="107000"/>
              </a:lnSpc>
              <a:spcBef>
                <a:spcPts val="0"/>
              </a:spcBef>
              <a:spcAft>
                <a:spcPts val="0"/>
              </a:spcAft>
            </a:pP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4</a:t>
            </a:fld>
            <a:endParaRPr lang="en-US"/>
          </a:p>
        </p:txBody>
      </p:sp>
    </p:spTree>
    <p:extLst>
      <p:ext uri="{BB962C8B-B14F-4D97-AF65-F5344CB8AC3E}">
        <p14:creationId xmlns:p14="http://schemas.microsoft.com/office/powerpoint/2010/main" val="1255309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2BDAD-B0AF-BD9B-5F36-D39B1BC113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9A417C-11D3-F16C-6D4D-3D29272959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74942D-7CDA-A9AC-F400-849262BC8EF2}"/>
              </a:ext>
            </a:extLst>
          </p:cNvPr>
          <p:cNvSpPr>
            <a:spLocks noGrp="1"/>
          </p:cNvSpPr>
          <p:nvPr>
            <p:ph type="body" idx="1"/>
          </p:nvPr>
        </p:nvSpPr>
        <p:spPr/>
        <p:txBody>
          <a:bodyPr>
            <a:normAutofit fontScale="32500" lnSpcReduction="20000"/>
          </a:bodyPr>
          <a:lstStyle/>
          <a:p>
            <a:r>
              <a:rPr lang="en-US" sz="1200" b="1" kern="1200" dirty="0">
                <a:solidFill>
                  <a:schemeClr val="tx1"/>
                </a:solidFill>
                <a:effectLst/>
                <a:latin typeface="+mn-lt"/>
                <a:ea typeface="+mn-ea"/>
                <a:cs typeface="+mn-cs"/>
              </a:rPr>
              <a:t>God calls His people to reflect His character by pursuing justice, showing practical love, caring for those in need, and trusting Him rather than wealth. Genuine faith is demonstrated by righteous actions that restore others, honor God, and reveal Christ's love to the world. God calls His people to demonstrate authentic faith through justice, compassion, generosity, contentment, and unwavering trust in Him.</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Throughout these passages, Scripture presents a consistent picture of God's character. He is just, merciful, faithful, and compassionate, and He expects His people to reflect those same qualities. Justice requires making wrongs right through restitution. Worship is genuine only when it produces compassion for the oppressed. True blessing comes from dependence on God rather than earthly wealth or popularity. Christian love is demonstrated by hospitality, generosity, purity, and practical care for others. Finally, believers are called to trust God's faithful provision instead of envying those who prosper through unrighteousness.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Together these passages reveal that God's kingdom is measured not by outward success or religious performance but by transformed hearts that actively love God and serve others. Faith is proven through righteous living, compassionate action, and complete dependence upon the Lord. As believers follow Christ, they become instruments of His justice, mercy, and love, reflecting His character in every relationship and circumstance.</a:t>
            </a:r>
          </a:p>
          <a:p>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Exodus 22:1–6 — God Calls for Restitution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 established laws requiring those who caused loss or damage to restore what they had taken or destroyed. Justice was not merely punishment but restoration. These laws protected property, promoted responsibility, and preserved peace within the covenant community.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God's justice is restorative rather than merely punitive. Restitution required offenders to acknowledge wrongdoing and make things right, demonstrating genuine repentance. These laws reveal that love for God includes respect for others' possessions and well-being. They also foreshadow Christ, who restores what sin has stolen from humanity.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Lesson God Wants Us to Learn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True repentance accepts responsibility and seeks to restore what has been harmed whenever possible.</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Isaiah 58:3–7 — Let the Oppressed Go Free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 rebuked Israel for practicing religious rituals while neglecting justice and compassion. True worship includes freeing the oppressed, feeding the hungry, clothing the poor, and caring for those in need.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 rejects empty religion that lacks love for others. Fasting, prayer, and worship are pleasing only when accompanied by lives marked by mercy, justice, and generosity. Genuine devotion transforms both the heart and behavior, producing compassion for the vulnerable.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Lesson God Wants Us to Learn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 desires transformed hearts that demonstrate worship through acts of justice, mercy, and compassion.</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Luke 6:20–26 — Blessings and Woes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declared God's blessing upon the poor, hungry, sorrowful, and persecuted who trust Him, while warning those who find security in wealth, comfort, popularity, and self-satisfaction apart from God.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reversed worldly values by teaching that eternal blessings belong to those who depend upon God rather than earthly success. Material prosperity is not condemned, but trusting riches instead of God leads to spiritual poverty. God's kingdom values faithfulness over worldly status.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Lesson God Wants Us to Learn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Lasting joy comes from trusting God, not from wealth, comfort, or human approval.</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Hebrews 13:1–6 — Love, Hospitality, and Contentment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Believers are instructed to love one another, welcome strangers, remember prisoners, honor marriage, avoid greed, and remain content because God promises never to leave or forsake His people.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Christian living is expressed through everyday faithfulness. Love becomes visible through hospitality, compassion, purity, generosity, and contentment. Confidence in God's constant presence frees believers from fear and dependence upon material possessions.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Lesson God Wants Us to Learn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God's presence is our greatest security, enabling us to love generously and live contentedly.</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John 3:14–18 — Put Love Into Action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John teaches that genuine believers demonstrate spiritual life through practical love. Love is not merely words or feelings but sacrificial action that meets the needs of others.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love of Christ produces visible evidence in the believer's life. Just as Jesus sacrificed Himself for us, Christians willingly sacrifice for others. Refusing to help those in need reveals a heart disconnected from God's love.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Lesson God Wants Us to Learn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Real faith expresses itself through practical acts of sacrificial love.</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Psalm 37:1–5, 18–22 — Commit Your Way to God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David encourages believers not to envy evildoers but to trust, delight in, and commit their lives to the Lord. God knows the righteous, provides for them, and secures their eternal inheritance.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prosperity of the wicked is temporary, but God's blessings upon the righteous endure forever. Trusting God's timing brings peace even when injustice seems to prevail. Faith replaces anxiety with confident dependence upon God's faithful care.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Lesson God Wants Us to Learn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Trust God's wisdom and timing, knowing He faithfully cares for those who follow Him.</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Unified 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E4980065-2FCF-2C8A-D5A2-4E6CA1B41C56}"/>
              </a:ext>
            </a:extLst>
          </p:cNvPr>
          <p:cNvSpPr>
            <a:spLocks noGrp="1"/>
          </p:cNvSpPr>
          <p:nvPr>
            <p:ph type="sldNum" sz="quarter" idx="10"/>
          </p:nvPr>
        </p:nvSpPr>
        <p:spPr/>
        <p:txBody>
          <a:bodyPr/>
          <a:lstStyle/>
          <a:p>
            <a:fld id="{0BB98531-EBAC-4738-AC3B-4AA42F6013B1}" type="slidenum">
              <a:rPr lang="en-US" smtClean="0"/>
              <a:pPr/>
              <a:t>5</a:t>
            </a:fld>
            <a:endParaRPr lang="en-US"/>
          </a:p>
        </p:txBody>
      </p:sp>
    </p:spTree>
    <p:extLst>
      <p:ext uri="{BB962C8B-B14F-4D97-AF65-F5344CB8AC3E}">
        <p14:creationId xmlns:p14="http://schemas.microsoft.com/office/powerpoint/2010/main" val="1347086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47500" lnSpcReduction="20000"/>
          </a:bodyPr>
          <a:lstStyle/>
          <a:p>
            <a:r>
              <a:rPr lang="en-US" sz="1200" b="1" kern="1200" dirty="0">
                <a:solidFill>
                  <a:schemeClr val="tx1"/>
                </a:solidFill>
                <a:effectLst/>
                <a:latin typeface="+mn-lt"/>
                <a:ea typeface="+mn-ea"/>
                <a:cs typeface="+mn-cs"/>
              </a:rPr>
              <a:t>Peter's life reminds us that God does not expect perfect disciples—He transforms willing hearts. Though Peter failed, Jesus forgave, restored, and equipped him to become a faithful leader in the early church.</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Peter was an ordinary fisherman from Bethsaida who became one of Jesus' closest disciples. Along with his brother Andrew, he left his fishing business to follow Christ and become a "fisher of men." Peter witnessed many of Jesus' miracles, boldly confessed Him as the Messiah, yet also denied Him three times before the crucifixion. Despite these failures, Jesus fully restored Peter after the resurrection and recommissioned him to shepherd God's people. Peter's life demonstrates that God's grace is greater than human weakness and that Christ transforms imperfect believers into faithful servants.</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Jesus Calls Ordinary People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Peter was a working fisherman with a family, yet Christ called him to an extraordinary ministry.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Failure Does Not Cancel God's Calling</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Peter's denial of Jesus was serious, but repentance and forgiveness led to complete restoration.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God Gives New Identity and Purpose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renamed Simon "Peter" ("Rock"), symbolizing the new life and mission God had prepared for him.</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God Sees What We Can Become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looked beyond Peter's weaknesses and saw the faithful leader he would become through God's grace.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Every Believer Needs God's Grace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Even mature believers stumble, but Christ offers forgiveness and restoration to those who return to Him.</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God Uses Imperfect People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Our usefulness to God depends on His power working through us, not on our flawless performance.</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Peter's story is one of the clearest examples of God's transforming grace. Born Simon, a fisherman from Bethsaida, he lived an ordinary life until Jesus called him to leave his nets and follow Him (Matt. 4:18–22). Peter quickly became one of Jesus' inner circle, witnessing the Transfiguration, the raising of Jairus' daughter, and Jesus' prayer in Gethsemane.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Peter's personality was bold, passionate, and impulsive. He often spoke first, sometimes expressing remarkable faith and at other times revealing human weakness. He confessed Jesus as "the Christ, the Son of the living God" (Matt. 16:16), yet later rebuked Jesus and eventually denied knowing Him three times.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gave Simon the name Peter (Greek </a:t>
            </a:r>
            <a:r>
              <a:rPr lang="en-US" sz="1200" b="1" i="1" kern="1200" dirty="0">
                <a:solidFill>
                  <a:schemeClr val="tx1"/>
                </a:solidFill>
                <a:effectLst/>
                <a:latin typeface="+mn-lt"/>
                <a:ea typeface="+mn-ea"/>
                <a:cs typeface="+mn-cs"/>
              </a:rPr>
              <a:t>Petros</a:t>
            </a:r>
            <a:r>
              <a:rPr lang="en-US" sz="1200" b="1" kern="1200" dirty="0">
                <a:solidFill>
                  <a:schemeClr val="tx1"/>
                </a:solidFill>
                <a:effectLst/>
                <a:latin typeface="+mn-lt"/>
                <a:ea typeface="+mn-ea"/>
                <a:cs typeface="+mn-cs"/>
              </a:rPr>
              <a:t>) or Cephas (Aramaic), meaning "rock" or "stone." This new name reflected not Peter's natural stability but what Christ's transforming work would accomplish in him. Following the resurrection, Jesus restored Peter by asking three times, "Do you love Me?" and then commissioning him to feed His sheep (John 21:15–17). The one who had once denied Christ became the courageous preacher at Pentecost and a foundational leader of the early church.</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Peter's testimony demonstrates that spiritual maturity is not the absence of failure but the presence of God's restoring grace. His life encourages every believer that Christ does not discard those who fail Him. Instead, He forgives, restores, and strengthens them for continued service.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Lesson God Wants Us to Learn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 specializes in transforming ordinary, imperfect people into faithful servants. When we respond to Christ's call with repentance, faith, and obedience, He forgives our failures, gives us a new identity, and uses us to accomplish His kingdom purposes.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6</a:t>
            </a:fld>
            <a:endParaRPr lang="en-US"/>
          </a:p>
        </p:txBody>
      </p:sp>
    </p:spTree>
    <p:extLst>
      <p:ext uri="{BB962C8B-B14F-4D97-AF65-F5344CB8AC3E}">
        <p14:creationId xmlns:p14="http://schemas.microsoft.com/office/powerpoint/2010/main" val="2493706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25000" lnSpcReduction="20000"/>
          </a:bodyPr>
          <a:lstStyle/>
          <a:p>
            <a:r>
              <a:rPr lang="en-US" sz="1200" b="1" kern="1200" dirty="0">
                <a:solidFill>
                  <a:schemeClr val="tx1"/>
                </a:solidFill>
                <a:effectLst/>
                <a:latin typeface="+mn-lt"/>
                <a:ea typeface="+mn-ea"/>
                <a:cs typeface="+mn-cs"/>
              </a:rPr>
              <a:t>God calls His people to reflect His character by pursuing justice, showing practical love, caring for those in need, and trusting Him rather than wealth. Genuine faith is demonstrated by righteous actions that restore others, honor God, and reveal Christ's love to the world.</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Exodus 22:1–6 — God Calls for Restitution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 established laws requiring those who caused loss or damage to restore what they had taken or destroyed. Justice was not merely punishment but restoration. These laws protected property, promoted responsibility, and preserved peace within the covenant community.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God's justice is restorative rather than merely punitive. Restitution required offenders to acknowledge wrongdoing and make things right, demonstrating genuine repentance. These laws reveal that love for God includes respect for others' possessions and well-being. They also foreshadow Christ, who restores what sin has stolen from humanity.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Lesson God Wants Us to Learn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True repentance accepts responsibility and seeks to restore what has been harmed whenever possible.</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Isaiah 58:3–7 — Let the Oppressed Go Free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 rebuked Israel for practicing religious rituals while neglecting justice and compassion. True worship includes freeing the oppressed, feeding the hungry, clothing the poor, and caring for those in need.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 rejects empty religion that lacks love for others. Fasting, prayer, and worship are pleasing only when accompanied by lives marked by mercy, justice, and generosity. Genuine devotion transforms both the heart and behavior, producing compassion for the vulnerable.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Lesson God Wants Us to Learn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 desires transformed hearts that demonstrate worship through acts of justice, mercy, and compassion.</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Luke 6:20–26 — Blessings and Woes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declared God's blessing upon the poor, hungry, sorrowful, and persecuted who trust Him, while warning those who find security in wealth, comfort, popularity, and self-satisfaction apart from God.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reversed worldly values by teaching that eternal blessings belong to those who depend upon God rather than earthly success. Material prosperity is not condemned, but trusting riches instead of God leads to spiritual poverty. God's kingdom values faithfulness over worldly status.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Lesson God Wants Us to Learn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Lasting joy comes from trusting God, not from wealth, comfort, or human approval.</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Hebrews 13:1–6 — Love, Hospitality, and Contentment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Believers are instructed to love one another, welcome strangers, remember prisoners, honor marriage, avoid greed, and remain content because God promises never to leave or forsake His people.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Christian living is expressed through everyday faithfulness. Love becomes visible through hospitality, compassion, purity, generosity, and contentment. Confidence in God's constant presence frees believers from fear and dependence upon material possessions.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Lesson God Wants Us to Learn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God's presence is our greatest security, enabling us to love generously and live contentedly.</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John 3:14–18 — Put Love Into Action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John teaches that genuine believers demonstrate spiritual life through practical love. Love is not merely words or feelings but sacrificial action that meets the needs of others.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love of Christ produces visible evidence in the believer's life. Just as Jesus sacrificed Himself for us, Christians willingly sacrifice for others. Refusing to help those in need reveals a heart disconnected from God's love.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Lesson God Wants Us to Learn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Real faith expresses itself through practical acts of sacrificial love.</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Psalm 37:1–5, 18–22 — Commit Your Way to God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David encourages believers not to envy evildoers but to trust, delight in, and commit their lives to the Lord. God knows the righteous, provides for them, and secures their eternal inheritance.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prosperity of the wicked is temporary, but God's blessings upon the righteous endure forever. Trusting God's timing brings peace even when injustice seems to prevail. Faith replaces anxiety with confident dependence upon God's faithful care.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Lesson God Wants Us to Learn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Trust God's wisdom and timing, knowing He faithfully cares for those who follow Him.</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Unified 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 calls His people to demonstrate authentic faith through justice, compassion, generosity, contentment, and unwavering trust in Him.</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Throughout these passages, Scripture presents a consistent picture of God's character. He is just, merciful, faithful, and compassionate, and He expects His people to reflect those same qualities. Justice requires making wrongs right through restitution. Worship is genuine only when it produces compassion for the oppressed. True blessing comes from dependence on God rather than earthly wealth or popularity. Christian love is demonstrated by hospitality, generosity, purity, and practical care for others. Finally, believers are called to trust God's faithful provision instead of envying those who prosper through unrighteousness.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Together these passages reveal that God's kingdom is measured not by outward success or religious performance but by transformed hearts that actively love God and serve others. Faith is proven through righteous living, compassionate action, and complete dependence upon the Lord. As believers follow Christ, they become instruments of His justice, mercy, and love, reflecting His character in every relationship and circumstance.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 does not choose perfect people—He chooses repentant people. His grace transforms broken lives into powerful testimonies that display His mercy, strengthen His people, and accomplish His purposes.</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Throughout Scripture, God repeatedly calls imperfect people to accomplish extraordinary purposes. Aaron, David, Jonah, and Paul each failed in significant ways—idolatry, adultery and murder, disobedience, and persecution of believers. Yet none of these failures became the final chapter of their lives. Each experienced God's mercy, responded in repentance or obedience, and was restored to faithful service. Their stories remind us that God values humble, repentant hearts over flawless records. He delights in displaying His power through weak vessels so that all glory belongs to Him rather than to human ability.</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God Chooses Imperfect People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Lord often calls those who recognize their weakness rather than those who rely on their own strength.</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Repentance Leads to Restoration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Failure does not disqualify those who sincerely turn back to God. His grace restores those who humble themselves before Him.</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God's Glory Is Displayed Through Changed Lives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 transformed life becomes evidence of God's mercy and power, encouraging others to trust His grace.</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Your Past Does Not Determine Your Future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 failure is too great for God's forgiveness when there is genuine repentance.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God Can Use Your Weakness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very areas where we have failed often become places where God demonstrates His grace most clearly.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Extend Grace to Others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Since God restores repentant sinners, believers should also forgive, encourage, and restore those who turn back to Him.</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examples of Aaron, David, Jonah, and Paul reveal a consistent pattern throughout Scripture. God does not ignore sin, but neither does He abandon those who repent. Aaron's idolatry, David's moral failure, Jonah's rebellion, and Paul's persecution of Christians were serious offenses. Yet God's grace proved greater than their failures. Each became an instrument through whom God blessed His people.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These examples illustrate Paul's teaching in 1 Corinthians 1:27–29: God chooses the weak and despised so that no one can boast before Him. Human qualifications never surpass God's transforming grace. Their stories point ultimately to Jesus Christ, whose death and resurrection make restoration possible for every repentant sinner.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message is not that sin has no consequences, but that God's mercy is greater than human failure. He specializes in redeeming broken lives, turning former rebels into faithful servants and painful failures into testimonies of His faithfulness. What the world sees as disqualifying, God often transforms into a platform for His glory.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lesson God wants us to learn is this: God's calling is based on His grace, not our perfection. When we repent and trust Him, He forgives, restores, and uses us to accomplish His purposes, proving that His strength is made perfect in human weakness.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7</a:t>
            </a:fld>
            <a:endParaRPr lang="en-US"/>
          </a:p>
        </p:txBody>
      </p:sp>
    </p:spTree>
    <p:extLst>
      <p:ext uri="{BB962C8B-B14F-4D97-AF65-F5344CB8AC3E}">
        <p14:creationId xmlns:p14="http://schemas.microsoft.com/office/powerpoint/2010/main" val="3349251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55000" lnSpcReduction="20000"/>
          </a:bodyPr>
          <a:lstStyle/>
          <a:p>
            <a:r>
              <a:rPr lang="en-US" sz="1200" b="1" kern="1200" dirty="0">
                <a:solidFill>
                  <a:schemeClr val="tx1"/>
                </a:solidFill>
                <a:effectLst/>
                <a:latin typeface="+mn-lt"/>
                <a:ea typeface="+mn-ea"/>
                <a:cs typeface="+mn-cs"/>
              </a:rPr>
              <a:t>Jesus was not comparing two different levels of love; He was restoring Peter after his three denials by reaffirming both Peter's love and his calling to shepherd Christ's people.</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Some have suggested that Jesus' use of </a:t>
            </a:r>
            <a:r>
              <a:rPr lang="en-US" sz="1200" b="1" kern="1200" dirty="0" err="1">
                <a:solidFill>
                  <a:schemeClr val="tx1"/>
                </a:solidFill>
                <a:effectLst/>
                <a:latin typeface="+mn-lt"/>
                <a:ea typeface="+mn-ea"/>
                <a:cs typeface="+mn-cs"/>
              </a:rPr>
              <a:t>agapaō</a:t>
            </a:r>
            <a:r>
              <a:rPr lang="en-US" sz="1200" b="1" kern="1200" dirty="0">
                <a:solidFill>
                  <a:schemeClr val="tx1"/>
                </a:solidFill>
                <a:effectLst/>
                <a:latin typeface="+mn-lt"/>
                <a:ea typeface="+mn-ea"/>
                <a:cs typeface="+mn-cs"/>
              </a:rPr>
              <a:t> and Peter's response with </a:t>
            </a:r>
            <a:r>
              <a:rPr lang="en-US" sz="1200" b="1" kern="1200" dirty="0" err="1">
                <a:solidFill>
                  <a:schemeClr val="tx1"/>
                </a:solidFill>
                <a:effectLst/>
                <a:latin typeface="+mn-lt"/>
                <a:ea typeface="+mn-ea"/>
                <a:cs typeface="+mn-cs"/>
              </a:rPr>
              <a:t>fileō</a:t>
            </a:r>
            <a:r>
              <a:rPr lang="en-US" sz="1200" b="1" kern="1200" dirty="0">
                <a:solidFill>
                  <a:schemeClr val="tx1"/>
                </a:solidFill>
                <a:effectLst/>
                <a:latin typeface="+mn-lt"/>
                <a:ea typeface="+mn-ea"/>
                <a:cs typeface="+mn-cs"/>
              </a:rPr>
              <a:t> in John 21:15–17 reveals two different kinds of love—a higher, sacrificial love versus ordinary friendship. While this interpretation is common, the evidence in John's Gospel suggests otherwise. John frequently uses these Greek words interchangeably. For example, the Father's love for the Son is described with both words (John 3:35; 5:20), and God's love for believers is expressed using </a:t>
            </a:r>
            <a:r>
              <a:rPr lang="en-US" sz="1200" b="1" kern="1200" dirty="0" err="1">
                <a:solidFill>
                  <a:schemeClr val="tx1"/>
                </a:solidFill>
                <a:effectLst/>
                <a:latin typeface="+mn-lt"/>
                <a:ea typeface="+mn-ea"/>
                <a:cs typeface="+mn-cs"/>
              </a:rPr>
              <a:t>fileō</a:t>
            </a:r>
            <a:r>
              <a:rPr lang="en-US" sz="1200" b="1" kern="1200" dirty="0">
                <a:solidFill>
                  <a:schemeClr val="tx1"/>
                </a:solidFill>
                <a:effectLst/>
                <a:latin typeface="+mn-lt"/>
                <a:ea typeface="+mn-ea"/>
                <a:cs typeface="+mn-cs"/>
              </a:rPr>
              <a:t> (John 16:27). Rather than emphasizing different kinds of love, John likely uses stylistic variation, keeping the focus on Peter's restoration and renewed commission.</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John's Focus Is Restoration, Not Vocabulary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conversation centers on restoring Peter after his three denials, not on distinguishing between two Greek words for love.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The Greek Words Often Overlap</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Throughout John's Gospel, </a:t>
            </a:r>
            <a:r>
              <a:rPr lang="en-US" sz="1200" b="1" kern="1200" dirty="0" err="1">
                <a:solidFill>
                  <a:schemeClr val="tx1"/>
                </a:solidFill>
                <a:effectLst/>
                <a:latin typeface="+mn-lt"/>
                <a:ea typeface="+mn-ea"/>
                <a:cs typeface="+mn-cs"/>
              </a:rPr>
              <a:t>agapaō</a:t>
            </a:r>
            <a:r>
              <a:rPr lang="en-US" sz="1200" b="1" kern="1200" dirty="0">
                <a:solidFill>
                  <a:schemeClr val="tx1"/>
                </a:solidFill>
                <a:effectLst/>
                <a:latin typeface="+mn-lt"/>
                <a:ea typeface="+mn-ea"/>
                <a:cs typeface="+mn-cs"/>
              </a:rPr>
              <a:t> and </a:t>
            </a:r>
            <a:r>
              <a:rPr lang="en-US" sz="1200" b="1" kern="1200" dirty="0" err="1">
                <a:solidFill>
                  <a:schemeClr val="tx1"/>
                </a:solidFill>
                <a:effectLst/>
                <a:latin typeface="+mn-lt"/>
                <a:ea typeface="+mn-ea"/>
                <a:cs typeface="+mn-cs"/>
              </a:rPr>
              <a:t>fileō</a:t>
            </a:r>
            <a:r>
              <a:rPr lang="en-US" sz="1200" b="1" kern="1200" dirty="0">
                <a:solidFill>
                  <a:schemeClr val="tx1"/>
                </a:solidFill>
                <a:effectLst/>
                <a:latin typeface="+mn-lt"/>
                <a:ea typeface="+mn-ea"/>
                <a:cs typeface="+mn-cs"/>
              </a:rPr>
              <a:t> are used interchangeably to describe deep affection, including God's love and Jesus' love for His followers.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Jesus Restores Peter's Mission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Each confession of love is followed by a command to care for Christ's sheep, showing that restored love leads to restored service.</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Jesus Restores Those Who Fail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 failure places a repentant believer beyond Christ's forgiveness and restoration.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Love Is Proven by Obedience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Our love for Christ is demonstrated not merely by words but by faithfully serving Him and caring for others.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Focus on the Message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While word studies can be helpful, the central truth of Scripture should never be overshadowed by linguistic details.</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Although </a:t>
            </a:r>
            <a:r>
              <a:rPr lang="en-US" sz="1200" b="1" kern="1200" dirty="0" err="1">
                <a:solidFill>
                  <a:schemeClr val="tx1"/>
                </a:solidFill>
                <a:effectLst/>
                <a:latin typeface="+mn-lt"/>
                <a:ea typeface="+mn-ea"/>
                <a:cs typeface="+mn-cs"/>
              </a:rPr>
              <a:t>agapaō</a:t>
            </a:r>
            <a:r>
              <a:rPr lang="en-US" sz="1200" b="1" kern="1200" dirty="0">
                <a:solidFill>
                  <a:schemeClr val="tx1"/>
                </a:solidFill>
                <a:effectLst/>
                <a:latin typeface="+mn-lt"/>
                <a:ea typeface="+mn-ea"/>
                <a:cs typeface="+mn-cs"/>
              </a:rPr>
              <a:t> and </a:t>
            </a:r>
            <a:r>
              <a:rPr lang="en-US" sz="1200" b="1" kern="1200" dirty="0" err="1">
                <a:solidFill>
                  <a:schemeClr val="tx1"/>
                </a:solidFill>
                <a:effectLst/>
                <a:latin typeface="+mn-lt"/>
                <a:ea typeface="+mn-ea"/>
                <a:cs typeface="+mn-cs"/>
              </a:rPr>
              <a:t>fileō</a:t>
            </a:r>
            <a:r>
              <a:rPr lang="en-US" sz="1200" b="1" kern="1200" dirty="0">
                <a:solidFill>
                  <a:schemeClr val="tx1"/>
                </a:solidFill>
                <a:effectLst/>
                <a:latin typeface="+mn-lt"/>
                <a:ea typeface="+mn-ea"/>
                <a:cs typeface="+mn-cs"/>
              </a:rPr>
              <a:t> can carry different shades of meaning in some Greek literature, John's Gospel does not consistently maintain a strict distinction between them. John freely alternates these verbs, along with other synonymous words, as part of his literary style. Likewise, he alternates terms such as "feed" and "shepherd" and "lambs" and "sheep" in the same passage without signaling major theological differences.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heart of John 21 is Peter's restoration. Peter had denied Jesus three times before a charcoal fire (John 18:18). After the resurrection, Jesus lovingly asked Peter three times whether he loved Him, corresponding to the three denials. Each affirmation was followed by a commission: "Feed my lambs," "Feed my sheep," and "Feed my sheep." Rather than humiliating Peter, Jesus publicly reinstated him as a leader among the disciples.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Peter's grief arose not because Jesus used a different Greek word for "love," but because Jesus asked the question three times, reminding Peter of his three denials (John 21:17).</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Lesson God Wants Us to Learn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is more interested in restoring broken disciples than reminding them of their failures. Genuine love for Christ is demonstrated through faithful obedience, caring for His people, and persevering in the calling He gives. Peter's restoration teaches that God's grace is greater than our failures, and those whom Christ forgives, He also recommissions for His service.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algn="l"/>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8</a:t>
            </a:fld>
            <a:endParaRPr lang="en-US"/>
          </a:p>
        </p:txBody>
      </p:sp>
    </p:spTree>
    <p:extLst>
      <p:ext uri="{BB962C8B-B14F-4D97-AF65-F5344CB8AC3E}">
        <p14:creationId xmlns:p14="http://schemas.microsoft.com/office/powerpoint/2010/main" val="2018612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25000" lnSpcReduction="20000"/>
          </a:bodyPr>
          <a:lstStyle/>
          <a:p>
            <a:r>
              <a:rPr lang="en-US" sz="1200" b="1" kern="1200" dirty="0">
                <a:solidFill>
                  <a:schemeClr val="tx1"/>
                </a:solidFill>
                <a:effectLst/>
                <a:latin typeface="+mn-lt"/>
                <a:ea typeface="+mn-ea"/>
                <a:cs typeface="+mn-cs"/>
              </a:rPr>
              <a:t>Knowing who Jesus is must lead to trusting Him completely. Peter's journey shows that genuine faith grows through failure, repentance, and Christ's restoring grace, producing a disciple who boldly serves the Lord.</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Peter's relationship with Jesus unfolds through three defining moments. At Caesarea Philippi, Peter boldly confessed that Jesus is the Messiah, revealing genuine faith. Later, despite his confidence, Jesus warned that Peter would deny Him during the coming trial. Peter insisted he would remain faithful, but fear overcame him after Jesus' arrest. Standing near the high priest's courtyard, Peter denied knowing Jesus three times. These events reveal that while Peter truly knew who Jesus was, he had not yet learned to depend completely on Christ's strength. His failure prepared him for the restoration and bold ministry that followed.</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Scene One (Mark 8:27–29) — The Right Confession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Peter recognized what many others could not: Jesus was more than a prophet—He was the promised Messiah. This confession became a turning point in the disciples' understanding. Yet Peter's knowledge was still incomplete because he expected a conquering king rather than a suffering Savior. Knowing the truth about Jesus is the foundation of faith, but discipleship requires continuing to grow in understanding and obedience.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 wants us to confess Jesus as Lord and build our lives upon that truth.</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Scene Two (Luke 22:31–34) — The Warning</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lovingly warned Peter that Satan would test his faith. Rather than rejecting Peter, Jesus prayed that his faith would endure and that, after his restoration, he would strengthen others. Peter's confidence rested in his own determination instead of God's sustaining grace. Jesus knew Peter would fall, but He also knew Peter would be restored.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 prepares His people for trials and faithfully prays for their perseverance.</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Scene Three (John 18:25–27) — The Failure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Fear overcame Peter, and he denied Jesus three times just as Jesus had predicted. The courageous disciple who had drawn a sword now denied even knowing his Lord. Peter's fall reminds believers that self-confidence cannot withstand spiritual temptation. Even sincere followers of Christ need God's strength every moment.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Peter's denial was not the end of his story. His failure became the pathway to humility, repentance, and restoration.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God's grace is greater than our greatest failures when we return to Him.</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Knowing Jesus Begins with Faith</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Peter correctly confessed Jesus as the Messiah, establishing the foundation of true discipleship.</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Human Strength Is Never Enough</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Peter's confidence in himself failed when fear replaced faith.</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Christ Never Gives Up on His Followers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anticipated Peter's failure, prayed for him, and planned his restoration long before Peter fell.</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Faith Must Rest in Christ, Not Yourself</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Spiritual confidence comes from trusting God's power rather than personal resolve.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Failure Is Not Final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Repentant believers can experience complete forgiveness and renewed usefulness in God's service.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God Can Use Your Testimony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trials God brings us through often prepare us to encourage and strengthen others.</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Peter's journey reflects the growth of every disciple. His confession at Caesarea Philippi demonstrated true faith, but his denial in Jerusalem exposed lingering human weakness. Jesus intentionally allowed Peter to experience his own limitations so that his future ministry would depend on God's grace rather than personal confidence.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progression is significant:</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Recognition: Peter knew Jesus was the Christ.</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Testing: Peter discovered the weakness of self-reliance.</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Failure: Peter learned the consequences of fear.</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Restoration: Peter experienced Christ's forgiving grace.</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Mission: Peter became a courageous leader empowered by the Holy Spirit.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pattern mirrors the Christian life. God often allows His people to recognize their weakness so they will rely more fully on His strength. Peter's transformation from fearful denier to fearless preacher at Pentecost demonstrates the power of Christ's forgiveness and the Holy Spirit's work.</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Unified 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 and Meaning</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Peter's story teaches that knowing Jesus involves more than making the right confession—it requires trusting Him through life's greatest tests. Genuine disciples may stumble, but Christ does not abandon those who belong to Him. Instead, He intercedes for them, restores them through grace, and uses their transformed lives to strengthen others. God desires believers who depend not on their own courage or ability, but on His unfailing mercy and power. The Lord turns broken disciples into faithful servants so that His grace, rather than human strength, receives all the glory.</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&gt;&lt;&gt;&lt;&gt;&lt;&gt;&lt;&gt;&lt;&gt;&lt;&gt;&lt;&gt;&lt;&gt;&lt;&gt;&lt;&gt;&lt;&gt;&lt;&gt;&lt;&gt;&lt; </a:t>
            </a:r>
          </a:p>
          <a:p>
            <a:r>
              <a:rPr lang="en-US" sz="1200" b="1" kern="1200" dirty="0">
                <a:solidFill>
                  <a:schemeClr val="tx1"/>
                </a:solidFill>
                <a:effectLst/>
                <a:latin typeface="+mn-lt"/>
                <a:ea typeface="+mn-ea"/>
                <a:cs typeface="+mn-cs"/>
              </a:rPr>
              <a:t>Do You Know Him?</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Today’s texts come from different Gospels, but they all reveal a developing relationship between Peter and Jesus.  Before Peter was the great evangelist who persuaded thousands to be baptized into faith (Acts 2:14–41), before he spoke up to support the gospel ministry to Gentiles (Acts 15:7–11), Peter was a simple, Galilean fisherman—one whom Jesus chose as a disciple (Matt.  4:18–22).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Scene One (Mark 8)</a:t>
            </a:r>
            <a:r>
              <a:rPr lang="en-US" sz="1200" kern="1200" dirty="0">
                <a:solidFill>
                  <a:schemeClr val="tx1"/>
                </a:solidFill>
                <a:effectLst/>
                <a:latin typeface="+mn-lt"/>
                <a:ea typeface="+mn-ea"/>
                <a:cs typeface="+mn-cs"/>
              </a:rPr>
              <a:t>—Caesarea Philippi lies on the northwestern outskirts of Israel.  While walking to a place named for an earthly king, Jesus asks what His disciples have seen.  The crowds think that Jesus is a prophet; it would explain why He speaks for God and performs miracles.  But even this high view of Jesus is not the whole truth.  Jesus is looking for more when He asks, “Who do you say I am?” (v.  29).  It is Peter who speaks first and gives the right response: Jesus is the Christ or Messiah (v.  30)—the rightful king bringing salvation.  Peter really knows Jesus.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Scene Two (Luke 22)</a:t>
            </a:r>
            <a:r>
              <a:rPr lang="en-US" sz="1200" kern="1200" dirty="0">
                <a:solidFill>
                  <a:schemeClr val="tx1"/>
                </a:solidFill>
                <a:effectLst/>
                <a:latin typeface="+mn-lt"/>
                <a:ea typeface="+mn-ea"/>
                <a:cs typeface="+mn-cs"/>
              </a:rPr>
              <a:t>—The time is drawing near when Jesus will be arrested.  He pulls Peter aside with heavy news.  Satan, the enemy, is seeking to divide them (v.  31).  Jesus has been praying for Simon Peter to have steadfast faith in a coming ordeal (v.  32).  But Peter expresses his depth of resolve and willingness to die with his king.  However, Jesus already knows this is not true.  He knows that Peter will deny that he ever associated with a man called Jesus.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Scene Three (John 18)</a:t>
            </a:r>
            <a:r>
              <a:rPr lang="en-US" sz="1200" kern="1200" dirty="0">
                <a:solidFill>
                  <a:schemeClr val="tx1"/>
                </a:solidFill>
                <a:effectLst/>
                <a:latin typeface="+mn-lt"/>
                <a:ea typeface="+mn-ea"/>
                <a:cs typeface="+mn-cs"/>
              </a:rPr>
              <a:t>—The unthinkable has happened.  Jesus has been betrayed, and while Peter was quick to defend him with a sword, now he’s hanging around to see what happens.  All of the sudden, he is recognized as the sword-wielding comrade of Jesus! It’s Peter’s moment to show the quality of his character.  But fear catches him in the throat as he denies knowing Jesus; then again, and again.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9</a:t>
            </a:fld>
            <a:endParaRPr lang="en-US"/>
          </a:p>
        </p:txBody>
      </p:sp>
    </p:spTree>
    <p:extLst>
      <p:ext uri="{BB962C8B-B14F-4D97-AF65-F5344CB8AC3E}">
        <p14:creationId xmlns:p14="http://schemas.microsoft.com/office/powerpoint/2010/main" val="3198992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D45EE7B-067E-4491-98FF-1FE68AB59D4E}" type="datetimeFigureOut">
              <a:rPr lang="en-US" smtClean="0"/>
              <a:pPr/>
              <a:t>7/3/2026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45EE7B-067E-4491-98FF-1FE68AB59D4E}" type="datetimeFigureOut">
              <a:rPr lang="en-US" smtClean="0"/>
              <a:pPr/>
              <a:t>7/3/2026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45EE7B-067E-4491-98FF-1FE68AB59D4E}" type="datetimeFigureOut">
              <a:rPr lang="en-US" smtClean="0"/>
              <a:pPr/>
              <a:t>7/3/2026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txBox="1">
            <a:spLocks noGrp="1"/>
          </p:cNvSpPr>
          <p:nvPr>
            <p:ph type="title"/>
          </p:nvPr>
        </p:nvSpPr>
        <p:spPr>
          <a:xfrm>
            <a:off x="1190627" y="2536031"/>
            <a:ext cx="9810751" cy="1785938"/>
          </a:xfrm>
          <a:prstGeom prst="rect">
            <a:avLst/>
          </a:prstGeom>
        </p:spPr>
        <p:txBody>
          <a:bodyPr/>
          <a:lstStyle/>
          <a:p>
            <a:r>
              <a:t>Title Text</a:t>
            </a:r>
          </a:p>
        </p:txBody>
      </p:sp>
      <p:sp>
        <p:nvSpPr>
          <p:cNvPr id="31" name="Shape 31"/>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idx="13"/>
          </p:nvPr>
        </p:nvSpPr>
        <p:spPr>
          <a:xfrm>
            <a:off x="1916911" y="-17859"/>
            <a:ext cx="11751469" cy="6081117"/>
          </a:xfrm>
          <a:prstGeom prst="rect">
            <a:avLst/>
          </a:prstGeom>
          <a:ln w="9525">
            <a:round/>
          </a:ln>
        </p:spPr>
        <p:txBody>
          <a:bodyPr lIns="64291" tIns="32145" rIns="64291" bIns="32145" anchor="t">
            <a:noAutofit/>
          </a:bodyPr>
          <a:lstStyle/>
          <a:p>
            <a:endParaRPr/>
          </a:p>
        </p:txBody>
      </p:sp>
      <p:sp>
        <p:nvSpPr>
          <p:cNvPr id="39" name="Shape 39"/>
          <p:cNvSpPr txBox="1">
            <a:spLocks noGrp="1"/>
          </p:cNvSpPr>
          <p:nvPr>
            <p:ph type="title"/>
          </p:nvPr>
        </p:nvSpPr>
        <p:spPr>
          <a:xfrm>
            <a:off x="571502" y="812602"/>
            <a:ext cx="5619751" cy="2509242"/>
          </a:xfrm>
          <a:prstGeom prst="rect">
            <a:avLst/>
          </a:prstGeom>
        </p:spPr>
        <p:txBody>
          <a:bodyPr anchor="b"/>
          <a:lstStyle>
            <a:lvl1pPr>
              <a:defRPr sz="4100"/>
            </a:lvl1pPr>
          </a:lstStyle>
          <a:p>
            <a:r>
              <a:t>Title Text</a:t>
            </a:r>
          </a:p>
        </p:txBody>
      </p:sp>
      <p:sp>
        <p:nvSpPr>
          <p:cNvPr id="40" name="Shape 40"/>
          <p:cNvSpPr txBox="1">
            <a:spLocks noGrp="1"/>
          </p:cNvSpPr>
          <p:nvPr>
            <p:ph type="body" sz="quarter" idx="1"/>
          </p:nvPr>
        </p:nvSpPr>
        <p:spPr>
          <a:xfrm>
            <a:off x="571502" y="3348633"/>
            <a:ext cx="5619751" cy="2509242"/>
          </a:xfrm>
          <a:prstGeom prst="rect">
            <a:avLst/>
          </a:prstGeom>
        </p:spPr>
        <p:txBody>
          <a:bodyPr anchor="t"/>
          <a:lstStyle>
            <a:lvl1pPr marL="0" indent="0" algn="ctr">
              <a:spcBef>
                <a:spcPts val="0"/>
              </a:spcBef>
              <a:buSzTx/>
              <a:buNone/>
            </a:lvl1pPr>
            <a:lvl2pPr marL="0" indent="160745" algn="ctr">
              <a:spcBef>
                <a:spcPts val="0"/>
              </a:spcBef>
              <a:buSzTx/>
              <a:buNone/>
            </a:lvl2pPr>
            <a:lvl3pPr marL="0" indent="321490" algn="ctr">
              <a:spcBef>
                <a:spcPts val="0"/>
              </a:spcBef>
              <a:buSzTx/>
              <a:buNone/>
            </a:lvl3pPr>
            <a:lvl4pPr marL="0" indent="482234" algn="ctr">
              <a:spcBef>
                <a:spcPts val="0"/>
              </a:spcBef>
              <a:buSzTx/>
              <a:buNone/>
            </a:lvl4pPr>
            <a:lvl5pPr marL="0" indent="642979" algn="ctr">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41" name="Shape 41"/>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45EE7B-067E-4491-98FF-1FE68AB59D4E}" type="datetimeFigureOut">
              <a:rPr lang="en-US" smtClean="0"/>
              <a:pPr/>
              <a:t>7/3/2026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45EE7B-067E-4491-98FF-1FE68AB59D4E}" type="datetimeFigureOut">
              <a:rPr lang="en-US" smtClean="0"/>
              <a:pPr/>
              <a:t>7/3/2026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D45EE7B-067E-4491-98FF-1FE68AB59D4E}" type="datetimeFigureOut">
              <a:rPr lang="en-US" smtClean="0"/>
              <a:pPr/>
              <a:t>7/3/2026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D45EE7B-067E-4491-98FF-1FE68AB59D4E}" type="datetimeFigureOut">
              <a:rPr lang="en-US" smtClean="0"/>
              <a:pPr/>
              <a:t>7/3/2026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D45EE7B-067E-4491-98FF-1FE68AB59D4E}" type="datetimeFigureOut">
              <a:rPr lang="en-US" smtClean="0"/>
              <a:pPr/>
              <a:t>7/3/2026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45EE7B-067E-4491-98FF-1FE68AB59D4E}" type="datetimeFigureOut">
              <a:rPr lang="en-US" smtClean="0"/>
              <a:pPr/>
              <a:t>7/3/2026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45EE7B-067E-4491-98FF-1FE68AB59D4E}" type="datetimeFigureOut">
              <a:rPr lang="en-US" smtClean="0"/>
              <a:pPr/>
              <a:t>7/3/2026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45EE7B-067E-4491-98FF-1FE68AB59D4E}" type="datetimeFigureOut">
              <a:rPr lang="en-US" smtClean="0"/>
              <a:pPr/>
              <a:t>7/3/2026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2060"/>
            </a:gs>
            <a:gs pos="74000">
              <a:schemeClr val="accent1">
                <a:lumMod val="45000"/>
                <a:lumOff val="55000"/>
              </a:schemeClr>
            </a:gs>
            <a:gs pos="83000">
              <a:schemeClr val="accent1">
                <a:lumMod val="45000"/>
                <a:lumOff val="55000"/>
              </a:schemeClr>
            </a:gs>
            <a:gs pos="100000">
              <a:srgbClr val="002060"/>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45EE7B-067E-4491-98FF-1FE68AB59D4E}" type="datetimeFigureOut">
              <a:rPr lang="en-US" smtClean="0"/>
              <a:pPr/>
              <a:t>7/3/2026</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DD155A-A736-465E-AD78-FBDA6FB6ED2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Shape 32">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1059473" y="-1108988"/>
            <a:ext cx="7179830"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dirty="0"/>
          </a:p>
        </p:txBody>
      </p:sp>
      <p:pic>
        <p:nvPicPr>
          <p:cNvPr id="6" name="Picture 5">
            <a:extLst>
              <a:ext uri="{FF2B5EF4-FFF2-40B4-BE49-F238E27FC236}">
                <a16:creationId xmlns:a16="http://schemas.microsoft.com/office/drawing/2014/main" id="{43E7D67B-155D-C464-0E28-C1926A4F821B}"/>
              </a:ext>
            </a:extLst>
          </p:cNvPr>
          <p:cNvPicPr>
            <a:picLocks noChangeAspect="1"/>
          </p:cNvPicPr>
          <p:nvPr/>
        </p:nvPicPr>
        <p:blipFill>
          <a:blip r:embed="rId3">
            <a:extLst>
              <a:ext uri="{28A0092B-C50C-407E-A947-70E740481C1C}">
                <a14:useLocalDpi xmlns:a14="http://schemas.microsoft.com/office/drawing/2010/main" val="0"/>
              </a:ext>
            </a:extLst>
          </a:blip>
          <a:srcRect b="6127"/>
          <a:stretch>
            <a:fillRect/>
          </a:stretch>
        </p:blipFill>
        <p:spPr>
          <a:xfrm>
            <a:off x="35290" y="5603"/>
            <a:ext cx="12153661" cy="6852397"/>
          </a:xfrm>
          <a:prstGeom prst="rect">
            <a:avLst/>
          </a:prstGeom>
        </p:spPr>
      </p:pic>
      <p:sp>
        <p:nvSpPr>
          <p:cNvPr id="14" name="Subtitle 2">
            <a:extLst>
              <a:ext uri="{FF2B5EF4-FFF2-40B4-BE49-F238E27FC236}">
                <a16:creationId xmlns:a16="http://schemas.microsoft.com/office/drawing/2014/main" id="{82636567-86AA-4F3F-A4E6-C45478F989ED}"/>
              </a:ext>
            </a:extLst>
          </p:cNvPr>
          <p:cNvSpPr txBox="1">
            <a:spLocks/>
          </p:cNvSpPr>
          <p:nvPr/>
        </p:nvSpPr>
        <p:spPr>
          <a:xfrm>
            <a:off x="5027714" y="231606"/>
            <a:ext cx="6944293" cy="4111509"/>
          </a:xfrm>
          <a:prstGeom prst="rect">
            <a:avLst/>
          </a:prstGeom>
          <a:gradFill>
            <a:gsLst>
              <a:gs pos="10000">
                <a:srgbClr val="002060"/>
              </a:gs>
              <a:gs pos="32000">
                <a:schemeClr val="accent1">
                  <a:lumMod val="45000"/>
                  <a:lumOff val="55000"/>
                  <a:alpha val="0"/>
                </a:schemeClr>
              </a:gs>
              <a:gs pos="89000">
                <a:schemeClr val="accent1">
                  <a:lumMod val="45000"/>
                  <a:lumOff val="55000"/>
                  <a:alpha val="0"/>
                </a:schemeClr>
              </a:gs>
              <a:gs pos="100000">
                <a:srgbClr val="002060"/>
              </a:gs>
            </a:gsLst>
            <a:lin ang="5400000" scaled="1"/>
          </a:gradFill>
          <a:scene3d>
            <a:camera prst="orthographicFront">
              <a:rot lat="0" lon="0" rev="0"/>
            </a:camera>
            <a:lightRig rig="balanced" dir="t">
              <a:rot lat="0" lon="0" rev="8700000"/>
            </a:lightRig>
          </a:scene3d>
        </p:spPr>
        <p:txBody>
          <a:bodyPr vert="horz" lIns="91440" tIns="45720" rIns="91440" bIns="45720" rtlCol="0">
            <a:normAutofit/>
          </a:bodyPr>
          <a:lstStyle/>
          <a:p>
            <a:pPr marL="114300" algn="ctr">
              <a:lnSpc>
                <a:spcPct val="90000"/>
              </a:lnSpc>
              <a:spcBef>
                <a:spcPct val="20000"/>
              </a:spcBef>
              <a:defRPr/>
            </a:pPr>
            <a:r>
              <a:rPr lang="en-US" sz="3200" b="1" i="1" u="sng" dirty="0">
                <a:ln w="12700">
                  <a:solidFill>
                    <a:schemeClr val="accent5"/>
                  </a:solidFill>
                  <a:prstDash val="solid"/>
                </a:ln>
                <a:solidFill>
                  <a:schemeClr val="bg1"/>
                </a:solidFill>
                <a:uFill>
                  <a:solidFill>
                    <a:srgbClr val="002060"/>
                  </a:solidFill>
                </a:uFill>
              </a:rPr>
              <a:t>SIMON PETER, RESTORED DISCIPLE</a:t>
            </a:r>
            <a:endParaRPr lang="en-US" sz="4000" b="1" i="1" u="sng" dirty="0">
              <a:ln w="12700">
                <a:solidFill>
                  <a:schemeClr val="accent5"/>
                </a:solidFill>
                <a:prstDash val="solid"/>
              </a:ln>
              <a:solidFill>
                <a:schemeClr val="bg1"/>
              </a:solidFill>
              <a:uFill>
                <a:solidFill>
                  <a:srgbClr val="002060"/>
                </a:solidFill>
              </a:uFill>
            </a:endParaRPr>
          </a:p>
        </p:txBody>
      </p:sp>
      <p:sp>
        <p:nvSpPr>
          <p:cNvPr id="5" name="TextBox 4">
            <a:extLst>
              <a:ext uri="{FF2B5EF4-FFF2-40B4-BE49-F238E27FC236}">
                <a16:creationId xmlns:a16="http://schemas.microsoft.com/office/drawing/2014/main" id="{2F7657C9-5CA4-0B8E-5F86-1A91A09FF7D5}"/>
              </a:ext>
            </a:extLst>
          </p:cNvPr>
          <p:cNvSpPr txBox="1"/>
          <p:nvPr/>
        </p:nvSpPr>
        <p:spPr>
          <a:xfrm>
            <a:off x="5638800" y="1095880"/>
            <a:ext cx="5791200" cy="3077253"/>
          </a:xfrm>
          <a:prstGeom prst="rect">
            <a:avLst/>
          </a:prstGeom>
          <a:solidFill>
            <a:schemeClr val="bg1">
              <a:alpha val="50000"/>
            </a:schemeClr>
          </a:solidFill>
        </p:spPr>
        <p:txBody>
          <a:bodyPr wrap="square">
            <a:spAutoFit/>
          </a:bodyPr>
          <a:lstStyle/>
          <a:p>
            <a:pPr>
              <a:lnSpc>
                <a:spcPct val="107000"/>
              </a:lnSpc>
              <a:spcAft>
                <a:spcPts val="600"/>
              </a:spcAft>
            </a:pPr>
            <a:r>
              <a:rPr lang="en-US" sz="2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The third time he said to him, “Simon son of John, do you love me?” Peter was hurt because Jesus asked him the third time, “Do you love me?” He said, “Lord, you know all things; you know that I love you. ” Jesus said, “Feed my sheep. ”</a:t>
            </a:r>
            <a:r>
              <a:rPr lang="en-US" sz="5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endParaRPr lang="en-US" sz="3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a:lnSpc>
                <a:spcPct val="107000"/>
              </a:lnSpc>
              <a:spcAft>
                <a:spcPts val="600"/>
              </a:spcAft>
            </a:pPr>
            <a:endParaRPr lang="en-US" sz="3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algn="r">
              <a:lnSpc>
                <a:spcPct val="107000"/>
              </a:lnSpc>
              <a:spcAft>
                <a:spcPts val="600"/>
              </a:spcAft>
            </a:pPr>
            <a:r>
              <a:rPr lang="en-US" sz="2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—John 21:17 NIV</a:t>
            </a:r>
            <a:endParaRPr lang="en-US" sz="24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00F933E5-4874-48B6-33E6-6ABA94BA7E86}"/>
              </a:ext>
            </a:extLst>
          </p:cNvPr>
          <p:cNvSpPr txBox="1"/>
          <p:nvPr/>
        </p:nvSpPr>
        <p:spPr>
          <a:xfrm>
            <a:off x="10515600" y="6424369"/>
            <a:ext cx="1508760" cy="281231"/>
          </a:xfrm>
          <a:prstGeom prst="rect">
            <a:avLst/>
          </a:prstGeom>
          <a:noFill/>
        </p:spPr>
        <p:txBody>
          <a:bodyPr wrap="square">
            <a:spAutoFit/>
          </a:bodyPr>
          <a:lstStyle/>
          <a:p>
            <a:pPr marL="0" marR="0">
              <a:lnSpc>
                <a:spcPct val="107000"/>
              </a:lnSpc>
              <a:spcBef>
                <a:spcPts val="0"/>
              </a:spcBef>
              <a:spcAft>
                <a:spcPts val="0"/>
              </a:spcAft>
            </a:pPr>
            <a:r>
              <a:rPr lang="en-US" sz="1200" b="1" kern="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Week of July 12</a:t>
            </a:r>
            <a:endParaRPr lang="en-US" sz="1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589858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80CC0-E5E6-C056-F917-EC401DF5DFD5}"/>
            </a:ext>
          </a:extLst>
        </p:cNvPr>
        <p:cNvGrpSpPr/>
        <p:nvPr/>
      </p:nvGrpSpPr>
      <p:grpSpPr>
        <a:xfrm>
          <a:off x="0" y="0"/>
          <a:ext cx="0" cy="0"/>
          <a:chOff x="0" y="0"/>
          <a:chExt cx="0" cy="0"/>
        </a:xfrm>
      </p:grpSpPr>
      <p:sp>
        <p:nvSpPr>
          <p:cNvPr id="11" name="Freeform: Shape 10">
            <a:extLst>
              <a:ext uri="{FF2B5EF4-FFF2-40B4-BE49-F238E27FC236}">
                <a16:creationId xmlns:a16="http://schemas.microsoft.com/office/drawing/2014/main" id="{CD91A465-2364-2B9A-458B-24DE991F17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009304" cy="6858000"/>
          </a:xfrm>
          <a:custGeom>
            <a:avLst/>
            <a:gdLst>
              <a:gd name="connsiteX0" fmla="*/ 8239723 w 12009304"/>
              <a:gd name="connsiteY0" fmla="*/ 5083103 h 6858000"/>
              <a:gd name="connsiteX1" fmla="*/ 9505105 w 12009304"/>
              <a:gd name="connsiteY1" fmla="*/ 5083103 h 6858000"/>
              <a:gd name="connsiteX2" fmla="*/ 9564676 w 12009304"/>
              <a:gd name="connsiteY2" fmla="*/ 5091016 h 6858000"/>
              <a:gd name="connsiteX3" fmla="*/ 9605648 w 12009304"/>
              <a:gd name="connsiteY3" fmla="*/ 5108194 h 6858000"/>
              <a:gd name="connsiteX4" fmla="*/ 9580608 w 12009304"/>
              <a:gd name="connsiteY4" fmla="*/ 5151499 h 6858000"/>
              <a:gd name="connsiteX5" fmla="*/ 8693486 w 12009304"/>
              <a:gd name="connsiteY5" fmla="*/ 6685800 h 6858000"/>
              <a:gd name="connsiteX6" fmla="*/ 8595419 w 12009304"/>
              <a:gd name="connsiteY6" fmla="*/ 6814017 h 6858000"/>
              <a:gd name="connsiteX7" fmla="*/ 8545620 w 12009304"/>
              <a:gd name="connsiteY7" fmla="*/ 6858000 h 6858000"/>
              <a:gd name="connsiteX8" fmla="*/ 7612173 w 12009304"/>
              <a:gd name="connsiteY8" fmla="*/ 6858000 h 6858000"/>
              <a:gd name="connsiteX9" fmla="*/ 7591825 w 12009304"/>
              <a:gd name="connsiteY9" fmla="*/ 6822959 h 6858000"/>
              <a:gd name="connsiteX10" fmla="*/ 7411622 w 12009304"/>
              <a:gd name="connsiteY10" fmla="*/ 6512633 h 6858000"/>
              <a:gd name="connsiteX11" fmla="*/ 7411622 w 12009304"/>
              <a:gd name="connsiteY11" fmla="*/ 6289354 h 6858000"/>
              <a:gd name="connsiteX12" fmla="*/ 8045680 w 12009304"/>
              <a:gd name="connsiteY12" fmla="*/ 5197465 h 6858000"/>
              <a:gd name="connsiteX13" fmla="*/ 8239723 w 12009304"/>
              <a:gd name="connsiteY13" fmla="*/ 5083103 h 6858000"/>
              <a:gd name="connsiteX14" fmla="*/ 10622296 w 12009304"/>
              <a:gd name="connsiteY14" fmla="*/ 1326563 h 6858000"/>
              <a:gd name="connsiteX15" fmla="*/ 11448522 w 12009304"/>
              <a:gd name="connsiteY15" fmla="*/ 1326563 h 6858000"/>
              <a:gd name="connsiteX16" fmla="*/ 11577006 w 12009304"/>
              <a:gd name="connsiteY16" fmla="*/ 1401233 h 6858000"/>
              <a:gd name="connsiteX17" fmla="*/ 11989228 w 12009304"/>
              <a:gd name="connsiteY17" fmla="*/ 2114179 h 6858000"/>
              <a:gd name="connsiteX18" fmla="*/ 11989228 w 12009304"/>
              <a:gd name="connsiteY18" fmla="*/ 2259969 h 6858000"/>
              <a:gd name="connsiteX19" fmla="*/ 11577006 w 12009304"/>
              <a:gd name="connsiteY19" fmla="*/ 2972914 h 6858000"/>
              <a:gd name="connsiteX20" fmla="*/ 11448522 w 12009304"/>
              <a:gd name="connsiteY20" fmla="*/ 3047587 h 6858000"/>
              <a:gd name="connsiteX21" fmla="*/ 10622296 w 12009304"/>
              <a:gd name="connsiteY21" fmla="*/ 3047587 h 6858000"/>
              <a:gd name="connsiteX22" fmla="*/ 10495594 w 12009304"/>
              <a:gd name="connsiteY22" fmla="*/ 2972914 h 6858000"/>
              <a:gd name="connsiteX23" fmla="*/ 10081589 w 12009304"/>
              <a:gd name="connsiteY23" fmla="*/ 2259969 h 6858000"/>
              <a:gd name="connsiteX24" fmla="*/ 10081589 w 12009304"/>
              <a:gd name="connsiteY24" fmla="*/ 2114179 h 6858000"/>
              <a:gd name="connsiteX25" fmla="*/ 10495594 w 12009304"/>
              <a:gd name="connsiteY25" fmla="*/ 1401233 h 6858000"/>
              <a:gd name="connsiteX26" fmla="*/ 10622296 w 12009304"/>
              <a:gd name="connsiteY26" fmla="*/ 1326563 h 6858000"/>
              <a:gd name="connsiteX27" fmla="*/ 0 w 12009304"/>
              <a:gd name="connsiteY27" fmla="*/ 0 h 6858000"/>
              <a:gd name="connsiteX28" fmla="*/ 4457990 w 12009304"/>
              <a:gd name="connsiteY28" fmla="*/ 0 h 6858000"/>
              <a:gd name="connsiteX29" fmla="*/ 5902610 w 12009304"/>
              <a:gd name="connsiteY29" fmla="*/ 0 h 6858000"/>
              <a:gd name="connsiteX30" fmla="*/ 8476869 w 12009304"/>
              <a:gd name="connsiteY30" fmla="*/ 0 h 6858000"/>
              <a:gd name="connsiteX31" fmla="*/ 8535933 w 12009304"/>
              <a:gd name="connsiteY31" fmla="*/ 39849 h 6858000"/>
              <a:gd name="connsiteX32" fmla="*/ 8693486 w 12009304"/>
              <a:gd name="connsiteY32" fmla="*/ 220603 h 6858000"/>
              <a:gd name="connsiteX33" fmla="*/ 10389180 w 12009304"/>
              <a:gd name="connsiteY33" fmla="*/ 3153347 h 6858000"/>
              <a:gd name="connsiteX34" fmla="*/ 10389180 w 12009304"/>
              <a:gd name="connsiteY34" fmla="*/ 3753061 h 6858000"/>
              <a:gd name="connsiteX35" fmla="*/ 9759557 w 12009304"/>
              <a:gd name="connsiteY35" fmla="*/ 4842009 h 6858000"/>
              <a:gd name="connsiteX36" fmla="*/ 9706493 w 12009304"/>
              <a:gd name="connsiteY36" fmla="*/ 4933778 h 6858000"/>
              <a:gd name="connsiteX37" fmla="*/ 9708360 w 12009304"/>
              <a:gd name="connsiteY37" fmla="*/ 4934561 h 6858000"/>
              <a:gd name="connsiteX38" fmla="*/ 9802002 w 12009304"/>
              <a:gd name="connsiteY38" fmla="*/ 5029008 h 6858000"/>
              <a:gd name="connsiteX39" fmla="*/ 10514131 w 12009304"/>
              <a:gd name="connsiteY39" fmla="*/ 6260653 h 6858000"/>
              <a:gd name="connsiteX40" fmla="*/ 10514131 w 12009304"/>
              <a:gd name="connsiteY40" fmla="*/ 6512512 h 6858000"/>
              <a:gd name="connsiteX41" fmla="*/ 10340271 w 12009304"/>
              <a:gd name="connsiteY41" fmla="*/ 6813206 h 6858000"/>
              <a:gd name="connsiteX42" fmla="*/ 10314372 w 12009304"/>
              <a:gd name="connsiteY42" fmla="*/ 6858000 h 6858000"/>
              <a:gd name="connsiteX43" fmla="*/ 10119136 w 12009304"/>
              <a:gd name="connsiteY43" fmla="*/ 6858000 h 6858000"/>
              <a:gd name="connsiteX44" fmla="*/ 10122008 w 12009304"/>
              <a:gd name="connsiteY44" fmla="*/ 6853033 h 6858000"/>
              <a:gd name="connsiteX45" fmla="*/ 10327158 w 12009304"/>
              <a:gd name="connsiteY45" fmla="*/ 6498223 h 6858000"/>
              <a:gd name="connsiteX46" fmla="*/ 10327158 w 12009304"/>
              <a:gd name="connsiteY46" fmla="*/ 6274942 h 6858000"/>
              <a:gd name="connsiteX47" fmla="*/ 9695832 w 12009304"/>
              <a:gd name="connsiteY47" fmla="*/ 5183053 h 6858000"/>
              <a:gd name="connsiteX48" fmla="*/ 9612819 w 12009304"/>
              <a:gd name="connsiteY48" fmla="*/ 5099323 h 6858000"/>
              <a:gd name="connsiteX49" fmla="*/ 9603213 w 12009304"/>
              <a:gd name="connsiteY49" fmla="*/ 5095298 h 6858000"/>
              <a:gd name="connsiteX50" fmla="*/ 9654707 w 12009304"/>
              <a:gd name="connsiteY50" fmla="*/ 5006238 h 6858000"/>
              <a:gd name="connsiteX51" fmla="*/ 9693004 w 12009304"/>
              <a:gd name="connsiteY51" fmla="*/ 4940002 h 6858000"/>
              <a:gd name="connsiteX52" fmla="*/ 9653283 w 12009304"/>
              <a:gd name="connsiteY52" fmla="*/ 4923348 h 6858000"/>
              <a:gd name="connsiteX53" fmla="*/ 9586087 w 12009304"/>
              <a:gd name="connsiteY53" fmla="*/ 4914420 h 6858000"/>
              <a:gd name="connsiteX54" fmla="*/ 8158743 w 12009304"/>
              <a:gd name="connsiteY54" fmla="*/ 4914420 h 6858000"/>
              <a:gd name="connsiteX55" fmla="*/ 7939863 w 12009304"/>
              <a:gd name="connsiteY55" fmla="*/ 5043420 h 6858000"/>
              <a:gd name="connsiteX56" fmla="*/ 7224650 w 12009304"/>
              <a:gd name="connsiteY56" fmla="*/ 6275065 h 6858000"/>
              <a:gd name="connsiteX57" fmla="*/ 7224650 w 12009304"/>
              <a:gd name="connsiteY57" fmla="*/ 6526922 h 6858000"/>
              <a:gd name="connsiteX58" fmla="*/ 7350544 w 12009304"/>
              <a:gd name="connsiteY58" fmla="*/ 6743723 h 6858000"/>
              <a:gd name="connsiteX59" fmla="*/ 7416905 w 12009304"/>
              <a:gd name="connsiteY59" fmla="*/ 6858000 h 6858000"/>
              <a:gd name="connsiteX60" fmla="*/ 5902610 w 12009304"/>
              <a:gd name="connsiteY60" fmla="*/ 6858000 h 6858000"/>
              <a:gd name="connsiteX61" fmla="*/ 4389357 w 12009304"/>
              <a:gd name="connsiteY61" fmla="*/ 6858000 h 6858000"/>
              <a:gd name="connsiteX62" fmla="*/ 0 w 12009304"/>
              <a:gd name="connsiteY6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2009304" h="6858000">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7" y="6858000"/>
                </a:lnTo>
                <a:lnTo>
                  <a:pt x="0" y="6858000"/>
                </a:ln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002060"/>
              </a:solidFill>
            </a:endParaRPr>
          </a:p>
        </p:txBody>
      </p:sp>
      <p:sp>
        <p:nvSpPr>
          <p:cNvPr id="8" name="Line 10">
            <a:extLst>
              <a:ext uri="{FF2B5EF4-FFF2-40B4-BE49-F238E27FC236}">
                <a16:creationId xmlns:a16="http://schemas.microsoft.com/office/drawing/2014/main" id="{004845FD-B898-587E-1C3D-E71B4280DE9D}"/>
              </a:ext>
            </a:extLst>
          </p:cNvPr>
          <p:cNvSpPr>
            <a:spLocks noChangeShapeType="1"/>
          </p:cNvSpPr>
          <p:nvPr/>
        </p:nvSpPr>
        <p:spPr bwMode="auto">
          <a:xfrm>
            <a:off x="-152401" y="1295400"/>
            <a:ext cx="12985195" cy="0"/>
          </a:xfrm>
          <a:prstGeom prst="line">
            <a:avLst/>
          </a:prstGeom>
          <a:ln w="76200">
            <a:solidFill>
              <a:schemeClr val="bg2"/>
            </a:solidFill>
            <a:round/>
            <a:headEnd/>
            <a:tailEnd/>
          </a:ln>
          <a:scene3d>
            <a:camera prst="orthographicFront"/>
            <a:lightRig rig="threePt" dir="t"/>
          </a:scene3d>
          <a:sp3d>
            <a:bevelT prst="relaxedInset"/>
          </a:sp3d>
        </p:spPr>
        <p:txBody>
          <a:bodyPr lIns="64291" tIns="32146" rIns="64291" bIns="32146"/>
          <a:lstStyle/>
          <a:p>
            <a:pPr algn="l"/>
            <a:endParaRPr lang="en-US" sz="1400" dirty="0">
              <a:solidFill>
                <a:schemeClr val="bg1"/>
              </a:solidFill>
              <a:latin typeface="Gotham Medium" panose="02000604030000020004"/>
            </a:endParaRPr>
          </a:p>
        </p:txBody>
      </p:sp>
      <p:cxnSp>
        <p:nvCxnSpPr>
          <p:cNvPr id="9" name="Straight Connector 8">
            <a:extLst>
              <a:ext uri="{FF2B5EF4-FFF2-40B4-BE49-F238E27FC236}">
                <a16:creationId xmlns:a16="http://schemas.microsoft.com/office/drawing/2014/main" id="{4124F423-9A74-5F32-6098-501B12BB80FB}"/>
              </a:ext>
            </a:extLst>
          </p:cNvPr>
          <p:cNvCxnSpPr>
            <a:cxnSpLocks/>
          </p:cNvCxnSpPr>
          <p:nvPr/>
        </p:nvCxnSpPr>
        <p:spPr>
          <a:xfrm>
            <a:off x="-152400" y="692680"/>
            <a:ext cx="12985195" cy="0"/>
          </a:xfrm>
          <a:prstGeom prst="line">
            <a:avLst/>
          </a:prstGeom>
          <a:ln w="76200">
            <a:solidFill>
              <a:schemeClr val="bg2"/>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E49E83B-33A7-39C4-6948-2718B7ADCA8E}"/>
              </a:ext>
            </a:extLst>
          </p:cNvPr>
          <p:cNvSpPr txBox="1"/>
          <p:nvPr/>
        </p:nvSpPr>
        <p:spPr>
          <a:xfrm>
            <a:off x="76200" y="76200"/>
            <a:ext cx="3581400" cy="588140"/>
          </a:xfrm>
          <a:prstGeom prst="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Medium" panose="02000604030000020004"/>
              </a:rPr>
              <a:t>LESSON OVERVIEW</a:t>
            </a:r>
          </a:p>
        </p:txBody>
      </p:sp>
      <p:sp>
        <p:nvSpPr>
          <p:cNvPr id="12" name="Title 2">
            <a:extLst>
              <a:ext uri="{FF2B5EF4-FFF2-40B4-BE49-F238E27FC236}">
                <a16:creationId xmlns:a16="http://schemas.microsoft.com/office/drawing/2014/main" id="{C0E6FB2C-BB11-C4F1-A08C-5CDB2528CCAA}"/>
              </a:ext>
            </a:extLst>
          </p:cNvPr>
          <p:cNvSpPr txBox="1">
            <a:spLocks/>
          </p:cNvSpPr>
          <p:nvPr/>
        </p:nvSpPr>
        <p:spPr>
          <a:xfrm>
            <a:off x="0" y="740540"/>
            <a:ext cx="12192000" cy="478660"/>
          </a:xfrm>
          <a:prstGeom prst="rect">
            <a:avLst/>
          </a:prstGeom>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r>
              <a:rPr lang="en-US" sz="2800" b="1" cap="small" dirty="0">
                <a:solidFill>
                  <a:schemeClr val="bg1"/>
                </a:solidFill>
                <a:effectLst>
                  <a:outerShdw blurRad="38100" dist="38100" dir="2700000" algn="tl">
                    <a:srgbClr val="000000">
                      <a:alpha val="43137"/>
                    </a:srgbClr>
                  </a:outerShdw>
                </a:effectLst>
              </a:rPr>
              <a:t>Do You Love Him? - John 21:15–17 KJV</a:t>
            </a:r>
          </a:p>
        </p:txBody>
      </p:sp>
      <p:sp>
        <p:nvSpPr>
          <p:cNvPr id="15" name="Title 2">
            <a:extLst>
              <a:ext uri="{FF2B5EF4-FFF2-40B4-BE49-F238E27FC236}">
                <a16:creationId xmlns:a16="http://schemas.microsoft.com/office/drawing/2014/main" id="{B8C76A5A-915A-D553-6E70-DD3E6416727A}"/>
              </a:ext>
            </a:extLst>
          </p:cNvPr>
          <p:cNvSpPr txBox="1">
            <a:spLocks/>
          </p:cNvSpPr>
          <p:nvPr/>
        </p:nvSpPr>
        <p:spPr>
          <a:xfrm>
            <a:off x="8915400" y="95249"/>
            <a:ext cx="3016280" cy="514350"/>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4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Medium" panose="02000604030000020004"/>
              </a:rPr>
              <a:t>SIMON PETER, RESTORED DISCIPLE</a:t>
            </a:r>
          </a:p>
        </p:txBody>
      </p:sp>
      <p:sp>
        <p:nvSpPr>
          <p:cNvPr id="16" name="Line 10">
            <a:extLst>
              <a:ext uri="{FF2B5EF4-FFF2-40B4-BE49-F238E27FC236}">
                <a16:creationId xmlns:a16="http://schemas.microsoft.com/office/drawing/2014/main" id="{62FBAC68-A07E-4024-15BB-A919DA3F6B2A}"/>
              </a:ext>
            </a:extLst>
          </p:cNvPr>
          <p:cNvSpPr>
            <a:spLocks noChangeShapeType="1"/>
          </p:cNvSpPr>
          <p:nvPr/>
        </p:nvSpPr>
        <p:spPr bwMode="auto">
          <a:xfrm rot="5400000">
            <a:off x="5932501" y="4084320"/>
            <a:ext cx="5577840" cy="0"/>
          </a:xfrm>
          <a:prstGeom prst="line">
            <a:avLst/>
          </a:prstGeom>
          <a:ln w="76200">
            <a:solidFill>
              <a:schemeClr val="bg2"/>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dirty="0">
              <a:solidFill>
                <a:srgbClr val="002060"/>
              </a:solidFill>
              <a:latin typeface="Gotham Medium" panose="02000604030000020004"/>
            </a:endParaRPr>
          </a:p>
        </p:txBody>
      </p:sp>
      <p:sp>
        <p:nvSpPr>
          <p:cNvPr id="17" name="TextBox 16">
            <a:extLst>
              <a:ext uri="{FF2B5EF4-FFF2-40B4-BE49-F238E27FC236}">
                <a16:creationId xmlns:a16="http://schemas.microsoft.com/office/drawing/2014/main" id="{5828C544-E49C-3E55-DEC0-5C7187C87853}"/>
              </a:ext>
            </a:extLst>
          </p:cNvPr>
          <p:cNvSpPr txBox="1"/>
          <p:nvPr/>
        </p:nvSpPr>
        <p:spPr>
          <a:xfrm>
            <a:off x="8816466" y="1371600"/>
            <a:ext cx="3375533" cy="5016758"/>
          </a:xfrm>
          <a:prstGeom prst="rect">
            <a:avLst/>
          </a:prstGeom>
          <a:solidFill>
            <a:srgbClr val="002060">
              <a:alpha val="4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342900" lvl="1" indent="-342900">
              <a:spcBef>
                <a:spcPts val="300"/>
              </a:spcBef>
              <a:spcAft>
                <a:spcPts val="300"/>
              </a:spcAft>
              <a:buFont typeface="Wingdings" panose="05000000000000000000" pitchFamily="2" charset="2"/>
              <a:buChar char="q"/>
            </a:pPr>
            <a:endParaRPr lang="en-US" sz="1400" b="1" dirty="0">
              <a:solidFill>
                <a:schemeClr val="bg1"/>
              </a:solidFill>
              <a:effectLst>
                <a:outerShdw blurRad="38100" dist="38100" dir="2700000" algn="tl">
                  <a:srgbClr val="000000">
                    <a:alpha val="43137"/>
                  </a:srgbClr>
                </a:outerShdw>
              </a:effectLst>
              <a:latin typeface="Gotham Medium" panose="02000604030000020004"/>
            </a:endParaRPr>
          </a:p>
          <a:p>
            <a:pPr marL="342900" lvl="1" indent="-342900">
              <a:spcBef>
                <a:spcPts val="300"/>
              </a:spcBef>
              <a:spcAft>
                <a:spcPts val="300"/>
              </a:spcAft>
              <a:buFont typeface="Wingdings" panose="05000000000000000000" pitchFamily="2" charset="2"/>
              <a:buChar char="q"/>
            </a:pPr>
            <a:r>
              <a:rPr lang="en-US" sz="1400" b="1" dirty="0">
                <a:solidFill>
                  <a:schemeClr val="bg1"/>
                </a:solidFill>
                <a:effectLst>
                  <a:outerShdw blurRad="38100" dist="38100" dir="2700000" algn="tl">
                    <a:srgbClr val="000000">
                      <a:alpha val="43137"/>
                    </a:srgbClr>
                  </a:outerShdw>
                </a:effectLst>
                <a:latin typeface="Gotham Medium" panose="02000604030000020004"/>
              </a:rPr>
              <a:t>We have skipped ahead in time, to the days and weeks following Jesus’ resurrection. </a:t>
            </a:r>
          </a:p>
          <a:p>
            <a:pPr marL="342900" lvl="1" indent="-342900">
              <a:spcBef>
                <a:spcPts val="300"/>
              </a:spcBef>
              <a:spcAft>
                <a:spcPts val="300"/>
              </a:spcAft>
              <a:buFont typeface="Wingdings" panose="05000000000000000000" pitchFamily="2" charset="2"/>
              <a:buChar char="q"/>
            </a:pPr>
            <a:r>
              <a:rPr lang="en-US" sz="1400" b="1" dirty="0">
                <a:solidFill>
                  <a:schemeClr val="bg1"/>
                </a:solidFill>
                <a:effectLst>
                  <a:outerShdw blurRad="38100" dist="38100" dir="2700000" algn="tl">
                    <a:srgbClr val="000000">
                      <a:alpha val="43137"/>
                    </a:srgbClr>
                  </a:outerShdw>
                </a:effectLst>
                <a:latin typeface="Gotham Medium" panose="02000604030000020004"/>
              </a:rPr>
              <a:t>Peter hasn’t yet heard Jesus address the way that he denied Jesus. </a:t>
            </a:r>
          </a:p>
          <a:p>
            <a:pPr marL="342900" lvl="1" indent="-342900">
              <a:spcBef>
                <a:spcPts val="300"/>
              </a:spcBef>
              <a:spcAft>
                <a:spcPts val="300"/>
              </a:spcAft>
              <a:buFont typeface="Wingdings" panose="05000000000000000000" pitchFamily="2" charset="2"/>
              <a:buChar char="q"/>
            </a:pPr>
            <a:r>
              <a:rPr lang="en-US" sz="1400" b="1" dirty="0">
                <a:solidFill>
                  <a:schemeClr val="bg1"/>
                </a:solidFill>
                <a:effectLst>
                  <a:outerShdw blurRad="38100" dist="38100" dir="2700000" algn="tl">
                    <a:srgbClr val="000000">
                      <a:alpha val="43137"/>
                    </a:srgbClr>
                  </a:outerShdw>
                </a:effectLst>
                <a:latin typeface="Gotham Medium" panose="02000604030000020004"/>
              </a:rPr>
              <a:t>While Peter and the disciples are fishing, Jesus appears on the shore. </a:t>
            </a:r>
          </a:p>
          <a:p>
            <a:pPr marL="342900" lvl="1" indent="-342900">
              <a:spcBef>
                <a:spcPts val="300"/>
              </a:spcBef>
              <a:spcAft>
                <a:spcPts val="300"/>
              </a:spcAft>
              <a:buFont typeface="Wingdings" panose="05000000000000000000" pitchFamily="2" charset="2"/>
              <a:buChar char="q"/>
            </a:pPr>
            <a:r>
              <a:rPr lang="en-US" sz="1400" b="1" dirty="0">
                <a:solidFill>
                  <a:schemeClr val="bg1"/>
                </a:solidFill>
                <a:effectLst>
                  <a:outerShdw blurRad="38100" dist="38100" dir="2700000" algn="tl">
                    <a:srgbClr val="000000">
                      <a:alpha val="43137"/>
                    </a:srgbClr>
                  </a:outerShdw>
                </a:effectLst>
                <a:latin typeface="Gotham Medium" panose="02000604030000020004"/>
              </a:rPr>
              <a:t>They share a breakfast of fish with Jesus, and He begins to question Peter. </a:t>
            </a:r>
          </a:p>
          <a:p>
            <a:pPr marL="342900" lvl="1" indent="-342900">
              <a:spcBef>
                <a:spcPts val="300"/>
              </a:spcBef>
              <a:spcAft>
                <a:spcPts val="300"/>
              </a:spcAft>
              <a:buFont typeface="Wingdings" panose="05000000000000000000" pitchFamily="2" charset="2"/>
              <a:buChar char="q"/>
            </a:pPr>
            <a:r>
              <a:rPr lang="en-US" sz="1400" b="1" dirty="0">
                <a:solidFill>
                  <a:schemeClr val="bg1"/>
                </a:solidFill>
                <a:effectLst>
                  <a:outerShdw blurRad="38100" dist="38100" dir="2700000" algn="tl">
                    <a:srgbClr val="000000">
                      <a:alpha val="43137"/>
                    </a:srgbClr>
                  </a:outerShdw>
                </a:effectLst>
                <a:latin typeface="Gotham Medium" panose="02000604030000020004"/>
              </a:rPr>
              <a:t>Three times, Jesus asks Peter whether he loves Jesus. </a:t>
            </a:r>
          </a:p>
          <a:p>
            <a:pPr marL="342900" lvl="1" indent="-342900">
              <a:spcBef>
                <a:spcPts val="300"/>
              </a:spcBef>
              <a:spcAft>
                <a:spcPts val="300"/>
              </a:spcAft>
              <a:buFont typeface="Wingdings" panose="05000000000000000000" pitchFamily="2" charset="2"/>
              <a:buChar char="q"/>
            </a:pPr>
            <a:r>
              <a:rPr lang="en-US" sz="1400" b="1" dirty="0">
                <a:solidFill>
                  <a:schemeClr val="bg1"/>
                </a:solidFill>
                <a:effectLst>
                  <a:outerShdw blurRad="38100" dist="38100" dir="2700000" algn="tl">
                    <a:srgbClr val="000000">
                      <a:alpha val="43137"/>
                    </a:srgbClr>
                  </a:outerShdw>
                </a:effectLst>
                <a:latin typeface="Gotham Medium" panose="02000604030000020004"/>
              </a:rPr>
              <a:t>Three times, Peter says he loves Jesus; and Jesus reminds him to look out for the good of others, as a shepherd. </a:t>
            </a:r>
          </a:p>
          <a:p>
            <a:pPr marL="342900" lvl="1" indent="-342900">
              <a:spcBef>
                <a:spcPts val="300"/>
              </a:spcBef>
              <a:spcAft>
                <a:spcPts val="300"/>
              </a:spcAft>
              <a:buFont typeface="Wingdings" panose="05000000000000000000" pitchFamily="2" charset="2"/>
              <a:buChar char="q"/>
            </a:pPr>
            <a:r>
              <a:rPr lang="en-US" sz="1400" b="1" dirty="0">
                <a:solidFill>
                  <a:schemeClr val="bg1"/>
                </a:solidFill>
                <a:effectLst>
                  <a:outerShdw blurRad="38100" dist="38100" dir="2700000" algn="tl">
                    <a:srgbClr val="000000">
                      <a:alpha val="43137"/>
                    </a:srgbClr>
                  </a:outerShdw>
                </a:effectLst>
                <a:latin typeface="Gotham Medium" panose="02000604030000020004"/>
              </a:rPr>
              <a:t>Peter’s three denials are in the past, but Jesus wants him to show gracious leadership in the future.</a:t>
            </a:r>
          </a:p>
          <a:p>
            <a:pPr marL="342900" lvl="1" indent="-342900">
              <a:spcBef>
                <a:spcPts val="300"/>
              </a:spcBef>
              <a:spcAft>
                <a:spcPts val="300"/>
              </a:spcAft>
              <a:buFont typeface="Wingdings" panose="05000000000000000000" pitchFamily="2" charset="2"/>
              <a:buChar char="q"/>
            </a:pPr>
            <a:endParaRPr lang="en-US" sz="1400" b="1" dirty="0">
              <a:solidFill>
                <a:schemeClr val="bg1"/>
              </a:solidFill>
              <a:effectLst>
                <a:outerShdw blurRad="38100" dist="38100" dir="2700000" algn="tl">
                  <a:srgbClr val="000000">
                    <a:alpha val="43137"/>
                  </a:srgbClr>
                </a:outerShdw>
              </a:effectLst>
              <a:latin typeface="Gotham Medium" panose="02000604030000020004"/>
            </a:endParaRPr>
          </a:p>
        </p:txBody>
      </p:sp>
      <p:sp>
        <p:nvSpPr>
          <p:cNvPr id="13" name="TextBox 12">
            <a:extLst>
              <a:ext uri="{FF2B5EF4-FFF2-40B4-BE49-F238E27FC236}">
                <a16:creationId xmlns:a16="http://schemas.microsoft.com/office/drawing/2014/main" id="{DE930F43-50E3-7BDA-62F0-B5CFB3913C11}"/>
              </a:ext>
            </a:extLst>
          </p:cNvPr>
          <p:cNvSpPr txBox="1"/>
          <p:nvPr/>
        </p:nvSpPr>
        <p:spPr>
          <a:xfrm>
            <a:off x="9525" y="1371600"/>
            <a:ext cx="8616852" cy="5139869"/>
          </a:xfrm>
          <a:prstGeom prst="rect">
            <a:avLst/>
          </a:prstGeom>
          <a:solidFill>
            <a:schemeClr val="bg1">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endParaRPr lang="en-US" sz="800" b="1" dirty="0">
              <a:solidFill>
                <a:srgbClr val="002060"/>
              </a:solidFill>
              <a:latin typeface="Gotham Medium" panose="02000604030000020004"/>
            </a:endParaRPr>
          </a:p>
          <a:p>
            <a:r>
              <a:rPr lang="en-US" sz="2400" b="1" dirty="0">
                <a:solidFill>
                  <a:srgbClr val="002060"/>
                </a:solidFill>
                <a:latin typeface="Gotham Medium" panose="02000604030000020004"/>
              </a:rPr>
              <a:t>15 When they had finished eating, Jesus said to Simon Peter, “Simon son of John, do you love me more than these?” “Yes, Lord,” he said, “you know that I love you. ” Jesus said, “Feed my lambs. ” </a:t>
            </a:r>
          </a:p>
          <a:p>
            <a:endParaRPr lang="en-US" sz="2400" b="1" dirty="0">
              <a:solidFill>
                <a:srgbClr val="002060"/>
              </a:solidFill>
              <a:latin typeface="Gotham Medium" panose="02000604030000020004"/>
            </a:endParaRPr>
          </a:p>
          <a:p>
            <a:r>
              <a:rPr lang="en-US" sz="2400" b="1" dirty="0">
                <a:solidFill>
                  <a:srgbClr val="002060"/>
                </a:solidFill>
                <a:latin typeface="Gotham Medium" panose="02000604030000020004"/>
              </a:rPr>
              <a:t>16 Again Jesus said, “Simon son of John, do you love me?” He answered, “Yes, Lord, you know that I love you. ” Jesus said, “Take care of my sheep. ”</a:t>
            </a:r>
          </a:p>
          <a:p>
            <a:r>
              <a:rPr lang="en-US" sz="2400" b="1" dirty="0">
                <a:solidFill>
                  <a:srgbClr val="002060"/>
                </a:solidFill>
                <a:latin typeface="Gotham Medium" panose="02000604030000020004"/>
              </a:rPr>
              <a:t> </a:t>
            </a:r>
          </a:p>
          <a:p>
            <a:r>
              <a:rPr lang="en-US" sz="2400" b="1" dirty="0">
                <a:solidFill>
                  <a:srgbClr val="002060"/>
                </a:solidFill>
                <a:latin typeface="Gotham Medium" panose="02000604030000020004"/>
              </a:rPr>
              <a:t>17 The third time he said to him, “Simon son of John, do you love me?” Peter was hurt because Jesus asked him the third time, “Do you love me?” He said, “Lord, you know all things; you know that I love you. ” Jesus said, “Feed my sheep. ”</a:t>
            </a:r>
            <a:endParaRPr lang="en-US" sz="800" b="1" dirty="0">
              <a:solidFill>
                <a:srgbClr val="002060"/>
              </a:solidFill>
              <a:latin typeface="Gotham Medium" panose="02000604030000020004"/>
            </a:endParaRPr>
          </a:p>
          <a:p>
            <a:endParaRPr lang="en-US" sz="800" dirty="0">
              <a:solidFill>
                <a:srgbClr val="002060"/>
              </a:solidFill>
              <a:latin typeface="Gotham Medium" panose="02000604030000020004"/>
            </a:endParaRPr>
          </a:p>
        </p:txBody>
      </p:sp>
      <p:cxnSp>
        <p:nvCxnSpPr>
          <p:cNvPr id="20" name="Straight Connector 19">
            <a:extLst>
              <a:ext uri="{FF2B5EF4-FFF2-40B4-BE49-F238E27FC236}">
                <a16:creationId xmlns:a16="http://schemas.microsoft.com/office/drawing/2014/main" id="{EC58C801-5422-4DD3-B641-F0D64D73189D}"/>
              </a:ext>
            </a:extLst>
          </p:cNvPr>
          <p:cNvCxnSpPr>
            <a:cxnSpLocks/>
          </p:cNvCxnSpPr>
          <p:nvPr/>
        </p:nvCxnSpPr>
        <p:spPr>
          <a:xfrm>
            <a:off x="0" y="6781800"/>
            <a:ext cx="12186227" cy="0"/>
          </a:xfrm>
          <a:prstGeom prst="line">
            <a:avLst/>
          </a:prstGeom>
          <a:ln w="2540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6699FC4C-E8E5-C992-B804-521C38D21B95}"/>
              </a:ext>
            </a:extLst>
          </p:cNvPr>
          <p:cNvSpPr>
            <a:spLocks noGrp="1"/>
          </p:cNvSpPr>
          <p:nvPr>
            <p:ph type="sldNum" sz="quarter" idx="2"/>
          </p:nvPr>
        </p:nvSpPr>
        <p:spPr>
          <a:xfrm>
            <a:off x="8899358" y="6321713"/>
            <a:ext cx="2844800" cy="365125"/>
          </a:xfrm>
        </p:spPr>
        <p:txBody>
          <a:bodyPr/>
          <a:lstStyle/>
          <a:p>
            <a:fld id="{86CB4B4D-7CA3-9044-876B-883B54F8677D}" type="slidenum">
              <a:rPr lang="en-US" sz="1600" smtClean="0">
                <a:solidFill>
                  <a:schemeClr val="bg1"/>
                </a:solidFill>
                <a:latin typeface="Arial Black" panose="020B0A04020102020204" pitchFamily="34" charset="0"/>
              </a:rPr>
              <a:pPr/>
              <a:t>10</a:t>
            </a:fld>
            <a:endParaRPr lang="en-US" sz="1600">
              <a:solidFill>
                <a:schemeClr val="bg1"/>
              </a:solidFill>
              <a:latin typeface="Arial Black" panose="020B0A04020102020204" pitchFamily="34" charset="0"/>
            </a:endParaRPr>
          </a:p>
        </p:txBody>
      </p:sp>
    </p:spTree>
    <p:extLst>
      <p:ext uri="{BB962C8B-B14F-4D97-AF65-F5344CB8AC3E}">
        <p14:creationId xmlns:p14="http://schemas.microsoft.com/office/powerpoint/2010/main" val="24513777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BF2AB-87C1-12ED-F283-D9A08B683AAD}"/>
            </a:ext>
          </a:extLst>
        </p:cNvPr>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768FF452-D083-96DB-2367-129605F7FE23}"/>
              </a:ext>
            </a:extLst>
          </p:cNvPr>
          <p:cNvCxnSpPr>
            <a:cxnSpLocks/>
          </p:cNvCxnSpPr>
          <p:nvPr/>
        </p:nvCxnSpPr>
        <p:spPr>
          <a:xfrm>
            <a:off x="26215" y="609600"/>
            <a:ext cx="12186227" cy="2192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Line 10">
            <a:extLst>
              <a:ext uri="{FF2B5EF4-FFF2-40B4-BE49-F238E27FC236}">
                <a16:creationId xmlns:a16="http://schemas.microsoft.com/office/drawing/2014/main" id="{F65F9424-CC7B-7237-A1CD-65F0CC75A891}"/>
              </a:ext>
            </a:extLst>
          </p:cNvPr>
          <p:cNvSpPr>
            <a:spLocks noChangeShapeType="1"/>
          </p:cNvSpPr>
          <p:nvPr/>
        </p:nvSpPr>
        <p:spPr bwMode="auto">
          <a:xfrm flipV="1">
            <a:off x="26215" y="6869816"/>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27" name="Rectangle 26">
            <a:extLst>
              <a:ext uri="{FF2B5EF4-FFF2-40B4-BE49-F238E27FC236}">
                <a16:creationId xmlns:a16="http://schemas.microsoft.com/office/drawing/2014/main" id="{9BE6664A-5C0A-14F3-8864-8EFC914A6F7A}"/>
              </a:ext>
            </a:extLst>
          </p:cNvPr>
          <p:cNvSpPr/>
          <p:nvPr/>
        </p:nvSpPr>
        <p:spPr>
          <a:xfrm>
            <a:off x="4800600" y="932700"/>
            <a:ext cx="7280926" cy="5266344"/>
          </a:xfrm>
          <a:prstGeom prst="rect">
            <a:avLst/>
          </a:prstGeom>
          <a:solidFill>
            <a:schemeClr val="bg1">
              <a:alpha val="60000"/>
            </a:schemeClr>
          </a:solidFill>
          <a:ln w="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r>
              <a:rPr lang="en-US" sz="2800" b="1" kern="100" cap="all" dirty="0">
                <a:solidFill>
                  <a:srgbClr val="002060"/>
                </a:solidFill>
                <a:latin typeface="Calibri" panose="020F0502020204030204" pitchFamily="34" charset="0"/>
                <a:ea typeface="Calibri" panose="020F0502020204030204" pitchFamily="34" charset="0"/>
                <a:cs typeface="Times New Roman" panose="02020603050405020304" pitchFamily="18" charset="0"/>
              </a:rPr>
              <a:t>One Bible, One Story</a:t>
            </a:r>
          </a:p>
          <a:p>
            <a:r>
              <a:rPr lang="en-US" sz="2400" b="1" u="sng" kern="100" dirty="0">
                <a:solidFill>
                  <a:srgbClr val="002060"/>
                </a:solidFill>
                <a:latin typeface="Calibri" panose="020F0502020204030204" pitchFamily="34" charset="0"/>
                <a:ea typeface="Calibri" panose="020F0502020204030204" pitchFamily="34" charset="0"/>
                <a:cs typeface="Times New Roman" panose="02020603050405020304" pitchFamily="18" charset="0"/>
              </a:rPr>
              <a:t>The Messiah</a:t>
            </a:r>
          </a:p>
          <a:p>
            <a:r>
              <a:rPr lang="en-US" sz="2000" b="1" kern="100" dirty="0">
                <a:solidFill>
                  <a:srgbClr val="002060"/>
                </a:solidFill>
                <a:latin typeface="Calibri" panose="020F0502020204030204" pitchFamily="34" charset="0"/>
                <a:ea typeface="Calibri" panose="020F0502020204030204" pitchFamily="34" charset="0"/>
                <a:cs typeface="Times New Roman" panose="02020603050405020304" pitchFamily="18" charset="0"/>
              </a:rPr>
              <a:t>Peter stated that Jesus was the Messiah (or Christ).  Christ is the Greek word meaning “anointed one. ” In Israel’s past, various figures were anointed for special roles: priests (see Lev.  4:3), kings (see 1 Sam.  16:6), and prophets (see 1 Kings 19:16).  Given that anointing was appropriate for these different roles, some first-century Jews anticipated that God would send more than one “messiah”—perhaps a replacement priest and a replacement king.</a:t>
            </a:r>
            <a:r>
              <a:rPr lang="en-US" sz="600" b="1" kern="1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p>
          <a:p>
            <a:r>
              <a:rPr lang="en-US" sz="600" b="1" kern="1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p>
          <a:p>
            <a:r>
              <a:rPr lang="en-US" sz="2000" b="1" kern="100" dirty="0">
                <a:solidFill>
                  <a:srgbClr val="002060"/>
                </a:solidFill>
                <a:latin typeface="Calibri" panose="020F0502020204030204" pitchFamily="34" charset="0"/>
                <a:ea typeface="Calibri" panose="020F0502020204030204" pitchFamily="34" charset="0"/>
                <a:cs typeface="Times New Roman" panose="02020603050405020304" pitchFamily="18" charset="0"/>
              </a:rPr>
              <a:t>It starts to make sense why the author of Hebrews explains Jesus’ superiority with respect to Moses as prophet and leader (Heb.  3:1–6), angels as heavenly beings (Heb.  1:3–4), and high priests serving in the temple (Heb.  4:14).  The reason that God sent only one Messiah is that Jesus alone, God’s Son, is able to bring together all of the important leadership roles.  Jesus is the Messiah, and He surpasses all expectations. </a:t>
            </a:r>
          </a:p>
        </p:txBody>
      </p:sp>
      <p:sp>
        <p:nvSpPr>
          <p:cNvPr id="29" name="TextBox 28">
            <a:extLst>
              <a:ext uri="{FF2B5EF4-FFF2-40B4-BE49-F238E27FC236}">
                <a16:creationId xmlns:a16="http://schemas.microsoft.com/office/drawing/2014/main" id="{497117D6-8F0D-582B-4957-6E6C71E2F951}"/>
              </a:ext>
            </a:extLst>
          </p:cNvPr>
          <p:cNvSpPr txBox="1"/>
          <p:nvPr/>
        </p:nvSpPr>
        <p:spPr>
          <a:xfrm>
            <a:off x="152400" y="76200"/>
            <a:ext cx="3200400" cy="434252"/>
          </a:xfrm>
          <a:prstGeom prst="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2400" b="1" dirty="0">
                <a:solidFill>
                  <a:schemeClr val="bg1"/>
                </a:solidFill>
                <a:latin typeface="Gotham Medium" panose="02000604030000020004"/>
              </a:rPr>
              <a:t>Lesson Context</a:t>
            </a:r>
          </a:p>
        </p:txBody>
      </p:sp>
      <p:cxnSp>
        <p:nvCxnSpPr>
          <p:cNvPr id="10" name="Straight Connector 9">
            <a:extLst>
              <a:ext uri="{FF2B5EF4-FFF2-40B4-BE49-F238E27FC236}">
                <a16:creationId xmlns:a16="http://schemas.microsoft.com/office/drawing/2014/main" id="{2B13F325-B042-259E-70DA-A9E7DD5E5305}"/>
              </a:ext>
            </a:extLst>
          </p:cNvPr>
          <p:cNvCxnSpPr>
            <a:cxnSpLocks/>
          </p:cNvCxnSpPr>
          <p:nvPr/>
        </p:nvCxnSpPr>
        <p:spPr>
          <a:xfrm>
            <a:off x="119821" y="6781800"/>
            <a:ext cx="12021317"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69B96B15-E0A1-202B-7015-5ABFF65EE071}"/>
              </a:ext>
            </a:extLst>
          </p:cNvPr>
          <p:cNvSpPr>
            <a:spLocks noGrp="1"/>
          </p:cNvSpPr>
          <p:nvPr>
            <p:ph type="sldNum" sz="quarter" idx="2"/>
          </p:nvPr>
        </p:nvSpPr>
        <p:spPr>
          <a:xfrm>
            <a:off x="-2133600" y="6256150"/>
            <a:ext cx="2844800" cy="365125"/>
          </a:xfrm>
        </p:spPr>
        <p:txBody>
          <a:bodyPr/>
          <a:lstStyle/>
          <a:p>
            <a:fld id="{86CB4B4D-7CA3-9044-876B-883B54F8677D}" type="slidenum">
              <a:rPr lang="en-US" sz="1600" smtClean="0">
                <a:solidFill>
                  <a:schemeClr val="bg1"/>
                </a:solidFill>
                <a:latin typeface="Arial Black" panose="020B0A04020102020204" pitchFamily="34" charset="0"/>
              </a:rPr>
              <a:pPr/>
              <a:t>11</a:t>
            </a:fld>
            <a:endParaRPr lang="en-US" sz="1600">
              <a:solidFill>
                <a:schemeClr val="bg1"/>
              </a:solidFill>
              <a:latin typeface="Arial Black" panose="020B0A04020102020204" pitchFamily="34" charset="0"/>
            </a:endParaRPr>
          </a:p>
        </p:txBody>
      </p:sp>
      <p:sp>
        <p:nvSpPr>
          <p:cNvPr id="6" name="Rectangle: Rounded Corners 5">
            <a:extLst>
              <a:ext uri="{FF2B5EF4-FFF2-40B4-BE49-F238E27FC236}">
                <a16:creationId xmlns:a16="http://schemas.microsoft.com/office/drawing/2014/main" id="{893DAB01-739A-D52A-42E4-B09AA590B8AD}"/>
              </a:ext>
            </a:extLst>
          </p:cNvPr>
          <p:cNvSpPr/>
          <p:nvPr/>
        </p:nvSpPr>
        <p:spPr>
          <a:xfrm>
            <a:off x="838200" y="1016385"/>
            <a:ext cx="3760015" cy="5098975"/>
          </a:xfrm>
          <a:prstGeom prst="roundRect">
            <a:avLst/>
          </a:prstGeom>
          <a:blipFill>
            <a:blip r:embed="rId3"/>
            <a:stretch>
              <a:fillRect/>
            </a:stretch>
          </a:blipFill>
          <a:ln w="76200">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2E74BEB-043E-915C-B570-FD0A6F20509F}"/>
              </a:ext>
            </a:extLst>
          </p:cNvPr>
          <p:cNvSpPr txBox="1">
            <a:spLocks/>
          </p:cNvSpPr>
          <p:nvPr/>
        </p:nvSpPr>
        <p:spPr>
          <a:xfrm>
            <a:off x="8153400" y="120708"/>
            <a:ext cx="3809140" cy="322181"/>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000" b="1" i="1" cap="small" dirty="0">
                <a:solidFill>
                  <a:schemeClr val="bg1"/>
                </a:solidFill>
                <a:latin typeface="Gotham Medium" panose="02000604030000020004"/>
              </a:rPr>
              <a:t>SIMON PETER, RESTORED DISCIPLE</a:t>
            </a:r>
          </a:p>
        </p:txBody>
      </p:sp>
    </p:spTree>
    <p:extLst>
      <p:ext uri="{BB962C8B-B14F-4D97-AF65-F5344CB8AC3E}">
        <p14:creationId xmlns:p14="http://schemas.microsoft.com/office/powerpoint/2010/main" val="21682599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56A0CA3C-CB6F-4969-93C0-45F283F667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009304" cy="6858000"/>
          </a:xfrm>
          <a:custGeom>
            <a:avLst/>
            <a:gdLst>
              <a:gd name="connsiteX0" fmla="*/ 8239723 w 12009304"/>
              <a:gd name="connsiteY0" fmla="*/ 5083103 h 6858000"/>
              <a:gd name="connsiteX1" fmla="*/ 9505105 w 12009304"/>
              <a:gd name="connsiteY1" fmla="*/ 5083103 h 6858000"/>
              <a:gd name="connsiteX2" fmla="*/ 9564676 w 12009304"/>
              <a:gd name="connsiteY2" fmla="*/ 5091016 h 6858000"/>
              <a:gd name="connsiteX3" fmla="*/ 9605648 w 12009304"/>
              <a:gd name="connsiteY3" fmla="*/ 5108194 h 6858000"/>
              <a:gd name="connsiteX4" fmla="*/ 9580608 w 12009304"/>
              <a:gd name="connsiteY4" fmla="*/ 5151499 h 6858000"/>
              <a:gd name="connsiteX5" fmla="*/ 8693486 w 12009304"/>
              <a:gd name="connsiteY5" fmla="*/ 6685800 h 6858000"/>
              <a:gd name="connsiteX6" fmla="*/ 8595419 w 12009304"/>
              <a:gd name="connsiteY6" fmla="*/ 6814017 h 6858000"/>
              <a:gd name="connsiteX7" fmla="*/ 8545620 w 12009304"/>
              <a:gd name="connsiteY7" fmla="*/ 6858000 h 6858000"/>
              <a:gd name="connsiteX8" fmla="*/ 7612173 w 12009304"/>
              <a:gd name="connsiteY8" fmla="*/ 6858000 h 6858000"/>
              <a:gd name="connsiteX9" fmla="*/ 7591825 w 12009304"/>
              <a:gd name="connsiteY9" fmla="*/ 6822959 h 6858000"/>
              <a:gd name="connsiteX10" fmla="*/ 7411622 w 12009304"/>
              <a:gd name="connsiteY10" fmla="*/ 6512633 h 6858000"/>
              <a:gd name="connsiteX11" fmla="*/ 7411622 w 12009304"/>
              <a:gd name="connsiteY11" fmla="*/ 6289354 h 6858000"/>
              <a:gd name="connsiteX12" fmla="*/ 8045680 w 12009304"/>
              <a:gd name="connsiteY12" fmla="*/ 5197465 h 6858000"/>
              <a:gd name="connsiteX13" fmla="*/ 8239723 w 12009304"/>
              <a:gd name="connsiteY13" fmla="*/ 5083103 h 6858000"/>
              <a:gd name="connsiteX14" fmla="*/ 10622296 w 12009304"/>
              <a:gd name="connsiteY14" fmla="*/ 1326563 h 6858000"/>
              <a:gd name="connsiteX15" fmla="*/ 11448522 w 12009304"/>
              <a:gd name="connsiteY15" fmla="*/ 1326563 h 6858000"/>
              <a:gd name="connsiteX16" fmla="*/ 11577006 w 12009304"/>
              <a:gd name="connsiteY16" fmla="*/ 1401233 h 6858000"/>
              <a:gd name="connsiteX17" fmla="*/ 11989228 w 12009304"/>
              <a:gd name="connsiteY17" fmla="*/ 2114179 h 6858000"/>
              <a:gd name="connsiteX18" fmla="*/ 11989228 w 12009304"/>
              <a:gd name="connsiteY18" fmla="*/ 2259969 h 6858000"/>
              <a:gd name="connsiteX19" fmla="*/ 11577006 w 12009304"/>
              <a:gd name="connsiteY19" fmla="*/ 2972914 h 6858000"/>
              <a:gd name="connsiteX20" fmla="*/ 11448522 w 12009304"/>
              <a:gd name="connsiteY20" fmla="*/ 3047587 h 6858000"/>
              <a:gd name="connsiteX21" fmla="*/ 10622296 w 12009304"/>
              <a:gd name="connsiteY21" fmla="*/ 3047587 h 6858000"/>
              <a:gd name="connsiteX22" fmla="*/ 10495594 w 12009304"/>
              <a:gd name="connsiteY22" fmla="*/ 2972914 h 6858000"/>
              <a:gd name="connsiteX23" fmla="*/ 10081589 w 12009304"/>
              <a:gd name="connsiteY23" fmla="*/ 2259969 h 6858000"/>
              <a:gd name="connsiteX24" fmla="*/ 10081589 w 12009304"/>
              <a:gd name="connsiteY24" fmla="*/ 2114179 h 6858000"/>
              <a:gd name="connsiteX25" fmla="*/ 10495594 w 12009304"/>
              <a:gd name="connsiteY25" fmla="*/ 1401233 h 6858000"/>
              <a:gd name="connsiteX26" fmla="*/ 10622296 w 12009304"/>
              <a:gd name="connsiteY26" fmla="*/ 1326563 h 6858000"/>
              <a:gd name="connsiteX27" fmla="*/ 0 w 12009304"/>
              <a:gd name="connsiteY27" fmla="*/ 0 h 6858000"/>
              <a:gd name="connsiteX28" fmla="*/ 4457990 w 12009304"/>
              <a:gd name="connsiteY28" fmla="*/ 0 h 6858000"/>
              <a:gd name="connsiteX29" fmla="*/ 5902610 w 12009304"/>
              <a:gd name="connsiteY29" fmla="*/ 0 h 6858000"/>
              <a:gd name="connsiteX30" fmla="*/ 8476869 w 12009304"/>
              <a:gd name="connsiteY30" fmla="*/ 0 h 6858000"/>
              <a:gd name="connsiteX31" fmla="*/ 8535933 w 12009304"/>
              <a:gd name="connsiteY31" fmla="*/ 39849 h 6858000"/>
              <a:gd name="connsiteX32" fmla="*/ 8693486 w 12009304"/>
              <a:gd name="connsiteY32" fmla="*/ 220603 h 6858000"/>
              <a:gd name="connsiteX33" fmla="*/ 10389180 w 12009304"/>
              <a:gd name="connsiteY33" fmla="*/ 3153347 h 6858000"/>
              <a:gd name="connsiteX34" fmla="*/ 10389180 w 12009304"/>
              <a:gd name="connsiteY34" fmla="*/ 3753061 h 6858000"/>
              <a:gd name="connsiteX35" fmla="*/ 9759557 w 12009304"/>
              <a:gd name="connsiteY35" fmla="*/ 4842009 h 6858000"/>
              <a:gd name="connsiteX36" fmla="*/ 9706493 w 12009304"/>
              <a:gd name="connsiteY36" fmla="*/ 4933778 h 6858000"/>
              <a:gd name="connsiteX37" fmla="*/ 9708360 w 12009304"/>
              <a:gd name="connsiteY37" fmla="*/ 4934561 h 6858000"/>
              <a:gd name="connsiteX38" fmla="*/ 9802002 w 12009304"/>
              <a:gd name="connsiteY38" fmla="*/ 5029008 h 6858000"/>
              <a:gd name="connsiteX39" fmla="*/ 10514131 w 12009304"/>
              <a:gd name="connsiteY39" fmla="*/ 6260653 h 6858000"/>
              <a:gd name="connsiteX40" fmla="*/ 10514131 w 12009304"/>
              <a:gd name="connsiteY40" fmla="*/ 6512512 h 6858000"/>
              <a:gd name="connsiteX41" fmla="*/ 10340271 w 12009304"/>
              <a:gd name="connsiteY41" fmla="*/ 6813206 h 6858000"/>
              <a:gd name="connsiteX42" fmla="*/ 10314372 w 12009304"/>
              <a:gd name="connsiteY42" fmla="*/ 6858000 h 6858000"/>
              <a:gd name="connsiteX43" fmla="*/ 10119136 w 12009304"/>
              <a:gd name="connsiteY43" fmla="*/ 6858000 h 6858000"/>
              <a:gd name="connsiteX44" fmla="*/ 10122008 w 12009304"/>
              <a:gd name="connsiteY44" fmla="*/ 6853033 h 6858000"/>
              <a:gd name="connsiteX45" fmla="*/ 10327158 w 12009304"/>
              <a:gd name="connsiteY45" fmla="*/ 6498223 h 6858000"/>
              <a:gd name="connsiteX46" fmla="*/ 10327158 w 12009304"/>
              <a:gd name="connsiteY46" fmla="*/ 6274942 h 6858000"/>
              <a:gd name="connsiteX47" fmla="*/ 9695832 w 12009304"/>
              <a:gd name="connsiteY47" fmla="*/ 5183053 h 6858000"/>
              <a:gd name="connsiteX48" fmla="*/ 9612819 w 12009304"/>
              <a:gd name="connsiteY48" fmla="*/ 5099323 h 6858000"/>
              <a:gd name="connsiteX49" fmla="*/ 9603213 w 12009304"/>
              <a:gd name="connsiteY49" fmla="*/ 5095298 h 6858000"/>
              <a:gd name="connsiteX50" fmla="*/ 9654707 w 12009304"/>
              <a:gd name="connsiteY50" fmla="*/ 5006238 h 6858000"/>
              <a:gd name="connsiteX51" fmla="*/ 9693004 w 12009304"/>
              <a:gd name="connsiteY51" fmla="*/ 4940002 h 6858000"/>
              <a:gd name="connsiteX52" fmla="*/ 9653283 w 12009304"/>
              <a:gd name="connsiteY52" fmla="*/ 4923348 h 6858000"/>
              <a:gd name="connsiteX53" fmla="*/ 9586087 w 12009304"/>
              <a:gd name="connsiteY53" fmla="*/ 4914420 h 6858000"/>
              <a:gd name="connsiteX54" fmla="*/ 8158743 w 12009304"/>
              <a:gd name="connsiteY54" fmla="*/ 4914420 h 6858000"/>
              <a:gd name="connsiteX55" fmla="*/ 7939863 w 12009304"/>
              <a:gd name="connsiteY55" fmla="*/ 5043420 h 6858000"/>
              <a:gd name="connsiteX56" fmla="*/ 7224650 w 12009304"/>
              <a:gd name="connsiteY56" fmla="*/ 6275065 h 6858000"/>
              <a:gd name="connsiteX57" fmla="*/ 7224650 w 12009304"/>
              <a:gd name="connsiteY57" fmla="*/ 6526922 h 6858000"/>
              <a:gd name="connsiteX58" fmla="*/ 7350544 w 12009304"/>
              <a:gd name="connsiteY58" fmla="*/ 6743723 h 6858000"/>
              <a:gd name="connsiteX59" fmla="*/ 7416905 w 12009304"/>
              <a:gd name="connsiteY59" fmla="*/ 6858000 h 6858000"/>
              <a:gd name="connsiteX60" fmla="*/ 5902610 w 12009304"/>
              <a:gd name="connsiteY60" fmla="*/ 6858000 h 6858000"/>
              <a:gd name="connsiteX61" fmla="*/ 4389357 w 12009304"/>
              <a:gd name="connsiteY61" fmla="*/ 6858000 h 6858000"/>
              <a:gd name="connsiteX62" fmla="*/ 0 w 12009304"/>
              <a:gd name="connsiteY6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2009304" h="6858000">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7" y="6858000"/>
                </a:lnTo>
                <a:lnTo>
                  <a:pt x="0" y="6858000"/>
                </a:ln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002060"/>
              </a:solidFill>
            </a:endParaRPr>
          </a:p>
        </p:txBody>
      </p:sp>
      <p:sp>
        <p:nvSpPr>
          <p:cNvPr id="16" name="Line 10">
            <a:extLst>
              <a:ext uri="{FF2B5EF4-FFF2-40B4-BE49-F238E27FC236}">
                <a16:creationId xmlns:a16="http://schemas.microsoft.com/office/drawing/2014/main" id="{291BD761-4788-473E-B4D5-337F7713CAC6}"/>
              </a:ext>
            </a:extLst>
          </p:cNvPr>
          <p:cNvSpPr>
            <a:spLocks noChangeShapeType="1"/>
          </p:cNvSpPr>
          <p:nvPr/>
        </p:nvSpPr>
        <p:spPr bwMode="auto">
          <a:xfrm>
            <a:off x="-396598" y="762000"/>
            <a:ext cx="13256362" cy="0"/>
          </a:xfrm>
          <a:prstGeom prst="line">
            <a:avLst/>
          </a:prstGeom>
          <a:ln w="76200">
            <a:solidFill>
              <a:schemeClr val="bg2"/>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dirty="0">
              <a:solidFill>
                <a:schemeClr val="bg1"/>
              </a:solidFill>
              <a:latin typeface="Gotham Medium" panose="02000604030000020004"/>
            </a:endParaRPr>
          </a:p>
        </p:txBody>
      </p:sp>
      <p:sp>
        <p:nvSpPr>
          <p:cNvPr id="13" name="Title 2">
            <a:extLst>
              <a:ext uri="{FF2B5EF4-FFF2-40B4-BE49-F238E27FC236}">
                <a16:creationId xmlns:a16="http://schemas.microsoft.com/office/drawing/2014/main" id="{A4163FD0-0069-454A-8DF4-978F02463049}"/>
              </a:ext>
            </a:extLst>
          </p:cNvPr>
          <p:cNvSpPr txBox="1">
            <a:spLocks/>
          </p:cNvSpPr>
          <p:nvPr/>
        </p:nvSpPr>
        <p:spPr>
          <a:xfrm>
            <a:off x="9118055" y="130091"/>
            <a:ext cx="3016280" cy="514350"/>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4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Medium" panose="02000604030000020004"/>
              </a:rPr>
              <a:t>SIMON PETER, RESTORED DISCIPLE</a:t>
            </a:r>
          </a:p>
        </p:txBody>
      </p:sp>
      <p:sp>
        <p:nvSpPr>
          <p:cNvPr id="18" name="Rectangle 17">
            <a:extLst>
              <a:ext uri="{FF2B5EF4-FFF2-40B4-BE49-F238E27FC236}">
                <a16:creationId xmlns:a16="http://schemas.microsoft.com/office/drawing/2014/main" id="{31BEEB90-7597-4769-AB1C-7A08AF233D8D}"/>
              </a:ext>
            </a:extLst>
          </p:cNvPr>
          <p:cNvSpPr/>
          <p:nvPr/>
        </p:nvSpPr>
        <p:spPr>
          <a:xfrm>
            <a:off x="304800" y="998149"/>
            <a:ext cx="11277600" cy="5454280"/>
          </a:xfrm>
          <a:prstGeom prst="rect">
            <a:avLst/>
          </a:prstGeom>
          <a:solidFill>
            <a:srgbClr val="002060">
              <a:alpha val="4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182880">
              <a:lnSpc>
                <a:spcPct val="107000"/>
              </a:lnSpc>
            </a:pPr>
            <a:r>
              <a:rPr lang="en-US" sz="2000" b="1" u="sng"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Grace to Restore</a:t>
            </a:r>
          </a:p>
          <a:p>
            <a:pPr marL="640080" lvl="1">
              <a:lnSpc>
                <a:spcPct val="107000"/>
              </a:lnSpc>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No one is beyond God’s redemption.  Over and over, God seems to delight in bringing back those who have lost their way.  But like Peter, perhaps we worry that the past determines how Jesus includes us.  Perhaps, we shudder to remember that God knows us completely.</a:t>
            </a:r>
            <a:r>
              <a:rPr lang="en-US" sz="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640080" lvl="1">
              <a:lnSpc>
                <a:spcPct val="107000"/>
              </a:lnSpc>
            </a:pPr>
            <a:r>
              <a:rPr lang="en-US" sz="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640080" lvl="1">
              <a:lnSpc>
                <a:spcPct val="107000"/>
              </a:lnSpc>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Reading about Peter reminds me of the testimony of the great hymn writer, minister, and abolitionist, John Newton.  Before Newton would write some of the most famous hymns of all time, he was a captain of a ship transporting African slaves.  In his youth he was hard to manage, known for crude behavior, and his Christian conversion at sea did not immediately change everything about him.  For instance, it is well-known that he made three additional trips across the Atlantic as a slave-ship captain after 1748 (the year of his Christian conversion).  When he would later write the words about a “wretch” who had been lost, he knew them better than anyone.</a:t>
            </a:r>
            <a:r>
              <a:rPr lang="en-US" sz="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640080" lvl="1">
              <a:lnSpc>
                <a:spcPct val="107000"/>
              </a:lnSpc>
            </a:pPr>
            <a:r>
              <a:rPr lang="en-US" sz="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640080" lvl="1">
              <a:lnSpc>
                <a:spcPct val="107000"/>
              </a:lnSpc>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The amazing grace that Jesus shows is not to count our failures as disqualifying.  Notice that Peter did not hide from Jesus or offer excuses.  Jesus didn’t need to hear Peter express remorse, but He wanted Peter to look to his future role as a leader.  Jesus offers the grace that a friend would offer.  He doesn’t ask Peter to try harder, bury his face in shame, or go to the back of the line.  Jesus just wants him to love as he had been loved.</a:t>
            </a:r>
            <a:r>
              <a:rPr lang="en-US" sz="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640080" lvl="1">
              <a:lnSpc>
                <a:spcPct val="107000"/>
              </a:lnSpc>
            </a:pPr>
            <a:r>
              <a:rPr lang="en-US" sz="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640080" lvl="1">
              <a:lnSpc>
                <a:spcPct val="107000"/>
              </a:lnSpc>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I like to think that Peter’s favorite verse of “Amazing Grace” (by John Newton) might be this:</a:t>
            </a:r>
            <a:endParaRPr lang="en-US" sz="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640080" lvl="1">
              <a:lnSpc>
                <a:spcPct val="107000"/>
              </a:lnSpc>
            </a:pPr>
            <a:endParaRPr lang="en-US" sz="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1097280" lvl="2">
              <a:lnSpc>
                <a:spcPct val="107000"/>
              </a:lnSpc>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The Lord hath promised good to me,</a:t>
            </a:r>
          </a:p>
          <a:p>
            <a:pPr marL="1097280" lvl="2">
              <a:lnSpc>
                <a:spcPct val="107000"/>
              </a:lnSpc>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His word my hope secures;</a:t>
            </a:r>
          </a:p>
          <a:p>
            <a:pPr marL="1097280" lvl="2">
              <a:lnSpc>
                <a:spcPct val="107000"/>
              </a:lnSpc>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He will my shield and portion be</a:t>
            </a:r>
          </a:p>
          <a:p>
            <a:pPr marL="1097280" lvl="2">
              <a:lnSpc>
                <a:spcPct val="107000"/>
              </a:lnSpc>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As long as life endures. </a:t>
            </a:r>
          </a:p>
        </p:txBody>
      </p:sp>
      <p:sp>
        <p:nvSpPr>
          <p:cNvPr id="41" name="TextBox 40">
            <a:extLst>
              <a:ext uri="{FF2B5EF4-FFF2-40B4-BE49-F238E27FC236}">
                <a16:creationId xmlns:a16="http://schemas.microsoft.com/office/drawing/2014/main" id="{427875CE-3C73-8950-8683-16AF2B4D8AA9}"/>
              </a:ext>
            </a:extLst>
          </p:cNvPr>
          <p:cNvSpPr txBox="1"/>
          <p:nvPr/>
        </p:nvSpPr>
        <p:spPr>
          <a:xfrm>
            <a:off x="0" y="120815"/>
            <a:ext cx="11277600" cy="868058"/>
          </a:xfrm>
          <a:prstGeom prst="rect">
            <a:avLst/>
          </a:prstGeom>
          <a:noFill/>
        </p:spPr>
        <p:txBody>
          <a:bodyPr wrap="square">
            <a:spAutoFit/>
          </a:bodyPr>
          <a:lstStyle/>
          <a:p>
            <a:pPr marL="0" marR="0">
              <a:lnSpc>
                <a:spcPct val="107000"/>
              </a:lnSpc>
              <a:spcBef>
                <a:spcPts val="0"/>
              </a:spcBef>
              <a:spcAft>
                <a:spcPts val="0"/>
              </a:spcAft>
            </a:pPr>
            <a:r>
              <a:rPr lang="en-US" sz="2800" b="1" dirty="0">
                <a:solidFill>
                  <a:schemeClr val="bg1"/>
                </a:solidFill>
                <a:latin typeface="Gotham Medium" panose="02000604030000020004"/>
              </a:rPr>
              <a:t>Apply the Message: </a:t>
            </a:r>
            <a:r>
              <a:rPr lang="en-US" sz="2000" b="1" kern="100"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Even loyal disciples need restoration and forgiveness. </a:t>
            </a:r>
          </a:p>
          <a:p>
            <a:pPr marL="0" marR="0">
              <a:lnSpc>
                <a:spcPct val="107000"/>
              </a:lnSpc>
              <a:spcBef>
                <a:spcPts val="0"/>
              </a:spcBef>
              <a:spcAft>
                <a:spcPts val="0"/>
              </a:spcAft>
            </a:pPr>
            <a:endParaRPr lang="en-US" sz="2000" b="1" kern="100"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154A87E2-B660-1A28-408B-CA307CB7178E}"/>
              </a:ext>
            </a:extLst>
          </p:cNvPr>
          <p:cNvSpPr>
            <a:spLocks noGrp="1"/>
          </p:cNvSpPr>
          <p:nvPr>
            <p:ph type="sldNum" sz="quarter" idx="2"/>
          </p:nvPr>
        </p:nvSpPr>
        <p:spPr>
          <a:xfrm>
            <a:off x="8737600" y="6356353"/>
            <a:ext cx="2844800" cy="365125"/>
          </a:xfrm>
        </p:spPr>
        <p:txBody>
          <a:bodyPr/>
          <a:lstStyle/>
          <a:p>
            <a:fld id="{86CB4B4D-7CA3-9044-876B-883B54F8677D}" type="slidenum">
              <a:rPr lang="en-US" sz="1600" smtClean="0">
                <a:solidFill>
                  <a:schemeClr val="bg1"/>
                </a:solidFill>
                <a:latin typeface="Arial Black" panose="020B0A04020102020204" pitchFamily="34" charset="0"/>
              </a:rPr>
              <a:pPr/>
              <a:t>12</a:t>
            </a:fld>
            <a:endParaRPr lang="en-US" sz="1600">
              <a:solidFill>
                <a:schemeClr val="bg1"/>
              </a:solidFill>
              <a:latin typeface="Arial Black" panose="020B0A04020102020204" pitchFamily="34" charset="0"/>
            </a:endParaRPr>
          </a:p>
        </p:txBody>
      </p:sp>
    </p:spTree>
    <p:extLst>
      <p:ext uri="{BB962C8B-B14F-4D97-AF65-F5344CB8AC3E}">
        <p14:creationId xmlns:p14="http://schemas.microsoft.com/office/powerpoint/2010/main" val="31606709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029D6-E50E-871C-70A7-D30164381F22}"/>
            </a:ext>
          </a:extLst>
        </p:cNvPr>
        <p:cNvGrpSpPr/>
        <p:nvPr/>
      </p:nvGrpSpPr>
      <p:grpSpPr>
        <a:xfrm>
          <a:off x="0" y="0"/>
          <a:ext cx="0" cy="0"/>
          <a:chOff x="0" y="0"/>
          <a:chExt cx="0" cy="0"/>
        </a:xfrm>
      </p:grpSpPr>
      <p:sp>
        <p:nvSpPr>
          <p:cNvPr id="11" name="Freeform: Shape 10">
            <a:extLst>
              <a:ext uri="{FF2B5EF4-FFF2-40B4-BE49-F238E27FC236}">
                <a16:creationId xmlns:a16="http://schemas.microsoft.com/office/drawing/2014/main" id="{D6CD2285-C2D1-61A3-44DF-3D4AF9A004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009304" cy="6858000"/>
          </a:xfrm>
          <a:custGeom>
            <a:avLst/>
            <a:gdLst>
              <a:gd name="connsiteX0" fmla="*/ 8239723 w 12009304"/>
              <a:gd name="connsiteY0" fmla="*/ 5083103 h 6858000"/>
              <a:gd name="connsiteX1" fmla="*/ 9505105 w 12009304"/>
              <a:gd name="connsiteY1" fmla="*/ 5083103 h 6858000"/>
              <a:gd name="connsiteX2" fmla="*/ 9564676 w 12009304"/>
              <a:gd name="connsiteY2" fmla="*/ 5091016 h 6858000"/>
              <a:gd name="connsiteX3" fmla="*/ 9605648 w 12009304"/>
              <a:gd name="connsiteY3" fmla="*/ 5108194 h 6858000"/>
              <a:gd name="connsiteX4" fmla="*/ 9580608 w 12009304"/>
              <a:gd name="connsiteY4" fmla="*/ 5151499 h 6858000"/>
              <a:gd name="connsiteX5" fmla="*/ 8693486 w 12009304"/>
              <a:gd name="connsiteY5" fmla="*/ 6685800 h 6858000"/>
              <a:gd name="connsiteX6" fmla="*/ 8595419 w 12009304"/>
              <a:gd name="connsiteY6" fmla="*/ 6814017 h 6858000"/>
              <a:gd name="connsiteX7" fmla="*/ 8545620 w 12009304"/>
              <a:gd name="connsiteY7" fmla="*/ 6858000 h 6858000"/>
              <a:gd name="connsiteX8" fmla="*/ 7612173 w 12009304"/>
              <a:gd name="connsiteY8" fmla="*/ 6858000 h 6858000"/>
              <a:gd name="connsiteX9" fmla="*/ 7591825 w 12009304"/>
              <a:gd name="connsiteY9" fmla="*/ 6822959 h 6858000"/>
              <a:gd name="connsiteX10" fmla="*/ 7411622 w 12009304"/>
              <a:gd name="connsiteY10" fmla="*/ 6512633 h 6858000"/>
              <a:gd name="connsiteX11" fmla="*/ 7411622 w 12009304"/>
              <a:gd name="connsiteY11" fmla="*/ 6289354 h 6858000"/>
              <a:gd name="connsiteX12" fmla="*/ 8045680 w 12009304"/>
              <a:gd name="connsiteY12" fmla="*/ 5197465 h 6858000"/>
              <a:gd name="connsiteX13" fmla="*/ 8239723 w 12009304"/>
              <a:gd name="connsiteY13" fmla="*/ 5083103 h 6858000"/>
              <a:gd name="connsiteX14" fmla="*/ 10622296 w 12009304"/>
              <a:gd name="connsiteY14" fmla="*/ 1326563 h 6858000"/>
              <a:gd name="connsiteX15" fmla="*/ 11448522 w 12009304"/>
              <a:gd name="connsiteY15" fmla="*/ 1326563 h 6858000"/>
              <a:gd name="connsiteX16" fmla="*/ 11577006 w 12009304"/>
              <a:gd name="connsiteY16" fmla="*/ 1401233 h 6858000"/>
              <a:gd name="connsiteX17" fmla="*/ 11989228 w 12009304"/>
              <a:gd name="connsiteY17" fmla="*/ 2114179 h 6858000"/>
              <a:gd name="connsiteX18" fmla="*/ 11989228 w 12009304"/>
              <a:gd name="connsiteY18" fmla="*/ 2259969 h 6858000"/>
              <a:gd name="connsiteX19" fmla="*/ 11577006 w 12009304"/>
              <a:gd name="connsiteY19" fmla="*/ 2972914 h 6858000"/>
              <a:gd name="connsiteX20" fmla="*/ 11448522 w 12009304"/>
              <a:gd name="connsiteY20" fmla="*/ 3047587 h 6858000"/>
              <a:gd name="connsiteX21" fmla="*/ 10622296 w 12009304"/>
              <a:gd name="connsiteY21" fmla="*/ 3047587 h 6858000"/>
              <a:gd name="connsiteX22" fmla="*/ 10495594 w 12009304"/>
              <a:gd name="connsiteY22" fmla="*/ 2972914 h 6858000"/>
              <a:gd name="connsiteX23" fmla="*/ 10081589 w 12009304"/>
              <a:gd name="connsiteY23" fmla="*/ 2259969 h 6858000"/>
              <a:gd name="connsiteX24" fmla="*/ 10081589 w 12009304"/>
              <a:gd name="connsiteY24" fmla="*/ 2114179 h 6858000"/>
              <a:gd name="connsiteX25" fmla="*/ 10495594 w 12009304"/>
              <a:gd name="connsiteY25" fmla="*/ 1401233 h 6858000"/>
              <a:gd name="connsiteX26" fmla="*/ 10622296 w 12009304"/>
              <a:gd name="connsiteY26" fmla="*/ 1326563 h 6858000"/>
              <a:gd name="connsiteX27" fmla="*/ 0 w 12009304"/>
              <a:gd name="connsiteY27" fmla="*/ 0 h 6858000"/>
              <a:gd name="connsiteX28" fmla="*/ 4457990 w 12009304"/>
              <a:gd name="connsiteY28" fmla="*/ 0 h 6858000"/>
              <a:gd name="connsiteX29" fmla="*/ 5902610 w 12009304"/>
              <a:gd name="connsiteY29" fmla="*/ 0 h 6858000"/>
              <a:gd name="connsiteX30" fmla="*/ 8476869 w 12009304"/>
              <a:gd name="connsiteY30" fmla="*/ 0 h 6858000"/>
              <a:gd name="connsiteX31" fmla="*/ 8535933 w 12009304"/>
              <a:gd name="connsiteY31" fmla="*/ 39849 h 6858000"/>
              <a:gd name="connsiteX32" fmla="*/ 8693486 w 12009304"/>
              <a:gd name="connsiteY32" fmla="*/ 220603 h 6858000"/>
              <a:gd name="connsiteX33" fmla="*/ 10389180 w 12009304"/>
              <a:gd name="connsiteY33" fmla="*/ 3153347 h 6858000"/>
              <a:gd name="connsiteX34" fmla="*/ 10389180 w 12009304"/>
              <a:gd name="connsiteY34" fmla="*/ 3753061 h 6858000"/>
              <a:gd name="connsiteX35" fmla="*/ 9759557 w 12009304"/>
              <a:gd name="connsiteY35" fmla="*/ 4842009 h 6858000"/>
              <a:gd name="connsiteX36" fmla="*/ 9706493 w 12009304"/>
              <a:gd name="connsiteY36" fmla="*/ 4933778 h 6858000"/>
              <a:gd name="connsiteX37" fmla="*/ 9708360 w 12009304"/>
              <a:gd name="connsiteY37" fmla="*/ 4934561 h 6858000"/>
              <a:gd name="connsiteX38" fmla="*/ 9802002 w 12009304"/>
              <a:gd name="connsiteY38" fmla="*/ 5029008 h 6858000"/>
              <a:gd name="connsiteX39" fmla="*/ 10514131 w 12009304"/>
              <a:gd name="connsiteY39" fmla="*/ 6260653 h 6858000"/>
              <a:gd name="connsiteX40" fmla="*/ 10514131 w 12009304"/>
              <a:gd name="connsiteY40" fmla="*/ 6512512 h 6858000"/>
              <a:gd name="connsiteX41" fmla="*/ 10340271 w 12009304"/>
              <a:gd name="connsiteY41" fmla="*/ 6813206 h 6858000"/>
              <a:gd name="connsiteX42" fmla="*/ 10314372 w 12009304"/>
              <a:gd name="connsiteY42" fmla="*/ 6858000 h 6858000"/>
              <a:gd name="connsiteX43" fmla="*/ 10119136 w 12009304"/>
              <a:gd name="connsiteY43" fmla="*/ 6858000 h 6858000"/>
              <a:gd name="connsiteX44" fmla="*/ 10122008 w 12009304"/>
              <a:gd name="connsiteY44" fmla="*/ 6853033 h 6858000"/>
              <a:gd name="connsiteX45" fmla="*/ 10327158 w 12009304"/>
              <a:gd name="connsiteY45" fmla="*/ 6498223 h 6858000"/>
              <a:gd name="connsiteX46" fmla="*/ 10327158 w 12009304"/>
              <a:gd name="connsiteY46" fmla="*/ 6274942 h 6858000"/>
              <a:gd name="connsiteX47" fmla="*/ 9695832 w 12009304"/>
              <a:gd name="connsiteY47" fmla="*/ 5183053 h 6858000"/>
              <a:gd name="connsiteX48" fmla="*/ 9612819 w 12009304"/>
              <a:gd name="connsiteY48" fmla="*/ 5099323 h 6858000"/>
              <a:gd name="connsiteX49" fmla="*/ 9603213 w 12009304"/>
              <a:gd name="connsiteY49" fmla="*/ 5095298 h 6858000"/>
              <a:gd name="connsiteX50" fmla="*/ 9654707 w 12009304"/>
              <a:gd name="connsiteY50" fmla="*/ 5006238 h 6858000"/>
              <a:gd name="connsiteX51" fmla="*/ 9693004 w 12009304"/>
              <a:gd name="connsiteY51" fmla="*/ 4940002 h 6858000"/>
              <a:gd name="connsiteX52" fmla="*/ 9653283 w 12009304"/>
              <a:gd name="connsiteY52" fmla="*/ 4923348 h 6858000"/>
              <a:gd name="connsiteX53" fmla="*/ 9586087 w 12009304"/>
              <a:gd name="connsiteY53" fmla="*/ 4914420 h 6858000"/>
              <a:gd name="connsiteX54" fmla="*/ 8158743 w 12009304"/>
              <a:gd name="connsiteY54" fmla="*/ 4914420 h 6858000"/>
              <a:gd name="connsiteX55" fmla="*/ 7939863 w 12009304"/>
              <a:gd name="connsiteY55" fmla="*/ 5043420 h 6858000"/>
              <a:gd name="connsiteX56" fmla="*/ 7224650 w 12009304"/>
              <a:gd name="connsiteY56" fmla="*/ 6275065 h 6858000"/>
              <a:gd name="connsiteX57" fmla="*/ 7224650 w 12009304"/>
              <a:gd name="connsiteY57" fmla="*/ 6526922 h 6858000"/>
              <a:gd name="connsiteX58" fmla="*/ 7350544 w 12009304"/>
              <a:gd name="connsiteY58" fmla="*/ 6743723 h 6858000"/>
              <a:gd name="connsiteX59" fmla="*/ 7416905 w 12009304"/>
              <a:gd name="connsiteY59" fmla="*/ 6858000 h 6858000"/>
              <a:gd name="connsiteX60" fmla="*/ 5902610 w 12009304"/>
              <a:gd name="connsiteY60" fmla="*/ 6858000 h 6858000"/>
              <a:gd name="connsiteX61" fmla="*/ 4389357 w 12009304"/>
              <a:gd name="connsiteY61" fmla="*/ 6858000 h 6858000"/>
              <a:gd name="connsiteX62" fmla="*/ 0 w 12009304"/>
              <a:gd name="connsiteY6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2009304" h="6858000">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7" y="6858000"/>
                </a:lnTo>
                <a:lnTo>
                  <a:pt x="0" y="6858000"/>
                </a:ln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002060"/>
              </a:solidFill>
            </a:endParaRPr>
          </a:p>
        </p:txBody>
      </p:sp>
      <p:sp>
        <p:nvSpPr>
          <p:cNvPr id="16" name="Line 10">
            <a:extLst>
              <a:ext uri="{FF2B5EF4-FFF2-40B4-BE49-F238E27FC236}">
                <a16:creationId xmlns:a16="http://schemas.microsoft.com/office/drawing/2014/main" id="{D016B9B6-4FB0-3041-CD9D-0F40DFD5C3BF}"/>
              </a:ext>
            </a:extLst>
          </p:cNvPr>
          <p:cNvSpPr>
            <a:spLocks noChangeShapeType="1"/>
          </p:cNvSpPr>
          <p:nvPr/>
        </p:nvSpPr>
        <p:spPr bwMode="auto">
          <a:xfrm>
            <a:off x="-396598" y="762000"/>
            <a:ext cx="13256362" cy="0"/>
          </a:xfrm>
          <a:prstGeom prst="line">
            <a:avLst/>
          </a:prstGeom>
          <a:ln w="76200">
            <a:solidFill>
              <a:schemeClr val="bg2"/>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dirty="0">
              <a:solidFill>
                <a:schemeClr val="bg1"/>
              </a:solidFill>
              <a:latin typeface="Gotham Medium" panose="02000604030000020004"/>
            </a:endParaRPr>
          </a:p>
        </p:txBody>
      </p:sp>
      <p:sp>
        <p:nvSpPr>
          <p:cNvPr id="18" name="Rectangle 17">
            <a:extLst>
              <a:ext uri="{FF2B5EF4-FFF2-40B4-BE49-F238E27FC236}">
                <a16:creationId xmlns:a16="http://schemas.microsoft.com/office/drawing/2014/main" id="{0286ADC8-92DF-E3F2-C788-85179203C3F8}"/>
              </a:ext>
            </a:extLst>
          </p:cNvPr>
          <p:cNvSpPr/>
          <p:nvPr/>
        </p:nvSpPr>
        <p:spPr>
          <a:xfrm>
            <a:off x="381000" y="1288352"/>
            <a:ext cx="11201400" cy="4795317"/>
          </a:xfrm>
          <a:prstGeom prst="rect">
            <a:avLst/>
          </a:prstGeom>
          <a:solidFill>
            <a:srgbClr val="002060">
              <a:alpha val="4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182880">
              <a:lnSpc>
                <a:spcPct val="107000"/>
              </a:lnSpc>
            </a:pPr>
            <a:r>
              <a:rPr lang="en-US" sz="2000" b="1" u="sng"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Grace to Restore</a:t>
            </a:r>
          </a:p>
          <a:p>
            <a:pPr marL="640080" lvl="1">
              <a:lnSpc>
                <a:spcPct val="107000"/>
              </a:lnSpc>
            </a:pPr>
            <a:endParaRPr lang="en-US" sz="20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640080" lvl="1">
              <a:lnSpc>
                <a:spcPct val="107000"/>
              </a:lnSpc>
            </a:pPr>
            <a:r>
              <a:rPr lang="en-US" sz="2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1 What is your testimony of God’s amazing grace?</a:t>
            </a:r>
          </a:p>
          <a:p>
            <a:pPr marL="640080" lvl="1">
              <a:lnSpc>
                <a:spcPct val="107000"/>
              </a:lnSpc>
            </a:pPr>
            <a:endParaRPr lang="en-US" sz="2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640080" lvl="1">
              <a:lnSpc>
                <a:spcPct val="107000"/>
              </a:lnSpc>
            </a:pPr>
            <a:endParaRPr lang="en-US" sz="2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640080" lvl="1">
              <a:lnSpc>
                <a:spcPct val="107000"/>
              </a:lnSpc>
            </a:pPr>
            <a:endParaRPr lang="en-US" sz="2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640080" lvl="1">
              <a:lnSpc>
                <a:spcPct val="107000"/>
              </a:lnSpc>
            </a:pPr>
            <a:r>
              <a:rPr lang="en-US" sz="2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2 What self-doubt or unhelpful narratives might hold us back from receiving the grace of Jesus?</a:t>
            </a:r>
          </a:p>
          <a:p>
            <a:pPr marL="640080" lvl="1">
              <a:lnSpc>
                <a:spcPct val="107000"/>
              </a:lnSpc>
            </a:pPr>
            <a:endParaRPr lang="en-US" sz="2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640080" lvl="1">
              <a:lnSpc>
                <a:spcPct val="107000"/>
              </a:lnSpc>
            </a:pPr>
            <a:r>
              <a:rPr lang="en-US" sz="2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640080" lvl="1">
              <a:lnSpc>
                <a:spcPct val="107000"/>
              </a:lnSpc>
            </a:pPr>
            <a:r>
              <a:rPr lang="en-US" sz="2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3 What does God want in response to the grace you have been shown?</a:t>
            </a:r>
          </a:p>
          <a:p>
            <a:pPr marL="640080" lvl="1">
              <a:lnSpc>
                <a:spcPct val="107000"/>
              </a:lnSpc>
            </a:pPr>
            <a:endPar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640080" lvl="1">
              <a:lnSpc>
                <a:spcPct val="107000"/>
              </a:lnSpc>
            </a:pPr>
            <a:endPar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41" name="TextBox 40">
            <a:extLst>
              <a:ext uri="{FF2B5EF4-FFF2-40B4-BE49-F238E27FC236}">
                <a16:creationId xmlns:a16="http://schemas.microsoft.com/office/drawing/2014/main" id="{62948521-7A71-BFF2-7C67-59C88CBC0E8C}"/>
              </a:ext>
            </a:extLst>
          </p:cNvPr>
          <p:cNvSpPr txBox="1"/>
          <p:nvPr/>
        </p:nvSpPr>
        <p:spPr>
          <a:xfrm>
            <a:off x="61784" y="105108"/>
            <a:ext cx="11277600" cy="532903"/>
          </a:xfrm>
          <a:prstGeom prst="rect">
            <a:avLst/>
          </a:prstGeom>
          <a:noFill/>
        </p:spPr>
        <p:txBody>
          <a:bodyPr wrap="square">
            <a:spAutoFit/>
          </a:bodyPr>
          <a:lstStyle/>
          <a:p>
            <a:pPr marL="0" marR="0">
              <a:lnSpc>
                <a:spcPct val="107000"/>
              </a:lnSpc>
              <a:spcBef>
                <a:spcPts val="0"/>
              </a:spcBef>
              <a:spcAft>
                <a:spcPts val="0"/>
              </a:spcAft>
            </a:pPr>
            <a:r>
              <a:rPr lang="en-US" sz="2800" b="1" dirty="0">
                <a:solidFill>
                  <a:schemeClr val="bg1"/>
                </a:solidFill>
                <a:latin typeface="Gotham Medium" panose="02000604030000020004"/>
              </a:rPr>
              <a:t>Apply the Message: </a:t>
            </a:r>
            <a:r>
              <a:rPr lang="en-US" sz="2000" b="1" kern="100"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We can follow the Lord Jesus, even if we are not perfect. </a:t>
            </a:r>
          </a:p>
        </p:txBody>
      </p:sp>
      <p:sp>
        <p:nvSpPr>
          <p:cNvPr id="2" name="Slide Number Placeholder 1">
            <a:extLst>
              <a:ext uri="{FF2B5EF4-FFF2-40B4-BE49-F238E27FC236}">
                <a16:creationId xmlns:a16="http://schemas.microsoft.com/office/drawing/2014/main" id="{7223BD5C-16F5-A068-67AE-905BF734BC65}"/>
              </a:ext>
            </a:extLst>
          </p:cNvPr>
          <p:cNvSpPr>
            <a:spLocks noGrp="1"/>
          </p:cNvSpPr>
          <p:nvPr>
            <p:ph type="sldNum" sz="quarter" idx="2"/>
          </p:nvPr>
        </p:nvSpPr>
        <p:spPr>
          <a:xfrm>
            <a:off x="8737600" y="6356353"/>
            <a:ext cx="2844800" cy="365125"/>
          </a:xfrm>
        </p:spPr>
        <p:txBody>
          <a:bodyPr/>
          <a:lstStyle/>
          <a:p>
            <a:fld id="{86CB4B4D-7CA3-9044-876B-883B54F8677D}" type="slidenum">
              <a:rPr lang="en-US" sz="1600" smtClean="0">
                <a:solidFill>
                  <a:schemeClr val="bg1"/>
                </a:solidFill>
                <a:latin typeface="Arial Black" panose="020B0A04020102020204" pitchFamily="34" charset="0"/>
              </a:rPr>
              <a:pPr/>
              <a:t>13</a:t>
            </a:fld>
            <a:endParaRPr lang="en-US" sz="1600">
              <a:solidFill>
                <a:schemeClr val="bg1"/>
              </a:solidFill>
              <a:latin typeface="Arial Black" panose="020B0A04020102020204" pitchFamily="34" charset="0"/>
            </a:endParaRPr>
          </a:p>
        </p:txBody>
      </p:sp>
      <p:sp>
        <p:nvSpPr>
          <p:cNvPr id="3" name="Title 2">
            <a:extLst>
              <a:ext uri="{FF2B5EF4-FFF2-40B4-BE49-F238E27FC236}">
                <a16:creationId xmlns:a16="http://schemas.microsoft.com/office/drawing/2014/main" id="{4BC24865-D52F-C75D-E0AF-BCC17A116276}"/>
              </a:ext>
            </a:extLst>
          </p:cNvPr>
          <p:cNvSpPr txBox="1">
            <a:spLocks/>
          </p:cNvSpPr>
          <p:nvPr/>
        </p:nvSpPr>
        <p:spPr>
          <a:xfrm>
            <a:off x="9118055" y="130091"/>
            <a:ext cx="3016280" cy="514350"/>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4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Medium" panose="02000604030000020004"/>
              </a:rPr>
              <a:t>SIMON PETER, RESTORED DISCIPLE</a:t>
            </a:r>
          </a:p>
        </p:txBody>
      </p:sp>
    </p:spTree>
    <p:extLst>
      <p:ext uri="{BB962C8B-B14F-4D97-AF65-F5344CB8AC3E}">
        <p14:creationId xmlns:p14="http://schemas.microsoft.com/office/powerpoint/2010/main" val="28564586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56A0CA3C-CB6F-4969-93C0-45F283F667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009304" cy="6858000"/>
          </a:xfrm>
          <a:custGeom>
            <a:avLst/>
            <a:gdLst>
              <a:gd name="connsiteX0" fmla="*/ 8239723 w 12009304"/>
              <a:gd name="connsiteY0" fmla="*/ 5083103 h 6858000"/>
              <a:gd name="connsiteX1" fmla="*/ 9505105 w 12009304"/>
              <a:gd name="connsiteY1" fmla="*/ 5083103 h 6858000"/>
              <a:gd name="connsiteX2" fmla="*/ 9564676 w 12009304"/>
              <a:gd name="connsiteY2" fmla="*/ 5091016 h 6858000"/>
              <a:gd name="connsiteX3" fmla="*/ 9605648 w 12009304"/>
              <a:gd name="connsiteY3" fmla="*/ 5108194 h 6858000"/>
              <a:gd name="connsiteX4" fmla="*/ 9580608 w 12009304"/>
              <a:gd name="connsiteY4" fmla="*/ 5151499 h 6858000"/>
              <a:gd name="connsiteX5" fmla="*/ 8693486 w 12009304"/>
              <a:gd name="connsiteY5" fmla="*/ 6685800 h 6858000"/>
              <a:gd name="connsiteX6" fmla="*/ 8595419 w 12009304"/>
              <a:gd name="connsiteY6" fmla="*/ 6814017 h 6858000"/>
              <a:gd name="connsiteX7" fmla="*/ 8545620 w 12009304"/>
              <a:gd name="connsiteY7" fmla="*/ 6858000 h 6858000"/>
              <a:gd name="connsiteX8" fmla="*/ 7612173 w 12009304"/>
              <a:gd name="connsiteY8" fmla="*/ 6858000 h 6858000"/>
              <a:gd name="connsiteX9" fmla="*/ 7591825 w 12009304"/>
              <a:gd name="connsiteY9" fmla="*/ 6822959 h 6858000"/>
              <a:gd name="connsiteX10" fmla="*/ 7411622 w 12009304"/>
              <a:gd name="connsiteY10" fmla="*/ 6512633 h 6858000"/>
              <a:gd name="connsiteX11" fmla="*/ 7411622 w 12009304"/>
              <a:gd name="connsiteY11" fmla="*/ 6289354 h 6858000"/>
              <a:gd name="connsiteX12" fmla="*/ 8045680 w 12009304"/>
              <a:gd name="connsiteY12" fmla="*/ 5197465 h 6858000"/>
              <a:gd name="connsiteX13" fmla="*/ 8239723 w 12009304"/>
              <a:gd name="connsiteY13" fmla="*/ 5083103 h 6858000"/>
              <a:gd name="connsiteX14" fmla="*/ 10622296 w 12009304"/>
              <a:gd name="connsiteY14" fmla="*/ 1326563 h 6858000"/>
              <a:gd name="connsiteX15" fmla="*/ 11448522 w 12009304"/>
              <a:gd name="connsiteY15" fmla="*/ 1326563 h 6858000"/>
              <a:gd name="connsiteX16" fmla="*/ 11577006 w 12009304"/>
              <a:gd name="connsiteY16" fmla="*/ 1401233 h 6858000"/>
              <a:gd name="connsiteX17" fmla="*/ 11989228 w 12009304"/>
              <a:gd name="connsiteY17" fmla="*/ 2114179 h 6858000"/>
              <a:gd name="connsiteX18" fmla="*/ 11989228 w 12009304"/>
              <a:gd name="connsiteY18" fmla="*/ 2259969 h 6858000"/>
              <a:gd name="connsiteX19" fmla="*/ 11577006 w 12009304"/>
              <a:gd name="connsiteY19" fmla="*/ 2972914 h 6858000"/>
              <a:gd name="connsiteX20" fmla="*/ 11448522 w 12009304"/>
              <a:gd name="connsiteY20" fmla="*/ 3047587 h 6858000"/>
              <a:gd name="connsiteX21" fmla="*/ 10622296 w 12009304"/>
              <a:gd name="connsiteY21" fmla="*/ 3047587 h 6858000"/>
              <a:gd name="connsiteX22" fmla="*/ 10495594 w 12009304"/>
              <a:gd name="connsiteY22" fmla="*/ 2972914 h 6858000"/>
              <a:gd name="connsiteX23" fmla="*/ 10081589 w 12009304"/>
              <a:gd name="connsiteY23" fmla="*/ 2259969 h 6858000"/>
              <a:gd name="connsiteX24" fmla="*/ 10081589 w 12009304"/>
              <a:gd name="connsiteY24" fmla="*/ 2114179 h 6858000"/>
              <a:gd name="connsiteX25" fmla="*/ 10495594 w 12009304"/>
              <a:gd name="connsiteY25" fmla="*/ 1401233 h 6858000"/>
              <a:gd name="connsiteX26" fmla="*/ 10622296 w 12009304"/>
              <a:gd name="connsiteY26" fmla="*/ 1326563 h 6858000"/>
              <a:gd name="connsiteX27" fmla="*/ 0 w 12009304"/>
              <a:gd name="connsiteY27" fmla="*/ 0 h 6858000"/>
              <a:gd name="connsiteX28" fmla="*/ 4457990 w 12009304"/>
              <a:gd name="connsiteY28" fmla="*/ 0 h 6858000"/>
              <a:gd name="connsiteX29" fmla="*/ 5902610 w 12009304"/>
              <a:gd name="connsiteY29" fmla="*/ 0 h 6858000"/>
              <a:gd name="connsiteX30" fmla="*/ 8476869 w 12009304"/>
              <a:gd name="connsiteY30" fmla="*/ 0 h 6858000"/>
              <a:gd name="connsiteX31" fmla="*/ 8535933 w 12009304"/>
              <a:gd name="connsiteY31" fmla="*/ 39849 h 6858000"/>
              <a:gd name="connsiteX32" fmla="*/ 8693486 w 12009304"/>
              <a:gd name="connsiteY32" fmla="*/ 220603 h 6858000"/>
              <a:gd name="connsiteX33" fmla="*/ 10389180 w 12009304"/>
              <a:gd name="connsiteY33" fmla="*/ 3153347 h 6858000"/>
              <a:gd name="connsiteX34" fmla="*/ 10389180 w 12009304"/>
              <a:gd name="connsiteY34" fmla="*/ 3753061 h 6858000"/>
              <a:gd name="connsiteX35" fmla="*/ 9759557 w 12009304"/>
              <a:gd name="connsiteY35" fmla="*/ 4842009 h 6858000"/>
              <a:gd name="connsiteX36" fmla="*/ 9706493 w 12009304"/>
              <a:gd name="connsiteY36" fmla="*/ 4933778 h 6858000"/>
              <a:gd name="connsiteX37" fmla="*/ 9708360 w 12009304"/>
              <a:gd name="connsiteY37" fmla="*/ 4934561 h 6858000"/>
              <a:gd name="connsiteX38" fmla="*/ 9802002 w 12009304"/>
              <a:gd name="connsiteY38" fmla="*/ 5029008 h 6858000"/>
              <a:gd name="connsiteX39" fmla="*/ 10514131 w 12009304"/>
              <a:gd name="connsiteY39" fmla="*/ 6260653 h 6858000"/>
              <a:gd name="connsiteX40" fmla="*/ 10514131 w 12009304"/>
              <a:gd name="connsiteY40" fmla="*/ 6512512 h 6858000"/>
              <a:gd name="connsiteX41" fmla="*/ 10340271 w 12009304"/>
              <a:gd name="connsiteY41" fmla="*/ 6813206 h 6858000"/>
              <a:gd name="connsiteX42" fmla="*/ 10314372 w 12009304"/>
              <a:gd name="connsiteY42" fmla="*/ 6858000 h 6858000"/>
              <a:gd name="connsiteX43" fmla="*/ 10119136 w 12009304"/>
              <a:gd name="connsiteY43" fmla="*/ 6858000 h 6858000"/>
              <a:gd name="connsiteX44" fmla="*/ 10122008 w 12009304"/>
              <a:gd name="connsiteY44" fmla="*/ 6853033 h 6858000"/>
              <a:gd name="connsiteX45" fmla="*/ 10327158 w 12009304"/>
              <a:gd name="connsiteY45" fmla="*/ 6498223 h 6858000"/>
              <a:gd name="connsiteX46" fmla="*/ 10327158 w 12009304"/>
              <a:gd name="connsiteY46" fmla="*/ 6274942 h 6858000"/>
              <a:gd name="connsiteX47" fmla="*/ 9695832 w 12009304"/>
              <a:gd name="connsiteY47" fmla="*/ 5183053 h 6858000"/>
              <a:gd name="connsiteX48" fmla="*/ 9612819 w 12009304"/>
              <a:gd name="connsiteY48" fmla="*/ 5099323 h 6858000"/>
              <a:gd name="connsiteX49" fmla="*/ 9603213 w 12009304"/>
              <a:gd name="connsiteY49" fmla="*/ 5095298 h 6858000"/>
              <a:gd name="connsiteX50" fmla="*/ 9654707 w 12009304"/>
              <a:gd name="connsiteY50" fmla="*/ 5006238 h 6858000"/>
              <a:gd name="connsiteX51" fmla="*/ 9693004 w 12009304"/>
              <a:gd name="connsiteY51" fmla="*/ 4940002 h 6858000"/>
              <a:gd name="connsiteX52" fmla="*/ 9653283 w 12009304"/>
              <a:gd name="connsiteY52" fmla="*/ 4923348 h 6858000"/>
              <a:gd name="connsiteX53" fmla="*/ 9586087 w 12009304"/>
              <a:gd name="connsiteY53" fmla="*/ 4914420 h 6858000"/>
              <a:gd name="connsiteX54" fmla="*/ 8158743 w 12009304"/>
              <a:gd name="connsiteY54" fmla="*/ 4914420 h 6858000"/>
              <a:gd name="connsiteX55" fmla="*/ 7939863 w 12009304"/>
              <a:gd name="connsiteY55" fmla="*/ 5043420 h 6858000"/>
              <a:gd name="connsiteX56" fmla="*/ 7224650 w 12009304"/>
              <a:gd name="connsiteY56" fmla="*/ 6275065 h 6858000"/>
              <a:gd name="connsiteX57" fmla="*/ 7224650 w 12009304"/>
              <a:gd name="connsiteY57" fmla="*/ 6526922 h 6858000"/>
              <a:gd name="connsiteX58" fmla="*/ 7350544 w 12009304"/>
              <a:gd name="connsiteY58" fmla="*/ 6743723 h 6858000"/>
              <a:gd name="connsiteX59" fmla="*/ 7416905 w 12009304"/>
              <a:gd name="connsiteY59" fmla="*/ 6858000 h 6858000"/>
              <a:gd name="connsiteX60" fmla="*/ 5902610 w 12009304"/>
              <a:gd name="connsiteY60" fmla="*/ 6858000 h 6858000"/>
              <a:gd name="connsiteX61" fmla="*/ 4389357 w 12009304"/>
              <a:gd name="connsiteY61" fmla="*/ 6858000 h 6858000"/>
              <a:gd name="connsiteX62" fmla="*/ 0 w 12009304"/>
              <a:gd name="connsiteY6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2009304" h="6858000">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7" y="6858000"/>
                </a:lnTo>
                <a:lnTo>
                  <a:pt x="0" y="6858000"/>
                </a:ln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002060"/>
              </a:solidFill>
            </a:endParaRPr>
          </a:p>
        </p:txBody>
      </p:sp>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26215" y="6869816"/>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8" name="Line 10">
            <a:extLst>
              <a:ext uri="{FF2B5EF4-FFF2-40B4-BE49-F238E27FC236}">
                <a16:creationId xmlns:a16="http://schemas.microsoft.com/office/drawing/2014/main" id="{0B0374A3-4F59-4729-A0DE-A253865B5D03}"/>
              </a:ext>
            </a:extLst>
          </p:cNvPr>
          <p:cNvSpPr>
            <a:spLocks noChangeShapeType="1"/>
          </p:cNvSpPr>
          <p:nvPr/>
        </p:nvSpPr>
        <p:spPr bwMode="auto">
          <a:xfrm>
            <a:off x="-396598" y="7010400"/>
            <a:ext cx="12985195" cy="0"/>
          </a:xfrm>
          <a:prstGeom prst="line">
            <a:avLst/>
          </a:prstGeom>
          <a:ln w="76200">
            <a:solidFill>
              <a:schemeClr val="bg2"/>
            </a:solidFill>
            <a:round/>
            <a:headEnd/>
            <a:tailEnd/>
          </a:ln>
          <a:scene3d>
            <a:camera prst="orthographicFront"/>
            <a:lightRig rig="threePt" dir="t"/>
          </a:scene3d>
          <a:sp3d>
            <a:bevelT prst="relaxedInset"/>
          </a:sp3d>
        </p:spPr>
        <p:txBody>
          <a:bodyPr lIns="64291" tIns="32146" rIns="64291" bIns="32146"/>
          <a:lstStyle/>
          <a:p>
            <a:pPr algn="l"/>
            <a:endParaRPr lang="en-US" sz="1400" dirty="0">
              <a:solidFill>
                <a:srgbClr val="002060"/>
              </a:solidFill>
              <a:latin typeface="Gotham Medium" panose="02000604030000020004"/>
            </a:endParaRPr>
          </a:p>
        </p:txBody>
      </p:sp>
      <p:cxnSp>
        <p:nvCxnSpPr>
          <p:cNvPr id="9" name="Straight Connector 8">
            <a:extLst>
              <a:ext uri="{FF2B5EF4-FFF2-40B4-BE49-F238E27FC236}">
                <a16:creationId xmlns:a16="http://schemas.microsoft.com/office/drawing/2014/main" id="{ECBF4161-EDD7-4A93-81C8-0EAD6F22079B}"/>
              </a:ext>
            </a:extLst>
          </p:cNvPr>
          <p:cNvCxnSpPr>
            <a:cxnSpLocks/>
          </p:cNvCxnSpPr>
          <p:nvPr/>
        </p:nvCxnSpPr>
        <p:spPr>
          <a:xfrm>
            <a:off x="-420927" y="6864880"/>
            <a:ext cx="12985195" cy="0"/>
          </a:xfrm>
          <a:prstGeom prst="line">
            <a:avLst/>
          </a:prstGeom>
          <a:ln w="76200">
            <a:solidFill>
              <a:schemeClr val="bg2"/>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
        <p:nvSpPr>
          <p:cNvPr id="16" name="Line 10">
            <a:extLst>
              <a:ext uri="{FF2B5EF4-FFF2-40B4-BE49-F238E27FC236}">
                <a16:creationId xmlns:a16="http://schemas.microsoft.com/office/drawing/2014/main" id="{291BD761-4788-473E-B4D5-337F7713CAC6}"/>
              </a:ext>
            </a:extLst>
          </p:cNvPr>
          <p:cNvSpPr>
            <a:spLocks noChangeShapeType="1"/>
          </p:cNvSpPr>
          <p:nvPr/>
        </p:nvSpPr>
        <p:spPr bwMode="auto">
          <a:xfrm>
            <a:off x="-396598" y="6934200"/>
            <a:ext cx="13256362" cy="0"/>
          </a:xfrm>
          <a:prstGeom prst="line">
            <a:avLst/>
          </a:prstGeom>
          <a:ln w="76200">
            <a:solidFill>
              <a:schemeClr val="bg2"/>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dirty="0">
              <a:solidFill>
                <a:srgbClr val="002060"/>
              </a:solidFill>
              <a:latin typeface="Gotham Medium" panose="02000604030000020004"/>
            </a:endParaRPr>
          </a:p>
        </p:txBody>
      </p:sp>
      <p:sp>
        <p:nvSpPr>
          <p:cNvPr id="18" name="Rectangle 17">
            <a:extLst>
              <a:ext uri="{FF2B5EF4-FFF2-40B4-BE49-F238E27FC236}">
                <a16:creationId xmlns:a16="http://schemas.microsoft.com/office/drawing/2014/main" id="{31BEEB90-7597-4769-AB1C-7A08AF233D8D}"/>
              </a:ext>
            </a:extLst>
          </p:cNvPr>
          <p:cNvSpPr/>
          <p:nvPr/>
        </p:nvSpPr>
        <p:spPr>
          <a:xfrm>
            <a:off x="975452" y="974679"/>
            <a:ext cx="10058400" cy="5558731"/>
          </a:xfrm>
          <a:prstGeom prst="rect">
            <a:avLst/>
          </a:prstGeom>
          <a:solidFill>
            <a:schemeClr val="bg1">
              <a:alpha val="50000"/>
            </a:schemeClr>
          </a:solidFill>
          <a:ln w="76200">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endParaRPr lang="en-US" sz="300" b="1" u="sng" cap="all" dirty="0">
              <a:solidFill>
                <a:srgbClr val="002060"/>
              </a:solidFill>
            </a:endParaRPr>
          </a:p>
          <a:p>
            <a:pPr lvl="1"/>
            <a:r>
              <a:rPr lang="en-US" sz="2000" b="1" dirty="0">
                <a:solidFill>
                  <a:srgbClr val="002060"/>
                </a:solidFill>
              </a:rPr>
              <a:t>Following Jesus’ ascension, Peter demonstrated his love for Christ and commitment to God’s people. He played a key role in the first-century church (Acts 1:21–22; 2:14; 3:12; 4:8–20; 10:47–48). His declaration of commitment to Christ, even while imprisoned, came to fruition (5:17–42; 12:1–11). He grew from being “unlearned and ignorant” (4:13) to being the author of the two letters in the New Testament that bear his name. Although we don’t know the circumstances of Peter’s death, tradition suggests that he was crucified in Rome.</a:t>
            </a:r>
            <a:r>
              <a:rPr lang="en-US" sz="700" b="1" dirty="0">
                <a:solidFill>
                  <a:srgbClr val="002060"/>
                </a:solidFill>
              </a:rPr>
              <a:t> </a:t>
            </a:r>
          </a:p>
          <a:p>
            <a:pPr lvl="1"/>
            <a:r>
              <a:rPr lang="en-US" sz="700" b="1" dirty="0">
                <a:solidFill>
                  <a:srgbClr val="002060"/>
                </a:solidFill>
              </a:rPr>
              <a:t> </a:t>
            </a:r>
          </a:p>
          <a:p>
            <a:pPr lvl="1"/>
            <a:r>
              <a:rPr lang="en-US" sz="2000" b="1" dirty="0">
                <a:solidFill>
                  <a:srgbClr val="002060"/>
                </a:solidFill>
              </a:rPr>
              <a:t>Peter’s story following Jesus’ ascension is an important milestone marking his spiritual maturity. But we must not miss the formative issues of today’s lesson. The most significant aspect of Peter’s story may not be its beginning or ending but rather the remarkable turning point in the middle.</a:t>
            </a:r>
            <a:r>
              <a:rPr lang="en-US" sz="700" b="1" dirty="0">
                <a:solidFill>
                  <a:srgbClr val="002060"/>
                </a:solidFill>
              </a:rPr>
              <a:t> </a:t>
            </a:r>
          </a:p>
          <a:p>
            <a:pPr lvl="1"/>
            <a:r>
              <a:rPr lang="en-US" sz="700" b="1" dirty="0">
                <a:solidFill>
                  <a:srgbClr val="002060"/>
                </a:solidFill>
              </a:rPr>
              <a:t> </a:t>
            </a:r>
          </a:p>
          <a:p>
            <a:pPr lvl="1"/>
            <a:r>
              <a:rPr lang="en-US" sz="2000" b="1" dirty="0">
                <a:solidFill>
                  <a:srgbClr val="002060"/>
                </a:solidFill>
              </a:rPr>
              <a:t>Peter faced a painful low point in his life when he denied his Savior. We too will experience painful lows on our road to spiritual maturity—every Christian does. When such a low happens, the primary issue is how we respond. Peter heard Jesus speak of four possible outcomes in hearing the Word (see Matthew 13:1–9). Three of those are quite negative, but they need not be considered irreversible. God redeemed Peter’s failure and used his weakness to strengthen his faith. The same can happen with us. </a:t>
            </a:r>
          </a:p>
        </p:txBody>
      </p:sp>
      <p:sp>
        <p:nvSpPr>
          <p:cNvPr id="20" name="Rectangle 19">
            <a:extLst>
              <a:ext uri="{FF2B5EF4-FFF2-40B4-BE49-F238E27FC236}">
                <a16:creationId xmlns:a16="http://schemas.microsoft.com/office/drawing/2014/main" id="{BCBD2F49-815B-418F-8629-2DDA84C136B6}"/>
              </a:ext>
            </a:extLst>
          </p:cNvPr>
          <p:cNvSpPr/>
          <p:nvPr/>
        </p:nvSpPr>
        <p:spPr>
          <a:xfrm>
            <a:off x="2514600" y="266046"/>
            <a:ext cx="5105400" cy="44258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0"/>
              </a:spcAft>
            </a:pPr>
            <a:r>
              <a:rPr lang="en-US" sz="24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Time to Change the Story</a:t>
            </a:r>
          </a:p>
        </p:txBody>
      </p:sp>
      <p:sp>
        <p:nvSpPr>
          <p:cNvPr id="21" name="Rectangle 20">
            <a:extLst>
              <a:ext uri="{FF2B5EF4-FFF2-40B4-BE49-F238E27FC236}">
                <a16:creationId xmlns:a16="http://schemas.microsoft.com/office/drawing/2014/main" id="{A04F92F1-B4CA-4743-9C01-4E7D2D34F37C}"/>
              </a:ext>
            </a:extLst>
          </p:cNvPr>
          <p:cNvSpPr/>
          <p:nvPr/>
        </p:nvSpPr>
        <p:spPr>
          <a:xfrm>
            <a:off x="210867" y="239436"/>
            <a:ext cx="2227533" cy="495807"/>
          </a:xfrm>
          <a:prstGeom prst="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gn="l"/>
            <a:r>
              <a:rPr lang="en-US" sz="2800" b="1" dirty="0">
                <a:solidFill>
                  <a:schemeClr val="bg1"/>
                </a:solidFill>
                <a:latin typeface="Gotham Medium" panose="02000604030000020004"/>
              </a:rPr>
              <a:t>CONCLUSION:</a:t>
            </a:r>
            <a:endParaRPr lang="en-US" sz="2000" b="1" dirty="0">
              <a:solidFill>
                <a:schemeClr val="bg1"/>
              </a:solidFill>
              <a:latin typeface="Gotham Medium" panose="02000604030000020004"/>
            </a:endParaRPr>
          </a:p>
        </p:txBody>
      </p:sp>
      <p:sp>
        <p:nvSpPr>
          <p:cNvPr id="2" name="Slide Number Placeholder 1">
            <a:extLst>
              <a:ext uri="{FF2B5EF4-FFF2-40B4-BE49-F238E27FC236}">
                <a16:creationId xmlns:a16="http://schemas.microsoft.com/office/drawing/2014/main" id="{AA0ED208-FB09-0980-96ED-F50DF33C03A7}"/>
              </a:ext>
            </a:extLst>
          </p:cNvPr>
          <p:cNvSpPr>
            <a:spLocks noGrp="1"/>
          </p:cNvSpPr>
          <p:nvPr>
            <p:ph type="sldNum" sz="quarter" idx="2"/>
          </p:nvPr>
        </p:nvSpPr>
        <p:spPr>
          <a:xfrm>
            <a:off x="8737600" y="6356353"/>
            <a:ext cx="2844800" cy="365125"/>
          </a:xfrm>
        </p:spPr>
        <p:txBody>
          <a:bodyPr/>
          <a:lstStyle/>
          <a:p>
            <a:fld id="{86CB4B4D-7CA3-9044-876B-883B54F8677D}" type="slidenum">
              <a:rPr lang="en-US" sz="1600" smtClean="0">
                <a:solidFill>
                  <a:schemeClr val="bg1"/>
                </a:solidFill>
                <a:latin typeface="Arial Black" panose="020B0A04020102020204" pitchFamily="34" charset="0"/>
              </a:rPr>
              <a:pPr/>
              <a:t>14</a:t>
            </a:fld>
            <a:endParaRPr lang="en-US" sz="1600">
              <a:solidFill>
                <a:schemeClr val="bg1"/>
              </a:solidFill>
              <a:latin typeface="Arial Black" panose="020B0A04020102020204" pitchFamily="34" charset="0"/>
            </a:endParaRPr>
          </a:p>
        </p:txBody>
      </p:sp>
      <p:sp>
        <p:nvSpPr>
          <p:cNvPr id="3" name="Title 2">
            <a:extLst>
              <a:ext uri="{FF2B5EF4-FFF2-40B4-BE49-F238E27FC236}">
                <a16:creationId xmlns:a16="http://schemas.microsoft.com/office/drawing/2014/main" id="{0AA42ECA-490A-08AE-C1B8-A8BEB09C3333}"/>
              </a:ext>
            </a:extLst>
          </p:cNvPr>
          <p:cNvSpPr txBox="1">
            <a:spLocks/>
          </p:cNvSpPr>
          <p:nvPr/>
        </p:nvSpPr>
        <p:spPr>
          <a:xfrm>
            <a:off x="8153400" y="120708"/>
            <a:ext cx="3809140" cy="322181"/>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000" b="1" i="1" cap="small" dirty="0">
                <a:solidFill>
                  <a:schemeClr val="bg1"/>
                </a:solidFill>
                <a:latin typeface="Gotham Medium" panose="02000604030000020004"/>
              </a:rPr>
              <a:t>SIMON PETER, RESTORED DISCIPLE</a:t>
            </a:r>
          </a:p>
        </p:txBody>
      </p:sp>
    </p:spTree>
    <p:extLst>
      <p:ext uri="{BB962C8B-B14F-4D97-AF65-F5344CB8AC3E}">
        <p14:creationId xmlns:p14="http://schemas.microsoft.com/office/powerpoint/2010/main" val="31297285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E0E08A8E-44E9-45B0-8B50-4F7F860FB96D}"/>
              </a:ext>
            </a:extLst>
          </p:cNvPr>
          <p:cNvSpPr txBox="1"/>
          <p:nvPr/>
        </p:nvSpPr>
        <p:spPr>
          <a:xfrm>
            <a:off x="9522" y="-3497"/>
            <a:ext cx="2733678" cy="584295"/>
          </a:xfrm>
          <a:prstGeom prst="rect">
            <a:avLst/>
          </a:prstGeom>
          <a:solidFill>
            <a:srgbClr val="0070C0"/>
          </a:solidFill>
          <a:ln>
            <a:noFill/>
          </a:ln>
        </p:spPr>
        <p:txBody>
          <a:bodyPr wrap="square" lIns="64291" tIns="32146" rIns="64291" bIns="32146" rtlCol="0">
            <a:spAutoFit/>
          </a:bodyPr>
          <a:lstStyle/>
          <a:p>
            <a:pPr algn="l"/>
            <a:r>
              <a:rPr lang="en-US" sz="3400" b="1" dirty="0">
                <a:solidFill>
                  <a:schemeClr val="bg1"/>
                </a:solidFill>
                <a:effectLst>
                  <a:outerShdw blurRad="38100" dist="38100" dir="2700000" algn="tl">
                    <a:srgbClr val="000000">
                      <a:alpha val="43137"/>
                    </a:srgbClr>
                  </a:outerShdw>
                </a:effectLst>
                <a:latin typeface="Gotham Medium" panose="02000604030000020004"/>
              </a:rPr>
              <a:t>CONCLUSION</a:t>
            </a:r>
            <a:endParaRPr lang="en-US" sz="2500" b="1" dirty="0">
              <a:solidFill>
                <a:schemeClr val="bg1"/>
              </a:solidFill>
              <a:effectLst>
                <a:outerShdw blurRad="38100" dist="38100" dir="2700000" algn="tl">
                  <a:srgbClr val="000000">
                    <a:alpha val="43137"/>
                  </a:srgbClr>
                </a:outerShdw>
              </a:effectLst>
              <a:latin typeface="Gotham Medium" panose="02000604030000020004"/>
            </a:endParaRPr>
          </a:p>
        </p:txBody>
      </p:sp>
      <p:cxnSp>
        <p:nvCxnSpPr>
          <p:cNvPr id="21" name="Straight Connector 20">
            <a:extLst>
              <a:ext uri="{FF2B5EF4-FFF2-40B4-BE49-F238E27FC236}">
                <a16:creationId xmlns:a16="http://schemas.microsoft.com/office/drawing/2014/main" id="{22F8F15B-CC40-4200-A69F-FFD4094F4EFC}"/>
              </a:ext>
            </a:extLst>
          </p:cNvPr>
          <p:cNvCxnSpPr/>
          <p:nvPr/>
        </p:nvCxnSpPr>
        <p:spPr>
          <a:xfrm>
            <a:off x="-228600" y="533400"/>
            <a:ext cx="128016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itle 2">
            <a:extLst>
              <a:ext uri="{FF2B5EF4-FFF2-40B4-BE49-F238E27FC236}">
                <a16:creationId xmlns:a16="http://schemas.microsoft.com/office/drawing/2014/main" id="{677FC927-7CB2-4858-9126-4B062A86ABDD}"/>
              </a:ext>
            </a:extLst>
          </p:cNvPr>
          <p:cNvSpPr txBox="1">
            <a:spLocks/>
          </p:cNvSpPr>
          <p:nvPr/>
        </p:nvSpPr>
        <p:spPr>
          <a:xfrm>
            <a:off x="9175720" y="56521"/>
            <a:ext cx="3016280" cy="514350"/>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4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effectLst>
                  <a:outerShdw blurRad="38100" dist="38100" dir="2700000" algn="tl">
                    <a:srgbClr val="000000">
                      <a:alpha val="43137"/>
                    </a:srgbClr>
                  </a:outerShdw>
                </a:effectLst>
                <a:latin typeface="Gotham Medium" panose="02000604030000020004"/>
              </a:rPr>
              <a:t>SIMON PETER, RESTORED DISCIPLE</a:t>
            </a:r>
          </a:p>
        </p:txBody>
      </p:sp>
      <p:sp>
        <p:nvSpPr>
          <p:cNvPr id="15" name="Rectangle: Rounded Corners 6">
            <a:extLst>
              <a:ext uri="{FF2B5EF4-FFF2-40B4-BE49-F238E27FC236}">
                <a16:creationId xmlns:a16="http://schemas.microsoft.com/office/drawing/2014/main" id="{19D84E3C-EC1C-40A8-9BE4-CB83B851C0AC}"/>
              </a:ext>
            </a:extLst>
          </p:cNvPr>
          <p:cNvSpPr txBox="1"/>
          <p:nvPr/>
        </p:nvSpPr>
        <p:spPr>
          <a:xfrm>
            <a:off x="762000" y="979825"/>
            <a:ext cx="9906000" cy="708023"/>
          </a:xfrm>
          <a:prstGeom prst="rect">
            <a:avLst/>
          </a:prstGeom>
          <a:solidFill>
            <a:srgbClr val="002060">
              <a:alpha val="6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152400">
            <a:bevelT w="190500" h="38100"/>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0008" tIns="90008" rIns="90008" bIns="90008" numCol="1" spcCol="893" anchor="ctr" anchorCtr="0">
            <a:noAutofit/>
          </a:bodyPr>
          <a:lstStyle/>
          <a:p>
            <a:pPr defTabSz="562550">
              <a:lnSpc>
                <a:spcPct val="90000"/>
              </a:lnSpc>
              <a:spcBef>
                <a:spcPct val="0"/>
              </a:spcBef>
              <a:spcAft>
                <a:spcPct val="35000"/>
              </a:spcAft>
            </a:pPr>
            <a:r>
              <a:rPr lang="en-US" sz="2800" b="1" cap="small" dirty="0">
                <a:solidFill>
                  <a:schemeClr val="bg1">
                    <a:lumMod val="95000"/>
                  </a:schemeClr>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rPr>
              <a:t>Live It Out: </a:t>
            </a:r>
          </a:p>
        </p:txBody>
      </p:sp>
      <p:sp>
        <p:nvSpPr>
          <p:cNvPr id="16" name="Rectangle 15">
            <a:extLst>
              <a:ext uri="{FF2B5EF4-FFF2-40B4-BE49-F238E27FC236}">
                <a16:creationId xmlns:a16="http://schemas.microsoft.com/office/drawing/2014/main" id="{F458977A-D61D-4781-A330-C460143E239E}"/>
              </a:ext>
            </a:extLst>
          </p:cNvPr>
          <p:cNvSpPr/>
          <p:nvPr/>
        </p:nvSpPr>
        <p:spPr>
          <a:xfrm>
            <a:off x="762000" y="4475295"/>
            <a:ext cx="9906000" cy="1696905"/>
          </a:xfrm>
          <a:prstGeom prst="rect">
            <a:avLst/>
          </a:prstGeom>
          <a:solidFill>
            <a:srgbClr val="002060">
              <a:alpha val="6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914400" marR="0">
              <a:lnSpc>
                <a:spcPct val="107000"/>
              </a:lnSpc>
              <a:spcBef>
                <a:spcPts val="0"/>
              </a:spcBef>
              <a:spcAft>
                <a:spcPts val="0"/>
              </a:spcAft>
            </a:pPr>
            <a:r>
              <a:rPr lang="en-US" sz="2000" b="1" dirty="0">
                <a:solidFill>
                  <a:schemeClr val="bg1">
                    <a:lumMod val="95000"/>
                  </a:schemeClr>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Jesus’ reinstatement of Peter is an incredible encouragement to us.  No matter how far we may have strayed from God, through repentance we can still be used for His kingdom.  What parts of your story—past or present—make you feel unworthy to be used by God? Take the opportunity to review the words of Amazing Grace as you offer this prayer in the week ahead.</a:t>
            </a:r>
          </a:p>
        </p:txBody>
      </p:sp>
      <p:sp>
        <p:nvSpPr>
          <p:cNvPr id="17" name="Rectangle 16">
            <a:extLst>
              <a:ext uri="{FF2B5EF4-FFF2-40B4-BE49-F238E27FC236}">
                <a16:creationId xmlns:a16="http://schemas.microsoft.com/office/drawing/2014/main" id="{FA587F66-BEFF-4D6C-AEF0-FA091908B866}"/>
              </a:ext>
            </a:extLst>
          </p:cNvPr>
          <p:cNvSpPr/>
          <p:nvPr/>
        </p:nvSpPr>
        <p:spPr>
          <a:xfrm>
            <a:off x="762000" y="4032708"/>
            <a:ext cx="9906000" cy="442587"/>
          </a:xfrm>
          <a:prstGeom prst="rect">
            <a:avLst/>
          </a:prstGeom>
          <a:solidFill>
            <a:schemeClr val="bg1">
              <a:alpha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0"/>
              </a:spcAft>
            </a:pPr>
            <a:r>
              <a:rPr lang="en-US" sz="24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Never Too Far Gone</a:t>
            </a:r>
          </a:p>
        </p:txBody>
      </p:sp>
      <p:sp>
        <p:nvSpPr>
          <p:cNvPr id="11" name="Rectangle 10">
            <a:extLst>
              <a:ext uri="{FF2B5EF4-FFF2-40B4-BE49-F238E27FC236}">
                <a16:creationId xmlns:a16="http://schemas.microsoft.com/office/drawing/2014/main" id="{F099FE17-7908-4AD1-B569-6C1C8B4F1F02}"/>
              </a:ext>
            </a:extLst>
          </p:cNvPr>
          <p:cNvSpPr/>
          <p:nvPr/>
        </p:nvSpPr>
        <p:spPr>
          <a:xfrm>
            <a:off x="762000" y="1687848"/>
            <a:ext cx="9906000" cy="1628105"/>
          </a:xfrm>
          <a:prstGeom prst="rect">
            <a:avLst/>
          </a:prstGeom>
          <a:solidFill>
            <a:srgbClr val="002060">
              <a:alpha val="6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lvl="1">
              <a:lnSpc>
                <a:spcPct val="107000"/>
              </a:lnSpc>
            </a:pPr>
            <a:r>
              <a:rPr lang="en-US" sz="2400" b="1" i="1" kern="0" dirty="0">
                <a:solidFill>
                  <a:schemeClr val="bg1">
                    <a:lumMod val="95000"/>
                  </a:schemeClr>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For all those moments when we wonder whether our past invalidates our future potential, we have the testimony of Peter to encourage us.  As we use this week to contemplate God’s forgiveness, let us go forth in gratitude for what God can use imperfect people to accomplish. </a:t>
            </a:r>
          </a:p>
        </p:txBody>
      </p:sp>
      <p:sp>
        <p:nvSpPr>
          <p:cNvPr id="2" name="Slide Number Placeholder 1">
            <a:extLst>
              <a:ext uri="{FF2B5EF4-FFF2-40B4-BE49-F238E27FC236}">
                <a16:creationId xmlns:a16="http://schemas.microsoft.com/office/drawing/2014/main" id="{E4F500FB-EFA8-EFE5-0DBF-E4726DCD4D94}"/>
              </a:ext>
            </a:extLst>
          </p:cNvPr>
          <p:cNvSpPr>
            <a:spLocks noGrp="1"/>
          </p:cNvSpPr>
          <p:nvPr>
            <p:ph type="sldNum" sz="quarter" idx="2"/>
          </p:nvPr>
        </p:nvSpPr>
        <p:spPr>
          <a:xfrm>
            <a:off x="8737600" y="6356353"/>
            <a:ext cx="2844800" cy="365125"/>
          </a:xfrm>
        </p:spPr>
        <p:txBody>
          <a:bodyPr/>
          <a:lstStyle/>
          <a:p>
            <a:fld id="{86CB4B4D-7CA3-9044-876B-883B54F8677D}" type="slidenum">
              <a:rPr lang="en-US" sz="1600" smtClean="0">
                <a:solidFill>
                  <a:schemeClr val="bg1"/>
                </a:solidFill>
                <a:latin typeface="Arial Black" panose="020B0A04020102020204" pitchFamily="34" charset="0"/>
              </a:rPr>
              <a:pPr/>
              <a:t>15</a:t>
            </a:fld>
            <a:endParaRPr lang="en-US" sz="1600">
              <a:solidFill>
                <a:schemeClr val="bg1"/>
              </a:solidFill>
              <a:latin typeface="Arial Black" panose="020B0A04020102020204" pitchFamily="34" charset="0"/>
            </a:endParaRPr>
          </a:p>
        </p:txBody>
      </p:sp>
      <p:sp>
        <p:nvSpPr>
          <p:cNvPr id="4" name="TextBox 3">
            <a:extLst>
              <a:ext uri="{FF2B5EF4-FFF2-40B4-BE49-F238E27FC236}">
                <a16:creationId xmlns:a16="http://schemas.microsoft.com/office/drawing/2014/main" id="{C1546560-E672-2FC4-4590-F82CD5F6ABFD}"/>
              </a:ext>
            </a:extLst>
          </p:cNvPr>
          <p:cNvSpPr txBox="1"/>
          <p:nvPr/>
        </p:nvSpPr>
        <p:spPr>
          <a:xfrm>
            <a:off x="2590800" y="1143000"/>
            <a:ext cx="6839262" cy="400110"/>
          </a:xfrm>
          <a:prstGeom prst="rect">
            <a:avLst/>
          </a:prstGeom>
          <a:noFill/>
        </p:spPr>
        <p:txBody>
          <a:bodyPr wrap="square">
            <a:spAutoFit/>
          </a:bodyPr>
          <a:lstStyle/>
          <a:p>
            <a:r>
              <a:rPr lang="en-US" sz="2000" b="1" cap="small" dirty="0">
                <a:solidFill>
                  <a:schemeClr val="bg1">
                    <a:lumMod val="95000"/>
                  </a:schemeClr>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rPr>
              <a:t>Accept God’s amazing grace, and let it transform you. </a:t>
            </a:r>
            <a:endParaRPr lang="en-US" sz="2000" dirty="0"/>
          </a:p>
        </p:txBody>
      </p:sp>
    </p:spTree>
    <p:extLst>
      <p:ext uri="{BB962C8B-B14F-4D97-AF65-F5344CB8AC3E}">
        <p14:creationId xmlns:p14="http://schemas.microsoft.com/office/powerpoint/2010/main" val="34520858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C55079D-4BA2-40CE-9A65-B2B4DAF5DBC6}"/>
              </a:ext>
            </a:extLst>
          </p:cNvPr>
          <p:cNvSpPr txBox="1"/>
          <p:nvPr/>
        </p:nvSpPr>
        <p:spPr>
          <a:xfrm>
            <a:off x="525828" y="304800"/>
            <a:ext cx="2838074" cy="959027"/>
          </a:xfrm>
          <a:prstGeom prst="rect">
            <a:avLst/>
          </a:prstGeom>
          <a:noFill/>
        </p:spPr>
        <p:txBody>
          <a:bodyPr wrap="square">
            <a:spAutoFit/>
          </a:bodyPr>
          <a:lstStyle/>
          <a:p>
            <a:pPr marL="0" lvl="2">
              <a:lnSpc>
                <a:spcPct val="107000"/>
              </a:lnSpc>
            </a:pPr>
            <a:r>
              <a:rPr lang="en-US" sz="48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Prayer</a:t>
            </a:r>
            <a:endParaRPr lang="en-US" sz="4800"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8" name="Line 10">
            <a:extLst>
              <a:ext uri="{FF2B5EF4-FFF2-40B4-BE49-F238E27FC236}">
                <a16:creationId xmlns:a16="http://schemas.microsoft.com/office/drawing/2014/main" id="{05A31FDE-B23E-4932-97D3-105527275301}"/>
              </a:ext>
            </a:extLst>
          </p:cNvPr>
          <p:cNvSpPr>
            <a:spLocks noChangeShapeType="1"/>
          </p:cNvSpPr>
          <p:nvPr/>
        </p:nvSpPr>
        <p:spPr bwMode="auto">
          <a:xfrm flipV="1">
            <a:off x="-304800" y="152400"/>
            <a:ext cx="12801600" cy="64384"/>
          </a:xfrm>
          <a:prstGeom prst="line">
            <a:avLst/>
          </a:prstGeom>
          <a:noFill/>
          <a:ln w="77063">
            <a:solidFill>
              <a:schemeClr val="bg1"/>
            </a:solidFill>
            <a:round/>
            <a:headEnd/>
            <a:tailEnd/>
          </a:ln>
        </p:spPr>
        <p:txBody>
          <a:bodyPr lIns="64291" tIns="32146" rIns="64291" bIns="32146"/>
          <a:lstStyle/>
          <a:p>
            <a:pPr algn="l"/>
            <a:endParaRPr lang="en-US" sz="1400" dirty="0">
              <a:solidFill>
                <a:schemeClr val="bg1"/>
              </a:solidFill>
              <a:latin typeface="Gotham Medium" panose="02000604030000020004"/>
            </a:endParaRPr>
          </a:p>
        </p:txBody>
      </p:sp>
      <p:sp>
        <p:nvSpPr>
          <p:cNvPr id="9" name="Line 10">
            <a:extLst>
              <a:ext uri="{FF2B5EF4-FFF2-40B4-BE49-F238E27FC236}">
                <a16:creationId xmlns:a16="http://schemas.microsoft.com/office/drawing/2014/main" id="{5A45F950-DF44-4AA3-8E54-47FE2AFB00FE}"/>
              </a:ext>
            </a:extLst>
          </p:cNvPr>
          <p:cNvSpPr>
            <a:spLocks noChangeShapeType="1"/>
          </p:cNvSpPr>
          <p:nvPr/>
        </p:nvSpPr>
        <p:spPr bwMode="auto">
          <a:xfrm flipV="1">
            <a:off x="-304800" y="304800"/>
            <a:ext cx="12801600" cy="64384"/>
          </a:xfrm>
          <a:prstGeom prst="line">
            <a:avLst/>
          </a:prstGeom>
          <a:noFill/>
          <a:ln w="77063">
            <a:solidFill>
              <a:schemeClr val="bg1"/>
            </a:solidFill>
            <a:round/>
            <a:headEnd/>
            <a:tailEnd/>
          </a:ln>
        </p:spPr>
        <p:txBody>
          <a:bodyPr lIns="64291" tIns="32146" rIns="64291" bIns="32146"/>
          <a:lstStyle/>
          <a:p>
            <a:pPr algn="l"/>
            <a:endParaRPr lang="en-US" sz="1400" dirty="0">
              <a:solidFill>
                <a:schemeClr val="bg1"/>
              </a:solidFill>
              <a:latin typeface="Gotham Medium" panose="02000604030000020004"/>
            </a:endParaRPr>
          </a:p>
        </p:txBody>
      </p:sp>
      <p:sp>
        <p:nvSpPr>
          <p:cNvPr id="10" name="Line 10">
            <a:extLst>
              <a:ext uri="{FF2B5EF4-FFF2-40B4-BE49-F238E27FC236}">
                <a16:creationId xmlns:a16="http://schemas.microsoft.com/office/drawing/2014/main" id="{F45D9594-EC48-494D-93EA-6959D7756831}"/>
              </a:ext>
            </a:extLst>
          </p:cNvPr>
          <p:cNvSpPr>
            <a:spLocks noChangeShapeType="1"/>
          </p:cNvSpPr>
          <p:nvPr/>
        </p:nvSpPr>
        <p:spPr bwMode="auto">
          <a:xfrm flipV="1">
            <a:off x="-433137" y="6641216"/>
            <a:ext cx="12801600" cy="64384"/>
          </a:xfrm>
          <a:prstGeom prst="line">
            <a:avLst/>
          </a:prstGeom>
          <a:noFill/>
          <a:ln w="77063">
            <a:solidFill>
              <a:schemeClr val="bg1"/>
            </a:solidFill>
            <a:round/>
            <a:headEnd/>
            <a:tailEnd/>
          </a:ln>
        </p:spPr>
        <p:txBody>
          <a:bodyPr lIns="64291" tIns="32146" rIns="64291" bIns="32146"/>
          <a:lstStyle/>
          <a:p>
            <a:pPr algn="l"/>
            <a:endParaRPr lang="en-US" sz="1400" dirty="0">
              <a:solidFill>
                <a:schemeClr val="bg1"/>
              </a:solidFill>
              <a:latin typeface="Gotham Medium" panose="02000604030000020004"/>
            </a:endParaRPr>
          </a:p>
        </p:txBody>
      </p:sp>
      <p:sp>
        <p:nvSpPr>
          <p:cNvPr id="5" name="TextBox 4">
            <a:extLst>
              <a:ext uri="{FF2B5EF4-FFF2-40B4-BE49-F238E27FC236}">
                <a16:creationId xmlns:a16="http://schemas.microsoft.com/office/drawing/2014/main" id="{5BC1F803-ABAE-98F0-02A5-E7EC0892F125}"/>
              </a:ext>
            </a:extLst>
          </p:cNvPr>
          <p:cNvSpPr txBox="1"/>
          <p:nvPr/>
        </p:nvSpPr>
        <p:spPr>
          <a:xfrm>
            <a:off x="304800" y="1175607"/>
            <a:ext cx="6248400" cy="4421723"/>
          </a:xfrm>
          <a:prstGeom prst="rect">
            <a:avLst/>
          </a:prstGeom>
          <a:solidFill>
            <a:schemeClr val="bg1">
              <a:alpha val="50000"/>
            </a:schemeClr>
          </a:solidFill>
        </p:spPr>
        <p:txBody>
          <a:bodyPr wrap="square">
            <a:spAutoFit/>
          </a:bodyPr>
          <a:lstStyle/>
          <a:p>
            <a:pPr marL="0" marR="0">
              <a:lnSpc>
                <a:spcPct val="107000"/>
              </a:lnSpc>
              <a:spcBef>
                <a:spcPts val="0"/>
              </a:spcBef>
              <a:spcAft>
                <a:spcPts val="0"/>
              </a:spcAft>
            </a:pPr>
            <a:r>
              <a:rPr lang="en-US" sz="2400" b="1" i="1" dirty="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Father,</a:t>
            </a:r>
          </a:p>
          <a:p>
            <a:pPr lvl="1">
              <a:lnSpc>
                <a:spcPct val="107000"/>
              </a:lnSpc>
            </a:pPr>
            <a:r>
              <a:rPr lang="en-US" sz="2400" b="1" i="1" dirty="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We identify with Peter’s shame and regret for denying You in Your darkest hour.  Like Peter, we have had moments or seasons when we have turned our backs on You.  Thank You for the incredible gift of forgiveness and reinstatement into Your kingdom work.  Use us for whatever purposes You have in store for us.  In Jesus’ name we pray.  Amen. </a:t>
            </a:r>
          </a:p>
          <a:p>
            <a:pPr marL="0" marR="0">
              <a:lnSpc>
                <a:spcPct val="107000"/>
              </a:lnSpc>
              <a:spcBef>
                <a:spcPts val="0"/>
              </a:spcBef>
              <a:spcAft>
                <a:spcPts val="0"/>
              </a:spcAft>
            </a:pPr>
            <a:endParaRPr lang="en-US" sz="2400" b="1" i="1" dirty="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7B05A46B-31AA-F3B8-5790-2AA12E2CCCBC}"/>
              </a:ext>
            </a:extLst>
          </p:cNvPr>
          <p:cNvSpPr>
            <a:spLocks noGrp="1"/>
          </p:cNvSpPr>
          <p:nvPr>
            <p:ph type="sldNum" sz="quarter" idx="2"/>
          </p:nvPr>
        </p:nvSpPr>
        <p:spPr>
          <a:xfrm>
            <a:off x="9118151" y="6308283"/>
            <a:ext cx="2844800" cy="365125"/>
          </a:xfrm>
        </p:spPr>
        <p:txBody>
          <a:bodyPr/>
          <a:lstStyle/>
          <a:p>
            <a:fld id="{86CB4B4D-7CA3-9044-876B-883B54F8677D}" type="slidenum">
              <a:rPr lang="en-US" sz="1600" smtClean="0">
                <a:solidFill>
                  <a:schemeClr val="bg1"/>
                </a:solidFill>
                <a:latin typeface="Arial Black" panose="020B0A04020102020204" pitchFamily="34" charset="0"/>
              </a:rPr>
              <a:pPr/>
              <a:t>16</a:t>
            </a:fld>
            <a:endParaRPr lang="en-US" sz="1600">
              <a:solidFill>
                <a:schemeClr val="bg1"/>
              </a:solidFill>
              <a:latin typeface="Arial Black" panose="020B0A04020102020204" pitchFamily="34" charset="0"/>
            </a:endParaRPr>
          </a:p>
        </p:txBody>
      </p:sp>
      <p:sp>
        <p:nvSpPr>
          <p:cNvPr id="11" name="Rectangle: Rounded Corners 10">
            <a:extLst>
              <a:ext uri="{FF2B5EF4-FFF2-40B4-BE49-F238E27FC236}">
                <a16:creationId xmlns:a16="http://schemas.microsoft.com/office/drawing/2014/main" id="{87BA547B-84B6-0AE7-C8AF-39D60DDD50A1}"/>
              </a:ext>
            </a:extLst>
          </p:cNvPr>
          <p:cNvSpPr/>
          <p:nvPr/>
        </p:nvSpPr>
        <p:spPr>
          <a:xfrm>
            <a:off x="6934200" y="878427"/>
            <a:ext cx="4681268" cy="5253546"/>
          </a:xfrm>
          <a:prstGeom prst="roundRect">
            <a:avLst/>
          </a:prstGeom>
          <a:blipFill>
            <a:blip r:embed="rId3"/>
            <a:stretch>
              <a:fillRect/>
            </a:stretch>
          </a:blip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67121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3F08298-F5E3-4123-BDAC-1FA06E9A9854}"/>
              </a:ext>
            </a:extLst>
          </p:cNvPr>
          <p:cNvSpPr txBox="1"/>
          <p:nvPr/>
        </p:nvSpPr>
        <p:spPr>
          <a:xfrm>
            <a:off x="5577636" y="454058"/>
            <a:ext cx="1723270" cy="769441"/>
          </a:xfrm>
          <a:prstGeom prst="rect">
            <a:avLst/>
          </a:prstGeom>
          <a:noFill/>
        </p:spPr>
        <p:txBody>
          <a:bodyPr wrap="square">
            <a:spAutoFit/>
          </a:bodyPr>
          <a:lstStyle/>
          <a:p>
            <a:pPr algn="ctr">
              <a:buFont typeface="Arial" pitchFamily="34" charset="0"/>
              <a:buNone/>
            </a:pPr>
            <a:r>
              <a:rPr lang="en-US" sz="4400" i="1" cap="small" dirty="0">
                <a:solidFill>
                  <a:schemeClr val="bg1"/>
                </a:solidFill>
                <a:effectLst>
                  <a:outerShdw blurRad="38100" dist="38100" dir="2700000" algn="tl">
                    <a:srgbClr val="000000">
                      <a:alpha val="43137"/>
                    </a:srgbClr>
                  </a:outerShdw>
                </a:effectLst>
                <a:latin typeface="Arial Black" panose="020B0A04020102020204" pitchFamily="34" charset="0"/>
              </a:rPr>
              <a:t>End</a:t>
            </a:r>
          </a:p>
        </p:txBody>
      </p:sp>
      <p:grpSp>
        <p:nvGrpSpPr>
          <p:cNvPr id="15" name="Group 14">
            <a:extLst>
              <a:ext uri="{FF2B5EF4-FFF2-40B4-BE49-F238E27FC236}">
                <a16:creationId xmlns:a16="http://schemas.microsoft.com/office/drawing/2014/main" id="{4CE4DA9E-38FE-41D7-A06A-A87164664D1E}"/>
              </a:ext>
            </a:extLst>
          </p:cNvPr>
          <p:cNvGrpSpPr/>
          <p:nvPr/>
        </p:nvGrpSpPr>
        <p:grpSpPr>
          <a:xfrm>
            <a:off x="7575550" y="5949947"/>
            <a:ext cx="4557907" cy="698129"/>
            <a:chOff x="1449360" y="8523847"/>
            <a:chExt cx="8020643" cy="888784"/>
          </a:xfrm>
        </p:grpSpPr>
        <p:grpSp>
          <p:nvGrpSpPr>
            <p:cNvPr id="16" name="Group 15">
              <a:extLst>
                <a:ext uri="{FF2B5EF4-FFF2-40B4-BE49-F238E27FC236}">
                  <a16:creationId xmlns:a16="http://schemas.microsoft.com/office/drawing/2014/main" id="{9FBEA479-D973-4A9E-BF81-8FCEA5E1FF38}"/>
                </a:ext>
              </a:extLst>
            </p:cNvPr>
            <p:cNvGrpSpPr/>
            <p:nvPr/>
          </p:nvGrpSpPr>
          <p:grpSpPr>
            <a:xfrm>
              <a:off x="2399144" y="8523847"/>
              <a:ext cx="6121074" cy="457200"/>
              <a:chOff x="3142974" y="6271325"/>
              <a:chExt cx="6718852" cy="1014475"/>
            </a:xfrm>
          </p:grpSpPr>
          <p:sp>
            <p:nvSpPr>
              <p:cNvPr id="18" name="Rectangle: Rounded Corners 17">
                <a:extLst>
                  <a:ext uri="{FF2B5EF4-FFF2-40B4-BE49-F238E27FC236}">
                    <a16:creationId xmlns:a16="http://schemas.microsoft.com/office/drawing/2014/main" id="{CC85257D-249F-455F-88F6-560B1F5B14BD}"/>
                  </a:ext>
                </a:extLst>
              </p:cNvPr>
              <p:cNvSpPr/>
              <p:nvPr/>
            </p:nvSpPr>
            <p:spPr>
              <a:xfrm>
                <a:off x="3142974" y="6321352"/>
                <a:ext cx="6718852" cy="914398"/>
              </a:xfrm>
              <a:prstGeom prst="roundRect">
                <a:avLst/>
              </a:prstGeom>
              <a:blipFill rotWithShape="1">
                <a:blip r:embed="rId3" cstate="email">
                  <a:extLst>
                    <a:ext uri="{28A0092B-C50C-407E-A947-70E740481C1C}">
                      <a14:useLocalDpi xmlns:a14="http://schemas.microsoft.com/office/drawing/2010/main"/>
                    </a:ext>
                  </a:extLst>
                </a:blip>
                <a:srcRect/>
                <a:tile tx="0" ty="0" sx="100000" sy="100000" flip="none" algn="tl"/>
              </a:blip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duster"/>
                </a:endParaRPr>
              </a:p>
            </p:txBody>
          </p:sp>
          <p:grpSp>
            <p:nvGrpSpPr>
              <p:cNvPr id="19" name="Group 18">
                <a:extLst>
                  <a:ext uri="{FF2B5EF4-FFF2-40B4-BE49-F238E27FC236}">
                    <a16:creationId xmlns:a16="http://schemas.microsoft.com/office/drawing/2014/main" id="{8D9B3BED-9745-4D34-896B-DC5A7C991706}"/>
                  </a:ext>
                </a:extLst>
              </p:cNvPr>
              <p:cNvGrpSpPr/>
              <p:nvPr/>
            </p:nvGrpSpPr>
            <p:grpSpPr>
              <a:xfrm>
                <a:off x="3521476" y="6271325"/>
                <a:ext cx="5961849" cy="1014475"/>
                <a:chOff x="3385351" y="6315919"/>
                <a:chExt cx="5961849" cy="1014475"/>
              </a:xfrm>
              <a:scene3d>
                <a:camera prst="orthographicFront">
                  <a:rot lat="0" lon="0" rev="0"/>
                </a:camera>
                <a:lightRig rig="balanced" dir="t">
                  <a:rot lat="0" lon="0" rev="8700000"/>
                </a:lightRig>
              </a:scene3d>
            </p:grpSpPr>
            <p:pic>
              <p:nvPicPr>
                <p:cNvPr id="20" name="Picture 19" descr="A picture containing drawing, room&#10;&#10;Description automatically generated">
                  <a:extLst>
                    <a:ext uri="{FF2B5EF4-FFF2-40B4-BE49-F238E27FC236}">
                      <a16:creationId xmlns:a16="http://schemas.microsoft.com/office/drawing/2014/main" id="{58590C6E-C5B2-4ECC-BBC8-B9CCB6F2675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85351" y="6570342"/>
                  <a:ext cx="2184451" cy="622569"/>
                </a:xfrm>
                <a:prstGeom prst="rect">
                  <a:avLst/>
                </a:prstGeom>
                <a:ln>
                  <a:noFill/>
                </a:ln>
                <a:effectLst>
                  <a:outerShdw blurRad="44450" dist="27940" dir="5400000" algn="ctr">
                    <a:srgbClr val="000000">
                      <a:alpha val="32000"/>
                    </a:srgbClr>
                  </a:outerShdw>
                </a:effectLst>
                <a:sp3d>
                  <a:bevelT w="190500" h="38100"/>
                </a:sp3d>
              </p:spPr>
            </p:pic>
            <p:pic>
              <p:nvPicPr>
                <p:cNvPr id="21" name="Picture 20" descr="A close up of a logo&#10;&#10;Description automatically generated">
                  <a:extLst>
                    <a:ext uri="{FF2B5EF4-FFF2-40B4-BE49-F238E27FC236}">
                      <a16:creationId xmlns:a16="http://schemas.microsoft.com/office/drawing/2014/main" id="{DB176AF0-D3EE-4613-99AD-38FF0A78182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46205" y="6315919"/>
                  <a:ext cx="1107143" cy="1014475"/>
                </a:xfrm>
                <a:prstGeom prst="rect">
                  <a:avLst/>
                </a:prstGeom>
                <a:ln>
                  <a:noFill/>
                </a:ln>
                <a:effectLst>
                  <a:outerShdw blurRad="44450" dist="27940" dir="5400000" algn="ctr">
                    <a:srgbClr val="000000">
                      <a:alpha val="32000"/>
                    </a:srgbClr>
                  </a:outerShdw>
                </a:effectLst>
                <a:sp3d>
                  <a:bevelT w="190500" h="38100"/>
                </a:sp3d>
              </p:spPr>
            </p:pic>
            <p:pic>
              <p:nvPicPr>
                <p:cNvPr id="22" name="Picture 21">
                  <a:extLst>
                    <a:ext uri="{FF2B5EF4-FFF2-40B4-BE49-F238E27FC236}">
                      <a16:creationId xmlns:a16="http://schemas.microsoft.com/office/drawing/2014/main" id="{76459295-AC0A-49A4-A420-836B7B67E22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62749" y="6605486"/>
                  <a:ext cx="2184451" cy="322374"/>
                </a:xfrm>
                <a:prstGeom prst="rect">
                  <a:avLst/>
                </a:prstGeom>
                <a:ln>
                  <a:noFill/>
                </a:ln>
                <a:effectLst>
                  <a:outerShdw blurRad="44450" dist="27940" dir="5400000" algn="ctr">
                    <a:srgbClr val="000000">
                      <a:alpha val="32000"/>
                    </a:srgbClr>
                  </a:outerShdw>
                </a:effectLst>
                <a:sp3d>
                  <a:bevelT w="190500" h="38100"/>
                </a:sp3d>
              </p:spPr>
            </p:pic>
          </p:grpSp>
        </p:grpSp>
        <p:sp>
          <p:nvSpPr>
            <p:cNvPr id="17" name="Rectangle 16">
              <a:extLst>
                <a:ext uri="{FF2B5EF4-FFF2-40B4-BE49-F238E27FC236}">
                  <a16:creationId xmlns:a16="http://schemas.microsoft.com/office/drawing/2014/main" id="{7DA1A466-C385-490A-8C94-B1760207B4CE}"/>
                </a:ext>
              </a:extLst>
            </p:cNvPr>
            <p:cNvSpPr/>
            <p:nvPr/>
          </p:nvSpPr>
          <p:spPr>
            <a:xfrm>
              <a:off x="1449360" y="9020802"/>
              <a:ext cx="8020643" cy="391829"/>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r>
                <a:rPr lang="en-US" sz="700" b="1" dirty="0">
                  <a:solidFill>
                    <a:schemeClr val="bg1"/>
                  </a:solidFill>
                  <a:latin typeface="Gotham Medium" panose="02000604030000020004"/>
                  <a:cs typeface="Lucida Sans Unicode" panose="020B0602030504020204" pitchFamily="34" charset="0"/>
                </a:rPr>
                <a:t>Material adapted by Stanford W. Bowman Jr. from Echoes® Adult and Bible-in-Life® Adult SUMMER 2026 quarter with permission,  © David C Cook, https://davidccook.org. May not be further reproduced. All rights reserved.</a:t>
              </a:r>
            </a:p>
          </p:txBody>
        </p:sp>
      </p:grpSp>
      <p:sp>
        <p:nvSpPr>
          <p:cNvPr id="2" name="Wave 1">
            <a:extLst>
              <a:ext uri="{FF2B5EF4-FFF2-40B4-BE49-F238E27FC236}">
                <a16:creationId xmlns:a16="http://schemas.microsoft.com/office/drawing/2014/main" id="{8AB13553-A6D1-485D-838E-30964AE9001E}"/>
              </a:ext>
            </a:extLst>
          </p:cNvPr>
          <p:cNvSpPr/>
          <p:nvPr/>
        </p:nvSpPr>
        <p:spPr>
          <a:xfrm>
            <a:off x="876300" y="597593"/>
            <a:ext cx="10439400" cy="5041207"/>
          </a:xfrm>
          <a:prstGeom prst="wave">
            <a:avLst>
              <a:gd name="adj1" fmla="val 0"/>
              <a:gd name="adj2" fmla="val -10000"/>
            </a:avLst>
          </a:prstGeom>
          <a:solidFill>
            <a:srgbClr val="002060"/>
          </a:solidFill>
          <a:ln w="127000"/>
          <a:scene3d>
            <a:camera prst="orthographicFront"/>
            <a:lightRig rig="threePt" dir="t"/>
          </a:scene3d>
          <a:sp3d extrusionH="196850">
            <a:bevelT w="266700" h="387350"/>
            <a:bevelB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lvl="1" indent="-457200"/>
            <a:r>
              <a:rPr lang="en-US" sz="2400" i="1" dirty="0">
                <a:solidFill>
                  <a:schemeClr val="bg1"/>
                </a:solidFill>
                <a:latin typeface="Arial Black" panose="020B0A04020102020204" pitchFamily="34" charset="0"/>
              </a:rPr>
              <a:t>The Lord bless thee, and keep thee:</a:t>
            </a:r>
          </a:p>
          <a:p>
            <a:pPr marL="182880" lvl="1" indent="-457200"/>
            <a:r>
              <a:rPr lang="en-US" sz="2400" i="1" dirty="0">
                <a:solidFill>
                  <a:schemeClr val="bg1"/>
                </a:solidFill>
                <a:latin typeface="Arial Black" panose="020B0A04020102020204" pitchFamily="34" charset="0"/>
              </a:rPr>
              <a:t>The Lord make his face shine upon thee, and be gracious unto thee:</a:t>
            </a:r>
          </a:p>
          <a:p>
            <a:pPr marL="182880" lvl="1" indent="-457200"/>
            <a:endParaRPr lang="en-US" sz="2400" i="1" dirty="0">
              <a:solidFill>
                <a:schemeClr val="bg1"/>
              </a:solidFill>
              <a:latin typeface="Arial Black" panose="020B0A04020102020204" pitchFamily="34" charset="0"/>
            </a:endParaRPr>
          </a:p>
          <a:p>
            <a:pPr marL="182880" lvl="1" indent="-457200"/>
            <a:r>
              <a:rPr lang="en-US" sz="2400" i="1" dirty="0">
                <a:solidFill>
                  <a:schemeClr val="bg1"/>
                </a:solidFill>
                <a:latin typeface="Arial Black" panose="020B0A04020102020204" pitchFamily="34" charset="0"/>
              </a:rPr>
              <a:t>The Lord lift up his countenance upon thee and give thee peace.  </a:t>
            </a:r>
          </a:p>
          <a:p>
            <a:pPr marL="182880" lvl="1" indent="-457200" algn="r"/>
            <a:r>
              <a:rPr lang="en-US" sz="2400" i="1" dirty="0">
                <a:solidFill>
                  <a:schemeClr val="bg1"/>
                </a:solidFill>
                <a:latin typeface="Arial Black" panose="020B0A04020102020204" pitchFamily="34" charset="0"/>
              </a:rPr>
              <a:t>- Numbers 6:24-26, </a:t>
            </a:r>
          </a:p>
        </p:txBody>
      </p:sp>
    </p:spTree>
    <p:extLst>
      <p:ext uri="{BB962C8B-B14F-4D97-AF65-F5344CB8AC3E}">
        <p14:creationId xmlns:p14="http://schemas.microsoft.com/office/powerpoint/2010/main" val="30934560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815E7F2-3E69-4096-ADEB-0A3EDF7CAF0F}"/>
              </a:ext>
            </a:extLst>
          </p:cNvPr>
          <p:cNvSpPr/>
          <p:nvPr/>
        </p:nvSpPr>
        <p:spPr>
          <a:xfrm>
            <a:off x="304800" y="1219200"/>
            <a:ext cx="11506200" cy="5520196"/>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nSpc>
                <a:spcPct val="107000"/>
              </a:lnSpc>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r>
              <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rPr>
              <a:t>1 What does Peter know about Jesus that others don’t know (Mark 8)?</a:t>
            </a:r>
          </a:p>
          <a:p>
            <a:pPr>
              <a:lnSpc>
                <a:spcPct val="107000"/>
              </a:lnSpc>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marL="0" marR="0">
              <a:lnSpc>
                <a:spcPct val="107000"/>
              </a:lnSpc>
              <a:spcBef>
                <a:spcPts val="0"/>
              </a:spcBef>
              <a:spcAft>
                <a:spcPts val="0"/>
              </a:spcAft>
            </a:pPr>
            <a:r>
              <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rPr>
              <a:t>2 What does Jesus know about Peter (Luke 22)?</a:t>
            </a:r>
          </a:p>
          <a:p>
            <a:pPr>
              <a:lnSpc>
                <a:spcPct val="107000"/>
              </a:lnSpc>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marL="0" marR="0">
              <a:lnSpc>
                <a:spcPct val="107000"/>
              </a:lnSpc>
              <a:spcBef>
                <a:spcPts val="0"/>
              </a:spcBef>
              <a:spcAft>
                <a:spcPts val="0"/>
              </a:spcAft>
            </a:pPr>
            <a:r>
              <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rPr>
              <a:t>3 Why is Peter so afraid to admit that he knows Jesus (John 18)?</a:t>
            </a:r>
          </a:p>
          <a:p>
            <a:pPr marL="0" marR="0">
              <a:lnSpc>
                <a:spcPct val="107000"/>
              </a:lnSpc>
              <a:spcBef>
                <a:spcPts val="0"/>
              </a:spcBef>
              <a:spcAft>
                <a:spcPts val="0"/>
              </a:spcAft>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p:txBody>
      </p:sp>
      <p:sp>
        <p:nvSpPr>
          <p:cNvPr id="16" name="Rectangle 15">
            <a:extLst>
              <a:ext uri="{FF2B5EF4-FFF2-40B4-BE49-F238E27FC236}">
                <a16:creationId xmlns:a16="http://schemas.microsoft.com/office/drawing/2014/main" id="{26C10FE7-E243-4C24-8423-5F595FFDBF66}"/>
              </a:ext>
            </a:extLst>
          </p:cNvPr>
          <p:cNvSpPr/>
          <p:nvPr/>
        </p:nvSpPr>
        <p:spPr>
          <a:xfrm>
            <a:off x="714215" y="1854471"/>
            <a:ext cx="10770976" cy="803584"/>
          </a:xfrm>
          <a:prstGeom prst="rect">
            <a:avLst/>
          </a:prstGeom>
          <a:solidFill>
            <a:srgbClr val="002060"/>
          </a:solidFill>
          <a:ln/>
        </p:spPr>
        <p:style>
          <a:lnRef idx="0">
            <a:schemeClr val="accent1"/>
          </a:lnRef>
          <a:fillRef idx="3">
            <a:schemeClr val="accent1"/>
          </a:fillRef>
          <a:effectRef idx="3">
            <a:schemeClr val="accent1"/>
          </a:effectRef>
          <a:fontRef idx="minor">
            <a:schemeClr val="lt1"/>
          </a:fontRef>
        </p:style>
        <p:txBody>
          <a:bodyPr wrap="square" lIns="64291" tIns="32146" rIns="64291" bIns="32146">
            <a:spAutoFit/>
          </a:bodyPr>
          <a:lstStyle/>
          <a:p>
            <a:r>
              <a:rPr lang="en-US" sz="1600" b="1" dirty="0">
                <a:solidFill>
                  <a:schemeClr val="bg1"/>
                </a:solidFill>
                <a:effectLst>
                  <a:outerShdw blurRad="38100" dist="38100" dir="2700000" algn="tl">
                    <a:srgbClr val="000000">
                      <a:alpha val="43137"/>
                    </a:srgbClr>
                  </a:outerShdw>
                </a:effectLst>
                <a:latin typeface="Gotham Medium" panose="02000604030000020004"/>
              </a:rPr>
              <a:t>Peter knows that Jesus is the Messiah and not merely a prophet.  To call Jesus a prophet means to recognize the God-given power and authority that He possesses.  Israel has had many prophets, but Jesus is different.  Jesus is the rightful king and God’s Son. </a:t>
            </a:r>
          </a:p>
        </p:txBody>
      </p:sp>
      <p:sp>
        <p:nvSpPr>
          <p:cNvPr id="17" name="Title 2">
            <a:extLst>
              <a:ext uri="{FF2B5EF4-FFF2-40B4-BE49-F238E27FC236}">
                <a16:creationId xmlns:a16="http://schemas.microsoft.com/office/drawing/2014/main" id="{6FEED4C8-8AB2-427F-8463-36B6B70974D4}"/>
              </a:ext>
            </a:extLst>
          </p:cNvPr>
          <p:cNvSpPr txBox="1">
            <a:spLocks/>
          </p:cNvSpPr>
          <p:nvPr/>
        </p:nvSpPr>
        <p:spPr>
          <a:xfrm>
            <a:off x="8229601" y="856428"/>
            <a:ext cx="3505200" cy="371112"/>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07000"/>
              </a:lnSpc>
              <a:spcBef>
                <a:spcPts val="0"/>
              </a:spcBef>
              <a:spcAft>
                <a:spcPts val="0"/>
              </a:spcAft>
            </a:pPr>
            <a:r>
              <a:rPr lang="en-US" sz="28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Do You Know Him? </a:t>
            </a:r>
          </a:p>
        </p:txBody>
      </p:sp>
      <p:sp>
        <p:nvSpPr>
          <p:cNvPr id="18" name="Rectangle 17">
            <a:extLst>
              <a:ext uri="{FF2B5EF4-FFF2-40B4-BE49-F238E27FC236}">
                <a16:creationId xmlns:a16="http://schemas.microsoft.com/office/drawing/2014/main" id="{92C113D8-F8EF-4DFE-9BE5-E5F0D1E72215}"/>
              </a:ext>
            </a:extLst>
          </p:cNvPr>
          <p:cNvSpPr/>
          <p:nvPr/>
        </p:nvSpPr>
        <p:spPr>
          <a:xfrm>
            <a:off x="699344" y="3355909"/>
            <a:ext cx="10773625" cy="803584"/>
          </a:xfrm>
          <a:prstGeom prst="rect">
            <a:avLst/>
          </a:prstGeom>
          <a:solidFill>
            <a:srgbClr val="002060"/>
          </a:solidFill>
          <a:ln/>
        </p:spPr>
        <p:style>
          <a:lnRef idx="0">
            <a:schemeClr val="accent1"/>
          </a:lnRef>
          <a:fillRef idx="3">
            <a:schemeClr val="accent1"/>
          </a:fillRef>
          <a:effectRef idx="3">
            <a:schemeClr val="accent1"/>
          </a:effectRef>
          <a:fontRef idx="minor">
            <a:schemeClr val="lt1"/>
          </a:fontRef>
        </p:style>
        <p:txBody>
          <a:bodyPr wrap="square" lIns="64291" tIns="32146" rIns="64291" bIns="32146">
            <a:spAutoFit/>
          </a:bodyPr>
          <a:lstStyle/>
          <a:p>
            <a:r>
              <a:rPr lang="en-US" sz="1600" b="1" dirty="0">
                <a:solidFill>
                  <a:schemeClr val="bg1"/>
                </a:solidFill>
                <a:effectLst>
                  <a:outerShdw blurRad="38100" dist="38100" dir="2700000" algn="tl">
                    <a:srgbClr val="000000">
                      <a:alpha val="43137"/>
                    </a:srgbClr>
                  </a:outerShdw>
                </a:effectLst>
                <a:latin typeface="Gotham Medium" panose="02000604030000020004"/>
              </a:rPr>
              <a:t>Jesus knows that Peter’s self-assurance is hiding a fearful spirit.  While Peter talks a big talk, when he really sees the coordinated opposition to Jesus, he won’t want to join Jesus in persecution and death.  Peter will deny his Lord to save his own skin. </a:t>
            </a:r>
          </a:p>
        </p:txBody>
      </p:sp>
      <p:sp>
        <p:nvSpPr>
          <p:cNvPr id="19" name="Title 2">
            <a:extLst>
              <a:ext uri="{FF2B5EF4-FFF2-40B4-BE49-F238E27FC236}">
                <a16:creationId xmlns:a16="http://schemas.microsoft.com/office/drawing/2014/main" id="{DC35E360-F2C8-4E9C-99F8-1841E0C8B5BD}"/>
              </a:ext>
            </a:extLst>
          </p:cNvPr>
          <p:cNvSpPr txBox="1">
            <a:spLocks/>
          </p:cNvSpPr>
          <p:nvPr/>
        </p:nvSpPr>
        <p:spPr>
          <a:xfrm>
            <a:off x="9175720" y="62762"/>
            <a:ext cx="3016280" cy="514350"/>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4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effectLst>
                  <a:outerShdw blurRad="38100" dist="38100" dir="2700000" algn="tl">
                    <a:srgbClr val="000000">
                      <a:alpha val="43137"/>
                    </a:srgbClr>
                  </a:outerShdw>
                </a:effectLst>
                <a:latin typeface="Gotham Medium" panose="02000604030000020004"/>
              </a:rPr>
              <a:t>SIMON PETER, RESTORED DISCIPLE</a:t>
            </a:r>
          </a:p>
        </p:txBody>
      </p:sp>
      <p:sp>
        <p:nvSpPr>
          <p:cNvPr id="23" name="Title 2">
            <a:extLst>
              <a:ext uri="{FF2B5EF4-FFF2-40B4-BE49-F238E27FC236}">
                <a16:creationId xmlns:a16="http://schemas.microsoft.com/office/drawing/2014/main" id="{5969DC95-2DC2-4108-894A-E0D642E6A836}"/>
              </a:ext>
            </a:extLst>
          </p:cNvPr>
          <p:cNvSpPr txBox="1">
            <a:spLocks/>
          </p:cNvSpPr>
          <p:nvPr/>
        </p:nvSpPr>
        <p:spPr>
          <a:xfrm>
            <a:off x="300725" y="157191"/>
            <a:ext cx="4423675" cy="325493"/>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algn="l"/>
            <a:r>
              <a:rPr lang="en-US" sz="3600" b="1" dirty="0">
                <a:solidFill>
                  <a:schemeClr val="bg1"/>
                </a:solidFill>
                <a:effectLst>
                  <a:outerShdw blurRad="38100" dist="38100" dir="2700000" algn="tl">
                    <a:srgbClr val="000000">
                      <a:alpha val="43137"/>
                    </a:srgbClr>
                  </a:outerShdw>
                </a:effectLst>
                <a:latin typeface="Gotham Medium" panose="02000604030000020004"/>
              </a:rPr>
              <a:t>QUESTION &amp; ANSWER</a:t>
            </a:r>
          </a:p>
        </p:txBody>
      </p:sp>
      <p:cxnSp>
        <p:nvCxnSpPr>
          <p:cNvPr id="12" name="Straight Connector 11">
            <a:extLst>
              <a:ext uri="{FF2B5EF4-FFF2-40B4-BE49-F238E27FC236}">
                <a16:creationId xmlns:a16="http://schemas.microsoft.com/office/drawing/2014/main" id="{8E9F9F0F-B5F9-4C2B-BB31-33894EB19953}"/>
              </a:ext>
            </a:extLst>
          </p:cNvPr>
          <p:cNvCxnSpPr>
            <a:cxnSpLocks/>
          </p:cNvCxnSpPr>
          <p:nvPr/>
        </p:nvCxnSpPr>
        <p:spPr>
          <a:xfrm>
            <a:off x="-304800" y="609600"/>
            <a:ext cx="128016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AD1B10EA-84B1-41CA-BB46-5A8BE6DCEDD0}"/>
              </a:ext>
            </a:extLst>
          </p:cNvPr>
          <p:cNvSpPr/>
          <p:nvPr/>
        </p:nvSpPr>
        <p:spPr>
          <a:xfrm>
            <a:off x="671087" y="4769092"/>
            <a:ext cx="10773625" cy="803584"/>
          </a:xfrm>
          <a:prstGeom prst="rect">
            <a:avLst/>
          </a:prstGeom>
          <a:solidFill>
            <a:srgbClr val="002060"/>
          </a:solidFill>
          <a:ln/>
        </p:spPr>
        <p:style>
          <a:lnRef idx="0">
            <a:schemeClr val="accent1"/>
          </a:lnRef>
          <a:fillRef idx="3">
            <a:schemeClr val="accent1"/>
          </a:fillRef>
          <a:effectRef idx="3">
            <a:schemeClr val="accent1"/>
          </a:effectRef>
          <a:fontRef idx="minor">
            <a:schemeClr val="lt1"/>
          </a:fontRef>
        </p:style>
        <p:txBody>
          <a:bodyPr wrap="square" lIns="64291" tIns="32146" rIns="64291" bIns="32146">
            <a:spAutoFit/>
          </a:bodyPr>
          <a:lstStyle/>
          <a:p>
            <a:r>
              <a:rPr lang="en-US" sz="1600" b="1" dirty="0">
                <a:solidFill>
                  <a:schemeClr val="bg1"/>
                </a:solidFill>
                <a:effectLst>
                  <a:outerShdw blurRad="38100" dist="38100" dir="2700000" algn="tl">
                    <a:srgbClr val="000000">
                      <a:alpha val="43137"/>
                    </a:srgbClr>
                  </a:outerShdw>
                </a:effectLst>
                <a:latin typeface="Gotham Medium" panose="02000604030000020004"/>
              </a:rPr>
              <a:t>Jesus is being questioned by the highest religious authorities in Judea.  Jesus’ captors will make the final hours of His life excruciatingly painful and humiliating.  Peter was willing to defend Jesus while hope remained, but he does not want to be known as Jesus’ disciple at this dangerous time. </a:t>
            </a:r>
          </a:p>
        </p:txBody>
      </p:sp>
      <p:sp>
        <p:nvSpPr>
          <p:cNvPr id="2" name="Slide Number Placeholder 1">
            <a:extLst>
              <a:ext uri="{FF2B5EF4-FFF2-40B4-BE49-F238E27FC236}">
                <a16:creationId xmlns:a16="http://schemas.microsoft.com/office/drawing/2014/main" id="{430C59CC-33F0-BE0E-769E-FD96328F93E3}"/>
              </a:ext>
            </a:extLst>
          </p:cNvPr>
          <p:cNvSpPr txBox="1">
            <a:spLocks/>
          </p:cNvSpPr>
          <p:nvPr/>
        </p:nvSpPr>
        <p:spPr>
          <a:xfrm>
            <a:off x="8737600" y="6416675"/>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6CB4B4D-7CA3-9044-876B-883B54F8677D}" type="slidenum">
              <a:rPr lang="en-US" sz="1600" smtClean="0">
                <a:solidFill>
                  <a:schemeClr val="bg1"/>
                </a:solidFill>
                <a:latin typeface="Arial Black" panose="020B0A04020102020204" pitchFamily="34" charset="0"/>
              </a:rPr>
              <a:pPr algn="r"/>
              <a:t>18</a:t>
            </a:fld>
            <a:endParaRPr lang="en-US" sz="1600">
              <a:solidFill>
                <a:schemeClr val="bg1"/>
              </a:solidFill>
              <a:latin typeface="Arial Black" panose="020B0A04020102020204" pitchFamily="34" charset="0"/>
            </a:endParaRPr>
          </a:p>
        </p:txBody>
      </p:sp>
    </p:spTree>
    <p:extLst>
      <p:ext uri="{BB962C8B-B14F-4D97-AF65-F5344CB8AC3E}">
        <p14:creationId xmlns:p14="http://schemas.microsoft.com/office/powerpoint/2010/main" val="40734566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1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815E7F2-3E69-4096-ADEB-0A3EDF7CAF0F}"/>
              </a:ext>
            </a:extLst>
          </p:cNvPr>
          <p:cNvSpPr/>
          <p:nvPr/>
        </p:nvSpPr>
        <p:spPr>
          <a:xfrm>
            <a:off x="304800" y="1219200"/>
            <a:ext cx="11506200" cy="4532168"/>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nSpc>
                <a:spcPct val="107000"/>
              </a:lnSpc>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r>
              <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rPr>
              <a:t>1 Do you love Jesus? And how does it feel to be asked?</a:t>
            </a:r>
          </a:p>
          <a:p>
            <a:pPr>
              <a:lnSpc>
                <a:spcPct val="107000"/>
              </a:lnSpc>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marL="0" marR="0">
              <a:lnSpc>
                <a:spcPct val="107000"/>
              </a:lnSpc>
              <a:spcBef>
                <a:spcPts val="0"/>
              </a:spcBef>
              <a:spcAft>
                <a:spcPts val="0"/>
              </a:spcAft>
            </a:pPr>
            <a:r>
              <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rPr>
              <a:t>2 If you love Jesus, how do you show it?</a:t>
            </a:r>
          </a:p>
          <a:p>
            <a:pPr>
              <a:lnSpc>
                <a:spcPct val="107000"/>
              </a:lnSpc>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marL="0" marR="0">
              <a:lnSpc>
                <a:spcPct val="107000"/>
              </a:lnSpc>
              <a:spcBef>
                <a:spcPts val="0"/>
              </a:spcBef>
              <a:spcAft>
                <a:spcPts val="0"/>
              </a:spcAft>
            </a:pPr>
            <a:r>
              <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rPr>
              <a:t>3 What does the witness of Peter teach us about loving Jesus?</a:t>
            </a:r>
          </a:p>
          <a:p>
            <a:pPr>
              <a:lnSpc>
                <a:spcPct val="107000"/>
              </a:lnSpc>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endParaRPr lang="en-US" sz="1600" b="1">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p:txBody>
      </p:sp>
      <p:sp>
        <p:nvSpPr>
          <p:cNvPr id="16" name="Rectangle 15">
            <a:extLst>
              <a:ext uri="{FF2B5EF4-FFF2-40B4-BE49-F238E27FC236}">
                <a16:creationId xmlns:a16="http://schemas.microsoft.com/office/drawing/2014/main" id="{26C10FE7-E243-4C24-8423-5F595FFDBF66}"/>
              </a:ext>
            </a:extLst>
          </p:cNvPr>
          <p:cNvSpPr/>
          <p:nvPr/>
        </p:nvSpPr>
        <p:spPr>
          <a:xfrm>
            <a:off x="714215" y="1854471"/>
            <a:ext cx="10770976" cy="803584"/>
          </a:xfrm>
          <a:prstGeom prst="rect">
            <a:avLst/>
          </a:prstGeom>
          <a:solidFill>
            <a:srgbClr val="002060"/>
          </a:solidFill>
          <a:ln/>
        </p:spPr>
        <p:style>
          <a:lnRef idx="0">
            <a:schemeClr val="accent1"/>
          </a:lnRef>
          <a:fillRef idx="3">
            <a:schemeClr val="accent1"/>
          </a:fillRef>
          <a:effectRef idx="3">
            <a:schemeClr val="accent1"/>
          </a:effectRef>
          <a:fontRef idx="minor">
            <a:schemeClr val="lt1"/>
          </a:fontRef>
        </p:style>
        <p:txBody>
          <a:bodyPr wrap="square" lIns="64291" tIns="32146" rIns="64291" bIns="32146">
            <a:spAutoFit/>
          </a:bodyPr>
          <a:lstStyle/>
          <a:p>
            <a:r>
              <a:rPr lang="en-US" sz="1600" b="1" dirty="0">
                <a:solidFill>
                  <a:schemeClr val="bg1"/>
                </a:solidFill>
                <a:effectLst>
                  <a:outerShdw blurRad="38100" dist="38100" dir="2700000" algn="tl">
                    <a:srgbClr val="000000">
                      <a:alpha val="43137"/>
                    </a:srgbClr>
                  </a:outerShdw>
                </a:effectLst>
                <a:latin typeface="Gotham Medium" panose="02000604030000020004"/>
              </a:rPr>
              <a:t>This is probably a surprising question to be asked.  It seems simple, but there are many layers to this question.  Feelings of uncertainty, worry, and confusion may be rising to the surface.  Or perhaps this question is one that you have been waiting to be asked because you have something remarkable to share about who Jesus is and what He has done in your life. </a:t>
            </a:r>
          </a:p>
        </p:txBody>
      </p:sp>
      <p:sp>
        <p:nvSpPr>
          <p:cNvPr id="17" name="Title 2">
            <a:extLst>
              <a:ext uri="{FF2B5EF4-FFF2-40B4-BE49-F238E27FC236}">
                <a16:creationId xmlns:a16="http://schemas.microsoft.com/office/drawing/2014/main" id="{6FEED4C8-8AB2-427F-8463-36B6B70974D4}"/>
              </a:ext>
            </a:extLst>
          </p:cNvPr>
          <p:cNvSpPr txBox="1">
            <a:spLocks/>
          </p:cNvSpPr>
          <p:nvPr/>
        </p:nvSpPr>
        <p:spPr>
          <a:xfrm>
            <a:off x="8839200" y="878073"/>
            <a:ext cx="2948940" cy="371112"/>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07000"/>
              </a:lnSpc>
              <a:spcBef>
                <a:spcPts val="0"/>
              </a:spcBef>
              <a:spcAft>
                <a:spcPts val="0"/>
              </a:spcAft>
            </a:pPr>
            <a:r>
              <a:rPr lang="en-US" sz="28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Do You Love Him? </a:t>
            </a:r>
          </a:p>
        </p:txBody>
      </p:sp>
      <p:sp>
        <p:nvSpPr>
          <p:cNvPr id="18" name="Rectangle 17">
            <a:extLst>
              <a:ext uri="{FF2B5EF4-FFF2-40B4-BE49-F238E27FC236}">
                <a16:creationId xmlns:a16="http://schemas.microsoft.com/office/drawing/2014/main" id="{92C113D8-F8EF-4DFE-9BE5-E5F0D1E72215}"/>
              </a:ext>
            </a:extLst>
          </p:cNvPr>
          <p:cNvSpPr/>
          <p:nvPr/>
        </p:nvSpPr>
        <p:spPr>
          <a:xfrm>
            <a:off x="699345" y="3151587"/>
            <a:ext cx="10773625" cy="803584"/>
          </a:xfrm>
          <a:prstGeom prst="rect">
            <a:avLst/>
          </a:prstGeom>
          <a:solidFill>
            <a:srgbClr val="002060"/>
          </a:solidFill>
          <a:ln/>
        </p:spPr>
        <p:style>
          <a:lnRef idx="0">
            <a:schemeClr val="accent1"/>
          </a:lnRef>
          <a:fillRef idx="3">
            <a:schemeClr val="accent1"/>
          </a:fillRef>
          <a:effectRef idx="3">
            <a:schemeClr val="accent1"/>
          </a:effectRef>
          <a:fontRef idx="minor">
            <a:schemeClr val="lt1"/>
          </a:fontRef>
        </p:style>
        <p:txBody>
          <a:bodyPr wrap="square" lIns="64291" tIns="32146" rIns="64291" bIns="32146">
            <a:spAutoFit/>
          </a:bodyPr>
          <a:lstStyle/>
          <a:p>
            <a:r>
              <a:rPr lang="en-US" sz="1600" b="1" dirty="0">
                <a:solidFill>
                  <a:schemeClr val="bg1"/>
                </a:solidFill>
                <a:effectLst>
                  <a:outerShdw blurRad="38100" dist="38100" dir="2700000" algn="tl">
                    <a:srgbClr val="000000">
                      <a:alpha val="43137"/>
                    </a:srgbClr>
                  </a:outerShdw>
                </a:effectLst>
                <a:latin typeface="Gotham Medium" panose="02000604030000020004"/>
              </a:rPr>
              <a:t>When we say yes to following Jesus, the Holy Spirit begins to change us from the inside out.  Our love for Jesus will be revealed by our words and actions.  Loving Jesus can mean giving words of encouragement to a friend.  It can mean a prayer or blessing spoken over a stranger.  It can be shown by putting someone else’s needs before your own. </a:t>
            </a:r>
          </a:p>
        </p:txBody>
      </p:sp>
      <p:sp>
        <p:nvSpPr>
          <p:cNvPr id="19" name="Title 2">
            <a:extLst>
              <a:ext uri="{FF2B5EF4-FFF2-40B4-BE49-F238E27FC236}">
                <a16:creationId xmlns:a16="http://schemas.microsoft.com/office/drawing/2014/main" id="{DC35E360-F2C8-4E9C-99F8-1841E0C8B5BD}"/>
              </a:ext>
            </a:extLst>
          </p:cNvPr>
          <p:cNvSpPr txBox="1">
            <a:spLocks/>
          </p:cNvSpPr>
          <p:nvPr/>
        </p:nvSpPr>
        <p:spPr>
          <a:xfrm>
            <a:off x="9175720" y="62762"/>
            <a:ext cx="3016280" cy="514350"/>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4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effectLst>
                  <a:outerShdw blurRad="38100" dist="38100" dir="2700000" algn="tl">
                    <a:srgbClr val="000000">
                      <a:alpha val="43137"/>
                    </a:srgbClr>
                  </a:outerShdw>
                </a:effectLst>
                <a:latin typeface="Gotham Medium" panose="02000604030000020004"/>
              </a:rPr>
              <a:t>SIMON PETER, RESTORED DISCIPLE</a:t>
            </a:r>
          </a:p>
        </p:txBody>
      </p:sp>
      <p:sp>
        <p:nvSpPr>
          <p:cNvPr id="23" name="Title 2">
            <a:extLst>
              <a:ext uri="{FF2B5EF4-FFF2-40B4-BE49-F238E27FC236}">
                <a16:creationId xmlns:a16="http://schemas.microsoft.com/office/drawing/2014/main" id="{5969DC95-2DC2-4108-894A-E0D642E6A836}"/>
              </a:ext>
            </a:extLst>
          </p:cNvPr>
          <p:cNvSpPr txBox="1">
            <a:spLocks/>
          </p:cNvSpPr>
          <p:nvPr/>
        </p:nvSpPr>
        <p:spPr>
          <a:xfrm>
            <a:off x="300725" y="157191"/>
            <a:ext cx="4423675" cy="325493"/>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algn="l"/>
            <a:r>
              <a:rPr lang="en-US" sz="3600" b="1" dirty="0">
                <a:solidFill>
                  <a:schemeClr val="bg1"/>
                </a:solidFill>
                <a:effectLst>
                  <a:outerShdw blurRad="38100" dist="38100" dir="2700000" algn="tl">
                    <a:srgbClr val="000000">
                      <a:alpha val="43137"/>
                    </a:srgbClr>
                  </a:outerShdw>
                </a:effectLst>
                <a:latin typeface="Gotham Medium" panose="02000604030000020004"/>
              </a:rPr>
              <a:t>QUESTION &amp; ANSWER</a:t>
            </a:r>
          </a:p>
        </p:txBody>
      </p:sp>
      <p:cxnSp>
        <p:nvCxnSpPr>
          <p:cNvPr id="12" name="Straight Connector 11">
            <a:extLst>
              <a:ext uri="{FF2B5EF4-FFF2-40B4-BE49-F238E27FC236}">
                <a16:creationId xmlns:a16="http://schemas.microsoft.com/office/drawing/2014/main" id="{8E9F9F0F-B5F9-4C2B-BB31-33894EB19953}"/>
              </a:ext>
            </a:extLst>
          </p:cNvPr>
          <p:cNvCxnSpPr>
            <a:cxnSpLocks/>
          </p:cNvCxnSpPr>
          <p:nvPr/>
        </p:nvCxnSpPr>
        <p:spPr>
          <a:xfrm>
            <a:off x="-304800" y="609600"/>
            <a:ext cx="128016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AD1B10EA-84B1-41CA-BB46-5A8BE6DCEDD0}"/>
              </a:ext>
            </a:extLst>
          </p:cNvPr>
          <p:cNvSpPr/>
          <p:nvPr/>
        </p:nvSpPr>
        <p:spPr>
          <a:xfrm>
            <a:off x="663902" y="4409199"/>
            <a:ext cx="10773625" cy="803584"/>
          </a:xfrm>
          <a:prstGeom prst="rect">
            <a:avLst/>
          </a:prstGeom>
          <a:solidFill>
            <a:srgbClr val="002060"/>
          </a:solidFill>
          <a:ln/>
        </p:spPr>
        <p:style>
          <a:lnRef idx="0">
            <a:schemeClr val="accent1"/>
          </a:lnRef>
          <a:fillRef idx="3">
            <a:schemeClr val="accent1"/>
          </a:fillRef>
          <a:effectRef idx="3">
            <a:schemeClr val="accent1"/>
          </a:effectRef>
          <a:fontRef idx="minor">
            <a:schemeClr val="lt1"/>
          </a:fontRef>
        </p:style>
        <p:txBody>
          <a:bodyPr wrap="square" lIns="64291" tIns="32146" rIns="64291" bIns="32146">
            <a:spAutoFit/>
          </a:bodyPr>
          <a:lstStyle/>
          <a:p>
            <a:r>
              <a:rPr lang="en-US" sz="1600" b="1" dirty="0">
                <a:solidFill>
                  <a:schemeClr val="bg1"/>
                </a:solidFill>
                <a:effectLst>
                  <a:outerShdw blurRad="38100" dist="38100" dir="2700000" algn="tl">
                    <a:srgbClr val="000000">
                      <a:alpha val="43137"/>
                    </a:srgbClr>
                  </a:outerShdw>
                </a:effectLst>
                <a:latin typeface="Gotham Medium" panose="02000604030000020004"/>
              </a:rPr>
              <a:t>Peter needed to be asked this question three times to really hear what Jesus was asking.  We are invited, like Peter, to “take care of [Jesus’] sheep,” to be a shepherd of God’s love to others.  Peter was expecting Jesus to bring up what he had done, but Jesus wants Peter to see himself as Jesus sees him. </a:t>
            </a:r>
          </a:p>
        </p:txBody>
      </p:sp>
      <p:sp>
        <p:nvSpPr>
          <p:cNvPr id="2" name="Slide Number Placeholder 1">
            <a:extLst>
              <a:ext uri="{FF2B5EF4-FFF2-40B4-BE49-F238E27FC236}">
                <a16:creationId xmlns:a16="http://schemas.microsoft.com/office/drawing/2014/main" id="{34CEA6AC-3C0F-C83B-FADC-9624E63C11E6}"/>
              </a:ext>
            </a:extLst>
          </p:cNvPr>
          <p:cNvSpPr txBox="1">
            <a:spLocks/>
          </p:cNvSpPr>
          <p:nvPr/>
        </p:nvSpPr>
        <p:spPr>
          <a:xfrm>
            <a:off x="8737600" y="6356353"/>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6CB4B4D-7CA3-9044-876B-883B54F8677D}" type="slidenum">
              <a:rPr lang="en-US" sz="1600" smtClean="0">
                <a:solidFill>
                  <a:schemeClr val="bg1"/>
                </a:solidFill>
                <a:latin typeface="Arial Black" panose="020B0A04020102020204" pitchFamily="34" charset="0"/>
              </a:rPr>
              <a:pPr algn="r"/>
              <a:t>19</a:t>
            </a:fld>
            <a:endParaRPr lang="en-US" sz="1600">
              <a:solidFill>
                <a:schemeClr val="bg1"/>
              </a:solidFill>
              <a:latin typeface="Arial Black" panose="020B0A04020102020204" pitchFamily="34" charset="0"/>
            </a:endParaRPr>
          </a:p>
        </p:txBody>
      </p:sp>
    </p:spTree>
    <p:extLst>
      <p:ext uri="{BB962C8B-B14F-4D97-AF65-F5344CB8AC3E}">
        <p14:creationId xmlns:p14="http://schemas.microsoft.com/office/powerpoint/2010/main" val="6876231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1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3AD8BD7-F484-4BDA-B563-3B8F80ACD9F3}"/>
              </a:ext>
            </a:extLst>
          </p:cNvPr>
          <p:cNvGrpSpPr/>
          <p:nvPr/>
        </p:nvGrpSpPr>
        <p:grpSpPr>
          <a:xfrm>
            <a:off x="-76200" y="304800"/>
            <a:ext cx="11506201" cy="3372651"/>
            <a:chOff x="435423" y="533400"/>
            <a:chExt cx="8217668" cy="2140229"/>
          </a:xfrm>
        </p:grpSpPr>
        <p:sp>
          <p:nvSpPr>
            <p:cNvPr id="16" name="Rectangle 15">
              <a:extLst>
                <a:ext uri="{FF2B5EF4-FFF2-40B4-BE49-F238E27FC236}">
                  <a16:creationId xmlns:a16="http://schemas.microsoft.com/office/drawing/2014/main" id="{42D81312-EC24-4AE0-B13D-2FAB2FD9637B}"/>
                </a:ext>
              </a:extLst>
            </p:cNvPr>
            <p:cNvSpPr/>
            <p:nvPr/>
          </p:nvSpPr>
          <p:spPr>
            <a:xfrm>
              <a:off x="435423" y="947517"/>
              <a:ext cx="8217668" cy="1726112"/>
            </a:xfrm>
            <a:prstGeom prst="rect">
              <a:avLst/>
            </a:prstGeom>
            <a:solidFill>
              <a:schemeClr val="bg1">
                <a:alpha val="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0"/>
                </a:spcAft>
              </a:pPr>
              <a:endParaRPr lang="en-US" sz="105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lvl="2">
                <a:lnSpc>
                  <a:spcPct val="107000"/>
                </a:lnSpc>
              </a:pPr>
              <a:r>
                <a:rPr lang="en-US" sz="2400" b="1"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Heavenly Father, You are our Healer. You restore brokenness. Thank You for the testimony of Peter. We need Your healing power, and we pray that You will restore, renew, and strengthen us so that we may help others and direct them to You. In Jesus’ name we pray. Amen. </a:t>
              </a:r>
              <a:endParaRPr lang="en-US" sz="4000" b="1" u="sng"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2800" b="1" dirty="0">
                <a:ln w="25400">
                  <a:solidFill>
                    <a:srgbClr val="002060"/>
                  </a:solidFill>
                </a:ln>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9C55079D-4BA2-40CE-9A65-B2B4DAF5DBC6}"/>
                </a:ext>
              </a:extLst>
            </p:cNvPr>
            <p:cNvSpPr txBox="1"/>
            <p:nvPr/>
          </p:nvSpPr>
          <p:spPr>
            <a:xfrm>
              <a:off x="707529" y="533400"/>
              <a:ext cx="2068024" cy="537876"/>
            </a:xfrm>
            <a:prstGeom prst="rect">
              <a:avLst/>
            </a:prstGeom>
            <a:noFill/>
          </p:spPr>
          <p:txBody>
            <a:bodyPr wrap="square">
              <a:spAutoFit/>
            </a:bodyPr>
            <a:lstStyle/>
            <a:p>
              <a:pPr marL="0" lvl="2">
                <a:lnSpc>
                  <a:spcPct val="107000"/>
                </a:lnSpc>
              </a:pPr>
              <a:r>
                <a:rPr lang="en-US" sz="48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Prayer</a:t>
              </a:r>
              <a:endParaRPr lang="en-US" sz="4800"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grpSp>
      <p:sp>
        <p:nvSpPr>
          <p:cNvPr id="8" name="Line 10">
            <a:extLst>
              <a:ext uri="{FF2B5EF4-FFF2-40B4-BE49-F238E27FC236}">
                <a16:creationId xmlns:a16="http://schemas.microsoft.com/office/drawing/2014/main" id="{05A31FDE-B23E-4932-97D3-105527275301}"/>
              </a:ext>
            </a:extLst>
          </p:cNvPr>
          <p:cNvSpPr>
            <a:spLocks noChangeShapeType="1"/>
          </p:cNvSpPr>
          <p:nvPr/>
        </p:nvSpPr>
        <p:spPr bwMode="auto">
          <a:xfrm flipV="1">
            <a:off x="-304800" y="152400"/>
            <a:ext cx="12801600" cy="64384"/>
          </a:xfrm>
          <a:prstGeom prst="line">
            <a:avLst/>
          </a:prstGeom>
          <a:noFill/>
          <a:ln w="77063">
            <a:solidFill>
              <a:schemeClr val="bg1"/>
            </a:solidFill>
            <a:round/>
            <a:headEnd/>
            <a:tailEnd/>
          </a:ln>
        </p:spPr>
        <p:txBody>
          <a:bodyPr lIns="64291" tIns="32146" rIns="64291" bIns="32146"/>
          <a:lstStyle/>
          <a:p>
            <a:pPr algn="l"/>
            <a:endParaRPr lang="en-US" sz="1400" dirty="0">
              <a:solidFill>
                <a:schemeClr val="bg1"/>
              </a:solidFill>
              <a:latin typeface="Gotham Medium" panose="02000604030000020004"/>
            </a:endParaRPr>
          </a:p>
        </p:txBody>
      </p:sp>
      <p:sp>
        <p:nvSpPr>
          <p:cNvPr id="9" name="Line 10">
            <a:extLst>
              <a:ext uri="{FF2B5EF4-FFF2-40B4-BE49-F238E27FC236}">
                <a16:creationId xmlns:a16="http://schemas.microsoft.com/office/drawing/2014/main" id="{5A45F950-DF44-4AA3-8E54-47FE2AFB00FE}"/>
              </a:ext>
            </a:extLst>
          </p:cNvPr>
          <p:cNvSpPr>
            <a:spLocks noChangeShapeType="1"/>
          </p:cNvSpPr>
          <p:nvPr/>
        </p:nvSpPr>
        <p:spPr bwMode="auto">
          <a:xfrm flipV="1">
            <a:off x="-304800" y="304800"/>
            <a:ext cx="12801600" cy="64384"/>
          </a:xfrm>
          <a:prstGeom prst="line">
            <a:avLst/>
          </a:prstGeom>
          <a:noFill/>
          <a:ln w="77063">
            <a:solidFill>
              <a:schemeClr val="bg1"/>
            </a:solidFill>
            <a:round/>
            <a:headEnd/>
            <a:tailEnd/>
          </a:ln>
        </p:spPr>
        <p:txBody>
          <a:bodyPr lIns="64291" tIns="32146" rIns="64291" bIns="32146"/>
          <a:lstStyle/>
          <a:p>
            <a:pPr algn="l"/>
            <a:endParaRPr lang="en-US" sz="1400" dirty="0">
              <a:solidFill>
                <a:schemeClr val="bg1"/>
              </a:solidFill>
              <a:latin typeface="Gotham Medium" panose="02000604030000020004"/>
            </a:endParaRPr>
          </a:p>
        </p:txBody>
      </p:sp>
      <p:sp>
        <p:nvSpPr>
          <p:cNvPr id="10" name="Line 10">
            <a:extLst>
              <a:ext uri="{FF2B5EF4-FFF2-40B4-BE49-F238E27FC236}">
                <a16:creationId xmlns:a16="http://schemas.microsoft.com/office/drawing/2014/main" id="{F45D9594-EC48-494D-93EA-6959D7756831}"/>
              </a:ext>
            </a:extLst>
          </p:cNvPr>
          <p:cNvSpPr>
            <a:spLocks noChangeShapeType="1"/>
          </p:cNvSpPr>
          <p:nvPr/>
        </p:nvSpPr>
        <p:spPr bwMode="auto">
          <a:xfrm flipV="1">
            <a:off x="-433137" y="6641216"/>
            <a:ext cx="12801600" cy="64384"/>
          </a:xfrm>
          <a:prstGeom prst="line">
            <a:avLst/>
          </a:prstGeom>
          <a:noFill/>
          <a:ln w="77063">
            <a:solidFill>
              <a:schemeClr val="bg1"/>
            </a:solidFill>
            <a:round/>
            <a:headEnd/>
            <a:tailEnd/>
          </a:ln>
        </p:spPr>
        <p:txBody>
          <a:bodyPr lIns="64291" tIns="32146" rIns="64291" bIns="32146"/>
          <a:lstStyle/>
          <a:p>
            <a:pPr algn="l"/>
            <a:endParaRPr lang="en-US" sz="1400" dirty="0">
              <a:solidFill>
                <a:schemeClr val="bg1"/>
              </a:solidFill>
              <a:latin typeface="Gotham Medium" panose="02000604030000020004"/>
            </a:endParaRPr>
          </a:p>
        </p:txBody>
      </p:sp>
      <p:sp>
        <p:nvSpPr>
          <p:cNvPr id="4" name="Rectangle: Rounded Corners 3">
            <a:extLst>
              <a:ext uri="{FF2B5EF4-FFF2-40B4-BE49-F238E27FC236}">
                <a16:creationId xmlns:a16="http://schemas.microsoft.com/office/drawing/2014/main" id="{F6933BF0-6A92-9C4E-4D55-4B8CDCCA1325}"/>
              </a:ext>
            </a:extLst>
          </p:cNvPr>
          <p:cNvSpPr/>
          <p:nvPr/>
        </p:nvSpPr>
        <p:spPr>
          <a:xfrm>
            <a:off x="6096000" y="3276600"/>
            <a:ext cx="5867400" cy="2811095"/>
          </a:xfrm>
          <a:prstGeom prst="roundRect">
            <a:avLst/>
          </a:prstGeom>
          <a:blipFill>
            <a:blip r:embed="rId3" cstate="print">
              <a:extLst>
                <a:ext uri="{28A0092B-C50C-407E-A947-70E740481C1C}">
                  <a14:useLocalDpi xmlns:a14="http://schemas.microsoft.com/office/drawing/2010/main" val="0"/>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0F861137-455F-4156-A89B-7B5E22E8E984}"/>
              </a:ext>
            </a:extLst>
          </p:cNvPr>
          <p:cNvSpPr txBox="1"/>
          <p:nvPr/>
        </p:nvSpPr>
        <p:spPr>
          <a:xfrm>
            <a:off x="546408" y="3443063"/>
            <a:ext cx="5307981" cy="144655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marL="0" lvl="1"/>
            <a:r>
              <a:rPr lang="en-US" sz="3200" b="1" u="sng" cap="small"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Thought to Remember</a:t>
            </a:r>
          </a:p>
          <a:p>
            <a:pPr marL="457200" lvl="2"/>
            <a:r>
              <a:rPr lang="en-US" sz="2800" b="1"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Never underestimate what God can do with our weaknesses. </a:t>
            </a:r>
          </a:p>
        </p:txBody>
      </p:sp>
    </p:spTree>
    <p:extLst>
      <p:ext uri="{BB962C8B-B14F-4D97-AF65-F5344CB8AC3E}">
        <p14:creationId xmlns:p14="http://schemas.microsoft.com/office/powerpoint/2010/main" val="3640834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F08D57-1A7E-0B82-90D0-14F6CC3CE1F8}"/>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F6244909-96FA-F291-1F40-DB7D799A8121}"/>
              </a:ext>
            </a:extLst>
          </p:cNvPr>
          <p:cNvSpPr txBox="1"/>
          <p:nvPr/>
        </p:nvSpPr>
        <p:spPr>
          <a:xfrm>
            <a:off x="5577636" y="454058"/>
            <a:ext cx="1723270" cy="769441"/>
          </a:xfrm>
          <a:prstGeom prst="rect">
            <a:avLst/>
          </a:prstGeom>
          <a:noFill/>
        </p:spPr>
        <p:txBody>
          <a:bodyPr wrap="square">
            <a:spAutoFit/>
          </a:bodyPr>
          <a:lstStyle/>
          <a:p>
            <a:pPr algn="ctr">
              <a:buFont typeface="Arial" pitchFamily="34" charset="0"/>
              <a:buNone/>
            </a:pPr>
            <a:r>
              <a:rPr lang="en-US" sz="4400" i="1" cap="small" dirty="0">
                <a:solidFill>
                  <a:schemeClr val="bg1"/>
                </a:solidFill>
                <a:effectLst>
                  <a:outerShdw blurRad="38100" dist="38100" dir="2700000" algn="tl">
                    <a:srgbClr val="000000">
                      <a:alpha val="43137"/>
                    </a:srgbClr>
                  </a:outerShdw>
                </a:effectLst>
                <a:latin typeface="Arial Black" panose="020B0A04020102020204" pitchFamily="34" charset="0"/>
              </a:rPr>
              <a:t>End</a:t>
            </a:r>
          </a:p>
        </p:txBody>
      </p:sp>
      <p:grpSp>
        <p:nvGrpSpPr>
          <p:cNvPr id="15" name="Group 14">
            <a:extLst>
              <a:ext uri="{FF2B5EF4-FFF2-40B4-BE49-F238E27FC236}">
                <a16:creationId xmlns:a16="http://schemas.microsoft.com/office/drawing/2014/main" id="{FCD2F1CA-88C1-0A08-1AE6-6C9A409BBF60}"/>
              </a:ext>
            </a:extLst>
          </p:cNvPr>
          <p:cNvGrpSpPr/>
          <p:nvPr/>
        </p:nvGrpSpPr>
        <p:grpSpPr>
          <a:xfrm>
            <a:off x="7575550" y="5949947"/>
            <a:ext cx="4557907" cy="698129"/>
            <a:chOff x="1449360" y="8523847"/>
            <a:chExt cx="8020643" cy="888784"/>
          </a:xfrm>
        </p:grpSpPr>
        <p:grpSp>
          <p:nvGrpSpPr>
            <p:cNvPr id="16" name="Group 15">
              <a:extLst>
                <a:ext uri="{FF2B5EF4-FFF2-40B4-BE49-F238E27FC236}">
                  <a16:creationId xmlns:a16="http://schemas.microsoft.com/office/drawing/2014/main" id="{9B4B8157-F63E-ABC7-0FF4-76388FE37704}"/>
                </a:ext>
              </a:extLst>
            </p:cNvPr>
            <p:cNvGrpSpPr/>
            <p:nvPr/>
          </p:nvGrpSpPr>
          <p:grpSpPr>
            <a:xfrm>
              <a:off x="2399144" y="8523847"/>
              <a:ext cx="6121074" cy="457200"/>
              <a:chOff x="3142974" y="6271325"/>
              <a:chExt cx="6718852" cy="1014475"/>
            </a:xfrm>
          </p:grpSpPr>
          <p:sp>
            <p:nvSpPr>
              <p:cNvPr id="18" name="Rectangle: Rounded Corners 17">
                <a:extLst>
                  <a:ext uri="{FF2B5EF4-FFF2-40B4-BE49-F238E27FC236}">
                    <a16:creationId xmlns:a16="http://schemas.microsoft.com/office/drawing/2014/main" id="{B0C8DDE6-3494-BE86-57CD-9CFEC6356FCF}"/>
                  </a:ext>
                </a:extLst>
              </p:cNvPr>
              <p:cNvSpPr/>
              <p:nvPr/>
            </p:nvSpPr>
            <p:spPr>
              <a:xfrm>
                <a:off x="3142974" y="6321352"/>
                <a:ext cx="6718852" cy="914398"/>
              </a:xfrm>
              <a:prstGeom prst="roundRect">
                <a:avLst/>
              </a:prstGeom>
              <a:blipFill rotWithShape="1">
                <a:blip r:embed="rId3" cstate="email">
                  <a:extLst>
                    <a:ext uri="{28A0092B-C50C-407E-A947-70E740481C1C}">
                      <a14:useLocalDpi xmlns:a14="http://schemas.microsoft.com/office/drawing/2010/main"/>
                    </a:ext>
                  </a:extLst>
                </a:blip>
                <a:srcRect/>
                <a:tile tx="0" ty="0" sx="100000" sy="100000" flip="none" algn="tl"/>
              </a:blip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duster"/>
                </a:endParaRPr>
              </a:p>
            </p:txBody>
          </p:sp>
          <p:grpSp>
            <p:nvGrpSpPr>
              <p:cNvPr id="19" name="Group 18">
                <a:extLst>
                  <a:ext uri="{FF2B5EF4-FFF2-40B4-BE49-F238E27FC236}">
                    <a16:creationId xmlns:a16="http://schemas.microsoft.com/office/drawing/2014/main" id="{896E7AE4-AD3F-3BE6-AD2F-538CE160E855}"/>
                  </a:ext>
                </a:extLst>
              </p:cNvPr>
              <p:cNvGrpSpPr/>
              <p:nvPr/>
            </p:nvGrpSpPr>
            <p:grpSpPr>
              <a:xfrm>
                <a:off x="3521476" y="6271325"/>
                <a:ext cx="5961849" cy="1014475"/>
                <a:chOff x="3385351" y="6315919"/>
                <a:chExt cx="5961849" cy="1014475"/>
              </a:xfrm>
              <a:scene3d>
                <a:camera prst="orthographicFront">
                  <a:rot lat="0" lon="0" rev="0"/>
                </a:camera>
                <a:lightRig rig="balanced" dir="t">
                  <a:rot lat="0" lon="0" rev="8700000"/>
                </a:lightRig>
              </a:scene3d>
            </p:grpSpPr>
            <p:pic>
              <p:nvPicPr>
                <p:cNvPr id="20" name="Picture 19" descr="A picture containing drawing, room&#10;&#10;Description automatically generated">
                  <a:extLst>
                    <a:ext uri="{FF2B5EF4-FFF2-40B4-BE49-F238E27FC236}">
                      <a16:creationId xmlns:a16="http://schemas.microsoft.com/office/drawing/2014/main" id="{C5722FDC-04A5-2CF2-3DDB-0F7916A054D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85351" y="6570342"/>
                  <a:ext cx="2184451" cy="622569"/>
                </a:xfrm>
                <a:prstGeom prst="rect">
                  <a:avLst/>
                </a:prstGeom>
                <a:ln>
                  <a:noFill/>
                </a:ln>
                <a:effectLst>
                  <a:outerShdw blurRad="44450" dist="27940" dir="5400000" algn="ctr">
                    <a:srgbClr val="000000">
                      <a:alpha val="32000"/>
                    </a:srgbClr>
                  </a:outerShdw>
                </a:effectLst>
                <a:sp3d>
                  <a:bevelT w="190500" h="38100"/>
                </a:sp3d>
              </p:spPr>
            </p:pic>
            <p:pic>
              <p:nvPicPr>
                <p:cNvPr id="21" name="Picture 20" descr="A close up of a logo&#10;&#10;Description automatically generated">
                  <a:extLst>
                    <a:ext uri="{FF2B5EF4-FFF2-40B4-BE49-F238E27FC236}">
                      <a16:creationId xmlns:a16="http://schemas.microsoft.com/office/drawing/2014/main" id="{4F62702F-0EF2-68EA-0FCB-8F95F0A2405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46205" y="6315919"/>
                  <a:ext cx="1107143" cy="1014475"/>
                </a:xfrm>
                <a:prstGeom prst="rect">
                  <a:avLst/>
                </a:prstGeom>
                <a:ln>
                  <a:noFill/>
                </a:ln>
                <a:effectLst>
                  <a:outerShdw blurRad="44450" dist="27940" dir="5400000" algn="ctr">
                    <a:srgbClr val="000000">
                      <a:alpha val="32000"/>
                    </a:srgbClr>
                  </a:outerShdw>
                </a:effectLst>
                <a:sp3d>
                  <a:bevelT w="190500" h="38100"/>
                </a:sp3d>
              </p:spPr>
            </p:pic>
            <p:pic>
              <p:nvPicPr>
                <p:cNvPr id="22" name="Picture 21">
                  <a:extLst>
                    <a:ext uri="{FF2B5EF4-FFF2-40B4-BE49-F238E27FC236}">
                      <a16:creationId xmlns:a16="http://schemas.microsoft.com/office/drawing/2014/main" id="{E288B7DF-5079-E56D-D608-174F8708D49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62749" y="6605486"/>
                  <a:ext cx="2184451" cy="322374"/>
                </a:xfrm>
                <a:prstGeom prst="rect">
                  <a:avLst/>
                </a:prstGeom>
                <a:ln>
                  <a:noFill/>
                </a:ln>
                <a:effectLst>
                  <a:outerShdw blurRad="44450" dist="27940" dir="5400000" algn="ctr">
                    <a:srgbClr val="000000">
                      <a:alpha val="32000"/>
                    </a:srgbClr>
                  </a:outerShdw>
                </a:effectLst>
                <a:sp3d>
                  <a:bevelT w="190500" h="38100"/>
                </a:sp3d>
              </p:spPr>
            </p:pic>
          </p:grpSp>
        </p:grpSp>
        <p:sp>
          <p:nvSpPr>
            <p:cNvPr id="17" name="Rectangle 16">
              <a:extLst>
                <a:ext uri="{FF2B5EF4-FFF2-40B4-BE49-F238E27FC236}">
                  <a16:creationId xmlns:a16="http://schemas.microsoft.com/office/drawing/2014/main" id="{06F85931-AE19-B3C1-A802-A67CD4FCB018}"/>
                </a:ext>
              </a:extLst>
            </p:cNvPr>
            <p:cNvSpPr/>
            <p:nvPr/>
          </p:nvSpPr>
          <p:spPr>
            <a:xfrm>
              <a:off x="1449360" y="9020802"/>
              <a:ext cx="8020643" cy="391829"/>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r>
                <a:rPr lang="en-US" sz="700" b="1" dirty="0">
                  <a:solidFill>
                    <a:schemeClr val="bg1"/>
                  </a:solidFill>
                  <a:latin typeface="Gotham Medium" panose="02000604030000020004"/>
                  <a:cs typeface="Lucida Sans Unicode" panose="020B0602030504020204" pitchFamily="34" charset="0"/>
                </a:rPr>
                <a:t>Material adapted by Stanford W. Bowman Jr. from Echoes® Adult and Bible-in-Life® Adult SUMMER 2026 quarter with permission,  © David C Cook, https://davidccook.org. May not be further reproduced. All rights reserved.</a:t>
              </a:r>
            </a:p>
          </p:txBody>
        </p:sp>
      </p:grpSp>
      <p:sp>
        <p:nvSpPr>
          <p:cNvPr id="2" name="Wave 1">
            <a:extLst>
              <a:ext uri="{FF2B5EF4-FFF2-40B4-BE49-F238E27FC236}">
                <a16:creationId xmlns:a16="http://schemas.microsoft.com/office/drawing/2014/main" id="{4E43083B-5457-370F-7316-34894882A850}"/>
              </a:ext>
            </a:extLst>
          </p:cNvPr>
          <p:cNvSpPr/>
          <p:nvPr/>
        </p:nvSpPr>
        <p:spPr>
          <a:xfrm>
            <a:off x="876300" y="597593"/>
            <a:ext cx="10439400" cy="5041207"/>
          </a:xfrm>
          <a:prstGeom prst="wave">
            <a:avLst>
              <a:gd name="adj1" fmla="val 0"/>
              <a:gd name="adj2" fmla="val -10000"/>
            </a:avLst>
          </a:prstGeom>
          <a:solidFill>
            <a:srgbClr val="002060"/>
          </a:solidFill>
          <a:ln w="127000"/>
          <a:scene3d>
            <a:camera prst="orthographicFront"/>
            <a:lightRig rig="threePt" dir="t"/>
          </a:scene3d>
          <a:sp3d extrusionH="196850">
            <a:bevelT w="266700" h="387350"/>
            <a:bevelB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lvl="1" indent="-457200"/>
            <a:r>
              <a:rPr lang="en-US" sz="2400" i="1" dirty="0">
                <a:solidFill>
                  <a:schemeClr val="bg1"/>
                </a:solidFill>
                <a:latin typeface="Arial Black" panose="020B0A04020102020204" pitchFamily="34" charset="0"/>
              </a:rPr>
              <a:t>The Lord bless thee, and keep thee:</a:t>
            </a:r>
          </a:p>
          <a:p>
            <a:pPr marL="182880" lvl="1" indent="-457200"/>
            <a:r>
              <a:rPr lang="en-US" sz="2400" i="1" dirty="0">
                <a:solidFill>
                  <a:schemeClr val="bg1"/>
                </a:solidFill>
                <a:latin typeface="Arial Black" panose="020B0A04020102020204" pitchFamily="34" charset="0"/>
              </a:rPr>
              <a:t>The Lord make his face shine upon thee, and be gracious unto thee:</a:t>
            </a:r>
          </a:p>
          <a:p>
            <a:pPr marL="182880" lvl="1" indent="-457200"/>
            <a:endParaRPr lang="en-US" sz="2400" i="1" dirty="0">
              <a:solidFill>
                <a:schemeClr val="bg1"/>
              </a:solidFill>
              <a:latin typeface="Arial Black" panose="020B0A04020102020204" pitchFamily="34" charset="0"/>
            </a:endParaRPr>
          </a:p>
          <a:p>
            <a:pPr marL="182880" lvl="1" indent="-457200"/>
            <a:r>
              <a:rPr lang="en-US" sz="2400" i="1" dirty="0">
                <a:solidFill>
                  <a:schemeClr val="bg1"/>
                </a:solidFill>
                <a:latin typeface="Arial Black" panose="020B0A04020102020204" pitchFamily="34" charset="0"/>
              </a:rPr>
              <a:t>The Lord lift up his countenance upon thee and give thee peace.  </a:t>
            </a:r>
          </a:p>
          <a:p>
            <a:pPr marL="182880" lvl="1" indent="-457200" algn="r"/>
            <a:r>
              <a:rPr lang="en-US" sz="2400" i="1" dirty="0">
                <a:solidFill>
                  <a:schemeClr val="bg1"/>
                </a:solidFill>
                <a:latin typeface="Arial Black" panose="020B0A04020102020204" pitchFamily="34" charset="0"/>
              </a:rPr>
              <a:t>- Numbers 6:24-26, </a:t>
            </a:r>
          </a:p>
        </p:txBody>
      </p:sp>
    </p:spTree>
    <p:extLst>
      <p:ext uri="{BB962C8B-B14F-4D97-AF65-F5344CB8AC3E}">
        <p14:creationId xmlns:p14="http://schemas.microsoft.com/office/powerpoint/2010/main" val="28245287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9CEFE4A-6B6E-4728-B42A-C8F77D17A120}"/>
              </a:ext>
            </a:extLst>
          </p:cNvPr>
          <p:cNvSpPr/>
          <p:nvPr/>
        </p:nvSpPr>
        <p:spPr>
          <a:xfrm>
            <a:off x="533401" y="701189"/>
            <a:ext cx="10814048" cy="1689980"/>
          </a:xfrm>
          <a:prstGeom prst="rect">
            <a:avLst/>
          </a:prstGeom>
          <a:solidFill>
            <a:schemeClr val="bg1">
              <a:alpha val="50000"/>
            </a:schemeClr>
          </a:solidFill>
          <a:ln w="603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nchor="ctr">
            <a:spAutoFit/>
          </a:bodyPr>
          <a:lstStyle/>
          <a:p>
            <a:pPr lvl="1" defTabSz="562578">
              <a:lnSpc>
                <a:spcPct val="90000"/>
              </a:lnSpc>
              <a:spcBef>
                <a:spcPct val="0"/>
              </a:spcBef>
              <a:spcAft>
                <a:spcPct val="15000"/>
              </a:spcAf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rPr>
              <a:t>Lesson Scripture: </a:t>
            </a:r>
            <a:r>
              <a:rPr lang="en-US" sz="2000" b="1" u="sng" cap="small" spc="50" dirty="0">
                <a:ln w="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Mark 8:27–29; Luke 22:31–34; John 18:25–27; 21:15–17</a:t>
            </a:r>
            <a:endParaRPr lang="en-US" sz="2400" b="1" u="sng" cap="small" spc="50" dirty="0">
              <a:ln w="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lvl="1" defTabSz="562578">
              <a:lnSpc>
                <a:spcPct val="90000"/>
              </a:lnSpc>
              <a:spcBef>
                <a:spcPct val="0"/>
              </a:spcBef>
              <a:spcAft>
                <a:spcPct val="15000"/>
              </a:spcAf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rPr>
              <a:t>Lesson Focus: Jesus restores and renews us when we fail. Life </a:t>
            </a:r>
          </a:p>
          <a:p>
            <a:pPr lvl="1" defTabSz="562578">
              <a:lnSpc>
                <a:spcPct val="90000"/>
              </a:lnSpc>
              <a:spcBef>
                <a:spcPct val="0"/>
              </a:spcBef>
              <a:spcAft>
                <a:spcPct val="15000"/>
              </a:spcAf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rPr>
              <a:t>Apply the Message :</a:t>
            </a:r>
            <a:endParaRPr lang="en-US" sz="1000" b="1" cap="small" spc="50" dirty="0">
              <a:ln w="0"/>
              <a:solidFill>
                <a:srgbClr val="002060"/>
              </a:solidFill>
              <a:effectLst>
                <a:outerShdw blurRad="38100" dist="38100" dir="2700000" algn="tl">
                  <a:srgbClr val="000000">
                    <a:alpha val="43137"/>
                  </a:srgbClr>
                </a:outerShdw>
              </a:effectLst>
              <a:latin typeface="Gotham Medium" panose="02000604030000020004"/>
            </a:endParaRPr>
          </a:p>
          <a:p>
            <a:pPr lvl="1"/>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rPr>
              <a:t>Live It Out :</a:t>
            </a:r>
          </a:p>
          <a:p>
            <a:pPr lvl="1"/>
            <a:endParaRPr lang="en-US" sz="600" b="1" cap="small" spc="50" dirty="0">
              <a:ln w="0"/>
              <a:solidFill>
                <a:srgbClr val="002060"/>
              </a:solidFill>
              <a:effectLst>
                <a:outerShdw blurRad="38100" dist="38100" dir="2700000" algn="tl">
                  <a:srgbClr val="000000">
                    <a:alpha val="43137"/>
                  </a:srgbClr>
                </a:outerShdw>
              </a:effectLst>
              <a:latin typeface="Gotham Medium" panose="02000604030000020004"/>
            </a:endParaRPr>
          </a:p>
        </p:txBody>
      </p:sp>
      <p:sp>
        <p:nvSpPr>
          <p:cNvPr id="25" name="TextBox 24">
            <a:extLst>
              <a:ext uri="{FF2B5EF4-FFF2-40B4-BE49-F238E27FC236}">
                <a16:creationId xmlns:a16="http://schemas.microsoft.com/office/drawing/2014/main" id="{E60F60CB-9085-45BA-95A1-7A8237587305}"/>
              </a:ext>
            </a:extLst>
          </p:cNvPr>
          <p:cNvSpPr txBox="1"/>
          <p:nvPr/>
        </p:nvSpPr>
        <p:spPr>
          <a:xfrm>
            <a:off x="3505200" y="1484352"/>
            <a:ext cx="6553200" cy="400110"/>
          </a:xfrm>
          <a:prstGeom prst="rect">
            <a:avLst/>
          </a:prstGeom>
          <a:noFill/>
        </p:spPr>
        <p:txBody>
          <a:bodyPr wrap="square">
            <a:spAutoFit/>
          </a:bodyPr>
          <a:lstStyle/>
          <a:p>
            <a:r>
              <a:rPr lang="en-US" sz="2000" b="1" cap="small" spc="50" dirty="0">
                <a:ln w="0"/>
                <a:solidFill>
                  <a:srgbClr val="002060"/>
                </a:solidFill>
                <a:effectLst>
                  <a:outerShdw blurRad="38100" dist="38100" dir="2700000" algn="tl">
                    <a:srgbClr val="000000">
                      <a:alpha val="43137"/>
                    </a:srgbClr>
                  </a:outerShdw>
                </a:effectLst>
                <a:latin typeface="Gotham Medium" panose="02000604030000020004"/>
              </a:rPr>
              <a:t>Even loyal disciples need restoration and forgiveness. </a:t>
            </a:r>
            <a:endParaRPr lang="en-US" sz="2000" b="1" dirty="0">
              <a:solidFill>
                <a:srgbClr val="002060"/>
              </a:solidFill>
              <a:effectLst/>
              <a:latin typeface="Gotham Medium" panose="02000604030000020004"/>
              <a:ea typeface="Calibri" panose="020F0502020204030204" pitchFamily="34" charset="0"/>
              <a:cs typeface="Times New Roman" panose="02020603050405020304" pitchFamily="18" charset="0"/>
            </a:endParaRPr>
          </a:p>
        </p:txBody>
      </p:sp>
      <p:cxnSp>
        <p:nvCxnSpPr>
          <p:cNvPr id="26" name="Straight Connector 25">
            <a:extLst>
              <a:ext uri="{FF2B5EF4-FFF2-40B4-BE49-F238E27FC236}">
                <a16:creationId xmlns:a16="http://schemas.microsoft.com/office/drawing/2014/main" id="{20C70E49-B2B9-42E3-A51E-1563A79CE1C4}"/>
              </a:ext>
            </a:extLst>
          </p:cNvPr>
          <p:cNvCxnSpPr>
            <a:cxnSpLocks/>
          </p:cNvCxnSpPr>
          <p:nvPr/>
        </p:nvCxnSpPr>
        <p:spPr>
          <a:xfrm>
            <a:off x="76197" y="595344"/>
            <a:ext cx="12186227" cy="2192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Line 10">
            <a:extLst>
              <a:ext uri="{FF2B5EF4-FFF2-40B4-BE49-F238E27FC236}">
                <a16:creationId xmlns:a16="http://schemas.microsoft.com/office/drawing/2014/main" id="{9668BC52-3F14-425F-AA8C-99E40C6BB3DB}"/>
              </a:ext>
            </a:extLst>
          </p:cNvPr>
          <p:cNvSpPr>
            <a:spLocks noChangeShapeType="1"/>
          </p:cNvSpPr>
          <p:nvPr/>
        </p:nvSpPr>
        <p:spPr bwMode="auto">
          <a:xfrm>
            <a:off x="-76200" y="2428293"/>
            <a:ext cx="12368261" cy="21923"/>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10" name="TextBox 9">
            <a:extLst>
              <a:ext uri="{FF2B5EF4-FFF2-40B4-BE49-F238E27FC236}">
                <a16:creationId xmlns:a16="http://schemas.microsoft.com/office/drawing/2014/main" id="{9BD83D4C-0F41-4852-A1A9-FD8CB2A889C5}"/>
              </a:ext>
            </a:extLst>
          </p:cNvPr>
          <p:cNvSpPr txBox="1"/>
          <p:nvPr/>
        </p:nvSpPr>
        <p:spPr>
          <a:xfrm>
            <a:off x="2514600" y="1905000"/>
            <a:ext cx="8724170" cy="400110"/>
          </a:xfrm>
          <a:prstGeom prst="rect">
            <a:avLst/>
          </a:prstGeom>
          <a:noFill/>
        </p:spPr>
        <p:txBody>
          <a:bodyPr wrap="square">
            <a:spAutoFit/>
          </a:bodyPr>
          <a:lstStyle/>
          <a:p>
            <a:r>
              <a:rPr lang="en-US" sz="2000" b="1"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rPr>
              <a:t>Accept God’s amazing grace, and let it transform you. </a:t>
            </a:r>
          </a:p>
        </p:txBody>
      </p:sp>
      <p:sp>
        <p:nvSpPr>
          <p:cNvPr id="11" name="Title 2">
            <a:extLst>
              <a:ext uri="{FF2B5EF4-FFF2-40B4-BE49-F238E27FC236}">
                <a16:creationId xmlns:a16="http://schemas.microsoft.com/office/drawing/2014/main" id="{461B9C3C-B554-4BCD-9A48-8B99E466A7B0}"/>
              </a:ext>
            </a:extLst>
          </p:cNvPr>
          <p:cNvSpPr txBox="1">
            <a:spLocks/>
          </p:cNvSpPr>
          <p:nvPr/>
        </p:nvSpPr>
        <p:spPr>
          <a:xfrm>
            <a:off x="8153400" y="45985"/>
            <a:ext cx="3809140" cy="322181"/>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000" b="1" i="1" cap="small" dirty="0">
                <a:solidFill>
                  <a:schemeClr val="bg1"/>
                </a:solidFill>
                <a:latin typeface="Gotham Medium" panose="02000604030000020004"/>
              </a:rPr>
              <a:t>SIMON PETER, RESTORED DISCIPLE</a:t>
            </a:r>
          </a:p>
        </p:txBody>
      </p:sp>
      <p:sp>
        <p:nvSpPr>
          <p:cNvPr id="12" name="TextBox 11">
            <a:extLst>
              <a:ext uri="{FF2B5EF4-FFF2-40B4-BE49-F238E27FC236}">
                <a16:creationId xmlns:a16="http://schemas.microsoft.com/office/drawing/2014/main" id="{ABF83872-7C74-4ADB-B190-B9D9A9D4BC8A}"/>
              </a:ext>
            </a:extLst>
          </p:cNvPr>
          <p:cNvSpPr txBox="1"/>
          <p:nvPr/>
        </p:nvSpPr>
        <p:spPr>
          <a:xfrm>
            <a:off x="152400" y="-10051"/>
            <a:ext cx="2286000" cy="434252"/>
          </a:xfrm>
          <a:prstGeom prst="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2400" b="1" dirty="0">
                <a:solidFill>
                  <a:schemeClr val="bg1"/>
                </a:solidFill>
                <a:latin typeface="Gotham Medium" panose="02000604030000020004"/>
              </a:rPr>
              <a:t>LESSON OUTLINE</a:t>
            </a:r>
          </a:p>
        </p:txBody>
      </p:sp>
      <p:sp>
        <p:nvSpPr>
          <p:cNvPr id="13" name="Rectangle 12">
            <a:extLst>
              <a:ext uri="{FF2B5EF4-FFF2-40B4-BE49-F238E27FC236}">
                <a16:creationId xmlns:a16="http://schemas.microsoft.com/office/drawing/2014/main" id="{10AEB2E7-02ED-48F9-A1FD-DF1A8AF26EA5}"/>
              </a:ext>
            </a:extLst>
          </p:cNvPr>
          <p:cNvSpPr/>
          <p:nvPr/>
        </p:nvSpPr>
        <p:spPr>
          <a:xfrm>
            <a:off x="533401" y="2494139"/>
            <a:ext cx="10814048" cy="3772538"/>
          </a:xfrm>
          <a:prstGeom prst="rect">
            <a:avLst/>
          </a:prstGeom>
          <a:solidFill>
            <a:schemeClr val="bg1">
              <a:alpha val="50000"/>
            </a:schemeClr>
          </a:solidFill>
          <a:ln w="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457200" lvl="3" indent="-342900" hangingPunct="0">
              <a:buFont typeface="Wingdings" panose="05000000000000000000" pitchFamily="2" charset="2"/>
              <a:buChar char="q"/>
              <a:tabLst>
                <a:tab pos="642915" algn="l"/>
              </a:tabLst>
            </a:pPr>
            <a:endParaRPr lang="en-US" sz="8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endParaRPr>
          </a:p>
          <a:p>
            <a:pPr marL="1371600" lvl="5" indent="-342900" hangingPunct="0">
              <a:buFont typeface="Wingdings" panose="05000000000000000000" pitchFamily="2" charset="2"/>
              <a:buChar char="q"/>
              <a:tabLst>
                <a:tab pos="642915" algn="l"/>
              </a:tabLs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Review</a:t>
            </a:r>
            <a:endPar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1371600" lvl="5" indent="-342900" hangingPunct="0">
              <a:buFont typeface="Wingdings" panose="05000000000000000000" pitchFamily="2" charset="2"/>
              <a:buChar char="q"/>
              <a:tabLst>
                <a:tab pos="642915" algn="l"/>
              </a:tabLs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Introduction</a:t>
            </a:r>
            <a:endPar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1371600" lvl="5" indent="-342900" hangingPunct="0">
              <a:buFont typeface="Wingdings" panose="05000000000000000000" pitchFamily="2" charset="2"/>
              <a:buChar char="q"/>
              <a:tabLst>
                <a:tab pos="642915" algn="l"/>
              </a:tabLs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Lesson Context</a:t>
            </a:r>
            <a:endPar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1371600" lvl="5" indent="-342900" hangingPunct="0">
              <a:buFont typeface="Wingdings" panose="05000000000000000000" pitchFamily="2" charset="2"/>
              <a:buChar char="q"/>
              <a:tabLst>
                <a:tab pos="642915" algn="l"/>
              </a:tabLs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Overview</a:t>
            </a:r>
            <a:endPar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1828800" lvl="7" indent="-342900">
              <a:lnSpc>
                <a:spcPct val="107000"/>
              </a:lnSpc>
              <a:buFont typeface="Wingdings" panose="05000000000000000000" pitchFamily="2" charset="2"/>
              <a:buChar char="q"/>
            </a:pPr>
            <a:r>
              <a:rPr lang="en-US" sz="2000" b="1"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rPr>
              <a:t>Peter’s Calling and Confession - Matthew 4:18–20; 16:16–18 KJV</a:t>
            </a:r>
          </a:p>
          <a:p>
            <a:pPr marL="1828800" lvl="7" indent="-342900">
              <a:lnSpc>
                <a:spcPct val="107000"/>
              </a:lnSpc>
              <a:buFont typeface="Wingdings" panose="05000000000000000000" pitchFamily="2" charset="2"/>
              <a:buChar char="q"/>
            </a:pPr>
            <a:r>
              <a:rPr lang="en-US" sz="2000" b="1"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rPr>
              <a:t>Peter’s Charge and Challenge - John 21:15–18; 2 Peter 3:14–15; 3:18 KJV</a:t>
            </a:r>
          </a:p>
          <a:p>
            <a:pPr marL="1371600" lvl="6" indent="-342900">
              <a:lnSpc>
                <a:spcPct val="107000"/>
              </a:lnSpc>
              <a:buFont typeface="Wingdings" panose="05000000000000000000" pitchFamily="2" charset="2"/>
              <a:buChar char="q"/>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Bible Application</a:t>
            </a:r>
          </a:p>
          <a:p>
            <a:pPr marL="1371600" lvl="5" indent="-342900" hangingPunct="0">
              <a:buFont typeface="Wingdings" panose="05000000000000000000" pitchFamily="2" charset="2"/>
              <a:buChar char="q"/>
              <a:tabLst>
                <a:tab pos="642915" algn="l"/>
              </a:tabLs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Conclusion</a:t>
            </a:r>
            <a:endPar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1371600" lvl="5" indent="-342900" hangingPunct="0">
              <a:buFont typeface="Wingdings" panose="05000000000000000000" pitchFamily="2" charset="2"/>
              <a:buChar char="q"/>
              <a:tabLst>
                <a:tab pos="642915" algn="l"/>
              </a:tabLs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Question &amp; Answers</a:t>
            </a:r>
            <a:endPar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0"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78F65629-2274-F9F3-B462-F8F1E9453FE5}"/>
              </a:ext>
            </a:extLst>
          </p:cNvPr>
          <p:cNvSpPr>
            <a:spLocks noGrp="1"/>
          </p:cNvSpPr>
          <p:nvPr>
            <p:ph type="sldNum" sz="quarter" idx="2"/>
          </p:nvPr>
        </p:nvSpPr>
        <p:spPr/>
        <p:txBody>
          <a:bodyPr/>
          <a:lstStyle/>
          <a:p>
            <a:fld id="{86CB4B4D-7CA3-9044-876B-883B54F8677D}" type="slidenum">
              <a:rPr lang="en-US" sz="1600" smtClean="0">
                <a:solidFill>
                  <a:schemeClr val="bg1"/>
                </a:solidFill>
                <a:latin typeface="Arial Black" panose="020B0A04020102020204" pitchFamily="34" charset="0"/>
              </a:rPr>
              <a:pPr/>
              <a:t>3</a:t>
            </a:fld>
            <a:endParaRPr lang="en-US" sz="1600">
              <a:solidFill>
                <a:schemeClr val="bg1"/>
              </a:solidFill>
              <a:latin typeface="Arial Black" panose="020B0A04020102020204" pitchFamily="34" charset="0"/>
            </a:endParaRPr>
          </a:p>
        </p:txBody>
      </p:sp>
    </p:spTree>
    <p:extLst>
      <p:ext uri="{BB962C8B-B14F-4D97-AF65-F5344CB8AC3E}">
        <p14:creationId xmlns:p14="http://schemas.microsoft.com/office/powerpoint/2010/main" val="24846623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A59A3EA5-4B17-46D7-8358-1E2CFD7A8EB1}"/>
              </a:ext>
            </a:extLst>
          </p:cNvPr>
          <p:cNvCxnSpPr>
            <a:cxnSpLocks/>
          </p:cNvCxnSpPr>
          <p:nvPr/>
        </p:nvCxnSpPr>
        <p:spPr>
          <a:xfrm>
            <a:off x="37367" y="595344"/>
            <a:ext cx="12186227" cy="2192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26215" y="6869816"/>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29" name="TextBox 28">
            <a:extLst>
              <a:ext uri="{FF2B5EF4-FFF2-40B4-BE49-F238E27FC236}">
                <a16:creationId xmlns:a16="http://schemas.microsoft.com/office/drawing/2014/main" id="{94623693-3F29-41C2-8ECA-512EA43AF814}"/>
              </a:ext>
            </a:extLst>
          </p:cNvPr>
          <p:cNvSpPr txBox="1"/>
          <p:nvPr/>
        </p:nvSpPr>
        <p:spPr>
          <a:xfrm>
            <a:off x="152400" y="-10051"/>
            <a:ext cx="3200400" cy="43425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2400" b="1" dirty="0">
                <a:solidFill>
                  <a:schemeClr val="bg1"/>
                </a:solidFill>
                <a:latin typeface="Gotham Medium" panose="02000604030000020004"/>
              </a:rPr>
              <a:t>LESSON INTRODUCTION</a:t>
            </a:r>
          </a:p>
        </p:txBody>
      </p:sp>
      <p:cxnSp>
        <p:nvCxnSpPr>
          <p:cNvPr id="10" name="Straight Connector 9">
            <a:extLst>
              <a:ext uri="{FF2B5EF4-FFF2-40B4-BE49-F238E27FC236}">
                <a16:creationId xmlns:a16="http://schemas.microsoft.com/office/drawing/2014/main" id="{96AB06DA-3CB6-4D2F-A0DA-CEF38DF90ED7}"/>
              </a:ext>
            </a:extLst>
          </p:cNvPr>
          <p:cNvCxnSpPr>
            <a:cxnSpLocks/>
          </p:cNvCxnSpPr>
          <p:nvPr/>
        </p:nvCxnSpPr>
        <p:spPr>
          <a:xfrm>
            <a:off x="119821" y="6781800"/>
            <a:ext cx="12021317"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5D12579F-ED0B-4F28-9022-D18F2789D03C}"/>
              </a:ext>
            </a:extLst>
          </p:cNvPr>
          <p:cNvSpPr/>
          <p:nvPr/>
        </p:nvSpPr>
        <p:spPr>
          <a:xfrm>
            <a:off x="381000" y="1019092"/>
            <a:ext cx="11430000" cy="5023008"/>
          </a:xfrm>
          <a:prstGeom prst="rect">
            <a:avLst/>
          </a:prstGeom>
          <a:blipFill>
            <a:blip r:embed="rId3"/>
            <a:stretch>
              <a:fillRect/>
            </a:stretch>
          </a:blipFill>
          <a:ln w="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0"/>
              </a:spcAft>
            </a:pPr>
            <a:r>
              <a:rPr lang="en-US" sz="28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Broken Made Beautiful </a:t>
            </a:r>
          </a:p>
          <a:p>
            <a:pPr marL="0" marR="0">
              <a:lnSpc>
                <a:spcPct val="107000"/>
              </a:lnSpc>
              <a:spcBef>
                <a:spcPts val="0"/>
              </a:spcBef>
              <a:spcAft>
                <a:spcPts val="0"/>
              </a:spcAft>
            </a:pPr>
            <a:endParaRPr lang="en-US" sz="14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97324159-2308-7E40-2320-1A474855804D}"/>
              </a:ext>
            </a:extLst>
          </p:cNvPr>
          <p:cNvSpPr/>
          <p:nvPr/>
        </p:nvSpPr>
        <p:spPr>
          <a:xfrm>
            <a:off x="372979" y="1048373"/>
            <a:ext cx="11430000" cy="5023008"/>
          </a:xfrm>
          <a:prstGeom prst="rect">
            <a:avLst/>
          </a:prstGeom>
          <a:solidFill>
            <a:schemeClr val="bg1">
              <a:alpha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3ADBE11E-D083-907A-8F03-04D68FB609D7}"/>
              </a:ext>
            </a:extLst>
          </p:cNvPr>
          <p:cNvSpPr txBox="1"/>
          <p:nvPr/>
        </p:nvSpPr>
        <p:spPr>
          <a:xfrm>
            <a:off x="421678" y="1557463"/>
            <a:ext cx="11313122" cy="4029565"/>
          </a:xfrm>
          <a:prstGeom prst="rect">
            <a:avLst/>
          </a:prstGeom>
          <a:solidFill>
            <a:schemeClr val="bg1">
              <a:alpha val="30000"/>
            </a:schemeClr>
          </a:solidFill>
        </p:spPr>
        <p:txBody>
          <a:bodyPr wrap="square">
            <a:spAutoFit/>
          </a:bodyPr>
          <a:lstStyle/>
          <a:p>
            <a:pPr lvl="1">
              <a:lnSpc>
                <a:spcPct val="107000"/>
              </a:lnSpc>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Kintsugi is a centuries-old Japanese technique of pottery repair. The process involves using a special lacquer mixed with gold, silver, or platinum to repair damages to broken or cracked pieces. Other methods of ceramic restoration aim to hide the damage or make it less noticeable as if the object were “like new. ” Kintsugi, however, highlights the imperfections and brokenness of the pottery, transforming them into a new artifact. The restoration process transforms the damaged pottery into something whole, with the lacquered repairs serving as a visual reminder of the item’s history and use. Rather than obscuring the damage, this technique celebrates it, making the once-broken pieces beautiful and usable for many more years. </a:t>
            </a:r>
          </a:p>
          <a:p>
            <a:pPr lvl="1">
              <a:lnSpc>
                <a:spcPct val="107000"/>
              </a:lnSpc>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lvl="1">
              <a:lnSpc>
                <a:spcPct val="107000"/>
              </a:lnSpc>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Similarly, God’s work of salvation brings healing and reconciliation to sinful humanity. Today’s account demonstrates how God restored one of the first apostles, Peter. Through Christ’s forgiveness and restoration, Peter’s story becomes more beautiful than he could have imagined. </a:t>
            </a:r>
          </a:p>
        </p:txBody>
      </p:sp>
      <p:sp>
        <p:nvSpPr>
          <p:cNvPr id="3" name="Slide Number Placeholder 1">
            <a:extLst>
              <a:ext uri="{FF2B5EF4-FFF2-40B4-BE49-F238E27FC236}">
                <a16:creationId xmlns:a16="http://schemas.microsoft.com/office/drawing/2014/main" id="{4F67ED76-0B4F-8F9E-8D1A-0F7B21015162}"/>
              </a:ext>
            </a:extLst>
          </p:cNvPr>
          <p:cNvSpPr>
            <a:spLocks noGrp="1"/>
          </p:cNvSpPr>
          <p:nvPr>
            <p:ph type="sldNum" sz="quarter" idx="2"/>
          </p:nvPr>
        </p:nvSpPr>
        <p:spPr>
          <a:xfrm>
            <a:off x="8737600" y="6356353"/>
            <a:ext cx="2844800" cy="365125"/>
          </a:xfrm>
        </p:spPr>
        <p:txBody>
          <a:bodyPr/>
          <a:lstStyle/>
          <a:p>
            <a:fld id="{86CB4B4D-7CA3-9044-876B-883B54F8677D}" type="slidenum">
              <a:rPr lang="en-US" sz="1600" smtClean="0">
                <a:solidFill>
                  <a:schemeClr val="bg1"/>
                </a:solidFill>
                <a:latin typeface="Arial Black" panose="020B0A04020102020204" pitchFamily="34" charset="0"/>
              </a:rPr>
              <a:pPr/>
              <a:t>4</a:t>
            </a:fld>
            <a:endParaRPr lang="en-US" sz="1600">
              <a:solidFill>
                <a:schemeClr val="bg1"/>
              </a:solidFill>
              <a:latin typeface="Arial Black" panose="020B0A04020102020204" pitchFamily="34" charset="0"/>
            </a:endParaRPr>
          </a:p>
        </p:txBody>
      </p:sp>
      <p:sp>
        <p:nvSpPr>
          <p:cNvPr id="5" name="Title 2">
            <a:extLst>
              <a:ext uri="{FF2B5EF4-FFF2-40B4-BE49-F238E27FC236}">
                <a16:creationId xmlns:a16="http://schemas.microsoft.com/office/drawing/2014/main" id="{FE26ED1E-FB73-0626-6DA3-5B561F3AEA17}"/>
              </a:ext>
            </a:extLst>
          </p:cNvPr>
          <p:cNvSpPr txBox="1">
            <a:spLocks/>
          </p:cNvSpPr>
          <p:nvPr/>
        </p:nvSpPr>
        <p:spPr>
          <a:xfrm>
            <a:off x="8153400" y="45985"/>
            <a:ext cx="3809140" cy="322181"/>
          </a:xfrm>
          <a:prstGeom prst="rect">
            <a:avLst/>
          </a:prstGeom>
          <a:solidFill>
            <a:srgbClr val="0070C0">
              <a:alpha val="0"/>
            </a:srgb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000" b="1" i="1" cap="small" dirty="0">
                <a:solidFill>
                  <a:schemeClr val="bg1"/>
                </a:solidFill>
                <a:latin typeface="Gotham Medium" panose="02000604030000020004"/>
              </a:rPr>
              <a:t>SIMON PETER, RESTORED DISCIPLE</a:t>
            </a:r>
          </a:p>
        </p:txBody>
      </p:sp>
    </p:spTree>
    <p:extLst>
      <p:ext uri="{BB962C8B-B14F-4D97-AF65-F5344CB8AC3E}">
        <p14:creationId xmlns:p14="http://schemas.microsoft.com/office/powerpoint/2010/main" val="30975254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BEAC6-D7F6-87D1-4704-6BE9D8903B6C}"/>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7433357E-33BC-9703-5125-FB2754C4E54F}"/>
              </a:ext>
            </a:extLst>
          </p:cNvPr>
          <p:cNvSpPr txBox="1"/>
          <p:nvPr/>
        </p:nvSpPr>
        <p:spPr>
          <a:xfrm>
            <a:off x="4291263" y="1718608"/>
            <a:ext cx="7824537" cy="1938992"/>
          </a:xfrm>
          <a:prstGeom prst="rect">
            <a:avLst/>
          </a:prstGeom>
          <a:gradFill>
            <a:gsLst>
              <a:gs pos="0">
                <a:srgbClr val="002060">
                  <a:alpha val="80000"/>
                </a:srgbClr>
              </a:gs>
              <a:gs pos="74000">
                <a:schemeClr val="accent1">
                  <a:lumMod val="45000"/>
                  <a:lumOff val="55000"/>
                </a:schemeClr>
              </a:gs>
              <a:gs pos="83000">
                <a:schemeClr val="accent1">
                  <a:lumMod val="45000"/>
                  <a:lumOff val="55000"/>
                </a:schemeClr>
              </a:gs>
              <a:gs pos="100000">
                <a:srgbClr val="002060">
                  <a:alpha val="75000"/>
                </a:srgbClr>
              </a:gs>
            </a:gsLst>
            <a:lin ang="5400000" scaled="1"/>
          </a:gradFill>
        </p:spPr>
        <p:txBody>
          <a:bodyPr wrap="square">
            <a:spAutoFit/>
          </a:bodyPr>
          <a:lstStyle/>
          <a:p>
            <a:pPr marL="57150"/>
            <a:r>
              <a:rPr lang="en-US" sz="2000" b="1" dirty="0">
                <a:solidFill>
                  <a:schemeClr val="bg1"/>
                </a:solidFill>
                <a:effectLst>
                  <a:outerShdw blurRad="38100" dist="38100" dir="2700000" algn="tl">
                    <a:srgbClr val="000000">
                      <a:alpha val="43137"/>
                    </a:srgbClr>
                  </a:outerShdw>
                </a:effectLst>
                <a:latin typeface="Gotham Book"/>
              </a:rPr>
              <a:t>Exodus 22:1–6—God Calls for Restitution. </a:t>
            </a:r>
          </a:p>
          <a:p>
            <a:pPr marL="57150"/>
            <a:r>
              <a:rPr lang="en-US" sz="2000" b="1" dirty="0">
                <a:solidFill>
                  <a:schemeClr val="bg1"/>
                </a:solidFill>
                <a:effectLst>
                  <a:outerShdw blurRad="38100" dist="38100" dir="2700000" algn="tl">
                    <a:srgbClr val="000000">
                      <a:alpha val="43137"/>
                    </a:srgbClr>
                  </a:outerShdw>
                </a:effectLst>
                <a:latin typeface="Gotham Book"/>
              </a:rPr>
              <a:t>Isaiah 58:3–7—Let the Oppressed Go Free. </a:t>
            </a:r>
          </a:p>
          <a:p>
            <a:pPr marL="57150"/>
            <a:r>
              <a:rPr lang="en-US" sz="2000" b="1" dirty="0">
                <a:solidFill>
                  <a:schemeClr val="bg1"/>
                </a:solidFill>
                <a:effectLst>
                  <a:outerShdw blurRad="38100" dist="38100" dir="2700000" algn="tl">
                    <a:srgbClr val="000000">
                      <a:alpha val="43137"/>
                    </a:srgbClr>
                  </a:outerShdw>
                </a:effectLst>
                <a:latin typeface="Gotham Book"/>
              </a:rPr>
              <a:t>Luke 6:20–26—Blessings and Woes. </a:t>
            </a:r>
          </a:p>
          <a:p>
            <a:pPr marL="57150"/>
            <a:r>
              <a:rPr lang="en-US" sz="2000" b="1" dirty="0">
                <a:solidFill>
                  <a:schemeClr val="bg1"/>
                </a:solidFill>
                <a:effectLst>
                  <a:outerShdw blurRad="38100" dist="38100" dir="2700000" algn="tl">
                    <a:srgbClr val="000000">
                      <a:alpha val="43137"/>
                    </a:srgbClr>
                  </a:outerShdw>
                </a:effectLst>
                <a:latin typeface="Gotham Book"/>
              </a:rPr>
              <a:t>Hebrews 13:1–6—Love, Hospitality, and Contentment. </a:t>
            </a:r>
          </a:p>
          <a:p>
            <a:pPr marL="57150"/>
            <a:r>
              <a:rPr lang="en-US" sz="2000" b="1" dirty="0">
                <a:solidFill>
                  <a:schemeClr val="bg1"/>
                </a:solidFill>
                <a:effectLst>
                  <a:outerShdw blurRad="38100" dist="38100" dir="2700000" algn="tl">
                    <a:srgbClr val="000000">
                      <a:alpha val="43137"/>
                    </a:srgbClr>
                  </a:outerShdw>
                </a:effectLst>
                <a:latin typeface="Gotham Book"/>
              </a:rPr>
              <a:t>1 John 3:14–18—Put Love Into Action. </a:t>
            </a:r>
          </a:p>
          <a:p>
            <a:pPr marL="57150"/>
            <a:r>
              <a:rPr lang="en-US" sz="2000" b="1" dirty="0">
                <a:solidFill>
                  <a:schemeClr val="bg1"/>
                </a:solidFill>
                <a:effectLst>
                  <a:outerShdw blurRad="38100" dist="38100" dir="2700000" algn="tl">
                    <a:srgbClr val="000000">
                      <a:alpha val="43137"/>
                    </a:srgbClr>
                  </a:outerShdw>
                </a:effectLst>
                <a:latin typeface="Gotham Book"/>
              </a:rPr>
              <a:t>Psalm 37:1–5, 18–22—Commit Your Way to God.</a:t>
            </a:r>
          </a:p>
        </p:txBody>
      </p:sp>
      <p:sp>
        <p:nvSpPr>
          <p:cNvPr id="14" name="TextBox 13">
            <a:extLst>
              <a:ext uri="{FF2B5EF4-FFF2-40B4-BE49-F238E27FC236}">
                <a16:creationId xmlns:a16="http://schemas.microsoft.com/office/drawing/2014/main" id="{2D30D5CC-0944-64AD-FE16-7B57C37585E0}"/>
              </a:ext>
            </a:extLst>
          </p:cNvPr>
          <p:cNvSpPr txBox="1"/>
          <p:nvPr/>
        </p:nvSpPr>
        <p:spPr>
          <a:xfrm>
            <a:off x="4916204" y="818557"/>
            <a:ext cx="7976937" cy="865173"/>
          </a:xfrm>
          <a:prstGeom prst="rect">
            <a:avLst/>
          </a:prstGeom>
          <a:noFill/>
        </p:spPr>
        <p:txBody>
          <a:bodyPr wrap="square">
            <a:spAutoFit/>
          </a:bodyPr>
          <a:lstStyle/>
          <a:p>
            <a:pPr>
              <a:lnSpc>
                <a:spcPct val="107000"/>
              </a:lnSpc>
              <a:buClr>
                <a:schemeClr val="accent1"/>
              </a:buClr>
              <a:buSzPct val="80000"/>
            </a:pPr>
            <a:r>
              <a:rPr lang="en-US" sz="2400" b="1" u="sng" kern="100" cap="small" dirty="0">
                <a:solidFill>
                  <a:schemeClr val="bg1"/>
                </a:solidFill>
                <a:effectLst>
                  <a:outerShdw blurRad="38100" dist="38100" dir="2700000" algn="tl">
                    <a:srgbClr val="000000">
                      <a:alpha val="43137"/>
                    </a:srgbClr>
                  </a:outerShdw>
                </a:effectLst>
                <a:latin typeface="Gotham Book"/>
                <a:cs typeface="Calibri" panose="020F0502020204030204" pitchFamily="34" charset="0"/>
              </a:rPr>
              <a:t>Daily Bible Readings</a:t>
            </a:r>
          </a:p>
          <a:p>
            <a:pPr>
              <a:lnSpc>
                <a:spcPct val="107000"/>
              </a:lnSpc>
              <a:buClr>
                <a:schemeClr val="accent1"/>
              </a:buClr>
              <a:buSzPct val="80000"/>
            </a:pPr>
            <a:r>
              <a:rPr lang="en-US" sz="2400" b="1" kern="100" cap="small" dirty="0">
                <a:solidFill>
                  <a:schemeClr val="bg1"/>
                </a:solidFill>
                <a:effectLst>
                  <a:outerShdw blurRad="38100" dist="38100" dir="2700000" algn="tl">
                    <a:srgbClr val="000000">
                      <a:alpha val="43137"/>
                    </a:srgbClr>
                  </a:outerShdw>
                </a:effectLst>
                <a:latin typeface="Gotham Book"/>
                <a:cs typeface="Calibri" panose="020F0502020204030204" pitchFamily="34" charset="0"/>
              </a:rPr>
              <a:t>Week of 13 through July 18</a:t>
            </a:r>
          </a:p>
        </p:txBody>
      </p:sp>
      <p:sp>
        <p:nvSpPr>
          <p:cNvPr id="19" name="TextBox 18">
            <a:extLst>
              <a:ext uri="{FF2B5EF4-FFF2-40B4-BE49-F238E27FC236}">
                <a16:creationId xmlns:a16="http://schemas.microsoft.com/office/drawing/2014/main" id="{C5E07420-110A-ECE0-2AC2-E48BF693B0E7}"/>
              </a:ext>
            </a:extLst>
          </p:cNvPr>
          <p:cNvSpPr txBox="1"/>
          <p:nvPr/>
        </p:nvSpPr>
        <p:spPr>
          <a:xfrm>
            <a:off x="86308" y="-16825"/>
            <a:ext cx="4536711" cy="588140"/>
          </a:xfrm>
          <a:prstGeom prst="rect">
            <a:avLst/>
          </a:prstGeom>
          <a:solidFill>
            <a:srgbClr val="0070C0"/>
          </a:solidFill>
          <a:ln w="762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Book"/>
              </a:rPr>
              <a:t>LESSON INTRODUCTION</a:t>
            </a:r>
          </a:p>
        </p:txBody>
      </p:sp>
      <p:sp>
        <p:nvSpPr>
          <p:cNvPr id="20" name="Line 10">
            <a:extLst>
              <a:ext uri="{FF2B5EF4-FFF2-40B4-BE49-F238E27FC236}">
                <a16:creationId xmlns:a16="http://schemas.microsoft.com/office/drawing/2014/main" id="{916EB7E3-7683-A8BD-7606-4BF5AFDE5DFC}"/>
              </a:ext>
            </a:extLst>
          </p:cNvPr>
          <p:cNvSpPr>
            <a:spLocks noChangeShapeType="1"/>
          </p:cNvSpPr>
          <p:nvPr/>
        </p:nvSpPr>
        <p:spPr bwMode="auto">
          <a:xfrm>
            <a:off x="-72311" y="766076"/>
            <a:ext cx="12344400" cy="0"/>
          </a:xfrm>
          <a:prstGeom prst="line">
            <a:avLst/>
          </a:prstGeom>
          <a:noFill/>
          <a:ln w="88900">
            <a:solidFill>
              <a:schemeClr val="bg1"/>
            </a:solidFill>
            <a:round/>
            <a:headEnd/>
            <a:tailEnd/>
          </a:ln>
          <a:scene3d>
            <a:camera prst="orthographicFront"/>
            <a:lightRig rig="threePt" dir="t"/>
          </a:scene3d>
          <a:sp3d>
            <a:bevelT prst="relaxedInset"/>
          </a:sp3d>
        </p:spPr>
        <p:txBody>
          <a:bodyPr lIns="64291" tIns="32146" rIns="64291" bIns="32146"/>
          <a:lstStyle/>
          <a:p>
            <a:pPr algn="l"/>
            <a:endParaRPr lang="en-US" sz="1400" b="1" dirty="0">
              <a:solidFill>
                <a:schemeClr val="bg1"/>
              </a:solidFill>
              <a:latin typeface="Gotham Book"/>
            </a:endParaRPr>
          </a:p>
        </p:txBody>
      </p:sp>
      <p:sp>
        <p:nvSpPr>
          <p:cNvPr id="4" name="Parallelogram 3">
            <a:extLst>
              <a:ext uri="{FF2B5EF4-FFF2-40B4-BE49-F238E27FC236}">
                <a16:creationId xmlns:a16="http://schemas.microsoft.com/office/drawing/2014/main" id="{9380C28B-7035-1425-73FF-EC009CDC6557}"/>
              </a:ext>
            </a:extLst>
          </p:cNvPr>
          <p:cNvSpPr/>
          <p:nvPr/>
        </p:nvSpPr>
        <p:spPr>
          <a:xfrm flipH="1">
            <a:off x="-72312" y="718312"/>
            <a:ext cx="4371802" cy="2884217"/>
          </a:xfrm>
          <a:prstGeom prst="parallelogram">
            <a:avLst>
              <a:gd name="adj" fmla="val 22508"/>
            </a:avLst>
          </a:prstGeom>
          <a:blipFill>
            <a:blip r:embed="rId3">
              <a:duotone>
                <a:schemeClr val="accent5">
                  <a:shade val="45000"/>
                  <a:satMod val="135000"/>
                </a:schemeClr>
                <a:prstClr val="white"/>
              </a:duotone>
              <a:alphaModFix amt="85000"/>
              <a:extLst>
                <a:ext uri="{28A0092B-C50C-407E-A947-70E740481C1C}">
                  <a14:useLocalDpi xmlns:a14="http://schemas.microsoft.com/office/drawing/2010/main" val="0"/>
                </a:ext>
              </a:extLst>
            </a:blip>
            <a:stretch>
              <a:fillRect r="-10400" b="-12022"/>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3648D0D2-B106-93A6-5DDB-95C87B649978}"/>
              </a:ext>
            </a:extLst>
          </p:cNvPr>
          <p:cNvSpPr>
            <a:spLocks noGrp="1"/>
          </p:cNvSpPr>
          <p:nvPr>
            <p:ph type="sldNum" sz="quarter" idx="2"/>
          </p:nvPr>
        </p:nvSpPr>
        <p:spPr>
          <a:xfrm>
            <a:off x="11229088" y="6339852"/>
            <a:ext cx="683339" cy="365125"/>
          </a:xfrm>
        </p:spPr>
        <p:txBody>
          <a:bodyPr/>
          <a:lstStyle/>
          <a:p>
            <a:fld id="{86CB4B4D-7CA3-9044-876B-883B54F8677D}" type="slidenum">
              <a:rPr lang="en-US" sz="1800" smtClean="0">
                <a:solidFill>
                  <a:schemeClr val="bg1"/>
                </a:solidFill>
                <a:latin typeface="Arial Black" panose="020B0A04020102020204" pitchFamily="34" charset="0"/>
              </a:rPr>
              <a:pPr/>
              <a:t>5</a:t>
            </a:fld>
            <a:endParaRPr lang="en-US" sz="1800" dirty="0">
              <a:solidFill>
                <a:schemeClr val="bg1"/>
              </a:solidFill>
              <a:latin typeface="Arial Black" panose="020B0A04020102020204" pitchFamily="34" charset="0"/>
            </a:endParaRPr>
          </a:p>
        </p:txBody>
      </p:sp>
      <p:sp>
        <p:nvSpPr>
          <p:cNvPr id="2" name="Title 2">
            <a:extLst>
              <a:ext uri="{FF2B5EF4-FFF2-40B4-BE49-F238E27FC236}">
                <a16:creationId xmlns:a16="http://schemas.microsoft.com/office/drawing/2014/main" id="{3C6A3446-62F6-AA03-EBA8-45F0061DE72E}"/>
              </a:ext>
            </a:extLst>
          </p:cNvPr>
          <p:cNvSpPr txBox="1">
            <a:spLocks/>
          </p:cNvSpPr>
          <p:nvPr/>
        </p:nvSpPr>
        <p:spPr>
          <a:xfrm>
            <a:off x="8122337" y="146495"/>
            <a:ext cx="3809140" cy="322181"/>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000" b="1" i="1" cap="small" dirty="0">
                <a:solidFill>
                  <a:schemeClr val="bg1"/>
                </a:solidFill>
                <a:latin typeface="Gotham Medium" panose="02000604030000020004"/>
              </a:rPr>
              <a:t>SIMON PETER, RESTORED DISCIPLE</a:t>
            </a:r>
          </a:p>
        </p:txBody>
      </p:sp>
      <p:sp>
        <p:nvSpPr>
          <p:cNvPr id="5" name="TextBox 4">
            <a:extLst>
              <a:ext uri="{FF2B5EF4-FFF2-40B4-BE49-F238E27FC236}">
                <a16:creationId xmlns:a16="http://schemas.microsoft.com/office/drawing/2014/main" id="{EBAC1080-CAEC-F8D8-9F68-FB956D8FB78A}"/>
              </a:ext>
            </a:extLst>
          </p:cNvPr>
          <p:cNvSpPr txBox="1"/>
          <p:nvPr/>
        </p:nvSpPr>
        <p:spPr>
          <a:xfrm>
            <a:off x="81985" y="3698250"/>
            <a:ext cx="12033815" cy="2400657"/>
          </a:xfrm>
          <a:prstGeom prst="rect">
            <a:avLst/>
          </a:prstGeom>
          <a:gradFill>
            <a:gsLst>
              <a:gs pos="0">
                <a:srgbClr val="002060">
                  <a:alpha val="80000"/>
                </a:srgbClr>
              </a:gs>
              <a:gs pos="74000">
                <a:schemeClr val="accent1">
                  <a:lumMod val="45000"/>
                  <a:lumOff val="55000"/>
                </a:schemeClr>
              </a:gs>
              <a:gs pos="83000">
                <a:schemeClr val="accent1">
                  <a:lumMod val="45000"/>
                  <a:lumOff val="55000"/>
                </a:schemeClr>
              </a:gs>
              <a:gs pos="100000">
                <a:srgbClr val="002060">
                  <a:alpha val="75000"/>
                </a:srgbClr>
              </a:gs>
            </a:gsLst>
            <a:lin ang="5400000" scaled="1"/>
          </a:gradFill>
        </p:spPr>
        <p:txBody>
          <a:bodyPr wrap="square">
            <a:spAutoFit/>
          </a:bodyPr>
          <a:lstStyle/>
          <a:p>
            <a:pPr marL="57150"/>
            <a:r>
              <a:rPr lang="en-US" b="1" dirty="0">
                <a:solidFill>
                  <a:schemeClr val="bg1"/>
                </a:solidFill>
                <a:effectLst>
                  <a:outerShdw blurRad="38100" dist="38100" dir="2700000" algn="tl">
                    <a:srgbClr val="000000">
                      <a:alpha val="43137"/>
                    </a:srgbClr>
                  </a:outerShdw>
                </a:effectLst>
                <a:latin typeface="Gotham Book"/>
              </a:rPr>
              <a:t>God calls His people to demonstrate authentic faith through justice, compassion, generosity, contentment, and unwavering trust in Him.</a:t>
            </a:r>
            <a:endParaRPr lang="en-US" sz="600" b="1" dirty="0">
              <a:solidFill>
                <a:schemeClr val="bg1"/>
              </a:solidFill>
              <a:effectLst>
                <a:outerShdw blurRad="38100" dist="38100" dir="2700000" algn="tl">
                  <a:srgbClr val="000000">
                    <a:alpha val="43137"/>
                  </a:srgbClr>
                </a:outerShdw>
              </a:effectLst>
              <a:latin typeface="Gotham Book"/>
            </a:endParaRPr>
          </a:p>
          <a:p>
            <a:pPr marL="57150"/>
            <a:endParaRPr lang="en-US" sz="600" b="1" dirty="0">
              <a:solidFill>
                <a:schemeClr val="bg1"/>
              </a:solidFill>
              <a:effectLst>
                <a:outerShdw blurRad="38100" dist="38100" dir="2700000" algn="tl">
                  <a:srgbClr val="000000">
                    <a:alpha val="43137"/>
                  </a:srgbClr>
                </a:outerShdw>
              </a:effectLst>
              <a:latin typeface="Gotham Book"/>
            </a:endParaRPr>
          </a:p>
          <a:p>
            <a:pPr marL="57150"/>
            <a:r>
              <a:rPr lang="en-US" b="1" dirty="0">
                <a:solidFill>
                  <a:schemeClr val="bg1"/>
                </a:solidFill>
                <a:effectLst>
                  <a:outerShdw blurRad="38100" dist="38100" dir="2700000" algn="tl">
                    <a:srgbClr val="000000">
                      <a:alpha val="43137"/>
                    </a:srgbClr>
                  </a:outerShdw>
                </a:effectLst>
                <a:latin typeface="Gotham Book"/>
              </a:rPr>
              <a:t>Throughout these passages, Scripture presents a consistent picture of God's character. He is just, merciful, faithful, and compassionate, and He expects His people to reflect those same qualities. Justice requires making wrongs right through restitution. Worship is genuine only when it produces compassion for the oppressed. True blessing comes from dependence on God rather than earthly wealth or popularity. Christian love is demonstrated by hospitality, generosity, purity, and practical care for others. Finally, believers are called to trust God's faithful provision instead of envying those who prosper through unrighteousness.</a:t>
            </a:r>
          </a:p>
        </p:txBody>
      </p:sp>
    </p:spTree>
    <p:extLst>
      <p:ext uri="{BB962C8B-B14F-4D97-AF65-F5344CB8AC3E}">
        <p14:creationId xmlns:p14="http://schemas.microsoft.com/office/powerpoint/2010/main" val="26198660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A59A3EA5-4B17-46D7-8358-1E2CFD7A8EB1}"/>
              </a:ext>
            </a:extLst>
          </p:cNvPr>
          <p:cNvCxnSpPr>
            <a:cxnSpLocks/>
          </p:cNvCxnSpPr>
          <p:nvPr/>
        </p:nvCxnSpPr>
        <p:spPr>
          <a:xfrm>
            <a:off x="37367" y="685800"/>
            <a:ext cx="12186227" cy="2192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26215" y="6869816"/>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12" name="TextBox 11">
            <a:extLst>
              <a:ext uri="{FF2B5EF4-FFF2-40B4-BE49-F238E27FC236}">
                <a16:creationId xmlns:a16="http://schemas.microsoft.com/office/drawing/2014/main" id="{3F04CBDF-837B-40E2-8738-CBBEDE1B4FAE}"/>
              </a:ext>
            </a:extLst>
          </p:cNvPr>
          <p:cNvSpPr txBox="1"/>
          <p:nvPr/>
        </p:nvSpPr>
        <p:spPr>
          <a:xfrm>
            <a:off x="152400" y="99148"/>
            <a:ext cx="2362200" cy="434252"/>
          </a:xfrm>
          <a:prstGeom prst="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2400" b="1" dirty="0">
                <a:solidFill>
                  <a:schemeClr val="bg1"/>
                </a:solidFill>
                <a:latin typeface="Gotham Medium" panose="02000604030000020004"/>
              </a:rPr>
              <a:t>LESSON CONTEXT</a:t>
            </a:r>
          </a:p>
        </p:txBody>
      </p:sp>
      <p:sp>
        <p:nvSpPr>
          <p:cNvPr id="7" name="TextBox 6">
            <a:extLst>
              <a:ext uri="{FF2B5EF4-FFF2-40B4-BE49-F238E27FC236}">
                <a16:creationId xmlns:a16="http://schemas.microsoft.com/office/drawing/2014/main" id="{F604E5CB-21A4-CA7B-FF54-88DA0B5953DD}"/>
              </a:ext>
            </a:extLst>
          </p:cNvPr>
          <p:cNvSpPr txBox="1"/>
          <p:nvPr/>
        </p:nvSpPr>
        <p:spPr>
          <a:xfrm>
            <a:off x="453713" y="853947"/>
            <a:ext cx="10896601" cy="1760225"/>
          </a:xfrm>
          <a:prstGeom prst="rect">
            <a:avLst/>
          </a:prstGeom>
          <a:solidFill>
            <a:schemeClr val="bg1">
              <a:alpha val="60000"/>
            </a:schemeClr>
          </a:solidFill>
        </p:spPr>
        <p:txBody>
          <a:bodyPr wrap="square">
            <a:spAutoFit/>
            <a:scene3d>
              <a:camera prst="orthographicFront"/>
              <a:lightRig rig="threePt" dir="t"/>
            </a:scene3d>
            <a:sp3d>
              <a:bevelB w="12700" h="133350"/>
            </a:sp3d>
          </a:bodyPr>
          <a:lstStyle/>
          <a:p>
            <a:pPr marL="365760" lvl="1">
              <a:lnSpc>
                <a:spcPct val="107000"/>
              </a:lnSpc>
            </a:pPr>
            <a:r>
              <a:rPr lang="en-US" sz="1600" b="1" kern="1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Peter is so relatable.  He was one of Jesus’ closest followers.  Peter saw, heard, and experienced amazing things.  He loved Jesus and was deeply committed to Him, but Peter’s faith was not perfect.  The Gospel writers don’t shy away from describing Peter’s experiences.  Peter has a powerful testimony to share: God had fully forgiven him in Jesus.  Jesus restores and renews His followers.</a:t>
            </a:r>
            <a:r>
              <a:rPr lang="en-US" sz="600" b="1" kern="1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365760" lvl="1">
              <a:lnSpc>
                <a:spcPct val="107000"/>
              </a:lnSpc>
            </a:pPr>
            <a:r>
              <a:rPr lang="en-US" sz="600" b="1" kern="1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365760" lvl="1">
              <a:lnSpc>
                <a:spcPct val="107000"/>
              </a:lnSpc>
            </a:pPr>
            <a:r>
              <a:rPr lang="en-US" sz="1600" b="1" kern="1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Peter was a fisherman from Bethsaida, a village on the northern shore of the Sea of Galilee (John 1:44). Here, Peter worked with his brother Andrew (Mark 1:16). While fishing on the Sea of Galilee, Peter and his brother are called by</a:t>
            </a:r>
          </a:p>
        </p:txBody>
      </p:sp>
      <p:sp>
        <p:nvSpPr>
          <p:cNvPr id="3" name="TextBox 2">
            <a:extLst>
              <a:ext uri="{FF2B5EF4-FFF2-40B4-BE49-F238E27FC236}">
                <a16:creationId xmlns:a16="http://schemas.microsoft.com/office/drawing/2014/main" id="{477DD5A4-1DC4-A353-AE92-B4B3BD5AF843}"/>
              </a:ext>
            </a:extLst>
          </p:cNvPr>
          <p:cNvSpPr txBox="1"/>
          <p:nvPr/>
        </p:nvSpPr>
        <p:spPr>
          <a:xfrm>
            <a:off x="441681" y="2603218"/>
            <a:ext cx="6111519" cy="4131452"/>
          </a:xfrm>
          <a:prstGeom prst="rect">
            <a:avLst/>
          </a:prstGeom>
          <a:solidFill>
            <a:schemeClr val="bg1">
              <a:alpha val="60000"/>
            </a:schemeClr>
          </a:solidFill>
        </p:spPr>
        <p:txBody>
          <a:bodyPr wrap="square">
            <a:spAutoFit/>
            <a:scene3d>
              <a:camera prst="orthographicFront"/>
              <a:lightRig rig="threePt" dir="t"/>
            </a:scene3d>
            <a:sp3d>
              <a:bevelB w="12700" h="133350"/>
            </a:sp3d>
          </a:bodyPr>
          <a:lstStyle/>
          <a:p>
            <a:pPr marL="365760" lvl="1">
              <a:lnSpc>
                <a:spcPct val="107000"/>
              </a:lnSpc>
            </a:pPr>
            <a:r>
              <a:rPr lang="en-US" sz="1600" b="1" kern="1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Jesus to follow Him and become “fishers of men” (Matthew 4:18– 22; Mark 1:16–20; Luke 5:1–11; John 1:35–42). </a:t>
            </a:r>
          </a:p>
          <a:p>
            <a:pPr marL="365760" lvl="1">
              <a:lnSpc>
                <a:spcPct val="107000"/>
              </a:lnSpc>
            </a:pPr>
            <a:r>
              <a:rPr lang="en-US" sz="1600" b="1" kern="1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365760" lvl="1">
              <a:lnSpc>
                <a:spcPct val="107000"/>
              </a:lnSpc>
            </a:pPr>
            <a:r>
              <a:rPr lang="en-US" sz="1600" b="1" kern="1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We also know that Peter was married (Mark 1:30; 1 Corinthians 9:5). At some point, Peter, his wife, and at least one other family member moved to Capernaum (Matthew 8:5–14), a town approximately five miles southwest of Bethsaida.</a:t>
            </a:r>
            <a:r>
              <a:rPr lang="en-US" sz="600" b="1" kern="1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365760" lvl="1">
              <a:lnSpc>
                <a:spcPct val="107000"/>
              </a:lnSpc>
            </a:pPr>
            <a:r>
              <a:rPr lang="en-US" sz="600" b="1" kern="1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365760" lvl="1">
              <a:lnSpc>
                <a:spcPct val="107000"/>
              </a:lnSpc>
            </a:pPr>
            <a:r>
              <a:rPr lang="en-US" sz="1600" b="1" kern="1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The New Testament notes three names for Peter. His Hebrew name is Simon or the variant Simeon (Mark 1:16; Acts 15:14). Later, Jesus calls him Peter, a designation based on an ancient Greek word meaning “rock” or “stone” (Matthew 16:18; Mark 3:16); this is his most frequently occurring name in the New Testament, found over 160 times. The third name is Cephas, an Aramaic word for “stone” (John 1:42; 1 Corinthians 1:12; 3:22; etc. ). </a:t>
            </a:r>
          </a:p>
        </p:txBody>
      </p:sp>
      <p:pic>
        <p:nvPicPr>
          <p:cNvPr id="5" name="Picture 4" descr="A group of plants growing from dirt&#10;&#10;AI-generated content may be incorrect.">
            <a:extLst>
              <a:ext uri="{FF2B5EF4-FFF2-40B4-BE49-F238E27FC236}">
                <a16:creationId xmlns:a16="http://schemas.microsoft.com/office/drawing/2014/main" id="{957169E5-C057-3B94-77FE-4B3C29CE0D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4327" y="2614172"/>
            <a:ext cx="4850676" cy="4131452"/>
          </a:xfrm>
          <a:prstGeom prst="rect">
            <a:avLst/>
          </a:prstGeom>
        </p:spPr>
      </p:pic>
      <p:sp>
        <p:nvSpPr>
          <p:cNvPr id="8" name="Slide Number Placeholder 1">
            <a:extLst>
              <a:ext uri="{FF2B5EF4-FFF2-40B4-BE49-F238E27FC236}">
                <a16:creationId xmlns:a16="http://schemas.microsoft.com/office/drawing/2014/main" id="{13A918E2-4D8A-B3F1-8D90-0C57A2B6639E}"/>
              </a:ext>
            </a:extLst>
          </p:cNvPr>
          <p:cNvSpPr>
            <a:spLocks noGrp="1"/>
          </p:cNvSpPr>
          <p:nvPr>
            <p:ph type="sldNum" sz="quarter" idx="2"/>
          </p:nvPr>
        </p:nvSpPr>
        <p:spPr>
          <a:xfrm>
            <a:off x="9042400" y="6356353"/>
            <a:ext cx="2844800" cy="365125"/>
          </a:xfrm>
        </p:spPr>
        <p:txBody>
          <a:bodyPr/>
          <a:lstStyle/>
          <a:p>
            <a:fld id="{86CB4B4D-7CA3-9044-876B-883B54F8677D}" type="slidenum">
              <a:rPr lang="en-US" sz="1600" smtClean="0">
                <a:solidFill>
                  <a:schemeClr val="bg1"/>
                </a:solidFill>
                <a:latin typeface="Arial Black" panose="020B0A04020102020204" pitchFamily="34" charset="0"/>
              </a:rPr>
              <a:pPr/>
              <a:t>6</a:t>
            </a:fld>
            <a:endParaRPr lang="en-US" sz="1600">
              <a:solidFill>
                <a:schemeClr val="bg1"/>
              </a:solidFill>
              <a:latin typeface="Arial Black" panose="020B0A04020102020204" pitchFamily="34" charset="0"/>
            </a:endParaRPr>
          </a:p>
        </p:txBody>
      </p:sp>
      <p:sp>
        <p:nvSpPr>
          <p:cNvPr id="2" name="Title 2">
            <a:extLst>
              <a:ext uri="{FF2B5EF4-FFF2-40B4-BE49-F238E27FC236}">
                <a16:creationId xmlns:a16="http://schemas.microsoft.com/office/drawing/2014/main" id="{024A03E2-D43D-6DF7-27CC-6658C4439280}"/>
              </a:ext>
            </a:extLst>
          </p:cNvPr>
          <p:cNvSpPr txBox="1">
            <a:spLocks/>
          </p:cNvSpPr>
          <p:nvPr/>
        </p:nvSpPr>
        <p:spPr>
          <a:xfrm>
            <a:off x="8128860" y="211219"/>
            <a:ext cx="3809140" cy="322181"/>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000" b="1" i="1" cap="small" dirty="0">
                <a:solidFill>
                  <a:schemeClr val="bg1"/>
                </a:solidFill>
                <a:latin typeface="Gotham Medium" panose="02000604030000020004"/>
              </a:rPr>
              <a:t>SIMON PETER, RESTORED DISCIPLE</a:t>
            </a:r>
          </a:p>
        </p:txBody>
      </p:sp>
    </p:spTree>
    <p:extLst>
      <p:ext uri="{BB962C8B-B14F-4D97-AF65-F5344CB8AC3E}">
        <p14:creationId xmlns:p14="http://schemas.microsoft.com/office/powerpoint/2010/main" val="23844244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A59A3EA5-4B17-46D7-8358-1E2CFD7A8EB1}"/>
              </a:ext>
            </a:extLst>
          </p:cNvPr>
          <p:cNvCxnSpPr>
            <a:cxnSpLocks/>
          </p:cNvCxnSpPr>
          <p:nvPr/>
        </p:nvCxnSpPr>
        <p:spPr>
          <a:xfrm>
            <a:off x="37367" y="533400"/>
            <a:ext cx="12186227" cy="2192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F04CBDF-837B-40E2-8738-CBBEDE1B4FAE}"/>
              </a:ext>
            </a:extLst>
          </p:cNvPr>
          <p:cNvSpPr txBox="1"/>
          <p:nvPr/>
        </p:nvSpPr>
        <p:spPr>
          <a:xfrm>
            <a:off x="152400" y="99148"/>
            <a:ext cx="2362200" cy="434252"/>
          </a:xfrm>
          <a:prstGeom prst="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2400" b="1" dirty="0">
                <a:solidFill>
                  <a:schemeClr val="bg1"/>
                </a:solidFill>
                <a:latin typeface="Gotham Medium" panose="02000604030000020004"/>
              </a:rPr>
              <a:t>LESSON CONTEXT</a:t>
            </a:r>
          </a:p>
        </p:txBody>
      </p:sp>
      <p:sp>
        <p:nvSpPr>
          <p:cNvPr id="7" name="TextBox 6">
            <a:extLst>
              <a:ext uri="{FF2B5EF4-FFF2-40B4-BE49-F238E27FC236}">
                <a16:creationId xmlns:a16="http://schemas.microsoft.com/office/drawing/2014/main" id="{F604E5CB-21A4-CA7B-FF54-88DA0B5953DD}"/>
              </a:ext>
            </a:extLst>
          </p:cNvPr>
          <p:cNvSpPr txBox="1"/>
          <p:nvPr/>
        </p:nvSpPr>
        <p:spPr>
          <a:xfrm>
            <a:off x="6506" y="626410"/>
            <a:ext cx="9029700" cy="3150221"/>
          </a:xfrm>
          <a:prstGeom prst="rect">
            <a:avLst/>
          </a:prstGeom>
          <a:solidFill>
            <a:schemeClr val="bg1">
              <a:alpha val="60000"/>
            </a:schemeClr>
          </a:solidFill>
        </p:spPr>
        <p:txBody>
          <a:bodyPr wrap="square">
            <a:spAutoFit/>
            <a:scene3d>
              <a:camera prst="orthographicFront"/>
              <a:lightRig rig="threePt" dir="t"/>
            </a:scene3d>
            <a:sp3d>
              <a:bevelB w="12700" h="133350"/>
            </a:sp3d>
          </a:bodyPr>
          <a:lstStyle/>
          <a:p>
            <a:pPr marR="0">
              <a:lnSpc>
                <a:spcPct val="107000"/>
              </a:lnSpc>
              <a:spcAft>
                <a:spcPts val="0"/>
              </a:spcAft>
            </a:pPr>
            <a:r>
              <a:rPr lang="en-US" sz="2000" b="1" u="heavy" kern="100"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A Prophet like Elijah—</a:t>
            </a:r>
          </a:p>
          <a:p>
            <a:pPr>
              <a:lnSpc>
                <a:spcPct val="107000"/>
              </a:lnSpc>
            </a:pPr>
            <a:r>
              <a:rPr lang="en-US" sz="1700" b="1" kern="1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When crowds call Jesus a prophet, they are thinking of other mighty heroes of the past.  Elijah—the prophet taken up to heaven without dying (2 Kings 2:11)—was expected to return before the Day of the Lord (Malachi 4:5–6).  Some Jews speculated that a former prophet might return to life and fulfill the role of the “prophet like Moses” mentioned in Scripture (see Deut.  18:15–22).</a:t>
            </a:r>
            <a:r>
              <a:rPr lang="en-US" sz="600" b="1" kern="1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a:lnSpc>
                <a:spcPct val="107000"/>
              </a:lnSpc>
            </a:pPr>
            <a:r>
              <a:rPr lang="en-US" sz="600" b="1" kern="1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a:lnSpc>
                <a:spcPct val="107000"/>
              </a:lnSpc>
            </a:pPr>
            <a:r>
              <a:rPr lang="en-US" sz="1700" b="1" kern="1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But Peter declares that Jesus is the “Christ” (KJV) or “Messiah” (NIV), a term associated with the anointed king from the line of David.  This person (or, for some Jews, persons) would free Israel from foreign oppressors, purify the people, and restore the independence and glory of Israel.  The suggestions of the rest of the people (Mark 8:28) reflect the complexity of Jewish ideas about this.  Many different figures were thought to play a role in the last days. </a:t>
            </a:r>
          </a:p>
          <a:p>
            <a:pPr marL="0" lvl="1">
              <a:lnSpc>
                <a:spcPct val="107000"/>
              </a:lnSpc>
            </a:pPr>
            <a:endParaRPr lang="en-US" sz="700" b="1" kern="1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79FB3412-A236-1D03-9827-8C7B01F8A95E}"/>
              </a:ext>
            </a:extLst>
          </p:cNvPr>
          <p:cNvSpPr txBox="1"/>
          <p:nvPr/>
        </p:nvSpPr>
        <p:spPr>
          <a:xfrm>
            <a:off x="2743201" y="3703253"/>
            <a:ext cx="9448800" cy="3095399"/>
          </a:xfrm>
          <a:prstGeom prst="rect">
            <a:avLst/>
          </a:prstGeom>
          <a:solidFill>
            <a:schemeClr val="bg1">
              <a:alpha val="60000"/>
            </a:schemeClr>
          </a:solidFill>
        </p:spPr>
        <p:txBody>
          <a:bodyPr wrap="square">
            <a:spAutoFit/>
            <a:scene3d>
              <a:camera prst="orthographicFront"/>
              <a:lightRig rig="threePt" dir="t"/>
            </a:scene3d>
            <a:sp3d>
              <a:bevelB w="12700" h="133350"/>
            </a:sp3d>
          </a:bodyPr>
          <a:lstStyle/>
          <a:p>
            <a:pPr marR="0">
              <a:lnSpc>
                <a:spcPct val="107000"/>
              </a:lnSpc>
              <a:spcBef>
                <a:spcPts val="0"/>
              </a:spcBef>
              <a:spcAft>
                <a:spcPts val="0"/>
              </a:spcAft>
            </a:pPr>
            <a:r>
              <a:rPr lang="en-US" sz="2000" b="1" u="heavy" kern="100"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Broken and Chosen—</a:t>
            </a:r>
          </a:p>
          <a:p>
            <a:pPr marL="0" lvl="1">
              <a:lnSpc>
                <a:spcPct val="107000"/>
              </a:lnSpc>
            </a:pPr>
            <a:r>
              <a:rPr lang="en-US" sz="1700" b="1" kern="1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In 1 Corinthians, Paul writes about God’s way of using the “weak” and “lowly” (1:27–28).  One way to draw encouragement from Scripture is to notice the clay feet of so many characters.  This is just a short sample:</a:t>
            </a:r>
          </a:p>
          <a:p>
            <a:pPr marL="548640" lvl="2">
              <a:lnSpc>
                <a:spcPct val="107000"/>
              </a:lnSpc>
            </a:pPr>
            <a:r>
              <a:rPr lang="en-US" sz="1400" b="1" kern="1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Aaron—The brother of Moses led the Israelites in idolatry, helping to make a golden calf and calling it God (Ex.  32:1–4).  God used him as Israel’s first high priest. </a:t>
            </a:r>
          </a:p>
          <a:p>
            <a:pPr marL="548640" lvl="2">
              <a:lnSpc>
                <a:spcPct val="107000"/>
              </a:lnSpc>
            </a:pPr>
            <a:r>
              <a:rPr lang="en-US" sz="1400" b="1" kern="1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David—In his most shameful episode, David orchestrated a murder to cover his earlier crime of adultery (2 Sam.  11:1–17).  God received his prayer of repentance and allowed him to be an ancestor of the Messiah. </a:t>
            </a:r>
          </a:p>
          <a:p>
            <a:pPr marL="548640" lvl="2">
              <a:lnSpc>
                <a:spcPct val="107000"/>
              </a:lnSpc>
            </a:pPr>
            <a:r>
              <a:rPr lang="en-US" sz="1400" b="1" kern="1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Jonah—As a prophet who received a message from God, Jonah does not immediately obey (Jonah 1:3).  Yet Jonah gets another chance to complete the mission of bringing warning to Nineveh. </a:t>
            </a:r>
          </a:p>
          <a:p>
            <a:pPr marL="548640" lvl="2">
              <a:lnSpc>
                <a:spcPct val="107000"/>
              </a:lnSpc>
            </a:pPr>
            <a:r>
              <a:rPr lang="en-US" sz="1400" b="1" kern="1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Paul—He persecuted Christians and locked them in prison (Acts 9:1–2).  God used him as an exceptional missionary and writer of Scripture. </a:t>
            </a:r>
            <a:endParaRPr lang="en-US" sz="500" b="1" kern="1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p:txBody>
      </p:sp>
      <p:pic>
        <p:nvPicPr>
          <p:cNvPr id="4" name="Picture 3" descr="A group of plants growing from dirt&#10;&#10;AI-generated content may be incorrect.">
            <a:extLst>
              <a:ext uri="{FF2B5EF4-FFF2-40B4-BE49-F238E27FC236}">
                <a16:creationId xmlns:a16="http://schemas.microsoft.com/office/drawing/2014/main" id="{536E6950-9B6D-E263-9C53-C5A2D53E38B7}"/>
              </a:ext>
            </a:extLst>
          </p:cNvPr>
          <p:cNvPicPr>
            <a:picLocks noChangeAspect="1"/>
          </p:cNvPicPr>
          <p:nvPr/>
        </p:nvPicPr>
        <p:blipFill>
          <a:blip r:embed="rId3">
            <a:extLst>
              <a:ext uri="{28A0092B-C50C-407E-A947-70E740481C1C}">
                <a14:useLocalDpi xmlns:a14="http://schemas.microsoft.com/office/drawing/2010/main" val="0"/>
              </a:ext>
            </a:extLst>
          </a:blip>
          <a:srcRect t="18827"/>
          <a:stretch/>
        </p:blipFill>
        <p:spPr>
          <a:xfrm>
            <a:off x="6506" y="3689729"/>
            <a:ext cx="2736694" cy="3003964"/>
          </a:xfrm>
          <a:prstGeom prst="rect">
            <a:avLst/>
          </a:prstGeom>
        </p:spPr>
      </p:pic>
      <p:pic>
        <p:nvPicPr>
          <p:cNvPr id="5" name="Picture 4" descr="A group of plants growing from dirt&#10;&#10;AI-generated content may be incorrect.">
            <a:extLst>
              <a:ext uri="{FF2B5EF4-FFF2-40B4-BE49-F238E27FC236}">
                <a16:creationId xmlns:a16="http://schemas.microsoft.com/office/drawing/2014/main" id="{41E11166-014F-E8BC-16E7-E66EF9FFB119}"/>
              </a:ext>
            </a:extLst>
          </p:cNvPr>
          <p:cNvPicPr>
            <a:picLocks noChangeAspect="1"/>
          </p:cNvPicPr>
          <p:nvPr/>
        </p:nvPicPr>
        <p:blipFill>
          <a:blip r:embed="rId3">
            <a:extLst>
              <a:ext uri="{28A0092B-C50C-407E-A947-70E740481C1C}">
                <a14:useLocalDpi xmlns:a14="http://schemas.microsoft.com/office/drawing/2010/main" val="0"/>
              </a:ext>
            </a:extLst>
          </a:blip>
          <a:srcRect t="18827"/>
          <a:stretch/>
        </p:blipFill>
        <p:spPr>
          <a:xfrm>
            <a:off x="9071811" y="650223"/>
            <a:ext cx="3120189" cy="3003964"/>
          </a:xfrm>
          <a:prstGeom prst="rect">
            <a:avLst/>
          </a:prstGeom>
        </p:spPr>
      </p:pic>
      <p:sp>
        <p:nvSpPr>
          <p:cNvPr id="6" name="Slide Number Placeholder 1">
            <a:extLst>
              <a:ext uri="{FF2B5EF4-FFF2-40B4-BE49-F238E27FC236}">
                <a16:creationId xmlns:a16="http://schemas.microsoft.com/office/drawing/2014/main" id="{A6E7F461-187D-687D-6D67-83C1E4B05D6F}"/>
              </a:ext>
            </a:extLst>
          </p:cNvPr>
          <p:cNvSpPr>
            <a:spLocks noGrp="1"/>
          </p:cNvSpPr>
          <p:nvPr>
            <p:ph type="sldNum" sz="quarter" idx="2"/>
          </p:nvPr>
        </p:nvSpPr>
        <p:spPr>
          <a:xfrm>
            <a:off x="6130480" y="6305607"/>
            <a:ext cx="2844800" cy="365125"/>
          </a:xfrm>
        </p:spPr>
        <p:txBody>
          <a:bodyPr/>
          <a:lstStyle/>
          <a:p>
            <a:fld id="{86CB4B4D-7CA3-9044-876B-883B54F8677D}" type="slidenum">
              <a:rPr lang="en-US" sz="1600" smtClean="0">
                <a:solidFill>
                  <a:srgbClr val="002060"/>
                </a:solidFill>
                <a:latin typeface="Arial Black" panose="020B0A04020102020204" pitchFamily="34" charset="0"/>
              </a:rPr>
              <a:pPr/>
              <a:t>7</a:t>
            </a:fld>
            <a:endParaRPr lang="en-US" sz="1600" dirty="0">
              <a:solidFill>
                <a:srgbClr val="002060"/>
              </a:solidFill>
              <a:latin typeface="Arial Black" panose="020B0A04020102020204" pitchFamily="34" charset="0"/>
            </a:endParaRPr>
          </a:p>
        </p:txBody>
      </p:sp>
      <p:sp>
        <p:nvSpPr>
          <p:cNvPr id="8" name="Title 2">
            <a:extLst>
              <a:ext uri="{FF2B5EF4-FFF2-40B4-BE49-F238E27FC236}">
                <a16:creationId xmlns:a16="http://schemas.microsoft.com/office/drawing/2014/main" id="{1345092C-ED2D-4F0E-45BB-13F72F04D42A}"/>
              </a:ext>
            </a:extLst>
          </p:cNvPr>
          <p:cNvSpPr txBox="1">
            <a:spLocks/>
          </p:cNvSpPr>
          <p:nvPr/>
        </p:nvSpPr>
        <p:spPr>
          <a:xfrm>
            <a:off x="8153400" y="166986"/>
            <a:ext cx="3809140" cy="322181"/>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000" b="1" i="1" cap="small" dirty="0">
                <a:solidFill>
                  <a:schemeClr val="bg1"/>
                </a:solidFill>
                <a:latin typeface="Gotham Medium" panose="02000604030000020004"/>
              </a:rPr>
              <a:t>SIMON PETER, RESTORED DISCIPLE</a:t>
            </a:r>
          </a:p>
        </p:txBody>
      </p:sp>
    </p:spTree>
    <p:extLst>
      <p:ext uri="{BB962C8B-B14F-4D97-AF65-F5344CB8AC3E}">
        <p14:creationId xmlns:p14="http://schemas.microsoft.com/office/powerpoint/2010/main" val="42820796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A59A3EA5-4B17-46D7-8358-1E2CFD7A8EB1}"/>
              </a:ext>
            </a:extLst>
          </p:cNvPr>
          <p:cNvCxnSpPr>
            <a:cxnSpLocks/>
          </p:cNvCxnSpPr>
          <p:nvPr/>
        </p:nvCxnSpPr>
        <p:spPr>
          <a:xfrm>
            <a:off x="26215" y="609600"/>
            <a:ext cx="12186227" cy="2192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26215" y="6869816"/>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27" name="Rectangle 26">
            <a:extLst>
              <a:ext uri="{FF2B5EF4-FFF2-40B4-BE49-F238E27FC236}">
                <a16:creationId xmlns:a16="http://schemas.microsoft.com/office/drawing/2014/main" id="{5D12579F-ED0B-4F28-9022-D18F2789D03C}"/>
              </a:ext>
            </a:extLst>
          </p:cNvPr>
          <p:cNvSpPr/>
          <p:nvPr/>
        </p:nvSpPr>
        <p:spPr>
          <a:xfrm>
            <a:off x="304800" y="763771"/>
            <a:ext cx="11430000" cy="5648756"/>
          </a:xfrm>
          <a:prstGeom prst="rect">
            <a:avLst/>
          </a:prstGeom>
          <a:solidFill>
            <a:schemeClr val="bg1">
              <a:alpha val="60000"/>
            </a:schemeClr>
          </a:solidFill>
          <a:ln w="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0"/>
              </a:spcAft>
            </a:pPr>
            <a:endPar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29" name="TextBox 28">
            <a:extLst>
              <a:ext uri="{FF2B5EF4-FFF2-40B4-BE49-F238E27FC236}">
                <a16:creationId xmlns:a16="http://schemas.microsoft.com/office/drawing/2014/main" id="{94623693-3F29-41C2-8ECA-512EA43AF814}"/>
              </a:ext>
            </a:extLst>
          </p:cNvPr>
          <p:cNvSpPr txBox="1"/>
          <p:nvPr/>
        </p:nvSpPr>
        <p:spPr>
          <a:xfrm>
            <a:off x="152400" y="-10051"/>
            <a:ext cx="3200400" cy="434252"/>
          </a:xfrm>
          <a:prstGeom prst="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2400" b="1" dirty="0">
                <a:solidFill>
                  <a:schemeClr val="bg1"/>
                </a:solidFill>
                <a:latin typeface="Gotham Medium" panose="02000604030000020004"/>
              </a:rPr>
              <a:t>Lesson Context</a:t>
            </a:r>
          </a:p>
        </p:txBody>
      </p:sp>
      <p:cxnSp>
        <p:nvCxnSpPr>
          <p:cNvPr id="10" name="Straight Connector 9">
            <a:extLst>
              <a:ext uri="{FF2B5EF4-FFF2-40B4-BE49-F238E27FC236}">
                <a16:creationId xmlns:a16="http://schemas.microsoft.com/office/drawing/2014/main" id="{96AB06DA-3CB6-4D2F-A0DA-CEF38DF90ED7}"/>
              </a:ext>
            </a:extLst>
          </p:cNvPr>
          <p:cNvCxnSpPr>
            <a:cxnSpLocks/>
          </p:cNvCxnSpPr>
          <p:nvPr/>
        </p:nvCxnSpPr>
        <p:spPr>
          <a:xfrm>
            <a:off x="119821" y="6781800"/>
            <a:ext cx="12021317"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ADBE11E-D083-907A-8F03-04D68FB609D7}"/>
              </a:ext>
            </a:extLst>
          </p:cNvPr>
          <p:cNvSpPr txBox="1"/>
          <p:nvPr/>
        </p:nvSpPr>
        <p:spPr>
          <a:xfrm>
            <a:off x="304799" y="816924"/>
            <a:ext cx="7441385" cy="5218160"/>
          </a:xfrm>
          <a:prstGeom prst="rect">
            <a:avLst/>
          </a:prstGeom>
          <a:noFill/>
        </p:spPr>
        <p:txBody>
          <a:bodyPr wrap="square">
            <a:spAutoFit/>
          </a:bodyPr>
          <a:lstStyle/>
          <a:p>
            <a:pPr marL="0" lvl="1">
              <a:lnSpc>
                <a:spcPct val="107000"/>
              </a:lnSpc>
            </a:pPr>
            <a:r>
              <a:rPr lang="en-US" sz="2400" b="1" u="heavy" kern="100"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Different Kinds of Love?</a:t>
            </a:r>
            <a:endParaRPr lang="en-US" sz="800" b="1" u="heavy" kern="100"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marL="0" lvl="1">
              <a:lnSpc>
                <a:spcPct val="107000"/>
              </a:lnSpc>
            </a:pPr>
            <a:endParaRPr lang="en-US" sz="800" b="1" u="heavy" kern="100"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marL="91440" lvl="1">
              <a:lnSpc>
                <a:spcPct val="107000"/>
              </a:lnSpc>
            </a:pPr>
            <a:r>
              <a:rPr lang="en-US" sz="16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In English, we have one word.  But in Greek, there are multiple words for love.  For instance, you might have heard of </a:t>
            </a:r>
            <a:r>
              <a:rPr lang="en-US" sz="1600" b="1" dirty="0" err="1">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agapaō</a:t>
            </a:r>
            <a:r>
              <a:rPr lang="en-US" sz="16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(for agape love) and </a:t>
            </a:r>
            <a:r>
              <a:rPr lang="en-US" sz="1600" b="1" dirty="0" err="1">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fileō</a:t>
            </a:r>
            <a:r>
              <a:rPr lang="en-US" sz="16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(for ordinary, platonic love).  When Jesus asks whether Peter loves Him, Jesus uses one word (</a:t>
            </a:r>
            <a:r>
              <a:rPr lang="en-US" sz="1600" b="1" dirty="0" err="1">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agapaō</a:t>
            </a:r>
            <a:r>
              <a:rPr lang="en-US" sz="16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and Peter repeatedly answers with a different word (</a:t>
            </a:r>
            <a:r>
              <a:rPr lang="en-US" sz="1600" b="1" dirty="0" err="1">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fileō</a:t>
            </a:r>
            <a:r>
              <a:rPr lang="en-US" sz="16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a:t>
            </a:r>
            <a:r>
              <a:rPr lang="en-US" sz="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91440" lvl="1">
              <a:lnSpc>
                <a:spcPct val="107000"/>
              </a:lnSpc>
            </a:pPr>
            <a:r>
              <a:rPr lang="en-US" sz="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91440" lvl="1">
              <a:lnSpc>
                <a:spcPct val="107000"/>
              </a:lnSpc>
            </a:pPr>
            <a:r>
              <a:rPr lang="en-US" sz="16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Some commentators have claimed that Jesus is trying to challenge whether Peter has the right kind of love— the selfless kind of love that God shows.  But think of how strange it would be to imagine Peter’s response as lackluster.  Why would Peter be saying, “I love you Jesus, but not as deeply as you are asking”? When we examine the rest of the Gospel of John, we find that John treats these two Greek words for love more synonymously.  For example, John 16:27 uses the word </a:t>
            </a:r>
            <a:r>
              <a:rPr lang="en-US" sz="1600" b="1" dirty="0" err="1">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fileō</a:t>
            </a:r>
            <a:r>
              <a:rPr lang="en-US" sz="16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for the love of God: “the Father loves you. ” It surely doesn’t mean a lesser kind of love in that case. </a:t>
            </a:r>
            <a:endParaRPr lang="en-US" sz="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91440" lvl="1">
              <a:lnSpc>
                <a:spcPct val="107000"/>
              </a:lnSpc>
            </a:pPr>
            <a:r>
              <a:rPr lang="en-US" sz="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91440" lvl="1">
              <a:lnSpc>
                <a:spcPct val="107000"/>
              </a:lnSpc>
            </a:pPr>
            <a:r>
              <a:rPr lang="en-US" sz="16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So what else could be going on? John is probably just showing stylistic variation.  Good writers in Greek try not to repeat the same words when telling the same information; John writes with this in mind.  The takeaway is that English translations like the KJV or NIV are doing a good job of translating the underlying text by just using the English word love. </a:t>
            </a:r>
          </a:p>
        </p:txBody>
      </p:sp>
      <p:sp>
        <p:nvSpPr>
          <p:cNvPr id="2" name="Slide Number Placeholder 1">
            <a:extLst>
              <a:ext uri="{FF2B5EF4-FFF2-40B4-BE49-F238E27FC236}">
                <a16:creationId xmlns:a16="http://schemas.microsoft.com/office/drawing/2014/main" id="{74058668-75C0-6B65-064A-9D257F6DCB84}"/>
              </a:ext>
            </a:extLst>
          </p:cNvPr>
          <p:cNvSpPr>
            <a:spLocks noGrp="1"/>
          </p:cNvSpPr>
          <p:nvPr>
            <p:ph type="sldNum" sz="quarter" idx="2"/>
          </p:nvPr>
        </p:nvSpPr>
        <p:spPr>
          <a:xfrm>
            <a:off x="9236725" y="6293168"/>
            <a:ext cx="2844800" cy="365125"/>
          </a:xfrm>
        </p:spPr>
        <p:txBody>
          <a:bodyPr/>
          <a:lstStyle/>
          <a:p>
            <a:fld id="{86CB4B4D-7CA3-9044-876B-883B54F8677D}" type="slidenum">
              <a:rPr lang="en-US" sz="1600" smtClean="0">
                <a:solidFill>
                  <a:schemeClr val="bg1"/>
                </a:solidFill>
                <a:latin typeface="Arial Black" panose="020B0A04020102020204" pitchFamily="34" charset="0"/>
              </a:rPr>
              <a:pPr/>
              <a:t>8</a:t>
            </a:fld>
            <a:endParaRPr lang="en-US" sz="1600">
              <a:solidFill>
                <a:schemeClr val="bg1"/>
              </a:solidFill>
              <a:latin typeface="Arial Black" panose="020B0A04020102020204" pitchFamily="34" charset="0"/>
            </a:endParaRPr>
          </a:p>
        </p:txBody>
      </p:sp>
      <p:sp>
        <p:nvSpPr>
          <p:cNvPr id="6" name="Rectangle: Rounded Corners 5">
            <a:extLst>
              <a:ext uri="{FF2B5EF4-FFF2-40B4-BE49-F238E27FC236}">
                <a16:creationId xmlns:a16="http://schemas.microsoft.com/office/drawing/2014/main" id="{15F89720-85D3-A812-0F1C-A81CD6DEF2CF}"/>
              </a:ext>
            </a:extLst>
          </p:cNvPr>
          <p:cNvSpPr/>
          <p:nvPr/>
        </p:nvSpPr>
        <p:spPr>
          <a:xfrm>
            <a:off x="7746184" y="1070686"/>
            <a:ext cx="3760015" cy="5098975"/>
          </a:xfrm>
          <a:prstGeom prst="roundRect">
            <a:avLst/>
          </a:prstGeom>
          <a:blipFill>
            <a:blip r:embed="rId3"/>
            <a:stretch>
              <a:fillRect/>
            </a:stretch>
          </a:blipFill>
          <a:ln w="76200">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4415E08-8A9A-A004-EAC6-F35749389276}"/>
              </a:ext>
            </a:extLst>
          </p:cNvPr>
          <p:cNvSpPr txBox="1">
            <a:spLocks/>
          </p:cNvSpPr>
          <p:nvPr/>
        </p:nvSpPr>
        <p:spPr>
          <a:xfrm>
            <a:off x="8153400" y="120708"/>
            <a:ext cx="3809140" cy="322181"/>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000" b="1" i="1" cap="small" dirty="0">
                <a:solidFill>
                  <a:schemeClr val="bg1"/>
                </a:solidFill>
                <a:latin typeface="Gotham Medium" panose="02000604030000020004"/>
              </a:rPr>
              <a:t>SIMON PETER, RESTORED DISCIPLE</a:t>
            </a:r>
          </a:p>
        </p:txBody>
      </p:sp>
    </p:spTree>
    <p:extLst>
      <p:ext uri="{BB962C8B-B14F-4D97-AF65-F5344CB8AC3E}">
        <p14:creationId xmlns:p14="http://schemas.microsoft.com/office/powerpoint/2010/main" val="24050797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56A0CA3C-CB6F-4969-93C0-45F283F667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009304" cy="6858000"/>
          </a:xfrm>
          <a:custGeom>
            <a:avLst/>
            <a:gdLst>
              <a:gd name="connsiteX0" fmla="*/ 8239723 w 12009304"/>
              <a:gd name="connsiteY0" fmla="*/ 5083103 h 6858000"/>
              <a:gd name="connsiteX1" fmla="*/ 9505105 w 12009304"/>
              <a:gd name="connsiteY1" fmla="*/ 5083103 h 6858000"/>
              <a:gd name="connsiteX2" fmla="*/ 9564676 w 12009304"/>
              <a:gd name="connsiteY2" fmla="*/ 5091016 h 6858000"/>
              <a:gd name="connsiteX3" fmla="*/ 9605648 w 12009304"/>
              <a:gd name="connsiteY3" fmla="*/ 5108194 h 6858000"/>
              <a:gd name="connsiteX4" fmla="*/ 9580608 w 12009304"/>
              <a:gd name="connsiteY4" fmla="*/ 5151499 h 6858000"/>
              <a:gd name="connsiteX5" fmla="*/ 8693486 w 12009304"/>
              <a:gd name="connsiteY5" fmla="*/ 6685800 h 6858000"/>
              <a:gd name="connsiteX6" fmla="*/ 8595419 w 12009304"/>
              <a:gd name="connsiteY6" fmla="*/ 6814017 h 6858000"/>
              <a:gd name="connsiteX7" fmla="*/ 8545620 w 12009304"/>
              <a:gd name="connsiteY7" fmla="*/ 6858000 h 6858000"/>
              <a:gd name="connsiteX8" fmla="*/ 7612173 w 12009304"/>
              <a:gd name="connsiteY8" fmla="*/ 6858000 h 6858000"/>
              <a:gd name="connsiteX9" fmla="*/ 7591825 w 12009304"/>
              <a:gd name="connsiteY9" fmla="*/ 6822959 h 6858000"/>
              <a:gd name="connsiteX10" fmla="*/ 7411622 w 12009304"/>
              <a:gd name="connsiteY10" fmla="*/ 6512633 h 6858000"/>
              <a:gd name="connsiteX11" fmla="*/ 7411622 w 12009304"/>
              <a:gd name="connsiteY11" fmla="*/ 6289354 h 6858000"/>
              <a:gd name="connsiteX12" fmla="*/ 8045680 w 12009304"/>
              <a:gd name="connsiteY12" fmla="*/ 5197465 h 6858000"/>
              <a:gd name="connsiteX13" fmla="*/ 8239723 w 12009304"/>
              <a:gd name="connsiteY13" fmla="*/ 5083103 h 6858000"/>
              <a:gd name="connsiteX14" fmla="*/ 10622296 w 12009304"/>
              <a:gd name="connsiteY14" fmla="*/ 1326563 h 6858000"/>
              <a:gd name="connsiteX15" fmla="*/ 11448522 w 12009304"/>
              <a:gd name="connsiteY15" fmla="*/ 1326563 h 6858000"/>
              <a:gd name="connsiteX16" fmla="*/ 11577006 w 12009304"/>
              <a:gd name="connsiteY16" fmla="*/ 1401233 h 6858000"/>
              <a:gd name="connsiteX17" fmla="*/ 11989228 w 12009304"/>
              <a:gd name="connsiteY17" fmla="*/ 2114179 h 6858000"/>
              <a:gd name="connsiteX18" fmla="*/ 11989228 w 12009304"/>
              <a:gd name="connsiteY18" fmla="*/ 2259969 h 6858000"/>
              <a:gd name="connsiteX19" fmla="*/ 11577006 w 12009304"/>
              <a:gd name="connsiteY19" fmla="*/ 2972914 h 6858000"/>
              <a:gd name="connsiteX20" fmla="*/ 11448522 w 12009304"/>
              <a:gd name="connsiteY20" fmla="*/ 3047587 h 6858000"/>
              <a:gd name="connsiteX21" fmla="*/ 10622296 w 12009304"/>
              <a:gd name="connsiteY21" fmla="*/ 3047587 h 6858000"/>
              <a:gd name="connsiteX22" fmla="*/ 10495594 w 12009304"/>
              <a:gd name="connsiteY22" fmla="*/ 2972914 h 6858000"/>
              <a:gd name="connsiteX23" fmla="*/ 10081589 w 12009304"/>
              <a:gd name="connsiteY23" fmla="*/ 2259969 h 6858000"/>
              <a:gd name="connsiteX24" fmla="*/ 10081589 w 12009304"/>
              <a:gd name="connsiteY24" fmla="*/ 2114179 h 6858000"/>
              <a:gd name="connsiteX25" fmla="*/ 10495594 w 12009304"/>
              <a:gd name="connsiteY25" fmla="*/ 1401233 h 6858000"/>
              <a:gd name="connsiteX26" fmla="*/ 10622296 w 12009304"/>
              <a:gd name="connsiteY26" fmla="*/ 1326563 h 6858000"/>
              <a:gd name="connsiteX27" fmla="*/ 0 w 12009304"/>
              <a:gd name="connsiteY27" fmla="*/ 0 h 6858000"/>
              <a:gd name="connsiteX28" fmla="*/ 4457990 w 12009304"/>
              <a:gd name="connsiteY28" fmla="*/ 0 h 6858000"/>
              <a:gd name="connsiteX29" fmla="*/ 5902610 w 12009304"/>
              <a:gd name="connsiteY29" fmla="*/ 0 h 6858000"/>
              <a:gd name="connsiteX30" fmla="*/ 8476869 w 12009304"/>
              <a:gd name="connsiteY30" fmla="*/ 0 h 6858000"/>
              <a:gd name="connsiteX31" fmla="*/ 8535933 w 12009304"/>
              <a:gd name="connsiteY31" fmla="*/ 39849 h 6858000"/>
              <a:gd name="connsiteX32" fmla="*/ 8693486 w 12009304"/>
              <a:gd name="connsiteY32" fmla="*/ 220603 h 6858000"/>
              <a:gd name="connsiteX33" fmla="*/ 10389180 w 12009304"/>
              <a:gd name="connsiteY33" fmla="*/ 3153347 h 6858000"/>
              <a:gd name="connsiteX34" fmla="*/ 10389180 w 12009304"/>
              <a:gd name="connsiteY34" fmla="*/ 3753061 h 6858000"/>
              <a:gd name="connsiteX35" fmla="*/ 9759557 w 12009304"/>
              <a:gd name="connsiteY35" fmla="*/ 4842009 h 6858000"/>
              <a:gd name="connsiteX36" fmla="*/ 9706493 w 12009304"/>
              <a:gd name="connsiteY36" fmla="*/ 4933778 h 6858000"/>
              <a:gd name="connsiteX37" fmla="*/ 9708360 w 12009304"/>
              <a:gd name="connsiteY37" fmla="*/ 4934561 h 6858000"/>
              <a:gd name="connsiteX38" fmla="*/ 9802002 w 12009304"/>
              <a:gd name="connsiteY38" fmla="*/ 5029008 h 6858000"/>
              <a:gd name="connsiteX39" fmla="*/ 10514131 w 12009304"/>
              <a:gd name="connsiteY39" fmla="*/ 6260653 h 6858000"/>
              <a:gd name="connsiteX40" fmla="*/ 10514131 w 12009304"/>
              <a:gd name="connsiteY40" fmla="*/ 6512512 h 6858000"/>
              <a:gd name="connsiteX41" fmla="*/ 10340271 w 12009304"/>
              <a:gd name="connsiteY41" fmla="*/ 6813206 h 6858000"/>
              <a:gd name="connsiteX42" fmla="*/ 10314372 w 12009304"/>
              <a:gd name="connsiteY42" fmla="*/ 6858000 h 6858000"/>
              <a:gd name="connsiteX43" fmla="*/ 10119136 w 12009304"/>
              <a:gd name="connsiteY43" fmla="*/ 6858000 h 6858000"/>
              <a:gd name="connsiteX44" fmla="*/ 10122008 w 12009304"/>
              <a:gd name="connsiteY44" fmla="*/ 6853033 h 6858000"/>
              <a:gd name="connsiteX45" fmla="*/ 10327158 w 12009304"/>
              <a:gd name="connsiteY45" fmla="*/ 6498223 h 6858000"/>
              <a:gd name="connsiteX46" fmla="*/ 10327158 w 12009304"/>
              <a:gd name="connsiteY46" fmla="*/ 6274942 h 6858000"/>
              <a:gd name="connsiteX47" fmla="*/ 9695832 w 12009304"/>
              <a:gd name="connsiteY47" fmla="*/ 5183053 h 6858000"/>
              <a:gd name="connsiteX48" fmla="*/ 9612819 w 12009304"/>
              <a:gd name="connsiteY48" fmla="*/ 5099323 h 6858000"/>
              <a:gd name="connsiteX49" fmla="*/ 9603213 w 12009304"/>
              <a:gd name="connsiteY49" fmla="*/ 5095298 h 6858000"/>
              <a:gd name="connsiteX50" fmla="*/ 9654707 w 12009304"/>
              <a:gd name="connsiteY50" fmla="*/ 5006238 h 6858000"/>
              <a:gd name="connsiteX51" fmla="*/ 9693004 w 12009304"/>
              <a:gd name="connsiteY51" fmla="*/ 4940002 h 6858000"/>
              <a:gd name="connsiteX52" fmla="*/ 9653283 w 12009304"/>
              <a:gd name="connsiteY52" fmla="*/ 4923348 h 6858000"/>
              <a:gd name="connsiteX53" fmla="*/ 9586087 w 12009304"/>
              <a:gd name="connsiteY53" fmla="*/ 4914420 h 6858000"/>
              <a:gd name="connsiteX54" fmla="*/ 8158743 w 12009304"/>
              <a:gd name="connsiteY54" fmla="*/ 4914420 h 6858000"/>
              <a:gd name="connsiteX55" fmla="*/ 7939863 w 12009304"/>
              <a:gd name="connsiteY55" fmla="*/ 5043420 h 6858000"/>
              <a:gd name="connsiteX56" fmla="*/ 7224650 w 12009304"/>
              <a:gd name="connsiteY56" fmla="*/ 6275065 h 6858000"/>
              <a:gd name="connsiteX57" fmla="*/ 7224650 w 12009304"/>
              <a:gd name="connsiteY57" fmla="*/ 6526922 h 6858000"/>
              <a:gd name="connsiteX58" fmla="*/ 7350544 w 12009304"/>
              <a:gd name="connsiteY58" fmla="*/ 6743723 h 6858000"/>
              <a:gd name="connsiteX59" fmla="*/ 7416905 w 12009304"/>
              <a:gd name="connsiteY59" fmla="*/ 6858000 h 6858000"/>
              <a:gd name="connsiteX60" fmla="*/ 5902610 w 12009304"/>
              <a:gd name="connsiteY60" fmla="*/ 6858000 h 6858000"/>
              <a:gd name="connsiteX61" fmla="*/ 4389357 w 12009304"/>
              <a:gd name="connsiteY61" fmla="*/ 6858000 h 6858000"/>
              <a:gd name="connsiteX62" fmla="*/ 0 w 12009304"/>
              <a:gd name="connsiteY6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2009304" h="6858000">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7" y="6858000"/>
                </a:lnTo>
                <a:lnTo>
                  <a:pt x="0" y="6858000"/>
                </a:ln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002060"/>
              </a:solidFill>
            </a:endParaRPr>
          </a:p>
        </p:txBody>
      </p:sp>
      <p:sp>
        <p:nvSpPr>
          <p:cNvPr id="8" name="Line 10">
            <a:extLst>
              <a:ext uri="{FF2B5EF4-FFF2-40B4-BE49-F238E27FC236}">
                <a16:creationId xmlns:a16="http://schemas.microsoft.com/office/drawing/2014/main" id="{0B0374A3-4F59-4729-A0DE-A253865B5D03}"/>
              </a:ext>
            </a:extLst>
          </p:cNvPr>
          <p:cNvSpPr>
            <a:spLocks noChangeShapeType="1"/>
          </p:cNvSpPr>
          <p:nvPr/>
        </p:nvSpPr>
        <p:spPr bwMode="auto">
          <a:xfrm>
            <a:off x="-152401" y="1295400"/>
            <a:ext cx="12985195" cy="0"/>
          </a:xfrm>
          <a:prstGeom prst="line">
            <a:avLst/>
          </a:prstGeom>
          <a:ln w="76200">
            <a:solidFill>
              <a:schemeClr val="bg2"/>
            </a:solidFill>
            <a:round/>
            <a:headEnd/>
            <a:tailEnd/>
          </a:ln>
          <a:scene3d>
            <a:camera prst="orthographicFront"/>
            <a:lightRig rig="threePt" dir="t"/>
          </a:scene3d>
          <a:sp3d>
            <a:bevelT prst="relaxedInset"/>
          </a:sp3d>
        </p:spPr>
        <p:txBody>
          <a:bodyPr lIns="64291" tIns="32146" rIns="64291" bIns="32146"/>
          <a:lstStyle/>
          <a:p>
            <a:pPr algn="l"/>
            <a:endParaRPr lang="en-US" sz="1400" dirty="0">
              <a:solidFill>
                <a:schemeClr val="bg1"/>
              </a:solidFill>
              <a:latin typeface="Gotham Medium" panose="02000604030000020004"/>
            </a:endParaRPr>
          </a:p>
        </p:txBody>
      </p:sp>
      <p:cxnSp>
        <p:nvCxnSpPr>
          <p:cNvPr id="9" name="Straight Connector 8">
            <a:extLst>
              <a:ext uri="{FF2B5EF4-FFF2-40B4-BE49-F238E27FC236}">
                <a16:creationId xmlns:a16="http://schemas.microsoft.com/office/drawing/2014/main" id="{ECBF4161-EDD7-4A93-81C8-0EAD6F22079B}"/>
              </a:ext>
            </a:extLst>
          </p:cNvPr>
          <p:cNvCxnSpPr>
            <a:cxnSpLocks/>
          </p:cNvCxnSpPr>
          <p:nvPr/>
        </p:nvCxnSpPr>
        <p:spPr>
          <a:xfrm>
            <a:off x="-152400" y="692680"/>
            <a:ext cx="12985195" cy="0"/>
          </a:xfrm>
          <a:prstGeom prst="line">
            <a:avLst/>
          </a:prstGeom>
          <a:ln w="76200">
            <a:solidFill>
              <a:schemeClr val="bg2"/>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D160821-B2AB-4341-ABF2-B44268E77B37}"/>
              </a:ext>
            </a:extLst>
          </p:cNvPr>
          <p:cNvSpPr txBox="1"/>
          <p:nvPr/>
        </p:nvSpPr>
        <p:spPr>
          <a:xfrm>
            <a:off x="76200" y="76200"/>
            <a:ext cx="3581400" cy="588140"/>
          </a:xfrm>
          <a:prstGeom prst="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Medium" panose="02000604030000020004"/>
              </a:rPr>
              <a:t>LESSON OVERVIEW</a:t>
            </a:r>
          </a:p>
        </p:txBody>
      </p:sp>
      <p:sp>
        <p:nvSpPr>
          <p:cNvPr id="12" name="Title 2">
            <a:extLst>
              <a:ext uri="{FF2B5EF4-FFF2-40B4-BE49-F238E27FC236}">
                <a16:creationId xmlns:a16="http://schemas.microsoft.com/office/drawing/2014/main" id="{CBEAE4E6-CD19-4092-9C7E-2C12B39CCE7B}"/>
              </a:ext>
            </a:extLst>
          </p:cNvPr>
          <p:cNvSpPr txBox="1">
            <a:spLocks/>
          </p:cNvSpPr>
          <p:nvPr/>
        </p:nvSpPr>
        <p:spPr>
          <a:xfrm>
            <a:off x="0" y="740540"/>
            <a:ext cx="12192000" cy="478660"/>
          </a:xfrm>
          <a:prstGeom prst="rect">
            <a:avLst/>
          </a:prstGeom>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r>
              <a:rPr lang="en-US" sz="2400" b="1" cap="small" dirty="0">
                <a:solidFill>
                  <a:schemeClr val="bg1"/>
                </a:solidFill>
                <a:effectLst>
                  <a:outerShdw blurRad="38100" dist="38100" dir="2700000" algn="tl">
                    <a:srgbClr val="000000">
                      <a:alpha val="43137"/>
                    </a:srgbClr>
                  </a:outerShdw>
                </a:effectLst>
              </a:rPr>
              <a:t>Do You Know Him? - Mark 8:27–29; Luke 22:31–34; John 18:25–27 KJV Mark 8:27–29</a:t>
            </a:r>
          </a:p>
        </p:txBody>
      </p:sp>
      <p:sp>
        <p:nvSpPr>
          <p:cNvPr id="15" name="Title 2">
            <a:extLst>
              <a:ext uri="{FF2B5EF4-FFF2-40B4-BE49-F238E27FC236}">
                <a16:creationId xmlns:a16="http://schemas.microsoft.com/office/drawing/2014/main" id="{CFB6BB04-11BC-46EF-B400-5675755E56EA}"/>
              </a:ext>
            </a:extLst>
          </p:cNvPr>
          <p:cNvSpPr txBox="1">
            <a:spLocks/>
          </p:cNvSpPr>
          <p:nvPr/>
        </p:nvSpPr>
        <p:spPr>
          <a:xfrm>
            <a:off x="8915400" y="95249"/>
            <a:ext cx="3016280" cy="514350"/>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4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Medium" panose="02000604030000020004"/>
              </a:rPr>
              <a:t>SIMON PETER, RESTORED DISCIPLE</a:t>
            </a:r>
          </a:p>
        </p:txBody>
      </p:sp>
      <p:sp>
        <p:nvSpPr>
          <p:cNvPr id="16" name="Line 10">
            <a:extLst>
              <a:ext uri="{FF2B5EF4-FFF2-40B4-BE49-F238E27FC236}">
                <a16:creationId xmlns:a16="http://schemas.microsoft.com/office/drawing/2014/main" id="{291BD761-4788-473E-B4D5-337F7713CAC6}"/>
              </a:ext>
            </a:extLst>
          </p:cNvPr>
          <p:cNvSpPr>
            <a:spLocks noChangeShapeType="1"/>
          </p:cNvSpPr>
          <p:nvPr/>
        </p:nvSpPr>
        <p:spPr bwMode="auto">
          <a:xfrm rot="5400000">
            <a:off x="5932501" y="4084320"/>
            <a:ext cx="5577840" cy="0"/>
          </a:xfrm>
          <a:prstGeom prst="line">
            <a:avLst/>
          </a:prstGeom>
          <a:ln w="76200">
            <a:solidFill>
              <a:schemeClr val="bg2"/>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dirty="0">
              <a:solidFill>
                <a:srgbClr val="002060"/>
              </a:solidFill>
              <a:latin typeface="Gotham Medium" panose="02000604030000020004"/>
            </a:endParaRPr>
          </a:p>
        </p:txBody>
      </p:sp>
      <p:sp>
        <p:nvSpPr>
          <p:cNvPr id="17" name="TextBox 16">
            <a:extLst>
              <a:ext uri="{FF2B5EF4-FFF2-40B4-BE49-F238E27FC236}">
                <a16:creationId xmlns:a16="http://schemas.microsoft.com/office/drawing/2014/main" id="{825759E0-14D7-476D-8932-70685D477530}"/>
              </a:ext>
            </a:extLst>
          </p:cNvPr>
          <p:cNvSpPr txBox="1"/>
          <p:nvPr/>
        </p:nvSpPr>
        <p:spPr>
          <a:xfrm>
            <a:off x="8816466" y="1371600"/>
            <a:ext cx="3375533" cy="5586145"/>
          </a:xfrm>
          <a:prstGeom prst="rect">
            <a:avLst/>
          </a:prstGeom>
          <a:solidFill>
            <a:srgbClr val="002060">
              <a:alpha val="4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342900" lvl="1" indent="-342900">
              <a:spcBef>
                <a:spcPts val="300"/>
              </a:spcBef>
              <a:spcAft>
                <a:spcPts val="300"/>
              </a:spcAft>
              <a:buFont typeface="Wingdings" panose="05000000000000000000" pitchFamily="2" charset="2"/>
              <a:buChar char="q"/>
            </a:pPr>
            <a:r>
              <a:rPr lang="en-US" b="1" dirty="0">
                <a:solidFill>
                  <a:schemeClr val="bg1"/>
                </a:solidFill>
                <a:effectLst>
                  <a:outerShdw blurRad="38100" dist="38100" dir="2700000" algn="tl">
                    <a:srgbClr val="000000">
                      <a:alpha val="43137"/>
                    </a:srgbClr>
                  </a:outerShdw>
                </a:effectLst>
                <a:latin typeface="Gotham Medium" panose="02000604030000020004"/>
              </a:rPr>
              <a:t>Peter is destined to be a great leader of the early church, but he started out as a fisherman whom Jesus chose as a disciple. </a:t>
            </a:r>
          </a:p>
          <a:p>
            <a:pPr marL="342900" lvl="1" indent="-342900">
              <a:spcBef>
                <a:spcPts val="300"/>
              </a:spcBef>
              <a:spcAft>
                <a:spcPts val="300"/>
              </a:spcAft>
              <a:buFont typeface="Wingdings" panose="05000000000000000000" pitchFamily="2" charset="2"/>
              <a:buChar char="q"/>
            </a:pPr>
            <a:r>
              <a:rPr lang="en-US" b="1" dirty="0">
                <a:solidFill>
                  <a:schemeClr val="bg1"/>
                </a:solidFill>
                <a:effectLst>
                  <a:outerShdw blurRad="38100" dist="38100" dir="2700000" algn="tl">
                    <a:srgbClr val="000000">
                      <a:alpha val="43137"/>
                    </a:srgbClr>
                  </a:outerShdw>
                </a:effectLst>
                <a:latin typeface="Gotham Medium" panose="02000604030000020004"/>
              </a:rPr>
              <a:t>In Scene One, Peter correctly identifies Jesus as the Messiah, which means God’s chosen king. </a:t>
            </a:r>
          </a:p>
          <a:p>
            <a:pPr marL="342900" lvl="1" indent="-342900">
              <a:spcBef>
                <a:spcPts val="300"/>
              </a:spcBef>
              <a:spcAft>
                <a:spcPts val="300"/>
              </a:spcAft>
              <a:buFont typeface="Wingdings" panose="05000000000000000000" pitchFamily="2" charset="2"/>
              <a:buChar char="q"/>
            </a:pPr>
            <a:r>
              <a:rPr lang="en-US" b="1" dirty="0">
                <a:solidFill>
                  <a:schemeClr val="bg1"/>
                </a:solidFill>
                <a:effectLst>
                  <a:outerShdw blurRad="38100" dist="38100" dir="2700000" algn="tl">
                    <a:srgbClr val="000000">
                      <a:alpha val="43137"/>
                    </a:srgbClr>
                  </a:outerShdw>
                </a:effectLst>
                <a:latin typeface="Gotham Medium" panose="02000604030000020004"/>
              </a:rPr>
              <a:t>In Scene Two, Jesus warns Peter of a coming temptation, even though Peter acts willing to die with Jesus. </a:t>
            </a:r>
          </a:p>
          <a:p>
            <a:pPr marL="342900" lvl="1" indent="-342900">
              <a:spcBef>
                <a:spcPts val="300"/>
              </a:spcBef>
              <a:spcAft>
                <a:spcPts val="300"/>
              </a:spcAft>
              <a:buFont typeface="Wingdings" panose="05000000000000000000" pitchFamily="2" charset="2"/>
              <a:buChar char="q"/>
            </a:pPr>
            <a:r>
              <a:rPr lang="en-US" b="1" dirty="0">
                <a:solidFill>
                  <a:schemeClr val="bg1"/>
                </a:solidFill>
                <a:effectLst>
                  <a:outerShdw blurRad="38100" dist="38100" dir="2700000" algn="tl">
                    <a:srgbClr val="000000">
                      <a:alpha val="43137"/>
                    </a:srgbClr>
                  </a:outerShdw>
                </a:effectLst>
                <a:latin typeface="Gotham Medium" panose="02000604030000020004"/>
              </a:rPr>
              <a:t>In Scene Three, the night that Jesus is betrayed, Peter loses his nerve.  Three times he affirmatively denies ever knowing Jesus. </a:t>
            </a:r>
          </a:p>
        </p:txBody>
      </p:sp>
      <p:sp>
        <p:nvSpPr>
          <p:cNvPr id="13" name="TextBox 12">
            <a:extLst>
              <a:ext uri="{FF2B5EF4-FFF2-40B4-BE49-F238E27FC236}">
                <a16:creationId xmlns:a16="http://schemas.microsoft.com/office/drawing/2014/main" id="{3770BEAC-D32D-4558-9174-4A01FA43041C}"/>
              </a:ext>
            </a:extLst>
          </p:cNvPr>
          <p:cNvSpPr txBox="1"/>
          <p:nvPr/>
        </p:nvSpPr>
        <p:spPr>
          <a:xfrm>
            <a:off x="99807" y="1371600"/>
            <a:ext cx="8616852" cy="5062924"/>
          </a:xfrm>
          <a:prstGeom prst="rect">
            <a:avLst/>
          </a:prstGeom>
          <a:solidFill>
            <a:schemeClr val="bg1">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91440" lvl="1"/>
            <a:r>
              <a:rPr lang="en-US" sz="1700" b="1" dirty="0">
                <a:solidFill>
                  <a:srgbClr val="002060"/>
                </a:solidFill>
                <a:effectLst>
                  <a:outerShdw blurRad="38100" dist="38100" dir="2700000" algn="tl">
                    <a:srgbClr val="000000">
                      <a:alpha val="43137"/>
                    </a:srgbClr>
                  </a:outerShdw>
                </a:effectLst>
                <a:latin typeface="Gotham Medium" panose="02000604030000020004"/>
              </a:rPr>
              <a:t>Mark 8:27–29</a:t>
            </a:r>
          </a:p>
          <a:p>
            <a:pPr marL="91440" lvl="1"/>
            <a:r>
              <a:rPr lang="en-US" sz="1700" b="1" dirty="0">
                <a:solidFill>
                  <a:srgbClr val="002060"/>
                </a:solidFill>
                <a:effectLst>
                  <a:outerShdw blurRad="38100" dist="38100" dir="2700000" algn="tl">
                    <a:srgbClr val="000000">
                      <a:alpha val="43137"/>
                    </a:srgbClr>
                  </a:outerShdw>
                </a:effectLst>
                <a:latin typeface="Gotham Medium" panose="02000604030000020004"/>
              </a:rPr>
              <a:t>27 And Jesus went out, and his disciples, into the towns of Caesarea Philippi: and by the way he asked his disciples, saying unto them, Whom do men say that I am? 28 And they answered, John the Baptist; but some say, Elias; and others, One of the prophets.  29 And he saith unto them, But whom say ye that I am? And Peter </a:t>
            </a:r>
            <a:r>
              <a:rPr lang="en-US" sz="1700" b="1" dirty="0" err="1">
                <a:solidFill>
                  <a:srgbClr val="002060"/>
                </a:solidFill>
                <a:effectLst>
                  <a:outerShdw blurRad="38100" dist="38100" dir="2700000" algn="tl">
                    <a:srgbClr val="000000">
                      <a:alpha val="43137"/>
                    </a:srgbClr>
                  </a:outerShdw>
                </a:effectLst>
                <a:latin typeface="Gotham Medium" panose="02000604030000020004"/>
              </a:rPr>
              <a:t>answereth</a:t>
            </a:r>
            <a:r>
              <a:rPr lang="en-US" sz="1700" b="1" dirty="0">
                <a:solidFill>
                  <a:srgbClr val="002060"/>
                </a:solidFill>
                <a:effectLst>
                  <a:outerShdw blurRad="38100" dist="38100" dir="2700000" algn="tl">
                    <a:srgbClr val="000000">
                      <a:alpha val="43137"/>
                    </a:srgbClr>
                  </a:outerShdw>
                </a:effectLst>
                <a:latin typeface="Gotham Medium" panose="02000604030000020004"/>
              </a:rPr>
              <a:t> and saith unto him, Thou art the Christ. </a:t>
            </a:r>
          </a:p>
          <a:p>
            <a:pPr marL="91440" marR="0" lvl="1"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Gotham Medium" panose="02000604030000020004"/>
                <a:ea typeface="+mn-ea"/>
                <a:cs typeface="+mn-cs"/>
              </a:rPr>
              <a:t>. . . . . . . . . . . . . . . . . . . . . . . . . . . . </a:t>
            </a:r>
          </a:p>
          <a:p>
            <a:pPr marL="91440" lvl="1"/>
            <a:r>
              <a:rPr lang="en-US" sz="1700" b="1" dirty="0">
                <a:solidFill>
                  <a:srgbClr val="002060"/>
                </a:solidFill>
                <a:effectLst>
                  <a:outerShdw blurRad="38100" dist="38100" dir="2700000" algn="tl">
                    <a:srgbClr val="000000">
                      <a:alpha val="43137"/>
                    </a:srgbClr>
                  </a:outerShdw>
                </a:effectLst>
                <a:latin typeface="Gotham Medium" panose="02000604030000020004"/>
              </a:rPr>
              <a:t>Luke 22:31–34</a:t>
            </a:r>
          </a:p>
          <a:p>
            <a:pPr marL="91440" lvl="1"/>
            <a:r>
              <a:rPr lang="en-US" sz="1700" b="1" dirty="0">
                <a:solidFill>
                  <a:srgbClr val="002060"/>
                </a:solidFill>
                <a:effectLst>
                  <a:outerShdw blurRad="38100" dist="38100" dir="2700000" algn="tl">
                    <a:srgbClr val="000000">
                      <a:alpha val="43137"/>
                    </a:srgbClr>
                  </a:outerShdw>
                </a:effectLst>
                <a:latin typeface="Gotham Medium" panose="02000604030000020004"/>
              </a:rPr>
              <a:t>31 And the Lord said, Simon, Simon, behold, Satan hath desired to have you, that he may sift you as wheat: 32 But I have prayed for thee, that thy faith fail not: and when thou art converted, strengthen thy brethren.  33 And he said unto him, Lord, I am ready to go with thee, both into prison, and to death.  34 And he said, I tell thee, Peter, the cock shall not crow this day, before that thou shalt thrice deny that thou knowest me. </a:t>
            </a:r>
          </a:p>
          <a:p>
            <a:pPr marL="91440" lvl="1" algn="ctr"/>
            <a:r>
              <a:rPr lang="en-US" sz="1700" b="1" dirty="0">
                <a:solidFill>
                  <a:srgbClr val="002060"/>
                </a:solidFill>
                <a:effectLst>
                  <a:outerShdw blurRad="38100" dist="38100" dir="2700000" algn="tl">
                    <a:srgbClr val="000000">
                      <a:alpha val="43137"/>
                    </a:srgbClr>
                  </a:outerShdw>
                </a:effectLst>
                <a:latin typeface="Gotham Medium" panose="02000604030000020004"/>
              </a:rPr>
              <a:t>. . . . . . . . . . . . . . . . . . . . . . . . . . . . </a:t>
            </a:r>
          </a:p>
          <a:p>
            <a:pPr marL="91440" lvl="1"/>
            <a:r>
              <a:rPr lang="en-US" sz="1700" b="1" dirty="0">
                <a:solidFill>
                  <a:srgbClr val="002060"/>
                </a:solidFill>
                <a:effectLst>
                  <a:outerShdw blurRad="38100" dist="38100" dir="2700000" algn="tl">
                    <a:srgbClr val="000000">
                      <a:alpha val="43137"/>
                    </a:srgbClr>
                  </a:outerShdw>
                </a:effectLst>
                <a:latin typeface="Gotham Medium" panose="02000604030000020004"/>
              </a:rPr>
              <a:t>John 18:25–27 </a:t>
            </a:r>
          </a:p>
          <a:p>
            <a:pPr marL="91440" lvl="1"/>
            <a:r>
              <a:rPr lang="en-US" sz="1700" b="1" dirty="0">
                <a:solidFill>
                  <a:srgbClr val="002060"/>
                </a:solidFill>
                <a:effectLst>
                  <a:outerShdw blurRad="38100" dist="38100" dir="2700000" algn="tl">
                    <a:srgbClr val="000000">
                      <a:alpha val="43137"/>
                    </a:srgbClr>
                  </a:outerShdw>
                </a:effectLst>
                <a:latin typeface="Gotham Medium" panose="02000604030000020004"/>
              </a:rPr>
              <a:t>25 And Simon Peter stood and warmed himself.  They said therefore unto him, Art not thou also one of his disciples? He denied it, and said, I am not.  26 One of the servants of the high priest, being his kinsman whose ear Peter cut off, saith, Did not I see thee in the garden with him? 27 Peter then denied again: and immediately the cock crew. </a:t>
            </a:r>
          </a:p>
        </p:txBody>
      </p:sp>
      <p:cxnSp>
        <p:nvCxnSpPr>
          <p:cNvPr id="20" name="Straight Connector 19">
            <a:extLst>
              <a:ext uri="{FF2B5EF4-FFF2-40B4-BE49-F238E27FC236}">
                <a16:creationId xmlns:a16="http://schemas.microsoft.com/office/drawing/2014/main" id="{AC747590-0795-4DDF-BB10-64FACDDC33DA}"/>
              </a:ext>
            </a:extLst>
          </p:cNvPr>
          <p:cNvCxnSpPr>
            <a:cxnSpLocks/>
          </p:cNvCxnSpPr>
          <p:nvPr/>
        </p:nvCxnSpPr>
        <p:spPr>
          <a:xfrm>
            <a:off x="5773" y="6957745"/>
            <a:ext cx="12186227" cy="0"/>
          </a:xfrm>
          <a:prstGeom prst="line">
            <a:avLst/>
          </a:prstGeom>
          <a:ln w="2540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38496255-E250-671B-C224-714BA5AD4D1A}"/>
              </a:ext>
            </a:extLst>
          </p:cNvPr>
          <p:cNvSpPr>
            <a:spLocks noGrp="1"/>
          </p:cNvSpPr>
          <p:nvPr>
            <p:ph type="sldNum" sz="quarter" idx="2"/>
          </p:nvPr>
        </p:nvSpPr>
        <p:spPr>
          <a:xfrm>
            <a:off x="182696" y="6569075"/>
            <a:ext cx="317500" cy="365125"/>
          </a:xfrm>
          <a:solidFill>
            <a:schemeClr val="bg2"/>
          </a:solidFill>
        </p:spPr>
        <p:txBody>
          <a:bodyPr/>
          <a:lstStyle/>
          <a:p>
            <a:fld id="{86CB4B4D-7CA3-9044-876B-883B54F8677D}" type="slidenum">
              <a:rPr lang="en-US" sz="1600" smtClean="0">
                <a:solidFill>
                  <a:srgbClr val="002060"/>
                </a:solidFill>
                <a:latin typeface="Arial Black" panose="020B0A04020102020204" pitchFamily="34" charset="0"/>
              </a:rPr>
              <a:pPr/>
              <a:t>9</a:t>
            </a:fld>
            <a:endParaRPr lang="en-US" sz="1600" dirty="0">
              <a:solidFill>
                <a:srgbClr val="002060"/>
              </a:solidFill>
              <a:latin typeface="Arial Black" panose="020B0A04020102020204" pitchFamily="34" charset="0"/>
            </a:endParaRPr>
          </a:p>
        </p:txBody>
      </p:sp>
    </p:spTree>
    <p:extLst>
      <p:ext uri="{BB962C8B-B14F-4D97-AF65-F5344CB8AC3E}">
        <p14:creationId xmlns:p14="http://schemas.microsoft.com/office/powerpoint/2010/main" val="11723920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16967</Words>
  <Application>Microsoft Office PowerPoint</Application>
  <PresentationFormat>Widescreen</PresentationFormat>
  <Paragraphs>944</Paragraphs>
  <Slides>20</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Gotham Book</vt:lpstr>
      <vt:lpstr>Gotham Medium</vt:lpstr>
      <vt:lpstr>Helvetica Neue</vt:lpstr>
      <vt:lpstr>Arial</vt:lpstr>
      <vt:lpstr>Arial Black</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Stanford Bowman</dc:creator>
  <cp:lastModifiedBy>Stanford Bowman</cp:lastModifiedBy>
  <cp:revision>15</cp:revision>
  <cp:lastPrinted>2024-01-16T18:15:15Z</cp:lastPrinted>
  <dcterms:created xsi:type="dcterms:W3CDTF">2020-11-21T22:39:58Z</dcterms:created>
  <dcterms:modified xsi:type="dcterms:W3CDTF">2026-07-04T01:10:21Z</dcterms:modified>
</cp:coreProperties>
</file>