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1"/>
  </p:sldMasterIdLst>
  <p:notesMasterIdLst>
    <p:notesMasterId r:id="rId24"/>
  </p:notesMasterIdLst>
  <p:sldIdLst>
    <p:sldId id="256" r:id="rId2"/>
    <p:sldId id="272" r:id="rId3"/>
    <p:sldId id="327" r:id="rId4"/>
    <p:sldId id="388" r:id="rId5"/>
    <p:sldId id="498" r:id="rId6"/>
    <p:sldId id="499" r:id="rId7"/>
    <p:sldId id="500" r:id="rId8"/>
    <p:sldId id="347" r:id="rId9"/>
    <p:sldId id="501" r:id="rId10"/>
    <p:sldId id="412" r:id="rId11"/>
    <p:sldId id="435" r:id="rId12"/>
    <p:sldId id="446" r:id="rId13"/>
    <p:sldId id="405" r:id="rId14"/>
    <p:sldId id="465" r:id="rId15"/>
    <p:sldId id="503" r:id="rId16"/>
    <p:sldId id="439" r:id="rId17"/>
    <p:sldId id="421" r:id="rId18"/>
    <p:sldId id="480" r:id="rId19"/>
    <p:sldId id="443" r:id="rId20"/>
    <p:sldId id="420" r:id="rId21"/>
    <p:sldId id="505" r:id="rId22"/>
    <p:sldId id="50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3F7C68-C0F2-4A79-A1E2-2F562D3EC0A2}" v="61" dt="2026-07-11T22:32:04.1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79167" autoAdjust="0"/>
  </p:normalViewPr>
  <p:slideViewPr>
    <p:cSldViewPr snapToGrid="0">
      <p:cViewPr>
        <p:scale>
          <a:sx n="80" d="100"/>
          <a:sy n="80" d="100"/>
        </p:scale>
        <p:origin x="3835" y="101"/>
      </p:cViewPr>
      <p:guideLst/>
    </p:cSldViewPr>
  </p:slideViewPr>
  <p:outlineViewPr>
    <p:cViewPr>
      <p:scale>
        <a:sx n="33" d="100"/>
        <a:sy n="33" d="100"/>
      </p:scale>
      <p:origin x="0" y="0"/>
    </p:cViewPr>
  </p:outlineViewPr>
  <p:notesTextViewPr>
    <p:cViewPr>
      <p:scale>
        <a:sx n="115" d="100"/>
        <a:sy n="115" d="100"/>
      </p:scale>
      <p:origin x="0" y="0"/>
    </p:cViewPr>
  </p:notesTextViewPr>
  <p:sorterViewPr>
    <p:cViewPr>
      <p:scale>
        <a:sx n="100" d="100"/>
        <a:sy n="100" d="100"/>
      </p:scale>
      <p:origin x="0" y="-5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nford Bowman" userId="6ede3e4e1afbea80" providerId="LiveId" clId="{5E8558FB-9D60-4710-A493-61EB11744BF7}"/>
    <pc:docChg chg="undo custSel addSld delSld modSld sldOrd">
      <pc:chgData name="Stanford Bowman" userId="6ede3e4e1afbea80" providerId="LiveId" clId="{5E8558FB-9D60-4710-A493-61EB11744BF7}" dt="2026-07-11T22:47:06.447" v="1743" actId="207"/>
      <pc:docMkLst>
        <pc:docMk/>
      </pc:docMkLst>
      <pc:sldChg chg="addSp delSp modSp mod delDesignElem">
        <pc:chgData name="Stanford Bowman" userId="6ede3e4e1afbea80" providerId="LiveId" clId="{5E8558FB-9D60-4710-A493-61EB11744BF7}" dt="2026-07-11T22:40:03.412" v="1675" actId="1035"/>
        <pc:sldMkLst>
          <pc:docMk/>
          <pc:sldMk cId="3675437286" sldId="256"/>
        </pc:sldMkLst>
        <pc:spChg chg="mod">
          <ac:chgData name="Stanford Bowman" userId="6ede3e4e1afbea80" providerId="LiveId" clId="{5E8558FB-9D60-4710-A493-61EB11744BF7}" dt="2026-07-04T14:48:22.976" v="15" actId="122"/>
          <ac:spMkLst>
            <pc:docMk/>
            <pc:sldMk cId="3675437286" sldId="256"/>
            <ac:spMk id="2" creationId="{110FEE1D-3322-BAF8-DCE9-4EFBDD491E8D}"/>
          </ac:spMkLst>
        </pc:spChg>
        <pc:spChg chg="mod ord">
          <ac:chgData name="Stanford Bowman" userId="6ede3e4e1afbea80" providerId="LiveId" clId="{5E8558FB-9D60-4710-A493-61EB11744BF7}" dt="2026-07-04T14:51:07.394" v="36" actId="171"/>
          <ac:spMkLst>
            <pc:docMk/>
            <pc:sldMk cId="3675437286" sldId="256"/>
            <ac:spMk id="3" creationId="{E3B3E598-A53B-246A-ABC2-077289B9748E}"/>
          </ac:spMkLst>
        </pc:spChg>
        <pc:spChg chg="mod ord">
          <ac:chgData name="Stanford Bowman" userId="6ede3e4e1afbea80" providerId="LiveId" clId="{5E8558FB-9D60-4710-A493-61EB11744BF7}" dt="2026-07-04T14:53:43.497" v="51" actId="171"/>
          <ac:spMkLst>
            <pc:docMk/>
            <pc:sldMk cId="3675437286" sldId="256"/>
            <ac:spMk id="5" creationId="{D40B3E11-A1A5-F3F1-943D-33DA99E86E8E}"/>
          </ac:spMkLst>
        </pc:spChg>
        <pc:spChg chg="add del mod ord">
          <ac:chgData name="Stanford Bowman" userId="6ede3e4e1afbea80" providerId="LiveId" clId="{5E8558FB-9D60-4710-A493-61EB11744BF7}" dt="2026-07-11T22:40:03.412" v="1675" actId="1035"/>
          <ac:spMkLst>
            <pc:docMk/>
            <pc:sldMk cId="3675437286" sldId="256"/>
            <ac:spMk id="6" creationId="{E431490D-97F9-B228-778E-4AB8BDAD6123}"/>
          </ac:spMkLst>
        </pc:spChg>
        <pc:picChg chg="mod modCrop">
          <ac:chgData name="Stanford Bowman" userId="6ede3e4e1afbea80" providerId="LiveId" clId="{5E8558FB-9D60-4710-A493-61EB11744BF7}" dt="2026-07-11T22:39:53.370" v="1668" actId="208"/>
          <ac:picMkLst>
            <pc:docMk/>
            <pc:sldMk cId="3675437286" sldId="256"/>
            <ac:picMk id="4" creationId="{C52E43D0-FDDE-FEEF-5C98-FA8F5364045A}"/>
          </ac:picMkLst>
        </pc:picChg>
      </pc:sldChg>
      <pc:sldChg chg="addSp modSp mod">
        <pc:chgData name="Stanford Bowman" userId="6ede3e4e1afbea80" providerId="LiveId" clId="{5E8558FB-9D60-4710-A493-61EB11744BF7}" dt="2026-07-11T22:33:25.235" v="1590" actId="1076"/>
        <pc:sldMkLst>
          <pc:docMk/>
          <pc:sldMk cId="3316941425" sldId="272"/>
        </pc:sldMkLst>
        <pc:spChg chg="mod">
          <ac:chgData name="Stanford Bowman" userId="6ede3e4e1afbea80" providerId="LiveId" clId="{5E8558FB-9D60-4710-A493-61EB11744BF7}" dt="2026-07-04T18:15:44.897" v="236" actId="1076"/>
          <ac:spMkLst>
            <pc:docMk/>
            <pc:sldMk cId="3316941425" sldId="272"/>
            <ac:spMk id="4" creationId="{4842B4A6-9DBF-685C-DC36-FFB08DB89B2D}"/>
          </ac:spMkLst>
        </pc:spChg>
        <pc:spChg chg="mod">
          <ac:chgData name="Stanford Bowman" userId="6ede3e4e1afbea80" providerId="LiveId" clId="{5E8558FB-9D60-4710-A493-61EB11744BF7}" dt="2026-07-11T22:33:04.903" v="1588" actId="403"/>
          <ac:spMkLst>
            <pc:docMk/>
            <pc:sldMk cId="3316941425" sldId="272"/>
            <ac:spMk id="13" creationId="{EE94757F-71E0-9D1D-2725-0F2270230A15}"/>
          </ac:spMkLst>
        </pc:spChg>
        <pc:spChg chg="mod">
          <ac:chgData name="Stanford Bowman" userId="6ede3e4e1afbea80" providerId="LiveId" clId="{5E8558FB-9D60-4710-A493-61EB11744BF7}" dt="2026-07-11T22:32:04.136" v="1575" actId="164"/>
          <ac:spMkLst>
            <pc:docMk/>
            <pc:sldMk cId="3316941425" sldId="272"/>
            <ac:spMk id="15" creationId="{3D61ED23-726E-43E0-822B-DEBEDE42544B}"/>
          </ac:spMkLst>
        </pc:spChg>
        <pc:spChg chg="mod">
          <ac:chgData name="Stanford Bowman" userId="6ede3e4e1afbea80" providerId="LiveId" clId="{5E8558FB-9D60-4710-A493-61EB11744BF7}" dt="2026-07-11T22:31:57.456" v="1574" actId="14100"/>
          <ac:spMkLst>
            <pc:docMk/>
            <pc:sldMk cId="3316941425" sldId="272"/>
            <ac:spMk id="16" creationId="{42D81312-EC24-4AE0-B13D-2FAB2FD9637B}"/>
          </ac:spMkLst>
        </pc:spChg>
        <pc:grpChg chg="add mod">
          <ac:chgData name="Stanford Bowman" userId="6ede3e4e1afbea80" providerId="LiveId" clId="{5E8558FB-9D60-4710-A493-61EB11744BF7}" dt="2026-07-11T22:33:12.160" v="1589" actId="14100"/>
          <ac:grpSpMkLst>
            <pc:docMk/>
            <pc:sldMk cId="3316941425" sldId="272"/>
            <ac:grpSpMk id="2" creationId="{799A1D0A-27F1-3536-2C54-8DDDC8FA5EC1}"/>
          </ac:grpSpMkLst>
        </pc:grpChg>
        <pc:picChg chg="add mod">
          <ac:chgData name="Stanford Bowman" userId="6ede3e4e1afbea80" providerId="LiveId" clId="{5E8558FB-9D60-4710-A493-61EB11744BF7}" dt="2026-07-11T22:33:25.235" v="1590" actId="1076"/>
          <ac:picMkLst>
            <pc:docMk/>
            <pc:sldMk cId="3316941425" sldId="272"/>
            <ac:picMk id="5" creationId="{756864E0-D15A-1CBE-B745-33390754E243}"/>
          </ac:picMkLst>
        </pc:picChg>
      </pc:sldChg>
      <pc:sldChg chg="modSp mod modNotesTx">
        <pc:chgData name="Stanford Bowman" userId="6ede3e4e1afbea80" providerId="LiveId" clId="{5E8558FB-9D60-4710-A493-61EB11744BF7}" dt="2026-07-11T22:40:59.030" v="1681" actId="14100"/>
        <pc:sldMkLst>
          <pc:docMk/>
          <pc:sldMk cId="2795927371" sldId="327"/>
        </pc:sldMkLst>
        <pc:spChg chg="mod modCrop">
          <ac:chgData name="Stanford Bowman" userId="6ede3e4e1afbea80" providerId="LiveId" clId="{5E8558FB-9D60-4710-A493-61EB11744BF7}" dt="2026-07-11T21:11:01.089" v="903" actId="1037"/>
          <ac:spMkLst>
            <pc:docMk/>
            <pc:sldMk cId="2795927371" sldId="327"/>
            <ac:spMk id="5" creationId="{447547E6-BDAA-8F04-4FCF-49D8A80EC4EF}"/>
          </ac:spMkLst>
        </pc:spChg>
        <pc:spChg chg="mod">
          <ac:chgData name="Stanford Bowman" userId="6ede3e4e1afbea80" providerId="LiveId" clId="{5E8558FB-9D60-4710-A493-61EB11744BF7}" dt="2026-07-04T14:59:13.415" v="62" actId="404"/>
          <ac:spMkLst>
            <pc:docMk/>
            <pc:sldMk cId="2795927371" sldId="327"/>
            <ac:spMk id="6" creationId="{441C770B-54CC-4C41-8D4B-20FB74B2BC8B}"/>
          </ac:spMkLst>
        </pc:spChg>
        <pc:spChg chg="mod">
          <ac:chgData name="Stanford Bowman" userId="6ede3e4e1afbea80" providerId="LiveId" clId="{5E8558FB-9D60-4710-A493-61EB11744BF7}" dt="2026-07-11T22:40:59.030" v="1681" actId="14100"/>
          <ac:spMkLst>
            <pc:docMk/>
            <pc:sldMk cId="2795927371" sldId="327"/>
            <ac:spMk id="8" creationId="{A2A95B1E-7AF6-172B-F860-2F6E97B59F00}"/>
          </ac:spMkLst>
        </pc:spChg>
        <pc:spChg chg="mod">
          <ac:chgData name="Stanford Bowman" userId="6ede3e4e1afbea80" providerId="LiveId" clId="{5E8558FB-9D60-4710-A493-61EB11744BF7}" dt="2026-07-04T18:18:33.382" v="247" actId="207"/>
          <ac:spMkLst>
            <pc:docMk/>
            <pc:sldMk cId="2795927371" sldId="327"/>
            <ac:spMk id="9" creationId="{18E822D1-2262-75F4-C652-FC84F7D29997}"/>
          </ac:spMkLst>
        </pc:spChg>
        <pc:spChg chg="mod">
          <ac:chgData name="Stanford Bowman" userId="6ede3e4e1afbea80" providerId="LiveId" clId="{5E8558FB-9D60-4710-A493-61EB11744BF7}" dt="2026-07-11T22:40:39.357" v="1677" actId="6549"/>
          <ac:spMkLst>
            <pc:docMk/>
            <pc:sldMk cId="2795927371" sldId="327"/>
            <ac:spMk id="17" creationId="{6F5EEDA2-7AE0-43EF-AF75-D8672D8B6481}"/>
          </ac:spMkLst>
        </pc:spChg>
        <pc:spChg chg="mod">
          <ac:chgData name="Stanford Bowman" userId="6ede3e4e1afbea80" providerId="LiveId" clId="{5E8558FB-9D60-4710-A493-61EB11744BF7}" dt="2026-07-11T22:33:43.743" v="1591" actId="207"/>
          <ac:spMkLst>
            <pc:docMk/>
            <pc:sldMk cId="2795927371" sldId="327"/>
            <ac:spMk id="23" creationId="{053F7D8E-C164-4279-B3C8-C0ABBD107279}"/>
          </ac:spMkLst>
        </pc:spChg>
      </pc:sldChg>
      <pc:sldChg chg="addSp delSp modSp mod modNotes modNotesTx">
        <pc:chgData name="Stanford Bowman" userId="6ede3e4e1afbea80" providerId="LiveId" clId="{5E8558FB-9D60-4710-A493-61EB11744BF7}" dt="2026-07-11T22:42:28.339" v="1686" actId="207"/>
        <pc:sldMkLst>
          <pc:docMk/>
          <pc:sldMk cId="3768669304" sldId="347"/>
        </pc:sldMkLst>
        <pc:spChg chg="mod">
          <ac:chgData name="Stanford Bowman" userId="6ede3e4e1afbea80" providerId="LiveId" clId="{5E8558FB-9D60-4710-A493-61EB11744BF7}" dt="2026-07-11T21:19:41.747" v="974" actId="1038"/>
          <ac:spMkLst>
            <pc:docMk/>
            <pc:sldMk cId="3768669304" sldId="347"/>
            <ac:spMk id="6" creationId="{10A20CBF-D867-C5F6-824B-E29A5C823C49}"/>
          </ac:spMkLst>
        </pc:spChg>
        <pc:spChg chg="del">
          <ac:chgData name="Stanford Bowman" userId="6ede3e4e1afbea80" providerId="LiveId" clId="{5E8558FB-9D60-4710-A493-61EB11744BF7}" dt="2026-07-11T22:36:06.610" v="1604" actId="478"/>
          <ac:spMkLst>
            <pc:docMk/>
            <pc:sldMk cId="3768669304" sldId="347"/>
            <ac:spMk id="7" creationId="{7C46263A-11F3-3195-5C4D-4784E7CD681F}"/>
          </ac:spMkLst>
        </pc:spChg>
        <pc:spChg chg="add ord">
          <ac:chgData name="Stanford Bowman" userId="6ede3e4e1afbea80" providerId="LiveId" clId="{5E8558FB-9D60-4710-A493-61EB11744BF7}" dt="2026-07-11T22:36:11.384" v="1606" actId="167"/>
          <ac:spMkLst>
            <pc:docMk/>
            <pc:sldMk cId="3768669304" sldId="347"/>
            <ac:spMk id="9" creationId="{493A5763-36A6-3B32-9974-6B93E42E241E}"/>
          </ac:spMkLst>
        </pc:spChg>
        <pc:spChg chg="mod">
          <ac:chgData name="Stanford Bowman" userId="6ede3e4e1afbea80" providerId="LiveId" clId="{5E8558FB-9D60-4710-A493-61EB11744BF7}" dt="2026-07-11T22:42:28.339" v="1686" actId="207"/>
          <ac:spMkLst>
            <pc:docMk/>
            <pc:sldMk cId="3768669304" sldId="347"/>
            <ac:spMk id="16" creationId="{8DA9EE07-468F-929E-C985-C0FD79832A89}"/>
          </ac:spMkLst>
        </pc:spChg>
        <pc:graphicFrameChg chg="mod modGraphic">
          <ac:chgData name="Stanford Bowman" userId="6ede3e4e1afbea80" providerId="LiveId" clId="{5E8558FB-9D60-4710-A493-61EB11744BF7}" dt="2026-07-11T21:18:58.212" v="961" actId="14100"/>
          <ac:graphicFrameMkLst>
            <pc:docMk/>
            <pc:sldMk cId="3768669304" sldId="347"/>
            <ac:graphicFrameMk id="15" creationId="{BBFF971C-95F9-CC01-4915-10D76DD9E923}"/>
          </ac:graphicFrameMkLst>
        </pc:graphicFrameChg>
        <pc:picChg chg="add mod">
          <ac:chgData name="Stanford Bowman" userId="6ede3e4e1afbea80" providerId="LiveId" clId="{5E8558FB-9D60-4710-A493-61EB11744BF7}" dt="2026-07-11T21:18:29.477" v="957" actId="1076"/>
          <ac:picMkLst>
            <pc:docMk/>
            <pc:sldMk cId="3768669304" sldId="347"/>
            <ac:picMk id="8" creationId="{78FD45B7-283D-6A1C-137C-FB47A8B14645}"/>
          </ac:picMkLst>
        </pc:picChg>
      </pc:sldChg>
      <pc:sldChg chg="modSp mod modNotes modNotesTx">
        <pc:chgData name="Stanford Bowman" userId="6ede3e4e1afbea80" providerId="LiveId" clId="{5E8558FB-9D60-4710-A493-61EB11744BF7}" dt="2026-07-11T22:41:35.889" v="1683" actId="207"/>
        <pc:sldMkLst>
          <pc:docMk/>
          <pc:sldMk cId="1291337244" sldId="388"/>
        </pc:sldMkLst>
        <pc:spChg chg="mod">
          <ac:chgData name="Stanford Bowman" userId="6ede3e4e1afbea80" providerId="LiveId" clId="{5E8558FB-9D60-4710-A493-61EB11744BF7}" dt="2026-07-11T22:41:35.889" v="1683" actId="207"/>
          <ac:spMkLst>
            <pc:docMk/>
            <pc:sldMk cId="1291337244" sldId="388"/>
            <ac:spMk id="3" creationId="{16547988-8B6C-4E76-8A5C-5D7EF042BC55}"/>
          </ac:spMkLst>
        </pc:spChg>
        <pc:spChg chg="mod">
          <ac:chgData name="Stanford Bowman" userId="6ede3e4e1afbea80" providerId="LiveId" clId="{5E8558FB-9D60-4710-A493-61EB11744BF7}" dt="2026-07-04T18:18:42.549" v="248" actId="207"/>
          <ac:spMkLst>
            <pc:docMk/>
            <pc:sldMk cId="1291337244" sldId="388"/>
            <ac:spMk id="6" creationId="{D3078A03-1F5E-C9B3-B531-F24B872D2ECF}"/>
          </ac:spMkLst>
        </pc:spChg>
        <pc:spChg chg="mod">
          <ac:chgData name="Stanford Bowman" userId="6ede3e4e1afbea80" providerId="LiveId" clId="{5E8558FB-9D60-4710-A493-61EB11744BF7}" dt="2026-07-11T22:41:26.737" v="1682" actId="207"/>
          <ac:spMkLst>
            <pc:docMk/>
            <pc:sldMk cId="1291337244" sldId="388"/>
            <ac:spMk id="10" creationId="{72654A9E-B7FD-4E0C-9A36-7F3354E8B68D}"/>
          </ac:spMkLst>
        </pc:spChg>
        <pc:spChg chg="mod">
          <ac:chgData name="Stanford Bowman" userId="6ede3e4e1afbea80" providerId="LiveId" clId="{5E8558FB-9D60-4710-A493-61EB11744BF7}" dt="2026-07-11T22:41:35.889" v="1683" actId="207"/>
          <ac:spMkLst>
            <pc:docMk/>
            <pc:sldMk cId="1291337244" sldId="388"/>
            <ac:spMk id="11" creationId="{542FF0F9-ABCC-ED33-EBE4-D395292B1C10}"/>
          </ac:spMkLst>
        </pc:spChg>
        <pc:picChg chg="mod modCrop">
          <ac:chgData name="Stanford Bowman" userId="6ede3e4e1afbea80" providerId="LiveId" clId="{5E8558FB-9D60-4710-A493-61EB11744BF7}" dt="2026-07-11T21:12:17.812" v="909" actId="18131"/>
          <ac:picMkLst>
            <pc:docMk/>
            <pc:sldMk cId="1291337244" sldId="388"/>
            <ac:picMk id="5" creationId="{250A0A27-1993-6881-6E63-4E4CB571E1F6}"/>
          </ac:picMkLst>
        </pc:picChg>
      </pc:sldChg>
      <pc:sldChg chg="addSp delSp modSp mod modNotes">
        <pc:chgData name="Stanford Bowman" userId="6ede3e4e1afbea80" providerId="LiveId" clId="{5E8558FB-9D60-4710-A493-61EB11744BF7}" dt="2026-07-11T22:43:51.438" v="1693" actId="167"/>
        <pc:sldMkLst>
          <pc:docMk/>
          <pc:sldMk cId="2367559712" sldId="405"/>
        </pc:sldMkLst>
        <pc:spChg chg="add ord">
          <ac:chgData name="Stanford Bowman" userId="6ede3e4e1afbea80" providerId="LiveId" clId="{5E8558FB-9D60-4710-A493-61EB11744BF7}" dt="2026-07-11T22:43:51.438" v="1693" actId="167"/>
          <ac:spMkLst>
            <pc:docMk/>
            <pc:sldMk cId="2367559712" sldId="405"/>
            <ac:spMk id="3" creationId="{6E014A66-3B96-7EE3-4DC7-8886C937BB28}"/>
          </ac:spMkLst>
        </pc:spChg>
        <pc:spChg chg="mod">
          <ac:chgData name="Stanford Bowman" userId="6ede3e4e1afbea80" providerId="LiveId" clId="{5E8558FB-9D60-4710-A493-61EB11744BF7}" dt="2026-07-11T21:37:07.922" v="1114" actId="255"/>
          <ac:spMkLst>
            <pc:docMk/>
            <pc:sldMk cId="2367559712" sldId="405"/>
            <ac:spMk id="5" creationId="{A97AEE82-E222-EF52-E424-5A5BA473EF97}"/>
          </ac:spMkLst>
        </pc:spChg>
        <pc:spChg chg="mod">
          <ac:chgData name="Stanford Bowman" userId="6ede3e4e1afbea80" providerId="LiveId" clId="{5E8558FB-9D60-4710-A493-61EB11744BF7}" dt="2026-07-04T19:16:39.299" v="746" actId="403"/>
          <ac:spMkLst>
            <pc:docMk/>
            <pc:sldMk cId="2367559712" sldId="405"/>
            <ac:spMk id="6" creationId="{EC960C57-8B4A-4896-B597-CF51DE349366}"/>
          </ac:spMkLst>
        </pc:spChg>
        <pc:spChg chg="del mod">
          <ac:chgData name="Stanford Bowman" userId="6ede3e4e1afbea80" providerId="LiveId" clId="{5E8558FB-9D60-4710-A493-61EB11744BF7}" dt="2026-07-11T22:43:45.755" v="1691" actId="478"/>
          <ac:spMkLst>
            <pc:docMk/>
            <pc:sldMk cId="2367559712" sldId="405"/>
            <ac:spMk id="8" creationId="{F1B34E39-54D1-2BD8-8075-46F1045CC80B}"/>
          </ac:spMkLst>
        </pc:spChg>
        <pc:spChg chg="mod">
          <ac:chgData name="Stanford Bowman" userId="6ede3e4e1afbea80" providerId="LiveId" clId="{5E8558FB-9D60-4710-A493-61EB11744BF7}" dt="2026-07-11T21:36:37.929" v="1095" actId="14100"/>
          <ac:spMkLst>
            <pc:docMk/>
            <pc:sldMk cId="2367559712" sldId="405"/>
            <ac:spMk id="9" creationId="{BF1057E5-682C-F06E-F169-99CF9DEBF48B}"/>
          </ac:spMkLst>
        </pc:spChg>
        <pc:spChg chg="mod">
          <ac:chgData name="Stanford Bowman" userId="6ede3e4e1afbea80" providerId="LiveId" clId="{5E8558FB-9D60-4710-A493-61EB11744BF7}" dt="2026-07-11T21:36:48.583" v="1113" actId="1037"/>
          <ac:spMkLst>
            <pc:docMk/>
            <pc:sldMk cId="2367559712" sldId="405"/>
            <ac:spMk id="10" creationId="{A0D62E11-6083-1B1F-46CF-6A575B0CCD08}"/>
          </ac:spMkLst>
        </pc:spChg>
        <pc:spChg chg="mod">
          <ac:chgData name="Stanford Bowman" userId="6ede3e4e1afbea80" providerId="LiveId" clId="{5E8558FB-9D60-4710-A493-61EB11744BF7}" dt="2026-07-04T19:18:29.252" v="752" actId="14100"/>
          <ac:spMkLst>
            <pc:docMk/>
            <pc:sldMk cId="2367559712" sldId="405"/>
            <ac:spMk id="18" creationId="{75A92630-B0E1-47C4-A7DD-6F8DD3267784}"/>
          </ac:spMkLst>
        </pc:spChg>
        <pc:graphicFrameChg chg="mod modGraphic">
          <ac:chgData name="Stanford Bowman" userId="6ede3e4e1afbea80" providerId="LiveId" clId="{5E8558FB-9D60-4710-A493-61EB11744BF7}" dt="2026-07-11T21:36:02.278" v="1089" actId="1037"/>
          <ac:graphicFrameMkLst>
            <pc:docMk/>
            <pc:sldMk cId="2367559712" sldId="405"/>
            <ac:graphicFrameMk id="7" creationId="{688B52E2-94BA-431A-BCB9-AD75B26642E2}"/>
          </ac:graphicFrameMkLst>
        </pc:graphicFrameChg>
      </pc:sldChg>
      <pc:sldChg chg="addSp delSp modSp mod modNotes modNotesTx">
        <pc:chgData name="Stanford Bowman" userId="6ede3e4e1afbea80" providerId="LiveId" clId="{5E8558FB-9D60-4710-A493-61EB11744BF7}" dt="2026-07-11T22:42:52.685" v="1688" actId="207"/>
        <pc:sldMkLst>
          <pc:docMk/>
          <pc:sldMk cId="2458183862" sldId="412"/>
        </pc:sldMkLst>
        <pc:spChg chg="mod">
          <ac:chgData name="Stanford Bowman" userId="6ede3e4e1afbea80" providerId="LiveId" clId="{5E8558FB-9D60-4710-A493-61EB11744BF7}" dt="2026-07-04T19:05:05.809" v="679" actId="1035"/>
          <ac:spMkLst>
            <pc:docMk/>
            <pc:sldMk cId="2458183862" sldId="412"/>
            <ac:spMk id="2" creationId="{7A3C44C3-0CE6-FB1F-902D-6CE07DE65130}"/>
          </ac:spMkLst>
        </pc:spChg>
        <pc:spChg chg="mod">
          <ac:chgData name="Stanford Bowman" userId="6ede3e4e1afbea80" providerId="LiveId" clId="{5E8558FB-9D60-4710-A493-61EB11744BF7}" dt="2026-07-04T19:05:05.809" v="679" actId="1035"/>
          <ac:spMkLst>
            <pc:docMk/>
            <pc:sldMk cId="2458183862" sldId="412"/>
            <ac:spMk id="3" creationId="{F504A804-8F17-8AEC-EE57-B77FADC13D0E}"/>
          </ac:spMkLst>
        </pc:spChg>
        <pc:spChg chg="add mod ord">
          <ac:chgData name="Stanford Bowman" userId="6ede3e4e1afbea80" providerId="LiveId" clId="{5E8558FB-9D60-4710-A493-61EB11744BF7}" dt="2026-07-11T22:42:52.685" v="1688" actId="207"/>
          <ac:spMkLst>
            <pc:docMk/>
            <pc:sldMk cId="2458183862" sldId="412"/>
            <ac:spMk id="5" creationId="{8935F23C-1BFC-F2E3-2E89-E5EB880D00A9}"/>
          </ac:spMkLst>
        </pc:spChg>
        <pc:spChg chg="mod ord">
          <ac:chgData name="Stanford Bowman" userId="6ede3e4e1afbea80" providerId="LiveId" clId="{5E8558FB-9D60-4710-A493-61EB11744BF7}" dt="2026-07-11T22:42:52.685" v="1688" actId="207"/>
          <ac:spMkLst>
            <pc:docMk/>
            <pc:sldMk cId="2458183862" sldId="412"/>
            <ac:spMk id="6" creationId="{8720BE09-6CC5-93F3-707A-711B79618DC8}"/>
          </ac:spMkLst>
        </pc:spChg>
        <pc:spChg chg="mod ord">
          <ac:chgData name="Stanford Bowman" userId="6ede3e4e1afbea80" providerId="LiveId" clId="{5E8558FB-9D60-4710-A493-61EB11744BF7}" dt="2026-07-11T21:27:25.902" v="1032" actId="1076"/>
          <ac:spMkLst>
            <pc:docMk/>
            <pc:sldMk cId="2458183862" sldId="412"/>
            <ac:spMk id="8" creationId="{0AE2B416-30CE-3112-6704-1B2A08F4F327}"/>
          </ac:spMkLst>
        </pc:spChg>
        <pc:spChg chg="mod ord">
          <ac:chgData name="Stanford Bowman" userId="6ede3e4e1afbea80" providerId="LiveId" clId="{5E8558FB-9D60-4710-A493-61EB11744BF7}" dt="2026-07-04T18:52:40.336" v="568" actId="1076"/>
          <ac:spMkLst>
            <pc:docMk/>
            <pc:sldMk cId="2458183862" sldId="412"/>
            <ac:spMk id="10" creationId="{67B14A47-2C93-CDB4-6AB4-98C42A582C70}"/>
          </ac:spMkLst>
        </pc:spChg>
        <pc:spChg chg="add mod ord">
          <ac:chgData name="Stanford Bowman" userId="6ede3e4e1afbea80" providerId="LiveId" clId="{5E8558FB-9D60-4710-A493-61EB11744BF7}" dt="2026-07-11T21:27:32.514" v="1044" actId="1038"/>
          <ac:spMkLst>
            <pc:docMk/>
            <pc:sldMk cId="2458183862" sldId="412"/>
            <ac:spMk id="13" creationId="{B47410BA-2CD2-AF0F-20A4-6A1E605031CA}"/>
          </ac:spMkLst>
        </pc:spChg>
        <pc:grpChg chg="del mod">
          <ac:chgData name="Stanford Bowman" userId="6ede3e4e1afbea80" providerId="LiveId" clId="{5E8558FB-9D60-4710-A493-61EB11744BF7}" dt="2026-07-11T21:24:35.657" v="1011" actId="478"/>
          <ac:grpSpMkLst>
            <pc:docMk/>
            <pc:sldMk cId="2458183862" sldId="412"/>
            <ac:grpSpMk id="12" creationId="{227A0788-54E4-5C3A-A497-CE7868A706AB}"/>
          </ac:grpSpMkLst>
        </pc:grpChg>
        <pc:graphicFrameChg chg="del mod modGraphic">
          <ac:chgData name="Stanford Bowman" userId="6ede3e4e1afbea80" providerId="LiveId" clId="{5E8558FB-9D60-4710-A493-61EB11744BF7}" dt="2026-07-11T21:27:56.234" v="1047" actId="478"/>
          <ac:graphicFrameMkLst>
            <pc:docMk/>
            <pc:sldMk cId="2458183862" sldId="412"/>
            <ac:graphicFrameMk id="7" creationId="{AAF06833-D1AC-4291-86C6-5E6129185D88}"/>
          </ac:graphicFrameMkLst>
        </pc:graphicFrameChg>
      </pc:sldChg>
      <pc:sldChg chg="delSp modSp mod modAnim modNotes modNotesTx">
        <pc:chgData name="Stanford Bowman" userId="6ede3e4e1afbea80" providerId="LiveId" clId="{5E8558FB-9D60-4710-A493-61EB11744BF7}" dt="2026-07-11T22:17:51.554" v="1558" actId="1076"/>
        <pc:sldMkLst>
          <pc:docMk/>
          <pc:sldMk cId="3638236518" sldId="420"/>
        </pc:sldMkLst>
        <pc:spChg chg="del mod">
          <ac:chgData name="Stanford Bowman" userId="6ede3e4e1afbea80" providerId="LiveId" clId="{5E8558FB-9D60-4710-A493-61EB11744BF7}" dt="2026-07-11T22:11:56.275" v="1527" actId="478"/>
          <ac:spMkLst>
            <pc:docMk/>
            <pc:sldMk cId="3638236518" sldId="420"/>
            <ac:spMk id="2" creationId="{780C80D3-2177-3CD3-11CE-07D0BBDCC4E8}"/>
          </ac:spMkLst>
        </pc:spChg>
        <pc:spChg chg="mod">
          <ac:chgData name="Stanford Bowman" userId="6ede3e4e1afbea80" providerId="LiveId" clId="{5E8558FB-9D60-4710-A493-61EB11744BF7}" dt="2026-07-11T22:17:45.759" v="1557" actId="6549"/>
          <ac:spMkLst>
            <pc:docMk/>
            <pc:sldMk cId="3638236518" sldId="420"/>
            <ac:spMk id="3" creationId="{C173528E-EDC8-4FBE-9BE9-878B206B957E}"/>
          </ac:spMkLst>
        </pc:spChg>
        <pc:spChg chg="mod">
          <ac:chgData name="Stanford Bowman" userId="6ede3e4e1afbea80" providerId="LiveId" clId="{5E8558FB-9D60-4710-A493-61EB11744BF7}" dt="2026-07-11T22:06:54.111" v="1441" actId="207"/>
          <ac:spMkLst>
            <pc:docMk/>
            <pc:sldMk cId="3638236518" sldId="420"/>
            <ac:spMk id="4" creationId="{AFFACAF5-6120-CD64-8300-46C5A160970A}"/>
          </ac:spMkLst>
        </pc:spChg>
        <pc:spChg chg="mod">
          <ac:chgData name="Stanford Bowman" userId="6ede3e4e1afbea80" providerId="LiveId" clId="{5E8558FB-9D60-4710-A493-61EB11744BF7}" dt="2026-07-11T22:17:51.554" v="1558" actId="1076"/>
          <ac:spMkLst>
            <pc:docMk/>
            <pc:sldMk cId="3638236518" sldId="420"/>
            <ac:spMk id="5" creationId="{F66591A0-E85D-4441-2663-FB311F197581}"/>
          </ac:spMkLst>
        </pc:spChg>
        <pc:spChg chg="mod">
          <ac:chgData name="Stanford Bowman" userId="6ede3e4e1afbea80" providerId="LiveId" clId="{5E8558FB-9D60-4710-A493-61EB11744BF7}" dt="2026-07-11T22:11:47.322" v="1525" actId="14100"/>
          <ac:spMkLst>
            <pc:docMk/>
            <pc:sldMk cId="3638236518" sldId="420"/>
            <ac:spMk id="16" creationId="{D420F0BD-9750-4AEA-B5B8-E2CCC8821A73}"/>
          </ac:spMkLst>
        </pc:spChg>
        <pc:spChg chg="mod">
          <ac:chgData name="Stanford Bowman" userId="6ede3e4e1afbea80" providerId="LiveId" clId="{5E8558FB-9D60-4710-A493-61EB11744BF7}" dt="2026-07-11T22:17:39.719" v="1556" actId="404"/>
          <ac:spMkLst>
            <pc:docMk/>
            <pc:sldMk cId="3638236518" sldId="420"/>
            <ac:spMk id="21" creationId="{D5CA7739-1376-4613-8ADE-73CDD8360891}"/>
          </ac:spMkLst>
        </pc:spChg>
        <pc:spChg chg="mod">
          <ac:chgData name="Stanford Bowman" userId="6ede3e4e1afbea80" providerId="LiveId" clId="{5E8558FB-9D60-4710-A493-61EB11744BF7}" dt="2026-07-11T22:12:17.516" v="1530" actId="14100"/>
          <ac:spMkLst>
            <pc:docMk/>
            <pc:sldMk cId="3638236518" sldId="420"/>
            <ac:spMk id="23" creationId="{4AE1B342-E6EE-45AE-83D4-7797DFEF110B}"/>
          </ac:spMkLst>
        </pc:spChg>
        <pc:spChg chg="mod">
          <ac:chgData name="Stanford Bowman" userId="6ede3e4e1afbea80" providerId="LiveId" clId="{5E8558FB-9D60-4710-A493-61EB11744BF7}" dt="2026-07-11T22:11:51.622" v="1526" actId="1076"/>
          <ac:spMkLst>
            <pc:docMk/>
            <pc:sldMk cId="3638236518" sldId="420"/>
            <ac:spMk id="27" creationId="{179360E6-2B9F-4F9B-A245-89821C837B3F}"/>
          </ac:spMkLst>
        </pc:spChg>
        <pc:spChg chg="mod">
          <ac:chgData name="Stanford Bowman" userId="6ede3e4e1afbea80" providerId="LiveId" clId="{5E8558FB-9D60-4710-A493-61EB11744BF7}" dt="2026-07-11T22:17:39.719" v="1556" actId="404"/>
          <ac:spMkLst>
            <pc:docMk/>
            <pc:sldMk cId="3638236518" sldId="420"/>
            <ac:spMk id="41" creationId="{A08F2ABD-684F-47A5-BE62-ECDC7B7897D2}"/>
          </ac:spMkLst>
        </pc:spChg>
      </pc:sldChg>
      <pc:sldChg chg="addSp delSp modSp add mod modNotes modNotesTx">
        <pc:chgData name="Stanford Bowman" userId="6ede3e4e1afbea80" providerId="LiveId" clId="{5E8558FB-9D60-4710-A493-61EB11744BF7}" dt="2026-07-11T22:45:29.112" v="1735" actId="167"/>
        <pc:sldMkLst>
          <pc:docMk/>
          <pc:sldMk cId="3452085809" sldId="421"/>
        </pc:sldMkLst>
        <pc:spChg chg="add mod">
          <ac:chgData name="Stanford Bowman" userId="6ede3e4e1afbea80" providerId="LiveId" clId="{5E8558FB-9D60-4710-A493-61EB11744BF7}" dt="2026-07-04T19:48:21.303" v="864" actId="1076"/>
          <ac:spMkLst>
            <pc:docMk/>
            <pc:sldMk cId="3452085809" sldId="421"/>
            <ac:spMk id="3" creationId="{C5B0EF9E-C4B8-54E8-2CEF-F28000233EC7}"/>
          </ac:spMkLst>
        </pc:spChg>
        <pc:spChg chg="mod">
          <ac:chgData name="Stanford Bowman" userId="6ede3e4e1afbea80" providerId="LiveId" clId="{5E8558FB-9D60-4710-A493-61EB11744BF7}" dt="2026-07-11T21:57:58.918" v="1383"/>
          <ac:spMkLst>
            <pc:docMk/>
            <pc:sldMk cId="3452085809" sldId="421"/>
            <ac:spMk id="4" creationId="{C1546560-E672-2FC4-4590-F82CD5F6ABFD}"/>
          </ac:spMkLst>
        </pc:spChg>
        <pc:spChg chg="add ord">
          <ac:chgData name="Stanford Bowman" userId="6ede3e4e1afbea80" providerId="LiveId" clId="{5E8558FB-9D60-4710-A493-61EB11744BF7}" dt="2026-07-11T22:45:29.112" v="1735" actId="167"/>
          <ac:spMkLst>
            <pc:docMk/>
            <pc:sldMk cId="3452085809" sldId="421"/>
            <ac:spMk id="6" creationId="{1E3C6AFA-EA13-C537-5FB6-FDD223F69E8C}"/>
          </ac:spMkLst>
        </pc:spChg>
        <pc:spChg chg="mod">
          <ac:chgData name="Stanford Bowman" userId="6ede3e4e1afbea80" providerId="LiveId" clId="{5E8558FB-9D60-4710-A493-61EB11744BF7}" dt="2026-07-11T22:03:17.487" v="1412" actId="207"/>
          <ac:spMkLst>
            <pc:docMk/>
            <pc:sldMk cId="3452085809" sldId="421"/>
            <ac:spMk id="11" creationId="{F099FE17-7908-4AD1-B569-6C1C8B4F1F02}"/>
          </ac:spMkLst>
        </pc:spChg>
        <pc:spChg chg="mod">
          <ac:chgData name="Stanford Bowman" userId="6ede3e4e1afbea80" providerId="LiveId" clId="{5E8558FB-9D60-4710-A493-61EB11744BF7}" dt="2026-07-11T22:03:17.487" v="1412" actId="207"/>
          <ac:spMkLst>
            <pc:docMk/>
            <pc:sldMk cId="3452085809" sldId="421"/>
            <ac:spMk id="15" creationId="{19D84E3C-EC1C-40A8-9BE4-CB83B851C0AC}"/>
          </ac:spMkLst>
        </pc:spChg>
        <pc:spChg chg="mod">
          <ac:chgData name="Stanford Bowman" userId="6ede3e4e1afbea80" providerId="LiveId" clId="{5E8558FB-9D60-4710-A493-61EB11744BF7}" dt="2026-07-11T22:03:17.487" v="1412" actId="207"/>
          <ac:spMkLst>
            <pc:docMk/>
            <pc:sldMk cId="3452085809" sldId="421"/>
            <ac:spMk id="16" creationId="{F458977A-D61D-4781-A330-C460143E239E}"/>
          </ac:spMkLst>
        </pc:spChg>
        <pc:spChg chg="mod">
          <ac:chgData name="Stanford Bowman" userId="6ede3e4e1afbea80" providerId="LiveId" clId="{5E8558FB-9D60-4710-A493-61EB11744BF7}" dt="2026-07-11T22:03:27.064" v="1413" actId="207"/>
          <ac:spMkLst>
            <pc:docMk/>
            <pc:sldMk cId="3452085809" sldId="421"/>
            <ac:spMk id="17" creationId="{FA587F66-BEFF-4D6C-AEF0-FA091908B866}"/>
          </ac:spMkLst>
        </pc:spChg>
        <pc:spChg chg="mod">
          <ac:chgData name="Stanford Bowman" userId="6ede3e4e1afbea80" providerId="LiveId" clId="{5E8558FB-9D60-4710-A493-61EB11744BF7}" dt="2026-07-11T22:03:17.487" v="1412" actId="207"/>
          <ac:spMkLst>
            <pc:docMk/>
            <pc:sldMk cId="3452085809" sldId="421"/>
            <ac:spMk id="20" creationId="{E0E08A8E-44E9-45B0-8B50-4F7F860FB96D}"/>
          </ac:spMkLst>
        </pc:spChg>
      </pc:sldChg>
      <pc:sldChg chg="modSp mod modNotes modNotesTx">
        <pc:chgData name="Stanford Bowman" userId="6ede3e4e1afbea80" providerId="LiveId" clId="{5E8558FB-9D60-4710-A493-61EB11744BF7}" dt="2026-07-11T22:05:58.049" v="1433" actId="27636"/>
        <pc:sldMkLst>
          <pc:docMk/>
          <pc:sldMk cId="532991489" sldId="435"/>
        </pc:sldMkLst>
        <pc:spChg chg="mod">
          <ac:chgData name="Stanford Bowman" userId="6ede3e4e1afbea80" providerId="LiveId" clId="{5E8558FB-9D60-4710-A493-61EB11744BF7}" dt="2026-07-11T21:25:13.879" v="1015" actId="14100"/>
          <ac:spMkLst>
            <pc:docMk/>
            <pc:sldMk cId="532991489" sldId="435"/>
            <ac:spMk id="3" creationId="{591C56C2-D1F2-A67F-D4AF-C4E8DDEA4E33}"/>
          </ac:spMkLst>
        </pc:spChg>
        <pc:spChg chg="mod modCrop">
          <ac:chgData name="Stanford Bowman" userId="6ede3e4e1afbea80" providerId="LiveId" clId="{5E8558FB-9D60-4710-A493-61EB11744BF7}" dt="2026-07-11T21:26:25.012" v="1027" actId="14100"/>
          <ac:spMkLst>
            <pc:docMk/>
            <pc:sldMk cId="532991489" sldId="435"/>
            <ac:spMk id="8" creationId="{5AD8671A-63B9-DEB5-B461-3AEAE5428892}"/>
          </ac:spMkLst>
        </pc:spChg>
        <pc:spChg chg="mod">
          <ac:chgData name="Stanford Bowman" userId="6ede3e4e1afbea80" providerId="LiveId" clId="{5E8558FB-9D60-4710-A493-61EB11744BF7}" dt="2026-07-04T19:10:07.392" v="714" actId="1035"/>
          <ac:spMkLst>
            <pc:docMk/>
            <pc:sldMk cId="532991489" sldId="435"/>
            <ac:spMk id="9" creationId="{239B1D96-40E8-48A9-8C89-84BC33B72DE6}"/>
          </ac:spMkLst>
        </pc:spChg>
        <pc:spChg chg="mod">
          <ac:chgData name="Stanford Bowman" userId="6ede3e4e1afbea80" providerId="LiveId" clId="{5E8558FB-9D60-4710-A493-61EB11744BF7}" dt="2026-07-04T19:10:07.392" v="714" actId="1035"/>
          <ac:spMkLst>
            <pc:docMk/>
            <pc:sldMk cId="532991489" sldId="435"/>
            <ac:spMk id="13" creationId="{BB7C4D7C-A9C6-4973-BBCA-0908158B85F8}"/>
          </ac:spMkLst>
        </pc:spChg>
        <pc:spChg chg="mod">
          <ac:chgData name="Stanford Bowman" userId="6ede3e4e1afbea80" providerId="LiveId" clId="{5E8558FB-9D60-4710-A493-61EB11744BF7}" dt="2026-07-04T19:10:12.421" v="715" actId="1076"/>
          <ac:spMkLst>
            <pc:docMk/>
            <pc:sldMk cId="532991489" sldId="435"/>
            <ac:spMk id="14" creationId="{57C358EF-8330-41EA-B4B5-E4A86D82BCAD}"/>
          </ac:spMkLst>
        </pc:spChg>
        <pc:spChg chg="mod">
          <ac:chgData name="Stanford Bowman" userId="6ede3e4e1afbea80" providerId="LiveId" clId="{5E8558FB-9D60-4710-A493-61EB11744BF7}" dt="2026-07-11T21:25:43.921" v="1020" actId="14100"/>
          <ac:spMkLst>
            <pc:docMk/>
            <pc:sldMk cId="532991489" sldId="435"/>
            <ac:spMk id="19" creationId="{CBDDA04C-5107-49D2-8396-6EF8DC27FDAB}"/>
          </ac:spMkLst>
        </pc:spChg>
      </pc:sldChg>
      <pc:sldChg chg="addSp delSp modSp add mod delDesignElem modNotes modNotesTx">
        <pc:chgData name="Stanford Bowman" userId="6ede3e4e1afbea80" providerId="LiveId" clId="{5E8558FB-9D60-4710-A493-61EB11744BF7}" dt="2026-07-11T22:45:15.585" v="1733" actId="207"/>
        <pc:sldMkLst>
          <pc:docMk/>
          <pc:sldMk cId="3129728577" sldId="439"/>
        </pc:sldMkLst>
        <pc:spChg chg="mod">
          <ac:chgData name="Stanford Bowman" userId="6ede3e4e1afbea80" providerId="LiveId" clId="{5E8558FB-9D60-4710-A493-61EB11744BF7}" dt="2026-07-11T22:45:15.585" v="1733" actId="207"/>
          <ac:spMkLst>
            <pc:docMk/>
            <pc:sldMk cId="3129728577" sldId="439"/>
            <ac:spMk id="2" creationId="{AA0ED208-FB09-0980-96ED-F50DF33C03A7}"/>
          </ac:spMkLst>
        </pc:spChg>
        <pc:spChg chg="mod">
          <ac:chgData name="Stanford Bowman" userId="6ede3e4e1afbea80" providerId="LiveId" clId="{5E8558FB-9D60-4710-A493-61EB11744BF7}" dt="2026-07-11T22:44:32.738" v="1701" actId="207"/>
          <ac:spMkLst>
            <pc:docMk/>
            <pc:sldMk cId="3129728577" sldId="439"/>
            <ac:spMk id="3" creationId="{0AA42ECA-490A-08AE-C1B8-A8BEB09C3333}"/>
          </ac:spMkLst>
        </pc:spChg>
        <pc:spChg chg="add ord">
          <ac:chgData name="Stanford Bowman" userId="6ede3e4e1afbea80" providerId="LiveId" clId="{5E8558FB-9D60-4710-A493-61EB11744BF7}" dt="2026-07-11T22:44:19.153" v="1700" actId="167"/>
          <ac:spMkLst>
            <pc:docMk/>
            <pc:sldMk cId="3129728577" sldId="439"/>
            <ac:spMk id="5" creationId="{8088CA11-0001-59A8-7B92-F00CE2D525BA}"/>
          </ac:spMkLst>
        </pc:spChg>
        <pc:spChg chg="mod">
          <ac:chgData name="Stanford Bowman" userId="6ede3e4e1afbea80" providerId="LiveId" clId="{5E8558FB-9D60-4710-A493-61EB11744BF7}" dt="2026-07-11T22:44:58.624" v="1702" actId="207"/>
          <ac:spMkLst>
            <pc:docMk/>
            <pc:sldMk cId="3129728577" sldId="439"/>
            <ac:spMk id="18" creationId="{31BEEB90-7597-4769-AB1C-7A08AF233D8D}"/>
          </ac:spMkLst>
        </pc:spChg>
        <pc:spChg chg="mod">
          <ac:chgData name="Stanford Bowman" userId="6ede3e4e1afbea80" providerId="LiveId" clId="{5E8558FB-9D60-4710-A493-61EB11744BF7}" dt="2026-07-11T22:44:58.624" v="1702" actId="207"/>
          <ac:spMkLst>
            <pc:docMk/>
            <pc:sldMk cId="3129728577" sldId="439"/>
            <ac:spMk id="20" creationId="{BCBD2F49-815B-418F-8629-2DDA84C136B6}"/>
          </ac:spMkLst>
        </pc:spChg>
        <pc:spChg chg="mod">
          <ac:chgData name="Stanford Bowman" userId="6ede3e4e1afbea80" providerId="LiveId" clId="{5E8558FB-9D60-4710-A493-61EB11744BF7}" dt="2026-07-11T22:44:32.738" v="1701" actId="207"/>
          <ac:spMkLst>
            <pc:docMk/>
            <pc:sldMk cId="3129728577" sldId="439"/>
            <ac:spMk id="21" creationId="{A04F92F1-B4CA-4743-9C01-4E7D2D34F37C}"/>
          </ac:spMkLst>
        </pc:spChg>
      </pc:sldChg>
      <pc:sldChg chg="addSp delSp modSp mod">
        <pc:chgData name="Stanford Bowman" userId="6ede3e4e1afbea80" providerId="LiveId" clId="{5E8558FB-9D60-4710-A493-61EB11744BF7}" dt="2026-07-11T22:45:43.859" v="1738" actId="478"/>
        <pc:sldMkLst>
          <pc:docMk/>
          <pc:sldMk cId="1509611701" sldId="443"/>
        </pc:sldMkLst>
        <pc:spChg chg="del mod">
          <ac:chgData name="Stanford Bowman" userId="6ede3e4e1afbea80" providerId="LiveId" clId="{5E8558FB-9D60-4710-A493-61EB11744BF7}" dt="2026-07-11T22:45:43.859" v="1738" actId="478"/>
          <ac:spMkLst>
            <pc:docMk/>
            <pc:sldMk cId="1509611701" sldId="443"/>
            <ac:spMk id="2" creationId="{FC72C451-AA1D-FCF0-8115-9DB3A0ED8F94}"/>
          </ac:spMkLst>
        </pc:spChg>
        <pc:spChg chg="mod">
          <ac:chgData name="Stanford Bowman" userId="6ede3e4e1afbea80" providerId="LiveId" clId="{5E8558FB-9D60-4710-A493-61EB11744BF7}" dt="2026-07-11T22:04:48.068" v="1425" actId="6549"/>
          <ac:spMkLst>
            <pc:docMk/>
            <pc:sldMk cId="1509611701" sldId="443"/>
            <ac:spMk id="7" creationId="{DD3E1978-7CC9-09AC-2AA9-D8D9AD888C5A}"/>
          </ac:spMkLst>
        </pc:spChg>
        <pc:spChg chg="add ord">
          <ac:chgData name="Stanford Bowman" userId="6ede3e4e1afbea80" providerId="LiveId" clId="{5E8558FB-9D60-4710-A493-61EB11744BF7}" dt="2026-07-11T22:20:07.179" v="1560" actId="167"/>
          <ac:spMkLst>
            <pc:docMk/>
            <pc:sldMk cId="1509611701" sldId="443"/>
            <ac:spMk id="14" creationId="{1CC66FD1-9850-516C-3711-63C3C41F8C16}"/>
          </ac:spMkLst>
        </pc:spChg>
        <pc:picChg chg="mod modCrop">
          <ac:chgData name="Stanford Bowman" userId="6ede3e4e1afbea80" providerId="LiveId" clId="{5E8558FB-9D60-4710-A493-61EB11744BF7}" dt="2026-07-11T22:20:36.893" v="1561" actId="18131"/>
          <ac:picMkLst>
            <pc:docMk/>
            <pc:sldMk cId="1509611701" sldId="443"/>
            <ac:picMk id="4" creationId="{F5E38BD5-A424-8563-D710-268BCACF21AC}"/>
          </ac:picMkLst>
        </pc:picChg>
      </pc:sldChg>
      <pc:sldChg chg="modSp mod modNotes modNotesTx">
        <pc:chgData name="Stanford Bowman" userId="6ede3e4e1afbea80" providerId="LiveId" clId="{5E8558FB-9D60-4710-A493-61EB11744BF7}" dt="2026-07-11T22:14:10.584" v="1536" actId="27636"/>
        <pc:sldMkLst>
          <pc:docMk/>
          <pc:sldMk cId="3506111639" sldId="446"/>
        </pc:sldMkLst>
        <pc:spChg chg="mod">
          <ac:chgData name="Stanford Bowman" userId="6ede3e4e1afbea80" providerId="LiveId" clId="{5E8558FB-9D60-4710-A493-61EB11744BF7}" dt="2026-07-11T21:28:40.264" v="1051" actId="6549"/>
          <ac:spMkLst>
            <pc:docMk/>
            <pc:sldMk cId="3506111639" sldId="446"/>
            <ac:spMk id="3" creationId="{591C56C2-D1F2-A67F-D4AF-C4E8DDEA4E33}"/>
          </ac:spMkLst>
        </pc:spChg>
        <pc:spChg chg="mod modCrop">
          <ac:chgData name="Stanford Bowman" userId="6ede3e4e1afbea80" providerId="LiveId" clId="{5E8558FB-9D60-4710-A493-61EB11744BF7}" dt="2026-07-11T21:33:45.828" v="1072" actId="18131"/>
          <ac:spMkLst>
            <pc:docMk/>
            <pc:sldMk cId="3506111639" sldId="446"/>
            <ac:spMk id="8" creationId="{5AD8671A-63B9-DEB5-B461-3AEAE5428892}"/>
          </ac:spMkLst>
        </pc:spChg>
        <pc:spChg chg="mod">
          <ac:chgData name="Stanford Bowman" userId="6ede3e4e1afbea80" providerId="LiveId" clId="{5E8558FB-9D60-4710-A493-61EB11744BF7}" dt="2026-07-04T19:11:53.358" v="723" actId="404"/>
          <ac:spMkLst>
            <pc:docMk/>
            <pc:sldMk cId="3506111639" sldId="446"/>
            <ac:spMk id="9" creationId="{239B1D96-40E8-48A9-8C89-84BC33B72DE6}"/>
          </ac:spMkLst>
        </pc:spChg>
        <pc:spChg chg="mod">
          <ac:chgData name="Stanford Bowman" userId="6ede3e4e1afbea80" providerId="LiveId" clId="{5E8558FB-9D60-4710-A493-61EB11744BF7}" dt="2026-07-11T21:28:49.752" v="1053" actId="14100"/>
          <ac:spMkLst>
            <pc:docMk/>
            <pc:sldMk cId="3506111639" sldId="446"/>
            <ac:spMk id="14" creationId="{57C358EF-8330-41EA-B4B5-E4A86D82BCAD}"/>
          </ac:spMkLst>
        </pc:spChg>
        <pc:spChg chg="mod">
          <ac:chgData name="Stanford Bowman" userId="6ede3e4e1afbea80" providerId="LiveId" clId="{5E8558FB-9D60-4710-A493-61EB11744BF7}" dt="2026-07-11T21:28:21.494" v="1048" actId="255"/>
          <ac:spMkLst>
            <pc:docMk/>
            <pc:sldMk cId="3506111639" sldId="446"/>
            <ac:spMk id="19" creationId="{CBDDA04C-5107-49D2-8396-6EF8DC27FDAB}"/>
          </ac:spMkLst>
        </pc:spChg>
      </pc:sldChg>
      <pc:sldChg chg="del">
        <pc:chgData name="Stanford Bowman" userId="6ede3e4e1afbea80" providerId="LiveId" clId="{5E8558FB-9D60-4710-A493-61EB11744BF7}" dt="2026-07-11T22:05:04.460" v="1431" actId="47"/>
        <pc:sldMkLst>
          <pc:docMk/>
          <pc:sldMk cId="877438353" sldId="449"/>
        </pc:sldMkLst>
      </pc:sldChg>
      <pc:sldChg chg="modSp del">
        <pc:chgData name="Stanford Bowman" userId="6ede3e4e1afbea80" providerId="LiveId" clId="{5E8558FB-9D60-4710-A493-61EB11744BF7}" dt="2026-07-11T22:12:24.986" v="1532" actId="47"/>
        <pc:sldMkLst>
          <pc:docMk/>
          <pc:sldMk cId="107493524" sldId="450"/>
        </pc:sldMkLst>
      </pc:sldChg>
      <pc:sldChg chg="modSp del">
        <pc:chgData name="Stanford Bowman" userId="6ede3e4e1afbea80" providerId="LiveId" clId="{5E8558FB-9D60-4710-A493-61EB11744BF7}" dt="2026-07-11T22:12:26.060" v="1533" actId="47"/>
        <pc:sldMkLst>
          <pc:docMk/>
          <pc:sldMk cId="2077562333" sldId="451"/>
        </pc:sldMkLst>
      </pc:sldChg>
      <pc:sldChg chg="modSp del mod">
        <pc:chgData name="Stanford Bowman" userId="6ede3e4e1afbea80" providerId="LiveId" clId="{5E8558FB-9D60-4710-A493-61EB11744BF7}" dt="2026-07-11T22:04:21.346" v="1416" actId="47"/>
        <pc:sldMkLst>
          <pc:docMk/>
          <pc:sldMk cId="155399577" sldId="452"/>
        </pc:sldMkLst>
        <pc:spChg chg="mod">
          <ac:chgData name="Stanford Bowman" userId="6ede3e4e1afbea80" providerId="LiveId" clId="{5E8558FB-9D60-4710-A493-61EB11744BF7}" dt="2026-07-11T22:04:14.656" v="1414" actId="1076"/>
          <ac:spMkLst>
            <pc:docMk/>
            <pc:sldMk cId="155399577" sldId="452"/>
            <ac:spMk id="4" creationId="{4842B4A6-9DBF-685C-DC36-FFB08DB89B2D}"/>
          </ac:spMkLst>
        </pc:spChg>
      </pc:sldChg>
      <pc:sldChg chg="addSp delSp modSp add mod delDesignElem modNotes modNotesTx">
        <pc:chgData name="Stanford Bowman" userId="6ede3e4e1afbea80" providerId="LiveId" clId="{5E8558FB-9D60-4710-A493-61EB11744BF7}" dt="2026-07-11T22:46:44.996" v="1741" actId="207"/>
        <pc:sldMkLst>
          <pc:docMk/>
          <pc:sldMk cId="3160670924" sldId="465"/>
        </pc:sldMkLst>
        <pc:spChg chg="mod">
          <ac:chgData name="Stanford Bowman" userId="6ede3e4e1afbea80" providerId="LiveId" clId="{5E8558FB-9D60-4710-A493-61EB11744BF7}" dt="2026-07-04T19:47:03.808" v="848" actId="207"/>
          <ac:spMkLst>
            <pc:docMk/>
            <pc:sldMk cId="3160670924" sldId="465"/>
            <ac:spMk id="2" creationId="{154A87E2-B660-1A28-408B-CA307CB7178E}"/>
          </ac:spMkLst>
        </pc:spChg>
        <pc:spChg chg="add mod">
          <ac:chgData name="Stanford Bowman" userId="6ede3e4e1afbea80" providerId="LiveId" clId="{5E8558FB-9D60-4710-A493-61EB11744BF7}" dt="2026-07-04T19:47:44.627" v="857" actId="1076"/>
          <ac:spMkLst>
            <pc:docMk/>
            <pc:sldMk cId="3160670924" sldId="465"/>
            <ac:spMk id="3" creationId="{8E96BE86-12DC-DF97-8747-9FB0C4BC100C}"/>
          </ac:spMkLst>
        </pc:spChg>
        <pc:spChg chg="add ord">
          <ac:chgData name="Stanford Bowman" userId="6ede3e4e1afbea80" providerId="LiveId" clId="{5E8558FB-9D60-4710-A493-61EB11744BF7}" dt="2026-07-11T22:44:04.224" v="1696" actId="167"/>
          <ac:spMkLst>
            <pc:docMk/>
            <pc:sldMk cId="3160670924" sldId="465"/>
            <ac:spMk id="5" creationId="{137B7BFC-F87F-7E69-EBEE-F0973CBBAAF9}"/>
          </ac:spMkLst>
        </pc:spChg>
        <pc:spChg chg="mod">
          <ac:chgData name="Stanford Bowman" userId="6ede3e4e1afbea80" providerId="LiveId" clId="{5E8558FB-9D60-4710-A493-61EB11744BF7}" dt="2026-07-04T19:47:03.808" v="848" actId="207"/>
          <ac:spMkLst>
            <pc:docMk/>
            <pc:sldMk cId="3160670924" sldId="465"/>
            <ac:spMk id="16" creationId="{291BD761-4788-473E-B4D5-337F7713CAC6}"/>
          </ac:spMkLst>
        </pc:spChg>
        <pc:spChg chg="mod">
          <ac:chgData name="Stanford Bowman" userId="6ede3e4e1afbea80" providerId="LiveId" clId="{5E8558FB-9D60-4710-A493-61EB11744BF7}" dt="2026-07-11T22:46:44.996" v="1741" actId="207"/>
          <ac:spMkLst>
            <pc:docMk/>
            <pc:sldMk cId="3160670924" sldId="465"/>
            <ac:spMk id="18" creationId="{31BEEB90-7597-4769-AB1C-7A08AF233D8D}"/>
          </ac:spMkLst>
        </pc:spChg>
        <pc:spChg chg="mod">
          <ac:chgData name="Stanford Bowman" userId="6ede3e4e1afbea80" providerId="LiveId" clId="{5E8558FB-9D60-4710-A493-61EB11744BF7}" dt="2026-07-11T22:46:30.720" v="1740" actId="207"/>
          <ac:spMkLst>
            <pc:docMk/>
            <pc:sldMk cId="3160670924" sldId="465"/>
            <ac:spMk id="41" creationId="{427875CE-3C73-8950-8683-16AF2B4D8AA9}"/>
          </ac:spMkLst>
        </pc:spChg>
      </pc:sldChg>
      <pc:sldChg chg="addSp modSp add mod modNotes">
        <pc:chgData name="Stanford Bowman" userId="6ede3e4e1afbea80" providerId="LiveId" clId="{5E8558FB-9D60-4710-A493-61EB11744BF7}" dt="2026-07-11T22:04:18.656" v="1415" actId="22"/>
        <pc:sldMkLst>
          <pc:docMk/>
          <pc:sldMk cId="3206712176" sldId="480"/>
        </pc:sldMkLst>
        <pc:spChg chg="add">
          <ac:chgData name="Stanford Bowman" userId="6ede3e4e1afbea80" providerId="LiveId" clId="{5E8558FB-9D60-4710-A493-61EB11744BF7}" dt="2026-07-11T22:04:18.656" v="1415" actId="22"/>
          <ac:spMkLst>
            <pc:docMk/>
            <pc:sldMk cId="3206712176" sldId="480"/>
            <ac:spMk id="4" creationId="{785EAED8-14B5-C224-8661-4150C6CEE38D}"/>
          </ac:spMkLst>
        </pc:spChg>
        <pc:spChg chg="mod">
          <ac:chgData name="Stanford Bowman" userId="6ede3e4e1afbea80" providerId="LiveId" clId="{5E8558FB-9D60-4710-A493-61EB11744BF7}" dt="2026-07-11T22:00:48.990" v="1409" actId="15"/>
          <ac:spMkLst>
            <pc:docMk/>
            <pc:sldMk cId="3206712176" sldId="480"/>
            <ac:spMk id="5" creationId="{5BC1F803-ABAE-98F0-02A5-E7EC0892F125}"/>
          </ac:spMkLst>
        </pc:spChg>
        <pc:spChg chg="mod">
          <ac:chgData name="Stanford Bowman" userId="6ede3e4e1afbea80" providerId="LiveId" clId="{5E8558FB-9D60-4710-A493-61EB11744BF7}" dt="2026-07-11T22:00:56.928" v="1410" actId="207"/>
          <ac:spMkLst>
            <pc:docMk/>
            <pc:sldMk cId="3206712176" sldId="480"/>
            <ac:spMk id="7" creationId="{9C55079D-4BA2-40CE-9A65-B2B4DAF5DBC6}"/>
          </ac:spMkLst>
        </pc:spChg>
      </pc:sldChg>
      <pc:sldChg chg="addSp delSp modSp add mod modNotes modNotesTx">
        <pc:chgData name="Stanford Bowman" userId="6ede3e4e1afbea80" providerId="LiveId" clId="{5E8558FB-9D60-4710-A493-61EB11744BF7}" dt="2026-07-11T22:35:28.958" v="1597" actId="22"/>
        <pc:sldMkLst>
          <pc:docMk/>
          <pc:sldMk cId="2619866097" sldId="498"/>
        </pc:sldMkLst>
        <pc:spChg chg="mod ord">
          <ac:chgData name="Stanford Bowman" userId="6ede3e4e1afbea80" providerId="LiveId" clId="{5E8558FB-9D60-4710-A493-61EB11744BF7}" dt="2026-07-04T18:18:18.406" v="246" actId="207"/>
          <ac:spMkLst>
            <pc:docMk/>
            <pc:sldMk cId="2619866097" sldId="498"/>
            <ac:spMk id="3" creationId="{3648D0D2-B106-93A6-5DDB-95C87B649978}"/>
          </ac:spMkLst>
        </pc:spChg>
        <pc:spChg chg="mod">
          <ac:chgData name="Stanford Bowman" userId="6ede3e4e1afbea80" providerId="LiveId" clId="{5E8558FB-9D60-4710-A493-61EB11744BF7}" dt="2026-07-04T18:38:09.990" v="435" actId="1036"/>
          <ac:spMkLst>
            <pc:docMk/>
            <pc:sldMk cId="2619866097" sldId="498"/>
            <ac:spMk id="4" creationId="{9380C28B-7035-1425-73FF-EC009CDC6557}"/>
          </ac:spMkLst>
        </pc:spChg>
        <pc:spChg chg="mod">
          <ac:chgData name="Stanford Bowman" userId="6ede3e4e1afbea80" providerId="LiveId" clId="{5E8558FB-9D60-4710-A493-61EB11744BF7}" dt="2026-07-11T22:34:54.818" v="1595" actId="207"/>
          <ac:spMkLst>
            <pc:docMk/>
            <pc:sldMk cId="2619866097" sldId="498"/>
            <ac:spMk id="5" creationId="{EBAC1080-CAEC-F8D8-9F68-FB956D8FB78A}"/>
          </ac:spMkLst>
        </pc:spChg>
        <pc:spChg chg="add mod">
          <ac:chgData name="Stanford Bowman" userId="6ede3e4e1afbea80" providerId="LiveId" clId="{5E8558FB-9D60-4710-A493-61EB11744BF7}" dt="2026-07-04T18:11:55.843" v="168" actId="1076"/>
          <ac:spMkLst>
            <pc:docMk/>
            <pc:sldMk cId="2619866097" sldId="498"/>
            <ac:spMk id="6" creationId="{448A41D6-F59C-980D-0FEC-5016FDA6BDC3}"/>
          </ac:spMkLst>
        </pc:spChg>
        <pc:spChg chg="add">
          <ac:chgData name="Stanford Bowman" userId="6ede3e4e1afbea80" providerId="LiveId" clId="{5E8558FB-9D60-4710-A493-61EB11744BF7}" dt="2026-07-11T22:35:28.958" v="1597" actId="22"/>
          <ac:spMkLst>
            <pc:docMk/>
            <pc:sldMk cId="2619866097" sldId="498"/>
            <ac:spMk id="7" creationId="{4F670602-A68D-7FBB-78E0-1160194A844A}"/>
          </ac:spMkLst>
        </pc:spChg>
        <pc:spChg chg="add mod">
          <ac:chgData name="Stanford Bowman" userId="6ede3e4e1afbea80" providerId="LiveId" clId="{5E8558FB-9D60-4710-A493-61EB11744BF7}" dt="2026-07-04T18:12:16.337" v="188" actId="1036"/>
          <ac:spMkLst>
            <pc:docMk/>
            <pc:sldMk cId="2619866097" sldId="498"/>
            <ac:spMk id="8" creationId="{46929593-B306-8669-7A9E-1C473BABE210}"/>
          </ac:spMkLst>
        </pc:spChg>
        <pc:spChg chg="add del mod">
          <ac:chgData name="Stanford Bowman" userId="6ede3e4e1afbea80" providerId="LiveId" clId="{5E8558FB-9D60-4710-A493-61EB11744BF7}" dt="2026-07-11T22:35:27.187" v="1596" actId="21"/>
          <ac:spMkLst>
            <pc:docMk/>
            <pc:sldMk cId="2619866097" sldId="498"/>
            <ac:spMk id="9" creationId="{016C5981-9AD1-DC6B-B895-C7DCDBDFF103}"/>
          </ac:spMkLst>
        </pc:spChg>
        <pc:spChg chg="mod">
          <ac:chgData name="Stanford Bowman" userId="6ede3e4e1afbea80" providerId="LiveId" clId="{5E8558FB-9D60-4710-A493-61EB11744BF7}" dt="2026-07-11T22:34:54.818" v="1595" actId="207"/>
          <ac:spMkLst>
            <pc:docMk/>
            <pc:sldMk cId="2619866097" sldId="498"/>
            <ac:spMk id="12" creationId="{7433357E-33BC-9703-5125-FB2754C4E54F}"/>
          </ac:spMkLst>
        </pc:spChg>
        <pc:spChg chg="mod">
          <ac:chgData name="Stanford Bowman" userId="6ede3e4e1afbea80" providerId="LiveId" clId="{5E8558FB-9D60-4710-A493-61EB11744BF7}" dt="2026-07-04T18:12:46.385" v="189"/>
          <ac:spMkLst>
            <pc:docMk/>
            <pc:sldMk cId="2619866097" sldId="498"/>
            <ac:spMk id="14" creationId="{2D30D5CC-0944-64AD-FE16-7B57C37585E0}"/>
          </ac:spMkLst>
        </pc:spChg>
      </pc:sldChg>
      <pc:sldChg chg="addSp delSp modSp add mod ord modNotes modNotesTx">
        <pc:chgData name="Stanford Bowman" userId="6ede3e4e1afbea80" providerId="LiveId" clId="{5E8558FB-9D60-4710-A493-61EB11744BF7}" dt="2026-07-11T22:42:04.583" v="1684" actId="207"/>
        <pc:sldMkLst>
          <pc:docMk/>
          <pc:sldMk cId="3272347004" sldId="499"/>
        </pc:sldMkLst>
        <pc:spChg chg="del">
          <ac:chgData name="Stanford Bowman" userId="6ede3e4e1afbea80" providerId="LiveId" clId="{5E8558FB-9D60-4710-A493-61EB11744BF7}" dt="2026-07-11T22:35:44.915" v="1600" actId="478"/>
          <ac:spMkLst>
            <pc:docMk/>
            <pc:sldMk cId="3272347004" sldId="499"/>
            <ac:spMk id="7" creationId="{0E4F6E2B-BB31-B62F-CE74-4FE33FFFF3AA}"/>
          </ac:spMkLst>
        </pc:spChg>
        <pc:spChg chg="mod">
          <ac:chgData name="Stanford Bowman" userId="6ede3e4e1afbea80" providerId="LiveId" clId="{5E8558FB-9D60-4710-A493-61EB11744BF7}" dt="2026-07-11T22:42:04.583" v="1684" actId="207"/>
          <ac:spMkLst>
            <pc:docMk/>
            <pc:sldMk cId="3272347004" sldId="499"/>
            <ac:spMk id="9" creationId="{D3EC30AF-7E0B-28B2-A3B4-42C3BDDC5A34}"/>
          </ac:spMkLst>
        </pc:spChg>
        <pc:spChg chg="add ord">
          <ac:chgData name="Stanford Bowman" userId="6ede3e4e1afbea80" providerId="LiveId" clId="{5E8558FB-9D60-4710-A493-61EB11744BF7}" dt="2026-07-11T22:35:37.485" v="1599" actId="167"/>
          <ac:spMkLst>
            <pc:docMk/>
            <pc:sldMk cId="3272347004" sldId="499"/>
            <ac:spMk id="11" creationId="{C6BAB91D-050F-F20E-F12B-DF5A558E9B82}"/>
          </ac:spMkLst>
        </pc:spChg>
        <pc:spChg chg="mod">
          <ac:chgData name="Stanford Bowman" userId="6ede3e4e1afbea80" providerId="LiveId" clId="{5E8558FB-9D60-4710-A493-61EB11744BF7}" dt="2026-07-04T18:29:16.904" v="368" actId="207"/>
          <ac:spMkLst>
            <pc:docMk/>
            <pc:sldMk cId="3272347004" sldId="499"/>
            <ac:spMk id="17" creationId="{18AACC22-4BBF-F5C7-E4A8-E88E27F18839}"/>
          </ac:spMkLst>
        </pc:spChg>
        <pc:graphicFrameChg chg="mod modGraphic">
          <ac:chgData name="Stanford Bowman" userId="6ede3e4e1afbea80" providerId="LiveId" clId="{5E8558FB-9D60-4710-A493-61EB11744BF7}" dt="2026-07-11T21:13:59.632" v="915" actId="14100"/>
          <ac:graphicFrameMkLst>
            <pc:docMk/>
            <pc:sldMk cId="3272347004" sldId="499"/>
            <ac:graphicFrameMk id="2" creationId="{8F6112A3-2F4E-A948-CFAD-B00676336943}"/>
          </ac:graphicFrameMkLst>
        </pc:graphicFrameChg>
        <pc:picChg chg="add mod modCrop">
          <ac:chgData name="Stanford Bowman" userId="6ede3e4e1afbea80" providerId="LiveId" clId="{5E8558FB-9D60-4710-A493-61EB11744BF7}" dt="2026-07-11T21:15:03.155" v="924" actId="18131"/>
          <ac:picMkLst>
            <pc:docMk/>
            <pc:sldMk cId="3272347004" sldId="499"/>
            <ac:picMk id="10" creationId="{6012DD74-8EB0-8C90-894F-A6FFF6F2E574}"/>
          </ac:picMkLst>
        </pc:picChg>
      </pc:sldChg>
      <pc:sldChg chg="addSp delSp modSp add mod ord modNotes modNotesTx">
        <pc:chgData name="Stanford Bowman" userId="6ede3e4e1afbea80" providerId="LiveId" clId="{5E8558FB-9D60-4710-A493-61EB11744BF7}" dt="2026-07-11T22:42:16.050" v="1685" actId="207"/>
        <pc:sldMkLst>
          <pc:docMk/>
          <pc:sldMk cId="1797461772" sldId="500"/>
        </pc:sldMkLst>
        <pc:spChg chg="add ord">
          <ac:chgData name="Stanford Bowman" userId="6ede3e4e1afbea80" providerId="LiveId" clId="{5E8558FB-9D60-4710-A493-61EB11744BF7}" dt="2026-07-11T22:35:56.895" v="1603" actId="167"/>
          <ac:spMkLst>
            <pc:docMk/>
            <pc:sldMk cId="1797461772" sldId="500"/>
            <ac:spMk id="4" creationId="{E314E7A3-1D7B-E0C5-C541-CCA0BB2FCB35}"/>
          </ac:spMkLst>
        </pc:spChg>
        <pc:spChg chg="del">
          <ac:chgData name="Stanford Bowman" userId="6ede3e4e1afbea80" providerId="LiveId" clId="{5E8558FB-9D60-4710-A493-61EB11744BF7}" dt="2026-07-11T22:35:52.176" v="1601" actId="478"/>
          <ac:spMkLst>
            <pc:docMk/>
            <pc:sldMk cId="1797461772" sldId="500"/>
            <ac:spMk id="7" creationId="{9E63B5CF-589A-086D-746A-F143B9237E1C}"/>
          </ac:spMkLst>
        </pc:spChg>
        <pc:spChg chg="mod">
          <ac:chgData name="Stanford Bowman" userId="6ede3e4e1afbea80" providerId="LiveId" clId="{5E8558FB-9D60-4710-A493-61EB11744BF7}" dt="2026-07-11T21:16:07.982" v="927" actId="14826"/>
          <ac:spMkLst>
            <pc:docMk/>
            <pc:sldMk cId="1797461772" sldId="500"/>
            <ac:spMk id="8" creationId="{C61D4246-6474-A16A-7D6F-7E67AF9EC082}"/>
          </ac:spMkLst>
        </pc:spChg>
        <pc:spChg chg="mod">
          <ac:chgData name="Stanford Bowman" userId="6ede3e4e1afbea80" providerId="LiveId" clId="{5E8558FB-9D60-4710-A493-61EB11744BF7}" dt="2026-07-11T22:42:16.050" v="1685" actId="207"/>
          <ac:spMkLst>
            <pc:docMk/>
            <pc:sldMk cId="1797461772" sldId="500"/>
            <ac:spMk id="14" creationId="{A854A298-3E64-813C-D3DF-A48D81DDE904}"/>
          </ac:spMkLst>
        </pc:spChg>
        <pc:spChg chg="mod">
          <ac:chgData name="Stanford Bowman" userId="6ede3e4e1afbea80" providerId="LiveId" clId="{5E8558FB-9D60-4710-A493-61EB11744BF7}" dt="2026-07-04T18:28:59.809" v="366" actId="207"/>
          <ac:spMkLst>
            <pc:docMk/>
            <pc:sldMk cId="1797461772" sldId="500"/>
            <ac:spMk id="17" creationId="{27D16DFC-E0C7-A8E6-4323-9F3E43640D27}"/>
          </ac:spMkLst>
        </pc:spChg>
        <pc:grpChg chg="add mod">
          <ac:chgData name="Stanford Bowman" userId="6ede3e4e1afbea80" providerId="LiveId" clId="{5E8558FB-9D60-4710-A493-61EB11744BF7}" dt="2026-07-11T21:16:59.102" v="947" actId="1076"/>
          <ac:grpSpMkLst>
            <pc:docMk/>
            <pc:sldMk cId="1797461772" sldId="500"/>
            <ac:grpSpMk id="2" creationId="{E5FC29C9-F917-4915-38D7-C6AA0EDD89D3}"/>
          </ac:grpSpMkLst>
        </pc:grpChg>
        <pc:graphicFrameChg chg="mod modGraphic">
          <ac:chgData name="Stanford Bowman" userId="6ede3e4e1afbea80" providerId="LiveId" clId="{5E8558FB-9D60-4710-A493-61EB11744BF7}" dt="2026-07-11T21:16:52.662" v="946" actId="1036"/>
          <ac:graphicFrameMkLst>
            <pc:docMk/>
            <pc:sldMk cId="1797461772" sldId="500"/>
            <ac:graphicFrameMk id="13" creationId="{9A44C64F-472C-E752-0DE9-6002A13C2870}"/>
          </ac:graphicFrameMkLst>
        </pc:graphicFrameChg>
        <pc:picChg chg="mod">
          <ac:chgData name="Stanford Bowman" userId="6ede3e4e1afbea80" providerId="LiveId" clId="{5E8558FB-9D60-4710-A493-61EB11744BF7}" dt="2026-07-11T21:16:21.117" v="931" actId="1076"/>
          <ac:picMkLst>
            <pc:docMk/>
            <pc:sldMk cId="1797461772" sldId="500"/>
            <ac:picMk id="9" creationId="{FCB18463-4C10-6EDB-377A-19F3A899B661}"/>
          </ac:picMkLst>
        </pc:picChg>
      </pc:sldChg>
      <pc:sldChg chg="addSp delSp modSp add mod modNotes modNotesTx">
        <pc:chgData name="Stanford Bowman" userId="6ede3e4e1afbea80" providerId="LiveId" clId="{5E8558FB-9D60-4710-A493-61EB11744BF7}" dt="2026-07-11T22:43:29.694" v="1690" actId="207"/>
        <pc:sldMkLst>
          <pc:docMk/>
          <pc:sldMk cId="3653474155" sldId="501"/>
        </pc:sldMkLst>
        <pc:spChg chg="del">
          <ac:chgData name="Stanford Bowman" userId="6ede3e4e1afbea80" providerId="LiveId" clId="{5E8558FB-9D60-4710-A493-61EB11744BF7}" dt="2026-07-11T22:36:18.599" v="1607" actId="478"/>
          <ac:spMkLst>
            <pc:docMk/>
            <pc:sldMk cId="3653474155" sldId="501"/>
            <ac:spMk id="7" creationId="{D567A1E5-BBB2-7AFE-FE62-4A6C59D98629}"/>
          </ac:spMkLst>
        </pc:spChg>
        <pc:spChg chg="add mod ord">
          <ac:chgData name="Stanford Bowman" userId="6ede3e4e1afbea80" providerId="LiveId" clId="{5E8558FB-9D60-4710-A493-61EB11744BF7}" dt="2026-07-11T22:43:24.477" v="1689" actId="1076"/>
          <ac:spMkLst>
            <pc:docMk/>
            <pc:sldMk cId="3653474155" sldId="501"/>
            <ac:spMk id="9" creationId="{31F87D3F-8429-6D63-1902-BC6BC16D452C}"/>
          </ac:spMkLst>
        </pc:spChg>
        <pc:spChg chg="mod">
          <ac:chgData name="Stanford Bowman" userId="6ede3e4e1afbea80" providerId="LiveId" clId="{5E8558FB-9D60-4710-A493-61EB11744BF7}" dt="2026-07-11T22:42:33.762" v="1687" actId="207"/>
          <ac:spMkLst>
            <pc:docMk/>
            <pc:sldMk cId="3653474155" sldId="501"/>
            <ac:spMk id="14" creationId="{22484B18-92F9-F6B2-F53E-209A7C8B3DA2}"/>
          </ac:spMkLst>
        </pc:spChg>
        <pc:spChg chg="mod">
          <ac:chgData name="Stanford Bowman" userId="6ede3e4e1afbea80" providerId="LiveId" clId="{5E8558FB-9D60-4710-A493-61EB11744BF7}" dt="2026-07-11T22:43:29.694" v="1690" actId="207"/>
          <ac:spMkLst>
            <pc:docMk/>
            <pc:sldMk cId="3653474155" sldId="501"/>
            <ac:spMk id="17" creationId="{A496EF47-E2A7-6727-1AA3-F3DAE899322D}"/>
          </ac:spMkLst>
        </pc:spChg>
        <pc:spChg chg="add mod">
          <ac:chgData name="Stanford Bowman" userId="6ede3e4e1afbea80" providerId="LiveId" clId="{5E8558FB-9D60-4710-A493-61EB11744BF7}" dt="2026-07-11T21:23:08.340" v="1002" actId="14100"/>
          <ac:spMkLst>
            <pc:docMk/>
            <pc:sldMk cId="3653474155" sldId="501"/>
            <ac:spMk id="22" creationId="{64DAEC76-BEE9-4818-9738-9EA2C531C615}"/>
          </ac:spMkLst>
        </pc:spChg>
        <pc:graphicFrameChg chg="mod modGraphic">
          <ac:chgData name="Stanford Bowman" userId="6ede3e4e1afbea80" providerId="LiveId" clId="{5E8558FB-9D60-4710-A493-61EB11744BF7}" dt="2026-07-11T22:36:43.326" v="1610" actId="14100"/>
          <ac:graphicFrameMkLst>
            <pc:docMk/>
            <pc:sldMk cId="3653474155" sldId="501"/>
            <ac:graphicFrameMk id="13" creationId="{983ABB52-5787-86A8-D7FD-168EDF17B81B}"/>
          </ac:graphicFrameMkLst>
        </pc:graphicFrameChg>
        <pc:picChg chg="add mod modCrop">
          <ac:chgData name="Stanford Bowman" userId="6ede3e4e1afbea80" providerId="LiveId" clId="{5E8558FB-9D60-4710-A493-61EB11744BF7}" dt="2026-07-11T22:37:57.269" v="1612" actId="208"/>
          <ac:picMkLst>
            <pc:docMk/>
            <pc:sldMk cId="3653474155" sldId="501"/>
            <ac:picMk id="2" creationId="{694E0D17-4B89-97B4-E82B-DB5966EAB1CD}"/>
          </ac:picMkLst>
        </pc:picChg>
      </pc:sldChg>
      <pc:sldChg chg="delSp add del delDesignElem modNotesTx">
        <pc:chgData name="Stanford Bowman" userId="6ede3e4e1afbea80" providerId="LiveId" clId="{5E8558FB-9D60-4710-A493-61EB11744BF7}" dt="2026-07-11T21:40:41.740" v="1125" actId="47"/>
        <pc:sldMkLst>
          <pc:docMk/>
          <pc:sldMk cId="2856458671" sldId="502"/>
        </pc:sldMkLst>
      </pc:sldChg>
      <pc:sldChg chg="addSp modSp add mod">
        <pc:chgData name="Stanford Bowman" userId="6ede3e4e1afbea80" providerId="LiveId" clId="{5E8558FB-9D60-4710-A493-61EB11744BF7}" dt="2026-07-11T22:47:06.447" v="1743" actId="207"/>
        <pc:sldMkLst>
          <pc:docMk/>
          <pc:sldMk cId="1762940149" sldId="503"/>
        </pc:sldMkLst>
        <pc:spChg chg="add ord">
          <ac:chgData name="Stanford Bowman" userId="6ede3e4e1afbea80" providerId="LiveId" clId="{5E8558FB-9D60-4710-A493-61EB11744BF7}" dt="2026-07-11T22:44:11.420" v="1698" actId="167"/>
          <ac:spMkLst>
            <pc:docMk/>
            <pc:sldMk cId="1762940149" sldId="503"/>
            <ac:spMk id="5" creationId="{2718E4A6-A2D0-7ED8-5744-25331196A8C7}"/>
          </ac:spMkLst>
        </pc:spChg>
        <pc:spChg chg="mod">
          <ac:chgData name="Stanford Bowman" userId="6ede3e4e1afbea80" providerId="LiveId" clId="{5E8558FB-9D60-4710-A493-61EB11744BF7}" dt="2026-07-11T22:47:06.447" v="1743" actId="207"/>
          <ac:spMkLst>
            <pc:docMk/>
            <pc:sldMk cId="1762940149" sldId="503"/>
            <ac:spMk id="18" creationId="{74D95020-4676-9C23-7C5B-F1F1EBC8164B}"/>
          </ac:spMkLst>
        </pc:spChg>
        <pc:spChg chg="mod">
          <ac:chgData name="Stanford Bowman" userId="6ede3e4e1afbea80" providerId="LiveId" clId="{5E8558FB-9D60-4710-A493-61EB11744BF7}" dt="2026-07-11T22:47:00.964" v="1742" actId="207"/>
          <ac:spMkLst>
            <pc:docMk/>
            <pc:sldMk cId="1762940149" sldId="503"/>
            <ac:spMk id="41" creationId="{65B7D54D-3106-EAF2-B26F-23D7BA2442DB}"/>
          </ac:spMkLst>
        </pc:spChg>
      </pc:sldChg>
      <pc:sldChg chg="add del ord">
        <pc:chgData name="Stanford Bowman" userId="6ede3e4e1afbea80" providerId="LiveId" clId="{5E8558FB-9D60-4710-A493-61EB11744BF7}" dt="2026-07-11T22:21:08.489" v="1569" actId="47"/>
        <pc:sldMkLst>
          <pc:docMk/>
          <pc:sldMk cId="391480349" sldId="504"/>
        </pc:sldMkLst>
      </pc:sldChg>
      <pc:sldChg chg="modSp add mod modNotes">
        <pc:chgData name="Stanford Bowman" userId="6ede3e4e1afbea80" providerId="LiveId" clId="{5E8558FB-9D60-4710-A493-61EB11744BF7}" dt="2026-07-11T22:16:58.545" v="1554" actId="20577"/>
        <pc:sldMkLst>
          <pc:docMk/>
          <pc:sldMk cId="2058391727" sldId="505"/>
        </pc:sldMkLst>
        <pc:spChg chg="mod">
          <ac:chgData name="Stanford Bowman" userId="6ede3e4e1afbea80" providerId="LiveId" clId="{5E8558FB-9D60-4710-A493-61EB11744BF7}" dt="2026-07-11T22:16:38.576" v="1549"/>
          <ac:spMkLst>
            <pc:docMk/>
            <pc:sldMk cId="2058391727" sldId="505"/>
            <ac:spMk id="3" creationId="{C1B0018D-8B21-6733-223C-EFA335406D34}"/>
          </ac:spMkLst>
        </pc:spChg>
        <pc:spChg chg="mod">
          <ac:chgData name="Stanford Bowman" userId="6ede3e4e1afbea80" providerId="LiveId" clId="{5E8558FB-9D60-4710-A493-61EB11744BF7}" dt="2026-07-11T22:16:58.545" v="1554" actId="20577"/>
          <ac:spMkLst>
            <pc:docMk/>
            <pc:sldMk cId="2058391727" sldId="505"/>
            <ac:spMk id="5" creationId="{A9E5C6AA-33F3-66EB-844B-236DEDCCD8B6}"/>
          </ac:spMkLst>
        </pc:spChg>
        <pc:spChg chg="mod">
          <ac:chgData name="Stanford Bowman" userId="6ede3e4e1afbea80" providerId="LiveId" clId="{5E8558FB-9D60-4710-A493-61EB11744BF7}" dt="2026-07-11T22:15:15.049" v="1542" actId="404"/>
          <ac:spMkLst>
            <pc:docMk/>
            <pc:sldMk cId="2058391727" sldId="505"/>
            <ac:spMk id="21" creationId="{5F6C07C5-6CB0-8769-DC25-926432BEB468}"/>
          </ac:spMkLst>
        </pc:spChg>
        <pc:spChg chg="mod">
          <ac:chgData name="Stanford Bowman" userId="6ede3e4e1afbea80" providerId="LiveId" clId="{5E8558FB-9D60-4710-A493-61EB11744BF7}" dt="2026-07-11T22:14:34.353" v="1538"/>
          <ac:spMkLst>
            <pc:docMk/>
            <pc:sldMk cId="2058391727" sldId="505"/>
            <ac:spMk id="23" creationId="{7F8B2587-227C-7325-B685-98984DE83E21}"/>
          </ac:spMkLst>
        </pc:spChg>
        <pc:spChg chg="mod">
          <ac:chgData name="Stanford Bowman" userId="6ede3e4e1afbea80" providerId="LiveId" clId="{5E8558FB-9D60-4710-A493-61EB11744BF7}" dt="2026-07-11T22:16:08.269" v="1546" actId="404"/>
          <ac:spMkLst>
            <pc:docMk/>
            <pc:sldMk cId="2058391727" sldId="505"/>
            <ac:spMk id="41" creationId="{5AB7C21C-CF0D-04B1-5A9F-155289839403}"/>
          </ac:spMkLst>
        </pc:spChg>
      </pc:sldChg>
      <pc:sldChg chg="delSp add mod ord">
        <pc:chgData name="Stanford Bowman" userId="6ede3e4e1afbea80" providerId="LiveId" clId="{5E8558FB-9D60-4710-A493-61EB11744BF7}" dt="2026-07-11T22:45:52.698" v="1739" actId="478"/>
        <pc:sldMkLst>
          <pc:docMk/>
          <pc:sldMk cId="1520819407" sldId="506"/>
        </pc:sldMkLst>
        <pc:spChg chg="del">
          <ac:chgData name="Stanford Bowman" userId="6ede3e4e1afbea80" providerId="LiveId" clId="{5E8558FB-9D60-4710-A493-61EB11744BF7}" dt="2026-07-11T22:45:52.698" v="1739" actId="478"/>
          <ac:spMkLst>
            <pc:docMk/>
            <pc:sldMk cId="1520819407" sldId="506"/>
            <ac:spMk id="2" creationId="{F47827FD-F0A5-485F-DD16-8227D8F5929B}"/>
          </ac:spMkLst>
        </pc:spChg>
      </pc:sldChg>
      <pc:sldChg chg="add del ord">
        <pc:chgData name="Stanford Bowman" userId="6ede3e4e1afbea80" providerId="LiveId" clId="{5E8558FB-9D60-4710-A493-61EB11744BF7}" dt="2026-07-11T22:21:02.277" v="1565" actId="47"/>
        <pc:sldMkLst>
          <pc:docMk/>
          <pc:sldMk cId="3066221005" sldId="50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A1B5E77C-388E-42DC-92C7-30BD7A121FFA}">
      <dgm:prSet phldrT="[Text]" custT="1"/>
      <dgm:spPr>
        <a:solidFill>
          <a:schemeClr val="accent2">
            <a:lumMod val="75000"/>
          </a:schemeClr>
        </a:solidFill>
      </dgm:spPr>
      <dgm:t>
        <a:bodyPr/>
        <a:lstStyle/>
        <a:p>
          <a:r>
            <a:rPr lang="en-US" sz="2000" b="1" cap="all" baseline="0" dirty="0">
              <a:effectLst/>
              <a:latin typeface="Gotham Medium" panose="02000604030000020004"/>
              <a:cs typeface="Calibri" panose="020F0502020204030204" pitchFamily="34" charset="0"/>
            </a:rPr>
            <a:t>Public and Private Spaces —</a:t>
          </a:r>
        </a:p>
      </dgm:t>
    </dgm:pt>
    <dgm:pt modelId="{FFC0FD3A-1592-4AAD-83B0-286913BDBB6C}" type="parTrans" cxnId="{D62B1953-6E59-4B6F-B8AA-81C94CEAB97D}">
      <dgm:prSet/>
      <dgm:spPr/>
      <dgm:t>
        <a:bodyPr/>
        <a:lstStyle/>
        <a:p>
          <a:endParaRPr lang="en-US"/>
        </a:p>
      </dgm:t>
    </dgm:pt>
    <dgm:pt modelId="{127C64FB-9298-496C-B856-58B922673DEA}" type="sibTrans" cxnId="{D62B1953-6E59-4B6F-B8AA-81C94CEAB97D}">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5CF35FF3-1B41-4EA6-AC8B-0EBA4878C49B}" type="pres">
      <dgm:prSet presAssocID="{A1B5E77C-388E-42DC-92C7-30BD7A121FFA}" presName="parentText" presStyleLbl="node1" presStyleIdx="0" presStyleCnt="1" custScaleY="93736" custLinFactNeighborX="-138" custLinFactNeighborY="-13262">
        <dgm:presLayoutVars>
          <dgm:chMax val="0"/>
          <dgm:bulletEnabled val="1"/>
        </dgm:presLayoutVars>
      </dgm:prSet>
      <dgm:spPr/>
    </dgm:pt>
  </dgm:ptLst>
  <dgm:cxnLst>
    <dgm:cxn modelId="{7EF13028-24A6-4D55-B647-C060FBC11E1A}" type="presOf" srcId="{A1B5E77C-388E-42DC-92C7-30BD7A121FFA}" destId="{5CF35FF3-1B41-4EA6-AC8B-0EBA4878C49B}" srcOrd="0" destOrd="0" presId="urn:microsoft.com/office/officeart/2005/8/layout/vList2"/>
    <dgm:cxn modelId="{D62B1953-6E59-4B6F-B8AA-81C94CEAB97D}" srcId="{C80406FE-9F80-4CAA-82C7-2FCF38B88C5B}" destId="{A1B5E77C-388E-42DC-92C7-30BD7A121FFA}" srcOrd="0" destOrd="0" parTransId="{FFC0FD3A-1592-4AAD-83B0-286913BDBB6C}" sibTransId="{127C64FB-9298-496C-B856-58B922673DEA}"/>
    <dgm:cxn modelId="{46F35ABB-0CA5-4A76-86DC-54CDEEC13685}" type="presOf" srcId="{C80406FE-9F80-4CAA-82C7-2FCF38B88C5B}" destId="{93EA8677-4F2D-4E4C-BCB0-DFA463E38E0F}" srcOrd="0" destOrd="0" presId="urn:microsoft.com/office/officeart/2005/8/layout/vList2"/>
    <dgm:cxn modelId="{C4CA37C0-3CDE-4357-84CB-7BDFCFB44A73}" type="presParOf" srcId="{93EA8677-4F2D-4E4C-BCB0-DFA463E38E0F}" destId="{5CF35FF3-1B41-4EA6-AC8B-0EBA4878C49B}"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Holistic Salvation —</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Lost Sons—</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Pierced to be Fruitful—</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2_4" csCatId="accent2" phldr="1"/>
      <dgm:spPr/>
      <dgm:t>
        <a:bodyPr/>
        <a:lstStyle/>
        <a:p>
          <a:endParaRPr lang="en-US"/>
        </a:p>
      </dgm:t>
    </dgm:pt>
    <dgm:pt modelId="{2E100206-86C3-4C26-9D34-94E177A420AB}">
      <dgm:prSet custT="1"/>
      <dgm:spPr>
        <a:solidFill>
          <a:schemeClr val="accent2">
            <a:lumMod val="75000"/>
          </a:schemeClr>
        </a:solidFill>
      </dgm:spPr>
      <dgm:t>
        <a:bodyPr/>
        <a:lstStyle/>
        <a:p>
          <a:r>
            <a:rPr lang="en-US" sz="2400" b="1" cap="small" baseline="0" dirty="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rPr>
            <a:t>Meal in </a:t>
          </a:r>
          <a:r>
            <a:rPr lang="en-US" sz="2400" b="1" cap="small" baseline="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rPr>
            <a:t>God’s Presence</a:t>
          </a:r>
          <a:endParaRPr lang="en-US" sz="2400" b="1" cap="small" baseline="0" dirty="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endParaRPr>
        </a:p>
      </dgm:t>
    </dgm:pt>
    <dgm:pt modelId="{CAB488B7-4EE5-4D55-898F-C395EB4A641D}" type="parTrans" cxnId="{0BEA72AB-ADB6-4B8B-B97F-3E7F9121853B}">
      <dgm:prSet/>
      <dgm:spPr/>
      <dgm:t>
        <a:bodyPr/>
        <a:lstStyle/>
        <a:p>
          <a:endParaRPr lang="en-US"/>
        </a:p>
      </dgm:t>
    </dgm:pt>
    <dgm:pt modelId="{E7A41F2C-34FE-4A6F-9AB1-68618DDA11C8}" type="sibTrans" cxnId="{0BEA72AB-ADB6-4B8B-B97F-3E7F9121853B}">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F94D4E73-3AD7-4A94-B4EA-81BD2B54FAA9}" type="pres">
      <dgm:prSet presAssocID="{2E100206-86C3-4C26-9D34-94E177A420AB}" presName="parentText" presStyleLbl="node1" presStyleIdx="0" presStyleCnt="1" custScaleY="45793" custLinFactY="-135119" custLinFactNeighborY="-200000">
        <dgm:presLayoutVars>
          <dgm:chMax val="0"/>
          <dgm:bulletEnabled val="1"/>
        </dgm:presLayoutVars>
      </dgm:prSet>
      <dgm:spPr/>
    </dgm:pt>
  </dgm:ptLst>
  <dgm:cxnLst>
    <dgm:cxn modelId="{0BEA72AB-ADB6-4B8B-B97F-3E7F9121853B}" srcId="{C80406FE-9F80-4CAA-82C7-2FCF38B88C5B}" destId="{2E100206-86C3-4C26-9D34-94E177A420AB}" srcOrd="0" destOrd="0" parTransId="{CAB488B7-4EE5-4D55-898F-C395EB4A641D}" sibTransId="{E7A41F2C-34FE-4A6F-9AB1-68618DDA11C8}"/>
    <dgm:cxn modelId="{46F35ABB-0CA5-4A76-86DC-54CDEEC13685}" type="presOf" srcId="{C80406FE-9F80-4CAA-82C7-2FCF38B88C5B}" destId="{93EA8677-4F2D-4E4C-BCB0-DFA463E38E0F}" srcOrd="0" destOrd="0" presId="urn:microsoft.com/office/officeart/2005/8/layout/vList2"/>
    <dgm:cxn modelId="{4309C1D3-5541-481E-8B6D-D55FAE59664E}" type="presOf" srcId="{2E100206-86C3-4C26-9D34-94E177A420AB}" destId="{F94D4E73-3AD7-4A94-B4EA-81BD2B54FAA9}" srcOrd="0" destOrd="0" presId="urn:microsoft.com/office/officeart/2005/8/layout/vList2"/>
    <dgm:cxn modelId="{7E6FA849-E34F-4591-8642-B616C4EB6F19}" type="presParOf" srcId="{93EA8677-4F2D-4E4C-BCB0-DFA463E38E0F}" destId="{F94D4E73-3AD7-4A94-B4EA-81BD2B54FAA9}"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F35FF3-1B41-4EA6-AC8B-0EBA4878C49B}">
      <dsp:nvSpPr>
        <dsp:cNvPr id="0" name=""/>
        <dsp:cNvSpPr/>
      </dsp:nvSpPr>
      <dsp:spPr>
        <a:xfrm>
          <a:off x="0" y="0"/>
          <a:ext cx="6493447" cy="458425"/>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cap="all" baseline="0" dirty="0">
              <a:effectLst/>
              <a:latin typeface="Gotham Medium" panose="02000604030000020004"/>
              <a:cs typeface="Calibri" panose="020F0502020204030204" pitchFamily="34" charset="0"/>
            </a:rPr>
            <a:t>Public and Private Spaces —</a:t>
          </a:r>
        </a:p>
      </dsp:txBody>
      <dsp:txXfrm>
        <a:off x="22378" y="22378"/>
        <a:ext cx="6448691" cy="4136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6318327" cy="450166"/>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Holistic Salvation —</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6274377" cy="406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5166104" cy="450166"/>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Lost Sons—</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5122154" cy="4062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4719929" cy="450166"/>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Pierced to be Fruitful—</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4675979" cy="4062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D4E73-3AD7-4A94-B4EA-81BD2B54FAA9}">
      <dsp:nvSpPr>
        <dsp:cNvPr id="0" name=""/>
        <dsp:cNvSpPr/>
      </dsp:nvSpPr>
      <dsp:spPr>
        <a:xfrm>
          <a:off x="0" y="0"/>
          <a:ext cx="4951973" cy="574622"/>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cap="small" baseline="0" dirty="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rPr>
            <a:t>Meal in </a:t>
          </a:r>
          <a:r>
            <a:rPr lang="en-US" sz="2400" b="1" kern="1200" cap="small" baseline="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rPr>
            <a:t>God’s Presence</a:t>
          </a:r>
          <a:endParaRPr lang="en-US" sz="2400" b="1" kern="1200" cap="small" baseline="0" dirty="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endParaRPr>
        </a:p>
      </dsp:txBody>
      <dsp:txXfrm>
        <a:off x="28051" y="28051"/>
        <a:ext cx="4895871" cy="5185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047690-C769-4381-BFC6-1D8A4325D8D5}" type="datetimeFigureOut">
              <a:rPr lang="en-US" smtClean="0"/>
              <a:t>7/11/2026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CE0A0-EF45-4366-AB99-88FBE4017BBF}" type="slidenum">
              <a:rPr lang="en-US" smtClean="0"/>
              <a:t>‹#›</a:t>
            </a:fld>
            <a:endParaRPr lang="en-US" dirty="0"/>
          </a:p>
        </p:txBody>
      </p:sp>
    </p:spTree>
    <p:extLst>
      <p:ext uri="{BB962C8B-B14F-4D97-AF65-F5344CB8AC3E}">
        <p14:creationId xmlns:p14="http://schemas.microsoft.com/office/powerpoint/2010/main" val="2791719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DCE0A0-EF45-4366-AB99-88FBE4017BBF}" type="slidenum">
              <a:rPr lang="en-US" smtClean="0"/>
              <a:t>1</a:t>
            </a:fld>
            <a:endParaRPr lang="en-US" dirty="0"/>
          </a:p>
        </p:txBody>
      </p:sp>
    </p:spTree>
    <p:extLst>
      <p:ext uri="{BB962C8B-B14F-4D97-AF65-F5344CB8AC3E}">
        <p14:creationId xmlns:p14="http://schemas.microsoft.com/office/powerpoint/2010/main" val="793731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47500" lnSpcReduction="20000"/>
          </a:bodyPr>
          <a:lstStyle/>
          <a:p>
            <a:r>
              <a:rPr lang="en-US" sz="1200" b="1" kern="1200" dirty="0">
                <a:solidFill>
                  <a:schemeClr val="tx1"/>
                </a:solidFill>
                <a:effectLst/>
                <a:latin typeface="+mn-lt"/>
                <a:ea typeface="+mn-ea"/>
                <a:cs typeface="+mn-cs"/>
              </a:rPr>
              <a:t>Historical Background: Jericho and Zacchaeus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intentionally sought the most unlikely sinner, demonstrating that God's salvation is offered by grace rather than social status, wealth, or reputation.</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Jericho was one of the wealthiest commercial cities in Judea, making it an ideal center for Roman tax collection. As chief tax collector, Zacchaeus supervised tax operations and likely became wealthy through excessive taxation and dishonest practices. Consequently, he was despised as both a traitor to his people and a collaborator with Rome. Luke places Zacchaeus alongside the rich ruler and the blind beggar to contrast three responses to Jesus. While the rich ruler rejected Christ, the blind man believed and followed Him, and Zacchaeus experienced genuine repentance, demonstrating that salvation is available to anyone who responds to Jesus in faith.</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Jericho Was a Strategic Center of Wealth and Commerce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Located about fifteen miles northeast of Jerusalem, Jericho was a prosperous oasis on a major trade route. Its location made it a valuable center for collecting customs duties, tolls, and taxes for the Roman Empire.</a:t>
            </a:r>
          </a:p>
          <a:p>
            <a:r>
              <a:rPr lang="en-US" sz="1200" b="1" kern="1200" dirty="0">
                <a:solidFill>
                  <a:schemeClr val="tx1"/>
                </a:solidFill>
                <a:effectLst/>
                <a:latin typeface="+mn-lt"/>
                <a:ea typeface="+mn-ea"/>
                <a:cs typeface="+mn-cs"/>
              </a:rPr>
              <a:t>2. Zacchaeus Represented the Most Despised Class in Jewish Society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chief tax collector, Zacchaeus managed other collectors and profited from excessive taxation. Jews viewed tax collectors as dishonest collaborators who enriched themselves while supporting Roman oppression.</a:t>
            </a:r>
          </a:p>
          <a:p>
            <a:r>
              <a:rPr lang="en-US" sz="1200" b="1" kern="1200" dirty="0">
                <a:solidFill>
                  <a:schemeClr val="tx1"/>
                </a:solidFill>
                <a:effectLst/>
                <a:latin typeface="+mn-lt"/>
                <a:ea typeface="+mn-ea"/>
                <a:cs typeface="+mn-cs"/>
              </a:rPr>
              <a:t>3. Luke Contrasts Three Encounters to Reveal Saving Faith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intentionally places the rich ruler, the blind beggar, and Zacchaeus together. Wealth without surrender left the ruler spiritually empty, humble faith restored the blind man, and genuine repentance transformed Zacchaeus.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Pursues Those Others Reject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person's reputation, occupation, or sinful past places them beyond the reach of God's grace.</a:t>
            </a:r>
          </a:p>
          <a:p>
            <a:r>
              <a:rPr lang="en-US" sz="1200" b="1" kern="1200" dirty="0">
                <a:solidFill>
                  <a:schemeClr val="tx1"/>
                </a:solidFill>
                <a:effectLst/>
                <a:latin typeface="+mn-lt"/>
                <a:ea typeface="+mn-ea"/>
                <a:cs typeface="+mn-cs"/>
              </a:rPr>
              <a:t>2. Wealth Cannot Replace Faith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Material success offers no guarantee of spiritual life. Only repentance and faith bring salvation.</a:t>
            </a:r>
          </a:p>
          <a:p>
            <a:r>
              <a:rPr lang="en-US" sz="1200" b="1" kern="1200" dirty="0">
                <a:solidFill>
                  <a:schemeClr val="tx1"/>
                </a:solidFill>
                <a:effectLst/>
                <a:latin typeface="+mn-lt"/>
                <a:ea typeface="+mn-ea"/>
                <a:cs typeface="+mn-cs"/>
              </a:rPr>
              <a:t>3. A True Encounter with Christ Produces Transformation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Saving faith changes both the heart and outward conduct, leading to repentance, generosity, and faithful obedience.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carefully arranges these three encounters to answer the crowd's question from Luke 18:26, "Who then can be saved?" The rich ruler possessed morality and wealth but refused to surrender to Christ. The blind beggar possessed nothing except faith and received both healing and discipleship. Zacchaeus possessed wealth gained through corruption but responded to Christ with joyful repentance and restitution.</a:t>
            </a:r>
          </a:p>
          <a:p>
            <a:r>
              <a:rPr lang="en-US" sz="1200" kern="1200" dirty="0">
                <a:solidFill>
                  <a:schemeClr val="tx1"/>
                </a:solidFill>
                <a:effectLst/>
                <a:latin typeface="+mn-lt"/>
                <a:ea typeface="+mn-ea"/>
                <a:cs typeface="+mn-cs"/>
              </a:rPr>
              <a:t>Jericho provides the perfect setting for this lesson. It symbolized prosperity, commerce, and human ambition, while Zacchaeus embodied everything respectable Jews despised. Yet Jesus deliberately chose to stop in Jericho and publicly associate with its most notorious citizen. His actions challenged cultural prejudice and revealed the true nature of God's kingdom.</a:t>
            </a:r>
          </a:p>
          <a:p>
            <a:r>
              <a:rPr lang="en-US" sz="1200" kern="1200" dirty="0">
                <a:solidFill>
                  <a:schemeClr val="tx1"/>
                </a:solidFill>
                <a:effectLst/>
                <a:latin typeface="+mn-lt"/>
                <a:ea typeface="+mn-ea"/>
                <a:cs typeface="+mn-cs"/>
              </a:rPr>
              <a:t>The historical background also highlights the cost of Zacchaeus's conversion. His repentance was not merely emotional—it required financial sacrifice, public humility, and a complete change in lifestyle. His willingness to restore what he had stolen demonstrated that genuine faith always produces visible fruit.</a:t>
            </a:r>
          </a:p>
          <a:p>
            <a:r>
              <a:rPr lang="en-US" sz="1200" kern="1200" dirty="0">
                <a:solidFill>
                  <a:schemeClr val="tx1"/>
                </a:solidFill>
                <a:effectLst/>
                <a:latin typeface="+mn-lt"/>
                <a:ea typeface="+mn-ea"/>
                <a:cs typeface="+mn-cs"/>
              </a:rPr>
              <a:t>By concluding His Jericho ministry with Zacchaeus, Jesus illustrates His mission statement in Luke 19:10: </a:t>
            </a:r>
            <a:r>
              <a:rPr lang="en-US" sz="1200" b="1" kern="1200" dirty="0">
                <a:solidFill>
                  <a:schemeClr val="tx1"/>
                </a:solidFill>
                <a:effectLst/>
                <a:latin typeface="+mn-lt"/>
                <a:ea typeface="+mn-ea"/>
                <a:cs typeface="+mn-cs"/>
              </a:rPr>
              <a:t>"For the Son of man is come to seek and to save that which was lost."</a:t>
            </a:r>
            <a:r>
              <a:rPr lang="en-US" sz="1200" kern="1200" dirty="0">
                <a:solidFill>
                  <a:schemeClr val="tx1"/>
                </a:solidFill>
                <a:effectLst/>
                <a:latin typeface="+mn-lt"/>
                <a:ea typeface="+mn-ea"/>
                <a:cs typeface="+mn-cs"/>
              </a:rPr>
              <a:t> Zacchaeus becomes living proof that God's grace reaches the most unlikely sinner and transforms lives from the inside out.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65159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&gt;&lt;&gt;&lt;&gt;&lt;&gt;&lt;&gt;&lt;&gt;&lt;&gt;&lt;&gt;&lt;&gt;&lt;&gt;&lt;&gt;&lt;&lt;&gt; </a:t>
            </a:r>
          </a:p>
          <a:p>
            <a:r>
              <a:rPr lang="en-US" sz="1200" b="1" kern="1200" dirty="0">
                <a:solidFill>
                  <a:schemeClr val="tx1"/>
                </a:solidFill>
                <a:effectLst/>
                <a:latin typeface="+mn-lt"/>
                <a:ea typeface="+mn-ea"/>
                <a:cs typeface="+mn-cs"/>
              </a:rPr>
              <a:t>NIV </a:t>
            </a:r>
            <a:r>
              <a:rPr lang="en-US" sz="1200" kern="1200" dirty="0">
                <a:solidFill>
                  <a:schemeClr val="tx1"/>
                </a:solidFill>
                <a:effectLst/>
                <a:latin typeface="+mn-lt"/>
                <a:ea typeface="+mn-ea"/>
                <a:cs typeface="+mn-cs"/>
              </a:rPr>
              <a:t>Luke 19:1–6</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1 Jesus entered Jericho and was passing through.  2 A man was there by the name of Zacchaeus; he was a chief tax collector and was wealthy.  3 He wanted to see who Jesus was, but because he was short he could not see over the crowd.  4 So he ran ahead and climbed a sycamore-fig tree to see him, since Jesus was coming that way.  5 When Jesus reached the spot, he looked up and said to him, “Zacchaeus, come down immediately.  I must stay at your house today. ” 6 So he came down at once and welcomed him gladly.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&gt;&lt;&gt;&lt;&gt;&lt;&gt;&lt;&gt;&lt;&gt;&lt;&gt;&lt;&gt;&lt;&gt;&lt;&gt;&lt;&gt;&lt;&lt;&gt; </a:t>
            </a:r>
          </a:p>
          <a:p>
            <a:r>
              <a:rPr lang="en-US" sz="1200" b="1" kern="1200" dirty="0">
                <a:solidFill>
                  <a:schemeClr val="tx1"/>
                </a:solidFill>
                <a:effectLst/>
                <a:latin typeface="+mn-lt"/>
                <a:ea typeface="+mn-ea"/>
                <a:cs typeface="+mn-cs"/>
              </a:rPr>
              <a:t>A Lost Man in a Tree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Jericho is the last stop before Christ’s entry into Jerusalem.  In this stunning chapter of Luke, Jesus saves a man steeped in the corrosive power of the enemy.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worldly terms, Zacchaeus has it all.  He is the wealthy and influential chief tax collector of an important city and hub of commerce.  Fellow Jews may hate him, but they are under his thumb.  He can extort others—steal from them—without consequence.  Why is it any concern what Rome does with these great levies he collects? Doesn’t he have a right to make a living like everyone else?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surprising that Jesus involved Himself with a tax collector, but it’s equally surprising that Zacchaeus is drawn to Jesus in the first place.  Jesus taught, “Woe to you who are rich, for you have already received your comfort” (Luke 6:24).  In a parable, He warned about a rich fool who hoards wealth (Luke 12:13–21).  And Jesus said, “Those of you who do not give up everything you have cannot be my disciples” (Luke 14:33).  The way that Jesus speaks about wealth makes even His disciples uncomfortable, and they ask, “Who then can be saved?” (Luke 18:26).  What happens soon after as they encounter Zacchaeus helps to give an answer to the question.  It is a testimony to the power of the kingdom that even a man at the top is </a:t>
            </a:r>
            <a:r>
              <a:rPr lang="en-US" sz="1200" i="1" kern="1200" dirty="0">
                <a:solidFill>
                  <a:schemeClr val="tx1"/>
                </a:solidFill>
                <a:effectLst/>
                <a:latin typeface="+mn-lt"/>
                <a:ea typeface="+mn-ea"/>
                <a:cs typeface="+mn-cs"/>
              </a:rPr>
              <a:t>curious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image of an adult who climbs trees is undignified, or perhaps even comical.  Unlike the wealthy ruler who came right up to Jesus in Luke 18:18; Zacchaeus keeps his distance.  Luke explains that he wanted to “see who Jesus was” (19:3).  Zacchaeus shows the childlike humility that works like an antidote to the temptations of pride.  Since curiosity and humility prepare us to be open to God, it is no surprise that Jesus encourages us to “receive the kingdom of God like a little child” (18:17).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scene is set, the characters all in place.  When Jesus looks into the tree, He spots not only a lost man, but a man willing to look foolish just to catch a glimpse.  Jesus knows the name of Zacchaeus without any introduction, and He calls out to honor him with a visit to his home (19:5).  Luke doesn’t say how much this curious man knows about Jesus yet, but we see an immediate effect Jesus has upon him.  He is eager to open his house and to share a table with this Jewish teacher: “[Zacchaeus] welcomed him gladly” (19:6).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Like Jesus called to Zacchaeus, He calls to us by name, asking us to examine our attachments to wealth, status, and comfort.  And, like Zacchaeus, we are invited to respond with humility as we seek Jesus—even before we know the answers to all of our questions.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seeks those who are spiritually lost, and those who humbly seek Him will experience a life-transforming encounter that replaces pride, wealth, and self-reliance with repentance, joy, and salvation.</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Jesus made His final journey toward Jerusalem, He stopped in Jericho and encountered Zacchaeus, a wealthy chief tax collector whose life had been shaped by greed and power. Although Zacchaeus appeared successful by worldly standards, he recognized something was missing and sought to see Jesus. Setting aside his dignity, he climbed a tree to catch a glimpse of Christ. Jesus called him by name, invited Himself into Zacchaeus's home, and transformed his life. The account demonstrates that God's grace reaches even the most unlikely sinner and that humility opens the door to genuine faith and repentance.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Earthly Success Cannot Satisfy a Spiritually Empty Heart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possessed wealth, influence, and authority, yet these could not satisfy his deepest spiritual need. His curiosity about Jesus revealed a longing that money and status could never fulfill.</a:t>
            </a:r>
          </a:p>
          <a:p>
            <a:r>
              <a:rPr lang="en-US" sz="1200" b="1" kern="1200" dirty="0">
                <a:solidFill>
                  <a:schemeClr val="tx1"/>
                </a:solidFill>
                <a:effectLst/>
                <a:latin typeface="+mn-lt"/>
                <a:ea typeface="+mn-ea"/>
                <a:cs typeface="+mn-cs"/>
              </a:rPr>
              <a:t>2. Humility Opens the Door to God's Grace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climbing a tree, Zacchaeus willingly abandoned his public dignity to see Jesus. His childlike humility contrasted sharply with the pride that wealth often produces and prepared his heart to receive Christ.</a:t>
            </a:r>
          </a:p>
          <a:p>
            <a:r>
              <a:rPr lang="en-US" sz="1200" b="1" kern="1200" dirty="0">
                <a:solidFill>
                  <a:schemeClr val="tx1"/>
                </a:solidFill>
                <a:effectLst/>
                <a:latin typeface="+mn-lt"/>
                <a:ea typeface="+mn-ea"/>
                <a:cs typeface="+mn-cs"/>
              </a:rPr>
              <a:t>3. Jesus Takes the Initiative to Save the Lost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Zacchaeus spoke a word, Jesus called him by name and chose to stay in his home. Christ sought Zacchaeus first, revealing that salvation begins with God's gracious initiative rather than human merit.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No Achievement Can Replace a Relationship with Christ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Success, wealth, and influence cannot fill the emptiness that only Jesus can satisfy.</a:t>
            </a:r>
          </a:p>
          <a:p>
            <a:r>
              <a:rPr lang="en-US" sz="1200" b="1" kern="1200" dirty="0">
                <a:solidFill>
                  <a:schemeClr val="tx1"/>
                </a:solidFill>
                <a:effectLst/>
                <a:latin typeface="+mn-lt"/>
                <a:ea typeface="+mn-ea"/>
                <a:cs typeface="+mn-cs"/>
              </a:rPr>
              <a:t>2. God Honors Those Who Humbly Seek Him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believers set aside pride and sincerely pursue Christ, He faithfully reveals Himself and transforms their lives.</a:t>
            </a:r>
          </a:p>
          <a:p>
            <a:r>
              <a:rPr lang="en-US" sz="1200" b="1" kern="1200" dirty="0">
                <a:solidFill>
                  <a:schemeClr val="tx1"/>
                </a:solidFill>
                <a:effectLst/>
                <a:latin typeface="+mn-lt"/>
                <a:ea typeface="+mn-ea"/>
                <a:cs typeface="+mn-cs"/>
              </a:rPr>
              <a:t>3. Jesus Knows Every Person Personally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Christ knows each believer by name and invites everyone into a personal relationship, regardless of their past or reputation.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passage presents one of Luke's clearest pictures of God's saving grace. Zacchaeus represents a person who appears successful by worldly standards but is spiritually bankrupt. His wealth had isolated him from his own people, and his position had been built upon exploitation. Yet beneath his outward success was an unfulfilled soul searching for something greater.</a:t>
            </a:r>
          </a:p>
          <a:p>
            <a:r>
              <a:rPr lang="en-US" sz="1200" kern="1200" dirty="0">
                <a:solidFill>
                  <a:schemeClr val="tx1"/>
                </a:solidFill>
                <a:effectLst/>
                <a:latin typeface="+mn-lt"/>
                <a:ea typeface="+mn-ea"/>
                <a:cs typeface="+mn-cs"/>
              </a:rPr>
              <a:t>Luke deliberately contrasts Zacchaeus with the rich ruler in the previous chapter. The rich ruler approached Jesus with confidence but departed unwilling to surrender his possessions. Zacchaeus approached from a distance, humbled himself, and gladly welcomed Christ. Their differing responses demonstrate that the obstacle to salvation is not wealth itself but the heart's attachment to it.</a:t>
            </a:r>
          </a:p>
          <a:p>
            <a:r>
              <a:rPr lang="en-US" sz="1200" kern="1200" dirty="0">
                <a:solidFill>
                  <a:schemeClr val="tx1"/>
                </a:solidFill>
                <a:effectLst/>
                <a:latin typeface="+mn-lt"/>
                <a:ea typeface="+mn-ea"/>
                <a:cs typeface="+mn-cs"/>
              </a:rPr>
              <a:t>The image of Zacchaeus climbing a tree is rich with spiritual significance. As a respected government official, climbing a tree would have appeared childish and undignified. Yet his willingness to endure embarrassment illustrates the humility Jesus had just commended when He taught that the kingdom must be received "as a little child" (Luke 18:17). His curiosity became the first step toward faith.</a:t>
            </a:r>
          </a:p>
          <a:p>
            <a:r>
              <a:rPr lang="en-US" sz="1200" kern="1200" dirty="0">
                <a:solidFill>
                  <a:schemeClr val="tx1"/>
                </a:solidFill>
                <a:effectLst/>
                <a:latin typeface="+mn-lt"/>
                <a:ea typeface="+mn-ea"/>
                <a:cs typeface="+mn-cs"/>
              </a:rPr>
              <a:t>Most importantly, the story emphasizes Christ's initiative in salvation. Zacchaeus sought only to see Jesus, but Jesus sought to save Zacchaeus. By calling him by name and inviting Himself into his home, Jesus demonstrated that God pursues sinners before they fully understand Him. This personal invitation immediately began changing Zacchaeus's heart, preparing him for repentance and restoration.</a:t>
            </a:r>
          </a:p>
          <a:p>
            <a:r>
              <a:rPr lang="en-US" sz="1200" kern="1200" dirty="0">
                <a:solidFill>
                  <a:schemeClr val="tx1"/>
                </a:solidFill>
                <a:effectLst/>
                <a:latin typeface="+mn-lt"/>
                <a:ea typeface="+mn-ea"/>
                <a:cs typeface="+mn-cs"/>
              </a:rPr>
              <a:t>The passage closes by extending the same invitation to every believer. Like Zacchaeus, people are called to examine their attachment to wealth, status, comfort, and pride. Christ still calls individuals by name, inviting them into a relationship that transforms both the heart and the life. Those who respond with humble faith discover that true fulfillment is found not in what they possess but in the Savior who came "to seek and to save that which was lost" (Luke 19:10).</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341241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&gt;&lt;&gt;&lt;&gt;&lt;&gt;&lt;&gt;&lt;&gt;&lt;&gt;&lt;&gt;&lt;&gt;&lt;&gt;&lt;&gt;&lt;&lt;&gt; </a:t>
            </a:r>
          </a:p>
          <a:p>
            <a:r>
              <a:rPr lang="en-US" sz="1200" b="1" kern="1200" dirty="0">
                <a:solidFill>
                  <a:schemeClr val="tx1"/>
                </a:solidFill>
                <a:effectLst/>
                <a:latin typeface="+mn-lt"/>
                <a:ea typeface="+mn-ea"/>
                <a:cs typeface="+mn-cs"/>
              </a:rPr>
              <a:t>NIV Luke 19:7–10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7 All the people saw this and began to mutter, “He has gone to be the guest of a sinner. ” 8 But Zacchaeus stood up and said to the Lord, “Look, Lord! Here and now I give half of my possessions to the poor, and if I have cheated anybody out of anything, I will pay back four times the amount. ” 9 Jesus said to him, “Today salvation has come to this house, because this man, too, is a son of Abraham.  10 For the Son of Man came to seek and to save the lost.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&gt;&lt;&gt;&lt;&gt;&lt;&gt;&lt;&gt;&lt;&gt;&lt;&gt;&lt;&gt;&lt;&gt;&lt;&gt;&lt;&gt;&lt;&lt;&gt; </a:t>
            </a:r>
          </a:p>
          <a:p>
            <a:r>
              <a:rPr lang="en-US" sz="1200" b="1" kern="1200" dirty="0">
                <a:solidFill>
                  <a:schemeClr val="tx1"/>
                </a:solidFill>
                <a:effectLst/>
                <a:latin typeface="+mn-lt"/>
                <a:ea typeface="+mn-ea"/>
                <a:cs typeface="+mn-cs"/>
              </a:rPr>
              <a:t>A Lost Man is Found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only human to feel anger or jealousy when those who have wronged us receive attention.  The crowds who are observing Jesus while He interacts with Zacchaeus are some of the same people who have been cheated by this man.  Luke says the people “mutter” when they refer to Jesus’ association with sinners (19:7).  </a:t>
            </a:r>
            <a:r>
              <a:rPr lang="en-US" sz="1200" i="1" kern="1200" dirty="0">
                <a:solidFill>
                  <a:schemeClr val="tx1"/>
                </a:solidFill>
                <a:effectLst/>
                <a:latin typeface="+mn-lt"/>
                <a:ea typeface="+mn-ea"/>
                <a:cs typeface="+mn-cs"/>
              </a:rPr>
              <a:t>Surely, </a:t>
            </a:r>
            <a:r>
              <a:rPr lang="en-US" sz="1200" kern="1200" dirty="0">
                <a:solidFill>
                  <a:schemeClr val="tx1"/>
                </a:solidFill>
                <a:effectLst/>
                <a:latin typeface="+mn-lt"/>
                <a:ea typeface="+mn-ea"/>
                <a:cs typeface="+mn-cs"/>
              </a:rPr>
              <a:t>they must think, </a:t>
            </a:r>
            <a:r>
              <a:rPr lang="en-US" sz="1200" i="1" kern="1200" dirty="0">
                <a:solidFill>
                  <a:schemeClr val="tx1"/>
                </a:solidFill>
                <a:effectLst/>
                <a:latin typeface="+mn-lt"/>
                <a:ea typeface="+mn-ea"/>
                <a:cs typeface="+mn-cs"/>
              </a:rPr>
              <a:t>Jesus could have found another place to share a supper.  </a:t>
            </a:r>
            <a:r>
              <a:rPr lang="en-US" sz="1200" kern="1200" dirty="0">
                <a:solidFill>
                  <a:schemeClr val="tx1"/>
                </a:solidFill>
                <a:effectLst/>
                <a:latin typeface="+mn-lt"/>
                <a:ea typeface="+mn-ea"/>
                <a:cs typeface="+mn-cs"/>
              </a:rPr>
              <a:t>As a respected Jewish teacher, Jesus is honoring the wrong person with His presence.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appearances can be deceiving.  And what appeared to be an unlikely person to welcome Jesus turns out to be someone highly receptive to Jesus’ kingdom message.  Notice that Luke actually skips mention of the meal and its conversation.  Luke is focused on the transformation, rather than the process.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Zacchaeus does an about-face in his entire pattern of life.  Whereas he had supervised the extortion of taxes and amassed great wealth, he now wants to return his hoarded wealth to the poor people whom he harmed.  He boldly promises, “I give half of my possessions to the poor, and if I have cheated anybody out of anything, I will pay back four times the amount” (Luke 19:8).  Compare that to the rich man who became sorrowful and gave up the invitation to follow Jesus (Luke 18:22–23).  Zacchaeus is responding the way that Jesus desires, by relinquishing his wealth.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Zacchaeus, it is not as simple as transferring the contents of a bank account.  He has to reverse-engineer the system that has profited him.  He pledges to support those he exploited, offering more than repayment: extravagant restitution.  When he promises to pay back four times as much, he is calculating high interest on the debts he now considers himself to owe.  It helps to understand that, during this time, those who cannot pay taxes often borrow at terrible rates—much like predatory payday loans work today.  Zacchaeus’s promise reveals a repentant heart seeking the benefit of others.  He is determined to repair the injustices he caused.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Jesus welcomes sincere repentance and announces that, “Salvation has come to this house, because this man, too, is a son of Abraham” (19:9).  It means, although Zacchaeus looked like a traitor to the Jewish people, he was actually a member of the “lost” Jesus has come to save (v.  10).  It wasn’t Zacchaeus’s ancestry that made Jesus say this; it was his response of faith.  Zacchaeus has enough faith to realize that any ill-gotten wealth he has accumulated will mean nothing under Christ’s rule.  Abraham was counted righteous for his faith—an active and radical trust in God that drove a life of sacrifice.  Because of his faith in God, Zacchaeus becomes a true child of Abraham by laying aside wealth and privilege.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Everyone except Jesus sees Zacchaeus as a treacherous ingrate who should not receive any grace.  Jesus doesn’t deny his past (calling him “lost” in v.  10).  But Jesus’ mission is to find the lost and to restore them to a close relationship with God.  We can never be too lost to be found by Him.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True repentance is demonstrated by a transformed life, and Jesus joyfully saves those who respond to His grace with genuine faith, regardless of their past.</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crowd criticized Jesus for associating with Zacchaeus because they viewed him as a dishonest traitor who had become wealthy by exploiting others. Rather than focusing on the meal Jesus shared with Zacchaeus, Luke emphasizes the dramatic transformation that followed. Zacchaeus willingly gave half of his possessions to the poor and promised to repay four times anyone he had cheated. His actions revealed genuine repentance and faith. Jesus declared that salvation had come to Zacchaeus's house because his faith identified him as a true son of Abraham. Christ's mission is to seek, save, and restore those who are spiritually lost.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God's Grace Reaches the Most Unlikely People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 society rejected Zacchaeus as beyond hope, Jesus saw a lost man ready to receive salvation. Christ looks beyond a person's past to the condition of the heart.</a:t>
            </a:r>
          </a:p>
          <a:p>
            <a:r>
              <a:rPr lang="en-US" sz="1200" b="1" kern="1200" dirty="0">
                <a:solidFill>
                  <a:schemeClr val="tx1"/>
                </a:solidFill>
                <a:effectLst/>
                <a:latin typeface="+mn-lt"/>
                <a:ea typeface="+mn-ea"/>
                <a:cs typeface="+mn-cs"/>
              </a:rPr>
              <a:t>2. Genuine Repentance Produces Visible Change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demonstrated repentance through generous giving and extravagant restitution. His transformed actions proved that his faith was sincere and that God's grace had changed his heart.</a:t>
            </a:r>
          </a:p>
          <a:p>
            <a:r>
              <a:rPr lang="en-US" sz="1200" b="1" kern="1200" dirty="0">
                <a:solidFill>
                  <a:schemeClr val="tx1"/>
                </a:solidFill>
                <a:effectLst/>
                <a:latin typeface="+mn-lt"/>
                <a:ea typeface="+mn-ea"/>
                <a:cs typeface="+mn-cs"/>
              </a:rPr>
              <a:t>3. Faith, Not Heritage, Makes One Part of God's Family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called Zacchaeus a "son of Abraham" because of his faith, not merely his ancestry. True membership in God's family is based on trusting and following Christ.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God's Grace Is Greater Than Our Past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sin, failure, or reputation is beyond Christ's power to forgive and restore.</a:t>
            </a:r>
          </a:p>
          <a:p>
            <a:r>
              <a:rPr lang="en-US" sz="1200" b="1" kern="1200" dirty="0">
                <a:solidFill>
                  <a:schemeClr val="tx1"/>
                </a:solidFill>
                <a:effectLst/>
                <a:latin typeface="+mn-lt"/>
                <a:ea typeface="+mn-ea"/>
                <a:cs typeface="+mn-cs"/>
              </a:rPr>
              <a:t>2. Repentance Requires More Than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True repentance is seen in changed priorities, restored relationships, and a willingness to correct past wrongs whenever possible.</a:t>
            </a:r>
          </a:p>
          <a:p>
            <a:r>
              <a:rPr lang="en-US" sz="1200" b="1" kern="1200" dirty="0">
                <a:solidFill>
                  <a:schemeClr val="tx1"/>
                </a:solidFill>
                <a:effectLst/>
                <a:latin typeface="+mn-lt"/>
                <a:ea typeface="+mn-ea"/>
                <a:cs typeface="+mn-cs"/>
              </a:rPr>
              <a:t>3. Christians Should Celebrate Restoration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Believers should rejoice when sinners come to Christ instead of allowing bitterness, resentment, or self-righteousness to hinder their compassion.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passage contrasts two very different responses to God's grace—the crowd's criticism and Zacchaeus's repentance. While the people focused on Zacchaeus's sinful past, Jesus focused on his potential for redemption. Their murmuring exposed hearts that desired justice without mercy, whereas Jesus demonstrated that God's justice and mercy meet through repentance and faith.</a:t>
            </a:r>
          </a:p>
          <a:p>
            <a:r>
              <a:rPr lang="en-US" sz="1200" kern="1200" dirty="0">
                <a:solidFill>
                  <a:schemeClr val="tx1"/>
                </a:solidFill>
                <a:effectLst/>
                <a:latin typeface="+mn-lt"/>
                <a:ea typeface="+mn-ea"/>
                <a:cs typeface="+mn-cs"/>
              </a:rPr>
              <a:t>Luke intentionally omits the details of the meal because the emphasis is not on the conversation but on its result. Zacchaeus experienced an immediate and unmistakable transformation. His willingness to surrender his wealth sharply contrasts with the rich ruler in the previous chapter, who walked away sorrowfully because he refused to part with his possessions. Zacchaeus gladly released what once controlled him because he had found something infinitely greater in Christ.</a:t>
            </a:r>
          </a:p>
          <a:p>
            <a:r>
              <a:rPr lang="en-US" sz="1200" kern="1200" dirty="0">
                <a:solidFill>
                  <a:schemeClr val="tx1"/>
                </a:solidFill>
                <a:effectLst/>
                <a:latin typeface="+mn-lt"/>
                <a:ea typeface="+mn-ea"/>
                <a:cs typeface="+mn-cs"/>
              </a:rPr>
              <a:t>His promise of fourfold restitution reveals more than legal compliance. Under the Mosaic Law, fourfold repayment was required in serious cases of theft (Exodus 22:1). Zacchaeus voluntarily imposed the highest standard upon himself, demonstrating a heart that desired not only forgiveness but also justice, restoration, and reconciliation. His generosity toward the poor further confirmed that greed no longer ruled his life.</a:t>
            </a:r>
          </a:p>
          <a:p>
            <a:r>
              <a:rPr lang="en-US" sz="1200" kern="1200" dirty="0">
                <a:solidFill>
                  <a:schemeClr val="tx1"/>
                </a:solidFill>
                <a:effectLst/>
                <a:latin typeface="+mn-lt"/>
                <a:ea typeface="+mn-ea"/>
                <a:cs typeface="+mn-cs"/>
              </a:rPr>
              <a:t>Jesus' declaration that Zacchaeus was "a son of Abraham" redefined what it means to belong to God's covenant people. Like Abraham, Zacchaeus responded with active faith that produced obedient action. His identity was no longer determined by his occupation or reputation but by his relationship with God through faith.</a:t>
            </a:r>
          </a:p>
          <a:p>
            <a:r>
              <a:rPr lang="en-US" sz="1200" kern="1200" dirty="0">
                <a:solidFill>
                  <a:schemeClr val="tx1"/>
                </a:solidFill>
                <a:effectLst/>
                <a:latin typeface="+mn-lt"/>
                <a:ea typeface="+mn-ea"/>
                <a:cs typeface="+mn-cs"/>
              </a:rPr>
              <a:t>The passage concludes with one of the clearest summaries of Christ's earthly mission: </a:t>
            </a:r>
            <a:r>
              <a:rPr lang="en-US" sz="1200" b="1" kern="1200" dirty="0">
                <a:solidFill>
                  <a:schemeClr val="tx1"/>
                </a:solidFill>
                <a:effectLst/>
                <a:latin typeface="+mn-lt"/>
                <a:ea typeface="+mn-ea"/>
                <a:cs typeface="+mn-cs"/>
              </a:rPr>
              <a:t>"For the Son of man is come to seek and to save that which was lost"</a:t>
            </a:r>
            <a:r>
              <a:rPr lang="en-US" sz="1200" kern="1200" dirty="0">
                <a:solidFill>
                  <a:schemeClr val="tx1"/>
                </a:solidFill>
                <a:effectLst/>
                <a:latin typeface="+mn-lt"/>
                <a:ea typeface="+mn-ea"/>
                <a:cs typeface="+mn-cs"/>
              </a:rPr>
              <a:t> (Luke 19:10). Zacchaeus stands as living proof that no one is too sinful, too wealthy, too despised, or too far from God to be found by Jesus. The gospel transforms sinners into disciples, replaces greed with generosity, and restores broken people to fellowship with God.</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1527815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Sharing a meal in God's presence symbolizes fellowship, covenant, and restored relationship with Him—a reality fully realized through Jesus Christ.</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accepting Jesus' invitation into his home, Zacchaeus unknowingly entered into fellowship with God Himself. In the ancient world, sharing a meal represented friendship, acceptance, and covenant relationship. This biblical theme reaches back to the "bread of the Presence" in the tabernacle, where God symbolically shared fellowship with His people. Jesus later declared that He was greater than the temple, making His presence the true place of communion with God. This imagery ultimately points to the Lord's Supper, where believers celebrate Christ's sacrifice and enjoy ongoing fellowship with Him.</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Shared Meals Represent Covenant Fellowship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Throughout Scripture, eating together signifies acceptance, peace, friendship, and a restored relationship. Jesus' meal with Zacchaeus publicly demonstrated God's acceptance of a repentant sinner.</a:t>
            </a:r>
          </a:p>
          <a:p>
            <a:r>
              <a:rPr lang="en-US" sz="1200" b="1" kern="1200" dirty="0">
                <a:solidFill>
                  <a:schemeClr val="tx1"/>
                </a:solidFill>
                <a:effectLst/>
                <a:latin typeface="+mn-lt"/>
                <a:ea typeface="+mn-ea"/>
                <a:cs typeface="+mn-cs"/>
              </a:rPr>
              <a:t>2. Jesus Is God's Presence Among His People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bread of the Presence foreshadowed God's desire to dwell with His people. Jesus fulfilled this symbolism by becoming "Immanuel"—God with us—and offering direct fellowship with the Father.</a:t>
            </a:r>
          </a:p>
          <a:p>
            <a:r>
              <a:rPr lang="en-US" sz="1200" b="1" kern="1200" dirty="0">
                <a:solidFill>
                  <a:schemeClr val="tx1"/>
                </a:solidFill>
                <a:effectLst/>
                <a:latin typeface="+mn-lt"/>
                <a:ea typeface="+mn-ea"/>
                <a:cs typeface="+mn-cs"/>
              </a:rPr>
              <a:t>3. Communion Celebrates Restored Fellowship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meal shared with Zacchaeus anticipates the Lord's Supper, where believers remember Christ's sacrifice and celebrate the new covenant that restores sinners to fellowship with God.</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Invites Everyone into Fellowship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Christ welcomes all who come to Him in faith, regardless of their past, offering forgiveness and a restored relationship with God.</a:t>
            </a:r>
          </a:p>
          <a:p>
            <a:r>
              <a:rPr lang="en-US" sz="1200" b="1" kern="1200" dirty="0">
                <a:solidFill>
                  <a:schemeClr val="tx1"/>
                </a:solidFill>
                <a:effectLst/>
                <a:latin typeface="+mn-lt"/>
                <a:ea typeface="+mn-ea"/>
                <a:cs typeface="+mn-cs"/>
              </a:rPr>
              <a:t>2. Fellowship with God Changes Lives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Spending time in Christ's presence transforms the heart, producing repentance, obedience, and a desire to honor Him.</a:t>
            </a:r>
          </a:p>
          <a:p>
            <a:r>
              <a:rPr lang="en-US" sz="1200" b="1" kern="1200" dirty="0">
                <a:solidFill>
                  <a:schemeClr val="tx1"/>
                </a:solidFill>
                <a:effectLst/>
                <a:latin typeface="+mn-lt"/>
                <a:ea typeface="+mn-ea"/>
                <a:cs typeface="+mn-cs"/>
              </a:rPr>
              <a:t>3. Communion Reminds Believers of God's Grace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Lord's Table is more than a memorial; it is a celebration of Christ's sacrifice, God's covenant faithfulness, and the unity believers share with Him and one another.</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reflection connects one of Scripture's most consistent themes—table fellowship—with God's plan of redemption. In the ancient Near East, sharing a meal established trust, peace, and covenant relationship. By choosing to dine with Zacchaeus, Jesus did far more than accept hospitality; He publicly declared that a repentant sinner could be restored to fellowship with God.</a:t>
            </a:r>
          </a:p>
          <a:p>
            <a:r>
              <a:rPr lang="en-US" sz="1200" kern="1200" dirty="0">
                <a:solidFill>
                  <a:schemeClr val="tx1"/>
                </a:solidFill>
                <a:effectLst/>
                <a:latin typeface="+mn-lt"/>
                <a:ea typeface="+mn-ea"/>
                <a:cs typeface="+mn-cs"/>
              </a:rPr>
              <a:t>The reference to the </a:t>
            </a:r>
            <a:r>
              <a:rPr lang="en-US" sz="1200" b="1" kern="1200" dirty="0">
                <a:solidFill>
                  <a:schemeClr val="tx1"/>
                </a:solidFill>
                <a:effectLst/>
                <a:latin typeface="+mn-lt"/>
                <a:ea typeface="+mn-ea"/>
                <a:cs typeface="+mn-cs"/>
              </a:rPr>
              <a:t>bread of the Presence</a:t>
            </a:r>
            <a:r>
              <a:rPr lang="en-US" sz="1200" kern="1200" dirty="0">
                <a:solidFill>
                  <a:schemeClr val="tx1"/>
                </a:solidFill>
                <a:effectLst/>
                <a:latin typeface="+mn-lt"/>
                <a:ea typeface="+mn-ea"/>
                <a:cs typeface="+mn-cs"/>
              </a:rPr>
              <a:t> (Exodus 25:30) deepens this connection. Although God did not physically consume the bread, it symbolized His continual presence among His covenant people and His desire for communion with them. The table in the tabernacle anticipated a greater reality that would be fulfilled in Christ.</a:t>
            </a:r>
          </a:p>
          <a:p>
            <a:r>
              <a:rPr lang="en-US" sz="1200" kern="1200" dirty="0">
                <a:solidFill>
                  <a:schemeClr val="tx1"/>
                </a:solidFill>
                <a:effectLst/>
                <a:latin typeface="+mn-lt"/>
                <a:ea typeface="+mn-ea"/>
                <a:cs typeface="+mn-cs"/>
              </a:rPr>
              <a:t>Jesus' declaration that He is </a:t>
            </a:r>
            <a:r>
              <a:rPr lang="en-US" sz="1200" b="1" kern="1200" dirty="0">
                <a:solidFill>
                  <a:schemeClr val="tx1"/>
                </a:solidFill>
                <a:effectLst/>
                <a:latin typeface="+mn-lt"/>
                <a:ea typeface="+mn-ea"/>
                <a:cs typeface="+mn-cs"/>
              </a:rPr>
              <a:t>greater than the temple</a:t>
            </a:r>
            <a:r>
              <a:rPr lang="en-US" sz="1200" kern="1200" dirty="0">
                <a:solidFill>
                  <a:schemeClr val="tx1"/>
                </a:solidFill>
                <a:effectLst/>
                <a:latin typeface="+mn-lt"/>
                <a:ea typeface="+mn-ea"/>
                <a:cs typeface="+mn-cs"/>
              </a:rPr>
              <a:t> (Matthew 12:6) shifts the focus from a sacred place to a sacred Person. God's presence is no longer centered in a building but in Jesus Christ Himself. Wherever Christ is welcomed, fellowship with God becomes possible.</a:t>
            </a:r>
          </a:p>
          <a:p>
            <a:r>
              <a:rPr lang="en-US" sz="1200" kern="1200" dirty="0">
                <a:solidFill>
                  <a:schemeClr val="tx1"/>
                </a:solidFill>
                <a:effectLst/>
                <a:latin typeface="+mn-lt"/>
                <a:ea typeface="+mn-ea"/>
                <a:cs typeface="+mn-cs"/>
              </a:rPr>
              <a:t>The meal in Zacchaeus's home also foreshadows the </a:t>
            </a:r>
            <a:r>
              <a:rPr lang="en-US" sz="1200" b="1" kern="1200" dirty="0">
                <a:solidFill>
                  <a:schemeClr val="tx1"/>
                </a:solidFill>
                <a:effectLst/>
                <a:latin typeface="+mn-lt"/>
                <a:ea typeface="+mn-ea"/>
                <a:cs typeface="+mn-cs"/>
              </a:rPr>
              <a:t>Lord's Supper</a:t>
            </a:r>
            <a:r>
              <a:rPr lang="en-US" sz="1200" kern="1200" dirty="0">
                <a:solidFill>
                  <a:schemeClr val="tx1"/>
                </a:solidFill>
                <a:effectLst/>
                <a:latin typeface="+mn-lt"/>
                <a:ea typeface="+mn-ea"/>
                <a:cs typeface="+mn-cs"/>
              </a:rPr>
              <a:t>. Both meals proclaim grace before merit, fellowship through Christ, and restored relationship with God. At Zacchaeus's table, Jesus welcomed a repentant sinner into fellowship. At the Lord's Table, believers remember Christ's pierced body and shed blood, celebrating the new covenant that grants continual access to God's presence.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Ultimately, this passage reminds believers that the Bible tells one unified story: </a:t>
            </a:r>
            <a:r>
              <a:rPr lang="en-US" sz="1200" b="1" kern="1200" dirty="0">
                <a:solidFill>
                  <a:schemeClr val="tx1"/>
                </a:solidFill>
                <a:effectLst/>
                <a:latin typeface="+mn-lt"/>
                <a:ea typeface="+mn-ea"/>
                <a:cs typeface="+mn-cs"/>
              </a:rPr>
              <a:t>God continually seeks to dwell among His people.</a:t>
            </a:r>
            <a:r>
              <a:rPr lang="en-US" sz="1200" kern="1200" dirty="0">
                <a:solidFill>
                  <a:schemeClr val="tx1"/>
                </a:solidFill>
                <a:effectLst/>
                <a:latin typeface="+mn-lt"/>
                <a:ea typeface="+mn-ea"/>
                <a:cs typeface="+mn-cs"/>
              </a:rPr>
              <a:t> From the bread of the Presence, to Jesus dining with Zacchaeus, to the Lord's Supper, and ultimately to the marriage supper of the Lamb (Revelation 19:9), every sacred meal points to God's desire to restore broken sinners into joyful, everlasting fellowship with Himself through Jesus Christ.</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1983981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0000" lnSpcReduction="20000"/>
          </a:bodyPr>
          <a:lstStyle/>
          <a:p>
            <a:r>
              <a:rPr lang="en-US" sz="1200" b="1" kern="1200" dirty="0">
                <a:solidFill>
                  <a:schemeClr val="tx1"/>
                </a:solidFill>
                <a:effectLst/>
                <a:latin typeface="+mn-lt"/>
                <a:ea typeface="+mn-ea"/>
                <a:cs typeface="+mn-cs"/>
              </a:rPr>
              <a:t>Apply the Message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welcomes every sinner who humbly seeks Him, and His saving grace transforms outsiders into faithful disciples who extend His grace to others.</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Unlike Peter, who was restored after failing as a disciple, Zacchaeus began as an outsider—despised by society and separated from God's people. Yet Jesus intentionally sought him, demonstrating that salvation is available to anyone who responds in faith. Luke focuses less on the conversation between Jesus and Zacchaeus than on the unmistakable evidence of transformation. Zacchaeus exchanged exploitation for generosity, greed for restitution, and self-interest for obedience. His story reminds believers that Christ still seeks the lost and calls His followers to recognize those whose hearts are ready to receive the gospel.</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Seeks Those Others Overlook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Christ intentionally pursued Zacchaeus, proving that no one is beyond the reach of God's saving grace.</a:t>
            </a:r>
          </a:p>
          <a:p>
            <a:r>
              <a:rPr lang="en-US" sz="1200" b="1" kern="1200" dirty="0">
                <a:solidFill>
                  <a:schemeClr val="tx1"/>
                </a:solidFill>
                <a:effectLst/>
                <a:latin typeface="+mn-lt"/>
                <a:ea typeface="+mn-ea"/>
                <a:cs typeface="+mn-cs"/>
              </a:rPr>
              <a:t>2. Genuine Salvation Produces Lasting Transformation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evidence of Zacchaeus's faith was seen in a completely changed life marked by repentance, generosity, and restitution.</a:t>
            </a:r>
          </a:p>
          <a:p>
            <a:r>
              <a:rPr lang="en-US" sz="1200" b="1" kern="1200" dirty="0">
                <a:solidFill>
                  <a:schemeClr val="tx1"/>
                </a:solidFill>
                <a:effectLst/>
                <a:latin typeface="+mn-lt"/>
                <a:ea typeface="+mn-ea"/>
                <a:cs typeface="+mn-cs"/>
              </a:rPr>
              <a:t>3. Believers Must Look for Those Ready to Receive Christ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Just as Jesus recognized Zacchaeus's seeking heart, Christians are called to see people through God's eyes rather than through human prejudice.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Never Judge a Person's Heart by Their Reputation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God often works in the lives of those whom society has written off or ignored.</a:t>
            </a:r>
          </a:p>
          <a:p>
            <a:r>
              <a:rPr lang="en-US" sz="1200" b="1" kern="1200" dirty="0">
                <a:solidFill>
                  <a:schemeClr val="tx1"/>
                </a:solidFill>
                <a:effectLst/>
                <a:latin typeface="+mn-lt"/>
                <a:ea typeface="+mn-ea"/>
                <a:cs typeface="+mn-cs"/>
              </a:rPr>
              <a:t>2. Celebrate Transformation Instead of Questioning Grace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God changes someone's life, believers should rejoice rather than doubt the sincerity of their conversion.</a:t>
            </a:r>
          </a:p>
          <a:p>
            <a:r>
              <a:rPr lang="en-US" sz="1200" b="1" kern="1200" dirty="0">
                <a:solidFill>
                  <a:schemeClr val="tx1"/>
                </a:solidFill>
                <a:effectLst/>
                <a:latin typeface="+mn-lt"/>
                <a:ea typeface="+mn-ea"/>
                <a:cs typeface="+mn-cs"/>
              </a:rPr>
              <a:t>3. Join Jesus in Seeking the Lost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Christ calls His followers to actively look for people who are spiritually searching and lovingly point them to Him.</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application broadens the focus from Zacchaeus's personal conversion to the mission of every believer. Peter's restoration demonstrates Christ's mercy toward those already in His family who have fallen, while Zacchaeus's conversion demonstrates His pursuit of those still outside the family of God. Together, these accounts reveal that Jesus seeks both the wandering believer and the lost sinner.</a:t>
            </a:r>
          </a:p>
          <a:p>
            <a:r>
              <a:rPr lang="en-US" sz="1200" kern="1200" dirty="0">
                <a:solidFill>
                  <a:schemeClr val="tx1"/>
                </a:solidFill>
                <a:effectLst/>
                <a:latin typeface="+mn-lt"/>
                <a:ea typeface="+mn-ea"/>
                <a:cs typeface="+mn-cs"/>
              </a:rPr>
              <a:t>Luke intentionally omits the details of Jesus' conversation with Zacchaeus because the transformed life speaks louder than the words exchanged. The evidence of salvation is found in Zacchaeus's actions. His life changed so dramatically that his former abilities—tracking debts and calculating payments—were now used to bless those he had previously harmed. The same talents once used for selfish gain became instruments of righteousness.</a:t>
            </a:r>
          </a:p>
          <a:p>
            <a:r>
              <a:rPr lang="en-US" sz="1200" kern="1200" dirty="0">
                <a:solidFill>
                  <a:schemeClr val="tx1"/>
                </a:solidFill>
                <a:effectLst/>
                <a:latin typeface="+mn-lt"/>
                <a:ea typeface="+mn-ea"/>
                <a:cs typeface="+mn-cs"/>
              </a:rPr>
              <a:t>The passage also challenges believers to avoid placing unnecessary barriers before those seeking Christ. While salvation always results in repentance and obedience, Scripture shows that God often works differently in each person's journey. The thief on the cross, Zacchaeus, Peter, and countless others came to Christ under very different circumstances, yet each responded in genuine faith.</a:t>
            </a:r>
          </a:p>
          <a:p>
            <a:r>
              <a:rPr lang="en-US" sz="1200" kern="1200" dirty="0">
                <a:solidFill>
                  <a:schemeClr val="tx1"/>
                </a:solidFill>
                <a:effectLst/>
                <a:latin typeface="+mn-lt"/>
                <a:ea typeface="+mn-ea"/>
                <a:cs typeface="+mn-cs"/>
              </a:rPr>
              <a:t>Finally, Jesus' ability to recognize a spiritually hungry man hidden in a tree reminds believers to look beyond appearances. There are people all around us who are quietly searching for hope, truth, and forgiveness. Like Jesus, Christians are called to see what others miss, extending the gospel with compassion rather than condemnation. As Jesus declared, </a:t>
            </a:r>
            <a:r>
              <a:rPr lang="en-US" sz="1200" b="1" kern="1200" dirty="0">
                <a:solidFill>
                  <a:schemeClr val="tx1"/>
                </a:solidFill>
                <a:effectLst/>
                <a:latin typeface="+mn-lt"/>
                <a:ea typeface="+mn-ea"/>
                <a:cs typeface="+mn-cs"/>
              </a:rPr>
              <a:t>"The harvest truly is great"</a:t>
            </a:r>
            <a:r>
              <a:rPr lang="en-US" sz="1200" kern="1200" dirty="0">
                <a:solidFill>
                  <a:schemeClr val="tx1"/>
                </a:solidFill>
                <a:effectLst/>
                <a:latin typeface="+mn-lt"/>
                <a:ea typeface="+mn-ea"/>
                <a:cs typeface="+mn-cs"/>
              </a:rPr>
              <a:t> (Luke 10:2). The church's mission is to seek the lost with the same grace, wisdom, and love that Christ showed to Zacchaeus.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Lesson God Wants Us to Learn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God wants us to understand that no one is beyond His saving grace. Jesus intentionally seeks those who are spiritually lost, welcomes them into fellowship, and transforms their lives through repentance and faith. As His followers, we must look beyond appearances, reject prejudice, and actively seek opportunities to share the gospel, trusting God to change hearts and restore lives for His glory.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14</a:t>
            </a:fld>
            <a:endParaRPr lang="en-US"/>
          </a:p>
        </p:txBody>
      </p:sp>
    </p:spTree>
    <p:extLst>
      <p:ext uri="{BB962C8B-B14F-4D97-AF65-F5344CB8AC3E}">
        <p14:creationId xmlns:p14="http://schemas.microsoft.com/office/powerpoint/2010/main" val="2015665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5E9FC-A69C-22CA-5976-103355885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46090-4CC5-7CCD-BA1B-8B28CA53A08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EDBAB7D-9F1B-F88B-7714-7F1F6A2FF98B}"/>
              </a:ext>
            </a:extLst>
          </p:cNvPr>
          <p:cNvSpPr>
            <a:spLocks noGrp="1"/>
          </p:cNvSpPr>
          <p:nvPr>
            <p:ph type="body" idx="1"/>
          </p:nvPr>
        </p:nvSpPr>
        <p:spPr/>
        <p:txBody>
          <a:bodyPr>
            <a:normAutofit/>
          </a:bodyPr>
          <a:lstStyle/>
          <a:p>
            <a:r>
              <a:rPr lang="en-US" sz="1200" b="1" kern="1200" dirty="0">
                <a:solidFill>
                  <a:schemeClr val="tx1"/>
                </a:solidFill>
                <a:effectLst/>
                <a:latin typeface="+mn-lt"/>
                <a:ea typeface="+mn-ea"/>
                <a:cs typeface="+mn-cs"/>
              </a:rPr>
              <a:t>1 Are there Christians with conversion narratives that you’re tempted to doubt? Who?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Christians have conversions without a specific date to share.  Children who were saved at a young age, they might have no memory of a time before Jesus.  Perhaps there is someone you know who doesn’t use the same language as you do to describe a relationship with Jesus, and that might cause you to doubt if they “really know. ”</a:t>
            </a:r>
          </a:p>
          <a:p>
            <a:r>
              <a:rPr lang="en-US" sz="1200" b="1" kern="1200" dirty="0">
                <a:solidFill>
                  <a:schemeClr val="tx1"/>
                </a:solidFill>
                <a:effectLst/>
                <a:latin typeface="+mn-lt"/>
                <a:ea typeface="+mn-ea"/>
                <a:cs typeface="+mn-cs"/>
              </a:rPr>
              <a:t>2 How can we remember to trust Jesus for salvation?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is nothing that removes us so far from God that Jesus could never find us.  Jesus saw Zacchaeus’s readiness to hear about the kingdom, and Jesus has that same insight into us.  We don’t find ourselves or save ourselves.  Jesus does that. </a:t>
            </a:r>
          </a:p>
          <a:p>
            <a:r>
              <a:rPr lang="en-US" sz="1200" b="1" kern="1200" dirty="0">
                <a:solidFill>
                  <a:schemeClr val="tx1"/>
                </a:solidFill>
                <a:effectLst/>
                <a:latin typeface="+mn-lt"/>
                <a:ea typeface="+mn-ea"/>
                <a:cs typeface="+mn-cs"/>
              </a:rPr>
              <a:t>3 Where do you have to look to find the plentiful harvest of people curious about Jesus?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people all around us who are curious about faith.  When we live so as to reflect the love of God, people will take notice.  The effect may not be immediate, but our actions and words will leave a lasting impression.  Could your kindness to the grocery store cashier be the first step in a chain that leads them to Jesus?</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FF3D40F-9CB9-4B2E-D591-06180C81E2CE}"/>
              </a:ext>
            </a:extLst>
          </p:cNvPr>
          <p:cNvSpPr>
            <a:spLocks noGrp="1"/>
          </p:cNvSpPr>
          <p:nvPr>
            <p:ph type="sldNum" sz="quarter" idx="10"/>
          </p:nvPr>
        </p:nvSpPr>
        <p:spPr/>
        <p:txBody>
          <a:bodyPr/>
          <a:lstStyle/>
          <a:p>
            <a:fld id="{0BB98531-EBAC-4738-AC3B-4AA42F6013B1}" type="slidenum">
              <a:rPr lang="en-US" smtClean="0"/>
              <a:pPr/>
              <a:t>15</a:t>
            </a:fld>
            <a:endParaRPr lang="en-US"/>
          </a:p>
        </p:txBody>
      </p:sp>
    </p:spTree>
    <p:extLst>
      <p:ext uri="{BB962C8B-B14F-4D97-AF65-F5344CB8AC3E}">
        <p14:creationId xmlns:p14="http://schemas.microsoft.com/office/powerpoint/2010/main" val="1156911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0000" lnSpcReduction="20000"/>
          </a:bodyPr>
          <a:lstStyle/>
          <a:p>
            <a:r>
              <a:rPr lang="en-US" sz="1200" b="1" kern="1200" dirty="0">
                <a:solidFill>
                  <a:schemeClr val="tx1"/>
                </a:solidFill>
                <a:effectLst/>
                <a:latin typeface="+mn-lt"/>
                <a:ea typeface="+mn-ea"/>
                <a:cs typeface="+mn-cs"/>
              </a:rPr>
              <a:t>Saying "yes" to Jesus requires more than belief—it produces a transformed life marked by obedience, generosity, repentance, and a commitment to restore what sin has broken.</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Responding to Jesus is far more than expressing admiration or agreement. Genuine faith transforms the heart, changing priorities, relationships, and daily conduct. Zacchaeus demonstrates that God's grace makes possible what seems impossible, even for the wealthy. His encounter with Christ led him to abandon greed, make restitution, and practice generosity. Believers today are likewise called to examine their lives, repair harm they have caused, reject sinful cultural patterns, and become agents of God's righteousness, reconciliation, and hospitality within their communities.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Following Jesus Requires Life Transformation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true "yes" to Christ changes how believers think, live, spend, and relate to others. Discipleship is demonstrated through obedient action, not merely verbal profession.</a:t>
            </a:r>
          </a:p>
          <a:p>
            <a:r>
              <a:rPr lang="en-US" sz="1200" b="1" kern="1200" dirty="0">
                <a:solidFill>
                  <a:schemeClr val="tx1"/>
                </a:solidFill>
                <a:effectLst/>
                <a:latin typeface="+mn-lt"/>
                <a:ea typeface="+mn-ea"/>
                <a:cs typeface="+mn-cs"/>
              </a:rPr>
              <a:t>2. God's Grace Makes the Impossible Possible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wealth and worldly success often become obstacles to faith, Zacchaeus proves that God's transforming grace can free anyone from the power of greed and selfishness.</a:t>
            </a:r>
          </a:p>
          <a:p>
            <a:r>
              <a:rPr lang="en-US" sz="1200" b="1" kern="1200" dirty="0">
                <a:solidFill>
                  <a:schemeClr val="tx1"/>
                </a:solidFill>
                <a:effectLst/>
                <a:latin typeface="+mn-lt"/>
                <a:ea typeface="+mn-ea"/>
                <a:cs typeface="+mn-cs"/>
              </a:rPr>
              <a:t>3. Repentance Includes Restoration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Biblical repentance goes beyond confessing sin. It seeks to repair damaged relationships, restore what has been wrongfully taken, and pursue justice, generosity, and reconciliation.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Obedience Is the Evidence of Genuine Faith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Faith is demonstrated by daily choices that honor Christ and reflect His character.</a:t>
            </a:r>
          </a:p>
          <a:p>
            <a:r>
              <a:rPr lang="en-US" sz="1200" b="1" kern="1200" dirty="0">
                <a:solidFill>
                  <a:schemeClr val="tx1"/>
                </a:solidFill>
                <a:effectLst/>
                <a:latin typeface="+mn-lt"/>
                <a:ea typeface="+mn-ea"/>
                <a:cs typeface="+mn-cs"/>
              </a:rPr>
              <a:t>2. Christians Must Rise Above Cultural Standards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Believers are called to live according to God's righteousness rather than simply following what society considers acceptable.</a:t>
            </a:r>
          </a:p>
          <a:p>
            <a:r>
              <a:rPr lang="en-US" sz="1200" b="1" kern="1200" dirty="0">
                <a:solidFill>
                  <a:schemeClr val="tx1"/>
                </a:solidFill>
                <a:effectLst/>
                <a:latin typeface="+mn-lt"/>
                <a:ea typeface="+mn-ea"/>
                <a:cs typeface="+mn-cs"/>
              </a:rPr>
              <a:t>3. God's People Should Be Instruments of Restoration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Followers of Christ should actively seek opportunities to heal broken relationships, correct injustice, and extend grace to others.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reflection moves beyond Zacchaeus's conversion to emphasize the lifelong implications of discipleship. Luke presents salvation not as a momentary decision but as the beginning of a transformed way of living. Zacchaeus did not simply believe in Jesus; he reordered his entire life around Christ's values. His generosity, restitution, and humility became visible evidence of an inward change.</a:t>
            </a:r>
          </a:p>
          <a:p>
            <a:r>
              <a:rPr lang="en-US" sz="1200" kern="1200" dirty="0">
                <a:solidFill>
                  <a:schemeClr val="tx1"/>
                </a:solidFill>
                <a:effectLst/>
                <a:latin typeface="+mn-lt"/>
                <a:ea typeface="+mn-ea"/>
                <a:cs typeface="+mn-cs"/>
              </a:rPr>
              <a:t>The comparison with the rich ruler is intentional. Both men possessed wealth, but only Zacchaeus surrendered its control over his heart. The rich ruler illustrates human inability, while Zacchaeus illustrates divine possibility. Jesus' statement, </a:t>
            </a:r>
            <a:r>
              <a:rPr lang="en-US" sz="1200" b="1" kern="1200" dirty="0">
                <a:solidFill>
                  <a:schemeClr val="tx1"/>
                </a:solidFill>
                <a:effectLst/>
                <a:latin typeface="+mn-lt"/>
                <a:ea typeface="+mn-ea"/>
                <a:cs typeface="+mn-cs"/>
              </a:rPr>
              <a:t>"The things which are impossible with men are possible with God"</a:t>
            </a:r>
            <a:r>
              <a:rPr lang="en-US" sz="1200" kern="1200" dirty="0">
                <a:solidFill>
                  <a:schemeClr val="tx1"/>
                </a:solidFill>
                <a:effectLst/>
                <a:latin typeface="+mn-lt"/>
                <a:ea typeface="+mn-ea"/>
                <a:cs typeface="+mn-cs"/>
              </a:rPr>
              <a:t> (Luke 18:27), finds its practical fulfillment in Zacchaeus's transformed life.</a:t>
            </a:r>
          </a:p>
          <a:p>
            <a:r>
              <a:rPr lang="en-US" sz="1200" kern="1200" dirty="0">
                <a:solidFill>
                  <a:schemeClr val="tx1"/>
                </a:solidFill>
                <a:effectLst/>
                <a:latin typeface="+mn-lt"/>
                <a:ea typeface="+mn-ea"/>
                <a:cs typeface="+mn-cs"/>
              </a:rPr>
              <a:t>The reflection also highlights an important biblical principle: repentance seeks restoration. Zacchaeus accepted responsibility for the harm he had caused and willingly bore the personal cost of making things right. His example reflects God's justice tempered by mercy. Christians are likewise called to pursue reconciliation wherever possible, correcting wrongs, restoring trust, and demonstrating Christ's love through tangible actions.</a:t>
            </a:r>
          </a:p>
          <a:p>
            <a:r>
              <a:rPr lang="en-US" sz="1200" kern="1200" dirty="0">
                <a:solidFill>
                  <a:schemeClr val="tx1"/>
                </a:solidFill>
                <a:effectLst/>
                <a:latin typeface="+mn-lt"/>
                <a:ea typeface="+mn-ea"/>
                <a:cs typeface="+mn-cs"/>
              </a:rPr>
              <a:t>Finally, the application broadens beyond individual relationships to societal responsibility. While Zacchaeus had operated within a corrupt but accepted system, Jesus called him to a higher standard. Likewise, believers are challenged to evaluate not only personal conduct but also their participation in systems or practices that harm others. The gospel calls Christians to become agents of righteousness, generosity, and hospitality, reflecting God's kingdom in every sphere of life.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Ultimately, Zacchaeus teaches that </a:t>
            </a:r>
            <a:r>
              <a:rPr lang="en-US" sz="1200" b="1" kern="1200" dirty="0">
                <a:solidFill>
                  <a:schemeClr val="tx1"/>
                </a:solidFill>
                <a:effectLst/>
                <a:latin typeface="+mn-lt"/>
                <a:ea typeface="+mn-ea"/>
                <a:cs typeface="+mn-cs"/>
              </a:rPr>
              <a:t>saving faith always produces transformed living.</a:t>
            </a:r>
            <a:r>
              <a:rPr lang="en-US" sz="1200" kern="1200" dirty="0">
                <a:solidFill>
                  <a:schemeClr val="tx1"/>
                </a:solidFill>
                <a:effectLst/>
                <a:latin typeface="+mn-lt"/>
                <a:ea typeface="+mn-ea"/>
                <a:cs typeface="+mn-cs"/>
              </a:rPr>
              <a:t> Saying "yes" to Jesus is not merely accepting His message—it is embracing His Lordship. Genuine discipleship changes priorities, reshapes relationships, corrects past wrongs, serves others with generosity, and demonstrates that God's grace has made all things new (2 Corinthians 5:17).</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0BB98531-EBAC-4738-AC3B-4AA42F6013B1}" type="slidenum">
              <a:rPr lang="en-US" smtClean="0"/>
              <a:pPr/>
              <a:t>16</a:t>
            </a:fld>
            <a:endParaRPr lang="en-US"/>
          </a:p>
        </p:txBody>
      </p:sp>
    </p:spTree>
    <p:extLst>
      <p:ext uri="{BB962C8B-B14F-4D97-AF65-F5344CB8AC3E}">
        <p14:creationId xmlns:p14="http://schemas.microsoft.com/office/powerpoint/2010/main" val="3665585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55000" lnSpcReduction="20000"/>
          </a:bodyPr>
          <a:lstStyle/>
          <a:p>
            <a:r>
              <a:rPr lang="en-US" sz="1200" b="1" kern="1200" dirty="0">
                <a:solidFill>
                  <a:schemeClr val="tx1"/>
                </a:solidFill>
                <a:effectLst/>
                <a:latin typeface="+mn-lt"/>
                <a:ea typeface="+mn-ea"/>
                <a:cs typeface="+mn-cs"/>
              </a:rPr>
              <a:t>Live It Out: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God calls believers to see people through the eyes of Christ, recognizing the potential for salvation in every person and faithfully sharing the gospel with those who are spiritually searching. </a:t>
            </a:r>
            <a:r>
              <a:rPr lang="en-US" sz="1200" kern="1200" dirty="0">
                <a:solidFill>
                  <a:schemeClr val="tx1"/>
                </a:solidFill>
                <a:effectLst/>
                <a:latin typeface="+mn-lt"/>
                <a:ea typeface="+mn-ea"/>
                <a:cs typeface="+mn-cs"/>
              </a:rPr>
              <a:t>Jesus never viewed people as hopeless or beyond redemption. While others saw Zacchaeus as an irredeemable sinner, Jesus saw a heart prepared to receive God's grace. Christ intentionally sought him, leading to repentance and salvation. Believers are called to develop the same spiritual vision, asking God to help them recognize those who are ready to hear the gospel. Instead of writing people off because of their past, Christians should pray for wisdom, compassion, and opportunities to share the hope found in Jesus Christ.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1. Jesus Sees What Others Cannot </a:t>
            </a:r>
            <a:r>
              <a:rPr lang="en-US" sz="1200" kern="1200" dirty="0">
                <a:solidFill>
                  <a:schemeClr val="tx1"/>
                </a:solidFill>
                <a:effectLst/>
                <a:latin typeface="+mn-lt"/>
                <a:ea typeface="+mn-ea"/>
                <a:cs typeface="+mn-cs"/>
              </a:rPr>
              <a:t>Where society saw a corrupt tax collector, Jesus saw a man ready to repent and believe.</a:t>
            </a:r>
          </a:p>
          <a:p>
            <a:pPr lvl="1"/>
            <a:r>
              <a:rPr lang="en-US" sz="1200" b="1" kern="1200" dirty="0">
                <a:solidFill>
                  <a:schemeClr val="tx1"/>
                </a:solidFill>
                <a:effectLst/>
                <a:latin typeface="+mn-lt"/>
                <a:ea typeface="+mn-ea"/>
                <a:cs typeface="+mn-cs"/>
              </a:rPr>
              <a:t>2. Every Person Has Salvation Potential </a:t>
            </a:r>
            <a:r>
              <a:rPr lang="en-US" sz="1200" kern="1200" dirty="0">
                <a:solidFill>
                  <a:schemeClr val="tx1"/>
                </a:solidFill>
                <a:effectLst/>
                <a:latin typeface="+mn-lt"/>
                <a:ea typeface="+mn-ea"/>
                <a:cs typeface="+mn-cs"/>
              </a:rPr>
              <a:t>No one is beyond God's saving grace. The gospel is for all who will respond in faith.</a:t>
            </a:r>
          </a:p>
          <a:p>
            <a:pPr lvl="1"/>
            <a:r>
              <a:rPr lang="en-US" sz="1200" b="1" kern="1200" dirty="0">
                <a:solidFill>
                  <a:schemeClr val="tx1"/>
                </a:solidFill>
                <a:effectLst/>
                <a:latin typeface="+mn-lt"/>
                <a:ea typeface="+mn-ea"/>
                <a:cs typeface="+mn-cs"/>
              </a:rPr>
              <a:t>3. Believers Are Called to Join Christ's Mission </a:t>
            </a:r>
            <a:r>
              <a:rPr lang="en-US" sz="1200" kern="1200" dirty="0">
                <a:solidFill>
                  <a:schemeClr val="tx1"/>
                </a:solidFill>
                <a:effectLst/>
                <a:latin typeface="+mn-lt"/>
                <a:ea typeface="+mn-ea"/>
                <a:cs typeface="+mn-cs"/>
              </a:rPr>
              <a:t>Christ's followers should pray for discernment, seek opportunities to witness, and faithfully share the good news with those around them.</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1. Refuse to Give Up on People </a:t>
            </a:r>
            <a:r>
              <a:rPr lang="en-US" sz="1200" kern="1200" dirty="0">
                <a:solidFill>
                  <a:schemeClr val="tx1"/>
                </a:solidFill>
                <a:effectLst/>
                <a:latin typeface="+mn-lt"/>
                <a:ea typeface="+mn-ea"/>
                <a:cs typeface="+mn-cs"/>
              </a:rPr>
              <a:t>Never assume that someone is too sinful, too hardened, or too far from God to be saved.</a:t>
            </a:r>
          </a:p>
          <a:p>
            <a:pPr lvl="1"/>
            <a:r>
              <a:rPr lang="en-US" sz="1200" b="1" kern="1200" dirty="0">
                <a:solidFill>
                  <a:schemeClr val="tx1"/>
                </a:solidFill>
                <a:effectLst/>
                <a:latin typeface="+mn-lt"/>
                <a:ea typeface="+mn-ea"/>
                <a:cs typeface="+mn-cs"/>
              </a:rPr>
              <a:t>2. Pray for Spiritual Discernment </a:t>
            </a:r>
            <a:r>
              <a:rPr lang="en-US" sz="1200" kern="1200" dirty="0">
                <a:solidFill>
                  <a:schemeClr val="tx1"/>
                </a:solidFill>
                <a:effectLst/>
                <a:latin typeface="+mn-lt"/>
                <a:ea typeface="+mn-ea"/>
                <a:cs typeface="+mn-cs"/>
              </a:rPr>
              <a:t>Ask God to help you recognize people whose hearts He is preparing to receive the gospel.</a:t>
            </a:r>
          </a:p>
          <a:p>
            <a:pPr lvl="1"/>
            <a:r>
              <a:rPr lang="en-US" sz="1200" b="1" kern="1200" dirty="0">
                <a:solidFill>
                  <a:schemeClr val="tx1"/>
                </a:solidFill>
                <a:effectLst/>
                <a:latin typeface="+mn-lt"/>
                <a:ea typeface="+mn-ea"/>
                <a:cs typeface="+mn-cs"/>
              </a:rPr>
              <a:t>3. Love Others with Christ's Compassion </a:t>
            </a:r>
            <a:r>
              <a:rPr lang="en-US" sz="1200" kern="1200" dirty="0">
                <a:solidFill>
                  <a:schemeClr val="tx1"/>
                </a:solidFill>
                <a:effectLst/>
                <a:latin typeface="+mn-lt"/>
                <a:ea typeface="+mn-ea"/>
                <a:cs typeface="+mn-cs"/>
              </a:rPr>
              <a:t>Treat every person with grace, remembering that God's mercy reached you as well.</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application shifts the focus from Zacchaeus's salvation to the believer's responsibility in Christ's ongoing mission. Jesus consistently looked beyond outward appearances, social labels, and sinful reputations. He saw what others missed—a heart ready to respond to God's invitation. His example teaches believers that effective evangelism begins with seeing people through God's perspective rather than human judgment.</a:t>
            </a:r>
          </a:p>
          <a:p>
            <a:r>
              <a:rPr lang="en-US" sz="1200" kern="1200" dirty="0">
                <a:solidFill>
                  <a:schemeClr val="tx1"/>
                </a:solidFill>
                <a:effectLst/>
                <a:latin typeface="+mn-lt"/>
                <a:ea typeface="+mn-ea"/>
                <a:cs typeface="+mn-cs"/>
              </a:rPr>
              <a:t>The reflection also exposes a common spiritual danger: deciding who is worthy of hearing the gospel. Like the crowd in Jericho, believers can unconsciously write people off because of past actions, personal offenses, or worldly lifestyles. Jesus challenges that attitude by demonstrating that the very people others reject may be the ones most prepared to receive His grace.</a:t>
            </a:r>
          </a:p>
          <a:p>
            <a:r>
              <a:rPr lang="en-US" sz="1200" kern="1200" dirty="0">
                <a:solidFill>
                  <a:schemeClr val="tx1"/>
                </a:solidFill>
                <a:effectLst/>
                <a:latin typeface="+mn-lt"/>
                <a:ea typeface="+mn-ea"/>
                <a:cs typeface="+mn-cs"/>
              </a:rPr>
              <a:t>Prayer becomes the starting point for faithful witness. As believers ask God for spiritual discernment, He enables them to recognize opportunities that might otherwise be overlooked. The goal is not merely to identify sinners but to see people as Christ sees them—individuals created in God's image and loved enough for Christ to die on the cross.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Ultimately, the story of Zacchaeus reminds believers that </a:t>
            </a:r>
            <a:r>
              <a:rPr lang="en-US" sz="1200" b="1" kern="1200" dirty="0">
                <a:solidFill>
                  <a:schemeClr val="tx1"/>
                </a:solidFill>
                <a:effectLst/>
                <a:latin typeface="+mn-lt"/>
                <a:ea typeface="+mn-ea"/>
                <a:cs typeface="+mn-cs"/>
              </a:rPr>
              <a:t>every tree may hold someone searching for Jesus</a:t>
            </a:r>
            <a:r>
              <a:rPr lang="en-US" sz="1200" kern="1200" dirty="0">
                <a:solidFill>
                  <a:schemeClr val="tx1"/>
                </a:solidFill>
                <a:effectLst/>
                <a:latin typeface="+mn-lt"/>
                <a:ea typeface="+mn-ea"/>
                <a:cs typeface="+mn-cs"/>
              </a:rPr>
              <a:t>. Christ still seeks the lost, and He invites His followers to join Him by praying, looking, loving, and proclaiming the gospel. The church fulfills its mission when it refuses to see anyone as a lost cause and instead faithfully points every person to the Savior who came </a:t>
            </a:r>
            <a:r>
              <a:rPr lang="en-US" sz="1200" b="1" kern="1200" dirty="0">
                <a:solidFill>
                  <a:schemeClr val="tx1"/>
                </a:solidFill>
                <a:effectLst/>
                <a:latin typeface="+mn-lt"/>
                <a:ea typeface="+mn-ea"/>
                <a:cs typeface="+mn-cs"/>
              </a:rPr>
              <a:t>"to seek and to save that which was lost"</a:t>
            </a:r>
            <a:r>
              <a:rPr lang="en-US" sz="1200" kern="1200" dirty="0">
                <a:solidFill>
                  <a:schemeClr val="tx1"/>
                </a:solidFill>
                <a:effectLst/>
                <a:latin typeface="+mn-lt"/>
                <a:ea typeface="+mn-ea"/>
                <a:cs typeface="+mn-cs"/>
              </a:rPr>
              <a:t> (Luke 19:10).</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1731564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Heavenly Father,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praise You because You are the God who seeks the lost, calls sinners by name, and delights to restore what sin has broken. Thank You for finding us when we were far from You and welcoming us into Your family through the saving grace of Jesus Christ.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Give us the eyes of our Savior. Help us to look beyond appearances, reputations, and failures to see people as You see them—loved, valued, and capable of being transformed by Your grace. Remove pride, prejudice, and doubt from our hearts, and replace them with compassion, faith, and hope.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Like Zacchaeus, make us eager to seek Jesus, quick to obey His voice, and willing to surrender anything that stands between us and faithful discipleship. Produce in us the fruit of genuine repentance, generous hearts, restored relationships, and lives that reflect Your righteousness. Give us courage to make right the wrongs we have caused and to become instruments of peace and reconciliation.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Lead us each day to those whose hearts You are preparing. Fill us with wisdom to know when to speak, boldness to share the gospel, and love that reflects Christ to everyone we meet. May our homes, our conversations, and our lives become places where others encounter Your saving presence.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Thank You that no one is beyond the reach of Your mercy and that what is impossible with people is possible with You. Keep us faithful until the day we rejoice together at Your heavenly table with all whom You have sought, saved, and redeemed.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In the powerful name of Jesus Christ, our Savior and King, we pray. Amen.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0BB98531-EBAC-4738-AC3B-4AA42F6013B1}" type="slidenum">
              <a:rPr lang="en-US" smtClean="0"/>
              <a:pPr/>
              <a:t>18</a:t>
            </a:fld>
            <a:endParaRPr lang="en-US"/>
          </a:p>
        </p:txBody>
      </p:sp>
    </p:spTree>
    <p:extLst>
      <p:ext uri="{BB962C8B-B14F-4D97-AF65-F5344CB8AC3E}">
        <p14:creationId xmlns:p14="http://schemas.microsoft.com/office/powerpoint/2010/main" val="2219276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a:lnSpc>
                <a:spcPct val="107000"/>
              </a:lnSpc>
              <a:spcBef>
                <a:spcPts val="1500"/>
              </a:spcBef>
              <a:spcAft>
                <a:spcPts val="75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8672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Prayer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Lord, we come before You with contrite hearts. We have not loved our neighbors as ourselves. We have failed to act with generosity in the work of reconciliation and restoration. Help us, like Zacchaeus, to live out our faith in You with immediate boldness and resolve. When it is uncomfortable, empower us by Your love. In Jesus’ name we pray. Amen.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Thought to Remember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still seeks and saves the lost.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2</a:t>
            </a:fld>
            <a:endParaRPr lang="en-US" dirty="0"/>
          </a:p>
        </p:txBody>
      </p:sp>
    </p:spTree>
    <p:extLst>
      <p:ext uri="{BB962C8B-B14F-4D97-AF65-F5344CB8AC3E}">
        <p14:creationId xmlns:p14="http://schemas.microsoft.com/office/powerpoint/2010/main" val="1430718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 A Lost Man in a Tree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1 Can you picture yourself in the crowd in Jericho? What would you have felt as you watched this scene?</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effectLst/>
                <a:latin typeface="Calibri" panose="020F0502020204030204" pitchFamily="34" charset="0"/>
                <a:ea typeface="Aptos" panose="020B0004020202020204" pitchFamily="34" charset="0"/>
                <a:cs typeface="Times New Roman" panose="02020603050405020304" pitchFamily="18" charset="0"/>
              </a:rPr>
              <a:t>Many of us might enjoy being with Jesus, following Him from place to place.  But perhaps we imagine feeling surprised and a bit offended that Jesus seems to know Zacchaeus and calls him by name.  People in the crowds know his name by its notorious reputation.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2 What temptations do we face to take advantage of others?</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effectLst/>
                <a:latin typeface="Calibri" panose="020F0502020204030204" pitchFamily="34" charset="0"/>
                <a:ea typeface="Aptos" panose="020B0004020202020204" pitchFamily="34" charset="0"/>
                <a:cs typeface="Times New Roman" panose="02020603050405020304" pitchFamily="18" charset="0"/>
              </a:rPr>
              <a:t>Zacchaeus was taking advantage of the weakness of others.  He was part of an abusive system that encouraged greed and self-interest.  When someone takes what we think we have earned, we are tempted to retaliate.  We are tempted to respond in kind.  We might act as if our needs are more important, our comfort more valuable.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3 If Jesus were coming to your house without any time to prepare for Him, how would you react?</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effectLst/>
                <a:latin typeface="Calibri" panose="020F0502020204030204" pitchFamily="34" charset="0"/>
                <a:ea typeface="Aptos" panose="020B0004020202020204" pitchFamily="34" charset="0"/>
                <a:cs typeface="Times New Roman" panose="02020603050405020304" pitchFamily="18" charset="0"/>
              </a:rPr>
              <a:t>There are probably two distinct emotions that rise to the surface: excitement and fear.  You might be eager to be with Jesus, but it would be hard to open up and to let Jesus enter your home.  Perhaps Jesus’ invitation to “receive the kingdom of God like a little child” (Luke 18:17) encourages us to be more open.  Zacchaeus’s own example of childlike humility invite us to respond in kind.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67781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042C6-7941-3153-F611-49D1CB7550D5}"/>
            </a:ext>
          </a:extLst>
        </p:cNvPr>
        <p:cNvGrpSpPr/>
        <p:nvPr/>
      </p:nvGrpSpPr>
      <p:grpSpPr>
        <a:xfrm>
          <a:off x="0" y="0"/>
          <a:ext cx="0" cy="0"/>
          <a:chOff x="0" y="0"/>
          <a:chExt cx="0" cy="0"/>
        </a:xfrm>
      </p:grpSpPr>
      <p:sp>
        <p:nvSpPr>
          <p:cNvPr id="37890" name="Rectangle 1">
            <a:extLst>
              <a:ext uri="{FF2B5EF4-FFF2-40B4-BE49-F238E27FC236}">
                <a16:creationId xmlns:a16="http://schemas.microsoft.com/office/drawing/2014/main" id="{EE043FB2-9523-80B3-A35D-CC9ACD9B1A50}"/>
              </a:ext>
            </a:extLst>
          </p:cNvPr>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a:extLst>
              <a:ext uri="{FF2B5EF4-FFF2-40B4-BE49-F238E27FC236}">
                <a16:creationId xmlns:a16="http://schemas.microsoft.com/office/drawing/2014/main" id="{64A21FDA-0D7E-A21F-6A43-EFECBCD0B0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800" b="1" kern="0" dirty="0">
                <a:effectLst/>
                <a:latin typeface="Calibri" panose="020F0502020204030204" pitchFamily="34" charset="0"/>
                <a:ea typeface="Aptos" panose="020B0004020202020204" pitchFamily="34" charset="0"/>
                <a:cs typeface="Times New Roman" panose="02020603050405020304" pitchFamily="18" charset="0"/>
              </a:rPr>
              <a:t>A Lost Man is Found </a:t>
            </a:r>
            <a:r>
              <a:rPr lang="en-US" sz="1800" kern="1200" dirty="0">
                <a:solidFill>
                  <a:schemeClr val="tx1"/>
                </a:solidFill>
                <a:effectLst/>
                <a:latin typeface="+mn-lt"/>
                <a:ea typeface="+mn-ea"/>
                <a:cs typeface="+mn-cs"/>
              </a:rPr>
              <a:t> </a:t>
            </a:r>
          </a:p>
          <a:p>
            <a:r>
              <a:rPr lang="en-US" sz="1800" b="1" kern="1200" dirty="0">
                <a:solidFill>
                  <a:schemeClr val="tx1"/>
                </a:solidFill>
                <a:effectLst/>
                <a:latin typeface="+mn-lt"/>
                <a:ea typeface="+mn-ea"/>
                <a:cs typeface="+mn-cs"/>
              </a:rPr>
              <a:t>1 When might we be tempted to “mutter” about the love Jesus lavishes on certain people?</a:t>
            </a:r>
            <a:endParaRPr lang="en-US" sz="1800" kern="1200" dirty="0">
              <a:solidFill>
                <a:schemeClr val="tx1"/>
              </a:solidFill>
              <a:effectLst/>
              <a:latin typeface="+mn-lt"/>
              <a:ea typeface="+mn-ea"/>
              <a:cs typeface="+mn-cs"/>
            </a:endParaRPr>
          </a:p>
          <a:p>
            <a:r>
              <a:rPr lang="en-US" sz="1800" kern="1200" dirty="0">
                <a:solidFill>
                  <a:schemeClr val="tx1"/>
                </a:solidFill>
                <a:effectLst/>
                <a:latin typeface="+mn-lt"/>
                <a:ea typeface="+mn-ea"/>
                <a:cs typeface="+mn-cs"/>
              </a:rPr>
              <a:t>It is only human to feel frustration, anger, or jealousy when attention and love are shown to someone undeserving.  We can “mutter” when we think we are more deserving.  From what we observe in the interaction between Jesus and Zacchaeus, what we see on the outside doesn’t necessarily reveal a person’s receptivity to God.  We have to be careful not to place limits on God’s grace. </a:t>
            </a:r>
          </a:p>
          <a:p>
            <a:r>
              <a:rPr lang="en-US" sz="1800" b="1" kern="1200" dirty="0">
                <a:solidFill>
                  <a:schemeClr val="tx1"/>
                </a:solidFill>
                <a:effectLst/>
                <a:latin typeface="+mn-lt"/>
                <a:ea typeface="+mn-ea"/>
                <a:cs typeface="+mn-cs"/>
              </a:rPr>
              <a:t>2 Is God calling you to offer restitution or extravagant kindness to anyone you have wronged?</a:t>
            </a:r>
            <a:endParaRPr lang="en-US" sz="1800" kern="1200" dirty="0">
              <a:solidFill>
                <a:schemeClr val="tx1"/>
              </a:solidFill>
              <a:effectLst/>
              <a:latin typeface="+mn-lt"/>
              <a:ea typeface="+mn-ea"/>
              <a:cs typeface="+mn-cs"/>
            </a:endParaRPr>
          </a:p>
          <a:p>
            <a:r>
              <a:rPr lang="en-US" sz="1800" kern="1200" dirty="0">
                <a:solidFill>
                  <a:schemeClr val="tx1"/>
                </a:solidFill>
                <a:effectLst/>
                <a:latin typeface="+mn-lt"/>
                <a:ea typeface="+mn-ea"/>
                <a:cs typeface="+mn-cs"/>
              </a:rPr>
              <a:t>We have an opportunity to share the radical love of Jesus with each person we encounter.  For any way that we have harmed others, we should seek to make amends to their level of satisfaction, which demonstrates that we have truly been convicted of our behavior.  By investing our time and attention, Jesus wants us to show sincere repentance and extravagant kindness toward anyone we have wronged. </a:t>
            </a:r>
          </a:p>
          <a:p>
            <a:r>
              <a:rPr lang="en-US" sz="1800" b="1" kern="1200" dirty="0">
                <a:solidFill>
                  <a:schemeClr val="tx1"/>
                </a:solidFill>
                <a:effectLst/>
                <a:latin typeface="+mn-lt"/>
                <a:ea typeface="+mn-ea"/>
                <a:cs typeface="+mn-cs"/>
              </a:rPr>
              <a:t>3 Where in our lives do we need to hear Jesus say that He saves the lost?</a:t>
            </a:r>
            <a:endParaRPr lang="en-US" sz="1800" kern="1200" dirty="0">
              <a:solidFill>
                <a:schemeClr val="tx1"/>
              </a:solidFill>
              <a:effectLst/>
              <a:latin typeface="+mn-lt"/>
              <a:ea typeface="+mn-ea"/>
              <a:cs typeface="+mn-cs"/>
            </a:endParaRPr>
          </a:p>
          <a:p>
            <a:r>
              <a:rPr lang="en-US" sz="1800" kern="1200" dirty="0">
                <a:solidFill>
                  <a:schemeClr val="tx1"/>
                </a:solidFill>
                <a:effectLst/>
                <a:latin typeface="+mn-lt"/>
                <a:ea typeface="+mn-ea"/>
                <a:cs typeface="+mn-cs"/>
              </a:rPr>
              <a:t>Jesus’ mission is to find the lost and to save them.  God invites us to be “found” by Jesus.  Each day, we make decisions that draw us closer to God or farther away.  If we feel lost, we can ask Jesus to find us and draw us back. </a:t>
            </a:r>
          </a:p>
          <a:p>
            <a:r>
              <a:rPr lang="en-US" sz="18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3488282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9771-55D7-1FF9-8DF3-F97B6C3FF1B3}"/>
            </a:ext>
          </a:extLst>
        </p:cNvPr>
        <p:cNvGrpSpPr/>
        <p:nvPr/>
      </p:nvGrpSpPr>
      <p:grpSpPr>
        <a:xfrm>
          <a:off x="0" y="0"/>
          <a:ext cx="0" cy="0"/>
          <a:chOff x="0" y="0"/>
          <a:chExt cx="0" cy="0"/>
        </a:xfrm>
      </p:grpSpPr>
      <p:sp>
        <p:nvSpPr>
          <p:cNvPr id="37890" name="Rectangle 1">
            <a:extLst>
              <a:ext uri="{FF2B5EF4-FFF2-40B4-BE49-F238E27FC236}">
                <a16:creationId xmlns:a16="http://schemas.microsoft.com/office/drawing/2014/main" id="{19D79332-09CA-F063-2794-E55A6B94B08F}"/>
              </a:ext>
            </a:extLst>
          </p:cNvPr>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a:extLst>
              <a:ext uri="{FF2B5EF4-FFF2-40B4-BE49-F238E27FC236}">
                <a16:creationId xmlns:a16="http://schemas.microsoft.com/office/drawing/2014/main" id="{916BBD12-AC8C-5FE4-4D70-423C7BE5F7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a:lnSpc>
                <a:spcPct val="107000"/>
              </a:lnSpc>
              <a:spcBef>
                <a:spcPts val="1500"/>
              </a:spcBef>
              <a:spcAft>
                <a:spcPts val="75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724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 Lost Man in a Tree - Luke 19:1–6 KJV</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 Lost Man is Found - Luke 19:7–10 KJV</a:t>
            </a:r>
            <a:endParaRPr lang="en-US" sz="1200" kern="1200" dirty="0">
              <a:solidFill>
                <a:schemeClr val="tx1"/>
              </a:solidFill>
              <a:effectLst/>
              <a:latin typeface="+mn-lt"/>
              <a:ea typeface="+mn-ea"/>
              <a:cs typeface="+mn-cs"/>
            </a:endParaRP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1800" b="1" kern="1200" dirty="0">
                <a:solidFill>
                  <a:schemeClr val="tx1"/>
                </a:solidFill>
                <a:effectLst/>
                <a:latin typeface="+mn-lt"/>
                <a:ea typeface="+mn-ea"/>
                <a:cs typeface="+mn-cs"/>
              </a:rPr>
              <a:t>Jesus seeks sinners with transforming grace that produces genuine repentance, restores broken lives, and brings salvation to all who respond in faith. </a:t>
            </a:r>
            <a:r>
              <a:rPr lang="en-US" sz="1800" kern="1200" dirty="0">
                <a:solidFill>
                  <a:schemeClr val="tx1"/>
                </a:solidFill>
                <a:effectLst/>
                <a:latin typeface="+mn-lt"/>
                <a:ea typeface="+mn-ea"/>
                <a:cs typeface="+mn-cs"/>
              </a:rPr>
              <a:t>The story of Zacchaeus reveals the heart of the gospel. Though wealthy, powerful, and despised, Zacchaeus was spiritually lost. Jesus intentionally sought him, called him personally, and extended grace before demanding change. That grace transformed Zacchaeus from within, producing repentance demonstrated by generosity, restitution, and a new way of life. Jesus affirmed that true salvation had come because faith had produced visible fruit. Luke 19:1–10 teaches that no one is beyond God's reach. Christ still seeks the lost, offers undeserved grace, and changes hearts so completely that transformed lives become evidence of genuine salvation. This passage reminds believers that the gospel is not merely forgiveness of sin—it is a life-changing relationship with Jesus Christ that restores people to God and reshapes how they live.</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a:p>
            <a:r>
              <a:rPr lang="en-US" sz="1200" b="1" kern="1200" dirty="0">
                <a:solidFill>
                  <a:schemeClr val="tx1"/>
                </a:solidFill>
                <a:effectLst/>
                <a:latin typeface="+mn-lt"/>
                <a:ea typeface="+mn-ea"/>
                <a:cs typeface="+mn-cs"/>
              </a:rPr>
              <a:t>Luke 19:1–10 — Jesus and Zacchaeus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Jesus traveled through Jericho, Zacchaeus, a wealthy chief tax collector, climbed a sycamore tree to see Him. Jesus called him by name and chose to stay at his house, causing many to complain because Zacchaeus was considered a sinner. In response to Christ's grace, Zacchaeus repented, promising to give half of his possessions to the poor and restore fourfold to anyone he had cheated. Jesus declared that salvation had come to his house because Zacchaeus demonstrated the faith of Abraham. The passage concludes with Jesus' mission statement: "For the Son of man is come to seek and to save that which was lost."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 each)</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Seeks the Lost (Luke 19:1–5)</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sought to see Jesus, but the greater truth is that Jesus sought him first. Though rejected by society and hidden in a tree, Zacchaeus could not escape Christ's knowledge. Jesus called him by name and invited Himself into his home, revealing that salvation begins with God's gracious initiative rather than human achievement. Christ intentionally pursued those others avoided, demonstrating that no social status or sinful past prevents God's saving grace.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 Grace Before Change (Luke 19:5–7)</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accepted Zacchaeus before Zacchaeus changed his behavior. The Lord's willingness to enter a sinner's home shocked the crowd because they believed sinners should first prove themselves worthy. Instead, Christ showed that grace produces repentance. God's acceptance is not approval of sin but the means by which hearts are transformed. Jesus loved Zacchaeus enough to meet him where he was, but also loved him enough not to leave him unchanged.</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3. Genuine Repentance </a:t>
            </a:r>
            <a:r>
              <a:rPr lang="fr-FR" sz="1200" b="1" kern="1200" dirty="0" err="1">
                <a:solidFill>
                  <a:schemeClr val="tx1"/>
                </a:solidFill>
                <a:effectLst/>
                <a:latin typeface="+mn-lt"/>
                <a:ea typeface="+mn-ea"/>
                <a:cs typeface="+mn-cs"/>
              </a:rPr>
              <a:t>Produces</a:t>
            </a:r>
            <a:r>
              <a:rPr lang="fr-FR" sz="1200" b="1" kern="1200" dirty="0">
                <a:solidFill>
                  <a:schemeClr val="tx1"/>
                </a:solidFill>
                <a:effectLst/>
                <a:latin typeface="+mn-lt"/>
                <a:ea typeface="+mn-ea"/>
                <a:cs typeface="+mn-cs"/>
              </a:rPr>
              <a:t> Visible Fruit (Luke 19:8)</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repentance was demonstrated through action, not merely words. He voluntarily gave half his wealth to the poor and restored four times what he had wrongfully taken, exceeding the restitution required by the Law (Exodus 22:1; Leviticus 6:1–5). His generosity proved that his heart had changed. Saving faith always produces evidence through transformed priorities, integrity, and compassion toward others.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4. Salvation Changes Identity (Luke 19:9)</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declared that salvation had come to Zacchaeus' house because he was "a son of Abraham." This referred not merely to his Jewish ancestry but to his faith, which reflected Abraham's trust in God. Zacchaeus had been known as a corrupt tax collector, but Christ gave him a new identity as one belonging to God's covenant family. Salvation restores people to fellowship with God and transforms how they are known before Him.</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Christ's Mission Defines the Gospel (Luke 19:10)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concludes the account with one of Jesus' clearest mission statements. The Son of Man came "to seek and to save that which was lost." Humanity is spiritually lost apart from God, unable to rescue itself. Jesus did not come merely to teach morality or reform society but to rescue sinners through His saving work. Zacchaeus becomes a living example of Christ's mission accomplished through grace, faith, repentance, and restoration.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BB98531-EBAC-4738-AC3B-4AA42F6013B1}" type="slidenum">
              <a:rPr lang="en-US" smtClean="0"/>
              <a:pPr/>
              <a:t>3</a:t>
            </a:fld>
            <a:endParaRPr lang="en-US" dirty="0"/>
          </a:p>
        </p:txBody>
      </p:sp>
    </p:spTree>
    <p:extLst>
      <p:ext uri="{BB962C8B-B14F-4D97-AF65-F5344CB8AC3E}">
        <p14:creationId xmlns:p14="http://schemas.microsoft.com/office/powerpoint/2010/main" val="270392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47500" lnSpcReduction="20000"/>
          </a:bodyPr>
          <a:lstStyle/>
          <a:p>
            <a:r>
              <a:rPr lang="en-US" sz="1200" b="1" kern="1200" dirty="0">
                <a:solidFill>
                  <a:schemeClr val="tx1"/>
                </a:solidFill>
                <a:effectLst/>
                <a:latin typeface="+mn-lt"/>
                <a:ea typeface="+mn-ea"/>
                <a:cs typeface="+mn-cs"/>
              </a:rPr>
              <a:t>A genuine encounter with Jesus transforms both the heart and the life, producing faith that actively seeks Him and bears visible spiritual fruit.</a:t>
            </a:r>
            <a:r>
              <a:rPr lang="en-US" sz="1200" kern="1200" dirty="0">
                <a:solidFill>
                  <a:schemeClr val="tx1"/>
                </a:solidFill>
                <a:effectLst/>
                <a:latin typeface="+mn-lt"/>
                <a:ea typeface="+mn-ea"/>
                <a:cs typeface="+mn-cs"/>
              </a:rPr>
              <a:t> The author reflects on how the story of Zacchaeus has remained meaningful throughout life. As a child, the excitement centered on Zacchaeus climbing a tree to see Jesus and the wonder that Jesus knew his name. As an adult, the focus shifts from the excitement of the story to its spiritual significance. The author's attention is drawn to Zacchaeus's life-changing response to Jesus and the evidence of genuine repentance. The story now serves as a personal challenge to examine whether one's faith produces visible fruit and whether one is willing to pursue Christ with the same determination as Zacchaeus.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Knows Us Personally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story reminds believers that Jesus knew Zacchaeus by name before Zacchaeus ever spoke to Him. Likewise, Christ knows every individual personally and calls people into a relationship with Himself.</a:t>
            </a:r>
          </a:p>
          <a:p>
            <a:r>
              <a:rPr lang="en-US" sz="1200" b="1" kern="1200" dirty="0">
                <a:solidFill>
                  <a:schemeClr val="tx1"/>
                </a:solidFill>
                <a:effectLst/>
                <a:latin typeface="+mn-lt"/>
                <a:ea typeface="+mn-ea"/>
                <a:cs typeface="+mn-cs"/>
              </a:rPr>
              <a:t>2. Faith Requires a Genuine Response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Jesus changed Zacchaeus from the inside out. His repentance produced generosity, restitution, and a transformed life, demonstrating that authentic faith results in changed behavior.</a:t>
            </a:r>
          </a:p>
          <a:p>
            <a:r>
              <a:rPr lang="en-US" sz="1200" b="1" kern="1200" dirty="0">
                <a:solidFill>
                  <a:schemeClr val="tx1"/>
                </a:solidFill>
                <a:effectLst/>
                <a:latin typeface="+mn-lt"/>
                <a:ea typeface="+mn-ea"/>
                <a:cs typeface="+mn-cs"/>
              </a:rPr>
              <a:t>3. Seeking Jesus Is Worth Every Effort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overcame obstacles—including his small stature, the crowd, and public embarrassment—to see Jesus. His determination illustrates the importance of pursuing Christ above pride or personal comfort.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Never Allow Obstacles to Keep You from Jesus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Whether the obstacle is pride, fear, past mistakes, or public opinion, faith presses forward to encounter Christ.</a:t>
            </a:r>
          </a:p>
          <a:p>
            <a:r>
              <a:rPr lang="en-US" sz="1200" b="1" kern="1200" dirty="0">
                <a:solidFill>
                  <a:schemeClr val="tx1"/>
                </a:solidFill>
                <a:effectLst/>
                <a:latin typeface="+mn-lt"/>
                <a:ea typeface="+mn-ea"/>
                <a:cs typeface="+mn-cs"/>
              </a:rPr>
              <a:t>2. True Faith Produces Visible Fruit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transformed heart is demonstrated by transformed actions. Genuine salvation changes priorities, attitudes, relationships, and daily living.</a:t>
            </a:r>
          </a:p>
          <a:p>
            <a:r>
              <a:rPr lang="en-US" sz="1200" b="1" kern="1200" dirty="0">
                <a:solidFill>
                  <a:schemeClr val="tx1"/>
                </a:solidFill>
                <a:effectLst/>
                <a:latin typeface="+mn-lt"/>
                <a:ea typeface="+mn-ea"/>
                <a:cs typeface="+mn-cs"/>
              </a:rPr>
              <a:t>3. Jesus Knows and Values Every Person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one is overlooked by Christ. He calls people by name, regardless of their past, social standing, or reputation, and offers them the opportunity for new life.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reflection illustrates how spiritual maturity changes the way believers read Scripture. As children, Bible stories often capture our imagination through memorable events and vivid characters. As we grow in faith, the Holy Spirit reveals deeper spiritual truths that challenge our own lives.</a:t>
            </a:r>
          </a:p>
          <a:p>
            <a:r>
              <a:rPr lang="en-US" sz="1200" kern="1200" dirty="0">
                <a:solidFill>
                  <a:schemeClr val="tx1"/>
                </a:solidFill>
                <a:effectLst/>
                <a:latin typeface="+mn-lt"/>
                <a:ea typeface="+mn-ea"/>
                <a:cs typeface="+mn-cs"/>
              </a:rPr>
              <a:t>The emphasis moves from Zacchaeus climbing a tree to the greater reality that Jesus sought Zacchaeus first. The author's childhood amazement that Jesus knew Zacchaeus's name develops into a mature appreciation that Christ knows every believer personally. More importantly, the reflection highlights the evidence of genuine conversion. Zacchaeus did not merely meet Jesus; he experienced a transformed life marked by repentance, generosity, and obedience.</a:t>
            </a:r>
          </a:p>
          <a:p>
            <a:r>
              <a:rPr lang="en-US" sz="1200" kern="1200" dirty="0">
                <a:solidFill>
                  <a:schemeClr val="tx1"/>
                </a:solidFill>
                <a:effectLst/>
                <a:latin typeface="+mn-lt"/>
                <a:ea typeface="+mn-ea"/>
                <a:cs typeface="+mn-cs"/>
              </a:rPr>
              <a:t>The closing questions invite personal examination rather than simple admiration of the story. They challenge believers to evaluate whether their faith produces the fruit of repentance and whether they actively pursue Christ despite obstacles. Like Zacchaeus, every disciple is called to seek Jesus wholeheartedly and allow His grace to produce a life that reflects genuine transformation.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2430699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2BDAD-B0AF-BD9B-5F36-D39B1BC11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A417C-11D3-F16C-6D4D-3D2927295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4942D-7CDA-A9AC-F400-849262BC8EF2}"/>
              </a:ext>
            </a:extLst>
          </p:cNvPr>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God desires His people to trust His promises, obey His Word, and submit to His will, knowing that His plan of redemption through Jesus Christ overcomes the curse of sin and makes all who believe and obey members of His eternal family. Genuine faith is demonstrated by humble obedience, continual meditation on God's truth, and confident hope in Christ, the promised Savior and everlasting King.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Genesis 3:14–20 — Consequences for Sin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Adam and Eve sinned, God pronounced judgment on the serpent, Satan, the woman, and the man. The serpent was cursed, and God promised that the woman's offspring would ultimately crush the serpent's head. The woman would experience pain in childbirth and tension in relationships. The man would labor under the curse of a resistant earth until returning to dust. Though judgment entered creation, God also revealed hope through the promise of a coming Redeemer.</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passage explains why sin affects every part of human life. Sin disrupted humanity's relationship with God, with one another, and with creation. Yet judgment was not God's final word. Genesis 3:15 contains the Bible's first promise of the Messiah, who would defeat Satan through His death and resurrection. Even in discipline, God demonstrated mercy by pointing humanity toward redemption through Christ.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Mark 3:31–35; Luke 11:27–28 — Spiritual Family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taught that true membership in God's family is not based on physical relationships but on hearing and obeying God's Word. When His mother and brothers sought Him, Jesus identified His true family as those who do God's will. Likewise, when a woman praised Mary, Jesus redirected the emphasis from biological privilege to faithful obedience to God's Word.</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honored His earthly family but made clear that spiritual relationships are eternal. Every believer who hears, believes, and obeys God's Word becomes part of God's family. Mary's greatest honor was not merely giving birth to Jesus but humbly submitting to God's will. Obedience, not ancestry, marks genuine discipleship.</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Psalm 119:97–104 — Meditating on God's Law</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psalmist expresses deep love for God's Word, meditating on it continually. God's commands provide wisdom greater than teachers, understanding beyond elders, and protection from evil. Because God's Word directs every step, the psalmist rejects false paths and delights in divine truth, finding it sweeter than honey.</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Meditation is more than reading Scripture—it is thoughtfully applying God's truth until it shapes the heart and life. God's Word produces wisdom, spiritual discernment, and moral stability. Those who treasure Scripture grow in understanding because they allow God's truth to guide every decision rather than relying on human wisdom alone.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Luke 1:26–38 — Mary: The Lord's Servant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angel Gabriel announced to Mary that she would miraculously conceive Jesus by the Holy Spirit. Though troubled by the announcement, Mary responded with humble faith, declaring herself the Lord's servant and willingly submitting to God's plan. Her obedience made her the earthly mother of the promised Messiah.</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Mary's example is one of remarkable humility, faith, and surrender. She trusted God's promises despite uncertainty, misunderstanding, and personal sacrifice. Her willingness to obey demonstrates that God accomplishes His purposes through those who humbly submit to His will. Mary's greatness lies in her faith-filled obedience, not in personal exaltation.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Luke 2:15–19 — Keepsakes and Treasures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the shepherds visited Bethlehem and shared the angel's message, many were amazed. Mary quietly treasured everything she heard and saw, carefully reflecting on these events in her heart. While others celebrated outwardly, Mary thoughtfully considered God's unfolding plan through her Son.</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Mary teaches believers the value of quiet reflection on God's work. Spiritual growth comes not only through witnessing God's activity but also through remembering, meditating, and trusting His purposes over time. A reflective heart develops deeper faith by recognizing God's hand even when His complete plan has not yet been revealed.</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Isaiah 9:3–7 — To Us a Child Is Born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Isaiah prophesied that God would send a child who would bring joy, peace, and deliverance to His people. This promised King would bear divine titles: Wonderful Counselor, Mighty God, Everlasting Father, and Prince of Peace. His righteous government would never end as He reigns forever on David's throne.</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prophecy points directly to Jesus Christ, whose first coming fulfilled the promise of the Savior and whose future return will establish His everlasting kingdom. The Messiah possesses both humanity and deity, providing perfect wisdom, divine power, eternal care, and lasting peace. God's covenant promises find their fulfillment in Christ alone.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4980065-2FCF-2C8A-D5A2-4E6CA1B41C56}"/>
              </a:ext>
            </a:extLst>
          </p:cNvPr>
          <p:cNvSpPr>
            <a:spLocks noGrp="1"/>
          </p:cNvSpPr>
          <p:nvPr>
            <p:ph type="sldNum" sz="quarter" idx="10"/>
          </p:nvPr>
        </p:nvSpPr>
        <p:spPr/>
        <p:txBody>
          <a:bodyPr/>
          <a:lstStyle/>
          <a:p>
            <a:fld id="{0BB98531-EBAC-4738-AC3B-4AA42F6013B1}" type="slidenum">
              <a:rPr lang="en-US" smtClean="0"/>
              <a:pPr/>
              <a:t>5</a:t>
            </a:fld>
            <a:endParaRPr lang="en-US"/>
          </a:p>
        </p:txBody>
      </p:sp>
    </p:spTree>
    <p:extLst>
      <p:ext uri="{BB962C8B-B14F-4D97-AF65-F5344CB8AC3E}">
        <p14:creationId xmlns:p14="http://schemas.microsoft.com/office/powerpoint/2010/main" val="1347086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B9C0D-E6A8-5998-4C1D-DBFD89F24B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BDB9AF-DD5B-A494-C048-D17CE35E151F}"/>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DF97020A-9360-8F15-8569-4B7CBE59DA9E}"/>
              </a:ext>
            </a:extLst>
          </p:cNvPr>
          <p:cNvSpPr>
            <a:spLocks noGrp="1"/>
          </p:cNvSpPr>
          <p:nvPr>
            <p:ph type="body" idx="1"/>
          </p:nvPr>
        </p:nvSpPr>
        <p:spPr/>
        <p:txBody>
          <a:bodyPr>
            <a:normAutofit fontScale="92500" lnSpcReduction="20000"/>
          </a:bodyPr>
          <a:lstStyle/>
          <a:p>
            <a:r>
              <a:rPr lang="en-US" sz="1200" b="1" kern="1200" dirty="0">
                <a:solidFill>
                  <a:schemeClr val="tx1"/>
                </a:solidFill>
                <a:effectLst/>
                <a:latin typeface="+mn-lt"/>
                <a:ea typeface="+mn-ea"/>
                <a:cs typeface="+mn-cs"/>
              </a:rPr>
              <a:t>Jesus brought the gospel into everyday places, showing that every setting can become a place where lives are transformed by His </a:t>
            </a:r>
            <a:r>
              <a:rPr lang="en-US" sz="1200" b="1" kern="1200">
                <a:solidFill>
                  <a:schemeClr val="tx1"/>
                </a:solidFill>
                <a:effectLst/>
                <a:latin typeface="+mn-lt"/>
                <a:ea typeface="+mn-ea"/>
                <a:cs typeface="+mn-cs"/>
              </a:rPr>
              <a:t>presence.</a:t>
            </a:r>
            <a:r>
              <a:rPr lang="en-US" sz="1200" kern="1200">
                <a:solidFill>
                  <a:schemeClr val="tx1"/>
                </a:solidFill>
                <a:effectLst/>
                <a:latin typeface="+mn-lt"/>
                <a:ea typeface="+mn-ea"/>
                <a:cs typeface="+mn-cs"/>
              </a:rPr>
              <a:t> Jesus </a:t>
            </a:r>
            <a:r>
              <a:rPr lang="en-US" sz="1200" kern="1200" dirty="0">
                <a:solidFill>
                  <a:schemeClr val="tx1"/>
                </a:solidFill>
                <a:effectLst/>
                <a:latin typeface="+mn-lt"/>
                <a:ea typeface="+mn-ea"/>
                <a:cs typeface="+mn-cs"/>
              </a:rPr>
              <a:t>often taught in public because most people lived in small, crowded homes with little space for gatherings. Public areas allowed larger crowds to hear His message. Wealthier people, like Zacchaeus, owned larger homes with upper rooms suitable for meals and meetings. These homes later became gathering places for some of the earliest Christian churches, demonstrating how God used both public ministry and private hospitality to spread the gospel.</a:t>
            </a: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Jesus intentionally taught where people could easily gather and hear God's Word.</a:t>
            </a:r>
          </a:p>
          <a:p>
            <a:pPr marL="685800" lvl="1" indent="-228600">
              <a:buFont typeface="+mj-lt"/>
              <a:buAutoNum type="arabicPeriod"/>
            </a:pPr>
            <a:r>
              <a:rPr lang="en-US" sz="1200" kern="1200" dirty="0">
                <a:solidFill>
                  <a:schemeClr val="tx1"/>
                </a:solidFill>
                <a:effectLst/>
                <a:latin typeface="+mn-lt"/>
                <a:ea typeface="+mn-ea"/>
                <a:cs typeface="+mn-cs"/>
              </a:rPr>
              <a:t>Wealthy believers used their homes to support Christian fellowship and ministry.</a:t>
            </a:r>
          </a:p>
          <a:p>
            <a:pPr marL="685800" lvl="1" indent="-228600">
              <a:buFont typeface="+mj-lt"/>
              <a:buAutoNum type="arabicPeriod"/>
            </a:pPr>
            <a:r>
              <a:rPr lang="en-US" sz="1200" kern="1200" dirty="0">
                <a:solidFill>
                  <a:schemeClr val="tx1"/>
                </a:solidFill>
                <a:effectLst/>
                <a:latin typeface="+mn-lt"/>
                <a:ea typeface="+mn-ea"/>
                <a:cs typeface="+mn-cs"/>
              </a:rPr>
              <a:t>God uses both public witness and private hospitality to advance His kingdom.</a:t>
            </a: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Every place can become an opportunity to share Christ.</a:t>
            </a:r>
          </a:p>
          <a:p>
            <a:pPr marL="685800" lvl="1" indent="-228600">
              <a:buFont typeface="+mj-lt"/>
              <a:buAutoNum type="arabicPeriod"/>
            </a:pPr>
            <a:r>
              <a:rPr lang="en-US" sz="1200" kern="1200" dirty="0">
                <a:solidFill>
                  <a:schemeClr val="tx1"/>
                </a:solidFill>
                <a:effectLst/>
                <a:latin typeface="+mn-lt"/>
                <a:ea typeface="+mn-ea"/>
                <a:cs typeface="+mn-cs"/>
              </a:rPr>
              <a:t>God expects believers to use their resources to serve others.</a:t>
            </a:r>
          </a:p>
          <a:p>
            <a:pPr marL="685800" lvl="1" indent="-228600">
              <a:buFont typeface="+mj-lt"/>
              <a:buAutoNum type="arabicPeriod"/>
            </a:pPr>
            <a:r>
              <a:rPr lang="en-US" sz="1200" kern="1200" dirty="0">
                <a:solidFill>
                  <a:schemeClr val="tx1"/>
                </a:solidFill>
                <a:effectLst/>
                <a:latin typeface="+mn-lt"/>
                <a:ea typeface="+mn-ea"/>
                <a:cs typeface="+mn-cs"/>
              </a:rPr>
              <a:t>Hospitality is an important ministry that strengthens God's people.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adapted His ministry to the culture of His day by teaching where people naturally gathered. While public spaces allowed crowds to hear the gospel, private homes became centers for discipleship and fellowship. Zacchaeus's home illustrates how a transformed life also transforms the use of one's possessions. Rather than viewing wealth as personal privilege, early believers often used their homes to serve God's people. The passage reminds Christians that ministry happens both publicly through witness and privately through faithful stewardship and hospitality.</a:t>
            </a:r>
          </a:p>
        </p:txBody>
      </p:sp>
    </p:spTree>
    <p:extLst>
      <p:ext uri="{BB962C8B-B14F-4D97-AF65-F5344CB8AC3E}">
        <p14:creationId xmlns:p14="http://schemas.microsoft.com/office/powerpoint/2010/main" val="3195429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3F58C-0078-63BE-86F4-27F7D181E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735F0-DA3A-81FA-6D27-2A5CADAED468}"/>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54A132A9-0F72-9F16-03D1-74F951935E85}"/>
              </a:ext>
            </a:extLst>
          </p:cNvPr>
          <p:cNvSpPr>
            <a:spLocks noGrp="1"/>
          </p:cNvSpPr>
          <p:nvPr>
            <p:ph type="body" idx="1"/>
          </p:nvPr>
        </p:nvSpPr>
        <p:spPr/>
        <p:txBody>
          <a:bodyPr>
            <a:normAutofit fontScale="85000" lnSpcReduction="20000"/>
          </a:bodyPr>
          <a:lstStyle/>
          <a:p>
            <a:r>
              <a:rPr lang="en-US" sz="1200" b="1" kern="1200" dirty="0">
                <a:solidFill>
                  <a:schemeClr val="tx1"/>
                </a:solidFill>
                <a:effectLst/>
                <a:latin typeface="+mn-lt"/>
                <a:ea typeface="+mn-ea"/>
                <a:cs typeface="+mn-cs"/>
              </a:rPr>
              <a:t>Jesus brings complete salvation that restores every area of life, not merely preparing believers for eternity but transforming them today. </a:t>
            </a:r>
            <a:r>
              <a:rPr lang="en-US" sz="1200" kern="1200" dirty="0">
                <a:solidFill>
                  <a:schemeClr val="tx1"/>
                </a:solidFill>
                <a:effectLst/>
                <a:latin typeface="+mn-lt"/>
                <a:ea typeface="+mn-ea"/>
                <a:cs typeface="+mn-cs"/>
              </a:rPr>
              <a:t>Luke frequently describes salvation as something that affects both individuals and entire households. In Zacchaeus's case, Jesus announced that salvation had come to his house, emphasizing the far-reaching effects of genuine faith. Luke also uses language connecting salvation with healing, illustrating that Christ restores people spiritually, emotionally, socially, and morally. Salvation is not simply rescue from future judgment but the beginning of a completely transformed life.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Salvation changes both individuals and the lives of those around them.</a:t>
            </a:r>
          </a:p>
          <a:p>
            <a:pPr marL="685800" lvl="1" indent="-228600">
              <a:buFont typeface="+mj-lt"/>
              <a:buAutoNum type="arabicPeriod"/>
            </a:pPr>
            <a:r>
              <a:rPr lang="en-US" sz="1200" kern="1200" dirty="0">
                <a:solidFill>
                  <a:schemeClr val="tx1"/>
                </a:solidFill>
                <a:effectLst/>
                <a:latin typeface="+mn-lt"/>
                <a:ea typeface="+mn-ea"/>
                <a:cs typeface="+mn-cs"/>
              </a:rPr>
              <a:t>Luke presents salvation as closely connected with healing and restoration.</a:t>
            </a:r>
          </a:p>
          <a:p>
            <a:pPr marL="685800" lvl="1" indent="-228600">
              <a:buFont typeface="+mj-lt"/>
              <a:buAutoNum type="arabicPeriod"/>
            </a:pPr>
            <a:r>
              <a:rPr lang="en-US" sz="1200" kern="1200" dirty="0">
                <a:solidFill>
                  <a:schemeClr val="tx1"/>
                </a:solidFill>
                <a:effectLst/>
                <a:latin typeface="+mn-lt"/>
                <a:ea typeface="+mn-ea"/>
                <a:cs typeface="+mn-cs"/>
              </a:rPr>
              <a:t>Christ transforms every dimension of human life.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Faith should positively influence our families and communities.</a:t>
            </a:r>
          </a:p>
          <a:p>
            <a:pPr marL="685800" lvl="1" indent="-228600">
              <a:buFont typeface="+mj-lt"/>
              <a:buAutoNum type="arabicPeriod"/>
            </a:pPr>
            <a:r>
              <a:rPr lang="en-US" sz="1200" kern="1200" dirty="0">
                <a:solidFill>
                  <a:schemeClr val="tx1"/>
                </a:solidFill>
                <a:effectLst/>
                <a:latin typeface="+mn-lt"/>
                <a:ea typeface="+mn-ea"/>
                <a:cs typeface="+mn-cs"/>
              </a:rPr>
              <a:t>Jesus cares about every part of our lives, not only our souls.</a:t>
            </a:r>
          </a:p>
          <a:p>
            <a:pPr marL="685800" lvl="1" indent="-228600">
              <a:buFont typeface="+mj-lt"/>
              <a:buAutoNum type="arabicPeriod"/>
            </a:pPr>
            <a:r>
              <a:rPr lang="fr-FR" sz="1200" kern="1200" dirty="0">
                <a:solidFill>
                  <a:schemeClr val="tx1"/>
                </a:solidFill>
                <a:effectLst/>
                <a:latin typeface="+mn-lt"/>
                <a:ea typeface="+mn-ea"/>
                <a:cs typeface="+mn-cs"/>
              </a:rPr>
              <a:t>Genuine salvation </a:t>
            </a:r>
            <a:r>
              <a:rPr lang="fr-FR" sz="1200" kern="1200" dirty="0" err="1">
                <a:solidFill>
                  <a:schemeClr val="tx1"/>
                </a:solidFill>
                <a:effectLst/>
                <a:latin typeface="+mn-lt"/>
                <a:ea typeface="+mn-ea"/>
                <a:cs typeface="+mn-cs"/>
              </a:rPr>
              <a:t>produces</a:t>
            </a:r>
            <a:r>
              <a:rPr lang="fr-FR" sz="1200" kern="1200" dirty="0">
                <a:solidFill>
                  <a:schemeClr val="tx1"/>
                </a:solidFill>
                <a:effectLst/>
                <a:latin typeface="+mn-lt"/>
                <a:ea typeface="+mn-ea"/>
                <a:cs typeface="+mn-cs"/>
              </a:rPr>
              <a:t> visible transformation.</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consistently portrays Jesus as the Great Physician who heals both body and soul. Zacchaeus demonstrates that salvation reaches beyond forgiveness into restored relationships, renewed priorities, and transformed character. The announcement that salvation came to his house suggests that one person's faith can profoundly influence an entire family. While eternal life remains central, Luke reminds believers that God's saving work begins immediately, restoring lives to reflect His original design and bringing wholeness where sin has produced brokenness.</a:t>
            </a:r>
          </a:p>
          <a:p>
            <a:r>
              <a:rPr lang="en-US" sz="1200" kern="1200" dirty="0">
                <a:solidFill>
                  <a:schemeClr val="tx1"/>
                </a:solidFill>
                <a:effectLst/>
                <a:latin typeface="+mn-lt"/>
                <a:ea typeface="+mn-ea"/>
                <a:cs typeface="+mn-cs"/>
              </a:rPr>
              <a:t> </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19006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Lost Sons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seeks those who are spiritually lost and restores them to fellowship with God through repentance and faith. </a:t>
            </a:r>
            <a:r>
              <a:rPr lang="en-US" sz="1200" kern="1200" dirty="0">
                <a:solidFill>
                  <a:schemeClr val="tx1"/>
                </a:solidFill>
                <a:effectLst/>
                <a:latin typeface="+mn-lt"/>
                <a:ea typeface="+mn-ea"/>
                <a:cs typeface="+mn-cs"/>
              </a:rPr>
              <a:t>Zacchaeus closely resembles the lost son in Jesus' parable. Though physically among God's covenant people, he had become spiritually separated because of sin and his occupation as a tax collector. After encountering Jesus, Zacchaeus demonstrated genuine repentance through changed actions, proving himself to be a true son of Abraham by faith. His story illustrates God's joy in restoring the lost to His family.</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Zacchaeus was spiritually lost despite his Jewish heritage.</a:t>
            </a:r>
          </a:p>
          <a:p>
            <a:pPr marL="685800" lvl="1" indent="-228600">
              <a:buFont typeface="+mj-lt"/>
              <a:buAutoNum type="arabicPeriod"/>
            </a:pPr>
            <a:r>
              <a:rPr lang="en-US" sz="1200" kern="1200" dirty="0">
                <a:solidFill>
                  <a:schemeClr val="tx1"/>
                </a:solidFill>
                <a:effectLst/>
                <a:latin typeface="+mn-lt"/>
                <a:ea typeface="+mn-ea"/>
                <a:cs typeface="+mn-cs"/>
              </a:rPr>
              <a:t>Repentance produced visible evidence of genuine faith.</a:t>
            </a:r>
          </a:p>
          <a:p>
            <a:pPr marL="685800" lvl="1" indent="-228600">
              <a:buFont typeface="+mj-lt"/>
              <a:buAutoNum type="arabicPeriod"/>
            </a:pPr>
            <a:r>
              <a:rPr lang="en-US" sz="1200" kern="1200" dirty="0">
                <a:solidFill>
                  <a:schemeClr val="tx1"/>
                </a:solidFill>
                <a:effectLst/>
                <a:latin typeface="+mn-lt"/>
                <a:ea typeface="+mn-ea"/>
                <a:cs typeface="+mn-cs"/>
              </a:rPr>
              <a:t>Jesus restores sinners to God's covenant family.</a:t>
            </a: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Religious heritage cannot replace personal faith.</a:t>
            </a:r>
          </a:p>
          <a:p>
            <a:pPr marL="685800" lvl="1" indent="-228600">
              <a:buFont typeface="+mj-lt"/>
              <a:buAutoNum type="arabicPeriod"/>
            </a:pPr>
            <a:r>
              <a:rPr lang="en-US" sz="1200" kern="1200" dirty="0">
                <a:solidFill>
                  <a:schemeClr val="tx1"/>
                </a:solidFill>
                <a:effectLst/>
                <a:latin typeface="+mn-lt"/>
                <a:ea typeface="+mn-ea"/>
                <a:cs typeface="+mn-cs"/>
              </a:rPr>
              <a:t>Repentance is demonstrated by changed living.</a:t>
            </a:r>
          </a:p>
          <a:p>
            <a:pPr marL="685800" lvl="1" indent="-228600">
              <a:buFont typeface="+mj-lt"/>
              <a:buAutoNum type="arabicPeriod"/>
            </a:pPr>
            <a:r>
              <a:rPr lang="en-US" sz="1200" kern="1200" dirty="0">
                <a:solidFill>
                  <a:schemeClr val="tx1"/>
                </a:solidFill>
                <a:effectLst/>
                <a:latin typeface="+mn-lt"/>
                <a:ea typeface="+mn-ea"/>
                <a:cs typeface="+mn-cs"/>
              </a:rPr>
              <a:t>No one is beyond God's restoring grace.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intentionally parallels Zacchaeus with the Parable of the Lost Son. Both were separated from fellowship and later restored through repentance. Jesus' declaration that Zacchaeus was "a son of Abraham" emphasized spiritual identity rather than ancestry alone. True membership among God's people is demonstrated through faith that bears fruit. Zacchaeus became living evidence that God's grace reaches even those society rejects and restores them fully into His family.</a:t>
            </a:r>
          </a:p>
          <a:p>
            <a:r>
              <a:rPr lang="en-US" sz="1200" kern="1200" dirty="0">
                <a:solidFill>
                  <a:schemeClr val="tx1"/>
                </a:solidFill>
                <a:effectLst/>
                <a:latin typeface="+mn-lt"/>
                <a:ea typeface="+mn-ea"/>
                <a:cs typeface="+mn-cs"/>
              </a:rPr>
              <a:t> </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5632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1282B-3E37-3B65-A637-AE4F48371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44EBD-00AA-61AA-EC91-CCCA7CEE0976}"/>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2DFA48DA-7831-8ED7-EEB0-29D4A0F2D35B}"/>
              </a:ext>
            </a:extLst>
          </p:cNvPr>
          <p:cNvSpPr>
            <a:spLocks noGrp="1"/>
          </p:cNvSpPr>
          <p:nvPr>
            <p:ph type="body" idx="1"/>
          </p:nvPr>
        </p:nvSpPr>
        <p:spPr/>
        <p:txBody>
          <a:bodyPr>
            <a:normAutofit fontScale="85000" lnSpcReduction="10000"/>
          </a:bodyPr>
          <a:lstStyle/>
          <a:p>
            <a:r>
              <a:rPr lang="en-US" sz="1200" b="1" kern="1200" dirty="0">
                <a:solidFill>
                  <a:schemeClr val="tx1"/>
                </a:solidFill>
                <a:effectLst/>
                <a:latin typeface="+mn-lt"/>
                <a:ea typeface="+mn-ea"/>
                <a:cs typeface="+mn-cs"/>
              </a:rPr>
              <a:t>Pierced to Be Fruitful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Fruitfulness often follows sacrifice, pointing believers to Christ's suffering that brings eternal life. </a:t>
            </a:r>
            <a:r>
              <a:rPr lang="en-US" sz="1200" kern="1200" dirty="0">
                <a:solidFill>
                  <a:schemeClr val="tx1"/>
                </a:solidFill>
                <a:effectLst/>
                <a:latin typeface="+mn-lt"/>
                <a:ea typeface="+mn-ea"/>
                <a:cs typeface="+mn-cs"/>
              </a:rPr>
              <a:t>The sycamore tree produces fruit that must be pierced before it fully ripens and is protected from insects. Although Luke likely did not intend symbolic meaning, later Christian writers viewed this as a beautiful illustration of Christ. Just as the fruit becomes useful through piercing, Jesus' body was pierced on the cross so that He could become the Bread of Life, bringing salvation to the world.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The sycamore tree naturally illustrates the principle of fruitfulness through sacrifice.</a:t>
            </a:r>
          </a:p>
          <a:p>
            <a:pPr marL="685800" lvl="1" indent="-228600">
              <a:buFont typeface="+mj-lt"/>
              <a:buAutoNum type="arabicPeriod"/>
            </a:pPr>
            <a:r>
              <a:rPr lang="en-US" sz="1200" kern="1200" dirty="0">
                <a:solidFill>
                  <a:schemeClr val="tx1"/>
                </a:solidFill>
                <a:effectLst/>
                <a:latin typeface="+mn-lt"/>
                <a:ea typeface="+mn-ea"/>
                <a:cs typeface="+mn-cs"/>
              </a:rPr>
              <a:t>Christ's suffering produced eternal life for believers.</a:t>
            </a:r>
          </a:p>
          <a:p>
            <a:pPr marL="685800" lvl="1" indent="-228600">
              <a:buFont typeface="+mj-lt"/>
              <a:buAutoNum type="arabicPeriod"/>
            </a:pPr>
            <a:r>
              <a:rPr lang="en-US" sz="1200" kern="1200" dirty="0">
                <a:solidFill>
                  <a:schemeClr val="tx1"/>
                </a:solidFill>
                <a:effectLst/>
                <a:latin typeface="+mn-lt"/>
                <a:ea typeface="+mn-ea"/>
                <a:cs typeface="+mn-cs"/>
              </a:rPr>
              <a:t>God's creation often reflects spiritual truths about redemption.</a:t>
            </a: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God can use suffering to accomplish His purposes.</a:t>
            </a:r>
          </a:p>
          <a:p>
            <a:pPr marL="685800" lvl="1" indent="-228600">
              <a:buFont typeface="+mj-lt"/>
              <a:buAutoNum type="arabicPeriod"/>
            </a:pPr>
            <a:r>
              <a:rPr lang="en-US" sz="1200" kern="1200" dirty="0">
                <a:solidFill>
                  <a:schemeClr val="tx1"/>
                </a:solidFill>
                <a:effectLst/>
                <a:latin typeface="+mn-lt"/>
                <a:ea typeface="+mn-ea"/>
                <a:cs typeface="+mn-cs"/>
              </a:rPr>
              <a:t>Christ's sacrifice is the source of spiritual life.</a:t>
            </a:r>
          </a:p>
          <a:p>
            <a:pPr marL="685800" lvl="1" indent="-228600">
              <a:buFont typeface="+mj-lt"/>
              <a:buAutoNum type="arabicPeriod"/>
            </a:pPr>
            <a:r>
              <a:rPr lang="en-US" sz="1200" kern="1200" dirty="0">
                <a:solidFill>
                  <a:schemeClr val="tx1"/>
                </a:solidFill>
                <a:effectLst/>
                <a:latin typeface="+mn-lt"/>
                <a:ea typeface="+mn-ea"/>
                <a:cs typeface="+mn-cs"/>
              </a:rPr>
              <a:t>Believers often grow spiritually through seasons of testing.</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Luke probably did not intend the sycamore tree as a direct symbol of Christ, the illustration harmonizes with biblical themes of redemption. Throughout Scripture, life frequently comes through sacrifice. Jesus' pierced body became the means by which salvation was made available to humanity. The sycamore's fruit reminds believers that God's created world often reflects spiritual realities established by its Creator. Ultimately, Christ's suffering produced abundant spiritual fruit, and His followers likewise become fruitful as they faithfully follow Him through trials.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34952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68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355198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150303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 Center">
    <p:spTree>
      <p:nvGrpSpPr>
        <p:cNvPr id="1" name=""/>
        <p:cNvGrpSpPr/>
        <p:nvPr/>
      </p:nvGrpSpPr>
      <p:grpSpPr>
        <a:xfrm>
          <a:off x="0" y="0"/>
          <a:ext cx="0" cy="0"/>
          <a:chOff x="0" y="0"/>
          <a:chExt cx="0" cy="0"/>
        </a:xfrm>
      </p:grpSpPr>
      <p:sp>
        <p:nvSpPr>
          <p:cNvPr id="30" name="Shape 30"/>
          <p:cNvSpPr txBox="1">
            <a:spLocks noGrp="1"/>
          </p:cNvSpPr>
          <p:nvPr>
            <p:ph type="title"/>
          </p:nvPr>
        </p:nvSpPr>
        <p:spPr>
          <a:xfrm>
            <a:off x="1190626" y="2536031"/>
            <a:ext cx="9810751" cy="1785938"/>
          </a:xfrm>
          <a:prstGeom prst="rect">
            <a:avLst/>
          </a:prstGeom>
        </p:spPr>
        <p:txBody>
          <a:bodyPr/>
          <a:lstStyle/>
          <a:p>
            <a:r>
              <a:t>Title Text</a:t>
            </a:r>
          </a:p>
        </p:txBody>
      </p:sp>
      <p:sp>
        <p:nvSpPr>
          <p:cNvPr id="31" name="Shape 31"/>
          <p:cNvSpPr txBox="1">
            <a:spLocks noGrp="1"/>
          </p:cNvSpPr>
          <p:nvPr>
            <p:ph type="sldNum" sz="quarter" idx="2"/>
          </p:nvPr>
        </p:nvSpPr>
        <p:spPr>
          <a:prstGeom prst="rect">
            <a:avLst/>
          </a:prstGeom>
        </p:spPr>
        <p:txBody>
          <a:bodyPr/>
          <a:lstStyle/>
          <a:p>
            <a:fld id="{86CB4B4D-7CA3-9044-876B-883B54F8677D}" type="slidenum">
              <a:rPr/>
              <a:pPr/>
              <a:t>‹#›</a:t>
            </a:fld>
            <a:endParaRPr dirty="0"/>
          </a:p>
        </p:txBody>
      </p:sp>
    </p:spTree>
    <p:extLst>
      <p:ext uri="{BB962C8B-B14F-4D97-AF65-F5344CB8AC3E}">
        <p14:creationId xmlns:p14="http://schemas.microsoft.com/office/powerpoint/2010/main" val="130946374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Photo - Vertical">
    <p:spTree>
      <p:nvGrpSpPr>
        <p:cNvPr id="1" name=""/>
        <p:cNvGrpSpPr/>
        <p:nvPr/>
      </p:nvGrpSpPr>
      <p:grpSpPr>
        <a:xfrm>
          <a:off x="0" y="0"/>
          <a:ext cx="0" cy="0"/>
          <a:chOff x="0" y="0"/>
          <a:chExt cx="0" cy="0"/>
        </a:xfrm>
      </p:grpSpPr>
      <p:sp>
        <p:nvSpPr>
          <p:cNvPr id="38" name="Shape 38"/>
          <p:cNvSpPr>
            <a:spLocks noGrp="1"/>
          </p:cNvSpPr>
          <p:nvPr>
            <p:ph type="pic" idx="13"/>
          </p:nvPr>
        </p:nvSpPr>
        <p:spPr>
          <a:xfrm>
            <a:off x="1916910" y="-17859"/>
            <a:ext cx="11751469" cy="6081117"/>
          </a:xfrm>
          <a:prstGeom prst="rect">
            <a:avLst/>
          </a:prstGeom>
          <a:ln w="9525">
            <a:round/>
          </a:ln>
        </p:spPr>
        <p:txBody>
          <a:bodyPr lIns="64291" tIns="32145" rIns="64291" bIns="32145" anchor="t">
            <a:noAutofit/>
          </a:bodyPr>
          <a:lstStyle/>
          <a:p>
            <a:endParaRPr dirty="0"/>
          </a:p>
        </p:txBody>
      </p:sp>
      <p:sp>
        <p:nvSpPr>
          <p:cNvPr id="39" name="Shape 39"/>
          <p:cNvSpPr txBox="1">
            <a:spLocks noGrp="1"/>
          </p:cNvSpPr>
          <p:nvPr>
            <p:ph type="title"/>
          </p:nvPr>
        </p:nvSpPr>
        <p:spPr>
          <a:xfrm>
            <a:off x="571501" y="812602"/>
            <a:ext cx="5619751" cy="2509242"/>
          </a:xfrm>
          <a:prstGeom prst="rect">
            <a:avLst/>
          </a:prstGeom>
        </p:spPr>
        <p:txBody>
          <a:bodyPr anchor="b"/>
          <a:lstStyle>
            <a:lvl1pPr>
              <a:defRPr sz="4100"/>
            </a:lvl1pPr>
          </a:lstStyle>
          <a:p>
            <a:r>
              <a:t>Title Text</a:t>
            </a:r>
          </a:p>
        </p:txBody>
      </p:sp>
      <p:sp>
        <p:nvSpPr>
          <p:cNvPr id="40" name="Shape 40"/>
          <p:cNvSpPr txBox="1">
            <a:spLocks noGrp="1"/>
          </p:cNvSpPr>
          <p:nvPr>
            <p:ph type="body" sz="quarter" idx="1"/>
          </p:nvPr>
        </p:nvSpPr>
        <p:spPr>
          <a:xfrm>
            <a:off x="571501" y="3348633"/>
            <a:ext cx="5619751" cy="2509242"/>
          </a:xfrm>
          <a:prstGeom prst="rect">
            <a:avLst/>
          </a:prstGeom>
        </p:spPr>
        <p:txBody>
          <a:bodyPr anchor="t"/>
          <a:lstStyle>
            <a:lvl1pPr marL="0" indent="0" algn="ctr">
              <a:spcBef>
                <a:spcPts val="0"/>
              </a:spcBef>
              <a:buSzTx/>
              <a:buNone/>
            </a:lvl1pPr>
            <a:lvl2pPr marL="0" indent="160745" algn="ctr">
              <a:spcBef>
                <a:spcPts val="0"/>
              </a:spcBef>
              <a:buSzTx/>
              <a:buNone/>
            </a:lvl2pPr>
            <a:lvl3pPr marL="0" indent="321490" algn="ctr">
              <a:spcBef>
                <a:spcPts val="0"/>
              </a:spcBef>
              <a:buSzTx/>
              <a:buNone/>
            </a:lvl3pPr>
            <a:lvl4pPr marL="0" indent="482234" algn="ctr">
              <a:spcBef>
                <a:spcPts val="0"/>
              </a:spcBef>
              <a:buSzTx/>
              <a:buNone/>
            </a:lvl4pPr>
            <a:lvl5pPr marL="0" indent="642979"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hape 41"/>
          <p:cNvSpPr txBox="1">
            <a:spLocks noGrp="1"/>
          </p:cNvSpPr>
          <p:nvPr>
            <p:ph type="sldNum" sz="quarter" idx="2"/>
          </p:nvPr>
        </p:nvSpPr>
        <p:spPr>
          <a:prstGeom prst="rect">
            <a:avLst/>
          </a:prstGeom>
        </p:spPr>
        <p:txBody>
          <a:bodyPr/>
          <a:lstStyle/>
          <a:p>
            <a:fld id="{86CB4B4D-7CA3-9044-876B-883B54F8677D}" type="slidenum">
              <a:rPr/>
              <a:pPr/>
              <a:t>‹#›</a:t>
            </a:fld>
            <a:endParaRPr dirty="0"/>
          </a:p>
        </p:txBody>
      </p:sp>
    </p:spTree>
    <p:extLst>
      <p:ext uri="{BB962C8B-B14F-4D97-AF65-F5344CB8AC3E}">
        <p14:creationId xmlns:p14="http://schemas.microsoft.com/office/powerpoint/2010/main" val="19259923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3351919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187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665108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2101753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3909958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267272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3708591-E4D4-46C3-A653-C2F5D5E5A7DB}" type="datetimeFigureOut">
              <a:rPr lang="en-US" smtClean="0"/>
              <a:t>7/11/2026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B5AD4EA-DFE3-4CE1-9651-E14DEFB26CB8}" type="slidenum">
              <a:rPr lang="en-US" smtClean="0"/>
              <a:t>‹#›</a:t>
            </a:fld>
            <a:endParaRPr lang="en-US" dirty="0"/>
          </a:p>
        </p:txBody>
      </p:sp>
    </p:spTree>
    <p:extLst>
      <p:ext uri="{BB962C8B-B14F-4D97-AF65-F5344CB8AC3E}">
        <p14:creationId xmlns:p14="http://schemas.microsoft.com/office/powerpoint/2010/main" val="92715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2176406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3708591-E4D4-46C3-A653-C2F5D5E5A7DB}" type="datetimeFigureOut">
              <a:rPr lang="en-US" smtClean="0"/>
              <a:t>7/11/2026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B5AD4EA-DFE3-4CE1-9651-E14DEFB26CB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583739"/>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 Id="rId9"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FEE1D-3322-BAF8-DCE9-4EFBDD491E8D}"/>
              </a:ext>
            </a:extLst>
          </p:cNvPr>
          <p:cNvSpPr>
            <a:spLocks noGrp="1"/>
          </p:cNvSpPr>
          <p:nvPr>
            <p:ph type="ctrTitle"/>
          </p:nvPr>
        </p:nvSpPr>
        <p:spPr>
          <a:xfrm>
            <a:off x="6096000" y="798388"/>
            <a:ext cx="5979850" cy="1349696"/>
          </a:xfrm>
        </p:spPr>
        <p:txBody>
          <a:bodyPr anchor="b">
            <a:normAutofit fontScale="90000"/>
          </a:bodyPr>
          <a:lstStyle/>
          <a:p>
            <a:pPr marL="0" marR="0" algn="ctr">
              <a:lnSpc>
                <a:spcPct val="107000"/>
              </a:lnSpc>
              <a:spcBef>
                <a:spcPts val="0"/>
              </a:spcBef>
              <a:spcAft>
                <a:spcPts val="0"/>
              </a:spcAft>
            </a:pPr>
            <a:r>
              <a:rPr lang="en-US" sz="4900" b="1" kern="0" cap="small" dirty="0">
                <a:effectLst>
                  <a:outerShdw blurRad="38100" dist="38100" dir="2700000" algn="tl">
                    <a:srgbClr val="000000">
                      <a:alpha val="43137"/>
                    </a:srgbClr>
                  </a:outerShdw>
                </a:effectLst>
                <a:latin typeface="Gotham Medium"/>
                <a:ea typeface="Calibri" panose="020F0502020204030204" pitchFamily="34" charset="0"/>
                <a:cs typeface="Calibri" panose="020F0502020204030204" pitchFamily="34" charset="0"/>
              </a:rPr>
              <a:t>ZACCHAEUS, REPENTANT TAX COLLECTOR</a:t>
            </a:r>
            <a:endParaRPr lang="en-US" sz="13800" cap="small" dirty="0">
              <a:effectLst>
                <a:outerShdw blurRad="38100" dist="38100" dir="2700000" algn="tl">
                  <a:srgbClr val="000000">
                    <a:alpha val="43137"/>
                  </a:srgbClr>
                </a:outerShdw>
              </a:effectLst>
              <a:latin typeface="Gotham Medium"/>
            </a:endParaRPr>
          </a:p>
        </p:txBody>
      </p:sp>
      <p:pic>
        <p:nvPicPr>
          <p:cNvPr id="4" name="Picture 3">
            <a:extLst>
              <a:ext uri="{FF2B5EF4-FFF2-40B4-BE49-F238E27FC236}">
                <a16:creationId xmlns:a16="http://schemas.microsoft.com/office/drawing/2014/main" id="{C52E43D0-FDDE-FEEF-5C98-FA8F5364045A}"/>
              </a:ext>
            </a:extLst>
          </p:cNvPr>
          <p:cNvPicPr>
            <a:picLocks noChangeAspect="1"/>
          </p:cNvPicPr>
          <p:nvPr/>
        </p:nvPicPr>
        <p:blipFill>
          <a:blip r:embed="rId3">
            <a:extLst>
              <a:ext uri="{28A0092B-C50C-407E-A947-70E740481C1C}">
                <a14:useLocalDpi xmlns:a14="http://schemas.microsoft.com/office/drawing/2010/main" val="0"/>
              </a:ext>
            </a:extLst>
          </a:blip>
          <a:srcRect l="3127" t="-5176" r="6235" b="5176"/>
          <a:stretch>
            <a:fillRect/>
          </a:stretch>
        </p:blipFill>
        <p:spPr>
          <a:xfrm>
            <a:off x="0" y="-381158"/>
            <a:ext cx="5679740" cy="71628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gradFill flip="none" rotWithShape="1">
            <a:gsLst>
              <a:gs pos="89000">
                <a:srgbClr val="FFFF00"/>
              </a:gs>
              <a:gs pos="12000">
                <a:srgbClr val="002060"/>
              </a:gs>
              <a:gs pos="34000">
                <a:schemeClr val="bg1"/>
              </a:gs>
              <a:gs pos="69000">
                <a:srgbClr val="FF0000"/>
              </a:gs>
              <a:gs pos="60000">
                <a:schemeClr val="accent6">
                  <a:lumMod val="40000"/>
                  <a:lumOff val="60000"/>
                </a:schemeClr>
              </a:gs>
            </a:gsLst>
            <a:path path="rect">
              <a:fillToRect l="100000" b="100000"/>
            </a:path>
            <a:tileRect t="-100000" r="-100000"/>
          </a:gradFill>
          <a:ln w="7620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 name="Subtitle 2">
            <a:extLst>
              <a:ext uri="{FF2B5EF4-FFF2-40B4-BE49-F238E27FC236}">
                <a16:creationId xmlns:a16="http://schemas.microsoft.com/office/drawing/2014/main" id="{E3B3E598-A53B-246A-ABC2-077289B9748E}"/>
              </a:ext>
            </a:extLst>
          </p:cNvPr>
          <p:cNvSpPr>
            <a:spLocks noGrp="1"/>
          </p:cNvSpPr>
          <p:nvPr>
            <p:ph type="subTitle" idx="1"/>
          </p:nvPr>
        </p:nvSpPr>
        <p:spPr>
          <a:xfrm>
            <a:off x="6395843" y="2220608"/>
            <a:ext cx="5196202" cy="1959268"/>
          </a:xfrm>
        </p:spPr>
        <p:txBody>
          <a:bodyPr>
            <a:normAutofit fontScale="85000" lnSpcReduction="10000"/>
          </a:bodyPr>
          <a:lstStyle/>
          <a:p>
            <a:pPr marL="0" marR="0" algn="l">
              <a:lnSpc>
                <a:spcPct val="107000"/>
              </a:lnSpc>
              <a:spcBef>
                <a:spcPts val="0"/>
              </a:spcBef>
              <a:spcAft>
                <a:spcPts val="0"/>
              </a:spcAft>
            </a:pPr>
            <a:r>
              <a:rPr lang="en-US" b="1" kern="100" dirty="0">
                <a:effectLst>
                  <a:outerShdw blurRad="38100" dist="38100" dir="2700000" algn="tl">
                    <a:srgbClr val="000000">
                      <a:alpha val="43137"/>
                    </a:srgbClr>
                  </a:outerShdw>
                </a:effectLst>
                <a:latin typeface="Gotham Medium"/>
                <a:ea typeface="Calibri" panose="020F0502020204030204" pitchFamily="34" charset="0"/>
                <a:cs typeface="Calibri" panose="020F0502020204030204" pitchFamily="34" charset="0"/>
              </a:rPr>
              <a:t>And when Jesus came to the place, he looked up, and saw him, and said unto him, Zacchaeus, make haste, and come down; for to day I must abide at thy house.</a:t>
            </a:r>
            <a:r>
              <a:rPr lang="en-US" sz="500" b="1" kern="100" dirty="0">
                <a:effectLst>
                  <a:outerShdw blurRad="38100" dist="38100" dir="2700000" algn="tl">
                    <a:srgbClr val="000000">
                      <a:alpha val="43137"/>
                    </a:srgbClr>
                  </a:outerShdw>
                </a:effectLst>
                <a:latin typeface="Gotham Medium"/>
                <a:ea typeface="Calibri" panose="020F0502020204030204" pitchFamily="34" charset="0"/>
                <a:cs typeface="Calibri" panose="020F0502020204030204" pitchFamily="34" charset="0"/>
              </a:rPr>
              <a:t>  </a:t>
            </a:r>
          </a:p>
          <a:p>
            <a:pPr marL="0" marR="0" algn="l">
              <a:lnSpc>
                <a:spcPct val="107000"/>
              </a:lnSpc>
              <a:spcBef>
                <a:spcPts val="0"/>
              </a:spcBef>
              <a:spcAft>
                <a:spcPts val="0"/>
              </a:spcAft>
            </a:pPr>
            <a:endParaRPr lang="en-US" sz="500" b="1" kern="100" dirty="0">
              <a:effectLst>
                <a:outerShdw blurRad="38100" dist="38100" dir="2700000" algn="tl">
                  <a:srgbClr val="000000">
                    <a:alpha val="43137"/>
                  </a:srgbClr>
                </a:outerShdw>
              </a:effectLst>
              <a:latin typeface="Gotham Medium"/>
              <a:ea typeface="Calibri" panose="020F0502020204030204" pitchFamily="34" charset="0"/>
              <a:cs typeface="Calibri" panose="020F0502020204030204" pitchFamily="34" charset="0"/>
            </a:endParaRPr>
          </a:p>
          <a:p>
            <a:pPr marL="0" marR="0" algn="r">
              <a:lnSpc>
                <a:spcPct val="107000"/>
              </a:lnSpc>
              <a:spcBef>
                <a:spcPts val="0"/>
              </a:spcBef>
              <a:spcAft>
                <a:spcPts val="0"/>
              </a:spcAft>
            </a:pPr>
            <a:r>
              <a:rPr lang="en-US" b="1" kern="100" dirty="0">
                <a:effectLst>
                  <a:outerShdw blurRad="38100" dist="38100" dir="2700000" algn="tl">
                    <a:srgbClr val="000000">
                      <a:alpha val="43137"/>
                    </a:srgbClr>
                  </a:outerShdw>
                </a:effectLst>
                <a:latin typeface="Gotham Medium"/>
                <a:ea typeface="Calibri" panose="020F0502020204030204" pitchFamily="34" charset="0"/>
                <a:cs typeface="Calibri" panose="020F0502020204030204" pitchFamily="34" charset="0"/>
              </a:rPr>
              <a:t>—Luke 19:5 KJV</a:t>
            </a:r>
            <a:endParaRPr lang="en-US" b="1" kern="100" dirty="0">
              <a:effectLst>
                <a:outerShdw blurRad="38100" dist="38100" dir="2700000" algn="tl">
                  <a:srgbClr val="000000">
                    <a:alpha val="43137"/>
                  </a:srgbClr>
                </a:outerShdw>
              </a:effectLst>
              <a:latin typeface="Gotham Medium"/>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D40B3E11-A1A5-F3F1-943D-33DA99E86E8E}"/>
              </a:ext>
            </a:extLst>
          </p:cNvPr>
          <p:cNvSpPr txBox="1"/>
          <p:nvPr/>
        </p:nvSpPr>
        <p:spPr>
          <a:xfrm>
            <a:off x="10294620" y="6211669"/>
            <a:ext cx="1743655" cy="369332"/>
          </a:xfrm>
          <a:prstGeom prst="rect">
            <a:avLst/>
          </a:prstGeom>
          <a:noFill/>
        </p:spPr>
        <p:txBody>
          <a:bodyPr wrap="square">
            <a:spAutoFit/>
          </a:bodyPr>
          <a:lstStyle/>
          <a:p>
            <a:r>
              <a:rPr lang="en-US" sz="1800" b="1" kern="0" dirty="0">
                <a:solidFill>
                  <a:sysClr val="windowText" lastClr="000000"/>
                </a:solidFill>
                <a:effectLst/>
                <a:latin typeface="Gotham Medium"/>
                <a:ea typeface="Calibri" panose="020F0502020204030204" pitchFamily="34" charset="0"/>
                <a:cs typeface="Calibri" panose="020F0502020204030204" pitchFamily="34" charset="0"/>
              </a:rPr>
              <a:t>Week of July 19</a:t>
            </a:r>
          </a:p>
        </p:txBody>
      </p:sp>
      <p:sp>
        <p:nvSpPr>
          <p:cNvPr id="6" name="Rectangle 5">
            <a:extLst>
              <a:ext uri="{FF2B5EF4-FFF2-40B4-BE49-F238E27FC236}">
                <a16:creationId xmlns:a16="http://schemas.microsoft.com/office/drawing/2014/main" id="{E431490D-97F9-B228-778E-4AB8BDAD6123}"/>
              </a:ext>
            </a:extLst>
          </p:cNvPr>
          <p:cNvSpPr/>
          <p:nvPr/>
        </p:nvSpPr>
        <p:spPr>
          <a:xfrm>
            <a:off x="1" y="19208"/>
            <a:ext cx="12191999"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75437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47410BA-2CD2-AF0F-20A4-6A1E605031CA}"/>
              </a:ext>
            </a:extLst>
          </p:cNvPr>
          <p:cNvSpPr/>
          <p:nvPr/>
        </p:nvSpPr>
        <p:spPr>
          <a:xfrm>
            <a:off x="-134328" y="1044423"/>
            <a:ext cx="12414141" cy="5813613"/>
          </a:xfrm>
          <a:prstGeom prst="rect">
            <a:avLst/>
          </a:prstGeom>
          <a:blipFill>
            <a:blip r:embed="rId3">
              <a:alphaModFix amt="37000"/>
              <a:extLs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0AE2B416-30CE-3112-6704-1B2A08F4F327}"/>
              </a:ext>
            </a:extLst>
          </p:cNvPr>
          <p:cNvSpPr/>
          <p:nvPr/>
        </p:nvSpPr>
        <p:spPr>
          <a:xfrm>
            <a:off x="-111071" y="-19005"/>
            <a:ext cx="12414142" cy="7191213"/>
          </a:xfrm>
          <a:prstGeom prst="rect">
            <a:avLst/>
          </a:prstGeom>
          <a:solidFill>
            <a:schemeClr val="bg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8720BE09-6CC5-93F3-707A-711B79618DC8}"/>
              </a:ext>
            </a:extLst>
          </p:cNvPr>
          <p:cNvSpPr txBox="1"/>
          <p:nvPr/>
        </p:nvSpPr>
        <p:spPr>
          <a:xfrm>
            <a:off x="185986" y="998703"/>
            <a:ext cx="5446527" cy="6140399"/>
          </a:xfrm>
          <a:prstGeom prst="rect">
            <a:avLst/>
          </a:prstGeom>
          <a:solidFill>
            <a:schemeClr val="accent2">
              <a:lumMod val="20000"/>
              <a:lumOff val="80000"/>
              <a:alpha val="20000"/>
            </a:schemeClr>
          </a:solidFill>
        </p:spPr>
        <p:txBody>
          <a:bodyPr wrap="square">
            <a:spAutoFit/>
          </a:bodyPr>
          <a:lstStyle/>
          <a:p>
            <a:pPr marL="0" marR="0">
              <a:lnSpc>
                <a:spcPct val="107000"/>
              </a:lnSpc>
              <a:spcBef>
                <a:spcPts val="0"/>
              </a:spcBef>
              <a:spcAft>
                <a:spcPts val="0"/>
              </a:spcAft>
            </a:pPr>
            <a:r>
              <a:rPr lang="en-US" sz="1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Jericho was a wealthy city at a major crossroads and an ideal hub for Roman tax operations.  Rome auctioned the right to collect taxes to people like contractors.  Chief tax collectors, like Zacchaeus, oversaw these operations to ensure that Rome got its revenue.  Tax collectors made money by charging extortionary fees on top.  Jews hated the tax collectors for their collusion in Roman oppression and for enriching themselves by cheating the poor.  A tax chief was one of the last people Jews would expect an upright teacher to visit.</a:t>
            </a:r>
            <a:r>
              <a:rPr lang="en-US" sz="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 </a:t>
            </a:r>
            <a:endParaRPr lang="en-US" sz="4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0" marR="0">
              <a:lnSpc>
                <a:spcPct val="107000"/>
              </a:lnSpc>
              <a:spcBef>
                <a:spcPts val="0"/>
              </a:spcBef>
              <a:spcAft>
                <a:spcPts val="0"/>
              </a:spcAft>
            </a:pPr>
            <a:r>
              <a:rPr lang="en-US" sz="4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 </a:t>
            </a:r>
          </a:p>
          <a:p>
            <a:pPr>
              <a:lnSpc>
                <a:spcPct val="107000"/>
              </a:lnSpc>
            </a:pPr>
            <a:r>
              <a:rPr lang="en-US" sz="1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Jesus and His disciples journeyed to Jerusalem for the final Passover that they would observe together (Luke 9:51; 18:31–33). Along the way, Jesus taught (17:22–37; 18:31–34), told parables (18:1–8; 18:9–14), handled questioning people (17:20–21; 18:18–30), and healed (17:11–19; 18:35–43). Jericho was their last stop before reaching the capital city. It was only about 15 miles northeast of Jerusalem and situated in the Jordan River valley. It had a warm climate and freshwater springs; Jericho was an oasis for weary travelers. Luke groups together three special encounters with Jesus—a “certain ruler” (Luke 18:18–30), a blind beggar (18:35–43), and Zacchaeus (19:1– 10).  </a:t>
            </a:r>
          </a:p>
        </p:txBody>
      </p:sp>
      <p:sp>
        <p:nvSpPr>
          <p:cNvPr id="5" name="TextBox 4">
            <a:extLst>
              <a:ext uri="{FF2B5EF4-FFF2-40B4-BE49-F238E27FC236}">
                <a16:creationId xmlns:a16="http://schemas.microsoft.com/office/drawing/2014/main" id="{8935F23C-1BFC-F2E3-2E89-E5EB880D00A9}"/>
              </a:ext>
            </a:extLst>
          </p:cNvPr>
          <p:cNvSpPr txBox="1"/>
          <p:nvPr/>
        </p:nvSpPr>
        <p:spPr>
          <a:xfrm>
            <a:off x="5549954" y="1044423"/>
            <a:ext cx="6615009" cy="6140399"/>
          </a:xfrm>
          <a:prstGeom prst="rect">
            <a:avLst/>
          </a:prstGeom>
          <a:solidFill>
            <a:schemeClr val="accent2">
              <a:lumMod val="20000"/>
              <a:lumOff val="80000"/>
              <a:alpha val="20000"/>
            </a:schemeClr>
          </a:solidFill>
        </p:spPr>
        <p:txBody>
          <a:bodyPr wrap="square">
            <a:spAutoFit/>
          </a:bodyPr>
          <a:lstStyle/>
          <a:p>
            <a:pPr marL="0" marR="0">
              <a:lnSpc>
                <a:spcPct val="107000"/>
              </a:lnSpc>
              <a:spcBef>
                <a:spcPts val="0"/>
              </a:spcBef>
              <a:spcAft>
                <a:spcPts val="0"/>
              </a:spcAft>
            </a:pPr>
            <a:r>
              <a:rPr lang="en-US" sz="1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Luke groups together three special encounters with Jesus—a “certain ruler” (Luke 18:18–30), a blind beggar (18:35–43), and Zacchaeus (19:1– 10). Each of them sought out Jesus as He traveled. In the first scenario, the man was wealthy and privileged but went away unfulfilled. The crowd who witnessed the exchange questioned, “Who then can be saved?” (18:26). In the second, the man had nothing but audacity and perseverance. Jesus was moved on his behalf, and his faith healed him—he received his sight and followed Jesus (18:43)! Zacchaeus’s story is the third encounter in this sequence.</a:t>
            </a:r>
            <a:r>
              <a:rPr lang="en-US" sz="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 </a:t>
            </a:r>
            <a:endParaRPr lang="en-US" sz="4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0" marR="0">
              <a:lnSpc>
                <a:spcPct val="107000"/>
              </a:lnSpc>
              <a:spcBef>
                <a:spcPts val="0"/>
              </a:spcBef>
              <a:spcAft>
                <a:spcPts val="0"/>
              </a:spcAft>
            </a:pPr>
            <a:r>
              <a:rPr lang="en-US" sz="4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 </a:t>
            </a:r>
          </a:p>
          <a:p>
            <a:pPr marL="0" marR="0">
              <a:lnSpc>
                <a:spcPct val="107000"/>
              </a:lnSpc>
              <a:spcBef>
                <a:spcPts val="0"/>
              </a:spcBef>
              <a:spcAft>
                <a:spcPts val="0"/>
              </a:spcAft>
            </a:pPr>
            <a:r>
              <a:rPr lang="en-US" sz="1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Zacchaeus was “chief among the publicans” in Jericho (Luke 19:2).  As such, he led those who implemented taxes, collected tolls, and performed customs duties.  Lead publicans were tax collectors who hired other collectors and set collection policies.  Tax collectors held a position of prominence or authority, but with this came hard feelings from the general populace.  Tax collectors frequently overcharged to make a profit.  They were despised and mistrusted, seen as collaborators with oppressive Rome, and considered dishonest (Mark 2:15–16).  Roman authorities auctioned contracts to the highest bidders—groups or individuals—to collect local tolls and tariffs.  Whoever won the contract was on the hook for the contracted amount.  Therefore, collections officers often took bribes and passed overages onto ordinary citizens, protecting themselves while ensuring contracts were paid. </a:t>
            </a:r>
          </a:p>
        </p:txBody>
      </p:sp>
      <p:sp>
        <p:nvSpPr>
          <p:cNvPr id="2" name="TextBox 1">
            <a:extLst>
              <a:ext uri="{FF2B5EF4-FFF2-40B4-BE49-F238E27FC236}">
                <a16:creationId xmlns:a16="http://schemas.microsoft.com/office/drawing/2014/main" id="{7A3C44C3-0CE6-FB1F-902D-6CE07DE65130}"/>
              </a:ext>
            </a:extLst>
          </p:cNvPr>
          <p:cNvSpPr txBox="1"/>
          <p:nvPr/>
        </p:nvSpPr>
        <p:spPr>
          <a:xfrm>
            <a:off x="300223" y="159508"/>
            <a:ext cx="3515199" cy="45720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2400" b="1" dirty="0">
                <a:solidFill>
                  <a:schemeClr val="bg1"/>
                </a:solidFill>
                <a:latin typeface="Gotham Medium" panose="02000604030000020004"/>
              </a:rPr>
              <a:t>LESSON CONTEXT</a:t>
            </a:r>
          </a:p>
        </p:txBody>
      </p:sp>
      <p:sp>
        <p:nvSpPr>
          <p:cNvPr id="3" name="Title 2">
            <a:extLst>
              <a:ext uri="{FF2B5EF4-FFF2-40B4-BE49-F238E27FC236}">
                <a16:creationId xmlns:a16="http://schemas.microsoft.com/office/drawing/2014/main" id="{F504A804-8F17-8AEC-EE57-B77FADC13D0E}"/>
              </a:ext>
            </a:extLst>
          </p:cNvPr>
          <p:cNvSpPr txBox="1">
            <a:spLocks/>
          </p:cNvSpPr>
          <p:nvPr/>
        </p:nvSpPr>
        <p:spPr>
          <a:xfrm>
            <a:off x="6645282" y="159508"/>
            <a:ext cx="5623392" cy="457200"/>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10" name="Slide Number Placeholder 8">
            <a:extLst>
              <a:ext uri="{FF2B5EF4-FFF2-40B4-BE49-F238E27FC236}">
                <a16:creationId xmlns:a16="http://schemas.microsoft.com/office/drawing/2014/main" id="{67B14A47-2C93-CDB4-6AB4-98C42A582C70}"/>
              </a:ext>
            </a:extLst>
          </p:cNvPr>
          <p:cNvSpPr>
            <a:spLocks noGrp="1"/>
          </p:cNvSpPr>
          <p:nvPr>
            <p:ph type="sldNum" sz="quarter" idx="2"/>
          </p:nvPr>
        </p:nvSpPr>
        <p:spPr>
          <a:xfrm>
            <a:off x="9530073" y="6303623"/>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10</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2458183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89000">
              <a:srgbClr val="FFFF00">
                <a:alpha val="40000"/>
              </a:srgbClr>
            </a:gs>
            <a:gs pos="12000">
              <a:srgbClr val="002060"/>
            </a:gs>
            <a:gs pos="34000">
              <a:schemeClr val="bg1"/>
            </a:gs>
            <a:gs pos="69000">
              <a:srgbClr val="FF0000"/>
            </a:gs>
            <a:gs pos="60000">
              <a:schemeClr val="accent6">
                <a:lumMod val="40000"/>
                <a:lumOff val="6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FB1D11-EAB0-C137-FC6C-A647307EF9F4}"/>
              </a:ext>
            </a:extLst>
          </p:cNvPr>
          <p:cNvSpPr/>
          <p:nvPr/>
        </p:nvSpPr>
        <p:spPr>
          <a:xfrm>
            <a:off x="-222142" y="14282"/>
            <a:ext cx="12414142" cy="7191213"/>
          </a:xfrm>
          <a:prstGeom prst="rect">
            <a:avLst/>
          </a:prstGeom>
          <a:solidFill>
            <a:srgbClr val="002060">
              <a:alpha val="4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2">
            <a:extLst>
              <a:ext uri="{FF2B5EF4-FFF2-40B4-BE49-F238E27FC236}">
                <a16:creationId xmlns:a16="http://schemas.microsoft.com/office/drawing/2014/main" id="{57C358EF-8330-41EA-B4B5-E4A86D82BCAD}"/>
              </a:ext>
            </a:extLst>
          </p:cNvPr>
          <p:cNvSpPr txBox="1">
            <a:spLocks/>
          </p:cNvSpPr>
          <p:nvPr/>
        </p:nvSpPr>
        <p:spPr>
          <a:xfrm>
            <a:off x="402902" y="827724"/>
            <a:ext cx="8211709" cy="468762"/>
          </a:xfrm>
          <a:prstGeom prst="rect">
            <a:avLst/>
          </a:prstGeom>
          <a:solidFill>
            <a:srgbClr val="002060">
              <a:alpha val="20000"/>
            </a:srgb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marL="0" marR="0">
              <a:lnSpc>
                <a:spcPct val="107000"/>
              </a:lnSpc>
              <a:spcBef>
                <a:spcPts val="0"/>
              </a:spcBef>
              <a:spcAft>
                <a:spcPts val="0"/>
              </a:spcAft>
            </a:pPr>
            <a:r>
              <a:rPr lang="en-US" sz="24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A Lost Man in a Tree - Luke 19:1–6 KJV</a:t>
            </a:r>
          </a:p>
        </p:txBody>
      </p:sp>
      <p:sp>
        <p:nvSpPr>
          <p:cNvPr id="13" name="TextBox 12">
            <a:extLst>
              <a:ext uri="{FF2B5EF4-FFF2-40B4-BE49-F238E27FC236}">
                <a16:creationId xmlns:a16="http://schemas.microsoft.com/office/drawing/2014/main" id="{BB7C4D7C-A9C6-4973-BBCA-0908158B85F8}"/>
              </a:ext>
            </a:extLst>
          </p:cNvPr>
          <p:cNvSpPr txBox="1"/>
          <p:nvPr/>
        </p:nvSpPr>
        <p:spPr>
          <a:xfrm>
            <a:off x="390051" y="201474"/>
            <a:ext cx="3622310" cy="588140"/>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400" b="1" dirty="0">
                <a:solidFill>
                  <a:schemeClr val="bg1"/>
                </a:solidFill>
                <a:effectLst>
                  <a:outerShdw blurRad="38100" dist="38100" dir="2700000" algn="tl">
                    <a:srgbClr val="000000">
                      <a:alpha val="43137"/>
                    </a:srgbClr>
                  </a:outerShdw>
                </a:effectLst>
                <a:latin typeface="Gotham Medium" panose="02000604030000020004"/>
              </a:rPr>
              <a:t>LESSON OVERVIEW</a:t>
            </a:r>
          </a:p>
        </p:txBody>
      </p:sp>
      <p:sp>
        <p:nvSpPr>
          <p:cNvPr id="19" name="Rectangle 13">
            <a:extLst>
              <a:ext uri="{FF2B5EF4-FFF2-40B4-BE49-F238E27FC236}">
                <a16:creationId xmlns:a16="http://schemas.microsoft.com/office/drawing/2014/main" id="{CBDDA04C-5107-49D2-8396-6EF8DC27FDAB}"/>
              </a:ext>
            </a:extLst>
          </p:cNvPr>
          <p:cNvSpPr>
            <a:spLocks/>
          </p:cNvSpPr>
          <p:nvPr/>
        </p:nvSpPr>
        <p:spPr bwMode="auto">
          <a:xfrm>
            <a:off x="4625790" y="1442794"/>
            <a:ext cx="3080274" cy="5344292"/>
          </a:xfrm>
          <a:prstGeom prst="rect">
            <a:avLst/>
          </a:prstGeom>
          <a:solidFill>
            <a:srgbClr val="002060">
              <a:alpha val="20000"/>
            </a:srgbClr>
          </a:solidFill>
          <a:ln w="762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62506" tIns="35717" rIns="62506" bIns="35717" anchor="ctr"/>
          <a:lstStyle/>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is on His way to Jerusalem, where He will enter on a donkey.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enters Jericho, where the chief tax collector, named Zacchaeus, is curious about Him.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Zacchaeus climbs a tree to get a better view, but Jesus comes to the base of the tree and looks up at him.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invites Zacchaeus (by name) to be His host.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Zacchaeus is eager to share a table with Jesus. </a:t>
            </a:r>
          </a:p>
        </p:txBody>
      </p:sp>
      <p:sp>
        <p:nvSpPr>
          <p:cNvPr id="9" name="Title 2">
            <a:extLst>
              <a:ext uri="{FF2B5EF4-FFF2-40B4-BE49-F238E27FC236}">
                <a16:creationId xmlns:a16="http://schemas.microsoft.com/office/drawing/2014/main" id="{239B1D96-40E8-48A9-8C89-84BC33B72DE6}"/>
              </a:ext>
            </a:extLst>
          </p:cNvPr>
          <p:cNvSpPr txBox="1">
            <a:spLocks/>
          </p:cNvSpPr>
          <p:nvPr/>
        </p:nvSpPr>
        <p:spPr>
          <a:xfrm>
            <a:off x="6400800" y="201474"/>
            <a:ext cx="5613867"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3" name="TextBox 2">
            <a:extLst>
              <a:ext uri="{FF2B5EF4-FFF2-40B4-BE49-F238E27FC236}">
                <a16:creationId xmlns:a16="http://schemas.microsoft.com/office/drawing/2014/main" id="{591C56C2-D1F2-A67F-D4AF-C4E8DDEA4E33}"/>
              </a:ext>
            </a:extLst>
          </p:cNvPr>
          <p:cNvSpPr txBox="1"/>
          <p:nvPr/>
        </p:nvSpPr>
        <p:spPr>
          <a:xfrm>
            <a:off x="402902" y="1442794"/>
            <a:ext cx="4083037" cy="5078313"/>
          </a:xfrm>
          <a:prstGeom prst="rect">
            <a:avLst/>
          </a:prstGeom>
          <a:solidFill>
            <a:srgbClr val="002060">
              <a:alpha val="20000"/>
            </a:srgbClr>
          </a:solidFill>
        </p:spPr>
        <p:txBody>
          <a:bodyPr wrap="square">
            <a:spAutoFit/>
          </a:bodyPr>
          <a:lstStyle/>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1 And Jesus entered and passed through Jericho.  </a:t>
            </a: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2 And, behold, there was a man named Zacchaeus, which was the chief among the publicans, and he was rich.  </a:t>
            </a: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3 And he sought to see Jesus who he was; and could not for the press, because he was little of stature.  </a:t>
            </a: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4 And he ran before, and climbed up into a </a:t>
            </a:r>
            <a:r>
              <a:rPr lang="en-US" b="1" dirty="0" err="1">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sycomore</a:t>
            </a: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 tree to see him: for he was to pass that way.  </a:t>
            </a: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5 And when Jesus came to the place, he looked up, and saw him, and said unto him, Zacchaeus, make haste, and come down; for to day I must abide at thy house.  </a:t>
            </a: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6 And he made haste, and came down, and received him joyfully. </a:t>
            </a:r>
          </a:p>
        </p:txBody>
      </p:sp>
      <p:sp>
        <p:nvSpPr>
          <p:cNvPr id="8" name="Trapezoid 7">
            <a:extLst>
              <a:ext uri="{FF2B5EF4-FFF2-40B4-BE49-F238E27FC236}">
                <a16:creationId xmlns:a16="http://schemas.microsoft.com/office/drawing/2014/main" id="{5AD8671A-63B9-DEB5-B461-3AEAE5428892}"/>
              </a:ext>
            </a:extLst>
          </p:cNvPr>
          <p:cNvSpPr/>
          <p:nvPr/>
        </p:nvSpPr>
        <p:spPr>
          <a:xfrm>
            <a:off x="7706063" y="1334596"/>
            <a:ext cx="4485938" cy="5463509"/>
          </a:xfrm>
          <a:prstGeom prst="trapezoid">
            <a:avLst>
              <a:gd name="adj" fmla="val 12818"/>
            </a:avLst>
          </a:prstGeom>
          <a:blipFill>
            <a:blip r:embed="rId3">
              <a:alphaModFix amt="60000"/>
              <a:extLst>
                <a:ext uri="{28A0092B-C50C-407E-A947-70E740481C1C}">
                  <a14:useLocalDpi xmlns:a14="http://schemas.microsoft.com/office/drawing/2010/main" val="0"/>
                </a:ext>
              </a:extLst>
            </a:blip>
            <a:stretch>
              <a:fillRect l="3969" t="3880" r="-3969" b="-3880"/>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8">
            <a:extLst>
              <a:ext uri="{FF2B5EF4-FFF2-40B4-BE49-F238E27FC236}">
                <a16:creationId xmlns:a16="http://schemas.microsoft.com/office/drawing/2014/main" id="{60BDAD9D-BC19-4EE7-D5F7-A94A64AD359D}"/>
              </a:ext>
            </a:extLst>
          </p:cNvPr>
          <p:cNvSpPr>
            <a:spLocks noGrp="1"/>
          </p:cNvSpPr>
          <p:nvPr>
            <p:ph type="sldNum" sz="quarter" idx="2"/>
          </p:nvPr>
        </p:nvSpPr>
        <p:spPr>
          <a:xfrm>
            <a:off x="9368078" y="6421961"/>
            <a:ext cx="2743200" cy="365125"/>
          </a:xfrm>
        </p:spPr>
        <p:txBody>
          <a:bodyPr/>
          <a:lstStyle/>
          <a:p>
            <a:fld id="{86CB4B4D-7CA3-9044-876B-883B54F8677D}" type="slidenum">
              <a:rPr lang="en-US" sz="1800" smtClean="0">
                <a:solidFill>
                  <a:schemeClr val="bg1"/>
                </a:solidFill>
                <a:latin typeface="Arial Black" panose="020B0A04020102020204" pitchFamily="34" charset="0"/>
              </a:rPr>
              <a:pPr/>
              <a:t>11</a:t>
            </a:fld>
            <a:endParaRPr lang="en-US" sz="18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532991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89000">
              <a:srgbClr val="FFFF00">
                <a:alpha val="40000"/>
              </a:srgbClr>
            </a:gs>
            <a:gs pos="12000">
              <a:srgbClr val="002060"/>
            </a:gs>
            <a:gs pos="34000">
              <a:schemeClr val="bg1"/>
            </a:gs>
            <a:gs pos="69000">
              <a:srgbClr val="FF0000"/>
            </a:gs>
            <a:gs pos="60000">
              <a:schemeClr val="accent6">
                <a:lumMod val="40000"/>
                <a:lumOff val="6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FB1D11-EAB0-C137-FC6C-A647307EF9F4}"/>
              </a:ext>
            </a:extLst>
          </p:cNvPr>
          <p:cNvSpPr/>
          <p:nvPr/>
        </p:nvSpPr>
        <p:spPr>
          <a:xfrm>
            <a:off x="-222142" y="14282"/>
            <a:ext cx="12414142" cy="7191213"/>
          </a:xfrm>
          <a:prstGeom prst="rect">
            <a:avLst/>
          </a:prstGeom>
          <a:solidFill>
            <a:srgbClr val="002060">
              <a:alpha val="4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2">
            <a:extLst>
              <a:ext uri="{FF2B5EF4-FFF2-40B4-BE49-F238E27FC236}">
                <a16:creationId xmlns:a16="http://schemas.microsoft.com/office/drawing/2014/main" id="{57C358EF-8330-41EA-B4B5-E4A86D82BCAD}"/>
              </a:ext>
            </a:extLst>
          </p:cNvPr>
          <p:cNvSpPr txBox="1">
            <a:spLocks/>
          </p:cNvSpPr>
          <p:nvPr/>
        </p:nvSpPr>
        <p:spPr>
          <a:xfrm>
            <a:off x="5142988" y="932623"/>
            <a:ext cx="6952760" cy="468762"/>
          </a:xfrm>
          <a:prstGeom prst="rect">
            <a:avLst/>
          </a:prstGeom>
          <a:solidFill>
            <a:srgbClr val="002060">
              <a:alpha val="20000"/>
            </a:srgb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marL="0" marR="0">
              <a:lnSpc>
                <a:spcPct val="107000"/>
              </a:lnSpc>
              <a:spcBef>
                <a:spcPts val="0"/>
              </a:spcBef>
              <a:spcAft>
                <a:spcPts val="0"/>
              </a:spcAft>
            </a:pPr>
            <a:r>
              <a:rPr lang="en-US" sz="2400" b="1" kern="0" dirty="0">
                <a:effectLst/>
                <a:latin typeface="Calibri" panose="020F0502020204030204" pitchFamily="34" charset="0"/>
                <a:ea typeface="Aptos" panose="020B0004020202020204" pitchFamily="34" charset="0"/>
                <a:cs typeface="Times New Roman" panose="02020603050405020304" pitchFamily="18" charset="0"/>
              </a:rPr>
              <a:t>A Lost Man is Found - Luke 19:7–10 KJV</a:t>
            </a:r>
          </a:p>
        </p:txBody>
      </p:sp>
      <p:sp>
        <p:nvSpPr>
          <p:cNvPr id="13" name="TextBox 12">
            <a:extLst>
              <a:ext uri="{FF2B5EF4-FFF2-40B4-BE49-F238E27FC236}">
                <a16:creationId xmlns:a16="http://schemas.microsoft.com/office/drawing/2014/main" id="{BB7C4D7C-A9C6-4973-BBCA-0908158B85F8}"/>
              </a:ext>
            </a:extLst>
          </p:cNvPr>
          <p:cNvSpPr txBox="1"/>
          <p:nvPr/>
        </p:nvSpPr>
        <p:spPr>
          <a:xfrm>
            <a:off x="390051" y="303074"/>
            <a:ext cx="3622310" cy="588140"/>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400" b="1" dirty="0">
                <a:solidFill>
                  <a:schemeClr val="bg1"/>
                </a:solidFill>
                <a:effectLst>
                  <a:outerShdw blurRad="38100" dist="38100" dir="2700000" algn="tl">
                    <a:srgbClr val="000000">
                      <a:alpha val="43137"/>
                    </a:srgbClr>
                  </a:outerShdw>
                </a:effectLst>
                <a:latin typeface="Gotham Medium" panose="02000604030000020004"/>
              </a:rPr>
              <a:t>LESSON OVERVIEW</a:t>
            </a:r>
          </a:p>
        </p:txBody>
      </p:sp>
      <p:sp>
        <p:nvSpPr>
          <p:cNvPr id="19" name="Rectangle 13">
            <a:extLst>
              <a:ext uri="{FF2B5EF4-FFF2-40B4-BE49-F238E27FC236}">
                <a16:creationId xmlns:a16="http://schemas.microsoft.com/office/drawing/2014/main" id="{CBDDA04C-5107-49D2-8396-6EF8DC27FDAB}"/>
              </a:ext>
            </a:extLst>
          </p:cNvPr>
          <p:cNvSpPr>
            <a:spLocks/>
          </p:cNvSpPr>
          <p:nvPr/>
        </p:nvSpPr>
        <p:spPr bwMode="auto">
          <a:xfrm>
            <a:off x="8978900" y="1396618"/>
            <a:ext cx="3116848" cy="5461382"/>
          </a:xfrm>
          <a:prstGeom prst="rect">
            <a:avLst/>
          </a:prstGeom>
          <a:solidFill>
            <a:srgbClr val="002060">
              <a:alpha val="20000"/>
            </a:srgbClr>
          </a:solidFill>
          <a:ln w="762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62506" tIns="35717" rIns="62506" bIns="35717" anchor="ctr"/>
          <a:lstStyle/>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In response to Jesus’ plan to eat at the home of Zacchaeus, the crowd mutters.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Later, after being with Jesus, Zacchaeus responds by promising not only to return ill-gotten funds, but to make restitution four times over.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says that salvation has come to Zacchaeus’s home, for even Zacchaeus is a member of God’s people.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By “finding” lost people like Zacchaeus, Jesus is fulfilling His mission.</a:t>
            </a:r>
          </a:p>
        </p:txBody>
      </p:sp>
      <p:sp>
        <p:nvSpPr>
          <p:cNvPr id="9" name="Title 2">
            <a:extLst>
              <a:ext uri="{FF2B5EF4-FFF2-40B4-BE49-F238E27FC236}">
                <a16:creationId xmlns:a16="http://schemas.microsoft.com/office/drawing/2014/main" id="{239B1D96-40E8-48A9-8C89-84BC33B72DE6}"/>
              </a:ext>
            </a:extLst>
          </p:cNvPr>
          <p:cNvSpPr txBox="1">
            <a:spLocks/>
          </p:cNvSpPr>
          <p:nvPr/>
        </p:nvSpPr>
        <p:spPr>
          <a:xfrm>
            <a:off x="6400800" y="303074"/>
            <a:ext cx="5613867"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3" name="TextBox 2">
            <a:extLst>
              <a:ext uri="{FF2B5EF4-FFF2-40B4-BE49-F238E27FC236}">
                <a16:creationId xmlns:a16="http://schemas.microsoft.com/office/drawing/2014/main" id="{591C56C2-D1F2-A67F-D4AF-C4E8DDEA4E33}"/>
              </a:ext>
            </a:extLst>
          </p:cNvPr>
          <p:cNvSpPr txBox="1"/>
          <p:nvPr/>
        </p:nvSpPr>
        <p:spPr>
          <a:xfrm>
            <a:off x="5142988" y="1442794"/>
            <a:ext cx="3818018" cy="5355312"/>
          </a:xfrm>
          <a:prstGeom prst="rect">
            <a:avLst/>
          </a:prstGeom>
          <a:solidFill>
            <a:srgbClr val="002060">
              <a:alpha val="20000"/>
            </a:srgbClr>
          </a:solidFill>
        </p:spPr>
        <p:txBody>
          <a:bodyPr wrap="square">
            <a:spAutoFit/>
          </a:bodyPr>
          <a:lstStyle/>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7 And when they saw it, they all murmured, saying, That he was gone to be guest with a man that is a sinner.  </a:t>
            </a:r>
          </a:p>
          <a:p>
            <a:pPr marL="91440" marR="0">
              <a:spcBef>
                <a:spcPts val="0"/>
              </a:spcBef>
              <a:spcAft>
                <a:spcPts val="0"/>
              </a:spcAft>
            </a:pPr>
            <a:endPar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8 And Zacchaeus stood, and said unto the Lord: Behold, Lord, the half of my goods I give to the poor; and if I have taken any thing from any man by false accusation, I restore him fourfold.  </a:t>
            </a:r>
          </a:p>
          <a:p>
            <a:pPr marL="91440" marR="0">
              <a:spcBef>
                <a:spcPts val="0"/>
              </a:spcBef>
              <a:spcAft>
                <a:spcPts val="0"/>
              </a:spcAft>
            </a:pPr>
            <a:endPar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9 And Jesus said unto him, This day is salvation come to this house, </a:t>
            </a:r>
            <a:r>
              <a:rPr lang="en-US" b="1" dirty="0" err="1">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forsomuch</a:t>
            </a: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 as he also is a son of Abraham.  </a:t>
            </a:r>
          </a:p>
          <a:p>
            <a:pPr marL="91440" marR="0">
              <a:spcBef>
                <a:spcPts val="0"/>
              </a:spcBef>
              <a:spcAft>
                <a:spcPts val="0"/>
              </a:spcAft>
            </a:pPr>
            <a:endPar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10 For the Son of man is come to seek and to save that which was lost.</a:t>
            </a:r>
          </a:p>
        </p:txBody>
      </p:sp>
      <p:sp>
        <p:nvSpPr>
          <p:cNvPr id="8" name="Trapezoid 7">
            <a:extLst>
              <a:ext uri="{FF2B5EF4-FFF2-40B4-BE49-F238E27FC236}">
                <a16:creationId xmlns:a16="http://schemas.microsoft.com/office/drawing/2014/main" id="{5AD8671A-63B9-DEB5-B461-3AEAE5428892}"/>
              </a:ext>
            </a:extLst>
          </p:cNvPr>
          <p:cNvSpPr/>
          <p:nvPr/>
        </p:nvSpPr>
        <p:spPr>
          <a:xfrm>
            <a:off x="-559395" y="414442"/>
            <a:ext cx="6239435" cy="7191213"/>
          </a:xfrm>
          <a:prstGeom prst="trapezoid">
            <a:avLst>
              <a:gd name="adj" fmla="val 21213"/>
            </a:avLst>
          </a:prstGeom>
          <a:blipFill>
            <a:blip r:embed="rId3">
              <a:alphaModFix amt="60000"/>
              <a:extLst>
                <a:ext uri="{28A0092B-C50C-407E-A947-70E740481C1C}">
                  <a14:useLocalDpi xmlns:a14="http://schemas.microsoft.com/office/drawing/2010/main" val="0"/>
                </a:ext>
              </a:extLst>
            </a:blip>
            <a:stretch>
              <a:fillRect l="9968" t="8698" r="9792" b="11062"/>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8">
            <a:extLst>
              <a:ext uri="{FF2B5EF4-FFF2-40B4-BE49-F238E27FC236}">
                <a16:creationId xmlns:a16="http://schemas.microsoft.com/office/drawing/2014/main" id="{7ACB079A-3533-8A7B-1378-9D1367F66743}"/>
              </a:ext>
            </a:extLst>
          </p:cNvPr>
          <p:cNvSpPr>
            <a:spLocks noGrp="1"/>
          </p:cNvSpPr>
          <p:nvPr>
            <p:ph type="sldNum" sz="quarter" idx="2"/>
          </p:nvPr>
        </p:nvSpPr>
        <p:spPr>
          <a:xfrm>
            <a:off x="9368078" y="6421961"/>
            <a:ext cx="2743200" cy="365125"/>
          </a:xfrm>
        </p:spPr>
        <p:txBody>
          <a:bodyPr/>
          <a:lstStyle/>
          <a:p>
            <a:fld id="{86CB4B4D-7CA3-9044-876B-883B54F8677D}" type="slidenum">
              <a:rPr lang="en-US" sz="1800" smtClean="0">
                <a:solidFill>
                  <a:schemeClr val="bg1"/>
                </a:solidFill>
                <a:latin typeface="Arial Black" panose="020B0A04020102020204" pitchFamily="34" charset="0"/>
              </a:rPr>
              <a:pPr/>
              <a:t>12</a:t>
            </a:fld>
            <a:endParaRPr lang="en-US" sz="18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506111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014A66-3B96-7EE3-4DC7-8886C937BB28}"/>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75A92630-B0E1-47C4-A7DD-6F8DD3267784}"/>
              </a:ext>
            </a:extLst>
          </p:cNvPr>
          <p:cNvSpPr txBox="1"/>
          <p:nvPr/>
        </p:nvSpPr>
        <p:spPr>
          <a:xfrm>
            <a:off x="178729" y="38485"/>
            <a:ext cx="4073231" cy="588140"/>
          </a:xfrm>
          <a:prstGeom prst="rect">
            <a:avLst/>
          </a:prstGeom>
          <a:solidFill>
            <a:schemeClr val="accent2">
              <a:lumMod val="75000"/>
              <a:alpha val="7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400" b="1" cap="small" dirty="0">
                <a:solidFill>
                  <a:schemeClr val="bg1"/>
                </a:solidFill>
                <a:latin typeface="Gotham Medium" panose="02000604030000020004"/>
              </a:rPr>
              <a:t>One Bible, One Story</a:t>
            </a:r>
          </a:p>
        </p:txBody>
      </p:sp>
      <p:sp>
        <p:nvSpPr>
          <p:cNvPr id="6" name="Title 2">
            <a:extLst>
              <a:ext uri="{FF2B5EF4-FFF2-40B4-BE49-F238E27FC236}">
                <a16:creationId xmlns:a16="http://schemas.microsoft.com/office/drawing/2014/main" id="{EC960C57-8B4A-4896-B597-CF51DE349366}"/>
              </a:ext>
            </a:extLst>
          </p:cNvPr>
          <p:cNvSpPr txBox="1">
            <a:spLocks/>
          </p:cNvSpPr>
          <p:nvPr/>
        </p:nvSpPr>
        <p:spPr>
          <a:xfrm>
            <a:off x="6849977" y="94044"/>
            <a:ext cx="5342023" cy="588140"/>
          </a:xfrm>
          <a:prstGeom prst="rect">
            <a:avLst/>
          </a:prstGeom>
          <a:solidFill>
            <a:schemeClr val="accent2">
              <a:lumMod val="75000"/>
              <a:alpha val="70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a:solidFill>
                  <a:schemeClr val="bg1"/>
                </a:solidFill>
                <a:effectLst>
                  <a:outerShdw blurRad="38100" dist="38100" dir="2700000" algn="tl">
                    <a:srgbClr val="000000">
                      <a:alpha val="43137"/>
                    </a:srgbClr>
                  </a:outerShdw>
                </a:effectLst>
                <a:latin typeface="Gotham Medium" panose="02000604030000020004"/>
              </a:rPr>
              <a:t>ZACCHAEUS, REPENTANT TAX COLLECTOR</a:t>
            </a:r>
            <a:endParaRPr lang="en-US" sz="2400" b="1" i="1" cap="small" dirty="0">
              <a:solidFill>
                <a:schemeClr val="bg1"/>
              </a:solidFill>
              <a:effectLst>
                <a:outerShdw blurRad="38100" dist="38100" dir="2700000" algn="tl">
                  <a:srgbClr val="000000">
                    <a:alpha val="43137"/>
                  </a:srgbClr>
                </a:outerShdw>
              </a:effectLst>
              <a:latin typeface="Gotham Medium" panose="02000604030000020004"/>
            </a:endParaRPr>
          </a:p>
        </p:txBody>
      </p:sp>
      <p:graphicFrame>
        <p:nvGraphicFramePr>
          <p:cNvPr id="7" name="Diagram 6">
            <a:extLst>
              <a:ext uri="{FF2B5EF4-FFF2-40B4-BE49-F238E27FC236}">
                <a16:creationId xmlns:a16="http://schemas.microsoft.com/office/drawing/2014/main" id="{688B52E2-94BA-431A-BCB9-AD75B26642E2}"/>
              </a:ext>
            </a:extLst>
          </p:cNvPr>
          <p:cNvGraphicFramePr/>
          <p:nvPr>
            <p:extLst>
              <p:ext uri="{D42A27DB-BD31-4B8C-83A1-F6EECF244321}">
                <p14:modId xmlns:p14="http://schemas.microsoft.com/office/powerpoint/2010/main" val="3095867346"/>
              </p:ext>
            </p:extLst>
          </p:nvPr>
        </p:nvGraphicFramePr>
        <p:xfrm>
          <a:off x="212098" y="682184"/>
          <a:ext cx="4951973" cy="5054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BF1057E5-682C-F06E-F169-99CF9DEBF48B}"/>
              </a:ext>
            </a:extLst>
          </p:cNvPr>
          <p:cNvSpPr/>
          <p:nvPr/>
        </p:nvSpPr>
        <p:spPr>
          <a:xfrm>
            <a:off x="5376170" y="776227"/>
            <a:ext cx="6601802" cy="5871999"/>
          </a:xfrm>
          <a:prstGeom prst="rect">
            <a:avLst/>
          </a:prstGeom>
          <a:blipFill>
            <a:blip r:embed="rId8">
              <a:alphaModFix amt="50000"/>
              <a:extLs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97AEE82-E222-EF52-E424-5A5BA473EF97}"/>
              </a:ext>
            </a:extLst>
          </p:cNvPr>
          <p:cNvSpPr txBox="1"/>
          <p:nvPr/>
        </p:nvSpPr>
        <p:spPr>
          <a:xfrm>
            <a:off x="214029" y="1270324"/>
            <a:ext cx="4948111" cy="5632311"/>
          </a:xfrm>
          <a:prstGeom prst="rect">
            <a:avLst/>
          </a:prstGeom>
          <a:solidFill>
            <a:srgbClr val="002060">
              <a:alpha val="40000"/>
            </a:srgbClr>
          </a:solidFill>
        </p:spPr>
        <p:txBody>
          <a:bodyPr wrap="square">
            <a:spAutoFit/>
          </a:bodyPr>
          <a:lstStyle/>
          <a:p>
            <a:r>
              <a:rPr lang="en-US" sz="2000" b="1" kern="0" dirty="0">
                <a:solidFill>
                  <a:schemeClr val="bg1"/>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Probably without knowing the full implications, Zacchaeus accepted an invitation to break bread in God’s presence.</a:t>
            </a:r>
            <a:r>
              <a:rPr lang="en-US" sz="800" b="1" kern="0" dirty="0">
                <a:solidFill>
                  <a:schemeClr val="bg1"/>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r>
              <a:rPr lang="en-US" sz="800" b="1" kern="0" dirty="0">
                <a:solidFill>
                  <a:schemeClr val="bg1"/>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r>
              <a:rPr lang="en-US" sz="2000" b="1" kern="0" dirty="0">
                <a:solidFill>
                  <a:schemeClr val="bg1"/>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In ancient cultures, eating together meant friendship and shared life.  Consider the role of “showbread” or “bread of the presence” that was placed upon the table of the sanctuary (Ex.  25:30).  Of course God did not actually eat that bread, but God accommodated the meaning of table fellowship by creating a way to celebrate a shared meal.  Later, when Jesus is accused of violating normal patterns around Sabbath, He declares that His presence is “greater than the temple” (Matt.  12:6).  Sharing a meal in God’s presence is one of the images that shapes the practice of communion. </a:t>
            </a:r>
          </a:p>
        </p:txBody>
      </p:sp>
      <p:sp>
        <p:nvSpPr>
          <p:cNvPr id="10" name="Slide Number Placeholder 8">
            <a:extLst>
              <a:ext uri="{FF2B5EF4-FFF2-40B4-BE49-F238E27FC236}">
                <a16:creationId xmlns:a16="http://schemas.microsoft.com/office/drawing/2014/main" id="{A0D62E11-6083-1B1F-46CF-6A575B0CCD08}"/>
              </a:ext>
            </a:extLst>
          </p:cNvPr>
          <p:cNvSpPr>
            <a:spLocks noGrp="1"/>
          </p:cNvSpPr>
          <p:nvPr>
            <p:ph type="sldNum" sz="quarter" idx="2"/>
          </p:nvPr>
        </p:nvSpPr>
        <p:spPr>
          <a:xfrm>
            <a:off x="9255156" y="6283101"/>
            <a:ext cx="2743200" cy="365125"/>
          </a:xfrm>
        </p:spPr>
        <p:txBody>
          <a:bodyPr/>
          <a:lstStyle/>
          <a:p>
            <a:fld id="{86CB4B4D-7CA3-9044-876B-883B54F8677D}" type="slidenum">
              <a:rPr lang="en-US" sz="1800" smtClean="0">
                <a:solidFill>
                  <a:schemeClr val="bg1"/>
                </a:solidFill>
                <a:latin typeface="Arial Black" panose="020B0A04020102020204" pitchFamily="34" charset="0"/>
              </a:rPr>
              <a:pPr/>
              <a:t>13</a:t>
            </a:fld>
            <a:endParaRPr lang="en-US" sz="18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3675597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7B7BFC-F87F-7E69-EBEE-F0973CBBAAF9}"/>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Line 10">
            <a:extLst>
              <a:ext uri="{FF2B5EF4-FFF2-40B4-BE49-F238E27FC236}">
                <a16:creationId xmlns:a16="http://schemas.microsoft.com/office/drawing/2014/main" id="{291BD761-4788-473E-B4D5-337F7713CAC6}"/>
              </a:ext>
            </a:extLst>
          </p:cNvPr>
          <p:cNvSpPr>
            <a:spLocks noChangeShapeType="1"/>
          </p:cNvSpPr>
          <p:nvPr/>
        </p:nvSpPr>
        <p:spPr bwMode="auto">
          <a:xfrm>
            <a:off x="-396598" y="762000"/>
            <a:ext cx="13256362" cy="0"/>
          </a:xfrm>
          <a:prstGeom prst="line">
            <a:avLst/>
          </a:prstGeom>
          <a:ln w="76200">
            <a:solidFill>
              <a:schemeClr val="bg2"/>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rgbClr val="002060"/>
              </a:solidFill>
              <a:latin typeface="Gotham Medium" panose="02000604030000020004"/>
            </a:endParaRPr>
          </a:p>
        </p:txBody>
      </p:sp>
      <p:sp>
        <p:nvSpPr>
          <p:cNvPr id="18" name="Rectangle 17">
            <a:extLst>
              <a:ext uri="{FF2B5EF4-FFF2-40B4-BE49-F238E27FC236}">
                <a16:creationId xmlns:a16="http://schemas.microsoft.com/office/drawing/2014/main" id="{31BEEB90-7597-4769-AB1C-7A08AF233D8D}"/>
              </a:ext>
            </a:extLst>
          </p:cNvPr>
          <p:cNvSpPr/>
          <p:nvPr/>
        </p:nvSpPr>
        <p:spPr>
          <a:xfrm>
            <a:off x="304800" y="998149"/>
            <a:ext cx="11277600" cy="5059108"/>
          </a:xfrm>
          <a:prstGeom prst="rect">
            <a:avLst/>
          </a:prstGeom>
          <a:solidFill>
            <a:schemeClr val="accent2">
              <a:lumMod val="40000"/>
              <a:lumOff val="60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182880">
              <a:lnSpc>
                <a:spcPct val="107000"/>
              </a:lnSpc>
            </a:pPr>
            <a:r>
              <a:rPr lang="en-US" sz="2000" b="1" u="sng"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Seeking the Lost</a:t>
            </a:r>
          </a:p>
          <a:p>
            <a:pPr marL="640080" lvl="1">
              <a:lnSpc>
                <a:spcPct val="107000"/>
              </a:lnSpc>
            </a:pPr>
            <a:r>
              <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Last week we discussed the restoration of Simon Peter as a leader of the early church.  You might think to yourself that, of course, Jesus was going to find a way to restore one of His closest friends, an insider and a disciple who had stumbled.  Today’s lesson about Zacchaeus is on an entirely different level.  Zacchaeus’s starting point is as an outsider to Jesus’ movement.  He and people like him are the direct targets of criticism for being too bound up in the ways of the world—where might makes right and taking from the weak is normal.</a:t>
            </a:r>
            <a:r>
              <a:rPr lang="en-US" sz="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 </a:t>
            </a:r>
          </a:p>
          <a:p>
            <a:pPr marL="640080" lvl="1">
              <a:lnSpc>
                <a:spcPct val="107000"/>
              </a:lnSpc>
            </a:pPr>
            <a:endParaRPr lang="en-US" sz="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marL="640080" lvl="1">
              <a:lnSpc>
                <a:spcPct val="107000"/>
              </a:lnSpc>
            </a:pPr>
            <a:r>
              <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But appearances can be deceiving.  Sometimes we impose rigid formulas when we look at people like Zaccheus or the thief on the cross (whose entry into paradise depended on a simple plea and confession of faith).  We might have a rigid understanding of how people need to meet God to have their salvation approved.  We like to hear specific phrases, or we want them to have an experience that mirrors our own.  Luke doesn’t even share with readers the conversation that Jesus must have had with Zacchaeus over a meal.  We only get the result, and we see that Jesus was pleased.</a:t>
            </a:r>
            <a:r>
              <a:rPr lang="en-US" sz="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 </a:t>
            </a:r>
          </a:p>
          <a:p>
            <a:pPr marL="640080" lvl="1">
              <a:lnSpc>
                <a:spcPct val="107000"/>
              </a:lnSpc>
            </a:pPr>
            <a:endParaRPr lang="en-US" sz="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marL="640080" lvl="1">
              <a:lnSpc>
                <a:spcPct val="107000"/>
              </a:lnSpc>
            </a:pPr>
            <a:r>
              <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Jesus came to lead lost people back to repentance and salvation.  And the change that came over Zacchaeus was profound and life-altering.  Instead of tracking people down to extract payment, he would be tracking people down to make restitution.  The same skills of calculating interest that he had learned from his trade he could apply to himself—his was the largest of debts.  Zacchaeus’s change shows us the remarkable insight of Jesus, who knew that a curious man in a tree was ready to hear the message of the kingdom.  As we turn and look around (and up into the trees), may we also find that “the harvest is plentiful” (Luke 10:2). </a:t>
            </a:r>
          </a:p>
          <a:p>
            <a:pPr marL="1097280" lvl="2">
              <a:lnSpc>
                <a:spcPct val="107000"/>
              </a:lnSpc>
            </a:pPr>
            <a:endPar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427875CE-3C73-8950-8683-16AF2B4D8AA9}"/>
              </a:ext>
            </a:extLst>
          </p:cNvPr>
          <p:cNvSpPr txBox="1"/>
          <p:nvPr/>
        </p:nvSpPr>
        <p:spPr>
          <a:xfrm>
            <a:off x="0" y="136522"/>
            <a:ext cx="8945880" cy="868058"/>
          </a:xfrm>
          <a:prstGeom prst="rect">
            <a:avLst/>
          </a:prstGeom>
          <a:noFill/>
        </p:spPr>
        <p:txBody>
          <a:bodyPr wrap="square">
            <a:spAutoFit/>
          </a:bodyPr>
          <a:lstStyle/>
          <a:p>
            <a:pPr marL="0" marR="0">
              <a:lnSpc>
                <a:spcPct val="107000"/>
              </a:lnSpc>
              <a:spcBef>
                <a:spcPts val="0"/>
              </a:spcBef>
              <a:spcAft>
                <a:spcPts val="0"/>
              </a:spcAft>
            </a:pPr>
            <a:r>
              <a:rPr lang="en-US" sz="2800" b="1" dirty="0">
                <a:solidFill>
                  <a:schemeClr val="accent3">
                    <a:lumMod val="75000"/>
                  </a:schemeClr>
                </a:solidFill>
                <a:latin typeface="Gotham Medium" panose="02000604030000020004"/>
              </a:rPr>
              <a:t>Apply the Message: </a:t>
            </a:r>
            <a:r>
              <a:rPr lang="en-US" b="1" kern="100"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welcomes outsiders to find salvation in His presence. </a:t>
            </a:r>
          </a:p>
          <a:p>
            <a:pPr marL="0" marR="0">
              <a:lnSpc>
                <a:spcPct val="107000"/>
              </a:lnSpc>
              <a:spcBef>
                <a:spcPts val="0"/>
              </a:spcBef>
              <a:spcAft>
                <a:spcPts val="0"/>
              </a:spcAft>
            </a:pPr>
            <a:endParaRPr lang="en-US" sz="2000" b="1" kern="100"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154A87E2-B660-1A28-408B-CA307CB7178E}"/>
              </a:ext>
            </a:extLst>
          </p:cNvPr>
          <p:cNvSpPr>
            <a:spLocks noGrp="1"/>
          </p:cNvSpPr>
          <p:nvPr>
            <p:ph type="sldNum" sz="quarter" idx="2"/>
          </p:nvPr>
        </p:nvSpPr>
        <p:spPr>
          <a:xfrm>
            <a:off x="8737600" y="6356353"/>
            <a:ext cx="2844800" cy="365125"/>
          </a:xfrm>
        </p:spPr>
        <p:txBody>
          <a:bodyPr/>
          <a:lstStyle/>
          <a:p>
            <a:fld id="{86CB4B4D-7CA3-9044-876B-883B54F8677D}" type="slidenum">
              <a:rPr lang="en-US" sz="1600" smtClean="0">
                <a:solidFill>
                  <a:srgbClr val="002060"/>
                </a:solidFill>
                <a:latin typeface="Arial Black" panose="020B0A04020102020204" pitchFamily="34" charset="0"/>
              </a:rPr>
              <a:pPr/>
              <a:t>14</a:t>
            </a:fld>
            <a:endParaRPr lang="en-US" sz="1600">
              <a:solidFill>
                <a:srgbClr val="002060"/>
              </a:solidFill>
              <a:latin typeface="Arial Black" panose="020B0A04020102020204" pitchFamily="34" charset="0"/>
            </a:endParaRPr>
          </a:p>
        </p:txBody>
      </p:sp>
      <p:sp>
        <p:nvSpPr>
          <p:cNvPr id="3" name="Title 2">
            <a:extLst>
              <a:ext uri="{FF2B5EF4-FFF2-40B4-BE49-F238E27FC236}">
                <a16:creationId xmlns:a16="http://schemas.microsoft.com/office/drawing/2014/main" id="{8E96BE86-12DC-DF97-8747-9FB0C4BC100C}"/>
              </a:ext>
            </a:extLst>
          </p:cNvPr>
          <p:cNvSpPr txBox="1">
            <a:spLocks/>
          </p:cNvSpPr>
          <p:nvPr/>
        </p:nvSpPr>
        <p:spPr>
          <a:xfrm>
            <a:off x="8737600" y="136522"/>
            <a:ext cx="3186353"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18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Tree>
    <p:extLst>
      <p:ext uri="{BB962C8B-B14F-4D97-AF65-F5344CB8AC3E}">
        <p14:creationId xmlns:p14="http://schemas.microsoft.com/office/powerpoint/2010/main" val="31606709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BDB3D-F9CE-3CB4-E83C-623891418E7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718E4A6-A2D0-7ED8-5744-25331196A8C7}"/>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Line 10">
            <a:extLst>
              <a:ext uri="{FF2B5EF4-FFF2-40B4-BE49-F238E27FC236}">
                <a16:creationId xmlns:a16="http://schemas.microsoft.com/office/drawing/2014/main" id="{B9D7AD33-5D7D-CB34-F8D3-E1E69EE909ED}"/>
              </a:ext>
            </a:extLst>
          </p:cNvPr>
          <p:cNvSpPr>
            <a:spLocks noChangeShapeType="1"/>
          </p:cNvSpPr>
          <p:nvPr/>
        </p:nvSpPr>
        <p:spPr bwMode="auto">
          <a:xfrm>
            <a:off x="-396598" y="762000"/>
            <a:ext cx="13256362" cy="0"/>
          </a:xfrm>
          <a:prstGeom prst="line">
            <a:avLst/>
          </a:prstGeom>
          <a:ln w="76200">
            <a:solidFill>
              <a:schemeClr val="bg2"/>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rgbClr val="002060"/>
              </a:solidFill>
              <a:latin typeface="Gotham Medium" panose="02000604030000020004"/>
            </a:endParaRPr>
          </a:p>
        </p:txBody>
      </p:sp>
      <p:sp>
        <p:nvSpPr>
          <p:cNvPr id="18" name="Rectangle 17">
            <a:extLst>
              <a:ext uri="{FF2B5EF4-FFF2-40B4-BE49-F238E27FC236}">
                <a16:creationId xmlns:a16="http://schemas.microsoft.com/office/drawing/2014/main" id="{74D95020-4676-9C23-7C5B-F1F1EBC8164B}"/>
              </a:ext>
            </a:extLst>
          </p:cNvPr>
          <p:cNvSpPr/>
          <p:nvPr/>
        </p:nvSpPr>
        <p:spPr>
          <a:xfrm>
            <a:off x="457200" y="1277073"/>
            <a:ext cx="11277600" cy="5284169"/>
          </a:xfrm>
          <a:prstGeom prst="rect">
            <a:avLst/>
          </a:prstGeom>
          <a:solidFill>
            <a:schemeClr val="accent2">
              <a:lumMod val="40000"/>
              <a:lumOff val="60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182880">
              <a:lnSpc>
                <a:spcPct val="107000"/>
              </a:lnSpc>
            </a:pPr>
            <a:r>
              <a:rPr lang="en-US" sz="2000" b="1" u="sng"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Seeking the Lost</a:t>
            </a:r>
          </a:p>
          <a:p>
            <a:pPr marL="182880">
              <a:lnSpc>
                <a:spcPct val="107000"/>
              </a:lnSpc>
            </a:pPr>
            <a:endParaRPr lang="en-US" sz="2000" b="1" u="sng"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r>
              <a:rPr lang="en-US" sz="2400" b="1" dirty="0">
                <a:solidFill>
                  <a:schemeClr val="accent3">
                    <a:lumMod val="75000"/>
                  </a:schemeClr>
                </a:solidFill>
              </a:rPr>
              <a:t>1 Are there Christians with conversion narratives that you’re tempted to doubt? Who?</a:t>
            </a:r>
          </a:p>
          <a:p>
            <a:pPr lvl="1"/>
            <a:endParaRPr lang="en-US" sz="2800" b="1" dirty="0">
              <a:solidFill>
                <a:schemeClr val="accent3">
                  <a:lumMod val="75000"/>
                </a:schemeClr>
              </a:solidFill>
            </a:endParaRPr>
          </a:p>
          <a:p>
            <a:pPr lvl="1"/>
            <a:endParaRPr lang="en-US" sz="2800" dirty="0">
              <a:solidFill>
                <a:schemeClr val="accent3">
                  <a:lumMod val="75000"/>
                </a:schemeClr>
              </a:solidFill>
            </a:endParaRPr>
          </a:p>
          <a:p>
            <a:pPr lvl="1"/>
            <a:r>
              <a:rPr lang="en-US" sz="2400" b="1" dirty="0">
                <a:solidFill>
                  <a:schemeClr val="accent3">
                    <a:lumMod val="75000"/>
                  </a:schemeClr>
                </a:solidFill>
              </a:rPr>
              <a:t>2 How can we remember to trust Jesus for salvation?</a:t>
            </a:r>
          </a:p>
          <a:p>
            <a:pPr lvl="1"/>
            <a:endParaRPr lang="en-US" sz="2800" b="1" dirty="0">
              <a:solidFill>
                <a:schemeClr val="accent3">
                  <a:lumMod val="75000"/>
                </a:schemeClr>
              </a:solidFill>
            </a:endParaRPr>
          </a:p>
          <a:p>
            <a:pPr lvl="1"/>
            <a:endParaRPr lang="en-US" sz="2800" dirty="0">
              <a:solidFill>
                <a:schemeClr val="accent3">
                  <a:lumMod val="75000"/>
                </a:schemeClr>
              </a:solidFill>
            </a:endParaRPr>
          </a:p>
          <a:p>
            <a:pPr lvl="1"/>
            <a:r>
              <a:rPr lang="en-US" sz="2400" b="1" dirty="0">
                <a:solidFill>
                  <a:schemeClr val="accent3">
                    <a:lumMod val="75000"/>
                  </a:schemeClr>
                </a:solidFill>
              </a:rPr>
              <a:t>3 Where do you have to look to find the plentiful harvest of people curious about Jesus?</a:t>
            </a:r>
          </a:p>
          <a:p>
            <a:pPr lvl="1"/>
            <a:endParaRPr lang="en-US" sz="2800" b="1" dirty="0">
              <a:solidFill>
                <a:schemeClr val="accent3">
                  <a:lumMod val="75000"/>
                </a:schemeClr>
              </a:solidFill>
            </a:endParaRPr>
          </a:p>
          <a:p>
            <a:endParaRPr lang="en-US" sz="2000" dirty="0">
              <a:solidFill>
                <a:schemeClr val="accent3">
                  <a:lumMod val="75000"/>
                </a:schemeClr>
              </a:solidFill>
            </a:endParaRPr>
          </a:p>
          <a:p>
            <a:pPr marL="1097280" lvl="2">
              <a:lnSpc>
                <a:spcPct val="107000"/>
              </a:lnSpc>
            </a:pPr>
            <a:endPar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65B7D54D-3106-EAF2-B26F-23D7BA2442DB}"/>
              </a:ext>
            </a:extLst>
          </p:cNvPr>
          <p:cNvSpPr txBox="1"/>
          <p:nvPr/>
        </p:nvSpPr>
        <p:spPr>
          <a:xfrm>
            <a:off x="0" y="136522"/>
            <a:ext cx="11277600" cy="868058"/>
          </a:xfrm>
          <a:prstGeom prst="rect">
            <a:avLst/>
          </a:prstGeom>
          <a:noFill/>
        </p:spPr>
        <p:txBody>
          <a:bodyPr wrap="square">
            <a:spAutoFit/>
          </a:bodyPr>
          <a:lstStyle/>
          <a:p>
            <a:pPr marL="0" marR="0">
              <a:lnSpc>
                <a:spcPct val="107000"/>
              </a:lnSpc>
              <a:spcBef>
                <a:spcPts val="0"/>
              </a:spcBef>
              <a:spcAft>
                <a:spcPts val="0"/>
              </a:spcAft>
            </a:pPr>
            <a:r>
              <a:rPr lang="en-US" sz="2800" b="1" dirty="0">
                <a:solidFill>
                  <a:schemeClr val="accent3">
                    <a:lumMod val="75000"/>
                  </a:schemeClr>
                </a:solidFill>
                <a:latin typeface="Gotham Medium" panose="02000604030000020004"/>
              </a:rPr>
              <a:t>Apply the Message: </a:t>
            </a:r>
            <a:r>
              <a:rPr lang="en-US" b="1" kern="100"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welcomes outsiders to find salvation in His presence. </a:t>
            </a:r>
          </a:p>
          <a:p>
            <a:pPr marL="0" marR="0">
              <a:lnSpc>
                <a:spcPct val="107000"/>
              </a:lnSpc>
              <a:spcBef>
                <a:spcPts val="0"/>
              </a:spcBef>
              <a:spcAft>
                <a:spcPts val="0"/>
              </a:spcAft>
            </a:pPr>
            <a:endParaRPr lang="en-US" sz="2000" b="1" kern="100"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A8FD5E7D-7DB9-65E8-5FD2-A15F65F280FC}"/>
              </a:ext>
            </a:extLst>
          </p:cNvPr>
          <p:cNvSpPr>
            <a:spLocks noGrp="1"/>
          </p:cNvSpPr>
          <p:nvPr>
            <p:ph type="sldNum" sz="quarter" idx="2"/>
          </p:nvPr>
        </p:nvSpPr>
        <p:spPr>
          <a:xfrm>
            <a:off x="8737600" y="6356353"/>
            <a:ext cx="2844800" cy="365125"/>
          </a:xfrm>
        </p:spPr>
        <p:txBody>
          <a:bodyPr/>
          <a:lstStyle/>
          <a:p>
            <a:fld id="{86CB4B4D-7CA3-9044-876B-883B54F8677D}" type="slidenum">
              <a:rPr lang="en-US" sz="1600" smtClean="0">
                <a:solidFill>
                  <a:srgbClr val="002060"/>
                </a:solidFill>
                <a:latin typeface="Arial Black" panose="020B0A04020102020204" pitchFamily="34" charset="0"/>
              </a:rPr>
              <a:pPr/>
              <a:t>15</a:t>
            </a:fld>
            <a:endParaRPr lang="en-US" sz="1600">
              <a:solidFill>
                <a:srgbClr val="002060"/>
              </a:solidFill>
              <a:latin typeface="Arial Black" panose="020B0A04020102020204" pitchFamily="34" charset="0"/>
            </a:endParaRPr>
          </a:p>
        </p:txBody>
      </p:sp>
      <p:sp>
        <p:nvSpPr>
          <p:cNvPr id="3" name="Title 2">
            <a:extLst>
              <a:ext uri="{FF2B5EF4-FFF2-40B4-BE49-F238E27FC236}">
                <a16:creationId xmlns:a16="http://schemas.microsoft.com/office/drawing/2014/main" id="{1BA8CEE7-6A97-CF5F-FABE-31D7716E4006}"/>
              </a:ext>
            </a:extLst>
          </p:cNvPr>
          <p:cNvSpPr txBox="1">
            <a:spLocks/>
          </p:cNvSpPr>
          <p:nvPr/>
        </p:nvSpPr>
        <p:spPr>
          <a:xfrm>
            <a:off x="8737600" y="136522"/>
            <a:ext cx="3186353"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18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Tree>
    <p:extLst>
      <p:ext uri="{BB962C8B-B14F-4D97-AF65-F5344CB8AC3E}">
        <p14:creationId xmlns:p14="http://schemas.microsoft.com/office/powerpoint/2010/main" val="17629401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88CA11-0001-59A8-7B92-F00CE2D525BA}"/>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Line 10">
            <a:extLst>
              <a:ext uri="{FF2B5EF4-FFF2-40B4-BE49-F238E27FC236}">
                <a16:creationId xmlns:a16="http://schemas.microsoft.com/office/drawing/2014/main" id="{53D00BA3-6582-4CD7-BC9B-B199287D39E2}"/>
              </a:ext>
            </a:extLst>
          </p:cNvPr>
          <p:cNvSpPr>
            <a:spLocks noChangeShapeType="1"/>
          </p:cNvSpPr>
          <p:nvPr/>
        </p:nvSpPr>
        <p:spPr bwMode="auto">
          <a:xfrm flipV="1">
            <a:off x="26215" y="6869816"/>
            <a:ext cx="12292061" cy="64384"/>
          </a:xfrm>
          <a:prstGeom prst="line">
            <a:avLst/>
          </a:prstGeom>
          <a:noFill/>
          <a:ln w="77063">
            <a:solidFill>
              <a:schemeClr val="bg1"/>
            </a:solidFill>
            <a:round/>
            <a:headEnd/>
            <a:tailEnd/>
          </a:ln>
        </p:spPr>
        <p:txBody>
          <a:bodyPr lIns="64291" tIns="32146" rIns="64291" bIns="32146"/>
          <a:lstStyle/>
          <a:p>
            <a:pPr algn="l"/>
            <a:endParaRPr lang="en-US" sz="1400" dirty="0">
              <a:solidFill>
                <a:srgbClr val="002060"/>
              </a:solidFill>
              <a:latin typeface="Gotham Medium" panose="02000604030000020004"/>
            </a:endParaRPr>
          </a:p>
        </p:txBody>
      </p:sp>
      <p:sp>
        <p:nvSpPr>
          <p:cNvPr id="8" name="Line 10">
            <a:extLst>
              <a:ext uri="{FF2B5EF4-FFF2-40B4-BE49-F238E27FC236}">
                <a16:creationId xmlns:a16="http://schemas.microsoft.com/office/drawing/2014/main" id="{0B0374A3-4F59-4729-A0DE-A253865B5D03}"/>
              </a:ext>
            </a:extLst>
          </p:cNvPr>
          <p:cNvSpPr>
            <a:spLocks noChangeShapeType="1"/>
          </p:cNvSpPr>
          <p:nvPr/>
        </p:nvSpPr>
        <p:spPr bwMode="auto">
          <a:xfrm>
            <a:off x="-396598" y="7010400"/>
            <a:ext cx="12985195" cy="0"/>
          </a:xfrm>
          <a:prstGeom prst="line">
            <a:avLst/>
          </a:prstGeom>
          <a:ln w="76200">
            <a:solidFill>
              <a:schemeClr val="bg2"/>
            </a:solidFill>
            <a:round/>
            <a:headEnd/>
            <a:tailEnd/>
          </a:ln>
          <a:scene3d>
            <a:camera prst="orthographicFront"/>
            <a:lightRig rig="threePt" dir="t"/>
          </a:scene3d>
          <a:sp3d>
            <a:bevelT prst="relaxedInset"/>
          </a:sp3d>
        </p:spPr>
        <p:txBody>
          <a:bodyPr lIns="64291" tIns="32146" rIns="64291" bIns="32146"/>
          <a:lstStyle/>
          <a:p>
            <a:pPr algn="l"/>
            <a:endParaRPr lang="en-US" sz="1400" dirty="0">
              <a:solidFill>
                <a:srgbClr val="002060"/>
              </a:solidFill>
              <a:latin typeface="Gotham Medium" panose="02000604030000020004"/>
            </a:endParaRPr>
          </a:p>
        </p:txBody>
      </p:sp>
      <p:cxnSp>
        <p:nvCxnSpPr>
          <p:cNvPr id="9" name="Straight Connector 8">
            <a:extLst>
              <a:ext uri="{FF2B5EF4-FFF2-40B4-BE49-F238E27FC236}">
                <a16:creationId xmlns:a16="http://schemas.microsoft.com/office/drawing/2014/main" id="{ECBF4161-EDD7-4A93-81C8-0EAD6F22079B}"/>
              </a:ext>
            </a:extLst>
          </p:cNvPr>
          <p:cNvCxnSpPr>
            <a:cxnSpLocks/>
          </p:cNvCxnSpPr>
          <p:nvPr/>
        </p:nvCxnSpPr>
        <p:spPr>
          <a:xfrm>
            <a:off x="-420927" y="6864880"/>
            <a:ext cx="12985195" cy="0"/>
          </a:xfrm>
          <a:prstGeom prst="line">
            <a:avLst/>
          </a:prstGeom>
          <a:ln w="76200">
            <a:solidFill>
              <a:schemeClr val="bg2"/>
            </a:solidFill>
          </a:ln>
          <a:scene3d>
            <a:camera prst="orthographicFront"/>
            <a:lightRig rig="threePt" dir="t"/>
          </a:scene3d>
          <a:sp3d>
            <a:bevelT prst="relaxedInset"/>
          </a:sp3d>
        </p:spPr>
        <p:style>
          <a:lnRef idx="1">
            <a:schemeClr val="accent1"/>
          </a:lnRef>
          <a:fillRef idx="0">
            <a:schemeClr val="accent1"/>
          </a:fillRef>
          <a:effectRef idx="0">
            <a:schemeClr val="accent1"/>
          </a:effectRef>
          <a:fontRef idx="minor">
            <a:schemeClr val="tx1"/>
          </a:fontRef>
        </p:style>
      </p:cxnSp>
      <p:sp>
        <p:nvSpPr>
          <p:cNvPr id="16" name="Line 10">
            <a:extLst>
              <a:ext uri="{FF2B5EF4-FFF2-40B4-BE49-F238E27FC236}">
                <a16:creationId xmlns:a16="http://schemas.microsoft.com/office/drawing/2014/main" id="{291BD761-4788-473E-B4D5-337F7713CAC6}"/>
              </a:ext>
            </a:extLst>
          </p:cNvPr>
          <p:cNvSpPr>
            <a:spLocks noChangeShapeType="1"/>
          </p:cNvSpPr>
          <p:nvPr/>
        </p:nvSpPr>
        <p:spPr bwMode="auto">
          <a:xfrm>
            <a:off x="-396598" y="6934200"/>
            <a:ext cx="13256362" cy="0"/>
          </a:xfrm>
          <a:prstGeom prst="line">
            <a:avLst/>
          </a:prstGeom>
          <a:ln w="76200">
            <a:solidFill>
              <a:schemeClr val="bg2"/>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rgbClr val="002060"/>
              </a:solidFill>
              <a:latin typeface="Gotham Medium" panose="02000604030000020004"/>
            </a:endParaRPr>
          </a:p>
        </p:txBody>
      </p:sp>
      <p:sp>
        <p:nvSpPr>
          <p:cNvPr id="18" name="Rectangle 17">
            <a:extLst>
              <a:ext uri="{FF2B5EF4-FFF2-40B4-BE49-F238E27FC236}">
                <a16:creationId xmlns:a16="http://schemas.microsoft.com/office/drawing/2014/main" id="{31BEEB90-7597-4769-AB1C-7A08AF233D8D}"/>
              </a:ext>
            </a:extLst>
          </p:cNvPr>
          <p:cNvSpPr/>
          <p:nvPr/>
        </p:nvSpPr>
        <p:spPr>
          <a:xfrm>
            <a:off x="952592" y="845139"/>
            <a:ext cx="10454548" cy="5527954"/>
          </a:xfrm>
          <a:prstGeom prst="rect">
            <a:avLst/>
          </a:prstGeom>
          <a:solidFill>
            <a:schemeClr val="bg1">
              <a:alpha val="50000"/>
            </a:schemeClr>
          </a:solidFill>
          <a:ln w="76200">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endParaRPr lang="en-US" sz="100" b="1" u="sng" cap="all" dirty="0">
              <a:solidFill>
                <a:schemeClr val="accent3">
                  <a:lumMod val="75000"/>
                </a:schemeClr>
              </a:solidFill>
            </a:endParaRPr>
          </a:p>
          <a:p>
            <a:pPr lvl="1"/>
            <a:r>
              <a:rPr lang="en-US" sz="1600" b="1" dirty="0">
                <a:solidFill>
                  <a:schemeClr val="accent3">
                    <a:lumMod val="75000"/>
                  </a:schemeClr>
                </a:solidFill>
              </a:rPr>
              <a:t>Saying “Yes!” to Jesus is not the same as liking a post or retweeting a comment on social media. It is not as simple as catching a glimpse of a passing hero. The “yes” we give to Jesus changes our lives. It requires obedience within a new way of life. Kingdom perspective shifts how we think and act, changes priorities, and helps us relate generously with our neighbors, communities, and the world. A “yes” to Jesus halts old habits that actively harm others.</a:t>
            </a:r>
            <a:r>
              <a:rPr lang="en-US" sz="600" b="1" dirty="0">
                <a:solidFill>
                  <a:schemeClr val="accent3">
                    <a:lumMod val="75000"/>
                  </a:schemeClr>
                </a:solidFill>
              </a:rPr>
              <a:t> </a:t>
            </a:r>
          </a:p>
          <a:p>
            <a:pPr lvl="1"/>
            <a:r>
              <a:rPr lang="en-US" sz="600" b="1" dirty="0">
                <a:solidFill>
                  <a:schemeClr val="accent3">
                    <a:lumMod val="75000"/>
                  </a:schemeClr>
                </a:solidFill>
              </a:rPr>
              <a:t> </a:t>
            </a:r>
          </a:p>
          <a:p>
            <a:pPr lvl="1"/>
            <a:r>
              <a:rPr lang="en-US" sz="1600" b="1" dirty="0">
                <a:solidFill>
                  <a:schemeClr val="accent3">
                    <a:lumMod val="75000"/>
                  </a:schemeClr>
                </a:solidFill>
              </a:rPr>
              <a:t>As many new things are, Jesus’ way may be initially uncomfortable. His way often requires significant lifestyle shifts and sacrifices. Like Jesus’ response to the rich ruler in Luke 18, we must admit that following God is hard (Luke 18:24), especially for the wealthy. Jesus says it is “easier for a camel to go through a needle’s eye, than for a rich man to enter into the kingdom of God,” but Zacchaeus models hope and possibility for all of us (18:25). Although the rich ruler presumably struggles to gain salvation or misses it altogether, Zacchaeus’s story powerfully models Jesus’ words, “The things which are impossible with men are possible with God” (18:27).</a:t>
            </a:r>
            <a:r>
              <a:rPr lang="en-US" sz="600" b="1" dirty="0">
                <a:solidFill>
                  <a:schemeClr val="accent3">
                    <a:lumMod val="75000"/>
                  </a:schemeClr>
                </a:solidFill>
              </a:rPr>
              <a:t> </a:t>
            </a:r>
          </a:p>
          <a:p>
            <a:pPr lvl="1"/>
            <a:r>
              <a:rPr lang="en-US" sz="600" b="1" dirty="0">
                <a:solidFill>
                  <a:schemeClr val="accent3">
                    <a:lumMod val="75000"/>
                  </a:schemeClr>
                </a:solidFill>
              </a:rPr>
              <a:t> </a:t>
            </a:r>
          </a:p>
          <a:p>
            <a:pPr lvl="1"/>
            <a:r>
              <a:rPr lang="en-US" sz="1600" b="1" dirty="0">
                <a:solidFill>
                  <a:schemeClr val="accent3">
                    <a:lumMod val="75000"/>
                  </a:schemeClr>
                </a:solidFill>
              </a:rPr>
              <a:t>Jesus offers Zacchaeus and his household saving grace—but how difficult it must have been for Zacchaeus to face each person he had harmed! How difficult it must have been to return the money he previously considered his rightful possession! After all, Zacchaeus hadn’t broken societal rules; he had worked within the cultural system surrounding him. And yet, after welcoming Jesus into his life, Zacchaeus is called to something better and higher than the culture in which he lives. He is called to a new generosity and righteousness—as are we.</a:t>
            </a:r>
            <a:r>
              <a:rPr lang="en-US" sz="600" b="1" dirty="0">
                <a:solidFill>
                  <a:schemeClr val="accent3">
                    <a:lumMod val="75000"/>
                  </a:schemeClr>
                </a:solidFill>
              </a:rPr>
              <a:t> </a:t>
            </a:r>
          </a:p>
          <a:p>
            <a:pPr lvl="1"/>
            <a:r>
              <a:rPr lang="en-US" sz="600" b="1" dirty="0">
                <a:solidFill>
                  <a:schemeClr val="accent3">
                    <a:lumMod val="75000"/>
                  </a:schemeClr>
                </a:solidFill>
              </a:rPr>
              <a:t> </a:t>
            </a:r>
          </a:p>
          <a:p>
            <a:pPr lvl="1"/>
            <a:r>
              <a:rPr lang="en-US" sz="1600" b="1" dirty="0">
                <a:solidFill>
                  <a:schemeClr val="accent3">
                    <a:lumMod val="75000"/>
                  </a:schemeClr>
                </a:solidFill>
              </a:rPr>
              <a:t>As followers of Jesus, we are called to repair, as best we can, the harm we have done to others. This restitution includes reversing course regarding the evil in which we passively participate. Is there someone in your circle whom you have not treated with generosity? Have you neglected to pay someone back or taken credit for another’s effort, creativity, or work? What is necessary to repair that damage? And on a larger scale—is there a system in which you have participated that causes harm to others? What is Jesus calling you to do to restore righteousness within your community? Whom might you invite into the generous, hospitable, gospel welcome of Jesus?</a:t>
            </a:r>
            <a:endParaRPr lang="en-US" sz="300" b="1" dirty="0">
              <a:solidFill>
                <a:schemeClr val="accent3">
                  <a:lumMod val="75000"/>
                </a:schemeClr>
              </a:solidFill>
            </a:endParaRPr>
          </a:p>
        </p:txBody>
      </p:sp>
      <p:sp>
        <p:nvSpPr>
          <p:cNvPr id="20" name="Rectangle 19">
            <a:extLst>
              <a:ext uri="{FF2B5EF4-FFF2-40B4-BE49-F238E27FC236}">
                <a16:creationId xmlns:a16="http://schemas.microsoft.com/office/drawing/2014/main" id="{BCBD2F49-815B-418F-8629-2DDA84C136B6}"/>
              </a:ext>
            </a:extLst>
          </p:cNvPr>
          <p:cNvSpPr/>
          <p:nvPr/>
        </p:nvSpPr>
        <p:spPr>
          <a:xfrm>
            <a:off x="2514600" y="266046"/>
            <a:ext cx="5105400" cy="44258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0" marR="0">
              <a:lnSpc>
                <a:spcPct val="107000"/>
              </a:lnSpc>
              <a:spcBef>
                <a:spcPts val="0"/>
              </a:spcBef>
              <a:spcAft>
                <a:spcPts val="0"/>
              </a:spcAft>
            </a:pPr>
            <a:r>
              <a:rPr lang="en-US" sz="2400" b="1" u="sng" cap="small"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“Yes” That Brings Change</a:t>
            </a:r>
          </a:p>
        </p:txBody>
      </p:sp>
      <p:sp>
        <p:nvSpPr>
          <p:cNvPr id="21" name="Rectangle 20">
            <a:extLst>
              <a:ext uri="{FF2B5EF4-FFF2-40B4-BE49-F238E27FC236}">
                <a16:creationId xmlns:a16="http://schemas.microsoft.com/office/drawing/2014/main" id="{A04F92F1-B4CA-4743-9C01-4E7D2D34F37C}"/>
              </a:ext>
            </a:extLst>
          </p:cNvPr>
          <p:cNvSpPr/>
          <p:nvPr/>
        </p:nvSpPr>
        <p:spPr>
          <a:xfrm>
            <a:off x="210867" y="239436"/>
            <a:ext cx="2227533" cy="495807"/>
          </a:xfrm>
          <a:prstGeom prst="rect">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gn="l"/>
            <a:r>
              <a:rPr lang="en-US" sz="2800" b="1" dirty="0">
                <a:solidFill>
                  <a:schemeClr val="bg1"/>
                </a:solidFill>
                <a:latin typeface="Gotham Medium" panose="02000604030000020004"/>
              </a:rPr>
              <a:t>CONCLUSION:</a:t>
            </a:r>
            <a:endParaRPr lang="en-US" sz="2000" b="1" dirty="0">
              <a:solidFill>
                <a:schemeClr val="bg1"/>
              </a:solidFill>
              <a:latin typeface="Gotham Medium" panose="02000604030000020004"/>
            </a:endParaRPr>
          </a:p>
        </p:txBody>
      </p:sp>
      <p:sp>
        <p:nvSpPr>
          <p:cNvPr id="2" name="Slide Number Placeholder 1">
            <a:extLst>
              <a:ext uri="{FF2B5EF4-FFF2-40B4-BE49-F238E27FC236}">
                <a16:creationId xmlns:a16="http://schemas.microsoft.com/office/drawing/2014/main" id="{AA0ED208-FB09-0980-96ED-F50DF33C03A7}"/>
              </a:ext>
            </a:extLst>
          </p:cNvPr>
          <p:cNvSpPr>
            <a:spLocks noGrp="1"/>
          </p:cNvSpPr>
          <p:nvPr>
            <p:ph type="sldNum" sz="quarter" idx="2"/>
          </p:nvPr>
        </p:nvSpPr>
        <p:spPr>
          <a:xfrm>
            <a:off x="9023350" y="6356353"/>
            <a:ext cx="2844800" cy="365125"/>
          </a:xfrm>
        </p:spPr>
        <p:txBody>
          <a:bodyPr/>
          <a:lstStyle/>
          <a:p>
            <a:fld id="{86CB4B4D-7CA3-9044-876B-883B54F8677D}" type="slidenum">
              <a:rPr lang="en-US" sz="1600" smtClean="0">
                <a:solidFill>
                  <a:schemeClr val="accent3">
                    <a:lumMod val="75000"/>
                  </a:schemeClr>
                </a:solidFill>
                <a:latin typeface="Arial Black" panose="020B0A04020102020204" pitchFamily="34" charset="0"/>
              </a:rPr>
              <a:pPr/>
              <a:t>16</a:t>
            </a:fld>
            <a:endParaRPr lang="en-US" sz="1600">
              <a:solidFill>
                <a:schemeClr val="accent3">
                  <a:lumMod val="75000"/>
                </a:schemeClr>
              </a:solidFill>
              <a:latin typeface="Arial Black" panose="020B0A04020102020204" pitchFamily="34" charset="0"/>
            </a:endParaRPr>
          </a:p>
        </p:txBody>
      </p:sp>
      <p:sp>
        <p:nvSpPr>
          <p:cNvPr id="3" name="Title 2">
            <a:extLst>
              <a:ext uri="{FF2B5EF4-FFF2-40B4-BE49-F238E27FC236}">
                <a16:creationId xmlns:a16="http://schemas.microsoft.com/office/drawing/2014/main" id="{0AA42ECA-490A-08AE-C1B8-A8BEB09C3333}"/>
              </a:ext>
            </a:extLst>
          </p:cNvPr>
          <p:cNvSpPr txBox="1">
            <a:spLocks/>
          </p:cNvSpPr>
          <p:nvPr/>
        </p:nvSpPr>
        <p:spPr>
          <a:xfrm>
            <a:off x="8153400" y="120708"/>
            <a:ext cx="3809140" cy="322181"/>
          </a:xfrm>
          <a:prstGeom prst="rect">
            <a:avLst/>
          </a:prstGeom>
          <a:solidFill>
            <a:schemeClr val="accent2">
              <a:lumMod val="50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000" b="1" i="1" cap="small" dirty="0">
                <a:solidFill>
                  <a:schemeClr val="bg1"/>
                </a:solidFill>
                <a:latin typeface="Gotham Medium" panose="02000604030000020004"/>
              </a:rPr>
              <a:t>SIMON PETER, RESTORED DISCIPLE</a:t>
            </a:r>
          </a:p>
        </p:txBody>
      </p:sp>
    </p:spTree>
    <p:extLst>
      <p:ext uri="{BB962C8B-B14F-4D97-AF65-F5344CB8AC3E}">
        <p14:creationId xmlns:p14="http://schemas.microsoft.com/office/powerpoint/2010/main" val="3129728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3C6AFA-EA13-C537-5FB6-FDD223F69E8C}"/>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0E08A8E-44E9-45B0-8B50-4F7F860FB96D}"/>
              </a:ext>
            </a:extLst>
          </p:cNvPr>
          <p:cNvSpPr txBox="1"/>
          <p:nvPr/>
        </p:nvSpPr>
        <p:spPr>
          <a:xfrm>
            <a:off x="53066" y="-3497"/>
            <a:ext cx="2733678" cy="584295"/>
          </a:xfrm>
          <a:prstGeom prst="rect">
            <a:avLst/>
          </a:prstGeom>
          <a:solidFill>
            <a:schemeClr val="accent2"/>
          </a:solidFill>
          <a:ln>
            <a:noFill/>
          </a:ln>
        </p:spPr>
        <p:txBody>
          <a:bodyPr wrap="square" lIns="64291" tIns="32146" rIns="64291" bIns="32146" rtlCol="0">
            <a:spAutoFit/>
          </a:bodyPr>
          <a:lstStyle/>
          <a:p>
            <a:pPr algn="l"/>
            <a:r>
              <a:rPr lang="en-US" sz="3400" b="1" dirty="0">
                <a:solidFill>
                  <a:schemeClr val="bg1"/>
                </a:solidFill>
                <a:effectLst>
                  <a:outerShdw blurRad="38100" dist="38100" dir="2700000" algn="tl">
                    <a:srgbClr val="000000">
                      <a:alpha val="43137"/>
                    </a:srgbClr>
                  </a:outerShdw>
                </a:effectLst>
                <a:latin typeface="Gotham Medium" panose="02000604030000020004"/>
              </a:rPr>
              <a:t>CONCLUSION</a:t>
            </a:r>
            <a:endParaRPr lang="en-US" sz="2500" b="1" dirty="0">
              <a:solidFill>
                <a:schemeClr val="bg1"/>
              </a:solidFill>
              <a:effectLst>
                <a:outerShdw blurRad="38100" dist="38100" dir="2700000" algn="tl">
                  <a:srgbClr val="000000">
                    <a:alpha val="43137"/>
                  </a:srgbClr>
                </a:outerShdw>
              </a:effectLst>
              <a:latin typeface="Gotham Medium" panose="02000604030000020004"/>
            </a:endParaRPr>
          </a:p>
        </p:txBody>
      </p:sp>
      <p:cxnSp>
        <p:nvCxnSpPr>
          <p:cNvPr id="21" name="Straight Connector 20">
            <a:extLst>
              <a:ext uri="{FF2B5EF4-FFF2-40B4-BE49-F238E27FC236}">
                <a16:creationId xmlns:a16="http://schemas.microsoft.com/office/drawing/2014/main" id="{22F8F15B-CC40-4200-A69F-FFD4094F4EFC}"/>
              </a:ext>
            </a:extLst>
          </p:cNvPr>
          <p:cNvCxnSpPr/>
          <p:nvPr/>
        </p:nvCxnSpPr>
        <p:spPr>
          <a:xfrm>
            <a:off x="-228600" y="533400"/>
            <a:ext cx="128016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Rounded Corners 6">
            <a:extLst>
              <a:ext uri="{FF2B5EF4-FFF2-40B4-BE49-F238E27FC236}">
                <a16:creationId xmlns:a16="http://schemas.microsoft.com/office/drawing/2014/main" id="{19D84E3C-EC1C-40A8-9BE4-CB83B851C0AC}"/>
              </a:ext>
            </a:extLst>
          </p:cNvPr>
          <p:cNvSpPr txBox="1"/>
          <p:nvPr/>
        </p:nvSpPr>
        <p:spPr>
          <a:xfrm>
            <a:off x="805544" y="979825"/>
            <a:ext cx="9906000" cy="708023"/>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52400">
            <a:bevelT w="190500" h="38100"/>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0008" tIns="90008" rIns="90008" bIns="90008" numCol="1" spcCol="893" anchor="ctr" anchorCtr="0">
            <a:noAutofit/>
          </a:bodyPr>
          <a:lstStyle/>
          <a:p>
            <a:pPr defTabSz="562550">
              <a:lnSpc>
                <a:spcPct val="90000"/>
              </a:lnSpc>
              <a:spcBef>
                <a:spcPct val="0"/>
              </a:spcBef>
              <a:spcAft>
                <a:spcPct val="35000"/>
              </a:spcAft>
            </a:pPr>
            <a:r>
              <a:rPr lang="en-US" sz="2800" b="1" cap="small" dirty="0">
                <a:solidFill>
                  <a:schemeClr val="bg1">
                    <a:lumMod val="95000"/>
                  </a:schemeClr>
                </a:solidFill>
                <a:effectLst>
                  <a:outerShdw blurRad="38100" dist="38100" dir="2700000" algn="tl">
                    <a:srgbClr val="000000">
                      <a:alpha val="43137"/>
                    </a:srgbClr>
                  </a:outerShdw>
                </a:effectLst>
                <a:latin typeface="Gotham Medium" panose="02000604030000020004"/>
                <a:ea typeface="+mn-lt"/>
                <a:cs typeface="Arial" panose="020B0604020202020204" pitchFamily="34" charset="0"/>
              </a:rPr>
              <a:t>Live It Out: </a:t>
            </a:r>
          </a:p>
        </p:txBody>
      </p:sp>
      <p:sp>
        <p:nvSpPr>
          <p:cNvPr id="16" name="Rectangle 15">
            <a:extLst>
              <a:ext uri="{FF2B5EF4-FFF2-40B4-BE49-F238E27FC236}">
                <a16:creationId xmlns:a16="http://schemas.microsoft.com/office/drawing/2014/main" id="{F458977A-D61D-4781-A330-C460143E239E}"/>
              </a:ext>
            </a:extLst>
          </p:cNvPr>
          <p:cNvSpPr/>
          <p:nvPr/>
        </p:nvSpPr>
        <p:spPr>
          <a:xfrm>
            <a:off x="762000" y="4475295"/>
            <a:ext cx="9906000" cy="169690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914400" marR="0">
              <a:lnSpc>
                <a:spcPct val="107000"/>
              </a:lnSpc>
              <a:spcBef>
                <a:spcPts val="0"/>
              </a:spcBef>
              <a:spcAft>
                <a:spcPts val="0"/>
              </a:spcAft>
            </a:pPr>
            <a:r>
              <a:rPr lang="en-US" sz="2000" b="1" dirty="0">
                <a:solidFill>
                  <a:schemeClr val="bg1">
                    <a:lumMod val="9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Although Zacchaeus was written off by his peers as a hopeless sinner, Jesus saw salvation potential when He looked up into the sycamore tree.  Who have you written off as an irredeemable sinner? It may be someone who has deeply hurt you, offended your faith, or acted in an especially selfish manner.  Ask Jesus to bring that person to mind as you pray.</a:t>
            </a:r>
          </a:p>
        </p:txBody>
      </p:sp>
      <p:sp>
        <p:nvSpPr>
          <p:cNvPr id="17" name="Rectangle 16">
            <a:extLst>
              <a:ext uri="{FF2B5EF4-FFF2-40B4-BE49-F238E27FC236}">
                <a16:creationId xmlns:a16="http://schemas.microsoft.com/office/drawing/2014/main" id="{FA587F66-BEFF-4D6C-AEF0-FA091908B866}"/>
              </a:ext>
            </a:extLst>
          </p:cNvPr>
          <p:cNvSpPr/>
          <p:nvPr/>
        </p:nvSpPr>
        <p:spPr>
          <a:xfrm>
            <a:off x="762000" y="4032708"/>
            <a:ext cx="9906000" cy="442587"/>
          </a:xfrm>
          <a:prstGeom prst="rect">
            <a:avLst/>
          </a:prstGeom>
          <a:solidFill>
            <a:schemeClr val="accent1">
              <a:lumMod val="20000"/>
              <a:lumOff val="80000"/>
              <a:alpha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0" marR="0">
              <a:lnSpc>
                <a:spcPct val="107000"/>
              </a:lnSpc>
              <a:spcBef>
                <a:spcPts val="0"/>
              </a:spcBef>
              <a:spcAft>
                <a:spcPts val="0"/>
              </a:spcAft>
            </a:pPr>
            <a:r>
              <a:rPr lang="en-US" sz="24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Salvation Potential</a:t>
            </a:r>
          </a:p>
        </p:txBody>
      </p:sp>
      <p:sp>
        <p:nvSpPr>
          <p:cNvPr id="11" name="Rectangle 10">
            <a:extLst>
              <a:ext uri="{FF2B5EF4-FFF2-40B4-BE49-F238E27FC236}">
                <a16:creationId xmlns:a16="http://schemas.microsoft.com/office/drawing/2014/main" id="{F099FE17-7908-4AD1-B569-6C1C8B4F1F02}"/>
              </a:ext>
            </a:extLst>
          </p:cNvPr>
          <p:cNvSpPr/>
          <p:nvPr/>
        </p:nvSpPr>
        <p:spPr>
          <a:xfrm>
            <a:off x="805544" y="1687848"/>
            <a:ext cx="9906000" cy="169690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lvl="1">
              <a:lnSpc>
                <a:spcPct val="107000"/>
              </a:lnSpc>
            </a:pPr>
            <a:r>
              <a:rPr lang="en-US" sz="2000" b="1" i="1" kern="0" dirty="0">
                <a:solidFill>
                  <a:schemeClr val="bg1">
                    <a:lumMod val="9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did not act as if the world were filled by people who could never be found.  He looked with an intention to find the people who were ready to hear the message of good news.  Jesus could see salvation potential where others saw a lost cause.  This week’s invitation is to ask for the same vision from God and the same insight to know when to share our faith. </a:t>
            </a:r>
          </a:p>
        </p:txBody>
      </p:sp>
      <p:sp>
        <p:nvSpPr>
          <p:cNvPr id="2" name="Slide Number Placeholder 1">
            <a:extLst>
              <a:ext uri="{FF2B5EF4-FFF2-40B4-BE49-F238E27FC236}">
                <a16:creationId xmlns:a16="http://schemas.microsoft.com/office/drawing/2014/main" id="{E4F500FB-EFA8-EFE5-0DBF-E4726DCD4D94}"/>
              </a:ext>
            </a:extLst>
          </p:cNvPr>
          <p:cNvSpPr>
            <a:spLocks noGrp="1"/>
          </p:cNvSpPr>
          <p:nvPr>
            <p:ph type="sldNum" sz="quarter" idx="2"/>
          </p:nvPr>
        </p:nvSpPr>
        <p:spPr>
          <a:xfrm>
            <a:off x="8737600" y="6356353"/>
            <a:ext cx="2844800" cy="365125"/>
          </a:xfrm>
        </p:spPr>
        <p:txBody>
          <a:bodyPr/>
          <a:lstStyle/>
          <a:p>
            <a:fld id="{86CB4B4D-7CA3-9044-876B-883B54F8677D}" type="slidenum">
              <a:rPr lang="en-US" sz="1600" smtClean="0">
                <a:solidFill>
                  <a:schemeClr val="bg1"/>
                </a:solidFill>
                <a:latin typeface="Arial Black" panose="020B0A04020102020204" pitchFamily="34" charset="0"/>
              </a:rPr>
              <a:pPr/>
              <a:t>17</a:t>
            </a:fld>
            <a:endParaRPr lang="en-US" sz="1600">
              <a:solidFill>
                <a:schemeClr val="bg1"/>
              </a:solidFill>
              <a:latin typeface="Arial Black" panose="020B0A04020102020204" pitchFamily="34" charset="0"/>
            </a:endParaRPr>
          </a:p>
        </p:txBody>
      </p:sp>
      <p:sp>
        <p:nvSpPr>
          <p:cNvPr id="4" name="TextBox 3">
            <a:extLst>
              <a:ext uri="{FF2B5EF4-FFF2-40B4-BE49-F238E27FC236}">
                <a16:creationId xmlns:a16="http://schemas.microsoft.com/office/drawing/2014/main" id="{C1546560-E672-2FC4-4590-F82CD5F6ABFD}"/>
              </a:ext>
            </a:extLst>
          </p:cNvPr>
          <p:cNvSpPr txBox="1"/>
          <p:nvPr/>
        </p:nvSpPr>
        <p:spPr>
          <a:xfrm>
            <a:off x="2590800" y="1143000"/>
            <a:ext cx="6839262" cy="707886"/>
          </a:xfrm>
          <a:prstGeom prst="rect">
            <a:avLst/>
          </a:prstGeom>
          <a:noFill/>
        </p:spPr>
        <p:txBody>
          <a:bodyPr wrap="square">
            <a:spAutoFit/>
          </a:bodyPr>
          <a:lstStyle/>
          <a:p>
            <a:r>
              <a:rPr lang="en-US" sz="2000" b="1" cap="small" dirty="0">
                <a:solidFill>
                  <a:schemeClr val="bg1">
                    <a:lumMod val="95000"/>
                  </a:schemeClr>
                </a:solidFill>
                <a:effectLst>
                  <a:outerShdw blurRad="38100" dist="38100" dir="2700000" algn="tl">
                    <a:srgbClr val="000000">
                      <a:alpha val="43137"/>
                    </a:srgbClr>
                  </a:outerShdw>
                </a:effectLst>
                <a:latin typeface="Gotham Medium" panose="02000604030000020004"/>
                <a:ea typeface="+mn-lt"/>
                <a:cs typeface="Arial" panose="020B0604020202020204" pitchFamily="34" charset="0"/>
              </a:rPr>
              <a:t>Pray for the ability to see salvation potential in those around you. </a:t>
            </a:r>
            <a:endParaRPr lang="en-US" sz="2000" dirty="0"/>
          </a:p>
        </p:txBody>
      </p:sp>
      <p:sp>
        <p:nvSpPr>
          <p:cNvPr id="3" name="Title 2">
            <a:extLst>
              <a:ext uri="{FF2B5EF4-FFF2-40B4-BE49-F238E27FC236}">
                <a16:creationId xmlns:a16="http://schemas.microsoft.com/office/drawing/2014/main" id="{C5B0EF9E-C4B8-54E8-2CEF-F28000233EC7}"/>
              </a:ext>
            </a:extLst>
          </p:cNvPr>
          <p:cNvSpPr txBox="1">
            <a:spLocks/>
          </p:cNvSpPr>
          <p:nvPr/>
        </p:nvSpPr>
        <p:spPr>
          <a:xfrm>
            <a:off x="6433457" y="0"/>
            <a:ext cx="5613867"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Tree>
    <p:extLst>
      <p:ext uri="{BB962C8B-B14F-4D97-AF65-F5344CB8AC3E}">
        <p14:creationId xmlns:p14="http://schemas.microsoft.com/office/powerpoint/2010/main" val="3452085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C55079D-4BA2-40CE-9A65-B2B4DAF5DBC6}"/>
              </a:ext>
            </a:extLst>
          </p:cNvPr>
          <p:cNvSpPr txBox="1"/>
          <p:nvPr/>
        </p:nvSpPr>
        <p:spPr>
          <a:xfrm>
            <a:off x="525828" y="304800"/>
            <a:ext cx="2838074" cy="847604"/>
          </a:xfrm>
          <a:prstGeom prst="rect">
            <a:avLst/>
          </a:prstGeom>
          <a:noFill/>
        </p:spPr>
        <p:txBody>
          <a:bodyPr wrap="square">
            <a:spAutoFit/>
          </a:bodyPr>
          <a:lstStyle/>
          <a:p>
            <a:pPr marL="0" lvl="2">
              <a:lnSpc>
                <a:spcPct val="107000"/>
              </a:lnSpc>
            </a:pPr>
            <a:r>
              <a:rPr lang="en-US" sz="48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Prayer</a:t>
            </a:r>
            <a:endParaRPr lang="en-US" sz="4800"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8" name="Line 10">
            <a:extLst>
              <a:ext uri="{FF2B5EF4-FFF2-40B4-BE49-F238E27FC236}">
                <a16:creationId xmlns:a16="http://schemas.microsoft.com/office/drawing/2014/main" id="{05A31FDE-B23E-4932-97D3-105527275301}"/>
              </a:ext>
            </a:extLst>
          </p:cNvPr>
          <p:cNvSpPr>
            <a:spLocks noChangeShapeType="1"/>
          </p:cNvSpPr>
          <p:nvPr/>
        </p:nvSpPr>
        <p:spPr bwMode="auto">
          <a:xfrm flipV="1">
            <a:off x="-304800" y="1524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9" name="Line 10">
            <a:extLst>
              <a:ext uri="{FF2B5EF4-FFF2-40B4-BE49-F238E27FC236}">
                <a16:creationId xmlns:a16="http://schemas.microsoft.com/office/drawing/2014/main" id="{5A45F950-DF44-4AA3-8E54-47FE2AFB00FE}"/>
              </a:ext>
            </a:extLst>
          </p:cNvPr>
          <p:cNvSpPr>
            <a:spLocks noChangeShapeType="1"/>
          </p:cNvSpPr>
          <p:nvPr/>
        </p:nvSpPr>
        <p:spPr bwMode="auto">
          <a:xfrm flipV="1">
            <a:off x="-304800" y="3048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10" name="Line 10">
            <a:extLst>
              <a:ext uri="{FF2B5EF4-FFF2-40B4-BE49-F238E27FC236}">
                <a16:creationId xmlns:a16="http://schemas.microsoft.com/office/drawing/2014/main" id="{F45D9594-EC48-494D-93EA-6959D7756831}"/>
              </a:ext>
            </a:extLst>
          </p:cNvPr>
          <p:cNvSpPr>
            <a:spLocks noChangeShapeType="1"/>
          </p:cNvSpPr>
          <p:nvPr/>
        </p:nvSpPr>
        <p:spPr bwMode="auto">
          <a:xfrm flipV="1">
            <a:off x="-433137" y="6641216"/>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5" name="TextBox 4">
            <a:extLst>
              <a:ext uri="{FF2B5EF4-FFF2-40B4-BE49-F238E27FC236}">
                <a16:creationId xmlns:a16="http://schemas.microsoft.com/office/drawing/2014/main" id="{5BC1F803-ABAE-98F0-02A5-E7EC0892F125}"/>
              </a:ext>
            </a:extLst>
          </p:cNvPr>
          <p:cNvSpPr txBox="1"/>
          <p:nvPr/>
        </p:nvSpPr>
        <p:spPr>
          <a:xfrm>
            <a:off x="304800" y="1175607"/>
            <a:ext cx="6248400" cy="4816896"/>
          </a:xfrm>
          <a:prstGeom prst="rect">
            <a:avLst/>
          </a:prstGeom>
          <a:solidFill>
            <a:schemeClr val="bg1">
              <a:alpha val="50000"/>
            </a:schemeClr>
          </a:solidFill>
        </p:spPr>
        <p:txBody>
          <a:bodyPr wrap="square">
            <a:spAutoFit/>
          </a:bodyPr>
          <a:lstStyle/>
          <a:p>
            <a:pPr marL="0" marR="0">
              <a:lnSpc>
                <a:spcPct val="107000"/>
              </a:lnSpc>
              <a:spcBef>
                <a:spcPts val="0"/>
              </a:spcBef>
              <a:spcAft>
                <a:spcPts val="0"/>
              </a:spcAft>
            </a:pPr>
            <a:r>
              <a:rPr lang="en-US" sz="2400" b="1" i="1" dirty="0">
                <a:solidFill>
                  <a:srgbClr val="00206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Father in heaven,</a:t>
            </a:r>
          </a:p>
          <a:p>
            <a:pPr lvl="1">
              <a:lnSpc>
                <a:spcPct val="107000"/>
              </a:lnSpc>
            </a:pPr>
            <a:r>
              <a:rPr lang="en-US" sz="2400" b="1" i="1" dirty="0">
                <a:solidFill>
                  <a:srgbClr val="00206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We are humbled and amazed by Your ability to see salvation potential in the most notorious of sinners, like us. At some point in our lives, You met us in our brokenness and gave us the gift of forgiveness and eternal life. Teach us to view other people as having the same potential. Help us to believe that no one is beyond the reach of Your saving arm. In the saving name of Christ we pray. Amen.</a:t>
            </a:r>
          </a:p>
          <a:p>
            <a:pPr marL="0" marR="0">
              <a:lnSpc>
                <a:spcPct val="107000"/>
              </a:lnSpc>
              <a:spcBef>
                <a:spcPts val="0"/>
              </a:spcBef>
              <a:spcAft>
                <a:spcPts val="0"/>
              </a:spcAft>
            </a:pPr>
            <a:endParaRPr lang="en-US" sz="2400" b="1" i="1" dirty="0">
              <a:solidFill>
                <a:srgbClr val="00206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7B05A46B-31AA-F3B8-5790-2AA12E2CCCBC}"/>
              </a:ext>
            </a:extLst>
          </p:cNvPr>
          <p:cNvSpPr>
            <a:spLocks noGrp="1"/>
          </p:cNvSpPr>
          <p:nvPr>
            <p:ph type="sldNum" sz="quarter" idx="2"/>
          </p:nvPr>
        </p:nvSpPr>
        <p:spPr>
          <a:xfrm>
            <a:off x="9118151" y="6308283"/>
            <a:ext cx="2844800" cy="365125"/>
          </a:xfrm>
        </p:spPr>
        <p:txBody>
          <a:bodyPr/>
          <a:lstStyle/>
          <a:p>
            <a:fld id="{86CB4B4D-7CA3-9044-876B-883B54F8677D}" type="slidenum">
              <a:rPr lang="en-US" sz="1600" smtClean="0">
                <a:solidFill>
                  <a:schemeClr val="bg1"/>
                </a:solidFill>
                <a:latin typeface="Arial Black" panose="020B0A04020102020204" pitchFamily="34" charset="0"/>
              </a:rPr>
              <a:pPr/>
              <a:t>18</a:t>
            </a:fld>
            <a:endParaRPr lang="en-US" sz="1600">
              <a:solidFill>
                <a:schemeClr val="bg1"/>
              </a:solidFill>
              <a:latin typeface="Arial Black" panose="020B0A04020102020204" pitchFamily="34" charset="0"/>
            </a:endParaRPr>
          </a:p>
        </p:txBody>
      </p:sp>
      <p:sp>
        <p:nvSpPr>
          <p:cNvPr id="11" name="Rectangle: Rounded Corners 10">
            <a:extLst>
              <a:ext uri="{FF2B5EF4-FFF2-40B4-BE49-F238E27FC236}">
                <a16:creationId xmlns:a16="http://schemas.microsoft.com/office/drawing/2014/main" id="{87BA547B-84B6-0AE7-C8AF-39D60DDD50A1}"/>
              </a:ext>
            </a:extLst>
          </p:cNvPr>
          <p:cNvSpPr/>
          <p:nvPr/>
        </p:nvSpPr>
        <p:spPr>
          <a:xfrm>
            <a:off x="6934200" y="878427"/>
            <a:ext cx="4681268" cy="5253546"/>
          </a:xfrm>
          <a:prstGeom prst="roundRect">
            <a:avLst/>
          </a:prstGeom>
          <a:blipFill>
            <a:blip r:embed="rId3"/>
            <a:stretch>
              <a:fillRect/>
            </a:stretch>
          </a:blip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85EAED8-14B5-C224-8661-4150C6CEE38D}"/>
              </a:ext>
            </a:extLst>
          </p:cNvPr>
          <p:cNvSpPr/>
          <p:nvPr/>
        </p:nvSpPr>
        <p:spPr>
          <a:xfrm>
            <a:off x="30480" y="-94204"/>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067121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CC66FD1-9850-516C-3711-63C3C41F8C16}"/>
              </a:ext>
            </a:extLst>
          </p:cNvPr>
          <p:cNvSpPr/>
          <p:nvPr/>
        </p:nvSpPr>
        <p:spPr>
          <a:xfrm>
            <a:off x="30480" y="-94204"/>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1">
            <a:extLst>
              <a:ext uri="{FF2B5EF4-FFF2-40B4-BE49-F238E27FC236}">
                <a16:creationId xmlns:a16="http://schemas.microsoft.com/office/drawing/2014/main" id="{5F4D8654-D046-48D1-A03E-76D0E9AA161B}"/>
              </a:ext>
            </a:extLst>
          </p:cNvPr>
          <p:cNvSpPr txBox="1">
            <a:spLocks/>
          </p:cNvSpPr>
          <p:nvPr/>
        </p:nvSpPr>
        <p:spPr>
          <a:xfrm>
            <a:off x="279861" y="75868"/>
            <a:ext cx="4179844" cy="5137816"/>
          </a:xfrm>
          <a:prstGeom prst="rect">
            <a:avLst/>
          </a:prstGeom>
          <a:solidFill>
            <a:schemeClr val="bg1">
              <a:alpha val="40000"/>
            </a:schemeClr>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85750" h="222250"/>
          </a:sp3d>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vert="horz" lIns="91440" tIns="45720" rIns="91440" bIns="45720" rtlCol="0">
            <a:normAutofit fontScale="92500"/>
            <a:scene3d>
              <a:camera prst="orthographicFront"/>
              <a:lightRig rig="threePt" dir="t"/>
            </a:scene3d>
            <a:sp3d extrusionH="57150">
              <a:bevelT w="38100" h="38100" prst="relaxedInset"/>
            </a:sp3d>
          </a:bodyPr>
          <a:lstStyle>
            <a:lvl1pPr marL="57155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1pPr>
            <a:lvl2pPr marL="1143114"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2pPr>
            <a:lvl3pPr marL="1714672"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3pPr>
            <a:lvl4pPr marL="228622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4pPr>
            <a:lvl5pPr marL="2857786"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5pPr>
            <a:lvl6pPr marL="3429344"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6pPr>
            <a:lvl7pPr marL="4000900"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7pPr>
            <a:lvl8pPr marL="457245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8pPr>
            <a:lvl9pPr marL="5144015"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9pPr>
          </a:lstStyle>
          <a:p>
            <a:pPr marL="114300" marR="0" lvl="1" indent="0" algn="l" defTabSz="914400" rtl="0" eaLnBrk="1" fontAlgn="auto" latinLnBrk="0" hangingPunct="1">
              <a:lnSpc>
                <a:spcPct val="90000"/>
              </a:lnSpc>
              <a:spcBef>
                <a:spcPct val="20000"/>
              </a:spcBef>
              <a:spcAft>
                <a:spcPts val="0"/>
              </a:spcAft>
              <a:buClrTx/>
              <a:buSzPct val="43000"/>
              <a:buFontTx/>
              <a:buNone/>
              <a:tabLst/>
              <a:defRPr/>
            </a:pPr>
            <a:endPar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endParaRPr>
          </a:p>
          <a:p>
            <a:pPr marL="114300" marR="0" lvl="1" indent="0" algn="l" defTabSz="914400" rtl="0" eaLnBrk="1" fontAlgn="auto" latinLnBrk="0" hangingPunct="1">
              <a:lnSpc>
                <a:spcPct val="90000"/>
              </a:lnSpc>
              <a:spcBef>
                <a:spcPct val="20000"/>
              </a:spcBef>
              <a:spcAft>
                <a:spcPts val="0"/>
              </a:spcAft>
              <a:buClrTx/>
              <a:buSzPct val="43000"/>
              <a:buFontTx/>
              <a:buNone/>
              <a:tabLst/>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End</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bless thee, and keep thee:</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make his face shine upon thee, and be gracious unto thee:</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lift up his countenance upon thee and give thee peace.  </a:t>
            </a:r>
          </a:p>
          <a:p>
            <a:pPr marL="685858" marR="0" lvl="2" indent="0" algn="r" defTabSz="914400" rtl="0" eaLnBrk="1" fontAlgn="auto" latinLnBrk="0" hangingPunct="1">
              <a:lnSpc>
                <a:spcPct val="90000"/>
              </a:lnSpc>
              <a:spcBef>
                <a:spcPct val="20000"/>
              </a:spcBef>
              <a:spcAft>
                <a:spcPts val="0"/>
              </a:spcAft>
              <a:buClrTx/>
              <a:buSzPct val="43000"/>
              <a:buFontTx/>
              <a:buNone/>
              <a:tabLst/>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 Numbers 6:24-26, </a:t>
            </a:r>
          </a:p>
        </p:txBody>
      </p:sp>
      <p:grpSp>
        <p:nvGrpSpPr>
          <p:cNvPr id="5" name="Group 4">
            <a:extLst>
              <a:ext uri="{FF2B5EF4-FFF2-40B4-BE49-F238E27FC236}">
                <a16:creationId xmlns:a16="http://schemas.microsoft.com/office/drawing/2014/main" id="{49475D32-DB68-2664-57B5-1E84F6002575}"/>
              </a:ext>
            </a:extLst>
          </p:cNvPr>
          <p:cNvGrpSpPr/>
          <p:nvPr/>
        </p:nvGrpSpPr>
        <p:grpSpPr>
          <a:xfrm>
            <a:off x="279861" y="5619066"/>
            <a:ext cx="3827657" cy="909420"/>
            <a:chOff x="1449360" y="8523847"/>
            <a:chExt cx="8020643" cy="915004"/>
          </a:xfrm>
        </p:grpSpPr>
        <p:grpSp>
          <p:nvGrpSpPr>
            <p:cNvPr id="6" name="Group 5">
              <a:extLst>
                <a:ext uri="{FF2B5EF4-FFF2-40B4-BE49-F238E27FC236}">
                  <a16:creationId xmlns:a16="http://schemas.microsoft.com/office/drawing/2014/main" id="{F35EDF0F-682B-5DE6-C7D6-98C89C38DB1E}"/>
                </a:ext>
              </a:extLst>
            </p:cNvPr>
            <p:cNvGrpSpPr/>
            <p:nvPr/>
          </p:nvGrpSpPr>
          <p:grpSpPr>
            <a:xfrm>
              <a:off x="2399144" y="8523847"/>
              <a:ext cx="6121074" cy="457200"/>
              <a:chOff x="3142974" y="6271325"/>
              <a:chExt cx="6718852" cy="1014475"/>
            </a:xfrm>
          </p:grpSpPr>
          <p:sp>
            <p:nvSpPr>
              <p:cNvPr id="8" name="Rectangle: Rounded Corners 7">
                <a:extLst>
                  <a:ext uri="{FF2B5EF4-FFF2-40B4-BE49-F238E27FC236}">
                    <a16:creationId xmlns:a16="http://schemas.microsoft.com/office/drawing/2014/main" id="{49949C44-9113-26E1-ABFE-0C4E6FA7C4E9}"/>
                  </a:ext>
                </a:extLst>
              </p:cNvPr>
              <p:cNvSpPr/>
              <p:nvPr/>
            </p:nvSpPr>
            <p:spPr>
              <a:xfrm>
                <a:off x="3142974" y="6321352"/>
                <a:ext cx="6718852" cy="914398"/>
              </a:xfrm>
              <a:prstGeom prst="roundRect">
                <a:avLst/>
              </a:prstGeom>
              <a:blipFill rotWithShape="1">
                <a:blip r:embed="rId4" cstate="email">
                  <a:extLst>
                    <a:ext uri="{28A0092B-C50C-407E-A947-70E740481C1C}">
                      <a14:useLocalDpi xmlns:a14="http://schemas.microsoft.com/office/drawing/2010/main" val="0"/>
                    </a:ext>
                  </a:extLst>
                </a:blip>
                <a:srcRect/>
                <a:tile tx="0" ty="0" sx="100000" sy="100000" flip="none" algn="tl"/>
              </a:blipFill>
              <a:ln w="12700" cap="flat">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grpSp>
            <p:nvGrpSpPr>
              <p:cNvPr id="9" name="Group 8">
                <a:extLst>
                  <a:ext uri="{FF2B5EF4-FFF2-40B4-BE49-F238E27FC236}">
                    <a16:creationId xmlns:a16="http://schemas.microsoft.com/office/drawing/2014/main" id="{E5C0C5D0-4656-B6F3-A946-9754F3E29DF9}"/>
                  </a:ext>
                </a:extLst>
              </p:cNvPr>
              <p:cNvGrpSpPr/>
              <p:nvPr/>
            </p:nvGrpSpPr>
            <p:grpSpPr>
              <a:xfrm>
                <a:off x="3521476" y="6271325"/>
                <a:ext cx="5961849" cy="1014475"/>
                <a:chOff x="3385351" y="6315919"/>
                <a:chExt cx="5961849" cy="1014475"/>
              </a:xfrm>
              <a:scene3d>
                <a:camera prst="orthographicFront">
                  <a:rot lat="0" lon="0" rev="0"/>
                </a:camera>
                <a:lightRig rig="balanced" dir="t">
                  <a:rot lat="0" lon="0" rev="8700000"/>
                </a:lightRig>
              </a:scene3d>
            </p:grpSpPr>
            <p:pic>
              <p:nvPicPr>
                <p:cNvPr id="10" name="Picture 9" descr="A picture containing drawing, room&#10;&#10;Description automatically generated">
                  <a:extLst>
                    <a:ext uri="{FF2B5EF4-FFF2-40B4-BE49-F238E27FC236}">
                      <a16:creationId xmlns:a16="http://schemas.microsoft.com/office/drawing/2014/main" id="{65A1EDC5-C8C0-5F3A-1A5D-53C93DA0E2D3}"/>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385351" y="6570342"/>
                  <a:ext cx="2184451" cy="622569"/>
                </a:xfrm>
                <a:prstGeom prst="rect">
                  <a:avLst/>
                </a:prstGeom>
                <a:ln>
                  <a:noFill/>
                </a:ln>
                <a:effectLst>
                  <a:outerShdw blurRad="44450" dist="27940" dir="5400000" algn="ctr">
                    <a:srgbClr val="000000">
                      <a:alpha val="32000"/>
                    </a:srgbClr>
                  </a:outerShdw>
                </a:effectLst>
                <a:sp3d>
                  <a:bevelT w="190500" h="38100"/>
                </a:sp3d>
              </p:spPr>
            </p:pic>
            <p:pic>
              <p:nvPicPr>
                <p:cNvPr id="11" name="Picture 10" descr="A close up of a logo&#10;&#10;Description automatically generated">
                  <a:extLst>
                    <a:ext uri="{FF2B5EF4-FFF2-40B4-BE49-F238E27FC236}">
                      <a16:creationId xmlns:a16="http://schemas.microsoft.com/office/drawing/2014/main" id="{8D6A0682-43B1-AB5F-87CB-74D724AA6704}"/>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746205" y="6315919"/>
                  <a:ext cx="1107143" cy="1014475"/>
                </a:xfrm>
                <a:prstGeom prst="rect">
                  <a:avLst/>
                </a:prstGeom>
                <a:ln>
                  <a:noFill/>
                </a:ln>
                <a:effectLst>
                  <a:outerShdw blurRad="44450" dist="27940" dir="5400000" algn="ctr">
                    <a:srgbClr val="000000">
                      <a:alpha val="32000"/>
                    </a:srgbClr>
                  </a:outerShdw>
                </a:effectLst>
                <a:sp3d>
                  <a:bevelT w="190500" h="38100"/>
                </a:sp3d>
              </p:spPr>
            </p:pic>
            <p:pic>
              <p:nvPicPr>
                <p:cNvPr id="12" name="Picture 11">
                  <a:extLst>
                    <a:ext uri="{FF2B5EF4-FFF2-40B4-BE49-F238E27FC236}">
                      <a16:creationId xmlns:a16="http://schemas.microsoft.com/office/drawing/2014/main" id="{98D7825D-A3BD-4565-A02A-23009546891B}"/>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7162749" y="6605486"/>
                  <a:ext cx="2184451" cy="322374"/>
                </a:xfrm>
                <a:prstGeom prst="rect">
                  <a:avLst/>
                </a:prstGeom>
                <a:ln>
                  <a:noFill/>
                </a:ln>
                <a:effectLst>
                  <a:outerShdw blurRad="44450" dist="27940" dir="5400000" algn="ctr">
                    <a:srgbClr val="000000">
                      <a:alpha val="32000"/>
                    </a:srgbClr>
                  </a:outerShdw>
                </a:effectLst>
                <a:sp3d>
                  <a:bevelT w="190500" h="38100"/>
                </a:sp3d>
              </p:spPr>
            </p:pic>
          </p:grpSp>
        </p:grpSp>
        <p:sp>
          <p:nvSpPr>
            <p:cNvPr id="7" name="Rectangle 6">
              <a:extLst>
                <a:ext uri="{FF2B5EF4-FFF2-40B4-BE49-F238E27FC236}">
                  <a16:creationId xmlns:a16="http://schemas.microsoft.com/office/drawing/2014/main" id="{DD3E1978-7CC9-09AC-2AA9-D8D9AD888C5A}"/>
                </a:ext>
              </a:extLst>
            </p:cNvPr>
            <p:cNvSpPr/>
            <p:nvPr/>
          </p:nvSpPr>
          <p:spPr>
            <a:xfrm>
              <a:off x="1449360" y="9020802"/>
              <a:ext cx="8020643" cy="418049"/>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l"/>
              <a:r>
                <a:rPr lang="en-US" sz="700" b="1" dirty="0">
                  <a:solidFill>
                    <a:schemeClr val="bg1"/>
                  </a:solidFill>
                  <a:latin typeface="Gotham Medium" panose="02000604030000020004"/>
                  <a:cs typeface="Lucida Sans Unicode" panose="020B0602030504020204" pitchFamily="34" charset="0"/>
                </a:rPr>
                <a:t>Material adapted by Stanford W. Bowman Jr. from Echoes® Adult and Bible-in-Life® Adult Summer 2026 quarter with permission,  © David C Cook, https://davidccook.org. May not be further reproduced. All rights reserved.</a:t>
              </a:r>
            </a:p>
          </p:txBody>
        </p:sp>
      </p:grpSp>
      <p:pic>
        <p:nvPicPr>
          <p:cNvPr id="4" name="Picture 3">
            <a:extLst>
              <a:ext uri="{FF2B5EF4-FFF2-40B4-BE49-F238E27FC236}">
                <a16:creationId xmlns:a16="http://schemas.microsoft.com/office/drawing/2014/main" id="{F5E38BD5-A424-8563-D710-268BCACF21AC}"/>
              </a:ext>
            </a:extLst>
          </p:cNvPr>
          <p:cNvPicPr>
            <a:picLocks noChangeAspect="1"/>
          </p:cNvPicPr>
          <p:nvPr/>
        </p:nvPicPr>
        <p:blipFill>
          <a:blip r:embed="rId8">
            <a:alphaModFix amt="45000"/>
            <a:extLst>
              <a:ext uri="{BEBA8EAE-BF5A-486C-A8C5-ECC9F3942E4B}">
                <a14:imgProps xmlns:a14="http://schemas.microsoft.com/office/drawing/2010/main">
                  <a14:imgLayer r:embed="rId9">
                    <a14:imgEffect>
                      <a14:sharpenSoften amount="54000"/>
                    </a14:imgEffect>
                    <a14:imgEffect>
                      <a14:brightnessContrast bright="16000"/>
                    </a14:imgEffect>
                  </a14:imgLayer>
                </a14:imgProps>
              </a:ext>
              <a:ext uri="{28A0092B-C50C-407E-A947-70E740481C1C}">
                <a14:useLocalDpi xmlns:a14="http://schemas.microsoft.com/office/drawing/2010/main" val="0"/>
              </a:ext>
            </a:extLst>
          </a:blip>
          <a:srcRect l="14742" t="-3601" r="15416" b="3601"/>
          <a:stretch>
            <a:fillRect/>
          </a:stretch>
        </p:blipFill>
        <p:spPr>
          <a:xfrm>
            <a:off x="5054139" y="-784224"/>
            <a:ext cx="6858000" cy="6858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5096117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42B4A6-9DBF-685C-DC36-FFB08DB89B2D}"/>
              </a:ext>
            </a:extLst>
          </p:cNvPr>
          <p:cNvSpPr/>
          <p:nvPr/>
        </p:nvSpPr>
        <p:spPr>
          <a:xfrm>
            <a:off x="-12436" y="0"/>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42D81312-EC24-4AE0-B13D-2FAB2FD9637B}"/>
              </a:ext>
            </a:extLst>
          </p:cNvPr>
          <p:cNvSpPr/>
          <p:nvPr/>
        </p:nvSpPr>
        <p:spPr>
          <a:xfrm>
            <a:off x="190500" y="0"/>
            <a:ext cx="5610225" cy="4737802"/>
          </a:xfrm>
          <a:prstGeom prst="rect">
            <a:avLst/>
          </a:prstGeom>
          <a:solidFill>
            <a:schemeClr val="accent2">
              <a:lumMod val="75000"/>
              <a:alpha val="40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gn="l"/>
            <a:r>
              <a:rPr lang="en-US" sz="4800" b="1" i="1" u="sng" cap="small" dirty="0">
                <a:solidFill>
                  <a:schemeClr val="bg1"/>
                </a:solidFill>
                <a:effectLst>
                  <a:outerShdw blurRad="38100" dist="38100" dir="2700000" algn="tl">
                    <a:srgbClr val="000000">
                      <a:alpha val="43137"/>
                    </a:srgbClr>
                  </a:outerShdw>
                </a:effectLst>
                <a:latin typeface="Gotham Medium" panose="02000604030000020004"/>
                <a:ea typeface="Helvetica Neue"/>
                <a:cs typeface="EucrosiaUPC" panose="02020603050405020304" pitchFamily="18" charset="-34"/>
                <a:sym typeface="Helvetica Neue"/>
              </a:rPr>
              <a:t>Prayer</a:t>
            </a:r>
          </a:p>
          <a:p>
            <a:pPr marL="457200" marR="0">
              <a:lnSpc>
                <a:spcPct val="107000"/>
              </a:lnSpc>
              <a:spcBef>
                <a:spcPts val="0"/>
              </a:spcBef>
              <a:spcAft>
                <a:spcPts val="0"/>
              </a:spcAft>
            </a:pPr>
            <a:r>
              <a:rPr lang="en-US" sz="2400" b="1" dirty="0">
                <a:solidFill>
                  <a:schemeClr val="bg1"/>
                </a:solidFill>
                <a:latin typeface="Gotham Medium" panose="02000604030000020004"/>
                <a:cs typeface="EucrosiaUPC" panose="02020603050405020304" pitchFamily="18" charset="-34"/>
              </a:rPr>
              <a:t>Lord, we come before You with contrite hearts. We have not loved our neighbors as ourselves. We have failed to act with generosity in the work of reconciliation and restoration. Help us, like Zacchaeus, to live out our faith in You with immediate boldness and resolve. When it is uncomfortable, empower us by Your love. In Jesus’ name we pray. Amen. </a:t>
            </a:r>
          </a:p>
        </p:txBody>
      </p:sp>
      <p:grpSp>
        <p:nvGrpSpPr>
          <p:cNvPr id="2" name="Group 1">
            <a:extLst>
              <a:ext uri="{FF2B5EF4-FFF2-40B4-BE49-F238E27FC236}">
                <a16:creationId xmlns:a16="http://schemas.microsoft.com/office/drawing/2014/main" id="{799A1D0A-27F1-3536-2C54-8DDDC8FA5EC1}"/>
              </a:ext>
            </a:extLst>
          </p:cNvPr>
          <p:cNvGrpSpPr/>
          <p:nvPr/>
        </p:nvGrpSpPr>
        <p:grpSpPr>
          <a:xfrm>
            <a:off x="-9525" y="4737802"/>
            <a:ext cx="5810250" cy="1453448"/>
            <a:chOff x="5319300" y="4536002"/>
            <a:chExt cx="5391534" cy="1920240"/>
          </a:xfrm>
        </p:grpSpPr>
        <p:sp>
          <p:nvSpPr>
            <p:cNvPr id="15" name="Rectangle 14">
              <a:extLst>
                <a:ext uri="{FF2B5EF4-FFF2-40B4-BE49-F238E27FC236}">
                  <a16:creationId xmlns:a16="http://schemas.microsoft.com/office/drawing/2014/main" id="{3D61ED23-726E-43E0-822B-DEBEDE42544B}"/>
                </a:ext>
              </a:extLst>
            </p:cNvPr>
            <p:cNvSpPr/>
            <p:nvPr/>
          </p:nvSpPr>
          <p:spPr>
            <a:xfrm>
              <a:off x="5520690" y="4536002"/>
              <a:ext cx="5190143" cy="1920240"/>
            </a:xfrm>
            <a:prstGeom prst="rect">
              <a:avLst/>
            </a:prstGeom>
            <a:solidFill>
              <a:schemeClr val="accent2">
                <a:lumMod val="50000"/>
                <a:alpha val="40000"/>
              </a:schemeClr>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457200" lvl="2"/>
              <a:endParaRPr lang="en-US" sz="3200" b="1" dirty="0">
                <a:solidFill>
                  <a:schemeClr val="bg1"/>
                </a:solidFill>
                <a:effectLst/>
                <a:latin typeface="Gotham Medium" panose="02000604030000020004"/>
                <a:ea typeface="Calibri" panose="020F0502020204030204" pitchFamily="34" charset="0"/>
                <a:cs typeface="EucrosiaUPC" panose="02020603050405020304" pitchFamily="18" charset="-34"/>
              </a:endParaRPr>
            </a:p>
            <a:p>
              <a:pPr marL="457200" lvl="2"/>
              <a:endParaRPr lang="en-US" sz="3200" b="1" dirty="0">
                <a:solidFill>
                  <a:schemeClr val="bg1"/>
                </a:solidFill>
                <a:latin typeface="Gotham Medium" panose="02000604030000020004"/>
                <a:ea typeface="Calibri" panose="020F0502020204030204" pitchFamily="34" charset="0"/>
                <a:cs typeface="EucrosiaUPC" panose="02020603050405020304" pitchFamily="18" charset="-34"/>
              </a:endParaRPr>
            </a:p>
            <a:p>
              <a:pPr marL="457200" lvl="2"/>
              <a:endParaRPr lang="en-US" sz="3200" b="1" dirty="0">
                <a:solidFill>
                  <a:schemeClr val="bg1"/>
                </a:solidFill>
                <a:effectLst/>
                <a:latin typeface="Gotham Medium" panose="02000604030000020004"/>
                <a:ea typeface="Calibri" panose="020F0502020204030204" pitchFamily="34" charset="0"/>
                <a:cs typeface="EucrosiaUPC" panose="02020603050405020304" pitchFamily="18" charset="-34"/>
              </a:endParaRPr>
            </a:p>
            <a:p>
              <a:pPr marL="457200" lvl="2"/>
              <a:endParaRPr lang="en-US" sz="3200" b="1" dirty="0">
                <a:solidFill>
                  <a:schemeClr val="bg1"/>
                </a:solidFill>
                <a:latin typeface="Gotham Medium" panose="02000604030000020004"/>
                <a:ea typeface="Calibri" panose="020F0502020204030204" pitchFamily="34" charset="0"/>
                <a:cs typeface="EucrosiaUPC" panose="02020603050405020304" pitchFamily="18" charset="-34"/>
              </a:endParaRPr>
            </a:p>
            <a:p>
              <a:pPr marL="457200" lvl="2"/>
              <a:endParaRPr lang="en-US" sz="1600" b="1" dirty="0">
                <a:solidFill>
                  <a:schemeClr val="bg1"/>
                </a:solidFill>
                <a:effectLst/>
                <a:latin typeface="Gotham Medium" panose="02000604030000020004"/>
                <a:ea typeface="Calibri" panose="020F0502020204030204" pitchFamily="34" charset="0"/>
                <a:cs typeface="EucrosiaUPC" panose="02020603050405020304" pitchFamily="18" charset="-34"/>
              </a:endParaRPr>
            </a:p>
            <a:p>
              <a:pPr marL="457200" lvl="2"/>
              <a:endParaRPr lang="en-US" sz="1600" b="1" dirty="0">
                <a:solidFill>
                  <a:schemeClr val="bg1"/>
                </a:solidFill>
                <a:effectLst/>
                <a:latin typeface="Gotham Medium" panose="02000604030000020004"/>
                <a:ea typeface="Calibri" panose="020F0502020204030204" pitchFamily="34" charset="0"/>
                <a:cs typeface="EucrosiaUPC" panose="02020603050405020304" pitchFamily="18" charset="-34"/>
              </a:endParaRPr>
            </a:p>
          </p:txBody>
        </p:sp>
        <p:sp>
          <p:nvSpPr>
            <p:cNvPr id="13" name="TextBox 12">
              <a:extLst>
                <a:ext uri="{FF2B5EF4-FFF2-40B4-BE49-F238E27FC236}">
                  <a16:creationId xmlns:a16="http://schemas.microsoft.com/office/drawing/2014/main" id="{EE94757F-71E0-9D1D-2725-0F2270230A15}"/>
                </a:ext>
              </a:extLst>
            </p:cNvPr>
            <p:cNvSpPr txBox="1"/>
            <p:nvPr/>
          </p:nvSpPr>
          <p:spPr>
            <a:xfrm>
              <a:off x="5319300" y="4789660"/>
              <a:ext cx="5391534" cy="954107"/>
            </a:xfrm>
            <a:prstGeom prst="rect">
              <a:avLst/>
            </a:prstGeom>
            <a:noFill/>
          </p:spPr>
          <p:txBody>
            <a:bodyPr wrap="square">
              <a:spAutoFit/>
            </a:bodyPr>
            <a:lstStyle/>
            <a:p>
              <a:pPr marL="457200" lvl="2"/>
              <a:r>
                <a:rPr lang="en-US" sz="3200" b="1" i="1" u="sng" cap="small" dirty="0">
                  <a:solidFill>
                    <a:schemeClr val="bg1"/>
                  </a:solidFill>
                  <a:effectLst>
                    <a:outerShdw blurRad="38100" dist="38100" dir="2700000" algn="tl">
                      <a:srgbClr val="000000">
                        <a:alpha val="43137"/>
                      </a:srgbClr>
                    </a:outerShdw>
                  </a:effectLst>
                  <a:latin typeface="Gotham Medium" panose="02000604030000020004"/>
                  <a:cs typeface="EucrosiaUPC" panose="02020603050405020304" pitchFamily="18" charset="-34"/>
                </a:rPr>
                <a:t>Thought to Remember</a:t>
              </a:r>
            </a:p>
            <a:p>
              <a:pPr lvl="2"/>
              <a:r>
                <a:rPr lang="en-US" sz="2400" b="1" dirty="0">
                  <a:solidFill>
                    <a:schemeClr val="bg1"/>
                  </a:solidFill>
                  <a:effectLst/>
                  <a:latin typeface="Gotham Medium" panose="02000604030000020004"/>
                  <a:ea typeface="Calibri" panose="020F0502020204030204" pitchFamily="34" charset="0"/>
                  <a:cs typeface="EucrosiaUPC" panose="02020603050405020304" pitchFamily="18" charset="-34"/>
                </a:rPr>
                <a:t>Jesus still seeks and saves the lost. </a:t>
              </a:r>
            </a:p>
          </p:txBody>
        </p:sp>
      </p:grpSp>
      <p:pic>
        <p:nvPicPr>
          <p:cNvPr id="5" name="Picture 4">
            <a:extLst>
              <a:ext uri="{FF2B5EF4-FFF2-40B4-BE49-F238E27FC236}">
                <a16:creationId xmlns:a16="http://schemas.microsoft.com/office/drawing/2014/main" id="{756864E0-D15A-1CBE-B745-33390754E243}"/>
              </a:ext>
            </a:extLst>
          </p:cNvPr>
          <p:cNvPicPr>
            <a:picLocks noChangeAspect="1"/>
          </p:cNvPicPr>
          <p:nvPr/>
        </p:nvPicPr>
        <p:blipFill>
          <a:blip r:embed="rId3">
            <a:alphaModFix amt="45000"/>
            <a:extLst>
              <a:ext uri="{BEBA8EAE-BF5A-486C-A8C5-ECC9F3942E4B}">
                <a14:imgProps xmlns:a14="http://schemas.microsoft.com/office/drawing/2010/main">
                  <a14:imgLayer r:embed="rId4">
                    <a14:imgEffect>
                      <a14:sharpenSoften amount="54000"/>
                    </a14:imgEffect>
                    <a14:imgEffect>
                      <a14:brightnessContrast bright="16000"/>
                    </a14:imgEffect>
                  </a14:imgLayer>
                </a14:imgProps>
              </a:ext>
              <a:ext uri="{28A0092B-C50C-407E-A947-70E740481C1C}">
                <a14:useLocalDpi xmlns:a14="http://schemas.microsoft.com/office/drawing/2010/main" val="0"/>
              </a:ext>
            </a:extLst>
          </a:blip>
          <a:srcRect l="14742" t="-3601" r="15416" b="3601"/>
          <a:stretch>
            <a:fillRect/>
          </a:stretch>
        </p:blipFill>
        <p:spPr>
          <a:xfrm>
            <a:off x="6042025" y="0"/>
            <a:ext cx="5908674" cy="517524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316941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FACAF5-6120-CD64-8300-46C5A160970A}"/>
              </a:ext>
            </a:extLst>
          </p:cNvPr>
          <p:cNvSpPr/>
          <p:nvPr/>
        </p:nvSpPr>
        <p:spPr>
          <a:xfrm>
            <a:off x="0" y="0"/>
            <a:ext cx="12192000" cy="7191213"/>
          </a:xfrm>
          <a:prstGeom prst="rect">
            <a:avLst/>
          </a:prstGeom>
          <a:solidFill>
            <a:schemeClr val="accent1">
              <a:lumMod val="75000"/>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8" name="Line 7"/>
          <p:cNvSpPr>
            <a:spLocks noChangeShapeType="1"/>
          </p:cNvSpPr>
          <p:nvPr/>
        </p:nvSpPr>
        <p:spPr bwMode="auto">
          <a:xfrm flipH="1" flipV="1">
            <a:off x="6975009" y="1644665"/>
            <a:ext cx="8358188"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36869" name="Line 8"/>
          <p:cNvSpPr>
            <a:spLocks noChangeShapeType="1"/>
          </p:cNvSpPr>
          <p:nvPr/>
        </p:nvSpPr>
        <p:spPr bwMode="auto">
          <a:xfrm flipV="1">
            <a:off x="3339541" y="1431962"/>
            <a:ext cx="8358188" cy="3849290"/>
          </a:xfrm>
          <a:prstGeom prst="line">
            <a:avLst/>
          </a:prstGeom>
          <a:noFill/>
          <a:ln w="7111" cap="rnd">
            <a:solidFill>
              <a:srgbClr val="9E9EED">
                <a:alpha val="34901"/>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11" name="Line 7">
            <a:extLst>
              <a:ext uri="{FF2B5EF4-FFF2-40B4-BE49-F238E27FC236}">
                <a16:creationId xmlns:a16="http://schemas.microsoft.com/office/drawing/2014/main" id="{137B51C5-058B-48A2-B1E2-E4689C9F6D64}"/>
              </a:ext>
            </a:extLst>
          </p:cNvPr>
          <p:cNvSpPr>
            <a:spLocks noChangeShapeType="1"/>
          </p:cNvSpPr>
          <p:nvPr/>
        </p:nvSpPr>
        <p:spPr bwMode="auto">
          <a:xfrm flipH="1" flipV="1">
            <a:off x="7048503" y="1085040"/>
            <a:ext cx="1503760"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27" name="TextBox 26">
            <a:extLst>
              <a:ext uri="{FF2B5EF4-FFF2-40B4-BE49-F238E27FC236}">
                <a16:creationId xmlns:a16="http://schemas.microsoft.com/office/drawing/2014/main" id="{179360E6-2B9F-4F9B-A245-89821C837B3F}"/>
              </a:ext>
            </a:extLst>
          </p:cNvPr>
          <p:cNvSpPr txBox="1"/>
          <p:nvPr/>
        </p:nvSpPr>
        <p:spPr>
          <a:xfrm>
            <a:off x="881907" y="234224"/>
            <a:ext cx="4179082" cy="584295"/>
          </a:xfrm>
          <a:prstGeom prst="rect">
            <a:avLst/>
          </a:prstGeom>
          <a:solidFill>
            <a:schemeClr val="accent2">
              <a:lumMod val="75000"/>
            </a:schemeClr>
          </a:solidFill>
        </p:spPr>
        <p:txBody>
          <a:bodyPr wrap="square" lIns="64291" tIns="32146" rIns="64291" bIns="32146" rtlCol="0">
            <a:spAutoFit/>
          </a:bodyPr>
          <a:lstStyle/>
          <a:p>
            <a:pPr algn="l"/>
            <a:r>
              <a:rPr lang="en-US" sz="3400" b="1" dirty="0">
                <a:solidFill>
                  <a:schemeClr val="bg1"/>
                </a:solidFill>
                <a:latin typeface="Gotham Medium" panose="02000604030000020004"/>
              </a:rPr>
              <a:t>QUESTION &amp; ANSWER</a:t>
            </a:r>
            <a:endParaRPr lang="en-US" sz="2500" b="1" dirty="0">
              <a:solidFill>
                <a:schemeClr val="bg1"/>
              </a:solidFill>
              <a:latin typeface="Gotham Medium" panose="02000604030000020004"/>
            </a:endParaRPr>
          </a:p>
        </p:txBody>
      </p:sp>
      <p:sp>
        <p:nvSpPr>
          <p:cNvPr id="3" name="Rectangle 2">
            <a:extLst>
              <a:ext uri="{FF2B5EF4-FFF2-40B4-BE49-F238E27FC236}">
                <a16:creationId xmlns:a16="http://schemas.microsoft.com/office/drawing/2014/main" id="{C173528E-EDC8-4FBE-9BE9-878B206B957E}"/>
              </a:ext>
            </a:extLst>
          </p:cNvPr>
          <p:cNvSpPr/>
          <p:nvPr/>
        </p:nvSpPr>
        <p:spPr>
          <a:xfrm>
            <a:off x="381000" y="1529716"/>
            <a:ext cx="11430000" cy="4998963"/>
          </a:xfrm>
          <a:prstGeom prst="rect">
            <a:avLst/>
          </a:prstGeom>
          <a:solidFill>
            <a:schemeClr val="accent5">
              <a:lumMod val="20000"/>
              <a:lumOff val="80000"/>
              <a:alpha val="0"/>
            </a:schemeClr>
          </a:solidFill>
        </p:spPr>
        <p:txBody>
          <a:bodyPr wrap="square" lIns="64291" tIns="32146" rIns="64291" bIns="32146">
            <a:spAutoFit/>
          </a:bodyPr>
          <a:lstStyle/>
          <a:p>
            <a:pPr marL="0" marR="0">
              <a:lnSpc>
                <a:spcPct val="107000"/>
              </a:lnSpc>
              <a:spcBef>
                <a:spcPts val="0"/>
              </a:spcBef>
              <a:spcAft>
                <a:spcPts val="0"/>
              </a:spcAft>
            </a:pPr>
            <a:r>
              <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rPr>
              <a:t>1 Can you picture yourself in the crowd in Jericho? What would you have felt as you watched this scene?</a:t>
            </a: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12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rPr>
              <a:t>2 What temptations do we face to take advantage of others?</a:t>
            </a:r>
          </a:p>
          <a:p>
            <a:pPr marL="0" marR="0">
              <a:lnSpc>
                <a:spcPct val="107000"/>
              </a:lnSpc>
              <a:spcBef>
                <a:spcPts val="0"/>
              </a:spcBef>
              <a:spcAft>
                <a:spcPts val="0"/>
              </a:spcAft>
            </a:pPr>
            <a:endPar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r>
              <a:rPr lang="en-US" sz="2000" b="1" dirty="0">
                <a:solidFill>
                  <a:schemeClr val="accent1">
                    <a:lumMod val="50000"/>
                  </a:schemeClr>
                </a:solidFill>
                <a:latin typeface="Gotham Medium" panose="02000604030000020004"/>
                <a:cs typeface="Calibri" panose="020F0502020204030204" pitchFamily="34" charset="0"/>
              </a:rPr>
              <a:t>3 If Jesus were coming to your house without any time to prepare for Him, how would you react?</a:t>
            </a: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800" b="1" dirty="0">
              <a:solidFill>
                <a:schemeClr val="accent1">
                  <a:lumMod val="50000"/>
                </a:schemeClr>
              </a:solidFill>
              <a:latin typeface="Gotham Medium" panose="02000604030000020004"/>
              <a:cs typeface="Calibri" panose="020F0502020204030204" pitchFamily="34" charset="0"/>
            </a:endParaRPr>
          </a:p>
        </p:txBody>
      </p:sp>
      <p:sp>
        <p:nvSpPr>
          <p:cNvPr id="21" name="Rectangle 20">
            <a:extLst>
              <a:ext uri="{FF2B5EF4-FFF2-40B4-BE49-F238E27FC236}">
                <a16:creationId xmlns:a16="http://schemas.microsoft.com/office/drawing/2014/main" id="{D5CA7739-1376-4613-8ADE-73CDD8360891}"/>
              </a:ext>
            </a:extLst>
          </p:cNvPr>
          <p:cNvSpPr/>
          <p:nvPr/>
        </p:nvSpPr>
        <p:spPr>
          <a:xfrm>
            <a:off x="947560" y="1931407"/>
            <a:ext cx="10515600" cy="84359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Many of us might enjoy being with Jesus, following Him from place to place.  But perhaps we imagine feeling surprised and a bit offended that Jesus seems to know Zacchaeus and calls him by name.  People in the crowds know his name by its notorious reputation. </a:t>
            </a:r>
          </a:p>
        </p:txBody>
      </p:sp>
      <p:sp>
        <p:nvSpPr>
          <p:cNvPr id="23" name="Title 2">
            <a:extLst>
              <a:ext uri="{FF2B5EF4-FFF2-40B4-BE49-F238E27FC236}">
                <a16:creationId xmlns:a16="http://schemas.microsoft.com/office/drawing/2014/main" id="{4AE1B342-E6EE-45AE-83D4-7797DFEF110B}"/>
              </a:ext>
            </a:extLst>
          </p:cNvPr>
          <p:cNvSpPr txBox="1">
            <a:spLocks/>
          </p:cNvSpPr>
          <p:nvPr/>
        </p:nvSpPr>
        <p:spPr>
          <a:xfrm>
            <a:off x="8404860" y="1017246"/>
            <a:ext cx="3185504" cy="471171"/>
          </a:xfrm>
          <a:prstGeom prst="rect">
            <a:avLst/>
          </a:prstGeom>
          <a:solidFill>
            <a:schemeClr val="accent2">
              <a:lumMod val="75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marL="0" marR="0">
              <a:lnSpc>
                <a:spcPct val="107000"/>
              </a:lnSpc>
              <a:spcBef>
                <a:spcPts val="0"/>
              </a:spcBef>
              <a:spcAft>
                <a:spcPts val="0"/>
              </a:spcAft>
            </a:pPr>
            <a:r>
              <a:rPr lang="en-US" sz="28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 A Lost Man in a Tree </a:t>
            </a:r>
          </a:p>
        </p:txBody>
      </p:sp>
      <p:sp>
        <p:nvSpPr>
          <p:cNvPr id="41" name="Rectangle 40">
            <a:extLst>
              <a:ext uri="{FF2B5EF4-FFF2-40B4-BE49-F238E27FC236}">
                <a16:creationId xmlns:a16="http://schemas.microsoft.com/office/drawing/2014/main" id="{A08F2ABD-684F-47A5-BE62-ECDC7B7897D2}"/>
              </a:ext>
            </a:extLst>
          </p:cNvPr>
          <p:cNvSpPr/>
          <p:nvPr/>
        </p:nvSpPr>
        <p:spPr>
          <a:xfrm>
            <a:off x="906686" y="3396474"/>
            <a:ext cx="10515600" cy="84359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Zacchaeus was taking advantage of the weakness of others.  He was part of an abusive system that encouraged greed and self-interest.  When someone takes what we think we have earned, we are tempted to retaliate.  We are tempted to respond in kind.  We might act as if our needs are more important, our comfort more valuable. </a:t>
            </a:r>
          </a:p>
        </p:txBody>
      </p:sp>
      <p:sp>
        <p:nvSpPr>
          <p:cNvPr id="18" name="Line 7">
            <a:extLst>
              <a:ext uri="{FF2B5EF4-FFF2-40B4-BE49-F238E27FC236}">
                <a16:creationId xmlns:a16="http://schemas.microsoft.com/office/drawing/2014/main" id="{3D1F8715-FFFF-47B6-81B1-E64CDEB31B18}"/>
              </a:ext>
            </a:extLst>
          </p:cNvPr>
          <p:cNvSpPr>
            <a:spLocks noChangeShapeType="1"/>
          </p:cNvSpPr>
          <p:nvPr/>
        </p:nvSpPr>
        <p:spPr bwMode="auto">
          <a:xfrm flipH="1" flipV="1">
            <a:off x="5412606" y="790137"/>
            <a:ext cx="1503760"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1500" b="1" dirty="0">
              <a:solidFill>
                <a:schemeClr val="bg1"/>
              </a:solidFill>
              <a:latin typeface="Gotham Medium" panose="02000604030000020004"/>
            </a:endParaRPr>
          </a:p>
        </p:txBody>
      </p:sp>
      <p:sp>
        <p:nvSpPr>
          <p:cNvPr id="16" name="Title 2">
            <a:extLst>
              <a:ext uri="{FF2B5EF4-FFF2-40B4-BE49-F238E27FC236}">
                <a16:creationId xmlns:a16="http://schemas.microsoft.com/office/drawing/2014/main" id="{D420F0BD-9750-4AEA-B5B8-E2CCC8821A73}"/>
              </a:ext>
            </a:extLst>
          </p:cNvPr>
          <p:cNvSpPr txBox="1">
            <a:spLocks/>
          </p:cNvSpPr>
          <p:nvPr/>
        </p:nvSpPr>
        <p:spPr>
          <a:xfrm>
            <a:off x="7475220" y="303074"/>
            <a:ext cx="4669577" cy="514350"/>
          </a:xfrm>
          <a:prstGeom prst="rect">
            <a:avLst/>
          </a:prstGeom>
          <a:solidFill>
            <a:schemeClr val="accent2">
              <a:lumMod val="75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000" b="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Rectangle 4">
            <a:extLst>
              <a:ext uri="{FF2B5EF4-FFF2-40B4-BE49-F238E27FC236}">
                <a16:creationId xmlns:a16="http://schemas.microsoft.com/office/drawing/2014/main" id="{F66591A0-E85D-4441-2663-FB311F197581}"/>
              </a:ext>
            </a:extLst>
          </p:cNvPr>
          <p:cNvSpPr/>
          <p:nvPr/>
        </p:nvSpPr>
        <p:spPr>
          <a:xfrm>
            <a:off x="906686" y="5058987"/>
            <a:ext cx="10515600" cy="110706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There are probably two distinct emotions that rise to the surface: excitement and fear.  You might be eager to be with Jesus, but it would be hard to open up and to let Jesus enter your home.  Perhaps Jesus’ invitation to “receive the kingdom of God like a little child” (Luke 18:17) encourages us to be more open.  Zacchaeus’s own example of childlike humility invite us to respond in kind. </a:t>
            </a:r>
          </a:p>
        </p:txBody>
      </p:sp>
      <p:sp>
        <p:nvSpPr>
          <p:cNvPr id="7" name="Slide Number Placeholder 8">
            <a:extLst>
              <a:ext uri="{FF2B5EF4-FFF2-40B4-BE49-F238E27FC236}">
                <a16:creationId xmlns:a16="http://schemas.microsoft.com/office/drawing/2014/main" id="{16AD5919-1ED8-3C0B-2845-CF97B55A7A7F}"/>
              </a:ext>
            </a:extLst>
          </p:cNvPr>
          <p:cNvSpPr txBox="1">
            <a:spLocks/>
          </p:cNvSpPr>
          <p:nvPr/>
        </p:nvSpPr>
        <p:spPr>
          <a:xfrm>
            <a:off x="9368078" y="6421961"/>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chemeClr val="bg1"/>
                </a:solidFill>
                <a:latin typeface="Arial Black" panose="020B0A04020102020204" pitchFamily="34" charset="0"/>
              </a:rPr>
              <a:pPr algn="r"/>
              <a:t>20</a:t>
            </a:fld>
            <a:endParaRPr lang="en-US"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638236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left)">
                                      <p:cBhvr>
                                        <p:cTn id="12" dur="10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1"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BE282F7-BD1A-4BF2-893F-353D2A3EE9A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E3FE256-7575-F418-FD8D-F1316FC40DB8}"/>
              </a:ext>
            </a:extLst>
          </p:cNvPr>
          <p:cNvSpPr/>
          <p:nvPr/>
        </p:nvSpPr>
        <p:spPr>
          <a:xfrm>
            <a:off x="0" y="0"/>
            <a:ext cx="12192000" cy="7191213"/>
          </a:xfrm>
          <a:prstGeom prst="rect">
            <a:avLst/>
          </a:prstGeom>
          <a:solidFill>
            <a:schemeClr val="accent1">
              <a:lumMod val="75000"/>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8" name="Line 7">
            <a:extLst>
              <a:ext uri="{FF2B5EF4-FFF2-40B4-BE49-F238E27FC236}">
                <a16:creationId xmlns:a16="http://schemas.microsoft.com/office/drawing/2014/main" id="{B64FA08C-7D57-DA36-E22F-6C4C982476C8}"/>
              </a:ext>
            </a:extLst>
          </p:cNvPr>
          <p:cNvSpPr>
            <a:spLocks noChangeShapeType="1"/>
          </p:cNvSpPr>
          <p:nvPr/>
        </p:nvSpPr>
        <p:spPr bwMode="auto">
          <a:xfrm flipH="1" flipV="1">
            <a:off x="6975009" y="1644665"/>
            <a:ext cx="8358188"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36869" name="Line 8">
            <a:extLst>
              <a:ext uri="{FF2B5EF4-FFF2-40B4-BE49-F238E27FC236}">
                <a16:creationId xmlns:a16="http://schemas.microsoft.com/office/drawing/2014/main" id="{F5862A1B-C780-7B57-4E19-F88DD90131AA}"/>
              </a:ext>
            </a:extLst>
          </p:cNvPr>
          <p:cNvSpPr>
            <a:spLocks noChangeShapeType="1"/>
          </p:cNvSpPr>
          <p:nvPr/>
        </p:nvSpPr>
        <p:spPr bwMode="auto">
          <a:xfrm flipV="1">
            <a:off x="3339541" y="1431962"/>
            <a:ext cx="8358188" cy="3849290"/>
          </a:xfrm>
          <a:prstGeom prst="line">
            <a:avLst/>
          </a:prstGeom>
          <a:noFill/>
          <a:ln w="7111" cap="rnd">
            <a:solidFill>
              <a:srgbClr val="9E9EED">
                <a:alpha val="34901"/>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11" name="Line 7">
            <a:extLst>
              <a:ext uri="{FF2B5EF4-FFF2-40B4-BE49-F238E27FC236}">
                <a16:creationId xmlns:a16="http://schemas.microsoft.com/office/drawing/2014/main" id="{1BE5A8D2-2436-A3E4-D7F4-816D88BBC35F}"/>
              </a:ext>
            </a:extLst>
          </p:cNvPr>
          <p:cNvSpPr>
            <a:spLocks noChangeShapeType="1"/>
          </p:cNvSpPr>
          <p:nvPr/>
        </p:nvSpPr>
        <p:spPr bwMode="auto">
          <a:xfrm flipH="1" flipV="1">
            <a:off x="7048503" y="1085040"/>
            <a:ext cx="1503760"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27" name="TextBox 26">
            <a:extLst>
              <a:ext uri="{FF2B5EF4-FFF2-40B4-BE49-F238E27FC236}">
                <a16:creationId xmlns:a16="http://schemas.microsoft.com/office/drawing/2014/main" id="{37D48C1C-433A-5958-F6B3-475E5396C75D}"/>
              </a:ext>
            </a:extLst>
          </p:cNvPr>
          <p:cNvSpPr txBox="1"/>
          <p:nvPr/>
        </p:nvSpPr>
        <p:spPr>
          <a:xfrm>
            <a:off x="881907" y="234224"/>
            <a:ext cx="4179082" cy="584295"/>
          </a:xfrm>
          <a:prstGeom prst="rect">
            <a:avLst/>
          </a:prstGeom>
          <a:solidFill>
            <a:schemeClr val="accent2">
              <a:lumMod val="75000"/>
            </a:schemeClr>
          </a:solidFill>
        </p:spPr>
        <p:txBody>
          <a:bodyPr wrap="square" lIns="64291" tIns="32146" rIns="64291" bIns="32146" rtlCol="0">
            <a:spAutoFit/>
          </a:bodyPr>
          <a:lstStyle/>
          <a:p>
            <a:pPr algn="l"/>
            <a:r>
              <a:rPr lang="en-US" sz="3400" b="1" dirty="0">
                <a:solidFill>
                  <a:schemeClr val="bg1"/>
                </a:solidFill>
                <a:latin typeface="Gotham Medium" panose="02000604030000020004"/>
              </a:rPr>
              <a:t>QUESTION &amp; ANSWER</a:t>
            </a:r>
            <a:endParaRPr lang="en-US" sz="2500" b="1" dirty="0">
              <a:solidFill>
                <a:schemeClr val="bg1"/>
              </a:solidFill>
              <a:latin typeface="Gotham Medium" panose="02000604030000020004"/>
            </a:endParaRPr>
          </a:p>
        </p:txBody>
      </p:sp>
      <p:sp>
        <p:nvSpPr>
          <p:cNvPr id="3" name="Rectangle 2">
            <a:extLst>
              <a:ext uri="{FF2B5EF4-FFF2-40B4-BE49-F238E27FC236}">
                <a16:creationId xmlns:a16="http://schemas.microsoft.com/office/drawing/2014/main" id="{C1B0018D-8B21-6733-223C-EFA335406D34}"/>
              </a:ext>
            </a:extLst>
          </p:cNvPr>
          <p:cNvSpPr/>
          <p:nvPr/>
        </p:nvSpPr>
        <p:spPr>
          <a:xfrm>
            <a:off x="381000" y="1529716"/>
            <a:ext cx="11430000" cy="4669642"/>
          </a:xfrm>
          <a:prstGeom prst="rect">
            <a:avLst/>
          </a:prstGeom>
          <a:solidFill>
            <a:schemeClr val="accent5">
              <a:lumMod val="20000"/>
              <a:lumOff val="80000"/>
              <a:alpha val="0"/>
            </a:schemeClr>
          </a:solidFill>
        </p:spPr>
        <p:txBody>
          <a:bodyPr wrap="square" lIns="64291" tIns="32146" rIns="64291" bIns="32146">
            <a:spAutoFit/>
          </a:bodyPr>
          <a:lstStyle/>
          <a:p>
            <a:pPr marL="0" marR="0">
              <a:lnSpc>
                <a:spcPct val="107000"/>
              </a:lnSpc>
              <a:spcBef>
                <a:spcPts val="0"/>
              </a:spcBef>
              <a:spcAft>
                <a:spcPts val="0"/>
              </a:spcAft>
            </a:pPr>
            <a:r>
              <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rPr>
              <a:t>1 When might we be tempted to “mutter” about the love Jesus lavishes on certain people?</a:t>
            </a: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12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rPr>
              <a:t>2 Is God calling you to offer restitution or extravagant kindness to anyone you have wronged?</a:t>
            </a:r>
          </a:p>
          <a:p>
            <a:pPr marL="0" marR="0">
              <a:lnSpc>
                <a:spcPct val="107000"/>
              </a:lnSpc>
              <a:spcBef>
                <a:spcPts val="0"/>
              </a:spcBef>
              <a:spcAft>
                <a:spcPts val="0"/>
              </a:spcAft>
            </a:pPr>
            <a:endPar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r>
              <a:rPr lang="en-US" sz="2000" b="1" dirty="0">
                <a:solidFill>
                  <a:schemeClr val="accent1">
                    <a:lumMod val="50000"/>
                  </a:schemeClr>
                </a:solidFill>
                <a:latin typeface="Gotham Medium" panose="02000604030000020004"/>
                <a:cs typeface="Calibri" panose="020F0502020204030204" pitchFamily="34" charset="0"/>
              </a:rPr>
              <a:t>3 Where in our lives do we need to hear Jesus say that He saves the lost?</a:t>
            </a: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800" b="1" dirty="0">
              <a:solidFill>
                <a:schemeClr val="accent1">
                  <a:lumMod val="50000"/>
                </a:schemeClr>
              </a:solidFill>
              <a:latin typeface="Gotham Medium" panose="02000604030000020004"/>
              <a:cs typeface="Calibri" panose="020F0502020204030204" pitchFamily="34" charset="0"/>
            </a:endParaRPr>
          </a:p>
        </p:txBody>
      </p:sp>
      <p:sp>
        <p:nvSpPr>
          <p:cNvPr id="21" name="Rectangle 20">
            <a:extLst>
              <a:ext uri="{FF2B5EF4-FFF2-40B4-BE49-F238E27FC236}">
                <a16:creationId xmlns:a16="http://schemas.microsoft.com/office/drawing/2014/main" id="{5F6C07C5-6CB0-8769-DC25-926432BEB468}"/>
              </a:ext>
            </a:extLst>
          </p:cNvPr>
          <p:cNvSpPr/>
          <p:nvPr/>
        </p:nvSpPr>
        <p:spPr>
          <a:xfrm>
            <a:off x="947560" y="1931407"/>
            <a:ext cx="10515600" cy="110706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It is only human to feel frustration, anger, or jealousy when attention and love are shown to someone undeserving.  We can “mutter” when we think we are more deserving.  From what we observe in the interaction between Jesus and Zacchaeus, what we see on the outside doesn’t necessarily reveal a person’s receptivity to God.  We have to be careful not to place limits on God’s grace. </a:t>
            </a:r>
          </a:p>
        </p:txBody>
      </p:sp>
      <p:sp>
        <p:nvSpPr>
          <p:cNvPr id="23" name="Title 2">
            <a:extLst>
              <a:ext uri="{FF2B5EF4-FFF2-40B4-BE49-F238E27FC236}">
                <a16:creationId xmlns:a16="http://schemas.microsoft.com/office/drawing/2014/main" id="{7F8B2587-227C-7325-B685-98984DE83E21}"/>
              </a:ext>
            </a:extLst>
          </p:cNvPr>
          <p:cNvSpPr txBox="1">
            <a:spLocks/>
          </p:cNvSpPr>
          <p:nvPr/>
        </p:nvSpPr>
        <p:spPr>
          <a:xfrm>
            <a:off x="8404860" y="1017246"/>
            <a:ext cx="3185504" cy="471171"/>
          </a:xfrm>
          <a:prstGeom prst="rect">
            <a:avLst/>
          </a:prstGeom>
          <a:solidFill>
            <a:schemeClr val="accent2">
              <a:lumMod val="75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marL="0" marR="0">
              <a:lnSpc>
                <a:spcPct val="107000"/>
              </a:lnSpc>
              <a:spcBef>
                <a:spcPts val="0"/>
              </a:spcBef>
              <a:spcAft>
                <a:spcPts val="0"/>
              </a:spcAft>
            </a:pPr>
            <a:r>
              <a:rPr lang="en-US" sz="28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A Lost Man is Found  </a:t>
            </a:r>
          </a:p>
        </p:txBody>
      </p:sp>
      <p:sp>
        <p:nvSpPr>
          <p:cNvPr id="41" name="Rectangle 40">
            <a:extLst>
              <a:ext uri="{FF2B5EF4-FFF2-40B4-BE49-F238E27FC236}">
                <a16:creationId xmlns:a16="http://schemas.microsoft.com/office/drawing/2014/main" id="{5AB7C21C-CF0D-04B1-5A9F-155289839403}"/>
              </a:ext>
            </a:extLst>
          </p:cNvPr>
          <p:cNvSpPr/>
          <p:nvPr/>
        </p:nvSpPr>
        <p:spPr>
          <a:xfrm>
            <a:off x="906686" y="3396474"/>
            <a:ext cx="10515600" cy="110706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We have an opportunity to share the radical love of Jesus with each person we encounter.  For any way that we have harmed others, we should seek to make amends to their level of satisfaction, which demonstrates that we have truly been convicted of our behavior.  By investing our time and attention, Jesus wants us to show sincere repentance and extravagant kindness toward anyone we have wronged. </a:t>
            </a:r>
          </a:p>
        </p:txBody>
      </p:sp>
      <p:sp>
        <p:nvSpPr>
          <p:cNvPr id="18" name="Line 7">
            <a:extLst>
              <a:ext uri="{FF2B5EF4-FFF2-40B4-BE49-F238E27FC236}">
                <a16:creationId xmlns:a16="http://schemas.microsoft.com/office/drawing/2014/main" id="{CE997349-BC8A-7271-E879-8757096D401E}"/>
              </a:ext>
            </a:extLst>
          </p:cNvPr>
          <p:cNvSpPr>
            <a:spLocks noChangeShapeType="1"/>
          </p:cNvSpPr>
          <p:nvPr/>
        </p:nvSpPr>
        <p:spPr bwMode="auto">
          <a:xfrm flipH="1" flipV="1">
            <a:off x="5412606" y="790137"/>
            <a:ext cx="1503760"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1500" b="1" dirty="0">
              <a:solidFill>
                <a:schemeClr val="bg1"/>
              </a:solidFill>
              <a:latin typeface="Gotham Medium" panose="02000604030000020004"/>
            </a:endParaRPr>
          </a:p>
        </p:txBody>
      </p:sp>
      <p:sp>
        <p:nvSpPr>
          <p:cNvPr id="16" name="Title 2">
            <a:extLst>
              <a:ext uri="{FF2B5EF4-FFF2-40B4-BE49-F238E27FC236}">
                <a16:creationId xmlns:a16="http://schemas.microsoft.com/office/drawing/2014/main" id="{B1CC03B4-C57D-521F-44FF-34AACA9A12C3}"/>
              </a:ext>
            </a:extLst>
          </p:cNvPr>
          <p:cNvSpPr txBox="1">
            <a:spLocks/>
          </p:cNvSpPr>
          <p:nvPr/>
        </p:nvSpPr>
        <p:spPr>
          <a:xfrm>
            <a:off x="7475220" y="303074"/>
            <a:ext cx="4669577" cy="514350"/>
          </a:xfrm>
          <a:prstGeom prst="rect">
            <a:avLst/>
          </a:prstGeom>
          <a:solidFill>
            <a:schemeClr val="accent2">
              <a:lumMod val="75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000" b="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Rectangle 4">
            <a:extLst>
              <a:ext uri="{FF2B5EF4-FFF2-40B4-BE49-F238E27FC236}">
                <a16:creationId xmlns:a16="http://schemas.microsoft.com/office/drawing/2014/main" id="{A9E5C6AA-33F3-66EB-844B-236DEDCCD8B6}"/>
              </a:ext>
            </a:extLst>
          </p:cNvPr>
          <p:cNvSpPr/>
          <p:nvPr/>
        </p:nvSpPr>
        <p:spPr>
          <a:xfrm>
            <a:off x="906686" y="5084529"/>
            <a:ext cx="10515600" cy="58012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Jesus’ mission is to find the lost and to save them.  God invites us to be “found” by Jesus.  Each day, we make decisions that draw us closer to God or farther away.  If we feel lost, we can ask Jesus to find us and draw us back. </a:t>
            </a:r>
          </a:p>
        </p:txBody>
      </p:sp>
      <p:sp>
        <p:nvSpPr>
          <p:cNvPr id="7" name="Slide Number Placeholder 8">
            <a:extLst>
              <a:ext uri="{FF2B5EF4-FFF2-40B4-BE49-F238E27FC236}">
                <a16:creationId xmlns:a16="http://schemas.microsoft.com/office/drawing/2014/main" id="{433A4C1E-65BE-6773-66B4-2389874D9B80}"/>
              </a:ext>
            </a:extLst>
          </p:cNvPr>
          <p:cNvSpPr txBox="1">
            <a:spLocks/>
          </p:cNvSpPr>
          <p:nvPr/>
        </p:nvSpPr>
        <p:spPr>
          <a:xfrm>
            <a:off x="9368078" y="6421961"/>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chemeClr val="bg1"/>
                </a:solidFill>
                <a:latin typeface="Arial Black" panose="020B0A04020102020204" pitchFamily="34" charset="0"/>
              </a:rPr>
              <a:pPr algn="r"/>
              <a:t>21</a:t>
            </a:fld>
            <a:endParaRPr lang="en-US"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05839172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left)">
                                      <p:cBhvr>
                                        <p:cTn id="12" dur="10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1"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620770C-457A-19CD-542E-B8A695C224E0}"/>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B54BB473-71CE-5E33-AF05-066A9671FE38}"/>
              </a:ext>
            </a:extLst>
          </p:cNvPr>
          <p:cNvSpPr/>
          <p:nvPr/>
        </p:nvSpPr>
        <p:spPr>
          <a:xfrm>
            <a:off x="30480" y="-94204"/>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1">
            <a:extLst>
              <a:ext uri="{FF2B5EF4-FFF2-40B4-BE49-F238E27FC236}">
                <a16:creationId xmlns:a16="http://schemas.microsoft.com/office/drawing/2014/main" id="{7885B783-B4BA-A96E-3A4C-C20E197814B3}"/>
              </a:ext>
            </a:extLst>
          </p:cNvPr>
          <p:cNvSpPr txBox="1">
            <a:spLocks/>
          </p:cNvSpPr>
          <p:nvPr/>
        </p:nvSpPr>
        <p:spPr>
          <a:xfrm>
            <a:off x="279861" y="75868"/>
            <a:ext cx="4179844" cy="5137816"/>
          </a:xfrm>
          <a:prstGeom prst="rect">
            <a:avLst/>
          </a:prstGeom>
          <a:solidFill>
            <a:schemeClr val="bg1">
              <a:alpha val="40000"/>
            </a:schemeClr>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85750" h="222250"/>
          </a:sp3d>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vert="horz" lIns="91440" tIns="45720" rIns="91440" bIns="45720" rtlCol="0">
            <a:normAutofit fontScale="92500"/>
            <a:scene3d>
              <a:camera prst="orthographicFront"/>
              <a:lightRig rig="threePt" dir="t"/>
            </a:scene3d>
            <a:sp3d extrusionH="57150">
              <a:bevelT w="38100" h="38100" prst="relaxedInset"/>
            </a:sp3d>
          </a:bodyPr>
          <a:lstStyle>
            <a:lvl1pPr marL="57155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1pPr>
            <a:lvl2pPr marL="1143114"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2pPr>
            <a:lvl3pPr marL="1714672"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3pPr>
            <a:lvl4pPr marL="228622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4pPr>
            <a:lvl5pPr marL="2857786"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5pPr>
            <a:lvl6pPr marL="3429344"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6pPr>
            <a:lvl7pPr marL="4000900"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7pPr>
            <a:lvl8pPr marL="457245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8pPr>
            <a:lvl9pPr marL="5144015"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9pPr>
          </a:lstStyle>
          <a:p>
            <a:pPr marL="114300" marR="0" lvl="1" indent="0" algn="l" defTabSz="914400" rtl="0" eaLnBrk="1" fontAlgn="auto" latinLnBrk="0" hangingPunct="1">
              <a:lnSpc>
                <a:spcPct val="90000"/>
              </a:lnSpc>
              <a:spcBef>
                <a:spcPct val="20000"/>
              </a:spcBef>
              <a:spcAft>
                <a:spcPts val="0"/>
              </a:spcAft>
              <a:buClrTx/>
              <a:buSzPct val="43000"/>
              <a:buFontTx/>
              <a:buNone/>
              <a:tabLst/>
              <a:defRPr/>
            </a:pPr>
            <a:endPar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endParaRPr>
          </a:p>
          <a:p>
            <a:pPr marL="114300" marR="0" lvl="1" indent="0" algn="l" defTabSz="914400" rtl="0" eaLnBrk="1" fontAlgn="auto" latinLnBrk="0" hangingPunct="1">
              <a:lnSpc>
                <a:spcPct val="90000"/>
              </a:lnSpc>
              <a:spcBef>
                <a:spcPct val="20000"/>
              </a:spcBef>
              <a:spcAft>
                <a:spcPts val="0"/>
              </a:spcAft>
              <a:buClrTx/>
              <a:buSzPct val="43000"/>
              <a:buFontTx/>
              <a:buNone/>
              <a:tabLst/>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End</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bless thee, and keep thee:</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make his face shine upon thee, and be gracious unto thee:</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lift up his countenance upon thee and give thee peace.  </a:t>
            </a:r>
          </a:p>
          <a:p>
            <a:pPr marL="685858" marR="0" lvl="2" indent="0" algn="r" defTabSz="914400" rtl="0" eaLnBrk="1" fontAlgn="auto" latinLnBrk="0" hangingPunct="1">
              <a:lnSpc>
                <a:spcPct val="90000"/>
              </a:lnSpc>
              <a:spcBef>
                <a:spcPct val="20000"/>
              </a:spcBef>
              <a:spcAft>
                <a:spcPts val="0"/>
              </a:spcAft>
              <a:buClrTx/>
              <a:buSzPct val="43000"/>
              <a:buFontTx/>
              <a:buNone/>
              <a:tabLst/>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 Numbers 6:24-26, </a:t>
            </a:r>
          </a:p>
        </p:txBody>
      </p:sp>
      <p:grpSp>
        <p:nvGrpSpPr>
          <p:cNvPr id="5" name="Group 4">
            <a:extLst>
              <a:ext uri="{FF2B5EF4-FFF2-40B4-BE49-F238E27FC236}">
                <a16:creationId xmlns:a16="http://schemas.microsoft.com/office/drawing/2014/main" id="{3A7437AC-70DA-5CCF-3E27-EA0CAEBF5C96}"/>
              </a:ext>
            </a:extLst>
          </p:cNvPr>
          <p:cNvGrpSpPr/>
          <p:nvPr/>
        </p:nvGrpSpPr>
        <p:grpSpPr>
          <a:xfrm>
            <a:off x="279861" y="5619066"/>
            <a:ext cx="3827657" cy="909420"/>
            <a:chOff x="1449360" y="8523847"/>
            <a:chExt cx="8020643" cy="915004"/>
          </a:xfrm>
        </p:grpSpPr>
        <p:grpSp>
          <p:nvGrpSpPr>
            <p:cNvPr id="6" name="Group 5">
              <a:extLst>
                <a:ext uri="{FF2B5EF4-FFF2-40B4-BE49-F238E27FC236}">
                  <a16:creationId xmlns:a16="http://schemas.microsoft.com/office/drawing/2014/main" id="{450B5F79-AC2B-184E-C6B1-4412CD406B83}"/>
                </a:ext>
              </a:extLst>
            </p:cNvPr>
            <p:cNvGrpSpPr/>
            <p:nvPr/>
          </p:nvGrpSpPr>
          <p:grpSpPr>
            <a:xfrm>
              <a:off x="2399144" y="8523847"/>
              <a:ext cx="6121074" cy="457200"/>
              <a:chOff x="3142974" y="6271325"/>
              <a:chExt cx="6718852" cy="1014475"/>
            </a:xfrm>
          </p:grpSpPr>
          <p:sp>
            <p:nvSpPr>
              <p:cNvPr id="8" name="Rectangle: Rounded Corners 7">
                <a:extLst>
                  <a:ext uri="{FF2B5EF4-FFF2-40B4-BE49-F238E27FC236}">
                    <a16:creationId xmlns:a16="http://schemas.microsoft.com/office/drawing/2014/main" id="{7D1836B4-5DF1-D7FB-800E-99977075088F}"/>
                  </a:ext>
                </a:extLst>
              </p:cNvPr>
              <p:cNvSpPr/>
              <p:nvPr/>
            </p:nvSpPr>
            <p:spPr>
              <a:xfrm>
                <a:off x="3142974" y="6321352"/>
                <a:ext cx="6718852" cy="914398"/>
              </a:xfrm>
              <a:prstGeom prst="roundRect">
                <a:avLst/>
              </a:prstGeom>
              <a:blipFill rotWithShape="1">
                <a:blip r:embed="rId4" cstate="email">
                  <a:extLst>
                    <a:ext uri="{28A0092B-C50C-407E-A947-70E740481C1C}">
                      <a14:useLocalDpi xmlns:a14="http://schemas.microsoft.com/office/drawing/2010/main" val="0"/>
                    </a:ext>
                  </a:extLst>
                </a:blip>
                <a:srcRect/>
                <a:tile tx="0" ty="0" sx="100000" sy="100000" flip="none" algn="tl"/>
              </a:blipFill>
              <a:ln w="12700" cap="flat">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grpSp>
            <p:nvGrpSpPr>
              <p:cNvPr id="9" name="Group 8">
                <a:extLst>
                  <a:ext uri="{FF2B5EF4-FFF2-40B4-BE49-F238E27FC236}">
                    <a16:creationId xmlns:a16="http://schemas.microsoft.com/office/drawing/2014/main" id="{93A3C8B2-E902-3D4C-7707-B9E982BC6757}"/>
                  </a:ext>
                </a:extLst>
              </p:cNvPr>
              <p:cNvGrpSpPr/>
              <p:nvPr/>
            </p:nvGrpSpPr>
            <p:grpSpPr>
              <a:xfrm>
                <a:off x="3521476" y="6271325"/>
                <a:ext cx="5961849" cy="1014475"/>
                <a:chOff x="3385351" y="6315919"/>
                <a:chExt cx="5961849" cy="1014475"/>
              </a:xfrm>
              <a:scene3d>
                <a:camera prst="orthographicFront">
                  <a:rot lat="0" lon="0" rev="0"/>
                </a:camera>
                <a:lightRig rig="balanced" dir="t">
                  <a:rot lat="0" lon="0" rev="8700000"/>
                </a:lightRig>
              </a:scene3d>
            </p:grpSpPr>
            <p:pic>
              <p:nvPicPr>
                <p:cNvPr id="10" name="Picture 9" descr="A picture containing drawing, room&#10;&#10;Description automatically generated">
                  <a:extLst>
                    <a:ext uri="{FF2B5EF4-FFF2-40B4-BE49-F238E27FC236}">
                      <a16:creationId xmlns:a16="http://schemas.microsoft.com/office/drawing/2014/main" id="{FD91A0EE-2B5A-9C03-224B-BA9E9F7964B9}"/>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385351" y="6570342"/>
                  <a:ext cx="2184451" cy="622569"/>
                </a:xfrm>
                <a:prstGeom prst="rect">
                  <a:avLst/>
                </a:prstGeom>
                <a:ln>
                  <a:noFill/>
                </a:ln>
                <a:effectLst>
                  <a:outerShdw blurRad="44450" dist="27940" dir="5400000" algn="ctr">
                    <a:srgbClr val="000000">
                      <a:alpha val="32000"/>
                    </a:srgbClr>
                  </a:outerShdw>
                </a:effectLst>
                <a:sp3d>
                  <a:bevelT w="190500" h="38100"/>
                </a:sp3d>
              </p:spPr>
            </p:pic>
            <p:pic>
              <p:nvPicPr>
                <p:cNvPr id="11" name="Picture 10" descr="A close up of a logo&#10;&#10;Description automatically generated">
                  <a:extLst>
                    <a:ext uri="{FF2B5EF4-FFF2-40B4-BE49-F238E27FC236}">
                      <a16:creationId xmlns:a16="http://schemas.microsoft.com/office/drawing/2014/main" id="{4FD35234-95E9-AC6D-D8B1-A6C0113E7B37}"/>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746205" y="6315919"/>
                  <a:ext cx="1107143" cy="1014475"/>
                </a:xfrm>
                <a:prstGeom prst="rect">
                  <a:avLst/>
                </a:prstGeom>
                <a:ln>
                  <a:noFill/>
                </a:ln>
                <a:effectLst>
                  <a:outerShdw blurRad="44450" dist="27940" dir="5400000" algn="ctr">
                    <a:srgbClr val="000000">
                      <a:alpha val="32000"/>
                    </a:srgbClr>
                  </a:outerShdw>
                </a:effectLst>
                <a:sp3d>
                  <a:bevelT w="190500" h="38100"/>
                </a:sp3d>
              </p:spPr>
            </p:pic>
            <p:pic>
              <p:nvPicPr>
                <p:cNvPr id="12" name="Picture 11">
                  <a:extLst>
                    <a:ext uri="{FF2B5EF4-FFF2-40B4-BE49-F238E27FC236}">
                      <a16:creationId xmlns:a16="http://schemas.microsoft.com/office/drawing/2014/main" id="{07C42D19-D178-62A9-3534-9EAC8E7A4506}"/>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7162749" y="6605486"/>
                  <a:ext cx="2184451" cy="322374"/>
                </a:xfrm>
                <a:prstGeom prst="rect">
                  <a:avLst/>
                </a:prstGeom>
                <a:ln>
                  <a:noFill/>
                </a:ln>
                <a:effectLst>
                  <a:outerShdw blurRad="44450" dist="27940" dir="5400000" algn="ctr">
                    <a:srgbClr val="000000">
                      <a:alpha val="32000"/>
                    </a:srgbClr>
                  </a:outerShdw>
                </a:effectLst>
                <a:sp3d>
                  <a:bevelT w="190500" h="38100"/>
                </a:sp3d>
              </p:spPr>
            </p:pic>
          </p:grpSp>
        </p:grpSp>
        <p:sp>
          <p:nvSpPr>
            <p:cNvPr id="7" name="Rectangle 6">
              <a:extLst>
                <a:ext uri="{FF2B5EF4-FFF2-40B4-BE49-F238E27FC236}">
                  <a16:creationId xmlns:a16="http://schemas.microsoft.com/office/drawing/2014/main" id="{210B0B78-3AFF-3D90-5FF8-6463716A1F22}"/>
                </a:ext>
              </a:extLst>
            </p:cNvPr>
            <p:cNvSpPr/>
            <p:nvPr/>
          </p:nvSpPr>
          <p:spPr>
            <a:xfrm>
              <a:off x="1449360" y="9020802"/>
              <a:ext cx="8020643" cy="418049"/>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l"/>
              <a:r>
                <a:rPr lang="en-US" sz="700" b="1" dirty="0">
                  <a:solidFill>
                    <a:schemeClr val="bg1"/>
                  </a:solidFill>
                  <a:latin typeface="Gotham Medium" panose="02000604030000020004"/>
                  <a:cs typeface="Lucida Sans Unicode" panose="020B0602030504020204" pitchFamily="34" charset="0"/>
                </a:rPr>
                <a:t>Material adapted by Stanford W. Bowman Jr. from Echoes® Adult and Bible-in-Life® Adult Summer 2026 quarter with permission,  © David C Cook, https://davidccook.org. May not be further reproduced. All rights reserved.</a:t>
              </a:r>
            </a:p>
          </p:txBody>
        </p:sp>
      </p:grpSp>
      <p:pic>
        <p:nvPicPr>
          <p:cNvPr id="4" name="Picture 3">
            <a:extLst>
              <a:ext uri="{FF2B5EF4-FFF2-40B4-BE49-F238E27FC236}">
                <a16:creationId xmlns:a16="http://schemas.microsoft.com/office/drawing/2014/main" id="{B816DE78-F658-EA0C-5820-269AAEC7176D}"/>
              </a:ext>
            </a:extLst>
          </p:cNvPr>
          <p:cNvPicPr>
            <a:picLocks noChangeAspect="1"/>
          </p:cNvPicPr>
          <p:nvPr/>
        </p:nvPicPr>
        <p:blipFill>
          <a:blip r:embed="rId8">
            <a:alphaModFix amt="45000"/>
            <a:extLst>
              <a:ext uri="{BEBA8EAE-BF5A-486C-A8C5-ECC9F3942E4B}">
                <a14:imgProps xmlns:a14="http://schemas.microsoft.com/office/drawing/2010/main">
                  <a14:imgLayer r:embed="rId9">
                    <a14:imgEffect>
                      <a14:sharpenSoften amount="54000"/>
                    </a14:imgEffect>
                    <a14:imgEffect>
                      <a14:brightnessContrast bright="16000"/>
                    </a14:imgEffect>
                  </a14:imgLayer>
                </a14:imgProps>
              </a:ext>
              <a:ext uri="{28A0092B-C50C-407E-A947-70E740481C1C}">
                <a14:useLocalDpi xmlns:a14="http://schemas.microsoft.com/office/drawing/2010/main" val="0"/>
              </a:ext>
            </a:extLst>
          </a:blip>
          <a:srcRect l="14742" t="-3601" r="15416" b="3601"/>
          <a:stretch>
            <a:fillRect/>
          </a:stretch>
        </p:blipFill>
        <p:spPr>
          <a:xfrm>
            <a:off x="5054139" y="-784224"/>
            <a:ext cx="6858000" cy="6858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5208194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85F52C6-5DCB-58B7-8F07-25D3A3547091}"/>
              </a:ext>
            </a:extLst>
          </p:cNvPr>
          <p:cNvSpPr/>
          <p:nvPr/>
        </p:nvSpPr>
        <p:spPr>
          <a:xfrm>
            <a:off x="-12436" y="-45674"/>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F5EEDA2-7AE0-43EF-AF75-D8672D8B6481}"/>
              </a:ext>
            </a:extLst>
          </p:cNvPr>
          <p:cNvSpPr/>
          <p:nvPr/>
        </p:nvSpPr>
        <p:spPr>
          <a:xfrm>
            <a:off x="390051" y="2721070"/>
            <a:ext cx="5338970" cy="3758239"/>
          </a:xfrm>
          <a:prstGeom prst="rect">
            <a:avLst/>
          </a:prstGeom>
          <a:solidFill>
            <a:schemeClr val="accent1">
              <a:lumMod val="50000"/>
              <a:alpha val="40000"/>
            </a:schemeClr>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nchor="ctr">
            <a:spAutoFit/>
          </a:bodyPr>
          <a:lstStyle/>
          <a:p>
            <a:pPr marL="664357" lvl="1" indent="-342900" hangingPunct="0">
              <a:buFont typeface="Wingdings" panose="05000000000000000000" pitchFamily="2" charset="2"/>
              <a:buChar char="q"/>
              <a:tabLst>
                <a:tab pos="642915" algn="l"/>
              </a:tabLst>
            </a:pPr>
            <a:endParaRPr lang="en-US" sz="2000" b="1"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Review</a:t>
            </a: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Introduction</a:t>
            </a: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Lesson Context</a:t>
            </a: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Overview</a:t>
            </a: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664357" lvl="1" indent="-342900" hangingPunct="0">
              <a:buFont typeface="Wingdings" panose="05000000000000000000" pitchFamily="2" charset="2"/>
              <a:buChar char="q"/>
              <a:tabLst>
                <a:tab pos="642915" algn="l"/>
              </a:tabLst>
            </a:pP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664357" lvl="1" indent="-342900" hangingPunct="0">
              <a:buFont typeface="Wingdings" panose="05000000000000000000" pitchFamily="2" charset="2"/>
              <a:buChar char="q"/>
              <a:tabLst>
                <a:tab pos="642915" algn="l"/>
              </a:tabLst>
            </a:pP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664357" lvl="1" indent="-342900" hangingPunct="0">
              <a:buFont typeface="Wingdings" panose="05000000000000000000" pitchFamily="2" charset="2"/>
              <a:buChar char="q"/>
              <a:tabLst>
                <a:tab pos="642915" algn="l"/>
              </a:tabLst>
            </a:pP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Conclusion</a:t>
            </a: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Question &amp; Answers</a:t>
            </a:r>
          </a:p>
          <a:p>
            <a:pPr marL="664357" lvl="1" indent="-342900" hangingPunct="0">
              <a:buFont typeface="Wingdings" panose="05000000000000000000" pitchFamily="2" charset="2"/>
              <a:buChar char="q"/>
              <a:tabLst>
                <a:tab pos="642915" algn="l"/>
              </a:tabLst>
            </a:pP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664357" lvl="1" indent="-342900" hangingPunct="0">
              <a:buFont typeface="Wingdings" panose="05000000000000000000" pitchFamily="2" charset="2"/>
              <a:buChar char="q"/>
              <a:tabLst>
                <a:tab pos="642915" algn="l"/>
              </a:tabLst>
            </a:pPr>
            <a:endParaRPr lang="en-US" sz="2000" b="1"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1D44A659-E713-4F38-BC1E-5EC58DB61D99}"/>
              </a:ext>
            </a:extLst>
          </p:cNvPr>
          <p:cNvSpPr txBox="1"/>
          <p:nvPr/>
        </p:nvSpPr>
        <p:spPr>
          <a:xfrm>
            <a:off x="390051" y="303074"/>
            <a:ext cx="3234518" cy="584295"/>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400" b="1" dirty="0">
                <a:solidFill>
                  <a:schemeClr val="bg1"/>
                </a:solidFill>
                <a:latin typeface="Gotham Medium" panose="02000604030000020004"/>
              </a:rPr>
              <a:t>LESSON OUTLINE</a:t>
            </a:r>
          </a:p>
        </p:txBody>
      </p:sp>
      <p:sp>
        <p:nvSpPr>
          <p:cNvPr id="23" name="Rectangle 22">
            <a:extLst>
              <a:ext uri="{FF2B5EF4-FFF2-40B4-BE49-F238E27FC236}">
                <a16:creationId xmlns:a16="http://schemas.microsoft.com/office/drawing/2014/main" id="{053F7D8E-C164-4279-B3C8-C0ABBD107279}"/>
              </a:ext>
            </a:extLst>
          </p:cNvPr>
          <p:cNvSpPr/>
          <p:nvPr/>
        </p:nvSpPr>
        <p:spPr>
          <a:xfrm>
            <a:off x="390051" y="1002318"/>
            <a:ext cx="9074460" cy="1296026"/>
          </a:xfrm>
          <a:prstGeom prst="rect">
            <a:avLst/>
          </a:prstGeom>
          <a:solidFill>
            <a:schemeClr val="accent1">
              <a:lumMod val="50000"/>
              <a:alpha val="40000"/>
            </a:schemeClr>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nchor="ctr">
            <a:spAutoFit/>
          </a:bodyPr>
          <a:lstStyle/>
          <a:p>
            <a:pPr lvl="1"/>
            <a:r>
              <a:rPr lang="en-US" sz="20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LESSON </a:t>
            </a:r>
            <a:r>
              <a:rPr lang="en-US" sz="2000" b="1"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FOCUS: </a:t>
            </a:r>
            <a:r>
              <a:rPr lang="en-US" sz="2000" b="1" dirty="0">
                <a:solidFill>
                  <a:schemeClr val="bg1"/>
                </a:solidFill>
                <a:latin typeface="Gotham Medium" panose="02000604030000020004"/>
                <a:cs typeface="Times New Roman" panose="02020603050405020304" pitchFamily="18" charset="0"/>
              </a:rPr>
              <a:t>Jesus leads us to repentance and salvation.</a:t>
            </a:r>
          </a:p>
          <a:p>
            <a:pPr lvl="1"/>
            <a:r>
              <a:rPr lang="en-US" sz="2000" b="1" cap="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Lesson Scripture: </a:t>
            </a:r>
            <a:r>
              <a:rPr lang="en-US" sz="2000" b="1" dirty="0">
                <a:solidFill>
                  <a:schemeClr val="bg1"/>
                </a:solidFill>
                <a:latin typeface="Gotham Medium" panose="02000604030000020004"/>
                <a:cs typeface="Times New Roman" panose="02020603050405020304" pitchFamily="18" charset="0"/>
              </a:rPr>
              <a:t>Luke 7:1-10</a:t>
            </a:r>
          </a:p>
          <a:p>
            <a:pPr lvl="1"/>
            <a:r>
              <a:rPr lang="en-US" sz="2000" b="1" cap="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Apply the Message: </a:t>
            </a:r>
            <a:r>
              <a:rPr lang="en-US" sz="2000" b="1" dirty="0">
                <a:solidFill>
                  <a:schemeClr val="bg1"/>
                </a:solidFill>
                <a:latin typeface="Gotham Medium" panose="02000604030000020004"/>
                <a:cs typeface="Times New Roman" panose="02020603050405020304" pitchFamily="18" charset="0"/>
              </a:rPr>
              <a:t>Jesus welcomes outsiders to find salvation in His presence. </a:t>
            </a:r>
          </a:p>
          <a:p>
            <a:pPr lvl="1"/>
            <a:r>
              <a:rPr lang="en-US" sz="2000" b="1" cap="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Live It Out: </a:t>
            </a:r>
            <a:r>
              <a:rPr lang="en-US" sz="2000" b="1" dirty="0">
                <a:solidFill>
                  <a:schemeClr val="bg1"/>
                </a:solidFill>
                <a:latin typeface="Gotham Medium" panose="02000604030000020004"/>
                <a:cs typeface="Times New Roman" panose="02020603050405020304" pitchFamily="18" charset="0"/>
              </a:rPr>
              <a:t>Pray for the ability to see salvation potential in those around you. </a:t>
            </a:r>
          </a:p>
        </p:txBody>
      </p:sp>
      <p:sp>
        <p:nvSpPr>
          <p:cNvPr id="6" name="Title 2">
            <a:extLst>
              <a:ext uri="{FF2B5EF4-FFF2-40B4-BE49-F238E27FC236}">
                <a16:creationId xmlns:a16="http://schemas.microsoft.com/office/drawing/2014/main" id="{441C770B-54CC-4C41-8D4B-20FB74B2BC8B}"/>
              </a:ext>
            </a:extLst>
          </p:cNvPr>
          <p:cNvSpPr txBox="1">
            <a:spLocks/>
          </p:cNvSpPr>
          <p:nvPr/>
        </p:nvSpPr>
        <p:spPr>
          <a:xfrm>
            <a:off x="6391276" y="30307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latin typeface="Gotham Medium" panose="02000604030000020004"/>
              </a:rPr>
              <a:t>ZACCHAEUS, REPENTANT TAX COLLECTOR</a:t>
            </a:r>
          </a:p>
        </p:txBody>
      </p:sp>
      <p:sp>
        <p:nvSpPr>
          <p:cNvPr id="8" name="TextBox 7">
            <a:extLst>
              <a:ext uri="{FF2B5EF4-FFF2-40B4-BE49-F238E27FC236}">
                <a16:creationId xmlns:a16="http://schemas.microsoft.com/office/drawing/2014/main" id="{A2A95B1E-7AF6-172B-F860-2F6E97B59F00}"/>
              </a:ext>
            </a:extLst>
          </p:cNvPr>
          <p:cNvSpPr txBox="1"/>
          <p:nvPr/>
        </p:nvSpPr>
        <p:spPr>
          <a:xfrm>
            <a:off x="1022209" y="4415461"/>
            <a:ext cx="4349891" cy="646331"/>
          </a:xfrm>
          <a:prstGeom prst="rect">
            <a:avLst/>
          </a:prstGeom>
          <a:noFill/>
        </p:spPr>
        <p:txBody>
          <a:bodyPr wrap="square">
            <a:spAutoFit/>
          </a:bodyPr>
          <a:lstStyle/>
          <a:p>
            <a:pPr marL="342900" indent="-342900">
              <a:buFont typeface="Wingdings" panose="05000000000000000000" pitchFamily="2" charset="2"/>
              <a:buChar char="q"/>
            </a:pPr>
            <a:r>
              <a:rPr lang="en-US" b="1" i="0" u="none" strike="noStrike" cap="small" dirty="0">
                <a:solidFill>
                  <a:schemeClr val="bg1"/>
                </a:solidFill>
                <a:effectLst>
                  <a:outerShdw blurRad="38100" dist="38100" dir="2700000" algn="tl">
                    <a:srgbClr val="000000">
                      <a:alpha val="43137"/>
                    </a:srgbClr>
                  </a:outerShdw>
                </a:effectLst>
                <a:latin typeface="Gotham Medium" panose="02000604030000020004"/>
              </a:rPr>
              <a:t>A Lost Man in a Tree - Luke 19:1–6 KJV</a:t>
            </a:r>
          </a:p>
          <a:p>
            <a:pPr marL="342900" indent="-342900">
              <a:buFont typeface="Wingdings" panose="05000000000000000000" pitchFamily="2" charset="2"/>
              <a:buChar char="q"/>
            </a:pPr>
            <a:r>
              <a:rPr lang="en-US" b="1" i="0" u="none" strike="noStrike" cap="small" dirty="0">
                <a:solidFill>
                  <a:schemeClr val="bg1"/>
                </a:solidFill>
                <a:effectLst>
                  <a:outerShdw blurRad="38100" dist="38100" dir="2700000" algn="tl">
                    <a:srgbClr val="000000">
                      <a:alpha val="43137"/>
                    </a:srgbClr>
                  </a:outerShdw>
                </a:effectLst>
                <a:latin typeface="Gotham Medium" panose="02000604030000020004"/>
              </a:rPr>
              <a:t>A Lost Man is Found - Luke 19:7–10 KJV</a:t>
            </a:r>
          </a:p>
        </p:txBody>
      </p:sp>
      <p:sp>
        <p:nvSpPr>
          <p:cNvPr id="5" name="Oval 4">
            <a:extLst>
              <a:ext uri="{FF2B5EF4-FFF2-40B4-BE49-F238E27FC236}">
                <a16:creationId xmlns:a16="http://schemas.microsoft.com/office/drawing/2014/main" id="{447547E6-BDAA-8F04-4FCF-49D8A80EC4EF}"/>
              </a:ext>
            </a:extLst>
          </p:cNvPr>
          <p:cNvSpPr/>
          <p:nvPr/>
        </p:nvSpPr>
        <p:spPr>
          <a:xfrm>
            <a:off x="5971444" y="2438524"/>
            <a:ext cx="6144111" cy="4373792"/>
          </a:xfrm>
          <a:prstGeom prst="ellipse">
            <a:avLst/>
          </a:prstGeom>
          <a:blipFill>
            <a:blip r:embed="rId3">
              <a:alphaModFix amt="70000"/>
              <a:duotone>
                <a:prstClr val="black"/>
                <a:schemeClr val="accent1">
                  <a:tint val="45000"/>
                  <a:satMod val="400000"/>
                </a:schemeClr>
              </a:duotone>
              <a:extLs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Slide Number Placeholder 8">
            <a:extLst>
              <a:ext uri="{FF2B5EF4-FFF2-40B4-BE49-F238E27FC236}">
                <a16:creationId xmlns:a16="http://schemas.microsoft.com/office/drawing/2014/main" id="{18E822D1-2262-75F4-C652-FC84F7D29997}"/>
              </a:ext>
            </a:extLst>
          </p:cNvPr>
          <p:cNvSpPr>
            <a:spLocks noGrp="1"/>
          </p:cNvSpPr>
          <p:nvPr>
            <p:ph type="sldNum" sz="quarter" idx="2"/>
          </p:nvPr>
        </p:nvSpPr>
        <p:spPr>
          <a:xfrm>
            <a:off x="9368078" y="6421961"/>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3</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2795927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06EF71-D354-C028-8BF5-1CA56762AC70}"/>
              </a:ext>
            </a:extLst>
          </p:cNvPr>
          <p:cNvSpPr/>
          <p:nvPr/>
        </p:nvSpPr>
        <p:spPr>
          <a:xfrm>
            <a:off x="-12436" y="-45674"/>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2">
            <a:extLst>
              <a:ext uri="{FF2B5EF4-FFF2-40B4-BE49-F238E27FC236}">
                <a16:creationId xmlns:a16="http://schemas.microsoft.com/office/drawing/2014/main" id="{72654A9E-B7FD-4E0C-9A36-7F3354E8B68D}"/>
              </a:ext>
            </a:extLst>
          </p:cNvPr>
          <p:cNvSpPr txBox="1">
            <a:spLocks/>
          </p:cNvSpPr>
          <p:nvPr/>
        </p:nvSpPr>
        <p:spPr>
          <a:xfrm>
            <a:off x="397042" y="325941"/>
            <a:ext cx="6959776" cy="503801"/>
          </a:xfrm>
          <a:prstGeom prst="rect">
            <a:avLst/>
          </a:prstGeom>
          <a:scene3d>
            <a:camera prst="orthographicFront">
              <a:rot lat="0" lon="0" rev="0"/>
            </a:camera>
            <a:lightRig rig="balanced" dir="t">
              <a:rot lat="0" lon="0" rev="8700000"/>
            </a:lightRig>
          </a:scene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t">
            <a:norm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algn="l" defTabSz="914400">
              <a:lnSpc>
                <a:spcPct val="90000"/>
              </a:lnSpc>
              <a:spcBef>
                <a:spcPct val="0"/>
              </a:spcBef>
              <a:spcAft>
                <a:spcPts val="600"/>
              </a:spcAft>
            </a:pPr>
            <a:r>
              <a:rPr lang="en-US" sz="2800" b="1" i="1" u="sng" kern="1200" cap="small" spc="100" baseline="0" dirty="0">
                <a:solidFill>
                  <a:schemeClr val="accent3">
                    <a:lumMod val="75000"/>
                  </a:schemeClr>
                </a:solidFill>
                <a:effectLst>
                  <a:outerShdw blurRad="38100" dist="38100" dir="2700000" algn="tl">
                    <a:srgbClr val="000000">
                      <a:alpha val="43137"/>
                    </a:srgbClr>
                  </a:outerShdw>
                </a:effectLst>
                <a:latin typeface="Gotham Medium" panose="02000604030000020004"/>
                <a:ea typeface="+mj-ea"/>
                <a:cs typeface="+mj-cs"/>
              </a:rPr>
              <a:t>ZACCHAEUS, REPENTANT TAX COLLECTOR</a:t>
            </a:r>
          </a:p>
        </p:txBody>
      </p:sp>
      <p:sp>
        <p:nvSpPr>
          <p:cNvPr id="3" name="Rectangle 2">
            <a:extLst>
              <a:ext uri="{FF2B5EF4-FFF2-40B4-BE49-F238E27FC236}">
                <a16:creationId xmlns:a16="http://schemas.microsoft.com/office/drawing/2014/main" id="{16547988-8B6C-4E76-8A5C-5D7EF042BC55}"/>
              </a:ext>
            </a:extLst>
          </p:cNvPr>
          <p:cNvSpPr/>
          <p:nvPr/>
        </p:nvSpPr>
        <p:spPr>
          <a:xfrm>
            <a:off x="4353635" y="976979"/>
            <a:ext cx="3412661" cy="4878389"/>
          </a:xfrm>
          <a:prstGeom prst="rect">
            <a:avLst/>
          </a:prstGeom>
          <a:solidFill>
            <a:schemeClr val="bg1">
              <a:alpha val="40000"/>
            </a:schemeClr>
          </a:solidFill>
          <a:scene3d>
            <a:camera prst="orthographicFront">
              <a:rot lat="0" lon="0" rev="0"/>
            </a:camera>
            <a:lightRig rig="balanced" dir="t">
              <a:rot lat="0" lon="0" rev="8700000"/>
            </a:lightRig>
          </a:scene3d>
        </p:spPr>
        <p:txBody>
          <a:bodyPr vert="horz" lIns="91440" tIns="45720" rIns="91440" bIns="45720" rtlCol="0">
            <a:noAutofit/>
          </a:bodyPr>
          <a:lstStyle/>
          <a:p>
            <a:pPr marL="182880" marR="0" defTabSz="914400">
              <a:buFont typeface="Arial" panose="020B0604020202020204" pitchFamily="34" charset="0"/>
            </a:pPr>
            <a:r>
              <a:rPr lang="en-US" sz="2400" b="1" u="sng" cap="small" dirty="0">
                <a:solidFill>
                  <a:schemeClr val="accent3">
                    <a:lumMod val="75000"/>
                  </a:schemeClr>
                </a:solidFill>
                <a:effectLst/>
                <a:latin typeface="Gotham Medium" panose="02000604030000020004"/>
              </a:rPr>
              <a:t>Favorite Story </a:t>
            </a:r>
          </a:p>
          <a:p>
            <a:pPr marL="182880" lvl="1" defTabSz="914400">
              <a:buFont typeface="Arial" panose="020B0604020202020204" pitchFamily="34" charset="0"/>
            </a:pPr>
            <a:r>
              <a:rPr lang="en-US" sz="2000" b="1" dirty="0">
                <a:solidFill>
                  <a:schemeClr val="accent3">
                    <a:lumMod val="75000"/>
                  </a:schemeClr>
                </a:solidFill>
                <a:effectLst/>
                <a:latin typeface="Gotham Medium" panose="02000604030000020004"/>
              </a:rPr>
              <a:t>“Zacchaeus was a wee little man ... ”. So begins a popular children’s Sunday school song about this Bible story. As a child, I loved the story of Zacchaeus. I remember the first time I heard it—I leaned in to catch every word. The anticipation! The drama! The tree climbing! When I was little, I loved to climb trees and was delighted that one of my favorite activities showed up in the Bible. Even better—Zacchaeus did it to see Jesus</a:t>
            </a:r>
            <a:r>
              <a:rPr lang="en-US" b="1" dirty="0">
                <a:solidFill>
                  <a:schemeClr val="accent3">
                    <a:lumMod val="75000"/>
                  </a:schemeClr>
                </a:solidFill>
                <a:effectLst/>
                <a:latin typeface="Gotham Medium" panose="02000604030000020004"/>
              </a:rPr>
              <a:t>! </a:t>
            </a:r>
          </a:p>
        </p:txBody>
      </p:sp>
      <p:pic>
        <p:nvPicPr>
          <p:cNvPr id="5" name="Picture 4">
            <a:extLst>
              <a:ext uri="{FF2B5EF4-FFF2-40B4-BE49-F238E27FC236}">
                <a16:creationId xmlns:a16="http://schemas.microsoft.com/office/drawing/2014/main" id="{250A0A27-1993-6881-6E63-4E4CB571E1F6}"/>
              </a:ext>
            </a:extLst>
          </p:cNvPr>
          <p:cNvPicPr>
            <a:picLocks noChangeAspect="1"/>
          </p:cNvPicPr>
          <p:nvPr/>
        </p:nvPicPr>
        <p:blipFill>
          <a:blip r:embed="rId3">
            <a:alphaModFix amt="85000"/>
            <a:extLst>
              <a:ext uri="{BEBA8EAE-BF5A-486C-A8C5-ECC9F3942E4B}">
                <a14:imgProps xmlns:a14="http://schemas.microsoft.com/office/drawing/2010/main">
                  <a14:imgLayer r:embed="rId4">
                    <a14:imgEffect>
                      <a14:artisticMarker/>
                    </a14:imgEffect>
                    <a14:imgEffect>
                      <a14:brightnessContrast bright="30000" contrast="18000"/>
                    </a14:imgEffect>
                  </a14:imgLayer>
                </a14:imgProps>
              </a:ext>
              <a:ext uri="{28A0092B-C50C-407E-A947-70E740481C1C}">
                <a14:useLocalDpi xmlns:a14="http://schemas.microsoft.com/office/drawing/2010/main" val="0"/>
              </a:ext>
            </a:extLst>
          </a:blip>
          <a:srcRect l="-4150" t="-1961" r="-2997" b="-729"/>
          <a:stretch>
            <a:fillRect/>
          </a:stretch>
        </p:blipFill>
        <p:spPr>
          <a:xfrm>
            <a:off x="246917" y="1282889"/>
            <a:ext cx="3876036" cy="2586708"/>
          </a:xfrm>
          <a:prstGeom prst="roundRect">
            <a:avLst>
              <a:gd name="adj" fmla="val 8594"/>
            </a:avLst>
          </a:prstGeom>
          <a:solidFill>
            <a:srgbClr val="FFFFFF">
              <a:shade val="85000"/>
            </a:srgbClr>
          </a:solidFill>
          <a:ln>
            <a:noFill/>
          </a:ln>
          <a:effectLst>
            <a:reflection blurRad="6350" stA="50000" endA="300" endPos="90000" dir="5400000" sy="-100000" algn="bl" rotWithShape="0"/>
          </a:effectLst>
        </p:spPr>
      </p:pic>
      <p:sp>
        <p:nvSpPr>
          <p:cNvPr id="7" name="TextBox 6">
            <a:extLst>
              <a:ext uri="{FF2B5EF4-FFF2-40B4-BE49-F238E27FC236}">
                <a16:creationId xmlns:a16="http://schemas.microsoft.com/office/drawing/2014/main" id="{1726A46B-26A9-D62F-EA7C-D94EC4BE3904}"/>
              </a:ext>
            </a:extLst>
          </p:cNvPr>
          <p:cNvSpPr txBox="1"/>
          <p:nvPr/>
        </p:nvSpPr>
        <p:spPr>
          <a:xfrm>
            <a:off x="7717267" y="272380"/>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chemeClr val="bg1"/>
                </a:solidFill>
                <a:latin typeface="Gotham Medium" panose="02000604030000020004"/>
              </a:rPr>
              <a:t>LESSON </a:t>
            </a:r>
            <a:r>
              <a:rPr lang="en-US" sz="3200" b="1" cap="all" dirty="0">
                <a:solidFill>
                  <a:schemeClr val="bg1"/>
                </a:solidFill>
                <a:latin typeface="Gotham Medium" panose="02000604030000020004"/>
              </a:rPr>
              <a:t>introduction</a:t>
            </a:r>
          </a:p>
        </p:txBody>
      </p:sp>
      <p:sp>
        <p:nvSpPr>
          <p:cNvPr id="11" name="TextBox 10">
            <a:extLst>
              <a:ext uri="{FF2B5EF4-FFF2-40B4-BE49-F238E27FC236}">
                <a16:creationId xmlns:a16="http://schemas.microsoft.com/office/drawing/2014/main" id="{542FF0F9-ABCC-ED33-EBE4-D395292B1C10}"/>
              </a:ext>
            </a:extLst>
          </p:cNvPr>
          <p:cNvSpPr txBox="1"/>
          <p:nvPr/>
        </p:nvSpPr>
        <p:spPr>
          <a:xfrm>
            <a:off x="7890236" y="1332264"/>
            <a:ext cx="4141344" cy="5432256"/>
          </a:xfrm>
          <a:prstGeom prst="rect">
            <a:avLst/>
          </a:prstGeom>
          <a:noFill/>
        </p:spPr>
        <p:txBody>
          <a:bodyPr wrap="square">
            <a:spAutoFit/>
          </a:bodyPr>
          <a:lstStyle/>
          <a:p>
            <a:pPr marL="182880" lvl="1" defTabSz="914400">
              <a:buFont typeface="Arial" panose="020B0604020202020204" pitchFamily="34" charset="0"/>
            </a:pPr>
            <a:r>
              <a:rPr lang="en-US" sz="2000" b="1" dirty="0">
                <a:solidFill>
                  <a:schemeClr val="accent3">
                    <a:lumMod val="75000"/>
                  </a:schemeClr>
                </a:solidFill>
                <a:effectLst/>
                <a:latin typeface="Gotham Medium" panose="02000604030000020004"/>
              </a:rPr>
              <a:t>I sympathized with Zacchaeus’s inability to see over the crowd. Most of all, I loved this story because Jesus knew Zacchaeus’s name.</a:t>
            </a:r>
            <a:r>
              <a:rPr lang="en-US" sz="700" b="1" dirty="0">
                <a:solidFill>
                  <a:schemeClr val="accent3">
                    <a:lumMod val="75000"/>
                  </a:schemeClr>
                </a:solidFill>
                <a:effectLst/>
                <a:latin typeface="Gotham Medium" panose="02000604030000020004"/>
              </a:rPr>
              <a:t> </a:t>
            </a:r>
          </a:p>
          <a:p>
            <a:pPr marL="182880" lvl="1" defTabSz="914400">
              <a:buFont typeface="Arial" panose="020B0604020202020204" pitchFamily="34" charset="0"/>
            </a:pPr>
            <a:r>
              <a:rPr lang="en-US" sz="700" b="1" dirty="0">
                <a:solidFill>
                  <a:schemeClr val="accent3">
                    <a:lumMod val="75000"/>
                  </a:schemeClr>
                </a:solidFill>
                <a:effectLst/>
                <a:latin typeface="Gotham Medium" panose="02000604030000020004"/>
              </a:rPr>
              <a:t> </a:t>
            </a:r>
          </a:p>
          <a:p>
            <a:pPr marL="182880" lvl="1" defTabSz="914400">
              <a:buFont typeface="Arial" panose="020B0604020202020204" pitchFamily="34" charset="0"/>
            </a:pPr>
            <a:r>
              <a:rPr lang="en-US" sz="2000" b="1" dirty="0">
                <a:solidFill>
                  <a:schemeClr val="accent3">
                    <a:lumMod val="75000"/>
                  </a:schemeClr>
                </a:solidFill>
                <a:effectLst/>
                <a:latin typeface="Gotham Medium" panose="02000604030000020004"/>
              </a:rPr>
              <a:t>As an adult, I climb fewer trees but still sit up straighter whenever I hear or read Zacchaeus’s story. I still marvel that Jesus knew Zacchaeus’s name—and also knows mine. However, these days, it is Zacchaeus’s response to Jesus that catches my attention. The story challenges me now: What kind of fruit is my faith bearing? To what lengths will I go to see and follow Jesus?</a:t>
            </a:r>
          </a:p>
        </p:txBody>
      </p:sp>
      <p:sp>
        <p:nvSpPr>
          <p:cNvPr id="6" name="Slide Number Placeholder 8">
            <a:extLst>
              <a:ext uri="{FF2B5EF4-FFF2-40B4-BE49-F238E27FC236}">
                <a16:creationId xmlns:a16="http://schemas.microsoft.com/office/drawing/2014/main" id="{D3078A03-1F5E-C9B3-B531-F24B872D2ECF}"/>
              </a:ext>
            </a:extLst>
          </p:cNvPr>
          <p:cNvSpPr>
            <a:spLocks noGrp="1"/>
          </p:cNvSpPr>
          <p:nvPr>
            <p:ph type="sldNum" sz="quarter" idx="2"/>
          </p:nvPr>
        </p:nvSpPr>
        <p:spPr>
          <a:xfrm>
            <a:off x="9368078" y="6421961"/>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4</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1291337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BEAC6-D7F6-87D1-4704-6BE9D8903B6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7433357E-33BC-9703-5125-FB2754C4E54F}"/>
              </a:ext>
            </a:extLst>
          </p:cNvPr>
          <p:cNvSpPr txBox="1"/>
          <p:nvPr/>
        </p:nvSpPr>
        <p:spPr>
          <a:xfrm>
            <a:off x="5804851" y="1698191"/>
            <a:ext cx="5424237" cy="1938992"/>
          </a:xfrm>
          <a:prstGeom prst="rect">
            <a:avLst/>
          </a:prstGeom>
          <a:solidFill>
            <a:schemeClr val="accent2">
              <a:lumMod val="20000"/>
              <a:lumOff val="80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57150"/>
            <a:r>
              <a:rPr lang="en-US" sz="2000" b="1" dirty="0">
                <a:solidFill>
                  <a:srgbClr val="002060"/>
                </a:solidFill>
                <a:effectLst>
                  <a:outerShdw blurRad="38100" dist="38100" dir="2700000" algn="tl">
                    <a:srgbClr val="000000">
                      <a:alpha val="43137"/>
                    </a:srgbClr>
                  </a:outerShdw>
                </a:effectLst>
                <a:latin typeface="Gotham Book"/>
              </a:rPr>
              <a:t>Genesis 3:14–20—Consequences for Sin. </a:t>
            </a:r>
          </a:p>
          <a:p>
            <a:pPr marL="57150"/>
            <a:r>
              <a:rPr lang="en-US" sz="2000" b="1" dirty="0">
                <a:solidFill>
                  <a:srgbClr val="002060"/>
                </a:solidFill>
                <a:effectLst>
                  <a:outerShdw blurRad="38100" dist="38100" dir="2700000" algn="tl">
                    <a:srgbClr val="000000">
                      <a:alpha val="43137"/>
                    </a:srgbClr>
                  </a:outerShdw>
                </a:effectLst>
                <a:latin typeface="Gotham Book"/>
              </a:rPr>
              <a:t>Mark 3:31–35; Luke 11:27–28—Spiritual Family. </a:t>
            </a:r>
          </a:p>
          <a:p>
            <a:pPr marL="57150"/>
            <a:r>
              <a:rPr lang="en-US" sz="2000" b="1" dirty="0">
                <a:solidFill>
                  <a:srgbClr val="002060"/>
                </a:solidFill>
                <a:effectLst>
                  <a:outerShdw blurRad="38100" dist="38100" dir="2700000" algn="tl">
                    <a:srgbClr val="000000">
                      <a:alpha val="43137"/>
                    </a:srgbClr>
                  </a:outerShdw>
                </a:effectLst>
                <a:latin typeface="Gotham Book"/>
              </a:rPr>
              <a:t>Psalm 119:97–104—Meditating on God’s Law. </a:t>
            </a:r>
          </a:p>
          <a:p>
            <a:pPr marL="57150"/>
            <a:r>
              <a:rPr lang="en-US" sz="2000" b="1" dirty="0">
                <a:solidFill>
                  <a:srgbClr val="002060"/>
                </a:solidFill>
                <a:effectLst>
                  <a:outerShdw blurRad="38100" dist="38100" dir="2700000" algn="tl">
                    <a:srgbClr val="000000">
                      <a:alpha val="43137"/>
                    </a:srgbClr>
                  </a:outerShdw>
                </a:effectLst>
                <a:latin typeface="Gotham Book"/>
              </a:rPr>
              <a:t>Luke 1:26–38—Mary: the Lord’s Servant. </a:t>
            </a:r>
          </a:p>
          <a:p>
            <a:pPr marL="57150"/>
            <a:r>
              <a:rPr lang="en-US" sz="2000" b="1" dirty="0">
                <a:solidFill>
                  <a:srgbClr val="002060"/>
                </a:solidFill>
                <a:effectLst>
                  <a:outerShdw blurRad="38100" dist="38100" dir="2700000" algn="tl">
                    <a:srgbClr val="000000">
                      <a:alpha val="43137"/>
                    </a:srgbClr>
                  </a:outerShdw>
                </a:effectLst>
                <a:latin typeface="Gotham Book"/>
              </a:rPr>
              <a:t>Luke 2:15–19—Keepsakes and Treasures. </a:t>
            </a:r>
          </a:p>
          <a:p>
            <a:pPr marL="57150"/>
            <a:r>
              <a:rPr lang="en-US" sz="2000" b="1" dirty="0">
                <a:solidFill>
                  <a:srgbClr val="002060"/>
                </a:solidFill>
                <a:effectLst>
                  <a:outerShdw blurRad="38100" dist="38100" dir="2700000" algn="tl">
                    <a:srgbClr val="000000">
                      <a:alpha val="43137"/>
                    </a:srgbClr>
                  </a:outerShdw>
                </a:effectLst>
                <a:latin typeface="Gotham Book"/>
              </a:rPr>
              <a:t>Isaiah 9:3–7—To Us a Child is Born. </a:t>
            </a:r>
          </a:p>
        </p:txBody>
      </p:sp>
      <p:sp>
        <p:nvSpPr>
          <p:cNvPr id="14" name="TextBox 13">
            <a:extLst>
              <a:ext uri="{FF2B5EF4-FFF2-40B4-BE49-F238E27FC236}">
                <a16:creationId xmlns:a16="http://schemas.microsoft.com/office/drawing/2014/main" id="{2D30D5CC-0944-64AD-FE16-7B57C37585E0}"/>
              </a:ext>
            </a:extLst>
          </p:cNvPr>
          <p:cNvSpPr txBox="1"/>
          <p:nvPr/>
        </p:nvSpPr>
        <p:spPr>
          <a:xfrm>
            <a:off x="4916204" y="818557"/>
            <a:ext cx="7976937" cy="865173"/>
          </a:xfrm>
          <a:prstGeom prst="rect">
            <a:avLst/>
          </a:prstGeom>
          <a:solidFill>
            <a:schemeClr val="bg1"/>
          </a:solidFill>
        </p:spPr>
        <p:txBody>
          <a:bodyPr wrap="square">
            <a:spAutoFit/>
          </a:bodyPr>
          <a:lstStyle/>
          <a:p>
            <a:pPr>
              <a:lnSpc>
                <a:spcPct val="107000"/>
              </a:lnSpc>
              <a:buClr>
                <a:schemeClr val="accent1"/>
              </a:buClr>
              <a:buSzPct val="80000"/>
            </a:pPr>
            <a:r>
              <a:rPr lang="en-US" sz="2400" b="1" u="sng" kern="100" cap="small" dirty="0">
                <a:solidFill>
                  <a:srgbClr val="002060"/>
                </a:solidFill>
                <a:effectLst>
                  <a:outerShdw blurRad="38100" dist="38100" dir="2700000" algn="tl">
                    <a:srgbClr val="000000">
                      <a:alpha val="43137"/>
                    </a:srgbClr>
                  </a:outerShdw>
                </a:effectLst>
                <a:latin typeface="Gotham Book"/>
                <a:cs typeface="Calibri" panose="020F0502020204030204" pitchFamily="34" charset="0"/>
              </a:rPr>
              <a:t>Daily Bible Readings</a:t>
            </a:r>
          </a:p>
          <a:p>
            <a:pPr>
              <a:lnSpc>
                <a:spcPct val="107000"/>
              </a:lnSpc>
              <a:buClr>
                <a:schemeClr val="accent1"/>
              </a:buClr>
              <a:buSzPct val="80000"/>
            </a:pPr>
            <a:r>
              <a:rPr lang="en-US" sz="2400" b="1" kern="100" cap="small" dirty="0">
                <a:solidFill>
                  <a:srgbClr val="002060"/>
                </a:solidFill>
                <a:effectLst>
                  <a:outerShdw blurRad="38100" dist="38100" dir="2700000" algn="tl">
                    <a:srgbClr val="000000">
                      <a:alpha val="43137"/>
                    </a:srgbClr>
                  </a:outerShdw>
                </a:effectLst>
                <a:latin typeface="Gotham Book"/>
                <a:cs typeface="Calibri" panose="020F0502020204030204" pitchFamily="34" charset="0"/>
              </a:rPr>
              <a:t>July 20 through July 25</a:t>
            </a:r>
          </a:p>
        </p:txBody>
      </p:sp>
      <p:sp>
        <p:nvSpPr>
          <p:cNvPr id="20" name="Line 10">
            <a:extLst>
              <a:ext uri="{FF2B5EF4-FFF2-40B4-BE49-F238E27FC236}">
                <a16:creationId xmlns:a16="http://schemas.microsoft.com/office/drawing/2014/main" id="{916EB7E3-7683-A8BD-7606-4BF5AFDE5DFC}"/>
              </a:ext>
            </a:extLst>
          </p:cNvPr>
          <p:cNvSpPr>
            <a:spLocks noChangeShapeType="1"/>
          </p:cNvSpPr>
          <p:nvPr/>
        </p:nvSpPr>
        <p:spPr bwMode="auto">
          <a:xfrm>
            <a:off x="-72311" y="766076"/>
            <a:ext cx="12344400" cy="0"/>
          </a:xfrm>
          <a:prstGeom prst="line">
            <a:avLst/>
          </a:prstGeom>
          <a:noFill/>
          <a:ln w="88900">
            <a:solidFill>
              <a:schemeClr val="bg1"/>
            </a:solidFill>
            <a:round/>
            <a:headEnd/>
            <a:tailEnd/>
          </a:ln>
          <a:scene3d>
            <a:camera prst="orthographicFront"/>
            <a:lightRig rig="threePt" dir="t"/>
          </a:scene3d>
          <a:sp3d>
            <a:bevelT prst="relaxedInset"/>
          </a:sp3d>
        </p:spPr>
        <p:txBody>
          <a:bodyPr lIns="64291" tIns="32146" rIns="64291" bIns="32146"/>
          <a:lstStyle/>
          <a:p>
            <a:pPr algn="l"/>
            <a:endParaRPr lang="en-US" sz="1400" b="1" dirty="0">
              <a:solidFill>
                <a:schemeClr val="bg1"/>
              </a:solidFill>
              <a:latin typeface="Gotham Book"/>
            </a:endParaRPr>
          </a:p>
        </p:txBody>
      </p:sp>
      <p:sp>
        <p:nvSpPr>
          <p:cNvPr id="4" name="Parallelogram 3">
            <a:extLst>
              <a:ext uri="{FF2B5EF4-FFF2-40B4-BE49-F238E27FC236}">
                <a16:creationId xmlns:a16="http://schemas.microsoft.com/office/drawing/2014/main" id="{9380C28B-7035-1425-73FF-EC009CDC6557}"/>
              </a:ext>
            </a:extLst>
          </p:cNvPr>
          <p:cNvSpPr/>
          <p:nvPr/>
        </p:nvSpPr>
        <p:spPr>
          <a:xfrm flipH="1">
            <a:off x="370616" y="942150"/>
            <a:ext cx="4371802" cy="2884217"/>
          </a:xfrm>
          <a:prstGeom prst="parallelogram">
            <a:avLst>
              <a:gd name="adj" fmla="val 22508"/>
            </a:avLst>
          </a:prstGeom>
          <a:blipFill>
            <a:blip r:embed="rId3">
              <a:duotone>
                <a:schemeClr val="accent5">
                  <a:shade val="45000"/>
                  <a:satMod val="135000"/>
                </a:schemeClr>
                <a:prstClr val="white"/>
              </a:duotone>
              <a:alphaModFix amt="85000"/>
              <a:extLs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BAC1080-CAEC-F8D8-9F68-FB956D8FB78A}"/>
              </a:ext>
            </a:extLst>
          </p:cNvPr>
          <p:cNvSpPr txBox="1"/>
          <p:nvPr/>
        </p:nvSpPr>
        <p:spPr>
          <a:xfrm>
            <a:off x="957263" y="3967869"/>
            <a:ext cx="10271825" cy="2554545"/>
          </a:xfrm>
          <a:prstGeom prst="rect">
            <a:avLst/>
          </a:prstGeom>
          <a:solidFill>
            <a:schemeClr val="accent2">
              <a:lumMod val="20000"/>
              <a:lumOff val="80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57150"/>
            <a:r>
              <a:rPr lang="en-US" sz="2000" b="1" dirty="0">
                <a:solidFill>
                  <a:srgbClr val="002060"/>
                </a:solidFill>
                <a:effectLst>
                  <a:outerShdw blurRad="38100" dist="38100" dir="2700000" algn="tl">
                    <a:srgbClr val="000000">
                      <a:alpha val="43137"/>
                    </a:srgbClr>
                  </a:outerShdw>
                </a:effectLst>
                <a:latin typeface="Gotham Book"/>
              </a:rPr>
              <a:t>God's plan of redemption begins immediately after humanity's fall and unfolds through obedient servants, faithful meditation on His Word, and the promised coming of Jesus Christ. Sin brought judgment, brokenness, and death, but God responded with the promise of a Redeemer who would defeat Satan and restore His people. Mary exemplifies humble faith and submission to God's will, while Jesus teaches that true membership in God's family belongs to those who hear and obey God's Word. The psalmist demonstrates that spiritual wisdom comes from loving and meditating on Scripture, and Isaiah announces the coming Messiah whose eternal kingdom brings peace, righteousness, and hope.</a:t>
            </a:r>
          </a:p>
        </p:txBody>
      </p:sp>
      <p:sp>
        <p:nvSpPr>
          <p:cNvPr id="6" name="TextBox 5">
            <a:extLst>
              <a:ext uri="{FF2B5EF4-FFF2-40B4-BE49-F238E27FC236}">
                <a16:creationId xmlns:a16="http://schemas.microsoft.com/office/drawing/2014/main" id="{448A41D6-F59C-980D-0FEC-5016FDA6BDC3}"/>
              </a:ext>
            </a:extLst>
          </p:cNvPr>
          <p:cNvSpPr txBox="1"/>
          <p:nvPr/>
        </p:nvSpPr>
        <p:spPr>
          <a:xfrm>
            <a:off x="392640" y="105879"/>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chemeClr val="bg1"/>
                </a:solidFill>
                <a:latin typeface="Gotham Medium" panose="02000604030000020004"/>
              </a:rPr>
              <a:t>LESSON </a:t>
            </a:r>
            <a:r>
              <a:rPr lang="en-US" sz="3200" b="1" cap="all" dirty="0">
                <a:solidFill>
                  <a:schemeClr val="bg1"/>
                </a:solidFill>
                <a:latin typeface="Gotham Medium" panose="02000604030000020004"/>
              </a:rPr>
              <a:t>introduction</a:t>
            </a:r>
          </a:p>
        </p:txBody>
      </p:sp>
      <p:sp>
        <p:nvSpPr>
          <p:cNvPr id="8" name="Title 2">
            <a:extLst>
              <a:ext uri="{FF2B5EF4-FFF2-40B4-BE49-F238E27FC236}">
                <a16:creationId xmlns:a16="http://schemas.microsoft.com/office/drawing/2014/main" id="{46929593-B306-8669-7A9E-1C473BABE210}"/>
              </a:ext>
            </a:extLst>
          </p:cNvPr>
          <p:cNvSpPr txBox="1">
            <a:spLocks/>
          </p:cNvSpPr>
          <p:nvPr/>
        </p:nvSpPr>
        <p:spPr>
          <a:xfrm>
            <a:off x="6391276" y="95685"/>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latin typeface="Gotham Medium" panose="02000604030000020004"/>
              </a:rPr>
              <a:t>ZACCHAEUS, REPENTANT TAX COLLECTOR</a:t>
            </a:r>
          </a:p>
        </p:txBody>
      </p:sp>
      <p:sp>
        <p:nvSpPr>
          <p:cNvPr id="3" name="Slide Number Placeholder 2">
            <a:extLst>
              <a:ext uri="{FF2B5EF4-FFF2-40B4-BE49-F238E27FC236}">
                <a16:creationId xmlns:a16="http://schemas.microsoft.com/office/drawing/2014/main" id="{3648D0D2-B106-93A6-5DDB-95C87B649978}"/>
              </a:ext>
            </a:extLst>
          </p:cNvPr>
          <p:cNvSpPr>
            <a:spLocks noGrp="1"/>
          </p:cNvSpPr>
          <p:nvPr>
            <p:ph type="sldNum" sz="quarter" idx="2"/>
          </p:nvPr>
        </p:nvSpPr>
        <p:spPr>
          <a:xfrm>
            <a:off x="11229088" y="6339852"/>
            <a:ext cx="683339" cy="365125"/>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fld id="{86CB4B4D-7CA3-9044-876B-883B54F8677D}" type="slidenum">
              <a:rPr lang="en-US" sz="1800" smtClean="0">
                <a:solidFill>
                  <a:sysClr val="windowText" lastClr="000000"/>
                </a:solidFill>
                <a:latin typeface="Arial Black" panose="020B0A04020102020204" pitchFamily="34" charset="0"/>
              </a:rPr>
              <a:pPr/>
              <a:t>5</a:t>
            </a:fld>
            <a:endParaRPr lang="en-US" sz="1800" dirty="0">
              <a:solidFill>
                <a:sysClr val="windowText" lastClr="000000"/>
              </a:solidFill>
              <a:latin typeface="Arial Black" panose="020B0A04020102020204" pitchFamily="34" charset="0"/>
            </a:endParaRPr>
          </a:p>
        </p:txBody>
      </p:sp>
      <p:sp>
        <p:nvSpPr>
          <p:cNvPr id="7" name="Rectangle 6">
            <a:extLst>
              <a:ext uri="{FF2B5EF4-FFF2-40B4-BE49-F238E27FC236}">
                <a16:creationId xmlns:a16="http://schemas.microsoft.com/office/drawing/2014/main" id="{4F670602-A68D-7FBB-78E0-1160194A844A}"/>
              </a:ext>
            </a:extLst>
          </p:cNvPr>
          <p:cNvSpPr/>
          <p:nvPr/>
        </p:nvSpPr>
        <p:spPr>
          <a:xfrm>
            <a:off x="0"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19866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FBF4DDB-5468-6D75-D429-A25D20DAF076}"/>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6BAB91D-050F-F20E-F12B-DF5A558E9B82}"/>
              </a:ext>
            </a:extLst>
          </p:cNvPr>
          <p:cNvSpPr/>
          <p:nvPr/>
        </p:nvSpPr>
        <p:spPr>
          <a:xfrm>
            <a:off x="0"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2">
            <a:extLst>
              <a:ext uri="{FF2B5EF4-FFF2-40B4-BE49-F238E27FC236}">
                <a16:creationId xmlns:a16="http://schemas.microsoft.com/office/drawing/2014/main" id="{B09B428E-005C-1008-59EB-8639BF066FC5}"/>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TextBox 4">
            <a:extLst>
              <a:ext uri="{FF2B5EF4-FFF2-40B4-BE49-F238E27FC236}">
                <a16:creationId xmlns:a16="http://schemas.microsoft.com/office/drawing/2014/main" id="{E3963813-9300-26E9-FF7C-8BE4E1FA186A}"/>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chemeClr val="bg1"/>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BBF1048D-F316-E767-49FA-3B5E8A66127C}"/>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9FF49D3-FD21-A55E-2DCB-5CFEA526FD63}"/>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3EC30AF-7E0B-28B2-A3B4-42C3BDDC5A34}"/>
              </a:ext>
            </a:extLst>
          </p:cNvPr>
          <p:cNvSpPr txBox="1"/>
          <p:nvPr/>
        </p:nvSpPr>
        <p:spPr>
          <a:xfrm>
            <a:off x="4819426" y="1545944"/>
            <a:ext cx="6545410" cy="5149230"/>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pPr marL="0" marR="0">
              <a:lnSpc>
                <a:spcPct val="107000"/>
              </a:lnSpc>
              <a:spcBef>
                <a:spcPts val="0"/>
              </a:spcBef>
              <a:spcAft>
                <a:spcPts val="0"/>
              </a:spcAft>
            </a:pPr>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Perhaps you have noticed the frequency that Jesus is teaching in public and not in homes.  At this time, most residents of cities lived in small apartments that would be humble by modern standards.  Without electric lighting or good ventilation, people enjoyed spending most of their time in large public spaces.</a:t>
            </a:r>
            <a:r>
              <a:rPr lang="en-US" sz="8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pPr marL="0" marR="0">
              <a:lnSpc>
                <a:spcPct val="107000"/>
              </a:lnSpc>
              <a:spcBef>
                <a:spcPts val="0"/>
              </a:spcBef>
              <a:spcAft>
                <a:spcPts val="0"/>
              </a:spcAft>
            </a:pPr>
            <a:r>
              <a:rPr lang="en-US" sz="8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pPr marL="0" marR="0">
              <a:lnSpc>
                <a:spcPct val="107000"/>
              </a:lnSpc>
              <a:spcBef>
                <a:spcPts val="0"/>
              </a:spcBef>
              <a:spcAft>
                <a:spcPts val="0"/>
              </a:spcAft>
            </a:pPr>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On the other hand, the wealthiest residents would live in vastly different kinds of homes.  One of the commonest spaces used for meals and gatherings would be an upper room (compare Acts 1:12).  In larger homes—like the home of a man like Zacchaeus—it would be possible to serve a more elaborate meal.  We don’t hear about Zacchaeus elsewhere in Scripture, but the owners of large homes would become the benefactors and hosts of some of Christianity’s first churches. </a:t>
            </a:r>
          </a:p>
        </p:txBody>
      </p:sp>
      <p:graphicFrame>
        <p:nvGraphicFramePr>
          <p:cNvPr id="2" name="Diagram 1">
            <a:extLst>
              <a:ext uri="{FF2B5EF4-FFF2-40B4-BE49-F238E27FC236}">
                <a16:creationId xmlns:a16="http://schemas.microsoft.com/office/drawing/2014/main" id="{8F6112A3-2F4E-A948-CFAD-B00676336943}"/>
              </a:ext>
            </a:extLst>
          </p:cNvPr>
          <p:cNvGraphicFramePr/>
          <p:nvPr>
            <p:extLst>
              <p:ext uri="{D42A27DB-BD31-4B8C-83A1-F6EECF244321}">
                <p14:modId xmlns:p14="http://schemas.microsoft.com/office/powerpoint/2010/main" val="2655356160"/>
              </p:ext>
            </p:extLst>
          </p:nvPr>
        </p:nvGraphicFramePr>
        <p:xfrm>
          <a:off x="4819426" y="1042340"/>
          <a:ext cx="6493447" cy="503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18AACC22-4BBF-F5C7-E4A8-E88E27F18839}"/>
              </a:ext>
            </a:extLst>
          </p:cNvPr>
          <p:cNvSpPr>
            <a:spLocks noGrp="1"/>
          </p:cNvSpPr>
          <p:nvPr>
            <p:ph type="sldNum" sz="quarter" idx="2"/>
          </p:nvPr>
        </p:nvSpPr>
        <p:spPr>
          <a:xfrm>
            <a:off x="-2215301" y="6691228"/>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6</a:t>
            </a:fld>
            <a:endParaRPr lang="en-US" sz="1800" dirty="0">
              <a:solidFill>
                <a:srgbClr val="002060"/>
              </a:solidFill>
              <a:latin typeface="Arial Black" panose="020B0A04020102020204" pitchFamily="34" charset="0"/>
            </a:endParaRPr>
          </a:p>
        </p:txBody>
      </p:sp>
      <p:pic>
        <p:nvPicPr>
          <p:cNvPr id="10" name="Picture 9">
            <a:extLst>
              <a:ext uri="{FF2B5EF4-FFF2-40B4-BE49-F238E27FC236}">
                <a16:creationId xmlns:a16="http://schemas.microsoft.com/office/drawing/2014/main" id="{6012DD74-8EB0-8C90-894F-A6FFF6F2E574}"/>
              </a:ext>
            </a:extLst>
          </p:cNvPr>
          <p:cNvPicPr>
            <a:picLocks noChangeAspect="1"/>
          </p:cNvPicPr>
          <p:nvPr/>
        </p:nvPicPr>
        <p:blipFill>
          <a:blip r:embed="rId8">
            <a:extLst>
              <a:ext uri="{28A0092B-C50C-407E-A947-70E740481C1C}">
                <a14:useLocalDpi xmlns:a14="http://schemas.microsoft.com/office/drawing/2010/main" val="0"/>
              </a:ext>
            </a:extLst>
          </a:blip>
          <a:srcRect l="15012" t="891" r="8933" b="4669"/>
          <a:stretch>
            <a:fillRect/>
          </a:stretch>
        </p:blipFill>
        <p:spPr>
          <a:xfrm flipH="1">
            <a:off x="-120011" y="75153"/>
            <a:ext cx="4939437" cy="6449726"/>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gradFill flip="none" rotWithShape="1">
            <a:gsLst>
              <a:gs pos="89000">
                <a:srgbClr val="FFFF00"/>
              </a:gs>
              <a:gs pos="12000">
                <a:srgbClr val="002060"/>
              </a:gs>
              <a:gs pos="34000">
                <a:schemeClr val="bg1"/>
              </a:gs>
              <a:gs pos="69000">
                <a:srgbClr val="FF0000"/>
              </a:gs>
              <a:gs pos="60000">
                <a:schemeClr val="accent6">
                  <a:lumMod val="40000"/>
                  <a:lumOff val="60000"/>
                </a:schemeClr>
              </a:gs>
            </a:gsLst>
            <a:path path="rect">
              <a:fillToRect l="100000" b="100000"/>
            </a:path>
            <a:tileRect t="-100000" r="-100000"/>
          </a:gradFill>
          <a:ln w="76200">
            <a:solidFill>
              <a:schemeClr val="accent2">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272347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10F7B99-0DDB-AF3A-F8F9-942390988B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14E7A3-1D7B-E0C5-C541-CCA0BB2FCB35}"/>
              </a:ext>
            </a:extLst>
          </p:cNvPr>
          <p:cNvSpPr/>
          <p:nvPr/>
        </p:nvSpPr>
        <p:spPr>
          <a:xfrm>
            <a:off x="0"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2">
            <a:extLst>
              <a:ext uri="{FF2B5EF4-FFF2-40B4-BE49-F238E27FC236}">
                <a16:creationId xmlns:a16="http://schemas.microsoft.com/office/drawing/2014/main" id="{F9BFDDE0-2744-F714-632C-961FA1E90E05}"/>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TextBox 4">
            <a:extLst>
              <a:ext uri="{FF2B5EF4-FFF2-40B4-BE49-F238E27FC236}">
                <a16:creationId xmlns:a16="http://schemas.microsoft.com/office/drawing/2014/main" id="{2643E0CA-9067-B7D4-17F8-59B9B53B3BA6}"/>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chemeClr val="bg1"/>
                </a:solidFill>
                <a:latin typeface="Gotham Medium" panose="02000604030000020004"/>
              </a:rPr>
              <a:t>LESSON CONTEXT</a:t>
            </a:r>
          </a:p>
        </p:txBody>
      </p:sp>
      <p:sp>
        <p:nvSpPr>
          <p:cNvPr id="14" name="TextBox 13">
            <a:extLst>
              <a:ext uri="{FF2B5EF4-FFF2-40B4-BE49-F238E27FC236}">
                <a16:creationId xmlns:a16="http://schemas.microsoft.com/office/drawing/2014/main" id="{A854A298-3E64-813C-D3DF-A48D81DDE904}"/>
              </a:ext>
            </a:extLst>
          </p:cNvPr>
          <p:cNvSpPr txBox="1"/>
          <p:nvPr/>
        </p:nvSpPr>
        <p:spPr>
          <a:xfrm>
            <a:off x="93566" y="1018514"/>
            <a:ext cx="6264204" cy="5324535"/>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Luke’s Gospel describes Jesus’ habit of sharing salvation with individuals or even whole households.  Luke also includes moments when Jesus tells people personally, “Your faith has saved you” (Luke 7:50; 8:48; 18:42).  But in Luke 19:9, Jesus says, “Today salvation has come to this house,” highlighting that Zacchaeus’s faith and repentance transform not only him, but also his family (whom we don’t hear about).  Luke, as “the beloved physician” (Col.  4:14), often portrays salvation using the language of healing.  The Greek word used here can mean both “save” and “heal,” and Luke allows us to be curious about this overlap.  The double meaning emphasizes that salvation is holistic: God restores people spiritually, physically, socially, and emotionally.  When Jesus declares that “salvation has come,” it’s not just about future life—it’s about a life transformed and restored right now. </a:t>
            </a:r>
          </a:p>
        </p:txBody>
      </p:sp>
      <p:graphicFrame>
        <p:nvGraphicFramePr>
          <p:cNvPr id="13" name="Diagram 12">
            <a:extLst>
              <a:ext uri="{FF2B5EF4-FFF2-40B4-BE49-F238E27FC236}">
                <a16:creationId xmlns:a16="http://schemas.microsoft.com/office/drawing/2014/main" id="{9A44C64F-472C-E752-0DE9-6002A13C2870}"/>
              </a:ext>
            </a:extLst>
          </p:cNvPr>
          <p:cNvGraphicFramePr/>
          <p:nvPr>
            <p:extLst>
              <p:ext uri="{D42A27DB-BD31-4B8C-83A1-F6EECF244321}">
                <p14:modId xmlns:p14="http://schemas.microsoft.com/office/powerpoint/2010/main" val="2590171440"/>
              </p:ext>
            </p:extLst>
          </p:nvPr>
        </p:nvGraphicFramePr>
        <p:xfrm>
          <a:off x="39443" y="522018"/>
          <a:ext cx="6318327"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27D16DFC-E0C7-A8E6-4323-9F3E43640D27}"/>
              </a:ext>
            </a:extLst>
          </p:cNvPr>
          <p:cNvSpPr>
            <a:spLocks noGrp="1"/>
          </p:cNvSpPr>
          <p:nvPr>
            <p:ph type="sldNum" sz="quarter" idx="2"/>
          </p:nvPr>
        </p:nvSpPr>
        <p:spPr>
          <a:xfrm>
            <a:off x="-2053376" y="6691228"/>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7</a:t>
            </a:fld>
            <a:endParaRPr lang="en-US" sz="1800" dirty="0">
              <a:solidFill>
                <a:srgbClr val="002060"/>
              </a:solidFill>
              <a:latin typeface="Arial Black" panose="020B0A04020102020204" pitchFamily="34" charset="0"/>
            </a:endParaRPr>
          </a:p>
        </p:txBody>
      </p:sp>
      <p:grpSp>
        <p:nvGrpSpPr>
          <p:cNvPr id="2" name="Group 1">
            <a:extLst>
              <a:ext uri="{FF2B5EF4-FFF2-40B4-BE49-F238E27FC236}">
                <a16:creationId xmlns:a16="http://schemas.microsoft.com/office/drawing/2014/main" id="{E5FC29C9-F917-4915-38D7-C6AA0EDD89D3}"/>
              </a:ext>
            </a:extLst>
          </p:cNvPr>
          <p:cNvGrpSpPr/>
          <p:nvPr/>
        </p:nvGrpSpPr>
        <p:grpSpPr>
          <a:xfrm>
            <a:off x="6818511" y="1067835"/>
            <a:ext cx="4451456" cy="4820971"/>
            <a:chOff x="7307285" y="2021305"/>
            <a:chExt cx="3794683" cy="4018548"/>
          </a:xfrm>
        </p:grpSpPr>
        <p:sp>
          <p:nvSpPr>
            <p:cNvPr id="8" name="Rectangle: Rounded Corners 7">
              <a:extLst>
                <a:ext uri="{FF2B5EF4-FFF2-40B4-BE49-F238E27FC236}">
                  <a16:creationId xmlns:a16="http://schemas.microsoft.com/office/drawing/2014/main" id="{C61D4246-6474-A16A-7D6F-7E67AF9EC082}"/>
                </a:ext>
              </a:extLst>
            </p:cNvPr>
            <p:cNvSpPr/>
            <p:nvPr/>
          </p:nvSpPr>
          <p:spPr>
            <a:xfrm>
              <a:off x="7307285" y="2021305"/>
              <a:ext cx="3794683" cy="4018548"/>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CB18463-4C10-6EDB-377A-19F3A899B661}"/>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52000" contrast="12000"/>
                      </a14:imgEffect>
                    </a14:imgLayer>
                  </a14:imgProps>
                </a:ext>
                <a:ext uri="{28A0092B-C50C-407E-A947-70E740481C1C}">
                  <a14:useLocalDpi xmlns:a14="http://schemas.microsoft.com/office/drawing/2010/main" val="0"/>
                </a:ext>
              </a:extLst>
            </a:blip>
            <a:srcRect l="17095" r="17095"/>
            <a:stretch/>
          </p:blipFill>
          <p:spPr>
            <a:xfrm>
              <a:off x="7609774" y="2389599"/>
              <a:ext cx="3189705" cy="32819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Tree>
    <p:extLst>
      <p:ext uri="{BB962C8B-B14F-4D97-AF65-F5344CB8AC3E}">
        <p14:creationId xmlns:p14="http://schemas.microsoft.com/office/powerpoint/2010/main" val="1797461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3A5763-36A6-3B32-9974-6B93E42E241E}"/>
              </a:ext>
            </a:extLst>
          </p:cNvPr>
          <p:cNvSpPr/>
          <p:nvPr/>
        </p:nvSpPr>
        <p:spPr>
          <a:xfrm>
            <a:off x="0"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2">
            <a:extLst>
              <a:ext uri="{FF2B5EF4-FFF2-40B4-BE49-F238E27FC236}">
                <a16:creationId xmlns:a16="http://schemas.microsoft.com/office/drawing/2014/main" id="{10A20CBF-D867-C5F6-824B-E29A5C823C49}"/>
              </a:ext>
            </a:extLst>
          </p:cNvPr>
          <p:cNvSpPr txBox="1">
            <a:spLocks/>
          </p:cNvSpPr>
          <p:nvPr/>
        </p:nvSpPr>
        <p:spPr>
          <a:xfrm>
            <a:off x="28320" y="119856"/>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TextBox 4">
            <a:extLst>
              <a:ext uri="{FF2B5EF4-FFF2-40B4-BE49-F238E27FC236}">
                <a16:creationId xmlns:a16="http://schemas.microsoft.com/office/drawing/2014/main" id="{CE4E8CAA-2D09-69ED-6868-47BC05001BB6}"/>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chemeClr val="bg1"/>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D332EDEA-6904-F6E9-04EE-002AD9E607FF}"/>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64CCE9BE-296E-DBAB-CFE4-370D74287B10}"/>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A9EE07-468F-929E-C985-C0FD79832A89}"/>
              </a:ext>
            </a:extLst>
          </p:cNvPr>
          <p:cNvSpPr txBox="1"/>
          <p:nvPr/>
        </p:nvSpPr>
        <p:spPr>
          <a:xfrm>
            <a:off x="135334" y="1201516"/>
            <a:ext cx="5125155" cy="4093428"/>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You may spot a close connection between this narrative and the parable of Luke 15:11–32 (Parable of the Lost Son).  In each case, Jesus is describing a person who becomes “lost” and is later found.  Zacchaeus is a “son of Abraham” who lost his close connection to God’s people (compare Luke 15:32).  But after being with Jesus, Zacchaeus exhibits the “fruits worthy of repentance” (Luke 3:8), showing that he shares in God’s blessing to Abraham.  Even as a despised tax collector, Zacchaeus proves to be open to the kingdom of God and to Jesus’ message. </a:t>
            </a:r>
          </a:p>
        </p:txBody>
      </p:sp>
      <p:graphicFrame>
        <p:nvGraphicFramePr>
          <p:cNvPr id="15" name="Diagram 14">
            <a:extLst>
              <a:ext uri="{FF2B5EF4-FFF2-40B4-BE49-F238E27FC236}">
                <a16:creationId xmlns:a16="http://schemas.microsoft.com/office/drawing/2014/main" id="{BBFF971C-95F9-CC01-4915-10D76DD9E923}"/>
              </a:ext>
            </a:extLst>
          </p:cNvPr>
          <p:cNvGraphicFramePr/>
          <p:nvPr>
            <p:extLst>
              <p:ext uri="{D42A27DB-BD31-4B8C-83A1-F6EECF244321}">
                <p14:modId xmlns:p14="http://schemas.microsoft.com/office/powerpoint/2010/main" val="1308497487"/>
              </p:ext>
            </p:extLst>
          </p:nvPr>
        </p:nvGraphicFramePr>
        <p:xfrm>
          <a:off x="81213" y="791081"/>
          <a:ext cx="5166104"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E7BEDA0E-5958-2990-52BC-BBD17B9038EE}"/>
              </a:ext>
            </a:extLst>
          </p:cNvPr>
          <p:cNvSpPr>
            <a:spLocks noGrp="1"/>
          </p:cNvSpPr>
          <p:nvPr>
            <p:ph type="sldNum" sz="quarter" idx="2"/>
          </p:nvPr>
        </p:nvSpPr>
        <p:spPr>
          <a:xfrm>
            <a:off x="-2234351" y="6382341"/>
            <a:ext cx="2743200" cy="365125"/>
          </a:xfrm>
        </p:spPr>
        <p:txBody>
          <a:bodyPr/>
          <a:lstStyle/>
          <a:p>
            <a:fld id="{86CB4B4D-7CA3-9044-876B-883B54F8677D}" type="slidenum">
              <a:rPr lang="en-US" sz="1800" smtClean="0">
                <a:solidFill>
                  <a:schemeClr val="bg1"/>
                </a:solidFill>
                <a:latin typeface="Arial Black" panose="020B0A04020102020204" pitchFamily="34" charset="0"/>
              </a:rPr>
              <a:pPr/>
              <a:t>8</a:t>
            </a:fld>
            <a:endParaRPr lang="en-US" sz="1800" dirty="0">
              <a:solidFill>
                <a:schemeClr val="bg1"/>
              </a:solidFill>
              <a:latin typeface="Arial Black" panose="020B0A04020102020204" pitchFamily="34" charset="0"/>
            </a:endParaRPr>
          </a:p>
        </p:txBody>
      </p:sp>
      <p:pic>
        <p:nvPicPr>
          <p:cNvPr id="8" name="Picture 7">
            <a:extLst>
              <a:ext uri="{FF2B5EF4-FFF2-40B4-BE49-F238E27FC236}">
                <a16:creationId xmlns:a16="http://schemas.microsoft.com/office/drawing/2014/main" id="{78FD45B7-283D-6A1C-137C-FB47A8B14645}"/>
              </a:ext>
            </a:extLst>
          </p:cNvPr>
          <p:cNvPicPr>
            <a:picLocks noChangeAspect="1"/>
          </p:cNvPicPr>
          <p:nvPr/>
        </p:nvPicPr>
        <p:blipFill>
          <a:blip r:embed="rId8">
            <a:alphaModFix amt="45000"/>
            <a:extLst>
              <a:ext uri="{BEBA8EAE-BF5A-486C-A8C5-ECC9F3942E4B}">
                <a14:imgProps xmlns:a14="http://schemas.microsoft.com/office/drawing/2010/main">
                  <a14:imgLayer r:embed="rId9">
                    <a14:imgEffect>
                      <a14:sharpenSoften amount="54000"/>
                    </a14:imgEffect>
                    <a14:imgEffect>
                      <a14:brightnessContrast bright="16000"/>
                    </a14:imgEffect>
                  </a14:imgLayer>
                </a14:imgProps>
              </a:ext>
              <a:ext uri="{28A0092B-C50C-407E-A947-70E740481C1C}">
                <a14:useLocalDpi xmlns:a14="http://schemas.microsoft.com/office/drawing/2010/main" val="0"/>
              </a:ext>
            </a:extLst>
          </a:blip>
          <a:srcRect l="15079" r="15079"/>
          <a:stretch/>
        </p:blipFill>
        <p:spPr>
          <a:xfrm>
            <a:off x="5806258" y="514176"/>
            <a:ext cx="6191423" cy="619142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768669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48A0A77-DA94-D465-515A-1339AA42A19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1F87D3F-8429-6D63-1902-BC6BC16D452C}"/>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2">
            <a:extLst>
              <a:ext uri="{FF2B5EF4-FFF2-40B4-BE49-F238E27FC236}">
                <a16:creationId xmlns:a16="http://schemas.microsoft.com/office/drawing/2014/main" id="{018ECACF-8979-6A84-199C-C36C6622A0E3}"/>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TextBox 4">
            <a:extLst>
              <a:ext uri="{FF2B5EF4-FFF2-40B4-BE49-F238E27FC236}">
                <a16:creationId xmlns:a16="http://schemas.microsoft.com/office/drawing/2014/main" id="{7687A013-F863-B4A7-660F-BCD22D8895AB}"/>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chemeClr val="bg1"/>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5FA686FE-0FBD-9AB7-51B7-4F5B934A75D3}"/>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7E5B26F-5161-6433-0CD8-A57E7DCD75B0}"/>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2484B18-92F9-F6B2-F53E-209A7C8B3DA2}"/>
              </a:ext>
            </a:extLst>
          </p:cNvPr>
          <p:cNvSpPr txBox="1"/>
          <p:nvPr/>
        </p:nvSpPr>
        <p:spPr>
          <a:xfrm>
            <a:off x="209550" y="946380"/>
            <a:ext cx="4672316" cy="4093428"/>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The sycamore tree grows a fig-like fruit that must be pierced at a certain stage to allow ripening and prevent bugs from destroying the crop.  In the seventeenth century, a Christian writer named John Lightfoot suggested that the sycamore can be seen as a symbol of “Christ whose body was pierced that he might be the bread of life to us. ” It’s unlikely that this symbolism was intended by Luke, but there is beauty in recognizing that Christ’s sacrifice is quietly illustrated in nature, even in unexpected places. </a:t>
            </a:r>
          </a:p>
        </p:txBody>
      </p:sp>
      <p:graphicFrame>
        <p:nvGraphicFramePr>
          <p:cNvPr id="13" name="Diagram 12">
            <a:extLst>
              <a:ext uri="{FF2B5EF4-FFF2-40B4-BE49-F238E27FC236}">
                <a16:creationId xmlns:a16="http://schemas.microsoft.com/office/drawing/2014/main" id="{983ABB52-5787-86A8-D7FD-168EDF17B81B}"/>
              </a:ext>
            </a:extLst>
          </p:cNvPr>
          <p:cNvGraphicFramePr/>
          <p:nvPr>
            <p:extLst>
              <p:ext uri="{D42A27DB-BD31-4B8C-83A1-F6EECF244321}">
                <p14:modId xmlns:p14="http://schemas.microsoft.com/office/powerpoint/2010/main" val="4203655171"/>
              </p:ext>
            </p:extLst>
          </p:nvPr>
        </p:nvGraphicFramePr>
        <p:xfrm>
          <a:off x="146573" y="535945"/>
          <a:ext cx="4719929"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A496EF47-E2A7-6727-1AA3-F3DAE899322D}"/>
              </a:ext>
            </a:extLst>
          </p:cNvPr>
          <p:cNvSpPr>
            <a:spLocks noGrp="1"/>
          </p:cNvSpPr>
          <p:nvPr>
            <p:ph type="sldNum" sz="quarter" idx="2"/>
          </p:nvPr>
        </p:nvSpPr>
        <p:spPr>
          <a:xfrm>
            <a:off x="-2234351" y="6382341"/>
            <a:ext cx="2743200" cy="365125"/>
          </a:xfrm>
        </p:spPr>
        <p:txBody>
          <a:bodyPr/>
          <a:lstStyle/>
          <a:p>
            <a:fld id="{86CB4B4D-7CA3-9044-876B-883B54F8677D}" type="slidenum">
              <a:rPr lang="en-US" sz="1800" smtClean="0">
                <a:solidFill>
                  <a:schemeClr val="accent3">
                    <a:lumMod val="75000"/>
                  </a:schemeClr>
                </a:solidFill>
                <a:latin typeface="Arial Black" panose="020B0A04020102020204" pitchFamily="34" charset="0"/>
              </a:rPr>
              <a:pPr/>
              <a:t>9</a:t>
            </a:fld>
            <a:endParaRPr lang="en-US" sz="1800" dirty="0">
              <a:solidFill>
                <a:schemeClr val="accent3">
                  <a:lumMod val="75000"/>
                </a:schemeClr>
              </a:solidFill>
              <a:latin typeface="Arial Black" panose="020B0A04020102020204" pitchFamily="34" charset="0"/>
            </a:endParaRPr>
          </a:p>
        </p:txBody>
      </p:sp>
      <p:pic>
        <p:nvPicPr>
          <p:cNvPr id="2" name="Picture 1">
            <a:extLst>
              <a:ext uri="{FF2B5EF4-FFF2-40B4-BE49-F238E27FC236}">
                <a16:creationId xmlns:a16="http://schemas.microsoft.com/office/drawing/2014/main" id="{694E0D17-4B89-97B4-E82B-DB5966EAB1CD}"/>
              </a:ext>
            </a:extLst>
          </p:cNvPr>
          <p:cNvPicPr>
            <a:picLocks noChangeAspect="1"/>
          </p:cNvPicPr>
          <p:nvPr/>
        </p:nvPicPr>
        <p:blipFill>
          <a:blip r:embed="rId8">
            <a:alphaModFix amt="74000"/>
            <a:extLst>
              <a:ext uri="{BEBA8EAE-BF5A-486C-A8C5-ECC9F3942E4B}">
                <a14:imgProps xmlns:a14="http://schemas.microsoft.com/office/drawing/2010/main">
                  <a14:imgLayer r:embed="rId9">
                    <a14:imgEffect>
                      <a14:brightnessContrast bright="46000" contrast="8000"/>
                    </a14:imgEffect>
                  </a14:imgLayer>
                </a14:imgProps>
              </a:ext>
              <a:ext uri="{28A0092B-C50C-407E-A947-70E740481C1C}">
                <a14:useLocalDpi xmlns:a14="http://schemas.microsoft.com/office/drawing/2010/main" val="0"/>
              </a:ext>
            </a:extLst>
          </a:blip>
          <a:srcRect l="2297" r="2297"/>
          <a:stretch/>
        </p:blipFill>
        <p:spPr>
          <a:xfrm>
            <a:off x="5268432" y="809784"/>
            <a:ext cx="5872309" cy="5607604"/>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gradFill flip="none" rotWithShape="1">
            <a:gsLst>
              <a:gs pos="79000">
                <a:srgbClr val="FFFF00"/>
              </a:gs>
              <a:gs pos="12000">
                <a:srgbClr val="002060"/>
              </a:gs>
              <a:gs pos="34000">
                <a:schemeClr val="bg1"/>
              </a:gs>
              <a:gs pos="69000">
                <a:srgbClr val="FF0000"/>
              </a:gs>
              <a:gs pos="60000">
                <a:schemeClr val="accent6">
                  <a:lumMod val="40000"/>
                  <a:lumOff val="60000"/>
                </a:schemeClr>
              </a:gs>
            </a:gsLst>
            <a:path path="rect">
              <a:fillToRect l="100000" b="100000"/>
            </a:path>
            <a:tileRect t="-100000" r="-100000"/>
          </a:gradFill>
          <a:ln w="11430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2" name="Line 7">
            <a:extLst>
              <a:ext uri="{FF2B5EF4-FFF2-40B4-BE49-F238E27FC236}">
                <a16:creationId xmlns:a16="http://schemas.microsoft.com/office/drawing/2014/main" id="{64DAEC76-BEE9-4818-9738-9EA2C531C615}"/>
              </a:ext>
            </a:extLst>
          </p:cNvPr>
          <p:cNvSpPr>
            <a:spLocks noChangeShapeType="1"/>
          </p:cNvSpPr>
          <p:nvPr/>
        </p:nvSpPr>
        <p:spPr bwMode="auto">
          <a:xfrm flipH="1" flipV="1">
            <a:off x="6300708" y="1415978"/>
            <a:ext cx="366599" cy="562692"/>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1500" b="1" dirty="0">
              <a:solidFill>
                <a:schemeClr val="bg1"/>
              </a:solidFill>
              <a:latin typeface="Gotham Medium" panose="02000604030000020004"/>
            </a:endParaRPr>
          </a:p>
        </p:txBody>
      </p:sp>
    </p:spTree>
    <p:extLst>
      <p:ext uri="{BB962C8B-B14F-4D97-AF65-F5344CB8AC3E}">
        <p14:creationId xmlns:p14="http://schemas.microsoft.com/office/powerpoint/2010/main" val="3653474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14637</Words>
  <Application>Microsoft Office PowerPoint</Application>
  <PresentationFormat>Widescreen</PresentationFormat>
  <Paragraphs>662</Paragraphs>
  <Slides>22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Gotham Book</vt:lpstr>
      <vt:lpstr>Gotham Medium</vt:lpstr>
      <vt:lpstr>Aptos</vt:lpstr>
      <vt:lpstr>Arial</vt:lpstr>
      <vt:lpstr>Arial Black</vt:lpstr>
      <vt:lpstr>Calibri</vt:lpstr>
      <vt:lpstr>Calibri Light</vt:lpstr>
      <vt:lpstr>Wingdings</vt:lpstr>
      <vt:lpstr>Retrospect</vt:lpstr>
      <vt:lpstr>ZACCHAEUS, REPENTANT TAX COLLECTOR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Stanford Bowman</dc:creator>
  <cp:lastModifiedBy>Stanford Bowman</cp:lastModifiedBy>
  <cp:revision>3</cp:revision>
  <dcterms:created xsi:type="dcterms:W3CDTF">2023-06-20T01:36:33Z</dcterms:created>
  <dcterms:modified xsi:type="dcterms:W3CDTF">2026-07-11T22:47:09Z</dcterms:modified>
</cp:coreProperties>
</file>