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4"/>
  </p:notesMasterIdLst>
  <p:sldIdLst>
    <p:sldId id="256" r:id="rId2"/>
    <p:sldId id="260" r:id="rId3"/>
    <p:sldId id="262" r:id="rId4"/>
    <p:sldId id="292" r:id="rId5"/>
    <p:sldId id="293" r:id="rId6"/>
    <p:sldId id="264" r:id="rId7"/>
    <p:sldId id="275" r:id="rId8"/>
    <p:sldId id="267" r:id="rId9"/>
    <p:sldId id="281" r:id="rId10"/>
    <p:sldId id="288" r:id="rId11"/>
    <p:sldId id="289" r:id="rId12"/>
    <p:sldId id="258" r:id="rId13"/>
    <p:sldId id="276" r:id="rId14"/>
    <p:sldId id="290" r:id="rId15"/>
    <p:sldId id="294" r:id="rId16"/>
    <p:sldId id="291" r:id="rId17"/>
    <p:sldId id="272" r:id="rId18"/>
    <p:sldId id="296" r:id="rId19"/>
    <p:sldId id="295" r:id="rId20"/>
    <p:sldId id="297" r:id="rId21"/>
    <p:sldId id="273" r:id="rId22"/>
    <p:sldId id="287" r:id="rId2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533"/>
    <p:restoredTop sz="87755"/>
  </p:normalViewPr>
  <p:slideViewPr>
    <p:cSldViewPr snapToGrid="0" snapToObjects="1">
      <p:cViewPr>
        <p:scale>
          <a:sx n="135" d="100"/>
          <a:sy n="135" d="100"/>
        </p:scale>
        <p:origin x="1824" y="-8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52217E-6224-F240-8D99-65631E28647B}" type="datetimeFigureOut">
              <a:rPr lang="en-US" smtClean="0"/>
              <a:t>1/9/24</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8E853B-23F8-934E-9443-24574DC69BDE}" type="slidenum">
              <a:rPr lang="en-US" smtClean="0"/>
              <a:t>‹#›</a:t>
            </a:fld>
            <a:endParaRPr lang="en-US" dirty="0"/>
          </a:p>
        </p:txBody>
      </p:sp>
    </p:spTree>
    <p:extLst>
      <p:ext uri="{BB962C8B-B14F-4D97-AF65-F5344CB8AC3E}">
        <p14:creationId xmlns:p14="http://schemas.microsoft.com/office/powerpoint/2010/main" val="24480115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88E853B-23F8-934E-9443-24574DC69BDE}" type="slidenum">
              <a:rPr lang="en-US" smtClean="0"/>
              <a:t>1</a:t>
            </a:fld>
            <a:endParaRPr lang="en-US" dirty="0"/>
          </a:p>
        </p:txBody>
      </p:sp>
    </p:spTree>
    <p:extLst>
      <p:ext uri="{BB962C8B-B14F-4D97-AF65-F5344CB8AC3E}">
        <p14:creationId xmlns:p14="http://schemas.microsoft.com/office/powerpoint/2010/main" val="3419472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88E853B-23F8-934E-9443-24574DC69BDE}" type="slidenum">
              <a:rPr lang="en-US" smtClean="0"/>
              <a:t>10</a:t>
            </a:fld>
            <a:endParaRPr lang="en-US" dirty="0"/>
          </a:p>
        </p:txBody>
      </p:sp>
    </p:spTree>
    <p:extLst>
      <p:ext uri="{BB962C8B-B14F-4D97-AF65-F5344CB8AC3E}">
        <p14:creationId xmlns:p14="http://schemas.microsoft.com/office/powerpoint/2010/main" val="7781331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88E853B-23F8-934E-9443-24574DC69BDE}" type="slidenum">
              <a:rPr lang="en-US" smtClean="0"/>
              <a:t>11</a:t>
            </a:fld>
            <a:endParaRPr lang="en-US" dirty="0"/>
          </a:p>
        </p:txBody>
      </p:sp>
    </p:spTree>
    <p:extLst>
      <p:ext uri="{BB962C8B-B14F-4D97-AF65-F5344CB8AC3E}">
        <p14:creationId xmlns:p14="http://schemas.microsoft.com/office/powerpoint/2010/main" val="18350462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Visual for Lesson 13. </a:t>
            </a:r>
            <a:r>
              <a:rPr lang="en-US" i="1" dirty="0"/>
              <a:t>Have this visual on display as you review the discussion questions associated with Matthew 25:35-36.</a:t>
            </a:r>
            <a:endParaRPr lang="en-US" dirty="0"/>
          </a:p>
        </p:txBody>
      </p:sp>
      <p:sp>
        <p:nvSpPr>
          <p:cNvPr id="4" name="Slide Number Placeholder 3"/>
          <p:cNvSpPr>
            <a:spLocks noGrp="1"/>
          </p:cNvSpPr>
          <p:nvPr>
            <p:ph type="sldNum" sz="quarter" idx="5"/>
          </p:nvPr>
        </p:nvSpPr>
        <p:spPr/>
        <p:txBody>
          <a:bodyPr/>
          <a:lstStyle/>
          <a:p>
            <a:fld id="{888E853B-23F8-934E-9443-24574DC69BDE}" type="slidenum">
              <a:rPr lang="en-US" smtClean="0"/>
              <a:t>12</a:t>
            </a:fld>
            <a:endParaRPr lang="en-US" dirty="0"/>
          </a:p>
        </p:txBody>
      </p:sp>
    </p:spTree>
    <p:extLst>
      <p:ext uri="{BB962C8B-B14F-4D97-AF65-F5344CB8AC3E}">
        <p14:creationId xmlns:p14="http://schemas.microsoft.com/office/powerpoint/2010/main" val="26426143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Appoint two participants to read the 16 verses of the lesson text aloud, alternating with each verse. Reveal the columns at the top of the slide or use them to create a handout for learners to use. Challenge participants, in groups of no more than four, to survey today’s printed text and fill out the columns. (Provide paper and pen if you did not create a handout.)  After several minutes, reconvene for a whole-class discussion of the results Then reveal the question on the slide for discussion.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888E853B-23F8-934E-9443-24574DC69BDE}" type="slidenum">
              <a:rPr lang="en-US" smtClean="0"/>
              <a:t>13</a:t>
            </a:fld>
            <a:endParaRPr lang="en-US" dirty="0"/>
          </a:p>
        </p:txBody>
      </p:sp>
    </p:spTree>
    <p:extLst>
      <p:ext uri="{BB962C8B-B14F-4D97-AF65-F5344CB8AC3E}">
        <p14:creationId xmlns:p14="http://schemas.microsoft.com/office/powerpoint/2010/main" val="39429690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88E853B-23F8-934E-9443-24574DC69BDE}" type="slidenum">
              <a:rPr lang="en-US" smtClean="0"/>
              <a:t>14</a:t>
            </a:fld>
            <a:endParaRPr lang="en-US" dirty="0"/>
          </a:p>
        </p:txBody>
      </p:sp>
    </p:spTree>
    <p:extLst>
      <p:ext uri="{BB962C8B-B14F-4D97-AF65-F5344CB8AC3E}">
        <p14:creationId xmlns:p14="http://schemas.microsoft.com/office/powerpoint/2010/main" val="31191933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a learner to read Matthew 25:41-46 aloud.</a:t>
            </a:r>
          </a:p>
        </p:txBody>
      </p:sp>
      <p:sp>
        <p:nvSpPr>
          <p:cNvPr id="4" name="Slide Number Placeholder 3"/>
          <p:cNvSpPr>
            <a:spLocks noGrp="1"/>
          </p:cNvSpPr>
          <p:nvPr>
            <p:ph type="sldNum" sz="quarter" idx="5"/>
          </p:nvPr>
        </p:nvSpPr>
        <p:spPr/>
        <p:txBody>
          <a:bodyPr/>
          <a:lstStyle/>
          <a:p>
            <a:fld id="{888E853B-23F8-934E-9443-24574DC69BDE}" type="slidenum">
              <a:rPr lang="en-US" smtClean="0"/>
              <a:t>15</a:t>
            </a:fld>
            <a:endParaRPr lang="en-US" dirty="0"/>
          </a:p>
        </p:txBody>
      </p:sp>
    </p:spTree>
    <p:extLst>
      <p:ext uri="{BB962C8B-B14F-4D97-AF65-F5344CB8AC3E}">
        <p14:creationId xmlns:p14="http://schemas.microsoft.com/office/powerpoint/2010/main" val="26665015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88E853B-23F8-934E-9443-24574DC69BDE}" type="slidenum">
              <a:rPr lang="en-US" smtClean="0"/>
              <a:t>16</a:t>
            </a:fld>
            <a:endParaRPr lang="en-US" dirty="0"/>
          </a:p>
        </p:txBody>
      </p:sp>
    </p:spTree>
    <p:extLst>
      <p:ext uri="{BB962C8B-B14F-4D97-AF65-F5344CB8AC3E}">
        <p14:creationId xmlns:p14="http://schemas.microsoft.com/office/powerpoint/2010/main" val="40498389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Supplement with additional information from the Conclusion as desired.</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888E853B-23F8-934E-9443-24574DC69BDE}" type="slidenum">
              <a:rPr lang="en-US" smtClean="0"/>
              <a:t>17</a:t>
            </a:fld>
            <a:endParaRPr lang="en-US" dirty="0"/>
          </a:p>
        </p:txBody>
      </p:sp>
    </p:spTree>
    <p:extLst>
      <p:ext uri="{BB962C8B-B14F-4D97-AF65-F5344CB8AC3E}">
        <p14:creationId xmlns:p14="http://schemas.microsoft.com/office/powerpoint/2010/main" val="12038568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Supplement with additional information from the Conclusion as desired.</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888E853B-23F8-934E-9443-24574DC69BDE}" type="slidenum">
              <a:rPr lang="en-US" smtClean="0"/>
              <a:t>18</a:t>
            </a:fld>
            <a:endParaRPr lang="en-US" dirty="0"/>
          </a:p>
        </p:txBody>
      </p:sp>
    </p:spTree>
    <p:extLst>
      <p:ext uri="{BB962C8B-B14F-4D97-AF65-F5344CB8AC3E}">
        <p14:creationId xmlns:p14="http://schemas.microsoft.com/office/powerpoint/2010/main" val="18327216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Supplement with additional information from the Conclusion as desired.</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888E853B-23F8-934E-9443-24574DC69BDE}" type="slidenum">
              <a:rPr lang="en-US" smtClean="0"/>
              <a:t>19</a:t>
            </a:fld>
            <a:endParaRPr lang="en-US" dirty="0"/>
          </a:p>
        </p:txBody>
      </p:sp>
    </p:spTree>
    <p:extLst>
      <p:ext uri="{BB962C8B-B14F-4D97-AF65-F5344CB8AC3E}">
        <p14:creationId xmlns:p14="http://schemas.microsoft.com/office/powerpoint/2010/main" val="36998329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Supplement with additional information from the Introduction as desired.</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888E853B-23F8-934E-9443-24574DC69BDE}" type="slidenum">
              <a:rPr lang="en-US" smtClean="0"/>
              <a:t>2</a:t>
            </a:fld>
            <a:endParaRPr lang="en-US" dirty="0"/>
          </a:p>
        </p:txBody>
      </p:sp>
    </p:spTree>
    <p:extLst>
      <p:ext uri="{BB962C8B-B14F-4D97-AF65-F5344CB8AC3E}">
        <p14:creationId xmlns:p14="http://schemas.microsoft.com/office/powerpoint/2010/main" val="42721079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latin typeface="Times" pitchFamily="2" charset="0"/>
              </a:rPr>
              <a:t>Work across these five issues with this question as you move from one to the next: “How would we recognize when someone is having problems in this area?” Jot responses under the appropriate header as participants voice them.</a:t>
            </a:r>
          </a:p>
          <a:p>
            <a:r>
              <a:rPr lang="en-US" dirty="0">
                <a:effectLst/>
                <a:latin typeface="Times" pitchFamily="2" charset="0"/>
              </a:rPr>
              <a:t>After filling out the five columns, work back through them again with this additional question for each of the five columns in turn: “What would be a good plan for meeting this type of need?” As participants voice their ideas, press the issue deeper by having learners distinguish between needs that are best responded to by individuals in contrast with the needs that are best responded to by the church as a whole.</a:t>
            </a:r>
          </a:p>
        </p:txBody>
      </p:sp>
      <p:sp>
        <p:nvSpPr>
          <p:cNvPr id="4" name="Slide Number Placeholder 3"/>
          <p:cNvSpPr>
            <a:spLocks noGrp="1"/>
          </p:cNvSpPr>
          <p:nvPr>
            <p:ph type="sldNum" sz="quarter" idx="5"/>
          </p:nvPr>
        </p:nvSpPr>
        <p:spPr/>
        <p:txBody>
          <a:bodyPr/>
          <a:lstStyle/>
          <a:p>
            <a:fld id="{888E853B-23F8-934E-9443-24574DC69BDE}" type="slidenum">
              <a:rPr lang="en-US" smtClean="0"/>
              <a:t>20</a:t>
            </a:fld>
            <a:endParaRPr lang="en-US" dirty="0"/>
          </a:p>
        </p:txBody>
      </p:sp>
    </p:spTree>
    <p:extLst>
      <p:ext uri="{BB962C8B-B14F-4D97-AF65-F5344CB8AC3E}">
        <p14:creationId xmlns:p14="http://schemas.microsoft.com/office/powerpoint/2010/main" val="12402490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Suggested prayer: Father, there is so much brokenness and need in our world. Refresh and revive us when we feel overwhelmed. Help us not to become callous or indifferent to the hurting people around us. Clear up our spiritual vision so that we see not only others through the eyes of Jesus but also ourselves serving Jesus as we respond to needs. May we never forget that faith without works is still dead. In Jesus’  name we pray. Amen.</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888E853B-23F8-934E-9443-24574DC69BDE}" type="slidenum">
              <a:rPr lang="en-US" smtClean="0"/>
              <a:t>21</a:t>
            </a:fld>
            <a:endParaRPr lang="en-US" dirty="0"/>
          </a:p>
        </p:txBody>
      </p:sp>
    </p:spTree>
    <p:extLst>
      <p:ext uri="{BB962C8B-B14F-4D97-AF65-F5344CB8AC3E}">
        <p14:creationId xmlns:p14="http://schemas.microsoft.com/office/powerpoint/2010/main" val="9231812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Supplement with additional information from the Lesson Context as desired.</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888E853B-23F8-934E-9443-24574DC69BDE}" type="slidenum">
              <a:rPr lang="en-US" smtClean="0"/>
              <a:t>3</a:t>
            </a:fld>
            <a:endParaRPr lang="en-US" dirty="0"/>
          </a:p>
        </p:txBody>
      </p:sp>
    </p:spTree>
    <p:extLst>
      <p:ext uri="{BB962C8B-B14F-4D97-AF65-F5344CB8AC3E}">
        <p14:creationId xmlns:p14="http://schemas.microsoft.com/office/powerpoint/2010/main" val="16526153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Supplement with additional information from the Lesson Context as desired.</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888E853B-23F8-934E-9443-24574DC69BDE}" type="slidenum">
              <a:rPr lang="en-US" smtClean="0"/>
              <a:t>4</a:t>
            </a:fld>
            <a:endParaRPr lang="en-US" dirty="0"/>
          </a:p>
        </p:txBody>
      </p:sp>
    </p:spTree>
    <p:extLst>
      <p:ext uri="{BB962C8B-B14F-4D97-AF65-F5344CB8AC3E}">
        <p14:creationId xmlns:p14="http://schemas.microsoft.com/office/powerpoint/2010/main" val="11848262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Supplement with additional information from the Lesson Context as desired.</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888E853B-23F8-934E-9443-24574DC69BDE}" type="slidenum">
              <a:rPr lang="en-US" smtClean="0"/>
              <a:t>5</a:t>
            </a:fld>
            <a:endParaRPr lang="en-US" dirty="0"/>
          </a:p>
        </p:txBody>
      </p:sp>
    </p:spTree>
    <p:extLst>
      <p:ext uri="{BB962C8B-B14F-4D97-AF65-F5344CB8AC3E}">
        <p14:creationId xmlns:p14="http://schemas.microsoft.com/office/powerpoint/2010/main" val="33053436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 learners enter the classroom, reveal the slide or distribute handouts you created with the agree/disagree statements on them. Encourage learners to ponder the statements and interact with other learners. Allow several minutes for discussion before beginning the study.</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888E853B-23F8-934E-9443-24574DC69BDE}" type="slidenum">
              <a:rPr lang="en-US" smtClean="0"/>
              <a:t>6</a:t>
            </a:fld>
            <a:endParaRPr lang="en-US" dirty="0"/>
          </a:p>
        </p:txBody>
      </p:sp>
    </p:spTree>
    <p:extLst>
      <p:ext uri="{BB962C8B-B14F-4D97-AF65-F5344CB8AC3E}">
        <p14:creationId xmlns:p14="http://schemas.microsoft.com/office/powerpoint/2010/main" val="36115774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Matthew 25:31-33 out loud.</a:t>
            </a:r>
          </a:p>
        </p:txBody>
      </p:sp>
      <p:sp>
        <p:nvSpPr>
          <p:cNvPr id="4" name="Slide Number Placeholder 3"/>
          <p:cNvSpPr>
            <a:spLocks noGrp="1"/>
          </p:cNvSpPr>
          <p:nvPr>
            <p:ph type="sldNum" sz="quarter" idx="5"/>
          </p:nvPr>
        </p:nvSpPr>
        <p:spPr/>
        <p:txBody>
          <a:bodyPr/>
          <a:lstStyle/>
          <a:p>
            <a:fld id="{888E853B-23F8-934E-9443-24574DC69BDE}" type="slidenum">
              <a:rPr lang="en-US" smtClean="0"/>
              <a:t>7</a:t>
            </a:fld>
            <a:endParaRPr lang="en-US" dirty="0"/>
          </a:p>
        </p:txBody>
      </p:sp>
    </p:spTree>
    <p:extLst>
      <p:ext uri="{BB962C8B-B14F-4D97-AF65-F5344CB8AC3E}">
        <p14:creationId xmlns:p14="http://schemas.microsoft.com/office/powerpoint/2010/main" val="32133813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88E853B-23F8-934E-9443-24574DC69BDE}" type="slidenum">
              <a:rPr lang="en-US" smtClean="0"/>
              <a:t>8</a:t>
            </a:fld>
            <a:endParaRPr lang="en-US" dirty="0"/>
          </a:p>
        </p:txBody>
      </p:sp>
    </p:spTree>
    <p:extLst>
      <p:ext uri="{BB962C8B-B14F-4D97-AF65-F5344CB8AC3E}">
        <p14:creationId xmlns:p14="http://schemas.microsoft.com/office/powerpoint/2010/main" val="7751897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a learner to read Matthew 25:34-40 aloud.</a:t>
            </a:r>
          </a:p>
        </p:txBody>
      </p:sp>
      <p:sp>
        <p:nvSpPr>
          <p:cNvPr id="4" name="Slide Number Placeholder 3"/>
          <p:cNvSpPr>
            <a:spLocks noGrp="1"/>
          </p:cNvSpPr>
          <p:nvPr>
            <p:ph type="sldNum" sz="quarter" idx="5"/>
          </p:nvPr>
        </p:nvSpPr>
        <p:spPr/>
        <p:txBody>
          <a:bodyPr/>
          <a:lstStyle/>
          <a:p>
            <a:fld id="{888E853B-23F8-934E-9443-24574DC69BDE}" type="slidenum">
              <a:rPr lang="en-US" smtClean="0"/>
              <a:t>9</a:t>
            </a:fld>
            <a:endParaRPr lang="en-US" dirty="0"/>
          </a:p>
        </p:txBody>
      </p:sp>
    </p:spTree>
    <p:extLst>
      <p:ext uri="{BB962C8B-B14F-4D97-AF65-F5344CB8AC3E}">
        <p14:creationId xmlns:p14="http://schemas.microsoft.com/office/powerpoint/2010/main" val="31393541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4B2C358-E8DF-CB43-88E5-DDBE7E5131F2}" type="datetimeFigureOut">
              <a:rPr lang="en-US" smtClean="0"/>
              <a:t>1/9/24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B7D921A-2913-AA42-89F9-4BAFB488740C}" type="slidenum">
              <a:rPr lang="en-US" smtClean="0"/>
              <a:t>‹#›</a:t>
            </a:fld>
            <a:endParaRPr lang="en-US" dirty="0"/>
          </a:p>
        </p:txBody>
      </p:sp>
    </p:spTree>
    <p:extLst>
      <p:ext uri="{BB962C8B-B14F-4D97-AF65-F5344CB8AC3E}">
        <p14:creationId xmlns:p14="http://schemas.microsoft.com/office/powerpoint/2010/main" val="15041015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4B2C358-E8DF-CB43-88E5-DDBE7E5131F2}" type="datetimeFigureOut">
              <a:rPr lang="en-US" smtClean="0"/>
              <a:t>1/9/24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B7D921A-2913-AA42-89F9-4BAFB488740C}" type="slidenum">
              <a:rPr lang="en-US" smtClean="0"/>
              <a:t>‹#›</a:t>
            </a:fld>
            <a:endParaRPr lang="en-US" dirty="0"/>
          </a:p>
        </p:txBody>
      </p:sp>
    </p:spTree>
    <p:extLst>
      <p:ext uri="{BB962C8B-B14F-4D97-AF65-F5344CB8AC3E}">
        <p14:creationId xmlns:p14="http://schemas.microsoft.com/office/powerpoint/2010/main" val="6400740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4B2C358-E8DF-CB43-88E5-DDBE7E5131F2}" type="datetimeFigureOut">
              <a:rPr lang="en-US" smtClean="0"/>
              <a:t>1/9/24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B7D921A-2913-AA42-89F9-4BAFB488740C}" type="slidenum">
              <a:rPr lang="en-US" smtClean="0"/>
              <a:t>‹#›</a:t>
            </a:fld>
            <a:endParaRPr lang="en-US" dirty="0"/>
          </a:p>
        </p:txBody>
      </p:sp>
    </p:spTree>
    <p:extLst>
      <p:ext uri="{BB962C8B-B14F-4D97-AF65-F5344CB8AC3E}">
        <p14:creationId xmlns:p14="http://schemas.microsoft.com/office/powerpoint/2010/main" val="38896846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4B2C358-E8DF-CB43-88E5-DDBE7E5131F2}" type="datetimeFigureOut">
              <a:rPr lang="en-US" smtClean="0"/>
              <a:t>1/9/24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B7D921A-2913-AA42-89F9-4BAFB488740C}" type="slidenum">
              <a:rPr lang="en-US" smtClean="0"/>
              <a:t>‹#›</a:t>
            </a:fld>
            <a:endParaRPr lang="en-US" dirty="0"/>
          </a:p>
        </p:txBody>
      </p:sp>
    </p:spTree>
    <p:extLst>
      <p:ext uri="{BB962C8B-B14F-4D97-AF65-F5344CB8AC3E}">
        <p14:creationId xmlns:p14="http://schemas.microsoft.com/office/powerpoint/2010/main" val="32890122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4B2C358-E8DF-CB43-88E5-DDBE7E5131F2}" type="datetimeFigureOut">
              <a:rPr lang="en-US" smtClean="0"/>
              <a:t>1/9/24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B7D921A-2913-AA42-89F9-4BAFB488740C}" type="slidenum">
              <a:rPr lang="en-US" smtClean="0"/>
              <a:t>‹#›</a:t>
            </a:fld>
            <a:endParaRPr lang="en-US" dirty="0"/>
          </a:p>
        </p:txBody>
      </p:sp>
    </p:spTree>
    <p:extLst>
      <p:ext uri="{BB962C8B-B14F-4D97-AF65-F5344CB8AC3E}">
        <p14:creationId xmlns:p14="http://schemas.microsoft.com/office/powerpoint/2010/main" val="29856692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4B2C358-E8DF-CB43-88E5-DDBE7E5131F2}" type="datetimeFigureOut">
              <a:rPr lang="en-US" smtClean="0"/>
              <a:t>1/9/24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B7D921A-2913-AA42-89F9-4BAFB488740C}" type="slidenum">
              <a:rPr lang="en-US" smtClean="0"/>
              <a:t>‹#›</a:t>
            </a:fld>
            <a:endParaRPr lang="en-US" dirty="0"/>
          </a:p>
        </p:txBody>
      </p:sp>
    </p:spTree>
    <p:extLst>
      <p:ext uri="{BB962C8B-B14F-4D97-AF65-F5344CB8AC3E}">
        <p14:creationId xmlns:p14="http://schemas.microsoft.com/office/powerpoint/2010/main" val="16518715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4B2C358-E8DF-CB43-88E5-DDBE7E5131F2}" type="datetimeFigureOut">
              <a:rPr lang="en-US" smtClean="0"/>
              <a:t>1/9/24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B7D921A-2913-AA42-89F9-4BAFB488740C}" type="slidenum">
              <a:rPr lang="en-US" smtClean="0"/>
              <a:t>‹#›</a:t>
            </a:fld>
            <a:endParaRPr lang="en-US" dirty="0"/>
          </a:p>
        </p:txBody>
      </p:sp>
    </p:spTree>
    <p:extLst>
      <p:ext uri="{BB962C8B-B14F-4D97-AF65-F5344CB8AC3E}">
        <p14:creationId xmlns:p14="http://schemas.microsoft.com/office/powerpoint/2010/main" val="13830999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4B2C358-E8DF-CB43-88E5-DDBE7E5131F2}" type="datetimeFigureOut">
              <a:rPr lang="en-US" smtClean="0"/>
              <a:t>1/9/24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B7D921A-2913-AA42-89F9-4BAFB488740C}" type="slidenum">
              <a:rPr lang="en-US" smtClean="0"/>
              <a:t>‹#›</a:t>
            </a:fld>
            <a:endParaRPr lang="en-US" dirty="0"/>
          </a:p>
        </p:txBody>
      </p:sp>
    </p:spTree>
    <p:extLst>
      <p:ext uri="{BB962C8B-B14F-4D97-AF65-F5344CB8AC3E}">
        <p14:creationId xmlns:p14="http://schemas.microsoft.com/office/powerpoint/2010/main" val="40170860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B2C358-E8DF-CB43-88E5-DDBE7E5131F2}" type="datetimeFigureOut">
              <a:rPr lang="en-US" smtClean="0"/>
              <a:t>1/9/24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B7D921A-2913-AA42-89F9-4BAFB488740C}" type="slidenum">
              <a:rPr lang="en-US" smtClean="0"/>
              <a:t>‹#›</a:t>
            </a:fld>
            <a:endParaRPr lang="en-US" dirty="0"/>
          </a:p>
        </p:txBody>
      </p:sp>
    </p:spTree>
    <p:extLst>
      <p:ext uri="{BB962C8B-B14F-4D97-AF65-F5344CB8AC3E}">
        <p14:creationId xmlns:p14="http://schemas.microsoft.com/office/powerpoint/2010/main" val="12198866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4B2C358-E8DF-CB43-88E5-DDBE7E5131F2}" type="datetimeFigureOut">
              <a:rPr lang="en-US" smtClean="0"/>
              <a:t>1/9/24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B7D921A-2913-AA42-89F9-4BAFB488740C}" type="slidenum">
              <a:rPr lang="en-US" smtClean="0"/>
              <a:t>‹#›</a:t>
            </a:fld>
            <a:endParaRPr lang="en-US" dirty="0"/>
          </a:p>
        </p:txBody>
      </p:sp>
    </p:spTree>
    <p:extLst>
      <p:ext uri="{BB962C8B-B14F-4D97-AF65-F5344CB8AC3E}">
        <p14:creationId xmlns:p14="http://schemas.microsoft.com/office/powerpoint/2010/main" val="32781899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4B2C358-E8DF-CB43-88E5-DDBE7E5131F2}" type="datetimeFigureOut">
              <a:rPr lang="en-US" smtClean="0"/>
              <a:t>1/9/24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B7D921A-2913-AA42-89F9-4BAFB488740C}" type="slidenum">
              <a:rPr lang="en-US" smtClean="0"/>
              <a:t>‹#›</a:t>
            </a:fld>
            <a:endParaRPr lang="en-US" dirty="0"/>
          </a:p>
        </p:txBody>
      </p:sp>
    </p:spTree>
    <p:extLst>
      <p:ext uri="{BB962C8B-B14F-4D97-AF65-F5344CB8AC3E}">
        <p14:creationId xmlns:p14="http://schemas.microsoft.com/office/powerpoint/2010/main" val="485557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35000"/>
            <a:lum/>
          </a:blip>
          <a:srcRect/>
          <a:stretch>
            <a:fillRect t="-50000" b="-6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B2C358-E8DF-CB43-88E5-DDBE7E5131F2}" type="datetimeFigureOut">
              <a:rPr lang="en-US" smtClean="0"/>
              <a:t>1/9/24</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B7D921A-2913-AA42-89F9-4BAFB488740C}" type="slidenum">
              <a:rPr lang="en-US" smtClean="0"/>
              <a:t>‹#›</a:t>
            </a:fld>
            <a:endParaRPr lang="en-US" dirty="0"/>
          </a:p>
        </p:txBody>
      </p:sp>
    </p:spTree>
    <p:extLst>
      <p:ext uri="{BB962C8B-B14F-4D97-AF65-F5344CB8AC3E}">
        <p14:creationId xmlns:p14="http://schemas.microsoft.com/office/powerpoint/2010/main" val="186772111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CAA53E9-DD9A-7E41-9D9B-9A6F7F5CB333}"/>
              </a:ext>
            </a:extLst>
          </p:cNvPr>
          <p:cNvSpPr/>
          <p:nvPr/>
        </p:nvSpPr>
        <p:spPr>
          <a:xfrm>
            <a:off x="0" y="6125258"/>
            <a:ext cx="9142975" cy="610597"/>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5D61183F-B138-1A4F-8344-D01E9BE2B506}"/>
              </a:ext>
            </a:extLst>
          </p:cNvPr>
          <p:cNvPicPr>
            <a:picLocks noChangeAspect="1"/>
          </p:cNvPicPr>
          <p:nvPr/>
        </p:nvPicPr>
        <p:blipFill>
          <a:blip r:embed="rId3"/>
          <a:stretch>
            <a:fillRect/>
          </a:stretch>
        </p:blipFill>
        <p:spPr>
          <a:xfrm>
            <a:off x="165965" y="6302495"/>
            <a:ext cx="1277860" cy="290540"/>
          </a:xfrm>
          <a:prstGeom prst="rect">
            <a:avLst/>
          </a:prstGeom>
          <a:ln>
            <a:noFill/>
          </a:ln>
        </p:spPr>
      </p:pic>
      <p:sp>
        <p:nvSpPr>
          <p:cNvPr id="9" name="TextBox 8">
            <a:extLst>
              <a:ext uri="{FF2B5EF4-FFF2-40B4-BE49-F238E27FC236}">
                <a16:creationId xmlns:a16="http://schemas.microsoft.com/office/drawing/2014/main" id="{EBD211AF-0577-D948-AA89-17438CF06CBD}"/>
              </a:ext>
            </a:extLst>
          </p:cNvPr>
          <p:cNvSpPr txBox="1"/>
          <p:nvPr/>
        </p:nvSpPr>
        <p:spPr>
          <a:xfrm>
            <a:off x="1481880" y="6237649"/>
            <a:ext cx="7662120" cy="400110"/>
          </a:xfrm>
          <a:prstGeom prst="rect">
            <a:avLst/>
          </a:prstGeom>
          <a:noFill/>
          <a:ln>
            <a:noFill/>
          </a:ln>
        </p:spPr>
        <p:txBody>
          <a:bodyPr wrap="square" rtlCol="0">
            <a:spAutoFit/>
          </a:bodyPr>
          <a:lstStyle/>
          <a:p>
            <a:pPr algn="ctr"/>
            <a:r>
              <a:rPr lang="en-US" sz="1000" dirty="0">
                <a:solidFill>
                  <a:schemeClr val="bg1"/>
                </a:solidFill>
                <a:latin typeface="Baskerville" panose="02020502070401020303" pitchFamily="18" charset="0"/>
                <a:ea typeface="Baskerville" panose="02020502070401020303" pitchFamily="18" charset="0"/>
              </a:rPr>
              <a:t>Copyright © 2024 Standard Publishing, part of the David C Cook family, Colorado Springs, Colorado 80918</a:t>
            </a:r>
          </a:p>
          <a:p>
            <a:pPr algn="ctr"/>
            <a:r>
              <a:rPr lang="en-US" sz="1000" dirty="0">
                <a:solidFill>
                  <a:schemeClr val="bg1"/>
                </a:solidFill>
                <a:latin typeface="Baskerville" panose="02020502070401020303" pitchFamily="18" charset="0"/>
                <a:ea typeface="Baskerville" panose="02020502070401020303" pitchFamily="18" charset="0"/>
              </a:rPr>
              <a:t>All rights reserved. Photo © Getty Images</a:t>
            </a:r>
          </a:p>
        </p:txBody>
      </p:sp>
      <p:sp>
        <p:nvSpPr>
          <p:cNvPr id="3" name="Title 2">
            <a:extLst>
              <a:ext uri="{FF2B5EF4-FFF2-40B4-BE49-F238E27FC236}">
                <a16:creationId xmlns:a16="http://schemas.microsoft.com/office/drawing/2014/main" id="{3E7AFA4F-CB4F-394D-9A7F-D724AAEA838C}"/>
              </a:ext>
            </a:extLst>
          </p:cNvPr>
          <p:cNvSpPr>
            <a:spLocks noGrp="1"/>
          </p:cNvSpPr>
          <p:nvPr>
            <p:ph type="ctrTitle"/>
          </p:nvPr>
        </p:nvSpPr>
        <p:spPr>
          <a:xfrm>
            <a:off x="0" y="1266092"/>
            <a:ext cx="9142975" cy="1702739"/>
          </a:xfrm>
          <a:solidFill>
            <a:schemeClr val="bg2">
              <a:alpha val="75000"/>
            </a:schemeClr>
          </a:solidFill>
        </p:spPr>
        <p:txBody>
          <a:bodyPr anchor="ctr" anchorCtr="0">
            <a:normAutofit/>
          </a:bodyPr>
          <a:lstStyle/>
          <a:p>
            <a:r>
              <a:rPr lang="en-US" b="1" dirty="0">
                <a:latin typeface="Arial" panose="020B0604020202020204" pitchFamily="34" charset="0"/>
                <a:cs typeface="Arial" panose="020B0604020202020204" pitchFamily="34" charset="0"/>
              </a:rPr>
              <a:t>Ministering Mightily</a:t>
            </a:r>
          </a:p>
        </p:txBody>
      </p:sp>
      <p:sp>
        <p:nvSpPr>
          <p:cNvPr id="4" name="Subtitle 3">
            <a:extLst>
              <a:ext uri="{FF2B5EF4-FFF2-40B4-BE49-F238E27FC236}">
                <a16:creationId xmlns:a16="http://schemas.microsoft.com/office/drawing/2014/main" id="{935C3F4F-FDB4-AE4B-A3D4-4439A53FA9DD}"/>
              </a:ext>
            </a:extLst>
          </p:cNvPr>
          <p:cNvSpPr>
            <a:spLocks noGrp="1"/>
          </p:cNvSpPr>
          <p:nvPr>
            <p:ph type="subTitle" idx="1"/>
          </p:nvPr>
        </p:nvSpPr>
        <p:spPr>
          <a:xfrm>
            <a:off x="7512938" y="2524349"/>
            <a:ext cx="1630037" cy="444482"/>
          </a:xfrm>
          <a:noFill/>
        </p:spPr>
        <p:txBody>
          <a:bodyPr vert="horz" lIns="91440" tIns="45720" rIns="91440" bIns="45720" rtlCol="0" anchor="t">
            <a:normAutofit/>
          </a:bodyPr>
          <a:lstStyle/>
          <a:p>
            <a:pPr algn="l"/>
            <a:r>
              <a:rPr lang="en-US" sz="2100" dirty="0">
                <a:solidFill>
                  <a:schemeClr val="tx1">
                    <a:lumMod val="85000"/>
                    <a:lumOff val="15000"/>
                  </a:schemeClr>
                </a:solidFill>
                <a:latin typeface="Arial" panose="020B0604020202020204" pitchFamily="34" charset="0"/>
                <a:cs typeface="Arial" panose="020B0604020202020204" pitchFamily="34" charset="0"/>
              </a:rPr>
              <a:t>Lesson 13</a:t>
            </a:r>
          </a:p>
        </p:txBody>
      </p:sp>
    </p:spTree>
    <p:extLst>
      <p:ext uri="{BB962C8B-B14F-4D97-AF65-F5344CB8AC3E}">
        <p14:creationId xmlns:p14="http://schemas.microsoft.com/office/powerpoint/2010/main" val="19470725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p:txBody>
          <a:bodyPr/>
          <a:lstStyle/>
          <a:p>
            <a:pPr marL="0" indent="0">
              <a:buNone/>
            </a:pPr>
            <a:r>
              <a:rPr lang="en-US" sz="3600" dirty="0">
                <a:latin typeface="Arial" panose="020B0604020202020204" pitchFamily="34" charset="0"/>
                <a:cs typeface="Arial" panose="020B0604020202020204" pitchFamily="34" charset="0"/>
              </a:rPr>
              <a:t>What Do You Think?</a:t>
            </a:r>
          </a:p>
          <a:p>
            <a:pPr marL="0" indent="0">
              <a:buNone/>
            </a:pPr>
            <a:r>
              <a:rPr lang="en-US" sz="2600" dirty="0">
                <a:latin typeface="Arial" panose="020B0604020202020204" pitchFamily="34" charset="0"/>
                <a:cs typeface="Arial" panose="020B0604020202020204" pitchFamily="34" charset="0"/>
              </a:rPr>
              <a:t>What significance do you see in the statement that the kingdom was “prepared for you from the foundation of the world”?</a:t>
            </a:r>
          </a:p>
          <a:p>
            <a:pPr marL="0" indent="0">
              <a:buNone/>
            </a:pPr>
            <a:endParaRPr lang="en-US" dirty="0">
              <a:latin typeface="Arial" panose="020B0604020202020204" pitchFamily="34" charset="0"/>
              <a:cs typeface="Arial" panose="020B0604020202020204" pitchFamily="34" charset="0"/>
            </a:endParaRPr>
          </a:p>
          <a:p>
            <a:pPr marL="0" indent="0">
              <a:buNone/>
            </a:pPr>
            <a:r>
              <a:rPr lang="en-US" sz="3600" dirty="0">
                <a:latin typeface="Arial" panose="020B0604020202020204" pitchFamily="34" charset="0"/>
                <a:cs typeface="Arial" panose="020B0604020202020204" pitchFamily="34" charset="0"/>
              </a:rPr>
              <a:t>Digging Deeper</a:t>
            </a:r>
          </a:p>
          <a:p>
            <a:pPr marL="0" indent="0">
              <a:buNone/>
            </a:pPr>
            <a:r>
              <a:rPr lang="en-US" sz="2600" dirty="0">
                <a:latin typeface="Arial" panose="020B0604020202020204" pitchFamily="34" charset="0"/>
                <a:cs typeface="Arial" panose="020B0604020202020204" pitchFamily="34" charset="0"/>
              </a:rPr>
              <a:t>How would you describe the joys of this kingdom to someone who had never before heard this good news?</a:t>
            </a:r>
          </a:p>
        </p:txBody>
      </p:sp>
    </p:spTree>
    <p:extLst>
      <p:ext uri="{BB962C8B-B14F-4D97-AF65-F5344CB8AC3E}">
        <p14:creationId xmlns:p14="http://schemas.microsoft.com/office/powerpoint/2010/main" val="1956850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p:txBody>
          <a:bodyPr/>
          <a:lstStyle/>
          <a:p>
            <a:pPr marL="0" indent="0">
              <a:buNone/>
            </a:pPr>
            <a:r>
              <a:rPr lang="en-US" sz="3600" dirty="0">
                <a:latin typeface="Arial" panose="020B0604020202020204" pitchFamily="34" charset="0"/>
                <a:cs typeface="Arial" panose="020B0604020202020204" pitchFamily="34" charset="0"/>
              </a:rPr>
              <a:t>What Do You Think?</a:t>
            </a:r>
          </a:p>
          <a:p>
            <a:pPr marL="0" indent="0">
              <a:buNone/>
            </a:pPr>
            <a:r>
              <a:rPr lang="en-US" sz="2600" dirty="0">
                <a:latin typeface="Arial" panose="020B0604020202020204" pitchFamily="34" charset="0"/>
                <a:cs typeface="Arial" panose="020B0604020202020204" pitchFamily="34" charset="0"/>
              </a:rPr>
              <a:t>What are specific ways our congregation can address the six needs of people given in this story?</a:t>
            </a:r>
          </a:p>
          <a:p>
            <a:pPr marL="0" indent="0">
              <a:buNone/>
            </a:pPr>
            <a:endParaRPr lang="en-US" dirty="0">
              <a:latin typeface="Arial" panose="020B0604020202020204" pitchFamily="34" charset="0"/>
              <a:cs typeface="Arial" panose="020B0604020202020204" pitchFamily="34" charset="0"/>
            </a:endParaRPr>
          </a:p>
          <a:p>
            <a:pPr marL="0" indent="0">
              <a:buNone/>
            </a:pPr>
            <a:r>
              <a:rPr lang="en-US" sz="3600" dirty="0">
                <a:latin typeface="Arial" panose="020B0604020202020204" pitchFamily="34" charset="0"/>
                <a:cs typeface="Arial" panose="020B0604020202020204" pitchFamily="34" charset="0"/>
              </a:rPr>
              <a:t>Digging Deeper</a:t>
            </a:r>
          </a:p>
          <a:p>
            <a:pPr marL="0" indent="0">
              <a:buNone/>
            </a:pPr>
            <a:r>
              <a:rPr lang="en-US" sz="2600" dirty="0">
                <a:latin typeface="Arial" panose="020B0604020202020204" pitchFamily="34" charset="0"/>
                <a:cs typeface="Arial" panose="020B0604020202020204" pitchFamily="34" charset="0"/>
              </a:rPr>
              <a:t>What education or training might your congregation need to address these needs effectively?</a:t>
            </a:r>
          </a:p>
        </p:txBody>
      </p:sp>
    </p:spTree>
    <p:extLst>
      <p:ext uri="{BB962C8B-B14F-4D97-AF65-F5344CB8AC3E}">
        <p14:creationId xmlns:p14="http://schemas.microsoft.com/office/powerpoint/2010/main" val="2485508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pic>
        <p:nvPicPr>
          <p:cNvPr id="3" name="Picture 2" descr="A collage of different objects&#10;&#10;Description automatically generated">
            <a:extLst>
              <a:ext uri="{FF2B5EF4-FFF2-40B4-BE49-F238E27FC236}">
                <a16:creationId xmlns:a16="http://schemas.microsoft.com/office/drawing/2014/main" id="{88406EA3-9BD3-0CBE-2BAD-B571737E94AF}"/>
              </a:ext>
            </a:extLst>
          </p:cNvPr>
          <p:cNvPicPr>
            <a:picLocks noChangeAspect="1"/>
          </p:cNvPicPr>
          <p:nvPr/>
        </p:nvPicPr>
        <p:blipFill rotWithShape="1">
          <a:blip r:embed="rId3"/>
          <a:srcRect t="18"/>
          <a:stretch/>
        </p:blipFill>
        <p:spPr>
          <a:xfrm>
            <a:off x="20" y="1282"/>
            <a:ext cx="9143980" cy="6856718"/>
          </a:xfrm>
          <a:prstGeom prst="rect">
            <a:avLst/>
          </a:prstGeom>
        </p:spPr>
      </p:pic>
    </p:spTree>
    <p:extLst>
      <p:ext uri="{BB962C8B-B14F-4D97-AF65-F5344CB8AC3E}">
        <p14:creationId xmlns:p14="http://schemas.microsoft.com/office/powerpoint/2010/main" val="3617935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C5A951-0C64-AB44-8AC5-1E6893AE0FFA}"/>
              </a:ext>
            </a:extLst>
          </p:cNvPr>
          <p:cNvSpPr>
            <a:spLocks noGrp="1"/>
          </p:cNvSpPr>
          <p:nvPr>
            <p:ph type="title"/>
          </p:nvPr>
        </p:nvSpPr>
        <p:spPr/>
        <p:txBody>
          <a:bodyPr/>
          <a:lstStyle/>
          <a:p>
            <a:pPr algn="ctr"/>
            <a:r>
              <a:rPr lang="en-US" dirty="0">
                <a:latin typeface="Arial" panose="020B0604020202020204" pitchFamily="34" charset="0"/>
                <a:cs typeface="Arial" panose="020B0604020202020204" pitchFamily="34" charset="0"/>
              </a:rPr>
              <a:t>Into the Word</a:t>
            </a:r>
          </a:p>
        </p:txBody>
      </p:sp>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a:xfrm>
            <a:off x="628650" y="1825625"/>
            <a:ext cx="7886700" cy="4351338"/>
          </a:xfrm>
        </p:spPr>
        <p:txBody>
          <a:bodyPr numCol="1">
            <a:normAutofit/>
          </a:bodyPr>
          <a:lstStyle/>
          <a:p>
            <a:pPr marL="0" indent="0">
              <a:buNone/>
              <a:tabLst>
                <a:tab pos="457200" algn="l"/>
                <a:tab pos="3941064" algn="ctr"/>
                <a:tab pos="7772400" algn="r"/>
              </a:tabLst>
            </a:pPr>
            <a:r>
              <a:rPr lang="en-US" sz="2400" dirty="0">
                <a:latin typeface="Arial" panose="020B0604020202020204" pitchFamily="34" charset="0"/>
                <a:cs typeface="Arial" panose="020B0604020202020204" pitchFamily="34" charset="0"/>
              </a:rPr>
              <a:t>	</a:t>
            </a:r>
            <a:r>
              <a:rPr lang="en-US" sz="2400" b="1" dirty="0">
                <a:latin typeface="Arial" panose="020B0604020202020204" pitchFamily="34" charset="0"/>
                <a:cs typeface="Arial" panose="020B0604020202020204" pitchFamily="34" charset="0"/>
              </a:rPr>
              <a:t>Identity of	What Some Did	What Some</a:t>
            </a:r>
          </a:p>
          <a:p>
            <a:pPr marL="0" indent="0">
              <a:buNone/>
              <a:tabLst>
                <a:tab pos="457200" algn="l"/>
                <a:tab pos="3941064" algn="ctr"/>
                <a:tab pos="7772400" algn="r"/>
              </a:tabLst>
            </a:pPr>
            <a:r>
              <a:rPr lang="en-US" sz="2400" b="1" dirty="0">
                <a:latin typeface="Arial" panose="020B0604020202020204" pitchFamily="34" charset="0"/>
                <a:cs typeface="Arial" panose="020B0604020202020204" pitchFamily="34" charset="0"/>
              </a:rPr>
              <a:t>	Sufferers		Failed To Do</a:t>
            </a:r>
          </a:p>
          <a:p>
            <a:pPr marL="0" indent="0">
              <a:buNone/>
            </a:pPr>
            <a:endParaRPr lang="en-US" sz="2400" dirty="0">
              <a:latin typeface="Arial" panose="020B0604020202020204" pitchFamily="34" charset="0"/>
              <a:cs typeface="Arial" panose="020B0604020202020204" pitchFamily="34" charset="0"/>
            </a:endParaRPr>
          </a:p>
          <a:p>
            <a:pPr marL="0" indent="0">
              <a:buNone/>
            </a:pPr>
            <a:endParaRPr lang="en-US" sz="2400" dirty="0">
              <a:latin typeface="Arial" panose="020B0604020202020204" pitchFamily="34" charset="0"/>
              <a:cs typeface="Arial" panose="020B0604020202020204" pitchFamily="34" charset="0"/>
            </a:endParaRPr>
          </a:p>
          <a:p>
            <a:pPr marL="0" indent="0">
              <a:buNone/>
            </a:pPr>
            <a:endParaRPr lang="en-US" sz="2600" dirty="0">
              <a:latin typeface="Arial" panose="020B0604020202020204" pitchFamily="34" charset="0"/>
              <a:cs typeface="Arial" panose="020B0604020202020204" pitchFamily="34" charset="0"/>
            </a:endParaRPr>
          </a:p>
          <a:p>
            <a:pPr marL="0" indent="0">
              <a:buNone/>
            </a:pPr>
            <a:r>
              <a:rPr lang="en-US" sz="2600" dirty="0">
                <a:latin typeface="Arial" panose="020B0604020202020204" pitchFamily="34" charset="0"/>
                <a:cs typeface="Arial" panose="020B0604020202020204" pitchFamily="34" charset="0"/>
              </a:rPr>
              <a:t>What elements of Matthew 25:39, 44 surprised you?</a:t>
            </a:r>
          </a:p>
        </p:txBody>
      </p:sp>
    </p:spTree>
    <p:extLst>
      <p:ext uri="{BB962C8B-B14F-4D97-AF65-F5344CB8AC3E}">
        <p14:creationId xmlns:p14="http://schemas.microsoft.com/office/powerpoint/2010/main" val="3743479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p:txBody>
          <a:bodyPr/>
          <a:lstStyle/>
          <a:p>
            <a:pPr marL="0" indent="0">
              <a:buNone/>
            </a:pPr>
            <a:r>
              <a:rPr lang="en-US" sz="3600" dirty="0">
                <a:latin typeface="Arial" panose="020B0604020202020204" pitchFamily="34" charset="0"/>
                <a:cs typeface="Arial" panose="020B0604020202020204" pitchFamily="34" charset="0"/>
              </a:rPr>
              <a:t>What Do You Think?</a:t>
            </a:r>
          </a:p>
          <a:p>
            <a:pPr marL="0" indent="0">
              <a:buNone/>
            </a:pPr>
            <a:r>
              <a:rPr lang="en-US" sz="2600" dirty="0">
                <a:latin typeface="Arial" panose="020B0604020202020204" pitchFamily="34" charset="0"/>
                <a:cs typeface="Arial" panose="020B0604020202020204" pitchFamily="34" charset="0"/>
              </a:rPr>
              <a:t>How might our faith be strengthened if we think of our ministry to others as being directed to Jesus himself?</a:t>
            </a:r>
          </a:p>
          <a:p>
            <a:pPr marL="0" indent="0">
              <a:buNone/>
            </a:pPr>
            <a:endParaRPr lang="en-US" dirty="0">
              <a:latin typeface="Arial" panose="020B0604020202020204" pitchFamily="34" charset="0"/>
              <a:cs typeface="Arial" panose="020B0604020202020204" pitchFamily="34" charset="0"/>
            </a:endParaRPr>
          </a:p>
          <a:p>
            <a:pPr marL="0" indent="0">
              <a:buNone/>
            </a:pPr>
            <a:r>
              <a:rPr lang="en-US" sz="3600" dirty="0">
                <a:latin typeface="Arial" panose="020B0604020202020204" pitchFamily="34" charset="0"/>
                <a:cs typeface="Arial" panose="020B0604020202020204" pitchFamily="34" charset="0"/>
              </a:rPr>
              <a:t>Digging Deeper</a:t>
            </a:r>
          </a:p>
          <a:p>
            <a:pPr marL="0" indent="0">
              <a:buNone/>
            </a:pPr>
            <a:r>
              <a:rPr lang="en-US" sz="2600" dirty="0">
                <a:latin typeface="Arial" panose="020B0604020202020204" pitchFamily="34" charset="0"/>
                <a:cs typeface="Arial" panose="020B0604020202020204" pitchFamily="34" charset="0"/>
              </a:rPr>
              <a:t>What are some “roadblocks” that prevent you from ministering to others, and how will you address these things?</a:t>
            </a:r>
          </a:p>
        </p:txBody>
      </p:sp>
    </p:spTree>
    <p:extLst>
      <p:ext uri="{BB962C8B-B14F-4D97-AF65-F5344CB8AC3E}">
        <p14:creationId xmlns:p14="http://schemas.microsoft.com/office/powerpoint/2010/main" val="448666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C5A951-0C64-AB44-8AC5-1E6893AE0FFA}"/>
              </a:ext>
            </a:extLst>
          </p:cNvPr>
          <p:cNvSpPr>
            <a:spLocks noGrp="1"/>
          </p:cNvSpPr>
          <p:nvPr>
            <p:ph type="title"/>
          </p:nvPr>
        </p:nvSpPr>
        <p:spPr>
          <a:xfrm>
            <a:off x="623888" y="303098"/>
            <a:ext cx="7886700" cy="2106001"/>
          </a:xfrm>
        </p:spPr>
        <p:txBody>
          <a:bodyPr>
            <a:normAutofit/>
          </a:bodyPr>
          <a:lstStyle/>
          <a:p>
            <a:pPr algn="ctr"/>
            <a:r>
              <a:rPr lang="en-US" sz="4400" dirty="0">
                <a:latin typeface="Arial" panose="020B0604020202020204" pitchFamily="34" charset="0"/>
                <a:cs typeface="Arial" panose="020B0604020202020204" pitchFamily="34" charset="0"/>
              </a:rPr>
              <a:t>III. The Goats</a:t>
            </a:r>
            <a:br>
              <a:rPr lang="en-US" sz="4400" dirty="0">
                <a:latin typeface="Arial" panose="020B0604020202020204" pitchFamily="34" charset="0"/>
                <a:cs typeface="Arial" panose="020B0604020202020204" pitchFamily="34" charset="0"/>
              </a:rPr>
            </a:br>
            <a:r>
              <a:rPr lang="en-US" sz="4400" dirty="0">
                <a:latin typeface="Arial" panose="020B0604020202020204" pitchFamily="34" charset="0"/>
                <a:cs typeface="Arial" panose="020B0604020202020204" pitchFamily="34" charset="0"/>
              </a:rPr>
              <a:t>Matthew 25:41-46</a:t>
            </a:r>
          </a:p>
        </p:txBody>
      </p:sp>
      <p:sp>
        <p:nvSpPr>
          <p:cNvPr id="4" name="Content Placeholder 3">
            <a:extLst>
              <a:ext uri="{FF2B5EF4-FFF2-40B4-BE49-F238E27FC236}">
                <a16:creationId xmlns:a16="http://schemas.microsoft.com/office/drawing/2014/main" id="{12C3A26F-61B3-6C4E-BA96-49A6880DC6B6}"/>
              </a:ext>
            </a:extLst>
          </p:cNvPr>
          <p:cNvSpPr>
            <a:spLocks noGrp="1"/>
          </p:cNvSpPr>
          <p:nvPr>
            <p:ph type="body" idx="1"/>
          </p:nvPr>
        </p:nvSpPr>
        <p:spPr>
          <a:xfrm>
            <a:off x="623888" y="2795838"/>
            <a:ext cx="7886700" cy="3759063"/>
          </a:xfrm>
        </p:spPr>
        <p:txBody>
          <a:bodyPr>
            <a:normAutofit/>
          </a:bodyPr>
          <a:lstStyle/>
          <a:p>
            <a:pPr marL="514350" indent="-514350">
              <a:buFont typeface="+mj-lt"/>
              <a:buAutoNum type="alphaUcPeriod"/>
            </a:pPr>
            <a:r>
              <a:rPr lang="en-US" sz="2800" dirty="0">
                <a:latin typeface="Arial" panose="020B0604020202020204" pitchFamily="34" charset="0"/>
                <a:cs typeface="Arial" panose="020B0604020202020204" pitchFamily="34" charset="0"/>
              </a:rPr>
              <a:t>Rejection (v. 41)</a:t>
            </a:r>
          </a:p>
          <a:p>
            <a:pPr marL="514350" indent="-514350">
              <a:buFont typeface="+mj-lt"/>
              <a:buAutoNum type="alphaUcPeriod"/>
            </a:pPr>
            <a:endParaRPr lang="en-US" sz="2800" dirty="0">
              <a:latin typeface="Arial" panose="020B0604020202020204" pitchFamily="34" charset="0"/>
              <a:cs typeface="Arial" panose="020B0604020202020204" pitchFamily="34" charset="0"/>
            </a:endParaRPr>
          </a:p>
          <a:p>
            <a:pPr marL="514350" indent="-514350">
              <a:buFont typeface="+mj-lt"/>
              <a:buAutoNum type="alphaUcPeriod"/>
            </a:pPr>
            <a:r>
              <a:rPr lang="en-US" sz="2800" dirty="0">
                <a:latin typeface="Arial" panose="020B0604020202020204" pitchFamily="34" charset="0"/>
                <a:cs typeface="Arial" panose="020B0604020202020204" pitchFamily="34" charset="0"/>
              </a:rPr>
              <a:t>Explanation (vv. 42-43)</a:t>
            </a:r>
          </a:p>
          <a:p>
            <a:pPr marL="514350" indent="-514350">
              <a:buFont typeface="+mj-lt"/>
              <a:buAutoNum type="alphaUcPeriod"/>
            </a:pPr>
            <a:endParaRPr lang="en-US" sz="2800" dirty="0">
              <a:latin typeface="Arial" panose="020B0604020202020204" pitchFamily="34" charset="0"/>
              <a:cs typeface="Arial" panose="020B0604020202020204" pitchFamily="34" charset="0"/>
            </a:endParaRPr>
          </a:p>
          <a:p>
            <a:pPr marL="514350" indent="-514350">
              <a:buFont typeface="+mj-lt"/>
              <a:buAutoNum type="alphaUcPeriod"/>
            </a:pPr>
            <a:r>
              <a:rPr lang="en-US" sz="2800" dirty="0">
                <a:latin typeface="Arial" panose="020B0604020202020204" pitchFamily="34" charset="0"/>
                <a:cs typeface="Arial" panose="020B0604020202020204" pitchFamily="34" charset="0"/>
              </a:rPr>
              <a:t>Consternation (v. 44)</a:t>
            </a:r>
          </a:p>
          <a:p>
            <a:pPr marL="514350" indent="-514350">
              <a:buFont typeface="+mj-lt"/>
              <a:buAutoNum type="alphaUcPeriod"/>
            </a:pPr>
            <a:endParaRPr lang="en-US" sz="2800" dirty="0">
              <a:latin typeface="Arial" panose="020B0604020202020204" pitchFamily="34" charset="0"/>
              <a:cs typeface="Arial" panose="020B0604020202020204" pitchFamily="34" charset="0"/>
            </a:endParaRPr>
          </a:p>
          <a:p>
            <a:pPr marL="514350" indent="-514350">
              <a:buFont typeface="+mj-lt"/>
              <a:buAutoNum type="alphaUcPeriod"/>
            </a:pPr>
            <a:r>
              <a:rPr lang="en-US" sz="2800" dirty="0">
                <a:latin typeface="Arial" panose="020B0604020202020204" pitchFamily="34" charset="0"/>
                <a:cs typeface="Arial" panose="020B0604020202020204" pitchFamily="34" charset="0"/>
              </a:rPr>
              <a:t>Condemnation (vv. 45-46)</a:t>
            </a:r>
          </a:p>
          <a:p>
            <a:pPr marL="514350" indent="-514350">
              <a:buFont typeface="+mj-lt"/>
              <a:buAutoNum type="alphaUcPeriod"/>
            </a:pP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16737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p:txBody>
          <a:bodyPr/>
          <a:lstStyle/>
          <a:p>
            <a:pPr marL="0" indent="0">
              <a:buNone/>
            </a:pPr>
            <a:r>
              <a:rPr lang="en-US" sz="3600" dirty="0">
                <a:latin typeface="Arial" panose="020B0604020202020204" pitchFamily="34" charset="0"/>
                <a:cs typeface="Arial" panose="020B0604020202020204" pitchFamily="34" charset="0"/>
              </a:rPr>
              <a:t>What Do You Think?</a:t>
            </a:r>
          </a:p>
          <a:p>
            <a:pPr marL="0" indent="0">
              <a:buNone/>
            </a:pPr>
            <a:r>
              <a:rPr lang="en-US" sz="2600" dirty="0">
                <a:latin typeface="Arial" panose="020B0604020202020204" pitchFamily="34" charset="0"/>
                <a:cs typeface="Arial" panose="020B0604020202020204" pitchFamily="34" charset="0"/>
              </a:rPr>
              <a:t>How would you respond to the claim that a loving God would not allow a person to experience everlasting punishment?</a:t>
            </a:r>
          </a:p>
          <a:p>
            <a:pPr marL="0" indent="0">
              <a:buNone/>
            </a:pPr>
            <a:endParaRPr lang="en-US" dirty="0">
              <a:latin typeface="Arial" panose="020B0604020202020204" pitchFamily="34" charset="0"/>
              <a:cs typeface="Arial" panose="020B0604020202020204" pitchFamily="34" charset="0"/>
            </a:endParaRPr>
          </a:p>
          <a:p>
            <a:pPr marL="0" indent="0">
              <a:buNone/>
            </a:pPr>
            <a:r>
              <a:rPr lang="en-US" sz="3600" dirty="0">
                <a:latin typeface="Arial" panose="020B0604020202020204" pitchFamily="34" charset="0"/>
                <a:cs typeface="Arial" panose="020B0604020202020204" pitchFamily="34" charset="0"/>
              </a:rPr>
              <a:t>Digging Deeper</a:t>
            </a:r>
          </a:p>
          <a:p>
            <a:pPr marL="0" indent="0">
              <a:buNone/>
            </a:pPr>
            <a:r>
              <a:rPr lang="en-US" sz="2600" dirty="0">
                <a:latin typeface="Arial" panose="020B0604020202020204" pitchFamily="34" charset="0"/>
                <a:cs typeface="Arial" panose="020B0604020202020204" pitchFamily="34" charset="0"/>
              </a:rPr>
              <a:t>What Scriptures come to mind to support your answer?</a:t>
            </a:r>
          </a:p>
        </p:txBody>
      </p:sp>
    </p:spTree>
    <p:extLst>
      <p:ext uri="{BB962C8B-B14F-4D97-AF65-F5344CB8AC3E}">
        <p14:creationId xmlns:p14="http://schemas.microsoft.com/office/powerpoint/2010/main" val="2815010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35000"/>
            <a:lum/>
          </a:blip>
          <a:srcRect/>
          <a:stretch>
            <a:fillRect t="-50000" b="-50000"/>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C5A951-0C64-AB44-8AC5-1E6893AE0FFA}"/>
              </a:ext>
            </a:extLst>
          </p:cNvPr>
          <p:cNvSpPr>
            <a:spLocks noGrp="1"/>
          </p:cNvSpPr>
          <p:nvPr>
            <p:ph type="title"/>
          </p:nvPr>
        </p:nvSpPr>
        <p:spPr/>
        <p:txBody>
          <a:bodyPr/>
          <a:lstStyle/>
          <a:p>
            <a:pPr algn="ctr"/>
            <a:r>
              <a:rPr lang="en-US" dirty="0">
                <a:latin typeface="Arial" panose="020B0604020202020204" pitchFamily="34" charset="0"/>
                <a:cs typeface="Arial" panose="020B0604020202020204" pitchFamily="34" charset="0"/>
              </a:rPr>
              <a:t>Three Functions</a:t>
            </a:r>
          </a:p>
        </p:txBody>
      </p:sp>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p:txBody>
          <a:bodyPr>
            <a:normAutofit/>
          </a:bodyPr>
          <a:lstStyle/>
          <a:p>
            <a:pPr marL="0" indent="0">
              <a:spcAft>
                <a:spcPts val="800"/>
              </a:spcAft>
              <a:buNone/>
            </a:pPr>
            <a:r>
              <a:rPr lang="en-US" sz="2600" dirty="0">
                <a:latin typeface="Arial" panose="020B0604020202020204" pitchFamily="34" charset="0"/>
                <a:cs typeface="Arial" panose="020B0604020202020204" pitchFamily="34" charset="0"/>
              </a:rPr>
              <a:t>In today’s passage, Jesus holds three positions: the </a:t>
            </a:r>
            <a:r>
              <a:rPr lang="en-US" sz="2600" i="1" dirty="0">
                <a:latin typeface="Arial" panose="020B0604020202020204" pitchFamily="34" charset="0"/>
                <a:cs typeface="Arial" panose="020B0604020202020204" pitchFamily="34" charset="0"/>
              </a:rPr>
              <a:t>king</a:t>
            </a:r>
            <a:r>
              <a:rPr lang="en-US" sz="2600" dirty="0">
                <a:latin typeface="Arial" panose="020B0604020202020204" pitchFamily="34" charset="0"/>
                <a:cs typeface="Arial" panose="020B0604020202020204" pitchFamily="34" charset="0"/>
              </a:rPr>
              <a:t> on His glorious throne, a </a:t>
            </a:r>
            <a:r>
              <a:rPr lang="en-US" sz="2600" i="1" dirty="0">
                <a:latin typeface="Arial" panose="020B0604020202020204" pitchFamily="34" charset="0"/>
                <a:cs typeface="Arial" panose="020B0604020202020204" pitchFamily="34" charset="0"/>
              </a:rPr>
              <a:t>shepherd</a:t>
            </a:r>
            <a:r>
              <a:rPr lang="en-US" sz="2600" dirty="0">
                <a:latin typeface="Arial" panose="020B0604020202020204" pitchFamily="34" charset="0"/>
                <a:cs typeface="Arial" panose="020B0604020202020204" pitchFamily="34" charset="0"/>
              </a:rPr>
              <a:t> dividing sheep from goats, and the </a:t>
            </a:r>
            <a:r>
              <a:rPr lang="en-US" sz="2600" i="1" dirty="0">
                <a:latin typeface="Arial" panose="020B0604020202020204" pitchFamily="34" charset="0"/>
                <a:cs typeface="Arial" panose="020B0604020202020204" pitchFamily="34" charset="0"/>
              </a:rPr>
              <a:t>judge</a:t>
            </a:r>
            <a:r>
              <a:rPr lang="en-US" sz="2600" dirty="0">
                <a:latin typeface="Arial" panose="020B0604020202020204" pitchFamily="34" charset="0"/>
                <a:cs typeface="Arial" panose="020B0604020202020204" pitchFamily="34" charset="0"/>
              </a:rPr>
              <a:t> determining the eternal destinies of those gathered before Him.</a:t>
            </a:r>
          </a:p>
          <a:p>
            <a:pPr marL="0" indent="0">
              <a:spcAft>
                <a:spcPts val="800"/>
              </a:spcAft>
              <a:buNone/>
            </a:pPr>
            <a:r>
              <a:rPr lang="en-US" sz="2600" dirty="0">
                <a:latin typeface="Arial" panose="020B0604020202020204" pitchFamily="34" charset="0"/>
                <a:cs typeface="Arial" panose="020B0604020202020204" pitchFamily="34" charset="0"/>
              </a:rPr>
              <a:t>Jesus exercised each of these roles in a unique manner. He is no ordinary king, shepherd, or judge.</a:t>
            </a:r>
          </a:p>
          <a:p>
            <a:pPr marL="0" indent="0">
              <a:spcAft>
                <a:spcPts val="800"/>
              </a:spcAft>
              <a:buNone/>
            </a:pPr>
            <a:r>
              <a:rPr lang="en-US" sz="2600" i="1" dirty="0">
                <a:latin typeface="Arial" panose="020B0604020202020204" pitchFamily="34" charset="0"/>
                <a:cs typeface="Arial" panose="020B0604020202020204" pitchFamily="34" charset="0"/>
              </a:rPr>
              <a:t>King</a:t>
            </a:r>
            <a:r>
              <a:rPr lang="en-US" sz="2600" dirty="0">
                <a:latin typeface="Arial" panose="020B0604020202020204" pitchFamily="34" charset="0"/>
                <a:cs typeface="Arial" panose="020B0604020202020204" pitchFamily="34" charset="0"/>
              </a:rPr>
              <a:t>. Pontius Pilate brought Jesus before the crowd and proclaimed sarcastically, “Behold your King!”(John 19:14). Pilate spoke better than he knew. Jesus was a king, but not one of this world. </a:t>
            </a:r>
            <a:endParaRPr lang="en-US" sz="260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67177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35000"/>
            <a:lum/>
          </a:blip>
          <a:srcRect/>
          <a:stretch>
            <a:fillRect t="-50000" b="-50000"/>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C5A951-0C64-AB44-8AC5-1E6893AE0FFA}"/>
              </a:ext>
            </a:extLst>
          </p:cNvPr>
          <p:cNvSpPr>
            <a:spLocks noGrp="1"/>
          </p:cNvSpPr>
          <p:nvPr>
            <p:ph type="title"/>
          </p:nvPr>
        </p:nvSpPr>
        <p:spPr/>
        <p:txBody>
          <a:bodyPr/>
          <a:lstStyle/>
          <a:p>
            <a:pPr algn="ctr"/>
            <a:r>
              <a:rPr lang="en-US" dirty="0">
                <a:latin typeface="Arial" panose="020B0604020202020204" pitchFamily="34" charset="0"/>
                <a:cs typeface="Arial" panose="020B0604020202020204" pitchFamily="34" charset="0"/>
              </a:rPr>
              <a:t>Three Functions</a:t>
            </a:r>
          </a:p>
        </p:txBody>
      </p:sp>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p:txBody>
          <a:bodyPr>
            <a:normAutofit lnSpcReduction="10000"/>
          </a:bodyPr>
          <a:lstStyle/>
          <a:p>
            <a:pPr marL="0" indent="0">
              <a:spcAft>
                <a:spcPts val="800"/>
              </a:spcAft>
              <a:buNone/>
            </a:pPr>
            <a:r>
              <a:rPr lang="en-US" sz="2600" dirty="0">
                <a:latin typeface="Arial" panose="020B0604020202020204" pitchFamily="34" charset="0"/>
                <a:cs typeface="Arial" panose="020B0604020202020204" pitchFamily="34" charset="0"/>
              </a:rPr>
              <a:t>We want to stand confidently before King Jesus on Judgment Day. Therefore, we realize that meeting the needs of others means serving our king.</a:t>
            </a:r>
          </a:p>
          <a:p>
            <a:pPr marL="0" indent="0">
              <a:spcAft>
                <a:spcPts val="800"/>
              </a:spcAft>
              <a:buNone/>
            </a:pPr>
            <a:r>
              <a:rPr lang="en-US" sz="2600" i="1" dirty="0">
                <a:latin typeface="Arial" panose="020B0604020202020204" pitchFamily="34" charset="0"/>
                <a:cs typeface="Arial" panose="020B0604020202020204" pitchFamily="34" charset="0"/>
              </a:rPr>
              <a:t>Shepherd.</a:t>
            </a:r>
            <a:r>
              <a:rPr lang="en-US" sz="2600" dirty="0">
                <a:latin typeface="Arial" panose="020B0604020202020204" pitchFamily="34" charset="0"/>
                <a:cs typeface="Arial" panose="020B0604020202020204" pitchFamily="34" charset="0"/>
              </a:rPr>
              <a:t> When Jesus declared, “I am the good shepherd” in John 10:11, He said, “the good shepherd giveth his life for the sheep.” Jesus’ death provided a propitiation (atonement) for the sins of the whole world.</a:t>
            </a:r>
          </a:p>
          <a:p>
            <a:pPr marL="0" indent="0">
              <a:spcAft>
                <a:spcPts val="800"/>
              </a:spcAft>
              <a:buNone/>
            </a:pPr>
            <a:r>
              <a:rPr lang="en-US" sz="2600" i="1" dirty="0">
                <a:latin typeface="Arial" panose="020B0604020202020204" pitchFamily="34" charset="0"/>
                <a:cs typeface="Arial" panose="020B0604020202020204" pitchFamily="34" charset="0"/>
              </a:rPr>
              <a:t>Judge</a:t>
            </a:r>
            <a:r>
              <a:rPr lang="en-US" sz="2600" dirty="0">
                <a:latin typeface="Arial" panose="020B0604020202020204" pitchFamily="34" charset="0"/>
                <a:cs typeface="Arial" panose="020B0604020202020204" pitchFamily="34" charset="0"/>
              </a:rPr>
              <a:t>. The one who said, “I judge no man” (John 8:15) during His earthly ministry becomes the ultimate judge at His return.</a:t>
            </a:r>
          </a:p>
        </p:txBody>
      </p:sp>
    </p:spTree>
    <p:extLst>
      <p:ext uri="{BB962C8B-B14F-4D97-AF65-F5344CB8AC3E}">
        <p14:creationId xmlns:p14="http://schemas.microsoft.com/office/powerpoint/2010/main" val="2009219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35000"/>
            <a:lum/>
          </a:blip>
          <a:srcRect/>
          <a:stretch>
            <a:fillRect t="-50000" b="-50000"/>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C5A951-0C64-AB44-8AC5-1E6893AE0FFA}"/>
              </a:ext>
            </a:extLst>
          </p:cNvPr>
          <p:cNvSpPr>
            <a:spLocks noGrp="1"/>
          </p:cNvSpPr>
          <p:nvPr>
            <p:ph type="title"/>
          </p:nvPr>
        </p:nvSpPr>
        <p:spPr/>
        <p:txBody>
          <a:bodyPr/>
          <a:lstStyle/>
          <a:p>
            <a:pPr algn="ctr"/>
            <a:r>
              <a:rPr lang="en-US" dirty="0">
                <a:latin typeface="Arial" panose="020B0604020202020204" pitchFamily="34" charset="0"/>
                <a:cs typeface="Arial" panose="020B0604020202020204" pitchFamily="34" charset="0"/>
              </a:rPr>
              <a:t>Where’s Jesus?</a:t>
            </a:r>
          </a:p>
        </p:txBody>
      </p:sp>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p:txBody>
          <a:bodyPr>
            <a:normAutofit/>
          </a:bodyPr>
          <a:lstStyle/>
          <a:p>
            <a:pPr marL="0" indent="0">
              <a:spcAft>
                <a:spcPts val="800"/>
              </a:spcAft>
              <a:buNone/>
            </a:pPr>
            <a:r>
              <a:rPr lang="en-US" sz="2600" dirty="0">
                <a:latin typeface="Arial" panose="020B0604020202020204" pitchFamily="34" charset="0"/>
                <a:cs typeface="Arial" panose="020B0604020202020204" pitchFamily="34" charset="0"/>
              </a:rPr>
              <a:t>We live in a time and culture that seems to treat the Christian faith with contempt. In 2 Peter 2:3-4, Peter  predicted that scoffers would say, “Where is the promise of his coming?” And Christians might wonder </a:t>
            </a:r>
            <a:r>
              <a:rPr lang="en-US" sz="2600" i="1" dirty="0">
                <a:latin typeface="Arial" panose="020B0604020202020204" pitchFamily="34" charset="0"/>
                <a:cs typeface="Arial" panose="020B0604020202020204" pitchFamily="34" charset="0"/>
              </a:rPr>
              <a:t>Where’s Jesus? </a:t>
            </a:r>
            <a:r>
              <a:rPr lang="en-US" sz="2600" dirty="0">
                <a:latin typeface="Arial" panose="020B0604020202020204" pitchFamily="34" charset="0"/>
                <a:cs typeface="Arial" panose="020B0604020202020204" pitchFamily="34" charset="0"/>
              </a:rPr>
              <a:t>in times of despair.</a:t>
            </a:r>
          </a:p>
          <a:p>
            <a:pPr marL="0" indent="0">
              <a:spcAft>
                <a:spcPts val="800"/>
              </a:spcAft>
              <a:buNone/>
            </a:pPr>
            <a:r>
              <a:rPr lang="en-US" sz="2600" dirty="0">
                <a:latin typeface="Arial" panose="020B0604020202020204" pitchFamily="34" charset="0"/>
                <a:cs typeface="Arial" panose="020B0604020202020204" pitchFamily="34" charset="0"/>
              </a:rPr>
              <a:t>Jesus makes it clear in today’s passage that whenever we serve anyone in need, we are serving Him. Christians often see themselves as the hands and feet of Jesus. But Jesus is also seen in the needs of others around us. Do you have eyes to “see Him” in such situations?</a:t>
            </a:r>
          </a:p>
        </p:txBody>
      </p:sp>
    </p:spTree>
    <p:extLst>
      <p:ext uri="{BB962C8B-B14F-4D97-AF65-F5344CB8AC3E}">
        <p14:creationId xmlns:p14="http://schemas.microsoft.com/office/powerpoint/2010/main" val="4221509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C5A951-0C64-AB44-8AC5-1E6893AE0FFA}"/>
              </a:ext>
            </a:extLst>
          </p:cNvPr>
          <p:cNvSpPr>
            <a:spLocks noGrp="1"/>
          </p:cNvSpPr>
          <p:nvPr>
            <p:ph type="title"/>
          </p:nvPr>
        </p:nvSpPr>
        <p:spPr/>
        <p:txBody>
          <a:bodyPr/>
          <a:lstStyle/>
          <a:p>
            <a:pPr algn="ctr"/>
            <a:r>
              <a:rPr lang="en-US" dirty="0">
                <a:latin typeface="Arial" panose="020B0604020202020204" pitchFamily="34" charset="0"/>
                <a:cs typeface="Arial" panose="020B0604020202020204" pitchFamily="34" charset="0"/>
              </a:rPr>
              <a:t>Not for the World</a:t>
            </a:r>
          </a:p>
        </p:txBody>
      </p:sp>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p:txBody>
          <a:bodyPr>
            <a:normAutofit fontScale="92500"/>
          </a:bodyPr>
          <a:lstStyle/>
          <a:p>
            <a:pPr marL="0" indent="0">
              <a:spcAft>
                <a:spcPts val="800"/>
              </a:spcAft>
              <a:buNone/>
            </a:pPr>
            <a:r>
              <a:rPr lang="en-US" sz="2600" dirty="0">
                <a:latin typeface="Arial" panose="020B0604020202020204" pitchFamily="34" charset="0"/>
                <a:cs typeface="Arial" panose="020B0604020202020204" pitchFamily="34" charset="0"/>
              </a:rPr>
              <a:t>A businessman traveled to India to represent his company at a meeting. After the day’s sessions ended, he walked through a part of the city where people suffering with leprosy were being cared for.</a:t>
            </a:r>
          </a:p>
          <a:p>
            <a:pPr marL="0" indent="0">
              <a:spcAft>
                <a:spcPts val="800"/>
              </a:spcAft>
              <a:buNone/>
            </a:pPr>
            <a:r>
              <a:rPr lang="en-US" sz="2600" dirty="0">
                <a:latin typeface="Arial" panose="020B0604020202020204" pitchFamily="34" charset="0"/>
                <a:cs typeface="Arial" panose="020B0604020202020204" pitchFamily="34" charset="0"/>
              </a:rPr>
              <a:t>He watched a woman tenderly washing the feet of a man with leprosy, and said, “I wouldn’t do that for the world.” She replied, “For the world, I wouldn’t either.”</a:t>
            </a:r>
          </a:p>
          <a:p>
            <a:pPr marL="0" indent="0">
              <a:spcAft>
                <a:spcPts val="800"/>
              </a:spcAft>
              <a:buNone/>
            </a:pPr>
            <a:r>
              <a:rPr lang="en-US" sz="2600" dirty="0">
                <a:latin typeface="Arial" panose="020B0604020202020204" pitchFamily="34" charset="0"/>
                <a:cs typeface="Arial" panose="020B0604020202020204" pitchFamily="34" charset="0"/>
              </a:rPr>
              <a:t>To minister to others in Jesus’ name means going where others would not. Those who do may wonder whether their efforts are significant. Today’s lesson reveals the answer.</a:t>
            </a:r>
          </a:p>
        </p:txBody>
      </p:sp>
    </p:spTree>
    <p:extLst>
      <p:ext uri="{BB962C8B-B14F-4D97-AF65-F5344CB8AC3E}">
        <p14:creationId xmlns:p14="http://schemas.microsoft.com/office/powerpoint/2010/main" val="1317337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C5A951-0C64-AB44-8AC5-1E6893AE0FFA}"/>
              </a:ext>
            </a:extLst>
          </p:cNvPr>
          <p:cNvSpPr>
            <a:spLocks noGrp="1"/>
          </p:cNvSpPr>
          <p:nvPr>
            <p:ph type="title"/>
          </p:nvPr>
        </p:nvSpPr>
        <p:spPr/>
        <p:txBody>
          <a:bodyPr/>
          <a:lstStyle/>
          <a:p>
            <a:pPr algn="ctr"/>
            <a:r>
              <a:rPr lang="en-US" dirty="0">
                <a:latin typeface="Arial" panose="020B0604020202020204" pitchFamily="34" charset="0"/>
                <a:cs typeface="Arial" panose="020B0604020202020204" pitchFamily="34" charset="0"/>
              </a:rPr>
              <a:t>Into Life</a:t>
            </a:r>
          </a:p>
        </p:txBody>
      </p:sp>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a:xfrm>
            <a:off x="628650" y="1690689"/>
            <a:ext cx="7886700" cy="4486274"/>
          </a:xfrm>
        </p:spPr>
        <p:txBody>
          <a:bodyPr numCol="1">
            <a:normAutofit fontScale="92500" lnSpcReduction="10000"/>
          </a:bodyPr>
          <a:lstStyle/>
          <a:p>
            <a:pPr marL="0" indent="0" algn="ctr">
              <a:buNone/>
            </a:pPr>
            <a:r>
              <a:rPr lang="en-US" sz="2600" b="1" dirty="0">
                <a:latin typeface="Arial" panose="020B0604020202020204" pitchFamily="34" charset="0"/>
                <a:cs typeface="Arial" panose="020B0604020202020204" pitchFamily="34" charset="0"/>
              </a:rPr>
              <a:t>Lacking Sustenance </a:t>
            </a:r>
          </a:p>
          <a:p>
            <a:pPr marL="0" indent="0" algn="ctr">
              <a:buNone/>
            </a:pPr>
            <a:r>
              <a:rPr lang="en-US" sz="2600" b="1" dirty="0">
                <a:latin typeface="Arial" panose="020B0604020202020204" pitchFamily="34" charset="0"/>
                <a:cs typeface="Arial" panose="020B0604020202020204" pitchFamily="34" charset="0"/>
              </a:rPr>
              <a:t>Lacking Emotional Support</a:t>
            </a:r>
          </a:p>
          <a:p>
            <a:pPr marL="0" indent="0" algn="ctr">
              <a:buNone/>
            </a:pPr>
            <a:r>
              <a:rPr lang="en-US" sz="2600" b="1" dirty="0">
                <a:latin typeface="Arial" panose="020B0604020202020204" pitchFamily="34" charset="0"/>
                <a:cs typeface="Arial" panose="020B0604020202020204" pitchFamily="34" charset="0"/>
              </a:rPr>
              <a:t>Lacking Clothing</a:t>
            </a:r>
          </a:p>
          <a:p>
            <a:pPr marL="0" indent="0" algn="ctr">
              <a:buNone/>
            </a:pPr>
            <a:r>
              <a:rPr lang="en-US" sz="2600" b="1" dirty="0">
                <a:latin typeface="Arial" panose="020B0604020202020204" pitchFamily="34" charset="0"/>
                <a:cs typeface="Arial" panose="020B0604020202020204" pitchFamily="34" charset="0"/>
              </a:rPr>
              <a:t>Lacking Good Health</a:t>
            </a:r>
          </a:p>
          <a:p>
            <a:pPr marL="0" indent="0" algn="ctr">
              <a:buNone/>
            </a:pPr>
            <a:r>
              <a:rPr lang="en-US" sz="2600" b="1" dirty="0">
                <a:latin typeface="Arial" panose="020B0604020202020204" pitchFamily="34" charset="0"/>
                <a:cs typeface="Arial" panose="020B0604020202020204" pitchFamily="34" charset="0"/>
              </a:rPr>
              <a:t>Lacking Freedom</a:t>
            </a:r>
          </a:p>
          <a:p>
            <a:pPr marL="0" indent="0">
              <a:buNone/>
            </a:pPr>
            <a:endParaRPr lang="en-US" sz="2600" dirty="0">
              <a:latin typeface="Arial" panose="020B0604020202020204" pitchFamily="34" charset="0"/>
              <a:cs typeface="Arial" panose="020B0604020202020204" pitchFamily="34" charset="0"/>
            </a:endParaRPr>
          </a:p>
          <a:p>
            <a:pPr marL="0" indent="0">
              <a:buNone/>
            </a:pPr>
            <a:r>
              <a:rPr lang="en-US" sz="2600" dirty="0">
                <a:latin typeface="Arial" panose="020B0604020202020204" pitchFamily="34" charset="0"/>
                <a:cs typeface="Arial" panose="020B0604020202020204" pitchFamily="34" charset="0"/>
              </a:rPr>
              <a:t>How would we recognize when someone is having</a:t>
            </a:r>
          </a:p>
          <a:p>
            <a:pPr marL="0" indent="0">
              <a:buNone/>
            </a:pPr>
            <a:r>
              <a:rPr lang="en-US" sz="2600" dirty="0">
                <a:latin typeface="Arial" panose="020B0604020202020204" pitchFamily="34" charset="0"/>
                <a:cs typeface="Arial" panose="020B0604020202020204" pitchFamily="34" charset="0"/>
              </a:rPr>
              <a:t>problems in these area?</a:t>
            </a:r>
          </a:p>
          <a:p>
            <a:pPr marL="0" indent="0">
              <a:buNone/>
            </a:pPr>
            <a:endParaRPr lang="en-US" sz="2600" dirty="0">
              <a:latin typeface="Arial" panose="020B0604020202020204" pitchFamily="34" charset="0"/>
              <a:cs typeface="Arial" panose="020B0604020202020204" pitchFamily="34" charset="0"/>
            </a:endParaRPr>
          </a:p>
          <a:p>
            <a:pPr marL="0" indent="0">
              <a:buNone/>
            </a:pPr>
            <a:r>
              <a:rPr lang="en-US" sz="2600" dirty="0">
                <a:latin typeface="Arial" panose="020B0604020202020204" pitchFamily="34" charset="0"/>
                <a:cs typeface="Arial" panose="020B0604020202020204" pitchFamily="34" charset="0"/>
              </a:rPr>
              <a:t>What would be a good plan for meeting this type of need?</a:t>
            </a:r>
          </a:p>
        </p:txBody>
      </p:sp>
      <p:sp>
        <p:nvSpPr>
          <p:cNvPr id="9" name="Content Placeholder 3">
            <a:extLst>
              <a:ext uri="{FF2B5EF4-FFF2-40B4-BE49-F238E27FC236}">
                <a16:creationId xmlns:a16="http://schemas.microsoft.com/office/drawing/2014/main" id="{AED39877-3B86-3AC1-B08F-B3B716FD987D}"/>
              </a:ext>
            </a:extLst>
          </p:cNvPr>
          <p:cNvSpPr txBox="1">
            <a:spLocks/>
          </p:cNvSpPr>
          <p:nvPr/>
        </p:nvSpPr>
        <p:spPr>
          <a:xfrm>
            <a:off x="799904" y="1690689"/>
            <a:ext cx="7886700" cy="2208278"/>
          </a:xfrm>
          <a:prstGeom prst="rect">
            <a:avLst/>
          </a:prstGeom>
        </p:spPr>
        <p:txBody>
          <a:bodyPr vert="horz" lIns="91440" tIns="45720" rIns="91440" bIns="45720" numCol="1"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tabLst>
                <a:tab pos="457200" algn="l"/>
                <a:tab pos="3941064" algn="ctr"/>
                <a:tab pos="7772400" algn="r"/>
              </a:tabLst>
            </a:pPr>
            <a:r>
              <a:rPr lang="en-US" sz="2400" dirty="0">
                <a:latin typeface="Arial" panose="020B0604020202020204" pitchFamily="34" charset="0"/>
                <a:cs typeface="Arial" panose="020B0604020202020204" pitchFamily="34" charset="0"/>
              </a:rPr>
              <a:t>	</a:t>
            </a:r>
            <a:endParaRPr lang="en-US" sz="2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23262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C5A951-0C64-AB44-8AC5-1E6893AE0FFA}"/>
              </a:ext>
            </a:extLst>
          </p:cNvPr>
          <p:cNvSpPr>
            <a:spLocks noGrp="1"/>
          </p:cNvSpPr>
          <p:nvPr>
            <p:ph type="title"/>
          </p:nvPr>
        </p:nvSpPr>
        <p:spPr>
          <a:xfrm>
            <a:off x="623888" y="938826"/>
            <a:ext cx="7886700" cy="1400613"/>
          </a:xfrm>
        </p:spPr>
        <p:txBody>
          <a:bodyPr>
            <a:normAutofit/>
          </a:bodyPr>
          <a:lstStyle/>
          <a:p>
            <a:pPr algn="ctr"/>
            <a:r>
              <a:rPr lang="en-US" sz="4400" dirty="0">
                <a:latin typeface="Arial" panose="020B0604020202020204" pitchFamily="34" charset="0"/>
                <a:cs typeface="Arial" panose="020B0604020202020204" pitchFamily="34" charset="0"/>
              </a:rPr>
              <a:t>Thought to Remember</a:t>
            </a:r>
          </a:p>
        </p:txBody>
      </p:sp>
      <p:sp>
        <p:nvSpPr>
          <p:cNvPr id="4" name="Content Placeholder 3">
            <a:extLst>
              <a:ext uri="{FF2B5EF4-FFF2-40B4-BE49-F238E27FC236}">
                <a16:creationId xmlns:a16="http://schemas.microsoft.com/office/drawing/2014/main" id="{12C3A26F-61B3-6C4E-BA96-49A6880DC6B6}"/>
              </a:ext>
            </a:extLst>
          </p:cNvPr>
          <p:cNvSpPr>
            <a:spLocks noGrp="1"/>
          </p:cNvSpPr>
          <p:nvPr>
            <p:ph type="body" idx="1"/>
          </p:nvPr>
        </p:nvSpPr>
        <p:spPr>
          <a:xfrm>
            <a:off x="623888" y="2339439"/>
            <a:ext cx="7886700" cy="2811388"/>
          </a:xfrm>
        </p:spPr>
        <p:txBody>
          <a:bodyPr>
            <a:normAutofit/>
          </a:bodyPr>
          <a:lstStyle/>
          <a:p>
            <a:pPr marL="0" indent="0" algn="ctr">
              <a:buNone/>
            </a:pPr>
            <a:r>
              <a:rPr lang="en-US" sz="2800" dirty="0">
                <a:latin typeface="Arial" panose="020B0604020202020204" pitchFamily="34" charset="0"/>
                <a:cs typeface="Arial" panose="020B0604020202020204" pitchFamily="34" charset="0"/>
              </a:rPr>
              <a:t>Jesus is closer than we realize.</a:t>
            </a:r>
          </a:p>
        </p:txBody>
      </p:sp>
    </p:spTree>
    <p:extLst>
      <p:ext uri="{BB962C8B-B14F-4D97-AF65-F5344CB8AC3E}">
        <p14:creationId xmlns:p14="http://schemas.microsoft.com/office/powerpoint/2010/main" val="4178329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7AFA4F-CB4F-394D-9A7F-D724AAEA838C}"/>
              </a:ext>
            </a:extLst>
          </p:cNvPr>
          <p:cNvSpPr>
            <a:spLocks noGrp="1"/>
          </p:cNvSpPr>
          <p:nvPr>
            <p:ph type="ctrTitle"/>
          </p:nvPr>
        </p:nvSpPr>
        <p:spPr>
          <a:xfrm>
            <a:off x="0" y="1520042"/>
            <a:ext cx="9142975" cy="1448789"/>
          </a:xfrm>
          <a:solidFill>
            <a:schemeClr val="accent5">
              <a:lumMod val="60000"/>
              <a:lumOff val="40000"/>
              <a:alpha val="85155"/>
            </a:schemeClr>
          </a:solidFill>
        </p:spPr>
        <p:txBody>
          <a:bodyPr anchor="b" anchorCtr="0">
            <a:normAutofit/>
          </a:bodyPr>
          <a:lstStyle/>
          <a:p>
            <a:pPr algn="r"/>
            <a:r>
              <a:rPr lang="en-US" sz="3300" b="1" dirty="0">
                <a:latin typeface="Arial" panose="020B0604020202020204" pitchFamily="34" charset="0"/>
                <a:cs typeface="Arial" panose="020B0604020202020204" pitchFamily="34" charset="0"/>
              </a:rPr>
              <a:t>A Kingdom of Priests, A Holy Nation</a:t>
            </a:r>
          </a:p>
        </p:txBody>
      </p:sp>
      <p:sp>
        <p:nvSpPr>
          <p:cNvPr id="4" name="Subtitle 3">
            <a:extLst>
              <a:ext uri="{FF2B5EF4-FFF2-40B4-BE49-F238E27FC236}">
                <a16:creationId xmlns:a16="http://schemas.microsoft.com/office/drawing/2014/main" id="{935C3F4F-FDB4-AE4B-A3D4-4439A53FA9DD}"/>
              </a:ext>
            </a:extLst>
          </p:cNvPr>
          <p:cNvSpPr>
            <a:spLocks noGrp="1"/>
          </p:cNvSpPr>
          <p:nvPr>
            <p:ph type="subTitle" idx="1"/>
          </p:nvPr>
        </p:nvSpPr>
        <p:spPr>
          <a:xfrm>
            <a:off x="6092042" y="1538700"/>
            <a:ext cx="3050934" cy="444482"/>
          </a:xfrm>
          <a:noFill/>
        </p:spPr>
        <p:txBody>
          <a:bodyPr vert="horz" lIns="91440" tIns="45720" rIns="91440" bIns="45720" rtlCol="0" anchor="t">
            <a:normAutofit/>
          </a:bodyPr>
          <a:lstStyle/>
          <a:p>
            <a:pPr algn="r"/>
            <a:r>
              <a:rPr lang="en-US" sz="1800" dirty="0">
                <a:solidFill>
                  <a:schemeClr val="tx1">
                    <a:lumMod val="85000"/>
                    <a:lumOff val="15000"/>
                  </a:schemeClr>
                </a:solidFill>
                <a:latin typeface="Arial" panose="020B0604020202020204" pitchFamily="34" charset="0"/>
                <a:cs typeface="Arial" panose="020B0604020202020204" pitchFamily="34" charset="0"/>
              </a:rPr>
              <a:t>Next Week’s Lesson</a:t>
            </a:r>
          </a:p>
        </p:txBody>
      </p:sp>
      <p:pic>
        <p:nvPicPr>
          <p:cNvPr id="7" name="Picture 6">
            <a:extLst>
              <a:ext uri="{FF2B5EF4-FFF2-40B4-BE49-F238E27FC236}">
                <a16:creationId xmlns:a16="http://schemas.microsoft.com/office/drawing/2014/main" id="{24732A36-0A1B-9940-8D5F-2E286C9F5B5E}"/>
              </a:ext>
            </a:extLst>
          </p:cNvPr>
          <p:cNvPicPr>
            <a:picLocks noChangeAspect="1"/>
          </p:cNvPicPr>
          <p:nvPr/>
        </p:nvPicPr>
        <p:blipFill>
          <a:blip r:embed="rId2"/>
          <a:stretch>
            <a:fillRect/>
          </a:stretch>
        </p:blipFill>
        <p:spPr>
          <a:xfrm>
            <a:off x="165965" y="6302495"/>
            <a:ext cx="1277860" cy="290540"/>
          </a:xfrm>
          <a:prstGeom prst="rect">
            <a:avLst/>
          </a:prstGeom>
          <a:ln>
            <a:noFill/>
          </a:ln>
        </p:spPr>
      </p:pic>
    </p:spTree>
    <p:extLst>
      <p:ext uri="{BB962C8B-B14F-4D97-AF65-F5344CB8AC3E}">
        <p14:creationId xmlns:p14="http://schemas.microsoft.com/office/powerpoint/2010/main" val="32865237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C5A951-0C64-AB44-8AC5-1E6893AE0FFA}"/>
              </a:ext>
            </a:extLst>
          </p:cNvPr>
          <p:cNvSpPr>
            <a:spLocks noGrp="1"/>
          </p:cNvSpPr>
          <p:nvPr>
            <p:ph type="title"/>
          </p:nvPr>
        </p:nvSpPr>
        <p:spPr/>
        <p:txBody>
          <a:bodyPr/>
          <a:lstStyle/>
          <a:p>
            <a:pPr algn="ctr"/>
            <a:r>
              <a:rPr lang="en-US" dirty="0">
                <a:latin typeface="Arial" panose="020B0604020202020204" pitchFamily="34" charset="0"/>
                <a:cs typeface="Arial" panose="020B0604020202020204" pitchFamily="34" charset="0"/>
              </a:rPr>
              <a:t>Lesson Context</a:t>
            </a:r>
          </a:p>
        </p:txBody>
      </p:sp>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p:txBody>
          <a:bodyPr/>
          <a:lstStyle/>
          <a:p>
            <a:pPr marL="0" indent="0">
              <a:spcAft>
                <a:spcPts val="800"/>
              </a:spcAft>
              <a:buNone/>
            </a:pPr>
            <a:r>
              <a:rPr lang="en-US" sz="2600" dirty="0">
                <a:latin typeface="Arial" panose="020B0604020202020204" pitchFamily="34" charset="0"/>
                <a:cs typeface="Arial" panose="020B0604020202020204" pitchFamily="34" charset="0"/>
              </a:rPr>
              <a:t>The setting of our lesson is during a busy day of teaching during the final week of Jesus’ earthly ministry.</a:t>
            </a:r>
          </a:p>
          <a:p>
            <a:pPr marL="0" indent="0">
              <a:spcAft>
                <a:spcPts val="800"/>
              </a:spcAft>
              <a:buNone/>
            </a:pPr>
            <a:r>
              <a:rPr lang="en-US" sz="2600" dirty="0">
                <a:latin typeface="Arial" panose="020B0604020202020204" pitchFamily="34" charset="0"/>
                <a:cs typeface="Arial" panose="020B0604020202020204" pitchFamily="34" charset="0"/>
              </a:rPr>
              <a:t>As part of His “Olivet Discourse” of Matthew 24:3–25:46, Jesus taught the truth of today’s lesson, probably on Wednesday of what is often called Passion Week.</a:t>
            </a:r>
          </a:p>
          <a:p>
            <a:pPr marL="0" indent="0">
              <a:spcAft>
                <a:spcPts val="800"/>
              </a:spcAft>
              <a:buNone/>
            </a:pPr>
            <a:r>
              <a:rPr lang="en-US" sz="2600" dirty="0">
                <a:latin typeface="Arial" panose="020B0604020202020204" pitchFamily="34" charset="0"/>
                <a:cs typeface="Arial" panose="020B0604020202020204" pitchFamily="34" charset="0"/>
              </a:rPr>
              <a:t>The Olivet Discourse began when the disciples asked Jesus about the sign of His coming and of the end of the world.</a:t>
            </a:r>
          </a:p>
        </p:txBody>
      </p:sp>
    </p:spTree>
    <p:extLst>
      <p:ext uri="{BB962C8B-B14F-4D97-AF65-F5344CB8AC3E}">
        <p14:creationId xmlns:p14="http://schemas.microsoft.com/office/powerpoint/2010/main" val="1161586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C5A951-0C64-AB44-8AC5-1E6893AE0FFA}"/>
              </a:ext>
            </a:extLst>
          </p:cNvPr>
          <p:cNvSpPr>
            <a:spLocks noGrp="1"/>
          </p:cNvSpPr>
          <p:nvPr>
            <p:ph type="title"/>
          </p:nvPr>
        </p:nvSpPr>
        <p:spPr/>
        <p:txBody>
          <a:bodyPr/>
          <a:lstStyle/>
          <a:p>
            <a:pPr algn="ctr"/>
            <a:r>
              <a:rPr lang="en-US" dirty="0">
                <a:latin typeface="Arial" panose="020B0604020202020204" pitchFamily="34" charset="0"/>
                <a:cs typeface="Arial" panose="020B0604020202020204" pitchFamily="34" charset="0"/>
              </a:rPr>
              <a:t>Lesson Context</a:t>
            </a:r>
          </a:p>
        </p:txBody>
      </p:sp>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p:txBody>
          <a:bodyPr/>
          <a:lstStyle/>
          <a:p>
            <a:pPr marL="0" indent="0">
              <a:spcAft>
                <a:spcPts val="800"/>
              </a:spcAft>
              <a:buNone/>
            </a:pPr>
            <a:r>
              <a:rPr lang="en-US" sz="2600" dirty="0">
                <a:latin typeface="Arial" panose="020B0604020202020204" pitchFamily="34" charset="0"/>
                <a:cs typeface="Arial" panose="020B0604020202020204" pitchFamily="34" charset="0"/>
              </a:rPr>
              <a:t>Jesus replied with a warning against deceptive signs and predictions of persecution.</a:t>
            </a:r>
          </a:p>
          <a:p>
            <a:pPr marL="0" indent="0">
              <a:spcAft>
                <a:spcPts val="800"/>
              </a:spcAft>
              <a:buNone/>
            </a:pPr>
            <a:r>
              <a:rPr lang="en-US" sz="2600" dirty="0">
                <a:latin typeface="Arial" panose="020B0604020202020204" pitchFamily="34" charset="0"/>
                <a:cs typeface="Arial" panose="020B0604020202020204" pitchFamily="34" charset="0"/>
              </a:rPr>
              <a:t>Then He shifted to genuine signs, followed by a lengthy challenge to expect the unexpected.</a:t>
            </a:r>
          </a:p>
          <a:p>
            <a:pPr marL="0" indent="0">
              <a:spcAft>
                <a:spcPts val="800"/>
              </a:spcAft>
              <a:buNone/>
            </a:pPr>
            <a:r>
              <a:rPr lang="en-US" sz="2600" dirty="0">
                <a:latin typeface="Arial" panose="020B0604020202020204" pitchFamily="34" charset="0"/>
                <a:cs typeface="Arial" panose="020B0604020202020204" pitchFamily="34" charset="0"/>
              </a:rPr>
              <a:t>Jesus then illustrated what He had been saying with two parables: the parable of the 10 virgins and the parable of the talents (which, in Luke, is known as the parable of the pounds).</a:t>
            </a:r>
          </a:p>
        </p:txBody>
      </p:sp>
    </p:spTree>
    <p:extLst>
      <p:ext uri="{BB962C8B-B14F-4D97-AF65-F5344CB8AC3E}">
        <p14:creationId xmlns:p14="http://schemas.microsoft.com/office/powerpoint/2010/main" val="406630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C5A951-0C64-AB44-8AC5-1E6893AE0FFA}"/>
              </a:ext>
            </a:extLst>
          </p:cNvPr>
          <p:cNvSpPr>
            <a:spLocks noGrp="1"/>
          </p:cNvSpPr>
          <p:nvPr>
            <p:ph type="title"/>
          </p:nvPr>
        </p:nvSpPr>
        <p:spPr/>
        <p:txBody>
          <a:bodyPr/>
          <a:lstStyle/>
          <a:p>
            <a:pPr algn="ctr"/>
            <a:r>
              <a:rPr lang="en-US" dirty="0">
                <a:latin typeface="Arial" panose="020B0604020202020204" pitchFamily="34" charset="0"/>
                <a:cs typeface="Arial" panose="020B0604020202020204" pitchFamily="34" charset="0"/>
              </a:rPr>
              <a:t>Lesson Context</a:t>
            </a:r>
          </a:p>
        </p:txBody>
      </p:sp>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p:txBody>
          <a:bodyPr>
            <a:normAutofit lnSpcReduction="10000"/>
          </a:bodyPr>
          <a:lstStyle/>
          <a:p>
            <a:pPr marL="0" indent="0">
              <a:spcAft>
                <a:spcPts val="800"/>
              </a:spcAft>
              <a:buNone/>
            </a:pPr>
            <a:r>
              <a:rPr lang="en-US" sz="2600" dirty="0">
                <a:latin typeface="Arial" panose="020B0604020202020204" pitchFamily="34" charset="0"/>
                <a:cs typeface="Arial" panose="020B0604020202020204" pitchFamily="34" charset="0"/>
              </a:rPr>
              <a:t>The chapter closes with a dramatic picture of the final judgment—today’s lesson of Matthew 25:31-46.</a:t>
            </a:r>
          </a:p>
          <a:p>
            <a:pPr marL="0" indent="0">
              <a:spcAft>
                <a:spcPts val="800"/>
              </a:spcAft>
              <a:buNone/>
            </a:pPr>
            <a:r>
              <a:rPr lang="en-US" sz="2600" dirty="0">
                <a:latin typeface="Arial" panose="020B0604020202020204" pitchFamily="34" charset="0"/>
                <a:cs typeface="Arial" panose="020B0604020202020204" pitchFamily="34" charset="0"/>
              </a:rPr>
              <a:t>There is some debate about whether it is a parable or not. Parables usually compare something earthly to “the kingdom of heaven.” Matthew 25:31-46 does not have this feature.</a:t>
            </a:r>
          </a:p>
          <a:p>
            <a:pPr marL="0" indent="0">
              <a:spcAft>
                <a:spcPts val="800"/>
              </a:spcAft>
              <a:buNone/>
            </a:pPr>
            <a:r>
              <a:rPr lang="en-US" sz="2600" dirty="0">
                <a:latin typeface="Arial" panose="020B0604020202020204" pitchFamily="34" charset="0"/>
                <a:cs typeface="Arial" panose="020B0604020202020204" pitchFamily="34" charset="0"/>
              </a:rPr>
              <a:t>The only comparison that might result in this being considered a parable is Matthew 25:32. The final judgment is compared with a shepherd’s separation of “sheep” from “goats.” But this is more a metaphor (figurative or symbolic language) than a parable.</a:t>
            </a:r>
          </a:p>
        </p:txBody>
      </p:sp>
    </p:spTree>
    <p:extLst>
      <p:ext uri="{BB962C8B-B14F-4D97-AF65-F5344CB8AC3E}">
        <p14:creationId xmlns:p14="http://schemas.microsoft.com/office/powerpoint/2010/main" val="3978357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C5A951-0C64-AB44-8AC5-1E6893AE0FFA}"/>
              </a:ext>
            </a:extLst>
          </p:cNvPr>
          <p:cNvSpPr>
            <a:spLocks noGrp="1"/>
          </p:cNvSpPr>
          <p:nvPr>
            <p:ph type="title"/>
          </p:nvPr>
        </p:nvSpPr>
        <p:spPr/>
        <p:txBody>
          <a:bodyPr/>
          <a:lstStyle/>
          <a:p>
            <a:pPr algn="ctr"/>
            <a:r>
              <a:rPr lang="en-US" dirty="0">
                <a:latin typeface="Arial" panose="020B0604020202020204" pitchFamily="34" charset="0"/>
                <a:cs typeface="Arial" panose="020B0604020202020204" pitchFamily="34" charset="0"/>
              </a:rPr>
              <a:t>Into the Lesson</a:t>
            </a:r>
          </a:p>
        </p:txBody>
      </p:sp>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p:txBody>
          <a:bodyPr>
            <a:normAutofit lnSpcReduction="10000"/>
          </a:bodyPr>
          <a:lstStyle/>
          <a:p>
            <a:pPr marL="0" indent="0" algn="ctr">
              <a:buNone/>
            </a:pPr>
            <a:r>
              <a:rPr lang="en-US" sz="2600" b="1" dirty="0">
                <a:latin typeface="Arial" panose="020B0604020202020204" pitchFamily="34" charset="0"/>
                <a:cs typeface="Arial" panose="020B0604020202020204" pitchFamily="34" charset="0"/>
              </a:rPr>
              <a:t>Biblical Helping? Agree or disagree?</a:t>
            </a:r>
          </a:p>
          <a:p>
            <a:pPr marL="0" indent="0">
              <a:spcAft>
                <a:spcPts val="800"/>
              </a:spcAft>
              <a:buNone/>
            </a:pPr>
            <a:r>
              <a:rPr lang="en-US" sz="2600" dirty="0">
                <a:latin typeface="Arial" panose="020B0604020202020204" pitchFamily="34" charset="0"/>
                <a:cs typeface="Arial" panose="020B0604020202020204" pitchFamily="34" charset="0"/>
              </a:rPr>
              <a:t>When meeting needs, Christians should first explore the availability of government programs.</a:t>
            </a:r>
          </a:p>
          <a:p>
            <a:pPr marL="0" indent="0">
              <a:spcAft>
                <a:spcPts val="800"/>
              </a:spcAft>
              <a:buNone/>
            </a:pPr>
            <a:r>
              <a:rPr lang="en-US" sz="2600" dirty="0">
                <a:latin typeface="Arial" panose="020B0604020202020204" pitchFamily="34" charset="0"/>
                <a:cs typeface="Arial" panose="020B0604020202020204" pitchFamily="34" charset="0"/>
              </a:rPr>
              <a:t>Giving cash to meet a need is often a good idea.</a:t>
            </a:r>
          </a:p>
          <a:p>
            <a:pPr marL="0" indent="0">
              <a:spcAft>
                <a:spcPts val="800"/>
              </a:spcAft>
              <a:buNone/>
            </a:pPr>
            <a:r>
              <a:rPr lang="en-US" sz="2600" dirty="0">
                <a:latin typeface="Arial" panose="020B0604020202020204" pitchFamily="34" charset="0"/>
                <a:cs typeface="Arial" panose="020B0604020202020204" pitchFamily="34" charset="0"/>
              </a:rPr>
              <a:t>Meeting a need of a poverty-stricken person is best done by church committee.</a:t>
            </a:r>
          </a:p>
          <a:p>
            <a:pPr marL="0" indent="0">
              <a:spcAft>
                <a:spcPts val="800"/>
              </a:spcAft>
              <a:buNone/>
            </a:pPr>
            <a:r>
              <a:rPr lang="en-US" sz="2600" dirty="0">
                <a:latin typeface="Arial" panose="020B0604020202020204" pitchFamily="34" charset="0"/>
                <a:cs typeface="Arial" panose="020B0604020202020204" pitchFamily="34" charset="0"/>
              </a:rPr>
              <a:t>The needs of an unbeliever should be treated differently than those of a fellow Christian.</a:t>
            </a:r>
          </a:p>
          <a:p>
            <a:pPr marL="0" indent="0">
              <a:spcAft>
                <a:spcPts val="800"/>
              </a:spcAft>
              <a:buNone/>
            </a:pPr>
            <a:r>
              <a:rPr lang="en-US" sz="2600" dirty="0">
                <a:latin typeface="Arial" panose="020B0604020202020204" pitchFamily="34" charset="0"/>
                <a:cs typeface="Arial" panose="020B0604020202020204" pitchFamily="34" charset="0"/>
              </a:rPr>
              <a:t>When it comes to deciding </a:t>
            </a:r>
            <a:r>
              <a:rPr lang="en-US" sz="2600" i="1" dirty="0">
                <a:latin typeface="Arial" panose="020B0604020202020204" pitchFamily="34" charset="0"/>
                <a:cs typeface="Arial" panose="020B0604020202020204" pitchFamily="34" charset="0"/>
              </a:rPr>
              <a:t>when, who, </a:t>
            </a:r>
            <a:r>
              <a:rPr lang="en-US" sz="2600" dirty="0">
                <a:latin typeface="Arial" panose="020B0604020202020204" pitchFamily="34" charset="0"/>
                <a:cs typeface="Arial" panose="020B0604020202020204" pitchFamily="34" charset="0"/>
              </a:rPr>
              <a:t>and </a:t>
            </a:r>
            <a:r>
              <a:rPr lang="en-US" sz="2600" i="1" dirty="0">
                <a:latin typeface="Arial" panose="020B0604020202020204" pitchFamily="34" charset="0"/>
                <a:cs typeface="Arial" panose="020B0604020202020204" pitchFamily="34" charset="0"/>
              </a:rPr>
              <a:t>how</a:t>
            </a:r>
            <a:r>
              <a:rPr lang="en-US" sz="2600" dirty="0">
                <a:latin typeface="Arial" panose="020B0604020202020204" pitchFamily="34" charset="0"/>
                <a:cs typeface="Arial" panose="020B0604020202020204" pitchFamily="34" charset="0"/>
              </a:rPr>
              <a:t> to help others, Jesus should be my boss.</a:t>
            </a:r>
          </a:p>
        </p:txBody>
      </p:sp>
    </p:spTree>
    <p:extLst>
      <p:ext uri="{BB962C8B-B14F-4D97-AF65-F5344CB8AC3E}">
        <p14:creationId xmlns:p14="http://schemas.microsoft.com/office/powerpoint/2010/main" val="1072218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C5A951-0C64-AB44-8AC5-1E6893AE0FFA}"/>
              </a:ext>
            </a:extLst>
          </p:cNvPr>
          <p:cNvSpPr>
            <a:spLocks noGrp="1"/>
          </p:cNvSpPr>
          <p:nvPr>
            <p:ph type="title"/>
          </p:nvPr>
        </p:nvSpPr>
        <p:spPr>
          <a:xfrm>
            <a:off x="623888" y="1322999"/>
            <a:ext cx="7886700" cy="2106001"/>
          </a:xfrm>
        </p:spPr>
        <p:txBody>
          <a:bodyPr>
            <a:normAutofit/>
          </a:bodyPr>
          <a:lstStyle/>
          <a:p>
            <a:pPr algn="ctr"/>
            <a:r>
              <a:rPr lang="en-US" sz="4400" dirty="0">
                <a:latin typeface="Arial" panose="020B0604020202020204" pitchFamily="34" charset="0"/>
                <a:cs typeface="Arial" panose="020B0604020202020204" pitchFamily="34" charset="0"/>
              </a:rPr>
              <a:t>I. The Judge</a:t>
            </a:r>
            <a:br>
              <a:rPr lang="en-US" sz="4400" dirty="0">
                <a:latin typeface="Arial" panose="020B0604020202020204" pitchFamily="34" charset="0"/>
                <a:cs typeface="Arial" panose="020B0604020202020204" pitchFamily="34" charset="0"/>
              </a:rPr>
            </a:br>
            <a:r>
              <a:rPr lang="en-US" sz="4400" dirty="0">
                <a:latin typeface="Arial" panose="020B0604020202020204" pitchFamily="34" charset="0"/>
                <a:cs typeface="Arial" panose="020B0604020202020204" pitchFamily="34" charset="0"/>
              </a:rPr>
              <a:t>Matthew 25:31-33</a:t>
            </a:r>
          </a:p>
        </p:txBody>
      </p:sp>
      <p:sp>
        <p:nvSpPr>
          <p:cNvPr id="4" name="Content Placeholder 3">
            <a:extLst>
              <a:ext uri="{FF2B5EF4-FFF2-40B4-BE49-F238E27FC236}">
                <a16:creationId xmlns:a16="http://schemas.microsoft.com/office/drawing/2014/main" id="{12C3A26F-61B3-6C4E-BA96-49A6880DC6B6}"/>
              </a:ext>
            </a:extLst>
          </p:cNvPr>
          <p:cNvSpPr>
            <a:spLocks noGrp="1"/>
          </p:cNvSpPr>
          <p:nvPr>
            <p:ph type="body" idx="1"/>
          </p:nvPr>
        </p:nvSpPr>
        <p:spPr>
          <a:xfrm>
            <a:off x="623888" y="3815740"/>
            <a:ext cx="7886700" cy="3042260"/>
          </a:xfrm>
        </p:spPr>
        <p:txBody>
          <a:bodyPr>
            <a:normAutofit/>
          </a:bodyPr>
          <a:lstStyle/>
          <a:p>
            <a:pPr marL="514350" indent="-514350">
              <a:buFont typeface="+mj-lt"/>
              <a:buAutoNum type="alphaUcPeriod"/>
            </a:pPr>
            <a:r>
              <a:rPr lang="en-US" sz="2800" dirty="0">
                <a:latin typeface="Arial" panose="020B0604020202020204" pitchFamily="34" charset="0"/>
                <a:cs typeface="Arial" panose="020B0604020202020204" pitchFamily="34" charset="0"/>
              </a:rPr>
              <a:t>Glorious Moment (v. 31)</a:t>
            </a:r>
          </a:p>
          <a:p>
            <a:pPr marL="514350" indent="-514350">
              <a:buFont typeface="+mj-lt"/>
              <a:buAutoNum type="alphaUcPeriod"/>
            </a:pPr>
            <a:endParaRPr lang="en-US" sz="2800" dirty="0">
              <a:latin typeface="Arial" panose="020B0604020202020204" pitchFamily="34" charset="0"/>
              <a:cs typeface="Arial" panose="020B0604020202020204" pitchFamily="34" charset="0"/>
            </a:endParaRPr>
          </a:p>
          <a:p>
            <a:pPr marL="514350" indent="-514350">
              <a:buFont typeface="+mj-lt"/>
              <a:buAutoNum type="alphaUcPeriod"/>
            </a:pPr>
            <a:r>
              <a:rPr lang="en-US" sz="2800" dirty="0">
                <a:latin typeface="Arial" panose="020B0604020202020204" pitchFamily="34" charset="0"/>
                <a:cs typeface="Arial" panose="020B0604020202020204" pitchFamily="34" charset="0"/>
              </a:rPr>
              <a:t>Great Gathering (vv. 32-33)</a:t>
            </a:r>
          </a:p>
          <a:p>
            <a:pPr marL="514350" indent="-514350">
              <a:buFont typeface="+mj-lt"/>
              <a:buAutoNum type="alphaUcPeriod"/>
            </a:pP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87618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p:txBody>
          <a:bodyPr/>
          <a:lstStyle/>
          <a:p>
            <a:pPr marL="0" indent="0">
              <a:buNone/>
            </a:pPr>
            <a:r>
              <a:rPr lang="en-US" sz="3600" dirty="0">
                <a:latin typeface="Arial" panose="020B0604020202020204" pitchFamily="34" charset="0"/>
                <a:cs typeface="Arial" panose="020B0604020202020204" pitchFamily="34" charset="0"/>
              </a:rPr>
              <a:t>What Do You Think?</a:t>
            </a:r>
          </a:p>
          <a:p>
            <a:pPr marL="0" indent="0">
              <a:buNone/>
            </a:pPr>
            <a:r>
              <a:rPr lang="en-US" sz="2600" dirty="0">
                <a:latin typeface="Arial" panose="020B0604020202020204" pitchFamily="34" charset="0"/>
                <a:cs typeface="Arial" panose="020B0604020202020204" pitchFamily="34" charset="0"/>
              </a:rPr>
              <a:t>What do you have to do in order to be ready for the return of Christ the King?</a:t>
            </a:r>
          </a:p>
          <a:p>
            <a:pPr marL="0" indent="0">
              <a:buNone/>
            </a:pPr>
            <a:endParaRPr lang="en-US" dirty="0">
              <a:latin typeface="Arial" panose="020B0604020202020204" pitchFamily="34" charset="0"/>
              <a:cs typeface="Arial" panose="020B0604020202020204" pitchFamily="34" charset="0"/>
            </a:endParaRPr>
          </a:p>
          <a:p>
            <a:pPr marL="0" indent="0">
              <a:buNone/>
            </a:pPr>
            <a:r>
              <a:rPr lang="en-US" sz="3600" dirty="0">
                <a:latin typeface="Arial" panose="020B0604020202020204" pitchFamily="34" charset="0"/>
                <a:cs typeface="Arial" panose="020B0604020202020204" pitchFamily="34" charset="0"/>
              </a:rPr>
              <a:t>Digging Deeper</a:t>
            </a:r>
          </a:p>
          <a:p>
            <a:pPr marL="0" indent="0">
              <a:buNone/>
            </a:pPr>
            <a:r>
              <a:rPr lang="en-US" sz="2600" dirty="0">
                <a:latin typeface="Arial" panose="020B0604020202020204" pitchFamily="34" charset="0"/>
                <a:cs typeface="Arial" panose="020B0604020202020204" pitchFamily="34" charset="0"/>
              </a:rPr>
              <a:t>If the King were to return today, how would He evaluate your faith?</a:t>
            </a:r>
          </a:p>
        </p:txBody>
      </p:sp>
    </p:spTree>
    <p:extLst>
      <p:ext uri="{BB962C8B-B14F-4D97-AF65-F5344CB8AC3E}">
        <p14:creationId xmlns:p14="http://schemas.microsoft.com/office/powerpoint/2010/main" val="501095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C5A951-0C64-AB44-8AC5-1E6893AE0FFA}"/>
              </a:ext>
            </a:extLst>
          </p:cNvPr>
          <p:cNvSpPr>
            <a:spLocks noGrp="1"/>
          </p:cNvSpPr>
          <p:nvPr>
            <p:ph type="title"/>
          </p:nvPr>
        </p:nvSpPr>
        <p:spPr>
          <a:xfrm>
            <a:off x="623888" y="303098"/>
            <a:ext cx="7886700" cy="2106001"/>
          </a:xfrm>
        </p:spPr>
        <p:txBody>
          <a:bodyPr>
            <a:normAutofit/>
          </a:bodyPr>
          <a:lstStyle/>
          <a:p>
            <a:pPr algn="ctr"/>
            <a:r>
              <a:rPr lang="en-US" sz="4400" dirty="0">
                <a:latin typeface="Arial" panose="020B0604020202020204" pitchFamily="34" charset="0"/>
                <a:cs typeface="Arial" panose="020B0604020202020204" pitchFamily="34" charset="0"/>
              </a:rPr>
              <a:t>II. The Sheep</a:t>
            </a:r>
            <a:br>
              <a:rPr lang="en-US" sz="4400" dirty="0">
                <a:latin typeface="Arial" panose="020B0604020202020204" pitchFamily="34" charset="0"/>
                <a:cs typeface="Arial" panose="020B0604020202020204" pitchFamily="34" charset="0"/>
              </a:rPr>
            </a:br>
            <a:r>
              <a:rPr lang="en-US" sz="4400" dirty="0">
                <a:latin typeface="Arial" panose="020B0604020202020204" pitchFamily="34" charset="0"/>
                <a:cs typeface="Arial" panose="020B0604020202020204" pitchFamily="34" charset="0"/>
              </a:rPr>
              <a:t>Matthew 25:34-40</a:t>
            </a:r>
          </a:p>
        </p:txBody>
      </p:sp>
      <p:sp>
        <p:nvSpPr>
          <p:cNvPr id="4" name="Content Placeholder 3">
            <a:extLst>
              <a:ext uri="{FF2B5EF4-FFF2-40B4-BE49-F238E27FC236}">
                <a16:creationId xmlns:a16="http://schemas.microsoft.com/office/drawing/2014/main" id="{12C3A26F-61B3-6C4E-BA96-49A6880DC6B6}"/>
              </a:ext>
            </a:extLst>
          </p:cNvPr>
          <p:cNvSpPr>
            <a:spLocks noGrp="1"/>
          </p:cNvSpPr>
          <p:nvPr>
            <p:ph type="body" idx="1"/>
          </p:nvPr>
        </p:nvSpPr>
        <p:spPr>
          <a:xfrm>
            <a:off x="623888" y="2795838"/>
            <a:ext cx="7886700" cy="3759063"/>
          </a:xfrm>
        </p:spPr>
        <p:txBody>
          <a:bodyPr>
            <a:normAutofit/>
          </a:bodyPr>
          <a:lstStyle/>
          <a:p>
            <a:pPr marL="514350" indent="-514350">
              <a:buFont typeface="+mj-lt"/>
              <a:buAutoNum type="alphaUcPeriod"/>
            </a:pPr>
            <a:r>
              <a:rPr lang="en-US" sz="2800" dirty="0">
                <a:latin typeface="Arial" panose="020B0604020202020204" pitchFamily="34" charset="0"/>
                <a:cs typeface="Arial" panose="020B0604020202020204" pitchFamily="34" charset="0"/>
              </a:rPr>
              <a:t>Invitation (v. 34)</a:t>
            </a:r>
          </a:p>
          <a:p>
            <a:pPr marL="514350" indent="-514350">
              <a:buFont typeface="+mj-lt"/>
              <a:buAutoNum type="alphaUcPeriod"/>
            </a:pPr>
            <a:endParaRPr lang="en-US" sz="2800" dirty="0">
              <a:latin typeface="Arial" panose="020B0604020202020204" pitchFamily="34" charset="0"/>
              <a:cs typeface="Arial" panose="020B0604020202020204" pitchFamily="34" charset="0"/>
            </a:endParaRPr>
          </a:p>
          <a:p>
            <a:pPr marL="514350" indent="-514350">
              <a:buFont typeface="+mj-lt"/>
              <a:buAutoNum type="alphaUcPeriod"/>
            </a:pPr>
            <a:r>
              <a:rPr lang="en-US" sz="2800" dirty="0">
                <a:latin typeface="Arial" panose="020B0604020202020204" pitchFamily="34" charset="0"/>
                <a:cs typeface="Arial" panose="020B0604020202020204" pitchFamily="34" charset="0"/>
              </a:rPr>
              <a:t>Explanation (vv. 35-36)</a:t>
            </a:r>
          </a:p>
          <a:p>
            <a:pPr marL="514350" indent="-514350">
              <a:buFont typeface="+mj-lt"/>
              <a:buAutoNum type="alphaUcPeriod"/>
            </a:pPr>
            <a:endParaRPr lang="en-US" sz="2800" dirty="0">
              <a:latin typeface="Arial" panose="020B0604020202020204" pitchFamily="34" charset="0"/>
              <a:cs typeface="Arial" panose="020B0604020202020204" pitchFamily="34" charset="0"/>
            </a:endParaRPr>
          </a:p>
          <a:p>
            <a:pPr marL="514350" indent="-514350">
              <a:buFont typeface="+mj-lt"/>
              <a:buAutoNum type="alphaUcPeriod"/>
            </a:pPr>
            <a:r>
              <a:rPr lang="en-US" sz="2800" dirty="0">
                <a:latin typeface="Arial" panose="020B0604020202020204" pitchFamily="34" charset="0"/>
                <a:cs typeface="Arial" panose="020B0604020202020204" pitchFamily="34" charset="0"/>
              </a:rPr>
              <a:t>Consternation (vv. 37-39)</a:t>
            </a:r>
          </a:p>
          <a:p>
            <a:pPr marL="514350" indent="-514350">
              <a:buFont typeface="+mj-lt"/>
              <a:buAutoNum type="alphaUcPeriod"/>
            </a:pPr>
            <a:endParaRPr lang="en-US" sz="2800" dirty="0">
              <a:latin typeface="Arial" panose="020B0604020202020204" pitchFamily="34" charset="0"/>
              <a:cs typeface="Arial" panose="020B0604020202020204" pitchFamily="34" charset="0"/>
            </a:endParaRPr>
          </a:p>
          <a:p>
            <a:pPr marL="514350" indent="-514350">
              <a:buFont typeface="+mj-lt"/>
              <a:buAutoNum type="alphaUcPeriod"/>
            </a:pPr>
            <a:r>
              <a:rPr lang="en-US" sz="2800" dirty="0">
                <a:latin typeface="Arial" panose="020B0604020202020204" pitchFamily="34" charset="0"/>
                <a:cs typeface="Arial" panose="020B0604020202020204" pitchFamily="34" charset="0"/>
              </a:rPr>
              <a:t>Commendation (v. 40)</a:t>
            </a:r>
          </a:p>
          <a:p>
            <a:pPr marL="514350" indent="-514350">
              <a:buFont typeface="+mj-lt"/>
              <a:buAutoNum type="alphaUcPeriod"/>
            </a:pP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68920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ain Bar Notext" id="{B625E736-23BE-E54E-90B8-9487971BA0C1}" vid="{98D5F47E-C104-BD44-8A90-B85A0ED9B4B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19488</TotalTime>
  <Words>1681</Words>
  <Application>Microsoft Macintosh PowerPoint</Application>
  <PresentationFormat>On-screen Show (4:3)</PresentationFormat>
  <Paragraphs>143</Paragraphs>
  <Slides>22</Slides>
  <Notes>21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22</vt:i4>
      </vt:variant>
    </vt:vector>
  </HeadingPairs>
  <TitlesOfParts>
    <vt:vector size="28" baseType="lpstr">
      <vt:lpstr>Arial</vt:lpstr>
      <vt:lpstr>Baskerville</vt:lpstr>
      <vt:lpstr>Calibri</vt:lpstr>
      <vt:lpstr>Calibri Light</vt:lpstr>
      <vt:lpstr>Times</vt:lpstr>
      <vt:lpstr>Office Theme</vt:lpstr>
      <vt:lpstr>Ministering Mightily</vt:lpstr>
      <vt:lpstr>Not for the World</vt:lpstr>
      <vt:lpstr>Lesson Context</vt:lpstr>
      <vt:lpstr>Lesson Context</vt:lpstr>
      <vt:lpstr>Lesson Context</vt:lpstr>
      <vt:lpstr>Into the Lesson</vt:lpstr>
      <vt:lpstr>I. The Judge Matthew 25:31-33</vt:lpstr>
      <vt:lpstr>PowerPoint Presentation</vt:lpstr>
      <vt:lpstr>II. The Sheep Matthew 25:34-40</vt:lpstr>
      <vt:lpstr>PowerPoint Presentation</vt:lpstr>
      <vt:lpstr>PowerPoint Presentation</vt:lpstr>
      <vt:lpstr>PowerPoint Presentation</vt:lpstr>
      <vt:lpstr>Into the Word</vt:lpstr>
      <vt:lpstr>PowerPoint Presentation</vt:lpstr>
      <vt:lpstr>III. The Goats Matthew 25:41-46</vt:lpstr>
      <vt:lpstr>PowerPoint Presentation</vt:lpstr>
      <vt:lpstr>Three Functions</vt:lpstr>
      <vt:lpstr>Three Functions</vt:lpstr>
      <vt:lpstr>Where’s Jesus?</vt:lpstr>
      <vt:lpstr>Into Life</vt:lpstr>
      <vt:lpstr>Thought to Remember</vt:lpstr>
      <vt:lpstr>A Kingdom of Priests, A Holy Nation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Jon Middel</dc:creator>
  <cp:lastModifiedBy>Taylor Stamps</cp:lastModifiedBy>
  <cp:revision>174</cp:revision>
  <dcterms:created xsi:type="dcterms:W3CDTF">2019-04-02T15:17:05Z</dcterms:created>
  <dcterms:modified xsi:type="dcterms:W3CDTF">2024-01-09T18:06:17Z</dcterms:modified>
</cp:coreProperties>
</file>