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516" r:id="rId2"/>
    <p:sldId id="497" r:id="rId3"/>
    <p:sldId id="272" r:id="rId4"/>
    <p:sldId id="307" r:id="rId5"/>
    <p:sldId id="313" r:id="rId6"/>
    <p:sldId id="510" r:id="rId7"/>
    <p:sldId id="472" r:id="rId8"/>
    <p:sldId id="471" r:id="rId9"/>
    <p:sldId id="284" r:id="rId10"/>
    <p:sldId id="505" r:id="rId11"/>
    <p:sldId id="511" r:id="rId12"/>
    <p:sldId id="290" r:id="rId13"/>
    <p:sldId id="495" r:id="rId14"/>
    <p:sldId id="464" r:id="rId15"/>
    <p:sldId id="512" r:id="rId16"/>
    <p:sldId id="431" r:id="rId17"/>
    <p:sldId id="432" r:id="rId18"/>
    <p:sldId id="515" r:id="rId19"/>
    <p:sldId id="490" r:id="rId20"/>
    <p:sldId id="513" r:id="rId21"/>
    <p:sldId id="517" r:id="rId22"/>
    <p:sldId id="50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8E561F-97A3-42BD-A353-4E09C41DE888}" v="5" dt="2024-12-15T01:50:59.4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706" autoAdjust="0"/>
  </p:normalViewPr>
  <p:slideViewPr>
    <p:cSldViewPr snapToGrid="0">
      <p:cViewPr>
        <p:scale>
          <a:sx n="80" d="100"/>
          <a:sy n="80" d="100"/>
        </p:scale>
        <p:origin x="48" y="-122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FC8E561F-97A3-42BD-A353-4E09C41DE888}"/>
    <pc:docChg chg="undo custSel modSld">
      <pc:chgData name="Stanford Bowman" userId="6ede3e4e1afbea80" providerId="LiveId" clId="{FC8E561F-97A3-42BD-A353-4E09C41DE888}" dt="2024-12-15T01:51:04.842" v="33"/>
      <pc:docMkLst>
        <pc:docMk/>
      </pc:docMkLst>
      <pc:sldChg chg="delSp modSp mod modNotesTx">
        <pc:chgData name="Stanford Bowman" userId="6ede3e4e1afbea80" providerId="LiveId" clId="{FC8E561F-97A3-42BD-A353-4E09C41DE888}" dt="2024-12-15T01:50:46.146" v="32"/>
        <pc:sldMkLst>
          <pc:docMk/>
          <pc:sldMk cId="302755266" sldId="290"/>
        </pc:sldMkLst>
        <pc:spChg chg="del">
          <ac:chgData name="Stanford Bowman" userId="6ede3e4e1afbea80" providerId="LiveId" clId="{FC8E561F-97A3-42BD-A353-4E09C41DE888}" dt="2024-12-15T01:48:57.927" v="25" actId="478"/>
          <ac:spMkLst>
            <pc:docMk/>
            <pc:sldMk cId="302755266" sldId="290"/>
            <ac:spMk id="2" creationId="{F773FC0C-9105-2636-4976-17FFAAB9F16F}"/>
          </ac:spMkLst>
        </pc:spChg>
        <pc:spChg chg="mod">
          <ac:chgData name="Stanford Bowman" userId="6ede3e4e1afbea80" providerId="LiveId" clId="{FC8E561F-97A3-42BD-A353-4E09C41DE888}" dt="2024-12-15T01:49:25.691" v="26" actId="313"/>
          <ac:spMkLst>
            <pc:docMk/>
            <pc:sldMk cId="302755266" sldId="290"/>
            <ac:spMk id="3" creationId="{BD90AFB3-CDB8-ABB3-27B0-DD2B8D724A92}"/>
          </ac:spMkLst>
        </pc:spChg>
        <pc:spChg chg="mod">
          <ac:chgData name="Stanford Bowman" userId="6ede3e4e1afbea80" providerId="LiveId" clId="{FC8E561F-97A3-42BD-A353-4E09C41DE888}" dt="2024-12-15T01:47:06.867" v="10"/>
          <ac:spMkLst>
            <pc:docMk/>
            <pc:sldMk cId="302755266" sldId="290"/>
            <ac:spMk id="4" creationId="{6B23B896-0450-1478-E8C2-3F855299224E}"/>
          </ac:spMkLst>
        </pc:spChg>
        <pc:spChg chg="ord">
          <ac:chgData name="Stanford Bowman" userId="6ede3e4e1afbea80" providerId="LiveId" clId="{FC8E561F-97A3-42BD-A353-4E09C41DE888}" dt="2024-12-15T01:47:00.747" v="9" actId="167"/>
          <ac:spMkLst>
            <pc:docMk/>
            <pc:sldMk cId="302755266" sldId="290"/>
            <ac:spMk id="12" creationId="{90ADA6CC-1BF7-91DA-92B8-FCC06A972B44}"/>
          </ac:spMkLst>
        </pc:spChg>
      </pc:sldChg>
      <pc:sldChg chg="modSp mod modNotesTx">
        <pc:chgData name="Stanford Bowman" userId="6ede3e4e1afbea80" providerId="LiveId" clId="{FC8E561F-97A3-42BD-A353-4E09C41DE888}" dt="2024-12-15T01:50:22.017" v="31" actId="313"/>
        <pc:sldMkLst>
          <pc:docMk/>
          <pc:sldMk cId="1613598062" sldId="307"/>
        </pc:sldMkLst>
        <pc:spChg chg="mod">
          <ac:chgData name="Stanford Bowman" userId="6ede3e4e1afbea80" providerId="LiveId" clId="{FC8E561F-97A3-42BD-A353-4E09C41DE888}" dt="2024-12-15T01:50:11.338" v="29" actId="313"/>
          <ac:spMkLst>
            <pc:docMk/>
            <pc:sldMk cId="1613598062" sldId="307"/>
            <ac:spMk id="4" creationId="{65DE74E9-AA78-46C1-845A-0B72FA8AF35E}"/>
          </ac:spMkLst>
        </pc:spChg>
        <pc:spChg chg="mod">
          <ac:chgData name="Stanford Bowman" userId="6ede3e4e1afbea80" providerId="LiveId" clId="{FC8E561F-97A3-42BD-A353-4E09C41DE888}" dt="2024-12-15T01:46:04.292" v="8" actId="15"/>
          <ac:spMkLst>
            <pc:docMk/>
            <pc:sldMk cId="1613598062" sldId="307"/>
            <ac:spMk id="11" creationId="{4C482057-5E68-4F5C-A743-EEEFF37166C5}"/>
          </ac:spMkLst>
        </pc:spChg>
      </pc:sldChg>
      <pc:sldChg chg="addSp delSp modSp mod modNotesTx">
        <pc:chgData name="Stanford Bowman" userId="6ede3e4e1afbea80" providerId="LiveId" clId="{FC8E561F-97A3-42BD-A353-4E09C41DE888}" dt="2024-12-15T01:51:04.842" v="33"/>
        <pc:sldMkLst>
          <pc:docMk/>
          <pc:sldMk cId="60734298" sldId="495"/>
        </pc:sldMkLst>
        <pc:spChg chg="mod">
          <ac:chgData name="Stanford Bowman" userId="6ede3e4e1afbea80" providerId="LiveId" clId="{FC8E561F-97A3-42BD-A353-4E09C41DE888}" dt="2024-12-15T01:48:26.834" v="24" actId="255"/>
          <ac:spMkLst>
            <pc:docMk/>
            <pc:sldMk cId="60734298" sldId="495"/>
            <ac:spMk id="2" creationId="{FAC39DA7-1712-C57B-7975-ED405A697518}"/>
          </ac:spMkLst>
        </pc:spChg>
        <pc:spChg chg="mod">
          <ac:chgData name="Stanford Bowman" userId="6ede3e4e1afbea80" providerId="LiveId" clId="{FC8E561F-97A3-42BD-A353-4E09C41DE888}" dt="2024-12-15T01:49:32.650" v="27" actId="313"/>
          <ac:spMkLst>
            <pc:docMk/>
            <pc:sldMk cId="60734298" sldId="495"/>
            <ac:spMk id="3" creationId="{BD90AFB3-CDB8-ABB3-27B0-DD2B8D724A92}"/>
          </ac:spMkLst>
        </pc:spChg>
        <pc:spChg chg="mod ord">
          <ac:chgData name="Stanford Bowman" userId="6ede3e4e1afbea80" providerId="LiveId" clId="{FC8E561F-97A3-42BD-A353-4E09C41DE888}" dt="2024-12-15T01:47:43.697" v="15" actId="167"/>
          <ac:spMkLst>
            <pc:docMk/>
            <pc:sldMk cId="60734298" sldId="495"/>
            <ac:spMk id="4" creationId="{8AB876EB-B903-0C9A-6232-A77C70C953D7}"/>
          </ac:spMkLst>
        </pc:spChg>
        <pc:spChg chg="add del">
          <ac:chgData name="Stanford Bowman" userId="6ede3e4e1afbea80" providerId="LiveId" clId="{FC8E561F-97A3-42BD-A353-4E09C41DE888}" dt="2024-12-15T01:47:35.036" v="12" actId="22"/>
          <ac:spMkLst>
            <pc:docMk/>
            <pc:sldMk cId="60734298" sldId="495"/>
            <ac:spMk id="8" creationId="{2C32F80C-632F-84B0-6169-235C2431C026}"/>
          </ac:spMkLst>
        </pc:spChg>
      </pc:sldChg>
      <pc:sldChg chg="modSp mod">
        <pc:chgData name="Stanford Bowman" userId="6ede3e4e1afbea80" providerId="LiveId" clId="{FC8E561F-97A3-42BD-A353-4E09C41DE888}" dt="2024-12-15T01:45:32.428" v="3" actId="14100"/>
        <pc:sldMkLst>
          <pc:docMk/>
          <pc:sldMk cId="1461308358" sldId="497"/>
        </pc:sldMkLst>
        <pc:spChg chg="mod">
          <ac:chgData name="Stanford Bowman" userId="6ede3e4e1afbea80" providerId="LiveId" clId="{FC8E561F-97A3-42BD-A353-4E09C41DE888}" dt="2024-12-15T01:45:32.428" v="3" actId="14100"/>
          <ac:spMkLst>
            <pc:docMk/>
            <pc:sldMk cId="1461308358" sldId="497"/>
            <ac:spMk id="4" creationId="{3CD00310-39F0-4570-9C65-B06529EBE44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chemeClr val="tx2">
            <a:lumMod val="50000"/>
            <a:lumOff val="50000"/>
          </a:schemeClr>
        </a:solidFill>
        <a:ln>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cap="small" baseline="0" dirty="0">
              <a:solidFill>
                <a:schemeClr val="bg1"/>
              </a:solidFill>
              <a:effectLst/>
              <a:latin typeface="Calibri" panose="020F0502020204030204" pitchFamily="34" charset="0"/>
              <a:ea typeface="Aptos" panose="020B0004020202020204" pitchFamily="34" charset="0"/>
              <a:cs typeface="Times New Roman" panose="02020603050405020304" pitchFamily="18" charset="0"/>
            </a:rPr>
            <a:t>The Census—</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2577705A-F22A-4970-BA61-66D6EECA3800}">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Jesus was born during Caesar Augustus’ rule when the empire conducted a census. Each Jewish person had to return to the place of their father’s birth to supply the authorities with their personal information. Rome would use the data for military and taxation purposes.</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CA9EB09B-3502-4A13-9CCA-F70ED8E9B515}" type="parTrans" cxnId="{7E4D3E0A-AA5E-4E33-AAE9-C43667CCACCB}">
      <dgm:prSet/>
      <dgm:spPr/>
      <dgm:t>
        <a:bodyPr/>
        <a:lstStyle/>
        <a:p>
          <a:endParaRPr lang="en-US"/>
        </a:p>
      </dgm:t>
    </dgm:pt>
    <dgm:pt modelId="{55678AAF-20E0-4258-95FE-8588DAAE1315}" type="sibTrans" cxnId="{7E4D3E0A-AA5E-4E33-AAE9-C43667CCACCB}">
      <dgm:prSet/>
      <dgm:spPr/>
      <dgm:t>
        <a:bodyPr/>
        <a:lstStyle/>
        <a:p>
          <a:endParaRPr lang="en-US"/>
        </a:p>
      </dgm:t>
    </dgm:pt>
    <dgm:pt modelId="{6DDA3FA2-57B8-4B7F-AE32-D0DD0023BA93}">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This census facilitated the fulfillment of Old Testament Scripture concerning the Messiah. The prophet Micah predicted Bethlehem would be the birthplace of the Messiah (Mic. 5:2).</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8C8B65C0-8EF6-42FF-A408-FDD7C3880C68}" type="parTrans" cxnId="{3D483803-5A0C-4950-9FE4-A57DBD782427}">
      <dgm:prSet/>
      <dgm:spPr/>
      <dgm:t>
        <a:bodyPr/>
        <a:lstStyle/>
        <a:p>
          <a:endParaRPr lang="en-US"/>
        </a:p>
      </dgm:t>
    </dgm:pt>
    <dgm:pt modelId="{8F708C6C-A8B7-4A88-8B31-CD7F948FF5A1}" type="sibTrans" cxnId="{3D483803-5A0C-4950-9FE4-A57DBD782427}">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198" custLinFactNeighborX="-369" custLinFactNeighborY="-20803">
        <dgm:presLayoutVars>
          <dgm:chMax val="0"/>
          <dgm:bulletEnabled val="1"/>
        </dgm:presLayoutVars>
      </dgm:prSet>
      <dgm:spPr/>
    </dgm:pt>
    <dgm:pt modelId="{C5F6D32D-542F-4921-94F0-E9CFA9755790}" type="pres">
      <dgm:prSet presAssocID="{5334A4D0-6DC3-4364-90BD-434E92B06E84}" presName="childText" presStyleLbl="revTx" presStyleIdx="0" presStyleCnt="1" custScaleY="80906" custLinFactNeighborY="-9016">
        <dgm:presLayoutVars>
          <dgm:bulletEnabled val="1"/>
        </dgm:presLayoutVars>
      </dgm:prSet>
      <dgm:spPr/>
    </dgm:pt>
  </dgm:ptLst>
  <dgm:cxnLst>
    <dgm:cxn modelId="{3D483803-5A0C-4950-9FE4-A57DBD782427}" srcId="{5334A4D0-6DC3-4364-90BD-434E92B06E84}" destId="{6DDA3FA2-57B8-4B7F-AE32-D0DD0023BA93}" srcOrd="1" destOrd="0" parTransId="{8C8B65C0-8EF6-42FF-A408-FDD7C3880C68}" sibTransId="{8F708C6C-A8B7-4A88-8B31-CD7F948FF5A1}"/>
    <dgm:cxn modelId="{7E4D3E0A-AA5E-4E33-AAE9-C43667CCACCB}" srcId="{5334A4D0-6DC3-4364-90BD-434E92B06E84}" destId="{2577705A-F22A-4970-BA61-66D6EECA3800}" srcOrd="0" destOrd="0" parTransId="{CA9EB09B-3502-4A13-9CCA-F70ED8E9B515}" sibTransId="{55678AAF-20E0-4258-95FE-8588DAAE1315}"/>
    <dgm:cxn modelId="{16DA9D18-C18B-4491-BD97-299771BC5EB3}" type="presOf" srcId="{6DDA3FA2-57B8-4B7F-AE32-D0DD0023BA93}" destId="{C5F6D32D-542F-4921-94F0-E9CFA9755790}" srcOrd="0" destOrd="1"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9D6BB9B7-1928-44BA-A326-C2656D8BABA7}" type="presOf" srcId="{2577705A-F22A-4970-BA61-66D6EECA3800}" destId="{C5F6D32D-542F-4921-94F0-E9CFA9755790}"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D5A82DDC-0E06-4D15-91A0-4601621C0F86}" type="presParOf" srcId="{2CAA70E5-F744-4680-8103-416F359E6392}" destId="{C5F6D32D-542F-4921-94F0-E9CFA9755790}" srcOrd="1" destOrd="0" presId="urn:microsoft.com/office/officeart/2005/8/layout/vList2"/>
  </dgm:cxnLst>
  <dgm:bg/>
  <dgm:whole>
    <a:ln w="88900">
      <a:solidFill>
        <a:schemeClr val="tx2">
          <a:lumMod val="50000"/>
          <a:lumOff val="50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C4697B8-3C7C-42BB-BAA0-E13A0EFE260E}">
      <dgm:prSet custT="1"/>
      <dgm:spPr>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The Birth—</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0A60A816-0B93-418E-85CE-058867DB7902}" type="parTrans" cxnId="{E403DC19-5D54-48BD-8126-93D4566C7713}">
      <dgm:prSet/>
      <dgm:spPr/>
      <dgm:t>
        <a:bodyPr/>
        <a:lstStyle/>
        <a:p>
          <a:endParaRPr lang="en-US"/>
        </a:p>
      </dgm:t>
    </dgm:pt>
    <dgm:pt modelId="{AB74C37A-E724-4CDD-8310-931D056E7A53}" type="sibTrans" cxnId="{E403DC19-5D54-48BD-8126-93D4566C7713}">
      <dgm:prSet/>
      <dgm:spPr/>
      <dgm:t>
        <a:bodyPr/>
        <a:lstStyle/>
        <a:p>
          <a:endParaRPr lang="en-US"/>
        </a:p>
      </dgm:t>
    </dgm:pt>
    <dgm:pt modelId="{497AC626-3F50-447D-B12B-3C5CD06687BF}">
      <dgm:prSet custT="1"/>
      <dgm:spPr/>
      <dgm:t>
        <a:bodyPr/>
        <a:lstStyle/>
        <a:p>
          <a:r>
            <a:rPr lang="en-US" sz="16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Mary and Joseph went to Bethlehem and “while they were there,” Mary had the baby (Luke 2:6). Before Jesus was born, Joseph tried to secure a place for them to stay. Because of the census and the crowded cities, the only place for them to stay was beside an animal feeding trough. Mary laid her newborn down in that manger—Jesus’ first cradle.</a:t>
          </a:r>
          <a:endPar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7A3D32B9-C76D-4F7C-A194-61BF70C980B5}" type="parTrans" cxnId="{F501EDD8-B245-4FF6-AA24-57DF61B68080}">
      <dgm:prSet/>
      <dgm:spPr/>
      <dgm:t>
        <a:bodyPr/>
        <a:lstStyle/>
        <a:p>
          <a:endParaRPr lang="en-US"/>
        </a:p>
      </dgm:t>
    </dgm:pt>
    <dgm:pt modelId="{E540C658-6C22-48BA-94DC-B7A6ADE9A5C7}" type="sibTrans" cxnId="{F501EDD8-B245-4FF6-AA24-57DF61B6808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6CF1B768-5E15-4C09-A040-60DF3F6063E2}" type="pres">
      <dgm:prSet presAssocID="{AC4697B8-3C7C-42BB-BAA0-E13A0EFE260E}" presName="parentText" presStyleLbl="node1" presStyleIdx="0" presStyleCnt="1" custScaleY="46967" custLinFactNeighborY="-13369">
        <dgm:presLayoutVars>
          <dgm:chMax val="0"/>
          <dgm:bulletEnabled val="1"/>
        </dgm:presLayoutVars>
      </dgm:prSet>
      <dgm:spPr/>
    </dgm:pt>
    <dgm:pt modelId="{7F007476-9E3E-4F10-BCFD-F849AF82FFE1}" type="pres">
      <dgm:prSet presAssocID="{AC4697B8-3C7C-42BB-BAA0-E13A0EFE260E}" presName="childText" presStyleLbl="revTx" presStyleIdx="0" presStyleCnt="1">
        <dgm:presLayoutVars>
          <dgm:bulletEnabled val="1"/>
        </dgm:presLayoutVars>
      </dgm:prSet>
      <dgm:spPr/>
    </dgm:pt>
  </dgm:ptLst>
  <dgm:cxnLst>
    <dgm:cxn modelId="{E403DC19-5D54-48BD-8126-93D4566C7713}" srcId="{CD9A573D-F03A-4A44-A792-4CD576534EC4}" destId="{AC4697B8-3C7C-42BB-BAA0-E13A0EFE260E}" srcOrd="0" destOrd="0" parTransId="{0A60A816-0B93-418E-85CE-058867DB7902}" sibTransId="{AB74C37A-E724-4CDD-8310-931D056E7A53}"/>
    <dgm:cxn modelId="{411AC875-5C0E-4C73-AF23-62417ED009B0}" type="presOf" srcId="{CD9A573D-F03A-4A44-A792-4CD576534EC4}" destId="{2CAA70E5-F744-4680-8103-416F359E6392}" srcOrd="0" destOrd="0" presId="urn:microsoft.com/office/officeart/2005/8/layout/vList2"/>
    <dgm:cxn modelId="{6128DFBE-4E79-4511-8925-723C204FF594}" type="presOf" srcId="{AC4697B8-3C7C-42BB-BAA0-E13A0EFE260E}" destId="{6CF1B768-5E15-4C09-A040-60DF3F6063E2}" srcOrd="0" destOrd="0" presId="urn:microsoft.com/office/officeart/2005/8/layout/vList2"/>
    <dgm:cxn modelId="{F501EDD8-B245-4FF6-AA24-57DF61B68080}" srcId="{AC4697B8-3C7C-42BB-BAA0-E13A0EFE260E}" destId="{497AC626-3F50-447D-B12B-3C5CD06687BF}" srcOrd="0" destOrd="0" parTransId="{7A3D32B9-C76D-4F7C-A194-61BF70C980B5}" sibTransId="{E540C658-6C22-48BA-94DC-B7A6ADE9A5C7}"/>
    <dgm:cxn modelId="{633756E5-BDFF-4B7B-A9EA-A584F73761E3}" type="presOf" srcId="{497AC626-3F50-447D-B12B-3C5CD06687BF}" destId="{7F007476-9E3E-4F10-BCFD-F849AF82FFE1}" srcOrd="0" destOrd="0" presId="urn:microsoft.com/office/officeart/2005/8/layout/vList2"/>
    <dgm:cxn modelId="{E21C7A24-A77C-4641-8EDE-EEAA12B93F2D}" type="presParOf" srcId="{2CAA70E5-F744-4680-8103-416F359E6392}" destId="{6CF1B768-5E15-4C09-A040-60DF3F6063E2}" srcOrd="0" destOrd="0" presId="urn:microsoft.com/office/officeart/2005/8/layout/vList2"/>
    <dgm:cxn modelId="{03FFD41E-22F6-47F1-ADF6-0E3F2E0E6CF4}" type="presParOf" srcId="{2CAA70E5-F744-4680-8103-416F359E6392}" destId="{7F007476-9E3E-4F10-BCFD-F849AF82FFE1}" srcOrd="1" destOrd="0" presId="urn:microsoft.com/office/officeart/2005/8/layout/vList2"/>
  </dgm:cxnLst>
  <dgm:bg/>
  <dgm:whole>
    <a:ln w="88900">
      <a:solidFill>
        <a:schemeClr val="tx2">
          <a:lumMod val="50000"/>
          <a:lumOff val="50000"/>
        </a:schemeClr>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07281A5-C270-45E0-89B6-DFC97433393F}">
      <dgm:prSet custT="1"/>
      <dgm:spPr>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marL="0"/>
          <a:r>
            <a:rPr lang="en-US" sz="1600" b="1"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Peace—</a:t>
          </a:r>
          <a:endParaRPr lang="en-US" sz="1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9E91AB20-375D-42CD-B63F-47E6A73432C0}" type="parTrans" cxnId="{9B648B46-1D15-41CD-B2F6-0C3663D6EC99}">
      <dgm:prSet/>
      <dgm:spPr/>
      <dgm:t>
        <a:bodyPr/>
        <a:lstStyle/>
        <a:p>
          <a:endParaRPr lang="en-US"/>
        </a:p>
      </dgm:t>
    </dgm:pt>
    <dgm:pt modelId="{B09743CD-BE57-44C5-9FAA-17F949C2659F}" type="sibTrans" cxnId="{9B648B46-1D15-41CD-B2F6-0C3663D6EC99}">
      <dgm:prSet/>
      <dgm:spPr/>
      <dgm:t>
        <a:bodyPr/>
        <a:lstStyle/>
        <a:p>
          <a:endParaRPr lang="en-US"/>
        </a:p>
      </dgm:t>
    </dgm:pt>
    <dgm:pt modelId="{DA4E1B14-8031-4377-A2EF-DD2A87ED1DD5}">
      <dgm:prSet custT="1"/>
      <dgm:spPr/>
      <dgm:t>
        <a:bodyPr/>
        <a:lstStyle/>
        <a:p>
          <a:pPr marL="0"/>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The first people who got this message of peace were not spiritual or even secular leaders but “low class” shepherds. They were unfit for temple services. But one night, they looked up in the sky, and bam! Temple services came to them. Angels! Singing! The shepherds became the first seekers of Jesus after His birth. The angel specifically gave the shepherds instructions to find the Christ child. The shepherds were determined to join in the heavenly celebration of Jesus’ birth.</a:t>
          </a:r>
          <a:endParaRPr lang="en-US" sz="1600" b="1" dirty="0">
            <a:effectLst/>
            <a:latin typeface="Gotham Medium" panose="02000604030000020004"/>
            <a:ea typeface="Aptos" panose="020B0004020202020204" pitchFamily="34" charset="0"/>
            <a:cs typeface="Times New Roman" panose="02020603050405020304" pitchFamily="18" charset="0"/>
          </a:endParaRPr>
        </a:p>
      </dgm:t>
    </dgm:pt>
    <dgm:pt modelId="{2669D7F7-69A5-4A9B-A207-963FF6DA48B6}" type="parTrans" cxnId="{E199A9CB-88AF-4D2D-BB79-7E2E882FAFD8}">
      <dgm:prSet/>
      <dgm:spPr/>
      <dgm:t>
        <a:bodyPr/>
        <a:lstStyle/>
        <a:p>
          <a:endParaRPr lang="en-US"/>
        </a:p>
      </dgm:t>
    </dgm:pt>
    <dgm:pt modelId="{FB60476C-CBC4-4AA8-99FA-2FBFF93B0018}" type="sibTrans" cxnId="{E199A9CB-88AF-4D2D-BB79-7E2E882FAFD8}">
      <dgm:prSet/>
      <dgm:spPr/>
      <dgm:t>
        <a:bodyPr/>
        <a:lstStyle/>
        <a:p>
          <a:endParaRPr lang="en-US"/>
        </a:p>
      </dgm:t>
    </dgm:pt>
    <dgm:pt modelId="{94FE249B-064E-476B-AFFF-C9535A9EE614}">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marL="0"/>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Most modern English dictionaries define “peace” as the absence of conflict. In the original language, the biblical word is </a:t>
          </a:r>
          <a:r>
            <a:rPr lang="en-US" sz="1600" b="1" i="1" dirty="0">
              <a:solidFill>
                <a:srgbClr val="000000"/>
              </a:solidFill>
              <a:effectLst/>
              <a:latin typeface="Gotham Medium" panose="02000604030000020004"/>
              <a:ea typeface="Aptos" panose="020B0004020202020204" pitchFamily="34" charset="0"/>
              <a:cs typeface="Times New Roman" panose="02020603050405020304" pitchFamily="18" charset="0"/>
            </a:rPr>
            <a:t>shalom</a:t>
          </a:r>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 or “in God’s presence.” Everyone who walks this earth is in God’s presence and can be safe and secure. But Satan works hard to communicate a different story. He constantly sows ungodly, unsound, and even wicked thoughts through a person’s mind. Jesus brought </a:t>
          </a:r>
          <a:r>
            <a:rPr lang="en-US" sz="1600" b="1" i="1" dirty="0">
              <a:solidFill>
                <a:srgbClr val="000000"/>
              </a:solidFill>
              <a:effectLst/>
              <a:latin typeface="Gotham Medium" panose="02000604030000020004"/>
              <a:ea typeface="Aptos" panose="020B0004020202020204" pitchFamily="34" charset="0"/>
              <a:cs typeface="Times New Roman" panose="02020603050405020304" pitchFamily="18" charset="0"/>
            </a:rPr>
            <a:t>shalom </a:t>
          </a:r>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to this earth to offer soundness of mind and wholeness of one’s heart—every day! The </a:t>
          </a:r>
          <a:r>
            <a:rPr lang="en-US" sz="1600" b="1" i="1" dirty="0">
              <a:solidFill>
                <a:srgbClr val="000000"/>
              </a:solidFill>
              <a:effectLst/>
              <a:latin typeface="Gotham Medium" panose="02000604030000020004"/>
              <a:ea typeface="Aptos" panose="020B0004020202020204" pitchFamily="34" charset="0"/>
              <a:cs typeface="Times New Roman" panose="02020603050405020304" pitchFamily="18" charset="0"/>
            </a:rPr>
            <a:t>shalom </a:t>
          </a:r>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Jesus brought to earth helps combat Satan’s work by offering soundness of mind and wholeness of one’s heart.</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8C62F323-8306-4426-BED7-DD8829CA0EA6}" type="parTrans" cxnId="{BC54465A-8C4D-49FB-971F-BE788FE88C76}">
      <dgm:prSet/>
      <dgm:spPr/>
      <dgm:t>
        <a:bodyPr/>
        <a:lstStyle/>
        <a:p>
          <a:endParaRPr lang="en-US"/>
        </a:p>
      </dgm:t>
    </dgm:pt>
    <dgm:pt modelId="{C8D5E20E-DC0E-41F9-88F1-057B7DBB0F85}" type="sibTrans" cxnId="{BC54465A-8C4D-49FB-971F-BE788FE88C76}">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9C0B9E74-C82A-4E9B-BA33-670494B554D0}" type="pres">
      <dgm:prSet presAssocID="{707281A5-C270-45E0-89B6-DFC97433393F}" presName="parentText" presStyleLbl="node1" presStyleIdx="0" presStyleCnt="1" custScaleY="123979" custLinFactY="-68415" custLinFactNeighborY="-100000">
        <dgm:presLayoutVars>
          <dgm:chMax val="0"/>
          <dgm:bulletEnabled val="1"/>
        </dgm:presLayoutVars>
      </dgm:prSet>
      <dgm:spPr/>
    </dgm:pt>
    <dgm:pt modelId="{60474AFA-55BF-4B22-AF39-5C06D04A9A4D}" type="pres">
      <dgm:prSet presAssocID="{707281A5-C270-45E0-89B6-DFC97433393F}" presName="childText" presStyleLbl="revTx" presStyleIdx="0" presStyleCnt="1" custScaleY="104928">
        <dgm:presLayoutVars>
          <dgm:bulletEnabled val="1"/>
        </dgm:presLayoutVars>
      </dgm:prSet>
      <dgm:spPr/>
    </dgm:pt>
  </dgm:ptLst>
  <dgm:cxnLst>
    <dgm:cxn modelId="{7B16A90A-194F-44A8-958A-DA1D528BA401}" type="presOf" srcId="{707281A5-C270-45E0-89B6-DFC97433393F}" destId="{9C0B9E74-C82A-4E9B-BA33-670494B554D0}" srcOrd="0" destOrd="0" presId="urn:microsoft.com/office/officeart/2005/8/layout/vList2"/>
    <dgm:cxn modelId="{0FF15B2E-B057-4260-96D5-9D53238829C9}" type="presOf" srcId="{DA4E1B14-8031-4377-A2EF-DD2A87ED1DD5}" destId="{60474AFA-55BF-4B22-AF39-5C06D04A9A4D}" srcOrd="0" destOrd="1" presId="urn:microsoft.com/office/officeart/2005/8/layout/vList2"/>
    <dgm:cxn modelId="{9B648B46-1D15-41CD-B2F6-0C3663D6EC99}" srcId="{CD9A573D-F03A-4A44-A792-4CD576534EC4}" destId="{707281A5-C270-45E0-89B6-DFC97433393F}" srcOrd="0" destOrd="0" parTransId="{9E91AB20-375D-42CD-B63F-47E6A73432C0}" sibTransId="{B09743CD-BE57-44C5-9FAA-17F949C2659F}"/>
    <dgm:cxn modelId="{9E54CA4F-D944-4750-AB40-A384931BD03E}" type="presOf" srcId="{94FE249B-064E-476B-AFFF-C9535A9EE614}" destId="{60474AFA-55BF-4B22-AF39-5C06D04A9A4D}"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BC54465A-8C4D-49FB-971F-BE788FE88C76}" srcId="{707281A5-C270-45E0-89B6-DFC97433393F}" destId="{94FE249B-064E-476B-AFFF-C9535A9EE614}" srcOrd="0" destOrd="0" parTransId="{8C62F323-8306-4426-BED7-DD8829CA0EA6}" sibTransId="{C8D5E20E-DC0E-41F9-88F1-057B7DBB0F85}"/>
    <dgm:cxn modelId="{E199A9CB-88AF-4D2D-BB79-7E2E882FAFD8}" srcId="{707281A5-C270-45E0-89B6-DFC97433393F}" destId="{DA4E1B14-8031-4377-A2EF-DD2A87ED1DD5}" srcOrd="1" destOrd="0" parTransId="{2669D7F7-69A5-4A9B-A207-963FF6DA48B6}" sibTransId="{FB60476C-CBC4-4AA8-99FA-2FBFF93B0018}"/>
    <dgm:cxn modelId="{E92E694B-6998-4A88-88A1-04388B4A68F1}" type="presParOf" srcId="{2CAA70E5-F744-4680-8103-416F359E6392}" destId="{9C0B9E74-C82A-4E9B-BA33-670494B554D0}" srcOrd="0" destOrd="0" presId="urn:microsoft.com/office/officeart/2005/8/layout/vList2"/>
    <dgm:cxn modelId="{731DF234-9F4C-4640-9082-B674346CCCE4}" type="presParOf" srcId="{2CAA70E5-F744-4680-8103-416F359E6392}" destId="{60474AFA-55BF-4B22-AF39-5C06D04A9A4D}" srcOrd="1" destOrd="0" presId="urn:microsoft.com/office/officeart/2005/8/layout/vList2"/>
  </dgm:cxnLst>
  <dgm:bg/>
  <dgm:whole>
    <a:ln w="88900">
      <a:solidFill>
        <a:schemeClr val="tx2">
          <a:lumMod val="50000"/>
          <a:lumOff val="50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500336-422B-49AD-841C-354C195A7647}">
      <dgm:prSet custT="1"/>
      <dgm:spPr>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Seek Jesus and Celebrate—</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66CD6E3E-6919-4599-998F-B632A206DAB1}" type="parTrans" cxnId="{EB4D4305-E6D4-43F7-9F97-78A1E9401BF7}">
      <dgm:prSet/>
      <dgm:spPr/>
      <dgm:t>
        <a:bodyPr/>
        <a:lstStyle/>
        <a:p>
          <a:endParaRPr lang="en-US"/>
        </a:p>
      </dgm:t>
    </dgm:pt>
    <dgm:pt modelId="{A802D9AE-4E81-4757-977F-0CE7A31A16A1}" type="sibTrans" cxnId="{EB4D4305-E6D4-43F7-9F97-78A1E9401BF7}">
      <dgm:prSet/>
      <dgm:spPr/>
      <dgm:t>
        <a:bodyPr/>
        <a:lstStyle/>
        <a:p>
          <a:endParaRPr lang="en-US"/>
        </a:p>
      </dgm:t>
    </dgm:pt>
    <dgm:pt modelId="{9B3CE471-FD68-408F-A0F7-08B1253FB31E}">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dirty="0">
              <a:solidFill>
                <a:srgbClr val="000000"/>
              </a:solidFill>
              <a:effectLst/>
              <a:latin typeface="Gotham Medium" panose="02000604030000020004"/>
              <a:ea typeface="Aptos" panose="020B0004020202020204" pitchFamily="34" charset="0"/>
              <a:cs typeface="Times New Roman" panose="02020603050405020304" pitchFamily="18" charset="0"/>
            </a:rPr>
            <a:t>Like the shepherds, all people can seek Jesus. There is no need to wait for an explosion in the sky or for a Christmas holiday. Jesus is alive and can be found by those who seek Him.</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A6BD0B7D-F4C9-4971-B283-EEDACCE5C117}" type="parTrans" cxnId="{6F734943-B347-4601-98D2-7E0A17D9F584}">
      <dgm:prSet/>
      <dgm:spPr/>
      <dgm:t>
        <a:bodyPr/>
        <a:lstStyle/>
        <a:p>
          <a:endParaRPr lang="en-US"/>
        </a:p>
      </dgm:t>
    </dgm:pt>
    <dgm:pt modelId="{C90CE0D4-3BC3-4977-BAC4-FD1805D5ED9C}" type="sibTrans" cxnId="{6F734943-B347-4601-98D2-7E0A17D9F584}">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63095780-1A0C-4219-9A57-84AB661E5199}" type="pres">
      <dgm:prSet presAssocID="{9B500336-422B-49AD-841C-354C195A7647}" presName="parentText" presStyleLbl="node1" presStyleIdx="0" presStyleCnt="1" custScaleY="40705" custLinFactY="-64582" custLinFactNeighborX="0" custLinFactNeighborY="-100000">
        <dgm:presLayoutVars>
          <dgm:chMax val="0"/>
          <dgm:bulletEnabled val="1"/>
        </dgm:presLayoutVars>
      </dgm:prSet>
      <dgm:spPr/>
    </dgm:pt>
    <dgm:pt modelId="{3A6CA767-0982-4E1F-9EDB-265A9919A8A8}" type="pres">
      <dgm:prSet presAssocID="{9B500336-422B-49AD-841C-354C195A7647}" presName="childText" presStyleLbl="revTx" presStyleIdx="0" presStyleCnt="1">
        <dgm:presLayoutVars>
          <dgm:bulletEnabled val="1"/>
        </dgm:presLayoutVars>
      </dgm:prSet>
      <dgm:spPr/>
    </dgm:pt>
  </dgm:ptLst>
  <dgm:cxnLst>
    <dgm:cxn modelId="{EB4D4305-E6D4-43F7-9F97-78A1E9401BF7}" srcId="{CD9A573D-F03A-4A44-A792-4CD576534EC4}" destId="{9B500336-422B-49AD-841C-354C195A7647}" srcOrd="0" destOrd="0" parTransId="{66CD6E3E-6919-4599-998F-B632A206DAB1}" sibTransId="{A802D9AE-4E81-4757-977F-0CE7A31A16A1}"/>
    <dgm:cxn modelId="{8914E411-2ABB-4EBA-BC64-6AD73181B358}" type="presOf" srcId="{9B500336-422B-49AD-841C-354C195A7647}" destId="{63095780-1A0C-4219-9A57-84AB661E5199}" srcOrd="0" destOrd="0" presId="urn:microsoft.com/office/officeart/2005/8/layout/vList2"/>
    <dgm:cxn modelId="{6F734943-B347-4601-98D2-7E0A17D9F584}" srcId="{9B500336-422B-49AD-841C-354C195A7647}" destId="{9B3CE471-FD68-408F-A0F7-08B1253FB31E}" srcOrd="0" destOrd="0" parTransId="{A6BD0B7D-F4C9-4971-B283-EEDACCE5C117}" sibTransId="{C90CE0D4-3BC3-4977-BAC4-FD1805D5ED9C}"/>
    <dgm:cxn modelId="{34654F74-97CB-4D72-AEEC-531845604529}" type="presOf" srcId="{9B3CE471-FD68-408F-A0F7-08B1253FB31E}" destId="{3A6CA767-0982-4E1F-9EDB-265A9919A8A8}"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27D77B3A-F868-417D-A4EE-ED8E0353C6C2}" type="presParOf" srcId="{2CAA70E5-F744-4680-8103-416F359E6392}" destId="{63095780-1A0C-4219-9A57-84AB661E5199}" srcOrd="0" destOrd="0" presId="urn:microsoft.com/office/officeart/2005/8/layout/vList2"/>
    <dgm:cxn modelId="{38F69A8C-F981-4644-A713-80AA96526F8F}" type="presParOf" srcId="{2CAA70E5-F744-4680-8103-416F359E6392}" destId="{3A6CA767-0982-4E1F-9EDB-265A9919A8A8}" srcOrd="1" destOrd="0" presId="urn:microsoft.com/office/officeart/2005/8/layout/vList2"/>
  </dgm:cxnLst>
  <dgm:bg/>
  <dgm:whole>
    <a:ln w="88900">
      <a:solidFill>
        <a:schemeClr val="tx2">
          <a:lumMod val="50000"/>
          <a:lumOff val="50000"/>
        </a:schemeClr>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64696"/>
          <a:ext cx="9379973" cy="457195"/>
        </a:xfrm>
        <a:prstGeom prst="roundRect">
          <a:avLst/>
        </a:prstGeom>
        <a:solidFill>
          <a:schemeClr val="tx2">
            <a:lumMod val="50000"/>
            <a:lumOff val="50000"/>
          </a:schemeClr>
        </a:solidFill>
        <a:ln w="19050" cap="flat" cmpd="sng" algn="ctr">
          <a:solidFill>
            <a:schemeClr val="accent1"/>
          </a:solid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latin typeface="Calibri" panose="020F0502020204030204" pitchFamily="34" charset="0"/>
              <a:ea typeface="Aptos" panose="020B0004020202020204" pitchFamily="34" charset="0"/>
              <a:cs typeface="Times New Roman" panose="02020603050405020304" pitchFamily="18" charset="0"/>
            </a:rPr>
            <a:t>The Census—</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8" y="87014"/>
        <a:ext cx="9335337" cy="412559"/>
      </dsp:txXfrm>
    </dsp:sp>
    <dsp:sp modelId="{C5F6D32D-542F-4921-94F0-E9CFA9755790}">
      <dsp:nvSpPr>
        <dsp:cNvPr id="0" name=""/>
        <dsp:cNvSpPr/>
      </dsp:nvSpPr>
      <dsp:spPr>
        <a:xfrm>
          <a:off x="0" y="668658"/>
          <a:ext cx="9379973" cy="990486"/>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29781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Jesus was born during Caesar Augustus’ rule when the empire conducted a census. Each Jewish person had to return to the place of their father’s birth to supply the authorities with their personal information. Rome would use the data for military and taxation purposes.</a:t>
          </a:r>
          <a:endParaRPr lang="en-US" sz="1600" b="1" kern="1200" cap="small" baseline="0" dirty="0">
            <a:effectLst>
              <a:outerShdw blurRad="38100" dist="38100" dir="2700000" algn="tl">
                <a:srgbClr val="000000">
                  <a:alpha val="43137"/>
                </a:srgbClr>
              </a:outerShdw>
            </a:effectLst>
            <a:latin typeface="Gotham Medium" panose="02000604030000020004"/>
          </a:endParaRPr>
        </a:p>
        <a:p>
          <a:pPr marL="171450" lvl="1" indent="-171450" algn="l" defTabSz="711200">
            <a:lnSpc>
              <a:spcPct val="90000"/>
            </a:lnSpc>
            <a:spcBef>
              <a:spcPct val="0"/>
            </a:spcBef>
            <a:spcAft>
              <a:spcPct val="20000"/>
            </a:spcAft>
            <a:buChar char="•"/>
          </a:pPr>
          <a:r>
            <a:rPr lang="en-US" sz="1600" b="1" kern="12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This census facilitated the fulfillment of Old Testament Scripture concerning the Messiah. The prophet Micah predicted Bethlehem would be the birthplace of the Messiah (Mic. 5:2).</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0" y="668658"/>
        <a:ext cx="9379973" cy="9904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F1B768-5E15-4C09-A040-60DF3F6063E2}">
      <dsp:nvSpPr>
        <dsp:cNvPr id="0" name=""/>
        <dsp:cNvSpPr/>
      </dsp:nvSpPr>
      <dsp:spPr>
        <a:xfrm>
          <a:off x="0" y="11418"/>
          <a:ext cx="7258047" cy="571494"/>
        </a:xfrm>
        <a:prstGeom prst="roundRect">
          <a:avLst/>
        </a:prstGeom>
        <a:solidFill>
          <a:schemeClr val="tx2">
            <a:lumMod val="50000"/>
            <a:lumOff val="50000"/>
          </a:schemeClr>
        </a:solidFill>
        <a:ln w="19050" cap="flat" cmpd="sng" algn="ctr">
          <a:solidFill>
            <a:schemeClr val="tx2">
              <a:lumMod val="50000"/>
              <a:lumOff val="50000"/>
            </a:schemeClr>
          </a:solid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The Birth—</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27898" y="39316"/>
        <a:ext cx="7202251" cy="515698"/>
      </dsp:txXfrm>
    </dsp:sp>
    <dsp:sp modelId="{7F007476-9E3E-4F10-BCFD-F849AF82FFE1}">
      <dsp:nvSpPr>
        <dsp:cNvPr id="0" name=""/>
        <dsp:cNvSpPr/>
      </dsp:nvSpPr>
      <dsp:spPr>
        <a:xfrm>
          <a:off x="0" y="740307"/>
          <a:ext cx="7258047" cy="1177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0443"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Mary and Joseph went to Bethlehem and “while they were there,” Mary had the baby (Luke 2:6). Before Jesus was born, Joseph tried to secure a place for them to stay. Because of the census and the crowded cities, the only place for them to stay was beside an animal feeding trough. Mary laid her newborn down in that manger—Jesus’ first cradle.</a:t>
          </a:r>
          <a:endPar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740307"/>
        <a:ext cx="7258047" cy="11773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0B9E74-C82A-4E9B-BA33-670494B554D0}">
      <dsp:nvSpPr>
        <dsp:cNvPr id="0" name=""/>
        <dsp:cNvSpPr/>
      </dsp:nvSpPr>
      <dsp:spPr>
        <a:xfrm>
          <a:off x="0" y="0"/>
          <a:ext cx="8300545" cy="444123"/>
        </a:xfrm>
        <a:prstGeom prst="roundRect">
          <a:avLst/>
        </a:prstGeom>
        <a:solidFill>
          <a:schemeClr val="tx2">
            <a:lumMod val="50000"/>
            <a:lumOff val="50000"/>
          </a:schemeClr>
        </a:solidFill>
        <a:ln w="19050" cap="flat" cmpd="sng" algn="ctr">
          <a:solidFill>
            <a:schemeClr val="tx2">
              <a:lumMod val="50000"/>
              <a:lumOff val="50000"/>
            </a:schemeClr>
          </a:solid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Peace—</a:t>
          </a:r>
          <a:endParaRPr lang="en-US" sz="1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680" y="21680"/>
        <a:ext cx="8257185" cy="400763"/>
      </dsp:txXfrm>
    </dsp:sp>
    <dsp:sp modelId="{60474AFA-55BF-4B22-AF39-5C06D04A9A4D}">
      <dsp:nvSpPr>
        <dsp:cNvPr id="0" name=""/>
        <dsp:cNvSpPr/>
      </dsp:nvSpPr>
      <dsp:spPr>
        <a:xfrm>
          <a:off x="0" y="447594"/>
          <a:ext cx="8300545" cy="2982494"/>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263542" tIns="20320" rIns="113792" bIns="20320" numCol="1" spcCol="1270" anchor="t" anchorCtr="0">
          <a:noAutofit/>
        </a:bodyPr>
        <a:lstStyle/>
        <a:p>
          <a:pPr marL="0" lvl="1" indent="-171450" algn="l" defTabSz="711200">
            <a:lnSpc>
              <a:spcPct val="90000"/>
            </a:lnSpc>
            <a:spcBef>
              <a:spcPct val="0"/>
            </a:spcBef>
            <a:spcAft>
              <a:spcPct val="20000"/>
            </a:spcAft>
            <a:buChar char="•"/>
          </a:pP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Most modern English dictionaries define “peace” as the absence of conflict. In the original language, the biblical word is </a:t>
          </a:r>
          <a:r>
            <a:rPr lang="en-US" sz="1600" b="1" i="1" kern="1200" dirty="0">
              <a:solidFill>
                <a:srgbClr val="000000"/>
              </a:solidFill>
              <a:effectLst/>
              <a:latin typeface="Gotham Medium" panose="02000604030000020004"/>
              <a:ea typeface="Aptos" panose="020B0004020202020204" pitchFamily="34" charset="0"/>
              <a:cs typeface="Times New Roman" panose="02020603050405020304" pitchFamily="18" charset="0"/>
            </a:rPr>
            <a:t>shalom</a:t>
          </a: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 or “in God’s presence.” Everyone who walks this earth is in God’s presence and can be safe and secure. But Satan works hard to communicate a different story. He constantly sows ungodly, unsound, and even wicked thoughts through a person’s mind. Jesus brought </a:t>
          </a:r>
          <a:r>
            <a:rPr lang="en-US" sz="1600" b="1" i="1" kern="1200" dirty="0">
              <a:solidFill>
                <a:srgbClr val="000000"/>
              </a:solidFill>
              <a:effectLst/>
              <a:latin typeface="Gotham Medium" panose="02000604030000020004"/>
              <a:ea typeface="Aptos" panose="020B0004020202020204" pitchFamily="34" charset="0"/>
              <a:cs typeface="Times New Roman" panose="02020603050405020304" pitchFamily="18" charset="0"/>
            </a:rPr>
            <a:t>shalom </a:t>
          </a: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to this earth to offer soundness of mind and wholeness of one’s heart—every day! The </a:t>
          </a:r>
          <a:r>
            <a:rPr lang="en-US" sz="1600" b="1" i="1" kern="1200" dirty="0">
              <a:solidFill>
                <a:srgbClr val="000000"/>
              </a:solidFill>
              <a:effectLst/>
              <a:latin typeface="Gotham Medium" panose="02000604030000020004"/>
              <a:ea typeface="Aptos" panose="020B0004020202020204" pitchFamily="34" charset="0"/>
              <a:cs typeface="Times New Roman" panose="02020603050405020304" pitchFamily="18" charset="0"/>
            </a:rPr>
            <a:t>shalom </a:t>
          </a: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Jesus brought to earth helps combat Satan’s work by offering soundness of mind and wholeness of one’s heart.</a:t>
          </a:r>
          <a:endParaRPr lang="en-US" sz="1600" b="1" kern="1200" cap="small" baseline="0" dirty="0">
            <a:effectLst>
              <a:outerShdw blurRad="38100" dist="38100" dir="2700000" algn="tl">
                <a:srgbClr val="000000">
                  <a:alpha val="43137"/>
                </a:srgbClr>
              </a:outerShdw>
            </a:effectLst>
            <a:latin typeface="Gotham Medium" panose="02000604030000020004"/>
          </a:endParaRPr>
        </a:p>
        <a:p>
          <a:pPr marL="0" lvl="1" indent="-171450" algn="l" defTabSz="711200">
            <a:lnSpc>
              <a:spcPct val="90000"/>
            </a:lnSpc>
            <a:spcBef>
              <a:spcPct val="0"/>
            </a:spcBef>
            <a:spcAft>
              <a:spcPct val="20000"/>
            </a:spcAft>
            <a:buChar char="•"/>
          </a:pP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The first people who got this message of peace were not spiritual or even secular leaders but “low class” shepherds. They were unfit for temple services. But one night, they looked up in the sky, and bam! Temple services came to them. Angels! Singing! The shepherds became the first seekers of Jesus after His birth. The angel specifically gave the shepherds instructions to find the Christ child. The shepherds were determined to join in the heavenly celebration of Jesus’ birth.</a:t>
          </a:r>
          <a:endParaRPr lang="en-US" sz="1600" b="1" kern="1200" dirty="0">
            <a:effectLst/>
            <a:latin typeface="Gotham Medium" panose="02000604030000020004"/>
            <a:ea typeface="Aptos" panose="020B0004020202020204" pitchFamily="34" charset="0"/>
            <a:cs typeface="Times New Roman" panose="02020603050405020304" pitchFamily="18" charset="0"/>
          </a:endParaRPr>
        </a:p>
      </dsp:txBody>
      <dsp:txXfrm>
        <a:off x="0" y="447594"/>
        <a:ext cx="8300545" cy="29824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95780-1A0C-4219-9A57-84AB661E5199}">
      <dsp:nvSpPr>
        <dsp:cNvPr id="0" name=""/>
        <dsp:cNvSpPr/>
      </dsp:nvSpPr>
      <dsp:spPr>
        <a:xfrm>
          <a:off x="0" y="0"/>
          <a:ext cx="8300545" cy="365758"/>
        </a:xfrm>
        <a:prstGeom prst="roundRect">
          <a:avLst/>
        </a:prstGeom>
        <a:solidFill>
          <a:schemeClr val="tx2">
            <a:lumMod val="50000"/>
            <a:lumOff val="50000"/>
          </a:schemeClr>
        </a:solidFill>
        <a:ln w="19050" cap="flat" cmpd="sng" algn="ctr">
          <a:solidFill>
            <a:schemeClr val="tx2">
              <a:lumMod val="50000"/>
              <a:lumOff val="50000"/>
            </a:schemeClr>
          </a:solid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Seek Jesus and Celebrate—</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17855" y="17855"/>
        <a:ext cx="8264835" cy="330048"/>
      </dsp:txXfrm>
    </dsp:sp>
    <dsp:sp modelId="{3A6CA767-0982-4E1F-9EDB-265A9919A8A8}">
      <dsp:nvSpPr>
        <dsp:cNvPr id="0" name=""/>
        <dsp:cNvSpPr/>
      </dsp:nvSpPr>
      <dsp:spPr>
        <a:xfrm>
          <a:off x="0" y="373132"/>
          <a:ext cx="8300545" cy="794880"/>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263542"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solidFill>
                <a:srgbClr val="000000"/>
              </a:solidFill>
              <a:effectLst/>
              <a:latin typeface="Gotham Medium" panose="02000604030000020004"/>
              <a:ea typeface="Aptos" panose="020B0004020202020204" pitchFamily="34" charset="0"/>
              <a:cs typeface="Times New Roman" panose="02020603050405020304" pitchFamily="18" charset="0"/>
            </a:rPr>
            <a:t>Like the shepherds, all people can seek Jesus. There is no need to wait for an explosion in the sky or for a Christmas holiday. Jesus is alive and can be found by those who seek Him.</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0" y="373132"/>
        <a:ext cx="8300545" cy="7948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21C34F-BA8A-41A3-AFDB-A76FE05B1AA2}" type="datetimeFigureOut">
              <a:rPr lang="en-US" smtClean="0"/>
              <a:t>12/14/2024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295B67-1766-4788-AC7D-090879F8A3BE}" type="slidenum">
              <a:rPr lang="en-US" smtClean="0"/>
              <a:t>‹#›</a:t>
            </a:fld>
            <a:endParaRPr lang="en-US"/>
          </a:p>
        </p:txBody>
      </p:sp>
    </p:spTree>
    <p:extLst>
      <p:ext uri="{BB962C8B-B14F-4D97-AF65-F5344CB8AC3E}">
        <p14:creationId xmlns:p14="http://schemas.microsoft.com/office/powerpoint/2010/main" val="2393223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our Savior, show us how we might “travel to Bethlehem” this Christmastime. Reveal how we might be messengers of the gospel to all people. Thank You for the gift of Your Son, Jesus Christ, our Lord and Savior. In Jesus’ name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loves and invites the lowly.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dirty="0"/>
          </a:p>
        </p:txBody>
      </p:sp>
    </p:spTree>
    <p:extLst>
      <p:ext uri="{BB962C8B-B14F-4D97-AF65-F5344CB8AC3E}">
        <p14:creationId xmlns:p14="http://schemas.microsoft.com/office/powerpoint/2010/main" val="143071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describes Joseph and Mary's journey to Bethlehem for the Roman census, emphasizing the humble circumstances of Jesus' birth. Despite the overcrowded town and lack of accommodation, they found space in a house with animals. Jesus was swaddled and placed in a feeding trough, underscoring the simplicity of His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Joseph and Mary traveled ninety miles from Nazareth to Bethlehem for the Roman census, a long and difficult journey.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“inn” mentioned could refer to a guest room in a private home, where they found shelter with animals due to lack of space.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After Jesus' birth, He was swaddled and placed in a feeding trough, highlighting the humble and modest nature of His arrival.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Luke says this was the first registration when Quirinius was military governor of the Roman province of Syria. Caesar relied upon high-level administrators like Quirinius to ensure that inhabitants throughout the empire journeyed to their hometowns to be registered (v. 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the time, Joseph was living in Nazareth, a town situated in lower Galilee. To comply with the census, Joseph had to travel about ninety miles—at least a three-day journey— from Nazareth to Bethlehem, the town of his ancestors (v. 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Joseph and Mary were in Bethlehem, Mary entered into labor (v. 6). The town might have been crowded with travelers who had also come to register at their ancestral hometown. Jospeh and Mary struggled to find suitable accommodation. The “inn” that had no place for them (v. 7 KJV), could also be the “guest room” (NIV) in a private home of Joseph’s extended family. In those days, animals and feeding troughs could be in the same house with people. One part of the house was for people and the other for the household animals—and that was the only place left for Mary and Joseph.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newborn son would have been washed in a mixture of water and olive oil, rubbed with salt, and then wrapped in strips of linen. These would be placed around the infant’s arms and legs to protect his limbs. Once Jesus had been swaddled, Mary laid her child in the feeding trough, which would have been about the right size.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narrates the announcement of Jesus' birth to shepherds, emphasizing their humble status as the first to receive the gospel. The angel’s message of “good news” brought joy and peace to all who would receive it. After seeing Jesus, the shepherds shared the angel's message, further spreading the news of the Savior's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angel appeared to humble shepherds, not wealthy or scholarly individuals, highlighting that the gospel is for all people, regardless of social standing.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angel's message of "good news" brought joy and peace, proclaiming God's favor on those who believe in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t>
            </a:r>
            <a:r>
              <a:rPr lang="en-US" sz="1800" b="1" kern="100">
                <a:effectLst/>
                <a:latin typeface="Calibri" panose="020F0502020204030204" pitchFamily="34" charset="0"/>
                <a:ea typeface="Aptos" panose="020B0004020202020204" pitchFamily="34" charset="0"/>
                <a:cs typeface="Times New Roman" panose="02020603050405020304" pitchFamily="18" charset="0"/>
              </a:rPr>
              <a:t>After hearing the angel's message, the shepherds hurried to Bethlehem to see Jesus and shared the miraculous news with Mary and Joseph.</a:t>
            </a: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Outside Bethlehem, shepherds were watching their sheep that same night when an angel of the Lord appeared near the shepherds, and the radiance of God’s glory surrounded them (v. 9). The sight terrified the shepherds, but the angel reassured them with wonderful “news” (v. 10). Israel’s Savior would be born, and these shepherds are the ones who receive the announcement from God. They were not wealthy lords or scholars of Israel’s Scriptures. They were working people with below-average social standing. The gospel announcement is “good news” (v. 10) that results in tremendous “joy” for everyone who receives it, by faith. Perhaps this is why the angel encouraged the shepherds to find Christ lying in a manger, wrapped snugly in strips of cloth (v. 12). This would be a sign from the Father, validating the birth of His Son. Then the night sky exploded with sounds of the “heavenly host” (v. 13). This was an enormous group of angels who offered a hymn of praise to God. They glorified Him, proclaiming that peace has come. The angels’ news was simple. They gave “glory to God” (v. 14) and said His “peace” remained on those who were the objects of His “favor.” Later the apostle Paul would write that the Father’s mercy rests on those who experience peace through faith in the Son (Rom. 5:1). After the angels returned to heaven, the shepherds were curious about the message (Luke 2:15). The angel had told the shepherds the location and situation of the birth. The shepherds decided to travel to Bethlehem and see for themselves what the angel had declared to them. The shepherds “hurried off” and found Mary and Joseph. They saw the baby resting peacefully on a bed of hay (v. 16). The shepherds told the couple about the angels and the message they had received.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2917960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Discuss why Christ’s advent is worth celebrating.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Celebration!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celebration of Christmas, marked by nativity scenes across North America, serves as a visual reminder of Christ's birth. However, it's essential to reflect deeply on the significance of Jesus' coming, which should stir gratitude and joy. For centuries, people prayed for the Messiah’s arrival, and now, Christians celebrate the fulfillment of that promise.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How is your church or Christian fellowship preparing for the celebration of Jesus’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My church is preparing through various activities such as worship services, a nativity play, and fellowship events to honor the birth of Jesus, fostering reflection and joy in His coming.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How do you plan to spend Christmas 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I plan to spend Christmas Day in worship, family time, and reflecting on the profound gift of Christ’s birth, sharing the joy and peace that His coming brings.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is Jesus integral to Christmas Day for you?</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dirty="0">
                <a:effectLst/>
                <a:latin typeface="Calibri" panose="020F0502020204030204" pitchFamily="34" charset="0"/>
                <a:ea typeface="Aptos" panose="020B0004020202020204" pitchFamily="34" charset="0"/>
              </a:rPr>
              <a:t>   Jesus is the central reason for Christmas; His birth represents God’s promise fulfilled and His gift of salvation. Christmas for me is a time to celebrate His love, grace, and the hope He brought to the world.</a:t>
            </a: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Discuss why Christ’s advent is worth celebrating.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Celebration!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How is your church or Christian fellowship preparing for the celebration of Jesus’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My church is preparing through various activities such as worship services, a nativity play, and fellowship events to honor the birth of Jesus, fostering reflection and joy in His coming.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How do you plan to spend Christmas 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I plan to spend Christmas Day in worship, family time, and reflecting on the profound gift of Christ’s birth, sharing the joy and peace that His coming brings.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is Jesus integral to Christmas Day for you?</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dirty="0">
                <a:effectLst/>
                <a:latin typeface="Calibri" panose="020F0502020204030204" pitchFamily="34" charset="0"/>
                <a:ea typeface="Aptos" panose="020B0004020202020204" pitchFamily="34" charset="0"/>
              </a:rPr>
              <a:t>   Jesus is the central reason for Christmas; His birth represents God’s promise fulfilled and His gift of salvation. Christmas for me is a time to celebrate His love, grace, and the hope He brought to the world.</a:t>
            </a: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77780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narrative of Jesus' birth challenges societal norms, as the announcement of His arrival was made to shepherds, not the powerful or elite. Their journey to Bethlehem marked a significant transformation in their lives, as they embraced the gospel and shared it with others, demonstrating the power of humble beginnings in spreading God's message.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birth was first revealed to humble shepherds, defying worldly expectations of who should receive such news.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shepherds' journey to Bethlehem symbolizes how encountering Jesus transforms lives and inspires the sharing of His message.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Reflect on how your own spiritual journey can mirror the shepherds' experience, receiving and spreading the gospel of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675688" y="3022600"/>
            <a:ext cx="26871613" cy="15114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birth of Jesus is as vital to our faith as His death and resurrection, serving as the foundation for understanding Him as both Savior and Lord. His birth, the incarnation of the Son of God, was a once-in-history event demonstrating God’s immense love for humanity. The shepherds’ awe at witnessing this miracle invites us to reflect on our own reverence for Jesus' humble majesty.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birth of Jesus is as crucial to our faith as His death and resurrection, revealing His dual role as Savior and Lord.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birth was a unique, divine event where the Son of God became human, showcasing God's immense love for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Reflecting on the awe of the shepherds, we are invited to express our joy and gratitude for the humble majesty of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BIRTH OF THE CHRIST CHILD</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4. How did the Roman census disrupt Joseph and Mary’s lives?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Roman census required Joseph and Mary to travel to Bethlehem, Joseph’s ancestral town. This journey would have been difficult for Mary, who was pregnant.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5. What significance do you draw from the humble circumstances of Jesus’ birth?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Encourage your students to look at Jesus’ birth with fresh eyes. Some students might say that Jesus’ birth beside a feeding trough for animals reminds them of His identification with the marginalized. It also highlights Jesus’ willingness to enter the human experience at its most vulnerable point. Moreover, this setting foreshadows Jesus’ redemptive mission to bring salvation to all people, regardless of their social and economic status.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ANNOUNCEMENT OF THE MESSIAH’S BIRTH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6. What was the symbolic importance of the angel’s appearance to the shepherds (v. 9)?</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56590"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angel’s appearance indicated to the shepherds that the good news of Jesus’ birth was proclaimed to ordinary people. The appearance also showed God’s desire for a personal relationship with the lost. This included people on the margins of society.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7. Why did the angel encourage the shepherds not to be afraid (v. 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angel encouraged the shepherds not to be afraid because he brought them “good tidings of great joy” (KJV). Israel’s long-awaited Messiah had been born (v. 11). The angel, by stressing that the message was one of hope and salvation for all people, sought to alleviate the shepherds’ fears.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8. How did the shepherds respond to the angel’s message (vv. 15–16)?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shepherds could have responded to the angel’s message in a dismissive manner, refusing to believe. Instead, they responded with eagerness and joy. They were enthused by what they heard and wasted no time to find Mary, Joseph, and the newborn child.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296834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08FD159-BD2D-480D-81EC-E2369AD53A60}" type="slidenum">
              <a:rPr lang="en-US" smtClean="0"/>
              <a:t>22</a:t>
            </a:fld>
            <a:endParaRPr lang="en-US"/>
          </a:p>
        </p:txBody>
      </p:sp>
    </p:spTree>
    <p:extLst>
      <p:ext uri="{BB962C8B-B14F-4D97-AF65-F5344CB8AC3E}">
        <p14:creationId xmlns:p14="http://schemas.microsoft.com/office/powerpoint/2010/main" val="407596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Birth of the Christ Child - Luke 2:1–7 NIV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Announcement of the Messiah’s Birth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Luke 2:8–16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800" dirty="0">
                <a:latin typeface="Gotham Medium" panose="02000604030000020004"/>
                <a:ea typeface="Calibri" panose="020F0502020204030204" pitchFamily="34" charset="0"/>
                <a:cs typeface="Times New Roman" panose="02020603050405020304" pitchFamily="18" charset="0"/>
              </a:rPr>
              <a:t>&gt;&lt;&gt;&lt;&gt;&lt;&gt;&lt;&gt;&lt;&gt;&lt;&gt;&lt;&gt;&lt;&gt;&lt;&gt;&lt;&gt;&lt;&gt;&lt;&gt;&lt;&gt;&lt;&gt;&lt;&gt;&lt;&gt;&lt;&gt;&lt;&gt;&gt;&lt;&gt;&lt;&gt;&lt;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Deeper Exploration of Luke 2:1–16</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Historical Context and Divine Sovereignty: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decree from Caesar Augustus illustrates how God’s plan intersects with human history. Though issued for administrative purposes, the census fulfilled Micah 5:2, bringing Mary and Joseph to Bethlehem for Jesus’ birth.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juxtaposition of Rome's power and the humble setting of Jesus’ birth reflects divine irony. The eternal King enters the world under a ruler who considers himself god-like.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Birth – Humility and Identification: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Jesus, the Creator, was born in a manger, emphasizing humility. This setting signifies God’s choice to align with the poor and marginalized.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Swaddling clothes and a feeding trough symbolize His vulnerability and foreshadow His earthly suffering and sacrifice.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Shepherds as First Witnesses – Radical Inclusion: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Shepherds, considered unclean and unworthy for temple worship, were chosen to receive the angelic proclamation. This choice reveals God's kingdom values—uplifting the lowly.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Their reaction—fear transformed into joy—mirrors the transformative nature of encountering God’s glory.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Angelic Announcement – Theological Depth: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angel declares Jesus as "Savior," "Christ," and "Lord," encapsulating His roles as redeemer, Messiah, and sovereign King.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angelic chorus heralds peace—not merely the absence of conflict but shalom: wholeness and restored relationship with God.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Shepherds’ Faith and Evangelism: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shepherds’ immediate response to visit Jesus models faith in action. They embody the ideal recipients of the gospel—those who hear, believe, and act.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Their subsequent sharing of the news foreshadows the spread of the gospel by ordinary people.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God's Glory and Human Response: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passage reflects a recurring theme in Luke’s Gospel: God revealing His glory to the humble and inviting them to participate in His plan.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 The shepherds’ praise and awe challenge modern believers to approach Christ’s incarnation with similar wonder and proclamation.  </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Would you like further analysis on specific verses or themes?</a:t>
            </a:r>
          </a:p>
          <a:p>
            <a:pPr marL="0" marR="0">
              <a:lnSpc>
                <a:spcPct val="107000"/>
              </a:lnSpc>
              <a:spcBef>
                <a:spcPts val="0"/>
              </a:spcBef>
              <a:spcAft>
                <a:spcPts val="0"/>
              </a:spcAft>
            </a:pPr>
            <a:endParaRPr lang="en-US" sz="1800" dirty="0">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discusses the monotony of daily life, which is occasionally interrupted by transformative events. It reflects on the shepherds of Bethlehem, whose repetitive routines were shattered by the angelic proclamation of Jesus' birth, marking a profound moment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Life’s monotony can be profoundly altered by events of divine or personal significance, offering new purpose and direction.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Life's monotony can dull our days, but transformative events provide moments of change and renewal.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shepherds’ encounter with the angelic announcement broke their routine, showcasing how God works through ordinary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Divine intervention often appears unexpectedly, turning the mundane into moments of profound significance.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explores the historical and theological context of Jesus' birth during a Roman census. It highlights the fulfillment of prophecy, the humble circumstances of Jesus' birth, and the concept of peace (shalom) brought by Christ. The shepherds, though marginalized, became the first to celebrate and seek Jesus, embodying the inclusivity and accessibility of God's message.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Jesus’ birth fulfilled prophecy, brought divine peace, and emphasized God's outreach to the humble and marginalized.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4086125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Roman census fulfilled Micah’s prophecy, leading to Jesus' birth in Bethlehem and highlighting divine sovereignty.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humble birth, marked by a manger and simplicity, reflects God's identification with humanity's lowliest.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shepherds, first recipients of divine peace, exemplify how anyone can seek and celebrate Jesus regardless of status.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situates Luke 1–2 within its historical and theological framework, connecting Jesus’ and John the Baptist’s miraculous births to God’s larger redemptive plan. It highlights the oppression under Roman rule and the faithful's hope in God’s promises of restoration through the Messiah. Luke links the ministries of John as a preparer and Jesus as the promised Savior, underscoring divine fulfillment amid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emphasizes God’s sovereignty and faithfulness, as seen in the intertwined births and missions of John and Jesus, amidst Roman oppression and Israel’s longing for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Luke connects Jesus and John the Baptist to illustrate God’s unified plan of redemption through prophecy and divine intervention.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Roman domination deepened Israel's longing for God’s promises of a Messiah to restore peace and justice.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birth fulfilled prophecies, exemplifying hope and God’s supremacy despite political and economic oppression.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is considered a lament psalm, reflecting feelings of anguish and a plea to God during suffering. It follows a three-part structure common in lament psalms: complaint, petition, and praise. Though often seen in connection with Christ’s crucifixion due to New Testament allusions, Psalm 22 was originally a personal outcry by David, likely during his time hiding from Saul.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expresses both lament and praise, portraying suffering, petition, and ultimate trust in God's deliverance. Its structure and context reflect deep anguish, later echoed in Jesus’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Lament Structure: Psalm 22 contains three elements: complaint, petition, and praise, offering a roadmap for navigating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Dual Purpose: While the psalm foreshadows Jesus’ crucifixion, it originally served as David’s personal lament, relatable to individual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Connection to Christ: The psalm is frequently quoted in the New Testament, emphasizing its prophetic connection to Jesus’ suffering on the cross.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91636" indent="-291636">
              <a:lnSpc>
                <a:spcPct val="107000"/>
              </a:lnSpc>
              <a:spcAft>
                <a:spcPts val="816"/>
              </a:spcAft>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Birth of the Son of God</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Matthew and Luke uniquely detail Jesus’ birth, with Luke focusing on Mary’s perspective and the divine revelation of the angel Gabriel. Jesus’ conception by the Holy Spirit underscores His dual nature as fully God and fully human, setting Him apart as sinless and eternal. Early Christianity grappled with these profound truths, affirming His divinity, humanity, and unity.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birth is a miraculous union of divinity and humanity, fulfilling God’s eternal plan for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divine conception by the Holy Spirit emphasizes His unique identity as both fully God and fully human.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His eternal existence and sinlessness set Him apart, reflecting His divine mission to redeem humanity.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Early Christians affirmed Jesus as one person with dual natures, a cornerstone of Christian theology.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Who Was Joseph?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Joseph, Jesus' earthly father, played a significant role in Jesus’ early life, fulfilling God’s plans despite limited biblical mentions. A descendant of David, he married Mary and cared for Jesus as his son. Joseph protected the family during Herod's threat and raised Jesus in Nazareth as a carpenter or builder. Likely deceased before Jesus’ ministry, Joseph remains a key figure in Jesus' youth.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Joseph faithfully fulfilled his role as Jesus’ earthly father, contributing to God’s redemptive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Joseph’s Davidic lineage and faithfulness fulfilled prophecy and protected Jesus during His vulnerable early years.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Known as a carpenter, Joseph shaped Jesus' upbringing in Nazareth, grounding Him in humility and work.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Joseph’s absence from Jesus’ ministry suggests his early death but does not diminish his crucial role in God’s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9</a:t>
            </a:fld>
            <a:endParaRPr lang="en-US"/>
          </a:p>
        </p:txBody>
      </p:sp>
    </p:spTree>
    <p:extLst>
      <p:ext uri="{BB962C8B-B14F-4D97-AF65-F5344CB8AC3E}">
        <p14:creationId xmlns:p14="http://schemas.microsoft.com/office/powerpoint/2010/main" val="1715126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Mary’s Witness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Mary, central to Jesus' early life and ministry, observed and treasured significant events, offering unique insights likely shared with Luke. She witnessed Jesus’ miracles, teachings, crucifixion, and resurrection. At the cross, Jesus entrusted her to the beloved disciple's care. Her presence in the upper room reflects her enduring faith and role as a vital eyewitness to Jesus' life and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Mary’s intimate experiences with Jesus' life, from birth to resurrection, position her as a profound witness to His ministry and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Mary’s firsthand observations, including treasured moments from Jesus’ early life, informed key Gospel narratives.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Her presence at pivotal events—Jesus’ first miracle, crucifixion, and resurrection—underscores her steadfast faith.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As an eyewitness, Mary contributed invaluable insight into Jesus' divine and human nature.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Good News Producing Great Joy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gospel is always “good news” that produces “great joy” for anyone who receives it with faith (Luke 2:10). The “good news” is that God loves us despite our sinful thoughts, words, and deeds (John 3:16–21; Eph. 2:1–10; 1 John 4:10). Jesus was born to die on the cross for our sins, yet He did not stay dead (compare 1 Cor. 15:3–4). His resurrection and victory over death that gives us life (1 Cor. 15:56–57).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We experience “great joy” (Luke 2:10) when we trust in the Son, who reconciled us to the Father (2 Cor. 5:17–21). He freely bestows on us eternal life (John 3:36), His Spirit (Eph. 1:13–14), unrestricted access to His throne of grace (Heb. 4:14–16), a promise that the Son is always with us (Matt. 28:20), and the assurance that the Father will complete the work He begins within us (Phil. 1:6).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gospel is the ultimate "good news," bringing great joy to those who believe. It reveals God's unconditional love through Jesus’ sacrificial death and resurrection, offering eternal life, reconciliation, and hope. By faith, believers receive God's Spirit, unrestricted access to His grace, and assurance of His ongoing work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gospel proclaims God's love and grace, providing salvation, joy, and eternal hope through faith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gospel announces God’s love for sinners, fulfilled through Jesus’ death and resurrection, bringing eternal life to believers.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 in Christ grants joy, reconciliation with the Father, and the indwelling of the Holy Spirit.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are assured of God’s continual presence and completion of His redemptive work in their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10</a:t>
            </a:fld>
            <a:endParaRPr lang="en-US"/>
          </a:p>
        </p:txBody>
      </p:sp>
    </p:spTree>
    <p:extLst>
      <p:ext uri="{BB962C8B-B14F-4D97-AF65-F5344CB8AC3E}">
        <p14:creationId xmlns:p14="http://schemas.microsoft.com/office/powerpoint/2010/main" val="1699363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Town of Bethlehem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Bethlehem, located near Jerusalem, is a historically significant town with a mild Mediterranean climate and fertile land. It was the burial place of Rachel, the setting of the book of Ruth, and the birthplace of King David. Micah 5:2 foretold it as the birthplace of the Messiah,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Bethlehem, located seven miles southwest of Jerusalem, is historically significant and situated at an elevation of 2,500 feet.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town’s Mediterranean climate and fertile lands make it ideal for agriculture, particularly grapes, figs, and livestock.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Bethlehem holds key biblical significance, being the birthplace of King David and prophesied birthplace of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is the only Gospel writer to mention a "manger" in relation to Jesus' birth, which is typically understood as a feeding trough for animals. This humble setting is further emphasized by Jesus' use of the term in criticizing the Pharisees' hypocrisy, linking mangers to the humble lives of oxen and donkeys.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Luke uniquely uses the term “manger” to describe the humble circumstances of Jesus’ birth.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 "manger" is understood as a feeding trough for animals, highlighting Jesus' lowly beginnings.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also used the term to rebuke the Pharisees, contrasting their hypocrisy with the humble lives of animals.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2364225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C4783-1C5E-67C6-3FE2-39AE1EDAC6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F93A58-82F4-632F-992E-115D4CE309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7683941-5EBF-2F98-8DEF-BBA0EA79D6F4}"/>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464CB3C4-000B-79EA-7DCF-D0ED1C3969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AE06FB-6F24-A204-6F94-4505FD80CA65}"/>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4012854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196F0-9263-3477-FC25-18ADB32CB4F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9A8B4A-511B-9B9E-9E80-4F8BA07407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F441A2-6E43-E67B-D666-3098EF490BC5}"/>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4F2B7AC3-4F1E-12D7-B64C-083D761ED5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60725E-8603-1922-7314-A38E29866927}"/>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3639268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1318BF-2D79-BBDB-8C66-73A939607F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A401DE-BE9E-76A2-8A77-D6361EB3BB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C3FF9F-6780-4541-8227-CB5B027B2F11}"/>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0CD43D67-FCB5-3099-6FAA-44BD2192F8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C3A059-6D77-26C8-3035-98DC837286ED}"/>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20248133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11919764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2800730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61714-CD39-9575-C006-8C4FFA8111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50F7BF-1875-26F9-1F5F-49E0614E2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9F7467-4003-F5FF-7ECE-3EFE75B7B355}"/>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BBC2D353-DAA7-E69C-76D6-2846C4FD05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8767E6-5F6B-EC33-B300-5408BEF18993}"/>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1504221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9F6B-65AA-37F9-80C8-CAC530081C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432346-BFD7-ADF9-755B-EFD32E78E89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716803-730A-52B2-10D9-AA7A4C4678EB}"/>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C7915E02-DCFE-C59B-4366-08E0E2E24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E656F6-5A45-6804-2B42-D76A6C6A4626}"/>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3598157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C6A9A-7569-2019-0A31-EBF1636192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4FAE53-A0FB-6245-73DC-7B05E080C6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CD52AEC-F993-16B9-F22A-E03DB073EFC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7C9A239-8934-06EE-DDA7-FF6FEB8852A0}"/>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6" name="Footer Placeholder 5">
            <a:extLst>
              <a:ext uri="{FF2B5EF4-FFF2-40B4-BE49-F238E27FC236}">
                <a16:creationId xmlns:a16="http://schemas.microsoft.com/office/drawing/2014/main" id="{46F53C06-86EA-8FA4-168C-FA9F5EE327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1FD07A-D66E-E35A-F0E1-69AF048504F9}"/>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2616786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BAF33-3810-9411-52B6-03D92889BC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E1089C-BCCC-B3ED-1069-A9B5114093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811F81-2101-9522-135F-C0DFC7A3159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1C4C2-AE76-DA9F-69A8-4E2DE3A45F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3376D6C-A359-7A22-9224-E1F526C2E07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070E0E4-6D22-B111-65C8-C3ED0E37B5C3}"/>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8" name="Footer Placeholder 7">
            <a:extLst>
              <a:ext uri="{FF2B5EF4-FFF2-40B4-BE49-F238E27FC236}">
                <a16:creationId xmlns:a16="http://schemas.microsoft.com/office/drawing/2014/main" id="{CBA8014C-AD06-6A44-180F-C4664735E73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0B9C36E-7215-0140-3715-FEE58EF272C3}"/>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4115452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66F87-BB04-CAFF-5DFA-2EC4002AD82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1C5AD9-F4A8-57B7-DFA8-2A70105DA94F}"/>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4" name="Footer Placeholder 3">
            <a:extLst>
              <a:ext uri="{FF2B5EF4-FFF2-40B4-BE49-F238E27FC236}">
                <a16:creationId xmlns:a16="http://schemas.microsoft.com/office/drawing/2014/main" id="{31E73C3F-ABE3-BFE5-7A17-EF448DF1081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46F9CC-0ED4-BA89-0066-CCD4E585B109}"/>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1440029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F584FD-3EE5-076F-74F9-C5F98DC72C43}"/>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3" name="Footer Placeholder 2">
            <a:extLst>
              <a:ext uri="{FF2B5EF4-FFF2-40B4-BE49-F238E27FC236}">
                <a16:creationId xmlns:a16="http://schemas.microsoft.com/office/drawing/2014/main" id="{14EF2109-337D-09F9-EEF5-678897A0D63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5AF699-C674-7A80-5E1C-F29F2628B6D5}"/>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2414419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1327C-F61C-FA7F-4142-8A927D7C1D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E22551-B840-6502-D7FE-3486FE9BCF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EE0AB34-A586-D38C-8049-A3EEDDCB52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719BC3-A40A-58C7-2378-E1975D69AFC7}"/>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6" name="Footer Placeholder 5">
            <a:extLst>
              <a:ext uri="{FF2B5EF4-FFF2-40B4-BE49-F238E27FC236}">
                <a16:creationId xmlns:a16="http://schemas.microsoft.com/office/drawing/2014/main" id="{BCACA55E-13B6-76D4-076C-A64DB06AFD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E4095C-C397-8E1D-4574-265E410DF7FF}"/>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1102114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78C9B-65FD-5842-0B62-941C01B6F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FB3F6EA-5F46-12CA-F652-CF215192F9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C68069-D61E-9298-DC73-6BFC81DDC9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ECAD9B-FDE6-7A9B-45E5-959EC2E9C28F}"/>
              </a:ext>
            </a:extLst>
          </p:cNvPr>
          <p:cNvSpPr>
            <a:spLocks noGrp="1"/>
          </p:cNvSpPr>
          <p:nvPr>
            <p:ph type="dt" sz="half" idx="10"/>
          </p:nvPr>
        </p:nvSpPr>
        <p:spPr/>
        <p:txBody>
          <a:bodyPr/>
          <a:lstStyle/>
          <a:p>
            <a:fld id="{1C8CE31B-A008-46B2-8CA3-3CC2A81B2641}" type="datetimeFigureOut">
              <a:rPr lang="en-US" smtClean="0"/>
              <a:t>12/14/2024</a:t>
            </a:fld>
            <a:endParaRPr lang="en-US"/>
          </a:p>
        </p:txBody>
      </p:sp>
      <p:sp>
        <p:nvSpPr>
          <p:cNvPr id="6" name="Footer Placeholder 5">
            <a:extLst>
              <a:ext uri="{FF2B5EF4-FFF2-40B4-BE49-F238E27FC236}">
                <a16:creationId xmlns:a16="http://schemas.microsoft.com/office/drawing/2014/main" id="{FF0BAE7A-3439-72CD-F5DD-75F8E84459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5A9A18-ED25-D548-483E-9067ADCD14F6}"/>
              </a:ext>
            </a:extLst>
          </p:cNvPr>
          <p:cNvSpPr>
            <a:spLocks noGrp="1"/>
          </p:cNvSpPr>
          <p:nvPr>
            <p:ph type="sldNum" sz="quarter" idx="12"/>
          </p:nvPr>
        </p:nvSpPr>
        <p:spPr/>
        <p:txBody>
          <a:bodyPr/>
          <a:lstStyle/>
          <a:p>
            <a:fld id="{59213EF0-DBF2-4C63-ABD9-219571FEE0B5}" type="slidenum">
              <a:rPr lang="en-US" smtClean="0"/>
              <a:t>‹#›</a:t>
            </a:fld>
            <a:endParaRPr lang="en-US"/>
          </a:p>
        </p:txBody>
      </p:sp>
    </p:spTree>
    <p:extLst>
      <p:ext uri="{BB962C8B-B14F-4D97-AF65-F5344CB8AC3E}">
        <p14:creationId xmlns:p14="http://schemas.microsoft.com/office/powerpoint/2010/main" val="1345587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65A372-FA3B-B438-B575-6880A87A91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515E946-5237-73B0-0A8D-0A4FC9254D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DD68D8-C8CC-6814-AB52-7F81120FCD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C8CE31B-A008-46B2-8CA3-3CC2A81B2641}" type="datetimeFigureOut">
              <a:rPr lang="en-US" smtClean="0"/>
              <a:t>12/14/2024</a:t>
            </a:fld>
            <a:endParaRPr lang="en-US"/>
          </a:p>
        </p:txBody>
      </p:sp>
      <p:sp>
        <p:nvSpPr>
          <p:cNvPr id="5" name="Footer Placeholder 4">
            <a:extLst>
              <a:ext uri="{FF2B5EF4-FFF2-40B4-BE49-F238E27FC236}">
                <a16:creationId xmlns:a16="http://schemas.microsoft.com/office/drawing/2014/main" id="{879BBD02-AB18-2A3A-E8A3-2D7DB0F4E9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BAC98FA-6B80-7E00-7F4A-FF123141F5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9213EF0-DBF2-4C63-ABD9-219571FEE0B5}" type="slidenum">
              <a:rPr lang="en-US" smtClean="0"/>
              <a:t>‹#›</a:t>
            </a:fld>
            <a:endParaRPr lang="en-US"/>
          </a:p>
        </p:txBody>
      </p:sp>
    </p:spTree>
    <p:extLst>
      <p:ext uri="{BB962C8B-B14F-4D97-AF65-F5344CB8AC3E}">
        <p14:creationId xmlns:p14="http://schemas.microsoft.com/office/powerpoint/2010/main" val="2545635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slide" Target="slide22.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emf"/><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1.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emf"/><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8" Type="http://schemas.openxmlformats.org/officeDocument/2006/relationships/hyperlink" Target="https://www.britannica.com/topic/Nativity-Christian-art" TargetMode="External"/><Relationship Id="rId3" Type="http://schemas.openxmlformats.org/officeDocument/2006/relationships/slide" Target="slide9.xml"/><Relationship Id="rId7" Type="http://schemas.openxmlformats.org/officeDocument/2006/relationships/hyperlink" Target="https://www.britannica.com/topic/Gospel-New-Testament" TargetMode="External"/><Relationship Id="rId12" Type="http://schemas.openxmlformats.org/officeDocument/2006/relationships/hyperlink" Target="https://www.britannica.com/place/Israe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britannica.com/place/Jerusalem" TargetMode="External"/><Relationship Id="rId11" Type="http://schemas.openxmlformats.org/officeDocument/2006/relationships/hyperlink" Target="https://www.britannica.com/topic/Hebrew-Bible" TargetMode="External"/><Relationship Id="rId5" Type="http://schemas.openxmlformats.org/officeDocument/2006/relationships/hyperlink" Target="https://www.britannica.com/place/West-Bank" TargetMode="External"/><Relationship Id="rId10" Type="http://schemas.openxmlformats.org/officeDocument/2006/relationships/hyperlink" Target="https://www.britannica.com/dictionary/theology" TargetMode="External"/><Relationship Id="rId4" Type="http://schemas.openxmlformats.org/officeDocument/2006/relationships/image" Target="../media/image9.png"/><Relationship Id="rId9" Type="http://schemas.openxmlformats.org/officeDocument/2006/relationships/hyperlink" Target="https://www.britannica.com/biography/Jesu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6.jpe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0">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AutoShape 6" descr="A nativity scene with characters resembling African heritage, featuring deep dark skin tones and culturally inspired attire reflecting African influences. The scene includes Mary, Joseph, and baby Jesus in a humble stable setting, surrounded by shepherds holding staffs and wise men bearing gifts. A radiant star shines brightly overhead in a deep blue-hued night sky. The environment is enriched with natural elements such as hay, wooden beams, and distant hills, creating a serene and reverent atmosphere. The mood highlights warmth, unity, and divine light.">
            <a:extLst>
              <a:ext uri="{FF2B5EF4-FFF2-40B4-BE49-F238E27FC236}">
                <a16:creationId xmlns:a16="http://schemas.microsoft.com/office/drawing/2014/main" id="{AB413B5C-A0E4-57D9-00C6-D9F64B03EB6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881245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0BAF76-2260-DD66-173A-2C6076B0E7DD}"/>
              </a:ext>
            </a:extLst>
          </p:cNvPr>
          <p:cNvSpPr/>
          <p:nvPr/>
        </p:nvSpPr>
        <p:spPr>
          <a:xfrm>
            <a:off x="4104815" y="1081345"/>
            <a:ext cx="2762709" cy="337880"/>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081344"/>
            <a:ext cx="1463040" cy="337881"/>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3979313" y="1110022"/>
            <a:ext cx="0" cy="566928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9418320" cy="0"/>
          </a:xfrm>
          <a:prstGeom prst="line">
            <a:avLst/>
          </a:prstGeom>
          <a:ln w="92075">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4046035" y="1081345"/>
            <a:ext cx="7881491" cy="2014178"/>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600" b="1" u="heavy" cap="small" dirty="0">
                <a:solidFill>
                  <a:schemeClr val="bg1"/>
                </a:solidFill>
                <a:effectLst>
                  <a:outerShdw blurRad="38100" dist="38100" dir="2700000" algn="tl">
                    <a:srgbClr val="000000">
                      <a:alpha val="43137"/>
                    </a:srgbClr>
                  </a:outerShdw>
                </a:effectLst>
                <a:latin typeface="Gotham Medium" panose="02000604030000020004"/>
              </a:rPr>
              <a:t>Good News Producing Great Joy</a:t>
            </a: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The gospel is always “good news” that produces “great joy” for anyone who receives it with faith (Luke 2:10). The “good news” is that God loves us despite our sinful thoughts, words, and deeds (John 3:16–21; Eph. 2:1–10; 1 John 4:10). Jesus was born to die on the cross for our sins, yet He did not stay dead (compare 1 Cor. 15:3–4). His resurrection and victory over death that gives us life (1 Cor. 15:56–57).</a:t>
            </a:r>
            <a:endParaRPr lang="en-US" sz="4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400" b="1" dirty="0">
                <a:solidFill>
                  <a:schemeClr val="tx1"/>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We experience “great joy” (Luke 2:10) when we trust in the Son, who reconciled us to the Father (2 Cor. 5:17–21). He freely bestows on us eternal life (John 3:36), His Spirit (Eph. 1:13–14), unrestricted access to His throne of grace (Heb. 4:14–16), a promise that the Son is always with us (Matt. 28:20), and the assurance that the Father will complete the work He begins within us (Phil. 1:6).</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713194" y="1081345"/>
            <a:ext cx="3263899" cy="5616505"/>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600" b="1" u="heavy" cap="small" dirty="0">
                <a:solidFill>
                  <a:schemeClr val="bg1"/>
                </a:solidFill>
                <a:effectLst>
                  <a:outerShdw blurRad="38100" dist="38100" dir="2700000" algn="tl">
                    <a:srgbClr val="000000">
                      <a:alpha val="43137"/>
                    </a:srgbClr>
                  </a:outerShdw>
                </a:effectLst>
                <a:latin typeface="Gotham Medium" panose="02000604030000020004"/>
              </a:rPr>
              <a:t>Mary’s Witness</a:t>
            </a: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The Gospel of Luke shows much about Jesus’ early life—His birth, the shepherds’ visit, His presentation in the temple, His trip to the temple at age 12—through Mary’s eyes. She “treasured” all these events “in her heart” (Luke 2:19, 51).</a:t>
            </a:r>
            <a:endParaRPr lang="en-US" sz="4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schemeClr val="tx1"/>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Those words make it easy to suppose that the physician-historian talked to Mary as one of the “eyewitnesses” (1:2) when he was gathering material for his Gospel. Mary also witnessed Jesus’ first miracle—turning water into wine at the wedding in Cana of Galilee (John 2:1–11). On another occasion, Mary and Jesus’ brothers wanted to see Him while He was teaching, though they could not reach Him because of the crowd (Luke 8:19).</a:t>
            </a:r>
            <a:endParaRPr lang="en-US" sz="4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schemeClr val="tx1"/>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200" b="1" dirty="0">
                <a:solidFill>
                  <a:schemeClr val="tx1"/>
                </a:solidFill>
                <a:effectLst>
                  <a:outerShdw blurRad="38100" dist="38100" dir="2700000" algn="tl">
                    <a:srgbClr val="000000">
                      <a:alpha val="43137"/>
                    </a:srgbClr>
                  </a:outerShdw>
                </a:effectLst>
                <a:latin typeface="Gotham Medium" panose="02000604030000020004"/>
              </a:rPr>
              <a:t>At Jesus’ crucifixion, Mary stood near the cross. Jesus charged His beloved disciple with His mother’s care (John 19:25–27). After Jesus’ resurrection, Mary was in the upper room with the rest of Jesus’ followers who awaited the outpouring of the Spirit (Acts 1:14). All these stories and details show that Mary would have been one of the most knowledgeable witnesses of Jesus’ life and ministry.</a:t>
            </a: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10</a:t>
            </a:fld>
            <a:endParaRPr lang="en-US" sz="2800" b="1" cap="all" spc="100" dirty="0">
              <a:latin typeface="Gotham Medium" panose="02000604030000020004"/>
            </a:endParaRPr>
          </a:p>
        </p:txBody>
      </p:sp>
      <p:sp>
        <p:nvSpPr>
          <p:cNvPr id="3" name="Rectangle 2">
            <a:extLst>
              <a:ext uri="{FF2B5EF4-FFF2-40B4-BE49-F238E27FC236}">
                <a16:creationId xmlns:a16="http://schemas.microsoft.com/office/drawing/2014/main" id="{9F7BA5F0-591E-6D46-1F67-2C2D4C75FAD3}"/>
              </a:ext>
            </a:extLst>
          </p:cNvPr>
          <p:cNvSpPr/>
          <p:nvPr/>
        </p:nvSpPr>
        <p:spPr>
          <a:xfrm>
            <a:off x="4104815" y="3138384"/>
            <a:ext cx="7822712" cy="3559466"/>
          </a:xfrm>
          <a:prstGeom prst="rect">
            <a:avLst/>
          </a:prstGeom>
          <a:blipFill dpi="0" rotWithShape="1">
            <a:blip r:embed="rId3"/>
            <a:srcRect/>
            <a:stretch>
              <a:fillRect/>
            </a:stretch>
          </a:blip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2764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0BAF76-2260-DD66-173A-2C6076B0E7DD}"/>
              </a:ext>
            </a:extLst>
          </p:cNvPr>
          <p:cNvSpPr/>
          <p:nvPr/>
        </p:nvSpPr>
        <p:spPr>
          <a:xfrm>
            <a:off x="5501284" y="4173146"/>
            <a:ext cx="1054195" cy="432122"/>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082353"/>
            <a:ext cx="2625350" cy="432122"/>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5369096" y="1063416"/>
            <a:ext cx="0" cy="566928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11155680" cy="0"/>
          </a:xfrm>
          <a:prstGeom prst="line">
            <a:avLst/>
          </a:prstGeom>
          <a:ln w="92075">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82137" y="1082353"/>
            <a:ext cx="4479673" cy="2625850"/>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u="heavy" cap="small" dirty="0">
                <a:solidFill>
                  <a:schemeClr val="bg1"/>
                </a:solidFill>
                <a:effectLst>
                  <a:outerShdw blurRad="38100" dist="38100" dir="2700000" algn="tl">
                    <a:srgbClr val="000000">
                      <a:alpha val="43137"/>
                    </a:srgbClr>
                  </a:outerShdw>
                </a:effectLst>
                <a:latin typeface="Gotham Medium" panose="02000604030000020004"/>
              </a:rPr>
              <a:t>The Town of Bethlehem</a:t>
            </a:r>
          </a:p>
          <a:p>
            <a:pPr marL="0" marR="0" indent="0">
              <a:lnSpc>
                <a:spcPct val="107000"/>
              </a:lnSpc>
              <a:spcBef>
                <a:spcPts val="0"/>
              </a:spcBef>
              <a:spcAft>
                <a:spcPts val="0"/>
              </a:spcAft>
              <a:buNone/>
            </a:pP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The town of Bethlehem, where Jesus was born, is located on the edge of the Judean desert about seven miles southwest of Jerusalem. The town is situated on a high ridge of mountains about 2,500 feet above sea level, near the main road linking Hebron and Egypt.</a:t>
            </a:r>
            <a:endParaRPr lang="en-US" sz="3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300" b="1" dirty="0">
                <a:solidFill>
                  <a:schemeClr val="tx1"/>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Bethlehem’s climate is somewhat Mediterranean. The town’s higher elevation moderates the summer temperatures it experiences. This milder climate, along with the fertile surrounding hills, makes the area ideal for growing grapes and figs and for grazing sheep and goats.</a:t>
            </a:r>
            <a:endParaRPr lang="en-US" sz="3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300" b="1" dirty="0">
                <a:solidFill>
                  <a:schemeClr val="tx1"/>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Bethlehem was the burial place of Rachel, the wife of Jacob (Gen. 35:19). The city was also the setting for much of the book of Ruth. Bethlehem later became the ancestral home of David, and it was where the prophet Samuel anointed David as Saul’s successor (1 Sam. 16:1, 13; 17:12). King Rehoboam later rebuilt and fortified the city (2 Chron. 11:5–6). Centuries before the Messiah’s birth, Micah 5:2 foretold that Bethlehem would be His birth.</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5467427" y="1082353"/>
            <a:ext cx="6515018" cy="5616505"/>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1400"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1400"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b="1" u="heavy" cap="small" dirty="0">
                <a:solidFill>
                  <a:schemeClr val="bg1"/>
                </a:solidFill>
                <a:effectLst>
                  <a:outerShdw blurRad="38100" dist="38100" dir="2700000" algn="tl">
                    <a:srgbClr val="000000">
                      <a:alpha val="43137"/>
                    </a:srgbClr>
                  </a:outerShdw>
                </a:effectLst>
                <a:latin typeface="Gotham Medium" panose="02000604030000020004"/>
              </a:rPr>
              <a:t>Manger</a:t>
            </a:r>
            <a:endParaRPr lang="en-US"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400" b="1" u="heavy" cap="small"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11</a:t>
            </a:fld>
            <a:endParaRPr lang="en-US" sz="2800" b="1" cap="all" spc="100" dirty="0">
              <a:latin typeface="Gotham Medium" panose="02000604030000020004"/>
            </a:endParaRPr>
          </a:p>
        </p:txBody>
      </p:sp>
      <p:sp>
        <p:nvSpPr>
          <p:cNvPr id="15" name="TextBox 14">
            <a:extLst>
              <a:ext uri="{FF2B5EF4-FFF2-40B4-BE49-F238E27FC236}">
                <a16:creationId xmlns:a16="http://schemas.microsoft.com/office/drawing/2014/main" id="{2C4B2CAD-5979-556C-ACFB-2EC8C1BA0D46}"/>
              </a:ext>
            </a:extLst>
          </p:cNvPr>
          <p:cNvSpPr txBox="1"/>
          <p:nvPr/>
        </p:nvSpPr>
        <p:spPr>
          <a:xfrm>
            <a:off x="5501284" y="4558825"/>
            <a:ext cx="4011682" cy="2206117"/>
          </a:xfrm>
          <a:prstGeom prst="rect">
            <a:avLst/>
          </a:prstGeom>
          <a:noFill/>
        </p:spPr>
        <p:txBody>
          <a:bodyPr wrap="square">
            <a:spAutoFit/>
          </a:bodyPr>
          <a:lstStyle/>
          <a:p>
            <a:pPr marL="0" indent="0">
              <a:lnSpc>
                <a:spcPct val="107000"/>
              </a:lnSpc>
              <a:spcBef>
                <a:spcPts val="0"/>
              </a:spcBef>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Luke is the only Gospel-writer to use the word “manger” in reference to Jesus’ birth. It is commonly understood to mean a feeding trough for animals.</a:t>
            </a:r>
            <a:endParaRPr lang="en-US" sz="3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3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1400" b="1" dirty="0">
                <a:solidFill>
                  <a:schemeClr val="tx1"/>
                </a:solidFill>
                <a:effectLst>
                  <a:outerShdw blurRad="38100" dist="38100" dir="2700000" algn="tl">
                    <a:srgbClr val="000000">
                      <a:alpha val="43137"/>
                    </a:srgbClr>
                  </a:outerShdw>
                </a:effectLst>
                <a:latin typeface="Gotham Medium" panose="02000604030000020004"/>
              </a:rPr>
              <a:t>Luke also used the word when he quoted Jesus reproving the Pharisees for their hypocrisy, noting that oxen and donkeys are often tied to mangers (Luke 13:15). This reference further highlights the humble circumstances of Jesus’ birth.</a:t>
            </a:r>
          </a:p>
        </p:txBody>
      </p:sp>
      <p:pic>
        <p:nvPicPr>
          <p:cNvPr id="19" name="Picture 18">
            <a:extLst>
              <a:ext uri="{FF2B5EF4-FFF2-40B4-BE49-F238E27FC236}">
                <a16:creationId xmlns:a16="http://schemas.microsoft.com/office/drawing/2014/main" id="{6852C593-732A-210D-A420-115ADFC6E444}"/>
              </a:ext>
            </a:extLst>
          </p:cNvPr>
          <p:cNvPicPr>
            <a:picLocks noChangeAspect="1"/>
          </p:cNvPicPr>
          <p:nvPr/>
        </p:nvPicPr>
        <p:blipFill rotWithShape="1">
          <a:blip r:embed="rId3"/>
          <a:srcRect l="21996" t="9382" r="20950" b="3239"/>
          <a:stretch/>
        </p:blipFill>
        <p:spPr>
          <a:xfrm>
            <a:off x="9376411" y="4585330"/>
            <a:ext cx="2152324" cy="1861890"/>
          </a:xfrm>
          <a:prstGeom prst="rect">
            <a:avLst/>
          </a:prstGeom>
        </p:spPr>
      </p:pic>
      <p:pic>
        <p:nvPicPr>
          <p:cNvPr id="21" name="Picture 20">
            <a:extLst>
              <a:ext uri="{FF2B5EF4-FFF2-40B4-BE49-F238E27FC236}">
                <a16:creationId xmlns:a16="http://schemas.microsoft.com/office/drawing/2014/main" id="{0DBD44D1-78D0-A14C-8818-F32530DC921C}"/>
              </a:ext>
            </a:extLst>
          </p:cNvPr>
          <p:cNvPicPr>
            <a:picLocks noChangeAspect="1"/>
          </p:cNvPicPr>
          <p:nvPr/>
        </p:nvPicPr>
        <p:blipFill>
          <a:blip r:embed="rId4"/>
          <a:stretch>
            <a:fillRect/>
          </a:stretch>
        </p:blipFill>
        <p:spPr>
          <a:xfrm>
            <a:off x="5501284" y="1180772"/>
            <a:ext cx="6230396" cy="2980861"/>
          </a:xfrm>
          <a:prstGeom prst="rect">
            <a:avLst/>
          </a:prstGeom>
        </p:spPr>
      </p:pic>
      <p:pic>
        <p:nvPicPr>
          <p:cNvPr id="23" name="Picture 22">
            <a:extLst>
              <a:ext uri="{FF2B5EF4-FFF2-40B4-BE49-F238E27FC236}">
                <a16:creationId xmlns:a16="http://schemas.microsoft.com/office/drawing/2014/main" id="{10B75659-F0E9-21D3-CB38-6844CF560CF1}"/>
              </a:ext>
            </a:extLst>
          </p:cNvPr>
          <p:cNvPicPr>
            <a:picLocks noChangeAspect="1"/>
          </p:cNvPicPr>
          <p:nvPr/>
        </p:nvPicPr>
        <p:blipFill>
          <a:blip r:embed="rId5"/>
          <a:stretch>
            <a:fillRect/>
          </a:stretch>
        </p:blipFill>
        <p:spPr>
          <a:xfrm>
            <a:off x="5501284" y="1421421"/>
            <a:ext cx="1836265" cy="2550849"/>
          </a:xfrm>
          <a:prstGeom prst="rect">
            <a:avLst/>
          </a:prstGeom>
        </p:spPr>
      </p:pic>
      <p:sp>
        <p:nvSpPr>
          <p:cNvPr id="24" name="Oval 23">
            <a:extLst>
              <a:ext uri="{FF2B5EF4-FFF2-40B4-BE49-F238E27FC236}">
                <a16:creationId xmlns:a16="http://schemas.microsoft.com/office/drawing/2014/main" id="{BD1C84AE-4514-699A-1B9F-55B5BA059316}"/>
              </a:ext>
            </a:extLst>
          </p:cNvPr>
          <p:cNvSpPr/>
          <p:nvPr/>
        </p:nvSpPr>
        <p:spPr>
          <a:xfrm>
            <a:off x="6297433" y="2592702"/>
            <a:ext cx="294198" cy="104143"/>
          </a:xfrm>
          <a:prstGeom prst="ellipse">
            <a:avLst/>
          </a:prstGeom>
          <a:solidFill>
            <a:schemeClr val="tx2">
              <a:lumMod val="50000"/>
              <a:lumOff val="50000"/>
            </a:schemeClr>
          </a:solid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24">
            <a:hlinkClick r:id="rId6" action="ppaction://hlinksldjump"/>
            <a:extLst>
              <a:ext uri="{FF2B5EF4-FFF2-40B4-BE49-F238E27FC236}">
                <a16:creationId xmlns:a16="http://schemas.microsoft.com/office/drawing/2014/main" id="{E1BDFA0A-8BF0-4C81-42F4-5C057360AC4F}"/>
              </a:ext>
            </a:extLst>
          </p:cNvPr>
          <p:cNvSpPr/>
          <p:nvPr/>
        </p:nvSpPr>
        <p:spPr>
          <a:xfrm rot="5400000">
            <a:off x="11488249" y="6062874"/>
            <a:ext cx="486862" cy="281830"/>
          </a:xfrm>
          <a:prstGeom prst="chevron">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95938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0ADA6CC-1BF7-91DA-92B8-FCC06A972B44}"/>
              </a:ext>
            </a:extLst>
          </p:cNvPr>
          <p:cNvSpPr/>
          <p:nvPr/>
        </p:nvSpPr>
        <p:spPr>
          <a:xfrm>
            <a:off x="643952" y="1292115"/>
            <a:ext cx="11452160" cy="5490159"/>
          </a:xfrm>
          <a:prstGeom prst="rect">
            <a:avLst/>
          </a:prstGeom>
          <a:blipFill>
            <a:blip r:embed="rId3">
              <a:alphaModFix amt="2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Birth of the Christ Child - Luke 2:1–7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45677" y="1452934"/>
            <a:ext cx="5621730"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In those days Caesar Augustus issued a decree that a census should be taken of the entire Roman world.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(This was the first census that took place while Quirinius was governor of Syria.)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And everyone went to their own town to register.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So Joseph also went up from the town of Nazareth in Galilee to Judea, to Bethlehem the town of David, because he belonged to the house and line of David.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He went there to register with Mary, who was pledged to be married to him and was expecting a child.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While they were there, the time came for the baby to be born, </a:t>
            </a:r>
          </a:p>
          <a:p>
            <a:pPr marL="0" marR="0" indent="0">
              <a:lnSpc>
                <a:spcPct val="100000"/>
              </a:lnSpc>
              <a:spcBef>
                <a:spcPts val="60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and she gave birth to her firstborn, a son. She wrapped him in cloths and placed him in a manger, because there was no guest room available for them.</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744783" y="1452934"/>
            <a:ext cx="5126182"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Luke was an educated Gentile who valued history, so he carefully researched the historical background of his subject.</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Caesar Augustus, the ruler of the Roman Empire, ordered a census to be taken of all the people in his realm.</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Mary and Joseph traveled to Bethlehem because of the census despite Mary’s pregnancy.</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Because Joseph was a descendant of King David, he and Mary were instructed to return to Bethlehem, known as the town of David, for the census.</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Joseph and Mary could not find lodging in Bethlehem, so Mary was forced to give birth to her son beside animals in a home or stable.</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Mary bundled her baby boy in cloths and laid him in a manger.</a:t>
            </a:r>
          </a:p>
        </p:txBody>
      </p: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93229"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12</a:t>
            </a:fld>
            <a:endParaRPr lang="en-US" sz="2800" b="1" cap="all" spc="100" dirty="0">
              <a:latin typeface="Gotham Medium" panose="02000604030000020004"/>
            </a:endParaRPr>
          </a:p>
        </p:txBody>
      </p:sp>
      <p:cxnSp>
        <p:nvCxnSpPr>
          <p:cNvPr id="8" name="Straight Connector 7">
            <a:extLst>
              <a:ext uri="{FF2B5EF4-FFF2-40B4-BE49-F238E27FC236}">
                <a16:creationId xmlns:a16="http://schemas.microsoft.com/office/drawing/2014/main" id="{6352C6F6-87AB-6D28-F073-A4E976C1744F}"/>
              </a:ext>
            </a:extLst>
          </p:cNvPr>
          <p:cNvCxnSpPr>
            <a:cxnSpLocks/>
          </p:cNvCxnSpPr>
          <p:nvPr/>
        </p:nvCxnSpPr>
        <p:spPr>
          <a:xfrm rot="16200000">
            <a:off x="3363383" y="4391866"/>
            <a:ext cx="621792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8E90B15-5C76-4DE9-2224-AEBAA9CA4BDD}"/>
              </a:ext>
            </a:extLst>
          </p:cNvPr>
          <p:cNvCxnSpPr>
            <a:cxnSpLocks/>
          </p:cNvCxnSpPr>
          <p:nvPr/>
        </p:nvCxnSpPr>
        <p:spPr>
          <a:xfrm>
            <a:off x="661423" y="1257672"/>
            <a:ext cx="11521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B876EB-B903-0C9A-6232-A77C70C953D7}"/>
              </a:ext>
            </a:extLst>
          </p:cNvPr>
          <p:cNvSpPr/>
          <p:nvPr/>
        </p:nvSpPr>
        <p:spPr>
          <a:xfrm>
            <a:off x="643952" y="1292115"/>
            <a:ext cx="11452160" cy="5490159"/>
          </a:xfrm>
          <a:prstGeom prst="rect">
            <a:avLst/>
          </a:prstGeom>
          <a:blipFill>
            <a:blip r:embed="rId3">
              <a:alphaModFix amt="2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Announcement of the Messiah’s Birth - Luke 2:8–16 NIV</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595631" y="1422604"/>
            <a:ext cx="5527471"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region surrounding Bethlehem, shepherds were tending their flock when an angel appeared before them.</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Because God’s wondrous glory radiated from the angel, the shepherds became frightened, but the angel told them not to be alarmed as the message was good news for them.</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 told the shepherds that the long-awaited Messiah was born in Bethlehem, and that He was the Lord and Savior.</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After delivering the message, the angel was joined by a multitude of heavenly beings filling the night sky, glorifying God and proclaiming peace.</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After the angels departed, the shepherds decided to go to Bethlehem to visit the baby.</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shepherds found the baby and his parents where the angel had indicated, and Jesus was lying in a manger as the angel had said.</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47191" y="1257672"/>
            <a:ext cx="11521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38075"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13</a:t>
            </a:fld>
            <a:endParaRPr lang="en-US" sz="2800" b="1" cap="all" spc="100" dirty="0">
              <a:latin typeface="Gotham Medium" panose="02000604030000020004"/>
            </a:endParaRPr>
          </a:p>
        </p:txBody>
      </p:sp>
      <p:cxnSp>
        <p:nvCxnSpPr>
          <p:cNvPr id="14" name="Straight Connector 13">
            <a:extLst>
              <a:ext uri="{FF2B5EF4-FFF2-40B4-BE49-F238E27FC236}">
                <a16:creationId xmlns:a16="http://schemas.microsoft.com/office/drawing/2014/main" id="{B7479232-A016-4D4B-8576-9DA5A2D7F639}"/>
              </a:ext>
            </a:extLst>
          </p:cNvPr>
          <p:cNvCxnSpPr>
            <a:cxnSpLocks/>
          </p:cNvCxnSpPr>
          <p:nvPr/>
        </p:nvCxnSpPr>
        <p:spPr>
          <a:xfrm rot="16200000">
            <a:off x="3349151" y="4391866"/>
            <a:ext cx="621792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AC39DA7-1712-C57B-7975-ED405A697518}"/>
              </a:ext>
            </a:extLst>
          </p:cNvPr>
          <p:cNvSpPr txBox="1"/>
          <p:nvPr/>
        </p:nvSpPr>
        <p:spPr>
          <a:xfrm>
            <a:off x="643951" y="1418579"/>
            <a:ext cx="5676637" cy="5560497"/>
          </a:xfrm>
          <a:prstGeom prst="rect">
            <a:avLst/>
          </a:prstGeom>
          <a:noFill/>
        </p:spPr>
        <p:txBody>
          <a:bodyPr wrap="square" rtlCol="0">
            <a:spAutoFit/>
          </a:bodyPr>
          <a:lstStyle/>
          <a:p>
            <a:pPr algn="l"/>
            <a:r>
              <a:rPr lang="en-US" sz="2600" b="1" i="0" baseline="30000" dirty="0">
                <a:solidFill>
                  <a:srgbClr val="000000"/>
                </a:solidFill>
                <a:effectLst>
                  <a:outerShdw blurRad="38100" dist="38100" dir="2700000" algn="tl">
                    <a:srgbClr val="000000">
                      <a:alpha val="43137"/>
                    </a:srgbClr>
                  </a:outerShdw>
                </a:effectLst>
                <a:latin typeface="Gotham Medium" panose="02000604030000020004"/>
              </a:rPr>
              <a:t>8 And there were shepherds living out in the fields nearby, keeping watch over their flocks at night. </a:t>
            </a:r>
          </a:p>
          <a:p>
            <a:pPr algn="l"/>
            <a:r>
              <a:rPr lang="en-US" sz="2600" b="1" i="0" baseline="30000" dirty="0">
                <a:solidFill>
                  <a:srgbClr val="000000"/>
                </a:solidFill>
                <a:effectLst>
                  <a:outerShdw blurRad="38100" dist="38100" dir="2700000" algn="tl">
                    <a:srgbClr val="000000">
                      <a:alpha val="43137"/>
                    </a:srgbClr>
                  </a:outerShdw>
                </a:effectLst>
                <a:latin typeface="Gotham Medium" panose="02000604030000020004"/>
              </a:rPr>
              <a:t>9 An angel of the Lord appeared to them, and the glory of the Lord shone around them, and they were terrified. </a:t>
            </a:r>
          </a:p>
          <a:p>
            <a:pPr algn="l"/>
            <a:r>
              <a:rPr lang="en-US" sz="2600" b="1" i="0" baseline="30000" dirty="0">
                <a:solidFill>
                  <a:srgbClr val="000000"/>
                </a:solidFill>
                <a:effectLst>
                  <a:outerShdw blurRad="38100" dist="38100" dir="2700000" algn="tl">
                    <a:srgbClr val="000000">
                      <a:alpha val="43137"/>
                    </a:srgbClr>
                  </a:outerShdw>
                </a:effectLst>
                <a:latin typeface="Gotham Medium" panose="02000604030000020004"/>
              </a:rPr>
              <a:t>10 But the angel said to them, “Do not be afraid. I bring you good news that will cause great joy for all the people. </a:t>
            </a:r>
          </a:p>
          <a:p>
            <a:pPr algn="l"/>
            <a:r>
              <a:rPr lang="en-US" sz="2600" b="1" i="0" baseline="30000" dirty="0">
                <a:solidFill>
                  <a:srgbClr val="000000"/>
                </a:solidFill>
                <a:effectLst>
                  <a:outerShdw blurRad="38100" dist="38100" dir="2700000" algn="tl">
                    <a:srgbClr val="000000">
                      <a:alpha val="43137"/>
                    </a:srgbClr>
                  </a:outerShdw>
                </a:effectLst>
                <a:latin typeface="Gotham Medium" panose="02000604030000020004"/>
              </a:rPr>
              <a:t>11 Today in the town of David a Savior has been born to you; he is the Messiah, the Lord. </a:t>
            </a:r>
          </a:p>
          <a:p>
            <a:pPr algn="l"/>
            <a:r>
              <a:rPr lang="en-US" sz="2600" b="1" i="0" baseline="30000" dirty="0">
                <a:solidFill>
                  <a:srgbClr val="000000"/>
                </a:solidFill>
                <a:effectLst>
                  <a:outerShdw blurRad="38100" dist="38100" dir="2700000" algn="tl">
                    <a:srgbClr val="000000">
                      <a:alpha val="43137"/>
                    </a:srgbClr>
                  </a:outerShdw>
                </a:effectLst>
                <a:latin typeface="Gotham Medium" panose="02000604030000020004"/>
              </a:rPr>
              <a:t>12 This will be a sign to you: You will find a baby wrapped in cloths and lying in a manger.” </a:t>
            </a:r>
          </a:p>
          <a:p>
            <a:pPr algn="l"/>
            <a:r>
              <a:rPr lang="en-US" sz="2600" b="1" i="0" baseline="30000" dirty="0">
                <a:solidFill>
                  <a:srgbClr val="000000"/>
                </a:solidFill>
                <a:effectLst>
                  <a:outerShdw blurRad="38100" dist="38100" dir="2700000" algn="tl">
                    <a:srgbClr val="000000">
                      <a:alpha val="43137"/>
                    </a:srgbClr>
                  </a:outerShdw>
                </a:effectLst>
                <a:latin typeface="Gotham Medium" panose="02000604030000020004"/>
              </a:rPr>
              <a:t>13 Suddenly a great company of the heavenly host appeared with the angel, praising God and saying, </a:t>
            </a:r>
          </a:p>
          <a:p>
            <a:pPr algn="l"/>
            <a:r>
              <a:rPr lang="en-US" sz="2600" b="1" i="0" baseline="30000" dirty="0">
                <a:solidFill>
                  <a:srgbClr val="000000"/>
                </a:solidFill>
                <a:effectLst>
                  <a:outerShdw blurRad="38100" dist="38100" dir="2700000" algn="tl">
                    <a:srgbClr val="000000">
                      <a:alpha val="43137"/>
                    </a:srgbClr>
                  </a:outerShdw>
                </a:effectLst>
                <a:latin typeface="Gotham Medium" panose="02000604030000020004"/>
              </a:rPr>
              <a:t>14 “Glory to God in the highest heaven, and on earth peace to those on whom his favor rests.” </a:t>
            </a:r>
          </a:p>
          <a:p>
            <a:pPr algn="l"/>
            <a:r>
              <a:rPr lang="en-US" sz="2600" b="1" i="0" baseline="30000" dirty="0">
                <a:solidFill>
                  <a:srgbClr val="000000"/>
                </a:solidFill>
                <a:effectLst>
                  <a:outerShdw blurRad="38100" dist="38100" dir="2700000" algn="tl">
                    <a:srgbClr val="000000">
                      <a:alpha val="43137"/>
                    </a:srgbClr>
                  </a:outerShdw>
                </a:effectLst>
                <a:latin typeface="Gotham Medium" panose="02000604030000020004"/>
              </a:rPr>
              <a:t>15 When the angels had left them and gone into heaven, the shepherds said to one another, “Let’s go to Bethlehem and see this thing that has happened, which the Lord has told us about.” </a:t>
            </a:r>
          </a:p>
          <a:p>
            <a:pPr algn="l"/>
            <a:r>
              <a:rPr lang="en-US" sz="2600" b="1" i="0" baseline="30000" dirty="0">
                <a:solidFill>
                  <a:srgbClr val="000000"/>
                </a:solidFill>
                <a:effectLst>
                  <a:outerShdw blurRad="38100" dist="38100" dir="2700000" algn="tl">
                    <a:srgbClr val="000000">
                      <a:alpha val="43137"/>
                    </a:srgbClr>
                  </a:outerShdw>
                </a:effectLst>
                <a:latin typeface="Gotham Medium" panose="02000604030000020004"/>
              </a:rPr>
              <a:t>16 So they hurried off and found Mary and Joseph, and the baby, who was lying in the manger.</a:t>
            </a:r>
            <a:endParaRPr lang="en-US" sz="2600" b="1" i="0" dirty="0">
              <a:solidFill>
                <a:srgbClr val="000000"/>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60734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28882" y="1247179"/>
            <a:ext cx="9453115" cy="58109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Celebration!</a:t>
            </a:r>
            <a:endParaRPr lang="en-US" sz="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During Christmas, the nativity scene appears across North America. We see Jesus presented as a baby in a manger with His earthly parents and others present: shepherds, the wise men from the East, and sometimes even animals. We see such a scene in front yards, on living room tables and shelves, and in store malls. Unlike so many other places that either forbid such sacred demonstration or are indifferent to the Christian faith, God has blessed us with the freedom to express our adoration for the birth of Christ.</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Despite the frequent sighting of nativity scenes, however, how often do we take the time to ponder the significance of Jesus’ birth? Moreover, how often does the knowledge that Jesus came in human form stir our hearts with joy and gratitude? For most of us, not nearly enough!</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celebration of Jesus’ birth should awaken our faith in the Lord and overcome our hearts with rapture and gratitude. “Rejoice,” stated Jan Hus, the distinguished Czech theologian of the fourteenth and fifteenth century, “that the immortal God is born, so that mortal men may live in eternity.” Yes, let us join together to praise God and celebrate His marvelous gift to us!</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centuries, the people of God fervently prayed for the coming of the Messiah. Even the heavenly host might have wondered how God would redeem humankind. As Christians living in our present age, we are truly blessed to know the whole story. We do not have to await God’s fulfillment of His promise; His promise is already fulfilled.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Therefore, let us fall to our knees and raise our hands and celebrate the birth of Jesus, for the Lord is gracious and worthy to be glorified!</a:t>
            </a:r>
            <a:endParaRPr lang="en-US" sz="1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6317265"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why Christ’s advent is worth celebrating.</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648463" y="1228609"/>
            <a:ext cx="11521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565554" y="46016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14</a:t>
            </a:fld>
            <a:endParaRPr lang="en-US" b="1" cap="all" spc="100" dirty="0">
              <a:effectLst>
                <a:outerShdw blurRad="38100" dist="38100" dir="2700000" algn="tl">
                  <a:srgbClr val="000000">
                    <a:alpha val="43137"/>
                  </a:srgbClr>
                </a:outerShdw>
              </a:effectLst>
              <a:latin typeface="Gotham Medium" panose="02000604030000020004"/>
            </a:endParaRPr>
          </a:p>
        </p:txBody>
      </p:sp>
      <p:sp>
        <p:nvSpPr>
          <p:cNvPr id="5" name="Rectangle 4">
            <a:extLst>
              <a:ext uri="{FF2B5EF4-FFF2-40B4-BE49-F238E27FC236}">
                <a16:creationId xmlns:a16="http://schemas.microsoft.com/office/drawing/2014/main" id="{303DE246-23E3-EA66-4D6F-0DDD23CECEC2}"/>
              </a:ext>
            </a:extLst>
          </p:cNvPr>
          <p:cNvSpPr/>
          <p:nvPr/>
        </p:nvSpPr>
        <p:spPr>
          <a:xfrm>
            <a:off x="643952" y="1292115"/>
            <a:ext cx="11452160" cy="5490159"/>
          </a:xfrm>
          <a:prstGeom prst="rect">
            <a:avLst/>
          </a:prstGeom>
          <a:blipFill>
            <a:blip r:embed="rId3">
              <a:alphaModFix amt="20000"/>
            </a:blip>
            <a:stretch>
              <a:fillRect/>
            </a:stretch>
          </a:blip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48594" y="1380559"/>
            <a:ext cx="9453115" cy="271523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Celebration!</a:t>
            </a:r>
            <a:endParaRPr lang="en-US" sz="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How is your church or Christian fellowship preparing for the celebration of Jesus’ birth?</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How do you plan to spend Christmas Day?</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How is Jesus integral to Christmas Day for you?</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6317265"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why Christ’s advent is worth celebrating.</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1228609"/>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565554" y="46016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15</a:t>
            </a:fld>
            <a:endParaRPr lang="en-US" b="1" cap="all" spc="100" dirty="0">
              <a:effectLst>
                <a:outerShdw blurRad="38100" dist="38100" dir="2700000" algn="tl">
                  <a:srgbClr val="000000">
                    <a:alpha val="43137"/>
                  </a:srgbClr>
                </a:outerShdw>
              </a:effectLst>
              <a:latin typeface="Gotham Medium" panose="02000604030000020004"/>
            </a:endParaRPr>
          </a:p>
        </p:txBody>
      </p:sp>
      <p:pic>
        <p:nvPicPr>
          <p:cNvPr id="7" name="Picture 6">
            <a:extLst>
              <a:ext uri="{FF2B5EF4-FFF2-40B4-BE49-F238E27FC236}">
                <a16:creationId xmlns:a16="http://schemas.microsoft.com/office/drawing/2014/main" id="{B8C1CC11-6897-C1ED-2924-38329BBE79E3}"/>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l="14819" r="14819"/>
          <a:stretch/>
        </p:blipFill>
        <p:spPr bwMode="auto">
          <a:xfrm>
            <a:off x="5182268" y="2298035"/>
            <a:ext cx="6853173" cy="4449794"/>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8476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F9DC86F-99E9-2A83-5FCA-5EDB5671F4FF}"/>
              </a:ext>
            </a:extLst>
          </p:cNvPr>
          <p:cNvPicPr>
            <a:picLocks noChangeAspect="1"/>
          </p:cNvPicPr>
          <p:nvPr/>
        </p:nvPicPr>
        <p:blipFill>
          <a:blip r:embed="rId3"/>
          <a:stretch>
            <a:fillRect/>
          </a:stretch>
        </p:blipFill>
        <p:spPr>
          <a:xfrm>
            <a:off x="1061920" y="1483490"/>
            <a:ext cx="10587983" cy="5065698"/>
          </a:xfrm>
          <a:prstGeom prst="rect">
            <a:avLst/>
          </a:prstGeom>
          <a:ln>
            <a:solidFill>
              <a:schemeClr val="accent1"/>
            </a:solidFill>
          </a:ln>
        </p:spPr>
      </p:pic>
      <p:grpSp>
        <p:nvGrpSpPr>
          <p:cNvPr id="9" name="Group 8">
            <a:extLst>
              <a:ext uri="{FF2B5EF4-FFF2-40B4-BE49-F238E27FC236}">
                <a16:creationId xmlns:a16="http://schemas.microsoft.com/office/drawing/2014/main" id="{27823738-A69F-3179-76C8-4A6EBB2BC3AD}"/>
              </a:ext>
            </a:extLst>
          </p:cNvPr>
          <p:cNvGrpSpPr/>
          <p:nvPr/>
        </p:nvGrpSpPr>
        <p:grpSpPr>
          <a:xfrm>
            <a:off x="806818" y="772145"/>
            <a:ext cx="9487554" cy="358252"/>
            <a:chOff x="0" y="55339"/>
            <a:chExt cx="9026157" cy="343792"/>
          </a:xfrm>
          <a:solidFill>
            <a:schemeClr val="tx2">
              <a:lumMod val="50000"/>
              <a:lumOff val="50000"/>
            </a:scheme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tx2">
                  <a:lumMod val="50000"/>
                  <a:lumOff val="50000"/>
                </a:schemeClr>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chemeClr val="bg1"/>
                </a:solidFill>
              </a:endParaRPr>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chemeClr val="tx2">
                  <a:lumMod val="50000"/>
                  <a:lumOff val="50000"/>
                </a:schemeClr>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1258129" y="1670151"/>
            <a:ext cx="3159726" cy="4692375"/>
          </a:xfrm>
          <a:prstGeom prst="rect">
            <a:avLst/>
          </a:prstGeom>
          <a:noFill/>
        </p:spPr>
        <p:txBody>
          <a:bodyPr wrap="square">
            <a:spAutoFit/>
          </a:bodyPr>
          <a:lstStyle/>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circumstances surrounding Jesus’ birth subvert our worldly expectations of value and importance. Among the first people to receive the announcement of Jesus’ birth were not the powerful and elite, although such people did receive the announcement (see Matthew 2:1-12).</a:t>
            </a:r>
          </a:p>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Instead, the first announcement of good news came to lowly shepherds. In that instant, their lives forever changed. Their journey to Bethlehem resulted in the spread of the gospel message. They left Mary, Joseph, and the baby Jesus that night, ready to proclaim the good news they had received (Luke 2:17-18). How will you have a spiritual “journey to Bethlehem” to receive and proclaim the good news of Jesus Christ?</a:t>
            </a:r>
          </a:p>
        </p:txBody>
      </p:sp>
      <p:sp>
        <p:nvSpPr>
          <p:cNvPr id="15" name="TextBox 14">
            <a:extLst>
              <a:ext uri="{FF2B5EF4-FFF2-40B4-BE49-F238E27FC236}">
                <a16:creationId xmlns:a16="http://schemas.microsoft.com/office/drawing/2014/main" id="{6FFF0688-A52B-44BD-8722-3FFA1DCF8CB1}"/>
              </a:ext>
            </a:extLst>
          </p:cNvPr>
          <p:cNvSpPr txBox="1"/>
          <p:nvPr/>
        </p:nvSpPr>
        <p:spPr>
          <a:xfrm>
            <a:off x="894580" y="1107289"/>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Journey to Bethlehem</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0536682" y="48601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16</a:t>
            </a:fld>
            <a:endParaRPr lang="en-US" b="1" cap="all" spc="100"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A5B275-D719-CA45-5CE0-83FC6B6722C7}"/>
              </a:ext>
            </a:extLst>
          </p:cNvPr>
          <p:cNvSpPr/>
          <p:nvPr/>
        </p:nvSpPr>
        <p:spPr>
          <a:xfrm>
            <a:off x="10965" y="34109"/>
            <a:ext cx="12181035" cy="6873876"/>
          </a:xfrm>
          <a:prstGeom prst="rect">
            <a:avLst/>
          </a:prstGeom>
          <a:solidFill>
            <a:schemeClr val="tx2">
              <a:lumMod val="50000"/>
              <a:lumOff val="50000"/>
            </a:schemeClr>
          </a:solid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4D1DB86-A3FA-259B-6522-299CECF30819}"/>
              </a:ext>
            </a:extLst>
          </p:cNvPr>
          <p:cNvSpPr/>
          <p:nvPr/>
        </p:nvSpPr>
        <p:spPr>
          <a:xfrm>
            <a:off x="1038900" y="1410744"/>
            <a:ext cx="10917810" cy="5282957"/>
          </a:xfrm>
          <a:prstGeom prst="rect">
            <a:avLst/>
          </a:prstGeom>
          <a:blipFill dpi="0" rotWithShape="1">
            <a:blip r:embed="rId3">
              <a:alphaModFix amt="50000"/>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684994" y="312817"/>
            <a:ext cx="9756864" cy="1631216"/>
          </a:xfrm>
          <a:prstGeom prst="rect">
            <a:avLst/>
          </a:prstGeom>
          <a:noFill/>
        </p:spPr>
        <p:txBody>
          <a:bodyPr wrap="square">
            <a:spAutoFit/>
          </a:bodyPr>
          <a:lstStyle/>
          <a:p>
            <a:r>
              <a:rPr lang="en-US" sz="3200" b="1" cap="small" dirty="0">
                <a:latin typeface="Gotham Medium" panose="02000604030000020004"/>
                <a:ea typeface="Calibri" panose="020F0502020204030204" pitchFamily="34" charset="0"/>
                <a:cs typeface="Times New Roman" panose="02020603050405020304" pitchFamily="18" charset="0"/>
              </a:rPr>
              <a:t>Life Response:</a:t>
            </a:r>
            <a:r>
              <a:rPr lang="en-US" sz="4400" b="1" cap="small" dirty="0">
                <a:latin typeface="Gotham Medium" panose="02000604030000020004"/>
                <a:ea typeface="Calibri" panose="020F0502020204030204" pitchFamily="34" charset="0"/>
                <a:cs typeface="Times New Roman" panose="02020603050405020304" pitchFamily="18" charset="0"/>
              </a:rPr>
              <a:t> </a:t>
            </a:r>
            <a:r>
              <a:rPr lang="en-US" sz="2800" b="1" dirty="0">
                <a:latin typeface="Gotham Medium" panose="02000604030000020004"/>
                <a:ea typeface="Calibri" panose="020F0502020204030204" pitchFamily="34" charset="0"/>
                <a:cs typeface="Times New Roman" panose="02020603050405020304" pitchFamily="18" charset="0"/>
              </a:rPr>
              <a:t>Celebrate the Christ child.</a:t>
            </a:r>
          </a:p>
          <a:p>
            <a:r>
              <a:rPr lang="en-US" sz="2800" b="1" dirty="0">
                <a:latin typeface="Gotham Medium" panose="02000604030000020004"/>
                <a:ea typeface="Calibri" panose="020F0502020204030204" pitchFamily="34" charset="0"/>
                <a:cs typeface="Times New Roman" panose="02020603050405020304" pitchFamily="18" charset="0"/>
              </a:rPr>
              <a:t> </a:t>
            </a:r>
          </a:p>
          <a:p>
            <a:endParaRPr lang="en-US" sz="2800" b="1" dirty="0">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307641" y="3596110"/>
            <a:ext cx="10199365" cy="1724318"/>
          </a:xfrm>
          <a:prstGeom prst="rect">
            <a:avLst/>
          </a:prstGeom>
          <a:noFill/>
          <a:ln>
            <a:noFill/>
          </a:ln>
        </p:spPr>
        <p:txBody>
          <a:bodyPr wrap="square">
            <a:spAutoFit/>
          </a:bodyPr>
          <a:lstStyle/>
          <a:p>
            <a:pPr marL="0" marR="0">
              <a:lnSpc>
                <a:spcPct val="107000"/>
              </a:lnSpc>
              <a:spcBef>
                <a:spcPts val="0"/>
              </a:spcBef>
              <a:spcAft>
                <a:spcPts val="0"/>
              </a:spcAft>
            </a:pPr>
            <a:r>
              <a:rPr lang="en-US" sz="2000" b="1" u="sng" dirty="0">
                <a:solidFill>
                  <a:schemeClr val="bg1"/>
                </a:solidFill>
                <a:latin typeface="Gotham Medium" panose="02000604030000020004"/>
                <a:ea typeface="Calibri" panose="020F0502020204030204" pitchFamily="34" charset="0"/>
                <a:cs typeface="Times New Roman" panose="02020603050405020304" pitchFamily="18" charset="0"/>
              </a:rPr>
              <a:t>A Letter of Praise and Gratitude</a:t>
            </a:r>
          </a:p>
          <a:p>
            <a:pPr lvl="1">
              <a:lnSpc>
                <a:spcPct val="107000"/>
              </a:lnSpc>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When the shepherds first gazed upon the baby Jesus, they must have been struck with awe at being in the presence of this extraordinary sight—a sight greater even than the heavenly host. You may write a prayer letter that expresses your jubilation as you comprehend the humble majesty of Jesus’ </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307642" y="1578827"/>
            <a:ext cx="10199364" cy="2000548"/>
          </a:xfrm>
          <a:prstGeom prst="rect">
            <a:avLst/>
          </a:prstGeom>
          <a:noFill/>
        </p:spPr>
        <p:txBody>
          <a:bodyPr wrap="square">
            <a:spAutoFit/>
          </a:bodyPr>
          <a:lstStyle/>
          <a:p>
            <a:pPr marL="0" marR="0">
              <a:spcBef>
                <a:spcPts val="0"/>
              </a:spcBef>
              <a:spcAft>
                <a:spcPts val="0"/>
              </a:spcAft>
            </a:pPr>
            <a:r>
              <a:rPr lang="en-US" sz="2000" b="1" dirty="0">
                <a:solidFill>
                  <a:schemeClr val="bg1"/>
                </a:solidFill>
                <a:latin typeface="Gotham Medium" panose="02000604030000020004"/>
                <a:ea typeface="Calibri" panose="020F0502020204030204" pitchFamily="34" charset="0"/>
                <a:cs typeface="Times New Roman" panose="02020603050405020304" pitchFamily="18" charset="0"/>
              </a:rPr>
              <a:t>Just as the death and resurrection of Jesus is central to our understanding of Him as our Savior, so is the birth of Jesus the basis of our comprehension of Him as our Lord. His birth was not an ordinary birth. To believe otherwise is to miss the divine grandeur of this extraordinary event. In a unique occurrence, the Son of God became human! This event occurred only once in the history of the universe. Moreover, Jesus’ birth is a stupendous expression of God’s amazing love for each of us.</a:t>
            </a:r>
          </a:p>
          <a:p>
            <a:pPr marL="0" marR="0">
              <a:spcBef>
                <a:spcPts val="0"/>
              </a:spcBef>
              <a:spcAft>
                <a:spcPts val="0"/>
              </a:spcAft>
            </a:pPr>
            <a:endParaRPr lang="en-US" sz="400" b="1"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bg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1235045"/>
            <a:ext cx="10972800" cy="0"/>
          </a:xfrm>
          <a:prstGeom prst="line">
            <a:avLst/>
          </a:prstGeom>
          <a:ln w="920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0486694" y="534952"/>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17</a:t>
            </a:fld>
            <a:endParaRPr lang="en-US" b="1" cap="all" spc="100" dirty="0">
              <a:effectLst>
                <a:outerShdw blurRad="38100" dist="38100" dir="2700000" algn="tl">
                  <a:srgbClr val="000000">
                    <a:alpha val="43137"/>
                  </a:srgbClr>
                </a:outerShdw>
              </a:effectLst>
              <a:latin typeface="Gotham Medium" panose="02000604030000020004"/>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9ED5B9E-F9DA-439B-73F2-156424F5662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0" y="1872803"/>
            <a:ext cx="12109364" cy="4772364"/>
          </a:xfrm>
          <a:prstGeom prst="rect">
            <a:avLst/>
          </a:prstGeom>
        </p:spPr>
      </p:pic>
      <p:sp>
        <p:nvSpPr>
          <p:cNvPr id="16" name="Rectangle 15">
            <a:extLst>
              <a:ext uri="{FF2B5EF4-FFF2-40B4-BE49-F238E27FC236}">
                <a16:creationId xmlns:a16="http://schemas.microsoft.com/office/drawing/2014/main" id="{762E391A-7766-508A-D907-DDAD4A36B5D8}"/>
              </a:ext>
            </a:extLst>
          </p:cNvPr>
          <p:cNvSpPr/>
          <p:nvPr/>
        </p:nvSpPr>
        <p:spPr>
          <a:xfrm>
            <a:off x="0" y="1"/>
            <a:ext cx="12150682" cy="1867938"/>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7">
            <a:extLst>
              <a:ext uri="{FF2B5EF4-FFF2-40B4-BE49-F238E27FC236}">
                <a16:creationId xmlns:a16="http://schemas.microsoft.com/office/drawing/2014/main" id="{8F0711C8-344D-67B1-71DA-579301BE2EE9}"/>
              </a:ext>
            </a:extLst>
          </p:cNvPr>
          <p:cNvSpPr txBox="1">
            <a:spLocks/>
          </p:cNvSpPr>
          <p:nvPr/>
        </p:nvSpPr>
        <p:spPr>
          <a:xfrm>
            <a:off x="114938" y="97051"/>
            <a:ext cx="12035744" cy="1867937"/>
          </a:xfrm>
          <a:prstGeom prst="rect">
            <a:avLst/>
          </a:prstGeom>
          <a:ln w="190500">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2" name="Group 1">
            <a:extLst>
              <a:ext uri="{FF2B5EF4-FFF2-40B4-BE49-F238E27FC236}">
                <a16:creationId xmlns:a16="http://schemas.microsoft.com/office/drawing/2014/main" id="{B6E19556-D782-4D77-8CB3-7E2565E2435C}"/>
              </a:ext>
            </a:extLst>
          </p:cNvPr>
          <p:cNvGrpSpPr/>
          <p:nvPr/>
        </p:nvGrpSpPr>
        <p:grpSpPr>
          <a:xfrm>
            <a:off x="8667345" y="5943600"/>
            <a:ext cx="3261548" cy="506064"/>
            <a:chOff x="2514600" y="5649894"/>
            <a:chExt cx="5048626" cy="971528"/>
          </a:xfrm>
        </p:grpSpPr>
        <p:grpSp>
          <p:nvGrpSpPr>
            <p:cNvPr id="3" name="Group 2">
              <a:extLst>
                <a:ext uri="{FF2B5EF4-FFF2-40B4-BE49-F238E27FC236}">
                  <a16:creationId xmlns:a16="http://schemas.microsoft.com/office/drawing/2014/main" id="{33515287-1BB1-4DF1-9C9B-F161835BC9C7}"/>
                </a:ext>
              </a:extLst>
            </p:cNvPr>
            <p:cNvGrpSpPr/>
            <p:nvPr/>
          </p:nvGrpSpPr>
          <p:grpSpPr>
            <a:xfrm>
              <a:off x="3200400" y="5649894"/>
              <a:ext cx="3659864" cy="452610"/>
              <a:chOff x="3142974" y="6271325"/>
              <a:chExt cx="6718852" cy="1014475"/>
            </a:xfrm>
          </p:grpSpPr>
          <p:sp>
            <p:nvSpPr>
              <p:cNvPr id="19" name="Rectangle: Rounded Corners 18">
                <a:extLst>
                  <a:ext uri="{FF2B5EF4-FFF2-40B4-BE49-F238E27FC236}">
                    <a16:creationId xmlns:a16="http://schemas.microsoft.com/office/drawing/2014/main" id="{5A266EE8-D6A4-4CCB-9DDE-B55C63D91534}"/>
                  </a:ext>
                </a:extLst>
              </p:cNvPr>
              <p:cNvSpPr/>
              <p:nvPr/>
            </p:nvSpPr>
            <p:spPr>
              <a:xfrm>
                <a:off x="3142974" y="6343198"/>
                <a:ext cx="6718852" cy="870737"/>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14483FB9-6A65-49B4-A7D3-0C98270E81C3}"/>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76D19FEC-7652-460B-A85C-02CB5FE83427}"/>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A97FAF49-BB85-4823-8B89-59C28D099C92}"/>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E9706976-8085-44AA-9AF5-011C00A537CA}"/>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74C89666-1D62-4C65-B035-053AC3CDB16D}"/>
                </a:ext>
              </a:extLst>
            </p:cNvPr>
            <p:cNvSpPr/>
            <p:nvPr/>
          </p:nvSpPr>
          <p:spPr>
            <a:xfrm>
              <a:off x="2514600" y="6188089"/>
              <a:ext cx="5048626" cy="433333"/>
            </a:xfrm>
            <a:prstGeom prst="rect">
              <a:avLst/>
            </a:prstGeom>
            <a:solidFill>
              <a:schemeClr val="accent1"/>
            </a:solidFill>
          </p:spPr>
          <p:txBody>
            <a:bodyPr wrap="square" lIns="64291" tIns="32146" rIns="64291" bIns="32146">
              <a:spAutoFit/>
            </a:bodyPr>
            <a:lstStyle/>
            <a:p>
              <a:r>
                <a:rPr lang="en-US" sz="500" b="1" dirty="0">
                  <a:solidFill>
                    <a:schemeClr val="bg1"/>
                  </a:solidFill>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Winter 2024 quarter with permission, © David C Cook, https://davidccook.org. May not be further reproduced. All rights reserved.</a:t>
              </a:r>
            </a:p>
          </p:txBody>
        </p:sp>
      </p:grpSp>
    </p:spTree>
    <p:extLst>
      <p:ext uri="{BB962C8B-B14F-4D97-AF65-F5344CB8AC3E}">
        <p14:creationId xmlns:p14="http://schemas.microsoft.com/office/powerpoint/2010/main" val="1705427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582044-590A-5B72-666D-652379D0840C}"/>
              </a:ext>
            </a:extLst>
          </p:cNvPr>
          <p:cNvSpPr/>
          <p:nvPr/>
        </p:nvSpPr>
        <p:spPr>
          <a:xfrm>
            <a:off x="783966" y="1094093"/>
            <a:ext cx="12181035" cy="6873876"/>
          </a:xfrm>
          <a:prstGeom prst="rect">
            <a:avLst/>
          </a:prstGeom>
          <a:blipFill dpi="0" rotWithShape="1">
            <a:blip r:embed="rId3">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1252410" y="1947534"/>
            <a:ext cx="9964230" cy="4718023"/>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How did the Roman census disrupt Joseph and Mary’s lives?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What significance do you draw from the humble circumstances of Jesus’ birth?</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7247" y="364442"/>
            <a:ext cx="3612439" cy="544824"/>
          </a:xfrm>
          <a:prstGeom prst="rect">
            <a:avLst/>
          </a:prstGeom>
          <a:solidFill>
            <a:schemeClr val="tx2">
              <a:lumMod val="50000"/>
              <a:lumOff val="50000"/>
            </a:schemeClr>
          </a:solidFill>
          <a:ln w="12700">
            <a:solidFill>
              <a:schemeClr val="tx2">
                <a:lumMod val="50000"/>
                <a:lumOff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BIRTH OF THE CHRIST CHILD</a:t>
            </a:r>
          </a:p>
        </p:txBody>
      </p:sp>
      <p:sp>
        <p:nvSpPr>
          <p:cNvPr id="21" name="Rectangle 20">
            <a:extLst>
              <a:ext uri="{FF2B5EF4-FFF2-40B4-BE49-F238E27FC236}">
                <a16:creationId xmlns:a16="http://schemas.microsoft.com/office/drawing/2014/main" id="{D5CA7739-1376-4613-8ADE-73CDD8360891}"/>
              </a:ext>
            </a:extLst>
          </p:cNvPr>
          <p:cNvSpPr/>
          <p:nvPr/>
        </p:nvSpPr>
        <p:spPr>
          <a:xfrm>
            <a:off x="1652668" y="2535897"/>
            <a:ext cx="9062167" cy="607539"/>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Roman census required Joseph and Mary to travel to Bethlehem, Joseph’s ancestral town. This journey would have been difficult for Mary, who was pregnant.</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19</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665781" y="4359245"/>
            <a:ext cx="9062167" cy="1397947"/>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Encourage your students to look at Jesus’ birth with fresh eyes. Some students might say that Jesus’ birth beside a feeding trough for animals reminds them of His identification with the marginalized. It also highlights Jesus’ willingness to enter the human experience at its most vulnerable point. Moreover, this setting foreshadows Jesus’ redemptive mission to bring salvation to all people, regardless of their social and economic status.</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8FC06-BF97-4999-AEAA-2F0E880C1A39}"/>
              </a:ext>
            </a:extLst>
          </p:cNvPr>
          <p:cNvSpPr>
            <a:spLocks noGrp="1"/>
          </p:cNvSpPr>
          <p:nvPr>
            <p:ph type="ctrTitle"/>
          </p:nvPr>
        </p:nvSpPr>
        <p:spPr>
          <a:xfrm>
            <a:off x="7180281" y="304800"/>
            <a:ext cx="3836764" cy="2608006"/>
          </a:xfrm>
        </p:spPr>
        <p:txBody>
          <a:bodyPr anchor="ctr">
            <a:normAutofit/>
          </a:bodyPr>
          <a:lstStyle/>
          <a:p>
            <a:pPr algn="ctr"/>
            <a:r>
              <a:rPr lang="en-US" sz="4400" b="1" dirty="0">
                <a:effectLst>
                  <a:outerShdw blurRad="38100" dist="38100" dir="2700000" algn="tl">
                    <a:srgbClr val="000000">
                      <a:alpha val="43137"/>
                    </a:srgbClr>
                  </a:outerShdw>
                </a:effectLst>
                <a:latin typeface="Gotham Medium" panose="02000604030000020004"/>
              </a:rPr>
              <a:t>Savior’s Birth</a:t>
            </a:r>
          </a:p>
        </p:txBody>
      </p:sp>
      <p:sp>
        <p:nvSpPr>
          <p:cNvPr id="4" name="Rectangle 1">
            <a:extLst>
              <a:ext uri="{FF2B5EF4-FFF2-40B4-BE49-F238E27FC236}">
                <a16:creationId xmlns:a16="http://schemas.microsoft.com/office/drawing/2014/main" id="{3CD00310-39F0-4570-9C65-B06529EBE442}"/>
              </a:ext>
            </a:extLst>
          </p:cNvPr>
          <p:cNvSpPr>
            <a:spLocks noGrp="1" noChangeArrowheads="1"/>
          </p:cNvSpPr>
          <p:nvPr>
            <p:ph type="subTitle" idx="1"/>
          </p:nvPr>
        </p:nvSpPr>
        <p:spPr bwMode="auto">
          <a:xfrm>
            <a:off x="7296150" y="2933700"/>
            <a:ext cx="3692500" cy="174140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lvl="0" algn="l"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the angels had left them and gone into heaven, the shepherds said to one another, “Let’s go to Bethlehem and see this thing that has happened, which the Lord has told us about.” </a:t>
            </a:r>
          </a:p>
          <a:p>
            <a:pPr lvl="0" algn="r"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—Luke 2:15 NIV</a:t>
            </a:r>
          </a:p>
        </p:txBody>
      </p:sp>
      <p:sp>
        <p:nvSpPr>
          <p:cNvPr id="7" name="TextBox 6">
            <a:extLst>
              <a:ext uri="{FF2B5EF4-FFF2-40B4-BE49-F238E27FC236}">
                <a16:creationId xmlns:a16="http://schemas.microsoft.com/office/drawing/2014/main" id="{36BB2560-6E72-7A2A-A018-C110DDC5FE36}"/>
              </a:ext>
            </a:extLst>
          </p:cNvPr>
          <p:cNvSpPr txBox="1"/>
          <p:nvPr/>
        </p:nvSpPr>
        <p:spPr>
          <a:xfrm>
            <a:off x="10049191" y="6545281"/>
            <a:ext cx="2148840" cy="184666"/>
          </a:xfrm>
          <a:prstGeom prst="rect">
            <a:avLst/>
          </a:prstGeom>
          <a:noFill/>
        </p:spPr>
        <p:txBody>
          <a:bodyPr wrap="square">
            <a:spAutoFit/>
          </a:bodyPr>
          <a:lstStyle/>
          <a:p>
            <a:r>
              <a:rPr lang="en-US" sz="600" b="0" i="0" u="none" strike="noStrike" baseline="0" dirty="0">
                <a:latin typeface="Arial Black" panose="020B0A04020102020204" pitchFamily="34" charset="0"/>
              </a:rPr>
              <a:t>Week of December 22</a:t>
            </a:r>
            <a:endParaRPr lang="en-US" sz="600" dirty="0">
              <a:latin typeface="Arial Black" panose="020B0A04020102020204" pitchFamily="34" charset="0"/>
            </a:endParaRPr>
          </a:p>
        </p:txBody>
      </p:sp>
      <p:pic>
        <p:nvPicPr>
          <p:cNvPr id="5" name="Picture 4">
            <a:extLst>
              <a:ext uri="{FF2B5EF4-FFF2-40B4-BE49-F238E27FC236}">
                <a16:creationId xmlns:a16="http://schemas.microsoft.com/office/drawing/2014/main" id="{7253914F-0C91-046E-7CA8-7F9EB937B8A2}"/>
              </a:ext>
            </a:extLst>
          </p:cNvPr>
          <p:cNvPicPr>
            <a:picLocks noChangeAspect="1"/>
          </p:cNvPicPr>
          <p:nvPr/>
        </p:nvPicPr>
        <p:blipFill>
          <a:blip r:embed="rId2">
            <a:extLst>
              <a:ext uri="{28A0092B-C50C-407E-A947-70E740481C1C}">
                <a14:useLocalDpi xmlns:a14="http://schemas.microsoft.com/office/drawing/2010/main" val="0"/>
              </a:ext>
            </a:extLst>
          </a:blip>
          <a:srcRect l="20773" r="20773"/>
          <a:stretch/>
        </p:blipFill>
        <p:spPr>
          <a:xfrm>
            <a:off x="0" y="0"/>
            <a:ext cx="7015337" cy="6858000"/>
          </a:xfrm>
          <a:prstGeom prst="snip2DiagRect">
            <a:avLst/>
          </a:prstGeom>
          <a:solidFill>
            <a:srgbClr val="FFFFFF">
              <a:shade val="85000"/>
            </a:srgbClr>
          </a:solidFill>
          <a:ln w="88900" cap="sq">
            <a:solidFill>
              <a:schemeClr val="accent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61308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582044-590A-5B72-666D-652379D0840C}"/>
              </a:ext>
            </a:extLst>
          </p:cNvPr>
          <p:cNvSpPr/>
          <p:nvPr/>
        </p:nvSpPr>
        <p:spPr>
          <a:xfrm>
            <a:off x="595954" y="1277544"/>
            <a:ext cx="12905098" cy="6873876"/>
          </a:xfrm>
          <a:prstGeom prst="rect">
            <a:avLst/>
          </a:prstGeom>
          <a:blipFill dpi="0" rotWithShape="1">
            <a:blip r:embed="rId3">
              <a:alphaModFix amt="67000"/>
              <a:extLst>
                <a:ext uri="{96DAC541-7B7A-43D3-8B79-37D633B846F1}">
                  <asvg:svgBlip xmlns:asvg="http://schemas.microsoft.com/office/drawing/2016/SVG/main" r:embed="rId4"/>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1055400" y="1678745"/>
            <a:ext cx="10146000" cy="5113195"/>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was the symbolic importance of the angel’s appearance to the shepherds (v. 9)?</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Why did the angel encourage the shepherds not to be afraid (v. 10)?</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8. How did the shepherds respond to the angel’s message (vv. 15–16)?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7247" y="364442"/>
            <a:ext cx="3612439" cy="544824"/>
          </a:xfrm>
          <a:prstGeom prst="rect">
            <a:avLst/>
          </a:prstGeom>
          <a:solidFill>
            <a:schemeClr val="tx2">
              <a:lumMod val="50000"/>
              <a:lumOff val="50000"/>
            </a:schemeClr>
          </a:solidFill>
          <a:ln w="12700">
            <a:solidFill>
              <a:schemeClr val="tx2">
                <a:lumMod val="50000"/>
                <a:lumOff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ANNOUNCEMENT OF THE MESSIAH’S BIRTH</a:t>
            </a:r>
            <a:endPar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1223467" y="2570096"/>
            <a:ext cx="9400300" cy="871008"/>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angel’s appearance indicated to the shepherds that the good news of Jesus’ birth was proclaimed to ordinary people. The appearance also showed God’s desire for a personal relationship with the lost. This included people on the margins of society.</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71470" y="1226759"/>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939467" y="6747833"/>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20</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94409" y="3989375"/>
            <a:ext cx="9400300" cy="871008"/>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angel encouraged the shepherds not to be afraid because he brought them “good tidings of great joy” (KJV). Israel’s long-awaited Messiah had been born (v. 11). The angel, by stressing that the message was one of hope and salvation for all people, sought to alleviate the shepherds’ fears</a:t>
            </a:r>
          </a:p>
        </p:txBody>
      </p:sp>
      <p:sp>
        <p:nvSpPr>
          <p:cNvPr id="4" name="Rectangle 3">
            <a:extLst>
              <a:ext uri="{FF2B5EF4-FFF2-40B4-BE49-F238E27FC236}">
                <a16:creationId xmlns:a16="http://schemas.microsoft.com/office/drawing/2014/main" id="{7A548A94-4C5E-48A4-F476-34EC786CC233}"/>
              </a:ext>
            </a:extLst>
          </p:cNvPr>
          <p:cNvSpPr/>
          <p:nvPr/>
        </p:nvSpPr>
        <p:spPr>
          <a:xfrm>
            <a:off x="1293044" y="5594680"/>
            <a:ext cx="9400300" cy="871008"/>
          </a:xfrm>
          <a:prstGeom prst="rect">
            <a:avLst/>
          </a:prstGeom>
          <a:solidFill>
            <a:schemeClr val="tx2">
              <a:lumMod val="50000"/>
              <a:lumOff val="50000"/>
            </a:schemeClr>
          </a:solidFill>
          <a:ln w="127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shepherds could have responded to the angel’s message in a dismissive manner, refusing to believe. Instead, they responded with eagerness and joy. They were enthused by what they heard and wasted no time to find Mary, Joseph, and the newborn child.</a:t>
            </a:r>
          </a:p>
        </p:txBody>
      </p:sp>
    </p:spTree>
    <p:extLst>
      <p:ext uri="{BB962C8B-B14F-4D97-AF65-F5344CB8AC3E}">
        <p14:creationId xmlns:p14="http://schemas.microsoft.com/office/powerpoint/2010/main" val="12108242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5F74D-02F2-B907-E36F-C03AA28E08B7}"/>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B5982D8B-47B5-6CD1-AF5A-8F8BC80FACC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0" y="1872803"/>
            <a:ext cx="12109364" cy="4772364"/>
          </a:xfrm>
          <a:prstGeom prst="rect">
            <a:avLst/>
          </a:prstGeom>
        </p:spPr>
      </p:pic>
      <p:sp>
        <p:nvSpPr>
          <p:cNvPr id="16" name="Rectangle 15">
            <a:extLst>
              <a:ext uri="{FF2B5EF4-FFF2-40B4-BE49-F238E27FC236}">
                <a16:creationId xmlns:a16="http://schemas.microsoft.com/office/drawing/2014/main" id="{08B85589-EC65-F8C0-78B8-ACC82524C71C}"/>
              </a:ext>
            </a:extLst>
          </p:cNvPr>
          <p:cNvSpPr/>
          <p:nvPr/>
        </p:nvSpPr>
        <p:spPr>
          <a:xfrm>
            <a:off x="0" y="1"/>
            <a:ext cx="12150682" cy="1867938"/>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7">
            <a:extLst>
              <a:ext uri="{FF2B5EF4-FFF2-40B4-BE49-F238E27FC236}">
                <a16:creationId xmlns:a16="http://schemas.microsoft.com/office/drawing/2014/main" id="{BEFA8D1A-4339-E302-28CF-1D7EFE2DF97E}"/>
              </a:ext>
            </a:extLst>
          </p:cNvPr>
          <p:cNvSpPr txBox="1">
            <a:spLocks/>
          </p:cNvSpPr>
          <p:nvPr/>
        </p:nvSpPr>
        <p:spPr>
          <a:xfrm>
            <a:off x="114938" y="97051"/>
            <a:ext cx="12035744" cy="1867937"/>
          </a:xfrm>
          <a:prstGeom prst="rect">
            <a:avLst/>
          </a:prstGeom>
          <a:ln w="190500">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Font typeface="Arial" panose="020B0604020202020204" pitchFamily="34" charset="0"/>
              <a:buNone/>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2" name="Group 1">
            <a:extLst>
              <a:ext uri="{FF2B5EF4-FFF2-40B4-BE49-F238E27FC236}">
                <a16:creationId xmlns:a16="http://schemas.microsoft.com/office/drawing/2014/main" id="{EC3D19C7-BC7B-3983-217F-390DD93C7AA1}"/>
              </a:ext>
            </a:extLst>
          </p:cNvPr>
          <p:cNvGrpSpPr/>
          <p:nvPr/>
        </p:nvGrpSpPr>
        <p:grpSpPr>
          <a:xfrm>
            <a:off x="8667345" y="5943600"/>
            <a:ext cx="3261548" cy="506064"/>
            <a:chOff x="2514600" y="5649894"/>
            <a:chExt cx="5048626" cy="971528"/>
          </a:xfrm>
        </p:grpSpPr>
        <p:grpSp>
          <p:nvGrpSpPr>
            <p:cNvPr id="3" name="Group 2">
              <a:extLst>
                <a:ext uri="{FF2B5EF4-FFF2-40B4-BE49-F238E27FC236}">
                  <a16:creationId xmlns:a16="http://schemas.microsoft.com/office/drawing/2014/main" id="{6E1A3DEC-1157-27B1-58B7-4AE3C2D22E53}"/>
                </a:ext>
              </a:extLst>
            </p:cNvPr>
            <p:cNvGrpSpPr/>
            <p:nvPr/>
          </p:nvGrpSpPr>
          <p:grpSpPr>
            <a:xfrm>
              <a:off x="3200400" y="5649894"/>
              <a:ext cx="3659864" cy="452610"/>
              <a:chOff x="3142974" y="6271325"/>
              <a:chExt cx="6718852" cy="1014475"/>
            </a:xfrm>
          </p:grpSpPr>
          <p:sp>
            <p:nvSpPr>
              <p:cNvPr id="19" name="Rectangle: Rounded Corners 18">
                <a:extLst>
                  <a:ext uri="{FF2B5EF4-FFF2-40B4-BE49-F238E27FC236}">
                    <a16:creationId xmlns:a16="http://schemas.microsoft.com/office/drawing/2014/main" id="{2284BA1F-C1F8-399A-5500-0C571F44773E}"/>
                  </a:ext>
                </a:extLst>
              </p:cNvPr>
              <p:cNvSpPr/>
              <p:nvPr/>
            </p:nvSpPr>
            <p:spPr>
              <a:xfrm>
                <a:off x="3142974" y="6343198"/>
                <a:ext cx="6718852" cy="870737"/>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B6267BC2-70FA-5873-A420-A47123B1330D}"/>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FD6A409F-0236-D2CB-67D1-F0690C26D38F}"/>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32546C45-9903-E51A-831B-16FA010DD8F7}"/>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FD0279C8-3B80-5E5E-A259-63986990D118}"/>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16835B45-1E25-6C84-5860-A10E3CBB62D6}"/>
                </a:ext>
              </a:extLst>
            </p:cNvPr>
            <p:cNvSpPr/>
            <p:nvPr/>
          </p:nvSpPr>
          <p:spPr>
            <a:xfrm>
              <a:off x="2514600" y="6188089"/>
              <a:ext cx="5048626" cy="433333"/>
            </a:xfrm>
            <a:prstGeom prst="rect">
              <a:avLst/>
            </a:prstGeom>
            <a:solidFill>
              <a:schemeClr val="accent1"/>
            </a:solidFill>
          </p:spPr>
          <p:txBody>
            <a:bodyPr wrap="square" lIns="64291" tIns="32146" rIns="64291" bIns="32146">
              <a:spAutoFit/>
            </a:bodyPr>
            <a:lstStyle/>
            <a:p>
              <a:r>
                <a:rPr lang="en-US" sz="500" b="1" dirty="0">
                  <a:solidFill>
                    <a:schemeClr val="bg1"/>
                  </a:solidFill>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Winter 2024 quarter with permission, © David C Cook, https://davidccook.org. May not be further reproduced. All rights reserved.</a:t>
              </a:r>
            </a:p>
          </p:txBody>
        </p:sp>
      </p:grpSp>
    </p:spTree>
    <p:extLst>
      <p:ext uri="{BB962C8B-B14F-4D97-AF65-F5344CB8AC3E}">
        <p14:creationId xmlns:p14="http://schemas.microsoft.com/office/powerpoint/2010/main" val="1111426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E495-35E9-8E8D-FF1E-999751BB4713}"/>
              </a:ext>
            </a:extLst>
          </p:cNvPr>
          <p:cNvSpPr>
            <a:spLocks noGrp="1"/>
          </p:cNvSpPr>
          <p:nvPr>
            <p:ph type="title"/>
          </p:nvPr>
        </p:nvSpPr>
        <p:spPr>
          <a:xfrm>
            <a:off x="260213" y="537179"/>
            <a:ext cx="4792163" cy="1675975"/>
          </a:xfrm>
        </p:spPr>
        <p:txBody>
          <a:bodyPr>
            <a:normAutofit/>
          </a:bodyPr>
          <a:lstStyle/>
          <a:p>
            <a:r>
              <a:rPr lang="en-US" sz="3600" b="1" dirty="0">
                <a:effectLst>
                  <a:outerShdw blurRad="38100" dist="38100" dir="2700000" algn="tl">
                    <a:srgbClr val="000000">
                      <a:alpha val="43137"/>
                    </a:srgbClr>
                  </a:outerShdw>
                </a:effectLst>
                <a:latin typeface="Gotham Medium" panose="02000604030000020004"/>
              </a:rPr>
              <a:t>Location of Bethlehem</a:t>
            </a:r>
          </a:p>
        </p:txBody>
      </p:sp>
      <p:sp>
        <p:nvSpPr>
          <p:cNvPr id="11" name="Arrow: Chevron 10">
            <a:hlinkClick r:id="rId3" action="ppaction://hlinksldjump"/>
            <a:extLst>
              <a:ext uri="{FF2B5EF4-FFF2-40B4-BE49-F238E27FC236}">
                <a16:creationId xmlns:a16="http://schemas.microsoft.com/office/drawing/2014/main" id="{53C81152-7421-DA99-CCD7-91D6085DB3FA}"/>
              </a:ext>
            </a:extLst>
          </p:cNvPr>
          <p:cNvSpPr/>
          <p:nvPr/>
        </p:nvSpPr>
        <p:spPr>
          <a:xfrm rot="16200000">
            <a:off x="10537281" y="163886"/>
            <a:ext cx="486862" cy="281830"/>
          </a:xfrm>
          <a:prstGeom prst="chevron">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a:extLst>
              <a:ext uri="{FF2B5EF4-FFF2-40B4-BE49-F238E27FC236}">
                <a16:creationId xmlns:a16="http://schemas.microsoft.com/office/drawing/2014/main" id="{D01F973B-EECA-416E-8CAC-C9E1550670F1}"/>
              </a:ext>
            </a:extLst>
          </p:cNvPr>
          <p:cNvPicPr>
            <a:picLocks noChangeAspect="1"/>
          </p:cNvPicPr>
          <p:nvPr/>
        </p:nvPicPr>
        <p:blipFill>
          <a:blip r:embed="rId4"/>
          <a:stretch>
            <a:fillRect/>
          </a:stretch>
        </p:blipFill>
        <p:spPr>
          <a:xfrm>
            <a:off x="5450005" y="200963"/>
            <a:ext cx="4792163" cy="6657037"/>
          </a:xfrm>
          <a:prstGeom prst="rect">
            <a:avLst/>
          </a:prstGeom>
        </p:spPr>
      </p:pic>
      <p:sp>
        <p:nvSpPr>
          <p:cNvPr id="7" name="Oval 6">
            <a:extLst>
              <a:ext uri="{FF2B5EF4-FFF2-40B4-BE49-F238E27FC236}">
                <a16:creationId xmlns:a16="http://schemas.microsoft.com/office/drawing/2014/main" id="{7F7DF7B5-0574-A647-D92B-C89099C23260}"/>
              </a:ext>
            </a:extLst>
          </p:cNvPr>
          <p:cNvSpPr/>
          <p:nvPr/>
        </p:nvSpPr>
        <p:spPr>
          <a:xfrm>
            <a:off x="7540302" y="3291846"/>
            <a:ext cx="767778" cy="19494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64F7904-100A-DE8F-6B32-6334E68E5855}"/>
              </a:ext>
            </a:extLst>
          </p:cNvPr>
          <p:cNvSpPr txBox="1"/>
          <p:nvPr/>
        </p:nvSpPr>
        <p:spPr>
          <a:xfrm>
            <a:off x="479088" y="1681159"/>
            <a:ext cx="4122096" cy="3139321"/>
          </a:xfrm>
          <a:prstGeom prst="rect">
            <a:avLst/>
          </a:prstGeom>
          <a:noFill/>
        </p:spPr>
        <p:txBody>
          <a:bodyPr wrap="square">
            <a:spAutoFit/>
          </a:bodyPr>
          <a:lstStyle/>
          <a:p>
            <a:r>
              <a:rPr lang="en-US" i="0" dirty="0">
                <a:solidFill>
                  <a:srgbClr val="1A1A1A"/>
                </a:solidFill>
                <a:effectLst>
                  <a:outerShdw blurRad="38100" dist="38100" dir="2700000" algn="tl">
                    <a:srgbClr val="000000">
                      <a:alpha val="43137"/>
                    </a:srgbClr>
                  </a:outerShdw>
                </a:effectLst>
                <a:latin typeface="Gotham Medium" panose="02000604030000020004"/>
              </a:rPr>
              <a:t>Bethlehem, town in the </a:t>
            </a:r>
            <a:r>
              <a:rPr lang="en-US" i="0" u="sng" dirty="0">
                <a:effectLst>
                  <a:outerShdw blurRad="38100" dist="38100" dir="2700000" algn="tl">
                    <a:srgbClr val="000000">
                      <a:alpha val="43137"/>
                    </a:srgbClr>
                  </a:outerShdw>
                </a:effectLst>
                <a:latin typeface="Gotham Medium" panose="02000604030000020004"/>
                <a:hlinkClick r:id="rId5">
                  <a:extLst>
                    <a:ext uri="{A12FA001-AC4F-418D-AE19-62706E023703}">
                      <ahyp:hlinkClr xmlns:ahyp="http://schemas.microsoft.com/office/drawing/2018/hyperlinkcolor" val="tx"/>
                    </a:ext>
                  </a:extLst>
                </a:hlinkClick>
              </a:rPr>
              <a:t>West Bank</a:t>
            </a:r>
            <a:r>
              <a:rPr lang="en-US" i="0" dirty="0">
                <a:solidFill>
                  <a:srgbClr val="1A1A1A"/>
                </a:solidFill>
                <a:effectLst>
                  <a:outerShdw blurRad="38100" dist="38100" dir="2700000" algn="tl">
                    <a:srgbClr val="000000">
                      <a:alpha val="43137"/>
                    </a:srgbClr>
                  </a:outerShdw>
                </a:effectLst>
                <a:latin typeface="Gotham Medium" panose="02000604030000020004"/>
              </a:rPr>
              <a:t>, situated in the Judaean Hills 5 miles (8 km) south of </a:t>
            </a:r>
            <a:r>
              <a:rPr lang="en-US" i="0" u="sng" dirty="0">
                <a:effectLst>
                  <a:outerShdw blurRad="38100" dist="38100" dir="2700000" algn="tl">
                    <a:srgbClr val="000000">
                      <a:alpha val="43137"/>
                    </a:srgbClr>
                  </a:outerShdw>
                </a:effectLst>
                <a:latin typeface="Gotham Medium" panose="02000604030000020004"/>
                <a:hlinkClick r:id="rId6">
                  <a:extLst>
                    <a:ext uri="{A12FA001-AC4F-418D-AE19-62706E023703}">
                      <ahyp:hlinkClr xmlns:ahyp="http://schemas.microsoft.com/office/drawing/2018/hyperlinkcolor" val="tx"/>
                    </a:ext>
                  </a:extLst>
                </a:hlinkClick>
              </a:rPr>
              <a:t>Jerusalem</a:t>
            </a:r>
            <a:r>
              <a:rPr lang="en-US" i="0" dirty="0">
                <a:solidFill>
                  <a:srgbClr val="1A1A1A"/>
                </a:solidFill>
                <a:effectLst>
                  <a:outerShdw blurRad="38100" dist="38100" dir="2700000" algn="tl">
                    <a:srgbClr val="000000">
                      <a:alpha val="43137"/>
                    </a:srgbClr>
                  </a:outerShdw>
                </a:effectLst>
                <a:latin typeface="Gotham Medium" panose="02000604030000020004"/>
              </a:rPr>
              <a:t>. According to the </a:t>
            </a:r>
            <a:r>
              <a:rPr lang="en-US" i="0" u="sng" dirty="0">
                <a:effectLst>
                  <a:outerShdw blurRad="38100" dist="38100" dir="2700000" algn="tl">
                    <a:srgbClr val="000000">
                      <a:alpha val="43137"/>
                    </a:srgbClr>
                  </a:outerShdw>
                </a:effectLst>
                <a:latin typeface="Gotham Medium" panose="02000604030000020004"/>
                <a:hlinkClick r:id="rId7">
                  <a:extLst>
                    <a:ext uri="{A12FA001-AC4F-418D-AE19-62706E023703}">
                      <ahyp:hlinkClr xmlns:ahyp="http://schemas.microsoft.com/office/drawing/2018/hyperlinkcolor" val="tx"/>
                    </a:ext>
                  </a:extLst>
                </a:hlinkClick>
              </a:rPr>
              <a:t>Gospels</a:t>
            </a:r>
            <a:r>
              <a:rPr lang="en-US" i="0" dirty="0">
                <a:solidFill>
                  <a:srgbClr val="1A1A1A"/>
                </a:solidFill>
                <a:effectLst>
                  <a:outerShdw blurRad="38100" dist="38100" dir="2700000" algn="tl">
                    <a:srgbClr val="000000">
                      <a:alpha val="43137"/>
                    </a:srgbClr>
                  </a:outerShdw>
                </a:effectLst>
                <a:latin typeface="Gotham Medium" panose="02000604030000020004"/>
              </a:rPr>
              <a:t> (Matthew 2; Luke 2), Bethlehem was the site of the </a:t>
            </a:r>
            <a:r>
              <a:rPr lang="en-US" i="0" u="sng" dirty="0">
                <a:effectLst>
                  <a:outerShdw blurRad="38100" dist="38100" dir="2700000" algn="tl">
                    <a:srgbClr val="000000">
                      <a:alpha val="43137"/>
                    </a:srgbClr>
                  </a:outerShdw>
                </a:effectLst>
                <a:latin typeface="Gotham Medium" panose="02000604030000020004"/>
                <a:hlinkClick r:id="rId8">
                  <a:extLst>
                    <a:ext uri="{A12FA001-AC4F-418D-AE19-62706E023703}">
                      <ahyp:hlinkClr xmlns:ahyp="http://schemas.microsoft.com/office/drawing/2018/hyperlinkcolor" val="tx"/>
                    </a:ext>
                  </a:extLst>
                </a:hlinkClick>
              </a:rPr>
              <a:t>Nativity</a:t>
            </a:r>
            <a:r>
              <a:rPr lang="en-US" i="0" dirty="0">
                <a:solidFill>
                  <a:srgbClr val="1A1A1A"/>
                </a:solidFill>
                <a:effectLst>
                  <a:outerShdw blurRad="38100" dist="38100" dir="2700000" algn="tl">
                    <a:srgbClr val="000000">
                      <a:alpha val="43137"/>
                    </a:srgbClr>
                  </a:outerShdw>
                </a:effectLst>
                <a:latin typeface="Gotham Medium" panose="02000604030000020004"/>
              </a:rPr>
              <a:t> of </a:t>
            </a:r>
            <a:r>
              <a:rPr lang="en-US" i="0" u="sng" dirty="0">
                <a:effectLst>
                  <a:outerShdw blurRad="38100" dist="38100" dir="2700000" algn="tl">
                    <a:srgbClr val="000000">
                      <a:alpha val="43137"/>
                    </a:srgbClr>
                  </a:outerShdw>
                </a:effectLst>
                <a:latin typeface="Gotham Medium" panose="02000604030000020004"/>
                <a:hlinkClick r:id="rId9">
                  <a:extLst>
                    <a:ext uri="{A12FA001-AC4F-418D-AE19-62706E023703}">
                      <ahyp:hlinkClr xmlns:ahyp="http://schemas.microsoft.com/office/drawing/2018/hyperlinkcolor" val="tx"/>
                    </a:ext>
                  </a:extLst>
                </a:hlinkClick>
              </a:rPr>
              <a:t>Jesus Christ</a:t>
            </a:r>
            <a:r>
              <a:rPr lang="en-US" i="0" dirty="0">
                <a:solidFill>
                  <a:srgbClr val="1A1A1A"/>
                </a:solidFill>
                <a:effectLst>
                  <a:outerShdw blurRad="38100" dist="38100" dir="2700000" algn="tl">
                    <a:srgbClr val="000000">
                      <a:alpha val="43137"/>
                    </a:srgbClr>
                  </a:outerShdw>
                </a:effectLst>
                <a:latin typeface="Gotham Medium" panose="02000604030000020004"/>
              </a:rPr>
              <a:t>. Christian </a:t>
            </a:r>
            <a:r>
              <a:rPr lang="en-US" i="0" u="sng" dirty="0">
                <a:effectLst>
                  <a:outerShdw blurRad="38100" dist="38100" dir="2700000" algn="tl">
                    <a:srgbClr val="000000">
                      <a:alpha val="43137"/>
                    </a:srgbClr>
                  </a:outerShdw>
                </a:effectLst>
                <a:latin typeface="Gotham Medium" panose="02000604030000020004"/>
                <a:hlinkClick r:id="rId10">
                  <a:extLst>
                    <a:ext uri="{A12FA001-AC4F-418D-AE19-62706E023703}">
                      <ahyp:hlinkClr xmlns:ahyp="http://schemas.microsoft.com/office/drawing/2018/hyperlinkcolor" val="tx"/>
                    </a:ext>
                  </a:extLst>
                </a:hlinkClick>
              </a:rPr>
              <a:t>theology</a:t>
            </a:r>
            <a:r>
              <a:rPr lang="en-US" i="0" dirty="0">
                <a:solidFill>
                  <a:srgbClr val="1A1A1A"/>
                </a:solidFill>
                <a:effectLst>
                  <a:outerShdw blurRad="38100" dist="38100" dir="2700000" algn="tl">
                    <a:srgbClr val="000000">
                      <a:alpha val="43137"/>
                    </a:srgbClr>
                  </a:outerShdw>
                </a:effectLst>
                <a:latin typeface="Gotham Medium" panose="02000604030000020004"/>
              </a:rPr>
              <a:t> has linked this with the belief that his birth there fulfills the </a:t>
            </a:r>
            <a:r>
              <a:rPr lang="en-US" i="0" u="sng" dirty="0">
                <a:effectLst>
                  <a:outerShdw blurRad="38100" dist="38100" dir="2700000" algn="tl">
                    <a:srgbClr val="000000">
                      <a:alpha val="43137"/>
                    </a:srgbClr>
                  </a:outerShdw>
                </a:effectLst>
                <a:latin typeface="Gotham Medium" panose="02000604030000020004"/>
                <a:hlinkClick r:id="rId11">
                  <a:extLst>
                    <a:ext uri="{A12FA001-AC4F-418D-AE19-62706E023703}">
                      <ahyp:hlinkClr xmlns:ahyp="http://schemas.microsoft.com/office/drawing/2018/hyperlinkcolor" val="tx"/>
                    </a:ext>
                  </a:extLst>
                </a:hlinkClick>
              </a:rPr>
              <a:t>Old Testament</a:t>
            </a:r>
            <a:r>
              <a:rPr lang="en-US" i="0" dirty="0">
                <a:solidFill>
                  <a:srgbClr val="1A1A1A"/>
                </a:solidFill>
                <a:effectLst>
                  <a:outerShdw blurRad="38100" dist="38100" dir="2700000" algn="tl">
                    <a:srgbClr val="000000">
                      <a:alpha val="43137"/>
                    </a:srgbClr>
                  </a:outerShdw>
                </a:effectLst>
                <a:latin typeface="Gotham Medium" panose="02000604030000020004"/>
              </a:rPr>
              <a:t> prophecy of </a:t>
            </a:r>
            <a:r>
              <a:rPr lang="en-US" i="0" u="sng" dirty="0">
                <a:effectLst>
                  <a:outerShdw blurRad="38100" dist="38100" dir="2700000" algn="tl">
                    <a:srgbClr val="000000">
                      <a:alpha val="43137"/>
                    </a:srgbClr>
                  </a:outerShdw>
                </a:effectLst>
                <a:latin typeface="Gotham Medium" panose="02000604030000020004"/>
                <a:hlinkClick r:id="rId12">
                  <a:extLst>
                    <a:ext uri="{A12FA001-AC4F-418D-AE19-62706E023703}">
                      <ahyp:hlinkClr xmlns:ahyp="http://schemas.microsoft.com/office/drawing/2018/hyperlinkcolor" val="tx"/>
                    </a:ext>
                  </a:extLst>
                </a:hlinkClick>
              </a:rPr>
              <a:t>Israel’s</a:t>
            </a:r>
            <a:r>
              <a:rPr lang="en-US" i="0" dirty="0">
                <a:solidFill>
                  <a:srgbClr val="1A1A1A"/>
                </a:solidFill>
                <a:effectLst>
                  <a:outerShdw blurRad="38100" dist="38100" dir="2700000" algn="tl">
                    <a:srgbClr val="000000">
                      <a:alpha val="43137"/>
                    </a:srgbClr>
                  </a:outerShdw>
                </a:effectLst>
                <a:latin typeface="Gotham Medium" panose="02000604030000020004"/>
              </a:rPr>
              <a:t> future ruler coming from Bethlehem Ephrathah (Micah 5:2). </a:t>
            </a:r>
            <a:endParaRPr lang="en-US"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972251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874848-E476-D600-5EA7-E70B97C7420F}"/>
              </a:ext>
            </a:extLst>
          </p:cNvPr>
          <p:cNvSpPr/>
          <p:nvPr/>
        </p:nvSpPr>
        <p:spPr>
          <a:xfrm>
            <a:off x="0" y="-7938"/>
            <a:ext cx="12181035" cy="6873876"/>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D61ED23-726E-43E0-822B-DEBEDE42544B}"/>
              </a:ext>
            </a:extLst>
          </p:cNvPr>
          <p:cNvSpPr/>
          <p:nvPr/>
        </p:nvSpPr>
        <p:spPr>
          <a:xfrm>
            <a:off x="4530811" y="4344643"/>
            <a:ext cx="5760720" cy="1645920"/>
          </a:xfrm>
          <a:prstGeom prst="rect">
            <a:avLst/>
          </a:prstGeom>
          <a:solidFill>
            <a:schemeClr val="tx2">
              <a:lumMod val="50000"/>
              <a:lumOff val="50000"/>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2"/>
            <a:endParaRPr lang="en-US" sz="32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16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16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p:txBody>
      </p:sp>
      <p:sp>
        <p:nvSpPr>
          <p:cNvPr id="16" name="Rectangle 15">
            <a:extLst>
              <a:ext uri="{FF2B5EF4-FFF2-40B4-BE49-F238E27FC236}">
                <a16:creationId xmlns:a16="http://schemas.microsoft.com/office/drawing/2014/main" id="{42D81312-EC24-4AE0-B13D-2FAB2FD9637B}"/>
              </a:ext>
            </a:extLst>
          </p:cNvPr>
          <p:cNvSpPr/>
          <p:nvPr/>
        </p:nvSpPr>
        <p:spPr>
          <a:xfrm>
            <a:off x="1223067" y="1383068"/>
            <a:ext cx="9073458" cy="2312458"/>
          </a:xfrm>
          <a:prstGeom prst="rect">
            <a:avLst/>
          </a:prstGeom>
          <a:solidFill>
            <a:schemeClr val="tx2">
              <a:lumMod val="50000"/>
              <a:lumOff val="50000"/>
              <a:alpha val="40000"/>
            </a:schemeClr>
          </a:solidFill>
          <a:ln w="2540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000" b="1" i="1" u="sng" cap="small" dirty="0">
                <a:effectLst>
                  <a:outerShdw blurRad="38100" dist="38100" dir="2700000" algn="tl">
                    <a:srgbClr val="000000">
                      <a:alpha val="43137"/>
                    </a:srgbClr>
                  </a:outerShdw>
                </a:effectLst>
                <a:latin typeface="Gotham Medium" panose="02000604030000020004"/>
                <a:ea typeface="Helvetica Neue"/>
                <a:cs typeface="EucrosiaUPC" panose="02020603050405020304" pitchFamily="18" charset="-34"/>
                <a:sym typeface="Helvetica Neue"/>
              </a:rPr>
              <a:t>Prayer</a:t>
            </a:r>
          </a:p>
          <a:p>
            <a:pPr marL="457200" marR="0">
              <a:lnSpc>
                <a:spcPct val="107000"/>
              </a:lnSpc>
              <a:spcBef>
                <a:spcPts val="0"/>
              </a:spcBef>
              <a:spcAft>
                <a:spcPts val="0"/>
              </a:spcAft>
            </a:pPr>
            <a:r>
              <a:rPr lang="en-US" sz="2000" b="1" dirty="0">
                <a:latin typeface="Gotham Medium" panose="02000604030000020004"/>
                <a:cs typeface="EucrosiaUPC" panose="02020603050405020304" pitchFamily="18" charset="-34"/>
              </a:rPr>
              <a:t>God our Savior, show us how we might “travel to Bethlehem” this Christmastime. Reveal how we might be messengers of the gospel to all people. Thank You for the gift of Your Son, Jesus Christ, our Lord and Savior. In Jesus’ name we pray. Amen.</a:t>
            </a:r>
          </a:p>
          <a:p>
            <a:pPr marL="457200" marR="0">
              <a:lnSpc>
                <a:spcPct val="107000"/>
              </a:lnSpc>
              <a:spcBef>
                <a:spcPts val="0"/>
              </a:spcBef>
              <a:spcAft>
                <a:spcPts val="0"/>
              </a:spcAft>
            </a:pPr>
            <a:endParaRPr lang="en-US" sz="2000" b="1" dirty="0">
              <a:latin typeface="Gotham Medium" panose="02000604030000020004"/>
              <a:cs typeface="EucrosiaUPC" panose="02020603050405020304" pitchFamily="18" charset="-34"/>
            </a:endParaRPr>
          </a:p>
        </p:txBody>
      </p:sp>
      <p:sp>
        <p:nvSpPr>
          <p:cNvPr id="13" name="TextBox 12">
            <a:extLst>
              <a:ext uri="{FF2B5EF4-FFF2-40B4-BE49-F238E27FC236}">
                <a16:creationId xmlns:a16="http://schemas.microsoft.com/office/drawing/2014/main" id="{EE94757F-71E0-9D1D-2725-0F2270230A15}"/>
              </a:ext>
            </a:extLst>
          </p:cNvPr>
          <p:cNvSpPr txBox="1"/>
          <p:nvPr/>
        </p:nvSpPr>
        <p:spPr>
          <a:xfrm>
            <a:off x="4530811" y="4794495"/>
            <a:ext cx="5835871" cy="1015663"/>
          </a:xfrm>
          <a:prstGeom prst="rect">
            <a:avLst/>
          </a:prstGeom>
          <a:noFill/>
        </p:spPr>
        <p:txBody>
          <a:bodyPr wrap="square">
            <a:spAutoFit/>
          </a:bodyPr>
          <a:lstStyle/>
          <a:p>
            <a:pPr marL="457200" lvl="2"/>
            <a:r>
              <a:rPr lang="en-US" sz="3200" b="1" i="1" u="sng" cap="small" dirty="0">
                <a:effectLst>
                  <a:outerShdw blurRad="38100" dist="38100" dir="2700000" algn="tl">
                    <a:srgbClr val="000000">
                      <a:alpha val="43137"/>
                    </a:srgbClr>
                  </a:outerShdw>
                </a:effectLst>
                <a:latin typeface="Gotham Medium" panose="02000604030000020004"/>
                <a:cs typeface="EucrosiaUPC" panose="02020603050405020304" pitchFamily="18" charset="-34"/>
              </a:rPr>
              <a:t>Thought to Remember</a:t>
            </a:r>
          </a:p>
          <a:p>
            <a:pPr lvl="2"/>
            <a:r>
              <a:rPr lang="en-US" sz="2800" b="1" dirty="0">
                <a:effectLst/>
                <a:latin typeface="Gotham Medium" panose="02000604030000020004"/>
                <a:ea typeface="Calibri" panose="020F0502020204030204" pitchFamily="34" charset="0"/>
                <a:cs typeface="EucrosiaUPC" panose="02020603050405020304" pitchFamily="18" charset="-34"/>
              </a:rPr>
              <a:t>God loves and invites the lowly.</a:t>
            </a:r>
          </a:p>
        </p:txBody>
      </p:sp>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5269055" y="-1001903"/>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230445" y="993306"/>
            <a:ext cx="8029075" cy="3118104"/>
          </a:xfrm>
        </p:spPr>
        <p:txBody>
          <a:bodyPr>
            <a:noAutofit/>
          </a:bodyPr>
          <a:lstStyle/>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7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endParaRPr lang="en-US" sz="7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657350" marR="0" lvl="3" indent="-457200" fontAlgn="auto">
              <a:spcBef>
                <a:spcPts val="0"/>
              </a:spcBef>
              <a:buClr>
                <a:schemeClr val="accent1">
                  <a:lumMod val="60000"/>
                  <a:lumOff val="40000"/>
                </a:schemeClr>
              </a:buClr>
              <a:buFont typeface="Wingdings" panose="05000000000000000000" pitchFamily="2" charset="2"/>
              <a:buChar char="q"/>
              <a:tabLst/>
              <a:defRPr/>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accent1">
                  <a:lumMod val="60000"/>
                  <a:lumOff val="40000"/>
                </a:schemeClr>
              </a:buClr>
              <a:buFont typeface="Wingdings" panose="05000000000000000000" pitchFamily="2" charset="2"/>
              <a:buChar char="q"/>
              <a:defRPr/>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Birth of the Christ Child - Luke 2:1–7 NIV </a:t>
            </a:r>
          </a:p>
          <a:p>
            <a:pPr marL="1200150" lvl="2" indent="-457200">
              <a:spcBef>
                <a:spcPts val="0"/>
              </a:spcBef>
              <a:buClr>
                <a:schemeClr val="accent1">
                  <a:lumMod val="60000"/>
                  <a:lumOff val="40000"/>
                </a:schemeClr>
              </a:buClr>
              <a:buFont typeface="Wingdings" panose="05000000000000000000" pitchFamily="2" charset="2"/>
              <a:buChar char="q"/>
              <a:defRPr/>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Announcement of the Messiah’s Birth - Luke 2:8–16 NIV</a:t>
            </a: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endParaRPr lang="en-US" sz="2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863455" y="926550"/>
            <a:ext cx="3279919" cy="2752980"/>
          </a:xfrm>
          <a:prstGeom prst="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the angels had left them and gone into heaven, the shepherds said to one another, “Let’s go to Bethlehem and see this thing that has happened, which the Lord has told us about.” </a:t>
            </a:r>
          </a:p>
          <a:p>
            <a:pPr marL="0" marR="0" algn="r">
              <a:lnSpc>
                <a:spcPct val="107000"/>
              </a:lnSpc>
              <a:spcBef>
                <a:spcPts val="0"/>
              </a:spcBef>
              <a:spcAft>
                <a:spcPts val="0"/>
              </a:spcAft>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—Luke 2:15 NIV</a:t>
            </a: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188964" y="2974294"/>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188964" y="3961057"/>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9080499" y="6292881"/>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effectLst>
                  <a:outerShdw blurRad="38100" dist="38100" dir="2700000" algn="tl">
                    <a:srgbClr val="000000">
                      <a:alpha val="43137"/>
                    </a:srgbClr>
                  </a:outerShdw>
                </a:effectLst>
                <a:latin typeface="Gotham Medium" panose="02000604030000020004"/>
              </a:rPr>
              <a:pPr/>
              <a:t>4</a:t>
            </a:fld>
            <a:endParaRPr lang="en-US" sz="1800"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53E1121-AE82-2B7E-389D-D7B539656A00}"/>
              </a:ext>
            </a:extLst>
          </p:cNvPr>
          <p:cNvCxnSpPr>
            <a:cxnSpLocks/>
          </p:cNvCxnSpPr>
          <p:nvPr/>
        </p:nvCxnSpPr>
        <p:spPr>
          <a:xfrm rot="5400000">
            <a:off x="1081784" y="3429000"/>
            <a:ext cx="68580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AF274258-F661-A5C0-423D-70591686CFB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463745" y="3923133"/>
            <a:ext cx="3665339" cy="255231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 name="Star: 4 Points 5">
            <a:extLst>
              <a:ext uri="{FF2B5EF4-FFF2-40B4-BE49-F238E27FC236}">
                <a16:creationId xmlns:a16="http://schemas.microsoft.com/office/drawing/2014/main" id="{73C2C1FE-0AC8-4951-6456-554EF8240E17}"/>
              </a:ext>
            </a:extLst>
          </p:cNvPr>
          <p:cNvSpPr/>
          <p:nvPr/>
        </p:nvSpPr>
        <p:spPr>
          <a:xfrm>
            <a:off x="7866084" y="4202349"/>
            <a:ext cx="3447659" cy="2470825"/>
          </a:xfrm>
          <a:prstGeom prst="star4">
            <a:avLst>
              <a:gd name="adj" fmla="val 27855"/>
            </a:avLst>
          </a:prstGeom>
          <a:blipFill>
            <a:blip r:embed="rId4">
              <a:alphaModFix amt="40000"/>
            </a:blip>
            <a:stretch>
              <a:fillRect/>
            </a:stretch>
          </a:blipFill>
          <a:ln w="8890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419038"/>
            <a:ext cx="10515600" cy="1120819"/>
          </a:xfrm>
        </p:spPr>
        <p:txBody>
          <a:bodyPr/>
          <a:lstStyle/>
          <a:p>
            <a:pPr marL="0" marR="0">
              <a:lnSpc>
                <a:spcPct val="107000"/>
              </a:lnSpc>
              <a:spcBef>
                <a:spcPts val="0"/>
              </a:spcBef>
              <a:spcAft>
                <a:spcPts val="0"/>
              </a:spcAft>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Life-Changing Announcement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p:txBody>
          <a:bodyPr/>
          <a:lstStyle/>
          <a:p>
            <a:fld id="{D8DA9DAA-006C-4F4B-980E-E3DF019B24E2}" type="slidenum">
              <a:rPr lang="en-US" sz="1800" smtClean="0">
                <a:solidFill>
                  <a:schemeClr val="tx1"/>
                </a:solidFill>
                <a:latin typeface="Arial Black" panose="020B0A04020102020204" pitchFamily="34" charset="0"/>
              </a:rPr>
              <a:pPr/>
              <a:t>5</a:t>
            </a:fld>
            <a:endParaRPr lang="en-US" sz="1800" dirty="0">
              <a:solidFill>
                <a:schemeClr val="tx1"/>
              </a:solidFill>
              <a:latin typeface="Arial Black" panose="020B0A04020102020204" pitchFamily="34" charset="0"/>
            </a:endParaRP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tx2">
                <a:lumMod val="50000"/>
                <a:lumOff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sp>
        <p:nvSpPr>
          <p:cNvPr id="5" name="TextBox 4">
            <a:extLst>
              <a:ext uri="{FF2B5EF4-FFF2-40B4-BE49-F238E27FC236}">
                <a16:creationId xmlns:a16="http://schemas.microsoft.com/office/drawing/2014/main" id="{38DE476D-C50D-3BF0-F71F-176CC71DA0B9}"/>
              </a:ext>
            </a:extLst>
          </p:cNvPr>
          <p:cNvSpPr txBox="1"/>
          <p:nvPr/>
        </p:nvSpPr>
        <p:spPr>
          <a:xfrm>
            <a:off x="838200" y="1416766"/>
            <a:ext cx="8334983" cy="4688206"/>
          </a:xfrm>
          <a:prstGeom prst="rect">
            <a:avLst/>
          </a:prstGeom>
          <a:solidFill>
            <a:schemeClr val="tx2">
              <a:lumMod val="50000"/>
              <a:lumOff val="50000"/>
              <a:alpha val="20000"/>
            </a:schemeClr>
          </a:solidFill>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one point or another, monotony afflicts us all. One day might feel the same as the previous day. Repetitive days become redundant weeks, and we seek any relief from the cycle of monotony.</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Occasionally, a life-changing event breaks up the monotony. The first day of school, a wedding, a parent’s funeral, or a national tragedy are examples of joyous or sorrowful events that change our lives.</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 imagine that shepherds in the first century AD faced boredom and monotony in their work. Their tasks were likely the same day-to-day: ensure sheep were well-fed and safe. However, for some certain shepherds outside Bethlehem, their whole lives changed in a moment one evening. Today’s text details the events that brought a life-changing announcement to these shepherds.</a:t>
            </a: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6747833"/>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1300845"/>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9433C825-A1C8-7461-27C3-629CF9A18517}"/>
              </a:ext>
            </a:extLst>
          </p:cNvPr>
          <p:cNvPicPr>
            <a:picLocks noChangeAspect="1"/>
          </p:cNvPicPr>
          <p:nvPr/>
        </p:nvPicPr>
        <p:blipFill>
          <a:blip r:embed="rId3">
            <a:extLst>
              <a:ext uri="{BEBA8EAE-BF5A-486C-A8C5-ECC9F3942E4B}">
                <a14:imgProps xmlns:a14="http://schemas.microsoft.com/office/drawing/2010/main">
                  <a14:imgLayer r:embed="rId4">
                    <a14:imgEffect>
                      <a14:artisticMosiaicBubbles/>
                    </a14:imgEffect>
                  </a14:imgLayer>
                </a14:imgProps>
              </a:ext>
              <a:ext uri="{28A0092B-C50C-407E-A947-70E740481C1C}">
                <a14:useLocalDpi xmlns:a14="http://schemas.microsoft.com/office/drawing/2010/main" val="0"/>
              </a:ext>
            </a:extLst>
          </a:blip>
          <a:srcRect/>
          <a:stretch/>
        </p:blipFill>
        <p:spPr>
          <a:xfrm>
            <a:off x="9446872" y="4376128"/>
            <a:ext cx="2473433" cy="1953864"/>
          </a:xfrm>
          <a:prstGeom prst="rect">
            <a:avLst/>
          </a:prstGeom>
          <a:ln w="63500">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0" name="Picture 9">
            <a:extLst>
              <a:ext uri="{FF2B5EF4-FFF2-40B4-BE49-F238E27FC236}">
                <a16:creationId xmlns:a16="http://schemas.microsoft.com/office/drawing/2014/main" id="{F33A249B-6690-A823-0189-7972EE91B74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488248" y="1511640"/>
            <a:ext cx="2401170" cy="1349117"/>
          </a:xfrm>
          <a:prstGeom prst="rect">
            <a:avLst/>
          </a:prstGeom>
          <a:ln w="63500">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 name="Picture 14">
            <a:extLst>
              <a:ext uri="{FF2B5EF4-FFF2-40B4-BE49-F238E27FC236}">
                <a16:creationId xmlns:a16="http://schemas.microsoft.com/office/drawing/2014/main" id="{E40A613A-996D-E647-A7A2-6C32F8278C3D}"/>
              </a:ext>
            </a:extLst>
          </p:cNvPr>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rcRect/>
          <a:stretch/>
        </p:blipFill>
        <p:spPr>
          <a:xfrm>
            <a:off x="9488248" y="2791542"/>
            <a:ext cx="2401170" cy="1836290"/>
          </a:xfrm>
          <a:prstGeom prst="rect">
            <a:avLst/>
          </a:prstGeom>
          <a:ln w="63500">
            <a:solidFill>
              <a:schemeClr val="tx2">
                <a:lumMod val="50000"/>
                <a:lumOff val="50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838200" y="136524"/>
            <a:ext cx="10515600" cy="498477"/>
          </a:xfrm>
        </p:spPr>
        <p:txBody>
          <a:bodyPr>
            <a:normAutofit fontScale="90000"/>
          </a:bodyPr>
          <a:lstStyle/>
          <a:p>
            <a:r>
              <a:rPr lang="en-US" b="1" cap="small" dirty="0">
                <a:solidFill>
                  <a:schemeClr val="tx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latin typeface="Arial Black" panose="020B0A04020102020204" pitchFamily="34" charset="0"/>
              </a:rPr>
              <a:pPr/>
              <a:t>6</a:t>
            </a:fld>
            <a:endParaRPr lang="en-US" sz="1800" dirty="0">
              <a:solidFill>
                <a:schemeClr val="tx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884319"/>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4212049261"/>
              </p:ext>
            </p:extLst>
          </p:nvPr>
        </p:nvGraphicFramePr>
        <p:xfrm>
          <a:off x="2443725" y="1029842"/>
          <a:ext cx="9379973" cy="208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44E99256-35B1-6902-9408-F99A38101A39}"/>
              </a:ext>
            </a:extLst>
          </p:cNvPr>
          <p:cNvGraphicFramePr/>
          <p:nvPr>
            <p:extLst>
              <p:ext uri="{D42A27DB-BD31-4B8C-83A1-F6EECF244321}">
                <p14:modId xmlns:p14="http://schemas.microsoft.com/office/powerpoint/2010/main" val="2491069627"/>
              </p:ext>
            </p:extLst>
          </p:nvPr>
        </p:nvGraphicFramePr>
        <p:xfrm>
          <a:off x="4565651" y="3938800"/>
          <a:ext cx="7258047" cy="208643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6" name="Picture 4" descr="Free Nativity Of Jesus Nativity photo and picture">
            <a:extLst>
              <a:ext uri="{FF2B5EF4-FFF2-40B4-BE49-F238E27FC236}">
                <a16:creationId xmlns:a16="http://schemas.microsoft.com/office/drawing/2014/main" id="{AEA20F0A-FA0A-64CD-121B-1A1D5F70F49F}"/>
              </a:ext>
            </a:extLst>
          </p:cNvPr>
          <p:cNvPicPr>
            <a:picLocks noChangeAspect="1" noChangeArrowheads="1"/>
          </p:cNvPicPr>
          <p:nvPr/>
        </p:nvPicPr>
        <p:blipFill>
          <a:blip r:embed="rId13">
            <a:duotone>
              <a:schemeClr val="accent4">
                <a:shade val="45000"/>
                <a:satMod val="135000"/>
              </a:schemeClr>
              <a:prstClr val="white"/>
            </a:duotone>
            <a:alphaModFix amt="70000"/>
            <a:extLst>
              <a:ext uri="{BEBA8EAE-BF5A-486C-A8C5-ECC9F3942E4B}">
                <a14:imgProps xmlns:a14="http://schemas.microsoft.com/office/drawing/2010/main">
                  <a14:imgLayer r:embed="rId14">
                    <a14:imgEffect>
                      <a14:artisticCutout/>
                    </a14:imgEffect>
                  </a14:imgLayer>
                </a14:imgProps>
              </a:ext>
              <a:ext uri="{28A0092B-C50C-407E-A947-70E740481C1C}">
                <a14:useLocalDpi xmlns:a14="http://schemas.microsoft.com/office/drawing/2010/main" val="0"/>
              </a:ext>
            </a:extLst>
          </a:blip>
          <a:srcRect l="174" r="-1" b="-1"/>
          <a:stretch/>
        </p:blipFill>
        <p:spPr bwMode="auto">
          <a:xfrm>
            <a:off x="401461" y="3305635"/>
            <a:ext cx="4084528" cy="2731167"/>
          </a:xfrm>
          <a:custGeom>
            <a:avLst/>
            <a:gdLst/>
            <a:ahLst/>
            <a:cxnLst/>
            <a:rect l="l" t="t" r="r" b="b"/>
            <a:pathLst>
              <a:path w="10256294" h="6858000">
                <a:moveTo>
                  <a:pt x="1691450" y="0"/>
                </a:moveTo>
                <a:lnTo>
                  <a:pt x="4470259" y="0"/>
                </a:lnTo>
                <a:lnTo>
                  <a:pt x="4542814" y="0"/>
                </a:lnTo>
                <a:lnTo>
                  <a:pt x="5713480" y="0"/>
                </a:lnTo>
                <a:lnTo>
                  <a:pt x="5786036" y="0"/>
                </a:lnTo>
                <a:lnTo>
                  <a:pt x="8564844" y="0"/>
                </a:lnTo>
                <a:lnTo>
                  <a:pt x="8587900" y="14997"/>
                </a:lnTo>
                <a:cubicBezTo>
                  <a:pt x="9658369" y="754641"/>
                  <a:pt x="10256294" y="2093192"/>
                  <a:pt x="10256294" y="3621656"/>
                </a:cubicBezTo>
                <a:cubicBezTo>
                  <a:pt x="10256294" y="4969131"/>
                  <a:pt x="9288413" y="5602839"/>
                  <a:pt x="8302921" y="6374814"/>
                </a:cubicBezTo>
                <a:cubicBezTo>
                  <a:pt x="8123457" y="6515397"/>
                  <a:pt x="7945637" y="6653108"/>
                  <a:pt x="7764491" y="6780599"/>
                </a:cubicBezTo>
                <a:lnTo>
                  <a:pt x="7648023" y="6858000"/>
                </a:lnTo>
                <a:lnTo>
                  <a:pt x="5786036" y="6858000"/>
                </a:lnTo>
                <a:lnTo>
                  <a:pt x="5713480" y="6858000"/>
                </a:lnTo>
                <a:lnTo>
                  <a:pt x="4542814" y="6858000"/>
                </a:lnTo>
                <a:lnTo>
                  <a:pt x="4470259" y="6858000"/>
                </a:lnTo>
                <a:lnTo>
                  <a:pt x="2608272" y="6858000"/>
                </a:lnTo>
                <a:lnTo>
                  <a:pt x="2491804" y="6780599"/>
                </a:lnTo>
                <a:cubicBezTo>
                  <a:pt x="2310658" y="6653108"/>
                  <a:pt x="2132837" y="6515397"/>
                  <a:pt x="1953374" y="6374814"/>
                </a:cubicBezTo>
                <a:cubicBezTo>
                  <a:pt x="967880" y="5602839"/>
                  <a:pt x="0" y="4969131"/>
                  <a:pt x="0" y="3621656"/>
                </a:cubicBezTo>
                <a:cubicBezTo>
                  <a:pt x="0" y="2093192"/>
                  <a:pt x="597925" y="754641"/>
                  <a:pt x="1668394" y="14997"/>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30161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838200" y="136524"/>
            <a:ext cx="10515600" cy="498477"/>
          </a:xfrm>
        </p:spPr>
        <p:txBody>
          <a:bodyPr>
            <a:normAutofit fontScale="90000"/>
          </a:bodyPr>
          <a:lstStyle/>
          <a:p>
            <a:r>
              <a:rPr lang="en-US" b="1" cap="small" dirty="0">
                <a:solidFill>
                  <a:schemeClr val="tx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tx1"/>
                </a:solidFill>
              </a:rPr>
              <a:pPr/>
              <a:t>7</a:t>
            </a:fld>
            <a:endParaRPr lang="en-US" dirty="0">
              <a:solidFill>
                <a:schemeClr val="tx1"/>
              </a:solidFill>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856327"/>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4" name="Diagram 3">
            <a:extLst>
              <a:ext uri="{FF2B5EF4-FFF2-40B4-BE49-F238E27FC236}">
                <a16:creationId xmlns:a16="http://schemas.microsoft.com/office/drawing/2014/main" id="{1586D041-60D2-764D-236F-A8DC9DF136DD}"/>
              </a:ext>
            </a:extLst>
          </p:cNvPr>
          <p:cNvGraphicFramePr/>
          <p:nvPr>
            <p:extLst>
              <p:ext uri="{D42A27DB-BD31-4B8C-83A1-F6EECF244321}">
                <p14:modId xmlns:p14="http://schemas.microsoft.com/office/powerpoint/2010/main" val="3420057642"/>
              </p:ext>
            </p:extLst>
          </p:nvPr>
        </p:nvGraphicFramePr>
        <p:xfrm>
          <a:off x="3684775" y="1023670"/>
          <a:ext cx="8300545" cy="34335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a:extLst>
              <a:ext uri="{FF2B5EF4-FFF2-40B4-BE49-F238E27FC236}">
                <a16:creationId xmlns:a16="http://schemas.microsoft.com/office/drawing/2014/main" id="{91DA921D-EB14-5F7E-6864-6109D2B9011E}"/>
              </a:ext>
            </a:extLst>
          </p:cNvPr>
          <p:cNvGraphicFramePr/>
          <p:nvPr>
            <p:extLst>
              <p:ext uri="{D42A27DB-BD31-4B8C-83A1-F6EECF244321}">
                <p14:modId xmlns:p14="http://schemas.microsoft.com/office/powerpoint/2010/main" val="708751702"/>
              </p:ext>
            </p:extLst>
          </p:nvPr>
        </p:nvGraphicFramePr>
        <p:xfrm>
          <a:off x="3684776" y="4718012"/>
          <a:ext cx="8300545" cy="11753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Trapezoid 4">
            <a:extLst>
              <a:ext uri="{FF2B5EF4-FFF2-40B4-BE49-F238E27FC236}">
                <a16:creationId xmlns:a16="http://schemas.microsoft.com/office/drawing/2014/main" id="{D7E7C04C-162F-938F-1F0E-9A53F488DA37}"/>
              </a:ext>
            </a:extLst>
          </p:cNvPr>
          <p:cNvSpPr/>
          <p:nvPr/>
        </p:nvSpPr>
        <p:spPr>
          <a:xfrm>
            <a:off x="199384" y="1023670"/>
            <a:ext cx="3485389" cy="5828305"/>
          </a:xfrm>
          <a:prstGeom prst="trapezoid">
            <a:avLst>
              <a:gd name="adj" fmla="val 26423"/>
            </a:avLst>
          </a:prstGeom>
          <a:blipFill>
            <a:blip r:embed="rId13"/>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tx1"/>
                </a:solidFill>
              </a:rPr>
              <a:pPr/>
              <a:t>8</a:t>
            </a:fld>
            <a:endParaRPr lang="en-US" dirty="0">
              <a:solidFill>
                <a:schemeClr val="tx1"/>
              </a:solidFill>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tx2">
              <a:lumMod val="50000"/>
              <a:lumOff val="50000"/>
            </a:schemeClr>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Context</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782440" y="563441"/>
            <a:ext cx="96012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643379"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B634B4-A094-42A7-AEFF-569DD46D4310}"/>
              </a:ext>
            </a:extLst>
          </p:cNvPr>
          <p:cNvSpPr txBox="1"/>
          <p:nvPr/>
        </p:nvSpPr>
        <p:spPr>
          <a:xfrm>
            <a:off x="838200" y="1169482"/>
            <a:ext cx="10223500" cy="5565050"/>
          </a:xfrm>
          <a:prstGeom prst="rect">
            <a:avLst/>
          </a:prstGeom>
          <a:noFill/>
        </p:spPr>
        <p:txBody>
          <a:bodyPr wrap="square">
            <a:spAutoFit/>
          </a:bodyPr>
          <a:lstStyle/>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Today’s lesson text is part of a much larger story in Luke 1–2 that details Jesus’ conception and birth. Luke weaves this story with his account of John the Baptist’s conception and birth (see lesson 3). Both births were announced by an angel, accomplished by God’s miraculous power, and accompanied by wonders that God performed.</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Luke juxtaposed the birth accounts for two reasons. First, John the Baptist was a prominent figure in first-century Judea. His disciples traveled as far as Ephesus in Asia Minor (Acts 19:1-3). Second, Luke’s Gospel demonstrates the link between the ministries of John and Jesus. John was a messenger preparing people for the coming Messiah (see Isaiah 40:3-5, quoted in Luke 3:4-6). Jesus was this promised Messiah, a fact confirmed by Simeon (Luke 2:25-32). By telling the birth stories of John and Jesus, Luke emphasizes how these events were all part of the same glorious plan of God.</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the centuries before Jesus’ birth, the Roman Empire had conquered territories around the Mediterranean Sea. By 63 BC, Rome had conquered the city of Jerusalem and the surrounding territory, although it took some years for the Romans to solidify their control. Caesar Augustus became emperor in 27 BC. Due to his numerous building projects, he had to tax his people heavily. Those who did not submit to Roman authority could be fined, flogged, exiled, or executed.</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Roman domination was more than a political and economic burden for the Jewish people. It was also a religious problem: as long as Rome ruled, God did not (or so it seemed). The reality of Roman occupation was a constant reminder that God had consigned Israel to a state of exile — even “exile” within its own borders—for generations.</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faithful looked to the promises of Scripture for hope. God had promised a great Son of David to rule over His people (2 Samuel 7:12-16) and restoration beyond exile (Isaiah 51:11). One day, the pagan powers would be destroyed, and God would rule supreme over all nations (Daniel 7:1-14). By the first century AD, centuries had passed since God first gave His promises. The faithful looked beyond the failures of their forefathers and kept their trust in God’s promise to take back His world.</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These ideas intersect with Luke’s story of Jesus’ birth. The power of Rome is portrayed through its ability to tax. We glimpse the oppression of Israel in the poverty of Jesus’ family. The promise of God is evident as we hear again of David, whose promised Son is to rule over all.</a:t>
            </a:r>
          </a:p>
        </p:txBody>
      </p:sp>
      <p:sp>
        <p:nvSpPr>
          <p:cNvPr id="12" name="Rectangle: Rounded Corners 11">
            <a:extLst>
              <a:ext uri="{FF2B5EF4-FFF2-40B4-BE49-F238E27FC236}">
                <a16:creationId xmlns:a16="http://schemas.microsoft.com/office/drawing/2014/main" id="{E359FA2D-862B-64F6-3AEF-98F409D2C1D3}"/>
              </a:ext>
            </a:extLst>
          </p:cNvPr>
          <p:cNvSpPr/>
          <p:nvPr/>
        </p:nvSpPr>
        <p:spPr>
          <a:xfrm>
            <a:off x="782439" y="728571"/>
            <a:ext cx="10279259" cy="406400"/>
          </a:xfrm>
          <a:prstGeom prst="round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4" name="Rectangle 3">
            <a:extLst>
              <a:ext uri="{FF2B5EF4-FFF2-40B4-BE49-F238E27FC236}">
                <a16:creationId xmlns:a16="http://schemas.microsoft.com/office/drawing/2014/main" id="{89A88ADE-34C0-0D63-3F01-C79204D49915}"/>
              </a:ext>
            </a:extLst>
          </p:cNvPr>
          <p:cNvSpPr/>
          <p:nvPr/>
        </p:nvSpPr>
        <p:spPr>
          <a:xfrm>
            <a:off x="782440" y="1181099"/>
            <a:ext cx="10279260" cy="5565045"/>
          </a:xfrm>
          <a:prstGeom prst="rect">
            <a:avLst/>
          </a:prstGeom>
          <a:blipFill dpi="0" rotWithShape="1">
            <a:blip r:embed="rId3">
              <a:alphaModFix amt="20000"/>
            </a:blip>
            <a:srcRect/>
            <a:stretch>
              <a:fillRect/>
            </a:stretch>
          </a:blip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E3D7BC8-B400-B18A-3E7C-E6F43532B554}"/>
              </a:ext>
            </a:extLst>
          </p:cNvPr>
          <p:cNvSpPr/>
          <p:nvPr/>
        </p:nvSpPr>
        <p:spPr>
          <a:xfrm>
            <a:off x="782136" y="1035741"/>
            <a:ext cx="11313976" cy="5712090"/>
          </a:xfrm>
          <a:prstGeom prst="rect">
            <a:avLst/>
          </a:prstGeom>
          <a:blipFill>
            <a:blip r:embed="rId3">
              <a:alphaModFix amt="20000"/>
            </a:blip>
            <a:stretch>
              <a:fillRect/>
            </a:stretch>
          </a:blip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40BAF76-2260-DD66-173A-2C6076B0E7DD}"/>
              </a:ext>
            </a:extLst>
          </p:cNvPr>
          <p:cNvSpPr/>
          <p:nvPr/>
        </p:nvSpPr>
        <p:spPr>
          <a:xfrm>
            <a:off x="6318155" y="1082353"/>
            <a:ext cx="2078791" cy="432122"/>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082353"/>
            <a:ext cx="2625350" cy="432122"/>
          </a:xfrm>
          <a:prstGeom prst="rect">
            <a:avLst/>
          </a:prstGeom>
          <a:solidFill>
            <a:schemeClr val="tx2">
              <a:lumMod val="50000"/>
              <a:lumOff val="50000"/>
            </a:schemeClr>
          </a:solidFill>
          <a:ln>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6248587" y="1035741"/>
            <a:ext cx="0" cy="566928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9418320" cy="0"/>
          </a:xfrm>
          <a:prstGeom prst="line">
            <a:avLst/>
          </a:prstGeom>
          <a:ln w="92075">
            <a:solidFill>
              <a:schemeClr val="tx2">
                <a:lumMod val="50000"/>
                <a:lumOff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82137" y="1082353"/>
            <a:ext cx="5466450" cy="2625850"/>
          </a:xfrm>
          <a:prstGeom prst="rect">
            <a:avLst/>
          </a:prstGeom>
          <a:solidFill>
            <a:schemeClr val="bg2">
              <a:lumMod val="50000"/>
              <a:alpha val="10000"/>
            </a:schemeClr>
          </a:solidFill>
          <a:ln>
            <a:solidFill>
              <a:schemeClr val="tx2">
                <a:lumMod val="50000"/>
                <a:lumOff val="50000"/>
              </a:schemeClr>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u="heavy" cap="small" dirty="0">
                <a:solidFill>
                  <a:schemeClr val="bg1"/>
                </a:solidFill>
                <a:effectLst>
                  <a:outerShdw blurRad="38100" dist="38100" dir="2700000" algn="tl">
                    <a:srgbClr val="000000">
                      <a:alpha val="43137"/>
                    </a:srgbClr>
                  </a:outerShdw>
                </a:effectLst>
                <a:latin typeface="Gotham Medium" panose="02000604030000020004"/>
              </a:rPr>
              <a:t>Birth of the Son of God</a:t>
            </a: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600" b="1" dirty="0">
                <a:solidFill>
                  <a:schemeClr val="tx1"/>
                </a:solidFill>
                <a:effectLst>
                  <a:outerShdw blurRad="38100" dist="38100" dir="2700000" algn="tl">
                    <a:srgbClr val="000000">
                      <a:alpha val="43137"/>
                    </a:srgbClr>
                  </a:outerShdw>
                </a:effectLst>
                <a:latin typeface="Gotham Medium" panose="02000604030000020004"/>
              </a:rPr>
              <a:t>Matthew and Luke are the two Gospel-writers who give details of Jesus’ birth. Luke presents Mary’s point of view (Luke 1:26–38). The angel Gabriel revealed to Mary that she would conceive and give birth to a son, who was to be named Jesus. Her son would be conceived through the work of the Holy Spirit.</a:t>
            </a:r>
            <a:endParaRPr lang="en-US" sz="6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600" b="1" dirty="0">
                <a:solidFill>
                  <a:schemeClr val="tx1"/>
                </a:solidFill>
                <a:effectLst>
                  <a:outerShdw blurRad="38100" dist="38100" dir="2700000" algn="tl">
                    <a:srgbClr val="000000">
                      <a:alpha val="43137"/>
                    </a:srgbClr>
                  </a:outerShdw>
                </a:effectLst>
                <a:latin typeface="Gotham Medium" panose="02000604030000020004"/>
              </a:rPr>
              <a:t>Although Jesus was born like any other human child, He is different. Jesus is God, and His life is eternal—no beginning and no end (see Mic. 5:2; Gal. 4:4; John 8:42). Since the earliest days of Christianity, followers of Jesus have debated and held in tension several biblical truths about Jesus: (1) Jesus is fully God, equal in nature to God the Father and God the Spirit; (2) Jesus is fully human, like us—but without sin; and (3) Jesus is one person, even though He is fully God and fully human.</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tx2">
              <a:lumMod val="50000"/>
              <a:lumOff val="50000"/>
            </a:schemeClr>
          </a:solidFill>
          <a:ln>
            <a:solidFill>
              <a:schemeClr val="tx2">
                <a:lumMod val="50000"/>
                <a:lumOff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Savior’s Birth</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6305099" y="1082353"/>
            <a:ext cx="5734502" cy="5616505"/>
          </a:xfrm>
          <a:prstGeom prst="rect">
            <a:avLst/>
          </a:prstGeom>
          <a:solidFill>
            <a:schemeClr val="bg2">
              <a:lumMod val="50000"/>
              <a:alpha val="10000"/>
            </a:schemeClr>
          </a:solidFill>
          <a:ln>
            <a:solidFill>
              <a:schemeClr val="tx2">
                <a:lumMod val="50000"/>
                <a:lumOff val="50000"/>
              </a:schemeClr>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b="1" u="heavy" cap="small" dirty="0">
                <a:solidFill>
                  <a:schemeClr val="bg1"/>
                </a:solidFill>
                <a:effectLst>
                  <a:outerShdw blurRad="38100" dist="38100" dir="2700000" algn="tl">
                    <a:srgbClr val="000000">
                      <a:alpha val="43137"/>
                    </a:srgbClr>
                  </a:outerShdw>
                </a:effectLst>
                <a:latin typeface="Gotham Medium" panose="02000604030000020004"/>
              </a:rPr>
              <a:t>Who Was Joseph?</a:t>
            </a:r>
            <a:endParaRPr lang="en-US" sz="400" b="1" u="heavy" cap="small" dirty="0">
              <a:solidFill>
                <a:schemeClr val="bg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400" b="1" u="heavy" cap="small"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rPr>
              <a:t>As much as we would like to know everything about Joseph, the father of Jesus, he is only mentioned in stories from Jesus’ youth. We know that he was a descendant of David (Luke 2:4), that he became the husband of Mary (Matt. 1:25), and that he was Jesus’ earthly father—though Mary became pregnant through the Holy Spirit (Matt. 1:18; Luke 1:35). Through Joseph, God saved the lives of Jesus’ family, warning them to flee to Egypt (Matt. 1:13–23).</a:t>
            </a:r>
            <a:endParaRPr lang="en-US" sz="600" b="1" dirty="0">
              <a:solidFill>
                <a:schemeClr val="tx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600" b="1" dirty="0">
                <a:solidFill>
                  <a:schemeClr val="tx1"/>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rPr>
              <a:t>When they returned to live in the villages of Galilee, Jesus was raised in the town called Nazareth (Matt. 1:23). There he grew to be known as “the carpenter’s son” (Matt. 13:55). The word translated “carpenter” can also mean “builder,” and most of the builders of this time also worked with stone. It’s likely that Joseph had died by the time Jesus began his public ministry. Joseph is not mentioned along with Jesus’ living mother, brothers, and sisters (Matt. 13:56; Mark 3:31).</a:t>
            </a: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9</a:t>
            </a:fld>
            <a:endParaRPr lang="en-US" sz="2800" b="1" cap="all" spc="100" dirty="0">
              <a:latin typeface="Gotham Medium" panose="02000604030000020004"/>
            </a:endParaRPr>
          </a:p>
        </p:txBody>
      </p:sp>
    </p:spTree>
    <p:extLst>
      <p:ext uri="{BB962C8B-B14F-4D97-AF65-F5344CB8AC3E}">
        <p14:creationId xmlns:p14="http://schemas.microsoft.com/office/powerpoint/2010/main" val="128998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528</TotalTime>
  <Words>8635</Words>
  <Application>Microsoft Office PowerPoint</Application>
  <PresentationFormat>Widescreen</PresentationFormat>
  <Paragraphs>5683</Paragraphs>
  <Slides>22</Slides>
  <Notes>18</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Aptos</vt:lpstr>
      <vt:lpstr>Aptos Display</vt:lpstr>
      <vt:lpstr>Arial</vt:lpstr>
      <vt:lpstr>Arial Black</vt:lpstr>
      <vt:lpstr>Calibri</vt:lpstr>
      <vt:lpstr>Gotham Book</vt:lpstr>
      <vt:lpstr>Gotham Medium</vt:lpstr>
      <vt:lpstr>Wingdings</vt:lpstr>
      <vt:lpstr>Office Theme</vt:lpstr>
      <vt:lpstr>PowerPoint Presentation</vt:lpstr>
      <vt:lpstr>Savior’s Birth</vt:lpstr>
      <vt:lpstr>PowerPoint Presentation</vt:lpstr>
      <vt:lpstr>Agenda</vt:lpstr>
      <vt:lpstr>Life-Changing Announcement</vt:lpstr>
      <vt:lpstr>Key Points</vt:lpstr>
      <vt:lpstr>Key Points</vt:lpstr>
      <vt:lpstr>PowerPoint Presentation</vt:lpstr>
      <vt:lpstr>PowerPoint Presentation</vt:lpstr>
      <vt:lpstr>PowerPoint Presentation</vt:lpstr>
      <vt:lpstr>PowerPoint Presentation</vt:lpstr>
      <vt:lpstr>The Birth of the Christ Child - Luke 2:1–7 NIV</vt:lpstr>
      <vt:lpstr>The Announcement of the Messiah’s Birth - Luke 2:8–16 NIV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Location of Bethlehem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2</cp:revision>
  <dcterms:created xsi:type="dcterms:W3CDTF">2024-12-13T13:35:34Z</dcterms:created>
  <dcterms:modified xsi:type="dcterms:W3CDTF">2024-12-15T01:51:11Z</dcterms:modified>
</cp:coreProperties>
</file>