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4"/>
  </p:notesMasterIdLst>
  <p:sldIdLst>
    <p:sldId id="256" r:id="rId2"/>
    <p:sldId id="264" r:id="rId3"/>
    <p:sldId id="260" r:id="rId4"/>
    <p:sldId id="293" r:id="rId5"/>
    <p:sldId id="262" r:id="rId6"/>
    <p:sldId id="294" r:id="rId7"/>
    <p:sldId id="295" r:id="rId8"/>
    <p:sldId id="296" r:id="rId9"/>
    <p:sldId id="276" r:id="rId10"/>
    <p:sldId id="275" r:id="rId11"/>
    <p:sldId id="267" r:id="rId12"/>
    <p:sldId id="288" r:id="rId13"/>
    <p:sldId id="289" r:id="rId14"/>
    <p:sldId id="281" r:id="rId15"/>
    <p:sldId id="290" r:id="rId16"/>
    <p:sldId id="272" r:id="rId17"/>
    <p:sldId id="292" r:id="rId18"/>
    <p:sldId id="291" r:id="rId19"/>
    <p:sldId id="258" r:id="rId20"/>
    <p:sldId id="297" r:id="rId21"/>
    <p:sldId id="273" r:id="rId22"/>
    <p:sldId id="287"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33"/>
    <p:restoredTop sz="85986"/>
  </p:normalViewPr>
  <p:slideViewPr>
    <p:cSldViewPr snapToGrid="0" snapToObjects="1">
      <p:cViewPr varScale="1">
        <p:scale>
          <a:sx n="109" d="100"/>
          <a:sy n="109" d="100"/>
        </p:scale>
        <p:origin x="258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2217E-6224-F240-8D99-65631E28647B}" type="datetimeFigureOut">
              <a:rPr lang="en-US" smtClean="0"/>
              <a:t>1/9/24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8E853B-23F8-934E-9443-24574DC69BDE}" type="slidenum">
              <a:rPr lang="en-US" smtClean="0"/>
              <a:t>‹#›</a:t>
            </a:fld>
            <a:endParaRPr lang="en-US"/>
          </a:p>
        </p:txBody>
      </p:sp>
    </p:spTree>
    <p:extLst>
      <p:ext uri="{BB962C8B-B14F-4D97-AF65-F5344CB8AC3E}">
        <p14:creationId xmlns:p14="http://schemas.microsoft.com/office/powerpoint/2010/main" val="24480115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a:t>
            </a:fld>
            <a:endParaRPr lang="en-US"/>
          </a:p>
        </p:txBody>
      </p:sp>
    </p:spTree>
    <p:extLst>
      <p:ext uri="{BB962C8B-B14F-4D97-AF65-F5344CB8AC3E}">
        <p14:creationId xmlns:p14="http://schemas.microsoft.com/office/powerpoint/2010/main" val="3419472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a learner to read Matthew 11:7-15 out loud.</a:t>
            </a:r>
          </a:p>
        </p:txBody>
      </p:sp>
      <p:sp>
        <p:nvSpPr>
          <p:cNvPr id="4" name="Slide Number Placeholder 3"/>
          <p:cNvSpPr>
            <a:spLocks noGrp="1"/>
          </p:cNvSpPr>
          <p:nvPr>
            <p:ph type="sldNum" sz="quarter" idx="5"/>
          </p:nvPr>
        </p:nvSpPr>
        <p:spPr/>
        <p:txBody>
          <a:bodyPr/>
          <a:lstStyle/>
          <a:p>
            <a:fld id="{888E853B-23F8-934E-9443-24574DC69BDE}" type="slidenum">
              <a:rPr lang="en-US" smtClean="0"/>
              <a:t>10</a:t>
            </a:fld>
            <a:endParaRPr lang="en-US"/>
          </a:p>
        </p:txBody>
      </p:sp>
    </p:spTree>
    <p:extLst>
      <p:ext uri="{BB962C8B-B14F-4D97-AF65-F5344CB8AC3E}">
        <p14:creationId xmlns:p14="http://schemas.microsoft.com/office/powerpoint/2010/main" val="32133813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11</a:t>
            </a:fld>
            <a:endParaRPr lang="en-US"/>
          </a:p>
        </p:txBody>
      </p:sp>
    </p:spTree>
    <p:extLst>
      <p:ext uri="{BB962C8B-B14F-4D97-AF65-F5344CB8AC3E}">
        <p14:creationId xmlns:p14="http://schemas.microsoft.com/office/powerpoint/2010/main" val="775189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12</a:t>
            </a:fld>
            <a:endParaRPr lang="en-US"/>
          </a:p>
        </p:txBody>
      </p:sp>
    </p:spTree>
    <p:extLst>
      <p:ext uri="{BB962C8B-B14F-4D97-AF65-F5344CB8AC3E}">
        <p14:creationId xmlns:p14="http://schemas.microsoft.com/office/powerpoint/2010/main" val="778133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13</a:t>
            </a:fld>
            <a:endParaRPr lang="en-US"/>
          </a:p>
        </p:txBody>
      </p:sp>
    </p:spTree>
    <p:extLst>
      <p:ext uri="{BB962C8B-B14F-4D97-AF65-F5344CB8AC3E}">
        <p14:creationId xmlns:p14="http://schemas.microsoft.com/office/powerpoint/2010/main" val="1835046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a volunteer to read Matthew 11:20-24 aloud.</a:t>
            </a:r>
          </a:p>
        </p:txBody>
      </p:sp>
      <p:sp>
        <p:nvSpPr>
          <p:cNvPr id="4" name="Slide Number Placeholder 3"/>
          <p:cNvSpPr>
            <a:spLocks noGrp="1"/>
          </p:cNvSpPr>
          <p:nvPr>
            <p:ph type="sldNum" sz="quarter" idx="5"/>
          </p:nvPr>
        </p:nvSpPr>
        <p:spPr/>
        <p:txBody>
          <a:bodyPr/>
          <a:lstStyle/>
          <a:p>
            <a:fld id="{888E853B-23F8-934E-9443-24574DC69BDE}" type="slidenum">
              <a:rPr lang="en-US" smtClean="0"/>
              <a:t>14</a:t>
            </a:fld>
            <a:endParaRPr lang="en-US"/>
          </a:p>
        </p:txBody>
      </p:sp>
    </p:spTree>
    <p:extLst>
      <p:ext uri="{BB962C8B-B14F-4D97-AF65-F5344CB8AC3E}">
        <p14:creationId xmlns:p14="http://schemas.microsoft.com/office/powerpoint/2010/main" val="3139354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15</a:t>
            </a:fld>
            <a:endParaRPr lang="en-US"/>
          </a:p>
        </p:txBody>
      </p:sp>
    </p:spTree>
    <p:extLst>
      <p:ext uri="{BB962C8B-B14F-4D97-AF65-F5344CB8AC3E}">
        <p14:creationId xmlns:p14="http://schemas.microsoft.com/office/powerpoint/2010/main" val="3119193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Scripture references for Samuel include: 1 Samuel 3:20; 7:6, 15-17; Acts 3:24; 13:20. References regarding the transition from old covenant to new covenant include: </a:t>
            </a:r>
            <a:r>
              <a:rPr lang="en-US" sz="1800" b="0" i="0" u="none" strike="noStrike" baseline="0" dirty="0">
                <a:solidFill>
                  <a:srgbClr val="000000"/>
                </a:solidFill>
                <a:latin typeface="Adobe Garamond Pro"/>
              </a:rPr>
              <a:t>Romans 7:6; Colossians 2:13-15; Hebrews 8.</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16</a:t>
            </a:fld>
            <a:endParaRPr lang="en-US"/>
          </a:p>
        </p:txBody>
      </p:sp>
    </p:spTree>
    <p:extLst>
      <p:ext uri="{BB962C8B-B14F-4D97-AF65-F5344CB8AC3E}">
        <p14:creationId xmlns:p14="http://schemas.microsoft.com/office/powerpoint/2010/main" val="1203856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Scriptures to consider for John the Baptist include Matthew 11:9; 14:5; 21:26; Luke 1:76.</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17</a:t>
            </a:fld>
            <a:endParaRPr lang="en-US"/>
          </a:p>
        </p:txBody>
      </p:sp>
    </p:spTree>
    <p:extLst>
      <p:ext uri="{BB962C8B-B14F-4D97-AF65-F5344CB8AC3E}">
        <p14:creationId xmlns:p14="http://schemas.microsoft.com/office/powerpoint/2010/main" val="25627636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18</a:t>
            </a:fld>
            <a:endParaRPr lang="en-US"/>
          </a:p>
        </p:txBody>
      </p:sp>
    </p:spTree>
    <p:extLst>
      <p:ext uri="{BB962C8B-B14F-4D97-AF65-F5344CB8AC3E}">
        <p14:creationId xmlns:p14="http://schemas.microsoft.com/office/powerpoint/2010/main" val="40498389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Visual for Lesson 11. </a:t>
            </a:r>
            <a:r>
              <a:rPr lang="en-US" i="1" dirty="0"/>
              <a:t>Point to this visual as you ask learners to silently consider how they might follow these imperatives in the upcoming week.</a:t>
            </a:r>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19</a:t>
            </a:fld>
            <a:endParaRPr lang="en-US"/>
          </a:p>
        </p:txBody>
      </p:sp>
    </p:spTree>
    <p:extLst>
      <p:ext uri="{BB962C8B-B14F-4D97-AF65-F5344CB8AC3E}">
        <p14:creationId xmlns:p14="http://schemas.microsoft.com/office/powerpoint/2010/main" val="2642614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Display slide before learners arrive. Encourage person-to-person sharing before class formally begins. When class begins, challenge participants to compare and contrast the two types of expectations in a general sense with this question: “Without getting into specific stories, which of the “new realities” on the slide do you find is harder to accept?” Lead into Bible study by saying, “Today we’ll look at two individuals to see how they did not match the expectations of those they encountered. In the process, we may find our own expectations challenged as well.”</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2</a:t>
            </a:fld>
            <a:endParaRPr lang="en-US"/>
          </a:p>
        </p:txBody>
      </p:sp>
    </p:spTree>
    <p:extLst>
      <p:ext uri="{BB962C8B-B14F-4D97-AF65-F5344CB8AC3E}">
        <p14:creationId xmlns:p14="http://schemas.microsoft.com/office/powerpoint/2010/main" val="3611577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Times" pitchFamily="2" charset="0"/>
              </a:rPr>
              <a:t>Beforehand, carefully read through Proverbs 27:17; Ezekiel 3:16-27; 3:8; John 12:6; 2 Corinthians 2:6; Galatians 6:1-2; Ephesians 5:21; Hebrews 4:13; 10:24-25; 13:17; James 5:16. ; you may wish to add to or subtract from the list, depending on the nature of your class. Explore the differences between accountability to the church and accountability to an individual.</a:t>
            </a:r>
          </a:p>
        </p:txBody>
      </p:sp>
      <p:sp>
        <p:nvSpPr>
          <p:cNvPr id="4" name="Slide Number Placeholder 3"/>
          <p:cNvSpPr>
            <a:spLocks noGrp="1"/>
          </p:cNvSpPr>
          <p:nvPr>
            <p:ph type="sldNum" sz="quarter" idx="5"/>
          </p:nvPr>
        </p:nvSpPr>
        <p:spPr/>
        <p:txBody>
          <a:bodyPr/>
          <a:lstStyle/>
          <a:p>
            <a:fld id="{888E853B-23F8-934E-9443-24574DC69BDE}" type="slidenum">
              <a:rPr lang="en-US" smtClean="0"/>
              <a:t>20</a:t>
            </a:fld>
            <a:endParaRPr lang="en-US"/>
          </a:p>
        </p:txBody>
      </p:sp>
    </p:spTree>
    <p:extLst>
      <p:ext uri="{BB962C8B-B14F-4D97-AF65-F5344CB8AC3E}">
        <p14:creationId xmlns:p14="http://schemas.microsoft.com/office/powerpoint/2010/main" val="39429690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prayer: Heavenly Father, may Your Holy Spirit continue to bring us to repentance and acceptance of Your forgiveness even as we model this reality to others. We pray in the name of Jesus. Amen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21</a:t>
            </a:fld>
            <a:endParaRPr lang="en-US"/>
          </a:p>
        </p:txBody>
      </p:sp>
    </p:spTree>
    <p:extLst>
      <p:ext uri="{BB962C8B-B14F-4D97-AF65-F5344CB8AC3E}">
        <p14:creationId xmlns:p14="http://schemas.microsoft.com/office/powerpoint/2010/main" val="923181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Whitefield contributed to the religious revival known as the Great Awakening, which was a significant influence on the history of the United States.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3</a:t>
            </a:fld>
            <a:endParaRPr lang="en-US"/>
          </a:p>
        </p:txBody>
      </p:sp>
    </p:spTree>
    <p:extLst>
      <p:ext uri="{BB962C8B-B14F-4D97-AF65-F5344CB8AC3E}">
        <p14:creationId xmlns:p14="http://schemas.microsoft.com/office/powerpoint/2010/main" val="4272107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Supplement with additional information from the Introduction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4</a:t>
            </a:fld>
            <a:endParaRPr lang="en-US"/>
          </a:p>
        </p:txBody>
      </p:sp>
    </p:spTree>
    <p:extLst>
      <p:ext uri="{BB962C8B-B14F-4D97-AF65-F5344CB8AC3E}">
        <p14:creationId xmlns:p14="http://schemas.microsoft.com/office/powerpoint/2010/main" val="3096045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Lesson Context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5</a:t>
            </a:fld>
            <a:endParaRPr lang="en-US"/>
          </a:p>
        </p:txBody>
      </p:sp>
    </p:spTree>
    <p:extLst>
      <p:ext uri="{BB962C8B-B14F-4D97-AF65-F5344CB8AC3E}">
        <p14:creationId xmlns:p14="http://schemas.microsoft.com/office/powerpoint/2010/main" val="16526153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Lesson Context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6</a:t>
            </a:fld>
            <a:endParaRPr lang="en-US"/>
          </a:p>
        </p:txBody>
      </p:sp>
    </p:spTree>
    <p:extLst>
      <p:ext uri="{BB962C8B-B14F-4D97-AF65-F5344CB8AC3E}">
        <p14:creationId xmlns:p14="http://schemas.microsoft.com/office/powerpoint/2010/main" val="259695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Lesson Context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7</a:t>
            </a:fld>
            <a:endParaRPr lang="en-US"/>
          </a:p>
        </p:txBody>
      </p:sp>
    </p:spTree>
    <p:extLst>
      <p:ext uri="{BB962C8B-B14F-4D97-AF65-F5344CB8AC3E}">
        <p14:creationId xmlns:p14="http://schemas.microsoft.com/office/powerpoint/2010/main" val="654806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Lesson Context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8</a:t>
            </a:fld>
            <a:endParaRPr lang="en-US"/>
          </a:p>
        </p:txBody>
      </p:sp>
    </p:spTree>
    <p:extLst>
      <p:ext uri="{BB962C8B-B14F-4D97-AF65-F5344CB8AC3E}">
        <p14:creationId xmlns:p14="http://schemas.microsoft.com/office/powerpoint/2010/main" val="2954314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Have two participants read the two segments of the lesson text (Matthew 11:7-15; 11:20-24), one segment each.  Display the slide. Divide the class into small groups for discussion. (If desired, prepare handouts with the slide information and distribute to the class. After small groups identify and discuss discoveries, reconvene for whole-class discussion.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9</a:t>
            </a:fld>
            <a:endParaRPr lang="en-US"/>
          </a:p>
        </p:txBody>
      </p:sp>
    </p:spTree>
    <p:extLst>
      <p:ext uri="{BB962C8B-B14F-4D97-AF65-F5344CB8AC3E}">
        <p14:creationId xmlns:p14="http://schemas.microsoft.com/office/powerpoint/2010/main" val="39429690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1504101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640074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3889684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3289012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2985669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4B2C358-E8DF-CB43-88E5-DDBE7E5131F2}" type="datetimeFigureOut">
              <a:rPr lang="en-US" smtClean="0"/>
              <a:t>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165187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4B2C358-E8DF-CB43-88E5-DDBE7E5131F2}" type="datetimeFigureOut">
              <a:rPr lang="en-US" smtClean="0"/>
              <a:t>1/9/24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138309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4B2C358-E8DF-CB43-88E5-DDBE7E5131F2}" type="datetimeFigureOut">
              <a:rPr lang="en-US" smtClean="0"/>
              <a:t>1/9/24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4017086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B2C358-E8DF-CB43-88E5-DDBE7E5131F2}" type="datetimeFigureOut">
              <a:rPr lang="en-US" smtClean="0"/>
              <a:t>1/9/24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1219886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4B2C358-E8DF-CB43-88E5-DDBE7E5131F2}" type="datetimeFigureOut">
              <a:rPr lang="en-US" smtClean="0"/>
              <a:t>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3278189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4B2C358-E8DF-CB43-88E5-DDBE7E5131F2}" type="datetimeFigureOut">
              <a:rPr lang="en-US" smtClean="0"/>
              <a:t>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a:p>
        </p:txBody>
      </p:sp>
    </p:spTree>
    <p:extLst>
      <p:ext uri="{BB962C8B-B14F-4D97-AF65-F5344CB8AC3E}">
        <p14:creationId xmlns:p14="http://schemas.microsoft.com/office/powerpoint/2010/main" val="48555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5000"/>
            <a:lum/>
          </a:blip>
          <a:srcRect/>
          <a:stretch>
            <a:fillRect t="-50000" b="-6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B2C358-E8DF-CB43-88E5-DDBE7E5131F2}" type="datetimeFigureOut">
              <a:rPr lang="en-US" smtClean="0"/>
              <a:t>1/9/24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7D921A-2913-AA42-89F9-4BAFB488740C}" type="slidenum">
              <a:rPr lang="en-US" smtClean="0"/>
              <a:t>‹#›</a:t>
            </a:fld>
            <a:endParaRPr lang="en-US"/>
          </a:p>
        </p:txBody>
      </p:sp>
    </p:spTree>
    <p:extLst>
      <p:ext uri="{BB962C8B-B14F-4D97-AF65-F5344CB8AC3E}">
        <p14:creationId xmlns:p14="http://schemas.microsoft.com/office/powerpoint/2010/main" val="18677211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CAA53E9-DD9A-7E41-9D9B-9A6F7F5CB333}"/>
              </a:ext>
            </a:extLst>
          </p:cNvPr>
          <p:cNvSpPr/>
          <p:nvPr/>
        </p:nvSpPr>
        <p:spPr>
          <a:xfrm>
            <a:off x="0" y="6125258"/>
            <a:ext cx="9142975" cy="61059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D61183F-B138-1A4F-8344-D01E9BE2B506}"/>
              </a:ext>
            </a:extLst>
          </p:cNvPr>
          <p:cNvPicPr>
            <a:picLocks noChangeAspect="1"/>
          </p:cNvPicPr>
          <p:nvPr/>
        </p:nvPicPr>
        <p:blipFill>
          <a:blip r:embed="rId3"/>
          <a:stretch>
            <a:fillRect/>
          </a:stretch>
        </p:blipFill>
        <p:spPr>
          <a:xfrm>
            <a:off x="165965" y="6302495"/>
            <a:ext cx="1277860" cy="290540"/>
          </a:xfrm>
          <a:prstGeom prst="rect">
            <a:avLst/>
          </a:prstGeom>
          <a:ln>
            <a:noFill/>
          </a:ln>
        </p:spPr>
      </p:pic>
      <p:sp>
        <p:nvSpPr>
          <p:cNvPr id="9" name="TextBox 8">
            <a:extLst>
              <a:ext uri="{FF2B5EF4-FFF2-40B4-BE49-F238E27FC236}">
                <a16:creationId xmlns:a16="http://schemas.microsoft.com/office/drawing/2014/main" id="{EBD211AF-0577-D948-AA89-17438CF06CBD}"/>
              </a:ext>
            </a:extLst>
          </p:cNvPr>
          <p:cNvSpPr txBox="1"/>
          <p:nvPr/>
        </p:nvSpPr>
        <p:spPr>
          <a:xfrm>
            <a:off x="1481880" y="6237649"/>
            <a:ext cx="7662120" cy="400110"/>
          </a:xfrm>
          <a:prstGeom prst="rect">
            <a:avLst/>
          </a:prstGeom>
          <a:noFill/>
          <a:ln>
            <a:noFill/>
          </a:ln>
        </p:spPr>
        <p:txBody>
          <a:bodyPr wrap="square" rtlCol="0">
            <a:spAutoFit/>
          </a:bodyPr>
          <a:lstStyle/>
          <a:p>
            <a:pPr algn="ctr"/>
            <a:r>
              <a:rPr lang="en-US" sz="1000" dirty="0">
                <a:solidFill>
                  <a:schemeClr val="bg1"/>
                </a:solidFill>
                <a:latin typeface="Baskerville" panose="02020502070401020303" pitchFamily="18" charset="0"/>
                <a:ea typeface="Baskerville" panose="02020502070401020303" pitchFamily="18" charset="0"/>
              </a:rPr>
              <a:t>Copyright © 2024 Standard Publishing, part of the David C Cook family, Colorado Springs, Colorado 80918</a:t>
            </a:r>
          </a:p>
          <a:p>
            <a:pPr algn="ctr"/>
            <a:r>
              <a:rPr lang="en-US" sz="1000" dirty="0">
                <a:solidFill>
                  <a:schemeClr val="bg1"/>
                </a:solidFill>
                <a:latin typeface="Baskerville" panose="02020502070401020303" pitchFamily="18" charset="0"/>
                <a:ea typeface="Baskerville" panose="02020502070401020303" pitchFamily="18" charset="0"/>
              </a:rPr>
              <a:t>All rights reserved. Photo © Getty Images</a:t>
            </a:r>
          </a:p>
        </p:txBody>
      </p:sp>
      <p:sp>
        <p:nvSpPr>
          <p:cNvPr id="3" name="Title 2">
            <a:extLst>
              <a:ext uri="{FF2B5EF4-FFF2-40B4-BE49-F238E27FC236}">
                <a16:creationId xmlns:a16="http://schemas.microsoft.com/office/drawing/2014/main" id="{3E7AFA4F-CB4F-394D-9A7F-D724AAEA838C}"/>
              </a:ext>
            </a:extLst>
          </p:cNvPr>
          <p:cNvSpPr>
            <a:spLocks noGrp="1"/>
          </p:cNvSpPr>
          <p:nvPr>
            <p:ph type="ctrTitle"/>
          </p:nvPr>
        </p:nvSpPr>
        <p:spPr>
          <a:xfrm>
            <a:off x="0" y="1520042"/>
            <a:ext cx="9142975" cy="1448789"/>
          </a:xfrm>
          <a:solidFill>
            <a:schemeClr val="bg2">
              <a:alpha val="75000"/>
            </a:schemeClr>
          </a:solidFill>
        </p:spPr>
        <p:txBody>
          <a:bodyPr anchor="ctr" anchorCtr="0">
            <a:normAutofit/>
          </a:bodyPr>
          <a:lstStyle/>
          <a:p>
            <a:r>
              <a:rPr lang="en-US" b="1" dirty="0">
                <a:latin typeface="Arial" panose="020B0604020202020204" pitchFamily="34" charset="0"/>
                <a:cs typeface="Arial" panose="020B0604020202020204" pitchFamily="34" charset="0"/>
              </a:rPr>
              <a:t>Heeding Wholly</a:t>
            </a:r>
          </a:p>
        </p:txBody>
      </p:sp>
      <p:sp>
        <p:nvSpPr>
          <p:cNvPr id="4" name="Subtitle 3">
            <a:extLst>
              <a:ext uri="{FF2B5EF4-FFF2-40B4-BE49-F238E27FC236}">
                <a16:creationId xmlns:a16="http://schemas.microsoft.com/office/drawing/2014/main" id="{935C3F4F-FDB4-AE4B-A3D4-4439A53FA9DD}"/>
              </a:ext>
            </a:extLst>
          </p:cNvPr>
          <p:cNvSpPr>
            <a:spLocks noGrp="1"/>
          </p:cNvSpPr>
          <p:nvPr>
            <p:ph type="subTitle" idx="1"/>
          </p:nvPr>
        </p:nvSpPr>
        <p:spPr>
          <a:xfrm>
            <a:off x="7512938" y="2524349"/>
            <a:ext cx="1630037" cy="444482"/>
          </a:xfrm>
          <a:noFill/>
        </p:spPr>
        <p:txBody>
          <a:bodyPr vert="horz" lIns="91440" tIns="45720" rIns="91440" bIns="45720" rtlCol="0" anchor="t">
            <a:normAutofit/>
          </a:bodyPr>
          <a:lstStyle/>
          <a:p>
            <a:pPr algn="l"/>
            <a:r>
              <a:rPr lang="en-US" sz="2100" dirty="0">
                <a:solidFill>
                  <a:schemeClr val="tx1">
                    <a:lumMod val="85000"/>
                    <a:lumOff val="15000"/>
                  </a:schemeClr>
                </a:solidFill>
                <a:latin typeface="Arial" panose="020B0604020202020204" pitchFamily="34" charset="0"/>
                <a:cs typeface="Arial" panose="020B0604020202020204" pitchFamily="34" charset="0"/>
              </a:rPr>
              <a:t>Lesson 11</a:t>
            </a:r>
          </a:p>
        </p:txBody>
      </p:sp>
    </p:spTree>
    <p:extLst>
      <p:ext uri="{BB962C8B-B14F-4D97-AF65-F5344CB8AC3E}">
        <p14:creationId xmlns:p14="http://schemas.microsoft.com/office/powerpoint/2010/main" val="1947072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1322999"/>
            <a:ext cx="7886700" cy="2106001"/>
          </a:xfrm>
        </p:spPr>
        <p:txBody>
          <a:bodyPr>
            <a:normAutofit/>
          </a:bodyPr>
          <a:lstStyle/>
          <a:p>
            <a:pPr algn="ctr"/>
            <a:r>
              <a:rPr lang="en-US" sz="4400" dirty="0">
                <a:latin typeface="Arial" panose="020B0604020202020204" pitchFamily="34" charset="0"/>
                <a:cs typeface="Arial" panose="020B0604020202020204" pitchFamily="34" charset="0"/>
              </a:rPr>
              <a:t>I. John, the Messenger</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Matthew 11:7-15</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3815740"/>
            <a:ext cx="7886700" cy="3042260"/>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Unlikely Celebrity (vv. 7-10)</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Last of His Kind (vv. 11-15)</a:t>
            </a:r>
          </a:p>
          <a:p>
            <a:pPr marL="514350" indent="-514350">
              <a:buFont typeface="+mj-lt"/>
              <a:buAutoNum type="alphaUcPeriod"/>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7618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What distinctive actions will you take to demonstrate faithfulness to God, even if they conflict with cultural expectations?</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How are God’s people called to be different from the world? What Scripture references support your answer?</a:t>
            </a:r>
          </a:p>
        </p:txBody>
      </p:sp>
    </p:spTree>
    <p:extLst>
      <p:ext uri="{BB962C8B-B14F-4D97-AF65-F5344CB8AC3E}">
        <p14:creationId xmlns:p14="http://schemas.microsoft.com/office/powerpoint/2010/main" val="501095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In what ways do believers prepare the world for Christ’s second return?</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What steps do you need to take to prepare your life for Christ’s return?</a:t>
            </a:r>
          </a:p>
        </p:txBody>
      </p:sp>
    </p:spTree>
    <p:extLst>
      <p:ext uri="{BB962C8B-B14F-4D97-AF65-F5344CB8AC3E}">
        <p14:creationId xmlns:p14="http://schemas.microsoft.com/office/powerpoint/2010/main" val="1956850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What can you do to ensure that you do not become “hard of hearing” in a spiritual sense?</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What are some reasons a person might be spiritually “hard of hearing”?</a:t>
            </a:r>
          </a:p>
        </p:txBody>
      </p:sp>
    </p:spTree>
    <p:extLst>
      <p:ext uri="{BB962C8B-B14F-4D97-AF65-F5344CB8AC3E}">
        <p14:creationId xmlns:p14="http://schemas.microsoft.com/office/powerpoint/2010/main" val="248550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1322999"/>
            <a:ext cx="7886700" cy="2106001"/>
          </a:xfrm>
        </p:spPr>
        <p:txBody>
          <a:bodyPr>
            <a:normAutofit/>
          </a:bodyPr>
          <a:lstStyle/>
          <a:p>
            <a:pPr algn="ctr"/>
            <a:r>
              <a:rPr lang="en-US" sz="4400" dirty="0">
                <a:latin typeface="Arial" panose="020B0604020202020204" pitchFamily="34" charset="0"/>
                <a:cs typeface="Arial" panose="020B0604020202020204" pitchFamily="34" charset="0"/>
              </a:rPr>
              <a:t>II. Jesus, the Wonder Worker</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Matthew 11:20-24</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3815740"/>
            <a:ext cx="7886700" cy="3042260"/>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Failure to Repent (vv. 20-22 )</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Judgment to Ensue (vv. 23-24 )</a:t>
            </a:r>
          </a:p>
          <a:p>
            <a:pPr marL="514350" indent="-514350">
              <a:buFont typeface="+mj-lt"/>
              <a:buAutoNum type="alphaUcPeriod"/>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89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What steps will you take to orient your life around repentance that leads to forgiveness?</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How will you ensure pride and hard-heartedness do not take root in your life?</a:t>
            </a:r>
          </a:p>
        </p:txBody>
      </p:sp>
    </p:spTree>
    <p:extLst>
      <p:ext uri="{BB962C8B-B14F-4D97-AF65-F5344CB8AC3E}">
        <p14:creationId xmlns:p14="http://schemas.microsoft.com/office/powerpoint/2010/main" val="448666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5000"/>
            <a:lum/>
          </a:blip>
          <a:srcRect/>
          <a:stretch>
            <a:fillRect t="-50000" b="-50000"/>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Pivotal People in</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Unrepentant Cultures</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lnSpcReduction="10000"/>
          </a:bodyPr>
          <a:lstStyle/>
          <a:p>
            <a:pPr marL="0" indent="0">
              <a:spcAft>
                <a:spcPts val="800"/>
              </a:spcAft>
              <a:buNone/>
            </a:pPr>
            <a:r>
              <a:rPr lang="en-US" sz="2600" dirty="0">
                <a:latin typeface="Arial" panose="020B0604020202020204" pitchFamily="34" charset="0"/>
                <a:cs typeface="Arial" panose="020B0604020202020204" pitchFamily="34" charset="0"/>
              </a:rPr>
              <a:t>Pivotal people are agents of change in moving others to new ways of thinking and doing.</a:t>
            </a:r>
          </a:p>
          <a:p>
            <a:pPr marL="0" indent="0">
              <a:spcAft>
                <a:spcPts val="800"/>
              </a:spcAft>
              <a:buNone/>
            </a:pPr>
            <a:r>
              <a:rPr lang="en-US" sz="2600" dirty="0">
                <a:latin typeface="Arial" panose="020B0604020202020204" pitchFamily="34" charset="0"/>
                <a:cs typeface="Arial" panose="020B0604020202020204" pitchFamily="34" charset="0"/>
              </a:rPr>
              <a:t>One pivotal person in a nonreligious sense is Jeff Bezos, founder of Amazon.</a:t>
            </a:r>
          </a:p>
          <a:p>
            <a:pPr marL="0" indent="0">
              <a:spcAft>
                <a:spcPts val="800"/>
              </a:spcAft>
              <a:buNone/>
            </a:pPr>
            <a:r>
              <a:rPr lang="en-US" sz="2600" dirty="0">
                <a:latin typeface="Arial" panose="020B0604020202020204" pitchFamily="34" charset="0"/>
                <a:cs typeface="Arial" panose="020B0604020202020204" pitchFamily="34" charset="0"/>
              </a:rPr>
              <a:t>We see several pivotal people in the Bible. One Old Testament example is Samuel, the last of the judges and the first of the prophets.</a:t>
            </a:r>
          </a:p>
          <a:p>
            <a:pPr marL="0" indent="0">
              <a:spcAft>
                <a:spcPts val="800"/>
              </a:spcAft>
              <a:buNone/>
            </a:pPr>
            <a:r>
              <a:rPr lang="en-US" sz="2600" dirty="0">
                <a:latin typeface="Arial" panose="020B0604020202020204" pitchFamily="34" charset="0"/>
                <a:cs typeface="Arial" panose="020B0604020202020204" pitchFamily="34" charset="0"/>
              </a:rPr>
              <a:t>In the New Testament, the ultimate pivotal person is Jesus. His life, death, resurrection, and ascension marked the transition from the old covenant to the new covenant.</a:t>
            </a:r>
          </a:p>
        </p:txBody>
      </p:sp>
    </p:spTree>
    <p:extLst>
      <p:ext uri="{BB962C8B-B14F-4D97-AF65-F5344CB8AC3E}">
        <p14:creationId xmlns:p14="http://schemas.microsoft.com/office/powerpoint/2010/main" val="186717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5000"/>
            <a:lum/>
          </a:blip>
          <a:srcRect/>
          <a:stretch>
            <a:fillRect t="-50000" b="-50000"/>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Pivotal People in</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Unrepentant Cultures</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spcAft>
                <a:spcPts val="800"/>
              </a:spcAft>
              <a:buNone/>
            </a:pPr>
            <a:r>
              <a:rPr lang="en-US" sz="2600" dirty="0">
                <a:latin typeface="Arial" panose="020B0604020202020204" pitchFamily="34" charset="0"/>
                <a:cs typeface="Arial" panose="020B0604020202020204" pitchFamily="34" charset="0"/>
              </a:rPr>
              <a:t>The image of Jesus is so powerful that it’s easy to overlook John the Baptist as a pivotal person also. As the last of the prophets who ministered under the old covenant, he prepared the way for Jesus.</a:t>
            </a:r>
          </a:p>
          <a:p>
            <a:pPr marL="0" indent="0">
              <a:spcAft>
                <a:spcPts val="800"/>
              </a:spcAft>
              <a:buNone/>
            </a:pPr>
            <a:r>
              <a:rPr lang="en-US" sz="2600" dirty="0">
                <a:latin typeface="Arial" panose="020B0604020202020204" pitchFamily="34" charset="0"/>
                <a:cs typeface="Arial" panose="020B0604020202020204" pitchFamily="34" charset="0"/>
              </a:rPr>
              <a:t>Many in the first century AD did not accept John the Baptist’s teaching. It is not widely accepted today.</a:t>
            </a:r>
          </a:p>
          <a:p>
            <a:pPr marL="0" indent="0">
              <a:spcAft>
                <a:spcPts val="800"/>
              </a:spcAft>
              <a:buNone/>
            </a:pPr>
            <a:r>
              <a:rPr lang="en-US" sz="2600" dirty="0">
                <a:latin typeface="Arial" panose="020B0604020202020204" pitchFamily="34" charset="0"/>
                <a:cs typeface="Arial" panose="020B0604020202020204" pitchFamily="34" charset="0"/>
              </a:rPr>
              <a:t>Who will be the pivotal person(s) we allow to direct our thinking and doing: the pivotal people of social media or the Bible?</a:t>
            </a:r>
          </a:p>
          <a:p>
            <a:pPr marL="0" indent="0">
              <a:spcAft>
                <a:spcPts val="800"/>
              </a:spcAft>
              <a:buNone/>
            </a:pPr>
            <a:r>
              <a:rPr lang="en-US" sz="2600" dirty="0">
                <a:latin typeface="Arial" panose="020B0604020202020204" pitchFamily="34" charset="0"/>
                <a:cs typeface="Arial" panose="020B0604020202020204" pitchFamily="34" charset="0"/>
              </a:rPr>
              <a:t>May we make the right choice daily.</a:t>
            </a:r>
          </a:p>
        </p:txBody>
      </p:sp>
    </p:spTree>
    <p:extLst>
      <p:ext uri="{BB962C8B-B14F-4D97-AF65-F5344CB8AC3E}">
        <p14:creationId xmlns:p14="http://schemas.microsoft.com/office/powerpoint/2010/main" val="363485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What concept or teaching in today’s lesson do you have the most trouble coming to grips with? Why?</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How will you resolve this problem?</a:t>
            </a:r>
          </a:p>
        </p:txBody>
      </p:sp>
    </p:spTree>
    <p:extLst>
      <p:ext uri="{BB962C8B-B14F-4D97-AF65-F5344CB8AC3E}">
        <p14:creationId xmlns:p14="http://schemas.microsoft.com/office/powerpoint/2010/main" val="2815010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red heart with black text&#10;&#10;Description automatically generated">
            <a:extLst>
              <a:ext uri="{FF2B5EF4-FFF2-40B4-BE49-F238E27FC236}">
                <a16:creationId xmlns:a16="http://schemas.microsoft.com/office/drawing/2014/main" id="{F4AD3D15-E79D-D2F1-7BA0-B221CF7388B2}"/>
              </a:ext>
            </a:extLst>
          </p:cNvPr>
          <p:cNvPicPr>
            <a:picLocks noChangeAspect="1"/>
          </p:cNvPicPr>
          <p:nvPr/>
        </p:nvPicPr>
        <p:blipFill rotWithShape="1">
          <a:blip r:embed="rId3"/>
          <a:srcRect b="19"/>
          <a:stretch/>
        </p:blipFill>
        <p:spPr>
          <a:xfrm>
            <a:off x="20" y="1282"/>
            <a:ext cx="9143980" cy="6856718"/>
          </a:xfrm>
          <a:prstGeom prst="rect">
            <a:avLst/>
          </a:prstGeom>
        </p:spPr>
      </p:pic>
    </p:spTree>
    <p:extLst>
      <p:ext uri="{BB962C8B-B14F-4D97-AF65-F5344CB8AC3E}">
        <p14:creationId xmlns:p14="http://schemas.microsoft.com/office/powerpoint/2010/main" val="361793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Into the Lesson</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buNone/>
            </a:pPr>
            <a:r>
              <a:rPr lang="en-US" sz="2600" dirty="0">
                <a:latin typeface="Arial" panose="020B0604020202020204" pitchFamily="34" charset="0"/>
                <a:cs typeface="Arial" panose="020B0604020202020204" pitchFamily="34" charset="0"/>
              </a:rPr>
              <a:t>When were you surprised by something . . . </a:t>
            </a:r>
          </a:p>
          <a:p>
            <a:pPr marL="0" indent="0">
              <a:buNone/>
            </a:pPr>
            <a:endParaRPr lang="en-US" sz="2600" dirty="0">
              <a:latin typeface="Arial" panose="020B0604020202020204" pitchFamily="34" charset="0"/>
              <a:cs typeface="Arial" panose="020B0604020202020204" pitchFamily="34" charset="0"/>
            </a:endParaRPr>
          </a:p>
          <a:p>
            <a:pPr marL="0" indent="0">
              <a:buNone/>
              <a:tabLst>
                <a:tab pos="685800" algn="l"/>
              </a:tabLst>
            </a:pPr>
            <a:r>
              <a:rPr lang="en-US" sz="2600" dirty="0">
                <a:latin typeface="Arial" panose="020B0604020202020204" pitchFamily="34" charset="0"/>
                <a:cs typeface="Arial" panose="020B0604020202020204" pitchFamily="34" charset="0"/>
              </a:rPr>
              <a:t>	. . . that was contrary to what you expected?</a:t>
            </a:r>
          </a:p>
          <a:p>
            <a:pPr marL="0" indent="0">
              <a:buNone/>
              <a:tabLst>
                <a:tab pos="685800" algn="l"/>
              </a:tabLst>
            </a:pPr>
            <a:endParaRPr lang="en-US" sz="2600" dirty="0">
              <a:latin typeface="Arial" panose="020B0604020202020204" pitchFamily="34" charset="0"/>
              <a:cs typeface="Arial" panose="020B0604020202020204" pitchFamily="34" charset="0"/>
            </a:endParaRPr>
          </a:p>
          <a:p>
            <a:pPr marL="0" indent="0">
              <a:buNone/>
              <a:tabLst>
                <a:tab pos="685800" algn="l"/>
              </a:tabLst>
            </a:pPr>
            <a:r>
              <a:rPr lang="en-US" sz="2600" dirty="0">
                <a:latin typeface="Arial" panose="020B0604020202020204" pitchFamily="34" charset="0"/>
                <a:cs typeface="Arial" panose="020B0604020202020204" pitchFamily="34" charset="0"/>
              </a:rPr>
              <a:t>	. . . about which you had no expectations at all?</a:t>
            </a:r>
          </a:p>
        </p:txBody>
      </p:sp>
    </p:spTree>
    <p:extLst>
      <p:ext uri="{BB962C8B-B14F-4D97-AF65-F5344CB8AC3E}">
        <p14:creationId xmlns:p14="http://schemas.microsoft.com/office/powerpoint/2010/main" val="107221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Into Life</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spcAft>
                <a:spcPts val="800"/>
              </a:spcAft>
              <a:buNone/>
            </a:pPr>
            <a:r>
              <a:rPr lang="en-US" sz="2600" dirty="0">
                <a:latin typeface="Arial" panose="020B0604020202020204" pitchFamily="34" charset="0"/>
                <a:cs typeface="Arial" panose="020B0604020202020204" pitchFamily="34" charset="0"/>
              </a:rPr>
              <a:t>Let’s explore some ways for us to be accountable to one another in the Christian life for making sure that </a:t>
            </a:r>
            <a:r>
              <a:rPr lang="en-US" sz="2600" i="1" dirty="0">
                <a:latin typeface="Arial" panose="020B0604020202020204" pitchFamily="34" charset="0"/>
                <a:cs typeface="Arial" panose="020B0604020202020204" pitchFamily="34" charset="0"/>
              </a:rPr>
              <a:t>hearing</a:t>
            </a:r>
            <a:r>
              <a:rPr lang="en-US" sz="2600" dirty="0">
                <a:latin typeface="Arial" panose="020B0604020202020204" pitchFamily="34" charset="0"/>
                <a:cs typeface="Arial" panose="020B0604020202020204" pitchFamily="34" charset="0"/>
              </a:rPr>
              <a:t> leads to </a:t>
            </a:r>
            <a:r>
              <a:rPr lang="en-US" sz="2600" i="1" dirty="0">
                <a:latin typeface="Arial" panose="020B0604020202020204" pitchFamily="34" charset="0"/>
                <a:cs typeface="Arial" panose="020B0604020202020204" pitchFamily="34" charset="0"/>
              </a:rPr>
              <a:t>heeding</a:t>
            </a:r>
            <a:r>
              <a:rPr lang="en-US" sz="2600" dirty="0">
                <a:latin typeface="Arial" panose="020B0604020202020204" pitchFamily="34" charset="0"/>
                <a:cs typeface="Arial" panose="020B0604020202020204" pitchFamily="34" charset="0"/>
              </a:rPr>
              <a:t>. </a:t>
            </a:r>
          </a:p>
          <a:p>
            <a:pPr marL="0" indent="0">
              <a:spcAft>
                <a:spcPts val="800"/>
              </a:spcAft>
              <a:buNone/>
            </a:pPr>
            <a:r>
              <a:rPr lang="en-US" sz="2600" dirty="0">
                <a:latin typeface="Arial" panose="020B0604020202020204" pitchFamily="34" charset="0"/>
                <a:cs typeface="Arial" panose="020B0604020202020204" pitchFamily="34" charset="0"/>
              </a:rPr>
              <a:t>How would you refute the contention that we are accountable only to God?</a:t>
            </a:r>
          </a:p>
        </p:txBody>
      </p:sp>
    </p:spTree>
    <p:extLst>
      <p:ext uri="{BB962C8B-B14F-4D97-AF65-F5344CB8AC3E}">
        <p14:creationId xmlns:p14="http://schemas.microsoft.com/office/powerpoint/2010/main" val="365514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938826"/>
            <a:ext cx="7886700" cy="1400613"/>
          </a:xfrm>
        </p:spPr>
        <p:txBody>
          <a:bodyPr>
            <a:normAutofit/>
          </a:bodyPr>
          <a:lstStyle/>
          <a:p>
            <a:pPr algn="ctr"/>
            <a:r>
              <a:rPr lang="en-US" sz="4400" dirty="0">
                <a:latin typeface="Arial" panose="020B0604020202020204" pitchFamily="34" charset="0"/>
                <a:cs typeface="Arial" panose="020B0604020202020204" pitchFamily="34" charset="0"/>
              </a:rPr>
              <a:t>Thought to Remember</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2339439"/>
            <a:ext cx="7886700" cy="2811388"/>
          </a:xfrm>
        </p:spPr>
        <p:txBody>
          <a:bodyPr>
            <a:normAutofit/>
          </a:bodyPr>
          <a:lstStyle/>
          <a:p>
            <a:pPr marL="0" indent="0" algn="ctr">
              <a:buNone/>
            </a:pPr>
            <a:r>
              <a:rPr lang="en-US" sz="2800" dirty="0">
                <a:latin typeface="Arial" panose="020B0604020202020204" pitchFamily="34" charset="0"/>
                <a:cs typeface="Arial" panose="020B0604020202020204" pitchFamily="34" charset="0"/>
              </a:rPr>
              <a:t>Choose repentance. Choose eternal life.</a:t>
            </a:r>
          </a:p>
        </p:txBody>
      </p:sp>
    </p:spTree>
    <p:extLst>
      <p:ext uri="{BB962C8B-B14F-4D97-AF65-F5344CB8AC3E}">
        <p14:creationId xmlns:p14="http://schemas.microsoft.com/office/powerpoint/2010/main" val="417832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7AFA4F-CB4F-394D-9A7F-D724AAEA838C}"/>
              </a:ext>
            </a:extLst>
          </p:cNvPr>
          <p:cNvSpPr>
            <a:spLocks noGrp="1"/>
          </p:cNvSpPr>
          <p:nvPr>
            <p:ph type="ctrTitle"/>
          </p:nvPr>
        </p:nvSpPr>
        <p:spPr>
          <a:xfrm>
            <a:off x="0" y="1520042"/>
            <a:ext cx="9142975" cy="1448789"/>
          </a:xfrm>
          <a:solidFill>
            <a:schemeClr val="accent5">
              <a:lumMod val="60000"/>
              <a:lumOff val="40000"/>
              <a:alpha val="85155"/>
            </a:schemeClr>
          </a:solidFill>
        </p:spPr>
        <p:txBody>
          <a:bodyPr anchor="b" anchorCtr="0">
            <a:normAutofit/>
          </a:bodyPr>
          <a:lstStyle/>
          <a:p>
            <a:pPr algn="r"/>
            <a:r>
              <a:rPr lang="en-US" sz="3300" b="1" dirty="0">
                <a:latin typeface="Arial" panose="020B0604020202020204" pitchFamily="34" charset="0"/>
                <a:cs typeface="Arial" panose="020B0604020202020204" pitchFamily="34" charset="0"/>
              </a:rPr>
              <a:t>Living Lastly</a:t>
            </a:r>
          </a:p>
        </p:txBody>
      </p:sp>
      <p:sp>
        <p:nvSpPr>
          <p:cNvPr id="4" name="Subtitle 3">
            <a:extLst>
              <a:ext uri="{FF2B5EF4-FFF2-40B4-BE49-F238E27FC236}">
                <a16:creationId xmlns:a16="http://schemas.microsoft.com/office/drawing/2014/main" id="{935C3F4F-FDB4-AE4B-A3D4-4439A53FA9DD}"/>
              </a:ext>
            </a:extLst>
          </p:cNvPr>
          <p:cNvSpPr>
            <a:spLocks noGrp="1"/>
          </p:cNvSpPr>
          <p:nvPr>
            <p:ph type="subTitle" idx="1"/>
          </p:nvPr>
        </p:nvSpPr>
        <p:spPr>
          <a:xfrm>
            <a:off x="6092042" y="1538700"/>
            <a:ext cx="3050934" cy="444482"/>
          </a:xfrm>
          <a:noFill/>
        </p:spPr>
        <p:txBody>
          <a:bodyPr vert="horz" lIns="91440" tIns="45720" rIns="91440" bIns="45720" rtlCol="0" anchor="t">
            <a:normAutofit/>
          </a:bodyPr>
          <a:lstStyle/>
          <a:p>
            <a:pPr algn="r"/>
            <a:r>
              <a:rPr lang="en-US" sz="1800" dirty="0">
                <a:solidFill>
                  <a:schemeClr val="tx1">
                    <a:lumMod val="85000"/>
                    <a:lumOff val="15000"/>
                  </a:schemeClr>
                </a:solidFill>
                <a:latin typeface="Arial" panose="020B0604020202020204" pitchFamily="34" charset="0"/>
                <a:cs typeface="Arial" panose="020B0604020202020204" pitchFamily="34" charset="0"/>
              </a:rPr>
              <a:t>Next Week’s Lesson</a:t>
            </a:r>
          </a:p>
        </p:txBody>
      </p:sp>
      <p:pic>
        <p:nvPicPr>
          <p:cNvPr id="7" name="Picture 6">
            <a:extLst>
              <a:ext uri="{FF2B5EF4-FFF2-40B4-BE49-F238E27FC236}">
                <a16:creationId xmlns:a16="http://schemas.microsoft.com/office/drawing/2014/main" id="{24732A36-0A1B-9940-8D5F-2E286C9F5B5E}"/>
              </a:ext>
            </a:extLst>
          </p:cNvPr>
          <p:cNvPicPr>
            <a:picLocks noChangeAspect="1"/>
          </p:cNvPicPr>
          <p:nvPr/>
        </p:nvPicPr>
        <p:blipFill>
          <a:blip r:embed="rId2"/>
          <a:stretch>
            <a:fillRect/>
          </a:stretch>
        </p:blipFill>
        <p:spPr>
          <a:xfrm>
            <a:off x="165965" y="6302495"/>
            <a:ext cx="1277860" cy="290540"/>
          </a:xfrm>
          <a:prstGeom prst="rect">
            <a:avLst/>
          </a:prstGeom>
          <a:ln>
            <a:noFill/>
          </a:ln>
        </p:spPr>
      </p:pic>
    </p:spTree>
    <p:extLst>
      <p:ext uri="{BB962C8B-B14F-4D97-AF65-F5344CB8AC3E}">
        <p14:creationId xmlns:p14="http://schemas.microsoft.com/office/powerpoint/2010/main" val="3286523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Celebrity Preachers</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spcAft>
                <a:spcPts val="800"/>
              </a:spcAft>
              <a:buNone/>
            </a:pPr>
            <a:r>
              <a:rPr lang="en-US" sz="2600" dirty="0">
                <a:latin typeface="Arial" panose="020B0604020202020204" pitchFamily="34" charset="0"/>
                <a:cs typeface="Arial" panose="020B0604020202020204" pitchFamily="34" charset="0"/>
              </a:rPr>
              <a:t>If there ever was a “celebrity preacher,” it was George Whitefield (1714–1770). An English preacher who toured America, Whitefield’s strong voice allowed him to address crowds of thousands with his highly effective sermons.</a:t>
            </a:r>
          </a:p>
          <a:p>
            <a:pPr marL="0" indent="0">
              <a:spcAft>
                <a:spcPts val="800"/>
              </a:spcAft>
              <a:buNone/>
            </a:pPr>
            <a:r>
              <a:rPr lang="en-US" sz="2600" dirty="0">
                <a:latin typeface="Arial" panose="020B0604020202020204" pitchFamily="34" charset="0"/>
                <a:cs typeface="Arial" panose="020B0604020202020204" pitchFamily="34" charset="0"/>
              </a:rPr>
              <a:t>Today, celebrity preachers have tools of which Whitefield would never have dreamed; television, smartphones, and the Internet allow the preachers’ messages to be seen and heard throughout the world.</a:t>
            </a:r>
          </a:p>
        </p:txBody>
      </p:sp>
    </p:spTree>
    <p:extLst>
      <p:ext uri="{BB962C8B-B14F-4D97-AF65-F5344CB8AC3E}">
        <p14:creationId xmlns:p14="http://schemas.microsoft.com/office/powerpoint/2010/main" val="131733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Celebrity Preachers</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spcAft>
                <a:spcPts val="800"/>
              </a:spcAft>
              <a:buNone/>
            </a:pPr>
            <a:r>
              <a:rPr lang="en-US" sz="2600" dirty="0">
                <a:latin typeface="Arial" panose="020B0604020202020204" pitchFamily="34" charset="0"/>
                <a:cs typeface="Arial" panose="020B0604020202020204" pitchFamily="34" charset="0"/>
              </a:rPr>
              <a:t>Such preachers are known to construct enormous buildings. Televangelists receive contributions to support their ministries and (sometimes) lavish lifestyles.</a:t>
            </a:r>
          </a:p>
          <a:p>
            <a:pPr marL="0" indent="0">
              <a:spcAft>
                <a:spcPts val="800"/>
              </a:spcAft>
              <a:buNone/>
            </a:pPr>
            <a:r>
              <a:rPr lang="en-US" sz="2600" dirty="0">
                <a:latin typeface="Arial" panose="020B0604020202020204" pitchFamily="34" charset="0"/>
                <a:cs typeface="Arial" panose="020B0604020202020204" pitchFamily="34" charset="0"/>
              </a:rPr>
              <a:t>Both Jesus and John the Baptist were celebrity preachers in their day. But they were very different from the high-profile televangelists we see today!</a:t>
            </a:r>
          </a:p>
          <a:p>
            <a:pPr marL="0" indent="0">
              <a:spcAft>
                <a:spcPts val="800"/>
              </a:spcAft>
              <a:buNone/>
            </a:pPr>
            <a:r>
              <a:rPr lang="en-US" sz="2600" dirty="0">
                <a:latin typeface="Arial" panose="020B0604020202020204" pitchFamily="34" charset="0"/>
                <a:cs typeface="Arial" panose="020B0604020202020204" pitchFamily="34" charset="0"/>
              </a:rPr>
              <a:t>Today’s lesson will explore why.</a:t>
            </a:r>
          </a:p>
        </p:txBody>
      </p:sp>
    </p:spTree>
    <p:extLst>
      <p:ext uri="{BB962C8B-B14F-4D97-AF65-F5344CB8AC3E}">
        <p14:creationId xmlns:p14="http://schemas.microsoft.com/office/powerpoint/2010/main" val="161467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Lesson Context</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spcAft>
                <a:spcPts val="800"/>
              </a:spcAft>
              <a:buNone/>
            </a:pPr>
            <a:r>
              <a:rPr lang="en-US" sz="2600" dirty="0">
                <a:latin typeface="Arial" panose="020B0604020202020204" pitchFamily="34" charset="0"/>
                <a:cs typeface="Arial" panose="020B0604020202020204" pitchFamily="34" charset="0"/>
              </a:rPr>
              <a:t>The significance of John </a:t>
            </a:r>
            <a:r>
              <a:rPr lang="en-US" sz="2600" i="1" dirty="0">
                <a:latin typeface="Arial" panose="020B0604020202020204" pitchFamily="34" charset="0"/>
                <a:cs typeface="Arial" panose="020B0604020202020204" pitchFamily="34" charset="0"/>
              </a:rPr>
              <a:t>the Baptist</a:t>
            </a:r>
            <a:r>
              <a:rPr lang="en-US" sz="2600" dirty="0">
                <a:latin typeface="Arial" panose="020B0604020202020204" pitchFamily="34" charset="0"/>
                <a:cs typeface="Arial" panose="020B0604020202020204" pitchFamily="34" charset="0"/>
              </a:rPr>
              <a:t> is hinted at in the fact that his name is mentioned about 90 times across the four Gospels and the book of Acts.</a:t>
            </a:r>
          </a:p>
          <a:p>
            <a:pPr marL="0" indent="0">
              <a:spcAft>
                <a:spcPts val="800"/>
              </a:spcAft>
              <a:buNone/>
            </a:pPr>
            <a:r>
              <a:rPr lang="en-US" sz="2600" dirty="0">
                <a:latin typeface="Arial" panose="020B0604020202020204" pitchFamily="34" charset="0"/>
                <a:cs typeface="Arial" panose="020B0604020202020204" pitchFamily="34" charset="0"/>
              </a:rPr>
              <a:t>He is not the same as John </a:t>
            </a:r>
            <a:r>
              <a:rPr lang="en-US" sz="2600" i="1" dirty="0">
                <a:latin typeface="Arial" panose="020B0604020202020204" pitchFamily="34" charset="0"/>
                <a:cs typeface="Arial" panose="020B0604020202020204" pitchFamily="34" charset="0"/>
              </a:rPr>
              <a:t>the Apostle</a:t>
            </a:r>
            <a:r>
              <a:rPr lang="en-US" sz="2600" dirty="0">
                <a:latin typeface="Arial" panose="020B0604020202020204" pitchFamily="34" charset="0"/>
                <a:cs typeface="Arial" panose="020B0604020202020204" pitchFamily="34" charset="0"/>
              </a:rPr>
              <a:t>, who is mentioned about half as often in the New Testament.</a:t>
            </a:r>
          </a:p>
          <a:p>
            <a:pPr marL="0" indent="0">
              <a:spcAft>
                <a:spcPts val="800"/>
              </a:spcAft>
              <a:buNone/>
            </a:pPr>
            <a:r>
              <a:rPr lang="en-US" sz="2600" dirty="0">
                <a:latin typeface="Arial" panose="020B0604020202020204" pitchFamily="34" charset="0"/>
                <a:cs typeface="Arial" panose="020B0604020202020204" pitchFamily="34" charset="0"/>
              </a:rPr>
              <a:t>The New Testament also mentions another man by the name of John (also known as Mark). “John” was a popular name!</a:t>
            </a:r>
          </a:p>
        </p:txBody>
      </p:sp>
    </p:spTree>
    <p:extLst>
      <p:ext uri="{BB962C8B-B14F-4D97-AF65-F5344CB8AC3E}">
        <p14:creationId xmlns:p14="http://schemas.microsoft.com/office/powerpoint/2010/main" val="116158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Lesson Context</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lnSpcReduction="10000"/>
          </a:bodyPr>
          <a:lstStyle/>
          <a:p>
            <a:pPr marL="0" indent="0">
              <a:spcAft>
                <a:spcPts val="800"/>
              </a:spcAft>
              <a:buNone/>
            </a:pPr>
            <a:r>
              <a:rPr lang="en-US" sz="2600" dirty="0">
                <a:latin typeface="Arial" panose="020B0604020202020204" pitchFamily="34" charset="0"/>
                <a:cs typeface="Arial" panose="020B0604020202020204" pitchFamily="34" charset="0"/>
              </a:rPr>
              <a:t>John the Baptist was born in Judaea. His father, Zacharias, was of a priestly family. His mother was Elisabeth, a relative of Mary, so John and Jesus were related through their mothers.</a:t>
            </a:r>
          </a:p>
          <a:p>
            <a:pPr marL="0" indent="0">
              <a:spcAft>
                <a:spcPts val="800"/>
              </a:spcAft>
              <a:buNone/>
            </a:pPr>
            <a:r>
              <a:rPr lang="en-US" sz="2600" dirty="0">
                <a:latin typeface="Arial" panose="020B0604020202020204" pitchFamily="34" charset="0"/>
                <a:cs typeface="Arial" panose="020B0604020202020204" pitchFamily="34" charset="0"/>
              </a:rPr>
              <a:t>John preached repentance “for the kingdom of heaven is at hand” (Matthew 3:2). His baptizing of the multitudes resulted in his identifying title. Both his supporters and adversaries called him John the Baptist.</a:t>
            </a:r>
          </a:p>
          <a:p>
            <a:pPr marL="0" indent="0">
              <a:spcAft>
                <a:spcPts val="800"/>
              </a:spcAft>
              <a:buNone/>
            </a:pPr>
            <a:r>
              <a:rPr lang="en-US" sz="2600" dirty="0">
                <a:latin typeface="Arial" panose="020B0604020202020204" pitchFamily="34" charset="0"/>
                <a:cs typeface="Arial" panose="020B0604020202020204" pitchFamily="34" charset="0"/>
              </a:rPr>
              <a:t>John contributed to the ministry of Jesus in three important ways.</a:t>
            </a:r>
          </a:p>
          <a:p>
            <a:pPr marL="0" indent="0">
              <a:spcAft>
                <a:spcPts val="800"/>
              </a:spcAft>
              <a:buNone/>
            </a:pPr>
            <a:endParaRPr lang="en-US" sz="2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5160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Lesson Context</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spcAft>
                <a:spcPts val="800"/>
              </a:spcAft>
              <a:buNone/>
            </a:pPr>
            <a:r>
              <a:rPr lang="en-US" sz="2600" dirty="0">
                <a:latin typeface="Arial" panose="020B0604020202020204" pitchFamily="34" charset="0"/>
                <a:cs typeface="Arial" panose="020B0604020202020204" pitchFamily="34" charset="0"/>
              </a:rPr>
              <a:t>First, John was understood to assume the role of Elijah as a prophet to prepare the people for the coming Messiah.</a:t>
            </a:r>
          </a:p>
          <a:p>
            <a:pPr marL="0" indent="0">
              <a:spcAft>
                <a:spcPts val="800"/>
              </a:spcAft>
              <a:buNone/>
            </a:pPr>
            <a:r>
              <a:rPr lang="en-US" sz="2600" dirty="0">
                <a:latin typeface="Arial" panose="020B0604020202020204" pitchFamily="34" charset="0"/>
                <a:cs typeface="Arial" panose="020B0604020202020204" pitchFamily="34" charset="0"/>
              </a:rPr>
              <a:t>Second, John’s baptizing of Jesus in the Jordan River was “to fulfil all righteousness” (Matthew 3:15)—the right thing to do in God’s plan.</a:t>
            </a:r>
          </a:p>
          <a:p>
            <a:pPr marL="0" indent="0">
              <a:spcAft>
                <a:spcPts val="800"/>
              </a:spcAft>
              <a:buNone/>
            </a:pPr>
            <a:r>
              <a:rPr lang="en-US" sz="2600" dirty="0">
                <a:latin typeface="Arial" panose="020B0604020202020204" pitchFamily="34" charset="0"/>
                <a:cs typeface="Arial" panose="020B0604020202020204" pitchFamily="34" charset="0"/>
              </a:rPr>
              <a:t>Third was John’s prophetic identification of Jesus as “the Lamb of God, which taketh away the sin of the world” (John 1:29).</a:t>
            </a:r>
          </a:p>
        </p:txBody>
      </p:sp>
    </p:spTree>
    <p:extLst>
      <p:ext uri="{BB962C8B-B14F-4D97-AF65-F5344CB8AC3E}">
        <p14:creationId xmlns:p14="http://schemas.microsoft.com/office/powerpoint/2010/main" val="2037082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Lesson Context</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spcAft>
                <a:spcPts val="800"/>
              </a:spcAft>
              <a:buNone/>
            </a:pPr>
            <a:r>
              <a:rPr lang="en-US" sz="2600" dirty="0">
                <a:latin typeface="Arial" panose="020B0604020202020204" pitchFamily="34" charset="0"/>
                <a:cs typeface="Arial" panose="020B0604020202020204" pitchFamily="34" charset="0"/>
              </a:rPr>
              <a:t>Today’s lesson examines a time after John’s ministry as a wilderness preacher had ended. He had run afoul of Herod Antipas and ended up in prison.</a:t>
            </a:r>
          </a:p>
          <a:p>
            <a:pPr marL="0" indent="0">
              <a:spcAft>
                <a:spcPts val="800"/>
              </a:spcAft>
              <a:buNone/>
            </a:pPr>
            <a:r>
              <a:rPr lang="en-US" sz="2600" dirty="0">
                <a:latin typeface="Arial" panose="020B0604020202020204" pitchFamily="34" charset="0"/>
                <a:cs typeface="Arial" panose="020B0604020202020204" pitchFamily="34" charset="0"/>
              </a:rPr>
              <a:t>This resulted in doubts for John. He attempted to resolve the doubts by sending two disciples to Jesus to determine whether Jesus was the Messiah (Matthew 11:1-3). Jesus responded by pointing to the evidence of miracles (11:4-6).</a:t>
            </a:r>
          </a:p>
          <a:p>
            <a:pPr marL="0" indent="0">
              <a:spcAft>
                <a:spcPts val="800"/>
              </a:spcAft>
              <a:buNone/>
            </a:pPr>
            <a:r>
              <a:rPr lang="en-US" sz="2600" dirty="0">
                <a:latin typeface="Arial" panose="020B0604020202020204" pitchFamily="34" charset="0"/>
                <a:cs typeface="Arial" panose="020B0604020202020204" pitchFamily="34" charset="0"/>
              </a:rPr>
              <a:t>Today’s lesson picks up after Jesus’ response to John’s disciples.</a:t>
            </a:r>
          </a:p>
        </p:txBody>
      </p:sp>
    </p:spTree>
    <p:extLst>
      <p:ext uri="{BB962C8B-B14F-4D97-AF65-F5344CB8AC3E}">
        <p14:creationId xmlns:p14="http://schemas.microsoft.com/office/powerpoint/2010/main" val="3622068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Into the Word</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lgn="ctr">
              <a:spcAft>
                <a:spcPts val="800"/>
              </a:spcAft>
              <a:buNone/>
            </a:pPr>
            <a:r>
              <a:rPr lang="en-US" sz="2600" dirty="0">
                <a:latin typeface="Arial" panose="020B0604020202020204" pitchFamily="34" charset="0"/>
                <a:cs typeface="Arial" panose="020B0604020202020204" pitchFamily="34" charset="0"/>
              </a:rPr>
              <a:t>Identifying and Confronting Expectations</a:t>
            </a:r>
          </a:p>
          <a:p>
            <a:pPr marL="514350" indent="-514350">
              <a:spcAft>
                <a:spcPts val="800"/>
              </a:spcAft>
              <a:buAutoNum type="arabicPeriod"/>
            </a:pPr>
            <a:r>
              <a:rPr lang="en-US" sz="2600" dirty="0">
                <a:latin typeface="Arial" panose="020B0604020202020204" pitchFamily="34" charset="0"/>
                <a:cs typeface="Arial" panose="020B0604020202020204" pitchFamily="34" charset="0"/>
              </a:rPr>
              <a:t>Summarize the people’s (apparent) expectations regarding John the Baptist in Matthew 11:7-15. Compare and contrast their expectations with those in Matthew 20:9-12; Luke 3:15; 9:7-9.</a:t>
            </a:r>
          </a:p>
          <a:p>
            <a:pPr marL="514350" indent="-514350">
              <a:spcAft>
                <a:spcPts val="800"/>
              </a:spcAft>
              <a:buAutoNum type="arabicPeriod"/>
            </a:pPr>
            <a:r>
              <a:rPr lang="en-US" sz="2600" dirty="0">
                <a:latin typeface="Arial" panose="020B0604020202020204" pitchFamily="34" charset="0"/>
                <a:cs typeface="Arial" panose="020B0604020202020204" pitchFamily="34" charset="0"/>
              </a:rPr>
              <a:t>Summarize the people’s (apparent) expectations regarding Jesus in Matthew 11:20-24. Compare and contrast their expectations with those in Matthew 13:53-57; Luke 2:25-35; John 4:25; 7:25-31.</a:t>
            </a:r>
          </a:p>
        </p:txBody>
      </p:sp>
    </p:spTree>
    <p:extLst>
      <p:ext uri="{BB962C8B-B14F-4D97-AF65-F5344CB8AC3E}">
        <p14:creationId xmlns:p14="http://schemas.microsoft.com/office/powerpoint/2010/main" val="374347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 Bar Notext" id="{B625E736-23BE-E54E-90B8-9487971BA0C1}" vid="{98D5F47E-C104-BD44-8A90-B85A0ED9B4B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18696</TotalTime>
  <Words>1596</Words>
  <Application>Microsoft Macintosh PowerPoint</Application>
  <PresentationFormat>On-screen Show (4:3)</PresentationFormat>
  <Paragraphs>123</Paragraphs>
  <Slides>22</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Adobe Garamond Pro</vt:lpstr>
      <vt:lpstr>Arial</vt:lpstr>
      <vt:lpstr>Baskerville</vt:lpstr>
      <vt:lpstr>Calibri</vt:lpstr>
      <vt:lpstr>Calibri Light</vt:lpstr>
      <vt:lpstr>Times</vt:lpstr>
      <vt:lpstr>Office Theme</vt:lpstr>
      <vt:lpstr>Heeding Wholly</vt:lpstr>
      <vt:lpstr>Into the Lesson</vt:lpstr>
      <vt:lpstr>Celebrity Preachers</vt:lpstr>
      <vt:lpstr>Celebrity Preachers</vt:lpstr>
      <vt:lpstr>Lesson Context</vt:lpstr>
      <vt:lpstr>Lesson Context</vt:lpstr>
      <vt:lpstr>Lesson Context</vt:lpstr>
      <vt:lpstr>Lesson Context</vt:lpstr>
      <vt:lpstr>Into the Word</vt:lpstr>
      <vt:lpstr>I. John, the Messenger Matthew 11:7-15</vt:lpstr>
      <vt:lpstr>PowerPoint Presentation</vt:lpstr>
      <vt:lpstr>PowerPoint Presentation</vt:lpstr>
      <vt:lpstr>PowerPoint Presentation</vt:lpstr>
      <vt:lpstr>II. Jesus, the Wonder Worker Matthew 11:20-24</vt:lpstr>
      <vt:lpstr>PowerPoint Presentation</vt:lpstr>
      <vt:lpstr>Pivotal People in Unrepentant Cultures</vt:lpstr>
      <vt:lpstr>Pivotal People in Unrepentant Cultures</vt:lpstr>
      <vt:lpstr>PowerPoint Presentation</vt:lpstr>
      <vt:lpstr>PowerPoint Presentation</vt:lpstr>
      <vt:lpstr>Into Life</vt:lpstr>
      <vt:lpstr>Thought to Remember</vt:lpstr>
      <vt:lpstr>Living Lastly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 Middel</dc:creator>
  <cp:lastModifiedBy>Taylor Stamps</cp:lastModifiedBy>
  <cp:revision>167</cp:revision>
  <dcterms:created xsi:type="dcterms:W3CDTF">2019-04-02T15:17:05Z</dcterms:created>
  <dcterms:modified xsi:type="dcterms:W3CDTF">2024-01-09T17:47:56Z</dcterms:modified>
</cp:coreProperties>
</file>